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5"/>
  </p:notesMasterIdLst>
  <p:handoutMasterIdLst>
    <p:handoutMasterId r:id="rId66"/>
  </p:handoutMasterIdLst>
  <p:sldIdLst>
    <p:sldId id="408" r:id="rId2"/>
    <p:sldId id="592" r:id="rId3"/>
    <p:sldId id="268" r:id="rId4"/>
    <p:sldId id="277" r:id="rId5"/>
    <p:sldId id="279" r:id="rId6"/>
    <p:sldId id="281" r:id="rId7"/>
    <p:sldId id="270" r:id="rId8"/>
    <p:sldId id="269" r:id="rId9"/>
    <p:sldId id="272" r:id="rId10"/>
    <p:sldId id="284" r:id="rId11"/>
    <p:sldId id="285" r:id="rId12"/>
    <p:sldId id="611" r:id="rId13"/>
    <p:sldId id="261" r:id="rId14"/>
    <p:sldId id="262" r:id="rId15"/>
    <p:sldId id="624" r:id="rId16"/>
    <p:sldId id="283" r:id="rId17"/>
    <p:sldId id="596" r:id="rId18"/>
    <p:sldId id="263" r:id="rId19"/>
    <p:sldId id="264" r:id="rId20"/>
    <p:sldId id="594" r:id="rId21"/>
    <p:sldId id="612" r:id="rId22"/>
    <p:sldId id="613" r:id="rId23"/>
    <p:sldId id="614" r:id="rId24"/>
    <p:sldId id="332" r:id="rId25"/>
    <p:sldId id="622" r:id="rId26"/>
    <p:sldId id="623" r:id="rId27"/>
    <p:sldId id="615" r:id="rId28"/>
    <p:sldId id="535" r:id="rId29"/>
    <p:sldId id="617" r:id="rId30"/>
    <p:sldId id="619" r:id="rId31"/>
    <p:sldId id="618" r:id="rId32"/>
    <p:sldId id="620" r:id="rId33"/>
    <p:sldId id="536" r:id="rId34"/>
    <p:sldId id="539" r:id="rId35"/>
    <p:sldId id="574" r:id="rId36"/>
    <p:sldId id="575" r:id="rId37"/>
    <p:sldId id="538" r:id="rId38"/>
    <p:sldId id="541" r:id="rId39"/>
    <p:sldId id="542" r:id="rId40"/>
    <p:sldId id="544" r:id="rId41"/>
    <p:sldId id="545" r:id="rId42"/>
    <p:sldId id="597" r:id="rId43"/>
    <p:sldId id="548" r:id="rId44"/>
    <p:sldId id="549" r:id="rId45"/>
    <p:sldId id="550" r:id="rId46"/>
    <p:sldId id="551" r:id="rId47"/>
    <p:sldId id="595" r:id="rId48"/>
    <p:sldId id="607" r:id="rId49"/>
    <p:sldId id="491" r:id="rId50"/>
    <p:sldId id="598" r:id="rId51"/>
    <p:sldId id="601" r:id="rId52"/>
    <p:sldId id="599" r:id="rId53"/>
    <p:sldId id="602" r:id="rId54"/>
    <p:sldId id="600" r:id="rId55"/>
    <p:sldId id="555" r:id="rId56"/>
    <p:sldId id="605" r:id="rId57"/>
    <p:sldId id="604" r:id="rId58"/>
    <p:sldId id="603" r:id="rId59"/>
    <p:sldId id="606" r:id="rId60"/>
    <p:sldId id="556" r:id="rId61"/>
    <p:sldId id="609" r:id="rId62"/>
    <p:sldId id="571" r:id="rId63"/>
    <p:sldId id="621" r:id="rId64"/>
  </p:sldIdLst>
  <p:sldSz cx="9144000" cy="6858000" type="screen4x3"/>
  <p:notesSz cx="6845300" cy="9131300"/>
  <p:defaultTextStyle>
    <a:defPPr>
      <a:defRPr lang="en-US"/>
    </a:defPPr>
    <a:lvl1pPr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1pPr>
    <a:lvl2pPr marL="4572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2pPr>
    <a:lvl3pPr marL="9144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3pPr>
    <a:lvl4pPr marL="13716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4pPr>
    <a:lvl5pPr marL="1828800" algn="l" rtl="0" fontAlgn="base">
      <a:spcBef>
        <a:spcPct val="20000"/>
      </a:spcBef>
      <a:spcAft>
        <a:spcPct val="0"/>
      </a:spcAft>
      <a:buClr>
        <a:schemeClr val="folHlink"/>
      </a:buClr>
      <a:buSzPct val="85000"/>
      <a:buFont typeface="Wingdings" charset="0"/>
      <a:defRPr sz="1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400" kern="1200">
        <a:solidFill>
          <a:schemeClr val="tx1"/>
        </a:solidFill>
        <a:latin typeface="Tahoma"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97589D2-EBB7-FC4F-B278-795B02004131}">
          <p14:sldIdLst>
            <p14:sldId id="408"/>
          </p14:sldIdLst>
        </p14:section>
        <p14:section name="example: blur and asynchrony" id="{E783DD2D-8EEB-194E-98DE-DF709E99F2F0}">
          <p14:sldIdLst>
            <p14:sldId id="592"/>
            <p14:sldId id="268"/>
            <p14:sldId id="277"/>
            <p14:sldId id="279"/>
            <p14:sldId id="281"/>
            <p14:sldId id="270"/>
            <p14:sldId id="269"/>
            <p14:sldId id="272"/>
            <p14:sldId id="284"/>
            <p14:sldId id="285"/>
            <p14:sldId id="611"/>
            <p14:sldId id="261"/>
            <p14:sldId id="262"/>
            <p14:sldId id="624"/>
            <p14:sldId id="283"/>
            <p14:sldId id="596"/>
            <p14:sldId id="263"/>
            <p14:sldId id="264"/>
          </p14:sldIdLst>
        </p14:section>
        <p14:section name="ANOVA" id="{71BD1BA4-E88E-3E4D-BDDA-FA12B72FBCE1}">
          <p14:sldIdLst>
            <p14:sldId id="594"/>
            <p14:sldId id="612"/>
            <p14:sldId id="613"/>
            <p14:sldId id="614"/>
            <p14:sldId id="332"/>
            <p14:sldId id="622"/>
            <p14:sldId id="623"/>
            <p14:sldId id="615"/>
            <p14:sldId id="535"/>
            <p14:sldId id="617"/>
            <p14:sldId id="619"/>
            <p14:sldId id="618"/>
            <p14:sldId id="620"/>
            <p14:sldId id="536"/>
            <p14:sldId id="539"/>
            <p14:sldId id="574"/>
            <p14:sldId id="575"/>
            <p14:sldId id="538"/>
            <p14:sldId id="541"/>
            <p14:sldId id="542"/>
            <p14:sldId id="544"/>
            <p14:sldId id="545"/>
            <p14:sldId id="597"/>
            <p14:sldId id="548"/>
            <p14:sldId id="549"/>
            <p14:sldId id="550"/>
            <p14:sldId id="551"/>
            <p14:sldId id="595"/>
            <p14:sldId id="607"/>
            <p14:sldId id="491"/>
            <p14:sldId id="598"/>
            <p14:sldId id="601"/>
            <p14:sldId id="599"/>
            <p14:sldId id="602"/>
            <p14:sldId id="600"/>
            <p14:sldId id="555"/>
            <p14:sldId id="605"/>
            <p14:sldId id="604"/>
            <p14:sldId id="603"/>
            <p14:sldId id="606"/>
            <p14:sldId id="556"/>
            <p14:sldId id="609"/>
            <p14:sldId id="571"/>
            <p14:sldId id="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A79C"/>
    <a:srgbClr val="0066FF"/>
    <a:srgbClr val="CCECFF"/>
    <a:srgbClr val="DCDDDD"/>
    <a:srgbClr val="3399FF"/>
    <a:srgbClr val="66CCFF"/>
    <a:srgbClr val="C0C0C0"/>
    <a:srgbClr val="DDDDDD"/>
    <a:srgbClr val="33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0"/>
    <p:restoredTop sz="89249"/>
  </p:normalViewPr>
  <p:slideViewPr>
    <p:cSldViewPr snapToGrid="0">
      <p:cViewPr varScale="1">
        <p:scale>
          <a:sx n="133" d="100"/>
          <a:sy n="133" d="100"/>
        </p:scale>
        <p:origin x="1760" y="192"/>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varScale="1">
      <p:scale>
        <a:sx n="1" d="1"/>
        <a:sy n="1" d="1"/>
      </p:scale>
      <p:origin x="0" y="43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ea typeface="+mn-ea"/>
                <a:cs typeface="+mn-cs"/>
              </a:defRPr>
            </a:lvl1pPr>
          </a:lstStyle>
          <a:p>
            <a:pPr>
              <a:defRPr/>
            </a:pPr>
            <a:endParaRPr lang="en-US"/>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D957827C-F64E-8F42-B342-7D14DA7599B1}" type="slidenum">
              <a:rPr lang="en-US"/>
              <a:pPr>
                <a:defRPr/>
              </a:pPr>
              <a:t>‹#›</a:t>
            </a:fld>
            <a:endParaRPr lang="en-US"/>
          </a:p>
        </p:txBody>
      </p:sp>
    </p:spTree>
    <p:extLst>
      <p:ext uri="{BB962C8B-B14F-4D97-AF65-F5344CB8AC3E}">
        <p14:creationId xmlns:p14="http://schemas.microsoft.com/office/powerpoint/2010/main" val="208812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7763" name="Rectangle 1027"/>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ea typeface="+mn-ea"/>
                <a:cs typeface="+mn-cs"/>
              </a:defRPr>
            </a:lvl1pPr>
          </a:lstStyle>
          <a:p>
            <a:pPr>
              <a:defRPr/>
            </a:pPr>
            <a:endParaRPr lang="en-US"/>
          </a:p>
        </p:txBody>
      </p:sp>
      <p:sp>
        <p:nvSpPr>
          <p:cNvPr id="4100" name="Rectangle 1028"/>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17765" name="Rectangle 1029"/>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1030"/>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ea typeface="+mn-ea"/>
                <a:cs typeface="+mn-cs"/>
              </a:defRPr>
            </a:lvl1pPr>
          </a:lstStyle>
          <a:p>
            <a:pPr>
              <a:defRPr/>
            </a:pPr>
            <a:endParaRPr lang="en-US"/>
          </a:p>
        </p:txBody>
      </p:sp>
      <p:sp>
        <p:nvSpPr>
          <p:cNvPr id="117767" name="Rectangle 1031"/>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F74C0F5E-8D6E-CD41-9FD1-AF5C4C58AB2A}" type="slidenum">
              <a:rPr lang="en-US"/>
              <a:pPr>
                <a:defRPr/>
              </a:pPr>
              <a:t>‹#›</a:t>
            </a:fld>
            <a:endParaRPr lang="en-US"/>
          </a:p>
        </p:txBody>
      </p:sp>
    </p:spTree>
    <p:extLst>
      <p:ext uri="{BB962C8B-B14F-4D97-AF65-F5344CB8AC3E}">
        <p14:creationId xmlns:p14="http://schemas.microsoft.com/office/powerpoint/2010/main" val="3735096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Regularized_incomplete_beta_functio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Type_I_erro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D65CCA3F-EDDD-6B49-B2B2-1E18A4AD1111}" type="slidenum">
              <a:rPr lang="en-US" sz="1200">
                <a:latin typeface="Arial" charset="0"/>
              </a:rPr>
              <a:pPr eaLnBrk="1" hangingPunct="1"/>
              <a:t>1</a:t>
            </a:fld>
            <a:endParaRPr lang="en-US" sz="1200" dirty="0">
              <a:latin typeface="Arial"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b-NO" dirty="0">
              <a:ea typeface="ＭＳ Ｐゴシック" charset="0"/>
              <a:cs typeface="ＭＳ Ｐゴシック" charset="0"/>
            </a:endParaRPr>
          </a:p>
        </p:txBody>
      </p:sp>
    </p:spTree>
    <p:extLst>
      <p:ext uri="{BB962C8B-B14F-4D97-AF65-F5344CB8AC3E}">
        <p14:creationId xmlns:p14="http://schemas.microsoft.com/office/powerpoint/2010/main" val="203994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a:extLst>
              <a:ext uri="{FF2B5EF4-FFF2-40B4-BE49-F238E27FC236}">
                <a16:creationId xmlns:a16="http://schemas.microsoft.com/office/drawing/2014/main" id="{7C4601FD-AD01-9C4C-B0AF-53D87FFC95B5}"/>
              </a:ext>
            </a:extLst>
          </p:cNvPr>
          <p:cNvSpPr>
            <a:spLocks noGrp="1" noRot="1" noChangeAspect="1" noChangeArrowheads="1" noTextEdit="1"/>
          </p:cNvSpPr>
          <p:nvPr>
            <p:ph type="sldImg"/>
          </p:nvPr>
        </p:nvSpPr>
        <p:spPr>
          <a:solidFill>
            <a:srgbClr val="FFFFFF"/>
          </a:solidFill>
          <a:ln/>
        </p:spPr>
      </p:sp>
      <p:sp>
        <p:nvSpPr>
          <p:cNvPr id="232451" name="Rectangle 2">
            <a:extLst>
              <a:ext uri="{FF2B5EF4-FFF2-40B4-BE49-F238E27FC236}">
                <a16:creationId xmlns:a16="http://schemas.microsoft.com/office/drawing/2014/main" id="{B4492F9A-867D-7640-B9C5-3E410961E7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sz="1400">
                <a:latin typeface="Lucida Grande" panose="020B0600040502020204" pitchFamily="34" charset="0"/>
                <a:cs typeface="Lucida Grande" panose="020B0600040502020204" pitchFamily="34" charset="0"/>
                <a:sym typeface="Lucida Grande" panose="020B060004050202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264587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
            <a:extLst>
              <a:ext uri="{FF2B5EF4-FFF2-40B4-BE49-F238E27FC236}">
                <a16:creationId xmlns:a16="http://schemas.microsoft.com/office/drawing/2014/main" id="{084EB0C8-4963-8246-ACD5-16F9D5DA23DB}"/>
              </a:ext>
            </a:extLst>
          </p:cNvPr>
          <p:cNvSpPr>
            <a:spLocks noGrp="1" noRot="1" noChangeAspect="1" noChangeArrowheads="1" noTextEdit="1"/>
          </p:cNvSpPr>
          <p:nvPr>
            <p:ph type="sldImg"/>
          </p:nvPr>
        </p:nvSpPr>
        <p:spPr>
          <a:solidFill>
            <a:srgbClr val="FFFFFF"/>
          </a:solidFill>
          <a:ln/>
        </p:spPr>
      </p:sp>
      <p:sp>
        <p:nvSpPr>
          <p:cNvPr id="234499" name="Rectangle 2">
            <a:extLst>
              <a:ext uri="{FF2B5EF4-FFF2-40B4-BE49-F238E27FC236}">
                <a16:creationId xmlns:a16="http://schemas.microsoft.com/office/drawing/2014/main" id="{ECC85168-683E-B94C-9B24-B845EEA8EC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sz="1400">
                <a:latin typeface="Lucida Grande" panose="020B0600040502020204" pitchFamily="34" charset="0"/>
                <a:cs typeface="Lucida Grande" panose="020B0600040502020204" pitchFamily="34" charset="0"/>
                <a:sym typeface="Lucida Grande" panose="020B060004050202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359448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
            <a:extLst>
              <a:ext uri="{FF2B5EF4-FFF2-40B4-BE49-F238E27FC236}">
                <a16:creationId xmlns:a16="http://schemas.microsoft.com/office/drawing/2014/main" id="{32DD4A6A-78E7-9140-A701-F6F0B153AE07}"/>
              </a:ext>
            </a:extLst>
          </p:cNvPr>
          <p:cNvSpPr>
            <a:spLocks noGrp="1" noRot="1" noChangeAspect="1" noChangeArrowheads="1" noTextEdit="1"/>
          </p:cNvSpPr>
          <p:nvPr>
            <p:ph type="sldImg"/>
          </p:nvPr>
        </p:nvSpPr>
        <p:spPr>
          <a:solidFill>
            <a:srgbClr val="FFFFFF"/>
          </a:solidFill>
          <a:ln/>
        </p:spPr>
      </p:sp>
      <p:sp>
        <p:nvSpPr>
          <p:cNvPr id="236547" name="Rectangle 2">
            <a:extLst>
              <a:ext uri="{FF2B5EF4-FFF2-40B4-BE49-F238E27FC236}">
                <a16:creationId xmlns:a16="http://schemas.microsoft.com/office/drawing/2014/main" id="{63FE4D91-619B-1C46-8C3C-C52C5E1D05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sz="1400">
                <a:latin typeface="Lucida Grande" panose="020B0600040502020204" pitchFamily="34" charset="0"/>
                <a:cs typeface="Lucida Grande" panose="020B0600040502020204" pitchFamily="34" charset="0"/>
                <a:sym typeface="Lucida Grande" panose="020B060004050202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34909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ADA2E-3B7C-4964-8539-32510784F617}" type="slidenum">
              <a:rPr lang="nb-NO" smtClean="0"/>
              <a:t>24</a:t>
            </a:fld>
            <a:endParaRPr lang="nb-NO" dirty="0"/>
          </a:p>
        </p:txBody>
      </p:sp>
    </p:spTree>
    <p:extLst>
      <p:ext uri="{BB962C8B-B14F-4D97-AF65-F5344CB8AC3E}">
        <p14:creationId xmlns:p14="http://schemas.microsoft.com/office/powerpoint/2010/main" val="415839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ADA2E-3B7C-4964-8539-32510784F617}" type="slidenum">
              <a:rPr lang="nb-NO" smtClean="0"/>
              <a:t>25</a:t>
            </a:fld>
            <a:endParaRPr lang="nb-NO" dirty="0"/>
          </a:p>
        </p:txBody>
      </p:sp>
    </p:spTree>
    <p:extLst>
      <p:ext uri="{BB962C8B-B14F-4D97-AF65-F5344CB8AC3E}">
        <p14:creationId xmlns:p14="http://schemas.microsoft.com/office/powerpoint/2010/main" val="1539080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ADA2E-3B7C-4964-8539-32510784F617}" type="slidenum">
              <a:rPr lang="nb-NO" smtClean="0"/>
              <a:t>26</a:t>
            </a:fld>
            <a:endParaRPr lang="nb-NO" dirty="0"/>
          </a:p>
        </p:txBody>
      </p:sp>
    </p:spTree>
    <p:extLst>
      <p:ext uri="{BB962C8B-B14F-4D97-AF65-F5344CB8AC3E}">
        <p14:creationId xmlns:p14="http://schemas.microsoft.com/office/powerpoint/2010/main" val="277989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r>
              <a:rPr lang="en-NO" dirty="0"/>
              <a:t>ncontrolled measurement errors: e.g. people are different</a:t>
            </a:r>
          </a:p>
          <a:p>
            <a:r>
              <a:rPr lang="en-GB" dirty="0"/>
              <a:t>R</a:t>
            </a:r>
            <a:r>
              <a:rPr lang="en-NO" dirty="0"/>
              <a:t>ead differences: with a certain probability, all people will think this</a:t>
            </a:r>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27</a:t>
            </a:fld>
            <a:endParaRPr lang="en-US"/>
          </a:p>
        </p:txBody>
      </p:sp>
    </p:spTree>
    <p:extLst>
      <p:ext uri="{BB962C8B-B14F-4D97-AF65-F5344CB8AC3E}">
        <p14:creationId xmlns:p14="http://schemas.microsoft.com/office/powerpoint/2010/main" val="18664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 == SSR : sum of squares explained by the regression</a:t>
            </a:r>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39</a:t>
            </a:fld>
            <a:endParaRPr lang="en-US"/>
          </a:p>
        </p:txBody>
      </p:sp>
    </p:spTree>
    <p:extLst>
      <p:ext uri="{BB962C8B-B14F-4D97-AF65-F5344CB8AC3E}">
        <p14:creationId xmlns:p14="http://schemas.microsoft.com/office/powerpoint/2010/main" val="1375021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46</a:t>
            </a:fld>
            <a:endParaRPr lang="en-US"/>
          </a:p>
        </p:txBody>
      </p:sp>
    </p:spTree>
    <p:extLst>
      <p:ext uri="{BB962C8B-B14F-4D97-AF65-F5344CB8AC3E}">
        <p14:creationId xmlns:p14="http://schemas.microsoft.com/office/powerpoint/2010/main" val="239988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t>
            </a:r>
            <a:r>
              <a:rPr lang="en-GB" dirty="0" err="1"/>
              <a:t>www.tutor-homework.com</a:t>
            </a:r>
            <a:r>
              <a:rPr lang="en-GB" dirty="0"/>
              <a:t>/</a:t>
            </a:r>
            <a:r>
              <a:rPr lang="en-GB" dirty="0" err="1"/>
              <a:t>statistics_tables</a:t>
            </a:r>
            <a:r>
              <a:rPr lang="en-GB" dirty="0"/>
              <a:t>/f-table-0.001.html</a:t>
            </a:r>
            <a:endParaRPr lang="en-NO" dirty="0"/>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48</a:t>
            </a:fld>
            <a:endParaRPr lang="en-US"/>
          </a:p>
        </p:txBody>
      </p:sp>
    </p:spTree>
    <p:extLst>
      <p:ext uri="{BB962C8B-B14F-4D97-AF65-F5344CB8AC3E}">
        <p14:creationId xmlns:p14="http://schemas.microsoft.com/office/powerpoint/2010/main" val="259940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2</a:t>
            </a:fld>
            <a:endParaRPr lang="en-US"/>
          </a:p>
        </p:txBody>
      </p:sp>
    </p:spTree>
    <p:extLst>
      <p:ext uri="{BB962C8B-B14F-4D97-AF65-F5344CB8AC3E}">
        <p14:creationId xmlns:p14="http://schemas.microsoft.com/office/powerpoint/2010/main" val="122263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u="sng" kern="1200" dirty="0">
                <a:solidFill>
                  <a:schemeClr val="tx1"/>
                </a:solidFill>
                <a:effectLst/>
                <a:latin typeface="Arial" charset="0"/>
                <a:ea typeface="ＭＳ Ｐゴシック" charset="-128"/>
                <a:cs typeface="ＭＳ Ｐゴシック" charset="-128"/>
                <a:hlinkClick r:id="rId3"/>
              </a:rPr>
              <a:t>I: regularized incomplete beta function</a:t>
            </a:r>
            <a:r>
              <a:rPr lang="nb-NO" sz="1200" b="0" i="0" kern="1200" dirty="0">
                <a:solidFill>
                  <a:schemeClr val="tx1"/>
                </a:solidFill>
                <a:effectLst/>
                <a:latin typeface="Arial" charset="0"/>
                <a:ea typeface="ＭＳ Ｐゴシック" charset="-128"/>
                <a:cs typeface="ＭＳ Ｐゴシック" charset="-128"/>
              </a:rPr>
              <a:t>.</a:t>
            </a:r>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52</a:t>
            </a:fld>
            <a:endParaRPr lang="en-US"/>
          </a:p>
        </p:txBody>
      </p:sp>
    </p:spTree>
    <p:extLst>
      <p:ext uri="{BB962C8B-B14F-4D97-AF65-F5344CB8AC3E}">
        <p14:creationId xmlns:p14="http://schemas.microsoft.com/office/powerpoint/2010/main" val="217901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dirty="0">
                <a:solidFill>
                  <a:srgbClr val="202122"/>
                </a:solidFill>
                <a:effectLst/>
                <a:latin typeface="Arial" panose="020B0604020202020204" pitchFamily="34" charset="0"/>
              </a:rPr>
              <a:t>Alpha – confidence in fraction of 1 (%/100)</a:t>
            </a:r>
          </a:p>
          <a:p>
            <a:pPr algn="l">
              <a:buFont typeface="+mj-lt"/>
              <a:buNone/>
            </a:pPr>
            <a:r>
              <a:rPr lang="en-GB" b="0" i="0" dirty="0">
                <a:solidFill>
                  <a:srgbClr val="202122"/>
                </a:solidFill>
                <a:effectLst/>
                <a:latin typeface="Arial" panose="020B0604020202020204" pitchFamily="34" charset="0"/>
              </a:rPr>
              <a:t>K – number of alternatives</a:t>
            </a:r>
          </a:p>
          <a:p>
            <a:r>
              <a:rPr lang="nb-NO" dirty="0"/>
              <a:t>N – </a:t>
            </a:r>
            <a:r>
              <a:rPr lang="nb-NO" dirty="0" err="1"/>
              <a:t>number</a:t>
            </a:r>
            <a:r>
              <a:rPr lang="nb-NO" dirty="0"/>
              <a:t> </a:t>
            </a:r>
            <a:r>
              <a:rPr lang="nb-NO" dirty="0" err="1"/>
              <a:t>of</a:t>
            </a:r>
            <a:r>
              <a:rPr lang="nb-NO" dirty="0"/>
              <a:t> </a:t>
            </a:r>
            <a:r>
              <a:rPr lang="nb-NO" dirty="0" err="1"/>
              <a:t>observations</a:t>
            </a:r>
            <a:endParaRPr lang="nb-NO" dirty="0"/>
          </a:p>
          <a:p>
            <a:r>
              <a:rPr lang="nb-NO" dirty="0" err="1"/>
              <a:t>Df</a:t>
            </a:r>
            <a:r>
              <a:rPr lang="nb-NO" dirty="0"/>
              <a:t> = N-k</a:t>
            </a:r>
          </a:p>
          <a:p>
            <a:pPr algn="l">
              <a:buFont typeface="+mj-lt"/>
              <a:buAutoNum type="arabicPeriod"/>
            </a:pPr>
            <a:r>
              <a:rPr lang="el-GR" b="0" i="0" dirty="0">
                <a:solidFill>
                  <a:srgbClr val="202122"/>
                </a:solidFill>
                <a:effectLst/>
                <a:latin typeface="Arial" panose="020B0604020202020204" pitchFamily="34" charset="0"/>
              </a:rPr>
              <a:t>α (</a:t>
            </a:r>
            <a:r>
              <a:rPr lang="en-GB" b="0" i="0" dirty="0">
                <a:solidFill>
                  <a:srgbClr val="202122"/>
                </a:solidFill>
                <a:effectLst/>
                <a:latin typeface="Arial" panose="020B0604020202020204" pitchFamily="34" charset="0"/>
              </a:rPr>
              <a:t>the </a:t>
            </a:r>
            <a:r>
              <a:rPr lang="en-GB" b="0" i="0" u="none" strike="noStrike" dirty="0">
                <a:solidFill>
                  <a:srgbClr val="3366CC"/>
                </a:solidFill>
                <a:effectLst/>
                <a:latin typeface="Arial" panose="020B0604020202020204" pitchFamily="34" charset="0"/>
                <a:hlinkClick r:id="rId3" tooltip="Type I error"/>
              </a:rPr>
              <a:t>Type I error</a:t>
            </a:r>
            <a:r>
              <a:rPr lang="en-GB" b="0" i="0" dirty="0">
                <a:solidFill>
                  <a:srgbClr val="202122"/>
                </a:solidFill>
                <a:effectLst/>
                <a:latin typeface="Arial" panose="020B0604020202020204" pitchFamily="34" charset="0"/>
              </a:rPr>
              <a:t> rate, or the probability of rejecting a true null hypothesis)</a:t>
            </a:r>
          </a:p>
          <a:p>
            <a:pPr algn="l">
              <a:buFont typeface="+mj-lt"/>
              <a:buAutoNum type="arabicPeriod"/>
            </a:pPr>
            <a:r>
              <a:rPr lang="en-GB" b="0" i="1" dirty="0">
                <a:solidFill>
                  <a:srgbClr val="202122"/>
                </a:solidFill>
                <a:effectLst/>
                <a:latin typeface="Arial" panose="020B0604020202020204" pitchFamily="34" charset="0"/>
              </a:rPr>
              <a:t>k</a:t>
            </a:r>
            <a:r>
              <a:rPr lang="en-GB" b="0" i="0" dirty="0">
                <a:solidFill>
                  <a:srgbClr val="202122"/>
                </a:solidFill>
                <a:effectLst/>
                <a:latin typeface="Arial" panose="020B0604020202020204" pitchFamily="34" charset="0"/>
              </a:rPr>
              <a:t> (the number of populations) – number of columns</a:t>
            </a:r>
          </a:p>
          <a:p>
            <a:pPr algn="l">
              <a:buFont typeface="+mj-lt"/>
              <a:buAutoNum type="arabicPeriod"/>
            </a:pPr>
            <a:r>
              <a:rPr lang="en-GB" b="0" i="1" dirty="0" err="1">
                <a:solidFill>
                  <a:srgbClr val="202122"/>
                </a:solidFill>
                <a:effectLst/>
                <a:latin typeface="Arial" panose="020B0604020202020204" pitchFamily="34" charset="0"/>
              </a:rPr>
              <a:t>df</a:t>
            </a:r>
            <a:r>
              <a:rPr lang="en-GB" b="0" i="0" dirty="0">
                <a:solidFill>
                  <a:srgbClr val="202122"/>
                </a:solidFill>
                <a:effectLst/>
                <a:latin typeface="Arial" panose="020B0604020202020204" pitchFamily="34" charset="0"/>
              </a:rPr>
              <a:t> (the number of degrees of freedom (</a:t>
            </a:r>
            <a:r>
              <a:rPr lang="en-GB" b="0" i="1" dirty="0">
                <a:solidFill>
                  <a:srgbClr val="202122"/>
                </a:solidFill>
                <a:effectLst/>
                <a:latin typeface="Arial" panose="020B0604020202020204" pitchFamily="34" charset="0"/>
              </a:rPr>
              <a:t>N</a:t>
            </a:r>
            <a:r>
              <a:rPr lang="en-GB" b="0" i="0" dirty="0">
                <a:solidFill>
                  <a:srgbClr val="202122"/>
                </a:solidFill>
                <a:effectLst/>
                <a:latin typeface="Arial" panose="020B0604020202020204" pitchFamily="34" charset="0"/>
              </a:rPr>
              <a:t> – </a:t>
            </a:r>
            <a:r>
              <a:rPr lang="en-GB" b="0" i="1" dirty="0">
                <a:solidFill>
                  <a:srgbClr val="202122"/>
                </a:solidFill>
                <a:effectLst/>
                <a:latin typeface="Arial" panose="020B0604020202020204" pitchFamily="34" charset="0"/>
              </a:rPr>
              <a:t>k</a:t>
            </a:r>
            <a:r>
              <a:rPr lang="en-GB" b="0" i="0" dirty="0">
                <a:solidFill>
                  <a:srgbClr val="202122"/>
                </a:solidFill>
                <a:effectLst/>
                <a:latin typeface="Arial" panose="020B0604020202020204" pitchFamily="34" charset="0"/>
              </a:rPr>
              <a:t>) where </a:t>
            </a:r>
            <a:r>
              <a:rPr lang="en-GB" b="0" i="1" dirty="0">
                <a:solidFill>
                  <a:srgbClr val="202122"/>
                </a:solidFill>
                <a:effectLst/>
                <a:latin typeface="Arial" panose="020B0604020202020204" pitchFamily="34" charset="0"/>
              </a:rPr>
              <a:t>N</a:t>
            </a:r>
            <a:r>
              <a:rPr lang="en-GB" b="0" i="0" dirty="0">
                <a:solidFill>
                  <a:srgbClr val="202122"/>
                </a:solidFill>
                <a:effectLst/>
                <a:latin typeface="Arial" panose="020B0604020202020204" pitchFamily="34" charset="0"/>
              </a:rPr>
              <a:t> is the total number of observations</a:t>
            </a:r>
          </a:p>
          <a:p>
            <a:endParaRPr lang="nb-NO" dirty="0"/>
          </a:p>
        </p:txBody>
      </p:sp>
      <p:sp>
        <p:nvSpPr>
          <p:cNvPr id="4" name="Slide Number Placeholder 3"/>
          <p:cNvSpPr>
            <a:spLocks noGrp="1"/>
          </p:cNvSpPr>
          <p:nvPr>
            <p:ph type="sldNum" sz="quarter" idx="5"/>
          </p:nvPr>
        </p:nvSpPr>
        <p:spPr/>
        <p:txBody>
          <a:bodyPr/>
          <a:lstStyle/>
          <a:p>
            <a:pPr>
              <a:defRPr/>
            </a:pPr>
            <a:fld id="{F74C0F5E-8D6E-CD41-9FD1-AF5C4C58AB2A}" type="slidenum">
              <a:rPr lang="en-US" smtClean="0"/>
              <a:pPr>
                <a:defRPr/>
              </a:pPr>
              <a:t>63</a:t>
            </a:fld>
            <a:endParaRPr lang="en-US"/>
          </a:p>
        </p:txBody>
      </p:sp>
    </p:spTree>
    <p:extLst>
      <p:ext uri="{BB962C8B-B14F-4D97-AF65-F5344CB8AC3E}">
        <p14:creationId xmlns:p14="http://schemas.microsoft.com/office/powerpoint/2010/main" val="170934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
            <a:extLst>
              <a:ext uri="{FF2B5EF4-FFF2-40B4-BE49-F238E27FC236}">
                <a16:creationId xmlns:a16="http://schemas.microsoft.com/office/drawing/2014/main" id="{3F37687C-307C-2E48-9FBA-280D61C37E1F}"/>
              </a:ext>
            </a:extLst>
          </p:cNvPr>
          <p:cNvSpPr>
            <a:spLocks noGrp="1" noRot="1" noChangeAspect="1" noChangeArrowheads="1" noTextEdit="1"/>
          </p:cNvSpPr>
          <p:nvPr>
            <p:ph type="sldImg"/>
          </p:nvPr>
        </p:nvSpPr>
        <p:spPr>
          <a:solidFill>
            <a:srgbClr val="FFFFFF"/>
          </a:solidFill>
          <a:ln/>
        </p:spPr>
      </p:sp>
      <p:sp>
        <p:nvSpPr>
          <p:cNvPr id="210947" name="Rectangle 2">
            <a:extLst>
              <a:ext uri="{FF2B5EF4-FFF2-40B4-BE49-F238E27FC236}">
                <a16:creationId xmlns:a16="http://schemas.microsoft.com/office/drawing/2014/main" id="{D16AFE2A-E829-6441-98D3-B783F50A7C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a:solidFill>
                  <a:srgbClr val="000000"/>
                </a:solidFill>
                <a:latin typeface="Verdana" panose="020B0604030504040204" pitchFamily="34" charset="0"/>
                <a:sym typeface="Verdana" panose="020B0604030504040204" pitchFamily="34" charset="0"/>
              </a:rPr>
              <a:t>For å bedre forstå hvordan integrasjonen, altså bindingen, av syn og hørsel blir påvirket av slike kvalitetsforskjeller går vi tilbake til noe jeg nevnte tidligere: asynkronitet. Vi har nemlig en naturlig toleranse for små forskyvninger mellom lyd og bilde.</a:t>
            </a:r>
          </a:p>
        </p:txBody>
      </p:sp>
    </p:spTree>
    <p:extLst>
      <p:ext uri="{BB962C8B-B14F-4D97-AF65-F5344CB8AC3E}">
        <p14:creationId xmlns:p14="http://schemas.microsoft.com/office/powerpoint/2010/main" val="227892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C9297565-D53D-3B4E-AE71-5DAD25CA929D}"/>
              </a:ext>
            </a:extLst>
          </p:cNvPr>
          <p:cNvSpPr>
            <a:spLocks noGrp="1" noRot="1" noChangeAspect="1" noChangeArrowheads="1" noTextEdit="1"/>
          </p:cNvSpPr>
          <p:nvPr>
            <p:ph type="sldImg"/>
          </p:nvPr>
        </p:nvSpPr>
        <p:spPr>
          <a:solidFill>
            <a:srgbClr val="FFFFFF"/>
          </a:solidFill>
          <a:ln/>
        </p:spPr>
      </p:sp>
      <p:sp>
        <p:nvSpPr>
          <p:cNvPr id="212995" name="Rectangle 2">
            <a:extLst>
              <a:ext uri="{FF2B5EF4-FFF2-40B4-BE49-F238E27FC236}">
                <a16:creationId xmlns:a16="http://schemas.microsoft.com/office/drawing/2014/main" id="{1EE2CC4D-2E68-0645-90E2-F6B1F46121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a:solidFill>
                  <a:srgbClr val="000000"/>
                </a:solidFill>
                <a:latin typeface="Verdana" panose="020B0604030504040204" pitchFamily="34" charset="0"/>
                <a:sym typeface="Verdana" panose="020B060403050404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304577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a:extLst>
              <a:ext uri="{FF2B5EF4-FFF2-40B4-BE49-F238E27FC236}">
                <a16:creationId xmlns:a16="http://schemas.microsoft.com/office/drawing/2014/main" id="{1022B55C-2BBF-484D-A440-853588B9B402}"/>
              </a:ext>
            </a:extLst>
          </p:cNvPr>
          <p:cNvSpPr>
            <a:spLocks noGrp="1" noRot="1" noChangeAspect="1" noChangeArrowheads="1" noTextEdit="1"/>
          </p:cNvSpPr>
          <p:nvPr>
            <p:ph type="sldImg"/>
          </p:nvPr>
        </p:nvSpPr>
        <p:spPr>
          <a:solidFill>
            <a:srgbClr val="FFFFFF"/>
          </a:solidFill>
          <a:ln/>
        </p:spPr>
      </p:sp>
      <p:sp>
        <p:nvSpPr>
          <p:cNvPr id="215043" name="Rectangle 2">
            <a:extLst>
              <a:ext uri="{FF2B5EF4-FFF2-40B4-BE49-F238E27FC236}">
                <a16:creationId xmlns:a16="http://schemas.microsoft.com/office/drawing/2014/main" id="{09882382-711B-1F49-B386-23F3A08A1A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a:solidFill>
                  <a:srgbClr val="000000"/>
                </a:solidFill>
                <a:latin typeface="Verdana" panose="020B0604030504040204" pitchFamily="34" charset="0"/>
                <a:sym typeface="Verdana" panose="020B060403050404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261359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a:extLst>
              <a:ext uri="{FF2B5EF4-FFF2-40B4-BE49-F238E27FC236}">
                <a16:creationId xmlns:a16="http://schemas.microsoft.com/office/drawing/2014/main" id="{876DADA1-9C5C-A74E-B4AC-6678753F24A4}"/>
              </a:ext>
            </a:extLst>
          </p:cNvPr>
          <p:cNvSpPr>
            <a:spLocks noGrp="1" noRot="1" noChangeAspect="1" noChangeArrowheads="1" noTextEdit="1"/>
          </p:cNvSpPr>
          <p:nvPr>
            <p:ph type="sldImg"/>
          </p:nvPr>
        </p:nvSpPr>
        <p:spPr>
          <a:solidFill>
            <a:srgbClr val="FFFFFF"/>
          </a:solidFill>
          <a:ln/>
        </p:spPr>
      </p:sp>
      <p:sp>
        <p:nvSpPr>
          <p:cNvPr id="219139" name="Rectangle 2">
            <a:extLst>
              <a:ext uri="{FF2B5EF4-FFF2-40B4-BE49-F238E27FC236}">
                <a16:creationId xmlns:a16="http://schemas.microsoft.com/office/drawing/2014/main" id="{AA70FE2C-2D93-664A-B0FE-0AE9D1ABB2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dirty="0" err="1">
                <a:solidFill>
                  <a:srgbClr val="000000"/>
                </a:solidFill>
                <a:latin typeface="Verdana" panose="020B0604030504040204" pitchFamily="34" charset="0"/>
                <a:sym typeface="Verdana" panose="020B0604030504040204" pitchFamily="34" charset="0"/>
              </a:rPr>
              <a:t>Disse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artefaktene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gjør</a:t>
            </a:r>
            <a:r>
              <a:rPr lang="en-US" altLang="nb-NO" dirty="0">
                <a:solidFill>
                  <a:srgbClr val="000000"/>
                </a:solidFill>
                <a:latin typeface="Verdana" panose="020B0604030504040204" pitchFamily="34" charset="0"/>
                <a:sym typeface="Verdana" panose="020B0604030504040204" pitchFamily="34" charset="0"/>
              </a:rPr>
              <a:t> at det </a:t>
            </a:r>
            <a:r>
              <a:rPr lang="en-US" altLang="nb-NO" dirty="0" err="1">
                <a:solidFill>
                  <a:srgbClr val="000000"/>
                </a:solidFill>
                <a:latin typeface="Verdana" panose="020B0604030504040204" pitchFamily="34" charset="0"/>
                <a:sym typeface="Verdana" panose="020B0604030504040204" pitchFamily="34" charset="0"/>
              </a:rPr>
              <a:t>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mindre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informasjon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tilgjengelig</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enten</a:t>
            </a:r>
            <a:r>
              <a:rPr lang="en-US" altLang="nb-NO" dirty="0">
                <a:solidFill>
                  <a:srgbClr val="000000"/>
                </a:solidFill>
                <a:latin typeface="Verdana" panose="020B0604030504040204" pitchFamily="34" charset="0"/>
                <a:sym typeface="Verdana" panose="020B0604030504040204" pitchFamily="34" charset="0"/>
              </a:rPr>
              <a:t> for syn </a:t>
            </a:r>
            <a:r>
              <a:rPr lang="en-US" altLang="nb-NO" dirty="0" err="1">
                <a:solidFill>
                  <a:srgbClr val="000000"/>
                </a:solidFill>
                <a:latin typeface="Verdana" panose="020B0604030504040204" pitchFamily="34" charset="0"/>
                <a:sym typeface="Verdana" panose="020B0604030504040204" pitchFamily="34" charset="0"/>
              </a:rPr>
              <a:t>eller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hørsel</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eller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til</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og</a:t>
            </a:r>
            <a:r>
              <a:rPr lang="en-US" altLang="nb-NO" dirty="0">
                <a:solidFill>
                  <a:srgbClr val="000000"/>
                </a:solidFill>
                <a:latin typeface="Verdana" panose="020B0604030504040204" pitchFamily="34" charset="0"/>
                <a:sym typeface="Verdana" panose="020B0604030504040204" pitchFamily="34" charset="0"/>
              </a:rPr>
              <a:t> med </a:t>
            </a:r>
            <a:r>
              <a:rPr lang="en-US" altLang="nb-NO" dirty="0" err="1">
                <a:solidFill>
                  <a:srgbClr val="000000"/>
                </a:solidFill>
                <a:latin typeface="Verdana" panose="020B0604030504040204" pitchFamily="34" charset="0"/>
                <a:sym typeface="Verdana" panose="020B0604030504040204" pitchFamily="34" charset="0"/>
              </a:rPr>
              <a:t>begge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Som</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ved</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asynkronitet</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når</a:t>
            </a:r>
            <a:r>
              <a:rPr lang="en-US" altLang="nb-NO" dirty="0">
                <a:solidFill>
                  <a:srgbClr val="000000"/>
                </a:solidFill>
                <a:latin typeface="Verdana" panose="020B0604030504040204" pitchFamily="34" charset="0"/>
                <a:sym typeface="Verdana" panose="020B0604030504040204" pitchFamily="34" charset="0"/>
              </a:rPr>
              <a:t> audio </a:t>
            </a:r>
            <a:r>
              <a:rPr lang="en-US" altLang="nb-NO" dirty="0" err="1">
                <a:solidFill>
                  <a:srgbClr val="000000"/>
                </a:solidFill>
                <a:latin typeface="Verdana" panose="020B0604030504040204" pitchFamily="34" charset="0"/>
                <a:sym typeface="Verdana" panose="020B0604030504040204" pitchFamily="34" charset="0"/>
              </a:rPr>
              <a:t>og</a:t>
            </a:r>
            <a:r>
              <a:rPr lang="en-US" altLang="nb-NO" dirty="0">
                <a:solidFill>
                  <a:srgbClr val="000000"/>
                </a:solidFill>
                <a:latin typeface="Verdana" panose="020B0604030504040204" pitchFamily="34" charset="0"/>
                <a:sym typeface="Verdana" panose="020B0604030504040204" pitchFamily="34" charset="0"/>
              </a:rPr>
              <a:t> video </a:t>
            </a:r>
            <a:r>
              <a:rPr lang="en-US" altLang="nb-NO" dirty="0" err="1">
                <a:solidFill>
                  <a:srgbClr val="000000"/>
                </a:solidFill>
                <a:latin typeface="Verdana" panose="020B0604030504040204" pitchFamily="34" charset="0"/>
                <a:sym typeface="Verdana" panose="020B0604030504040204" pitchFamily="34" charset="0"/>
              </a:rPr>
              <a:t>ikke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lengre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samstemte</a:t>
            </a:r>
            <a:r>
              <a:rPr lang="en-US" altLang="nb-NO" dirty="0">
                <a:solidFill>
                  <a:srgbClr val="000000"/>
                </a:solidFill>
                <a:latin typeface="Verdana" panose="020B0604030504040204" pitchFamily="34" charset="0"/>
                <a:sym typeface="Verdana" panose="020B0604030504040204" pitchFamily="34" charset="0"/>
              </a:rPr>
              <a:t>, men </a:t>
            </a:r>
            <a:r>
              <a:rPr lang="en-US" altLang="nb-NO" dirty="0" err="1">
                <a:solidFill>
                  <a:srgbClr val="000000"/>
                </a:solidFill>
                <a:latin typeface="Verdana" panose="020B0604030504040204" pitchFamily="34" charset="0"/>
                <a:sym typeface="Verdana" panose="020B0604030504040204" pitchFamily="34" charset="0"/>
              </a:rPr>
              <a:t>en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lpmmer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før</a:t>
            </a:r>
            <a:r>
              <a:rPr lang="en-US" altLang="nb-NO" dirty="0">
                <a:solidFill>
                  <a:srgbClr val="000000"/>
                </a:solidFill>
                <a:latin typeface="Verdana" panose="020B0604030504040204" pitchFamily="34" charset="0"/>
                <a:sym typeface="Verdana" panose="020B0604030504040204" pitchFamily="34" charset="0"/>
              </a:rPr>
              <a:t> den </a:t>
            </a:r>
            <a:r>
              <a:rPr lang="en-US" altLang="nb-NO" dirty="0" err="1">
                <a:solidFill>
                  <a:srgbClr val="000000"/>
                </a:solidFill>
                <a:latin typeface="Verdana" panose="020B0604030504040204" pitchFamily="34" charset="0"/>
                <a:sym typeface="Verdana" panose="020B0604030504040204" pitchFamily="34" charset="0"/>
              </a:rPr>
              <a:t>andre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Ved</a:t>
            </a:r>
            <a:r>
              <a:rPr lang="en-US" altLang="nb-NO" dirty="0">
                <a:solidFill>
                  <a:srgbClr val="000000"/>
                </a:solidFill>
                <a:latin typeface="Verdana" panose="020B0604030504040204" pitchFamily="34" charset="0"/>
                <a:sym typeface="Verdana" panose="020B0604030504040204" pitchFamily="34" charset="0"/>
              </a:rPr>
              <a:t> tap av </a:t>
            </a:r>
            <a:r>
              <a:rPr lang="en-US" altLang="nb-NO" dirty="0" err="1">
                <a:solidFill>
                  <a:srgbClr val="000000"/>
                </a:solidFill>
                <a:latin typeface="Verdana" panose="020B0604030504040204" pitchFamily="34" charset="0"/>
                <a:sym typeface="Verdana" panose="020B0604030504040204" pitchFamily="34" charset="0"/>
              </a:rPr>
              <a:t>informasjon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vil</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sansene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bli</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påvirket</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blant</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annet</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viser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forskning</a:t>
            </a:r>
            <a:r>
              <a:rPr lang="en-US" altLang="nb-NO" dirty="0">
                <a:solidFill>
                  <a:srgbClr val="000000"/>
                </a:solidFill>
                <a:latin typeface="Verdana" panose="020B0604030504040204" pitchFamily="34" charset="0"/>
                <a:sym typeface="Verdana" panose="020B0604030504040204" pitchFamily="34" charset="0"/>
              </a:rPr>
              <a:t> at </a:t>
            </a:r>
            <a:r>
              <a:rPr lang="en-US" altLang="nb-NO" dirty="0" err="1">
                <a:solidFill>
                  <a:srgbClr val="000000"/>
                </a:solidFill>
                <a:latin typeface="Verdana" panose="020B0604030504040204" pitchFamily="34" charset="0"/>
                <a:sym typeface="Verdana" panose="020B0604030504040204" pitchFamily="34" charset="0"/>
              </a:rPr>
              <a:t>dårlig</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kvalitet</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på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bilder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gjør</a:t>
            </a:r>
            <a:r>
              <a:rPr lang="en-US" altLang="nb-NO" dirty="0">
                <a:solidFill>
                  <a:srgbClr val="000000"/>
                </a:solidFill>
                <a:latin typeface="Verdana" panose="020B0604030504040204" pitchFamily="34" charset="0"/>
                <a:sym typeface="Verdana" panose="020B0604030504040204" pitchFamily="34" charset="0"/>
              </a:rPr>
              <a:t> det </a:t>
            </a:r>
            <a:r>
              <a:rPr lang="en-US" altLang="nb-NO" dirty="0" err="1">
                <a:solidFill>
                  <a:srgbClr val="000000"/>
                </a:solidFill>
                <a:latin typeface="Verdana" panose="020B0604030504040204" pitchFamily="34" charset="0"/>
                <a:sym typeface="Verdana" panose="020B0604030504040204" pitchFamily="34" charset="0"/>
              </a:rPr>
              <a:t>vanskeligere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lære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kjenne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ansikter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eller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andre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objekter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og</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senere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huske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disse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Støy</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gjør</a:t>
            </a:r>
            <a:r>
              <a:rPr lang="en-US" altLang="nb-NO" dirty="0">
                <a:solidFill>
                  <a:srgbClr val="000000"/>
                </a:solidFill>
                <a:latin typeface="Verdana" panose="020B0604030504040204" pitchFamily="34" charset="0"/>
                <a:sym typeface="Verdana" panose="020B0604030504040204" pitchFamily="34" charset="0"/>
              </a:rPr>
              <a:t> det </a:t>
            </a:r>
            <a:r>
              <a:rPr lang="en-US" altLang="nb-NO" dirty="0" err="1">
                <a:solidFill>
                  <a:srgbClr val="000000"/>
                </a:solidFill>
                <a:latin typeface="Verdana" panose="020B0604030504040204" pitchFamily="34" charset="0"/>
                <a:sym typeface="Verdana" panose="020B0604030504040204" pitchFamily="34" charset="0"/>
              </a:rPr>
              <a:t>vanskeligere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forstå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hva</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noen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sier</a:t>
            </a:r>
            <a:r>
              <a:rPr lang="en-US" altLang="nb-NO" dirty="0">
                <a:solidFill>
                  <a:srgbClr val="000000"/>
                </a:solidFill>
                <a:latin typeface="Verdana" panose="020B0604030504040204" pitchFamily="34" charset="0"/>
                <a:sym typeface="Verdana" panose="020B0604030504040204" pitchFamily="34" charset="0"/>
              </a:rPr>
              <a:t>. Store </a:t>
            </a:r>
            <a:r>
              <a:rPr lang="en-US" altLang="nb-NO" dirty="0" err="1">
                <a:solidFill>
                  <a:srgbClr val="000000"/>
                </a:solidFill>
                <a:latin typeface="Verdana" panose="020B0604030504040204" pitchFamily="34" charset="0"/>
                <a:sym typeface="Verdana" panose="020B0604030504040204" pitchFamily="34" charset="0"/>
              </a:rPr>
              <a:t>forskjeller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mellom</a:t>
            </a:r>
            <a:r>
              <a:rPr lang="en-US" altLang="nb-NO" dirty="0">
                <a:solidFill>
                  <a:srgbClr val="000000"/>
                </a:solidFill>
                <a:latin typeface="Verdana" panose="020B0604030504040204" pitchFamily="34" charset="0"/>
                <a:sym typeface="Verdana" panose="020B0604030504040204" pitchFamily="34" charset="0"/>
              </a:rPr>
              <a:t> signaler </a:t>
            </a:r>
            <a:r>
              <a:rPr lang="en-US" altLang="nb-NO" dirty="0" err="1">
                <a:solidFill>
                  <a:srgbClr val="000000"/>
                </a:solidFill>
                <a:latin typeface="Verdana" panose="020B0604030504040204" pitchFamily="34" charset="0"/>
                <a:sym typeface="Verdana" panose="020B0604030504040204" pitchFamily="34" charset="0"/>
              </a:rPr>
              <a:t>til</a:t>
            </a:r>
            <a:r>
              <a:rPr lang="en-US" altLang="nb-NO" dirty="0">
                <a:solidFill>
                  <a:srgbClr val="000000"/>
                </a:solidFill>
                <a:latin typeface="Verdana" panose="020B0604030504040204" pitchFamily="34" charset="0"/>
                <a:sym typeface="Verdana" panose="020B0604030504040204" pitchFamily="34" charset="0"/>
              </a:rPr>
              <a:t> de </a:t>
            </a:r>
            <a:r>
              <a:rPr lang="en-US" altLang="nb-NO" dirty="0" err="1">
                <a:solidFill>
                  <a:srgbClr val="000000"/>
                </a:solidFill>
                <a:latin typeface="Verdana" panose="020B0604030504040204" pitchFamily="34" charset="0"/>
                <a:sym typeface="Verdana" panose="020B0604030504040204" pitchFamily="34" charset="0"/>
              </a:rPr>
              <a:t>forskjelige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sansene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kan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også</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påvirke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hvordan</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disse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sansene</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integreres</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perseptuelt</a:t>
            </a:r>
            <a:r>
              <a:rPr lang="en-US" altLang="nb-NO" dirty="0">
                <a:solidFill>
                  <a:srgbClr val="000000"/>
                </a:solidFill>
                <a:latin typeface="Verdana" panose="020B0604030504040204" pitchFamily="34" charset="0"/>
                <a:sym typeface="Verdana" panose="020B0604030504040204" pitchFamily="34" charset="0"/>
              </a:rPr>
              <a:t>. Her </a:t>
            </a:r>
            <a:r>
              <a:rPr lang="en-US" altLang="nb-NO" dirty="0" err="1">
                <a:solidFill>
                  <a:srgbClr val="000000"/>
                </a:solidFill>
                <a:latin typeface="Verdana" panose="020B0604030504040204" pitchFamily="34" charset="0"/>
                <a:sym typeface="Verdana" panose="020B0604030504040204" pitchFamily="34" charset="0"/>
              </a:rPr>
              <a:t>snakker</a:t>
            </a:r>
            <a:r>
              <a:rPr lang="en-US" altLang="nb-NO" dirty="0">
                <a:solidFill>
                  <a:srgbClr val="000000"/>
                </a:solidFill>
                <a:latin typeface="Verdana" panose="020B0604030504040204" pitchFamily="34" charset="0"/>
                <a:sym typeface="Verdana" panose="020B0604030504040204" pitchFamily="34" charset="0"/>
              </a:rPr>
              <a:t> vi </a:t>
            </a:r>
            <a:r>
              <a:rPr lang="en-US" altLang="nb-NO" dirty="0" err="1">
                <a:solidFill>
                  <a:srgbClr val="000000"/>
                </a:solidFill>
                <a:latin typeface="Verdana" panose="020B0604030504040204" pitchFamily="34" charset="0"/>
                <a:sym typeface="Verdana" panose="020B0604030504040204" pitchFamily="34" charset="0"/>
              </a:rPr>
              <a:t>altså</a:t>
            </a:r>
            <a:r>
              <a:rPr lang="en-US" altLang="nb-NO" dirty="0">
                <a:solidFill>
                  <a:srgbClr val="000000"/>
                </a:solidFill>
                <a:latin typeface="Verdana" panose="020B0604030504040204" pitchFamily="34" charset="0"/>
                <a:sym typeface="Verdana" panose="020B0604030504040204" pitchFamily="34" charset="0"/>
              </a:rPr>
              <a:t> om </a:t>
            </a:r>
            <a:r>
              <a:rPr lang="en-US" altLang="nb-NO" dirty="0" err="1">
                <a:solidFill>
                  <a:srgbClr val="000000"/>
                </a:solidFill>
                <a:latin typeface="Verdana" panose="020B0604030504040204" pitchFamily="34" charset="0"/>
                <a:sym typeface="Verdana" panose="020B0604030504040204" pitchFamily="34" charset="0"/>
              </a:rPr>
              <a:t>persepsjon</a:t>
            </a:r>
            <a:r>
              <a:rPr lang="en-US" altLang="nb-NO" dirty="0">
                <a:solidFill>
                  <a:srgbClr val="000000"/>
                </a:solidFill>
                <a:latin typeface="Verdana" panose="020B0604030504040204" pitchFamily="34" charset="0"/>
                <a:sym typeface="Verdana" panose="020B0604030504040204" pitchFamily="34" charset="0"/>
              </a:rPr>
              <a:t>, men </a:t>
            </a:r>
            <a:r>
              <a:rPr lang="en-US" altLang="nb-NO" dirty="0" err="1">
                <a:solidFill>
                  <a:srgbClr val="000000"/>
                </a:solidFill>
                <a:latin typeface="Verdana" panose="020B0604030504040204" pitchFamily="34" charset="0"/>
                <a:sym typeface="Verdana" panose="020B0604030504040204" pitchFamily="34" charset="0"/>
              </a:rPr>
              <a:t>hva</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er</a:t>
            </a:r>
            <a:r>
              <a:rPr lang="en-US" altLang="nb-NO" dirty="0">
                <a:solidFill>
                  <a:srgbClr val="000000"/>
                </a:solidFill>
                <a:latin typeface="Verdana" panose="020B0604030504040204" pitchFamily="34" charset="0"/>
                <a:sym typeface="Verdana" panose="020B0604030504040204" pitchFamily="34" charset="0"/>
              </a:rPr>
              <a:t> </a:t>
            </a:r>
            <a:r>
              <a:rPr lang="en-US" altLang="nb-NO" dirty="0" err="1">
                <a:solidFill>
                  <a:srgbClr val="000000"/>
                </a:solidFill>
                <a:latin typeface="Verdana" panose="020B0604030504040204" pitchFamily="34" charset="0"/>
                <a:sym typeface="Verdana" panose="020B0604030504040204" pitchFamily="34" charset="0"/>
              </a:rPr>
              <a:t>egentlig</a:t>
            </a:r>
            <a:r>
              <a:rPr lang="en-US" altLang="nb-NO" dirty="0">
                <a:solidFill>
                  <a:srgbClr val="000000"/>
                </a:solidFill>
                <a:latin typeface="Verdana" panose="020B0604030504040204" pitchFamily="34" charset="0"/>
                <a:sym typeface="Verdana" panose="020B0604030504040204" pitchFamily="34" charset="0"/>
              </a:rPr>
              <a:t> det?</a:t>
            </a:r>
          </a:p>
        </p:txBody>
      </p:sp>
    </p:spTree>
    <p:extLst>
      <p:ext uri="{BB962C8B-B14F-4D97-AF65-F5344CB8AC3E}">
        <p14:creationId xmlns:p14="http://schemas.microsoft.com/office/powerpoint/2010/main" val="366159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
            <a:extLst>
              <a:ext uri="{FF2B5EF4-FFF2-40B4-BE49-F238E27FC236}">
                <a16:creationId xmlns:a16="http://schemas.microsoft.com/office/drawing/2014/main" id="{3CEA5B34-D075-004C-97FF-D01F38A7B0AC}"/>
              </a:ext>
            </a:extLst>
          </p:cNvPr>
          <p:cNvSpPr>
            <a:spLocks noGrp="1" noRot="1" noChangeAspect="1" noChangeArrowheads="1" noTextEdit="1"/>
          </p:cNvSpPr>
          <p:nvPr>
            <p:ph type="sldImg"/>
          </p:nvPr>
        </p:nvSpPr>
        <p:spPr>
          <a:solidFill>
            <a:srgbClr val="FFFFFF"/>
          </a:solidFill>
          <a:ln/>
        </p:spPr>
      </p:sp>
      <p:sp>
        <p:nvSpPr>
          <p:cNvPr id="226307" name="Rectangle 2">
            <a:extLst>
              <a:ext uri="{FF2B5EF4-FFF2-40B4-BE49-F238E27FC236}">
                <a16:creationId xmlns:a16="http://schemas.microsoft.com/office/drawing/2014/main" id="{7E7F1EEA-0E7D-DA4C-8885-EA3701D204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a:solidFill>
                  <a:srgbClr val="000000"/>
                </a:solidFill>
                <a:latin typeface="Verdana" panose="020B0604030504040204" pitchFamily="34" charset="0"/>
                <a:sym typeface="Verdana" panose="020B060403050404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274528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
            <a:extLst>
              <a:ext uri="{FF2B5EF4-FFF2-40B4-BE49-F238E27FC236}">
                <a16:creationId xmlns:a16="http://schemas.microsoft.com/office/drawing/2014/main" id="{32E902BF-78A3-DF4A-938B-B21D8AFDD074}"/>
              </a:ext>
            </a:extLst>
          </p:cNvPr>
          <p:cNvSpPr>
            <a:spLocks noGrp="1" noRot="1" noChangeAspect="1" noChangeArrowheads="1" noTextEdit="1"/>
          </p:cNvSpPr>
          <p:nvPr>
            <p:ph type="sldImg"/>
          </p:nvPr>
        </p:nvSpPr>
        <p:spPr>
          <a:solidFill>
            <a:srgbClr val="FFFFFF"/>
          </a:solidFill>
          <a:ln/>
        </p:spPr>
      </p:sp>
      <p:sp>
        <p:nvSpPr>
          <p:cNvPr id="228355" name="Rectangle 2">
            <a:extLst>
              <a:ext uri="{FF2B5EF4-FFF2-40B4-BE49-F238E27FC236}">
                <a16:creationId xmlns:a16="http://schemas.microsoft.com/office/drawing/2014/main" id="{AFBA4E6F-7BA5-4540-83C5-1EAA322A35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sz="1400">
                <a:latin typeface="Lucida Grande" panose="020B0600040502020204" pitchFamily="34" charset="0"/>
                <a:cs typeface="Lucida Grande" panose="020B0600040502020204" pitchFamily="34" charset="0"/>
                <a:sym typeface="Lucida Grande" panose="020B060004050202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384481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a:extLst>
              <a:ext uri="{FF2B5EF4-FFF2-40B4-BE49-F238E27FC236}">
                <a16:creationId xmlns:a16="http://schemas.microsoft.com/office/drawing/2014/main" id="{7C4601FD-AD01-9C4C-B0AF-53D87FFC95B5}"/>
              </a:ext>
            </a:extLst>
          </p:cNvPr>
          <p:cNvSpPr>
            <a:spLocks noGrp="1" noRot="1" noChangeAspect="1" noChangeArrowheads="1" noTextEdit="1"/>
          </p:cNvSpPr>
          <p:nvPr>
            <p:ph type="sldImg"/>
          </p:nvPr>
        </p:nvSpPr>
        <p:spPr>
          <a:solidFill>
            <a:srgbClr val="FFFFFF"/>
          </a:solidFill>
          <a:ln/>
        </p:spPr>
      </p:sp>
      <p:sp>
        <p:nvSpPr>
          <p:cNvPr id="232451" name="Rectangle 2">
            <a:extLst>
              <a:ext uri="{FF2B5EF4-FFF2-40B4-BE49-F238E27FC236}">
                <a16:creationId xmlns:a16="http://schemas.microsoft.com/office/drawing/2014/main" id="{B4492F9A-867D-7640-B9C5-3E410961E7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b-NO" sz="1400">
                <a:latin typeface="Lucida Grande" panose="020B0600040502020204" pitchFamily="34" charset="0"/>
                <a:cs typeface="Lucida Grande" panose="020B0600040502020204" pitchFamily="34" charset="0"/>
                <a:sym typeface="Lucida Grande" panose="020B0600040502020204" pitchFamily="34" charset="0"/>
              </a:rPr>
              <a:t>Disse artefaktene gjør at det er mindre informasjon tilgjengelig, enten for syn eller hørsel, eller til og med begge. Som ved asynkronitet når audio og video ikke lengre er samstemte, men en lpmmer før den andre. Ved tap av informasjon vil sansene bli påvirket, blant annet viser forskning at dårlig kvalitet på bilder gjør det vanskeligere å lære å kjenne ansikter eller andre objekter, og senere huske disse. Støy gjør det vanskeligere å forstå hva noen sier. Store foskjeller mellom signaler til de forskjelige sansene kan også påvirke hvordan disse sansene integreres perseptuelt. Her snakker vi altså om persepsjon, men hva er egentlig det?</a:t>
            </a:r>
          </a:p>
        </p:txBody>
      </p:sp>
    </p:spTree>
    <p:extLst>
      <p:ext uri="{BB962C8B-B14F-4D97-AF65-F5344CB8AC3E}">
        <p14:creationId xmlns:p14="http://schemas.microsoft.com/office/powerpoint/2010/main" val="283689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171450" y="2155825"/>
            <a:ext cx="1397000" cy="1276350"/>
          </a:xfrm>
          <a:prstGeom prst="rect">
            <a:avLst/>
          </a:prstGeom>
          <a:gradFill rotWithShape="1">
            <a:gsLst>
              <a:gs pos="0">
                <a:srgbClr val="FE7519"/>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5" name="Rectangle 5"/>
          <p:cNvSpPr>
            <a:spLocks noChangeArrowheads="1"/>
          </p:cNvSpPr>
          <p:nvPr/>
        </p:nvSpPr>
        <p:spPr bwMode="gray">
          <a:xfrm>
            <a:off x="36513" y="3336925"/>
            <a:ext cx="8985250" cy="46038"/>
          </a:xfrm>
          <a:prstGeom prst="rect">
            <a:avLst/>
          </a:prstGeom>
          <a:gradFill rotWithShape="0">
            <a:gsLst>
              <a:gs pos="0">
                <a:srgbClr val="1C1C1C"/>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kumimoji="1" lang="nb-NO" sz="2400"/>
          </a:p>
        </p:txBody>
      </p:sp>
      <p:sp>
        <p:nvSpPr>
          <p:cNvPr id="6" name="Rectangle 6"/>
          <p:cNvSpPr>
            <a:spLocks noChangeArrowheads="1"/>
          </p:cNvSpPr>
          <p:nvPr/>
        </p:nvSpPr>
        <p:spPr bwMode="auto">
          <a:xfrm rot="16200000">
            <a:off x="-517525" y="2586038"/>
            <a:ext cx="1685925" cy="92075"/>
          </a:xfrm>
          <a:prstGeom prst="rect">
            <a:avLst/>
          </a:prstGeom>
          <a:gradFill rotWithShape="0">
            <a:gsLst>
              <a:gs pos="0">
                <a:srgbClr val="808080"/>
              </a:gs>
              <a:gs pos="100000">
                <a:srgbClr val="1C1C1C"/>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155074" name="Rectangle 2"/>
          <p:cNvSpPr>
            <a:spLocks noGrp="1" noChangeArrowheads="1"/>
          </p:cNvSpPr>
          <p:nvPr>
            <p:ph type="ctrTitle"/>
          </p:nvPr>
        </p:nvSpPr>
        <p:spPr>
          <a:xfrm>
            <a:off x="638175" y="1708150"/>
            <a:ext cx="7772400" cy="1462088"/>
          </a:xfrm>
        </p:spPr>
        <p:txBody>
          <a:bodyPr rIns="91440"/>
          <a:lstStyle>
            <a:lvl1pPr algn="ctr">
              <a:defRPr>
                <a:latin typeface="Eurostile" panose="020B0504020202050204" pitchFamily="34" charset="77"/>
              </a:defRPr>
            </a:lvl1pPr>
          </a:lstStyle>
          <a:p>
            <a:r>
              <a:rPr lang="en-US" dirty="0"/>
              <a:t>Click to edit Master title style</a:t>
            </a:r>
          </a:p>
        </p:txBody>
      </p:sp>
      <p:sp>
        <p:nvSpPr>
          <p:cNvPr id="1155075" name="Rectangle 3"/>
          <p:cNvSpPr>
            <a:spLocks noGrp="1" noChangeArrowheads="1"/>
          </p:cNvSpPr>
          <p:nvPr>
            <p:ph type="subTitle" idx="1"/>
          </p:nvPr>
        </p:nvSpPr>
        <p:spPr>
          <a:xfrm>
            <a:off x="1371600" y="3886200"/>
            <a:ext cx="6400800" cy="1752600"/>
          </a:xfrm>
        </p:spPr>
        <p:txBody>
          <a:bodyPr rIns="91440"/>
          <a:lstStyle>
            <a:lvl1pPr marL="0" indent="0" algn="ctr">
              <a:buFont typeface="Wingdings" pitchFamily="-96" charset="2"/>
              <a:buNone/>
              <a:defRPr/>
            </a:lvl1pPr>
          </a:lstStyle>
          <a:p>
            <a:r>
              <a:rPr lang="en-US" dirty="0"/>
              <a:t>Click to edit Master subtitle style</a:t>
            </a:r>
          </a:p>
        </p:txBody>
      </p:sp>
    </p:spTree>
    <p:extLst>
      <p:ext uri="{BB962C8B-B14F-4D97-AF65-F5344CB8AC3E}">
        <p14:creationId xmlns:p14="http://schemas.microsoft.com/office/powerpoint/2010/main" val="123780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FE3C-EFF4-6F4C-8F71-A85977751A0C}"/>
              </a:ext>
            </a:extLst>
          </p:cNvPr>
          <p:cNvSpPr>
            <a:spLocks noGrp="1"/>
          </p:cNvSpPr>
          <p:nvPr>
            <p:ph type="title"/>
          </p:nvPr>
        </p:nvSpPr>
        <p:spPr>
          <a:xfrm>
            <a:off x="685800" y="152400"/>
            <a:ext cx="7772400" cy="11430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FBD899-7B5A-CA4F-96F5-692F2EA49AAA}"/>
              </a:ext>
            </a:extLst>
          </p:cNvPr>
          <p:cNvSpPr>
            <a:spLocks noGrp="1"/>
          </p:cNvSpPr>
          <p:nvPr>
            <p:ph type="body" sz="half" idx="1"/>
          </p:nvPr>
        </p:nvSpPr>
        <p:spPr>
          <a:xfrm>
            <a:off x="685800" y="1295400"/>
            <a:ext cx="3810000" cy="4876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4D142A3-58F6-3547-A1F8-998DEF664EFF}"/>
              </a:ext>
            </a:extLst>
          </p:cNvPr>
          <p:cNvSpPr>
            <a:spLocks noGrp="1"/>
          </p:cNvSpPr>
          <p:nvPr>
            <p:ph sz="half" idx="2"/>
          </p:nvPr>
        </p:nvSpPr>
        <p:spPr>
          <a:xfrm>
            <a:off x="4648200" y="1295400"/>
            <a:ext cx="3810000" cy="4876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AFD4EC-4AB4-E946-8119-46D7C525A097}"/>
              </a:ext>
            </a:extLst>
          </p:cNvPr>
          <p:cNvSpPr>
            <a:spLocks noGrp="1"/>
          </p:cNvSpPr>
          <p:nvPr>
            <p:ph type="dt" sz="half" idx="10"/>
          </p:nvPr>
        </p:nvSpPr>
        <p:spPr>
          <a:xfrm>
            <a:off x="1173163" y="6265863"/>
            <a:ext cx="1905000" cy="457200"/>
          </a:xfrm>
        </p:spPr>
        <p:txBody>
          <a:bodyPr/>
          <a:lstStyle>
            <a:lvl1pPr>
              <a:defRPr/>
            </a:lvl1pPr>
          </a:lstStyle>
          <a:p>
            <a:endParaRPr lang="en-US" altLang="nb-NO"/>
          </a:p>
        </p:txBody>
      </p:sp>
      <p:sp>
        <p:nvSpPr>
          <p:cNvPr id="6" name="Footer Placeholder 5">
            <a:extLst>
              <a:ext uri="{FF2B5EF4-FFF2-40B4-BE49-F238E27FC236}">
                <a16:creationId xmlns:a16="http://schemas.microsoft.com/office/drawing/2014/main" id="{D50E60D6-ACE6-4C41-AC47-50E8040A33C6}"/>
              </a:ext>
            </a:extLst>
          </p:cNvPr>
          <p:cNvSpPr>
            <a:spLocks noGrp="1"/>
          </p:cNvSpPr>
          <p:nvPr>
            <p:ph type="ftr" sz="quarter" idx="11"/>
          </p:nvPr>
        </p:nvSpPr>
        <p:spPr>
          <a:xfrm>
            <a:off x="3581400" y="6248400"/>
            <a:ext cx="2895600" cy="457200"/>
          </a:xfrm>
        </p:spPr>
        <p:txBody>
          <a:bodyPr/>
          <a:lstStyle>
            <a:lvl1pPr>
              <a:defRPr/>
            </a:lvl1pPr>
          </a:lstStyle>
          <a:p>
            <a:endParaRPr lang="en-US" altLang="nb-NO"/>
          </a:p>
        </p:txBody>
      </p:sp>
      <p:sp>
        <p:nvSpPr>
          <p:cNvPr id="7" name="Slide Number Placeholder 6">
            <a:extLst>
              <a:ext uri="{FF2B5EF4-FFF2-40B4-BE49-F238E27FC236}">
                <a16:creationId xmlns:a16="http://schemas.microsoft.com/office/drawing/2014/main" id="{69CD5367-9915-7340-8D3F-0E42CF0FE3A5}"/>
              </a:ext>
            </a:extLst>
          </p:cNvPr>
          <p:cNvSpPr>
            <a:spLocks noGrp="1"/>
          </p:cNvSpPr>
          <p:nvPr>
            <p:ph type="sldNum" sz="quarter" idx="12"/>
          </p:nvPr>
        </p:nvSpPr>
        <p:spPr>
          <a:xfrm>
            <a:off x="7010400" y="6248400"/>
            <a:ext cx="1905000" cy="457200"/>
          </a:xfrm>
        </p:spPr>
        <p:txBody>
          <a:bodyPr/>
          <a:lstStyle>
            <a:lvl1pPr>
              <a:defRPr/>
            </a:lvl1pPr>
          </a:lstStyle>
          <a:p>
            <a:fld id="{7903D48A-C723-8E46-A8E9-5EC952B8ED78}" type="slidenum">
              <a:rPr lang="en-US" altLang="nb-NO"/>
              <a:pPr/>
              <a:t>‹#›</a:t>
            </a:fld>
            <a:endParaRPr lang="en-US" altLang="nb-NO"/>
          </a:p>
        </p:txBody>
      </p:sp>
    </p:spTree>
    <p:extLst>
      <p:ext uri="{BB962C8B-B14F-4D97-AF65-F5344CB8AC3E}">
        <p14:creationId xmlns:p14="http://schemas.microsoft.com/office/powerpoint/2010/main" val="17723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Eurostile" panose="020B0504020202050204" pitchFamily="34" charset="77"/>
              </a:defRPr>
            </a:lvl1pPr>
          </a:lstStyle>
          <a:p>
            <a:r>
              <a:rPr lang="nb-NO" dirty="0"/>
              <a:t>Klikk for å redigere tittelstil</a:t>
            </a:r>
          </a:p>
        </p:txBody>
      </p:sp>
      <p:sp>
        <p:nvSpPr>
          <p:cNvPr id="3" name="Plassholder for innhold 2"/>
          <p:cNvSpPr>
            <a:spLocks noGrp="1"/>
          </p:cNvSpPr>
          <p:nvPr>
            <p:ph idx="1" hasCustomPrompt="1"/>
          </p:nvPr>
        </p:nvSpPr>
        <p:spPr>
          <a:xfrm>
            <a:off x="237067" y="866775"/>
            <a:ext cx="8729134" cy="5648325"/>
          </a:xfrm>
        </p:spPr>
        <p:txBody>
          <a:bodyPr/>
          <a:lstStyle>
            <a:lvl1pPr>
              <a:defRPr>
                <a:latin typeface="Eurostile" panose="020B0504020202050204" pitchFamily="34" charset="77"/>
              </a:defRPr>
            </a:lvl1pPr>
            <a:lvl2pPr>
              <a:defRPr>
                <a:latin typeface="Eurostile" panose="020B0504020202050204" pitchFamily="34" charset="77"/>
              </a:defRPr>
            </a:lvl2pPr>
            <a:lvl3pPr>
              <a:defRPr>
                <a:latin typeface="Eurostile" panose="020B0504020202050204" pitchFamily="34" charset="77"/>
              </a:defRPr>
            </a:lvl3pPr>
            <a:lvl4pPr>
              <a:defRPr>
                <a:latin typeface="Eurostile" panose="020B0504020202050204" pitchFamily="34" charset="77"/>
              </a:defRPr>
            </a:lvl4pPr>
            <a:lvl5pPr>
              <a:defRPr>
                <a:latin typeface="Eurostile" panose="020B0504020202050204" pitchFamily="34" charset="77"/>
              </a:defRPr>
            </a:lvl5pPr>
          </a:lstStyle>
          <a:p>
            <a:pPr lvl="0"/>
            <a:r>
              <a:rPr lang="en-US" noProof="0" dirty="0" err="1"/>
              <a:t>Klikk</a:t>
            </a:r>
            <a:r>
              <a:rPr lang="en-US" noProof="0" dirty="0"/>
              <a:t> for </a:t>
            </a:r>
            <a:r>
              <a:rPr lang="en-US" noProof="0" dirty="0" err="1"/>
              <a:t>å</a:t>
            </a:r>
            <a:r>
              <a:rPr lang="en-US" noProof="0" dirty="0"/>
              <a:t> </a:t>
            </a:r>
            <a:r>
              <a:rPr lang="en-US" noProof="0" dirty="0" err="1"/>
              <a:t>redigere</a:t>
            </a:r>
            <a:r>
              <a:rPr lang="en-US" noProof="0" dirty="0"/>
              <a:t> </a:t>
            </a:r>
            <a:r>
              <a:rPr lang="en-US" noProof="0" dirty="0" err="1"/>
              <a:t>tekststiler</a:t>
            </a:r>
            <a:r>
              <a:rPr lang="en-US" noProof="0" dirty="0"/>
              <a:t> </a:t>
            </a:r>
            <a:r>
              <a:rPr lang="en-US" noProof="0" dirty="0" err="1"/>
              <a:t>i</a:t>
            </a:r>
            <a:r>
              <a:rPr lang="en-US" noProof="0" dirty="0"/>
              <a:t> </a:t>
            </a:r>
            <a:r>
              <a:rPr lang="en-US" noProof="0" dirty="0" err="1"/>
              <a:t>malen</a:t>
            </a:r>
            <a:endParaRPr lang="en-US" noProof="0" dirty="0"/>
          </a:p>
          <a:p>
            <a:pPr lvl="1"/>
            <a:r>
              <a:rPr lang="en-US" noProof="0" dirty="0"/>
              <a:t>Andre </a:t>
            </a:r>
            <a:r>
              <a:rPr lang="en-US" noProof="0" dirty="0" err="1"/>
              <a:t>nivå</a:t>
            </a:r>
            <a:endParaRPr lang="en-US" noProof="0" dirty="0"/>
          </a:p>
          <a:p>
            <a:pPr lvl="2"/>
            <a:r>
              <a:rPr lang="en-US" noProof="0" dirty="0" err="1"/>
              <a:t>Tredje</a:t>
            </a:r>
            <a:r>
              <a:rPr lang="en-US" noProof="0" dirty="0"/>
              <a:t> </a:t>
            </a:r>
            <a:r>
              <a:rPr lang="en-US" noProof="0" dirty="0" err="1"/>
              <a:t>nivå</a:t>
            </a:r>
            <a:endParaRPr lang="en-US" noProof="0" dirty="0"/>
          </a:p>
          <a:p>
            <a:pPr lvl="3"/>
            <a:r>
              <a:rPr lang="en-US" noProof="0" dirty="0" err="1"/>
              <a:t>Fjerde</a:t>
            </a:r>
            <a:r>
              <a:rPr lang="en-US" noProof="0" dirty="0"/>
              <a:t> </a:t>
            </a:r>
            <a:r>
              <a:rPr lang="en-US" noProof="0" dirty="0" err="1"/>
              <a:t>nivå</a:t>
            </a:r>
            <a:endParaRPr lang="en-US" noProof="0" dirty="0"/>
          </a:p>
          <a:p>
            <a:pPr lvl="4"/>
            <a:r>
              <a:rPr lang="en-US" noProof="0" dirty="0" err="1"/>
              <a:t>Femte</a:t>
            </a:r>
            <a:r>
              <a:rPr lang="en-US" noProof="0" dirty="0"/>
              <a:t> </a:t>
            </a:r>
            <a:r>
              <a:rPr lang="en-US" noProof="0" dirty="0" err="1"/>
              <a:t>nivå</a:t>
            </a:r>
            <a:endParaRPr lang="en-US" noProof="0" dirty="0"/>
          </a:p>
        </p:txBody>
      </p:sp>
    </p:spTree>
    <p:extLst>
      <p:ext uri="{BB962C8B-B14F-4D97-AF65-F5344CB8AC3E}">
        <p14:creationId xmlns:p14="http://schemas.microsoft.com/office/powerpoint/2010/main" val="151527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2399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936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61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RL Footer">
    <p:spTree>
      <p:nvGrpSpPr>
        <p:cNvPr id="1" name=""/>
        <p:cNvGrpSpPr/>
        <p:nvPr/>
      </p:nvGrpSpPr>
      <p:grpSpPr>
        <a:xfrm>
          <a:off x="0" y="0"/>
          <a:ext cx="0" cy="0"/>
          <a:chOff x="0" y="0"/>
          <a:chExt cx="0" cy="0"/>
        </a:xfrm>
      </p:grpSpPr>
      <p:pic>
        <p:nvPicPr>
          <p:cNvPr id="3" name="Picture 2" descr="simula_footer_neg_HEX.eps"/>
          <p:cNvPicPr>
            <a:picLocks noChangeAspect="1"/>
          </p:cNvPicPr>
          <p:nvPr/>
        </p:nvPicPr>
        <p:blipFill>
          <a:blip r:embed="rId2"/>
          <a:stretch>
            <a:fillRect/>
          </a:stretch>
        </p:blipFill>
        <p:spPr>
          <a:xfrm>
            <a:off x="0" y="6381749"/>
            <a:ext cx="9144000" cy="476251"/>
          </a:xfrm>
          <a:prstGeom prst="rect">
            <a:avLst/>
          </a:prstGeom>
        </p:spPr>
      </p:pic>
      <p:sp>
        <p:nvSpPr>
          <p:cNvPr id="6" name="Title 1"/>
          <p:cNvSpPr>
            <a:spLocks noGrp="1"/>
          </p:cNvSpPr>
          <p:nvPr>
            <p:ph type="title" hasCustomPrompt="1"/>
          </p:nvPr>
        </p:nvSpPr>
        <p:spPr>
          <a:xfrm>
            <a:off x="152400" y="228600"/>
            <a:ext cx="8839200" cy="457200"/>
          </a:xfrm>
          <a:prstGeom prst="rect">
            <a:avLst/>
          </a:prstGeom>
        </p:spPr>
        <p:txBody>
          <a:bodyPr vert="horz" lIns="91432" tIns="45716" rIns="91432" bIns="45716" anchor="t"/>
          <a:lstStyle>
            <a:lvl1pPr>
              <a:tabLst/>
              <a:defRPr sz="2400" b="1"/>
            </a:lvl1pPr>
          </a:lstStyle>
          <a:p>
            <a:r>
              <a:rPr lang="en-US" dirty="0"/>
              <a:t>Frame title</a:t>
            </a:r>
          </a:p>
        </p:txBody>
      </p:sp>
      <p:sp>
        <p:nvSpPr>
          <p:cNvPr id="4" name="Title 5"/>
          <p:cNvSpPr txBox="1">
            <a:spLocks/>
          </p:cNvSpPr>
          <p:nvPr userDrawn="1"/>
        </p:nvSpPr>
        <p:spPr>
          <a:xfrm>
            <a:off x="4216044" y="6360426"/>
            <a:ext cx="4927956" cy="497575"/>
          </a:xfrm>
          <a:prstGeom prst="rect">
            <a:avLst/>
          </a:prstGeom>
          <a:solidFill>
            <a:schemeClr val="bg1"/>
          </a:solidFill>
        </p:spPr>
        <p:txBody>
          <a:bodyPr vert="horz" lIns="91432" tIns="45716" rIns="91432" bIns="45716" anchor="t"/>
          <a:lstStyle/>
          <a:p>
            <a:pPr defTabSz="457159" eaLnBrk="1" fontAlgn="auto" hangingPunct="1">
              <a:spcAft>
                <a:spcPts val="0"/>
              </a:spcAft>
              <a:tabLst>
                <a:tab pos="0" algn="l"/>
                <a:tab pos="914317" algn="l"/>
                <a:tab pos="1828635" algn="l"/>
                <a:tab pos="2742952" algn="l"/>
                <a:tab pos="3657268" algn="l"/>
                <a:tab pos="4571586" algn="l"/>
                <a:tab pos="5485903" algn="l"/>
                <a:tab pos="6400220" algn="l"/>
                <a:tab pos="7314537" algn="l"/>
                <a:tab pos="8228855" algn="l"/>
                <a:tab pos="9143171" algn="l"/>
                <a:tab pos="10057488" algn="l"/>
              </a:tabLst>
              <a:defRPr/>
            </a:pPr>
            <a:r>
              <a:rPr lang="en-GB" sz="2400" dirty="0">
                <a:solidFill>
                  <a:srgbClr val="595959"/>
                </a:solidFill>
                <a:effectLst>
                  <a:outerShdw blurRad="63500" dist="25400" dir="2700000" algn="tl">
                    <a:srgbClr val="FF8700"/>
                  </a:outerShdw>
                </a:effectLst>
                <a:latin typeface="Chalkduster"/>
                <a:ea typeface="ＭＳ Ｐゴシック" charset="-128"/>
                <a:cs typeface="Chalkduster"/>
              </a:rPr>
              <a:t>Media Performance Group</a:t>
            </a:r>
          </a:p>
        </p:txBody>
      </p:sp>
      <p:sp>
        <p:nvSpPr>
          <p:cNvPr id="5" name="Rectangle 4"/>
          <p:cNvSpPr/>
          <p:nvPr userDrawn="1"/>
        </p:nvSpPr>
        <p:spPr>
          <a:xfrm>
            <a:off x="2873737" y="6388186"/>
            <a:ext cx="1347064" cy="469815"/>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srgbClr val="FFFFFF"/>
              </a:solidFill>
              <a:latin typeface="Helvetica"/>
            </a:endParaRPr>
          </a:p>
        </p:txBody>
      </p:sp>
    </p:spTree>
    <p:extLst>
      <p:ext uri="{BB962C8B-B14F-4D97-AF65-F5344CB8AC3E}">
        <p14:creationId xmlns:p14="http://schemas.microsoft.com/office/powerpoint/2010/main" val="9050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EECE-9EE6-C445-B80A-F3B49D720615}"/>
              </a:ext>
            </a:extLst>
          </p:cNvPr>
          <p:cNvSpPr>
            <a:spLocks noGrp="1"/>
          </p:cNvSpPr>
          <p:nvPr>
            <p:ph type="title"/>
          </p:nvPr>
        </p:nvSpPr>
        <p:spPr>
          <a:xfrm>
            <a:off x="685800" y="152400"/>
            <a:ext cx="7772400" cy="11430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BF30FB-4E73-D547-92A5-BE2FE53BC803}"/>
              </a:ext>
            </a:extLst>
          </p:cNvPr>
          <p:cNvSpPr>
            <a:spLocks noGrp="1"/>
          </p:cNvSpPr>
          <p:nvPr>
            <p:ph type="body" sz="half" idx="1"/>
          </p:nvPr>
        </p:nvSpPr>
        <p:spPr>
          <a:xfrm>
            <a:off x="685800" y="1295400"/>
            <a:ext cx="3810000" cy="4876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Online Image Placeholder 3">
            <a:extLst>
              <a:ext uri="{FF2B5EF4-FFF2-40B4-BE49-F238E27FC236}">
                <a16:creationId xmlns:a16="http://schemas.microsoft.com/office/drawing/2014/main" id="{E9C80F93-3AFF-B541-B5B6-B5080A3612FC}"/>
              </a:ext>
            </a:extLst>
          </p:cNvPr>
          <p:cNvSpPr>
            <a:spLocks noGrp="1"/>
          </p:cNvSpPr>
          <p:nvPr>
            <p:ph type="clipArt" sz="half" idx="2"/>
          </p:nvPr>
        </p:nvSpPr>
        <p:spPr>
          <a:xfrm>
            <a:off x="4648200" y="1295400"/>
            <a:ext cx="3810000" cy="4876800"/>
          </a:xfrm>
        </p:spPr>
        <p:txBody>
          <a:bodyPr/>
          <a:lstStyle/>
          <a:p>
            <a:endParaRPr lang="en-US"/>
          </a:p>
        </p:txBody>
      </p:sp>
      <p:sp>
        <p:nvSpPr>
          <p:cNvPr id="5" name="Date Placeholder 4">
            <a:extLst>
              <a:ext uri="{FF2B5EF4-FFF2-40B4-BE49-F238E27FC236}">
                <a16:creationId xmlns:a16="http://schemas.microsoft.com/office/drawing/2014/main" id="{0DE1DC01-9896-CD40-8AFE-F103EC63E833}"/>
              </a:ext>
            </a:extLst>
          </p:cNvPr>
          <p:cNvSpPr>
            <a:spLocks noGrp="1"/>
          </p:cNvSpPr>
          <p:nvPr>
            <p:ph type="dt" sz="half" idx="10"/>
          </p:nvPr>
        </p:nvSpPr>
        <p:spPr>
          <a:xfrm>
            <a:off x="1173163" y="6265863"/>
            <a:ext cx="1905000" cy="457200"/>
          </a:xfrm>
        </p:spPr>
        <p:txBody>
          <a:bodyPr/>
          <a:lstStyle>
            <a:lvl1pPr>
              <a:defRPr/>
            </a:lvl1pPr>
          </a:lstStyle>
          <a:p>
            <a:endParaRPr lang="en-US" altLang="nb-NO"/>
          </a:p>
        </p:txBody>
      </p:sp>
      <p:sp>
        <p:nvSpPr>
          <p:cNvPr id="6" name="Footer Placeholder 5">
            <a:extLst>
              <a:ext uri="{FF2B5EF4-FFF2-40B4-BE49-F238E27FC236}">
                <a16:creationId xmlns:a16="http://schemas.microsoft.com/office/drawing/2014/main" id="{0A835596-C157-8448-8F55-441B9780BF3B}"/>
              </a:ext>
            </a:extLst>
          </p:cNvPr>
          <p:cNvSpPr>
            <a:spLocks noGrp="1"/>
          </p:cNvSpPr>
          <p:nvPr>
            <p:ph type="ftr" sz="quarter" idx="11"/>
          </p:nvPr>
        </p:nvSpPr>
        <p:spPr>
          <a:xfrm>
            <a:off x="3581400" y="6248400"/>
            <a:ext cx="2895600" cy="457200"/>
          </a:xfrm>
        </p:spPr>
        <p:txBody>
          <a:bodyPr/>
          <a:lstStyle>
            <a:lvl1pPr>
              <a:defRPr/>
            </a:lvl1pPr>
          </a:lstStyle>
          <a:p>
            <a:endParaRPr lang="en-US" altLang="nb-NO"/>
          </a:p>
        </p:txBody>
      </p:sp>
      <p:sp>
        <p:nvSpPr>
          <p:cNvPr id="7" name="Slide Number Placeholder 6">
            <a:extLst>
              <a:ext uri="{FF2B5EF4-FFF2-40B4-BE49-F238E27FC236}">
                <a16:creationId xmlns:a16="http://schemas.microsoft.com/office/drawing/2014/main" id="{66F4E85E-D2CF-F243-A751-C781D3A30E64}"/>
              </a:ext>
            </a:extLst>
          </p:cNvPr>
          <p:cNvSpPr>
            <a:spLocks noGrp="1"/>
          </p:cNvSpPr>
          <p:nvPr>
            <p:ph type="sldNum" sz="quarter" idx="12"/>
          </p:nvPr>
        </p:nvSpPr>
        <p:spPr>
          <a:xfrm>
            <a:off x="609600" y="6400800"/>
            <a:ext cx="457200" cy="457200"/>
          </a:xfrm>
        </p:spPr>
        <p:txBody>
          <a:bodyPr/>
          <a:lstStyle>
            <a:lvl1pPr>
              <a:defRPr/>
            </a:lvl1pPr>
          </a:lstStyle>
          <a:p>
            <a:fld id="{D460F38E-76EB-3D44-9F4B-E160F8698439}" type="slidenum">
              <a:rPr lang="en-US" altLang="nb-NO"/>
              <a:pPr/>
              <a:t>‹#›</a:t>
            </a:fld>
            <a:endParaRPr lang="en-US" altLang="nb-NO"/>
          </a:p>
        </p:txBody>
      </p:sp>
    </p:spTree>
    <p:extLst>
      <p:ext uri="{BB962C8B-B14F-4D97-AF65-F5344CB8AC3E}">
        <p14:creationId xmlns:p14="http://schemas.microsoft.com/office/powerpoint/2010/main" val="120465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6DBD-A3BD-7748-92EA-F36903EA88BB}"/>
              </a:ext>
            </a:extLst>
          </p:cNvPr>
          <p:cNvSpPr>
            <a:spLocks noGrp="1"/>
          </p:cNvSpPr>
          <p:nvPr>
            <p:ph type="title"/>
          </p:nvPr>
        </p:nvSpPr>
        <p:spPr>
          <a:xfrm>
            <a:off x="685800" y="152400"/>
            <a:ext cx="7772400" cy="11430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0C6A38-CFF7-C54D-AB57-0BC054F7C429}"/>
              </a:ext>
            </a:extLst>
          </p:cNvPr>
          <p:cNvSpPr>
            <a:spLocks noGrp="1"/>
          </p:cNvSpPr>
          <p:nvPr>
            <p:ph type="body" sz="half" idx="1"/>
          </p:nvPr>
        </p:nvSpPr>
        <p:spPr>
          <a:xfrm>
            <a:off x="685800" y="1295400"/>
            <a:ext cx="3810000" cy="4876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861A6E3-B600-C34E-8D5C-988E1C8A6C06}"/>
              </a:ext>
            </a:extLst>
          </p:cNvPr>
          <p:cNvSpPr>
            <a:spLocks noGrp="1"/>
          </p:cNvSpPr>
          <p:nvPr>
            <p:ph sz="quarter" idx="2"/>
          </p:nvPr>
        </p:nvSpPr>
        <p:spPr>
          <a:xfrm>
            <a:off x="4648200" y="1295400"/>
            <a:ext cx="3810000" cy="2362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a:extLst>
              <a:ext uri="{FF2B5EF4-FFF2-40B4-BE49-F238E27FC236}">
                <a16:creationId xmlns:a16="http://schemas.microsoft.com/office/drawing/2014/main" id="{6E289CEE-80E5-6F46-AEDA-74ADB64C6EB3}"/>
              </a:ext>
            </a:extLst>
          </p:cNvPr>
          <p:cNvSpPr>
            <a:spLocks noGrp="1"/>
          </p:cNvSpPr>
          <p:nvPr>
            <p:ph sz="quarter" idx="3"/>
          </p:nvPr>
        </p:nvSpPr>
        <p:spPr>
          <a:xfrm>
            <a:off x="4648200" y="3810000"/>
            <a:ext cx="3810000" cy="2362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a:extLst>
              <a:ext uri="{FF2B5EF4-FFF2-40B4-BE49-F238E27FC236}">
                <a16:creationId xmlns:a16="http://schemas.microsoft.com/office/drawing/2014/main" id="{C1014553-965D-894E-A16D-57ABB794FEF6}"/>
              </a:ext>
            </a:extLst>
          </p:cNvPr>
          <p:cNvSpPr>
            <a:spLocks noGrp="1"/>
          </p:cNvSpPr>
          <p:nvPr>
            <p:ph type="dt" sz="half" idx="10"/>
          </p:nvPr>
        </p:nvSpPr>
        <p:spPr>
          <a:xfrm>
            <a:off x="1173163" y="6265863"/>
            <a:ext cx="1905000" cy="457200"/>
          </a:xfrm>
        </p:spPr>
        <p:txBody>
          <a:bodyPr/>
          <a:lstStyle>
            <a:lvl1pPr>
              <a:defRPr/>
            </a:lvl1pPr>
          </a:lstStyle>
          <a:p>
            <a:endParaRPr lang="en-US" altLang="nb-NO"/>
          </a:p>
        </p:txBody>
      </p:sp>
      <p:sp>
        <p:nvSpPr>
          <p:cNvPr id="7" name="Footer Placeholder 6">
            <a:extLst>
              <a:ext uri="{FF2B5EF4-FFF2-40B4-BE49-F238E27FC236}">
                <a16:creationId xmlns:a16="http://schemas.microsoft.com/office/drawing/2014/main" id="{E1C97A31-0D0B-3345-9291-66F1DEDF623E}"/>
              </a:ext>
            </a:extLst>
          </p:cNvPr>
          <p:cNvSpPr>
            <a:spLocks noGrp="1"/>
          </p:cNvSpPr>
          <p:nvPr>
            <p:ph type="ftr" sz="quarter" idx="11"/>
          </p:nvPr>
        </p:nvSpPr>
        <p:spPr>
          <a:xfrm>
            <a:off x="3581400" y="6248400"/>
            <a:ext cx="2895600" cy="457200"/>
          </a:xfrm>
        </p:spPr>
        <p:txBody>
          <a:bodyPr/>
          <a:lstStyle>
            <a:lvl1pPr>
              <a:defRPr/>
            </a:lvl1pPr>
          </a:lstStyle>
          <a:p>
            <a:endParaRPr lang="en-US" altLang="nb-NO"/>
          </a:p>
        </p:txBody>
      </p:sp>
      <p:sp>
        <p:nvSpPr>
          <p:cNvPr id="8" name="Slide Number Placeholder 7">
            <a:extLst>
              <a:ext uri="{FF2B5EF4-FFF2-40B4-BE49-F238E27FC236}">
                <a16:creationId xmlns:a16="http://schemas.microsoft.com/office/drawing/2014/main" id="{6ACC767E-B21E-BE4B-9D28-DA9B7AB9E748}"/>
              </a:ext>
            </a:extLst>
          </p:cNvPr>
          <p:cNvSpPr>
            <a:spLocks noGrp="1"/>
          </p:cNvSpPr>
          <p:nvPr>
            <p:ph type="sldNum" sz="quarter" idx="12"/>
          </p:nvPr>
        </p:nvSpPr>
        <p:spPr>
          <a:xfrm>
            <a:off x="7010400" y="6248400"/>
            <a:ext cx="1905000" cy="457200"/>
          </a:xfrm>
        </p:spPr>
        <p:txBody>
          <a:bodyPr/>
          <a:lstStyle>
            <a:lvl1pPr>
              <a:defRPr/>
            </a:lvl1pPr>
          </a:lstStyle>
          <a:p>
            <a:fld id="{7EDB6CCE-B4F4-2948-B0B7-74F499F912AF}" type="slidenum">
              <a:rPr lang="en-US" altLang="nb-NO"/>
              <a:pPr/>
              <a:t>‹#›</a:t>
            </a:fld>
            <a:endParaRPr lang="en-US" altLang="nb-NO"/>
          </a:p>
        </p:txBody>
      </p:sp>
    </p:spTree>
    <p:extLst>
      <p:ext uri="{BB962C8B-B14F-4D97-AF65-F5344CB8AC3E}">
        <p14:creationId xmlns:p14="http://schemas.microsoft.com/office/powerpoint/2010/main" val="22815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873F-9CB6-3145-A4E4-B46FAB0EBB32}"/>
              </a:ext>
            </a:extLst>
          </p:cNvPr>
          <p:cNvSpPr>
            <a:spLocks noGrp="1"/>
          </p:cNvSpPr>
          <p:nvPr>
            <p:ph type="title"/>
          </p:nvPr>
        </p:nvSpPr>
        <p:spPr>
          <a:xfrm>
            <a:off x="685800" y="152400"/>
            <a:ext cx="7772400" cy="1143000"/>
          </a:xfrm>
        </p:spPr>
        <p:txBody>
          <a:bodyPr/>
          <a:lstStyle/>
          <a:p>
            <a:r>
              <a:rPr lang="en-GB"/>
              <a:t>Click to edit Master title style</a:t>
            </a:r>
            <a:endParaRPr lang="en-US"/>
          </a:p>
        </p:txBody>
      </p:sp>
      <p:sp>
        <p:nvSpPr>
          <p:cNvPr id="3" name="Table Placeholder 2">
            <a:extLst>
              <a:ext uri="{FF2B5EF4-FFF2-40B4-BE49-F238E27FC236}">
                <a16:creationId xmlns:a16="http://schemas.microsoft.com/office/drawing/2014/main" id="{8907FF00-A114-0A44-8EFA-FE4A88657EAF}"/>
              </a:ext>
            </a:extLst>
          </p:cNvPr>
          <p:cNvSpPr>
            <a:spLocks noGrp="1"/>
          </p:cNvSpPr>
          <p:nvPr>
            <p:ph type="tbl" idx="1"/>
          </p:nvPr>
        </p:nvSpPr>
        <p:spPr>
          <a:xfrm>
            <a:off x="685800" y="1295400"/>
            <a:ext cx="7772400" cy="4876800"/>
          </a:xfrm>
        </p:spPr>
        <p:txBody>
          <a:bodyPr/>
          <a:lstStyle/>
          <a:p>
            <a:endParaRPr lang="en-US"/>
          </a:p>
        </p:txBody>
      </p:sp>
      <p:sp>
        <p:nvSpPr>
          <p:cNvPr id="4" name="Date Placeholder 3">
            <a:extLst>
              <a:ext uri="{FF2B5EF4-FFF2-40B4-BE49-F238E27FC236}">
                <a16:creationId xmlns:a16="http://schemas.microsoft.com/office/drawing/2014/main" id="{AD961927-4210-4A4C-B928-7BD5423D305C}"/>
              </a:ext>
            </a:extLst>
          </p:cNvPr>
          <p:cNvSpPr>
            <a:spLocks noGrp="1"/>
          </p:cNvSpPr>
          <p:nvPr>
            <p:ph type="dt" sz="half" idx="10"/>
          </p:nvPr>
        </p:nvSpPr>
        <p:spPr>
          <a:xfrm>
            <a:off x="1173163" y="6265863"/>
            <a:ext cx="1905000" cy="457200"/>
          </a:xfrm>
        </p:spPr>
        <p:txBody>
          <a:bodyPr/>
          <a:lstStyle>
            <a:lvl1pPr>
              <a:defRPr/>
            </a:lvl1pPr>
          </a:lstStyle>
          <a:p>
            <a:endParaRPr lang="en-US" altLang="nb-NO"/>
          </a:p>
        </p:txBody>
      </p:sp>
      <p:sp>
        <p:nvSpPr>
          <p:cNvPr id="5" name="Footer Placeholder 4">
            <a:extLst>
              <a:ext uri="{FF2B5EF4-FFF2-40B4-BE49-F238E27FC236}">
                <a16:creationId xmlns:a16="http://schemas.microsoft.com/office/drawing/2014/main" id="{89637D25-7875-DC48-9C01-48ACFBEED844}"/>
              </a:ext>
            </a:extLst>
          </p:cNvPr>
          <p:cNvSpPr>
            <a:spLocks noGrp="1"/>
          </p:cNvSpPr>
          <p:nvPr>
            <p:ph type="ftr" sz="quarter" idx="11"/>
          </p:nvPr>
        </p:nvSpPr>
        <p:spPr>
          <a:xfrm>
            <a:off x="3581400" y="6248400"/>
            <a:ext cx="2895600" cy="457200"/>
          </a:xfrm>
        </p:spPr>
        <p:txBody>
          <a:bodyPr/>
          <a:lstStyle>
            <a:lvl1pPr>
              <a:defRPr/>
            </a:lvl1pPr>
          </a:lstStyle>
          <a:p>
            <a:endParaRPr lang="en-US" altLang="nb-NO"/>
          </a:p>
        </p:txBody>
      </p:sp>
      <p:sp>
        <p:nvSpPr>
          <p:cNvPr id="6" name="Slide Number Placeholder 5">
            <a:extLst>
              <a:ext uri="{FF2B5EF4-FFF2-40B4-BE49-F238E27FC236}">
                <a16:creationId xmlns:a16="http://schemas.microsoft.com/office/drawing/2014/main" id="{14586AC5-7BA8-C242-B855-C6F2C5FEC8BB}"/>
              </a:ext>
            </a:extLst>
          </p:cNvPr>
          <p:cNvSpPr>
            <a:spLocks noGrp="1"/>
          </p:cNvSpPr>
          <p:nvPr>
            <p:ph type="sldNum" sz="quarter" idx="12"/>
          </p:nvPr>
        </p:nvSpPr>
        <p:spPr>
          <a:xfrm>
            <a:off x="7010400" y="6248400"/>
            <a:ext cx="1905000" cy="457200"/>
          </a:xfrm>
        </p:spPr>
        <p:txBody>
          <a:bodyPr/>
          <a:lstStyle>
            <a:lvl1pPr>
              <a:defRPr/>
            </a:lvl1pPr>
          </a:lstStyle>
          <a:p>
            <a:fld id="{1FB5D518-711B-5042-9160-5EC148E0C235}" type="slidenum">
              <a:rPr lang="en-US" altLang="nb-NO"/>
              <a:pPr/>
              <a:t>‹#›</a:t>
            </a:fld>
            <a:endParaRPr lang="en-US" altLang="nb-NO"/>
          </a:p>
        </p:txBody>
      </p:sp>
    </p:spTree>
    <p:extLst>
      <p:ext uri="{BB962C8B-B14F-4D97-AF65-F5344CB8AC3E}">
        <p14:creationId xmlns:p14="http://schemas.microsoft.com/office/powerpoint/2010/main" val="422411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950" y="131763"/>
            <a:ext cx="928688" cy="598487"/>
          </a:xfrm>
          <a:prstGeom prst="rect">
            <a:avLst/>
          </a:prstGeom>
          <a:gradFill rotWithShape="1">
            <a:gsLst>
              <a:gs pos="0">
                <a:srgbClr val="FE7519"/>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027" name="Rectangle 3"/>
          <p:cNvSpPr>
            <a:spLocks noGrp="1" noChangeArrowheads="1"/>
          </p:cNvSpPr>
          <p:nvPr>
            <p:ph type="title"/>
          </p:nvPr>
        </p:nvSpPr>
        <p:spPr bwMode="auto">
          <a:xfrm>
            <a:off x="312738" y="127000"/>
            <a:ext cx="8797925" cy="5619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0" y="866775"/>
            <a:ext cx="9144000" cy="56483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54053" name="Text Box 5"/>
          <p:cNvSpPr txBox="1">
            <a:spLocks noChangeArrowheads="1"/>
          </p:cNvSpPr>
          <p:nvPr/>
        </p:nvSpPr>
        <p:spPr bwMode="auto">
          <a:xfrm>
            <a:off x="1725613" y="6654800"/>
            <a:ext cx="5113337" cy="210112"/>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algn="ctr">
              <a:spcBef>
                <a:spcPct val="50000"/>
              </a:spcBef>
              <a:buClrTx/>
              <a:buSzTx/>
              <a:buFontTx/>
              <a:buNone/>
              <a:defRPr/>
            </a:pPr>
            <a:r>
              <a:rPr lang="en-US" sz="900">
                <a:latin typeface="Arial" charset="0"/>
              </a:rPr>
              <a:t>IN5060</a:t>
            </a:r>
          </a:p>
        </p:txBody>
      </p:sp>
      <p:sp>
        <p:nvSpPr>
          <p:cNvPr id="1030" name="Rectangle 6"/>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kumimoji="1" lang="nb-NO" sz="2400"/>
          </a:p>
        </p:txBody>
      </p:sp>
      <p:sp>
        <p:nvSpPr>
          <p:cNvPr id="1032" name="Rectangle 8"/>
          <p:cNvSpPr>
            <a:spLocks noChangeArrowheads="1"/>
          </p:cNvSpPr>
          <p:nvPr/>
        </p:nvSpPr>
        <p:spPr bwMode="auto">
          <a:xfrm rot="-5400000">
            <a:off x="-165894" y="378619"/>
            <a:ext cx="731838" cy="63500"/>
          </a:xfrm>
          <a:prstGeom prst="rect">
            <a:avLst/>
          </a:prstGeom>
          <a:gradFill rotWithShape="1">
            <a:gsLst>
              <a:gs pos="0">
                <a:schemeClr val="bg2"/>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nb-NO"/>
          </a:p>
        </p:txBody>
      </p:sp>
      <p:sp>
        <p:nvSpPr>
          <p:cNvPr id="1034" name="Rectangle 10"/>
          <p:cNvSpPr>
            <a:spLocks noChangeArrowheads="1"/>
          </p:cNvSpPr>
          <p:nvPr/>
        </p:nvSpPr>
        <p:spPr bwMode="gray">
          <a:xfrm flipV="1">
            <a:off x="311150" y="6549625"/>
            <a:ext cx="8821738" cy="46038"/>
          </a:xfrm>
          <a:prstGeom prst="rect">
            <a:avLst/>
          </a:prstGeom>
          <a:gradFill rotWithShape="0">
            <a:gsLst>
              <a:gs pos="0">
                <a:schemeClr val="bg2"/>
              </a:gs>
              <a:gs pos="100000">
                <a:srgbClr val="C0C0C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a:spcBef>
                <a:spcPct val="0"/>
              </a:spcBef>
              <a:buClrTx/>
              <a:buSzTx/>
              <a:buFontTx/>
              <a:buNone/>
            </a:pPr>
            <a:endParaRPr kumimoji="1" lang="nb-NO" sz="2400"/>
          </a:p>
        </p:txBody>
      </p:sp>
      <p:pic>
        <p:nvPicPr>
          <p:cNvPr id="3" name="Picture 2">
            <a:extLst>
              <a:ext uri="{FF2B5EF4-FFF2-40B4-BE49-F238E27FC236}">
                <a16:creationId xmlns:a16="http://schemas.microsoft.com/office/drawing/2014/main" id="{B05E99B4-28B1-704F-91D9-A6BAD0ACB01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554550"/>
            <a:ext cx="2454441" cy="295870"/>
          </a:xfrm>
          <a:prstGeom prst="rect">
            <a:avLst/>
          </a:prstGeom>
        </p:spPr>
      </p:pic>
    </p:spTree>
  </p:cSld>
  <p:clrMap bg1="lt1" tx1="dk1" bg2="lt2" tx2="dk2" accent1="accent1" accent2="accent2" accent3="accent3" accent4="accent4" accent5="accent5" accent6="accent6" hlink="hlink" folHlink="folHlink"/>
  <p:sldLayoutIdLst>
    <p:sldLayoutId id="2147483938" r:id="rId1"/>
    <p:sldLayoutId id="2147483926" r:id="rId2"/>
    <p:sldLayoutId id="2147483928" r:id="rId3"/>
    <p:sldLayoutId id="2147483930" r:id="rId4"/>
    <p:sldLayoutId id="2147483931" r:id="rId5"/>
    <p:sldLayoutId id="2147483939" r:id="rId6"/>
    <p:sldLayoutId id="2147483941" r:id="rId7"/>
    <p:sldLayoutId id="2147483943" r:id="rId8"/>
    <p:sldLayoutId id="2147483944" r:id="rId9"/>
    <p:sldLayoutId id="2147483945" r:id="rId10"/>
  </p:sldLayoutIdLst>
  <p:txStyles>
    <p:titleStyle>
      <a:lvl1pPr algn="l" rtl="0" eaLnBrk="0" fontAlgn="base" hangingPunct="0">
        <a:lnSpc>
          <a:spcPct val="80000"/>
        </a:lnSpc>
        <a:spcBef>
          <a:spcPct val="0"/>
        </a:spcBef>
        <a:spcAft>
          <a:spcPct val="0"/>
        </a:spcAft>
        <a:defRPr sz="3600">
          <a:solidFill>
            <a:schemeClr val="tx1"/>
          </a:solidFill>
          <a:latin typeface="Eurostile" panose="020B0504020202050204" pitchFamily="34" charset="77"/>
          <a:ea typeface="ＭＳ Ｐゴシック" charset="-128"/>
          <a:cs typeface="Eurostile" panose="020B0504020202050204" pitchFamily="34" charset="77"/>
        </a:defRPr>
      </a:lvl1pPr>
      <a:lvl2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2pPr>
      <a:lvl3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3pPr>
      <a:lvl4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4pPr>
      <a:lvl5pPr algn="l" rtl="0" eaLnBrk="0" fontAlgn="base" hangingPunct="0">
        <a:lnSpc>
          <a:spcPct val="80000"/>
        </a:lnSpc>
        <a:spcBef>
          <a:spcPct val="0"/>
        </a:spcBef>
        <a:spcAft>
          <a:spcPct val="0"/>
        </a:spcAft>
        <a:defRPr sz="3600">
          <a:solidFill>
            <a:schemeClr val="tx1"/>
          </a:solidFill>
          <a:latin typeface="Tahoma" pitchFamily="-96" charset="0"/>
          <a:ea typeface="ＭＳ Ｐゴシック" charset="-128"/>
          <a:cs typeface="ＭＳ Ｐゴシック" charset="-128"/>
        </a:defRPr>
      </a:lvl5pPr>
      <a:lvl6pPr marL="457200" algn="l" rtl="0" fontAlgn="base">
        <a:lnSpc>
          <a:spcPct val="80000"/>
        </a:lnSpc>
        <a:spcBef>
          <a:spcPct val="0"/>
        </a:spcBef>
        <a:spcAft>
          <a:spcPct val="0"/>
        </a:spcAft>
        <a:defRPr sz="3600">
          <a:solidFill>
            <a:schemeClr val="tx1"/>
          </a:solidFill>
          <a:latin typeface="Tahoma" pitchFamily="-96" charset="0"/>
        </a:defRPr>
      </a:lvl6pPr>
      <a:lvl7pPr marL="914400" algn="l" rtl="0" fontAlgn="base">
        <a:lnSpc>
          <a:spcPct val="80000"/>
        </a:lnSpc>
        <a:spcBef>
          <a:spcPct val="0"/>
        </a:spcBef>
        <a:spcAft>
          <a:spcPct val="0"/>
        </a:spcAft>
        <a:defRPr sz="3600">
          <a:solidFill>
            <a:schemeClr val="tx1"/>
          </a:solidFill>
          <a:latin typeface="Tahoma" pitchFamily="-96" charset="0"/>
        </a:defRPr>
      </a:lvl7pPr>
      <a:lvl8pPr marL="1371600" algn="l" rtl="0" fontAlgn="base">
        <a:lnSpc>
          <a:spcPct val="80000"/>
        </a:lnSpc>
        <a:spcBef>
          <a:spcPct val="0"/>
        </a:spcBef>
        <a:spcAft>
          <a:spcPct val="0"/>
        </a:spcAft>
        <a:defRPr sz="3600">
          <a:solidFill>
            <a:schemeClr val="tx1"/>
          </a:solidFill>
          <a:latin typeface="Tahoma" pitchFamily="-96" charset="0"/>
        </a:defRPr>
      </a:lvl8pPr>
      <a:lvl9pPr marL="1828800" algn="l" rtl="0" fontAlgn="base">
        <a:lnSpc>
          <a:spcPct val="80000"/>
        </a:lnSpc>
        <a:spcBef>
          <a:spcPct val="0"/>
        </a:spcBef>
        <a:spcAft>
          <a:spcPct val="0"/>
        </a:spcAft>
        <a:defRPr sz="3600">
          <a:solidFill>
            <a:schemeClr val="tx1"/>
          </a:solidFill>
          <a:latin typeface="Tahoma" pitchFamily="-96" charset="0"/>
        </a:defRPr>
      </a:lvl9pPr>
    </p:titleStyle>
    <p:body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Eurostile" panose="020B0504020202050204" pitchFamily="34" charset="77"/>
          <a:ea typeface="ＭＳ Ｐゴシック" charset="-128"/>
          <a:cs typeface="Eurostile" panose="020B0504020202050204" pitchFamily="34" charset="77"/>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Eurostile" panose="020B0504020202050204" pitchFamily="34" charset="77"/>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Eurostile" panose="020B0504020202050204" pitchFamily="34" charset="77"/>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Eurostile" panose="020B0504020202050204" pitchFamily="34" charset="77"/>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Eurostile" panose="020B0504020202050204" pitchFamily="34" charset="77"/>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Users/griff/GIT/course/in5060/2023/Drums_Alag100_Blur6.mov" TargetMode="External"/><Relationship Id="rId1" Type="http://schemas.microsoft.com/office/2007/relationships/media" Target="file:////Users/griff/GIT/course/in5060/2023/Drums_Alag100_Blur6.mov"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Users/griff/GIT/course/in5060/2023/Drums_Alead150_Blur2.mov" TargetMode="External"/><Relationship Id="rId1" Type="http://schemas.microsoft.com/office/2007/relationships/media" Target="file:////Users/griff/GIT/course/in5060/2023/Drums_Alead150_Blur2.mov"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s://drive.google.com/drive/folders/1hxXFdh5xCeN1pMril2kZzNwPC3ZmuL-u?usp=sha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tutor-homework.com/statistics_tables/f-table-0.001.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real-statistics.com/statistics-tables/studentized-range-q-tabl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griff/GIT/course/in5060/2023/Chess_Alead200_Undistorted.mov" TargetMode="External"/><Relationship Id="rId1" Type="http://schemas.microsoft.com/office/2007/relationships/media" Target="file:////Users/griff/GIT/course/in5060/2023/Chess_Alead200_Undistorted.mov"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griff/GIT/course/in5060/2023/Chess_Alag200_Blur6.mov" TargetMode="External"/><Relationship Id="rId1" Type="http://schemas.microsoft.com/office/2007/relationships/media" Target="file:////Users/griff/GIT/course/in5060/2023/Chess_Alag200_Blur6.mov"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Users/griff/GIT/course/in5060/2023/TV2_Alag300_Blur4.mov" TargetMode="External"/><Relationship Id="rId1" Type="http://schemas.microsoft.com/office/2007/relationships/media" Target="file:////Users/griff/GIT/course/in5060/2023/TV2_Alag300_Blur4.mov"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026"/>
          <p:cNvSpPr>
            <a:spLocks noGrp="1" noChangeArrowheads="1"/>
          </p:cNvSpPr>
          <p:nvPr>
            <p:ph type="ctrTitle"/>
          </p:nvPr>
        </p:nvSpPr>
        <p:spPr/>
        <p:txBody>
          <a:bodyPr/>
          <a:lstStyle/>
          <a:p>
            <a:pPr eaLnBrk="1" hangingPunct="1"/>
            <a:r>
              <a:rPr lang="en-US" sz="4800" dirty="0">
                <a:latin typeface="Eurostile" panose="020B0504020202050204" pitchFamily="34" charset="77"/>
                <a:ea typeface="ＭＳ Ｐゴシック" charset="0"/>
                <a:cs typeface="ＭＳ Ｐゴシック" charset="0"/>
              </a:rPr>
              <a:t>IN5060</a:t>
            </a:r>
            <a:br>
              <a:rPr lang="en-US" sz="4800" dirty="0">
                <a:latin typeface="Eurostile" panose="020B0504020202050204" pitchFamily="34" charset="77"/>
                <a:ea typeface="ＭＳ Ｐゴシック" charset="0"/>
                <a:cs typeface="ＭＳ Ｐゴシック" charset="0"/>
              </a:rPr>
            </a:br>
            <a:endParaRPr lang="en-US" sz="4800" dirty="0">
              <a:latin typeface="Eurostile" panose="020B0504020202050204" pitchFamily="34" charset="77"/>
              <a:ea typeface="ＭＳ Ｐゴシック" charset="0"/>
              <a:cs typeface="ＭＳ Ｐゴシック" charset="0"/>
            </a:endParaRPr>
          </a:p>
        </p:txBody>
      </p:sp>
      <p:sp>
        <p:nvSpPr>
          <p:cNvPr id="2" name="Subtitle 1">
            <a:extLst>
              <a:ext uri="{FF2B5EF4-FFF2-40B4-BE49-F238E27FC236}">
                <a16:creationId xmlns:a16="http://schemas.microsoft.com/office/drawing/2014/main" id="{507469FD-5E52-264F-8E38-B952E988A7F5}"/>
              </a:ext>
            </a:extLst>
          </p:cNvPr>
          <p:cNvSpPr>
            <a:spLocks noGrp="1"/>
          </p:cNvSpPr>
          <p:nvPr>
            <p:ph type="subTitle" idx="1"/>
          </p:nvPr>
        </p:nvSpPr>
        <p:spPr/>
        <p:txBody>
          <a:bodyPr/>
          <a:lstStyle/>
          <a:p>
            <a:r>
              <a:rPr lang="en-US" b="1" dirty="0">
                <a:latin typeface="Eurostile" panose="020B0504020202050204" pitchFamily="34" charset="77"/>
              </a:rPr>
              <a:t>Quantitative Performance Analysis</a:t>
            </a:r>
            <a:endParaRPr lang="en-US" dirty="0">
              <a:latin typeface="Eurostile" panose="020B0504020202050204" pitchFamily="34" charset="77"/>
            </a:endParaRPr>
          </a:p>
          <a:p>
            <a:endParaRPr lang="en-US" dirty="0">
              <a:latin typeface="Eurostile" panose="020B0504020202050204" pitchFamily="34" charset="77"/>
            </a:endParaRPr>
          </a:p>
          <a:p>
            <a:r>
              <a:rPr lang="en-US" dirty="0">
                <a:latin typeface="Eurostile" panose="020B0504020202050204" pitchFamily="34" charset="77"/>
              </a:rPr>
              <a:t>User studies (</a:t>
            </a:r>
            <a:r>
              <a:rPr lang="en-US" dirty="0" err="1">
                <a:latin typeface="Eurostile" panose="020B0504020202050204" pitchFamily="34" charset="77"/>
              </a:rPr>
              <a:t>cntd</a:t>
            </a:r>
            <a:r>
              <a:rPr lang="en-US" dirty="0">
                <a:latin typeface="Eurostile" panose="020B0504020202050204" pitchFamily="34" charset="77"/>
              </a:rPr>
              <a:t>)</a:t>
            </a:r>
          </a:p>
        </p:txBody>
      </p:sp>
      <p:pic>
        <p:nvPicPr>
          <p:cNvPr id="5" name="Picture 4">
            <a:extLst>
              <a:ext uri="{FF2B5EF4-FFF2-40B4-BE49-F238E27FC236}">
                <a16:creationId xmlns:a16="http://schemas.microsoft.com/office/drawing/2014/main" id="{A8768B32-32E0-2749-8B32-234FF1DE5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25" y="6208713"/>
            <a:ext cx="3097012" cy="521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E4A25702-5888-C443-8593-32EC609D0D8F}"/>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Drums - 100 </a:t>
            </a:r>
            <a:r>
              <a:rPr lang="en-US" altLang="nb-NO" dirty="0" err="1">
                <a:sym typeface="Verdana" panose="020B0604030504040204" pitchFamily="34" charset="0"/>
              </a:rPr>
              <a:t>ms</a:t>
            </a:r>
            <a:r>
              <a:rPr lang="en-US" altLang="nb-NO" dirty="0">
                <a:sym typeface="Verdana" panose="020B0604030504040204" pitchFamily="34" charset="0"/>
              </a:rPr>
              <a:t> audio lag, blurred</a:t>
            </a:r>
            <a:endParaRPr lang="en-US" altLang="nb-NO" dirty="0">
              <a:ea typeface="ヒラギノ角ゴ ProN W3" panose="020B0300000000000000" pitchFamily="34" charset="-128"/>
              <a:sym typeface="Verdana" panose="020B0604030504040204" pitchFamily="34" charset="0"/>
            </a:endParaRPr>
          </a:p>
        </p:txBody>
      </p:sp>
      <p:pic>
        <p:nvPicPr>
          <p:cNvPr id="2" name="Online Media 1" descr="Drums_Alag100_Blur6">
            <a:hlinkClick r:id="" action="ppaction://media"/>
            <a:extLst>
              <a:ext uri="{FF2B5EF4-FFF2-40B4-BE49-F238E27FC236}">
                <a16:creationId xmlns:a16="http://schemas.microsoft.com/office/drawing/2014/main" id="{A142B2D0-67AD-AF4E-8B9A-782500F95124}"/>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96000" y="1305000"/>
            <a:ext cx="7552000" cy="4248000"/>
          </a:xfrm>
          <a:prstGeom prst="rect">
            <a:avLst/>
          </a:prstGeom>
        </p:spPr>
      </p:pic>
    </p:spTree>
    <p:extLst>
      <p:ext uri="{BB962C8B-B14F-4D97-AF65-F5344CB8AC3E}">
        <p14:creationId xmlns:p14="http://schemas.microsoft.com/office/powerpoint/2010/main" val="72926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E4A25702-5888-C443-8593-32EC609D0D8F}"/>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Drums - 150 </a:t>
            </a:r>
            <a:r>
              <a:rPr lang="en-US" altLang="nb-NO" dirty="0" err="1">
                <a:sym typeface="Verdana" panose="020B0604030504040204" pitchFamily="34" charset="0"/>
              </a:rPr>
              <a:t>ms</a:t>
            </a:r>
            <a:r>
              <a:rPr lang="en-US" altLang="nb-NO" dirty="0">
                <a:sym typeface="Verdana" panose="020B0604030504040204" pitchFamily="34" charset="0"/>
              </a:rPr>
              <a:t> audio lead, slightly blurred</a:t>
            </a:r>
            <a:endParaRPr lang="en-US" altLang="nb-NO" dirty="0">
              <a:ea typeface="ヒラギノ角ゴ ProN W3" panose="020B0300000000000000" pitchFamily="34" charset="-128"/>
              <a:sym typeface="Verdana" panose="020B0604030504040204" pitchFamily="34" charset="0"/>
            </a:endParaRPr>
          </a:p>
        </p:txBody>
      </p:sp>
      <p:pic>
        <p:nvPicPr>
          <p:cNvPr id="3" name="Online Media 2" descr="Drums_Alead150_Blur2">
            <a:hlinkClick r:id="" action="ppaction://media"/>
            <a:extLst>
              <a:ext uri="{FF2B5EF4-FFF2-40B4-BE49-F238E27FC236}">
                <a16:creationId xmlns:a16="http://schemas.microsoft.com/office/drawing/2014/main" id="{34168F36-CB09-3E44-B3DE-6645822E6BD1}"/>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96000" y="1305000"/>
            <a:ext cx="7552000" cy="4248000"/>
          </a:xfrm>
          <a:prstGeom prst="rect">
            <a:avLst/>
          </a:prstGeom>
        </p:spPr>
      </p:pic>
    </p:spTree>
    <p:extLst>
      <p:ext uri="{BB962C8B-B14F-4D97-AF65-F5344CB8AC3E}">
        <p14:creationId xmlns:p14="http://schemas.microsoft.com/office/powerpoint/2010/main" val="171262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85279-E927-C744-9D94-E02A91353A5E}"/>
              </a:ext>
            </a:extLst>
          </p:cNvPr>
          <p:cNvSpPr>
            <a:spLocks noGrp="1"/>
          </p:cNvSpPr>
          <p:nvPr>
            <p:ph type="title"/>
          </p:nvPr>
        </p:nvSpPr>
        <p:spPr/>
        <p:txBody>
          <a:bodyPr/>
          <a:lstStyle/>
          <a:p>
            <a:endParaRPr lang="en-US" dirty="0"/>
          </a:p>
        </p:txBody>
      </p:sp>
      <p:sp>
        <p:nvSpPr>
          <p:cNvPr id="5" name="Subtitle 4">
            <a:extLst>
              <a:ext uri="{FF2B5EF4-FFF2-40B4-BE49-F238E27FC236}">
                <a16:creationId xmlns:a16="http://schemas.microsoft.com/office/drawing/2014/main" id="{388A2632-EC86-9147-BDBF-4D383A3E16F7}"/>
              </a:ext>
            </a:extLst>
          </p:cNvPr>
          <p:cNvSpPr>
            <a:spLocks noGrp="1"/>
          </p:cNvSpPr>
          <p:nvPr>
            <p:ph idx="1"/>
          </p:nvPr>
        </p:nvSpPr>
        <p:spPr/>
        <p:txBody>
          <a:bodyPr/>
          <a:lstStyle/>
          <a:p>
            <a:pPr marL="0" indent="0" algn="ctr">
              <a:buNone/>
            </a:pPr>
            <a:r>
              <a:rPr lang="en-US" dirty="0"/>
              <a:t>Audio streaming from PPT in Zoom is really bad.</a:t>
            </a:r>
          </a:p>
          <a:p>
            <a:pPr marL="0" indent="0" algn="ctr">
              <a:buNone/>
            </a:pPr>
            <a:br>
              <a:rPr lang="en-US" dirty="0"/>
            </a:br>
            <a:r>
              <a:rPr lang="en-US" dirty="0"/>
              <a:t>See the examples here:</a:t>
            </a:r>
          </a:p>
          <a:p>
            <a:pPr marL="0" indent="0" algn="ctr">
              <a:buNone/>
            </a:pPr>
            <a:endParaRPr lang="en-US" dirty="0"/>
          </a:p>
          <a:p>
            <a:pPr marL="0" indent="0" algn="ctr">
              <a:buNone/>
            </a:pPr>
            <a:r>
              <a:rPr lang="en-US" dirty="0">
                <a:hlinkClick r:id="rId2"/>
              </a:rPr>
              <a:t>https://</a:t>
            </a:r>
            <a:r>
              <a:rPr lang="en-US" dirty="0" err="1">
                <a:hlinkClick r:id="rId2"/>
              </a:rPr>
              <a:t>drive.google.com</a:t>
            </a:r>
            <a:r>
              <a:rPr lang="en-US" dirty="0">
                <a:hlinkClick r:id="rId2"/>
              </a:rPr>
              <a:t>/drive/folders/1hxXFdh5xCeN1pMril2kZzNwPC3ZmuL-u?usp=sharing</a:t>
            </a:r>
            <a:endParaRPr lang="en-US" dirty="0"/>
          </a:p>
        </p:txBody>
      </p:sp>
    </p:spTree>
    <p:extLst>
      <p:ext uri="{BB962C8B-B14F-4D97-AF65-F5344CB8AC3E}">
        <p14:creationId xmlns:p14="http://schemas.microsoft.com/office/powerpoint/2010/main" val="285508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a:extLst>
              <a:ext uri="{FF2B5EF4-FFF2-40B4-BE49-F238E27FC236}">
                <a16:creationId xmlns:a16="http://schemas.microsoft.com/office/drawing/2014/main" id="{FEB5E007-EE03-A24A-8AFA-569C05AECB69}"/>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Design &amp; Analysis</a:t>
            </a:r>
            <a:endParaRPr lang="en-US" altLang="nb-NO" dirty="0">
              <a:ea typeface="ヒラギノ角ゴ ProN W3" panose="020B0300000000000000" pitchFamily="34" charset="-128"/>
              <a:sym typeface="Verdana" panose="020B0604030504040204" pitchFamily="34" charset="0"/>
            </a:endParaRPr>
          </a:p>
        </p:txBody>
      </p:sp>
      <p:sp>
        <p:nvSpPr>
          <p:cNvPr id="2" name="Content Placeholder 1">
            <a:extLst>
              <a:ext uri="{FF2B5EF4-FFF2-40B4-BE49-F238E27FC236}">
                <a16:creationId xmlns:a16="http://schemas.microsoft.com/office/drawing/2014/main" id="{DC274796-D521-4D4E-A516-E969954D8976}"/>
              </a:ext>
            </a:extLst>
          </p:cNvPr>
          <p:cNvSpPr>
            <a:spLocks noGrp="1"/>
          </p:cNvSpPr>
          <p:nvPr>
            <p:ph idx="1"/>
          </p:nvPr>
        </p:nvSpPr>
        <p:spPr/>
        <p:txBody>
          <a:bodyPr/>
          <a:lstStyle/>
          <a:p>
            <a:r>
              <a:rPr lang="en-US" dirty="0"/>
              <a:t>2 independent studies</a:t>
            </a:r>
          </a:p>
          <a:p>
            <a:r>
              <a:rPr lang="en-US" dirty="0"/>
              <a:t>Full-factorial design</a:t>
            </a:r>
          </a:p>
          <a:p>
            <a:r>
              <a:rPr lang="en-US" dirty="0"/>
              <a:t>2 repetitions of each condition</a:t>
            </a:r>
          </a:p>
          <a:p>
            <a:r>
              <a:rPr lang="en-US" dirty="0"/>
              <a:t>Binomial responses converted to percentages</a:t>
            </a:r>
          </a:p>
          <a:p>
            <a:r>
              <a:rPr lang="en-US" dirty="0"/>
              <a:t>Repeated-measures ANOVAs</a:t>
            </a:r>
          </a:p>
          <a:p>
            <a:r>
              <a:rPr lang="en-US" dirty="0"/>
              <a:t>Separate analyses for:</a:t>
            </a:r>
          </a:p>
          <a:p>
            <a:pPr lvl="1"/>
            <a:r>
              <a:rPr lang="en-US" dirty="0"/>
              <a:t>Audio lag and audio lead (different scales)</a:t>
            </a:r>
          </a:p>
          <a:p>
            <a:pPr lvl="1"/>
            <a:r>
              <a:rPr lang="en-US" dirty="0"/>
              <a:t>Content types (different response patterns)</a:t>
            </a:r>
          </a:p>
          <a:p>
            <a:endParaRPr lang="en-US" dirty="0"/>
          </a:p>
          <a:p>
            <a:endParaRPr lang="en-US" dirty="0"/>
          </a:p>
        </p:txBody>
      </p:sp>
    </p:spTree>
    <p:extLst>
      <p:ext uri="{BB962C8B-B14F-4D97-AF65-F5344CB8AC3E}">
        <p14:creationId xmlns:p14="http://schemas.microsoft.com/office/powerpoint/2010/main" val="152755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2">
            <a:extLst>
              <a:ext uri="{FF2B5EF4-FFF2-40B4-BE49-F238E27FC236}">
                <a16:creationId xmlns:a16="http://schemas.microsoft.com/office/drawing/2014/main" id="{99D48A13-6AAF-7046-8BE3-BC7695C76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7210"/>
            <a:ext cx="8763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7332" name="Rectangle 3">
            <a:extLst>
              <a:ext uri="{FF2B5EF4-FFF2-40B4-BE49-F238E27FC236}">
                <a16:creationId xmlns:a16="http://schemas.microsoft.com/office/drawing/2014/main" id="{4EE3D9DB-DC03-9D45-86A6-39F6EF0DFD0B}"/>
              </a:ext>
            </a:extLst>
          </p:cNvPr>
          <p:cNvSpPr>
            <a:spLocks/>
          </p:cNvSpPr>
          <p:nvPr/>
        </p:nvSpPr>
        <p:spPr bwMode="auto">
          <a:xfrm>
            <a:off x="3249574" y="6146335"/>
            <a:ext cx="2246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900" dirty="0">
                <a:solidFill>
                  <a:schemeClr val="tx1"/>
                </a:solidFill>
                <a:latin typeface="Verdana" panose="020B0604030504040204" pitchFamily="34" charset="0"/>
                <a:sym typeface="Verdana" panose="020B0604030504040204" pitchFamily="34" charset="0"/>
              </a:rPr>
              <a:t>Asynchrony times</a:t>
            </a:r>
          </a:p>
        </p:txBody>
      </p:sp>
      <p:sp>
        <p:nvSpPr>
          <p:cNvPr id="227333" name="Rectangle 4">
            <a:extLst>
              <a:ext uri="{FF2B5EF4-FFF2-40B4-BE49-F238E27FC236}">
                <a16:creationId xmlns:a16="http://schemas.microsoft.com/office/drawing/2014/main" id="{20537D87-6388-6645-BD83-6427412213BC}"/>
              </a:ext>
            </a:extLst>
          </p:cNvPr>
          <p:cNvSpPr>
            <a:spLocks/>
          </p:cNvSpPr>
          <p:nvPr/>
        </p:nvSpPr>
        <p:spPr bwMode="auto">
          <a:xfrm rot="16200000">
            <a:off x="-1516856" y="2723318"/>
            <a:ext cx="3719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just" eaLnBrk="1" hangingPunct="1"/>
            <a:r>
              <a:rPr lang="en-US" altLang="nb-NO" sz="1900" dirty="0">
                <a:solidFill>
                  <a:schemeClr val="tx1"/>
                </a:solidFill>
                <a:latin typeface="Verdana" panose="020B0604030504040204" pitchFamily="34" charset="0"/>
                <a:sym typeface="Verdana" panose="020B0604030504040204" pitchFamily="34" charset="0"/>
              </a:rPr>
              <a:t>Mean % perceived synchrony</a:t>
            </a:r>
          </a:p>
        </p:txBody>
      </p:sp>
      <p:sp>
        <p:nvSpPr>
          <p:cNvPr id="2" name="Title 1">
            <a:extLst>
              <a:ext uri="{FF2B5EF4-FFF2-40B4-BE49-F238E27FC236}">
                <a16:creationId xmlns:a16="http://schemas.microsoft.com/office/drawing/2014/main" id="{C05CA738-8C0D-AE4B-9595-A07702903379}"/>
              </a:ext>
            </a:extLst>
          </p:cNvPr>
          <p:cNvSpPr>
            <a:spLocks noGrp="1"/>
          </p:cNvSpPr>
          <p:nvPr>
            <p:ph type="title"/>
          </p:nvPr>
        </p:nvSpPr>
        <p:spPr>
          <a:xfrm>
            <a:off x="312738" y="127000"/>
            <a:ext cx="8797925" cy="561975"/>
          </a:xfrm>
        </p:spPr>
        <p:txBody>
          <a:bodyPr/>
          <a:lstStyle/>
          <a:p>
            <a:r>
              <a:rPr lang="en-US" altLang="nb-NO" sz="2800" dirty="0">
                <a:cs typeface="Gill Sans" panose="020B0502020104020203" pitchFamily="34" charset="-79"/>
              </a:rPr>
              <a:t>Mean perceived synchrony, averaged across </a:t>
            </a:r>
            <a:r>
              <a:rPr lang="en-US" altLang="nb-NO" sz="2800" b="1" dirty="0">
                <a:cs typeface="Gill Sans" panose="020B0502020104020203" pitchFamily="34" charset="-79"/>
              </a:rPr>
              <a:t>blur</a:t>
            </a:r>
            <a:r>
              <a:rPr lang="en-US" altLang="nb-NO" sz="2800" dirty="0">
                <a:cs typeface="Gill Sans" panose="020B0502020104020203" pitchFamily="34" charset="-79"/>
              </a:rPr>
              <a:t> levels</a:t>
            </a:r>
            <a:endParaRPr lang="en-US" sz="2800" dirty="0"/>
          </a:p>
        </p:txBody>
      </p:sp>
    </p:spTree>
    <p:extLst>
      <p:ext uri="{BB962C8B-B14F-4D97-AF65-F5344CB8AC3E}">
        <p14:creationId xmlns:p14="http://schemas.microsoft.com/office/powerpoint/2010/main" val="130861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extLst>
              <p:ext uri="{D42A27DB-BD31-4B8C-83A1-F6EECF244321}">
                <p14:modId xmlns:p14="http://schemas.microsoft.com/office/powerpoint/2010/main" val="1465329196"/>
              </p:ext>
            </p:extLst>
          </p:nvPr>
        </p:nvGraphicFramePr>
        <p:xfrm>
          <a:off x="1453792" y="1783397"/>
          <a:ext cx="6236417" cy="3291206"/>
        </p:xfrm>
        <a:graphic>
          <a:graphicData uri="http://schemas.openxmlformats.org/drawingml/2006/table">
            <a:tbl>
              <a:tblPr/>
              <a:tblGrid>
                <a:gridCol w="1040092">
                  <a:extLst>
                    <a:ext uri="{9D8B030D-6E8A-4147-A177-3AD203B41FA5}">
                      <a16:colId xmlns:a16="http://schemas.microsoft.com/office/drawing/2014/main" val="896490219"/>
                    </a:ext>
                  </a:extLst>
                </a:gridCol>
                <a:gridCol w="1040092">
                  <a:extLst>
                    <a:ext uri="{9D8B030D-6E8A-4147-A177-3AD203B41FA5}">
                      <a16:colId xmlns:a16="http://schemas.microsoft.com/office/drawing/2014/main" val="889900131"/>
                    </a:ext>
                  </a:extLst>
                </a:gridCol>
                <a:gridCol w="1037336">
                  <a:extLst>
                    <a:ext uri="{9D8B030D-6E8A-4147-A177-3AD203B41FA5}">
                      <a16:colId xmlns:a16="http://schemas.microsoft.com/office/drawing/2014/main" val="891775904"/>
                    </a:ext>
                  </a:extLst>
                </a:gridCol>
                <a:gridCol w="1041469">
                  <a:extLst>
                    <a:ext uri="{9D8B030D-6E8A-4147-A177-3AD203B41FA5}">
                      <a16:colId xmlns:a16="http://schemas.microsoft.com/office/drawing/2014/main" val="2436585153"/>
                    </a:ext>
                  </a:extLst>
                </a:gridCol>
                <a:gridCol w="1035959">
                  <a:extLst>
                    <a:ext uri="{9D8B030D-6E8A-4147-A177-3AD203B41FA5}">
                      <a16:colId xmlns:a16="http://schemas.microsoft.com/office/drawing/2014/main" val="126630040"/>
                    </a:ext>
                  </a:extLst>
                </a:gridCol>
                <a:gridCol w="1041469">
                  <a:extLst>
                    <a:ext uri="{9D8B030D-6E8A-4147-A177-3AD203B41FA5}">
                      <a16:colId xmlns:a16="http://schemas.microsoft.com/office/drawing/2014/main" val="1054335505"/>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dirty="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1"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dirty="0">
                          <a:ln>
                            <a:noFill/>
                          </a:ln>
                          <a:solidFill>
                            <a:schemeClr val="tx1"/>
                          </a:solidFill>
                          <a:effectLst/>
                          <a:latin typeface="Eurostile" panose="020B0504020202050204" pitchFamily="34" charset="77"/>
                        </a:rPr>
                        <a:t>Measure-</a:t>
                      </a:r>
                      <a:r>
                        <a:rPr kumimoji="1" lang="en-US" altLang="nb-NO" sz="1600" b="1" i="0" u="none" strike="noStrike" cap="none" normalizeH="0" baseline="0" dirty="0" err="1">
                          <a:ln>
                            <a:noFill/>
                          </a:ln>
                          <a:solidFill>
                            <a:schemeClr val="tx1"/>
                          </a:solidFill>
                          <a:effectLst/>
                          <a:latin typeface="Eurostile" panose="020B0504020202050204" pitchFamily="34" charset="77"/>
                        </a:rPr>
                        <a:t>ments</a:t>
                      </a:r>
                      <a:endParaRPr kumimoji="1" lang="en-US" altLang="nb-NO" sz="1600" b="1"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Un-blurred</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Blur 2x2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0" u="none" strike="noStrike" cap="none" normalizeH="0" baseline="0" dirty="0">
                          <a:ln>
                            <a:noFill/>
                          </a:ln>
                          <a:solidFill>
                            <a:schemeClr val="tx1"/>
                          </a:solidFill>
                          <a:effectLst/>
                          <a:latin typeface="Eurostile" panose="020B0504020202050204" pitchFamily="34" charset="77"/>
                        </a:rPr>
                        <a:t>Blur 4x4</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0" u="none" strike="noStrike" cap="none" normalizeH="0" baseline="0" dirty="0">
                          <a:ln>
                            <a:noFill/>
                          </a:ln>
                          <a:solidFill>
                            <a:schemeClr val="tx1"/>
                          </a:solidFill>
                          <a:effectLst/>
                          <a:latin typeface="Eurostile" panose="020B0504020202050204" pitchFamily="34" charset="77"/>
                        </a:rPr>
                        <a:t>Blur 6x6</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rowSpan="4">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Chess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Audio lead 200</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a:ln>
                            <a:noFill/>
                          </a:ln>
                          <a:solidFill>
                            <a:schemeClr val="tx1"/>
                          </a:solidFill>
                          <a:effectLst/>
                          <a:latin typeface="Eurostile" panose="020B0504020202050204" pitchFamily="34" charset="77"/>
                        </a:rPr>
                        <a:t>% noticed</a:t>
                      </a:r>
                      <a:endParaRPr kumimoji="1" lang="en-US"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Audio lead 150</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Audio lead 100</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Audio lead 50</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600" b="0" i="1" u="none" strike="noStrike" kern="1200" cap="none" spc="0" normalizeH="0" baseline="0" noProof="0" dirty="0">
                          <a:ln>
                            <a:noFill/>
                          </a:ln>
                          <a:solidFill>
                            <a:srgbClr val="000000"/>
                          </a:solidFill>
                          <a:effectLst/>
                          <a:uLnTx/>
                          <a:uFillTx/>
                          <a:latin typeface="Eurostile" panose="020B0504020202050204" pitchFamily="34" charset="77"/>
                          <a:ea typeface="+mn-ea"/>
                          <a:cs typeface="+mn-cs"/>
                        </a:rPr>
                        <a:t>% noticed</a:t>
                      </a:r>
                      <a:endParaRPr kumimoji="1" lang="en-US" altLang="nb-NO" sz="1600" b="0" i="0" u="none" strike="noStrike" kern="1200" cap="none" spc="0" normalizeH="0" baseline="0" noProof="0" dirty="0">
                        <a:ln>
                          <a:noFill/>
                        </a:ln>
                        <a:solidFill>
                          <a:srgbClr val="000000"/>
                        </a:solidFill>
                        <a:effectLst/>
                        <a:uLnTx/>
                        <a:uFillTx/>
                        <a:latin typeface="Eurostile" panose="020B0504020202050204" pitchFamily="34" charset="77"/>
                        <a:ea typeface="+mn-ea"/>
                        <a:cs typeface="+mn-cs"/>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825333"/>
                  </a:ext>
                </a:extLst>
              </a:tr>
            </a:tbl>
          </a:graphicData>
        </a:graphic>
      </p:graphicFrame>
    </p:spTree>
    <p:extLst>
      <p:ext uri="{BB962C8B-B14F-4D97-AF65-F5344CB8AC3E}">
        <p14:creationId xmlns:p14="http://schemas.microsoft.com/office/powerpoint/2010/main" val="285890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2498CA89-82E7-AA42-91F5-9A79C04DF883}"/>
              </a:ext>
            </a:extLst>
          </p:cNvPr>
          <p:cNvGraphicFramePr>
            <a:graphicFrameLocks noGrp="1"/>
          </p:cNvGraphicFramePr>
          <p:nvPr>
            <p:extLst>
              <p:ext uri="{D42A27DB-BD31-4B8C-83A1-F6EECF244321}">
                <p14:modId xmlns:p14="http://schemas.microsoft.com/office/powerpoint/2010/main" val="3747962266"/>
              </p:ext>
            </p:extLst>
          </p:nvPr>
        </p:nvGraphicFramePr>
        <p:xfrm>
          <a:off x="1115588" y="1318745"/>
          <a:ext cx="5296642" cy="4176463"/>
        </p:xfrm>
        <a:graphic>
          <a:graphicData uri="http://schemas.openxmlformats.org/drawingml/2006/table">
            <a:tbl>
              <a:tblPr>
                <a:tableStyleId>{08FB837D-C827-4EFA-A057-4D05807E0F7C}</a:tableStyleId>
              </a:tblPr>
              <a:tblGrid>
                <a:gridCol w="561862">
                  <a:extLst>
                    <a:ext uri="{9D8B030D-6E8A-4147-A177-3AD203B41FA5}">
                      <a16:colId xmlns:a16="http://schemas.microsoft.com/office/drawing/2014/main" val="20000"/>
                    </a:ext>
                  </a:extLst>
                </a:gridCol>
                <a:gridCol w="1404957">
                  <a:extLst>
                    <a:ext uri="{9D8B030D-6E8A-4147-A177-3AD203B41FA5}">
                      <a16:colId xmlns:a16="http://schemas.microsoft.com/office/drawing/2014/main" val="20002"/>
                    </a:ext>
                  </a:extLst>
                </a:gridCol>
                <a:gridCol w="3329823">
                  <a:extLst>
                    <a:ext uri="{9D8B030D-6E8A-4147-A177-3AD203B41FA5}">
                      <a16:colId xmlns:a16="http://schemas.microsoft.com/office/drawing/2014/main" val="20003"/>
                    </a:ext>
                  </a:extLst>
                </a:gridCol>
              </a:tblGrid>
              <a:tr h="437696">
                <a:tc rowSpan="3">
                  <a:txBody>
                    <a:bodyPr/>
                    <a:lstStyle/>
                    <a:p>
                      <a:pPr algn="ctr" fontAlgn="b"/>
                      <a:endParaRPr lang="nb-NO" sz="18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gridSpan="2">
                  <a:txBody>
                    <a:bodyPr/>
                    <a:lstStyle/>
                    <a:p>
                      <a:pPr algn="ctr" fontAlgn="b"/>
                      <a:r>
                        <a:rPr lang="nb-NO" sz="2000" u="none" strike="noStrike" dirty="0">
                          <a:effectLst/>
                        </a:rPr>
                        <a:t>Visual </a:t>
                      </a:r>
                      <a:r>
                        <a:rPr lang="nb-NO" sz="2000" u="none" strike="noStrike" dirty="0" err="1">
                          <a:effectLst/>
                        </a:rPr>
                        <a:t>distortion</a:t>
                      </a:r>
                      <a:endParaRPr lang="nb-NO" sz="20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endParaRPr lang="nb-NO"/>
                    </a:p>
                  </a:txBody>
                  <a:tcPr/>
                </a:tc>
                <a:extLst>
                  <a:ext uri="{0D108BD9-81ED-4DB2-BD59-A6C34878D82A}">
                    <a16:rowId xmlns:a16="http://schemas.microsoft.com/office/drawing/2014/main" val="10000"/>
                  </a:ext>
                </a:extLst>
              </a:tr>
              <a:tr h="420753">
                <a:tc vMerge="1">
                  <a:txBody>
                    <a:bodyPr/>
                    <a:lstStyle/>
                    <a:p>
                      <a:pPr algn="l" fontAlgn="b"/>
                      <a:endParaRPr lang="nb-NO" sz="1600" b="1"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gridSpan="2">
                  <a:txBody>
                    <a:bodyPr/>
                    <a:lstStyle/>
                    <a:p>
                      <a:pPr algn="ctr" fontAlgn="b"/>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extLst>
                  <a:ext uri="{0D108BD9-81ED-4DB2-BD59-A6C34878D82A}">
                    <a16:rowId xmlns:a16="http://schemas.microsoft.com/office/drawing/2014/main" val="10001"/>
                  </a:ext>
                </a:extLst>
              </a:tr>
              <a:tr h="409458">
                <a:tc vMerge="1">
                  <a:txBody>
                    <a:bodyPr/>
                    <a:lstStyle/>
                    <a:p>
                      <a:pPr algn="l" fontAlgn="b"/>
                      <a:endParaRPr lang="nb-NO" sz="1600" b="1" i="0" u="none" strike="noStrike">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ctr" fontAlgn="b"/>
                      <a:r>
                        <a:rPr lang="nb-NO" sz="1600" u="none" strike="noStrike">
                          <a:effectLst/>
                        </a:rPr>
                        <a:t>Content</a:t>
                      </a:r>
                      <a:endParaRPr lang="nb-NO" sz="1600" b="1"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rPr>
                        <a:t>F-</a:t>
                      </a:r>
                      <a:r>
                        <a:rPr lang="nb-NO" sz="1600" u="none" strike="noStrike" dirty="0" err="1">
                          <a:effectLst/>
                        </a:rPr>
                        <a:t>statistics</a:t>
                      </a:r>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2"/>
                  </a:ext>
                </a:extLst>
              </a:tr>
              <a:tr h="338862">
                <a:tc rowSpan="3">
                  <a:txBody>
                    <a:bodyPr/>
                    <a:lstStyle/>
                    <a:p>
                      <a:pPr algn="ctr" fontAlgn="b"/>
                      <a:r>
                        <a:rPr lang="nb-NO" sz="1800" u="none" strike="noStrike" dirty="0" err="1">
                          <a:effectLst/>
                        </a:rPr>
                        <a:t>Audio</a:t>
                      </a:r>
                      <a:r>
                        <a:rPr lang="nb-NO" sz="1800" u="none" strike="noStrike" dirty="0">
                          <a:effectLst/>
                        </a:rPr>
                        <a:t> lag</a:t>
                      </a:r>
                      <a:endParaRPr lang="nb-NO" sz="18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vert="vert270" anchor="b"/>
                </a:tc>
                <a:tc>
                  <a:txBody>
                    <a:bodyPr/>
                    <a:lstStyle/>
                    <a:p>
                      <a:pPr algn="l" fontAlgn="b"/>
                      <a:r>
                        <a:rPr lang="nb-NO" sz="1600" u="none" strike="noStrike">
                          <a:effectLst/>
                        </a:rPr>
                        <a:t>Chess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F(4,85)=88.79,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3"/>
                  </a:ext>
                </a:extLst>
              </a:tr>
              <a:tr h="423575">
                <a:tc vMerge="1">
                  <a:txBody>
                    <a:bodyPr/>
                    <a:lstStyle/>
                    <a:p>
                      <a:endParaRPr lang="nb-NO"/>
                    </a:p>
                  </a:txBody>
                  <a:tcPr/>
                </a:tc>
                <a:tc>
                  <a:txBody>
                    <a:bodyPr/>
                    <a:lstStyle/>
                    <a:p>
                      <a:pPr algn="l" fontAlgn="b"/>
                      <a:r>
                        <a:rPr lang="nb-NO" sz="1600" u="none" strike="noStrike" dirty="0">
                          <a:effectLst/>
                        </a:rPr>
                        <a:t>TV2</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F(4,85)=232.54,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4"/>
                  </a:ext>
                </a:extLst>
              </a:tr>
              <a:tr h="522411">
                <a:tc vMerge="1">
                  <a:txBody>
                    <a:bodyPr/>
                    <a:lstStyle/>
                    <a:p>
                      <a:endParaRPr lang="nb-NO"/>
                    </a:p>
                  </a:txBody>
                  <a:tcPr/>
                </a:tc>
                <a:tc>
                  <a:txBody>
                    <a:bodyPr/>
                    <a:lstStyle/>
                    <a:p>
                      <a:pPr algn="l" fontAlgn="b"/>
                      <a:r>
                        <a:rPr lang="nb-NO" sz="1600" u="none" strike="noStrike">
                          <a:effectLst/>
                        </a:rPr>
                        <a:t>Drums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F(4,85)=197.57,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5"/>
                  </a:ext>
                </a:extLst>
              </a:tr>
              <a:tr h="423575">
                <a:tc>
                  <a:txBody>
                    <a:bodyPr/>
                    <a:lstStyle/>
                    <a:p>
                      <a:pPr algn="ctr" fontAlgn="b"/>
                      <a:endParaRPr lang="nb-NO" sz="1800" b="1"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6"/>
                  </a:ext>
                </a:extLst>
              </a:tr>
              <a:tr h="338862">
                <a:tc rowSpan="3">
                  <a:txBody>
                    <a:bodyPr/>
                    <a:lstStyle/>
                    <a:p>
                      <a:pPr algn="ctr" fontAlgn="b"/>
                      <a:r>
                        <a:rPr lang="nb-NO" sz="1800" u="none" strike="noStrike" dirty="0" err="1">
                          <a:effectLst/>
                        </a:rPr>
                        <a:t>Audio</a:t>
                      </a:r>
                      <a:r>
                        <a:rPr lang="nb-NO" sz="1800" u="none" strike="noStrike" dirty="0">
                          <a:effectLst/>
                        </a:rPr>
                        <a:t> lead</a:t>
                      </a:r>
                      <a:endParaRPr lang="nb-NO" sz="18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vert="vert270" anchor="b"/>
                </a:tc>
                <a:tc>
                  <a:txBody>
                    <a:bodyPr/>
                    <a:lstStyle/>
                    <a:p>
                      <a:pPr algn="l" fontAlgn="b"/>
                      <a:r>
                        <a:rPr lang="nb-NO" sz="1600" u="none" strike="noStrike" dirty="0" err="1">
                          <a:effectLst/>
                        </a:rPr>
                        <a:t>Chess</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F(4,85)=71.77,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7"/>
                  </a:ext>
                </a:extLst>
              </a:tr>
              <a:tr h="423575">
                <a:tc vMerge="1">
                  <a:txBody>
                    <a:bodyPr/>
                    <a:lstStyle/>
                    <a:p>
                      <a:endParaRPr lang="nb-NO"/>
                    </a:p>
                  </a:txBody>
                  <a:tcPr/>
                </a:tc>
                <a:tc>
                  <a:txBody>
                    <a:bodyPr/>
                    <a:lstStyle/>
                    <a:p>
                      <a:pPr algn="l" fontAlgn="b"/>
                      <a:r>
                        <a:rPr lang="nb-NO" sz="1600" u="none" strike="noStrike">
                          <a:effectLst/>
                        </a:rPr>
                        <a:t>TV2</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F(4,85)=100.26,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8"/>
                  </a:ext>
                </a:extLst>
              </a:tr>
              <a:tr h="437696">
                <a:tc vMerge="1">
                  <a:txBody>
                    <a:bodyPr/>
                    <a:lstStyle/>
                    <a:p>
                      <a:endParaRPr lang="nb-NO"/>
                    </a:p>
                  </a:txBody>
                  <a:tcPr/>
                </a:tc>
                <a:tc>
                  <a:txBody>
                    <a:bodyPr/>
                    <a:lstStyle/>
                    <a:p>
                      <a:pPr algn="l" fontAlgn="b"/>
                      <a:r>
                        <a:rPr lang="nb-NO" sz="1600" u="none" strike="noStrike" dirty="0" err="1">
                          <a:effectLst/>
                        </a:rPr>
                        <a:t>Drums</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rPr>
                        <a:t>F(4,85)=126.31,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9"/>
                  </a:ext>
                </a:extLst>
              </a:tr>
            </a:tbl>
          </a:graphicData>
        </a:graphic>
      </p:graphicFrame>
      <p:sp>
        <p:nvSpPr>
          <p:cNvPr id="2" name="Title 1">
            <a:extLst>
              <a:ext uri="{FF2B5EF4-FFF2-40B4-BE49-F238E27FC236}">
                <a16:creationId xmlns:a16="http://schemas.microsoft.com/office/drawing/2014/main" id="{EFEBB273-8BB0-CE4D-9702-9EBF1EFF7C66}"/>
              </a:ext>
            </a:extLst>
          </p:cNvPr>
          <p:cNvSpPr>
            <a:spLocks noGrp="1"/>
          </p:cNvSpPr>
          <p:nvPr>
            <p:ph type="title"/>
          </p:nvPr>
        </p:nvSpPr>
        <p:spPr/>
        <p:txBody>
          <a:bodyPr/>
          <a:lstStyle/>
          <a:p>
            <a:r>
              <a:rPr lang="en-US" dirty="0"/>
              <a:t>Assessment of relevance</a:t>
            </a:r>
          </a:p>
        </p:txBody>
      </p:sp>
      <p:sp>
        <p:nvSpPr>
          <p:cNvPr id="3" name="TextBox 2">
            <a:extLst>
              <a:ext uri="{FF2B5EF4-FFF2-40B4-BE49-F238E27FC236}">
                <a16:creationId xmlns:a16="http://schemas.microsoft.com/office/drawing/2014/main" id="{CDAF9F67-2E12-8B4B-A68B-F375F3FB409C}"/>
              </a:ext>
            </a:extLst>
          </p:cNvPr>
          <p:cNvSpPr txBox="1"/>
          <p:nvPr/>
        </p:nvSpPr>
        <p:spPr bwMode="auto">
          <a:xfrm>
            <a:off x="6686550" y="3234690"/>
            <a:ext cx="1817189" cy="76944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en-US" sz="2000" kern="0" dirty="0">
                <a:sym typeface="Wingdings" pitchFamily="2" charset="2"/>
              </a:rPr>
              <a:t>5 settings</a:t>
            </a:r>
          </a:p>
          <a:p>
            <a:pPr algn="l"/>
            <a:r>
              <a:rPr lang="en-US" sz="2000" kern="0" dirty="0">
                <a:sym typeface="Wingdings" pitchFamily="2" charset="2"/>
              </a:rPr>
              <a:t>18 participants</a:t>
            </a:r>
          </a:p>
        </p:txBody>
      </p:sp>
    </p:spTree>
    <p:extLst>
      <p:ext uri="{BB962C8B-B14F-4D97-AF65-F5344CB8AC3E}">
        <p14:creationId xmlns:p14="http://schemas.microsoft.com/office/powerpoint/2010/main" val="46079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2498CA89-82E7-AA42-91F5-9A79C04DF883}"/>
              </a:ext>
            </a:extLst>
          </p:cNvPr>
          <p:cNvGraphicFramePr>
            <a:graphicFrameLocks noGrp="1"/>
          </p:cNvGraphicFramePr>
          <p:nvPr/>
        </p:nvGraphicFramePr>
        <p:xfrm>
          <a:off x="555519" y="1307315"/>
          <a:ext cx="8021475" cy="4176463"/>
        </p:xfrm>
        <a:graphic>
          <a:graphicData uri="http://schemas.openxmlformats.org/drawingml/2006/table">
            <a:tbl>
              <a:tblPr>
                <a:tableStyleId>{5DA37D80-6434-44D0-A028-1B22A696006F}</a:tableStyleId>
              </a:tblPr>
              <a:tblGrid>
                <a:gridCol w="368710">
                  <a:extLst>
                    <a:ext uri="{9D8B030D-6E8A-4147-A177-3AD203B41FA5}">
                      <a16:colId xmlns:a16="http://schemas.microsoft.com/office/drawing/2014/main" val="20000"/>
                    </a:ext>
                  </a:extLst>
                </a:gridCol>
                <a:gridCol w="921973">
                  <a:extLst>
                    <a:ext uri="{9D8B030D-6E8A-4147-A177-3AD203B41FA5}">
                      <a16:colId xmlns:a16="http://schemas.microsoft.com/office/drawing/2014/main" val="20002"/>
                    </a:ext>
                  </a:extLst>
                </a:gridCol>
                <a:gridCol w="2185125">
                  <a:extLst>
                    <a:ext uri="{9D8B030D-6E8A-4147-A177-3AD203B41FA5}">
                      <a16:colId xmlns:a16="http://schemas.microsoft.com/office/drawing/2014/main" val="20003"/>
                    </a:ext>
                  </a:extLst>
                </a:gridCol>
                <a:gridCol w="512486">
                  <a:extLst>
                    <a:ext uri="{9D8B030D-6E8A-4147-A177-3AD203B41FA5}">
                      <a16:colId xmlns:a16="http://schemas.microsoft.com/office/drawing/2014/main" val="20004"/>
                    </a:ext>
                  </a:extLst>
                </a:gridCol>
                <a:gridCol w="464896">
                  <a:extLst>
                    <a:ext uri="{9D8B030D-6E8A-4147-A177-3AD203B41FA5}">
                      <a16:colId xmlns:a16="http://schemas.microsoft.com/office/drawing/2014/main" val="20005"/>
                    </a:ext>
                  </a:extLst>
                </a:gridCol>
                <a:gridCol w="870674">
                  <a:extLst>
                    <a:ext uri="{9D8B030D-6E8A-4147-A177-3AD203B41FA5}">
                      <a16:colId xmlns:a16="http://schemas.microsoft.com/office/drawing/2014/main" val="20006"/>
                    </a:ext>
                  </a:extLst>
                </a:gridCol>
                <a:gridCol w="2185125">
                  <a:extLst>
                    <a:ext uri="{9D8B030D-6E8A-4147-A177-3AD203B41FA5}">
                      <a16:colId xmlns:a16="http://schemas.microsoft.com/office/drawing/2014/main" val="20007"/>
                    </a:ext>
                  </a:extLst>
                </a:gridCol>
                <a:gridCol w="512486">
                  <a:extLst>
                    <a:ext uri="{9D8B030D-6E8A-4147-A177-3AD203B41FA5}">
                      <a16:colId xmlns:a16="http://schemas.microsoft.com/office/drawing/2014/main" val="20008"/>
                    </a:ext>
                  </a:extLst>
                </a:gridCol>
              </a:tblGrid>
              <a:tr h="437696">
                <a:tc rowSpan="3">
                  <a:txBody>
                    <a:bodyPr/>
                    <a:lstStyle/>
                    <a:p>
                      <a:pPr algn="l" fontAlgn="b"/>
                      <a:endParaRPr lang="nb-NO" sz="18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gridSpan="2">
                  <a:txBody>
                    <a:bodyPr/>
                    <a:lstStyle/>
                    <a:p>
                      <a:pPr algn="l" fontAlgn="b"/>
                      <a:r>
                        <a:rPr lang="nb-NO" sz="2000" b="1" u="none" strike="noStrike" dirty="0">
                          <a:effectLst/>
                          <a:latin typeface="Eurostile" panose="020B0504020202050204" pitchFamily="34" charset="77"/>
                        </a:rPr>
                        <a:t>Visual </a:t>
                      </a:r>
                      <a:r>
                        <a:rPr lang="nb-NO" sz="2000" b="1" u="none" strike="noStrike" dirty="0" err="1">
                          <a:effectLst/>
                          <a:latin typeface="Eurostile" panose="020B0504020202050204" pitchFamily="34" charset="77"/>
                        </a:rPr>
                        <a:t>distortion</a:t>
                      </a:r>
                      <a:endParaRPr lang="nb-NO" sz="20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endParaRPr lang="nb-NO"/>
                    </a:p>
                  </a:txBody>
                  <a:tcPr/>
                </a:tc>
                <a:tc rowSpan="2" gridSpan="2">
                  <a:txBody>
                    <a:bodyPr/>
                    <a:lstStyle/>
                    <a:p>
                      <a:pPr algn="ctr" fontAlgn="b"/>
                      <a:endParaRPr lang="nb-NO" sz="20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rowSpan="2" hMerge="1">
                  <a:txBody>
                    <a:bodyPr/>
                    <a:lstStyle/>
                    <a:p>
                      <a:pPr algn="l" fontAlgn="b"/>
                      <a:endParaRPr lang="nb-NO" sz="1800" b="1" i="0" u="none" strike="noStrike">
                        <a:solidFill>
                          <a:srgbClr val="000000"/>
                        </a:solidFill>
                        <a:effectLst/>
                        <a:latin typeface="Verdana" pitchFamily="34" charset="0"/>
                        <a:ea typeface="Verdana" pitchFamily="34" charset="0"/>
                        <a:cs typeface="Verdana" pitchFamily="34" charset="0"/>
                      </a:endParaRPr>
                    </a:p>
                  </a:txBody>
                  <a:tcPr marL="7506" marR="7506" marT="7506" marB="0" anchor="b"/>
                </a:tc>
                <a:tc gridSpan="2">
                  <a:txBody>
                    <a:bodyPr/>
                    <a:lstStyle/>
                    <a:p>
                      <a:pPr algn="l" fontAlgn="b"/>
                      <a:r>
                        <a:rPr lang="nb-NO" sz="2000" b="1" u="none" strike="noStrike" dirty="0" err="1">
                          <a:effectLst/>
                          <a:latin typeface="Eurostile" panose="020B0504020202050204" pitchFamily="34" charset="77"/>
                        </a:rPr>
                        <a:t>Auditory</a:t>
                      </a:r>
                      <a:r>
                        <a:rPr lang="nb-NO" sz="2000" b="1" u="none" strike="noStrike" dirty="0">
                          <a:effectLst/>
                          <a:latin typeface="Eurostile" panose="020B0504020202050204" pitchFamily="34" charset="77"/>
                        </a:rPr>
                        <a:t> </a:t>
                      </a:r>
                      <a:r>
                        <a:rPr lang="nb-NO" sz="2000" b="1" u="none" strike="noStrike" dirty="0" err="1">
                          <a:effectLst/>
                          <a:latin typeface="Eurostile" panose="020B0504020202050204" pitchFamily="34" charset="77"/>
                        </a:rPr>
                        <a:t>distortion</a:t>
                      </a:r>
                      <a:endParaRPr lang="nb-NO" sz="20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endParaRPr lang="nb-NO"/>
                    </a:p>
                  </a:txBody>
                  <a:tcPr/>
                </a:tc>
                <a:tc rowSpan="2">
                  <a:txBody>
                    <a:bodyPr/>
                    <a:lstStyle/>
                    <a:p>
                      <a:pPr algn="ctr" fontAlgn="b"/>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0"/>
                  </a:ext>
                </a:extLst>
              </a:tr>
              <a:tr h="420753">
                <a:tc vMerge="1">
                  <a:txBody>
                    <a:bodyPr/>
                    <a:lstStyle/>
                    <a:p>
                      <a:pPr algn="l" fontAlgn="b"/>
                      <a:endParaRPr lang="nb-NO" sz="1600" b="1"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gridSpan="2">
                  <a:txBody>
                    <a:bodyPr/>
                    <a:lstStyle/>
                    <a:p>
                      <a:pPr algn="l" fontAlgn="b"/>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gridSpan="2" vMerge="1">
                  <a:txBody>
                    <a:bodyPr/>
                    <a:lstStyle/>
                    <a:p>
                      <a:pPr algn="ctr"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hMerge="1"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gridSpan="2">
                  <a:txBody>
                    <a:bodyPr/>
                    <a:lstStyle/>
                    <a:p>
                      <a:pPr algn="l" fontAlgn="b"/>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h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vMerge="1">
                  <a:txBody>
                    <a:bodyPr/>
                    <a:lstStyle/>
                    <a:p>
                      <a:pPr algn="ctr"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extLst>
                  <a:ext uri="{0D108BD9-81ED-4DB2-BD59-A6C34878D82A}">
                    <a16:rowId xmlns:a16="http://schemas.microsoft.com/office/drawing/2014/main" val="10001"/>
                  </a:ext>
                </a:extLst>
              </a:tr>
              <a:tr h="409458">
                <a:tc vMerge="1">
                  <a:txBody>
                    <a:bodyPr/>
                    <a:lstStyle/>
                    <a:p>
                      <a:pPr algn="l" fontAlgn="b"/>
                      <a:endParaRPr lang="nb-NO" sz="1600" b="1" i="0" u="none" strike="noStrike">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r>
                        <a:rPr lang="nb-NO" sz="1600" b="1" u="none" strike="noStrike">
                          <a:effectLst/>
                          <a:latin typeface="Eurostile" panose="020B0504020202050204" pitchFamily="34" charset="77"/>
                        </a:rPr>
                        <a:t>Content</a:t>
                      </a:r>
                      <a:endParaRPr lang="nb-NO" sz="1600" b="1"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b="1" u="none" strike="noStrike" dirty="0">
                          <a:effectLst/>
                          <a:latin typeface="Eurostile" panose="020B0504020202050204" pitchFamily="34" charset="77"/>
                        </a:rPr>
                        <a:t>F-</a:t>
                      </a:r>
                      <a:r>
                        <a:rPr lang="nb-NO" sz="1600" b="1" u="none" strike="noStrike" dirty="0" err="1">
                          <a:effectLst/>
                          <a:latin typeface="Eurostile" panose="020B0504020202050204" pitchFamily="34" charset="77"/>
                        </a:rPr>
                        <a:t>statistics</a:t>
                      </a:r>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el-GR" sz="1600" b="1" u="none" strike="noStrike" dirty="0">
                          <a:effectLst/>
                        </a:rPr>
                        <a:t>η</a:t>
                      </a:r>
                      <a:r>
                        <a:rPr lang="nb-NO" sz="1600" b="1" u="none" strike="noStrike" baseline="-25000" dirty="0">
                          <a:effectLst/>
                          <a:latin typeface="Eurostile" panose="020B0504020202050204" pitchFamily="34" charset="77"/>
                        </a:rPr>
                        <a:t>p</a:t>
                      </a:r>
                      <a:r>
                        <a:rPr lang="nb-NO" sz="1600" b="1" u="none" strike="noStrike" baseline="30000" dirty="0">
                          <a:effectLst/>
                          <a:latin typeface="Eurostile" panose="020B0504020202050204" pitchFamily="34" charset="77"/>
                        </a:rPr>
                        <a:t>2</a:t>
                      </a:r>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rowSpan="8">
                  <a:txBody>
                    <a:bodyPr/>
                    <a:lstStyle/>
                    <a:p>
                      <a:pPr algn="l" fontAlgn="b"/>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b="1" u="none" strike="noStrike">
                          <a:effectLst/>
                          <a:latin typeface="Eurostile" panose="020B0504020202050204" pitchFamily="34" charset="77"/>
                        </a:rPr>
                        <a:t>Content</a:t>
                      </a:r>
                      <a:endParaRPr lang="nb-NO" sz="1600" b="1"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b="1" u="none" strike="noStrike" dirty="0">
                          <a:effectLst/>
                          <a:latin typeface="Eurostile" panose="020B0504020202050204" pitchFamily="34" charset="77"/>
                        </a:rPr>
                        <a:t>F-</a:t>
                      </a:r>
                      <a:r>
                        <a:rPr lang="nb-NO" sz="1600" b="1" u="none" strike="noStrike" dirty="0" err="1">
                          <a:effectLst/>
                          <a:latin typeface="Eurostile" panose="020B0504020202050204" pitchFamily="34" charset="77"/>
                        </a:rPr>
                        <a:t>statistics</a:t>
                      </a:r>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el-GR" sz="1600" b="1" u="none" strike="noStrike" dirty="0">
                          <a:effectLst/>
                        </a:rPr>
                        <a:t>η</a:t>
                      </a:r>
                      <a:r>
                        <a:rPr lang="nb-NO" sz="1600" b="1" u="none" strike="noStrike" baseline="-25000" dirty="0">
                          <a:effectLst/>
                          <a:latin typeface="Eurostile" panose="020B0504020202050204" pitchFamily="34" charset="77"/>
                        </a:rPr>
                        <a:t>p</a:t>
                      </a:r>
                      <a:r>
                        <a:rPr lang="nb-NO" sz="1600" b="1" u="none" strike="noStrike" baseline="30000" dirty="0">
                          <a:effectLst/>
                          <a:latin typeface="Eurostile" panose="020B0504020202050204" pitchFamily="34" charset="77"/>
                        </a:rPr>
                        <a:t>2</a:t>
                      </a:r>
                      <a:endParaRPr lang="nb-NO" sz="16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2"/>
                  </a:ext>
                </a:extLst>
              </a:tr>
              <a:tr h="338862">
                <a:tc rowSpan="3">
                  <a:txBody>
                    <a:bodyPr/>
                    <a:lstStyle/>
                    <a:p>
                      <a:pPr algn="ctr" fontAlgn="b"/>
                      <a:r>
                        <a:rPr lang="nb-NO" sz="1800" b="1" u="none" strike="noStrike" dirty="0" err="1">
                          <a:effectLst/>
                          <a:latin typeface="Eurostile" panose="020B0504020202050204" pitchFamily="34" charset="77"/>
                        </a:rPr>
                        <a:t>Audio</a:t>
                      </a:r>
                      <a:r>
                        <a:rPr lang="nb-NO" sz="1800" b="1" u="none" strike="noStrike" dirty="0">
                          <a:effectLst/>
                          <a:latin typeface="Eurostile" panose="020B0504020202050204" pitchFamily="34" charset="77"/>
                        </a:rPr>
                        <a:t> </a:t>
                      </a:r>
                      <a:r>
                        <a:rPr lang="nb-NO" sz="1800" b="1" i="0" u="none" strike="noStrike" dirty="0">
                          <a:solidFill>
                            <a:srgbClr val="000000"/>
                          </a:solidFill>
                          <a:effectLst/>
                          <a:latin typeface="Eurostile" panose="020B0504020202050204" pitchFamily="34" charset="77"/>
                          <a:ea typeface="Verdana" pitchFamily="34" charset="0"/>
                          <a:cs typeface="Verdana" pitchFamily="34" charset="0"/>
                        </a:rPr>
                        <a:t>lag</a:t>
                      </a:r>
                    </a:p>
                  </a:txBody>
                  <a:tcPr marL="7506" marR="7506" marT="7506" marB="0" vert="vert270" anchor="b"/>
                </a:tc>
                <a:tc>
                  <a:txBody>
                    <a:bodyPr/>
                    <a:lstStyle/>
                    <a:p>
                      <a:pPr algn="l" fontAlgn="b"/>
                      <a:r>
                        <a:rPr lang="nb-NO" sz="1600" u="none" strike="noStrike">
                          <a:effectLst/>
                          <a:latin typeface="Eurostile" panose="020B0504020202050204" pitchFamily="34" charset="77"/>
                        </a:rPr>
                        <a:t>Chess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F(4,72)=88.79, p&lt;.001</a:t>
                      </a:r>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0.83</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Chess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F(4,48)=64.28, p&lt;.001</a:t>
                      </a:r>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0.84</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3"/>
                  </a:ext>
                </a:extLst>
              </a:tr>
              <a:tr h="423575">
                <a:tc vMerge="1">
                  <a:txBody>
                    <a:bodyPr/>
                    <a:lstStyle/>
                    <a:p>
                      <a:endParaRPr lang="nb-NO"/>
                    </a:p>
                  </a:txBody>
                  <a:tcPr/>
                </a:tc>
                <a:tc>
                  <a:txBody>
                    <a:bodyPr/>
                    <a:lstStyle/>
                    <a:p>
                      <a:pPr algn="l" fontAlgn="b"/>
                      <a:r>
                        <a:rPr lang="nb-NO" sz="1600" u="none" strike="noStrike" dirty="0">
                          <a:effectLst/>
                          <a:latin typeface="Eurostile" panose="020B0504020202050204" pitchFamily="34" charset="77"/>
                        </a:rPr>
                        <a:t>TV2</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F(4,72)=232.54,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0.93</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TV2</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F(4,48)=80.50, p&lt;.001</a:t>
                      </a:r>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0.87</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4"/>
                  </a:ext>
                </a:extLst>
              </a:tr>
              <a:tr h="522411">
                <a:tc vMerge="1">
                  <a:txBody>
                    <a:bodyPr/>
                    <a:lstStyle/>
                    <a:p>
                      <a:endParaRPr lang="nb-NO"/>
                    </a:p>
                  </a:txBody>
                  <a:tcPr/>
                </a:tc>
                <a:tc>
                  <a:txBody>
                    <a:bodyPr/>
                    <a:lstStyle/>
                    <a:p>
                      <a:pPr algn="l" fontAlgn="b"/>
                      <a:r>
                        <a:rPr lang="nb-NO" sz="1600" u="none" strike="noStrike">
                          <a:effectLst/>
                          <a:latin typeface="Eurostile" panose="020B0504020202050204" pitchFamily="34" charset="77"/>
                        </a:rPr>
                        <a:t>Drums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F(4,72)=197.57,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0.92</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5"/>
                  </a:ext>
                </a:extLst>
              </a:tr>
              <a:tr h="423575">
                <a:tc>
                  <a:txBody>
                    <a:bodyPr/>
                    <a:lstStyle/>
                    <a:p>
                      <a:pPr algn="ctr" fontAlgn="b"/>
                      <a:endParaRPr lang="nb-NO" sz="1800" b="1"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6"/>
                  </a:ext>
                </a:extLst>
              </a:tr>
              <a:tr h="338862">
                <a:tc rowSpan="3">
                  <a:txBody>
                    <a:bodyPr/>
                    <a:lstStyle/>
                    <a:p>
                      <a:pPr algn="ctr" fontAlgn="b"/>
                      <a:r>
                        <a:rPr lang="nb-NO" sz="1800" b="1" u="none" strike="noStrike" dirty="0" err="1">
                          <a:effectLst/>
                          <a:latin typeface="Eurostile" panose="020B0504020202050204" pitchFamily="34" charset="77"/>
                        </a:rPr>
                        <a:t>Audio</a:t>
                      </a:r>
                      <a:r>
                        <a:rPr lang="nb-NO" sz="1800" b="1" u="none" strike="noStrike" dirty="0">
                          <a:effectLst/>
                          <a:latin typeface="Eurostile" panose="020B0504020202050204" pitchFamily="34" charset="77"/>
                        </a:rPr>
                        <a:t> lead</a:t>
                      </a:r>
                      <a:endParaRPr lang="nb-NO" sz="1800" b="1"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vert="vert270" anchor="b"/>
                </a:tc>
                <a:tc>
                  <a:txBody>
                    <a:bodyPr/>
                    <a:lstStyle/>
                    <a:p>
                      <a:pPr algn="l" fontAlgn="b"/>
                      <a:r>
                        <a:rPr lang="nb-NO" sz="1600" u="none" strike="noStrike" dirty="0" err="1">
                          <a:effectLst/>
                          <a:latin typeface="Eurostile" panose="020B0504020202050204" pitchFamily="34" charset="77"/>
                        </a:rPr>
                        <a:t>Chess</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F(4,72)=71.77,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0.80</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Chess</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F(4,48)=55.16, p&lt;.001</a:t>
                      </a:r>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0.82</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7"/>
                  </a:ext>
                </a:extLst>
              </a:tr>
              <a:tr h="423575">
                <a:tc vMerge="1">
                  <a:txBody>
                    <a:bodyPr/>
                    <a:lstStyle/>
                    <a:p>
                      <a:endParaRPr lang="nb-NO"/>
                    </a:p>
                  </a:txBody>
                  <a:tcPr/>
                </a:tc>
                <a:tc>
                  <a:txBody>
                    <a:bodyPr/>
                    <a:lstStyle/>
                    <a:p>
                      <a:pPr algn="l" fontAlgn="b"/>
                      <a:r>
                        <a:rPr lang="nb-NO" sz="1600" u="none" strike="noStrike">
                          <a:effectLst/>
                          <a:latin typeface="Eurostile" panose="020B0504020202050204" pitchFamily="34" charset="77"/>
                        </a:rPr>
                        <a:t>TV2</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F(4,72)=100.26,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0.85</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TV2</a:t>
                      </a:r>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a:effectLst/>
                          <a:latin typeface="Eurostile" panose="020B0504020202050204" pitchFamily="34" charset="77"/>
                        </a:rPr>
                        <a:t>F(4,48)=108.54, p&lt;.001</a:t>
                      </a:r>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0.90</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8"/>
                  </a:ext>
                </a:extLst>
              </a:tr>
              <a:tr h="437696">
                <a:tc vMerge="1">
                  <a:txBody>
                    <a:bodyPr/>
                    <a:lstStyle/>
                    <a:p>
                      <a:endParaRPr lang="nb-NO"/>
                    </a:p>
                  </a:txBody>
                  <a:tcPr/>
                </a:tc>
                <a:tc>
                  <a:txBody>
                    <a:bodyPr/>
                    <a:lstStyle/>
                    <a:p>
                      <a:pPr algn="l" fontAlgn="b"/>
                      <a:r>
                        <a:rPr lang="nb-NO" sz="1600" u="none" strike="noStrike" dirty="0" err="1">
                          <a:effectLst/>
                          <a:latin typeface="Eurostile" panose="020B0504020202050204" pitchFamily="34" charset="77"/>
                        </a:rPr>
                        <a:t>Drums</a:t>
                      </a:r>
                      <a:endParaRPr lang="nb-NO" sz="1600" b="0" i="1"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r>
                        <a:rPr lang="nb-NO" sz="1600" u="none" strike="noStrike" dirty="0">
                          <a:effectLst/>
                          <a:latin typeface="Eurostile" panose="020B0504020202050204" pitchFamily="34" charset="77"/>
                        </a:rPr>
                        <a:t>F(4,72)=126.31, p&lt;.001</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r>
                        <a:rPr lang="nb-NO" sz="1600" u="none" strike="noStrike" dirty="0">
                          <a:effectLst/>
                          <a:latin typeface="Eurostile" panose="020B0504020202050204" pitchFamily="34" charset="77"/>
                        </a:rPr>
                        <a:t>0.88</a:t>
                      </a:r>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vMerge="1">
                  <a:txBody>
                    <a:bodyPr/>
                    <a:lstStyle/>
                    <a:p>
                      <a:pPr algn="l" fontAlgn="b"/>
                      <a:endParaRPr lang="nb-NO" sz="1400" b="0" i="0" u="none" strike="noStrike" dirty="0">
                        <a:solidFill>
                          <a:srgbClr val="000000"/>
                        </a:solidFill>
                        <a:effectLst/>
                        <a:latin typeface="Verdana" pitchFamily="34" charset="0"/>
                        <a:ea typeface="Verdana" pitchFamily="34" charset="0"/>
                        <a:cs typeface="Verdana" pitchFamily="34" charset="0"/>
                      </a:endParaRPr>
                    </a:p>
                  </a:txBody>
                  <a:tcPr marL="7506" marR="7506" marT="7506" marB="0" anchor="b"/>
                </a:tc>
                <a:tc>
                  <a:txBody>
                    <a:bodyPr/>
                    <a:lstStyle/>
                    <a:p>
                      <a:pPr algn="l" fontAlgn="b"/>
                      <a:endParaRPr lang="nb-NO" sz="1600" b="0" i="1"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l" fontAlgn="b"/>
                      <a:endParaRPr lang="nb-NO" sz="1600" b="0" i="0" u="none" strike="noStrike">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tc>
                  <a:txBody>
                    <a:bodyPr/>
                    <a:lstStyle/>
                    <a:p>
                      <a:pPr algn="ctr" fontAlgn="b"/>
                      <a:endParaRPr lang="nb-NO" sz="1600" b="0" i="0" u="none" strike="noStrike" dirty="0">
                        <a:solidFill>
                          <a:srgbClr val="000000"/>
                        </a:solidFill>
                        <a:effectLst/>
                        <a:latin typeface="Eurostile" panose="020B0504020202050204" pitchFamily="34" charset="77"/>
                        <a:ea typeface="Verdana" pitchFamily="34" charset="0"/>
                        <a:cs typeface="Verdana" pitchFamily="34" charset="0"/>
                      </a:endParaRPr>
                    </a:p>
                  </a:txBody>
                  <a:tcPr marL="7506" marR="7506" marT="7506" marB="0" anchor="b"/>
                </a:tc>
                <a:extLst>
                  <a:ext uri="{0D108BD9-81ED-4DB2-BD59-A6C34878D82A}">
                    <a16:rowId xmlns:a16="http://schemas.microsoft.com/office/drawing/2014/main" val="10009"/>
                  </a:ext>
                </a:extLst>
              </a:tr>
            </a:tbl>
          </a:graphicData>
        </a:graphic>
      </p:graphicFrame>
      <p:sp>
        <p:nvSpPr>
          <p:cNvPr id="2" name="Title 1">
            <a:extLst>
              <a:ext uri="{FF2B5EF4-FFF2-40B4-BE49-F238E27FC236}">
                <a16:creationId xmlns:a16="http://schemas.microsoft.com/office/drawing/2014/main" id="{EFEBB273-8BB0-CE4D-9702-9EBF1EFF7C66}"/>
              </a:ext>
            </a:extLst>
          </p:cNvPr>
          <p:cNvSpPr>
            <a:spLocks noGrp="1"/>
          </p:cNvSpPr>
          <p:nvPr>
            <p:ph type="title"/>
          </p:nvPr>
        </p:nvSpPr>
        <p:spPr/>
        <p:txBody>
          <a:bodyPr/>
          <a:lstStyle/>
          <a:p>
            <a:r>
              <a:rPr lang="en-US" dirty="0"/>
              <a:t>Assessment of relevance</a:t>
            </a:r>
          </a:p>
        </p:txBody>
      </p:sp>
    </p:spTree>
    <p:extLst>
      <p:ext uri="{BB962C8B-B14F-4D97-AF65-F5344CB8AC3E}">
        <p14:creationId xmlns:p14="http://schemas.microsoft.com/office/powerpoint/2010/main" val="328023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1">
            <a:extLst>
              <a:ext uri="{FF2B5EF4-FFF2-40B4-BE49-F238E27FC236}">
                <a16:creationId xmlns:a16="http://schemas.microsoft.com/office/drawing/2014/main" id="{29BFAA1F-9D65-9E42-B43B-2F0636809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275013"/>
            <a:ext cx="453390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3475" name="Picture 2">
            <a:extLst>
              <a:ext uri="{FF2B5EF4-FFF2-40B4-BE49-F238E27FC236}">
                <a16:creationId xmlns:a16="http://schemas.microsoft.com/office/drawing/2014/main" id="{0B8E96E9-51EB-D841-82D4-6C9730F73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5900"/>
            <a:ext cx="4648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3476" name="Picture 3">
            <a:extLst>
              <a:ext uri="{FF2B5EF4-FFF2-40B4-BE49-F238E27FC236}">
                <a16:creationId xmlns:a16="http://schemas.microsoft.com/office/drawing/2014/main" id="{C5B50C07-021D-744E-9948-0222DCB90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215900"/>
            <a:ext cx="4645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3477" name="Rectangle 4">
            <a:extLst>
              <a:ext uri="{FF2B5EF4-FFF2-40B4-BE49-F238E27FC236}">
                <a16:creationId xmlns:a16="http://schemas.microsoft.com/office/drawing/2014/main" id="{788A964A-5E02-6249-A30E-A8FCDACB9217}"/>
              </a:ext>
            </a:extLst>
          </p:cNvPr>
          <p:cNvSpPr>
            <a:spLocks/>
          </p:cNvSpPr>
          <p:nvPr/>
        </p:nvSpPr>
        <p:spPr bwMode="auto">
          <a:xfrm>
            <a:off x="604838" y="1663700"/>
            <a:ext cx="14271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a:solidFill>
                  <a:schemeClr val="tx1"/>
                </a:solidFill>
                <a:latin typeface="Verdana Bold Italic" charset="0"/>
                <a:sym typeface="Verdana Bold Italic" charset="0"/>
              </a:rPr>
              <a:t>Audio lag</a:t>
            </a:r>
          </a:p>
          <a:p>
            <a:pPr eaLnBrk="1" hangingPunct="1"/>
            <a:r>
              <a:rPr lang="en-US" altLang="nb-NO" sz="2000">
                <a:solidFill>
                  <a:schemeClr val="tx1"/>
                </a:solidFill>
                <a:latin typeface="Verdana Bold Italic" charset="0"/>
                <a:sym typeface="Verdana Bold Italic" charset="0"/>
              </a:rPr>
              <a:t>TV2</a:t>
            </a:r>
          </a:p>
        </p:txBody>
      </p:sp>
      <p:sp>
        <p:nvSpPr>
          <p:cNvPr id="233478" name="Rectangle 5">
            <a:extLst>
              <a:ext uri="{FF2B5EF4-FFF2-40B4-BE49-F238E27FC236}">
                <a16:creationId xmlns:a16="http://schemas.microsoft.com/office/drawing/2014/main" id="{3EB046CC-5255-5B41-80C9-73134889B346}"/>
              </a:ext>
            </a:extLst>
          </p:cNvPr>
          <p:cNvSpPr>
            <a:spLocks/>
          </p:cNvSpPr>
          <p:nvPr/>
        </p:nvSpPr>
        <p:spPr bwMode="auto">
          <a:xfrm>
            <a:off x="588963" y="2570982"/>
            <a:ext cx="145552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(13,204)=0.73</a:t>
            </a:r>
          </a:p>
          <a:p>
            <a:pPr eaLnBrk="1" hangingPunct="1"/>
            <a:r>
              <a:rPr lang="en-US" altLang="nb-NO" sz="1400" dirty="0">
                <a:solidFill>
                  <a:schemeClr val="tx1"/>
                </a:solidFill>
                <a:latin typeface="Verdana Italic" charset="0"/>
                <a:sym typeface="Verdana Italic" charset="0"/>
              </a:rPr>
              <a:t>not significant</a:t>
            </a:r>
          </a:p>
        </p:txBody>
      </p:sp>
      <p:sp>
        <p:nvSpPr>
          <p:cNvPr id="233479" name="Rectangle 6">
            <a:extLst>
              <a:ext uri="{FF2B5EF4-FFF2-40B4-BE49-F238E27FC236}">
                <a16:creationId xmlns:a16="http://schemas.microsoft.com/office/drawing/2014/main" id="{40140D16-26DB-8E4C-9494-E8B64111B25A}"/>
              </a:ext>
            </a:extLst>
          </p:cNvPr>
          <p:cNvSpPr>
            <a:spLocks/>
          </p:cNvSpPr>
          <p:nvPr/>
        </p:nvSpPr>
        <p:spPr bwMode="auto">
          <a:xfrm>
            <a:off x="3221038" y="5092700"/>
            <a:ext cx="14271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a:solidFill>
                  <a:schemeClr val="tx1"/>
                </a:solidFill>
                <a:latin typeface="Verdana Bold Italic" charset="0"/>
                <a:sym typeface="Verdana Bold Italic" charset="0"/>
              </a:rPr>
              <a:t>Audio lag</a:t>
            </a:r>
          </a:p>
          <a:p>
            <a:pPr eaLnBrk="1" hangingPunct="1"/>
            <a:r>
              <a:rPr lang="en-US" altLang="nb-NO" sz="2000">
                <a:solidFill>
                  <a:schemeClr val="tx1"/>
                </a:solidFill>
                <a:latin typeface="Verdana Bold Italic" charset="0"/>
                <a:sym typeface="Verdana Bold Italic" charset="0"/>
              </a:rPr>
              <a:t>Drums</a:t>
            </a:r>
          </a:p>
        </p:txBody>
      </p:sp>
      <p:sp>
        <p:nvSpPr>
          <p:cNvPr id="233480" name="Rectangle 7">
            <a:extLst>
              <a:ext uri="{FF2B5EF4-FFF2-40B4-BE49-F238E27FC236}">
                <a16:creationId xmlns:a16="http://schemas.microsoft.com/office/drawing/2014/main" id="{8D243CBA-C112-594D-83E5-B1A548E4FB49}"/>
              </a:ext>
            </a:extLst>
          </p:cNvPr>
          <p:cNvSpPr>
            <a:spLocks/>
          </p:cNvSpPr>
          <p:nvPr/>
        </p:nvSpPr>
        <p:spPr bwMode="auto">
          <a:xfrm>
            <a:off x="3136900" y="5960612"/>
            <a:ext cx="145552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(13,204)=1.44</a:t>
            </a:r>
          </a:p>
          <a:p>
            <a:pPr eaLnBrk="1" hangingPunct="1"/>
            <a:r>
              <a:rPr lang="en-US" altLang="nb-NO" sz="1400" dirty="0">
                <a:solidFill>
                  <a:schemeClr val="tx1"/>
                </a:solidFill>
                <a:latin typeface="Verdana Italic" charset="0"/>
                <a:sym typeface="Verdana Italic" charset="0"/>
              </a:rPr>
              <a:t>not significant</a:t>
            </a:r>
          </a:p>
        </p:txBody>
      </p:sp>
      <p:sp>
        <p:nvSpPr>
          <p:cNvPr id="233481" name="Rectangle 8">
            <a:extLst>
              <a:ext uri="{FF2B5EF4-FFF2-40B4-BE49-F238E27FC236}">
                <a16:creationId xmlns:a16="http://schemas.microsoft.com/office/drawing/2014/main" id="{F09F96A0-3075-8B40-9556-A19B2A23BE7A}"/>
              </a:ext>
            </a:extLst>
          </p:cNvPr>
          <p:cNvSpPr>
            <a:spLocks/>
          </p:cNvSpPr>
          <p:nvPr/>
        </p:nvSpPr>
        <p:spPr bwMode="auto">
          <a:xfrm>
            <a:off x="5380038" y="1663700"/>
            <a:ext cx="14271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a:solidFill>
                  <a:schemeClr val="tx1"/>
                </a:solidFill>
                <a:latin typeface="Verdana Bold Italic" charset="0"/>
                <a:sym typeface="Verdana Bold Italic" charset="0"/>
              </a:rPr>
              <a:t>Audio lag</a:t>
            </a:r>
          </a:p>
          <a:p>
            <a:pPr eaLnBrk="1" hangingPunct="1"/>
            <a:r>
              <a:rPr lang="en-US" altLang="nb-NO" sz="2000">
                <a:solidFill>
                  <a:schemeClr val="tx1"/>
                </a:solidFill>
                <a:latin typeface="Verdana Bold Italic" charset="0"/>
                <a:sym typeface="Verdana Bold Italic" charset="0"/>
              </a:rPr>
              <a:t>Chess</a:t>
            </a:r>
          </a:p>
        </p:txBody>
      </p:sp>
      <p:sp>
        <p:nvSpPr>
          <p:cNvPr id="233482" name="Rectangle 9">
            <a:extLst>
              <a:ext uri="{FF2B5EF4-FFF2-40B4-BE49-F238E27FC236}">
                <a16:creationId xmlns:a16="http://schemas.microsoft.com/office/drawing/2014/main" id="{8EE68B0A-9C79-9B48-B403-1D5BE11CFC6B}"/>
              </a:ext>
            </a:extLst>
          </p:cNvPr>
          <p:cNvSpPr>
            <a:spLocks/>
          </p:cNvSpPr>
          <p:nvPr/>
        </p:nvSpPr>
        <p:spPr bwMode="auto">
          <a:xfrm>
            <a:off x="5389563" y="2558282"/>
            <a:ext cx="145552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(13,204)=0.59</a:t>
            </a:r>
          </a:p>
          <a:p>
            <a:pPr eaLnBrk="1" hangingPunct="1"/>
            <a:r>
              <a:rPr lang="en-US" altLang="nb-NO" sz="1400" dirty="0">
                <a:solidFill>
                  <a:schemeClr val="tx1"/>
                </a:solidFill>
                <a:latin typeface="Verdana" panose="020B0604030504040204" pitchFamily="34" charset="0"/>
                <a:sym typeface="Verdana" panose="020B0604030504040204" pitchFamily="34" charset="0"/>
              </a:rPr>
              <a:t>not significant</a:t>
            </a:r>
            <a:endParaRPr lang="en-US" altLang="nb-NO" sz="1400" dirty="0">
              <a:solidFill>
                <a:schemeClr val="tx1"/>
              </a:solidFill>
              <a:latin typeface="Verdana Italic" charset="0"/>
              <a:sym typeface="Verdana Italic" charset="0"/>
            </a:endParaRPr>
          </a:p>
        </p:txBody>
      </p:sp>
      <p:sp>
        <p:nvSpPr>
          <p:cNvPr id="233487" name="Rectangle 10">
            <a:extLst>
              <a:ext uri="{FF2B5EF4-FFF2-40B4-BE49-F238E27FC236}">
                <a16:creationId xmlns:a16="http://schemas.microsoft.com/office/drawing/2014/main" id="{2658519F-35AE-6445-AC55-14B0689198AA}"/>
              </a:ext>
            </a:extLst>
          </p:cNvPr>
          <p:cNvSpPr>
            <a:spLocks/>
          </p:cNvSpPr>
          <p:nvPr/>
        </p:nvSpPr>
        <p:spPr bwMode="auto">
          <a:xfrm>
            <a:off x="131995" y="5259349"/>
            <a:ext cx="2514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800">
                <a:solidFill>
                  <a:schemeClr val="tx1"/>
                </a:solidFill>
                <a:latin typeface="Verdana Bold" charset="0"/>
                <a:sym typeface="Verdana Bold" charset="0"/>
              </a:rPr>
              <a:t>Blur distortion</a:t>
            </a:r>
          </a:p>
        </p:txBody>
      </p:sp>
    </p:spTree>
    <p:extLst>
      <p:ext uri="{BB962C8B-B14F-4D97-AF65-F5344CB8AC3E}">
        <p14:creationId xmlns:p14="http://schemas.microsoft.com/office/powerpoint/2010/main" val="137837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1">
            <a:extLst>
              <a:ext uri="{FF2B5EF4-FFF2-40B4-BE49-F238E27FC236}">
                <a16:creationId xmlns:a16="http://schemas.microsoft.com/office/drawing/2014/main" id="{27179D68-5999-604A-BAA0-0280FB9E9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3200"/>
            <a:ext cx="47545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5523" name="Picture 2">
            <a:extLst>
              <a:ext uri="{FF2B5EF4-FFF2-40B4-BE49-F238E27FC236}">
                <a16:creationId xmlns:a16="http://schemas.microsoft.com/office/drawing/2014/main" id="{93A02E62-8E97-C54B-A7F1-04624416F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3429000"/>
            <a:ext cx="4343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5524" name="Picture 3">
            <a:extLst>
              <a:ext uri="{FF2B5EF4-FFF2-40B4-BE49-F238E27FC236}">
                <a16:creationId xmlns:a16="http://schemas.microsoft.com/office/drawing/2014/main" id="{5A9BEAC5-359F-F740-8BC6-40CCD293F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177800"/>
            <a:ext cx="4648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25" name="Rectangle 4">
            <a:extLst>
              <a:ext uri="{FF2B5EF4-FFF2-40B4-BE49-F238E27FC236}">
                <a16:creationId xmlns:a16="http://schemas.microsoft.com/office/drawing/2014/main" id="{C762DEA5-5BA6-5549-A46F-6E59CB12A3C9}"/>
              </a:ext>
            </a:extLst>
          </p:cNvPr>
          <p:cNvSpPr>
            <a:spLocks/>
          </p:cNvSpPr>
          <p:nvPr/>
        </p:nvSpPr>
        <p:spPr bwMode="auto">
          <a:xfrm>
            <a:off x="1828800" y="838200"/>
            <a:ext cx="15954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a:solidFill>
                  <a:schemeClr val="tx1"/>
                </a:solidFill>
                <a:latin typeface="Verdana Bold Italic" charset="0"/>
                <a:sym typeface="Verdana Bold Italic" charset="0"/>
              </a:rPr>
              <a:t>Audio lead</a:t>
            </a:r>
          </a:p>
          <a:p>
            <a:pPr eaLnBrk="1" hangingPunct="1"/>
            <a:r>
              <a:rPr lang="en-US" altLang="nb-NO" sz="2000">
                <a:solidFill>
                  <a:schemeClr val="tx1"/>
                </a:solidFill>
                <a:latin typeface="Verdana Bold Italic" charset="0"/>
                <a:sym typeface="Verdana Bold Italic" charset="0"/>
              </a:rPr>
              <a:t>TV2</a:t>
            </a:r>
          </a:p>
        </p:txBody>
      </p:sp>
      <p:sp>
        <p:nvSpPr>
          <p:cNvPr id="235526" name="Rectangle 5">
            <a:extLst>
              <a:ext uri="{FF2B5EF4-FFF2-40B4-BE49-F238E27FC236}">
                <a16:creationId xmlns:a16="http://schemas.microsoft.com/office/drawing/2014/main" id="{C955ACCC-342F-9748-AB4B-0B9A749847BE}"/>
              </a:ext>
            </a:extLst>
          </p:cNvPr>
          <p:cNvSpPr>
            <a:spLocks/>
          </p:cNvSpPr>
          <p:nvPr/>
        </p:nvSpPr>
        <p:spPr bwMode="auto">
          <a:xfrm>
            <a:off x="1270000" y="190728"/>
            <a:ext cx="21368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(13,204)=2.26, </a:t>
            </a:r>
            <a:r>
              <a:rPr lang="en-US" altLang="nb-NO" sz="1400" dirty="0">
                <a:solidFill>
                  <a:schemeClr val="tx1"/>
                </a:solidFill>
                <a:latin typeface="Verdana Italic" charset="0"/>
                <a:sym typeface="Verdana Italic" charset="0"/>
              </a:rPr>
              <a:t>p</a:t>
            </a:r>
            <a:r>
              <a:rPr lang="en-US" altLang="nb-NO" sz="1400" dirty="0">
                <a:solidFill>
                  <a:schemeClr val="tx1"/>
                </a:solidFill>
                <a:latin typeface="Verdana" panose="020B0604030504040204" pitchFamily="34" charset="0"/>
                <a:sym typeface="Verdana" panose="020B0604030504040204" pitchFamily="34" charset="0"/>
              </a:rPr>
              <a:t>&lt;.01</a:t>
            </a:r>
          </a:p>
        </p:txBody>
      </p:sp>
      <p:sp>
        <p:nvSpPr>
          <p:cNvPr id="235527" name="Rectangle 6">
            <a:extLst>
              <a:ext uri="{FF2B5EF4-FFF2-40B4-BE49-F238E27FC236}">
                <a16:creationId xmlns:a16="http://schemas.microsoft.com/office/drawing/2014/main" id="{75495641-6305-4F4F-B561-0F5AA3407CC5}"/>
              </a:ext>
            </a:extLst>
          </p:cNvPr>
          <p:cNvSpPr>
            <a:spLocks/>
          </p:cNvSpPr>
          <p:nvPr/>
        </p:nvSpPr>
        <p:spPr bwMode="auto">
          <a:xfrm>
            <a:off x="4542790" y="4363720"/>
            <a:ext cx="15954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dirty="0">
                <a:solidFill>
                  <a:schemeClr val="tx1"/>
                </a:solidFill>
                <a:latin typeface="Verdana Bold Italic" charset="0"/>
                <a:sym typeface="Verdana Bold Italic" charset="0"/>
              </a:rPr>
              <a:t>Audio lead</a:t>
            </a:r>
          </a:p>
          <a:p>
            <a:pPr eaLnBrk="1" hangingPunct="1"/>
            <a:r>
              <a:rPr lang="en-US" altLang="nb-NO" sz="2000" dirty="0">
                <a:solidFill>
                  <a:schemeClr val="tx1"/>
                </a:solidFill>
                <a:latin typeface="Verdana Bold Italic" charset="0"/>
                <a:sym typeface="Verdana Bold Italic" charset="0"/>
              </a:rPr>
              <a:t>Drums</a:t>
            </a:r>
          </a:p>
        </p:txBody>
      </p:sp>
      <p:sp>
        <p:nvSpPr>
          <p:cNvPr id="235528" name="Rectangle 7">
            <a:extLst>
              <a:ext uri="{FF2B5EF4-FFF2-40B4-BE49-F238E27FC236}">
                <a16:creationId xmlns:a16="http://schemas.microsoft.com/office/drawing/2014/main" id="{554A29DE-8F4C-EF43-B121-7C9AC904B757}"/>
              </a:ext>
            </a:extLst>
          </p:cNvPr>
          <p:cNvSpPr>
            <a:spLocks/>
          </p:cNvSpPr>
          <p:nvPr/>
        </p:nvSpPr>
        <p:spPr bwMode="auto">
          <a:xfrm>
            <a:off x="4392930" y="3722872"/>
            <a:ext cx="145552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(13,204)=1.25</a:t>
            </a:r>
          </a:p>
          <a:p>
            <a:pPr algn="r" eaLnBrk="1" hangingPunct="1"/>
            <a:r>
              <a:rPr lang="en-US" altLang="nb-NO" sz="1400" dirty="0">
                <a:solidFill>
                  <a:schemeClr val="tx1"/>
                </a:solidFill>
                <a:latin typeface="Verdana Italic" charset="0"/>
                <a:sym typeface="Verdana Italic" charset="0"/>
              </a:rPr>
              <a:t>not significant</a:t>
            </a:r>
          </a:p>
        </p:txBody>
      </p:sp>
      <p:sp>
        <p:nvSpPr>
          <p:cNvPr id="235529" name="Rectangle 8">
            <a:extLst>
              <a:ext uri="{FF2B5EF4-FFF2-40B4-BE49-F238E27FC236}">
                <a16:creationId xmlns:a16="http://schemas.microsoft.com/office/drawing/2014/main" id="{FF3CA761-2BF1-6248-8FE1-9123F8D95372}"/>
              </a:ext>
            </a:extLst>
          </p:cNvPr>
          <p:cNvSpPr>
            <a:spLocks/>
          </p:cNvSpPr>
          <p:nvPr/>
        </p:nvSpPr>
        <p:spPr bwMode="auto">
          <a:xfrm>
            <a:off x="5549900" y="1701800"/>
            <a:ext cx="15954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000">
                <a:solidFill>
                  <a:schemeClr val="tx1"/>
                </a:solidFill>
                <a:latin typeface="Verdana Bold Italic" charset="0"/>
                <a:sym typeface="Verdana Bold Italic" charset="0"/>
              </a:rPr>
              <a:t>Audio lead</a:t>
            </a:r>
          </a:p>
          <a:p>
            <a:pPr eaLnBrk="1" hangingPunct="1"/>
            <a:r>
              <a:rPr lang="en-US" altLang="nb-NO" sz="2000">
                <a:solidFill>
                  <a:schemeClr val="tx1"/>
                </a:solidFill>
                <a:latin typeface="Verdana Bold Italic" charset="0"/>
                <a:sym typeface="Verdana Bold Italic" charset="0"/>
              </a:rPr>
              <a:t>Chess</a:t>
            </a:r>
          </a:p>
        </p:txBody>
      </p:sp>
      <p:sp>
        <p:nvSpPr>
          <p:cNvPr id="235530" name="Rectangle 9">
            <a:extLst>
              <a:ext uri="{FF2B5EF4-FFF2-40B4-BE49-F238E27FC236}">
                <a16:creationId xmlns:a16="http://schemas.microsoft.com/office/drawing/2014/main" id="{C4C09B12-197D-E849-AE8F-B828B905AB59}"/>
              </a:ext>
            </a:extLst>
          </p:cNvPr>
          <p:cNvSpPr>
            <a:spLocks/>
          </p:cNvSpPr>
          <p:nvPr/>
        </p:nvSpPr>
        <p:spPr bwMode="auto">
          <a:xfrm>
            <a:off x="5499100" y="2756128"/>
            <a:ext cx="21368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1400" dirty="0">
                <a:solidFill>
                  <a:schemeClr val="tx1"/>
                </a:solidFill>
                <a:latin typeface="Verdana Italic" charset="0"/>
                <a:sym typeface="Verdana Italic" charset="0"/>
              </a:rPr>
              <a:t>F</a:t>
            </a:r>
            <a:r>
              <a:rPr lang="en-US" altLang="nb-NO" sz="1400" dirty="0">
                <a:solidFill>
                  <a:schemeClr val="tx1"/>
                </a:solidFill>
                <a:latin typeface="Verdana" panose="020B0604030504040204" pitchFamily="34" charset="0"/>
                <a:sym typeface="Verdana" panose="020B0604030504040204" pitchFamily="34" charset="0"/>
              </a:rPr>
              <a:t>(13,204)=1.99, </a:t>
            </a:r>
            <a:r>
              <a:rPr lang="en-US" altLang="nb-NO" sz="1400" dirty="0">
                <a:solidFill>
                  <a:schemeClr val="tx1"/>
                </a:solidFill>
                <a:latin typeface="Verdana Italic" charset="0"/>
                <a:sym typeface="Verdana Italic" charset="0"/>
              </a:rPr>
              <a:t>p</a:t>
            </a:r>
            <a:r>
              <a:rPr lang="en-US" altLang="nb-NO" sz="1400" dirty="0">
                <a:solidFill>
                  <a:schemeClr val="tx1"/>
                </a:solidFill>
                <a:latin typeface="Verdana" panose="020B0604030504040204" pitchFamily="34" charset="0"/>
                <a:sym typeface="Verdana" panose="020B0604030504040204" pitchFamily="34" charset="0"/>
              </a:rPr>
              <a:t>&lt;.05</a:t>
            </a:r>
          </a:p>
        </p:txBody>
      </p:sp>
      <p:sp>
        <p:nvSpPr>
          <p:cNvPr id="235535" name="Rectangle 10">
            <a:extLst>
              <a:ext uri="{FF2B5EF4-FFF2-40B4-BE49-F238E27FC236}">
                <a16:creationId xmlns:a16="http://schemas.microsoft.com/office/drawing/2014/main" id="{782CB0AE-5D39-1E4B-A252-15AB839EBE3A}"/>
              </a:ext>
            </a:extLst>
          </p:cNvPr>
          <p:cNvSpPr>
            <a:spLocks/>
          </p:cNvSpPr>
          <p:nvPr/>
        </p:nvSpPr>
        <p:spPr bwMode="auto">
          <a:xfrm>
            <a:off x="143147" y="5493524"/>
            <a:ext cx="2514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2800">
                <a:solidFill>
                  <a:schemeClr val="tx1"/>
                </a:solidFill>
                <a:latin typeface="Verdana Bold" charset="0"/>
                <a:sym typeface="Verdana Bold" charset="0"/>
              </a:rPr>
              <a:t>Blur distortion</a:t>
            </a:r>
          </a:p>
        </p:txBody>
      </p:sp>
    </p:spTree>
    <p:extLst>
      <p:ext uri="{BB962C8B-B14F-4D97-AF65-F5344CB8AC3E}">
        <p14:creationId xmlns:p14="http://schemas.microsoft.com/office/powerpoint/2010/main" val="32431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5353-D13E-974C-B78A-97B5198B895C}"/>
              </a:ext>
            </a:extLst>
          </p:cNvPr>
          <p:cNvSpPr>
            <a:spLocks noGrp="1"/>
          </p:cNvSpPr>
          <p:nvPr>
            <p:ph type="ctrTitle"/>
          </p:nvPr>
        </p:nvSpPr>
        <p:spPr/>
        <p:txBody>
          <a:bodyPr/>
          <a:lstStyle/>
          <a:p>
            <a:r>
              <a:rPr lang="nb-NO" dirty="0" err="1"/>
              <a:t>Does</a:t>
            </a:r>
            <a:r>
              <a:rPr lang="nb-NO" dirty="0"/>
              <a:t> </a:t>
            </a:r>
            <a:r>
              <a:rPr lang="nb-NO" dirty="0" err="1"/>
              <a:t>blur</a:t>
            </a:r>
            <a:r>
              <a:rPr lang="nb-NO" dirty="0"/>
              <a:t> </a:t>
            </a:r>
            <a:r>
              <a:rPr lang="nb-NO" dirty="0" err="1"/>
              <a:t>hide</a:t>
            </a:r>
            <a:r>
              <a:rPr lang="nb-NO" dirty="0"/>
              <a:t> </a:t>
            </a:r>
            <a:r>
              <a:rPr lang="nb-NO" dirty="0" err="1"/>
              <a:t>asynchrony</a:t>
            </a:r>
            <a:r>
              <a:rPr lang="nb-NO" dirty="0"/>
              <a:t>?</a:t>
            </a:r>
            <a:endParaRPr lang="en-US" dirty="0"/>
          </a:p>
        </p:txBody>
      </p:sp>
      <p:sp>
        <p:nvSpPr>
          <p:cNvPr id="4" name="Subtitle 3">
            <a:extLst>
              <a:ext uri="{FF2B5EF4-FFF2-40B4-BE49-F238E27FC236}">
                <a16:creationId xmlns:a16="http://schemas.microsoft.com/office/drawing/2014/main" id="{03545217-C33F-8A46-97C9-88630F52079F}"/>
              </a:ext>
            </a:extLst>
          </p:cNvPr>
          <p:cNvSpPr>
            <a:spLocks noGrp="1"/>
          </p:cNvSpPr>
          <p:nvPr>
            <p:ph type="subTitle" idx="1"/>
          </p:nvPr>
        </p:nvSpPr>
        <p:spPr/>
        <p:txBody>
          <a:bodyPr/>
          <a:lstStyle/>
          <a:p>
            <a:r>
              <a:rPr lang="en-US" dirty="0"/>
              <a:t>study by Ragnhild </a:t>
            </a:r>
            <a:r>
              <a:rPr lang="en-US" dirty="0" err="1"/>
              <a:t>Eg</a:t>
            </a:r>
            <a:r>
              <a:rPr lang="en-US" dirty="0"/>
              <a:t> (</a:t>
            </a:r>
            <a:r>
              <a:rPr lang="en-US" dirty="0" err="1"/>
              <a:t>Simula</a:t>
            </a:r>
            <a:r>
              <a:rPr lang="en-US" dirty="0"/>
              <a:t>) et al., 2011</a:t>
            </a:r>
          </a:p>
        </p:txBody>
      </p:sp>
    </p:spTree>
    <p:extLst>
      <p:ext uri="{BB962C8B-B14F-4D97-AF65-F5344CB8AC3E}">
        <p14:creationId xmlns:p14="http://schemas.microsoft.com/office/powerpoint/2010/main" val="203606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FEDD-DEDA-174F-9C67-2BF9B662FED4}"/>
              </a:ext>
            </a:extLst>
          </p:cNvPr>
          <p:cNvSpPr>
            <a:spLocks noGrp="1"/>
          </p:cNvSpPr>
          <p:nvPr>
            <p:ph type="ctrTitle"/>
          </p:nvPr>
        </p:nvSpPr>
        <p:spPr/>
        <p:txBody>
          <a:bodyPr/>
          <a:lstStyle/>
          <a:p>
            <a:r>
              <a:rPr lang="en-US" dirty="0"/>
              <a:t>ANOVA</a:t>
            </a:r>
          </a:p>
        </p:txBody>
      </p:sp>
      <p:sp>
        <p:nvSpPr>
          <p:cNvPr id="3" name="Subtitle 2">
            <a:extLst>
              <a:ext uri="{FF2B5EF4-FFF2-40B4-BE49-F238E27FC236}">
                <a16:creationId xmlns:a16="http://schemas.microsoft.com/office/drawing/2014/main" id="{F2BE155A-EE09-B64F-8C16-F768E93F0F85}"/>
              </a:ext>
            </a:extLst>
          </p:cNvPr>
          <p:cNvSpPr>
            <a:spLocks noGrp="1"/>
          </p:cNvSpPr>
          <p:nvPr>
            <p:ph type="subTitle" idx="1"/>
          </p:nvPr>
        </p:nvSpPr>
        <p:spPr/>
        <p:txBody>
          <a:bodyPr/>
          <a:lstStyle/>
          <a:p>
            <a:r>
              <a:rPr lang="en-US" dirty="0"/>
              <a:t>Analysis of Variance</a:t>
            </a:r>
          </a:p>
        </p:txBody>
      </p:sp>
    </p:spTree>
    <p:extLst>
      <p:ext uri="{BB962C8B-B14F-4D97-AF65-F5344CB8AC3E}">
        <p14:creationId xmlns:p14="http://schemas.microsoft.com/office/powerpoint/2010/main" val="332170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EF0DE77E-CA5E-604F-B9A2-0A48136C09CE}"/>
              </a:ext>
            </a:extLst>
          </p:cNvPr>
          <p:cNvSpPr>
            <a:spLocks noGrp="1" noChangeArrowheads="1"/>
          </p:cNvSpPr>
          <p:nvPr>
            <p:ph type="title"/>
          </p:nvPr>
        </p:nvSpPr>
        <p:spPr/>
        <p:txBody>
          <a:bodyPr/>
          <a:lstStyle/>
          <a:p>
            <a:r>
              <a:rPr lang="en-US" altLang="nb-NO" dirty="0"/>
              <a:t>A-B Comparison</a:t>
            </a:r>
          </a:p>
        </p:txBody>
      </p:sp>
      <p:graphicFrame>
        <p:nvGraphicFramePr>
          <p:cNvPr id="412091" name="Group 443">
            <a:extLst>
              <a:ext uri="{FF2B5EF4-FFF2-40B4-BE49-F238E27FC236}">
                <a16:creationId xmlns:a16="http://schemas.microsoft.com/office/drawing/2014/main" id="{0D53E079-779F-1B40-BC95-69D1802059C9}"/>
              </a:ext>
            </a:extLst>
          </p:cNvPr>
          <p:cNvGraphicFramePr>
            <a:graphicFrameLocks noGrp="1"/>
          </p:cNvGraphicFramePr>
          <p:nvPr>
            <p:ph idx="4294967295"/>
            <p:extLst>
              <p:ext uri="{D42A27DB-BD31-4B8C-83A1-F6EECF244321}">
                <p14:modId xmlns:p14="http://schemas.microsoft.com/office/powerpoint/2010/main" val="1611784913"/>
              </p:ext>
            </p:extLst>
          </p:nvPr>
        </p:nvGraphicFramePr>
        <p:xfrm>
          <a:off x="1154430" y="2236470"/>
          <a:ext cx="7315200" cy="3218688"/>
        </p:xfrm>
        <a:graphic>
          <a:graphicData uri="http://schemas.openxmlformats.org/drawingml/2006/table">
            <a:tbl>
              <a:tblPr/>
              <a:tblGrid>
                <a:gridCol w="1865313">
                  <a:extLst>
                    <a:ext uri="{9D8B030D-6E8A-4147-A177-3AD203B41FA5}">
                      <a16:colId xmlns:a16="http://schemas.microsoft.com/office/drawing/2014/main" val="46950620"/>
                    </a:ext>
                  </a:extLst>
                </a:gridCol>
                <a:gridCol w="1433512">
                  <a:extLst>
                    <a:ext uri="{9D8B030D-6E8A-4147-A177-3AD203B41FA5}">
                      <a16:colId xmlns:a16="http://schemas.microsoft.com/office/drawing/2014/main" val="2048281567"/>
                    </a:ext>
                  </a:extLst>
                </a:gridCol>
                <a:gridCol w="1577975">
                  <a:extLst>
                    <a:ext uri="{9D8B030D-6E8A-4147-A177-3AD203B41FA5}">
                      <a16:colId xmlns:a16="http://schemas.microsoft.com/office/drawing/2014/main" val="3599782052"/>
                    </a:ext>
                  </a:extLst>
                </a:gridCol>
                <a:gridCol w="2438400">
                  <a:extLst>
                    <a:ext uri="{9D8B030D-6E8A-4147-A177-3AD203B41FA5}">
                      <a16:colId xmlns:a16="http://schemas.microsoft.com/office/drawing/2014/main" val="2892731758"/>
                    </a:ext>
                  </a:extLst>
                </a:gridCol>
              </a:tblGrid>
              <a:tr h="837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Candidate</a:t>
                      </a:r>
                      <a:r>
                        <a:rPr kumimoji="1" lang="en-US" altLang="nb-NO" sz="1800" b="0" i="0" u="none" strike="noStrike" cap="none" normalizeH="0" baseline="0" dirty="0">
                          <a:ln>
                            <a:noFill/>
                          </a:ln>
                          <a:solidFill>
                            <a:schemeClr val="tx1"/>
                          </a:solidFill>
                          <a:effectLst/>
                          <a:latin typeface="Eurostile" panose="020B0504020202050204" pitchFamily="34" charset="77"/>
                        </a:rPr>
                        <a:t> </a:t>
                      </a: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a:t>
                      </a:r>
                      <a:r>
                        <a:rPr kumimoji="1" lang="en-US" altLang="nb-NO" sz="1800" b="0" i="1" u="none" strike="noStrike" cap="none" normalizeH="0" baseline="0" dirty="0" err="1">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Audio lag</a:t>
                      </a: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 (</a:t>
                      </a:r>
                      <a:r>
                        <a:rPr kumimoji="1" lang="en-US" altLang="nb-NO" sz="1800" b="0" i="1" u="none" strike="noStrike" cap="none" normalizeH="0" baseline="0" dirty="0">
                          <a:ln>
                            <a:noFill/>
                          </a:ln>
                          <a:solidFill>
                            <a:schemeClr val="tx1"/>
                          </a:solidFill>
                          <a:effectLst/>
                          <a:latin typeface="Eurostile" panose="020B0504020202050204" pitchFamily="34" charset="77"/>
                        </a:rPr>
                        <a:t>b</a:t>
                      </a:r>
                      <a:r>
                        <a:rPr kumimoji="1" lang="en-US" altLang="nb-NO" sz="1800" b="0" i="1" u="none" strike="noStrike" cap="none" normalizeH="0" baseline="-25000" dirty="0">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a:t>
                      </a:r>
                      <a:endParaRPr kumimoji="1" lang="en-US" altLang="nb-NO" sz="1800" b="0" i="1" u="none" strike="noStrike" cap="none" normalizeH="0" baseline="-25000" dirty="0">
                        <a:ln>
                          <a:noFill/>
                        </a:ln>
                        <a:solidFill>
                          <a:schemeClr val="tx1"/>
                        </a:solidFill>
                        <a:effectLst/>
                        <a:latin typeface="Eurostile" panose="020B0504020202050204" pitchFamily="34" charset="7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Audio in sync</a:t>
                      </a: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 (</a:t>
                      </a:r>
                      <a:r>
                        <a:rPr kumimoji="1" lang="en-US" altLang="nb-NO" sz="1800" b="0" i="1" u="none" strike="noStrike" cap="none" normalizeH="0" baseline="0" dirty="0">
                          <a:ln>
                            <a:noFill/>
                          </a:ln>
                          <a:solidFill>
                            <a:schemeClr val="tx1"/>
                          </a:solidFill>
                          <a:effectLst/>
                          <a:latin typeface="Eurostile" panose="020B0504020202050204" pitchFamily="34" charset="77"/>
                        </a:rPr>
                        <a:t>a</a:t>
                      </a:r>
                      <a:r>
                        <a:rPr kumimoji="1" lang="en-US" altLang="nb-NO" sz="1800" b="0" i="1" u="none" strike="noStrike" cap="none" normalizeH="0" baseline="-25000" dirty="0">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a:t>
                      </a:r>
                      <a:endParaRPr kumimoji="1" lang="en-US" altLang="nb-NO" sz="1800" b="0" i="1" u="none" strike="noStrike" cap="none" normalizeH="0" baseline="-25000" dirty="0">
                        <a:ln>
                          <a:noFill/>
                        </a:ln>
                        <a:solidFill>
                          <a:schemeClr val="tx1"/>
                        </a:solidFill>
                        <a:effectLst/>
                        <a:latin typeface="Eurostile" panose="020B0504020202050204" pitchFamily="34" charset="77"/>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Difference</a:t>
                      </a: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a:t>
                      </a:r>
                      <a:r>
                        <a:rPr kumimoji="1" lang="en-US" altLang="nb-NO" sz="1800" b="0" i="1" u="none" strike="noStrike" cap="none" normalizeH="0" baseline="0" dirty="0">
                          <a:ln>
                            <a:noFill/>
                          </a:ln>
                          <a:solidFill>
                            <a:schemeClr val="tx1"/>
                          </a:solidFill>
                          <a:effectLst/>
                          <a:latin typeface="Eurostile" panose="020B0504020202050204" pitchFamily="34" charset="77"/>
                        </a:rPr>
                        <a:t>d</a:t>
                      </a:r>
                      <a:r>
                        <a:rPr kumimoji="1" lang="en-US" altLang="nb-NO" sz="1800" b="0" i="1" u="none" strike="noStrike" cap="none" normalizeH="0" baseline="-25000" dirty="0">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 = </a:t>
                      </a:r>
                      <a:r>
                        <a:rPr kumimoji="1" lang="en-US" altLang="nb-NO" sz="1800" b="0" i="1" u="none" strike="noStrike" cap="none" normalizeH="0" baseline="0" dirty="0">
                          <a:ln>
                            <a:noFill/>
                          </a:ln>
                          <a:solidFill>
                            <a:schemeClr val="tx1"/>
                          </a:solidFill>
                          <a:effectLst/>
                          <a:latin typeface="Eurostile" panose="020B0504020202050204" pitchFamily="34" charset="77"/>
                        </a:rPr>
                        <a:t>b</a:t>
                      </a:r>
                      <a:r>
                        <a:rPr kumimoji="1" lang="en-US" altLang="nb-NO" sz="1800" b="0" i="1" u="none" strike="noStrike" cap="none" normalizeH="0" baseline="-25000" dirty="0">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 – </a:t>
                      </a:r>
                      <a:r>
                        <a:rPr kumimoji="1" lang="en-US" altLang="nb-NO" sz="1800" b="0" i="1" u="none" strike="noStrike" cap="none" normalizeH="0" baseline="0" dirty="0">
                          <a:ln>
                            <a:noFill/>
                          </a:ln>
                          <a:solidFill>
                            <a:schemeClr val="tx1"/>
                          </a:solidFill>
                          <a:effectLst/>
                          <a:latin typeface="Eurostile" panose="020B0504020202050204" pitchFamily="34" charset="77"/>
                        </a:rPr>
                        <a:t>a</a:t>
                      </a:r>
                      <a:r>
                        <a:rPr kumimoji="1" lang="en-US" altLang="nb-NO" sz="1800" b="0" i="1" u="none" strike="noStrike" cap="none" normalizeH="0" baseline="-25000" dirty="0">
                          <a:ln>
                            <a:noFill/>
                          </a:ln>
                          <a:solidFill>
                            <a:schemeClr val="tx1"/>
                          </a:solidFill>
                          <a:effectLst/>
                          <a:latin typeface="Eurostile" panose="020B0504020202050204" pitchFamily="34" charset="77"/>
                        </a:rPr>
                        <a:t>i</a:t>
                      </a:r>
                      <a:r>
                        <a:rPr kumimoji="1" lang="en-US" altLang="nb-NO" sz="1800" b="0" i="0" u="none" strike="noStrike" cap="none" normalizeH="0" baseline="0" dirty="0">
                          <a:ln>
                            <a:noFill/>
                          </a:ln>
                          <a:solidFill>
                            <a:schemeClr val="tx1"/>
                          </a:solidFill>
                          <a:effectLst/>
                          <a:latin typeface="Eurostile" panose="020B0504020202050204" pitchFamily="34" charset="77"/>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21913654"/>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5707421"/>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97899548"/>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39053433"/>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69021662"/>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03223278"/>
                  </a:ext>
                </a:extLst>
              </a:tr>
              <a:tr h="29908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a:ln>
                            <a:noFill/>
                          </a:ln>
                          <a:solidFill>
                            <a:schemeClr val="tx1"/>
                          </a:solidFill>
                          <a:effectLst/>
                          <a:latin typeface="Eurostile" panose="020B0504020202050204" pitchFamily="34" charset="77"/>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35876428"/>
                  </a:ext>
                </a:extLst>
              </a:tr>
            </a:tbl>
          </a:graphicData>
        </a:graphic>
      </p:graphicFrame>
      <p:grpSp>
        <p:nvGrpSpPr>
          <p:cNvPr id="2" name="Group 1">
            <a:extLst>
              <a:ext uri="{FF2B5EF4-FFF2-40B4-BE49-F238E27FC236}">
                <a16:creationId xmlns:a16="http://schemas.microsoft.com/office/drawing/2014/main" id="{8E381173-306C-C840-8618-4179A5836A39}"/>
              </a:ext>
            </a:extLst>
          </p:cNvPr>
          <p:cNvGrpSpPr/>
          <p:nvPr/>
        </p:nvGrpSpPr>
        <p:grpSpPr>
          <a:xfrm>
            <a:off x="3074670" y="952500"/>
            <a:ext cx="1446213" cy="1000125"/>
            <a:chOff x="2686050" y="1455420"/>
            <a:chExt cx="1446213" cy="1000125"/>
          </a:xfrm>
        </p:grpSpPr>
        <p:grpSp>
          <p:nvGrpSpPr>
            <p:cNvPr id="411871" name="Group 223">
              <a:extLst>
                <a:ext uri="{FF2B5EF4-FFF2-40B4-BE49-F238E27FC236}">
                  <a16:creationId xmlns:a16="http://schemas.microsoft.com/office/drawing/2014/main" id="{4DD7A730-55EA-7046-9965-E63F57F4FB78}"/>
                </a:ext>
              </a:extLst>
            </p:cNvPr>
            <p:cNvGrpSpPr>
              <a:grpSpLocks noChangeAspect="1"/>
            </p:cNvGrpSpPr>
            <p:nvPr/>
          </p:nvGrpSpPr>
          <p:grpSpPr bwMode="auto">
            <a:xfrm>
              <a:off x="2686050" y="1455420"/>
              <a:ext cx="1446213" cy="1000125"/>
              <a:chOff x="412" y="998"/>
              <a:chExt cx="911" cy="630"/>
            </a:xfrm>
          </p:grpSpPr>
          <p:sp>
            <p:nvSpPr>
              <p:cNvPr id="411872" name="AutoShape 224">
                <a:extLst>
                  <a:ext uri="{FF2B5EF4-FFF2-40B4-BE49-F238E27FC236}">
                    <a16:creationId xmlns:a16="http://schemas.microsoft.com/office/drawing/2014/main" id="{3B72218C-626A-444F-B56B-99EDDD171E54}"/>
                  </a:ext>
                </a:extLst>
              </p:cNvPr>
              <p:cNvSpPr>
                <a:spLocks noChangeAspect="1" noChangeArrowheads="1" noTextEdit="1"/>
              </p:cNvSpPr>
              <p:nvPr/>
            </p:nvSpPr>
            <p:spPr bwMode="auto">
              <a:xfrm>
                <a:off x="412" y="998"/>
                <a:ext cx="91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11873" name="Group 225">
                <a:extLst>
                  <a:ext uri="{FF2B5EF4-FFF2-40B4-BE49-F238E27FC236}">
                    <a16:creationId xmlns:a16="http://schemas.microsoft.com/office/drawing/2014/main" id="{D12A3F76-6FDD-744A-AA26-33C534CAA717}"/>
                  </a:ext>
                </a:extLst>
              </p:cNvPr>
              <p:cNvGrpSpPr>
                <a:grpSpLocks/>
              </p:cNvGrpSpPr>
              <p:nvPr/>
            </p:nvGrpSpPr>
            <p:grpSpPr bwMode="auto">
              <a:xfrm>
                <a:off x="412" y="998"/>
                <a:ext cx="911" cy="630"/>
                <a:chOff x="412" y="998"/>
                <a:chExt cx="911" cy="630"/>
              </a:xfrm>
            </p:grpSpPr>
            <p:sp>
              <p:nvSpPr>
                <p:cNvPr id="411874" name="Freeform 226">
                  <a:extLst>
                    <a:ext uri="{FF2B5EF4-FFF2-40B4-BE49-F238E27FC236}">
                      <a16:creationId xmlns:a16="http://schemas.microsoft.com/office/drawing/2014/main" id="{4222D36E-E244-344E-BDB4-AC652366EF16}"/>
                    </a:ext>
                  </a:extLst>
                </p:cNvPr>
                <p:cNvSpPr>
                  <a:spLocks/>
                </p:cNvSpPr>
                <p:nvPr/>
              </p:nvSpPr>
              <p:spPr bwMode="auto">
                <a:xfrm>
                  <a:off x="576" y="1495"/>
                  <a:ext cx="222" cy="63"/>
                </a:xfrm>
                <a:custGeom>
                  <a:avLst/>
                  <a:gdLst>
                    <a:gd name="T0" fmla="*/ 0 w 666"/>
                    <a:gd name="T1" fmla="*/ 126 h 126"/>
                    <a:gd name="T2" fmla="*/ 666 w 666"/>
                    <a:gd name="T3" fmla="*/ 102 h 126"/>
                    <a:gd name="T4" fmla="*/ 653 w 666"/>
                    <a:gd name="T5" fmla="*/ 0 h 126"/>
                    <a:gd name="T6" fmla="*/ 23 w 666"/>
                    <a:gd name="T7" fmla="*/ 55 h 126"/>
                    <a:gd name="T8" fmla="*/ 0 w 666"/>
                    <a:gd name="T9" fmla="*/ 126 h 126"/>
                  </a:gdLst>
                  <a:ahLst/>
                  <a:cxnLst>
                    <a:cxn ang="0">
                      <a:pos x="T0" y="T1"/>
                    </a:cxn>
                    <a:cxn ang="0">
                      <a:pos x="T2" y="T3"/>
                    </a:cxn>
                    <a:cxn ang="0">
                      <a:pos x="T4" y="T5"/>
                    </a:cxn>
                    <a:cxn ang="0">
                      <a:pos x="T6" y="T7"/>
                    </a:cxn>
                    <a:cxn ang="0">
                      <a:pos x="T8" y="T9"/>
                    </a:cxn>
                  </a:cxnLst>
                  <a:rect l="0" t="0" r="r" b="b"/>
                  <a:pathLst>
                    <a:path w="666" h="126">
                      <a:moveTo>
                        <a:pt x="0" y="126"/>
                      </a:moveTo>
                      <a:lnTo>
                        <a:pt x="666" y="102"/>
                      </a:lnTo>
                      <a:lnTo>
                        <a:pt x="653" y="0"/>
                      </a:lnTo>
                      <a:lnTo>
                        <a:pt x="23" y="55"/>
                      </a:lnTo>
                      <a:lnTo>
                        <a:pt x="0" y="126"/>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75" name="Freeform 227">
                  <a:extLst>
                    <a:ext uri="{FF2B5EF4-FFF2-40B4-BE49-F238E27FC236}">
                      <a16:creationId xmlns:a16="http://schemas.microsoft.com/office/drawing/2014/main" id="{76A99675-7B47-8F41-9255-8A5FB1AF440C}"/>
                    </a:ext>
                  </a:extLst>
                </p:cNvPr>
                <p:cNvSpPr>
                  <a:spLocks/>
                </p:cNvSpPr>
                <p:nvPr/>
              </p:nvSpPr>
              <p:spPr bwMode="auto">
                <a:xfrm>
                  <a:off x="736" y="1084"/>
                  <a:ext cx="587" cy="536"/>
                </a:xfrm>
                <a:custGeom>
                  <a:avLst/>
                  <a:gdLst>
                    <a:gd name="T0" fmla="*/ 1448 w 1760"/>
                    <a:gd name="T1" fmla="*/ 185 h 1072"/>
                    <a:gd name="T2" fmla="*/ 1734 w 1760"/>
                    <a:gd name="T3" fmla="*/ 803 h 1072"/>
                    <a:gd name="T4" fmla="*/ 1190 w 1760"/>
                    <a:gd name="T5" fmla="*/ 959 h 1072"/>
                    <a:gd name="T6" fmla="*/ 1224 w 1760"/>
                    <a:gd name="T7" fmla="*/ 969 h 1072"/>
                    <a:gd name="T8" fmla="*/ 1231 w 1760"/>
                    <a:gd name="T9" fmla="*/ 981 h 1072"/>
                    <a:gd name="T10" fmla="*/ 1215 w 1760"/>
                    <a:gd name="T11" fmla="*/ 996 h 1072"/>
                    <a:gd name="T12" fmla="*/ 1178 w 1760"/>
                    <a:gd name="T13" fmla="*/ 1010 h 1072"/>
                    <a:gd name="T14" fmla="*/ 1126 w 1760"/>
                    <a:gd name="T15" fmla="*/ 1025 h 1072"/>
                    <a:gd name="T16" fmla="*/ 1063 w 1760"/>
                    <a:gd name="T17" fmla="*/ 1042 h 1072"/>
                    <a:gd name="T18" fmla="*/ 993 w 1760"/>
                    <a:gd name="T19" fmla="*/ 1057 h 1072"/>
                    <a:gd name="T20" fmla="*/ 919 w 1760"/>
                    <a:gd name="T21" fmla="*/ 1072 h 1072"/>
                    <a:gd name="T22" fmla="*/ 487 w 1760"/>
                    <a:gd name="T23" fmla="*/ 1016 h 1072"/>
                    <a:gd name="T24" fmla="*/ 437 w 1760"/>
                    <a:gd name="T25" fmla="*/ 1016 h 1072"/>
                    <a:gd name="T26" fmla="*/ 378 w 1760"/>
                    <a:gd name="T27" fmla="*/ 1016 h 1072"/>
                    <a:gd name="T28" fmla="*/ 313 w 1760"/>
                    <a:gd name="T29" fmla="*/ 1016 h 1072"/>
                    <a:gd name="T30" fmla="*/ 250 w 1760"/>
                    <a:gd name="T31" fmla="*/ 1015 h 1072"/>
                    <a:gd name="T32" fmla="*/ 191 w 1760"/>
                    <a:gd name="T33" fmla="*/ 1012 h 1072"/>
                    <a:gd name="T34" fmla="*/ 142 w 1760"/>
                    <a:gd name="T35" fmla="*/ 1006 h 1072"/>
                    <a:gd name="T36" fmla="*/ 107 w 1760"/>
                    <a:gd name="T37" fmla="*/ 994 h 1072"/>
                    <a:gd name="T38" fmla="*/ 89 w 1760"/>
                    <a:gd name="T39" fmla="*/ 979 h 1072"/>
                    <a:gd name="T40" fmla="*/ 241 w 1760"/>
                    <a:gd name="T41" fmla="*/ 952 h 1072"/>
                    <a:gd name="T42" fmla="*/ 302 w 1760"/>
                    <a:gd name="T43" fmla="*/ 913 h 1072"/>
                    <a:gd name="T44" fmla="*/ 242 w 1760"/>
                    <a:gd name="T45" fmla="*/ 886 h 1072"/>
                    <a:gd name="T46" fmla="*/ 212 w 1760"/>
                    <a:gd name="T47" fmla="*/ 883 h 1072"/>
                    <a:gd name="T48" fmla="*/ 182 w 1760"/>
                    <a:gd name="T49" fmla="*/ 880 h 1072"/>
                    <a:gd name="T50" fmla="*/ 150 w 1760"/>
                    <a:gd name="T51" fmla="*/ 876 h 1072"/>
                    <a:gd name="T52" fmla="*/ 117 w 1760"/>
                    <a:gd name="T53" fmla="*/ 871 h 1072"/>
                    <a:gd name="T54" fmla="*/ 85 w 1760"/>
                    <a:gd name="T55" fmla="*/ 864 h 1072"/>
                    <a:gd name="T56" fmla="*/ 50 w 1760"/>
                    <a:gd name="T57" fmla="*/ 856 h 1072"/>
                    <a:gd name="T58" fmla="*/ 16 w 1760"/>
                    <a:gd name="T59" fmla="*/ 844 h 1072"/>
                    <a:gd name="T60" fmla="*/ 59 w 1760"/>
                    <a:gd name="T61" fmla="*/ 766 h 1072"/>
                    <a:gd name="T62" fmla="*/ 128 w 1760"/>
                    <a:gd name="T63" fmla="*/ 688 h 1072"/>
                    <a:gd name="T64" fmla="*/ 198 w 1760"/>
                    <a:gd name="T65" fmla="*/ 595 h 1072"/>
                    <a:gd name="T66" fmla="*/ 267 w 1760"/>
                    <a:gd name="T67" fmla="*/ 491 h 1072"/>
                    <a:gd name="T68" fmla="*/ 338 w 1760"/>
                    <a:gd name="T69" fmla="*/ 382 h 1072"/>
                    <a:gd name="T70" fmla="*/ 413 w 1760"/>
                    <a:gd name="T71" fmla="*/ 274 h 1072"/>
                    <a:gd name="T72" fmla="*/ 494 w 1760"/>
                    <a:gd name="T73" fmla="*/ 170 h 1072"/>
                    <a:gd name="T74" fmla="*/ 582 w 1760"/>
                    <a:gd name="T75" fmla="*/ 78 h 1072"/>
                    <a:gd name="T76" fmla="*/ 679 w 1760"/>
                    <a:gd name="T77"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0" h="1072">
                      <a:moveTo>
                        <a:pt x="970" y="24"/>
                      </a:moveTo>
                      <a:lnTo>
                        <a:pt x="1448" y="185"/>
                      </a:lnTo>
                      <a:lnTo>
                        <a:pt x="1760" y="386"/>
                      </a:lnTo>
                      <a:lnTo>
                        <a:pt x="1734" y="803"/>
                      </a:lnTo>
                      <a:lnTo>
                        <a:pt x="1287" y="857"/>
                      </a:lnTo>
                      <a:lnTo>
                        <a:pt x="1190" y="959"/>
                      </a:lnTo>
                      <a:lnTo>
                        <a:pt x="1211" y="964"/>
                      </a:lnTo>
                      <a:lnTo>
                        <a:pt x="1224" y="969"/>
                      </a:lnTo>
                      <a:lnTo>
                        <a:pt x="1231" y="975"/>
                      </a:lnTo>
                      <a:lnTo>
                        <a:pt x="1231" y="981"/>
                      </a:lnTo>
                      <a:lnTo>
                        <a:pt x="1226" y="988"/>
                      </a:lnTo>
                      <a:lnTo>
                        <a:pt x="1215" y="996"/>
                      </a:lnTo>
                      <a:lnTo>
                        <a:pt x="1198" y="1003"/>
                      </a:lnTo>
                      <a:lnTo>
                        <a:pt x="1178" y="1010"/>
                      </a:lnTo>
                      <a:lnTo>
                        <a:pt x="1153" y="1018"/>
                      </a:lnTo>
                      <a:lnTo>
                        <a:pt x="1126" y="1025"/>
                      </a:lnTo>
                      <a:lnTo>
                        <a:pt x="1096" y="1034"/>
                      </a:lnTo>
                      <a:lnTo>
                        <a:pt x="1063" y="1042"/>
                      </a:lnTo>
                      <a:lnTo>
                        <a:pt x="1028" y="1049"/>
                      </a:lnTo>
                      <a:lnTo>
                        <a:pt x="993" y="1057"/>
                      </a:lnTo>
                      <a:lnTo>
                        <a:pt x="956" y="1064"/>
                      </a:lnTo>
                      <a:lnTo>
                        <a:pt x="919" y="1072"/>
                      </a:lnTo>
                      <a:lnTo>
                        <a:pt x="796" y="1027"/>
                      </a:lnTo>
                      <a:lnTo>
                        <a:pt x="487" y="1016"/>
                      </a:lnTo>
                      <a:lnTo>
                        <a:pt x="463" y="1016"/>
                      </a:lnTo>
                      <a:lnTo>
                        <a:pt x="437" y="1016"/>
                      </a:lnTo>
                      <a:lnTo>
                        <a:pt x="408" y="1016"/>
                      </a:lnTo>
                      <a:lnTo>
                        <a:pt x="378" y="1016"/>
                      </a:lnTo>
                      <a:lnTo>
                        <a:pt x="346" y="1016"/>
                      </a:lnTo>
                      <a:lnTo>
                        <a:pt x="313" y="1016"/>
                      </a:lnTo>
                      <a:lnTo>
                        <a:pt x="282" y="1016"/>
                      </a:lnTo>
                      <a:lnTo>
                        <a:pt x="250" y="1015"/>
                      </a:lnTo>
                      <a:lnTo>
                        <a:pt x="220" y="1014"/>
                      </a:lnTo>
                      <a:lnTo>
                        <a:pt x="191" y="1012"/>
                      </a:lnTo>
                      <a:lnTo>
                        <a:pt x="165" y="1009"/>
                      </a:lnTo>
                      <a:lnTo>
                        <a:pt x="142" y="1006"/>
                      </a:lnTo>
                      <a:lnTo>
                        <a:pt x="123" y="1001"/>
                      </a:lnTo>
                      <a:lnTo>
                        <a:pt x="107" y="994"/>
                      </a:lnTo>
                      <a:lnTo>
                        <a:pt x="96" y="987"/>
                      </a:lnTo>
                      <a:lnTo>
                        <a:pt x="89" y="979"/>
                      </a:lnTo>
                      <a:lnTo>
                        <a:pt x="142" y="967"/>
                      </a:lnTo>
                      <a:lnTo>
                        <a:pt x="241" y="952"/>
                      </a:lnTo>
                      <a:lnTo>
                        <a:pt x="326" y="929"/>
                      </a:lnTo>
                      <a:lnTo>
                        <a:pt x="302" y="913"/>
                      </a:lnTo>
                      <a:lnTo>
                        <a:pt x="256" y="887"/>
                      </a:lnTo>
                      <a:lnTo>
                        <a:pt x="242" y="886"/>
                      </a:lnTo>
                      <a:lnTo>
                        <a:pt x="227" y="885"/>
                      </a:lnTo>
                      <a:lnTo>
                        <a:pt x="212" y="883"/>
                      </a:lnTo>
                      <a:lnTo>
                        <a:pt x="197" y="881"/>
                      </a:lnTo>
                      <a:lnTo>
                        <a:pt x="182" y="880"/>
                      </a:lnTo>
                      <a:lnTo>
                        <a:pt x="167" y="878"/>
                      </a:lnTo>
                      <a:lnTo>
                        <a:pt x="150" y="876"/>
                      </a:lnTo>
                      <a:lnTo>
                        <a:pt x="134" y="873"/>
                      </a:lnTo>
                      <a:lnTo>
                        <a:pt x="117" y="871"/>
                      </a:lnTo>
                      <a:lnTo>
                        <a:pt x="101" y="867"/>
                      </a:lnTo>
                      <a:lnTo>
                        <a:pt x="85" y="864"/>
                      </a:lnTo>
                      <a:lnTo>
                        <a:pt x="67" y="860"/>
                      </a:lnTo>
                      <a:lnTo>
                        <a:pt x="50" y="856"/>
                      </a:lnTo>
                      <a:lnTo>
                        <a:pt x="34" y="851"/>
                      </a:lnTo>
                      <a:lnTo>
                        <a:pt x="16" y="844"/>
                      </a:lnTo>
                      <a:lnTo>
                        <a:pt x="0" y="838"/>
                      </a:lnTo>
                      <a:lnTo>
                        <a:pt x="59" y="766"/>
                      </a:lnTo>
                      <a:lnTo>
                        <a:pt x="94" y="729"/>
                      </a:lnTo>
                      <a:lnTo>
                        <a:pt x="128" y="688"/>
                      </a:lnTo>
                      <a:lnTo>
                        <a:pt x="164" y="643"/>
                      </a:lnTo>
                      <a:lnTo>
                        <a:pt x="198" y="595"/>
                      </a:lnTo>
                      <a:lnTo>
                        <a:pt x="233" y="543"/>
                      </a:lnTo>
                      <a:lnTo>
                        <a:pt x="267" y="491"/>
                      </a:lnTo>
                      <a:lnTo>
                        <a:pt x="302" y="436"/>
                      </a:lnTo>
                      <a:lnTo>
                        <a:pt x="338" y="382"/>
                      </a:lnTo>
                      <a:lnTo>
                        <a:pt x="375" y="327"/>
                      </a:lnTo>
                      <a:lnTo>
                        <a:pt x="413" y="274"/>
                      </a:lnTo>
                      <a:lnTo>
                        <a:pt x="453" y="221"/>
                      </a:lnTo>
                      <a:lnTo>
                        <a:pt x="494" y="170"/>
                      </a:lnTo>
                      <a:lnTo>
                        <a:pt x="537" y="122"/>
                      </a:lnTo>
                      <a:lnTo>
                        <a:pt x="582" y="78"/>
                      </a:lnTo>
                      <a:lnTo>
                        <a:pt x="630" y="37"/>
                      </a:lnTo>
                      <a:lnTo>
                        <a:pt x="679" y="0"/>
                      </a:lnTo>
                      <a:lnTo>
                        <a:pt x="970" y="24"/>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76" name="Freeform 228">
                  <a:extLst>
                    <a:ext uri="{FF2B5EF4-FFF2-40B4-BE49-F238E27FC236}">
                      <a16:creationId xmlns:a16="http://schemas.microsoft.com/office/drawing/2014/main" id="{97C4610D-E8AF-C649-9B9F-8B37220B51D5}"/>
                    </a:ext>
                  </a:extLst>
                </p:cNvPr>
                <p:cNvSpPr>
                  <a:spLocks/>
                </p:cNvSpPr>
                <p:nvPr/>
              </p:nvSpPr>
              <p:spPr bwMode="auto">
                <a:xfrm>
                  <a:off x="412" y="1357"/>
                  <a:ext cx="106" cy="186"/>
                </a:xfrm>
                <a:custGeom>
                  <a:avLst/>
                  <a:gdLst>
                    <a:gd name="T0" fmla="*/ 41 w 318"/>
                    <a:gd name="T1" fmla="*/ 4 h 371"/>
                    <a:gd name="T2" fmla="*/ 157 w 318"/>
                    <a:gd name="T3" fmla="*/ 0 h 371"/>
                    <a:gd name="T4" fmla="*/ 272 w 318"/>
                    <a:gd name="T5" fmla="*/ 4 h 371"/>
                    <a:gd name="T6" fmla="*/ 287 w 318"/>
                    <a:gd name="T7" fmla="*/ 50 h 371"/>
                    <a:gd name="T8" fmla="*/ 298 w 318"/>
                    <a:gd name="T9" fmla="*/ 93 h 371"/>
                    <a:gd name="T10" fmla="*/ 306 w 318"/>
                    <a:gd name="T11" fmla="*/ 133 h 371"/>
                    <a:gd name="T12" fmla="*/ 311 w 318"/>
                    <a:gd name="T13" fmla="*/ 173 h 371"/>
                    <a:gd name="T14" fmla="*/ 315 w 318"/>
                    <a:gd name="T15" fmla="*/ 213 h 371"/>
                    <a:gd name="T16" fmla="*/ 317 w 318"/>
                    <a:gd name="T17" fmla="*/ 254 h 371"/>
                    <a:gd name="T18" fmla="*/ 318 w 318"/>
                    <a:gd name="T19" fmla="*/ 296 h 371"/>
                    <a:gd name="T20" fmla="*/ 318 w 318"/>
                    <a:gd name="T21" fmla="*/ 343 h 371"/>
                    <a:gd name="T22" fmla="*/ 184 w 318"/>
                    <a:gd name="T23" fmla="*/ 371 h 371"/>
                    <a:gd name="T24" fmla="*/ 0 w 318"/>
                    <a:gd name="T25" fmla="*/ 349 h 371"/>
                    <a:gd name="T26" fmla="*/ 2 w 318"/>
                    <a:gd name="T27" fmla="*/ 249 h 371"/>
                    <a:gd name="T28" fmla="*/ 18 w 318"/>
                    <a:gd name="T29" fmla="*/ 84 h 371"/>
                    <a:gd name="T30" fmla="*/ 41 w 318"/>
                    <a:gd name="T31" fmla="*/ 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8" h="371">
                      <a:moveTo>
                        <a:pt x="41" y="4"/>
                      </a:moveTo>
                      <a:lnTo>
                        <a:pt x="157" y="0"/>
                      </a:lnTo>
                      <a:lnTo>
                        <a:pt x="272" y="4"/>
                      </a:lnTo>
                      <a:lnTo>
                        <a:pt x="287" y="50"/>
                      </a:lnTo>
                      <a:lnTo>
                        <a:pt x="298" y="93"/>
                      </a:lnTo>
                      <a:lnTo>
                        <a:pt x="306" y="133"/>
                      </a:lnTo>
                      <a:lnTo>
                        <a:pt x="311" y="173"/>
                      </a:lnTo>
                      <a:lnTo>
                        <a:pt x="315" y="213"/>
                      </a:lnTo>
                      <a:lnTo>
                        <a:pt x="317" y="254"/>
                      </a:lnTo>
                      <a:lnTo>
                        <a:pt x="318" y="296"/>
                      </a:lnTo>
                      <a:lnTo>
                        <a:pt x="318" y="343"/>
                      </a:lnTo>
                      <a:lnTo>
                        <a:pt x="184" y="371"/>
                      </a:lnTo>
                      <a:lnTo>
                        <a:pt x="0" y="349"/>
                      </a:lnTo>
                      <a:lnTo>
                        <a:pt x="2" y="249"/>
                      </a:lnTo>
                      <a:lnTo>
                        <a:pt x="18" y="84"/>
                      </a:lnTo>
                      <a:lnTo>
                        <a:pt x="41" y="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77" name="Freeform 229">
                  <a:extLst>
                    <a:ext uri="{FF2B5EF4-FFF2-40B4-BE49-F238E27FC236}">
                      <a16:creationId xmlns:a16="http://schemas.microsoft.com/office/drawing/2014/main" id="{8E445E5B-0C47-534B-9CE9-722555C9729C}"/>
                    </a:ext>
                  </a:extLst>
                </p:cNvPr>
                <p:cNvSpPr>
                  <a:spLocks/>
                </p:cNvSpPr>
                <p:nvPr/>
              </p:nvSpPr>
              <p:spPr bwMode="auto">
                <a:xfrm>
                  <a:off x="412" y="1376"/>
                  <a:ext cx="64" cy="146"/>
                </a:xfrm>
                <a:custGeom>
                  <a:avLst/>
                  <a:gdLst>
                    <a:gd name="T0" fmla="*/ 28 w 192"/>
                    <a:gd name="T1" fmla="*/ 5 h 291"/>
                    <a:gd name="T2" fmla="*/ 99 w 192"/>
                    <a:gd name="T3" fmla="*/ 0 h 291"/>
                    <a:gd name="T4" fmla="*/ 185 w 192"/>
                    <a:gd name="T5" fmla="*/ 6 h 291"/>
                    <a:gd name="T6" fmla="*/ 191 w 192"/>
                    <a:gd name="T7" fmla="*/ 77 h 291"/>
                    <a:gd name="T8" fmla="*/ 192 w 192"/>
                    <a:gd name="T9" fmla="*/ 153 h 291"/>
                    <a:gd name="T10" fmla="*/ 191 w 192"/>
                    <a:gd name="T11" fmla="*/ 224 h 291"/>
                    <a:gd name="T12" fmla="*/ 185 w 192"/>
                    <a:gd name="T13" fmla="*/ 291 h 291"/>
                    <a:gd name="T14" fmla="*/ 162 w 192"/>
                    <a:gd name="T15" fmla="*/ 291 h 291"/>
                    <a:gd name="T16" fmla="*/ 139 w 192"/>
                    <a:gd name="T17" fmla="*/ 290 h 291"/>
                    <a:gd name="T18" fmla="*/ 114 w 192"/>
                    <a:gd name="T19" fmla="*/ 289 h 291"/>
                    <a:gd name="T20" fmla="*/ 91 w 192"/>
                    <a:gd name="T21" fmla="*/ 288 h 291"/>
                    <a:gd name="T22" fmla="*/ 66 w 192"/>
                    <a:gd name="T23" fmla="*/ 286 h 291"/>
                    <a:gd name="T24" fmla="*/ 44 w 192"/>
                    <a:gd name="T25" fmla="*/ 284 h 291"/>
                    <a:gd name="T26" fmla="*/ 21 w 192"/>
                    <a:gd name="T27" fmla="*/ 283 h 291"/>
                    <a:gd name="T28" fmla="*/ 0 w 192"/>
                    <a:gd name="T29" fmla="*/ 281 h 291"/>
                    <a:gd name="T30" fmla="*/ 0 w 192"/>
                    <a:gd name="T31" fmla="*/ 207 h 291"/>
                    <a:gd name="T32" fmla="*/ 3 w 192"/>
                    <a:gd name="T33" fmla="*/ 141 h 291"/>
                    <a:gd name="T34" fmla="*/ 11 w 192"/>
                    <a:gd name="T35" fmla="*/ 76 h 291"/>
                    <a:gd name="T36" fmla="*/ 28 w 192"/>
                    <a:gd name="T37" fmla="*/ 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91">
                      <a:moveTo>
                        <a:pt x="28" y="5"/>
                      </a:moveTo>
                      <a:lnTo>
                        <a:pt x="99" y="0"/>
                      </a:lnTo>
                      <a:lnTo>
                        <a:pt x="185" y="6"/>
                      </a:lnTo>
                      <a:lnTo>
                        <a:pt x="191" y="77"/>
                      </a:lnTo>
                      <a:lnTo>
                        <a:pt x="192" y="153"/>
                      </a:lnTo>
                      <a:lnTo>
                        <a:pt x="191" y="224"/>
                      </a:lnTo>
                      <a:lnTo>
                        <a:pt x="185" y="291"/>
                      </a:lnTo>
                      <a:lnTo>
                        <a:pt x="162" y="291"/>
                      </a:lnTo>
                      <a:lnTo>
                        <a:pt x="139" y="290"/>
                      </a:lnTo>
                      <a:lnTo>
                        <a:pt x="114" y="289"/>
                      </a:lnTo>
                      <a:lnTo>
                        <a:pt x="91" y="288"/>
                      </a:lnTo>
                      <a:lnTo>
                        <a:pt x="66" y="286"/>
                      </a:lnTo>
                      <a:lnTo>
                        <a:pt x="44" y="284"/>
                      </a:lnTo>
                      <a:lnTo>
                        <a:pt x="21" y="283"/>
                      </a:lnTo>
                      <a:lnTo>
                        <a:pt x="0" y="281"/>
                      </a:lnTo>
                      <a:lnTo>
                        <a:pt x="0" y="207"/>
                      </a:lnTo>
                      <a:lnTo>
                        <a:pt x="3" y="141"/>
                      </a:lnTo>
                      <a:lnTo>
                        <a:pt x="11" y="76"/>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78" name="Freeform 230">
                  <a:extLst>
                    <a:ext uri="{FF2B5EF4-FFF2-40B4-BE49-F238E27FC236}">
                      <a16:creationId xmlns:a16="http://schemas.microsoft.com/office/drawing/2014/main" id="{28EE139C-7892-E349-B05E-48EB14EF81C2}"/>
                    </a:ext>
                  </a:extLst>
                </p:cNvPr>
                <p:cNvSpPr>
                  <a:spLocks/>
                </p:cNvSpPr>
                <p:nvPr/>
              </p:nvSpPr>
              <p:spPr bwMode="auto">
                <a:xfrm>
                  <a:off x="413" y="1376"/>
                  <a:ext cx="62" cy="137"/>
                </a:xfrm>
                <a:custGeom>
                  <a:avLst/>
                  <a:gdLst>
                    <a:gd name="T0" fmla="*/ 26 w 185"/>
                    <a:gd name="T1" fmla="*/ 5 h 274"/>
                    <a:gd name="T2" fmla="*/ 34 w 185"/>
                    <a:gd name="T3" fmla="*/ 3 h 274"/>
                    <a:gd name="T4" fmla="*/ 44 w 185"/>
                    <a:gd name="T5" fmla="*/ 3 h 274"/>
                    <a:gd name="T6" fmla="*/ 52 w 185"/>
                    <a:gd name="T7" fmla="*/ 2 h 274"/>
                    <a:gd name="T8" fmla="*/ 60 w 185"/>
                    <a:gd name="T9" fmla="*/ 2 h 274"/>
                    <a:gd name="T10" fmla="*/ 69 w 185"/>
                    <a:gd name="T11" fmla="*/ 1 h 274"/>
                    <a:gd name="T12" fmla="*/ 77 w 185"/>
                    <a:gd name="T13" fmla="*/ 1 h 274"/>
                    <a:gd name="T14" fmla="*/ 86 w 185"/>
                    <a:gd name="T15" fmla="*/ 0 h 274"/>
                    <a:gd name="T16" fmla="*/ 95 w 185"/>
                    <a:gd name="T17" fmla="*/ 0 h 274"/>
                    <a:gd name="T18" fmla="*/ 106 w 185"/>
                    <a:gd name="T19" fmla="*/ 1 h 274"/>
                    <a:gd name="T20" fmla="*/ 115 w 185"/>
                    <a:gd name="T21" fmla="*/ 1 h 274"/>
                    <a:gd name="T22" fmla="*/ 126 w 185"/>
                    <a:gd name="T23" fmla="*/ 2 h 274"/>
                    <a:gd name="T24" fmla="*/ 136 w 185"/>
                    <a:gd name="T25" fmla="*/ 2 h 274"/>
                    <a:gd name="T26" fmla="*/ 147 w 185"/>
                    <a:gd name="T27" fmla="*/ 3 h 274"/>
                    <a:gd name="T28" fmla="*/ 156 w 185"/>
                    <a:gd name="T29" fmla="*/ 5 h 274"/>
                    <a:gd name="T30" fmla="*/ 167 w 185"/>
                    <a:gd name="T31" fmla="*/ 5 h 274"/>
                    <a:gd name="T32" fmla="*/ 178 w 185"/>
                    <a:gd name="T33" fmla="*/ 6 h 274"/>
                    <a:gd name="T34" fmla="*/ 182 w 185"/>
                    <a:gd name="T35" fmla="*/ 73 h 274"/>
                    <a:gd name="T36" fmla="*/ 185 w 185"/>
                    <a:gd name="T37" fmla="*/ 142 h 274"/>
                    <a:gd name="T38" fmla="*/ 182 w 185"/>
                    <a:gd name="T39" fmla="*/ 211 h 274"/>
                    <a:gd name="T40" fmla="*/ 178 w 185"/>
                    <a:gd name="T41" fmla="*/ 274 h 274"/>
                    <a:gd name="T42" fmla="*/ 155 w 185"/>
                    <a:gd name="T43" fmla="*/ 274 h 274"/>
                    <a:gd name="T44" fmla="*/ 133 w 185"/>
                    <a:gd name="T45" fmla="*/ 273 h 274"/>
                    <a:gd name="T46" fmla="*/ 110 w 185"/>
                    <a:gd name="T47" fmla="*/ 272 h 274"/>
                    <a:gd name="T48" fmla="*/ 86 w 185"/>
                    <a:gd name="T49" fmla="*/ 271 h 274"/>
                    <a:gd name="T50" fmla="*/ 64 w 185"/>
                    <a:gd name="T51" fmla="*/ 269 h 274"/>
                    <a:gd name="T52" fmla="*/ 43 w 185"/>
                    <a:gd name="T53" fmla="*/ 267 h 274"/>
                    <a:gd name="T54" fmla="*/ 21 w 185"/>
                    <a:gd name="T55" fmla="*/ 266 h 274"/>
                    <a:gd name="T56" fmla="*/ 0 w 185"/>
                    <a:gd name="T57" fmla="*/ 264 h 274"/>
                    <a:gd name="T58" fmla="*/ 0 w 185"/>
                    <a:gd name="T59" fmla="*/ 195 h 274"/>
                    <a:gd name="T60" fmla="*/ 3 w 185"/>
                    <a:gd name="T61" fmla="*/ 133 h 274"/>
                    <a:gd name="T62" fmla="*/ 10 w 185"/>
                    <a:gd name="T63" fmla="*/ 72 h 274"/>
                    <a:gd name="T64" fmla="*/ 26 w 185"/>
                    <a:gd name="T65" fmla="*/ 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74">
                      <a:moveTo>
                        <a:pt x="26" y="5"/>
                      </a:moveTo>
                      <a:lnTo>
                        <a:pt x="34" y="3"/>
                      </a:lnTo>
                      <a:lnTo>
                        <a:pt x="44" y="3"/>
                      </a:lnTo>
                      <a:lnTo>
                        <a:pt x="52" y="2"/>
                      </a:lnTo>
                      <a:lnTo>
                        <a:pt x="60" y="2"/>
                      </a:lnTo>
                      <a:lnTo>
                        <a:pt x="69" y="1"/>
                      </a:lnTo>
                      <a:lnTo>
                        <a:pt x="77" y="1"/>
                      </a:lnTo>
                      <a:lnTo>
                        <a:pt x="86" y="0"/>
                      </a:lnTo>
                      <a:lnTo>
                        <a:pt x="95" y="0"/>
                      </a:lnTo>
                      <a:lnTo>
                        <a:pt x="106" y="1"/>
                      </a:lnTo>
                      <a:lnTo>
                        <a:pt x="115" y="1"/>
                      </a:lnTo>
                      <a:lnTo>
                        <a:pt x="126" y="2"/>
                      </a:lnTo>
                      <a:lnTo>
                        <a:pt x="136" y="2"/>
                      </a:lnTo>
                      <a:lnTo>
                        <a:pt x="147" y="3"/>
                      </a:lnTo>
                      <a:lnTo>
                        <a:pt x="156" y="5"/>
                      </a:lnTo>
                      <a:lnTo>
                        <a:pt x="167" y="5"/>
                      </a:lnTo>
                      <a:lnTo>
                        <a:pt x="178" y="6"/>
                      </a:lnTo>
                      <a:lnTo>
                        <a:pt x="182" y="73"/>
                      </a:lnTo>
                      <a:lnTo>
                        <a:pt x="185" y="142"/>
                      </a:lnTo>
                      <a:lnTo>
                        <a:pt x="182" y="211"/>
                      </a:lnTo>
                      <a:lnTo>
                        <a:pt x="178" y="274"/>
                      </a:lnTo>
                      <a:lnTo>
                        <a:pt x="155" y="274"/>
                      </a:lnTo>
                      <a:lnTo>
                        <a:pt x="133" y="273"/>
                      </a:lnTo>
                      <a:lnTo>
                        <a:pt x="110" y="272"/>
                      </a:lnTo>
                      <a:lnTo>
                        <a:pt x="86" y="271"/>
                      </a:lnTo>
                      <a:lnTo>
                        <a:pt x="64" y="269"/>
                      </a:lnTo>
                      <a:lnTo>
                        <a:pt x="43" y="267"/>
                      </a:lnTo>
                      <a:lnTo>
                        <a:pt x="21" y="266"/>
                      </a:lnTo>
                      <a:lnTo>
                        <a:pt x="0" y="264"/>
                      </a:lnTo>
                      <a:lnTo>
                        <a:pt x="0" y="195"/>
                      </a:lnTo>
                      <a:lnTo>
                        <a:pt x="3" y="133"/>
                      </a:lnTo>
                      <a:lnTo>
                        <a:pt x="10" y="72"/>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79" name="Freeform 231">
                  <a:extLst>
                    <a:ext uri="{FF2B5EF4-FFF2-40B4-BE49-F238E27FC236}">
                      <a16:creationId xmlns:a16="http://schemas.microsoft.com/office/drawing/2014/main" id="{599AC88D-CDD4-DE43-AF1C-0DB459F04261}"/>
                    </a:ext>
                  </a:extLst>
                </p:cNvPr>
                <p:cNvSpPr>
                  <a:spLocks/>
                </p:cNvSpPr>
                <p:nvPr/>
              </p:nvSpPr>
              <p:spPr bwMode="auto">
                <a:xfrm>
                  <a:off x="414" y="1376"/>
                  <a:ext cx="59" cy="128"/>
                </a:xfrm>
                <a:custGeom>
                  <a:avLst/>
                  <a:gdLst>
                    <a:gd name="T0" fmla="*/ 27 w 179"/>
                    <a:gd name="T1" fmla="*/ 5 h 255"/>
                    <a:gd name="T2" fmla="*/ 35 w 179"/>
                    <a:gd name="T3" fmla="*/ 3 h 255"/>
                    <a:gd name="T4" fmla="*/ 43 w 179"/>
                    <a:gd name="T5" fmla="*/ 3 h 255"/>
                    <a:gd name="T6" fmla="*/ 51 w 179"/>
                    <a:gd name="T7" fmla="*/ 2 h 255"/>
                    <a:gd name="T8" fmla="*/ 59 w 179"/>
                    <a:gd name="T9" fmla="*/ 2 h 255"/>
                    <a:gd name="T10" fmla="*/ 68 w 179"/>
                    <a:gd name="T11" fmla="*/ 1 h 255"/>
                    <a:gd name="T12" fmla="*/ 76 w 179"/>
                    <a:gd name="T13" fmla="*/ 1 h 255"/>
                    <a:gd name="T14" fmla="*/ 84 w 179"/>
                    <a:gd name="T15" fmla="*/ 0 h 255"/>
                    <a:gd name="T16" fmla="*/ 92 w 179"/>
                    <a:gd name="T17" fmla="*/ 0 h 255"/>
                    <a:gd name="T18" fmla="*/ 102 w 179"/>
                    <a:gd name="T19" fmla="*/ 1 h 255"/>
                    <a:gd name="T20" fmla="*/ 111 w 179"/>
                    <a:gd name="T21" fmla="*/ 1 h 255"/>
                    <a:gd name="T22" fmla="*/ 122 w 179"/>
                    <a:gd name="T23" fmla="*/ 2 h 255"/>
                    <a:gd name="T24" fmla="*/ 132 w 179"/>
                    <a:gd name="T25" fmla="*/ 2 h 255"/>
                    <a:gd name="T26" fmla="*/ 143 w 179"/>
                    <a:gd name="T27" fmla="*/ 3 h 255"/>
                    <a:gd name="T28" fmla="*/ 153 w 179"/>
                    <a:gd name="T29" fmla="*/ 5 h 255"/>
                    <a:gd name="T30" fmla="*/ 164 w 179"/>
                    <a:gd name="T31" fmla="*/ 5 h 255"/>
                    <a:gd name="T32" fmla="*/ 173 w 179"/>
                    <a:gd name="T33" fmla="*/ 6 h 255"/>
                    <a:gd name="T34" fmla="*/ 177 w 179"/>
                    <a:gd name="T35" fmla="*/ 68 h 255"/>
                    <a:gd name="T36" fmla="*/ 179 w 179"/>
                    <a:gd name="T37" fmla="*/ 133 h 255"/>
                    <a:gd name="T38" fmla="*/ 177 w 179"/>
                    <a:gd name="T39" fmla="*/ 197 h 255"/>
                    <a:gd name="T40" fmla="*/ 173 w 179"/>
                    <a:gd name="T41" fmla="*/ 255 h 255"/>
                    <a:gd name="T42" fmla="*/ 151 w 179"/>
                    <a:gd name="T43" fmla="*/ 255 h 255"/>
                    <a:gd name="T44" fmla="*/ 129 w 179"/>
                    <a:gd name="T45" fmla="*/ 255 h 255"/>
                    <a:gd name="T46" fmla="*/ 106 w 179"/>
                    <a:gd name="T47" fmla="*/ 254 h 255"/>
                    <a:gd name="T48" fmla="*/ 84 w 179"/>
                    <a:gd name="T49" fmla="*/ 253 h 255"/>
                    <a:gd name="T50" fmla="*/ 62 w 179"/>
                    <a:gd name="T51" fmla="*/ 252 h 255"/>
                    <a:gd name="T52" fmla="*/ 42 w 179"/>
                    <a:gd name="T53" fmla="*/ 250 h 255"/>
                    <a:gd name="T54" fmla="*/ 21 w 179"/>
                    <a:gd name="T55" fmla="*/ 249 h 255"/>
                    <a:gd name="T56" fmla="*/ 0 w 179"/>
                    <a:gd name="T57" fmla="*/ 247 h 255"/>
                    <a:gd name="T58" fmla="*/ 0 w 179"/>
                    <a:gd name="T59" fmla="*/ 182 h 255"/>
                    <a:gd name="T60" fmla="*/ 3 w 179"/>
                    <a:gd name="T61" fmla="*/ 125 h 255"/>
                    <a:gd name="T62" fmla="*/ 11 w 179"/>
                    <a:gd name="T63" fmla="*/ 67 h 255"/>
                    <a:gd name="T64" fmla="*/ 27 w 179"/>
                    <a:gd name="T65" fmla="*/ 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255">
                      <a:moveTo>
                        <a:pt x="27" y="5"/>
                      </a:moveTo>
                      <a:lnTo>
                        <a:pt x="35" y="3"/>
                      </a:lnTo>
                      <a:lnTo>
                        <a:pt x="43" y="3"/>
                      </a:lnTo>
                      <a:lnTo>
                        <a:pt x="51" y="2"/>
                      </a:lnTo>
                      <a:lnTo>
                        <a:pt x="59" y="2"/>
                      </a:lnTo>
                      <a:lnTo>
                        <a:pt x="68" y="1"/>
                      </a:lnTo>
                      <a:lnTo>
                        <a:pt x="76" y="1"/>
                      </a:lnTo>
                      <a:lnTo>
                        <a:pt x="84" y="0"/>
                      </a:lnTo>
                      <a:lnTo>
                        <a:pt x="92" y="0"/>
                      </a:lnTo>
                      <a:lnTo>
                        <a:pt x="102" y="1"/>
                      </a:lnTo>
                      <a:lnTo>
                        <a:pt x="111" y="1"/>
                      </a:lnTo>
                      <a:lnTo>
                        <a:pt x="122" y="2"/>
                      </a:lnTo>
                      <a:lnTo>
                        <a:pt x="132" y="2"/>
                      </a:lnTo>
                      <a:lnTo>
                        <a:pt x="143" y="3"/>
                      </a:lnTo>
                      <a:lnTo>
                        <a:pt x="153" y="5"/>
                      </a:lnTo>
                      <a:lnTo>
                        <a:pt x="164" y="5"/>
                      </a:lnTo>
                      <a:lnTo>
                        <a:pt x="173" y="6"/>
                      </a:lnTo>
                      <a:lnTo>
                        <a:pt x="177" y="68"/>
                      </a:lnTo>
                      <a:lnTo>
                        <a:pt x="179" y="133"/>
                      </a:lnTo>
                      <a:lnTo>
                        <a:pt x="177" y="197"/>
                      </a:lnTo>
                      <a:lnTo>
                        <a:pt x="173" y="255"/>
                      </a:lnTo>
                      <a:lnTo>
                        <a:pt x="151" y="255"/>
                      </a:lnTo>
                      <a:lnTo>
                        <a:pt x="129" y="255"/>
                      </a:lnTo>
                      <a:lnTo>
                        <a:pt x="106" y="254"/>
                      </a:lnTo>
                      <a:lnTo>
                        <a:pt x="84" y="253"/>
                      </a:lnTo>
                      <a:lnTo>
                        <a:pt x="62" y="252"/>
                      </a:lnTo>
                      <a:lnTo>
                        <a:pt x="42" y="250"/>
                      </a:lnTo>
                      <a:lnTo>
                        <a:pt x="21" y="249"/>
                      </a:lnTo>
                      <a:lnTo>
                        <a:pt x="0" y="247"/>
                      </a:lnTo>
                      <a:lnTo>
                        <a:pt x="0" y="182"/>
                      </a:lnTo>
                      <a:lnTo>
                        <a:pt x="3" y="125"/>
                      </a:lnTo>
                      <a:lnTo>
                        <a:pt x="11" y="67"/>
                      </a:lnTo>
                      <a:lnTo>
                        <a:pt x="27"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0" name="Freeform 232">
                  <a:extLst>
                    <a:ext uri="{FF2B5EF4-FFF2-40B4-BE49-F238E27FC236}">
                      <a16:creationId xmlns:a16="http://schemas.microsoft.com/office/drawing/2014/main" id="{D3FA5AB3-48C0-034B-8B09-344635E56B0B}"/>
                    </a:ext>
                  </a:extLst>
                </p:cNvPr>
                <p:cNvSpPr>
                  <a:spLocks/>
                </p:cNvSpPr>
                <p:nvPr/>
              </p:nvSpPr>
              <p:spPr bwMode="auto">
                <a:xfrm>
                  <a:off x="415" y="1376"/>
                  <a:ext cx="56" cy="119"/>
                </a:xfrm>
                <a:custGeom>
                  <a:avLst/>
                  <a:gdLst>
                    <a:gd name="T0" fmla="*/ 25 w 170"/>
                    <a:gd name="T1" fmla="*/ 5 h 238"/>
                    <a:gd name="T2" fmla="*/ 33 w 170"/>
                    <a:gd name="T3" fmla="*/ 5 h 238"/>
                    <a:gd name="T4" fmla="*/ 40 w 170"/>
                    <a:gd name="T5" fmla="*/ 3 h 238"/>
                    <a:gd name="T6" fmla="*/ 48 w 170"/>
                    <a:gd name="T7" fmla="*/ 3 h 238"/>
                    <a:gd name="T8" fmla="*/ 56 w 170"/>
                    <a:gd name="T9" fmla="*/ 2 h 238"/>
                    <a:gd name="T10" fmla="*/ 65 w 170"/>
                    <a:gd name="T11" fmla="*/ 1 h 238"/>
                    <a:gd name="T12" fmla="*/ 73 w 170"/>
                    <a:gd name="T13" fmla="*/ 1 h 238"/>
                    <a:gd name="T14" fmla="*/ 80 w 170"/>
                    <a:gd name="T15" fmla="*/ 0 h 238"/>
                    <a:gd name="T16" fmla="*/ 88 w 170"/>
                    <a:gd name="T17" fmla="*/ 0 h 238"/>
                    <a:gd name="T18" fmla="*/ 97 w 170"/>
                    <a:gd name="T19" fmla="*/ 1 h 238"/>
                    <a:gd name="T20" fmla="*/ 107 w 170"/>
                    <a:gd name="T21" fmla="*/ 1 h 238"/>
                    <a:gd name="T22" fmla="*/ 117 w 170"/>
                    <a:gd name="T23" fmla="*/ 2 h 238"/>
                    <a:gd name="T24" fmla="*/ 126 w 170"/>
                    <a:gd name="T25" fmla="*/ 2 h 238"/>
                    <a:gd name="T26" fmla="*/ 136 w 170"/>
                    <a:gd name="T27" fmla="*/ 3 h 238"/>
                    <a:gd name="T28" fmla="*/ 145 w 170"/>
                    <a:gd name="T29" fmla="*/ 5 h 238"/>
                    <a:gd name="T30" fmla="*/ 155 w 170"/>
                    <a:gd name="T31" fmla="*/ 5 h 238"/>
                    <a:gd name="T32" fmla="*/ 165 w 170"/>
                    <a:gd name="T33" fmla="*/ 6 h 238"/>
                    <a:gd name="T34" fmla="*/ 169 w 170"/>
                    <a:gd name="T35" fmla="*/ 64 h 238"/>
                    <a:gd name="T36" fmla="*/ 170 w 170"/>
                    <a:gd name="T37" fmla="*/ 124 h 238"/>
                    <a:gd name="T38" fmla="*/ 169 w 170"/>
                    <a:gd name="T39" fmla="*/ 183 h 238"/>
                    <a:gd name="T40" fmla="*/ 165 w 170"/>
                    <a:gd name="T41" fmla="*/ 238 h 238"/>
                    <a:gd name="T42" fmla="*/ 144 w 170"/>
                    <a:gd name="T43" fmla="*/ 238 h 238"/>
                    <a:gd name="T44" fmla="*/ 124 w 170"/>
                    <a:gd name="T45" fmla="*/ 238 h 238"/>
                    <a:gd name="T46" fmla="*/ 102 w 170"/>
                    <a:gd name="T47" fmla="*/ 237 h 238"/>
                    <a:gd name="T48" fmla="*/ 81 w 170"/>
                    <a:gd name="T49" fmla="*/ 236 h 238"/>
                    <a:gd name="T50" fmla="*/ 60 w 170"/>
                    <a:gd name="T51" fmla="*/ 235 h 238"/>
                    <a:gd name="T52" fmla="*/ 40 w 170"/>
                    <a:gd name="T53" fmla="*/ 234 h 238"/>
                    <a:gd name="T54" fmla="*/ 19 w 170"/>
                    <a:gd name="T55" fmla="*/ 232 h 238"/>
                    <a:gd name="T56" fmla="*/ 0 w 170"/>
                    <a:gd name="T57" fmla="*/ 231 h 238"/>
                    <a:gd name="T58" fmla="*/ 0 w 170"/>
                    <a:gd name="T59" fmla="*/ 170 h 238"/>
                    <a:gd name="T60" fmla="*/ 3 w 170"/>
                    <a:gd name="T61" fmla="*/ 117 h 238"/>
                    <a:gd name="T62" fmla="*/ 10 w 170"/>
                    <a:gd name="T63" fmla="*/ 63 h 238"/>
                    <a:gd name="T64" fmla="*/ 25 w 170"/>
                    <a:gd name="T65" fmla="*/ 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38">
                      <a:moveTo>
                        <a:pt x="25" y="5"/>
                      </a:moveTo>
                      <a:lnTo>
                        <a:pt x="33" y="5"/>
                      </a:lnTo>
                      <a:lnTo>
                        <a:pt x="40" y="3"/>
                      </a:lnTo>
                      <a:lnTo>
                        <a:pt x="48" y="3"/>
                      </a:lnTo>
                      <a:lnTo>
                        <a:pt x="56" y="2"/>
                      </a:lnTo>
                      <a:lnTo>
                        <a:pt x="65" y="1"/>
                      </a:lnTo>
                      <a:lnTo>
                        <a:pt x="73" y="1"/>
                      </a:lnTo>
                      <a:lnTo>
                        <a:pt x="80" y="0"/>
                      </a:lnTo>
                      <a:lnTo>
                        <a:pt x="88" y="0"/>
                      </a:lnTo>
                      <a:lnTo>
                        <a:pt x="97" y="1"/>
                      </a:lnTo>
                      <a:lnTo>
                        <a:pt x="107" y="1"/>
                      </a:lnTo>
                      <a:lnTo>
                        <a:pt x="117" y="2"/>
                      </a:lnTo>
                      <a:lnTo>
                        <a:pt x="126" y="2"/>
                      </a:lnTo>
                      <a:lnTo>
                        <a:pt x="136" y="3"/>
                      </a:lnTo>
                      <a:lnTo>
                        <a:pt x="145" y="5"/>
                      </a:lnTo>
                      <a:lnTo>
                        <a:pt x="155" y="5"/>
                      </a:lnTo>
                      <a:lnTo>
                        <a:pt x="165" y="6"/>
                      </a:lnTo>
                      <a:lnTo>
                        <a:pt x="169" y="64"/>
                      </a:lnTo>
                      <a:lnTo>
                        <a:pt x="170" y="124"/>
                      </a:lnTo>
                      <a:lnTo>
                        <a:pt x="169" y="183"/>
                      </a:lnTo>
                      <a:lnTo>
                        <a:pt x="165" y="238"/>
                      </a:lnTo>
                      <a:lnTo>
                        <a:pt x="144" y="238"/>
                      </a:lnTo>
                      <a:lnTo>
                        <a:pt x="124" y="238"/>
                      </a:lnTo>
                      <a:lnTo>
                        <a:pt x="102" y="237"/>
                      </a:lnTo>
                      <a:lnTo>
                        <a:pt x="81" y="236"/>
                      </a:lnTo>
                      <a:lnTo>
                        <a:pt x="60" y="235"/>
                      </a:lnTo>
                      <a:lnTo>
                        <a:pt x="40" y="234"/>
                      </a:lnTo>
                      <a:lnTo>
                        <a:pt x="19" y="232"/>
                      </a:lnTo>
                      <a:lnTo>
                        <a:pt x="0" y="231"/>
                      </a:lnTo>
                      <a:lnTo>
                        <a:pt x="0" y="170"/>
                      </a:lnTo>
                      <a:lnTo>
                        <a:pt x="3" y="117"/>
                      </a:lnTo>
                      <a:lnTo>
                        <a:pt x="10" y="63"/>
                      </a:lnTo>
                      <a:lnTo>
                        <a:pt x="25"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1" name="Freeform 233">
                  <a:extLst>
                    <a:ext uri="{FF2B5EF4-FFF2-40B4-BE49-F238E27FC236}">
                      <a16:creationId xmlns:a16="http://schemas.microsoft.com/office/drawing/2014/main" id="{BE7F932D-D6DA-FF41-BD03-2870FCF44E42}"/>
                    </a:ext>
                  </a:extLst>
                </p:cNvPr>
                <p:cNvSpPr>
                  <a:spLocks/>
                </p:cNvSpPr>
                <p:nvPr/>
              </p:nvSpPr>
              <p:spPr bwMode="auto">
                <a:xfrm>
                  <a:off x="416" y="1376"/>
                  <a:ext cx="54" cy="110"/>
                </a:xfrm>
                <a:custGeom>
                  <a:avLst/>
                  <a:gdLst>
                    <a:gd name="T0" fmla="*/ 22 w 162"/>
                    <a:gd name="T1" fmla="*/ 5 h 220"/>
                    <a:gd name="T2" fmla="*/ 30 w 162"/>
                    <a:gd name="T3" fmla="*/ 5 h 220"/>
                    <a:gd name="T4" fmla="*/ 37 w 162"/>
                    <a:gd name="T5" fmla="*/ 3 h 220"/>
                    <a:gd name="T6" fmla="*/ 45 w 162"/>
                    <a:gd name="T7" fmla="*/ 3 h 220"/>
                    <a:gd name="T8" fmla="*/ 53 w 162"/>
                    <a:gd name="T9" fmla="*/ 2 h 220"/>
                    <a:gd name="T10" fmla="*/ 60 w 162"/>
                    <a:gd name="T11" fmla="*/ 1 h 220"/>
                    <a:gd name="T12" fmla="*/ 68 w 162"/>
                    <a:gd name="T13" fmla="*/ 1 h 220"/>
                    <a:gd name="T14" fmla="*/ 75 w 162"/>
                    <a:gd name="T15" fmla="*/ 0 h 220"/>
                    <a:gd name="T16" fmla="*/ 84 w 162"/>
                    <a:gd name="T17" fmla="*/ 0 h 220"/>
                    <a:gd name="T18" fmla="*/ 93 w 162"/>
                    <a:gd name="T19" fmla="*/ 1 h 220"/>
                    <a:gd name="T20" fmla="*/ 103 w 162"/>
                    <a:gd name="T21" fmla="*/ 1 h 220"/>
                    <a:gd name="T22" fmla="*/ 111 w 162"/>
                    <a:gd name="T23" fmla="*/ 2 h 220"/>
                    <a:gd name="T24" fmla="*/ 121 w 162"/>
                    <a:gd name="T25" fmla="*/ 2 h 220"/>
                    <a:gd name="T26" fmla="*/ 130 w 162"/>
                    <a:gd name="T27" fmla="*/ 3 h 220"/>
                    <a:gd name="T28" fmla="*/ 140 w 162"/>
                    <a:gd name="T29" fmla="*/ 5 h 220"/>
                    <a:gd name="T30" fmla="*/ 148 w 162"/>
                    <a:gd name="T31" fmla="*/ 5 h 220"/>
                    <a:gd name="T32" fmla="*/ 158 w 162"/>
                    <a:gd name="T33" fmla="*/ 6 h 220"/>
                    <a:gd name="T34" fmla="*/ 160 w 162"/>
                    <a:gd name="T35" fmla="*/ 59 h 220"/>
                    <a:gd name="T36" fmla="*/ 162 w 162"/>
                    <a:gd name="T37" fmla="*/ 114 h 220"/>
                    <a:gd name="T38" fmla="*/ 160 w 162"/>
                    <a:gd name="T39" fmla="*/ 169 h 220"/>
                    <a:gd name="T40" fmla="*/ 158 w 162"/>
                    <a:gd name="T41" fmla="*/ 220 h 220"/>
                    <a:gd name="T42" fmla="*/ 137 w 162"/>
                    <a:gd name="T43" fmla="*/ 220 h 220"/>
                    <a:gd name="T44" fmla="*/ 118 w 162"/>
                    <a:gd name="T45" fmla="*/ 220 h 220"/>
                    <a:gd name="T46" fmla="*/ 97 w 162"/>
                    <a:gd name="T47" fmla="*/ 219 h 220"/>
                    <a:gd name="T48" fmla="*/ 77 w 162"/>
                    <a:gd name="T49" fmla="*/ 218 h 220"/>
                    <a:gd name="T50" fmla="*/ 56 w 162"/>
                    <a:gd name="T51" fmla="*/ 217 h 220"/>
                    <a:gd name="T52" fmla="*/ 37 w 162"/>
                    <a:gd name="T53" fmla="*/ 216 h 220"/>
                    <a:gd name="T54" fmla="*/ 18 w 162"/>
                    <a:gd name="T55" fmla="*/ 215 h 220"/>
                    <a:gd name="T56" fmla="*/ 0 w 162"/>
                    <a:gd name="T57" fmla="*/ 214 h 220"/>
                    <a:gd name="T58" fmla="*/ 0 w 162"/>
                    <a:gd name="T59" fmla="*/ 159 h 220"/>
                    <a:gd name="T60" fmla="*/ 1 w 162"/>
                    <a:gd name="T61" fmla="*/ 108 h 220"/>
                    <a:gd name="T62" fmla="*/ 8 w 162"/>
                    <a:gd name="T63" fmla="*/ 59 h 220"/>
                    <a:gd name="T64" fmla="*/ 22 w 162"/>
                    <a:gd name="T65"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20">
                      <a:moveTo>
                        <a:pt x="22" y="5"/>
                      </a:moveTo>
                      <a:lnTo>
                        <a:pt x="30" y="5"/>
                      </a:lnTo>
                      <a:lnTo>
                        <a:pt x="37" y="3"/>
                      </a:lnTo>
                      <a:lnTo>
                        <a:pt x="45" y="3"/>
                      </a:lnTo>
                      <a:lnTo>
                        <a:pt x="53" y="2"/>
                      </a:lnTo>
                      <a:lnTo>
                        <a:pt x="60" y="1"/>
                      </a:lnTo>
                      <a:lnTo>
                        <a:pt x="68" y="1"/>
                      </a:lnTo>
                      <a:lnTo>
                        <a:pt x="75" y="0"/>
                      </a:lnTo>
                      <a:lnTo>
                        <a:pt x="84" y="0"/>
                      </a:lnTo>
                      <a:lnTo>
                        <a:pt x="93" y="1"/>
                      </a:lnTo>
                      <a:lnTo>
                        <a:pt x="103" y="1"/>
                      </a:lnTo>
                      <a:lnTo>
                        <a:pt x="111" y="2"/>
                      </a:lnTo>
                      <a:lnTo>
                        <a:pt x="121" y="2"/>
                      </a:lnTo>
                      <a:lnTo>
                        <a:pt x="130" y="3"/>
                      </a:lnTo>
                      <a:lnTo>
                        <a:pt x="140" y="5"/>
                      </a:lnTo>
                      <a:lnTo>
                        <a:pt x="148" y="5"/>
                      </a:lnTo>
                      <a:lnTo>
                        <a:pt x="158" y="6"/>
                      </a:lnTo>
                      <a:lnTo>
                        <a:pt x="160" y="59"/>
                      </a:lnTo>
                      <a:lnTo>
                        <a:pt x="162" y="114"/>
                      </a:lnTo>
                      <a:lnTo>
                        <a:pt x="160" y="169"/>
                      </a:lnTo>
                      <a:lnTo>
                        <a:pt x="158" y="220"/>
                      </a:lnTo>
                      <a:lnTo>
                        <a:pt x="137" y="220"/>
                      </a:lnTo>
                      <a:lnTo>
                        <a:pt x="118" y="220"/>
                      </a:lnTo>
                      <a:lnTo>
                        <a:pt x="97" y="219"/>
                      </a:lnTo>
                      <a:lnTo>
                        <a:pt x="77" y="218"/>
                      </a:lnTo>
                      <a:lnTo>
                        <a:pt x="56" y="217"/>
                      </a:lnTo>
                      <a:lnTo>
                        <a:pt x="37" y="216"/>
                      </a:lnTo>
                      <a:lnTo>
                        <a:pt x="18" y="215"/>
                      </a:lnTo>
                      <a:lnTo>
                        <a:pt x="0" y="214"/>
                      </a:lnTo>
                      <a:lnTo>
                        <a:pt x="0" y="159"/>
                      </a:lnTo>
                      <a:lnTo>
                        <a:pt x="1" y="108"/>
                      </a:lnTo>
                      <a:lnTo>
                        <a:pt x="8" y="5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2" name="Freeform 234">
                  <a:extLst>
                    <a:ext uri="{FF2B5EF4-FFF2-40B4-BE49-F238E27FC236}">
                      <a16:creationId xmlns:a16="http://schemas.microsoft.com/office/drawing/2014/main" id="{14A40EF5-9D4A-4744-ADBB-B744D75E1F39}"/>
                    </a:ext>
                  </a:extLst>
                </p:cNvPr>
                <p:cNvSpPr>
                  <a:spLocks/>
                </p:cNvSpPr>
                <p:nvPr/>
              </p:nvSpPr>
              <p:spPr bwMode="auto">
                <a:xfrm>
                  <a:off x="417" y="1376"/>
                  <a:ext cx="51" cy="101"/>
                </a:xfrm>
                <a:custGeom>
                  <a:avLst/>
                  <a:gdLst>
                    <a:gd name="T0" fmla="*/ 20 w 153"/>
                    <a:gd name="T1" fmla="*/ 5 h 203"/>
                    <a:gd name="T2" fmla="*/ 28 w 153"/>
                    <a:gd name="T3" fmla="*/ 5 h 203"/>
                    <a:gd name="T4" fmla="*/ 35 w 153"/>
                    <a:gd name="T5" fmla="*/ 3 h 203"/>
                    <a:gd name="T6" fmla="*/ 44 w 153"/>
                    <a:gd name="T7" fmla="*/ 3 h 203"/>
                    <a:gd name="T8" fmla="*/ 50 w 153"/>
                    <a:gd name="T9" fmla="*/ 2 h 203"/>
                    <a:gd name="T10" fmla="*/ 57 w 153"/>
                    <a:gd name="T11" fmla="*/ 2 h 203"/>
                    <a:gd name="T12" fmla="*/ 64 w 153"/>
                    <a:gd name="T13" fmla="*/ 1 h 203"/>
                    <a:gd name="T14" fmla="*/ 72 w 153"/>
                    <a:gd name="T15" fmla="*/ 1 h 203"/>
                    <a:gd name="T16" fmla="*/ 79 w 153"/>
                    <a:gd name="T17" fmla="*/ 0 h 203"/>
                    <a:gd name="T18" fmla="*/ 87 w 153"/>
                    <a:gd name="T19" fmla="*/ 1 h 203"/>
                    <a:gd name="T20" fmla="*/ 97 w 153"/>
                    <a:gd name="T21" fmla="*/ 1 h 203"/>
                    <a:gd name="T22" fmla="*/ 105 w 153"/>
                    <a:gd name="T23" fmla="*/ 2 h 203"/>
                    <a:gd name="T24" fmla="*/ 115 w 153"/>
                    <a:gd name="T25" fmla="*/ 2 h 203"/>
                    <a:gd name="T26" fmla="*/ 123 w 153"/>
                    <a:gd name="T27" fmla="*/ 3 h 203"/>
                    <a:gd name="T28" fmla="*/ 133 w 153"/>
                    <a:gd name="T29" fmla="*/ 5 h 203"/>
                    <a:gd name="T30" fmla="*/ 141 w 153"/>
                    <a:gd name="T31" fmla="*/ 5 h 203"/>
                    <a:gd name="T32" fmla="*/ 150 w 153"/>
                    <a:gd name="T33" fmla="*/ 6 h 203"/>
                    <a:gd name="T34" fmla="*/ 153 w 153"/>
                    <a:gd name="T35" fmla="*/ 54 h 203"/>
                    <a:gd name="T36" fmla="*/ 153 w 153"/>
                    <a:gd name="T37" fmla="*/ 105 h 203"/>
                    <a:gd name="T38" fmla="*/ 153 w 153"/>
                    <a:gd name="T39" fmla="*/ 156 h 203"/>
                    <a:gd name="T40" fmla="*/ 150 w 153"/>
                    <a:gd name="T41" fmla="*/ 203 h 203"/>
                    <a:gd name="T42" fmla="*/ 131 w 153"/>
                    <a:gd name="T43" fmla="*/ 203 h 203"/>
                    <a:gd name="T44" fmla="*/ 112 w 153"/>
                    <a:gd name="T45" fmla="*/ 203 h 203"/>
                    <a:gd name="T46" fmla="*/ 93 w 153"/>
                    <a:gd name="T47" fmla="*/ 202 h 203"/>
                    <a:gd name="T48" fmla="*/ 74 w 153"/>
                    <a:gd name="T49" fmla="*/ 202 h 203"/>
                    <a:gd name="T50" fmla="*/ 54 w 153"/>
                    <a:gd name="T51" fmla="*/ 201 h 203"/>
                    <a:gd name="T52" fmla="*/ 35 w 153"/>
                    <a:gd name="T53" fmla="*/ 200 h 203"/>
                    <a:gd name="T54" fmla="*/ 18 w 153"/>
                    <a:gd name="T55" fmla="*/ 199 h 203"/>
                    <a:gd name="T56" fmla="*/ 0 w 153"/>
                    <a:gd name="T57" fmla="*/ 198 h 203"/>
                    <a:gd name="T58" fmla="*/ 0 w 153"/>
                    <a:gd name="T59" fmla="*/ 146 h 203"/>
                    <a:gd name="T60" fmla="*/ 1 w 153"/>
                    <a:gd name="T61" fmla="*/ 100 h 203"/>
                    <a:gd name="T62" fmla="*/ 7 w 153"/>
                    <a:gd name="T63" fmla="*/ 55 h 203"/>
                    <a:gd name="T64" fmla="*/ 20 w 153"/>
                    <a:gd name="T65" fmla="*/ 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203">
                      <a:moveTo>
                        <a:pt x="20" y="5"/>
                      </a:moveTo>
                      <a:lnTo>
                        <a:pt x="28" y="5"/>
                      </a:lnTo>
                      <a:lnTo>
                        <a:pt x="35" y="3"/>
                      </a:lnTo>
                      <a:lnTo>
                        <a:pt x="44" y="3"/>
                      </a:lnTo>
                      <a:lnTo>
                        <a:pt x="50" y="2"/>
                      </a:lnTo>
                      <a:lnTo>
                        <a:pt x="57" y="2"/>
                      </a:lnTo>
                      <a:lnTo>
                        <a:pt x="64" y="1"/>
                      </a:lnTo>
                      <a:lnTo>
                        <a:pt x="72" y="1"/>
                      </a:lnTo>
                      <a:lnTo>
                        <a:pt x="79" y="0"/>
                      </a:lnTo>
                      <a:lnTo>
                        <a:pt x="87" y="1"/>
                      </a:lnTo>
                      <a:lnTo>
                        <a:pt x="97" y="1"/>
                      </a:lnTo>
                      <a:lnTo>
                        <a:pt x="105" y="2"/>
                      </a:lnTo>
                      <a:lnTo>
                        <a:pt x="115" y="2"/>
                      </a:lnTo>
                      <a:lnTo>
                        <a:pt x="123" y="3"/>
                      </a:lnTo>
                      <a:lnTo>
                        <a:pt x="133" y="5"/>
                      </a:lnTo>
                      <a:lnTo>
                        <a:pt x="141" y="5"/>
                      </a:lnTo>
                      <a:lnTo>
                        <a:pt x="150" y="6"/>
                      </a:lnTo>
                      <a:lnTo>
                        <a:pt x="153" y="54"/>
                      </a:lnTo>
                      <a:lnTo>
                        <a:pt x="153" y="105"/>
                      </a:lnTo>
                      <a:lnTo>
                        <a:pt x="153" y="156"/>
                      </a:lnTo>
                      <a:lnTo>
                        <a:pt x="150" y="203"/>
                      </a:lnTo>
                      <a:lnTo>
                        <a:pt x="131" y="203"/>
                      </a:lnTo>
                      <a:lnTo>
                        <a:pt x="112" y="203"/>
                      </a:lnTo>
                      <a:lnTo>
                        <a:pt x="93" y="202"/>
                      </a:lnTo>
                      <a:lnTo>
                        <a:pt x="74" y="202"/>
                      </a:lnTo>
                      <a:lnTo>
                        <a:pt x="54" y="201"/>
                      </a:lnTo>
                      <a:lnTo>
                        <a:pt x="35" y="200"/>
                      </a:lnTo>
                      <a:lnTo>
                        <a:pt x="18" y="199"/>
                      </a:lnTo>
                      <a:lnTo>
                        <a:pt x="0" y="198"/>
                      </a:lnTo>
                      <a:lnTo>
                        <a:pt x="0" y="146"/>
                      </a:lnTo>
                      <a:lnTo>
                        <a:pt x="1" y="100"/>
                      </a:lnTo>
                      <a:lnTo>
                        <a:pt x="7" y="55"/>
                      </a:lnTo>
                      <a:lnTo>
                        <a:pt x="20"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3" name="Freeform 235">
                  <a:extLst>
                    <a:ext uri="{FF2B5EF4-FFF2-40B4-BE49-F238E27FC236}">
                      <a16:creationId xmlns:a16="http://schemas.microsoft.com/office/drawing/2014/main" id="{C2717CD3-5053-B04C-925B-7D5FB7287DB0}"/>
                    </a:ext>
                  </a:extLst>
                </p:cNvPr>
                <p:cNvSpPr>
                  <a:spLocks/>
                </p:cNvSpPr>
                <p:nvPr/>
              </p:nvSpPr>
              <p:spPr bwMode="auto">
                <a:xfrm>
                  <a:off x="417" y="1377"/>
                  <a:ext cx="49" cy="91"/>
                </a:xfrm>
                <a:custGeom>
                  <a:avLst/>
                  <a:gdLst>
                    <a:gd name="T0" fmla="*/ 21 w 147"/>
                    <a:gd name="T1" fmla="*/ 4 h 183"/>
                    <a:gd name="T2" fmla="*/ 27 w 147"/>
                    <a:gd name="T3" fmla="*/ 4 h 183"/>
                    <a:gd name="T4" fmla="*/ 34 w 147"/>
                    <a:gd name="T5" fmla="*/ 2 h 183"/>
                    <a:gd name="T6" fmla="*/ 41 w 147"/>
                    <a:gd name="T7" fmla="*/ 2 h 183"/>
                    <a:gd name="T8" fmla="*/ 49 w 147"/>
                    <a:gd name="T9" fmla="*/ 1 h 183"/>
                    <a:gd name="T10" fmla="*/ 56 w 147"/>
                    <a:gd name="T11" fmla="*/ 1 h 183"/>
                    <a:gd name="T12" fmla="*/ 63 w 147"/>
                    <a:gd name="T13" fmla="*/ 1 h 183"/>
                    <a:gd name="T14" fmla="*/ 70 w 147"/>
                    <a:gd name="T15" fmla="*/ 0 h 183"/>
                    <a:gd name="T16" fmla="*/ 77 w 147"/>
                    <a:gd name="T17" fmla="*/ 0 h 183"/>
                    <a:gd name="T18" fmla="*/ 85 w 147"/>
                    <a:gd name="T19" fmla="*/ 0 h 183"/>
                    <a:gd name="T20" fmla="*/ 95 w 147"/>
                    <a:gd name="T21" fmla="*/ 1 h 183"/>
                    <a:gd name="T22" fmla="*/ 103 w 147"/>
                    <a:gd name="T23" fmla="*/ 1 h 183"/>
                    <a:gd name="T24" fmla="*/ 111 w 147"/>
                    <a:gd name="T25" fmla="*/ 1 h 183"/>
                    <a:gd name="T26" fmla="*/ 119 w 147"/>
                    <a:gd name="T27" fmla="*/ 2 h 183"/>
                    <a:gd name="T28" fmla="*/ 127 w 147"/>
                    <a:gd name="T29" fmla="*/ 2 h 183"/>
                    <a:gd name="T30" fmla="*/ 136 w 147"/>
                    <a:gd name="T31" fmla="*/ 4 h 183"/>
                    <a:gd name="T32" fmla="*/ 144 w 147"/>
                    <a:gd name="T33" fmla="*/ 4 h 183"/>
                    <a:gd name="T34" fmla="*/ 147 w 147"/>
                    <a:gd name="T35" fmla="*/ 49 h 183"/>
                    <a:gd name="T36" fmla="*/ 147 w 147"/>
                    <a:gd name="T37" fmla="*/ 95 h 183"/>
                    <a:gd name="T38" fmla="*/ 147 w 147"/>
                    <a:gd name="T39" fmla="*/ 140 h 183"/>
                    <a:gd name="T40" fmla="*/ 144 w 147"/>
                    <a:gd name="T41" fmla="*/ 183 h 183"/>
                    <a:gd name="T42" fmla="*/ 126 w 147"/>
                    <a:gd name="T43" fmla="*/ 183 h 183"/>
                    <a:gd name="T44" fmla="*/ 107 w 147"/>
                    <a:gd name="T45" fmla="*/ 183 h 183"/>
                    <a:gd name="T46" fmla="*/ 89 w 147"/>
                    <a:gd name="T47" fmla="*/ 183 h 183"/>
                    <a:gd name="T48" fmla="*/ 71 w 147"/>
                    <a:gd name="T49" fmla="*/ 182 h 183"/>
                    <a:gd name="T50" fmla="*/ 52 w 147"/>
                    <a:gd name="T51" fmla="*/ 182 h 183"/>
                    <a:gd name="T52" fmla="*/ 34 w 147"/>
                    <a:gd name="T53" fmla="*/ 181 h 183"/>
                    <a:gd name="T54" fmla="*/ 18 w 147"/>
                    <a:gd name="T55" fmla="*/ 180 h 183"/>
                    <a:gd name="T56" fmla="*/ 0 w 147"/>
                    <a:gd name="T57" fmla="*/ 179 h 183"/>
                    <a:gd name="T58" fmla="*/ 0 w 147"/>
                    <a:gd name="T59" fmla="*/ 133 h 183"/>
                    <a:gd name="T60" fmla="*/ 1 w 147"/>
                    <a:gd name="T61" fmla="*/ 91 h 183"/>
                    <a:gd name="T62" fmla="*/ 7 w 147"/>
                    <a:gd name="T63" fmla="*/ 50 h 183"/>
                    <a:gd name="T64" fmla="*/ 21 w 147"/>
                    <a:gd name="T65"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83">
                      <a:moveTo>
                        <a:pt x="21" y="4"/>
                      </a:moveTo>
                      <a:lnTo>
                        <a:pt x="27" y="4"/>
                      </a:lnTo>
                      <a:lnTo>
                        <a:pt x="34" y="2"/>
                      </a:lnTo>
                      <a:lnTo>
                        <a:pt x="41" y="2"/>
                      </a:lnTo>
                      <a:lnTo>
                        <a:pt x="49" y="1"/>
                      </a:lnTo>
                      <a:lnTo>
                        <a:pt x="56" y="1"/>
                      </a:lnTo>
                      <a:lnTo>
                        <a:pt x="63" y="1"/>
                      </a:lnTo>
                      <a:lnTo>
                        <a:pt x="70" y="0"/>
                      </a:lnTo>
                      <a:lnTo>
                        <a:pt x="77" y="0"/>
                      </a:lnTo>
                      <a:lnTo>
                        <a:pt x="85" y="0"/>
                      </a:lnTo>
                      <a:lnTo>
                        <a:pt x="95" y="1"/>
                      </a:lnTo>
                      <a:lnTo>
                        <a:pt x="103" y="1"/>
                      </a:lnTo>
                      <a:lnTo>
                        <a:pt x="111" y="1"/>
                      </a:lnTo>
                      <a:lnTo>
                        <a:pt x="119" y="2"/>
                      </a:lnTo>
                      <a:lnTo>
                        <a:pt x="127" y="2"/>
                      </a:lnTo>
                      <a:lnTo>
                        <a:pt x="136" y="4"/>
                      </a:lnTo>
                      <a:lnTo>
                        <a:pt x="144" y="4"/>
                      </a:lnTo>
                      <a:lnTo>
                        <a:pt x="147" y="49"/>
                      </a:lnTo>
                      <a:lnTo>
                        <a:pt x="147" y="95"/>
                      </a:lnTo>
                      <a:lnTo>
                        <a:pt x="147" y="140"/>
                      </a:lnTo>
                      <a:lnTo>
                        <a:pt x="144" y="183"/>
                      </a:lnTo>
                      <a:lnTo>
                        <a:pt x="126" y="183"/>
                      </a:lnTo>
                      <a:lnTo>
                        <a:pt x="107" y="183"/>
                      </a:lnTo>
                      <a:lnTo>
                        <a:pt x="89" y="183"/>
                      </a:lnTo>
                      <a:lnTo>
                        <a:pt x="71" y="182"/>
                      </a:lnTo>
                      <a:lnTo>
                        <a:pt x="52" y="182"/>
                      </a:lnTo>
                      <a:lnTo>
                        <a:pt x="34" y="181"/>
                      </a:lnTo>
                      <a:lnTo>
                        <a:pt x="18" y="180"/>
                      </a:lnTo>
                      <a:lnTo>
                        <a:pt x="0" y="179"/>
                      </a:lnTo>
                      <a:lnTo>
                        <a:pt x="0" y="133"/>
                      </a:lnTo>
                      <a:lnTo>
                        <a:pt x="1" y="91"/>
                      </a:lnTo>
                      <a:lnTo>
                        <a:pt x="7" y="50"/>
                      </a:lnTo>
                      <a:lnTo>
                        <a:pt x="21" y="4"/>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4" name="Freeform 236">
                  <a:extLst>
                    <a:ext uri="{FF2B5EF4-FFF2-40B4-BE49-F238E27FC236}">
                      <a16:creationId xmlns:a16="http://schemas.microsoft.com/office/drawing/2014/main" id="{E395F174-3D3D-1348-B2C7-F1E597E6DB7C}"/>
                    </a:ext>
                  </a:extLst>
                </p:cNvPr>
                <p:cNvSpPr>
                  <a:spLocks/>
                </p:cNvSpPr>
                <p:nvPr/>
              </p:nvSpPr>
              <p:spPr bwMode="auto">
                <a:xfrm>
                  <a:off x="418" y="1377"/>
                  <a:ext cx="47" cy="83"/>
                </a:xfrm>
                <a:custGeom>
                  <a:avLst/>
                  <a:gdLst>
                    <a:gd name="T0" fmla="*/ 19 w 140"/>
                    <a:gd name="T1" fmla="*/ 4 h 167"/>
                    <a:gd name="T2" fmla="*/ 26 w 140"/>
                    <a:gd name="T3" fmla="*/ 4 h 167"/>
                    <a:gd name="T4" fmla="*/ 33 w 140"/>
                    <a:gd name="T5" fmla="*/ 2 h 167"/>
                    <a:gd name="T6" fmla="*/ 40 w 140"/>
                    <a:gd name="T7" fmla="*/ 2 h 167"/>
                    <a:gd name="T8" fmla="*/ 46 w 140"/>
                    <a:gd name="T9" fmla="*/ 1 h 167"/>
                    <a:gd name="T10" fmla="*/ 52 w 140"/>
                    <a:gd name="T11" fmla="*/ 1 h 167"/>
                    <a:gd name="T12" fmla="*/ 59 w 140"/>
                    <a:gd name="T13" fmla="*/ 1 h 167"/>
                    <a:gd name="T14" fmla="*/ 66 w 140"/>
                    <a:gd name="T15" fmla="*/ 0 h 167"/>
                    <a:gd name="T16" fmla="*/ 72 w 140"/>
                    <a:gd name="T17" fmla="*/ 0 h 167"/>
                    <a:gd name="T18" fmla="*/ 81 w 140"/>
                    <a:gd name="T19" fmla="*/ 0 h 167"/>
                    <a:gd name="T20" fmla="*/ 89 w 140"/>
                    <a:gd name="T21" fmla="*/ 1 h 167"/>
                    <a:gd name="T22" fmla="*/ 97 w 140"/>
                    <a:gd name="T23" fmla="*/ 1 h 167"/>
                    <a:gd name="T24" fmla="*/ 105 w 140"/>
                    <a:gd name="T25" fmla="*/ 1 h 167"/>
                    <a:gd name="T26" fmla="*/ 112 w 140"/>
                    <a:gd name="T27" fmla="*/ 2 h 167"/>
                    <a:gd name="T28" fmla="*/ 120 w 140"/>
                    <a:gd name="T29" fmla="*/ 2 h 167"/>
                    <a:gd name="T30" fmla="*/ 129 w 140"/>
                    <a:gd name="T31" fmla="*/ 4 h 167"/>
                    <a:gd name="T32" fmla="*/ 137 w 140"/>
                    <a:gd name="T33" fmla="*/ 4 h 167"/>
                    <a:gd name="T34" fmla="*/ 138 w 140"/>
                    <a:gd name="T35" fmla="*/ 44 h 167"/>
                    <a:gd name="T36" fmla="*/ 140 w 140"/>
                    <a:gd name="T37" fmla="*/ 85 h 167"/>
                    <a:gd name="T38" fmla="*/ 140 w 140"/>
                    <a:gd name="T39" fmla="*/ 127 h 167"/>
                    <a:gd name="T40" fmla="*/ 137 w 140"/>
                    <a:gd name="T41" fmla="*/ 166 h 167"/>
                    <a:gd name="T42" fmla="*/ 119 w 140"/>
                    <a:gd name="T43" fmla="*/ 167 h 167"/>
                    <a:gd name="T44" fmla="*/ 103 w 140"/>
                    <a:gd name="T45" fmla="*/ 167 h 167"/>
                    <a:gd name="T46" fmla="*/ 85 w 140"/>
                    <a:gd name="T47" fmla="*/ 166 h 167"/>
                    <a:gd name="T48" fmla="*/ 67 w 140"/>
                    <a:gd name="T49" fmla="*/ 166 h 167"/>
                    <a:gd name="T50" fmla="*/ 50 w 140"/>
                    <a:gd name="T51" fmla="*/ 165 h 167"/>
                    <a:gd name="T52" fmla="*/ 33 w 140"/>
                    <a:gd name="T53" fmla="*/ 165 h 167"/>
                    <a:gd name="T54" fmla="*/ 16 w 140"/>
                    <a:gd name="T55" fmla="*/ 164 h 167"/>
                    <a:gd name="T56" fmla="*/ 0 w 140"/>
                    <a:gd name="T57" fmla="*/ 163 h 167"/>
                    <a:gd name="T58" fmla="*/ 0 w 140"/>
                    <a:gd name="T59" fmla="*/ 121 h 167"/>
                    <a:gd name="T60" fmla="*/ 1 w 140"/>
                    <a:gd name="T61" fmla="*/ 83 h 167"/>
                    <a:gd name="T62" fmla="*/ 7 w 140"/>
                    <a:gd name="T63" fmla="*/ 45 h 167"/>
                    <a:gd name="T64" fmla="*/ 19 w 140"/>
                    <a:gd name="T65"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67">
                      <a:moveTo>
                        <a:pt x="19" y="4"/>
                      </a:moveTo>
                      <a:lnTo>
                        <a:pt x="26" y="4"/>
                      </a:lnTo>
                      <a:lnTo>
                        <a:pt x="33" y="2"/>
                      </a:lnTo>
                      <a:lnTo>
                        <a:pt x="40" y="2"/>
                      </a:lnTo>
                      <a:lnTo>
                        <a:pt x="46" y="1"/>
                      </a:lnTo>
                      <a:lnTo>
                        <a:pt x="52" y="1"/>
                      </a:lnTo>
                      <a:lnTo>
                        <a:pt x="59" y="1"/>
                      </a:lnTo>
                      <a:lnTo>
                        <a:pt x="66" y="0"/>
                      </a:lnTo>
                      <a:lnTo>
                        <a:pt x="72" y="0"/>
                      </a:lnTo>
                      <a:lnTo>
                        <a:pt x="81" y="0"/>
                      </a:lnTo>
                      <a:lnTo>
                        <a:pt x="89" y="1"/>
                      </a:lnTo>
                      <a:lnTo>
                        <a:pt x="97" y="1"/>
                      </a:lnTo>
                      <a:lnTo>
                        <a:pt x="105" y="1"/>
                      </a:lnTo>
                      <a:lnTo>
                        <a:pt x="112" y="2"/>
                      </a:lnTo>
                      <a:lnTo>
                        <a:pt x="120" y="2"/>
                      </a:lnTo>
                      <a:lnTo>
                        <a:pt x="129" y="4"/>
                      </a:lnTo>
                      <a:lnTo>
                        <a:pt x="137" y="4"/>
                      </a:lnTo>
                      <a:lnTo>
                        <a:pt x="138" y="44"/>
                      </a:lnTo>
                      <a:lnTo>
                        <a:pt x="140" y="85"/>
                      </a:lnTo>
                      <a:lnTo>
                        <a:pt x="140" y="127"/>
                      </a:lnTo>
                      <a:lnTo>
                        <a:pt x="137" y="166"/>
                      </a:lnTo>
                      <a:lnTo>
                        <a:pt x="119" y="167"/>
                      </a:lnTo>
                      <a:lnTo>
                        <a:pt x="103" y="167"/>
                      </a:lnTo>
                      <a:lnTo>
                        <a:pt x="85" y="166"/>
                      </a:lnTo>
                      <a:lnTo>
                        <a:pt x="67" y="166"/>
                      </a:lnTo>
                      <a:lnTo>
                        <a:pt x="50" y="165"/>
                      </a:lnTo>
                      <a:lnTo>
                        <a:pt x="33" y="165"/>
                      </a:lnTo>
                      <a:lnTo>
                        <a:pt x="16" y="164"/>
                      </a:lnTo>
                      <a:lnTo>
                        <a:pt x="0" y="163"/>
                      </a:lnTo>
                      <a:lnTo>
                        <a:pt x="0" y="121"/>
                      </a:lnTo>
                      <a:lnTo>
                        <a:pt x="1" y="83"/>
                      </a:lnTo>
                      <a:lnTo>
                        <a:pt x="7" y="45"/>
                      </a:lnTo>
                      <a:lnTo>
                        <a:pt x="19" y="4"/>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5" name="Freeform 237">
                  <a:extLst>
                    <a:ext uri="{FF2B5EF4-FFF2-40B4-BE49-F238E27FC236}">
                      <a16:creationId xmlns:a16="http://schemas.microsoft.com/office/drawing/2014/main" id="{FAAAB6E4-5914-6542-98A5-B2EF681AF934}"/>
                    </a:ext>
                  </a:extLst>
                </p:cNvPr>
                <p:cNvSpPr>
                  <a:spLocks/>
                </p:cNvSpPr>
                <p:nvPr/>
              </p:nvSpPr>
              <p:spPr bwMode="auto">
                <a:xfrm>
                  <a:off x="419" y="1377"/>
                  <a:ext cx="44" cy="74"/>
                </a:xfrm>
                <a:custGeom>
                  <a:avLst/>
                  <a:gdLst>
                    <a:gd name="T0" fmla="*/ 17 w 132"/>
                    <a:gd name="T1" fmla="*/ 4 h 148"/>
                    <a:gd name="T2" fmla="*/ 24 w 132"/>
                    <a:gd name="T3" fmla="*/ 4 h 148"/>
                    <a:gd name="T4" fmla="*/ 30 w 132"/>
                    <a:gd name="T5" fmla="*/ 2 h 148"/>
                    <a:gd name="T6" fmla="*/ 37 w 132"/>
                    <a:gd name="T7" fmla="*/ 2 h 148"/>
                    <a:gd name="T8" fmla="*/ 43 w 132"/>
                    <a:gd name="T9" fmla="*/ 1 h 148"/>
                    <a:gd name="T10" fmla="*/ 49 w 132"/>
                    <a:gd name="T11" fmla="*/ 1 h 148"/>
                    <a:gd name="T12" fmla="*/ 56 w 132"/>
                    <a:gd name="T13" fmla="*/ 1 h 148"/>
                    <a:gd name="T14" fmla="*/ 61 w 132"/>
                    <a:gd name="T15" fmla="*/ 0 h 148"/>
                    <a:gd name="T16" fmla="*/ 68 w 132"/>
                    <a:gd name="T17" fmla="*/ 0 h 148"/>
                    <a:gd name="T18" fmla="*/ 76 w 132"/>
                    <a:gd name="T19" fmla="*/ 0 h 148"/>
                    <a:gd name="T20" fmla="*/ 83 w 132"/>
                    <a:gd name="T21" fmla="*/ 1 h 148"/>
                    <a:gd name="T22" fmla="*/ 91 w 132"/>
                    <a:gd name="T23" fmla="*/ 1 h 148"/>
                    <a:gd name="T24" fmla="*/ 100 w 132"/>
                    <a:gd name="T25" fmla="*/ 1 h 148"/>
                    <a:gd name="T26" fmla="*/ 106 w 132"/>
                    <a:gd name="T27" fmla="*/ 2 h 148"/>
                    <a:gd name="T28" fmla="*/ 115 w 132"/>
                    <a:gd name="T29" fmla="*/ 2 h 148"/>
                    <a:gd name="T30" fmla="*/ 121 w 132"/>
                    <a:gd name="T31" fmla="*/ 4 h 148"/>
                    <a:gd name="T32" fmla="*/ 130 w 132"/>
                    <a:gd name="T33" fmla="*/ 4 h 148"/>
                    <a:gd name="T34" fmla="*/ 131 w 132"/>
                    <a:gd name="T35" fmla="*/ 38 h 148"/>
                    <a:gd name="T36" fmla="*/ 132 w 132"/>
                    <a:gd name="T37" fmla="*/ 75 h 148"/>
                    <a:gd name="T38" fmla="*/ 131 w 132"/>
                    <a:gd name="T39" fmla="*/ 112 h 148"/>
                    <a:gd name="T40" fmla="*/ 130 w 132"/>
                    <a:gd name="T41" fmla="*/ 148 h 148"/>
                    <a:gd name="T42" fmla="*/ 113 w 132"/>
                    <a:gd name="T43" fmla="*/ 148 h 148"/>
                    <a:gd name="T44" fmla="*/ 97 w 132"/>
                    <a:gd name="T45" fmla="*/ 148 h 148"/>
                    <a:gd name="T46" fmla="*/ 80 w 132"/>
                    <a:gd name="T47" fmla="*/ 148 h 148"/>
                    <a:gd name="T48" fmla="*/ 64 w 132"/>
                    <a:gd name="T49" fmla="*/ 148 h 148"/>
                    <a:gd name="T50" fmla="*/ 47 w 132"/>
                    <a:gd name="T51" fmla="*/ 147 h 148"/>
                    <a:gd name="T52" fmla="*/ 31 w 132"/>
                    <a:gd name="T53" fmla="*/ 147 h 148"/>
                    <a:gd name="T54" fmla="*/ 15 w 132"/>
                    <a:gd name="T55" fmla="*/ 146 h 148"/>
                    <a:gd name="T56" fmla="*/ 0 w 132"/>
                    <a:gd name="T57" fmla="*/ 146 h 148"/>
                    <a:gd name="T58" fmla="*/ 0 w 132"/>
                    <a:gd name="T59" fmla="*/ 108 h 148"/>
                    <a:gd name="T60" fmla="*/ 1 w 132"/>
                    <a:gd name="T61" fmla="*/ 74 h 148"/>
                    <a:gd name="T62" fmla="*/ 5 w 132"/>
                    <a:gd name="T63" fmla="*/ 41 h 148"/>
                    <a:gd name="T64" fmla="*/ 17 w 132"/>
                    <a:gd name="T65" fmla="*/ 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8">
                      <a:moveTo>
                        <a:pt x="17" y="4"/>
                      </a:moveTo>
                      <a:lnTo>
                        <a:pt x="24" y="4"/>
                      </a:lnTo>
                      <a:lnTo>
                        <a:pt x="30" y="2"/>
                      </a:lnTo>
                      <a:lnTo>
                        <a:pt x="37" y="2"/>
                      </a:lnTo>
                      <a:lnTo>
                        <a:pt x="43" y="1"/>
                      </a:lnTo>
                      <a:lnTo>
                        <a:pt x="49" y="1"/>
                      </a:lnTo>
                      <a:lnTo>
                        <a:pt x="56" y="1"/>
                      </a:lnTo>
                      <a:lnTo>
                        <a:pt x="61" y="0"/>
                      </a:lnTo>
                      <a:lnTo>
                        <a:pt x="68" y="0"/>
                      </a:lnTo>
                      <a:lnTo>
                        <a:pt x="76" y="0"/>
                      </a:lnTo>
                      <a:lnTo>
                        <a:pt x="83" y="1"/>
                      </a:lnTo>
                      <a:lnTo>
                        <a:pt x="91" y="1"/>
                      </a:lnTo>
                      <a:lnTo>
                        <a:pt x="100" y="1"/>
                      </a:lnTo>
                      <a:lnTo>
                        <a:pt x="106" y="2"/>
                      </a:lnTo>
                      <a:lnTo>
                        <a:pt x="115" y="2"/>
                      </a:lnTo>
                      <a:lnTo>
                        <a:pt x="121" y="4"/>
                      </a:lnTo>
                      <a:lnTo>
                        <a:pt x="130" y="4"/>
                      </a:lnTo>
                      <a:lnTo>
                        <a:pt x="131" y="38"/>
                      </a:lnTo>
                      <a:lnTo>
                        <a:pt x="132" y="75"/>
                      </a:lnTo>
                      <a:lnTo>
                        <a:pt x="131" y="112"/>
                      </a:lnTo>
                      <a:lnTo>
                        <a:pt x="130" y="148"/>
                      </a:lnTo>
                      <a:lnTo>
                        <a:pt x="113" y="148"/>
                      </a:lnTo>
                      <a:lnTo>
                        <a:pt x="97" y="148"/>
                      </a:lnTo>
                      <a:lnTo>
                        <a:pt x="80" y="148"/>
                      </a:lnTo>
                      <a:lnTo>
                        <a:pt x="64" y="148"/>
                      </a:lnTo>
                      <a:lnTo>
                        <a:pt x="47" y="147"/>
                      </a:lnTo>
                      <a:lnTo>
                        <a:pt x="31" y="147"/>
                      </a:lnTo>
                      <a:lnTo>
                        <a:pt x="15" y="146"/>
                      </a:lnTo>
                      <a:lnTo>
                        <a:pt x="0" y="146"/>
                      </a:lnTo>
                      <a:lnTo>
                        <a:pt x="0" y="108"/>
                      </a:lnTo>
                      <a:lnTo>
                        <a:pt x="1" y="74"/>
                      </a:lnTo>
                      <a:lnTo>
                        <a:pt x="5" y="41"/>
                      </a:lnTo>
                      <a:lnTo>
                        <a:pt x="17" y="4"/>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6" name="Freeform 238">
                  <a:extLst>
                    <a:ext uri="{FF2B5EF4-FFF2-40B4-BE49-F238E27FC236}">
                      <a16:creationId xmlns:a16="http://schemas.microsoft.com/office/drawing/2014/main" id="{35BCC01B-2962-3047-A816-DACB01E1E11A}"/>
                    </a:ext>
                  </a:extLst>
                </p:cNvPr>
                <p:cNvSpPr>
                  <a:spLocks/>
                </p:cNvSpPr>
                <p:nvPr/>
              </p:nvSpPr>
              <p:spPr bwMode="auto">
                <a:xfrm>
                  <a:off x="420" y="1377"/>
                  <a:ext cx="41" cy="65"/>
                </a:xfrm>
                <a:custGeom>
                  <a:avLst/>
                  <a:gdLst>
                    <a:gd name="T0" fmla="*/ 15 w 125"/>
                    <a:gd name="T1" fmla="*/ 4 h 131"/>
                    <a:gd name="T2" fmla="*/ 22 w 125"/>
                    <a:gd name="T3" fmla="*/ 4 h 131"/>
                    <a:gd name="T4" fmla="*/ 28 w 125"/>
                    <a:gd name="T5" fmla="*/ 2 h 131"/>
                    <a:gd name="T6" fmla="*/ 35 w 125"/>
                    <a:gd name="T7" fmla="*/ 2 h 131"/>
                    <a:gd name="T8" fmla="*/ 40 w 125"/>
                    <a:gd name="T9" fmla="*/ 1 h 131"/>
                    <a:gd name="T10" fmla="*/ 47 w 125"/>
                    <a:gd name="T11" fmla="*/ 1 h 131"/>
                    <a:gd name="T12" fmla="*/ 52 w 125"/>
                    <a:gd name="T13" fmla="*/ 1 h 131"/>
                    <a:gd name="T14" fmla="*/ 59 w 125"/>
                    <a:gd name="T15" fmla="*/ 0 h 131"/>
                    <a:gd name="T16" fmla="*/ 65 w 125"/>
                    <a:gd name="T17" fmla="*/ 0 h 131"/>
                    <a:gd name="T18" fmla="*/ 72 w 125"/>
                    <a:gd name="T19" fmla="*/ 0 h 131"/>
                    <a:gd name="T20" fmla="*/ 80 w 125"/>
                    <a:gd name="T21" fmla="*/ 1 h 131"/>
                    <a:gd name="T22" fmla="*/ 87 w 125"/>
                    <a:gd name="T23" fmla="*/ 1 h 131"/>
                    <a:gd name="T24" fmla="*/ 93 w 125"/>
                    <a:gd name="T25" fmla="*/ 1 h 131"/>
                    <a:gd name="T26" fmla="*/ 100 w 125"/>
                    <a:gd name="T27" fmla="*/ 2 h 131"/>
                    <a:gd name="T28" fmla="*/ 109 w 125"/>
                    <a:gd name="T29" fmla="*/ 2 h 131"/>
                    <a:gd name="T30" fmla="*/ 115 w 125"/>
                    <a:gd name="T31" fmla="*/ 4 h 131"/>
                    <a:gd name="T32" fmla="*/ 122 w 125"/>
                    <a:gd name="T33" fmla="*/ 4 h 131"/>
                    <a:gd name="T34" fmla="*/ 124 w 125"/>
                    <a:gd name="T35" fmla="*/ 34 h 131"/>
                    <a:gd name="T36" fmla="*/ 125 w 125"/>
                    <a:gd name="T37" fmla="*/ 66 h 131"/>
                    <a:gd name="T38" fmla="*/ 124 w 125"/>
                    <a:gd name="T39" fmla="*/ 99 h 131"/>
                    <a:gd name="T40" fmla="*/ 122 w 125"/>
                    <a:gd name="T41" fmla="*/ 131 h 131"/>
                    <a:gd name="T42" fmla="*/ 107 w 125"/>
                    <a:gd name="T43" fmla="*/ 131 h 131"/>
                    <a:gd name="T44" fmla="*/ 92 w 125"/>
                    <a:gd name="T45" fmla="*/ 131 h 131"/>
                    <a:gd name="T46" fmla="*/ 76 w 125"/>
                    <a:gd name="T47" fmla="*/ 131 h 131"/>
                    <a:gd name="T48" fmla="*/ 61 w 125"/>
                    <a:gd name="T49" fmla="*/ 131 h 131"/>
                    <a:gd name="T50" fmla="*/ 45 w 125"/>
                    <a:gd name="T51" fmla="*/ 131 h 131"/>
                    <a:gd name="T52" fmla="*/ 30 w 125"/>
                    <a:gd name="T53" fmla="*/ 131 h 131"/>
                    <a:gd name="T54" fmla="*/ 15 w 125"/>
                    <a:gd name="T55" fmla="*/ 130 h 131"/>
                    <a:gd name="T56" fmla="*/ 0 w 125"/>
                    <a:gd name="T57" fmla="*/ 130 h 131"/>
                    <a:gd name="T58" fmla="*/ 0 w 125"/>
                    <a:gd name="T59" fmla="*/ 96 h 131"/>
                    <a:gd name="T60" fmla="*/ 0 w 125"/>
                    <a:gd name="T61" fmla="*/ 66 h 131"/>
                    <a:gd name="T62" fmla="*/ 4 w 125"/>
                    <a:gd name="T63" fmla="*/ 36 h 131"/>
                    <a:gd name="T64" fmla="*/ 15 w 125"/>
                    <a:gd name="T6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31">
                      <a:moveTo>
                        <a:pt x="15" y="4"/>
                      </a:moveTo>
                      <a:lnTo>
                        <a:pt x="22" y="4"/>
                      </a:lnTo>
                      <a:lnTo>
                        <a:pt x="28" y="2"/>
                      </a:lnTo>
                      <a:lnTo>
                        <a:pt x="35" y="2"/>
                      </a:lnTo>
                      <a:lnTo>
                        <a:pt x="40" y="1"/>
                      </a:lnTo>
                      <a:lnTo>
                        <a:pt x="47" y="1"/>
                      </a:lnTo>
                      <a:lnTo>
                        <a:pt x="52" y="1"/>
                      </a:lnTo>
                      <a:lnTo>
                        <a:pt x="59" y="0"/>
                      </a:lnTo>
                      <a:lnTo>
                        <a:pt x="65" y="0"/>
                      </a:lnTo>
                      <a:lnTo>
                        <a:pt x="72" y="0"/>
                      </a:lnTo>
                      <a:lnTo>
                        <a:pt x="80" y="1"/>
                      </a:lnTo>
                      <a:lnTo>
                        <a:pt x="87" y="1"/>
                      </a:lnTo>
                      <a:lnTo>
                        <a:pt x="93" y="1"/>
                      </a:lnTo>
                      <a:lnTo>
                        <a:pt x="100" y="2"/>
                      </a:lnTo>
                      <a:lnTo>
                        <a:pt x="109" y="2"/>
                      </a:lnTo>
                      <a:lnTo>
                        <a:pt x="115" y="4"/>
                      </a:lnTo>
                      <a:lnTo>
                        <a:pt x="122" y="4"/>
                      </a:lnTo>
                      <a:lnTo>
                        <a:pt x="124" y="34"/>
                      </a:lnTo>
                      <a:lnTo>
                        <a:pt x="125" y="66"/>
                      </a:lnTo>
                      <a:lnTo>
                        <a:pt x="124" y="99"/>
                      </a:lnTo>
                      <a:lnTo>
                        <a:pt x="122" y="131"/>
                      </a:lnTo>
                      <a:lnTo>
                        <a:pt x="107" y="131"/>
                      </a:lnTo>
                      <a:lnTo>
                        <a:pt x="92" y="131"/>
                      </a:lnTo>
                      <a:lnTo>
                        <a:pt x="76" y="131"/>
                      </a:lnTo>
                      <a:lnTo>
                        <a:pt x="61" y="131"/>
                      </a:lnTo>
                      <a:lnTo>
                        <a:pt x="45" y="131"/>
                      </a:lnTo>
                      <a:lnTo>
                        <a:pt x="30" y="131"/>
                      </a:lnTo>
                      <a:lnTo>
                        <a:pt x="15" y="130"/>
                      </a:lnTo>
                      <a:lnTo>
                        <a:pt x="0" y="130"/>
                      </a:lnTo>
                      <a:lnTo>
                        <a:pt x="0" y="96"/>
                      </a:lnTo>
                      <a:lnTo>
                        <a:pt x="0" y="66"/>
                      </a:lnTo>
                      <a:lnTo>
                        <a:pt x="4" y="36"/>
                      </a:lnTo>
                      <a:lnTo>
                        <a:pt x="15" y="4"/>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7" name="Freeform 239">
                  <a:extLst>
                    <a:ext uri="{FF2B5EF4-FFF2-40B4-BE49-F238E27FC236}">
                      <a16:creationId xmlns:a16="http://schemas.microsoft.com/office/drawing/2014/main" id="{DC9178D4-5804-C248-BC82-AC14D54CB9C2}"/>
                    </a:ext>
                  </a:extLst>
                </p:cNvPr>
                <p:cNvSpPr>
                  <a:spLocks/>
                </p:cNvSpPr>
                <p:nvPr/>
              </p:nvSpPr>
              <p:spPr bwMode="auto">
                <a:xfrm>
                  <a:off x="420" y="1377"/>
                  <a:ext cx="39" cy="56"/>
                </a:xfrm>
                <a:custGeom>
                  <a:avLst/>
                  <a:gdLst>
                    <a:gd name="T0" fmla="*/ 15 w 117"/>
                    <a:gd name="T1" fmla="*/ 4 h 113"/>
                    <a:gd name="T2" fmla="*/ 20 w 117"/>
                    <a:gd name="T3" fmla="*/ 4 h 113"/>
                    <a:gd name="T4" fmla="*/ 27 w 117"/>
                    <a:gd name="T5" fmla="*/ 2 h 113"/>
                    <a:gd name="T6" fmla="*/ 33 w 117"/>
                    <a:gd name="T7" fmla="*/ 2 h 113"/>
                    <a:gd name="T8" fmla="*/ 38 w 117"/>
                    <a:gd name="T9" fmla="*/ 1 h 113"/>
                    <a:gd name="T10" fmla="*/ 45 w 117"/>
                    <a:gd name="T11" fmla="*/ 1 h 113"/>
                    <a:gd name="T12" fmla="*/ 50 w 117"/>
                    <a:gd name="T13" fmla="*/ 1 h 113"/>
                    <a:gd name="T14" fmla="*/ 56 w 117"/>
                    <a:gd name="T15" fmla="*/ 0 h 113"/>
                    <a:gd name="T16" fmla="*/ 61 w 117"/>
                    <a:gd name="T17" fmla="*/ 0 h 113"/>
                    <a:gd name="T18" fmla="*/ 68 w 117"/>
                    <a:gd name="T19" fmla="*/ 0 h 113"/>
                    <a:gd name="T20" fmla="*/ 75 w 117"/>
                    <a:gd name="T21" fmla="*/ 1 h 113"/>
                    <a:gd name="T22" fmla="*/ 82 w 117"/>
                    <a:gd name="T23" fmla="*/ 1 h 113"/>
                    <a:gd name="T24" fmla="*/ 89 w 117"/>
                    <a:gd name="T25" fmla="*/ 1 h 113"/>
                    <a:gd name="T26" fmla="*/ 96 w 117"/>
                    <a:gd name="T27" fmla="*/ 2 h 113"/>
                    <a:gd name="T28" fmla="*/ 102 w 117"/>
                    <a:gd name="T29" fmla="*/ 2 h 113"/>
                    <a:gd name="T30" fmla="*/ 109 w 117"/>
                    <a:gd name="T31" fmla="*/ 4 h 113"/>
                    <a:gd name="T32" fmla="*/ 116 w 117"/>
                    <a:gd name="T33" fmla="*/ 4 h 113"/>
                    <a:gd name="T34" fmla="*/ 117 w 117"/>
                    <a:gd name="T35" fmla="*/ 29 h 113"/>
                    <a:gd name="T36" fmla="*/ 117 w 117"/>
                    <a:gd name="T37" fmla="*/ 57 h 113"/>
                    <a:gd name="T38" fmla="*/ 117 w 117"/>
                    <a:gd name="T39" fmla="*/ 85 h 113"/>
                    <a:gd name="T40" fmla="*/ 116 w 117"/>
                    <a:gd name="T41" fmla="*/ 112 h 113"/>
                    <a:gd name="T42" fmla="*/ 101 w 117"/>
                    <a:gd name="T43" fmla="*/ 113 h 113"/>
                    <a:gd name="T44" fmla="*/ 87 w 117"/>
                    <a:gd name="T45" fmla="*/ 113 h 113"/>
                    <a:gd name="T46" fmla="*/ 72 w 117"/>
                    <a:gd name="T47" fmla="*/ 113 h 113"/>
                    <a:gd name="T48" fmla="*/ 59 w 117"/>
                    <a:gd name="T49" fmla="*/ 113 h 113"/>
                    <a:gd name="T50" fmla="*/ 43 w 117"/>
                    <a:gd name="T51" fmla="*/ 113 h 113"/>
                    <a:gd name="T52" fmla="*/ 30 w 117"/>
                    <a:gd name="T53" fmla="*/ 113 h 113"/>
                    <a:gd name="T54" fmla="*/ 15 w 117"/>
                    <a:gd name="T55" fmla="*/ 113 h 113"/>
                    <a:gd name="T56" fmla="*/ 0 w 117"/>
                    <a:gd name="T57" fmla="*/ 113 h 113"/>
                    <a:gd name="T58" fmla="*/ 0 w 117"/>
                    <a:gd name="T59" fmla="*/ 85 h 113"/>
                    <a:gd name="T60" fmla="*/ 1 w 117"/>
                    <a:gd name="T61" fmla="*/ 58 h 113"/>
                    <a:gd name="T62" fmla="*/ 5 w 117"/>
                    <a:gd name="T63" fmla="*/ 32 h 113"/>
                    <a:gd name="T64" fmla="*/ 15 w 117"/>
                    <a:gd name="T65"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3">
                      <a:moveTo>
                        <a:pt x="15" y="4"/>
                      </a:moveTo>
                      <a:lnTo>
                        <a:pt x="20" y="4"/>
                      </a:lnTo>
                      <a:lnTo>
                        <a:pt x="27" y="2"/>
                      </a:lnTo>
                      <a:lnTo>
                        <a:pt x="33" y="2"/>
                      </a:lnTo>
                      <a:lnTo>
                        <a:pt x="38" y="1"/>
                      </a:lnTo>
                      <a:lnTo>
                        <a:pt x="45" y="1"/>
                      </a:lnTo>
                      <a:lnTo>
                        <a:pt x="50" y="1"/>
                      </a:lnTo>
                      <a:lnTo>
                        <a:pt x="56" y="0"/>
                      </a:lnTo>
                      <a:lnTo>
                        <a:pt x="61" y="0"/>
                      </a:lnTo>
                      <a:lnTo>
                        <a:pt x="68" y="0"/>
                      </a:lnTo>
                      <a:lnTo>
                        <a:pt x="75" y="1"/>
                      </a:lnTo>
                      <a:lnTo>
                        <a:pt x="82" y="1"/>
                      </a:lnTo>
                      <a:lnTo>
                        <a:pt x="89" y="1"/>
                      </a:lnTo>
                      <a:lnTo>
                        <a:pt x="96" y="2"/>
                      </a:lnTo>
                      <a:lnTo>
                        <a:pt x="102" y="2"/>
                      </a:lnTo>
                      <a:lnTo>
                        <a:pt x="109" y="4"/>
                      </a:lnTo>
                      <a:lnTo>
                        <a:pt x="116" y="4"/>
                      </a:lnTo>
                      <a:lnTo>
                        <a:pt x="117" y="29"/>
                      </a:lnTo>
                      <a:lnTo>
                        <a:pt x="117" y="57"/>
                      </a:lnTo>
                      <a:lnTo>
                        <a:pt x="117" y="85"/>
                      </a:lnTo>
                      <a:lnTo>
                        <a:pt x="116" y="112"/>
                      </a:lnTo>
                      <a:lnTo>
                        <a:pt x="101" y="113"/>
                      </a:lnTo>
                      <a:lnTo>
                        <a:pt x="87" y="113"/>
                      </a:lnTo>
                      <a:lnTo>
                        <a:pt x="72" y="113"/>
                      </a:lnTo>
                      <a:lnTo>
                        <a:pt x="59" y="113"/>
                      </a:lnTo>
                      <a:lnTo>
                        <a:pt x="43" y="113"/>
                      </a:lnTo>
                      <a:lnTo>
                        <a:pt x="30" y="113"/>
                      </a:lnTo>
                      <a:lnTo>
                        <a:pt x="15" y="113"/>
                      </a:lnTo>
                      <a:lnTo>
                        <a:pt x="0" y="113"/>
                      </a:lnTo>
                      <a:lnTo>
                        <a:pt x="0" y="85"/>
                      </a:lnTo>
                      <a:lnTo>
                        <a:pt x="1" y="58"/>
                      </a:lnTo>
                      <a:lnTo>
                        <a:pt x="5" y="32"/>
                      </a:lnTo>
                      <a:lnTo>
                        <a:pt x="15" y="4"/>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8" name="Freeform 240">
                  <a:extLst>
                    <a:ext uri="{FF2B5EF4-FFF2-40B4-BE49-F238E27FC236}">
                      <a16:creationId xmlns:a16="http://schemas.microsoft.com/office/drawing/2014/main" id="{3BAF927D-636C-3441-8314-B146E7A0C5A8}"/>
                    </a:ext>
                  </a:extLst>
                </p:cNvPr>
                <p:cNvSpPr>
                  <a:spLocks/>
                </p:cNvSpPr>
                <p:nvPr/>
              </p:nvSpPr>
              <p:spPr bwMode="auto">
                <a:xfrm>
                  <a:off x="421" y="1377"/>
                  <a:ext cx="37" cy="48"/>
                </a:xfrm>
                <a:custGeom>
                  <a:avLst/>
                  <a:gdLst>
                    <a:gd name="T0" fmla="*/ 14 w 110"/>
                    <a:gd name="T1" fmla="*/ 4 h 97"/>
                    <a:gd name="T2" fmla="*/ 59 w 110"/>
                    <a:gd name="T3" fmla="*/ 0 h 97"/>
                    <a:gd name="T4" fmla="*/ 110 w 110"/>
                    <a:gd name="T5" fmla="*/ 4 h 97"/>
                    <a:gd name="T6" fmla="*/ 110 w 110"/>
                    <a:gd name="T7" fmla="*/ 25 h 97"/>
                    <a:gd name="T8" fmla="*/ 110 w 110"/>
                    <a:gd name="T9" fmla="*/ 48 h 97"/>
                    <a:gd name="T10" fmla="*/ 110 w 110"/>
                    <a:gd name="T11" fmla="*/ 71 h 97"/>
                    <a:gd name="T12" fmla="*/ 110 w 110"/>
                    <a:gd name="T13" fmla="*/ 95 h 97"/>
                    <a:gd name="T14" fmla="*/ 96 w 110"/>
                    <a:gd name="T15" fmla="*/ 96 h 97"/>
                    <a:gd name="T16" fmla="*/ 83 w 110"/>
                    <a:gd name="T17" fmla="*/ 96 h 97"/>
                    <a:gd name="T18" fmla="*/ 69 w 110"/>
                    <a:gd name="T19" fmla="*/ 97 h 97"/>
                    <a:gd name="T20" fmla="*/ 55 w 110"/>
                    <a:gd name="T21" fmla="*/ 97 h 97"/>
                    <a:gd name="T22" fmla="*/ 41 w 110"/>
                    <a:gd name="T23" fmla="*/ 97 h 97"/>
                    <a:gd name="T24" fmla="*/ 28 w 110"/>
                    <a:gd name="T25" fmla="*/ 97 h 97"/>
                    <a:gd name="T26" fmla="*/ 14 w 110"/>
                    <a:gd name="T27" fmla="*/ 97 h 97"/>
                    <a:gd name="T28" fmla="*/ 0 w 110"/>
                    <a:gd name="T29" fmla="*/ 97 h 97"/>
                    <a:gd name="T30" fmla="*/ 0 w 110"/>
                    <a:gd name="T31" fmla="*/ 72 h 97"/>
                    <a:gd name="T32" fmla="*/ 0 w 110"/>
                    <a:gd name="T33" fmla="*/ 50 h 97"/>
                    <a:gd name="T34" fmla="*/ 5 w 110"/>
                    <a:gd name="T35" fmla="*/ 28 h 97"/>
                    <a:gd name="T36" fmla="*/ 14 w 110"/>
                    <a:gd name="T3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97">
                      <a:moveTo>
                        <a:pt x="14" y="4"/>
                      </a:moveTo>
                      <a:lnTo>
                        <a:pt x="59" y="0"/>
                      </a:lnTo>
                      <a:lnTo>
                        <a:pt x="110" y="4"/>
                      </a:lnTo>
                      <a:lnTo>
                        <a:pt x="110" y="25"/>
                      </a:lnTo>
                      <a:lnTo>
                        <a:pt x="110" y="48"/>
                      </a:lnTo>
                      <a:lnTo>
                        <a:pt x="110" y="71"/>
                      </a:lnTo>
                      <a:lnTo>
                        <a:pt x="110" y="95"/>
                      </a:lnTo>
                      <a:lnTo>
                        <a:pt x="96" y="96"/>
                      </a:lnTo>
                      <a:lnTo>
                        <a:pt x="83" y="96"/>
                      </a:lnTo>
                      <a:lnTo>
                        <a:pt x="69" y="97"/>
                      </a:lnTo>
                      <a:lnTo>
                        <a:pt x="55" y="97"/>
                      </a:lnTo>
                      <a:lnTo>
                        <a:pt x="41" y="97"/>
                      </a:lnTo>
                      <a:lnTo>
                        <a:pt x="28" y="97"/>
                      </a:lnTo>
                      <a:lnTo>
                        <a:pt x="14" y="97"/>
                      </a:lnTo>
                      <a:lnTo>
                        <a:pt x="0" y="97"/>
                      </a:lnTo>
                      <a:lnTo>
                        <a:pt x="0" y="72"/>
                      </a:lnTo>
                      <a:lnTo>
                        <a:pt x="0" y="50"/>
                      </a:lnTo>
                      <a:lnTo>
                        <a:pt x="5" y="28"/>
                      </a:lnTo>
                      <a:lnTo>
                        <a:pt x="14" y="4"/>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89" name="Freeform 241">
                  <a:extLst>
                    <a:ext uri="{FF2B5EF4-FFF2-40B4-BE49-F238E27FC236}">
                      <a16:creationId xmlns:a16="http://schemas.microsoft.com/office/drawing/2014/main" id="{473897AF-49E4-4440-8D96-5446ACD54F66}"/>
                    </a:ext>
                  </a:extLst>
                </p:cNvPr>
                <p:cNvSpPr>
                  <a:spLocks/>
                </p:cNvSpPr>
                <p:nvPr/>
              </p:nvSpPr>
              <p:spPr bwMode="auto">
                <a:xfrm>
                  <a:off x="423" y="1362"/>
                  <a:ext cx="52" cy="13"/>
                </a:xfrm>
                <a:custGeom>
                  <a:avLst/>
                  <a:gdLst>
                    <a:gd name="T0" fmla="*/ 4 w 154"/>
                    <a:gd name="T1" fmla="*/ 1 h 26"/>
                    <a:gd name="T2" fmla="*/ 0 w 154"/>
                    <a:gd name="T3" fmla="*/ 23 h 26"/>
                    <a:gd name="T4" fmla="*/ 19 w 154"/>
                    <a:gd name="T5" fmla="*/ 22 h 26"/>
                    <a:gd name="T6" fmla="*/ 39 w 154"/>
                    <a:gd name="T7" fmla="*/ 21 h 26"/>
                    <a:gd name="T8" fmla="*/ 58 w 154"/>
                    <a:gd name="T9" fmla="*/ 21 h 26"/>
                    <a:gd name="T10" fmla="*/ 77 w 154"/>
                    <a:gd name="T11" fmla="*/ 22 h 26"/>
                    <a:gd name="T12" fmla="*/ 95 w 154"/>
                    <a:gd name="T13" fmla="*/ 23 h 26"/>
                    <a:gd name="T14" fmla="*/ 114 w 154"/>
                    <a:gd name="T15" fmla="*/ 24 h 26"/>
                    <a:gd name="T16" fmla="*/ 133 w 154"/>
                    <a:gd name="T17" fmla="*/ 25 h 26"/>
                    <a:gd name="T18" fmla="*/ 154 w 154"/>
                    <a:gd name="T19" fmla="*/ 26 h 26"/>
                    <a:gd name="T20" fmla="*/ 154 w 154"/>
                    <a:gd name="T21" fmla="*/ 3 h 26"/>
                    <a:gd name="T22" fmla="*/ 82 w 154"/>
                    <a:gd name="T23" fmla="*/ 0 h 26"/>
                    <a:gd name="T24" fmla="*/ 4 w 154"/>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6">
                      <a:moveTo>
                        <a:pt x="4" y="1"/>
                      </a:moveTo>
                      <a:lnTo>
                        <a:pt x="0" y="23"/>
                      </a:lnTo>
                      <a:lnTo>
                        <a:pt x="19" y="22"/>
                      </a:lnTo>
                      <a:lnTo>
                        <a:pt x="39" y="21"/>
                      </a:lnTo>
                      <a:lnTo>
                        <a:pt x="58" y="21"/>
                      </a:lnTo>
                      <a:lnTo>
                        <a:pt x="77" y="22"/>
                      </a:lnTo>
                      <a:lnTo>
                        <a:pt x="95" y="23"/>
                      </a:lnTo>
                      <a:lnTo>
                        <a:pt x="114" y="24"/>
                      </a:lnTo>
                      <a:lnTo>
                        <a:pt x="133" y="25"/>
                      </a:lnTo>
                      <a:lnTo>
                        <a:pt x="154" y="26"/>
                      </a:lnTo>
                      <a:lnTo>
                        <a:pt x="154" y="3"/>
                      </a:lnTo>
                      <a:lnTo>
                        <a:pt x="82" y="0"/>
                      </a:lnTo>
                      <a:lnTo>
                        <a:pt x="4" y="1"/>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0" name="Freeform 242">
                  <a:extLst>
                    <a:ext uri="{FF2B5EF4-FFF2-40B4-BE49-F238E27FC236}">
                      <a16:creationId xmlns:a16="http://schemas.microsoft.com/office/drawing/2014/main" id="{6CD0E67A-5649-0449-8C9A-A9040B0444A9}"/>
                    </a:ext>
                  </a:extLst>
                </p:cNvPr>
                <p:cNvSpPr>
                  <a:spLocks/>
                </p:cNvSpPr>
                <p:nvPr/>
              </p:nvSpPr>
              <p:spPr bwMode="auto">
                <a:xfrm>
                  <a:off x="412" y="1520"/>
                  <a:ext cx="62" cy="23"/>
                </a:xfrm>
                <a:custGeom>
                  <a:avLst/>
                  <a:gdLst>
                    <a:gd name="T0" fmla="*/ 2 w 185"/>
                    <a:gd name="T1" fmla="*/ 0 h 45"/>
                    <a:gd name="T2" fmla="*/ 185 w 185"/>
                    <a:gd name="T3" fmla="*/ 14 h 45"/>
                    <a:gd name="T4" fmla="*/ 185 w 185"/>
                    <a:gd name="T5" fmla="*/ 45 h 45"/>
                    <a:gd name="T6" fmla="*/ 0 w 185"/>
                    <a:gd name="T7" fmla="*/ 25 h 45"/>
                    <a:gd name="T8" fmla="*/ 2 w 185"/>
                    <a:gd name="T9" fmla="*/ 0 h 45"/>
                  </a:gdLst>
                  <a:ahLst/>
                  <a:cxnLst>
                    <a:cxn ang="0">
                      <a:pos x="T0" y="T1"/>
                    </a:cxn>
                    <a:cxn ang="0">
                      <a:pos x="T2" y="T3"/>
                    </a:cxn>
                    <a:cxn ang="0">
                      <a:pos x="T4" y="T5"/>
                    </a:cxn>
                    <a:cxn ang="0">
                      <a:pos x="T6" y="T7"/>
                    </a:cxn>
                    <a:cxn ang="0">
                      <a:pos x="T8" y="T9"/>
                    </a:cxn>
                  </a:cxnLst>
                  <a:rect l="0" t="0" r="r" b="b"/>
                  <a:pathLst>
                    <a:path w="185" h="45">
                      <a:moveTo>
                        <a:pt x="2" y="0"/>
                      </a:moveTo>
                      <a:lnTo>
                        <a:pt x="185" y="14"/>
                      </a:lnTo>
                      <a:lnTo>
                        <a:pt x="185" y="45"/>
                      </a:lnTo>
                      <a:lnTo>
                        <a:pt x="0" y="25"/>
                      </a:lnTo>
                      <a:lnTo>
                        <a:pt x="2"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1" name="Freeform 243">
                  <a:extLst>
                    <a:ext uri="{FF2B5EF4-FFF2-40B4-BE49-F238E27FC236}">
                      <a16:creationId xmlns:a16="http://schemas.microsoft.com/office/drawing/2014/main" id="{373E4F9B-692E-E043-AC5C-A32E5468E504}"/>
                    </a:ext>
                  </a:extLst>
                </p:cNvPr>
                <p:cNvSpPr>
                  <a:spLocks/>
                </p:cNvSpPr>
                <p:nvPr/>
              </p:nvSpPr>
              <p:spPr bwMode="auto">
                <a:xfrm>
                  <a:off x="431" y="1525"/>
                  <a:ext cx="25" cy="7"/>
                </a:xfrm>
                <a:custGeom>
                  <a:avLst/>
                  <a:gdLst>
                    <a:gd name="T0" fmla="*/ 38 w 74"/>
                    <a:gd name="T1" fmla="*/ 0 h 15"/>
                    <a:gd name="T2" fmla="*/ 53 w 74"/>
                    <a:gd name="T3" fmla="*/ 1 h 15"/>
                    <a:gd name="T4" fmla="*/ 64 w 74"/>
                    <a:gd name="T5" fmla="*/ 4 h 15"/>
                    <a:gd name="T6" fmla="*/ 71 w 74"/>
                    <a:gd name="T7" fmla="*/ 7 h 15"/>
                    <a:gd name="T8" fmla="*/ 74 w 74"/>
                    <a:gd name="T9" fmla="*/ 10 h 15"/>
                    <a:gd name="T10" fmla="*/ 71 w 74"/>
                    <a:gd name="T11" fmla="*/ 13 h 15"/>
                    <a:gd name="T12" fmla="*/ 63 w 74"/>
                    <a:gd name="T13" fmla="*/ 14 h 15"/>
                    <a:gd name="T14" fmla="*/ 52 w 74"/>
                    <a:gd name="T15" fmla="*/ 15 h 15"/>
                    <a:gd name="T16" fmla="*/ 37 w 74"/>
                    <a:gd name="T17" fmla="*/ 14 h 15"/>
                    <a:gd name="T18" fmla="*/ 21 w 74"/>
                    <a:gd name="T19" fmla="*/ 13 h 15"/>
                    <a:gd name="T20" fmla="*/ 10 w 74"/>
                    <a:gd name="T21" fmla="*/ 11 h 15"/>
                    <a:gd name="T22" fmla="*/ 2 w 74"/>
                    <a:gd name="T23" fmla="*/ 8 h 15"/>
                    <a:gd name="T24" fmla="*/ 0 w 74"/>
                    <a:gd name="T25" fmla="*/ 5 h 15"/>
                    <a:gd name="T26" fmla="*/ 4 w 74"/>
                    <a:gd name="T27" fmla="*/ 3 h 15"/>
                    <a:gd name="T28" fmla="*/ 12 w 74"/>
                    <a:gd name="T29" fmla="*/ 0 h 15"/>
                    <a:gd name="T30" fmla="*/ 23 w 74"/>
                    <a:gd name="T31" fmla="*/ 0 h 15"/>
                    <a:gd name="T32" fmla="*/ 38 w 74"/>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5">
                      <a:moveTo>
                        <a:pt x="38" y="0"/>
                      </a:moveTo>
                      <a:lnTo>
                        <a:pt x="53" y="1"/>
                      </a:lnTo>
                      <a:lnTo>
                        <a:pt x="64" y="4"/>
                      </a:lnTo>
                      <a:lnTo>
                        <a:pt x="71" y="7"/>
                      </a:lnTo>
                      <a:lnTo>
                        <a:pt x="74" y="10"/>
                      </a:lnTo>
                      <a:lnTo>
                        <a:pt x="71" y="13"/>
                      </a:lnTo>
                      <a:lnTo>
                        <a:pt x="63" y="14"/>
                      </a:lnTo>
                      <a:lnTo>
                        <a:pt x="52" y="15"/>
                      </a:lnTo>
                      <a:lnTo>
                        <a:pt x="37" y="14"/>
                      </a:lnTo>
                      <a:lnTo>
                        <a:pt x="21" y="13"/>
                      </a:lnTo>
                      <a:lnTo>
                        <a:pt x="10" y="11"/>
                      </a:lnTo>
                      <a:lnTo>
                        <a:pt x="2" y="8"/>
                      </a:lnTo>
                      <a:lnTo>
                        <a:pt x="0" y="5"/>
                      </a:lnTo>
                      <a:lnTo>
                        <a:pt x="4" y="3"/>
                      </a:lnTo>
                      <a:lnTo>
                        <a:pt x="12" y="0"/>
                      </a:lnTo>
                      <a:lnTo>
                        <a:pt x="23" y="0"/>
                      </a:lnTo>
                      <a:lnTo>
                        <a:pt x="38"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2" name="Freeform 244">
                  <a:extLst>
                    <a:ext uri="{FF2B5EF4-FFF2-40B4-BE49-F238E27FC236}">
                      <a16:creationId xmlns:a16="http://schemas.microsoft.com/office/drawing/2014/main" id="{28CA017E-E186-5C45-93F0-FAD6C983EFFF}"/>
                    </a:ext>
                  </a:extLst>
                </p:cNvPr>
                <p:cNvSpPr>
                  <a:spLocks/>
                </p:cNvSpPr>
                <p:nvPr/>
              </p:nvSpPr>
              <p:spPr bwMode="auto">
                <a:xfrm>
                  <a:off x="431" y="1525"/>
                  <a:ext cx="17" cy="7"/>
                </a:xfrm>
                <a:custGeom>
                  <a:avLst/>
                  <a:gdLst>
                    <a:gd name="T0" fmla="*/ 26 w 50"/>
                    <a:gd name="T1" fmla="*/ 0 h 15"/>
                    <a:gd name="T2" fmla="*/ 35 w 50"/>
                    <a:gd name="T3" fmla="*/ 1 h 15"/>
                    <a:gd name="T4" fmla="*/ 43 w 50"/>
                    <a:gd name="T5" fmla="*/ 4 h 15"/>
                    <a:gd name="T6" fmla="*/ 49 w 50"/>
                    <a:gd name="T7" fmla="*/ 7 h 15"/>
                    <a:gd name="T8" fmla="*/ 50 w 50"/>
                    <a:gd name="T9" fmla="*/ 10 h 15"/>
                    <a:gd name="T10" fmla="*/ 47 w 50"/>
                    <a:gd name="T11" fmla="*/ 12 h 15"/>
                    <a:gd name="T12" fmla="*/ 42 w 50"/>
                    <a:gd name="T13" fmla="*/ 14 h 15"/>
                    <a:gd name="T14" fmla="*/ 34 w 50"/>
                    <a:gd name="T15" fmla="*/ 15 h 15"/>
                    <a:gd name="T16" fmla="*/ 24 w 50"/>
                    <a:gd name="T17" fmla="*/ 15 h 15"/>
                    <a:gd name="T18" fmla="*/ 15 w 50"/>
                    <a:gd name="T19" fmla="*/ 14 h 15"/>
                    <a:gd name="T20" fmla="*/ 6 w 50"/>
                    <a:gd name="T21" fmla="*/ 12 h 15"/>
                    <a:gd name="T22" fmla="*/ 1 w 50"/>
                    <a:gd name="T23" fmla="*/ 9 h 15"/>
                    <a:gd name="T24" fmla="*/ 0 w 50"/>
                    <a:gd name="T25" fmla="*/ 6 h 15"/>
                    <a:gd name="T26" fmla="*/ 2 w 50"/>
                    <a:gd name="T27" fmla="*/ 4 h 15"/>
                    <a:gd name="T28" fmla="*/ 8 w 50"/>
                    <a:gd name="T29" fmla="*/ 1 h 15"/>
                    <a:gd name="T30" fmla="*/ 16 w 50"/>
                    <a:gd name="T31" fmla="*/ 0 h 15"/>
                    <a:gd name="T32" fmla="*/ 26 w 5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5">
                      <a:moveTo>
                        <a:pt x="26" y="0"/>
                      </a:moveTo>
                      <a:lnTo>
                        <a:pt x="35" y="1"/>
                      </a:lnTo>
                      <a:lnTo>
                        <a:pt x="43" y="4"/>
                      </a:lnTo>
                      <a:lnTo>
                        <a:pt x="49" y="7"/>
                      </a:lnTo>
                      <a:lnTo>
                        <a:pt x="50" y="10"/>
                      </a:lnTo>
                      <a:lnTo>
                        <a:pt x="47" y="12"/>
                      </a:lnTo>
                      <a:lnTo>
                        <a:pt x="42" y="14"/>
                      </a:lnTo>
                      <a:lnTo>
                        <a:pt x="34" y="15"/>
                      </a:lnTo>
                      <a:lnTo>
                        <a:pt x="24" y="15"/>
                      </a:lnTo>
                      <a:lnTo>
                        <a:pt x="15" y="14"/>
                      </a:lnTo>
                      <a:lnTo>
                        <a:pt x="6" y="12"/>
                      </a:lnTo>
                      <a:lnTo>
                        <a:pt x="1" y="9"/>
                      </a:lnTo>
                      <a:lnTo>
                        <a:pt x="0" y="6"/>
                      </a:lnTo>
                      <a:lnTo>
                        <a:pt x="2" y="4"/>
                      </a:lnTo>
                      <a:lnTo>
                        <a:pt x="8" y="1"/>
                      </a:lnTo>
                      <a:lnTo>
                        <a:pt x="16" y="0"/>
                      </a:lnTo>
                      <a:lnTo>
                        <a:pt x="26"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3" name="Freeform 245">
                  <a:extLst>
                    <a:ext uri="{FF2B5EF4-FFF2-40B4-BE49-F238E27FC236}">
                      <a16:creationId xmlns:a16="http://schemas.microsoft.com/office/drawing/2014/main" id="{A15697B5-5023-FB4C-8AA0-C5032BF028A1}"/>
                    </a:ext>
                  </a:extLst>
                </p:cNvPr>
                <p:cNvSpPr>
                  <a:spLocks/>
                </p:cNvSpPr>
                <p:nvPr/>
              </p:nvSpPr>
              <p:spPr bwMode="auto">
                <a:xfrm>
                  <a:off x="431" y="1526"/>
                  <a:ext cx="12" cy="4"/>
                </a:xfrm>
                <a:custGeom>
                  <a:avLst/>
                  <a:gdLst>
                    <a:gd name="T0" fmla="*/ 19 w 35"/>
                    <a:gd name="T1" fmla="*/ 0 h 10"/>
                    <a:gd name="T2" fmla="*/ 26 w 35"/>
                    <a:gd name="T3" fmla="*/ 2 h 10"/>
                    <a:gd name="T4" fmla="*/ 31 w 35"/>
                    <a:gd name="T5" fmla="*/ 3 h 10"/>
                    <a:gd name="T6" fmla="*/ 34 w 35"/>
                    <a:gd name="T7" fmla="*/ 5 h 10"/>
                    <a:gd name="T8" fmla="*/ 35 w 35"/>
                    <a:gd name="T9" fmla="*/ 7 h 10"/>
                    <a:gd name="T10" fmla="*/ 34 w 35"/>
                    <a:gd name="T11" fmla="*/ 8 h 10"/>
                    <a:gd name="T12" fmla="*/ 30 w 35"/>
                    <a:gd name="T13" fmla="*/ 10 h 10"/>
                    <a:gd name="T14" fmla="*/ 24 w 35"/>
                    <a:gd name="T15" fmla="*/ 10 h 10"/>
                    <a:gd name="T16" fmla="*/ 17 w 35"/>
                    <a:gd name="T17" fmla="*/ 10 h 10"/>
                    <a:gd name="T18" fmla="*/ 10 w 35"/>
                    <a:gd name="T19" fmla="*/ 9 h 10"/>
                    <a:gd name="T20" fmla="*/ 5 w 35"/>
                    <a:gd name="T21" fmla="*/ 8 h 10"/>
                    <a:gd name="T22" fmla="*/ 1 w 35"/>
                    <a:gd name="T23" fmla="*/ 6 h 10"/>
                    <a:gd name="T24" fmla="*/ 0 w 35"/>
                    <a:gd name="T25" fmla="*/ 4 h 10"/>
                    <a:gd name="T26" fmla="*/ 1 w 35"/>
                    <a:gd name="T27" fmla="*/ 3 h 10"/>
                    <a:gd name="T28" fmla="*/ 5 w 35"/>
                    <a:gd name="T29" fmla="*/ 0 h 10"/>
                    <a:gd name="T30" fmla="*/ 10 w 35"/>
                    <a:gd name="T31" fmla="*/ 0 h 10"/>
                    <a:gd name="T32" fmla="*/ 19 w 35"/>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0">
                      <a:moveTo>
                        <a:pt x="19" y="0"/>
                      </a:moveTo>
                      <a:lnTo>
                        <a:pt x="26" y="2"/>
                      </a:lnTo>
                      <a:lnTo>
                        <a:pt x="31" y="3"/>
                      </a:lnTo>
                      <a:lnTo>
                        <a:pt x="34" y="5"/>
                      </a:lnTo>
                      <a:lnTo>
                        <a:pt x="35" y="7"/>
                      </a:lnTo>
                      <a:lnTo>
                        <a:pt x="34" y="8"/>
                      </a:lnTo>
                      <a:lnTo>
                        <a:pt x="30" y="10"/>
                      </a:lnTo>
                      <a:lnTo>
                        <a:pt x="24" y="10"/>
                      </a:lnTo>
                      <a:lnTo>
                        <a:pt x="17" y="10"/>
                      </a:lnTo>
                      <a:lnTo>
                        <a:pt x="10" y="9"/>
                      </a:lnTo>
                      <a:lnTo>
                        <a:pt x="5" y="8"/>
                      </a:lnTo>
                      <a:lnTo>
                        <a:pt x="1" y="6"/>
                      </a:lnTo>
                      <a:lnTo>
                        <a:pt x="0" y="4"/>
                      </a:lnTo>
                      <a:lnTo>
                        <a:pt x="1" y="3"/>
                      </a:lnTo>
                      <a:lnTo>
                        <a:pt x="5" y="0"/>
                      </a:lnTo>
                      <a:lnTo>
                        <a:pt x="10" y="0"/>
                      </a:lnTo>
                      <a:lnTo>
                        <a:pt x="19"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4" name="Freeform 246">
                  <a:extLst>
                    <a:ext uri="{FF2B5EF4-FFF2-40B4-BE49-F238E27FC236}">
                      <a16:creationId xmlns:a16="http://schemas.microsoft.com/office/drawing/2014/main" id="{865C018E-8B1E-8A4D-939E-79CE4A8D77F1}"/>
                    </a:ext>
                  </a:extLst>
                </p:cNvPr>
                <p:cNvSpPr>
                  <a:spLocks/>
                </p:cNvSpPr>
                <p:nvPr/>
              </p:nvSpPr>
              <p:spPr bwMode="auto">
                <a:xfrm>
                  <a:off x="476" y="1517"/>
                  <a:ext cx="42" cy="23"/>
                </a:xfrm>
                <a:custGeom>
                  <a:avLst/>
                  <a:gdLst>
                    <a:gd name="T0" fmla="*/ 0 w 126"/>
                    <a:gd name="T1" fmla="*/ 19 h 45"/>
                    <a:gd name="T2" fmla="*/ 126 w 126"/>
                    <a:gd name="T3" fmla="*/ 0 h 45"/>
                    <a:gd name="T4" fmla="*/ 126 w 126"/>
                    <a:gd name="T5" fmla="*/ 19 h 45"/>
                    <a:gd name="T6" fmla="*/ 92 w 126"/>
                    <a:gd name="T7" fmla="*/ 27 h 45"/>
                    <a:gd name="T8" fmla="*/ 0 w 126"/>
                    <a:gd name="T9" fmla="*/ 45 h 45"/>
                    <a:gd name="T10" fmla="*/ 0 w 126"/>
                    <a:gd name="T11" fmla="*/ 19 h 45"/>
                  </a:gdLst>
                  <a:ahLst/>
                  <a:cxnLst>
                    <a:cxn ang="0">
                      <a:pos x="T0" y="T1"/>
                    </a:cxn>
                    <a:cxn ang="0">
                      <a:pos x="T2" y="T3"/>
                    </a:cxn>
                    <a:cxn ang="0">
                      <a:pos x="T4" y="T5"/>
                    </a:cxn>
                    <a:cxn ang="0">
                      <a:pos x="T6" y="T7"/>
                    </a:cxn>
                    <a:cxn ang="0">
                      <a:pos x="T8" y="T9"/>
                    </a:cxn>
                    <a:cxn ang="0">
                      <a:pos x="T10" y="T11"/>
                    </a:cxn>
                  </a:cxnLst>
                  <a:rect l="0" t="0" r="r" b="b"/>
                  <a:pathLst>
                    <a:path w="126" h="45">
                      <a:moveTo>
                        <a:pt x="0" y="19"/>
                      </a:moveTo>
                      <a:lnTo>
                        <a:pt x="126" y="0"/>
                      </a:lnTo>
                      <a:lnTo>
                        <a:pt x="126" y="19"/>
                      </a:lnTo>
                      <a:lnTo>
                        <a:pt x="92" y="27"/>
                      </a:lnTo>
                      <a:lnTo>
                        <a:pt x="0" y="45"/>
                      </a:lnTo>
                      <a:lnTo>
                        <a:pt x="0" y="19"/>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5" name="Freeform 247">
                  <a:extLst>
                    <a:ext uri="{FF2B5EF4-FFF2-40B4-BE49-F238E27FC236}">
                      <a16:creationId xmlns:a16="http://schemas.microsoft.com/office/drawing/2014/main" id="{F25FFAED-2523-4347-B3D6-7224E5D68C79}"/>
                    </a:ext>
                  </a:extLst>
                </p:cNvPr>
                <p:cNvSpPr>
                  <a:spLocks/>
                </p:cNvSpPr>
                <p:nvPr/>
              </p:nvSpPr>
              <p:spPr bwMode="auto">
                <a:xfrm>
                  <a:off x="479" y="1517"/>
                  <a:ext cx="39" cy="22"/>
                </a:xfrm>
                <a:custGeom>
                  <a:avLst/>
                  <a:gdLst>
                    <a:gd name="T0" fmla="*/ 0 w 119"/>
                    <a:gd name="T1" fmla="*/ 17 h 44"/>
                    <a:gd name="T2" fmla="*/ 15 w 119"/>
                    <a:gd name="T3" fmla="*/ 15 h 44"/>
                    <a:gd name="T4" fmla="*/ 30 w 119"/>
                    <a:gd name="T5" fmla="*/ 13 h 44"/>
                    <a:gd name="T6" fmla="*/ 45 w 119"/>
                    <a:gd name="T7" fmla="*/ 11 h 44"/>
                    <a:gd name="T8" fmla="*/ 60 w 119"/>
                    <a:gd name="T9" fmla="*/ 9 h 44"/>
                    <a:gd name="T10" fmla="*/ 74 w 119"/>
                    <a:gd name="T11" fmla="*/ 7 h 44"/>
                    <a:gd name="T12" fmla="*/ 89 w 119"/>
                    <a:gd name="T13" fmla="*/ 4 h 44"/>
                    <a:gd name="T14" fmla="*/ 104 w 119"/>
                    <a:gd name="T15" fmla="*/ 2 h 44"/>
                    <a:gd name="T16" fmla="*/ 119 w 119"/>
                    <a:gd name="T17" fmla="*/ 0 h 44"/>
                    <a:gd name="T18" fmla="*/ 119 w 119"/>
                    <a:gd name="T19" fmla="*/ 4 h 44"/>
                    <a:gd name="T20" fmla="*/ 119 w 119"/>
                    <a:gd name="T21" fmla="*/ 9 h 44"/>
                    <a:gd name="T22" fmla="*/ 119 w 119"/>
                    <a:gd name="T23" fmla="*/ 13 h 44"/>
                    <a:gd name="T24" fmla="*/ 119 w 119"/>
                    <a:gd name="T25" fmla="*/ 19 h 44"/>
                    <a:gd name="T26" fmla="*/ 110 w 119"/>
                    <a:gd name="T27" fmla="*/ 21 h 44"/>
                    <a:gd name="T28" fmla="*/ 101 w 119"/>
                    <a:gd name="T29" fmla="*/ 23 h 44"/>
                    <a:gd name="T30" fmla="*/ 93 w 119"/>
                    <a:gd name="T31" fmla="*/ 25 h 44"/>
                    <a:gd name="T32" fmla="*/ 85 w 119"/>
                    <a:gd name="T33" fmla="*/ 27 h 44"/>
                    <a:gd name="T34" fmla="*/ 74 w 119"/>
                    <a:gd name="T35" fmla="*/ 29 h 44"/>
                    <a:gd name="T36" fmla="*/ 63 w 119"/>
                    <a:gd name="T37" fmla="*/ 31 h 44"/>
                    <a:gd name="T38" fmla="*/ 52 w 119"/>
                    <a:gd name="T39" fmla="*/ 33 h 44"/>
                    <a:gd name="T40" fmla="*/ 42 w 119"/>
                    <a:gd name="T41" fmla="*/ 35 h 44"/>
                    <a:gd name="T42" fmla="*/ 32 w 119"/>
                    <a:gd name="T43" fmla="*/ 38 h 44"/>
                    <a:gd name="T44" fmla="*/ 21 w 119"/>
                    <a:gd name="T45" fmla="*/ 40 h 44"/>
                    <a:gd name="T46" fmla="*/ 11 w 119"/>
                    <a:gd name="T47" fmla="*/ 42 h 44"/>
                    <a:gd name="T48" fmla="*/ 0 w 119"/>
                    <a:gd name="T49" fmla="*/ 44 h 44"/>
                    <a:gd name="T50" fmla="*/ 0 w 119"/>
                    <a:gd name="T51" fmla="*/ 37 h 44"/>
                    <a:gd name="T52" fmla="*/ 0 w 119"/>
                    <a:gd name="T53" fmla="*/ 31 h 44"/>
                    <a:gd name="T54" fmla="*/ 0 w 119"/>
                    <a:gd name="T55" fmla="*/ 25 h 44"/>
                    <a:gd name="T56" fmla="*/ 0 w 119"/>
                    <a:gd name="T5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44">
                      <a:moveTo>
                        <a:pt x="0" y="17"/>
                      </a:moveTo>
                      <a:lnTo>
                        <a:pt x="15" y="15"/>
                      </a:lnTo>
                      <a:lnTo>
                        <a:pt x="30" y="13"/>
                      </a:lnTo>
                      <a:lnTo>
                        <a:pt x="45" y="11"/>
                      </a:lnTo>
                      <a:lnTo>
                        <a:pt x="60" y="9"/>
                      </a:lnTo>
                      <a:lnTo>
                        <a:pt x="74" y="7"/>
                      </a:lnTo>
                      <a:lnTo>
                        <a:pt x="89" y="4"/>
                      </a:lnTo>
                      <a:lnTo>
                        <a:pt x="104" y="2"/>
                      </a:lnTo>
                      <a:lnTo>
                        <a:pt x="119" y="0"/>
                      </a:lnTo>
                      <a:lnTo>
                        <a:pt x="119" y="4"/>
                      </a:lnTo>
                      <a:lnTo>
                        <a:pt x="119" y="9"/>
                      </a:lnTo>
                      <a:lnTo>
                        <a:pt x="119" y="13"/>
                      </a:lnTo>
                      <a:lnTo>
                        <a:pt x="119" y="19"/>
                      </a:lnTo>
                      <a:lnTo>
                        <a:pt x="110" y="21"/>
                      </a:lnTo>
                      <a:lnTo>
                        <a:pt x="101" y="23"/>
                      </a:lnTo>
                      <a:lnTo>
                        <a:pt x="93" y="25"/>
                      </a:lnTo>
                      <a:lnTo>
                        <a:pt x="85" y="27"/>
                      </a:lnTo>
                      <a:lnTo>
                        <a:pt x="74" y="29"/>
                      </a:lnTo>
                      <a:lnTo>
                        <a:pt x="63" y="31"/>
                      </a:lnTo>
                      <a:lnTo>
                        <a:pt x="52" y="33"/>
                      </a:lnTo>
                      <a:lnTo>
                        <a:pt x="42" y="35"/>
                      </a:lnTo>
                      <a:lnTo>
                        <a:pt x="32" y="38"/>
                      </a:lnTo>
                      <a:lnTo>
                        <a:pt x="21" y="40"/>
                      </a:lnTo>
                      <a:lnTo>
                        <a:pt x="11" y="42"/>
                      </a:lnTo>
                      <a:lnTo>
                        <a:pt x="0" y="44"/>
                      </a:lnTo>
                      <a:lnTo>
                        <a:pt x="0" y="37"/>
                      </a:lnTo>
                      <a:lnTo>
                        <a:pt x="0" y="31"/>
                      </a:lnTo>
                      <a:lnTo>
                        <a:pt x="0" y="25"/>
                      </a:lnTo>
                      <a:lnTo>
                        <a:pt x="0" y="17"/>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6" name="Freeform 248">
                  <a:extLst>
                    <a:ext uri="{FF2B5EF4-FFF2-40B4-BE49-F238E27FC236}">
                      <a16:creationId xmlns:a16="http://schemas.microsoft.com/office/drawing/2014/main" id="{DC43FB67-FA3B-A94B-A522-DB93CD0E67D4}"/>
                    </a:ext>
                  </a:extLst>
                </p:cNvPr>
                <p:cNvSpPr>
                  <a:spLocks/>
                </p:cNvSpPr>
                <p:nvPr/>
              </p:nvSpPr>
              <p:spPr bwMode="auto">
                <a:xfrm>
                  <a:off x="480" y="1517"/>
                  <a:ext cx="38" cy="22"/>
                </a:xfrm>
                <a:custGeom>
                  <a:avLst/>
                  <a:gdLst>
                    <a:gd name="T0" fmla="*/ 0 w 114"/>
                    <a:gd name="T1" fmla="*/ 17 h 43"/>
                    <a:gd name="T2" fmla="*/ 14 w 114"/>
                    <a:gd name="T3" fmla="*/ 15 h 43"/>
                    <a:gd name="T4" fmla="*/ 29 w 114"/>
                    <a:gd name="T5" fmla="*/ 13 h 43"/>
                    <a:gd name="T6" fmla="*/ 43 w 114"/>
                    <a:gd name="T7" fmla="*/ 10 h 43"/>
                    <a:gd name="T8" fmla="*/ 58 w 114"/>
                    <a:gd name="T9" fmla="*/ 8 h 43"/>
                    <a:gd name="T10" fmla="*/ 72 w 114"/>
                    <a:gd name="T11" fmla="*/ 6 h 43"/>
                    <a:gd name="T12" fmla="*/ 85 w 114"/>
                    <a:gd name="T13" fmla="*/ 4 h 43"/>
                    <a:gd name="T14" fmla="*/ 100 w 114"/>
                    <a:gd name="T15" fmla="*/ 2 h 43"/>
                    <a:gd name="T16" fmla="*/ 114 w 114"/>
                    <a:gd name="T17" fmla="*/ 0 h 43"/>
                    <a:gd name="T18" fmla="*/ 114 w 114"/>
                    <a:gd name="T19" fmla="*/ 5 h 43"/>
                    <a:gd name="T20" fmla="*/ 114 w 114"/>
                    <a:gd name="T21" fmla="*/ 9 h 43"/>
                    <a:gd name="T22" fmla="*/ 114 w 114"/>
                    <a:gd name="T23" fmla="*/ 14 h 43"/>
                    <a:gd name="T24" fmla="*/ 114 w 114"/>
                    <a:gd name="T25" fmla="*/ 20 h 43"/>
                    <a:gd name="T26" fmla="*/ 106 w 114"/>
                    <a:gd name="T27" fmla="*/ 22 h 43"/>
                    <a:gd name="T28" fmla="*/ 98 w 114"/>
                    <a:gd name="T29" fmla="*/ 23 h 43"/>
                    <a:gd name="T30" fmla="*/ 88 w 114"/>
                    <a:gd name="T31" fmla="*/ 25 h 43"/>
                    <a:gd name="T32" fmla="*/ 80 w 114"/>
                    <a:gd name="T33" fmla="*/ 27 h 43"/>
                    <a:gd name="T34" fmla="*/ 70 w 114"/>
                    <a:gd name="T35" fmla="*/ 29 h 43"/>
                    <a:gd name="T36" fmla="*/ 61 w 114"/>
                    <a:gd name="T37" fmla="*/ 31 h 43"/>
                    <a:gd name="T38" fmla="*/ 51 w 114"/>
                    <a:gd name="T39" fmla="*/ 33 h 43"/>
                    <a:gd name="T40" fmla="*/ 42 w 114"/>
                    <a:gd name="T41" fmla="*/ 35 h 43"/>
                    <a:gd name="T42" fmla="*/ 31 w 114"/>
                    <a:gd name="T43" fmla="*/ 37 h 43"/>
                    <a:gd name="T44" fmla="*/ 21 w 114"/>
                    <a:gd name="T45" fmla="*/ 39 h 43"/>
                    <a:gd name="T46" fmla="*/ 11 w 114"/>
                    <a:gd name="T47" fmla="*/ 41 h 43"/>
                    <a:gd name="T48" fmla="*/ 2 w 114"/>
                    <a:gd name="T49" fmla="*/ 43 h 43"/>
                    <a:gd name="T50" fmla="*/ 2 w 114"/>
                    <a:gd name="T51" fmla="*/ 36 h 43"/>
                    <a:gd name="T52" fmla="*/ 2 w 114"/>
                    <a:gd name="T53" fmla="*/ 30 h 43"/>
                    <a:gd name="T54" fmla="*/ 0 w 114"/>
                    <a:gd name="T55" fmla="*/ 24 h 43"/>
                    <a:gd name="T56" fmla="*/ 0 w 114"/>
                    <a:gd name="T5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43">
                      <a:moveTo>
                        <a:pt x="0" y="17"/>
                      </a:moveTo>
                      <a:lnTo>
                        <a:pt x="14" y="15"/>
                      </a:lnTo>
                      <a:lnTo>
                        <a:pt x="29" y="13"/>
                      </a:lnTo>
                      <a:lnTo>
                        <a:pt x="43" y="10"/>
                      </a:lnTo>
                      <a:lnTo>
                        <a:pt x="58" y="8"/>
                      </a:lnTo>
                      <a:lnTo>
                        <a:pt x="72" y="6"/>
                      </a:lnTo>
                      <a:lnTo>
                        <a:pt x="85" y="4"/>
                      </a:lnTo>
                      <a:lnTo>
                        <a:pt x="100" y="2"/>
                      </a:lnTo>
                      <a:lnTo>
                        <a:pt x="114" y="0"/>
                      </a:lnTo>
                      <a:lnTo>
                        <a:pt x="114" y="5"/>
                      </a:lnTo>
                      <a:lnTo>
                        <a:pt x="114" y="9"/>
                      </a:lnTo>
                      <a:lnTo>
                        <a:pt x="114" y="14"/>
                      </a:lnTo>
                      <a:lnTo>
                        <a:pt x="114" y="20"/>
                      </a:lnTo>
                      <a:lnTo>
                        <a:pt x="106" y="22"/>
                      </a:lnTo>
                      <a:lnTo>
                        <a:pt x="98" y="23"/>
                      </a:lnTo>
                      <a:lnTo>
                        <a:pt x="88" y="25"/>
                      </a:lnTo>
                      <a:lnTo>
                        <a:pt x="80" y="27"/>
                      </a:lnTo>
                      <a:lnTo>
                        <a:pt x="70" y="29"/>
                      </a:lnTo>
                      <a:lnTo>
                        <a:pt x="61" y="31"/>
                      </a:lnTo>
                      <a:lnTo>
                        <a:pt x="51" y="33"/>
                      </a:lnTo>
                      <a:lnTo>
                        <a:pt x="42" y="35"/>
                      </a:lnTo>
                      <a:lnTo>
                        <a:pt x="31" y="37"/>
                      </a:lnTo>
                      <a:lnTo>
                        <a:pt x="21" y="39"/>
                      </a:lnTo>
                      <a:lnTo>
                        <a:pt x="11" y="41"/>
                      </a:lnTo>
                      <a:lnTo>
                        <a:pt x="2" y="43"/>
                      </a:lnTo>
                      <a:lnTo>
                        <a:pt x="2" y="36"/>
                      </a:lnTo>
                      <a:lnTo>
                        <a:pt x="2" y="30"/>
                      </a:lnTo>
                      <a:lnTo>
                        <a:pt x="0" y="24"/>
                      </a:lnTo>
                      <a:lnTo>
                        <a:pt x="0" y="17"/>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7" name="Freeform 249">
                  <a:extLst>
                    <a:ext uri="{FF2B5EF4-FFF2-40B4-BE49-F238E27FC236}">
                      <a16:creationId xmlns:a16="http://schemas.microsoft.com/office/drawing/2014/main" id="{01C38BFB-000D-4B41-835E-7A0732EFEE00}"/>
                    </a:ext>
                  </a:extLst>
                </p:cNvPr>
                <p:cNvSpPr>
                  <a:spLocks/>
                </p:cNvSpPr>
                <p:nvPr/>
              </p:nvSpPr>
              <p:spPr bwMode="auto">
                <a:xfrm>
                  <a:off x="483" y="1517"/>
                  <a:ext cx="35" cy="21"/>
                </a:xfrm>
                <a:custGeom>
                  <a:avLst/>
                  <a:gdLst>
                    <a:gd name="T0" fmla="*/ 0 w 107"/>
                    <a:gd name="T1" fmla="*/ 16 h 41"/>
                    <a:gd name="T2" fmla="*/ 14 w 107"/>
                    <a:gd name="T3" fmla="*/ 14 h 41"/>
                    <a:gd name="T4" fmla="*/ 28 w 107"/>
                    <a:gd name="T5" fmla="*/ 12 h 41"/>
                    <a:gd name="T6" fmla="*/ 40 w 107"/>
                    <a:gd name="T7" fmla="*/ 10 h 41"/>
                    <a:gd name="T8" fmla="*/ 54 w 107"/>
                    <a:gd name="T9" fmla="*/ 8 h 41"/>
                    <a:gd name="T10" fmla="*/ 67 w 107"/>
                    <a:gd name="T11" fmla="*/ 6 h 41"/>
                    <a:gd name="T12" fmla="*/ 81 w 107"/>
                    <a:gd name="T13" fmla="*/ 4 h 41"/>
                    <a:gd name="T14" fmla="*/ 93 w 107"/>
                    <a:gd name="T15" fmla="*/ 2 h 41"/>
                    <a:gd name="T16" fmla="*/ 107 w 107"/>
                    <a:gd name="T17" fmla="*/ 0 h 41"/>
                    <a:gd name="T18" fmla="*/ 107 w 107"/>
                    <a:gd name="T19" fmla="*/ 5 h 41"/>
                    <a:gd name="T20" fmla="*/ 107 w 107"/>
                    <a:gd name="T21" fmla="*/ 9 h 41"/>
                    <a:gd name="T22" fmla="*/ 107 w 107"/>
                    <a:gd name="T23" fmla="*/ 14 h 41"/>
                    <a:gd name="T24" fmla="*/ 107 w 107"/>
                    <a:gd name="T25" fmla="*/ 20 h 41"/>
                    <a:gd name="T26" fmla="*/ 99 w 107"/>
                    <a:gd name="T27" fmla="*/ 22 h 41"/>
                    <a:gd name="T28" fmla="*/ 91 w 107"/>
                    <a:gd name="T29" fmla="*/ 23 h 41"/>
                    <a:gd name="T30" fmla="*/ 83 w 107"/>
                    <a:gd name="T31" fmla="*/ 25 h 41"/>
                    <a:gd name="T32" fmla="*/ 74 w 107"/>
                    <a:gd name="T33" fmla="*/ 27 h 41"/>
                    <a:gd name="T34" fmla="*/ 65 w 107"/>
                    <a:gd name="T35" fmla="*/ 29 h 41"/>
                    <a:gd name="T36" fmla="*/ 57 w 107"/>
                    <a:gd name="T37" fmla="*/ 31 h 41"/>
                    <a:gd name="T38" fmla="*/ 47 w 107"/>
                    <a:gd name="T39" fmla="*/ 33 h 41"/>
                    <a:gd name="T40" fmla="*/ 37 w 107"/>
                    <a:gd name="T41" fmla="*/ 34 h 41"/>
                    <a:gd name="T42" fmla="*/ 28 w 107"/>
                    <a:gd name="T43" fmla="*/ 36 h 41"/>
                    <a:gd name="T44" fmla="*/ 20 w 107"/>
                    <a:gd name="T45" fmla="*/ 38 h 41"/>
                    <a:gd name="T46" fmla="*/ 10 w 107"/>
                    <a:gd name="T47" fmla="*/ 39 h 41"/>
                    <a:gd name="T48" fmla="*/ 2 w 107"/>
                    <a:gd name="T49" fmla="*/ 41 h 41"/>
                    <a:gd name="T50" fmla="*/ 0 w 107"/>
                    <a:gd name="T51" fmla="*/ 35 h 41"/>
                    <a:gd name="T52" fmla="*/ 0 w 107"/>
                    <a:gd name="T53" fmla="*/ 29 h 41"/>
                    <a:gd name="T54" fmla="*/ 0 w 107"/>
                    <a:gd name="T55" fmla="*/ 23 h 41"/>
                    <a:gd name="T56" fmla="*/ 0 w 107"/>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41">
                      <a:moveTo>
                        <a:pt x="0" y="16"/>
                      </a:moveTo>
                      <a:lnTo>
                        <a:pt x="14" y="14"/>
                      </a:lnTo>
                      <a:lnTo>
                        <a:pt x="28" y="12"/>
                      </a:lnTo>
                      <a:lnTo>
                        <a:pt x="40" y="10"/>
                      </a:lnTo>
                      <a:lnTo>
                        <a:pt x="54" y="8"/>
                      </a:lnTo>
                      <a:lnTo>
                        <a:pt x="67" y="6"/>
                      </a:lnTo>
                      <a:lnTo>
                        <a:pt x="81" y="4"/>
                      </a:lnTo>
                      <a:lnTo>
                        <a:pt x="93" y="2"/>
                      </a:lnTo>
                      <a:lnTo>
                        <a:pt x="107" y="0"/>
                      </a:lnTo>
                      <a:lnTo>
                        <a:pt x="107" y="5"/>
                      </a:lnTo>
                      <a:lnTo>
                        <a:pt x="107" y="9"/>
                      </a:lnTo>
                      <a:lnTo>
                        <a:pt x="107" y="14"/>
                      </a:lnTo>
                      <a:lnTo>
                        <a:pt x="107" y="20"/>
                      </a:lnTo>
                      <a:lnTo>
                        <a:pt x="99" y="22"/>
                      </a:lnTo>
                      <a:lnTo>
                        <a:pt x="91" y="23"/>
                      </a:lnTo>
                      <a:lnTo>
                        <a:pt x="83" y="25"/>
                      </a:lnTo>
                      <a:lnTo>
                        <a:pt x="74" y="27"/>
                      </a:lnTo>
                      <a:lnTo>
                        <a:pt x="65" y="29"/>
                      </a:lnTo>
                      <a:lnTo>
                        <a:pt x="57" y="31"/>
                      </a:lnTo>
                      <a:lnTo>
                        <a:pt x="47" y="33"/>
                      </a:lnTo>
                      <a:lnTo>
                        <a:pt x="37" y="34"/>
                      </a:lnTo>
                      <a:lnTo>
                        <a:pt x="28" y="36"/>
                      </a:lnTo>
                      <a:lnTo>
                        <a:pt x="20" y="38"/>
                      </a:lnTo>
                      <a:lnTo>
                        <a:pt x="10" y="39"/>
                      </a:lnTo>
                      <a:lnTo>
                        <a:pt x="2" y="41"/>
                      </a:lnTo>
                      <a:lnTo>
                        <a:pt x="0" y="35"/>
                      </a:lnTo>
                      <a:lnTo>
                        <a:pt x="0" y="29"/>
                      </a:lnTo>
                      <a:lnTo>
                        <a:pt x="0" y="23"/>
                      </a:lnTo>
                      <a:lnTo>
                        <a:pt x="0" y="16"/>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8" name="Freeform 250">
                  <a:extLst>
                    <a:ext uri="{FF2B5EF4-FFF2-40B4-BE49-F238E27FC236}">
                      <a16:creationId xmlns:a16="http://schemas.microsoft.com/office/drawing/2014/main" id="{43E48D1E-9410-5846-9B2A-423C9895A416}"/>
                    </a:ext>
                  </a:extLst>
                </p:cNvPr>
                <p:cNvSpPr>
                  <a:spLocks/>
                </p:cNvSpPr>
                <p:nvPr/>
              </p:nvSpPr>
              <p:spPr bwMode="auto">
                <a:xfrm>
                  <a:off x="485" y="1517"/>
                  <a:ext cx="33" cy="20"/>
                </a:xfrm>
                <a:custGeom>
                  <a:avLst/>
                  <a:gdLst>
                    <a:gd name="T0" fmla="*/ 0 w 100"/>
                    <a:gd name="T1" fmla="*/ 15 h 40"/>
                    <a:gd name="T2" fmla="*/ 13 w 100"/>
                    <a:gd name="T3" fmla="*/ 13 h 40"/>
                    <a:gd name="T4" fmla="*/ 25 w 100"/>
                    <a:gd name="T5" fmla="*/ 11 h 40"/>
                    <a:gd name="T6" fmla="*/ 37 w 100"/>
                    <a:gd name="T7" fmla="*/ 9 h 40"/>
                    <a:gd name="T8" fmla="*/ 50 w 100"/>
                    <a:gd name="T9" fmla="*/ 7 h 40"/>
                    <a:gd name="T10" fmla="*/ 62 w 100"/>
                    <a:gd name="T11" fmla="*/ 6 h 40"/>
                    <a:gd name="T12" fmla="*/ 74 w 100"/>
                    <a:gd name="T13" fmla="*/ 4 h 40"/>
                    <a:gd name="T14" fmla="*/ 88 w 100"/>
                    <a:gd name="T15" fmla="*/ 2 h 40"/>
                    <a:gd name="T16" fmla="*/ 100 w 100"/>
                    <a:gd name="T17" fmla="*/ 0 h 40"/>
                    <a:gd name="T18" fmla="*/ 100 w 100"/>
                    <a:gd name="T19" fmla="*/ 5 h 40"/>
                    <a:gd name="T20" fmla="*/ 100 w 100"/>
                    <a:gd name="T21" fmla="*/ 9 h 40"/>
                    <a:gd name="T22" fmla="*/ 100 w 100"/>
                    <a:gd name="T23" fmla="*/ 14 h 40"/>
                    <a:gd name="T24" fmla="*/ 100 w 100"/>
                    <a:gd name="T25" fmla="*/ 20 h 40"/>
                    <a:gd name="T26" fmla="*/ 92 w 100"/>
                    <a:gd name="T27" fmla="*/ 22 h 40"/>
                    <a:gd name="T28" fmla="*/ 84 w 100"/>
                    <a:gd name="T29" fmla="*/ 24 h 40"/>
                    <a:gd name="T30" fmla="*/ 76 w 100"/>
                    <a:gd name="T31" fmla="*/ 25 h 40"/>
                    <a:gd name="T32" fmla="*/ 67 w 100"/>
                    <a:gd name="T33" fmla="*/ 27 h 40"/>
                    <a:gd name="T34" fmla="*/ 59 w 100"/>
                    <a:gd name="T35" fmla="*/ 29 h 40"/>
                    <a:gd name="T36" fmla="*/ 51 w 100"/>
                    <a:gd name="T37" fmla="*/ 30 h 40"/>
                    <a:gd name="T38" fmla="*/ 43 w 100"/>
                    <a:gd name="T39" fmla="*/ 32 h 40"/>
                    <a:gd name="T40" fmla="*/ 34 w 100"/>
                    <a:gd name="T41" fmla="*/ 33 h 40"/>
                    <a:gd name="T42" fmla="*/ 26 w 100"/>
                    <a:gd name="T43" fmla="*/ 35 h 40"/>
                    <a:gd name="T44" fmla="*/ 18 w 100"/>
                    <a:gd name="T45" fmla="*/ 37 h 40"/>
                    <a:gd name="T46" fmla="*/ 8 w 100"/>
                    <a:gd name="T47" fmla="*/ 38 h 40"/>
                    <a:gd name="T48" fmla="*/ 0 w 100"/>
                    <a:gd name="T49" fmla="*/ 40 h 40"/>
                    <a:gd name="T50" fmla="*/ 0 w 100"/>
                    <a:gd name="T51" fmla="*/ 34 h 40"/>
                    <a:gd name="T52" fmla="*/ 0 w 100"/>
                    <a:gd name="T53" fmla="*/ 28 h 40"/>
                    <a:gd name="T54" fmla="*/ 0 w 100"/>
                    <a:gd name="T55" fmla="*/ 22 h 40"/>
                    <a:gd name="T56" fmla="*/ 0 w 100"/>
                    <a:gd name="T5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40">
                      <a:moveTo>
                        <a:pt x="0" y="15"/>
                      </a:moveTo>
                      <a:lnTo>
                        <a:pt x="13" y="13"/>
                      </a:lnTo>
                      <a:lnTo>
                        <a:pt x="25" y="11"/>
                      </a:lnTo>
                      <a:lnTo>
                        <a:pt x="37" y="9"/>
                      </a:lnTo>
                      <a:lnTo>
                        <a:pt x="50" y="7"/>
                      </a:lnTo>
                      <a:lnTo>
                        <a:pt x="62" y="6"/>
                      </a:lnTo>
                      <a:lnTo>
                        <a:pt x="74" y="4"/>
                      </a:lnTo>
                      <a:lnTo>
                        <a:pt x="88" y="2"/>
                      </a:lnTo>
                      <a:lnTo>
                        <a:pt x="100" y="0"/>
                      </a:lnTo>
                      <a:lnTo>
                        <a:pt x="100" y="5"/>
                      </a:lnTo>
                      <a:lnTo>
                        <a:pt x="100" y="9"/>
                      </a:lnTo>
                      <a:lnTo>
                        <a:pt x="100" y="14"/>
                      </a:lnTo>
                      <a:lnTo>
                        <a:pt x="100" y="20"/>
                      </a:lnTo>
                      <a:lnTo>
                        <a:pt x="92" y="22"/>
                      </a:lnTo>
                      <a:lnTo>
                        <a:pt x="84" y="24"/>
                      </a:lnTo>
                      <a:lnTo>
                        <a:pt x="76" y="25"/>
                      </a:lnTo>
                      <a:lnTo>
                        <a:pt x="67" y="27"/>
                      </a:lnTo>
                      <a:lnTo>
                        <a:pt x="59" y="29"/>
                      </a:lnTo>
                      <a:lnTo>
                        <a:pt x="51" y="30"/>
                      </a:lnTo>
                      <a:lnTo>
                        <a:pt x="43" y="32"/>
                      </a:lnTo>
                      <a:lnTo>
                        <a:pt x="34" y="33"/>
                      </a:lnTo>
                      <a:lnTo>
                        <a:pt x="26" y="35"/>
                      </a:lnTo>
                      <a:lnTo>
                        <a:pt x="18" y="37"/>
                      </a:lnTo>
                      <a:lnTo>
                        <a:pt x="8" y="38"/>
                      </a:lnTo>
                      <a:lnTo>
                        <a:pt x="0" y="40"/>
                      </a:lnTo>
                      <a:lnTo>
                        <a:pt x="0" y="34"/>
                      </a:lnTo>
                      <a:lnTo>
                        <a:pt x="0" y="28"/>
                      </a:lnTo>
                      <a:lnTo>
                        <a:pt x="0" y="22"/>
                      </a:lnTo>
                      <a:lnTo>
                        <a:pt x="0" y="15"/>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99" name="Freeform 251">
                  <a:extLst>
                    <a:ext uri="{FF2B5EF4-FFF2-40B4-BE49-F238E27FC236}">
                      <a16:creationId xmlns:a16="http://schemas.microsoft.com/office/drawing/2014/main" id="{708846AD-3E3B-284C-8A06-447E77DFCA2B}"/>
                    </a:ext>
                  </a:extLst>
                </p:cNvPr>
                <p:cNvSpPr>
                  <a:spLocks/>
                </p:cNvSpPr>
                <p:nvPr/>
              </p:nvSpPr>
              <p:spPr bwMode="auto">
                <a:xfrm>
                  <a:off x="487" y="1517"/>
                  <a:ext cx="31" cy="20"/>
                </a:xfrm>
                <a:custGeom>
                  <a:avLst/>
                  <a:gdLst>
                    <a:gd name="T0" fmla="*/ 0 w 93"/>
                    <a:gd name="T1" fmla="*/ 14 h 39"/>
                    <a:gd name="T2" fmla="*/ 11 w 93"/>
                    <a:gd name="T3" fmla="*/ 12 h 39"/>
                    <a:gd name="T4" fmla="*/ 23 w 93"/>
                    <a:gd name="T5" fmla="*/ 11 h 39"/>
                    <a:gd name="T6" fmla="*/ 34 w 93"/>
                    <a:gd name="T7" fmla="*/ 9 h 39"/>
                    <a:gd name="T8" fmla="*/ 47 w 93"/>
                    <a:gd name="T9" fmla="*/ 7 h 39"/>
                    <a:gd name="T10" fmla="*/ 58 w 93"/>
                    <a:gd name="T11" fmla="*/ 6 h 39"/>
                    <a:gd name="T12" fmla="*/ 70 w 93"/>
                    <a:gd name="T13" fmla="*/ 4 h 39"/>
                    <a:gd name="T14" fmla="*/ 81 w 93"/>
                    <a:gd name="T15" fmla="*/ 2 h 39"/>
                    <a:gd name="T16" fmla="*/ 93 w 93"/>
                    <a:gd name="T17" fmla="*/ 0 h 39"/>
                    <a:gd name="T18" fmla="*/ 93 w 93"/>
                    <a:gd name="T19" fmla="*/ 5 h 39"/>
                    <a:gd name="T20" fmla="*/ 93 w 93"/>
                    <a:gd name="T21" fmla="*/ 10 h 39"/>
                    <a:gd name="T22" fmla="*/ 93 w 93"/>
                    <a:gd name="T23" fmla="*/ 15 h 39"/>
                    <a:gd name="T24" fmla="*/ 93 w 93"/>
                    <a:gd name="T25" fmla="*/ 21 h 39"/>
                    <a:gd name="T26" fmla="*/ 85 w 93"/>
                    <a:gd name="T27" fmla="*/ 22 h 39"/>
                    <a:gd name="T28" fmla="*/ 77 w 93"/>
                    <a:gd name="T29" fmla="*/ 24 h 39"/>
                    <a:gd name="T30" fmla="*/ 69 w 93"/>
                    <a:gd name="T31" fmla="*/ 25 h 39"/>
                    <a:gd name="T32" fmla="*/ 60 w 93"/>
                    <a:gd name="T33" fmla="*/ 27 h 39"/>
                    <a:gd name="T34" fmla="*/ 53 w 93"/>
                    <a:gd name="T35" fmla="*/ 28 h 39"/>
                    <a:gd name="T36" fmla="*/ 45 w 93"/>
                    <a:gd name="T37" fmla="*/ 30 h 39"/>
                    <a:gd name="T38" fmla="*/ 38 w 93"/>
                    <a:gd name="T39" fmla="*/ 31 h 39"/>
                    <a:gd name="T40" fmla="*/ 30 w 93"/>
                    <a:gd name="T41" fmla="*/ 33 h 39"/>
                    <a:gd name="T42" fmla="*/ 23 w 93"/>
                    <a:gd name="T43" fmla="*/ 34 h 39"/>
                    <a:gd name="T44" fmla="*/ 15 w 93"/>
                    <a:gd name="T45" fmla="*/ 36 h 39"/>
                    <a:gd name="T46" fmla="*/ 8 w 93"/>
                    <a:gd name="T47" fmla="*/ 37 h 39"/>
                    <a:gd name="T48" fmla="*/ 0 w 93"/>
                    <a:gd name="T49" fmla="*/ 39 h 39"/>
                    <a:gd name="T50" fmla="*/ 0 w 93"/>
                    <a:gd name="T51" fmla="*/ 33 h 39"/>
                    <a:gd name="T52" fmla="*/ 0 w 93"/>
                    <a:gd name="T53" fmla="*/ 27 h 39"/>
                    <a:gd name="T54" fmla="*/ 0 w 93"/>
                    <a:gd name="T55" fmla="*/ 21 h 39"/>
                    <a:gd name="T56" fmla="*/ 0 w 9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39">
                      <a:moveTo>
                        <a:pt x="0" y="14"/>
                      </a:moveTo>
                      <a:lnTo>
                        <a:pt x="11" y="12"/>
                      </a:lnTo>
                      <a:lnTo>
                        <a:pt x="23" y="11"/>
                      </a:lnTo>
                      <a:lnTo>
                        <a:pt x="34" y="9"/>
                      </a:lnTo>
                      <a:lnTo>
                        <a:pt x="47" y="7"/>
                      </a:lnTo>
                      <a:lnTo>
                        <a:pt x="58" y="6"/>
                      </a:lnTo>
                      <a:lnTo>
                        <a:pt x="70" y="4"/>
                      </a:lnTo>
                      <a:lnTo>
                        <a:pt x="81" y="2"/>
                      </a:lnTo>
                      <a:lnTo>
                        <a:pt x="93" y="0"/>
                      </a:lnTo>
                      <a:lnTo>
                        <a:pt x="93" y="5"/>
                      </a:lnTo>
                      <a:lnTo>
                        <a:pt x="93" y="10"/>
                      </a:lnTo>
                      <a:lnTo>
                        <a:pt x="93" y="15"/>
                      </a:lnTo>
                      <a:lnTo>
                        <a:pt x="93" y="21"/>
                      </a:lnTo>
                      <a:lnTo>
                        <a:pt x="85" y="22"/>
                      </a:lnTo>
                      <a:lnTo>
                        <a:pt x="77" y="24"/>
                      </a:lnTo>
                      <a:lnTo>
                        <a:pt x="69" y="25"/>
                      </a:lnTo>
                      <a:lnTo>
                        <a:pt x="60" y="27"/>
                      </a:lnTo>
                      <a:lnTo>
                        <a:pt x="53" y="28"/>
                      </a:lnTo>
                      <a:lnTo>
                        <a:pt x="45" y="30"/>
                      </a:lnTo>
                      <a:lnTo>
                        <a:pt x="38" y="31"/>
                      </a:lnTo>
                      <a:lnTo>
                        <a:pt x="30" y="33"/>
                      </a:lnTo>
                      <a:lnTo>
                        <a:pt x="23" y="34"/>
                      </a:lnTo>
                      <a:lnTo>
                        <a:pt x="15" y="36"/>
                      </a:lnTo>
                      <a:lnTo>
                        <a:pt x="8" y="37"/>
                      </a:lnTo>
                      <a:lnTo>
                        <a:pt x="0" y="39"/>
                      </a:lnTo>
                      <a:lnTo>
                        <a:pt x="0" y="33"/>
                      </a:lnTo>
                      <a:lnTo>
                        <a:pt x="0" y="27"/>
                      </a:lnTo>
                      <a:lnTo>
                        <a:pt x="0" y="21"/>
                      </a:lnTo>
                      <a:lnTo>
                        <a:pt x="0" y="14"/>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0" name="Freeform 252">
                  <a:extLst>
                    <a:ext uri="{FF2B5EF4-FFF2-40B4-BE49-F238E27FC236}">
                      <a16:creationId xmlns:a16="http://schemas.microsoft.com/office/drawing/2014/main" id="{6D79DD8A-785B-AE49-B477-25FE288F9F22}"/>
                    </a:ext>
                  </a:extLst>
                </p:cNvPr>
                <p:cNvSpPr>
                  <a:spLocks/>
                </p:cNvSpPr>
                <p:nvPr/>
              </p:nvSpPr>
              <p:spPr bwMode="auto">
                <a:xfrm>
                  <a:off x="489" y="1517"/>
                  <a:ext cx="29" cy="19"/>
                </a:xfrm>
                <a:custGeom>
                  <a:avLst/>
                  <a:gdLst>
                    <a:gd name="T0" fmla="*/ 0 w 87"/>
                    <a:gd name="T1" fmla="*/ 14 h 37"/>
                    <a:gd name="T2" fmla="*/ 10 w 87"/>
                    <a:gd name="T3" fmla="*/ 12 h 37"/>
                    <a:gd name="T4" fmla="*/ 21 w 87"/>
                    <a:gd name="T5" fmla="*/ 10 h 37"/>
                    <a:gd name="T6" fmla="*/ 32 w 87"/>
                    <a:gd name="T7" fmla="*/ 8 h 37"/>
                    <a:gd name="T8" fmla="*/ 43 w 87"/>
                    <a:gd name="T9" fmla="*/ 7 h 37"/>
                    <a:gd name="T10" fmla="*/ 54 w 87"/>
                    <a:gd name="T11" fmla="*/ 5 h 37"/>
                    <a:gd name="T12" fmla="*/ 65 w 87"/>
                    <a:gd name="T13" fmla="*/ 3 h 37"/>
                    <a:gd name="T14" fmla="*/ 76 w 87"/>
                    <a:gd name="T15" fmla="*/ 2 h 37"/>
                    <a:gd name="T16" fmla="*/ 87 w 87"/>
                    <a:gd name="T17" fmla="*/ 0 h 37"/>
                    <a:gd name="T18" fmla="*/ 87 w 87"/>
                    <a:gd name="T19" fmla="*/ 5 h 37"/>
                    <a:gd name="T20" fmla="*/ 87 w 87"/>
                    <a:gd name="T21" fmla="*/ 10 h 37"/>
                    <a:gd name="T22" fmla="*/ 87 w 87"/>
                    <a:gd name="T23" fmla="*/ 15 h 37"/>
                    <a:gd name="T24" fmla="*/ 87 w 87"/>
                    <a:gd name="T25" fmla="*/ 21 h 37"/>
                    <a:gd name="T26" fmla="*/ 79 w 87"/>
                    <a:gd name="T27" fmla="*/ 22 h 37"/>
                    <a:gd name="T28" fmla="*/ 71 w 87"/>
                    <a:gd name="T29" fmla="*/ 24 h 37"/>
                    <a:gd name="T30" fmla="*/ 63 w 87"/>
                    <a:gd name="T31" fmla="*/ 25 h 37"/>
                    <a:gd name="T32" fmla="*/ 56 w 87"/>
                    <a:gd name="T33" fmla="*/ 27 h 37"/>
                    <a:gd name="T34" fmla="*/ 49 w 87"/>
                    <a:gd name="T35" fmla="*/ 28 h 37"/>
                    <a:gd name="T36" fmla="*/ 42 w 87"/>
                    <a:gd name="T37" fmla="*/ 30 h 37"/>
                    <a:gd name="T38" fmla="*/ 35 w 87"/>
                    <a:gd name="T39" fmla="*/ 31 h 37"/>
                    <a:gd name="T40" fmla="*/ 28 w 87"/>
                    <a:gd name="T41" fmla="*/ 32 h 37"/>
                    <a:gd name="T42" fmla="*/ 21 w 87"/>
                    <a:gd name="T43" fmla="*/ 34 h 37"/>
                    <a:gd name="T44" fmla="*/ 15 w 87"/>
                    <a:gd name="T45" fmla="*/ 35 h 37"/>
                    <a:gd name="T46" fmla="*/ 8 w 87"/>
                    <a:gd name="T47" fmla="*/ 36 h 37"/>
                    <a:gd name="T48" fmla="*/ 1 w 87"/>
                    <a:gd name="T49" fmla="*/ 37 h 37"/>
                    <a:gd name="T50" fmla="*/ 1 w 87"/>
                    <a:gd name="T51" fmla="*/ 32 h 37"/>
                    <a:gd name="T52" fmla="*/ 1 w 87"/>
                    <a:gd name="T53" fmla="*/ 26 h 37"/>
                    <a:gd name="T54" fmla="*/ 1 w 87"/>
                    <a:gd name="T55" fmla="*/ 20 h 37"/>
                    <a:gd name="T56" fmla="*/ 0 w 87"/>
                    <a:gd name="T5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37">
                      <a:moveTo>
                        <a:pt x="0" y="14"/>
                      </a:moveTo>
                      <a:lnTo>
                        <a:pt x="10" y="12"/>
                      </a:lnTo>
                      <a:lnTo>
                        <a:pt x="21" y="10"/>
                      </a:lnTo>
                      <a:lnTo>
                        <a:pt x="32" y="8"/>
                      </a:lnTo>
                      <a:lnTo>
                        <a:pt x="43" y="7"/>
                      </a:lnTo>
                      <a:lnTo>
                        <a:pt x="54" y="5"/>
                      </a:lnTo>
                      <a:lnTo>
                        <a:pt x="65" y="3"/>
                      </a:lnTo>
                      <a:lnTo>
                        <a:pt x="76" y="2"/>
                      </a:lnTo>
                      <a:lnTo>
                        <a:pt x="87" y="0"/>
                      </a:lnTo>
                      <a:lnTo>
                        <a:pt x="87" y="5"/>
                      </a:lnTo>
                      <a:lnTo>
                        <a:pt x="87" y="10"/>
                      </a:lnTo>
                      <a:lnTo>
                        <a:pt x="87" y="15"/>
                      </a:lnTo>
                      <a:lnTo>
                        <a:pt x="87" y="21"/>
                      </a:lnTo>
                      <a:lnTo>
                        <a:pt x="79" y="22"/>
                      </a:lnTo>
                      <a:lnTo>
                        <a:pt x="71" y="24"/>
                      </a:lnTo>
                      <a:lnTo>
                        <a:pt x="63" y="25"/>
                      </a:lnTo>
                      <a:lnTo>
                        <a:pt x="56" y="27"/>
                      </a:lnTo>
                      <a:lnTo>
                        <a:pt x="49" y="28"/>
                      </a:lnTo>
                      <a:lnTo>
                        <a:pt x="42" y="30"/>
                      </a:lnTo>
                      <a:lnTo>
                        <a:pt x="35" y="31"/>
                      </a:lnTo>
                      <a:lnTo>
                        <a:pt x="28" y="32"/>
                      </a:lnTo>
                      <a:lnTo>
                        <a:pt x="21" y="34"/>
                      </a:lnTo>
                      <a:lnTo>
                        <a:pt x="15" y="35"/>
                      </a:lnTo>
                      <a:lnTo>
                        <a:pt x="8" y="36"/>
                      </a:lnTo>
                      <a:lnTo>
                        <a:pt x="1" y="37"/>
                      </a:lnTo>
                      <a:lnTo>
                        <a:pt x="1" y="32"/>
                      </a:lnTo>
                      <a:lnTo>
                        <a:pt x="1" y="26"/>
                      </a:lnTo>
                      <a:lnTo>
                        <a:pt x="1" y="20"/>
                      </a:lnTo>
                      <a:lnTo>
                        <a:pt x="0" y="14"/>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1" name="Freeform 253">
                  <a:extLst>
                    <a:ext uri="{FF2B5EF4-FFF2-40B4-BE49-F238E27FC236}">
                      <a16:creationId xmlns:a16="http://schemas.microsoft.com/office/drawing/2014/main" id="{3C898C17-DDDB-A14D-8924-2E0DF5E3D022}"/>
                    </a:ext>
                  </a:extLst>
                </p:cNvPr>
                <p:cNvSpPr>
                  <a:spLocks/>
                </p:cNvSpPr>
                <p:nvPr/>
              </p:nvSpPr>
              <p:spPr bwMode="auto">
                <a:xfrm>
                  <a:off x="491" y="1517"/>
                  <a:ext cx="27" cy="18"/>
                </a:xfrm>
                <a:custGeom>
                  <a:avLst/>
                  <a:gdLst>
                    <a:gd name="T0" fmla="*/ 0 w 81"/>
                    <a:gd name="T1" fmla="*/ 13 h 36"/>
                    <a:gd name="T2" fmla="*/ 10 w 81"/>
                    <a:gd name="T3" fmla="*/ 11 h 36"/>
                    <a:gd name="T4" fmla="*/ 21 w 81"/>
                    <a:gd name="T5" fmla="*/ 10 h 36"/>
                    <a:gd name="T6" fmla="*/ 31 w 81"/>
                    <a:gd name="T7" fmla="*/ 8 h 36"/>
                    <a:gd name="T8" fmla="*/ 41 w 81"/>
                    <a:gd name="T9" fmla="*/ 6 h 36"/>
                    <a:gd name="T10" fmla="*/ 51 w 81"/>
                    <a:gd name="T11" fmla="*/ 5 h 36"/>
                    <a:gd name="T12" fmla="*/ 61 w 81"/>
                    <a:gd name="T13" fmla="*/ 3 h 36"/>
                    <a:gd name="T14" fmla="*/ 72 w 81"/>
                    <a:gd name="T15" fmla="*/ 2 h 36"/>
                    <a:gd name="T16" fmla="*/ 81 w 81"/>
                    <a:gd name="T17" fmla="*/ 0 h 36"/>
                    <a:gd name="T18" fmla="*/ 81 w 81"/>
                    <a:gd name="T19" fmla="*/ 5 h 36"/>
                    <a:gd name="T20" fmla="*/ 81 w 81"/>
                    <a:gd name="T21" fmla="*/ 10 h 36"/>
                    <a:gd name="T22" fmla="*/ 81 w 81"/>
                    <a:gd name="T23" fmla="*/ 15 h 36"/>
                    <a:gd name="T24" fmla="*/ 81 w 81"/>
                    <a:gd name="T25" fmla="*/ 21 h 36"/>
                    <a:gd name="T26" fmla="*/ 73 w 81"/>
                    <a:gd name="T27" fmla="*/ 22 h 36"/>
                    <a:gd name="T28" fmla="*/ 66 w 81"/>
                    <a:gd name="T29" fmla="*/ 24 h 36"/>
                    <a:gd name="T30" fmla="*/ 58 w 81"/>
                    <a:gd name="T31" fmla="*/ 25 h 36"/>
                    <a:gd name="T32" fmla="*/ 50 w 81"/>
                    <a:gd name="T33" fmla="*/ 27 h 36"/>
                    <a:gd name="T34" fmla="*/ 44 w 81"/>
                    <a:gd name="T35" fmla="*/ 28 h 36"/>
                    <a:gd name="T36" fmla="*/ 37 w 81"/>
                    <a:gd name="T37" fmla="*/ 29 h 36"/>
                    <a:gd name="T38" fmla="*/ 32 w 81"/>
                    <a:gd name="T39" fmla="*/ 30 h 36"/>
                    <a:gd name="T40" fmla="*/ 26 w 81"/>
                    <a:gd name="T41" fmla="*/ 31 h 36"/>
                    <a:gd name="T42" fmla="*/ 20 w 81"/>
                    <a:gd name="T43" fmla="*/ 33 h 36"/>
                    <a:gd name="T44" fmla="*/ 14 w 81"/>
                    <a:gd name="T45" fmla="*/ 34 h 36"/>
                    <a:gd name="T46" fmla="*/ 7 w 81"/>
                    <a:gd name="T47" fmla="*/ 35 h 36"/>
                    <a:gd name="T48" fmla="*/ 2 w 81"/>
                    <a:gd name="T49" fmla="*/ 36 h 36"/>
                    <a:gd name="T50" fmla="*/ 2 w 81"/>
                    <a:gd name="T51" fmla="*/ 31 h 36"/>
                    <a:gd name="T52" fmla="*/ 2 w 81"/>
                    <a:gd name="T53" fmla="*/ 25 h 36"/>
                    <a:gd name="T54" fmla="*/ 2 w 81"/>
                    <a:gd name="T55" fmla="*/ 19 h 36"/>
                    <a:gd name="T56" fmla="*/ 0 w 81"/>
                    <a:gd name="T5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6">
                      <a:moveTo>
                        <a:pt x="0" y="13"/>
                      </a:moveTo>
                      <a:lnTo>
                        <a:pt x="10" y="11"/>
                      </a:lnTo>
                      <a:lnTo>
                        <a:pt x="21" y="10"/>
                      </a:lnTo>
                      <a:lnTo>
                        <a:pt x="31" y="8"/>
                      </a:lnTo>
                      <a:lnTo>
                        <a:pt x="41" y="6"/>
                      </a:lnTo>
                      <a:lnTo>
                        <a:pt x="51" y="5"/>
                      </a:lnTo>
                      <a:lnTo>
                        <a:pt x="61" y="3"/>
                      </a:lnTo>
                      <a:lnTo>
                        <a:pt x="72" y="2"/>
                      </a:lnTo>
                      <a:lnTo>
                        <a:pt x="81" y="0"/>
                      </a:lnTo>
                      <a:lnTo>
                        <a:pt x="81" y="5"/>
                      </a:lnTo>
                      <a:lnTo>
                        <a:pt x="81" y="10"/>
                      </a:lnTo>
                      <a:lnTo>
                        <a:pt x="81" y="15"/>
                      </a:lnTo>
                      <a:lnTo>
                        <a:pt x="81" y="21"/>
                      </a:lnTo>
                      <a:lnTo>
                        <a:pt x="73" y="22"/>
                      </a:lnTo>
                      <a:lnTo>
                        <a:pt x="66" y="24"/>
                      </a:lnTo>
                      <a:lnTo>
                        <a:pt x="58" y="25"/>
                      </a:lnTo>
                      <a:lnTo>
                        <a:pt x="50" y="27"/>
                      </a:lnTo>
                      <a:lnTo>
                        <a:pt x="44" y="28"/>
                      </a:lnTo>
                      <a:lnTo>
                        <a:pt x="37" y="29"/>
                      </a:lnTo>
                      <a:lnTo>
                        <a:pt x="32" y="30"/>
                      </a:lnTo>
                      <a:lnTo>
                        <a:pt x="26" y="31"/>
                      </a:lnTo>
                      <a:lnTo>
                        <a:pt x="20" y="33"/>
                      </a:lnTo>
                      <a:lnTo>
                        <a:pt x="14" y="34"/>
                      </a:lnTo>
                      <a:lnTo>
                        <a:pt x="7" y="35"/>
                      </a:lnTo>
                      <a:lnTo>
                        <a:pt x="2" y="36"/>
                      </a:lnTo>
                      <a:lnTo>
                        <a:pt x="2" y="31"/>
                      </a:lnTo>
                      <a:lnTo>
                        <a:pt x="2" y="25"/>
                      </a:lnTo>
                      <a:lnTo>
                        <a:pt x="2" y="19"/>
                      </a:lnTo>
                      <a:lnTo>
                        <a:pt x="0" y="13"/>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2" name="Freeform 254">
                  <a:extLst>
                    <a:ext uri="{FF2B5EF4-FFF2-40B4-BE49-F238E27FC236}">
                      <a16:creationId xmlns:a16="http://schemas.microsoft.com/office/drawing/2014/main" id="{5322CF78-8F22-1C4D-8E15-D0C1224BC499}"/>
                    </a:ext>
                  </a:extLst>
                </p:cNvPr>
                <p:cNvSpPr>
                  <a:spLocks/>
                </p:cNvSpPr>
                <p:nvPr/>
              </p:nvSpPr>
              <p:spPr bwMode="auto">
                <a:xfrm>
                  <a:off x="494" y="1517"/>
                  <a:ext cx="24" cy="17"/>
                </a:xfrm>
                <a:custGeom>
                  <a:avLst/>
                  <a:gdLst>
                    <a:gd name="T0" fmla="*/ 0 w 74"/>
                    <a:gd name="T1" fmla="*/ 12 h 35"/>
                    <a:gd name="T2" fmla="*/ 10 w 74"/>
                    <a:gd name="T3" fmla="*/ 10 h 35"/>
                    <a:gd name="T4" fmla="*/ 19 w 74"/>
                    <a:gd name="T5" fmla="*/ 9 h 35"/>
                    <a:gd name="T6" fmla="*/ 28 w 74"/>
                    <a:gd name="T7" fmla="*/ 7 h 35"/>
                    <a:gd name="T8" fmla="*/ 37 w 74"/>
                    <a:gd name="T9" fmla="*/ 6 h 35"/>
                    <a:gd name="T10" fmla="*/ 47 w 74"/>
                    <a:gd name="T11" fmla="*/ 4 h 35"/>
                    <a:gd name="T12" fmla="*/ 56 w 74"/>
                    <a:gd name="T13" fmla="*/ 3 h 35"/>
                    <a:gd name="T14" fmla="*/ 65 w 74"/>
                    <a:gd name="T15" fmla="*/ 1 h 35"/>
                    <a:gd name="T16" fmla="*/ 74 w 74"/>
                    <a:gd name="T17" fmla="*/ 0 h 35"/>
                    <a:gd name="T18" fmla="*/ 74 w 74"/>
                    <a:gd name="T19" fmla="*/ 5 h 35"/>
                    <a:gd name="T20" fmla="*/ 74 w 74"/>
                    <a:gd name="T21" fmla="*/ 10 h 35"/>
                    <a:gd name="T22" fmla="*/ 74 w 74"/>
                    <a:gd name="T23" fmla="*/ 16 h 35"/>
                    <a:gd name="T24" fmla="*/ 74 w 74"/>
                    <a:gd name="T25" fmla="*/ 22 h 35"/>
                    <a:gd name="T26" fmla="*/ 66 w 74"/>
                    <a:gd name="T27" fmla="*/ 23 h 35"/>
                    <a:gd name="T28" fmla="*/ 59 w 74"/>
                    <a:gd name="T29" fmla="*/ 24 h 35"/>
                    <a:gd name="T30" fmla="*/ 51 w 74"/>
                    <a:gd name="T31" fmla="*/ 26 h 35"/>
                    <a:gd name="T32" fmla="*/ 43 w 74"/>
                    <a:gd name="T33" fmla="*/ 27 h 35"/>
                    <a:gd name="T34" fmla="*/ 37 w 74"/>
                    <a:gd name="T35" fmla="*/ 28 h 35"/>
                    <a:gd name="T36" fmla="*/ 33 w 74"/>
                    <a:gd name="T37" fmla="*/ 29 h 35"/>
                    <a:gd name="T38" fmla="*/ 28 w 74"/>
                    <a:gd name="T39" fmla="*/ 30 h 35"/>
                    <a:gd name="T40" fmla="*/ 22 w 74"/>
                    <a:gd name="T41" fmla="*/ 31 h 35"/>
                    <a:gd name="T42" fmla="*/ 17 w 74"/>
                    <a:gd name="T43" fmla="*/ 32 h 35"/>
                    <a:gd name="T44" fmla="*/ 13 w 74"/>
                    <a:gd name="T45" fmla="*/ 33 h 35"/>
                    <a:gd name="T46" fmla="*/ 7 w 74"/>
                    <a:gd name="T47" fmla="*/ 34 h 35"/>
                    <a:gd name="T48" fmla="*/ 2 w 74"/>
                    <a:gd name="T49" fmla="*/ 35 h 35"/>
                    <a:gd name="T50" fmla="*/ 2 w 74"/>
                    <a:gd name="T51" fmla="*/ 29 h 35"/>
                    <a:gd name="T52" fmla="*/ 2 w 74"/>
                    <a:gd name="T53" fmla="*/ 24 h 35"/>
                    <a:gd name="T54" fmla="*/ 0 w 74"/>
                    <a:gd name="T55" fmla="*/ 17 h 35"/>
                    <a:gd name="T56" fmla="*/ 0 w 74"/>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5">
                      <a:moveTo>
                        <a:pt x="0" y="12"/>
                      </a:moveTo>
                      <a:lnTo>
                        <a:pt x="10" y="10"/>
                      </a:lnTo>
                      <a:lnTo>
                        <a:pt x="19" y="9"/>
                      </a:lnTo>
                      <a:lnTo>
                        <a:pt x="28" y="7"/>
                      </a:lnTo>
                      <a:lnTo>
                        <a:pt x="37" y="6"/>
                      </a:lnTo>
                      <a:lnTo>
                        <a:pt x="47" y="4"/>
                      </a:lnTo>
                      <a:lnTo>
                        <a:pt x="56" y="3"/>
                      </a:lnTo>
                      <a:lnTo>
                        <a:pt x="65" y="1"/>
                      </a:lnTo>
                      <a:lnTo>
                        <a:pt x="74" y="0"/>
                      </a:lnTo>
                      <a:lnTo>
                        <a:pt x="74" y="5"/>
                      </a:lnTo>
                      <a:lnTo>
                        <a:pt x="74" y="10"/>
                      </a:lnTo>
                      <a:lnTo>
                        <a:pt x="74" y="16"/>
                      </a:lnTo>
                      <a:lnTo>
                        <a:pt x="74" y="22"/>
                      </a:lnTo>
                      <a:lnTo>
                        <a:pt x="66" y="23"/>
                      </a:lnTo>
                      <a:lnTo>
                        <a:pt x="59" y="24"/>
                      </a:lnTo>
                      <a:lnTo>
                        <a:pt x="51" y="26"/>
                      </a:lnTo>
                      <a:lnTo>
                        <a:pt x="43" y="27"/>
                      </a:lnTo>
                      <a:lnTo>
                        <a:pt x="37" y="28"/>
                      </a:lnTo>
                      <a:lnTo>
                        <a:pt x="33" y="29"/>
                      </a:lnTo>
                      <a:lnTo>
                        <a:pt x="28" y="30"/>
                      </a:lnTo>
                      <a:lnTo>
                        <a:pt x="22" y="31"/>
                      </a:lnTo>
                      <a:lnTo>
                        <a:pt x="17" y="32"/>
                      </a:lnTo>
                      <a:lnTo>
                        <a:pt x="13" y="33"/>
                      </a:lnTo>
                      <a:lnTo>
                        <a:pt x="7" y="34"/>
                      </a:lnTo>
                      <a:lnTo>
                        <a:pt x="2" y="35"/>
                      </a:lnTo>
                      <a:lnTo>
                        <a:pt x="2" y="29"/>
                      </a:lnTo>
                      <a:lnTo>
                        <a:pt x="2" y="24"/>
                      </a:lnTo>
                      <a:lnTo>
                        <a:pt x="0" y="17"/>
                      </a:lnTo>
                      <a:lnTo>
                        <a:pt x="0" y="12"/>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3" name="Freeform 255">
                  <a:extLst>
                    <a:ext uri="{FF2B5EF4-FFF2-40B4-BE49-F238E27FC236}">
                      <a16:creationId xmlns:a16="http://schemas.microsoft.com/office/drawing/2014/main" id="{927AB549-DF1C-E44B-877A-A5AD124282A9}"/>
                    </a:ext>
                  </a:extLst>
                </p:cNvPr>
                <p:cNvSpPr>
                  <a:spLocks/>
                </p:cNvSpPr>
                <p:nvPr/>
              </p:nvSpPr>
              <p:spPr bwMode="auto">
                <a:xfrm>
                  <a:off x="496" y="1517"/>
                  <a:ext cx="22" cy="16"/>
                </a:xfrm>
                <a:custGeom>
                  <a:avLst/>
                  <a:gdLst>
                    <a:gd name="T0" fmla="*/ 0 w 67"/>
                    <a:gd name="T1" fmla="*/ 11 h 33"/>
                    <a:gd name="T2" fmla="*/ 8 w 67"/>
                    <a:gd name="T3" fmla="*/ 10 h 33"/>
                    <a:gd name="T4" fmla="*/ 17 w 67"/>
                    <a:gd name="T5" fmla="*/ 9 h 33"/>
                    <a:gd name="T6" fmla="*/ 25 w 67"/>
                    <a:gd name="T7" fmla="*/ 7 h 33"/>
                    <a:gd name="T8" fmla="*/ 34 w 67"/>
                    <a:gd name="T9" fmla="*/ 6 h 33"/>
                    <a:gd name="T10" fmla="*/ 43 w 67"/>
                    <a:gd name="T11" fmla="*/ 4 h 33"/>
                    <a:gd name="T12" fmla="*/ 51 w 67"/>
                    <a:gd name="T13" fmla="*/ 3 h 33"/>
                    <a:gd name="T14" fmla="*/ 59 w 67"/>
                    <a:gd name="T15" fmla="*/ 1 h 33"/>
                    <a:gd name="T16" fmla="*/ 67 w 67"/>
                    <a:gd name="T17" fmla="*/ 0 h 33"/>
                    <a:gd name="T18" fmla="*/ 67 w 67"/>
                    <a:gd name="T19" fmla="*/ 5 h 33"/>
                    <a:gd name="T20" fmla="*/ 67 w 67"/>
                    <a:gd name="T21" fmla="*/ 10 h 33"/>
                    <a:gd name="T22" fmla="*/ 67 w 67"/>
                    <a:gd name="T23" fmla="*/ 16 h 33"/>
                    <a:gd name="T24" fmla="*/ 67 w 67"/>
                    <a:gd name="T25" fmla="*/ 22 h 33"/>
                    <a:gd name="T26" fmla="*/ 60 w 67"/>
                    <a:gd name="T27" fmla="*/ 23 h 33"/>
                    <a:gd name="T28" fmla="*/ 52 w 67"/>
                    <a:gd name="T29" fmla="*/ 25 h 33"/>
                    <a:gd name="T30" fmla="*/ 44 w 67"/>
                    <a:gd name="T31" fmla="*/ 26 h 33"/>
                    <a:gd name="T32" fmla="*/ 37 w 67"/>
                    <a:gd name="T33" fmla="*/ 27 h 33"/>
                    <a:gd name="T34" fmla="*/ 27 w 67"/>
                    <a:gd name="T35" fmla="*/ 28 h 33"/>
                    <a:gd name="T36" fmla="*/ 19 w 67"/>
                    <a:gd name="T37" fmla="*/ 30 h 33"/>
                    <a:gd name="T38" fmla="*/ 11 w 67"/>
                    <a:gd name="T39" fmla="*/ 31 h 33"/>
                    <a:gd name="T40" fmla="*/ 1 w 67"/>
                    <a:gd name="T41" fmla="*/ 33 h 33"/>
                    <a:gd name="T42" fmla="*/ 1 w 67"/>
                    <a:gd name="T43" fmla="*/ 28 h 33"/>
                    <a:gd name="T44" fmla="*/ 1 w 67"/>
                    <a:gd name="T45" fmla="*/ 22 h 33"/>
                    <a:gd name="T46" fmla="*/ 0 w 67"/>
                    <a:gd name="T47" fmla="*/ 16 h 33"/>
                    <a:gd name="T48" fmla="*/ 0 w 67"/>
                    <a:gd name="T4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33">
                      <a:moveTo>
                        <a:pt x="0" y="11"/>
                      </a:moveTo>
                      <a:lnTo>
                        <a:pt x="8" y="10"/>
                      </a:lnTo>
                      <a:lnTo>
                        <a:pt x="17" y="9"/>
                      </a:lnTo>
                      <a:lnTo>
                        <a:pt x="25" y="7"/>
                      </a:lnTo>
                      <a:lnTo>
                        <a:pt x="34" y="6"/>
                      </a:lnTo>
                      <a:lnTo>
                        <a:pt x="43" y="4"/>
                      </a:lnTo>
                      <a:lnTo>
                        <a:pt x="51" y="3"/>
                      </a:lnTo>
                      <a:lnTo>
                        <a:pt x="59" y="1"/>
                      </a:lnTo>
                      <a:lnTo>
                        <a:pt x="67" y="0"/>
                      </a:lnTo>
                      <a:lnTo>
                        <a:pt x="67" y="5"/>
                      </a:lnTo>
                      <a:lnTo>
                        <a:pt x="67" y="10"/>
                      </a:lnTo>
                      <a:lnTo>
                        <a:pt x="67" y="16"/>
                      </a:lnTo>
                      <a:lnTo>
                        <a:pt x="67" y="22"/>
                      </a:lnTo>
                      <a:lnTo>
                        <a:pt x="60" y="23"/>
                      </a:lnTo>
                      <a:lnTo>
                        <a:pt x="52" y="25"/>
                      </a:lnTo>
                      <a:lnTo>
                        <a:pt x="44" y="26"/>
                      </a:lnTo>
                      <a:lnTo>
                        <a:pt x="37" y="27"/>
                      </a:lnTo>
                      <a:lnTo>
                        <a:pt x="27" y="28"/>
                      </a:lnTo>
                      <a:lnTo>
                        <a:pt x="19" y="30"/>
                      </a:lnTo>
                      <a:lnTo>
                        <a:pt x="11" y="31"/>
                      </a:lnTo>
                      <a:lnTo>
                        <a:pt x="1" y="33"/>
                      </a:lnTo>
                      <a:lnTo>
                        <a:pt x="1" y="28"/>
                      </a:lnTo>
                      <a:lnTo>
                        <a:pt x="1" y="22"/>
                      </a:lnTo>
                      <a:lnTo>
                        <a:pt x="0" y="16"/>
                      </a:lnTo>
                      <a:lnTo>
                        <a:pt x="0" y="1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4" name="Freeform 256">
                  <a:extLst>
                    <a:ext uri="{FF2B5EF4-FFF2-40B4-BE49-F238E27FC236}">
                      <a16:creationId xmlns:a16="http://schemas.microsoft.com/office/drawing/2014/main" id="{1DB04942-A7A5-1743-B5CD-9601A1B7CFAC}"/>
                    </a:ext>
                  </a:extLst>
                </p:cNvPr>
                <p:cNvSpPr>
                  <a:spLocks/>
                </p:cNvSpPr>
                <p:nvPr/>
              </p:nvSpPr>
              <p:spPr bwMode="auto">
                <a:xfrm>
                  <a:off x="498" y="1517"/>
                  <a:ext cx="20" cy="16"/>
                </a:xfrm>
                <a:custGeom>
                  <a:avLst/>
                  <a:gdLst>
                    <a:gd name="T0" fmla="*/ 0 w 60"/>
                    <a:gd name="T1" fmla="*/ 11 h 32"/>
                    <a:gd name="T2" fmla="*/ 7 w 60"/>
                    <a:gd name="T3" fmla="*/ 10 h 32"/>
                    <a:gd name="T4" fmla="*/ 15 w 60"/>
                    <a:gd name="T5" fmla="*/ 8 h 32"/>
                    <a:gd name="T6" fmla="*/ 22 w 60"/>
                    <a:gd name="T7" fmla="*/ 7 h 32"/>
                    <a:gd name="T8" fmla="*/ 30 w 60"/>
                    <a:gd name="T9" fmla="*/ 5 h 32"/>
                    <a:gd name="T10" fmla="*/ 37 w 60"/>
                    <a:gd name="T11" fmla="*/ 4 h 32"/>
                    <a:gd name="T12" fmla="*/ 45 w 60"/>
                    <a:gd name="T13" fmla="*/ 3 h 32"/>
                    <a:gd name="T14" fmla="*/ 52 w 60"/>
                    <a:gd name="T15" fmla="*/ 1 h 32"/>
                    <a:gd name="T16" fmla="*/ 60 w 60"/>
                    <a:gd name="T17" fmla="*/ 0 h 32"/>
                    <a:gd name="T18" fmla="*/ 60 w 60"/>
                    <a:gd name="T19" fmla="*/ 5 h 32"/>
                    <a:gd name="T20" fmla="*/ 60 w 60"/>
                    <a:gd name="T21" fmla="*/ 10 h 32"/>
                    <a:gd name="T22" fmla="*/ 60 w 60"/>
                    <a:gd name="T23" fmla="*/ 16 h 32"/>
                    <a:gd name="T24" fmla="*/ 60 w 60"/>
                    <a:gd name="T25" fmla="*/ 22 h 32"/>
                    <a:gd name="T26" fmla="*/ 53 w 60"/>
                    <a:gd name="T27" fmla="*/ 23 h 32"/>
                    <a:gd name="T28" fmla="*/ 45 w 60"/>
                    <a:gd name="T29" fmla="*/ 25 h 32"/>
                    <a:gd name="T30" fmla="*/ 37 w 60"/>
                    <a:gd name="T31" fmla="*/ 26 h 32"/>
                    <a:gd name="T32" fmla="*/ 30 w 60"/>
                    <a:gd name="T33" fmla="*/ 27 h 32"/>
                    <a:gd name="T34" fmla="*/ 23 w 60"/>
                    <a:gd name="T35" fmla="*/ 28 h 32"/>
                    <a:gd name="T36" fmla="*/ 16 w 60"/>
                    <a:gd name="T37" fmla="*/ 29 h 32"/>
                    <a:gd name="T38" fmla="*/ 8 w 60"/>
                    <a:gd name="T39" fmla="*/ 31 h 32"/>
                    <a:gd name="T40" fmla="*/ 1 w 60"/>
                    <a:gd name="T41" fmla="*/ 32 h 32"/>
                    <a:gd name="T42" fmla="*/ 1 w 60"/>
                    <a:gd name="T43" fmla="*/ 27 h 32"/>
                    <a:gd name="T44" fmla="*/ 1 w 60"/>
                    <a:gd name="T45" fmla="*/ 22 h 32"/>
                    <a:gd name="T46" fmla="*/ 0 w 60"/>
                    <a:gd name="T47" fmla="*/ 16 h 32"/>
                    <a:gd name="T48" fmla="*/ 0 w 60"/>
                    <a:gd name="T4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2">
                      <a:moveTo>
                        <a:pt x="0" y="11"/>
                      </a:moveTo>
                      <a:lnTo>
                        <a:pt x="7" y="10"/>
                      </a:lnTo>
                      <a:lnTo>
                        <a:pt x="15" y="8"/>
                      </a:lnTo>
                      <a:lnTo>
                        <a:pt x="22" y="7"/>
                      </a:lnTo>
                      <a:lnTo>
                        <a:pt x="30" y="5"/>
                      </a:lnTo>
                      <a:lnTo>
                        <a:pt x="37" y="4"/>
                      </a:lnTo>
                      <a:lnTo>
                        <a:pt x="45" y="3"/>
                      </a:lnTo>
                      <a:lnTo>
                        <a:pt x="52" y="1"/>
                      </a:lnTo>
                      <a:lnTo>
                        <a:pt x="60" y="0"/>
                      </a:lnTo>
                      <a:lnTo>
                        <a:pt x="60" y="5"/>
                      </a:lnTo>
                      <a:lnTo>
                        <a:pt x="60" y="10"/>
                      </a:lnTo>
                      <a:lnTo>
                        <a:pt x="60" y="16"/>
                      </a:lnTo>
                      <a:lnTo>
                        <a:pt x="60" y="22"/>
                      </a:lnTo>
                      <a:lnTo>
                        <a:pt x="53" y="23"/>
                      </a:lnTo>
                      <a:lnTo>
                        <a:pt x="45" y="25"/>
                      </a:lnTo>
                      <a:lnTo>
                        <a:pt x="37" y="26"/>
                      </a:lnTo>
                      <a:lnTo>
                        <a:pt x="30" y="27"/>
                      </a:lnTo>
                      <a:lnTo>
                        <a:pt x="23" y="28"/>
                      </a:lnTo>
                      <a:lnTo>
                        <a:pt x="16" y="29"/>
                      </a:lnTo>
                      <a:lnTo>
                        <a:pt x="8" y="31"/>
                      </a:lnTo>
                      <a:lnTo>
                        <a:pt x="1" y="32"/>
                      </a:lnTo>
                      <a:lnTo>
                        <a:pt x="1" y="27"/>
                      </a:lnTo>
                      <a:lnTo>
                        <a:pt x="1" y="22"/>
                      </a:lnTo>
                      <a:lnTo>
                        <a:pt x="0" y="16"/>
                      </a:lnTo>
                      <a:lnTo>
                        <a:pt x="0" y="1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5" name="Freeform 257">
                  <a:extLst>
                    <a:ext uri="{FF2B5EF4-FFF2-40B4-BE49-F238E27FC236}">
                      <a16:creationId xmlns:a16="http://schemas.microsoft.com/office/drawing/2014/main" id="{B8CBD63D-D1B7-5A44-A42A-F59DCEDBC491}"/>
                    </a:ext>
                  </a:extLst>
                </p:cNvPr>
                <p:cNvSpPr>
                  <a:spLocks/>
                </p:cNvSpPr>
                <p:nvPr/>
              </p:nvSpPr>
              <p:spPr bwMode="auto">
                <a:xfrm>
                  <a:off x="500" y="1517"/>
                  <a:ext cx="18" cy="15"/>
                </a:xfrm>
                <a:custGeom>
                  <a:avLst/>
                  <a:gdLst>
                    <a:gd name="T0" fmla="*/ 0 w 55"/>
                    <a:gd name="T1" fmla="*/ 10 h 31"/>
                    <a:gd name="T2" fmla="*/ 55 w 55"/>
                    <a:gd name="T3" fmla="*/ 0 h 31"/>
                    <a:gd name="T4" fmla="*/ 55 w 55"/>
                    <a:gd name="T5" fmla="*/ 23 h 31"/>
                    <a:gd name="T6" fmla="*/ 25 w 55"/>
                    <a:gd name="T7" fmla="*/ 27 h 31"/>
                    <a:gd name="T8" fmla="*/ 3 w 55"/>
                    <a:gd name="T9" fmla="*/ 31 h 31"/>
                    <a:gd name="T10" fmla="*/ 0 w 55"/>
                    <a:gd name="T11" fmla="*/ 10 h 31"/>
                  </a:gdLst>
                  <a:ahLst/>
                  <a:cxnLst>
                    <a:cxn ang="0">
                      <a:pos x="T0" y="T1"/>
                    </a:cxn>
                    <a:cxn ang="0">
                      <a:pos x="T2" y="T3"/>
                    </a:cxn>
                    <a:cxn ang="0">
                      <a:pos x="T4" y="T5"/>
                    </a:cxn>
                    <a:cxn ang="0">
                      <a:pos x="T6" y="T7"/>
                    </a:cxn>
                    <a:cxn ang="0">
                      <a:pos x="T8" y="T9"/>
                    </a:cxn>
                    <a:cxn ang="0">
                      <a:pos x="T10" y="T11"/>
                    </a:cxn>
                  </a:cxnLst>
                  <a:rect l="0" t="0" r="r" b="b"/>
                  <a:pathLst>
                    <a:path w="55" h="31">
                      <a:moveTo>
                        <a:pt x="0" y="10"/>
                      </a:moveTo>
                      <a:lnTo>
                        <a:pt x="55" y="0"/>
                      </a:lnTo>
                      <a:lnTo>
                        <a:pt x="55" y="23"/>
                      </a:lnTo>
                      <a:lnTo>
                        <a:pt x="25" y="27"/>
                      </a:lnTo>
                      <a:lnTo>
                        <a:pt x="3" y="31"/>
                      </a:lnTo>
                      <a:lnTo>
                        <a:pt x="0" y="1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6" name="Freeform 258">
                  <a:extLst>
                    <a:ext uri="{FF2B5EF4-FFF2-40B4-BE49-F238E27FC236}">
                      <a16:creationId xmlns:a16="http://schemas.microsoft.com/office/drawing/2014/main" id="{42B836AC-145B-4040-B724-EEB2B61F8637}"/>
                    </a:ext>
                  </a:extLst>
                </p:cNvPr>
                <p:cNvSpPr>
                  <a:spLocks/>
                </p:cNvSpPr>
                <p:nvPr/>
              </p:nvSpPr>
              <p:spPr bwMode="auto">
                <a:xfrm>
                  <a:off x="478" y="1364"/>
                  <a:ext cx="28" cy="11"/>
                </a:xfrm>
                <a:custGeom>
                  <a:avLst/>
                  <a:gdLst>
                    <a:gd name="T0" fmla="*/ 0 w 85"/>
                    <a:gd name="T1" fmla="*/ 0 h 22"/>
                    <a:gd name="T2" fmla="*/ 0 w 85"/>
                    <a:gd name="T3" fmla="*/ 22 h 22"/>
                    <a:gd name="T4" fmla="*/ 24 w 85"/>
                    <a:gd name="T5" fmla="*/ 22 h 22"/>
                    <a:gd name="T6" fmla="*/ 85 w 85"/>
                    <a:gd name="T7" fmla="*/ 20 h 22"/>
                    <a:gd name="T8" fmla="*/ 81 w 85"/>
                    <a:gd name="T9" fmla="*/ 0 h 22"/>
                    <a:gd name="T10" fmla="*/ 0 w 85"/>
                    <a:gd name="T11" fmla="*/ 0 h 22"/>
                  </a:gdLst>
                  <a:ahLst/>
                  <a:cxnLst>
                    <a:cxn ang="0">
                      <a:pos x="T0" y="T1"/>
                    </a:cxn>
                    <a:cxn ang="0">
                      <a:pos x="T2" y="T3"/>
                    </a:cxn>
                    <a:cxn ang="0">
                      <a:pos x="T4" y="T5"/>
                    </a:cxn>
                    <a:cxn ang="0">
                      <a:pos x="T6" y="T7"/>
                    </a:cxn>
                    <a:cxn ang="0">
                      <a:pos x="T8" y="T9"/>
                    </a:cxn>
                    <a:cxn ang="0">
                      <a:pos x="T10" y="T11"/>
                    </a:cxn>
                  </a:cxnLst>
                  <a:rect l="0" t="0" r="r" b="b"/>
                  <a:pathLst>
                    <a:path w="85" h="22">
                      <a:moveTo>
                        <a:pt x="0" y="0"/>
                      </a:moveTo>
                      <a:lnTo>
                        <a:pt x="0" y="22"/>
                      </a:lnTo>
                      <a:lnTo>
                        <a:pt x="24" y="22"/>
                      </a:lnTo>
                      <a:lnTo>
                        <a:pt x="85" y="20"/>
                      </a:lnTo>
                      <a:lnTo>
                        <a:pt x="81"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7" name="Freeform 259">
                  <a:extLst>
                    <a:ext uri="{FF2B5EF4-FFF2-40B4-BE49-F238E27FC236}">
                      <a16:creationId xmlns:a16="http://schemas.microsoft.com/office/drawing/2014/main" id="{4AE66317-ADE8-944C-88B2-2BD55CD574A2}"/>
                    </a:ext>
                  </a:extLst>
                </p:cNvPr>
                <p:cNvSpPr>
                  <a:spLocks/>
                </p:cNvSpPr>
                <p:nvPr/>
              </p:nvSpPr>
              <p:spPr bwMode="auto">
                <a:xfrm>
                  <a:off x="480" y="1364"/>
                  <a:ext cx="26" cy="11"/>
                </a:xfrm>
                <a:custGeom>
                  <a:avLst/>
                  <a:gdLst>
                    <a:gd name="T0" fmla="*/ 0 w 79"/>
                    <a:gd name="T1" fmla="*/ 0 h 22"/>
                    <a:gd name="T2" fmla="*/ 0 w 79"/>
                    <a:gd name="T3" fmla="*/ 6 h 22"/>
                    <a:gd name="T4" fmla="*/ 0 w 79"/>
                    <a:gd name="T5" fmla="*/ 11 h 22"/>
                    <a:gd name="T6" fmla="*/ 0 w 79"/>
                    <a:gd name="T7" fmla="*/ 17 h 22"/>
                    <a:gd name="T8" fmla="*/ 0 w 79"/>
                    <a:gd name="T9" fmla="*/ 22 h 22"/>
                    <a:gd name="T10" fmla="*/ 5 w 79"/>
                    <a:gd name="T11" fmla="*/ 22 h 22"/>
                    <a:gd name="T12" fmla="*/ 11 w 79"/>
                    <a:gd name="T13" fmla="*/ 22 h 22"/>
                    <a:gd name="T14" fmla="*/ 15 w 79"/>
                    <a:gd name="T15" fmla="*/ 22 h 22"/>
                    <a:gd name="T16" fmla="*/ 20 w 79"/>
                    <a:gd name="T17" fmla="*/ 22 h 22"/>
                    <a:gd name="T18" fmla="*/ 29 w 79"/>
                    <a:gd name="T19" fmla="*/ 22 h 22"/>
                    <a:gd name="T20" fmla="*/ 35 w 79"/>
                    <a:gd name="T21" fmla="*/ 22 h 22"/>
                    <a:gd name="T22" fmla="*/ 44 w 79"/>
                    <a:gd name="T23" fmla="*/ 22 h 22"/>
                    <a:gd name="T24" fmla="*/ 50 w 79"/>
                    <a:gd name="T25" fmla="*/ 21 h 22"/>
                    <a:gd name="T26" fmla="*/ 57 w 79"/>
                    <a:gd name="T27" fmla="*/ 21 h 22"/>
                    <a:gd name="T28" fmla="*/ 64 w 79"/>
                    <a:gd name="T29" fmla="*/ 21 h 22"/>
                    <a:gd name="T30" fmla="*/ 72 w 79"/>
                    <a:gd name="T31" fmla="*/ 20 h 22"/>
                    <a:gd name="T32" fmla="*/ 79 w 79"/>
                    <a:gd name="T33" fmla="*/ 20 h 22"/>
                    <a:gd name="T34" fmla="*/ 78 w 79"/>
                    <a:gd name="T35" fmla="*/ 15 h 22"/>
                    <a:gd name="T36" fmla="*/ 78 w 79"/>
                    <a:gd name="T37" fmla="*/ 10 h 22"/>
                    <a:gd name="T38" fmla="*/ 76 w 79"/>
                    <a:gd name="T39" fmla="*/ 5 h 22"/>
                    <a:gd name="T40" fmla="*/ 75 w 79"/>
                    <a:gd name="T41" fmla="*/ 0 h 22"/>
                    <a:gd name="T42" fmla="*/ 66 w 79"/>
                    <a:gd name="T43" fmla="*/ 0 h 22"/>
                    <a:gd name="T44" fmla="*/ 56 w 79"/>
                    <a:gd name="T45" fmla="*/ 0 h 22"/>
                    <a:gd name="T46" fmla="*/ 46 w 79"/>
                    <a:gd name="T47" fmla="*/ 0 h 22"/>
                    <a:gd name="T48" fmla="*/ 37 w 79"/>
                    <a:gd name="T49" fmla="*/ 0 h 22"/>
                    <a:gd name="T50" fmla="*/ 27 w 79"/>
                    <a:gd name="T51" fmla="*/ 0 h 22"/>
                    <a:gd name="T52" fmla="*/ 19 w 79"/>
                    <a:gd name="T53" fmla="*/ 0 h 22"/>
                    <a:gd name="T54" fmla="*/ 9 w 79"/>
                    <a:gd name="T55" fmla="*/ 0 h 22"/>
                    <a:gd name="T56" fmla="*/ 0 w 79"/>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22">
                      <a:moveTo>
                        <a:pt x="0" y="0"/>
                      </a:moveTo>
                      <a:lnTo>
                        <a:pt x="0" y="6"/>
                      </a:lnTo>
                      <a:lnTo>
                        <a:pt x="0" y="11"/>
                      </a:lnTo>
                      <a:lnTo>
                        <a:pt x="0" y="17"/>
                      </a:lnTo>
                      <a:lnTo>
                        <a:pt x="0" y="22"/>
                      </a:lnTo>
                      <a:lnTo>
                        <a:pt x="5" y="22"/>
                      </a:lnTo>
                      <a:lnTo>
                        <a:pt x="11" y="22"/>
                      </a:lnTo>
                      <a:lnTo>
                        <a:pt x="15" y="22"/>
                      </a:lnTo>
                      <a:lnTo>
                        <a:pt x="20" y="22"/>
                      </a:lnTo>
                      <a:lnTo>
                        <a:pt x="29" y="22"/>
                      </a:lnTo>
                      <a:lnTo>
                        <a:pt x="35" y="22"/>
                      </a:lnTo>
                      <a:lnTo>
                        <a:pt x="44" y="22"/>
                      </a:lnTo>
                      <a:lnTo>
                        <a:pt x="50" y="21"/>
                      </a:lnTo>
                      <a:lnTo>
                        <a:pt x="57" y="21"/>
                      </a:lnTo>
                      <a:lnTo>
                        <a:pt x="64" y="21"/>
                      </a:lnTo>
                      <a:lnTo>
                        <a:pt x="72" y="20"/>
                      </a:lnTo>
                      <a:lnTo>
                        <a:pt x="79" y="20"/>
                      </a:lnTo>
                      <a:lnTo>
                        <a:pt x="78" y="15"/>
                      </a:lnTo>
                      <a:lnTo>
                        <a:pt x="78" y="10"/>
                      </a:lnTo>
                      <a:lnTo>
                        <a:pt x="76" y="5"/>
                      </a:lnTo>
                      <a:lnTo>
                        <a:pt x="75" y="0"/>
                      </a:lnTo>
                      <a:lnTo>
                        <a:pt x="66" y="0"/>
                      </a:lnTo>
                      <a:lnTo>
                        <a:pt x="56" y="0"/>
                      </a:lnTo>
                      <a:lnTo>
                        <a:pt x="46" y="0"/>
                      </a:lnTo>
                      <a:lnTo>
                        <a:pt x="37" y="0"/>
                      </a:lnTo>
                      <a:lnTo>
                        <a:pt x="27" y="0"/>
                      </a:lnTo>
                      <a:lnTo>
                        <a:pt x="19" y="0"/>
                      </a:lnTo>
                      <a:lnTo>
                        <a:pt x="9"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8" name="Freeform 260">
                  <a:extLst>
                    <a:ext uri="{FF2B5EF4-FFF2-40B4-BE49-F238E27FC236}">
                      <a16:creationId xmlns:a16="http://schemas.microsoft.com/office/drawing/2014/main" id="{BDBF892D-1E66-2F43-9932-1C8012D6CCEA}"/>
                    </a:ext>
                  </a:extLst>
                </p:cNvPr>
                <p:cNvSpPr>
                  <a:spLocks/>
                </p:cNvSpPr>
                <p:nvPr/>
              </p:nvSpPr>
              <p:spPr bwMode="auto">
                <a:xfrm>
                  <a:off x="481" y="1364"/>
                  <a:ext cx="25" cy="11"/>
                </a:xfrm>
                <a:custGeom>
                  <a:avLst/>
                  <a:gdLst>
                    <a:gd name="T0" fmla="*/ 0 w 74"/>
                    <a:gd name="T1" fmla="*/ 0 h 22"/>
                    <a:gd name="T2" fmla="*/ 0 w 74"/>
                    <a:gd name="T3" fmla="*/ 6 h 22"/>
                    <a:gd name="T4" fmla="*/ 0 w 74"/>
                    <a:gd name="T5" fmla="*/ 11 h 22"/>
                    <a:gd name="T6" fmla="*/ 0 w 74"/>
                    <a:gd name="T7" fmla="*/ 17 h 22"/>
                    <a:gd name="T8" fmla="*/ 0 w 74"/>
                    <a:gd name="T9" fmla="*/ 22 h 22"/>
                    <a:gd name="T10" fmla="*/ 4 w 74"/>
                    <a:gd name="T11" fmla="*/ 22 h 22"/>
                    <a:gd name="T12" fmla="*/ 10 w 74"/>
                    <a:gd name="T13" fmla="*/ 22 h 22"/>
                    <a:gd name="T14" fmla="*/ 14 w 74"/>
                    <a:gd name="T15" fmla="*/ 22 h 22"/>
                    <a:gd name="T16" fmla="*/ 19 w 74"/>
                    <a:gd name="T17" fmla="*/ 22 h 22"/>
                    <a:gd name="T18" fmla="*/ 26 w 74"/>
                    <a:gd name="T19" fmla="*/ 22 h 22"/>
                    <a:gd name="T20" fmla="*/ 33 w 74"/>
                    <a:gd name="T21" fmla="*/ 22 h 22"/>
                    <a:gd name="T22" fmla="*/ 40 w 74"/>
                    <a:gd name="T23" fmla="*/ 22 h 22"/>
                    <a:gd name="T24" fmla="*/ 47 w 74"/>
                    <a:gd name="T25" fmla="*/ 21 h 22"/>
                    <a:gd name="T26" fmla="*/ 54 w 74"/>
                    <a:gd name="T27" fmla="*/ 21 h 22"/>
                    <a:gd name="T28" fmla="*/ 61 w 74"/>
                    <a:gd name="T29" fmla="*/ 21 h 22"/>
                    <a:gd name="T30" fmla="*/ 67 w 74"/>
                    <a:gd name="T31" fmla="*/ 20 h 22"/>
                    <a:gd name="T32" fmla="*/ 74 w 74"/>
                    <a:gd name="T33" fmla="*/ 20 h 22"/>
                    <a:gd name="T34" fmla="*/ 73 w 74"/>
                    <a:gd name="T35" fmla="*/ 15 h 22"/>
                    <a:gd name="T36" fmla="*/ 73 w 74"/>
                    <a:gd name="T37" fmla="*/ 10 h 22"/>
                    <a:gd name="T38" fmla="*/ 71 w 74"/>
                    <a:gd name="T39" fmla="*/ 5 h 22"/>
                    <a:gd name="T40" fmla="*/ 70 w 74"/>
                    <a:gd name="T41" fmla="*/ 0 h 22"/>
                    <a:gd name="T42" fmla="*/ 62 w 74"/>
                    <a:gd name="T43" fmla="*/ 0 h 22"/>
                    <a:gd name="T44" fmla="*/ 52 w 74"/>
                    <a:gd name="T45" fmla="*/ 0 h 22"/>
                    <a:gd name="T46" fmla="*/ 44 w 74"/>
                    <a:gd name="T47" fmla="*/ 0 h 22"/>
                    <a:gd name="T48" fmla="*/ 36 w 74"/>
                    <a:gd name="T49" fmla="*/ 0 h 22"/>
                    <a:gd name="T50" fmla="*/ 26 w 74"/>
                    <a:gd name="T51" fmla="*/ 0 h 22"/>
                    <a:gd name="T52" fmla="*/ 18 w 74"/>
                    <a:gd name="T53" fmla="*/ 0 h 22"/>
                    <a:gd name="T54" fmla="*/ 8 w 74"/>
                    <a:gd name="T55" fmla="*/ 0 h 22"/>
                    <a:gd name="T56" fmla="*/ 0 w 74"/>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22">
                      <a:moveTo>
                        <a:pt x="0" y="0"/>
                      </a:moveTo>
                      <a:lnTo>
                        <a:pt x="0" y="6"/>
                      </a:lnTo>
                      <a:lnTo>
                        <a:pt x="0" y="11"/>
                      </a:lnTo>
                      <a:lnTo>
                        <a:pt x="0" y="17"/>
                      </a:lnTo>
                      <a:lnTo>
                        <a:pt x="0" y="22"/>
                      </a:lnTo>
                      <a:lnTo>
                        <a:pt x="4" y="22"/>
                      </a:lnTo>
                      <a:lnTo>
                        <a:pt x="10" y="22"/>
                      </a:lnTo>
                      <a:lnTo>
                        <a:pt x="14" y="22"/>
                      </a:lnTo>
                      <a:lnTo>
                        <a:pt x="19" y="22"/>
                      </a:lnTo>
                      <a:lnTo>
                        <a:pt x="26" y="22"/>
                      </a:lnTo>
                      <a:lnTo>
                        <a:pt x="33" y="22"/>
                      </a:lnTo>
                      <a:lnTo>
                        <a:pt x="40" y="22"/>
                      </a:lnTo>
                      <a:lnTo>
                        <a:pt x="47" y="21"/>
                      </a:lnTo>
                      <a:lnTo>
                        <a:pt x="54" y="21"/>
                      </a:lnTo>
                      <a:lnTo>
                        <a:pt x="61" y="21"/>
                      </a:lnTo>
                      <a:lnTo>
                        <a:pt x="67" y="20"/>
                      </a:lnTo>
                      <a:lnTo>
                        <a:pt x="74" y="20"/>
                      </a:lnTo>
                      <a:lnTo>
                        <a:pt x="73" y="15"/>
                      </a:lnTo>
                      <a:lnTo>
                        <a:pt x="73" y="10"/>
                      </a:lnTo>
                      <a:lnTo>
                        <a:pt x="71" y="5"/>
                      </a:lnTo>
                      <a:lnTo>
                        <a:pt x="70" y="0"/>
                      </a:lnTo>
                      <a:lnTo>
                        <a:pt x="62" y="0"/>
                      </a:lnTo>
                      <a:lnTo>
                        <a:pt x="52" y="0"/>
                      </a:lnTo>
                      <a:lnTo>
                        <a:pt x="44" y="0"/>
                      </a:lnTo>
                      <a:lnTo>
                        <a:pt x="36" y="0"/>
                      </a:lnTo>
                      <a:lnTo>
                        <a:pt x="26" y="0"/>
                      </a:lnTo>
                      <a:lnTo>
                        <a:pt x="18" y="0"/>
                      </a:lnTo>
                      <a:lnTo>
                        <a:pt x="8"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09" name="Freeform 261">
                  <a:extLst>
                    <a:ext uri="{FF2B5EF4-FFF2-40B4-BE49-F238E27FC236}">
                      <a16:creationId xmlns:a16="http://schemas.microsoft.com/office/drawing/2014/main" id="{7473DEFC-CF91-0943-BB2A-6F7AE9C369DB}"/>
                    </a:ext>
                  </a:extLst>
                </p:cNvPr>
                <p:cNvSpPr>
                  <a:spLocks/>
                </p:cNvSpPr>
                <p:nvPr/>
              </p:nvSpPr>
              <p:spPr bwMode="auto">
                <a:xfrm>
                  <a:off x="483" y="1364"/>
                  <a:ext cx="23" cy="11"/>
                </a:xfrm>
                <a:custGeom>
                  <a:avLst/>
                  <a:gdLst>
                    <a:gd name="T0" fmla="*/ 0 w 70"/>
                    <a:gd name="T1" fmla="*/ 0 h 22"/>
                    <a:gd name="T2" fmla="*/ 0 w 70"/>
                    <a:gd name="T3" fmla="*/ 6 h 22"/>
                    <a:gd name="T4" fmla="*/ 0 w 70"/>
                    <a:gd name="T5" fmla="*/ 11 h 22"/>
                    <a:gd name="T6" fmla="*/ 0 w 70"/>
                    <a:gd name="T7" fmla="*/ 17 h 22"/>
                    <a:gd name="T8" fmla="*/ 0 w 70"/>
                    <a:gd name="T9" fmla="*/ 22 h 22"/>
                    <a:gd name="T10" fmla="*/ 6 w 70"/>
                    <a:gd name="T11" fmla="*/ 22 h 22"/>
                    <a:gd name="T12" fmla="*/ 10 w 70"/>
                    <a:gd name="T13" fmla="*/ 22 h 22"/>
                    <a:gd name="T14" fmla="*/ 14 w 70"/>
                    <a:gd name="T15" fmla="*/ 22 h 22"/>
                    <a:gd name="T16" fmla="*/ 20 w 70"/>
                    <a:gd name="T17" fmla="*/ 22 h 22"/>
                    <a:gd name="T18" fmla="*/ 26 w 70"/>
                    <a:gd name="T19" fmla="*/ 22 h 22"/>
                    <a:gd name="T20" fmla="*/ 33 w 70"/>
                    <a:gd name="T21" fmla="*/ 22 h 22"/>
                    <a:gd name="T22" fmla="*/ 39 w 70"/>
                    <a:gd name="T23" fmla="*/ 22 h 22"/>
                    <a:gd name="T24" fmla="*/ 46 w 70"/>
                    <a:gd name="T25" fmla="*/ 21 h 22"/>
                    <a:gd name="T26" fmla="*/ 51 w 70"/>
                    <a:gd name="T27" fmla="*/ 21 h 22"/>
                    <a:gd name="T28" fmla="*/ 58 w 70"/>
                    <a:gd name="T29" fmla="*/ 21 h 22"/>
                    <a:gd name="T30" fmla="*/ 63 w 70"/>
                    <a:gd name="T31" fmla="*/ 20 h 22"/>
                    <a:gd name="T32" fmla="*/ 70 w 70"/>
                    <a:gd name="T33" fmla="*/ 20 h 22"/>
                    <a:gd name="T34" fmla="*/ 69 w 70"/>
                    <a:gd name="T35" fmla="*/ 15 h 22"/>
                    <a:gd name="T36" fmla="*/ 69 w 70"/>
                    <a:gd name="T37" fmla="*/ 10 h 22"/>
                    <a:gd name="T38" fmla="*/ 67 w 70"/>
                    <a:gd name="T39" fmla="*/ 5 h 22"/>
                    <a:gd name="T40" fmla="*/ 66 w 70"/>
                    <a:gd name="T41" fmla="*/ 0 h 22"/>
                    <a:gd name="T42" fmla="*/ 58 w 70"/>
                    <a:gd name="T43" fmla="*/ 0 h 22"/>
                    <a:gd name="T44" fmla="*/ 50 w 70"/>
                    <a:gd name="T45" fmla="*/ 0 h 22"/>
                    <a:gd name="T46" fmla="*/ 41 w 70"/>
                    <a:gd name="T47" fmla="*/ 0 h 22"/>
                    <a:gd name="T48" fmla="*/ 33 w 70"/>
                    <a:gd name="T49" fmla="*/ 0 h 22"/>
                    <a:gd name="T50" fmla="*/ 25 w 70"/>
                    <a:gd name="T51" fmla="*/ 0 h 22"/>
                    <a:gd name="T52" fmla="*/ 17 w 70"/>
                    <a:gd name="T53" fmla="*/ 0 h 22"/>
                    <a:gd name="T54" fmla="*/ 9 w 70"/>
                    <a:gd name="T55" fmla="*/ 0 h 22"/>
                    <a:gd name="T56" fmla="*/ 0 w 70"/>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22">
                      <a:moveTo>
                        <a:pt x="0" y="0"/>
                      </a:moveTo>
                      <a:lnTo>
                        <a:pt x="0" y="6"/>
                      </a:lnTo>
                      <a:lnTo>
                        <a:pt x="0" y="11"/>
                      </a:lnTo>
                      <a:lnTo>
                        <a:pt x="0" y="17"/>
                      </a:lnTo>
                      <a:lnTo>
                        <a:pt x="0" y="22"/>
                      </a:lnTo>
                      <a:lnTo>
                        <a:pt x="6" y="22"/>
                      </a:lnTo>
                      <a:lnTo>
                        <a:pt x="10" y="22"/>
                      </a:lnTo>
                      <a:lnTo>
                        <a:pt x="14" y="22"/>
                      </a:lnTo>
                      <a:lnTo>
                        <a:pt x="20" y="22"/>
                      </a:lnTo>
                      <a:lnTo>
                        <a:pt x="26" y="22"/>
                      </a:lnTo>
                      <a:lnTo>
                        <a:pt x="33" y="22"/>
                      </a:lnTo>
                      <a:lnTo>
                        <a:pt x="39" y="22"/>
                      </a:lnTo>
                      <a:lnTo>
                        <a:pt x="46" y="21"/>
                      </a:lnTo>
                      <a:lnTo>
                        <a:pt x="51" y="21"/>
                      </a:lnTo>
                      <a:lnTo>
                        <a:pt x="58" y="21"/>
                      </a:lnTo>
                      <a:lnTo>
                        <a:pt x="63" y="20"/>
                      </a:lnTo>
                      <a:lnTo>
                        <a:pt x="70" y="20"/>
                      </a:lnTo>
                      <a:lnTo>
                        <a:pt x="69" y="15"/>
                      </a:lnTo>
                      <a:lnTo>
                        <a:pt x="69" y="10"/>
                      </a:lnTo>
                      <a:lnTo>
                        <a:pt x="67" y="5"/>
                      </a:lnTo>
                      <a:lnTo>
                        <a:pt x="66" y="0"/>
                      </a:lnTo>
                      <a:lnTo>
                        <a:pt x="58" y="0"/>
                      </a:lnTo>
                      <a:lnTo>
                        <a:pt x="50" y="0"/>
                      </a:lnTo>
                      <a:lnTo>
                        <a:pt x="41" y="0"/>
                      </a:lnTo>
                      <a:lnTo>
                        <a:pt x="33" y="0"/>
                      </a:lnTo>
                      <a:lnTo>
                        <a:pt x="25" y="0"/>
                      </a:lnTo>
                      <a:lnTo>
                        <a:pt x="17" y="0"/>
                      </a:lnTo>
                      <a:lnTo>
                        <a:pt x="9"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0" name="Freeform 262">
                  <a:extLst>
                    <a:ext uri="{FF2B5EF4-FFF2-40B4-BE49-F238E27FC236}">
                      <a16:creationId xmlns:a16="http://schemas.microsoft.com/office/drawing/2014/main" id="{B40AFB5E-8D7E-F54A-B656-3A8D7AD7B674}"/>
                    </a:ext>
                  </a:extLst>
                </p:cNvPr>
                <p:cNvSpPr>
                  <a:spLocks/>
                </p:cNvSpPr>
                <p:nvPr/>
              </p:nvSpPr>
              <p:spPr bwMode="auto">
                <a:xfrm>
                  <a:off x="485" y="1364"/>
                  <a:ext cx="21" cy="11"/>
                </a:xfrm>
                <a:custGeom>
                  <a:avLst/>
                  <a:gdLst>
                    <a:gd name="T0" fmla="*/ 0 w 64"/>
                    <a:gd name="T1" fmla="*/ 0 h 22"/>
                    <a:gd name="T2" fmla="*/ 0 w 64"/>
                    <a:gd name="T3" fmla="*/ 6 h 22"/>
                    <a:gd name="T4" fmla="*/ 0 w 64"/>
                    <a:gd name="T5" fmla="*/ 11 h 22"/>
                    <a:gd name="T6" fmla="*/ 0 w 64"/>
                    <a:gd name="T7" fmla="*/ 17 h 22"/>
                    <a:gd name="T8" fmla="*/ 0 w 64"/>
                    <a:gd name="T9" fmla="*/ 22 h 22"/>
                    <a:gd name="T10" fmla="*/ 4 w 64"/>
                    <a:gd name="T11" fmla="*/ 22 h 22"/>
                    <a:gd name="T12" fmla="*/ 9 w 64"/>
                    <a:gd name="T13" fmla="*/ 22 h 22"/>
                    <a:gd name="T14" fmla="*/ 14 w 64"/>
                    <a:gd name="T15" fmla="*/ 22 h 22"/>
                    <a:gd name="T16" fmla="*/ 18 w 64"/>
                    <a:gd name="T17" fmla="*/ 22 h 22"/>
                    <a:gd name="T18" fmla="*/ 23 w 64"/>
                    <a:gd name="T19" fmla="*/ 22 h 22"/>
                    <a:gd name="T20" fmla="*/ 29 w 64"/>
                    <a:gd name="T21" fmla="*/ 22 h 22"/>
                    <a:gd name="T22" fmla="*/ 35 w 64"/>
                    <a:gd name="T23" fmla="*/ 22 h 22"/>
                    <a:gd name="T24" fmla="*/ 41 w 64"/>
                    <a:gd name="T25" fmla="*/ 21 h 22"/>
                    <a:gd name="T26" fmla="*/ 46 w 64"/>
                    <a:gd name="T27" fmla="*/ 21 h 22"/>
                    <a:gd name="T28" fmla="*/ 53 w 64"/>
                    <a:gd name="T29" fmla="*/ 21 h 22"/>
                    <a:gd name="T30" fmla="*/ 59 w 64"/>
                    <a:gd name="T31" fmla="*/ 20 h 22"/>
                    <a:gd name="T32" fmla="*/ 64 w 64"/>
                    <a:gd name="T33" fmla="*/ 20 h 22"/>
                    <a:gd name="T34" fmla="*/ 63 w 64"/>
                    <a:gd name="T35" fmla="*/ 15 h 22"/>
                    <a:gd name="T36" fmla="*/ 63 w 64"/>
                    <a:gd name="T37" fmla="*/ 10 h 22"/>
                    <a:gd name="T38" fmla="*/ 61 w 64"/>
                    <a:gd name="T39" fmla="*/ 5 h 22"/>
                    <a:gd name="T40" fmla="*/ 60 w 64"/>
                    <a:gd name="T41" fmla="*/ 0 h 22"/>
                    <a:gd name="T42" fmla="*/ 52 w 64"/>
                    <a:gd name="T43" fmla="*/ 0 h 22"/>
                    <a:gd name="T44" fmla="*/ 45 w 64"/>
                    <a:gd name="T45" fmla="*/ 0 h 22"/>
                    <a:gd name="T46" fmla="*/ 37 w 64"/>
                    <a:gd name="T47" fmla="*/ 0 h 22"/>
                    <a:gd name="T48" fmla="*/ 30 w 64"/>
                    <a:gd name="T49" fmla="*/ 0 h 22"/>
                    <a:gd name="T50" fmla="*/ 22 w 64"/>
                    <a:gd name="T51" fmla="*/ 0 h 22"/>
                    <a:gd name="T52" fmla="*/ 15 w 64"/>
                    <a:gd name="T53" fmla="*/ 0 h 22"/>
                    <a:gd name="T54" fmla="*/ 7 w 64"/>
                    <a:gd name="T55" fmla="*/ 0 h 22"/>
                    <a:gd name="T56" fmla="*/ 0 w 64"/>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2">
                      <a:moveTo>
                        <a:pt x="0" y="0"/>
                      </a:moveTo>
                      <a:lnTo>
                        <a:pt x="0" y="6"/>
                      </a:lnTo>
                      <a:lnTo>
                        <a:pt x="0" y="11"/>
                      </a:lnTo>
                      <a:lnTo>
                        <a:pt x="0" y="17"/>
                      </a:lnTo>
                      <a:lnTo>
                        <a:pt x="0" y="22"/>
                      </a:lnTo>
                      <a:lnTo>
                        <a:pt x="4" y="22"/>
                      </a:lnTo>
                      <a:lnTo>
                        <a:pt x="9" y="22"/>
                      </a:lnTo>
                      <a:lnTo>
                        <a:pt x="14" y="22"/>
                      </a:lnTo>
                      <a:lnTo>
                        <a:pt x="18" y="22"/>
                      </a:lnTo>
                      <a:lnTo>
                        <a:pt x="23" y="22"/>
                      </a:lnTo>
                      <a:lnTo>
                        <a:pt x="29" y="22"/>
                      </a:lnTo>
                      <a:lnTo>
                        <a:pt x="35" y="22"/>
                      </a:lnTo>
                      <a:lnTo>
                        <a:pt x="41" y="21"/>
                      </a:lnTo>
                      <a:lnTo>
                        <a:pt x="46" y="21"/>
                      </a:lnTo>
                      <a:lnTo>
                        <a:pt x="53" y="21"/>
                      </a:lnTo>
                      <a:lnTo>
                        <a:pt x="59" y="20"/>
                      </a:lnTo>
                      <a:lnTo>
                        <a:pt x="64" y="20"/>
                      </a:lnTo>
                      <a:lnTo>
                        <a:pt x="63" y="15"/>
                      </a:lnTo>
                      <a:lnTo>
                        <a:pt x="63" y="10"/>
                      </a:lnTo>
                      <a:lnTo>
                        <a:pt x="61" y="5"/>
                      </a:lnTo>
                      <a:lnTo>
                        <a:pt x="60" y="0"/>
                      </a:lnTo>
                      <a:lnTo>
                        <a:pt x="52" y="0"/>
                      </a:lnTo>
                      <a:lnTo>
                        <a:pt x="45" y="0"/>
                      </a:lnTo>
                      <a:lnTo>
                        <a:pt x="37" y="0"/>
                      </a:lnTo>
                      <a:lnTo>
                        <a:pt x="30" y="0"/>
                      </a:lnTo>
                      <a:lnTo>
                        <a:pt x="22" y="0"/>
                      </a:lnTo>
                      <a:lnTo>
                        <a:pt x="15" y="0"/>
                      </a:lnTo>
                      <a:lnTo>
                        <a:pt x="7"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1" name="Freeform 263">
                  <a:extLst>
                    <a:ext uri="{FF2B5EF4-FFF2-40B4-BE49-F238E27FC236}">
                      <a16:creationId xmlns:a16="http://schemas.microsoft.com/office/drawing/2014/main" id="{258BDAA1-57D8-7C48-A017-EF79763F1319}"/>
                    </a:ext>
                  </a:extLst>
                </p:cNvPr>
                <p:cNvSpPr>
                  <a:spLocks/>
                </p:cNvSpPr>
                <p:nvPr/>
              </p:nvSpPr>
              <p:spPr bwMode="auto">
                <a:xfrm>
                  <a:off x="486" y="1364"/>
                  <a:ext cx="20" cy="11"/>
                </a:xfrm>
                <a:custGeom>
                  <a:avLst/>
                  <a:gdLst>
                    <a:gd name="T0" fmla="*/ 0 w 60"/>
                    <a:gd name="T1" fmla="*/ 0 h 22"/>
                    <a:gd name="T2" fmla="*/ 0 w 60"/>
                    <a:gd name="T3" fmla="*/ 6 h 22"/>
                    <a:gd name="T4" fmla="*/ 0 w 60"/>
                    <a:gd name="T5" fmla="*/ 11 h 22"/>
                    <a:gd name="T6" fmla="*/ 0 w 60"/>
                    <a:gd name="T7" fmla="*/ 17 h 22"/>
                    <a:gd name="T8" fmla="*/ 0 w 60"/>
                    <a:gd name="T9" fmla="*/ 22 h 22"/>
                    <a:gd name="T10" fmla="*/ 5 w 60"/>
                    <a:gd name="T11" fmla="*/ 22 h 22"/>
                    <a:gd name="T12" fmla="*/ 10 w 60"/>
                    <a:gd name="T13" fmla="*/ 22 h 22"/>
                    <a:gd name="T14" fmla="*/ 14 w 60"/>
                    <a:gd name="T15" fmla="*/ 22 h 22"/>
                    <a:gd name="T16" fmla="*/ 18 w 60"/>
                    <a:gd name="T17" fmla="*/ 22 h 22"/>
                    <a:gd name="T18" fmla="*/ 23 w 60"/>
                    <a:gd name="T19" fmla="*/ 22 h 22"/>
                    <a:gd name="T20" fmla="*/ 29 w 60"/>
                    <a:gd name="T21" fmla="*/ 22 h 22"/>
                    <a:gd name="T22" fmla="*/ 34 w 60"/>
                    <a:gd name="T23" fmla="*/ 22 h 22"/>
                    <a:gd name="T24" fmla="*/ 40 w 60"/>
                    <a:gd name="T25" fmla="*/ 21 h 22"/>
                    <a:gd name="T26" fmla="*/ 44 w 60"/>
                    <a:gd name="T27" fmla="*/ 21 h 22"/>
                    <a:gd name="T28" fmla="*/ 49 w 60"/>
                    <a:gd name="T29" fmla="*/ 21 h 22"/>
                    <a:gd name="T30" fmla="*/ 55 w 60"/>
                    <a:gd name="T31" fmla="*/ 20 h 22"/>
                    <a:gd name="T32" fmla="*/ 60 w 60"/>
                    <a:gd name="T33" fmla="*/ 20 h 22"/>
                    <a:gd name="T34" fmla="*/ 59 w 60"/>
                    <a:gd name="T35" fmla="*/ 15 h 22"/>
                    <a:gd name="T36" fmla="*/ 59 w 60"/>
                    <a:gd name="T37" fmla="*/ 10 h 22"/>
                    <a:gd name="T38" fmla="*/ 57 w 60"/>
                    <a:gd name="T39" fmla="*/ 5 h 22"/>
                    <a:gd name="T40" fmla="*/ 56 w 60"/>
                    <a:gd name="T41" fmla="*/ 0 h 22"/>
                    <a:gd name="T42" fmla="*/ 49 w 60"/>
                    <a:gd name="T43" fmla="*/ 0 h 22"/>
                    <a:gd name="T44" fmla="*/ 42 w 60"/>
                    <a:gd name="T45" fmla="*/ 0 h 22"/>
                    <a:gd name="T46" fmla="*/ 36 w 60"/>
                    <a:gd name="T47" fmla="*/ 0 h 22"/>
                    <a:gd name="T48" fmla="*/ 29 w 60"/>
                    <a:gd name="T49" fmla="*/ 0 h 22"/>
                    <a:gd name="T50" fmla="*/ 20 w 60"/>
                    <a:gd name="T51" fmla="*/ 0 h 22"/>
                    <a:gd name="T52" fmla="*/ 14 w 60"/>
                    <a:gd name="T53" fmla="*/ 0 h 22"/>
                    <a:gd name="T54" fmla="*/ 7 w 60"/>
                    <a:gd name="T55" fmla="*/ 0 h 22"/>
                    <a:gd name="T56" fmla="*/ 0 w 60"/>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2">
                      <a:moveTo>
                        <a:pt x="0" y="0"/>
                      </a:moveTo>
                      <a:lnTo>
                        <a:pt x="0" y="6"/>
                      </a:lnTo>
                      <a:lnTo>
                        <a:pt x="0" y="11"/>
                      </a:lnTo>
                      <a:lnTo>
                        <a:pt x="0" y="17"/>
                      </a:lnTo>
                      <a:lnTo>
                        <a:pt x="0" y="22"/>
                      </a:lnTo>
                      <a:lnTo>
                        <a:pt x="5" y="22"/>
                      </a:lnTo>
                      <a:lnTo>
                        <a:pt x="10" y="22"/>
                      </a:lnTo>
                      <a:lnTo>
                        <a:pt x="14" y="22"/>
                      </a:lnTo>
                      <a:lnTo>
                        <a:pt x="18" y="22"/>
                      </a:lnTo>
                      <a:lnTo>
                        <a:pt x="23" y="22"/>
                      </a:lnTo>
                      <a:lnTo>
                        <a:pt x="29" y="22"/>
                      </a:lnTo>
                      <a:lnTo>
                        <a:pt x="34" y="22"/>
                      </a:lnTo>
                      <a:lnTo>
                        <a:pt x="40" y="21"/>
                      </a:lnTo>
                      <a:lnTo>
                        <a:pt x="44" y="21"/>
                      </a:lnTo>
                      <a:lnTo>
                        <a:pt x="49" y="21"/>
                      </a:lnTo>
                      <a:lnTo>
                        <a:pt x="55" y="20"/>
                      </a:lnTo>
                      <a:lnTo>
                        <a:pt x="60" y="20"/>
                      </a:lnTo>
                      <a:lnTo>
                        <a:pt x="59" y="15"/>
                      </a:lnTo>
                      <a:lnTo>
                        <a:pt x="59" y="10"/>
                      </a:lnTo>
                      <a:lnTo>
                        <a:pt x="57" y="5"/>
                      </a:lnTo>
                      <a:lnTo>
                        <a:pt x="56" y="0"/>
                      </a:lnTo>
                      <a:lnTo>
                        <a:pt x="49" y="0"/>
                      </a:lnTo>
                      <a:lnTo>
                        <a:pt x="42" y="0"/>
                      </a:lnTo>
                      <a:lnTo>
                        <a:pt x="36" y="0"/>
                      </a:lnTo>
                      <a:lnTo>
                        <a:pt x="29" y="0"/>
                      </a:lnTo>
                      <a:lnTo>
                        <a:pt x="20" y="0"/>
                      </a:lnTo>
                      <a:lnTo>
                        <a:pt x="14" y="0"/>
                      </a:lnTo>
                      <a:lnTo>
                        <a:pt x="7"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2" name="Freeform 264">
                  <a:extLst>
                    <a:ext uri="{FF2B5EF4-FFF2-40B4-BE49-F238E27FC236}">
                      <a16:creationId xmlns:a16="http://schemas.microsoft.com/office/drawing/2014/main" id="{63F6B566-0514-EB47-A557-62F098E81E41}"/>
                    </a:ext>
                  </a:extLst>
                </p:cNvPr>
                <p:cNvSpPr>
                  <a:spLocks/>
                </p:cNvSpPr>
                <p:nvPr/>
              </p:nvSpPr>
              <p:spPr bwMode="auto">
                <a:xfrm>
                  <a:off x="488" y="1364"/>
                  <a:ext cx="18" cy="11"/>
                </a:xfrm>
                <a:custGeom>
                  <a:avLst/>
                  <a:gdLst>
                    <a:gd name="T0" fmla="*/ 0 w 55"/>
                    <a:gd name="T1" fmla="*/ 0 h 22"/>
                    <a:gd name="T2" fmla="*/ 0 w 55"/>
                    <a:gd name="T3" fmla="*/ 6 h 22"/>
                    <a:gd name="T4" fmla="*/ 0 w 55"/>
                    <a:gd name="T5" fmla="*/ 11 h 22"/>
                    <a:gd name="T6" fmla="*/ 0 w 55"/>
                    <a:gd name="T7" fmla="*/ 17 h 22"/>
                    <a:gd name="T8" fmla="*/ 0 w 55"/>
                    <a:gd name="T9" fmla="*/ 22 h 22"/>
                    <a:gd name="T10" fmla="*/ 5 w 55"/>
                    <a:gd name="T11" fmla="*/ 22 h 22"/>
                    <a:gd name="T12" fmla="*/ 9 w 55"/>
                    <a:gd name="T13" fmla="*/ 22 h 22"/>
                    <a:gd name="T14" fmla="*/ 13 w 55"/>
                    <a:gd name="T15" fmla="*/ 22 h 22"/>
                    <a:gd name="T16" fmla="*/ 17 w 55"/>
                    <a:gd name="T17" fmla="*/ 22 h 22"/>
                    <a:gd name="T18" fmla="*/ 26 w 55"/>
                    <a:gd name="T19" fmla="*/ 22 h 22"/>
                    <a:gd name="T20" fmla="*/ 36 w 55"/>
                    <a:gd name="T21" fmla="*/ 21 h 22"/>
                    <a:gd name="T22" fmla="*/ 46 w 55"/>
                    <a:gd name="T23" fmla="*/ 21 h 22"/>
                    <a:gd name="T24" fmla="*/ 55 w 55"/>
                    <a:gd name="T25" fmla="*/ 20 h 22"/>
                    <a:gd name="T26" fmla="*/ 54 w 55"/>
                    <a:gd name="T27" fmla="*/ 15 h 22"/>
                    <a:gd name="T28" fmla="*/ 54 w 55"/>
                    <a:gd name="T29" fmla="*/ 10 h 22"/>
                    <a:gd name="T30" fmla="*/ 52 w 55"/>
                    <a:gd name="T31" fmla="*/ 5 h 22"/>
                    <a:gd name="T32" fmla="*/ 51 w 55"/>
                    <a:gd name="T33" fmla="*/ 0 h 22"/>
                    <a:gd name="T34" fmla="*/ 44 w 55"/>
                    <a:gd name="T35" fmla="*/ 0 h 22"/>
                    <a:gd name="T36" fmla="*/ 37 w 55"/>
                    <a:gd name="T37" fmla="*/ 0 h 22"/>
                    <a:gd name="T38" fmla="*/ 32 w 55"/>
                    <a:gd name="T39" fmla="*/ 0 h 22"/>
                    <a:gd name="T40" fmla="*/ 25 w 55"/>
                    <a:gd name="T41" fmla="*/ 0 h 22"/>
                    <a:gd name="T42" fmla="*/ 20 w 55"/>
                    <a:gd name="T43" fmla="*/ 0 h 22"/>
                    <a:gd name="T44" fmla="*/ 13 w 55"/>
                    <a:gd name="T45" fmla="*/ 0 h 22"/>
                    <a:gd name="T46" fmla="*/ 7 w 55"/>
                    <a:gd name="T47" fmla="*/ 0 h 22"/>
                    <a:gd name="T48" fmla="*/ 0 w 55"/>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22">
                      <a:moveTo>
                        <a:pt x="0" y="0"/>
                      </a:moveTo>
                      <a:lnTo>
                        <a:pt x="0" y="6"/>
                      </a:lnTo>
                      <a:lnTo>
                        <a:pt x="0" y="11"/>
                      </a:lnTo>
                      <a:lnTo>
                        <a:pt x="0" y="17"/>
                      </a:lnTo>
                      <a:lnTo>
                        <a:pt x="0" y="22"/>
                      </a:lnTo>
                      <a:lnTo>
                        <a:pt x="5" y="22"/>
                      </a:lnTo>
                      <a:lnTo>
                        <a:pt x="9" y="22"/>
                      </a:lnTo>
                      <a:lnTo>
                        <a:pt x="13" y="22"/>
                      </a:lnTo>
                      <a:lnTo>
                        <a:pt x="17" y="22"/>
                      </a:lnTo>
                      <a:lnTo>
                        <a:pt x="26" y="22"/>
                      </a:lnTo>
                      <a:lnTo>
                        <a:pt x="36" y="21"/>
                      </a:lnTo>
                      <a:lnTo>
                        <a:pt x="46" y="21"/>
                      </a:lnTo>
                      <a:lnTo>
                        <a:pt x="55" y="20"/>
                      </a:lnTo>
                      <a:lnTo>
                        <a:pt x="54" y="15"/>
                      </a:lnTo>
                      <a:lnTo>
                        <a:pt x="54" y="10"/>
                      </a:lnTo>
                      <a:lnTo>
                        <a:pt x="52" y="5"/>
                      </a:lnTo>
                      <a:lnTo>
                        <a:pt x="51" y="0"/>
                      </a:lnTo>
                      <a:lnTo>
                        <a:pt x="44" y="0"/>
                      </a:lnTo>
                      <a:lnTo>
                        <a:pt x="37" y="0"/>
                      </a:lnTo>
                      <a:lnTo>
                        <a:pt x="32" y="0"/>
                      </a:lnTo>
                      <a:lnTo>
                        <a:pt x="25" y="0"/>
                      </a:lnTo>
                      <a:lnTo>
                        <a:pt x="20" y="0"/>
                      </a:lnTo>
                      <a:lnTo>
                        <a:pt x="13" y="0"/>
                      </a:lnTo>
                      <a:lnTo>
                        <a:pt x="7"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3" name="Freeform 265">
                  <a:extLst>
                    <a:ext uri="{FF2B5EF4-FFF2-40B4-BE49-F238E27FC236}">
                      <a16:creationId xmlns:a16="http://schemas.microsoft.com/office/drawing/2014/main" id="{D19C0805-B9BF-6043-815C-8B4FCDD49A7F}"/>
                    </a:ext>
                  </a:extLst>
                </p:cNvPr>
                <p:cNvSpPr>
                  <a:spLocks/>
                </p:cNvSpPr>
                <p:nvPr/>
              </p:nvSpPr>
              <p:spPr bwMode="auto">
                <a:xfrm>
                  <a:off x="490" y="1364"/>
                  <a:ext cx="16" cy="11"/>
                </a:xfrm>
                <a:custGeom>
                  <a:avLst/>
                  <a:gdLst>
                    <a:gd name="T0" fmla="*/ 0 w 49"/>
                    <a:gd name="T1" fmla="*/ 0 h 22"/>
                    <a:gd name="T2" fmla="*/ 0 w 49"/>
                    <a:gd name="T3" fmla="*/ 6 h 22"/>
                    <a:gd name="T4" fmla="*/ 0 w 49"/>
                    <a:gd name="T5" fmla="*/ 11 h 22"/>
                    <a:gd name="T6" fmla="*/ 0 w 49"/>
                    <a:gd name="T7" fmla="*/ 17 h 22"/>
                    <a:gd name="T8" fmla="*/ 0 w 49"/>
                    <a:gd name="T9" fmla="*/ 22 h 22"/>
                    <a:gd name="T10" fmla="*/ 3 w 49"/>
                    <a:gd name="T11" fmla="*/ 22 h 22"/>
                    <a:gd name="T12" fmla="*/ 7 w 49"/>
                    <a:gd name="T13" fmla="*/ 22 h 22"/>
                    <a:gd name="T14" fmla="*/ 11 w 49"/>
                    <a:gd name="T15" fmla="*/ 22 h 22"/>
                    <a:gd name="T16" fmla="*/ 14 w 49"/>
                    <a:gd name="T17" fmla="*/ 22 h 22"/>
                    <a:gd name="T18" fmla="*/ 23 w 49"/>
                    <a:gd name="T19" fmla="*/ 22 h 22"/>
                    <a:gd name="T20" fmla="*/ 31 w 49"/>
                    <a:gd name="T21" fmla="*/ 21 h 22"/>
                    <a:gd name="T22" fmla="*/ 41 w 49"/>
                    <a:gd name="T23" fmla="*/ 21 h 22"/>
                    <a:gd name="T24" fmla="*/ 49 w 49"/>
                    <a:gd name="T25" fmla="*/ 20 h 22"/>
                    <a:gd name="T26" fmla="*/ 48 w 49"/>
                    <a:gd name="T27" fmla="*/ 15 h 22"/>
                    <a:gd name="T28" fmla="*/ 48 w 49"/>
                    <a:gd name="T29" fmla="*/ 10 h 22"/>
                    <a:gd name="T30" fmla="*/ 46 w 49"/>
                    <a:gd name="T31" fmla="*/ 5 h 22"/>
                    <a:gd name="T32" fmla="*/ 45 w 49"/>
                    <a:gd name="T33" fmla="*/ 0 h 22"/>
                    <a:gd name="T34" fmla="*/ 40 w 49"/>
                    <a:gd name="T35" fmla="*/ 0 h 22"/>
                    <a:gd name="T36" fmla="*/ 34 w 49"/>
                    <a:gd name="T37" fmla="*/ 0 h 22"/>
                    <a:gd name="T38" fmla="*/ 29 w 49"/>
                    <a:gd name="T39" fmla="*/ 0 h 22"/>
                    <a:gd name="T40" fmla="*/ 23 w 49"/>
                    <a:gd name="T41" fmla="*/ 0 h 22"/>
                    <a:gd name="T42" fmla="*/ 16 w 49"/>
                    <a:gd name="T43" fmla="*/ 0 h 22"/>
                    <a:gd name="T44" fmla="*/ 11 w 49"/>
                    <a:gd name="T45" fmla="*/ 0 h 22"/>
                    <a:gd name="T46" fmla="*/ 5 w 49"/>
                    <a:gd name="T47" fmla="*/ 0 h 22"/>
                    <a:gd name="T48" fmla="*/ 0 w 49"/>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2">
                      <a:moveTo>
                        <a:pt x="0" y="0"/>
                      </a:moveTo>
                      <a:lnTo>
                        <a:pt x="0" y="6"/>
                      </a:lnTo>
                      <a:lnTo>
                        <a:pt x="0" y="11"/>
                      </a:lnTo>
                      <a:lnTo>
                        <a:pt x="0" y="17"/>
                      </a:lnTo>
                      <a:lnTo>
                        <a:pt x="0" y="22"/>
                      </a:lnTo>
                      <a:lnTo>
                        <a:pt x="3" y="22"/>
                      </a:lnTo>
                      <a:lnTo>
                        <a:pt x="7" y="22"/>
                      </a:lnTo>
                      <a:lnTo>
                        <a:pt x="11" y="22"/>
                      </a:lnTo>
                      <a:lnTo>
                        <a:pt x="14" y="22"/>
                      </a:lnTo>
                      <a:lnTo>
                        <a:pt x="23" y="22"/>
                      </a:lnTo>
                      <a:lnTo>
                        <a:pt x="31" y="21"/>
                      </a:lnTo>
                      <a:lnTo>
                        <a:pt x="41" y="21"/>
                      </a:lnTo>
                      <a:lnTo>
                        <a:pt x="49" y="20"/>
                      </a:lnTo>
                      <a:lnTo>
                        <a:pt x="48" y="15"/>
                      </a:lnTo>
                      <a:lnTo>
                        <a:pt x="48" y="10"/>
                      </a:lnTo>
                      <a:lnTo>
                        <a:pt x="46" y="5"/>
                      </a:lnTo>
                      <a:lnTo>
                        <a:pt x="45" y="0"/>
                      </a:lnTo>
                      <a:lnTo>
                        <a:pt x="40" y="0"/>
                      </a:lnTo>
                      <a:lnTo>
                        <a:pt x="34" y="0"/>
                      </a:lnTo>
                      <a:lnTo>
                        <a:pt x="29" y="0"/>
                      </a:lnTo>
                      <a:lnTo>
                        <a:pt x="23" y="0"/>
                      </a:lnTo>
                      <a:lnTo>
                        <a:pt x="16" y="0"/>
                      </a:lnTo>
                      <a:lnTo>
                        <a:pt x="11"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4" name="Freeform 266">
                  <a:extLst>
                    <a:ext uri="{FF2B5EF4-FFF2-40B4-BE49-F238E27FC236}">
                      <a16:creationId xmlns:a16="http://schemas.microsoft.com/office/drawing/2014/main" id="{F8B5144A-0EA6-9D43-9047-BD408B2B9A8E}"/>
                    </a:ext>
                  </a:extLst>
                </p:cNvPr>
                <p:cNvSpPr>
                  <a:spLocks/>
                </p:cNvSpPr>
                <p:nvPr/>
              </p:nvSpPr>
              <p:spPr bwMode="auto">
                <a:xfrm>
                  <a:off x="491" y="1364"/>
                  <a:ext cx="15" cy="11"/>
                </a:xfrm>
                <a:custGeom>
                  <a:avLst/>
                  <a:gdLst>
                    <a:gd name="T0" fmla="*/ 0 w 45"/>
                    <a:gd name="T1" fmla="*/ 0 h 22"/>
                    <a:gd name="T2" fmla="*/ 0 w 45"/>
                    <a:gd name="T3" fmla="*/ 6 h 22"/>
                    <a:gd name="T4" fmla="*/ 0 w 45"/>
                    <a:gd name="T5" fmla="*/ 11 h 22"/>
                    <a:gd name="T6" fmla="*/ 0 w 45"/>
                    <a:gd name="T7" fmla="*/ 17 h 22"/>
                    <a:gd name="T8" fmla="*/ 0 w 45"/>
                    <a:gd name="T9" fmla="*/ 22 h 22"/>
                    <a:gd name="T10" fmla="*/ 4 w 45"/>
                    <a:gd name="T11" fmla="*/ 22 h 22"/>
                    <a:gd name="T12" fmla="*/ 7 w 45"/>
                    <a:gd name="T13" fmla="*/ 22 h 22"/>
                    <a:gd name="T14" fmla="*/ 11 w 45"/>
                    <a:gd name="T15" fmla="*/ 22 h 22"/>
                    <a:gd name="T16" fmla="*/ 14 w 45"/>
                    <a:gd name="T17" fmla="*/ 22 h 22"/>
                    <a:gd name="T18" fmla="*/ 22 w 45"/>
                    <a:gd name="T19" fmla="*/ 22 h 22"/>
                    <a:gd name="T20" fmla="*/ 30 w 45"/>
                    <a:gd name="T21" fmla="*/ 21 h 22"/>
                    <a:gd name="T22" fmla="*/ 38 w 45"/>
                    <a:gd name="T23" fmla="*/ 21 h 22"/>
                    <a:gd name="T24" fmla="*/ 45 w 45"/>
                    <a:gd name="T25" fmla="*/ 20 h 22"/>
                    <a:gd name="T26" fmla="*/ 44 w 45"/>
                    <a:gd name="T27" fmla="*/ 15 h 22"/>
                    <a:gd name="T28" fmla="*/ 44 w 45"/>
                    <a:gd name="T29" fmla="*/ 10 h 22"/>
                    <a:gd name="T30" fmla="*/ 42 w 45"/>
                    <a:gd name="T31" fmla="*/ 5 h 22"/>
                    <a:gd name="T32" fmla="*/ 41 w 45"/>
                    <a:gd name="T33" fmla="*/ 0 h 22"/>
                    <a:gd name="T34" fmla="*/ 36 w 45"/>
                    <a:gd name="T35" fmla="*/ 0 h 22"/>
                    <a:gd name="T36" fmla="*/ 32 w 45"/>
                    <a:gd name="T37" fmla="*/ 0 h 22"/>
                    <a:gd name="T38" fmla="*/ 26 w 45"/>
                    <a:gd name="T39" fmla="*/ 0 h 22"/>
                    <a:gd name="T40" fmla="*/ 21 w 45"/>
                    <a:gd name="T41" fmla="*/ 0 h 22"/>
                    <a:gd name="T42" fmla="*/ 15 w 45"/>
                    <a:gd name="T43" fmla="*/ 0 h 22"/>
                    <a:gd name="T44" fmla="*/ 11 w 45"/>
                    <a:gd name="T45" fmla="*/ 0 h 22"/>
                    <a:gd name="T46" fmla="*/ 5 w 45"/>
                    <a:gd name="T47" fmla="*/ 0 h 22"/>
                    <a:gd name="T48" fmla="*/ 0 w 45"/>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2">
                      <a:moveTo>
                        <a:pt x="0" y="0"/>
                      </a:moveTo>
                      <a:lnTo>
                        <a:pt x="0" y="6"/>
                      </a:lnTo>
                      <a:lnTo>
                        <a:pt x="0" y="11"/>
                      </a:lnTo>
                      <a:lnTo>
                        <a:pt x="0" y="17"/>
                      </a:lnTo>
                      <a:lnTo>
                        <a:pt x="0" y="22"/>
                      </a:lnTo>
                      <a:lnTo>
                        <a:pt x="4" y="22"/>
                      </a:lnTo>
                      <a:lnTo>
                        <a:pt x="7" y="22"/>
                      </a:lnTo>
                      <a:lnTo>
                        <a:pt x="11" y="22"/>
                      </a:lnTo>
                      <a:lnTo>
                        <a:pt x="14" y="22"/>
                      </a:lnTo>
                      <a:lnTo>
                        <a:pt x="22" y="22"/>
                      </a:lnTo>
                      <a:lnTo>
                        <a:pt x="30" y="21"/>
                      </a:lnTo>
                      <a:lnTo>
                        <a:pt x="38" y="21"/>
                      </a:lnTo>
                      <a:lnTo>
                        <a:pt x="45" y="20"/>
                      </a:lnTo>
                      <a:lnTo>
                        <a:pt x="44" y="15"/>
                      </a:lnTo>
                      <a:lnTo>
                        <a:pt x="44" y="10"/>
                      </a:lnTo>
                      <a:lnTo>
                        <a:pt x="42" y="5"/>
                      </a:lnTo>
                      <a:lnTo>
                        <a:pt x="41" y="0"/>
                      </a:lnTo>
                      <a:lnTo>
                        <a:pt x="36" y="0"/>
                      </a:lnTo>
                      <a:lnTo>
                        <a:pt x="32" y="0"/>
                      </a:lnTo>
                      <a:lnTo>
                        <a:pt x="26" y="0"/>
                      </a:lnTo>
                      <a:lnTo>
                        <a:pt x="21" y="0"/>
                      </a:lnTo>
                      <a:lnTo>
                        <a:pt x="15" y="0"/>
                      </a:lnTo>
                      <a:lnTo>
                        <a:pt x="11"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5" name="Freeform 267">
                  <a:extLst>
                    <a:ext uri="{FF2B5EF4-FFF2-40B4-BE49-F238E27FC236}">
                      <a16:creationId xmlns:a16="http://schemas.microsoft.com/office/drawing/2014/main" id="{D32D89EC-7127-6343-8211-474BE6364EF3}"/>
                    </a:ext>
                  </a:extLst>
                </p:cNvPr>
                <p:cNvSpPr>
                  <a:spLocks/>
                </p:cNvSpPr>
                <p:nvPr/>
              </p:nvSpPr>
              <p:spPr bwMode="auto">
                <a:xfrm>
                  <a:off x="493" y="1364"/>
                  <a:ext cx="13" cy="11"/>
                </a:xfrm>
                <a:custGeom>
                  <a:avLst/>
                  <a:gdLst>
                    <a:gd name="T0" fmla="*/ 0 w 40"/>
                    <a:gd name="T1" fmla="*/ 0 h 22"/>
                    <a:gd name="T2" fmla="*/ 0 w 40"/>
                    <a:gd name="T3" fmla="*/ 6 h 22"/>
                    <a:gd name="T4" fmla="*/ 0 w 40"/>
                    <a:gd name="T5" fmla="*/ 11 h 22"/>
                    <a:gd name="T6" fmla="*/ 0 w 40"/>
                    <a:gd name="T7" fmla="*/ 17 h 22"/>
                    <a:gd name="T8" fmla="*/ 0 w 40"/>
                    <a:gd name="T9" fmla="*/ 22 h 22"/>
                    <a:gd name="T10" fmla="*/ 3 w 40"/>
                    <a:gd name="T11" fmla="*/ 22 h 22"/>
                    <a:gd name="T12" fmla="*/ 7 w 40"/>
                    <a:gd name="T13" fmla="*/ 22 h 22"/>
                    <a:gd name="T14" fmla="*/ 10 w 40"/>
                    <a:gd name="T15" fmla="*/ 22 h 22"/>
                    <a:gd name="T16" fmla="*/ 13 w 40"/>
                    <a:gd name="T17" fmla="*/ 22 h 22"/>
                    <a:gd name="T18" fmla="*/ 20 w 40"/>
                    <a:gd name="T19" fmla="*/ 22 h 22"/>
                    <a:gd name="T20" fmla="*/ 27 w 40"/>
                    <a:gd name="T21" fmla="*/ 21 h 22"/>
                    <a:gd name="T22" fmla="*/ 33 w 40"/>
                    <a:gd name="T23" fmla="*/ 21 h 22"/>
                    <a:gd name="T24" fmla="*/ 40 w 40"/>
                    <a:gd name="T25" fmla="*/ 20 h 22"/>
                    <a:gd name="T26" fmla="*/ 39 w 40"/>
                    <a:gd name="T27" fmla="*/ 15 h 22"/>
                    <a:gd name="T28" fmla="*/ 39 w 40"/>
                    <a:gd name="T29" fmla="*/ 10 h 22"/>
                    <a:gd name="T30" fmla="*/ 37 w 40"/>
                    <a:gd name="T31" fmla="*/ 5 h 22"/>
                    <a:gd name="T32" fmla="*/ 36 w 40"/>
                    <a:gd name="T33" fmla="*/ 0 h 22"/>
                    <a:gd name="T34" fmla="*/ 27 w 40"/>
                    <a:gd name="T35" fmla="*/ 0 h 22"/>
                    <a:gd name="T36" fmla="*/ 18 w 40"/>
                    <a:gd name="T37" fmla="*/ 0 h 22"/>
                    <a:gd name="T38" fmla="*/ 10 w 40"/>
                    <a:gd name="T39" fmla="*/ 0 h 22"/>
                    <a:gd name="T40" fmla="*/ 0 w 40"/>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2">
                      <a:moveTo>
                        <a:pt x="0" y="0"/>
                      </a:moveTo>
                      <a:lnTo>
                        <a:pt x="0" y="6"/>
                      </a:lnTo>
                      <a:lnTo>
                        <a:pt x="0" y="11"/>
                      </a:lnTo>
                      <a:lnTo>
                        <a:pt x="0" y="17"/>
                      </a:lnTo>
                      <a:lnTo>
                        <a:pt x="0" y="22"/>
                      </a:lnTo>
                      <a:lnTo>
                        <a:pt x="3" y="22"/>
                      </a:lnTo>
                      <a:lnTo>
                        <a:pt x="7" y="22"/>
                      </a:lnTo>
                      <a:lnTo>
                        <a:pt x="10" y="22"/>
                      </a:lnTo>
                      <a:lnTo>
                        <a:pt x="13" y="22"/>
                      </a:lnTo>
                      <a:lnTo>
                        <a:pt x="20" y="22"/>
                      </a:lnTo>
                      <a:lnTo>
                        <a:pt x="27" y="21"/>
                      </a:lnTo>
                      <a:lnTo>
                        <a:pt x="33" y="21"/>
                      </a:lnTo>
                      <a:lnTo>
                        <a:pt x="40" y="20"/>
                      </a:lnTo>
                      <a:lnTo>
                        <a:pt x="39" y="15"/>
                      </a:lnTo>
                      <a:lnTo>
                        <a:pt x="39" y="10"/>
                      </a:lnTo>
                      <a:lnTo>
                        <a:pt x="37" y="5"/>
                      </a:lnTo>
                      <a:lnTo>
                        <a:pt x="36" y="0"/>
                      </a:lnTo>
                      <a:lnTo>
                        <a:pt x="27" y="0"/>
                      </a:lnTo>
                      <a:lnTo>
                        <a:pt x="18" y="0"/>
                      </a:lnTo>
                      <a:lnTo>
                        <a:pt x="10"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6" name="Freeform 268">
                  <a:extLst>
                    <a:ext uri="{FF2B5EF4-FFF2-40B4-BE49-F238E27FC236}">
                      <a16:creationId xmlns:a16="http://schemas.microsoft.com/office/drawing/2014/main" id="{6D1DE9CC-6718-CD43-91BC-C5AA196EE5EF}"/>
                    </a:ext>
                  </a:extLst>
                </p:cNvPr>
                <p:cNvSpPr>
                  <a:spLocks/>
                </p:cNvSpPr>
                <p:nvPr/>
              </p:nvSpPr>
              <p:spPr bwMode="auto">
                <a:xfrm>
                  <a:off x="495" y="1364"/>
                  <a:ext cx="11" cy="11"/>
                </a:xfrm>
                <a:custGeom>
                  <a:avLst/>
                  <a:gdLst>
                    <a:gd name="T0" fmla="*/ 0 w 34"/>
                    <a:gd name="T1" fmla="*/ 0 h 22"/>
                    <a:gd name="T2" fmla="*/ 0 w 34"/>
                    <a:gd name="T3" fmla="*/ 6 h 22"/>
                    <a:gd name="T4" fmla="*/ 0 w 34"/>
                    <a:gd name="T5" fmla="*/ 11 h 22"/>
                    <a:gd name="T6" fmla="*/ 0 w 34"/>
                    <a:gd name="T7" fmla="*/ 17 h 22"/>
                    <a:gd name="T8" fmla="*/ 0 w 34"/>
                    <a:gd name="T9" fmla="*/ 22 h 22"/>
                    <a:gd name="T10" fmla="*/ 3 w 34"/>
                    <a:gd name="T11" fmla="*/ 22 h 22"/>
                    <a:gd name="T12" fmla="*/ 5 w 34"/>
                    <a:gd name="T13" fmla="*/ 22 h 22"/>
                    <a:gd name="T14" fmla="*/ 8 w 34"/>
                    <a:gd name="T15" fmla="*/ 22 h 22"/>
                    <a:gd name="T16" fmla="*/ 11 w 34"/>
                    <a:gd name="T17" fmla="*/ 22 h 22"/>
                    <a:gd name="T18" fmla="*/ 16 w 34"/>
                    <a:gd name="T19" fmla="*/ 22 h 22"/>
                    <a:gd name="T20" fmla="*/ 23 w 34"/>
                    <a:gd name="T21" fmla="*/ 21 h 22"/>
                    <a:gd name="T22" fmla="*/ 29 w 34"/>
                    <a:gd name="T23" fmla="*/ 21 h 22"/>
                    <a:gd name="T24" fmla="*/ 34 w 34"/>
                    <a:gd name="T25" fmla="*/ 20 h 22"/>
                    <a:gd name="T26" fmla="*/ 33 w 34"/>
                    <a:gd name="T27" fmla="*/ 15 h 22"/>
                    <a:gd name="T28" fmla="*/ 33 w 34"/>
                    <a:gd name="T29" fmla="*/ 10 h 22"/>
                    <a:gd name="T30" fmla="*/ 31 w 34"/>
                    <a:gd name="T31" fmla="*/ 5 h 22"/>
                    <a:gd name="T32" fmla="*/ 30 w 34"/>
                    <a:gd name="T33" fmla="*/ 0 h 22"/>
                    <a:gd name="T34" fmla="*/ 22 w 34"/>
                    <a:gd name="T35" fmla="*/ 0 h 22"/>
                    <a:gd name="T36" fmla="*/ 15 w 34"/>
                    <a:gd name="T37" fmla="*/ 0 h 22"/>
                    <a:gd name="T38" fmla="*/ 7 w 34"/>
                    <a:gd name="T39" fmla="*/ 0 h 22"/>
                    <a:gd name="T40" fmla="*/ 0 w 3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2">
                      <a:moveTo>
                        <a:pt x="0" y="0"/>
                      </a:moveTo>
                      <a:lnTo>
                        <a:pt x="0" y="6"/>
                      </a:lnTo>
                      <a:lnTo>
                        <a:pt x="0" y="11"/>
                      </a:lnTo>
                      <a:lnTo>
                        <a:pt x="0" y="17"/>
                      </a:lnTo>
                      <a:lnTo>
                        <a:pt x="0" y="22"/>
                      </a:lnTo>
                      <a:lnTo>
                        <a:pt x="3" y="22"/>
                      </a:lnTo>
                      <a:lnTo>
                        <a:pt x="5" y="22"/>
                      </a:lnTo>
                      <a:lnTo>
                        <a:pt x="8" y="22"/>
                      </a:lnTo>
                      <a:lnTo>
                        <a:pt x="11" y="22"/>
                      </a:lnTo>
                      <a:lnTo>
                        <a:pt x="16" y="22"/>
                      </a:lnTo>
                      <a:lnTo>
                        <a:pt x="23" y="21"/>
                      </a:lnTo>
                      <a:lnTo>
                        <a:pt x="29" y="21"/>
                      </a:lnTo>
                      <a:lnTo>
                        <a:pt x="34" y="20"/>
                      </a:lnTo>
                      <a:lnTo>
                        <a:pt x="33" y="15"/>
                      </a:lnTo>
                      <a:lnTo>
                        <a:pt x="33" y="10"/>
                      </a:lnTo>
                      <a:lnTo>
                        <a:pt x="31" y="5"/>
                      </a:lnTo>
                      <a:lnTo>
                        <a:pt x="30" y="0"/>
                      </a:lnTo>
                      <a:lnTo>
                        <a:pt x="22" y="0"/>
                      </a:lnTo>
                      <a:lnTo>
                        <a:pt x="15" y="0"/>
                      </a:lnTo>
                      <a:lnTo>
                        <a:pt x="7"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7" name="Freeform 269">
                  <a:extLst>
                    <a:ext uri="{FF2B5EF4-FFF2-40B4-BE49-F238E27FC236}">
                      <a16:creationId xmlns:a16="http://schemas.microsoft.com/office/drawing/2014/main" id="{629899E3-A53C-0A45-B660-CD32C002A168}"/>
                    </a:ext>
                  </a:extLst>
                </p:cNvPr>
                <p:cNvSpPr>
                  <a:spLocks/>
                </p:cNvSpPr>
                <p:nvPr/>
              </p:nvSpPr>
              <p:spPr bwMode="auto">
                <a:xfrm>
                  <a:off x="496" y="1364"/>
                  <a:ext cx="10" cy="11"/>
                </a:xfrm>
                <a:custGeom>
                  <a:avLst/>
                  <a:gdLst>
                    <a:gd name="T0" fmla="*/ 0 w 30"/>
                    <a:gd name="T1" fmla="*/ 0 h 22"/>
                    <a:gd name="T2" fmla="*/ 0 w 30"/>
                    <a:gd name="T3" fmla="*/ 22 h 22"/>
                    <a:gd name="T4" fmla="*/ 11 w 30"/>
                    <a:gd name="T5" fmla="*/ 22 h 22"/>
                    <a:gd name="T6" fmla="*/ 30 w 30"/>
                    <a:gd name="T7" fmla="*/ 20 h 22"/>
                    <a:gd name="T8" fmla="*/ 26 w 30"/>
                    <a:gd name="T9" fmla="*/ 0 h 22"/>
                    <a:gd name="T10" fmla="*/ 0 w 30"/>
                    <a:gd name="T11" fmla="*/ 0 h 22"/>
                  </a:gdLst>
                  <a:ahLst/>
                  <a:cxnLst>
                    <a:cxn ang="0">
                      <a:pos x="T0" y="T1"/>
                    </a:cxn>
                    <a:cxn ang="0">
                      <a:pos x="T2" y="T3"/>
                    </a:cxn>
                    <a:cxn ang="0">
                      <a:pos x="T4" y="T5"/>
                    </a:cxn>
                    <a:cxn ang="0">
                      <a:pos x="T6" y="T7"/>
                    </a:cxn>
                    <a:cxn ang="0">
                      <a:pos x="T8" y="T9"/>
                    </a:cxn>
                    <a:cxn ang="0">
                      <a:pos x="T10" y="T11"/>
                    </a:cxn>
                  </a:cxnLst>
                  <a:rect l="0" t="0" r="r" b="b"/>
                  <a:pathLst>
                    <a:path w="30" h="22">
                      <a:moveTo>
                        <a:pt x="0" y="0"/>
                      </a:moveTo>
                      <a:lnTo>
                        <a:pt x="0" y="22"/>
                      </a:lnTo>
                      <a:lnTo>
                        <a:pt x="11" y="22"/>
                      </a:lnTo>
                      <a:lnTo>
                        <a:pt x="30" y="20"/>
                      </a:lnTo>
                      <a:lnTo>
                        <a:pt x="26"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8" name="Freeform 270">
                  <a:extLst>
                    <a:ext uri="{FF2B5EF4-FFF2-40B4-BE49-F238E27FC236}">
                      <a16:creationId xmlns:a16="http://schemas.microsoft.com/office/drawing/2014/main" id="{D3147F70-9DCA-984D-A600-5365E9F1DA47}"/>
                    </a:ext>
                  </a:extLst>
                </p:cNvPr>
                <p:cNvSpPr>
                  <a:spLocks/>
                </p:cNvSpPr>
                <p:nvPr/>
              </p:nvSpPr>
              <p:spPr bwMode="auto">
                <a:xfrm>
                  <a:off x="498" y="1380"/>
                  <a:ext cx="19" cy="133"/>
                </a:xfrm>
                <a:custGeom>
                  <a:avLst/>
                  <a:gdLst>
                    <a:gd name="T0" fmla="*/ 0 w 57"/>
                    <a:gd name="T1" fmla="*/ 1 h 265"/>
                    <a:gd name="T2" fmla="*/ 12 w 57"/>
                    <a:gd name="T3" fmla="*/ 0 h 265"/>
                    <a:gd name="T4" fmla="*/ 27 w 57"/>
                    <a:gd name="T5" fmla="*/ 0 h 265"/>
                    <a:gd name="T6" fmla="*/ 41 w 57"/>
                    <a:gd name="T7" fmla="*/ 65 h 265"/>
                    <a:gd name="T8" fmla="*/ 50 w 57"/>
                    <a:gd name="T9" fmla="*/ 129 h 265"/>
                    <a:gd name="T10" fmla="*/ 56 w 57"/>
                    <a:gd name="T11" fmla="*/ 192 h 265"/>
                    <a:gd name="T12" fmla="*/ 57 w 57"/>
                    <a:gd name="T13" fmla="*/ 259 h 265"/>
                    <a:gd name="T14" fmla="*/ 32 w 57"/>
                    <a:gd name="T15" fmla="*/ 265 h 265"/>
                    <a:gd name="T16" fmla="*/ 31 w 57"/>
                    <a:gd name="T17" fmla="*/ 198 h 265"/>
                    <a:gd name="T18" fmla="*/ 24 w 57"/>
                    <a:gd name="T19" fmla="*/ 132 h 265"/>
                    <a:gd name="T20" fmla="*/ 15 w 57"/>
                    <a:gd name="T21" fmla="*/ 66 h 265"/>
                    <a:gd name="T22" fmla="*/ 0 w 57"/>
                    <a:gd name="T23"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5">
                      <a:moveTo>
                        <a:pt x="0" y="1"/>
                      </a:moveTo>
                      <a:lnTo>
                        <a:pt x="12" y="0"/>
                      </a:lnTo>
                      <a:lnTo>
                        <a:pt x="27" y="0"/>
                      </a:lnTo>
                      <a:lnTo>
                        <a:pt x="41" y="65"/>
                      </a:lnTo>
                      <a:lnTo>
                        <a:pt x="50" y="129"/>
                      </a:lnTo>
                      <a:lnTo>
                        <a:pt x="56" y="192"/>
                      </a:lnTo>
                      <a:lnTo>
                        <a:pt x="57" y="259"/>
                      </a:lnTo>
                      <a:lnTo>
                        <a:pt x="32" y="265"/>
                      </a:lnTo>
                      <a:lnTo>
                        <a:pt x="31" y="198"/>
                      </a:lnTo>
                      <a:lnTo>
                        <a:pt x="24" y="132"/>
                      </a:lnTo>
                      <a:lnTo>
                        <a:pt x="15" y="66"/>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19" name="Freeform 271">
                  <a:extLst>
                    <a:ext uri="{FF2B5EF4-FFF2-40B4-BE49-F238E27FC236}">
                      <a16:creationId xmlns:a16="http://schemas.microsoft.com/office/drawing/2014/main" id="{0093F6EC-8DA4-5D43-8FFF-C6CA45D69FDB}"/>
                    </a:ext>
                  </a:extLst>
                </p:cNvPr>
                <p:cNvSpPr>
                  <a:spLocks/>
                </p:cNvSpPr>
                <p:nvPr/>
              </p:nvSpPr>
              <p:spPr bwMode="auto">
                <a:xfrm>
                  <a:off x="496" y="1380"/>
                  <a:ext cx="19" cy="133"/>
                </a:xfrm>
                <a:custGeom>
                  <a:avLst/>
                  <a:gdLst>
                    <a:gd name="T0" fmla="*/ 0 w 58"/>
                    <a:gd name="T1" fmla="*/ 1 h 265"/>
                    <a:gd name="T2" fmla="*/ 3 w 58"/>
                    <a:gd name="T3" fmla="*/ 1 h 265"/>
                    <a:gd name="T4" fmla="*/ 7 w 58"/>
                    <a:gd name="T5" fmla="*/ 0 h 265"/>
                    <a:gd name="T6" fmla="*/ 10 w 58"/>
                    <a:gd name="T7" fmla="*/ 0 h 265"/>
                    <a:gd name="T8" fmla="*/ 14 w 58"/>
                    <a:gd name="T9" fmla="*/ 0 h 265"/>
                    <a:gd name="T10" fmla="*/ 17 w 58"/>
                    <a:gd name="T11" fmla="*/ 0 h 265"/>
                    <a:gd name="T12" fmla="*/ 21 w 58"/>
                    <a:gd name="T13" fmla="*/ 0 h 265"/>
                    <a:gd name="T14" fmla="*/ 25 w 58"/>
                    <a:gd name="T15" fmla="*/ 0 h 265"/>
                    <a:gd name="T16" fmla="*/ 27 w 58"/>
                    <a:gd name="T17" fmla="*/ 0 h 265"/>
                    <a:gd name="T18" fmla="*/ 41 w 58"/>
                    <a:gd name="T19" fmla="*/ 65 h 265"/>
                    <a:gd name="T20" fmla="*/ 51 w 58"/>
                    <a:gd name="T21" fmla="*/ 129 h 265"/>
                    <a:gd name="T22" fmla="*/ 56 w 58"/>
                    <a:gd name="T23" fmla="*/ 192 h 265"/>
                    <a:gd name="T24" fmla="*/ 58 w 58"/>
                    <a:gd name="T25" fmla="*/ 259 h 265"/>
                    <a:gd name="T26" fmla="*/ 52 w 58"/>
                    <a:gd name="T27" fmla="*/ 260 h 265"/>
                    <a:gd name="T28" fmla="*/ 45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4" y="0"/>
                      </a:lnTo>
                      <a:lnTo>
                        <a:pt x="17" y="0"/>
                      </a:lnTo>
                      <a:lnTo>
                        <a:pt x="21" y="0"/>
                      </a:lnTo>
                      <a:lnTo>
                        <a:pt x="25" y="0"/>
                      </a:lnTo>
                      <a:lnTo>
                        <a:pt x="27" y="0"/>
                      </a:lnTo>
                      <a:lnTo>
                        <a:pt x="41" y="65"/>
                      </a:lnTo>
                      <a:lnTo>
                        <a:pt x="51" y="129"/>
                      </a:lnTo>
                      <a:lnTo>
                        <a:pt x="56" y="192"/>
                      </a:lnTo>
                      <a:lnTo>
                        <a:pt x="58" y="259"/>
                      </a:lnTo>
                      <a:lnTo>
                        <a:pt x="52" y="260"/>
                      </a:lnTo>
                      <a:lnTo>
                        <a:pt x="45" y="262"/>
                      </a:lnTo>
                      <a:lnTo>
                        <a:pt x="40" y="263"/>
                      </a:lnTo>
                      <a:lnTo>
                        <a:pt x="33" y="265"/>
                      </a:lnTo>
                      <a:lnTo>
                        <a:pt x="32" y="198"/>
                      </a:lnTo>
                      <a:lnTo>
                        <a:pt x="25" y="132"/>
                      </a:lnTo>
                      <a:lnTo>
                        <a:pt x="15" y="66"/>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0" name="Freeform 272">
                  <a:extLst>
                    <a:ext uri="{FF2B5EF4-FFF2-40B4-BE49-F238E27FC236}">
                      <a16:creationId xmlns:a16="http://schemas.microsoft.com/office/drawing/2014/main" id="{DCB9DAFD-6503-8249-9653-32395584996A}"/>
                    </a:ext>
                  </a:extLst>
                </p:cNvPr>
                <p:cNvSpPr>
                  <a:spLocks/>
                </p:cNvSpPr>
                <p:nvPr/>
              </p:nvSpPr>
              <p:spPr bwMode="auto">
                <a:xfrm>
                  <a:off x="495" y="1380"/>
                  <a:ext cx="19" cy="133"/>
                </a:xfrm>
                <a:custGeom>
                  <a:avLst/>
                  <a:gdLst>
                    <a:gd name="T0" fmla="*/ 0 w 57"/>
                    <a:gd name="T1" fmla="*/ 1 h 265"/>
                    <a:gd name="T2" fmla="*/ 3 w 57"/>
                    <a:gd name="T3" fmla="*/ 1 h 265"/>
                    <a:gd name="T4" fmla="*/ 7 w 57"/>
                    <a:gd name="T5" fmla="*/ 0 h 265"/>
                    <a:gd name="T6" fmla="*/ 10 w 57"/>
                    <a:gd name="T7" fmla="*/ 0 h 265"/>
                    <a:gd name="T8" fmla="*/ 12 w 57"/>
                    <a:gd name="T9" fmla="*/ 0 h 265"/>
                    <a:gd name="T10" fmla="*/ 16 w 57"/>
                    <a:gd name="T11" fmla="*/ 0 h 265"/>
                    <a:gd name="T12" fmla="*/ 21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1 w 57"/>
                    <a:gd name="T27" fmla="*/ 260 h 265"/>
                    <a:gd name="T28" fmla="*/ 45 w 57"/>
                    <a:gd name="T29" fmla="*/ 262 h 265"/>
                    <a:gd name="T30" fmla="*/ 38 w 57"/>
                    <a:gd name="T31" fmla="*/ 263 h 265"/>
                    <a:gd name="T32" fmla="*/ 31 w 57"/>
                    <a:gd name="T33" fmla="*/ 265 h 265"/>
                    <a:gd name="T34" fmla="*/ 30 w 57"/>
                    <a:gd name="T35" fmla="*/ 198 h 265"/>
                    <a:gd name="T36" fmla="*/ 25 w 57"/>
                    <a:gd name="T37" fmla="*/ 132 h 265"/>
                    <a:gd name="T38" fmla="*/ 14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10" y="0"/>
                      </a:lnTo>
                      <a:lnTo>
                        <a:pt x="12" y="0"/>
                      </a:lnTo>
                      <a:lnTo>
                        <a:pt x="16" y="0"/>
                      </a:lnTo>
                      <a:lnTo>
                        <a:pt x="21" y="0"/>
                      </a:lnTo>
                      <a:lnTo>
                        <a:pt x="23" y="0"/>
                      </a:lnTo>
                      <a:lnTo>
                        <a:pt x="27" y="0"/>
                      </a:lnTo>
                      <a:lnTo>
                        <a:pt x="41" y="65"/>
                      </a:lnTo>
                      <a:lnTo>
                        <a:pt x="51" y="129"/>
                      </a:lnTo>
                      <a:lnTo>
                        <a:pt x="56" y="192"/>
                      </a:lnTo>
                      <a:lnTo>
                        <a:pt x="57" y="259"/>
                      </a:lnTo>
                      <a:lnTo>
                        <a:pt x="51" y="260"/>
                      </a:lnTo>
                      <a:lnTo>
                        <a:pt x="45" y="262"/>
                      </a:lnTo>
                      <a:lnTo>
                        <a:pt x="38" y="263"/>
                      </a:lnTo>
                      <a:lnTo>
                        <a:pt x="31" y="265"/>
                      </a:lnTo>
                      <a:lnTo>
                        <a:pt x="30" y="198"/>
                      </a:lnTo>
                      <a:lnTo>
                        <a:pt x="25" y="132"/>
                      </a:lnTo>
                      <a:lnTo>
                        <a:pt x="14" y="66"/>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1" name="Freeform 273">
                  <a:extLst>
                    <a:ext uri="{FF2B5EF4-FFF2-40B4-BE49-F238E27FC236}">
                      <a16:creationId xmlns:a16="http://schemas.microsoft.com/office/drawing/2014/main" id="{42DB1813-6ED4-FB40-85EF-63219D3C5DC9}"/>
                    </a:ext>
                  </a:extLst>
                </p:cNvPr>
                <p:cNvSpPr>
                  <a:spLocks/>
                </p:cNvSpPr>
                <p:nvPr/>
              </p:nvSpPr>
              <p:spPr bwMode="auto">
                <a:xfrm>
                  <a:off x="493"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2 w 58"/>
                    <a:gd name="T19" fmla="*/ 65 h 265"/>
                    <a:gd name="T20" fmla="*/ 51 w 58"/>
                    <a:gd name="T21" fmla="*/ 129 h 265"/>
                    <a:gd name="T22" fmla="*/ 57 w 58"/>
                    <a:gd name="T23" fmla="*/ 192 h 265"/>
                    <a:gd name="T24" fmla="*/ 58 w 58"/>
                    <a:gd name="T25" fmla="*/ 259 h 265"/>
                    <a:gd name="T26" fmla="*/ 53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6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2" y="65"/>
                      </a:lnTo>
                      <a:lnTo>
                        <a:pt x="51" y="129"/>
                      </a:lnTo>
                      <a:lnTo>
                        <a:pt x="57" y="192"/>
                      </a:lnTo>
                      <a:lnTo>
                        <a:pt x="58" y="259"/>
                      </a:lnTo>
                      <a:lnTo>
                        <a:pt x="53" y="260"/>
                      </a:lnTo>
                      <a:lnTo>
                        <a:pt x="46" y="262"/>
                      </a:lnTo>
                      <a:lnTo>
                        <a:pt x="40" y="263"/>
                      </a:lnTo>
                      <a:lnTo>
                        <a:pt x="33" y="265"/>
                      </a:lnTo>
                      <a:lnTo>
                        <a:pt x="32" y="198"/>
                      </a:lnTo>
                      <a:lnTo>
                        <a:pt x="25" y="132"/>
                      </a:lnTo>
                      <a:lnTo>
                        <a:pt x="16" y="66"/>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2" name="Freeform 274">
                  <a:extLst>
                    <a:ext uri="{FF2B5EF4-FFF2-40B4-BE49-F238E27FC236}">
                      <a16:creationId xmlns:a16="http://schemas.microsoft.com/office/drawing/2014/main" id="{9D258901-8737-2C40-B966-21E3BD156AF8}"/>
                    </a:ext>
                  </a:extLst>
                </p:cNvPr>
                <p:cNvSpPr>
                  <a:spLocks/>
                </p:cNvSpPr>
                <p:nvPr/>
              </p:nvSpPr>
              <p:spPr bwMode="auto">
                <a:xfrm>
                  <a:off x="491" y="1380"/>
                  <a:ext cx="19" cy="133"/>
                </a:xfrm>
                <a:custGeom>
                  <a:avLst/>
                  <a:gdLst>
                    <a:gd name="T0" fmla="*/ 0 w 58"/>
                    <a:gd name="T1" fmla="*/ 1 h 265"/>
                    <a:gd name="T2" fmla="*/ 3 w 58"/>
                    <a:gd name="T3" fmla="*/ 1 h 265"/>
                    <a:gd name="T4" fmla="*/ 7 w 58"/>
                    <a:gd name="T5" fmla="*/ 0 h 265"/>
                    <a:gd name="T6" fmla="*/ 11 w 58"/>
                    <a:gd name="T7" fmla="*/ 0 h 265"/>
                    <a:gd name="T8" fmla="*/ 14 w 58"/>
                    <a:gd name="T9" fmla="*/ 0 h 265"/>
                    <a:gd name="T10" fmla="*/ 16 w 58"/>
                    <a:gd name="T11" fmla="*/ 0 h 265"/>
                    <a:gd name="T12" fmla="*/ 21 w 58"/>
                    <a:gd name="T13" fmla="*/ 0 h 265"/>
                    <a:gd name="T14" fmla="*/ 25 w 58"/>
                    <a:gd name="T15" fmla="*/ 0 h 265"/>
                    <a:gd name="T16" fmla="*/ 29 w 58"/>
                    <a:gd name="T17" fmla="*/ 0 h 265"/>
                    <a:gd name="T18" fmla="*/ 42 w 58"/>
                    <a:gd name="T19" fmla="*/ 65 h 265"/>
                    <a:gd name="T20" fmla="*/ 51 w 58"/>
                    <a:gd name="T21" fmla="*/ 129 h 265"/>
                    <a:gd name="T22" fmla="*/ 56 w 58"/>
                    <a:gd name="T23" fmla="*/ 192 h 265"/>
                    <a:gd name="T24" fmla="*/ 58 w 58"/>
                    <a:gd name="T25" fmla="*/ 259 h 265"/>
                    <a:gd name="T26" fmla="*/ 52 w 58"/>
                    <a:gd name="T27" fmla="*/ 260 h 265"/>
                    <a:gd name="T28" fmla="*/ 45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1" y="0"/>
                      </a:lnTo>
                      <a:lnTo>
                        <a:pt x="14" y="0"/>
                      </a:lnTo>
                      <a:lnTo>
                        <a:pt x="16" y="0"/>
                      </a:lnTo>
                      <a:lnTo>
                        <a:pt x="21" y="0"/>
                      </a:lnTo>
                      <a:lnTo>
                        <a:pt x="25" y="0"/>
                      </a:lnTo>
                      <a:lnTo>
                        <a:pt x="29" y="0"/>
                      </a:lnTo>
                      <a:lnTo>
                        <a:pt x="42" y="65"/>
                      </a:lnTo>
                      <a:lnTo>
                        <a:pt x="51" y="129"/>
                      </a:lnTo>
                      <a:lnTo>
                        <a:pt x="56" y="192"/>
                      </a:lnTo>
                      <a:lnTo>
                        <a:pt x="58" y="259"/>
                      </a:lnTo>
                      <a:lnTo>
                        <a:pt x="52" y="260"/>
                      </a:lnTo>
                      <a:lnTo>
                        <a:pt x="45" y="262"/>
                      </a:lnTo>
                      <a:lnTo>
                        <a:pt x="40" y="263"/>
                      </a:lnTo>
                      <a:lnTo>
                        <a:pt x="33" y="265"/>
                      </a:lnTo>
                      <a:lnTo>
                        <a:pt x="32" y="198"/>
                      </a:lnTo>
                      <a:lnTo>
                        <a:pt x="25" y="132"/>
                      </a:lnTo>
                      <a:lnTo>
                        <a:pt x="15" y="66"/>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3" name="Freeform 275">
                  <a:extLst>
                    <a:ext uri="{FF2B5EF4-FFF2-40B4-BE49-F238E27FC236}">
                      <a16:creationId xmlns:a16="http://schemas.microsoft.com/office/drawing/2014/main" id="{28172CF8-CFF4-4B48-831A-5D9DD2DF1563}"/>
                    </a:ext>
                  </a:extLst>
                </p:cNvPr>
                <p:cNvSpPr>
                  <a:spLocks/>
                </p:cNvSpPr>
                <p:nvPr/>
              </p:nvSpPr>
              <p:spPr bwMode="auto">
                <a:xfrm>
                  <a:off x="490" y="1380"/>
                  <a:ext cx="19" cy="133"/>
                </a:xfrm>
                <a:custGeom>
                  <a:avLst/>
                  <a:gdLst>
                    <a:gd name="T0" fmla="*/ 0 w 57"/>
                    <a:gd name="T1" fmla="*/ 1 h 265"/>
                    <a:gd name="T2" fmla="*/ 3 w 57"/>
                    <a:gd name="T3" fmla="*/ 1 h 265"/>
                    <a:gd name="T4" fmla="*/ 7 w 57"/>
                    <a:gd name="T5" fmla="*/ 0 h 265"/>
                    <a:gd name="T6" fmla="*/ 9 w 57"/>
                    <a:gd name="T7" fmla="*/ 0 h 265"/>
                    <a:gd name="T8" fmla="*/ 12 w 57"/>
                    <a:gd name="T9" fmla="*/ 0 h 265"/>
                    <a:gd name="T10" fmla="*/ 16 w 57"/>
                    <a:gd name="T11" fmla="*/ 0 h 265"/>
                    <a:gd name="T12" fmla="*/ 20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5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9" y="0"/>
                      </a:lnTo>
                      <a:lnTo>
                        <a:pt x="12" y="0"/>
                      </a:lnTo>
                      <a:lnTo>
                        <a:pt x="16" y="0"/>
                      </a:lnTo>
                      <a:lnTo>
                        <a:pt x="20" y="0"/>
                      </a:lnTo>
                      <a:lnTo>
                        <a:pt x="23" y="0"/>
                      </a:lnTo>
                      <a:lnTo>
                        <a:pt x="27" y="0"/>
                      </a:lnTo>
                      <a:lnTo>
                        <a:pt x="41" y="65"/>
                      </a:lnTo>
                      <a:lnTo>
                        <a:pt x="51" y="129"/>
                      </a:lnTo>
                      <a:lnTo>
                        <a:pt x="56" y="192"/>
                      </a:lnTo>
                      <a:lnTo>
                        <a:pt x="57" y="259"/>
                      </a:lnTo>
                      <a:lnTo>
                        <a:pt x="52" y="260"/>
                      </a:lnTo>
                      <a:lnTo>
                        <a:pt x="45" y="262"/>
                      </a:lnTo>
                      <a:lnTo>
                        <a:pt x="40" y="263"/>
                      </a:lnTo>
                      <a:lnTo>
                        <a:pt x="33" y="265"/>
                      </a:lnTo>
                      <a:lnTo>
                        <a:pt x="31" y="198"/>
                      </a:lnTo>
                      <a:lnTo>
                        <a:pt x="25" y="132"/>
                      </a:lnTo>
                      <a:lnTo>
                        <a:pt x="15" y="66"/>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4" name="Freeform 276">
                  <a:extLst>
                    <a:ext uri="{FF2B5EF4-FFF2-40B4-BE49-F238E27FC236}">
                      <a16:creationId xmlns:a16="http://schemas.microsoft.com/office/drawing/2014/main" id="{BF7F6983-0938-934F-A8F5-6E3071C47E26}"/>
                    </a:ext>
                  </a:extLst>
                </p:cNvPr>
                <p:cNvSpPr>
                  <a:spLocks/>
                </p:cNvSpPr>
                <p:nvPr/>
              </p:nvSpPr>
              <p:spPr bwMode="auto">
                <a:xfrm>
                  <a:off x="488"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2 w 58"/>
                    <a:gd name="T19" fmla="*/ 65 h 265"/>
                    <a:gd name="T20" fmla="*/ 51 w 58"/>
                    <a:gd name="T21" fmla="*/ 129 h 265"/>
                    <a:gd name="T22" fmla="*/ 57 w 58"/>
                    <a:gd name="T23" fmla="*/ 192 h 265"/>
                    <a:gd name="T24" fmla="*/ 58 w 58"/>
                    <a:gd name="T25" fmla="*/ 259 h 265"/>
                    <a:gd name="T26" fmla="*/ 52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2" y="65"/>
                      </a:lnTo>
                      <a:lnTo>
                        <a:pt x="51" y="129"/>
                      </a:lnTo>
                      <a:lnTo>
                        <a:pt x="57" y="192"/>
                      </a:lnTo>
                      <a:lnTo>
                        <a:pt x="58" y="259"/>
                      </a:lnTo>
                      <a:lnTo>
                        <a:pt x="52" y="260"/>
                      </a:lnTo>
                      <a:lnTo>
                        <a:pt x="46" y="262"/>
                      </a:lnTo>
                      <a:lnTo>
                        <a:pt x="40" y="263"/>
                      </a:lnTo>
                      <a:lnTo>
                        <a:pt x="33" y="265"/>
                      </a:lnTo>
                      <a:lnTo>
                        <a:pt x="32" y="198"/>
                      </a:lnTo>
                      <a:lnTo>
                        <a:pt x="25" y="132"/>
                      </a:lnTo>
                      <a:lnTo>
                        <a:pt x="15" y="66"/>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5" name="Freeform 277">
                  <a:extLst>
                    <a:ext uri="{FF2B5EF4-FFF2-40B4-BE49-F238E27FC236}">
                      <a16:creationId xmlns:a16="http://schemas.microsoft.com/office/drawing/2014/main" id="{E1DFE7D4-3B82-DD43-9C55-EA66CAC636BB}"/>
                    </a:ext>
                  </a:extLst>
                </p:cNvPr>
                <p:cNvSpPr>
                  <a:spLocks/>
                </p:cNvSpPr>
                <p:nvPr/>
              </p:nvSpPr>
              <p:spPr bwMode="auto">
                <a:xfrm>
                  <a:off x="486" y="1380"/>
                  <a:ext cx="19" cy="133"/>
                </a:xfrm>
                <a:custGeom>
                  <a:avLst/>
                  <a:gdLst>
                    <a:gd name="T0" fmla="*/ 0 w 57"/>
                    <a:gd name="T1" fmla="*/ 1 h 265"/>
                    <a:gd name="T2" fmla="*/ 4 w 57"/>
                    <a:gd name="T3" fmla="*/ 1 h 265"/>
                    <a:gd name="T4" fmla="*/ 7 w 57"/>
                    <a:gd name="T5" fmla="*/ 0 h 265"/>
                    <a:gd name="T6" fmla="*/ 11 w 57"/>
                    <a:gd name="T7" fmla="*/ 0 h 265"/>
                    <a:gd name="T8" fmla="*/ 14 w 57"/>
                    <a:gd name="T9" fmla="*/ 0 h 265"/>
                    <a:gd name="T10" fmla="*/ 16 w 57"/>
                    <a:gd name="T11" fmla="*/ 0 h 265"/>
                    <a:gd name="T12" fmla="*/ 20 w 57"/>
                    <a:gd name="T13" fmla="*/ 0 h 265"/>
                    <a:gd name="T14" fmla="*/ 25 w 57"/>
                    <a:gd name="T15" fmla="*/ 0 h 265"/>
                    <a:gd name="T16" fmla="*/ 29 w 57"/>
                    <a:gd name="T17" fmla="*/ 0 h 265"/>
                    <a:gd name="T18" fmla="*/ 42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5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4" y="1"/>
                      </a:lnTo>
                      <a:lnTo>
                        <a:pt x="7" y="0"/>
                      </a:lnTo>
                      <a:lnTo>
                        <a:pt x="11" y="0"/>
                      </a:lnTo>
                      <a:lnTo>
                        <a:pt x="14" y="0"/>
                      </a:lnTo>
                      <a:lnTo>
                        <a:pt x="16" y="0"/>
                      </a:lnTo>
                      <a:lnTo>
                        <a:pt x="20" y="0"/>
                      </a:lnTo>
                      <a:lnTo>
                        <a:pt x="25" y="0"/>
                      </a:lnTo>
                      <a:lnTo>
                        <a:pt x="29" y="0"/>
                      </a:lnTo>
                      <a:lnTo>
                        <a:pt x="42" y="65"/>
                      </a:lnTo>
                      <a:lnTo>
                        <a:pt x="51" y="129"/>
                      </a:lnTo>
                      <a:lnTo>
                        <a:pt x="56" y="192"/>
                      </a:lnTo>
                      <a:lnTo>
                        <a:pt x="57" y="259"/>
                      </a:lnTo>
                      <a:lnTo>
                        <a:pt x="52" y="260"/>
                      </a:lnTo>
                      <a:lnTo>
                        <a:pt x="45" y="262"/>
                      </a:lnTo>
                      <a:lnTo>
                        <a:pt x="40" y="263"/>
                      </a:lnTo>
                      <a:lnTo>
                        <a:pt x="33" y="265"/>
                      </a:lnTo>
                      <a:lnTo>
                        <a:pt x="31" y="198"/>
                      </a:lnTo>
                      <a:lnTo>
                        <a:pt x="25" y="132"/>
                      </a:lnTo>
                      <a:lnTo>
                        <a:pt x="15" y="66"/>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6" name="Freeform 278">
                  <a:extLst>
                    <a:ext uri="{FF2B5EF4-FFF2-40B4-BE49-F238E27FC236}">
                      <a16:creationId xmlns:a16="http://schemas.microsoft.com/office/drawing/2014/main" id="{63B0F856-F4B5-3345-AD92-FF7495C47274}"/>
                    </a:ext>
                  </a:extLst>
                </p:cNvPr>
                <p:cNvSpPr>
                  <a:spLocks/>
                </p:cNvSpPr>
                <p:nvPr/>
              </p:nvSpPr>
              <p:spPr bwMode="auto">
                <a:xfrm>
                  <a:off x="485" y="1380"/>
                  <a:ext cx="19" cy="133"/>
                </a:xfrm>
                <a:custGeom>
                  <a:avLst/>
                  <a:gdLst>
                    <a:gd name="T0" fmla="*/ 0 w 57"/>
                    <a:gd name="T1" fmla="*/ 1 h 265"/>
                    <a:gd name="T2" fmla="*/ 3 w 57"/>
                    <a:gd name="T3" fmla="*/ 1 h 265"/>
                    <a:gd name="T4" fmla="*/ 7 w 57"/>
                    <a:gd name="T5" fmla="*/ 0 h 265"/>
                    <a:gd name="T6" fmla="*/ 9 w 57"/>
                    <a:gd name="T7" fmla="*/ 0 h 265"/>
                    <a:gd name="T8" fmla="*/ 12 w 57"/>
                    <a:gd name="T9" fmla="*/ 0 h 265"/>
                    <a:gd name="T10" fmla="*/ 16 w 57"/>
                    <a:gd name="T11" fmla="*/ 0 h 265"/>
                    <a:gd name="T12" fmla="*/ 20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4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9" y="0"/>
                      </a:lnTo>
                      <a:lnTo>
                        <a:pt x="12" y="0"/>
                      </a:lnTo>
                      <a:lnTo>
                        <a:pt x="16" y="0"/>
                      </a:lnTo>
                      <a:lnTo>
                        <a:pt x="20" y="0"/>
                      </a:lnTo>
                      <a:lnTo>
                        <a:pt x="23" y="0"/>
                      </a:lnTo>
                      <a:lnTo>
                        <a:pt x="27" y="0"/>
                      </a:lnTo>
                      <a:lnTo>
                        <a:pt x="41" y="65"/>
                      </a:lnTo>
                      <a:lnTo>
                        <a:pt x="51" y="129"/>
                      </a:lnTo>
                      <a:lnTo>
                        <a:pt x="56" y="192"/>
                      </a:lnTo>
                      <a:lnTo>
                        <a:pt x="57" y="259"/>
                      </a:lnTo>
                      <a:lnTo>
                        <a:pt x="52" y="260"/>
                      </a:lnTo>
                      <a:lnTo>
                        <a:pt x="45" y="262"/>
                      </a:lnTo>
                      <a:lnTo>
                        <a:pt x="40" y="263"/>
                      </a:lnTo>
                      <a:lnTo>
                        <a:pt x="33" y="265"/>
                      </a:lnTo>
                      <a:lnTo>
                        <a:pt x="31" y="198"/>
                      </a:lnTo>
                      <a:lnTo>
                        <a:pt x="24" y="132"/>
                      </a:lnTo>
                      <a:lnTo>
                        <a:pt x="15" y="66"/>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7" name="Freeform 279">
                  <a:extLst>
                    <a:ext uri="{FF2B5EF4-FFF2-40B4-BE49-F238E27FC236}">
                      <a16:creationId xmlns:a16="http://schemas.microsoft.com/office/drawing/2014/main" id="{0682995C-51C8-3248-8159-F5EC9719F294}"/>
                    </a:ext>
                  </a:extLst>
                </p:cNvPr>
                <p:cNvSpPr>
                  <a:spLocks/>
                </p:cNvSpPr>
                <p:nvPr/>
              </p:nvSpPr>
              <p:spPr bwMode="auto">
                <a:xfrm>
                  <a:off x="483"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1 w 58"/>
                    <a:gd name="T19" fmla="*/ 65 h 265"/>
                    <a:gd name="T20" fmla="*/ 51 w 58"/>
                    <a:gd name="T21" fmla="*/ 129 h 265"/>
                    <a:gd name="T22" fmla="*/ 57 w 58"/>
                    <a:gd name="T23" fmla="*/ 192 h 265"/>
                    <a:gd name="T24" fmla="*/ 58 w 58"/>
                    <a:gd name="T25" fmla="*/ 259 h 265"/>
                    <a:gd name="T26" fmla="*/ 52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1" y="65"/>
                      </a:lnTo>
                      <a:lnTo>
                        <a:pt x="51" y="129"/>
                      </a:lnTo>
                      <a:lnTo>
                        <a:pt x="57" y="192"/>
                      </a:lnTo>
                      <a:lnTo>
                        <a:pt x="58" y="259"/>
                      </a:lnTo>
                      <a:lnTo>
                        <a:pt x="52" y="260"/>
                      </a:lnTo>
                      <a:lnTo>
                        <a:pt x="46" y="262"/>
                      </a:lnTo>
                      <a:lnTo>
                        <a:pt x="40" y="263"/>
                      </a:lnTo>
                      <a:lnTo>
                        <a:pt x="33" y="265"/>
                      </a:lnTo>
                      <a:lnTo>
                        <a:pt x="32" y="198"/>
                      </a:lnTo>
                      <a:lnTo>
                        <a:pt x="25" y="132"/>
                      </a:lnTo>
                      <a:lnTo>
                        <a:pt x="15" y="66"/>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8" name="Freeform 280">
                  <a:extLst>
                    <a:ext uri="{FF2B5EF4-FFF2-40B4-BE49-F238E27FC236}">
                      <a16:creationId xmlns:a16="http://schemas.microsoft.com/office/drawing/2014/main" id="{88E7A2BA-735B-B841-BA70-E970AA23270B}"/>
                    </a:ext>
                  </a:extLst>
                </p:cNvPr>
                <p:cNvSpPr>
                  <a:spLocks/>
                </p:cNvSpPr>
                <p:nvPr/>
              </p:nvSpPr>
              <p:spPr bwMode="auto">
                <a:xfrm>
                  <a:off x="481" y="1380"/>
                  <a:ext cx="20"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5 w 58"/>
                    <a:gd name="T11" fmla="*/ 0 h 265"/>
                    <a:gd name="T12" fmla="*/ 19 w 58"/>
                    <a:gd name="T13" fmla="*/ 0 h 265"/>
                    <a:gd name="T14" fmla="*/ 24 w 58"/>
                    <a:gd name="T15" fmla="*/ 0 h 265"/>
                    <a:gd name="T16" fmla="*/ 28 w 58"/>
                    <a:gd name="T17" fmla="*/ 0 h 265"/>
                    <a:gd name="T18" fmla="*/ 41 w 58"/>
                    <a:gd name="T19" fmla="*/ 65 h 265"/>
                    <a:gd name="T20" fmla="*/ 51 w 58"/>
                    <a:gd name="T21" fmla="*/ 129 h 265"/>
                    <a:gd name="T22" fmla="*/ 56 w 58"/>
                    <a:gd name="T23" fmla="*/ 192 h 265"/>
                    <a:gd name="T24" fmla="*/ 58 w 58"/>
                    <a:gd name="T25" fmla="*/ 259 h 265"/>
                    <a:gd name="T26" fmla="*/ 51 w 58"/>
                    <a:gd name="T27" fmla="*/ 260 h 265"/>
                    <a:gd name="T28" fmla="*/ 44 w 58"/>
                    <a:gd name="T29" fmla="*/ 262 h 265"/>
                    <a:gd name="T30" fmla="*/ 39 w 58"/>
                    <a:gd name="T31" fmla="*/ 263 h 265"/>
                    <a:gd name="T32" fmla="*/ 32 w 58"/>
                    <a:gd name="T33" fmla="*/ 265 h 265"/>
                    <a:gd name="T34" fmla="*/ 30 w 58"/>
                    <a:gd name="T35" fmla="*/ 198 h 265"/>
                    <a:gd name="T36" fmla="*/ 25 w 58"/>
                    <a:gd name="T37" fmla="*/ 132 h 265"/>
                    <a:gd name="T38" fmla="*/ 14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5" y="0"/>
                      </a:lnTo>
                      <a:lnTo>
                        <a:pt x="19" y="0"/>
                      </a:lnTo>
                      <a:lnTo>
                        <a:pt x="24" y="0"/>
                      </a:lnTo>
                      <a:lnTo>
                        <a:pt x="28" y="0"/>
                      </a:lnTo>
                      <a:lnTo>
                        <a:pt x="41" y="65"/>
                      </a:lnTo>
                      <a:lnTo>
                        <a:pt x="51" y="129"/>
                      </a:lnTo>
                      <a:lnTo>
                        <a:pt x="56" y="192"/>
                      </a:lnTo>
                      <a:lnTo>
                        <a:pt x="58" y="259"/>
                      </a:lnTo>
                      <a:lnTo>
                        <a:pt x="51" y="260"/>
                      </a:lnTo>
                      <a:lnTo>
                        <a:pt x="44" y="262"/>
                      </a:lnTo>
                      <a:lnTo>
                        <a:pt x="39" y="263"/>
                      </a:lnTo>
                      <a:lnTo>
                        <a:pt x="32" y="265"/>
                      </a:lnTo>
                      <a:lnTo>
                        <a:pt x="30" y="198"/>
                      </a:lnTo>
                      <a:lnTo>
                        <a:pt x="25" y="132"/>
                      </a:lnTo>
                      <a:lnTo>
                        <a:pt x="14" y="66"/>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29" name="Freeform 281">
                  <a:extLst>
                    <a:ext uri="{FF2B5EF4-FFF2-40B4-BE49-F238E27FC236}">
                      <a16:creationId xmlns:a16="http://schemas.microsoft.com/office/drawing/2014/main" id="{63C671FF-8171-C14C-B7F5-165D1D770112}"/>
                    </a:ext>
                  </a:extLst>
                </p:cNvPr>
                <p:cNvSpPr>
                  <a:spLocks/>
                </p:cNvSpPr>
                <p:nvPr/>
              </p:nvSpPr>
              <p:spPr bwMode="auto">
                <a:xfrm>
                  <a:off x="480" y="1380"/>
                  <a:ext cx="19" cy="133"/>
                </a:xfrm>
                <a:custGeom>
                  <a:avLst/>
                  <a:gdLst>
                    <a:gd name="T0" fmla="*/ 0 w 57"/>
                    <a:gd name="T1" fmla="*/ 1 h 265"/>
                    <a:gd name="T2" fmla="*/ 12 w 57"/>
                    <a:gd name="T3" fmla="*/ 0 h 265"/>
                    <a:gd name="T4" fmla="*/ 27 w 57"/>
                    <a:gd name="T5" fmla="*/ 0 h 265"/>
                    <a:gd name="T6" fmla="*/ 41 w 57"/>
                    <a:gd name="T7" fmla="*/ 65 h 265"/>
                    <a:gd name="T8" fmla="*/ 50 w 57"/>
                    <a:gd name="T9" fmla="*/ 129 h 265"/>
                    <a:gd name="T10" fmla="*/ 56 w 57"/>
                    <a:gd name="T11" fmla="*/ 192 h 265"/>
                    <a:gd name="T12" fmla="*/ 57 w 57"/>
                    <a:gd name="T13" fmla="*/ 259 h 265"/>
                    <a:gd name="T14" fmla="*/ 33 w 57"/>
                    <a:gd name="T15" fmla="*/ 265 h 265"/>
                    <a:gd name="T16" fmla="*/ 31 w 57"/>
                    <a:gd name="T17" fmla="*/ 198 h 265"/>
                    <a:gd name="T18" fmla="*/ 24 w 57"/>
                    <a:gd name="T19" fmla="*/ 132 h 265"/>
                    <a:gd name="T20" fmla="*/ 15 w 57"/>
                    <a:gd name="T21" fmla="*/ 66 h 265"/>
                    <a:gd name="T22" fmla="*/ 0 w 57"/>
                    <a:gd name="T23"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5">
                      <a:moveTo>
                        <a:pt x="0" y="1"/>
                      </a:moveTo>
                      <a:lnTo>
                        <a:pt x="12" y="0"/>
                      </a:lnTo>
                      <a:lnTo>
                        <a:pt x="27" y="0"/>
                      </a:lnTo>
                      <a:lnTo>
                        <a:pt x="41" y="65"/>
                      </a:lnTo>
                      <a:lnTo>
                        <a:pt x="50" y="129"/>
                      </a:lnTo>
                      <a:lnTo>
                        <a:pt x="56" y="192"/>
                      </a:lnTo>
                      <a:lnTo>
                        <a:pt x="57" y="259"/>
                      </a:lnTo>
                      <a:lnTo>
                        <a:pt x="33" y="265"/>
                      </a:lnTo>
                      <a:lnTo>
                        <a:pt x="31" y="198"/>
                      </a:lnTo>
                      <a:lnTo>
                        <a:pt x="24" y="132"/>
                      </a:lnTo>
                      <a:lnTo>
                        <a:pt x="15" y="66"/>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0" name="Freeform 282">
                  <a:extLst>
                    <a:ext uri="{FF2B5EF4-FFF2-40B4-BE49-F238E27FC236}">
                      <a16:creationId xmlns:a16="http://schemas.microsoft.com/office/drawing/2014/main" id="{39CDCCA5-8CF4-4541-9455-A2CE3838981C}"/>
                    </a:ext>
                  </a:extLst>
                </p:cNvPr>
                <p:cNvSpPr>
                  <a:spLocks/>
                </p:cNvSpPr>
                <p:nvPr/>
              </p:nvSpPr>
              <p:spPr bwMode="auto">
                <a:xfrm>
                  <a:off x="496" y="1089"/>
                  <a:ext cx="374" cy="467"/>
                </a:xfrm>
                <a:custGeom>
                  <a:avLst/>
                  <a:gdLst>
                    <a:gd name="T0" fmla="*/ 0 w 1122"/>
                    <a:gd name="T1" fmla="*/ 22 h 932"/>
                    <a:gd name="T2" fmla="*/ 277 w 1122"/>
                    <a:gd name="T3" fmla="*/ 0 h 932"/>
                    <a:gd name="T4" fmla="*/ 1109 w 1122"/>
                    <a:gd name="T5" fmla="*/ 47 h 932"/>
                    <a:gd name="T6" fmla="*/ 1122 w 1122"/>
                    <a:gd name="T7" fmla="*/ 855 h 932"/>
                    <a:gd name="T8" fmla="*/ 998 w 1122"/>
                    <a:gd name="T9" fmla="*/ 858 h 932"/>
                    <a:gd name="T10" fmla="*/ 277 w 1122"/>
                    <a:gd name="T11" fmla="*/ 932 h 932"/>
                    <a:gd name="T12" fmla="*/ 63 w 1122"/>
                    <a:gd name="T13" fmla="*/ 896 h 932"/>
                    <a:gd name="T14" fmla="*/ 63 w 1122"/>
                    <a:gd name="T15" fmla="*/ 865 h 932"/>
                    <a:gd name="T16" fmla="*/ 7 w 1122"/>
                    <a:gd name="T17" fmla="*/ 865 h 932"/>
                    <a:gd name="T18" fmla="*/ 0 w 1122"/>
                    <a:gd name="T19" fmla="*/ 2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2" h="932">
                      <a:moveTo>
                        <a:pt x="0" y="22"/>
                      </a:moveTo>
                      <a:lnTo>
                        <a:pt x="277" y="0"/>
                      </a:lnTo>
                      <a:lnTo>
                        <a:pt x="1109" y="47"/>
                      </a:lnTo>
                      <a:lnTo>
                        <a:pt x="1122" y="855"/>
                      </a:lnTo>
                      <a:lnTo>
                        <a:pt x="998" y="858"/>
                      </a:lnTo>
                      <a:lnTo>
                        <a:pt x="277" y="932"/>
                      </a:lnTo>
                      <a:lnTo>
                        <a:pt x="63" y="896"/>
                      </a:lnTo>
                      <a:lnTo>
                        <a:pt x="63" y="865"/>
                      </a:lnTo>
                      <a:lnTo>
                        <a:pt x="7" y="865"/>
                      </a:lnTo>
                      <a:lnTo>
                        <a:pt x="0" y="22"/>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1" name="Freeform 283">
                  <a:extLst>
                    <a:ext uri="{FF2B5EF4-FFF2-40B4-BE49-F238E27FC236}">
                      <a16:creationId xmlns:a16="http://schemas.microsoft.com/office/drawing/2014/main" id="{8C6F32CB-FEA2-1742-BD95-D53EEEFDFD33}"/>
                    </a:ext>
                  </a:extLst>
                </p:cNvPr>
                <p:cNvSpPr>
                  <a:spLocks/>
                </p:cNvSpPr>
                <p:nvPr/>
              </p:nvSpPr>
              <p:spPr bwMode="auto">
                <a:xfrm>
                  <a:off x="608" y="998"/>
                  <a:ext cx="574" cy="599"/>
                </a:xfrm>
                <a:custGeom>
                  <a:avLst/>
                  <a:gdLst>
                    <a:gd name="T0" fmla="*/ 989 w 1721"/>
                    <a:gd name="T1" fmla="*/ 7 h 1198"/>
                    <a:gd name="T2" fmla="*/ 1056 w 1721"/>
                    <a:gd name="T3" fmla="*/ 22 h 1198"/>
                    <a:gd name="T4" fmla="*/ 1114 w 1721"/>
                    <a:gd name="T5" fmla="*/ 34 h 1198"/>
                    <a:gd name="T6" fmla="*/ 1162 w 1721"/>
                    <a:gd name="T7" fmla="*/ 49 h 1198"/>
                    <a:gd name="T8" fmla="*/ 1204 w 1721"/>
                    <a:gd name="T9" fmla="*/ 68 h 1198"/>
                    <a:gd name="T10" fmla="*/ 1241 w 1721"/>
                    <a:gd name="T11" fmla="*/ 94 h 1198"/>
                    <a:gd name="T12" fmla="*/ 1275 w 1721"/>
                    <a:gd name="T13" fmla="*/ 127 h 1198"/>
                    <a:gd name="T14" fmla="*/ 1310 w 1721"/>
                    <a:gd name="T15" fmla="*/ 172 h 1198"/>
                    <a:gd name="T16" fmla="*/ 1700 w 1721"/>
                    <a:gd name="T17" fmla="*/ 365 h 1198"/>
                    <a:gd name="T18" fmla="*/ 1718 w 1721"/>
                    <a:gd name="T19" fmla="*/ 504 h 1198"/>
                    <a:gd name="T20" fmla="*/ 1719 w 1721"/>
                    <a:gd name="T21" fmla="*/ 650 h 1198"/>
                    <a:gd name="T22" fmla="*/ 1707 w 1721"/>
                    <a:gd name="T23" fmla="*/ 789 h 1198"/>
                    <a:gd name="T24" fmla="*/ 1689 w 1721"/>
                    <a:gd name="T25" fmla="*/ 911 h 1198"/>
                    <a:gd name="T26" fmla="*/ 1156 w 1721"/>
                    <a:gd name="T27" fmla="*/ 1015 h 1198"/>
                    <a:gd name="T28" fmla="*/ 1212 w 1721"/>
                    <a:gd name="T29" fmla="*/ 1030 h 1198"/>
                    <a:gd name="T30" fmla="*/ 1258 w 1721"/>
                    <a:gd name="T31" fmla="*/ 1045 h 1198"/>
                    <a:gd name="T32" fmla="*/ 1291 w 1721"/>
                    <a:gd name="T33" fmla="*/ 1062 h 1198"/>
                    <a:gd name="T34" fmla="*/ 1311 w 1721"/>
                    <a:gd name="T35" fmla="*/ 1080 h 1198"/>
                    <a:gd name="T36" fmla="*/ 1317 w 1721"/>
                    <a:gd name="T37" fmla="*/ 1099 h 1198"/>
                    <a:gd name="T38" fmla="*/ 1307 w 1721"/>
                    <a:gd name="T39" fmla="*/ 1118 h 1198"/>
                    <a:gd name="T40" fmla="*/ 1280 w 1721"/>
                    <a:gd name="T41" fmla="*/ 1138 h 1198"/>
                    <a:gd name="T42" fmla="*/ 1233 w 1721"/>
                    <a:gd name="T43" fmla="*/ 1158 h 1198"/>
                    <a:gd name="T44" fmla="*/ 723 w 1721"/>
                    <a:gd name="T45" fmla="*/ 1182 h 1198"/>
                    <a:gd name="T46" fmla="*/ 673 w 1721"/>
                    <a:gd name="T47" fmla="*/ 1182 h 1198"/>
                    <a:gd name="T48" fmla="*/ 614 w 1721"/>
                    <a:gd name="T49" fmla="*/ 1183 h 1198"/>
                    <a:gd name="T50" fmla="*/ 551 w 1721"/>
                    <a:gd name="T51" fmla="*/ 1184 h 1198"/>
                    <a:gd name="T52" fmla="*/ 486 w 1721"/>
                    <a:gd name="T53" fmla="*/ 1182 h 1198"/>
                    <a:gd name="T54" fmla="*/ 423 w 1721"/>
                    <a:gd name="T55" fmla="*/ 1177 h 1198"/>
                    <a:gd name="T56" fmla="*/ 367 w 1721"/>
                    <a:gd name="T57" fmla="*/ 1168 h 1198"/>
                    <a:gd name="T58" fmla="*/ 319 w 1721"/>
                    <a:gd name="T59" fmla="*/ 1153 h 1198"/>
                    <a:gd name="T60" fmla="*/ 282 w 1721"/>
                    <a:gd name="T61" fmla="*/ 1131 h 1198"/>
                    <a:gd name="T62" fmla="*/ 404 w 1721"/>
                    <a:gd name="T63" fmla="*/ 1096 h 1198"/>
                    <a:gd name="T64" fmla="*/ 419 w 1721"/>
                    <a:gd name="T65" fmla="*/ 1038 h 1198"/>
                    <a:gd name="T66" fmla="*/ 327 w 1721"/>
                    <a:gd name="T67" fmla="*/ 1000 h 1198"/>
                    <a:gd name="T68" fmla="*/ 296 w 1721"/>
                    <a:gd name="T69" fmla="*/ 997 h 1198"/>
                    <a:gd name="T70" fmla="*/ 262 w 1721"/>
                    <a:gd name="T71" fmla="*/ 993 h 1198"/>
                    <a:gd name="T72" fmla="*/ 226 w 1721"/>
                    <a:gd name="T73" fmla="*/ 987 h 1198"/>
                    <a:gd name="T74" fmla="*/ 188 w 1721"/>
                    <a:gd name="T75" fmla="*/ 979 h 1198"/>
                    <a:gd name="T76" fmla="*/ 147 w 1721"/>
                    <a:gd name="T77" fmla="*/ 969 h 1198"/>
                    <a:gd name="T78" fmla="*/ 103 w 1721"/>
                    <a:gd name="T79" fmla="*/ 957 h 1198"/>
                    <a:gd name="T80" fmla="*/ 56 w 1721"/>
                    <a:gd name="T81" fmla="*/ 942 h 1198"/>
                    <a:gd name="T82" fmla="*/ 11 w 1721"/>
                    <a:gd name="T83" fmla="*/ 833 h 1198"/>
                    <a:gd name="T84" fmla="*/ 1 w 1721"/>
                    <a:gd name="T85" fmla="*/ 648 h 1198"/>
                    <a:gd name="T86" fmla="*/ 1 w 1721"/>
                    <a:gd name="T87" fmla="*/ 475 h 1198"/>
                    <a:gd name="T88" fmla="*/ 17 w 1721"/>
                    <a:gd name="T89" fmla="*/ 302 h 1198"/>
                    <a:gd name="T90" fmla="*/ 53 w 1721"/>
                    <a:gd name="T91" fmla="*/ 120 h 1198"/>
                    <a:gd name="T92" fmla="*/ 110 w 1721"/>
                    <a:gd name="T93" fmla="*/ 111 h 1198"/>
                    <a:gd name="T94" fmla="*/ 164 w 1721"/>
                    <a:gd name="T95" fmla="*/ 102 h 1198"/>
                    <a:gd name="T96" fmla="*/ 221 w 1721"/>
                    <a:gd name="T97" fmla="*/ 92 h 1198"/>
                    <a:gd name="T98" fmla="*/ 277 w 1721"/>
                    <a:gd name="T99" fmla="*/ 84 h 1198"/>
                    <a:gd name="T100" fmla="*/ 333 w 1721"/>
                    <a:gd name="T101" fmla="*/ 77 h 1198"/>
                    <a:gd name="T102" fmla="*/ 389 w 1721"/>
                    <a:gd name="T103" fmla="*/ 69 h 1198"/>
                    <a:gd name="T104" fmla="*/ 445 w 1721"/>
                    <a:gd name="T105" fmla="*/ 62 h 1198"/>
                    <a:gd name="T106" fmla="*/ 501 w 1721"/>
                    <a:gd name="T107" fmla="*/ 54 h 1198"/>
                    <a:gd name="T108" fmla="*/ 558 w 1721"/>
                    <a:gd name="T109" fmla="*/ 47 h 1198"/>
                    <a:gd name="T110" fmla="*/ 614 w 1721"/>
                    <a:gd name="T111" fmla="*/ 40 h 1198"/>
                    <a:gd name="T112" fmla="*/ 670 w 1721"/>
                    <a:gd name="T113" fmla="*/ 34 h 1198"/>
                    <a:gd name="T114" fmla="*/ 726 w 1721"/>
                    <a:gd name="T115" fmla="*/ 27 h 1198"/>
                    <a:gd name="T116" fmla="*/ 782 w 1721"/>
                    <a:gd name="T117" fmla="*/ 21 h 1198"/>
                    <a:gd name="T118" fmla="*/ 838 w 1721"/>
                    <a:gd name="T119" fmla="*/ 13 h 1198"/>
                    <a:gd name="T120" fmla="*/ 895 w 1721"/>
                    <a:gd name="T121" fmla="*/ 7 h 1198"/>
                    <a:gd name="T122" fmla="*/ 951 w 1721"/>
                    <a:gd name="T123"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1" h="1198">
                      <a:moveTo>
                        <a:pt x="951" y="0"/>
                      </a:moveTo>
                      <a:lnTo>
                        <a:pt x="989" y="7"/>
                      </a:lnTo>
                      <a:lnTo>
                        <a:pt x="1025" y="14"/>
                      </a:lnTo>
                      <a:lnTo>
                        <a:pt x="1056" y="22"/>
                      </a:lnTo>
                      <a:lnTo>
                        <a:pt x="1086" y="28"/>
                      </a:lnTo>
                      <a:lnTo>
                        <a:pt x="1114" y="34"/>
                      </a:lnTo>
                      <a:lnTo>
                        <a:pt x="1138" y="41"/>
                      </a:lnTo>
                      <a:lnTo>
                        <a:pt x="1162" y="49"/>
                      </a:lnTo>
                      <a:lnTo>
                        <a:pt x="1184" y="58"/>
                      </a:lnTo>
                      <a:lnTo>
                        <a:pt x="1204" y="68"/>
                      </a:lnTo>
                      <a:lnTo>
                        <a:pt x="1223" y="79"/>
                      </a:lnTo>
                      <a:lnTo>
                        <a:pt x="1241" y="94"/>
                      </a:lnTo>
                      <a:lnTo>
                        <a:pt x="1259" y="109"/>
                      </a:lnTo>
                      <a:lnTo>
                        <a:pt x="1275" y="127"/>
                      </a:lnTo>
                      <a:lnTo>
                        <a:pt x="1293" y="148"/>
                      </a:lnTo>
                      <a:lnTo>
                        <a:pt x="1310" y="172"/>
                      </a:lnTo>
                      <a:lnTo>
                        <a:pt x="1326" y="199"/>
                      </a:lnTo>
                      <a:lnTo>
                        <a:pt x="1700" y="365"/>
                      </a:lnTo>
                      <a:lnTo>
                        <a:pt x="1711" y="433"/>
                      </a:lnTo>
                      <a:lnTo>
                        <a:pt x="1718" y="504"/>
                      </a:lnTo>
                      <a:lnTo>
                        <a:pt x="1721" y="577"/>
                      </a:lnTo>
                      <a:lnTo>
                        <a:pt x="1719" y="650"/>
                      </a:lnTo>
                      <a:lnTo>
                        <a:pt x="1714" y="721"/>
                      </a:lnTo>
                      <a:lnTo>
                        <a:pt x="1707" y="789"/>
                      </a:lnTo>
                      <a:lnTo>
                        <a:pt x="1699" y="853"/>
                      </a:lnTo>
                      <a:lnTo>
                        <a:pt x="1689" y="911"/>
                      </a:lnTo>
                      <a:lnTo>
                        <a:pt x="1341" y="959"/>
                      </a:lnTo>
                      <a:lnTo>
                        <a:pt x="1156" y="1015"/>
                      </a:lnTo>
                      <a:lnTo>
                        <a:pt x="1185" y="1023"/>
                      </a:lnTo>
                      <a:lnTo>
                        <a:pt x="1212" y="1030"/>
                      </a:lnTo>
                      <a:lnTo>
                        <a:pt x="1236" y="1037"/>
                      </a:lnTo>
                      <a:lnTo>
                        <a:pt x="1258" y="1045"/>
                      </a:lnTo>
                      <a:lnTo>
                        <a:pt x="1275" y="1053"/>
                      </a:lnTo>
                      <a:lnTo>
                        <a:pt x="1291" y="1062"/>
                      </a:lnTo>
                      <a:lnTo>
                        <a:pt x="1303" y="1071"/>
                      </a:lnTo>
                      <a:lnTo>
                        <a:pt x="1311" y="1080"/>
                      </a:lnTo>
                      <a:lnTo>
                        <a:pt x="1317" y="1089"/>
                      </a:lnTo>
                      <a:lnTo>
                        <a:pt x="1317" y="1099"/>
                      </a:lnTo>
                      <a:lnTo>
                        <a:pt x="1314" y="1109"/>
                      </a:lnTo>
                      <a:lnTo>
                        <a:pt x="1307" y="1118"/>
                      </a:lnTo>
                      <a:lnTo>
                        <a:pt x="1296" y="1128"/>
                      </a:lnTo>
                      <a:lnTo>
                        <a:pt x="1280" y="1138"/>
                      </a:lnTo>
                      <a:lnTo>
                        <a:pt x="1259" y="1148"/>
                      </a:lnTo>
                      <a:lnTo>
                        <a:pt x="1233" y="1158"/>
                      </a:lnTo>
                      <a:lnTo>
                        <a:pt x="1045" y="1198"/>
                      </a:lnTo>
                      <a:lnTo>
                        <a:pt x="723" y="1182"/>
                      </a:lnTo>
                      <a:lnTo>
                        <a:pt x="699" y="1182"/>
                      </a:lnTo>
                      <a:lnTo>
                        <a:pt x="673" y="1182"/>
                      </a:lnTo>
                      <a:lnTo>
                        <a:pt x="644" y="1183"/>
                      </a:lnTo>
                      <a:lnTo>
                        <a:pt x="614" y="1183"/>
                      </a:lnTo>
                      <a:lnTo>
                        <a:pt x="582" y="1184"/>
                      </a:lnTo>
                      <a:lnTo>
                        <a:pt x="551" y="1184"/>
                      </a:lnTo>
                      <a:lnTo>
                        <a:pt x="518" y="1183"/>
                      </a:lnTo>
                      <a:lnTo>
                        <a:pt x="486" y="1182"/>
                      </a:lnTo>
                      <a:lnTo>
                        <a:pt x="455" y="1180"/>
                      </a:lnTo>
                      <a:lnTo>
                        <a:pt x="423" y="1177"/>
                      </a:lnTo>
                      <a:lnTo>
                        <a:pt x="395" y="1174"/>
                      </a:lnTo>
                      <a:lnTo>
                        <a:pt x="367" y="1168"/>
                      </a:lnTo>
                      <a:lnTo>
                        <a:pt x="341" y="1161"/>
                      </a:lnTo>
                      <a:lnTo>
                        <a:pt x="319" y="1153"/>
                      </a:lnTo>
                      <a:lnTo>
                        <a:pt x="299" y="1143"/>
                      </a:lnTo>
                      <a:lnTo>
                        <a:pt x="282" y="1131"/>
                      </a:lnTo>
                      <a:lnTo>
                        <a:pt x="322" y="1114"/>
                      </a:lnTo>
                      <a:lnTo>
                        <a:pt x="404" y="1096"/>
                      </a:lnTo>
                      <a:lnTo>
                        <a:pt x="463" y="1063"/>
                      </a:lnTo>
                      <a:lnTo>
                        <a:pt x="419" y="1038"/>
                      </a:lnTo>
                      <a:lnTo>
                        <a:pt x="343" y="1001"/>
                      </a:lnTo>
                      <a:lnTo>
                        <a:pt x="327" y="1000"/>
                      </a:lnTo>
                      <a:lnTo>
                        <a:pt x="312" y="998"/>
                      </a:lnTo>
                      <a:lnTo>
                        <a:pt x="296" y="997"/>
                      </a:lnTo>
                      <a:lnTo>
                        <a:pt x="280" y="995"/>
                      </a:lnTo>
                      <a:lnTo>
                        <a:pt x="262" y="993"/>
                      </a:lnTo>
                      <a:lnTo>
                        <a:pt x="244" y="990"/>
                      </a:lnTo>
                      <a:lnTo>
                        <a:pt x="226" y="987"/>
                      </a:lnTo>
                      <a:lnTo>
                        <a:pt x="207" y="984"/>
                      </a:lnTo>
                      <a:lnTo>
                        <a:pt x="188" y="979"/>
                      </a:lnTo>
                      <a:lnTo>
                        <a:pt x="167" y="974"/>
                      </a:lnTo>
                      <a:lnTo>
                        <a:pt x="147" y="969"/>
                      </a:lnTo>
                      <a:lnTo>
                        <a:pt x="125" y="964"/>
                      </a:lnTo>
                      <a:lnTo>
                        <a:pt x="103" y="957"/>
                      </a:lnTo>
                      <a:lnTo>
                        <a:pt x="80" y="950"/>
                      </a:lnTo>
                      <a:lnTo>
                        <a:pt x="56" y="942"/>
                      </a:lnTo>
                      <a:lnTo>
                        <a:pt x="32" y="933"/>
                      </a:lnTo>
                      <a:lnTo>
                        <a:pt x="11" y="833"/>
                      </a:lnTo>
                      <a:lnTo>
                        <a:pt x="6" y="739"/>
                      </a:lnTo>
                      <a:lnTo>
                        <a:pt x="1" y="648"/>
                      </a:lnTo>
                      <a:lnTo>
                        <a:pt x="0" y="561"/>
                      </a:lnTo>
                      <a:lnTo>
                        <a:pt x="1" y="475"/>
                      </a:lnTo>
                      <a:lnTo>
                        <a:pt x="6" y="390"/>
                      </a:lnTo>
                      <a:lnTo>
                        <a:pt x="17" y="302"/>
                      </a:lnTo>
                      <a:lnTo>
                        <a:pt x="32" y="213"/>
                      </a:lnTo>
                      <a:lnTo>
                        <a:pt x="53" y="120"/>
                      </a:lnTo>
                      <a:lnTo>
                        <a:pt x="81" y="115"/>
                      </a:lnTo>
                      <a:lnTo>
                        <a:pt x="110" y="111"/>
                      </a:lnTo>
                      <a:lnTo>
                        <a:pt x="137" y="106"/>
                      </a:lnTo>
                      <a:lnTo>
                        <a:pt x="164" y="102"/>
                      </a:lnTo>
                      <a:lnTo>
                        <a:pt x="193" y="98"/>
                      </a:lnTo>
                      <a:lnTo>
                        <a:pt x="221" y="92"/>
                      </a:lnTo>
                      <a:lnTo>
                        <a:pt x="249" y="88"/>
                      </a:lnTo>
                      <a:lnTo>
                        <a:pt x="277" y="84"/>
                      </a:lnTo>
                      <a:lnTo>
                        <a:pt x="306" y="80"/>
                      </a:lnTo>
                      <a:lnTo>
                        <a:pt x="333" y="77"/>
                      </a:lnTo>
                      <a:lnTo>
                        <a:pt x="360" y="73"/>
                      </a:lnTo>
                      <a:lnTo>
                        <a:pt x="389" y="69"/>
                      </a:lnTo>
                      <a:lnTo>
                        <a:pt x="417" y="65"/>
                      </a:lnTo>
                      <a:lnTo>
                        <a:pt x="445" y="62"/>
                      </a:lnTo>
                      <a:lnTo>
                        <a:pt x="473" y="58"/>
                      </a:lnTo>
                      <a:lnTo>
                        <a:pt x="501" y="54"/>
                      </a:lnTo>
                      <a:lnTo>
                        <a:pt x="529" y="50"/>
                      </a:lnTo>
                      <a:lnTo>
                        <a:pt x="558" y="47"/>
                      </a:lnTo>
                      <a:lnTo>
                        <a:pt x="585" y="44"/>
                      </a:lnTo>
                      <a:lnTo>
                        <a:pt x="614" y="40"/>
                      </a:lnTo>
                      <a:lnTo>
                        <a:pt x="641" y="37"/>
                      </a:lnTo>
                      <a:lnTo>
                        <a:pt x="670" y="34"/>
                      </a:lnTo>
                      <a:lnTo>
                        <a:pt x="697" y="31"/>
                      </a:lnTo>
                      <a:lnTo>
                        <a:pt x="726" y="27"/>
                      </a:lnTo>
                      <a:lnTo>
                        <a:pt x="754" y="24"/>
                      </a:lnTo>
                      <a:lnTo>
                        <a:pt x="782" y="21"/>
                      </a:lnTo>
                      <a:lnTo>
                        <a:pt x="810" y="17"/>
                      </a:lnTo>
                      <a:lnTo>
                        <a:pt x="838" y="13"/>
                      </a:lnTo>
                      <a:lnTo>
                        <a:pt x="866" y="10"/>
                      </a:lnTo>
                      <a:lnTo>
                        <a:pt x="895" y="7"/>
                      </a:lnTo>
                      <a:lnTo>
                        <a:pt x="922" y="3"/>
                      </a:lnTo>
                      <a:lnTo>
                        <a:pt x="951"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2" name="Freeform 284">
                  <a:extLst>
                    <a:ext uri="{FF2B5EF4-FFF2-40B4-BE49-F238E27FC236}">
                      <a16:creationId xmlns:a16="http://schemas.microsoft.com/office/drawing/2014/main" id="{87BAC398-77BE-2240-84ED-D7D8BEEABD1F}"/>
                    </a:ext>
                  </a:extLst>
                </p:cNvPr>
                <p:cNvSpPr>
                  <a:spLocks/>
                </p:cNvSpPr>
                <p:nvPr/>
              </p:nvSpPr>
              <p:spPr bwMode="auto">
                <a:xfrm>
                  <a:off x="960" y="1009"/>
                  <a:ext cx="6" cy="457"/>
                </a:xfrm>
                <a:custGeom>
                  <a:avLst/>
                  <a:gdLst>
                    <a:gd name="T0" fmla="*/ 6 w 19"/>
                    <a:gd name="T1" fmla="*/ 0 h 913"/>
                    <a:gd name="T2" fmla="*/ 2 w 19"/>
                    <a:gd name="T3" fmla="*/ 141 h 913"/>
                    <a:gd name="T4" fmla="*/ 0 w 19"/>
                    <a:gd name="T5" fmla="*/ 456 h 913"/>
                    <a:gd name="T6" fmla="*/ 0 w 19"/>
                    <a:gd name="T7" fmla="*/ 770 h 913"/>
                    <a:gd name="T8" fmla="*/ 4 w 19"/>
                    <a:gd name="T9" fmla="*/ 913 h 913"/>
                    <a:gd name="T10" fmla="*/ 19 w 19"/>
                    <a:gd name="T11" fmla="*/ 912 h 913"/>
                    <a:gd name="T12" fmla="*/ 13 w 19"/>
                    <a:gd name="T13" fmla="*/ 707 h 913"/>
                    <a:gd name="T14" fmla="*/ 13 w 19"/>
                    <a:gd name="T15" fmla="*/ 507 h 913"/>
                    <a:gd name="T16" fmla="*/ 16 w 19"/>
                    <a:gd name="T17" fmla="*/ 283 h 913"/>
                    <a:gd name="T18" fmla="*/ 19 w 19"/>
                    <a:gd name="T19" fmla="*/ 2 h 913"/>
                    <a:gd name="T20" fmla="*/ 6 w 19"/>
                    <a:gd name="T2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3">
                      <a:moveTo>
                        <a:pt x="6" y="0"/>
                      </a:moveTo>
                      <a:lnTo>
                        <a:pt x="2" y="141"/>
                      </a:lnTo>
                      <a:lnTo>
                        <a:pt x="0" y="456"/>
                      </a:lnTo>
                      <a:lnTo>
                        <a:pt x="0" y="770"/>
                      </a:lnTo>
                      <a:lnTo>
                        <a:pt x="4" y="913"/>
                      </a:lnTo>
                      <a:lnTo>
                        <a:pt x="19" y="912"/>
                      </a:lnTo>
                      <a:lnTo>
                        <a:pt x="13" y="707"/>
                      </a:lnTo>
                      <a:lnTo>
                        <a:pt x="13" y="507"/>
                      </a:lnTo>
                      <a:lnTo>
                        <a:pt x="16" y="283"/>
                      </a:lnTo>
                      <a:lnTo>
                        <a:pt x="19" y="2"/>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3" name="Freeform 285">
                  <a:extLst>
                    <a:ext uri="{FF2B5EF4-FFF2-40B4-BE49-F238E27FC236}">
                      <a16:creationId xmlns:a16="http://schemas.microsoft.com/office/drawing/2014/main" id="{D3E6E989-E965-FC41-9D09-1AFA0E3B5D1E}"/>
                    </a:ext>
                  </a:extLst>
                </p:cNvPr>
                <p:cNvSpPr>
                  <a:spLocks/>
                </p:cNvSpPr>
                <p:nvPr/>
              </p:nvSpPr>
              <p:spPr bwMode="auto">
                <a:xfrm>
                  <a:off x="957" y="1009"/>
                  <a:ext cx="7" cy="457"/>
                </a:xfrm>
                <a:custGeom>
                  <a:avLst/>
                  <a:gdLst>
                    <a:gd name="T0" fmla="*/ 7 w 19"/>
                    <a:gd name="T1" fmla="*/ 0 h 913"/>
                    <a:gd name="T2" fmla="*/ 2 w 19"/>
                    <a:gd name="T3" fmla="*/ 141 h 913"/>
                    <a:gd name="T4" fmla="*/ 0 w 19"/>
                    <a:gd name="T5" fmla="*/ 456 h 913"/>
                    <a:gd name="T6" fmla="*/ 0 w 19"/>
                    <a:gd name="T7" fmla="*/ 770 h 913"/>
                    <a:gd name="T8" fmla="*/ 4 w 19"/>
                    <a:gd name="T9" fmla="*/ 913 h 913"/>
                    <a:gd name="T10" fmla="*/ 7 w 19"/>
                    <a:gd name="T11" fmla="*/ 912 h 913"/>
                    <a:gd name="T12" fmla="*/ 11 w 19"/>
                    <a:gd name="T13" fmla="*/ 912 h 913"/>
                    <a:gd name="T14" fmla="*/ 15 w 19"/>
                    <a:gd name="T15" fmla="*/ 912 h 913"/>
                    <a:gd name="T16" fmla="*/ 19 w 19"/>
                    <a:gd name="T17" fmla="*/ 912 h 913"/>
                    <a:gd name="T18" fmla="*/ 13 w 19"/>
                    <a:gd name="T19" fmla="*/ 707 h 913"/>
                    <a:gd name="T20" fmla="*/ 13 w 19"/>
                    <a:gd name="T21" fmla="*/ 508 h 913"/>
                    <a:gd name="T22" fmla="*/ 15 w 19"/>
                    <a:gd name="T23" fmla="*/ 284 h 913"/>
                    <a:gd name="T24" fmla="*/ 19 w 19"/>
                    <a:gd name="T25" fmla="*/ 3 h 913"/>
                    <a:gd name="T26" fmla="*/ 16 w 19"/>
                    <a:gd name="T27" fmla="*/ 2 h 913"/>
                    <a:gd name="T28" fmla="*/ 13 w 19"/>
                    <a:gd name="T29" fmla="*/ 1 h 913"/>
                    <a:gd name="T30" fmla="*/ 9 w 19"/>
                    <a:gd name="T31" fmla="*/ 1 h 913"/>
                    <a:gd name="T32" fmla="*/ 7 w 1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3">
                      <a:moveTo>
                        <a:pt x="7" y="0"/>
                      </a:moveTo>
                      <a:lnTo>
                        <a:pt x="2" y="141"/>
                      </a:lnTo>
                      <a:lnTo>
                        <a:pt x="0" y="456"/>
                      </a:lnTo>
                      <a:lnTo>
                        <a:pt x="0" y="770"/>
                      </a:lnTo>
                      <a:lnTo>
                        <a:pt x="4" y="913"/>
                      </a:lnTo>
                      <a:lnTo>
                        <a:pt x="7" y="912"/>
                      </a:lnTo>
                      <a:lnTo>
                        <a:pt x="11" y="912"/>
                      </a:lnTo>
                      <a:lnTo>
                        <a:pt x="15" y="912"/>
                      </a:lnTo>
                      <a:lnTo>
                        <a:pt x="19" y="912"/>
                      </a:lnTo>
                      <a:lnTo>
                        <a:pt x="13" y="707"/>
                      </a:lnTo>
                      <a:lnTo>
                        <a:pt x="13" y="508"/>
                      </a:lnTo>
                      <a:lnTo>
                        <a:pt x="15" y="284"/>
                      </a:lnTo>
                      <a:lnTo>
                        <a:pt x="19" y="3"/>
                      </a:lnTo>
                      <a:lnTo>
                        <a:pt x="16" y="2"/>
                      </a:lnTo>
                      <a:lnTo>
                        <a:pt x="13" y="1"/>
                      </a:lnTo>
                      <a:lnTo>
                        <a:pt x="9" y="1"/>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4" name="Freeform 286">
                  <a:extLst>
                    <a:ext uri="{FF2B5EF4-FFF2-40B4-BE49-F238E27FC236}">
                      <a16:creationId xmlns:a16="http://schemas.microsoft.com/office/drawing/2014/main" id="{DE352BF2-4A06-DC4A-A9C2-0A75BAFD9890}"/>
                    </a:ext>
                  </a:extLst>
                </p:cNvPr>
                <p:cNvSpPr>
                  <a:spLocks/>
                </p:cNvSpPr>
                <p:nvPr/>
              </p:nvSpPr>
              <p:spPr bwMode="auto">
                <a:xfrm>
                  <a:off x="954" y="1008"/>
                  <a:ext cx="7" cy="457"/>
                </a:xfrm>
                <a:custGeom>
                  <a:avLst/>
                  <a:gdLst>
                    <a:gd name="T0" fmla="*/ 9 w 21"/>
                    <a:gd name="T1" fmla="*/ 0 h 913"/>
                    <a:gd name="T2" fmla="*/ 3 w 21"/>
                    <a:gd name="T3" fmla="*/ 141 h 913"/>
                    <a:gd name="T4" fmla="*/ 0 w 21"/>
                    <a:gd name="T5" fmla="*/ 456 h 913"/>
                    <a:gd name="T6" fmla="*/ 0 w 21"/>
                    <a:gd name="T7" fmla="*/ 770 h 913"/>
                    <a:gd name="T8" fmla="*/ 5 w 21"/>
                    <a:gd name="T9" fmla="*/ 913 h 913"/>
                    <a:gd name="T10" fmla="*/ 9 w 21"/>
                    <a:gd name="T11" fmla="*/ 912 h 913"/>
                    <a:gd name="T12" fmla="*/ 13 w 21"/>
                    <a:gd name="T13" fmla="*/ 912 h 913"/>
                    <a:gd name="T14" fmla="*/ 17 w 21"/>
                    <a:gd name="T15" fmla="*/ 912 h 913"/>
                    <a:gd name="T16" fmla="*/ 21 w 21"/>
                    <a:gd name="T17" fmla="*/ 911 h 913"/>
                    <a:gd name="T18" fmla="*/ 16 w 21"/>
                    <a:gd name="T19" fmla="*/ 706 h 913"/>
                    <a:gd name="T20" fmla="*/ 16 w 21"/>
                    <a:gd name="T21" fmla="*/ 507 h 913"/>
                    <a:gd name="T22" fmla="*/ 17 w 21"/>
                    <a:gd name="T23" fmla="*/ 284 h 913"/>
                    <a:gd name="T24" fmla="*/ 21 w 21"/>
                    <a:gd name="T25" fmla="*/ 3 h 913"/>
                    <a:gd name="T26" fmla="*/ 18 w 21"/>
                    <a:gd name="T27" fmla="*/ 2 h 913"/>
                    <a:gd name="T28" fmla="*/ 16 w 21"/>
                    <a:gd name="T29" fmla="*/ 1 h 913"/>
                    <a:gd name="T30" fmla="*/ 11 w 21"/>
                    <a:gd name="T31" fmla="*/ 1 h 913"/>
                    <a:gd name="T32" fmla="*/ 9 w 21"/>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3">
                      <a:moveTo>
                        <a:pt x="9" y="0"/>
                      </a:moveTo>
                      <a:lnTo>
                        <a:pt x="3" y="141"/>
                      </a:lnTo>
                      <a:lnTo>
                        <a:pt x="0" y="456"/>
                      </a:lnTo>
                      <a:lnTo>
                        <a:pt x="0" y="770"/>
                      </a:lnTo>
                      <a:lnTo>
                        <a:pt x="5" y="913"/>
                      </a:lnTo>
                      <a:lnTo>
                        <a:pt x="9" y="912"/>
                      </a:lnTo>
                      <a:lnTo>
                        <a:pt x="13" y="912"/>
                      </a:lnTo>
                      <a:lnTo>
                        <a:pt x="17" y="912"/>
                      </a:lnTo>
                      <a:lnTo>
                        <a:pt x="21" y="911"/>
                      </a:lnTo>
                      <a:lnTo>
                        <a:pt x="16" y="706"/>
                      </a:lnTo>
                      <a:lnTo>
                        <a:pt x="16" y="507"/>
                      </a:lnTo>
                      <a:lnTo>
                        <a:pt x="17" y="284"/>
                      </a:lnTo>
                      <a:lnTo>
                        <a:pt x="21" y="3"/>
                      </a:lnTo>
                      <a:lnTo>
                        <a:pt x="18" y="2"/>
                      </a:lnTo>
                      <a:lnTo>
                        <a:pt x="16" y="1"/>
                      </a:lnTo>
                      <a:lnTo>
                        <a:pt x="11" y="1"/>
                      </a:lnTo>
                      <a:lnTo>
                        <a:pt x="9"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5" name="Freeform 287">
                  <a:extLst>
                    <a:ext uri="{FF2B5EF4-FFF2-40B4-BE49-F238E27FC236}">
                      <a16:creationId xmlns:a16="http://schemas.microsoft.com/office/drawing/2014/main" id="{7A245B95-52FC-B146-B789-2B6ED2E0C566}"/>
                    </a:ext>
                  </a:extLst>
                </p:cNvPr>
                <p:cNvSpPr>
                  <a:spLocks/>
                </p:cNvSpPr>
                <p:nvPr/>
              </p:nvSpPr>
              <p:spPr bwMode="auto">
                <a:xfrm>
                  <a:off x="952" y="1008"/>
                  <a:ext cx="8" cy="456"/>
                </a:xfrm>
                <a:custGeom>
                  <a:avLst/>
                  <a:gdLst>
                    <a:gd name="T0" fmla="*/ 8 w 22"/>
                    <a:gd name="T1" fmla="*/ 0 h 912"/>
                    <a:gd name="T2" fmla="*/ 2 w 22"/>
                    <a:gd name="T3" fmla="*/ 141 h 912"/>
                    <a:gd name="T4" fmla="*/ 0 w 22"/>
                    <a:gd name="T5" fmla="*/ 456 h 912"/>
                    <a:gd name="T6" fmla="*/ 0 w 22"/>
                    <a:gd name="T7" fmla="*/ 769 h 912"/>
                    <a:gd name="T8" fmla="*/ 4 w 22"/>
                    <a:gd name="T9" fmla="*/ 912 h 912"/>
                    <a:gd name="T10" fmla="*/ 8 w 22"/>
                    <a:gd name="T11" fmla="*/ 912 h 912"/>
                    <a:gd name="T12" fmla="*/ 12 w 22"/>
                    <a:gd name="T13" fmla="*/ 911 h 912"/>
                    <a:gd name="T14" fmla="*/ 16 w 22"/>
                    <a:gd name="T15" fmla="*/ 911 h 912"/>
                    <a:gd name="T16" fmla="*/ 22 w 22"/>
                    <a:gd name="T17" fmla="*/ 911 h 912"/>
                    <a:gd name="T18" fmla="*/ 15 w 22"/>
                    <a:gd name="T19" fmla="*/ 706 h 912"/>
                    <a:gd name="T20" fmla="*/ 15 w 22"/>
                    <a:gd name="T21" fmla="*/ 507 h 912"/>
                    <a:gd name="T22" fmla="*/ 17 w 22"/>
                    <a:gd name="T23" fmla="*/ 284 h 912"/>
                    <a:gd name="T24" fmla="*/ 22 w 22"/>
                    <a:gd name="T25" fmla="*/ 3 h 912"/>
                    <a:gd name="T26" fmla="*/ 17 w 22"/>
                    <a:gd name="T27" fmla="*/ 2 h 912"/>
                    <a:gd name="T28" fmla="*/ 15 w 22"/>
                    <a:gd name="T29" fmla="*/ 1 h 912"/>
                    <a:gd name="T30" fmla="*/ 11 w 22"/>
                    <a:gd name="T31" fmla="*/ 1 h 912"/>
                    <a:gd name="T32" fmla="*/ 8 w 22"/>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912">
                      <a:moveTo>
                        <a:pt x="8" y="0"/>
                      </a:moveTo>
                      <a:lnTo>
                        <a:pt x="2" y="141"/>
                      </a:lnTo>
                      <a:lnTo>
                        <a:pt x="0" y="456"/>
                      </a:lnTo>
                      <a:lnTo>
                        <a:pt x="0" y="769"/>
                      </a:lnTo>
                      <a:lnTo>
                        <a:pt x="4" y="912"/>
                      </a:lnTo>
                      <a:lnTo>
                        <a:pt x="8" y="912"/>
                      </a:lnTo>
                      <a:lnTo>
                        <a:pt x="12" y="911"/>
                      </a:lnTo>
                      <a:lnTo>
                        <a:pt x="16" y="911"/>
                      </a:lnTo>
                      <a:lnTo>
                        <a:pt x="22" y="911"/>
                      </a:lnTo>
                      <a:lnTo>
                        <a:pt x="15" y="706"/>
                      </a:lnTo>
                      <a:lnTo>
                        <a:pt x="15" y="507"/>
                      </a:lnTo>
                      <a:lnTo>
                        <a:pt x="17" y="284"/>
                      </a:lnTo>
                      <a:lnTo>
                        <a:pt x="22" y="3"/>
                      </a:lnTo>
                      <a:lnTo>
                        <a:pt x="17" y="2"/>
                      </a:lnTo>
                      <a:lnTo>
                        <a:pt x="15" y="1"/>
                      </a:lnTo>
                      <a:lnTo>
                        <a:pt x="11" y="1"/>
                      </a:lnTo>
                      <a:lnTo>
                        <a:pt x="8"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6" name="Freeform 288">
                  <a:extLst>
                    <a:ext uri="{FF2B5EF4-FFF2-40B4-BE49-F238E27FC236}">
                      <a16:creationId xmlns:a16="http://schemas.microsoft.com/office/drawing/2014/main" id="{025533C6-CDAB-5140-AABD-8CED54581C75}"/>
                    </a:ext>
                  </a:extLst>
                </p:cNvPr>
                <p:cNvSpPr>
                  <a:spLocks/>
                </p:cNvSpPr>
                <p:nvPr/>
              </p:nvSpPr>
              <p:spPr bwMode="auto">
                <a:xfrm>
                  <a:off x="950" y="1007"/>
                  <a:ext cx="7" cy="457"/>
                </a:xfrm>
                <a:custGeom>
                  <a:avLst/>
                  <a:gdLst>
                    <a:gd name="T0" fmla="*/ 7 w 20"/>
                    <a:gd name="T1" fmla="*/ 0 h 913"/>
                    <a:gd name="T2" fmla="*/ 3 w 20"/>
                    <a:gd name="T3" fmla="*/ 142 h 913"/>
                    <a:gd name="T4" fmla="*/ 0 w 20"/>
                    <a:gd name="T5" fmla="*/ 457 h 913"/>
                    <a:gd name="T6" fmla="*/ 0 w 20"/>
                    <a:gd name="T7" fmla="*/ 770 h 913"/>
                    <a:gd name="T8" fmla="*/ 4 w 20"/>
                    <a:gd name="T9" fmla="*/ 913 h 913"/>
                    <a:gd name="T10" fmla="*/ 8 w 20"/>
                    <a:gd name="T11" fmla="*/ 913 h 913"/>
                    <a:gd name="T12" fmla="*/ 12 w 20"/>
                    <a:gd name="T13" fmla="*/ 912 h 913"/>
                    <a:gd name="T14" fmla="*/ 16 w 20"/>
                    <a:gd name="T15" fmla="*/ 912 h 913"/>
                    <a:gd name="T16" fmla="*/ 20 w 20"/>
                    <a:gd name="T17" fmla="*/ 912 h 913"/>
                    <a:gd name="T18" fmla="*/ 15 w 20"/>
                    <a:gd name="T19" fmla="*/ 707 h 913"/>
                    <a:gd name="T20" fmla="*/ 13 w 20"/>
                    <a:gd name="T21" fmla="*/ 508 h 913"/>
                    <a:gd name="T22" fmla="*/ 16 w 20"/>
                    <a:gd name="T23" fmla="*/ 285 h 913"/>
                    <a:gd name="T24" fmla="*/ 19 w 20"/>
                    <a:gd name="T25" fmla="*/ 4 h 913"/>
                    <a:gd name="T26" fmla="*/ 16 w 20"/>
                    <a:gd name="T27" fmla="*/ 3 h 913"/>
                    <a:gd name="T28" fmla="*/ 13 w 20"/>
                    <a:gd name="T29" fmla="*/ 2 h 913"/>
                    <a:gd name="T30" fmla="*/ 9 w 20"/>
                    <a:gd name="T31" fmla="*/ 2 h 913"/>
                    <a:gd name="T32" fmla="*/ 7 w 20"/>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13">
                      <a:moveTo>
                        <a:pt x="7" y="0"/>
                      </a:moveTo>
                      <a:lnTo>
                        <a:pt x="3" y="142"/>
                      </a:lnTo>
                      <a:lnTo>
                        <a:pt x="0" y="457"/>
                      </a:lnTo>
                      <a:lnTo>
                        <a:pt x="0" y="770"/>
                      </a:lnTo>
                      <a:lnTo>
                        <a:pt x="4" y="913"/>
                      </a:lnTo>
                      <a:lnTo>
                        <a:pt x="8" y="913"/>
                      </a:lnTo>
                      <a:lnTo>
                        <a:pt x="12" y="912"/>
                      </a:lnTo>
                      <a:lnTo>
                        <a:pt x="16" y="912"/>
                      </a:lnTo>
                      <a:lnTo>
                        <a:pt x="20" y="912"/>
                      </a:lnTo>
                      <a:lnTo>
                        <a:pt x="15" y="707"/>
                      </a:lnTo>
                      <a:lnTo>
                        <a:pt x="13" y="508"/>
                      </a:lnTo>
                      <a:lnTo>
                        <a:pt x="16" y="285"/>
                      </a:lnTo>
                      <a:lnTo>
                        <a:pt x="19" y="4"/>
                      </a:lnTo>
                      <a:lnTo>
                        <a:pt x="16" y="3"/>
                      </a:lnTo>
                      <a:lnTo>
                        <a:pt x="13" y="2"/>
                      </a:lnTo>
                      <a:lnTo>
                        <a:pt x="9" y="2"/>
                      </a:lnTo>
                      <a:lnTo>
                        <a:pt x="7"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7" name="Freeform 289">
                  <a:extLst>
                    <a:ext uri="{FF2B5EF4-FFF2-40B4-BE49-F238E27FC236}">
                      <a16:creationId xmlns:a16="http://schemas.microsoft.com/office/drawing/2014/main" id="{0C5D04C9-7649-7840-95BF-10D7FAEF2ED3}"/>
                    </a:ext>
                  </a:extLst>
                </p:cNvPr>
                <p:cNvSpPr>
                  <a:spLocks/>
                </p:cNvSpPr>
                <p:nvPr/>
              </p:nvSpPr>
              <p:spPr bwMode="auto">
                <a:xfrm>
                  <a:off x="948" y="1007"/>
                  <a:ext cx="6" cy="456"/>
                </a:xfrm>
                <a:custGeom>
                  <a:avLst/>
                  <a:gdLst>
                    <a:gd name="T0" fmla="*/ 8 w 19"/>
                    <a:gd name="T1" fmla="*/ 0 h 913"/>
                    <a:gd name="T2" fmla="*/ 3 w 19"/>
                    <a:gd name="T3" fmla="*/ 142 h 913"/>
                    <a:gd name="T4" fmla="*/ 0 w 19"/>
                    <a:gd name="T5" fmla="*/ 456 h 913"/>
                    <a:gd name="T6" fmla="*/ 0 w 19"/>
                    <a:gd name="T7" fmla="*/ 770 h 913"/>
                    <a:gd name="T8" fmla="*/ 4 w 19"/>
                    <a:gd name="T9" fmla="*/ 913 h 913"/>
                    <a:gd name="T10" fmla="*/ 8 w 19"/>
                    <a:gd name="T11" fmla="*/ 912 h 913"/>
                    <a:gd name="T12" fmla="*/ 12 w 19"/>
                    <a:gd name="T13" fmla="*/ 912 h 913"/>
                    <a:gd name="T14" fmla="*/ 16 w 19"/>
                    <a:gd name="T15" fmla="*/ 912 h 913"/>
                    <a:gd name="T16" fmla="*/ 19 w 19"/>
                    <a:gd name="T17" fmla="*/ 911 h 913"/>
                    <a:gd name="T18" fmla="*/ 14 w 19"/>
                    <a:gd name="T19" fmla="*/ 705 h 913"/>
                    <a:gd name="T20" fmla="*/ 14 w 19"/>
                    <a:gd name="T21" fmla="*/ 508 h 913"/>
                    <a:gd name="T22" fmla="*/ 16 w 19"/>
                    <a:gd name="T23" fmla="*/ 285 h 913"/>
                    <a:gd name="T24" fmla="*/ 19 w 19"/>
                    <a:gd name="T25" fmla="*/ 4 h 913"/>
                    <a:gd name="T26" fmla="*/ 16 w 19"/>
                    <a:gd name="T27" fmla="*/ 3 h 913"/>
                    <a:gd name="T28" fmla="*/ 14 w 19"/>
                    <a:gd name="T29" fmla="*/ 1 h 913"/>
                    <a:gd name="T30" fmla="*/ 11 w 19"/>
                    <a:gd name="T31" fmla="*/ 1 h 913"/>
                    <a:gd name="T32" fmla="*/ 8 w 1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3">
                      <a:moveTo>
                        <a:pt x="8" y="0"/>
                      </a:moveTo>
                      <a:lnTo>
                        <a:pt x="3" y="142"/>
                      </a:lnTo>
                      <a:lnTo>
                        <a:pt x="0" y="456"/>
                      </a:lnTo>
                      <a:lnTo>
                        <a:pt x="0" y="770"/>
                      </a:lnTo>
                      <a:lnTo>
                        <a:pt x="4" y="913"/>
                      </a:lnTo>
                      <a:lnTo>
                        <a:pt x="8" y="912"/>
                      </a:lnTo>
                      <a:lnTo>
                        <a:pt x="12" y="912"/>
                      </a:lnTo>
                      <a:lnTo>
                        <a:pt x="16" y="912"/>
                      </a:lnTo>
                      <a:lnTo>
                        <a:pt x="19" y="911"/>
                      </a:lnTo>
                      <a:lnTo>
                        <a:pt x="14" y="705"/>
                      </a:lnTo>
                      <a:lnTo>
                        <a:pt x="14" y="508"/>
                      </a:lnTo>
                      <a:lnTo>
                        <a:pt x="16" y="285"/>
                      </a:lnTo>
                      <a:lnTo>
                        <a:pt x="19" y="4"/>
                      </a:lnTo>
                      <a:lnTo>
                        <a:pt x="16" y="3"/>
                      </a:lnTo>
                      <a:lnTo>
                        <a:pt x="14" y="1"/>
                      </a:lnTo>
                      <a:lnTo>
                        <a:pt x="11" y="1"/>
                      </a:lnTo>
                      <a:lnTo>
                        <a:pt x="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8" name="Freeform 290">
                  <a:extLst>
                    <a:ext uri="{FF2B5EF4-FFF2-40B4-BE49-F238E27FC236}">
                      <a16:creationId xmlns:a16="http://schemas.microsoft.com/office/drawing/2014/main" id="{109072E7-F0B2-1E40-BD64-C12A3BA9AF38}"/>
                    </a:ext>
                  </a:extLst>
                </p:cNvPr>
                <p:cNvSpPr>
                  <a:spLocks/>
                </p:cNvSpPr>
                <p:nvPr/>
              </p:nvSpPr>
              <p:spPr bwMode="auto">
                <a:xfrm>
                  <a:off x="945" y="1006"/>
                  <a:ext cx="7" cy="456"/>
                </a:xfrm>
                <a:custGeom>
                  <a:avLst/>
                  <a:gdLst>
                    <a:gd name="T0" fmla="*/ 7 w 19"/>
                    <a:gd name="T1" fmla="*/ 0 h 912"/>
                    <a:gd name="T2" fmla="*/ 3 w 19"/>
                    <a:gd name="T3" fmla="*/ 142 h 912"/>
                    <a:gd name="T4" fmla="*/ 0 w 19"/>
                    <a:gd name="T5" fmla="*/ 456 h 912"/>
                    <a:gd name="T6" fmla="*/ 0 w 19"/>
                    <a:gd name="T7" fmla="*/ 770 h 912"/>
                    <a:gd name="T8" fmla="*/ 4 w 19"/>
                    <a:gd name="T9" fmla="*/ 912 h 912"/>
                    <a:gd name="T10" fmla="*/ 8 w 19"/>
                    <a:gd name="T11" fmla="*/ 912 h 912"/>
                    <a:gd name="T12" fmla="*/ 12 w 19"/>
                    <a:gd name="T13" fmla="*/ 912 h 912"/>
                    <a:gd name="T14" fmla="*/ 15 w 19"/>
                    <a:gd name="T15" fmla="*/ 912 h 912"/>
                    <a:gd name="T16" fmla="*/ 19 w 19"/>
                    <a:gd name="T17" fmla="*/ 911 h 912"/>
                    <a:gd name="T18" fmla="*/ 14 w 19"/>
                    <a:gd name="T19" fmla="*/ 705 h 912"/>
                    <a:gd name="T20" fmla="*/ 14 w 19"/>
                    <a:gd name="T21" fmla="*/ 508 h 912"/>
                    <a:gd name="T22" fmla="*/ 15 w 19"/>
                    <a:gd name="T23" fmla="*/ 285 h 912"/>
                    <a:gd name="T24" fmla="*/ 19 w 19"/>
                    <a:gd name="T25" fmla="*/ 4 h 912"/>
                    <a:gd name="T26" fmla="*/ 17 w 19"/>
                    <a:gd name="T27" fmla="*/ 2 h 912"/>
                    <a:gd name="T28" fmla="*/ 14 w 19"/>
                    <a:gd name="T29" fmla="*/ 1 h 912"/>
                    <a:gd name="T30" fmla="*/ 10 w 19"/>
                    <a:gd name="T31" fmla="*/ 1 h 912"/>
                    <a:gd name="T32" fmla="*/ 7 w 19"/>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2">
                      <a:moveTo>
                        <a:pt x="7" y="0"/>
                      </a:moveTo>
                      <a:lnTo>
                        <a:pt x="3" y="142"/>
                      </a:lnTo>
                      <a:lnTo>
                        <a:pt x="0" y="456"/>
                      </a:lnTo>
                      <a:lnTo>
                        <a:pt x="0" y="770"/>
                      </a:lnTo>
                      <a:lnTo>
                        <a:pt x="4" y="912"/>
                      </a:lnTo>
                      <a:lnTo>
                        <a:pt x="8" y="912"/>
                      </a:lnTo>
                      <a:lnTo>
                        <a:pt x="12" y="912"/>
                      </a:lnTo>
                      <a:lnTo>
                        <a:pt x="15" y="912"/>
                      </a:lnTo>
                      <a:lnTo>
                        <a:pt x="19" y="911"/>
                      </a:lnTo>
                      <a:lnTo>
                        <a:pt x="14" y="705"/>
                      </a:lnTo>
                      <a:lnTo>
                        <a:pt x="14" y="508"/>
                      </a:lnTo>
                      <a:lnTo>
                        <a:pt x="15" y="285"/>
                      </a:lnTo>
                      <a:lnTo>
                        <a:pt x="19" y="4"/>
                      </a:lnTo>
                      <a:lnTo>
                        <a:pt x="17" y="2"/>
                      </a:lnTo>
                      <a:lnTo>
                        <a:pt x="14" y="1"/>
                      </a:lnTo>
                      <a:lnTo>
                        <a:pt x="10" y="1"/>
                      </a:lnTo>
                      <a:lnTo>
                        <a:pt x="7"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39" name="Freeform 291">
                  <a:extLst>
                    <a:ext uri="{FF2B5EF4-FFF2-40B4-BE49-F238E27FC236}">
                      <a16:creationId xmlns:a16="http://schemas.microsoft.com/office/drawing/2014/main" id="{E6F51A47-7F4F-4148-8717-637FDE62F4F7}"/>
                    </a:ext>
                  </a:extLst>
                </p:cNvPr>
                <p:cNvSpPr>
                  <a:spLocks/>
                </p:cNvSpPr>
                <p:nvPr/>
              </p:nvSpPr>
              <p:spPr bwMode="auto">
                <a:xfrm>
                  <a:off x="943" y="1006"/>
                  <a:ext cx="6" cy="456"/>
                </a:xfrm>
                <a:custGeom>
                  <a:avLst/>
                  <a:gdLst>
                    <a:gd name="T0" fmla="*/ 8 w 20"/>
                    <a:gd name="T1" fmla="*/ 0 h 912"/>
                    <a:gd name="T2" fmla="*/ 3 w 20"/>
                    <a:gd name="T3" fmla="*/ 142 h 912"/>
                    <a:gd name="T4" fmla="*/ 0 w 20"/>
                    <a:gd name="T5" fmla="*/ 456 h 912"/>
                    <a:gd name="T6" fmla="*/ 0 w 20"/>
                    <a:gd name="T7" fmla="*/ 770 h 912"/>
                    <a:gd name="T8" fmla="*/ 4 w 20"/>
                    <a:gd name="T9" fmla="*/ 912 h 912"/>
                    <a:gd name="T10" fmla="*/ 8 w 20"/>
                    <a:gd name="T11" fmla="*/ 912 h 912"/>
                    <a:gd name="T12" fmla="*/ 12 w 20"/>
                    <a:gd name="T13" fmla="*/ 911 h 912"/>
                    <a:gd name="T14" fmla="*/ 16 w 20"/>
                    <a:gd name="T15" fmla="*/ 911 h 912"/>
                    <a:gd name="T16" fmla="*/ 20 w 20"/>
                    <a:gd name="T17" fmla="*/ 911 h 912"/>
                    <a:gd name="T18" fmla="*/ 15 w 20"/>
                    <a:gd name="T19" fmla="*/ 705 h 912"/>
                    <a:gd name="T20" fmla="*/ 15 w 20"/>
                    <a:gd name="T21" fmla="*/ 508 h 912"/>
                    <a:gd name="T22" fmla="*/ 16 w 20"/>
                    <a:gd name="T23" fmla="*/ 285 h 912"/>
                    <a:gd name="T24" fmla="*/ 20 w 20"/>
                    <a:gd name="T25" fmla="*/ 3 h 912"/>
                    <a:gd name="T26" fmla="*/ 18 w 20"/>
                    <a:gd name="T27" fmla="*/ 2 h 912"/>
                    <a:gd name="T28" fmla="*/ 15 w 20"/>
                    <a:gd name="T29" fmla="*/ 1 h 912"/>
                    <a:gd name="T30" fmla="*/ 11 w 20"/>
                    <a:gd name="T31" fmla="*/ 1 h 912"/>
                    <a:gd name="T32" fmla="*/ 8 w 20"/>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12">
                      <a:moveTo>
                        <a:pt x="8" y="0"/>
                      </a:moveTo>
                      <a:lnTo>
                        <a:pt x="3" y="142"/>
                      </a:lnTo>
                      <a:lnTo>
                        <a:pt x="0" y="456"/>
                      </a:lnTo>
                      <a:lnTo>
                        <a:pt x="0" y="770"/>
                      </a:lnTo>
                      <a:lnTo>
                        <a:pt x="4" y="912"/>
                      </a:lnTo>
                      <a:lnTo>
                        <a:pt x="8" y="912"/>
                      </a:lnTo>
                      <a:lnTo>
                        <a:pt x="12" y="911"/>
                      </a:lnTo>
                      <a:lnTo>
                        <a:pt x="16" y="911"/>
                      </a:lnTo>
                      <a:lnTo>
                        <a:pt x="20" y="911"/>
                      </a:lnTo>
                      <a:lnTo>
                        <a:pt x="15" y="705"/>
                      </a:lnTo>
                      <a:lnTo>
                        <a:pt x="15" y="508"/>
                      </a:lnTo>
                      <a:lnTo>
                        <a:pt x="16" y="285"/>
                      </a:lnTo>
                      <a:lnTo>
                        <a:pt x="20" y="3"/>
                      </a:lnTo>
                      <a:lnTo>
                        <a:pt x="18" y="2"/>
                      </a:lnTo>
                      <a:lnTo>
                        <a:pt x="15" y="1"/>
                      </a:lnTo>
                      <a:lnTo>
                        <a:pt x="11" y="1"/>
                      </a:lnTo>
                      <a:lnTo>
                        <a:pt x="8"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0" name="Freeform 292">
                  <a:extLst>
                    <a:ext uri="{FF2B5EF4-FFF2-40B4-BE49-F238E27FC236}">
                      <a16:creationId xmlns:a16="http://schemas.microsoft.com/office/drawing/2014/main" id="{A9910C25-1E6D-B248-A864-7B8A0F35DF85}"/>
                    </a:ext>
                  </a:extLst>
                </p:cNvPr>
                <p:cNvSpPr>
                  <a:spLocks/>
                </p:cNvSpPr>
                <p:nvPr/>
              </p:nvSpPr>
              <p:spPr bwMode="auto">
                <a:xfrm>
                  <a:off x="940" y="1005"/>
                  <a:ext cx="7" cy="456"/>
                </a:xfrm>
                <a:custGeom>
                  <a:avLst/>
                  <a:gdLst>
                    <a:gd name="T0" fmla="*/ 8 w 21"/>
                    <a:gd name="T1" fmla="*/ 0 h 912"/>
                    <a:gd name="T2" fmla="*/ 3 w 21"/>
                    <a:gd name="T3" fmla="*/ 142 h 912"/>
                    <a:gd name="T4" fmla="*/ 0 w 21"/>
                    <a:gd name="T5" fmla="*/ 456 h 912"/>
                    <a:gd name="T6" fmla="*/ 0 w 21"/>
                    <a:gd name="T7" fmla="*/ 769 h 912"/>
                    <a:gd name="T8" fmla="*/ 4 w 21"/>
                    <a:gd name="T9" fmla="*/ 912 h 912"/>
                    <a:gd name="T10" fmla="*/ 8 w 21"/>
                    <a:gd name="T11" fmla="*/ 911 h 912"/>
                    <a:gd name="T12" fmla="*/ 12 w 21"/>
                    <a:gd name="T13" fmla="*/ 911 h 912"/>
                    <a:gd name="T14" fmla="*/ 16 w 21"/>
                    <a:gd name="T15" fmla="*/ 911 h 912"/>
                    <a:gd name="T16" fmla="*/ 21 w 21"/>
                    <a:gd name="T17" fmla="*/ 911 h 912"/>
                    <a:gd name="T18" fmla="*/ 15 w 21"/>
                    <a:gd name="T19" fmla="*/ 705 h 912"/>
                    <a:gd name="T20" fmla="*/ 15 w 21"/>
                    <a:gd name="T21" fmla="*/ 508 h 912"/>
                    <a:gd name="T22" fmla="*/ 16 w 21"/>
                    <a:gd name="T23" fmla="*/ 285 h 912"/>
                    <a:gd name="T24" fmla="*/ 21 w 21"/>
                    <a:gd name="T25" fmla="*/ 4 h 912"/>
                    <a:gd name="T26" fmla="*/ 18 w 21"/>
                    <a:gd name="T27" fmla="*/ 3 h 912"/>
                    <a:gd name="T28" fmla="*/ 15 w 21"/>
                    <a:gd name="T29" fmla="*/ 2 h 912"/>
                    <a:gd name="T30" fmla="*/ 11 w 21"/>
                    <a:gd name="T31" fmla="*/ 1 h 912"/>
                    <a:gd name="T32" fmla="*/ 8 w 21"/>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2">
                      <a:moveTo>
                        <a:pt x="8" y="0"/>
                      </a:moveTo>
                      <a:lnTo>
                        <a:pt x="3" y="142"/>
                      </a:lnTo>
                      <a:lnTo>
                        <a:pt x="0" y="456"/>
                      </a:lnTo>
                      <a:lnTo>
                        <a:pt x="0" y="769"/>
                      </a:lnTo>
                      <a:lnTo>
                        <a:pt x="4" y="912"/>
                      </a:lnTo>
                      <a:lnTo>
                        <a:pt x="8" y="911"/>
                      </a:lnTo>
                      <a:lnTo>
                        <a:pt x="12" y="911"/>
                      </a:lnTo>
                      <a:lnTo>
                        <a:pt x="16" y="911"/>
                      </a:lnTo>
                      <a:lnTo>
                        <a:pt x="21" y="911"/>
                      </a:lnTo>
                      <a:lnTo>
                        <a:pt x="15" y="705"/>
                      </a:lnTo>
                      <a:lnTo>
                        <a:pt x="15" y="508"/>
                      </a:lnTo>
                      <a:lnTo>
                        <a:pt x="16" y="285"/>
                      </a:lnTo>
                      <a:lnTo>
                        <a:pt x="21" y="4"/>
                      </a:lnTo>
                      <a:lnTo>
                        <a:pt x="18" y="3"/>
                      </a:lnTo>
                      <a:lnTo>
                        <a:pt x="15" y="2"/>
                      </a:lnTo>
                      <a:lnTo>
                        <a:pt x="11" y="1"/>
                      </a:lnTo>
                      <a:lnTo>
                        <a:pt x="8"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1" name="Freeform 293">
                  <a:extLst>
                    <a:ext uri="{FF2B5EF4-FFF2-40B4-BE49-F238E27FC236}">
                      <a16:creationId xmlns:a16="http://schemas.microsoft.com/office/drawing/2014/main" id="{2791AC86-EC24-FE4C-B84F-F36DD9D08366}"/>
                    </a:ext>
                  </a:extLst>
                </p:cNvPr>
                <p:cNvSpPr>
                  <a:spLocks/>
                </p:cNvSpPr>
                <p:nvPr/>
              </p:nvSpPr>
              <p:spPr bwMode="auto">
                <a:xfrm>
                  <a:off x="938" y="1005"/>
                  <a:ext cx="7" cy="455"/>
                </a:xfrm>
                <a:custGeom>
                  <a:avLst/>
                  <a:gdLst>
                    <a:gd name="T0" fmla="*/ 7 w 21"/>
                    <a:gd name="T1" fmla="*/ 0 h 911"/>
                    <a:gd name="T2" fmla="*/ 3 w 21"/>
                    <a:gd name="T3" fmla="*/ 142 h 911"/>
                    <a:gd name="T4" fmla="*/ 0 w 21"/>
                    <a:gd name="T5" fmla="*/ 456 h 911"/>
                    <a:gd name="T6" fmla="*/ 0 w 21"/>
                    <a:gd name="T7" fmla="*/ 769 h 911"/>
                    <a:gd name="T8" fmla="*/ 6 w 21"/>
                    <a:gd name="T9" fmla="*/ 911 h 911"/>
                    <a:gd name="T10" fmla="*/ 8 w 21"/>
                    <a:gd name="T11" fmla="*/ 911 h 911"/>
                    <a:gd name="T12" fmla="*/ 12 w 21"/>
                    <a:gd name="T13" fmla="*/ 911 h 911"/>
                    <a:gd name="T14" fmla="*/ 17 w 21"/>
                    <a:gd name="T15" fmla="*/ 911 h 911"/>
                    <a:gd name="T16" fmla="*/ 21 w 21"/>
                    <a:gd name="T17" fmla="*/ 910 h 911"/>
                    <a:gd name="T18" fmla="*/ 15 w 21"/>
                    <a:gd name="T19" fmla="*/ 705 h 911"/>
                    <a:gd name="T20" fmla="*/ 14 w 21"/>
                    <a:gd name="T21" fmla="*/ 508 h 911"/>
                    <a:gd name="T22" fmla="*/ 17 w 21"/>
                    <a:gd name="T23" fmla="*/ 285 h 911"/>
                    <a:gd name="T24" fmla="*/ 19 w 21"/>
                    <a:gd name="T25" fmla="*/ 4 h 911"/>
                    <a:gd name="T26" fmla="*/ 17 w 21"/>
                    <a:gd name="T27" fmla="*/ 3 h 911"/>
                    <a:gd name="T28" fmla="*/ 14 w 21"/>
                    <a:gd name="T29" fmla="*/ 2 h 911"/>
                    <a:gd name="T30" fmla="*/ 10 w 21"/>
                    <a:gd name="T31" fmla="*/ 1 h 911"/>
                    <a:gd name="T32" fmla="*/ 7 w 21"/>
                    <a:gd name="T33"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1">
                      <a:moveTo>
                        <a:pt x="7" y="0"/>
                      </a:moveTo>
                      <a:lnTo>
                        <a:pt x="3" y="142"/>
                      </a:lnTo>
                      <a:lnTo>
                        <a:pt x="0" y="456"/>
                      </a:lnTo>
                      <a:lnTo>
                        <a:pt x="0" y="769"/>
                      </a:lnTo>
                      <a:lnTo>
                        <a:pt x="6" y="911"/>
                      </a:lnTo>
                      <a:lnTo>
                        <a:pt x="8" y="911"/>
                      </a:lnTo>
                      <a:lnTo>
                        <a:pt x="12" y="911"/>
                      </a:lnTo>
                      <a:lnTo>
                        <a:pt x="17" y="911"/>
                      </a:lnTo>
                      <a:lnTo>
                        <a:pt x="21" y="910"/>
                      </a:lnTo>
                      <a:lnTo>
                        <a:pt x="15" y="705"/>
                      </a:lnTo>
                      <a:lnTo>
                        <a:pt x="14" y="508"/>
                      </a:lnTo>
                      <a:lnTo>
                        <a:pt x="17" y="285"/>
                      </a:lnTo>
                      <a:lnTo>
                        <a:pt x="19" y="4"/>
                      </a:lnTo>
                      <a:lnTo>
                        <a:pt x="17" y="3"/>
                      </a:lnTo>
                      <a:lnTo>
                        <a:pt x="14" y="2"/>
                      </a:lnTo>
                      <a:lnTo>
                        <a:pt x="10" y="1"/>
                      </a:lnTo>
                      <a:lnTo>
                        <a:pt x="7"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2" name="Freeform 294">
                  <a:extLst>
                    <a:ext uri="{FF2B5EF4-FFF2-40B4-BE49-F238E27FC236}">
                      <a16:creationId xmlns:a16="http://schemas.microsoft.com/office/drawing/2014/main" id="{BF19EDEF-E3D4-7243-926C-D1734342D494}"/>
                    </a:ext>
                  </a:extLst>
                </p:cNvPr>
                <p:cNvSpPr>
                  <a:spLocks/>
                </p:cNvSpPr>
                <p:nvPr/>
              </p:nvSpPr>
              <p:spPr bwMode="auto">
                <a:xfrm>
                  <a:off x="936" y="1004"/>
                  <a:ext cx="6" cy="455"/>
                </a:xfrm>
                <a:custGeom>
                  <a:avLst/>
                  <a:gdLst>
                    <a:gd name="T0" fmla="*/ 7 w 19"/>
                    <a:gd name="T1" fmla="*/ 0 h 911"/>
                    <a:gd name="T2" fmla="*/ 3 w 19"/>
                    <a:gd name="T3" fmla="*/ 142 h 911"/>
                    <a:gd name="T4" fmla="*/ 0 w 19"/>
                    <a:gd name="T5" fmla="*/ 456 h 911"/>
                    <a:gd name="T6" fmla="*/ 0 w 19"/>
                    <a:gd name="T7" fmla="*/ 769 h 911"/>
                    <a:gd name="T8" fmla="*/ 4 w 19"/>
                    <a:gd name="T9" fmla="*/ 911 h 911"/>
                    <a:gd name="T10" fmla="*/ 9 w 19"/>
                    <a:gd name="T11" fmla="*/ 911 h 911"/>
                    <a:gd name="T12" fmla="*/ 13 w 19"/>
                    <a:gd name="T13" fmla="*/ 910 h 911"/>
                    <a:gd name="T14" fmla="*/ 17 w 19"/>
                    <a:gd name="T15" fmla="*/ 910 h 911"/>
                    <a:gd name="T16" fmla="*/ 19 w 19"/>
                    <a:gd name="T17" fmla="*/ 910 h 911"/>
                    <a:gd name="T18" fmla="*/ 14 w 19"/>
                    <a:gd name="T19" fmla="*/ 705 h 911"/>
                    <a:gd name="T20" fmla="*/ 14 w 19"/>
                    <a:gd name="T21" fmla="*/ 508 h 911"/>
                    <a:gd name="T22" fmla="*/ 15 w 19"/>
                    <a:gd name="T23" fmla="*/ 285 h 911"/>
                    <a:gd name="T24" fmla="*/ 19 w 19"/>
                    <a:gd name="T25" fmla="*/ 4 h 911"/>
                    <a:gd name="T26" fmla="*/ 17 w 19"/>
                    <a:gd name="T27" fmla="*/ 3 h 911"/>
                    <a:gd name="T28" fmla="*/ 14 w 19"/>
                    <a:gd name="T29" fmla="*/ 2 h 911"/>
                    <a:gd name="T30" fmla="*/ 11 w 19"/>
                    <a:gd name="T31" fmla="*/ 1 h 911"/>
                    <a:gd name="T32" fmla="*/ 7 w 19"/>
                    <a:gd name="T33"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1">
                      <a:moveTo>
                        <a:pt x="7" y="0"/>
                      </a:moveTo>
                      <a:lnTo>
                        <a:pt x="3" y="142"/>
                      </a:lnTo>
                      <a:lnTo>
                        <a:pt x="0" y="456"/>
                      </a:lnTo>
                      <a:lnTo>
                        <a:pt x="0" y="769"/>
                      </a:lnTo>
                      <a:lnTo>
                        <a:pt x="4" y="911"/>
                      </a:lnTo>
                      <a:lnTo>
                        <a:pt x="9" y="911"/>
                      </a:lnTo>
                      <a:lnTo>
                        <a:pt x="13" y="910"/>
                      </a:lnTo>
                      <a:lnTo>
                        <a:pt x="17" y="910"/>
                      </a:lnTo>
                      <a:lnTo>
                        <a:pt x="19" y="910"/>
                      </a:lnTo>
                      <a:lnTo>
                        <a:pt x="14" y="705"/>
                      </a:lnTo>
                      <a:lnTo>
                        <a:pt x="14" y="508"/>
                      </a:lnTo>
                      <a:lnTo>
                        <a:pt x="15" y="285"/>
                      </a:lnTo>
                      <a:lnTo>
                        <a:pt x="19" y="4"/>
                      </a:lnTo>
                      <a:lnTo>
                        <a:pt x="17" y="3"/>
                      </a:lnTo>
                      <a:lnTo>
                        <a:pt x="14" y="2"/>
                      </a:lnTo>
                      <a:lnTo>
                        <a:pt x="11" y="1"/>
                      </a:lnTo>
                      <a:lnTo>
                        <a:pt x="7"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3" name="Freeform 295">
                  <a:extLst>
                    <a:ext uri="{FF2B5EF4-FFF2-40B4-BE49-F238E27FC236}">
                      <a16:creationId xmlns:a16="http://schemas.microsoft.com/office/drawing/2014/main" id="{FF311ED7-1EDD-2845-95EC-D54132DC6427}"/>
                    </a:ext>
                  </a:extLst>
                </p:cNvPr>
                <p:cNvSpPr>
                  <a:spLocks/>
                </p:cNvSpPr>
                <p:nvPr/>
              </p:nvSpPr>
              <p:spPr bwMode="auto">
                <a:xfrm>
                  <a:off x="933" y="1004"/>
                  <a:ext cx="7" cy="455"/>
                </a:xfrm>
                <a:custGeom>
                  <a:avLst/>
                  <a:gdLst>
                    <a:gd name="T0" fmla="*/ 7 w 20"/>
                    <a:gd name="T1" fmla="*/ 0 h 911"/>
                    <a:gd name="T2" fmla="*/ 3 w 20"/>
                    <a:gd name="T3" fmla="*/ 142 h 911"/>
                    <a:gd name="T4" fmla="*/ 0 w 20"/>
                    <a:gd name="T5" fmla="*/ 456 h 911"/>
                    <a:gd name="T6" fmla="*/ 0 w 20"/>
                    <a:gd name="T7" fmla="*/ 769 h 911"/>
                    <a:gd name="T8" fmla="*/ 5 w 20"/>
                    <a:gd name="T9" fmla="*/ 911 h 911"/>
                    <a:gd name="T10" fmla="*/ 20 w 20"/>
                    <a:gd name="T11" fmla="*/ 910 h 911"/>
                    <a:gd name="T12" fmla="*/ 14 w 20"/>
                    <a:gd name="T13" fmla="*/ 705 h 911"/>
                    <a:gd name="T14" fmla="*/ 14 w 20"/>
                    <a:gd name="T15" fmla="*/ 508 h 911"/>
                    <a:gd name="T16" fmla="*/ 16 w 20"/>
                    <a:gd name="T17" fmla="*/ 285 h 911"/>
                    <a:gd name="T18" fmla="*/ 20 w 20"/>
                    <a:gd name="T19" fmla="*/ 4 h 911"/>
                    <a:gd name="T20" fmla="*/ 7 w 20"/>
                    <a:gd name="T2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911">
                      <a:moveTo>
                        <a:pt x="7" y="0"/>
                      </a:moveTo>
                      <a:lnTo>
                        <a:pt x="3" y="142"/>
                      </a:lnTo>
                      <a:lnTo>
                        <a:pt x="0" y="456"/>
                      </a:lnTo>
                      <a:lnTo>
                        <a:pt x="0" y="769"/>
                      </a:lnTo>
                      <a:lnTo>
                        <a:pt x="5" y="911"/>
                      </a:lnTo>
                      <a:lnTo>
                        <a:pt x="20" y="910"/>
                      </a:lnTo>
                      <a:lnTo>
                        <a:pt x="14" y="705"/>
                      </a:lnTo>
                      <a:lnTo>
                        <a:pt x="14" y="508"/>
                      </a:lnTo>
                      <a:lnTo>
                        <a:pt x="16" y="285"/>
                      </a:lnTo>
                      <a:lnTo>
                        <a:pt x="20" y="4"/>
                      </a:lnTo>
                      <a:lnTo>
                        <a:pt x="7"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4" name="Freeform 296">
                  <a:extLst>
                    <a:ext uri="{FF2B5EF4-FFF2-40B4-BE49-F238E27FC236}">
                      <a16:creationId xmlns:a16="http://schemas.microsoft.com/office/drawing/2014/main" id="{C2A2581B-B5E0-5B40-BE08-5EC82B9488E0}"/>
                    </a:ext>
                  </a:extLst>
                </p:cNvPr>
                <p:cNvSpPr>
                  <a:spLocks/>
                </p:cNvSpPr>
                <p:nvPr/>
              </p:nvSpPr>
              <p:spPr bwMode="auto">
                <a:xfrm>
                  <a:off x="964" y="1010"/>
                  <a:ext cx="6" cy="456"/>
                </a:xfrm>
                <a:custGeom>
                  <a:avLst/>
                  <a:gdLst>
                    <a:gd name="T0" fmla="*/ 7 w 19"/>
                    <a:gd name="T1" fmla="*/ 0 h 910"/>
                    <a:gd name="T2" fmla="*/ 3 w 19"/>
                    <a:gd name="T3" fmla="*/ 141 h 910"/>
                    <a:gd name="T4" fmla="*/ 0 w 19"/>
                    <a:gd name="T5" fmla="*/ 455 h 910"/>
                    <a:gd name="T6" fmla="*/ 0 w 19"/>
                    <a:gd name="T7" fmla="*/ 768 h 910"/>
                    <a:gd name="T8" fmla="*/ 4 w 19"/>
                    <a:gd name="T9" fmla="*/ 910 h 910"/>
                    <a:gd name="T10" fmla="*/ 19 w 19"/>
                    <a:gd name="T11" fmla="*/ 909 h 910"/>
                    <a:gd name="T12" fmla="*/ 14 w 19"/>
                    <a:gd name="T13" fmla="*/ 705 h 910"/>
                    <a:gd name="T14" fmla="*/ 14 w 19"/>
                    <a:gd name="T15" fmla="*/ 507 h 910"/>
                    <a:gd name="T16" fmla="*/ 16 w 19"/>
                    <a:gd name="T17" fmla="*/ 284 h 910"/>
                    <a:gd name="T18" fmla="*/ 19 w 19"/>
                    <a:gd name="T19" fmla="*/ 4 h 910"/>
                    <a:gd name="T20" fmla="*/ 7 w 19"/>
                    <a:gd name="T2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0">
                      <a:moveTo>
                        <a:pt x="7" y="0"/>
                      </a:moveTo>
                      <a:lnTo>
                        <a:pt x="3" y="141"/>
                      </a:lnTo>
                      <a:lnTo>
                        <a:pt x="0" y="455"/>
                      </a:lnTo>
                      <a:lnTo>
                        <a:pt x="0" y="768"/>
                      </a:lnTo>
                      <a:lnTo>
                        <a:pt x="4" y="910"/>
                      </a:lnTo>
                      <a:lnTo>
                        <a:pt x="19" y="909"/>
                      </a:lnTo>
                      <a:lnTo>
                        <a:pt x="14" y="705"/>
                      </a:lnTo>
                      <a:lnTo>
                        <a:pt x="14" y="507"/>
                      </a:lnTo>
                      <a:lnTo>
                        <a:pt x="16" y="284"/>
                      </a:lnTo>
                      <a:lnTo>
                        <a:pt x="19" y="4"/>
                      </a:lnTo>
                      <a:lnTo>
                        <a:pt x="7"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5" name="Freeform 297">
                  <a:extLst>
                    <a:ext uri="{FF2B5EF4-FFF2-40B4-BE49-F238E27FC236}">
                      <a16:creationId xmlns:a16="http://schemas.microsoft.com/office/drawing/2014/main" id="{15A91682-5203-6246-9D8A-802C42EC45E5}"/>
                    </a:ext>
                  </a:extLst>
                </p:cNvPr>
                <p:cNvSpPr>
                  <a:spLocks/>
                </p:cNvSpPr>
                <p:nvPr/>
              </p:nvSpPr>
              <p:spPr bwMode="auto">
                <a:xfrm>
                  <a:off x="496" y="1089"/>
                  <a:ext cx="93" cy="456"/>
                </a:xfrm>
                <a:custGeom>
                  <a:avLst/>
                  <a:gdLst>
                    <a:gd name="T0" fmla="*/ 0 w 278"/>
                    <a:gd name="T1" fmla="*/ 21 h 913"/>
                    <a:gd name="T2" fmla="*/ 277 w 278"/>
                    <a:gd name="T3" fmla="*/ 0 h 913"/>
                    <a:gd name="T4" fmla="*/ 278 w 278"/>
                    <a:gd name="T5" fmla="*/ 896 h 913"/>
                    <a:gd name="T6" fmla="*/ 278 w 278"/>
                    <a:gd name="T7" fmla="*/ 913 h 913"/>
                    <a:gd name="T8" fmla="*/ 53 w 278"/>
                    <a:gd name="T9" fmla="*/ 912 h 913"/>
                    <a:gd name="T10" fmla="*/ 51 w 278"/>
                    <a:gd name="T11" fmla="*/ 878 h 913"/>
                    <a:gd name="T12" fmla="*/ 1 w 278"/>
                    <a:gd name="T13" fmla="*/ 871 h 913"/>
                    <a:gd name="T14" fmla="*/ 0 w 278"/>
                    <a:gd name="T15" fmla="*/ 21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913">
                      <a:moveTo>
                        <a:pt x="0" y="21"/>
                      </a:moveTo>
                      <a:lnTo>
                        <a:pt x="277" y="0"/>
                      </a:lnTo>
                      <a:lnTo>
                        <a:pt x="278" y="896"/>
                      </a:lnTo>
                      <a:lnTo>
                        <a:pt x="278" y="913"/>
                      </a:lnTo>
                      <a:lnTo>
                        <a:pt x="53" y="912"/>
                      </a:lnTo>
                      <a:lnTo>
                        <a:pt x="51" y="878"/>
                      </a:lnTo>
                      <a:lnTo>
                        <a:pt x="1" y="871"/>
                      </a:lnTo>
                      <a:lnTo>
                        <a:pt x="0" y="21"/>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6" name="Freeform 298">
                  <a:extLst>
                    <a:ext uri="{FF2B5EF4-FFF2-40B4-BE49-F238E27FC236}">
                      <a16:creationId xmlns:a16="http://schemas.microsoft.com/office/drawing/2014/main" id="{DB8E1A8E-C897-E944-9024-D4F5EE3EBF90}"/>
                    </a:ext>
                  </a:extLst>
                </p:cNvPr>
                <p:cNvSpPr>
                  <a:spLocks/>
                </p:cNvSpPr>
                <p:nvPr/>
              </p:nvSpPr>
              <p:spPr bwMode="auto">
                <a:xfrm>
                  <a:off x="496" y="1089"/>
                  <a:ext cx="93" cy="423"/>
                </a:xfrm>
                <a:custGeom>
                  <a:avLst/>
                  <a:gdLst>
                    <a:gd name="T0" fmla="*/ 0 w 278"/>
                    <a:gd name="T1" fmla="*/ 21 h 847"/>
                    <a:gd name="T2" fmla="*/ 18 w 278"/>
                    <a:gd name="T3" fmla="*/ 20 h 847"/>
                    <a:gd name="T4" fmla="*/ 34 w 278"/>
                    <a:gd name="T5" fmla="*/ 18 h 847"/>
                    <a:gd name="T6" fmla="*/ 52 w 278"/>
                    <a:gd name="T7" fmla="*/ 17 h 847"/>
                    <a:gd name="T8" fmla="*/ 69 w 278"/>
                    <a:gd name="T9" fmla="*/ 16 h 847"/>
                    <a:gd name="T10" fmla="*/ 86 w 278"/>
                    <a:gd name="T11" fmla="*/ 14 h 847"/>
                    <a:gd name="T12" fmla="*/ 104 w 278"/>
                    <a:gd name="T13" fmla="*/ 13 h 847"/>
                    <a:gd name="T14" fmla="*/ 121 w 278"/>
                    <a:gd name="T15" fmla="*/ 12 h 847"/>
                    <a:gd name="T16" fmla="*/ 138 w 278"/>
                    <a:gd name="T17" fmla="*/ 10 h 847"/>
                    <a:gd name="T18" fmla="*/ 156 w 278"/>
                    <a:gd name="T19" fmla="*/ 9 h 847"/>
                    <a:gd name="T20" fmla="*/ 173 w 278"/>
                    <a:gd name="T21" fmla="*/ 8 h 847"/>
                    <a:gd name="T22" fmla="*/ 190 w 278"/>
                    <a:gd name="T23" fmla="*/ 7 h 847"/>
                    <a:gd name="T24" fmla="*/ 208 w 278"/>
                    <a:gd name="T25" fmla="*/ 5 h 847"/>
                    <a:gd name="T26" fmla="*/ 225 w 278"/>
                    <a:gd name="T27" fmla="*/ 4 h 847"/>
                    <a:gd name="T28" fmla="*/ 243 w 278"/>
                    <a:gd name="T29" fmla="*/ 3 h 847"/>
                    <a:gd name="T30" fmla="*/ 259 w 278"/>
                    <a:gd name="T31" fmla="*/ 1 h 847"/>
                    <a:gd name="T32" fmla="*/ 277 w 278"/>
                    <a:gd name="T33" fmla="*/ 0 h 847"/>
                    <a:gd name="T34" fmla="*/ 277 w 278"/>
                    <a:gd name="T35" fmla="*/ 208 h 847"/>
                    <a:gd name="T36" fmla="*/ 278 w 278"/>
                    <a:gd name="T37" fmla="*/ 415 h 847"/>
                    <a:gd name="T38" fmla="*/ 278 w 278"/>
                    <a:gd name="T39" fmla="*/ 624 h 847"/>
                    <a:gd name="T40" fmla="*/ 278 w 278"/>
                    <a:gd name="T41" fmla="*/ 831 h 847"/>
                    <a:gd name="T42" fmla="*/ 278 w 278"/>
                    <a:gd name="T43" fmla="*/ 835 h 847"/>
                    <a:gd name="T44" fmla="*/ 278 w 278"/>
                    <a:gd name="T45" fmla="*/ 839 h 847"/>
                    <a:gd name="T46" fmla="*/ 278 w 278"/>
                    <a:gd name="T47" fmla="*/ 843 h 847"/>
                    <a:gd name="T48" fmla="*/ 278 w 278"/>
                    <a:gd name="T49" fmla="*/ 847 h 847"/>
                    <a:gd name="T50" fmla="*/ 264 w 278"/>
                    <a:gd name="T51" fmla="*/ 847 h 847"/>
                    <a:gd name="T52" fmla="*/ 251 w 278"/>
                    <a:gd name="T53" fmla="*/ 847 h 847"/>
                    <a:gd name="T54" fmla="*/ 237 w 278"/>
                    <a:gd name="T55" fmla="*/ 847 h 847"/>
                    <a:gd name="T56" fmla="*/ 222 w 278"/>
                    <a:gd name="T57" fmla="*/ 847 h 847"/>
                    <a:gd name="T58" fmla="*/ 208 w 278"/>
                    <a:gd name="T59" fmla="*/ 847 h 847"/>
                    <a:gd name="T60" fmla="*/ 195 w 278"/>
                    <a:gd name="T61" fmla="*/ 847 h 847"/>
                    <a:gd name="T62" fmla="*/ 181 w 278"/>
                    <a:gd name="T63" fmla="*/ 847 h 847"/>
                    <a:gd name="T64" fmla="*/ 166 w 278"/>
                    <a:gd name="T65" fmla="*/ 846 h 847"/>
                    <a:gd name="T66" fmla="*/ 152 w 278"/>
                    <a:gd name="T67" fmla="*/ 846 h 847"/>
                    <a:gd name="T68" fmla="*/ 138 w 278"/>
                    <a:gd name="T69" fmla="*/ 846 h 847"/>
                    <a:gd name="T70" fmla="*/ 125 w 278"/>
                    <a:gd name="T71" fmla="*/ 846 h 847"/>
                    <a:gd name="T72" fmla="*/ 110 w 278"/>
                    <a:gd name="T73" fmla="*/ 846 h 847"/>
                    <a:gd name="T74" fmla="*/ 96 w 278"/>
                    <a:gd name="T75" fmla="*/ 846 h 847"/>
                    <a:gd name="T76" fmla="*/ 82 w 278"/>
                    <a:gd name="T77" fmla="*/ 846 h 847"/>
                    <a:gd name="T78" fmla="*/ 67 w 278"/>
                    <a:gd name="T79" fmla="*/ 846 h 847"/>
                    <a:gd name="T80" fmla="*/ 53 w 278"/>
                    <a:gd name="T81" fmla="*/ 846 h 847"/>
                    <a:gd name="T82" fmla="*/ 52 w 278"/>
                    <a:gd name="T83" fmla="*/ 838 h 847"/>
                    <a:gd name="T84" fmla="*/ 52 w 278"/>
                    <a:gd name="T85" fmla="*/ 830 h 847"/>
                    <a:gd name="T86" fmla="*/ 51 w 278"/>
                    <a:gd name="T87" fmla="*/ 822 h 847"/>
                    <a:gd name="T88" fmla="*/ 51 w 278"/>
                    <a:gd name="T89" fmla="*/ 814 h 847"/>
                    <a:gd name="T90" fmla="*/ 45 w 278"/>
                    <a:gd name="T91" fmla="*/ 814 h 847"/>
                    <a:gd name="T92" fmla="*/ 38 w 278"/>
                    <a:gd name="T93" fmla="*/ 813 h 847"/>
                    <a:gd name="T94" fmla="*/ 33 w 278"/>
                    <a:gd name="T95" fmla="*/ 813 h 847"/>
                    <a:gd name="T96" fmla="*/ 26 w 278"/>
                    <a:gd name="T97" fmla="*/ 812 h 847"/>
                    <a:gd name="T98" fmla="*/ 21 w 278"/>
                    <a:gd name="T99" fmla="*/ 811 h 847"/>
                    <a:gd name="T100" fmla="*/ 14 w 278"/>
                    <a:gd name="T101" fmla="*/ 810 h 847"/>
                    <a:gd name="T102" fmla="*/ 8 w 278"/>
                    <a:gd name="T103" fmla="*/ 810 h 847"/>
                    <a:gd name="T104" fmla="*/ 1 w 278"/>
                    <a:gd name="T105" fmla="*/ 809 h 847"/>
                    <a:gd name="T106" fmla="*/ 1 w 278"/>
                    <a:gd name="T107" fmla="*/ 612 h 847"/>
                    <a:gd name="T108" fmla="*/ 1 w 278"/>
                    <a:gd name="T109" fmla="*/ 415 h 847"/>
                    <a:gd name="T110" fmla="*/ 1 w 278"/>
                    <a:gd name="T111" fmla="*/ 218 h 847"/>
                    <a:gd name="T112" fmla="*/ 0 w 278"/>
                    <a:gd name="T113" fmla="*/ 2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847">
                      <a:moveTo>
                        <a:pt x="0" y="21"/>
                      </a:moveTo>
                      <a:lnTo>
                        <a:pt x="18" y="20"/>
                      </a:lnTo>
                      <a:lnTo>
                        <a:pt x="34" y="18"/>
                      </a:lnTo>
                      <a:lnTo>
                        <a:pt x="52" y="17"/>
                      </a:lnTo>
                      <a:lnTo>
                        <a:pt x="69" y="16"/>
                      </a:lnTo>
                      <a:lnTo>
                        <a:pt x="86" y="14"/>
                      </a:lnTo>
                      <a:lnTo>
                        <a:pt x="104" y="13"/>
                      </a:lnTo>
                      <a:lnTo>
                        <a:pt x="121" y="12"/>
                      </a:lnTo>
                      <a:lnTo>
                        <a:pt x="138" y="10"/>
                      </a:lnTo>
                      <a:lnTo>
                        <a:pt x="156" y="9"/>
                      </a:lnTo>
                      <a:lnTo>
                        <a:pt x="173" y="8"/>
                      </a:lnTo>
                      <a:lnTo>
                        <a:pt x="190" y="7"/>
                      </a:lnTo>
                      <a:lnTo>
                        <a:pt x="208" y="5"/>
                      </a:lnTo>
                      <a:lnTo>
                        <a:pt x="225" y="4"/>
                      </a:lnTo>
                      <a:lnTo>
                        <a:pt x="243" y="3"/>
                      </a:lnTo>
                      <a:lnTo>
                        <a:pt x="259" y="1"/>
                      </a:lnTo>
                      <a:lnTo>
                        <a:pt x="277" y="0"/>
                      </a:lnTo>
                      <a:lnTo>
                        <a:pt x="277" y="208"/>
                      </a:lnTo>
                      <a:lnTo>
                        <a:pt x="278" y="415"/>
                      </a:lnTo>
                      <a:lnTo>
                        <a:pt x="278" y="624"/>
                      </a:lnTo>
                      <a:lnTo>
                        <a:pt x="278" y="831"/>
                      </a:lnTo>
                      <a:lnTo>
                        <a:pt x="278" y="835"/>
                      </a:lnTo>
                      <a:lnTo>
                        <a:pt x="278" y="839"/>
                      </a:lnTo>
                      <a:lnTo>
                        <a:pt x="278" y="843"/>
                      </a:lnTo>
                      <a:lnTo>
                        <a:pt x="278" y="847"/>
                      </a:lnTo>
                      <a:lnTo>
                        <a:pt x="264" y="847"/>
                      </a:lnTo>
                      <a:lnTo>
                        <a:pt x="251" y="847"/>
                      </a:lnTo>
                      <a:lnTo>
                        <a:pt x="237" y="847"/>
                      </a:lnTo>
                      <a:lnTo>
                        <a:pt x="222" y="847"/>
                      </a:lnTo>
                      <a:lnTo>
                        <a:pt x="208" y="847"/>
                      </a:lnTo>
                      <a:lnTo>
                        <a:pt x="195" y="847"/>
                      </a:lnTo>
                      <a:lnTo>
                        <a:pt x="181" y="847"/>
                      </a:lnTo>
                      <a:lnTo>
                        <a:pt x="166" y="846"/>
                      </a:lnTo>
                      <a:lnTo>
                        <a:pt x="152" y="846"/>
                      </a:lnTo>
                      <a:lnTo>
                        <a:pt x="138" y="846"/>
                      </a:lnTo>
                      <a:lnTo>
                        <a:pt x="125" y="846"/>
                      </a:lnTo>
                      <a:lnTo>
                        <a:pt x="110" y="846"/>
                      </a:lnTo>
                      <a:lnTo>
                        <a:pt x="96" y="846"/>
                      </a:lnTo>
                      <a:lnTo>
                        <a:pt x="82" y="846"/>
                      </a:lnTo>
                      <a:lnTo>
                        <a:pt x="67" y="846"/>
                      </a:lnTo>
                      <a:lnTo>
                        <a:pt x="53" y="846"/>
                      </a:lnTo>
                      <a:lnTo>
                        <a:pt x="52" y="838"/>
                      </a:lnTo>
                      <a:lnTo>
                        <a:pt x="52" y="830"/>
                      </a:lnTo>
                      <a:lnTo>
                        <a:pt x="51" y="822"/>
                      </a:lnTo>
                      <a:lnTo>
                        <a:pt x="51" y="814"/>
                      </a:lnTo>
                      <a:lnTo>
                        <a:pt x="45" y="814"/>
                      </a:lnTo>
                      <a:lnTo>
                        <a:pt x="38" y="813"/>
                      </a:lnTo>
                      <a:lnTo>
                        <a:pt x="33" y="813"/>
                      </a:lnTo>
                      <a:lnTo>
                        <a:pt x="26" y="812"/>
                      </a:lnTo>
                      <a:lnTo>
                        <a:pt x="21" y="811"/>
                      </a:lnTo>
                      <a:lnTo>
                        <a:pt x="14" y="810"/>
                      </a:lnTo>
                      <a:lnTo>
                        <a:pt x="8" y="810"/>
                      </a:lnTo>
                      <a:lnTo>
                        <a:pt x="1" y="809"/>
                      </a:lnTo>
                      <a:lnTo>
                        <a:pt x="1" y="612"/>
                      </a:lnTo>
                      <a:lnTo>
                        <a:pt x="1" y="415"/>
                      </a:lnTo>
                      <a:lnTo>
                        <a:pt x="1" y="218"/>
                      </a:lnTo>
                      <a:lnTo>
                        <a:pt x="0" y="21"/>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7" name="Freeform 299">
                  <a:extLst>
                    <a:ext uri="{FF2B5EF4-FFF2-40B4-BE49-F238E27FC236}">
                      <a16:creationId xmlns:a16="http://schemas.microsoft.com/office/drawing/2014/main" id="{0A7FB101-C266-8F41-A8C8-849378CDCDC7}"/>
                    </a:ext>
                  </a:extLst>
                </p:cNvPr>
                <p:cNvSpPr>
                  <a:spLocks/>
                </p:cNvSpPr>
                <p:nvPr/>
              </p:nvSpPr>
              <p:spPr bwMode="auto">
                <a:xfrm>
                  <a:off x="496" y="1089"/>
                  <a:ext cx="93" cy="390"/>
                </a:xfrm>
                <a:custGeom>
                  <a:avLst/>
                  <a:gdLst>
                    <a:gd name="T0" fmla="*/ 0 w 278"/>
                    <a:gd name="T1" fmla="*/ 19 h 780"/>
                    <a:gd name="T2" fmla="*/ 18 w 278"/>
                    <a:gd name="T3" fmla="*/ 18 h 780"/>
                    <a:gd name="T4" fmla="*/ 34 w 278"/>
                    <a:gd name="T5" fmla="*/ 17 h 780"/>
                    <a:gd name="T6" fmla="*/ 52 w 278"/>
                    <a:gd name="T7" fmla="*/ 16 h 780"/>
                    <a:gd name="T8" fmla="*/ 69 w 278"/>
                    <a:gd name="T9" fmla="*/ 14 h 780"/>
                    <a:gd name="T10" fmla="*/ 86 w 278"/>
                    <a:gd name="T11" fmla="*/ 13 h 780"/>
                    <a:gd name="T12" fmla="*/ 104 w 278"/>
                    <a:gd name="T13" fmla="*/ 12 h 780"/>
                    <a:gd name="T14" fmla="*/ 121 w 278"/>
                    <a:gd name="T15" fmla="*/ 11 h 780"/>
                    <a:gd name="T16" fmla="*/ 138 w 278"/>
                    <a:gd name="T17" fmla="*/ 10 h 780"/>
                    <a:gd name="T18" fmla="*/ 156 w 278"/>
                    <a:gd name="T19" fmla="*/ 9 h 780"/>
                    <a:gd name="T20" fmla="*/ 173 w 278"/>
                    <a:gd name="T21" fmla="*/ 8 h 780"/>
                    <a:gd name="T22" fmla="*/ 190 w 278"/>
                    <a:gd name="T23" fmla="*/ 6 h 780"/>
                    <a:gd name="T24" fmla="*/ 208 w 278"/>
                    <a:gd name="T25" fmla="*/ 5 h 780"/>
                    <a:gd name="T26" fmla="*/ 225 w 278"/>
                    <a:gd name="T27" fmla="*/ 4 h 780"/>
                    <a:gd name="T28" fmla="*/ 243 w 278"/>
                    <a:gd name="T29" fmla="*/ 3 h 780"/>
                    <a:gd name="T30" fmla="*/ 259 w 278"/>
                    <a:gd name="T31" fmla="*/ 1 h 780"/>
                    <a:gd name="T32" fmla="*/ 277 w 278"/>
                    <a:gd name="T33" fmla="*/ 0 h 780"/>
                    <a:gd name="T34" fmla="*/ 277 w 278"/>
                    <a:gd name="T35" fmla="*/ 191 h 780"/>
                    <a:gd name="T36" fmla="*/ 278 w 278"/>
                    <a:gd name="T37" fmla="*/ 382 h 780"/>
                    <a:gd name="T38" fmla="*/ 278 w 278"/>
                    <a:gd name="T39" fmla="*/ 574 h 780"/>
                    <a:gd name="T40" fmla="*/ 278 w 278"/>
                    <a:gd name="T41" fmla="*/ 766 h 780"/>
                    <a:gd name="T42" fmla="*/ 278 w 278"/>
                    <a:gd name="T43" fmla="*/ 770 h 780"/>
                    <a:gd name="T44" fmla="*/ 278 w 278"/>
                    <a:gd name="T45" fmla="*/ 773 h 780"/>
                    <a:gd name="T46" fmla="*/ 278 w 278"/>
                    <a:gd name="T47" fmla="*/ 776 h 780"/>
                    <a:gd name="T48" fmla="*/ 278 w 278"/>
                    <a:gd name="T49" fmla="*/ 780 h 780"/>
                    <a:gd name="T50" fmla="*/ 264 w 278"/>
                    <a:gd name="T51" fmla="*/ 780 h 780"/>
                    <a:gd name="T52" fmla="*/ 251 w 278"/>
                    <a:gd name="T53" fmla="*/ 780 h 780"/>
                    <a:gd name="T54" fmla="*/ 237 w 278"/>
                    <a:gd name="T55" fmla="*/ 780 h 780"/>
                    <a:gd name="T56" fmla="*/ 222 w 278"/>
                    <a:gd name="T57" fmla="*/ 780 h 780"/>
                    <a:gd name="T58" fmla="*/ 208 w 278"/>
                    <a:gd name="T59" fmla="*/ 780 h 780"/>
                    <a:gd name="T60" fmla="*/ 195 w 278"/>
                    <a:gd name="T61" fmla="*/ 780 h 780"/>
                    <a:gd name="T62" fmla="*/ 181 w 278"/>
                    <a:gd name="T63" fmla="*/ 780 h 780"/>
                    <a:gd name="T64" fmla="*/ 166 w 278"/>
                    <a:gd name="T65" fmla="*/ 779 h 780"/>
                    <a:gd name="T66" fmla="*/ 152 w 278"/>
                    <a:gd name="T67" fmla="*/ 779 h 780"/>
                    <a:gd name="T68" fmla="*/ 138 w 278"/>
                    <a:gd name="T69" fmla="*/ 779 h 780"/>
                    <a:gd name="T70" fmla="*/ 125 w 278"/>
                    <a:gd name="T71" fmla="*/ 779 h 780"/>
                    <a:gd name="T72" fmla="*/ 110 w 278"/>
                    <a:gd name="T73" fmla="*/ 779 h 780"/>
                    <a:gd name="T74" fmla="*/ 96 w 278"/>
                    <a:gd name="T75" fmla="*/ 779 h 780"/>
                    <a:gd name="T76" fmla="*/ 82 w 278"/>
                    <a:gd name="T77" fmla="*/ 779 h 780"/>
                    <a:gd name="T78" fmla="*/ 67 w 278"/>
                    <a:gd name="T79" fmla="*/ 779 h 780"/>
                    <a:gd name="T80" fmla="*/ 53 w 278"/>
                    <a:gd name="T81" fmla="*/ 779 h 780"/>
                    <a:gd name="T82" fmla="*/ 52 w 278"/>
                    <a:gd name="T83" fmla="*/ 772 h 780"/>
                    <a:gd name="T84" fmla="*/ 52 w 278"/>
                    <a:gd name="T85" fmla="*/ 765 h 780"/>
                    <a:gd name="T86" fmla="*/ 51 w 278"/>
                    <a:gd name="T87" fmla="*/ 757 h 780"/>
                    <a:gd name="T88" fmla="*/ 51 w 278"/>
                    <a:gd name="T89" fmla="*/ 750 h 780"/>
                    <a:gd name="T90" fmla="*/ 45 w 278"/>
                    <a:gd name="T91" fmla="*/ 749 h 780"/>
                    <a:gd name="T92" fmla="*/ 38 w 278"/>
                    <a:gd name="T93" fmla="*/ 749 h 780"/>
                    <a:gd name="T94" fmla="*/ 33 w 278"/>
                    <a:gd name="T95" fmla="*/ 748 h 780"/>
                    <a:gd name="T96" fmla="*/ 26 w 278"/>
                    <a:gd name="T97" fmla="*/ 747 h 780"/>
                    <a:gd name="T98" fmla="*/ 21 w 278"/>
                    <a:gd name="T99" fmla="*/ 747 h 780"/>
                    <a:gd name="T100" fmla="*/ 14 w 278"/>
                    <a:gd name="T101" fmla="*/ 746 h 780"/>
                    <a:gd name="T102" fmla="*/ 8 w 278"/>
                    <a:gd name="T103" fmla="*/ 746 h 780"/>
                    <a:gd name="T104" fmla="*/ 1 w 278"/>
                    <a:gd name="T105" fmla="*/ 745 h 780"/>
                    <a:gd name="T106" fmla="*/ 1 w 278"/>
                    <a:gd name="T107" fmla="*/ 564 h 780"/>
                    <a:gd name="T108" fmla="*/ 1 w 278"/>
                    <a:gd name="T109" fmla="*/ 382 h 780"/>
                    <a:gd name="T110" fmla="*/ 1 w 278"/>
                    <a:gd name="T111" fmla="*/ 201 h 780"/>
                    <a:gd name="T112" fmla="*/ 0 w 278"/>
                    <a:gd name="T113" fmla="*/ 19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780">
                      <a:moveTo>
                        <a:pt x="0" y="19"/>
                      </a:moveTo>
                      <a:lnTo>
                        <a:pt x="18" y="18"/>
                      </a:lnTo>
                      <a:lnTo>
                        <a:pt x="34" y="17"/>
                      </a:lnTo>
                      <a:lnTo>
                        <a:pt x="52" y="16"/>
                      </a:lnTo>
                      <a:lnTo>
                        <a:pt x="69" y="14"/>
                      </a:lnTo>
                      <a:lnTo>
                        <a:pt x="86" y="13"/>
                      </a:lnTo>
                      <a:lnTo>
                        <a:pt x="104" y="12"/>
                      </a:lnTo>
                      <a:lnTo>
                        <a:pt x="121" y="11"/>
                      </a:lnTo>
                      <a:lnTo>
                        <a:pt x="138" y="10"/>
                      </a:lnTo>
                      <a:lnTo>
                        <a:pt x="156" y="9"/>
                      </a:lnTo>
                      <a:lnTo>
                        <a:pt x="173" y="8"/>
                      </a:lnTo>
                      <a:lnTo>
                        <a:pt x="190" y="6"/>
                      </a:lnTo>
                      <a:lnTo>
                        <a:pt x="208" y="5"/>
                      </a:lnTo>
                      <a:lnTo>
                        <a:pt x="225" y="4"/>
                      </a:lnTo>
                      <a:lnTo>
                        <a:pt x="243" y="3"/>
                      </a:lnTo>
                      <a:lnTo>
                        <a:pt x="259" y="1"/>
                      </a:lnTo>
                      <a:lnTo>
                        <a:pt x="277" y="0"/>
                      </a:lnTo>
                      <a:lnTo>
                        <a:pt x="277" y="191"/>
                      </a:lnTo>
                      <a:lnTo>
                        <a:pt x="278" y="382"/>
                      </a:lnTo>
                      <a:lnTo>
                        <a:pt x="278" y="574"/>
                      </a:lnTo>
                      <a:lnTo>
                        <a:pt x="278" y="766"/>
                      </a:lnTo>
                      <a:lnTo>
                        <a:pt x="278" y="770"/>
                      </a:lnTo>
                      <a:lnTo>
                        <a:pt x="278" y="773"/>
                      </a:lnTo>
                      <a:lnTo>
                        <a:pt x="278" y="776"/>
                      </a:lnTo>
                      <a:lnTo>
                        <a:pt x="278" y="780"/>
                      </a:lnTo>
                      <a:lnTo>
                        <a:pt x="264" y="780"/>
                      </a:lnTo>
                      <a:lnTo>
                        <a:pt x="251" y="780"/>
                      </a:lnTo>
                      <a:lnTo>
                        <a:pt x="237" y="780"/>
                      </a:lnTo>
                      <a:lnTo>
                        <a:pt x="222" y="780"/>
                      </a:lnTo>
                      <a:lnTo>
                        <a:pt x="208" y="780"/>
                      </a:lnTo>
                      <a:lnTo>
                        <a:pt x="195" y="780"/>
                      </a:lnTo>
                      <a:lnTo>
                        <a:pt x="181" y="780"/>
                      </a:lnTo>
                      <a:lnTo>
                        <a:pt x="166" y="779"/>
                      </a:lnTo>
                      <a:lnTo>
                        <a:pt x="152" y="779"/>
                      </a:lnTo>
                      <a:lnTo>
                        <a:pt x="138" y="779"/>
                      </a:lnTo>
                      <a:lnTo>
                        <a:pt x="125" y="779"/>
                      </a:lnTo>
                      <a:lnTo>
                        <a:pt x="110" y="779"/>
                      </a:lnTo>
                      <a:lnTo>
                        <a:pt x="96" y="779"/>
                      </a:lnTo>
                      <a:lnTo>
                        <a:pt x="82" y="779"/>
                      </a:lnTo>
                      <a:lnTo>
                        <a:pt x="67" y="779"/>
                      </a:lnTo>
                      <a:lnTo>
                        <a:pt x="53" y="779"/>
                      </a:lnTo>
                      <a:lnTo>
                        <a:pt x="52" y="772"/>
                      </a:lnTo>
                      <a:lnTo>
                        <a:pt x="52" y="765"/>
                      </a:lnTo>
                      <a:lnTo>
                        <a:pt x="51" y="757"/>
                      </a:lnTo>
                      <a:lnTo>
                        <a:pt x="51" y="750"/>
                      </a:lnTo>
                      <a:lnTo>
                        <a:pt x="45" y="749"/>
                      </a:lnTo>
                      <a:lnTo>
                        <a:pt x="38" y="749"/>
                      </a:lnTo>
                      <a:lnTo>
                        <a:pt x="33" y="748"/>
                      </a:lnTo>
                      <a:lnTo>
                        <a:pt x="26" y="747"/>
                      </a:lnTo>
                      <a:lnTo>
                        <a:pt x="21" y="747"/>
                      </a:lnTo>
                      <a:lnTo>
                        <a:pt x="14" y="746"/>
                      </a:lnTo>
                      <a:lnTo>
                        <a:pt x="8" y="746"/>
                      </a:lnTo>
                      <a:lnTo>
                        <a:pt x="1" y="745"/>
                      </a:lnTo>
                      <a:lnTo>
                        <a:pt x="1" y="564"/>
                      </a:lnTo>
                      <a:lnTo>
                        <a:pt x="1" y="382"/>
                      </a:lnTo>
                      <a:lnTo>
                        <a:pt x="1" y="201"/>
                      </a:lnTo>
                      <a:lnTo>
                        <a:pt x="0" y="19"/>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8" name="Freeform 300">
                  <a:extLst>
                    <a:ext uri="{FF2B5EF4-FFF2-40B4-BE49-F238E27FC236}">
                      <a16:creationId xmlns:a16="http://schemas.microsoft.com/office/drawing/2014/main" id="{A2C4EB0E-F901-C942-BB6B-762A049D6325}"/>
                    </a:ext>
                  </a:extLst>
                </p:cNvPr>
                <p:cNvSpPr>
                  <a:spLocks/>
                </p:cNvSpPr>
                <p:nvPr/>
              </p:nvSpPr>
              <p:spPr bwMode="auto">
                <a:xfrm>
                  <a:off x="496" y="1090"/>
                  <a:ext cx="93" cy="357"/>
                </a:xfrm>
                <a:custGeom>
                  <a:avLst/>
                  <a:gdLst>
                    <a:gd name="T0" fmla="*/ 0 w 278"/>
                    <a:gd name="T1" fmla="*/ 18 h 713"/>
                    <a:gd name="T2" fmla="*/ 18 w 278"/>
                    <a:gd name="T3" fmla="*/ 17 h 713"/>
                    <a:gd name="T4" fmla="*/ 34 w 278"/>
                    <a:gd name="T5" fmla="*/ 16 h 713"/>
                    <a:gd name="T6" fmla="*/ 52 w 278"/>
                    <a:gd name="T7" fmla="*/ 15 h 713"/>
                    <a:gd name="T8" fmla="*/ 69 w 278"/>
                    <a:gd name="T9" fmla="*/ 13 h 713"/>
                    <a:gd name="T10" fmla="*/ 86 w 278"/>
                    <a:gd name="T11" fmla="*/ 12 h 713"/>
                    <a:gd name="T12" fmla="*/ 104 w 278"/>
                    <a:gd name="T13" fmla="*/ 11 h 713"/>
                    <a:gd name="T14" fmla="*/ 121 w 278"/>
                    <a:gd name="T15" fmla="*/ 10 h 713"/>
                    <a:gd name="T16" fmla="*/ 138 w 278"/>
                    <a:gd name="T17" fmla="*/ 9 h 713"/>
                    <a:gd name="T18" fmla="*/ 156 w 278"/>
                    <a:gd name="T19" fmla="*/ 8 h 713"/>
                    <a:gd name="T20" fmla="*/ 173 w 278"/>
                    <a:gd name="T21" fmla="*/ 7 h 713"/>
                    <a:gd name="T22" fmla="*/ 190 w 278"/>
                    <a:gd name="T23" fmla="*/ 6 h 713"/>
                    <a:gd name="T24" fmla="*/ 208 w 278"/>
                    <a:gd name="T25" fmla="*/ 4 h 713"/>
                    <a:gd name="T26" fmla="*/ 225 w 278"/>
                    <a:gd name="T27" fmla="*/ 3 h 713"/>
                    <a:gd name="T28" fmla="*/ 243 w 278"/>
                    <a:gd name="T29" fmla="*/ 2 h 713"/>
                    <a:gd name="T30" fmla="*/ 259 w 278"/>
                    <a:gd name="T31" fmla="*/ 1 h 713"/>
                    <a:gd name="T32" fmla="*/ 277 w 278"/>
                    <a:gd name="T33" fmla="*/ 0 h 713"/>
                    <a:gd name="T34" fmla="*/ 277 w 278"/>
                    <a:gd name="T35" fmla="*/ 175 h 713"/>
                    <a:gd name="T36" fmla="*/ 278 w 278"/>
                    <a:gd name="T37" fmla="*/ 349 h 713"/>
                    <a:gd name="T38" fmla="*/ 278 w 278"/>
                    <a:gd name="T39" fmla="*/ 525 h 713"/>
                    <a:gd name="T40" fmla="*/ 278 w 278"/>
                    <a:gd name="T41" fmla="*/ 700 h 713"/>
                    <a:gd name="T42" fmla="*/ 278 w 278"/>
                    <a:gd name="T43" fmla="*/ 703 h 713"/>
                    <a:gd name="T44" fmla="*/ 278 w 278"/>
                    <a:gd name="T45" fmla="*/ 706 h 713"/>
                    <a:gd name="T46" fmla="*/ 278 w 278"/>
                    <a:gd name="T47" fmla="*/ 710 h 713"/>
                    <a:gd name="T48" fmla="*/ 278 w 278"/>
                    <a:gd name="T49" fmla="*/ 713 h 713"/>
                    <a:gd name="T50" fmla="*/ 264 w 278"/>
                    <a:gd name="T51" fmla="*/ 713 h 713"/>
                    <a:gd name="T52" fmla="*/ 251 w 278"/>
                    <a:gd name="T53" fmla="*/ 713 h 713"/>
                    <a:gd name="T54" fmla="*/ 237 w 278"/>
                    <a:gd name="T55" fmla="*/ 713 h 713"/>
                    <a:gd name="T56" fmla="*/ 222 w 278"/>
                    <a:gd name="T57" fmla="*/ 713 h 713"/>
                    <a:gd name="T58" fmla="*/ 208 w 278"/>
                    <a:gd name="T59" fmla="*/ 713 h 713"/>
                    <a:gd name="T60" fmla="*/ 195 w 278"/>
                    <a:gd name="T61" fmla="*/ 713 h 713"/>
                    <a:gd name="T62" fmla="*/ 181 w 278"/>
                    <a:gd name="T63" fmla="*/ 713 h 713"/>
                    <a:gd name="T64" fmla="*/ 166 w 278"/>
                    <a:gd name="T65" fmla="*/ 713 h 713"/>
                    <a:gd name="T66" fmla="*/ 152 w 278"/>
                    <a:gd name="T67" fmla="*/ 713 h 713"/>
                    <a:gd name="T68" fmla="*/ 138 w 278"/>
                    <a:gd name="T69" fmla="*/ 713 h 713"/>
                    <a:gd name="T70" fmla="*/ 125 w 278"/>
                    <a:gd name="T71" fmla="*/ 713 h 713"/>
                    <a:gd name="T72" fmla="*/ 110 w 278"/>
                    <a:gd name="T73" fmla="*/ 713 h 713"/>
                    <a:gd name="T74" fmla="*/ 96 w 278"/>
                    <a:gd name="T75" fmla="*/ 712 h 713"/>
                    <a:gd name="T76" fmla="*/ 82 w 278"/>
                    <a:gd name="T77" fmla="*/ 712 h 713"/>
                    <a:gd name="T78" fmla="*/ 67 w 278"/>
                    <a:gd name="T79" fmla="*/ 712 h 713"/>
                    <a:gd name="T80" fmla="*/ 53 w 278"/>
                    <a:gd name="T81" fmla="*/ 712 h 713"/>
                    <a:gd name="T82" fmla="*/ 52 w 278"/>
                    <a:gd name="T83" fmla="*/ 706 h 713"/>
                    <a:gd name="T84" fmla="*/ 52 w 278"/>
                    <a:gd name="T85" fmla="*/ 699 h 713"/>
                    <a:gd name="T86" fmla="*/ 51 w 278"/>
                    <a:gd name="T87" fmla="*/ 693 h 713"/>
                    <a:gd name="T88" fmla="*/ 51 w 278"/>
                    <a:gd name="T89" fmla="*/ 686 h 713"/>
                    <a:gd name="T90" fmla="*/ 45 w 278"/>
                    <a:gd name="T91" fmla="*/ 685 h 713"/>
                    <a:gd name="T92" fmla="*/ 38 w 278"/>
                    <a:gd name="T93" fmla="*/ 685 h 713"/>
                    <a:gd name="T94" fmla="*/ 33 w 278"/>
                    <a:gd name="T95" fmla="*/ 684 h 713"/>
                    <a:gd name="T96" fmla="*/ 26 w 278"/>
                    <a:gd name="T97" fmla="*/ 683 h 713"/>
                    <a:gd name="T98" fmla="*/ 21 w 278"/>
                    <a:gd name="T99" fmla="*/ 683 h 713"/>
                    <a:gd name="T100" fmla="*/ 14 w 278"/>
                    <a:gd name="T101" fmla="*/ 682 h 713"/>
                    <a:gd name="T102" fmla="*/ 8 w 278"/>
                    <a:gd name="T103" fmla="*/ 682 h 713"/>
                    <a:gd name="T104" fmla="*/ 1 w 278"/>
                    <a:gd name="T105" fmla="*/ 681 h 713"/>
                    <a:gd name="T106" fmla="*/ 1 w 278"/>
                    <a:gd name="T107" fmla="*/ 516 h 713"/>
                    <a:gd name="T108" fmla="*/ 1 w 278"/>
                    <a:gd name="T109" fmla="*/ 349 h 713"/>
                    <a:gd name="T110" fmla="*/ 1 w 278"/>
                    <a:gd name="T111" fmla="*/ 184 h 713"/>
                    <a:gd name="T112" fmla="*/ 0 w 278"/>
                    <a:gd name="T113" fmla="*/ 1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713">
                      <a:moveTo>
                        <a:pt x="0" y="18"/>
                      </a:moveTo>
                      <a:lnTo>
                        <a:pt x="18" y="17"/>
                      </a:lnTo>
                      <a:lnTo>
                        <a:pt x="34" y="16"/>
                      </a:lnTo>
                      <a:lnTo>
                        <a:pt x="52" y="15"/>
                      </a:lnTo>
                      <a:lnTo>
                        <a:pt x="69" y="13"/>
                      </a:lnTo>
                      <a:lnTo>
                        <a:pt x="86" y="12"/>
                      </a:lnTo>
                      <a:lnTo>
                        <a:pt x="104" y="11"/>
                      </a:lnTo>
                      <a:lnTo>
                        <a:pt x="121" y="10"/>
                      </a:lnTo>
                      <a:lnTo>
                        <a:pt x="138" y="9"/>
                      </a:lnTo>
                      <a:lnTo>
                        <a:pt x="156" y="8"/>
                      </a:lnTo>
                      <a:lnTo>
                        <a:pt x="173" y="7"/>
                      </a:lnTo>
                      <a:lnTo>
                        <a:pt x="190" y="6"/>
                      </a:lnTo>
                      <a:lnTo>
                        <a:pt x="208" y="4"/>
                      </a:lnTo>
                      <a:lnTo>
                        <a:pt x="225" y="3"/>
                      </a:lnTo>
                      <a:lnTo>
                        <a:pt x="243" y="2"/>
                      </a:lnTo>
                      <a:lnTo>
                        <a:pt x="259" y="1"/>
                      </a:lnTo>
                      <a:lnTo>
                        <a:pt x="277" y="0"/>
                      </a:lnTo>
                      <a:lnTo>
                        <a:pt x="277" y="175"/>
                      </a:lnTo>
                      <a:lnTo>
                        <a:pt x="278" y="349"/>
                      </a:lnTo>
                      <a:lnTo>
                        <a:pt x="278" y="525"/>
                      </a:lnTo>
                      <a:lnTo>
                        <a:pt x="278" y="700"/>
                      </a:lnTo>
                      <a:lnTo>
                        <a:pt x="278" y="703"/>
                      </a:lnTo>
                      <a:lnTo>
                        <a:pt x="278" y="706"/>
                      </a:lnTo>
                      <a:lnTo>
                        <a:pt x="278" y="710"/>
                      </a:lnTo>
                      <a:lnTo>
                        <a:pt x="278" y="713"/>
                      </a:lnTo>
                      <a:lnTo>
                        <a:pt x="264" y="713"/>
                      </a:lnTo>
                      <a:lnTo>
                        <a:pt x="251" y="713"/>
                      </a:lnTo>
                      <a:lnTo>
                        <a:pt x="237" y="713"/>
                      </a:lnTo>
                      <a:lnTo>
                        <a:pt x="222" y="713"/>
                      </a:lnTo>
                      <a:lnTo>
                        <a:pt x="208" y="713"/>
                      </a:lnTo>
                      <a:lnTo>
                        <a:pt x="195" y="713"/>
                      </a:lnTo>
                      <a:lnTo>
                        <a:pt x="181" y="713"/>
                      </a:lnTo>
                      <a:lnTo>
                        <a:pt x="166" y="713"/>
                      </a:lnTo>
                      <a:lnTo>
                        <a:pt x="152" y="713"/>
                      </a:lnTo>
                      <a:lnTo>
                        <a:pt x="138" y="713"/>
                      </a:lnTo>
                      <a:lnTo>
                        <a:pt x="125" y="713"/>
                      </a:lnTo>
                      <a:lnTo>
                        <a:pt x="110" y="713"/>
                      </a:lnTo>
                      <a:lnTo>
                        <a:pt x="96" y="712"/>
                      </a:lnTo>
                      <a:lnTo>
                        <a:pt x="82" y="712"/>
                      </a:lnTo>
                      <a:lnTo>
                        <a:pt x="67" y="712"/>
                      </a:lnTo>
                      <a:lnTo>
                        <a:pt x="53" y="712"/>
                      </a:lnTo>
                      <a:lnTo>
                        <a:pt x="52" y="706"/>
                      </a:lnTo>
                      <a:lnTo>
                        <a:pt x="52" y="699"/>
                      </a:lnTo>
                      <a:lnTo>
                        <a:pt x="51" y="693"/>
                      </a:lnTo>
                      <a:lnTo>
                        <a:pt x="51" y="686"/>
                      </a:lnTo>
                      <a:lnTo>
                        <a:pt x="45" y="685"/>
                      </a:lnTo>
                      <a:lnTo>
                        <a:pt x="38" y="685"/>
                      </a:lnTo>
                      <a:lnTo>
                        <a:pt x="33" y="684"/>
                      </a:lnTo>
                      <a:lnTo>
                        <a:pt x="26" y="683"/>
                      </a:lnTo>
                      <a:lnTo>
                        <a:pt x="21" y="683"/>
                      </a:lnTo>
                      <a:lnTo>
                        <a:pt x="14" y="682"/>
                      </a:lnTo>
                      <a:lnTo>
                        <a:pt x="8" y="682"/>
                      </a:lnTo>
                      <a:lnTo>
                        <a:pt x="1" y="681"/>
                      </a:lnTo>
                      <a:lnTo>
                        <a:pt x="1" y="516"/>
                      </a:lnTo>
                      <a:lnTo>
                        <a:pt x="1" y="349"/>
                      </a:lnTo>
                      <a:lnTo>
                        <a:pt x="1" y="184"/>
                      </a:lnTo>
                      <a:lnTo>
                        <a:pt x="0" y="18"/>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49" name="Freeform 301">
                  <a:extLst>
                    <a:ext uri="{FF2B5EF4-FFF2-40B4-BE49-F238E27FC236}">
                      <a16:creationId xmlns:a16="http://schemas.microsoft.com/office/drawing/2014/main" id="{E9B4EEB4-F923-2A4E-9536-D48D966EA44D}"/>
                    </a:ext>
                  </a:extLst>
                </p:cNvPr>
                <p:cNvSpPr>
                  <a:spLocks/>
                </p:cNvSpPr>
                <p:nvPr/>
              </p:nvSpPr>
              <p:spPr bwMode="auto">
                <a:xfrm>
                  <a:off x="496" y="1090"/>
                  <a:ext cx="93" cy="324"/>
                </a:xfrm>
                <a:custGeom>
                  <a:avLst/>
                  <a:gdLst>
                    <a:gd name="T0" fmla="*/ 0 w 278"/>
                    <a:gd name="T1" fmla="*/ 18 h 647"/>
                    <a:gd name="T2" fmla="*/ 18 w 278"/>
                    <a:gd name="T3" fmla="*/ 17 h 647"/>
                    <a:gd name="T4" fmla="*/ 34 w 278"/>
                    <a:gd name="T5" fmla="*/ 16 h 647"/>
                    <a:gd name="T6" fmla="*/ 52 w 278"/>
                    <a:gd name="T7" fmla="*/ 15 h 647"/>
                    <a:gd name="T8" fmla="*/ 69 w 278"/>
                    <a:gd name="T9" fmla="*/ 13 h 647"/>
                    <a:gd name="T10" fmla="*/ 86 w 278"/>
                    <a:gd name="T11" fmla="*/ 12 h 647"/>
                    <a:gd name="T12" fmla="*/ 104 w 278"/>
                    <a:gd name="T13" fmla="*/ 11 h 647"/>
                    <a:gd name="T14" fmla="*/ 121 w 278"/>
                    <a:gd name="T15" fmla="*/ 10 h 647"/>
                    <a:gd name="T16" fmla="*/ 138 w 278"/>
                    <a:gd name="T17" fmla="*/ 9 h 647"/>
                    <a:gd name="T18" fmla="*/ 156 w 278"/>
                    <a:gd name="T19" fmla="*/ 8 h 647"/>
                    <a:gd name="T20" fmla="*/ 173 w 278"/>
                    <a:gd name="T21" fmla="*/ 7 h 647"/>
                    <a:gd name="T22" fmla="*/ 190 w 278"/>
                    <a:gd name="T23" fmla="*/ 6 h 647"/>
                    <a:gd name="T24" fmla="*/ 208 w 278"/>
                    <a:gd name="T25" fmla="*/ 4 h 647"/>
                    <a:gd name="T26" fmla="*/ 225 w 278"/>
                    <a:gd name="T27" fmla="*/ 3 h 647"/>
                    <a:gd name="T28" fmla="*/ 243 w 278"/>
                    <a:gd name="T29" fmla="*/ 2 h 647"/>
                    <a:gd name="T30" fmla="*/ 259 w 278"/>
                    <a:gd name="T31" fmla="*/ 1 h 647"/>
                    <a:gd name="T32" fmla="*/ 277 w 278"/>
                    <a:gd name="T33" fmla="*/ 0 h 647"/>
                    <a:gd name="T34" fmla="*/ 277 w 278"/>
                    <a:gd name="T35" fmla="*/ 158 h 647"/>
                    <a:gd name="T36" fmla="*/ 278 w 278"/>
                    <a:gd name="T37" fmla="*/ 318 h 647"/>
                    <a:gd name="T38" fmla="*/ 278 w 278"/>
                    <a:gd name="T39" fmla="*/ 476 h 647"/>
                    <a:gd name="T40" fmla="*/ 278 w 278"/>
                    <a:gd name="T41" fmla="*/ 635 h 647"/>
                    <a:gd name="T42" fmla="*/ 278 w 278"/>
                    <a:gd name="T43" fmla="*/ 638 h 647"/>
                    <a:gd name="T44" fmla="*/ 278 w 278"/>
                    <a:gd name="T45" fmla="*/ 641 h 647"/>
                    <a:gd name="T46" fmla="*/ 278 w 278"/>
                    <a:gd name="T47" fmla="*/ 644 h 647"/>
                    <a:gd name="T48" fmla="*/ 278 w 278"/>
                    <a:gd name="T49" fmla="*/ 647 h 647"/>
                    <a:gd name="T50" fmla="*/ 264 w 278"/>
                    <a:gd name="T51" fmla="*/ 647 h 647"/>
                    <a:gd name="T52" fmla="*/ 251 w 278"/>
                    <a:gd name="T53" fmla="*/ 647 h 647"/>
                    <a:gd name="T54" fmla="*/ 237 w 278"/>
                    <a:gd name="T55" fmla="*/ 647 h 647"/>
                    <a:gd name="T56" fmla="*/ 222 w 278"/>
                    <a:gd name="T57" fmla="*/ 647 h 647"/>
                    <a:gd name="T58" fmla="*/ 208 w 278"/>
                    <a:gd name="T59" fmla="*/ 647 h 647"/>
                    <a:gd name="T60" fmla="*/ 195 w 278"/>
                    <a:gd name="T61" fmla="*/ 647 h 647"/>
                    <a:gd name="T62" fmla="*/ 181 w 278"/>
                    <a:gd name="T63" fmla="*/ 647 h 647"/>
                    <a:gd name="T64" fmla="*/ 166 w 278"/>
                    <a:gd name="T65" fmla="*/ 647 h 647"/>
                    <a:gd name="T66" fmla="*/ 152 w 278"/>
                    <a:gd name="T67" fmla="*/ 647 h 647"/>
                    <a:gd name="T68" fmla="*/ 138 w 278"/>
                    <a:gd name="T69" fmla="*/ 647 h 647"/>
                    <a:gd name="T70" fmla="*/ 125 w 278"/>
                    <a:gd name="T71" fmla="*/ 647 h 647"/>
                    <a:gd name="T72" fmla="*/ 110 w 278"/>
                    <a:gd name="T73" fmla="*/ 647 h 647"/>
                    <a:gd name="T74" fmla="*/ 96 w 278"/>
                    <a:gd name="T75" fmla="*/ 646 h 647"/>
                    <a:gd name="T76" fmla="*/ 82 w 278"/>
                    <a:gd name="T77" fmla="*/ 646 h 647"/>
                    <a:gd name="T78" fmla="*/ 67 w 278"/>
                    <a:gd name="T79" fmla="*/ 646 h 647"/>
                    <a:gd name="T80" fmla="*/ 53 w 278"/>
                    <a:gd name="T81" fmla="*/ 646 h 647"/>
                    <a:gd name="T82" fmla="*/ 52 w 278"/>
                    <a:gd name="T83" fmla="*/ 641 h 647"/>
                    <a:gd name="T84" fmla="*/ 52 w 278"/>
                    <a:gd name="T85" fmla="*/ 635 h 647"/>
                    <a:gd name="T86" fmla="*/ 51 w 278"/>
                    <a:gd name="T87" fmla="*/ 629 h 647"/>
                    <a:gd name="T88" fmla="*/ 51 w 278"/>
                    <a:gd name="T89" fmla="*/ 623 h 647"/>
                    <a:gd name="T90" fmla="*/ 45 w 278"/>
                    <a:gd name="T91" fmla="*/ 623 h 647"/>
                    <a:gd name="T92" fmla="*/ 38 w 278"/>
                    <a:gd name="T93" fmla="*/ 622 h 647"/>
                    <a:gd name="T94" fmla="*/ 33 w 278"/>
                    <a:gd name="T95" fmla="*/ 622 h 647"/>
                    <a:gd name="T96" fmla="*/ 26 w 278"/>
                    <a:gd name="T97" fmla="*/ 621 h 647"/>
                    <a:gd name="T98" fmla="*/ 21 w 278"/>
                    <a:gd name="T99" fmla="*/ 621 h 647"/>
                    <a:gd name="T100" fmla="*/ 14 w 278"/>
                    <a:gd name="T101" fmla="*/ 621 h 647"/>
                    <a:gd name="T102" fmla="*/ 8 w 278"/>
                    <a:gd name="T103" fmla="*/ 620 h 647"/>
                    <a:gd name="T104" fmla="*/ 1 w 278"/>
                    <a:gd name="T105" fmla="*/ 620 h 647"/>
                    <a:gd name="T106" fmla="*/ 1 w 278"/>
                    <a:gd name="T107" fmla="*/ 470 h 647"/>
                    <a:gd name="T108" fmla="*/ 1 w 278"/>
                    <a:gd name="T109" fmla="*/ 319 h 647"/>
                    <a:gd name="T110" fmla="*/ 1 w 278"/>
                    <a:gd name="T111" fmla="*/ 169 h 647"/>
                    <a:gd name="T112" fmla="*/ 0 w 278"/>
                    <a:gd name="T113" fmla="*/ 18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647">
                      <a:moveTo>
                        <a:pt x="0" y="18"/>
                      </a:moveTo>
                      <a:lnTo>
                        <a:pt x="18" y="17"/>
                      </a:lnTo>
                      <a:lnTo>
                        <a:pt x="34" y="16"/>
                      </a:lnTo>
                      <a:lnTo>
                        <a:pt x="52" y="15"/>
                      </a:lnTo>
                      <a:lnTo>
                        <a:pt x="69" y="13"/>
                      </a:lnTo>
                      <a:lnTo>
                        <a:pt x="86" y="12"/>
                      </a:lnTo>
                      <a:lnTo>
                        <a:pt x="104" y="11"/>
                      </a:lnTo>
                      <a:lnTo>
                        <a:pt x="121" y="10"/>
                      </a:lnTo>
                      <a:lnTo>
                        <a:pt x="138" y="9"/>
                      </a:lnTo>
                      <a:lnTo>
                        <a:pt x="156" y="8"/>
                      </a:lnTo>
                      <a:lnTo>
                        <a:pt x="173" y="7"/>
                      </a:lnTo>
                      <a:lnTo>
                        <a:pt x="190" y="6"/>
                      </a:lnTo>
                      <a:lnTo>
                        <a:pt x="208" y="4"/>
                      </a:lnTo>
                      <a:lnTo>
                        <a:pt x="225" y="3"/>
                      </a:lnTo>
                      <a:lnTo>
                        <a:pt x="243" y="2"/>
                      </a:lnTo>
                      <a:lnTo>
                        <a:pt x="259" y="1"/>
                      </a:lnTo>
                      <a:lnTo>
                        <a:pt x="277" y="0"/>
                      </a:lnTo>
                      <a:lnTo>
                        <a:pt x="277" y="158"/>
                      </a:lnTo>
                      <a:lnTo>
                        <a:pt x="278" y="318"/>
                      </a:lnTo>
                      <a:lnTo>
                        <a:pt x="278" y="476"/>
                      </a:lnTo>
                      <a:lnTo>
                        <a:pt x="278" y="635"/>
                      </a:lnTo>
                      <a:lnTo>
                        <a:pt x="278" y="638"/>
                      </a:lnTo>
                      <a:lnTo>
                        <a:pt x="278" y="641"/>
                      </a:lnTo>
                      <a:lnTo>
                        <a:pt x="278" y="644"/>
                      </a:lnTo>
                      <a:lnTo>
                        <a:pt x="278" y="647"/>
                      </a:lnTo>
                      <a:lnTo>
                        <a:pt x="264" y="647"/>
                      </a:lnTo>
                      <a:lnTo>
                        <a:pt x="251" y="647"/>
                      </a:lnTo>
                      <a:lnTo>
                        <a:pt x="237" y="647"/>
                      </a:lnTo>
                      <a:lnTo>
                        <a:pt x="222" y="647"/>
                      </a:lnTo>
                      <a:lnTo>
                        <a:pt x="208" y="647"/>
                      </a:lnTo>
                      <a:lnTo>
                        <a:pt x="195" y="647"/>
                      </a:lnTo>
                      <a:lnTo>
                        <a:pt x="181" y="647"/>
                      </a:lnTo>
                      <a:lnTo>
                        <a:pt x="166" y="647"/>
                      </a:lnTo>
                      <a:lnTo>
                        <a:pt x="152" y="647"/>
                      </a:lnTo>
                      <a:lnTo>
                        <a:pt x="138" y="647"/>
                      </a:lnTo>
                      <a:lnTo>
                        <a:pt x="125" y="647"/>
                      </a:lnTo>
                      <a:lnTo>
                        <a:pt x="110" y="647"/>
                      </a:lnTo>
                      <a:lnTo>
                        <a:pt x="96" y="646"/>
                      </a:lnTo>
                      <a:lnTo>
                        <a:pt x="82" y="646"/>
                      </a:lnTo>
                      <a:lnTo>
                        <a:pt x="67" y="646"/>
                      </a:lnTo>
                      <a:lnTo>
                        <a:pt x="53" y="646"/>
                      </a:lnTo>
                      <a:lnTo>
                        <a:pt x="52" y="641"/>
                      </a:lnTo>
                      <a:lnTo>
                        <a:pt x="52" y="635"/>
                      </a:lnTo>
                      <a:lnTo>
                        <a:pt x="51" y="629"/>
                      </a:lnTo>
                      <a:lnTo>
                        <a:pt x="51" y="623"/>
                      </a:lnTo>
                      <a:lnTo>
                        <a:pt x="45" y="623"/>
                      </a:lnTo>
                      <a:lnTo>
                        <a:pt x="38" y="622"/>
                      </a:lnTo>
                      <a:lnTo>
                        <a:pt x="33" y="622"/>
                      </a:lnTo>
                      <a:lnTo>
                        <a:pt x="26" y="621"/>
                      </a:lnTo>
                      <a:lnTo>
                        <a:pt x="21" y="621"/>
                      </a:lnTo>
                      <a:lnTo>
                        <a:pt x="14" y="621"/>
                      </a:lnTo>
                      <a:lnTo>
                        <a:pt x="8" y="620"/>
                      </a:lnTo>
                      <a:lnTo>
                        <a:pt x="1" y="620"/>
                      </a:lnTo>
                      <a:lnTo>
                        <a:pt x="1" y="470"/>
                      </a:lnTo>
                      <a:lnTo>
                        <a:pt x="1" y="319"/>
                      </a:lnTo>
                      <a:lnTo>
                        <a:pt x="1" y="169"/>
                      </a:lnTo>
                      <a:lnTo>
                        <a:pt x="0" y="18"/>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0" name="Freeform 302">
                  <a:extLst>
                    <a:ext uri="{FF2B5EF4-FFF2-40B4-BE49-F238E27FC236}">
                      <a16:creationId xmlns:a16="http://schemas.microsoft.com/office/drawing/2014/main" id="{E47DBE2A-23DA-D846-B2DB-82895905C15E}"/>
                    </a:ext>
                  </a:extLst>
                </p:cNvPr>
                <p:cNvSpPr>
                  <a:spLocks/>
                </p:cNvSpPr>
                <p:nvPr/>
              </p:nvSpPr>
              <p:spPr bwMode="auto">
                <a:xfrm>
                  <a:off x="496" y="1090"/>
                  <a:ext cx="93" cy="291"/>
                </a:xfrm>
                <a:custGeom>
                  <a:avLst/>
                  <a:gdLst>
                    <a:gd name="T0" fmla="*/ 0 w 278"/>
                    <a:gd name="T1" fmla="*/ 16 h 581"/>
                    <a:gd name="T2" fmla="*/ 18 w 278"/>
                    <a:gd name="T3" fmla="*/ 15 h 581"/>
                    <a:gd name="T4" fmla="*/ 34 w 278"/>
                    <a:gd name="T5" fmla="*/ 14 h 581"/>
                    <a:gd name="T6" fmla="*/ 52 w 278"/>
                    <a:gd name="T7" fmla="*/ 13 h 581"/>
                    <a:gd name="T8" fmla="*/ 69 w 278"/>
                    <a:gd name="T9" fmla="*/ 12 h 581"/>
                    <a:gd name="T10" fmla="*/ 86 w 278"/>
                    <a:gd name="T11" fmla="*/ 11 h 581"/>
                    <a:gd name="T12" fmla="*/ 104 w 278"/>
                    <a:gd name="T13" fmla="*/ 10 h 581"/>
                    <a:gd name="T14" fmla="*/ 121 w 278"/>
                    <a:gd name="T15" fmla="*/ 9 h 581"/>
                    <a:gd name="T16" fmla="*/ 138 w 278"/>
                    <a:gd name="T17" fmla="*/ 8 h 581"/>
                    <a:gd name="T18" fmla="*/ 156 w 278"/>
                    <a:gd name="T19" fmla="*/ 7 h 581"/>
                    <a:gd name="T20" fmla="*/ 173 w 278"/>
                    <a:gd name="T21" fmla="*/ 6 h 581"/>
                    <a:gd name="T22" fmla="*/ 190 w 278"/>
                    <a:gd name="T23" fmla="*/ 5 h 581"/>
                    <a:gd name="T24" fmla="*/ 208 w 278"/>
                    <a:gd name="T25" fmla="*/ 4 h 581"/>
                    <a:gd name="T26" fmla="*/ 225 w 278"/>
                    <a:gd name="T27" fmla="*/ 3 h 581"/>
                    <a:gd name="T28" fmla="*/ 243 w 278"/>
                    <a:gd name="T29" fmla="*/ 2 h 581"/>
                    <a:gd name="T30" fmla="*/ 259 w 278"/>
                    <a:gd name="T31" fmla="*/ 1 h 581"/>
                    <a:gd name="T32" fmla="*/ 277 w 278"/>
                    <a:gd name="T33" fmla="*/ 0 h 581"/>
                    <a:gd name="T34" fmla="*/ 277 w 278"/>
                    <a:gd name="T35" fmla="*/ 143 h 581"/>
                    <a:gd name="T36" fmla="*/ 278 w 278"/>
                    <a:gd name="T37" fmla="*/ 285 h 581"/>
                    <a:gd name="T38" fmla="*/ 278 w 278"/>
                    <a:gd name="T39" fmla="*/ 427 h 581"/>
                    <a:gd name="T40" fmla="*/ 278 w 278"/>
                    <a:gd name="T41" fmla="*/ 569 h 581"/>
                    <a:gd name="T42" fmla="*/ 278 w 278"/>
                    <a:gd name="T43" fmla="*/ 572 h 581"/>
                    <a:gd name="T44" fmla="*/ 278 w 278"/>
                    <a:gd name="T45" fmla="*/ 576 h 581"/>
                    <a:gd name="T46" fmla="*/ 278 w 278"/>
                    <a:gd name="T47" fmla="*/ 579 h 581"/>
                    <a:gd name="T48" fmla="*/ 278 w 278"/>
                    <a:gd name="T49" fmla="*/ 581 h 581"/>
                    <a:gd name="T50" fmla="*/ 264 w 278"/>
                    <a:gd name="T51" fmla="*/ 581 h 581"/>
                    <a:gd name="T52" fmla="*/ 251 w 278"/>
                    <a:gd name="T53" fmla="*/ 581 h 581"/>
                    <a:gd name="T54" fmla="*/ 237 w 278"/>
                    <a:gd name="T55" fmla="*/ 581 h 581"/>
                    <a:gd name="T56" fmla="*/ 222 w 278"/>
                    <a:gd name="T57" fmla="*/ 581 h 581"/>
                    <a:gd name="T58" fmla="*/ 208 w 278"/>
                    <a:gd name="T59" fmla="*/ 581 h 581"/>
                    <a:gd name="T60" fmla="*/ 195 w 278"/>
                    <a:gd name="T61" fmla="*/ 581 h 581"/>
                    <a:gd name="T62" fmla="*/ 181 w 278"/>
                    <a:gd name="T63" fmla="*/ 581 h 581"/>
                    <a:gd name="T64" fmla="*/ 166 w 278"/>
                    <a:gd name="T65" fmla="*/ 581 h 581"/>
                    <a:gd name="T66" fmla="*/ 152 w 278"/>
                    <a:gd name="T67" fmla="*/ 581 h 581"/>
                    <a:gd name="T68" fmla="*/ 138 w 278"/>
                    <a:gd name="T69" fmla="*/ 581 h 581"/>
                    <a:gd name="T70" fmla="*/ 125 w 278"/>
                    <a:gd name="T71" fmla="*/ 581 h 581"/>
                    <a:gd name="T72" fmla="*/ 110 w 278"/>
                    <a:gd name="T73" fmla="*/ 581 h 581"/>
                    <a:gd name="T74" fmla="*/ 96 w 278"/>
                    <a:gd name="T75" fmla="*/ 581 h 581"/>
                    <a:gd name="T76" fmla="*/ 82 w 278"/>
                    <a:gd name="T77" fmla="*/ 581 h 581"/>
                    <a:gd name="T78" fmla="*/ 67 w 278"/>
                    <a:gd name="T79" fmla="*/ 581 h 581"/>
                    <a:gd name="T80" fmla="*/ 53 w 278"/>
                    <a:gd name="T81" fmla="*/ 581 h 581"/>
                    <a:gd name="T82" fmla="*/ 52 w 278"/>
                    <a:gd name="T83" fmla="*/ 576 h 581"/>
                    <a:gd name="T84" fmla="*/ 52 w 278"/>
                    <a:gd name="T85" fmla="*/ 569 h 581"/>
                    <a:gd name="T86" fmla="*/ 51 w 278"/>
                    <a:gd name="T87" fmla="*/ 564 h 581"/>
                    <a:gd name="T88" fmla="*/ 51 w 278"/>
                    <a:gd name="T89" fmla="*/ 559 h 581"/>
                    <a:gd name="T90" fmla="*/ 45 w 278"/>
                    <a:gd name="T91" fmla="*/ 559 h 581"/>
                    <a:gd name="T92" fmla="*/ 38 w 278"/>
                    <a:gd name="T93" fmla="*/ 558 h 581"/>
                    <a:gd name="T94" fmla="*/ 33 w 278"/>
                    <a:gd name="T95" fmla="*/ 558 h 581"/>
                    <a:gd name="T96" fmla="*/ 26 w 278"/>
                    <a:gd name="T97" fmla="*/ 557 h 581"/>
                    <a:gd name="T98" fmla="*/ 21 w 278"/>
                    <a:gd name="T99" fmla="*/ 557 h 581"/>
                    <a:gd name="T100" fmla="*/ 14 w 278"/>
                    <a:gd name="T101" fmla="*/ 557 h 581"/>
                    <a:gd name="T102" fmla="*/ 8 w 278"/>
                    <a:gd name="T103" fmla="*/ 556 h 581"/>
                    <a:gd name="T104" fmla="*/ 1 w 278"/>
                    <a:gd name="T105" fmla="*/ 556 h 581"/>
                    <a:gd name="T106" fmla="*/ 1 w 278"/>
                    <a:gd name="T107" fmla="*/ 421 h 581"/>
                    <a:gd name="T108" fmla="*/ 1 w 278"/>
                    <a:gd name="T109" fmla="*/ 286 h 581"/>
                    <a:gd name="T110" fmla="*/ 1 w 278"/>
                    <a:gd name="T111" fmla="*/ 151 h 581"/>
                    <a:gd name="T112" fmla="*/ 0 w 278"/>
                    <a:gd name="T113" fmla="*/ 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581">
                      <a:moveTo>
                        <a:pt x="0" y="16"/>
                      </a:moveTo>
                      <a:lnTo>
                        <a:pt x="18" y="15"/>
                      </a:lnTo>
                      <a:lnTo>
                        <a:pt x="34" y="14"/>
                      </a:lnTo>
                      <a:lnTo>
                        <a:pt x="52" y="13"/>
                      </a:lnTo>
                      <a:lnTo>
                        <a:pt x="69" y="12"/>
                      </a:lnTo>
                      <a:lnTo>
                        <a:pt x="86" y="11"/>
                      </a:lnTo>
                      <a:lnTo>
                        <a:pt x="104" y="10"/>
                      </a:lnTo>
                      <a:lnTo>
                        <a:pt x="121" y="9"/>
                      </a:lnTo>
                      <a:lnTo>
                        <a:pt x="138" y="8"/>
                      </a:lnTo>
                      <a:lnTo>
                        <a:pt x="156" y="7"/>
                      </a:lnTo>
                      <a:lnTo>
                        <a:pt x="173" y="6"/>
                      </a:lnTo>
                      <a:lnTo>
                        <a:pt x="190" y="5"/>
                      </a:lnTo>
                      <a:lnTo>
                        <a:pt x="208" y="4"/>
                      </a:lnTo>
                      <a:lnTo>
                        <a:pt x="225" y="3"/>
                      </a:lnTo>
                      <a:lnTo>
                        <a:pt x="243" y="2"/>
                      </a:lnTo>
                      <a:lnTo>
                        <a:pt x="259" y="1"/>
                      </a:lnTo>
                      <a:lnTo>
                        <a:pt x="277" y="0"/>
                      </a:lnTo>
                      <a:lnTo>
                        <a:pt x="277" y="143"/>
                      </a:lnTo>
                      <a:lnTo>
                        <a:pt x="278" y="285"/>
                      </a:lnTo>
                      <a:lnTo>
                        <a:pt x="278" y="427"/>
                      </a:lnTo>
                      <a:lnTo>
                        <a:pt x="278" y="569"/>
                      </a:lnTo>
                      <a:lnTo>
                        <a:pt x="278" y="572"/>
                      </a:lnTo>
                      <a:lnTo>
                        <a:pt x="278" y="576"/>
                      </a:lnTo>
                      <a:lnTo>
                        <a:pt x="278" y="579"/>
                      </a:lnTo>
                      <a:lnTo>
                        <a:pt x="278" y="581"/>
                      </a:lnTo>
                      <a:lnTo>
                        <a:pt x="264" y="581"/>
                      </a:lnTo>
                      <a:lnTo>
                        <a:pt x="251" y="581"/>
                      </a:lnTo>
                      <a:lnTo>
                        <a:pt x="237" y="581"/>
                      </a:lnTo>
                      <a:lnTo>
                        <a:pt x="222" y="581"/>
                      </a:lnTo>
                      <a:lnTo>
                        <a:pt x="208" y="581"/>
                      </a:lnTo>
                      <a:lnTo>
                        <a:pt x="195" y="581"/>
                      </a:lnTo>
                      <a:lnTo>
                        <a:pt x="181" y="581"/>
                      </a:lnTo>
                      <a:lnTo>
                        <a:pt x="166" y="581"/>
                      </a:lnTo>
                      <a:lnTo>
                        <a:pt x="152" y="581"/>
                      </a:lnTo>
                      <a:lnTo>
                        <a:pt x="138" y="581"/>
                      </a:lnTo>
                      <a:lnTo>
                        <a:pt x="125" y="581"/>
                      </a:lnTo>
                      <a:lnTo>
                        <a:pt x="110" y="581"/>
                      </a:lnTo>
                      <a:lnTo>
                        <a:pt x="96" y="581"/>
                      </a:lnTo>
                      <a:lnTo>
                        <a:pt x="82" y="581"/>
                      </a:lnTo>
                      <a:lnTo>
                        <a:pt x="67" y="581"/>
                      </a:lnTo>
                      <a:lnTo>
                        <a:pt x="53" y="581"/>
                      </a:lnTo>
                      <a:lnTo>
                        <a:pt x="52" y="576"/>
                      </a:lnTo>
                      <a:lnTo>
                        <a:pt x="52" y="569"/>
                      </a:lnTo>
                      <a:lnTo>
                        <a:pt x="51" y="564"/>
                      </a:lnTo>
                      <a:lnTo>
                        <a:pt x="51" y="559"/>
                      </a:lnTo>
                      <a:lnTo>
                        <a:pt x="45" y="559"/>
                      </a:lnTo>
                      <a:lnTo>
                        <a:pt x="38" y="558"/>
                      </a:lnTo>
                      <a:lnTo>
                        <a:pt x="33" y="558"/>
                      </a:lnTo>
                      <a:lnTo>
                        <a:pt x="26" y="557"/>
                      </a:lnTo>
                      <a:lnTo>
                        <a:pt x="21" y="557"/>
                      </a:lnTo>
                      <a:lnTo>
                        <a:pt x="14" y="557"/>
                      </a:lnTo>
                      <a:lnTo>
                        <a:pt x="8" y="556"/>
                      </a:lnTo>
                      <a:lnTo>
                        <a:pt x="1" y="556"/>
                      </a:lnTo>
                      <a:lnTo>
                        <a:pt x="1" y="421"/>
                      </a:lnTo>
                      <a:lnTo>
                        <a:pt x="1" y="286"/>
                      </a:lnTo>
                      <a:lnTo>
                        <a:pt x="1" y="151"/>
                      </a:lnTo>
                      <a:lnTo>
                        <a:pt x="0" y="16"/>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1" name="Freeform 303">
                  <a:extLst>
                    <a:ext uri="{FF2B5EF4-FFF2-40B4-BE49-F238E27FC236}">
                      <a16:creationId xmlns:a16="http://schemas.microsoft.com/office/drawing/2014/main" id="{3A731973-BB36-7843-B680-5EBB2978D9C4}"/>
                    </a:ext>
                  </a:extLst>
                </p:cNvPr>
                <p:cNvSpPr>
                  <a:spLocks/>
                </p:cNvSpPr>
                <p:nvPr/>
              </p:nvSpPr>
              <p:spPr bwMode="auto">
                <a:xfrm>
                  <a:off x="496" y="1090"/>
                  <a:ext cx="93" cy="258"/>
                </a:xfrm>
                <a:custGeom>
                  <a:avLst/>
                  <a:gdLst>
                    <a:gd name="T0" fmla="*/ 0 w 278"/>
                    <a:gd name="T1" fmla="*/ 16 h 516"/>
                    <a:gd name="T2" fmla="*/ 18 w 278"/>
                    <a:gd name="T3" fmla="*/ 15 h 516"/>
                    <a:gd name="T4" fmla="*/ 34 w 278"/>
                    <a:gd name="T5" fmla="*/ 14 h 516"/>
                    <a:gd name="T6" fmla="*/ 52 w 278"/>
                    <a:gd name="T7" fmla="*/ 13 h 516"/>
                    <a:gd name="T8" fmla="*/ 69 w 278"/>
                    <a:gd name="T9" fmla="*/ 12 h 516"/>
                    <a:gd name="T10" fmla="*/ 86 w 278"/>
                    <a:gd name="T11" fmla="*/ 11 h 516"/>
                    <a:gd name="T12" fmla="*/ 104 w 278"/>
                    <a:gd name="T13" fmla="*/ 10 h 516"/>
                    <a:gd name="T14" fmla="*/ 121 w 278"/>
                    <a:gd name="T15" fmla="*/ 9 h 516"/>
                    <a:gd name="T16" fmla="*/ 138 w 278"/>
                    <a:gd name="T17" fmla="*/ 8 h 516"/>
                    <a:gd name="T18" fmla="*/ 156 w 278"/>
                    <a:gd name="T19" fmla="*/ 7 h 516"/>
                    <a:gd name="T20" fmla="*/ 173 w 278"/>
                    <a:gd name="T21" fmla="*/ 6 h 516"/>
                    <a:gd name="T22" fmla="*/ 190 w 278"/>
                    <a:gd name="T23" fmla="*/ 5 h 516"/>
                    <a:gd name="T24" fmla="*/ 208 w 278"/>
                    <a:gd name="T25" fmla="*/ 4 h 516"/>
                    <a:gd name="T26" fmla="*/ 225 w 278"/>
                    <a:gd name="T27" fmla="*/ 3 h 516"/>
                    <a:gd name="T28" fmla="*/ 243 w 278"/>
                    <a:gd name="T29" fmla="*/ 2 h 516"/>
                    <a:gd name="T30" fmla="*/ 259 w 278"/>
                    <a:gd name="T31" fmla="*/ 1 h 516"/>
                    <a:gd name="T32" fmla="*/ 277 w 278"/>
                    <a:gd name="T33" fmla="*/ 0 h 516"/>
                    <a:gd name="T34" fmla="*/ 277 w 278"/>
                    <a:gd name="T35" fmla="*/ 126 h 516"/>
                    <a:gd name="T36" fmla="*/ 278 w 278"/>
                    <a:gd name="T37" fmla="*/ 253 h 516"/>
                    <a:gd name="T38" fmla="*/ 278 w 278"/>
                    <a:gd name="T39" fmla="*/ 379 h 516"/>
                    <a:gd name="T40" fmla="*/ 278 w 278"/>
                    <a:gd name="T41" fmla="*/ 505 h 516"/>
                    <a:gd name="T42" fmla="*/ 278 w 278"/>
                    <a:gd name="T43" fmla="*/ 508 h 516"/>
                    <a:gd name="T44" fmla="*/ 278 w 278"/>
                    <a:gd name="T45" fmla="*/ 510 h 516"/>
                    <a:gd name="T46" fmla="*/ 278 w 278"/>
                    <a:gd name="T47" fmla="*/ 513 h 516"/>
                    <a:gd name="T48" fmla="*/ 278 w 278"/>
                    <a:gd name="T49" fmla="*/ 516 h 516"/>
                    <a:gd name="T50" fmla="*/ 264 w 278"/>
                    <a:gd name="T51" fmla="*/ 516 h 516"/>
                    <a:gd name="T52" fmla="*/ 251 w 278"/>
                    <a:gd name="T53" fmla="*/ 516 h 516"/>
                    <a:gd name="T54" fmla="*/ 237 w 278"/>
                    <a:gd name="T55" fmla="*/ 516 h 516"/>
                    <a:gd name="T56" fmla="*/ 222 w 278"/>
                    <a:gd name="T57" fmla="*/ 515 h 516"/>
                    <a:gd name="T58" fmla="*/ 208 w 278"/>
                    <a:gd name="T59" fmla="*/ 515 h 516"/>
                    <a:gd name="T60" fmla="*/ 195 w 278"/>
                    <a:gd name="T61" fmla="*/ 515 h 516"/>
                    <a:gd name="T62" fmla="*/ 181 w 278"/>
                    <a:gd name="T63" fmla="*/ 515 h 516"/>
                    <a:gd name="T64" fmla="*/ 166 w 278"/>
                    <a:gd name="T65" fmla="*/ 515 h 516"/>
                    <a:gd name="T66" fmla="*/ 152 w 278"/>
                    <a:gd name="T67" fmla="*/ 515 h 516"/>
                    <a:gd name="T68" fmla="*/ 138 w 278"/>
                    <a:gd name="T69" fmla="*/ 515 h 516"/>
                    <a:gd name="T70" fmla="*/ 125 w 278"/>
                    <a:gd name="T71" fmla="*/ 515 h 516"/>
                    <a:gd name="T72" fmla="*/ 110 w 278"/>
                    <a:gd name="T73" fmla="*/ 515 h 516"/>
                    <a:gd name="T74" fmla="*/ 96 w 278"/>
                    <a:gd name="T75" fmla="*/ 515 h 516"/>
                    <a:gd name="T76" fmla="*/ 82 w 278"/>
                    <a:gd name="T77" fmla="*/ 515 h 516"/>
                    <a:gd name="T78" fmla="*/ 67 w 278"/>
                    <a:gd name="T79" fmla="*/ 515 h 516"/>
                    <a:gd name="T80" fmla="*/ 53 w 278"/>
                    <a:gd name="T81" fmla="*/ 515 h 516"/>
                    <a:gd name="T82" fmla="*/ 52 w 278"/>
                    <a:gd name="T83" fmla="*/ 510 h 516"/>
                    <a:gd name="T84" fmla="*/ 52 w 278"/>
                    <a:gd name="T85" fmla="*/ 506 h 516"/>
                    <a:gd name="T86" fmla="*/ 51 w 278"/>
                    <a:gd name="T87" fmla="*/ 500 h 516"/>
                    <a:gd name="T88" fmla="*/ 51 w 278"/>
                    <a:gd name="T89" fmla="*/ 496 h 516"/>
                    <a:gd name="T90" fmla="*/ 45 w 278"/>
                    <a:gd name="T91" fmla="*/ 496 h 516"/>
                    <a:gd name="T92" fmla="*/ 38 w 278"/>
                    <a:gd name="T93" fmla="*/ 495 h 516"/>
                    <a:gd name="T94" fmla="*/ 33 w 278"/>
                    <a:gd name="T95" fmla="*/ 495 h 516"/>
                    <a:gd name="T96" fmla="*/ 26 w 278"/>
                    <a:gd name="T97" fmla="*/ 494 h 516"/>
                    <a:gd name="T98" fmla="*/ 21 w 278"/>
                    <a:gd name="T99" fmla="*/ 494 h 516"/>
                    <a:gd name="T100" fmla="*/ 14 w 278"/>
                    <a:gd name="T101" fmla="*/ 494 h 516"/>
                    <a:gd name="T102" fmla="*/ 8 w 278"/>
                    <a:gd name="T103" fmla="*/ 493 h 516"/>
                    <a:gd name="T104" fmla="*/ 1 w 278"/>
                    <a:gd name="T105" fmla="*/ 493 h 516"/>
                    <a:gd name="T106" fmla="*/ 1 w 278"/>
                    <a:gd name="T107" fmla="*/ 374 h 516"/>
                    <a:gd name="T108" fmla="*/ 1 w 278"/>
                    <a:gd name="T109" fmla="*/ 255 h 516"/>
                    <a:gd name="T110" fmla="*/ 1 w 278"/>
                    <a:gd name="T111" fmla="*/ 136 h 516"/>
                    <a:gd name="T112" fmla="*/ 0 w 278"/>
                    <a:gd name="T113" fmla="*/ 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516">
                      <a:moveTo>
                        <a:pt x="0" y="16"/>
                      </a:moveTo>
                      <a:lnTo>
                        <a:pt x="18" y="15"/>
                      </a:lnTo>
                      <a:lnTo>
                        <a:pt x="34" y="14"/>
                      </a:lnTo>
                      <a:lnTo>
                        <a:pt x="52" y="13"/>
                      </a:lnTo>
                      <a:lnTo>
                        <a:pt x="69" y="12"/>
                      </a:lnTo>
                      <a:lnTo>
                        <a:pt x="86" y="11"/>
                      </a:lnTo>
                      <a:lnTo>
                        <a:pt x="104" y="10"/>
                      </a:lnTo>
                      <a:lnTo>
                        <a:pt x="121" y="9"/>
                      </a:lnTo>
                      <a:lnTo>
                        <a:pt x="138" y="8"/>
                      </a:lnTo>
                      <a:lnTo>
                        <a:pt x="156" y="7"/>
                      </a:lnTo>
                      <a:lnTo>
                        <a:pt x="173" y="6"/>
                      </a:lnTo>
                      <a:lnTo>
                        <a:pt x="190" y="5"/>
                      </a:lnTo>
                      <a:lnTo>
                        <a:pt x="208" y="4"/>
                      </a:lnTo>
                      <a:lnTo>
                        <a:pt x="225" y="3"/>
                      </a:lnTo>
                      <a:lnTo>
                        <a:pt x="243" y="2"/>
                      </a:lnTo>
                      <a:lnTo>
                        <a:pt x="259" y="1"/>
                      </a:lnTo>
                      <a:lnTo>
                        <a:pt x="277" y="0"/>
                      </a:lnTo>
                      <a:lnTo>
                        <a:pt x="277" y="126"/>
                      </a:lnTo>
                      <a:lnTo>
                        <a:pt x="278" y="253"/>
                      </a:lnTo>
                      <a:lnTo>
                        <a:pt x="278" y="379"/>
                      </a:lnTo>
                      <a:lnTo>
                        <a:pt x="278" y="505"/>
                      </a:lnTo>
                      <a:lnTo>
                        <a:pt x="278" y="508"/>
                      </a:lnTo>
                      <a:lnTo>
                        <a:pt x="278" y="510"/>
                      </a:lnTo>
                      <a:lnTo>
                        <a:pt x="278" y="513"/>
                      </a:lnTo>
                      <a:lnTo>
                        <a:pt x="278" y="516"/>
                      </a:lnTo>
                      <a:lnTo>
                        <a:pt x="264" y="516"/>
                      </a:lnTo>
                      <a:lnTo>
                        <a:pt x="251" y="516"/>
                      </a:lnTo>
                      <a:lnTo>
                        <a:pt x="237" y="516"/>
                      </a:lnTo>
                      <a:lnTo>
                        <a:pt x="222" y="515"/>
                      </a:lnTo>
                      <a:lnTo>
                        <a:pt x="208" y="515"/>
                      </a:lnTo>
                      <a:lnTo>
                        <a:pt x="195" y="515"/>
                      </a:lnTo>
                      <a:lnTo>
                        <a:pt x="181" y="515"/>
                      </a:lnTo>
                      <a:lnTo>
                        <a:pt x="166" y="515"/>
                      </a:lnTo>
                      <a:lnTo>
                        <a:pt x="152" y="515"/>
                      </a:lnTo>
                      <a:lnTo>
                        <a:pt x="138" y="515"/>
                      </a:lnTo>
                      <a:lnTo>
                        <a:pt x="125" y="515"/>
                      </a:lnTo>
                      <a:lnTo>
                        <a:pt x="110" y="515"/>
                      </a:lnTo>
                      <a:lnTo>
                        <a:pt x="96" y="515"/>
                      </a:lnTo>
                      <a:lnTo>
                        <a:pt x="82" y="515"/>
                      </a:lnTo>
                      <a:lnTo>
                        <a:pt x="67" y="515"/>
                      </a:lnTo>
                      <a:lnTo>
                        <a:pt x="53" y="515"/>
                      </a:lnTo>
                      <a:lnTo>
                        <a:pt x="52" y="510"/>
                      </a:lnTo>
                      <a:lnTo>
                        <a:pt x="52" y="506"/>
                      </a:lnTo>
                      <a:lnTo>
                        <a:pt x="51" y="500"/>
                      </a:lnTo>
                      <a:lnTo>
                        <a:pt x="51" y="496"/>
                      </a:lnTo>
                      <a:lnTo>
                        <a:pt x="45" y="496"/>
                      </a:lnTo>
                      <a:lnTo>
                        <a:pt x="38" y="495"/>
                      </a:lnTo>
                      <a:lnTo>
                        <a:pt x="33" y="495"/>
                      </a:lnTo>
                      <a:lnTo>
                        <a:pt x="26" y="494"/>
                      </a:lnTo>
                      <a:lnTo>
                        <a:pt x="21" y="494"/>
                      </a:lnTo>
                      <a:lnTo>
                        <a:pt x="14" y="494"/>
                      </a:lnTo>
                      <a:lnTo>
                        <a:pt x="8" y="493"/>
                      </a:lnTo>
                      <a:lnTo>
                        <a:pt x="1" y="493"/>
                      </a:lnTo>
                      <a:lnTo>
                        <a:pt x="1" y="374"/>
                      </a:lnTo>
                      <a:lnTo>
                        <a:pt x="1" y="255"/>
                      </a:lnTo>
                      <a:lnTo>
                        <a:pt x="1" y="136"/>
                      </a:lnTo>
                      <a:lnTo>
                        <a:pt x="0" y="16"/>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2" name="Freeform 304">
                  <a:extLst>
                    <a:ext uri="{FF2B5EF4-FFF2-40B4-BE49-F238E27FC236}">
                      <a16:creationId xmlns:a16="http://schemas.microsoft.com/office/drawing/2014/main" id="{9EF7632A-6283-D54F-B34B-834271796CF9}"/>
                    </a:ext>
                  </a:extLst>
                </p:cNvPr>
                <p:cNvSpPr>
                  <a:spLocks/>
                </p:cNvSpPr>
                <p:nvPr/>
              </p:nvSpPr>
              <p:spPr bwMode="auto">
                <a:xfrm>
                  <a:off x="496" y="1091"/>
                  <a:ext cx="93" cy="225"/>
                </a:xfrm>
                <a:custGeom>
                  <a:avLst/>
                  <a:gdLst>
                    <a:gd name="T0" fmla="*/ 0 w 278"/>
                    <a:gd name="T1" fmla="*/ 15 h 449"/>
                    <a:gd name="T2" fmla="*/ 18 w 278"/>
                    <a:gd name="T3" fmla="*/ 14 h 449"/>
                    <a:gd name="T4" fmla="*/ 34 w 278"/>
                    <a:gd name="T5" fmla="*/ 13 h 449"/>
                    <a:gd name="T6" fmla="*/ 52 w 278"/>
                    <a:gd name="T7" fmla="*/ 12 h 449"/>
                    <a:gd name="T8" fmla="*/ 69 w 278"/>
                    <a:gd name="T9" fmla="*/ 11 h 449"/>
                    <a:gd name="T10" fmla="*/ 86 w 278"/>
                    <a:gd name="T11" fmla="*/ 10 h 449"/>
                    <a:gd name="T12" fmla="*/ 104 w 278"/>
                    <a:gd name="T13" fmla="*/ 9 h 449"/>
                    <a:gd name="T14" fmla="*/ 121 w 278"/>
                    <a:gd name="T15" fmla="*/ 8 h 449"/>
                    <a:gd name="T16" fmla="*/ 138 w 278"/>
                    <a:gd name="T17" fmla="*/ 7 h 449"/>
                    <a:gd name="T18" fmla="*/ 156 w 278"/>
                    <a:gd name="T19" fmla="*/ 7 h 449"/>
                    <a:gd name="T20" fmla="*/ 173 w 278"/>
                    <a:gd name="T21" fmla="*/ 6 h 449"/>
                    <a:gd name="T22" fmla="*/ 190 w 278"/>
                    <a:gd name="T23" fmla="*/ 5 h 449"/>
                    <a:gd name="T24" fmla="*/ 208 w 278"/>
                    <a:gd name="T25" fmla="*/ 4 h 449"/>
                    <a:gd name="T26" fmla="*/ 225 w 278"/>
                    <a:gd name="T27" fmla="*/ 3 h 449"/>
                    <a:gd name="T28" fmla="*/ 243 w 278"/>
                    <a:gd name="T29" fmla="*/ 2 h 449"/>
                    <a:gd name="T30" fmla="*/ 259 w 278"/>
                    <a:gd name="T31" fmla="*/ 1 h 449"/>
                    <a:gd name="T32" fmla="*/ 277 w 278"/>
                    <a:gd name="T33" fmla="*/ 0 h 449"/>
                    <a:gd name="T34" fmla="*/ 277 w 278"/>
                    <a:gd name="T35" fmla="*/ 110 h 449"/>
                    <a:gd name="T36" fmla="*/ 278 w 278"/>
                    <a:gd name="T37" fmla="*/ 219 h 449"/>
                    <a:gd name="T38" fmla="*/ 278 w 278"/>
                    <a:gd name="T39" fmla="*/ 329 h 449"/>
                    <a:gd name="T40" fmla="*/ 278 w 278"/>
                    <a:gd name="T41" fmla="*/ 439 h 449"/>
                    <a:gd name="T42" fmla="*/ 278 w 278"/>
                    <a:gd name="T43" fmla="*/ 441 h 449"/>
                    <a:gd name="T44" fmla="*/ 278 w 278"/>
                    <a:gd name="T45" fmla="*/ 444 h 449"/>
                    <a:gd name="T46" fmla="*/ 278 w 278"/>
                    <a:gd name="T47" fmla="*/ 446 h 449"/>
                    <a:gd name="T48" fmla="*/ 278 w 278"/>
                    <a:gd name="T49" fmla="*/ 449 h 449"/>
                    <a:gd name="T50" fmla="*/ 264 w 278"/>
                    <a:gd name="T51" fmla="*/ 449 h 449"/>
                    <a:gd name="T52" fmla="*/ 251 w 278"/>
                    <a:gd name="T53" fmla="*/ 449 h 449"/>
                    <a:gd name="T54" fmla="*/ 237 w 278"/>
                    <a:gd name="T55" fmla="*/ 449 h 449"/>
                    <a:gd name="T56" fmla="*/ 222 w 278"/>
                    <a:gd name="T57" fmla="*/ 448 h 449"/>
                    <a:gd name="T58" fmla="*/ 208 w 278"/>
                    <a:gd name="T59" fmla="*/ 448 h 449"/>
                    <a:gd name="T60" fmla="*/ 195 w 278"/>
                    <a:gd name="T61" fmla="*/ 448 h 449"/>
                    <a:gd name="T62" fmla="*/ 181 w 278"/>
                    <a:gd name="T63" fmla="*/ 448 h 449"/>
                    <a:gd name="T64" fmla="*/ 166 w 278"/>
                    <a:gd name="T65" fmla="*/ 448 h 449"/>
                    <a:gd name="T66" fmla="*/ 152 w 278"/>
                    <a:gd name="T67" fmla="*/ 448 h 449"/>
                    <a:gd name="T68" fmla="*/ 138 w 278"/>
                    <a:gd name="T69" fmla="*/ 448 h 449"/>
                    <a:gd name="T70" fmla="*/ 125 w 278"/>
                    <a:gd name="T71" fmla="*/ 448 h 449"/>
                    <a:gd name="T72" fmla="*/ 110 w 278"/>
                    <a:gd name="T73" fmla="*/ 448 h 449"/>
                    <a:gd name="T74" fmla="*/ 96 w 278"/>
                    <a:gd name="T75" fmla="*/ 448 h 449"/>
                    <a:gd name="T76" fmla="*/ 82 w 278"/>
                    <a:gd name="T77" fmla="*/ 448 h 449"/>
                    <a:gd name="T78" fmla="*/ 67 w 278"/>
                    <a:gd name="T79" fmla="*/ 448 h 449"/>
                    <a:gd name="T80" fmla="*/ 53 w 278"/>
                    <a:gd name="T81" fmla="*/ 448 h 449"/>
                    <a:gd name="T82" fmla="*/ 52 w 278"/>
                    <a:gd name="T83" fmla="*/ 444 h 449"/>
                    <a:gd name="T84" fmla="*/ 52 w 278"/>
                    <a:gd name="T85" fmla="*/ 440 h 449"/>
                    <a:gd name="T86" fmla="*/ 51 w 278"/>
                    <a:gd name="T87" fmla="*/ 436 h 449"/>
                    <a:gd name="T88" fmla="*/ 51 w 278"/>
                    <a:gd name="T89" fmla="*/ 432 h 449"/>
                    <a:gd name="T90" fmla="*/ 45 w 278"/>
                    <a:gd name="T91" fmla="*/ 432 h 449"/>
                    <a:gd name="T92" fmla="*/ 38 w 278"/>
                    <a:gd name="T93" fmla="*/ 431 h 449"/>
                    <a:gd name="T94" fmla="*/ 33 w 278"/>
                    <a:gd name="T95" fmla="*/ 431 h 449"/>
                    <a:gd name="T96" fmla="*/ 26 w 278"/>
                    <a:gd name="T97" fmla="*/ 431 h 449"/>
                    <a:gd name="T98" fmla="*/ 21 w 278"/>
                    <a:gd name="T99" fmla="*/ 431 h 449"/>
                    <a:gd name="T100" fmla="*/ 14 w 278"/>
                    <a:gd name="T101" fmla="*/ 431 h 449"/>
                    <a:gd name="T102" fmla="*/ 8 w 278"/>
                    <a:gd name="T103" fmla="*/ 430 h 449"/>
                    <a:gd name="T104" fmla="*/ 1 w 278"/>
                    <a:gd name="T105" fmla="*/ 430 h 449"/>
                    <a:gd name="T106" fmla="*/ 1 w 278"/>
                    <a:gd name="T107" fmla="*/ 326 h 449"/>
                    <a:gd name="T108" fmla="*/ 1 w 278"/>
                    <a:gd name="T109" fmla="*/ 222 h 449"/>
                    <a:gd name="T110" fmla="*/ 1 w 278"/>
                    <a:gd name="T111" fmla="*/ 119 h 449"/>
                    <a:gd name="T112" fmla="*/ 0 w 278"/>
                    <a:gd name="T113" fmla="*/ 1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449">
                      <a:moveTo>
                        <a:pt x="0" y="15"/>
                      </a:moveTo>
                      <a:lnTo>
                        <a:pt x="18" y="14"/>
                      </a:lnTo>
                      <a:lnTo>
                        <a:pt x="34" y="13"/>
                      </a:lnTo>
                      <a:lnTo>
                        <a:pt x="52" y="12"/>
                      </a:lnTo>
                      <a:lnTo>
                        <a:pt x="69" y="11"/>
                      </a:lnTo>
                      <a:lnTo>
                        <a:pt x="86" y="10"/>
                      </a:lnTo>
                      <a:lnTo>
                        <a:pt x="104" y="9"/>
                      </a:lnTo>
                      <a:lnTo>
                        <a:pt x="121" y="8"/>
                      </a:lnTo>
                      <a:lnTo>
                        <a:pt x="138" y="7"/>
                      </a:lnTo>
                      <a:lnTo>
                        <a:pt x="156" y="7"/>
                      </a:lnTo>
                      <a:lnTo>
                        <a:pt x="173" y="6"/>
                      </a:lnTo>
                      <a:lnTo>
                        <a:pt x="190" y="5"/>
                      </a:lnTo>
                      <a:lnTo>
                        <a:pt x="208" y="4"/>
                      </a:lnTo>
                      <a:lnTo>
                        <a:pt x="225" y="3"/>
                      </a:lnTo>
                      <a:lnTo>
                        <a:pt x="243" y="2"/>
                      </a:lnTo>
                      <a:lnTo>
                        <a:pt x="259" y="1"/>
                      </a:lnTo>
                      <a:lnTo>
                        <a:pt x="277" y="0"/>
                      </a:lnTo>
                      <a:lnTo>
                        <a:pt x="277" y="110"/>
                      </a:lnTo>
                      <a:lnTo>
                        <a:pt x="278" y="219"/>
                      </a:lnTo>
                      <a:lnTo>
                        <a:pt x="278" y="329"/>
                      </a:lnTo>
                      <a:lnTo>
                        <a:pt x="278" y="439"/>
                      </a:lnTo>
                      <a:lnTo>
                        <a:pt x="278" y="441"/>
                      </a:lnTo>
                      <a:lnTo>
                        <a:pt x="278" y="444"/>
                      </a:lnTo>
                      <a:lnTo>
                        <a:pt x="278" y="446"/>
                      </a:lnTo>
                      <a:lnTo>
                        <a:pt x="278" y="449"/>
                      </a:lnTo>
                      <a:lnTo>
                        <a:pt x="264" y="449"/>
                      </a:lnTo>
                      <a:lnTo>
                        <a:pt x="251" y="449"/>
                      </a:lnTo>
                      <a:lnTo>
                        <a:pt x="237" y="449"/>
                      </a:lnTo>
                      <a:lnTo>
                        <a:pt x="222" y="448"/>
                      </a:lnTo>
                      <a:lnTo>
                        <a:pt x="208" y="448"/>
                      </a:lnTo>
                      <a:lnTo>
                        <a:pt x="195" y="448"/>
                      </a:lnTo>
                      <a:lnTo>
                        <a:pt x="181" y="448"/>
                      </a:lnTo>
                      <a:lnTo>
                        <a:pt x="166" y="448"/>
                      </a:lnTo>
                      <a:lnTo>
                        <a:pt x="152" y="448"/>
                      </a:lnTo>
                      <a:lnTo>
                        <a:pt x="138" y="448"/>
                      </a:lnTo>
                      <a:lnTo>
                        <a:pt x="125" y="448"/>
                      </a:lnTo>
                      <a:lnTo>
                        <a:pt x="110" y="448"/>
                      </a:lnTo>
                      <a:lnTo>
                        <a:pt x="96" y="448"/>
                      </a:lnTo>
                      <a:lnTo>
                        <a:pt x="82" y="448"/>
                      </a:lnTo>
                      <a:lnTo>
                        <a:pt x="67" y="448"/>
                      </a:lnTo>
                      <a:lnTo>
                        <a:pt x="53" y="448"/>
                      </a:lnTo>
                      <a:lnTo>
                        <a:pt x="52" y="444"/>
                      </a:lnTo>
                      <a:lnTo>
                        <a:pt x="52" y="440"/>
                      </a:lnTo>
                      <a:lnTo>
                        <a:pt x="51" y="436"/>
                      </a:lnTo>
                      <a:lnTo>
                        <a:pt x="51" y="432"/>
                      </a:lnTo>
                      <a:lnTo>
                        <a:pt x="45" y="432"/>
                      </a:lnTo>
                      <a:lnTo>
                        <a:pt x="38" y="431"/>
                      </a:lnTo>
                      <a:lnTo>
                        <a:pt x="33" y="431"/>
                      </a:lnTo>
                      <a:lnTo>
                        <a:pt x="26" y="431"/>
                      </a:lnTo>
                      <a:lnTo>
                        <a:pt x="21" y="431"/>
                      </a:lnTo>
                      <a:lnTo>
                        <a:pt x="14" y="431"/>
                      </a:lnTo>
                      <a:lnTo>
                        <a:pt x="8" y="430"/>
                      </a:lnTo>
                      <a:lnTo>
                        <a:pt x="1" y="430"/>
                      </a:lnTo>
                      <a:lnTo>
                        <a:pt x="1" y="326"/>
                      </a:lnTo>
                      <a:lnTo>
                        <a:pt x="1" y="222"/>
                      </a:lnTo>
                      <a:lnTo>
                        <a:pt x="1" y="119"/>
                      </a:lnTo>
                      <a:lnTo>
                        <a:pt x="0" y="15"/>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3" name="Freeform 305">
                  <a:extLst>
                    <a:ext uri="{FF2B5EF4-FFF2-40B4-BE49-F238E27FC236}">
                      <a16:creationId xmlns:a16="http://schemas.microsoft.com/office/drawing/2014/main" id="{B8D0051A-C66A-6942-A297-624FFCB9A57A}"/>
                    </a:ext>
                  </a:extLst>
                </p:cNvPr>
                <p:cNvSpPr>
                  <a:spLocks/>
                </p:cNvSpPr>
                <p:nvPr/>
              </p:nvSpPr>
              <p:spPr bwMode="auto">
                <a:xfrm>
                  <a:off x="496" y="1092"/>
                  <a:ext cx="93" cy="191"/>
                </a:xfrm>
                <a:custGeom>
                  <a:avLst/>
                  <a:gdLst>
                    <a:gd name="T0" fmla="*/ 0 w 278"/>
                    <a:gd name="T1" fmla="*/ 13 h 382"/>
                    <a:gd name="T2" fmla="*/ 18 w 278"/>
                    <a:gd name="T3" fmla="*/ 12 h 382"/>
                    <a:gd name="T4" fmla="*/ 34 w 278"/>
                    <a:gd name="T5" fmla="*/ 11 h 382"/>
                    <a:gd name="T6" fmla="*/ 52 w 278"/>
                    <a:gd name="T7" fmla="*/ 11 h 382"/>
                    <a:gd name="T8" fmla="*/ 69 w 278"/>
                    <a:gd name="T9" fmla="*/ 10 h 382"/>
                    <a:gd name="T10" fmla="*/ 86 w 278"/>
                    <a:gd name="T11" fmla="*/ 9 h 382"/>
                    <a:gd name="T12" fmla="*/ 104 w 278"/>
                    <a:gd name="T13" fmla="*/ 8 h 382"/>
                    <a:gd name="T14" fmla="*/ 121 w 278"/>
                    <a:gd name="T15" fmla="*/ 7 h 382"/>
                    <a:gd name="T16" fmla="*/ 138 w 278"/>
                    <a:gd name="T17" fmla="*/ 6 h 382"/>
                    <a:gd name="T18" fmla="*/ 156 w 278"/>
                    <a:gd name="T19" fmla="*/ 6 h 382"/>
                    <a:gd name="T20" fmla="*/ 173 w 278"/>
                    <a:gd name="T21" fmla="*/ 5 h 382"/>
                    <a:gd name="T22" fmla="*/ 190 w 278"/>
                    <a:gd name="T23" fmla="*/ 4 h 382"/>
                    <a:gd name="T24" fmla="*/ 208 w 278"/>
                    <a:gd name="T25" fmla="*/ 3 h 382"/>
                    <a:gd name="T26" fmla="*/ 225 w 278"/>
                    <a:gd name="T27" fmla="*/ 2 h 382"/>
                    <a:gd name="T28" fmla="*/ 243 w 278"/>
                    <a:gd name="T29" fmla="*/ 2 h 382"/>
                    <a:gd name="T30" fmla="*/ 259 w 278"/>
                    <a:gd name="T31" fmla="*/ 1 h 382"/>
                    <a:gd name="T32" fmla="*/ 277 w 278"/>
                    <a:gd name="T33" fmla="*/ 0 h 382"/>
                    <a:gd name="T34" fmla="*/ 277 w 278"/>
                    <a:gd name="T35" fmla="*/ 94 h 382"/>
                    <a:gd name="T36" fmla="*/ 278 w 278"/>
                    <a:gd name="T37" fmla="*/ 186 h 382"/>
                    <a:gd name="T38" fmla="*/ 278 w 278"/>
                    <a:gd name="T39" fmla="*/ 280 h 382"/>
                    <a:gd name="T40" fmla="*/ 278 w 278"/>
                    <a:gd name="T41" fmla="*/ 373 h 382"/>
                    <a:gd name="T42" fmla="*/ 278 w 278"/>
                    <a:gd name="T43" fmla="*/ 375 h 382"/>
                    <a:gd name="T44" fmla="*/ 278 w 278"/>
                    <a:gd name="T45" fmla="*/ 377 h 382"/>
                    <a:gd name="T46" fmla="*/ 278 w 278"/>
                    <a:gd name="T47" fmla="*/ 380 h 382"/>
                    <a:gd name="T48" fmla="*/ 278 w 278"/>
                    <a:gd name="T49" fmla="*/ 382 h 382"/>
                    <a:gd name="T50" fmla="*/ 264 w 278"/>
                    <a:gd name="T51" fmla="*/ 382 h 382"/>
                    <a:gd name="T52" fmla="*/ 251 w 278"/>
                    <a:gd name="T53" fmla="*/ 382 h 382"/>
                    <a:gd name="T54" fmla="*/ 237 w 278"/>
                    <a:gd name="T55" fmla="*/ 382 h 382"/>
                    <a:gd name="T56" fmla="*/ 222 w 278"/>
                    <a:gd name="T57" fmla="*/ 382 h 382"/>
                    <a:gd name="T58" fmla="*/ 208 w 278"/>
                    <a:gd name="T59" fmla="*/ 382 h 382"/>
                    <a:gd name="T60" fmla="*/ 195 w 278"/>
                    <a:gd name="T61" fmla="*/ 382 h 382"/>
                    <a:gd name="T62" fmla="*/ 181 w 278"/>
                    <a:gd name="T63" fmla="*/ 382 h 382"/>
                    <a:gd name="T64" fmla="*/ 166 w 278"/>
                    <a:gd name="T65" fmla="*/ 381 h 382"/>
                    <a:gd name="T66" fmla="*/ 152 w 278"/>
                    <a:gd name="T67" fmla="*/ 381 h 382"/>
                    <a:gd name="T68" fmla="*/ 138 w 278"/>
                    <a:gd name="T69" fmla="*/ 381 h 382"/>
                    <a:gd name="T70" fmla="*/ 125 w 278"/>
                    <a:gd name="T71" fmla="*/ 381 h 382"/>
                    <a:gd name="T72" fmla="*/ 110 w 278"/>
                    <a:gd name="T73" fmla="*/ 381 h 382"/>
                    <a:gd name="T74" fmla="*/ 96 w 278"/>
                    <a:gd name="T75" fmla="*/ 381 h 382"/>
                    <a:gd name="T76" fmla="*/ 82 w 278"/>
                    <a:gd name="T77" fmla="*/ 381 h 382"/>
                    <a:gd name="T78" fmla="*/ 67 w 278"/>
                    <a:gd name="T79" fmla="*/ 381 h 382"/>
                    <a:gd name="T80" fmla="*/ 53 w 278"/>
                    <a:gd name="T81" fmla="*/ 381 h 382"/>
                    <a:gd name="T82" fmla="*/ 52 w 278"/>
                    <a:gd name="T83" fmla="*/ 378 h 382"/>
                    <a:gd name="T84" fmla="*/ 52 w 278"/>
                    <a:gd name="T85" fmla="*/ 374 h 382"/>
                    <a:gd name="T86" fmla="*/ 51 w 278"/>
                    <a:gd name="T87" fmla="*/ 371 h 382"/>
                    <a:gd name="T88" fmla="*/ 51 w 278"/>
                    <a:gd name="T89" fmla="*/ 368 h 382"/>
                    <a:gd name="T90" fmla="*/ 45 w 278"/>
                    <a:gd name="T91" fmla="*/ 368 h 382"/>
                    <a:gd name="T92" fmla="*/ 38 w 278"/>
                    <a:gd name="T93" fmla="*/ 367 h 382"/>
                    <a:gd name="T94" fmla="*/ 33 w 278"/>
                    <a:gd name="T95" fmla="*/ 367 h 382"/>
                    <a:gd name="T96" fmla="*/ 26 w 278"/>
                    <a:gd name="T97" fmla="*/ 367 h 382"/>
                    <a:gd name="T98" fmla="*/ 21 w 278"/>
                    <a:gd name="T99" fmla="*/ 367 h 382"/>
                    <a:gd name="T100" fmla="*/ 14 w 278"/>
                    <a:gd name="T101" fmla="*/ 367 h 382"/>
                    <a:gd name="T102" fmla="*/ 8 w 278"/>
                    <a:gd name="T103" fmla="*/ 366 h 382"/>
                    <a:gd name="T104" fmla="*/ 1 w 278"/>
                    <a:gd name="T105" fmla="*/ 366 h 382"/>
                    <a:gd name="T106" fmla="*/ 1 w 278"/>
                    <a:gd name="T107" fmla="*/ 278 h 382"/>
                    <a:gd name="T108" fmla="*/ 1 w 278"/>
                    <a:gd name="T109" fmla="*/ 190 h 382"/>
                    <a:gd name="T110" fmla="*/ 1 w 278"/>
                    <a:gd name="T111" fmla="*/ 102 h 382"/>
                    <a:gd name="T112" fmla="*/ 0 w 278"/>
                    <a:gd name="T113"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382">
                      <a:moveTo>
                        <a:pt x="0" y="13"/>
                      </a:moveTo>
                      <a:lnTo>
                        <a:pt x="18" y="12"/>
                      </a:lnTo>
                      <a:lnTo>
                        <a:pt x="34" y="11"/>
                      </a:lnTo>
                      <a:lnTo>
                        <a:pt x="52" y="11"/>
                      </a:lnTo>
                      <a:lnTo>
                        <a:pt x="69" y="10"/>
                      </a:lnTo>
                      <a:lnTo>
                        <a:pt x="86" y="9"/>
                      </a:lnTo>
                      <a:lnTo>
                        <a:pt x="104" y="8"/>
                      </a:lnTo>
                      <a:lnTo>
                        <a:pt x="121" y="7"/>
                      </a:lnTo>
                      <a:lnTo>
                        <a:pt x="138" y="6"/>
                      </a:lnTo>
                      <a:lnTo>
                        <a:pt x="156" y="6"/>
                      </a:lnTo>
                      <a:lnTo>
                        <a:pt x="173" y="5"/>
                      </a:lnTo>
                      <a:lnTo>
                        <a:pt x="190" y="4"/>
                      </a:lnTo>
                      <a:lnTo>
                        <a:pt x="208" y="3"/>
                      </a:lnTo>
                      <a:lnTo>
                        <a:pt x="225" y="2"/>
                      </a:lnTo>
                      <a:lnTo>
                        <a:pt x="243" y="2"/>
                      </a:lnTo>
                      <a:lnTo>
                        <a:pt x="259" y="1"/>
                      </a:lnTo>
                      <a:lnTo>
                        <a:pt x="277" y="0"/>
                      </a:lnTo>
                      <a:lnTo>
                        <a:pt x="277" y="94"/>
                      </a:lnTo>
                      <a:lnTo>
                        <a:pt x="278" y="186"/>
                      </a:lnTo>
                      <a:lnTo>
                        <a:pt x="278" y="280"/>
                      </a:lnTo>
                      <a:lnTo>
                        <a:pt x="278" y="373"/>
                      </a:lnTo>
                      <a:lnTo>
                        <a:pt x="278" y="375"/>
                      </a:lnTo>
                      <a:lnTo>
                        <a:pt x="278" y="377"/>
                      </a:lnTo>
                      <a:lnTo>
                        <a:pt x="278" y="380"/>
                      </a:lnTo>
                      <a:lnTo>
                        <a:pt x="278" y="382"/>
                      </a:lnTo>
                      <a:lnTo>
                        <a:pt x="264" y="382"/>
                      </a:lnTo>
                      <a:lnTo>
                        <a:pt x="251" y="382"/>
                      </a:lnTo>
                      <a:lnTo>
                        <a:pt x="237" y="382"/>
                      </a:lnTo>
                      <a:lnTo>
                        <a:pt x="222" y="382"/>
                      </a:lnTo>
                      <a:lnTo>
                        <a:pt x="208" y="382"/>
                      </a:lnTo>
                      <a:lnTo>
                        <a:pt x="195" y="382"/>
                      </a:lnTo>
                      <a:lnTo>
                        <a:pt x="181" y="382"/>
                      </a:lnTo>
                      <a:lnTo>
                        <a:pt x="166" y="381"/>
                      </a:lnTo>
                      <a:lnTo>
                        <a:pt x="152" y="381"/>
                      </a:lnTo>
                      <a:lnTo>
                        <a:pt x="138" y="381"/>
                      </a:lnTo>
                      <a:lnTo>
                        <a:pt x="125" y="381"/>
                      </a:lnTo>
                      <a:lnTo>
                        <a:pt x="110" y="381"/>
                      </a:lnTo>
                      <a:lnTo>
                        <a:pt x="96" y="381"/>
                      </a:lnTo>
                      <a:lnTo>
                        <a:pt x="82" y="381"/>
                      </a:lnTo>
                      <a:lnTo>
                        <a:pt x="67" y="381"/>
                      </a:lnTo>
                      <a:lnTo>
                        <a:pt x="53" y="381"/>
                      </a:lnTo>
                      <a:lnTo>
                        <a:pt x="52" y="378"/>
                      </a:lnTo>
                      <a:lnTo>
                        <a:pt x="52" y="374"/>
                      </a:lnTo>
                      <a:lnTo>
                        <a:pt x="51" y="371"/>
                      </a:lnTo>
                      <a:lnTo>
                        <a:pt x="51" y="368"/>
                      </a:lnTo>
                      <a:lnTo>
                        <a:pt x="45" y="368"/>
                      </a:lnTo>
                      <a:lnTo>
                        <a:pt x="38" y="367"/>
                      </a:lnTo>
                      <a:lnTo>
                        <a:pt x="33" y="367"/>
                      </a:lnTo>
                      <a:lnTo>
                        <a:pt x="26" y="367"/>
                      </a:lnTo>
                      <a:lnTo>
                        <a:pt x="21" y="367"/>
                      </a:lnTo>
                      <a:lnTo>
                        <a:pt x="14" y="367"/>
                      </a:lnTo>
                      <a:lnTo>
                        <a:pt x="8" y="366"/>
                      </a:lnTo>
                      <a:lnTo>
                        <a:pt x="1" y="366"/>
                      </a:lnTo>
                      <a:lnTo>
                        <a:pt x="1" y="278"/>
                      </a:lnTo>
                      <a:lnTo>
                        <a:pt x="1" y="190"/>
                      </a:lnTo>
                      <a:lnTo>
                        <a:pt x="1" y="102"/>
                      </a:lnTo>
                      <a:lnTo>
                        <a:pt x="0" y="13"/>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4" name="Freeform 306">
                  <a:extLst>
                    <a:ext uri="{FF2B5EF4-FFF2-40B4-BE49-F238E27FC236}">
                      <a16:creationId xmlns:a16="http://schemas.microsoft.com/office/drawing/2014/main" id="{5E1DC75A-F5FE-2648-AD39-8FF01BD8EDE8}"/>
                    </a:ext>
                  </a:extLst>
                </p:cNvPr>
                <p:cNvSpPr>
                  <a:spLocks/>
                </p:cNvSpPr>
                <p:nvPr/>
              </p:nvSpPr>
              <p:spPr bwMode="auto">
                <a:xfrm>
                  <a:off x="496" y="1092"/>
                  <a:ext cx="93" cy="158"/>
                </a:xfrm>
                <a:custGeom>
                  <a:avLst/>
                  <a:gdLst>
                    <a:gd name="T0" fmla="*/ 0 w 278"/>
                    <a:gd name="T1" fmla="*/ 13 h 317"/>
                    <a:gd name="T2" fmla="*/ 18 w 278"/>
                    <a:gd name="T3" fmla="*/ 12 h 317"/>
                    <a:gd name="T4" fmla="*/ 34 w 278"/>
                    <a:gd name="T5" fmla="*/ 11 h 317"/>
                    <a:gd name="T6" fmla="*/ 52 w 278"/>
                    <a:gd name="T7" fmla="*/ 11 h 317"/>
                    <a:gd name="T8" fmla="*/ 69 w 278"/>
                    <a:gd name="T9" fmla="*/ 10 h 317"/>
                    <a:gd name="T10" fmla="*/ 86 w 278"/>
                    <a:gd name="T11" fmla="*/ 9 h 317"/>
                    <a:gd name="T12" fmla="*/ 104 w 278"/>
                    <a:gd name="T13" fmla="*/ 8 h 317"/>
                    <a:gd name="T14" fmla="*/ 121 w 278"/>
                    <a:gd name="T15" fmla="*/ 7 h 317"/>
                    <a:gd name="T16" fmla="*/ 138 w 278"/>
                    <a:gd name="T17" fmla="*/ 6 h 317"/>
                    <a:gd name="T18" fmla="*/ 156 w 278"/>
                    <a:gd name="T19" fmla="*/ 6 h 317"/>
                    <a:gd name="T20" fmla="*/ 173 w 278"/>
                    <a:gd name="T21" fmla="*/ 5 h 317"/>
                    <a:gd name="T22" fmla="*/ 190 w 278"/>
                    <a:gd name="T23" fmla="*/ 4 h 317"/>
                    <a:gd name="T24" fmla="*/ 208 w 278"/>
                    <a:gd name="T25" fmla="*/ 3 h 317"/>
                    <a:gd name="T26" fmla="*/ 225 w 278"/>
                    <a:gd name="T27" fmla="*/ 2 h 317"/>
                    <a:gd name="T28" fmla="*/ 243 w 278"/>
                    <a:gd name="T29" fmla="*/ 2 h 317"/>
                    <a:gd name="T30" fmla="*/ 259 w 278"/>
                    <a:gd name="T31" fmla="*/ 1 h 317"/>
                    <a:gd name="T32" fmla="*/ 277 w 278"/>
                    <a:gd name="T33" fmla="*/ 0 h 317"/>
                    <a:gd name="T34" fmla="*/ 277 w 278"/>
                    <a:gd name="T35" fmla="*/ 77 h 317"/>
                    <a:gd name="T36" fmla="*/ 278 w 278"/>
                    <a:gd name="T37" fmla="*/ 154 h 317"/>
                    <a:gd name="T38" fmla="*/ 278 w 278"/>
                    <a:gd name="T39" fmla="*/ 231 h 317"/>
                    <a:gd name="T40" fmla="*/ 278 w 278"/>
                    <a:gd name="T41" fmla="*/ 308 h 317"/>
                    <a:gd name="T42" fmla="*/ 278 w 278"/>
                    <a:gd name="T43" fmla="*/ 310 h 317"/>
                    <a:gd name="T44" fmla="*/ 278 w 278"/>
                    <a:gd name="T45" fmla="*/ 312 h 317"/>
                    <a:gd name="T46" fmla="*/ 278 w 278"/>
                    <a:gd name="T47" fmla="*/ 315 h 317"/>
                    <a:gd name="T48" fmla="*/ 278 w 278"/>
                    <a:gd name="T49" fmla="*/ 317 h 317"/>
                    <a:gd name="T50" fmla="*/ 264 w 278"/>
                    <a:gd name="T51" fmla="*/ 317 h 317"/>
                    <a:gd name="T52" fmla="*/ 251 w 278"/>
                    <a:gd name="T53" fmla="*/ 317 h 317"/>
                    <a:gd name="T54" fmla="*/ 237 w 278"/>
                    <a:gd name="T55" fmla="*/ 317 h 317"/>
                    <a:gd name="T56" fmla="*/ 222 w 278"/>
                    <a:gd name="T57" fmla="*/ 317 h 317"/>
                    <a:gd name="T58" fmla="*/ 208 w 278"/>
                    <a:gd name="T59" fmla="*/ 317 h 317"/>
                    <a:gd name="T60" fmla="*/ 195 w 278"/>
                    <a:gd name="T61" fmla="*/ 317 h 317"/>
                    <a:gd name="T62" fmla="*/ 181 w 278"/>
                    <a:gd name="T63" fmla="*/ 317 h 317"/>
                    <a:gd name="T64" fmla="*/ 166 w 278"/>
                    <a:gd name="T65" fmla="*/ 317 h 317"/>
                    <a:gd name="T66" fmla="*/ 152 w 278"/>
                    <a:gd name="T67" fmla="*/ 317 h 317"/>
                    <a:gd name="T68" fmla="*/ 138 w 278"/>
                    <a:gd name="T69" fmla="*/ 317 h 317"/>
                    <a:gd name="T70" fmla="*/ 125 w 278"/>
                    <a:gd name="T71" fmla="*/ 317 h 317"/>
                    <a:gd name="T72" fmla="*/ 110 w 278"/>
                    <a:gd name="T73" fmla="*/ 317 h 317"/>
                    <a:gd name="T74" fmla="*/ 96 w 278"/>
                    <a:gd name="T75" fmla="*/ 316 h 317"/>
                    <a:gd name="T76" fmla="*/ 82 w 278"/>
                    <a:gd name="T77" fmla="*/ 316 h 317"/>
                    <a:gd name="T78" fmla="*/ 67 w 278"/>
                    <a:gd name="T79" fmla="*/ 316 h 317"/>
                    <a:gd name="T80" fmla="*/ 53 w 278"/>
                    <a:gd name="T81" fmla="*/ 316 h 317"/>
                    <a:gd name="T82" fmla="*/ 52 w 278"/>
                    <a:gd name="T83" fmla="*/ 314 h 317"/>
                    <a:gd name="T84" fmla="*/ 52 w 278"/>
                    <a:gd name="T85" fmla="*/ 310 h 317"/>
                    <a:gd name="T86" fmla="*/ 51 w 278"/>
                    <a:gd name="T87" fmla="*/ 307 h 317"/>
                    <a:gd name="T88" fmla="*/ 51 w 278"/>
                    <a:gd name="T89" fmla="*/ 304 h 317"/>
                    <a:gd name="T90" fmla="*/ 45 w 278"/>
                    <a:gd name="T91" fmla="*/ 304 h 317"/>
                    <a:gd name="T92" fmla="*/ 38 w 278"/>
                    <a:gd name="T93" fmla="*/ 304 h 317"/>
                    <a:gd name="T94" fmla="*/ 33 w 278"/>
                    <a:gd name="T95" fmla="*/ 304 h 317"/>
                    <a:gd name="T96" fmla="*/ 26 w 278"/>
                    <a:gd name="T97" fmla="*/ 304 h 317"/>
                    <a:gd name="T98" fmla="*/ 21 w 278"/>
                    <a:gd name="T99" fmla="*/ 304 h 317"/>
                    <a:gd name="T100" fmla="*/ 14 w 278"/>
                    <a:gd name="T101" fmla="*/ 304 h 317"/>
                    <a:gd name="T102" fmla="*/ 8 w 278"/>
                    <a:gd name="T103" fmla="*/ 303 h 317"/>
                    <a:gd name="T104" fmla="*/ 1 w 278"/>
                    <a:gd name="T105" fmla="*/ 303 h 317"/>
                    <a:gd name="T106" fmla="*/ 1 w 278"/>
                    <a:gd name="T107" fmla="*/ 230 h 317"/>
                    <a:gd name="T108" fmla="*/ 1 w 278"/>
                    <a:gd name="T109" fmla="*/ 158 h 317"/>
                    <a:gd name="T110" fmla="*/ 1 w 278"/>
                    <a:gd name="T111" fmla="*/ 85 h 317"/>
                    <a:gd name="T112" fmla="*/ 0 w 278"/>
                    <a:gd name="T113" fmla="*/ 1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317">
                      <a:moveTo>
                        <a:pt x="0" y="13"/>
                      </a:moveTo>
                      <a:lnTo>
                        <a:pt x="18" y="12"/>
                      </a:lnTo>
                      <a:lnTo>
                        <a:pt x="34" y="11"/>
                      </a:lnTo>
                      <a:lnTo>
                        <a:pt x="52" y="11"/>
                      </a:lnTo>
                      <a:lnTo>
                        <a:pt x="69" y="10"/>
                      </a:lnTo>
                      <a:lnTo>
                        <a:pt x="86" y="9"/>
                      </a:lnTo>
                      <a:lnTo>
                        <a:pt x="104" y="8"/>
                      </a:lnTo>
                      <a:lnTo>
                        <a:pt x="121" y="7"/>
                      </a:lnTo>
                      <a:lnTo>
                        <a:pt x="138" y="6"/>
                      </a:lnTo>
                      <a:lnTo>
                        <a:pt x="156" y="6"/>
                      </a:lnTo>
                      <a:lnTo>
                        <a:pt x="173" y="5"/>
                      </a:lnTo>
                      <a:lnTo>
                        <a:pt x="190" y="4"/>
                      </a:lnTo>
                      <a:lnTo>
                        <a:pt x="208" y="3"/>
                      </a:lnTo>
                      <a:lnTo>
                        <a:pt x="225" y="2"/>
                      </a:lnTo>
                      <a:lnTo>
                        <a:pt x="243" y="2"/>
                      </a:lnTo>
                      <a:lnTo>
                        <a:pt x="259" y="1"/>
                      </a:lnTo>
                      <a:lnTo>
                        <a:pt x="277" y="0"/>
                      </a:lnTo>
                      <a:lnTo>
                        <a:pt x="277" y="77"/>
                      </a:lnTo>
                      <a:lnTo>
                        <a:pt x="278" y="154"/>
                      </a:lnTo>
                      <a:lnTo>
                        <a:pt x="278" y="231"/>
                      </a:lnTo>
                      <a:lnTo>
                        <a:pt x="278" y="308"/>
                      </a:lnTo>
                      <a:lnTo>
                        <a:pt x="278" y="310"/>
                      </a:lnTo>
                      <a:lnTo>
                        <a:pt x="278" y="312"/>
                      </a:lnTo>
                      <a:lnTo>
                        <a:pt x="278" y="315"/>
                      </a:lnTo>
                      <a:lnTo>
                        <a:pt x="278" y="317"/>
                      </a:lnTo>
                      <a:lnTo>
                        <a:pt x="264" y="317"/>
                      </a:lnTo>
                      <a:lnTo>
                        <a:pt x="251" y="317"/>
                      </a:lnTo>
                      <a:lnTo>
                        <a:pt x="237" y="317"/>
                      </a:lnTo>
                      <a:lnTo>
                        <a:pt x="222" y="317"/>
                      </a:lnTo>
                      <a:lnTo>
                        <a:pt x="208" y="317"/>
                      </a:lnTo>
                      <a:lnTo>
                        <a:pt x="195" y="317"/>
                      </a:lnTo>
                      <a:lnTo>
                        <a:pt x="181" y="317"/>
                      </a:lnTo>
                      <a:lnTo>
                        <a:pt x="166" y="317"/>
                      </a:lnTo>
                      <a:lnTo>
                        <a:pt x="152" y="317"/>
                      </a:lnTo>
                      <a:lnTo>
                        <a:pt x="138" y="317"/>
                      </a:lnTo>
                      <a:lnTo>
                        <a:pt x="125" y="317"/>
                      </a:lnTo>
                      <a:lnTo>
                        <a:pt x="110" y="317"/>
                      </a:lnTo>
                      <a:lnTo>
                        <a:pt x="96" y="316"/>
                      </a:lnTo>
                      <a:lnTo>
                        <a:pt x="82" y="316"/>
                      </a:lnTo>
                      <a:lnTo>
                        <a:pt x="67" y="316"/>
                      </a:lnTo>
                      <a:lnTo>
                        <a:pt x="53" y="316"/>
                      </a:lnTo>
                      <a:lnTo>
                        <a:pt x="52" y="314"/>
                      </a:lnTo>
                      <a:lnTo>
                        <a:pt x="52" y="310"/>
                      </a:lnTo>
                      <a:lnTo>
                        <a:pt x="51" y="307"/>
                      </a:lnTo>
                      <a:lnTo>
                        <a:pt x="51" y="304"/>
                      </a:lnTo>
                      <a:lnTo>
                        <a:pt x="45" y="304"/>
                      </a:lnTo>
                      <a:lnTo>
                        <a:pt x="38" y="304"/>
                      </a:lnTo>
                      <a:lnTo>
                        <a:pt x="33" y="304"/>
                      </a:lnTo>
                      <a:lnTo>
                        <a:pt x="26" y="304"/>
                      </a:lnTo>
                      <a:lnTo>
                        <a:pt x="21" y="304"/>
                      </a:lnTo>
                      <a:lnTo>
                        <a:pt x="14" y="304"/>
                      </a:lnTo>
                      <a:lnTo>
                        <a:pt x="8" y="303"/>
                      </a:lnTo>
                      <a:lnTo>
                        <a:pt x="1" y="303"/>
                      </a:lnTo>
                      <a:lnTo>
                        <a:pt x="1" y="230"/>
                      </a:lnTo>
                      <a:lnTo>
                        <a:pt x="1" y="158"/>
                      </a:lnTo>
                      <a:lnTo>
                        <a:pt x="1" y="85"/>
                      </a:lnTo>
                      <a:lnTo>
                        <a:pt x="0" y="13"/>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5" name="Freeform 307">
                  <a:extLst>
                    <a:ext uri="{FF2B5EF4-FFF2-40B4-BE49-F238E27FC236}">
                      <a16:creationId xmlns:a16="http://schemas.microsoft.com/office/drawing/2014/main" id="{25B80EBA-2927-D94D-BA7D-894CF9A55BAD}"/>
                    </a:ext>
                  </a:extLst>
                </p:cNvPr>
                <p:cNvSpPr>
                  <a:spLocks/>
                </p:cNvSpPr>
                <p:nvPr/>
              </p:nvSpPr>
              <p:spPr bwMode="auto">
                <a:xfrm>
                  <a:off x="496" y="1092"/>
                  <a:ext cx="93" cy="125"/>
                </a:xfrm>
                <a:custGeom>
                  <a:avLst/>
                  <a:gdLst>
                    <a:gd name="T0" fmla="*/ 0 w 278"/>
                    <a:gd name="T1" fmla="*/ 12 h 250"/>
                    <a:gd name="T2" fmla="*/ 18 w 278"/>
                    <a:gd name="T3" fmla="*/ 11 h 250"/>
                    <a:gd name="T4" fmla="*/ 34 w 278"/>
                    <a:gd name="T5" fmla="*/ 10 h 250"/>
                    <a:gd name="T6" fmla="*/ 52 w 278"/>
                    <a:gd name="T7" fmla="*/ 10 h 250"/>
                    <a:gd name="T8" fmla="*/ 69 w 278"/>
                    <a:gd name="T9" fmla="*/ 9 h 250"/>
                    <a:gd name="T10" fmla="*/ 86 w 278"/>
                    <a:gd name="T11" fmla="*/ 8 h 250"/>
                    <a:gd name="T12" fmla="*/ 104 w 278"/>
                    <a:gd name="T13" fmla="*/ 7 h 250"/>
                    <a:gd name="T14" fmla="*/ 121 w 278"/>
                    <a:gd name="T15" fmla="*/ 7 h 250"/>
                    <a:gd name="T16" fmla="*/ 138 w 278"/>
                    <a:gd name="T17" fmla="*/ 6 h 250"/>
                    <a:gd name="T18" fmla="*/ 156 w 278"/>
                    <a:gd name="T19" fmla="*/ 5 h 250"/>
                    <a:gd name="T20" fmla="*/ 173 w 278"/>
                    <a:gd name="T21" fmla="*/ 4 h 250"/>
                    <a:gd name="T22" fmla="*/ 190 w 278"/>
                    <a:gd name="T23" fmla="*/ 4 h 250"/>
                    <a:gd name="T24" fmla="*/ 208 w 278"/>
                    <a:gd name="T25" fmla="*/ 3 h 250"/>
                    <a:gd name="T26" fmla="*/ 225 w 278"/>
                    <a:gd name="T27" fmla="*/ 2 h 250"/>
                    <a:gd name="T28" fmla="*/ 243 w 278"/>
                    <a:gd name="T29" fmla="*/ 1 h 250"/>
                    <a:gd name="T30" fmla="*/ 259 w 278"/>
                    <a:gd name="T31" fmla="*/ 1 h 250"/>
                    <a:gd name="T32" fmla="*/ 277 w 278"/>
                    <a:gd name="T33" fmla="*/ 0 h 250"/>
                    <a:gd name="T34" fmla="*/ 277 w 278"/>
                    <a:gd name="T35" fmla="*/ 61 h 250"/>
                    <a:gd name="T36" fmla="*/ 278 w 278"/>
                    <a:gd name="T37" fmla="*/ 121 h 250"/>
                    <a:gd name="T38" fmla="*/ 278 w 278"/>
                    <a:gd name="T39" fmla="*/ 182 h 250"/>
                    <a:gd name="T40" fmla="*/ 278 w 278"/>
                    <a:gd name="T41" fmla="*/ 243 h 250"/>
                    <a:gd name="T42" fmla="*/ 278 w 278"/>
                    <a:gd name="T43" fmla="*/ 245 h 250"/>
                    <a:gd name="T44" fmla="*/ 278 w 278"/>
                    <a:gd name="T45" fmla="*/ 247 h 250"/>
                    <a:gd name="T46" fmla="*/ 278 w 278"/>
                    <a:gd name="T47" fmla="*/ 248 h 250"/>
                    <a:gd name="T48" fmla="*/ 278 w 278"/>
                    <a:gd name="T49" fmla="*/ 250 h 250"/>
                    <a:gd name="T50" fmla="*/ 264 w 278"/>
                    <a:gd name="T51" fmla="*/ 250 h 250"/>
                    <a:gd name="T52" fmla="*/ 251 w 278"/>
                    <a:gd name="T53" fmla="*/ 250 h 250"/>
                    <a:gd name="T54" fmla="*/ 237 w 278"/>
                    <a:gd name="T55" fmla="*/ 250 h 250"/>
                    <a:gd name="T56" fmla="*/ 222 w 278"/>
                    <a:gd name="T57" fmla="*/ 250 h 250"/>
                    <a:gd name="T58" fmla="*/ 208 w 278"/>
                    <a:gd name="T59" fmla="*/ 250 h 250"/>
                    <a:gd name="T60" fmla="*/ 195 w 278"/>
                    <a:gd name="T61" fmla="*/ 250 h 250"/>
                    <a:gd name="T62" fmla="*/ 181 w 278"/>
                    <a:gd name="T63" fmla="*/ 250 h 250"/>
                    <a:gd name="T64" fmla="*/ 166 w 278"/>
                    <a:gd name="T65" fmla="*/ 250 h 250"/>
                    <a:gd name="T66" fmla="*/ 152 w 278"/>
                    <a:gd name="T67" fmla="*/ 250 h 250"/>
                    <a:gd name="T68" fmla="*/ 138 w 278"/>
                    <a:gd name="T69" fmla="*/ 250 h 250"/>
                    <a:gd name="T70" fmla="*/ 125 w 278"/>
                    <a:gd name="T71" fmla="*/ 250 h 250"/>
                    <a:gd name="T72" fmla="*/ 110 w 278"/>
                    <a:gd name="T73" fmla="*/ 250 h 250"/>
                    <a:gd name="T74" fmla="*/ 96 w 278"/>
                    <a:gd name="T75" fmla="*/ 250 h 250"/>
                    <a:gd name="T76" fmla="*/ 82 w 278"/>
                    <a:gd name="T77" fmla="*/ 250 h 250"/>
                    <a:gd name="T78" fmla="*/ 67 w 278"/>
                    <a:gd name="T79" fmla="*/ 250 h 250"/>
                    <a:gd name="T80" fmla="*/ 53 w 278"/>
                    <a:gd name="T81" fmla="*/ 250 h 250"/>
                    <a:gd name="T82" fmla="*/ 52 w 278"/>
                    <a:gd name="T83" fmla="*/ 248 h 250"/>
                    <a:gd name="T84" fmla="*/ 52 w 278"/>
                    <a:gd name="T85" fmla="*/ 245 h 250"/>
                    <a:gd name="T86" fmla="*/ 51 w 278"/>
                    <a:gd name="T87" fmla="*/ 243 h 250"/>
                    <a:gd name="T88" fmla="*/ 51 w 278"/>
                    <a:gd name="T89" fmla="*/ 241 h 250"/>
                    <a:gd name="T90" fmla="*/ 45 w 278"/>
                    <a:gd name="T91" fmla="*/ 241 h 250"/>
                    <a:gd name="T92" fmla="*/ 38 w 278"/>
                    <a:gd name="T93" fmla="*/ 241 h 250"/>
                    <a:gd name="T94" fmla="*/ 33 w 278"/>
                    <a:gd name="T95" fmla="*/ 241 h 250"/>
                    <a:gd name="T96" fmla="*/ 26 w 278"/>
                    <a:gd name="T97" fmla="*/ 241 h 250"/>
                    <a:gd name="T98" fmla="*/ 21 w 278"/>
                    <a:gd name="T99" fmla="*/ 241 h 250"/>
                    <a:gd name="T100" fmla="*/ 14 w 278"/>
                    <a:gd name="T101" fmla="*/ 241 h 250"/>
                    <a:gd name="T102" fmla="*/ 8 w 278"/>
                    <a:gd name="T103" fmla="*/ 240 h 250"/>
                    <a:gd name="T104" fmla="*/ 1 w 278"/>
                    <a:gd name="T105" fmla="*/ 240 h 250"/>
                    <a:gd name="T106" fmla="*/ 1 w 278"/>
                    <a:gd name="T107" fmla="*/ 183 h 250"/>
                    <a:gd name="T108" fmla="*/ 1 w 278"/>
                    <a:gd name="T109" fmla="*/ 126 h 250"/>
                    <a:gd name="T110" fmla="*/ 1 w 278"/>
                    <a:gd name="T111" fmla="*/ 69 h 250"/>
                    <a:gd name="T112" fmla="*/ 0 w 278"/>
                    <a:gd name="T113"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250">
                      <a:moveTo>
                        <a:pt x="0" y="12"/>
                      </a:moveTo>
                      <a:lnTo>
                        <a:pt x="18" y="11"/>
                      </a:lnTo>
                      <a:lnTo>
                        <a:pt x="34" y="10"/>
                      </a:lnTo>
                      <a:lnTo>
                        <a:pt x="52" y="10"/>
                      </a:lnTo>
                      <a:lnTo>
                        <a:pt x="69" y="9"/>
                      </a:lnTo>
                      <a:lnTo>
                        <a:pt x="86" y="8"/>
                      </a:lnTo>
                      <a:lnTo>
                        <a:pt x="104" y="7"/>
                      </a:lnTo>
                      <a:lnTo>
                        <a:pt x="121" y="7"/>
                      </a:lnTo>
                      <a:lnTo>
                        <a:pt x="138" y="6"/>
                      </a:lnTo>
                      <a:lnTo>
                        <a:pt x="156" y="5"/>
                      </a:lnTo>
                      <a:lnTo>
                        <a:pt x="173" y="4"/>
                      </a:lnTo>
                      <a:lnTo>
                        <a:pt x="190" y="4"/>
                      </a:lnTo>
                      <a:lnTo>
                        <a:pt x="208" y="3"/>
                      </a:lnTo>
                      <a:lnTo>
                        <a:pt x="225" y="2"/>
                      </a:lnTo>
                      <a:lnTo>
                        <a:pt x="243" y="1"/>
                      </a:lnTo>
                      <a:lnTo>
                        <a:pt x="259" y="1"/>
                      </a:lnTo>
                      <a:lnTo>
                        <a:pt x="277" y="0"/>
                      </a:lnTo>
                      <a:lnTo>
                        <a:pt x="277" y="61"/>
                      </a:lnTo>
                      <a:lnTo>
                        <a:pt x="278" y="121"/>
                      </a:lnTo>
                      <a:lnTo>
                        <a:pt x="278" y="182"/>
                      </a:lnTo>
                      <a:lnTo>
                        <a:pt x="278" y="243"/>
                      </a:lnTo>
                      <a:lnTo>
                        <a:pt x="278" y="245"/>
                      </a:lnTo>
                      <a:lnTo>
                        <a:pt x="278" y="247"/>
                      </a:lnTo>
                      <a:lnTo>
                        <a:pt x="278" y="248"/>
                      </a:lnTo>
                      <a:lnTo>
                        <a:pt x="278" y="250"/>
                      </a:lnTo>
                      <a:lnTo>
                        <a:pt x="264" y="250"/>
                      </a:lnTo>
                      <a:lnTo>
                        <a:pt x="251" y="250"/>
                      </a:lnTo>
                      <a:lnTo>
                        <a:pt x="237" y="250"/>
                      </a:lnTo>
                      <a:lnTo>
                        <a:pt x="222" y="250"/>
                      </a:lnTo>
                      <a:lnTo>
                        <a:pt x="208" y="250"/>
                      </a:lnTo>
                      <a:lnTo>
                        <a:pt x="195" y="250"/>
                      </a:lnTo>
                      <a:lnTo>
                        <a:pt x="181" y="250"/>
                      </a:lnTo>
                      <a:lnTo>
                        <a:pt x="166" y="250"/>
                      </a:lnTo>
                      <a:lnTo>
                        <a:pt x="152" y="250"/>
                      </a:lnTo>
                      <a:lnTo>
                        <a:pt x="138" y="250"/>
                      </a:lnTo>
                      <a:lnTo>
                        <a:pt x="125" y="250"/>
                      </a:lnTo>
                      <a:lnTo>
                        <a:pt x="110" y="250"/>
                      </a:lnTo>
                      <a:lnTo>
                        <a:pt x="96" y="250"/>
                      </a:lnTo>
                      <a:lnTo>
                        <a:pt x="82" y="250"/>
                      </a:lnTo>
                      <a:lnTo>
                        <a:pt x="67" y="250"/>
                      </a:lnTo>
                      <a:lnTo>
                        <a:pt x="53" y="250"/>
                      </a:lnTo>
                      <a:lnTo>
                        <a:pt x="52" y="248"/>
                      </a:lnTo>
                      <a:lnTo>
                        <a:pt x="52" y="245"/>
                      </a:lnTo>
                      <a:lnTo>
                        <a:pt x="51" y="243"/>
                      </a:lnTo>
                      <a:lnTo>
                        <a:pt x="51" y="241"/>
                      </a:lnTo>
                      <a:lnTo>
                        <a:pt x="45" y="241"/>
                      </a:lnTo>
                      <a:lnTo>
                        <a:pt x="38" y="241"/>
                      </a:lnTo>
                      <a:lnTo>
                        <a:pt x="33" y="241"/>
                      </a:lnTo>
                      <a:lnTo>
                        <a:pt x="26" y="241"/>
                      </a:lnTo>
                      <a:lnTo>
                        <a:pt x="21" y="241"/>
                      </a:lnTo>
                      <a:lnTo>
                        <a:pt x="14" y="241"/>
                      </a:lnTo>
                      <a:lnTo>
                        <a:pt x="8" y="240"/>
                      </a:lnTo>
                      <a:lnTo>
                        <a:pt x="1" y="240"/>
                      </a:lnTo>
                      <a:lnTo>
                        <a:pt x="1" y="183"/>
                      </a:lnTo>
                      <a:lnTo>
                        <a:pt x="1" y="126"/>
                      </a:lnTo>
                      <a:lnTo>
                        <a:pt x="1" y="69"/>
                      </a:lnTo>
                      <a:lnTo>
                        <a:pt x="0" y="12"/>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6" name="Freeform 308">
                  <a:extLst>
                    <a:ext uri="{FF2B5EF4-FFF2-40B4-BE49-F238E27FC236}">
                      <a16:creationId xmlns:a16="http://schemas.microsoft.com/office/drawing/2014/main" id="{622D7DC6-5ED4-4747-8D12-22A34723128C}"/>
                    </a:ext>
                  </a:extLst>
                </p:cNvPr>
                <p:cNvSpPr>
                  <a:spLocks/>
                </p:cNvSpPr>
                <p:nvPr/>
              </p:nvSpPr>
              <p:spPr bwMode="auto">
                <a:xfrm>
                  <a:off x="496" y="1092"/>
                  <a:ext cx="93" cy="92"/>
                </a:xfrm>
                <a:custGeom>
                  <a:avLst/>
                  <a:gdLst>
                    <a:gd name="T0" fmla="*/ 0 w 278"/>
                    <a:gd name="T1" fmla="*/ 11 h 184"/>
                    <a:gd name="T2" fmla="*/ 277 w 278"/>
                    <a:gd name="T3" fmla="*/ 0 h 184"/>
                    <a:gd name="T4" fmla="*/ 278 w 278"/>
                    <a:gd name="T5" fmla="*/ 178 h 184"/>
                    <a:gd name="T6" fmla="*/ 278 w 278"/>
                    <a:gd name="T7" fmla="*/ 184 h 184"/>
                    <a:gd name="T8" fmla="*/ 53 w 278"/>
                    <a:gd name="T9" fmla="*/ 184 h 184"/>
                    <a:gd name="T10" fmla="*/ 51 w 278"/>
                    <a:gd name="T11" fmla="*/ 178 h 184"/>
                    <a:gd name="T12" fmla="*/ 1 w 278"/>
                    <a:gd name="T13" fmla="*/ 178 h 184"/>
                    <a:gd name="T14" fmla="*/ 0 w 278"/>
                    <a:gd name="T15" fmla="*/ 1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184">
                      <a:moveTo>
                        <a:pt x="0" y="11"/>
                      </a:moveTo>
                      <a:lnTo>
                        <a:pt x="277" y="0"/>
                      </a:lnTo>
                      <a:lnTo>
                        <a:pt x="278" y="178"/>
                      </a:lnTo>
                      <a:lnTo>
                        <a:pt x="278" y="184"/>
                      </a:lnTo>
                      <a:lnTo>
                        <a:pt x="53" y="184"/>
                      </a:lnTo>
                      <a:lnTo>
                        <a:pt x="51" y="178"/>
                      </a:lnTo>
                      <a:lnTo>
                        <a:pt x="1" y="178"/>
                      </a:lnTo>
                      <a:lnTo>
                        <a:pt x="0" y="11"/>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7" name="Freeform 309">
                  <a:extLst>
                    <a:ext uri="{FF2B5EF4-FFF2-40B4-BE49-F238E27FC236}">
                      <a16:creationId xmlns:a16="http://schemas.microsoft.com/office/drawing/2014/main" id="{3AF5842C-F943-504E-ADBB-58BBB8716972}"/>
                    </a:ext>
                  </a:extLst>
                </p:cNvPr>
                <p:cNvSpPr>
                  <a:spLocks/>
                </p:cNvSpPr>
                <p:nvPr/>
              </p:nvSpPr>
              <p:spPr bwMode="auto">
                <a:xfrm>
                  <a:off x="605" y="998"/>
                  <a:ext cx="321" cy="484"/>
                </a:xfrm>
                <a:custGeom>
                  <a:avLst/>
                  <a:gdLst>
                    <a:gd name="T0" fmla="*/ 77 w 962"/>
                    <a:gd name="T1" fmla="*/ 100 h 967"/>
                    <a:gd name="T2" fmla="*/ 133 w 962"/>
                    <a:gd name="T3" fmla="*/ 88 h 967"/>
                    <a:gd name="T4" fmla="*/ 190 w 962"/>
                    <a:gd name="T5" fmla="*/ 78 h 967"/>
                    <a:gd name="T6" fmla="*/ 246 w 962"/>
                    <a:gd name="T7" fmla="*/ 69 h 967"/>
                    <a:gd name="T8" fmla="*/ 302 w 962"/>
                    <a:gd name="T9" fmla="*/ 60 h 967"/>
                    <a:gd name="T10" fmla="*/ 359 w 962"/>
                    <a:gd name="T11" fmla="*/ 51 h 967"/>
                    <a:gd name="T12" fmla="*/ 416 w 962"/>
                    <a:gd name="T13" fmla="*/ 43 h 967"/>
                    <a:gd name="T14" fmla="*/ 473 w 962"/>
                    <a:gd name="T15" fmla="*/ 36 h 967"/>
                    <a:gd name="T16" fmla="*/ 529 w 962"/>
                    <a:gd name="T17" fmla="*/ 30 h 967"/>
                    <a:gd name="T18" fmla="*/ 587 w 962"/>
                    <a:gd name="T19" fmla="*/ 24 h 967"/>
                    <a:gd name="T20" fmla="*/ 644 w 962"/>
                    <a:gd name="T21" fmla="*/ 18 h 967"/>
                    <a:gd name="T22" fmla="*/ 702 w 962"/>
                    <a:gd name="T23" fmla="*/ 13 h 967"/>
                    <a:gd name="T24" fmla="*/ 759 w 962"/>
                    <a:gd name="T25" fmla="*/ 9 h 967"/>
                    <a:gd name="T26" fmla="*/ 817 w 962"/>
                    <a:gd name="T27" fmla="*/ 6 h 967"/>
                    <a:gd name="T28" fmla="*/ 874 w 962"/>
                    <a:gd name="T29" fmla="*/ 3 h 967"/>
                    <a:gd name="T30" fmla="*/ 933 w 962"/>
                    <a:gd name="T31" fmla="*/ 1 h 967"/>
                    <a:gd name="T32" fmla="*/ 947 w 962"/>
                    <a:gd name="T33" fmla="*/ 235 h 967"/>
                    <a:gd name="T34" fmla="*/ 935 w 962"/>
                    <a:gd name="T35" fmla="*/ 703 h 967"/>
                    <a:gd name="T36" fmla="*/ 922 w 962"/>
                    <a:gd name="T37" fmla="*/ 942 h 967"/>
                    <a:gd name="T38" fmla="*/ 879 w 962"/>
                    <a:gd name="T39" fmla="*/ 949 h 967"/>
                    <a:gd name="T40" fmla="*/ 829 w 962"/>
                    <a:gd name="T41" fmla="*/ 955 h 967"/>
                    <a:gd name="T42" fmla="*/ 776 w 962"/>
                    <a:gd name="T43" fmla="*/ 959 h 967"/>
                    <a:gd name="T44" fmla="*/ 718 w 962"/>
                    <a:gd name="T45" fmla="*/ 963 h 967"/>
                    <a:gd name="T46" fmla="*/ 658 w 962"/>
                    <a:gd name="T47" fmla="*/ 965 h 967"/>
                    <a:gd name="T48" fmla="*/ 595 w 962"/>
                    <a:gd name="T49" fmla="*/ 967 h 967"/>
                    <a:gd name="T50" fmla="*/ 531 w 962"/>
                    <a:gd name="T51" fmla="*/ 967 h 967"/>
                    <a:gd name="T52" fmla="*/ 466 w 962"/>
                    <a:gd name="T53" fmla="*/ 966 h 967"/>
                    <a:gd name="T54" fmla="*/ 402 w 962"/>
                    <a:gd name="T55" fmla="*/ 964 h 967"/>
                    <a:gd name="T56" fmla="*/ 337 w 962"/>
                    <a:gd name="T57" fmla="*/ 961 h 967"/>
                    <a:gd name="T58" fmla="*/ 276 w 962"/>
                    <a:gd name="T59" fmla="*/ 957 h 967"/>
                    <a:gd name="T60" fmla="*/ 217 w 962"/>
                    <a:gd name="T61" fmla="*/ 952 h 967"/>
                    <a:gd name="T62" fmla="*/ 161 w 962"/>
                    <a:gd name="T63" fmla="*/ 944 h 967"/>
                    <a:gd name="T64" fmla="*/ 109 w 962"/>
                    <a:gd name="T65" fmla="*/ 937 h 967"/>
                    <a:gd name="T66" fmla="*/ 62 w 962"/>
                    <a:gd name="T67" fmla="*/ 928 h 967"/>
                    <a:gd name="T68" fmla="*/ 22 w 962"/>
                    <a:gd name="T69" fmla="*/ 820 h 967"/>
                    <a:gd name="T70" fmla="*/ 2 w 962"/>
                    <a:gd name="T71" fmla="*/ 620 h 967"/>
                    <a:gd name="T72" fmla="*/ 3 w 962"/>
                    <a:gd name="T73" fmla="*/ 419 h 967"/>
                    <a:gd name="T74" fmla="*/ 28 w 962"/>
                    <a:gd name="T75" fmla="*/ 213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2" h="967">
                      <a:moveTo>
                        <a:pt x="48" y="105"/>
                      </a:moveTo>
                      <a:lnTo>
                        <a:pt x="77" y="100"/>
                      </a:lnTo>
                      <a:lnTo>
                        <a:pt x="105" y="94"/>
                      </a:lnTo>
                      <a:lnTo>
                        <a:pt x="133" y="88"/>
                      </a:lnTo>
                      <a:lnTo>
                        <a:pt x="161" y="83"/>
                      </a:lnTo>
                      <a:lnTo>
                        <a:pt x="190" y="78"/>
                      </a:lnTo>
                      <a:lnTo>
                        <a:pt x="217" y="73"/>
                      </a:lnTo>
                      <a:lnTo>
                        <a:pt x="246" y="69"/>
                      </a:lnTo>
                      <a:lnTo>
                        <a:pt x="274" y="64"/>
                      </a:lnTo>
                      <a:lnTo>
                        <a:pt x="302" y="60"/>
                      </a:lnTo>
                      <a:lnTo>
                        <a:pt x="331" y="55"/>
                      </a:lnTo>
                      <a:lnTo>
                        <a:pt x="359" y="51"/>
                      </a:lnTo>
                      <a:lnTo>
                        <a:pt x="387" y="47"/>
                      </a:lnTo>
                      <a:lnTo>
                        <a:pt x="416" y="43"/>
                      </a:lnTo>
                      <a:lnTo>
                        <a:pt x="444" y="40"/>
                      </a:lnTo>
                      <a:lnTo>
                        <a:pt x="473" y="36"/>
                      </a:lnTo>
                      <a:lnTo>
                        <a:pt x="502" y="33"/>
                      </a:lnTo>
                      <a:lnTo>
                        <a:pt x="529" y="30"/>
                      </a:lnTo>
                      <a:lnTo>
                        <a:pt x="558" y="27"/>
                      </a:lnTo>
                      <a:lnTo>
                        <a:pt x="587" y="24"/>
                      </a:lnTo>
                      <a:lnTo>
                        <a:pt x="616" y="21"/>
                      </a:lnTo>
                      <a:lnTo>
                        <a:pt x="644" y="18"/>
                      </a:lnTo>
                      <a:lnTo>
                        <a:pt x="673" y="15"/>
                      </a:lnTo>
                      <a:lnTo>
                        <a:pt x="702" y="13"/>
                      </a:lnTo>
                      <a:lnTo>
                        <a:pt x="731" y="11"/>
                      </a:lnTo>
                      <a:lnTo>
                        <a:pt x="759" y="9"/>
                      </a:lnTo>
                      <a:lnTo>
                        <a:pt x="788" y="7"/>
                      </a:lnTo>
                      <a:lnTo>
                        <a:pt x="817" y="6"/>
                      </a:lnTo>
                      <a:lnTo>
                        <a:pt x="846" y="4"/>
                      </a:lnTo>
                      <a:lnTo>
                        <a:pt x="874" y="3"/>
                      </a:lnTo>
                      <a:lnTo>
                        <a:pt x="905" y="2"/>
                      </a:lnTo>
                      <a:lnTo>
                        <a:pt x="933" y="1"/>
                      </a:lnTo>
                      <a:lnTo>
                        <a:pt x="962" y="0"/>
                      </a:lnTo>
                      <a:lnTo>
                        <a:pt x="947" y="235"/>
                      </a:lnTo>
                      <a:lnTo>
                        <a:pt x="938" y="469"/>
                      </a:lnTo>
                      <a:lnTo>
                        <a:pt x="935" y="703"/>
                      </a:lnTo>
                      <a:lnTo>
                        <a:pt x="942" y="938"/>
                      </a:lnTo>
                      <a:lnTo>
                        <a:pt x="922" y="942"/>
                      </a:lnTo>
                      <a:lnTo>
                        <a:pt x="901" y="946"/>
                      </a:lnTo>
                      <a:lnTo>
                        <a:pt x="879" y="949"/>
                      </a:lnTo>
                      <a:lnTo>
                        <a:pt x="854" y="952"/>
                      </a:lnTo>
                      <a:lnTo>
                        <a:pt x="829" y="955"/>
                      </a:lnTo>
                      <a:lnTo>
                        <a:pt x="803" y="957"/>
                      </a:lnTo>
                      <a:lnTo>
                        <a:pt x="776" y="959"/>
                      </a:lnTo>
                      <a:lnTo>
                        <a:pt x="747" y="961"/>
                      </a:lnTo>
                      <a:lnTo>
                        <a:pt x="718" y="963"/>
                      </a:lnTo>
                      <a:lnTo>
                        <a:pt x="688" y="964"/>
                      </a:lnTo>
                      <a:lnTo>
                        <a:pt x="658" y="965"/>
                      </a:lnTo>
                      <a:lnTo>
                        <a:pt x="627" y="966"/>
                      </a:lnTo>
                      <a:lnTo>
                        <a:pt x="595" y="967"/>
                      </a:lnTo>
                      <a:lnTo>
                        <a:pt x="562" y="967"/>
                      </a:lnTo>
                      <a:lnTo>
                        <a:pt x="531" y="967"/>
                      </a:lnTo>
                      <a:lnTo>
                        <a:pt x="498" y="967"/>
                      </a:lnTo>
                      <a:lnTo>
                        <a:pt x="466" y="966"/>
                      </a:lnTo>
                      <a:lnTo>
                        <a:pt x="433" y="965"/>
                      </a:lnTo>
                      <a:lnTo>
                        <a:pt x="402" y="964"/>
                      </a:lnTo>
                      <a:lnTo>
                        <a:pt x="369" y="963"/>
                      </a:lnTo>
                      <a:lnTo>
                        <a:pt x="337" y="961"/>
                      </a:lnTo>
                      <a:lnTo>
                        <a:pt x="306" y="959"/>
                      </a:lnTo>
                      <a:lnTo>
                        <a:pt x="276" y="957"/>
                      </a:lnTo>
                      <a:lnTo>
                        <a:pt x="246" y="955"/>
                      </a:lnTo>
                      <a:lnTo>
                        <a:pt x="217" y="952"/>
                      </a:lnTo>
                      <a:lnTo>
                        <a:pt x="188" y="949"/>
                      </a:lnTo>
                      <a:lnTo>
                        <a:pt x="161" y="944"/>
                      </a:lnTo>
                      <a:lnTo>
                        <a:pt x="135" y="941"/>
                      </a:lnTo>
                      <a:lnTo>
                        <a:pt x="109" y="937"/>
                      </a:lnTo>
                      <a:lnTo>
                        <a:pt x="85" y="933"/>
                      </a:lnTo>
                      <a:lnTo>
                        <a:pt x="62" y="928"/>
                      </a:lnTo>
                      <a:lnTo>
                        <a:pt x="42" y="923"/>
                      </a:lnTo>
                      <a:lnTo>
                        <a:pt x="22" y="820"/>
                      </a:lnTo>
                      <a:lnTo>
                        <a:pt x="9" y="719"/>
                      </a:lnTo>
                      <a:lnTo>
                        <a:pt x="2" y="620"/>
                      </a:lnTo>
                      <a:lnTo>
                        <a:pt x="0" y="520"/>
                      </a:lnTo>
                      <a:lnTo>
                        <a:pt x="3" y="419"/>
                      </a:lnTo>
                      <a:lnTo>
                        <a:pt x="13" y="318"/>
                      </a:lnTo>
                      <a:lnTo>
                        <a:pt x="28" y="213"/>
                      </a:lnTo>
                      <a:lnTo>
                        <a:pt x="48" y="105"/>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8" name="Freeform 310">
                  <a:extLst>
                    <a:ext uri="{FF2B5EF4-FFF2-40B4-BE49-F238E27FC236}">
                      <a16:creationId xmlns:a16="http://schemas.microsoft.com/office/drawing/2014/main" id="{53DDE022-7494-3541-8C43-F3594A64BB93}"/>
                    </a:ext>
                  </a:extLst>
                </p:cNvPr>
                <p:cNvSpPr>
                  <a:spLocks/>
                </p:cNvSpPr>
                <p:nvPr/>
              </p:nvSpPr>
              <p:spPr bwMode="auto">
                <a:xfrm>
                  <a:off x="606" y="999"/>
                  <a:ext cx="312" cy="466"/>
                </a:xfrm>
                <a:custGeom>
                  <a:avLst/>
                  <a:gdLst>
                    <a:gd name="T0" fmla="*/ 48 w 938"/>
                    <a:gd name="T1" fmla="*/ 104 h 932"/>
                    <a:gd name="T2" fmla="*/ 75 w 938"/>
                    <a:gd name="T3" fmla="*/ 99 h 932"/>
                    <a:gd name="T4" fmla="*/ 103 w 938"/>
                    <a:gd name="T5" fmla="*/ 94 h 932"/>
                    <a:gd name="T6" fmla="*/ 130 w 938"/>
                    <a:gd name="T7" fmla="*/ 88 h 932"/>
                    <a:gd name="T8" fmla="*/ 157 w 938"/>
                    <a:gd name="T9" fmla="*/ 83 h 932"/>
                    <a:gd name="T10" fmla="*/ 185 w 938"/>
                    <a:gd name="T11" fmla="*/ 78 h 932"/>
                    <a:gd name="T12" fmla="*/ 212 w 938"/>
                    <a:gd name="T13" fmla="*/ 73 h 932"/>
                    <a:gd name="T14" fmla="*/ 240 w 938"/>
                    <a:gd name="T15" fmla="*/ 69 h 932"/>
                    <a:gd name="T16" fmla="*/ 267 w 938"/>
                    <a:gd name="T17" fmla="*/ 64 h 932"/>
                    <a:gd name="T18" fmla="*/ 294 w 938"/>
                    <a:gd name="T19" fmla="*/ 60 h 932"/>
                    <a:gd name="T20" fmla="*/ 322 w 938"/>
                    <a:gd name="T21" fmla="*/ 56 h 932"/>
                    <a:gd name="T22" fmla="*/ 351 w 938"/>
                    <a:gd name="T23" fmla="*/ 51 h 932"/>
                    <a:gd name="T24" fmla="*/ 378 w 938"/>
                    <a:gd name="T25" fmla="*/ 47 h 932"/>
                    <a:gd name="T26" fmla="*/ 405 w 938"/>
                    <a:gd name="T27" fmla="*/ 43 h 932"/>
                    <a:gd name="T28" fmla="*/ 434 w 938"/>
                    <a:gd name="T29" fmla="*/ 40 h 932"/>
                    <a:gd name="T30" fmla="*/ 462 w 938"/>
                    <a:gd name="T31" fmla="*/ 36 h 932"/>
                    <a:gd name="T32" fmla="*/ 489 w 938"/>
                    <a:gd name="T33" fmla="*/ 33 h 932"/>
                    <a:gd name="T34" fmla="*/ 518 w 938"/>
                    <a:gd name="T35" fmla="*/ 30 h 932"/>
                    <a:gd name="T36" fmla="*/ 545 w 938"/>
                    <a:gd name="T37" fmla="*/ 27 h 932"/>
                    <a:gd name="T38" fmla="*/ 574 w 938"/>
                    <a:gd name="T39" fmla="*/ 24 h 932"/>
                    <a:gd name="T40" fmla="*/ 601 w 938"/>
                    <a:gd name="T41" fmla="*/ 21 h 932"/>
                    <a:gd name="T42" fmla="*/ 630 w 938"/>
                    <a:gd name="T43" fmla="*/ 19 h 932"/>
                    <a:gd name="T44" fmla="*/ 657 w 938"/>
                    <a:gd name="T45" fmla="*/ 15 h 932"/>
                    <a:gd name="T46" fmla="*/ 686 w 938"/>
                    <a:gd name="T47" fmla="*/ 13 h 932"/>
                    <a:gd name="T48" fmla="*/ 714 w 938"/>
                    <a:gd name="T49" fmla="*/ 11 h 932"/>
                    <a:gd name="T50" fmla="*/ 742 w 938"/>
                    <a:gd name="T51" fmla="*/ 9 h 932"/>
                    <a:gd name="T52" fmla="*/ 770 w 938"/>
                    <a:gd name="T53" fmla="*/ 7 h 932"/>
                    <a:gd name="T54" fmla="*/ 799 w 938"/>
                    <a:gd name="T55" fmla="*/ 6 h 932"/>
                    <a:gd name="T56" fmla="*/ 826 w 938"/>
                    <a:gd name="T57" fmla="*/ 4 h 932"/>
                    <a:gd name="T58" fmla="*/ 855 w 938"/>
                    <a:gd name="T59" fmla="*/ 3 h 932"/>
                    <a:gd name="T60" fmla="*/ 882 w 938"/>
                    <a:gd name="T61" fmla="*/ 2 h 932"/>
                    <a:gd name="T62" fmla="*/ 911 w 938"/>
                    <a:gd name="T63" fmla="*/ 1 h 932"/>
                    <a:gd name="T64" fmla="*/ 938 w 938"/>
                    <a:gd name="T65" fmla="*/ 0 h 932"/>
                    <a:gd name="T66" fmla="*/ 925 w 938"/>
                    <a:gd name="T67" fmla="*/ 226 h 932"/>
                    <a:gd name="T68" fmla="*/ 914 w 938"/>
                    <a:gd name="T69" fmla="*/ 450 h 932"/>
                    <a:gd name="T70" fmla="*/ 911 w 938"/>
                    <a:gd name="T71" fmla="*/ 674 h 932"/>
                    <a:gd name="T72" fmla="*/ 918 w 938"/>
                    <a:gd name="T73" fmla="*/ 900 h 932"/>
                    <a:gd name="T74" fmla="*/ 878 w 938"/>
                    <a:gd name="T75" fmla="*/ 908 h 932"/>
                    <a:gd name="T76" fmla="*/ 833 w 938"/>
                    <a:gd name="T77" fmla="*/ 914 h 932"/>
                    <a:gd name="T78" fmla="*/ 782 w 938"/>
                    <a:gd name="T79" fmla="*/ 920 h 932"/>
                    <a:gd name="T80" fmla="*/ 727 w 938"/>
                    <a:gd name="T81" fmla="*/ 924 h 932"/>
                    <a:gd name="T82" fmla="*/ 670 w 938"/>
                    <a:gd name="T83" fmla="*/ 928 h 932"/>
                    <a:gd name="T84" fmla="*/ 611 w 938"/>
                    <a:gd name="T85" fmla="*/ 930 h 932"/>
                    <a:gd name="T86" fmla="*/ 548 w 938"/>
                    <a:gd name="T87" fmla="*/ 931 h 932"/>
                    <a:gd name="T88" fmla="*/ 486 w 938"/>
                    <a:gd name="T89" fmla="*/ 932 h 932"/>
                    <a:gd name="T90" fmla="*/ 422 w 938"/>
                    <a:gd name="T91" fmla="*/ 931 h 932"/>
                    <a:gd name="T92" fmla="*/ 360 w 938"/>
                    <a:gd name="T93" fmla="*/ 929 h 932"/>
                    <a:gd name="T94" fmla="*/ 298 w 938"/>
                    <a:gd name="T95" fmla="*/ 926 h 932"/>
                    <a:gd name="T96" fmla="*/ 240 w 938"/>
                    <a:gd name="T97" fmla="*/ 922 h 932"/>
                    <a:gd name="T98" fmla="*/ 183 w 938"/>
                    <a:gd name="T99" fmla="*/ 916 h 932"/>
                    <a:gd name="T100" fmla="*/ 131 w 938"/>
                    <a:gd name="T101" fmla="*/ 910 h 932"/>
                    <a:gd name="T102" fmla="*/ 83 w 938"/>
                    <a:gd name="T103" fmla="*/ 900 h 932"/>
                    <a:gd name="T104" fmla="*/ 41 w 938"/>
                    <a:gd name="T105" fmla="*/ 891 h 932"/>
                    <a:gd name="T106" fmla="*/ 22 w 938"/>
                    <a:gd name="T107" fmla="*/ 792 h 932"/>
                    <a:gd name="T108" fmla="*/ 9 w 938"/>
                    <a:gd name="T109" fmla="*/ 696 h 932"/>
                    <a:gd name="T110" fmla="*/ 1 w 938"/>
                    <a:gd name="T111" fmla="*/ 599 h 932"/>
                    <a:gd name="T112" fmla="*/ 0 w 938"/>
                    <a:gd name="T113" fmla="*/ 504 h 932"/>
                    <a:gd name="T114" fmla="*/ 4 w 938"/>
                    <a:gd name="T115" fmla="*/ 407 h 932"/>
                    <a:gd name="T116" fmla="*/ 14 w 938"/>
                    <a:gd name="T117" fmla="*/ 308 h 932"/>
                    <a:gd name="T118" fmla="*/ 29 w 938"/>
                    <a:gd name="T119" fmla="*/ 208 h 932"/>
                    <a:gd name="T120" fmla="*/ 48 w 938"/>
                    <a:gd name="T121" fmla="*/ 104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8" h="932">
                      <a:moveTo>
                        <a:pt x="48" y="104"/>
                      </a:moveTo>
                      <a:lnTo>
                        <a:pt x="75" y="99"/>
                      </a:lnTo>
                      <a:lnTo>
                        <a:pt x="103" y="94"/>
                      </a:lnTo>
                      <a:lnTo>
                        <a:pt x="130" y="88"/>
                      </a:lnTo>
                      <a:lnTo>
                        <a:pt x="157" y="83"/>
                      </a:lnTo>
                      <a:lnTo>
                        <a:pt x="185" y="78"/>
                      </a:lnTo>
                      <a:lnTo>
                        <a:pt x="212" y="73"/>
                      </a:lnTo>
                      <a:lnTo>
                        <a:pt x="240" y="69"/>
                      </a:lnTo>
                      <a:lnTo>
                        <a:pt x="267" y="64"/>
                      </a:lnTo>
                      <a:lnTo>
                        <a:pt x="294" y="60"/>
                      </a:lnTo>
                      <a:lnTo>
                        <a:pt x="322" y="56"/>
                      </a:lnTo>
                      <a:lnTo>
                        <a:pt x="351" y="51"/>
                      </a:lnTo>
                      <a:lnTo>
                        <a:pt x="378" y="47"/>
                      </a:lnTo>
                      <a:lnTo>
                        <a:pt x="405" y="43"/>
                      </a:lnTo>
                      <a:lnTo>
                        <a:pt x="434" y="40"/>
                      </a:lnTo>
                      <a:lnTo>
                        <a:pt x="462" y="36"/>
                      </a:lnTo>
                      <a:lnTo>
                        <a:pt x="489" y="33"/>
                      </a:lnTo>
                      <a:lnTo>
                        <a:pt x="518" y="30"/>
                      </a:lnTo>
                      <a:lnTo>
                        <a:pt x="545" y="27"/>
                      </a:lnTo>
                      <a:lnTo>
                        <a:pt x="574" y="24"/>
                      </a:lnTo>
                      <a:lnTo>
                        <a:pt x="601" y="21"/>
                      </a:lnTo>
                      <a:lnTo>
                        <a:pt x="630" y="19"/>
                      </a:lnTo>
                      <a:lnTo>
                        <a:pt x="657" y="15"/>
                      </a:lnTo>
                      <a:lnTo>
                        <a:pt x="686" y="13"/>
                      </a:lnTo>
                      <a:lnTo>
                        <a:pt x="714" y="11"/>
                      </a:lnTo>
                      <a:lnTo>
                        <a:pt x="742" y="9"/>
                      </a:lnTo>
                      <a:lnTo>
                        <a:pt x="770" y="7"/>
                      </a:lnTo>
                      <a:lnTo>
                        <a:pt x="799" y="6"/>
                      </a:lnTo>
                      <a:lnTo>
                        <a:pt x="826" y="4"/>
                      </a:lnTo>
                      <a:lnTo>
                        <a:pt x="855" y="3"/>
                      </a:lnTo>
                      <a:lnTo>
                        <a:pt x="882" y="2"/>
                      </a:lnTo>
                      <a:lnTo>
                        <a:pt x="911" y="1"/>
                      </a:lnTo>
                      <a:lnTo>
                        <a:pt x="938" y="0"/>
                      </a:lnTo>
                      <a:lnTo>
                        <a:pt x="925" y="226"/>
                      </a:lnTo>
                      <a:lnTo>
                        <a:pt x="914" y="450"/>
                      </a:lnTo>
                      <a:lnTo>
                        <a:pt x="911" y="674"/>
                      </a:lnTo>
                      <a:lnTo>
                        <a:pt x="918" y="900"/>
                      </a:lnTo>
                      <a:lnTo>
                        <a:pt x="878" y="908"/>
                      </a:lnTo>
                      <a:lnTo>
                        <a:pt x="833" y="914"/>
                      </a:lnTo>
                      <a:lnTo>
                        <a:pt x="782" y="920"/>
                      </a:lnTo>
                      <a:lnTo>
                        <a:pt x="727" y="924"/>
                      </a:lnTo>
                      <a:lnTo>
                        <a:pt x="670" y="928"/>
                      </a:lnTo>
                      <a:lnTo>
                        <a:pt x="611" y="930"/>
                      </a:lnTo>
                      <a:lnTo>
                        <a:pt x="548" y="931"/>
                      </a:lnTo>
                      <a:lnTo>
                        <a:pt x="486" y="932"/>
                      </a:lnTo>
                      <a:lnTo>
                        <a:pt x="422" y="931"/>
                      </a:lnTo>
                      <a:lnTo>
                        <a:pt x="360" y="929"/>
                      </a:lnTo>
                      <a:lnTo>
                        <a:pt x="298" y="926"/>
                      </a:lnTo>
                      <a:lnTo>
                        <a:pt x="240" y="922"/>
                      </a:lnTo>
                      <a:lnTo>
                        <a:pt x="183" y="916"/>
                      </a:lnTo>
                      <a:lnTo>
                        <a:pt x="131" y="910"/>
                      </a:lnTo>
                      <a:lnTo>
                        <a:pt x="83" y="900"/>
                      </a:lnTo>
                      <a:lnTo>
                        <a:pt x="41" y="891"/>
                      </a:lnTo>
                      <a:lnTo>
                        <a:pt x="22" y="792"/>
                      </a:lnTo>
                      <a:lnTo>
                        <a:pt x="9" y="696"/>
                      </a:lnTo>
                      <a:lnTo>
                        <a:pt x="1" y="599"/>
                      </a:lnTo>
                      <a:lnTo>
                        <a:pt x="0" y="504"/>
                      </a:lnTo>
                      <a:lnTo>
                        <a:pt x="4" y="407"/>
                      </a:lnTo>
                      <a:lnTo>
                        <a:pt x="14" y="308"/>
                      </a:lnTo>
                      <a:lnTo>
                        <a:pt x="29" y="208"/>
                      </a:lnTo>
                      <a:lnTo>
                        <a:pt x="48" y="104"/>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59" name="Freeform 311">
                  <a:extLst>
                    <a:ext uri="{FF2B5EF4-FFF2-40B4-BE49-F238E27FC236}">
                      <a16:creationId xmlns:a16="http://schemas.microsoft.com/office/drawing/2014/main" id="{7ABD5E4D-AA64-1E42-8C3F-BF7771319CA1}"/>
                    </a:ext>
                  </a:extLst>
                </p:cNvPr>
                <p:cNvSpPr>
                  <a:spLocks/>
                </p:cNvSpPr>
                <p:nvPr/>
              </p:nvSpPr>
              <p:spPr bwMode="auto">
                <a:xfrm>
                  <a:off x="607" y="1000"/>
                  <a:ext cx="305" cy="448"/>
                </a:xfrm>
                <a:custGeom>
                  <a:avLst/>
                  <a:gdLst>
                    <a:gd name="T0" fmla="*/ 45 w 914"/>
                    <a:gd name="T1" fmla="*/ 103 h 896"/>
                    <a:gd name="T2" fmla="*/ 97 w 914"/>
                    <a:gd name="T3" fmla="*/ 93 h 896"/>
                    <a:gd name="T4" fmla="*/ 151 w 914"/>
                    <a:gd name="T5" fmla="*/ 82 h 896"/>
                    <a:gd name="T6" fmla="*/ 204 w 914"/>
                    <a:gd name="T7" fmla="*/ 73 h 896"/>
                    <a:gd name="T8" fmla="*/ 258 w 914"/>
                    <a:gd name="T9" fmla="*/ 64 h 896"/>
                    <a:gd name="T10" fmla="*/ 311 w 914"/>
                    <a:gd name="T11" fmla="*/ 55 h 896"/>
                    <a:gd name="T12" fmla="*/ 366 w 914"/>
                    <a:gd name="T13" fmla="*/ 47 h 896"/>
                    <a:gd name="T14" fmla="*/ 421 w 914"/>
                    <a:gd name="T15" fmla="*/ 39 h 896"/>
                    <a:gd name="T16" fmla="*/ 475 w 914"/>
                    <a:gd name="T17" fmla="*/ 33 h 896"/>
                    <a:gd name="T18" fmla="*/ 530 w 914"/>
                    <a:gd name="T19" fmla="*/ 26 h 896"/>
                    <a:gd name="T20" fmla="*/ 585 w 914"/>
                    <a:gd name="T21" fmla="*/ 21 h 896"/>
                    <a:gd name="T22" fmla="*/ 640 w 914"/>
                    <a:gd name="T23" fmla="*/ 16 h 896"/>
                    <a:gd name="T24" fmla="*/ 695 w 914"/>
                    <a:gd name="T25" fmla="*/ 11 h 896"/>
                    <a:gd name="T26" fmla="*/ 751 w 914"/>
                    <a:gd name="T27" fmla="*/ 7 h 896"/>
                    <a:gd name="T28" fmla="*/ 805 w 914"/>
                    <a:gd name="T29" fmla="*/ 4 h 896"/>
                    <a:gd name="T30" fmla="*/ 859 w 914"/>
                    <a:gd name="T31" fmla="*/ 2 h 896"/>
                    <a:gd name="T32" fmla="*/ 914 w 914"/>
                    <a:gd name="T33" fmla="*/ 0 h 896"/>
                    <a:gd name="T34" fmla="*/ 899 w 914"/>
                    <a:gd name="T35" fmla="*/ 218 h 896"/>
                    <a:gd name="T36" fmla="*/ 888 w 914"/>
                    <a:gd name="T37" fmla="*/ 432 h 896"/>
                    <a:gd name="T38" fmla="*/ 884 w 914"/>
                    <a:gd name="T39" fmla="*/ 646 h 896"/>
                    <a:gd name="T40" fmla="*/ 889 w 914"/>
                    <a:gd name="T41" fmla="*/ 863 h 896"/>
                    <a:gd name="T42" fmla="*/ 851 w 914"/>
                    <a:gd name="T43" fmla="*/ 871 h 896"/>
                    <a:gd name="T44" fmla="*/ 807 w 914"/>
                    <a:gd name="T45" fmla="*/ 877 h 896"/>
                    <a:gd name="T46" fmla="*/ 758 w 914"/>
                    <a:gd name="T47" fmla="*/ 882 h 896"/>
                    <a:gd name="T48" fmla="*/ 705 w 914"/>
                    <a:gd name="T49" fmla="*/ 887 h 896"/>
                    <a:gd name="T50" fmla="*/ 649 w 914"/>
                    <a:gd name="T51" fmla="*/ 891 h 896"/>
                    <a:gd name="T52" fmla="*/ 590 w 914"/>
                    <a:gd name="T53" fmla="*/ 893 h 896"/>
                    <a:gd name="T54" fmla="*/ 531 w 914"/>
                    <a:gd name="T55" fmla="*/ 895 h 896"/>
                    <a:gd name="T56" fmla="*/ 470 w 914"/>
                    <a:gd name="T57" fmla="*/ 896 h 896"/>
                    <a:gd name="T58" fmla="*/ 408 w 914"/>
                    <a:gd name="T59" fmla="*/ 896 h 896"/>
                    <a:gd name="T60" fmla="*/ 348 w 914"/>
                    <a:gd name="T61" fmla="*/ 895 h 896"/>
                    <a:gd name="T62" fmla="*/ 289 w 914"/>
                    <a:gd name="T63" fmla="*/ 892 h 896"/>
                    <a:gd name="T64" fmla="*/ 231 w 914"/>
                    <a:gd name="T65" fmla="*/ 889 h 896"/>
                    <a:gd name="T66" fmla="*/ 177 w 914"/>
                    <a:gd name="T67" fmla="*/ 884 h 896"/>
                    <a:gd name="T68" fmla="*/ 126 w 914"/>
                    <a:gd name="T69" fmla="*/ 878 h 896"/>
                    <a:gd name="T70" fmla="*/ 79 w 914"/>
                    <a:gd name="T71" fmla="*/ 870 h 896"/>
                    <a:gd name="T72" fmla="*/ 38 w 914"/>
                    <a:gd name="T73" fmla="*/ 860 h 896"/>
                    <a:gd name="T74" fmla="*/ 21 w 914"/>
                    <a:gd name="T75" fmla="*/ 765 h 896"/>
                    <a:gd name="T76" fmla="*/ 8 w 914"/>
                    <a:gd name="T77" fmla="*/ 671 h 896"/>
                    <a:gd name="T78" fmla="*/ 1 w 914"/>
                    <a:gd name="T79" fmla="*/ 580 h 896"/>
                    <a:gd name="T80" fmla="*/ 0 w 914"/>
                    <a:gd name="T81" fmla="*/ 487 h 896"/>
                    <a:gd name="T82" fmla="*/ 4 w 914"/>
                    <a:gd name="T83" fmla="*/ 394 h 896"/>
                    <a:gd name="T84" fmla="*/ 12 w 914"/>
                    <a:gd name="T85" fmla="*/ 299 h 896"/>
                    <a:gd name="T86" fmla="*/ 26 w 914"/>
                    <a:gd name="T87" fmla="*/ 203 h 896"/>
                    <a:gd name="T88" fmla="*/ 45 w 914"/>
                    <a:gd name="T89" fmla="*/ 1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4" h="896">
                      <a:moveTo>
                        <a:pt x="45" y="103"/>
                      </a:moveTo>
                      <a:lnTo>
                        <a:pt x="97" y="93"/>
                      </a:lnTo>
                      <a:lnTo>
                        <a:pt x="151" y="82"/>
                      </a:lnTo>
                      <a:lnTo>
                        <a:pt x="204" y="73"/>
                      </a:lnTo>
                      <a:lnTo>
                        <a:pt x="258" y="64"/>
                      </a:lnTo>
                      <a:lnTo>
                        <a:pt x="311" y="55"/>
                      </a:lnTo>
                      <a:lnTo>
                        <a:pt x="366" y="47"/>
                      </a:lnTo>
                      <a:lnTo>
                        <a:pt x="421" y="39"/>
                      </a:lnTo>
                      <a:lnTo>
                        <a:pt x="475" y="33"/>
                      </a:lnTo>
                      <a:lnTo>
                        <a:pt x="530" y="26"/>
                      </a:lnTo>
                      <a:lnTo>
                        <a:pt x="585" y="21"/>
                      </a:lnTo>
                      <a:lnTo>
                        <a:pt x="640" y="16"/>
                      </a:lnTo>
                      <a:lnTo>
                        <a:pt x="695" y="11"/>
                      </a:lnTo>
                      <a:lnTo>
                        <a:pt x="751" y="7"/>
                      </a:lnTo>
                      <a:lnTo>
                        <a:pt x="805" y="4"/>
                      </a:lnTo>
                      <a:lnTo>
                        <a:pt x="859" y="2"/>
                      </a:lnTo>
                      <a:lnTo>
                        <a:pt x="914" y="0"/>
                      </a:lnTo>
                      <a:lnTo>
                        <a:pt x="899" y="218"/>
                      </a:lnTo>
                      <a:lnTo>
                        <a:pt x="888" y="432"/>
                      </a:lnTo>
                      <a:lnTo>
                        <a:pt x="884" y="646"/>
                      </a:lnTo>
                      <a:lnTo>
                        <a:pt x="889" y="863"/>
                      </a:lnTo>
                      <a:lnTo>
                        <a:pt x="851" y="871"/>
                      </a:lnTo>
                      <a:lnTo>
                        <a:pt x="807" y="877"/>
                      </a:lnTo>
                      <a:lnTo>
                        <a:pt x="758" y="882"/>
                      </a:lnTo>
                      <a:lnTo>
                        <a:pt x="705" y="887"/>
                      </a:lnTo>
                      <a:lnTo>
                        <a:pt x="649" y="891"/>
                      </a:lnTo>
                      <a:lnTo>
                        <a:pt x="590" y="893"/>
                      </a:lnTo>
                      <a:lnTo>
                        <a:pt x="531" y="895"/>
                      </a:lnTo>
                      <a:lnTo>
                        <a:pt x="470" y="896"/>
                      </a:lnTo>
                      <a:lnTo>
                        <a:pt x="408" y="896"/>
                      </a:lnTo>
                      <a:lnTo>
                        <a:pt x="348" y="895"/>
                      </a:lnTo>
                      <a:lnTo>
                        <a:pt x="289" y="892"/>
                      </a:lnTo>
                      <a:lnTo>
                        <a:pt x="231" y="889"/>
                      </a:lnTo>
                      <a:lnTo>
                        <a:pt x="177" y="884"/>
                      </a:lnTo>
                      <a:lnTo>
                        <a:pt x="126" y="878"/>
                      </a:lnTo>
                      <a:lnTo>
                        <a:pt x="79" y="870"/>
                      </a:lnTo>
                      <a:lnTo>
                        <a:pt x="38" y="860"/>
                      </a:lnTo>
                      <a:lnTo>
                        <a:pt x="21" y="765"/>
                      </a:lnTo>
                      <a:lnTo>
                        <a:pt x="8" y="671"/>
                      </a:lnTo>
                      <a:lnTo>
                        <a:pt x="1" y="580"/>
                      </a:lnTo>
                      <a:lnTo>
                        <a:pt x="0" y="487"/>
                      </a:lnTo>
                      <a:lnTo>
                        <a:pt x="4" y="394"/>
                      </a:lnTo>
                      <a:lnTo>
                        <a:pt x="12" y="299"/>
                      </a:lnTo>
                      <a:lnTo>
                        <a:pt x="26" y="203"/>
                      </a:lnTo>
                      <a:lnTo>
                        <a:pt x="45" y="103"/>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0" name="Freeform 312">
                  <a:extLst>
                    <a:ext uri="{FF2B5EF4-FFF2-40B4-BE49-F238E27FC236}">
                      <a16:creationId xmlns:a16="http://schemas.microsoft.com/office/drawing/2014/main" id="{864A3D8F-2933-8542-B308-B4437B50D2C7}"/>
                    </a:ext>
                  </a:extLst>
                </p:cNvPr>
                <p:cNvSpPr>
                  <a:spLocks/>
                </p:cNvSpPr>
                <p:nvPr/>
              </p:nvSpPr>
              <p:spPr bwMode="auto">
                <a:xfrm>
                  <a:off x="608" y="1001"/>
                  <a:ext cx="296" cy="431"/>
                </a:xfrm>
                <a:custGeom>
                  <a:avLst/>
                  <a:gdLst>
                    <a:gd name="T0" fmla="*/ 44 w 887"/>
                    <a:gd name="T1" fmla="*/ 102 h 861"/>
                    <a:gd name="T2" fmla="*/ 94 w 887"/>
                    <a:gd name="T3" fmla="*/ 92 h 861"/>
                    <a:gd name="T4" fmla="*/ 145 w 887"/>
                    <a:gd name="T5" fmla="*/ 81 h 861"/>
                    <a:gd name="T6" fmla="*/ 197 w 887"/>
                    <a:gd name="T7" fmla="*/ 72 h 861"/>
                    <a:gd name="T8" fmla="*/ 249 w 887"/>
                    <a:gd name="T9" fmla="*/ 63 h 861"/>
                    <a:gd name="T10" fmla="*/ 302 w 887"/>
                    <a:gd name="T11" fmla="*/ 55 h 861"/>
                    <a:gd name="T12" fmla="*/ 356 w 887"/>
                    <a:gd name="T13" fmla="*/ 46 h 861"/>
                    <a:gd name="T14" fmla="*/ 409 w 887"/>
                    <a:gd name="T15" fmla="*/ 39 h 861"/>
                    <a:gd name="T16" fmla="*/ 463 w 887"/>
                    <a:gd name="T17" fmla="*/ 32 h 861"/>
                    <a:gd name="T18" fmla="*/ 516 w 887"/>
                    <a:gd name="T19" fmla="*/ 26 h 861"/>
                    <a:gd name="T20" fmla="*/ 570 w 887"/>
                    <a:gd name="T21" fmla="*/ 21 h 861"/>
                    <a:gd name="T22" fmla="*/ 623 w 887"/>
                    <a:gd name="T23" fmla="*/ 16 h 861"/>
                    <a:gd name="T24" fmla="*/ 676 w 887"/>
                    <a:gd name="T25" fmla="*/ 11 h 861"/>
                    <a:gd name="T26" fmla="*/ 730 w 887"/>
                    <a:gd name="T27" fmla="*/ 7 h 861"/>
                    <a:gd name="T28" fmla="*/ 783 w 887"/>
                    <a:gd name="T29" fmla="*/ 4 h 861"/>
                    <a:gd name="T30" fmla="*/ 835 w 887"/>
                    <a:gd name="T31" fmla="*/ 2 h 861"/>
                    <a:gd name="T32" fmla="*/ 887 w 887"/>
                    <a:gd name="T33" fmla="*/ 0 h 861"/>
                    <a:gd name="T34" fmla="*/ 874 w 887"/>
                    <a:gd name="T35" fmla="*/ 209 h 861"/>
                    <a:gd name="T36" fmla="*/ 863 w 887"/>
                    <a:gd name="T37" fmla="*/ 412 h 861"/>
                    <a:gd name="T38" fmla="*/ 859 w 887"/>
                    <a:gd name="T39" fmla="*/ 617 h 861"/>
                    <a:gd name="T40" fmla="*/ 864 w 887"/>
                    <a:gd name="T41" fmla="*/ 825 h 861"/>
                    <a:gd name="T42" fmla="*/ 827 w 887"/>
                    <a:gd name="T43" fmla="*/ 833 h 861"/>
                    <a:gd name="T44" fmla="*/ 783 w 887"/>
                    <a:gd name="T45" fmla="*/ 839 h 861"/>
                    <a:gd name="T46" fmla="*/ 737 w 887"/>
                    <a:gd name="T47" fmla="*/ 844 h 861"/>
                    <a:gd name="T48" fmla="*/ 685 w 887"/>
                    <a:gd name="T49" fmla="*/ 849 h 861"/>
                    <a:gd name="T50" fmla="*/ 630 w 887"/>
                    <a:gd name="T51" fmla="*/ 853 h 861"/>
                    <a:gd name="T52" fmla="*/ 574 w 887"/>
                    <a:gd name="T53" fmla="*/ 857 h 861"/>
                    <a:gd name="T54" fmla="*/ 515 w 887"/>
                    <a:gd name="T55" fmla="*/ 859 h 861"/>
                    <a:gd name="T56" fmla="*/ 456 w 887"/>
                    <a:gd name="T57" fmla="*/ 861 h 861"/>
                    <a:gd name="T58" fmla="*/ 397 w 887"/>
                    <a:gd name="T59" fmla="*/ 861 h 861"/>
                    <a:gd name="T60" fmla="*/ 338 w 887"/>
                    <a:gd name="T61" fmla="*/ 860 h 861"/>
                    <a:gd name="T62" fmla="*/ 281 w 887"/>
                    <a:gd name="T63" fmla="*/ 859 h 861"/>
                    <a:gd name="T64" fmla="*/ 224 w 887"/>
                    <a:gd name="T65" fmla="*/ 856 h 861"/>
                    <a:gd name="T66" fmla="*/ 171 w 887"/>
                    <a:gd name="T67" fmla="*/ 851 h 861"/>
                    <a:gd name="T68" fmla="*/ 122 w 887"/>
                    <a:gd name="T69" fmla="*/ 846 h 861"/>
                    <a:gd name="T70" fmla="*/ 76 w 887"/>
                    <a:gd name="T71" fmla="*/ 839 h 861"/>
                    <a:gd name="T72" fmla="*/ 37 w 887"/>
                    <a:gd name="T73" fmla="*/ 830 h 861"/>
                    <a:gd name="T74" fmla="*/ 19 w 887"/>
                    <a:gd name="T75" fmla="*/ 738 h 861"/>
                    <a:gd name="T76" fmla="*/ 8 w 887"/>
                    <a:gd name="T77" fmla="*/ 649 h 861"/>
                    <a:gd name="T78" fmla="*/ 1 w 887"/>
                    <a:gd name="T79" fmla="*/ 559 h 861"/>
                    <a:gd name="T80" fmla="*/ 0 w 887"/>
                    <a:gd name="T81" fmla="*/ 471 h 861"/>
                    <a:gd name="T82" fmla="*/ 4 w 887"/>
                    <a:gd name="T83" fmla="*/ 381 h 861"/>
                    <a:gd name="T84" fmla="*/ 12 w 887"/>
                    <a:gd name="T85" fmla="*/ 291 h 861"/>
                    <a:gd name="T86" fmla="*/ 26 w 887"/>
                    <a:gd name="T87" fmla="*/ 199 h 861"/>
                    <a:gd name="T88" fmla="*/ 44 w 887"/>
                    <a:gd name="T89" fmla="*/ 10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7" h="861">
                      <a:moveTo>
                        <a:pt x="44" y="102"/>
                      </a:moveTo>
                      <a:lnTo>
                        <a:pt x="94" y="92"/>
                      </a:lnTo>
                      <a:lnTo>
                        <a:pt x="145" y="81"/>
                      </a:lnTo>
                      <a:lnTo>
                        <a:pt x="197" y="72"/>
                      </a:lnTo>
                      <a:lnTo>
                        <a:pt x="249" y="63"/>
                      </a:lnTo>
                      <a:lnTo>
                        <a:pt x="302" y="55"/>
                      </a:lnTo>
                      <a:lnTo>
                        <a:pt x="356" y="46"/>
                      </a:lnTo>
                      <a:lnTo>
                        <a:pt x="409" y="39"/>
                      </a:lnTo>
                      <a:lnTo>
                        <a:pt x="463" y="32"/>
                      </a:lnTo>
                      <a:lnTo>
                        <a:pt x="516" y="26"/>
                      </a:lnTo>
                      <a:lnTo>
                        <a:pt x="570" y="21"/>
                      </a:lnTo>
                      <a:lnTo>
                        <a:pt x="623" y="16"/>
                      </a:lnTo>
                      <a:lnTo>
                        <a:pt x="676" y="11"/>
                      </a:lnTo>
                      <a:lnTo>
                        <a:pt x="730" y="7"/>
                      </a:lnTo>
                      <a:lnTo>
                        <a:pt x="783" y="4"/>
                      </a:lnTo>
                      <a:lnTo>
                        <a:pt x="835" y="2"/>
                      </a:lnTo>
                      <a:lnTo>
                        <a:pt x="887" y="0"/>
                      </a:lnTo>
                      <a:lnTo>
                        <a:pt x="874" y="209"/>
                      </a:lnTo>
                      <a:lnTo>
                        <a:pt x="863" y="412"/>
                      </a:lnTo>
                      <a:lnTo>
                        <a:pt x="859" y="617"/>
                      </a:lnTo>
                      <a:lnTo>
                        <a:pt x="864" y="825"/>
                      </a:lnTo>
                      <a:lnTo>
                        <a:pt x="827" y="833"/>
                      </a:lnTo>
                      <a:lnTo>
                        <a:pt x="783" y="839"/>
                      </a:lnTo>
                      <a:lnTo>
                        <a:pt x="737" y="844"/>
                      </a:lnTo>
                      <a:lnTo>
                        <a:pt x="685" y="849"/>
                      </a:lnTo>
                      <a:lnTo>
                        <a:pt x="630" y="853"/>
                      </a:lnTo>
                      <a:lnTo>
                        <a:pt x="574" y="857"/>
                      </a:lnTo>
                      <a:lnTo>
                        <a:pt x="515" y="859"/>
                      </a:lnTo>
                      <a:lnTo>
                        <a:pt x="456" y="861"/>
                      </a:lnTo>
                      <a:lnTo>
                        <a:pt x="397" y="861"/>
                      </a:lnTo>
                      <a:lnTo>
                        <a:pt x="338" y="860"/>
                      </a:lnTo>
                      <a:lnTo>
                        <a:pt x="281" y="859"/>
                      </a:lnTo>
                      <a:lnTo>
                        <a:pt x="224" y="856"/>
                      </a:lnTo>
                      <a:lnTo>
                        <a:pt x="171" y="851"/>
                      </a:lnTo>
                      <a:lnTo>
                        <a:pt x="122" y="846"/>
                      </a:lnTo>
                      <a:lnTo>
                        <a:pt x="76" y="839"/>
                      </a:lnTo>
                      <a:lnTo>
                        <a:pt x="37" y="830"/>
                      </a:lnTo>
                      <a:lnTo>
                        <a:pt x="19" y="738"/>
                      </a:lnTo>
                      <a:lnTo>
                        <a:pt x="8" y="649"/>
                      </a:lnTo>
                      <a:lnTo>
                        <a:pt x="1" y="559"/>
                      </a:lnTo>
                      <a:lnTo>
                        <a:pt x="0" y="471"/>
                      </a:lnTo>
                      <a:lnTo>
                        <a:pt x="4" y="381"/>
                      </a:lnTo>
                      <a:lnTo>
                        <a:pt x="12" y="291"/>
                      </a:lnTo>
                      <a:lnTo>
                        <a:pt x="26" y="199"/>
                      </a:lnTo>
                      <a:lnTo>
                        <a:pt x="44" y="102"/>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1" name="Freeform 313">
                  <a:extLst>
                    <a:ext uri="{FF2B5EF4-FFF2-40B4-BE49-F238E27FC236}">
                      <a16:creationId xmlns:a16="http://schemas.microsoft.com/office/drawing/2014/main" id="{773F905B-E648-694B-9189-9FFB94C850F5}"/>
                    </a:ext>
                  </a:extLst>
                </p:cNvPr>
                <p:cNvSpPr>
                  <a:spLocks/>
                </p:cNvSpPr>
                <p:nvPr/>
              </p:nvSpPr>
              <p:spPr bwMode="auto">
                <a:xfrm>
                  <a:off x="609" y="1002"/>
                  <a:ext cx="287" cy="413"/>
                </a:xfrm>
                <a:custGeom>
                  <a:avLst/>
                  <a:gdLst>
                    <a:gd name="T0" fmla="*/ 43 w 863"/>
                    <a:gd name="T1" fmla="*/ 101 h 827"/>
                    <a:gd name="T2" fmla="*/ 91 w 863"/>
                    <a:gd name="T3" fmla="*/ 91 h 827"/>
                    <a:gd name="T4" fmla="*/ 140 w 863"/>
                    <a:gd name="T5" fmla="*/ 81 h 827"/>
                    <a:gd name="T6" fmla="*/ 191 w 863"/>
                    <a:gd name="T7" fmla="*/ 72 h 827"/>
                    <a:gd name="T8" fmla="*/ 242 w 863"/>
                    <a:gd name="T9" fmla="*/ 63 h 827"/>
                    <a:gd name="T10" fmla="*/ 292 w 863"/>
                    <a:gd name="T11" fmla="*/ 55 h 827"/>
                    <a:gd name="T12" fmla="*/ 344 w 863"/>
                    <a:gd name="T13" fmla="*/ 47 h 827"/>
                    <a:gd name="T14" fmla="*/ 398 w 863"/>
                    <a:gd name="T15" fmla="*/ 39 h 827"/>
                    <a:gd name="T16" fmla="*/ 450 w 863"/>
                    <a:gd name="T17" fmla="*/ 33 h 827"/>
                    <a:gd name="T18" fmla="*/ 502 w 863"/>
                    <a:gd name="T19" fmla="*/ 27 h 827"/>
                    <a:gd name="T20" fmla="*/ 555 w 863"/>
                    <a:gd name="T21" fmla="*/ 21 h 827"/>
                    <a:gd name="T22" fmla="*/ 607 w 863"/>
                    <a:gd name="T23" fmla="*/ 16 h 827"/>
                    <a:gd name="T24" fmla="*/ 659 w 863"/>
                    <a:gd name="T25" fmla="*/ 12 h 827"/>
                    <a:gd name="T26" fmla="*/ 711 w 863"/>
                    <a:gd name="T27" fmla="*/ 7 h 827"/>
                    <a:gd name="T28" fmla="*/ 762 w 863"/>
                    <a:gd name="T29" fmla="*/ 4 h 827"/>
                    <a:gd name="T30" fmla="*/ 814 w 863"/>
                    <a:gd name="T31" fmla="*/ 2 h 827"/>
                    <a:gd name="T32" fmla="*/ 863 w 863"/>
                    <a:gd name="T33" fmla="*/ 0 h 827"/>
                    <a:gd name="T34" fmla="*/ 850 w 863"/>
                    <a:gd name="T35" fmla="*/ 200 h 827"/>
                    <a:gd name="T36" fmla="*/ 839 w 863"/>
                    <a:gd name="T37" fmla="*/ 394 h 827"/>
                    <a:gd name="T38" fmla="*/ 833 w 863"/>
                    <a:gd name="T39" fmla="*/ 589 h 827"/>
                    <a:gd name="T40" fmla="*/ 839 w 863"/>
                    <a:gd name="T41" fmla="*/ 787 h 827"/>
                    <a:gd name="T42" fmla="*/ 802 w 863"/>
                    <a:gd name="T43" fmla="*/ 795 h 827"/>
                    <a:gd name="T44" fmla="*/ 761 w 863"/>
                    <a:gd name="T45" fmla="*/ 801 h 827"/>
                    <a:gd name="T46" fmla="*/ 714 w 863"/>
                    <a:gd name="T47" fmla="*/ 806 h 827"/>
                    <a:gd name="T48" fmla="*/ 665 w 863"/>
                    <a:gd name="T49" fmla="*/ 812 h 827"/>
                    <a:gd name="T50" fmla="*/ 611 w 863"/>
                    <a:gd name="T51" fmla="*/ 816 h 827"/>
                    <a:gd name="T52" fmla="*/ 557 w 863"/>
                    <a:gd name="T53" fmla="*/ 820 h 827"/>
                    <a:gd name="T54" fmla="*/ 500 w 863"/>
                    <a:gd name="T55" fmla="*/ 823 h 827"/>
                    <a:gd name="T56" fmla="*/ 443 w 863"/>
                    <a:gd name="T57" fmla="*/ 825 h 827"/>
                    <a:gd name="T58" fmla="*/ 385 w 863"/>
                    <a:gd name="T59" fmla="*/ 827 h 827"/>
                    <a:gd name="T60" fmla="*/ 328 w 863"/>
                    <a:gd name="T61" fmla="*/ 827 h 827"/>
                    <a:gd name="T62" fmla="*/ 272 w 863"/>
                    <a:gd name="T63" fmla="*/ 825 h 827"/>
                    <a:gd name="T64" fmla="*/ 218 w 863"/>
                    <a:gd name="T65" fmla="*/ 822 h 827"/>
                    <a:gd name="T66" fmla="*/ 166 w 863"/>
                    <a:gd name="T67" fmla="*/ 818 h 827"/>
                    <a:gd name="T68" fmla="*/ 118 w 863"/>
                    <a:gd name="T69" fmla="*/ 813 h 827"/>
                    <a:gd name="T70" fmla="*/ 74 w 863"/>
                    <a:gd name="T71" fmla="*/ 806 h 827"/>
                    <a:gd name="T72" fmla="*/ 36 w 863"/>
                    <a:gd name="T73" fmla="*/ 798 h 827"/>
                    <a:gd name="T74" fmla="*/ 20 w 863"/>
                    <a:gd name="T75" fmla="*/ 710 h 827"/>
                    <a:gd name="T76" fmla="*/ 7 w 863"/>
                    <a:gd name="T77" fmla="*/ 625 h 827"/>
                    <a:gd name="T78" fmla="*/ 2 w 863"/>
                    <a:gd name="T79" fmla="*/ 540 h 827"/>
                    <a:gd name="T80" fmla="*/ 0 w 863"/>
                    <a:gd name="T81" fmla="*/ 454 h 827"/>
                    <a:gd name="T82" fmla="*/ 5 w 863"/>
                    <a:gd name="T83" fmla="*/ 369 h 827"/>
                    <a:gd name="T84" fmla="*/ 13 w 863"/>
                    <a:gd name="T85" fmla="*/ 282 h 827"/>
                    <a:gd name="T86" fmla="*/ 25 w 863"/>
                    <a:gd name="T87" fmla="*/ 193 h 827"/>
                    <a:gd name="T88" fmla="*/ 43 w 863"/>
                    <a:gd name="T89" fmla="*/ 10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3" h="827">
                      <a:moveTo>
                        <a:pt x="43" y="101"/>
                      </a:moveTo>
                      <a:lnTo>
                        <a:pt x="91" y="91"/>
                      </a:lnTo>
                      <a:lnTo>
                        <a:pt x="140" y="81"/>
                      </a:lnTo>
                      <a:lnTo>
                        <a:pt x="191" y="72"/>
                      </a:lnTo>
                      <a:lnTo>
                        <a:pt x="242" y="63"/>
                      </a:lnTo>
                      <a:lnTo>
                        <a:pt x="292" y="55"/>
                      </a:lnTo>
                      <a:lnTo>
                        <a:pt x="344" y="47"/>
                      </a:lnTo>
                      <a:lnTo>
                        <a:pt x="398" y="39"/>
                      </a:lnTo>
                      <a:lnTo>
                        <a:pt x="450" y="33"/>
                      </a:lnTo>
                      <a:lnTo>
                        <a:pt x="502" y="27"/>
                      </a:lnTo>
                      <a:lnTo>
                        <a:pt x="555" y="21"/>
                      </a:lnTo>
                      <a:lnTo>
                        <a:pt x="607" y="16"/>
                      </a:lnTo>
                      <a:lnTo>
                        <a:pt x="659" y="12"/>
                      </a:lnTo>
                      <a:lnTo>
                        <a:pt x="711" y="7"/>
                      </a:lnTo>
                      <a:lnTo>
                        <a:pt x="762" y="4"/>
                      </a:lnTo>
                      <a:lnTo>
                        <a:pt x="814" y="2"/>
                      </a:lnTo>
                      <a:lnTo>
                        <a:pt x="863" y="0"/>
                      </a:lnTo>
                      <a:lnTo>
                        <a:pt x="850" y="200"/>
                      </a:lnTo>
                      <a:lnTo>
                        <a:pt x="839" y="394"/>
                      </a:lnTo>
                      <a:lnTo>
                        <a:pt x="833" y="589"/>
                      </a:lnTo>
                      <a:lnTo>
                        <a:pt x="839" y="787"/>
                      </a:lnTo>
                      <a:lnTo>
                        <a:pt x="802" y="795"/>
                      </a:lnTo>
                      <a:lnTo>
                        <a:pt x="761" y="801"/>
                      </a:lnTo>
                      <a:lnTo>
                        <a:pt x="714" y="806"/>
                      </a:lnTo>
                      <a:lnTo>
                        <a:pt x="665" y="812"/>
                      </a:lnTo>
                      <a:lnTo>
                        <a:pt x="611" y="816"/>
                      </a:lnTo>
                      <a:lnTo>
                        <a:pt x="557" y="820"/>
                      </a:lnTo>
                      <a:lnTo>
                        <a:pt x="500" y="823"/>
                      </a:lnTo>
                      <a:lnTo>
                        <a:pt x="443" y="825"/>
                      </a:lnTo>
                      <a:lnTo>
                        <a:pt x="385" y="827"/>
                      </a:lnTo>
                      <a:lnTo>
                        <a:pt x="328" y="827"/>
                      </a:lnTo>
                      <a:lnTo>
                        <a:pt x="272" y="825"/>
                      </a:lnTo>
                      <a:lnTo>
                        <a:pt x="218" y="822"/>
                      </a:lnTo>
                      <a:lnTo>
                        <a:pt x="166" y="818"/>
                      </a:lnTo>
                      <a:lnTo>
                        <a:pt x="118" y="813"/>
                      </a:lnTo>
                      <a:lnTo>
                        <a:pt x="74" y="806"/>
                      </a:lnTo>
                      <a:lnTo>
                        <a:pt x="36" y="798"/>
                      </a:lnTo>
                      <a:lnTo>
                        <a:pt x="20" y="710"/>
                      </a:lnTo>
                      <a:lnTo>
                        <a:pt x="7" y="625"/>
                      </a:lnTo>
                      <a:lnTo>
                        <a:pt x="2" y="540"/>
                      </a:lnTo>
                      <a:lnTo>
                        <a:pt x="0" y="454"/>
                      </a:lnTo>
                      <a:lnTo>
                        <a:pt x="5" y="369"/>
                      </a:lnTo>
                      <a:lnTo>
                        <a:pt x="13" y="282"/>
                      </a:lnTo>
                      <a:lnTo>
                        <a:pt x="25" y="193"/>
                      </a:lnTo>
                      <a:lnTo>
                        <a:pt x="43" y="101"/>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2" name="Freeform 314">
                  <a:extLst>
                    <a:ext uri="{FF2B5EF4-FFF2-40B4-BE49-F238E27FC236}">
                      <a16:creationId xmlns:a16="http://schemas.microsoft.com/office/drawing/2014/main" id="{4967141C-C67D-CF42-BA2A-6CF6D2E914E4}"/>
                    </a:ext>
                  </a:extLst>
                </p:cNvPr>
                <p:cNvSpPr>
                  <a:spLocks/>
                </p:cNvSpPr>
                <p:nvPr/>
              </p:nvSpPr>
              <p:spPr bwMode="auto">
                <a:xfrm>
                  <a:off x="610" y="1003"/>
                  <a:ext cx="279" cy="396"/>
                </a:xfrm>
                <a:custGeom>
                  <a:avLst/>
                  <a:gdLst>
                    <a:gd name="T0" fmla="*/ 40 w 839"/>
                    <a:gd name="T1" fmla="*/ 100 h 793"/>
                    <a:gd name="T2" fmla="*/ 86 w 839"/>
                    <a:gd name="T3" fmla="*/ 90 h 793"/>
                    <a:gd name="T4" fmla="*/ 134 w 839"/>
                    <a:gd name="T5" fmla="*/ 80 h 793"/>
                    <a:gd name="T6" fmla="*/ 182 w 839"/>
                    <a:gd name="T7" fmla="*/ 71 h 793"/>
                    <a:gd name="T8" fmla="*/ 233 w 839"/>
                    <a:gd name="T9" fmla="*/ 63 h 793"/>
                    <a:gd name="T10" fmla="*/ 282 w 839"/>
                    <a:gd name="T11" fmla="*/ 55 h 793"/>
                    <a:gd name="T12" fmla="*/ 333 w 839"/>
                    <a:gd name="T13" fmla="*/ 47 h 793"/>
                    <a:gd name="T14" fmla="*/ 385 w 839"/>
                    <a:gd name="T15" fmla="*/ 39 h 793"/>
                    <a:gd name="T16" fmla="*/ 436 w 839"/>
                    <a:gd name="T17" fmla="*/ 33 h 793"/>
                    <a:gd name="T18" fmla="*/ 488 w 839"/>
                    <a:gd name="T19" fmla="*/ 27 h 793"/>
                    <a:gd name="T20" fmla="*/ 539 w 839"/>
                    <a:gd name="T21" fmla="*/ 21 h 793"/>
                    <a:gd name="T22" fmla="*/ 591 w 839"/>
                    <a:gd name="T23" fmla="*/ 16 h 793"/>
                    <a:gd name="T24" fmla="*/ 641 w 839"/>
                    <a:gd name="T25" fmla="*/ 12 h 793"/>
                    <a:gd name="T26" fmla="*/ 692 w 839"/>
                    <a:gd name="T27" fmla="*/ 7 h 793"/>
                    <a:gd name="T28" fmla="*/ 741 w 839"/>
                    <a:gd name="T29" fmla="*/ 4 h 793"/>
                    <a:gd name="T30" fmla="*/ 791 w 839"/>
                    <a:gd name="T31" fmla="*/ 2 h 793"/>
                    <a:gd name="T32" fmla="*/ 839 w 839"/>
                    <a:gd name="T33" fmla="*/ 0 h 793"/>
                    <a:gd name="T34" fmla="*/ 825 w 839"/>
                    <a:gd name="T35" fmla="*/ 190 h 793"/>
                    <a:gd name="T36" fmla="*/ 814 w 839"/>
                    <a:gd name="T37" fmla="*/ 375 h 793"/>
                    <a:gd name="T38" fmla="*/ 808 w 839"/>
                    <a:gd name="T39" fmla="*/ 560 h 793"/>
                    <a:gd name="T40" fmla="*/ 813 w 839"/>
                    <a:gd name="T41" fmla="*/ 751 h 793"/>
                    <a:gd name="T42" fmla="*/ 777 w 839"/>
                    <a:gd name="T43" fmla="*/ 757 h 793"/>
                    <a:gd name="T44" fmla="*/ 737 w 839"/>
                    <a:gd name="T45" fmla="*/ 764 h 793"/>
                    <a:gd name="T46" fmla="*/ 692 w 839"/>
                    <a:gd name="T47" fmla="*/ 770 h 793"/>
                    <a:gd name="T48" fmla="*/ 644 w 839"/>
                    <a:gd name="T49" fmla="*/ 775 h 793"/>
                    <a:gd name="T50" fmla="*/ 592 w 839"/>
                    <a:gd name="T51" fmla="*/ 780 h 793"/>
                    <a:gd name="T52" fmla="*/ 539 w 839"/>
                    <a:gd name="T53" fmla="*/ 784 h 793"/>
                    <a:gd name="T54" fmla="*/ 484 w 839"/>
                    <a:gd name="T55" fmla="*/ 788 h 793"/>
                    <a:gd name="T56" fmla="*/ 428 w 839"/>
                    <a:gd name="T57" fmla="*/ 791 h 793"/>
                    <a:gd name="T58" fmla="*/ 371 w 839"/>
                    <a:gd name="T59" fmla="*/ 792 h 793"/>
                    <a:gd name="T60" fmla="*/ 317 w 839"/>
                    <a:gd name="T61" fmla="*/ 793 h 793"/>
                    <a:gd name="T62" fmla="*/ 262 w 839"/>
                    <a:gd name="T63" fmla="*/ 792 h 793"/>
                    <a:gd name="T64" fmla="*/ 210 w 839"/>
                    <a:gd name="T65" fmla="*/ 790 h 793"/>
                    <a:gd name="T66" fmla="*/ 160 w 839"/>
                    <a:gd name="T67" fmla="*/ 786 h 793"/>
                    <a:gd name="T68" fmla="*/ 114 w 839"/>
                    <a:gd name="T69" fmla="*/ 781 h 793"/>
                    <a:gd name="T70" fmla="*/ 71 w 839"/>
                    <a:gd name="T71" fmla="*/ 775 h 793"/>
                    <a:gd name="T72" fmla="*/ 34 w 839"/>
                    <a:gd name="T73" fmla="*/ 767 h 793"/>
                    <a:gd name="T74" fmla="*/ 18 w 839"/>
                    <a:gd name="T75" fmla="*/ 684 h 793"/>
                    <a:gd name="T76" fmla="*/ 7 w 839"/>
                    <a:gd name="T77" fmla="*/ 602 h 793"/>
                    <a:gd name="T78" fmla="*/ 2 w 839"/>
                    <a:gd name="T79" fmla="*/ 519 h 793"/>
                    <a:gd name="T80" fmla="*/ 0 w 839"/>
                    <a:gd name="T81" fmla="*/ 438 h 793"/>
                    <a:gd name="T82" fmla="*/ 3 w 839"/>
                    <a:gd name="T83" fmla="*/ 357 h 793"/>
                    <a:gd name="T84" fmla="*/ 11 w 839"/>
                    <a:gd name="T85" fmla="*/ 274 h 793"/>
                    <a:gd name="T86" fmla="*/ 23 w 839"/>
                    <a:gd name="T87" fmla="*/ 188 h 793"/>
                    <a:gd name="T88" fmla="*/ 40 w 839"/>
                    <a:gd name="T89" fmla="*/ 10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9" h="793">
                      <a:moveTo>
                        <a:pt x="40" y="100"/>
                      </a:moveTo>
                      <a:lnTo>
                        <a:pt x="86" y="90"/>
                      </a:lnTo>
                      <a:lnTo>
                        <a:pt x="134" y="80"/>
                      </a:lnTo>
                      <a:lnTo>
                        <a:pt x="182" y="71"/>
                      </a:lnTo>
                      <a:lnTo>
                        <a:pt x="233" y="63"/>
                      </a:lnTo>
                      <a:lnTo>
                        <a:pt x="282" y="55"/>
                      </a:lnTo>
                      <a:lnTo>
                        <a:pt x="333" y="47"/>
                      </a:lnTo>
                      <a:lnTo>
                        <a:pt x="385" y="39"/>
                      </a:lnTo>
                      <a:lnTo>
                        <a:pt x="436" y="33"/>
                      </a:lnTo>
                      <a:lnTo>
                        <a:pt x="488" y="27"/>
                      </a:lnTo>
                      <a:lnTo>
                        <a:pt x="539" y="21"/>
                      </a:lnTo>
                      <a:lnTo>
                        <a:pt x="591" y="16"/>
                      </a:lnTo>
                      <a:lnTo>
                        <a:pt x="641" y="12"/>
                      </a:lnTo>
                      <a:lnTo>
                        <a:pt x="692" y="7"/>
                      </a:lnTo>
                      <a:lnTo>
                        <a:pt x="741" y="4"/>
                      </a:lnTo>
                      <a:lnTo>
                        <a:pt x="791" y="2"/>
                      </a:lnTo>
                      <a:lnTo>
                        <a:pt x="839" y="0"/>
                      </a:lnTo>
                      <a:lnTo>
                        <a:pt x="825" y="190"/>
                      </a:lnTo>
                      <a:lnTo>
                        <a:pt x="814" y="375"/>
                      </a:lnTo>
                      <a:lnTo>
                        <a:pt x="808" y="560"/>
                      </a:lnTo>
                      <a:lnTo>
                        <a:pt x="813" y="751"/>
                      </a:lnTo>
                      <a:lnTo>
                        <a:pt x="777" y="757"/>
                      </a:lnTo>
                      <a:lnTo>
                        <a:pt x="737" y="764"/>
                      </a:lnTo>
                      <a:lnTo>
                        <a:pt x="692" y="770"/>
                      </a:lnTo>
                      <a:lnTo>
                        <a:pt x="644" y="775"/>
                      </a:lnTo>
                      <a:lnTo>
                        <a:pt x="592" y="780"/>
                      </a:lnTo>
                      <a:lnTo>
                        <a:pt x="539" y="784"/>
                      </a:lnTo>
                      <a:lnTo>
                        <a:pt x="484" y="788"/>
                      </a:lnTo>
                      <a:lnTo>
                        <a:pt x="428" y="791"/>
                      </a:lnTo>
                      <a:lnTo>
                        <a:pt x="371" y="792"/>
                      </a:lnTo>
                      <a:lnTo>
                        <a:pt x="317" y="793"/>
                      </a:lnTo>
                      <a:lnTo>
                        <a:pt x="262" y="792"/>
                      </a:lnTo>
                      <a:lnTo>
                        <a:pt x="210" y="790"/>
                      </a:lnTo>
                      <a:lnTo>
                        <a:pt x="160" y="786"/>
                      </a:lnTo>
                      <a:lnTo>
                        <a:pt x="114" y="781"/>
                      </a:lnTo>
                      <a:lnTo>
                        <a:pt x="71" y="775"/>
                      </a:lnTo>
                      <a:lnTo>
                        <a:pt x="34" y="767"/>
                      </a:lnTo>
                      <a:lnTo>
                        <a:pt x="18" y="684"/>
                      </a:lnTo>
                      <a:lnTo>
                        <a:pt x="7" y="602"/>
                      </a:lnTo>
                      <a:lnTo>
                        <a:pt x="2" y="519"/>
                      </a:lnTo>
                      <a:lnTo>
                        <a:pt x="0" y="438"/>
                      </a:lnTo>
                      <a:lnTo>
                        <a:pt x="3" y="357"/>
                      </a:lnTo>
                      <a:lnTo>
                        <a:pt x="11" y="274"/>
                      </a:lnTo>
                      <a:lnTo>
                        <a:pt x="23" y="188"/>
                      </a:lnTo>
                      <a:lnTo>
                        <a:pt x="40" y="100"/>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3" name="Freeform 315">
                  <a:extLst>
                    <a:ext uri="{FF2B5EF4-FFF2-40B4-BE49-F238E27FC236}">
                      <a16:creationId xmlns:a16="http://schemas.microsoft.com/office/drawing/2014/main" id="{587921F0-2F46-DB49-9860-99A2C9CA2033}"/>
                    </a:ext>
                  </a:extLst>
                </p:cNvPr>
                <p:cNvSpPr>
                  <a:spLocks/>
                </p:cNvSpPr>
                <p:nvPr/>
              </p:nvSpPr>
              <p:spPr bwMode="auto">
                <a:xfrm>
                  <a:off x="611" y="1004"/>
                  <a:ext cx="271" cy="379"/>
                </a:xfrm>
                <a:custGeom>
                  <a:avLst/>
                  <a:gdLst>
                    <a:gd name="T0" fmla="*/ 37 w 813"/>
                    <a:gd name="T1" fmla="*/ 99 h 758"/>
                    <a:gd name="T2" fmla="*/ 82 w 813"/>
                    <a:gd name="T3" fmla="*/ 90 h 758"/>
                    <a:gd name="T4" fmla="*/ 128 w 813"/>
                    <a:gd name="T5" fmla="*/ 80 h 758"/>
                    <a:gd name="T6" fmla="*/ 176 w 813"/>
                    <a:gd name="T7" fmla="*/ 71 h 758"/>
                    <a:gd name="T8" fmla="*/ 224 w 813"/>
                    <a:gd name="T9" fmla="*/ 63 h 758"/>
                    <a:gd name="T10" fmla="*/ 273 w 813"/>
                    <a:gd name="T11" fmla="*/ 55 h 758"/>
                    <a:gd name="T12" fmla="*/ 322 w 813"/>
                    <a:gd name="T13" fmla="*/ 47 h 758"/>
                    <a:gd name="T14" fmla="*/ 372 w 813"/>
                    <a:gd name="T15" fmla="*/ 39 h 758"/>
                    <a:gd name="T16" fmla="*/ 422 w 813"/>
                    <a:gd name="T17" fmla="*/ 32 h 758"/>
                    <a:gd name="T18" fmla="*/ 473 w 813"/>
                    <a:gd name="T19" fmla="*/ 26 h 758"/>
                    <a:gd name="T20" fmla="*/ 524 w 813"/>
                    <a:gd name="T21" fmla="*/ 21 h 758"/>
                    <a:gd name="T22" fmla="*/ 573 w 813"/>
                    <a:gd name="T23" fmla="*/ 16 h 758"/>
                    <a:gd name="T24" fmla="*/ 622 w 813"/>
                    <a:gd name="T25" fmla="*/ 11 h 758"/>
                    <a:gd name="T26" fmla="*/ 672 w 813"/>
                    <a:gd name="T27" fmla="*/ 8 h 758"/>
                    <a:gd name="T28" fmla="*/ 719 w 813"/>
                    <a:gd name="T29" fmla="*/ 4 h 758"/>
                    <a:gd name="T30" fmla="*/ 767 w 813"/>
                    <a:gd name="T31" fmla="*/ 2 h 758"/>
                    <a:gd name="T32" fmla="*/ 813 w 813"/>
                    <a:gd name="T33" fmla="*/ 0 h 758"/>
                    <a:gd name="T34" fmla="*/ 800 w 813"/>
                    <a:gd name="T35" fmla="*/ 181 h 758"/>
                    <a:gd name="T36" fmla="*/ 788 w 813"/>
                    <a:gd name="T37" fmla="*/ 356 h 758"/>
                    <a:gd name="T38" fmla="*/ 783 w 813"/>
                    <a:gd name="T39" fmla="*/ 532 h 758"/>
                    <a:gd name="T40" fmla="*/ 788 w 813"/>
                    <a:gd name="T41" fmla="*/ 713 h 758"/>
                    <a:gd name="T42" fmla="*/ 754 w 813"/>
                    <a:gd name="T43" fmla="*/ 719 h 758"/>
                    <a:gd name="T44" fmla="*/ 714 w 813"/>
                    <a:gd name="T45" fmla="*/ 726 h 758"/>
                    <a:gd name="T46" fmla="*/ 670 w 813"/>
                    <a:gd name="T47" fmla="*/ 732 h 758"/>
                    <a:gd name="T48" fmla="*/ 624 w 813"/>
                    <a:gd name="T49" fmla="*/ 737 h 758"/>
                    <a:gd name="T50" fmla="*/ 573 w 813"/>
                    <a:gd name="T51" fmla="*/ 742 h 758"/>
                    <a:gd name="T52" fmla="*/ 521 w 813"/>
                    <a:gd name="T53" fmla="*/ 747 h 758"/>
                    <a:gd name="T54" fmla="*/ 467 w 813"/>
                    <a:gd name="T55" fmla="*/ 752 h 758"/>
                    <a:gd name="T56" fmla="*/ 414 w 813"/>
                    <a:gd name="T57" fmla="*/ 755 h 758"/>
                    <a:gd name="T58" fmla="*/ 359 w 813"/>
                    <a:gd name="T59" fmla="*/ 757 h 758"/>
                    <a:gd name="T60" fmla="*/ 306 w 813"/>
                    <a:gd name="T61" fmla="*/ 758 h 758"/>
                    <a:gd name="T62" fmla="*/ 252 w 813"/>
                    <a:gd name="T63" fmla="*/ 758 h 758"/>
                    <a:gd name="T64" fmla="*/ 202 w 813"/>
                    <a:gd name="T65" fmla="*/ 757 h 758"/>
                    <a:gd name="T66" fmla="*/ 154 w 813"/>
                    <a:gd name="T67" fmla="*/ 755 h 758"/>
                    <a:gd name="T68" fmla="*/ 109 w 813"/>
                    <a:gd name="T69" fmla="*/ 750 h 758"/>
                    <a:gd name="T70" fmla="*/ 69 w 813"/>
                    <a:gd name="T71" fmla="*/ 744 h 758"/>
                    <a:gd name="T72" fmla="*/ 32 w 813"/>
                    <a:gd name="T73" fmla="*/ 736 h 758"/>
                    <a:gd name="T74" fmla="*/ 17 w 813"/>
                    <a:gd name="T75" fmla="*/ 656 h 758"/>
                    <a:gd name="T76" fmla="*/ 7 w 813"/>
                    <a:gd name="T77" fmla="*/ 578 h 758"/>
                    <a:gd name="T78" fmla="*/ 0 w 813"/>
                    <a:gd name="T79" fmla="*/ 500 h 758"/>
                    <a:gd name="T80" fmla="*/ 0 w 813"/>
                    <a:gd name="T81" fmla="*/ 422 h 758"/>
                    <a:gd name="T82" fmla="*/ 3 w 813"/>
                    <a:gd name="T83" fmla="*/ 344 h 758"/>
                    <a:gd name="T84" fmla="*/ 10 w 813"/>
                    <a:gd name="T85" fmla="*/ 264 h 758"/>
                    <a:gd name="T86" fmla="*/ 22 w 813"/>
                    <a:gd name="T87" fmla="*/ 183 h 758"/>
                    <a:gd name="T88" fmla="*/ 37 w 813"/>
                    <a:gd name="T89" fmla="*/ 99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3" h="758">
                      <a:moveTo>
                        <a:pt x="37" y="99"/>
                      </a:moveTo>
                      <a:lnTo>
                        <a:pt x="82" y="90"/>
                      </a:lnTo>
                      <a:lnTo>
                        <a:pt x="128" y="80"/>
                      </a:lnTo>
                      <a:lnTo>
                        <a:pt x="176" y="71"/>
                      </a:lnTo>
                      <a:lnTo>
                        <a:pt x="224" y="63"/>
                      </a:lnTo>
                      <a:lnTo>
                        <a:pt x="273" y="55"/>
                      </a:lnTo>
                      <a:lnTo>
                        <a:pt x="322" y="47"/>
                      </a:lnTo>
                      <a:lnTo>
                        <a:pt x="372" y="39"/>
                      </a:lnTo>
                      <a:lnTo>
                        <a:pt x="422" y="32"/>
                      </a:lnTo>
                      <a:lnTo>
                        <a:pt x="473" y="26"/>
                      </a:lnTo>
                      <a:lnTo>
                        <a:pt x="524" y="21"/>
                      </a:lnTo>
                      <a:lnTo>
                        <a:pt x="573" y="16"/>
                      </a:lnTo>
                      <a:lnTo>
                        <a:pt x="622" y="11"/>
                      </a:lnTo>
                      <a:lnTo>
                        <a:pt x="672" y="8"/>
                      </a:lnTo>
                      <a:lnTo>
                        <a:pt x="719" y="4"/>
                      </a:lnTo>
                      <a:lnTo>
                        <a:pt x="767" y="2"/>
                      </a:lnTo>
                      <a:lnTo>
                        <a:pt x="813" y="0"/>
                      </a:lnTo>
                      <a:lnTo>
                        <a:pt x="800" y="181"/>
                      </a:lnTo>
                      <a:lnTo>
                        <a:pt x="788" y="356"/>
                      </a:lnTo>
                      <a:lnTo>
                        <a:pt x="783" y="532"/>
                      </a:lnTo>
                      <a:lnTo>
                        <a:pt x="788" y="713"/>
                      </a:lnTo>
                      <a:lnTo>
                        <a:pt x="754" y="719"/>
                      </a:lnTo>
                      <a:lnTo>
                        <a:pt x="714" y="726"/>
                      </a:lnTo>
                      <a:lnTo>
                        <a:pt x="670" y="732"/>
                      </a:lnTo>
                      <a:lnTo>
                        <a:pt x="624" y="737"/>
                      </a:lnTo>
                      <a:lnTo>
                        <a:pt x="573" y="742"/>
                      </a:lnTo>
                      <a:lnTo>
                        <a:pt x="521" y="747"/>
                      </a:lnTo>
                      <a:lnTo>
                        <a:pt x="467" y="752"/>
                      </a:lnTo>
                      <a:lnTo>
                        <a:pt x="414" y="755"/>
                      </a:lnTo>
                      <a:lnTo>
                        <a:pt x="359" y="757"/>
                      </a:lnTo>
                      <a:lnTo>
                        <a:pt x="306" y="758"/>
                      </a:lnTo>
                      <a:lnTo>
                        <a:pt x="252" y="758"/>
                      </a:lnTo>
                      <a:lnTo>
                        <a:pt x="202" y="757"/>
                      </a:lnTo>
                      <a:lnTo>
                        <a:pt x="154" y="755"/>
                      </a:lnTo>
                      <a:lnTo>
                        <a:pt x="109" y="750"/>
                      </a:lnTo>
                      <a:lnTo>
                        <a:pt x="69" y="744"/>
                      </a:lnTo>
                      <a:lnTo>
                        <a:pt x="32" y="736"/>
                      </a:lnTo>
                      <a:lnTo>
                        <a:pt x="17" y="656"/>
                      </a:lnTo>
                      <a:lnTo>
                        <a:pt x="7" y="578"/>
                      </a:lnTo>
                      <a:lnTo>
                        <a:pt x="0" y="500"/>
                      </a:lnTo>
                      <a:lnTo>
                        <a:pt x="0" y="422"/>
                      </a:lnTo>
                      <a:lnTo>
                        <a:pt x="3" y="344"/>
                      </a:lnTo>
                      <a:lnTo>
                        <a:pt x="10" y="264"/>
                      </a:lnTo>
                      <a:lnTo>
                        <a:pt x="22" y="183"/>
                      </a:lnTo>
                      <a:lnTo>
                        <a:pt x="37" y="99"/>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4" name="Freeform 316">
                  <a:extLst>
                    <a:ext uri="{FF2B5EF4-FFF2-40B4-BE49-F238E27FC236}">
                      <a16:creationId xmlns:a16="http://schemas.microsoft.com/office/drawing/2014/main" id="{E2B03427-B06F-EF4F-94BF-1E6E72569047}"/>
                    </a:ext>
                  </a:extLst>
                </p:cNvPr>
                <p:cNvSpPr>
                  <a:spLocks/>
                </p:cNvSpPr>
                <p:nvPr/>
              </p:nvSpPr>
              <p:spPr bwMode="auto">
                <a:xfrm>
                  <a:off x="612" y="1005"/>
                  <a:ext cx="263" cy="362"/>
                </a:xfrm>
                <a:custGeom>
                  <a:avLst/>
                  <a:gdLst>
                    <a:gd name="T0" fmla="*/ 37 w 790"/>
                    <a:gd name="T1" fmla="*/ 98 h 725"/>
                    <a:gd name="T2" fmla="*/ 79 w 790"/>
                    <a:gd name="T3" fmla="*/ 89 h 725"/>
                    <a:gd name="T4" fmla="*/ 124 w 790"/>
                    <a:gd name="T5" fmla="*/ 80 h 725"/>
                    <a:gd name="T6" fmla="*/ 170 w 790"/>
                    <a:gd name="T7" fmla="*/ 71 h 725"/>
                    <a:gd name="T8" fmla="*/ 216 w 790"/>
                    <a:gd name="T9" fmla="*/ 62 h 725"/>
                    <a:gd name="T10" fmla="*/ 264 w 790"/>
                    <a:gd name="T11" fmla="*/ 54 h 725"/>
                    <a:gd name="T12" fmla="*/ 312 w 790"/>
                    <a:gd name="T13" fmla="*/ 47 h 725"/>
                    <a:gd name="T14" fmla="*/ 361 w 790"/>
                    <a:gd name="T15" fmla="*/ 39 h 725"/>
                    <a:gd name="T16" fmla="*/ 411 w 790"/>
                    <a:gd name="T17" fmla="*/ 32 h 725"/>
                    <a:gd name="T18" fmla="*/ 460 w 790"/>
                    <a:gd name="T19" fmla="*/ 26 h 725"/>
                    <a:gd name="T20" fmla="*/ 509 w 790"/>
                    <a:gd name="T21" fmla="*/ 21 h 725"/>
                    <a:gd name="T22" fmla="*/ 557 w 790"/>
                    <a:gd name="T23" fmla="*/ 16 h 725"/>
                    <a:gd name="T24" fmla="*/ 607 w 790"/>
                    <a:gd name="T25" fmla="*/ 11 h 725"/>
                    <a:gd name="T26" fmla="*/ 653 w 790"/>
                    <a:gd name="T27" fmla="*/ 8 h 725"/>
                    <a:gd name="T28" fmla="*/ 701 w 790"/>
                    <a:gd name="T29" fmla="*/ 4 h 725"/>
                    <a:gd name="T30" fmla="*/ 746 w 790"/>
                    <a:gd name="T31" fmla="*/ 2 h 725"/>
                    <a:gd name="T32" fmla="*/ 790 w 790"/>
                    <a:gd name="T33" fmla="*/ 0 h 725"/>
                    <a:gd name="T34" fmla="*/ 783 w 790"/>
                    <a:gd name="T35" fmla="*/ 88 h 725"/>
                    <a:gd name="T36" fmla="*/ 776 w 790"/>
                    <a:gd name="T37" fmla="*/ 172 h 725"/>
                    <a:gd name="T38" fmla="*/ 770 w 790"/>
                    <a:gd name="T39" fmla="*/ 255 h 725"/>
                    <a:gd name="T40" fmla="*/ 764 w 790"/>
                    <a:gd name="T41" fmla="*/ 337 h 725"/>
                    <a:gd name="T42" fmla="*/ 760 w 790"/>
                    <a:gd name="T43" fmla="*/ 421 h 725"/>
                    <a:gd name="T44" fmla="*/ 757 w 790"/>
                    <a:gd name="T45" fmla="*/ 504 h 725"/>
                    <a:gd name="T46" fmla="*/ 757 w 790"/>
                    <a:gd name="T47" fmla="*/ 588 h 725"/>
                    <a:gd name="T48" fmla="*/ 761 w 790"/>
                    <a:gd name="T49" fmla="*/ 676 h 725"/>
                    <a:gd name="T50" fmla="*/ 728 w 790"/>
                    <a:gd name="T51" fmla="*/ 682 h 725"/>
                    <a:gd name="T52" fmla="*/ 690 w 790"/>
                    <a:gd name="T53" fmla="*/ 688 h 725"/>
                    <a:gd name="T54" fmla="*/ 648 w 790"/>
                    <a:gd name="T55" fmla="*/ 694 h 725"/>
                    <a:gd name="T56" fmla="*/ 602 w 790"/>
                    <a:gd name="T57" fmla="*/ 700 h 725"/>
                    <a:gd name="T58" fmla="*/ 554 w 790"/>
                    <a:gd name="T59" fmla="*/ 706 h 725"/>
                    <a:gd name="T60" fmla="*/ 504 w 790"/>
                    <a:gd name="T61" fmla="*/ 712 h 725"/>
                    <a:gd name="T62" fmla="*/ 452 w 790"/>
                    <a:gd name="T63" fmla="*/ 716 h 725"/>
                    <a:gd name="T64" fmla="*/ 400 w 790"/>
                    <a:gd name="T65" fmla="*/ 720 h 725"/>
                    <a:gd name="T66" fmla="*/ 348 w 790"/>
                    <a:gd name="T67" fmla="*/ 723 h 725"/>
                    <a:gd name="T68" fmla="*/ 296 w 790"/>
                    <a:gd name="T69" fmla="*/ 725 h 725"/>
                    <a:gd name="T70" fmla="*/ 245 w 790"/>
                    <a:gd name="T71" fmla="*/ 725 h 725"/>
                    <a:gd name="T72" fmla="*/ 196 w 790"/>
                    <a:gd name="T73" fmla="*/ 725 h 725"/>
                    <a:gd name="T74" fmla="*/ 149 w 790"/>
                    <a:gd name="T75" fmla="*/ 722 h 725"/>
                    <a:gd name="T76" fmla="*/ 105 w 790"/>
                    <a:gd name="T77" fmla="*/ 719 h 725"/>
                    <a:gd name="T78" fmla="*/ 67 w 790"/>
                    <a:gd name="T79" fmla="*/ 713 h 725"/>
                    <a:gd name="T80" fmla="*/ 31 w 790"/>
                    <a:gd name="T81" fmla="*/ 705 h 725"/>
                    <a:gd name="T82" fmla="*/ 16 w 790"/>
                    <a:gd name="T83" fmla="*/ 629 h 725"/>
                    <a:gd name="T84" fmla="*/ 7 w 790"/>
                    <a:gd name="T85" fmla="*/ 554 h 725"/>
                    <a:gd name="T86" fmla="*/ 1 w 790"/>
                    <a:gd name="T87" fmla="*/ 480 h 725"/>
                    <a:gd name="T88" fmla="*/ 0 w 790"/>
                    <a:gd name="T89" fmla="*/ 406 h 725"/>
                    <a:gd name="T90" fmla="*/ 4 w 790"/>
                    <a:gd name="T91" fmla="*/ 331 h 725"/>
                    <a:gd name="T92" fmla="*/ 11 w 790"/>
                    <a:gd name="T93" fmla="*/ 256 h 725"/>
                    <a:gd name="T94" fmla="*/ 22 w 790"/>
                    <a:gd name="T95" fmla="*/ 178 h 725"/>
                    <a:gd name="T96" fmla="*/ 37 w 790"/>
                    <a:gd name="T97" fmla="*/ 9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0" h="725">
                      <a:moveTo>
                        <a:pt x="37" y="98"/>
                      </a:moveTo>
                      <a:lnTo>
                        <a:pt x="79" y="89"/>
                      </a:lnTo>
                      <a:lnTo>
                        <a:pt x="124" y="80"/>
                      </a:lnTo>
                      <a:lnTo>
                        <a:pt x="170" y="71"/>
                      </a:lnTo>
                      <a:lnTo>
                        <a:pt x="216" y="62"/>
                      </a:lnTo>
                      <a:lnTo>
                        <a:pt x="264" y="54"/>
                      </a:lnTo>
                      <a:lnTo>
                        <a:pt x="312" y="47"/>
                      </a:lnTo>
                      <a:lnTo>
                        <a:pt x="361" y="39"/>
                      </a:lnTo>
                      <a:lnTo>
                        <a:pt x="411" y="32"/>
                      </a:lnTo>
                      <a:lnTo>
                        <a:pt x="460" y="26"/>
                      </a:lnTo>
                      <a:lnTo>
                        <a:pt x="509" y="21"/>
                      </a:lnTo>
                      <a:lnTo>
                        <a:pt x="557" y="16"/>
                      </a:lnTo>
                      <a:lnTo>
                        <a:pt x="607" y="11"/>
                      </a:lnTo>
                      <a:lnTo>
                        <a:pt x="653" y="8"/>
                      </a:lnTo>
                      <a:lnTo>
                        <a:pt x="701" y="4"/>
                      </a:lnTo>
                      <a:lnTo>
                        <a:pt x="746" y="2"/>
                      </a:lnTo>
                      <a:lnTo>
                        <a:pt x="790" y="0"/>
                      </a:lnTo>
                      <a:lnTo>
                        <a:pt x="783" y="88"/>
                      </a:lnTo>
                      <a:lnTo>
                        <a:pt x="776" y="172"/>
                      </a:lnTo>
                      <a:lnTo>
                        <a:pt x="770" y="255"/>
                      </a:lnTo>
                      <a:lnTo>
                        <a:pt x="764" y="337"/>
                      </a:lnTo>
                      <a:lnTo>
                        <a:pt x="760" y="421"/>
                      </a:lnTo>
                      <a:lnTo>
                        <a:pt x="757" y="504"/>
                      </a:lnTo>
                      <a:lnTo>
                        <a:pt x="757" y="588"/>
                      </a:lnTo>
                      <a:lnTo>
                        <a:pt x="761" y="676"/>
                      </a:lnTo>
                      <a:lnTo>
                        <a:pt x="728" y="682"/>
                      </a:lnTo>
                      <a:lnTo>
                        <a:pt x="690" y="688"/>
                      </a:lnTo>
                      <a:lnTo>
                        <a:pt x="648" y="694"/>
                      </a:lnTo>
                      <a:lnTo>
                        <a:pt x="602" y="700"/>
                      </a:lnTo>
                      <a:lnTo>
                        <a:pt x="554" y="706"/>
                      </a:lnTo>
                      <a:lnTo>
                        <a:pt x="504" y="712"/>
                      </a:lnTo>
                      <a:lnTo>
                        <a:pt x="452" y="716"/>
                      </a:lnTo>
                      <a:lnTo>
                        <a:pt x="400" y="720"/>
                      </a:lnTo>
                      <a:lnTo>
                        <a:pt x="348" y="723"/>
                      </a:lnTo>
                      <a:lnTo>
                        <a:pt x="296" y="725"/>
                      </a:lnTo>
                      <a:lnTo>
                        <a:pt x="245" y="725"/>
                      </a:lnTo>
                      <a:lnTo>
                        <a:pt x="196" y="725"/>
                      </a:lnTo>
                      <a:lnTo>
                        <a:pt x="149" y="722"/>
                      </a:lnTo>
                      <a:lnTo>
                        <a:pt x="105" y="719"/>
                      </a:lnTo>
                      <a:lnTo>
                        <a:pt x="67" y="713"/>
                      </a:lnTo>
                      <a:lnTo>
                        <a:pt x="31" y="705"/>
                      </a:lnTo>
                      <a:lnTo>
                        <a:pt x="16" y="629"/>
                      </a:lnTo>
                      <a:lnTo>
                        <a:pt x="7" y="554"/>
                      </a:lnTo>
                      <a:lnTo>
                        <a:pt x="1" y="480"/>
                      </a:lnTo>
                      <a:lnTo>
                        <a:pt x="0" y="406"/>
                      </a:lnTo>
                      <a:lnTo>
                        <a:pt x="4" y="331"/>
                      </a:lnTo>
                      <a:lnTo>
                        <a:pt x="11" y="256"/>
                      </a:lnTo>
                      <a:lnTo>
                        <a:pt x="22" y="178"/>
                      </a:lnTo>
                      <a:lnTo>
                        <a:pt x="37" y="98"/>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5" name="Freeform 317">
                  <a:extLst>
                    <a:ext uri="{FF2B5EF4-FFF2-40B4-BE49-F238E27FC236}">
                      <a16:creationId xmlns:a16="http://schemas.microsoft.com/office/drawing/2014/main" id="{C046D651-92D2-EC40-BF16-EE9FFF64F81C}"/>
                    </a:ext>
                  </a:extLst>
                </p:cNvPr>
                <p:cNvSpPr>
                  <a:spLocks/>
                </p:cNvSpPr>
                <p:nvPr/>
              </p:nvSpPr>
              <p:spPr bwMode="auto">
                <a:xfrm>
                  <a:off x="613" y="1006"/>
                  <a:ext cx="255" cy="346"/>
                </a:xfrm>
                <a:custGeom>
                  <a:avLst/>
                  <a:gdLst>
                    <a:gd name="T0" fmla="*/ 34 w 764"/>
                    <a:gd name="T1" fmla="*/ 97 h 691"/>
                    <a:gd name="T2" fmla="*/ 75 w 764"/>
                    <a:gd name="T3" fmla="*/ 88 h 691"/>
                    <a:gd name="T4" fmla="*/ 118 w 764"/>
                    <a:gd name="T5" fmla="*/ 80 h 691"/>
                    <a:gd name="T6" fmla="*/ 161 w 764"/>
                    <a:gd name="T7" fmla="*/ 70 h 691"/>
                    <a:gd name="T8" fmla="*/ 207 w 764"/>
                    <a:gd name="T9" fmla="*/ 62 h 691"/>
                    <a:gd name="T10" fmla="*/ 253 w 764"/>
                    <a:gd name="T11" fmla="*/ 55 h 691"/>
                    <a:gd name="T12" fmla="*/ 301 w 764"/>
                    <a:gd name="T13" fmla="*/ 47 h 691"/>
                    <a:gd name="T14" fmla="*/ 348 w 764"/>
                    <a:gd name="T15" fmla="*/ 39 h 691"/>
                    <a:gd name="T16" fmla="*/ 397 w 764"/>
                    <a:gd name="T17" fmla="*/ 33 h 691"/>
                    <a:gd name="T18" fmla="*/ 445 w 764"/>
                    <a:gd name="T19" fmla="*/ 27 h 691"/>
                    <a:gd name="T20" fmla="*/ 493 w 764"/>
                    <a:gd name="T21" fmla="*/ 21 h 691"/>
                    <a:gd name="T22" fmla="*/ 541 w 764"/>
                    <a:gd name="T23" fmla="*/ 16 h 691"/>
                    <a:gd name="T24" fmla="*/ 587 w 764"/>
                    <a:gd name="T25" fmla="*/ 12 h 691"/>
                    <a:gd name="T26" fmla="*/ 634 w 764"/>
                    <a:gd name="T27" fmla="*/ 8 h 691"/>
                    <a:gd name="T28" fmla="*/ 679 w 764"/>
                    <a:gd name="T29" fmla="*/ 5 h 691"/>
                    <a:gd name="T30" fmla="*/ 722 w 764"/>
                    <a:gd name="T31" fmla="*/ 2 h 691"/>
                    <a:gd name="T32" fmla="*/ 764 w 764"/>
                    <a:gd name="T33" fmla="*/ 0 h 691"/>
                    <a:gd name="T34" fmla="*/ 757 w 764"/>
                    <a:gd name="T35" fmla="*/ 83 h 691"/>
                    <a:gd name="T36" fmla="*/ 750 w 764"/>
                    <a:gd name="T37" fmla="*/ 163 h 691"/>
                    <a:gd name="T38" fmla="*/ 744 w 764"/>
                    <a:gd name="T39" fmla="*/ 241 h 691"/>
                    <a:gd name="T40" fmla="*/ 738 w 764"/>
                    <a:gd name="T41" fmla="*/ 319 h 691"/>
                    <a:gd name="T42" fmla="*/ 734 w 764"/>
                    <a:gd name="T43" fmla="*/ 397 h 691"/>
                    <a:gd name="T44" fmla="*/ 731 w 764"/>
                    <a:gd name="T45" fmla="*/ 475 h 691"/>
                    <a:gd name="T46" fmla="*/ 731 w 764"/>
                    <a:gd name="T47" fmla="*/ 555 h 691"/>
                    <a:gd name="T48" fmla="*/ 734 w 764"/>
                    <a:gd name="T49" fmla="*/ 638 h 691"/>
                    <a:gd name="T50" fmla="*/ 701 w 764"/>
                    <a:gd name="T51" fmla="*/ 644 h 691"/>
                    <a:gd name="T52" fmla="*/ 666 w 764"/>
                    <a:gd name="T53" fmla="*/ 650 h 691"/>
                    <a:gd name="T54" fmla="*/ 624 w 764"/>
                    <a:gd name="T55" fmla="*/ 656 h 691"/>
                    <a:gd name="T56" fmla="*/ 581 w 764"/>
                    <a:gd name="T57" fmla="*/ 663 h 691"/>
                    <a:gd name="T58" fmla="*/ 534 w 764"/>
                    <a:gd name="T59" fmla="*/ 669 h 691"/>
                    <a:gd name="T60" fmla="*/ 485 w 764"/>
                    <a:gd name="T61" fmla="*/ 675 h 691"/>
                    <a:gd name="T62" fmla="*/ 435 w 764"/>
                    <a:gd name="T63" fmla="*/ 680 h 691"/>
                    <a:gd name="T64" fmla="*/ 385 w 764"/>
                    <a:gd name="T65" fmla="*/ 684 h 691"/>
                    <a:gd name="T66" fmla="*/ 334 w 764"/>
                    <a:gd name="T67" fmla="*/ 688 h 691"/>
                    <a:gd name="T68" fmla="*/ 283 w 764"/>
                    <a:gd name="T69" fmla="*/ 690 h 691"/>
                    <a:gd name="T70" fmla="*/ 234 w 764"/>
                    <a:gd name="T71" fmla="*/ 691 h 691"/>
                    <a:gd name="T72" fmla="*/ 187 w 764"/>
                    <a:gd name="T73" fmla="*/ 691 h 691"/>
                    <a:gd name="T74" fmla="*/ 142 w 764"/>
                    <a:gd name="T75" fmla="*/ 689 h 691"/>
                    <a:gd name="T76" fmla="*/ 100 w 764"/>
                    <a:gd name="T77" fmla="*/ 686 h 691"/>
                    <a:gd name="T78" fmla="*/ 63 w 764"/>
                    <a:gd name="T79" fmla="*/ 681 h 691"/>
                    <a:gd name="T80" fmla="*/ 29 w 764"/>
                    <a:gd name="T81" fmla="*/ 674 h 691"/>
                    <a:gd name="T82" fmla="*/ 15 w 764"/>
                    <a:gd name="T83" fmla="*/ 602 h 691"/>
                    <a:gd name="T84" fmla="*/ 5 w 764"/>
                    <a:gd name="T85" fmla="*/ 530 h 691"/>
                    <a:gd name="T86" fmla="*/ 0 w 764"/>
                    <a:gd name="T87" fmla="*/ 460 h 691"/>
                    <a:gd name="T88" fmla="*/ 0 w 764"/>
                    <a:gd name="T89" fmla="*/ 390 h 691"/>
                    <a:gd name="T90" fmla="*/ 3 w 764"/>
                    <a:gd name="T91" fmla="*/ 319 h 691"/>
                    <a:gd name="T92" fmla="*/ 9 w 764"/>
                    <a:gd name="T93" fmla="*/ 247 h 691"/>
                    <a:gd name="T94" fmla="*/ 20 w 764"/>
                    <a:gd name="T95" fmla="*/ 173 h 691"/>
                    <a:gd name="T96" fmla="*/ 34 w 764"/>
                    <a:gd name="T97" fmla="*/ 9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4" h="691">
                      <a:moveTo>
                        <a:pt x="34" y="97"/>
                      </a:moveTo>
                      <a:lnTo>
                        <a:pt x="75" y="88"/>
                      </a:lnTo>
                      <a:lnTo>
                        <a:pt x="118" y="80"/>
                      </a:lnTo>
                      <a:lnTo>
                        <a:pt x="161" y="70"/>
                      </a:lnTo>
                      <a:lnTo>
                        <a:pt x="207" y="62"/>
                      </a:lnTo>
                      <a:lnTo>
                        <a:pt x="253" y="55"/>
                      </a:lnTo>
                      <a:lnTo>
                        <a:pt x="301" y="47"/>
                      </a:lnTo>
                      <a:lnTo>
                        <a:pt x="348" y="39"/>
                      </a:lnTo>
                      <a:lnTo>
                        <a:pt x="397" y="33"/>
                      </a:lnTo>
                      <a:lnTo>
                        <a:pt x="445" y="27"/>
                      </a:lnTo>
                      <a:lnTo>
                        <a:pt x="493" y="21"/>
                      </a:lnTo>
                      <a:lnTo>
                        <a:pt x="541" y="16"/>
                      </a:lnTo>
                      <a:lnTo>
                        <a:pt x="587" y="12"/>
                      </a:lnTo>
                      <a:lnTo>
                        <a:pt x="634" y="8"/>
                      </a:lnTo>
                      <a:lnTo>
                        <a:pt x="679" y="5"/>
                      </a:lnTo>
                      <a:lnTo>
                        <a:pt x="722" y="2"/>
                      </a:lnTo>
                      <a:lnTo>
                        <a:pt x="764" y="0"/>
                      </a:lnTo>
                      <a:lnTo>
                        <a:pt x="757" y="83"/>
                      </a:lnTo>
                      <a:lnTo>
                        <a:pt x="750" y="163"/>
                      </a:lnTo>
                      <a:lnTo>
                        <a:pt x="744" y="241"/>
                      </a:lnTo>
                      <a:lnTo>
                        <a:pt x="738" y="319"/>
                      </a:lnTo>
                      <a:lnTo>
                        <a:pt x="734" y="397"/>
                      </a:lnTo>
                      <a:lnTo>
                        <a:pt x="731" y="475"/>
                      </a:lnTo>
                      <a:lnTo>
                        <a:pt x="731" y="555"/>
                      </a:lnTo>
                      <a:lnTo>
                        <a:pt x="734" y="638"/>
                      </a:lnTo>
                      <a:lnTo>
                        <a:pt x="701" y="644"/>
                      </a:lnTo>
                      <a:lnTo>
                        <a:pt x="666" y="650"/>
                      </a:lnTo>
                      <a:lnTo>
                        <a:pt x="624" y="656"/>
                      </a:lnTo>
                      <a:lnTo>
                        <a:pt x="581" y="663"/>
                      </a:lnTo>
                      <a:lnTo>
                        <a:pt x="534" y="669"/>
                      </a:lnTo>
                      <a:lnTo>
                        <a:pt x="485" y="675"/>
                      </a:lnTo>
                      <a:lnTo>
                        <a:pt x="435" y="680"/>
                      </a:lnTo>
                      <a:lnTo>
                        <a:pt x="385" y="684"/>
                      </a:lnTo>
                      <a:lnTo>
                        <a:pt x="334" y="688"/>
                      </a:lnTo>
                      <a:lnTo>
                        <a:pt x="283" y="690"/>
                      </a:lnTo>
                      <a:lnTo>
                        <a:pt x="234" y="691"/>
                      </a:lnTo>
                      <a:lnTo>
                        <a:pt x="187" y="691"/>
                      </a:lnTo>
                      <a:lnTo>
                        <a:pt x="142" y="689"/>
                      </a:lnTo>
                      <a:lnTo>
                        <a:pt x="100" y="686"/>
                      </a:lnTo>
                      <a:lnTo>
                        <a:pt x="63" y="681"/>
                      </a:lnTo>
                      <a:lnTo>
                        <a:pt x="29" y="674"/>
                      </a:lnTo>
                      <a:lnTo>
                        <a:pt x="15" y="602"/>
                      </a:lnTo>
                      <a:lnTo>
                        <a:pt x="5" y="530"/>
                      </a:lnTo>
                      <a:lnTo>
                        <a:pt x="0" y="460"/>
                      </a:lnTo>
                      <a:lnTo>
                        <a:pt x="0" y="390"/>
                      </a:lnTo>
                      <a:lnTo>
                        <a:pt x="3" y="319"/>
                      </a:lnTo>
                      <a:lnTo>
                        <a:pt x="9" y="247"/>
                      </a:lnTo>
                      <a:lnTo>
                        <a:pt x="20" y="173"/>
                      </a:lnTo>
                      <a:lnTo>
                        <a:pt x="34" y="97"/>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6" name="Freeform 318">
                  <a:extLst>
                    <a:ext uri="{FF2B5EF4-FFF2-40B4-BE49-F238E27FC236}">
                      <a16:creationId xmlns:a16="http://schemas.microsoft.com/office/drawing/2014/main" id="{F8AD8FD8-369B-434E-868D-FE923CA8695A}"/>
                    </a:ext>
                  </a:extLst>
                </p:cNvPr>
                <p:cNvSpPr>
                  <a:spLocks/>
                </p:cNvSpPr>
                <p:nvPr/>
              </p:nvSpPr>
              <p:spPr bwMode="auto">
                <a:xfrm>
                  <a:off x="614" y="1007"/>
                  <a:ext cx="246" cy="329"/>
                </a:xfrm>
                <a:custGeom>
                  <a:avLst/>
                  <a:gdLst>
                    <a:gd name="T0" fmla="*/ 32 w 739"/>
                    <a:gd name="T1" fmla="*/ 96 h 658"/>
                    <a:gd name="T2" fmla="*/ 71 w 739"/>
                    <a:gd name="T3" fmla="*/ 87 h 658"/>
                    <a:gd name="T4" fmla="*/ 112 w 739"/>
                    <a:gd name="T5" fmla="*/ 79 h 658"/>
                    <a:gd name="T6" fmla="*/ 154 w 739"/>
                    <a:gd name="T7" fmla="*/ 70 h 658"/>
                    <a:gd name="T8" fmla="*/ 198 w 739"/>
                    <a:gd name="T9" fmla="*/ 62 h 658"/>
                    <a:gd name="T10" fmla="*/ 243 w 739"/>
                    <a:gd name="T11" fmla="*/ 54 h 658"/>
                    <a:gd name="T12" fmla="*/ 289 w 739"/>
                    <a:gd name="T13" fmla="*/ 47 h 658"/>
                    <a:gd name="T14" fmla="*/ 335 w 739"/>
                    <a:gd name="T15" fmla="*/ 40 h 658"/>
                    <a:gd name="T16" fmla="*/ 383 w 739"/>
                    <a:gd name="T17" fmla="*/ 32 h 658"/>
                    <a:gd name="T18" fmla="*/ 430 w 739"/>
                    <a:gd name="T19" fmla="*/ 26 h 658"/>
                    <a:gd name="T20" fmla="*/ 476 w 739"/>
                    <a:gd name="T21" fmla="*/ 21 h 658"/>
                    <a:gd name="T22" fmla="*/ 523 w 739"/>
                    <a:gd name="T23" fmla="*/ 16 h 658"/>
                    <a:gd name="T24" fmla="*/ 569 w 739"/>
                    <a:gd name="T25" fmla="*/ 12 h 658"/>
                    <a:gd name="T26" fmla="*/ 613 w 739"/>
                    <a:gd name="T27" fmla="*/ 8 h 658"/>
                    <a:gd name="T28" fmla="*/ 657 w 739"/>
                    <a:gd name="T29" fmla="*/ 5 h 658"/>
                    <a:gd name="T30" fmla="*/ 700 w 739"/>
                    <a:gd name="T31" fmla="*/ 3 h 658"/>
                    <a:gd name="T32" fmla="*/ 739 w 739"/>
                    <a:gd name="T33" fmla="*/ 0 h 658"/>
                    <a:gd name="T34" fmla="*/ 734 w 739"/>
                    <a:gd name="T35" fmla="*/ 79 h 658"/>
                    <a:gd name="T36" fmla="*/ 727 w 739"/>
                    <a:gd name="T37" fmla="*/ 154 h 658"/>
                    <a:gd name="T38" fmla="*/ 720 w 739"/>
                    <a:gd name="T39" fmla="*/ 228 h 658"/>
                    <a:gd name="T40" fmla="*/ 713 w 739"/>
                    <a:gd name="T41" fmla="*/ 301 h 658"/>
                    <a:gd name="T42" fmla="*/ 709 w 739"/>
                    <a:gd name="T43" fmla="*/ 374 h 658"/>
                    <a:gd name="T44" fmla="*/ 706 w 739"/>
                    <a:gd name="T45" fmla="*/ 447 h 658"/>
                    <a:gd name="T46" fmla="*/ 705 w 739"/>
                    <a:gd name="T47" fmla="*/ 522 h 658"/>
                    <a:gd name="T48" fmla="*/ 708 w 739"/>
                    <a:gd name="T49" fmla="*/ 600 h 658"/>
                    <a:gd name="T50" fmla="*/ 676 w 739"/>
                    <a:gd name="T51" fmla="*/ 606 h 658"/>
                    <a:gd name="T52" fmla="*/ 641 w 739"/>
                    <a:gd name="T53" fmla="*/ 612 h 658"/>
                    <a:gd name="T54" fmla="*/ 602 w 739"/>
                    <a:gd name="T55" fmla="*/ 619 h 658"/>
                    <a:gd name="T56" fmla="*/ 560 w 739"/>
                    <a:gd name="T57" fmla="*/ 625 h 658"/>
                    <a:gd name="T58" fmla="*/ 515 w 739"/>
                    <a:gd name="T59" fmla="*/ 633 h 658"/>
                    <a:gd name="T60" fmla="*/ 468 w 739"/>
                    <a:gd name="T61" fmla="*/ 639 h 658"/>
                    <a:gd name="T62" fmla="*/ 419 w 739"/>
                    <a:gd name="T63" fmla="*/ 644 h 658"/>
                    <a:gd name="T64" fmla="*/ 371 w 739"/>
                    <a:gd name="T65" fmla="*/ 649 h 658"/>
                    <a:gd name="T66" fmla="*/ 321 w 739"/>
                    <a:gd name="T67" fmla="*/ 653 h 658"/>
                    <a:gd name="T68" fmla="*/ 273 w 739"/>
                    <a:gd name="T69" fmla="*/ 656 h 658"/>
                    <a:gd name="T70" fmla="*/ 226 w 739"/>
                    <a:gd name="T71" fmla="*/ 658 h 658"/>
                    <a:gd name="T72" fmla="*/ 180 w 739"/>
                    <a:gd name="T73" fmla="*/ 658 h 658"/>
                    <a:gd name="T74" fmla="*/ 136 w 739"/>
                    <a:gd name="T75" fmla="*/ 657 h 658"/>
                    <a:gd name="T76" fmla="*/ 97 w 739"/>
                    <a:gd name="T77" fmla="*/ 654 h 658"/>
                    <a:gd name="T78" fmla="*/ 60 w 739"/>
                    <a:gd name="T79" fmla="*/ 650 h 658"/>
                    <a:gd name="T80" fmla="*/ 27 w 739"/>
                    <a:gd name="T81" fmla="*/ 643 h 658"/>
                    <a:gd name="T82" fmla="*/ 15 w 739"/>
                    <a:gd name="T83" fmla="*/ 574 h 658"/>
                    <a:gd name="T84" fmla="*/ 5 w 739"/>
                    <a:gd name="T85" fmla="*/ 507 h 658"/>
                    <a:gd name="T86" fmla="*/ 1 w 739"/>
                    <a:gd name="T87" fmla="*/ 440 h 658"/>
                    <a:gd name="T88" fmla="*/ 0 w 739"/>
                    <a:gd name="T89" fmla="*/ 374 h 658"/>
                    <a:gd name="T90" fmla="*/ 2 w 739"/>
                    <a:gd name="T91" fmla="*/ 307 h 658"/>
                    <a:gd name="T92" fmla="*/ 9 w 739"/>
                    <a:gd name="T93" fmla="*/ 238 h 658"/>
                    <a:gd name="T94" fmla="*/ 19 w 739"/>
                    <a:gd name="T95" fmla="*/ 168 h 658"/>
                    <a:gd name="T96" fmla="*/ 32 w 739"/>
                    <a:gd name="T97" fmla="*/ 9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658">
                      <a:moveTo>
                        <a:pt x="32" y="96"/>
                      </a:moveTo>
                      <a:lnTo>
                        <a:pt x="71" y="87"/>
                      </a:lnTo>
                      <a:lnTo>
                        <a:pt x="112" y="79"/>
                      </a:lnTo>
                      <a:lnTo>
                        <a:pt x="154" y="70"/>
                      </a:lnTo>
                      <a:lnTo>
                        <a:pt x="198" y="62"/>
                      </a:lnTo>
                      <a:lnTo>
                        <a:pt x="243" y="54"/>
                      </a:lnTo>
                      <a:lnTo>
                        <a:pt x="289" y="47"/>
                      </a:lnTo>
                      <a:lnTo>
                        <a:pt x="335" y="40"/>
                      </a:lnTo>
                      <a:lnTo>
                        <a:pt x="383" y="32"/>
                      </a:lnTo>
                      <a:lnTo>
                        <a:pt x="430" y="26"/>
                      </a:lnTo>
                      <a:lnTo>
                        <a:pt x="476" y="21"/>
                      </a:lnTo>
                      <a:lnTo>
                        <a:pt x="523" y="16"/>
                      </a:lnTo>
                      <a:lnTo>
                        <a:pt x="569" y="12"/>
                      </a:lnTo>
                      <a:lnTo>
                        <a:pt x="613" y="8"/>
                      </a:lnTo>
                      <a:lnTo>
                        <a:pt x="657" y="5"/>
                      </a:lnTo>
                      <a:lnTo>
                        <a:pt x="700" y="3"/>
                      </a:lnTo>
                      <a:lnTo>
                        <a:pt x="739" y="0"/>
                      </a:lnTo>
                      <a:lnTo>
                        <a:pt x="734" y="79"/>
                      </a:lnTo>
                      <a:lnTo>
                        <a:pt x="727" y="154"/>
                      </a:lnTo>
                      <a:lnTo>
                        <a:pt x="720" y="228"/>
                      </a:lnTo>
                      <a:lnTo>
                        <a:pt x="713" y="301"/>
                      </a:lnTo>
                      <a:lnTo>
                        <a:pt x="709" y="374"/>
                      </a:lnTo>
                      <a:lnTo>
                        <a:pt x="706" y="447"/>
                      </a:lnTo>
                      <a:lnTo>
                        <a:pt x="705" y="522"/>
                      </a:lnTo>
                      <a:lnTo>
                        <a:pt x="708" y="600"/>
                      </a:lnTo>
                      <a:lnTo>
                        <a:pt x="676" y="606"/>
                      </a:lnTo>
                      <a:lnTo>
                        <a:pt x="641" y="612"/>
                      </a:lnTo>
                      <a:lnTo>
                        <a:pt x="602" y="619"/>
                      </a:lnTo>
                      <a:lnTo>
                        <a:pt x="560" y="625"/>
                      </a:lnTo>
                      <a:lnTo>
                        <a:pt x="515" y="633"/>
                      </a:lnTo>
                      <a:lnTo>
                        <a:pt x="468" y="639"/>
                      </a:lnTo>
                      <a:lnTo>
                        <a:pt x="419" y="644"/>
                      </a:lnTo>
                      <a:lnTo>
                        <a:pt x="371" y="649"/>
                      </a:lnTo>
                      <a:lnTo>
                        <a:pt x="321" y="653"/>
                      </a:lnTo>
                      <a:lnTo>
                        <a:pt x="273" y="656"/>
                      </a:lnTo>
                      <a:lnTo>
                        <a:pt x="226" y="658"/>
                      </a:lnTo>
                      <a:lnTo>
                        <a:pt x="180" y="658"/>
                      </a:lnTo>
                      <a:lnTo>
                        <a:pt x="136" y="657"/>
                      </a:lnTo>
                      <a:lnTo>
                        <a:pt x="97" y="654"/>
                      </a:lnTo>
                      <a:lnTo>
                        <a:pt x="60" y="650"/>
                      </a:lnTo>
                      <a:lnTo>
                        <a:pt x="27" y="643"/>
                      </a:lnTo>
                      <a:lnTo>
                        <a:pt x="15" y="574"/>
                      </a:lnTo>
                      <a:lnTo>
                        <a:pt x="5" y="507"/>
                      </a:lnTo>
                      <a:lnTo>
                        <a:pt x="1" y="440"/>
                      </a:lnTo>
                      <a:lnTo>
                        <a:pt x="0" y="374"/>
                      </a:lnTo>
                      <a:lnTo>
                        <a:pt x="2" y="307"/>
                      </a:lnTo>
                      <a:lnTo>
                        <a:pt x="9" y="238"/>
                      </a:lnTo>
                      <a:lnTo>
                        <a:pt x="19" y="168"/>
                      </a:lnTo>
                      <a:lnTo>
                        <a:pt x="32" y="96"/>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7" name="Freeform 319">
                  <a:extLst>
                    <a:ext uri="{FF2B5EF4-FFF2-40B4-BE49-F238E27FC236}">
                      <a16:creationId xmlns:a16="http://schemas.microsoft.com/office/drawing/2014/main" id="{E6F4F58E-4C8B-4D46-9C58-7CF6E281FA02}"/>
                    </a:ext>
                  </a:extLst>
                </p:cNvPr>
                <p:cNvSpPr>
                  <a:spLocks/>
                </p:cNvSpPr>
                <p:nvPr/>
              </p:nvSpPr>
              <p:spPr bwMode="auto">
                <a:xfrm>
                  <a:off x="615" y="1008"/>
                  <a:ext cx="238" cy="313"/>
                </a:xfrm>
                <a:custGeom>
                  <a:avLst/>
                  <a:gdLst>
                    <a:gd name="T0" fmla="*/ 32 w 715"/>
                    <a:gd name="T1" fmla="*/ 94 h 624"/>
                    <a:gd name="T2" fmla="*/ 69 w 715"/>
                    <a:gd name="T3" fmla="*/ 86 h 624"/>
                    <a:gd name="T4" fmla="*/ 107 w 715"/>
                    <a:gd name="T5" fmla="*/ 78 h 624"/>
                    <a:gd name="T6" fmla="*/ 148 w 715"/>
                    <a:gd name="T7" fmla="*/ 69 h 624"/>
                    <a:gd name="T8" fmla="*/ 191 w 715"/>
                    <a:gd name="T9" fmla="*/ 61 h 624"/>
                    <a:gd name="T10" fmla="*/ 235 w 715"/>
                    <a:gd name="T11" fmla="*/ 53 h 624"/>
                    <a:gd name="T12" fmla="*/ 280 w 715"/>
                    <a:gd name="T13" fmla="*/ 46 h 624"/>
                    <a:gd name="T14" fmla="*/ 325 w 715"/>
                    <a:gd name="T15" fmla="*/ 39 h 624"/>
                    <a:gd name="T16" fmla="*/ 370 w 715"/>
                    <a:gd name="T17" fmla="*/ 31 h 624"/>
                    <a:gd name="T18" fmla="*/ 417 w 715"/>
                    <a:gd name="T19" fmla="*/ 25 h 624"/>
                    <a:gd name="T20" fmla="*/ 462 w 715"/>
                    <a:gd name="T21" fmla="*/ 20 h 624"/>
                    <a:gd name="T22" fmla="*/ 507 w 715"/>
                    <a:gd name="T23" fmla="*/ 15 h 624"/>
                    <a:gd name="T24" fmla="*/ 552 w 715"/>
                    <a:gd name="T25" fmla="*/ 10 h 624"/>
                    <a:gd name="T26" fmla="*/ 595 w 715"/>
                    <a:gd name="T27" fmla="*/ 7 h 624"/>
                    <a:gd name="T28" fmla="*/ 637 w 715"/>
                    <a:gd name="T29" fmla="*/ 4 h 624"/>
                    <a:gd name="T30" fmla="*/ 677 w 715"/>
                    <a:gd name="T31" fmla="*/ 1 h 624"/>
                    <a:gd name="T32" fmla="*/ 715 w 715"/>
                    <a:gd name="T33" fmla="*/ 0 h 624"/>
                    <a:gd name="T34" fmla="*/ 710 w 715"/>
                    <a:gd name="T35" fmla="*/ 73 h 624"/>
                    <a:gd name="T36" fmla="*/ 703 w 715"/>
                    <a:gd name="T37" fmla="*/ 143 h 624"/>
                    <a:gd name="T38" fmla="*/ 696 w 715"/>
                    <a:gd name="T39" fmla="*/ 212 h 624"/>
                    <a:gd name="T40" fmla="*/ 689 w 715"/>
                    <a:gd name="T41" fmla="*/ 280 h 624"/>
                    <a:gd name="T42" fmla="*/ 685 w 715"/>
                    <a:gd name="T43" fmla="*/ 349 h 624"/>
                    <a:gd name="T44" fmla="*/ 682 w 715"/>
                    <a:gd name="T45" fmla="*/ 418 h 624"/>
                    <a:gd name="T46" fmla="*/ 681 w 715"/>
                    <a:gd name="T47" fmla="*/ 489 h 624"/>
                    <a:gd name="T48" fmla="*/ 684 w 715"/>
                    <a:gd name="T49" fmla="*/ 562 h 624"/>
                    <a:gd name="T50" fmla="*/ 654 w 715"/>
                    <a:gd name="T51" fmla="*/ 568 h 624"/>
                    <a:gd name="T52" fmla="*/ 619 w 715"/>
                    <a:gd name="T53" fmla="*/ 574 h 624"/>
                    <a:gd name="T54" fmla="*/ 581 w 715"/>
                    <a:gd name="T55" fmla="*/ 581 h 624"/>
                    <a:gd name="T56" fmla="*/ 540 w 715"/>
                    <a:gd name="T57" fmla="*/ 587 h 624"/>
                    <a:gd name="T58" fmla="*/ 496 w 715"/>
                    <a:gd name="T59" fmla="*/ 595 h 624"/>
                    <a:gd name="T60" fmla="*/ 451 w 715"/>
                    <a:gd name="T61" fmla="*/ 601 h 624"/>
                    <a:gd name="T62" fmla="*/ 404 w 715"/>
                    <a:gd name="T63" fmla="*/ 607 h 624"/>
                    <a:gd name="T64" fmla="*/ 358 w 715"/>
                    <a:gd name="T65" fmla="*/ 612 h 624"/>
                    <a:gd name="T66" fmla="*/ 310 w 715"/>
                    <a:gd name="T67" fmla="*/ 617 h 624"/>
                    <a:gd name="T68" fmla="*/ 263 w 715"/>
                    <a:gd name="T69" fmla="*/ 621 h 624"/>
                    <a:gd name="T70" fmla="*/ 218 w 715"/>
                    <a:gd name="T71" fmla="*/ 623 h 624"/>
                    <a:gd name="T72" fmla="*/ 174 w 715"/>
                    <a:gd name="T73" fmla="*/ 624 h 624"/>
                    <a:gd name="T74" fmla="*/ 132 w 715"/>
                    <a:gd name="T75" fmla="*/ 624 h 624"/>
                    <a:gd name="T76" fmla="*/ 93 w 715"/>
                    <a:gd name="T77" fmla="*/ 621 h 624"/>
                    <a:gd name="T78" fmla="*/ 59 w 715"/>
                    <a:gd name="T79" fmla="*/ 617 h 624"/>
                    <a:gd name="T80" fmla="*/ 28 w 715"/>
                    <a:gd name="T81" fmla="*/ 611 h 624"/>
                    <a:gd name="T82" fmla="*/ 15 w 715"/>
                    <a:gd name="T83" fmla="*/ 546 h 624"/>
                    <a:gd name="T84" fmla="*/ 6 w 715"/>
                    <a:gd name="T85" fmla="*/ 483 h 624"/>
                    <a:gd name="T86" fmla="*/ 2 w 715"/>
                    <a:gd name="T87" fmla="*/ 420 h 624"/>
                    <a:gd name="T88" fmla="*/ 0 w 715"/>
                    <a:gd name="T89" fmla="*/ 356 h 624"/>
                    <a:gd name="T90" fmla="*/ 3 w 715"/>
                    <a:gd name="T91" fmla="*/ 292 h 624"/>
                    <a:gd name="T92" fmla="*/ 10 w 715"/>
                    <a:gd name="T93" fmla="*/ 229 h 624"/>
                    <a:gd name="T94" fmla="*/ 19 w 715"/>
                    <a:gd name="T95" fmla="*/ 162 h 624"/>
                    <a:gd name="T96" fmla="*/ 32 w 715"/>
                    <a:gd name="T97" fmla="*/ 9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5" h="624">
                      <a:moveTo>
                        <a:pt x="32" y="94"/>
                      </a:moveTo>
                      <a:lnTo>
                        <a:pt x="69" y="86"/>
                      </a:lnTo>
                      <a:lnTo>
                        <a:pt x="107" y="78"/>
                      </a:lnTo>
                      <a:lnTo>
                        <a:pt x="148" y="69"/>
                      </a:lnTo>
                      <a:lnTo>
                        <a:pt x="191" y="61"/>
                      </a:lnTo>
                      <a:lnTo>
                        <a:pt x="235" y="53"/>
                      </a:lnTo>
                      <a:lnTo>
                        <a:pt x="280" y="46"/>
                      </a:lnTo>
                      <a:lnTo>
                        <a:pt x="325" y="39"/>
                      </a:lnTo>
                      <a:lnTo>
                        <a:pt x="370" y="31"/>
                      </a:lnTo>
                      <a:lnTo>
                        <a:pt x="417" y="25"/>
                      </a:lnTo>
                      <a:lnTo>
                        <a:pt x="462" y="20"/>
                      </a:lnTo>
                      <a:lnTo>
                        <a:pt x="507" y="15"/>
                      </a:lnTo>
                      <a:lnTo>
                        <a:pt x="552" y="10"/>
                      </a:lnTo>
                      <a:lnTo>
                        <a:pt x="595" y="7"/>
                      </a:lnTo>
                      <a:lnTo>
                        <a:pt x="637" y="4"/>
                      </a:lnTo>
                      <a:lnTo>
                        <a:pt x="677" y="1"/>
                      </a:lnTo>
                      <a:lnTo>
                        <a:pt x="715" y="0"/>
                      </a:lnTo>
                      <a:lnTo>
                        <a:pt x="710" y="73"/>
                      </a:lnTo>
                      <a:lnTo>
                        <a:pt x="703" y="143"/>
                      </a:lnTo>
                      <a:lnTo>
                        <a:pt x="696" y="212"/>
                      </a:lnTo>
                      <a:lnTo>
                        <a:pt x="689" y="280"/>
                      </a:lnTo>
                      <a:lnTo>
                        <a:pt x="685" y="349"/>
                      </a:lnTo>
                      <a:lnTo>
                        <a:pt x="682" y="418"/>
                      </a:lnTo>
                      <a:lnTo>
                        <a:pt x="681" y="489"/>
                      </a:lnTo>
                      <a:lnTo>
                        <a:pt x="684" y="562"/>
                      </a:lnTo>
                      <a:lnTo>
                        <a:pt x="654" y="568"/>
                      </a:lnTo>
                      <a:lnTo>
                        <a:pt x="619" y="574"/>
                      </a:lnTo>
                      <a:lnTo>
                        <a:pt x="581" y="581"/>
                      </a:lnTo>
                      <a:lnTo>
                        <a:pt x="540" y="587"/>
                      </a:lnTo>
                      <a:lnTo>
                        <a:pt x="496" y="595"/>
                      </a:lnTo>
                      <a:lnTo>
                        <a:pt x="451" y="601"/>
                      </a:lnTo>
                      <a:lnTo>
                        <a:pt x="404" y="607"/>
                      </a:lnTo>
                      <a:lnTo>
                        <a:pt x="358" y="612"/>
                      </a:lnTo>
                      <a:lnTo>
                        <a:pt x="310" y="617"/>
                      </a:lnTo>
                      <a:lnTo>
                        <a:pt x="263" y="621"/>
                      </a:lnTo>
                      <a:lnTo>
                        <a:pt x="218" y="623"/>
                      </a:lnTo>
                      <a:lnTo>
                        <a:pt x="174" y="624"/>
                      </a:lnTo>
                      <a:lnTo>
                        <a:pt x="132" y="624"/>
                      </a:lnTo>
                      <a:lnTo>
                        <a:pt x="93" y="621"/>
                      </a:lnTo>
                      <a:lnTo>
                        <a:pt x="59" y="617"/>
                      </a:lnTo>
                      <a:lnTo>
                        <a:pt x="28" y="611"/>
                      </a:lnTo>
                      <a:lnTo>
                        <a:pt x="15" y="546"/>
                      </a:lnTo>
                      <a:lnTo>
                        <a:pt x="6" y="483"/>
                      </a:lnTo>
                      <a:lnTo>
                        <a:pt x="2" y="420"/>
                      </a:lnTo>
                      <a:lnTo>
                        <a:pt x="0" y="356"/>
                      </a:lnTo>
                      <a:lnTo>
                        <a:pt x="3" y="292"/>
                      </a:lnTo>
                      <a:lnTo>
                        <a:pt x="10" y="229"/>
                      </a:lnTo>
                      <a:lnTo>
                        <a:pt x="19" y="162"/>
                      </a:lnTo>
                      <a:lnTo>
                        <a:pt x="32" y="94"/>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8" name="Freeform 320">
                  <a:extLst>
                    <a:ext uri="{FF2B5EF4-FFF2-40B4-BE49-F238E27FC236}">
                      <a16:creationId xmlns:a16="http://schemas.microsoft.com/office/drawing/2014/main" id="{09083A6D-F77B-AC45-944C-8B7CF709FF7A}"/>
                    </a:ext>
                  </a:extLst>
                </p:cNvPr>
                <p:cNvSpPr>
                  <a:spLocks/>
                </p:cNvSpPr>
                <p:nvPr/>
              </p:nvSpPr>
              <p:spPr bwMode="auto">
                <a:xfrm>
                  <a:off x="616" y="1009"/>
                  <a:ext cx="230" cy="296"/>
                </a:xfrm>
                <a:custGeom>
                  <a:avLst/>
                  <a:gdLst>
                    <a:gd name="T0" fmla="*/ 30 w 690"/>
                    <a:gd name="T1" fmla="*/ 93 h 592"/>
                    <a:gd name="T2" fmla="*/ 64 w 690"/>
                    <a:gd name="T3" fmla="*/ 85 h 592"/>
                    <a:gd name="T4" fmla="*/ 101 w 690"/>
                    <a:gd name="T5" fmla="*/ 77 h 592"/>
                    <a:gd name="T6" fmla="*/ 141 w 690"/>
                    <a:gd name="T7" fmla="*/ 68 h 592"/>
                    <a:gd name="T8" fmla="*/ 182 w 690"/>
                    <a:gd name="T9" fmla="*/ 60 h 592"/>
                    <a:gd name="T10" fmla="*/ 225 w 690"/>
                    <a:gd name="T11" fmla="*/ 53 h 592"/>
                    <a:gd name="T12" fmla="*/ 268 w 690"/>
                    <a:gd name="T13" fmla="*/ 46 h 592"/>
                    <a:gd name="T14" fmla="*/ 312 w 690"/>
                    <a:gd name="T15" fmla="*/ 39 h 592"/>
                    <a:gd name="T16" fmla="*/ 358 w 690"/>
                    <a:gd name="T17" fmla="*/ 31 h 592"/>
                    <a:gd name="T18" fmla="*/ 403 w 690"/>
                    <a:gd name="T19" fmla="*/ 25 h 592"/>
                    <a:gd name="T20" fmla="*/ 447 w 690"/>
                    <a:gd name="T21" fmla="*/ 20 h 592"/>
                    <a:gd name="T22" fmla="*/ 492 w 690"/>
                    <a:gd name="T23" fmla="*/ 15 h 592"/>
                    <a:gd name="T24" fmla="*/ 534 w 690"/>
                    <a:gd name="T25" fmla="*/ 10 h 592"/>
                    <a:gd name="T26" fmla="*/ 577 w 690"/>
                    <a:gd name="T27" fmla="*/ 7 h 592"/>
                    <a:gd name="T28" fmla="*/ 616 w 690"/>
                    <a:gd name="T29" fmla="*/ 4 h 592"/>
                    <a:gd name="T30" fmla="*/ 655 w 690"/>
                    <a:gd name="T31" fmla="*/ 1 h 592"/>
                    <a:gd name="T32" fmla="*/ 690 w 690"/>
                    <a:gd name="T33" fmla="*/ 0 h 592"/>
                    <a:gd name="T34" fmla="*/ 685 w 690"/>
                    <a:gd name="T35" fmla="*/ 68 h 592"/>
                    <a:gd name="T36" fmla="*/ 678 w 690"/>
                    <a:gd name="T37" fmla="*/ 135 h 592"/>
                    <a:gd name="T38" fmla="*/ 671 w 690"/>
                    <a:gd name="T39" fmla="*/ 199 h 592"/>
                    <a:gd name="T40" fmla="*/ 664 w 690"/>
                    <a:gd name="T41" fmla="*/ 262 h 592"/>
                    <a:gd name="T42" fmla="*/ 659 w 690"/>
                    <a:gd name="T43" fmla="*/ 325 h 592"/>
                    <a:gd name="T44" fmla="*/ 656 w 690"/>
                    <a:gd name="T45" fmla="*/ 389 h 592"/>
                    <a:gd name="T46" fmla="*/ 655 w 690"/>
                    <a:gd name="T47" fmla="*/ 455 h 592"/>
                    <a:gd name="T48" fmla="*/ 658 w 690"/>
                    <a:gd name="T49" fmla="*/ 524 h 592"/>
                    <a:gd name="T50" fmla="*/ 629 w 690"/>
                    <a:gd name="T51" fmla="*/ 530 h 592"/>
                    <a:gd name="T52" fmla="*/ 595 w 690"/>
                    <a:gd name="T53" fmla="*/ 536 h 592"/>
                    <a:gd name="T54" fmla="*/ 558 w 690"/>
                    <a:gd name="T55" fmla="*/ 543 h 592"/>
                    <a:gd name="T56" fmla="*/ 518 w 690"/>
                    <a:gd name="T57" fmla="*/ 550 h 592"/>
                    <a:gd name="T58" fmla="*/ 477 w 690"/>
                    <a:gd name="T59" fmla="*/ 558 h 592"/>
                    <a:gd name="T60" fmla="*/ 433 w 690"/>
                    <a:gd name="T61" fmla="*/ 564 h 592"/>
                    <a:gd name="T62" fmla="*/ 388 w 690"/>
                    <a:gd name="T63" fmla="*/ 571 h 592"/>
                    <a:gd name="T64" fmla="*/ 342 w 690"/>
                    <a:gd name="T65" fmla="*/ 577 h 592"/>
                    <a:gd name="T66" fmla="*/ 297 w 690"/>
                    <a:gd name="T67" fmla="*/ 582 h 592"/>
                    <a:gd name="T68" fmla="*/ 252 w 690"/>
                    <a:gd name="T69" fmla="*/ 586 h 592"/>
                    <a:gd name="T70" fmla="*/ 208 w 690"/>
                    <a:gd name="T71" fmla="*/ 590 h 592"/>
                    <a:gd name="T72" fmla="*/ 166 w 690"/>
                    <a:gd name="T73" fmla="*/ 592 h 592"/>
                    <a:gd name="T74" fmla="*/ 126 w 690"/>
                    <a:gd name="T75" fmla="*/ 592 h 592"/>
                    <a:gd name="T76" fmla="*/ 89 w 690"/>
                    <a:gd name="T77" fmla="*/ 590 h 592"/>
                    <a:gd name="T78" fmla="*/ 56 w 690"/>
                    <a:gd name="T79" fmla="*/ 586 h 592"/>
                    <a:gd name="T80" fmla="*/ 26 w 690"/>
                    <a:gd name="T81" fmla="*/ 580 h 592"/>
                    <a:gd name="T82" fmla="*/ 14 w 690"/>
                    <a:gd name="T83" fmla="*/ 519 h 592"/>
                    <a:gd name="T84" fmla="*/ 5 w 690"/>
                    <a:gd name="T85" fmla="*/ 459 h 592"/>
                    <a:gd name="T86" fmla="*/ 1 w 690"/>
                    <a:gd name="T87" fmla="*/ 399 h 592"/>
                    <a:gd name="T88" fmla="*/ 0 w 690"/>
                    <a:gd name="T89" fmla="*/ 340 h 592"/>
                    <a:gd name="T90" fmla="*/ 3 w 690"/>
                    <a:gd name="T91" fmla="*/ 280 h 592"/>
                    <a:gd name="T92" fmla="*/ 8 w 690"/>
                    <a:gd name="T93" fmla="*/ 220 h 592"/>
                    <a:gd name="T94" fmla="*/ 18 w 690"/>
                    <a:gd name="T95" fmla="*/ 158 h 592"/>
                    <a:gd name="T96" fmla="*/ 30 w 690"/>
                    <a:gd name="T97" fmla="*/ 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0" h="592">
                      <a:moveTo>
                        <a:pt x="30" y="93"/>
                      </a:moveTo>
                      <a:lnTo>
                        <a:pt x="64" y="85"/>
                      </a:lnTo>
                      <a:lnTo>
                        <a:pt x="101" y="77"/>
                      </a:lnTo>
                      <a:lnTo>
                        <a:pt x="141" y="68"/>
                      </a:lnTo>
                      <a:lnTo>
                        <a:pt x="182" y="60"/>
                      </a:lnTo>
                      <a:lnTo>
                        <a:pt x="225" y="53"/>
                      </a:lnTo>
                      <a:lnTo>
                        <a:pt x="268" y="46"/>
                      </a:lnTo>
                      <a:lnTo>
                        <a:pt x="312" y="39"/>
                      </a:lnTo>
                      <a:lnTo>
                        <a:pt x="358" y="31"/>
                      </a:lnTo>
                      <a:lnTo>
                        <a:pt x="403" y="25"/>
                      </a:lnTo>
                      <a:lnTo>
                        <a:pt x="447" y="20"/>
                      </a:lnTo>
                      <a:lnTo>
                        <a:pt x="492" y="15"/>
                      </a:lnTo>
                      <a:lnTo>
                        <a:pt x="534" y="10"/>
                      </a:lnTo>
                      <a:lnTo>
                        <a:pt x="577" y="7"/>
                      </a:lnTo>
                      <a:lnTo>
                        <a:pt x="616" y="4"/>
                      </a:lnTo>
                      <a:lnTo>
                        <a:pt x="655" y="1"/>
                      </a:lnTo>
                      <a:lnTo>
                        <a:pt x="690" y="0"/>
                      </a:lnTo>
                      <a:lnTo>
                        <a:pt x="685" y="68"/>
                      </a:lnTo>
                      <a:lnTo>
                        <a:pt x="678" y="135"/>
                      </a:lnTo>
                      <a:lnTo>
                        <a:pt x="671" y="199"/>
                      </a:lnTo>
                      <a:lnTo>
                        <a:pt x="664" y="262"/>
                      </a:lnTo>
                      <a:lnTo>
                        <a:pt x="659" y="325"/>
                      </a:lnTo>
                      <a:lnTo>
                        <a:pt x="656" y="389"/>
                      </a:lnTo>
                      <a:lnTo>
                        <a:pt x="655" y="455"/>
                      </a:lnTo>
                      <a:lnTo>
                        <a:pt x="658" y="524"/>
                      </a:lnTo>
                      <a:lnTo>
                        <a:pt x="629" y="530"/>
                      </a:lnTo>
                      <a:lnTo>
                        <a:pt x="595" y="536"/>
                      </a:lnTo>
                      <a:lnTo>
                        <a:pt x="558" y="543"/>
                      </a:lnTo>
                      <a:lnTo>
                        <a:pt x="518" y="550"/>
                      </a:lnTo>
                      <a:lnTo>
                        <a:pt x="477" y="558"/>
                      </a:lnTo>
                      <a:lnTo>
                        <a:pt x="433" y="564"/>
                      </a:lnTo>
                      <a:lnTo>
                        <a:pt x="388" y="571"/>
                      </a:lnTo>
                      <a:lnTo>
                        <a:pt x="342" y="577"/>
                      </a:lnTo>
                      <a:lnTo>
                        <a:pt x="297" y="582"/>
                      </a:lnTo>
                      <a:lnTo>
                        <a:pt x="252" y="586"/>
                      </a:lnTo>
                      <a:lnTo>
                        <a:pt x="208" y="590"/>
                      </a:lnTo>
                      <a:lnTo>
                        <a:pt x="166" y="592"/>
                      </a:lnTo>
                      <a:lnTo>
                        <a:pt x="126" y="592"/>
                      </a:lnTo>
                      <a:lnTo>
                        <a:pt x="89" y="590"/>
                      </a:lnTo>
                      <a:lnTo>
                        <a:pt x="56" y="586"/>
                      </a:lnTo>
                      <a:lnTo>
                        <a:pt x="26" y="580"/>
                      </a:lnTo>
                      <a:lnTo>
                        <a:pt x="14" y="519"/>
                      </a:lnTo>
                      <a:lnTo>
                        <a:pt x="5" y="459"/>
                      </a:lnTo>
                      <a:lnTo>
                        <a:pt x="1" y="399"/>
                      </a:lnTo>
                      <a:lnTo>
                        <a:pt x="0" y="340"/>
                      </a:lnTo>
                      <a:lnTo>
                        <a:pt x="3" y="280"/>
                      </a:lnTo>
                      <a:lnTo>
                        <a:pt x="8" y="220"/>
                      </a:lnTo>
                      <a:lnTo>
                        <a:pt x="18" y="158"/>
                      </a:lnTo>
                      <a:lnTo>
                        <a:pt x="30" y="93"/>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69" name="Freeform 321">
                  <a:extLst>
                    <a:ext uri="{FF2B5EF4-FFF2-40B4-BE49-F238E27FC236}">
                      <a16:creationId xmlns:a16="http://schemas.microsoft.com/office/drawing/2014/main" id="{D6238A66-264A-5040-B56D-9E4B84560C6C}"/>
                    </a:ext>
                  </a:extLst>
                </p:cNvPr>
                <p:cNvSpPr>
                  <a:spLocks/>
                </p:cNvSpPr>
                <p:nvPr/>
              </p:nvSpPr>
              <p:spPr bwMode="auto">
                <a:xfrm>
                  <a:off x="617" y="1010"/>
                  <a:ext cx="222" cy="280"/>
                </a:xfrm>
                <a:custGeom>
                  <a:avLst/>
                  <a:gdLst>
                    <a:gd name="T0" fmla="*/ 26 w 665"/>
                    <a:gd name="T1" fmla="*/ 92 h 559"/>
                    <a:gd name="T2" fmla="*/ 59 w 665"/>
                    <a:gd name="T3" fmla="*/ 84 h 559"/>
                    <a:gd name="T4" fmla="*/ 95 w 665"/>
                    <a:gd name="T5" fmla="*/ 77 h 559"/>
                    <a:gd name="T6" fmla="*/ 133 w 665"/>
                    <a:gd name="T7" fmla="*/ 69 h 559"/>
                    <a:gd name="T8" fmla="*/ 173 w 665"/>
                    <a:gd name="T9" fmla="*/ 60 h 559"/>
                    <a:gd name="T10" fmla="*/ 214 w 665"/>
                    <a:gd name="T11" fmla="*/ 53 h 559"/>
                    <a:gd name="T12" fmla="*/ 256 w 665"/>
                    <a:gd name="T13" fmla="*/ 46 h 559"/>
                    <a:gd name="T14" fmla="*/ 300 w 665"/>
                    <a:gd name="T15" fmla="*/ 39 h 559"/>
                    <a:gd name="T16" fmla="*/ 344 w 665"/>
                    <a:gd name="T17" fmla="*/ 32 h 559"/>
                    <a:gd name="T18" fmla="*/ 386 w 665"/>
                    <a:gd name="T19" fmla="*/ 25 h 559"/>
                    <a:gd name="T20" fmla="*/ 430 w 665"/>
                    <a:gd name="T21" fmla="*/ 20 h 559"/>
                    <a:gd name="T22" fmla="*/ 473 w 665"/>
                    <a:gd name="T23" fmla="*/ 15 h 559"/>
                    <a:gd name="T24" fmla="*/ 515 w 665"/>
                    <a:gd name="T25" fmla="*/ 10 h 559"/>
                    <a:gd name="T26" fmla="*/ 555 w 665"/>
                    <a:gd name="T27" fmla="*/ 7 h 559"/>
                    <a:gd name="T28" fmla="*/ 595 w 665"/>
                    <a:gd name="T29" fmla="*/ 4 h 559"/>
                    <a:gd name="T30" fmla="*/ 630 w 665"/>
                    <a:gd name="T31" fmla="*/ 1 h 559"/>
                    <a:gd name="T32" fmla="*/ 665 w 665"/>
                    <a:gd name="T33" fmla="*/ 0 h 559"/>
                    <a:gd name="T34" fmla="*/ 659 w 665"/>
                    <a:gd name="T35" fmla="*/ 64 h 559"/>
                    <a:gd name="T36" fmla="*/ 652 w 665"/>
                    <a:gd name="T37" fmla="*/ 126 h 559"/>
                    <a:gd name="T38" fmla="*/ 645 w 665"/>
                    <a:gd name="T39" fmla="*/ 185 h 559"/>
                    <a:gd name="T40" fmla="*/ 640 w 665"/>
                    <a:gd name="T41" fmla="*/ 243 h 559"/>
                    <a:gd name="T42" fmla="*/ 633 w 665"/>
                    <a:gd name="T43" fmla="*/ 302 h 559"/>
                    <a:gd name="T44" fmla="*/ 630 w 665"/>
                    <a:gd name="T45" fmla="*/ 360 h 559"/>
                    <a:gd name="T46" fmla="*/ 629 w 665"/>
                    <a:gd name="T47" fmla="*/ 422 h 559"/>
                    <a:gd name="T48" fmla="*/ 630 w 665"/>
                    <a:gd name="T49" fmla="*/ 487 h 559"/>
                    <a:gd name="T50" fmla="*/ 601 w 665"/>
                    <a:gd name="T51" fmla="*/ 492 h 559"/>
                    <a:gd name="T52" fmla="*/ 570 w 665"/>
                    <a:gd name="T53" fmla="*/ 499 h 559"/>
                    <a:gd name="T54" fmla="*/ 534 w 665"/>
                    <a:gd name="T55" fmla="*/ 505 h 559"/>
                    <a:gd name="T56" fmla="*/ 496 w 665"/>
                    <a:gd name="T57" fmla="*/ 513 h 559"/>
                    <a:gd name="T58" fmla="*/ 456 w 665"/>
                    <a:gd name="T59" fmla="*/ 521 h 559"/>
                    <a:gd name="T60" fmla="*/ 414 w 665"/>
                    <a:gd name="T61" fmla="*/ 528 h 559"/>
                    <a:gd name="T62" fmla="*/ 371 w 665"/>
                    <a:gd name="T63" fmla="*/ 535 h 559"/>
                    <a:gd name="T64" fmla="*/ 328 w 665"/>
                    <a:gd name="T65" fmla="*/ 541 h 559"/>
                    <a:gd name="T66" fmla="*/ 284 w 665"/>
                    <a:gd name="T67" fmla="*/ 547 h 559"/>
                    <a:gd name="T68" fmla="*/ 241 w 665"/>
                    <a:gd name="T69" fmla="*/ 553 h 559"/>
                    <a:gd name="T70" fmla="*/ 199 w 665"/>
                    <a:gd name="T71" fmla="*/ 556 h 559"/>
                    <a:gd name="T72" fmla="*/ 158 w 665"/>
                    <a:gd name="T73" fmla="*/ 558 h 559"/>
                    <a:gd name="T74" fmla="*/ 119 w 665"/>
                    <a:gd name="T75" fmla="*/ 559 h 559"/>
                    <a:gd name="T76" fmla="*/ 84 w 665"/>
                    <a:gd name="T77" fmla="*/ 558 h 559"/>
                    <a:gd name="T78" fmla="*/ 52 w 665"/>
                    <a:gd name="T79" fmla="*/ 555 h 559"/>
                    <a:gd name="T80" fmla="*/ 23 w 665"/>
                    <a:gd name="T81" fmla="*/ 548 h 559"/>
                    <a:gd name="T82" fmla="*/ 4 w 665"/>
                    <a:gd name="T83" fmla="*/ 435 h 559"/>
                    <a:gd name="T84" fmla="*/ 0 w 665"/>
                    <a:gd name="T85" fmla="*/ 323 h 559"/>
                    <a:gd name="T86" fmla="*/ 7 w 665"/>
                    <a:gd name="T87" fmla="*/ 210 h 559"/>
                    <a:gd name="T88" fmla="*/ 26 w 665"/>
                    <a:gd name="T89" fmla="*/ 9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559">
                      <a:moveTo>
                        <a:pt x="26" y="92"/>
                      </a:moveTo>
                      <a:lnTo>
                        <a:pt x="59" y="84"/>
                      </a:lnTo>
                      <a:lnTo>
                        <a:pt x="95" y="77"/>
                      </a:lnTo>
                      <a:lnTo>
                        <a:pt x="133" y="69"/>
                      </a:lnTo>
                      <a:lnTo>
                        <a:pt x="173" y="60"/>
                      </a:lnTo>
                      <a:lnTo>
                        <a:pt x="214" y="53"/>
                      </a:lnTo>
                      <a:lnTo>
                        <a:pt x="256" y="46"/>
                      </a:lnTo>
                      <a:lnTo>
                        <a:pt x="300" y="39"/>
                      </a:lnTo>
                      <a:lnTo>
                        <a:pt x="344" y="32"/>
                      </a:lnTo>
                      <a:lnTo>
                        <a:pt x="386" y="25"/>
                      </a:lnTo>
                      <a:lnTo>
                        <a:pt x="430" y="20"/>
                      </a:lnTo>
                      <a:lnTo>
                        <a:pt x="473" y="15"/>
                      </a:lnTo>
                      <a:lnTo>
                        <a:pt x="515" y="10"/>
                      </a:lnTo>
                      <a:lnTo>
                        <a:pt x="555" y="7"/>
                      </a:lnTo>
                      <a:lnTo>
                        <a:pt x="595" y="4"/>
                      </a:lnTo>
                      <a:lnTo>
                        <a:pt x="630" y="1"/>
                      </a:lnTo>
                      <a:lnTo>
                        <a:pt x="665" y="0"/>
                      </a:lnTo>
                      <a:lnTo>
                        <a:pt x="659" y="64"/>
                      </a:lnTo>
                      <a:lnTo>
                        <a:pt x="652" y="126"/>
                      </a:lnTo>
                      <a:lnTo>
                        <a:pt x="645" y="185"/>
                      </a:lnTo>
                      <a:lnTo>
                        <a:pt x="640" y="243"/>
                      </a:lnTo>
                      <a:lnTo>
                        <a:pt x="633" y="302"/>
                      </a:lnTo>
                      <a:lnTo>
                        <a:pt x="630" y="360"/>
                      </a:lnTo>
                      <a:lnTo>
                        <a:pt x="629" y="422"/>
                      </a:lnTo>
                      <a:lnTo>
                        <a:pt x="630" y="487"/>
                      </a:lnTo>
                      <a:lnTo>
                        <a:pt x="601" y="492"/>
                      </a:lnTo>
                      <a:lnTo>
                        <a:pt x="570" y="499"/>
                      </a:lnTo>
                      <a:lnTo>
                        <a:pt x="534" y="505"/>
                      </a:lnTo>
                      <a:lnTo>
                        <a:pt x="496" y="513"/>
                      </a:lnTo>
                      <a:lnTo>
                        <a:pt x="456" y="521"/>
                      </a:lnTo>
                      <a:lnTo>
                        <a:pt x="414" y="528"/>
                      </a:lnTo>
                      <a:lnTo>
                        <a:pt x="371" y="535"/>
                      </a:lnTo>
                      <a:lnTo>
                        <a:pt x="328" y="541"/>
                      </a:lnTo>
                      <a:lnTo>
                        <a:pt x="284" y="547"/>
                      </a:lnTo>
                      <a:lnTo>
                        <a:pt x="241" y="553"/>
                      </a:lnTo>
                      <a:lnTo>
                        <a:pt x="199" y="556"/>
                      </a:lnTo>
                      <a:lnTo>
                        <a:pt x="158" y="558"/>
                      </a:lnTo>
                      <a:lnTo>
                        <a:pt x="119" y="559"/>
                      </a:lnTo>
                      <a:lnTo>
                        <a:pt x="84" y="558"/>
                      </a:lnTo>
                      <a:lnTo>
                        <a:pt x="52" y="555"/>
                      </a:lnTo>
                      <a:lnTo>
                        <a:pt x="23" y="548"/>
                      </a:lnTo>
                      <a:lnTo>
                        <a:pt x="4" y="435"/>
                      </a:lnTo>
                      <a:lnTo>
                        <a:pt x="0" y="323"/>
                      </a:lnTo>
                      <a:lnTo>
                        <a:pt x="7" y="210"/>
                      </a:lnTo>
                      <a:lnTo>
                        <a:pt x="26" y="92"/>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0" name="Freeform 322">
                  <a:extLst>
                    <a:ext uri="{FF2B5EF4-FFF2-40B4-BE49-F238E27FC236}">
                      <a16:creationId xmlns:a16="http://schemas.microsoft.com/office/drawing/2014/main" id="{4F7267F2-B3E9-FD47-B571-C2E352E0B631}"/>
                    </a:ext>
                  </a:extLst>
                </p:cNvPr>
                <p:cNvSpPr>
                  <a:spLocks/>
                </p:cNvSpPr>
                <p:nvPr/>
              </p:nvSpPr>
              <p:spPr bwMode="auto">
                <a:xfrm>
                  <a:off x="617" y="1011"/>
                  <a:ext cx="214" cy="264"/>
                </a:xfrm>
                <a:custGeom>
                  <a:avLst/>
                  <a:gdLst>
                    <a:gd name="T0" fmla="*/ 26 w 642"/>
                    <a:gd name="T1" fmla="*/ 91 h 527"/>
                    <a:gd name="T2" fmla="*/ 58 w 642"/>
                    <a:gd name="T3" fmla="*/ 83 h 527"/>
                    <a:gd name="T4" fmla="*/ 91 w 642"/>
                    <a:gd name="T5" fmla="*/ 76 h 527"/>
                    <a:gd name="T6" fmla="*/ 128 w 642"/>
                    <a:gd name="T7" fmla="*/ 68 h 527"/>
                    <a:gd name="T8" fmla="*/ 166 w 642"/>
                    <a:gd name="T9" fmla="*/ 60 h 527"/>
                    <a:gd name="T10" fmla="*/ 206 w 642"/>
                    <a:gd name="T11" fmla="*/ 53 h 527"/>
                    <a:gd name="T12" fmla="*/ 247 w 642"/>
                    <a:gd name="T13" fmla="*/ 46 h 527"/>
                    <a:gd name="T14" fmla="*/ 290 w 642"/>
                    <a:gd name="T15" fmla="*/ 39 h 527"/>
                    <a:gd name="T16" fmla="*/ 332 w 642"/>
                    <a:gd name="T17" fmla="*/ 32 h 527"/>
                    <a:gd name="T18" fmla="*/ 376 w 642"/>
                    <a:gd name="T19" fmla="*/ 25 h 527"/>
                    <a:gd name="T20" fmla="*/ 417 w 642"/>
                    <a:gd name="T21" fmla="*/ 20 h 527"/>
                    <a:gd name="T22" fmla="*/ 459 w 642"/>
                    <a:gd name="T23" fmla="*/ 15 h 527"/>
                    <a:gd name="T24" fmla="*/ 499 w 642"/>
                    <a:gd name="T25" fmla="*/ 10 h 527"/>
                    <a:gd name="T26" fmla="*/ 539 w 642"/>
                    <a:gd name="T27" fmla="*/ 7 h 527"/>
                    <a:gd name="T28" fmla="*/ 576 w 642"/>
                    <a:gd name="T29" fmla="*/ 4 h 527"/>
                    <a:gd name="T30" fmla="*/ 610 w 642"/>
                    <a:gd name="T31" fmla="*/ 1 h 527"/>
                    <a:gd name="T32" fmla="*/ 642 w 642"/>
                    <a:gd name="T33" fmla="*/ 0 h 527"/>
                    <a:gd name="T34" fmla="*/ 636 w 642"/>
                    <a:gd name="T35" fmla="*/ 59 h 527"/>
                    <a:gd name="T36" fmla="*/ 629 w 642"/>
                    <a:gd name="T37" fmla="*/ 117 h 527"/>
                    <a:gd name="T38" fmla="*/ 622 w 642"/>
                    <a:gd name="T39" fmla="*/ 171 h 527"/>
                    <a:gd name="T40" fmla="*/ 617 w 642"/>
                    <a:gd name="T41" fmla="*/ 224 h 527"/>
                    <a:gd name="T42" fmla="*/ 610 w 642"/>
                    <a:gd name="T43" fmla="*/ 277 h 527"/>
                    <a:gd name="T44" fmla="*/ 607 w 642"/>
                    <a:gd name="T45" fmla="*/ 332 h 527"/>
                    <a:gd name="T46" fmla="*/ 606 w 642"/>
                    <a:gd name="T47" fmla="*/ 389 h 527"/>
                    <a:gd name="T48" fmla="*/ 607 w 642"/>
                    <a:gd name="T49" fmla="*/ 449 h 527"/>
                    <a:gd name="T50" fmla="*/ 580 w 642"/>
                    <a:gd name="T51" fmla="*/ 454 h 527"/>
                    <a:gd name="T52" fmla="*/ 548 w 642"/>
                    <a:gd name="T53" fmla="*/ 461 h 527"/>
                    <a:gd name="T54" fmla="*/ 514 w 642"/>
                    <a:gd name="T55" fmla="*/ 468 h 527"/>
                    <a:gd name="T56" fmla="*/ 477 w 642"/>
                    <a:gd name="T57" fmla="*/ 476 h 527"/>
                    <a:gd name="T58" fmla="*/ 439 w 642"/>
                    <a:gd name="T59" fmla="*/ 484 h 527"/>
                    <a:gd name="T60" fmla="*/ 399 w 642"/>
                    <a:gd name="T61" fmla="*/ 492 h 527"/>
                    <a:gd name="T62" fmla="*/ 357 w 642"/>
                    <a:gd name="T63" fmla="*/ 499 h 527"/>
                    <a:gd name="T64" fmla="*/ 316 w 642"/>
                    <a:gd name="T65" fmla="*/ 506 h 527"/>
                    <a:gd name="T66" fmla="*/ 273 w 642"/>
                    <a:gd name="T67" fmla="*/ 514 h 527"/>
                    <a:gd name="T68" fmla="*/ 232 w 642"/>
                    <a:gd name="T69" fmla="*/ 519 h 527"/>
                    <a:gd name="T70" fmla="*/ 191 w 642"/>
                    <a:gd name="T71" fmla="*/ 523 h 527"/>
                    <a:gd name="T72" fmla="*/ 153 w 642"/>
                    <a:gd name="T73" fmla="*/ 526 h 527"/>
                    <a:gd name="T74" fmla="*/ 116 w 642"/>
                    <a:gd name="T75" fmla="*/ 527 h 527"/>
                    <a:gd name="T76" fmla="*/ 81 w 642"/>
                    <a:gd name="T77" fmla="*/ 526 h 527"/>
                    <a:gd name="T78" fmla="*/ 51 w 642"/>
                    <a:gd name="T79" fmla="*/ 523 h 527"/>
                    <a:gd name="T80" fmla="*/ 24 w 642"/>
                    <a:gd name="T81" fmla="*/ 518 h 527"/>
                    <a:gd name="T82" fmla="*/ 6 w 642"/>
                    <a:gd name="T83" fmla="*/ 412 h 527"/>
                    <a:gd name="T84" fmla="*/ 0 w 642"/>
                    <a:gd name="T85" fmla="*/ 308 h 527"/>
                    <a:gd name="T86" fmla="*/ 9 w 642"/>
                    <a:gd name="T87" fmla="*/ 202 h 527"/>
                    <a:gd name="T88" fmla="*/ 26 w 642"/>
                    <a:gd name="T89" fmla="*/ 9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2" h="527">
                      <a:moveTo>
                        <a:pt x="26" y="91"/>
                      </a:moveTo>
                      <a:lnTo>
                        <a:pt x="58" y="83"/>
                      </a:lnTo>
                      <a:lnTo>
                        <a:pt x="91" y="76"/>
                      </a:lnTo>
                      <a:lnTo>
                        <a:pt x="128" y="68"/>
                      </a:lnTo>
                      <a:lnTo>
                        <a:pt x="166" y="60"/>
                      </a:lnTo>
                      <a:lnTo>
                        <a:pt x="206" y="53"/>
                      </a:lnTo>
                      <a:lnTo>
                        <a:pt x="247" y="46"/>
                      </a:lnTo>
                      <a:lnTo>
                        <a:pt x="290" y="39"/>
                      </a:lnTo>
                      <a:lnTo>
                        <a:pt x="332" y="32"/>
                      </a:lnTo>
                      <a:lnTo>
                        <a:pt x="376" y="25"/>
                      </a:lnTo>
                      <a:lnTo>
                        <a:pt x="417" y="20"/>
                      </a:lnTo>
                      <a:lnTo>
                        <a:pt x="459" y="15"/>
                      </a:lnTo>
                      <a:lnTo>
                        <a:pt x="499" y="10"/>
                      </a:lnTo>
                      <a:lnTo>
                        <a:pt x="539" y="7"/>
                      </a:lnTo>
                      <a:lnTo>
                        <a:pt x="576" y="4"/>
                      </a:lnTo>
                      <a:lnTo>
                        <a:pt x="610" y="1"/>
                      </a:lnTo>
                      <a:lnTo>
                        <a:pt x="642" y="0"/>
                      </a:lnTo>
                      <a:lnTo>
                        <a:pt x="636" y="59"/>
                      </a:lnTo>
                      <a:lnTo>
                        <a:pt x="629" y="117"/>
                      </a:lnTo>
                      <a:lnTo>
                        <a:pt x="622" y="171"/>
                      </a:lnTo>
                      <a:lnTo>
                        <a:pt x="617" y="224"/>
                      </a:lnTo>
                      <a:lnTo>
                        <a:pt x="610" y="277"/>
                      </a:lnTo>
                      <a:lnTo>
                        <a:pt x="607" y="332"/>
                      </a:lnTo>
                      <a:lnTo>
                        <a:pt x="606" y="389"/>
                      </a:lnTo>
                      <a:lnTo>
                        <a:pt x="607" y="449"/>
                      </a:lnTo>
                      <a:lnTo>
                        <a:pt x="580" y="454"/>
                      </a:lnTo>
                      <a:lnTo>
                        <a:pt x="548" y="461"/>
                      </a:lnTo>
                      <a:lnTo>
                        <a:pt x="514" y="468"/>
                      </a:lnTo>
                      <a:lnTo>
                        <a:pt x="477" y="476"/>
                      </a:lnTo>
                      <a:lnTo>
                        <a:pt x="439" y="484"/>
                      </a:lnTo>
                      <a:lnTo>
                        <a:pt x="399" y="492"/>
                      </a:lnTo>
                      <a:lnTo>
                        <a:pt x="357" y="499"/>
                      </a:lnTo>
                      <a:lnTo>
                        <a:pt x="316" y="506"/>
                      </a:lnTo>
                      <a:lnTo>
                        <a:pt x="273" y="514"/>
                      </a:lnTo>
                      <a:lnTo>
                        <a:pt x="232" y="519"/>
                      </a:lnTo>
                      <a:lnTo>
                        <a:pt x="191" y="523"/>
                      </a:lnTo>
                      <a:lnTo>
                        <a:pt x="153" y="526"/>
                      </a:lnTo>
                      <a:lnTo>
                        <a:pt x="116" y="527"/>
                      </a:lnTo>
                      <a:lnTo>
                        <a:pt x="81" y="526"/>
                      </a:lnTo>
                      <a:lnTo>
                        <a:pt x="51" y="523"/>
                      </a:lnTo>
                      <a:lnTo>
                        <a:pt x="24" y="518"/>
                      </a:lnTo>
                      <a:lnTo>
                        <a:pt x="6" y="412"/>
                      </a:lnTo>
                      <a:lnTo>
                        <a:pt x="0" y="308"/>
                      </a:lnTo>
                      <a:lnTo>
                        <a:pt x="9" y="202"/>
                      </a:lnTo>
                      <a:lnTo>
                        <a:pt x="26" y="91"/>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1" name="Freeform 323">
                  <a:extLst>
                    <a:ext uri="{FF2B5EF4-FFF2-40B4-BE49-F238E27FC236}">
                      <a16:creationId xmlns:a16="http://schemas.microsoft.com/office/drawing/2014/main" id="{B7D801A8-64C0-374D-98E1-93549EAD9D40}"/>
                    </a:ext>
                  </a:extLst>
                </p:cNvPr>
                <p:cNvSpPr>
                  <a:spLocks/>
                </p:cNvSpPr>
                <p:nvPr/>
              </p:nvSpPr>
              <p:spPr bwMode="auto">
                <a:xfrm>
                  <a:off x="619" y="1013"/>
                  <a:ext cx="205" cy="247"/>
                </a:xfrm>
                <a:custGeom>
                  <a:avLst/>
                  <a:gdLst>
                    <a:gd name="T0" fmla="*/ 23 w 615"/>
                    <a:gd name="T1" fmla="*/ 89 h 494"/>
                    <a:gd name="T2" fmla="*/ 52 w 615"/>
                    <a:gd name="T3" fmla="*/ 82 h 494"/>
                    <a:gd name="T4" fmla="*/ 83 w 615"/>
                    <a:gd name="T5" fmla="*/ 74 h 494"/>
                    <a:gd name="T6" fmla="*/ 119 w 615"/>
                    <a:gd name="T7" fmla="*/ 67 h 494"/>
                    <a:gd name="T8" fmla="*/ 156 w 615"/>
                    <a:gd name="T9" fmla="*/ 59 h 494"/>
                    <a:gd name="T10" fmla="*/ 194 w 615"/>
                    <a:gd name="T11" fmla="*/ 52 h 494"/>
                    <a:gd name="T12" fmla="*/ 234 w 615"/>
                    <a:gd name="T13" fmla="*/ 45 h 494"/>
                    <a:gd name="T14" fmla="*/ 275 w 615"/>
                    <a:gd name="T15" fmla="*/ 38 h 494"/>
                    <a:gd name="T16" fmla="*/ 317 w 615"/>
                    <a:gd name="T17" fmla="*/ 31 h 494"/>
                    <a:gd name="T18" fmla="*/ 358 w 615"/>
                    <a:gd name="T19" fmla="*/ 24 h 494"/>
                    <a:gd name="T20" fmla="*/ 400 w 615"/>
                    <a:gd name="T21" fmla="*/ 19 h 494"/>
                    <a:gd name="T22" fmla="*/ 439 w 615"/>
                    <a:gd name="T23" fmla="*/ 14 h 494"/>
                    <a:gd name="T24" fmla="*/ 479 w 615"/>
                    <a:gd name="T25" fmla="*/ 10 h 494"/>
                    <a:gd name="T26" fmla="*/ 516 w 615"/>
                    <a:gd name="T27" fmla="*/ 6 h 494"/>
                    <a:gd name="T28" fmla="*/ 552 w 615"/>
                    <a:gd name="T29" fmla="*/ 3 h 494"/>
                    <a:gd name="T30" fmla="*/ 585 w 615"/>
                    <a:gd name="T31" fmla="*/ 1 h 494"/>
                    <a:gd name="T32" fmla="*/ 615 w 615"/>
                    <a:gd name="T33" fmla="*/ 0 h 494"/>
                    <a:gd name="T34" fmla="*/ 609 w 615"/>
                    <a:gd name="T35" fmla="*/ 55 h 494"/>
                    <a:gd name="T36" fmla="*/ 604 w 615"/>
                    <a:gd name="T37" fmla="*/ 107 h 494"/>
                    <a:gd name="T38" fmla="*/ 597 w 615"/>
                    <a:gd name="T39" fmla="*/ 156 h 494"/>
                    <a:gd name="T40" fmla="*/ 590 w 615"/>
                    <a:gd name="T41" fmla="*/ 204 h 494"/>
                    <a:gd name="T42" fmla="*/ 583 w 615"/>
                    <a:gd name="T43" fmla="*/ 254 h 494"/>
                    <a:gd name="T44" fmla="*/ 579 w 615"/>
                    <a:gd name="T45" fmla="*/ 303 h 494"/>
                    <a:gd name="T46" fmla="*/ 578 w 615"/>
                    <a:gd name="T47" fmla="*/ 354 h 494"/>
                    <a:gd name="T48" fmla="*/ 579 w 615"/>
                    <a:gd name="T49" fmla="*/ 410 h 494"/>
                    <a:gd name="T50" fmla="*/ 553 w 615"/>
                    <a:gd name="T51" fmla="*/ 415 h 494"/>
                    <a:gd name="T52" fmla="*/ 523 w 615"/>
                    <a:gd name="T53" fmla="*/ 422 h 494"/>
                    <a:gd name="T54" fmla="*/ 490 w 615"/>
                    <a:gd name="T55" fmla="*/ 429 h 494"/>
                    <a:gd name="T56" fmla="*/ 454 w 615"/>
                    <a:gd name="T57" fmla="*/ 438 h 494"/>
                    <a:gd name="T58" fmla="*/ 417 w 615"/>
                    <a:gd name="T59" fmla="*/ 446 h 494"/>
                    <a:gd name="T60" fmla="*/ 379 w 615"/>
                    <a:gd name="T61" fmla="*/ 454 h 494"/>
                    <a:gd name="T62" fmla="*/ 339 w 615"/>
                    <a:gd name="T63" fmla="*/ 462 h 494"/>
                    <a:gd name="T64" fmla="*/ 298 w 615"/>
                    <a:gd name="T65" fmla="*/ 471 h 494"/>
                    <a:gd name="T66" fmla="*/ 258 w 615"/>
                    <a:gd name="T67" fmla="*/ 478 h 494"/>
                    <a:gd name="T68" fmla="*/ 219 w 615"/>
                    <a:gd name="T69" fmla="*/ 484 h 494"/>
                    <a:gd name="T70" fmla="*/ 180 w 615"/>
                    <a:gd name="T71" fmla="*/ 488 h 494"/>
                    <a:gd name="T72" fmla="*/ 143 w 615"/>
                    <a:gd name="T73" fmla="*/ 492 h 494"/>
                    <a:gd name="T74" fmla="*/ 108 w 615"/>
                    <a:gd name="T75" fmla="*/ 494 h 494"/>
                    <a:gd name="T76" fmla="*/ 75 w 615"/>
                    <a:gd name="T77" fmla="*/ 493 h 494"/>
                    <a:gd name="T78" fmla="*/ 46 w 615"/>
                    <a:gd name="T79" fmla="*/ 491 h 494"/>
                    <a:gd name="T80" fmla="*/ 20 w 615"/>
                    <a:gd name="T81" fmla="*/ 486 h 494"/>
                    <a:gd name="T82" fmla="*/ 4 w 615"/>
                    <a:gd name="T83" fmla="*/ 387 h 494"/>
                    <a:gd name="T84" fmla="*/ 0 w 615"/>
                    <a:gd name="T85" fmla="*/ 291 h 494"/>
                    <a:gd name="T86" fmla="*/ 6 w 615"/>
                    <a:gd name="T87" fmla="*/ 192 h 494"/>
                    <a:gd name="T88" fmla="*/ 23 w 615"/>
                    <a:gd name="T89" fmla="*/ 8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5" h="494">
                      <a:moveTo>
                        <a:pt x="23" y="89"/>
                      </a:moveTo>
                      <a:lnTo>
                        <a:pt x="52" y="82"/>
                      </a:lnTo>
                      <a:lnTo>
                        <a:pt x="83" y="74"/>
                      </a:lnTo>
                      <a:lnTo>
                        <a:pt x="119" y="67"/>
                      </a:lnTo>
                      <a:lnTo>
                        <a:pt x="156" y="59"/>
                      </a:lnTo>
                      <a:lnTo>
                        <a:pt x="194" y="52"/>
                      </a:lnTo>
                      <a:lnTo>
                        <a:pt x="234" y="45"/>
                      </a:lnTo>
                      <a:lnTo>
                        <a:pt x="275" y="38"/>
                      </a:lnTo>
                      <a:lnTo>
                        <a:pt x="317" y="31"/>
                      </a:lnTo>
                      <a:lnTo>
                        <a:pt x="358" y="24"/>
                      </a:lnTo>
                      <a:lnTo>
                        <a:pt x="400" y="19"/>
                      </a:lnTo>
                      <a:lnTo>
                        <a:pt x="439" y="14"/>
                      </a:lnTo>
                      <a:lnTo>
                        <a:pt x="479" y="10"/>
                      </a:lnTo>
                      <a:lnTo>
                        <a:pt x="516" y="6"/>
                      </a:lnTo>
                      <a:lnTo>
                        <a:pt x="552" y="3"/>
                      </a:lnTo>
                      <a:lnTo>
                        <a:pt x="585" y="1"/>
                      </a:lnTo>
                      <a:lnTo>
                        <a:pt x="615" y="0"/>
                      </a:lnTo>
                      <a:lnTo>
                        <a:pt x="609" y="55"/>
                      </a:lnTo>
                      <a:lnTo>
                        <a:pt x="604" y="107"/>
                      </a:lnTo>
                      <a:lnTo>
                        <a:pt x="597" y="156"/>
                      </a:lnTo>
                      <a:lnTo>
                        <a:pt x="590" y="204"/>
                      </a:lnTo>
                      <a:lnTo>
                        <a:pt x="583" y="254"/>
                      </a:lnTo>
                      <a:lnTo>
                        <a:pt x="579" y="303"/>
                      </a:lnTo>
                      <a:lnTo>
                        <a:pt x="578" y="354"/>
                      </a:lnTo>
                      <a:lnTo>
                        <a:pt x="579" y="410"/>
                      </a:lnTo>
                      <a:lnTo>
                        <a:pt x="553" y="415"/>
                      </a:lnTo>
                      <a:lnTo>
                        <a:pt x="523" y="422"/>
                      </a:lnTo>
                      <a:lnTo>
                        <a:pt x="490" y="429"/>
                      </a:lnTo>
                      <a:lnTo>
                        <a:pt x="454" y="438"/>
                      </a:lnTo>
                      <a:lnTo>
                        <a:pt x="417" y="446"/>
                      </a:lnTo>
                      <a:lnTo>
                        <a:pt x="379" y="454"/>
                      </a:lnTo>
                      <a:lnTo>
                        <a:pt x="339" y="462"/>
                      </a:lnTo>
                      <a:lnTo>
                        <a:pt x="298" y="471"/>
                      </a:lnTo>
                      <a:lnTo>
                        <a:pt x="258" y="478"/>
                      </a:lnTo>
                      <a:lnTo>
                        <a:pt x="219" y="484"/>
                      </a:lnTo>
                      <a:lnTo>
                        <a:pt x="180" y="488"/>
                      </a:lnTo>
                      <a:lnTo>
                        <a:pt x="143" y="492"/>
                      </a:lnTo>
                      <a:lnTo>
                        <a:pt x="108" y="494"/>
                      </a:lnTo>
                      <a:lnTo>
                        <a:pt x="75" y="493"/>
                      </a:lnTo>
                      <a:lnTo>
                        <a:pt x="46" y="491"/>
                      </a:lnTo>
                      <a:lnTo>
                        <a:pt x="20" y="486"/>
                      </a:lnTo>
                      <a:lnTo>
                        <a:pt x="4" y="387"/>
                      </a:lnTo>
                      <a:lnTo>
                        <a:pt x="0" y="291"/>
                      </a:lnTo>
                      <a:lnTo>
                        <a:pt x="6" y="192"/>
                      </a:lnTo>
                      <a:lnTo>
                        <a:pt x="23" y="89"/>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2" name="Freeform 324">
                  <a:extLst>
                    <a:ext uri="{FF2B5EF4-FFF2-40B4-BE49-F238E27FC236}">
                      <a16:creationId xmlns:a16="http://schemas.microsoft.com/office/drawing/2014/main" id="{4B4AD28D-EE99-6245-A751-C77BF9973D7C}"/>
                    </a:ext>
                  </a:extLst>
                </p:cNvPr>
                <p:cNvSpPr>
                  <a:spLocks/>
                </p:cNvSpPr>
                <p:nvPr/>
              </p:nvSpPr>
              <p:spPr bwMode="auto">
                <a:xfrm>
                  <a:off x="620" y="1014"/>
                  <a:ext cx="197" cy="231"/>
                </a:xfrm>
                <a:custGeom>
                  <a:avLst/>
                  <a:gdLst>
                    <a:gd name="T0" fmla="*/ 22 w 591"/>
                    <a:gd name="T1" fmla="*/ 88 h 461"/>
                    <a:gd name="T2" fmla="*/ 50 w 591"/>
                    <a:gd name="T3" fmla="*/ 81 h 461"/>
                    <a:gd name="T4" fmla="*/ 80 w 591"/>
                    <a:gd name="T5" fmla="*/ 74 h 461"/>
                    <a:gd name="T6" fmla="*/ 113 w 591"/>
                    <a:gd name="T7" fmla="*/ 67 h 461"/>
                    <a:gd name="T8" fmla="*/ 148 w 591"/>
                    <a:gd name="T9" fmla="*/ 58 h 461"/>
                    <a:gd name="T10" fmla="*/ 185 w 591"/>
                    <a:gd name="T11" fmla="*/ 51 h 461"/>
                    <a:gd name="T12" fmla="*/ 225 w 591"/>
                    <a:gd name="T13" fmla="*/ 44 h 461"/>
                    <a:gd name="T14" fmla="*/ 265 w 591"/>
                    <a:gd name="T15" fmla="*/ 38 h 461"/>
                    <a:gd name="T16" fmla="*/ 304 w 591"/>
                    <a:gd name="T17" fmla="*/ 31 h 461"/>
                    <a:gd name="T18" fmla="*/ 346 w 591"/>
                    <a:gd name="T19" fmla="*/ 25 h 461"/>
                    <a:gd name="T20" fmla="*/ 385 w 591"/>
                    <a:gd name="T21" fmla="*/ 19 h 461"/>
                    <a:gd name="T22" fmla="*/ 425 w 591"/>
                    <a:gd name="T23" fmla="*/ 14 h 461"/>
                    <a:gd name="T24" fmla="*/ 462 w 591"/>
                    <a:gd name="T25" fmla="*/ 9 h 461"/>
                    <a:gd name="T26" fmla="*/ 499 w 591"/>
                    <a:gd name="T27" fmla="*/ 6 h 461"/>
                    <a:gd name="T28" fmla="*/ 532 w 591"/>
                    <a:gd name="T29" fmla="*/ 3 h 461"/>
                    <a:gd name="T30" fmla="*/ 563 w 591"/>
                    <a:gd name="T31" fmla="*/ 1 h 461"/>
                    <a:gd name="T32" fmla="*/ 591 w 591"/>
                    <a:gd name="T33" fmla="*/ 0 h 461"/>
                    <a:gd name="T34" fmla="*/ 587 w 591"/>
                    <a:gd name="T35" fmla="*/ 51 h 461"/>
                    <a:gd name="T36" fmla="*/ 580 w 591"/>
                    <a:gd name="T37" fmla="*/ 99 h 461"/>
                    <a:gd name="T38" fmla="*/ 573 w 591"/>
                    <a:gd name="T39" fmla="*/ 143 h 461"/>
                    <a:gd name="T40" fmla="*/ 566 w 591"/>
                    <a:gd name="T41" fmla="*/ 186 h 461"/>
                    <a:gd name="T42" fmla="*/ 559 w 591"/>
                    <a:gd name="T43" fmla="*/ 230 h 461"/>
                    <a:gd name="T44" fmla="*/ 555 w 591"/>
                    <a:gd name="T45" fmla="*/ 274 h 461"/>
                    <a:gd name="T46" fmla="*/ 552 w 591"/>
                    <a:gd name="T47" fmla="*/ 322 h 461"/>
                    <a:gd name="T48" fmla="*/ 554 w 591"/>
                    <a:gd name="T49" fmla="*/ 373 h 461"/>
                    <a:gd name="T50" fmla="*/ 529 w 591"/>
                    <a:gd name="T51" fmla="*/ 378 h 461"/>
                    <a:gd name="T52" fmla="*/ 500 w 591"/>
                    <a:gd name="T53" fmla="*/ 384 h 461"/>
                    <a:gd name="T54" fmla="*/ 469 w 591"/>
                    <a:gd name="T55" fmla="*/ 392 h 461"/>
                    <a:gd name="T56" fmla="*/ 435 w 591"/>
                    <a:gd name="T57" fmla="*/ 401 h 461"/>
                    <a:gd name="T58" fmla="*/ 399 w 591"/>
                    <a:gd name="T59" fmla="*/ 409 h 461"/>
                    <a:gd name="T60" fmla="*/ 362 w 591"/>
                    <a:gd name="T61" fmla="*/ 418 h 461"/>
                    <a:gd name="T62" fmla="*/ 324 w 591"/>
                    <a:gd name="T63" fmla="*/ 426 h 461"/>
                    <a:gd name="T64" fmla="*/ 285 w 591"/>
                    <a:gd name="T65" fmla="*/ 435 h 461"/>
                    <a:gd name="T66" fmla="*/ 247 w 591"/>
                    <a:gd name="T67" fmla="*/ 443 h 461"/>
                    <a:gd name="T68" fmla="*/ 210 w 591"/>
                    <a:gd name="T69" fmla="*/ 449 h 461"/>
                    <a:gd name="T70" fmla="*/ 173 w 591"/>
                    <a:gd name="T71" fmla="*/ 455 h 461"/>
                    <a:gd name="T72" fmla="*/ 137 w 591"/>
                    <a:gd name="T73" fmla="*/ 459 h 461"/>
                    <a:gd name="T74" fmla="*/ 103 w 591"/>
                    <a:gd name="T75" fmla="*/ 461 h 461"/>
                    <a:gd name="T76" fmla="*/ 73 w 591"/>
                    <a:gd name="T77" fmla="*/ 461 h 461"/>
                    <a:gd name="T78" fmla="*/ 44 w 591"/>
                    <a:gd name="T79" fmla="*/ 459 h 461"/>
                    <a:gd name="T80" fmla="*/ 19 w 591"/>
                    <a:gd name="T81" fmla="*/ 455 h 461"/>
                    <a:gd name="T82" fmla="*/ 4 w 591"/>
                    <a:gd name="T83" fmla="*/ 364 h 461"/>
                    <a:gd name="T84" fmla="*/ 0 w 591"/>
                    <a:gd name="T85" fmla="*/ 274 h 461"/>
                    <a:gd name="T86" fmla="*/ 6 w 591"/>
                    <a:gd name="T87" fmla="*/ 184 h 461"/>
                    <a:gd name="T88" fmla="*/ 22 w 591"/>
                    <a:gd name="T89" fmla="*/ 8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1" h="461">
                      <a:moveTo>
                        <a:pt x="22" y="88"/>
                      </a:moveTo>
                      <a:lnTo>
                        <a:pt x="50" y="81"/>
                      </a:lnTo>
                      <a:lnTo>
                        <a:pt x="80" y="74"/>
                      </a:lnTo>
                      <a:lnTo>
                        <a:pt x="113" y="67"/>
                      </a:lnTo>
                      <a:lnTo>
                        <a:pt x="148" y="58"/>
                      </a:lnTo>
                      <a:lnTo>
                        <a:pt x="185" y="51"/>
                      </a:lnTo>
                      <a:lnTo>
                        <a:pt x="225" y="44"/>
                      </a:lnTo>
                      <a:lnTo>
                        <a:pt x="265" y="38"/>
                      </a:lnTo>
                      <a:lnTo>
                        <a:pt x="304" y="31"/>
                      </a:lnTo>
                      <a:lnTo>
                        <a:pt x="346" y="25"/>
                      </a:lnTo>
                      <a:lnTo>
                        <a:pt x="385" y="19"/>
                      </a:lnTo>
                      <a:lnTo>
                        <a:pt x="425" y="14"/>
                      </a:lnTo>
                      <a:lnTo>
                        <a:pt x="462" y="9"/>
                      </a:lnTo>
                      <a:lnTo>
                        <a:pt x="499" y="6"/>
                      </a:lnTo>
                      <a:lnTo>
                        <a:pt x="532" y="3"/>
                      </a:lnTo>
                      <a:lnTo>
                        <a:pt x="563" y="1"/>
                      </a:lnTo>
                      <a:lnTo>
                        <a:pt x="591" y="0"/>
                      </a:lnTo>
                      <a:lnTo>
                        <a:pt x="587" y="51"/>
                      </a:lnTo>
                      <a:lnTo>
                        <a:pt x="580" y="99"/>
                      </a:lnTo>
                      <a:lnTo>
                        <a:pt x="573" y="143"/>
                      </a:lnTo>
                      <a:lnTo>
                        <a:pt x="566" y="186"/>
                      </a:lnTo>
                      <a:lnTo>
                        <a:pt x="559" y="230"/>
                      </a:lnTo>
                      <a:lnTo>
                        <a:pt x="555" y="274"/>
                      </a:lnTo>
                      <a:lnTo>
                        <a:pt x="552" y="322"/>
                      </a:lnTo>
                      <a:lnTo>
                        <a:pt x="554" y="373"/>
                      </a:lnTo>
                      <a:lnTo>
                        <a:pt x="529" y="378"/>
                      </a:lnTo>
                      <a:lnTo>
                        <a:pt x="500" y="384"/>
                      </a:lnTo>
                      <a:lnTo>
                        <a:pt x="469" y="392"/>
                      </a:lnTo>
                      <a:lnTo>
                        <a:pt x="435" y="401"/>
                      </a:lnTo>
                      <a:lnTo>
                        <a:pt x="399" y="409"/>
                      </a:lnTo>
                      <a:lnTo>
                        <a:pt x="362" y="418"/>
                      </a:lnTo>
                      <a:lnTo>
                        <a:pt x="324" y="426"/>
                      </a:lnTo>
                      <a:lnTo>
                        <a:pt x="285" y="435"/>
                      </a:lnTo>
                      <a:lnTo>
                        <a:pt x="247" y="443"/>
                      </a:lnTo>
                      <a:lnTo>
                        <a:pt x="210" y="449"/>
                      </a:lnTo>
                      <a:lnTo>
                        <a:pt x="173" y="455"/>
                      </a:lnTo>
                      <a:lnTo>
                        <a:pt x="137" y="459"/>
                      </a:lnTo>
                      <a:lnTo>
                        <a:pt x="103" y="461"/>
                      </a:lnTo>
                      <a:lnTo>
                        <a:pt x="73" y="461"/>
                      </a:lnTo>
                      <a:lnTo>
                        <a:pt x="44" y="459"/>
                      </a:lnTo>
                      <a:lnTo>
                        <a:pt x="19" y="455"/>
                      </a:lnTo>
                      <a:lnTo>
                        <a:pt x="4" y="364"/>
                      </a:lnTo>
                      <a:lnTo>
                        <a:pt x="0" y="274"/>
                      </a:lnTo>
                      <a:lnTo>
                        <a:pt x="6" y="184"/>
                      </a:lnTo>
                      <a:lnTo>
                        <a:pt x="22" y="88"/>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3" name="Freeform 325">
                  <a:extLst>
                    <a:ext uri="{FF2B5EF4-FFF2-40B4-BE49-F238E27FC236}">
                      <a16:creationId xmlns:a16="http://schemas.microsoft.com/office/drawing/2014/main" id="{1D74E597-E769-3341-9E50-929BCDDE6858}"/>
                    </a:ext>
                  </a:extLst>
                </p:cNvPr>
                <p:cNvSpPr>
                  <a:spLocks/>
                </p:cNvSpPr>
                <p:nvPr/>
              </p:nvSpPr>
              <p:spPr bwMode="auto">
                <a:xfrm>
                  <a:off x="628" y="1037"/>
                  <a:ext cx="291" cy="61"/>
                </a:xfrm>
                <a:custGeom>
                  <a:avLst/>
                  <a:gdLst>
                    <a:gd name="T0" fmla="*/ 0 w 873"/>
                    <a:gd name="T1" fmla="*/ 100 h 121"/>
                    <a:gd name="T2" fmla="*/ 236 w 873"/>
                    <a:gd name="T3" fmla="*/ 69 h 121"/>
                    <a:gd name="T4" fmla="*/ 630 w 873"/>
                    <a:gd name="T5" fmla="*/ 27 h 121"/>
                    <a:gd name="T6" fmla="*/ 796 w 873"/>
                    <a:gd name="T7" fmla="*/ 17 h 121"/>
                    <a:gd name="T8" fmla="*/ 873 w 873"/>
                    <a:gd name="T9" fmla="*/ 0 h 121"/>
                    <a:gd name="T10" fmla="*/ 782 w 873"/>
                    <a:gd name="T11" fmla="*/ 37 h 121"/>
                    <a:gd name="T12" fmla="*/ 42 w 873"/>
                    <a:gd name="T13" fmla="*/ 121 h 121"/>
                    <a:gd name="T14" fmla="*/ 0 w 873"/>
                    <a:gd name="T15" fmla="*/ 10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3" h="121">
                      <a:moveTo>
                        <a:pt x="0" y="100"/>
                      </a:moveTo>
                      <a:lnTo>
                        <a:pt x="236" y="69"/>
                      </a:lnTo>
                      <a:lnTo>
                        <a:pt x="630" y="27"/>
                      </a:lnTo>
                      <a:lnTo>
                        <a:pt x="796" y="17"/>
                      </a:lnTo>
                      <a:lnTo>
                        <a:pt x="873" y="0"/>
                      </a:lnTo>
                      <a:lnTo>
                        <a:pt x="782" y="37"/>
                      </a:lnTo>
                      <a:lnTo>
                        <a:pt x="42" y="121"/>
                      </a:lnTo>
                      <a:lnTo>
                        <a:pt x="0" y="10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4" name="Freeform 326">
                  <a:extLst>
                    <a:ext uri="{FF2B5EF4-FFF2-40B4-BE49-F238E27FC236}">
                      <a16:creationId xmlns:a16="http://schemas.microsoft.com/office/drawing/2014/main" id="{554BEB39-566B-1648-897C-6880807EB2A2}"/>
                    </a:ext>
                  </a:extLst>
                </p:cNvPr>
                <p:cNvSpPr>
                  <a:spLocks/>
                </p:cNvSpPr>
                <p:nvPr/>
              </p:nvSpPr>
              <p:spPr bwMode="auto">
                <a:xfrm>
                  <a:off x="633" y="1054"/>
                  <a:ext cx="256" cy="341"/>
                </a:xfrm>
                <a:custGeom>
                  <a:avLst/>
                  <a:gdLst>
                    <a:gd name="T0" fmla="*/ 765 w 766"/>
                    <a:gd name="T1" fmla="*/ 0 h 681"/>
                    <a:gd name="T2" fmla="*/ 761 w 766"/>
                    <a:gd name="T3" fmla="*/ 154 h 681"/>
                    <a:gd name="T4" fmla="*/ 759 w 766"/>
                    <a:gd name="T5" fmla="*/ 323 h 681"/>
                    <a:gd name="T6" fmla="*/ 761 w 766"/>
                    <a:gd name="T7" fmla="*/ 497 h 681"/>
                    <a:gd name="T8" fmla="*/ 766 w 766"/>
                    <a:gd name="T9" fmla="*/ 669 h 681"/>
                    <a:gd name="T10" fmla="*/ 721 w 766"/>
                    <a:gd name="T11" fmla="*/ 673 h 681"/>
                    <a:gd name="T12" fmla="*/ 674 w 766"/>
                    <a:gd name="T13" fmla="*/ 676 h 681"/>
                    <a:gd name="T14" fmla="*/ 629 w 766"/>
                    <a:gd name="T15" fmla="*/ 678 h 681"/>
                    <a:gd name="T16" fmla="*/ 583 w 766"/>
                    <a:gd name="T17" fmla="*/ 679 h 681"/>
                    <a:gd name="T18" fmla="*/ 536 w 766"/>
                    <a:gd name="T19" fmla="*/ 681 h 681"/>
                    <a:gd name="T20" fmla="*/ 489 w 766"/>
                    <a:gd name="T21" fmla="*/ 681 h 681"/>
                    <a:gd name="T22" fmla="*/ 443 w 766"/>
                    <a:gd name="T23" fmla="*/ 681 h 681"/>
                    <a:gd name="T24" fmla="*/ 396 w 766"/>
                    <a:gd name="T25" fmla="*/ 681 h 681"/>
                    <a:gd name="T26" fmla="*/ 350 w 766"/>
                    <a:gd name="T27" fmla="*/ 680 h 681"/>
                    <a:gd name="T28" fmla="*/ 303 w 766"/>
                    <a:gd name="T29" fmla="*/ 680 h 681"/>
                    <a:gd name="T30" fmla="*/ 257 w 766"/>
                    <a:gd name="T31" fmla="*/ 679 h 681"/>
                    <a:gd name="T32" fmla="*/ 211 w 766"/>
                    <a:gd name="T33" fmla="*/ 678 h 681"/>
                    <a:gd name="T34" fmla="*/ 165 w 766"/>
                    <a:gd name="T35" fmla="*/ 677 h 681"/>
                    <a:gd name="T36" fmla="*/ 118 w 766"/>
                    <a:gd name="T37" fmla="*/ 676 h 681"/>
                    <a:gd name="T38" fmla="*/ 72 w 766"/>
                    <a:gd name="T39" fmla="*/ 675 h 681"/>
                    <a:gd name="T40" fmla="*/ 26 w 766"/>
                    <a:gd name="T41" fmla="*/ 674 h 681"/>
                    <a:gd name="T42" fmla="*/ 13 w 766"/>
                    <a:gd name="T43" fmla="*/ 587 h 681"/>
                    <a:gd name="T44" fmla="*/ 5 w 766"/>
                    <a:gd name="T45" fmla="*/ 504 h 681"/>
                    <a:gd name="T46" fmla="*/ 0 w 766"/>
                    <a:gd name="T47" fmla="*/ 426 h 681"/>
                    <a:gd name="T48" fmla="*/ 0 w 766"/>
                    <a:gd name="T49" fmla="*/ 350 h 681"/>
                    <a:gd name="T50" fmla="*/ 5 w 766"/>
                    <a:gd name="T51" fmla="*/ 279 h 681"/>
                    <a:gd name="T52" fmla="*/ 10 w 766"/>
                    <a:gd name="T53" fmla="*/ 209 h 681"/>
                    <a:gd name="T54" fmla="*/ 18 w 766"/>
                    <a:gd name="T55" fmla="*/ 140 h 681"/>
                    <a:gd name="T56" fmla="*/ 26 w 766"/>
                    <a:gd name="T57" fmla="*/ 71 h 681"/>
                    <a:gd name="T58" fmla="*/ 72 w 766"/>
                    <a:gd name="T59" fmla="*/ 65 h 681"/>
                    <a:gd name="T60" fmla="*/ 117 w 766"/>
                    <a:gd name="T61" fmla="*/ 58 h 681"/>
                    <a:gd name="T62" fmla="*/ 162 w 766"/>
                    <a:gd name="T63" fmla="*/ 51 h 681"/>
                    <a:gd name="T64" fmla="*/ 209 w 766"/>
                    <a:gd name="T65" fmla="*/ 46 h 681"/>
                    <a:gd name="T66" fmla="*/ 255 w 766"/>
                    <a:gd name="T67" fmla="*/ 40 h 681"/>
                    <a:gd name="T68" fmla="*/ 300 w 766"/>
                    <a:gd name="T69" fmla="*/ 35 h 681"/>
                    <a:gd name="T70" fmla="*/ 347 w 766"/>
                    <a:gd name="T71" fmla="*/ 30 h 681"/>
                    <a:gd name="T72" fmla="*/ 394 w 766"/>
                    <a:gd name="T73" fmla="*/ 25 h 681"/>
                    <a:gd name="T74" fmla="*/ 440 w 766"/>
                    <a:gd name="T75" fmla="*/ 21 h 681"/>
                    <a:gd name="T76" fmla="*/ 487 w 766"/>
                    <a:gd name="T77" fmla="*/ 16 h 681"/>
                    <a:gd name="T78" fmla="*/ 533 w 766"/>
                    <a:gd name="T79" fmla="*/ 12 h 681"/>
                    <a:gd name="T80" fmla="*/ 580 w 766"/>
                    <a:gd name="T81" fmla="*/ 9 h 681"/>
                    <a:gd name="T82" fmla="*/ 626 w 766"/>
                    <a:gd name="T83" fmla="*/ 6 h 681"/>
                    <a:gd name="T84" fmla="*/ 673 w 766"/>
                    <a:gd name="T85" fmla="*/ 4 h 681"/>
                    <a:gd name="T86" fmla="*/ 718 w 766"/>
                    <a:gd name="T87" fmla="*/ 2 h 681"/>
                    <a:gd name="T88" fmla="*/ 765 w 766"/>
                    <a:gd name="T8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6" h="681">
                      <a:moveTo>
                        <a:pt x="765" y="0"/>
                      </a:moveTo>
                      <a:lnTo>
                        <a:pt x="761" y="154"/>
                      </a:lnTo>
                      <a:lnTo>
                        <a:pt x="759" y="323"/>
                      </a:lnTo>
                      <a:lnTo>
                        <a:pt x="761" y="497"/>
                      </a:lnTo>
                      <a:lnTo>
                        <a:pt x="766" y="669"/>
                      </a:lnTo>
                      <a:lnTo>
                        <a:pt x="721" y="673"/>
                      </a:lnTo>
                      <a:lnTo>
                        <a:pt x="674" y="676"/>
                      </a:lnTo>
                      <a:lnTo>
                        <a:pt x="629" y="678"/>
                      </a:lnTo>
                      <a:lnTo>
                        <a:pt x="583" y="679"/>
                      </a:lnTo>
                      <a:lnTo>
                        <a:pt x="536" y="681"/>
                      </a:lnTo>
                      <a:lnTo>
                        <a:pt x="489" y="681"/>
                      </a:lnTo>
                      <a:lnTo>
                        <a:pt x="443" y="681"/>
                      </a:lnTo>
                      <a:lnTo>
                        <a:pt x="396" y="681"/>
                      </a:lnTo>
                      <a:lnTo>
                        <a:pt x="350" y="680"/>
                      </a:lnTo>
                      <a:lnTo>
                        <a:pt x="303" y="680"/>
                      </a:lnTo>
                      <a:lnTo>
                        <a:pt x="257" y="679"/>
                      </a:lnTo>
                      <a:lnTo>
                        <a:pt x="211" y="678"/>
                      </a:lnTo>
                      <a:lnTo>
                        <a:pt x="165" y="677"/>
                      </a:lnTo>
                      <a:lnTo>
                        <a:pt x="118" y="676"/>
                      </a:lnTo>
                      <a:lnTo>
                        <a:pt x="72" y="675"/>
                      </a:lnTo>
                      <a:lnTo>
                        <a:pt x="26" y="674"/>
                      </a:lnTo>
                      <a:lnTo>
                        <a:pt x="13" y="587"/>
                      </a:lnTo>
                      <a:lnTo>
                        <a:pt x="5" y="504"/>
                      </a:lnTo>
                      <a:lnTo>
                        <a:pt x="0" y="426"/>
                      </a:lnTo>
                      <a:lnTo>
                        <a:pt x="0" y="350"/>
                      </a:lnTo>
                      <a:lnTo>
                        <a:pt x="5" y="279"/>
                      </a:lnTo>
                      <a:lnTo>
                        <a:pt x="10" y="209"/>
                      </a:lnTo>
                      <a:lnTo>
                        <a:pt x="18" y="140"/>
                      </a:lnTo>
                      <a:lnTo>
                        <a:pt x="26" y="71"/>
                      </a:lnTo>
                      <a:lnTo>
                        <a:pt x="72" y="65"/>
                      </a:lnTo>
                      <a:lnTo>
                        <a:pt x="117" y="58"/>
                      </a:lnTo>
                      <a:lnTo>
                        <a:pt x="162" y="51"/>
                      </a:lnTo>
                      <a:lnTo>
                        <a:pt x="209" y="46"/>
                      </a:lnTo>
                      <a:lnTo>
                        <a:pt x="255" y="40"/>
                      </a:lnTo>
                      <a:lnTo>
                        <a:pt x="300" y="35"/>
                      </a:lnTo>
                      <a:lnTo>
                        <a:pt x="347" y="30"/>
                      </a:lnTo>
                      <a:lnTo>
                        <a:pt x="394" y="25"/>
                      </a:lnTo>
                      <a:lnTo>
                        <a:pt x="440" y="21"/>
                      </a:lnTo>
                      <a:lnTo>
                        <a:pt x="487" y="16"/>
                      </a:lnTo>
                      <a:lnTo>
                        <a:pt x="533" y="12"/>
                      </a:lnTo>
                      <a:lnTo>
                        <a:pt x="580" y="9"/>
                      </a:lnTo>
                      <a:lnTo>
                        <a:pt x="626" y="6"/>
                      </a:lnTo>
                      <a:lnTo>
                        <a:pt x="673" y="4"/>
                      </a:lnTo>
                      <a:lnTo>
                        <a:pt x="718" y="2"/>
                      </a:lnTo>
                      <a:lnTo>
                        <a:pt x="765"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5" name="Freeform 327">
                  <a:extLst>
                    <a:ext uri="{FF2B5EF4-FFF2-40B4-BE49-F238E27FC236}">
                      <a16:creationId xmlns:a16="http://schemas.microsoft.com/office/drawing/2014/main" id="{8415FCA6-EBA8-0B42-9EA5-B7687AEA0D8D}"/>
                    </a:ext>
                  </a:extLst>
                </p:cNvPr>
                <p:cNvSpPr>
                  <a:spLocks/>
                </p:cNvSpPr>
                <p:nvPr/>
              </p:nvSpPr>
              <p:spPr bwMode="auto">
                <a:xfrm>
                  <a:off x="637" y="1062"/>
                  <a:ext cx="244" cy="326"/>
                </a:xfrm>
                <a:custGeom>
                  <a:avLst/>
                  <a:gdLst>
                    <a:gd name="T0" fmla="*/ 733 w 733"/>
                    <a:gd name="T1" fmla="*/ 0 h 653"/>
                    <a:gd name="T2" fmla="*/ 732 w 733"/>
                    <a:gd name="T3" fmla="*/ 147 h 653"/>
                    <a:gd name="T4" fmla="*/ 731 w 733"/>
                    <a:gd name="T5" fmla="*/ 307 h 653"/>
                    <a:gd name="T6" fmla="*/ 731 w 733"/>
                    <a:gd name="T7" fmla="*/ 472 h 653"/>
                    <a:gd name="T8" fmla="*/ 733 w 733"/>
                    <a:gd name="T9" fmla="*/ 636 h 653"/>
                    <a:gd name="T10" fmla="*/ 689 w 733"/>
                    <a:gd name="T11" fmla="*/ 641 h 653"/>
                    <a:gd name="T12" fmla="*/ 647 w 733"/>
                    <a:gd name="T13" fmla="*/ 644 h 653"/>
                    <a:gd name="T14" fmla="*/ 603 w 733"/>
                    <a:gd name="T15" fmla="*/ 648 h 653"/>
                    <a:gd name="T16" fmla="*/ 559 w 733"/>
                    <a:gd name="T17" fmla="*/ 650 h 653"/>
                    <a:gd name="T18" fmla="*/ 515 w 733"/>
                    <a:gd name="T19" fmla="*/ 652 h 653"/>
                    <a:gd name="T20" fmla="*/ 470 w 733"/>
                    <a:gd name="T21" fmla="*/ 653 h 653"/>
                    <a:gd name="T22" fmla="*/ 426 w 733"/>
                    <a:gd name="T23" fmla="*/ 653 h 653"/>
                    <a:gd name="T24" fmla="*/ 383 w 733"/>
                    <a:gd name="T25" fmla="*/ 653 h 653"/>
                    <a:gd name="T26" fmla="*/ 337 w 733"/>
                    <a:gd name="T27" fmla="*/ 653 h 653"/>
                    <a:gd name="T28" fmla="*/ 294 w 733"/>
                    <a:gd name="T29" fmla="*/ 652 h 653"/>
                    <a:gd name="T30" fmla="*/ 250 w 733"/>
                    <a:gd name="T31" fmla="*/ 651 h 653"/>
                    <a:gd name="T32" fmla="*/ 204 w 733"/>
                    <a:gd name="T33" fmla="*/ 649 h 653"/>
                    <a:gd name="T34" fmla="*/ 161 w 733"/>
                    <a:gd name="T35" fmla="*/ 647 h 653"/>
                    <a:gd name="T36" fmla="*/ 117 w 733"/>
                    <a:gd name="T37" fmla="*/ 645 h 653"/>
                    <a:gd name="T38" fmla="*/ 73 w 733"/>
                    <a:gd name="T39" fmla="*/ 643 h 653"/>
                    <a:gd name="T40" fmla="*/ 29 w 733"/>
                    <a:gd name="T41" fmla="*/ 641 h 653"/>
                    <a:gd name="T42" fmla="*/ 14 w 733"/>
                    <a:gd name="T43" fmla="*/ 557 h 653"/>
                    <a:gd name="T44" fmla="*/ 4 w 733"/>
                    <a:gd name="T45" fmla="*/ 479 h 653"/>
                    <a:gd name="T46" fmla="*/ 0 w 733"/>
                    <a:gd name="T47" fmla="*/ 404 h 653"/>
                    <a:gd name="T48" fmla="*/ 0 w 733"/>
                    <a:gd name="T49" fmla="*/ 333 h 653"/>
                    <a:gd name="T50" fmla="*/ 4 w 733"/>
                    <a:gd name="T51" fmla="*/ 265 h 653"/>
                    <a:gd name="T52" fmla="*/ 11 w 733"/>
                    <a:gd name="T53" fmla="*/ 199 h 653"/>
                    <a:gd name="T54" fmla="*/ 20 w 733"/>
                    <a:gd name="T55" fmla="*/ 133 h 653"/>
                    <a:gd name="T56" fmla="*/ 29 w 733"/>
                    <a:gd name="T57" fmla="*/ 67 h 653"/>
                    <a:gd name="T58" fmla="*/ 72 w 733"/>
                    <a:gd name="T59" fmla="*/ 60 h 653"/>
                    <a:gd name="T60" fmla="*/ 115 w 733"/>
                    <a:gd name="T61" fmla="*/ 53 h 653"/>
                    <a:gd name="T62" fmla="*/ 159 w 733"/>
                    <a:gd name="T63" fmla="*/ 47 h 653"/>
                    <a:gd name="T64" fmla="*/ 203 w 733"/>
                    <a:gd name="T65" fmla="*/ 41 h 653"/>
                    <a:gd name="T66" fmla="*/ 247 w 733"/>
                    <a:gd name="T67" fmla="*/ 34 h 653"/>
                    <a:gd name="T68" fmla="*/ 291 w 733"/>
                    <a:gd name="T69" fmla="*/ 29 h 653"/>
                    <a:gd name="T70" fmla="*/ 335 w 733"/>
                    <a:gd name="T71" fmla="*/ 25 h 653"/>
                    <a:gd name="T72" fmla="*/ 380 w 733"/>
                    <a:gd name="T73" fmla="*/ 20 h 653"/>
                    <a:gd name="T74" fmla="*/ 424 w 733"/>
                    <a:gd name="T75" fmla="*/ 17 h 653"/>
                    <a:gd name="T76" fmla="*/ 468 w 733"/>
                    <a:gd name="T77" fmla="*/ 13 h 653"/>
                    <a:gd name="T78" fmla="*/ 513 w 733"/>
                    <a:gd name="T79" fmla="*/ 10 h 653"/>
                    <a:gd name="T80" fmla="*/ 557 w 733"/>
                    <a:gd name="T81" fmla="*/ 8 h 653"/>
                    <a:gd name="T82" fmla="*/ 600 w 733"/>
                    <a:gd name="T83" fmla="*/ 5 h 653"/>
                    <a:gd name="T84" fmla="*/ 646 w 733"/>
                    <a:gd name="T85" fmla="*/ 4 h 653"/>
                    <a:gd name="T86" fmla="*/ 689 w 733"/>
                    <a:gd name="T87" fmla="*/ 1 h 653"/>
                    <a:gd name="T88" fmla="*/ 733 w 733"/>
                    <a:gd name="T89"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3" h="653">
                      <a:moveTo>
                        <a:pt x="733" y="0"/>
                      </a:moveTo>
                      <a:lnTo>
                        <a:pt x="732" y="147"/>
                      </a:lnTo>
                      <a:lnTo>
                        <a:pt x="731" y="307"/>
                      </a:lnTo>
                      <a:lnTo>
                        <a:pt x="731" y="472"/>
                      </a:lnTo>
                      <a:lnTo>
                        <a:pt x="733" y="636"/>
                      </a:lnTo>
                      <a:lnTo>
                        <a:pt x="689" y="641"/>
                      </a:lnTo>
                      <a:lnTo>
                        <a:pt x="647" y="644"/>
                      </a:lnTo>
                      <a:lnTo>
                        <a:pt x="603" y="648"/>
                      </a:lnTo>
                      <a:lnTo>
                        <a:pt x="559" y="650"/>
                      </a:lnTo>
                      <a:lnTo>
                        <a:pt x="515" y="652"/>
                      </a:lnTo>
                      <a:lnTo>
                        <a:pt x="470" y="653"/>
                      </a:lnTo>
                      <a:lnTo>
                        <a:pt x="426" y="653"/>
                      </a:lnTo>
                      <a:lnTo>
                        <a:pt x="383" y="653"/>
                      </a:lnTo>
                      <a:lnTo>
                        <a:pt x="337" y="653"/>
                      </a:lnTo>
                      <a:lnTo>
                        <a:pt x="294" y="652"/>
                      </a:lnTo>
                      <a:lnTo>
                        <a:pt x="250" y="651"/>
                      </a:lnTo>
                      <a:lnTo>
                        <a:pt x="204" y="649"/>
                      </a:lnTo>
                      <a:lnTo>
                        <a:pt x="161" y="647"/>
                      </a:lnTo>
                      <a:lnTo>
                        <a:pt x="117" y="645"/>
                      </a:lnTo>
                      <a:lnTo>
                        <a:pt x="73" y="643"/>
                      </a:lnTo>
                      <a:lnTo>
                        <a:pt x="29" y="641"/>
                      </a:lnTo>
                      <a:lnTo>
                        <a:pt x="14" y="557"/>
                      </a:lnTo>
                      <a:lnTo>
                        <a:pt x="4" y="479"/>
                      </a:lnTo>
                      <a:lnTo>
                        <a:pt x="0" y="404"/>
                      </a:lnTo>
                      <a:lnTo>
                        <a:pt x="0" y="333"/>
                      </a:lnTo>
                      <a:lnTo>
                        <a:pt x="4" y="265"/>
                      </a:lnTo>
                      <a:lnTo>
                        <a:pt x="11" y="199"/>
                      </a:lnTo>
                      <a:lnTo>
                        <a:pt x="20" y="133"/>
                      </a:lnTo>
                      <a:lnTo>
                        <a:pt x="29" y="67"/>
                      </a:lnTo>
                      <a:lnTo>
                        <a:pt x="72" y="60"/>
                      </a:lnTo>
                      <a:lnTo>
                        <a:pt x="115" y="53"/>
                      </a:lnTo>
                      <a:lnTo>
                        <a:pt x="159" y="47"/>
                      </a:lnTo>
                      <a:lnTo>
                        <a:pt x="203" y="41"/>
                      </a:lnTo>
                      <a:lnTo>
                        <a:pt x="247" y="34"/>
                      </a:lnTo>
                      <a:lnTo>
                        <a:pt x="291" y="29"/>
                      </a:lnTo>
                      <a:lnTo>
                        <a:pt x="335" y="25"/>
                      </a:lnTo>
                      <a:lnTo>
                        <a:pt x="380" y="20"/>
                      </a:lnTo>
                      <a:lnTo>
                        <a:pt x="424" y="17"/>
                      </a:lnTo>
                      <a:lnTo>
                        <a:pt x="468" y="13"/>
                      </a:lnTo>
                      <a:lnTo>
                        <a:pt x="513" y="10"/>
                      </a:lnTo>
                      <a:lnTo>
                        <a:pt x="557" y="8"/>
                      </a:lnTo>
                      <a:lnTo>
                        <a:pt x="600" y="5"/>
                      </a:lnTo>
                      <a:lnTo>
                        <a:pt x="646" y="4"/>
                      </a:lnTo>
                      <a:lnTo>
                        <a:pt x="689" y="1"/>
                      </a:lnTo>
                      <a:lnTo>
                        <a:pt x="733"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6" name="Freeform 328">
                  <a:extLst>
                    <a:ext uri="{FF2B5EF4-FFF2-40B4-BE49-F238E27FC236}">
                      <a16:creationId xmlns:a16="http://schemas.microsoft.com/office/drawing/2014/main" id="{60BBB960-F2E5-EE48-9848-023F79A02710}"/>
                    </a:ext>
                  </a:extLst>
                </p:cNvPr>
                <p:cNvSpPr>
                  <a:spLocks/>
                </p:cNvSpPr>
                <p:nvPr/>
              </p:nvSpPr>
              <p:spPr bwMode="auto">
                <a:xfrm>
                  <a:off x="641" y="1069"/>
                  <a:ext cx="233" cy="312"/>
                </a:xfrm>
                <a:custGeom>
                  <a:avLst/>
                  <a:gdLst>
                    <a:gd name="T0" fmla="*/ 700 w 700"/>
                    <a:gd name="T1" fmla="*/ 0 h 625"/>
                    <a:gd name="T2" fmla="*/ 700 w 700"/>
                    <a:gd name="T3" fmla="*/ 140 h 625"/>
                    <a:gd name="T4" fmla="*/ 700 w 700"/>
                    <a:gd name="T5" fmla="*/ 292 h 625"/>
                    <a:gd name="T6" fmla="*/ 700 w 700"/>
                    <a:gd name="T7" fmla="*/ 448 h 625"/>
                    <a:gd name="T8" fmla="*/ 700 w 700"/>
                    <a:gd name="T9" fmla="*/ 603 h 625"/>
                    <a:gd name="T10" fmla="*/ 659 w 700"/>
                    <a:gd name="T11" fmla="*/ 608 h 625"/>
                    <a:gd name="T12" fmla="*/ 618 w 700"/>
                    <a:gd name="T13" fmla="*/ 613 h 625"/>
                    <a:gd name="T14" fmla="*/ 577 w 700"/>
                    <a:gd name="T15" fmla="*/ 616 h 625"/>
                    <a:gd name="T16" fmla="*/ 535 w 700"/>
                    <a:gd name="T17" fmla="*/ 620 h 625"/>
                    <a:gd name="T18" fmla="*/ 494 w 700"/>
                    <a:gd name="T19" fmla="*/ 622 h 625"/>
                    <a:gd name="T20" fmla="*/ 451 w 700"/>
                    <a:gd name="T21" fmla="*/ 624 h 625"/>
                    <a:gd name="T22" fmla="*/ 410 w 700"/>
                    <a:gd name="T23" fmla="*/ 625 h 625"/>
                    <a:gd name="T24" fmla="*/ 367 w 700"/>
                    <a:gd name="T25" fmla="*/ 625 h 625"/>
                    <a:gd name="T26" fmla="*/ 326 w 700"/>
                    <a:gd name="T27" fmla="*/ 624 h 625"/>
                    <a:gd name="T28" fmla="*/ 284 w 700"/>
                    <a:gd name="T29" fmla="*/ 623 h 625"/>
                    <a:gd name="T30" fmla="*/ 241 w 700"/>
                    <a:gd name="T31" fmla="*/ 622 h 625"/>
                    <a:gd name="T32" fmla="*/ 200 w 700"/>
                    <a:gd name="T33" fmla="*/ 620 h 625"/>
                    <a:gd name="T34" fmla="*/ 158 w 700"/>
                    <a:gd name="T35" fmla="*/ 617 h 625"/>
                    <a:gd name="T36" fmla="*/ 117 w 700"/>
                    <a:gd name="T37" fmla="*/ 614 h 625"/>
                    <a:gd name="T38" fmla="*/ 74 w 700"/>
                    <a:gd name="T39" fmla="*/ 611 h 625"/>
                    <a:gd name="T40" fmla="*/ 33 w 700"/>
                    <a:gd name="T41" fmla="*/ 607 h 625"/>
                    <a:gd name="T42" fmla="*/ 17 w 700"/>
                    <a:gd name="T43" fmla="*/ 528 h 625"/>
                    <a:gd name="T44" fmla="*/ 6 w 700"/>
                    <a:gd name="T45" fmla="*/ 454 h 625"/>
                    <a:gd name="T46" fmla="*/ 2 w 700"/>
                    <a:gd name="T47" fmla="*/ 383 h 625"/>
                    <a:gd name="T48" fmla="*/ 0 w 700"/>
                    <a:gd name="T49" fmla="*/ 315 h 625"/>
                    <a:gd name="T50" fmla="*/ 4 w 700"/>
                    <a:gd name="T51" fmla="*/ 251 h 625"/>
                    <a:gd name="T52" fmla="*/ 11 w 700"/>
                    <a:gd name="T53" fmla="*/ 188 h 625"/>
                    <a:gd name="T54" fmla="*/ 22 w 700"/>
                    <a:gd name="T55" fmla="*/ 125 h 625"/>
                    <a:gd name="T56" fmla="*/ 33 w 700"/>
                    <a:gd name="T57" fmla="*/ 64 h 625"/>
                    <a:gd name="T58" fmla="*/ 74 w 700"/>
                    <a:gd name="T59" fmla="*/ 55 h 625"/>
                    <a:gd name="T60" fmla="*/ 115 w 700"/>
                    <a:gd name="T61" fmla="*/ 47 h 625"/>
                    <a:gd name="T62" fmla="*/ 157 w 700"/>
                    <a:gd name="T63" fmla="*/ 40 h 625"/>
                    <a:gd name="T64" fmla="*/ 198 w 700"/>
                    <a:gd name="T65" fmla="*/ 34 h 625"/>
                    <a:gd name="T66" fmla="*/ 239 w 700"/>
                    <a:gd name="T67" fmla="*/ 29 h 625"/>
                    <a:gd name="T68" fmla="*/ 281 w 700"/>
                    <a:gd name="T69" fmla="*/ 23 h 625"/>
                    <a:gd name="T70" fmla="*/ 322 w 700"/>
                    <a:gd name="T71" fmla="*/ 18 h 625"/>
                    <a:gd name="T72" fmla="*/ 365 w 700"/>
                    <a:gd name="T73" fmla="*/ 14 h 625"/>
                    <a:gd name="T74" fmla="*/ 407 w 700"/>
                    <a:gd name="T75" fmla="*/ 11 h 625"/>
                    <a:gd name="T76" fmla="*/ 448 w 700"/>
                    <a:gd name="T77" fmla="*/ 8 h 625"/>
                    <a:gd name="T78" fmla="*/ 491 w 700"/>
                    <a:gd name="T79" fmla="*/ 6 h 625"/>
                    <a:gd name="T80" fmla="*/ 533 w 700"/>
                    <a:gd name="T81" fmla="*/ 4 h 625"/>
                    <a:gd name="T82" fmla="*/ 574 w 700"/>
                    <a:gd name="T83" fmla="*/ 3 h 625"/>
                    <a:gd name="T84" fmla="*/ 617 w 700"/>
                    <a:gd name="T85" fmla="*/ 1 h 625"/>
                    <a:gd name="T86" fmla="*/ 659 w 700"/>
                    <a:gd name="T87" fmla="*/ 1 h 625"/>
                    <a:gd name="T88" fmla="*/ 700 w 700"/>
                    <a:gd name="T89"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0" h="625">
                      <a:moveTo>
                        <a:pt x="700" y="0"/>
                      </a:moveTo>
                      <a:lnTo>
                        <a:pt x="700" y="140"/>
                      </a:lnTo>
                      <a:lnTo>
                        <a:pt x="700" y="292"/>
                      </a:lnTo>
                      <a:lnTo>
                        <a:pt x="700" y="448"/>
                      </a:lnTo>
                      <a:lnTo>
                        <a:pt x="700" y="603"/>
                      </a:lnTo>
                      <a:lnTo>
                        <a:pt x="659" y="608"/>
                      </a:lnTo>
                      <a:lnTo>
                        <a:pt x="618" y="613"/>
                      </a:lnTo>
                      <a:lnTo>
                        <a:pt x="577" y="616"/>
                      </a:lnTo>
                      <a:lnTo>
                        <a:pt x="535" y="620"/>
                      </a:lnTo>
                      <a:lnTo>
                        <a:pt x="494" y="622"/>
                      </a:lnTo>
                      <a:lnTo>
                        <a:pt x="451" y="624"/>
                      </a:lnTo>
                      <a:lnTo>
                        <a:pt x="410" y="625"/>
                      </a:lnTo>
                      <a:lnTo>
                        <a:pt x="367" y="625"/>
                      </a:lnTo>
                      <a:lnTo>
                        <a:pt x="326" y="624"/>
                      </a:lnTo>
                      <a:lnTo>
                        <a:pt x="284" y="623"/>
                      </a:lnTo>
                      <a:lnTo>
                        <a:pt x="241" y="622"/>
                      </a:lnTo>
                      <a:lnTo>
                        <a:pt x="200" y="620"/>
                      </a:lnTo>
                      <a:lnTo>
                        <a:pt x="158" y="617"/>
                      </a:lnTo>
                      <a:lnTo>
                        <a:pt x="117" y="614"/>
                      </a:lnTo>
                      <a:lnTo>
                        <a:pt x="74" y="611"/>
                      </a:lnTo>
                      <a:lnTo>
                        <a:pt x="33" y="607"/>
                      </a:lnTo>
                      <a:lnTo>
                        <a:pt x="17" y="528"/>
                      </a:lnTo>
                      <a:lnTo>
                        <a:pt x="6" y="454"/>
                      </a:lnTo>
                      <a:lnTo>
                        <a:pt x="2" y="383"/>
                      </a:lnTo>
                      <a:lnTo>
                        <a:pt x="0" y="315"/>
                      </a:lnTo>
                      <a:lnTo>
                        <a:pt x="4" y="251"/>
                      </a:lnTo>
                      <a:lnTo>
                        <a:pt x="11" y="188"/>
                      </a:lnTo>
                      <a:lnTo>
                        <a:pt x="22" y="125"/>
                      </a:lnTo>
                      <a:lnTo>
                        <a:pt x="33" y="64"/>
                      </a:lnTo>
                      <a:lnTo>
                        <a:pt x="74" y="55"/>
                      </a:lnTo>
                      <a:lnTo>
                        <a:pt x="115" y="47"/>
                      </a:lnTo>
                      <a:lnTo>
                        <a:pt x="157" y="40"/>
                      </a:lnTo>
                      <a:lnTo>
                        <a:pt x="198" y="34"/>
                      </a:lnTo>
                      <a:lnTo>
                        <a:pt x="239" y="29"/>
                      </a:lnTo>
                      <a:lnTo>
                        <a:pt x="281" y="23"/>
                      </a:lnTo>
                      <a:lnTo>
                        <a:pt x="322" y="18"/>
                      </a:lnTo>
                      <a:lnTo>
                        <a:pt x="365" y="14"/>
                      </a:lnTo>
                      <a:lnTo>
                        <a:pt x="407" y="11"/>
                      </a:lnTo>
                      <a:lnTo>
                        <a:pt x="448" y="8"/>
                      </a:lnTo>
                      <a:lnTo>
                        <a:pt x="491" y="6"/>
                      </a:lnTo>
                      <a:lnTo>
                        <a:pt x="533" y="4"/>
                      </a:lnTo>
                      <a:lnTo>
                        <a:pt x="574" y="3"/>
                      </a:lnTo>
                      <a:lnTo>
                        <a:pt x="617" y="1"/>
                      </a:lnTo>
                      <a:lnTo>
                        <a:pt x="659" y="1"/>
                      </a:lnTo>
                      <a:lnTo>
                        <a:pt x="700"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7" name="Freeform 329">
                  <a:extLst>
                    <a:ext uri="{FF2B5EF4-FFF2-40B4-BE49-F238E27FC236}">
                      <a16:creationId xmlns:a16="http://schemas.microsoft.com/office/drawing/2014/main" id="{6E2254C6-1AAA-F246-B1E6-366F162E3D1A}"/>
                    </a:ext>
                  </a:extLst>
                </p:cNvPr>
                <p:cNvSpPr>
                  <a:spLocks/>
                </p:cNvSpPr>
                <p:nvPr/>
              </p:nvSpPr>
              <p:spPr bwMode="auto">
                <a:xfrm>
                  <a:off x="644" y="1076"/>
                  <a:ext cx="224" cy="299"/>
                </a:xfrm>
                <a:custGeom>
                  <a:avLst/>
                  <a:gdLst>
                    <a:gd name="T0" fmla="*/ 667 w 672"/>
                    <a:gd name="T1" fmla="*/ 0 h 597"/>
                    <a:gd name="T2" fmla="*/ 670 w 672"/>
                    <a:gd name="T3" fmla="*/ 133 h 597"/>
                    <a:gd name="T4" fmla="*/ 672 w 672"/>
                    <a:gd name="T5" fmla="*/ 277 h 597"/>
                    <a:gd name="T6" fmla="*/ 672 w 672"/>
                    <a:gd name="T7" fmla="*/ 425 h 597"/>
                    <a:gd name="T8" fmla="*/ 669 w 672"/>
                    <a:gd name="T9" fmla="*/ 571 h 597"/>
                    <a:gd name="T10" fmla="*/ 630 w 672"/>
                    <a:gd name="T11" fmla="*/ 577 h 597"/>
                    <a:gd name="T12" fmla="*/ 591 w 672"/>
                    <a:gd name="T13" fmla="*/ 582 h 597"/>
                    <a:gd name="T14" fmla="*/ 551 w 672"/>
                    <a:gd name="T15" fmla="*/ 586 h 597"/>
                    <a:gd name="T16" fmla="*/ 511 w 672"/>
                    <a:gd name="T17" fmla="*/ 590 h 597"/>
                    <a:gd name="T18" fmla="*/ 473 w 672"/>
                    <a:gd name="T19" fmla="*/ 593 h 597"/>
                    <a:gd name="T20" fmla="*/ 433 w 672"/>
                    <a:gd name="T21" fmla="*/ 595 h 597"/>
                    <a:gd name="T22" fmla="*/ 392 w 672"/>
                    <a:gd name="T23" fmla="*/ 596 h 597"/>
                    <a:gd name="T24" fmla="*/ 352 w 672"/>
                    <a:gd name="T25" fmla="*/ 597 h 597"/>
                    <a:gd name="T26" fmla="*/ 313 w 672"/>
                    <a:gd name="T27" fmla="*/ 596 h 597"/>
                    <a:gd name="T28" fmla="*/ 273 w 672"/>
                    <a:gd name="T29" fmla="*/ 595 h 597"/>
                    <a:gd name="T30" fmla="*/ 233 w 672"/>
                    <a:gd name="T31" fmla="*/ 594 h 597"/>
                    <a:gd name="T32" fmla="*/ 193 w 672"/>
                    <a:gd name="T33" fmla="*/ 591 h 597"/>
                    <a:gd name="T34" fmla="*/ 154 w 672"/>
                    <a:gd name="T35" fmla="*/ 588 h 597"/>
                    <a:gd name="T36" fmla="*/ 114 w 672"/>
                    <a:gd name="T37" fmla="*/ 585 h 597"/>
                    <a:gd name="T38" fmla="*/ 76 w 672"/>
                    <a:gd name="T39" fmla="*/ 580 h 597"/>
                    <a:gd name="T40" fmla="*/ 36 w 672"/>
                    <a:gd name="T41" fmla="*/ 575 h 597"/>
                    <a:gd name="T42" fmla="*/ 18 w 672"/>
                    <a:gd name="T43" fmla="*/ 500 h 597"/>
                    <a:gd name="T44" fmla="*/ 6 w 672"/>
                    <a:gd name="T45" fmla="*/ 430 h 597"/>
                    <a:gd name="T46" fmla="*/ 0 w 672"/>
                    <a:gd name="T47" fmla="*/ 363 h 597"/>
                    <a:gd name="T48" fmla="*/ 0 w 672"/>
                    <a:gd name="T49" fmla="*/ 299 h 597"/>
                    <a:gd name="T50" fmla="*/ 4 w 672"/>
                    <a:gd name="T51" fmla="*/ 238 h 597"/>
                    <a:gd name="T52" fmla="*/ 11 w 672"/>
                    <a:gd name="T53" fmla="*/ 178 h 597"/>
                    <a:gd name="T54" fmla="*/ 22 w 672"/>
                    <a:gd name="T55" fmla="*/ 119 h 597"/>
                    <a:gd name="T56" fmla="*/ 36 w 672"/>
                    <a:gd name="T57" fmla="*/ 61 h 597"/>
                    <a:gd name="T58" fmla="*/ 74 w 672"/>
                    <a:gd name="T59" fmla="*/ 52 h 597"/>
                    <a:gd name="T60" fmla="*/ 114 w 672"/>
                    <a:gd name="T61" fmla="*/ 43 h 597"/>
                    <a:gd name="T62" fmla="*/ 152 w 672"/>
                    <a:gd name="T63" fmla="*/ 36 h 597"/>
                    <a:gd name="T64" fmla="*/ 192 w 672"/>
                    <a:gd name="T65" fmla="*/ 29 h 597"/>
                    <a:gd name="T66" fmla="*/ 232 w 672"/>
                    <a:gd name="T67" fmla="*/ 24 h 597"/>
                    <a:gd name="T68" fmla="*/ 270 w 672"/>
                    <a:gd name="T69" fmla="*/ 19 h 597"/>
                    <a:gd name="T70" fmla="*/ 310 w 672"/>
                    <a:gd name="T71" fmla="*/ 15 h 597"/>
                    <a:gd name="T72" fmla="*/ 350 w 672"/>
                    <a:gd name="T73" fmla="*/ 10 h 597"/>
                    <a:gd name="T74" fmla="*/ 389 w 672"/>
                    <a:gd name="T75" fmla="*/ 8 h 597"/>
                    <a:gd name="T76" fmla="*/ 429 w 672"/>
                    <a:gd name="T77" fmla="*/ 5 h 597"/>
                    <a:gd name="T78" fmla="*/ 469 w 672"/>
                    <a:gd name="T79" fmla="*/ 3 h 597"/>
                    <a:gd name="T80" fmla="*/ 510 w 672"/>
                    <a:gd name="T81" fmla="*/ 2 h 597"/>
                    <a:gd name="T82" fmla="*/ 548 w 672"/>
                    <a:gd name="T83" fmla="*/ 1 h 597"/>
                    <a:gd name="T84" fmla="*/ 588 w 672"/>
                    <a:gd name="T85" fmla="*/ 0 h 597"/>
                    <a:gd name="T86" fmla="*/ 628 w 672"/>
                    <a:gd name="T87" fmla="*/ 0 h 597"/>
                    <a:gd name="T88" fmla="*/ 667 w 672"/>
                    <a:gd name="T89"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597">
                      <a:moveTo>
                        <a:pt x="667" y="0"/>
                      </a:moveTo>
                      <a:lnTo>
                        <a:pt x="670" y="133"/>
                      </a:lnTo>
                      <a:lnTo>
                        <a:pt x="672" y="277"/>
                      </a:lnTo>
                      <a:lnTo>
                        <a:pt x="672" y="425"/>
                      </a:lnTo>
                      <a:lnTo>
                        <a:pt x="669" y="571"/>
                      </a:lnTo>
                      <a:lnTo>
                        <a:pt x="630" y="577"/>
                      </a:lnTo>
                      <a:lnTo>
                        <a:pt x="591" y="582"/>
                      </a:lnTo>
                      <a:lnTo>
                        <a:pt x="551" y="586"/>
                      </a:lnTo>
                      <a:lnTo>
                        <a:pt x="511" y="590"/>
                      </a:lnTo>
                      <a:lnTo>
                        <a:pt x="473" y="593"/>
                      </a:lnTo>
                      <a:lnTo>
                        <a:pt x="433" y="595"/>
                      </a:lnTo>
                      <a:lnTo>
                        <a:pt x="392" y="596"/>
                      </a:lnTo>
                      <a:lnTo>
                        <a:pt x="352" y="597"/>
                      </a:lnTo>
                      <a:lnTo>
                        <a:pt x="313" y="596"/>
                      </a:lnTo>
                      <a:lnTo>
                        <a:pt x="273" y="595"/>
                      </a:lnTo>
                      <a:lnTo>
                        <a:pt x="233" y="594"/>
                      </a:lnTo>
                      <a:lnTo>
                        <a:pt x="193" y="591"/>
                      </a:lnTo>
                      <a:lnTo>
                        <a:pt x="154" y="588"/>
                      </a:lnTo>
                      <a:lnTo>
                        <a:pt x="114" y="585"/>
                      </a:lnTo>
                      <a:lnTo>
                        <a:pt x="76" y="580"/>
                      </a:lnTo>
                      <a:lnTo>
                        <a:pt x="36" y="575"/>
                      </a:lnTo>
                      <a:lnTo>
                        <a:pt x="18" y="500"/>
                      </a:lnTo>
                      <a:lnTo>
                        <a:pt x="6" y="430"/>
                      </a:lnTo>
                      <a:lnTo>
                        <a:pt x="0" y="363"/>
                      </a:lnTo>
                      <a:lnTo>
                        <a:pt x="0" y="299"/>
                      </a:lnTo>
                      <a:lnTo>
                        <a:pt x="4" y="238"/>
                      </a:lnTo>
                      <a:lnTo>
                        <a:pt x="11" y="178"/>
                      </a:lnTo>
                      <a:lnTo>
                        <a:pt x="22" y="119"/>
                      </a:lnTo>
                      <a:lnTo>
                        <a:pt x="36" y="61"/>
                      </a:lnTo>
                      <a:lnTo>
                        <a:pt x="74" y="52"/>
                      </a:lnTo>
                      <a:lnTo>
                        <a:pt x="114" y="43"/>
                      </a:lnTo>
                      <a:lnTo>
                        <a:pt x="152" y="36"/>
                      </a:lnTo>
                      <a:lnTo>
                        <a:pt x="192" y="29"/>
                      </a:lnTo>
                      <a:lnTo>
                        <a:pt x="232" y="24"/>
                      </a:lnTo>
                      <a:lnTo>
                        <a:pt x="270" y="19"/>
                      </a:lnTo>
                      <a:lnTo>
                        <a:pt x="310" y="15"/>
                      </a:lnTo>
                      <a:lnTo>
                        <a:pt x="350" y="10"/>
                      </a:lnTo>
                      <a:lnTo>
                        <a:pt x="389" y="8"/>
                      </a:lnTo>
                      <a:lnTo>
                        <a:pt x="429" y="5"/>
                      </a:lnTo>
                      <a:lnTo>
                        <a:pt x="469" y="3"/>
                      </a:lnTo>
                      <a:lnTo>
                        <a:pt x="510" y="2"/>
                      </a:lnTo>
                      <a:lnTo>
                        <a:pt x="548" y="1"/>
                      </a:lnTo>
                      <a:lnTo>
                        <a:pt x="588" y="0"/>
                      </a:lnTo>
                      <a:lnTo>
                        <a:pt x="628" y="0"/>
                      </a:lnTo>
                      <a:lnTo>
                        <a:pt x="667"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8" name="Freeform 330">
                  <a:extLst>
                    <a:ext uri="{FF2B5EF4-FFF2-40B4-BE49-F238E27FC236}">
                      <a16:creationId xmlns:a16="http://schemas.microsoft.com/office/drawing/2014/main" id="{009BBC04-3B4A-864F-B7AE-D5E07592C7FF}"/>
                    </a:ext>
                  </a:extLst>
                </p:cNvPr>
                <p:cNvSpPr>
                  <a:spLocks/>
                </p:cNvSpPr>
                <p:nvPr/>
              </p:nvSpPr>
              <p:spPr bwMode="auto">
                <a:xfrm>
                  <a:off x="648" y="1083"/>
                  <a:ext cx="214" cy="284"/>
                </a:xfrm>
                <a:custGeom>
                  <a:avLst/>
                  <a:gdLst>
                    <a:gd name="T0" fmla="*/ 635 w 643"/>
                    <a:gd name="T1" fmla="*/ 1 h 569"/>
                    <a:gd name="T2" fmla="*/ 641 w 643"/>
                    <a:gd name="T3" fmla="*/ 127 h 569"/>
                    <a:gd name="T4" fmla="*/ 643 w 643"/>
                    <a:gd name="T5" fmla="*/ 262 h 569"/>
                    <a:gd name="T6" fmla="*/ 641 w 643"/>
                    <a:gd name="T7" fmla="*/ 400 h 569"/>
                    <a:gd name="T8" fmla="*/ 636 w 643"/>
                    <a:gd name="T9" fmla="*/ 538 h 569"/>
                    <a:gd name="T10" fmla="*/ 599 w 643"/>
                    <a:gd name="T11" fmla="*/ 545 h 569"/>
                    <a:gd name="T12" fmla="*/ 562 w 643"/>
                    <a:gd name="T13" fmla="*/ 551 h 569"/>
                    <a:gd name="T14" fmla="*/ 525 w 643"/>
                    <a:gd name="T15" fmla="*/ 557 h 569"/>
                    <a:gd name="T16" fmla="*/ 488 w 643"/>
                    <a:gd name="T17" fmla="*/ 561 h 569"/>
                    <a:gd name="T18" fmla="*/ 451 w 643"/>
                    <a:gd name="T19" fmla="*/ 565 h 569"/>
                    <a:gd name="T20" fmla="*/ 413 w 643"/>
                    <a:gd name="T21" fmla="*/ 567 h 569"/>
                    <a:gd name="T22" fmla="*/ 376 w 643"/>
                    <a:gd name="T23" fmla="*/ 569 h 569"/>
                    <a:gd name="T24" fmla="*/ 339 w 643"/>
                    <a:gd name="T25" fmla="*/ 569 h 569"/>
                    <a:gd name="T26" fmla="*/ 300 w 643"/>
                    <a:gd name="T27" fmla="*/ 569 h 569"/>
                    <a:gd name="T28" fmla="*/ 263 w 643"/>
                    <a:gd name="T29" fmla="*/ 568 h 569"/>
                    <a:gd name="T30" fmla="*/ 225 w 643"/>
                    <a:gd name="T31" fmla="*/ 566 h 569"/>
                    <a:gd name="T32" fmla="*/ 188 w 643"/>
                    <a:gd name="T33" fmla="*/ 563 h 569"/>
                    <a:gd name="T34" fmla="*/ 151 w 643"/>
                    <a:gd name="T35" fmla="*/ 560 h 569"/>
                    <a:gd name="T36" fmla="*/ 114 w 643"/>
                    <a:gd name="T37" fmla="*/ 555 h 569"/>
                    <a:gd name="T38" fmla="*/ 77 w 643"/>
                    <a:gd name="T39" fmla="*/ 548 h 569"/>
                    <a:gd name="T40" fmla="*/ 40 w 643"/>
                    <a:gd name="T41" fmla="*/ 542 h 569"/>
                    <a:gd name="T42" fmla="*/ 19 w 643"/>
                    <a:gd name="T43" fmla="*/ 472 h 569"/>
                    <a:gd name="T44" fmla="*/ 7 w 643"/>
                    <a:gd name="T45" fmla="*/ 406 h 569"/>
                    <a:gd name="T46" fmla="*/ 0 w 643"/>
                    <a:gd name="T47" fmla="*/ 343 h 569"/>
                    <a:gd name="T48" fmla="*/ 0 w 643"/>
                    <a:gd name="T49" fmla="*/ 283 h 569"/>
                    <a:gd name="T50" fmla="*/ 4 w 643"/>
                    <a:gd name="T51" fmla="*/ 226 h 569"/>
                    <a:gd name="T52" fmla="*/ 13 w 643"/>
                    <a:gd name="T53" fmla="*/ 169 h 569"/>
                    <a:gd name="T54" fmla="*/ 25 w 643"/>
                    <a:gd name="T55" fmla="*/ 114 h 569"/>
                    <a:gd name="T56" fmla="*/ 40 w 643"/>
                    <a:gd name="T57" fmla="*/ 58 h 569"/>
                    <a:gd name="T58" fmla="*/ 77 w 643"/>
                    <a:gd name="T59" fmla="*/ 48 h 569"/>
                    <a:gd name="T60" fmla="*/ 113 w 643"/>
                    <a:gd name="T61" fmla="*/ 39 h 569"/>
                    <a:gd name="T62" fmla="*/ 150 w 643"/>
                    <a:gd name="T63" fmla="*/ 31 h 569"/>
                    <a:gd name="T64" fmla="*/ 187 w 643"/>
                    <a:gd name="T65" fmla="*/ 24 h 569"/>
                    <a:gd name="T66" fmla="*/ 224 w 643"/>
                    <a:gd name="T67" fmla="*/ 19 h 569"/>
                    <a:gd name="T68" fmla="*/ 261 w 643"/>
                    <a:gd name="T69" fmla="*/ 14 h 569"/>
                    <a:gd name="T70" fmla="*/ 299 w 643"/>
                    <a:gd name="T71" fmla="*/ 10 h 569"/>
                    <a:gd name="T72" fmla="*/ 336 w 643"/>
                    <a:gd name="T73" fmla="*/ 7 h 569"/>
                    <a:gd name="T74" fmla="*/ 373 w 643"/>
                    <a:gd name="T75" fmla="*/ 4 h 569"/>
                    <a:gd name="T76" fmla="*/ 411 w 643"/>
                    <a:gd name="T77" fmla="*/ 3 h 569"/>
                    <a:gd name="T78" fmla="*/ 448 w 643"/>
                    <a:gd name="T79" fmla="*/ 1 h 569"/>
                    <a:gd name="T80" fmla="*/ 485 w 643"/>
                    <a:gd name="T81" fmla="*/ 1 h 569"/>
                    <a:gd name="T82" fmla="*/ 524 w 643"/>
                    <a:gd name="T83" fmla="*/ 0 h 569"/>
                    <a:gd name="T84" fmla="*/ 561 w 643"/>
                    <a:gd name="T85" fmla="*/ 0 h 569"/>
                    <a:gd name="T86" fmla="*/ 598 w 643"/>
                    <a:gd name="T87" fmla="*/ 1 h 569"/>
                    <a:gd name="T88" fmla="*/ 635 w 643"/>
                    <a:gd name="T89" fmla="*/ 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3" h="569">
                      <a:moveTo>
                        <a:pt x="635" y="1"/>
                      </a:moveTo>
                      <a:lnTo>
                        <a:pt x="641" y="127"/>
                      </a:lnTo>
                      <a:lnTo>
                        <a:pt x="643" y="262"/>
                      </a:lnTo>
                      <a:lnTo>
                        <a:pt x="641" y="400"/>
                      </a:lnTo>
                      <a:lnTo>
                        <a:pt x="636" y="538"/>
                      </a:lnTo>
                      <a:lnTo>
                        <a:pt x="599" y="545"/>
                      </a:lnTo>
                      <a:lnTo>
                        <a:pt x="562" y="551"/>
                      </a:lnTo>
                      <a:lnTo>
                        <a:pt x="525" y="557"/>
                      </a:lnTo>
                      <a:lnTo>
                        <a:pt x="488" y="561"/>
                      </a:lnTo>
                      <a:lnTo>
                        <a:pt x="451" y="565"/>
                      </a:lnTo>
                      <a:lnTo>
                        <a:pt x="413" y="567"/>
                      </a:lnTo>
                      <a:lnTo>
                        <a:pt x="376" y="569"/>
                      </a:lnTo>
                      <a:lnTo>
                        <a:pt x="339" y="569"/>
                      </a:lnTo>
                      <a:lnTo>
                        <a:pt x="300" y="569"/>
                      </a:lnTo>
                      <a:lnTo>
                        <a:pt x="263" y="568"/>
                      </a:lnTo>
                      <a:lnTo>
                        <a:pt x="225" y="566"/>
                      </a:lnTo>
                      <a:lnTo>
                        <a:pt x="188" y="563"/>
                      </a:lnTo>
                      <a:lnTo>
                        <a:pt x="151" y="560"/>
                      </a:lnTo>
                      <a:lnTo>
                        <a:pt x="114" y="555"/>
                      </a:lnTo>
                      <a:lnTo>
                        <a:pt x="77" y="548"/>
                      </a:lnTo>
                      <a:lnTo>
                        <a:pt x="40" y="542"/>
                      </a:lnTo>
                      <a:lnTo>
                        <a:pt x="19" y="472"/>
                      </a:lnTo>
                      <a:lnTo>
                        <a:pt x="7" y="406"/>
                      </a:lnTo>
                      <a:lnTo>
                        <a:pt x="0" y="343"/>
                      </a:lnTo>
                      <a:lnTo>
                        <a:pt x="0" y="283"/>
                      </a:lnTo>
                      <a:lnTo>
                        <a:pt x="4" y="226"/>
                      </a:lnTo>
                      <a:lnTo>
                        <a:pt x="13" y="169"/>
                      </a:lnTo>
                      <a:lnTo>
                        <a:pt x="25" y="114"/>
                      </a:lnTo>
                      <a:lnTo>
                        <a:pt x="40" y="58"/>
                      </a:lnTo>
                      <a:lnTo>
                        <a:pt x="77" y="48"/>
                      </a:lnTo>
                      <a:lnTo>
                        <a:pt x="113" y="39"/>
                      </a:lnTo>
                      <a:lnTo>
                        <a:pt x="150" y="31"/>
                      </a:lnTo>
                      <a:lnTo>
                        <a:pt x="187" y="24"/>
                      </a:lnTo>
                      <a:lnTo>
                        <a:pt x="224" y="19"/>
                      </a:lnTo>
                      <a:lnTo>
                        <a:pt x="261" y="14"/>
                      </a:lnTo>
                      <a:lnTo>
                        <a:pt x="299" y="10"/>
                      </a:lnTo>
                      <a:lnTo>
                        <a:pt x="336" y="7"/>
                      </a:lnTo>
                      <a:lnTo>
                        <a:pt x="373" y="4"/>
                      </a:lnTo>
                      <a:lnTo>
                        <a:pt x="411" y="3"/>
                      </a:lnTo>
                      <a:lnTo>
                        <a:pt x="448" y="1"/>
                      </a:lnTo>
                      <a:lnTo>
                        <a:pt x="485" y="1"/>
                      </a:lnTo>
                      <a:lnTo>
                        <a:pt x="524" y="0"/>
                      </a:lnTo>
                      <a:lnTo>
                        <a:pt x="561" y="0"/>
                      </a:lnTo>
                      <a:lnTo>
                        <a:pt x="598" y="1"/>
                      </a:lnTo>
                      <a:lnTo>
                        <a:pt x="635"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79" name="Freeform 331">
                  <a:extLst>
                    <a:ext uri="{FF2B5EF4-FFF2-40B4-BE49-F238E27FC236}">
                      <a16:creationId xmlns:a16="http://schemas.microsoft.com/office/drawing/2014/main" id="{F3050B2D-9FC1-614B-A056-0B6533A594AE}"/>
                    </a:ext>
                  </a:extLst>
                </p:cNvPr>
                <p:cNvSpPr>
                  <a:spLocks/>
                </p:cNvSpPr>
                <p:nvPr/>
              </p:nvSpPr>
              <p:spPr bwMode="auto">
                <a:xfrm>
                  <a:off x="652" y="1089"/>
                  <a:ext cx="204" cy="272"/>
                </a:xfrm>
                <a:custGeom>
                  <a:avLst/>
                  <a:gdLst>
                    <a:gd name="T0" fmla="*/ 602 w 613"/>
                    <a:gd name="T1" fmla="*/ 3 h 545"/>
                    <a:gd name="T2" fmla="*/ 610 w 613"/>
                    <a:gd name="T3" fmla="*/ 122 h 545"/>
                    <a:gd name="T4" fmla="*/ 613 w 613"/>
                    <a:gd name="T5" fmla="*/ 250 h 545"/>
                    <a:gd name="T6" fmla="*/ 611 w 613"/>
                    <a:gd name="T7" fmla="*/ 379 h 545"/>
                    <a:gd name="T8" fmla="*/ 603 w 613"/>
                    <a:gd name="T9" fmla="*/ 509 h 545"/>
                    <a:gd name="T10" fmla="*/ 569 w 613"/>
                    <a:gd name="T11" fmla="*/ 516 h 545"/>
                    <a:gd name="T12" fmla="*/ 533 w 613"/>
                    <a:gd name="T13" fmla="*/ 523 h 545"/>
                    <a:gd name="T14" fmla="*/ 499 w 613"/>
                    <a:gd name="T15" fmla="*/ 529 h 545"/>
                    <a:gd name="T16" fmla="*/ 465 w 613"/>
                    <a:gd name="T17" fmla="*/ 534 h 545"/>
                    <a:gd name="T18" fmla="*/ 429 w 613"/>
                    <a:gd name="T19" fmla="*/ 538 h 545"/>
                    <a:gd name="T20" fmla="*/ 393 w 613"/>
                    <a:gd name="T21" fmla="*/ 542 h 545"/>
                    <a:gd name="T22" fmla="*/ 359 w 613"/>
                    <a:gd name="T23" fmla="*/ 544 h 545"/>
                    <a:gd name="T24" fmla="*/ 324 w 613"/>
                    <a:gd name="T25" fmla="*/ 545 h 545"/>
                    <a:gd name="T26" fmla="*/ 288 w 613"/>
                    <a:gd name="T27" fmla="*/ 545 h 545"/>
                    <a:gd name="T28" fmla="*/ 254 w 613"/>
                    <a:gd name="T29" fmla="*/ 544 h 545"/>
                    <a:gd name="T30" fmla="*/ 218 w 613"/>
                    <a:gd name="T31" fmla="*/ 540 h 545"/>
                    <a:gd name="T32" fmla="*/ 182 w 613"/>
                    <a:gd name="T33" fmla="*/ 537 h 545"/>
                    <a:gd name="T34" fmla="*/ 148 w 613"/>
                    <a:gd name="T35" fmla="*/ 533 h 545"/>
                    <a:gd name="T36" fmla="*/ 114 w 613"/>
                    <a:gd name="T37" fmla="*/ 527 h 545"/>
                    <a:gd name="T38" fmla="*/ 78 w 613"/>
                    <a:gd name="T39" fmla="*/ 521 h 545"/>
                    <a:gd name="T40" fmla="*/ 44 w 613"/>
                    <a:gd name="T41" fmla="*/ 513 h 545"/>
                    <a:gd name="T42" fmla="*/ 22 w 613"/>
                    <a:gd name="T43" fmla="*/ 446 h 545"/>
                    <a:gd name="T44" fmla="*/ 8 w 613"/>
                    <a:gd name="T45" fmla="*/ 384 h 545"/>
                    <a:gd name="T46" fmla="*/ 2 w 613"/>
                    <a:gd name="T47" fmla="*/ 325 h 545"/>
                    <a:gd name="T48" fmla="*/ 0 w 613"/>
                    <a:gd name="T49" fmla="*/ 268 h 545"/>
                    <a:gd name="T50" fmla="*/ 4 w 613"/>
                    <a:gd name="T51" fmla="*/ 215 h 545"/>
                    <a:gd name="T52" fmla="*/ 14 w 613"/>
                    <a:gd name="T53" fmla="*/ 161 h 545"/>
                    <a:gd name="T54" fmla="*/ 26 w 613"/>
                    <a:gd name="T55" fmla="*/ 109 h 545"/>
                    <a:gd name="T56" fmla="*/ 44 w 613"/>
                    <a:gd name="T57" fmla="*/ 57 h 545"/>
                    <a:gd name="T58" fmla="*/ 78 w 613"/>
                    <a:gd name="T59" fmla="*/ 46 h 545"/>
                    <a:gd name="T60" fmla="*/ 113 w 613"/>
                    <a:gd name="T61" fmla="*/ 37 h 545"/>
                    <a:gd name="T62" fmla="*/ 147 w 613"/>
                    <a:gd name="T63" fmla="*/ 29 h 545"/>
                    <a:gd name="T64" fmla="*/ 181 w 613"/>
                    <a:gd name="T65" fmla="*/ 21 h 545"/>
                    <a:gd name="T66" fmla="*/ 217 w 613"/>
                    <a:gd name="T67" fmla="*/ 15 h 545"/>
                    <a:gd name="T68" fmla="*/ 251 w 613"/>
                    <a:gd name="T69" fmla="*/ 11 h 545"/>
                    <a:gd name="T70" fmla="*/ 287 w 613"/>
                    <a:gd name="T71" fmla="*/ 7 h 545"/>
                    <a:gd name="T72" fmla="*/ 321 w 613"/>
                    <a:gd name="T73" fmla="*/ 4 h 545"/>
                    <a:gd name="T74" fmla="*/ 356 w 613"/>
                    <a:gd name="T75" fmla="*/ 2 h 545"/>
                    <a:gd name="T76" fmla="*/ 392 w 613"/>
                    <a:gd name="T77" fmla="*/ 1 h 545"/>
                    <a:gd name="T78" fmla="*/ 426 w 613"/>
                    <a:gd name="T79" fmla="*/ 1 h 545"/>
                    <a:gd name="T80" fmla="*/ 462 w 613"/>
                    <a:gd name="T81" fmla="*/ 0 h 545"/>
                    <a:gd name="T82" fmla="*/ 497 w 613"/>
                    <a:gd name="T83" fmla="*/ 1 h 545"/>
                    <a:gd name="T84" fmla="*/ 532 w 613"/>
                    <a:gd name="T85" fmla="*/ 1 h 545"/>
                    <a:gd name="T86" fmla="*/ 567 w 613"/>
                    <a:gd name="T87" fmla="*/ 2 h 545"/>
                    <a:gd name="T88" fmla="*/ 602 w 613"/>
                    <a:gd name="T89" fmla="*/ 3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3" h="545">
                      <a:moveTo>
                        <a:pt x="602" y="3"/>
                      </a:moveTo>
                      <a:lnTo>
                        <a:pt x="610" y="122"/>
                      </a:lnTo>
                      <a:lnTo>
                        <a:pt x="613" y="250"/>
                      </a:lnTo>
                      <a:lnTo>
                        <a:pt x="611" y="379"/>
                      </a:lnTo>
                      <a:lnTo>
                        <a:pt x="603" y="509"/>
                      </a:lnTo>
                      <a:lnTo>
                        <a:pt x="569" y="516"/>
                      </a:lnTo>
                      <a:lnTo>
                        <a:pt x="533" y="523"/>
                      </a:lnTo>
                      <a:lnTo>
                        <a:pt x="499" y="529"/>
                      </a:lnTo>
                      <a:lnTo>
                        <a:pt x="465" y="534"/>
                      </a:lnTo>
                      <a:lnTo>
                        <a:pt x="429" y="538"/>
                      </a:lnTo>
                      <a:lnTo>
                        <a:pt x="393" y="542"/>
                      </a:lnTo>
                      <a:lnTo>
                        <a:pt x="359" y="544"/>
                      </a:lnTo>
                      <a:lnTo>
                        <a:pt x="324" y="545"/>
                      </a:lnTo>
                      <a:lnTo>
                        <a:pt x="288" y="545"/>
                      </a:lnTo>
                      <a:lnTo>
                        <a:pt x="254" y="544"/>
                      </a:lnTo>
                      <a:lnTo>
                        <a:pt x="218" y="540"/>
                      </a:lnTo>
                      <a:lnTo>
                        <a:pt x="182" y="537"/>
                      </a:lnTo>
                      <a:lnTo>
                        <a:pt x="148" y="533"/>
                      </a:lnTo>
                      <a:lnTo>
                        <a:pt x="114" y="527"/>
                      </a:lnTo>
                      <a:lnTo>
                        <a:pt x="78" y="521"/>
                      </a:lnTo>
                      <a:lnTo>
                        <a:pt x="44" y="513"/>
                      </a:lnTo>
                      <a:lnTo>
                        <a:pt x="22" y="446"/>
                      </a:lnTo>
                      <a:lnTo>
                        <a:pt x="8" y="384"/>
                      </a:lnTo>
                      <a:lnTo>
                        <a:pt x="2" y="325"/>
                      </a:lnTo>
                      <a:lnTo>
                        <a:pt x="0" y="268"/>
                      </a:lnTo>
                      <a:lnTo>
                        <a:pt x="4" y="215"/>
                      </a:lnTo>
                      <a:lnTo>
                        <a:pt x="14" y="161"/>
                      </a:lnTo>
                      <a:lnTo>
                        <a:pt x="26" y="109"/>
                      </a:lnTo>
                      <a:lnTo>
                        <a:pt x="44" y="57"/>
                      </a:lnTo>
                      <a:lnTo>
                        <a:pt x="78" y="46"/>
                      </a:lnTo>
                      <a:lnTo>
                        <a:pt x="113" y="37"/>
                      </a:lnTo>
                      <a:lnTo>
                        <a:pt x="147" y="29"/>
                      </a:lnTo>
                      <a:lnTo>
                        <a:pt x="181" y="21"/>
                      </a:lnTo>
                      <a:lnTo>
                        <a:pt x="217" y="15"/>
                      </a:lnTo>
                      <a:lnTo>
                        <a:pt x="251" y="11"/>
                      </a:lnTo>
                      <a:lnTo>
                        <a:pt x="287" y="7"/>
                      </a:lnTo>
                      <a:lnTo>
                        <a:pt x="321" y="4"/>
                      </a:lnTo>
                      <a:lnTo>
                        <a:pt x="356" y="2"/>
                      </a:lnTo>
                      <a:lnTo>
                        <a:pt x="392" y="1"/>
                      </a:lnTo>
                      <a:lnTo>
                        <a:pt x="426" y="1"/>
                      </a:lnTo>
                      <a:lnTo>
                        <a:pt x="462" y="0"/>
                      </a:lnTo>
                      <a:lnTo>
                        <a:pt x="497" y="1"/>
                      </a:lnTo>
                      <a:lnTo>
                        <a:pt x="532" y="1"/>
                      </a:lnTo>
                      <a:lnTo>
                        <a:pt x="567" y="2"/>
                      </a:lnTo>
                      <a:lnTo>
                        <a:pt x="602"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0" name="Freeform 332">
                  <a:extLst>
                    <a:ext uri="{FF2B5EF4-FFF2-40B4-BE49-F238E27FC236}">
                      <a16:creationId xmlns:a16="http://schemas.microsoft.com/office/drawing/2014/main" id="{609BF618-12FC-494C-A17B-6428B242BE8F}"/>
                    </a:ext>
                  </a:extLst>
                </p:cNvPr>
                <p:cNvSpPr>
                  <a:spLocks/>
                </p:cNvSpPr>
                <p:nvPr/>
              </p:nvSpPr>
              <p:spPr bwMode="auto">
                <a:xfrm>
                  <a:off x="655" y="1095"/>
                  <a:ext cx="195" cy="260"/>
                </a:xfrm>
                <a:custGeom>
                  <a:avLst/>
                  <a:gdLst>
                    <a:gd name="T0" fmla="*/ 570 w 584"/>
                    <a:gd name="T1" fmla="*/ 5 h 519"/>
                    <a:gd name="T2" fmla="*/ 580 w 584"/>
                    <a:gd name="T3" fmla="*/ 117 h 519"/>
                    <a:gd name="T4" fmla="*/ 584 w 584"/>
                    <a:gd name="T5" fmla="*/ 237 h 519"/>
                    <a:gd name="T6" fmla="*/ 581 w 584"/>
                    <a:gd name="T7" fmla="*/ 358 h 519"/>
                    <a:gd name="T8" fmla="*/ 570 w 584"/>
                    <a:gd name="T9" fmla="*/ 478 h 519"/>
                    <a:gd name="T10" fmla="*/ 537 w 584"/>
                    <a:gd name="T11" fmla="*/ 486 h 519"/>
                    <a:gd name="T12" fmla="*/ 506 w 584"/>
                    <a:gd name="T13" fmla="*/ 495 h 519"/>
                    <a:gd name="T14" fmla="*/ 473 w 584"/>
                    <a:gd name="T15" fmla="*/ 501 h 519"/>
                    <a:gd name="T16" fmla="*/ 440 w 584"/>
                    <a:gd name="T17" fmla="*/ 507 h 519"/>
                    <a:gd name="T18" fmla="*/ 407 w 584"/>
                    <a:gd name="T19" fmla="*/ 511 h 519"/>
                    <a:gd name="T20" fmla="*/ 374 w 584"/>
                    <a:gd name="T21" fmla="*/ 515 h 519"/>
                    <a:gd name="T22" fmla="*/ 341 w 584"/>
                    <a:gd name="T23" fmla="*/ 517 h 519"/>
                    <a:gd name="T24" fmla="*/ 308 w 584"/>
                    <a:gd name="T25" fmla="*/ 518 h 519"/>
                    <a:gd name="T26" fmla="*/ 276 w 584"/>
                    <a:gd name="T27" fmla="*/ 519 h 519"/>
                    <a:gd name="T28" fmla="*/ 243 w 584"/>
                    <a:gd name="T29" fmla="*/ 517 h 519"/>
                    <a:gd name="T30" fmla="*/ 210 w 584"/>
                    <a:gd name="T31" fmla="*/ 515 h 519"/>
                    <a:gd name="T32" fmla="*/ 177 w 584"/>
                    <a:gd name="T33" fmla="*/ 511 h 519"/>
                    <a:gd name="T34" fmla="*/ 144 w 584"/>
                    <a:gd name="T35" fmla="*/ 506 h 519"/>
                    <a:gd name="T36" fmla="*/ 111 w 584"/>
                    <a:gd name="T37" fmla="*/ 500 h 519"/>
                    <a:gd name="T38" fmla="*/ 80 w 584"/>
                    <a:gd name="T39" fmla="*/ 491 h 519"/>
                    <a:gd name="T40" fmla="*/ 47 w 584"/>
                    <a:gd name="T41" fmla="*/ 482 h 519"/>
                    <a:gd name="T42" fmla="*/ 23 w 584"/>
                    <a:gd name="T43" fmla="*/ 421 h 519"/>
                    <a:gd name="T44" fmla="*/ 8 w 584"/>
                    <a:gd name="T45" fmla="*/ 362 h 519"/>
                    <a:gd name="T46" fmla="*/ 2 w 584"/>
                    <a:gd name="T47" fmla="*/ 307 h 519"/>
                    <a:gd name="T48" fmla="*/ 0 w 584"/>
                    <a:gd name="T49" fmla="*/ 254 h 519"/>
                    <a:gd name="T50" fmla="*/ 4 w 584"/>
                    <a:gd name="T51" fmla="*/ 204 h 519"/>
                    <a:gd name="T52" fmla="*/ 14 w 584"/>
                    <a:gd name="T53" fmla="*/ 153 h 519"/>
                    <a:gd name="T54" fmla="*/ 28 w 584"/>
                    <a:gd name="T55" fmla="*/ 105 h 519"/>
                    <a:gd name="T56" fmla="*/ 47 w 584"/>
                    <a:gd name="T57" fmla="*/ 57 h 519"/>
                    <a:gd name="T58" fmla="*/ 78 w 584"/>
                    <a:gd name="T59" fmla="*/ 44 h 519"/>
                    <a:gd name="T60" fmla="*/ 111 w 584"/>
                    <a:gd name="T61" fmla="*/ 34 h 519"/>
                    <a:gd name="T62" fmla="*/ 143 w 584"/>
                    <a:gd name="T63" fmla="*/ 26 h 519"/>
                    <a:gd name="T64" fmla="*/ 176 w 584"/>
                    <a:gd name="T65" fmla="*/ 19 h 519"/>
                    <a:gd name="T66" fmla="*/ 208 w 584"/>
                    <a:gd name="T67" fmla="*/ 13 h 519"/>
                    <a:gd name="T68" fmla="*/ 241 w 584"/>
                    <a:gd name="T69" fmla="*/ 8 h 519"/>
                    <a:gd name="T70" fmla="*/ 274 w 584"/>
                    <a:gd name="T71" fmla="*/ 4 h 519"/>
                    <a:gd name="T72" fmla="*/ 307 w 584"/>
                    <a:gd name="T73" fmla="*/ 2 h 519"/>
                    <a:gd name="T74" fmla="*/ 340 w 584"/>
                    <a:gd name="T75" fmla="*/ 0 h 519"/>
                    <a:gd name="T76" fmla="*/ 373 w 584"/>
                    <a:gd name="T77" fmla="*/ 0 h 519"/>
                    <a:gd name="T78" fmla="*/ 406 w 584"/>
                    <a:gd name="T79" fmla="*/ 0 h 519"/>
                    <a:gd name="T80" fmla="*/ 439 w 584"/>
                    <a:gd name="T81" fmla="*/ 0 h 519"/>
                    <a:gd name="T82" fmla="*/ 471 w 584"/>
                    <a:gd name="T83" fmla="*/ 1 h 519"/>
                    <a:gd name="T84" fmla="*/ 504 w 584"/>
                    <a:gd name="T85" fmla="*/ 2 h 519"/>
                    <a:gd name="T86" fmla="*/ 537 w 584"/>
                    <a:gd name="T87" fmla="*/ 4 h 519"/>
                    <a:gd name="T88" fmla="*/ 570 w 584"/>
                    <a:gd name="T89" fmla="*/ 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19">
                      <a:moveTo>
                        <a:pt x="570" y="5"/>
                      </a:moveTo>
                      <a:lnTo>
                        <a:pt x="580" y="117"/>
                      </a:lnTo>
                      <a:lnTo>
                        <a:pt x="584" y="237"/>
                      </a:lnTo>
                      <a:lnTo>
                        <a:pt x="581" y="358"/>
                      </a:lnTo>
                      <a:lnTo>
                        <a:pt x="570" y="478"/>
                      </a:lnTo>
                      <a:lnTo>
                        <a:pt x="537" y="486"/>
                      </a:lnTo>
                      <a:lnTo>
                        <a:pt x="506" y="495"/>
                      </a:lnTo>
                      <a:lnTo>
                        <a:pt x="473" y="501"/>
                      </a:lnTo>
                      <a:lnTo>
                        <a:pt x="440" y="507"/>
                      </a:lnTo>
                      <a:lnTo>
                        <a:pt x="407" y="511"/>
                      </a:lnTo>
                      <a:lnTo>
                        <a:pt x="374" y="515"/>
                      </a:lnTo>
                      <a:lnTo>
                        <a:pt x="341" y="517"/>
                      </a:lnTo>
                      <a:lnTo>
                        <a:pt x="308" y="518"/>
                      </a:lnTo>
                      <a:lnTo>
                        <a:pt x="276" y="519"/>
                      </a:lnTo>
                      <a:lnTo>
                        <a:pt x="243" y="517"/>
                      </a:lnTo>
                      <a:lnTo>
                        <a:pt x="210" y="515"/>
                      </a:lnTo>
                      <a:lnTo>
                        <a:pt x="177" y="511"/>
                      </a:lnTo>
                      <a:lnTo>
                        <a:pt x="144" y="506"/>
                      </a:lnTo>
                      <a:lnTo>
                        <a:pt x="111" y="500"/>
                      </a:lnTo>
                      <a:lnTo>
                        <a:pt x="80" y="491"/>
                      </a:lnTo>
                      <a:lnTo>
                        <a:pt x="47" y="482"/>
                      </a:lnTo>
                      <a:lnTo>
                        <a:pt x="23" y="421"/>
                      </a:lnTo>
                      <a:lnTo>
                        <a:pt x="8" y="362"/>
                      </a:lnTo>
                      <a:lnTo>
                        <a:pt x="2" y="307"/>
                      </a:lnTo>
                      <a:lnTo>
                        <a:pt x="0" y="254"/>
                      </a:lnTo>
                      <a:lnTo>
                        <a:pt x="4" y="204"/>
                      </a:lnTo>
                      <a:lnTo>
                        <a:pt x="14" y="153"/>
                      </a:lnTo>
                      <a:lnTo>
                        <a:pt x="28" y="105"/>
                      </a:lnTo>
                      <a:lnTo>
                        <a:pt x="47" y="57"/>
                      </a:lnTo>
                      <a:lnTo>
                        <a:pt x="78" y="44"/>
                      </a:lnTo>
                      <a:lnTo>
                        <a:pt x="111" y="34"/>
                      </a:lnTo>
                      <a:lnTo>
                        <a:pt x="143" y="26"/>
                      </a:lnTo>
                      <a:lnTo>
                        <a:pt x="176" y="19"/>
                      </a:lnTo>
                      <a:lnTo>
                        <a:pt x="208" y="13"/>
                      </a:lnTo>
                      <a:lnTo>
                        <a:pt x="241" y="8"/>
                      </a:lnTo>
                      <a:lnTo>
                        <a:pt x="274" y="4"/>
                      </a:lnTo>
                      <a:lnTo>
                        <a:pt x="307" y="2"/>
                      </a:lnTo>
                      <a:lnTo>
                        <a:pt x="340" y="0"/>
                      </a:lnTo>
                      <a:lnTo>
                        <a:pt x="373" y="0"/>
                      </a:lnTo>
                      <a:lnTo>
                        <a:pt x="406" y="0"/>
                      </a:lnTo>
                      <a:lnTo>
                        <a:pt x="439" y="0"/>
                      </a:lnTo>
                      <a:lnTo>
                        <a:pt x="471" y="1"/>
                      </a:lnTo>
                      <a:lnTo>
                        <a:pt x="504" y="2"/>
                      </a:lnTo>
                      <a:lnTo>
                        <a:pt x="537" y="4"/>
                      </a:lnTo>
                      <a:lnTo>
                        <a:pt x="57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1" name="Freeform 333">
                  <a:extLst>
                    <a:ext uri="{FF2B5EF4-FFF2-40B4-BE49-F238E27FC236}">
                      <a16:creationId xmlns:a16="http://schemas.microsoft.com/office/drawing/2014/main" id="{F9CFE679-D14A-2D41-92A4-8CF72878F8D2}"/>
                    </a:ext>
                  </a:extLst>
                </p:cNvPr>
                <p:cNvSpPr>
                  <a:spLocks/>
                </p:cNvSpPr>
                <p:nvPr/>
              </p:nvSpPr>
              <p:spPr bwMode="auto">
                <a:xfrm>
                  <a:off x="659" y="1101"/>
                  <a:ext cx="185" cy="247"/>
                </a:xfrm>
                <a:custGeom>
                  <a:avLst/>
                  <a:gdLst>
                    <a:gd name="T0" fmla="*/ 538 w 556"/>
                    <a:gd name="T1" fmla="*/ 9 h 494"/>
                    <a:gd name="T2" fmla="*/ 552 w 556"/>
                    <a:gd name="T3" fmla="*/ 114 h 494"/>
                    <a:gd name="T4" fmla="*/ 556 w 556"/>
                    <a:gd name="T5" fmla="*/ 224 h 494"/>
                    <a:gd name="T6" fmla="*/ 552 w 556"/>
                    <a:gd name="T7" fmla="*/ 336 h 494"/>
                    <a:gd name="T8" fmla="*/ 538 w 556"/>
                    <a:gd name="T9" fmla="*/ 448 h 494"/>
                    <a:gd name="T10" fmla="*/ 508 w 556"/>
                    <a:gd name="T11" fmla="*/ 457 h 494"/>
                    <a:gd name="T12" fmla="*/ 478 w 556"/>
                    <a:gd name="T13" fmla="*/ 465 h 494"/>
                    <a:gd name="T14" fmla="*/ 448 w 556"/>
                    <a:gd name="T15" fmla="*/ 473 h 494"/>
                    <a:gd name="T16" fmla="*/ 418 w 556"/>
                    <a:gd name="T17" fmla="*/ 479 h 494"/>
                    <a:gd name="T18" fmla="*/ 387 w 556"/>
                    <a:gd name="T19" fmla="*/ 485 h 494"/>
                    <a:gd name="T20" fmla="*/ 357 w 556"/>
                    <a:gd name="T21" fmla="*/ 489 h 494"/>
                    <a:gd name="T22" fmla="*/ 326 w 556"/>
                    <a:gd name="T23" fmla="*/ 492 h 494"/>
                    <a:gd name="T24" fmla="*/ 296 w 556"/>
                    <a:gd name="T25" fmla="*/ 493 h 494"/>
                    <a:gd name="T26" fmla="*/ 266 w 556"/>
                    <a:gd name="T27" fmla="*/ 494 h 494"/>
                    <a:gd name="T28" fmla="*/ 234 w 556"/>
                    <a:gd name="T29" fmla="*/ 492 h 494"/>
                    <a:gd name="T30" fmla="*/ 204 w 556"/>
                    <a:gd name="T31" fmla="*/ 490 h 494"/>
                    <a:gd name="T32" fmla="*/ 174 w 556"/>
                    <a:gd name="T33" fmla="*/ 486 h 494"/>
                    <a:gd name="T34" fmla="*/ 142 w 556"/>
                    <a:gd name="T35" fmla="*/ 479 h 494"/>
                    <a:gd name="T36" fmla="*/ 112 w 556"/>
                    <a:gd name="T37" fmla="*/ 472 h 494"/>
                    <a:gd name="T38" fmla="*/ 82 w 556"/>
                    <a:gd name="T39" fmla="*/ 463 h 494"/>
                    <a:gd name="T40" fmla="*/ 52 w 556"/>
                    <a:gd name="T41" fmla="*/ 452 h 494"/>
                    <a:gd name="T42" fmla="*/ 27 w 556"/>
                    <a:gd name="T43" fmla="*/ 394 h 494"/>
                    <a:gd name="T44" fmla="*/ 11 w 556"/>
                    <a:gd name="T45" fmla="*/ 340 h 494"/>
                    <a:gd name="T46" fmla="*/ 2 w 556"/>
                    <a:gd name="T47" fmla="*/ 288 h 494"/>
                    <a:gd name="T48" fmla="*/ 0 w 556"/>
                    <a:gd name="T49" fmla="*/ 240 h 494"/>
                    <a:gd name="T50" fmla="*/ 4 w 556"/>
                    <a:gd name="T51" fmla="*/ 193 h 494"/>
                    <a:gd name="T52" fmla="*/ 15 w 556"/>
                    <a:gd name="T53" fmla="*/ 147 h 494"/>
                    <a:gd name="T54" fmla="*/ 31 w 556"/>
                    <a:gd name="T55" fmla="*/ 101 h 494"/>
                    <a:gd name="T56" fmla="*/ 52 w 556"/>
                    <a:gd name="T57" fmla="*/ 56 h 494"/>
                    <a:gd name="T58" fmla="*/ 82 w 556"/>
                    <a:gd name="T59" fmla="*/ 43 h 494"/>
                    <a:gd name="T60" fmla="*/ 111 w 556"/>
                    <a:gd name="T61" fmla="*/ 32 h 494"/>
                    <a:gd name="T62" fmla="*/ 141 w 556"/>
                    <a:gd name="T63" fmla="*/ 23 h 494"/>
                    <a:gd name="T64" fmla="*/ 171 w 556"/>
                    <a:gd name="T65" fmla="*/ 16 h 494"/>
                    <a:gd name="T66" fmla="*/ 203 w 556"/>
                    <a:gd name="T67" fmla="*/ 10 h 494"/>
                    <a:gd name="T68" fmla="*/ 233 w 556"/>
                    <a:gd name="T69" fmla="*/ 6 h 494"/>
                    <a:gd name="T70" fmla="*/ 263 w 556"/>
                    <a:gd name="T71" fmla="*/ 3 h 494"/>
                    <a:gd name="T72" fmla="*/ 293 w 556"/>
                    <a:gd name="T73" fmla="*/ 1 h 494"/>
                    <a:gd name="T74" fmla="*/ 324 w 556"/>
                    <a:gd name="T75" fmla="*/ 0 h 494"/>
                    <a:gd name="T76" fmla="*/ 355 w 556"/>
                    <a:gd name="T77" fmla="*/ 0 h 494"/>
                    <a:gd name="T78" fmla="*/ 386 w 556"/>
                    <a:gd name="T79" fmla="*/ 0 h 494"/>
                    <a:gd name="T80" fmla="*/ 416 w 556"/>
                    <a:gd name="T81" fmla="*/ 1 h 494"/>
                    <a:gd name="T82" fmla="*/ 446 w 556"/>
                    <a:gd name="T83" fmla="*/ 3 h 494"/>
                    <a:gd name="T84" fmla="*/ 478 w 556"/>
                    <a:gd name="T85" fmla="*/ 5 h 494"/>
                    <a:gd name="T86" fmla="*/ 508 w 556"/>
                    <a:gd name="T87" fmla="*/ 7 h 494"/>
                    <a:gd name="T88" fmla="*/ 538 w 556"/>
                    <a:gd name="T8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6" h="494">
                      <a:moveTo>
                        <a:pt x="538" y="9"/>
                      </a:moveTo>
                      <a:lnTo>
                        <a:pt x="552" y="114"/>
                      </a:lnTo>
                      <a:lnTo>
                        <a:pt x="556" y="224"/>
                      </a:lnTo>
                      <a:lnTo>
                        <a:pt x="552" y="336"/>
                      </a:lnTo>
                      <a:lnTo>
                        <a:pt x="538" y="448"/>
                      </a:lnTo>
                      <a:lnTo>
                        <a:pt x="508" y="457"/>
                      </a:lnTo>
                      <a:lnTo>
                        <a:pt x="478" y="465"/>
                      </a:lnTo>
                      <a:lnTo>
                        <a:pt x="448" y="473"/>
                      </a:lnTo>
                      <a:lnTo>
                        <a:pt x="418" y="479"/>
                      </a:lnTo>
                      <a:lnTo>
                        <a:pt x="387" y="485"/>
                      </a:lnTo>
                      <a:lnTo>
                        <a:pt x="357" y="489"/>
                      </a:lnTo>
                      <a:lnTo>
                        <a:pt x="326" y="492"/>
                      </a:lnTo>
                      <a:lnTo>
                        <a:pt x="296" y="493"/>
                      </a:lnTo>
                      <a:lnTo>
                        <a:pt x="266" y="494"/>
                      </a:lnTo>
                      <a:lnTo>
                        <a:pt x="234" y="492"/>
                      </a:lnTo>
                      <a:lnTo>
                        <a:pt x="204" y="490"/>
                      </a:lnTo>
                      <a:lnTo>
                        <a:pt x="174" y="486"/>
                      </a:lnTo>
                      <a:lnTo>
                        <a:pt x="142" y="479"/>
                      </a:lnTo>
                      <a:lnTo>
                        <a:pt x="112" y="472"/>
                      </a:lnTo>
                      <a:lnTo>
                        <a:pt x="82" y="463"/>
                      </a:lnTo>
                      <a:lnTo>
                        <a:pt x="52" y="452"/>
                      </a:lnTo>
                      <a:lnTo>
                        <a:pt x="27" y="394"/>
                      </a:lnTo>
                      <a:lnTo>
                        <a:pt x="11" y="340"/>
                      </a:lnTo>
                      <a:lnTo>
                        <a:pt x="2" y="288"/>
                      </a:lnTo>
                      <a:lnTo>
                        <a:pt x="0" y="240"/>
                      </a:lnTo>
                      <a:lnTo>
                        <a:pt x="4" y="193"/>
                      </a:lnTo>
                      <a:lnTo>
                        <a:pt x="15" y="147"/>
                      </a:lnTo>
                      <a:lnTo>
                        <a:pt x="31" y="101"/>
                      </a:lnTo>
                      <a:lnTo>
                        <a:pt x="52" y="56"/>
                      </a:lnTo>
                      <a:lnTo>
                        <a:pt x="82" y="43"/>
                      </a:lnTo>
                      <a:lnTo>
                        <a:pt x="111" y="32"/>
                      </a:lnTo>
                      <a:lnTo>
                        <a:pt x="141" y="23"/>
                      </a:lnTo>
                      <a:lnTo>
                        <a:pt x="171" y="16"/>
                      </a:lnTo>
                      <a:lnTo>
                        <a:pt x="203" y="10"/>
                      </a:lnTo>
                      <a:lnTo>
                        <a:pt x="233" y="6"/>
                      </a:lnTo>
                      <a:lnTo>
                        <a:pt x="263" y="3"/>
                      </a:lnTo>
                      <a:lnTo>
                        <a:pt x="293" y="1"/>
                      </a:lnTo>
                      <a:lnTo>
                        <a:pt x="324" y="0"/>
                      </a:lnTo>
                      <a:lnTo>
                        <a:pt x="355" y="0"/>
                      </a:lnTo>
                      <a:lnTo>
                        <a:pt x="386" y="0"/>
                      </a:lnTo>
                      <a:lnTo>
                        <a:pt x="416" y="1"/>
                      </a:lnTo>
                      <a:lnTo>
                        <a:pt x="446" y="3"/>
                      </a:lnTo>
                      <a:lnTo>
                        <a:pt x="478" y="5"/>
                      </a:lnTo>
                      <a:lnTo>
                        <a:pt x="508" y="7"/>
                      </a:lnTo>
                      <a:lnTo>
                        <a:pt x="538" y="9"/>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2" name="Freeform 334">
                  <a:extLst>
                    <a:ext uri="{FF2B5EF4-FFF2-40B4-BE49-F238E27FC236}">
                      <a16:creationId xmlns:a16="http://schemas.microsoft.com/office/drawing/2014/main" id="{0AC3E7B5-F1FF-A54F-AB92-34AE6DEA078B}"/>
                    </a:ext>
                  </a:extLst>
                </p:cNvPr>
                <p:cNvSpPr>
                  <a:spLocks/>
                </p:cNvSpPr>
                <p:nvPr/>
              </p:nvSpPr>
              <p:spPr bwMode="auto">
                <a:xfrm>
                  <a:off x="662" y="1105"/>
                  <a:ext cx="176" cy="236"/>
                </a:xfrm>
                <a:custGeom>
                  <a:avLst/>
                  <a:gdLst>
                    <a:gd name="T0" fmla="*/ 505 w 527"/>
                    <a:gd name="T1" fmla="*/ 14 h 470"/>
                    <a:gd name="T2" fmla="*/ 522 w 527"/>
                    <a:gd name="T3" fmla="*/ 113 h 470"/>
                    <a:gd name="T4" fmla="*/ 527 w 527"/>
                    <a:gd name="T5" fmla="*/ 215 h 470"/>
                    <a:gd name="T6" fmla="*/ 522 w 527"/>
                    <a:gd name="T7" fmla="*/ 318 h 470"/>
                    <a:gd name="T8" fmla="*/ 505 w 527"/>
                    <a:gd name="T9" fmla="*/ 421 h 470"/>
                    <a:gd name="T10" fmla="*/ 478 w 527"/>
                    <a:gd name="T11" fmla="*/ 431 h 470"/>
                    <a:gd name="T12" fmla="*/ 450 w 527"/>
                    <a:gd name="T13" fmla="*/ 441 h 470"/>
                    <a:gd name="T14" fmla="*/ 422 w 527"/>
                    <a:gd name="T15" fmla="*/ 448 h 470"/>
                    <a:gd name="T16" fmla="*/ 394 w 527"/>
                    <a:gd name="T17" fmla="*/ 455 h 470"/>
                    <a:gd name="T18" fmla="*/ 365 w 527"/>
                    <a:gd name="T19" fmla="*/ 461 h 470"/>
                    <a:gd name="T20" fmla="*/ 338 w 527"/>
                    <a:gd name="T21" fmla="*/ 465 h 470"/>
                    <a:gd name="T22" fmla="*/ 309 w 527"/>
                    <a:gd name="T23" fmla="*/ 468 h 470"/>
                    <a:gd name="T24" fmla="*/ 281 w 527"/>
                    <a:gd name="T25" fmla="*/ 470 h 470"/>
                    <a:gd name="T26" fmla="*/ 253 w 527"/>
                    <a:gd name="T27" fmla="*/ 470 h 470"/>
                    <a:gd name="T28" fmla="*/ 224 w 527"/>
                    <a:gd name="T29" fmla="*/ 469 h 470"/>
                    <a:gd name="T30" fmla="*/ 196 w 527"/>
                    <a:gd name="T31" fmla="*/ 466 h 470"/>
                    <a:gd name="T32" fmla="*/ 167 w 527"/>
                    <a:gd name="T33" fmla="*/ 462 h 470"/>
                    <a:gd name="T34" fmla="*/ 139 w 527"/>
                    <a:gd name="T35" fmla="*/ 455 h 470"/>
                    <a:gd name="T36" fmla="*/ 111 w 527"/>
                    <a:gd name="T37" fmla="*/ 447 h 470"/>
                    <a:gd name="T38" fmla="*/ 82 w 527"/>
                    <a:gd name="T39" fmla="*/ 437 h 470"/>
                    <a:gd name="T40" fmla="*/ 55 w 527"/>
                    <a:gd name="T41" fmla="*/ 424 h 470"/>
                    <a:gd name="T42" fmla="*/ 28 w 527"/>
                    <a:gd name="T43" fmla="*/ 371 h 470"/>
                    <a:gd name="T44" fmla="*/ 12 w 527"/>
                    <a:gd name="T45" fmla="*/ 320 h 470"/>
                    <a:gd name="T46" fmla="*/ 2 w 527"/>
                    <a:gd name="T47" fmla="*/ 273 h 470"/>
                    <a:gd name="T48" fmla="*/ 0 w 527"/>
                    <a:gd name="T49" fmla="*/ 228 h 470"/>
                    <a:gd name="T50" fmla="*/ 5 w 527"/>
                    <a:gd name="T51" fmla="*/ 184 h 470"/>
                    <a:gd name="T52" fmla="*/ 16 w 527"/>
                    <a:gd name="T53" fmla="*/ 142 h 470"/>
                    <a:gd name="T54" fmla="*/ 33 w 527"/>
                    <a:gd name="T55" fmla="*/ 99 h 470"/>
                    <a:gd name="T56" fmla="*/ 55 w 527"/>
                    <a:gd name="T57" fmla="*/ 57 h 470"/>
                    <a:gd name="T58" fmla="*/ 82 w 527"/>
                    <a:gd name="T59" fmla="*/ 44 h 470"/>
                    <a:gd name="T60" fmla="*/ 109 w 527"/>
                    <a:gd name="T61" fmla="*/ 33 h 470"/>
                    <a:gd name="T62" fmla="*/ 138 w 527"/>
                    <a:gd name="T63" fmla="*/ 22 h 470"/>
                    <a:gd name="T64" fmla="*/ 165 w 527"/>
                    <a:gd name="T65" fmla="*/ 15 h 470"/>
                    <a:gd name="T66" fmla="*/ 194 w 527"/>
                    <a:gd name="T67" fmla="*/ 9 h 470"/>
                    <a:gd name="T68" fmla="*/ 222 w 527"/>
                    <a:gd name="T69" fmla="*/ 5 h 470"/>
                    <a:gd name="T70" fmla="*/ 250 w 527"/>
                    <a:gd name="T71" fmla="*/ 2 h 470"/>
                    <a:gd name="T72" fmla="*/ 279 w 527"/>
                    <a:gd name="T73" fmla="*/ 1 h 470"/>
                    <a:gd name="T74" fmla="*/ 307 w 527"/>
                    <a:gd name="T75" fmla="*/ 0 h 470"/>
                    <a:gd name="T76" fmla="*/ 335 w 527"/>
                    <a:gd name="T77" fmla="*/ 1 h 470"/>
                    <a:gd name="T78" fmla="*/ 364 w 527"/>
                    <a:gd name="T79" fmla="*/ 2 h 470"/>
                    <a:gd name="T80" fmla="*/ 393 w 527"/>
                    <a:gd name="T81" fmla="*/ 4 h 470"/>
                    <a:gd name="T82" fmla="*/ 420 w 527"/>
                    <a:gd name="T83" fmla="*/ 6 h 470"/>
                    <a:gd name="T84" fmla="*/ 449 w 527"/>
                    <a:gd name="T85" fmla="*/ 9 h 470"/>
                    <a:gd name="T86" fmla="*/ 478 w 527"/>
                    <a:gd name="T87" fmla="*/ 11 h 470"/>
                    <a:gd name="T88" fmla="*/ 505 w 527"/>
                    <a:gd name="T89" fmla="*/ 1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70">
                      <a:moveTo>
                        <a:pt x="505" y="14"/>
                      </a:moveTo>
                      <a:lnTo>
                        <a:pt x="522" y="113"/>
                      </a:lnTo>
                      <a:lnTo>
                        <a:pt x="527" y="215"/>
                      </a:lnTo>
                      <a:lnTo>
                        <a:pt x="522" y="318"/>
                      </a:lnTo>
                      <a:lnTo>
                        <a:pt x="505" y="421"/>
                      </a:lnTo>
                      <a:lnTo>
                        <a:pt x="478" y="431"/>
                      </a:lnTo>
                      <a:lnTo>
                        <a:pt x="450" y="441"/>
                      </a:lnTo>
                      <a:lnTo>
                        <a:pt x="422" y="448"/>
                      </a:lnTo>
                      <a:lnTo>
                        <a:pt x="394" y="455"/>
                      </a:lnTo>
                      <a:lnTo>
                        <a:pt x="365" y="461"/>
                      </a:lnTo>
                      <a:lnTo>
                        <a:pt x="338" y="465"/>
                      </a:lnTo>
                      <a:lnTo>
                        <a:pt x="309" y="468"/>
                      </a:lnTo>
                      <a:lnTo>
                        <a:pt x="281" y="470"/>
                      </a:lnTo>
                      <a:lnTo>
                        <a:pt x="253" y="470"/>
                      </a:lnTo>
                      <a:lnTo>
                        <a:pt x="224" y="469"/>
                      </a:lnTo>
                      <a:lnTo>
                        <a:pt x="196" y="466"/>
                      </a:lnTo>
                      <a:lnTo>
                        <a:pt x="167" y="462"/>
                      </a:lnTo>
                      <a:lnTo>
                        <a:pt x="139" y="455"/>
                      </a:lnTo>
                      <a:lnTo>
                        <a:pt x="111" y="447"/>
                      </a:lnTo>
                      <a:lnTo>
                        <a:pt x="82" y="437"/>
                      </a:lnTo>
                      <a:lnTo>
                        <a:pt x="55" y="424"/>
                      </a:lnTo>
                      <a:lnTo>
                        <a:pt x="28" y="371"/>
                      </a:lnTo>
                      <a:lnTo>
                        <a:pt x="12" y="320"/>
                      </a:lnTo>
                      <a:lnTo>
                        <a:pt x="2" y="273"/>
                      </a:lnTo>
                      <a:lnTo>
                        <a:pt x="0" y="228"/>
                      </a:lnTo>
                      <a:lnTo>
                        <a:pt x="5" y="184"/>
                      </a:lnTo>
                      <a:lnTo>
                        <a:pt x="16" y="142"/>
                      </a:lnTo>
                      <a:lnTo>
                        <a:pt x="33" y="99"/>
                      </a:lnTo>
                      <a:lnTo>
                        <a:pt x="55" y="57"/>
                      </a:lnTo>
                      <a:lnTo>
                        <a:pt x="82" y="44"/>
                      </a:lnTo>
                      <a:lnTo>
                        <a:pt x="109" y="33"/>
                      </a:lnTo>
                      <a:lnTo>
                        <a:pt x="138" y="22"/>
                      </a:lnTo>
                      <a:lnTo>
                        <a:pt x="165" y="15"/>
                      </a:lnTo>
                      <a:lnTo>
                        <a:pt x="194" y="9"/>
                      </a:lnTo>
                      <a:lnTo>
                        <a:pt x="222" y="5"/>
                      </a:lnTo>
                      <a:lnTo>
                        <a:pt x="250" y="2"/>
                      </a:lnTo>
                      <a:lnTo>
                        <a:pt x="279" y="1"/>
                      </a:lnTo>
                      <a:lnTo>
                        <a:pt x="307" y="0"/>
                      </a:lnTo>
                      <a:lnTo>
                        <a:pt x="335" y="1"/>
                      </a:lnTo>
                      <a:lnTo>
                        <a:pt x="364" y="2"/>
                      </a:lnTo>
                      <a:lnTo>
                        <a:pt x="393" y="4"/>
                      </a:lnTo>
                      <a:lnTo>
                        <a:pt x="420" y="6"/>
                      </a:lnTo>
                      <a:lnTo>
                        <a:pt x="449" y="9"/>
                      </a:lnTo>
                      <a:lnTo>
                        <a:pt x="478" y="11"/>
                      </a:lnTo>
                      <a:lnTo>
                        <a:pt x="505" y="14"/>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3" name="Freeform 335">
                  <a:extLst>
                    <a:ext uri="{FF2B5EF4-FFF2-40B4-BE49-F238E27FC236}">
                      <a16:creationId xmlns:a16="http://schemas.microsoft.com/office/drawing/2014/main" id="{F4152BE0-8D34-7C4E-B6E7-D64098BEC281}"/>
                    </a:ext>
                  </a:extLst>
                </p:cNvPr>
                <p:cNvSpPr>
                  <a:spLocks/>
                </p:cNvSpPr>
                <p:nvPr/>
              </p:nvSpPr>
              <p:spPr bwMode="auto">
                <a:xfrm>
                  <a:off x="666" y="1111"/>
                  <a:ext cx="166" cy="224"/>
                </a:xfrm>
                <a:custGeom>
                  <a:avLst/>
                  <a:gdLst>
                    <a:gd name="T0" fmla="*/ 472 w 497"/>
                    <a:gd name="T1" fmla="*/ 19 h 448"/>
                    <a:gd name="T2" fmla="*/ 490 w 497"/>
                    <a:gd name="T3" fmla="*/ 110 h 448"/>
                    <a:gd name="T4" fmla="*/ 497 w 497"/>
                    <a:gd name="T5" fmla="*/ 204 h 448"/>
                    <a:gd name="T6" fmla="*/ 491 w 497"/>
                    <a:gd name="T7" fmla="*/ 298 h 448"/>
                    <a:gd name="T8" fmla="*/ 472 w 497"/>
                    <a:gd name="T9" fmla="*/ 393 h 448"/>
                    <a:gd name="T10" fmla="*/ 446 w 497"/>
                    <a:gd name="T11" fmla="*/ 404 h 448"/>
                    <a:gd name="T12" fmla="*/ 422 w 497"/>
                    <a:gd name="T13" fmla="*/ 413 h 448"/>
                    <a:gd name="T14" fmla="*/ 396 w 497"/>
                    <a:gd name="T15" fmla="*/ 422 h 448"/>
                    <a:gd name="T16" fmla="*/ 370 w 497"/>
                    <a:gd name="T17" fmla="*/ 430 h 448"/>
                    <a:gd name="T18" fmla="*/ 344 w 497"/>
                    <a:gd name="T19" fmla="*/ 437 h 448"/>
                    <a:gd name="T20" fmla="*/ 318 w 497"/>
                    <a:gd name="T21" fmla="*/ 442 h 448"/>
                    <a:gd name="T22" fmla="*/ 291 w 497"/>
                    <a:gd name="T23" fmla="*/ 445 h 448"/>
                    <a:gd name="T24" fmla="*/ 265 w 497"/>
                    <a:gd name="T25" fmla="*/ 447 h 448"/>
                    <a:gd name="T26" fmla="*/ 239 w 497"/>
                    <a:gd name="T27" fmla="*/ 448 h 448"/>
                    <a:gd name="T28" fmla="*/ 213 w 497"/>
                    <a:gd name="T29" fmla="*/ 446 h 448"/>
                    <a:gd name="T30" fmla="*/ 187 w 497"/>
                    <a:gd name="T31" fmla="*/ 443 h 448"/>
                    <a:gd name="T32" fmla="*/ 161 w 497"/>
                    <a:gd name="T33" fmla="*/ 438 h 448"/>
                    <a:gd name="T34" fmla="*/ 137 w 497"/>
                    <a:gd name="T35" fmla="*/ 431 h 448"/>
                    <a:gd name="T36" fmla="*/ 111 w 497"/>
                    <a:gd name="T37" fmla="*/ 421 h 448"/>
                    <a:gd name="T38" fmla="*/ 85 w 497"/>
                    <a:gd name="T39" fmla="*/ 410 h 448"/>
                    <a:gd name="T40" fmla="*/ 59 w 497"/>
                    <a:gd name="T41" fmla="*/ 396 h 448"/>
                    <a:gd name="T42" fmla="*/ 31 w 497"/>
                    <a:gd name="T43" fmla="*/ 346 h 448"/>
                    <a:gd name="T44" fmla="*/ 12 w 497"/>
                    <a:gd name="T45" fmla="*/ 301 h 448"/>
                    <a:gd name="T46" fmla="*/ 2 w 497"/>
                    <a:gd name="T47" fmla="*/ 257 h 448"/>
                    <a:gd name="T48" fmla="*/ 0 w 497"/>
                    <a:gd name="T49" fmla="*/ 215 h 448"/>
                    <a:gd name="T50" fmla="*/ 4 w 497"/>
                    <a:gd name="T51" fmla="*/ 175 h 448"/>
                    <a:gd name="T52" fmla="*/ 16 w 497"/>
                    <a:gd name="T53" fmla="*/ 136 h 448"/>
                    <a:gd name="T54" fmla="*/ 34 w 497"/>
                    <a:gd name="T55" fmla="*/ 97 h 448"/>
                    <a:gd name="T56" fmla="*/ 59 w 497"/>
                    <a:gd name="T57" fmla="*/ 59 h 448"/>
                    <a:gd name="T58" fmla="*/ 83 w 497"/>
                    <a:gd name="T59" fmla="*/ 44 h 448"/>
                    <a:gd name="T60" fmla="*/ 109 w 497"/>
                    <a:gd name="T61" fmla="*/ 32 h 448"/>
                    <a:gd name="T62" fmla="*/ 135 w 497"/>
                    <a:gd name="T63" fmla="*/ 22 h 448"/>
                    <a:gd name="T64" fmla="*/ 160 w 497"/>
                    <a:gd name="T65" fmla="*/ 14 h 448"/>
                    <a:gd name="T66" fmla="*/ 186 w 497"/>
                    <a:gd name="T67" fmla="*/ 8 h 448"/>
                    <a:gd name="T68" fmla="*/ 212 w 497"/>
                    <a:gd name="T69" fmla="*/ 4 h 448"/>
                    <a:gd name="T70" fmla="*/ 238 w 497"/>
                    <a:gd name="T71" fmla="*/ 2 h 448"/>
                    <a:gd name="T72" fmla="*/ 264 w 497"/>
                    <a:gd name="T73" fmla="*/ 0 h 448"/>
                    <a:gd name="T74" fmla="*/ 290 w 497"/>
                    <a:gd name="T75" fmla="*/ 0 h 448"/>
                    <a:gd name="T76" fmla="*/ 316 w 497"/>
                    <a:gd name="T77" fmla="*/ 1 h 448"/>
                    <a:gd name="T78" fmla="*/ 342 w 497"/>
                    <a:gd name="T79" fmla="*/ 3 h 448"/>
                    <a:gd name="T80" fmla="*/ 368 w 497"/>
                    <a:gd name="T81" fmla="*/ 5 h 448"/>
                    <a:gd name="T82" fmla="*/ 394 w 497"/>
                    <a:gd name="T83" fmla="*/ 8 h 448"/>
                    <a:gd name="T84" fmla="*/ 420 w 497"/>
                    <a:gd name="T85" fmla="*/ 11 h 448"/>
                    <a:gd name="T86" fmla="*/ 446 w 497"/>
                    <a:gd name="T87" fmla="*/ 15 h 448"/>
                    <a:gd name="T88" fmla="*/ 472 w 497"/>
                    <a:gd name="T89" fmla="*/ 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8">
                      <a:moveTo>
                        <a:pt x="472" y="19"/>
                      </a:moveTo>
                      <a:lnTo>
                        <a:pt x="490" y="110"/>
                      </a:lnTo>
                      <a:lnTo>
                        <a:pt x="497" y="204"/>
                      </a:lnTo>
                      <a:lnTo>
                        <a:pt x="491" y="298"/>
                      </a:lnTo>
                      <a:lnTo>
                        <a:pt x="472" y="393"/>
                      </a:lnTo>
                      <a:lnTo>
                        <a:pt x="446" y="404"/>
                      </a:lnTo>
                      <a:lnTo>
                        <a:pt x="422" y="413"/>
                      </a:lnTo>
                      <a:lnTo>
                        <a:pt x="396" y="422"/>
                      </a:lnTo>
                      <a:lnTo>
                        <a:pt x="370" y="430"/>
                      </a:lnTo>
                      <a:lnTo>
                        <a:pt x="344" y="437"/>
                      </a:lnTo>
                      <a:lnTo>
                        <a:pt x="318" y="442"/>
                      </a:lnTo>
                      <a:lnTo>
                        <a:pt x="291" y="445"/>
                      </a:lnTo>
                      <a:lnTo>
                        <a:pt x="265" y="447"/>
                      </a:lnTo>
                      <a:lnTo>
                        <a:pt x="239" y="448"/>
                      </a:lnTo>
                      <a:lnTo>
                        <a:pt x="213" y="446"/>
                      </a:lnTo>
                      <a:lnTo>
                        <a:pt x="187" y="443"/>
                      </a:lnTo>
                      <a:lnTo>
                        <a:pt x="161" y="438"/>
                      </a:lnTo>
                      <a:lnTo>
                        <a:pt x="137" y="431"/>
                      </a:lnTo>
                      <a:lnTo>
                        <a:pt x="111" y="421"/>
                      </a:lnTo>
                      <a:lnTo>
                        <a:pt x="85" y="410"/>
                      </a:lnTo>
                      <a:lnTo>
                        <a:pt x="59" y="396"/>
                      </a:lnTo>
                      <a:lnTo>
                        <a:pt x="31" y="346"/>
                      </a:lnTo>
                      <a:lnTo>
                        <a:pt x="12" y="301"/>
                      </a:lnTo>
                      <a:lnTo>
                        <a:pt x="2" y="257"/>
                      </a:lnTo>
                      <a:lnTo>
                        <a:pt x="0" y="215"/>
                      </a:lnTo>
                      <a:lnTo>
                        <a:pt x="4" y="175"/>
                      </a:lnTo>
                      <a:lnTo>
                        <a:pt x="16" y="136"/>
                      </a:lnTo>
                      <a:lnTo>
                        <a:pt x="34" y="97"/>
                      </a:lnTo>
                      <a:lnTo>
                        <a:pt x="59" y="59"/>
                      </a:lnTo>
                      <a:lnTo>
                        <a:pt x="83" y="44"/>
                      </a:lnTo>
                      <a:lnTo>
                        <a:pt x="109" y="32"/>
                      </a:lnTo>
                      <a:lnTo>
                        <a:pt x="135" y="22"/>
                      </a:lnTo>
                      <a:lnTo>
                        <a:pt x="160" y="14"/>
                      </a:lnTo>
                      <a:lnTo>
                        <a:pt x="186" y="8"/>
                      </a:lnTo>
                      <a:lnTo>
                        <a:pt x="212" y="4"/>
                      </a:lnTo>
                      <a:lnTo>
                        <a:pt x="238" y="2"/>
                      </a:lnTo>
                      <a:lnTo>
                        <a:pt x="264" y="0"/>
                      </a:lnTo>
                      <a:lnTo>
                        <a:pt x="290" y="0"/>
                      </a:lnTo>
                      <a:lnTo>
                        <a:pt x="316" y="1"/>
                      </a:lnTo>
                      <a:lnTo>
                        <a:pt x="342" y="3"/>
                      </a:lnTo>
                      <a:lnTo>
                        <a:pt x="368" y="5"/>
                      </a:lnTo>
                      <a:lnTo>
                        <a:pt x="394" y="8"/>
                      </a:lnTo>
                      <a:lnTo>
                        <a:pt x="420" y="11"/>
                      </a:lnTo>
                      <a:lnTo>
                        <a:pt x="446" y="15"/>
                      </a:lnTo>
                      <a:lnTo>
                        <a:pt x="472" y="19"/>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4" name="Freeform 336">
                  <a:extLst>
                    <a:ext uri="{FF2B5EF4-FFF2-40B4-BE49-F238E27FC236}">
                      <a16:creationId xmlns:a16="http://schemas.microsoft.com/office/drawing/2014/main" id="{0537BE92-9096-524D-922A-B8B034623892}"/>
                    </a:ext>
                  </a:extLst>
                </p:cNvPr>
                <p:cNvSpPr>
                  <a:spLocks/>
                </p:cNvSpPr>
                <p:nvPr/>
              </p:nvSpPr>
              <p:spPr bwMode="auto">
                <a:xfrm>
                  <a:off x="670" y="1116"/>
                  <a:ext cx="156" cy="211"/>
                </a:xfrm>
                <a:custGeom>
                  <a:avLst/>
                  <a:gdLst>
                    <a:gd name="T0" fmla="*/ 439 w 468"/>
                    <a:gd name="T1" fmla="*/ 23 h 424"/>
                    <a:gd name="T2" fmla="*/ 452 w 468"/>
                    <a:gd name="T3" fmla="*/ 65 h 424"/>
                    <a:gd name="T4" fmla="*/ 461 w 468"/>
                    <a:gd name="T5" fmla="*/ 107 h 424"/>
                    <a:gd name="T6" fmla="*/ 467 w 468"/>
                    <a:gd name="T7" fmla="*/ 150 h 424"/>
                    <a:gd name="T8" fmla="*/ 468 w 468"/>
                    <a:gd name="T9" fmla="*/ 193 h 424"/>
                    <a:gd name="T10" fmla="*/ 467 w 468"/>
                    <a:gd name="T11" fmla="*/ 236 h 424"/>
                    <a:gd name="T12" fmla="*/ 461 w 468"/>
                    <a:gd name="T13" fmla="*/ 279 h 424"/>
                    <a:gd name="T14" fmla="*/ 453 w 468"/>
                    <a:gd name="T15" fmla="*/ 322 h 424"/>
                    <a:gd name="T16" fmla="*/ 439 w 468"/>
                    <a:gd name="T17" fmla="*/ 365 h 424"/>
                    <a:gd name="T18" fmla="*/ 416 w 468"/>
                    <a:gd name="T19" fmla="*/ 377 h 424"/>
                    <a:gd name="T20" fmla="*/ 393 w 468"/>
                    <a:gd name="T21" fmla="*/ 387 h 424"/>
                    <a:gd name="T22" fmla="*/ 370 w 468"/>
                    <a:gd name="T23" fmla="*/ 397 h 424"/>
                    <a:gd name="T24" fmla="*/ 346 w 468"/>
                    <a:gd name="T25" fmla="*/ 405 h 424"/>
                    <a:gd name="T26" fmla="*/ 323 w 468"/>
                    <a:gd name="T27" fmla="*/ 411 h 424"/>
                    <a:gd name="T28" fmla="*/ 298 w 468"/>
                    <a:gd name="T29" fmla="*/ 418 h 424"/>
                    <a:gd name="T30" fmla="*/ 275 w 468"/>
                    <a:gd name="T31" fmla="*/ 422 h 424"/>
                    <a:gd name="T32" fmla="*/ 252 w 468"/>
                    <a:gd name="T33" fmla="*/ 424 h 424"/>
                    <a:gd name="T34" fmla="*/ 228 w 468"/>
                    <a:gd name="T35" fmla="*/ 424 h 424"/>
                    <a:gd name="T36" fmla="*/ 204 w 468"/>
                    <a:gd name="T37" fmla="*/ 423 h 424"/>
                    <a:gd name="T38" fmla="*/ 180 w 468"/>
                    <a:gd name="T39" fmla="*/ 420 h 424"/>
                    <a:gd name="T40" fmla="*/ 157 w 468"/>
                    <a:gd name="T41" fmla="*/ 413 h 424"/>
                    <a:gd name="T42" fmla="*/ 133 w 468"/>
                    <a:gd name="T43" fmla="*/ 405 h 424"/>
                    <a:gd name="T44" fmla="*/ 109 w 468"/>
                    <a:gd name="T45" fmla="*/ 395 h 424"/>
                    <a:gd name="T46" fmla="*/ 86 w 468"/>
                    <a:gd name="T47" fmla="*/ 383 h 424"/>
                    <a:gd name="T48" fmla="*/ 63 w 468"/>
                    <a:gd name="T49" fmla="*/ 367 h 424"/>
                    <a:gd name="T50" fmla="*/ 34 w 468"/>
                    <a:gd name="T51" fmla="*/ 322 h 424"/>
                    <a:gd name="T52" fmla="*/ 13 w 468"/>
                    <a:gd name="T53" fmla="*/ 280 h 424"/>
                    <a:gd name="T54" fmla="*/ 2 w 468"/>
                    <a:gd name="T55" fmla="*/ 241 h 424"/>
                    <a:gd name="T56" fmla="*/ 0 w 468"/>
                    <a:gd name="T57" fmla="*/ 203 h 424"/>
                    <a:gd name="T58" fmla="*/ 5 w 468"/>
                    <a:gd name="T59" fmla="*/ 166 h 424"/>
                    <a:gd name="T60" fmla="*/ 17 w 468"/>
                    <a:gd name="T61" fmla="*/ 130 h 424"/>
                    <a:gd name="T62" fmla="*/ 37 w 468"/>
                    <a:gd name="T63" fmla="*/ 95 h 424"/>
                    <a:gd name="T64" fmla="*/ 63 w 468"/>
                    <a:gd name="T65" fmla="*/ 60 h 424"/>
                    <a:gd name="T66" fmla="*/ 86 w 468"/>
                    <a:gd name="T67" fmla="*/ 45 h 424"/>
                    <a:gd name="T68" fmla="*/ 109 w 468"/>
                    <a:gd name="T69" fmla="*/ 32 h 424"/>
                    <a:gd name="T70" fmla="*/ 133 w 468"/>
                    <a:gd name="T71" fmla="*/ 22 h 424"/>
                    <a:gd name="T72" fmla="*/ 156 w 468"/>
                    <a:gd name="T73" fmla="*/ 14 h 424"/>
                    <a:gd name="T74" fmla="*/ 179 w 468"/>
                    <a:gd name="T75" fmla="*/ 8 h 424"/>
                    <a:gd name="T76" fmla="*/ 202 w 468"/>
                    <a:gd name="T77" fmla="*/ 3 h 424"/>
                    <a:gd name="T78" fmla="*/ 226 w 468"/>
                    <a:gd name="T79" fmla="*/ 1 h 424"/>
                    <a:gd name="T80" fmla="*/ 250 w 468"/>
                    <a:gd name="T81" fmla="*/ 0 h 424"/>
                    <a:gd name="T82" fmla="*/ 274 w 468"/>
                    <a:gd name="T83" fmla="*/ 1 h 424"/>
                    <a:gd name="T84" fmla="*/ 297 w 468"/>
                    <a:gd name="T85" fmla="*/ 2 h 424"/>
                    <a:gd name="T86" fmla="*/ 322 w 468"/>
                    <a:gd name="T87" fmla="*/ 4 h 424"/>
                    <a:gd name="T88" fmla="*/ 345 w 468"/>
                    <a:gd name="T89" fmla="*/ 8 h 424"/>
                    <a:gd name="T90" fmla="*/ 368 w 468"/>
                    <a:gd name="T91" fmla="*/ 12 h 424"/>
                    <a:gd name="T92" fmla="*/ 393 w 468"/>
                    <a:gd name="T93" fmla="*/ 16 h 424"/>
                    <a:gd name="T94" fmla="*/ 416 w 468"/>
                    <a:gd name="T95" fmla="*/ 19 h 424"/>
                    <a:gd name="T96" fmla="*/ 439 w 468"/>
                    <a:gd name="T97" fmla="*/ 2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424">
                      <a:moveTo>
                        <a:pt x="439" y="23"/>
                      </a:moveTo>
                      <a:lnTo>
                        <a:pt x="452" y="65"/>
                      </a:lnTo>
                      <a:lnTo>
                        <a:pt x="461" y="107"/>
                      </a:lnTo>
                      <a:lnTo>
                        <a:pt x="467" y="150"/>
                      </a:lnTo>
                      <a:lnTo>
                        <a:pt x="468" y="193"/>
                      </a:lnTo>
                      <a:lnTo>
                        <a:pt x="467" y="236"/>
                      </a:lnTo>
                      <a:lnTo>
                        <a:pt x="461" y="279"/>
                      </a:lnTo>
                      <a:lnTo>
                        <a:pt x="453" y="322"/>
                      </a:lnTo>
                      <a:lnTo>
                        <a:pt x="439" y="365"/>
                      </a:lnTo>
                      <a:lnTo>
                        <a:pt x="416" y="377"/>
                      </a:lnTo>
                      <a:lnTo>
                        <a:pt x="393" y="387"/>
                      </a:lnTo>
                      <a:lnTo>
                        <a:pt x="370" y="397"/>
                      </a:lnTo>
                      <a:lnTo>
                        <a:pt x="346" y="405"/>
                      </a:lnTo>
                      <a:lnTo>
                        <a:pt x="323" y="411"/>
                      </a:lnTo>
                      <a:lnTo>
                        <a:pt x="298" y="418"/>
                      </a:lnTo>
                      <a:lnTo>
                        <a:pt x="275" y="422"/>
                      </a:lnTo>
                      <a:lnTo>
                        <a:pt x="252" y="424"/>
                      </a:lnTo>
                      <a:lnTo>
                        <a:pt x="228" y="424"/>
                      </a:lnTo>
                      <a:lnTo>
                        <a:pt x="204" y="423"/>
                      </a:lnTo>
                      <a:lnTo>
                        <a:pt x="180" y="420"/>
                      </a:lnTo>
                      <a:lnTo>
                        <a:pt x="157" y="413"/>
                      </a:lnTo>
                      <a:lnTo>
                        <a:pt x="133" y="405"/>
                      </a:lnTo>
                      <a:lnTo>
                        <a:pt x="109" y="395"/>
                      </a:lnTo>
                      <a:lnTo>
                        <a:pt x="86" y="383"/>
                      </a:lnTo>
                      <a:lnTo>
                        <a:pt x="63" y="367"/>
                      </a:lnTo>
                      <a:lnTo>
                        <a:pt x="34" y="322"/>
                      </a:lnTo>
                      <a:lnTo>
                        <a:pt x="13" y="280"/>
                      </a:lnTo>
                      <a:lnTo>
                        <a:pt x="2" y="241"/>
                      </a:lnTo>
                      <a:lnTo>
                        <a:pt x="0" y="203"/>
                      </a:lnTo>
                      <a:lnTo>
                        <a:pt x="5" y="166"/>
                      </a:lnTo>
                      <a:lnTo>
                        <a:pt x="17" y="130"/>
                      </a:lnTo>
                      <a:lnTo>
                        <a:pt x="37" y="95"/>
                      </a:lnTo>
                      <a:lnTo>
                        <a:pt x="63" y="60"/>
                      </a:lnTo>
                      <a:lnTo>
                        <a:pt x="86" y="45"/>
                      </a:lnTo>
                      <a:lnTo>
                        <a:pt x="109" y="32"/>
                      </a:lnTo>
                      <a:lnTo>
                        <a:pt x="133" y="22"/>
                      </a:lnTo>
                      <a:lnTo>
                        <a:pt x="156" y="14"/>
                      </a:lnTo>
                      <a:lnTo>
                        <a:pt x="179" y="8"/>
                      </a:lnTo>
                      <a:lnTo>
                        <a:pt x="202" y="3"/>
                      </a:lnTo>
                      <a:lnTo>
                        <a:pt x="226" y="1"/>
                      </a:lnTo>
                      <a:lnTo>
                        <a:pt x="250" y="0"/>
                      </a:lnTo>
                      <a:lnTo>
                        <a:pt x="274" y="1"/>
                      </a:lnTo>
                      <a:lnTo>
                        <a:pt x="297" y="2"/>
                      </a:lnTo>
                      <a:lnTo>
                        <a:pt x="322" y="4"/>
                      </a:lnTo>
                      <a:lnTo>
                        <a:pt x="345" y="8"/>
                      </a:lnTo>
                      <a:lnTo>
                        <a:pt x="368" y="12"/>
                      </a:lnTo>
                      <a:lnTo>
                        <a:pt x="393" y="16"/>
                      </a:lnTo>
                      <a:lnTo>
                        <a:pt x="416" y="19"/>
                      </a:lnTo>
                      <a:lnTo>
                        <a:pt x="439" y="23"/>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5" name="Freeform 337">
                  <a:extLst>
                    <a:ext uri="{FF2B5EF4-FFF2-40B4-BE49-F238E27FC236}">
                      <a16:creationId xmlns:a16="http://schemas.microsoft.com/office/drawing/2014/main" id="{C5321704-FAAE-6745-BA1C-8E8F7D7A6FA2}"/>
                    </a:ext>
                  </a:extLst>
                </p:cNvPr>
                <p:cNvSpPr>
                  <a:spLocks/>
                </p:cNvSpPr>
                <p:nvPr/>
              </p:nvSpPr>
              <p:spPr bwMode="auto">
                <a:xfrm>
                  <a:off x="673" y="1121"/>
                  <a:ext cx="147" cy="200"/>
                </a:xfrm>
                <a:custGeom>
                  <a:avLst/>
                  <a:gdLst>
                    <a:gd name="T0" fmla="*/ 406 w 439"/>
                    <a:gd name="T1" fmla="*/ 26 h 400"/>
                    <a:gd name="T2" fmla="*/ 420 w 439"/>
                    <a:gd name="T3" fmla="*/ 65 h 400"/>
                    <a:gd name="T4" fmla="*/ 430 w 439"/>
                    <a:gd name="T5" fmla="*/ 104 h 400"/>
                    <a:gd name="T6" fmla="*/ 437 w 439"/>
                    <a:gd name="T7" fmla="*/ 142 h 400"/>
                    <a:gd name="T8" fmla="*/ 439 w 439"/>
                    <a:gd name="T9" fmla="*/ 182 h 400"/>
                    <a:gd name="T10" fmla="*/ 438 w 439"/>
                    <a:gd name="T11" fmla="*/ 220 h 400"/>
                    <a:gd name="T12" fmla="*/ 432 w 439"/>
                    <a:gd name="T13" fmla="*/ 259 h 400"/>
                    <a:gd name="T14" fmla="*/ 422 w 439"/>
                    <a:gd name="T15" fmla="*/ 297 h 400"/>
                    <a:gd name="T16" fmla="*/ 406 w 439"/>
                    <a:gd name="T17" fmla="*/ 336 h 400"/>
                    <a:gd name="T18" fmla="*/ 386 w 439"/>
                    <a:gd name="T19" fmla="*/ 348 h 400"/>
                    <a:gd name="T20" fmla="*/ 364 w 439"/>
                    <a:gd name="T21" fmla="*/ 359 h 400"/>
                    <a:gd name="T22" fmla="*/ 343 w 439"/>
                    <a:gd name="T23" fmla="*/ 370 h 400"/>
                    <a:gd name="T24" fmla="*/ 322 w 439"/>
                    <a:gd name="T25" fmla="*/ 379 h 400"/>
                    <a:gd name="T26" fmla="*/ 301 w 439"/>
                    <a:gd name="T27" fmla="*/ 386 h 400"/>
                    <a:gd name="T28" fmla="*/ 279 w 439"/>
                    <a:gd name="T29" fmla="*/ 392 h 400"/>
                    <a:gd name="T30" fmla="*/ 259 w 439"/>
                    <a:gd name="T31" fmla="*/ 397 h 400"/>
                    <a:gd name="T32" fmla="*/ 237 w 439"/>
                    <a:gd name="T33" fmla="*/ 399 h 400"/>
                    <a:gd name="T34" fmla="*/ 215 w 439"/>
                    <a:gd name="T35" fmla="*/ 400 h 400"/>
                    <a:gd name="T36" fmla="*/ 193 w 439"/>
                    <a:gd name="T37" fmla="*/ 398 h 400"/>
                    <a:gd name="T38" fmla="*/ 172 w 439"/>
                    <a:gd name="T39" fmla="*/ 395 h 400"/>
                    <a:gd name="T40" fmla="*/ 150 w 439"/>
                    <a:gd name="T41" fmla="*/ 389 h 400"/>
                    <a:gd name="T42" fmla="*/ 128 w 439"/>
                    <a:gd name="T43" fmla="*/ 380 h 400"/>
                    <a:gd name="T44" fmla="*/ 108 w 439"/>
                    <a:gd name="T45" fmla="*/ 369 h 400"/>
                    <a:gd name="T46" fmla="*/ 86 w 439"/>
                    <a:gd name="T47" fmla="*/ 355 h 400"/>
                    <a:gd name="T48" fmla="*/ 65 w 439"/>
                    <a:gd name="T49" fmla="*/ 338 h 400"/>
                    <a:gd name="T50" fmla="*/ 35 w 439"/>
                    <a:gd name="T51" fmla="*/ 298 h 400"/>
                    <a:gd name="T52" fmla="*/ 15 w 439"/>
                    <a:gd name="T53" fmla="*/ 260 h 400"/>
                    <a:gd name="T54" fmla="*/ 2 w 439"/>
                    <a:gd name="T55" fmla="*/ 224 h 400"/>
                    <a:gd name="T56" fmla="*/ 0 w 439"/>
                    <a:gd name="T57" fmla="*/ 189 h 400"/>
                    <a:gd name="T58" fmla="*/ 4 w 439"/>
                    <a:gd name="T59" fmla="*/ 156 h 400"/>
                    <a:gd name="T60" fmla="*/ 17 w 439"/>
                    <a:gd name="T61" fmla="*/ 124 h 400"/>
                    <a:gd name="T62" fmla="*/ 38 w 439"/>
                    <a:gd name="T63" fmla="*/ 92 h 400"/>
                    <a:gd name="T64" fmla="*/ 65 w 439"/>
                    <a:gd name="T65" fmla="*/ 60 h 400"/>
                    <a:gd name="T66" fmla="*/ 86 w 439"/>
                    <a:gd name="T67" fmla="*/ 44 h 400"/>
                    <a:gd name="T68" fmla="*/ 108 w 439"/>
                    <a:gd name="T69" fmla="*/ 30 h 400"/>
                    <a:gd name="T70" fmla="*/ 128 w 439"/>
                    <a:gd name="T71" fmla="*/ 20 h 400"/>
                    <a:gd name="T72" fmla="*/ 150 w 439"/>
                    <a:gd name="T73" fmla="*/ 12 h 400"/>
                    <a:gd name="T74" fmla="*/ 171 w 439"/>
                    <a:gd name="T75" fmla="*/ 6 h 400"/>
                    <a:gd name="T76" fmla="*/ 193 w 439"/>
                    <a:gd name="T77" fmla="*/ 2 h 400"/>
                    <a:gd name="T78" fmla="*/ 213 w 439"/>
                    <a:gd name="T79" fmla="*/ 0 h 400"/>
                    <a:gd name="T80" fmla="*/ 235 w 439"/>
                    <a:gd name="T81" fmla="*/ 0 h 400"/>
                    <a:gd name="T82" fmla="*/ 257 w 439"/>
                    <a:gd name="T83" fmla="*/ 1 h 400"/>
                    <a:gd name="T84" fmla="*/ 279 w 439"/>
                    <a:gd name="T85" fmla="*/ 3 h 400"/>
                    <a:gd name="T86" fmla="*/ 300 w 439"/>
                    <a:gd name="T87" fmla="*/ 5 h 400"/>
                    <a:gd name="T88" fmla="*/ 322 w 439"/>
                    <a:gd name="T89" fmla="*/ 9 h 400"/>
                    <a:gd name="T90" fmla="*/ 343 w 439"/>
                    <a:gd name="T91" fmla="*/ 13 h 400"/>
                    <a:gd name="T92" fmla="*/ 364 w 439"/>
                    <a:gd name="T93" fmla="*/ 17 h 400"/>
                    <a:gd name="T94" fmla="*/ 386 w 439"/>
                    <a:gd name="T95" fmla="*/ 22 h 400"/>
                    <a:gd name="T96" fmla="*/ 406 w 439"/>
                    <a:gd name="T97" fmla="*/ 2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9" h="400">
                      <a:moveTo>
                        <a:pt x="406" y="26"/>
                      </a:moveTo>
                      <a:lnTo>
                        <a:pt x="420" y="65"/>
                      </a:lnTo>
                      <a:lnTo>
                        <a:pt x="430" y="104"/>
                      </a:lnTo>
                      <a:lnTo>
                        <a:pt x="437" y="142"/>
                      </a:lnTo>
                      <a:lnTo>
                        <a:pt x="439" y="182"/>
                      </a:lnTo>
                      <a:lnTo>
                        <a:pt x="438" y="220"/>
                      </a:lnTo>
                      <a:lnTo>
                        <a:pt x="432" y="259"/>
                      </a:lnTo>
                      <a:lnTo>
                        <a:pt x="422" y="297"/>
                      </a:lnTo>
                      <a:lnTo>
                        <a:pt x="406" y="336"/>
                      </a:lnTo>
                      <a:lnTo>
                        <a:pt x="386" y="348"/>
                      </a:lnTo>
                      <a:lnTo>
                        <a:pt x="364" y="359"/>
                      </a:lnTo>
                      <a:lnTo>
                        <a:pt x="343" y="370"/>
                      </a:lnTo>
                      <a:lnTo>
                        <a:pt x="322" y="379"/>
                      </a:lnTo>
                      <a:lnTo>
                        <a:pt x="301" y="386"/>
                      </a:lnTo>
                      <a:lnTo>
                        <a:pt x="279" y="392"/>
                      </a:lnTo>
                      <a:lnTo>
                        <a:pt x="259" y="397"/>
                      </a:lnTo>
                      <a:lnTo>
                        <a:pt x="237" y="399"/>
                      </a:lnTo>
                      <a:lnTo>
                        <a:pt x="215" y="400"/>
                      </a:lnTo>
                      <a:lnTo>
                        <a:pt x="193" y="398"/>
                      </a:lnTo>
                      <a:lnTo>
                        <a:pt x="172" y="395"/>
                      </a:lnTo>
                      <a:lnTo>
                        <a:pt x="150" y="389"/>
                      </a:lnTo>
                      <a:lnTo>
                        <a:pt x="128" y="380"/>
                      </a:lnTo>
                      <a:lnTo>
                        <a:pt x="108" y="369"/>
                      </a:lnTo>
                      <a:lnTo>
                        <a:pt x="86" y="355"/>
                      </a:lnTo>
                      <a:lnTo>
                        <a:pt x="65" y="338"/>
                      </a:lnTo>
                      <a:lnTo>
                        <a:pt x="35" y="298"/>
                      </a:lnTo>
                      <a:lnTo>
                        <a:pt x="15" y="260"/>
                      </a:lnTo>
                      <a:lnTo>
                        <a:pt x="2" y="224"/>
                      </a:lnTo>
                      <a:lnTo>
                        <a:pt x="0" y="189"/>
                      </a:lnTo>
                      <a:lnTo>
                        <a:pt x="4" y="156"/>
                      </a:lnTo>
                      <a:lnTo>
                        <a:pt x="17" y="124"/>
                      </a:lnTo>
                      <a:lnTo>
                        <a:pt x="38" y="92"/>
                      </a:lnTo>
                      <a:lnTo>
                        <a:pt x="65" y="60"/>
                      </a:lnTo>
                      <a:lnTo>
                        <a:pt x="86" y="44"/>
                      </a:lnTo>
                      <a:lnTo>
                        <a:pt x="108" y="30"/>
                      </a:lnTo>
                      <a:lnTo>
                        <a:pt x="128" y="20"/>
                      </a:lnTo>
                      <a:lnTo>
                        <a:pt x="150" y="12"/>
                      </a:lnTo>
                      <a:lnTo>
                        <a:pt x="171" y="6"/>
                      </a:lnTo>
                      <a:lnTo>
                        <a:pt x="193" y="2"/>
                      </a:lnTo>
                      <a:lnTo>
                        <a:pt x="213" y="0"/>
                      </a:lnTo>
                      <a:lnTo>
                        <a:pt x="235" y="0"/>
                      </a:lnTo>
                      <a:lnTo>
                        <a:pt x="257" y="1"/>
                      </a:lnTo>
                      <a:lnTo>
                        <a:pt x="279" y="3"/>
                      </a:lnTo>
                      <a:lnTo>
                        <a:pt x="300" y="5"/>
                      </a:lnTo>
                      <a:lnTo>
                        <a:pt x="322" y="9"/>
                      </a:lnTo>
                      <a:lnTo>
                        <a:pt x="343" y="13"/>
                      </a:lnTo>
                      <a:lnTo>
                        <a:pt x="364" y="17"/>
                      </a:lnTo>
                      <a:lnTo>
                        <a:pt x="386" y="22"/>
                      </a:lnTo>
                      <a:lnTo>
                        <a:pt x="406" y="26"/>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6" name="Freeform 338">
                  <a:extLst>
                    <a:ext uri="{FF2B5EF4-FFF2-40B4-BE49-F238E27FC236}">
                      <a16:creationId xmlns:a16="http://schemas.microsoft.com/office/drawing/2014/main" id="{2130AD7B-B0E1-E146-BDB0-BF922BB59A5C}"/>
                    </a:ext>
                  </a:extLst>
                </p:cNvPr>
                <p:cNvSpPr>
                  <a:spLocks/>
                </p:cNvSpPr>
                <p:nvPr/>
              </p:nvSpPr>
              <p:spPr bwMode="auto">
                <a:xfrm>
                  <a:off x="502" y="1104"/>
                  <a:ext cx="75" cy="158"/>
                </a:xfrm>
                <a:custGeom>
                  <a:avLst/>
                  <a:gdLst>
                    <a:gd name="T0" fmla="*/ 0 w 226"/>
                    <a:gd name="T1" fmla="*/ 16 h 315"/>
                    <a:gd name="T2" fmla="*/ 226 w 226"/>
                    <a:gd name="T3" fmla="*/ 0 h 315"/>
                    <a:gd name="T4" fmla="*/ 226 w 226"/>
                    <a:gd name="T5" fmla="*/ 11 h 315"/>
                    <a:gd name="T6" fmla="*/ 9 w 226"/>
                    <a:gd name="T7" fmla="*/ 30 h 315"/>
                    <a:gd name="T8" fmla="*/ 10 w 226"/>
                    <a:gd name="T9" fmla="*/ 315 h 315"/>
                    <a:gd name="T10" fmla="*/ 0 w 226"/>
                    <a:gd name="T11" fmla="*/ 315 h 315"/>
                    <a:gd name="T12" fmla="*/ 0 w 226"/>
                    <a:gd name="T13" fmla="*/ 16 h 315"/>
                  </a:gdLst>
                  <a:ahLst/>
                  <a:cxnLst>
                    <a:cxn ang="0">
                      <a:pos x="T0" y="T1"/>
                    </a:cxn>
                    <a:cxn ang="0">
                      <a:pos x="T2" y="T3"/>
                    </a:cxn>
                    <a:cxn ang="0">
                      <a:pos x="T4" y="T5"/>
                    </a:cxn>
                    <a:cxn ang="0">
                      <a:pos x="T6" y="T7"/>
                    </a:cxn>
                    <a:cxn ang="0">
                      <a:pos x="T8" y="T9"/>
                    </a:cxn>
                    <a:cxn ang="0">
                      <a:pos x="T10" y="T11"/>
                    </a:cxn>
                    <a:cxn ang="0">
                      <a:pos x="T12" y="T13"/>
                    </a:cxn>
                  </a:cxnLst>
                  <a:rect l="0" t="0" r="r" b="b"/>
                  <a:pathLst>
                    <a:path w="226" h="315">
                      <a:moveTo>
                        <a:pt x="0" y="16"/>
                      </a:moveTo>
                      <a:lnTo>
                        <a:pt x="226" y="0"/>
                      </a:lnTo>
                      <a:lnTo>
                        <a:pt x="226" y="11"/>
                      </a:lnTo>
                      <a:lnTo>
                        <a:pt x="9" y="30"/>
                      </a:lnTo>
                      <a:lnTo>
                        <a:pt x="10" y="315"/>
                      </a:lnTo>
                      <a:lnTo>
                        <a:pt x="0" y="315"/>
                      </a:lnTo>
                      <a:lnTo>
                        <a:pt x="0" y="16"/>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7" name="Freeform 339">
                  <a:extLst>
                    <a:ext uri="{FF2B5EF4-FFF2-40B4-BE49-F238E27FC236}">
                      <a16:creationId xmlns:a16="http://schemas.microsoft.com/office/drawing/2014/main" id="{8786D294-9756-104E-9020-2A06D068FC4F}"/>
                    </a:ext>
                  </a:extLst>
                </p:cNvPr>
                <p:cNvSpPr>
                  <a:spLocks/>
                </p:cNvSpPr>
                <p:nvPr/>
              </p:nvSpPr>
              <p:spPr bwMode="auto">
                <a:xfrm>
                  <a:off x="502" y="1123"/>
                  <a:ext cx="75" cy="14"/>
                </a:xfrm>
                <a:custGeom>
                  <a:avLst/>
                  <a:gdLst>
                    <a:gd name="T0" fmla="*/ 4 w 224"/>
                    <a:gd name="T1" fmla="*/ 13 h 26"/>
                    <a:gd name="T2" fmla="*/ 224 w 224"/>
                    <a:gd name="T3" fmla="*/ 0 h 26"/>
                    <a:gd name="T4" fmla="*/ 224 w 224"/>
                    <a:gd name="T5" fmla="*/ 12 h 26"/>
                    <a:gd name="T6" fmla="*/ 0 w 224"/>
                    <a:gd name="T7" fmla="*/ 26 h 26"/>
                    <a:gd name="T8" fmla="*/ 4 w 224"/>
                    <a:gd name="T9" fmla="*/ 13 h 26"/>
                  </a:gdLst>
                  <a:ahLst/>
                  <a:cxnLst>
                    <a:cxn ang="0">
                      <a:pos x="T0" y="T1"/>
                    </a:cxn>
                    <a:cxn ang="0">
                      <a:pos x="T2" y="T3"/>
                    </a:cxn>
                    <a:cxn ang="0">
                      <a:pos x="T4" y="T5"/>
                    </a:cxn>
                    <a:cxn ang="0">
                      <a:pos x="T6" y="T7"/>
                    </a:cxn>
                    <a:cxn ang="0">
                      <a:pos x="T8" y="T9"/>
                    </a:cxn>
                  </a:cxnLst>
                  <a:rect l="0" t="0" r="r" b="b"/>
                  <a:pathLst>
                    <a:path w="224" h="26">
                      <a:moveTo>
                        <a:pt x="4" y="13"/>
                      </a:moveTo>
                      <a:lnTo>
                        <a:pt x="224" y="0"/>
                      </a:lnTo>
                      <a:lnTo>
                        <a:pt x="224" y="12"/>
                      </a:lnTo>
                      <a:lnTo>
                        <a:pt x="0" y="26"/>
                      </a:lnTo>
                      <a:lnTo>
                        <a:pt x="4"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8" name="Freeform 340">
                  <a:extLst>
                    <a:ext uri="{FF2B5EF4-FFF2-40B4-BE49-F238E27FC236}">
                      <a16:creationId xmlns:a16="http://schemas.microsoft.com/office/drawing/2014/main" id="{0CC5AF1A-8652-E841-8E44-27DCF251DEFE}"/>
                    </a:ext>
                  </a:extLst>
                </p:cNvPr>
                <p:cNvSpPr>
                  <a:spLocks/>
                </p:cNvSpPr>
                <p:nvPr/>
              </p:nvSpPr>
              <p:spPr bwMode="auto">
                <a:xfrm>
                  <a:off x="504" y="1150"/>
                  <a:ext cx="71" cy="12"/>
                </a:xfrm>
                <a:custGeom>
                  <a:avLst/>
                  <a:gdLst>
                    <a:gd name="T0" fmla="*/ 4 w 215"/>
                    <a:gd name="T1" fmla="*/ 12 h 24"/>
                    <a:gd name="T2" fmla="*/ 215 w 215"/>
                    <a:gd name="T3" fmla="*/ 0 h 24"/>
                    <a:gd name="T4" fmla="*/ 215 w 215"/>
                    <a:gd name="T5" fmla="*/ 13 h 24"/>
                    <a:gd name="T6" fmla="*/ 0 w 215"/>
                    <a:gd name="T7" fmla="*/ 24 h 24"/>
                    <a:gd name="T8" fmla="*/ 4 w 215"/>
                    <a:gd name="T9" fmla="*/ 12 h 24"/>
                  </a:gdLst>
                  <a:ahLst/>
                  <a:cxnLst>
                    <a:cxn ang="0">
                      <a:pos x="T0" y="T1"/>
                    </a:cxn>
                    <a:cxn ang="0">
                      <a:pos x="T2" y="T3"/>
                    </a:cxn>
                    <a:cxn ang="0">
                      <a:pos x="T4" y="T5"/>
                    </a:cxn>
                    <a:cxn ang="0">
                      <a:pos x="T6" y="T7"/>
                    </a:cxn>
                    <a:cxn ang="0">
                      <a:pos x="T8" y="T9"/>
                    </a:cxn>
                  </a:cxnLst>
                  <a:rect l="0" t="0" r="r" b="b"/>
                  <a:pathLst>
                    <a:path w="215" h="24">
                      <a:moveTo>
                        <a:pt x="4" y="12"/>
                      </a:moveTo>
                      <a:lnTo>
                        <a:pt x="215" y="0"/>
                      </a:lnTo>
                      <a:lnTo>
                        <a:pt x="215" y="13"/>
                      </a:lnTo>
                      <a:lnTo>
                        <a:pt x="0" y="24"/>
                      </a:lnTo>
                      <a:lnTo>
                        <a:pt x="4" y="12"/>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89" name="Freeform 341">
                  <a:extLst>
                    <a:ext uri="{FF2B5EF4-FFF2-40B4-BE49-F238E27FC236}">
                      <a16:creationId xmlns:a16="http://schemas.microsoft.com/office/drawing/2014/main" id="{C9C9C537-5755-4040-AC1A-2DE02446B434}"/>
                    </a:ext>
                  </a:extLst>
                </p:cNvPr>
                <p:cNvSpPr>
                  <a:spLocks/>
                </p:cNvSpPr>
                <p:nvPr/>
              </p:nvSpPr>
              <p:spPr bwMode="auto">
                <a:xfrm>
                  <a:off x="504" y="1150"/>
                  <a:ext cx="71" cy="10"/>
                </a:xfrm>
                <a:custGeom>
                  <a:avLst/>
                  <a:gdLst>
                    <a:gd name="T0" fmla="*/ 4 w 215"/>
                    <a:gd name="T1" fmla="*/ 12 h 20"/>
                    <a:gd name="T2" fmla="*/ 215 w 215"/>
                    <a:gd name="T3" fmla="*/ 0 h 20"/>
                    <a:gd name="T4" fmla="*/ 215 w 215"/>
                    <a:gd name="T5" fmla="*/ 9 h 20"/>
                    <a:gd name="T6" fmla="*/ 0 w 215"/>
                    <a:gd name="T7" fmla="*/ 20 h 20"/>
                    <a:gd name="T8" fmla="*/ 4 w 215"/>
                    <a:gd name="T9" fmla="*/ 12 h 20"/>
                  </a:gdLst>
                  <a:ahLst/>
                  <a:cxnLst>
                    <a:cxn ang="0">
                      <a:pos x="T0" y="T1"/>
                    </a:cxn>
                    <a:cxn ang="0">
                      <a:pos x="T2" y="T3"/>
                    </a:cxn>
                    <a:cxn ang="0">
                      <a:pos x="T4" y="T5"/>
                    </a:cxn>
                    <a:cxn ang="0">
                      <a:pos x="T6" y="T7"/>
                    </a:cxn>
                    <a:cxn ang="0">
                      <a:pos x="T8" y="T9"/>
                    </a:cxn>
                  </a:cxnLst>
                  <a:rect l="0" t="0" r="r" b="b"/>
                  <a:pathLst>
                    <a:path w="215" h="20">
                      <a:moveTo>
                        <a:pt x="4" y="12"/>
                      </a:moveTo>
                      <a:lnTo>
                        <a:pt x="215" y="0"/>
                      </a:lnTo>
                      <a:lnTo>
                        <a:pt x="215" y="9"/>
                      </a:lnTo>
                      <a:lnTo>
                        <a:pt x="0" y="20"/>
                      </a:lnTo>
                      <a:lnTo>
                        <a:pt x="4" y="12"/>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0" name="Freeform 342">
                  <a:extLst>
                    <a:ext uri="{FF2B5EF4-FFF2-40B4-BE49-F238E27FC236}">
                      <a16:creationId xmlns:a16="http://schemas.microsoft.com/office/drawing/2014/main" id="{59AE7C82-A655-8D44-AA51-4CCF8721303A}"/>
                    </a:ext>
                  </a:extLst>
                </p:cNvPr>
                <p:cNvSpPr>
                  <a:spLocks/>
                </p:cNvSpPr>
                <p:nvPr/>
              </p:nvSpPr>
              <p:spPr bwMode="auto">
                <a:xfrm>
                  <a:off x="502" y="1190"/>
                  <a:ext cx="75" cy="10"/>
                </a:xfrm>
                <a:custGeom>
                  <a:avLst/>
                  <a:gdLst>
                    <a:gd name="T0" fmla="*/ 4 w 224"/>
                    <a:gd name="T1" fmla="*/ 9 h 21"/>
                    <a:gd name="T2" fmla="*/ 224 w 224"/>
                    <a:gd name="T3" fmla="*/ 0 h 21"/>
                    <a:gd name="T4" fmla="*/ 224 w 224"/>
                    <a:gd name="T5" fmla="*/ 13 h 21"/>
                    <a:gd name="T6" fmla="*/ 0 w 224"/>
                    <a:gd name="T7" fmla="*/ 21 h 21"/>
                    <a:gd name="T8" fmla="*/ 4 w 224"/>
                    <a:gd name="T9" fmla="*/ 9 h 21"/>
                  </a:gdLst>
                  <a:ahLst/>
                  <a:cxnLst>
                    <a:cxn ang="0">
                      <a:pos x="T0" y="T1"/>
                    </a:cxn>
                    <a:cxn ang="0">
                      <a:pos x="T2" y="T3"/>
                    </a:cxn>
                    <a:cxn ang="0">
                      <a:pos x="T4" y="T5"/>
                    </a:cxn>
                    <a:cxn ang="0">
                      <a:pos x="T6" y="T7"/>
                    </a:cxn>
                    <a:cxn ang="0">
                      <a:pos x="T8" y="T9"/>
                    </a:cxn>
                  </a:cxnLst>
                  <a:rect l="0" t="0" r="r" b="b"/>
                  <a:pathLst>
                    <a:path w="224" h="21">
                      <a:moveTo>
                        <a:pt x="4" y="9"/>
                      </a:moveTo>
                      <a:lnTo>
                        <a:pt x="224" y="0"/>
                      </a:lnTo>
                      <a:lnTo>
                        <a:pt x="224" y="13"/>
                      </a:lnTo>
                      <a:lnTo>
                        <a:pt x="0" y="21"/>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1" name="Freeform 343">
                  <a:extLst>
                    <a:ext uri="{FF2B5EF4-FFF2-40B4-BE49-F238E27FC236}">
                      <a16:creationId xmlns:a16="http://schemas.microsoft.com/office/drawing/2014/main" id="{3CA4806F-E9C9-4F48-ACA6-E9AD18ABBDA8}"/>
                    </a:ext>
                  </a:extLst>
                </p:cNvPr>
                <p:cNvSpPr>
                  <a:spLocks/>
                </p:cNvSpPr>
                <p:nvPr/>
              </p:nvSpPr>
              <p:spPr bwMode="auto">
                <a:xfrm>
                  <a:off x="505" y="1163"/>
                  <a:ext cx="72" cy="33"/>
                </a:xfrm>
                <a:custGeom>
                  <a:avLst/>
                  <a:gdLst>
                    <a:gd name="T0" fmla="*/ 0 w 217"/>
                    <a:gd name="T1" fmla="*/ 7 h 65"/>
                    <a:gd name="T2" fmla="*/ 217 w 217"/>
                    <a:gd name="T3" fmla="*/ 0 h 65"/>
                    <a:gd name="T4" fmla="*/ 217 w 217"/>
                    <a:gd name="T5" fmla="*/ 61 h 65"/>
                    <a:gd name="T6" fmla="*/ 0 w 217"/>
                    <a:gd name="T7" fmla="*/ 65 h 65"/>
                    <a:gd name="T8" fmla="*/ 0 w 217"/>
                    <a:gd name="T9" fmla="*/ 7 h 65"/>
                  </a:gdLst>
                  <a:ahLst/>
                  <a:cxnLst>
                    <a:cxn ang="0">
                      <a:pos x="T0" y="T1"/>
                    </a:cxn>
                    <a:cxn ang="0">
                      <a:pos x="T2" y="T3"/>
                    </a:cxn>
                    <a:cxn ang="0">
                      <a:pos x="T4" y="T5"/>
                    </a:cxn>
                    <a:cxn ang="0">
                      <a:pos x="T6" y="T7"/>
                    </a:cxn>
                    <a:cxn ang="0">
                      <a:pos x="T8" y="T9"/>
                    </a:cxn>
                  </a:cxnLst>
                  <a:rect l="0" t="0" r="r" b="b"/>
                  <a:pathLst>
                    <a:path w="217" h="65">
                      <a:moveTo>
                        <a:pt x="0" y="7"/>
                      </a:moveTo>
                      <a:lnTo>
                        <a:pt x="217" y="0"/>
                      </a:lnTo>
                      <a:lnTo>
                        <a:pt x="217" y="61"/>
                      </a:lnTo>
                      <a:lnTo>
                        <a:pt x="0" y="65"/>
                      </a:lnTo>
                      <a:lnTo>
                        <a:pt x="0" y="7"/>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2" name="Freeform 344">
                  <a:extLst>
                    <a:ext uri="{FF2B5EF4-FFF2-40B4-BE49-F238E27FC236}">
                      <a16:creationId xmlns:a16="http://schemas.microsoft.com/office/drawing/2014/main" id="{007B4E17-1A0B-1348-BC6D-D72F6C596A70}"/>
                    </a:ext>
                  </a:extLst>
                </p:cNvPr>
                <p:cNvSpPr>
                  <a:spLocks/>
                </p:cNvSpPr>
                <p:nvPr/>
              </p:nvSpPr>
              <p:spPr bwMode="auto">
                <a:xfrm>
                  <a:off x="504" y="1254"/>
                  <a:ext cx="74" cy="9"/>
                </a:xfrm>
                <a:custGeom>
                  <a:avLst/>
                  <a:gdLst>
                    <a:gd name="T0" fmla="*/ 4 w 224"/>
                    <a:gd name="T1" fmla="*/ 5 h 18"/>
                    <a:gd name="T2" fmla="*/ 224 w 224"/>
                    <a:gd name="T3" fmla="*/ 0 h 18"/>
                    <a:gd name="T4" fmla="*/ 224 w 224"/>
                    <a:gd name="T5" fmla="*/ 13 h 18"/>
                    <a:gd name="T6" fmla="*/ 0 w 224"/>
                    <a:gd name="T7" fmla="*/ 18 h 18"/>
                    <a:gd name="T8" fmla="*/ 4 w 224"/>
                    <a:gd name="T9" fmla="*/ 5 h 18"/>
                  </a:gdLst>
                  <a:ahLst/>
                  <a:cxnLst>
                    <a:cxn ang="0">
                      <a:pos x="T0" y="T1"/>
                    </a:cxn>
                    <a:cxn ang="0">
                      <a:pos x="T2" y="T3"/>
                    </a:cxn>
                    <a:cxn ang="0">
                      <a:pos x="T4" y="T5"/>
                    </a:cxn>
                    <a:cxn ang="0">
                      <a:pos x="T6" y="T7"/>
                    </a:cxn>
                    <a:cxn ang="0">
                      <a:pos x="T8" y="T9"/>
                    </a:cxn>
                  </a:cxnLst>
                  <a:rect l="0" t="0" r="r" b="b"/>
                  <a:pathLst>
                    <a:path w="224" h="18">
                      <a:moveTo>
                        <a:pt x="4" y="5"/>
                      </a:moveTo>
                      <a:lnTo>
                        <a:pt x="224" y="0"/>
                      </a:lnTo>
                      <a:lnTo>
                        <a:pt x="224" y="13"/>
                      </a:lnTo>
                      <a:lnTo>
                        <a:pt x="0" y="18"/>
                      </a:lnTo>
                      <a:lnTo>
                        <a:pt x="4"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3" name="Freeform 345">
                  <a:extLst>
                    <a:ext uri="{FF2B5EF4-FFF2-40B4-BE49-F238E27FC236}">
                      <a16:creationId xmlns:a16="http://schemas.microsoft.com/office/drawing/2014/main" id="{62A3AD1B-22D4-9841-9C8C-E5163956C6BF}"/>
                    </a:ext>
                  </a:extLst>
                </p:cNvPr>
                <p:cNvSpPr>
                  <a:spLocks/>
                </p:cNvSpPr>
                <p:nvPr/>
              </p:nvSpPr>
              <p:spPr bwMode="auto">
                <a:xfrm>
                  <a:off x="656" y="1444"/>
                  <a:ext cx="194" cy="21"/>
                </a:xfrm>
                <a:custGeom>
                  <a:avLst/>
                  <a:gdLst>
                    <a:gd name="T0" fmla="*/ 3 w 581"/>
                    <a:gd name="T1" fmla="*/ 0 h 43"/>
                    <a:gd name="T2" fmla="*/ 581 w 581"/>
                    <a:gd name="T3" fmla="*/ 13 h 43"/>
                    <a:gd name="T4" fmla="*/ 581 w 581"/>
                    <a:gd name="T5" fmla="*/ 34 h 43"/>
                    <a:gd name="T6" fmla="*/ 8 w 581"/>
                    <a:gd name="T7" fmla="*/ 26 h 43"/>
                    <a:gd name="T8" fmla="*/ 0 w 581"/>
                    <a:gd name="T9" fmla="*/ 43 h 43"/>
                    <a:gd name="T10" fmla="*/ 3 w 581"/>
                    <a:gd name="T11" fmla="*/ 0 h 43"/>
                  </a:gdLst>
                  <a:ahLst/>
                  <a:cxnLst>
                    <a:cxn ang="0">
                      <a:pos x="T0" y="T1"/>
                    </a:cxn>
                    <a:cxn ang="0">
                      <a:pos x="T2" y="T3"/>
                    </a:cxn>
                    <a:cxn ang="0">
                      <a:pos x="T4" y="T5"/>
                    </a:cxn>
                    <a:cxn ang="0">
                      <a:pos x="T6" y="T7"/>
                    </a:cxn>
                    <a:cxn ang="0">
                      <a:pos x="T8" y="T9"/>
                    </a:cxn>
                    <a:cxn ang="0">
                      <a:pos x="T10" y="T11"/>
                    </a:cxn>
                  </a:cxnLst>
                  <a:rect l="0" t="0" r="r" b="b"/>
                  <a:pathLst>
                    <a:path w="581" h="43">
                      <a:moveTo>
                        <a:pt x="3" y="0"/>
                      </a:moveTo>
                      <a:lnTo>
                        <a:pt x="581" y="13"/>
                      </a:lnTo>
                      <a:lnTo>
                        <a:pt x="581" y="34"/>
                      </a:lnTo>
                      <a:lnTo>
                        <a:pt x="8" y="26"/>
                      </a:lnTo>
                      <a:lnTo>
                        <a:pt x="0" y="43"/>
                      </a:lnTo>
                      <a:lnTo>
                        <a:pt x="3"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4" name="Freeform 346">
                  <a:extLst>
                    <a:ext uri="{FF2B5EF4-FFF2-40B4-BE49-F238E27FC236}">
                      <a16:creationId xmlns:a16="http://schemas.microsoft.com/office/drawing/2014/main" id="{1D3181AD-D56A-784E-99CB-A2DC78F01629}"/>
                    </a:ext>
                  </a:extLst>
                </p:cNvPr>
                <p:cNvSpPr>
                  <a:spLocks/>
                </p:cNvSpPr>
                <p:nvPr/>
              </p:nvSpPr>
              <p:spPr bwMode="auto">
                <a:xfrm>
                  <a:off x="659" y="1456"/>
                  <a:ext cx="191" cy="11"/>
                </a:xfrm>
                <a:custGeom>
                  <a:avLst/>
                  <a:gdLst>
                    <a:gd name="T0" fmla="*/ 4 w 574"/>
                    <a:gd name="T1" fmla="*/ 0 h 20"/>
                    <a:gd name="T2" fmla="*/ 574 w 574"/>
                    <a:gd name="T3" fmla="*/ 8 h 20"/>
                    <a:gd name="T4" fmla="*/ 574 w 574"/>
                    <a:gd name="T5" fmla="*/ 20 h 20"/>
                    <a:gd name="T6" fmla="*/ 0 w 574"/>
                    <a:gd name="T7" fmla="*/ 9 h 20"/>
                    <a:gd name="T8" fmla="*/ 4 w 574"/>
                    <a:gd name="T9" fmla="*/ 0 h 20"/>
                  </a:gdLst>
                  <a:ahLst/>
                  <a:cxnLst>
                    <a:cxn ang="0">
                      <a:pos x="T0" y="T1"/>
                    </a:cxn>
                    <a:cxn ang="0">
                      <a:pos x="T2" y="T3"/>
                    </a:cxn>
                    <a:cxn ang="0">
                      <a:pos x="T4" y="T5"/>
                    </a:cxn>
                    <a:cxn ang="0">
                      <a:pos x="T6" y="T7"/>
                    </a:cxn>
                    <a:cxn ang="0">
                      <a:pos x="T8" y="T9"/>
                    </a:cxn>
                  </a:cxnLst>
                  <a:rect l="0" t="0" r="r" b="b"/>
                  <a:pathLst>
                    <a:path w="574" h="20">
                      <a:moveTo>
                        <a:pt x="4" y="0"/>
                      </a:moveTo>
                      <a:lnTo>
                        <a:pt x="574" y="8"/>
                      </a:lnTo>
                      <a:lnTo>
                        <a:pt x="574" y="20"/>
                      </a:lnTo>
                      <a:lnTo>
                        <a:pt x="0" y="9"/>
                      </a:lnTo>
                      <a:lnTo>
                        <a:pt x="4"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5" name="Freeform 347">
                  <a:extLst>
                    <a:ext uri="{FF2B5EF4-FFF2-40B4-BE49-F238E27FC236}">
                      <a16:creationId xmlns:a16="http://schemas.microsoft.com/office/drawing/2014/main" id="{F240B412-AD2F-1440-94EF-7FF5DB3D4115}"/>
                    </a:ext>
                  </a:extLst>
                </p:cNvPr>
                <p:cNvSpPr>
                  <a:spLocks/>
                </p:cNvSpPr>
                <p:nvPr/>
              </p:nvSpPr>
              <p:spPr bwMode="auto">
                <a:xfrm>
                  <a:off x="660" y="1447"/>
                  <a:ext cx="36" cy="7"/>
                </a:xfrm>
                <a:custGeom>
                  <a:avLst/>
                  <a:gdLst>
                    <a:gd name="T0" fmla="*/ 0 w 108"/>
                    <a:gd name="T1" fmla="*/ 0 h 14"/>
                    <a:gd name="T2" fmla="*/ 108 w 108"/>
                    <a:gd name="T3" fmla="*/ 1 h 14"/>
                    <a:gd name="T4" fmla="*/ 108 w 108"/>
                    <a:gd name="T5" fmla="*/ 14 h 14"/>
                    <a:gd name="T6" fmla="*/ 0 w 108"/>
                    <a:gd name="T7" fmla="*/ 13 h 14"/>
                    <a:gd name="T8" fmla="*/ 0 w 108"/>
                    <a:gd name="T9" fmla="*/ 0 h 14"/>
                  </a:gdLst>
                  <a:ahLst/>
                  <a:cxnLst>
                    <a:cxn ang="0">
                      <a:pos x="T0" y="T1"/>
                    </a:cxn>
                    <a:cxn ang="0">
                      <a:pos x="T2" y="T3"/>
                    </a:cxn>
                    <a:cxn ang="0">
                      <a:pos x="T4" y="T5"/>
                    </a:cxn>
                    <a:cxn ang="0">
                      <a:pos x="T6" y="T7"/>
                    </a:cxn>
                    <a:cxn ang="0">
                      <a:pos x="T8" y="T9"/>
                    </a:cxn>
                  </a:cxnLst>
                  <a:rect l="0" t="0" r="r" b="b"/>
                  <a:pathLst>
                    <a:path w="108" h="14">
                      <a:moveTo>
                        <a:pt x="0" y="0"/>
                      </a:moveTo>
                      <a:lnTo>
                        <a:pt x="108" y="1"/>
                      </a:lnTo>
                      <a:lnTo>
                        <a:pt x="108" y="14"/>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6" name="Freeform 348">
                  <a:extLst>
                    <a:ext uri="{FF2B5EF4-FFF2-40B4-BE49-F238E27FC236}">
                      <a16:creationId xmlns:a16="http://schemas.microsoft.com/office/drawing/2014/main" id="{AB284FB4-D6F3-2D47-BCDF-4FC4F9AB0621}"/>
                    </a:ext>
                  </a:extLst>
                </p:cNvPr>
                <p:cNvSpPr>
                  <a:spLocks/>
                </p:cNvSpPr>
                <p:nvPr/>
              </p:nvSpPr>
              <p:spPr bwMode="auto">
                <a:xfrm>
                  <a:off x="701" y="1447"/>
                  <a:ext cx="36" cy="7"/>
                </a:xfrm>
                <a:custGeom>
                  <a:avLst/>
                  <a:gdLst>
                    <a:gd name="T0" fmla="*/ 0 w 109"/>
                    <a:gd name="T1" fmla="*/ 0 h 15"/>
                    <a:gd name="T2" fmla="*/ 109 w 109"/>
                    <a:gd name="T3" fmla="*/ 2 h 15"/>
                    <a:gd name="T4" fmla="*/ 109 w 109"/>
                    <a:gd name="T5" fmla="*/ 15 h 15"/>
                    <a:gd name="T6" fmla="*/ 0 w 109"/>
                    <a:gd name="T7" fmla="*/ 14 h 15"/>
                    <a:gd name="T8" fmla="*/ 0 w 109"/>
                    <a:gd name="T9" fmla="*/ 0 h 15"/>
                  </a:gdLst>
                  <a:ahLst/>
                  <a:cxnLst>
                    <a:cxn ang="0">
                      <a:pos x="T0" y="T1"/>
                    </a:cxn>
                    <a:cxn ang="0">
                      <a:pos x="T2" y="T3"/>
                    </a:cxn>
                    <a:cxn ang="0">
                      <a:pos x="T4" y="T5"/>
                    </a:cxn>
                    <a:cxn ang="0">
                      <a:pos x="T6" y="T7"/>
                    </a:cxn>
                    <a:cxn ang="0">
                      <a:pos x="T8" y="T9"/>
                    </a:cxn>
                  </a:cxnLst>
                  <a:rect l="0" t="0" r="r" b="b"/>
                  <a:pathLst>
                    <a:path w="109" h="15">
                      <a:moveTo>
                        <a:pt x="0" y="0"/>
                      </a:moveTo>
                      <a:lnTo>
                        <a:pt x="109" y="2"/>
                      </a:lnTo>
                      <a:lnTo>
                        <a:pt x="109" y="15"/>
                      </a:lnTo>
                      <a:lnTo>
                        <a:pt x="0" y="14"/>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7" name="Freeform 349">
                  <a:extLst>
                    <a:ext uri="{FF2B5EF4-FFF2-40B4-BE49-F238E27FC236}">
                      <a16:creationId xmlns:a16="http://schemas.microsoft.com/office/drawing/2014/main" id="{299CB8D3-739D-7047-8EAF-AFF97C98B0E4}"/>
                    </a:ext>
                  </a:extLst>
                </p:cNvPr>
                <p:cNvSpPr>
                  <a:spLocks/>
                </p:cNvSpPr>
                <p:nvPr/>
              </p:nvSpPr>
              <p:spPr bwMode="auto">
                <a:xfrm>
                  <a:off x="742" y="1448"/>
                  <a:ext cx="36" cy="7"/>
                </a:xfrm>
                <a:custGeom>
                  <a:avLst/>
                  <a:gdLst>
                    <a:gd name="T0" fmla="*/ 0 w 108"/>
                    <a:gd name="T1" fmla="*/ 0 h 15"/>
                    <a:gd name="T2" fmla="*/ 108 w 108"/>
                    <a:gd name="T3" fmla="*/ 2 h 15"/>
                    <a:gd name="T4" fmla="*/ 108 w 108"/>
                    <a:gd name="T5" fmla="*/ 15 h 15"/>
                    <a:gd name="T6" fmla="*/ 0 w 108"/>
                    <a:gd name="T7" fmla="*/ 14 h 15"/>
                    <a:gd name="T8" fmla="*/ 0 w 108"/>
                    <a:gd name="T9" fmla="*/ 0 h 15"/>
                  </a:gdLst>
                  <a:ahLst/>
                  <a:cxnLst>
                    <a:cxn ang="0">
                      <a:pos x="T0" y="T1"/>
                    </a:cxn>
                    <a:cxn ang="0">
                      <a:pos x="T2" y="T3"/>
                    </a:cxn>
                    <a:cxn ang="0">
                      <a:pos x="T4" y="T5"/>
                    </a:cxn>
                    <a:cxn ang="0">
                      <a:pos x="T6" y="T7"/>
                    </a:cxn>
                    <a:cxn ang="0">
                      <a:pos x="T8" y="T9"/>
                    </a:cxn>
                  </a:cxnLst>
                  <a:rect l="0" t="0" r="r" b="b"/>
                  <a:pathLst>
                    <a:path w="108" h="15">
                      <a:moveTo>
                        <a:pt x="0" y="0"/>
                      </a:moveTo>
                      <a:lnTo>
                        <a:pt x="108" y="2"/>
                      </a:lnTo>
                      <a:lnTo>
                        <a:pt x="108" y="15"/>
                      </a:lnTo>
                      <a:lnTo>
                        <a:pt x="0" y="14"/>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8" name="Freeform 350">
                  <a:extLst>
                    <a:ext uri="{FF2B5EF4-FFF2-40B4-BE49-F238E27FC236}">
                      <a16:creationId xmlns:a16="http://schemas.microsoft.com/office/drawing/2014/main" id="{0DEC194C-E825-2D48-A28B-803E756B4633}"/>
                    </a:ext>
                  </a:extLst>
                </p:cNvPr>
                <p:cNvSpPr>
                  <a:spLocks/>
                </p:cNvSpPr>
                <p:nvPr/>
              </p:nvSpPr>
              <p:spPr bwMode="auto">
                <a:xfrm>
                  <a:off x="791" y="1450"/>
                  <a:ext cx="37" cy="7"/>
                </a:xfrm>
                <a:custGeom>
                  <a:avLst/>
                  <a:gdLst>
                    <a:gd name="T0" fmla="*/ 0 w 110"/>
                    <a:gd name="T1" fmla="*/ 0 h 15"/>
                    <a:gd name="T2" fmla="*/ 110 w 110"/>
                    <a:gd name="T3" fmla="*/ 2 h 15"/>
                    <a:gd name="T4" fmla="*/ 110 w 110"/>
                    <a:gd name="T5" fmla="*/ 15 h 15"/>
                    <a:gd name="T6" fmla="*/ 0 w 110"/>
                    <a:gd name="T7" fmla="*/ 13 h 15"/>
                    <a:gd name="T8" fmla="*/ 0 w 110"/>
                    <a:gd name="T9" fmla="*/ 0 h 15"/>
                  </a:gdLst>
                  <a:ahLst/>
                  <a:cxnLst>
                    <a:cxn ang="0">
                      <a:pos x="T0" y="T1"/>
                    </a:cxn>
                    <a:cxn ang="0">
                      <a:pos x="T2" y="T3"/>
                    </a:cxn>
                    <a:cxn ang="0">
                      <a:pos x="T4" y="T5"/>
                    </a:cxn>
                    <a:cxn ang="0">
                      <a:pos x="T6" y="T7"/>
                    </a:cxn>
                    <a:cxn ang="0">
                      <a:pos x="T8" y="T9"/>
                    </a:cxn>
                  </a:cxnLst>
                  <a:rect l="0" t="0" r="r" b="b"/>
                  <a:pathLst>
                    <a:path w="110" h="15">
                      <a:moveTo>
                        <a:pt x="0" y="0"/>
                      </a:moveTo>
                      <a:lnTo>
                        <a:pt x="110" y="2"/>
                      </a:lnTo>
                      <a:lnTo>
                        <a:pt x="110"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99" name="Freeform 351">
                  <a:extLst>
                    <a:ext uri="{FF2B5EF4-FFF2-40B4-BE49-F238E27FC236}">
                      <a16:creationId xmlns:a16="http://schemas.microsoft.com/office/drawing/2014/main" id="{AED9D08E-97B1-1046-8A64-5F8BF68B009D}"/>
                    </a:ext>
                  </a:extLst>
                </p:cNvPr>
                <p:cNvSpPr>
                  <a:spLocks/>
                </p:cNvSpPr>
                <p:nvPr/>
              </p:nvSpPr>
              <p:spPr bwMode="auto">
                <a:xfrm>
                  <a:off x="660" y="1449"/>
                  <a:ext cx="36" cy="3"/>
                </a:xfrm>
                <a:custGeom>
                  <a:avLst/>
                  <a:gdLst>
                    <a:gd name="T0" fmla="*/ 0 w 108"/>
                    <a:gd name="T1" fmla="*/ 0 h 8"/>
                    <a:gd name="T2" fmla="*/ 108 w 108"/>
                    <a:gd name="T3" fmla="*/ 3 h 8"/>
                    <a:gd name="T4" fmla="*/ 108 w 108"/>
                    <a:gd name="T5" fmla="*/ 8 h 8"/>
                    <a:gd name="T6" fmla="*/ 0 w 108"/>
                    <a:gd name="T7" fmla="*/ 6 h 8"/>
                    <a:gd name="T8" fmla="*/ 0 w 108"/>
                    <a:gd name="T9" fmla="*/ 0 h 8"/>
                  </a:gdLst>
                  <a:ahLst/>
                  <a:cxnLst>
                    <a:cxn ang="0">
                      <a:pos x="T0" y="T1"/>
                    </a:cxn>
                    <a:cxn ang="0">
                      <a:pos x="T2" y="T3"/>
                    </a:cxn>
                    <a:cxn ang="0">
                      <a:pos x="T4" y="T5"/>
                    </a:cxn>
                    <a:cxn ang="0">
                      <a:pos x="T6" y="T7"/>
                    </a:cxn>
                    <a:cxn ang="0">
                      <a:pos x="T8" y="T9"/>
                    </a:cxn>
                  </a:cxnLst>
                  <a:rect l="0" t="0" r="r" b="b"/>
                  <a:pathLst>
                    <a:path w="108" h="8">
                      <a:moveTo>
                        <a:pt x="0" y="0"/>
                      </a:moveTo>
                      <a:lnTo>
                        <a:pt x="108" y="3"/>
                      </a:lnTo>
                      <a:lnTo>
                        <a:pt x="108"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0" name="Freeform 352">
                  <a:extLst>
                    <a:ext uri="{FF2B5EF4-FFF2-40B4-BE49-F238E27FC236}">
                      <a16:creationId xmlns:a16="http://schemas.microsoft.com/office/drawing/2014/main" id="{322114CA-70D4-4B45-BCFA-EA5738B8C431}"/>
                    </a:ext>
                  </a:extLst>
                </p:cNvPr>
                <p:cNvSpPr>
                  <a:spLocks/>
                </p:cNvSpPr>
                <p:nvPr/>
              </p:nvSpPr>
              <p:spPr bwMode="auto">
                <a:xfrm>
                  <a:off x="701" y="1449"/>
                  <a:ext cx="36" cy="4"/>
                </a:xfrm>
                <a:custGeom>
                  <a:avLst/>
                  <a:gdLst>
                    <a:gd name="T0" fmla="*/ 0 w 109"/>
                    <a:gd name="T1" fmla="*/ 0 h 8"/>
                    <a:gd name="T2" fmla="*/ 109 w 109"/>
                    <a:gd name="T3" fmla="*/ 2 h 8"/>
                    <a:gd name="T4" fmla="*/ 109 w 109"/>
                    <a:gd name="T5" fmla="*/ 8 h 8"/>
                    <a:gd name="T6" fmla="*/ 0 w 109"/>
                    <a:gd name="T7" fmla="*/ 5 h 8"/>
                    <a:gd name="T8" fmla="*/ 0 w 109"/>
                    <a:gd name="T9" fmla="*/ 0 h 8"/>
                  </a:gdLst>
                  <a:ahLst/>
                  <a:cxnLst>
                    <a:cxn ang="0">
                      <a:pos x="T0" y="T1"/>
                    </a:cxn>
                    <a:cxn ang="0">
                      <a:pos x="T2" y="T3"/>
                    </a:cxn>
                    <a:cxn ang="0">
                      <a:pos x="T4" y="T5"/>
                    </a:cxn>
                    <a:cxn ang="0">
                      <a:pos x="T6" y="T7"/>
                    </a:cxn>
                    <a:cxn ang="0">
                      <a:pos x="T8" y="T9"/>
                    </a:cxn>
                  </a:cxnLst>
                  <a:rect l="0" t="0" r="r" b="b"/>
                  <a:pathLst>
                    <a:path w="109" h="8">
                      <a:moveTo>
                        <a:pt x="0" y="0"/>
                      </a:moveTo>
                      <a:lnTo>
                        <a:pt x="109" y="2"/>
                      </a:lnTo>
                      <a:lnTo>
                        <a:pt x="109"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1" name="Freeform 353">
                  <a:extLst>
                    <a:ext uri="{FF2B5EF4-FFF2-40B4-BE49-F238E27FC236}">
                      <a16:creationId xmlns:a16="http://schemas.microsoft.com/office/drawing/2014/main" id="{C3B07979-E5F3-1340-B54A-7C0754D97AFC}"/>
                    </a:ext>
                  </a:extLst>
                </p:cNvPr>
                <p:cNvSpPr>
                  <a:spLocks/>
                </p:cNvSpPr>
                <p:nvPr/>
              </p:nvSpPr>
              <p:spPr bwMode="auto">
                <a:xfrm>
                  <a:off x="742" y="1450"/>
                  <a:ext cx="36" cy="4"/>
                </a:xfrm>
                <a:custGeom>
                  <a:avLst/>
                  <a:gdLst>
                    <a:gd name="T0" fmla="*/ 0 w 108"/>
                    <a:gd name="T1" fmla="*/ 0 h 8"/>
                    <a:gd name="T2" fmla="*/ 108 w 108"/>
                    <a:gd name="T3" fmla="*/ 2 h 8"/>
                    <a:gd name="T4" fmla="*/ 108 w 108"/>
                    <a:gd name="T5" fmla="*/ 8 h 8"/>
                    <a:gd name="T6" fmla="*/ 0 w 108"/>
                    <a:gd name="T7" fmla="*/ 6 h 8"/>
                    <a:gd name="T8" fmla="*/ 0 w 108"/>
                    <a:gd name="T9" fmla="*/ 0 h 8"/>
                  </a:gdLst>
                  <a:ahLst/>
                  <a:cxnLst>
                    <a:cxn ang="0">
                      <a:pos x="T0" y="T1"/>
                    </a:cxn>
                    <a:cxn ang="0">
                      <a:pos x="T2" y="T3"/>
                    </a:cxn>
                    <a:cxn ang="0">
                      <a:pos x="T4" y="T5"/>
                    </a:cxn>
                    <a:cxn ang="0">
                      <a:pos x="T6" y="T7"/>
                    </a:cxn>
                    <a:cxn ang="0">
                      <a:pos x="T8" y="T9"/>
                    </a:cxn>
                  </a:cxnLst>
                  <a:rect l="0" t="0" r="r" b="b"/>
                  <a:pathLst>
                    <a:path w="108" h="8">
                      <a:moveTo>
                        <a:pt x="0" y="0"/>
                      </a:moveTo>
                      <a:lnTo>
                        <a:pt x="108" y="2"/>
                      </a:lnTo>
                      <a:lnTo>
                        <a:pt x="108"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2" name="Freeform 354">
                  <a:extLst>
                    <a:ext uri="{FF2B5EF4-FFF2-40B4-BE49-F238E27FC236}">
                      <a16:creationId xmlns:a16="http://schemas.microsoft.com/office/drawing/2014/main" id="{F0C81B9D-4D84-BC47-B08A-A4599550272B}"/>
                    </a:ext>
                  </a:extLst>
                </p:cNvPr>
                <p:cNvSpPr>
                  <a:spLocks/>
                </p:cNvSpPr>
                <p:nvPr/>
              </p:nvSpPr>
              <p:spPr bwMode="auto">
                <a:xfrm>
                  <a:off x="791" y="1452"/>
                  <a:ext cx="37" cy="4"/>
                </a:xfrm>
                <a:custGeom>
                  <a:avLst/>
                  <a:gdLst>
                    <a:gd name="T0" fmla="*/ 0 w 110"/>
                    <a:gd name="T1" fmla="*/ 0 h 7"/>
                    <a:gd name="T2" fmla="*/ 110 w 110"/>
                    <a:gd name="T3" fmla="*/ 2 h 7"/>
                    <a:gd name="T4" fmla="*/ 110 w 110"/>
                    <a:gd name="T5" fmla="*/ 7 h 7"/>
                    <a:gd name="T6" fmla="*/ 0 w 110"/>
                    <a:gd name="T7" fmla="*/ 5 h 7"/>
                    <a:gd name="T8" fmla="*/ 0 w 110"/>
                    <a:gd name="T9" fmla="*/ 0 h 7"/>
                  </a:gdLst>
                  <a:ahLst/>
                  <a:cxnLst>
                    <a:cxn ang="0">
                      <a:pos x="T0" y="T1"/>
                    </a:cxn>
                    <a:cxn ang="0">
                      <a:pos x="T2" y="T3"/>
                    </a:cxn>
                    <a:cxn ang="0">
                      <a:pos x="T4" y="T5"/>
                    </a:cxn>
                    <a:cxn ang="0">
                      <a:pos x="T6" y="T7"/>
                    </a:cxn>
                    <a:cxn ang="0">
                      <a:pos x="T8" y="T9"/>
                    </a:cxn>
                  </a:cxnLst>
                  <a:rect l="0" t="0" r="r" b="b"/>
                  <a:pathLst>
                    <a:path w="110" h="7">
                      <a:moveTo>
                        <a:pt x="0" y="0"/>
                      </a:moveTo>
                      <a:lnTo>
                        <a:pt x="110" y="2"/>
                      </a:lnTo>
                      <a:lnTo>
                        <a:pt x="110" y="7"/>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3" name="Freeform 355">
                  <a:extLst>
                    <a:ext uri="{FF2B5EF4-FFF2-40B4-BE49-F238E27FC236}">
                      <a16:creationId xmlns:a16="http://schemas.microsoft.com/office/drawing/2014/main" id="{205C59BB-3E63-4748-9480-BF4DE7B88A64}"/>
                    </a:ext>
                  </a:extLst>
                </p:cNvPr>
                <p:cNvSpPr>
                  <a:spLocks/>
                </p:cNvSpPr>
                <p:nvPr/>
              </p:nvSpPr>
              <p:spPr bwMode="auto">
                <a:xfrm>
                  <a:off x="1027" y="1050"/>
                  <a:ext cx="22" cy="433"/>
                </a:xfrm>
                <a:custGeom>
                  <a:avLst/>
                  <a:gdLst>
                    <a:gd name="T0" fmla="*/ 51 w 67"/>
                    <a:gd name="T1" fmla="*/ 77 h 866"/>
                    <a:gd name="T2" fmla="*/ 67 w 67"/>
                    <a:gd name="T3" fmla="*/ 115 h 866"/>
                    <a:gd name="T4" fmla="*/ 67 w 67"/>
                    <a:gd name="T5" fmla="*/ 827 h 866"/>
                    <a:gd name="T6" fmla="*/ 0 w 67"/>
                    <a:gd name="T7" fmla="*/ 866 h 866"/>
                    <a:gd name="T8" fmla="*/ 0 w 67"/>
                    <a:gd name="T9" fmla="*/ 0 h 866"/>
                    <a:gd name="T10" fmla="*/ 51 w 67"/>
                    <a:gd name="T11" fmla="*/ 77 h 866"/>
                  </a:gdLst>
                  <a:ahLst/>
                  <a:cxnLst>
                    <a:cxn ang="0">
                      <a:pos x="T0" y="T1"/>
                    </a:cxn>
                    <a:cxn ang="0">
                      <a:pos x="T2" y="T3"/>
                    </a:cxn>
                    <a:cxn ang="0">
                      <a:pos x="T4" y="T5"/>
                    </a:cxn>
                    <a:cxn ang="0">
                      <a:pos x="T6" y="T7"/>
                    </a:cxn>
                    <a:cxn ang="0">
                      <a:pos x="T8" y="T9"/>
                    </a:cxn>
                    <a:cxn ang="0">
                      <a:pos x="T10" y="T11"/>
                    </a:cxn>
                  </a:cxnLst>
                  <a:rect l="0" t="0" r="r" b="b"/>
                  <a:pathLst>
                    <a:path w="67" h="866">
                      <a:moveTo>
                        <a:pt x="51" y="77"/>
                      </a:moveTo>
                      <a:lnTo>
                        <a:pt x="67" y="115"/>
                      </a:lnTo>
                      <a:lnTo>
                        <a:pt x="67" y="827"/>
                      </a:lnTo>
                      <a:lnTo>
                        <a:pt x="0" y="866"/>
                      </a:lnTo>
                      <a:lnTo>
                        <a:pt x="0" y="0"/>
                      </a:lnTo>
                      <a:lnTo>
                        <a:pt x="51" y="7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4" name="Freeform 356">
                  <a:extLst>
                    <a:ext uri="{FF2B5EF4-FFF2-40B4-BE49-F238E27FC236}">
                      <a16:creationId xmlns:a16="http://schemas.microsoft.com/office/drawing/2014/main" id="{D3BE9E0C-B770-1342-A17E-B3435A9FBCE3}"/>
                    </a:ext>
                  </a:extLst>
                </p:cNvPr>
                <p:cNvSpPr>
                  <a:spLocks/>
                </p:cNvSpPr>
                <p:nvPr/>
              </p:nvSpPr>
              <p:spPr bwMode="auto">
                <a:xfrm>
                  <a:off x="1146" y="1168"/>
                  <a:ext cx="36" cy="289"/>
                </a:xfrm>
                <a:custGeom>
                  <a:avLst/>
                  <a:gdLst>
                    <a:gd name="T0" fmla="*/ 5 w 107"/>
                    <a:gd name="T1" fmla="*/ 0 h 579"/>
                    <a:gd name="T2" fmla="*/ 89 w 107"/>
                    <a:gd name="T3" fmla="*/ 38 h 579"/>
                    <a:gd name="T4" fmla="*/ 98 w 107"/>
                    <a:gd name="T5" fmla="*/ 102 h 579"/>
                    <a:gd name="T6" fmla="*/ 104 w 107"/>
                    <a:gd name="T7" fmla="*/ 171 h 579"/>
                    <a:gd name="T8" fmla="*/ 107 w 107"/>
                    <a:gd name="T9" fmla="*/ 243 h 579"/>
                    <a:gd name="T10" fmla="*/ 107 w 107"/>
                    <a:gd name="T11" fmla="*/ 316 h 579"/>
                    <a:gd name="T12" fmla="*/ 103 w 107"/>
                    <a:gd name="T13" fmla="*/ 387 h 579"/>
                    <a:gd name="T14" fmla="*/ 97 w 107"/>
                    <a:gd name="T15" fmla="*/ 454 h 579"/>
                    <a:gd name="T16" fmla="*/ 89 w 107"/>
                    <a:gd name="T17" fmla="*/ 516 h 579"/>
                    <a:gd name="T18" fmla="*/ 79 w 107"/>
                    <a:gd name="T19" fmla="*/ 570 h 579"/>
                    <a:gd name="T20" fmla="*/ 0 w 107"/>
                    <a:gd name="T21" fmla="*/ 579 h 579"/>
                    <a:gd name="T22" fmla="*/ 7 w 107"/>
                    <a:gd name="T23" fmla="*/ 496 h 579"/>
                    <a:gd name="T24" fmla="*/ 15 w 107"/>
                    <a:gd name="T25" fmla="*/ 425 h 579"/>
                    <a:gd name="T26" fmla="*/ 24 w 107"/>
                    <a:gd name="T27" fmla="*/ 362 h 579"/>
                    <a:gd name="T28" fmla="*/ 31 w 107"/>
                    <a:gd name="T29" fmla="*/ 301 h 579"/>
                    <a:gd name="T30" fmla="*/ 34 w 107"/>
                    <a:gd name="T31" fmla="*/ 239 h 579"/>
                    <a:gd name="T32" fmla="*/ 31 w 107"/>
                    <a:gd name="T33" fmla="*/ 171 h 579"/>
                    <a:gd name="T34" fmla="*/ 23 w 107"/>
                    <a:gd name="T35" fmla="*/ 93 h 579"/>
                    <a:gd name="T36" fmla="*/ 5 w 107"/>
                    <a:gd name="T3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79">
                      <a:moveTo>
                        <a:pt x="5" y="0"/>
                      </a:moveTo>
                      <a:lnTo>
                        <a:pt x="89" y="38"/>
                      </a:lnTo>
                      <a:lnTo>
                        <a:pt x="98" y="102"/>
                      </a:lnTo>
                      <a:lnTo>
                        <a:pt x="104" y="171"/>
                      </a:lnTo>
                      <a:lnTo>
                        <a:pt x="107" y="243"/>
                      </a:lnTo>
                      <a:lnTo>
                        <a:pt x="107" y="316"/>
                      </a:lnTo>
                      <a:lnTo>
                        <a:pt x="103" y="387"/>
                      </a:lnTo>
                      <a:lnTo>
                        <a:pt x="97" y="454"/>
                      </a:lnTo>
                      <a:lnTo>
                        <a:pt x="89" y="516"/>
                      </a:lnTo>
                      <a:lnTo>
                        <a:pt x="79" y="570"/>
                      </a:lnTo>
                      <a:lnTo>
                        <a:pt x="0" y="579"/>
                      </a:lnTo>
                      <a:lnTo>
                        <a:pt x="7" y="496"/>
                      </a:lnTo>
                      <a:lnTo>
                        <a:pt x="15" y="425"/>
                      </a:lnTo>
                      <a:lnTo>
                        <a:pt x="24" y="362"/>
                      </a:lnTo>
                      <a:lnTo>
                        <a:pt x="31" y="301"/>
                      </a:lnTo>
                      <a:lnTo>
                        <a:pt x="34" y="239"/>
                      </a:lnTo>
                      <a:lnTo>
                        <a:pt x="31" y="171"/>
                      </a:lnTo>
                      <a:lnTo>
                        <a:pt x="23" y="93"/>
                      </a:lnTo>
                      <a:lnTo>
                        <a:pt x="5"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5" name="Freeform 357">
                  <a:extLst>
                    <a:ext uri="{FF2B5EF4-FFF2-40B4-BE49-F238E27FC236}">
                      <a16:creationId xmlns:a16="http://schemas.microsoft.com/office/drawing/2014/main" id="{FDF7AF54-7B7F-5841-87B9-CD2929464F5A}"/>
                    </a:ext>
                  </a:extLst>
                </p:cNvPr>
                <p:cNvSpPr>
                  <a:spLocks/>
                </p:cNvSpPr>
                <p:nvPr/>
              </p:nvSpPr>
              <p:spPr bwMode="auto">
                <a:xfrm>
                  <a:off x="1140" y="1164"/>
                  <a:ext cx="37" cy="293"/>
                </a:xfrm>
                <a:custGeom>
                  <a:avLst/>
                  <a:gdLst>
                    <a:gd name="T0" fmla="*/ 8 w 110"/>
                    <a:gd name="T1" fmla="*/ 0 h 585"/>
                    <a:gd name="T2" fmla="*/ 19 w 110"/>
                    <a:gd name="T3" fmla="*/ 5 h 585"/>
                    <a:gd name="T4" fmla="*/ 30 w 110"/>
                    <a:gd name="T5" fmla="*/ 9 h 585"/>
                    <a:gd name="T6" fmla="*/ 41 w 110"/>
                    <a:gd name="T7" fmla="*/ 14 h 585"/>
                    <a:gd name="T8" fmla="*/ 51 w 110"/>
                    <a:gd name="T9" fmla="*/ 20 h 585"/>
                    <a:gd name="T10" fmla="*/ 62 w 110"/>
                    <a:gd name="T11" fmla="*/ 24 h 585"/>
                    <a:gd name="T12" fmla="*/ 73 w 110"/>
                    <a:gd name="T13" fmla="*/ 29 h 585"/>
                    <a:gd name="T14" fmla="*/ 82 w 110"/>
                    <a:gd name="T15" fmla="*/ 34 h 585"/>
                    <a:gd name="T16" fmla="*/ 93 w 110"/>
                    <a:gd name="T17" fmla="*/ 39 h 585"/>
                    <a:gd name="T18" fmla="*/ 101 w 110"/>
                    <a:gd name="T19" fmla="*/ 103 h 585"/>
                    <a:gd name="T20" fmla="*/ 107 w 110"/>
                    <a:gd name="T21" fmla="*/ 172 h 585"/>
                    <a:gd name="T22" fmla="*/ 110 w 110"/>
                    <a:gd name="T23" fmla="*/ 245 h 585"/>
                    <a:gd name="T24" fmla="*/ 108 w 110"/>
                    <a:gd name="T25" fmla="*/ 319 h 585"/>
                    <a:gd name="T26" fmla="*/ 104 w 110"/>
                    <a:gd name="T27" fmla="*/ 391 h 585"/>
                    <a:gd name="T28" fmla="*/ 99 w 110"/>
                    <a:gd name="T29" fmla="*/ 458 h 585"/>
                    <a:gd name="T30" fmla="*/ 90 w 110"/>
                    <a:gd name="T31" fmla="*/ 520 h 585"/>
                    <a:gd name="T32" fmla="*/ 81 w 110"/>
                    <a:gd name="T33" fmla="*/ 573 h 585"/>
                    <a:gd name="T34" fmla="*/ 71 w 110"/>
                    <a:gd name="T35" fmla="*/ 574 h 585"/>
                    <a:gd name="T36" fmla="*/ 62 w 110"/>
                    <a:gd name="T37" fmla="*/ 577 h 585"/>
                    <a:gd name="T38" fmla="*/ 51 w 110"/>
                    <a:gd name="T39" fmla="*/ 578 h 585"/>
                    <a:gd name="T40" fmla="*/ 41 w 110"/>
                    <a:gd name="T41" fmla="*/ 580 h 585"/>
                    <a:gd name="T42" fmla="*/ 30 w 110"/>
                    <a:gd name="T43" fmla="*/ 581 h 585"/>
                    <a:gd name="T44" fmla="*/ 21 w 110"/>
                    <a:gd name="T45" fmla="*/ 583 h 585"/>
                    <a:gd name="T46" fmla="*/ 10 w 110"/>
                    <a:gd name="T47" fmla="*/ 584 h 585"/>
                    <a:gd name="T48" fmla="*/ 0 w 110"/>
                    <a:gd name="T49" fmla="*/ 585 h 585"/>
                    <a:gd name="T50" fmla="*/ 7 w 110"/>
                    <a:gd name="T51" fmla="*/ 502 h 585"/>
                    <a:gd name="T52" fmla="*/ 16 w 110"/>
                    <a:gd name="T53" fmla="*/ 431 h 585"/>
                    <a:gd name="T54" fmla="*/ 25 w 110"/>
                    <a:gd name="T55" fmla="*/ 366 h 585"/>
                    <a:gd name="T56" fmla="*/ 33 w 110"/>
                    <a:gd name="T57" fmla="*/ 304 h 585"/>
                    <a:gd name="T58" fmla="*/ 36 w 110"/>
                    <a:gd name="T59" fmla="*/ 240 h 585"/>
                    <a:gd name="T60" fmla="*/ 34 w 110"/>
                    <a:gd name="T61" fmla="*/ 172 h 585"/>
                    <a:gd name="T62" fmla="*/ 26 w 110"/>
                    <a:gd name="T63" fmla="*/ 92 h 585"/>
                    <a:gd name="T64" fmla="*/ 8 w 110"/>
                    <a:gd name="T65"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585">
                      <a:moveTo>
                        <a:pt x="8" y="0"/>
                      </a:moveTo>
                      <a:lnTo>
                        <a:pt x="19" y="5"/>
                      </a:lnTo>
                      <a:lnTo>
                        <a:pt x="30" y="9"/>
                      </a:lnTo>
                      <a:lnTo>
                        <a:pt x="41" y="14"/>
                      </a:lnTo>
                      <a:lnTo>
                        <a:pt x="51" y="20"/>
                      </a:lnTo>
                      <a:lnTo>
                        <a:pt x="62" y="24"/>
                      </a:lnTo>
                      <a:lnTo>
                        <a:pt x="73" y="29"/>
                      </a:lnTo>
                      <a:lnTo>
                        <a:pt x="82" y="34"/>
                      </a:lnTo>
                      <a:lnTo>
                        <a:pt x="93" y="39"/>
                      </a:lnTo>
                      <a:lnTo>
                        <a:pt x="101" y="103"/>
                      </a:lnTo>
                      <a:lnTo>
                        <a:pt x="107" y="172"/>
                      </a:lnTo>
                      <a:lnTo>
                        <a:pt x="110" y="245"/>
                      </a:lnTo>
                      <a:lnTo>
                        <a:pt x="108" y="319"/>
                      </a:lnTo>
                      <a:lnTo>
                        <a:pt x="104" y="391"/>
                      </a:lnTo>
                      <a:lnTo>
                        <a:pt x="99" y="458"/>
                      </a:lnTo>
                      <a:lnTo>
                        <a:pt x="90" y="520"/>
                      </a:lnTo>
                      <a:lnTo>
                        <a:pt x="81" y="573"/>
                      </a:lnTo>
                      <a:lnTo>
                        <a:pt x="71" y="574"/>
                      </a:lnTo>
                      <a:lnTo>
                        <a:pt x="62" y="577"/>
                      </a:lnTo>
                      <a:lnTo>
                        <a:pt x="51" y="578"/>
                      </a:lnTo>
                      <a:lnTo>
                        <a:pt x="41" y="580"/>
                      </a:lnTo>
                      <a:lnTo>
                        <a:pt x="30" y="581"/>
                      </a:lnTo>
                      <a:lnTo>
                        <a:pt x="21" y="583"/>
                      </a:lnTo>
                      <a:lnTo>
                        <a:pt x="10" y="584"/>
                      </a:lnTo>
                      <a:lnTo>
                        <a:pt x="0" y="585"/>
                      </a:lnTo>
                      <a:lnTo>
                        <a:pt x="7" y="502"/>
                      </a:lnTo>
                      <a:lnTo>
                        <a:pt x="16" y="431"/>
                      </a:lnTo>
                      <a:lnTo>
                        <a:pt x="25" y="366"/>
                      </a:lnTo>
                      <a:lnTo>
                        <a:pt x="33" y="304"/>
                      </a:lnTo>
                      <a:lnTo>
                        <a:pt x="36" y="240"/>
                      </a:lnTo>
                      <a:lnTo>
                        <a:pt x="34" y="172"/>
                      </a:lnTo>
                      <a:lnTo>
                        <a:pt x="26" y="92"/>
                      </a:lnTo>
                      <a:lnTo>
                        <a:pt x="8"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6" name="Freeform 358">
                  <a:extLst>
                    <a:ext uri="{FF2B5EF4-FFF2-40B4-BE49-F238E27FC236}">
                      <a16:creationId xmlns:a16="http://schemas.microsoft.com/office/drawing/2014/main" id="{ECEDCC28-B762-D841-AC15-CBA816018424}"/>
                    </a:ext>
                  </a:extLst>
                </p:cNvPr>
                <p:cNvSpPr>
                  <a:spLocks/>
                </p:cNvSpPr>
                <p:nvPr/>
              </p:nvSpPr>
              <p:spPr bwMode="auto">
                <a:xfrm>
                  <a:off x="1134" y="1161"/>
                  <a:ext cx="37" cy="296"/>
                </a:xfrm>
                <a:custGeom>
                  <a:avLst/>
                  <a:gdLst>
                    <a:gd name="T0" fmla="*/ 13 w 110"/>
                    <a:gd name="T1" fmla="*/ 0 h 592"/>
                    <a:gd name="T2" fmla="*/ 24 w 110"/>
                    <a:gd name="T3" fmla="*/ 5 h 592"/>
                    <a:gd name="T4" fmla="*/ 34 w 110"/>
                    <a:gd name="T5" fmla="*/ 10 h 592"/>
                    <a:gd name="T6" fmla="*/ 44 w 110"/>
                    <a:gd name="T7" fmla="*/ 15 h 592"/>
                    <a:gd name="T8" fmla="*/ 55 w 110"/>
                    <a:gd name="T9" fmla="*/ 19 h 592"/>
                    <a:gd name="T10" fmla="*/ 66 w 110"/>
                    <a:gd name="T11" fmla="*/ 24 h 592"/>
                    <a:gd name="T12" fmla="*/ 76 w 110"/>
                    <a:gd name="T13" fmla="*/ 30 h 592"/>
                    <a:gd name="T14" fmla="*/ 87 w 110"/>
                    <a:gd name="T15" fmla="*/ 35 h 592"/>
                    <a:gd name="T16" fmla="*/ 97 w 110"/>
                    <a:gd name="T17" fmla="*/ 40 h 592"/>
                    <a:gd name="T18" fmla="*/ 108 w 110"/>
                    <a:gd name="T19" fmla="*/ 173 h 592"/>
                    <a:gd name="T20" fmla="*/ 110 w 110"/>
                    <a:gd name="T21" fmla="*/ 321 h 592"/>
                    <a:gd name="T22" fmla="*/ 100 w 110"/>
                    <a:gd name="T23" fmla="*/ 463 h 592"/>
                    <a:gd name="T24" fmla="*/ 82 w 110"/>
                    <a:gd name="T25" fmla="*/ 579 h 592"/>
                    <a:gd name="T26" fmla="*/ 73 w 110"/>
                    <a:gd name="T27" fmla="*/ 580 h 592"/>
                    <a:gd name="T28" fmla="*/ 62 w 110"/>
                    <a:gd name="T29" fmla="*/ 583 h 592"/>
                    <a:gd name="T30" fmla="*/ 52 w 110"/>
                    <a:gd name="T31" fmla="*/ 584 h 592"/>
                    <a:gd name="T32" fmla="*/ 41 w 110"/>
                    <a:gd name="T33" fmla="*/ 586 h 592"/>
                    <a:gd name="T34" fmla="*/ 32 w 110"/>
                    <a:gd name="T35" fmla="*/ 587 h 592"/>
                    <a:gd name="T36" fmla="*/ 21 w 110"/>
                    <a:gd name="T37" fmla="*/ 589 h 592"/>
                    <a:gd name="T38" fmla="*/ 11 w 110"/>
                    <a:gd name="T39" fmla="*/ 590 h 592"/>
                    <a:gd name="T40" fmla="*/ 0 w 110"/>
                    <a:gd name="T41" fmla="*/ 592 h 592"/>
                    <a:gd name="T42" fmla="*/ 8 w 110"/>
                    <a:gd name="T43" fmla="*/ 509 h 592"/>
                    <a:gd name="T44" fmla="*/ 18 w 110"/>
                    <a:gd name="T45" fmla="*/ 437 h 592"/>
                    <a:gd name="T46" fmla="*/ 28 w 110"/>
                    <a:gd name="T47" fmla="*/ 371 h 592"/>
                    <a:gd name="T48" fmla="*/ 36 w 110"/>
                    <a:gd name="T49" fmla="*/ 308 h 592"/>
                    <a:gd name="T50" fmla="*/ 40 w 110"/>
                    <a:gd name="T51" fmla="*/ 243 h 592"/>
                    <a:gd name="T52" fmla="*/ 39 w 110"/>
                    <a:gd name="T53" fmla="*/ 173 h 592"/>
                    <a:gd name="T54" fmla="*/ 30 w 110"/>
                    <a:gd name="T55" fmla="*/ 93 h 592"/>
                    <a:gd name="T56" fmla="*/ 13 w 110"/>
                    <a:gd name="T5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92">
                      <a:moveTo>
                        <a:pt x="13" y="0"/>
                      </a:moveTo>
                      <a:lnTo>
                        <a:pt x="24" y="5"/>
                      </a:lnTo>
                      <a:lnTo>
                        <a:pt x="34" y="10"/>
                      </a:lnTo>
                      <a:lnTo>
                        <a:pt x="44" y="15"/>
                      </a:lnTo>
                      <a:lnTo>
                        <a:pt x="55" y="19"/>
                      </a:lnTo>
                      <a:lnTo>
                        <a:pt x="66" y="24"/>
                      </a:lnTo>
                      <a:lnTo>
                        <a:pt x="76" y="30"/>
                      </a:lnTo>
                      <a:lnTo>
                        <a:pt x="87" y="35"/>
                      </a:lnTo>
                      <a:lnTo>
                        <a:pt x="97" y="40"/>
                      </a:lnTo>
                      <a:lnTo>
                        <a:pt x="108" y="173"/>
                      </a:lnTo>
                      <a:lnTo>
                        <a:pt x="110" y="321"/>
                      </a:lnTo>
                      <a:lnTo>
                        <a:pt x="100" y="463"/>
                      </a:lnTo>
                      <a:lnTo>
                        <a:pt x="82" y="579"/>
                      </a:lnTo>
                      <a:lnTo>
                        <a:pt x="73" y="580"/>
                      </a:lnTo>
                      <a:lnTo>
                        <a:pt x="62" y="583"/>
                      </a:lnTo>
                      <a:lnTo>
                        <a:pt x="52" y="584"/>
                      </a:lnTo>
                      <a:lnTo>
                        <a:pt x="41" y="586"/>
                      </a:lnTo>
                      <a:lnTo>
                        <a:pt x="32" y="587"/>
                      </a:lnTo>
                      <a:lnTo>
                        <a:pt x="21" y="589"/>
                      </a:lnTo>
                      <a:lnTo>
                        <a:pt x="11" y="590"/>
                      </a:lnTo>
                      <a:lnTo>
                        <a:pt x="0" y="592"/>
                      </a:lnTo>
                      <a:lnTo>
                        <a:pt x="8" y="509"/>
                      </a:lnTo>
                      <a:lnTo>
                        <a:pt x="18" y="437"/>
                      </a:lnTo>
                      <a:lnTo>
                        <a:pt x="28" y="371"/>
                      </a:lnTo>
                      <a:lnTo>
                        <a:pt x="36" y="308"/>
                      </a:lnTo>
                      <a:lnTo>
                        <a:pt x="40" y="243"/>
                      </a:lnTo>
                      <a:lnTo>
                        <a:pt x="39" y="173"/>
                      </a:lnTo>
                      <a:lnTo>
                        <a:pt x="30" y="93"/>
                      </a:lnTo>
                      <a:lnTo>
                        <a:pt x="13"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7" name="Freeform 359">
                  <a:extLst>
                    <a:ext uri="{FF2B5EF4-FFF2-40B4-BE49-F238E27FC236}">
                      <a16:creationId xmlns:a16="http://schemas.microsoft.com/office/drawing/2014/main" id="{38F85A15-93A4-5349-A6C1-1CD662DFB0F4}"/>
                    </a:ext>
                  </a:extLst>
                </p:cNvPr>
                <p:cNvSpPr>
                  <a:spLocks/>
                </p:cNvSpPr>
                <p:nvPr/>
              </p:nvSpPr>
              <p:spPr bwMode="auto">
                <a:xfrm>
                  <a:off x="1128" y="1158"/>
                  <a:ext cx="37" cy="299"/>
                </a:xfrm>
                <a:custGeom>
                  <a:avLst/>
                  <a:gdLst>
                    <a:gd name="T0" fmla="*/ 15 w 110"/>
                    <a:gd name="T1" fmla="*/ 0 h 599"/>
                    <a:gd name="T2" fmla="*/ 26 w 110"/>
                    <a:gd name="T3" fmla="*/ 5 h 599"/>
                    <a:gd name="T4" fmla="*/ 37 w 110"/>
                    <a:gd name="T5" fmla="*/ 10 h 599"/>
                    <a:gd name="T6" fmla="*/ 48 w 110"/>
                    <a:gd name="T7" fmla="*/ 15 h 599"/>
                    <a:gd name="T8" fmla="*/ 59 w 110"/>
                    <a:gd name="T9" fmla="*/ 19 h 599"/>
                    <a:gd name="T10" fmla="*/ 69 w 110"/>
                    <a:gd name="T11" fmla="*/ 24 h 599"/>
                    <a:gd name="T12" fmla="*/ 80 w 110"/>
                    <a:gd name="T13" fmla="*/ 29 h 599"/>
                    <a:gd name="T14" fmla="*/ 91 w 110"/>
                    <a:gd name="T15" fmla="*/ 35 h 599"/>
                    <a:gd name="T16" fmla="*/ 102 w 110"/>
                    <a:gd name="T17" fmla="*/ 40 h 599"/>
                    <a:gd name="T18" fmla="*/ 110 w 110"/>
                    <a:gd name="T19" fmla="*/ 174 h 599"/>
                    <a:gd name="T20" fmla="*/ 110 w 110"/>
                    <a:gd name="T21" fmla="*/ 324 h 599"/>
                    <a:gd name="T22" fmla="*/ 102 w 110"/>
                    <a:gd name="T23" fmla="*/ 467 h 599"/>
                    <a:gd name="T24" fmla="*/ 85 w 110"/>
                    <a:gd name="T25" fmla="*/ 584 h 599"/>
                    <a:gd name="T26" fmla="*/ 74 w 110"/>
                    <a:gd name="T27" fmla="*/ 586 h 599"/>
                    <a:gd name="T28" fmla="*/ 63 w 110"/>
                    <a:gd name="T29" fmla="*/ 589 h 599"/>
                    <a:gd name="T30" fmla="*/ 52 w 110"/>
                    <a:gd name="T31" fmla="*/ 590 h 599"/>
                    <a:gd name="T32" fmla="*/ 43 w 110"/>
                    <a:gd name="T33" fmla="*/ 592 h 599"/>
                    <a:gd name="T34" fmla="*/ 32 w 110"/>
                    <a:gd name="T35" fmla="*/ 594 h 599"/>
                    <a:gd name="T36" fmla="*/ 21 w 110"/>
                    <a:gd name="T37" fmla="*/ 595 h 599"/>
                    <a:gd name="T38" fmla="*/ 11 w 110"/>
                    <a:gd name="T39" fmla="*/ 597 h 599"/>
                    <a:gd name="T40" fmla="*/ 0 w 110"/>
                    <a:gd name="T41" fmla="*/ 599 h 599"/>
                    <a:gd name="T42" fmla="*/ 7 w 110"/>
                    <a:gd name="T43" fmla="*/ 516 h 599"/>
                    <a:gd name="T44" fmla="*/ 18 w 110"/>
                    <a:gd name="T45" fmla="*/ 442 h 599"/>
                    <a:gd name="T46" fmla="*/ 28 w 110"/>
                    <a:gd name="T47" fmla="*/ 375 h 599"/>
                    <a:gd name="T48" fmla="*/ 36 w 110"/>
                    <a:gd name="T49" fmla="*/ 311 h 599"/>
                    <a:gd name="T50" fmla="*/ 42 w 110"/>
                    <a:gd name="T51" fmla="*/ 245 h 599"/>
                    <a:gd name="T52" fmla="*/ 40 w 110"/>
                    <a:gd name="T53" fmla="*/ 174 h 599"/>
                    <a:gd name="T54" fmla="*/ 33 w 110"/>
                    <a:gd name="T55" fmla="*/ 93 h 599"/>
                    <a:gd name="T56" fmla="*/ 15 w 110"/>
                    <a:gd name="T5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99">
                      <a:moveTo>
                        <a:pt x="15" y="0"/>
                      </a:moveTo>
                      <a:lnTo>
                        <a:pt x="26" y="5"/>
                      </a:lnTo>
                      <a:lnTo>
                        <a:pt x="37" y="10"/>
                      </a:lnTo>
                      <a:lnTo>
                        <a:pt x="48" y="15"/>
                      </a:lnTo>
                      <a:lnTo>
                        <a:pt x="59" y="19"/>
                      </a:lnTo>
                      <a:lnTo>
                        <a:pt x="69" y="24"/>
                      </a:lnTo>
                      <a:lnTo>
                        <a:pt x="80" y="29"/>
                      </a:lnTo>
                      <a:lnTo>
                        <a:pt x="91" y="35"/>
                      </a:lnTo>
                      <a:lnTo>
                        <a:pt x="102" y="40"/>
                      </a:lnTo>
                      <a:lnTo>
                        <a:pt x="110" y="174"/>
                      </a:lnTo>
                      <a:lnTo>
                        <a:pt x="110" y="324"/>
                      </a:lnTo>
                      <a:lnTo>
                        <a:pt x="102" y="467"/>
                      </a:lnTo>
                      <a:lnTo>
                        <a:pt x="85" y="584"/>
                      </a:lnTo>
                      <a:lnTo>
                        <a:pt x="74" y="586"/>
                      </a:lnTo>
                      <a:lnTo>
                        <a:pt x="63" y="589"/>
                      </a:lnTo>
                      <a:lnTo>
                        <a:pt x="52" y="590"/>
                      </a:lnTo>
                      <a:lnTo>
                        <a:pt x="43" y="592"/>
                      </a:lnTo>
                      <a:lnTo>
                        <a:pt x="32" y="594"/>
                      </a:lnTo>
                      <a:lnTo>
                        <a:pt x="21" y="595"/>
                      </a:lnTo>
                      <a:lnTo>
                        <a:pt x="11" y="597"/>
                      </a:lnTo>
                      <a:lnTo>
                        <a:pt x="0" y="599"/>
                      </a:lnTo>
                      <a:lnTo>
                        <a:pt x="7" y="516"/>
                      </a:lnTo>
                      <a:lnTo>
                        <a:pt x="18" y="442"/>
                      </a:lnTo>
                      <a:lnTo>
                        <a:pt x="28" y="375"/>
                      </a:lnTo>
                      <a:lnTo>
                        <a:pt x="36" y="311"/>
                      </a:lnTo>
                      <a:lnTo>
                        <a:pt x="42" y="245"/>
                      </a:lnTo>
                      <a:lnTo>
                        <a:pt x="40" y="174"/>
                      </a:lnTo>
                      <a:lnTo>
                        <a:pt x="33" y="93"/>
                      </a:lnTo>
                      <a:lnTo>
                        <a:pt x="15"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8" name="Freeform 360">
                  <a:extLst>
                    <a:ext uri="{FF2B5EF4-FFF2-40B4-BE49-F238E27FC236}">
                      <a16:creationId xmlns:a16="http://schemas.microsoft.com/office/drawing/2014/main" id="{CA2CD99E-D7E7-274F-8ECF-AECAB1C5ACD9}"/>
                    </a:ext>
                  </a:extLst>
                </p:cNvPr>
                <p:cNvSpPr>
                  <a:spLocks/>
                </p:cNvSpPr>
                <p:nvPr/>
              </p:nvSpPr>
              <p:spPr bwMode="auto">
                <a:xfrm>
                  <a:off x="1123" y="1155"/>
                  <a:ext cx="37" cy="302"/>
                </a:xfrm>
                <a:custGeom>
                  <a:avLst/>
                  <a:gdLst>
                    <a:gd name="T0" fmla="*/ 17 w 112"/>
                    <a:gd name="T1" fmla="*/ 0 h 606"/>
                    <a:gd name="T2" fmla="*/ 28 w 112"/>
                    <a:gd name="T3" fmla="*/ 6 h 606"/>
                    <a:gd name="T4" fmla="*/ 39 w 112"/>
                    <a:gd name="T5" fmla="*/ 11 h 606"/>
                    <a:gd name="T6" fmla="*/ 50 w 112"/>
                    <a:gd name="T7" fmla="*/ 16 h 606"/>
                    <a:gd name="T8" fmla="*/ 61 w 112"/>
                    <a:gd name="T9" fmla="*/ 21 h 606"/>
                    <a:gd name="T10" fmla="*/ 72 w 112"/>
                    <a:gd name="T11" fmla="*/ 26 h 606"/>
                    <a:gd name="T12" fmla="*/ 83 w 112"/>
                    <a:gd name="T13" fmla="*/ 31 h 606"/>
                    <a:gd name="T14" fmla="*/ 94 w 112"/>
                    <a:gd name="T15" fmla="*/ 36 h 606"/>
                    <a:gd name="T16" fmla="*/ 105 w 112"/>
                    <a:gd name="T17" fmla="*/ 42 h 606"/>
                    <a:gd name="T18" fmla="*/ 112 w 112"/>
                    <a:gd name="T19" fmla="*/ 177 h 606"/>
                    <a:gd name="T20" fmla="*/ 111 w 112"/>
                    <a:gd name="T21" fmla="*/ 327 h 606"/>
                    <a:gd name="T22" fmla="*/ 102 w 112"/>
                    <a:gd name="T23" fmla="*/ 472 h 606"/>
                    <a:gd name="T24" fmla="*/ 86 w 112"/>
                    <a:gd name="T25" fmla="*/ 590 h 606"/>
                    <a:gd name="T26" fmla="*/ 75 w 112"/>
                    <a:gd name="T27" fmla="*/ 592 h 606"/>
                    <a:gd name="T28" fmla="*/ 64 w 112"/>
                    <a:gd name="T29" fmla="*/ 594 h 606"/>
                    <a:gd name="T30" fmla="*/ 53 w 112"/>
                    <a:gd name="T31" fmla="*/ 597 h 606"/>
                    <a:gd name="T32" fmla="*/ 43 w 112"/>
                    <a:gd name="T33" fmla="*/ 598 h 606"/>
                    <a:gd name="T34" fmla="*/ 32 w 112"/>
                    <a:gd name="T35" fmla="*/ 600 h 606"/>
                    <a:gd name="T36" fmla="*/ 22 w 112"/>
                    <a:gd name="T37" fmla="*/ 602 h 606"/>
                    <a:gd name="T38" fmla="*/ 11 w 112"/>
                    <a:gd name="T39" fmla="*/ 604 h 606"/>
                    <a:gd name="T40" fmla="*/ 0 w 112"/>
                    <a:gd name="T41" fmla="*/ 606 h 606"/>
                    <a:gd name="T42" fmla="*/ 8 w 112"/>
                    <a:gd name="T43" fmla="*/ 522 h 606"/>
                    <a:gd name="T44" fmla="*/ 17 w 112"/>
                    <a:gd name="T45" fmla="*/ 448 h 606"/>
                    <a:gd name="T46" fmla="*/ 28 w 112"/>
                    <a:gd name="T47" fmla="*/ 380 h 606"/>
                    <a:gd name="T48" fmla="*/ 37 w 112"/>
                    <a:gd name="T49" fmla="*/ 315 h 606"/>
                    <a:gd name="T50" fmla="*/ 42 w 112"/>
                    <a:gd name="T51" fmla="*/ 248 h 606"/>
                    <a:gd name="T52" fmla="*/ 42 w 112"/>
                    <a:gd name="T53" fmla="*/ 175 h 606"/>
                    <a:gd name="T54" fmla="*/ 35 w 112"/>
                    <a:gd name="T55" fmla="*/ 95 h 606"/>
                    <a:gd name="T56" fmla="*/ 17 w 112"/>
                    <a:gd name="T57"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606">
                      <a:moveTo>
                        <a:pt x="17" y="0"/>
                      </a:moveTo>
                      <a:lnTo>
                        <a:pt x="28" y="6"/>
                      </a:lnTo>
                      <a:lnTo>
                        <a:pt x="39" y="11"/>
                      </a:lnTo>
                      <a:lnTo>
                        <a:pt x="50" y="16"/>
                      </a:lnTo>
                      <a:lnTo>
                        <a:pt x="61" y="21"/>
                      </a:lnTo>
                      <a:lnTo>
                        <a:pt x="72" y="26"/>
                      </a:lnTo>
                      <a:lnTo>
                        <a:pt x="83" y="31"/>
                      </a:lnTo>
                      <a:lnTo>
                        <a:pt x="94" y="36"/>
                      </a:lnTo>
                      <a:lnTo>
                        <a:pt x="105" y="42"/>
                      </a:lnTo>
                      <a:lnTo>
                        <a:pt x="112" y="177"/>
                      </a:lnTo>
                      <a:lnTo>
                        <a:pt x="111" y="327"/>
                      </a:lnTo>
                      <a:lnTo>
                        <a:pt x="102" y="472"/>
                      </a:lnTo>
                      <a:lnTo>
                        <a:pt x="86" y="590"/>
                      </a:lnTo>
                      <a:lnTo>
                        <a:pt x="75" y="592"/>
                      </a:lnTo>
                      <a:lnTo>
                        <a:pt x="64" y="594"/>
                      </a:lnTo>
                      <a:lnTo>
                        <a:pt x="53" y="597"/>
                      </a:lnTo>
                      <a:lnTo>
                        <a:pt x="43" y="598"/>
                      </a:lnTo>
                      <a:lnTo>
                        <a:pt x="32" y="600"/>
                      </a:lnTo>
                      <a:lnTo>
                        <a:pt x="22" y="602"/>
                      </a:lnTo>
                      <a:lnTo>
                        <a:pt x="11" y="604"/>
                      </a:lnTo>
                      <a:lnTo>
                        <a:pt x="0" y="606"/>
                      </a:lnTo>
                      <a:lnTo>
                        <a:pt x="8" y="522"/>
                      </a:lnTo>
                      <a:lnTo>
                        <a:pt x="17" y="448"/>
                      </a:lnTo>
                      <a:lnTo>
                        <a:pt x="28" y="380"/>
                      </a:lnTo>
                      <a:lnTo>
                        <a:pt x="37" y="315"/>
                      </a:lnTo>
                      <a:lnTo>
                        <a:pt x="42" y="248"/>
                      </a:lnTo>
                      <a:lnTo>
                        <a:pt x="42" y="175"/>
                      </a:lnTo>
                      <a:lnTo>
                        <a:pt x="35" y="95"/>
                      </a:lnTo>
                      <a:lnTo>
                        <a:pt x="17"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09" name="Freeform 361">
                  <a:extLst>
                    <a:ext uri="{FF2B5EF4-FFF2-40B4-BE49-F238E27FC236}">
                      <a16:creationId xmlns:a16="http://schemas.microsoft.com/office/drawing/2014/main" id="{E749F5F4-2146-894E-B684-61DAE356E5EB}"/>
                    </a:ext>
                  </a:extLst>
                </p:cNvPr>
                <p:cNvSpPr>
                  <a:spLocks/>
                </p:cNvSpPr>
                <p:nvPr/>
              </p:nvSpPr>
              <p:spPr bwMode="auto">
                <a:xfrm>
                  <a:off x="1117" y="1152"/>
                  <a:ext cx="37" cy="305"/>
                </a:xfrm>
                <a:custGeom>
                  <a:avLst/>
                  <a:gdLst>
                    <a:gd name="T0" fmla="*/ 22 w 113"/>
                    <a:gd name="T1" fmla="*/ 0 h 612"/>
                    <a:gd name="T2" fmla="*/ 33 w 113"/>
                    <a:gd name="T3" fmla="*/ 5 h 612"/>
                    <a:gd name="T4" fmla="*/ 44 w 113"/>
                    <a:gd name="T5" fmla="*/ 11 h 612"/>
                    <a:gd name="T6" fmla="*/ 55 w 113"/>
                    <a:gd name="T7" fmla="*/ 16 h 612"/>
                    <a:gd name="T8" fmla="*/ 66 w 113"/>
                    <a:gd name="T9" fmla="*/ 21 h 612"/>
                    <a:gd name="T10" fmla="*/ 77 w 113"/>
                    <a:gd name="T11" fmla="*/ 26 h 612"/>
                    <a:gd name="T12" fmla="*/ 87 w 113"/>
                    <a:gd name="T13" fmla="*/ 31 h 612"/>
                    <a:gd name="T14" fmla="*/ 98 w 113"/>
                    <a:gd name="T15" fmla="*/ 36 h 612"/>
                    <a:gd name="T16" fmla="*/ 109 w 113"/>
                    <a:gd name="T17" fmla="*/ 41 h 612"/>
                    <a:gd name="T18" fmla="*/ 113 w 113"/>
                    <a:gd name="T19" fmla="*/ 178 h 612"/>
                    <a:gd name="T20" fmla="*/ 112 w 113"/>
                    <a:gd name="T21" fmla="*/ 330 h 612"/>
                    <a:gd name="T22" fmla="*/ 104 w 113"/>
                    <a:gd name="T23" fmla="*/ 477 h 612"/>
                    <a:gd name="T24" fmla="*/ 89 w 113"/>
                    <a:gd name="T25" fmla="*/ 595 h 612"/>
                    <a:gd name="T26" fmla="*/ 78 w 113"/>
                    <a:gd name="T27" fmla="*/ 597 h 612"/>
                    <a:gd name="T28" fmla="*/ 67 w 113"/>
                    <a:gd name="T29" fmla="*/ 599 h 612"/>
                    <a:gd name="T30" fmla="*/ 55 w 113"/>
                    <a:gd name="T31" fmla="*/ 602 h 612"/>
                    <a:gd name="T32" fmla="*/ 44 w 113"/>
                    <a:gd name="T33" fmla="*/ 604 h 612"/>
                    <a:gd name="T34" fmla="*/ 33 w 113"/>
                    <a:gd name="T35" fmla="*/ 606 h 612"/>
                    <a:gd name="T36" fmla="*/ 22 w 113"/>
                    <a:gd name="T37" fmla="*/ 608 h 612"/>
                    <a:gd name="T38" fmla="*/ 11 w 113"/>
                    <a:gd name="T39" fmla="*/ 610 h 612"/>
                    <a:gd name="T40" fmla="*/ 0 w 113"/>
                    <a:gd name="T41" fmla="*/ 612 h 612"/>
                    <a:gd name="T42" fmla="*/ 8 w 113"/>
                    <a:gd name="T43" fmla="*/ 528 h 612"/>
                    <a:gd name="T44" fmla="*/ 18 w 113"/>
                    <a:gd name="T45" fmla="*/ 454 h 612"/>
                    <a:gd name="T46" fmla="*/ 29 w 113"/>
                    <a:gd name="T47" fmla="*/ 385 h 612"/>
                    <a:gd name="T48" fmla="*/ 38 w 113"/>
                    <a:gd name="T49" fmla="*/ 318 h 612"/>
                    <a:gd name="T50" fmla="*/ 45 w 113"/>
                    <a:gd name="T51" fmla="*/ 249 h 612"/>
                    <a:gd name="T52" fmla="*/ 45 w 113"/>
                    <a:gd name="T53" fmla="*/ 176 h 612"/>
                    <a:gd name="T54" fmla="*/ 38 w 113"/>
                    <a:gd name="T55" fmla="*/ 95 h 612"/>
                    <a:gd name="T56" fmla="*/ 22 w 113"/>
                    <a:gd name="T5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612">
                      <a:moveTo>
                        <a:pt x="22" y="0"/>
                      </a:moveTo>
                      <a:lnTo>
                        <a:pt x="33" y="5"/>
                      </a:lnTo>
                      <a:lnTo>
                        <a:pt x="44" y="11"/>
                      </a:lnTo>
                      <a:lnTo>
                        <a:pt x="55" y="16"/>
                      </a:lnTo>
                      <a:lnTo>
                        <a:pt x="66" y="21"/>
                      </a:lnTo>
                      <a:lnTo>
                        <a:pt x="77" y="26"/>
                      </a:lnTo>
                      <a:lnTo>
                        <a:pt x="87" y="31"/>
                      </a:lnTo>
                      <a:lnTo>
                        <a:pt x="98" y="36"/>
                      </a:lnTo>
                      <a:lnTo>
                        <a:pt x="109" y="41"/>
                      </a:lnTo>
                      <a:lnTo>
                        <a:pt x="113" y="178"/>
                      </a:lnTo>
                      <a:lnTo>
                        <a:pt x="112" y="330"/>
                      </a:lnTo>
                      <a:lnTo>
                        <a:pt x="104" y="477"/>
                      </a:lnTo>
                      <a:lnTo>
                        <a:pt x="89" y="595"/>
                      </a:lnTo>
                      <a:lnTo>
                        <a:pt x="78" y="597"/>
                      </a:lnTo>
                      <a:lnTo>
                        <a:pt x="67" y="599"/>
                      </a:lnTo>
                      <a:lnTo>
                        <a:pt x="55" y="602"/>
                      </a:lnTo>
                      <a:lnTo>
                        <a:pt x="44" y="604"/>
                      </a:lnTo>
                      <a:lnTo>
                        <a:pt x="33" y="606"/>
                      </a:lnTo>
                      <a:lnTo>
                        <a:pt x="22" y="608"/>
                      </a:lnTo>
                      <a:lnTo>
                        <a:pt x="11" y="610"/>
                      </a:lnTo>
                      <a:lnTo>
                        <a:pt x="0" y="612"/>
                      </a:lnTo>
                      <a:lnTo>
                        <a:pt x="8" y="528"/>
                      </a:lnTo>
                      <a:lnTo>
                        <a:pt x="18" y="454"/>
                      </a:lnTo>
                      <a:lnTo>
                        <a:pt x="29" y="385"/>
                      </a:lnTo>
                      <a:lnTo>
                        <a:pt x="38" y="318"/>
                      </a:lnTo>
                      <a:lnTo>
                        <a:pt x="45" y="249"/>
                      </a:lnTo>
                      <a:lnTo>
                        <a:pt x="45" y="176"/>
                      </a:lnTo>
                      <a:lnTo>
                        <a:pt x="38" y="95"/>
                      </a:lnTo>
                      <a:lnTo>
                        <a:pt x="22"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0" name="Freeform 362">
                  <a:extLst>
                    <a:ext uri="{FF2B5EF4-FFF2-40B4-BE49-F238E27FC236}">
                      <a16:creationId xmlns:a16="http://schemas.microsoft.com/office/drawing/2014/main" id="{F0633D25-9207-934C-901A-38790D420BD6}"/>
                    </a:ext>
                  </a:extLst>
                </p:cNvPr>
                <p:cNvSpPr>
                  <a:spLocks/>
                </p:cNvSpPr>
                <p:nvPr/>
              </p:nvSpPr>
              <p:spPr bwMode="auto">
                <a:xfrm>
                  <a:off x="1110" y="1149"/>
                  <a:ext cx="39" cy="308"/>
                </a:xfrm>
                <a:custGeom>
                  <a:avLst/>
                  <a:gdLst>
                    <a:gd name="T0" fmla="*/ 26 w 116"/>
                    <a:gd name="T1" fmla="*/ 0 h 618"/>
                    <a:gd name="T2" fmla="*/ 37 w 116"/>
                    <a:gd name="T3" fmla="*/ 5 h 618"/>
                    <a:gd name="T4" fmla="*/ 48 w 116"/>
                    <a:gd name="T5" fmla="*/ 10 h 618"/>
                    <a:gd name="T6" fmla="*/ 59 w 116"/>
                    <a:gd name="T7" fmla="*/ 16 h 618"/>
                    <a:gd name="T8" fmla="*/ 71 w 116"/>
                    <a:gd name="T9" fmla="*/ 21 h 618"/>
                    <a:gd name="T10" fmla="*/ 82 w 116"/>
                    <a:gd name="T11" fmla="*/ 26 h 618"/>
                    <a:gd name="T12" fmla="*/ 93 w 116"/>
                    <a:gd name="T13" fmla="*/ 31 h 618"/>
                    <a:gd name="T14" fmla="*/ 104 w 116"/>
                    <a:gd name="T15" fmla="*/ 36 h 618"/>
                    <a:gd name="T16" fmla="*/ 115 w 116"/>
                    <a:gd name="T17" fmla="*/ 41 h 618"/>
                    <a:gd name="T18" fmla="*/ 116 w 116"/>
                    <a:gd name="T19" fmla="*/ 179 h 618"/>
                    <a:gd name="T20" fmla="*/ 115 w 116"/>
                    <a:gd name="T21" fmla="*/ 333 h 618"/>
                    <a:gd name="T22" fmla="*/ 106 w 116"/>
                    <a:gd name="T23" fmla="*/ 481 h 618"/>
                    <a:gd name="T24" fmla="*/ 91 w 116"/>
                    <a:gd name="T25" fmla="*/ 600 h 618"/>
                    <a:gd name="T26" fmla="*/ 80 w 116"/>
                    <a:gd name="T27" fmla="*/ 602 h 618"/>
                    <a:gd name="T28" fmla="*/ 68 w 116"/>
                    <a:gd name="T29" fmla="*/ 604 h 618"/>
                    <a:gd name="T30" fmla="*/ 57 w 116"/>
                    <a:gd name="T31" fmla="*/ 606 h 618"/>
                    <a:gd name="T32" fmla="*/ 46 w 116"/>
                    <a:gd name="T33" fmla="*/ 609 h 618"/>
                    <a:gd name="T34" fmla="*/ 35 w 116"/>
                    <a:gd name="T35" fmla="*/ 611 h 618"/>
                    <a:gd name="T36" fmla="*/ 23 w 116"/>
                    <a:gd name="T37" fmla="*/ 614 h 618"/>
                    <a:gd name="T38" fmla="*/ 12 w 116"/>
                    <a:gd name="T39" fmla="*/ 616 h 618"/>
                    <a:gd name="T40" fmla="*/ 0 w 116"/>
                    <a:gd name="T41" fmla="*/ 618 h 618"/>
                    <a:gd name="T42" fmla="*/ 8 w 116"/>
                    <a:gd name="T43" fmla="*/ 534 h 618"/>
                    <a:gd name="T44" fmla="*/ 19 w 116"/>
                    <a:gd name="T45" fmla="*/ 458 h 618"/>
                    <a:gd name="T46" fmla="*/ 31 w 116"/>
                    <a:gd name="T47" fmla="*/ 389 h 618"/>
                    <a:gd name="T48" fmla="*/ 42 w 116"/>
                    <a:gd name="T49" fmla="*/ 321 h 618"/>
                    <a:gd name="T50" fmla="*/ 48 w 116"/>
                    <a:gd name="T51" fmla="*/ 251 h 618"/>
                    <a:gd name="T52" fmla="*/ 49 w 116"/>
                    <a:gd name="T53" fmla="*/ 177 h 618"/>
                    <a:gd name="T54" fmla="*/ 42 w 116"/>
                    <a:gd name="T55" fmla="*/ 95 h 618"/>
                    <a:gd name="T56" fmla="*/ 26 w 116"/>
                    <a:gd name="T5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618">
                      <a:moveTo>
                        <a:pt x="26" y="0"/>
                      </a:moveTo>
                      <a:lnTo>
                        <a:pt x="37" y="5"/>
                      </a:lnTo>
                      <a:lnTo>
                        <a:pt x="48" y="10"/>
                      </a:lnTo>
                      <a:lnTo>
                        <a:pt x="59" y="16"/>
                      </a:lnTo>
                      <a:lnTo>
                        <a:pt x="71" y="21"/>
                      </a:lnTo>
                      <a:lnTo>
                        <a:pt x="82" y="26"/>
                      </a:lnTo>
                      <a:lnTo>
                        <a:pt x="93" y="31"/>
                      </a:lnTo>
                      <a:lnTo>
                        <a:pt x="104" y="36"/>
                      </a:lnTo>
                      <a:lnTo>
                        <a:pt x="115" y="41"/>
                      </a:lnTo>
                      <a:lnTo>
                        <a:pt x="116" y="179"/>
                      </a:lnTo>
                      <a:lnTo>
                        <a:pt x="115" y="333"/>
                      </a:lnTo>
                      <a:lnTo>
                        <a:pt x="106" y="481"/>
                      </a:lnTo>
                      <a:lnTo>
                        <a:pt x="91" y="600"/>
                      </a:lnTo>
                      <a:lnTo>
                        <a:pt x="80" y="602"/>
                      </a:lnTo>
                      <a:lnTo>
                        <a:pt x="68" y="604"/>
                      </a:lnTo>
                      <a:lnTo>
                        <a:pt x="57" y="606"/>
                      </a:lnTo>
                      <a:lnTo>
                        <a:pt x="46" y="609"/>
                      </a:lnTo>
                      <a:lnTo>
                        <a:pt x="35" y="611"/>
                      </a:lnTo>
                      <a:lnTo>
                        <a:pt x="23" y="614"/>
                      </a:lnTo>
                      <a:lnTo>
                        <a:pt x="12" y="616"/>
                      </a:lnTo>
                      <a:lnTo>
                        <a:pt x="0" y="618"/>
                      </a:lnTo>
                      <a:lnTo>
                        <a:pt x="8" y="534"/>
                      </a:lnTo>
                      <a:lnTo>
                        <a:pt x="19" y="458"/>
                      </a:lnTo>
                      <a:lnTo>
                        <a:pt x="31" y="389"/>
                      </a:lnTo>
                      <a:lnTo>
                        <a:pt x="42" y="321"/>
                      </a:lnTo>
                      <a:lnTo>
                        <a:pt x="48" y="251"/>
                      </a:lnTo>
                      <a:lnTo>
                        <a:pt x="49" y="177"/>
                      </a:lnTo>
                      <a:lnTo>
                        <a:pt x="42" y="95"/>
                      </a:lnTo>
                      <a:lnTo>
                        <a:pt x="26"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1" name="Freeform 363">
                  <a:extLst>
                    <a:ext uri="{FF2B5EF4-FFF2-40B4-BE49-F238E27FC236}">
                      <a16:creationId xmlns:a16="http://schemas.microsoft.com/office/drawing/2014/main" id="{1F5A1DFE-B4E0-2F4F-AED4-3CE2878D3C82}"/>
                    </a:ext>
                  </a:extLst>
                </p:cNvPr>
                <p:cNvSpPr>
                  <a:spLocks/>
                </p:cNvSpPr>
                <p:nvPr/>
              </p:nvSpPr>
              <p:spPr bwMode="auto">
                <a:xfrm>
                  <a:off x="1104" y="1145"/>
                  <a:ext cx="40" cy="313"/>
                </a:xfrm>
                <a:custGeom>
                  <a:avLst/>
                  <a:gdLst>
                    <a:gd name="T0" fmla="*/ 29 w 119"/>
                    <a:gd name="T1" fmla="*/ 0 h 626"/>
                    <a:gd name="T2" fmla="*/ 40 w 119"/>
                    <a:gd name="T3" fmla="*/ 5 h 626"/>
                    <a:gd name="T4" fmla="*/ 52 w 119"/>
                    <a:gd name="T5" fmla="*/ 10 h 626"/>
                    <a:gd name="T6" fmla="*/ 63 w 119"/>
                    <a:gd name="T7" fmla="*/ 16 h 626"/>
                    <a:gd name="T8" fmla="*/ 74 w 119"/>
                    <a:gd name="T9" fmla="*/ 22 h 626"/>
                    <a:gd name="T10" fmla="*/ 85 w 119"/>
                    <a:gd name="T11" fmla="*/ 27 h 626"/>
                    <a:gd name="T12" fmla="*/ 97 w 119"/>
                    <a:gd name="T13" fmla="*/ 32 h 626"/>
                    <a:gd name="T14" fmla="*/ 108 w 119"/>
                    <a:gd name="T15" fmla="*/ 38 h 626"/>
                    <a:gd name="T16" fmla="*/ 119 w 119"/>
                    <a:gd name="T17" fmla="*/ 43 h 626"/>
                    <a:gd name="T18" fmla="*/ 118 w 119"/>
                    <a:gd name="T19" fmla="*/ 181 h 626"/>
                    <a:gd name="T20" fmla="*/ 115 w 119"/>
                    <a:gd name="T21" fmla="*/ 336 h 626"/>
                    <a:gd name="T22" fmla="*/ 108 w 119"/>
                    <a:gd name="T23" fmla="*/ 486 h 626"/>
                    <a:gd name="T24" fmla="*/ 93 w 119"/>
                    <a:gd name="T25" fmla="*/ 605 h 626"/>
                    <a:gd name="T26" fmla="*/ 82 w 119"/>
                    <a:gd name="T27" fmla="*/ 608 h 626"/>
                    <a:gd name="T28" fmla="*/ 70 w 119"/>
                    <a:gd name="T29" fmla="*/ 610 h 626"/>
                    <a:gd name="T30" fmla="*/ 59 w 119"/>
                    <a:gd name="T31" fmla="*/ 613 h 626"/>
                    <a:gd name="T32" fmla="*/ 46 w 119"/>
                    <a:gd name="T33" fmla="*/ 616 h 626"/>
                    <a:gd name="T34" fmla="*/ 35 w 119"/>
                    <a:gd name="T35" fmla="*/ 618 h 626"/>
                    <a:gd name="T36" fmla="*/ 23 w 119"/>
                    <a:gd name="T37" fmla="*/ 621 h 626"/>
                    <a:gd name="T38" fmla="*/ 12 w 119"/>
                    <a:gd name="T39" fmla="*/ 623 h 626"/>
                    <a:gd name="T40" fmla="*/ 0 w 119"/>
                    <a:gd name="T41" fmla="*/ 626 h 626"/>
                    <a:gd name="T42" fmla="*/ 8 w 119"/>
                    <a:gd name="T43" fmla="*/ 541 h 626"/>
                    <a:gd name="T44" fmla="*/ 20 w 119"/>
                    <a:gd name="T45" fmla="*/ 464 h 626"/>
                    <a:gd name="T46" fmla="*/ 33 w 119"/>
                    <a:gd name="T47" fmla="*/ 394 h 626"/>
                    <a:gd name="T48" fmla="*/ 44 w 119"/>
                    <a:gd name="T49" fmla="*/ 325 h 626"/>
                    <a:gd name="T50" fmla="*/ 50 w 119"/>
                    <a:gd name="T51" fmla="*/ 254 h 626"/>
                    <a:gd name="T52" fmla="*/ 52 w 119"/>
                    <a:gd name="T53" fmla="*/ 179 h 626"/>
                    <a:gd name="T54" fmla="*/ 45 w 119"/>
                    <a:gd name="T55" fmla="*/ 94 h 626"/>
                    <a:gd name="T56" fmla="*/ 29 w 119"/>
                    <a:gd name="T5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626">
                      <a:moveTo>
                        <a:pt x="29" y="0"/>
                      </a:moveTo>
                      <a:lnTo>
                        <a:pt x="40" y="5"/>
                      </a:lnTo>
                      <a:lnTo>
                        <a:pt x="52" y="10"/>
                      </a:lnTo>
                      <a:lnTo>
                        <a:pt x="63" y="16"/>
                      </a:lnTo>
                      <a:lnTo>
                        <a:pt x="74" y="22"/>
                      </a:lnTo>
                      <a:lnTo>
                        <a:pt x="85" y="27"/>
                      </a:lnTo>
                      <a:lnTo>
                        <a:pt x="97" y="32"/>
                      </a:lnTo>
                      <a:lnTo>
                        <a:pt x="108" y="38"/>
                      </a:lnTo>
                      <a:lnTo>
                        <a:pt x="119" y="43"/>
                      </a:lnTo>
                      <a:lnTo>
                        <a:pt x="118" y="181"/>
                      </a:lnTo>
                      <a:lnTo>
                        <a:pt x="115" y="336"/>
                      </a:lnTo>
                      <a:lnTo>
                        <a:pt x="108" y="486"/>
                      </a:lnTo>
                      <a:lnTo>
                        <a:pt x="93" y="605"/>
                      </a:lnTo>
                      <a:lnTo>
                        <a:pt x="82" y="608"/>
                      </a:lnTo>
                      <a:lnTo>
                        <a:pt x="70" y="610"/>
                      </a:lnTo>
                      <a:lnTo>
                        <a:pt x="59" y="613"/>
                      </a:lnTo>
                      <a:lnTo>
                        <a:pt x="46" y="616"/>
                      </a:lnTo>
                      <a:lnTo>
                        <a:pt x="35" y="618"/>
                      </a:lnTo>
                      <a:lnTo>
                        <a:pt x="23" y="621"/>
                      </a:lnTo>
                      <a:lnTo>
                        <a:pt x="12" y="623"/>
                      </a:lnTo>
                      <a:lnTo>
                        <a:pt x="0" y="626"/>
                      </a:lnTo>
                      <a:lnTo>
                        <a:pt x="8" y="541"/>
                      </a:lnTo>
                      <a:lnTo>
                        <a:pt x="20" y="464"/>
                      </a:lnTo>
                      <a:lnTo>
                        <a:pt x="33" y="394"/>
                      </a:lnTo>
                      <a:lnTo>
                        <a:pt x="44" y="325"/>
                      </a:lnTo>
                      <a:lnTo>
                        <a:pt x="50" y="254"/>
                      </a:lnTo>
                      <a:lnTo>
                        <a:pt x="52" y="179"/>
                      </a:lnTo>
                      <a:lnTo>
                        <a:pt x="45" y="94"/>
                      </a:lnTo>
                      <a:lnTo>
                        <a:pt x="29"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2" name="Freeform 364">
                  <a:extLst>
                    <a:ext uri="{FF2B5EF4-FFF2-40B4-BE49-F238E27FC236}">
                      <a16:creationId xmlns:a16="http://schemas.microsoft.com/office/drawing/2014/main" id="{DA11C3FD-B736-E64E-90C0-87465B6E4AF4}"/>
                    </a:ext>
                  </a:extLst>
                </p:cNvPr>
                <p:cNvSpPr>
                  <a:spLocks/>
                </p:cNvSpPr>
                <p:nvPr/>
              </p:nvSpPr>
              <p:spPr bwMode="auto">
                <a:xfrm>
                  <a:off x="1098" y="1142"/>
                  <a:ext cx="42" cy="316"/>
                </a:xfrm>
                <a:custGeom>
                  <a:avLst/>
                  <a:gdLst>
                    <a:gd name="T0" fmla="*/ 33 w 125"/>
                    <a:gd name="T1" fmla="*/ 0 h 632"/>
                    <a:gd name="T2" fmla="*/ 44 w 125"/>
                    <a:gd name="T3" fmla="*/ 5 h 632"/>
                    <a:gd name="T4" fmla="*/ 56 w 125"/>
                    <a:gd name="T5" fmla="*/ 10 h 632"/>
                    <a:gd name="T6" fmla="*/ 67 w 125"/>
                    <a:gd name="T7" fmla="*/ 16 h 632"/>
                    <a:gd name="T8" fmla="*/ 78 w 125"/>
                    <a:gd name="T9" fmla="*/ 21 h 632"/>
                    <a:gd name="T10" fmla="*/ 89 w 125"/>
                    <a:gd name="T11" fmla="*/ 26 h 632"/>
                    <a:gd name="T12" fmla="*/ 101 w 125"/>
                    <a:gd name="T13" fmla="*/ 32 h 632"/>
                    <a:gd name="T14" fmla="*/ 112 w 125"/>
                    <a:gd name="T15" fmla="*/ 38 h 632"/>
                    <a:gd name="T16" fmla="*/ 125 w 125"/>
                    <a:gd name="T17" fmla="*/ 43 h 632"/>
                    <a:gd name="T18" fmla="*/ 119 w 125"/>
                    <a:gd name="T19" fmla="*/ 182 h 632"/>
                    <a:gd name="T20" fmla="*/ 118 w 125"/>
                    <a:gd name="T21" fmla="*/ 339 h 632"/>
                    <a:gd name="T22" fmla="*/ 111 w 125"/>
                    <a:gd name="T23" fmla="*/ 490 h 632"/>
                    <a:gd name="T24" fmla="*/ 97 w 125"/>
                    <a:gd name="T25" fmla="*/ 610 h 632"/>
                    <a:gd name="T26" fmla="*/ 85 w 125"/>
                    <a:gd name="T27" fmla="*/ 613 h 632"/>
                    <a:gd name="T28" fmla="*/ 73 w 125"/>
                    <a:gd name="T29" fmla="*/ 615 h 632"/>
                    <a:gd name="T30" fmla="*/ 60 w 125"/>
                    <a:gd name="T31" fmla="*/ 618 h 632"/>
                    <a:gd name="T32" fmla="*/ 48 w 125"/>
                    <a:gd name="T33" fmla="*/ 621 h 632"/>
                    <a:gd name="T34" fmla="*/ 36 w 125"/>
                    <a:gd name="T35" fmla="*/ 624 h 632"/>
                    <a:gd name="T36" fmla="*/ 23 w 125"/>
                    <a:gd name="T37" fmla="*/ 627 h 632"/>
                    <a:gd name="T38" fmla="*/ 12 w 125"/>
                    <a:gd name="T39" fmla="*/ 629 h 632"/>
                    <a:gd name="T40" fmla="*/ 0 w 125"/>
                    <a:gd name="T41" fmla="*/ 632 h 632"/>
                    <a:gd name="T42" fmla="*/ 8 w 125"/>
                    <a:gd name="T43" fmla="*/ 547 h 632"/>
                    <a:gd name="T44" fmla="*/ 19 w 125"/>
                    <a:gd name="T45" fmla="*/ 469 h 632"/>
                    <a:gd name="T46" fmla="*/ 33 w 125"/>
                    <a:gd name="T47" fmla="*/ 397 h 632"/>
                    <a:gd name="T48" fmla="*/ 44 w 125"/>
                    <a:gd name="T49" fmla="*/ 328 h 632"/>
                    <a:gd name="T50" fmla="*/ 52 w 125"/>
                    <a:gd name="T51" fmla="*/ 256 h 632"/>
                    <a:gd name="T52" fmla="*/ 55 w 125"/>
                    <a:gd name="T53" fmla="*/ 180 h 632"/>
                    <a:gd name="T54" fmla="*/ 49 w 125"/>
                    <a:gd name="T55" fmla="*/ 95 h 632"/>
                    <a:gd name="T56" fmla="*/ 33 w 125"/>
                    <a:gd name="T57"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632">
                      <a:moveTo>
                        <a:pt x="33" y="0"/>
                      </a:moveTo>
                      <a:lnTo>
                        <a:pt x="44" y="5"/>
                      </a:lnTo>
                      <a:lnTo>
                        <a:pt x="56" y="10"/>
                      </a:lnTo>
                      <a:lnTo>
                        <a:pt x="67" y="16"/>
                      </a:lnTo>
                      <a:lnTo>
                        <a:pt x="78" y="21"/>
                      </a:lnTo>
                      <a:lnTo>
                        <a:pt x="89" y="26"/>
                      </a:lnTo>
                      <a:lnTo>
                        <a:pt x="101" y="32"/>
                      </a:lnTo>
                      <a:lnTo>
                        <a:pt x="112" y="38"/>
                      </a:lnTo>
                      <a:lnTo>
                        <a:pt x="125" y="43"/>
                      </a:lnTo>
                      <a:lnTo>
                        <a:pt x="119" y="182"/>
                      </a:lnTo>
                      <a:lnTo>
                        <a:pt x="118" y="339"/>
                      </a:lnTo>
                      <a:lnTo>
                        <a:pt x="111" y="490"/>
                      </a:lnTo>
                      <a:lnTo>
                        <a:pt x="97" y="610"/>
                      </a:lnTo>
                      <a:lnTo>
                        <a:pt x="85" y="613"/>
                      </a:lnTo>
                      <a:lnTo>
                        <a:pt x="73" y="615"/>
                      </a:lnTo>
                      <a:lnTo>
                        <a:pt x="60" y="618"/>
                      </a:lnTo>
                      <a:lnTo>
                        <a:pt x="48" y="621"/>
                      </a:lnTo>
                      <a:lnTo>
                        <a:pt x="36" y="624"/>
                      </a:lnTo>
                      <a:lnTo>
                        <a:pt x="23" y="627"/>
                      </a:lnTo>
                      <a:lnTo>
                        <a:pt x="12" y="629"/>
                      </a:lnTo>
                      <a:lnTo>
                        <a:pt x="0" y="632"/>
                      </a:lnTo>
                      <a:lnTo>
                        <a:pt x="8" y="547"/>
                      </a:lnTo>
                      <a:lnTo>
                        <a:pt x="19" y="469"/>
                      </a:lnTo>
                      <a:lnTo>
                        <a:pt x="33" y="397"/>
                      </a:lnTo>
                      <a:lnTo>
                        <a:pt x="44" y="328"/>
                      </a:lnTo>
                      <a:lnTo>
                        <a:pt x="52" y="256"/>
                      </a:lnTo>
                      <a:lnTo>
                        <a:pt x="55" y="180"/>
                      </a:lnTo>
                      <a:lnTo>
                        <a:pt x="49" y="95"/>
                      </a:lnTo>
                      <a:lnTo>
                        <a:pt x="33"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3" name="Freeform 365">
                  <a:extLst>
                    <a:ext uri="{FF2B5EF4-FFF2-40B4-BE49-F238E27FC236}">
                      <a16:creationId xmlns:a16="http://schemas.microsoft.com/office/drawing/2014/main" id="{EEDA2845-E14F-6E43-9F17-DEAFC127AC58}"/>
                    </a:ext>
                  </a:extLst>
                </p:cNvPr>
                <p:cNvSpPr>
                  <a:spLocks/>
                </p:cNvSpPr>
                <p:nvPr/>
              </p:nvSpPr>
              <p:spPr bwMode="auto">
                <a:xfrm>
                  <a:off x="1092" y="1139"/>
                  <a:ext cx="43" cy="319"/>
                </a:xfrm>
                <a:custGeom>
                  <a:avLst/>
                  <a:gdLst>
                    <a:gd name="T0" fmla="*/ 36 w 128"/>
                    <a:gd name="T1" fmla="*/ 0 h 638"/>
                    <a:gd name="T2" fmla="*/ 47 w 128"/>
                    <a:gd name="T3" fmla="*/ 5 h 638"/>
                    <a:gd name="T4" fmla="*/ 59 w 128"/>
                    <a:gd name="T5" fmla="*/ 10 h 638"/>
                    <a:gd name="T6" fmla="*/ 70 w 128"/>
                    <a:gd name="T7" fmla="*/ 16 h 638"/>
                    <a:gd name="T8" fmla="*/ 82 w 128"/>
                    <a:gd name="T9" fmla="*/ 21 h 638"/>
                    <a:gd name="T10" fmla="*/ 93 w 128"/>
                    <a:gd name="T11" fmla="*/ 26 h 638"/>
                    <a:gd name="T12" fmla="*/ 104 w 128"/>
                    <a:gd name="T13" fmla="*/ 31 h 638"/>
                    <a:gd name="T14" fmla="*/ 117 w 128"/>
                    <a:gd name="T15" fmla="*/ 38 h 638"/>
                    <a:gd name="T16" fmla="*/ 128 w 128"/>
                    <a:gd name="T17" fmla="*/ 43 h 638"/>
                    <a:gd name="T18" fmla="*/ 121 w 128"/>
                    <a:gd name="T19" fmla="*/ 183 h 638"/>
                    <a:gd name="T20" fmla="*/ 118 w 128"/>
                    <a:gd name="T21" fmla="*/ 341 h 638"/>
                    <a:gd name="T22" fmla="*/ 113 w 128"/>
                    <a:gd name="T23" fmla="*/ 494 h 638"/>
                    <a:gd name="T24" fmla="*/ 97 w 128"/>
                    <a:gd name="T25" fmla="*/ 615 h 638"/>
                    <a:gd name="T26" fmla="*/ 85 w 128"/>
                    <a:gd name="T27" fmla="*/ 618 h 638"/>
                    <a:gd name="T28" fmla="*/ 74 w 128"/>
                    <a:gd name="T29" fmla="*/ 620 h 638"/>
                    <a:gd name="T30" fmla="*/ 62 w 128"/>
                    <a:gd name="T31" fmla="*/ 623 h 638"/>
                    <a:gd name="T32" fmla="*/ 50 w 128"/>
                    <a:gd name="T33" fmla="*/ 627 h 638"/>
                    <a:gd name="T34" fmla="*/ 37 w 128"/>
                    <a:gd name="T35" fmla="*/ 630 h 638"/>
                    <a:gd name="T36" fmla="*/ 25 w 128"/>
                    <a:gd name="T37" fmla="*/ 633 h 638"/>
                    <a:gd name="T38" fmla="*/ 13 w 128"/>
                    <a:gd name="T39" fmla="*/ 635 h 638"/>
                    <a:gd name="T40" fmla="*/ 0 w 128"/>
                    <a:gd name="T41" fmla="*/ 638 h 638"/>
                    <a:gd name="T42" fmla="*/ 8 w 128"/>
                    <a:gd name="T43" fmla="*/ 553 h 638"/>
                    <a:gd name="T44" fmla="*/ 21 w 128"/>
                    <a:gd name="T45" fmla="*/ 474 h 638"/>
                    <a:gd name="T46" fmla="*/ 34 w 128"/>
                    <a:gd name="T47" fmla="*/ 401 h 638"/>
                    <a:gd name="T48" fmla="*/ 47 w 128"/>
                    <a:gd name="T49" fmla="*/ 331 h 638"/>
                    <a:gd name="T50" fmla="*/ 55 w 128"/>
                    <a:gd name="T51" fmla="*/ 258 h 638"/>
                    <a:gd name="T52" fmla="*/ 58 w 128"/>
                    <a:gd name="T53" fmla="*/ 179 h 638"/>
                    <a:gd name="T54" fmla="*/ 52 w 128"/>
                    <a:gd name="T55" fmla="*/ 95 h 638"/>
                    <a:gd name="T56" fmla="*/ 36 w 128"/>
                    <a:gd name="T5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638">
                      <a:moveTo>
                        <a:pt x="36" y="0"/>
                      </a:moveTo>
                      <a:lnTo>
                        <a:pt x="47" y="5"/>
                      </a:lnTo>
                      <a:lnTo>
                        <a:pt x="59" y="10"/>
                      </a:lnTo>
                      <a:lnTo>
                        <a:pt x="70" y="16"/>
                      </a:lnTo>
                      <a:lnTo>
                        <a:pt x="82" y="21"/>
                      </a:lnTo>
                      <a:lnTo>
                        <a:pt x="93" y="26"/>
                      </a:lnTo>
                      <a:lnTo>
                        <a:pt x="104" y="31"/>
                      </a:lnTo>
                      <a:lnTo>
                        <a:pt x="117" y="38"/>
                      </a:lnTo>
                      <a:lnTo>
                        <a:pt x="128" y="43"/>
                      </a:lnTo>
                      <a:lnTo>
                        <a:pt x="121" y="183"/>
                      </a:lnTo>
                      <a:lnTo>
                        <a:pt x="118" y="341"/>
                      </a:lnTo>
                      <a:lnTo>
                        <a:pt x="113" y="494"/>
                      </a:lnTo>
                      <a:lnTo>
                        <a:pt x="97" y="615"/>
                      </a:lnTo>
                      <a:lnTo>
                        <a:pt x="85" y="618"/>
                      </a:lnTo>
                      <a:lnTo>
                        <a:pt x="74" y="620"/>
                      </a:lnTo>
                      <a:lnTo>
                        <a:pt x="62" y="623"/>
                      </a:lnTo>
                      <a:lnTo>
                        <a:pt x="50" y="627"/>
                      </a:lnTo>
                      <a:lnTo>
                        <a:pt x="37" y="630"/>
                      </a:lnTo>
                      <a:lnTo>
                        <a:pt x="25" y="633"/>
                      </a:lnTo>
                      <a:lnTo>
                        <a:pt x="13" y="635"/>
                      </a:lnTo>
                      <a:lnTo>
                        <a:pt x="0" y="638"/>
                      </a:lnTo>
                      <a:lnTo>
                        <a:pt x="8" y="553"/>
                      </a:lnTo>
                      <a:lnTo>
                        <a:pt x="21" y="474"/>
                      </a:lnTo>
                      <a:lnTo>
                        <a:pt x="34" y="401"/>
                      </a:lnTo>
                      <a:lnTo>
                        <a:pt x="47" y="331"/>
                      </a:lnTo>
                      <a:lnTo>
                        <a:pt x="55" y="258"/>
                      </a:lnTo>
                      <a:lnTo>
                        <a:pt x="58" y="179"/>
                      </a:lnTo>
                      <a:lnTo>
                        <a:pt x="52" y="95"/>
                      </a:lnTo>
                      <a:lnTo>
                        <a:pt x="3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4" name="Freeform 366">
                  <a:extLst>
                    <a:ext uri="{FF2B5EF4-FFF2-40B4-BE49-F238E27FC236}">
                      <a16:creationId xmlns:a16="http://schemas.microsoft.com/office/drawing/2014/main" id="{4A743DCA-5AA4-1C42-B871-E2D0A0C81175}"/>
                    </a:ext>
                  </a:extLst>
                </p:cNvPr>
                <p:cNvSpPr>
                  <a:spLocks/>
                </p:cNvSpPr>
                <p:nvPr/>
              </p:nvSpPr>
              <p:spPr bwMode="auto">
                <a:xfrm>
                  <a:off x="1086" y="1136"/>
                  <a:ext cx="45" cy="322"/>
                </a:xfrm>
                <a:custGeom>
                  <a:avLst/>
                  <a:gdLst>
                    <a:gd name="T0" fmla="*/ 40 w 133"/>
                    <a:gd name="T1" fmla="*/ 0 h 645"/>
                    <a:gd name="T2" fmla="*/ 51 w 133"/>
                    <a:gd name="T3" fmla="*/ 6 h 645"/>
                    <a:gd name="T4" fmla="*/ 63 w 133"/>
                    <a:gd name="T5" fmla="*/ 12 h 645"/>
                    <a:gd name="T6" fmla="*/ 74 w 133"/>
                    <a:gd name="T7" fmla="*/ 17 h 645"/>
                    <a:gd name="T8" fmla="*/ 85 w 133"/>
                    <a:gd name="T9" fmla="*/ 22 h 645"/>
                    <a:gd name="T10" fmla="*/ 98 w 133"/>
                    <a:gd name="T11" fmla="*/ 27 h 645"/>
                    <a:gd name="T12" fmla="*/ 109 w 133"/>
                    <a:gd name="T13" fmla="*/ 33 h 645"/>
                    <a:gd name="T14" fmla="*/ 121 w 133"/>
                    <a:gd name="T15" fmla="*/ 38 h 645"/>
                    <a:gd name="T16" fmla="*/ 133 w 133"/>
                    <a:gd name="T17" fmla="*/ 45 h 645"/>
                    <a:gd name="T18" fmla="*/ 122 w 133"/>
                    <a:gd name="T19" fmla="*/ 184 h 645"/>
                    <a:gd name="T20" fmla="*/ 120 w 133"/>
                    <a:gd name="T21" fmla="*/ 345 h 645"/>
                    <a:gd name="T22" fmla="*/ 114 w 133"/>
                    <a:gd name="T23" fmla="*/ 499 h 645"/>
                    <a:gd name="T24" fmla="*/ 100 w 133"/>
                    <a:gd name="T25" fmla="*/ 621 h 645"/>
                    <a:gd name="T26" fmla="*/ 88 w 133"/>
                    <a:gd name="T27" fmla="*/ 624 h 645"/>
                    <a:gd name="T28" fmla="*/ 74 w 133"/>
                    <a:gd name="T29" fmla="*/ 627 h 645"/>
                    <a:gd name="T30" fmla="*/ 62 w 133"/>
                    <a:gd name="T31" fmla="*/ 630 h 645"/>
                    <a:gd name="T32" fmla="*/ 50 w 133"/>
                    <a:gd name="T33" fmla="*/ 632 h 645"/>
                    <a:gd name="T34" fmla="*/ 37 w 133"/>
                    <a:gd name="T35" fmla="*/ 636 h 645"/>
                    <a:gd name="T36" fmla="*/ 25 w 133"/>
                    <a:gd name="T37" fmla="*/ 639 h 645"/>
                    <a:gd name="T38" fmla="*/ 13 w 133"/>
                    <a:gd name="T39" fmla="*/ 642 h 645"/>
                    <a:gd name="T40" fmla="*/ 0 w 133"/>
                    <a:gd name="T41" fmla="*/ 645 h 645"/>
                    <a:gd name="T42" fmla="*/ 9 w 133"/>
                    <a:gd name="T43" fmla="*/ 560 h 645"/>
                    <a:gd name="T44" fmla="*/ 21 w 133"/>
                    <a:gd name="T45" fmla="*/ 481 h 645"/>
                    <a:gd name="T46" fmla="*/ 35 w 133"/>
                    <a:gd name="T47" fmla="*/ 407 h 645"/>
                    <a:gd name="T48" fmla="*/ 48 w 133"/>
                    <a:gd name="T49" fmla="*/ 334 h 645"/>
                    <a:gd name="T50" fmla="*/ 58 w 133"/>
                    <a:gd name="T51" fmla="*/ 260 h 645"/>
                    <a:gd name="T52" fmla="*/ 61 w 133"/>
                    <a:gd name="T53" fmla="*/ 181 h 645"/>
                    <a:gd name="T54" fmla="*/ 57 w 133"/>
                    <a:gd name="T55" fmla="*/ 96 h 645"/>
                    <a:gd name="T56" fmla="*/ 40 w 133"/>
                    <a:gd name="T5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45">
                      <a:moveTo>
                        <a:pt x="40" y="0"/>
                      </a:moveTo>
                      <a:lnTo>
                        <a:pt x="51" y="6"/>
                      </a:lnTo>
                      <a:lnTo>
                        <a:pt x="63" y="12"/>
                      </a:lnTo>
                      <a:lnTo>
                        <a:pt x="74" y="17"/>
                      </a:lnTo>
                      <a:lnTo>
                        <a:pt x="85" y="22"/>
                      </a:lnTo>
                      <a:lnTo>
                        <a:pt x="98" y="27"/>
                      </a:lnTo>
                      <a:lnTo>
                        <a:pt x="109" y="33"/>
                      </a:lnTo>
                      <a:lnTo>
                        <a:pt x="121" y="38"/>
                      </a:lnTo>
                      <a:lnTo>
                        <a:pt x="133" y="45"/>
                      </a:lnTo>
                      <a:lnTo>
                        <a:pt x="122" y="184"/>
                      </a:lnTo>
                      <a:lnTo>
                        <a:pt x="120" y="345"/>
                      </a:lnTo>
                      <a:lnTo>
                        <a:pt x="114" y="499"/>
                      </a:lnTo>
                      <a:lnTo>
                        <a:pt x="100" y="621"/>
                      </a:lnTo>
                      <a:lnTo>
                        <a:pt x="88" y="624"/>
                      </a:lnTo>
                      <a:lnTo>
                        <a:pt x="74" y="627"/>
                      </a:lnTo>
                      <a:lnTo>
                        <a:pt x="62" y="630"/>
                      </a:lnTo>
                      <a:lnTo>
                        <a:pt x="50" y="632"/>
                      </a:lnTo>
                      <a:lnTo>
                        <a:pt x="37" y="636"/>
                      </a:lnTo>
                      <a:lnTo>
                        <a:pt x="25" y="639"/>
                      </a:lnTo>
                      <a:lnTo>
                        <a:pt x="13" y="642"/>
                      </a:lnTo>
                      <a:lnTo>
                        <a:pt x="0" y="645"/>
                      </a:lnTo>
                      <a:lnTo>
                        <a:pt x="9" y="560"/>
                      </a:lnTo>
                      <a:lnTo>
                        <a:pt x="21" y="481"/>
                      </a:lnTo>
                      <a:lnTo>
                        <a:pt x="35" y="407"/>
                      </a:lnTo>
                      <a:lnTo>
                        <a:pt x="48" y="334"/>
                      </a:lnTo>
                      <a:lnTo>
                        <a:pt x="58" y="260"/>
                      </a:lnTo>
                      <a:lnTo>
                        <a:pt x="61" y="181"/>
                      </a:lnTo>
                      <a:lnTo>
                        <a:pt x="57" y="96"/>
                      </a:lnTo>
                      <a:lnTo>
                        <a:pt x="40"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5" name="Freeform 367">
                  <a:extLst>
                    <a:ext uri="{FF2B5EF4-FFF2-40B4-BE49-F238E27FC236}">
                      <a16:creationId xmlns:a16="http://schemas.microsoft.com/office/drawing/2014/main" id="{6EFB5FCE-AEA5-C04C-A694-C5521D41C927}"/>
                    </a:ext>
                  </a:extLst>
                </p:cNvPr>
                <p:cNvSpPr>
                  <a:spLocks/>
                </p:cNvSpPr>
                <p:nvPr/>
              </p:nvSpPr>
              <p:spPr bwMode="auto">
                <a:xfrm>
                  <a:off x="1081" y="1133"/>
                  <a:ext cx="45" cy="325"/>
                </a:xfrm>
                <a:custGeom>
                  <a:avLst/>
                  <a:gdLst>
                    <a:gd name="T0" fmla="*/ 42 w 135"/>
                    <a:gd name="T1" fmla="*/ 0 h 651"/>
                    <a:gd name="T2" fmla="*/ 135 w 135"/>
                    <a:gd name="T3" fmla="*/ 44 h 651"/>
                    <a:gd name="T4" fmla="*/ 123 w 135"/>
                    <a:gd name="T5" fmla="*/ 185 h 651"/>
                    <a:gd name="T6" fmla="*/ 119 w 135"/>
                    <a:gd name="T7" fmla="*/ 348 h 651"/>
                    <a:gd name="T8" fmla="*/ 115 w 135"/>
                    <a:gd name="T9" fmla="*/ 503 h 651"/>
                    <a:gd name="T10" fmla="*/ 101 w 135"/>
                    <a:gd name="T11" fmla="*/ 626 h 651"/>
                    <a:gd name="T12" fmla="*/ 0 w 135"/>
                    <a:gd name="T13" fmla="*/ 651 h 651"/>
                    <a:gd name="T14" fmla="*/ 8 w 135"/>
                    <a:gd name="T15" fmla="*/ 566 h 651"/>
                    <a:gd name="T16" fmla="*/ 21 w 135"/>
                    <a:gd name="T17" fmla="*/ 486 h 651"/>
                    <a:gd name="T18" fmla="*/ 35 w 135"/>
                    <a:gd name="T19" fmla="*/ 411 h 651"/>
                    <a:gd name="T20" fmla="*/ 49 w 135"/>
                    <a:gd name="T21" fmla="*/ 337 h 651"/>
                    <a:gd name="T22" fmla="*/ 58 w 135"/>
                    <a:gd name="T23" fmla="*/ 261 h 651"/>
                    <a:gd name="T24" fmla="*/ 63 w 135"/>
                    <a:gd name="T25" fmla="*/ 182 h 651"/>
                    <a:gd name="T26" fmla="*/ 58 w 135"/>
                    <a:gd name="T27" fmla="*/ 96 h 651"/>
                    <a:gd name="T28" fmla="*/ 42 w 135"/>
                    <a:gd name="T2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651">
                      <a:moveTo>
                        <a:pt x="42" y="0"/>
                      </a:moveTo>
                      <a:lnTo>
                        <a:pt x="135" y="44"/>
                      </a:lnTo>
                      <a:lnTo>
                        <a:pt x="123" y="185"/>
                      </a:lnTo>
                      <a:lnTo>
                        <a:pt x="119" y="348"/>
                      </a:lnTo>
                      <a:lnTo>
                        <a:pt x="115" y="503"/>
                      </a:lnTo>
                      <a:lnTo>
                        <a:pt x="101" y="626"/>
                      </a:lnTo>
                      <a:lnTo>
                        <a:pt x="0" y="651"/>
                      </a:lnTo>
                      <a:lnTo>
                        <a:pt x="8" y="566"/>
                      </a:lnTo>
                      <a:lnTo>
                        <a:pt x="21" y="486"/>
                      </a:lnTo>
                      <a:lnTo>
                        <a:pt x="35" y="411"/>
                      </a:lnTo>
                      <a:lnTo>
                        <a:pt x="49" y="337"/>
                      </a:lnTo>
                      <a:lnTo>
                        <a:pt x="58" y="261"/>
                      </a:lnTo>
                      <a:lnTo>
                        <a:pt x="63" y="182"/>
                      </a:lnTo>
                      <a:lnTo>
                        <a:pt x="58" y="96"/>
                      </a:lnTo>
                      <a:lnTo>
                        <a:pt x="42"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6" name="Freeform 368">
                  <a:extLst>
                    <a:ext uri="{FF2B5EF4-FFF2-40B4-BE49-F238E27FC236}">
                      <a16:creationId xmlns:a16="http://schemas.microsoft.com/office/drawing/2014/main" id="{3B47BB11-3383-8441-A53D-4B8F2CD91F24}"/>
                    </a:ext>
                  </a:extLst>
                </p:cNvPr>
                <p:cNvSpPr>
                  <a:spLocks/>
                </p:cNvSpPr>
                <p:nvPr/>
              </p:nvSpPr>
              <p:spPr bwMode="auto">
                <a:xfrm>
                  <a:off x="623" y="1467"/>
                  <a:ext cx="375" cy="34"/>
                </a:xfrm>
                <a:custGeom>
                  <a:avLst/>
                  <a:gdLst>
                    <a:gd name="T0" fmla="*/ 3 w 1125"/>
                    <a:gd name="T1" fmla="*/ 0 h 69"/>
                    <a:gd name="T2" fmla="*/ 55 w 1125"/>
                    <a:gd name="T3" fmla="*/ 10 h 69"/>
                    <a:gd name="T4" fmla="*/ 106 w 1125"/>
                    <a:gd name="T5" fmla="*/ 18 h 69"/>
                    <a:gd name="T6" fmla="*/ 155 w 1125"/>
                    <a:gd name="T7" fmla="*/ 24 h 69"/>
                    <a:gd name="T8" fmla="*/ 202 w 1125"/>
                    <a:gd name="T9" fmla="*/ 30 h 69"/>
                    <a:gd name="T10" fmla="*/ 250 w 1125"/>
                    <a:gd name="T11" fmla="*/ 34 h 69"/>
                    <a:gd name="T12" fmla="*/ 296 w 1125"/>
                    <a:gd name="T13" fmla="*/ 37 h 69"/>
                    <a:gd name="T14" fmla="*/ 343 w 1125"/>
                    <a:gd name="T15" fmla="*/ 40 h 69"/>
                    <a:gd name="T16" fmla="*/ 392 w 1125"/>
                    <a:gd name="T17" fmla="*/ 41 h 69"/>
                    <a:gd name="T18" fmla="*/ 441 w 1125"/>
                    <a:gd name="T19" fmla="*/ 42 h 69"/>
                    <a:gd name="T20" fmla="*/ 492 w 1125"/>
                    <a:gd name="T21" fmla="*/ 41 h 69"/>
                    <a:gd name="T22" fmla="*/ 547 w 1125"/>
                    <a:gd name="T23" fmla="*/ 40 h 69"/>
                    <a:gd name="T24" fmla="*/ 603 w 1125"/>
                    <a:gd name="T25" fmla="*/ 38 h 69"/>
                    <a:gd name="T26" fmla="*/ 663 w 1125"/>
                    <a:gd name="T27" fmla="*/ 35 h 69"/>
                    <a:gd name="T28" fmla="*/ 728 w 1125"/>
                    <a:gd name="T29" fmla="*/ 31 h 69"/>
                    <a:gd name="T30" fmla="*/ 796 w 1125"/>
                    <a:gd name="T31" fmla="*/ 27 h 69"/>
                    <a:gd name="T32" fmla="*/ 870 w 1125"/>
                    <a:gd name="T33" fmla="*/ 22 h 69"/>
                    <a:gd name="T34" fmla="*/ 914 w 1125"/>
                    <a:gd name="T35" fmla="*/ 16 h 69"/>
                    <a:gd name="T36" fmla="*/ 998 w 1125"/>
                    <a:gd name="T37" fmla="*/ 19 h 69"/>
                    <a:gd name="T38" fmla="*/ 1125 w 1125"/>
                    <a:gd name="T39" fmla="*/ 31 h 69"/>
                    <a:gd name="T40" fmla="*/ 983 w 1125"/>
                    <a:gd name="T41" fmla="*/ 43 h 69"/>
                    <a:gd name="T42" fmla="*/ 876 w 1125"/>
                    <a:gd name="T43" fmla="*/ 55 h 69"/>
                    <a:gd name="T44" fmla="*/ 830 w 1125"/>
                    <a:gd name="T45" fmla="*/ 59 h 69"/>
                    <a:gd name="T46" fmla="*/ 785 w 1125"/>
                    <a:gd name="T47" fmla="*/ 63 h 69"/>
                    <a:gd name="T48" fmla="*/ 740 w 1125"/>
                    <a:gd name="T49" fmla="*/ 65 h 69"/>
                    <a:gd name="T50" fmla="*/ 696 w 1125"/>
                    <a:gd name="T51" fmla="*/ 67 h 69"/>
                    <a:gd name="T52" fmla="*/ 652 w 1125"/>
                    <a:gd name="T53" fmla="*/ 69 h 69"/>
                    <a:gd name="T54" fmla="*/ 610 w 1125"/>
                    <a:gd name="T55" fmla="*/ 69 h 69"/>
                    <a:gd name="T56" fmla="*/ 567 w 1125"/>
                    <a:gd name="T57" fmla="*/ 69 h 69"/>
                    <a:gd name="T58" fmla="*/ 526 w 1125"/>
                    <a:gd name="T59" fmla="*/ 69 h 69"/>
                    <a:gd name="T60" fmla="*/ 487 w 1125"/>
                    <a:gd name="T61" fmla="*/ 68 h 69"/>
                    <a:gd name="T62" fmla="*/ 447 w 1125"/>
                    <a:gd name="T63" fmla="*/ 67 h 69"/>
                    <a:gd name="T64" fmla="*/ 410 w 1125"/>
                    <a:gd name="T65" fmla="*/ 65 h 69"/>
                    <a:gd name="T66" fmla="*/ 373 w 1125"/>
                    <a:gd name="T67" fmla="*/ 63 h 69"/>
                    <a:gd name="T68" fmla="*/ 337 w 1125"/>
                    <a:gd name="T69" fmla="*/ 60 h 69"/>
                    <a:gd name="T70" fmla="*/ 303 w 1125"/>
                    <a:gd name="T71" fmla="*/ 58 h 69"/>
                    <a:gd name="T72" fmla="*/ 270 w 1125"/>
                    <a:gd name="T73" fmla="*/ 55 h 69"/>
                    <a:gd name="T74" fmla="*/ 240 w 1125"/>
                    <a:gd name="T75" fmla="*/ 51 h 69"/>
                    <a:gd name="T76" fmla="*/ 210 w 1125"/>
                    <a:gd name="T77" fmla="*/ 48 h 69"/>
                    <a:gd name="T78" fmla="*/ 182 w 1125"/>
                    <a:gd name="T79" fmla="*/ 43 h 69"/>
                    <a:gd name="T80" fmla="*/ 155 w 1125"/>
                    <a:gd name="T81" fmla="*/ 40 h 69"/>
                    <a:gd name="T82" fmla="*/ 132 w 1125"/>
                    <a:gd name="T83" fmla="*/ 36 h 69"/>
                    <a:gd name="T84" fmla="*/ 108 w 1125"/>
                    <a:gd name="T85" fmla="*/ 32 h 69"/>
                    <a:gd name="T86" fmla="*/ 88 w 1125"/>
                    <a:gd name="T87" fmla="*/ 28 h 69"/>
                    <a:gd name="T88" fmla="*/ 69 w 1125"/>
                    <a:gd name="T89" fmla="*/ 25 h 69"/>
                    <a:gd name="T90" fmla="*/ 52 w 1125"/>
                    <a:gd name="T91" fmla="*/ 21 h 69"/>
                    <a:gd name="T92" fmla="*/ 39 w 1125"/>
                    <a:gd name="T93" fmla="*/ 18 h 69"/>
                    <a:gd name="T94" fmla="*/ 26 w 1125"/>
                    <a:gd name="T95" fmla="*/ 15 h 69"/>
                    <a:gd name="T96" fmla="*/ 15 w 1125"/>
                    <a:gd name="T97" fmla="*/ 12 h 69"/>
                    <a:gd name="T98" fmla="*/ 8 w 1125"/>
                    <a:gd name="T99" fmla="*/ 9 h 69"/>
                    <a:gd name="T100" fmla="*/ 3 w 1125"/>
                    <a:gd name="T101" fmla="*/ 5 h 69"/>
                    <a:gd name="T102" fmla="*/ 0 w 1125"/>
                    <a:gd name="T103" fmla="*/ 3 h 69"/>
                    <a:gd name="T104" fmla="*/ 0 w 1125"/>
                    <a:gd name="T105" fmla="*/ 1 h 69"/>
                    <a:gd name="T106" fmla="*/ 3 w 1125"/>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69">
                      <a:moveTo>
                        <a:pt x="3" y="0"/>
                      </a:moveTo>
                      <a:lnTo>
                        <a:pt x="55" y="10"/>
                      </a:lnTo>
                      <a:lnTo>
                        <a:pt x="106" y="18"/>
                      </a:lnTo>
                      <a:lnTo>
                        <a:pt x="155" y="24"/>
                      </a:lnTo>
                      <a:lnTo>
                        <a:pt x="202" y="30"/>
                      </a:lnTo>
                      <a:lnTo>
                        <a:pt x="250" y="34"/>
                      </a:lnTo>
                      <a:lnTo>
                        <a:pt x="296" y="37"/>
                      </a:lnTo>
                      <a:lnTo>
                        <a:pt x="343" y="40"/>
                      </a:lnTo>
                      <a:lnTo>
                        <a:pt x="392" y="41"/>
                      </a:lnTo>
                      <a:lnTo>
                        <a:pt x="441" y="42"/>
                      </a:lnTo>
                      <a:lnTo>
                        <a:pt x="492" y="41"/>
                      </a:lnTo>
                      <a:lnTo>
                        <a:pt x="547" y="40"/>
                      </a:lnTo>
                      <a:lnTo>
                        <a:pt x="603" y="38"/>
                      </a:lnTo>
                      <a:lnTo>
                        <a:pt x="663" y="35"/>
                      </a:lnTo>
                      <a:lnTo>
                        <a:pt x="728" y="31"/>
                      </a:lnTo>
                      <a:lnTo>
                        <a:pt x="796" y="27"/>
                      </a:lnTo>
                      <a:lnTo>
                        <a:pt x="870" y="22"/>
                      </a:lnTo>
                      <a:lnTo>
                        <a:pt x="914" y="16"/>
                      </a:lnTo>
                      <a:lnTo>
                        <a:pt x="998" y="19"/>
                      </a:lnTo>
                      <a:lnTo>
                        <a:pt x="1125" y="31"/>
                      </a:lnTo>
                      <a:lnTo>
                        <a:pt x="983" y="43"/>
                      </a:lnTo>
                      <a:lnTo>
                        <a:pt x="876" y="55"/>
                      </a:lnTo>
                      <a:lnTo>
                        <a:pt x="830" y="59"/>
                      </a:lnTo>
                      <a:lnTo>
                        <a:pt x="785" y="63"/>
                      </a:lnTo>
                      <a:lnTo>
                        <a:pt x="740" y="65"/>
                      </a:lnTo>
                      <a:lnTo>
                        <a:pt x="696" y="67"/>
                      </a:lnTo>
                      <a:lnTo>
                        <a:pt x="652" y="69"/>
                      </a:lnTo>
                      <a:lnTo>
                        <a:pt x="610" y="69"/>
                      </a:lnTo>
                      <a:lnTo>
                        <a:pt x="567" y="69"/>
                      </a:lnTo>
                      <a:lnTo>
                        <a:pt x="526" y="69"/>
                      </a:lnTo>
                      <a:lnTo>
                        <a:pt x="487" y="68"/>
                      </a:lnTo>
                      <a:lnTo>
                        <a:pt x="447" y="67"/>
                      </a:lnTo>
                      <a:lnTo>
                        <a:pt x="410" y="65"/>
                      </a:lnTo>
                      <a:lnTo>
                        <a:pt x="373" y="63"/>
                      </a:lnTo>
                      <a:lnTo>
                        <a:pt x="337" y="60"/>
                      </a:lnTo>
                      <a:lnTo>
                        <a:pt x="303" y="58"/>
                      </a:lnTo>
                      <a:lnTo>
                        <a:pt x="270" y="55"/>
                      </a:lnTo>
                      <a:lnTo>
                        <a:pt x="240" y="51"/>
                      </a:lnTo>
                      <a:lnTo>
                        <a:pt x="210" y="48"/>
                      </a:lnTo>
                      <a:lnTo>
                        <a:pt x="182" y="43"/>
                      </a:lnTo>
                      <a:lnTo>
                        <a:pt x="155" y="40"/>
                      </a:lnTo>
                      <a:lnTo>
                        <a:pt x="132" y="36"/>
                      </a:lnTo>
                      <a:lnTo>
                        <a:pt x="108" y="32"/>
                      </a:lnTo>
                      <a:lnTo>
                        <a:pt x="88" y="28"/>
                      </a:lnTo>
                      <a:lnTo>
                        <a:pt x="69" y="25"/>
                      </a:lnTo>
                      <a:lnTo>
                        <a:pt x="52" y="21"/>
                      </a:lnTo>
                      <a:lnTo>
                        <a:pt x="39" y="18"/>
                      </a:lnTo>
                      <a:lnTo>
                        <a:pt x="26" y="15"/>
                      </a:lnTo>
                      <a:lnTo>
                        <a:pt x="15" y="12"/>
                      </a:lnTo>
                      <a:lnTo>
                        <a:pt x="8" y="9"/>
                      </a:lnTo>
                      <a:lnTo>
                        <a:pt x="3" y="5"/>
                      </a:lnTo>
                      <a:lnTo>
                        <a:pt x="0" y="3"/>
                      </a:lnTo>
                      <a:lnTo>
                        <a:pt x="0" y="1"/>
                      </a:lnTo>
                      <a:lnTo>
                        <a:pt x="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7" name="Freeform 369">
                  <a:extLst>
                    <a:ext uri="{FF2B5EF4-FFF2-40B4-BE49-F238E27FC236}">
                      <a16:creationId xmlns:a16="http://schemas.microsoft.com/office/drawing/2014/main" id="{E769CA6E-C451-2B4D-8514-60AD8827C9AC}"/>
                    </a:ext>
                  </a:extLst>
                </p:cNvPr>
                <p:cNvSpPr>
                  <a:spLocks/>
                </p:cNvSpPr>
                <p:nvPr/>
              </p:nvSpPr>
              <p:spPr bwMode="auto">
                <a:xfrm>
                  <a:off x="733" y="1501"/>
                  <a:ext cx="140" cy="41"/>
                </a:xfrm>
                <a:custGeom>
                  <a:avLst/>
                  <a:gdLst>
                    <a:gd name="T0" fmla="*/ 0 w 420"/>
                    <a:gd name="T1" fmla="*/ 0 h 82"/>
                    <a:gd name="T2" fmla="*/ 55 w 420"/>
                    <a:gd name="T3" fmla="*/ 7 h 82"/>
                    <a:gd name="T4" fmla="*/ 152 w 420"/>
                    <a:gd name="T5" fmla="*/ 7 h 82"/>
                    <a:gd name="T6" fmla="*/ 225 w 420"/>
                    <a:gd name="T7" fmla="*/ 7 h 82"/>
                    <a:gd name="T8" fmla="*/ 300 w 420"/>
                    <a:gd name="T9" fmla="*/ 4 h 82"/>
                    <a:gd name="T10" fmla="*/ 310 w 420"/>
                    <a:gd name="T11" fmla="*/ 25 h 82"/>
                    <a:gd name="T12" fmla="*/ 331 w 420"/>
                    <a:gd name="T13" fmla="*/ 48 h 82"/>
                    <a:gd name="T14" fmla="*/ 380 w 420"/>
                    <a:gd name="T15" fmla="*/ 64 h 82"/>
                    <a:gd name="T16" fmla="*/ 420 w 420"/>
                    <a:gd name="T17" fmla="*/ 82 h 82"/>
                    <a:gd name="T18" fmla="*/ 347 w 420"/>
                    <a:gd name="T19" fmla="*/ 82 h 82"/>
                    <a:gd name="T20" fmla="*/ 251 w 420"/>
                    <a:gd name="T21" fmla="*/ 75 h 82"/>
                    <a:gd name="T22" fmla="*/ 161 w 420"/>
                    <a:gd name="T23" fmla="*/ 67 h 82"/>
                    <a:gd name="T24" fmla="*/ 99 w 420"/>
                    <a:gd name="T25" fmla="*/ 58 h 82"/>
                    <a:gd name="T26" fmla="*/ 24 w 420"/>
                    <a:gd name="T27" fmla="*/ 23 h 82"/>
                    <a:gd name="T28" fmla="*/ 0 w 420"/>
                    <a:gd name="T2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82">
                      <a:moveTo>
                        <a:pt x="0" y="0"/>
                      </a:moveTo>
                      <a:lnTo>
                        <a:pt x="55" y="7"/>
                      </a:lnTo>
                      <a:lnTo>
                        <a:pt x="152" y="7"/>
                      </a:lnTo>
                      <a:lnTo>
                        <a:pt x="225" y="7"/>
                      </a:lnTo>
                      <a:lnTo>
                        <a:pt x="300" y="4"/>
                      </a:lnTo>
                      <a:lnTo>
                        <a:pt x="310" y="25"/>
                      </a:lnTo>
                      <a:lnTo>
                        <a:pt x="331" y="48"/>
                      </a:lnTo>
                      <a:lnTo>
                        <a:pt x="380" y="64"/>
                      </a:lnTo>
                      <a:lnTo>
                        <a:pt x="420" y="82"/>
                      </a:lnTo>
                      <a:lnTo>
                        <a:pt x="347" y="82"/>
                      </a:lnTo>
                      <a:lnTo>
                        <a:pt x="251" y="75"/>
                      </a:lnTo>
                      <a:lnTo>
                        <a:pt x="161" y="67"/>
                      </a:lnTo>
                      <a:lnTo>
                        <a:pt x="99" y="58"/>
                      </a:lnTo>
                      <a:lnTo>
                        <a:pt x="24" y="2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8" name="Freeform 370">
                  <a:extLst>
                    <a:ext uri="{FF2B5EF4-FFF2-40B4-BE49-F238E27FC236}">
                      <a16:creationId xmlns:a16="http://schemas.microsoft.com/office/drawing/2014/main" id="{46C4A317-AB2D-6F45-BE05-26BCF8A07390}"/>
                    </a:ext>
                  </a:extLst>
                </p:cNvPr>
                <p:cNvSpPr>
                  <a:spLocks/>
                </p:cNvSpPr>
                <p:nvPr/>
              </p:nvSpPr>
              <p:spPr bwMode="auto">
                <a:xfrm>
                  <a:off x="707" y="1537"/>
                  <a:ext cx="246" cy="67"/>
                </a:xfrm>
                <a:custGeom>
                  <a:avLst/>
                  <a:gdLst>
                    <a:gd name="T0" fmla="*/ 203 w 736"/>
                    <a:gd name="T1" fmla="*/ 0 h 135"/>
                    <a:gd name="T2" fmla="*/ 159 w 736"/>
                    <a:gd name="T3" fmla="*/ 0 h 135"/>
                    <a:gd name="T4" fmla="*/ 89 w 736"/>
                    <a:gd name="T5" fmla="*/ 18 h 135"/>
                    <a:gd name="T6" fmla="*/ 17 w 736"/>
                    <a:gd name="T7" fmla="*/ 42 h 135"/>
                    <a:gd name="T8" fmla="*/ 3 w 736"/>
                    <a:gd name="T9" fmla="*/ 54 h 135"/>
                    <a:gd name="T10" fmla="*/ 0 w 736"/>
                    <a:gd name="T11" fmla="*/ 64 h 135"/>
                    <a:gd name="T12" fmla="*/ 6 w 736"/>
                    <a:gd name="T13" fmla="*/ 73 h 135"/>
                    <a:gd name="T14" fmla="*/ 18 w 736"/>
                    <a:gd name="T15" fmla="*/ 81 h 135"/>
                    <a:gd name="T16" fmla="*/ 39 w 736"/>
                    <a:gd name="T17" fmla="*/ 89 h 135"/>
                    <a:gd name="T18" fmla="*/ 63 w 736"/>
                    <a:gd name="T19" fmla="*/ 96 h 135"/>
                    <a:gd name="T20" fmla="*/ 92 w 736"/>
                    <a:gd name="T21" fmla="*/ 102 h 135"/>
                    <a:gd name="T22" fmla="*/ 125 w 736"/>
                    <a:gd name="T23" fmla="*/ 107 h 135"/>
                    <a:gd name="T24" fmla="*/ 159 w 736"/>
                    <a:gd name="T25" fmla="*/ 112 h 135"/>
                    <a:gd name="T26" fmla="*/ 194 w 736"/>
                    <a:gd name="T27" fmla="*/ 116 h 135"/>
                    <a:gd name="T28" fmla="*/ 228 w 736"/>
                    <a:gd name="T29" fmla="*/ 119 h 135"/>
                    <a:gd name="T30" fmla="*/ 259 w 736"/>
                    <a:gd name="T31" fmla="*/ 122 h 135"/>
                    <a:gd name="T32" fmla="*/ 288 w 736"/>
                    <a:gd name="T33" fmla="*/ 124 h 135"/>
                    <a:gd name="T34" fmla="*/ 313 w 736"/>
                    <a:gd name="T35" fmla="*/ 126 h 135"/>
                    <a:gd name="T36" fmla="*/ 332 w 736"/>
                    <a:gd name="T37" fmla="*/ 128 h 135"/>
                    <a:gd name="T38" fmla="*/ 344 w 736"/>
                    <a:gd name="T39" fmla="*/ 129 h 135"/>
                    <a:gd name="T40" fmla="*/ 569 w 736"/>
                    <a:gd name="T41" fmla="*/ 135 h 135"/>
                    <a:gd name="T42" fmla="*/ 736 w 736"/>
                    <a:gd name="T43" fmla="*/ 119 h 135"/>
                    <a:gd name="T44" fmla="*/ 707 w 736"/>
                    <a:gd name="T45" fmla="*/ 108 h 135"/>
                    <a:gd name="T46" fmla="*/ 680 w 736"/>
                    <a:gd name="T47" fmla="*/ 98 h 135"/>
                    <a:gd name="T48" fmla="*/ 652 w 736"/>
                    <a:gd name="T49" fmla="*/ 87 h 135"/>
                    <a:gd name="T50" fmla="*/ 628 w 736"/>
                    <a:gd name="T51" fmla="*/ 77 h 135"/>
                    <a:gd name="T52" fmla="*/ 602 w 736"/>
                    <a:gd name="T53" fmla="*/ 66 h 135"/>
                    <a:gd name="T54" fmla="*/ 577 w 736"/>
                    <a:gd name="T55" fmla="*/ 55 h 135"/>
                    <a:gd name="T56" fmla="*/ 552 w 736"/>
                    <a:gd name="T57" fmla="*/ 42 h 135"/>
                    <a:gd name="T58" fmla="*/ 526 w 736"/>
                    <a:gd name="T59" fmla="*/ 29 h 135"/>
                    <a:gd name="T60" fmla="*/ 491 w 736"/>
                    <a:gd name="T61" fmla="*/ 28 h 135"/>
                    <a:gd name="T62" fmla="*/ 476 w 736"/>
                    <a:gd name="T63" fmla="*/ 28 h 135"/>
                    <a:gd name="T64" fmla="*/ 459 w 736"/>
                    <a:gd name="T65" fmla="*/ 27 h 135"/>
                    <a:gd name="T66" fmla="*/ 441 w 736"/>
                    <a:gd name="T67" fmla="*/ 27 h 135"/>
                    <a:gd name="T68" fmla="*/ 424 w 736"/>
                    <a:gd name="T69" fmla="*/ 26 h 135"/>
                    <a:gd name="T70" fmla="*/ 403 w 736"/>
                    <a:gd name="T71" fmla="*/ 26 h 135"/>
                    <a:gd name="T72" fmla="*/ 384 w 736"/>
                    <a:gd name="T73" fmla="*/ 25 h 135"/>
                    <a:gd name="T74" fmla="*/ 363 w 736"/>
                    <a:gd name="T75" fmla="*/ 24 h 135"/>
                    <a:gd name="T76" fmla="*/ 343 w 736"/>
                    <a:gd name="T77" fmla="*/ 23 h 135"/>
                    <a:gd name="T78" fmla="*/ 322 w 736"/>
                    <a:gd name="T79" fmla="*/ 21 h 135"/>
                    <a:gd name="T80" fmla="*/ 303 w 736"/>
                    <a:gd name="T81" fmla="*/ 20 h 135"/>
                    <a:gd name="T82" fmla="*/ 283 w 736"/>
                    <a:gd name="T83" fmla="*/ 17 h 135"/>
                    <a:gd name="T84" fmla="*/ 265 w 736"/>
                    <a:gd name="T85" fmla="*/ 14 h 135"/>
                    <a:gd name="T86" fmla="*/ 247 w 736"/>
                    <a:gd name="T87" fmla="*/ 11 h 135"/>
                    <a:gd name="T88" fmla="*/ 230 w 736"/>
                    <a:gd name="T89" fmla="*/ 8 h 135"/>
                    <a:gd name="T90" fmla="*/ 215 w 736"/>
                    <a:gd name="T91" fmla="*/ 4 h 135"/>
                    <a:gd name="T92" fmla="*/ 203 w 736"/>
                    <a:gd name="T9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135">
                      <a:moveTo>
                        <a:pt x="203" y="0"/>
                      </a:moveTo>
                      <a:lnTo>
                        <a:pt x="159" y="0"/>
                      </a:lnTo>
                      <a:lnTo>
                        <a:pt x="89" y="18"/>
                      </a:lnTo>
                      <a:lnTo>
                        <a:pt x="17" y="42"/>
                      </a:lnTo>
                      <a:lnTo>
                        <a:pt x="3" y="54"/>
                      </a:lnTo>
                      <a:lnTo>
                        <a:pt x="0" y="64"/>
                      </a:lnTo>
                      <a:lnTo>
                        <a:pt x="6" y="73"/>
                      </a:lnTo>
                      <a:lnTo>
                        <a:pt x="18" y="81"/>
                      </a:lnTo>
                      <a:lnTo>
                        <a:pt x="39" y="89"/>
                      </a:lnTo>
                      <a:lnTo>
                        <a:pt x="63" y="96"/>
                      </a:lnTo>
                      <a:lnTo>
                        <a:pt x="92" y="102"/>
                      </a:lnTo>
                      <a:lnTo>
                        <a:pt x="125" y="107"/>
                      </a:lnTo>
                      <a:lnTo>
                        <a:pt x="159" y="112"/>
                      </a:lnTo>
                      <a:lnTo>
                        <a:pt x="194" y="116"/>
                      </a:lnTo>
                      <a:lnTo>
                        <a:pt x="228" y="119"/>
                      </a:lnTo>
                      <a:lnTo>
                        <a:pt x="259" y="122"/>
                      </a:lnTo>
                      <a:lnTo>
                        <a:pt x="288" y="124"/>
                      </a:lnTo>
                      <a:lnTo>
                        <a:pt x="313" y="126"/>
                      </a:lnTo>
                      <a:lnTo>
                        <a:pt x="332" y="128"/>
                      </a:lnTo>
                      <a:lnTo>
                        <a:pt x="344" y="129"/>
                      </a:lnTo>
                      <a:lnTo>
                        <a:pt x="569" y="135"/>
                      </a:lnTo>
                      <a:lnTo>
                        <a:pt x="736" y="119"/>
                      </a:lnTo>
                      <a:lnTo>
                        <a:pt x="707" y="108"/>
                      </a:lnTo>
                      <a:lnTo>
                        <a:pt x="680" y="98"/>
                      </a:lnTo>
                      <a:lnTo>
                        <a:pt x="652" y="87"/>
                      </a:lnTo>
                      <a:lnTo>
                        <a:pt x="628" y="77"/>
                      </a:lnTo>
                      <a:lnTo>
                        <a:pt x="602" y="66"/>
                      </a:lnTo>
                      <a:lnTo>
                        <a:pt x="577" y="55"/>
                      </a:lnTo>
                      <a:lnTo>
                        <a:pt x="552" y="42"/>
                      </a:lnTo>
                      <a:lnTo>
                        <a:pt x="526" y="29"/>
                      </a:lnTo>
                      <a:lnTo>
                        <a:pt x="491" y="28"/>
                      </a:lnTo>
                      <a:lnTo>
                        <a:pt x="476" y="28"/>
                      </a:lnTo>
                      <a:lnTo>
                        <a:pt x="459" y="27"/>
                      </a:lnTo>
                      <a:lnTo>
                        <a:pt x="441" y="27"/>
                      </a:lnTo>
                      <a:lnTo>
                        <a:pt x="424" y="26"/>
                      </a:lnTo>
                      <a:lnTo>
                        <a:pt x="403" y="26"/>
                      </a:lnTo>
                      <a:lnTo>
                        <a:pt x="384" y="25"/>
                      </a:lnTo>
                      <a:lnTo>
                        <a:pt x="363" y="24"/>
                      </a:lnTo>
                      <a:lnTo>
                        <a:pt x="343" y="23"/>
                      </a:lnTo>
                      <a:lnTo>
                        <a:pt x="322" y="21"/>
                      </a:lnTo>
                      <a:lnTo>
                        <a:pt x="303" y="20"/>
                      </a:lnTo>
                      <a:lnTo>
                        <a:pt x="283" y="17"/>
                      </a:lnTo>
                      <a:lnTo>
                        <a:pt x="265" y="14"/>
                      </a:lnTo>
                      <a:lnTo>
                        <a:pt x="247" y="11"/>
                      </a:lnTo>
                      <a:lnTo>
                        <a:pt x="230" y="8"/>
                      </a:lnTo>
                      <a:lnTo>
                        <a:pt x="215" y="4"/>
                      </a:lnTo>
                      <a:lnTo>
                        <a:pt x="20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19" name="Freeform 371">
                  <a:extLst>
                    <a:ext uri="{FF2B5EF4-FFF2-40B4-BE49-F238E27FC236}">
                      <a16:creationId xmlns:a16="http://schemas.microsoft.com/office/drawing/2014/main" id="{1CE36824-690E-D44B-BFF5-683532C48760}"/>
                    </a:ext>
                  </a:extLst>
                </p:cNvPr>
                <p:cNvSpPr>
                  <a:spLocks/>
                </p:cNvSpPr>
                <p:nvPr/>
              </p:nvSpPr>
              <p:spPr bwMode="auto">
                <a:xfrm>
                  <a:off x="737" y="1500"/>
                  <a:ext cx="94" cy="41"/>
                </a:xfrm>
                <a:custGeom>
                  <a:avLst/>
                  <a:gdLst>
                    <a:gd name="T0" fmla="*/ 0 w 281"/>
                    <a:gd name="T1" fmla="*/ 0 h 82"/>
                    <a:gd name="T2" fmla="*/ 17 w 281"/>
                    <a:gd name="T3" fmla="*/ 12 h 82"/>
                    <a:gd name="T4" fmla="*/ 33 w 281"/>
                    <a:gd name="T5" fmla="*/ 24 h 82"/>
                    <a:gd name="T6" fmla="*/ 50 w 281"/>
                    <a:gd name="T7" fmla="*/ 33 h 82"/>
                    <a:gd name="T8" fmla="*/ 65 w 281"/>
                    <a:gd name="T9" fmla="*/ 42 h 82"/>
                    <a:gd name="T10" fmla="*/ 81 w 281"/>
                    <a:gd name="T11" fmla="*/ 49 h 82"/>
                    <a:gd name="T12" fmla="*/ 96 w 281"/>
                    <a:gd name="T13" fmla="*/ 57 h 82"/>
                    <a:gd name="T14" fmla="*/ 111 w 281"/>
                    <a:gd name="T15" fmla="*/ 62 h 82"/>
                    <a:gd name="T16" fmla="*/ 128 w 281"/>
                    <a:gd name="T17" fmla="*/ 67 h 82"/>
                    <a:gd name="T18" fmla="*/ 144 w 281"/>
                    <a:gd name="T19" fmla="*/ 71 h 82"/>
                    <a:gd name="T20" fmla="*/ 161 w 281"/>
                    <a:gd name="T21" fmla="*/ 74 h 82"/>
                    <a:gd name="T22" fmla="*/ 178 w 281"/>
                    <a:gd name="T23" fmla="*/ 77 h 82"/>
                    <a:gd name="T24" fmla="*/ 198 w 281"/>
                    <a:gd name="T25" fmla="*/ 79 h 82"/>
                    <a:gd name="T26" fmla="*/ 217 w 281"/>
                    <a:gd name="T27" fmla="*/ 80 h 82"/>
                    <a:gd name="T28" fmla="*/ 237 w 281"/>
                    <a:gd name="T29" fmla="*/ 81 h 82"/>
                    <a:gd name="T30" fmla="*/ 258 w 281"/>
                    <a:gd name="T31" fmla="*/ 82 h 82"/>
                    <a:gd name="T32" fmla="*/ 281 w 281"/>
                    <a:gd name="T33" fmla="*/ 82 h 82"/>
                    <a:gd name="T34" fmla="*/ 263 w 281"/>
                    <a:gd name="T35" fmla="*/ 74 h 82"/>
                    <a:gd name="T36" fmla="*/ 250 w 281"/>
                    <a:gd name="T37" fmla="*/ 67 h 82"/>
                    <a:gd name="T38" fmla="*/ 237 w 281"/>
                    <a:gd name="T39" fmla="*/ 60 h 82"/>
                    <a:gd name="T40" fmla="*/ 226 w 281"/>
                    <a:gd name="T41" fmla="*/ 51 h 82"/>
                    <a:gd name="T42" fmla="*/ 217 w 281"/>
                    <a:gd name="T43" fmla="*/ 44 h 82"/>
                    <a:gd name="T44" fmla="*/ 207 w 281"/>
                    <a:gd name="T45" fmla="*/ 35 h 82"/>
                    <a:gd name="T46" fmla="*/ 196 w 281"/>
                    <a:gd name="T47" fmla="*/ 25 h 82"/>
                    <a:gd name="T48" fmla="*/ 184 w 281"/>
                    <a:gd name="T49" fmla="*/ 12 h 82"/>
                    <a:gd name="T50" fmla="*/ 120 w 281"/>
                    <a:gd name="T51" fmla="*/ 12 h 82"/>
                    <a:gd name="T52" fmla="*/ 0 w 281"/>
                    <a:gd name="T5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82">
                      <a:moveTo>
                        <a:pt x="0" y="0"/>
                      </a:moveTo>
                      <a:lnTo>
                        <a:pt x="17" y="12"/>
                      </a:lnTo>
                      <a:lnTo>
                        <a:pt x="33" y="24"/>
                      </a:lnTo>
                      <a:lnTo>
                        <a:pt x="50" y="33"/>
                      </a:lnTo>
                      <a:lnTo>
                        <a:pt x="65" y="42"/>
                      </a:lnTo>
                      <a:lnTo>
                        <a:pt x="81" y="49"/>
                      </a:lnTo>
                      <a:lnTo>
                        <a:pt x="96" y="57"/>
                      </a:lnTo>
                      <a:lnTo>
                        <a:pt x="111" y="62"/>
                      </a:lnTo>
                      <a:lnTo>
                        <a:pt x="128" y="67"/>
                      </a:lnTo>
                      <a:lnTo>
                        <a:pt x="144" y="71"/>
                      </a:lnTo>
                      <a:lnTo>
                        <a:pt x="161" y="74"/>
                      </a:lnTo>
                      <a:lnTo>
                        <a:pt x="178" y="77"/>
                      </a:lnTo>
                      <a:lnTo>
                        <a:pt x="198" y="79"/>
                      </a:lnTo>
                      <a:lnTo>
                        <a:pt x="217" y="80"/>
                      </a:lnTo>
                      <a:lnTo>
                        <a:pt x="237" y="81"/>
                      </a:lnTo>
                      <a:lnTo>
                        <a:pt x="258" y="82"/>
                      </a:lnTo>
                      <a:lnTo>
                        <a:pt x="281" y="82"/>
                      </a:lnTo>
                      <a:lnTo>
                        <a:pt x="263" y="74"/>
                      </a:lnTo>
                      <a:lnTo>
                        <a:pt x="250" y="67"/>
                      </a:lnTo>
                      <a:lnTo>
                        <a:pt x="237" y="60"/>
                      </a:lnTo>
                      <a:lnTo>
                        <a:pt x="226" y="51"/>
                      </a:lnTo>
                      <a:lnTo>
                        <a:pt x="217" y="44"/>
                      </a:lnTo>
                      <a:lnTo>
                        <a:pt x="207" y="35"/>
                      </a:lnTo>
                      <a:lnTo>
                        <a:pt x="196" y="25"/>
                      </a:lnTo>
                      <a:lnTo>
                        <a:pt x="184" y="12"/>
                      </a:lnTo>
                      <a:lnTo>
                        <a:pt x="120" y="12"/>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0" name="Freeform 372">
                  <a:extLst>
                    <a:ext uri="{FF2B5EF4-FFF2-40B4-BE49-F238E27FC236}">
                      <a16:creationId xmlns:a16="http://schemas.microsoft.com/office/drawing/2014/main" id="{7D7C3513-8E26-6D45-887D-13B8FA223636}"/>
                    </a:ext>
                  </a:extLst>
                </p:cNvPr>
                <p:cNvSpPr>
                  <a:spLocks/>
                </p:cNvSpPr>
                <p:nvPr/>
              </p:nvSpPr>
              <p:spPr bwMode="auto">
                <a:xfrm>
                  <a:off x="703" y="1531"/>
                  <a:ext cx="198" cy="72"/>
                </a:xfrm>
                <a:custGeom>
                  <a:avLst/>
                  <a:gdLst>
                    <a:gd name="T0" fmla="*/ 157 w 594"/>
                    <a:gd name="T1" fmla="*/ 0 h 143"/>
                    <a:gd name="T2" fmla="*/ 76 w 594"/>
                    <a:gd name="T3" fmla="*/ 27 h 143"/>
                    <a:gd name="T4" fmla="*/ 0 w 594"/>
                    <a:gd name="T5" fmla="*/ 62 h 143"/>
                    <a:gd name="T6" fmla="*/ 6 w 594"/>
                    <a:gd name="T7" fmla="*/ 74 h 143"/>
                    <a:gd name="T8" fmla="*/ 20 w 594"/>
                    <a:gd name="T9" fmla="*/ 85 h 143"/>
                    <a:gd name="T10" fmla="*/ 39 w 594"/>
                    <a:gd name="T11" fmla="*/ 94 h 143"/>
                    <a:gd name="T12" fmla="*/ 64 w 594"/>
                    <a:gd name="T13" fmla="*/ 102 h 143"/>
                    <a:gd name="T14" fmla="*/ 91 w 594"/>
                    <a:gd name="T15" fmla="*/ 109 h 143"/>
                    <a:gd name="T16" fmla="*/ 122 w 594"/>
                    <a:gd name="T17" fmla="*/ 115 h 143"/>
                    <a:gd name="T18" fmla="*/ 156 w 594"/>
                    <a:gd name="T19" fmla="*/ 120 h 143"/>
                    <a:gd name="T20" fmla="*/ 190 w 594"/>
                    <a:gd name="T21" fmla="*/ 124 h 143"/>
                    <a:gd name="T22" fmla="*/ 226 w 594"/>
                    <a:gd name="T23" fmla="*/ 128 h 143"/>
                    <a:gd name="T24" fmla="*/ 261 w 594"/>
                    <a:gd name="T25" fmla="*/ 131 h 143"/>
                    <a:gd name="T26" fmla="*/ 296 w 594"/>
                    <a:gd name="T27" fmla="*/ 133 h 143"/>
                    <a:gd name="T28" fmla="*/ 330 w 594"/>
                    <a:gd name="T29" fmla="*/ 136 h 143"/>
                    <a:gd name="T30" fmla="*/ 360 w 594"/>
                    <a:gd name="T31" fmla="*/ 138 h 143"/>
                    <a:gd name="T32" fmla="*/ 389 w 594"/>
                    <a:gd name="T33" fmla="*/ 140 h 143"/>
                    <a:gd name="T34" fmla="*/ 413 w 594"/>
                    <a:gd name="T35" fmla="*/ 142 h 143"/>
                    <a:gd name="T36" fmla="*/ 433 w 594"/>
                    <a:gd name="T37" fmla="*/ 143 h 143"/>
                    <a:gd name="T38" fmla="*/ 594 w 594"/>
                    <a:gd name="T39" fmla="*/ 143 h 143"/>
                    <a:gd name="T40" fmla="*/ 513 w 594"/>
                    <a:gd name="T41" fmla="*/ 102 h 143"/>
                    <a:gd name="T42" fmla="*/ 454 w 594"/>
                    <a:gd name="T43" fmla="*/ 33 h 143"/>
                    <a:gd name="T44" fmla="*/ 346 w 594"/>
                    <a:gd name="T45" fmla="*/ 33 h 143"/>
                    <a:gd name="T46" fmla="*/ 205 w 594"/>
                    <a:gd name="T47" fmla="*/ 14 h 143"/>
                    <a:gd name="T48" fmla="*/ 157 w 594"/>
                    <a:gd name="T4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4" h="143">
                      <a:moveTo>
                        <a:pt x="157" y="0"/>
                      </a:moveTo>
                      <a:lnTo>
                        <a:pt x="76" y="27"/>
                      </a:lnTo>
                      <a:lnTo>
                        <a:pt x="0" y="62"/>
                      </a:lnTo>
                      <a:lnTo>
                        <a:pt x="6" y="74"/>
                      </a:lnTo>
                      <a:lnTo>
                        <a:pt x="20" y="85"/>
                      </a:lnTo>
                      <a:lnTo>
                        <a:pt x="39" y="94"/>
                      </a:lnTo>
                      <a:lnTo>
                        <a:pt x="64" y="102"/>
                      </a:lnTo>
                      <a:lnTo>
                        <a:pt x="91" y="109"/>
                      </a:lnTo>
                      <a:lnTo>
                        <a:pt x="122" y="115"/>
                      </a:lnTo>
                      <a:lnTo>
                        <a:pt x="156" y="120"/>
                      </a:lnTo>
                      <a:lnTo>
                        <a:pt x="190" y="124"/>
                      </a:lnTo>
                      <a:lnTo>
                        <a:pt x="226" y="128"/>
                      </a:lnTo>
                      <a:lnTo>
                        <a:pt x="261" y="131"/>
                      </a:lnTo>
                      <a:lnTo>
                        <a:pt x="296" y="133"/>
                      </a:lnTo>
                      <a:lnTo>
                        <a:pt x="330" y="136"/>
                      </a:lnTo>
                      <a:lnTo>
                        <a:pt x="360" y="138"/>
                      </a:lnTo>
                      <a:lnTo>
                        <a:pt x="389" y="140"/>
                      </a:lnTo>
                      <a:lnTo>
                        <a:pt x="413" y="142"/>
                      </a:lnTo>
                      <a:lnTo>
                        <a:pt x="433" y="143"/>
                      </a:lnTo>
                      <a:lnTo>
                        <a:pt x="594" y="143"/>
                      </a:lnTo>
                      <a:lnTo>
                        <a:pt x="513" y="102"/>
                      </a:lnTo>
                      <a:lnTo>
                        <a:pt x="454" y="33"/>
                      </a:lnTo>
                      <a:lnTo>
                        <a:pt x="346" y="33"/>
                      </a:lnTo>
                      <a:lnTo>
                        <a:pt x="205" y="14"/>
                      </a:lnTo>
                      <a:lnTo>
                        <a:pt x="157"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1" name="Freeform 373">
                  <a:extLst>
                    <a:ext uri="{FF2B5EF4-FFF2-40B4-BE49-F238E27FC236}">
                      <a16:creationId xmlns:a16="http://schemas.microsoft.com/office/drawing/2014/main" id="{DE3B1C88-6A3D-F84C-B226-511471AB207B}"/>
                    </a:ext>
                  </a:extLst>
                </p:cNvPr>
                <p:cNvSpPr>
                  <a:spLocks/>
                </p:cNvSpPr>
                <p:nvPr/>
              </p:nvSpPr>
              <p:spPr bwMode="auto">
                <a:xfrm>
                  <a:off x="509" y="1275"/>
                  <a:ext cx="62" cy="14"/>
                </a:xfrm>
                <a:custGeom>
                  <a:avLst/>
                  <a:gdLst>
                    <a:gd name="T0" fmla="*/ 0 w 187"/>
                    <a:gd name="T1" fmla="*/ 15 h 28"/>
                    <a:gd name="T2" fmla="*/ 0 w 187"/>
                    <a:gd name="T3" fmla="*/ 27 h 28"/>
                    <a:gd name="T4" fmla="*/ 187 w 187"/>
                    <a:gd name="T5" fmla="*/ 28 h 28"/>
                    <a:gd name="T6" fmla="*/ 187 w 187"/>
                    <a:gd name="T7" fmla="*/ 11 h 28"/>
                    <a:gd name="T8" fmla="*/ 121 w 187"/>
                    <a:gd name="T9" fmla="*/ 13 h 28"/>
                    <a:gd name="T10" fmla="*/ 114 w 187"/>
                    <a:gd name="T11" fmla="*/ 8 h 28"/>
                    <a:gd name="T12" fmla="*/ 106 w 187"/>
                    <a:gd name="T13" fmla="*/ 4 h 28"/>
                    <a:gd name="T14" fmla="*/ 99 w 187"/>
                    <a:gd name="T15" fmla="*/ 2 h 28"/>
                    <a:gd name="T16" fmla="*/ 91 w 187"/>
                    <a:gd name="T17" fmla="*/ 0 h 28"/>
                    <a:gd name="T18" fmla="*/ 84 w 187"/>
                    <a:gd name="T19" fmla="*/ 1 h 28"/>
                    <a:gd name="T20" fmla="*/ 77 w 187"/>
                    <a:gd name="T21" fmla="*/ 3 h 28"/>
                    <a:gd name="T22" fmla="*/ 70 w 187"/>
                    <a:gd name="T23" fmla="*/ 7 h 28"/>
                    <a:gd name="T24" fmla="*/ 65 w 187"/>
                    <a:gd name="T25" fmla="*/ 13 h 28"/>
                    <a:gd name="T26" fmla="*/ 0 w 187"/>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28">
                      <a:moveTo>
                        <a:pt x="0" y="15"/>
                      </a:moveTo>
                      <a:lnTo>
                        <a:pt x="0" y="27"/>
                      </a:lnTo>
                      <a:lnTo>
                        <a:pt x="187" y="28"/>
                      </a:lnTo>
                      <a:lnTo>
                        <a:pt x="187" y="11"/>
                      </a:lnTo>
                      <a:lnTo>
                        <a:pt x="121" y="13"/>
                      </a:lnTo>
                      <a:lnTo>
                        <a:pt x="114" y="8"/>
                      </a:lnTo>
                      <a:lnTo>
                        <a:pt x="106" y="4"/>
                      </a:lnTo>
                      <a:lnTo>
                        <a:pt x="99" y="2"/>
                      </a:lnTo>
                      <a:lnTo>
                        <a:pt x="91" y="0"/>
                      </a:lnTo>
                      <a:lnTo>
                        <a:pt x="84" y="1"/>
                      </a:lnTo>
                      <a:lnTo>
                        <a:pt x="77" y="3"/>
                      </a:lnTo>
                      <a:lnTo>
                        <a:pt x="70" y="7"/>
                      </a:lnTo>
                      <a:lnTo>
                        <a:pt x="65" y="13"/>
                      </a:lnTo>
                      <a:lnTo>
                        <a:pt x="0"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2" name="Freeform 374">
                  <a:extLst>
                    <a:ext uri="{FF2B5EF4-FFF2-40B4-BE49-F238E27FC236}">
                      <a16:creationId xmlns:a16="http://schemas.microsoft.com/office/drawing/2014/main" id="{00C80AF6-5A02-A144-AC8C-D73B23CC0C22}"/>
                    </a:ext>
                  </a:extLst>
                </p:cNvPr>
                <p:cNvSpPr>
                  <a:spLocks/>
                </p:cNvSpPr>
                <p:nvPr/>
              </p:nvSpPr>
              <p:spPr bwMode="auto">
                <a:xfrm>
                  <a:off x="503" y="1311"/>
                  <a:ext cx="71" cy="195"/>
                </a:xfrm>
                <a:custGeom>
                  <a:avLst/>
                  <a:gdLst>
                    <a:gd name="T0" fmla="*/ 160 w 212"/>
                    <a:gd name="T1" fmla="*/ 0 h 390"/>
                    <a:gd name="T2" fmla="*/ 212 w 212"/>
                    <a:gd name="T3" fmla="*/ 0 h 390"/>
                    <a:gd name="T4" fmla="*/ 184 w 212"/>
                    <a:gd name="T5" fmla="*/ 21 h 390"/>
                    <a:gd name="T6" fmla="*/ 182 w 212"/>
                    <a:gd name="T7" fmla="*/ 111 h 390"/>
                    <a:gd name="T8" fmla="*/ 185 w 212"/>
                    <a:gd name="T9" fmla="*/ 203 h 390"/>
                    <a:gd name="T10" fmla="*/ 193 w 212"/>
                    <a:gd name="T11" fmla="*/ 289 h 390"/>
                    <a:gd name="T12" fmla="*/ 203 w 212"/>
                    <a:gd name="T13" fmla="*/ 358 h 390"/>
                    <a:gd name="T14" fmla="*/ 25 w 212"/>
                    <a:gd name="T15" fmla="*/ 358 h 390"/>
                    <a:gd name="T16" fmla="*/ 0 w 212"/>
                    <a:gd name="T17" fmla="*/ 390 h 390"/>
                    <a:gd name="T18" fmla="*/ 3 w 212"/>
                    <a:gd name="T19" fmla="*/ 333 h 390"/>
                    <a:gd name="T20" fmla="*/ 160 w 212"/>
                    <a:gd name="T21" fmla="*/ 342 h 390"/>
                    <a:gd name="T22" fmla="*/ 160 w 212"/>
                    <a:gd name="T2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0">
                      <a:moveTo>
                        <a:pt x="160" y="0"/>
                      </a:moveTo>
                      <a:lnTo>
                        <a:pt x="212" y="0"/>
                      </a:lnTo>
                      <a:lnTo>
                        <a:pt x="184" y="21"/>
                      </a:lnTo>
                      <a:lnTo>
                        <a:pt x="182" y="111"/>
                      </a:lnTo>
                      <a:lnTo>
                        <a:pt x="185" y="203"/>
                      </a:lnTo>
                      <a:lnTo>
                        <a:pt x="193" y="289"/>
                      </a:lnTo>
                      <a:lnTo>
                        <a:pt x="203" y="358"/>
                      </a:lnTo>
                      <a:lnTo>
                        <a:pt x="25" y="358"/>
                      </a:lnTo>
                      <a:lnTo>
                        <a:pt x="0" y="390"/>
                      </a:lnTo>
                      <a:lnTo>
                        <a:pt x="3" y="333"/>
                      </a:lnTo>
                      <a:lnTo>
                        <a:pt x="160" y="342"/>
                      </a:lnTo>
                      <a:lnTo>
                        <a:pt x="16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3" name="Freeform 375">
                  <a:extLst>
                    <a:ext uri="{FF2B5EF4-FFF2-40B4-BE49-F238E27FC236}">
                      <a16:creationId xmlns:a16="http://schemas.microsoft.com/office/drawing/2014/main" id="{B72F5978-F919-CC40-9ADC-0CE0595B8733}"/>
                    </a:ext>
                  </a:extLst>
                </p:cNvPr>
                <p:cNvSpPr>
                  <a:spLocks/>
                </p:cNvSpPr>
                <p:nvPr/>
              </p:nvSpPr>
              <p:spPr bwMode="auto">
                <a:xfrm>
                  <a:off x="497" y="1289"/>
                  <a:ext cx="84" cy="224"/>
                </a:xfrm>
                <a:custGeom>
                  <a:avLst/>
                  <a:gdLst>
                    <a:gd name="T0" fmla="*/ 0 w 251"/>
                    <a:gd name="T1" fmla="*/ 40 h 448"/>
                    <a:gd name="T2" fmla="*/ 0 w 251"/>
                    <a:gd name="T3" fmla="*/ 446 h 448"/>
                    <a:gd name="T4" fmla="*/ 24 w 251"/>
                    <a:gd name="T5" fmla="*/ 448 h 448"/>
                    <a:gd name="T6" fmla="*/ 24 w 251"/>
                    <a:gd name="T7" fmla="*/ 373 h 448"/>
                    <a:gd name="T8" fmla="*/ 26 w 251"/>
                    <a:gd name="T9" fmla="*/ 62 h 448"/>
                    <a:gd name="T10" fmla="*/ 251 w 251"/>
                    <a:gd name="T11" fmla="*/ 37 h 448"/>
                    <a:gd name="T12" fmla="*/ 251 w 251"/>
                    <a:gd name="T13" fmla="*/ 11 h 448"/>
                    <a:gd name="T14" fmla="*/ 5 w 251"/>
                    <a:gd name="T15" fmla="*/ 0 h 448"/>
                    <a:gd name="T16" fmla="*/ 0 w 251"/>
                    <a:gd name="T17" fmla="*/ 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48">
                      <a:moveTo>
                        <a:pt x="0" y="40"/>
                      </a:moveTo>
                      <a:lnTo>
                        <a:pt x="0" y="446"/>
                      </a:lnTo>
                      <a:lnTo>
                        <a:pt x="24" y="448"/>
                      </a:lnTo>
                      <a:lnTo>
                        <a:pt x="24" y="373"/>
                      </a:lnTo>
                      <a:lnTo>
                        <a:pt x="26" y="62"/>
                      </a:lnTo>
                      <a:lnTo>
                        <a:pt x="251" y="37"/>
                      </a:lnTo>
                      <a:lnTo>
                        <a:pt x="251" y="11"/>
                      </a:lnTo>
                      <a:lnTo>
                        <a:pt x="5" y="0"/>
                      </a:lnTo>
                      <a:lnTo>
                        <a:pt x="0" y="4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4" name="Freeform 376">
                  <a:extLst>
                    <a:ext uri="{FF2B5EF4-FFF2-40B4-BE49-F238E27FC236}">
                      <a16:creationId xmlns:a16="http://schemas.microsoft.com/office/drawing/2014/main" id="{E7C9E902-98AC-064F-99F5-F51963E21799}"/>
                    </a:ext>
                  </a:extLst>
                </p:cNvPr>
                <p:cNvSpPr>
                  <a:spLocks/>
                </p:cNvSpPr>
                <p:nvPr/>
              </p:nvSpPr>
              <p:spPr bwMode="auto">
                <a:xfrm>
                  <a:off x="508" y="1315"/>
                  <a:ext cx="73" cy="187"/>
                </a:xfrm>
                <a:custGeom>
                  <a:avLst/>
                  <a:gdLst>
                    <a:gd name="T0" fmla="*/ 169 w 217"/>
                    <a:gd name="T1" fmla="*/ 7 h 374"/>
                    <a:gd name="T2" fmla="*/ 166 w 217"/>
                    <a:gd name="T3" fmla="*/ 92 h 374"/>
                    <a:gd name="T4" fmla="*/ 163 w 217"/>
                    <a:gd name="T5" fmla="*/ 178 h 374"/>
                    <a:gd name="T6" fmla="*/ 163 w 217"/>
                    <a:gd name="T7" fmla="*/ 264 h 374"/>
                    <a:gd name="T8" fmla="*/ 164 w 217"/>
                    <a:gd name="T9" fmla="*/ 348 h 374"/>
                    <a:gd name="T10" fmla="*/ 130 w 217"/>
                    <a:gd name="T11" fmla="*/ 351 h 374"/>
                    <a:gd name="T12" fmla="*/ 18 w 217"/>
                    <a:gd name="T13" fmla="*/ 342 h 374"/>
                    <a:gd name="T14" fmla="*/ 0 w 217"/>
                    <a:gd name="T15" fmla="*/ 364 h 374"/>
                    <a:gd name="T16" fmla="*/ 188 w 217"/>
                    <a:gd name="T17" fmla="*/ 374 h 374"/>
                    <a:gd name="T18" fmla="*/ 185 w 217"/>
                    <a:gd name="T19" fmla="*/ 319 h 374"/>
                    <a:gd name="T20" fmla="*/ 182 w 217"/>
                    <a:gd name="T21" fmla="*/ 266 h 374"/>
                    <a:gd name="T22" fmla="*/ 181 w 217"/>
                    <a:gd name="T23" fmla="*/ 217 h 374"/>
                    <a:gd name="T24" fmla="*/ 181 w 217"/>
                    <a:gd name="T25" fmla="*/ 170 h 374"/>
                    <a:gd name="T26" fmla="*/ 184 w 217"/>
                    <a:gd name="T27" fmla="*/ 125 h 374"/>
                    <a:gd name="T28" fmla="*/ 190 w 217"/>
                    <a:gd name="T29" fmla="*/ 82 h 374"/>
                    <a:gd name="T30" fmla="*/ 201 w 217"/>
                    <a:gd name="T31" fmla="*/ 41 h 374"/>
                    <a:gd name="T32" fmla="*/ 217 w 217"/>
                    <a:gd name="T33" fmla="*/ 0 h 374"/>
                    <a:gd name="T34" fmla="*/ 169 w 217"/>
                    <a:gd name="T35" fmla="*/ 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374">
                      <a:moveTo>
                        <a:pt x="169" y="7"/>
                      </a:moveTo>
                      <a:lnTo>
                        <a:pt x="166" y="92"/>
                      </a:lnTo>
                      <a:lnTo>
                        <a:pt x="163" y="178"/>
                      </a:lnTo>
                      <a:lnTo>
                        <a:pt x="163" y="264"/>
                      </a:lnTo>
                      <a:lnTo>
                        <a:pt x="164" y="348"/>
                      </a:lnTo>
                      <a:lnTo>
                        <a:pt x="130" y="351"/>
                      </a:lnTo>
                      <a:lnTo>
                        <a:pt x="18" y="342"/>
                      </a:lnTo>
                      <a:lnTo>
                        <a:pt x="0" y="364"/>
                      </a:lnTo>
                      <a:lnTo>
                        <a:pt x="188" y="374"/>
                      </a:lnTo>
                      <a:lnTo>
                        <a:pt x="185" y="319"/>
                      </a:lnTo>
                      <a:lnTo>
                        <a:pt x="182" y="266"/>
                      </a:lnTo>
                      <a:lnTo>
                        <a:pt x="181" y="217"/>
                      </a:lnTo>
                      <a:lnTo>
                        <a:pt x="181" y="170"/>
                      </a:lnTo>
                      <a:lnTo>
                        <a:pt x="184" y="125"/>
                      </a:lnTo>
                      <a:lnTo>
                        <a:pt x="190" y="82"/>
                      </a:lnTo>
                      <a:lnTo>
                        <a:pt x="201" y="41"/>
                      </a:lnTo>
                      <a:lnTo>
                        <a:pt x="217" y="0"/>
                      </a:lnTo>
                      <a:lnTo>
                        <a:pt x="169" y="7"/>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5" name="Freeform 377">
                  <a:extLst>
                    <a:ext uri="{FF2B5EF4-FFF2-40B4-BE49-F238E27FC236}">
                      <a16:creationId xmlns:a16="http://schemas.microsoft.com/office/drawing/2014/main" id="{C60BF4D5-DA40-6749-BDE4-247DDDDBDF11}"/>
                    </a:ext>
                  </a:extLst>
                </p:cNvPr>
                <p:cNvSpPr>
                  <a:spLocks/>
                </p:cNvSpPr>
                <p:nvPr/>
              </p:nvSpPr>
              <p:spPr bwMode="auto">
                <a:xfrm>
                  <a:off x="524" y="1327"/>
                  <a:ext cx="12" cy="21"/>
                </a:xfrm>
                <a:custGeom>
                  <a:avLst/>
                  <a:gdLst>
                    <a:gd name="T0" fmla="*/ 18 w 36"/>
                    <a:gd name="T1" fmla="*/ 0 h 41"/>
                    <a:gd name="T2" fmla="*/ 25 w 36"/>
                    <a:gd name="T3" fmla="*/ 2 h 41"/>
                    <a:gd name="T4" fmla="*/ 30 w 36"/>
                    <a:gd name="T5" fmla="*/ 6 h 41"/>
                    <a:gd name="T6" fmla="*/ 34 w 36"/>
                    <a:gd name="T7" fmla="*/ 12 h 41"/>
                    <a:gd name="T8" fmla="*/ 36 w 36"/>
                    <a:gd name="T9" fmla="*/ 20 h 41"/>
                    <a:gd name="T10" fmla="*/ 34 w 36"/>
                    <a:gd name="T11" fmla="*/ 29 h 41"/>
                    <a:gd name="T12" fmla="*/ 30 w 36"/>
                    <a:gd name="T13" fmla="*/ 35 h 41"/>
                    <a:gd name="T14" fmla="*/ 25 w 36"/>
                    <a:gd name="T15" fmla="*/ 39 h 41"/>
                    <a:gd name="T16" fmla="*/ 18 w 36"/>
                    <a:gd name="T17" fmla="*/ 41 h 41"/>
                    <a:gd name="T18" fmla="*/ 11 w 36"/>
                    <a:gd name="T19" fmla="*/ 39 h 41"/>
                    <a:gd name="T20" fmla="*/ 5 w 36"/>
                    <a:gd name="T21" fmla="*/ 35 h 41"/>
                    <a:gd name="T22" fmla="*/ 1 w 36"/>
                    <a:gd name="T23" fmla="*/ 29 h 41"/>
                    <a:gd name="T24" fmla="*/ 0 w 36"/>
                    <a:gd name="T25" fmla="*/ 20 h 41"/>
                    <a:gd name="T26" fmla="*/ 1 w 36"/>
                    <a:gd name="T27" fmla="*/ 12 h 41"/>
                    <a:gd name="T28" fmla="*/ 5 w 36"/>
                    <a:gd name="T29" fmla="*/ 6 h 41"/>
                    <a:gd name="T30" fmla="*/ 11 w 36"/>
                    <a:gd name="T31" fmla="*/ 2 h 41"/>
                    <a:gd name="T32" fmla="*/ 18 w 36"/>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1">
                      <a:moveTo>
                        <a:pt x="18" y="0"/>
                      </a:moveTo>
                      <a:lnTo>
                        <a:pt x="25" y="2"/>
                      </a:lnTo>
                      <a:lnTo>
                        <a:pt x="30" y="6"/>
                      </a:lnTo>
                      <a:lnTo>
                        <a:pt x="34" y="12"/>
                      </a:lnTo>
                      <a:lnTo>
                        <a:pt x="36" y="20"/>
                      </a:lnTo>
                      <a:lnTo>
                        <a:pt x="34" y="29"/>
                      </a:lnTo>
                      <a:lnTo>
                        <a:pt x="30" y="35"/>
                      </a:lnTo>
                      <a:lnTo>
                        <a:pt x="25" y="39"/>
                      </a:lnTo>
                      <a:lnTo>
                        <a:pt x="18" y="41"/>
                      </a:lnTo>
                      <a:lnTo>
                        <a:pt x="11" y="39"/>
                      </a:lnTo>
                      <a:lnTo>
                        <a:pt x="5" y="35"/>
                      </a:lnTo>
                      <a:lnTo>
                        <a:pt x="1" y="29"/>
                      </a:lnTo>
                      <a:lnTo>
                        <a:pt x="0" y="20"/>
                      </a:lnTo>
                      <a:lnTo>
                        <a:pt x="1" y="12"/>
                      </a:lnTo>
                      <a:lnTo>
                        <a:pt x="5" y="6"/>
                      </a:lnTo>
                      <a:lnTo>
                        <a:pt x="11" y="2"/>
                      </a:lnTo>
                      <a:lnTo>
                        <a:pt x="18"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6" name="Freeform 378">
                  <a:extLst>
                    <a:ext uri="{FF2B5EF4-FFF2-40B4-BE49-F238E27FC236}">
                      <a16:creationId xmlns:a16="http://schemas.microsoft.com/office/drawing/2014/main" id="{AAD9F694-48F5-D649-95A5-8C9C497845E4}"/>
                    </a:ext>
                  </a:extLst>
                </p:cNvPr>
                <p:cNvSpPr>
                  <a:spLocks/>
                </p:cNvSpPr>
                <p:nvPr/>
              </p:nvSpPr>
              <p:spPr bwMode="auto">
                <a:xfrm>
                  <a:off x="524" y="1371"/>
                  <a:ext cx="12" cy="20"/>
                </a:xfrm>
                <a:custGeom>
                  <a:avLst/>
                  <a:gdLst>
                    <a:gd name="T0" fmla="*/ 18 w 36"/>
                    <a:gd name="T1" fmla="*/ 0 h 41"/>
                    <a:gd name="T2" fmla="*/ 25 w 36"/>
                    <a:gd name="T3" fmla="*/ 2 h 41"/>
                    <a:gd name="T4" fmla="*/ 30 w 36"/>
                    <a:gd name="T5" fmla="*/ 6 h 41"/>
                    <a:gd name="T6" fmla="*/ 34 w 36"/>
                    <a:gd name="T7" fmla="*/ 12 h 41"/>
                    <a:gd name="T8" fmla="*/ 36 w 36"/>
                    <a:gd name="T9" fmla="*/ 21 h 41"/>
                    <a:gd name="T10" fmla="*/ 34 w 36"/>
                    <a:gd name="T11" fmla="*/ 29 h 41"/>
                    <a:gd name="T12" fmla="*/ 30 w 36"/>
                    <a:gd name="T13" fmla="*/ 35 h 41"/>
                    <a:gd name="T14" fmla="*/ 25 w 36"/>
                    <a:gd name="T15" fmla="*/ 39 h 41"/>
                    <a:gd name="T16" fmla="*/ 18 w 36"/>
                    <a:gd name="T17" fmla="*/ 41 h 41"/>
                    <a:gd name="T18" fmla="*/ 11 w 36"/>
                    <a:gd name="T19" fmla="*/ 39 h 41"/>
                    <a:gd name="T20" fmla="*/ 5 w 36"/>
                    <a:gd name="T21" fmla="*/ 35 h 41"/>
                    <a:gd name="T22" fmla="*/ 1 w 36"/>
                    <a:gd name="T23" fmla="*/ 29 h 41"/>
                    <a:gd name="T24" fmla="*/ 0 w 36"/>
                    <a:gd name="T25" fmla="*/ 21 h 41"/>
                    <a:gd name="T26" fmla="*/ 1 w 36"/>
                    <a:gd name="T27" fmla="*/ 12 h 41"/>
                    <a:gd name="T28" fmla="*/ 5 w 36"/>
                    <a:gd name="T29" fmla="*/ 6 h 41"/>
                    <a:gd name="T30" fmla="*/ 11 w 36"/>
                    <a:gd name="T31" fmla="*/ 2 h 41"/>
                    <a:gd name="T32" fmla="*/ 18 w 36"/>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1">
                      <a:moveTo>
                        <a:pt x="18" y="0"/>
                      </a:moveTo>
                      <a:lnTo>
                        <a:pt x="25" y="2"/>
                      </a:lnTo>
                      <a:lnTo>
                        <a:pt x="30" y="6"/>
                      </a:lnTo>
                      <a:lnTo>
                        <a:pt x="34" y="12"/>
                      </a:lnTo>
                      <a:lnTo>
                        <a:pt x="36" y="21"/>
                      </a:lnTo>
                      <a:lnTo>
                        <a:pt x="34" y="29"/>
                      </a:lnTo>
                      <a:lnTo>
                        <a:pt x="30" y="35"/>
                      </a:lnTo>
                      <a:lnTo>
                        <a:pt x="25" y="39"/>
                      </a:lnTo>
                      <a:lnTo>
                        <a:pt x="18" y="41"/>
                      </a:lnTo>
                      <a:lnTo>
                        <a:pt x="11" y="39"/>
                      </a:lnTo>
                      <a:lnTo>
                        <a:pt x="5" y="35"/>
                      </a:lnTo>
                      <a:lnTo>
                        <a:pt x="1" y="29"/>
                      </a:lnTo>
                      <a:lnTo>
                        <a:pt x="0" y="21"/>
                      </a:lnTo>
                      <a:lnTo>
                        <a:pt x="1" y="12"/>
                      </a:lnTo>
                      <a:lnTo>
                        <a:pt x="5" y="6"/>
                      </a:lnTo>
                      <a:lnTo>
                        <a:pt x="11" y="2"/>
                      </a:lnTo>
                      <a:lnTo>
                        <a:pt x="18"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7" name="Freeform 379">
                  <a:extLst>
                    <a:ext uri="{FF2B5EF4-FFF2-40B4-BE49-F238E27FC236}">
                      <a16:creationId xmlns:a16="http://schemas.microsoft.com/office/drawing/2014/main" id="{CC21C345-1DCF-D94A-A963-55FFDA70F976}"/>
                    </a:ext>
                  </a:extLst>
                </p:cNvPr>
                <p:cNvSpPr>
                  <a:spLocks/>
                </p:cNvSpPr>
                <p:nvPr/>
              </p:nvSpPr>
              <p:spPr bwMode="auto">
                <a:xfrm>
                  <a:off x="521" y="1326"/>
                  <a:ext cx="12" cy="21"/>
                </a:xfrm>
                <a:custGeom>
                  <a:avLst/>
                  <a:gdLst>
                    <a:gd name="T0" fmla="*/ 18 w 37"/>
                    <a:gd name="T1" fmla="*/ 0 h 41"/>
                    <a:gd name="T2" fmla="*/ 26 w 37"/>
                    <a:gd name="T3" fmla="*/ 2 h 41"/>
                    <a:gd name="T4" fmla="*/ 32 w 37"/>
                    <a:gd name="T5" fmla="*/ 6 h 41"/>
                    <a:gd name="T6" fmla="*/ 36 w 37"/>
                    <a:gd name="T7" fmla="*/ 12 h 41"/>
                    <a:gd name="T8" fmla="*/ 37 w 37"/>
                    <a:gd name="T9" fmla="*/ 20 h 41"/>
                    <a:gd name="T10" fmla="*/ 36 w 37"/>
                    <a:gd name="T11" fmla="*/ 28 h 41"/>
                    <a:gd name="T12" fmla="*/ 32 w 37"/>
                    <a:gd name="T13" fmla="*/ 35 h 41"/>
                    <a:gd name="T14" fmla="*/ 26 w 37"/>
                    <a:gd name="T15" fmla="*/ 39 h 41"/>
                    <a:gd name="T16" fmla="*/ 18 w 37"/>
                    <a:gd name="T17" fmla="*/ 41 h 41"/>
                    <a:gd name="T18" fmla="*/ 11 w 37"/>
                    <a:gd name="T19" fmla="*/ 39 h 41"/>
                    <a:gd name="T20" fmla="*/ 6 w 37"/>
                    <a:gd name="T21" fmla="*/ 35 h 41"/>
                    <a:gd name="T22" fmla="*/ 2 w 37"/>
                    <a:gd name="T23" fmla="*/ 28 h 41"/>
                    <a:gd name="T24" fmla="*/ 0 w 37"/>
                    <a:gd name="T25" fmla="*/ 20 h 41"/>
                    <a:gd name="T26" fmla="*/ 2 w 37"/>
                    <a:gd name="T27" fmla="*/ 12 h 41"/>
                    <a:gd name="T28" fmla="*/ 6 w 37"/>
                    <a:gd name="T29" fmla="*/ 6 h 41"/>
                    <a:gd name="T30" fmla="*/ 11 w 37"/>
                    <a:gd name="T31" fmla="*/ 2 h 41"/>
                    <a:gd name="T32" fmla="*/ 18 w 37"/>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1">
                      <a:moveTo>
                        <a:pt x="18" y="0"/>
                      </a:moveTo>
                      <a:lnTo>
                        <a:pt x="26" y="2"/>
                      </a:lnTo>
                      <a:lnTo>
                        <a:pt x="32" y="6"/>
                      </a:lnTo>
                      <a:lnTo>
                        <a:pt x="36" y="12"/>
                      </a:lnTo>
                      <a:lnTo>
                        <a:pt x="37" y="20"/>
                      </a:lnTo>
                      <a:lnTo>
                        <a:pt x="36" y="28"/>
                      </a:lnTo>
                      <a:lnTo>
                        <a:pt x="32" y="35"/>
                      </a:lnTo>
                      <a:lnTo>
                        <a:pt x="26" y="39"/>
                      </a:lnTo>
                      <a:lnTo>
                        <a:pt x="18" y="41"/>
                      </a:lnTo>
                      <a:lnTo>
                        <a:pt x="11" y="39"/>
                      </a:lnTo>
                      <a:lnTo>
                        <a:pt x="6" y="35"/>
                      </a:lnTo>
                      <a:lnTo>
                        <a:pt x="2" y="28"/>
                      </a:lnTo>
                      <a:lnTo>
                        <a:pt x="0" y="20"/>
                      </a:lnTo>
                      <a:lnTo>
                        <a:pt x="2" y="12"/>
                      </a:lnTo>
                      <a:lnTo>
                        <a:pt x="6" y="6"/>
                      </a:lnTo>
                      <a:lnTo>
                        <a:pt x="11" y="2"/>
                      </a:lnTo>
                      <a:lnTo>
                        <a:pt x="18"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8" name="Freeform 380">
                  <a:extLst>
                    <a:ext uri="{FF2B5EF4-FFF2-40B4-BE49-F238E27FC236}">
                      <a16:creationId xmlns:a16="http://schemas.microsoft.com/office/drawing/2014/main" id="{65D8B6C0-9ED8-EC41-B634-224AA5EE526A}"/>
                    </a:ext>
                  </a:extLst>
                </p:cNvPr>
                <p:cNvSpPr>
                  <a:spLocks/>
                </p:cNvSpPr>
                <p:nvPr/>
              </p:nvSpPr>
              <p:spPr bwMode="auto">
                <a:xfrm>
                  <a:off x="521" y="1370"/>
                  <a:ext cx="12" cy="21"/>
                </a:xfrm>
                <a:custGeom>
                  <a:avLst/>
                  <a:gdLst>
                    <a:gd name="T0" fmla="*/ 18 w 37"/>
                    <a:gd name="T1" fmla="*/ 0 h 41"/>
                    <a:gd name="T2" fmla="*/ 26 w 37"/>
                    <a:gd name="T3" fmla="*/ 2 h 41"/>
                    <a:gd name="T4" fmla="*/ 32 w 37"/>
                    <a:gd name="T5" fmla="*/ 6 h 41"/>
                    <a:gd name="T6" fmla="*/ 36 w 37"/>
                    <a:gd name="T7" fmla="*/ 12 h 41"/>
                    <a:gd name="T8" fmla="*/ 37 w 37"/>
                    <a:gd name="T9" fmla="*/ 21 h 41"/>
                    <a:gd name="T10" fmla="*/ 36 w 37"/>
                    <a:gd name="T11" fmla="*/ 29 h 41"/>
                    <a:gd name="T12" fmla="*/ 32 w 37"/>
                    <a:gd name="T13" fmla="*/ 35 h 41"/>
                    <a:gd name="T14" fmla="*/ 26 w 37"/>
                    <a:gd name="T15" fmla="*/ 39 h 41"/>
                    <a:gd name="T16" fmla="*/ 18 w 37"/>
                    <a:gd name="T17" fmla="*/ 41 h 41"/>
                    <a:gd name="T18" fmla="*/ 11 w 37"/>
                    <a:gd name="T19" fmla="*/ 39 h 41"/>
                    <a:gd name="T20" fmla="*/ 6 w 37"/>
                    <a:gd name="T21" fmla="*/ 35 h 41"/>
                    <a:gd name="T22" fmla="*/ 2 w 37"/>
                    <a:gd name="T23" fmla="*/ 29 h 41"/>
                    <a:gd name="T24" fmla="*/ 0 w 37"/>
                    <a:gd name="T25" fmla="*/ 21 h 41"/>
                    <a:gd name="T26" fmla="*/ 2 w 37"/>
                    <a:gd name="T27" fmla="*/ 12 h 41"/>
                    <a:gd name="T28" fmla="*/ 6 w 37"/>
                    <a:gd name="T29" fmla="*/ 6 h 41"/>
                    <a:gd name="T30" fmla="*/ 11 w 37"/>
                    <a:gd name="T31" fmla="*/ 2 h 41"/>
                    <a:gd name="T32" fmla="*/ 18 w 37"/>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1">
                      <a:moveTo>
                        <a:pt x="18" y="0"/>
                      </a:moveTo>
                      <a:lnTo>
                        <a:pt x="26" y="2"/>
                      </a:lnTo>
                      <a:lnTo>
                        <a:pt x="32" y="6"/>
                      </a:lnTo>
                      <a:lnTo>
                        <a:pt x="36" y="12"/>
                      </a:lnTo>
                      <a:lnTo>
                        <a:pt x="37" y="21"/>
                      </a:lnTo>
                      <a:lnTo>
                        <a:pt x="36" y="29"/>
                      </a:lnTo>
                      <a:lnTo>
                        <a:pt x="32" y="35"/>
                      </a:lnTo>
                      <a:lnTo>
                        <a:pt x="26" y="39"/>
                      </a:lnTo>
                      <a:lnTo>
                        <a:pt x="18" y="41"/>
                      </a:lnTo>
                      <a:lnTo>
                        <a:pt x="11" y="39"/>
                      </a:lnTo>
                      <a:lnTo>
                        <a:pt x="6" y="35"/>
                      </a:lnTo>
                      <a:lnTo>
                        <a:pt x="2" y="29"/>
                      </a:lnTo>
                      <a:lnTo>
                        <a:pt x="0" y="21"/>
                      </a:lnTo>
                      <a:lnTo>
                        <a:pt x="2" y="12"/>
                      </a:lnTo>
                      <a:lnTo>
                        <a:pt x="6" y="6"/>
                      </a:lnTo>
                      <a:lnTo>
                        <a:pt x="11" y="2"/>
                      </a:lnTo>
                      <a:lnTo>
                        <a:pt x="18"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29" name="Freeform 381">
                  <a:extLst>
                    <a:ext uri="{FF2B5EF4-FFF2-40B4-BE49-F238E27FC236}">
                      <a16:creationId xmlns:a16="http://schemas.microsoft.com/office/drawing/2014/main" id="{FD02F86C-08BF-1741-B727-2D498576462C}"/>
                    </a:ext>
                  </a:extLst>
                </p:cNvPr>
                <p:cNvSpPr>
                  <a:spLocks/>
                </p:cNvSpPr>
                <p:nvPr/>
              </p:nvSpPr>
              <p:spPr bwMode="auto">
                <a:xfrm>
                  <a:off x="508" y="1142"/>
                  <a:ext cx="14" cy="6"/>
                </a:xfrm>
                <a:custGeom>
                  <a:avLst/>
                  <a:gdLst>
                    <a:gd name="T0" fmla="*/ 19 w 40"/>
                    <a:gd name="T1" fmla="*/ 0 h 11"/>
                    <a:gd name="T2" fmla="*/ 27 w 40"/>
                    <a:gd name="T3" fmla="*/ 0 h 11"/>
                    <a:gd name="T4" fmla="*/ 34 w 40"/>
                    <a:gd name="T5" fmla="*/ 0 h 11"/>
                    <a:gd name="T6" fmla="*/ 38 w 40"/>
                    <a:gd name="T7" fmla="*/ 2 h 11"/>
                    <a:gd name="T8" fmla="*/ 40 w 40"/>
                    <a:gd name="T9" fmla="*/ 4 h 11"/>
                    <a:gd name="T10" fmla="*/ 38 w 40"/>
                    <a:gd name="T11" fmla="*/ 6 h 11"/>
                    <a:gd name="T12" fmla="*/ 34 w 40"/>
                    <a:gd name="T13" fmla="*/ 8 h 11"/>
                    <a:gd name="T14" fmla="*/ 29 w 40"/>
                    <a:gd name="T15" fmla="*/ 10 h 11"/>
                    <a:gd name="T16" fmla="*/ 21 w 40"/>
                    <a:gd name="T17" fmla="*/ 11 h 11"/>
                    <a:gd name="T18" fmla="*/ 12 w 40"/>
                    <a:gd name="T19" fmla="*/ 11 h 11"/>
                    <a:gd name="T20" fmla="*/ 7 w 40"/>
                    <a:gd name="T21" fmla="*/ 10 h 11"/>
                    <a:gd name="T22" fmla="*/ 1 w 40"/>
                    <a:gd name="T23" fmla="*/ 9 h 11"/>
                    <a:gd name="T24" fmla="*/ 0 w 40"/>
                    <a:gd name="T25" fmla="*/ 7 h 11"/>
                    <a:gd name="T26" fmla="*/ 1 w 40"/>
                    <a:gd name="T27" fmla="*/ 5 h 11"/>
                    <a:gd name="T28" fmla="*/ 6 w 40"/>
                    <a:gd name="T29" fmla="*/ 3 h 11"/>
                    <a:gd name="T30" fmla="*/ 11 w 40"/>
                    <a:gd name="T31" fmla="*/ 1 h 11"/>
                    <a:gd name="T32" fmla="*/ 19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19" y="0"/>
                      </a:moveTo>
                      <a:lnTo>
                        <a:pt x="27" y="0"/>
                      </a:lnTo>
                      <a:lnTo>
                        <a:pt x="34" y="0"/>
                      </a:lnTo>
                      <a:lnTo>
                        <a:pt x="38" y="2"/>
                      </a:lnTo>
                      <a:lnTo>
                        <a:pt x="40" y="4"/>
                      </a:lnTo>
                      <a:lnTo>
                        <a:pt x="38" y="6"/>
                      </a:lnTo>
                      <a:lnTo>
                        <a:pt x="34" y="8"/>
                      </a:lnTo>
                      <a:lnTo>
                        <a:pt x="29" y="10"/>
                      </a:lnTo>
                      <a:lnTo>
                        <a:pt x="21" y="11"/>
                      </a:lnTo>
                      <a:lnTo>
                        <a:pt x="12" y="11"/>
                      </a:lnTo>
                      <a:lnTo>
                        <a:pt x="7" y="10"/>
                      </a:lnTo>
                      <a:lnTo>
                        <a:pt x="1" y="9"/>
                      </a:lnTo>
                      <a:lnTo>
                        <a:pt x="0" y="7"/>
                      </a:lnTo>
                      <a:lnTo>
                        <a:pt x="1" y="5"/>
                      </a:lnTo>
                      <a:lnTo>
                        <a:pt x="6" y="3"/>
                      </a:lnTo>
                      <a:lnTo>
                        <a:pt x="11" y="1"/>
                      </a:lnTo>
                      <a:lnTo>
                        <a:pt x="1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0" name="Freeform 382">
                  <a:extLst>
                    <a:ext uri="{FF2B5EF4-FFF2-40B4-BE49-F238E27FC236}">
                      <a16:creationId xmlns:a16="http://schemas.microsoft.com/office/drawing/2014/main" id="{8CFAF72A-70F6-864D-8237-F1BC95D1CA7E}"/>
                    </a:ext>
                  </a:extLst>
                </p:cNvPr>
                <p:cNvSpPr>
                  <a:spLocks/>
                </p:cNvSpPr>
                <p:nvPr/>
              </p:nvSpPr>
              <p:spPr bwMode="auto">
                <a:xfrm>
                  <a:off x="533" y="1139"/>
                  <a:ext cx="14" cy="5"/>
                </a:xfrm>
                <a:custGeom>
                  <a:avLst/>
                  <a:gdLst>
                    <a:gd name="T0" fmla="*/ 20 w 40"/>
                    <a:gd name="T1" fmla="*/ 0 h 11"/>
                    <a:gd name="T2" fmla="*/ 28 w 40"/>
                    <a:gd name="T3" fmla="*/ 0 h 11"/>
                    <a:gd name="T4" fmla="*/ 35 w 40"/>
                    <a:gd name="T5" fmla="*/ 0 h 11"/>
                    <a:gd name="T6" fmla="*/ 39 w 40"/>
                    <a:gd name="T7" fmla="*/ 2 h 11"/>
                    <a:gd name="T8" fmla="*/ 40 w 40"/>
                    <a:gd name="T9" fmla="*/ 4 h 11"/>
                    <a:gd name="T10" fmla="*/ 39 w 40"/>
                    <a:gd name="T11" fmla="*/ 6 h 11"/>
                    <a:gd name="T12" fmla="*/ 35 w 40"/>
                    <a:gd name="T13" fmla="*/ 8 h 11"/>
                    <a:gd name="T14" fmla="*/ 29 w 40"/>
                    <a:gd name="T15" fmla="*/ 10 h 11"/>
                    <a:gd name="T16" fmla="*/ 21 w 40"/>
                    <a:gd name="T17" fmla="*/ 11 h 11"/>
                    <a:gd name="T18" fmla="*/ 13 w 40"/>
                    <a:gd name="T19" fmla="*/ 11 h 11"/>
                    <a:gd name="T20" fmla="*/ 7 w 40"/>
                    <a:gd name="T21" fmla="*/ 10 h 11"/>
                    <a:gd name="T22" fmla="*/ 2 w 40"/>
                    <a:gd name="T23" fmla="*/ 9 h 11"/>
                    <a:gd name="T24" fmla="*/ 0 w 40"/>
                    <a:gd name="T25" fmla="*/ 7 h 11"/>
                    <a:gd name="T26" fmla="*/ 2 w 40"/>
                    <a:gd name="T27" fmla="*/ 5 h 11"/>
                    <a:gd name="T28" fmla="*/ 6 w 40"/>
                    <a:gd name="T29" fmla="*/ 3 h 11"/>
                    <a:gd name="T30" fmla="*/ 11 w 40"/>
                    <a:gd name="T31" fmla="*/ 1 h 11"/>
                    <a:gd name="T32" fmla="*/ 20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20" y="0"/>
                      </a:moveTo>
                      <a:lnTo>
                        <a:pt x="28" y="0"/>
                      </a:lnTo>
                      <a:lnTo>
                        <a:pt x="35" y="0"/>
                      </a:lnTo>
                      <a:lnTo>
                        <a:pt x="39" y="2"/>
                      </a:lnTo>
                      <a:lnTo>
                        <a:pt x="40" y="4"/>
                      </a:lnTo>
                      <a:lnTo>
                        <a:pt x="39" y="6"/>
                      </a:lnTo>
                      <a:lnTo>
                        <a:pt x="35" y="8"/>
                      </a:lnTo>
                      <a:lnTo>
                        <a:pt x="29" y="10"/>
                      </a:lnTo>
                      <a:lnTo>
                        <a:pt x="21" y="11"/>
                      </a:lnTo>
                      <a:lnTo>
                        <a:pt x="13" y="11"/>
                      </a:lnTo>
                      <a:lnTo>
                        <a:pt x="7" y="10"/>
                      </a:lnTo>
                      <a:lnTo>
                        <a:pt x="2" y="9"/>
                      </a:lnTo>
                      <a:lnTo>
                        <a:pt x="0" y="7"/>
                      </a:lnTo>
                      <a:lnTo>
                        <a:pt x="2" y="5"/>
                      </a:lnTo>
                      <a:lnTo>
                        <a:pt x="6" y="3"/>
                      </a:lnTo>
                      <a:lnTo>
                        <a:pt x="11" y="1"/>
                      </a:lnTo>
                      <a:lnTo>
                        <a:pt x="2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1" name="Freeform 383">
                  <a:extLst>
                    <a:ext uri="{FF2B5EF4-FFF2-40B4-BE49-F238E27FC236}">
                      <a16:creationId xmlns:a16="http://schemas.microsoft.com/office/drawing/2014/main" id="{8FF2EA7C-1369-C048-AA92-EA7BD51983C7}"/>
                    </a:ext>
                  </a:extLst>
                </p:cNvPr>
                <p:cNvSpPr>
                  <a:spLocks/>
                </p:cNvSpPr>
                <p:nvPr/>
              </p:nvSpPr>
              <p:spPr bwMode="auto">
                <a:xfrm>
                  <a:off x="559" y="1138"/>
                  <a:ext cx="13" cy="5"/>
                </a:xfrm>
                <a:custGeom>
                  <a:avLst/>
                  <a:gdLst>
                    <a:gd name="T0" fmla="*/ 19 w 40"/>
                    <a:gd name="T1" fmla="*/ 0 h 11"/>
                    <a:gd name="T2" fmla="*/ 28 w 40"/>
                    <a:gd name="T3" fmla="*/ 0 h 11"/>
                    <a:gd name="T4" fmla="*/ 34 w 40"/>
                    <a:gd name="T5" fmla="*/ 0 h 11"/>
                    <a:gd name="T6" fmla="*/ 38 w 40"/>
                    <a:gd name="T7" fmla="*/ 2 h 11"/>
                    <a:gd name="T8" fmla="*/ 40 w 40"/>
                    <a:gd name="T9" fmla="*/ 4 h 11"/>
                    <a:gd name="T10" fmla="*/ 38 w 40"/>
                    <a:gd name="T11" fmla="*/ 6 h 11"/>
                    <a:gd name="T12" fmla="*/ 34 w 40"/>
                    <a:gd name="T13" fmla="*/ 8 h 11"/>
                    <a:gd name="T14" fmla="*/ 29 w 40"/>
                    <a:gd name="T15" fmla="*/ 10 h 11"/>
                    <a:gd name="T16" fmla="*/ 21 w 40"/>
                    <a:gd name="T17" fmla="*/ 11 h 11"/>
                    <a:gd name="T18" fmla="*/ 12 w 40"/>
                    <a:gd name="T19" fmla="*/ 11 h 11"/>
                    <a:gd name="T20" fmla="*/ 7 w 40"/>
                    <a:gd name="T21" fmla="*/ 10 h 11"/>
                    <a:gd name="T22" fmla="*/ 3 w 40"/>
                    <a:gd name="T23" fmla="*/ 9 h 11"/>
                    <a:gd name="T24" fmla="*/ 0 w 40"/>
                    <a:gd name="T25" fmla="*/ 7 h 11"/>
                    <a:gd name="T26" fmla="*/ 1 w 40"/>
                    <a:gd name="T27" fmla="*/ 5 h 11"/>
                    <a:gd name="T28" fmla="*/ 6 w 40"/>
                    <a:gd name="T29" fmla="*/ 3 h 11"/>
                    <a:gd name="T30" fmla="*/ 11 w 40"/>
                    <a:gd name="T31" fmla="*/ 1 h 11"/>
                    <a:gd name="T32" fmla="*/ 19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19" y="0"/>
                      </a:moveTo>
                      <a:lnTo>
                        <a:pt x="28" y="0"/>
                      </a:lnTo>
                      <a:lnTo>
                        <a:pt x="34" y="0"/>
                      </a:lnTo>
                      <a:lnTo>
                        <a:pt x="38" y="2"/>
                      </a:lnTo>
                      <a:lnTo>
                        <a:pt x="40" y="4"/>
                      </a:lnTo>
                      <a:lnTo>
                        <a:pt x="38" y="6"/>
                      </a:lnTo>
                      <a:lnTo>
                        <a:pt x="34" y="8"/>
                      </a:lnTo>
                      <a:lnTo>
                        <a:pt x="29" y="10"/>
                      </a:lnTo>
                      <a:lnTo>
                        <a:pt x="21" y="11"/>
                      </a:lnTo>
                      <a:lnTo>
                        <a:pt x="12" y="11"/>
                      </a:lnTo>
                      <a:lnTo>
                        <a:pt x="7" y="10"/>
                      </a:lnTo>
                      <a:lnTo>
                        <a:pt x="3" y="9"/>
                      </a:lnTo>
                      <a:lnTo>
                        <a:pt x="0" y="7"/>
                      </a:lnTo>
                      <a:lnTo>
                        <a:pt x="1" y="5"/>
                      </a:lnTo>
                      <a:lnTo>
                        <a:pt x="6" y="3"/>
                      </a:lnTo>
                      <a:lnTo>
                        <a:pt x="11" y="1"/>
                      </a:lnTo>
                      <a:lnTo>
                        <a:pt x="1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2" name="Freeform 384">
                  <a:extLst>
                    <a:ext uri="{FF2B5EF4-FFF2-40B4-BE49-F238E27FC236}">
                      <a16:creationId xmlns:a16="http://schemas.microsoft.com/office/drawing/2014/main" id="{F07C41AF-EC8F-1441-B65E-56D07C95BCDF}"/>
                    </a:ext>
                  </a:extLst>
                </p:cNvPr>
                <p:cNvSpPr>
                  <a:spLocks/>
                </p:cNvSpPr>
                <p:nvPr/>
              </p:nvSpPr>
              <p:spPr bwMode="auto">
                <a:xfrm>
                  <a:off x="511" y="1143"/>
                  <a:ext cx="9" cy="5"/>
                </a:xfrm>
                <a:custGeom>
                  <a:avLst/>
                  <a:gdLst>
                    <a:gd name="T0" fmla="*/ 14 w 27"/>
                    <a:gd name="T1" fmla="*/ 0 h 8"/>
                    <a:gd name="T2" fmla="*/ 19 w 27"/>
                    <a:gd name="T3" fmla="*/ 0 h 8"/>
                    <a:gd name="T4" fmla="*/ 23 w 27"/>
                    <a:gd name="T5" fmla="*/ 0 h 8"/>
                    <a:gd name="T6" fmla="*/ 26 w 27"/>
                    <a:gd name="T7" fmla="*/ 2 h 8"/>
                    <a:gd name="T8" fmla="*/ 27 w 27"/>
                    <a:gd name="T9" fmla="*/ 3 h 8"/>
                    <a:gd name="T10" fmla="*/ 27 w 27"/>
                    <a:gd name="T11" fmla="*/ 4 h 8"/>
                    <a:gd name="T12" fmla="*/ 25 w 27"/>
                    <a:gd name="T13" fmla="*/ 6 h 8"/>
                    <a:gd name="T14" fmla="*/ 19 w 27"/>
                    <a:gd name="T15" fmla="*/ 7 h 8"/>
                    <a:gd name="T16" fmla="*/ 14 w 27"/>
                    <a:gd name="T17" fmla="*/ 8 h 8"/>
                    <a:gd name="T18" fmla="*/ 8 w 27"/>
                    <a:gd name="T19" fmla="*/ 8 h 8"/>
                    <a:gd name="T20" fmla="*/ 4 w 27"/>
                    <a:gd name="T21" fmla="*/ 7 h 8"/>
                    <a:gd name="T22" fmla="*/ 1 w 27"/>
                    <a:gd name="T23" fmla="*/ 6 h 8"/>
                    <a:gd name="T24" fmla="*/ 0 w 27"/>
                    <a:gd name="T25" fmla="*/ 5 h 8"/>
                    <a:gd name="T26" fmla="*/ 0 w 27"/>
                    <a:gd name="T27" fmla="*/ 3 h 8"/>
                    <a:gd name="T28" fmla="*/ 3 w 27"/>
                    <a:gd name="T29" fmla="*/ 2 h 8"/>
                    <a:gd name="T30" fmla="*/ 8 w 27"/>
                    <a:gd name="T31" fmla="*/ 0 h 8"/>
                    <a:gd name="T32" fmla="*/ 14 w 27"/>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8">
                      <a:moveTo>
                        <a:pt x="14" y="0"/>
                      </a:moveTo>
                      <a:lnTo>
                        <a:pt x="19" y="0"/>
                      </a:lnTo>
                      <a:lnTo>
                        <a:pt x="23" y="0"/>
                      </a:lnTo>
                      <a:lnTo>
                        <a:pt x="26" y="2"/>
                      </a:lnTo>
                      <a:lnTo>
                        <a:pt x="27" y="3"/>
                      </a:lnTo>
                      <a:lnTo>
                        <a:pt x="27" y="4"/>
                      </a:lnTo>
                      <a:lnTo>
                        <a:pt x="25" y="6"/>
                      </a:lnTo>
                      <a:lnTo>
                        <a:pt x="19" y="7"/>
                      </a:lnTo>
                      <a:lnTo>
                        <a:pt x="14" y="8"/>
                      </a:lnTo>
                      <a:lnTo>
                        <a:pt x="8" y="8"/>
                      </a:lnTo>
                      <a:lnTo>
                        <a:pt x="4" y="7"/>
                      </a:lnTo>
                      <a:lnTo>
                        <a:pt x="1" y="6"/>
                      </a:lnTo>
                      <a:lnTo>
                        <a:pt x="0" y="5"/>
                      </a:lnTo>
                      <a:lnTo>
                        <a:pt x="0" y="3"/>
                      </a:lnTo>
                      <a:lnTo>
                        <a:pt x="3" y="2"/>
                      </a:lnTo>
                      <a:lnTo>
                        <a:pt x="8" y="0"/>
                      </a:lnTo>
                      <a:lnTo>
                        <a:pt x="14"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3" name="Freeform 385">
                  <a:extLst>
                    <a:ext uri="{FF2B5EF4-FFF2-40B4-BE49-F238E27FC236}">
                      <a16:creationId xmlns:a16="http://schemas.microsoft.com/office/drawing/2014/main" id="{E38B1D3C-6A70-DA42-890A-DAEBB3FD26BB}"/>
                    </a:ext>
                  </a:extLst>
                </p:cNvPr>
                <p:cNvSpPr>
                  <a:spLocks/>
                </p:cNvSpPr>
                <p:nvPr/>
              </p:nvSpPr>
              <p:spPr bwMode="auto">
                <a:xfrm>
                  <a:off x="535" y="1139"/>
                  <a:ext cx="10" cy="4"/>
                </a:xfrm>
                <a:custGeom>
                  <a:avLst/>
                  <a:gdLst>
                    <a:gd name="T0" fmla="*/ 14 w 29"/>
                    <a:gd name="T1" fmla="*/ 0 h 8"/>
                    <a:gd name="T2" fmla="*/ 19 w 29"/>
                    <a:gd name="T3" fmla="*/ 0 h 8"/>
                    <a:gd name="T4" fmla="*/ 25 w 29"/>
                    <a:gd name="T5" fmla="*/ 1 h 8"/>
                    <a:gd name="T6" fmla="*/ 27 w 29"/>
                    <a:gd name="T7" fmla="*/ 2 h 8"/>
                    <a:gd name="T8" fmla="*/ 29 w 29"/>
                    <a:gd name="T9" fmla="*/ 3 h 8"/>
                    <a:gd name="T10" fmla="*/ 27 w 29"/>
                    <a:gd name="T11" fmla="*/ 5 h 8"/>
                    <a:gd name="T12" fmla="*/ 25 w 29"/>
                    <a:gd name="T13" fmla="*/ 7 h 8"/>
                    <a:gd name="T14" fmla="*/ 20 w 29"/>
                    <a:gd name="T15" fmla="*/ 8 h 8"/>
                    <a:gd name="T16" fmla="*/ 15 w 29"/>
                    <a:gd name="T17" fmla="*/ 8 h 8"/>
                    <a:gd name="T18" fmla="*/ 9 w 29"/>
                    <a:gd name="T19" fmla="*/ 8 h 8"/>
                    <a:gd name="T20" fmla="*/ 4 w 29"/>
                    <a:gd name="T21" fmla="*/ 8 h 8"/>
                    <a:gd name="T22" fmla="*/ 1 w 29"/>
                    <a:gd name="T23" fmla="*/ 7 h 8"/>
                    <a:gd name="T24" fmla="*/ 0 w 29"/>
                    <a:gd name="T25" fmla="*/ 5 h 8"/>
                    <a:gd name="T26" fmla="*/ 1 w 29"/>
                    <a:gd name="T27" fmla="*/ 4 h 8"/>
                    <a:gd name="T28" fmla="*/ 4 w 29"/>
                    <a:gd name="T29" fmla="*/ 2 h 8"/>
                    <a:gd name="T30" fmla="*/ 8 w 29"/>
                    <a:gd name="T31" fmla="*/ 1 h 8"/>
                    <a:gd name="T32" fmla="*/ 14 w 29"/>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8">
                      <a:moveTo>
                        <a:pt x="14" y="0"/>
                      </a:moveTo>
                      <a:lnTo>
                        <a:pt x="19" y="0"/>
                      </a:lnTo>
                      <a:lnTo>
                        <a:pt x="25" y="1"/>
                      </a:lnTo>
                      <a:lnTo>
                        <a:pt x="27" y="2"/>
                      </a:lnTo>
                      <a:lnTo>
                        <a:pt x="29" y="3"/>
                      </a:lnTo>
                      <a:lnTo>
                        <a:pt x="27" y="5"/>
                      </a:lnTo>
                      <a:lnTo>
                        <a:pt x="25" y="7"/>
                      </a:lnTo>
                      <a:lnTo>
                        <a:pt x="20" y="8"/>
                      </a:lnTo>
                      <a:lnTo>
                        <a:pt x="15" y="8"/>
                      </a:lnTo>
                      <a:lnTo>
                        <a:pt x="9" y="8"/>
                      </a:lnTo>
                      <a:lnTo>
                        <a:pt x="4" y="8"/>
                      </a:lnTo>
                      <a:lnTo>
                        <a:pt x="1" y="7"/>
                      </a:lnTo>
                      <a:lnTo>
                        <a:pt x="0" y="5"/>
                      </a:lnTo>
                      <a:lnTo>
                        <a:pt x="1" y="4"/>
                      </a:lnTo>
                      <a:lnTo>
                        <a:pt x="4" y="2"/>
                      </a:lnTo>
                      <a:lnTo>
                        <a:pt x="8" y="1"/>
                      </a:lnTo>
                      <a:lnTo>
                        <a:pt x="14"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4" name="Freeform 386">
                  <a:extLst>
                    <a:ext uri="{FF2B5EF4-FFF2-40B4-BE49-F238E27FC236}">
                      <a16:creationId xmlns:a16="http://schemas.microsoft.com/office/drawing/2014/main" id="{97B24661-D7D9-AC41-862B-75B0F88DBF44}"/>
                    </a:ext>
                  </a:extLst>
                </p:cNvPr>
                <p:cNvSpPr>
                  <a:spLocks/>
                </p:cNvSpPr>
                <p:nvPr/>
              </p:nvSpPr>
              <p:spPr bwMode="auto">
                <a:xfrm>
                  <a:off x="561" y="1139"/>
                  <a:ext cx="10" cy="3"/>
                </a:xfrm>
                <a:custGeom>
                  <a:avLst/>
                  <a:gdLst>
                    <a:gd name="T0" fmla="*/ 14 w 29"/>
                    <a:gd name="T1" fmla="*/ 0 h 7"/>
                    <a:gd name="T2" fmla="*/ 19 w 29"/>
                    <a:gd name="T3" fmla="*/ 0 h 7"/>
                    <a:gd name="T4" fmla="*/ 23 w 29"/>
                    <a:gd name="T5" fmla="*/ 0 h 7"/>
                    <a:gd name="T6" fmla="*/ 27 w 29"/>
                    <a:gd name="T7" fmla="*/ 1 h 7"/>
                    <a:gd name="T8" fmla="*/ 29 w 29"/>
                    <a:gd name="T9" fmla="*/ 3 h 7"/>
                    <a:gd name="T10" fmla="*/ 27 w 29"/>
                    <a:gd name="T11" fmla="*/ 4 h 7"/>
                    <a:gd name="T12" fmla="*/ 25 w 29"/>
                    <a:gd name="T13" fmla="*/ 6 h 7"/>
                    <a:gd name="T14" fmla="*/ 21 w 29"/>
                    <a:gd name="T15" fmla="*/ 7 h 7"/>
                    <a:gd name="T16" fmla="*/ 15 w 29"/>
                    <a:gd name="T17" fmla="*/ 7 h 7"/>
                    <a:gd name="T18" fmla="*/ 10 w 29"/>
                    <a:gd name="T19" fmla="*/ 7 h 7"/>
                    <a:gd name="T20" fmla="*/ 4 w 29"/>
                    <a:gd name="T21" fmla="*/ 7 h 7"/>
                    <a:gd name="T22" fmla="*/ 1 w 29"/>
                    <a:gd name="T23" fmla="*/ 6 h 7"/>
                    <a:gd name="T24" fmla="*/ 0 w 29"/>
                    <a:gd name="T25" fmla="*/ 5 h 7"/>
                    <a:gd name="T26" fmla="*/ 1 w 29"/>
                    <a:gd name="T27" fmla="*/ 3 h 7"/>
                    <a:gd name="T28" fmla="*/ 4 w 29"/>
                    <a:gd name="T29" fmla="*/ 1 h 7"/>
                    <a:gd name="T30" fmla="*/ 8 w 29"/>
                    <a:gd name="T31" fmla="*/ 0 h 7"/>
                    <a:gd name="T32" fmla="*/ 14 w 29"/>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
                      <a:moveTo>
                        <a:pt x="14" y="0"/>
                      </a:moveTo>
                      <a:lnTo>
                        <a:pt x="19" y="0"/>
                      </a:lnTo>
                      <a:lnTo>
                        <a:pt x="23" y="0"/>
                      </a:lnTo>
                      <a:lnTo>
                        <a:pt x="27" y="1"/>
                      </a:lnTo>
                      <a:lnTo>
                        <a:pt x="29" y="3"/>
                      </a:lnTo>
                      <a:lnTo>
                        <a:pt x="27" y="4"/>
                      </a:lnTo>
                      <a:lnTo>
                        <a:pt x="25" y="6"/>
                      </a:lnTo>
                      <a:lnTo>
                        <a:pt x="21" y="7"/>
                      </a:lnTo>
                      <a:lnTo>
                        <a:pt x="15" y="7"/>
                      </a:lnTo>
                      <a:lnTo>
                        <a:pt x="10" y="7"/>
                      </a:lnTo>
                      <a:lnTo>
                        <a:pt x="4" y="7"/>
                      </a:lnTo>
                      <a:lnTo>
                        <a:pt x="1" y="6"/>
                      </a:lnTo>
                      <a:lnTo>
                        <a:pt x="0" y="5"/>
                      </a:lnTo>
                      <a:lnTo>
                        <a:pt x="1" y="3"/>
                      </a:lnTo>
                      <a:lnTo>
                        <a:pt x="4" y="1"/>
                      </a:lnTo>
                      <a:lnTo>
                        <a:pt x="8" y="0"/>
                      </a:lnTo>
                      <a:lnTo>
                        <a:pt x="14"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5" name="Freeform 387">
                  <a:extLst>
                    <a:ext uri="{FF2B5EF4-FFF2-40B4-BE49-F238E27FC236}">
                      <a16:creationId xmlns:a16="http://schemas.microsoft.com/office/drawing/2014/main" id="{99AC559A-2B6E-7846-96F8-41D3C5F51A69}"/>
                    </a:ext>
                  </a:extLst>
                </p:cNvPr>
                <p:cNvSpPr>
                  <a:spLocks/>
                </p:cNvSpPr>
                <p:nvPr/>
              </p:nvSpPr>
              <p:spPr bwMode="auto">
                <a:xfrm>
                  <a:off x="513" y="1527"/>
                  <a:ext cx="77" cy="30"/>
                </a:xfrm>
                <a:custGeom>
                  <a:avLst/>
                  <a:gdLst>
                    <a:gd name="T0" fmla="*/ 0 w 230"/>
                    <a:gd name="T1" fmla="*/ 0 h 58"/>
                    <a:gd name="T2" fmla="*/ 230 w 230"/>
                    <a:gd name="T3" fmla="*/ 16 h 58"/>
                    <a:gd name="T4" fmla="*/ 230 w 230"/>
                    <a:gd name="T5" fmla="*/ 58 h 58"/>
                    <a:gd name="T6" fmla="*/ 0 w 230"/>
                    <a:gd name="T7" fmla="*/ 33 h 58"/>
                    <a:gd name="T8" fmla="*/ 0 w 230"/>
                    <a:gd name="T9" fmla="*/ 0 h 58"/>
                  </a:gdLst>
                  <a:ahLst/>
                  <a:cxnLst>
                    <a:cxn ang="0">
                      <a:pos x="T0" y="T1"/>
                    </a:cxn>
                    <a:cxn ang="0">
                      <a:pos x="T2" y="T3"/>
                    </a:cxn>
                    <a:cxn ang="0">
                      <a:pos x="T4" y="T5"/>
                    </a:cxn>
                    <a:cxn ang="0">
                      <a:pos x="T6" y="T7"/>
                    </a:cxn>
                    <a:cxn ang="0">
                      <a:pos x="T8" y="T9"/>
                    </a:cxn>
                  </a:cxnLst>
                  <a:rect l="0" t="0" r="r" b="b"/>
                  <a:pathLst>
                    <a:path w="230" h="58">
                      <a:moveTo>
                        <a:pt x="0" y="0"/>
                      </a:moveTo>
                      <a:lnTo>
                        <a:pt x="230" y="16"/>
                      </a:lnTo>
                      <a:lnTo>
                        <a:pt x="230" y="58"/>
                      </a:lnTo>
                      <a:lnTo>
                        <a:pt x="0" y="33"/>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6" name="Freeform 388">
                  <a:extLst>
                    <a:ext uri="{FF2B5EF4-FFF2-40B4-BE49-F238E27FC236}">
                      <a16:creationId xmlns:a16="http://schemas.microsoft.com/office/drawing/2014/main" id="{1086854E-380B-EA4E-B93C-104D1E56DD52}"/>
                    </a:ext>
                  </a:extLst>
                </p:cNvPr>
                <p:cNvSpPr>
                  <a:spLocks/>
                </p:cNvSpPr>
                <p:nvPr/>
              </p:nvSpPr>
              <p:spPr bwMode="auto">
                <a:xfrm>
                  <a:off x="885" y="1048"/>
                  <a:ext cx="26" cy="344"/>
                </a:xfrm>
                <a:custGeom>
                  <a:avLst/>
                  <a:gdLst>
                    <a:gd name="T0" fmla="*/ 0 w 78"/>
                    <a:gd name="T1" fmla="*/ 682 h 687"/>
                    <a:gd name="T2" fmla="*/ 78 w 78"/>
                    <a:gd name="T3" fmla="*/ 687 h 687"/>
                    <a:gd name="T4" fmla="*/ 18 w 78"/>
                    <a:gd name="T5" fmla="*/ 669 h 687"/>
                    <a:gd name="T6" fmla="*/ 19 w 78"/>
                    <a:gd name="T7" fmla="*/ 502 h 687"/>
                    <a:gd name="T8" fmla="*/ 25 w 78"/>
                    <a:gd name="T9" fmla="*/ 334 h 687"/>
                    <a:gd name="T10" fmla="*/ 31 w 78"/>
                    <a:gd name="T11" fmla="*/ 165 h 687"/>
                    <a:gd name="T12" fmla="*/ 42 w 78"/>
                    <a:gd name="T13" fmla="*/ 0 h 687"/>
                    <a:gd name="T14" fmla="*/ 11 w 78"/>
                    <a:gd name="T15" fmla="*/ 18 h 687"/>
                    <a:gd name="T16" fmla="*/ 9 w 78"/>
                    <a:gd name="T17" fmla="*/ 184 h 687"/>
                    <a:gd name="T18" fmla="*/ 5 w 78"/>
                    <a:gd name="T19" fmla="*/ 350 h 687"/>
                    <a:gd name="T20" fmla="*/ 0 w 78"/>
                    <a:gd name="T21" fmla="*/ 517 h 687"/>
                    <a:gd name="T22" fmla="*/ 0 w 78"/>
                    <a:gd name="T23" fmla="*/ 68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87">
                      <a:moveTo>
                        <a:pt x="0" y="682"/>
                      </a:moveTo>
                      <a:lnTo>
                        <a:pt x="78" y="687"/>
                      </a:lnTo>
                      <a:lnTo>
                        <a:pt x="18" y="669"/>
                      </a:lnTo>
                      <a:lnTo>
                        <a:pt x="19" y="502"/>
                      </a:lnTo>
                      <a:lnTo>
                        <a:pt x="25" y="334"/>
                      </a:lnTo>
                      <a:lnTo>
                        <a:pt x="31" y="165"/>
                      </a:lnTo>
                      <a:lnTo>
                        <a:pt x="42" y="0"/>
                      </a:lnTo>
                      <a:lnTo>
                        <a:pt x="11" y="18"/>
                      </a:lnTo>
                      <a:lnTo>
                        <a:pt x="9" y="184"/>
                      </a:lnTo>
                      <a:lnTo>
                        <a:pt x="5" y="350"/>
                      </a:lnTo>
                      <a:lnTo>
                        <a:pt x="0" y="517"/>
                      </a:lnTo>
                      <a:lnTo>
                        <a:pt x="0" y="682"/>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7" name="Freeform 389">
                  <a:extLst>
                    <a:ext uri="{FF2B5EF4-FFF2-40B4-BE49-F238E27FC236}">
                      <a16:creationId xmlns:a16="http://schemas.microsoft.com/office/drawing/2014/main" id="{16415B2C-CD2F-9D48-98A5-47A5FE823B33}"/>
                    </a:ext>
                  </a:extLst>
                </p:cNvPr>
                <p:cNvSpPr>
                  <a:spLocks/>
                </p:cNvSpPr>
                <p:nvPr/>
              </p:nvSpPr>
              <p:spPr bwMode="auto">
                <a:xfrm>
                  <a:off x="933" y="1407"/>
                  <a:ext cx="127" cy="221"/>
                </a:xfrm>
                <a:custGeom>
                  <a:avLst/>
                  <a:gdLst>
                    <a:gd name="T0" fmla="*/ 48 w 380"/>
                    <a:gd name="T1" fmla="*/ 5 h 443"/>
                    <a:gd name="T2" fmla="*/ 186 w 380"/>
                    <a:gd name="T3" fmla="*/ 0 h 443"/>
                    <a:gd name="T4" fmla="*/ 332 w 380"/>
                    <a:gd name="T5" fmla="*/ 11 h 443"/>
                    <a:gd name="T6" fmla="*/ 348 w 380"/>
                    <a:gd name="T7" fmla="*/ 66 h 443"/>
                    <a:gd name="T8" fmla="*/ 360 w 380"/>
                    <a:gd name="T9" fmla="*/ 116 h 443"/>
                    <a:gd name="T10" fmla="*/ 369 w 380"/>
                    <a:gd name="T11" fmla="*/ 163 h 443"/>
                    <a:gd name="T12" fmla="*/ 374 w 380"/>
                    <a:gd name="T13" fmla="*/ 210 h 443"/>
                    <a:gd name="T14" fmla="*/ 377 w 380"/>
                    <a:gd name="T15" fmla="*/ 257 h 443"/>
                    <a:gd name="T16" fmla="*/ 380 w 380"/>
                    <a:gd name="T17" fmla="*/ 304 h 443"/>
                    <a:gd name="T18" fmla="*/ 380 w 380"/>
                    <a:gd name="T19" fmla="*/ 355 h 443"/>
                    <a:gd name="T20" fmla="*/ 380 w 380"/>
                    <a:gd name="T21" fmla="*/ 409 h 443"/>
                    <a:gd name="T22" fmla="*/ 219 w 380"/>
                    <a:gd name="T23" fmla="*/ 443 h 443"/>
                    <a:gd name="T24" fmla="*/ 0 w 380"/>
                    <a:gd name="T25" fmla="*/ 416 h 443"/>
                    <a:gd name="T26" fmla="*/ 0 w 380"/>
                    <a:gd name="T27" fmla="*/ 297 h 443"/>
                    <a:gd name="T28" fmla="*/ 21 w 380"/>
                    <a:gd name="T29" fmla="*/ 100 h 443"/>
                    <a:gd name="T30" fmla="*/ 48 w 380"/>
                    <a:gd name="T31" fmla="*/ 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0" h="443">
                      <a:moveTo>
                        <a:pt x="48" y="5"/>
                      </a:moveTo>
                      <a:lnTo>
                        <a:pt x="186" y="0"/>
                      </a:lnTo>
                      <a:lnTo>
                        <a:pt x="332" y="11"/>
                      </a:lnTo>
                      <a:lnTo>
                        <a:pt x="348" y="66"/>
                      </a:lnTo>
                      <a:lnTo>
                        <a:pt x="360" y="116"/>
                      </a:lnTo>
                      <a:lnTo>
                        <a:pt x="369" y="163"/>
                      </a:lnTo>
                      <a:lnTo>
                        <a:pt x="374" y="210"/>
                      </a:lnTo>
                      <a:lnTo>
                        <a:pt x="377" y="257"/>
                      </a:lnTo>
                      <a:lnTo>
                        <a:pt x="380" y="304"/>
                      </a:lnTo>
                      <a:lnTo>
                        <a:pt x="380" y="355"/>
                      </a:lnTo>
                      <a:lnTo>
                        <a:pt x="380" y="409"/>
                      </a:lnTo>
                      <a:lnTo>
                        <a:pt x="219" y="443"/>
                      </a:lnTo>
                      <a:lnTo>
                        <a:pt x="0" y="416"/>
                      </a:lnTo>
                      <a:lnTo>
                        <a:pt x="0" y="297"/>
                      </a:lnTo>
                      <a:lnTo>
                        <a:pt x="21" y="100"/>
                      </a:lnTo>
                      <a:lnTo>
                        <a:pt x="48"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8" name="Freeform 390">
                  <a:extLst>
                    <a:ext uri="{FF2B5EF4-FFF2-40B4-BE49-F238E27FC236}">
                      <a16:creationId xmlns:a16="http://schemas.microsoft.com/office/drawing/2014/main" id="{E3F42DCC-462F-7D46-AF2A-EF60991032F9}"/>
                    </a:ext>
                  </a:extLst>
                </p:cNvPr>
                <p:cNvSpPr>
                  <a:spLocks/>
                </p:cNvSpPr>
                <p:nvPr/>
              </p:nvSpPr>
              <p:spPr bwMode="auto">
                <a:xfrm>
                  <a:off x="933" y="1430"/>
                  <a:ext cx="76" cy="172"/>
                </a:xfrm>
                <a:custGeom>
                  <a:avLst/>
                  <a:gdLst>
                    <a:gd name="T0" fmla="*/ 33 w 230"/>
                    <a:gd name="T1" fmla="*/ 4 h 346"/>
                    <a:gd name="T2" fmla="*/ 118 w 230"/>
                    <a:gd name="T3" fmla="*/ 0 h 346"/>
                    <a:gd name="T4" fmla="*/ 222 w 230"/>
                    <a:gd name="T5" fmla="*/ 6 h 346"/>
                    <a:gd name="T6" fmla="*/ 228 w 230"/>
                    <a:gd name="T7" fmla="*/ 92 h 346"/>
                    <a:gd name="T8" fmla="*/ 230 w 230"/>
                    <a:gd name="T9" fmla="*/ 180 h 346"/>
                    <a:gd name="T10" fmla="*/ 228 w 230"/>
                    <a:gd name="T11" fmla="*/ 266 h 346"/>
                    <a:gd name="T12" fmla="*/ 222 w 230"/>
                    <a:gd name="T13" fmla="*/ 346 h 346"/>
                    <a:gd name="T14" fmla="*/ 208 w 230"/>
                    <a:gd name="T15" fmla="*/ 346 h 346"/>
                    <a:gd name="T16" fmla="*/ 193 w 230"/>
                    <a:gd name="T17" fmla="*/ 346 h 346"/>
                    <a:gd name="T18" fmla="*/ 179 w 230"/>
                    <a:gd name="T19" fmla="*/ 346 h 346"/>
                    <a:gd name="T20" fmla="*/ 164 w 230"/>
                    <a:gd name="T21" fmla="*/ 346 h 346"/>
                    <a:gd name="T22" fmla="*/ 150 w 230"/>
                    <a:gd name="T23" fmla="*/ 345 h 346"/>
                    <a:gd name="T24" fmla="*/ 135 w 230"/>
                    <a:gd name="T25" fmla="*/ 344 h 346"/>
                    <a:gd name="T26" fmla="*/ 122 w 230"/>
                    <a:gd name="T27" fmla="*/ 344 h 346"/>
                    <a:gd name="T28" fmla="*/ 107 w 230"/>
                    <a:gd name="T29" fmla="*/ 343 h 346"/>
                    <a:gd name="T30" fmla="*/ 93 w 230"/>
                    <a:gd name="T31" fmla="*/ 342 h 346"/>
                    <a:gd name="T32" fmla="*/ 79 w 230"/>
                    <a:gd name="T33" fmla="*/ 340 h 346"/>
                    <a:gd name="T34" fmla="*/ 65 w 230"/>
                    <a:gd name="T35" fmla="*/ 338 h 346"/>
                    <a:gd name="T36" fmla="*/ 52 w 230"/>
                    <a:gd name="T37" fmla="*/ 337 h 346"/>
                    <a:gd name="T38" fmla="*/ 38 w 230"/>
                    <a:gd name="T39" fmla="*/ 336 h 346"/>
                    <a:gd name="T40" fmla="*/ 24 w 230"/>
                    <a:gd name="T41" fmla="*/ 335 h 346"/>
                    <a:gd name="T42" fmla="*/ 12 w 230"/>
                    <a:gd name="T43" fmla="*/ 334 h 346"/>
                    <a:gd name="T44" fmla="*/ 0 w 230"/>
                    <a:gd name="T45" fmla="*/ 333 h 346"/>
                    <a:gd name="T46" fmla="*/ 0 w 230"/>
                    <a:gd name="T47" fmla="*/ 246 h 346"/>
                    <a:gd name="T48" fmla="*/ 2 w 230"/>
                    <a:gd name="T49" fmla="*/ 169 h 346"/>
                    <a:gd name="T50" fmla="*/ 12 w 230"/>
                    <a:gd name="T51" fmla="*/ 91 h 346"/>
                    <a:gd name="T52" fmla="*/ 33 w 230"/>
                    <a:gd name="T53" fmla="*/ 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0" h="346">
                      <a:moveTo>
                        <a:pt x="33" y="4"/>
                      </a:moveTo>
                      <a:lnTo>
                        <a:pt x="118" y="0"/>
                      </a:lnTo>
                      <a:lnTo>
                        <a:pt x="222" y="6"/>
                      </a:lnTo>
                      <a:lnTo>
                        <a:pt x="228" y="92"/>
                      </a:lnTo>
                      <a:lnTo>
                        <a:pt x="230" y="180"/>
                      </a:lnTo>
                      <a:lnTo>
                        <a:pt x="228" y="266"/>
                      </a:lnTo>
                      <a:lnTo>
                        <a:pt x="222" y="346"/>
                      </a:lnTo>
                      <a:lnTo>
                        <a:pt x="208" y="346"/>
                      </a:lnTo>
                      <a:lnTo>
                        <a:pt x="193" y="346"/>
                      </a:lnTo>
                      <a:lnTo>
                        <a:pt x="179" y="346"/>
                      </a:lnTo>
                      <a:lnTo>
                        <a:pt x="164" y="346"/>
                      </a:lnTo>
                      <a:lnTo>
                        <a:pt x="150" y="345"/>
                      </a:lnTo>
                      <a:lnTo>
                        <a:pt x="135" y="344"/>
                      </a:lnTo>
                      <a:lnTo>
                        <a:pt x="122" y="344"/>
                      </a:lnTo>
                      <a:lnTo>
                        <a:pt x="107" y="343"/>
                      </a:lnTo>
                      <a:lnTo>
                        <a:pt x="93" y="342"/>
                      </a:lnTo>
                      <a:lnTo>
                        <a:pt x="79" y="340"/>
                      </a:lnTo>
                      <a:lnTo>
                        <a:pt x="65" y="338"/>
                      </a:lnTo>
                      <a:lnTo>
                        <a:pt x="52" y="337"/>
                      </a:lnTo>
                      <a:lnTo>
                        <a:pt x="38" y="336"/>
                      </a:lnTo>
                      <a:lnTo>
                        <a:pt x="24" y="335"/>
                      </a:lnTo>
                      <a:lnTo>
                        <a:pt x="12" y="334"/>
                      </a:lnTo>
                      <a:lnTo>
                        <a:pt x="0" y="333"/>
                      </a:lnTo>
                      <a:lnTo>
                        <a:pt x="0" y="246"/>
                      </a:lnTo>
                      <a:lnTo>
                        <a:pt x="2" y="169"/>
                      </a:lnTo>
                      <a:lnTo>
                        <a:pt x="12" y="91"/>
                      </a:lnTo>
                      <a:lnTo>
                        <a:pt x="3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39" name="Freeform 391">
                  <a:extLst>
                    <a:ext uri="{FF2B5EF4-FFF2-40B4-BE49-F238E27FC236}">
                      <a16:creationId xmlns:a16="http://schemas.microsoft.com/office/drawing/2014/main" id="{D77ED0D6-97E4-524D-B6AB-56E3AB20A58B}"/>
                    </a:ext>
                  </a:extLst>
                </p:cNvPr>
                <p:cNvSpPr>
                  <a:spLocks/>
                </p:cNvSpPr>
                <p:nvPr/>
              </p:nvSpPr>
              <p:spPr bwMode="auto">
                <a:xfrm>
                  <a:off x="933" y="1430"/>
                  <a:ext cx="74" cy="162"/>
                </a:xfrm>
                <a:custGeom>
                  <a:avLst/>
                  <a:gdLst>
                    <a:gd name="T0" fmla="*/ 32 w 221"/>
                    <a:gd name="T1" fmla="*/ 4 h 325"/>
                    <a:gd name="T2" fmla="*/ 43 w 221"/>
                    <a:gd name="T3" fmla="*/ 4 h 325"/>
                    <a:gd name="T4" fmla="*/ 53 w 221"/>
                    <a:gd name="T5" fmla="*/ 3 h 325"/>
                    <a:gd name="T6" fmla="*/ 63 w 221"/>
                    <a:gd name="T7" fmla="*/ 3 h 325"/>
                    <a:gd name="T8" fmla="*/ 73 w 221"/>
                    <a:gd name="T9" fmla="*/ 2 h 325"/>
                    <a:gd name="T10" fmla="*/ 84 w 221"/>
                    <a:gd name="T11" fmla="*/ 1 h 325"/>
                    <a:gd name="T12" fmla="*/ 94 w 221"/>
                    <a:gd name="T13" fmla="*/ 1 h 325"/>
                    <a:gd name="T14" fmla="*/ 105 w 221"/>
                    <a:gd name="T15" fmla="*/ 0 h 325"/>
                    <a:gd name="T16" fmla="*/ 114 w 221"/>
                    <a:gd name="T17" fmla="*/ 0 h 325"/>
                    <a:gd name="T18" fmla="*/ 126 w 221"/>
                    <a:gd name="T19" fmla="*/ 1 h 325"/>
                    <a:gd name="T20" fmla="*/ 139 w 221"/>
                    <a:gd name="T21" fmla="*/ 1 h 325"/>
                    <a:gd name="T22" fmla="*/ 151 w 221"/>
                    <a:gd name="T23" fmla="*/ 2 h 325"/>
                    <a:gd name="T24" fmla="*/ 165 w 221"/>
                    <a:gd name="T25" fmla="*/ 3 h 325"/>
                    <a:gd name="T26" fmla="*/ 177 w 221"/>
                    <a:gd name="T27" fmla="*/ 4 h 325"/>
                    <a:gd name="T28" fmla="*/ 190 w 221"/>
                    <a:gd name="T29" fmla="*/ 4 h 325"/>
                    <a:gd name="T30" fmla="*/ 202 w 221"/>
                    <a:gd name="T31" fmla="*/ 5 h 325"/>
                    <a:gd name="T32" fmla="*/ 214 w 221"/>
                    <a:gd name="T33" fmla="*/ 6 h 325"/>
                    <a:gd name="T34" fmla="*/ 220 w 221"/>
                    <a:gd name="T35" fmla="*/ 87 h 325"/>
                    <a:gd name="T36" fmla="*/ 221 w 221"/>
                    <a:gd name="T37" fmla="*/ 170 h 325"/>
                    <a:gd name="T38" fmla="*/ 220 w 221"/>
                    <a:gd name="T39" fmla="*/ 251 h 325"/>
                    <a:gd name="T40" fmla="*/ 214 w 221"/>
                    <a:gd name="T41" fmla="*/ 325 h 325"/>
                    <a:gd name="T42" fmla="*/ 187 w 221"/>
                    <a:gd name="T43" fmla="*/ 325 h 325"/>
                    <a:gd name="T44" fmla="*/ 159 w 221"/>
                    <a:gd name="T45" fmla="*/ 324 h 325"/>
                    <a:gd name="T46" fmla="*/ 132 w 221"/>
                    <a:gd name="T47" fmla="*/ 323 h 325"/>
                    <a:gd name="T48" fmla="*/ 105 w 221"/>
                    <a:gd name="T49" fmla="*/ 321 h 325"/>
                    <a:gd name="T50" fmla="*/ 77 w 221"/>
                    <a:gd name="T51" fmla="*/ 320 h 325"/>
                    <a:gd name="T52" fmla="*/ 51 w 221"/>
                    <a:gd name="T53" fmla="*/ 318 h 325"/>
                    <a:gd name="T54" fmla="*/ 25 w 221"/>
                    <a:gd name="T55" fmla="*/ 316 h 325"/>
                    <a:gd name="T56" fmla="*/ 0 w 221"/>
                    <a:gd name="T57" fmla="*/ 314 h 325"/>
                    <a:gd name="T58" fmla="*/ 0 w 221"/>
                    <a:gd name="T59" fmla="*/ 232 h 325"/>
                    <a:gd name="T60" fmla="*/ 3 w 221"/>
                    <a:gd name="T61" fmla="*/ 159 h 325"/>
                    <a:gd name="T62" fmla="*/ 13 w 221"/>
                    <a:gd name="T63" fmla="*/ 86 h 325"/>
                    <a:gd name="T64" fmla="*/ 32 w 221"/>
                    <a:gd name="T65" fmla="*/ 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25">
                      <a:moveTo>
                        <a:pt x="32" y="4"/>
                      </a:moveTo>
                      <a:lnTo>
                        <a:pt x="43" y="4"/>
                      </a:lnTo>
                      <a:lnTo>
                        <a:pt x="53" y="3"/>
                      </a:lnTo>
                      <a:lnTo>
                        <a:pt x="63" y="3"/>
                      </a:lnTo>
                      <a:lnTo>
                        <a:pt x="73" y="2"/>
                      </a:lnTo>
                      <a:lnTo>
                        <a:pt x="84" y="1"/>
                      </a:lnTo>
                      <a:lnTo>
                        <a:pt x="94" y="1"/>
                      </a:lnTo>
                      <a:lnTo>
                        <a:pt x="105" y="0"/>
                      </a:lnTo>
                      <a:lnTo>
                        <a:pt x="114" y="0"/>
                      </a:lnTo>
                      <a:lnTo>
                        <a:pt x="126" y="1"/>
                      </a:lnTo>
                      <a:lnTo>
                        <a:pt x="139" y="1"/>
                      </a:lnTo>
                      <a:lnTo>
                        <a:pt x="151" y="2"/>
                      </a:lnTo>
                      <a:lnTo>
                        <a:pt x="165" y="3"/>
                      </a:lnTo>
                      <a:lnTo>
                        <a:pt x="177" y="4"/>
                      </a:lnTo>
                      <a:lnTo>
                        <a:pt x="190" y="4"/>
                      </a:lnTo>
                      <a:lnTo>
                        <a:pt x="202" y="5"/>
                      </a:lnTo>
                      <a:lnTo>
                        <a:pt x="214" y="6"/>
                      </a:lnTo>
                      <a:lnTo>
                        <a:pt x="220" y="87"/>
                      </a:lnTo>
                      <a:lnTo>
                        <a:pt x="221" y="170"/>
                      </a:lnTo>
                      <a:lnTo>
                        <a:pt x="220" y="251"/>
                      </a:lnTo>
                      <a:lnTo>
                        <a:pt x="214" y="325"/>
                      </a:lnTo>
                      <a:lnTo>
                        <a:pt x="187" y="325"/>
                      </a:lnTo>
                      <a:lnTo>
                        <a:pt x="159" y="324"/>
                      </a:lnTo>
                      <a:lnTo>
                        <a:pt x="132" y="323"/>
                      </a:lnTo>
                      <a:lnTo>
                        <a:pt x="105" y="321"/>
                      </a:lnTo>
                      <a:lnTo>
                        <a:pt x="77" y="320"/>
                      </a:lnTo>
                      <a:lnTo>
                        <a:pt x="51" y="318"/>
                      </a:lnTo>
                      <a:lnTo>
                        <a:pt x="25" y="316"/>
                      </a:lnTo>
                      <a:lnTo>
                        <a:pt x="0" y="314"/>
                      </a:lnTo>
                      <a:lnTo>
                        <a:pt x="0" y="232"/>
                      </a:lnTo>
                      <a:lnTo>
                        <a:pt x="3" y="159"/>
                      </a:lnTo>
                      <a:lnTo>
                        <a:pt x="13" y="86"/>
                      </a:lnTo>
                      <a:lnTo>
                        <a:pt x="3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0" name="Freeform 392">
                  <a:extLst>
                    <a:ext uri="{FF2B5EF4-FFF2-40B4-BE49-F238E27FC236}">
                      <a16:creationId xmlns:a16="http://schemas.microsoft.com/office/drawing/2014/main" id="{D3F33E67-E779-374F-90A7-87C2FA009088}"/>
                    </a:ext>
                  </a:extLst>
                </p:cNvPr>
                <p:cNvSpPr>
                  <a:spLocks/>
                </p:cNvSpPr>
                <p:nvPr/>
              </p:nvSpPr>
              <p:spPr bwMode="auto">
                <a:xfrm>
                  <a:off x="934" y="1430"/>
                  <a:ext cx="71" cy="151"/>
                </a:xfrm>
                <a:custGeom>
                  <a:avLst/>
                  <a:gdLst>
                    <a:gd name="T0" fmla="*/ 30 w 213"/>
                    <a:gd name="T1" fmla="*/ 4 h 303"/>
                    <a:gd name="T2" fmla="*/ 40 w 213"/>
                    <a:gd name="T3" fmla="*/ 4 h 303"/>
                    <a:gd name="T4" fmla="*/ 51 w 213"/>
                    <a:gd name="T5" fmla="*/ 3 h 303"/>
                    <a:gd name="T6" fmla="*/ 60 w 213"/>
                    <a:gd name="T7" fmla="*/ 3 h 303"/>
                    <a:gd name="T8" fmla="*/ 70 w 213"/>
                    <a:gd name="T9" fmla="*/ 2 h 303"/>
                    <a:gd name="T10" fmla="*/ 81 w 213"/>
                    <a:gd name="T11" fmla="*/ 1 h 303"/>
                    <a:gd name="T12" fmla="*/ 91 w 213"/>
                    <a:gd name="T13" fmla="*/ 1 h 303"/>
                    <a:gd name="T14" fmla="*/ 100 w 213"/>
                    <a:gd name="T15" fmla="*/ 0 h 303"/>
                    <a:gd name="T16" fmla="*/ 110 w 213"/>
                    <a:gd name="T17" fmla="*/ 0 h 303"/>
                    <a:gd name="T18" fmla="*/ 122 w 213"/>
                    <a:gd name="T19" fmla="*/ 1 h 303"/>
                    <a:gd name="T20" fmla="*/ 133 w 213"/>
                    <a:gd name="T21" fmla="*/ 1 h 303"/>
                    <a:gd name="T22" fmla="*/ 145 w 213"/>
                    <a:gd name="T23" fmla="*/ 2 h 303"/>
                    <a:gd name="T24" fmla="*/ 158 w 213"/>
                    <a:gd name="T25" fmla="*/ 3 h 303"/>
                    <a:gd name="T26" fmla="*/ 170 w 213"/>
                    <a:gd name="T27" fmla="*/ 4 h 303"/>
                    <a:gd name="T28" fmla="*/ 182 w 213"/>
                    <a:gd name="T29" fmla="*/ 4 h 303"/>
                    <a:gd name="T30" fmla="*/ 193 w 213"/>
                    <a:gd name="T31" fmla="*/ 5 h 303"/>
                    <a:gd name="T32" fmla="*/ 206 w 213"/>
                    <a:gd name="T33" fmla="*/ 6 h 303"/>
                    <a:gd name="T34" fmla="*/ 211 w 213"/>
                    <a:gd name="T35" fmla="*/ 81 h 303"/>
                    <a:gd name="T36" fmla="*/ 213 w 213"/>
                    <a:gd name="T37" fmla="*/ 159 h 303"/>
                    <a:gd name="T38" fmla="*/ 211 w 213"/>
                    <a:gd name="T39" fmla="*/ 235 h 303"/>
                    <a:gd name="T40" fmla="*/ 206 w 213"/>
                    <a:gd name="T41" fmla="*/ 303 h 303"/>
                    <a:gd name="T42" fmla="*/ 180 w 213"/>
                    <a:gd name="T43" fmla="*/ 303 h 303"/>
                    <a:gd name="T44" fmla="*/ 154 w 213"/>
                    <a:gd name="T45" fmla="*/ 303 h 303"/>
                    <a:gd name="T46" fmla="*/ 128 w 213"/>
                    <a:gd name="T47" fmla="*/ 302 h 303"/>
                    <a:gd name="T48" fmla="*/ 102 w 213"/>
                    <a:gd name="T49" fmla="*/ 300 h 303"/>
                    <a:gd name="T50" fmla="*/ 74 w 213"/>
                    <a:gd name="T51" fmla="*/ 298 h 303"/>
                    <a:gd name="T52" fmla="*/ 50 w 213"/>
                    <a:gd name="T53" fmla="*/ 297 h 303"/>
                    <a:gd name="T54" fmla="*/ 25 w 213"/>
                    <a:gd name="T55" fmla="*/ 295 h 303"/>
                    <a:gd name="T56" fmla="*/ 0 w 213"/>
                    <a:gd name="T57" fmla="*/ 293 h 303"/>
                    <a:gd name="T58" fmla="*/ 0 w 213"/>
                    <a:gd name="T59" fmla="*/ 217 h 303"/>
                    <a:gd name="T60" fmla="*/ 3 w 213"/>
                    <a:gd name="T61" fmla="*/ 148 h 303"/>
                    <a:gd name="T62" fmla="*/ 11 w 213"/>
                    <a:gd name="T63" fmla="*/ 80 h 303"/>
                    <a:gd name="T64" fmla="*/ 30 w 213"/>
                    <a:gd name="T65" fmla="*/ 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 h="303">
                      <a:moveTo>
                        <a:pt x="30" y="4"/>
                      </a:moveTo>
                      <a:lnTo>
                        <a:pt x="40" y="4"/>
                      </a:lnTo>
                      <a:lnTo>
                        <a:pt x="51" y="3"/>
                      </a:lnTo>
                      <a:lnTo>
                        <a:pt x="60" y="3"/>
                      </a:lnTo>
                      <a:lnTo>
                        <a:pt x="70" y="2"/>
                      </a:lnTo>
                      <a:lnTo>
                        <a:pt x="81" y="1"/>
                      </a:lnTo>
                      <a:lnTo>
                        <a:pt x="91" y="1"/>
                      </a:lnTo>
                      <a:lnTo>
                        <a:pt x="100" y="0"/>
                      </a:lnTo>
                      <a:lnTo>
                        <a:pt x="110" y="0"/>
                      </a:lnTo>
                      <a:lnTo>
                        <a:pt x="122" y="1"/>
                      </a:lnTo>
                      <a:lnTo>
                        <a:pt x="133" y="1"/>
                      </a:lnTo>
                      <a:lnTo>
                        <a:pt x="145" y="2"/>
                      </a:lnTo>
                      <a:lnTo>
                        <a:pt x="158" y="3"/>
                      </a:lnTo>
                      <a:lnTo>
                        <a:pt x="170" y="4"/>
                      </a:lnTo>
                      <a:lnTo>
                        <a:pt x="182" y="4"/>
                      </a:lnTo>
                      <a:lnTo>
                        <a:pt x="193" y="5"/>
                      </a:lnTo>
                      <a:lnTo>
                        <a:pt x="206" y="6"/>
                      </a:lnTo>
                      <a:lnTo>
                        <a:pt x="211" y="81"/>
                      </a:lnTo>
                      <a:lnTo>
                        <a:pt x="213" y="159"/>
                      </a:lnTo>
                      <a:lnTo>
                        <a:pt x="211" y="235"/>
                      </a:lnTo>
                      <a:lnTo>
                        <a:pt x="206" y="303"/>
                      </a:lnTo>
                      <a:lnTo>
                        <a:pt x="180" y="303"/>
                      </a:lnTo>
                      <a:lnTo>
                        <a:pt x="154" y="303"/>
                      </a:lnTo>
                      <a:lnTo>
                        <a:pt x="128" y="302"/>
                      </a:lnTo>
                      <a:lnTo>
                        <a:pt x="102" y="300"/>
                      </a:lnTo>
                      <a:lnTo>
                        <a:pt x="74" y="298"/>
                      </a:lnTo>
                      <a:lnTo>
                        <a:pt x="50" y="297"/>
                      </a:lnTo>
                      <a:lnTo>
                        <a:pt x="25" y="295"/>
                      </a:lnTo>
                      <a:lnTo>
                        <a:pt x="0" y="293"/>
                      </a:lnTo>
                      <a:lnTo>
                        <a:pt x="0" y="217"/>
                      </a:lnTo>
                      <a:lnTo>
                        <a:pt x="3" y="148"/>
                      </a:lnTo>
                      <a:lnTo>
                        <a:pt x="11" y="80"/>
                      </a:lnTo>
                      <a:lnTo>
                        <a:pt x="30"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1" name="Freeform 393">
                  <a:extLst>
                    <a:ext uri="{FF2B5EF4-FFF2-40B4-BE49-F238E27FC236}">
                      <a16:creationId xmlns:a16="http://schemas.microsoft.com/office/drawing/2014/main" id="{966E3B42-882E-A74D-B349-EEDA49379595}"/>
                    </a:ext>
                  </a:extLst>
                </p:cNvPr>
                <p:cNvSpPr>
                  <a:spLocks/>
                </p:cNvSpPr>
                <p:nvPr/>
              </p:nvSpPr>
              <p:spPr bwMode="auto">
                <a:xfrm>
                  <a:off x="936" y="1430"/>
                  <a:ext cx="67" cy="140"/>
                </a:xfrm>
                <a:custGeom>
                  <a:avLst/>
                  <a:gdLst>
                    <a:gd name="T0" fmla="*/ 28 w 203"/>
                    <a:gd name="T1" fmla="*/ 4 h 282"/>
                    <a:gd name="T2" fmla="*/ 37 w 203"/>
                    <a:gd name="T3" fmla="*/ 4 h 282"/>
                    <a:gd name="T4" fmla="*/ 47 w 203"/>
                    <a:gd name="T5" fmla="*/ 3 h 282"/>
                    <a:gd name="T6" fmla="*/ 56 w 203"/>
                    <a:gd name="T7" fmla="*/ 3 h 282"/>
                    <a:gd name="T8" fmla="*/ 66 w 203"/>
                    <a:gd name="T9" fmla="*/ 2 h 282"/>
                    <a:gd name="T10" fmla="*/ 76 w 203"/>
                    <a:gd name="T11" fmla="*/ 2 h 282"/>
                    <a:gd name="T12" fmla="*/ 85 w 203"/>
                    <a:gd name="T13" fmla="*/ 1 h 282"/>
                    <a:gd name="T14" fmla="*/ 95 w 203"/>
                    <a:gd name="T15" fmla="*/ 1 h 282"/>
                    <a:gd name="T16" fmla="*/ 104 w 203"/>
                    <a:gd name="T17" fmla="*/ 0 h 282"/>
                    <a:gd name="T18" fmla="*/ 115 w 203"/>
                    <a:gd name="T19" fmla="*/ 1 h 282"/>
                    <a:gd name="T20" fmla="*/ 128 w 203"/>
                    <a:gd name="T21" fmla="*/ 1 h 282"/>
                    <a:gd name="T22" fmla="*/ 139 w 203"/>
                    <a:gd name="T23" fmla="*/ 2 h 282"/>
                    <a:gd name="T24" fmla="*/ 151 w 203"/>
                    <a:gd name="T25" fmla="*/ 3 h 282"/>
                    <a:gd name="T26" fmla="*/ 162 w 203"/>
                    <a:gd name="T27" fmla="*/ 4 h 282"/>
                    <a:gd name="T28" fmla="*/ 173 w 203"/>
                    <a:gd name="T29" fmla="*/ 4 h 282"/>
                    <a:gd name="T30" fmla="*/ 185 w 203"/>
                    <a:gd name="T31" fmla="*/ 5 h 282"/>
                    <a:gd name="T32" fmla="*/ 196 w 203"/>
                    <a:gd name="T33" fmla="*/ 6 h 282"/>
                    <a:gd name="T34" fmla="*/ 200 w 203"/>
                    <a:gd name="T35" fmla="*/ 76 h 282"/>
                    <a:gd name="T36" fmla="*/ 203 w 203"/>
                    <a:gd name="T37" fmla="*/ 147 h 282"/>
                    <a:gd name="T38" fmla="*/ 200 w 203"/>
                    <a:gd name="T39" fmla="*/ 217 h 282"/>
                    <a:gd name="T40" fmla="*/ 196 w 203"/>
                    <a:gd name="T41" fmla="*/ 282 h 282"/>
                    <a:gd name="T42" fmla="*/ 172 w 203"/>
                    <a:gd name="T43" fmla="*/ 282 h 282"/>
                    <a:gd name="T44" fmla="*/ 146 w 203"/>
                    <a:gd name="T45" fmla="*/ 282 h 282"/>
                    <a:gd name="T46" fmla="*/ 121 w 203"/>
                    <a:gd name="T47" fmla="*/ 281 h 282"/>
                    <a:gd name="T48" fmla="*/ 96 w 203"/>
                    <a:gd name="T49" fmla="*/ 280 h 282"/>
                    <a:gd name="T50" fmla="*/ 70 w 203"/>
                    <a:gd name="T51" fmla="*/ 278 h 282"/>
                    <a:gd name="T52" fmla="*/ 47 w 203"/>
                    <a:gd name="T53" fmla="*/ 277 h 282"/>
                    <a:gd name="T54" fmla="*/ 24 w 203"/>
                    <a:gd name="T55" fmla="*/ 275 h 282"/>
                    <a:gd name="T56" fmla="*/ 0 w 203"/>
                    <a:gd name="T57" fmla="*/ 274 h 282"/>
                    <a:gd name="T58" fmla="*/ 0 w 203"/>
                    <a:gd name="T59" fmla="*/ 203 h 282"/>
                    <a:gd name="T60" fmla="*/ 2 w 203"/>
                    <a:gd name="T61" fmla="*/ 139 h 282"/>
                    <a:gd name="T62" fmla="*/ 10 w 203"/>
                    <a:gd name="T63" fmla="*/ 75 h 282"/>
                    <a:gd name="T64" fmla="*/ 28 w 203"/>
                    <a:gd name="T65" fmla="*/ 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282">
                      <a:moveTo>
                        <a:pt x="28" y="4"/>
                      </a:moveTo>
                      <a:lnTo>
                        <a:pt x="37" y="4"/>
                      </a:lnTo>
                      <a:lnTo>
                        <a:pt x="47" y="3"/>
                      </a:lnTo>
                      <a:lnTo>
                        <a:pt x="56" y="3"/>
                      </a:lnTo>
                      <a:lnTo>
                        <a:pt x="66" y="2"/>
                      </a:lnTo>
                      <a:lnTo>
                        <a:pt x="76" y="2"/>
                      </a:lnTo>
                      <a:lnTo>
                        <a:pt x="85" y="1"/>
                      </a:lnTo>
                      <a:lnTo>
                        <a:pt x="95" y="1"/>
                      </a:lnTo>
                      <a:lnTo>
                        <a:pt x="104" y="0"/>
                      </a:lnTo>
                      <a:lnTo>
                        <a:pt x="115" y="1"/>
                      </a:lnTo>
                      <a:lnTo>
                        <a:pt x="128" y="1"/>
                      </a:lnTo>
                      <a:lnTo>
                        <a:pt x="139" y="2"/>
                      </a:lnTo>
                      <a:lnTo>
                        <a:pt x="151" y="3"/>
                      </a:lnTo>
                      <a:lnTo>
                        <a:pt x="162" y="4"/>
                      </a:lnTo>
                      <a:lnTo>
                        <a:pt x="173" y="4"/>
                      </a:lnTo>
                      <a:lnTo>
                        <a:pt x="185" y="5"/>
                      </a:lnTo>
                      <a:lnTo>
                        <a:pt x="196" y="6"/>
                      </a:lnTo>
                      <a:lnTo>
                        <a:pt x="200" y="76"/>
                      </a:lnTo>
                      <a:lnTo>
                        <a:pt x="203" y="147"/>
                      </a:lnTo>
                      <a:lnTo>
                        <a:pt x="200" y="217"/>
                      </a:lnTo>
                      <a:lnTo>
                        <a:pt x="196" y="282"/>
                      </a:lnTo>
                      <a:lnTo>
                        <a:pt x="172" y="282"/>
                      </a:lnTo>
                      <a:lnTo>
                        <a:pt x="146" y="282"/>
                      </a:lnTo>
                      <a:lnTo>
                        <a:pt x="121" y="281"/>
                      </a:lnTo>
                      <a:lnTo>
                        <a:pt x="96" y="280"/>
                      </a:lnTo>
                      <a:lnTo>
                        <a:pt x="70" y="278"/>
                      </a:lnTo>
                      <a:lnTo>
                        <a:pt x="47" y="277"/>
                      </a:lnTo>
                      <a:lnTo>
                        <a:pt x="24" y="275"/>
                      </a:lnTo>
                      <a:lnTo>
                        <a:pt x="0" y="274"/>
                      </a:lnTo>
                      <a:lnTo>
                        <a:pt x="0" y="203"/>
                      </a:lnTo>
                      <a:lnTo>
                        <a:pt x="2" y="139"/>
                      </a:lnTo>
                      <a:lnTo>
                        <a:pt x="10" y="75"/>
                      </a:lnTo>
                      <a:lnTo>
                        <a:pt x="28"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2" name="Freeform 394">
                  <a:extLst>
                    <a:ext uri="{FF2B5EF4-FFF2-40B4-BE49-F238E27FC236}">
                      <a16:creationId xmlns:a16="http://schemas.microsoft.com/office/drawing/2014/main" id="{574C6AAF-2906-CD49-9195-0D9EB8E0510F}"/>
                    </a:ext>
                  </a:extLst>
                </p:cNvPr>
                <p:cNvSpPr>
                  <a:spLocks/>
                </p:cNvSpPr>
                <p:nvPr/>
              </p:nvSpPr>
              <p:spPr bwMode="auto">
                <a:xfrm>
                  <a:off x="937" y="1430"/>
                  <a:ext cx="64" cy="130"/>
                </a:xfrm>
                <a:custGeom>
                  <a:avLst/>
                  <a:gdLst>
                    <a:gd name="T0" fmla="*/ 26 w 193"/>
                    <a:gd name="T1" fmla="*/ 4 h 261"/>
                    <a:gd name="T2" fmla="*/ 36 w 193"/>
                    <a:gd name="T3" fmla="*/ 4 h 261"/>
                    <a:gd name="T4" fmla="*/ 45 w 193"/>
                    <a:gd name="T5" fmla="*/ 3 h 261"/>
                    <a:gd name="T6" fmla="*/ 53 w 193"/>
                    <a:gd name="T7" fmla="*/ 3 h 261"/>
                    <a:gd name="T8" fmla="*/ 63 w 193"/>
                    <a:gd name="T9" fmla="*/ 2 h 261"/>
                    <a:gd name="T10" fmla="*/ 73 w 193"/>
                    <a:gd name="T11" fmla="*/ 2 h 261"/>
                    <a:gd name="T12" fmla="*/ 82 w 193"/>
                    <a:gd name="T13" fmla="*/ 1 h 261"/>
                    <a:gd name="T14" fmla="*/ 90 w 193"/>
                    <a:gd name="T15" fmla="*/ 1 h 261"/>
                    <a:gd name="T16" fmla="*/ 100 w 193"/>
                    <a:gd name="T17" fmla="*/ 0 h 261"/>
                    <a:gd name="T18" fmla="*/ 111 w 193"/>
                    <a:gd name="T19" fmla="*/ 1 h 261"/>
                    <a:gd name="T20" fmla="*/ 122 w 193"/>
                    <a:gd name="T21" fmla="*/ 1 h 261"/>
                    <a:gd name="T22" fmla="*/ 133 w 193"/>
                    <a:gd name="T23" fmla="*/ 2 h 261"/>
                    <a:gd name="T24" fmla="*/ 144 w 193"/>
                    <a:gd name="T25" fmla="*/ 3 h 261"/>
                    <a:gd name="T26" fmla="*/ 155 w 193"/>
                    <a:gd name="T27" fmla="*/ 4 h 261"/>
                    <a:gd name="T28" fmla="*/ 166 w 193"/>
                    <a:gd name="T29" fmla="*/ 4 h 261"/>
                    <a:gd name="T30" fmla="*/ 177 w 193"/>
                    <a:gd name="T31" fmla="*/ 5 h 261"/>
                    <a:gd name="T32" fmla="*/ 188 w 193"/>
                    <a:gd name="T33" fmla="*/ 5 h 261"/>
                    <a:gd name="T34" fmla="*/ 192 w 193"/>
                    <a:gd name="T35" fmla="*/ 70 h 261"/>
                    <a:gd name="T36" fmla="*/ 193 w 193"/>
                    <a:gd name="T37" fmla="*/ 136 h 261"/>
                    <a:gd name="T38" fmla="*/ 192 w 193"/>
                    <a:gd name="T39" fmla="*/ 202 h 261"/>
                    <a:gd name="T40" fmla="*/ 188 w 193"/>
                    <a:gd name="T41" fmla="*/ 261 h 261"/>
                    <a:gd name="T42" fmla="*/ 164 w 193"/>
                    <a:gd name="T43" fmla="*/ 261 h 261"/>
                    <a:gd name="T44" fmla="*/ 140 w 193"/>
                    <a:gd name="T45" fmla="*/ 261 h 261"/>
                    <a:gd name="T46" fmla="*/ 116 w 193"/>
                    <a:gd name="T47" fmla="*/ 260 h 261"/>
                    <a:gd name="T48" fmla="*/ 92 w 193"/>
                    <a:gd name="T49" fmla="*/ 259 h 261"/>
                    <a:gd name="T50" fmla="*/ 69 w 193"/>
                    <a:gd name="T51" fmla="*/ 258 h 261"/>
                    <a:gd name="T52" fmla="*/ 45 w 193"/>
                    <a:gd name="T53" fmla="*/ 257 h 261"/>
                    <a:gd name="T54" fmla="*/ 22 w 193"/>
                    <a:gd name="T55" fmla="*/ 255 h 261"/>
                    <a:gd name="T56" fmla="*/ 0 w 193"/>
                    <a:gd name="T57" fmla="*/ 254 h 261"/>
                    <a:gd name="T58" fmla="*/ 0 w 193"/>
                    <a:gd name="T59" fmla="*/ 188 h 261"/>
                    <a:gd name="T60" fmla="*/ 1 w 193"/>
                    <a:gd name="T61" fmla="*/ 129 h 261"/>
                    <a:gd name="T62" fmla="*/ 10 w 193"/>
                    <a:gd name="T63" fmla="*/ 70 h 261"/>
                    <a:gd name="T64" fmla="*/ 26 w 193"/>
                    <a:gd name="T65" fmla="*/ 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261">
                      <a:moveTo>
                        <a:pt x="26" y="4"/>
                      </a:moveTo>
                      <a:lnTo>
                        <a:pt x="36" y="4"/>
                      </a:lnTo>
                      <a:lnTo>
                        <a:pt x="45" y="3"/>
                      </a:lnTo>
                      <a:lnTo>
                        <a:pt x="53" y="3"/>
                      </a:lnTo>
                      <a:lnTo>
                        <a:pt x="63" y="2"/>
                      </a:lnTo>
                      <a:lnTo>
                        <a:pt x="73" y="2"/>
                      </a:lnTo>
                      <a:lnTo>
                        <a:pt x="82" y="1"/>
                      </a:lnTo>
                      <a:lnTo>
                        <a:pt x="90" y="1"/>
                      </a:lnTo>
                      <a:lnTo>
                        <a:pt x="100" y="0"/>
                      </a:lnTo>
                      <a:lnTo>
                        <a:pt x="111" y="1"/>
                      </a:lnTo>
                      <a:lnTo>
                        <a:pt x="122" y="1"/>
                      </a:lnTo>
                      <a:lnTo>
                        <a:pt x="133" y="2"/>
                      </a:lnTo>
                      <a:lnTo>
                        <a:pt x="144" y="3"/>
                      </a:lnTo>
                      <a:lnTo>
                        <a:pt x="155" y="4"/>
                      </a:lnTo>
                      <a:lnTo>
                        <a:pt x="166" y="4"/>
                      </a:lnTo>
                      <a:lnTo>
                        <a:pt x="177" y="5"/>
                      </a:lnTo>
                      <a:lnTo>
                        <a:pt x="188" y="5"/>
                      </a:lnTo>
                      <a:lnTo>
                        <a:pt x="192" y="70"/>
                      </a:lnTo>
                      <a:lnTo>
                        <a:pt x="193" y="136"/>
                      </a:lnTo>
                      <a:lnTo>
                        <a:pt x="192" y="202"/>
                      </a:lnTo>
                      <a:lnTo>
                        <a:pt x="188" y="261"/>
                      </a:lnTo>
                      <a:lnTo>
                        <a:pt x="164" y="261"/>
                      </a:lnTo>
                      <a:lnTo>
                        <a:pt x="140" y="261"/>
                      </a:lnTo>
                      <a:lnTo>
                        <a:pt x="116" y="260"/>
                      </a:lnTo>
                      <a:lnTo>
                        <a:pt x="92" y="259"/>
                      </a:lnTo>
                      <a:lnTo>
                        <a:pt x="69" y="258"/>
                      </a:lnTo>
                      <a:lnTo>
                        <a:pt x="45" y="257"/>
                      </a:lnTo>
                      <a:lnTo>
                        <a:pt x="22" y="255"/>
                      </a:lnTo>
                      <a:lnTo>
                        <a:pt x="0" y="254"/>
                      </a:lnTo>
                      <a:lnTo>
                        <a:pt x="0" y="188"/>
                      </a:lnTo>
                      <a:lnTo>
                        <a:pt x="1" y="129"/>
                      </a:lnTo>
                      <a:lnTo>
                        <a:pt x="10" y="70"/>
                      </a:lnTo>
                      <a:lnTo>
                        <a:pt x="26"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3" name="Freeform 395">
                  <a:extLst>
                    <a:ext uri="{FF2B5EF4-FFF2-40B4-BE49-F238E27FC236}">
                      <a16:creationId xmlns:a16="http://schemas.microsoft.com/office/drawing/2014/main" id="{39391547-554F-7548-A9A0-AE802FC5899F}"/>
                    </a:ext>
                  </a:extLst>
                </p:cNvPr>
                <p:cNvSpPr>
                  <a:spLocks/>
                </p:cNvSpPr>
                <p:nvPr/>
              </p:nvSpPr>
              <p:spPr bwMode="auto">
                <a:xfrm>
                  <a:off x="938" y="1430"/>
                  <a:ext cx="61" cy="119"/>
                </a:xfrm>
                <a:custGeom>
                  <a:avLst/>
                  <a:gdLst>
                    <a:gd name="T0" fmla="*/ 24 w 183"/>
                    <a:gd name="T1" fmla="*/ 4 h 240"/>
                    <a:gd name="T2" fmla="*/ 33 w 183"/>
                    <a:gd name="T3" fmla="*/ 4 h 240"/>
                    <a:gd name="T4" fmla="*/ 42 w 183"/>
                    <a:gd name="T5" fmla="*/ 3 h 240"/>
                    <a:gd name="T6" fmla="*/ 50 w 183"/>
                    <a:gd name="T7" fmla="*/ 3 h 240"/>
                    <a:gd name="T8" fmla="*/ 60 w 183"/>
                    <a:gd name="T9" fmla="*/ 2 h 240"/>
                    <a:gd name="T10" fmla="*/ 68 w 183"/>
                    <a:gd name="T11" fmla="*/ 2 h 240"/>
                    <a:gd name="T12" fmla="*/ 78 w 183"/>
                    <a:gd name="T13" fmla="*/ 1 h 240"/>
                    <a:gd name="T14" fmla="*/ 86 w 183"/>
                    <a:gd name="T15" fmla="*/ 1 h 240"/>
                    <a:gd name="T16" fmla="*/ 96 w 183"/>
                    <a:gd name="T17" fmla="*/ 0 h 240"/>
                    <a:gd name="T18" fmla="*/ 107 w 183"/>
                    <a:gd name="T19" fmla="*/ 1 h 240"/>
                    <a:gd name="T20" fmla="*/ 116 w 183"/>
                    <a:gd name="T21" fmla="*/ 1 h 240"/>
                    <a:gd name="T22" fmla="*/ 127 w 183"/>
                    <a:gd name="T23" fmla="*/ 2 h 240"/>
                    <a:gd name="T24" fmla="*/ 138 w 183"/>
                    <a:gd name="T25" fmla="*/ 3 h 240"/>
                    <a:gd name="T26" fmla="*/ 148 w 183"/>
                    <a:gd name="T27" fmla="*/ 4 h 240"/>
                    <a:gd name="T28" fmla="*/ 159 w 183"/>
                    <a:gd name="T29" fmla="*/ 4 h 240"/>
                    <a:gd name="T30" fmla="*/ 168 w 183"/>
                    <a:gd name="T31" fmla="*/ 5 h 240"/>
                    <a:gd name="T32" fmla="*/ 179 w 183"/>
                    <a:gd name="T33" fmla="*/ 5 h 240"/>
                    <a:gd name="T34" fmla="*/ 182 w 183"/>
                    <a:gd name="T35" fmla="*/ 64 h 240"/>
                    <a:gd name="T36" fmla="*/ 183 w 183"/>
                    <a:gd name="T37" fmla="*/ 126 h 240"/>
                    <a:gd name="T38" fmla="*/ 183 w 183"/>
                    <a:gd name="T39" fmla="*/ 185 h 240"/>
                    <a:gd name="T40" fmla="*/ 179 w 183"/>
                    <a:gd name="T41" fmla="*/ 240 h 240"/>
                    <a:gd name="T42" fmla="*/ 156 w 183"/>
                    <a:gd name="T43" fmla="*/ 240 h 240"/>
                    <a:gd name="T44" fmla="*/ 134 w 183"/>
                    <a:gd name="T45" fmla="*/ 240 h 240"/>
                    <a:gd name="T46" fmla="*/ 111 w 183"/>
                    <a:gd name="T47" fmla="*/ 240 h 240"/>
                    <a:gd name="T48" fmla="*/ 87 w 183"/>
                    <a:gd name="T49" fmla="*/ 239 h 240"/>
                    <a:gd name="T50" fmla="*/ 66 w 183"/>
                    <a:gd name="T51" fmla="*/ 238 h 240"/>
                    <a:gd name="T52" fmla="*/ 44 w 183"/>
                    <a:gd name="T53" fmla="*/ 237 h 240"/>
                    <a:gd name="T54" fmla="*/ 22 w 183"/>
                    <a:gd name="T55" fmla="*/ 236 h 240"/>
                    <a:gd name="T56" fmla="*/ 0 w 183"/>
                    <a:gd name="T57" fmla="*/ 235 h 240"/>
                    <a:gd name="T58" fmla="*/ 0 w 183"/>
                    <a:gd name="T59" fmla="*/ 174 h 240"/>
                    <a:gd name="T60" fmla="*/ 1 w 183"/>
                    <a:gd name="T61" fmla="*/ 120 h 240"/>
                    <a:gd name="T62" fmla="*/ 8 w 183"/>
                    <a:gd name="T63" fmla="*/ 65 h 240"/>
                    <a:gd name="T64" fmla="*/ 24 w 183"/>
                    <a:gd name="T65"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240">
                      <a:moveTo>
                        <a:pt x="24" y="4"/>
                      </a:moveTo>
                      <a:lnTo>
                        <a:pt x="33" y="4"/>
                      </a:lnTo>
                      <a:lnTo>
                        <a:pt x="42" y="3"/>
                      </a:lnTo>
                      <a:lnTo>
                        <a:pt x="50" y="3"/>
                      </a:lnTo>
                      <a:lnTo>
                        <a:pt x="60" y="2"/>
                      </a:lnTo>
                      <a:lnTo>
                        <a:pt x="68" y="2"/>
                      </a:lnTo>
                      <a:lnTo>
                        <a:pt x="78" y="1"/>
                      </a:lnTo>
                      <a:lnTo>
                        <a:pt x="86" y="1"/>
                      </a:lnTo>
                      <a:lnTo>
                        <a:pt x="96" y="0"/>
                      </a:lnTo>
                      <a:lnTo>
                        <a:pt x="107" y="1"/>
                      </a:lnTo>
                      <a:lnTo>
                        <a:pt x="116" y="1"/>
                      </a:lnTo>
                      <a:lnTo>
                        <a:pt x="127" y="2"/>
                      </a:lnTo>
                      <a:lnTo>
                        <a:pt x="138" y="3"/>
                      </a:lnTo>
                      <a:lnTo>
                        <a:pt x="148" y="4"/>
                      </a:lnTo>
                      <a:lnTo>
                        <a:pt x="159" y="4"/>
                      </a:lnTo>
                      <a:lnTo>
                        <a:pt x="168" y="5"/>
                      </a:lnTo>
                      <a:lnTo>
                        <a:pt x="179" y="5"/>
                      </a:lnTo>
                      <a:lnTo>
                        <a:pt x="182" y="64"/>
                      </a:lnTo>
                      <a:lnTo>
                        <a:pt x="183" y="126"/>
                      </a:lnTo>
                      <a:lnTo>
                        <a:pt x="183" y="185"/>
                      </a:lnTo>
                      <a:lnTo>
                        <a:pt x="179" y="240"/>
                      </a:lnTo>
                      <a:lnTo>
                        <a:pt x="156" y="240"/>
                      </a:lnTo>
                      <a:lnTo>
                        <a:pt x="134" y="240"/>
                      </a:lnTo>
                      <a:lnTo>
                        <a:pt x="111" y="240"/>
                      </a:lnTo>
                      <a:lnTo>
                        <a:pt x="87" y="239"/>
                      </a:lnTo>
                      <a:lnTo>
                        <a:pt x="66" y="238"/>
                      </a:lnTo>
                      <a:lnTo>
                        <a:pt x="44" y="237"/>
                      </a:lnTo>
                      <a:lnTo>
                        <a:pt x="22" y="236"/>
                      </a:lnTo>
                      <a:lnTo>
                        <a:pt x="0" y="235"/>
                      </a:lnTo>
                      <a:lnTo>
                        <a:pt x="0" y="174"/>
                      </a:lnTo>
                      <a:lnTo>
                        <a:pt x="1" y="120"/>
                      </a:lnTo>
                      <a:lnTo>
                        <a:pt x="8" y="65"/>
                      </a:lnTo>
                      <a:lnTo>
                        <a:pt x="24"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4" name="Freeform 396">
                  <a:extLst>
                    <a:ext uri="{FF2B5EF4-FFF2-40B4-BE49-F238E27FC236}">
                      <a16:creationId xmlns:a16="http://schemas.microsoft.com/office/drawing/2014/main" id="{3FA3EE93-9651-4942-9B91-D9837659D914}"/>
                    </a:ext>
                  </a:extLst>
                </p:cNvPr>
                <p:cNvSpPr>
                  <a:spLocks/>
                </p:cNvSpPr>
                <p:nvPr/>
              </p:nvSpPr>
              <p:spPr bwMode="auto">
                <a:xfrm>
                  <a:off x="939" y="1430"/>
                  <a:ext cx="58" cy="110"/>
                </a:xfrm>
                <a:custGeom>
                  <a:avLst/>
                  <a:gdLst>
                    <a:gd name="T0" fmla="*/ 23 w 175"/>
                    <a:gd name="T1" fmla="*/ 4 h 221"/>
                    <a:gd name="T2" fmla="*/ 31 w 175"/>
                    <a:gd name="T3" fmla="*/ 4 h 221"/>
                    <a:gd name="T4" fmla="*/ 41 w 175"/>
                    <a:gd name="T5" fmla="*/ 3 h 221"/>
                    <a:gd name="T6" fmla="*/ 49 w 175"/>
                    <a:gd name="T7" fmla="*/ 3 h 221"/>
                    <a:gd name="T8" fmla="*/ 57 w 175"/>
                    <a:gd name="T9" fmla="*/ 2 h 221"/>
                    <a:gd name="T10" fmla="*/ 65 w 175"/>
                    <a:gd name="T11" fmla="*/ 2 h 221"/>
                    <a:gd name="T12" fmla="*/ 73 w 175"/>
                    <a:gd name="T13" fmla="*/ 1 h 221"/>
                    <a:gd name="T14" fmla="*/ 83 w 175"/>
                    <a:gd name="T15" fmla="*/ 1 h 221"/>
                    <a:gd name="T16" fmla="*/ 91 w 175"/>
                    <a:gd name="T17" fmla="*/ 0 h 221"/>
                    <a:gd name="T18" fmla="*/ 101 w 175"/>
                    <a:gd name="T19" fmla="*/ 1 h 221"/>
                    <a:gd name="T20" fmla="*/ 112 w 175"/>
                    <a:gd name="T21" fmla="*/ 1 h 221"/>
                    <a:gd name="T22" fmla="*/ 121 w 175"/>
                    <a:gd name="T23" fmla="*/ 2 h 221"/>
                    <a:gd name="T24" fmla="*/ 132 w 175"/>
                    <a:gd name="T25" fmla="*/ 3 h 221"/>
                    <a:gd name="T26" fmla="*/ 142 w 175"/>
                    <a:gd name="T27" fmla="*/ 4 h 221"/>
                    <a:gd name="T28" fmla="*/ 152 w 175"/>
                    <a:gd name="T29" fmla="*/ 4 h 221"/>
                    <a:gd name="T30" fmla="*/ 161 w 175"/>
                    <a:gd name="T31" fmla="*/ 5 h 221"/>
                    <a:gd name="T32" fmla="*/ 171 w 175"/>
                    <a:gd name="T33" fmla="*/ 5 h 221"/>
                    <a:gd name="T34" fmla="*/ 174 w 175"/>
                    <a:gd name="T35" fmla="*/ 59 h 221"/>
                    <a:gd name="T36" fmla="*/ 175 w 175"/>
                    <a:gd name="T37" fmla="*/ 114 h 221"/>
                    <a:gd name="T38" fmla="*/ 174 w 175"/>
                    <a:gd name="T39" fmla="*/ 169 h 221"/>
                    <a:gd name="T40" fmla="*/ 171 w 175"/>
                    <a:gd name="T41" fmla="*/ 221 h 221"/>
                    <a:gd name="T42" fmla="*/ 149 w 175"/>
                    <a:gd name="T43" fmla="*/ 221 h 221"/>
                    <a:gd name="T44" fmla="*/ 127 w 175"/>
                    <a:gd name="T45" fmla="*/ 221 h 221"/>
                    <a:gd name="T46" fmla="*/ 105 w 175"/>
                    <a:gd name="T47" fmla="*/ 220 h 221"/>
                    <a:gd name="T48" fmla="*/ 83 w 175"/>
                    <a:gd name="T49" fmla="*/ 220 h 221"/>
                    <a:gd name="T50" fmla="*/ 63 w 175"/>
                    <a:gd name="T51" fmla="*/ 219 h 221"/>
                    <a:gd name="T52" fmla="*/ 41 w 175"/>
                    <a:gd name="T53" fmla="*/ 218 h 221"/>
                    <a:gd name="T54" fmla="*/ 20 w 175"/>
                    <a:gd name="T55" fmla="*/ 217 h 221"/>
                    <a:gd name="T56" fmla="*/ 0 w 175"/>
                    <a:gd name="T57" fmla="*/ 216 h 221"/>
                    <a:gd name="T58" fmla="*/ 0 w 175"/>
                    <a:gd name="T59" fmla="*/ 160 h 221"/>
                    <a:gd name="T60" fmla="*/ 1 w 175"/>
                    <a:gd name="T61" fmla="*/ 109 h 221"/>
                    <a:gd name="T62" fmla="*/ 8 w 175"/>
                    <a:gd name="T63" fmla="*/ 60 h 221"/>
                    <a:gd name="T64" fmla="*/ 23 w 175"/>
                    <a:gd name="T65"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21">
                      <a:moveTo>
                        <a:pt x="23" y="4"/>
                      </a:moveTo>
                      <a:lnTo>
                        <a:pt x="31" y="4"/>
                      </a:lnTo>
                      <a:lnTo>
                        <a:pt x="41" y="3"/>
                      </a:lnTo>
                      <a:lnTo>
                        <a:pt x="49" y="3"/>
                      </a:lnTo>
                      <a:lnTo>
                        <a:pt x="57" y="2"/>
                      </a:lnTo>
                      <a:lnTo>
                        <a:pt x="65" y="2"/>
                      </a:lnTo>
                      <a:lnTo>
                        <a:pt x="73" y="1"/>
                      </a:lnTo>
                      <a:lnTo>
                        <a:pt x="83" y="1"/>
                      </a:lnTo>
                      <a:lnTo>
                        <a:pt x="91" y="0"/>
                      </a:lnTo>
                      <a:lnTo>
                        <a:pt x="101" y="1"/>
                      </a:lnTo>
                      <a:lnTo>
                        <a:pt x="112" y="1"/>
                      </a:lnTo>
                      <a:lnTo>
                        <a:pt x="121" y="2"/>
                      </a:lnTo>
                      <a:lnTo>
                        <a:pt x="132" y="3"/>
                      </a:lnTo>
                      <a:lnTo>
                        <a:pt x="142" y="4"/>
                      </a:lnTo>
                      <a:lnTo>
                        <a:pt x="152" y="4"/>
                      </a:lnTo>
                      <a:lnTo>
                        <a:pt x="161" y="5"/>
                      </a:lnTo>
                      <a:lnTo>
                        <a:pt x="171" y="5"/>
                      </a:lnTo>
                      <a:lnTo>
                        <a:pt x="174" y="59"/>
                      </a:lnTo>
                      <a:lnTo>
                        <a:pt x="175" y="114"/>
                      </a:lnTo>
                      <a:lnTo>
                        <a:pt x="174" y="169"/>
                      </a:lnTo>
                      <a:lnTo>
                        <a:pt x="171" y="221"/>
                      </a:lnTo>
                      <a:lnTo>
                        <a:pt x="149" y="221"/>
                      </a:lnTo>
                      <a:lnTo>
                        <a:pt x="127" y="221"/>
                      </a:lnTo>
                      <a:lnTo>
                        <a:pt x="105" y="220"/>
                      </a:lnTo>
                      <a:lnTo>
                        <a:pt x="83" y="220"/>
                      </a:lnTo>
                      <a:lnTo>
                        <a:pt x="63" y="219"/>
                      </a:lnTo>
                      <a:lnTo>
                        <a:pt x="41" y="218"/>
                      </a:lnTo>
                      <a:lnTo>
                        <a:pt x="20" y="217"/>
                      </a:lnTo>
                      <a:lnTo>
                        <a:pt x="0" y="216"/>
                      </a:lnTo>
                      <a:lnTo>
                        <a:pt x="0" y="160"/>
                      </a:lnTo>
                      <a:lnTo>
                        <a:pt x="1" y="109"/>
                      </a:lnTo>
                      <a:lnTo>
                        <a:pt x="8" y="60"/>
                      </a:lnTo>
                      <a:lnTo>
                        <a:pt x="23" y="4"/>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5" name="Freeform 397">
                  <a:extLst>
                    <a:ext uri="{FF2B5EF4-FFF2-40B4-BE49-F238E27FC236}">
                      <a16:creationId xmlns:a16="http://schemas.microsoft.com/office/drawing/2014/main" id="{05F8384D-5F0D-184D-AB6D-78C79A8B78CA}"/>
                    </a:ext>
                  </a:extLst>
                </p:cNvPr>
                <p:cNvSpPr>
                  <a:spLocks/>
                </p:cNvSpPr>
                <p:nvPr/>
              </p:nvSpPr>
              <p:spPr bwMode="auto">
                <a:xfrm>
                  <a:off x="940" y="1430"/>
                  <a:ext cx="55" cy="99"/>
                </a:xfrm>
                <a:custGeom>
                  <a:avLst/>
                  <a:gdLst>
                    <a:gd name="T0" fmla="*/ 20 w 164"/>
                    <a:gd name="T1" fmla="*/ 3 h 199"/>
                    <a:gd name="T2" fmla="*/ 28 w 164"/>
                    <a:gd name="T3" fmla="*/ 3 h 199"/>
                    <a:gd name="T4" fmla="*/ 37 w 164"/>
                    <a:gd name="T5" fmla="*/ 2 h 199"/>
                    <a:gd name="T6" fmla="*/ 45 w 164"/>
                    <a:gd name="T7" fmla="*/ 2 h 199"/>
                    <a:gd name="T8" fmla="*/ 53 w 164"/>
                    <a:gd name="T9" fmla="*/ 1 h 199"/>
                    <a:gd name="T10" fmla="*/ 61 w 164"/>
                    <a:gd name="T11" fmla="*/ 1 h 199"/>
                    <a:gd name="T12" fmla="*/ 69 w 164"/>
                    <a:gd name="T13" fmla="*/ 1 h 199"/>
                    <a:gd name="T14" fmla="*/ 78 w 164"/>
                    <a:gd name="T15" fmla="*/ 0 h 199"/>
                    <a:gd name="T16" fmla="*/ 86 w 164"/>
                    <a:gd name="T17" fmla="*/ 0 h 199"/>
                    <a:gd name="T18" fmla="*/ 96 w 164"/>
                    <a:gd name="T19" fmla="*/ 0 h 199"/>
                    <a:gd name="T20" fmla="*/ 105 w 164"/>
                    <a:gd name="T21" fmla="*/ 1 h 199"/>
                    <a:gd name="T22" fmla="*/ 115 w 164"/>
                    <a:gd name="T23" fmla="*/ 1 h 199"/>
                    <a:gd name="T24" fmla="*/ 124 w 164"/>
                    <a:gd name="T25" fmla="*/ 2 h 199"/>
                    <a:gd name="T26" fmla="*/ 133 w 164"/>
                    <a:gd name="T27" fmla="*/ 3 h 199"/>
                    <a:gd name="T28" fmla="*/ 142 w 164"/>
                    <a:gd name="T29" fmla="*/ 3 h 199"/>
                    <a:gd name="T30" fmla="*/ 152 w 164"/>
                    <a:gd name="T31" fmla="*/ 4 h 199"/>
                    <a:gd name="T32" fmla="*/ 161 w 164"/>
                    <a:gd name="T33" fmla="*/ 4 h 199"/>
                    <a:gd name="T34" fmla="*/ 164 w 164"/>
                    <a:gd name="T35" fmla="*/ 53 h 199"/>
                    <a:gd name="T36" fmla="*/ 164 w 164"/>
                    <a:gd name="T37" fmla="*/ 102 h 199"/>
                    <a:gd name="T38" fmla="*/ 164 w 164"/>
                    <a:gd name="T39" fmla="*/ 151 h 199"/>
                    <a:gd name="T40" fmla="*/ 161 w 164"/>
                    <a:gd name="T41" fmla="*/ 199 h 199"/>
                    <a:gd name="T42" fmla="*/ 141 w 164"/>
                    <a:gd name="T43" fmla="*/ 199 h 199"/>
                    <a:gd name="T44" fmla="*/ 120 w 164"/>
                    <a:gd name="T45" fmla="*/ 199 h 199"/>
                    <a:gd name="T46" fmla="*/ 100 w 164"/>
                    <a:gd name="T47" fmla="*/ 199 h 199"/>
                    <a:gd name="T48" fmla="*/ 79 w 164"/>
                    <a:gd name="T49" fmla="*/ 198 h 199"/>
                    <a:gd name="T50" fmla="*/ 59 w 164"/>
                    <a:gd name="T51" fmla="*/ 198 h 199"/>
                    <a:gd name="T52" fmla="*/ 38 w 164"/>
                    <a:gd name="T53" fmla="*/ 197 h 199"/>
                    <a:gd name="T54" fmla="*/ 19 w 164"/>
                    <a:gd name="T55" fmla="*/ 196 h 199"/>
                    <a:gd name="T56" fmla="*/ 0 w 164"/>
                    <a:gd name="T57" fmla="*/ 195 h 199"/>
                    <a:gd name="T58" fmla="*/ 0 w 164"/>
                    <a:gd name="T59" fmla="*/ 144 h 199"/>
                    <a:gd name="T60" fmla="*/ 0 w 164"/>
                    <a:gd name="T61" fmla="*/ 99 h 199"/>
                    <a:gd name="T62" fmla="*/ 6 w 164"/>
                    <a:gd name="T63" fmla="*/ 54 h 199"/>
                    <a:gd name="T64" fmla="*/ 20 w 164"/>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99">
                      <a:moveTo>
                        <a:pt x="20" y="3"/>
                      </a:moveTo>
                      <a:lnTo>
                        <a:pt x="28" y="3"/>
                      </a:lnTo>
                      <a:lnTo>
                        <a:pt x="37" y="2"/>
                      </a:lnTo>
                      <a:lnTo>
                        <a:pt x="45" y="2"/>
                      </a:lnTo>
                      <a:lnTo>
                        <a:pt x="53" y="1"/>
                      </a:lnTo>
                      <a:lnTo>
                        <a:pt x="61" y="1"/>
                      </a:lnTo>
                      <a:lnTo>
                        <a:pt x="69" y="1"/>
                      </a:lnTo>
                      <a:lnTo>
                        <a:pt x="78" y="0"/>
                      </a:lnTo>
                      <a:lnTo>
                        <a:pt x="86" y="0"/>
                      </a:lnTo>
                      <a:lnTo>
                        <a:pt x="96" y="0"/>
                      </a:lnTo>
                      <a:lnTo>
                        <a:pt x="105" y="1"/>
                      </a:lnTo>
                      <a:lnTo>
                        <a:pt x="115" y="1"/>
                      </a:lnTo>
                      <a:lnTo>
                        <a:pt x="124" y="2"/>
                      </a:lnTo>
                      <a:lnTo>
                        <a:pt x="133" y="3"/>
                      </a:lnTo>
                      <a:lnTo>
                        <a:pt x="142" y="3"/>
                      </a:lnTo>
                      <a:lnTo>
                        <a:pt x="152" y="4"/>
                      </a:lnTo>
                      <a:lnTo>
                        <a:pt x="161" y="4"/>
                      </a:lnTo>
                      <a:lnTo>
                        <a:pt x="164" y="53"/>
                      </a:lnTo>
                      <a:lnTo>
                        <a:pt x="164" y="102"/>
                      </a:lnTo>
                      <a:lnTo>
                        <a:pt x="164" y="151"/>
                      </a:lnTo>
                      <a:lnTo>
                        <a:pt x="161" y="199"/>
                      </a:lnTo>
                      <a:lnTo>
                        <a:pt x="141" y="199"/>
                      </a:lnTo>
                      <a:lnTo>
                        <a:pt x="120" y="199"/>
                      </a:lnTo>
                      <a:lnTo>
                        <a:pt x="100" y="199"/>
                      </a:lnTo>
                      <a:lnTo>
                        <a:pt x="79" y="198"/>
                      </a:lnTo>
                      <a:lnTo>
                        <a:pt x="59" y="198"/>
                      </a:lnTo>
                      <a:lnTo>
                        <a:pt x="38" y="197"/>
                      </a:lnTo>
                      <a:lnTo>
                        <a:pt x="19" y="196"/>
                      </a:lnTo>
                      <a:lnTo>
                        <a:pt x="0" y="195"/>
                      </a:lnTo>
                      <a:lnTo>
                        <a:pt x="0" y="144"/>
                      </a:lnTo>
                      <a:lnTo>
                        <a:pt x="0" y="99"/>
                      </a:lnTo>
                      <a:lnTo>
                        <a:pt x="6" y="54"/>
                      </a:lnTo>
                      <a:lnTo>
                        <a:pt x="20"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6" name="Freeform 398">
                  <a:extLst>
                    <a:ext uri="{FF2B5EF4-FFF2-40B4-BE49-F238E27FC236}">
                      <a16:creationId xmlns:a16="http://schemas.microsoft.com/office/drawing/2014/main" id="{E7B9D483-F9D2-B649-B26C-9916582C4176}"/>
                    </a:ext>
                  </a:extLst>
                </p:cNvPr>
                <p:cNvSpPr>
                  <a:spLocks/>
                </p:cNvSpPr>
                <p:nvPr/>
              </p:nvSpPr>
              <p:spPr bwMode="auto">
                <a:xfrm>
                  <a:off x="940" y="1430"/>
                  <a:ext cx="53" cy="89"/>
                </a:xfrm>
                <a:custGeom>
                  <a:avLst/>
                  <a:gdLst>
                    <a:gd name="T0" fmla="*/ 21 w 158"/>
                    <a:gd name="T1" fmla="*/ 3 h 178"/>
                    <a:gd name="T2" fmla="*/ 29 w 158"/>
                    <a:gd name="T3" fmla="*/ 3 h 178"/>
                    <a:gd name="T4" fmla="*/ 36 w 158"/>
                    <a:gd name="T5" fmla="*/ 2 h 178"/>
                    <a:gd name="T6" fmla="*/ 44 w 158"/>
                    <a:gd name="T7" fmla="*/ 2 h 178"/>
                    <a:gd name="T8" fmla="*/ 52 w 158"/>
                    <a:gd name="T9" fmla="*/ 1 h 178"/>
                    <a:gd name="T10" fmla="*/ 59 w 158"/>
                    <a:gd name="T11" fmla="*/ 1 h 178"/>
                    <a:gd name="T12" fmla="*/ 67 w 158"/>
                    <a:gd name="T13" fmla="*/ 1 h 178"/>
                    <a:gd name="T14" fmla="*/ 74 w 158"/>
                    <a:gd name="T15" fmla="*/ 0 h 178"/>
                    <a:gd name="T16" fmla="*/ 82 w 158"/>
                    <a:gd name="T17" fmla="*/ 0 h 178"/>
                    <a:gd name="T18" fmla="*/ 92 w 158"/>
                    <a:gd name="T19" fmla="*/ 0 h 178"/>
                    <a:gd name="T20" fmla="*/ 100 w 158"/>
                    <a:gd name="T21" fmla="*/ 1 h 178"/>
                    <a:gd name="T22" fmla="*/ 110 w 158"/>
                    <a:gd name="T23" fmla="*/ 1 h 178"/>
                    <a:gd name="T24" fmla="*/ 119 w 158"/>
                    <a:gd name="T25" fmla="*/ 2 h 178"/>
                    <a:gd name="T26" fmla="*/ 129 w 158"/>
                    <a:gd name="T27" fmla="*/ 2 h 178"/>
                    <a:gd name="T28" fmla="*/ 137 w 158"/>
                    <a:gd name="T29" fmla="*/ 3 h 178"/>
                    <a:gd name="T30" fmla="*/ 147 w 158"/>
                    <a:gd name="T31" fmla="*/ 3 h 178"/>
                    <a:gd name="T32" fmla="*/ 155 w 158"/>
                    <a:gd name="T33" fmla="*/ 4 h 178"/>
                    <a:gd name="T34" fmla="*/ 158 w 158"/>
                    <a:gd name="T35" fmla="*/ 47 h 178"/>
                    <a:gd name="T36" fmla="*/ 158 w 158"/>
                    <a:gd name="T37" fmla="*/ 91 h 178"/>
                    <a:gd name="T38" fmla="*/ 158 w 158"/>
                    <a:gd name="T39" fmla="*/ 135 h 178"/>
                    <a:gd name="T40" fmla="*/ 155 w 158"/>
                    <a:gd name="T41" fmla="*/ 177 h 178"/>
                    <a:gd name="T42" fmla="*/ 136 w 158"/>
                    <a:gd name="T43" fmla="*/ 178 h 178"/>
                    <a:gd name="T44" fmla="*/ 115 w 158"/>
                    <a:gd name="T45" fmla="*/ 178 h 178"/>
                    <a:gd name="T46" fmla="*/ 96 w 158"/>
                    <a:gd name="T47" fmla="*/ 178 h 178"/>
                    <a:gd name="T48" fmla="*/ 77 w 158"/>
                    <a:gd name="T49" fmla="*/ 177 h 178"/>
                    <a:gd name="T50" fmla="*/ 58 w 158"/>
                    <a:gd name="T51" fmla="*/ 177 h 178"/>
                    <a:gd name="T52" fmla="*/ 38 w 158"/>
                    <a:gd name="T53" fmla="*/ 176 h 178"/>
                    <a:gd name="T54" fmla="*/ 19 w 158"/>
                    <a:gd name="T55" fmla="*/ 175 h 178"/>
                    <a:gd name="T56" fmla="*/ 0 w 158"/>
                    <a:gd name="T57" fmla="*/ 175 h 178"/>
                    <a:gd name="T58" fmla="*/ 0 w 158"/>
                    <a:gd name="T59" fmla="*/ 130 h 178"/>
                    <a:gd name="T60" fmla="*/ 1 w 158"/>
                    <a:gd name="T61" fmla="*/ 89 h 178"/>
                    <a:gd name="T62" fmla="*/ 7 w 158"/>
                    <a:gd name="T63" fmla="*/ 49 h 178"/>
                    <a:gd name="T64" fmla="*/ 21 w 158"/>
                    <a:gd name="T65"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78">
                      <a:moveTo>
                        <a:pt x="21" y="3"/>
                      </a:moveTo>
                      <a:lnTo>
                        <a:pt x="29" y="3"/>
                      </a:lnTo>
                      <a:lnTo>
                        <a:pt x="36" y="2"/>
                      </a:lnTo>
                      <a:lnTo>
                        <a:pt x="44" y="2"/>
                      </a:lnTo>
                      <a:lnTo>
                        <a:pt x="52" y="1"/>
                      </a:lnTo>
                      <a:lnTo>
                        <a:pt x="59" y="1"/>
                      </a:lnTo>
                      <a:lnTo>
                        <a:pt x="67" y="1"/>
                      </a:lnTo>
                      <a:lnTo>
                        <a:pt x="74" y="0"/>
                      </a:lnTo>
                      <a:lnTo>
                        <a:pt x="82" y="0"/>
                      </a:lnTo>
                      <a:lnTo>
                        <a:pt x="92" y="0"/>
                      </a:lnTo>
                      <a:lnTo>
                        <a:pt x="100" y="1"/>
                      </a:lnTo>
                      <a:lnTo>
                        <a:pt x="110" y="1"/>
                      </a:lnTo>
                      <a:lnTo>
                        <a:pt x="119" y="2"/>
                      </a:lnTo>
                      <a:lnTo>
                        <a:pt x="129" y="2"/>
                      </a:lnTo>
                      <a:lnTo>
                        <a:pt x="137" y="3"/>
                      </a:lnTo>
                      <a:lnTo>
                        <a:pt x="147" y="3"/>
                      </a:lnTo>
                      <a:lnTo>
                        <a:pt x="155" y="4"/>
                      </a:lnTo>
                      <a:lnTo>
                        <a:pt x="158" y="47"/>
                      </a:lnTo>
                      <a:lnTo>
                        <a:pt x="158" y="91"/>
                      </a:lnTo>
                      <a:lnTo>
                        <a:pt x="158" y="135"/>
                      </a:lnTo>
                      <a:lnTo>
                        <a:pt x="155" y="177"/>
                      </a:lnTo>
                      <a:lnTo>
                        <a:pt x="136" y="178"/>
                      </a:lnTo>
                      <a:lnTo>
                        <a:pt x="115" y="178"/>
                      </a:lnTo>
                      <a:lnTo>
                        <a:pt x="96" y="178"/>
                      </a:lnTo>
                      <a:lnTo>
                        <a:pt x="77" y="177"/>
                      </a:lnTo>
                      <a:lnTo>
                        <a:pt x="58" y="177"/>
                      </a:lnTo>
                      <a:lnTo>
                        <a:pt x="38" y="176"/>
                      </a:lnTo>
                      <a:lnTo>
                        <a:pt x="19" y="175"/>
                      </a:lnTo>
                      <a:lnTo>
                        <a:pt x="0" y="175"/>
                      </a:lnTo>
                      <a:lnTo>
                        <a:pt x="0" y="130"/>
                      </a:lnTo>
                      <a:lnTo>
                        <a:pt x="1" y="89"/>
                      </a:lnTo>
                      <a:lnTo>
                        <a:pt x="7" y="49"/>
                      </a:lnTo>
                      <a:lnTo>
                        <a:pt x="21"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7" name="Freeform 399">
                  <a:extLst>
                    <a:ext uri="{FF2B5EF4-FFF2-40B4-BE49-F238E27FC236}">
                      <a16:creationId xmlns:a16="http://schemas.microsoft.com/office/drawing/2014/main" id="{D322DA68-80BF-7B4A-B6CB-6E38495C7FC6}"/>
                    </a:ext>
                  </a:extLst>
                </p:cNvPr>
                <p:cNvSpPr>
                  <a:spLocks/>
                </p:cNvSpPr>
                <p:nvPr/>
              </p:nvSpPr>
              <p:spPr bwMode="auto">
                <a:xfrm>
                  <a:off x="941" y="1430"/>
                  <a:ext cx="50" cy="78"/>
                </a:xfrm>
                <a:custGeom>
                  <a:avLst/>
                  <a:gdLst>
                    <a:gd name="T0" fmla="*/ 19 w 149"/>
                    <a:gd name="T1" fmla="*/ 3 h 157"/>
                    <a:gd name="T2" fmla="*/ 26 w 149"/>
                    <a:gd name="T3" fmla="*/ 3 h 157"/>
                    <a:gd name="T4" fmla="*/ 34 w 149"/>
                    <a:gd name="T5" fmla="*/ 2 h 157"/>
                    <a:gd name="T6" fmla="*/ 41 w 149"/>
                    <a:gd name="T7" fmla="*/ 2 h 157"/>
                    <a:gd name="T8" fmla="*/ 49 w 149"/>
                    <a:gd name="T9" fmla="*/ 1 h 157"/>
                    <a:gd name="T10" fmla="*/ 56 w 149"/>
                    <a:gd name="T11" fmla="*/ 1 h 157"/>
                    <a:gd name="T12" fmla="*/ 63 w 149"/>
                    <a:gd name="T13" fmla="*/ 1 h 157"/>
                    <a:gd name="T14" fmla="*/ 71 w 149"/>
                    <a:gd name="T15" fmla="*/ 0 h 157"/>
                    <a:gd name="T16" fmla="*/ 78 w 149"/>
                    <a:gd name="T17" fmla="*/ 0 h 157"/>
                    <a:gd name="T18" fmla="*/ 86 w 149"/>
                    <a:gd name="T19" fmla="*/ 0 h 157"/>
                    <a:gd name="T20" fmla="*/ 96 w 149"/>
                    <a:gd name="T21" fmla="*/ 1 h 157"/>
                    <a:gd name="T22" fmla="*/ 104 w 149"/>
                    <a:gd name="T23" fmla="*/ 1 h 157"/>
                    <a:gd name="T24" fmla="*/ 112 w 149"/>
                    <a:gd name="T25" fmla="*/ 2 h 157"/>
                    <a:gd name="T26" fmla="*/ 122 w 149"/>
                    <a:gd name="T27" fmla="*/ 2 h 157"/>
                    <a:gd name="T28" fmla="*/ 130 w 149"/>
                    <a:gd name="T29" fmla="*/ 3 h 157"/>
                    <a:gd name="T30" fmla="*/ 138 w 149"/>
                    <a:gd name="T31" fmla="*/ 3 h 157"/>
                    <a:gd name="T32" fmla="*/ 146 w 149"/>
                    <a:gd name="T33" fmla="*/ 4 h 157"/>
                    <a:gd name="T34" fmla="*/ 148 w 149"/>
                    <a:gd name="T35" fmla="*/ 40 h 157"/>
                    <a:gd name="T36" fmla="*/ 149 w 149"/>
                    <a:gd name="T37" fmla="*/ 79 h 157"/>
                    <a:gd name="T38" fmla="*/ 148 w 149"/>
                    <a:gd name="T39" fmla="*/ 119 h 157"/>
                    <a:gd name="T40" fmla="*/ 146 w 149"/>
                    <a:gd name="T41" fmla="*/ 157 h 157"/>
                    <a:gd name="T42" fmla="*/ 129 w 149"/>
                    <a:gd name="T43" fmla="*/ 157 h 157"/>
                    <a:gd name="T44" fmla="*/ 109 w 149"/>
                    <a:gd name="T45" fmla="*/ 157 h 157"/>
                    <a:gd name="T46" fmla="*/ 92 w 149"/>
                    <a:gd name="T47" fmla="*/ 157 h 157"/>
                    <a:gd name="T48" fmla="*/ 72 w 149"/>
                    <a:gd name="T49" fmla="*/ 157 h 157"/>
                    <a:gd name="T50" fmla="*/ 55 w 149"/>
                    <a:gd name="T51" fmla="*/ 157 h 157"/>
                    <a:gd name="T52" fmla="*/ 35 w 149"/>
                    <a:gd name="T53" fmla="*/ 157 h 157"/>
                    <a:gd name="T54" fmla="*/ 18 w 149"/>
                    <a:gd name="T55" fmla="*/ 156 h 157"/>
                    <a:gd name="T56" fmla="*/ 0 w 149"/>
                    <a:gd name="T57" fmla="*/ 156 h 157"/>
                    <a:gd name="T58" fmla="*/ 0 w 149"/>
                    <a:gd name="T59" fmla="*/ 115 h 157"/>
                    <a:gd name="T60" fmla="*/ 1 w 149"/>
                    <a:gd name="T61" fmla="*/ 79 h 157"/>
                    <a:gd name="T62" fmla="*/ 7 w 149"/>
                    <a:gd name="T63" fmla="*/ 43 h 157"/>
                    <a:gd name="T64" fmla="*/ 19 w 149"/>
                    <a:gd name="T65"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57">
                      <a:moveTo>
                        <a:pt x="19" y="3"/>
                      </a:moveTo>
                      <a:lnTo>
                        <a:pt x="26" y="3"/>
                      </a:lnTo>
                      <a:lnTo>
                        <a:pt x="34" y="2"/>
                      </a:lnTo>
                      <a:lnTo>
                        <a:pt x="41" y="2"/>
                      </a:lnTo>
                      <a:lnTo>
                        <a:pt x="49" y="1"/>
                      </a:lnTo>
                      <a:lnTo>
                        <a:pt x="56" y="1"/>
                      </a:lnTo>
                      <a:lnTo>
                        <a:pt x="63" y="1"/>
                      </a:lnTo>
                      <a:lnTo>
                        <a:pt x="71" y="0"/>
                      </a:lnTo>
                      <a:lnTo>
                        <a:pt x="78" y="0"/>
                      </a:lnTo>
                      <a:lnTo>
                        <a:pt x="86" y="0"/>
                      </a:lnTo>
                      <a:lnTo>
                        <a:pt x="96" y="1"/>
                      </a:lnTo>
                      <a:lnTo>
                        <a:pt x="104" y="1"/>
                      </a:lnTo>
                      <a:lnTo>
                        <a:pt x="112" y="2"/>
                      </a:lnTo>
                      <a:lnTo>
                        <a:pt x="122" y="2"/>
                      </a:lnTo>
                      <a:lnTo>
                        <a:pt x="130" y="3"/>
                      </a:lnTo>
                      <a:lnTo>
                        <a:pt x="138" y="3"/>
                      </a:lnTo>
                      <a:lnTo>
                        <a:pt x="146" y="4"/>
                      </a:lnTo>
                      <a:lnTo>
                        <a:pt x="148" y="40"/>
                      </a:lnTo>
                      <a:lnTo>
                        <a:pt x="149" y="79"/>
                      </a:lnTo>
                      <a:lnTo>
                        <a:pt x="148" y="119"/>
                      </a:lnTo>
                      <a:lnTo>
                        <a:pt x="146" y="157"/>
                      </a:lnTo>
                      <a:lnTo>
                        <a:pt x="129" y="157"/>
                      </a:lnTo>
                      <a:lnTo>
                        <a:pt x="109" y="157"/>
                      </a:lnTo>
                      <a:lnTo>
                        <a:pt x="92" y="157"/>
                      </a:lnTo>
                      <a:lnTo>
                        <a:pt x="72" y="157"/>
                      </a:lnTo>
                      <a:lnTo>
                        <a:pt x="55" y="157"/>
                      </a:lnTo>
                      <a:lnTo>
                        <a:pt x="35" y="157"/>
                      </a:lnTo>
                      <a:lnTo>
                        <a:pt x="18" y="156"/>
                      </a:lnTo>
                      <a:lnTo>
                        <a:pt x="0" y="156"/>
                      </a:lnTo>
                      <a:lnTo>
                        <a:pt x="0" y="115"/>
                      </a:lnTo>
                      <a:lnTo>
                        <a:pt x="1" y="79"/>
                      </a:lnTo>
                      <a:lnTo>
                        <a:pt x="7" y="43"/>
                      </a:lnTo>
                      <a:lnTo>
                        <a:pt x="19"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8" name="Freeform 400">
                  <a:extLst>
                    <a:ext uri="{FF2B5EF4-FFF2-40B4-BE49-F238E27FC236}">
                      <a16:creationId xmlns:a16="http://schemas.microsoft.com/office/drawing/2014/main" id="{C3B38B0A-CC50-8646-811B-EFF3C5CCA082}"/>
                    </a:ext>
                  </a:extLst>
                </p:cNvPr>
                <p:cNvSpPr>
                  <a:spLocks/>
                </p:cNvSpPr>
                <p:nvPr/>
              </p:nvSpPr>
              <p:spPr bwMode="auto">
                <a:xfrm>
                  <a:off x="942" y="1430"/>
                  <a:ext cx="47" cy="68"/>
                </a:xfrm>
                <a:custGeom>
                  <a:avLst/>
                  <a:gdLst>
                    <a:gd name="T0" fmla="*/ 18 w 140"/>
                    <a:gd name="T1" fmla="*/ 3 h 136"/>
                    <a:gd name="T2" fmla="*/ 25 w 140"/>
                    <a:gd name="T3" fmla="*/ 3 h 136"/>
                    <a:gd name="T4" fmla="*/ 32 w 140"/>
                    <a:gd name="T5" fmla="*/ 2 h 136"/>
                    <a:gd name="T6" fmla="*/ 39 w 140"/>
                    <a:gd name="T7" fmla="*/ 2 h 136"/>
                    <a:gd name="T8" fmla="*/ 47 w 140"/>
                    <a:gd name="T9" fmla="*/ 1 h 136"/>
                    <a:gd name="T10" fmla="*/ 54 w 140"/>
                    <a:gd name="T11" fmla="*/ 1 h 136"/>
                    <a:gd name="T12" fmla="*/ 61 w 140"/>
                    <a:gd name="T13" fmla="*/ 1 h 136"/>
                    <a:gd name="T14" fmla="*/ 68 w 140"/>
                    <a:gd name="T15" fmla="*/ 0 h 136"/>
                    <a:gd name="T16" fmla="*/ 74 w 140"/>
                    <a:gd name="T17" fmla="*/ 0 h 136"/>
                    <a:gd name="T18" fmla="*/ 83 w 140"/>
                    <a:gd name="T19" fmla="*/ 0 h 136"/>
                    <a:gd name="T20" fmla="*/ 91 w 140"/>
                    <a:gd name="T21" fmla="*/ 1 h 136"/>
                    <a:gd name="T22" fmla="*/ 99 w 140"/>
                    <a:gd name="T23" fmla="*/ 1 h 136"/>
                    <a:gd name="T24" fmla="*/ 107 w 140"/>
                    <a:gd name="T25" fmla="*/ 2 h 136"/>
                    <a:gd name="T26" fmla="*/ 116 w 140"/>
                    <a:gd name="T27" fmla="*/ 2 h 136"/>
                    <a:gd name="T28" fmla="*/ 124 w 140"/>
                    <a:gd name="T29" fmla="*/ 3 h 136"/>
                    <a:gd name="T30" fmla="*/ 132 w 140"/>
                    <a:gd name="T31" fmla="*/ 3 h 136"/>
                    <a:gd name="T32" fmla="*/ 140 w 140"/>
                    <a:gd name="T33" fmla="*/ 4 h 136"/>
                    <a:gd name="T34" fmla="*/ 140 w 140"/>
                    <a:gd name="T35" fmla="*/ 35 h 136"/>
                    <a:gd name="T36" fmla="*/ 140 w 140"/>
                    <a:gd name="T37" fmla="*/ 68 h 136"/>
                    <a:gd name="T38" fmla="*/ 140 w 140"/>
                    <a:gd name="T39" fmla="*/ 102 h 136"/>
                    <a:gd name="T40" fmla="*/ 140 w 140"/>
                    <a:gd name="T41" fmla="*/ 135 h 136"/>
                    <a:gd name="T42" fmla="*/ 122 w 140"/>
                    <a:gd name="T43" fmla="*/ 136 h 136"/>
                    <a:gd name="T44" fmla="*/ 105 w 140"/>
                    <a:gd name="T45" fmla="*/ 136 h 136"/>
                    <a:gd name="T46" fmla="*/ 87 w 140"/>
                    <a:gd name="T47" fmla="*/ 136 h 136"/>
                    <a:gd name="T48" fmla="*/ 70 w 140"/>
                    <a:gd name="T49" fmla="*/ 136 h 136"/>
                    <a:gd name="T50" fmla="*/ 53 w 140"/>
                    <a:gd name="T51" fmla="*/ 136 h 136"/>
                    <a:gd name="T52" fmla="*/ 35 w 140"/>
                    <a:gd name="T53" fmla="*/ 136 h 136"/>
                    <a:gd name="T54" fmla="*/ 18 w 140"/>
                    <a:gd name="T55" fmla="*/ 135 h 136"/>
                    <a:gd name="T56" fmla="*/ 0 w 140"/>
                    <a:gd name="T57" fmla="*/ 135 h 136"/>
                    <a:gd name="T58" fmla="*/ 0 w 140"/>
                    <a:gd name="T59" fmla="*/ 100 h 136"/>
                    <a:gd name="T60" fmla="*/ 2 w 140"/>
                    <a:gd name="T61" fmla="*/ 69 h 136"/>
                    <a:gd name="T62" fmla="*/ 6 w 140"/>
                    <a:gd name="T63" fmla="*/ 37 h 136"/>
                    <a:gd name="T64" fmla="*/ 18 w 140"/>
                    <a:gd name="T65"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6">
                      <a:moveTo>
                        <a:pt x="18" y="3"/>
                      </a:moveTo>
                      <a:lnTo>
                        <a:pt x="25" y="3"/>
                      </a:lnTo>
                      <a:lnTo>
                        <a:pt x="32" y="2"/>
                      </a:lnTo>
                      <a:lnTo>
                        <a:pt x="39" y="2"/>
                      </a:lnTo>
                      <a:lnTo>
                        <a:pt x="47" y="1"/>
                      </a:lnTo>
                      <a:lnTo>
                        <a:pt x="54" y="1"/>
                      </a:lnTo>
                      <a:lnTo>
                        <a:pt x="61" y="1"/>
                      </a:lnTo>
                      <a:lnTo>
                        <a:pt x="68" y="0"/>
                      </a:lnTo>
                      <a:lnTo>
                        <a:pt x="74" y="0"/>
                      </a:lnTo>
                      <a:lnTo>
                        <a:pt x="83" y="0"/>
                      </a:lnTo>
                      <a:lnTo>
                        <a:pt x="91" y="1"/>
                      </a:lnTo>
                      <a:lnTo>
                        <a:pt x="99" y="1"/>
                      </a:lnTo>
                      <a:lnTo>
                        <a:pt x="107" y="2"/>
                      </a:lnTo>
                      <a:lnTo>
                        <a:pt x="116" y="2"/>
                      </a:lnTo>
                      <a:lnTo>
                        <a:pt x="124" y="3"/>
                      </a:lnTo>
                      <a:lnTo>
                        <a:pt x="132" y="3"/>
                      </a:lnTo>
                      <a:lnTo>
                        <a:pt x="140" y="4"/>
                      </a:lnTo>
                      <a:lnTo>
                        <a:pt x="140" y="35"/>
                      </a:lnTo>
                      <a:lnTo>
                        <a:pt x="140" y="68"/>
                      </a:lnTo>
                      <a:lnTo>
                        <a:pt x="140" y="102"/>
                      </a:lnTo>
                      <a:lnTo>
                        <a:pt x="140" y="135"/>
                      </a:lnTo>
                      <a:lnTo>
                        <a:pt x="122" y="136"/>
                      </a:lnTo>
                      <a:lnTo>
                        <a:pt x="105" y="136"/>
                      </a:lnTo>
                      <a:lnTo>
                        <a:pt x="87" y="136"/>
                      </a:lnTo>
                      <a:lnTo>
                        <a:pt x="70" y="136"/>
                      </a:lnTo>
                      <a:lnTo>
                        <a:pt x="53" y="136"/>
                      </a:lnTo>
                      <a:lnTo>
                        <a:pt x="35" y="136"/>
                      </a:lnTo>
                      <a:lnTo>
                        <a:pt x="18" y="135"/>
                      </a:lnTo>
                      <a:lnTo>
                        <a:pt x="0" y="135"/>
                      </a:lnTo>
                      <a:lnTo>
                        <a:pt x="0" y="100"/>
                      </a:lnTo>
                      <a:lnTo>
                        <a:pt x="2" y="69"/>
                      </a:lnTo>
                      <a:lnTo>
                        <a:pt x="6" y="37"/>
                      </a:lnTo>
                      <a:lnTo>
                        <a:pt x="18"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49" name="Freeform 401">
                  <a:extLst>
                    <a:ext uri="{FF2B5EF4-FFF2-40B4-BE49-F238E27FC236}">
                      <a16:creationId xmlns:a16="http://schemas.microsoft.com/office/drawing/2014/main" id="{5E104744-44A1-BA41-AB6F-756B4B40B1B2}"/>
                    </a:ext>
                  </a:extLst>
                </p:cNvPr>
                <p:cNvSpPr>
                  <a:spLocks/>
                </p:cNvSpPr>
                <p:nvPr/>
              </p:nvSpPr>
              <p:spPr bwMode="auto">
                <a:xfrm>
                  <a:off x="943" y="1430"/>
                  <a:ext cx="44" cy="58"/>
                </a:xfrm>
                <a:custGeom>
                  <a:avLst/>
                  <a:gdLst>
                    <a:gd name="T0" fmla="*/ 17 w 133"/>
                    <a:gd name="T1" fmla="*/ 3 h 115"/>
                    <a:gd name="T2" fmla="*/ 70 w 133"/>
                    <a:gd name="T3" fmla="*/ 0 h 115"/>
                    <a:gd name="T4" fmla="*/ 133 w 133"/>
                    <a:gd name="T5" fmla="*/ 3 h 115"/>
                    <a:gd name="T6" fmla="*/ 133 w 133"/>
                    <a:gd name="T7" fmla="*/ 29 h 115"/>
                    <a:gd name="T8" fmla="*/ 133 w 133"/>
                    <a:gd name="T9" fmla="*/ 57 h 115"/>
                    <a:gd name="T10" fmla="*/ 133 w 133"/>
                    <a:gd name="T11" fmla="*/ 86 h 115"/>
                    <a:gd name="T12" fmla="*/ 133 w 133"/>
                    <a:gd name="T13" fmla="*/ 113 h 115"/>
                    <a:gd name="T14" fmla="*/ 115 w 133"/>
                    <a:gd name="T15" fmla="*/ 114 h 115"/>
                    <a:gd name="T16" fmla="*/ 99 w 133"/>
                    <a:gd name="T17" fmla="*/ 114 h 115"/>
                    <a:gd name="T18" fmla="*/ 82 w 133"/>
                    <a:gd name="T19" fmla="*/ 115 h 115"/>
                    <a:gd name="T20" fmla="*/ 66 w 133"/>
                    <a:gd name="T21" fmla="*/ 115 h 115"/>
                    <a:gd name="T22" fmla="*/ 50 w 133"/>
                    <a:gd name="T23" fmla="*/ 115 h 115"/>
                    <a:gd name="T24" fmla="*/ 33 w 133"/>
                    <a:gd name="T25" fmla="*/ 115 h 115"/>
                    <a:gd name="T26" fmla="*/ 17 w 133"/>
                    <a:gd name="T27" fmla="*/ 115 h 115"/>
                    <a:gd name="T28" fmla="*/ 0 w 133"/>
                    <a:gd name="T29" fmla="*/ 115 h 115"/>
                    <a:gd name="T30" fmla="*/ 0 w 133"/>
                    <a:gd name="T31" fmla="*/ 86 h 115"/>
                    <a:gd name="T32" fmla="*/ 0 w 133"/>
                    <a:gd name="T33" fmla="*/ 59 h 115"/>
                    <a:gd name="T34" fmla="*/ 6 w 133"/>
                    <a:gd name="T35" fmla="*/ 32 h 115"/>
                    <a:gd name="T36" fmla="*/ 17 w 133"/>
                    <a:gd name="T3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15">
                      <a:moveTo>
                        <a:pt x="17" y="3"/>
                      </a:moveTo>
                      <a:lnTo>
                        <a:pt x="70" y="0"/>
                      </a:lnTo>
                      <a:lnTo>
                        <a:pt x="133" y="3"/>
                      </a:lnTo>
                      <a:lnTo>
                        <a:pt x="133" y="29"/>
                      </a:lnTo>
                      <a:lnTo>
                        <a:pt x="133" y="57"/>
                      </a:lnTo>
                      <a:lnTo>
                        <a:pt x="133" y="86"/>
                      </a:lnTo>
                      <a:lnTo>
                        <a:pt x="133" y="113"/>
                      </a:lnTo>
                      <a:lnTo>
                        <a:pt x="115" y="114"/>
                      </a:lnTo>
                      <a:lnTo>
                        <a:pt x="99" y="114"/>
                      </a:lnTo>
                      <a:lnTo>
                        <a:pt x="82" y="115"/>
                      </a:lnTo>
                      <a:lnTo>
                        <a:pt x="66" y="115"/>
                      </a:lnTo>
                      <a:lnTo>
                        <a:pt x="50" y="115"/>
                      </a:lnTo>
                      <a:lnTo>
                        <a:pt x="33" y="115"/>
                      </a:lnTo>
                      <a:lnTo>
                        <a:pt x="17" y="115"/>
                      </a:lnTo>
                      <a:lnTo>
                        <a:pt x="0" y="115"/>
                      </a:lnTo>
                      <a:lnTo>
                        <a:pt x="0" y="86"/>
                      </a:lnTo>
                      <a:lnTo>
                        <a:pt x="0" y="59"/>
                      </a:lnTo>
                      <a:lnTo>
                        <a:pt x="6" y="32"/>
                      </a:lnTo>
                      <a:lnTo>
                        <a:pt x="17"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0" name="Freeform 402">
                  <a:extLst>
                    <a:ext uri="{FF2B5EF4-FFF2-40B4-BE49-F238E27FC236}">
                      <a16:creationId xmlns:a16="http://schemas.microsoft.com/office/drawing/2014/main" id="{CFD6B66A-97E3-6449-894C-2DD819228250}"/>
                    </a:ext>
                  </a:extLst>
                </p:cNvPr>
                <p:cNvSpPr>
                  <a:spLocks/>
                </p:cNvSpPr>
                <p:nvPr/>
              </p:nvSpPr>
              <p:spPr bwMode="auto">
                <a:xfrm>
                  <a:off x="945" y="1412"/>
                  <a:ext cx="62" cy="17"/>
                </a:xfrm>
                <a:custGeom>
                  <a:avLst/>
                  <a:gdLst>
                    <a:gd name="T0" fmla="*/ 7 w 185"/>
                    <a:gd name="T1" fmla="*/ 2 h 33"/>
                    <a:gd name="T2" fmla="*/ 0 w 185"/>
                    <a:gd name="T3" fmla="*/ 29 h 33"/>
                    <a:gd name="T4" fmla="*/ 25 w 185"/>
                    <a:gd name="T5" fmla="*/ 27 h 33"/>
                    <a:gd name="T6" fmla="*/ 48 w 185"/>
                    <a:gd name="T7" fmla="*/ 27 h 33"/>
                    <a:gd name="T8" fmla="*/ 70 w 185"/>
                    <a:gd name="T9" fmla="*/ 27 h 33"/>
                    <a:gd name="T10" fmla="*/ 93 w 185"/>
                    <a:gd name="T11" fmla="*/ 28 h 33"/>
                    <a:gd name="T12" fmla="*/ 115 w 185"/>
                    <a:gd name="T13" fmla="*/ 29 h 33"/>
                    <a:gd name="T14" fmla="*/ 137 w 185"/>
                    <a:gd name="T15" fmla="*/ 30 h 33"/>
                    <a:gd name="T16" fmla="*/ 160 w 185"/>
                    <a:gd name="T17" fmla="*/ 32 h 33"/>
                    <a:gd name="T18" fmla="*/ 185 w 185"/>
                    <a:gd name="T19" fmla="*/ 33 h 33"/>
                    <a:gd name="T20" fmla="*/ 185 w 185"/>
                    <a:gd name="T21" fmla="*/ 4 h 33"/>
                    <a:gd name="T22" fmla="*/ 100 w 185"/>
                    <a:gd name="T23" fmla="*/ 0 h 33"/>
                    <a:gd name="T24" fmla="*/ 7 w 185"/>
                    <a:gd name="T2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33">
                      <a:moveTo>
                        <a:pt x="7" y="2"/>
                      </a:moveTo>
                      <a:lnTo>
                        <a:pt x="0" y="29"/>
                      </a:lnTo>
                      <a:lnTo>
                        <a:pt x="25" y="27"/>
                      </a:lnTo>
                      <a:lnTo>
                        <a:pt x="48" y="27"/>
                      </a:lnTo>
                      <a:lnTo>
                        <a:pt x="70" y="27"/>
                      </a:lnTo>
                      <a:lnTo>
                        <a:pt x="93" y="28"/>
                      </a:lnTo>
                      <a:lnTo>
                        <a:pt x="115" y="29"/>
                      </a:lnTo>
                      <a:lnTo>
                        <a:pt x="137" y="30"/>
                      </a:lnTo>
                      <a:lnTo>
                        <a:pt x="160" y="32"/>
                      </a:lnTo>
                      <a:lnTo>
                        <a:pt x="185" y="33"/>
                      </a:lnTo>
                      <a:lnTo>
                        <a:pt x="185" y="4"/>
                      </a:lnTo>
                      <a:lnTo>
                        <a:pt x="100" y="0"/>
                      </a:lnTo>
                      <a:lnTo>
                        <a:pt x="7"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1" name="Freeform 403">
                  <a:extLst>
                    <a:ext uri="{FF2B5EF4-FFF2-40B4-BE49-F238E27FC236}">
                      <a16:creationId xmlns:a16="http://schemas.microsoft.com/office/drawing/2014/main" id="{CA79E1C8-1CE8-F64B-BA88-D89CF2507E79}"/>
                    </a:ext>
                  </a:extLst>
                </p:cNvPr>
                <p:cNvSpPr>
                  <a:spLocks/>
                </p:cNvSpPr>
                <p:nvPr/>
              </p:nvSpPr>
              <p:spPr bwMode="auto">
                <a:xfrm>
                  <a:off x="933" y="1601"/>
                  <a:ext cx="74" cy="26"/>
                </a:xfrm>
                <a:custGeom>
                  <a:avLst/>
                  <a:gdLst>
                    <a:gd name="T0" fmla="*/ 0 w 221"/>
                    <a:gd name="T1" fmla="*/ 0 h 53"/>
                    <a:gd name="T2" fmla="*/ 219 w 221"/>
                    <a:gd name="T3" fmla="*/ 15 h 53"/>
                    <a:gd name="T4" fmla="*/ 221 w 221"/>
                    <a:gd name="T5" fmla="*/ 53 h 53"/>
                    <a:gd name="T6" fmla="*/ 0 w 221"/>
                    <a:gd name="T7" fmla="*/ 28 h 53"/>
                    <a:gd name="T8" fmla="*/ 0 w 221"/>
                    <a:gd name="T9" fmla="*/ 0 h 53"/>
                  </a:gdLst>
                  <a:ahLst/>
                  <a:cxnLst>
                    <a:cxn ang="0">
                      <a:pos x="T0" y="T1"/>
                    </a:cxn>
                    <a:cxn ang="0">
                      <a:pos x="T2" y="T3"/>
                    </a:cxn>
                    <a:cxn ang="0">
                      <a:pos x="T4" y="T5"/>
                    </a:cxn>
                    <a:cxn ang="0">
                      <a:pos x="T6" y="T7"/>
                    </a:cxn>
                    <a:cxn ang="0">
                      <a:pos x="T8" y="T9"/>
                    </a:cxn>
                  </a:cxnLst>
                  <a:rect l="0" t="0" r="r" b="b"/>
                  <a:pathLst>
                    <a:path w="221" h="53">
                      <a:moveTo>
                        <a:pt x="0" y="0"/>
                      </a:moveTo>
                      <a:lnTo>
                        <a:pt x="219" y="15"/>
                      </a:lnTo>
                      <a:lnTo>
                        <a:pt x="221" y="53"/>
                      </a:lnTo>
                      <a:lnTo>
                        <a:pt x="0" y="28"/>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2" name="Freeform 404">
                  <a:extLst>
                    <a:ext uri="{FF2B5EF4-FFF2-40B4-BE49-F238E27FC236}">
                      <a16:creationId xmlns:a16="http://schemas.microsoft.com/office/drawing/2014/main" id="{9D3E3A4D-1F9E-7146-BF84-DB6BE629DC3B}"/>
                    </a:ext>
                  </a:extLst>
                </p:cNvPr>
                <p:cNvSpPr>
                  <a:spLocks/>
                </p:cNvSpPr>
                <p:nvPr/>
              </p:nvSpPr>
              <p:spPr bwMode="auto">
                <a:xfrm>
                  <a:off x="955" y="1606"/>
                  <a:ext cx="30" cy="9"/>
                </a:xfrm>
                <a:custGeom>
                  <a:avLst/>
                  <a:gdLst>
                    <a:gd name="T0" fmla="*/ 45 w 88"/>
                    <a:gd name="T1" fmla="*/ 1 h 17"/>
                    <a:gd name="T2" fmla="*/ 55 w 88"/>
                    <a:gd name="T3" fmla="*/ 2 h 17"/>
                    <a:gd name="T4" fmla="*/ 63 w 88"/>
                    <a:gd name="T5" fmla="*/ 3 h 17"/>
                    <a:gd name="T6" fmla="*/ 70 w 88"/>
                    <a:gd name="T7" fmla="*/ 4 h 17"/>
                    <a:gd name="T8" fmla="*/ 77 w 88"/>
                    <a:gd name="T9" fmla="*/ 5 h 17"/>
                    <a:gd name="T10" fmla="*/ 81 w 88"/>
                    <a:gd name="T11" fmla="*/ 7 h 17"/>
                    <a:gd name="T12" fmla="*/ 85 w 88"/>
                    <a:gd name="T13" fmla="*/ 8 h 17"/>
                    <a:gd name="T14" fmla="*/ 88 w 88"/>
                    <a:gd name="T15" fmla="*/ 10 h 17"/>
                    <a:gd name="T16" fmla="*/ 88 w 88"/>
                    <a:gd name="T17" fmla="*/ 12 h 17"/>
                    <a:gd name="T18" fmla="*/ 87 w 88"/>
                    <a:gd name="T19" fmla="*/ 13 h 17"/>
                    <a:gd name="T20" fmla="*/ 85 w 88"/>
                    <a:gd name="T21" fmla="*/ 15 h 17"/>
                    <a:gd name="T22" fmla="*/ 81 w 88"/>
                    <a:gd name="T23" fmla="*/ 16 h 17"/>
                    <a:gd name="T24" fmla="*/ 76 w 88"/>
                    <a:gd name="T25" fmla="*/ 16 h 17"/>
                    <a:gd name="T26" fmla="*/ 69 w 88"/>
                    <a:gd name="T27" fmla="*/ 17 h 17"/>
                    <a:gd name="T28" fmla="*/ 60 w 88"/>
                    <a:gd name="T29" fmla="*/ 17 h 17"/>
                    <a:gd name="T30" fmla="*/ 52 w 88"/>
                    <a:gd name="T31" fmla="*/ 17 h 17"/>
                    <a:gd name="T32" fmla="*/ 43 w 88"/>
                    <a:gd name="T33" fmla="*/ 17 h 17"/>
                    <a:gd name="T34" fmla="*/ 33 w 88"/>
                    <a:gd name="T35" fmla="*/ 16 h 17"/>
                    <a:gd name="T36" fmla="*/ 25 w 88"/>
                    <a:gd name="T37" fmla="*/ 15 h 17"/>
                    <a:gd name="T38" fmla="*/ 18 w 88"/>
                    <a:gd name="T39" fmla="*/ 14 h 17"/>
                    <a:gd name="T40" fmla="*/ 11 w 88"/>
                    <a:gd name="T41" fmla="*/ 12 h 17"/>
                    <a:gd name="T42" fmla="*/ 7 w 88"/>
                    <a:gd name="T43" fmla="*/ 11 h 17"/>
                    <a:gd name="T44" fmla="*/ 3 w 88"/>
                    <a:gd name="T45" fmla="*/ 9 h 17"/>
                    <a:gd name="T46" fmla="*/ 0 w 88"/>
                    <a:gd name="T47" fmla="*/ 8 h 17"/>
                    <a:gd name="T48" fmla="*/ 0 w 88"/>
                    <a:gd name="T49" fmla="*/ 6 h 17"/>
                    <a:gd name="T50" fmla="*/ 2 w 88"/>
                    <a:gd name="T51" fmla="*/ 5 h 17"/>
                    <a:gd name="T52" fmla="*/ 4 w 88"/>
                    <a:gd name="T53" fmla="*/ 3 h 17"/>
                    <a:gd name="T54" fmla="*/ 8 w 88"/>
                    <a:gd name="T55" fmla="*/ 2 h 17"/>
                    <a:gd name="T56" fmla="*/ 14 w 88"/>
                    <a:gd name="T57" fmla="*/ 1 h 17"/>
                    <a:gd name="T58" fmla="*/ 21 w 88"/>
                    <a:gd name="T59" fmla="*/ 1 h 17"/>
                    <a:gd name="T60" fmla="*/ 28 w 88"/>
                    <a:gd name="T61" fmla="*/ 0 h 17"/>
                    <a:gd name="T62" fmla="*/ 36 w 88"/>
                    <a:gd name="T63" fmla="*/ 0 h 17"/>
                    <a:gd name="T64" fmla="*/ 45 w 88"/>
                    <a:gd name="T6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7">
                      <a:moveTo>
                        <a:pt x="45" y="1"/>
                      </a:moveTo>
                      <a:lnTo>
                        <a:pt x="55" y="2"/>
                      </a:lnTo>
                      <a:lnTo>
                        <a:pt x="63" y="3"/>
                      </a:lnTo>
                      <a:lnTo>
                        <a:pt x="70" y="4"/>
                      </a:lnTo>
                      <a:lnTo>
                        <a:pt x="77" y="5"/>
                      </a:lnTo>
                      <a:lnTo>
                        <a:pt x="81" y="7"/>
                      </a:lnTo>
                      <a:lnTo>
                        <a:pt x="85" y="8"/>
                      </a:lnTo>
                      <a:lnTo>
                        <a:pt x="88" y="10"/>
                      </a:lnTo>
                      <a:lnTo>
                        <a:pt x="88" y="12"/>
                      </a:lnTo>
                      <a:lnTo>
                        <a:pt x="87" y="13"/>
                      </a:lnTo>
                      <a:lnTo>
                        <a:pt x="85" y="15"/>
                      </a:lnTo>
                      <a:lnTo>
                        <a:pt x="81" y="16"/>
                      </a:lnTo>
                      <a:lnTo>
                        <a:pt x="76" y="16"/>
                      </a:lnTo>
                      <a:lnTo>
                        <a:pt x="69" y="17"/>
                      </a:lnTo>
                      <a:lnTo>
                        <a:pt x="60" y="17"/>
                      </a:lnTo>
                      <a:lnTo>
                        <a:pt x="52" y="17"/>
                      </a:lnTo>
                      <a:lnTo>
                        <a:pt x="43" y="17"/>
                      </a:lnTo>
                      <a:lnTo>
                        <a:pt x="33" y="16"/>
                      </a:lnTo>
                      <a:lnTo>
                        <a:pt x="25" y="15"/>
                      </a:lnTo>
                      <a:lnTo>
                        <a:pt x="18" y="14"/>
                      </a:lnTo>
                      <a:lnTo>
                        <a:pt x="11" y="12"/>
                      </a:lnTo>
                      <a:lnTo>
                        <a:pt x="7" y="11"/>
                      </a:lnTo>
                      <a:lnTo>
                        <a:pt x="3" y="9"/>
                      </a:lnTo>
                      <a:lnTo>
                        <a:pt x="0" y="8"/>
                      </a:lnTo>
                      <a:lnTo>
                        <a:pt x="0" y="6"/>
                      </a:lnTo>
                      <a:lnTo>
                        <a:pt x="2" y="5"/>
                      </a:lnTo>
                      <a:lnTo>
                        <a:pt x="4" y="3"/>
                      </a:lnTo>
                      <a:lnTo>
                        <a:pt x="8" y="2"/>
                      </a:lnTo>
                      <a:lnTo>
                        <a:pt x="14" y="1"/>
                      </a:lnTo>
                      <a:lnTo>
                        <a:pt x="21" y="1"/>
                      </a:lnTo>
                      <a:lnTo>
                        <a:pt x="28" y="0"/>
                      </a:lnTo>
                      <a:lnTo>
                        <a:pt x="36" y="0"/>
                      </a:lnTo>
                      <a:lnTo>
                        <a:pt x="45"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3" name="Freeform 405">
                  <a:extLst>
                    <a:ext uri="{FF2B5EF4-FFF2-40B4-BE49-F238E27FC236}">
                      <a16:creationId xmlns:a16="http://schemas.microsoft.com/office/drawing/2014/main" id="{35D4CD47-59D3-0141-84C2-6910CCD86003}"/>
                    </a:ext>
                  </a:extLst>
                </p:cNvPr>
                <p:cNvSpPr>
                  <a:spLocks/>
                </p:cNvSpPr>
                <p:nvPr/>
              </p:nvSpPr>
              <p:spPr bwMode="auto">
                <a:xfrm>
                  <a:off x="955" y="1606"/>
                  <a:ext cx="20" cy="9"/>
                </a:xfrm>
                <a:custGeom>
                  <a:avLst/>
                  <a:gdLst>
                    <a:gd name="T0" fmla="*/ 30 w 60"/>
                    <a:gd name="T1" fmla="*/ 0 h 16"/>
                    <a:gd name="T2" fmla="*/ 43 w 60"/>
                    <a:gd name="T3" fmla="*/ 1 h 16"/>
                    <a:gd name="T4" fmla="*/ 52 w 60"/>
                    <a:gd name="T5" fmla="*/ 4 h 16"/>
                    <a:gd name="T6" fmla="*/ 58 w 60"/>
                    <a:gd name="T7" fmla="*/ 7 h 16"/>
                    <a:gd name="T8" fmla="*/ 60 w 60"/>
                    <a:gd name="T9" fmla="*/ 10 h 16"/>
                    <a:gd name="T10" fmla="*/ 58 w 60"/>
                    <a:gd name="T11" fmla="*/ 13 h 16"/>
                    <a:gd name="T12" fmla="*/ 51 w 60"/>
                    <a:gd name="T13" fmla="*/ 15 h 16"/>
                    <a:gd name="T14" fmla="*/ 41 w 60"/>
                    <a:gd name="T15" fmla="*/ 16 h 16"/>
                    <a:gd name="T16" fmla="*/ 29 w 60"/>
                    <a:gd name="T17" fmla="*/ 16 h 16"/>
                    <a:gd name="T18" fmla="*/ 18 w 60"/>
                    <a:gd name="T19" fmla="*/ 15 h 16"/>
                    <a:gd name="T20" fmla="*/ 8 w 60"/>
                    <a:gd name="T21" fmla="*/ 12 h 16"/>
                    <a:gd name="T22" fmla="*/ 2 w 60"/>
                    <a:gd name="T23" fmla="*/ 9 h 16"/>
                    <a:gd name="T24" fmla="*/ 0 w 60"/>
                    <a:gd name="T25" fmla="*/ 6 h 16"/>
                    <a:gd name="T26" fmla="*/ 3 w 60"/>
                    <a:gd name="T27" fmla="*/ 3 h 16"/>
                    <a:gd name="T28" fmla="*/ 10 w 60"/>
                    <a:gd name="T29" fmla="*/ 1 h 16"/>
                    <a:gd name="T30" fmla="*/ 19 w 60"/>
                    <a:gd name="T31" fmla="*/ 0 h 16"/>
                    <a:gd name="T32" fmla="*/ 30 w 60"/>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6">
                      <a:moveTo>
                        <a:pt x="30" y="0"/>
                      </a:moveTo>
                      <a:lnTo>
                        <a:pt x="43" y="1"/>
                      </a:lnTo>
                      <a:lnTo>
                        <a:pt x="52" y="4"/>
                      </a:lnTo>
                      <a:lnTo>
                        <a:pt x="58" y="7"/>
                      </a:lnTo>
                      <a:lnTo>
                        <a:pt x="60" y="10"/>
                      </a:lnTo>
                      <a:lnTo>
                        <a:pt x="58" y="13"/>
                      </a:lnTo>
                      <a:lnTo>
                        <a:pt x="51" y="15"/>
                      </a:lnTo>
                      <a:lnTo>
                        <a:pt x="41" y="16"/>
                      </a:lnTo>
                      <a:lnTo>
                        <a:pt x="29" y="16"/>
                      </a:lnTo>
                      <a:lnTo>
                        <a:pt x="18" y="15"/>
                      </a:lnTo>
                      <a:lnTo>
                        <a:pt x="8" y="12"/>
                      </a:lnTo>
                      <a:lnTo>
                        <a:pt x="2" y="9"/>
                      </a:lnTo>
                      <a:lnTo>
                        <a:pt x="0" y="6"/>
                      </a:lnTo>
                      <a:lnTo>
                        <a:pt x="3" y="3"/>
                      </a:lnTo>
                      <a:lnTo>
                        <a:pt x="10" y="1"/>
                      </a:lnTo>
                      <a:lnTo>
                        <a:pt x="19" y="0"/>
                      </a:lnTo>
                      <a:lnTo>
                        <a:pt x="30"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4" name="Freeform 406">
                  <a:extLst>
                    <a:ext uri="{FF2B5EF4-FFF2-40B4-BE49-F238E27FC236}">
                      <a16:creationId xmlns:a16="http://schemas.microsoft.com/office/drawing/2014/main" id="{58F0038D-C7F0-324C-B431-A5694CF6E079}"/>
                    </a:ext>
                  </a:extLst>
                </p:cNvPr>
                <p:cNvSpPr>
                  <a:spLocks/>
                </p:cNvSpPr>
                <p:nvPr/>
              </p:nvSpPr>
              <p:spPr bwMode="auto">
                <a:xfrm>
                  <a:off x="955" y="1607"/>
                  <a:ext cx="14" cy="6"/>
                </a:xfrm>
                <a:custGeom>
                  <a:avLst/>
                  <a:gdLst>
                    <a:gd name="T0" fmla="*/ 21 w 41"/>
                    <a:gd name="T1" fmla="*/ 0 h 11"/>
                    <a:gd name="T2" fmla="*/ 29 w 41"/>
                    <a:gd name="T3" fmla="*/ 1 h 11"/>
                    <a:gd name="T4" fmla="*/ 36 w 41"/>
                    <a:gd name="T5" fmla="*/ 2 h 11"/>
                    <a:gd name="T6" fmla="*/ 40 w 41"/>
                    <a:gd name="T7" fmla="*/ 5 h 11"/>
                    <a:gd name="T8" fmla="*/ 41 w 41"/>
                    <a:gd name="T9" fmla="*/ 7 h 11"/>
                    <a:gd name="T10" fmla="*/ 40 w 41"/>
                    <a:gd name="T11" fmla="*/ 9 h 11"/>
                    <a:gd name="T12" fmla="*/ 34 w 41"/>
                    <a:gd name="T13" fmla="*/ 10 h 11"/>
                    <a:gd name="T14" fmla="*/ 28 w 41"/>
                    <a:gd name="T15" fmla="*/ 11 h 11"/>
                    <a:gd name="T16" fmla="*/ 19 w 41"/>
                    <a:gd name="T17" fmla="*/ 11 h 11"/>
                    <a:gd name="T18" fmla="*/ 11 w 41"/>
                    <a:gd name="T19" fmla="*/ 10 h 11"/>
                    <a:gd name="T20" fmla="*/ 6 w 41"/>
                    <a:gd name="T21" fmla="*/ 9 h 11"/>
                    <a:gd name="T22" fmla="*/ 2 w 41"/>
                    <a:gd name="T23" fmla="*/ 6 h 11"/>
                    <a:gd name="T24" fmla="*/ 0 w 41"/>
                    <a:gd name="T25" fmla="*/ 4 h 11"/>
                    <a:gd name="T26" fmla="*/ 2 w 41"/>
                    <a:gd name="T27" fmla="*/ 2 h 11"/>
                    <a:gd name="T28" fmla="*/ 7 w 41"/>
                    <a:gd name="T29" fmla="*/ 0 h 11"/>
                    <a:gd name="T30" fmla="*/ 13 w 41"/>
                    <a:gd name="T31" fmla="*/ 0 h 11"/>
                    <a:gd name="T32" fmla="*/ 21 w 41"/>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
                      <a:moveTo>
                        <a:pt x="21" y="0"/>
                      </a:moveTo>
                      <a:lnTo>
                        <a:pt x="29" y="1"/>
                      </a:lnTo>
                      <a:lnTo>
                        <a:pt x="36" y="2"/>
                      </a:lnTo>
                      <a:lnTo>
                        <a:pt x="40" y="5"/>
                      </a:lnTo>
                      <a:lnTo>
                        <a:pt x="41" y="7"/>
                      </a:lnTo>
                      <a:lnTo>
                        <a:pt x="40" y="9"/>
                      </a:lnTo>
                      <a:lnTo>
                        <a:pt x="34" y="10"/>
                      </a:lnTo>
                      <a:lnTo>
                        <a:pt x="28" y="11"/>
                      </a:lnTo>
                      <a:lnTo>
                        <a:pt x="19" y="11"/>
                      </a:lnTo>
                      <a:lnTo>
                        <a:pt x="11" y="10"/>
                      </a:lnTo>
                      <a:lnTo>
                        <a:pt x="6" y="9"/>
                      </a:lnTo>
                      <a:lnTo>
                        <a:pt x="2" y="6"/>
                      </a:lnTo>
                      <a:lnTo>
                        <a:pt x="0" y="4"/>
                      </a:lnTo>
                      <a:lnTo>
                        <a:pt x="2" y="2"/>
                      </a:lnTo>
                      <a:lnTo>
                        <a:pt x="7" y="0"/>
                      </a:lnTo>
                      <a:lnTo>
                        <a:pt x="13" y="0"/>
                      </a:lnTo>
                      <a:lnTo>
                        <a:pt x="21"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5" name="Freeform 407">
                  <a:extLst>
                    <a:ext uri="{FF2B5EF4-FFF2-40B4-BE49-F238E27FC236}">
                      <a16:creationId xmlns:a16="http://schemas.microsoft.com/office/drawing/2014/main" id="{E37E655E-2FF9-A54E-A5BA-9212BE7488A3}"/>
                    </a:ext>
                  </a:extLst>
                </p:cNvPr>
                <p:cNvSpPr>
                  <a:spLocks/>
                </p:cNvSpPr>
                <p:nvPr/>
              </p:nvSpPr>
              <p:spPr bwMode="auto">
                <a:xfrm>
                  <a:off x="1009" y="1597"/>
                  <a:ext cx="50" cy="27"/>
                </a:xfrm>
                <a:custGeom>
                  <a:avLst/>
                  <a:gdLst>
                    <a:gd name="T0" fmla="*/ 0 w 149"/>
                    <a:gd name="T1" fmla="*/ 24 h 56"/>
                    <a:gd name="T2" fmla="*/ 149 w 149"/>
                    <a:gd name="T3" fmla="*/ 0 h 56"/>
                    <a:gd name="T4" fmla="*/ 149 w 149"/>
                    <a:gd name="T5" fmla="*/ 23 h 56"/>
                    <a:gd name="T6" fmla="*/ 109 w 149"/>
                    <a:gd name="T7" fmla="*/ 33 h 56"/>
                    <a:gd name="T8" fmla="*/ 0 w 149"/>
                    <a:gd name="T9" fmla="*/ 56 h 56"/>
                    <a:gd name="T10" fmla="*/ 0 w 149"/>
                    <a:gd name="T11" fmla="*/ 24 h 56"/>
                  </a:gdLst>
                  <a:ahLst/>
                  <a:cxnLst>
                    <a:cxn ang="0">
                      <a:pos x="T0" y="T1"/>
                    </a:cxn>
                    <a:cxn ang="0">
                      <a:pos x="T2" y="T3"/>
                    </a:cxn>
                    <a:cxn ang="0">
                      <a:pos x="T4" y="T5"/>
                    </a:cxn>
                    <a:cxn ang="0">
                      <a:pos x="T6" y="T7"/>
                    </a:cxn>
                    <a:cxn ang="0">
                      <a:pos x="T8" y="T9"/>
                    </a:cxn>
                    <a:cxn ang="0">
                      <a:pos x="T10" y="T11"/>
                    </a:cxn>
                  </a:cxnLst>
                  <a:rect l="0" t="0" r="r" b="b"/>
                  <a:pathLst>
                    <a:path w="149" h="56">
                      <a:moveTo>
                        <a:pt x="0" y="24"/>
                      </a:moveTo>
                      <a:lnTo>
                        <a:pt x="149" y="0"/>
                      </a:lnTo>
                      <a:lnTo>
                        <a:pt x="149" y="23"/>
                      </a:lnTo>
                      <a:lnTo>
                        <a:pt x="109" y="33"/>
                      </a:lnTo>
                      <a:lnTo>
                        <a:pt x="0" y="56"/>
                      </a:lnTo>
                      <a:lnTo>
                        <a:pt x="0" y="24"/>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6" name="Freeform 408">
                  <a:extLst>
                    <a:ext uri="{FF2B5EF4-FFF2-40B4-BE49-F238E27FC236}">
                      <a16:creationId xmlns:a16="http://schemas.microsoft.com/office/drawing/2014/main" id="{EB26603F-1424-8649-88FB-B43B32948244}"/>
                    </a:ext>
                  </a:extLst>
                </p:cNvPr>
                <p:cNvSpPr>
                  <a:spLocks/>
                </p:cNvSpPr>
                <p:nvPr/>
              </p:nvSpPr>
              <p:spPr bwMode="auto">
                <a:xfrm>
                  <a:off x="1012" y="1597"/>
                  <a:ext cx="47" cy="26"/>
                </a:xfrm>
                <a:custGeom>
                  <a:avLst/>
                  <a:gdLst>
                    <a:gd name="T0" fmla="*/ 0 w 142"/>
                    <a:gd name="T1" fmla="*/ 23 h 54"/>
                    <a:gd name="T2" fmla="*/ 18 w 142"/>
                    <a:gd name="T3" fmla="*/ 20 h 54"/>
                    <a:gd name="T4" fmla="*/ 35 w 142"/>
                    <a:gd name="T5" fmla="*/ 18 h 54"/>
                    <a:gd name="T6" fmla="*/ 53 w 142"/>
                    <a:gd name="T7" fmla="*/ 15 h 54"/>
                    <a:gd name="T8" fmla="*/ 71 w 142"/>
                    <a:gd name="T9" fmla="*/ 12 h 54"/>
                    <a:gd name="T10" fmla="*/ 89 w 142"/>
                    <a:gd name="T11" fmla="*/ 9 h 54"/>
                    <a:gd name="T12" fmla="*/ 107 w 142"/>
                    <a:gd name="T13" fmla="*/ 5 h 54"/>
                    <a:gd name="T14" fmla="*/ 124 w 142"/>
                    <a:gd name="T15" fmla="*/ 3 h 54"/>
                    <a:gd name="T16" fmla="*/ 142 w 142"/>
                    <a:gd name="T17" fmla="*/ 0 h 54"/>
                    <a:gd name="T18" fmla="*/ 142 w 142"/>
                    <a:gd name="T19" fmla="*/ 6 h 54"/>
                    <a:gd name="T20" fmla="*/ 142 w 142"/>
                    <a:gd name="T21" fmla="*/ 12 h 54"/>
                    <a:gd name="T22" fmla="*/ 142 w 142"/>
                    <a:gd name="T23" fmla="*/ 18 h 54"/>
                    <a:gd name="T24" fmla="*/ 142 w 142"/>
                    <a:gd name="T25" fmla="*/ 24 h 54"/>
                    <a:gd name="T26" fmla="*/ 133 w 142"/>
                    <a:gd name="T27" fmla="*/ 26 h 54"/>
                    <a:gd name="T28" fmla="*/ 123 w 142"/>
                    <a:gd name="T29" fmla="*/ 28 h 54"/>
                    <a:gd name="T30" fmla="*/ 112 w 142"/>
                    <a:gd name="T31" fmla="*/ 31 h 54"/>
                    <a:gd name="T32" fmla="*/ 102 w 142"/>
                    <a:gd name="T33" fmla="*/ 33 h 54"/>
                    <a:gd name="T34" fmla="*/ 90 w 142"/>
                    <a:gd name="T35" fmla="*/ 36 h 54"/>
                    <a:gd name="T36" fmla="*/ 76 w 142"/>
                    <a:gd name="T37" fmla="*/ 38 h 54"/>
                    <a:gd name="T38" fmla="*/ 64 w 142"/>
                    <a:gd name="T39" fmla="*/ 41 h 54"/>
                    <a:gd name="T40" fmla="*/ 52 w 142"/>
                    <a:gd name="T41" fmla="*/ 43 h 54"/>
                    <a:gd name="T42" fmla="*/ 38 w 142"/>
                    <a:gd name="T43" fmla="*/ 46 h 54"/>
                    <a:gd name="T44" fmla="*/ 26 w 142"/>
                    <a:gd name="T45" fmla="*/ 49 h 54"/>
                    <a:gd name="T46" fmla="*/ 12 w 142"/>
                    <a:gd name="T47" fmla="*/ 51 h 54"/>
                    <a:gd name="T48" fmla="*/ 0 w 142"/>
                    <a:gd name="T49" fmla="*/ 54 h 54"/>
                    <a:gd name="T50" fmla="*/ 0 w 142"/>
                    <a:gd name="T51" fmla="*/ 46 h 54"/>
                    <a:gd name="T52" fmla="*/ 0 w 142"/>
                    <a:gd name="T53" fmla="*/ 38 h 54"/>
                    <a:gd name="T54" fmla="*/ 0 w 142"/>
                    <a:gd name="T55" fmla="*/ 30 h 54"/>
                    <a:gd name="T56" fmla="*/ 0 w 142"/>
                    <a:gd name="T5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54">
                      <a:moveTo>
                        <a:pt x="0" y="23"/>
                      </a:moveTo>
                      <a:lnTo>
                        <a:pt x="18" y="20"/>
                      </a:lnTo>
                      <a:lnTo>
                        <a:pt x="35" y="18"/>
                      </a:lnTo>
                      <a:lnTo>
                        <a:pt x="53" y="15"/>
                      </a:lnTo>
                      <a:lnTo>
                        <a:pt x="71" y="12"/>
                      </a:lnTo>
                      <a:lnTo>
                        <a:pt x="89" y="9"/>
                      </a:lnTo>
                      <a:lnTo>
                        <a:pt x="107" y="5"/>
                      </a:lnTo>
                      <a:lnTo>
                        <a:pt x="124" y="3"/>
                      </a:lnTo>
                      <a:lnTo>
                        <a:pt x="142" y="0"/>
                      </a:lnTo>
                      <a:lnTo>
                        <a:pt x="142" y="6"/>
                      </a:lnTo>
                      <a:lnTo>
                        <a:pt x="142" y="12"/>
                      </a:lnTo>
                      <a:lnTo>
                        <a:pt x="142" y="18"/>
                      </a:lnTo>
                      <a:lnTo>
                        <a:pt x="142" y="24"/>
                      </a:lnTo>
                      <a:lnTo>
                        <a:pt x="133" y="26"/>
                      </a:lnTo>
                      <a:lnTo>
                        <a:pt x="123" y="28"/>
                      </a:lnTo>
                      <a:lnTo>
                        <a:pt x="112" y="31"/>
                      </a:lnTo>
                      <a:lnTo>
                        <a:pt x="102" y="33"/>
                      </a:lnTo>
                      <a:lnTo>
                        <a:pt x="90" y="36"/>
                      </a:lnTo>
                      <a:lnTo>
                        <a:pt x="76" y="38"/>
                      </a:lnTo>
                      <a:lnTo>
                        <a:pt x="64" y="41"/>
                      </a:lnTo>
                      <a:lnTo>
                        <a:pt x="52" y="43"/>
                      </a:lnTo>
                      <a:lnTo>
                        <a:pt x="38" y="46"/>
                      </a:lnTo>
                      <a:lnTo>
                        <a:pt x="26" y="49"/>
                      </a:lnTo>
                      <a:lnTo>
                        <a:pt x="12" y="51"/>
                      </a:lnTo>
                      <a:lnTo>
                        <a:pt x="0" y="54"/>
                      </a:lnTo>
                      <a:lnTo>
                        <a:pt x="0" y="46"/>
                      </a:lnTo>
                      <a:lnTo>
                        <a:pt x="0" y="38"/>
                      </a:lnTo>
                      <a:lnTo>
                        <a:pt x="0" y="30"/>
                      </a:lnTo>
                      <a:lnTo>
                        <a:pt x="0" y="23"/>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7" name="Freeform 409">
                  <a:extLst>
                    <a:ext uri="{FF2B5EF4-FFF2-40B4-BE49-F238E27FC236}">
                      <a16:creationId xmlns:a16="http://schemas.microsoft.com/office/drawing/2014/main" id="{5446FEB4-9D52-8A42-BB8C-21C9C7C196E4}"/>
                    </a:ext>
                  </a:extLst>
                </p:cNvPr>
                <p:cNvSpPr>
                  <a:spLocks/>
                </p:cNvSpPr>
                <p:nvPr/>
              </p:nvSpPr>
              <p:spPr bwMode="auto">
                <a:xfrm>
                  <a:off x="1014" y="1597"/>
                  <a:ext cx="45" cy="25"/>
                </a:xfrm>
                <a:custGeom>
                  <a:avLst/>
                  <a:gdLst>
                    <a:gd name="T0" fmla="*/ 0 w 134"/>
                    <a:gd name="T1" fmla="*/ 22 h 52"/>
                    <a:gd name="T2" fmla="*/ 16 w 134"/>
                    <a:gd name="T3" fmla="*/ 19 h 52"/>
                    <a:gd name="T4" fmla="*/ 34 w 134"/>
                    <a:gd name="T5" fmla="*/ 17 h 52"/>
                    <a:gd name="T6" fmla="*/ 51 w 134"/>
                    <a:gd name="T7" fmla="*/ 14 h 52"/>
                    <a:gd name="T8" fmla="*/ 68 w 134"/>
                    <a:gd name="T9" fmla="*/ 11 h 52"/>
                    <a:gd name="T10" fmla="*/ 85 w 134"/>
                    <a:gd name="T11" fmla="*/ 9 h 52"/>
                    <a:gd name="T12" fmla="*/ 101 w 134"/>
                    <a:gd name="T13" fmla="*/ 5 h 52"/>
                    <a:gd name="T14" fmla="*/ 118 w 134"/>
                    <a:gd name="T15" fmla="*/ 3 h 52"/>
                    <a:gd name="T16" fmla="*/ 134 w 134"/>
                    <a:gd name="T17" fmla="*/ 0 h 52"/>
                    <a:gd name="T18" fmla="*/ 134 w 134"/>
                    <a:gd name="T19" fmla="*/ 6 h 52"/>
                    <a:gd name="T20" fmla="*/ 134 w 134"/>
                    <a:gd name="T21" fmla="*/ 12 h 52"/>
                    <a:gd name="T22" fmla="*/ 134 w 134"/>
                    <a:gd name="T23" fmla="*/ 18 h 52"/>
                    <a:gd name="T24" fmla="*/ 134 w 134"/>
                    <a:gd name="T25" fmla="*/ 24 h 52"/>
                    <a:gd name="T26" fmla="*/ 125 w 134"/>
                    <a:gd name="T27" fmla="*/ 26 h 52"/>
                    <a:gd name="T28" fmla="*/ 115 w 134"/>
                    <a:gd name="T29" fmla="*/ 28 h 52"/>
                    <a:gd name="T30" fmla="*/ 104 w 134"/>
                    <a:gd name="T31" fmla="*/ 31 h 52"/>
                    <a:gd name="T32" fmla="*/ 94 w 134"/>
                    <a:gd name="T33" fmla="*/ 33 h 52"/>
                    <a:gd name="T34" fmla="*/ 82 w 134"/>
                    <a:gd name="T35" fmla="*/ 35 h 52"/>
                    <a:gd name="T36" fmla="*/ 71 w 134"/>
                    <a:gd name="T37" fmla="*/ 37 h 52"/>
                    <a:gd name="T38" fmla="*/ 59 w 134"/>
                    <a:gd name="T39" fmla="*/ 40 h 52"/>
                    <a:gd name="T40" fmla="*/ 48 w 134"/>
                    <a:gd name="T41" fmla="*/ 42 h 52"/>
                    <a:gd name="T42" fmla="*/ 36 w 134"/>
                    <a:gd name="T43" fmla="*/ 45 h 52"/>
                    <a:gd name="T44" fmla="*/ 23 w 134"/>
                    <a:gd name="T45" fmla="*/ 47 h 52"/>
                    <a:gd name="T46" fmla="*/ 12 w 134"/>
                    <a:gd name="T47" fmla="*/ 50 h 52"/>
                    <a:gd name="T48" fmla="*/ 0 w 134"/>
                    <a:gd name="T49" fmla="*/ 52 h 52"/>
                    <a:gd name="T50" fmla="*/ 0 w 134"/>
                    <a:gd name="T51" fmla="*/ 45 h 52"/>
                    <a:gd name="T52" fmla="*/ 0 w 134"/>
                    <a:gd name="T53" fmla="*/ 37 h 52"/>
                    <a:gd name="T54" fmla="*/ 0 w 134"/>
                    <a:gd name="T55" fmla="*/ 29 h 52"/>
                    <a:gd name="T56" fmla="*/ 0 w 134"/>
                    <a:gd name="T57"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52">
                      <a:moveTo>
                        <a:pt x="0" y="22"/>
                      </a:moveTo>
                      <a:lnTo>
                        <a:pt x="16" y="19"/>
                      </a:lnTo>
                      <a:lnTo>
                        <a:pt x="34" y="17"/>
                      </a:lnTo>
                      <a:lnTo>
                        <a:pt x="51" y="14"/>
                      </a:lnTo>
                      <a:lnTo>
                        <a:pt x="68" y="11"/>
                      </a:lnTo>
                      <a:lnTo>
                        <a:pt x="85" y="9"/>
                      </a:lnTo>
                      <a:lnTo>
                        <a:pt x="101" y="5"/>
                      </a:lnTo>
                      <a:lnTo>
                        <a:pt x="118" y="3"/>
                      </a:lnTo>
                      <a:lnTo>
                        <a:pt x="134" y="0"/>
                      </a:lnTo>
                      <a:lnTo>
                        <a:pt x="134" y="6"/>
                      </a:lnTo>
                      <a:lnTo>
                        <a:pt x="134" y="12"/>
                      </a:lnTo>
                      <a:lnTo>
                        <a:pt x="134" y="18"/>
                      </a:lnTo>
                      <a:lnTo>
                        <a:pt x="134" y="24"/>
                      </a:lnTo>
                      <a:lnTo>
                        <a:pt x="125" y="26"/>
                      </a:lnTo>
                      <a:lnTo>
                        <a:pt x="115" y="28"/>
                      </a:lnTo>
                      <a:lnTo>
                        <a:pt x="104" y="31"/>
                      </a:lnTo>
                      <a:lnTo>
                        <a:pt x="94" y="33"/>
                      </a:lnTo>
                      <a:lnTo>
                        <a:pt x="82" y="35"/>
                      </a:lnTo>
                      <a:lnTo>
                        <a:pt x="71" y="37"/>
                      </a:lnTo>
                      <a:lnTo>
                        <a:pt x="59" y="40"/>
                      </a:lnTo>
                      <a:lnTo>
                        <a:pt x="48" y="42"/>
                      </a:lnTo>
                      <a:lnTo>
                        <a:pt x="36" y="45"/>
                      </a:lnTo>
                      <a:lnTo>
                        <a:pt x="23" y="47"/>
                      </a:lnTo>
                      <a:lnTo>
                        <a:pt x="12" y="50"/>
                      </a:lnTo>
                      <a:lnTo>
                        <a:pt x="0" y="52"/>
                      </a:lnTo>
                      <a:lnTo>
                        <a:pt x="0" y="45"/>
                      </a:lnTo>
                      <a:lnTo>
                        <a:pt x="0" y="37"/>
                      </a:lnTo>
                      <a:lnTo>
                        <a:pt x="0" y="29"/>
                      </a:lnTo>
                      <a:lnTo>
                        <a:pt x="0" y="2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8" name="Freeform 410">
                  <a:extLst>
                    <a:ext uri="{FF2B5EF4-FFF2-40B4-BE49-F238E27FC236}">
                      <a16:creationId xmlns:a16="http://schemas.microsoft.com/office/drawing/2014/main" id="{343B4CDE-E73E-3741-BD93-0646B00D91E8}"/>
                    </a:ext>
                  </a:extLst>
                </p:cNvPr>
                <p:cNvSpPr>
                  <a:spLocks/>
                </p:cNvSpPr>
                <p:nvPr/>
              </p:nvSpPr>
              <p:spPr bwMode="auto">
                <a:xfrm>
                  <a:off x="1017" y="1597"/>
                  <a:ext cx="43" cy="25"/>
                </a:xfrm>
                <a:custGeom>
                  <a:avLst/>
                  <a:gdLst>
                    <a:gd name="T0" fmla="*/ 0 w 128"/>
                    <a:gd name="T1" fmla="*/ 21 h 51"/>
                    <a:gd name="T2" fmla="*/ 17 w 128"/>
                    <a:gd name="T3" fmla="*/ 18 h 51"/>
                    <a:gd name="T4" fmla="*/ 32 w 128"/>
                    <a:gd name="T5" fmla="*/ 16 h 51"/>
                    <a:gd name="T6" fmla="*/ 48 w 128"/>
                    <a:gd name="T7" fmla="*/ 13 h 51"/>
                    <a:gd name="T8" fmla="*/ 65 w 128"/>
                    <a:gd name="T9" fmla="*/ 11 h 51"/>
                    <a:gd name="T10" fmla="*/ 80 w 128"/>
                    <a:gd name="T11" fmla="*/ 9 h 51"/>
                    <a:gd name="T12" fmla="*/ 96 w 128"/>
                    <a:gd name="T13" fmla="*/ 5 h 51"/>
                    <a:gd name="T14" fmla="*/ 111 w 128"/>
                    <a:gd name="T15" fmla="*/ 3 h 51"/>
                    <a:gd name="T16" fmla="*/ 128 w 128"/>
                    <a:gd name="T17" fmla="*/ 0 h 51"/>
                    <a:gd name="T18" fmla="*/ 128 w 128"/>
                    <a:gd name="T19" fmla="*/ 6 h 51"/>
                    <a:gd name="T20" fmla="*/ 128 w 128"/>
                    <a:gd name="T21" fmla="*/ 13 h 51"/>
                    <a:gd name="T22" fmla="*/ 128 w 128"/>
                    <a:gd name="T23" fmla="*/ 19 h 51"/>
                    <a:gd name="T24" fmla="*/ 128 w 128"/>
                    <a:gd name="T25" fmla="*/ 24 h 51"/>
                    <a:gd name="T26" fmla="*/ 118 w 128"/>
                    <a:gd name="T27" fmla="*/ 26 h 51"/>
                    <a:gd name="T28" fmla="*/ 107 w 128"/>
                    <a:gd name="T29" fmla="*/ 28 h 51"/>
                    <a:gd name="T30" fmla="*/ 97 w 128"/>
                    <a:gd name="T31" fmla="*/ 31 h 51"/>
                    <a:gd name="T32" fmla="*/ 88 w 128"/>
                    <a:gd name="T33" fmla="*/ 33 h 51"/>
                    <a:gd name="T34" fmla="*/ 77 w 128"/>
                    <a:gd name="T35" fmla="*/ 35 h 51"/>
                    <a:gd name="T36" fmla="*/ 66 w 128"/>
                    <a:gd name="T37" fmla="*/ 37 h 51"/>
                    <a:gd name="T38" fmla="*/ 55 w 128"/>
                    <a:gd name="T39" fmla="*/ 39 h 51"/>
                    <a:gd name="T40" fmla="*/ 44 w 128"/>
                    <a:gd name="T41" fmla="*/ 41 h 51"/>
                    <a:gd name="T42" fmla="*/ 33 w 128"/>
                    <a:gd name="T43" fmla="*/ 45 h 51"/>
                    <a:gd name="T44" fmla="*/ 22 w 128"/>
                    <a:gd name="T45" fmla="*/ 47 h 51"/>
                    <a:gd name="T46" fmla="*/ 11 w 128"/>
                    <a:gd name="T47" fmla="*/ 49 h 51"/>
                    <a:gd name="T48" fmla="*/ 0 w 128"/>
                    <a:gd name="T49" fmla="*/ 51 h 51"/>
                    <a:gd name="T50" fmla="*/ 0 w 128"/>
                    <a:gd name="T51" fmla="*/ 43 h 51"/>
                    <a:gd name="T52" fmla="*/ 0 w 128"/>
                    <a:gd name="T53" fmla="*/ 35 h 51"/>
                    <a:gd name="T54" fmla="*/ 0 w 128"/>
                    <a:gd name="T55" fmla="*/ 28 h 51"/>
                    <a:gd name="T56" fmla="*/ 0 w 128"/>
                    <a:gd name="T57"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51">
                      <a:moveTo>
                        <a:pt x="0" y="21"/>
                      </a:moveTo>
                      <a:lnTo>
                        <a:pt x="17" y="18"/>
                      </a:lnTo>
                      <a:lnTo>
                        <a:pt x="32" y="16"/>
                      </a:lnTo>
                      <a:lnTo>
                        <a:pt x="48" y="13"/>
                      </a:lnTo>
                      <a:lnTo>
                        <a:pt x="65" y="11"/>
                      </a:lnTo>
                      <a:lnTo>
                        <a:pt x="80" y="9"/>
                      </a:lnTo>
                      <a:lnTo>
                        <a:pt x="96" y="5"/>
                      </a:lnTo>
                      <a:lnTo>
                        <a:pt x="111" y="3"/>
                      </a:lnTo>
                      <a:lnTo>
                        <a:pt x="128" y="0"/>
                      </a:lnTo>
                      <a:lnTo>
                        <a:pt x="128" y="6"/>
                      </a:lnTo>
                      <a:lnTo>
                        <a:pt x="128" y="13"/>
                      </a:lnTo>
                      <a:lnTo>
                        <a:pt x="128" y="19"/>
                      </a:lnTo>
                      <a:lnTo>
                        <a:pt x="128" y="24"/>
                      </a:lnTo>
                      <a:lnTo>
                        <a:pt x="118" y="26"/>
                      </a:lnTo>
                      <a:lnTo>
                        <a:pt x="107" y="28"/>
                      </a:lnTo>
                      <a:lnTo>
                        <a:pt x="97" y="31"/>
                      </a:lnTo>
                      <a:lnTo>
                        <a:pt x="88" y="33"/>
                      </a:lnTo>
                      <a:lnTo>
                        <a:pt x="77" y="35"/>
                      </a:lnTo>
                      <a:lnTo>
                        <a:pt x="66" y="37"/>
                      </a:lnTo>
                      <a:lnTo>
                        <a:pt x="55" y="39"/>
                      </a:lnTo>
                      <a:lnTo>
                        <a:pt x="44" y="41"/>
                      </a:lnTo>
                      <a:lnTo>
                        <a:pt x="33" y="45"/>
                      </a:lnTo>
                      <a:lnTo>
                        <a:pt x="22" y="47"/>
                      </a:lnTo>
                      <a:lnTo>
                        <a:pt x="11" y="49"/>
                      </a:lnTo>
                      <a:lnTo>
                        <a:pt x="0" y="51"/>
                      </a:lnTo>
                      <a:lnTo>
                        <a:pt x="0" y="43"/>
                      </a:lnTo>
                      <a:lnTo>
                        <a:pt x="0" y="35"/>
                      </a:lnTo>
                      <a:lnTo>
                        <a:pt x="0" y="28"/>
                      </a:lnTo>
                      <a:lnTo>
                        <a:pt x="0" y="21"/>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59" name="Freeform 411">
                  <a:extLst>
                    <a:ext uri="{FF2B5EF4-FFF2-40B4-BE49-F238E27FC236}">
                      <a16:creationId xmlns:a16="http://schemas.microsoft.com/office/drawing/2014/main" id="{2D72953F-4088-7A40-B33B-38282FBDBD61}"/>
                    </a:ext>
                  </a:extLst>
                </p:cNvPr>
                <p:cNvSpPr>
                  <a:spLocks/>
                </p:cNvSpPr>
                <p:nvPr/>
              </p:nvSpPr>
              <p:spPr bwMode="auto">
                <a:xfrm>
                  <a:off x="1019" y="1597"/>
                  <a:ext cx="41" cy="24"/>
                </a:xfrm>
                <a:custGeom>
                  <a:avLst/>
                  <a:gdLst>
                    <a:gd name="T0" fmla="*/ 0 w 121"/>
                    <a:gd name="T1" fmla="*/ 20 h 49"/>
                    <a:gd name="T2" fmla="*/ 15 w 121"/>
                    <a:gd name="T3" fmla="*/ 18 h 49"/>
                    <a:gd name="T4" fmla="*/ 30 w 121"/>
                    <a:gd name="T5" fmla="*/ 15 h 49"/>
                    <a:gd name="T6" fmla="*/ 45 w 121"/>
                    <a:gd name="T7" fmla="*/ 13 h 49"/>
                    <a:gd name="T8" fmla="*/ 60 w 121"/>
                    <a:gd name="T9" fmla="*/ 11 h 49"/>
                    <a:gd name="T10" fmla="*/ 75 w 121"/>
                    <a:gd name="T11" fmla="*/ 9 h 49"/>
                    <a:gd name="T12" fmla="*/ 90 w 121"/>
                    <a:gd name="T13" fmla="*/ 5 h 49"/>
                    <a:gd name="T14" fmla="*/ 105 w 121"/>
                    <a:gd name="T15" fmla="*/ 3 h 49"/>
                    <a:gd name="T16" fmla="*/ 121 w 121"/>
                    <a:gd name="T17" fmla="*/ 0 h 49"/>
                    <a:gd name="T18" fmla="*/ 121 w 121"/>
                    <a:gd name="T19" fmla="*/ 6 h 49"/>
                    <a:gd name="T20" fmla="*/ 121 w 121"/>
                    <a:gd name="T21" fmla="*/ 13 h 49"/>
                    <a:gd name="T22" fmla="*/ 121 w 121"/>
                    <a:gd name="T23" fmla="*/ 19 h 49"/>
                    <a:gd name="T24" fmla="*/ 121 w 121"/>
                    <a:gd name="T25" fmla="*/ 25 h 49"/>
                    <a:gd name="T26" fmla="*/ 111 w 121"/>
                    <a:gd name="T27" fmla="*/ 27 h 49"/>
                    <a:gd name="T28" fmla="*/ 101 w 121"/>
                    <a:gd name="T29" fmla="*/ 29 h 49"/>
                    <a:gd name="T30" fmla="*/ 90 w 121"/>
                    <a:gd name="T31" fmla="*/ 31 h 49"/>
                    <a:gd name="T32" fmla="*/ 81 w 121"/>
                    <a:gd name="T33" fmla="*/ 33 h 49"/>
                    <a:gd name="T34" fmla="*/ 71 w 121"/>
                    <a:gd name="T35" fmla="*/ 35 h 49"/>
                    <a:gd name="T36" fmla="*/ 62 w 121"/>
                    <a:gd name="T37" fmla="*/ 37 h 49"/>
                    <a:gd name="T38" fmla="*/ 51 w 121"/>
                    <a:gd name="T39" fmla="*/ 39 h 49"/>
                    <a:gd name="T40" fmla="*/ 41 w 121"/>
                    <a:gd name="T41" fmla="*/ 40 h 49"/>
                    <a:gd name="T42" fmla="*/ 32 w 121"/>
                    <a:gd name="T43" fmla="*/ 42 h 49"/>
                    <a:gd name="T44" fmla="*/ 21 w 121"/>
                    <a:gd name="T45" fmla="*/ 45 h 49"/>
                    <a:gd name="T46" fmla="*/ 11 w 121"/>
                    <a:gd name="T47" fmla="*/ 47 h 49"/>
                    <a:gd name="T48" fmla="*/ 1 w 121"/>
                    <a:gd name="T49" fmla="*/ 49 h 49"/>
                    <a:gd name="T50" fmla="*/ 1 w 121"/>
                    <a:gd name="T51" fmla="*/ 41 h 49"/>
                    <a:gd name="T52" fmla="*/ 1 w 121"/>
                    <a:gd name="T53" fmla="*/ 34 h 49"/>
                    <a:gd name="T54" fmla="*/ 1 w 121"/>
                    <a:gd name="T55" fmla="*/ 27 h 49"/>
                    <a:gd name="T56" fmla="*/ 0 w 121"/>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49">
                      <a:moveTo>
                        <a:pt x="0" y="20"/>
                      </a:moveTo>
                      <a:lnTo>
                        <a:pt x="15" y="18"/>
                      </a:lnTo>
                      <a:lnTo>
                        <a:pt x="30" y="15"/>
                      </a:lnTo>
                      <a:lnTo>
                        <a:pt x="45" y="13"/>
                      </a:lnTo>
                      <a:lnTo>
                        <a:pt x="60" y="11"/>
                      </a:lnTo>
                      <a:lnTo>
                        <a:pt x="75" y="9"/>
                      </a:lnTo>
                      <a:lnTo>
                        <a:pt x="90" y="5"/>
                      </a:lnTo>
                      <a:lnTo>
                        <a:pt x="105" y="3"/>
                      </a:lnTo>
                      <a:lnTo>
                        <a:pt x="121" y="0"/>
                      </a:lnTo>
                      <a:lnTo>
                        <a:pt x="121" y="6"/>
                      </a:lnTo>
                      <a:lnTo>
                        <a:pt x="121" y="13"/>
                      </a:lnTo>
                      <a:lnTo>
                        <a:pt x="121" y="19"/>
                      </a:lnTo>
                      <a:lnTo>
                        <a:pt x="121" y="25"/>
                      </a:lnTo>
                      <a:lnTo>
                        <a:pt x="111" y="27"/>
                      </a:lnTo>
                      <a:lnTo>
                        <a:pt x="101" y="29"/>
                      </a:lnTo>
                      <a:lnTo>
                        <a:pt x="90" y="31"/>
                      </a:lnTo>
                      <a:lnTo>
                        <a:pt x="81" y="33"/>
                      </a:lnTo>
                      <a:lnTo>
                        <a:pt x="71" y="35"/>
                      </a:lnTo>
                      <a:lnTo>
                        <a:pt x="62" y="37"/>
                      </a:lnTo>
                      <a:lnTo>
                        <a:pt x="51" y="39"/>
                      </a:lnTo>
                      <a:lnTo>
                        <a:pt x="41" y="40"/>
                      </a:lnTo>
                      <a:lnTo>
                        <a:pt x="32" y="42"/>
                      </a:lnTo>
                      <a:lnTo>
                        <a:pt x="21" y="45"/>
                      </a:lnTo>
                      <a:lnTo>
                        <a:pt x="11" y="47"/>
                      </a:lnTo>
                      <a:lnTo>
                        <a:pt x="1" y="49"/>
                      </a:lnTo>
                      <a:lnTo>
                        <a:pt x="1" y="41"/>
                      </a:lnTo>
                      <a:lnTo>
                        <a:pt x="1" y="34"/>
                      </a:lnTo>
                      <a:lnTo>
                        <a:pt x="1" y="27"/>
                      </a:lnTo>
                      <a:lnTo>
                        <a:pt x="0" y="2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0" name="Freeform 412">
                  <a:extLst>
                    <a:ext uri="{FF2B5EF4-FFF2-40B4-BE49-F238E27FC236}">
                      <a16:creationId xmlns:a16="http://schemas.microsoft.com/office/drawing/2014/main" id="{745BDC1F-8BC0-A442-B6BF-539DD2CF6AEE}"/>
                    </a:ext>
                  </a:extLst>
                </p:cNvPr>
                <p:cNvSpPr>
                  <a:spLocks/>
                </p:cNvSpPr>
                <p:nvPr/>
              </p:nvSpPr>
              <p:spPr bwMode="auto">
                <a:xfrm>
                  <a:off x="1022" y="1597"/>
                  <a:ext cx="38" cy="23"/>
                </a:xfrm>
                <a:custGeom>
                  <a:avLst/>
                  <a:gdLst>
                    <a:gd name="T0" fmla="*/ 0 w 113"/>
                    <a:gd name="T1" fmla="*/ 18 h 47"/>
                    <a:gd name="T2" fmla="*/ 14 w 113"/>
                    <a:gd name="T3" fmla="*/ 16 h 47"/>
                    <a:gd name="T4" fmla="*/ 28 w 113"/>
                    <a:gd name="T5" fmla="*/ 14 h 47"/>
                    <a:gd name="T6" fmla="*/ 41 w 113"/>
                    <a:gd name="T7" fmla="*/ 11 h 47"/>
                    <a:gd name="T8" fmla="*/ 56 w 113"/>
                    <a:gd name="T9" fmla="*/ 9 h 47"/>
                    <a:gd name="T10" fmla="*/ 70 w 113"/>
                    <a:gd name="T11" fmla="*/ 7 h 47"/>
                    <a:gd name="T12" fmla="*/ 84 w 113"/>
                    <a:gd name="T13" fmla="*/ 4 h 47"/>
                    <a:gd name="T14" fmla="*/ 99 w 113"/>
                    <a:gd name="T15" fmla="*/ 2 h 47"/>
                    <a:gd name="T16" fmla="*/ 113 w 113"/>
                    <a:gd name="T17" fmla="*/ 0 h 47"/>
                    <a:gd name="T18" fmla="*/ 113 w 113"/>
                    <a:gd name="T19" fmla="*/ 5 h 47"/>
                    <a:gd name="T20" fmla="*/ 113 w 113"/>
                    <a:gd name="T21" fmla="*/ 12 h 47"/>
                    <a:gd name="T22" fmla="*/ 113 w 113"/>
                    <a:gd name="T23" fmla="*/ 18 h 47"/>
                    <a:gd name="T24" fmla="*/ 113 w 113"/>
                    <a:gd name="T25" fmla="*/ 24 h 47"/>
                    <a:gd name="T26" fmla="*/ 103 w 113"/>
                    <a:gd name="T27" fmla="*/ 26 h 47"/>
                    <a:gd name="T28" fmla="*/ 93 w 113"/>
                    <a:gd name="T29" fmla="*/ 28 h 47"/>
                    <a:gd name="T30" fmla="*/ 84 w 113"/>
                    <a:gd name="T31" fmla="*/ 30 h 47"/>
                    <a:gd name="T32" fmla="*/ 74 w 113"/>
                    <a:gd name="T33" fmla="*/ 32 h 47"/>
                    <a:gd name="T34" fmla="*/ 65 w 113"/>
                    <a:gd name="T35" fmla="*/ 34 h 47"/>
                    <a:gd name="T36" fmla="*/ 56 w 113"/>
                    <a:gd name="T37" fmla="*/ 36 h 47"/>
                    <a:gd name="T38" fmla="*/ 47 w 113"/>
                    <a:gd name="T39" fmla="*/ 37 h 47"/>
                    <a:gd name="T40" fmla="*/ 39 w 113"/>
                    <a:gd name="T41" fmla="*/ 39 h 47"/>
                    <a:gd name="T42" fmla="*/ 29 w 113"/>
                    <a:gd name="T43" fmla="*/ 41 h 47"/>
                    <a:gd name="T44" fmla="*/ 19 w 113"/>
                    <a:gd name="T45" fmla="*/ 42 h 47"/>
                    <a:gd name="T46" fmla="*/ 11 w 113"/>
                    <a:gd name="T47" fmla="*/ 45 h 47"/>
                    <a:gd name="T48" fmla="*/ 2 w 113"/>
                    <a:gd name="T49" fmla="*/ 47 h 47"/>
                    <a:gd name="T50" fmla="*/ 2 w 113"/>
                    <a:gd name="T51" fmla="*/ 39 h 47"/>
                    <a:gd name="T52" fmla="*/ 2 w 113"/>
                    <a:gd name="T53" fmla="*/ 32 h 47"/>
                    <a:gd name="T54" fmla="*/ 0 w 113"/>
                    <a:gd name="T55" fmla="*/ 25 h 47"/>
                    <a:gd name="T56" fmla="*/ 0 w 113"/>
                    <a:gd name="T5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47">
                      <a:moveTo>
                        <a:pt x="0" y="18"/>
                      </a:moveTo>
                      <a:lnTo>
                        <a:pt x="14" y="16"/>
                      </a:lnTo>
                      <a:lnTo>
                        <a:pt x="28" y="14"/>
                      </a:lnTo>
                      <a:lnTo>
                        <a:pt x="41" y="11"/>
                      </a:lnTo>
                      <a:lnTo>
                        <a:pt x="56" y="9"/>
                      </a:lnTo>
                      <a:lnTo>
                        <a:pt x="70" y="7"/>
                      </a:lnTo>
                      <a:lnTo>
                        <a:pt x="84" y="4"/>
                      </a:lnTo>
                      <a:lnTo>
                        <a:pt x="99" y="2"/>
                      </a:lnTo>
                      <a:lnTo>
                        <a:pt x="113" y="0"/>
                      </a:lnTo>
                      <a:lnTo>
                        <a:pt x="113" y="5"/>
                      </a:lnTo>
                      <a:lnTo>
                        <a:pt x="113" y="12"/>
                      </a:lnTo>
                      <a:lnTo>
                        <a:pt x="113" y="18"/>
                      </a:lnTo>
                      <a:lnTo>
                        <a:pt x="113" y="24"/>
                      </a:lnTo>
                      <a:lnTo>
                        <a:pt x="103" y="26"/>
                      </a:lnTo>
                      <a:lnTo>
                        <a:pt x="93" y="28"/>
                      </a:lnTo>
                      <a:lnTo>
                        <a:pt x="84" y="30"/>
                      </a:lnTo>
                      <a:lnTo>
                        <a:pt x="74" y="32"/>
                      </a:lnTo>
                      <a:lnTo>
                        <a:pt x="65" y="34"/>
                      </a:lnTo>
                      <a:lnTo>
                        <a:pt x="56" y="36"/>
                      </a:lnTo>
                      <a:lnTo>
                        <a:pt x="47" y="37"/>
                      </a:lnTo>
                      <a:lnTo>
                        <a:pt x="39" y="39"/>
                      </a:lnTo>
                      <a:lnTo>
                        <a:pt x="29" y="41"/>
                      </a:lnTo>
                      <a:lnTo>
                        <a:pt x="19" y="42"/>
                      </a:lnTo>
                      <a:lnTo>
                        <a:pt x="11" y="45"/>
                      </a:lnTo>
                      <a:lnTo>
                        <a:pt x="2" y="47"/>
                      </a:lnTo>
                      <a:lnTo>
                        <a:pt x="2" y="39"/>
                      </a:lnTo>
                      <a:lnTo>
                        <a:pt x="2" y="32"/>
                      </a:lnTo>
                      <a:lnTo>
                        <a:pt x="0" y="25"/>
                      </a:lnTo>
                      <a:lnTo>
                        <a:pt x="0" y="18"/>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1" name="Freeform 413">
                  <a:extLst>
                    <a:ext uri="{FF2B5EF4-FFF2-40B4-BE49-F238E27FC236}">
                      <a16:creationId xmlns:a16="http://schemas.microsoft.com/office/drawing/2014/main" id="{DB929FA2-77BD-DB4B-90AD-C4C8A78E8229}"/>
                    </a:ext>
                  </a:extLst>
                </p:cNvPr>
                <p:cNvSpPr>
                  <a:spLocks/>
                </p:cNvSpPr>
                <p:nvPr/>
              </p:nvSpPr>
              <p:spPr bwMode="auto">
                <a:xfrm>
                  <a:off x="1025" y="1597"/>
                  <a:ext cx="35" cy="22"/>
                </a:xfrm>
                <a:custGeom>
                  <a:avLst/>
                  <a:gdLst>
                    <a:gd name="T0" fmla="*/ 0 w 105"/>
                    <a:gd name="T1" fmla="*/ 17 h 45"/>
                    <a:gd name="T2" fmla="*/ 13 w 105"/>
                    <a:gd name="T3" fmla="*/ 15 h 45"/>
                    <a:gd name="T4" fmla="*/ 26 w 105"/>
                    <a:gd name="T5" fmla="*/ 13 h 45"/>
                    <a:gd name="T6" fmla="*/ 39 w 105"/>
                    <a:gd name="T7" fmla="*/ 11 h 45"/>
                    <a:gd name="T8" fmla="*/ 52 w 105"/>
                    <a:gd name="T9" fmla="*/ 9 h 45"/>
                    <a:gd name="T10" fmla="*/ 65 w 105"/>
                    <a:gd name="T11" fmla="*/ 7 h 45"/>
                    <a:gd name="T12" fmla="*/ 79 w 105"/>
                    <a:gd name="T13" fmla="*/ 4 h 45"/>
                    <a:gd name="T14" fmla="*/ 91 w 105"/>
                    <a:gd name="T15" fmla="*/ 2 h 45"/>
                    <a:gd name="T16" fmla="*/ 105 w 105"/>
                    <a:gd name="T17" fmla="*/ 0 h 45"/>
                    <a:gd name="T18" fmla="*/ 105 w 105"/>
                    <a:gd name="T19" fmla="*/ 7 h 45"/>
                    <a:gd name="T20" fmla="*/ 105 w 105"/>
                    <a:gd name="T21" fmla="*/ 13 h 45"/>
                    <a:gd name="T22" fmla="*/ 105 w 105"/>
                    <a:gd name="T23" fmla="*/ 19 h 45"/>
                    <a:gd name="T24" fmla="*/ 105 w 105"/>
                    <a:gd name="T25" fmla="*/ 25 h 45"/>
                    <a:gd name="T26" fmla="*/ 95 w 105"/>
                    <a:gd name="T27" fmla="*/ 27 h 45"/>
                    <a:gd name="T28" fmla="*/ 85 w 105"/>
                    <a:gd name="T29" fmla="*/ 28 h 45"/>
                    <a:gd name="T30" fmla="*/ 76 w 105"/>
                    <a:gd name="T31" fmla="*/ 30 h 45"/>
                    <a:gd name="T32" fmla="*/ 66 w 105"/>
                    <a:gd name="T33" fmla="*/ 32 h 45"/>
                    <a:gd name="T34" fmla="*/ 58 w 105"/>
                    <a:gd name="T35" fmla="*/ 33 h 45"/>
                    <a:gd name="T36" fmla="*/ 50 w 105"/>
                    <a:gd name="T37" fmla="*/ 35 h 45"/>
                    <a:gd name="T38" fmla="*/ 42 w 105"/>
                    <a:gd name="T39" fmla="*/ 36 h 45"/>
                    <a:gd name="T40" fmla="*/ 35 w 105"/>
                    <a:gd name="T41" fmla="*/ 38 h 45"/>
                    <a:gd name="T42" fmla="*/ 26 w 105"/>
                    <a:gd name="T43" fmla="*/ 39 h 45"/>
                    <a:gd name="T44" fmla="*/ 18 w 105"/>
                    <a:gd name="T45" fmla="*/ 41 h 45"/>
                    <a:gd name="T46" fmla="*/ 11 w 105"/>
                    <a:gd name="T47" fmla="*/ 42 h 45"/>
                    <a:gd name="T48" fmla="*/ 3 w 105"/>
                    <a:gd name="T49" fmla="*/ 45 h 45"/>
                    <a:gd name="T50" fmla="*/ 3 w 105"/>
                    <a:gd name="T51" fmla="*/ 37 h 45"/>
                    <a:gd name="T52" fmla="*/ 2 w 105"/>
                    <a:gd name="T53" fmla="*/ 30 h 45"/>
                    <a:gd name="T54" fmla="*/ 0 w 105"/>
                    <a:gd name="T55" fmla="*/ 24 h 45"/>
                    <a:gd name="T56" fmla="*/ 0 w 105"/>
                    <a:gd name="T5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45">
                      <a:moveTo>
                        <a:pt x="0" y="17"/>
                      </a:moveTo>
                      <a:lnTo>
                        <a:pt x="13" y="15"/>
                      </a:lnTo>
                      <a:lnTo>
                        <a:pt x="26" y="13"/>
                      </a:lnTo>
                      <a:lnTo>
                        <a:pt x="39" y="11"/>
                      </a:lnTo>
                      <a:lnTo>
                        <a:pt x="52" y="9"/>
                      </a:lnTo>
                      <a:lnTo>
                        <a:pt x="65" y="7"/>
                      </a:lnTo>
                      <a:lnTo>
                        <a:pt x="79" y="4"/>
                      </a:lnTo>
                      <a:lnTo>
                        <a:pt x="91" y="2"/>
                      </a:lnTo>
                      <a:lnTo>
                        <a:pt x="105" y="0"/>
                      </a:lnTo>
                      <a:lnTo>
                        <a:pt x="105" y="7"/>
                      </a:lnTo>
                      <a:lnTo>
                        <a:pt x="105" y="13"/>
                      </a:lnTo>
                      <a:lnTo>
                        <a:pt x="105" y="19"/>
                      </a:lnTo>
                      <a:lnTo>
                        <a:pt x="105" y="25"/>
                      </a:lnTo>
                      <a:lnTo>
                        <a:pt x="95" y="27"/>
                      </a:lnTo>
                      <a:lnTo>
                        <a:pt x="85" y="28"/>
                      </a:lnTo>
                      <a:lnTo>
                        <a:pt x="76" y="30"/>
                      </a:lnTo>
                      <a:lnTo>
                        <a:pt x="66" y="32"/>
                      </a:lnTo>
                      <a:lnTo>
                        <a:pt x="58" y="33"/>
                      </a:lnTo>
                      <a:lnTo>
                        <a:pt x="50" y="35"/>
                      </a:lnTo>
                      <a:lnTo>
                        <a:pt x="42" y="36"/>
                      </a:lnTo>
                      <a:lnTo>
                        <a:pt x="35" y="38"/>
                      </a:lnTo>
                      <a:lnTo>
                        <a:pt x="26" y="39"/>
                      </a:lnTo>
                      <a:lnTo>
                        <a:pt x="18" y="41"/>
                      </a:lnTo>
                      <a:lnTo>
                        <a:pt x="11" y="42"/>
                      </a:lnTo>
                      <a:lnTo>
                        <a:pt x="3" y="45"/>
                      </a:lnTo>
                      <a:lnTo>
                        <a:pt x="3" y="37"/>
                      </a:lnTo>
                      <a:lnTo>
                        <a:pt x="2" y="30"/>
                      </a:lnTo>
                      <a:lnTo>
                        <a:pt x="0" y="24"/>
                      </a:lnTo>
                      <a:lnTo>
                        <a:pt x="0" y="17"/>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2" name="Freeform 414">
                  <a:extLst>
                    <a:ext uri="{FF2B5EF4-FFF2-40B4-BE49-F238E27FC236}">
                      <a16:creationId xmlns:a16="http://schemas.microsoft.com/office/drawing/2014/main" id="{687AB1C0-FE03-CD44-9D6E-1710A9847B56}"/>
                    </a:ext>
                  </a:extLst>
                </p:cNvPr>
                <p:cNvSpPr>
                  <a:spLocks/>
                </p:cNvSpPr>
                <p:nvPr/>
              </p:nvSpPr>
              <p:spPr bwMode="auto">
                <a:xfrm>
                  <a:off x="1028" y="1597"/>
                  <a:ext cx="32" cy="22"/>
                </a:xfrm>
                <a:custGeom>
                  <a:avLst/>
                  <a:gdLst>
                    <a:gd name="T0" fmla="*/ 0 w 96"/>
                    <a:gd name="T1" fmla="*/ 16 h 44"/>
                    <a:gd name="T2" fmla="*/ 12 w 96"/>
                    <a:gd name="T3" fmla="*/ 14 h 44"/>
                    <a:gd name="T4" fmla="*/ 23 w 96"/>
                    <a:gd name="T5" fmla="*/ 12 h 44"/>
                    <a:gd name="T6" fmla="*/ 35 w 96"/>
                    <a:gd name="T7" fmla="*/ 10 h 44"/>
                    <a:gd name="T8" fmla="*/ 48 w 96"/>
                    <a:gd name="T9" fmla="*/ 8 h 44"/>
                    <a:gd name="T10" fmla="*/ 59 w 96"/>
                    <a:gd name="T11" fmla="*/ 7 h 44"/>
                    <a:gd name="T12" fmla="*/ 71 w 96"/>
                    <a:gd name="T13" fmla="*/ 4 h 44"/>
                    <a:gd name="T14" fmla="*/ 83 w 96"/>
                    <a:gd name="T15" fmla="*/ 2 h 44"/>
                    <a:gd name="T16" fmla="*/ 96 w 96"/>
                    <a:gd name="T17" fmla="*/ 0 h 44"/>
                    <a:gd name="T18" fmla="*/ 96 w 96"/>
                    <a:gd name="T19" fmla="*/ 7 h 44"/>
                    <a:gd name="T20" fmla="*/ 96 w 96"/>
                    <a:gd name="T21" fmla="*/ 13 h 44"/>
                    <a:gd name="T22" fmla="*/ 96 w 96"/>
                    <a:gd name="T23" fmla="*/ 19 h 44"/>
                    <a:gd name="T24" fmla="*/ 96 w 96"/>
                    <a:gd name="T25" fmla="*/ 25 h 44"/>
                    <a:gd name="T26" fmla="*/ 86 w 96"/>
                    <a:gd name="T27" fmla="*/ 27 h 44"/>
                    <a:gd name="T28" fmla="*/ 76 w 96"/>
                    <a:gd name="T29" fmla="*/ 28 h 44"/>
                    <a:gd name="T30" fmla="*/ 67 w 96"/>
                    <a:gd name="T31" fmla="*/ 30 h 44"/>
                    <a:gd name="T32" fmla="*/ 57 w 96"/>
                    <a:gd name="T33" fmla="*/ 32 h 44"/>
                    <a:gd name="T34" fmla="*/ 50 w 96"/>
                    <a:gd name="T35" fmla="*/ 33 h 44"/>
                    <a:gd name="T36" fmla="*/ 43 w 96"/>
                    <a:gd name="T37" fmla="*/ 35 h 44"/>
                    <a:gd name="T38" fmla="*/ 37 w 96"/>
                    <a:gd name="T39" fmla="*/ 36 h 44"/>
                    <a:gd name="T40" fmla="*/ 30 w 96"/>
                    <a:gd name="T41" fmla="*/ 37 h 44"/>
                    <a:gd name="T42" fmla="*/ 23 w 96"/>
                    <a:gd name="T43" fmla="*/ 39 h 44"/>
                    <a:gd name="T44" fmla="*/ 15 w 96"/>
                    <a:gd name="T45" fmla="*/ 40 h 44"/>
                    <a:gd name="T46" fmla="*/ 8 w 96"/>
                    <a:gd name="T47" fmla="*/ 42 h 44"/>
                    <a:gd name="T48" fmla="*/ 1 w 96"/>
                    <a:gd name="T49" fmla="*/ 44 h 44"/>
                    <a:gd name="T50" fmla="*/ 0 w 96"/>
                    <a:gd name="T51" fmla="*/ 36 h 44"/>
                    <a:gd name="T52" fmla="*/ 0 w 96"/>
                    <a:gd name="T53" fmla="*/ 29 h 44"/>
                    <a:gd name="T54" fmla="*/ 0 w 96"/>
                    <a:gd name="T55" fmla="*/ 23 h 44"/>
                    <a:gd name="T56" fmla="*/ 0 w 96"/>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4">
                      <a:moveTo>
                        <a:pt x="0" y="16"/>
                      </a:moveTo>
                      <a:lnTo>
                        <a:pt x="12" y="14"/>
                      </a:lnTo>
                      <a:lnTo>
                        <a:pt x="23" y="12"/>
                      </a:lnTo>
                      <a:lnTo>
                        <a:pt x="35" y="10"/>
                      </a:lnTo>
                      <a:lnTo>
                        <a:pt x="48" y="8"/>
                      </a:lnTo>
                      <a:lnTo>
                        <a:pt x="59" y="7"/>
                      </a:lnTo>
                      <a:lnTo>
                        <a:pt x="71" y="4"/>
                      </a:lnTo>
                      <a:lnTo>
                        <a:pt x="83" y="2"/>
                      </a:lnTo>
                      <a:lnTo>
                        <a:pt x="96" y="0"/>
                      </a:lnTo>
                      <a:lnTo>
                        <a:pt x="96" y="7"/>
                      </a:lnTo>
                      <a:lnTo>
                        <a:pt x="96" y="13"/>
                      </a:lnTo>
                      <a:lnTo>
                        <a:pt x="96" y="19"/>
                      </a:lnTo>
                      <a:lnTo>
                        <a:pt x="96" y="25"/>
                      </a:lnTo>
                      <a:lnTo>
                        <a:pt x="86" y="27"/>
                      </a:lnTo>
                      <a:lnTo>
                        <a:pt x="76" y="28"/>
                      </a:lnTo>
                      <a:lnTo>
                        <a:pt x="67" y="30"/>
                      </a:lnTo>
                      <a:lnTo>
                        <a:pt x="57" y="32"/>
                      </a:lnTo>
                      <a:lnTo>
                        <a:pt x="50" y="33"/>
                      </a:lnTo>
                      <a:lnTo>
                        <a:pt x="43" y="35"/>
                      </a:lnTo>
                      <a:lnTo>
                        <a:pt x="37" y="36"/>
                      </a:lnTo>
                      <a:lnTo>
                        <a:pt x="30" y="37"/>
                      </a:lnTo>
                      <a:lnTo>
                        <a:pt x="23" y="39"/>
                      </a:lnTo>
                      <a:lnTo>
                        <a:pt x="15" y="40"/>
                      </a:lnTo>
                      <a:lnTo>
                        <a:pt x="8" y="42"/>
                      </a:lnTo>
                      <a:lnTo>
                        <a:pt x="1" y="44"/>
                      </a:lnTo>
                      <a:lnTo>
                        <a:pt x="0" y="36"/>
                      </a:lnTo>
                      <a:lnTo>
                        <a:pt x="0" y="29"/>
                      </a:lnTo>
                      <a:lnTo>
                        <a:pt x="0" y="23"/>
                      </a:lnTo>
                      <a:lnTo>
                        <a:pt x="0" y="16"/>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3" name="Freeform 415">
                  <a:extLst>
                    <a:ext uri="{FF2B5EF4-FFF2-40B4-BE49-F238E27FC236}">
                      <a16:creationId xmlns:a16="http://schemas.microsoft.com/office/drawing/2014/main" id="{599395B9-7F6E-9D43-B5E0-DBAAD1516DA8}"/>
                    </a:ext>
                  </a:extLst>
                </p:cNvPr>
                <p:cNvSpPr>
                  <a:spLocks/>
                </p:cNvSpPr>
                <p:nvPr/>
              </p:nvSpPr>
              <p:spPr bwMode="auto">
                <a:xfrm>
                  <a:off x="1030" y="1597"/>
                  <a:ext cx="30" cy="21"/>
                </a:xfrm>
                <a:custGeom>
                  <a:avLst/>
                  <a:gdLst>
                    <a:gd name="T0" fmla="*/ 0 w 89"/>
                    <a:gd name="T1" fmla="*/ 15 h 41"/>
                    <a:gd name="T2" fmla="*/ 10 w 89"/>
                    <a:gd name="T3" fmla="*/ 13 h 41"/>
                    <a:gd name="T4" fmla="*/ 21 w 89"/>
                    <a:gd name="T5" fmla="*/ 11 h 41"/>
                    <a:gd name="T6" fmla="*/ 32 w 89"/>
                    <a:gd name="T7" fmla="*/ 10 h 41"/>
                    <a:gd name="T8" fmla="*/ 45 w 89"/>
                    <a:gd name="T9" fmla="*/ 8 h 41"/>
                    <a:gd name="T10" fmla="*/ 56 w 89"/>
                    <a:gd name="T11" fmla="*/ 5 h 41"/>
                    <a:gd name="T12" fmla="*/ 67 w 89"/>
                    <a:gd name="T13" fmla="*/ 4 h 41"/>
                    <a:gd name="T14" fmla="*/ 78 w 89"/>
                    <a:gd name="T15" fmla="*/ 2 h 41"/>
                    <a:gd name="T16" fmla="*/ 89 w 89"/>
                    <a:gd name="T17" fmla="*/ 0 h 41"/>
                    <a:gd name="T18" fmla="*/ 89 w 89"/>
                    <a:gd name="T19" fmla="*/ 7 h 41"/>
                    <a:gd name="T20" fmla="*/ 89 w 89"/>
                    <a:gd name="T21" fmla="*/ 13 h 41"/>
                    <a:gd name="T22" fmla="*/ 89 w 89"/>
                    <a:gd name="T23" fmla="*/ 19 h 41"/>
                    <a:gd name="T24" fmla="*/ 89 w 89"/>
                    <a:gd name="T25" fmla="*/ 25 h 41"/>
                    <a:gd name="T26" fmla="*/ 79 w 89"/>
                    <a:gd name="T27" fmla="*/ 27 h 41"/>
                    <a:gd name="T28" fmla="*/ 71 w 89"/>
                    <a:gd name="T29" fmla="*/ 29 h 41"/>
                    <a:gd name="T30" fmla="*/ 61 w 89"/>
                    <a:gd name="T31" fmla="*/ 30 h 41"/>
                    <a:gd name="T32" fmla="*/ 52 w 89"/>
                    <a:gd name="T33" fmla="*/ 32 h 41"/>
                    <a:gd name="T34" fmla="*/ 46 w 89"/>
                    <a:gd name="T35" fmla="*/ 33 h 41"/>
                    <a:gd name="T36" fmla="*/ 39 w 89"/>
                    <a:gd name="T37" fmla="*/ 34 h 41"/>
                    <a:gd name="T38" fmla="*/ 34 w 89"/>
                    <a:gd name="T39" fmla="*/ 35 h 41"/>
                    <a:gd name="T40" fmla="*/ 27 w 89"/>
                    <a:gd name="T41" fmla="*/ 36 h 41"/>
                    <a:gd name="T42" fmla="*/ 21 w 89"/>
                    <a:gd name="T43" fmla="*/ 38 h 41"/>
                    <a:gd name="T44" fmla="*/ 15 w 89"/>
                    <a:gd name="T45" fmla="*/ 39 h 41"/>
                    <a:gd name="T46" fmla="*/ 9 w 89"/>
                    <a:gd name="T47" fmla="*/ 40 h 41"/>
                    <a:gd name="T48" fmla="*/ 2 w 89"/>
                    <a:gd name="T49" fmla="*/ 41 h 41"/>
                    <a:gd name="T50" fmla="*/ 1 w 89"/>
                    <a:gd name="T51" fmla="*/ 34 h 41"/>
                    <a:gd name="T52" fmla="*/ 1 w 89"/>
                    <a:gd name="T53" fmla="*/ 28 h 41"/>
                    <a:gd name="T54" fmla="*/ 1 w 89"/>
                    <a:gd name="T55" fmla="*/ 22 h 41"/>
                    <a:gd name="T56" fmla="*/ 0 w 89"/>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41">
                      <a:moveTo>
                        <a:pt x="0" y="15"/>
                      </a:moveTo>
                      <a:lnTo>
                        <a:pt x="10" y="13"/>
                      </a:lnTo>
                      <a:lnTo>
                        <a:pt x="21" y="11"/>
                      </a:lnTo>
                      <a:lnTo>
                        <a:pt x="32" y="10"/>
                      </a:lnTo>
                      <a:lnTo>
                        <a:pt x="45" y="8"/>
                      </a:lnTo>
                      <a:lnTo>
                        <a:pt x="56" y="5"/>
                      </a:lnTo>
                      <a:lnTo>
                        <a:pt x="67" y="4"/>
                      </a:lnTo>
                      <a:lnTo>
                        <a:pt x="78" y="2"/>
                      </a:lnTo>
                      <a:lnTo>
                        <a:pt x="89" y="0"/>
                      </a:lnTo>
                      <a:lnTo>
                        <a:pt x="89" y="7"/>
                      </a:lnTo>
                      <a:lnTo>
                        <a:pt x="89" y="13"/>
                      </a:lnTo>
                      <a:lnTo>
                        <a:pt x="89" y="19"/>
                      </a:lnTo>
                      <a:lnTo>
                        <a:pt x="89" y="25"/>
                      </a:lnTo>
                      <a:lnTo>
                        <a:pt x="79" y="27"/>
                      </a:lnTo>
                      <a:lnTo>
                        <a:pt x="71" y="29"/>
                      </a:lnTo>
                      <a:lnTo>
                        <a:pt x="61" y="30"/>
                      </a:lnTo>
                      <a:lnTo>
                        <a:pt x="52" y="32"/>
                      </a:lnTo>
                      <a:lnTo>
                        <a:pt x="46" y="33"/>
                      </a:lnTo>
                      <a:lnTo>
                        <a:pt x="39" y="34"/>
                      </a:lnTo>
                      <a:lnTo>
                        <a:pt x="34" y="35"/>
                      </a:lnTo>
                      <a:lnTo>
                        <a:pt x="27" y="36"/>
                      </a:lnTo>
                      <a:lnTo>
                        <a:pt x="21" y="38"/>
                      </a:lnTo>
                      <a:lnTo>
                        <a:pt x="15" y="39"/>
                      </a:lnTo>
                      <a:lnTo>
                        <a:pt x="9" y="40"/>
                      </a:lnTo>
                      <a:lnTo>
                        <a:pt x="2" y="41"/>
                      </a:lnTo>
                      <a:lnTo>
                        <a:pt x="1" y="34"/>
                      </a:lnTo>
                      <a:lnTo>
                        <a:pt x="1" y="28"/>
                      </a:lnTo>
                      <a:lnTo>
                        <a:pt x="1" y="22"/>
                      </a:lnTo>
                      <a:lnTo>
                        <a:pt x="0" y="15"/>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4" name="Freeform 416">
                  <a:extLst>
                    <a:ext uri="{FF2B5EF4-FFF2-40B4-BE49-F238E27FC236}">
                      <a16:creationId xmlns:a16="http://schemas.microsoft.com/office/drawing/2014/main" id="{99BC71EA-17AD-EA46-9AB5-D00E5C84C0D1}"/>
                    </a:ext>
                  </a:extLst>
                </p:cNvPr>
                <p:cNvSpPr>
                  <a:spLocks/>
                </p:cNvSpPr>
                <p:nvPr/>
              </p:nvSpPr>
              <p:spPr bwMode="auto">
                <a:xfrm>
                  <a:off x="1033" y="1597"/>
                  <a:ext cx="27" cy="20"/>
                </a:xfrm>
                <a:custGeom>
                  <a:avLst/>
                  <a:gdLst>
                    <a:gd name="T0" fmla="*/ 0 w 81"/>
                    <a:gd name="T1" fmla="*/ 14 h 39"/>
                    <a:gd name="T2" fmla="*/ 9 w 81"/>
                    <a:gd name="T3" fmla="*/ 12 h 39"/>
                    <a:gd name="T4" fmla="*/ 20 w 81"/>
                    <a:gd name="T5" fmla="*/ 11 h 39"/>
                    <a:gd name="T6" fmla="*/ 30 w 81"/>
                    <a:gd name="T7" fmla="*/ 9 h 39"/>
                    <a:gd name="T8" fmla="*/ 41 w 81"/>
                    <a:gd name="T9" fmla="*/ 7 h 39"/>
                    <a:gd name="T10" fmla="*/ 50 w 81"/>
                    <a:gd name="T11" fmla="*/ 5 h 39"/>
                    <a:gd name="T12" fmla="*/ 60 w 81"/>
                    <a:gd name="T13" fmla="*/ 3 h 39"/>
                    <a:gd name="T14" fmla="*/ 71 w 81"/>
                    <a:gd name="T15" fmla="*/ 2 h 39"/>
                    <a:gd name="T16" fmla="*/ 81 w 81"/>
                    <a:gd name="T17" fmla="*/ 0 h 39"/>
                    <a:gd name="T18" fmla="*/ 81 w 81"/>
                    <a:gd name="T19" fmla="*/ 7 h 39"/>
                    <a:gd name="T20" fmla="*/ 81 w 81"/>
                    <a:gd name="T21" fmla="*/ 13 h 39"/>
                    <a:gd name="T22" fmla="*/ 81 w 81"/>
                    <a:gd name="T23" fmla="*/ 19 h 39"/>
                    <a:gd name="T24" fmla="*/ 81 w 81"/>
                    <a:gd name="T25" fmla="*/ 26 h 39"/>
                    <a:gd name="T26" fmla="*/ 71 w 81"/>
                    <a:gd name="T27" fmla="*/ 27 h 39"/>
                    <a:gd name="T28" fmla="*/ 63 w 81"/>
                    <a:gd name="T29" fmla="*/ 29 h 39"/>
                    <a:gd name="T30" fmla="*/ 53 w 81"/>
                    <a:gd name="T31" fmla="*/ 30 h 39"/>
                    <a:gd name="T32" fmla="*/ 44 w 81"/>
                    <a:gd name="T33" fmla="*/ 32 h 39"/>
                    <a:gd name="T34" fmla="*/ 38 w 81"/>
                    <a:gd name="T35" fmla="*/ 33 h 39"/>
                    <a:gd name="T36" fmla="*/ 34 w 81"/>
                    <a:gd name="T37" fmla="*/ 34 h 39"/>
                    <a:gd name="T38" fmla="*/ 28 w 81"/>
                    <a:gd name="T39" fmla="*/ 35 h 39"/>
                    <a:gd name="T40" fmla="*/ 23 w 81"/>
                    <a:gd name="T41" fmla="*/ 36 h 39"/>
                    <a:gd name="T42" fmla="*/ 18 w 81"/>
                    <a:gd name="T43" fmla="*/ 37 h 39"/>
                    <a:gd name="T44" fmla="*/ 13 w 81"/>
                    <a:gd name="T45" fmla="*/ 37 h 39"/>
                    <a:gd name="T46" fmla="*/ 8 w 81"/>
                    <a:gd name="T47" fmla="*/ 38 h 39"/>
                    <a:gd name="T48" fmla="*/ 2 w 81"/>
                    <a:gd name="T49" fmla="*/ 39 h 39"/>
                    <a:gd name="T50" fmla="*/ 1 w 81"/>
                    <a:gd name="T51" fmla="*/ 33 h 39"/>
                    <a:gd name="T52" fmla="*/ 1 w 81"/>
                    <a:gd name="T53" fmla="*/ 27 h 39"/>
                    <a:gd name="T54" fmla="*/ 0 w 81"/>
                    <a:gd name="T55" fmla="*/ 21 h 39"/>
                    <a:gd name="T56" fmla="*/ 0 w 81"/>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9">
                      <a:moveTo>
                        <a:pt x="0" y="14"/>
                      </a:moveTo>
                      <a:lnTo>
                        <a:pt x="9" y="12"/>
                      </a:lnTo>
                      <a:lnTo>
                        <a:pt x="20" y="11"/>
                      </a:lnTo>
                      <a:lnTo>
                        <a:pt x="30" y="9"/>
                      </a:lnTo>
                      <a:lnTo>
                        <a:pt x="41" y="7"/>
                      </a:lnTo>
                      <a:lnTo>
                        <a:pt x="50" y="5"/>
                      </a:lnTo>
                      <a:lnTo>
                        <a:pt x="60" y="3"/>
                      </a:lnTo>
                      <a:lnTo>
                        <a:pt x="71" y="2"/>
                      </a:lnTo>
                      <a:lnTo>
                        <a:pt x="81" y="0"/>
                      </a:lnTo>
                      <a:lnTo>
                        <a:pt x="81" y="7"/>
                      </a:lnTo>
                      <a:lnTo>
                        <a:pt x="81" y="13"/>
                      </a:lnTo>
                      <a:lnTo>
                        <a:pt x="81" y="19"/>
                      </a:lnTo>
                      <a:lnTo>
                        <a:pt x="81" y="26"/>
                      </a:lnTo>
                      <a:lnTo>
                        <a:pt x="71" y="27"/>
                      </a:lnTo>
                      <a:lnTo>
                        <a:pt x="63" y="29"/>
                      </a:lnTo>
                      <a:lnTo>
                        <a:pt x="53" y="30"/>
                      </a:lnTo>
                      <a:lnTo>
                        <a:pt x="44" y="32"/>
                      </a:lnTo>
                      <a:lnTo>
                        <a:pt x="38" y="33"/>
                      </a:lnTo>
                      <a:lnTo>
                        <a:pt x="34" y="34"/>
                      </a:lnTo>
                      <a:lnTo>
                        <a:pt x="28" y="35"/>
                      </a:lnTo>
                      <a:lnTo>
                        <a:pt x="23" y="36"/>
                      </a:lnTo>
                      <a:lnTo>
                        <a:pt x="18" y="37"/>
                      </a:lnTo>
                      <a:lnTo>
                        <a:pt x="13" y="37"/>
                      </a:lnTo>
                      <a:lnTo>
                        <a:pt x="8" y="38"/>
                      </a:lnTo>
                      <a:lnTo>
                        <a:pt x="2" y="39"/>
                      </a:lnTo>
                      <a:lnTo>
                        <a:pt x="1" y="33"/>
                      </a:lnTo>
                      <a:lnTo>
                        <a:pt x="1" y="27"/>
                      </a:lnTo>
                      <a:lnTo>
                        <a:pt x="0" y="21"/>
                      </a:lnTo>
                      <a:lnTo>
                        <a:pt x="0" y="14"/>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5" name="Freeform 417">
                  <a:extLst>
                    <a:ext uri="{FF2B5EF4-FFF2-40B4-BE49-F238E27FC236}">
                      <a16:creationId xmlns:a16="http://schemas.microsoft.com/office/drawing/2014/main" id="{6BFCA18B-7ED5-4C44-B2AB-B93708F0E9B5}"/>
                    </a:ext>
                  </a:extLst>
                </p:cNvPr>
                <p:cNvSpPr>
                  <a:spLocks/>
                </p:cNvSpPr>
                <p:nvPr/>
              </p:nvSpPr>
              <p:spPr bwMode="auto">
                <a:xfrm>
                  <a:off x="1035" y="1597"/>
                  <a:ext cx="25" cy="19"/>
                </a:xfrm>
                <a:custGeom>
                  <a:avLst/>
                  <a:gdLst>
                    <a:gd name="T0" fmla="*/ 0 w 73"/>
                    <a:gd name="T1" fmla="*/ 14 h 38"/>
                    <a:gd name="T2" fmla="*/ 8 w 73"/>
                    <a:gd name="T3" fmla="*/ 12 h 38"/>
                    <a:gd name="T4" fmla="*/ 18 w 73"/>
                    <a:gd name="T5" fmla="*/ 10 h 38"/>
                    <a:gd name="T6" fmla="*/ 26 w 73"/>
                    <a:gd name="T7" fmla="*/ 9 h 38"/>
                    <a:gd name="T8" fmla="*/ 36 w 73"/>
                    <a:gd name="T9" fmla="*/ 7 h 38"/>
                    <a:gd name="T10" fmla="*/ 45 w 73"/>
                    <a:gd name="T11" fmla="*/ 5 h 38"/>
                    <a:gd name="T12" fmla="*/ 55 w 73"/>
                    <a:gd name="T13" fmla="*/ 3 h 38"/>
                    <a:gd name="T14" fmla="*/ 63 w 73"/>
                    <a:gd name="T15" fmla="*/ 2 h 38"/>
                    <a:gd name="T16" fmla="*/ 73 w 73"/>
                    <a:gd name="T17" fmla="*/ 0 h 38"/>
                    <a:gd name="T18" fmla="*/ 73 w 73"/>
                    <a:gd name="T19" fmla="*/ 7 h 38"/>
                    <a:gd name="T20" fmla="*/ 73 w 73"/>
                    <a:gd name="T21" fmla="*/ 13 h 38"/>
                    <a:gd name="T22" fmla="*/ 73 w 73"/>
                    <a:gd name="T23" fmla="*/ 20 h 38"/>
                    <a:gd name="T24" fmla="*/ 73 w 73"/>
                    <a:gd name="T25" fmla="*/ 26 h 38"/>
                    <a:gd name="T26" fmla="*/ 63 w 73"/>
                    <a:gd name="T27" fmla="*/ 27 h 38"/>
                    <a:gd name="T28" fmla="*/ 55 w 73"/>
                    <a:gd name="T29" fmla="*/ 29 h 38"/>
                    <a:gd name="T30" fmla="*/ 45 w 73"/>
                    <a:gd name="T31" fmla="*/ 30 h 38"/>
                    <a:gd name="T32" fmla="*/ 37 w 73"/>
                    <a:gd name="T33" fmla="*/ 32 h 38"/>
                    <a:gd name="T34" fmla="*/ 27 w 73"/>
                    <a:gd name="T35" fmla="*/ 33 h 38"/>
                    <a:gd name="T36" fmla="*/ 19 w 73"/>
                    <a:gd name="T37" fmla="*/ 35 h 38"/>
                    <a:gd name="T38" fmla="*/ 11 w 73"/>
                    <a:gd name="T39" fmla="*/ 36 h 38"/>
                    <a:gd name="T40" fmla="*/ 1 w 73"/>
                    <a:gd name="T41" fmla="*/ 38 h 38"/>
                    <a:gd name="T42" fmla="*/ 1 w 73"/>
                    <a:gd name="T43" fmla="*/ 32 h 38"/>
                    <a:gd name="T44" fmla="*/ 1 w 73"/>
                    <a:gd name="T45" fmla="*/ 26 h 38"/>
                    <a:gd name="T46" fmla="*/ 0 w 73"/>
                    <a:gd name="T47" fmla="*/ 20 h 38"/>
                    <a:gd name="T48" fmla="*/ 0 w 73"/>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8">
                      <a:moveTo>
                        <a:pt x="0" y="14"/>
                      </a:moveTo>
                      <a:lnTo>
                        <a:pt x="8" y="12"/>
                      </a:lnTo>
                      <a:lnTo>
                        <a:pt x="18" y="10"/>
                      </a:lnTo>
                      <a:lnTo>
                        <a:pt x="26" y="9"/>
                      </a:lnTo>
                      <a:lnTo>
                        <a:pt x="36" y="7"/>
                      </a:lnTo>
                      <a:lnTo>
                        <a:pt x="45" y="5"/>
                      </a:lnTo>
                      <a:lnTo>
                        <a:pt x="55" y="3"/>
                      </a:lnTo>
                      <a:lnTo>
                        <a:pt x="63" y="2"/>
                      </a:lnTo>
                      <a:lnTo>
                        <a:pt x="73" y="0"/>
                      </a:lnTo>
                      <a:lnTo>
                        <a:pt x="73" y="7"/>
                      </a:lnTo>
                      <a:lnTo>
                        <a:pt x="73" y="13"/>
                      </a:lnTo>
                      <a:lnTo>
                        <a:pt x="73" y="20"/>
                      </a:lnTo>
                      <a:lnTo>
                        <a:pt x="73" y="26"/>
                      </a:lnTo>
                      <a:lnTo>
                        <a:pt x="63" y="27"/>
                      </a:lnTo>
                      <a:lnTo>
                        <a:pt x="55" y="29"/>
                      </a:lnTo>
                      <a:lnTo>
                        <a:pt x="45" y="30"/>
                      </a:lnTo>
                      <a:lnTo>
                        <a:pt x="37" y="32"/>
                      </a:lnTo>
                      <a:lnTo>
                        <a:pt x="27" y="33"/>
                      </a:lnTo>
                      <a:lnTo>
                        <a:pt x="19" y="35"/>
                      </a:lnTo>
                      <a:lnTo>
                        <a:pt x="11" y="36"/>
                      </a:lnTo>
                      <a:lnTo>
                        <a:pt x="1" y="38"/>
                      </a:lnTo>
                      <a:lnTo>
                        <a:pt x="1" y="32"/>
                      </a:lnTo>
                      <a:lnTo>
                        <a:pt x="1" y="26"/>
                      </a:lnTo>
                      <a:lnTo>
                        <a:pt x="0" y="20"/>
                      </a:lnTo>
                      <a:lnTo>
                        <a:pt x="0" y="14"/>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6" name="Freeform 418">
                  <a:extLst>
                    <a:ext uri="{FF2B5EF4-FFF2-40B4-BE49-F238E27FC236}">
                      <a16:creationId xmlns:a16="http://schemas.microsoft.com/office/drawing/2014/main" id="{127C983D-2A6F-AF44-94B9-17E26D48FEE4}"/>
                    </a:ext>
                  </a:extLst>
                </p:cNvPr>
                <p:cNvSpPr>
                  <a:spLocks/>
                </p:cNvSpPr>
                <p:nvPr/>
              </p:nvSpPr>
              <p:spPr bwMode="auto">
                <a:xfrm>
                  <a:off x="1038" y="1597"/>
                  <a:ext cx="22" cy="18"/>
                </a:xfrm>
                <a:custGeom>
                  <a:avLst/>
                  <a:gdLst>
                    <a:gd name="T0" fmla="*/ 0 w 66"/>
                    <a:gd name="T1" fmla="*/ 13 h 36"/>
                    <a:gd name="T2" fmla="*/ 66 w 66"/>
                    <a:gd name="T3" fmla="*/ 0 h 36"/>
                    <a:gd name="T4" fmla="*/ 66 w 66"/>
                    <a:gd name="T5" fmla="*/ 27 h 36"/>
                    <a:gd name="T6" fmla="*/ 30 w 66"/>
                    <a:gd name="T7" fmla="*/ 32 h 36"/>
                    <a:gd name="T8" fmla="*/ 3 w 66"/>
                    <a:gd name="T9" fmla="*/ 36 h 36"/>
                    <a:gd name="T10" fmla="*/ 0 w 66"/>
                    <a:gd name="T11" fmla="*/ 13 h 36"/>
                  </a:gdLst>
                  <a:ahLst/>
                  <a:cxnLst>
                    <a:cxn ang="0">
                      <a:pos x="T0" y="T1"/>
                    </a:cxn>
                    <a:cxn ang="0">
                      <a:pos x="T2" y="T3"/>
                    </a:cxn>
                    <a:cxn ang="0">
                      <a:pos x="T4" y="T5"/>
                    </a:cxn>
                    <a:cxn ang="0">
                      <a:pos x="T6" y="T7"/>
                    </a:cxn>
                    <a:cxn ang="0">
                      <a:pos x="T8" y="T9"/>
                    </a:cxn>
                    <a:cxn ang="0">
                      <a:pos x="T10" y="T11"/>
                    </a:cxn>
                  </a:cxnLst>
                  <a:rect l="0" t="0" r="r" b="b"/>
                  <a:pathLst>
                    <a:path w="66" h="36">
                      <a:moveTo>
                        <a:pt x="0" y="13"/>
                      </a:moveTo>
                      <a:lnTo>
                        <a:pt x="66" y="0"/>
                      </a:lnTo>
                      <a:lnTo>
                        <a:pt x="66" y="27"/>
                      </a:lnTo>
                      <a:lnTo>
                        <a:pt x="30" y="32"/>
                      </a:lnTo>
                      <a:lnTo>
                        <a:pt x="3" y="36"/>
                      </a:lnTo>
                      <a:lnTo>
                        <a:pt x="0" y="13"/>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7" name="Freeform 419">
                  <a:extLst>
                    <a:ext uri="{FF2B5EF4-FFF2-40B4-BE49-F238E27FC236}">
                      <a16:creationId xmlns:a16="http://schemas.microsoft.com/office/drawing/2014/main" id="{FBC5FEA7-BFA0-B841-9CF8-AB6679CA8ECB}"/>
                    </a:ext>
                  </a:extLst>
                </p:cNvPr>
                <p:cNvSpPr>
                  <a:spLocks/>
                </p:cNvSpPr>
                <p:nvPr/>
              </p:nvSpPr>
              <p:spPr bwMode="auto">
                <a:xfrm>
                  <a:off x="1011" y="1415"/>
                  <a:ext cx="34" cy="14"/>
                </a:xfrm>
                <a:custGeom>
                  <a:avLst/>
                  <a:gdLst>
                    <a:gd name="T0" fmla="*/ 0 w 102"/>
                    <a:gd name="T1" fmla="*/ 0 h 28"/>
                    <a:gd name="T2" fmla="*/ 0 w 102"/>
                    <a:gd name="T3" fmla="*/ 28 h 28"/>
                    <a:gd name="T4" fmla="*/ 26 w 102"/>
                    <a:gd name="T5" fmla="*/ 28 h 28"/>
                    <a:gd name="T6" fmla="*/ 102 w 102"/>
                    <a:gd name="T7" fmla="*/ 26 h 28"/>
                    <a:gd name="T8" fmla="*/ 96 w 102"/>
                    <a:gd name="T9" fmla="*/ 0 h 28"/>
                    <a:gd name="T10" fmla="*/ 0 w 102"/>
                    <a:gd name="T11" fmla="*/ 0 h 28"/>
                  </a:gdLst>
                  <a:ahLst/>
                  <a:cxnLst>
                    <a:cxn ang="0">
                      <a:pos x="T0" y="T1"/>
                    </a:cxn>
                    <a:cxn ang="0">
                      <a:pos x="T2" y="T3"/>
                    </a:cxn>
                    <a:cxn ang="0">
                      <a:pos x="T4" y="T5"/>
                    </a:cxn>
                    <a:cxn ang="0">
                      <a:pos x="T6" y="T7"/>
                    </a:cxn>
                    <a:cxn ang="0">
                      <a:pos x="T8" y="T9"/>
                    </a:cxn>
                    <a:cxn ang="0">
                      <a:pos x="T10" y="T11"/>
                    </a:cxn>
                  </a:cxnLst>
                  <a:rect l="0" t="0" r="r" b="b"/>
                  <a:pathLst>
                    <a:path w="102" h="28">
                      <a:moveTo>
                        <a:pt x="0" y="0"/>
                      </a:moveTo>
                      <a:lnTo>
                        <a:pt x="0" y="28"/>
                      </a:lnTo>
                      <a:lnTo>
                        <a:pt x="26" y="28"/>
                      </a:lnTo>
                      <a:lnTo>
                        <a:pt x="102" y="26"/>
                      </a:lnTo>
                      <a:lnTo>
                        <a:pt x="96"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8" name="Freeform 420">
                  <a:extLst>
                    <a:ext uri="{FF2B5EF4-FFF2-40B4-BE49-F238E27FC236}">
                      <a16:creationId xmlns:a16="http://schemas.microsoft.com/office/drawing/2014/main" id="{30758D01-782C-4A4E-ADF3-D4A1294A5F32}"/>
                    </a:ext>
                  </a:extLst>
                </p:cNvPr>
                <p:cNvSpPr>
                  <a:spLocks/>
                </p:cNvSpPr>
                <p:nvPr/>
              </p:nvSpPr>
              <p:spPr bwMode="auto">
                <a:xfrm>
                  <a:off x="1013" y="1415"/>
                  <a:ext cx="32" cy="14"/>
                </a:xfrm>
                <a:custGeom>
                  <a:avLst/>
                  <a:gdLst>
                    <a:gd name="T0" fmla="*/ 0 w 96"/>
                    <a:gd name="T1" fmla="*/ 0 h 28"/>
                    <a:gd name="T2" fmla="*/ 0 w 96"/>
                    <a:gd name="T3" fmla="*/ 8 h 28"/>
                    <a:gd name="T4" fmla="*/ 0 w 96"/>
                    <a:gd name="T5" fmla="*/ 14 h 28"/>
                    <a:gd name="T6" fmla="*/ 0 w 96"/>
                    <a:gd name="T7" fmla="*/ 21 h 28"/>
                    <a:gd name="T8" fmla="*/ 0 w 96"/>
                    <a:gd name="T9" fmla="*/ 28 h 28"/>
                    <a:gd name="T10" fmla="*/ 7 w 96"/>
                    <a:gd name="T11" fmla="*/ 28 h 28"/>
                    <a:gd name="T12" fmla="*/ 12 w 96"/>
                    <a:gd name="T13" fmla="*/ 28 h 28"/>
                    <a:gd name="T14" fmla="*/ 19 w 96"/>
                    <a:gd name="T15" fmla="*/ 28 h 28"/>
                    <a:gd name="T16" fmla="*/ 26 w 96"/>
                    <a:gd name="T17" fmla="*/ 28 h 28"/>
                    <a:gd name="T18" fmla="*/ 34 w 96"/>
                    <a:gd name="T19" fmla="*/ 28 h 28"/>
                    <a:gd name="T20" fmla="*/ 44 w 96"/>
                    <a:gd name="T21" fmla="*/ 27 h 28"/>
                    <a:gd name="T22" fmla="*/ 52 w 96"/>
                    <a:gd name="T23" fmla="*/ 27 h 28"/>
                    <a:gd name="T24" fmla="*/ 61 w 96"/>
                    <a:gd name="T25" fmla="*/ 27 h 28"/>
                    <a:gd name="T26" fmla="*/ 70 w 96"/>
                    <a:gd name="T27" fmla="*/ 26 h 28"/>
                    <a:gd name="T28" fmla="*/ 78 w 96"/>
                    <a:gd name="T29" fmla="*/ 26 h 28"/>
                    <a:gd name="T30" fmla="*/ 87 w 96"/>
                    <a:gd name="T31" fmla="*/ 26 h 28"/>
                    <a:gd name="T32" fmla="*/ 96 w 96"/>
                    <a:gd name="T33" fmla="*/ 26 h 28"/>
                    <a:gd name="T34" fmla="*/ 94 w 96"/>
                    <a:gd name="T35" fmla="*/ 20 h 28"/>
                    <a:gd name="T36" fmla="*/ 93 w 96"/>
                    <a:gd name="T37" fmla="*/ 13 h 28"/>
                    <a:gd name="T38" fmla="*/ 92 w 96"/>
                    <a:gd name="T39" fmla="*/ 7 h 28"/>
                    <a:gd name="T40" fmla="*/ 90 w 96"/>
                    <a:gd name="T41" fmla="*/ 0 h 28"/>
                    <a:gd name="T42" fmla="*/ 79 w 96"/>
                    <a:gd name="T43" fmla="*/ 0 h 28"/>
                    <a:gd name="T44" fmla="*/ 68 w 96"/>
                    <a:gd name="T45" fmla="*/ 0 h 28"/>
                    <a:gd name="T46" fmla="*/ 56 w 96"/>
                    <a:gd name="T47" fmla="*/ 0 h 28"/>
                    <a:gd name="T48" fmla="*/ 45 w 96"/>
                    <a:gd name="T49" fmla="*/ 0 h 28"/>
                    <a:gd name="T50" fmla="*/ 34 w 96"/>
                    <a:gd name="T51" fmla="*/ 0 h 28"/>
                    <a:gd name="T52" fmla="*/ 23 w 96"/>
                    <a:gd name="T53" fmla="*/ 0 h 28"/>
                    <a:gd name="T54" fmla="*/ 11 w 96"/>
                    <a:gd name="T55" fmla="*/ 0 h 28"/>
                    <a:gd name="T56" fmla="*/ 0 w 96"/>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0" y="0"/>
                      </a:moveTo>
                      <a:lnTo>
                        <a:pt x="0" y="8"/>
                      </a:lnTo>
                      <a:lnTo>
                        <a:pt x="0" y="14"/>
                      </a:lnTo>
                      <a:lnTo>
                        <a:pt x="0" y="21"/>
                      </a:lnTo>
                      <a:lnTo>
                        <a:pt x="0" y="28"/>
                      </a:lnTo>
                      <a:lnTo>
                        <a:pt x="7" y="28"/>
                      </a:lnTo>
                      <a:lnTo>
                        <a:pt x="12" y="28"/>
                      </a:lnTo>
                      <a:lnTo>
                        <a:pt x="19" y="28"/>
                      </a:lnTo>
                      <a:lnTo>
                        <a:pt x="26" y="28"/>
                      </a:lnTo>
                      <a:lnTo>
                        <a:pt x="34" y="28"/>
                      </a:lnTo>
                      <a:lnTo>
                        <a:pt x="44" y="27"/>
                      </a:lnTo>
                      <a:lnTo>
                        <a:pt x="52" y="27"/>
                      </a:lnTo>
                      <a:lnTo>
                        <a:pt x="61" y="27"/>
                      </a:lnTo>
                      <a:lnTo>
                        <a:pt x="70" y="26"/>
                      </a:lnTo>
                      <a:lnTo>
                        <a:pt x="78" y="26"/>
                      </a:lnTo>
                      <a:lnTo>
                        <a:pt x="87" y="26"/>
                      </a:lnTo>
                      <a:lnTo>
                        <a:pt x="96" y="26"/>
                      </a:lnTo>
                      <a:lnTo>
                        <a:pt x="94" y="20"/>
                      </a:lnTo>
                      <a:lnTo>
                        <a:pt x="93" y="13"/>
                      </a:lnTo>
                      <a:lnTo>
                        <a:pt x="92" y="7"/>
                      </a:lnTo>
                      <a:lnTo>
                        <a:pt x="90" y="0"/>
                      </a:lnTo>
                      <a:lnTo>
                        <a:pt x="79" y="0"/>
                      </a:lnTo>
                      <a:lnTo>
                        <a:pt x="68" y="0"/>
                      </a:lnTo>
                      <a:lnTo>
                        <a:pt x="56" y="0"/>
                      </a:lnTo>
                      <a:lnTo>
                        <a:pt x="45" y="0"/>
                      </a:lnTo>
                      <a:lnTo>
                        <a:pt x="34" y="0"/>
                      </a:lnTo>
                      <a:lnTo>
                        <a:pt x="23" y="0"/>
                      </a:lnTo>
                      <a:lnTo>
                        <a:pt x="11"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69" name="Freeform 421">
                  <a:extLst>
                    <a:ext uri="{FF2B5EF4-FFF2-40B4-BE49-F238E27FC236}">
                      <a16:creationId xmlns:a16="http://schemas.microsoft.com/office/drawing/2014/main" id="{613AE7C5-3069-6741-8E96-1FB70A6C9212}"/>
                    </a:ext>
                  </a:extLst>
                </p:cNvPr>
                <p:cNvSpPr>
                  <a:spLocks/>
                </p:cNvSpPr>
                <p:nvPr/>
              </p:nvSpPr>
              <p:spPr bwMode="auto">
                <a:xfrm>
                  <a:off x="1015" y="1415"/>
                  <a:ext cx="30" cy="14"/>
                </a:xfrm>
                <a:custGeom>
                  <a:avLst/>
                  <a:gdLst>
                    <a:gd name="T0" fmla="*/ 0 w 91"/>
                    <a:gd name="T1" fmla="*/ 0 h 28"/>
                    <a:gd name="T2" fmla="*/ 0 w 91"/>
                    <a:gd name="T3" fmla="*/ 8 h 28"/>
                    <a:gd name="T4" fmla="*/ 0 w 91"/>
                    <a:gd name="T5" fmla="*/ 14 h 28"/>
                    <a:gd name="T6" fmla="*/ 0 w 91"/>
                    <a:gd name="T7" fmla="*/ 21 h 28"/>
                    <a:gd name="T8" fmla="*/ 0 w 91"/>
                    <a:gd name="T9" fmla="*/ 28 h 28"/>
                    <a:gd name="T10" fmla="*/ 7 w 91"/>
                    <a:gd name="T11" fmla="*/ 28 h 28"/>
                    <a:gd name="T12" fmla="*/ 13 w 91"/>
                    <a:gd name="T13" fmla="*/ 28 h 28"/>
                    <a:gd name="T14" fmla="*/ 19 w 91"/>
                    <a:gd name="T15" fmla="*/ 28 h 28"/>
                    <a:gd name="T16" fmla="*/ 25 w 91"/>
                    <a:gd name="T17" fmla="*/ 28 h 28"/>
                    <a:gd name="T18" fmla="*/ 33 w 91"/>
                    <a:gd name="T19" fmla="*/ 28 h 28"/>
                    <a:gd name="T20" fmla="*/ 41 w 91"/>
                    <a:gd name="T21" fmla="*/ 27 h 28"/>
                    <a:gd name="T22" fmla="*/ 50 w 91"/>
                    <a:gd name="T23" fmla="*/ 27 h 28"/>
                    <a:gd name="T24" fmla="*/ 58 w 91"/>
                    <a:gd name="T25" fmla="*/ 27 h 28"/>
                    <a:gd name="T26" fmla="*/ 66 w 91"/>
                    <a:gd name="T27" fmla="*/ 26 h 28"/>
                    <a:gd name="T28" fmla="*/ 74 w 91"/>
                    <a:gd name="T29" fmla="*/ 26 h 28"/>
                    <a:gd name="T30" fmla="*/ 82 w 91"/>
                    <a:gd name="T31" fmla="*/ 26 h 28"/>
                    <a:gd name="T32" fmla="*/ 91 w 91"/>
                    <a:gd name="T33" fmla="*/ 26 h 28"/>
                    <a:gd name="T34" fmla="*/ 89 w 91"/>
                    <a:gd name="T35" fmla="*/ 20 h 28"/>
                    <a:gd name="T36" fmla="*/ 88 w 91"/>
                    <a:gd name="T37" fmla="*/ 13 h 28"/>
                    <a:gd name="T38" fmla="*/ 87 w 91"/>
                    <a:gd name="T39" fmla="*/ 7 h 28"/>
                    <a:gd name="T40" fmla="*/ 85 w 91"/>
                    <a:gd name="T41" fmla="*/ 0 h 28"/>
                    <a:gd name="T42" fmla="*/ 74 w 91"/>
                    <a:gd name="T43" fmla="*/ 0 h 28"/>
                    <a:gd name="T44" fmla="*/ 63 w 91"/>
                    <a:gd name="T45" fmla="*/ 0 h 28"/>
                    <a:gd name="T46" fmla="*/ 54 w 91"/>
                    <a:gd name="T47" fmla="*/ 0 h 28"/>
                    <a:gd name="T48" fmla="*/ 43 w 91"/>
                    <a:gd name="T49" fmla="*/ 0 h 28"/>
                    <a:gd name="T50" fmla="*/ 32 w 91"/>
                    <a:gd name="T51" fmla="*/ 0 h 28"/>
                    <a:gd name="T52" fmla="*/ 22 w 91"/>
                    <a:gd name="T53" fmla="*/ 0 h 28"/>
                    <a:gd name="T54" fmla="*/ 11 w 91"/>
                    <a:gd name="T55" fmla="*/ 0 h 28"/>
                    <a:gd name="T56" fmla="*/ 0 w 91"/>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28">
                      <a:moveTo>
                        <a:pt x="0" y="0"/>
                      </a:moveTo>
                      <a:lnTo>
                        <a:pt x="0" y="8"/>
                      </a:lnTo>
                      <a:lnTo>
                        <a:pt x="0" y="14"/>
                      </a:lnTo>
                      <a:lnTo>
                        <a:pt x="0" y="21"/>
                      </a:lnTo>
                      <a:lnTo>
                        <a:pt x="0" y="28"/>
                      </a:lnTo>
                      <a:lnTo>
                        <a:pt x="7" y="28"/>
                      </a:lnTo>
                      <a:lnTo>
                        <a:pt x="13" y="28"/>
                      </a:lnTo>
                      <a:lnTo>
                        <a:pt x="19" y="28"/>
                      </a:lnTo>
                      <a:lnTo>
                        <a:pt x="25" y="28"/>
                      </a:lnTo>
                      <a:lnTo>
                        <a:pt x="33" y="28"/>
                      </a:lnTo>
                      <a:lnTo>
                        <a:pt x="41" y="27"/>
                      </a:lnTo>
                      <a:lnTo>
                        <a:pt x="50" y="27"/>
                      </a:lnTo>
                      <a:lnTo>
                        <a:pt x="58" y="27"/>
                      </a:lnTo>
                      <a:lnTo>
                        <a:pt x="66" y="26"/>
                      </a:lnTo>
                      <a:lnTo>
                        <a:pt x="74" y="26"/>
                      </a:lnTo>
                      <a:lnTo>
                        <a:pt x="82" y="26"/>
                      </a:lnTo>
                      <a:lnTo>
                        <a:pt x="91" y="26"/>
                      </a:lnTo>
                      <a:lnTo>
                        <a:pt x="89" y="20"/>
                      </a:lnTo>
                      <a:lnTo>
                        <a:pt x="88" y="13"/>
                      </a:lnTo>
                      <a:lnTo>
                        <a:pt x="87" y="7"/>
                      </a:lnTo>
                      <a:lnTo>
                        <a:pt x="85" y="0"/>
                      </a:lnTo>
                      <a:lnTo>
                        <a:pt x="74" y="0"/>
                      </a:lnTo>
                      <a:lnTo>
                        <a:pt x="63" y="0"/>
                      </a:lnTo>
                      <a:lnTo>
                        <a:pt x="54" y="0"/>
                      </a:lnTo>
                      <a:lnTo>
                        <a:pt x="43" y="0"/>
                      </a:lnTo>
                      <a:lnTo>
                        <a:pt x="32" y="0"/>
                      </a:lnTo>
                      <a:lnTo>
                        <a:pt x="22" y="0"/>
                      </a:lnTo>
                      <a:lnTo>
                        <a:pt x="11"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0" name="Freeform 422">
                  <a:extLst>
                    <a:ext uri="{FF2B5EF4-FFF2-40B4-BE49-F238E27FC236}">
                      <a16:creationId xmlns:a16="http://schemas.microsoft.com/office/drawing/2014/main" id="{F6F3FD47-EF49-7E4D-9853-B01D720D2987}"/>
                    </a:ext>
                  </a:extLst>
                </p:cNvPr>
                <p:cNvSpPr>
                  <a:spLocks/>
                </p:cNvSpPr>
                <p:nvPr/>
              </p:nvSpPr>
              <p:spPr bwMode="auto">
                <a:xfrm>
                  <a:off x="1017" y="1415"/>
                  <a:ext cx="28" cy="14"/>
                </a:xfrm>
                <a:custGeom>
                  <a:avLst/>
                  <a:gdLst>
                    <a:gd name="T0" fmla="*/ 0 w 84"/>
                    <a:gd name="T1" fmla="*/ 0 h 28"/>
                    <a:gd name="T2" fmla="*/ 0 w 84"/>
                    <a:gd name="T3" fmla="*/ 8 h 28"/>
                    <a:gd name="T4" fmla="*/ 0 w 84"/>
                    <a:gd name="T5" fmla="*/ 14 h 28"/>
                    <a:gd name="T6" fmla="*/ 0 w 84"/>
                    <a:gd name="T7" fmla="*/ 21 h 28"/>
                    <a:gd name="T8" fmla="*/ 0 w 84"/>
                    <a:gd name="T9" fmla="*/ 28 h 28"/>
                    <a:gd name="T10" fmla="*/ 6 w 84"/>
                    <a:gd name="T11" fmla="*/ 28 h 28"/>
                    <a:gd name="T12" fmla="*/ 11 w 84"/>
                    <a:gd name="T13" fmla="*/ 28 h 28"/>
                    <a:gd name="T14" fmla="*/ 17 w 84"/>
                    <a:gd name="T15" fmla="*/ 28 h 28"/>
                    <a:gd name="T16" fmla="*/ 22 w 84"/>
                    <a:gd name="T17" fmla="*/ 28 h 28"/>
                    <a:gd name="T18" fmla="*/ 30 w 84"/>
                    <a:gd name="T19" fmla="*/ 28 h 28"/>
                    <a:gd name="T20" fmla="*/ 37 w 84"/>
                    <a:gd name="T21" fmla="*/ 27 h 28"/>
                    <a:gd name="T22" fmla="*/ 45 w 84"/>
                    <a:gd name="T23" fmla="*/ 27 h 28"/>
                    <a:gd name="T24" fmla="*/ 54 w 84"/>
                    <a:gd name="T25" fmla="*/ 27 h 28"/>
                    <a:gd name="T26" fmla="*/ 60 w 84"/>
                    <a:gd name="T27" fmla="*/ 26 h 28"/>
                    <a:gd name="T28" fmla="*/ 69 w 84"/>
                    <a:gd name="T29" fmla="*/ 26 h 28"/>
                    <a:gd name="T30" fmla="*/ 75 w 84"/>
                    <a:gd name="T31" fmla="*/ 26 h 28"/>
                    <a:gd name="T32" fmla="*/ 84 w 84"/>
                    <a:gd name="T33" fmla="*/ 26 h 28"/>
                    <a:gd name="T34" fmla="*/ 82 w 84"/>
                    <a:gd name="T35" fmla="*/ 20 h 28"/>
                    <a:gd name="T36" fmla="*/ 81 w 84"/>
                    <a:gd name="T37" fmla="*/ 13 h 28"/>
                    <a:gd name="T38" fmla="*/ 80 w 84"/>
                    <a:gd name="T39" fmla="*/ 7 h 28"/>
                    <a:gd name="T40" fmla="*/ 78 w 84"/>
                    <a:gd name="T41" fmla="*/ 0 h 28"/>
                    <a:gd name="T42" fmla="*/ 69 w 84"/>
                    <a:gd name="T43" fmla="*/ 0 h 28"/>
                    <a:gd name="T44" fmla="*/ 59 w 84"/>
                    <a:gd name="T45" fmla="*/ 0 h 28"/>
                    <a:gd name="T46" fmla="*/ 49 w 84"/>
                    <a:gd name="T47" fmla="*/ 0 h 28"/>
                    <a:gd name="T48" fmla="*/ 40 w 84"/>
                    <a:gd name="T49" fmla="*/ 0 h 28"/>
                    <a:gd name="T50" fmla="*/ 30 w 84"/>
                    <a:gd name="T51" fmla="*/ 0 h 28"/>
                    <a:gd name="T52" fmla="*/ 21 w 84"/>
                    <a:gd name="T53" fmla="*/ 0 h 28"/>
                    <a:gd name="T54" fmla="*/ 10 w 84"/>
                    <a:gd name="T55" fmla="*/ 0 h 28"/>
                    <a:gd name="T56" fmla="*/ 0 w 84"/>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28">
                      <a:moveTo>
                        <a:pt x="0" y="0"/>
                      </a:moveTo>
                      <a:lnTo>
                        <a:pt x="0" y="8"/>
                      </a:lnTo>
                      <a:lnTo>
                        <a:pt x="0" y="14"/>
                      </a:lnTo>
                      <a:lnTo>
                        <a:pt x="0" y="21"/>
                      </a:lnTo>
                      <a:lnTo>
                        <a:pt x="0" y="28"/>
                      </a:lnTo>
                      <a:lnTo>
                        <a:pt x="6" y="28"/>
                      </a:lnTo>
                      <a:lnTo>
                        <a:pt x="11" y="28"/>
                      </a:lnTo>
                      <a:lnTo>
                        <a:pt x="17" y="28"/>
                      </a:lnTo>
                      <a:lnTo>
                        <a:pt x="22" y="28"/>
                      </a:lnTo>
                      <a:lnTo>
                        <a:pt x="30" y="28"/>
                      </a:lnTo>
                      <a:lnTo>
                        <a:pt x="37" y="27"/>
                      </a:lnTo>
                      <a:lnTo>
                        <a:pt x="45" y="27"/>
                      </a:lnTo>
                      <a:lnTo>
                        <a:pt x="54" y="27"/>
                      </a:lnTo>
                      <a:lnTo>
                        <a:pt x="60" y="26"/>
                      </a:lnTo>
                      <a:lnTo>
                        <a:pt x="69" y="26"/>
                      </a:lnTo>
                      <a:lnTo>
                        <a:pt x="75" y="26"/>
                      </a:lnTo>
                      <a:lnTo>
                        <a:pt x="84" y="26"/>
                      </a:lnTo>
                      <a:lnTo>
                        <a:pt x="82" y="20"/>
                      </a:lnTo>
                      <a:lnTo>
                        <a:pt x="81" y="13"/>
                      </a:lnTo>
                      <a:lnTo>
                        <a:pt x="80" y="7"/>
                      </a:lnTo>
                      <a:lnTo>
                        <a:pt x="78" y="0"/>
                      </a:lnTo>
                      <a:lnTo>
                        <a:pt x="69" y="0"/>
                      </a:lnTo>
                      <a:lnTo>
                        <a:pt x="59" y="0"/>
                      </a:lnTo>
                      <a:lnTo>
                        <a:pt x="49" y="0"/>
                      </a:lnTo>
                      <a:lnTo>
                        <a:pt x="40" y="0"/>
                      </a:lnTo>
                      <a:lnTo>
                        <a:pt x="30" y="0"/>
                      </a:lnTo>
                      <a:lnTo>
                        <a:pt x="21" y="0"/>
                      </a:lnTo>
                      <a:lnTo>
                        <a:pt x="10"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1" name="Freeform 423">
                  <a:extLst>
                    <a:ext uri="{FF2B5EF4-FFF2-40B4-BE49-F238E27FC236}">
                      <a16:creationId xmlns:a16="http://schemas.microsoft.com/office/drawing/2014/main" id="{2DFE4EDB-27BC-B840-A22F-AC3629D591AC}"/>
                    </a:ext>
                  </a:extLst>
                </p:cNvPr>
                <p:cNvSpPr>
                  <a:spLocks/>
                </p:cNvSpPr>
                <p:nvPr/>
              </p:nvSpPr>
              <p:spPr bwMode="auto">
                <a:xfrm>
                  <a:off x="1019" y="1415"/>
                  <a:ext cx="26" cy="14"/>
                </a:xfrm>
                <a:custGeom>
                  <a:avLst/>
                  <a:gdLst>
                    <a:gd name="T0" fmla="*/ 0 w 78"/>
                    <a:gd name="T1" fmla="*/ 0 h 28"/>
                    <a:gd name="T2" fmla="*/ 0 w 78"/>
                    <a:gd name="T3" fmla="*/ 8 h 28"/>
                    <a:gd name="T4" fmla="*/ 0 w 78"/>
                    <a:gd name="T5" fmla="*/ 14 h 28"/>
                    <a:gd name="T6" fmla="*/ 0 w 78"/>
                    <a:gd name="T7" fmla="*/ 21 h 28"/>
                    <a:gd name="T8" fmla="*/ 0 w 78"/>
                    <a:gd name="T9" fmla="*/ 28 h 28"/>
                    <a:gd name="T10" fmla="*/ 5 w 78"/>
                    <a:gd name="T11" fmla="*/ 28 h 28"/>
                    <a:gd name="T12" fmla="*/ 11 w 78"/>
                    <a:gd name="T13" fmla="*/ 28 h 28"/>
                    <a:gd name="T14" fmla="*/ 16 w 78"/>
                    <a:gd name="T15" fmla="*/ 28 h 28"/>
                    <a:gd name="T16" fmla="*/ 22 w 78"/>
                    <a:gd name="T17" fmla="*/ 28 h 28"/>
                    <a:gd name="T18" fmla="*/ 28 w 78"/>
                    <a:gd name="T19" fmla="*/ 28 h 28"/>
                    <a:gd name="T20" fmla="*/ 35 w 78"/>
                    <a:gd name="T21" fmla="*/ 27 h 28"/>
                    <a:gd name="T22" fmla="*/ 42 w 78"/>
                    <a:gd name="T23" fmla="*/ 27 h 28"/>
                    <a:gd name="T24" fmla="*/ 50 w 78"/>
                    <a:gd name="T25" fmla="*/ 27 h 28"/>
                    <a:gd name="T26" fmla="*/ 57 w 78"/>
                    <a:gd name="T27" fmla="*/ 26 h 28"/>
                    <a:gd name="T28" fmla="*/ 64 w 78"/>
                    <a:gd name="T29" fmla="*/ 26 h 28"/>
                    <a:gd name="T30" fmla="*/ 71 w 78"/>
                    <a:gd name="T31" fmla="*/ 26 h 28"/>
                    <a:gd name="T32" fmla="*/ 78 w 78"/>
                    <a:gd name="T33" fmla="*/ 26 h 28"/>
                    <a:gd name="T34" fmla="*/ 76 w 78"/>
                    <a:gd name="T35" fmla="*/ 20 h 28"/>
                    <a:gd name="T36" fmla="*/ 75 w 78"/>
                    <a:gd name="T37" fmla="*/ 13 h 28"/>
                    <a:gd name="T38" fmla="*/ 74 w 78"/>
                    <a:gd name="T39" fmla="*/ 7 h 28"/>
                    <a:gd name="T40" fmla="*/ 72 w 78"/>
                    <a:gd name="T41" fmla="*/ 0 h 28"/>
                    <a:gd name="T42" fmla="*/ 64 w 78"/>
                    <a:gd name="T43" fmla="*/ 0 h 28"/>
                    <a:gd name="T44" fmla="*/ 54 w 78"/>
                    <a:gd name="T45" fmla="*/ 0 h 28"/>
                    <a:gd name="T46" fmla="*/ 46 w 78"/>
                    <a:gd name="T47" fmla="*/ 0 h 28"/>
                    <a:gd name="T48" fmla="*/ 37 w 78"/>
                    <a:gd name="T49" fmla="*/ 0 h 28"/>
                    <a:gd name="T50" fmla="*/ 27 w 78"/>
                    <a:gd name="T51" fmla="*/ 0 h 28"/>
                    <a:gd name="T52" fmla="*/ 17 w 78"/>
                    <a:gd name="T53" fmla="*/ 0 h 28"/>
                    <a:gd name="T54" fmla="*/ 9 w 78"/>
                    <a:gd name="T55" fmla="*/ 0 h 28"/>
                    <a:gd name="T56" fmla="*/ 0 w 78"/>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28">
                      <a:moveTo>
                        <a:pt x="0" y="0"/>
                      </a:moveTo>
                      <a:lnTo>
                        <a:pt x="0" y="8"/>
                      </a:lnTo>
                      <a:lnTo>
                        <a:pt x="0" y="14"/>
                      </a:lnTo>
                      <a:lnTo>
                        <a:pt x="0" y="21"/>
                      </a:lnTo>
                      <a:lnTo>
                        <a:pt x="0" y="28"/>
                      </a:lnTo>
                      <a:lnTo>
                        <a:pt x="5" y="28"/>
                      </a:lnTo>
                      <a:lnTo>
                        <a:pt x="11" y="28"/>
                      </a:lnTo>
                      <a:lnTo>
                        <a:pt x="16" y="28"/>
                      </a:lnTo>
                      <a:lnTo>
                        <a:pt x="22" y="28"/>
                      </a:lnTo>
                      <a:lnTo>
                        <a:pt x="28" y="28"/>
                      </a:lnTo>
                      <a:lnTo>
                        <a:pt x="35" y="27"/>
                      </a:lnTo>
                      <a:lnTo>
                        <a:pt x="42" y="27"/>
                      </a:lnTo>
                      <a:lnTo>
                        <a:pt x="50" y="27"/>
                      </a:lnTo>
                      <a:lnTo>
                        <a:pt x="57" y="26"/>
                      </a:lnTo>
                      <a:lnTo>
                        <a:pt x="64" y="26"/>
                      </a:lnTo>
                      <a:lnTo>
                        <a:pt x="71" y="26"/>
                      </a:lnTo>
                      <a:lnTo>
                        <a:pt x="78" y="26"/>
                      </a:lnTo>
                      <a:lnTo>
                        <a:pt x="76" y="20"/>
                      </a:lnTo>
                      <a:lnTo>
                        <a:pt x="75" y="13"/>
                      </a:lnTo>
                      <a:lnTo>
                        <a:pt x="74" y="7"/>
                      </a:lnTo>
                      <a:lnTo>
                        <a:pt x="72" y="0"/>
                      </a:lnTo>
                      <a:lnTo>
                        <a:pt x="64" y="0"/>
                      </a:lnTo>
                      <a:lnTo>
                        <a:pt x="54" y="0"/>
                      </a:lnTo>
                      <a:lnTo>
                        <a:pt x="46" y="0"/>
                      </a:lnTo>
                      <a:lnTo>
                        <a:pt x="37" y="0"/>
                      </a:lnTo>
                      <a:lnTo>
                        <a:pt x="27" y="0"/>
                      </a:lnTo>
                      <a:lnTo>
                        <a:pt x="17" y="0"/>
                      </a:lnTo>
                      <a:lnTo>
                        <a:pt x="9"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2" name="Freeform 424">
                  <a:extLst>
                    <a:ext uri="{FF2B5EF4-FFF2-40B4-BE49-F238E27FC236}">
                      <a16:creationId xmlns:a16="http://schemas.microsoft.com/office/drawing/2014/main" id="{60362042-DD09-BA46-B7FD-FF75401986ED}"/>
                    </a:ext>
                  </a:extLst>
                </p:cNvPr>
                <p:cNvSpPr>
                  <a:spLocks/>
                </p:cNvSpPr>
                <p:nvPr/>
              </p:nvSpPr>
              <p:spPr bwMode="auto">
                <a:xfrm>
                  <a:off x="1021" y="1415"/>
                  <a:ext cx="24" cy="14"/>
                </a:xfrm>
                <a:custGeom>
                  <a:avLst/>
                  <a:gdLst>
                    <a:gd name="T0" fmla="*/ 0 w 73"/>
                    <a:gd name="T1" fmla="*/ 0 h 28"/>
                    <a:gd name="T2" fmla="*/ 0 w 73"/>
                    <a:gd name="T3" fmla="*/ 8 h 28"/>
                    <a:gd name="T4" fmla="*/ 0 w 73"/>
                    <a:gd name="T5" fmla="*/ 14 h 28"/>
                    <a:gd name="T6" fmla="*/ 0 w 73"/>
                    <a:gd name="T7" fmla="*/ 21 h 28"/>
                    <a:gd name="T8" fmla="*/ 0 w 73"/>
                    <a:gd name="T9" fmla="*/ 28 h 28"/>
                    <a:gd name="T10" fmla="*/ 6 w 73"/>
                    <a:gd name="T11" fmla="*/ 28 h 28"/>
                    <a:gd name="T12" fmla="*/ 11 w 73"/>
                    <a:gd name="T13" fmla="*/ 28 h 28"/>
                    <a:gd name="T14" fmla="*/ 17 w 73"/>
                    <a:gd name="T15" fmla="*/ 28 h 28"/>
                    <a:gd name="T16" fmla="*/ 21 w 73"/>
                    <a:gd name="T17" fmla="*/ 28 h 28"/>
                    <a:gd name="T18" fmla="*/ 28 w 73"/>
                    <a:gd name="T19" fmla="*/ 28 h 28"/>
                    <a:gd name="T20" fmla="*/ 34 w 73"/>
                    <a:gd name="T21" fmla="*/ 27 h 28"/>
                    <a:gd name="T22" fmla="*/ 40 w 73"/>
                    <a:gd name="T23" fmla="*/ 27 h 28"/>
                    <a:gd name="T24" fmla="*/ 47 w 73"/>
                    <a:gd name="T25" fmla="*/ 27 h 28"/>
                    <a:gd name="T26" fmla="*/ 54 w 73"/>
                    <a:gd name="T27" fmla="*/ 26 h 28"/>
                    <a:gd name="T28" fmla="*/ 59 w 73"/>
                    <a:gd name="T29" fmla="*/ 26 h 28"/>
                    <a:gd name="T30" fmla="*/ 66 w 73"/>
                    <a:gd name="T31" fmla="*/ 26 h 28"/>
                    <a:gd name="T32" fmla="*/ 73 w 73"/>
                    <a:gd name="T33" fmla="*/ 26 h 28"/>
                    <a:gd name="T34" fmla="*/ 71 w 73"/>
                    <a:gd name="T35" fmla="*/ 20 h 28"/>
                    <a:gd name="T36" fmla="*/ 70 w 73"/>
                    <a:gd name="T37" fmla="*/ 13 h 28"/>
                    <a:gd name="T38" fmla="*/ 69 w 73"/>
                    <a:gd name="T39" fmla="*/ 7 h 28"/>
                    <a:gd name="T40" fmla="*/ 67 w 73"/>
                    <a:gd name="T41" fmla="*/ 0 h 28"/>
                    <a:gd name="T42" fmla="*/ 59 w 73"/>
                    <a:gd name="T43" fmla="*/ 0 h 28"/>
                    <a:gd name="T44" fmla="*/ 51 w 73"/>
                    <a:gd name="T45" fmla="*/ 0 h 28"/>
                    <a:gd name="T46" fmla="*/ 43 w 73"/>
                    <a:gd name="T47" fmla="*/ 0 h 28"/>
                    <a:gd name="T48" fmla="*/ 34 w 73"/>
                    <a:gd name="T49" fmla="*/ 0 h 28"/>
                    <a:gd name="T50" fmla="*/ 26 w 73"/>
                    <a:gd name="T51" fmla="*/ 0 h 28"/>
                    <a:gd name="T52" fmla="*/ 18 w 73"/>
                    <a:gd name="T53" fmla="*/ 0 h 28"/>
                    <a:gd name="T54" fmla="*/ 8 w 73"/>
                    <a:gd name="T55" fmla="*/ 0 h 28"/>
                    <a:gd name="T56" fmla="*/ 0 w 73"/>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28">
                      <a:moveTo>
                        <a:pt x="0" y="0"/>
                      </a:moveTo>
                      <a:lnTo>
                        <a:pt x="0" y="8"/>
                      </a:lnTo>
                      <a:lnTo>
                        <a:pt x="0" y="14"/>
                      </a:lnTo>
                      <a:lnTo>
                        <a:pt x="0" y="21"/>
                      </a:lnTo>
                      <a:lnTo>
                        <a:pt x="0" y="28"/>
                      </a:lnTo>
                      <a:lnTo>
                        <a:pt x="6" y="28"/>
                      </a:lnTo>
                      <a:lnTo>
                        <a:pt x="11" y="28"/>
                      </a:lnTo>
                      <a:lnTo>
                        <a:pt x="17" y="28"/>
                      </a:lnTo>
                      <a:lnTo>
                        <a:pt x="21" y="28"/>
                      </a:lnTo>
                      <a:lnTo>
                        <a:pt x="28" y="28"/>
                      </a:lnTo>
                      <a:lnTo>
                        <a:pt x="34" y="27"/>
                      </a:lnTo>
                      <a:lnTo>
                        <a:pt x="40" y="27"/>
                      </a:lnTo>
                      <a:lnTo>
                        <a:pt x="47" y="27"/>
                      </a:lnTo>
                      <a:lnTo>
                        <a:pt x="54" y="26"/>
                      </a:lnTo>
                      <a:lnTo>
                        <a:pt x="59" y="26"/>
                      </a:lnTo>
                      <a:lnTo>
                        <a:pt x="66" y="26"/>
                      </a:lnTo>
                      <a:lnTo>
                        <a:pt x="73" y="26"/>
                      </a:lnTo>
                      <a:lnTo>
                        <a:pt x="71" y="20"/>
                      </a:lnTo>
                      <a:lnTo>
                        <a:pt x="70" y="13"/>
                      </a:lnTo>
                      <a:lnTo>
                        <a:pt x="69" y="7"/>
                      </a:lnTo>
                      <a:lnTo>
                        <a:pt x="67" y="0"/>
                      </a:lnTo>
                      <a:lnTo>
                        <a:pt x="59" y="0"/>
                      </a:lnTo>
                      <a:lnTo>
                        <a:pt x="51" y="0"/>
                      </a:lnTo>
                      <a:lnTo>
                        <a:pt x="43" y="0"/>
                      </a:lnTo>
                      <a:lnTo>
                        <a:pt x="34" y="0"/>
                      </a:lnTo>
                      <a:lnTo>
                        <a:pt x="26" y="0"/>
                      </a:lnTo>
                      <a:lnTo>
                        <a:pt x="18" y="0"/>
                      </a:lnTo>
                      <a:lnTo>
                        <a:pt x="8"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3" name="Freeform 425">
                  <a:extLst>
                    <a:ext uri="{FF2B5EF4-FFF2-40B4-BE49-F238E27FC236}">
                      <a16:creationId xmlns:a16="http://schemas.microsoft.com/office/drawing/2014/main" id="{3AAB904A-E2DC-3245-9701-E8AE79A853A3}"/>
                    </a:ext>
                  </a:extLst>
                </p:cNvPr>
                <p:cNvSpPr>
                  <a:spLocks/>
                </p:cNvSpPr>
                <p:nvPr/>
              </p:nvSpPr>
              <p:spPr bwMode="auto">
                <a:xfrm>
                  <a:off x="1023" y="1415"/>
                  <a:ext cx="22" cy="14"/>
                </a:xfrm>
                <a:custGeom>
                  <a:avLst/>
                  <a:gdLst>
                    <a:gd name="T0" fmla="*/ 0 w 66"/>
                    <a:gd name="T1" fmla="*/ 0 h 28"/>
                    <a:gd name="T2" fmla="*/ 0 w 66"/>
                    <a:gd name="T3" fmla="*/ 8 h 28"/>
                    <a:gd name="T4" fmla="*/ 0 w 66"/>
                    <a:gd name="T5" fmla="*/ 14 h 28"/>
                    <a:gd name="T6" fmla="*/ 0 w 66"/>
                    <a:gd name="T7" fmla="*/ 21 h 28"/>
                    <a:gd name="T8" fmla="*/ 0 w 66"/>
                    <a:gd name="T9" fmla="*/ 28 h 28"/>
                    <a:gd name="T10" fmla="*/ 4 w 66"/>
                    <a:gd name="T11" fmla="*/ 28 h 28"/>
                    <a:gd name="T12" fmla="*/ 10 w 66"/>
                    <a:gd name="T13" fmla="*/ 28 h 28"/>
                    <a:gd name="T14" fmla="*/ 14 w 66"/>
                    <a:gd name="T15" fmla="*/ 28 h 28"/>
                    <a:gd name="T16" fmla="*/ 19 w 66"/>
                    <a:gd name="T17" fmla="*/ 28 h 28"/>
                    <a:gd name="T18" fmla="*/ 25 w 66"/>
                    <a:gd name="T19" fmla="*/ 28 h 28"/>
                    <a:gd name="T20" fmla="*/ 30 w 66"/>
                    <a:gd name="T21" fmla="*/ 27 h 28"/>
                    <a:gd name="T22" fmla="*/ 36 w 66"/>
                    <a:gd name="T23" fmla="*/ 27 h 28"/>
                    <a:gd name="T24" fmla="*/ 42 w 66"/>
                    <a:gd name="T25" fmla="*/ 27 h 28"/>
                    <a:gd name="T26" fmla="*/ 48 w 66"/>
                    <a:gd name="T27" fmla="*/ 26 h 28"/>
                    <a:gd name="T28" fmla="*/ 53 w 66"/>
                    <a:gd name="T29" fmla="*/ 26 h 28"/>
                    <a:gd name="T30" fmla="*/ 60 w 66"/>
                    <a:gd name="T31" fmla="*/ 26 h 28"/>
                    <a:gd name="T32" fmla="*/ 66 w 66"/>
                    <a:gd name="T33" fmla="*/ 26 h 28"/>
                    <a:gd name="T34" fmla="*/ 64 w 66"/>
                    <a:gd name="T35" fmla="*/ 20 h 28"/>
                    <a:gd name="T36" fmla="*/ 63 w 66"/>
                    <a:gd name="T37" fmla="*/ 13 h 28"/>
                    <a:gd name="T38" fmla="*/ 62 w 66"/>
                    <a:gd name="T39" fmla="*/ 7 h 28"/>
                    <a:gd name="T40" fmla="*/ 60 w 66"/>
                    <a:gd name="T41" fmla="*/ 0 h 28"/>
                    <a:gd name="T42" fmla="*/ 52 w 66"/>
                    <a:gd name="T43" fmla="*/ 0 h 28"/>
                    <a:gd name="T44" fmla="*/ 45 w 66"/>
                    <a:gd name="T45" fmla="*/ 0 h 28"/>
                    <a:gd name="T46" fmla="*/ 37 w 66"/>
                    <a:gd name="T47" fmla="*/ 0 h 28"/>
                    <a:gd name="T48" fmla="*/ 30 w 66"/>
                    <a:gd name="T49" fmla="*/ 0 h 28"/>
                    <a:gd name="T50" fmla="*/ 22 w 66"/>
                    <a:gd name="T51" fmla="*/ 0 h 28"/>
                    <a:gd name="T52" fmla="*/ 15 w 66"/>
                    <a:gd name="T53" fmla="*/ 0 h 28"/>
                    <a:gd name="T54" fmla="*/ 7 w 66"/>
                    <a:gd name="T55" fmla="*/ 0 h 28"/>
                    <a:gd name="T56" fmla="*/ 0 w 66"/>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8">
                      <a:moveTo>
                        <a:pt x="0" y="0"/>
                      </a:moveTo>
                      <a:lnTo>
                        <a:pt x="0" y="8"/>
                      </a:lnTo>
                      <a:lnTo>
                        <a:pt x="0" y="14"/>
                      </a:lnTo>
                      <a:lnTo>
                        <a:pt x="0" y="21"/>
                      </a:lnTo>
                      <a:lnTo>
                        <a:pt x="0" y="28"/>
                      </a:lnTo>
                      <a:lnTo>
                        <a:pt x="4" y="28"/>
                      </a:lnTo>
                      <a:lnTo>
                        <a:pt x="10" y="28"/>
                      </a:lnTo>
                      <a:lnTo>
                        <a:pt x="14" y="28"/>
                      </a:lnTo>
                      <a:lnTo>
                        <a:pt x="19" y="28"/>
                      </a:lnTo>
                      <a:lnTo>
                        <a:pt x="25" y="28"/>
                      </a:lnTo>
                      <a:lnTo>
                        <a:pt x="30" y="27"/>
                      </a:lnTo>
                      <a:lnTo>
                        <a:pt x="36" y="27"/>
                      </a:lnTo>
                      <a:lnTo>
                        <a:pt x="42" y="27"/>
                      </a:lnTo>
                      <a:lnTo>
                        <a:pt x="48" y="26"/>
                      </a:lnTo>
                      <a:lnTo>
                        <a:pt x="53" y="26"/>
                      </a:lnTo>
                      <a:lnTo>
                        <a:pt x="60" y="26"/>
                      </a:lnTo>
                      <a:lnTo>
                        <a:pt x="66" y="26"/>
                      </a:lnTo>
                      <a:lnTo>
                        <a:pt x="64" y="20"/>
                      </a:lnTo>
                      <a:lnTo>
                        <a:pt x="63" y="13"/>
                      </a:lnTo>
                      <a:lnTo>
                        <a:pt x="62" y="7"/>
                      </a:lnTo>
                      <a:lnTo>
                        <a:pt x="60" y="0"/>
                      </a:lnTo>
                      <a:lnTo>
                        <a:pt x="52" y="0"/>
                      </a:lnTo>
                      <a:lnTo>
                        <a:pt x="45" y="0"/>
                      </a:lnTo>
                      <a:lnTo>
                        <a:pt x="37" y="0"/>
                      </a:lnTo>
                      <a:lnTo>
                        <a:pt x="30" y="0"/>
                      </a:lnTo>
                      <a:lnTo>
                        <a:pt x="22" y="0"/>
                      </a:lnTo>
                      <a:lnTo>
                        <a:pt x="15" y="0"/>
                      </a:lnTo>
                      <a:lnTo>
                        <a:pt x="7"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2074" name="Freeform 426">
                <a:extLst>
                  <a:ext uri="{FF2B5EF4-FFF2-40B4-BE49-F238E27FC236}">
                    <a16:creationId xmlns:a16="http://schemas.microsoft.com/office/drawing/2014/main" id="{E53BA436-3753-2B46-8159-2731916528D0}"/>
                  </a:ext>
                </a:extLst>
              </p:cNvPr>
              <p:cNvSpPr>
                <a:spLocks/>
              </p:cNvSpPr>
              <p:nvPr/>
            </p:nvSpPr>
            <p:spPr bwMode="auto">
              <a:xfrm>
                <a:off x="1025" y="1415"/>
                <a:ext cx="20" cy="14"/>
              </a:xfrm>
              <a:custGeom>
                <a:avLst/>
                <a:gdLst>
                  <a:gd name="T0" fmla="*/ 0 w 61"/>
                  <a:gd name="T1" fmla="*/ 0 h 28"/>
                  <a:gd name="T2" fmla="*/ 0 w 61"/>
                  <a:gd name="T3" fmla="*/ 8 h 28"/>
                  <a:gd name="T4" fmla="*/ 0 w 61"/>
                  <a:gd name="T5" fmla="*/ 14 h 28"/>
                  <a:gd name="T6" fmla="*/ 0 w 61"/>
                  <a:gd name="T7" fmla="*/ 21 h 28"/>
                  <a:gd name="T8" fmla="*/ 0 w 61"/>
                  <a:gd name="T9" fmla="*/ 28 h 28"/>
                  <a:gd name="T10" fmla="*/ 5 w 61"/>
                  <a:gd name="T11" fmla="*/ 28 h 28"/>
                  <a:gd name="T12" fmla="*/ 10 w 61"/>
                  <a:gd name="T13" fmla="*/ 28 h 28"/>
                  <a:gd name="T14" fmla="*/ 14 w 61"/>
                  <a:gd name="T15" fmla="*/ 28 h 28"/>
                  <a:gd name="T16" fmla="*/ 18 w 61"/>
                  <a:gd name="T17" fmla="*/ 28 h 28"/>
                  <a:gd name="T18" fmla="*/ 24 w 61"/>
                  <a:gd name="T19" fmla="*/ 28 h 28"/>
                  <a:gd name="T20" fmla="*/ 29 w 61"/>
                  <a:gd name="T21" fmla="*/ 27 h 28"/>
                  <a:gd name="T22" fmla="*/ 35 w 61"/>
                  <a:gd name="T23" fmla="*/ 27 h 28"/>
                  <a:gd name="T24" fmla="*/ 40 w 61"/>
                  <a:gd name="T25" fmla="*/ 27 h 28"/>
                  <a:gd name="T26" fmla="*/ 44 w 61"/>
                  <a:gd name="T27" fmla="*/ 26 h 28"/>
                  <a:gd name="T28" fmla="*/ 50 w 61"/>
                  <a:gd name="T29" fmla="*/ 26 h 28"/>
                  <a:gd name="T30" fmla="*/ 55 w 61"/>
                  <a:gd name="T31" fmla="*/ 26 h 28"/>
                  <a:gd name="T32" fmla="*/ 61 w 61"/>
                  <a:gd name="T33" fmla="*/ 26 h 28"/>
                  <a:gd name="T34" fmla="*/ 59 w 61"/>
                  <a:gd name="T35" fmla="*/ 20 h 28"/>
                  <a:gd name="T36" fmla="*/ 58 w 61"/>
                  <a:gd name="T37" fmla="*/ 13 h 28"/>
                  <a:gd name="T38" fmla="*/ 57 w 61"/>
                  <a:gd name="T39" fmla="*/ 7 h 28"/>
                  <a:gd name="T40" fmla="*/ 55 w 61"/>
                  <a:gd name="T41" fmla="*/ 0 h 28"/>
                  <a:gd name="T42" fmla="*/ 48 w 61"/>
                  <a:gd name="T43" fmla="*/ 0 h 28"/>
                  <a:gd name="T44" fmla="*/ 42 w 61"/>
                  <a:gd name="T45" fmla="*/ 0 h 28"/>
                  <a:gd name="T46" fmla="*/ 35 w 61"/>
                  <a:gd name="T47" fmla="*/ 0 h 28"/>
                  <a:gd name="T48" fmla="*/ 28 w 61"/>
                  <a:gd name="T49" fmla="*/ 0 h 28"/>
                  <a:gd name="T50" fmla="*/ 21 w 61"/>
                  <a:gd name="T51" fmla="*/ 0 h 28"/>
                  <a:gd name="T52" fmla="*/ 14 w 61"/>
                  <a:gd name="T53" fmla="*/ 0 h 28"/>
                  <a:gd name="T54" fmla="*/ 7 w 61"/>
                  <a:gd name="T55" fmla="*/ 0 h 28"/>
                  <a:gd name="T56" fmla="*/ 0 w 61"/>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28">
                    <a:moveTo>
                      <a:pt x="0" y="0"/>
                    </a:moveTo>
                    <a:lnTo>
                      <a:pt x="0" y="8"/>
                    </a:lnTo>
                    <a:lnTo>
                      <a:pt x="0" y="14"/>
                    </a:lnTo>
                    <a:lnTo>
                      <a:pt x="0" y="21"/>
                    </a:lnTo>
                    <a:lnTo>
                      <a:pt x="0" y="28"/>
                    </a:lnTo>
                    <a:lnTo>
                      <a:pt x="5" y="28"/>
                    </a:lnTo>
                    <a:lnTo>
                      <a:pt x="10" y="28"/>
                    </a:lnTo>
                    <a:lnTo>
                      <a:pt x="14" y="28"/>
                    </a:lnTo>
                    <a:lnTo>
                      <a:pt x="18" y="28"/>
                    </a:lnTo>
                    <a:lnTo>
                      <a:pt x="24" y="28"/>
                    </a:lnTo>
                    <a:lnTo>
                      <a:pt x="29" y="27"/>
                    </a:lnTo>
                    <a:lnTo>
                      <a:pt x="35" y="27"/>
                    </a:lnTo>
                    <a:lnTo>
                      <a:pt x="40" y="27"/>
                    </a:lnTo>
                    <a:lnTo>
                      <a:pt x="44" y="26"/>
                    </a:lnTo>
                    <a:lnTo>
                      <a:pt x="50" y="26"/>
                    </a:lnTo>
                    <a:lnTo>
                      <a:pt x="55" y="26"/>
                    </a:lnTo>
                    <a:lnTo>
                      <a:pt x="61" y="26"/>
                    </a:lnTo>
                    <a:lnTo>
                      <a:pt x="59" y="20"/>
                    </a:lnTo>
                    <a:lnTo>
                      <a:pt x="58" y="13"/>
                    </a:lnTo>
                    <a:lnTo>
                      <a:pt x="57" y="7"/>
                    </a:lnTo>
                    <a:lnTo>
                      <a:pt x="55" y="0"/>
                    </a:lnTo>
                    <a:lnTo>
                      <a:pt x="48" y="0"/>
                    </a:lnTo>
                    <a:lnTo>
                      <a:pt x="42" y="0"/>
                    </a:lnTo>
                    <a:lnTo>
                      <a:pt x="35" y="0"/>
                    </a:lnTo>
                    <a:lnTo>
                      <a:pt x="28" y="0"/>
                    </a:lnTo>
                    <a:lnTo>
                      <a:pt x="21" y="0"/>
                    </a:lnTo>
                    <a:lnTo>
                      <a:pt x="14" y="0"/>
                    </a:lnTo>
                    <a:lnTo>
                      <a:pt x="7"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5" name="Freeform 427">
                <a:extLst>
                  <a:ext uri="{FF2B5EF4-FFF2-40B4-BE49-F238E27FC236}">
                    <a16:creationId xmlns:a16="http://schemas.microsoft.com/office/drawing/2014/main" id="{3F1F027C-F461-6B48-B36A-FEC3194759E0}"/>
                  </a:ext>
                </a:extLst>
              </p:cNvPr>
              <p:cNvSpPr>
                <a:spLocks/>
              </p:cNvSpPr>
              <p:nvPr/>
            </p:nvSpPr>
            <p:spPr bwMode="auto">
              <a:xfrm>
                <a:off x="1027" y="1415"/>
                <a:ext cx="18" cy="14"/>
              </a:xfrm>
              <a:custGeom>
                <a:avLst/>
                <a:gdLst>
                  <a:gd name="T0" fmla="*/ 0 w 54"/>
                  <a:gd name="T1" fmla="*/ 0 h 28"/>
                  <a:gd name="T2" fmla="*/ 0 w 54"/>
                  <a:gd name="T3" fmla="*/ 8 h 28"/>
                  <a:gd name="T4" fmla="*/ 0 w 54"/>
                  <a:gd name="T5" fmla="*/ 14 h 28"/>
                  <a:gd name="T6" fmla="*/ 0 w 54"/>
                  <a:gd name="T7" fmla="*/ 21 h 28"/>
                  <a:gd name="T8" fmla="*/ 0 w 54"/>
                  <a:gd name="T9" fmla="*/ 28 h 28"/>
                  <a:gd name="T10" fmla="*/ 4 w 54"/>
                  <a:gd name="T11" fmla="*/ 28 h 28"/>
                  <a:gd name="T12" fmla="*/ 9 w 54"/>
                  <a:gd name="T13" fmla="*/ 28 h 28"/>
                  <a:gd name="T14" fmla="*/ 11 w 54"/>
                  <a:gd name="T15" fmla="*/ 28 h 28"/>
                  <a:gd name="T16" fmla="*/ 15 w 54"/>
                  <a:gd name="T17" fmla="*/ 28 h 28"/>
                  <a:gd name="T18" fmla="*/ 25 w 54"/>
                  <a:gd name="T19" fmla="*/ 27 h 28"/>
                  <a:gd name="T20" fmla="*/ 35 w 54"/>
                  <a:gd name="T21" fmla="*/ 27 h 28"/>
                  <a:gd name="T22" fmla="*/ 44 w 54"/>
                  <a:gd name="T23" fmla="*/ 26 h 28"/>
                  <a:gd name="T24" fmla="*/ 54 w 54"/>
                  <a:gd name="T25" fmla="*/ 26 h 28"/>
                  <a:gd name="T26" fmla="*/ 52 w 54"/>
                  <a:gd name="T27" fmla="*/ 20 h 28"/>
                  <a:gd name="T28" fmla="*/ 51 w 54"/>
                  <a:gd name="T29" fmla="*/ 13 h 28"/>
                  <a:gd name="T30" fmla="*/ 50 w 54"/>
                  <a:gd name="T31" fmla="*/ 7 h 28"/>
                  <a:gd name="T32" fmla="*/ 48 w 54"/>
                  <a:gd name="T33" fmla="*/ 0 h 28"/>
                  <a:gd name="T34" fmla="*/ 43 w 54"/>
                  <a:gd name="T35" fmla="*/ 0 h 28"/>
                  <a:gd name="T36" fmla="*/ 36 w 54"/>
                  <a:gd name="T37" fmla="*/ 0 h 28"/>
                  <a:gd name="T38" fmla="*/ 30 w 54"/>
                  <a:gd name="T39" fmla="*/ 0 h 28"/>
                  <a:gd name="T40" fmla="*/ 24 w 54"/>
                  <a:gd name="T41" fmla="*/ 0 h 28"/>
                  <a:gd name="T42" fmla="*/ 18 w 54"/>
                  <a:gd name="T43" fmla="*/ 0 h 28"/>
                  <a:gd name="T44" fmla="*/ 11 w 54"/>
                  <a:gd name="T45" fmla="*/ 0 h 28"/>
                  <a:gd name="T46" fmla="*/ 6 w 54"/>
                  <a:gd name="T47" fmla="*/ 0 h 28"/>
                  <a:gd name="T48" fmla="*/ 0 w 54"/>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8">
                    <a:moveTo>
                      <a:pt x="0" y="0"/>
                    </a:moveTo>
                    <a:lnTo>
                      <a:pt x="0" y="8"/>
                    </a:lnTo>
                    <a:lnTo>
                      <a:pt x="0" y="14"/>
                    </a:lnTo>
                    <a:lnTo>
                      <a:pt x="0" y="21"/>
                    </a:lnTo>
                    <a:lnTo>
                      <a:pt x="0" y="28"/>
                    </a:lnTo>
                    <a:lnTo>
                      <a:pt x="4" y="28"/>
                    </a:lnTo>
                    <a:lnTo>
                      <a:pt x="9" y="28"/>
                    </a:lnTo>
                    <a:lnTo>
                      <a:pt x="11" y="28"/>
                    </a:lnTo>
                    <a:lnTo>
                      <a:pt x="15" y="28"/>
                    </a:lnTo>
                    <a:lnTo>
                      <a:pt x="25" y="27"/>
                    </a:lnTo>
                    <a:lnTo>
                      <a:pt x="35" y="27"/>
                    </a:lnTo>
                    <a:lnTo>
                      <a:pt x="44" y="26"/>
                    </a:lnTo>
                    <a:lnTo>
                      <a:pt x="54" y="26"/>
                    </a:lnTo>
                    <a:lnTo>
                      <a:pt x="52" y="20"/>
                    </a:lnTo>
                    <a:lnTo>
                      <a:pt x="51" y="13"/>
                    </a:lnTo>
                    <a:lnTo>
                      <a:pt x="50" y="7"/>
                    </a:lnTo>
                    <a:lnTo>
                      <a:pt x="48" y="0"/>
                    </a:lnTo>
                    <a:lnTo>
                      <a:pt x="43" y="0"/>
                    </a:lnTo>
                    <a:lnTo>
                      <a:pt x="36" y="0"/>
                    </a:lnTo>
                    <a:lnTo>
                      <a:pt x="30" y="0"/>
                    </a:lnTo>
                    <a:lnTo>
                      <a:pt x="24" y="0"/>
                    </a:lnTo>
                    <a:lnTo>
                      <a:pt x="18" y="0"/>
                    </a:lnTo>
                    <a:lnTo>
                      <a:pt x="11" y="0"/>
                    </a:lnTo>
                    <a:lnTo>
                      <a:pt x="6"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6" name="Freeform 428">
                <a:extLst>
                  <a:ext uri="{FF2B5EF4-FFF2-40B4-BE49-F238E27FC236}">
                    <a16:creationId xmlns:a16="http://schemas.microsoft.com/office/drawing/2014/main" id="{5515AF4A-59E1-334A-B08B-9A2E3ADFA843}"/>
                  </a:ext>
                </a:extLst>
              </p:cNvPr>
              <p:cNvSpPr>
                <a:spLocks/>
              </p:cNvSpPr>
              <p:nvPr/>
            </p:nvSpPr>
            <p:spPr bwMode="auto">
              <a:xfrm>
                <a:off x="1029" y="1415"/>
                <a:ext cx="16" cy="14"/>
              </a:xfrm>
              <a:custGeom>
                <a:avLst/>
                <a:gdLst>
                  <a:gd name="T0" fmla="*/ 0 w 48"/>
                  <a:gd name="T1" fmla="*/ 0 h 28"/>
                  <a:gd name="T2" fmla="*/ 0 w 48"/>
                  <a:gd name="T3" fmla="*/ 8 h 28"/>
                  <a:gd name="T4" fmla="*/ 0 w 48"/>
                  <a:gd name="T5" fmla="*/ 14 h 28"/>
                  <a:gd name="T6" fmla="*/ 0 w 48"/>
                  <a:gd name="T7" fmla="*/ 21 h 28"/>
                  <a:gd name="T8" fmla="*/ 0 w 48"/>
                  <a:gd name="T9" fmla="*/ 28 h 28"/>
                  <a:gd name="T10" fmla="*/ 4 w 48"/>
                  <a:gd name="T11" fmla="*/ 28 h 28"/>
                  <a:gd name="T12" fmla="*/ 8 w 48"/>
                  <a:gd name="T13" fmla="*/ 28 h 28"/>
                  <a:gd name="T14" fmla="*/ 11 w 48"/>
                  <a:gd name="T15" fmla="*/ 28 h 28"/>
                  <a:gd name="T16" fmla="*/ 15 w 48"/>
                  <a:gd name="T17" fmla="*/ 28 h 28"/>
                  <a:gd name="T18" fmla="*/ 23 w 48"/>
                  <a:gd name="T19" fmla="*/ 27 h 28"/>
                  <a:gd name="T20" fmla="*/ 31 w 48"/>
                  <a:gd name="T21" fmla="*/ 27 h 28"/>
                  <a:gd name="T22" fmla="*/ 39 w 48"/>
                  <a:gd name="T23" fmla="*/ 26 h 28"/>
                  <a:gd name="T24" fmla="*/ 48 w 48"/>
                  <a:gd name="T25" fmla="*/ 26 h 28"/>
                  <a:gd name="T26" fmla="*/ 46 w 48"/>
                  <a:gd name="T27" fmla="*/ 20 h 28"/>
                  <a:gd name="T28" fmla="*/ 45 w 48"/>
                  <a:gd name="T29" fmla="*/ 13 h 28"/>
                  <a:gd name="T30" fmla="*/ 44 w 48"/>
                  <a:gd name="T31" fmla="*/ 7 h 28"/>
                  <a:gd name="T32" fmla="*/ 42 w 48"/>
                  <a:gd name="T33" fmla="*/ 0 h 28"/>
                  <a:gd name="T34" fmla="*/ 37 w 48"/>
                  <a:gd name="T35" fmla="*/ 0 h 28"/>
                  <a:gd name="T36" fmla="*/ 31 w 48"/>
                  <a:gd name="T37" fmla="*/ 0 h 28"/>
                  <a:gd name="T38" fmla="*/ 26 w 48"/>
                  <a:gd name="T39" fmla="*/ 0 h 28"/>
                  <a:gd name="T40" fmla="*/ 20 w 48"/>
                  <a:gd name="T41" fmla="*/ 0 h 28"/>
                  <a:gd name="T42" fmla="*/ 15 w 48"/>
                  <a:gd name="T43" fmla="*/ 0 h 28"/>
                  <a:gd name="T44" fmla="*/ 11 w 48"/>
                  <a:gd name="T45" fmla="*/ 0 h 28"/>
                  <a:gd name="T46" fmla="*/ 5 w 48"/>
                  <a:gd name="T47" fmla="*/ 0 h 28"/>
                  <a:gd name="T48" fmla="*/ 0 w 48"/>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28">
                    <a:moveTo>
                      <a:pt x="0" y="0"/>
                    </a:moveTo>
                    <a:lnTo>
                      <a:pt x="0" y="8"/>
                    </a:lnTo>
                    <a:lnTo>
                      <a:pt x="0" y="14"/>
                    </a:lnTo>
                    <a:lnTo>
                      <a:pt x="0" y="21"/>
                    </a:lnTo>
                    <a:lnTo>
                      <a:pt x="0" y="28"/>
                    </a:lnTo>
                    <a:lnTo>
                      <a:pt x="4" y="28"/>
                    </a:lnTo>
                    <a:lnTo>
                      <a:pt x="8" y="28"/>
                    </a:lnTo>
                    <a:lnTo>
                      <a:pt x="11" y="28"/>
                    </a:lnTo>
                    <a:lnTo>
                      <a:pt x="15" y="28"/>
                    </a:lnTo>
                    <a:lnTo>
                      <a:pt x="23" y="27"/>
                    </a:lnTo>
                    <a:lnTo>
                      <a:pt x="31" y="27"/>
                    </a:lnTo>
                    <a:lnTo>
                      <a:pt x="39" y="26"/>
                    </a:lnTo>
                    <a:lnTo>
                      <a:pt x="48" y="26"/>
                    </a:lnTo>
                    <a:lnTo>
                      <a:pt x="46" y="20"/>
                    </a:lnTo>
                    <a:lnTo>
                      <a:pt x="45" y="13"/>
                    </a:lnTo>
                    <a:lnTo>
                      <a:pt x="44" y="7"/>
                    </a:lnTo>
                    <a:lnTo>
                      <a:pt x="42" y="0"/>
                    </a:lnTo>
                    <a:lnTo>
                      <a:pt x="37" y="0"/>
                    </a:lnTo>
                    <a:lnTo>
                      <a:pt x="31" y="0"/>
                    </a:lnTo>
                    <a:lnTo>
                      <a:pt x="26" y="0"/>
                    </a:lnTo>
                    <a:lnTo>
                      <a:pt x="20" y="0"/>
                    </a:lnTo>
                    <a:lnTo>
                      <a:pt x="15" y="0"/>
                    </a:lnTo>
                    <a:lnTo>
                      <a:pt x="11" y="0"/>
                    </a:lnTo>
                    <a:lnTo>
                      <a:pt x="5"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7" name="Freeform 429">
                <a:extLst>
                  <a:ext uri="{FF2B5EF4-FFF2-40B4-BE49-F238E27FC236}">
                    <a16:creationId xmlns:a16="http://schemas.microsoft.com/office/drawing/2014/main" id="{56ECE8D0-9CB5-4841-A434-BC57584EAC94}"/>
                  </a:ext>
                </a:extLst>
              </p:cNvPr>
              <p:cNvSpPr>
                <a:spLocks/>
              </p:cNvSpPr>
              <p:nvPr/>
            </p:nvSpPr>
            <p:spPr bwMode="auto">
              <a:xfrm>
                <a:off x="1031" y="1415"/>
                <a:ext cx="14" cy="14"/>
              </a:xfrm>
              <a:custGeom>
                <a:avLst/>
                <a:gdLst>
                  <a:gd name="T0" fmla="*/ 0 w 43"/>
                  <a:gd name="T1" fmla="*/ 0 h 28"/>
                  <a:gd name="T2" fmla="*/ 0 w 43"/>
                  <a:gd name="T3" fmla="*/ 8 h 28"/>
                  <a:gd name="T4" fmla="*/ 0 w 43"/>
                  <a:gd name="T5" fmla="*/ 14 h 28"/>
                  <a:gd name="T6" fmla="*/ 0 w 43"/>
                  <a:gd name="T7" fmla="*/ 21 h 28"/>
                  <a:gd name="T8" fmla="*/ 0 w 43"/>
                  <a:gd name="T9" fmla="*/ 28 h 28"/>
                  <a:gd name="T10" fmla="*/ 4 w 43"/>
                  <a:gd name="T11" fmla="*/ 28 h 28"/>
                  <a:gd name="T12" fmla="*/ 7 w 43"/>
                  <a:gd name="T13" fmla="*/ 28 h 28"/>
                  <a:gd name="T14" fmla="*/ 11 w 43"/>
                  <a:gd name="T15" fmla="*/ 28 h 28"/>
                  <a:gd name="T16" fmla="*/ 14 w 43"/>
                  <a:gd name="T17" fmla="*/ 28 h 28"/>
                  <a:gd name="T18" fmla="*/ 21 w 43"/>
                  <a:gd name="T19" fmla="*/ 27 h 28"/>
                  <a:gd name="T20" fmla="*/ 29 w 43"/>
                  <a:gd name="T21" fmla="*/ 27 h 28"/>
                  <a:gd name="T22" fmla="*/ 36 w 43"/>
                  <a:gd name="T23" fmla="*/ 26 h 28"/>
                  <a:gd name="T24" fmla="*/ 43 w 43"/>
                  <a:gd name="T25" fmla="*/ 26 h 28"/>
                  <a:gd name="T26" fmla="*/ 41 w 43"/>
                  <a:gd name="T27" fmla="*/ 20 h 28"/>
                  <a:gd name="T28" fmla="*/ 40 w 43"/>
                  <a:gd name="T29" fmla="*/ 13 h 28"/>
                  <a:gd name="T30" fmla="*/ 39 w 43"/>
                  <a:gd name="T31" fmla="*/ 7 h 28"/>
                  <a:gd name="T32" fmla="*/ 37 w 43"/>
                  <a:gd name="T33" fmla="*/ 0 h 28"/>
                  <a:gd name="T34" fmla="*/ 28 w 43"/>
                  <a:gd name="T35" fmla="*/ 0 h 28"/>
                  <a:gd name="T36" fmla="*/ 19 w 43"/>
                  <a:gd name="T37" fmla="*/ 0 h 28"/>
                  <a:gd name="T38" fmla="*/ 10 w 43"/>
                  <a:gd name="T39" fmla="*/ 0 h 28"/>
                  <a:gd name="T40" fmla="*/ 0 w 43"/>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8">
                    <a:moveTo>
                      <a:pt x="0" y="0"/>
                    </a:moveTo>
                    <a:lnTo>
                      <a:pt x="0" y="8"/>
                    </a:lnTo>
                    <a:lnTo>
                      <a:pt x="0" y="14"/>
                    </a:lnTo>
                    <a:lnTo>
                      <a:pt x="0" y="21"/>
                    </a:lnTo>
                    <a:lnTo>
                      <a:pt x="0" y="28"/>
                    </a:lnTo>
                    <a:lnTo>
                      <a:pt x="4" y="28"/>
                    </a:lnTo>
                    <a:lnTo>
                      <a:pt x="7" y="28"/>
                    </a:lnTo>
                    <a:lnTo>
                      <a:pt x="11" y="28"/>
                    </a:lnTo>
                    <a:lnTo>
                      <a:pt x="14" y="28"/>
                    </a:lnTo>
                    <a:lnTo>
                      <a:pt x="21" y="27"/>
                    </a:lnTo>
                    <a:lnTo>
                      <a:pt x="29" y="27"/>
                    </a:lnTo>
                    <a:lnTo>
                      <a:pt x="36" y="26"/>
                    </a:lnTo>
                    <a:lnTo>
                      <a:pt x="43" y="26"/>
                    </a:lnTo>
                    <a:lnTo>
                      <a:pt x="41" y="20"/>
                    </a:lnTo>
                    <a:lnTo>
                      <a:pt x="40" y="13"/>
                    </a:lnTo>
                    <a:lnTo>
                      <a:pt x="39" y="7"/>
                    </a:lnTo>
                    <a:lnTo>
                      <a:pt x="37" y="0"/>
                    </a:lnTo>
                    <a:lnTo>
                      <a:pt x="28" y="0"/>
                    </a:lnTo>
                    <a:lnTo>
                      <a:pt x="19" y="0"/>
                    </a:lnTo>
                    <a:lnTo>
                      <a:pt x="10"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8" name="Freeform 430">
                <a:extLst>
                  <a:ext uri="{FF2B5EF4-FFF2-40B4-BE49-F238E27FC236}">
                    <a16:creationId xmlns:a16="http://schemas.microsoft.com/office/drawing/2014/main" id="{7E14D877-1E23-D34B-899D-BA6D911AB932}"/>
                  </a:ext>
                </a:extLst>
              </p:cNvPr>
              <p:cNvSpPr>
                <a:spLocks/>
              </p:cNvSpPr>
              <p:nvPr/>
            </p:nvSpPr>
            <p:spPr bwMode="auto">
              <a:xfrm>
                <a:off x="1033" y="1415"/>
                <a:ext cx="12" cy="14"/>
              </a:xfrm>
              <a:custGeom>
                <a:avLst/>
                <a:gdLst>
                  <a:gd name="T0" fmla="*/ 0 w 36"/>
                  <a:gd name="T1" fmla="*/ 0 h 28"/>
                  <a:gd name="T2" fmla="*/ 0 w 36"/>
                  <a:gd name="T3" fmla="*/ 28 h 28"/>
                  <a:gd name="T4" fmla="*/ 11 w 36"/>
                  <a:gd name="T5" fmla="*/ 28 h 28"/>
                  <a:gd name="T6" fmla="*/ 36 w 36"/>
                  <a:gd name="T7" fmla="*/ 26 h 28"/>
                  <a:gd name="T8" fmla="*/ 30 w 36"/>
                  <a:gd name="T9" fmla="*/ 0 h 28"/>
                  <a:gd name="T10" fmla="*/ 0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0" y="0"/>
                    </a:moveTo>
                    <a:lnTo>
                      <a:pt x="0" y="28"/>
                    </a:lnTo>
                    <a:lnTo>
                      <a:pt x="11" y="28"/>
                    </a:lnTo>
                    <a:lnTo>
                      <a:pt x="36" y="26"/>
                    </a:lnTo>
                    <a:lnTo>
                      <a:pt x="30"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79" name="Freeform 431">
                <a:extLst>
                  <a:ext uri="{FF2B5EF4-FFF2-40B4-BE49-F238E27FC236}">
                    <a16:creationId xmlns:a16="http://schemas.microsoft.com/office/drawing/2014/main" id="{311A2841-E859-EE4D-A8D0-FC8DD701132E}"/>
                  </a:ext>
                </a:extLst>
              </p:cNvPr>
              <p:cNvSpPr>
                <a:spLocks/>
              </p:cNvSpPr>
              <p:nvPr/>
            </p:nvSpPr>
            <p:spPr bwMode="auto">
              <a:xfrm>
                <a:off x="1035" y="1434"/>
                <a:ext cx="23" cy="158"/>
              </a:xfrm>
              <a:custGeom>
                <a:avLst/>
                <a:gdLst>
                  <a:gd name="T0" fmla="*/ 0 w 67"/>
                  <a:gd name="T1" fmla="*/ 2 h 315"/>
                  <a:gd name="T2" fmla="*/ 14 w 67"/>
                  <a:gd name="T3" fmla="*/ 0 h 315"/>
                  <a:gd name="T4" fmla="*/ 31 w 67"/>
                  <a:gd name="T5" fmla="*/ 0 h 315"/>
                  <a:gd name="T6" fmla="*/ 48 w 67"/>
                  <a:gd name="T7" fmla="*/ 79 h 315"/>
                  <a:gd name="T8" fmla="*/ 59 w 67"/>
                  <a:gd name="T9" fmla="*/ 154 h 315"/>
                  <a:gd name="T10" fmla="*/ 66 w 67"/>
                  <a:gd name="T11" fmla="*/ 230 h 315"/>
                  <a:gd name="T12" fmla="*/ 67 w 67"/>
                  <a:gd name="T13" fmla="*/ 308 h 315"/>
                  <a:gd name="T14" fmla="*/ 38 w 67"/>
                  <a:gd name="T15" fmla="*/ 315 h 315"/>
                  <a:gd name="T16" fmla="*/ 36 w 67"/>
                  <a:gd name="T17" fmla="*/ 236 h 315"/>
                  <a:gd name="T18" fmla="*/ 30 w 67"/>
                  <a:gd name="T19" fmla="*/ 158 h 315"/>
                  <a:gd name="T20" fmla="*/ 18 w 67"/>
                  <a:gd name="T21" fmla="*/ 81 h 315"/>
                  <a:gd name="T22" fmla="*/ 0 w 67"/>
                  <a:gd name="T2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315">
                    <a:moveTo>
                      <a:pt x="0" y="2"/>
                    </a:moveTo>
                    <a:lnTo>
                      <a:pt x="14" y="0"/>
                    </a:lnTo>
                    <a:lnTo>
                      <a:pt x="31" y="0"/>
                    </a:lnTo>
                    <a:lnTo>
                      <a:pt x="48" y="79"/>
                    </a:lnTo>
                    <a:lnTo>
                      <a:pt x="59" y="154"/>
                    </a:lnTo>
                    <a:lnTo>
                      <a:pt x="66" y="230"/>
                    </a:lnTo>
                    <a:lnTo>
                      <a:pt x="67" y="308"/>
                    </a:lnTo>
                    <a:lnTo>
                      <a:pt x="38" y="315"/>
                    </a:lnTo>
                    <a:lnTo>
                      <a:pt x="36" y="236"/>
                    </a:lnTo>
                    <a:lnTo>
                      <a:pt x="30" y="158"/>
                    </a:lnTo>
                    <a:lnTo>
                      <a:pt x="18" y="8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0" name="Freeform 432">
                <a:extLst>
                  <a:ext uri="{FF2B5EF4-FFF2-40B4-BE49-F238E27FC236}">
                    <a16:creationId xmlns:a16="http://schemas.microsoft.com/office/drawing/2014/main" id="{5DF920BE-4613-F64F-8DA4-4B871DF56083}"/>
                  </a:ext>
                </a:extLst>
              </p:cNvPr>
              <p:cNvSpPr>
                <a:spLocks/>
              </p:cNvSpPr>
              <p:nvPr/>
            </p:nvSpPr>
            <p:spPr bwMode="auto">
              <a:xfrm>
                <a:off x="1033"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3 w 69"/>
                  <a:gd name="T13" fmla="*/ 0 h 315"/>
                  <a:gd name="T14" fmla="*/ 29 w 69"/>
                  <a:gd name="T15" fmla="*/ 0 h 315"/>
                  <a:gd name="T16" fmla="*/ 34 w 69"/>
                  <a:gd name="T17" fmla="*/ 0 h 315"/>
                  <a:gd name="T18" fmla="*/ 49 w 69"/>
                  <a:gd name="T19" fmla="*/ 79 h 315"/>
                  <a:gd name="T20" fmla="*/ 60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8 w 69"/>
                  <a:gd name="T33" fmla="*/ 315 h 315"/>
                  <a:gd name="T34" fmla="*/ 36 w 69"/>
                  <a:gd name="T35" fmla="*/ 236 h 315"/>
                  <a:gd name="T36" fmla="*/ 30 w 69"/>
                  <a:gd name="T37" fmla="*/ 158 h 315"/>
                  <a:gd name="T38" fmla="*/ 18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3" y="0"/>
                    </a:lnTo>
                    <a:lnTo>
                      <a:pt x="29" y="0"/>
                    </a:lnTo>
                    <a:lnTo>
                      <a:pt x="34" y="0"/>
                    </a:lnTo>
                    <a:lnTo>
                      <a:pt x="49" y="79"/>
                    </a:lnTo>
                    <a:lnTo>
                      <a:pt x="60" y="154"/>
                    </a:lnTo>
                    <a:lnTo>
                      <a:pt x="66" y="230"/>
                    </a:lnTo>
                    <a:lnTo>
                      <a:pt x="69" y="308"/>
                    </a:lnTo>
                    <a:lnTo>
                      <a:pt x="62" y="310"/>
                    </a:lnTo>
                    <a:lnTo>
                      <a:pt x="54" y="311"/>
                    </a:lnTo>
                    <a:lnTo>
                      <a:pt x="45" y="313"/>
                    </a:lnTo>
                    <a:lnTo>
                      <a:pt x="38" y="315"/>
                    </a:lnTo>
                    <a:lnTo>
                      <a:pt x="36" y="236"/>
                    </a:lnTo>
                    <a:lnTo>
                      <a:pt x="30" y="158"/>
                    </a:lnTo>
                    <a:lnTo>
                      <a:pt x="18" y="8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1" name="Freeform 433">
                <a:extLst>
                  <a:ext uri="{FF2B5EF4-FFF2-40B4-BE49-F238E27FC236}">
                    <a16:creationId xmlns:a16="http://schemas.microsoft.com/office/drawing/2014/main" id="{74329A49-DC29-8E45-B378-3BCEAB6BD6B7}"/>
                  </a:ext>
                </a:extLst>
              </p:cNvPr>
              <p:cNvSpPr>
                <a:spLocks/>
              </p:cNvSpPr>
              <p:nvPr/>
            </p:nvSpPr>
            <p:spPr bwMode="auto">
              <a:xfrm>
                <a:off x="1031" y="1434"/>
                <a:ext cx="23" cy="158"/>
              </a:xfrm>
              <a:custGeom>
                <a:avLst/>
                <a:gdLst>
                  <a:gd name="T0" fmla="*/ 0 w 70"/>
                  <a:gd name="T1" fmla="*/ 2 h 315"/>
                  <a:gd name="T2" fmla="*/ 4 w 70"/>
                  <a:gd name="T3" fmla="*/ 1 h 315"/>
                  <a:gd name="T4" fmla="*/ 8 w 70"/>
                  <a:gd name="T5" fmla="*/ 1 h 315"/>
                  <a:gd name="T6" fmla="*/ 13 w 70"/>
                  <a:gd name="T7" fmla="*/ 1 h 315"/>
                  <a:gd name="T8" fmla="*/ 15 w 70"/>
                  <a:gd name="T9" fmla="*/ 0 h 315"/>
                  <a:gd name="T10" fmla="*/ 21 w 70"/>
                  <a:gd name="T11" fmla="*/ 0 h 315"/>
                  <a:gd name="T12" fmla="*/ 25 w 70"/>
                  <a:gd name="T13" fmla="*/ 0 h 315"/>
                  <a:gd name="T14" fmla="*/ 29 w 70"/>
                  <a:gd name="T15" fmla="*/ 0 h 315"/>
                  <a:gd name="T16" fmla="*/ 33 w 70"/>
                  <a:gd name="T17" fmla="*/ 0 h 315"/>
                  <a:gd name="T18" fmla="*/ 50 w 70"/>
                  <a:gd name="T19" fmla="*/ 79 h 315"/>
                  <a:gd name="T20" fmla="*/ 62 w 70"/>
                  <a:gd name="T21" fmla="*/ 154 h 315"/>
                  <a:gd name="T22" fmla="*/ 67 w 70"/>
                  <a:gd name="T23" fmla="*/ 230 h 315"/>
                  <a:gd name="T24" fmla="*/ 70 w 70"/>
                  <a:gd name="T25" fmla="*/ 308 h 315"/>
                  <a:gd name="T26" fmla="*/ 62 w 70"/>
                  <a:gd name="T27" fmla="*/ 310 h 315"/>
                  <a:gd name="T28" fmla="*/ 55 w 70"/>
                  <a:gd name="T29" fmla="*/ 311 h 315"/>
                  <a:gd name="T30" fmla="*/ 48 w 70"/>
                  <a:gd name="T31" fmla="*/ 313 h 315"/>
                  <a:gd name="T32" fmla="*/ 41 w 70"/>
                  <a:gd name="T33" fmla="*/ 315 h 315"/>
                  <a:gd name="T34" fmla="*/ 41 w 70"/>
                  <a:gd name="T35" fmla="*/ 275 h 315"/>
                  <a:gd name="T36" fmla="*/ 39 w 70"/>
                  <a:gd name="T37" fmla="*/ 236 h 315"/>
                  <a:gd name="T38" fmla="*/ 36 w 70"/>
                  <a:gd name="T39" fmla="*/ 197 h 315"/>
                  <a:gd name="T40" fmla="*/ 32 w 70"/>
                  <a:gd name="T41" fmla="*/ 158 h 315"/>
                  <a:gd name="T42" fmla="*/ 25 w 70"/>
                  <a:gd name="T43" fmla="*/ 120 h 315"/>
                  <a:gd name="T44" fmla="*/ 18 w 70"/>
                  <a:gd name="T45" fmla="*/ 81 h 315"/>
                  <a:gd name="T46" fmla="*/ 10 w 70"/>
                  <a:gd name="T47" fmla="*/ 42 h 315"/>
                  <a:gd name="T48" fmla="*/ 0 w 70"/>
                  <a:gd name="T49"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315">
                    <a:moveTo>
                      <a:pt x="0" y="2"/>
                    </a:moveTo>
                    <a:lnTo>
                      <a:pt x="4" y="1"/>
                    </a:lnTo>
                    <a:lnTo>
                      <a:pt x="8" y="1"/>
                    </a:lnTo>
                    <a:lnTo>
                      <a:pt x="13" y="1"/>
                    </a:lnTo>
                    <a:lnTo>
                      <a:pt x="15" y="0"/>
                    </a:lnTo>
                    <a:lnTo>
                      <a:pt x="21" y="0"/>
                    </a:lnTo>
                    <a:lnTo>
                      <a:pt x="25" y="0"/>
                    </a:lnTo>
                    <a:lnTo>
                      <a:pt x="29" y="0"/>
                    </a:lnTo>
                    <a:lnTo>
                      <a:pt x="33" y="0"/>
                    </a:lnTo>
                    <a:lnTo>
                      <a:pt x="50" y="79"/>
                    </a:lnTo>
                    <a:lnTo>
                      <a:pt x="62" y="154"/>
                    </a:lnTo>
                    <a:lnTo>
                      <a:pt x="67" y="230"/>
                    </a:lnTo>
                    <a:lnTo>
                      <a:pt x="70" y="308"/>
                    </a:lnTo>
                    <a:lnTo>
                      <a:pt x="62" y="310"/>
                    </a:lnTo>
                    <a:lnTo>
                      <a:pt x="55" y="311"/>
                    </a:lnTo>
                    <a:lnTo>
                      <a:pt x="48" y="313"/>
                    </a:lnTo>
                    <a:lnTo>
                      <a:pt x="41" y="315"/>
                    </a:lnTo>
                    <a:lnTo>
                      <a:pt x="41" y="275"/>
                    </a:lnTo>
                    <a:lnTo>
                      <a:pt x="39" y="236"/>
                    </a:lnTo>
                    <a:lnTo>
                      <a:pt x="36" y="197"/>
                    </a:lnTo>
                    <a:lnTo>
                      <a:pt x="32" y="158"/>
                    </a:lnTo>
                    <a:lnTo>
                      <a:pt x="25" y="120"/>
                    </a:lnTo>
                    <a:lnTo>
                      <a:pt x="18" y="81"/>
                    </a:lnTo>
                    <a:lnTo>
                      <a:pt x="10" y="42"/>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2" name="Freeform 434">
                <a:extLst>
                  <a:ext uri="{FF2B5EF4-FFF2-40B4-BE49-F238E27FC236}">
                    <a16:creationId xmlns:a16="http://schemas.microsoft.com/office/drawing/2014/main" id="{0FFC3FF0-BDFA-CA40-BBC0-E68D4EC9DB67}"/>
                  </a:ext>
                </a:extLst>
              </p:cNvPr>
              <p:cNvSpPr>
                <a:spLocks/>
              </p:cNvSpPr>
              <p:nvPr/>
            </p:nvSpPr>
            <p:spPr bwMode="auto">
              <a:xfrm>
                <a:off x="1029"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19 w 68"/>
                  <a:gd name="T11" fmla="*/ 0 h 315"/>
                  <a:gd name="T12" fmla="*/ 24 w 68"/>
                  <a:gd name="T13" fmla="*/ 0 h 315"/>
                  <a:gd name="T14" fmla="*/ 29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1 w 68"/>
                  <a:gd name="T27" fmla="*/ 310 h 315"/>
                  <a:gd name="T28" fmla="*/ 53 w 68"/>
                  <a:gd name="T29" fmla="*/ 311 h 315"/>
                  <a:gd name="T30" fmla="*/ 46 w 68"/>
                  <a:gd name="T31" fmla="*/ 313 h 315"/>
                  <a:gd name="T32" fmla="*/ 38 w 68"/>
                  <a:gd name="T33" fmla="*/ 315 h 315"/>
                  <a:gd name="T34" fmla="*/ 35 w 68"/>
                  <a:gd name="T35" fmla="*/ 236 h 315"/>
                  <a:gd name="T36" fmla="*/ 30 w 68"/>
                  <a:gd name="T37" fmla="*/ 158 h 315"/>
                  <a:gd name="T38" fmla="*/ 18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19" y="0"/>
                    </a:lnTo>
                    <a:lnTo>
                      <a:pt x="24" y="0"/>
                    </a:lnTo>
                    <a:lnTo>
                      <a:pt x="29" y="0"/>
                    </a:lnTo>
                    <a:lnTo>
                      <a:pt x="33" y="0"/>
                    </a:lnTo>
                    <a:lnTo>
                      <a:pt x="49" y="79"/>
                    </a:lnTo>
                    <a:lnTo>
                      <a:pt x="60" y="154"/>
                    </a:lnTo>
                    <a:lnTo>
                      <a:pt x="67" y="230"/>
                    </a:lnTo>
                    <a:lnTo>
                      <a:pt x="68" y="308"/>
                    </a:lnTo>
                    <a:lnTo>
                      <a:pt x="61" y="310"/>
                    </a:lnTo>
                    <a:lnTo>
                      <a:pt x="53" y="311"/>
                    </a:lnTo>
                    <a:lnTo>
                      <a:pt x="46" y="313"/>
                    </a:lnTo>
                    <a:lnTo>
                      <a:pt x="38" y="315"/>
                    </a:lnTo>
                    <a:lnTo>
                      <a:pt x="35" y="236"/>
                    </a:lnTo>
                    <a:lnTo>
                      <a:pt x="30" y="158"/>
                    </a:lnTo>
                    <a:lnTo>
                      <a:pt x="18" y="8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3" name="Freeform 435">
                <a:extLst>
                  <a:ext uri="{FF2B5EF4-FFF2-40B4-BE49-F238E27FC236}">
                    <a16:creationId xmlns:a16="http://schemas.microsoft.com/office/drawing/2014/main" id="{1E9DC715-2527-964B-A352-B41DBD4C2C23}"/>
                  </a:ext>
                </a:extLst>
              </p:cNvPr>
              <p:cNvSpPr>
                <a:spLocks/>
              </p:cNvSpPr>
              <p:nvPr/>
            </p:nvSpPr>
            <p:spPr bwMode="auto">
              <a:xfrm>
                <a:off x="1027"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4 w 69"/>
                  <a:gd name="T13" fmla="*/ 0 h 315"/>
                  <a:gd name="T14" fmla="*/ 28 w 69"/>
                  <a:gd name="T15" fmla="*/ 0 h 315"/>
                  <a:gd name="T16" fmla="*/ 33 w 69"/>
                  <a:gd name="T17" fmla="*/ 0 h 315"/>
                  <a:gd name="T18" fmla="*/ 50 w 69"/>
                  <a:gd name="T19" fmla="*/ 79 h 315"/>
                  <a:gd name="T20" fmla="*/ 61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9 w 69"/>
                  <a:gd name="T33" fmla="*/ 315 h 315"/>
                  <a:gd name="T34" fmla="*/ 36 w 69"/>
                  <a:gd name="T35" fmla="*/ 236 h 315"/>
                  <a:gd name="T36" fmla="*/ 29 w 69"/>
                  <a:gd name="T37" fmla="*/ 158 h 315"/>
                  <a:gd name="T38" fmla="*/ 17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4" y="0"/>
                    </a:lnTo>
                    <a:lnTo>
                      <a:pt x="28" y="0"/>
                    </a:lnTo>
                    <a:lnTo>
                      <a:pt x="33" y="0"/>
                    </a:lnTo>
                    <a:lnTo>
                      <a:pt x="50" y="79"/>
                    </a:lnTo>
                    <a:lnTo>
                      <a:pt x="61" y="154"/>
                    </a:lnTo>
                    <a:lnTo>
                      <a:pt x="66" y="230"/>
                    </a:lnTo>
                    <a:lnTo>
                      <a:pt x="69" y="308"/>
                    </a:lnTo>
                    <a:lnTo>
                      <a:pt x="62" y="310"/>
                    </a:lnTo>
                    <a:lnTo>
                      <a:pt x="54" y="311"/>
                    </a:lnTo>
                    <a:lnTo>
                      <a:pt x="45" y="313"/>
                    </a:lnTo>
                    <a:lnTo>
                      <a:pt x="39" y="315"/>
                    </a:lnTo>
                    <a:lnTo>
                      <a:pt x="36" y="236"/>
                    </a:lnTo>
                    <a:lnTo>
                      <a:pt x="29" y="158"/>
                    </a:lnTo>
                    <a:lnTo>
                      <a:pt x="17" y="8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4" name="Freeform 436">
                <a:extLst>
                  <a:ext uri="{FF2B5EF4-FFF2-40B4-BE49-F238E27FC236}">
                    <a16:creationId xmlns:a16="http://schemas.microsoft.com/office/drawing/2014/main" id="{AA53E64D-B783-A047-8C16-F395AE15EE6E}"/>
                  </a:ext>
                </a:extLst>
              </p:cNvPr>
              <p:cNvSpPr>
                <a:spLocks/>
              </p:cNvSpPr>
              <p:nvPr/>
            </p:nvSpPr>
            <p:spPr bwMode="auto">
              <a:xfrm>
                <a:off x="1025" y="1434"/>
                <a:ext cx="23" cy="158"/>
              </a:xfrm>
              <a:custGeom>
                <a:avLst/>
                <a:gdLst>
                  <a:gd name="T0" fmla="*/ 0 w 70"/>
                  <a:gd name="T1" fmla="*/ 2 h 315"/>
                  <a:gd name="T2" fmla="*/ 5 w 70"/>
                  <a:gd name="T3" fmla="*/ 1 h 315"/>
                  <a:gd name="T4" fmla="*/ 9 w 70"/>
                  <a:gd name="T5" fmla="*/ 1 h 315"/>
                  <a:gd name="T6" fmla="*/ 13 w 70"/>
                  <a:gd name="T7" fmla="*/ 1 h 315"/>
                  <a:gd name="T8" fmla="*/ 16 w 70"/>
                  <a:gd name="T9" fmla="*/ 0 h 315"/>
                  <a:gd name="T10" fmla="*/ 21 w 70"/>
                  <a:gd name="T11" fmla="*/ 0 h 315"/>
                  <a:gd name="T12" fmla="*/ 25 w 70"/>
                  <a:gd name="T13" fmla="*/ 0 h 315"/>
                  <a:gd name="T14" fmla="*/ 29 w 70"/>
                  <a:gd name="T15" fmla="*/ 0 h 315"/>
                  <a:gd name="T16" fmla="*/ 33 w 70"/>
                  <a:gd name="T17" fmla="*/ 0 h 315"/>
                  <a:gd name="T18" fmla="*/ 51 w 70"/>
                  <a:gd name="T19" fmla="*/ 79 h 315"/>
                  <a:gd name="T20" fmla="*/ 62 w 70"/>
                  <a:gd name="T21" fmla="*/ 154 h 315"/>
                  <a:gd name="T22" fmla="*/ 69 w 70"/>
                  <a:gd name="T23" fmla="*/ 230 h 315"/>
                  <a:gd name="T24" fmla="*/ 70 w 70"/>
                  <a:gd name="T25" fmla="*/ 308 h 315"/>
                  <a:gd name="T26" fmla="*/ 63 w 70"/>
                  <a:gd name="T27" fmla="*/ 310 h 315"/>
                  <a:gd name="T28" fmla="*/ 55 w 70"/>
                  <a:gd name="T29" fmla="*/ 311 h 315"/>
                  <a:gd name="T30" fmla="*/ 47 w 70"/>
                  <a:gd name="T31" fmla="*/ 313 h 315"/>
                  <a:gd name="T32" fmla="*/ 40 w 70"/>
                  <a:gd name="T33" fmla="*/ 315 h 315"/>
                  <a:gd name="T34" fmla="*/ 37 w 70"/>
                  <a:gd name="T35" fmla="*/ 236 h 315"/>
                  <a:gd name="T36" fmla="*/ 31 w 70"/>
                  <a:gd name="T37" fmla="*/ 158 h 315"/>
                  <a:gd name="T38" fmla="*/ 18 w 70"/>
                  <a:gd name="T39" fmla="*/ 81 h 315"/>
                  <a:gd name="T40" fmla="*/ 0 w 70"/>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15">
                    <a:moveTo>
                      <a:pt x="0" y="2"/>
                    </a:moveTo>
                    <a:lnTo>
                      <a:pt x="5" y="1"/>
                    </a:lnTo>
                    <a:lnTo>
                      <a:pt x="9" y="1"/>
                    </a:lnTo>
                    <a:lnTo>
                      <a:pt x="13" y="1"/>
                    </a:lnTo>
                    <a:lnTo>
                      <a:pt x="16" y="0"/>
                    </a:lnTo>
                    <a:lnTo>
                      <a:pt x="21" y="0"/>
                    </a:lnTo>
                    <a:lnTo>
                      <a:pt x="25" y="0"/>
                    </a:lnTo>
                    <a:lnTo>
                      <a:pt x="29" y="0"/>
                    </a:lnTo>
                    <a:lnTo>
                      <a:pt x="33" y="0"/>
                    </a:lnTo>
                    <a:lnTo>
                      <a:pt x="51" y="79"/>
                    </a:lnTo>
                    <a:lnTo>
                      <a:pt x="62" y="154"/>
                    </a:lnTo>
                    <a:lnTo>
                      <a:pt x="69" y="230"/>
                    </a:lnTo>
                    <a:lnTo>
                      <a:pt x="70" y="308"/>
                    </a:lnTo>
                    <a:lnTo>
                      <a:pt x="63" y="310"/>
                    </a:lnTo>
                    <a:lnTo>
                      <a:pt x="55" y="311"/>
                    </a:lnTo>
                    <a:lnTo>
                      <a:pt x="47" y="313"/>
                    </a:lnTo>
                    <a:lnTo>
                      <a:pt x="40" y="315"/>
                    </a:lnTo>
                    <a:lnTo>
                      <a:pt x="37" y="236"/>
                    </a:lnTo>
                    <a:lnTo>
                      <a:pt x="31" y="158"/>
                    </a:lnTo>
                    <a:lnTo>
                      <a:pt x="18" y="8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5" name="Freeform 437">
                <a:extLst>
                  <a:ext uri="{FF2B5EF4-FFF2-40B4-BE49-F238E27FC236}">
                    <a16:creationId xmlns:a16="http://schemas.microsoft.com/office/drawing/2014/main" id="{7D2A6673-33FB-6E46-88D8-3D934B5B40B5}"/>
                  </a:ext>
                </a:extLst>
              </p:cNvPr>
              <p:cNvSpPr>
                <a:spLocks/>
              </p:cNvSpPr>
              <p:nvPr/>
            </p:nvSpPr>
            <p:spPr bwMode="auto">
              <a:xfrm>
                <a:off x="1023"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19 w 68"/>
                  <a:gd name="T11" fmla="*/ 0 h 315"/>
                  <a:gd name="T12" fmla="*/ 25 w 68"/>
                  <a:gd name="T13" fmla="*/ 0 h 315"/>
                  <a:gd name="T14" fmla="*/ 29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2 w 68"/>
                  <a:gd name="T27" fmla="*/ 310 h 315"/>
                  <a:gd name="T28" fmla="*/ 53 w 68"/>
                  <a:gd name="T29" fmla="*/ 311 h 315"/>
                  <a:gd name="T30" fmla="*/ 47 w 68"/>
                  <a:gd name="T31" fmla="*/ 313 h 315"/>
                  <a:gd name="T32" fmla="*/ 38 w 68"/>
                  <a:gd name="T33" fmla="*/ 315 h 315"/>
                  <a:gd name="T34" fmla="*/ 36 w 68"/>
                  <a:gd name="T35" fmla="*/ 236 h 315"/>
                  <a:gd name="T36" fmla="*/ 30 w 68"/>
                  <a:gd name="T37" fmla="*/ 158 h 315"/>
                  <a:gd name="T38" fmla="*/ 18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19" y="0"/>
                    </a:lnTo>
                    <a:lnTo>
                      <a:pt x="25" y="0"/>
                    </a:lnTo>
                    <a:lnTo>
                      <a:pt x="29" y="0"/>
                    </a:lnTo>
                    <a:lnTo>
                      <a:pt x="33" y="0"/>
                    </a:lnTo>
                    <a:lnTo>
                      <a:pt x="49" y="79"/>
                    </a:lnTo>
                    <a:lnTo>
                      <a:pt x="60" y="154"/>
                    </a:lnTo>
                    <a:lnTo>
                      <a:pt x="67" y="230"/>
                    </a:lnTo>
                    <a:lnTo>
                      <a:pt x="68" y="308"/>
                    </a:lnTo>
                    <a:lnTo>
                      <a:pt x="62" y="310"/>
                    </a:lnTo>
                    <a:lnTo>
                      <a:pt x="53" y="311"/>
                    </a:lnTo>
                    <a:lnTo>
                      <a:pt x="47" y="313"/>
                    </a:lnTo>
                    <a:lnTo>
                      <a:pt x="38" y="315"/>
                    </a:lnTo>
                    <a:lnTo>
                      <a:pt x="36" y="236"/>
                    </a:lnTo>
                    <a:lnTo>
                      <a:pt x="30" y="158"/>
                    </a:lnTo>
                    <a:lnTo>
                      <a:pt x="18" y="8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6" name="Freeform 438">
                <a:extLst>
                  <a:ext uri="{FF2B5EF4-FFF2-40B4-BE49-F238E27FC236}">
                    <a16:creationId xmlns:a16="http://schemas.microsoft.com/office/drawing/2014/main" id="{4C03A04B-FE36-614A-91FD-D3BB8D9DF4F5}"/>
                  </a:ext>
                </a:extLst>
              </p:cNvPr>
              <p:cNvSpPr>
                <a:spLocks/>
              </p:cNvSpPr>
              <p:nvPr/>
            </p:nvSpPr>
            <p:spPr bwMode="auto">
              <a:xfrm>
                <a:off x="1021" y="1434"/>
                <a:ext cx="23" cy="158"/>
              </a:xfrm>
              <a:custGeom>
                <a:avLst/>
                <a:gdLst>
                  <a:gd name="T0" fmla="*/ 0 w 71"/>
                  <a:gd name="T1" fmla="*/ 2 h 315"/>
                  <a:gd name="T2" fmla="*/ 4 w 71"/>
                  <a:gd name="T3" fmla="*/ 1 h 315"/>
                  <a:gd name="T4" fmla="*/ 8 w 71"/>
                  <a:gd name="T5" fmla="*/ 1 h 315"/>
                  <a:gd name="T6" fmla="*/ 12 w 71"/>
                  <a:gd name="T7" fmla="*/ 1 h 315"/>
                  <a:gd name="T8" fmla="*/ 17 w 71"/>
                  <a:gd name="T9" fmla="*/ 0 h 315"/>
                  <a:gd name="T10" fmla="*/ 21 w 71"/>
                  <a:gd name="T11" fmla="*/ 0 h 315"/>
                  <a:gd name="T12" fmla="*/ 25 w 71"/>
                  <a:gd name="T13" fmla="*/ 0 h 315"/>
                  <a:gd name="T14" fmla="*/ 29 w 71"/>
                  <a:gd name="T15" fmla="*/ 0 h 315"/>
                  <a:gd name="T16" fmla="*/ 34 w 71"/>
                  <a:gd name="T17" fmla="*/ 0 h 315"/>
                  <a:gd name="T18" fmla="*/ 51 w 71"/>
                  <a:gd name="T19" fmla="*/ 79 h 315"/>
                  <a:gd name="T20" fmla="*/ 62 w 71"/>
                  <a:gd name="T21" fmla="*/ 154 h 315"/>
                  <a:gd name="T22" fmla="*/ 69 w 71"/>
                  <a:gd name="T23" fmla="*/ 230 h 315"/>
                  <a:gd name="T24" fmla="*/ 71 w 71"/>
                  <a:gd name="T25" fmla="*/ 308 h 315"/>
                  <a:gd name="T26" fmla="*/ 63 w 71"/>
                  <a:gd name="T27" fmla="*/ 310 h 315"/>
                  <a:gd name="T28" fmla="*/ 55 w 71"/>
                  <a:gd name="T29" fmla="*/ 311 h 315"/>
                  <a:gd name="T30" fmla="*/ 47 w 71"/>
                  <a:gd name="T31" fmla="*/ 313 h 315"/>
                  <a:gd name="T32" fmla="*/ 40 w 71"/>
                  <a:gd name="T33" fmla="*/ 315 h 315"/>
                  <a:gd name="T34" fmla="*/ 37 w 71"/>
                  <a:gd name="T35" fmla="*/ 236 h 315"/>
                  <a:gd name="T36" fmla="*/ 30 w 71"/>
                  <a:gd name="T37" fmla="*/ 158 h 315"/>
                  <a:gd name="T38" fmla="*/ 18 w 71"/>
                  <a:gd name="T39" fmla="*/ 81 h 315"/>
                  <a:gd name="T40" fmla="*/ 0 w 71"/>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15">
                    <a:moveTo>
                      <a:pt x="0" y="2"/>
                    </a:moveTo>
                    <a:lnTo>
                      <a:pt x="4" y="1"/>
                    </a:lnTo>
                    <a:lnTo>
                      <a:pt x="8" y="1"/>
                    </a:lnTo>
                    <a:lnTo>
                      <a:pt x="12" y="1"/>
                    </a:lnTo>
                    <a:lnTo>
                      <a:pt x="17" y="0"/>
                    </a:lnTo>
                    <a:lnTo>
                      <a:pt x="21" y="0"/>
                    </a:lnTo>
                    <a:lnTo>
                      <a:pt x="25" y="0"/>
                    </a:lnTo>
                    <a:lnTo>
                      <a:pt x="29" y="0"/>
                    </a:lnTo>
                    <a:lnTo>
                      <a:pt x="34" y="0"/>
                    </a:lnTo>
                    <a:lnTo>
                      <a:pt x="51" y="79"/>
                    </a:lnTo>
                    <a:lnTo>
                      <a:pt x="62" y="154"/>
                    </a:lnTo>
                    <a:lnTo>
                      <a:pt x="69" y="230"/>
                    </a:lnTo>
                    <a:lnTo>
                      <a:pt x="71" y="308"/>
                    </a:lnTo>
                    <a:lnTo>
                      <a:pt x="63" y="310"/>
                    </a:lnTo>
                    <a:lnTo>
                      <a:pt x="55" y="311"/>
                    </a:lnTo>
                    <a:lnTo>
                      <a:pt x="47" y="313"/>
                    </a:lnTo>
                    <a:lnTo>
                      <a:pt x="40" y="315"/>
                    </a:lnTo>
                    <a:lnTo>
                      <a:pt x="37" y="236"/>
                    </a:lnTo>
                    <a:lnTo>
                      <a:pt x="30" y="158"/>
                    </a:lnTo>
                    <a:lnTo>
                      <a:pt x="18" y="8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7" name="Freeform 439">
                <a:extLst>
                  <a:ext uri="{FF2B5EF4-FFF2-40B4-BE49-F238E27FC236}">
                    <a16:creationId xmlns:a16="http://schemas.microsoft.com/office/drawing/2014/main" id="{9DC33458-C233-1E42-A25E-B867B5A5E838}"/>
                  </a:ext>
                </a:extLst>
              </p:cNvPr>
              <p:cNvSpPr>
                <a:spLocks/>
              </p:cNvSpPr>
              <p:nvPr/>
            </p:nvSpPr>
            <p:spPr bwMode="auto">
              <a:xfrm>
                <a:off x="1019"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20 w 68"/>
                  <a:gd name="T11" fmla="*/ 0 h 315"/>
                  <a:gd name="T12" fmla="*/ 24 w 68"/>
                  <a:gd name="T13" fmla="*/ 0 h 315"/>
                  <a:gd name="T14" fmla="*/ 28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1 w 68"/>
                  <a:gd name="T27" fmla="*/ 310 h 315"/>
                  <a:gd name="T28" fmla="*/ 54 w 68"/>
                  <a:gd name="T29" fmla="*/ 311 h 315"/>
                  <a:gd name="T30" fmla="*/ 46 w 68"/>
                  <a:gd name="T31" fmla="*/ 313 h 315"/>
                  <a:gd name="T32" fmla="*/ 39 w 68"/>
                  <a:gd name="T33" fmla="*/ 315 h 315"/>
                  <a:gd name="T34" fmla="*/ 37 w 68"/>
                  <a:gd name="T35" fmla="*/ 236 h 315"/>
                  <a:gd name="T36" fmla="*/ 30 w 68"/>
                  <a:gd name="T37" fmla="*/ 158 h 315"/>
                  <a:gd name="T38" fmla="*/ 17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20" y="0"/>
                    </a:lnTo>
                    <a:lnTo>
                      <a:pt x="24" y="0"/>
                    </a:lnTo>
                    <a:lnTo>
                      <a:pt x="28" y="0"/>
                    </a:lnTo>
                    <a:lnTo>
                      <a:pt x="33" y="0"/>
                    </a:lnTo>
                    <a:lnTo>
                      <a:pt x="49" y="79"/>
                    </a:lnTo>
                    <a:lnTo>
                      <a:pt x="60" y="154"/>
                    </a:lnTo>
                    <a:lnTo>
                      <a:pt x="67" y="230"/>
                    </a:lnTo>
                    <a:lnTo>
                      <a:pt x="68" y="308"/>
                    </a:lnTo>
                    <a:lnTo>
                      <a:pt x="61" y="310"/>
                    </a:lnTo>
                    <a:lnTo>
                      <a:pt x="54" y="311"/>
                    </a:lnTo>
                    <a:lnTo>
                      <a:pt x="46" y="313"/>
                    </a:lnTo>
                    <a:lnTo>
                      <a:pt x="39" y="315"/>
                    </a:lnTo>
                    <a:lnTo>
                      <a:pt x="37" y="236"/>
                    </a:lnTo>
                    <a:lnTo>
                      <a:pt x="30" y="158"/>
                    </a:lnTo>
                    <a:lnTo>
                      <a:pt x="17" y="8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8" name="Freeform 440">
                <a:extLst>
                  <a:ext uri="{FF2B5EF4-FFF2-40B4-BE49-F238E27FC236}">
                    <a16:creationId xmlns:a16="http://schemas.microsoft.com/office/drawing/2014/main" id="{11FC4CE9-99EC-2049-9EE5-B5C08B750478}"/>
                  </a:ext>
                </a:extLst>
              </p:cNvPr>
              <p:cNvSpPr>
                <a:spLocks/>
              </p:cNvSpPr>
              <p:nvPr/>
            </p:nvSpPr>
            <p:spPr bwMode="auto">
              <a:xfrm>
                <a:off x="1017"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5 w 69"/>
                  <a:gd name="T13" fmla="*/ 0 h 315"/>
                  <a:gd name="T14" fmla="*/ 29 w 69"/>
                  <a:gd name="T15" fmla="*/ 0 h 315"/>
                  <a:gd name="T16" fmla="*/ 33 w 69"/>
                  <a:gd name="T17" fmla="*/ 0 h 315"/>
                  <a:gd name="T18" fmla="*/ 49 w 69"/>
                  <a:gd name="T19" fmla="*/ 79 h 315"/>
                  <a:gd name="T20" fmla="*/ 60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9 w 69"/>
                  <a:gd name="T33" fmla="*/ 315 h 315"/>
                  <a:gd name="T34" fmla="*/ 36 w 69"/>
                  <a:gd name="T35" fmla="*/ 236 h 315"/>
                  <a:gd name="T36" fmla="*/ 30 w 69"/>
                  <a:gd name="T37" fmla="*/ 158 h 315"/>
                  <a:gd name="T38" fmla="*/ 18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5" y="0"/>
                    </a:lnTo>
                    <a:lnTo>
                      <a:pt x="29" y="0"/>
                    </a:lnTo>
                    <a:lnTo>
                      <a:pt x="33" y="0"/>
                    </a:lnTo>
                    <a:lnTo>
                      <a:pt x="49" y="79"/>
                    </a:lnTo>
                    <a:lnTo>
                      <a:pt x="60" y="154"/>
                    </a:lnTo>
                    <a:lnTo>
                      <a:pt x="66" y="230"/>
                    </a:lnTo>
                    <a:lnTo>
                      <a:pt x="69" y="308"/>
                    </a:lnTo>
                    <a:lnTo>
                      <a:pt x="62" y="310"/>
                    </a:lnTo>
                    <a:lnTo>
                      <a:pt x="54" y="311"/>
                    </a:lnTo>
                    <a:lnTo>
                      <a:pt x="45" y="313"/>
                    </a:lnTo>
                    <a:lnTo>
                      <a:pt x="39" y="315"/>
                    </a:lnTo>
                    <a:lnTo>
                      <a:pt x="36" y="236"/>
                    </a:lnTo>
                    <a:lnTo>
                      <a:pt x="30" y="158"/>
                    </a:lnTo>
                    <a:lnTo>
                      <a:pt x="18" y="8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89" name="Freeform 441">
                <a:extLst>
                  <a:ext uri="{FF2B5EF4-FFF2-40B4-BE49-F238E27FC236}">
                    <a16:creationId xmlns:a16="http://schemas.microsoft.com/office/drawing/2014/main" id="{F734C34E-478B-ED47-BBDF-6E37F3A3B870}"/>
                  </a:ext>
                </a:extLst>
              </p:cNvPr>
              <p:cNvSpPr>
                <a:spLocks/>
              </p:cNvSpPr>
              <p:nvPr/>
            </p:nvSpPr>
            <p:spPr bwMode="auto">
              <a:xfrm>
                <a:off x="1015" y="1434"/>
                <a:ext cx="23" cy="158"/>
              </a:xfrm>
              <a:custGeom>
                <a:avLst/>
                <a:gdLst>
                  <a:gd name="T0" fmla="*/ 0 w 70"/>
                  <a:gd name="T1" fmla="*/ 2 h 315"/>
                  <a:gd name="T2" fmla="*/ 4 w 70"/>
                  <a:gd name="T3" fmla="*/ 1 h 315"/>
                  <a:gd name="T4" fmla="*/ 9 w 70"/>
                  <a:gd name="T5" fmla="*/ 1 h 315"/>
                  <a:gd name="T6" fmla="*/ 13 w 70"/>
                  <a:gd name="T7" fmla="*/ 1 h 315"/>
                  <a:gd name="T8" fmla="*/ 15 w 70"/>
                  <a:gd name="T9" fmla="*/ 0 h 315"/>
                  <a:gd name="T10" fmla="*/ 21 w 70"/>
                  <a:gd name="T11" fmla="*/ 0 h 315"/>
                  <a:gd name="T12" fmla="*/ 25 w 70"/>
                  <a:gd name="T13" fmla="*/ 0 h 315"/>
                  <a:gd name="T14" fmla="*/ 29 w 70"/>
                  <a:gd name="T15" fmla="*/ 0 h 315"/>
                  <a:gd name="T16" fmla="*/ 35 w 70"/>
                  <a:gd name="T17" fmla="*/ 0 h 315"/>
                  <a:gd name="T18" fmla="*/ 51 w 70"/>
                  <a:gd name="T19" fmla="*/ 79 h 315"/>
                  <a:gd name="T20" fmla="*/ 62 w 70"/>
                  <a:gd name="T21" fmla="*/ 154 h 315"/>
                  <a:gd name="T22" fmla="*/ 67 w 70"/>
                  <a:gd name="T23" fmla="*/ 230 h 315"/>
                  <a:gd name="T24" fmla="*/ 70 w 70"/>
                  <a:gd name="T25" fmla="*/ 308 h 315"/>
                  <a:gd name="T26" fmla="*/ 62 w 70"/>
                  <a:gd name="T27" fmla="*/ 310 h 315"/>
                  <a:gd name="T28" fmla="*/ 55 w 70"/>
                  <a:gd name="T29" fmla="*/ 311 h 315"/>
                  <a:gd name="T30" fmla="*/ 47 w 70"/>
                  <a:gd name="T31" fmla="*/ 313 h 315"/>
                  <a:gd name="T32" fmla="*/ 40 w 70"/>
                  <a:gd name="T33" fmla="*/ 315 h 315"/>
                  <a:gd name="T34" fmla="*/ 37 w 70"/>
                  <a:gd name="T35" fmla="*/ 236 h 315"/>
                  <a:gd name="T36" fmla="*/ 30 w 70"/>
                  <a:gd name="T37" fmla="*/ 158 h 315"/>
                  <a:gd name="T38" fmla="*/ 18 w 70"/>
                  <a:gd name="T39" fmla="*/ 81 h 315"/>
                  <a:gd name="T40" fmla="*/ 0 w 70"/>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15">
                    <a:moveTo>
                      <a:pt x="0" y="2"/>
                    </a:moveTo>
                    <a:lnTo>
                      <a:pt x="4" y="1"/>
                    </a:lnTo>
                    <a:lnTo>
                      <a:pt x="9" y="1"/>
                    </a:lnTo>
                    <a:lnTo>
                      <a:pt x="13" y="1"/>
                    </a:lnTo>
                    <a:lnTo>
                      <a:pt x="15" y="0"/>
                    </a:lnTo>
                    <a:lnTo>
                      <a:pt x="21" y="0"/>
                    </a:lnTo>
                    <a:lnTo>
                      <a:pt x="25" y="0"/>
                    </a:lnTo>
                    <a:lnTo>
                      <a:pt x="29" y="0"/>
                    </a:lnTo>
                    <a:lnTo>
                      <a:pt x="35" y="0"/>
                    </a:lnTo>
                    <a:lnTo>
                      <a:pt x="51" y="79"/>
                    </a:lnTo>
                    <a:lnTo>
                      <a:pt x="62" y="154"/>
                    </a:lnTo>
                    <a:lnTo>
                      <a:pt x="67" y="230"/>
                    </a:lnTo>
                    <a:lnTo>
                      <a:pt x="70" y="308"/>
                    </a:lnTo>
                    <a:lnTo>
                      <a:pt x="62" y="310"/>
                    </a:lnTo>
                    <a:lnTo>
                      <a:pt x="55" y="311"/>
                    </a:lnTo>
                    <a:lnTo>
                      <a:pt x="47" y="313"/>
                    </a:lnTo>
                    <a:lnTo>
                      <a:pt x="40" y="315"/>
                    </a:lnTo>
                    <a:lnTo>
                      <a:pt x="37" y="236"/>
                    </a:lnTo>
                    <a:lnTo>
                      <a:pt x="30" y="158"/>
                    </a:lnTo>
                    <a:lnTo>
                      <a:pt x="18" y="8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90" name="Freeform 442">
                <a:extLst>
                  <a:ext uri="{FF2B5EF4-FFF2-40B4-BE49-F238E27FC236}">
                    <a16:creationId xmlns:a16="http://schemas.microsoft.com/office/drawing/2014/main" id="{C2376B7F-3DCA-7045-B12C-1ADC829E64EE}"/>
                  </a:ext>
                </a:extLst>
              </p:cNvPr>
              <p:cNvSpPr>
                <a:spLocks/>
              </p:cNvSpPr>
              <p:nvPr/>
            </p:nvSpPr>
            <p:spPr bwMode="auto">
              <a:xfrm>
                <a:off x="1013" y="1434"/>
                <a:ext cx="23" cy="158"/>
              </a:xfrm>
              <a:custGeom>
                <a:avLst/>
                <a:gdLst>
                  <a:gd name="T0" fmla="*/ 0 w 68"/>
                  <a:gd name="T1" fmla="*/ 2 h 315"/>
                  <a:gd name="T2" fmla="*/ 15 w 68"/>
                  <a:gd name="T3" fmla="*/ 0 h 315"/>
                  <a:gd name="T4" fmla="*/ 33 w 68"/>
                  <a:gd name="T5" fmla="*/ 0 h 315"/>
                  <a:gd name="T6" fmla="*/ 49 w 68"/>
                  <a:gd name="T7" fmla="*/ 79 h 315"/>
                  <a:gd name="T8" fmla="*/ 60 w 68"/>
                  <a:gd name="T9" fmla="*/ 154 h 315"/>
                  <a:gd name="T10" fmla="*/ 67 w 68"/>
                  <a:gd name="T11" fmla="*/ 230 h 315"/>
                  <a:gd name="T12" fmla="*/ 68 w 68"/>
                  <a:gd name="T13" fmla="*/ 308 h 315"/>
                  <a:gd name="T14" fmla="*/ 40 w 68"/>
                  <a:gd name="T15" fmla="*/ 315 h 315"/>
                  <a:gd name="T16" fmla="*/ 37 w 68"/>
                  <a:gd name="T17" fmla="*/ 236 h 315"/>
                  <a:gd name="T18" fmla="*/ 30 w 68"/>
                  <a:gd name="T19" fmla="*/ 158 h 315"/>
                  <a:gd name="T20" fmla="*/ 18 w 68"/>
                  <a:gd name="T21" fmla="*/ 81 h 315"/>
                  <a:gd name="T22" fmla="*/ 0 w 68"/>
                  <a:gd name="T2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15">
                    <a:moveTo>
                      <a:pt x="0" y="2"/>
                    </a:moveTo>
                    <a:lnTo>
                      <a:pt x="15" y="0"/>
                    </a:lnTo>
                    <a:lnTo>
                      <a:pt x="33" y="0"/>
                    </a:lnTo>
                    <a:lnTo>
                      <a:pt x="49" y="79"/>
                    </a:lnTo>
                    <a:lnTo>
                      <a:pt x="60" y="154"/>
                    </a:lnTo>
                    <a:lnTo>
                      <a:pt x="67" y="230"/>
                    </a:lnTo>
                    <a:lnTo>
                      <a:pt x="68" y="308"/>
                    </a:lnTo>
                    <a:lnTo>
                      <a:pt x="40" y="315"/>
                    </a:lnTo>
                    <a:lnTo>
                      <a:pt x="37" y="236"/>
                    </a:lnTo>
                    <a:lnTo>
                      <a:pt x="30" y="158"/>
                    </a:lnTo>
                    <a:lnTo>
                      <a:pt x="18" y="8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2133" name="Text Box 485">
              <a:extLst>
                <a:ext uri="{FF2B5EF4-FFF2-40B4-BE49-F238E27FC236}">
                  <a16:creationId xmlns:a16="http://schemas.microsoft.com/office/drawing/2014/main" id="{2DA4CC9A-D589-1340-A6F9-E6710519D9B1}"/>
                </a:ext>
              </a:extLst>
            </p:cNvPr>
            <p:cNvSpPr txBox="1">
              <a:spLocks noChangeArrowheads="1"/>
            </p:cNvSpPr>
            <p:nvPr/>
          </p:nvSpPr>
          <p:spPr bwMode="auto">
            <a:xfrm>
              <a:off x="3124200" y="1676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nb-NO"/>
                <a:t>b</a:t>
              </a:r>
            </a:p>
          </p:txBody>
        </p:sp>
      </p:grpSp>
      <p:grpSp>
        <p:nvGrpSpPr>
          <p:cNvPr id="3" name="Group 2">
            <a:extLst>
              <a:ext uri="{FF2B5EF4-FFF2-40B4-BE49-F238E27FC236}">
                <a16:creationId xmlns:a16="http://schemas.microsoft.com/office/drawing/2014/main" id="{CB69C2A9-D693-2F4E-9324-6ED67AEEF059}"/>
              </a:ext>
            </a:extLst>
          </p:cNvPr>
          <p:cNvGrpSpPr/>
          <p:nvPr/>
        </p:nvGrpSpPr>
        <p:grpSpPr>
          <a:xfrm>
            <a:off x="4632960" y="944880"/>
            <a:ext cx="1446213" cy="1000125"/>
            <a:chOff x="4770120" y="1470660"/>
            <a:chExt cx="1446213" cy="1000125"/>
          </a:xfrm>
        </p:grpSpPr>
        <p:grpSp>
          <p:nvGrpSpPr>
            <p:cNvPr id="447" name="Group 223">
              <a:extLst>
                <a:ext uri="{FF2B5EF4-FFF2-40B4-BE49-F238E27FC236}">
                  <a16:creationId xmlns:a16="http://schemas.microsoft.com/office/drawing/2014/main" id="{627C0118-CA8C-9E49-9533-E46AE20D8567}"/>
                </a:ext>
              </a:extLst>
            </p:cNvPr>
            <p:cNvGrpSpPr>
              <a:grpSpLocks noChangeAspect="1"/>
            </p:cNvGrpSpPr>
            <p:nvPr/>
          </p:nvGrpSpPr>
          <p:grpSpPr bwMode="auto">
            <a:xfrm>
              <a:off x="4770120" y="1470660"/>
              <a:ext cx="1446213" cy="1000125"/>
              <a:chOff x="412" y="998"/>
              <a:chExt cx="911" cy="630"/>
            </a:xfrm>
          </p:grpSpPr>
          <p:sp>
            <p:nvSpPr>
              <p:cNvPr id="448" name="AutoShape 224">
                <a:extLst>
                  <a:ext uri="{FF2B5EF4-FFF2-40B4-BE49-F238E27FC236}">
                    <a16:creationId xmlns:a16="http://schemas.microsoft.com/office/drawing/2014/main" id="{76AEBBFD-BA8A-0143-BD51-3FACD968C69B}"/>
                  </a:ext>
                </a:extLst>
              </p:cNvPr>
              <p:cNvSpPr>
                <a:spLocks noChangeAspect="1" noChangeArrowheads="1" noTextEdit="1"/>
              </p:cNvSpPr>
              <p:nvPr/>
            </p:nvSpPr>
            <p:spPr bwMode="auto">
              <a:xfrm>
                <a:off x="412" y="998"/>
                <a:ext cx="91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49" name="Group 225">
                <a:extLst>
                  <a:ext uri="{FF2B5EF4-FFF2-40B4-BE49-F238E27FC236}">
                    <a16:creationId xmlns:a16="http://schemas.microsoft.com/office/drawing/2014/main" id="{0B42CDE1-EF4B-594C-A172-178148E38A5C}"/>
                  </a:ext>
                </a:extLst>
              </p:cNvPr>
              <p:cNvGrpSpPr>
                <a:grpSpLocks/>
              </p:cNvGrpSpPr>
              <p:nvPr/>
            </p:nvGrpSpPr>
            <p:grpSpPr bwMode="auto">
              <a:xfrm>
                <a:off x="412" y="998"/>
                <a:ext cx="911" cy="630"/>
                <a:chOff x="412" y="998"/>
                <a:chExt cx="911" cy="630"/>
              </a:xfrm>
            </p:grpSpPr>
            <p:sp>
              <p:nvSpPr>
                <p:cNvPr id="467" name="Freeform 226">
                  <a:extLst>
                    <a:ext uri="{FF2B5EF4-FFF2-40B4-BE49-F238E27FC236}">
                      <a16:creationId xmlns:a16="http://schemas.microsoft.com/office/drawing/2014/main" id="{ECBBF8F0-F55B-EC43-8FF5-BC2EE43B3C9C}"/>
                    </a:ext>
                  </a:extLst>
                </p:cNvPr>
                <p:cNvSpPr>
                  <a:spLocks/>
                </p:cNvSpPr>
                <p:nvPr/>
              </p:nvSpPr>
              <p:spPr bwMode="auto">
                <a:xfrm>
                  <a:off x="576" y="1495"/>
                  <a:ext cx="222" cy="63"/>
                </a:xfrm>
                <a:custGeom>
                  <a:avLst/>
                  <a:gdLst>
                    <a:gd name="T0" fmla="*/ 0 w 666"/>
                    <a:gd name="T1" fmla="*/ 126 h 126"/>
                    <a:gd name="T2" fmla="*/ 666 w 666"/>
                    <a:gd name="T3" fmla="*/ 102 h 126"/>
                    <a:gd name="T4" fmla="*/ 653 w 666"/>
                    <a:gd name="T5" fmla="*/ 0 h 126"/>
                    <a:gd name="T6" fmla="*/ 23 w 666"/>
                    <a:gd name="T7" fmla="*/ 55 h 126"/>
                    <a:gd name="T8" fmla="*/ 0 w 666"/>
                    <a:gd name="T9" fmla="*/ 126 h 126"/>
                  </a:gdLst>
                  <a:ahLst/>
                  <a:cxnLst>
                    <a:cxn ang="0">
                      <a:pos x="T0" y="T1"/>
                    </a:cxn>
                    <a:cxn ang="0">
                      <a:pos x="T2" y="T3"/>
                    </a:cxn>
                    <a:cxn ang="0">
                      <a:pos x="T4" y="T5"/>
                    </a:cxn>
                    <a:cxn ang="0">
                      <a:pos x="T6" y="T7"/>
                    </a:cxn>
                    <a:cxn ang="0">
                      <a:pos x="T8" y="T9"/>
                    </a:cxn>
                  </a:cxnLst>
                  <a:rect l="0" t="0" r="r" b="b"/>
                  <a:pathLst>
                    <a:path w="666" h="126">
                      <a:moveTo>
                        <a:pt x="0" y="126"/>
                      </a:moveTo>
                      <a:lnTo>
                        <a:pt x="666" y="102"/>
                      </a:lnTo>
                      <a:lnTo>
                        <a:pt x="653" y="0"/>
                      </a:lnTo>
                      <a:lnTo>
                        <a:pt x="23" y="55"/>
                      </a:lnTo>
                      <a:lnTo>
                        <a:pt x="0" y="126"/>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27">
                  <a:extLst>
                    <a:ext uri="{FF2B5EF4-FFF2-40B4-BE49-F238E27FC236}">
                      <a16:creationId xmlns:a16="http://schemas.microsoft.com/office/drawing/2014/main" id="{C98F5105-A22D-304D-9E3E-68BFB8C88854}"/>
                    </a:ext>
                  </a:extLst>
                </p:cNvPr>
                <p:cNvSpPr>
                  <a:spLocks/>
                </p:cNvSpPr>
                <p:nvPr/>
              </p:nvSpPr>
              <p:spPr bwMode="auto">
                <a:xfrm>
                  <a:off x="736" y="1084"/>
                  <a:ext cx="587" cy="536"/>
                </a:xfrm>
                <a:custGeom>
                  <a:avLst/>
                  <a:gdLst>
                    <a:gd name="T0" fmla="*/ 1448 w 1760"/>
                    <a:gd name="T1" fmla="*/ 185 h 1072"/>
                    <a:gd name="T2" fmla="*/ 1734 w 1760"/>
                    <a:gd name="T3" fmla="*/ 803 h 1072"/>
                    <a:gd name="T4" fmla="*/ 1190 w 1760"/>
                    <a:gd name="T5" fmla="*/ 959 h 1072"/>
                    <a:gd name="T6" fmla="*/ 1224 w 1760"/>
                    <a:gd name="T7" fmla="*/ 969 h 1072"/>
                    <a:gd name="T8" fmla="*/ 1231 w 1760"/>
                    <a:gd name="T9" fmla="*/ 981 h 1072"/>
                    <a:gd name="T10" fmla="*/ 1215 w 1760"/>
                    <a:gd name="T11" fmla="*/ 996 h 1072"/>
                    <a:gd name="T12" fmla="*/ 1178 w 1760"/>
                    <a:gd name="T13" fmla="*/ 1010 h 1072"/>
                    <a:gd name="T14" fmla="*/ 1126 w 1760"/>
                    <a:gd name="T15" fmla="*/ 1025 h 1072"/>
                    <a:gd name="T16" fmla="*/ 1063 w 1760"/>
                    <a:gd name="T17" fmla="*/ 1042 h 1072"/>
                    <a:gd name="T18" fmla="*/ 993 w 1760"/>
                    <a:gd name="T19" fmla="*/ 1057 h 1072"/>
                    <a:gd name="T20" fmla="*/ 919 w 1760"/>
                    <a:gd name="T21" fmla="*/ 1072 h 1072"/>
                    <a:gd name="T22" fmla="*/ 487 w 1760"/>
                    <a:gd name="T23" fmla="*/ 1016 h 1072"/>
                    <a:gd name="T24" fmla="*/ 437 w 1760"/>
                    <a:gd name="T25" fmla="*/ 1016 h 1072"/>
                    <a:gd name="T26" fmla="*/ 378 w 1760"/>
                    <a:gd name="T27" fmla="*/ 1016 h 1072"/>
                    <a:gd name="T28" fmla="*/ 313 w 1760"/>
                    <a:gd name="T29" fmla="*/ 1016 h 1072"/>
                    <a:gd name="T30" fmla="*/ 250 w 1760"/>
                    <a:gd name="T31" fmla="*/ 1015 h 1072"/>
                    <a:gd name="T32" fmla="*/ 191 w 1760"/>
                    <a:gd name="T33" fmla="*/ 1012 h 1072"/>
                    <a:gd name="T34" fmla="*/ 142 w 1760"/>
                    <a:gd name="T35" fmla="*/ 1006 h 1072"/>
                    <a:gd name="T36" fmla="*/ 107 w 1760"/>
                    <a:gd name="T37" fmla="*/ 994 h 1072"/>
                    <a:gd name="T38" fmla="*/ 89 w 1760"/>
                    <a:gd name="T39" fmla="*/ 979 h 1072"/>
                    <a:gd name="T40" fmla="*/ 241 w 1760"/>
                    <a:gd name="T41" fmla="*/ 952 h 1072"/>
                    <a:gd name="T42" fmla="*/ 302 w 1760"/>
                    <a:gd name="T43" fmla="*/ 913 h 1072"/>
                    <a:gd name="T44" fmla="*/ 242 w 1760"/>
                    <a:gd name="T45" fmla="*/ 886 h 1072"/>
                    <a:gd name="T46" fmla="*/ 212 w 1760"/>
                    <a:gd name="T47" fmla="*/ 883 h 1072"/>
                    <a:gd name="T48" fmla="*/ 182 w 1760"/>
                    <a:gd name="T49" fmla="*/ 880 h 1072"/>
                    <a:gd name="T50" fmla="*/ 150 w 1760"/>
                    <a:gd name="T51" fmla="*/ 876 h 1072"/>
                    <a:gd name="T52" fmla="*/ 117 w 1760"/>
                    <a:gd name="T53" fmla="*/ 871 h 1072"/>
                    <a:gd name="T54" fmla="*/ 85 w 1760"/>
                    <a:gd name="T55" fmla="*/ 864 h 1072"/>
                    <a:gd name="T56" fmla="*/ 50 w 1760"/>
                    <a:gd name="T57" fmla="*/ 856 h 1072"/>
                    <a:gd name="T58" fmla="*/ 16 w 1760"/>
                    <a:gd name="T59" fmla="*/ 844 h 1072"/>
                    <a:gd name="T60" fmla="*/ 59 w 1760"/>
                    <a:gd name="T61" fmla="*/ 766 h 1072"/>
                    <a:gd name="T62" fmla="*/ 128 w 1760"/>
                    <a:gd name="T63" fmla="*/ 688 h 1072"/>
                    <a:gd name="T64" fmla="*/ 198 w 1760"/>
                    <a:gd name="T65" fmla="*/ 595 h 1072"/>
                    <a:gd name="T66" fmla="*/ 267 w 1760"/>
                    <a:gd name="T67" fmla="*/ 491 h 1072"/>
                    <a:gd name="T68" fmla="*/ 338 w 1760"/>
                    <a:gd name="T69" fmla="*/ 382 h 1072"/>
                    <a:gd name="T70" fmla="*/ 413 w 1760"/>
                    <a:gd name="T71" fmla="*/ 274 h 1072"/>
                    <a:gd name="T72" fmla="*/ 494 w 1760"/>
                    <a:gd name="T73" fmla="*/ 170 h 1072"/>
                    <a:gd name="T74" fmla="*/ 582 w 1760"/>
                    <a:gd name="T75" fmla="*/ 78 h 1072"/>
                    <a:gd name="T76" fmla="*/ 679 w 1760"/>
                    <a:gd name="T77"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0" h="1072">
                      <a:moveTo>
                        <a:pt x="970" y="24"/>
                      </a:moveTo>
                      <a:lnTo>
                        <a:pt x="1448" y="185"/>
                      </a:lnTo>
                      <a:lnTo>
                        <a:pt x="1760" y="386"/>
                      </a:lnTo>
                      <a:lnTo>
                        <a:pt x="1734" y="803"/>
                      </a:lnTo>
                      <a:lnTo>
                        <a:pt x="1287" y="857"/>
                      </a:lnTo>
                      <a:lnTo>
                        <a:pt x="1190" y="959"/>
                      </a:lnTo>
                      <a:lnTo>
                        <a:pt x="1211" y="964"/>
                      </a:lnTo>
                      <a:lnTo>
                        <a:pt x="1224" y="969"/>
                      </a:lnTo>
                      <a:lnTo>
                        <a:pt x="1231" y="975"/>
                      </a:lnTo>
                      <a:lnTo>
                        <a:pt x="1231" y="981"/>
                      </a:lnTo>
                      <a:lnTo>
                        <a:pt x="1226" y="988"/>
                      </a:lnTo>
                      <a:lnTo>
                        <a:pt x="1215" y="996"/>
                      </a:lnTo>
                      <a:lnTo>
                        <a:pt x="1198" y="1003"/>
                      </a:lnTo>
                      <a:lnTo>
                        <a:pt x="1178" y="1010"/>
                      </a:lnTo>
                      <a:lnTo>
                        <a:pt x="1153" y="1018"/>
                      </a:lnTo>
                      <a:lnTo>
                        <a:pt x="1126" y="1025"/>
                      </a:lnTo>
                      <a:lnTo>
                        <a:pt x="1096" y="1034"/>
                      </a:lnTo>
                      <a:lnTo>
                        <a:pt x="1063" y="1042"/>
                      </a:lnTo>
                      <a:lnTo>
                        <a:pt x="1028" y="1049"/>
                      </a:lnTo>
                      <a:lnTo>
                        <a:pt x="993" y="1057"/>
                      </a:lnTo>
                      <a:lnTo>
                        <a:pt x="956" y="1064"/>
                      </a:lnTo>
                      <a:lnTo>
                        <a:pt x="919" y="1072"/>
                      </a:lnTo>
                      <a:lnTo>
                        <a:pt x="796" y="1027"/>
                      </a:lnTo>
                      <a:lnTo>
                        <a:pt x="487" y="1016"/>
                      </a:lnTo>
                      <a:lnTo>
                        <a:pt x="463" y="1016"/>
                      </a:lnTo>
                      <a:lnTo>
                        <a:pt x="437" y="1016"/>
                      </a:lnTo>
                      <a:lnTo>
                        <a:pt x="408" y="1016"/>
                      </a:lnTo>
                      <a:lnTo>
                        <a:pt x="378" y="1016"/>
                      </a:lnTo>
                      <a:lnTo>
                        <a:pt x="346" y="1016"/>
                      </a:lnTo>
                      <a:lnTo>
                        <a:pt x="313" y="1016"/>
                      </a:lnTo>
                      <a:lnTo>
                        <a:pt x="282" y="1016"/>
                      </a:lnTo>
                      <a:lnTo>
                        <a:pt x="250" y="1015"/>
                      </a:lnTo>
                      <a:lnTo>
                        <a:pt x="220" y="1014"/>
                      </a:lnTo>
                      <a:lnTo>
                        <a:pt x="191" y="1012"/>
                      </a:lnTo>
                      <a:lnTo>
                        <a:pt x="165" y="1009"/>
                      </a:lnTo>
                      <a:lnTo>
                        <a:pt x="142" y="1006"/>
                      </a:lnTo>
                      <a:lnTo>
                        <a:pt x="123" y="1001"/>
                      </a:lnTo>
                      <a:lnTo>
                        <a:pt x="107" y="994"/>
                      </a:lnTo>
                      <a:lnTo>
                        <a:pt x="96" y="987"/>
                      </a:lnTo>
                      <a:lnTo>
                        <a:pt x="89" y="979"/>
                      </a:lnTo>
                      <a:lnTo>
                        <a:pt x="142" y="967"/>
                      </a:lnTo>
                      <a:lnTo>
                        <a:pt x="241" y="952"/>
                      </a:lnTo>
                      <a:lnTo>
                        <a:pt x="326" y="929"/>
                      </a:lnTo>
                      <a:lnTo>
                        <a:pt x="302" y="913"/>
                      </a:lnTo>
                      <a:lnTo>
                        <a:pt x="256" y="887"/>
                      </a:lnTo>
                      <a:lnTo>
                        <a:pt x="242" y="886"/>
                      </a:lnTo>
                      <a:lnTo>
                        <a:pt x="227" y="885"/>
                      </a:lnTo>
                      <a:lnTo>
                        <a:pt x="212" y="883"/>
                      </a:lnTo>
                      <a:lnTo>
                        <a:pt x="197" y="881"/>
                      </a:lnTo>
                      <a:lnTo>
                        <a:pt x="182" y="880"/>
                      </a:lnTo>
                      <a:lnTo>
                        <a:pt x="167" y="878"/>
                      </a:lnTo>
                      <a:lnTo>
                        <a:pt x="150" y="876"/>
                      </a:lnTo>
                      <a:lnTo>
                        <a:pt x="134" y="873"/>
                      </a:lnTo>
                      <a:lnTo>
                        <a:pt x="117" y="871"/>
                      </a:lnTo>
                      <a:lnTo>
                        <a:pt x="101" y="867"/>
                      </a:lnTo>
                      <a:lnTo>
                        <a:pt x="85" y="864"/>
                      </a:lnTo>
                      <a:lnTo>
                        <a:pt x="67" y="860"/>
                      </a:lnTo>
                      <a:lnTo>
                        <a:pt x="50" y="856"/>
                      </a:lnTo>
                      <a:lnTo>
                        <a:pt x="34" y="851"/>
                      </a:lnTo>
                      <a:lnTo>
                        <a:pt x="16" y="844"/>
                      </a:lnTo>
                      <a:lnTo>
                        <a:pt x="0" y="838"/>
                      </a:lnTo>
                      <a:lnTo>
                        <a:pt x="59" y="766"/>
                      </a:lnTo>
                      <a:lnTo>
                        <a:pt x="94" y="729"/>
                      </a:lnTo>
                      <a:lnTo>
                        <a:pt x="128" y="688"/>
                      </a:lnTo>
                      <a:lnTo>
                        <a:pt x="164" y="643"/>
                      </a:lnTo>
                      <a:lnTo>
                        <a:pt x="198" y="595"/>
                      </a:lnTo>
                      <a:lnTo>
                        <a:pt x="233" y="543"/>
                      </a:lnTo>
                      <a:lnTo>
                        <a:pt x="267" y="491"/>
                      </a:lnTo>
                      <a:lnTo>
                        <a:pt x="302" y="436"/>
                      </a:lnTo>
                      <a:lnTo>
                        <a:pt x="338" y="382"/>
                      </a:lnTo>
                      <a:lnTo>
                        <a:pt x="375" y="327"/>
                      </a:lnTo>
                      <a:lnTo>
                        <a:pt x="413" y="274"/>
                      </a:lnTo>
                      <a:lnTo>
                        <a:pt x="453" y="221"/>
                      </a:lnTo>
                      <a:lnTo>
                        <a:pt x="494" y="170"/>
                      </a:lnTo>
                      <a:lnTo>
                        <a:pt x="537" y="122"/>
                      </a:lnTo>
                      <a:lnTo>
                        <a:pt x="582" y="78"/>
                      </a:lnTo>
                      <a:lnTo>
                        <a:pt x="630" y="37"/>
                      </a:lnTo>
                      <a:lnTo>
                        <a:pt x="679" y="0"/>
                      </a:lnTo>
                      <a:lnTo>
                        <a:pt x="970" y="24"/>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28">
                  <a:extLst>
                    <a:ext uri="{FF2B5EF4-FFF2-40B4-BE49-F238E27FC236}">
                      <a16:creationId xmlns:a16="http://schemas.microsoft.com/office/drawing/2014/main" id="{293824AF-7F18-F445-8F53-78FF672AE1F6}"/>
                    </a:ext>
                  </a:extLst>
                </p:cNvPr>
                <p:cNvSpPr>
                  <a:spLocks/>
                </p:cNvSpPr>
                <p:nvPr/>
              </p:nvSpPr>
              <p:spPr bwMode="auto">
                <a:xfrm>
                  <a:off x="412" y="1357"/>
                  <a:ext cx="106" cy="186"/>
                </a:xfrm>
                <a:custGeom>
                  <a:avLst/>
                  <a:gdLst>
                    <a:gd name="T0" fmla="*/ 41 w 318"/>
                    <a:gd name="T1" fmla="*/ 4 h 371"/>
                    <a:gd name="T2" fmla="*/ 157 w 318"/>
                    <a:gd name="T3" fmla="*/ 0 h 371"/>
                    <a:gd name="T4" fmla="*/ 272 w 318"/>
                    <a:gd name="T5" fmla="*/ 4 h 371"/>
                    <a:gd name="T6" fmla="*/ 287 w 318"/>
                    <a:gd name="T7" fmla="*/ 50 h 371"/>
                    <a:gd name="T8" fmla="*/ 298 w 318"/>
                    <a:gd name="T9" fmla="*/ 93 h 371"/>
                    <a:gd name="T10" fmla="*/ 306 w 318"/>
                    <a:gd name="T11" fmla="*/ 133 h 371"/>
                    <a:gd name="T12" fmla="*/ 311 w 318"/>
                    <a:gd name="T13" fmla="*/ 173 h 371"/>
                    <a:gd name="T14" fmla="*/ 315 w 318"/>
                    <a:gd name="T15" fmla="*/ 213 h 371"/>
                    <a:gd name="T16" fmla="*/ 317 w 318"/>
                    <a:gd name="T17" fmla="*/ 254 h 371"/>
                    <a:gd name="T18" fmla="*/ 318 w 318"/>
                    <a:gd name="T19" fmla="*/ 296 h 371"/>
                    <a:gd name="T20" fmla="*/ 318 w 318"/>
                    <a:gd name="T21" fmla="*/ 343 h 371"/>
                    <a:gd name="T22" fmla="*/ 184 w 318"/>
                    <a:gd name="T23" fmla="*/ 371 h 371"/>
                    <a:gd name="T24" fmla="*/ 0 w 318"/>
                    <a:gd name="T25" fmla="*/ 349 h 371"/>
                    <a:gd name="T26" fmla="*/ 2 w 318"/>
                    <a:gd name="T27" fmla="*/ 249 h 371"/>
                    <a:gd name="T28" fmla="*/ 18 w 318"/>
                    <a:gd name="T29" fmla="*/ 84 h 371"/>
                    <a:gd name="T30" fmla="*/ 41 w 318"/>
                    <a:gd name="T31" fmla="*/ 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8" h="371">
                      <a:moveTo>
                        <a:pt x="41" y="4"/>
                      </a:moveTo>
                      <a:lnTo>
                        <a:pt x="157" y="0"/>
                      </a:lnTo>
                      <a:lnTo>
                        <a:pt x="272" y="4"/>
                      </a:lnTo>
                      <a:lnTo>
                        <a:pt x="287" y="50"/>
                      </a:lnTo>
                      <a:lnTo>
                        <a:pt x="298" y="93"/>
                      </a:lnTo>
                      <a:lnTo>
                        <a:pt x="306" y="133"/>
                      </a:lnTo>
                      <a:lnTo>
                        <a:pt x="311" y="173"/>
                      </a:lnTo>
                      <a:lnTo>
                        <a:pt x="315" y="213"/>
                      </a:lnTo>
                      <a:lnTo>
                        <a:pt x="317" y="254"/>
                      </a:lnTo>
                      <a:lnTo>
                        <a:pt x="318" y="296"/>
                      </a:lnTo>
                      <a:lnTo>
                        <a:pt x="318" y="343"/>
                      </a:lnTo>
                      <a:lnTo>
                        <a:pt x="184" y="371"/>
                      </a:lnTo>
                      <a:lnTo>
                        <a:pt x="0" y="349"/>
                      </a:lnTo>
                      <a:lnTo>
                        <a:pt x="2" y="249"/>
                      </a:lnTo>
                      <a:lnTo>
                        <a:pt x="18" y="84"/>
                      </a:lnTo>
                      <a:lnTo>
                        <a:pt x="41" y="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29">
                  <a:extLst>
                    <a:ext uri="{FF2B5EF4-FFF2-40B4-BE49-F238E27FC236}">
                      <a16:creationId xmlns:a16="http://schemas.microsoft.com/office/drawing/2014/main" id="{43027DED-F4A0-1A4E-9E79-CBB843CF1088}"/>
                    </a:ext>
                  </a:extLst>
                </p:cNvPr>
                <p:cNvSpPr>
                  <a:spLocks/>
                </p:cNvSpPr>
                <p:nvPr/>
              </p:nvSpPr>
              <p:spPr bwMode="auto">
                <a:xfrm>
                  <a:off x="412" y="1376"/>
                  <a:ext cx="64" cy="146"/>
                </a:xfrm>
                <a:custGeom>
                  <a:avLst/>
                  <a:gdLst>
                    <a:gd name="T0" fmla="*/ 28 w 192"/>
                    <a:gd name="T1" fmla="*/ 5 h 291"/>
                    <a:gd name="T2" fmla="*/ 99 w 192"/>
                    <a:gd name="T3" fmla="*/ 0 h 291"/>
                    <a:gd name="T4" fmla="*/ 185 w 192"/>
                    <a:gd name="T5" fmla="*/ 6 h 291"/>
                    <a:gd name="T6" fmla="*/ 191 w 192"/>
                    <a:gd name="T7" fmla="*/ 77 h 291"/>
                    <a:gd name="T8" fmla="*/ 192 w 192"/>
                    <a:gd name="T9" fmla="*/ 153 h 291"/>
                    <a:gd name="T10" fmla="*/ 191 w 192"/>
                    <a:gd name="T11" fmla="*/ 224 h 291"/>
                    <a:gd name="T12" fmla="*/ 185 w 192"/>
                    <a:gd name="T13" fmla="*/ 291 h 291"/>
                    <a:gd name="T14" fmla="*/ 162 w 192"/>
                    <a:gd name="T15" fmla="*/ 291 h 291"/>
                    <a:gd name="T16" fmla="*/ 139 w 192"/>
                    <a:gd name="T17" fmla="*/ 290 h 291"/>
                    <a:gd name="T18" fmla="*/ 114 w 192"/>
                    <a:gd name="T19" fmla="*/ 289 h 291"/>
                    <a:gd name="T20" fmla="*/ 91 w 192"/>
                    <a:gd name="T21" fmla="*/ 288 h 291"/>
                    <a:gd name="T22" fmla="*/ 66 w 192"/>
                    <a:gd name="T23" fmla="*/ 286 h 291"/>
                    <a:gd name="T24" fmla="*/ 44 w 192"/>
                    <a:gd name="T25" fmla="*/ 284 h 291"/>
                    <a:gd name="T26" fmla="*/ 21 w 192"/>
                    <a:gd name="T27" fmla="*/ 283 h 291"/>
                    <a:gd name="T28" fmla="*/ 0 w 192"/>
                    <a:gd name="T29" fmla="*/ 281 h 291"/>
                    <a:gd name="T30" fmla="*/ 0 w 192"/>
                    <a:gd name="T31" fmla="*/ 207 h 291"/>
                    <a:gd name="T32" fmla="*/ 3 w 192"/>
                    <a:gd name="T33" fmla="*/ 141 h 291"/>
                    <a:gd name="T34" fmla="*/ 11 w 192"/>
                    <a:gd name="T35" fmla="*/ 76 h 291"/>
                    <a:gd name="T36" fmla="*/ 28 w 192"/>
                    <a:gd name="T37" fmla="*/ 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91">
                      <a:moveTo>
                        <a:pt x="28" y="5"/>
                      </a:moveTo>
                      <a:lnTo>
                        <a:pt x="99" y="0"/>
                      </a:lnTo>
                      <a:lnTo>
                        <a:pt x="185" y="6"/>
                      </a:lnTo>
                      <a:lnTo>
                        <a:pt x="191" y="77"/>
                      </a:lnTo>
                      <a:lnTo>
                        <a:pt x="192" y="153"/>
                      </a:lnTo>
                      <a:lnTo>
                        <a:pt x="191" y="224"/>
                      </a:lnTo>
                      <a:lnTo>
                        <a:pt x="185" y="291"/>
                      </a:lnTo>
                      <a:lnTo>
                        <a:pt x="162" y="291"/>
                      </a:lnTo>
                      <a:lnTo>
                        <a:pt x="139" y="290"/>
                      </a:lnTo>
                      <a:lnTo>
                        <a:pt x="114" y="289"/>
                      </a:lnTo>
                      <a:lnTo>
                        <a:pt x="91" y="288"/>
                      </a:lnTo>
                      <a:lnTo>
                        <a:pt x="66" y="286"/>
                      </a:lnTo>
                      <a:lnTo>
                        <a:pt x="44" y="284"/>
                      </a:lnTo>
                      <a:lnTo>
                        <a:pt x="21" y="283"/>
                      </a:lnTo>
                      <a:lnTo>
                        <a:pt x="0" y="281"/>
                      </a:lnTo>
                      <a:lnTo>
                        <a:pt x="0" y="207"/>
                      </a:lnTo>
                      <a:lnTo>
                        <a:pt x="3" y="141"/>
                      </a:lnTo>
                      <a:lnTo>
                        <a:pt x="11" y="76"/>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30">
                  <a:extLst>
                    <a:ext uri="{FF2B5EF4-FFF2-40B4-BE49-F238E27FC236}">
                      <a16:creationId xmlns:a16="http://schemas.microsoft.com/office/drawing/2014/main" id="{2C856551-7188-3248-BFA4-71D65337BAC9}"/>
                    </a:ext>
                  </a:extLst>
                </p:cNvPr>
                <p:cNvSpPr>
                  <a:spLocks/>
                </p:cNvSpPr>
                <p:nvPr/>
              </p:nvSpPr>
              <p:spPr bwMode="auto">
                <a:xfrm>
                  <a:off x="413" y="1376"/>
                  <a:ext cx="62" cy="137"/>
                </a:xfrm>
                <a:custGeom>
                  <a:avLst/>
                  <a:gdLst>
                    <a:gd name="T0" fmla="*/ 26 w 185"/>
                    <a:gd name="T1" fmla="*/ 5 h 274"/>
                    <a:gd name="T2" fmla="*/ 34 w 185"/>
                    <a:gd name="T3" fmla="*/ 3 h 274"/>
                    <a:gd name="T4" fmla="*/ 44 w 185"/>
                    <a:gd name="T5" fmla="*/ 3 h 274"/>
                    <a:gd name="T6" fmla="*/ 52 w 185"/>
                    <a:gd name="T7" fmla="*/ 2 h 274"/>
                    <a:gd name="T8" fmla="*/ 60 w 185"/>
                    <a:gd name="T9" fmla="*/ 2 h 274"/>
                    <a:gd name="T10" fmla="*/ 69 w 185"/>
                    <a:gd name="T11" fmla="*/ 1 h 274"/>
                    <a:gd name="T12" fmla="*/ 77 w 185"/>
                    <a:gd name="T13" fmla="*/ 1 h 274"/>
                    <a:gd name="T14" fmla="*/ 86 w 185"/>
                    <a:gd name="T15" fmla="*/ 0 h 274"/>
                    <a:gd name="T16" fmla="*/ 95 w 185"/>
                    <a:gd name="T17" fmla="*/ 0 h 274"/>
                    <a:gd name="T18" fmla="*/ 106 w 185"/>
                    <a:gd name="T19" fmla="*/ 1 h 274"/>
                    <a:gd name="T20" fmla="*/ 115 w 185"/>
                    <a:gd name="T21" fmla="*/ 1 h 274"/>
                    <a:gd name="T22" fmla="*/ 126 w 185"/>
                    <a:gd name="T23" fmla="*/ 2 h 274"/>
                    <a:gd name="T24" fmla="*/ 136 w 185"/>
                    <a:gd name="T25" fmla="*/ 2 h 274"/>
                    <a:gd name="T26" fmla="*/ 147 w 185"/>
                    <a:gd name="T27" fmla="*/ 3 h 274"/>
                    <a:gd name="T28" fmla="*/ 156 w 185"/>
                    <a:gd name="T29" fmla="*/ 5 h 274"/>
                    <a:gd name="T30" fmla="*/ 167 w 185"/>
                    <a:gd name="T31" fmla="*/ 5 h 274"/>
                    <a:gd name="T32" fmla="*/ 178 w 185"/>
                    <a:gd name="T33" fmla="*/ 6 h 274"/>
                    <a:gd name="T34" fmla="*/ 182 w 185"/>
                    <a:gd name="T35" fmla="*/ 73 h 274"/>
                    <a:gd name="T36" fmla="*/ 185 w 185"/>
                    <a:gd name="T37" fmla="*/ 142 h 274"/>
                    <a:gd name="T38" fmla="*/ 182 w 185"/>
                    <a:gd name="T39" fmla="*/ 211 h 274"/>
                    <a:gd name="T40" fmla="*/ 178 w 185"/>
                    <a:gd name="T41" fmla="*/ 274 h 274"/>
                    <a:gd name="T42" fmla="*/ 155 w 185"/>
                    <a:gd name="T43" fmla="*/ 274 h 274"/>
                    <a:gd name="T44" fmla="*/ 133 w 185"/>
                    <a:gd name="T45" fmla="*/ 273 h 274"/>
                    <a:gd name="T46" fmla="*/ 110 w 185"/>
                    <a:gd name="T47" fmla="*/ 272 h 274"/>
                    <a:gd name="T48" fmla="*/ 86 w 185"/>
                    <a:gd name="T49" fmla="*/ 271 h 274"/>
                    <a:gd name="T50" fmla="*/ 64 w 185"/>
                    <a:gd name="T51" fmla="*/ 269 h 274"/>
                    <a:gd name="T52" fmla="*/ 43 w 185"/>
                    <a:gd name="T53" fmla="*/ 267 h 274"/>
                    <a:gd name="T54" fmla="*/ 21 w 185"/>
                    <a:gd name="T55" fmla="*/ 266 h 274"/>
                    <a:gd name="T56" fmla="*/ 0 w 185"/>
                    <a:gd name="T57" fmla="*/ 264 h 274"/>
                    <a:gd name="T58" fmla="*/ 0 w 185"/>
                    <a:gd name="T59" fmla="*/ 195 h 274"/>
                    <a:gd name="T60" fmla="*/ 3 w 185"/>
                    <a:gd name="T61" fmla="*/ 133 h 274"/>
                    <a:gd name="T62" fmla="*/ 10 w 185"/>
                    <a:gd name="T63" fmla="*/ 72 h 274"/>
                    <a:gd name="T64" fmla="*/ 26 w 185"/>
                    <a:gd name="T65" fmla="*/ 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74">
                      <a:moveTo>
                        <a:pt x="26" y="5"/>
                      </a:moveTo>
                      <a:lnTo>
                        <a:pt x="34" y="3"/>
                      </a:lnTo>
                      <a:lnTo>
                        <a:pt x="44" y="3"/>
                      </a:lnTo>
                      <a:lnTo>
                        <a:pt x="52" y="2"/>
                      </a:lnTo>
                      <a:lnTo>
                        <a:pt x="60" y="2"/>
                      </a:lnTo>
                      <a:lnTo>
                        <a:pt x="69" y="1"/>
                      </a:lnTo>
                      <a:lnTo>
                        <a:pt x="77" y="1"/>
                      </a:lnTo>
                      <a:lnTo>
                        <a:pt x="86" y="0"/>
                      </a:lnTo>
                      <a:lnTo>
                        <a:pt x="95" y="0"/>
                      </a:lnTo>
                      <a:lnTo>
                        <a:pt x="106" y="1"/>
                      </a:lnTo>
                      <a:lnTo>
                        <a:pt x="115" y="1"/>
                      </a:lnTo>
                      <a:lnTo>
                        <a:pt x="126" y="2"/>
                      </a:lnTo>
                      <a:lnTo>
                        <a:pt x="136" y="2"/>
                      </a:lnTo>
                      <a:lnTo>
                        <a:pt x="147" y="3"/>
                      </a:lnTo>
                      <a:lnTo>
                        <a:pt x="156" y="5"/>
                      </a:lnTo>
                      <a:lnTo>
                        <a:pt x="167" y="5"/>
                      </a:lnTo>
                      <a:lnTo>
                        <a:pt x="178" y="6"/>
                      </a:lnTo>
                      <a:lnTo>
                        <a:pt x="182" y="73"/>
                      </a:lnTo>
                      <a:lnTo>
                        <a:pt x="185" y="142"/>
                      </a:lnTo>
                      <a:lnTo>
                        <a:pt x="182" y="211"/>
                      </a:lnTo>
                      <a:lnTo>
                        <a:pt x="178" y="274"/>
                      </a:lnTo>
                      <a:lnTo>
                        <a:pt x="155" y="274"/>
                      </a:lnTo>
                      <a:lnTo>
                        <a:pt x="133" y="273"/>
                      </a:lnTo>
                      <a:lnTo>
                        <a:pt x="110" y="272"/>
                      </a:lnTo>
                      <a:lnTo>
                        <a:pt x="86" y="271"/>
                      </a:lnTo>
                      <a:lnTo>
                        <a:pt x="64" y="269"/>
                      </a:lnTo>
                      <a:lnTo>
                        <a:pt x="43" y="267"/>
                      </a:lnTo>
                      <a:lnTo>
                        <a:pt x="21" y="266"/>
                      </a:lnTo>
                      <a:lnTo>
                        <a:pt x="0" y="264"/>
                      </a:lnTo>
                      <a:lnTo>
                        <a:pt x="0" y="195"/>
                      </a:lnTo>
                      <a:lnTo>
                        <a:pt x="3" y="133"/>
                      </a:lnTo>
                      <a:lnTo>
                        <a:pt x="10" y="72"/>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31">
                  <a:extLst>
                    <a:ext uri="{FF2B5EF4-FFF2-40B4-BE49-F238E27FC236}">
                      <a16:creationId xmlns:a16="http://schemas.microsoft.com/office/drawing/2014/main" id="{968CF987-94DB-9949-8D1E-271BFD7DCD4F}"/>
                    </a:ext>
                  </a:extLst>
                </p:cNvPr>
                <p:cNvSpPr>
                  <a:spLocks/>
                </p:cNvSpPr>
                <p:nvPr/>
              </p:nvSpPr>
              <p:spPr bwMode="auto">
                <a:xfrm>
                  <a:off x="414" y="1376"/>
                  <a:ext cx="59" cy="128"/>
                </a:xfrm>
                <a:custGeom>
                  <a:avLst/>
                  <a:gdLst>
                    <a:gd name="T0" fmla="*/ 27 w 179"/>
                    <a:gd name="T1" fmla="*/ 5 h 255"/>
                    <a:gd name="T2" fmla="*/ 35 w 179"/>
                    <a:gd name="T3" fmla="*/ 3 h 255"/>
                    <a:gd name="T4" fmla="*/ 43 w 179"/>
                    <a:gd name="T5" fmla="*/ 3 h 255"/>
                    <a:gd name="T6" fmla="*/ 51 w 179"/>
                    <a:gd name="T7" fmla="*/ 2 h 255"/>
                    <a:gd name="T8" fmla="*/ 59 w 179"/>
                    <a:gd name="T9" fmla="*/ 2 h 255"/>
                    <a:gd name="T10" fmla="*/ 68 w 179"/>
                    <a:gd name="T11" fmla="*/ 1 h 255"/>
                    <a:gd name="T12" fmla="*/ 76 w 179"/>
                    <a:gd name="T13" fmla="*/ 1 h 255"/>
                    <a:gd name="T14" fmla="*/ 84 w 179"/>
                    <a:gd name="T15" fmla="*/ 0 h 255"/>
                    <a:gd name="T16" fmla="*/ 92 w 179"/>
                    <a:gd name="T17" fmla="*/ 0 h 255"/>
                    <a:gd name="T18" fmla="*/ 102 w 179"/>
                    <a:gd name="T19" fmla="*/ 1 h 255"/>
                    <a:gd name="T20" fmla="*/ 111 w 179"/>
                    <a:gd name="T21" fmla="*/ 1 h 255"/>
                    <a:gd name="T22" fmla="*/ 122 w 179"/>
                    <a:gd name="T23" fmla="*/ 2 h 255"/>
                    <a:gd name="T24" fmla="*/ 132 w 179"/>
                    <a:gd name="T25" fmla="*/ 2 h 255"/>
                    <a:gd name="T26" fmla="*/ 143 w 179"/>
                    <a:gd name="T27" fmla="*/ 3 h 255"/>
                    <a:gd name="T28" fmla="*/ 153 w 179"/>
                    <a:gd name="T29" fmla="*/ 5 h 255"/>
                    <a:gd name="T30" fmla="*/ 164 w 179"/>
                    <a:gd name="T31" fmla="*/ 5 h 255"/>
                    <a:gd name="T32" fmla="*/ 173 w 179"/>
                    <a:gd name="T33" fmla="*/ 6 h 255"/>
                    <a:gd name="T34" fmla="*/ 177 w 179"/>
                    <a:gd name="T35" fmla="*/ 68 h 255"/>
                    <a:gd name="T36" fmla="*/ 179 w 179"/>
                    <a:gd name="T37" fmla="*/ 133 h 255"/>
                    <a:gd name="T38" fmla="*/ 177 w 179"/>
                    <a:gd name="T39" fmla="*/ 197 h 255"/>
                    <a:gd name="T40" fmla="*/ 173 w 179"/>
                    <a:gd name="T41" fmla="*/ 255 h 255"/>
                    <a:gd name="T42" fmla="*/ 151 w 179"/>
                    <a:gd name="T43" fmla="*/ 255 h 255"/>
                    <a:gd name="T44" fmla="*/ 129 w 179"/>
                    <a:gd name="T45" fmla="*/ 255 h 255"/>
                    <a:gd name="T46" fmla="*/ 106 w 179"/>
                    <a:gd name="T47" fmla="*/ 254 h 255"/>
                    <a:gd name="T48" fmla="*/ 84 w 179"/>
                    <a:gd name="T49" fmla="*/ 253 h 255"/>
                    <a:gd name="T50" fmla="*/ 62 w 179"/>
                    <a:gd name="T51" fmla="*/ 252 h 255"/>
                    <a:gd name="T52" fmla="*/ 42 w 179"/>
                    <a:gd name="T53" fmla="*/ 250 h 255"/>
                    <a:gd name="T54" fmla="*/ 21 w 179"/>
                    <a:gd name="T55" fmla="*/ 249 h 255"/>
                    <a:gd name="T56" fmla="*/ 0 w 179"/>
                    <a:gd name="T57" fmla="*/ 247 h 255"/>
                    <a:gd name="T58" fmla="*/ 0 w 179"/>
                    <a:gd name="T59" fmla="*/ 182 h 255"/>
                    <a:gd name="T60" fmla="*/ 3 w 179"/>
                    <a:gd name="T61" fmla="*/ 125 h 255"/>
                    <a:gd name="T62" fmla="*/ 11 w 179"/>
                    <a:gd name="T63" fmla="*/ 67 h 255"/>
                    <a:gd name="T64" fmla="*/ 27 w 179"/>
                    <a:gd name="T65" fmla="*/ 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255">
                      <a:moveTo>
                        <a:pt x="27" y="5"/>
                      </a:moveTo>
                      <a:lnTo>
                        <a:pt x="35" y="3"/>
                      </a:lnTo>
                      <a:lnTo>
                        <a:pt x="43" y="3"/>
                      </a:lnTo>
                      <a:lnTo>
                        <a:pt x="51" y="2"/>
                      </a:lnTo>
                      <a:lnTo>
                        <a:pt x="59" y="2"/>
                      </a:lnTo>
                      <a:lnTo>
                        <a:pt x="68" y="1"/>
                      </a:lnTo>
                      <a:lnTo>
                        <a:pt x="76" y="1"/>
                      </a:lnTo>
                      <a:lnTo>
                        <a:pt x="84" y="0"/>
                      </a:lnTo>
                      <a:lnTo>
                        <a:pt x="92" y="0"/>
                      </a:lnTo>
                      <a:lnTo>
                        <a:pt x="102" y="1"/>
                      </a:lnTo>
                      <a:lnTo>
                        <a:pt x="111" y="1"/>
                      </a:lnTo>
                      <a:lnTo>
                        <a:pt x="122" y="2"/>
                      </a:lnTo>
                      <a:lnTo>
                        <a:pt x="132" y="2"/>
                      </a:lnTo>
                      <a:lnTo>
                        <a:pt x="143" y="3"/>
                      </a:lnTo>
                      <a:lnTo>
                        <a:pt x="153" y="5"/>
                      </a:lnTo>
                      <a:lnTo>
                        <a:pt x="164" y="5"/>
                      </a:lnTo>
                      <a:lnTo>
                        <a:pt x="173" y="6"/>
                      </a:lnTo>
                      <a:lnTo>
                        <a:pt x="177" y="68"/>
                      </a:lnTo>
                      <a:lnTo>
                        <a:pt x="179" y="133"/>
                      </a:lnTo>
                      <a:lnTo>
                        <a:pt x="177" y="197"/>
                      </a:lnTo>
                      <a:lnTo>
                        <a:pt x="173" y="255"/>
                      </a:lnTo>
                      <a:lnTo>
                        <a:pt x="151" y="255"/>
                      </a:lnTo>
                      <a:lnTo>
                        <a:pt x="129" y="255"/>
                      </a:lnTo>
                      <a:lnTo>
                        <a:pt x="106" y="254"/>
                      </a:lnTo>
                      <a:lnTo>
                        <a:pt x="84" y="253"/>
                      </a:lnTo>
                      <a:lnTo>
                        <a:pt x="62" y="252"/>
                      </a:lnTo>
                      <a:lnTo>
                        <a:pt x="42" y="250"/>
                      </a:lnTo>
                      <a:lnTo>
                        <a:pt x="21" y="249"/>
                      </a:lnTo>
                      <a:lnTo>
                        <a:pt x="0" y="247"/>
                      </a:lnTo>
                      <a:lnTo>
                        <a:pt x="0" y="182"/>
                      </a:lnTo>
                      <a:lnTo>
                        <a:pt x="3" y="125"/>
                      </a:lnTo>
                      <a:lnTo>
                        <a:pt x="11" y="67"/>
                      </a:lnTo>
                      <a:lnTo>
                        <a:pt x="27"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32">
                  <a:extLst>
                    <a:ext uri="{FF2B5EF4-FFF2-40B4-BE49-F238E27FC236}">
                      <a16:creationId xmlns:a16="http://schemas.microsoft.com/office/drawing/2014/main" id="{CB94FE59-382C-5840-954E-C5E4EF678A76}"/>
                    </a:ext>
                  </a:extLst>
                </p:cNvPr>
                <p:cNvSpPr>
                  <a:spLocks/>
                </p:cNvSpPr>
                <p:nvPr/>
              </p:nvSpPr>
              <p:spPr bwMode="auto">
                <a:xfrm>
                  <a:off x="415" y="1376"/>
                  <a:ext cx="56" cy="119"/>
                </a:xfrm>
                <a:custGeom>
                  <a:avLst/>
                  <a:gdLst>
                    <a:gd name="T0" fmla="*/ 25 w 170"/>
                    <a:gd name="T1" fmla="*/ 5 h 238"/>
                    <a:gd name="T2" fmla="*/ 33 w 170"/>
                    <a:gd name="T3" fmla="*/ 5 h 238"/>
                    <a:gd name="T4" fmla="*/ 40 w 170"/>
                    <a:gd name="T5" fmla="*/ 3 h 238"/>
                    <a:gd name="T6" fmla="*/ 48 w 170"/>
                    <a:gd name="T7" fmla="*/ 3 h 238"/>
                    <a:gd name="T8" fmla="*/ 56 w 170"/>
                    <a:gd name="T9" fmla="*/ 2 h 238"/>
                    <a:gd name="T10" fmla="*/ 65 w 170"/>
                    <a:gd name="T11" fmla="*/ 1 h 238"/>
                    <a:gd name="T12" fmla="*/ 73 w 170"/>
                    <a:gd name="T13" fmla="*/ 1 h 238"/>
                    <a:gd name="T14" fmla="*/ 80 w 170"/>
                    <a:gd name="T15" fmla="*/ 0 h 238"/>
                    <a:gd name="T16" fmla="*/ 88 w 170"/>
                    <a:gd name="T17" fmla="*/ 0 h 238"/>
                    <a:gd name="T18" fmla="*/ 97 w 170"/>
                    <a:gd name="T19" fmla="*/ 1 h 238"/>
                    <a:gd name="T20" fmla="*/ 107 w 170"/>
                    <a:gd name="T21" fmla="*/ 1 h 238"/>
                    <a:gd name="T22" fmla="*/ 117 w 170"/>
                    <a:gd name="T23" fmla="*/ 2 h 238"/>
                    <a:gd name="T24" fmla="*/ 126 w 170"/>
                    <a:gd name="T25" fmla="*/ 2 h 238"/>
                    <a:gd name="T26" fmla="*/ 136 w 170"/>
                    <a:gd name="T27" fmla="*/ 3 h 238"/>
                    <a:gd name="T28" fmla="*/ 145 w 170"/>
                    <a:gd name="T29" fmla="*/ 5 h 238"/>
                    <a:gd name="T30" fmla="*/ 155 w 170"/>
                    <a:gd name="T31" fmla="*/ 5 h 238"/>
                    <a:gd name="T32" fmla="*/ 165 w 170"/>
                    <a:gd name="T33" fmla="*/ 6 h 238"/>
                    <a:gd name="T34" fmla="*/ 169 w 170"/>
                    <a:gd name="T35" fmla="*/ 64 h 238"/>
                    <a:gd name="T36" fmla="*/ 170 w 170"/>
                    <a:gd name="T37" fmla="*/ 124 h 238"/>
                    <a:gd name="T38" fmla="*/ 169 w 170"/>
                    <a:gd name="T39" fmla="*/ 183 h 238"/>
                    <a:gd name="T40" fmla="*/ 165 w 170"/>
                    <a:gd name="T41" fmla="*/ 238 h 238"/>
                    <a:gd name="T42" fmla="*/ 144 w 170"/>
                    <a:gd name="T43" fmla="*/ 238 h 238"/>
                    <a:gd name="T44" fmla="*/ 124 w 170"/>
                    <a:gd name="T45" fmla="*/ 238 h 238"/>
                    <a:gd name="T46" fmla="*/ 102 w 170"/>
                    <a:gd name="T47" fmla="*/ 237 h 238"/>
                    <a:gd name="T48" fmla="*/ 81 w 170"/>
                    <a:gd name="T49" fmla="*/ 236 h 238"/>
                    <a:gd name="T50" fmla="*/ 60 w 170"/>
                    <a:gd name="T51" fmla="*/ 235 h 238"/>
                    <a:gd name="T52" fmla="*/ 40 w 170"/>
                    <a:gd name="T53" fmla="*/ 234 h 238"/>
                    <a:gd name="T54" fmla="*/ 19 w 170"/>
                    <a:gd name="T55" fmla="*/ 232 h 238"/>
                    <a:gd name="T56" fmla="*/ 0 w 170"/>
                    <a:gd name="T57" fmla="*/ 231 h 238"/>
                    <a:gd name="T58" fmla="*/ 0 w 170"/>
                    <a:gd name="T59" fmla="*/ 170 h 238"/>
                    <a:gd name="T60" fmla="*/ 3 w 170"/>
                    <a:gd name="T61" fmla="*/ 117 h 238"/>
                    <a:gd name="T62" fmla="*/ 10 w 170"/>
                    <a:gd name="T63" fmla="*/ 63 h 238"/>
                    <a:gd name="T64" fmla="*/ 25 w 170"/>
                    <a:gd name="T65" fmla="*/ 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38">
                      <a:moveTo>
                        <a:pt x="25" y="5"/>
                      </a:moveTo>
                      <a:lnTo>
                        <a:pt x="33" y="5"/>
                      </a:lnTo>
                      <a:lnTo>
                        <a:pt x="40" y="3"/>
                      </a:lnTo>
                      <a:lnTo>
                        <a:pt x="48" y="3"/>
                      </a:lnTo>
                      <a:lnTo>
                        <a:pt x="56" y="2"/>
                      </a:lnTo>
                      <a:lnTo>
                        <a:pt x="65" y="1"/>
                      </a:lnTo>
                      <a:lnTo>
                        <a:pt x="73" y="1"/>
                      </a:lnTo>
                      <a:lnTo>
                        <a:pt x="80" y="0"/>
                      </a:lnTo>
                      <a:lnTo>
                        <a:pt x="88" y="0"/>
                      </a:lnTo>
                      <a:lnTo>
                        <a:pt x="97" y="1"/>
                      </a:lnTo>
                      <a:lnTo>
                        <a:pt x="107" y="1"/>
                      </a:lnTo>
                      <a:lnTo>
                        <a:pt x="117" y="2"/>
                      </a:lnTo>
                      <a:lnTo>
                        <a:pt x="126" y="2"/>
                      </a:lnTo>
                      <a:lnTo>
                        <a:pt x="136" y="3"/>
                      </a:lnTo>
                      <a:lnTo>
                        <a:pt x="145" y="5"/>
                      </a:lnTo>
                      <a:lnTo>
                        <a:pt x="155" y="5"/>
                      </a:lnTo>
                      <a:lnTo>
                        <a:pt x="165" y="6"/>
                      </a:lnTo>
                      <a:lnTo>
                        <a:pt x="169" y="64"/>
                      </a:lnTo>
                      <a:lnTo>
                        <a:pt x="170" y="124"/>
                      </a:lnTo>
                      <a:lnTo>
                        <a:pt x="169" y="183"/>
                      </a:lnTo>
                      <a:lnTo>
                        <a:pt x="165" y="238"/>
                      </a:lnTo>
                      <a:lnTo>
                        <a:pt x="144" y="238"/>
                      </a:lnTo>
                      <a:lnTo>
                        <a:pt x="124" y="238"/>
                      </a:lnTo>
                      <a:lnTo>
                        <a:pt x="102" y="237"/>
                      </a:lnTo>
                      <a:lnTo>
                        <a:pt x="81" y="236"/>
                      </a:lnTo>
                      <a:lnTo>
                        <a:pt x="60" y="235"/>
                      </a:lnTo>
                      <a:lnTo>
                        <a:pt x="40" y="234"/>
                      </a:lnTo>
                      <a:lnTo>
                        <a:pt x="19" y="232"/>
                      </a:lnTo>
                      <a:lnTo>
                        <a:pt x="0" y="231"/>
                      </a:lnTo>
                      <a:lnTo>
                        <a:pt x="0" y="170"/>
                      </a:lnTo>
                      <a:lnTo>
                        <a:pt x="3" y="117"/>
                      </a:lnTo>
                      <a:lnTo>
                        <a:pt x="10" y="63"/>
                      </a:lnTo>
                      <a:lnTo>
                        <a:pt x="25"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33">
                  <a:extLst>
                    <a:ext uri="{FF2B5EF4-FFF2-40B4-BE49-F238E27FC236}">
                      <a16:creationId xmlns:a16="http://schemas.microsoft.com/office/drawing/2014/main" id="{FC2FC978-E986-5D4E-9690-4537DAE80ACF}"/>
                    </a:ext>
                  </a:extLst>
                </p:cNvPr>
                <p:cNvSpPr>
                  <a:spLocks/>
                </p:cNvSpPr>
                <p:nvPr/>
              </p:nvSpPr>
              <p:spPr bwMode="auto">
                <a:xfrm>
                  <a:off x="416" y="1376"/>
                  <a:ext cx="54" cy="110"/>
                </a:xfrm>
                <a:custGeom>
                  <a:avLst/>
                  <a:gdLst>
                    <a:gd name="T0" fmla="*/ 22 w 162"/>
                    <a:gd name="T1" fmla="*/ 5 h 220"/>
                    <a:gd name="T2" fmla="*/ 30 w 162"/>
                    <a:gd name="T3" fmla="*/ 5 h 220"/>
                    <a:gd name="T4" fmla="*/ 37 w 162"/>
                    <a:gd name="T5" fmla="*/ 3 h 220"/>
                    <a:gd name="T6" fmla="*/ 45 w 162"/>
                    <a:gd name="T7" fmla="*/ 3 h 220"/>
                    <a:gd name="T8" fmla="*/ 53 w 162"/>
                    <a:gd name="T9" fmla="*/ 2 h 220"/>
                    <a:gd name="T10" fmla="*/ 60 w 162"/>
                    <a:gd name="T11" fmla="*/ 1 h 220"/>
                    <a:gd name="T12" fmla="*/ 68 w 162"/>
                    <a:gd name="T13" fmla="*/ 1 h 220"/>
                    <a:gd name="T14" fmla="*/ 75 w 162"/>
                    <a:gd name="T15" fmla="*/ 0 h 220"/>
                    <a:gd name="T16" fmla="*/ 84 w 162"/>
                    <a:gd name="T17" fmla="*/ 0 h 220"/>
                    <a:gd name="T18" fmla="*/ 93 w 162"/>
                    <a:gd name="T19" fmla="*/ 1 h 220"/>
                    <a:gd name="T20" fmla="*/ 103 w 162"/>
                    <a:gd name="T21" fmla="*/ 1 h 220"/>
                    <a:gd name="T22" fmla="*/ 111 w 162"/>
                    <a:gd name="T23" fmla="*/ 2 h 220"/>
                    <a:gd name="T24" fmla="*/ 121 w 162"/>
                    <a:gd name="T25" fmla="*/ 2 h 220"/>
                    <a:gd name="T26" fmla="*/ 130 w 162"/>
                    <a:gd name="T27" fmla="*/ 3 h 220"/>
                    <a:gd name="T28" fmla="*/ 140 w 162"/>
                    <a:gd name="T29" fmla="*/ 5 h 220"/>
                    <a:gd name="T30" fmla="*/ 148 w 162"/>
                    <a:gd name="T31" fmla="*/ 5 h 220"/>
                    <a:gd name="T32" fmla="*/ 158 w 162"/>
                    <a:gd name="T33" fmla="*/ 6 h 220"/>
                    <a:gd name="T34" fmla="*/ 160 w 162"/>
                    <a:gd name="T35" fmla="*/ 59 h 220"/>
                    <a:gd name="T36" fmla="*/ 162 w 162"/>
                    <a:gd name="T37" fmla="*/ 114 h 220"/>
                    <a:gd name="T38" fmla="*/ 160 w 162"/>
                    <a:gd name="T39" fmla="*/ 169 h 220"/>
                    <a:gd name="T40" fmla="*/ 158 w 162"/>
                    <a:gd name="T41" fmla="*/ 220 h 220"/>
                    <a:gd name="T42" fmla="*/ 137 w 162"/>
                    <a:gd name="T43" fmla="*/ 220 h 220"/>
                    <a:gd name="T44" fmla="*/ 118 w 162"/>
                    <a:gd name="T45" fmla="*/ 220 h 220"/>
                    <a:gd name="T46" fmla="*/ 97 w 162"/>
                    <a:gd name="T47" fmla="*/ 219 h 220"/>
                    <a:gd name="T48" fmla="*/ 77 w 162"/>
                    <a:gd name="T49" fmla="*/ 218 h 220"/>
                    <a:gd name="T50" fmla="*/ 56 w 162"/>
                    <a:gd name="T51" fmla="*/ 217 h 220"/>
                    <a:gd name="T52" fmla="*/ 37 w 162"/>
                    <a:gd name="T53" fmla="*/ 216 h 220"/>
                    <a:gd name="T54" fmla="*/ 18 w 162"/>
                    <a:gd name="T55" fmla="*/ 215 h 220"/>
                    <a:gd name="T56" fmla="*/ 0 w 162"/>
                    <a:gd name="T57" fmla="*/ 214 h 220"/>
                    <a:gd name="T58" fmla="*/ 0 w 162"/>
                    <a:gd name="T59" fmla="*/ 159 h 220"/>
                    <a:gd name="T60" fmla="*/ 1 w 162"/>
                    <a:gd name="T61" fmla="*/ 108 h 220"/>
                    <a:gd name="T62" fmla="*/ 8 w 162"/>
                    <a:gd name="T63" fmla="*/ 59 h 220"/>
                    <a:gd name="T64" fmla="*/ 22 w 162"/>
                    <a:gd name="T65"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20">
                      <a:moveTo>
                        <a:pt x="22" y="5"/>
                      </a:moveTo>
                      <a:lnTo>
                        <a:pt x="30" y="5"/>
                      </a:lnTo>
                      <a:lnTo>
                        <a:pt x="37" y="3"/>
                      </a:lnTo>
                      <a:lnTo>
                        <a:pt x="45" y="3"/>
                      </a:lnTo>
                      <a:lnTo>
                        <a:pt x="53" y="2"/>
                      </a:lnTo>
                      <a:lnTo>
                        <a:pt x="60" y="1"/>
                      </a:lnTo>
                      <a:lnTo>
                        <a:pt x="68" y="1"/>
                      </a:lnTo>
                      <a:lnTo>
                        <a:pt x="75" y="0"/>
                      </a:lnTo>
                      <a:lnTo>
                        <a:pt x="84" y="0"/>
                      </a:lnTo>
                      <a:lnTo>
                        <a:pt x="93" y="1"/>
                      </a:lnTo>
                      <a:lnTo>
                        <a:pt x="103" y="1"/>
                      </a:lnTo>
                      <a:lnTo>
                        <a:pt x="111" y="2"/>
                      </a:lnTo>
                      <a:lnTo>
                        <a:pt x="121" y="2"/>
                      </a:lnTo>
                      <a:lnTo>
                        <a:pt x="130" y="3"/>
                      </a:lnTo>
                      <a:lnTo>
                        <a:pt x="140" y="5"/>
                      </a:lnTo>
                      <a:lnTo>
                        <a:pt x="148" y="5"/>
                      </a:lnTo>
                      <a:lnTo>
                        <a:pt x="158" y="6"/>
                      </a:lnTo>
                      <a:lnTo>
                        <a:pt x="160" y="59"/>
                      </a:lnTo>
                      <a:lnTo>
                        <a:pt x="162" y="114"/>
                      </a:lnTo>
                      <a:lnTo>
                        <a:pt x="160" y="169"/>
                      </a:lnTo>
                      <a:lnTo>
                        <a:pt x="158" y="220"/>
                      </a:lnTo>
                      <a:lnTo>
                        <a:pt x="137" y="220"/>
                      </a:lnTo>
                      <a:lnTo>
                        <a:pt x="118" y="220"/>
                      </a:lnTo>
                      <a:lnTo>
                        <a:pt x="97" y="219"/>
                      </a:lnTo>
                      <a:lnTo>
                        <a:pt x="77" y="218"/>
                      </a:lnTo>
                      <a:lnTo>
                        <a:pt x="56" y="217"/>
                      </a:lnTo>
                      <a:lnTo>
                        <a:pt x="37" y="216"/>
                      </a:lnTo>
                      <a:lnTo>
                        <a:pt x="18" y="215"/>
                      </a:lnTo>
                      <a:lnTo>
                        <a:pt x="0" y="214"/>
                      </a:lnTo>
                      <a:lnTo>
                        <a:pt x="0" y="159"/>
                      </a:lnTo>
                      <a:lnTo>
                        <a:pt x="1" y="108"/>
                      </a:lnTo>
                      <a:lnTo>
                        <a:pt x="8" y="5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34">
                  <a:extLst>
                    <a:ext uri="{FF2B5EF4-FFF2-40B4-BE49-F238E27FC236}">
                      <a16:creationId xmlns:a16="http://schemas.microsoft.com/office/drawing/2014/main" id="{75890539-0DB6-254B-9295-F03857AB5373}"/>
                    </a:ext>
                  </a:extLst>
                </p:cNvPr>
                <p:cNvSpPr>
                  <a:spLocks/>
                </p:cNvSpPr>
                <p:nvPr/>
              </p:nvSpPr>
              <p:spPr bwMode="auto">
                <a:xfrm>
                  <a:off x="417" y="1376"/>
                  <a:ext cx="51" cy="101"/>
                </a:xfrm>
                <a:custGeom>
                  <a:avLst/>
                  <a:gdLst>
                    <a:gd name="T0" fmla="*/ 20 w 153"/>
                    <a:gd name="T1" fmla="*/ 5 h 203"/>
                    <a:gd name="T2" fmla="*/ 28 w 153"/>
                    <a:gd name="T3" fmla="*/ 5 h 203"/>
                    <a:gd name="T4" fmla="*/ 35 w 153"/>
                    <a:gd name="T5" fmla="*/ 3 h 203"/>
                    <a:gd name="T6" fmla="*/ 44 w 153"/>
                    <a:gd name="T7" fmla="*/ 3 h 203"/>
                    <a:gd name="T8" fmla="*/ 50 w 153"/>
                    <a:gd name="T9" fmla="*/ 2 h 203"/>
                    <a:gd name="T10" fmla="*/ 57 w 153"/>
                    <a:gd name="T11" fmla="*/ 2 h 203"/>
                    <a:gd name="T12" fmla="*/ 64 w 153"/>
                    <a:gd name="T13" fmla="*/ 1 h 203"/>
                    <a:gd name="T14" fmla="*/ 72 w 153"/>
                    <a:gd name="T15" fmla="*/ 1 h 203"/>
                    <a:gd name="T16" fmla="*/ 79 w 153"/>
                    <a:gd name="T17" fmla="*/ 0 h 203"/>
                    <a:gd name="T18" fmla="*/ 87 w 153"/>
                    <a:gd name="T19" fmla="*/ 1 h 203"/>
                    <a:gd name="T20" fmla="*/ 97 w 153"/>
                    <a:gd name="T21" fmla="*/ 1 h 203"/>
                    <a:gd name="T22" fmla="*/ 105 w 153"/>
                    <a:gd name="T23" fmla="*/ 2 h 203"/>
                    <a:gd name="T24" fmla="*/ 115 w 153"/>
                    <a:gd name="T25" fmla="*/ 2 h 203"/>
                    <a:gd name="T26" fmla="*/ 123 w 153"/>
                    <a:gd name="T27" fmla="*/ 3 h 203"/>
                    <a:gd name="T28" fmla="*/ 133 w 153"/>
                    <a:gd name="T29" fmla="*/ 5 h 203"/>
                    <a:gd name="T30" fmla="*/ 141 w 153"/>
                    <a:gd name="T31" fmla="*/ 5 h 203"/>
                    <a:gd name="T32" fmla="*/ 150 w 153"/>
                    <a:gd name="T33" fmla="*/ 6 h 203"/>
                    <a:gd name="T34" fmla="*/ 153 w 153"/>
                    <a:gd name="T35" fmla="*/ 54 h 203"/>
                    <a:gd name="T36" fmla="*/ 153 w 153"/>
                    <a:gd name="T37" fmla="*/ 105 h 203"/>
                    <a:gd name="T38" fmla="*/ 153 w 153"/>
                    <a:gd name="T39" fmla="*/ 156 h 203"/>
                    <a:gd name="T40" fmla="*/ 150 w 153"/>
                    <a:gd name="T41" fmla="*/ 203 h 203"/>
                    <a:gd name="T42" fmla="*/ 131 w 153"/>
                    <a:gd name="T43" fmla="*/ 203 h 203"/>
                    <a:gd name="T44" fmla="*/ 112 w 153"/>
                    <a:gd name="T45" fmla="*/ 203 h 203"/>
                    <a:gd name="T46" fmla="*/ 93 w 153"/>
                    <a:gd name="T47" fmla="*/ 202 h 203"/>
                    <a:gd name="T48" fmla="*/ 74 w 153"/>
                    <a:gd name="T49" fmla="*/ 202 h 203"/>
                    <a:gd name="T50" fmla="*/ 54 w 153"/>
                    <a:gd name="T51" fmla="*/ 201 h 203"/>
                    <a:gd name="T52" fmla="*/ 35 w 153"/>
                    <a:gd name="T53" fmla="*/ 200 h 203"/>
                    <a:gd name="T54" fmla="*/ 18 w 153"/>
                    <a:gd name="T55" fmla="*/ 199 h 203"/>
                    <a:gd name="T56" fmla="*/ 0 w 153"/>
                    <a:gd name="T57" fmla="*/ 198 h 203"/>
                    <a:gd name="T58" fmla="*/ 0 w 153"/>
                    <a:gd name="T59" fmla="*/ 146 h 203"/>
                    <a:gd name="T60" fmla="*/ 1 w 153"/>
                    <a:gd name="T61" fmla="*/ 100 h 203"/>
                    <a:gd name="T62" fmla="*/ 7 w 153"/>
                    <a:gd name="T63" fmla="*/ 55 h 203"/>
                    <a:gd name="T64" fmla="*/ 20 w 153"/>
                    <a:gd name="T65" fmla="*/ 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203">
                      <a:moveTo>
                        <a:pt x="20" y="5"/>
                      </a:moveTo>
                      <a:lnTo>
                        <a:pt x="28" y="5"/>
                      </a:lnTo>
                      <a:lnTo>
                        <a:pt x="35" y="3"/>
                      </a:lnTo>
                      <a:lnTo>
                        <a:pt x="44" y="3"/>
                      </a:lnTo>
                      <a:lnTo>
                        <a:pt x="50" y="2"/>
                      </a:lnTo>
                      <a:lnTo>
                        <a:pt x="57" y="2"/>
                      </a:lnTo>
                      <a:lnTo>
                        <a:pt x="64" y="1"/>
                      </a:lnTo>
                      <a:lnTo>
                        <a:pt x="72" y="1"/>
                      </a:lnTo>
                      <a:lnTo>
                        <a:pt x="79" y="0"/>
                      </a:lnTo>
                      <a:lnTo>
                        <a:pt x="87" y="1"/>
                      </a:lnTo>
                      <a:lnTo>
                        <a:pt x="97" y="1"/>
                      </a:lnTo>
                      <a:lnTo>
                        <a:pt x="105" y="2"/>
                      </a:lnTo>
                      <a:lnTo>
                        <a:pt x="115" y="2"/>
                      </a:lnTo>
                      <a:lnTo>
                        <a:pt x="123" y="3"/>
                      </a:lnTo>
                      <a:lnTo>
                        <a:pt x="133" y="5"/>
                      </a:lnTo>
                      <a:lnTo>
                        <a:pt x="141" y="5"/>
                      </a:lnTo>
                      <a:lnTo>
                        <a:pt x="150" y="6"/>
                      </a:lnTo>
                      <a:lnTo>
                        <a:pt x="153" y="54"/>
                      </a:lnTo>
                      <a:lnTo>
                        <a:pt x="153" y="105"/>
                      </a:lnTo>
                      <a:lnTo>
                        <a:pt x="153" y="156"/>
                      </a:lnTo>
                      <a:lnTo>
                        <a:pt x="150" y="203"/>
                      </a:lnTo>
                      <a:lnTo>
                        <a:pt x="131" y="203"/>
                      </a:lnTo>
                      <a:lnTo>
                        <a:pt x="112" y="203"/>
                      </a:lnTo>
                      <a:lnTo>
                        <a:pt x="93" y="202"/>
                      </a:lnTo>
                      <a:lnTo>
                        <a:pt x="74" y="202"/>
                      </a:lnTo>
                      <a:lnTo>
                        <a:pt x="54" y="201"/>
                      </a:lnTo>
                      <a:lnTo>
                        <a:pt x="35" y="200"/>
                      </a:lnTo>
                      <a:lnTo>
                        <a:pt x="18" y="199"/>
                      </a:lnTo>
                      <a:lnTo>
                        <a:pt x="0" y="198"/>
                      </a:lnTo>
                      <a:lnTo>
                        <a:pt x="0" y="146"/>
                      </a:lnTo>
                      <a:lnTo>
                        <a:pt x="1" y="100"/>
                      </a:lnTo>
                      <a:lnTo>
                        <a:pt x="7" y="55"/>
                      </a:lnTo>
                      <a:lnTo>
                        <a:pt x="20"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35">
                  <a:extLst>
                    <a:ext uri="{FF2B5EF4-FFF2-40B4-BE49-F238E27FC236}">
                      <a16:creationId xmlns:a16="http://schemas.microsoft.com/office/drawing/2014/main" id="{A11241D4-5826-8F4E-AD18-879B3D263988}"/>
                    </a:ext>
                  </a:extLst>
                </p:cNvPr>
                <p:cNvSpPr>
                  <a:spLocks/>
                </p:cNvSpPr>
                <p:nvPr/>
              </p:nvSpPr>
              <p:spPr bwMode="auto">
                <a:xfrm>
                  <a:off x="417" y="1377"/>
                  <a:ext cx="49" cy="91"/>
                </a:xfrm>
                <a:custGeom>
                  <a:avLst/>
                  <a:gdLst>
                    <a:gd name="T0" fmla="*/ 21 w 147"/>
                    <a:gd name="T1" fmla="*/ 4 h 183"/>
                    <a:gd name="T2" fmla="*/ 27 w 147"/>
                    <a:gd name="T3" fmla="*/ 4 h 183"/>
                    <a:gd name="T4" fmla="*/ 34 w 147"/>
                    <a:gd name="T5" fmla="*/ 2 h 183"/>
                    <a:gd name="T6" fmla="*/ 41 w 147"/>
                    <a:gd name="T7" fmla="*/ 2 h 183"/>
                    <a:gd name="T8" fmla="*/ 49 w 147"/>
                    <a:gd name="T9" fmla="*/ 1 h 183"/>
                    <a:gd name="T10" fmla="*/ 56 w 147"/>
                    <a:gd name="T11" fmla="*/ 1 h 183"/>
                    <a:gd name="T12" fmla="*/ 63 w 147"/>
                    <a:gd name="T13" fmla="*/ 1 h 183"/>
                    <a:gd name="T14" fmla="*/ 70 w 147"/>
                    <a:gd name="T15" fmla="*/ 0 h 183"/>
                    <a:gd name="T16" fmla="*/ 77 w 147"/>
                    <a:gd name="T17" fmla="*/ 0 h 183"/>
                    <a:gd name="T18" fmla="*/ 85 w 147"/>
                    <a:gd name="T19" fmla="*/ 0 h 183"/>
                    <a:gd name="T20" fmla="*/ 95 w 147"/>
                    <a:gd name="T21" fmla="*/ 1 h 183"/>
                    <a:gd name="T22" fmla="*/ 103 w 147"/>
                    <a:gd name="T23" fmla="*/ 1 h 183"/>
                    <a:gd name="T24" fmla="*/ 111 w 147"/>
                    <a:gd name="T25" fmla="*/ 1 h 183"/>
                    <a:gd name="T26" fmla="*/ 119 w 147"/>
                    <a:gd name="T27" fmla="*/ 2 h 183"/>
                    <a:gd name="T28" fmla="*/ 127 w 147"/>
                    <a:gd name="T29" fmla="*/ 2 h 183"/>
                    <a:gd name="T30" fmla="*/ 136 w 147"/>
                    <a:gd name="T31" fmla="*/ 4 h 183"/>
                    <a:gd name="T32" fmla="*/ 144 w 147"/>
                    <a:gd name="T33" fmla="*/ 4 h 183"/>
                    <a:gd name="T34" fmla="*/ 147 w 147"/>
                    <a:gd name="T35" fmla="*/ 49 h 183"/>
                    <a:gd name="T36" fmla="*/ 147 w 147"/>
                    <a:gd name="T37" fmla="*/ 95 h 183"/>
                    <a:gd name="T38" fmla="*/ 147 w 147"/>
                    <a:gd name="T39" fmla="*/ 140 h 183"/>
                    <a:gd name="T40" fmla="*/ 144 w 147"/>
                    <a:gd name="T41" fmla="*/ 183 h 183"/>
                    <a:gd name="T42" fmla="*/ 126 w 147"/>
                    <a:gd name="T43" fmla="*/ 183 h 183"/>
                    <a:gd name="T44" fmla="*/ 107 w 147"/>
                    <a:gd name="T45" fmla="*/ 183 h 183"/>
                    <a:gd name="T46" fmla="*/ 89 w 147"/>
                    <a:gd name="T47" fmla="*/ 183 h 183"/>
                    <a:gd name="T48" fmla="*/ 71 w 147"/>
                    <a:gd name="T49" fmla="*/ 182 h 183"/>
                    <a:gd name="T50" fmla="*/ 52 w 147"/>
                    <a:gd name="T51" fmla="*/ 182 h 183"/>
                    <a:gd name="T52" fmla="*/ 34 w 147"/>
                    <a:gd name="T53" fmla="*/ 181 h 183"/>
                    <a:gd name="T54" fmla="*/ 18 w 147"/>
                    <a:gd name="T55" fmla="*/ 180 h 183"/>
                    <a:gd name="T56" fmla="*/ 0 w 147"/>
                    <a:gd name="T57" fmla="*/ 179 h 183"/>
                    <a:gd name="T58" fmla="*/ 0 w 147"/>
                    <a:gd name="T59" fmla="*/ 133 h 183"/>
                    <a:gd name="T60" fmla="*/ 1 w 147"/>
                    <a:gd name="T61" fmla="*/ 91 h 183"/>
                    <a:gd name="T62" fmla="*/ 7 w 147"/>
                    <a:gd name="T63" fmla="*/ 50 h 183"/>
                    <a:gd name="T64" fmla="*/ 21 w 147"/>
                    <a:gd name="T65"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83">
                      <a:moveTo>
                        <a:pt x="21" y="4"/>
                      </a:moveTo>
                      <a:lnTo>
                        <a:pt x="27" y="4"/>
                      </a:lnTo>
                      <a:lnTo>
                        <a:pt x="34" y="2"/>
                      </a:lnTo>
                      <a:lnTo>
                        <a:pt x="41" y="2"/>
                      </a:lnTo>
                      <a:lnTo>
                        <a:pt x="49" y="1"/>
                      </a:lnTo>
                      <a:lnTo>
                        <a:pt x="56" y="1"/>
                      </a:lnTo>
                      <a:lnTo>
                        <a:pt x="63" y="1"/>
                      </a:lnTo>
                      <a:lnTo>
                        <a:pt x="70" y="0"/>
                      </a:lnTo>
                      <a:lnTo>
                        <a:pt x="77" y="0"/>
                      </a:lnTo>
                      <a:lnTo>
                        <a:pt x="85" y="0"/>
                      </a:lnTo>
                      <a:lnTo>
                        <a:pt x="95" y="1"/>
                      </a:lnTo>
                      <a:lnTo>
                        <a:pt x="103" y="1"/>
                      </a:lnTo>
                      <a:lnTo>
                        <a:pt x="111" y="1"/>
                      </a:lnTo>
                      <a:lnTo>
                        <a:pt x="119" y="2"/>
                      </a:lnTo>
                      <a:lnTo>
                        <a:pt x="127" y="2"/>
                      </a:lnTo>
                      <a:lnTo>
                        <a:pt x="136" y="4"/>
                      </a:lnTo>
                      <a:lnTo>
                        <a:pt x="144" y="4"/>
                      </a:lnTo>
                      <a:lnTo>
                        <a:pt x="147" y="49"/>
                      </a:lnTo>
                      <a:lnTo>
                        <a:pt x="147" y="95"/>
                      </a:lnTo>
                      <a:lnTo>
                        <a:pt x="147" y="140"/>
                      </a:lnTo>
                      <a:lnTo>
                        <a:pt x="144" y="183"/>
                      </a:lnTo>
                      <a:lnTo>
                        <a:pt x="126" y="183"/>
                      </a:lnTo>
                      <a:lnTo>
                        <a:pt x="107" y="183"/>
                      </a:lnTo>
                      <a:lnTo>
                        <a:pt x="89" y="183"/>
                      </a:lnTo>
                      <a:lnTo>
                        <a:pt x="71" y="182"/>
                      </a:lnTo>
                      <a:lnTo>
                        <a:pt x="52" y="182"/>
                      </a:lnTo>
                      <a:lnTo>
                        <a:pt x="34" y="181"/>
                      </a:lnTo>
                      <a:lnTo>
                        <a:pt x="18" y="180"/>
                      </a:lnTo>
                      <a:lnTo>
                        <a:pt x="0" y="179"/>
                      </a:lnTo>
                      <a:lnTo>
                        <a:pt x="0" y="133"/>
                      </a:lnTo>
                      <a:lnTo>
                        <a:pt x="1" y="91"/>
                      </a:lnTo>
                      <a:lnTo>
                        <a:pt x="7" y="50"/>
                      </a:lnTo>
                      <a:lnTo>
                        <a:pt x="21" y="4"/>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36">
                  <a:extLst>
                    <a:ext uri="{FF2B5EF4-FFF2-40B4-BE49-F238E27FC236}">
                      <a16:creationId xmlns:a16="http://schemas.microsoft.com/office/drawing/2014/main" id="{C0C4C903-45C2-D84A-930D-7EE97CA8D9BB}"/>
                    </a:ext>
                  </a:extLst>
                </p:cNvPr>
                <p:cNvSpPr>
                  <a:spLocks/>
                </p:cNvSpPr>
                <p:nvPr/>
              </p:nvSpPr>
              <p:spPr bwMode="auto">
                <a:xfrm>
                  <a:off x="418" y="1377"/>
                  <a:ext cx="47" cy="83"/>
                </a:xfrm>
                <a:custGeom>
                  <a:avLst/>
                  <a:gdLst>
                    <a:gd name="T0" fmla="*/ 19 w 140"/>
                    <a:gd name="T1" fmla="*/ 4 h 167"/>
                    <a:gd name="T2" fmla="*/ 26 w 140"/>
                    <a:gd name="T3" fmla="*/ 4 h 167"/>
                    <a:gd name="T4" fmla="*/ 33 w 140"/>
                    <a:gd name="T5" fmla="*/ 2 h 167"/>
                    <a:gd name="T6" fmla="*/ 40 w 140"/>
                    <a:gd name="T7" fmla="*/ 2 h 167"/>
                    <a:gd name="T8" fmla="*/ 46 w 140"/>
                    <a:gd name="T9" fmla="*/ 1 h 167"/>
                    <a:gd name="T10" fmla="*/ 52 w 140"/>
                    <a:gd name="T11" fmla="*/ 1 h 167"/>
                    <a:gd name="T12" fmla="*/ 59 w 140"/>
                    <a:gd name="T13" fmla="*/ 1 h 167"/>
                    <a:gd name="T14" fmla="*/ 66 w 140"/>
                    <a:gd name="T15" fmla="*/ 0 h 167"/>
                    <a:gd name="T16" fmla="*/ 72 w 140"/>
                    <a:gd name="T17" fmla="*/ 0 h 167"/>
                    <a:gd name="T18" fmla="*/ 81 w 140"/>
                    <a:gd name="T19" fmla="*/ 0 h 167"/>
                    <a:gd name="T20" fmla="*/ 89 w 140"/>
                    <a:gd name="T21" fmla="*/ 1 h 167"/>
                    <a:gd name="T22" fmla="*/ 97 w 140"/>
                    <a:gd name="T23" fmla="*/ 1 h 167"/>
                    <a:gd name="T24" fmla="*/ 105 w 140"/>
                    <a:gd name="T25" fmla="*/ 1 h 167"/>
                    <a:gd name="T26" fmla="*/ 112 w 140"/>
                    <a:gd name="T27" fmla="*/ 2 h 167"/>
                    <a:gd name="T28" fmla="*/ 120 w 140"/>
                    <a:gd name="T29" fmla="*/ 2 h 167"/>
                    <a:gd name="T30" fmla="*/ 129 w 140"/>
                    <a:gd name="T31" fmla="*/ 4 h 167"/>
                    <a:gd name="T32" fmla="*/ 137 w 140"/>
                    <a:gd name="T33" fmla="*/ 4 h 167"/>
                    <a:gd name="T34" fmla="*/ 138 w 140"/>
                    <a:gd name="T35" fmla="*/ 44 h 167"/>
                    <a:gd name="T36" fmla="*/ 140 w 140"/>
                    <a:gd name="T37" fmla="*/ 85 h 167"/>
                    <a:gd name="T38" fmla="*/ 140 w 140"/>
                    <a:gd name="T39" fmla="*/ 127 h 167"/>
                    <a:gd name="T40" fmla="*/ 137 w 140"/>
                    <a:gd name="T41" fmla="*/ 166 h 167"/>
                    <a:gd name="T42" fmla="*/ 119 w 140"/>
                    <a:gd name="T43" fmla="*/ 167 h 167"/>
                    <a:gd name="T44" fmla="*/ 103 w 140"/>
                    <a:gd name="T45" fmla="*/ 167 h 167"/>
                    <a:gd name="T46" fmla="*/ 85 w 140"/>
                    <a:gd name="T47" fmla="*/ 166 h 167"/>
                    <a:gd name="T48" fmla="*/ 67 w 140"/>
                    <a:gd name="T49" fmla="*/ 166 h 167"/>
                    <a:gd name="T50" fmla="*/ 50 w 140"/>
                    <a:gd name="T51" fmla="*/ 165 h 167"/>
                    <a:gd name="T52" fmla="*/ 33 w 140"/>
                    <a:gd name="T53" fmla="*/ 165 h 167"/>
                    <a:gd name="T54" fmla="*/ 16 w 140"/>
                    <a:gd name="T55" fmla="*/ 164 h 167"/>
                    <a:gd name="T56" fmla="*/ 0 w 140"/>
                    <a:gd name="T57" fmla="*/ 163 h 167"/>
                    <a:gd name="T58" fmla="*/ 0 w 140"/>
                    <a:gd name="T59" fmla="*/ 121 h 167"/>
                    <a:gd name="T60" fmla="*/ 1 w 140"/>
                    <a:gd name="T61" fmla="*/ 83 h 167"/>
                    <a:gd name="T62" fmla="*/ 7 w 140"/>
                    <a:gd name="T63" fmla="*/ 45 h 167"/>
                    <a:gd name="T64" fmla="*/ 19 w 140"/>
                    <a:gd name="T65"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67">
                      <a:moveTo>
                        <a:pt x="19" y="4"/>
                      </a:moveTo>
                      <a:lnTo>
                        <a:pt x="26" y="4"/>
                      </a:lnTo>
                      <a:lnTo>
                        <a:pt x="33" y="2"/>
                      </a:lnTo>
                      <a:lnTo>
                        <a:pt x="40" y="2"/>
                      </a:lnTo>
                      <a:lnTo>
                        <a:pt x="46" y="1"/>
                      </a:lnTo>
                      <a:lnTo>
                        <a:pt x="52" y="1"/>
                      </a:lnTo>
                      <a:lnTo>
                        <a:pt x="59" y="1"/>
                      </a:lnTo>
                      <a:lnTo>
                        <a:pt x="66" y="0"/>
                      </a:lnTo>
                      <a:lnTo>
                        <a:pt x="72" y="0"/>
                      </a:lnTo>
                      <a:lnTo>
                        <a:pt x="81" y="0"/>
                      </a:lnTo>
                      <a:lnTo>
                        <a:pt x="89" y="1"/>
                      </a:lnTo>
                      <a:lnTo>
                        <a:pt x="97" y="1"/>
                      </a:lnTo>
                      <a:lnTo>
                        <a:pt x="105" y="1"/>
                      </a:lnTo>
                      <a:lnTo>
                        <a:pt x="112" y="2"/>
                      </a:lnTo>
                      <a:lnTo>
                        <a:pt x="120" y="2"/>
                      </a:lnTo>
                      <a:lnTo>
                        <a:pt x="129" y="4"/>
                      </a:lnTo>
                      <a:lnTo>
                        <a:pt x="137" y="4"/>
                      </a:lnTo>
                      <a:lnTo>
                        <a:pt x="138" y="44"/>
                      </a:lnTo>
                      <a:lnTo>
                        <a:pt x="140" y="85"/>
                      </a:lnTo>
                      <a:lnTo>
                        <a:pt x="140" y="127"/>
                      </a:lnTo>
                      <a:lnTo>
                        <a:pt x="137" y="166"/>
                      </a:lnTo>
                      <a:lnTo>
                        <a:pt x="119" y="167"/>
                      </a:lnTo>
                      <a:lnTo>
                        <a:pt x="103" y="167"/>
                      </a:lnTo>
                      <a:lnTo>
                        <a:pt x="85" y="166"/>
                      </a:lnTo>
                      <a:lnTo>
                        <a:pt x="67" y="166"/>
                      </a:lnTo>
                      <a:lnTo>
                        <a:pt x="50" y="165"/>
                      </a:lnTo>
                      <a:lnTo>
                        <a:pt x="33" y="165"/>
                      </a:lnTo>
                      <a:lnTo>
                        <a:pt x="16" y="164"/>
                      </a:lnTo>
                      <a:lnTo>
                        <a:pt x="0" y="163"/>
                      </a:lnTo>
                      <a:lnTo>
                        <a:pt x="0" y="121"/>
                      </a:lnTo>
                      <a:lnTo>
                        <a:pt x="1" y="83"/>
                      </a:lnTo>
                      <a:lnTo>
                        <a:pt x="7" y="45"/>
                      </a:lnTo>
                      <a:lnTo>
                        <a:pt x="19" y="4"/>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37">
                  <a:extLst>
                    <a:ext uri="{FF2B5EF4-FFF2-40B4-BE49-F238E27FC236}">
                      <a16:creationId xmlns:a16="http://schemas.microsoft.com/office/drawing/2014/main" id="{B7D3EEE6-0826-F241-A2A0-9B0CFB106EFF}"/>
                    </a:ext>
                  </a:extLst>
                </p:cNvPr>
                <p:cNvSpPr>
                  <a:spLocks/>
                </p:cNvSpPr>
                <p:nvPr/>
              </p:nvSpPr>
              <p:spPr bwMode="auto">
                <a:xfrm>
                  <a:off x="419" y="1377"/>
                  <a:ext cx="44" cy="74"/>
                </a:xfrm>
                <a:custGeom>
                  <a:avLst/>
                  <a:gdLst>
                    <a:gd name="T0" fmla="*/ 17 w 132"/>
                    <a:gd name="T1" fmla="*/ 4 h 148"/>
                    <a:gd name="T2" fmla="*/ 24 w 132"/>
                    <a:gd name="T3" fmla="*/ 4 h 148"/>
                    <a:gd name="T4" fmla="*/ 30 w 132"/>
                    <a:gd name="T5" fmla="*/ 2 h 148"/>
                    <a:gd name="T6" fmla="*/ 37 w 132"/>
                    <a:gd name="T7" fmla="*/ 2 h 148"/>
                    <a:gd name="T8" fmla="*/ 43 w 132"/>
                    <a:gd name="T9" fmla="*/ 1 h 148"/>
                    <a:gd name="T10" fmla="*/ 49 w 132"/>
                    <a:gd name="T11" fmla="*/ 1 h 148"/>
                    <a:gd name="T12" fmla="*/ 56 w 132"/>
                    <a:gd name="T13" fmla="*/ 1 h 148"/>
                    <a:gd name="T14" fmla="*/ 61 w 132"/>
                    <a:gd name="T15" fmla="*/ 0 h 148"/>
                    <a:gd name="T16" fmla="*/ 68 w 132"/>
                    <a:gd name="T17" fmla="*/ 0 h 148"/>
                    <a:gd name="T18" fmla="*/ 76 w 132"/>
                    <a:gd name="T19" fmla="*/ 0 h 148"/>
                    <a:gd name="T20" fmla="*/ 83 w 132"/>
                    <a:gd name="T21" fmla="*/ 1 h 148"/>
                    <a:gd name="T22" fmla="*/ 91 w 132"/>
                    <a:gd name="T23" fmla="*/ 1 h 148"/>
                    <a:gd name="T24" fmla="*/ 100 w 132"/>
                    <a:gd name="T25" fmla="*/ 1 h 148"/>
                    <a:gd name="T26" fmla="*/ 106 w 132"/>
                    <a:gd name="T27" fmla="*/ 2 h 148"/>
                    <a:gd name="T28" fmla="*/ 115 w 132"/>
                    <a:gd name="T29" fmla="*/ 2 h 148"/>
                    <a:gd name="T30" fmla="*/ 121 w 132"/>
                    <a:gd name="T31" fmla="*/ 4 h 148"/>
                    <a:gd name="T32" fmla="*/ 130 w 132"/>
                    <a:gd name="T33" fmla="*/ 4 h 148"/>
                    <a:gd name="T34" fmla="*/ 131 w 132"/>
                    <a:gd name="T35" fmla="*/ 38 h 148"/>
                    <a:gd name="T36" fmla="*/ 132 w 132"/>
                    <a:gd name="T37" fmla="*/ 75 h 148"/>
                    <a:gd name="T38" fmla="*/ 131 w 132"/>
                    <a:gd name="T39" fmla="*/ 112 h 148"/>
                    <a:gd name="T40" fmla="*/ 130 w 132"/>
                    <a:gd name="T41" fmla="*/ 148 h 148"/>
                    <a:gd name="T42" fmla="*/ 113 w 132"/>
                    <a:gd name="T43" fmla="*/ 148 h 148"/>
                    <a:gd name="T44" fmla="*/ 97 w 132"/>
                    <a:gd name="T45" fmla="*/ 148 h 148"/>
                    <a:gd name="T46" fmla="*/ 80 w 132"/>
                    <a:gd name="T47" fmla="*/ 148 h 148"/>
                    <a:gd name="T48" fmla="*/ 64 w 132"/>
                    <a:gd name="T49" fmla="*/ 148 h 148"/>
                    <a:gd name="T50" fmla="*/ 47 w 132"/>
                    <a:gd name="T51" fmla="*/ 147 h 148"/>
                    <a:gd name="T52" fmla="*/ 31 w 132"/>
                    <a:gd name="T53" fmla="*/ 147 h 148"/>
                    <a:gd name="T54" fmla="*/ 15 w 132"/>
                    <a:gd name="T55" fmla="*/ 146 h 148"/>
                    <a:gd name="T56" fmla="*/ 0 w 132"/>
                    <a:gd name="T57" fmla="*/ 146 h 148"/>
                    <a:gd name="T58" fmla="*/ 0 w 132"/>
                    <a:gd name="T59" fmla="*/ 108 h 148"/>
                    <a:gd name="T60" fmla="*/ 1 w 132"/>
                    <a:gd name="T61" fmla="*/ 74 h 148"/>
                    <a:gd name="T62" fmla="*/ 5 w 132"/>
                    <a:gd name="T63" fmla="*/ 41 h 148"/>
                    <a:gd name="T64" fmla="*/ 17 w 132"/>
                    <a:gd name="T65" fmla="*/ 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8">
                      <a:moveTo>
                        <a:pt x="17" y="4"/>
                      </a:moveTo>
                      <a:lnTo>
                        <a:pt x="24" y="4"/>
                      </a:lnTo>
                      <a:lnTo>
                        <a:pt x="30" y="2"/>
                      </a:lnTo>
                      <a:lnTo>
                        <a:pt x="37" y="2"/>
                      </a:lnTo>
                      <a:lnTo>
                        <a:pt x="43" y="1"/>
                      </a:lnTo>
                      <a:lnTo>
                        <a:pt x="49" y="1"/>
                      </a:lnTo>
                      <a:lnTo>
                        <a:pt x="56" y="1"/>
                      </a:lnTo>
                      <a:lnTo>
                        <a:pt x="61" y="0"/>
                      </a:lnTo>
                      <a:lnTo>
                        <a:pt x="68" y="0"/>
                      </a:lnTo>
                      <a:lnTo>
                        <a:pt x="76" y="0"/>
                      </a:lnTo>
                      <a:lnTo>
                        <a:pt x="83" y="1"/>
                      </a:lnTo>
                      <a:lnTo>
                        <a:pt x="91" y="1"/>
                      </a:lnTo>
                      <a:lnTo>
                        <a:pt x="100" y="1"/>
                      </a:lnTo>
                      <a:lnTo>
                        <a:pt x="106" y="2"/>
                      </a:lnTo>
                      <a:lnTo>
                        <a:pt x="115" y="2"/>
                      </a:lnTo>
                      <a:lnTo>
                        <a:pt x="121" y="4"/>
                      </a:lnTo>
                      <a:lnTo>
                        <a:pt x="130" y="4"/>
                      </a:lnTo>
                      <a:lnTo>
                        <a:pt x="131" y="38"/>
                      </a:lnTo>
                      <a:lnTo>
                        <a:pt x="132" y="75"/>
                      </a:lnTo>
                      <a:lnTo>
                        <a:pt x="131" y="112"/>
                      </a:lnTo>
                      <a:lnTo>
                        <a:pt x="130" y="148"/>
                      </a:lnTo>
                      <a:lnTo>
                        <a:pt x="113" y="148"/>
                      </a:lnTo>
                      <a:lnTo>
                        <a:pt x="97" y="148"/>
                      </a:lnTo>
                      <a:lnTo>
                        <a:pt x="80" y="148"/>
                      </a:lnTo>
                      <a:lnTo>
                        <a:pt x="64" y="148"/>
                      </a:lnTo>
                      <a:lnTo>
                        <a:pt x="47" y="147"/>
                      </a:lnTo>
                      <a:lnTo>
                        <a:pt x="31" y="147"/>
                      </a:lnTo>
                      <a:lnTo>
                        <a:pt x="15" y="146"/>
                      </a:lnTo>
                      <a:lnTo>
                        <a:pt x="0" y="146"/>
                      </a:lnTo>
                      <a:lnTo>
                        <a:pt x="0" y="108"/>
                      </a:lnTo>
                      <a:lnTo>
                        <a:pt x="1" y="74"/>
                      </a:lnTo>
                      <a:lnTo>
                        <a:pt x="5" y="41"/>
                      </a:lnTo>
                      <a:lnTo>
                        <a:pt x="17" y="4"/>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38">
                  <a:extLst>
                    <a:ext uri="{FF2B5EF4-FFF2-40B4-BE49-F238E27FC236}">
                      <a16:creationId xmlns:a16="http://schemas.microsoft.com/office/drawing/2014/main" id="{7AE228C3-6C4F-5443-AE86-B654131C7E2B}"/>
                    </a:ext>
                  </a:extLst>
                </p:cNvPr>
                <p:cNvSpPr>
                  <a:spLocks/>
                </p:cNvSpPr>
                <p:nvPr/>
              </p:nvSpPr>
              <p:spPr bwMode="auto">
                <a:xfrm>
                  <a:off x="420" y="1377"/>
                  <a:ext cx="41" cy="65"/>
                </a:xfrm>
                <a:custGeom>
                  <a:avLst/>
                  <a:gdLst>
                    <a:gd name="T0" fmla="*/ 15 w 125"/>
                    <a:gd name="T1" fmla="*/ 4 h 131"/>
                    <a:gd name="T2" fmla="*/ 22 w 125"/>
                    <a:gd name="T3" fmla="*/ 4 h 131"/>
                    <a:gd name="T4" fmla="*/ 28 w 125"/>
                    <a:gd name="T5" fmla="*/ 2 h 131"/>
                    <a:gd name="T6" fmla="*/ 35 w 125"/>
                    <a:gd name="T7" fmla="*/ 2 h 131"/>
                    <a:gd name="T8" fmla="*/ 40 w 125"/>
                    <a:gd name="T9" fmla="*/ 1 h 131"/>
                    <a:gd name="T10" fmla="*/ 47 w 125"/>
                    <a:gd name="T11" fmla="*/ 1 h 131"/>
                    <a:gd name="T12" fmla="*/ 52 w 125"/>
                    <a:gd name="T13" fmla="*/ 1 h 131"/>
                    <a:gd name="T14" fmla="*/ 59 w 125"/>
                    <a:gd name="T15" fmla="*/ 0 h 131"/>
                    <a:gd name="T16" fmla="*/ 65 w 125"/>
                    <a:gd name="T17" fmla="*/ 0 h 131"/>
                    <a:gd name="T18" fmla="*/ 72 w 125"/>
                    <a:gd name="T19" fmla="*/ 0 h 131"/>
                    <a:gd name="T20" fmla="*/ 80 w 125"/>
                    <a:gd name="T21" fmla="*/ 1 h 131"/>
                    <a:gd name="T22" fmla="*/ 87 w 125"/>
                    <a:gd name="T23" fmla="*/ 1 h 131"/>
                    <a:gd name="T24" fmla="*/ 93 w 125"/>
                    <a:gd name="T25" fmla="*/ 1 h 131"/>
                    <a:gd name="T26" fmla="*/ 100 w 125"/>
                    <a:gd name="T27" fmla="*/ 2 h 131"/>
                    <a:gd name="T28" fmla="*/ 109 w 125"/>
                    <a:gd name="T29" fmla="*/ 2 h 131"/>
                    <a:gd name="T30" fmla="*/ 115 w 125"/>
                    <a:gd name="T31" fmla="*/ 4 h 131"/>
                    <a:gd name="T32" fmla="*/ 122 w 125"/>
                    <a:gd name="T33" fmla="*/ 4 h 131"/>
                    <a:gd name="T34" fmla="*/ 124 w 125"/>
                    <a:gd name="T35" fmla="*/ 34 h 131"/>
                    <a:gd name="T36" fmla="*/ 125 w 125"/>
                    <a:gd name="T37" fmla="*/ 66 h 131"/>
                    <a:gd name="T38" fmla="*/ 124 w 125"/>
                    <a:gd name="T39" fmla="*/ 99 h 131"/>
                    <a:gd name="T40" fmla="*/ 122 w 125"/>
                    <a:gd name="T41" fmla="*/ 131 h 131"/>
                    <a:gd name="T42" fmla="*/ 107 w 125"/>
                    <a:gd name="T43" fmla="*/ 131 h 131"/>
                    <a:gd name="T44" fmla="*/ 92 w 125"/>
                    <a:gd name="T45" fmla="*/ 131 h 131"/>
                    <a:gd name="T46" fmla="*/ 76 w 125"/>
                    <a:gd name="T47" fmla="*/ 131 h 131"/>
                    <a:gd name="T48" fmla="*/ 61 w 125"/>
                    <a:gd name="T49" fmla="*/ 131 h 131"/>
                    <a:gd name="T50" fmla="*/ 45 w 125"/>
                    <a:gd name="T51" fmla="*/ 131 h 131"/>
                    <a:gd name="T52" fmla="*/ 30 w 125"/>
                    <a:gd name="T53" fmla="*/ 131 h 131"/>
                    <a:gd name="T54" fmla="*/ 15 w 125"/>
                    <a:gd name="T55" fmla="*/ 130 h 131"/>
                    <a:gd name="T56" fmla="*/ 0 w 125"/>
                    <a:gd name="T57" fmla="*/ 130 h 131"/>
                    <a:gd name="T58" fmla="*/ 0 w 125"/>
                    <a:gd name="T59" fmla="*/ 96 h 131"/>
                    <a:gd name="T60" fmla="*/ 0 w 125"/>
                    <a:gd name="T61" fmla="*/ 66 h 131"/>
                    <a:gd name="T62" fmla="*/ 4 w 125"/>
                    <a:gd name="T63" fmla="*/ 36 h 131"/>
                    <a:gd name="T64" fmla="*/ 15 w 125"/>
                    <a:gd name="T6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31">
                      <a:moveTo>
                        <a:pt x="15" y="4"/>
                      </a:moveTo>
                      <a:lnTo>
                        <a:pt x="22" y="4"/>
                      </a:lnTo>
                      <a:lnTo>
                        <a:pt x="28" y="2"/>
                      </a:lnTo>
                      <a:lnTo>
                        <a:pt x="35" y="2"/>
                      </a:lnTo>
                      <a:lnTo>
                        <a:pt x="40" y="1"/>
                      </a:lnTo>
                      <a:lnTo>
                        <a:pt x="47" y="1"/>
                      </a:lnTo>
                      <a:lnTo>
                        <a:pt x="52" y="1"/>
                      </a:lnTo>
                      <a:lnTo>
                        <a:pt x="59" y="0"/>
                      </a:lnTo>
                      <a:lnTo>
                        <a:pt x="65" y="0"/>
                      </a:lnTo>
                      <a:lnTo>
                        <a:pt x="72" y="0"/>
                      </a:lnTo>
                      <a:lnTo>
                        <a:pt x="80" y="1"/>
                      </a:lnTo>
                      <a:lnTo>
                        <a:pt x="87" y="1"/>
                      </a:lnTo>
                      <a:lnTo>
                        <a:pt x="93" y="1"/>
                      </a:lnTo>
                      <a:lnTo>
                        <a:pt x="100" y="2"/>
                      </a:lnTo>
                      <a:lnTo>
                        <a:pt x="109" y="2"/>
                      </a:lnTo>
                      <a:lnTo>
                        <a:pt x="115" y="4"/>
                      </a:lnTo>
                      <a:lnTo>
                        <a:pt x="122" y="4"/>
                      </a:lnTo>
                      <a:lnTo>
                        <a:pt x="124" y="34"/>
                      </a:lnTo>
                      <a:lnTo>
                        <a:pt x="125" y="66"/>
                      </a:lnTo>
                      <a:lnTo>
                        <a:pt x="124" y="99"/>
                      </a:lnTo>
                      <a:lnTo>
                        <a:pt x="122" y="131"/>
                      </a:lnTo>
                      <a:lnTo>
                        <a:pt x="107" y="131"/>
                      </a:lnTo>
                      <a:lnTo>
                        <a:pt x="92" y="131"/>
                      </a:lnTo>
                      <a:lnTo>
                        <a:pt x="76" y="131"/>
                      </a:lnTo>
                      <a:lnTo>
                        <a:pt x="61" y="131"/>
                      </a:lnTo>
                      <a:lnTo>
                        <a:pt x="45" y="131"/>
                      </a:lnTo>
                      <a:lnTo>
                        <a:pt x="30" y="131"/>
                      </a:lnTo>
                      <a:lnTo>
                        <a:pt x="15" y="130"/>
                      </a:lnTo>
                      <a:lnTo>
                        <a:pt x="0" y="130"/>
                      </a:lnTo>
                      <a:lnTo>
                        <a:pt x="0" y="96"/>
                      </a:lnTo>
                      <a:lnTo>
                        <a:pt x="0" y="66"/>
                      </a:lnTo>
                      <a:lnTo>
                        <a:pt x="4" y="36"/>
                      </a:lnTo>
                      <a:lnTo>
                        <a:pt x="15" y="4"/>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39">
                  <a:extLst>
                    <a:ext uri="{FF2B5EF4-FFF2-40B4-BE49-F238E27FC236}">
                      <a16:creationId xmlns:a16="http://schemas.microsoft.com/office/drawing/2014/main" id="{4AD098E8-8A90-FD47-A118-C4F300A55426}"/>
                    </a:ext>
                  </a:extLst>
                </p:cNvPr>
                <p:cNvSpPr>
                  <a:spLocks/>
                </p:cNvSpPr>
                <p:nvPr/>
              </p:nvSpPr>
              <p:spPr bwMode="auto">
                <a:xfrm>
                  <a:off x="420" y="1377"/>
                  <a:ext cx="39" cy="56"/>
                </a:xfrm>
                <a:custGeom>
                  <a:avLst/>
                  <a:gdLst>
                    <a:gd name="T0" fmla="*/ 15 w 117"/>
                    <a:gd name="T1" fmla="*/ 4 h 113"/>
                    <a:gd name="T2" fmla="*/ 20 w 117"/>
                    <a:gd name="T3" fmla="*/ 4 h 113"/>
                    <a:gd name="T4" fmla="*/ 27 w 117"/>
                    <a:gd name="T5" fmla="*/ 2 h 113"/>
                    <a:gd name="T6" fmla="*/ 33 w 117"/>
                    <a:gd name="T7" fmla="*/ 2 h 113"/>
                    <a:gd name="T8" fmla="*/ 38 w 117"/>
                    <a:gd name="T9" fmla="*/ 1 h 113"/>
                    <a:gd name="T10" fmla="*/ 45 w 117"/>
                    <a:gd name="T11" fmla="*/ 1 h 113"/>
                    <a:gd name="T12" fmla="*/ 50 w 117"/>
                    <a:gd name="T13" fmla="*/ 1 h 113"/>
                    <a:gd name="T14" fmla="*/ 56 w 117"/>
                    <a:gd name="T15" fmla="*/ 0 h 113"/>
                    <a:gd name="T16" fmla="*/ 61 w 117"/>
                    <a:gd name="T17" fmla="*/ 0 h 113"/>
                    <a:gd name="T18" fmla="*/ 68 w 117"/>
                    <a:gd name="T19" fmla="*/ 0 h 113"/>
                    <a:gd name="T20" fmla="*/ 75 w 117"/>
                    <a:gd name="T21" fmla="*/ 1 h 113"/>
                    <a:gd name="T22" fmla="*/ 82 w 117"/>
                    <a:gd name="T23" fmla="*/ 1 h 113"/>
                    <a:gd name="T24" fmla="*/ 89 w 117"/>
                    <a:gd name="T25" fmla="*/ 1 h 113"/>
                    <a:gd name="T26" fmla="*/ 96 w 117"/>
                    <a:gd name="T27" fmla="*/ 2 h 113"/>
                    <a:gd name="T28" fmla="*/ 102 w 117"/>
                    <a:gd name="T29" fmla="*/ 2 h 113"/>
                    <a:gd name="T30" fmla="*/ 109 w 117"/>
                    <a:gd name="T31" fmla="*/ 4 h 113"/>
                    <a:gd name="T32" fmla="*/ 116 w 117"/>
                    <a:gd name="T33" fmla="*/ 4 h 113"/>
                    <a:gd name="T34" fmla="*/ 117 w 117"/>
                    <a:gd name="T35" fmla="*/ 29 h 113"/>
                    <a:gd name="T36" fmla="*/ 117 w 117"/>
                    <a:gd name="T37" fmla="*/ 57 h 113"/>
                    <a:gd name="T38" fmla="*/ 117 w 117"/>
                    <a:gd name="T39" fmla="*/ 85 h 113"/>
                    <a:gd name="T40" fmla="*/ 116 w 117"/>
                    <a:gd name="T41" fmla="*/ 112 h 113"/>
                    <a:gd name="T42" fmla="*/ 101 w 117"/>
                    <a:gd name="T43" fmla="*/ 113 h 113"/>
                    <a:gd name="T44" fmla="*/ 87 w 117"/>
                    <a:gd name="T45" fmla="*/ 113 h 113"/>
                    <a:gd name="T46" fmla="*/ 72 w 117"/>
                    <a:gd name="T47" fmla="*/ 113 h 113"/>
                    <a:gd name="T48" fmla="*/ 59 w 117"/>
                    <a:gd name="T49" fmla="*/ 113 h 113"/>
                    <a:gd name="T50" fmla="*/ 43 w 117"/>
                    <a:gd name="T51" fmla="*/ 113 h 113"/>
                    <a:gd name="T52" fmla="*/ 30 w 117"/>
                    <a:gd name="T53" fmla="*/ 113 h 113"/>
                    <a:gd name="T54" fmla="*/ 15 w 117"/>
                    <a:gd name="T55" fmla="*/ 113 h 113"/>
                    <a:gd name="T56" fmla="*/ 0 w 117"/>
                    <a:gd name="T57" fmla="*/ 113 h 113"/>
                    <a:gd name="T58" fmla="*/ 0 w 117"/>
                    <a:gd name="T59" fmla="*/ 85 h 113"/>
                    <a:gd name="T60" fmla="*/ 1 w 117"/>
                    <a:gd name="T61" fmla="*/ 58 h 113"/>
                    <a:gd name="T62" fmla="*/ 5 w 117"/>
                    <a:gd name="T63" fmla="*/ 32 h 113"/>
                    <a:gd name="T64" fmla="*/ 15 w 117"/>
                    <a:gd name="T65"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3">
                      <a:moveTo>
                        <a:pt x="15" y="4"/>
                      </a:moveTo>
                      <a:lnTo>
                        <a:pt x="20" y="4"/>
                      </a:lnTo>
                      <a:lnTo>
                        <a:pt x="27" y="2"/>
                      </a:lnTo>
                      <a:lnTo>
                        <a:pt x="33" y="2"/>
                      </a:lnTo>
                      <a:lnTo>
                        <a:pt x="38" y="1"/>
                      </a:lnTo>
                      <a:lnTo>
                        <a:pt x="45" y="1"/>
                      </a:lnTo>
                      <a:lnTo>
                        <a:pt x="50" y="1"/>
                      </a:lnTo>
                      <a:lnTo>
                        <a:pt x="56" y="0"/>
                      </a:lnTo>
                      <a:lnTo>
                        <a:pt x="61" y="0"/>
                      </a:lnTo>
                      <a:lnTo>
                        <a:pt x="68" y="0"/>
                      </a:lnTo>
                      <a:lnTo>
                        <a:pt x="75" y="1"/>
                      </a:lnTo>
                      <a:lnTo>
                        <a:pt x="82" y="1"/>
                      </a:lnTo>
                      <a:lnTo>
                        <a:pt x="89" y="1"/>
                      </a:lnTo>
                      <a:lnTo>
                        <a:pt x="96" y="2"/>
                      </a:lnTo>
                      <a:lnTo>
                        <a:pt x="102" y="2"/>
                      </a:lnTo>
                      <a:lnTo>
                        <a:pt x="109" y="4"/>
                      </a:lnTo>
                      <a:lnTo>
                        <a:pt x="116" y="4"/>
                      </a:lnTo>
                      <a:lnTo>
                        <a:pt x="117" y="29"/>
                      </a:lnTo>
                      <a:lnTo>
                        <a:pt x="117" y="57"/>
                      </a:lnTo>
                      <a:lnTo>
                        <a:pt x="117" y="85"/>
                      </a:lnTo>
                      <a:lnTo>
                        <a:pt x="116" y="112"/>
                      </a:lnTo>
                      <a:lnTo>
                        <a:pt x="101" y="113"/>
                      </a:lnTo>
                      <a:lnTo>
                        <a:pt x="87" y="113"/>
                      </a:lnTo>
                      <a:lnTo>
                        <a:pt x="72" y="113"/>
                      </a:lnTo>
                      <a:lnTo>
                        <a:pt x="59" y="113"/>
                      </a:lnTo>
                      <a:lnTo>
                        <a:pt x="43" y="113"/>
                      </a:lnTo>
                      <a:lnTo>
                        <a:pt x="30" y="113"/>
                      </a:lnTo>
                      <a:lnTo>
                        <a:pt x="15" y="113"/>
                      </a:lnTo>
                      <a:lnTo>
                        <a:pt x="0" y="113"/>
                      </a:lnTo>
                      <a:lnTo>
                        <a:pt x="0" y="85"/>
                      </a:lnTo>
                      <a:lnTo>
                        <a:pt x="1" y="58"/>
                      </a:lnTo>
                      <a:lnTo>
                        <a:pt x="5" y="32"/>
                      </a:lnTo>
                      <a:lnTo>
                        <a:pt x="15" y="4"/>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40">
                  <a:extLst>
                    <a:ext uri="{FF2B5EF4-FFF2-40B4-BE49-F238E27FC236}">
                      <a16:creationId xmlns:a16="http://schemas.microsoft.com/office/drawing/2014/main" id="{F8B1933A-2854-3047-91CB-FF44298B79DC}"/>
                    </a:ext>
                  </a:extLst>
                </p:cNvPr>
                <p:cNvSpPr>
                  <a:spLocks/>
                </p:cNvSpPr>
                <p:nvPr/>
              </p:nvSpPr>
              <p:spPr bwMode="auto">
                <a:xfrm>
                  <a:off x="421" y="1377"/>
                  <a:ext cx="37" cy="48"/>
                </a:xfrm>
                <a:custGeom>
                  <a:avLst/>
                  <a:gdLst>
                    <a:gd name="T0" fmla="*/ 14 w 110"/>
                    <a:gd name="T1" fmla="*/ 4 h 97"/>
                    <a:gd name="T2" fmla="*/ 59 w 110"/>
                    <a:gd name="T3" fmla="*/ 0 h 97"/>
                    <a:gd name="T4" fmla="*/ 110 w 110"/>
                    <a:gd name="T5" fmla="*/ 4 h 97"/>
                    <a:gd name="T6" fmla="*/ 110 w 110"/>
                    <a:gd name="T7" fmla="*/ 25 h 97"/>
                    <a:gd name="T8" fmla="*/ 110 w 110"/>
                    <a:gd name="T9" fmla="*/ 48 h 97"/>
                    <a:gd name="T10" fmla="*/ 110 w 110"/>
                    <a:gd name="T11" fmla="*/ 71 h 97"/>
                    <a:gd name="T12" fmla="*/ 110 w 110"/>
                    <a:gd name="T13" fmla="*/ 95 h 97"/>
                    <a:gd name="T14" fmla="*/ 96 w 110"/>
                    <a:gd name="T15" fmla="*/ 96 h 97"/>
                    <a:gd name="T16" fmla="*/ 83 w 110"/>
                    <a:gd name="T17" fmla="*/ 96 h 97"/>
                    <a:gd name="T18" fmla="*/ 69 w 110"/>
                    <a:gd name="T19" fmla="*/ 97 h 97"/>
                    <a:gd name="T20" fmla="*/ 55 w 110"/>
                    <a:gd name="T21" fmla="*/ 97 h 97"/>
                    <a:gd name="T22" fmla="*/ 41 w 110"/>
                    <a:gd name="T23" fmla="*/ 97 h 97"/>
                    <a:gd name="T24" fmla="*/ 28 w 110"/>
                    <a:gd name="T25" fmla="*/ 97 h 97"/>
                    <a:gd name="T26" fmla="*/ 14 w 110"/>
                    <a:gd name="T27" fmla="*/ 97 h 97"/>
                    <a:gd name="T28" fmla="*/ 0 w 110"/>
                    <a:gd name="T29" fmla="*/ 97 h 97"/>
                    <a:gd name="T30" fmla="*/ 0 w 110"/>
                    <a:gd name="T31" fmla="*/ 72 h 97"/>
                    <a:gd name="T32" fmla="*/ 0 w 110"/>
                    <a:gd name="T33" fmla="*/ 50 h 97"/>
                    <a:gd name="T34" fmla="*/ 5 w 110"/>
                    <a:gd name="T35" fmla="*/ 28 h 97"/>
                    <a:gd name="T36" fmla="*/ 14 w 110"/>
                    <a:gd name="T3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97">
                      <a:moveTo>
                        <a:pt x="14" y="4"/>
                      </a:moveTo>
                      <a:lnTo>
                        <a:pt x="59" y="0"/>
                      </a:lnTo>
                      <a:lnTo>
                        <a:pt x="110" y="4"/>
                      </a:lnTo>
                      <a:lnTo>
                        <a:pt x="110" y="25"/>
                      </a:lnTo>
                      <a:lnTo>
                        <a:pt x="110" y="48"/>
                      </a:lnTo>
                      <a:lnTo>
                        <a:pt x="110" y="71"/>
                      </a:lnTo>
                      <a:lnTo>
                        <a:pt x="110" y="95"/>
                      </a:lnTo>
                      <a:lnTo>
                        <a:pt x="96" y="96"/>
                      </a:lnTo>
                      <a:lnTo>
                        <a:pt x="83" y="96"/>
                      </a:lnTo>
                      <a:lnTo>
                        <a:pt x="69" y="97"/>
                      </a:lnTo>
                      <a:lnTo>
                        <a:pt x="55" y="97"/>
                      </a:lnTo>
                      <a:lnTo>
                        <a:pt x="41" y="97"/>
                      </a:lnTo>
                      <a:lnTo>
                        <a:pt x="28" y="97"/>
                      </a:lnTo>
                      <a:lnTo>
                        <a:pt x="14" y="97"/>
                      </a:lnTo>
                      <a:lnTo>
                        <a:pt x="0" y="97"/>
                      </a:lnTo>
                      <a:lnTo>
                        <a:pt x="0" y="72"/>
                      </a:lnTo>
                      <a:lnTo>
                        <a:pt x="0" y="50"/>
                      </a:lnTo>
                      <a:lnTo>
                        <a:pt x="5" y="28"/>
                      </a:lnTo>
                      <a:lnTo>
                        <a:pt x="14" y="4"/>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41">
                  <a:extLst>
                    <a:ext uri="{FF2B5EF4-FFF2-40B4-BE49-F238E27FC236}">
                      <a16:creationId xmlns:a16="http://schemas.microsoft.com/office/drawing/2014/main" id="{A3BE0391-8D2B-674D-B2BB-CDE8E815798A}"/>
                    </a:ext>
                  </a:extLst>
                </p:cNvPr>
                <p:cNvSpPr>
                  <a:spLocks/>
                </p:cNvSpPr>
                <p:nvPr/>
              </p:nvSpPr>
              <p:spPr bwMode="auto">
                <a:xfrm>
                  <a:off x="423" y="1362"/>
                  <a:ext cx="52" cy="13"/>
                </a:xfrm>
                <a:custGeom>
                  <a:avLst/>
                  <a:gdLst>
                    <a:gd name="T0" fmla="*/ 4 w 154"/>
                    <a:gd name="T1" fmla="*/ 1 h 26"/>
                    <a:gd name="T2" fmla="*/ 0 w 154"/>
                    <a:gd name="T3" fmla="*/ 23 h 26"/>
                    <a:gd name="T4" fmla="*/ 19 w 154"/>
                    <a:gd name="T5" fmla="*/ 22 h 26"/>
                    <a:gd name="T6" fmla="*/ 39 w 154"/>
                    <a:gd name="T7" fmla="*/ 21 h 26"/>
                    <a:gd name="T8" fmla="*/ 58 w 154"/>
                    <a:gd name="T9" fmla="*/ 21 h 26"/>
                    <a:gd name="T10" fmla="*/ 77 w 154"/>
                    <a:gd name="T11" fmla="*/ 22 h 26"/>
                    <a:gd name="T12" fmla="*/ 95 w 154"/>
                    <a:gd name="T13" fmla="*/ 23 h 26"/>
                    <a:gd name="T14" fmla="*/ 114 w 154"/>
                    <a:gd name="T15" fmla="*/ 24 h 26"/>
                    <a:gd name="T16" fmla="*/ 133 w 154"/>
                    <a:gd name="T17" fmla="*/ 25 h 26"/>
                    <a:gd name="T18" fmla="*/ 154 w 154"/>
                    <a:gd name="T19" fmla="*/ 26 h 26"/>
                    <a:gd name="T20" fmla="*/ 154 w 154"/>
                    <a:gd name="T21" fmla="*/ 3 h 26"/>
                    <a:gd name="T22" fmla="*/ 82 w 154"/>
                    <a:gd name="T23" fmla="*/ 0 h 26"/>
                    <a:gd name="T24" fmla="*/ 4 w 154"/>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6">
                      <a:moveTo>
                        <a:pt x="4" y="1"/>
                      </a:moveTo>
                      <a:lnTo>
                        <a:pt x="0" y="23"/>
                      </a:lnTo>
                      <a:lnTo>
                        <a:pt x="19" y="22"/>
                      </a:lnTo>
                      <a:lnTo>
                        <a:pt x="39" y="21"/>
                      </a:lnTo>
                      <a:lnTo>
                        <a:pt x="58" y="21"/>
                      </a:lnTo>
                      <a:lnTo>
                        <a:pt x="77" y="22"/>
                      </a:lnTo>
                      <a:lnTo>
                        <a:pt x="95" y="23"/>
                      </a:lnTo>
                      <a:lnTo>
                        <a:pt x="114" y="24"/>
                      </a:lnTo>
                      <a:lnTo>
                        <a:pt x="133" y="25"/>
                      </a:lnTo>
                      <a:lnTo>
                        <a:pt x="154" y="26"/>
                      </a:lnTo>
                      <a:lnTo>
                        <a:pt x="154" y="3"/>
                      </a:lnTo>
                      <a:lnTo>
                        <a:pt x="82" y="0"/>
                      </a:lnTo>
                      <a:lnTo>
                        <a:pt x="4" y="1"/>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42">
                  <a:extLst>
                    <a:ext uri="{FF2B5EF4-FFF2-40B4-BE49-F238E27FC236}">
                      <a16:creationId xmlns:a16="http://schemas.microsoft.com/office/drawing/2014/main" id="{76DD8D1A-5474-5743-A08A-B641D6F98A26}"/>
                    </a:ext>
                  </a:extLst>
                </p:cNvPr>
                <p:cNvSpPr>
                  <a:spLocks/>
                </p:cNvSpPr>
                <p:nvPr/>
              </p:nvSpPr>
              <p:spPr bwMode="auto">
                <a:xfrm>
                  <a:off x="412" y="1520"/>
                  <a:ext cx="62" cy="23"/>
                </a:xfrm>
                <a:custGeom>
                  <a:avLst/>
                  <a:gdLst>
                    <a:gd name="T0" fmla="*/ 2 w 185"/>
                    <a:gd name="T1" fmla="*/ 0 h 45"/>
                    <a:gd name="T2" fmla="*/ 185 w 185"/>
                    <a:gd name="T3" fmla="*/ 14 h 45"/>
                    <a:gd name="T4" fmla="*/ 185 w 185"/>
                    <a:gd name="T5" fmla="*/ 45 h 45"/>
                    <a:gd name="T6" fmla="*/ 0 w 185"/>
                    <a:gd name="T7" fmla="*/ 25 h 45"/>
                    <a:gd name="T8" fmla="*/ 2 w 185"/>
                    <a:gd name="T9" fmla="*/ 0 h 45"/>
                  </a:gdLst>
                  <a:ahLst/>
                  <a:cxnLst>
                    <a:cxn ang="0">
                      <a:pos x="T0" y="T1"/>
                    </a:cxn>
                    <a:cxn ang="0">
                      <a:pos x="T2" y="T3"/>
                    </a:cxn>
                    <a:cxn ang="0">
                      <a:pos x="T4" y="T5"/>
                    </a:cxn>
                    <a:cxn ang="0">
                      <a:pos x="T6" y="T7"/>
                    </a:cxn>
                    <a:cxn ang="0">
                      <a:pos x="T8" y="T9"/>
                    </a:cxn>
                  </a:cxnLst>
                  <a:rect l="0" t="0" r="r" b="b"/>
                  <a:pathLst>
                    <a:path w="185" h="45">
                      <a:moveTo>
                        <a:pt x="2" y="0"/>
                      </a:moveTo>
                      <a:lnTo>
                        <a:pt x="185" y="14"/>
                      </a:lnTo>
                      <a:lnTo>
                        <a:pt x="185" y="45"/>
                      </a:lnTo>
                      <a:lnTo>
                        <a:pt x="0" y="25"/>
                      </a:lnTo>
                      <a:lnTo>
                        <a:pt x="2"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43">
                  <a:extLst>
                    <a:ext uri="{FF2B5EF4-FFF2-40B4-BE49-F238E27FC236}">
                      <a16:creationId xmlns:a16="http://schemas.microsoft.com/office/drawing/2014/main" id="{890BC745-FEC8-C540-ADCA-74F1A3AEDBAA}"/>
                    </a:ext>
                  </a:extLst>
                </p:cNvPr>
                <p:cNvSpPr>
                  <a:spLocks/>
                </p:cNvSpPr>
                <p:nvPr/>
              </p:nvSpPr>
              <p:spPr bwMode="auto">
                <a:xfrm>
                  <a:off x="431" y="1525"/>
                  <a:ext cx="25" cy="7"/>
                </a:xfrm>
                <a:custGeom>
                  <a:avLst/>
                  <a:gdLst>
                    <a:gd name="T0" fmla="*/ 38 w 74"/>
                    <a:gd name="T1" fmla="*/ 0 h 15"/>
                    <a:gd name="T2" fmla="*/ 53 w 74"/>
                    <a:gd name="T3" fmla="*/ 1 h 15"/>
                    <a:gd name="T4" fmla="*/ 64 w 74"/>
                    <a:gd name="T5" fmla="*/ 4 h 15"/>
                    <a:gd name="T6" fmla="*/ 71 w 74"/>
                    <a:gd name="T7" fmla="*/ 7 h 15"/>
                    <a:gd name="T8" fmla="*/ 74 w 74"/>
                    <a:gd name="T9" fmla="*/ 10 h 15"/>
                    <a:gd name="T10" fmla="*/ 71 w 74"/>
                    <a:gd name="T11" fmla="*/ 13 h 15"/>
                    <a:gd name="T12" fmla="*/ 63 w 74"/>
                    <a:gd name="T13" fmla="*/ 14 h 15"/>
                    <a:gd name="T14" fmla="*/ 52 w 74"/>
                    <a:gd name="T15" fmla="*/ 15 h 15"/>
                    <a:gd name="T16" fmla="*/ 37 w 74"/>
                    <a:gd name="T17" fmla="*/ 14 h 15"/>
                    <a:gd name="T18" fmla="*/ 21 w 74"/>
                    <a:gd name="T19" fmla="*/ 13 h 15"/>
                    <a:gd name="T20" fmla="*/ 10 w 74"/>
                    <a:gd name="T21" fmla="*/ 11 h 15"/>
                    <a:gd name="T22" fmla="*/ 2 w 74"/>
                    <a:gd name="T23" fmla="*/ 8 h 15"/>
                    <a:gd name="T24" fmla="*/ 0 w 74"/>
                    <a:gd name="T25" fmla="*/ 5 h 15"/>
                    <a:gd name="T26" fmla="*/ 4 w 74"/>
                    <a:gd name="T27" fmla="*/ 3 h 15"/>
                    <a:gd name="T28" fmla="*/ 12 w 74"/>
                    <a:gd name="T29" fmla="*/ 0 h 15"/>
                    <a:gd name="T30" fmla="*/ 23 w 74"/>
                    <a:gd name="T31" fmla="*/ 0 h 15"/>
                    <a:gd name="T32" fmla="*/ 38 w 74"/>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5">
                      <a:moveTo>
                        <a:pt x="38" y="0"/>
                      </a:moveTo>
                      <a:lnTo>
                        <a:pt x="53" y="1"/>
                      </a:lnTo>
                      <a:lnTo>
                        <a:pt x="64" y="4"/>
                      </a:lnTo>
                      <a:lnTo>
                        <a:pt x="71" y="7"/>
                      </a:lnTo>
                      <a:lnTo>
                        <a:pt x="74" y="10"/>
                      </a:lnTo>
                      <a:lnTo>
                        <a:pt x="71" y="13"/>
                      </a:lnTo>
                      <a:lnTo>
                        <a:pt x="63" y="14"/>
                      </a:lnTo>
                      <a:lnTo>
                        <a:pt x="52" y="15"/>
                      </a:lnTo>
                      <a:lnTo>
                        <a:pt x="37" y="14"/>
                      </a:lnTo>
                      <a:lnTo>
                        <a:pt x="21" y="13"/>
                      </a:lnTo>
                      <a:lnTo>
                        <a:pt x="10" y="11"/>
                      </a:lnTo>
                      <a:lnTo>
                        <a:pt x="2" y="8"/>
                      </a:lnTo>
                      <a:lnTo>
                        <a:pt x="0" y="5"/>
                      </a:lnTo>
                      <a:lnTo>
                        <a:pt x="4" y="3"/>
                      </a:lnTo>
                      <a:lnTo>
                        <a:pt x="12" y="0"/>
                      </a:lnTo>
                      <a:lnTo>
                        <a:pt x="23" y="0"/>
                      </a:lnTo>
                      <a:lnTo>
                        <a:pt x="38"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44">
                  <a:extLst>
                    <a:ext uri="{FF2B5EF4-FFF2-40B4-BE49-F238E27FC236}">
                      <a16:creationId xmlns:a16="http://schemas.microsoft.com/office/drawing/2014/main" id="{431F4244-87E6-CF4E-A2C6-77C71E957239}"/>
                    </a:ext>
                  </a:extLst>
                </p:cNvPr>
                <p:cNvSpPr>
                  <a:spLocks/>
                </p:cNvSpPr>
                <p:nvPr/>
              </p:nvSpPr>
              <p:spPr bwMode="auto">
                <a:xfrm>
                  <a:off x="431" y="1525"/>
                  <a:ext cx="17" cy="7"/>
                </a:xfrm>
                <a:custGeom>
                  <a:avLst/>
                  <a:gdLst>
                    <a:gd name="T0" fmla="*/ 26 w 50"/>
                    <a:gd name="T1" fmla="*/ 0 h 15"/>
                    <a:gd name="T2" fmla="*/ 35 w 50"/>
                    <a:gd name="T3" fmla="*/ 1 h 15"/>
                    <a:gd name="T4" fmla="*/ 43 w 50"/>
                    <a:gd name="T5" fmla="*/ 4 h 15"/>
                    <a:gd name="T6" fmla="*/ 49 w 50"/>
                    <a:gd name="T7" fmla="*/ 7 h 15"/>
                    <a:gd name="T8" fmla="*/ 50 w 50"/>
                    <a:gd name="T9" fmla="*/ 10 h 15"/>
                    <a:gd name="T10" fmla="*/ 47 w 50"/>
                    <a:gd name="T11" fmla="*/ 12 h 15"/>
                    <a:gd name="T12" fmla="*/ 42 w 50"/>
                    <a:gd name="T13" fmla="*/ 14 h 15"/>
                    <a:gd name="T14" fmla="*/ 34 w 50"/>
                    <a:gd name="T15" fmla="*/ 15 h 15"/>
                    <a:gd name="T16" fmla="*/ 24 w 50"/>
                    <a:gd name="T17" fmla="*/ 15 h 15"/>
                    <a:gd name="T18" fmla="*/ 15 w 50"/>
                    <a:gd name="T19" fmla="*/ 14 h 15"/>
                    <a:gd name="T20" fmla="*/ 6 w 50"/>
                    <a:gd name="T21" fmla="*/ 12 h 15"/>
                    <a:gd name="T22" fmla="*/ 1 w 50"/>
                    <a:gd name="T23" fmla="*/ 9 h 15"/>
                    <a:gd name="T24" fmla="*/ 0 w 50"/>
                    <a:gd name="T25" fmla="*/ 6 h 15"/>
                    <a:gd name="T26" fmla="*/ 2 w 50"/>
                    <a:gd name="T27" fmla="*/ 4 h 15"/>
                    <a:gd name="T28" fmla="*/ 8 w 50"/>
                    <a:gd name="T29" fmla="*/ 1 h 15"/>
                    <a:gd name="T30" fmla="*/ 16 w 50"/>
                    <a:gd name="T31" fmla="*/ 0 h 15"/>
                    <a:gd name="T32" fmla="*/ 26 w 5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5">
                      <a:moveTo>
                        <a:pt x="26" y="0"/>
                      </a:moveTo>
                      <a:lnTo>
                        <a:pt x="35" y="1"/>
                      </a:lnTo>
                      <a:lnTo>
                        <a:pt x="43" y="4"/>
                      </a:lnTo>
                      <a:lnTo>
                        <a:pt x="49" y="7"/>
                      </a:lnTo>
                      <a:lnTo>
                        <a:pt x="50" y="10"/>
                      </a:lnTo>
                      <a:lnTo>
                        <a:pt x="47" y="12"/>
                      </a:lnTo>
                      <a:lnTo>
                        <a:pt x="42" y="14"/>
                      </a:lnTo>
                      <a:lnTo>
                        <a:pt x="34" y="15"/>
                      </a:lnTo>
                      <a:lnTo>
                        <a:pt x="24" y="15"/>
                      </a:lnTo>
                      <a:lnTo>
                        <a:pt x="15" y="14"/>
                      </a:lnTo>
                      <a:lnTo>
                        <a:pt x="6" y="12"/>
                      </a:lnTo>
                      <a:lnTo>
                        <a:pt x="1" y="9"/>
                      </a:lnTo>
                      <a:lnTo>
                        <a:pt x="0" y="6"/>
                      </a:lnTo>
                      <a:lnTo>
                        <a:pt x="2" y="4"/>
                      </a:lnTo>
                      <a:lnTo>
                        <a:pt x="8" y="1"/>
                      </a:lnTo>
                      <a:lnTo>
                        <a:pt x="16" y="0"/>
                      </a:lnTo>
                      <a:lnTo>
                        <a:pt x="26"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45">
                  <a:extLst>
                    <a:ext uri="{FF2B5EF4-FFF2-40B4-BE49-F238E27FC236}">
                      <a16:creationId xmlns:a16="http://schemas.microsoft.com/office/drawing/2014/main" id="{83CF146A-E162-4A4E-BA94-EC19C24F5837}"/>
                    </a:ext>
                  </a:extLst>
                </p:cNvPr>
                <p:cNvSpPr>
                  <a:spLocks/>
                </p:cNvSpPr>
                <p:nvPr/>
              </p:nvSpPr>
              <p:spPr bwMode="auto">
                <a:xfrm>
                  <a:off x="431" y="1526"/>
                  <a:ext cx="12" cy="4"/>
                </a:xfrm>
                <a:custGeom>
                  <a:avLst/>
                  <a:gdLst>
                    <a:gd name="T0" fmla="*/ 19 w 35"/>
                    <a:gd name="T1" fmla="*/ 0 h 10"/>
                    <a:gd name="T2" fmla="*/ 26 w 35"/>
                    <a:gd name="T3" fmla="*/ 2 h 10"/>
                    <a:gd name="T4" fmla="*/ 31 w 35"/>
                    <a:gd name="T5" fmla="*/ 3 h 10"/>
                    <a:gd name="T6" fmla="*/ 34 w 35"/>
                    <a:gd name="T7" fmla="*/ 5 h 10"/>
                    <a:gd name="T8" fmla="*/ 35 w 35"/>
                    <a:gd name="T9" fmla="*/ 7 h 10"/>
                    <a:gd name="T10" fmla="*/ 34 w 35"/>
                    <a:gd name="T11" fmla="*/ 8 h 10"/>
                    <a:gd name="T12" fmla="*/ 30 w 35"/>
                    <a:gd name="T13" fmla="*/ 10 h 10"/>
                    <a:gd name="T14" fmla="*/ 24 w 35"/>
                    <a:gd name="T15" fmla="*/ 10 h 10"/>
                    <a:gd name="T16" fmla="*/ 17 w 35"/>
                    <a:gd name="T17" fmla="*/ 10 h 10"/>
                    <a:gd name="T18" fmla="*/ 10 w 35"/>
                    <a:gd name="T19" fmla="*/ 9 h 10"/>
                    <a:gd name="T20" fmla="*/ 5 w 35"/>
                    <a:gd name="T21" fmla="*/ 8 h 10"/>
                    <a:gd name="T22" fmla="*/ 1 w 35"/>
                    <a:gd name="T23" fmla="*/ 6 h 10"/>
                    <a:gd name="T24" fmla="*/ 0 w 35"/>
                    <a:gd name="T25" fmla="*/ 4 h 10"/>
                    <a:gd name="T26" fmla="*/ 1 w 35"/>
                    <a:gd name="T27" fmla="*/ 3 h 10"/>
                    <a:gd name="T28" fmla="*/ 5 w 35"/>
                    <a:gd name="T29" fmla="*/ 0 h 10"/>
                    <a:gd name="T30" fmla="*/ 10 w 35"/>
                    <a:gd name="T31" fmla="*/ 0 h 10"/>
                    <a:gd name="T32" fmla="*/ 19 w 35"/>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0">
                      <a:moveTo>
                        <a:pt x="19" y="0"/>
                      </a:moveTo>
                      <a:lnTo>
                        <a:pt x="26" y="2"/>
                      </a:lnTo>
                      <a:lnTo>
                        <a:pt x="31" y="3"/>
                      </a:lnTo>
                      <a:lnTo>
                        <a:pt x="34" y="5"/>
                      </a:lnTo>
                      <a:lnTo>
                        <a:pt x="35" y="7"/>
                      </a:lnTo>
                      <a:lnTo>
                        <a:pt x="34" y="8"/>
                      </a:lnTo>
                      <a:lnTo>
                        <a:pt x="30" y="10"/>
                      </a:lnTo>
                      <a:lnTo>
                        <a:pt x="24" y="10"/>
                      </a:lnTo>
                      <a:lnTo>
                        <a:pt x="17" y="10"/>
                      </a:lnTo>
                      <a:lnTo>
                        <a:pt x="10" y="9"/>
                      </a:lnTo>
                      <a:lnTo>
                        <a:pt x="5" y="8"/>
                      </a:lnTo>
                      <a:lnTo>
                        <a:pt x="1" y="6"/>
                      </a:lnTo>
                      <a:lnTo>
                        <a:pt x="0" y="4"/>
                      </a:lnTo>
                      <a:lnTo>
                        <a:pt x="1" y="3"/>
                      </a:lnTo>
                      <a:lnTo>
                        <a:pt x="5" y="0"/>
                      </a:lnTo>
                      <a:lnTo>
                        <a:pt x="10" y="0"/>
                      </a:lnTo>
                      <a:lnTo>
                        <a:pt x="19"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46">
                  <a:extLst>
                    <a:ext uri="{FF2B5EF4-FFF2-40B4-BE49-F238E27FC236}">
                      <a16:creationId xmlns:a16="http://schemas.microsoft.com/office/drawing/2014/main" id="{6473CF63-9E6E-2144-B12B-F3C371D011F4}"/>
                    </a:ext>
                  </a:extLst>
                </p:cNvPr>
                <p:cNvSpPr>
                  <a:spLocks/>
                </p:cNvSpPr>
                <p:nvPr/>
              </p:nvSpPr>
              <p:spPr bwMode="auto">
                <a:xfrm>
                  <a:off x="476" y="1517"/>
                  <a:ext cx="42" cy="23"/>
                </a:xfrm>
                <a:custGeom>
                  <a:avLst/>
                  <a:gdLst>
                    <a:gd name="T0" fmla="*/ 0 w 126"/>
                    <a:gd name="T1" fmla="*/ 19 h 45"/>
                    <a:gd name="T2" fmla="*/ 126 w 126"/>
                    <a:gd name="T3" fmla="*/ 0 h 45"/>
                    <a:gd name="T4" fmla="*/ 126 w 126"/>
                    <a:gd name="T5" fmla="*/ 19 h 45"/>
                    <a:gd name="T6" fmla="*/ 92 w 126"/>
                    <a:gd name="T7" fmla="*/ 27 h 45"/>
                    <a:gd name="T8" fmla="*/ 0 w 126"/>
                    <a:gd name="T9" fmla="*/ 45 h 45"/>
                    <a:gd name="T10" fmla="*/ 0 w 126"/>
                    <a:gd name="T11" fmla="*/ 19 h 45"/>
                  </a:gdLst>
                  <a:ahLst/>
                  <a:cxnLst>
                    <a:cxn ang="0">
                      <a:pos x="T0" y="T1"/>
                    </a:cxn>
                    <a:cxn ang="0">
                      <a:pos x="T2" y="T3"/>
                    </a:cxn>
                    <a:cxn ang="0">
                      <a:pos x="T4" y="T5"/>
                    </a:cxn>
                    <a:cxn ang="0">
                      <a:pos x="T6" y="T7"/>
                    </a:cxn>
                    <a:cxn ang="0">
                      <a:pos x="T8" y="T9"/>
                    </a:cxn>
                    <a:cxn ang="0">
                      <a:pos x="T10" y="T11"/>
                    </a:cxn>
                  </a:cxnLst>
                  <a:rect l="0" t="0" r="r" b="b"/>
                  <a:pathLst>
                    <a:path w="126" h="45">
                      <a:moveTo>
                        <a:pt x="0" y="19"/>
                      </a:moveTo>
                      <a:lnTo>
                        <a:pt x="126" y="0"/>
                      </a:lnTo>
                      <a:lnTo>
                        <a:pt x="126" y="19"/>
                      </a:lnTo>
                      <a:lnTo>
                        <a:pt x="92" y="27"/>
                      </a:lnTo>
                      <a:lnTo>
                        <a:pt x="0" y="45"/>
                      </a:lnTo>
                      <a:lnTo>
                        <a:pt x="0" y="19"/>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47">
                  <a:extLst>
                    <a:ext uri="{FF2B5EF4-FFF2-40B4-BE49-F238E27FC236}">
                      <a16:creationId xmlns:a16="http://schemas.microsoft.com/office/drawing/2014/main" id="{C2F255ED-E6E9-E445-A105-C08BA7023AB6}"/>
                    </a:ext>
                  </a:extLst>
                </p:cNvPr>
                <p:cNvSpPr>
                  <a:spLocks/>
                </p:cNvSpPr>
                <p:nvPr/>
              </p:nvSpPr>
              <p:spPr bwMode="auto">
                <a:xfrm>
                  <a:off x="479" y="1517"/>
                  <a:ext cx="39" cy="22"/>
                </a:xfrm>
                <a:custGeom>
                  <a:avLst/>
                  <a:gdLst>
                    <a:gd name="T0" fmla="*/ 0 w 119"/>
                    <a:gd name="T1" fmla="*/ 17 h 44"/>
                    <a:gd name="T2" fmla="*/ 15 w 119"/>
                    <a:gd name="T3" fmla="*/ 15 h 44"/>
                    <a:gd name="T4" fmla="*/ 30 w 119"/>
                    <a:gd name="T5" fmla="*/ 13 h 44"/>
                    <a:gd name="T6" fmla="*/ 45 w 119"/>
                    <a:gd name="T7" fmla="*/ 11 h 44"/>
                    <a:gd name="T8" fmla="*/ 60 w 119"/>
                    <a:gd name="T9" fmla="*/ 9 h 44"/>
                    <a:gd name="T10" fmla="*/ 74 w 119"/>
                    <a:gd name="T11" fmla="*/ 7 h 44"/>
                    <a:gd name="T12" fmla="*/ 89 w 119"/>
                    <a:gd name="T13" fmla="*/ 4 h 44"/>
                    <a:gd name="T14" fmla="*/ 104 w 119"/>
                    <a:gd name="T15" fmla="*/ 2 h 44"/>
                    <a:gd name="T16" fmla="*/ 119 w 119"/>
                    <a:gd name="T17" fmla="*/ 0 h 44"/>
                    <a:gd name="T18" fmla="*/ 119 w 119"/>
                    <a:gd name="T19" fmla="*/ 4 h 44"/>
                    <a:gd name="T20" fmla="*/ 119 w 119"/>
                    <a:gd name="T21" fmla="*/ 9 h 44"/>
                    <a:gd name="T22" fmla="*/ 119 w 119"/>
                    <a:gd name="T23" fmla="*/ 13 h 44"/>
                    <a:gd name="T24" fmla="*/ 119 w 119"/>
                    <a:gd name="T25" fmla="*/ 19 h 44"/>
                    <a:gd name="T26" fmla="*/ 110 w 119"/>
                    <a:gd name="T27" fmla="*/ 21 h 44"/>
                    <a:gd name="T28" fmla="*/ 101 w 119"/>
                    <a:gd name="T29" fmla="*/ 23 h 44"/>
                    <a:gd name="T30" fmla="*/ 93 w 119"/>
                    <a:gd name="T31" fmla="*/ 25 h 44"/>
                    <a:gd name="T32" fmla="*/ 85 w 119"/>
                    <a:gd name="T33" fmla="*/ 27 h 44"/>
                    <a:gd name="T34" fmla="*/ 74 w 119"/>
                    <a:gd name="T35" fmla="*/ 29 h 44"/>
                    <a:gd name="T36" fmla="*/ 63 w 119"/>
                    <a:gd name="T37" fmla="*/ 31 h 44"/>
                    <a:gd name="T38" fmla="*/ 52 w 119"/>
                    <a:gd name="T39" fmla="*/ 33 h 44"/>
                    <a:gd name="T40" fmla="*/ 42 w 119"/>
                    <a:gd name="T41" fmla="*/ 35 h 44"/>
                    <a:gd name="T42" fmla="*/ 32 w 119"/>
                    <a:gd name="T43" fmla="*/ 38 h 44"/>
                    <a:gd name="T44" fmla="*/ 21 w 119"/>
                    <a:gd name="T45" fmla="*/ 40 h 44"/>
                    <a:gd name="T46" fmla="*/ 11 w 119"/>
                    <a:gd name="T47" fmla="*/ 42 h 44"/>
                    <a:gd name="T48" fmla="*/ 0 w 119"/>
                    <a:gd name="T49" fmla="*/ 44 h 44"/>
                    <a:gd name="T50" fmla="*/ 0 w 119"/>
                    <a:gd name="T51" fmla="*/ 37 h 44"/>
                    <a:gd name="T52" fmla="*/ 0 w 119"/>
                    <a:gd name="T53" fmla="*/ 31 h 44"/>
                    <a:gd name="T54" fmla="*/ 0 w 119"/>
                    <a:gd name="T55" fmla="*/ 25 h 44"/>
                    <a:gd name="T56" fmla="*/ 0 w 119"/>
                    <a:gd name="T5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44">
                      <a:moveTo>
                        <a:pt x="0" y="17"/>
                      </a:moveTo>
                      <a:lnTo>
                        <a:pt x="15" y="15"/>
                      </a:lnTo>
                      <a:lnTo>
                        <a:pt x="30" y="13"/>
                      </a:lnTo>
                      <a:lnTo>
                        <a:pt x="45" y="11"/>
                      </a:lnTo>
                      <a:lnTo>
                        <a:pt x="60" y="9"/>
                      </a:lnTo>
                      <a:lnTo>
                        <a:pt x="74" y="7"/>
                      </a:lnTo>
                      <a:lnTo>
                        <a:pt x="89" y="4"/>
                      </a:lnTo>
                      <a:lnTo>
                        <a:pt x="104" y="2"/>
                      </a:lnTo>
                      <a:lnTo>
                        <a:pt x="119" y="0"/>
                      </a:lnTo>
                      <a:lnTo>
                        <a:pt x="119" y="4"/>
                      </a:lnTo>
                      <a:lnTo>
                        <a:pt x="119" y="9"/>
                      </a:lnTo>
                      <a:lnTo>
                        <a:pt x="119" y="13"/>
                      </a:lnTo>
                      <a:lnTo>
                        <a:pt x="119" y="19"/>
                      </a:lnTo>
                      <a:lnTo>
                        <a:pt x="110" y="21"/>
                      </a:lnTo>
                      <a:lnTo>
                        <a:pt x="101" y="23"/>
                      </a:lnTo>
                      <a:lnTo>
                        <a:pt x="93" y="25"/>
                      </a:lnTo>
                      <a:lnTo>
                        <a:pt x="85" y="27"/>
                      </a:lnTo>
                      <a:lnTo>
                        <a:pt x="74" y="29"/>
                      </a:lnTo>
                      <a:lnTo>
                        <a:pt x="63" y="31"/>
                      </a:lnTo>
                      <a:lnTo>
                        <a:pt x="52" y="33"/>
                      </a:lnTo>
                      <a:lnTo>
                        <a:pt x="42" y="35"/>
                      </a:lnTo>
                      <a:lnTo>
                        <a:pt x="32" y="38"/>
                      </a:lnTo>
                      <a:lnTo>
                        <a:pt x="21" y="40"/>
                      </a:lnTo>
                      <a:lnTo>
                        <a:pt x="11" y="42"/>
                      </a:lnTo>
                      <a:lnTo>
                        <a:pt x="0" y="44"/>
                      </a:lnTo>
                      <a:lnTo>
                        <a:pt x="0" y="37"/>
                      </a:lnTo>
                      <a:lnTo>
                        <a:pt x="0" y="31"/>
                      </a:lnTo>
                      <a:lnTo>
                        <a:pt x="0" y="25"/>
                      </a:lnTo>
                      <a:lnTo>
                        <a:pt x="0" y="17"/>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48">
                  <a:extLst>
                    <a:ext uri="{FF2B5EF4-FFF2-40B4-BE49-F238E27FC236}">
                      <a16:creationId xmlns:a16="http://schemas.microsoft.com/office/drawing/2014/main" id="{275E7A9F-789A-EA40-92E6-0C8187EBF684}"/>
                    </a:ext>
                  </a:extLst>
                </p:cNvPr>
                <p:cNvSpPr>
                  <a:spLocks/>
                </p:cNvSpPr>
                <p:nvPr/>
              </p:nvSpPr>
              <p:spPr bwMode="auto">
                <a:xfrm>
                  <a:off x="480" y="1517"/>
                  <a:ext cx="38" cy="22"/>
                </a:xfrm>
                <a:custGeom>
                  <a:avLst/>
                  <a:gdLst>
                    <a:gd name="T0" fmla="*/ 0 w 114"/>
                    <a:gd name="T1" fmla="*/ 17 h 43"/>
                    <a:gd name="T2" fmla="*/ 14 w 114"/>
                    <a:gd name="T3" fmla="*/ 15 h 43"/>
                    <a:gd name="T4" fmla="*/ 29 w 114"/>
                    <a:gd name="T5" fmla="*/ 13 h 43"/>
                    <a:gd name="T6" fmla="*/ 43 w 114"/>
                    <a:gd name="T7" fmla="*/ 10 h 43"/>
                    <a:gd name="T8" fmla="*/ 58 w 114"/>
                    <a:gd name="T9" fmla="*/ 8 h 43"/>
                    <a:gd name="T10" fmla="*/ 72 w 114"/>
                    <a:gd name="T11" fmla="*/ 6 h 43"/>
                    <a:gd name="T12" fmla="*/ 85 w 114"/>
                    <a:gd name="T13" fmla="*/ 4 h 43"/>
                    <a:gd name="T14" fmla="*/ 100 w 114"/>
                    <a:gd name="T15" fmla="*/ 2 h 43"/>
                    <a:gd name="T16" fmla="*/ 114 w 114"/>
                    <a:gd name="T17" fmla="*/ 0 h 43"/>
                    <a:gd name="T18" fmla="*/ 114 w 114"/>
                    <a:gd name="T19" fmla="*/ 5 h 43"/>
                    <a:gd name="T20" fmla="*/ 114 w 114"/>
                    <a:gd name="T21" fmla="*/ 9 h 43"/>
                    <a:gd name="T22" fmla="*/ 114 w 114"/>
                    <a:gd name="T23" fmla="*/ 14 h 43"/>
                    <a:gd name="T24" fmla="*/ 114 w 114"/>
                    <a:gd name="T25" fmla="*/ 20 h 43"/>
                    <a:gd name="T26" fmla="*/ 106 w 114"/>
                    <a:gd name="T27" fmla="*/ 22 h 43"/>
                    <a:gd name="T28" fmla="*/ 98 w 114"/>
                    <a:gd name="T29" fmla="*/ 23 h 43"/>
                    <a:gd name="T30" fmla="*/ 88 w 114"/>
                    <a:gd name="T31" fmla="*/ 25 h 43"/>
                    <a:gd name="T32" fmla="*/ 80 w 114"/>
                    <a:gd name="T33" fmla="*/ 27 h 43"/>
                    <a:gd name="T34" fmla="*/ 70 w 114"/>
                    <a:gd name="T35" fmla="*/ 29 h 43"/>
                    <a:gd name="T36" fmla="*/ 61 w 114"/>
                    <a:gd name="T37" fmla="*/ 31 h 43"/>
                    <a:gd name="T38" fmla="*/ 51 w 114"/>
                    <a:gd name="T39" fmla="*/ 33 h 43"/>
                    <a:gd name="T40" fmla="*/ 42 w 114"/>
                    <a:gd name="T41" fmla="*/ 35 h 43"/>
                    <a:gd name="T42" fmla="*/ 31 w 114"/>
                    <a:gd name="T43" fmla="*/ 37 h 43"/>
                    <a:gd name="T44" fmla="*/ 21 w 114"/>
                    <a:gd name="T45" fmla="*/ 39 h 43"/>
                    <a:gd name="T46" fmla="*/ 11 w 114"/>
                    <a:gd name="T47" fmla="*/ 41 h 43"/>
                    <a:gd name="T48" fmla="*/ 2 w 114"/>
                    <a:gd name="T49" fmla="*/ 43 h 43"/>
                    <a:gd name="T50" fmla="*/ 2 w 114"/>
                    <a:gd name="T51" fmla="*/ 36 h 43"/>
                    <a:gd name="T52" fmla="*/ 2 w 114"/>
                    <a:gd name="T53" fmla="*/ 30 h 43"/>
                    <a:gd name="T54" fmla="*/ 0 w 114"/>
                    <a:gd name="T55" fmla="*/ 24 h 43"/>
                    <a:gd name="T56" fmla="*/ 0 w 114"/>
                    <a:gd name="T5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43">
                      <a:moveTo>
                        <a:pt x="0" y="17"/>
                      </a:moveTo>
                      <a:lnTo>
                        <a:pt x="14" y="15"/>
                      </a:lnTo>
                      <a:lnTo>
                        <a:pt x="29" y="13"/>
                      </a:lnTo>
                      <a:lnTo>
                        <a:pt x="43" y="10"/>
                      </a:lnTo>
                      <a:lnTo>
                        <a:pt x="58" y="8"/>
                      </a:lnTo>
                      <a:lnTo>
                        <a:pt x="72" y="6"/>
                      </a:lnTo>
                      <a:lnTo>
                        <a:pt x="85" y="4"/>
                      </a:lnTo>
                      <a:lnTo>
                        <a:pt x="100" y="2"/>
                      </a:lnTo>
                      <a:lnTo>
                        <a:pt x="114" y="0"/>
                      </a:lnTo>
                      <a:lnTo>
                        <a:pt x="114" y="5"/>
                      </a:lnTo>
                      <a:lnTo>
                        <a:pt x="114" y="9"/>
                      </a:lnTo>
                      <a:lnTo>
                        <a:pt x="114" y="14"/>
                      </a:lnTo>
                      <a:lnTo>
                        <a:pt x="114" y="20"/>
                      </a:lnTo>
                      <a:lnTo>
                        <a:pt x="106" y="22"/>
                      </a:lnTo>
                      <a:lnTo>
                        <a:pt x="98" y="23"/>
                      </a:lnTo>
                      <a:lnTo>
                        <a:pt x="88" y="25"/>
                      </a:lnTo>
                      <a:lnTo>
                        <a:pt x="80" y="27"/>
                      </a:lnTo>
                      <a:lnTo>
                        <a:pt x="70" y="29"/>
                      </a:lnTo>
                      <a:lnTo>
                        <a:pt x="61" y="31"/>
                      </a:lnTo>
                      <a:lnTo>
                        <a:pt x="51" y="33"/>
                      </a:lnTo>
                      <a:lnTo>
                        <a:pt x="42" y="35"/>
                      </a:lnTo>
                      <a:lnTo>
                        <a:pt x="31" y="37"/>
                      </a:lnTo>
                      <a:lnTo>
                        <a:pt x="21" y="39"/>
                      </a:lnTo>
                      <a:lnTo>
                        <a:pt x="11" y="41"/>
                      </a:lnTo>
                      <a:lnTo>
                        <a:pt x="2" y="43"/>
                      </a:lnTo>
                      <a:lnTo>
                        <a:pt x="2" y="36"/>
                      </a:lnTo>
                      <a:lnTo>
                        <a:pt x="2" y="30"/>
                      </a:lnTo>
                      <a:lnTo>
                        <a:pt x="0" y="24"/>
                      </a:lnTo>
                      <a:lnTo>
                        <a:pt x="0" y="17"/>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49">
                  <a:extLst>
                    <a:ext uri="{FF2B5EF4-FFF2-40B4-BE49-F238E27FC236}">
                      <a16:creationId xmlns:a16="http://schemas.microsoft.com/office/drawing/2014/main" id="{9FF6D28D-1AE7-7742-9A48-75EC74BF50C6}"/>
                    </a:ext>
                  </a:extLst>
                </p:cNvPr>
                <p:cNvSpPr>
                  <a:spLocks/>
                </p:cNvSpPr>
                <p:nvPr/>
              </p:nvSpPr>
              <p:spPr bwMode="auto">
                <a:xfrm>
                  <a:off x="483" y="1517"/>
                  <a:ext cx="35" cy="21"/>
                </a:xfrm>
                <a:custGeom>
                  <a:avLst/>
                  <a:gdLst>
                    <a:gd name="T0" fmla="*/ 0 w 107"/>
                    <a:gd name="T1" fmla="*/ 16 h 41"/>
                    <a:gd name="T2" fmla="*/ 14 w 107"/>
                    <a:gd name="T3" fmla="*/ 14 h 41"/>
                    <a:gd name="T4" fmla="*/ 28 w 107"/>
                    <a:gd name="T5" fmla="*/ 12 h 41"/>
                    <a:gd name="T6" fmla="*/ 40 w 107"/>
                    <a:gd name="T7" fmla="*/ 10 h 41"/>
                    <a:gd name="T8" fmla="*/ 54 w 107"/>
                    <a:gd name="T9" fmla="*/ 8 h 41"/>
                    <a:gd name="T10" fmla="*/ 67 w 107"/>
                    <a:gd name="T11" fmla="*/ 6 h 41"/>
                    <a:gd name="T12" fmla="*/ 81 w 107"/>
                    <a:gd name="T13" fmla="*/ 4 h 41"/>
                    <a:gd name="T14" fmla="*/ 93 w 107"/>
                    <a:gd name="T15" fmla="*/ 2 h 41"/>
                    <a:gd name="T16" fmla="*/ 107 w 107"/>
                    <a:gd name="T17" fmla="*/ 0 h 41"/>
                    <a:gd name="T18" fmla="*/ 107 w 107"/>
                    <a:gd name="T19" fmla="*/ 5 h 41"/>
                    <a:gd name="T20" fmla="*/ 107 w 107"/>
                    <a:gd name="T21" fmla="*/ 9 h 41"/>
                    <a:gd name="T22" fmla="*/ 107 w 107"/>
                    <a:gd name="T23" fmla="*/ 14 h 41"/>
                    <a:gd name="T24" fmla="*/ 107 w 107"/>
                    <a:gd name="T25" fmla="*/ 20 h 41"/>
                    <a:gd name="T26" fmla="*/ 99 w 107"/>
                    <a:gd name="T27" fmla="*/ 22 h 41"/>
                    <a:gd name="T28" fmla="*/ 91 w 107"/>
                    <a:gd name="T29" fmla="*/ 23 h 41"/>
                    <a:gd name="T30" fmla="*/ 83 w 107"/>
                    <a:gd name="T31" fmla="*/ 25 h 41"/>
                    <a:gd name="T32" fmla="*/ 74 w 107"/>
                    <a:gd name="T33" fmla="*/ 27 h 41"/>
                    <a:gd name="T34" fmla="*/ 65 w 107"/>
                    <a:gd name="T35" fmla="*/ 29 h 41"/>
                    <a:gd name="T36" fmla="*/ 57 w 107"/>
                    <a:gd name="T37" fmla="*/ 31 h 41"/>
                    <a:gd name="T38" fmla="*/ 47 w 107"/>
                    <a:gd name="T39" fmla="*/ 33 h 41"/>
                    <a:gd name="T40" fmla="*/ 37 w 107"/>
                    <a:gd name="T41" fmla="*/ 34 h 41"/>
                    <a:gd name="T42" fmla="*/ 28 w 107"/>
                    <a:gd name="T43" fmla="*/ 36 h 41"/>
                    <a:gd name="T44" fmla="*/ 20 w 107"/>
                    <a:gd name="T45" fmla="*/ 38 h 41"/>
                    <a:gd name="T46" fmla="*/ 10 w 107"/>
                    <a:gd name="T47" fmla="*/ 39 h 41"/>
                    <a:gd name="T48" fmla="*/ 2 w 107"/>
                    <a:gd name="T49" fmla="*/ 41 h 41"/>
                    <a:gd name="T50" fmla="*/ 0 w 107"/>
                    <a:gd name="T51" fmla="*/ 35 h 41"/>
                    <a:gd name="T52" fmla="*/ 0 w 107"/>
                    <a:gd name="T53" fmla="*/ 29 h 41"/>
                    <a:gd name="T54" fmla="*/ 0 w 107"/>
                    <a:gd name="T55" fmla="*/ 23 h 41"/>
                    <a:gd name="T56" fmla="*/ 0 w 107"/>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41">
                      <a:moveTo>
                        <a:pt x="0" y="16"/>
                      </a:moveTo>
                      <a:lnTo>
                        <a:pt x="14" y="14"/>
                      </a:lnTo>
                      <a:lnTo>
                        <a:pt x="28" y="12"/>
                      </a:lnTo>
                      <a:lnTo>
                        <a:pt x="40" y="10"/>
                      </a:lnTo>
                      <a:lnTo>
                        <a:pt x="54" y="8"/>
                      </a:lnTo>
                      <a:lnTo>
                        <a:pt x="67" y="6"/>
                      </a:lnTo>
                      <a:lnTo>
                        <a:pt x="81" y="4"/>
                      </a:lnTo>
                      <a:lnTo>
                        <a:pt x="93" y="2"/>
                      </a:lnTo>
                      <a:lnTo>
                        <a:pt x="107" y="0"/>
                      </a:lnTo>
                      <a:lnTo>
                        <a:pt x="107" y="5"/>
                      </a:lnTo>
                      <a:lnTo>
                        <a:pt x="107" y="9"/>
                      </a:lnTo>
                      <a:lnTo>
                        <a:pt x="107" y="14"/>
                      </a:lnTo>
                      <a:lnTo>
                        <a:pt x="107" y="20"/>
                      </a:lnTo>
                      <a:lnTo>
                        <a:pt x="99" y="22"/>
                      </a:lnTo>
                      <a:lnTo>
                        <a:pt x="91" y="23"/>
                      </a:lnTo>
                      <a:lnTo>
                        <a:pt x="83" y="25"/>
                      </a:lnTo>
                      <a:lnTo>
                        <a:pt x="74" y="27"/>
                      </a:lnTo>
                      <a:lnTo>
                        <a:pt x="65" y="29"/>
                      </a:lnTo>
                      <a:lnTo>
                        <a:pt x="57" y="31"/>
                      </a:lnTo>
                      <a:lnTo>
                        <a:pt x="47" y="33"/>
                      </a:lnTo>
                      <a:lnTo>
                        <a:pt x="37" y="34"/>
                      </a:lnTo>
                      <a:lnTo>
                        <a:pt x="28" y="36"/>
                      </a:lnTo>
                      <a:lnTo>
                        <a:pt x="20" y="38"/>
                      </a:lnTo>
                      <a:lnTo>
                        <a:pt x="10" y="39"/>
                      </a:lnTo>
                      <a:lnTo>
                        <a:pt x="2" y="41"/>
                      </a:lnTo>
                      <a:lnTo>
                        <a:pt x="0" y="35"/>
                      </a:lnTo>
                      <a:lnTo>
                        <a:pt x="0" y="29"/>
                      </a:lnTo>
                      <a:lnTo>
                        <a:pt x="0" y="23"/>
                      </a:lnTo>
                      <a:lnTo>
                        <a:pt x="0" y="16"/>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50">
                  <a:extLst>
                    <a:ext uri="{FF2B5EF4-FFF2-40B4-BE49-F238E27FC236}">
                      <a16:creationId xmlns:a16="http://schemas.microsoft.com/office/drawing/2014/main" id="{B6DC64F5-5885-A84A-ADFB-234116908A9E}"/>
                    </a:ext>
                  </a:extLst>
                </p:cNvPr>
                <p:cNvSpPr>
                  <a:spLocks/>
                </p:cNvSpPr>
                <p:nvPr/>
              </p:nvSpPr>
              <p:spPr bwMode="auto">
                <a:xfrm>
                  <a:off x="485" y="1517"/>
                  <a:ext cx="33" cy="20"/>
                </a:xfrm>
                <a:custGeom>
                  <a:avLst/>
                  <a:gdLst>
                    <a:gd name="T0" fmla="*/ 0 w 100"/>
                    <a:gd name="T1" fmla="*/ 15 h 40"/>
                    <a:gd name="T2" fmla="*/ 13 w 100"/>
                    <a:gd name="T3" fmla="*/ 13 h 40"/>
                    <a:gd name="T4" fmla="*/ 25 w 100"/>
                    <a:gd name="T5" fmla="*/ 11 h 40"/>
                    <a:gd name="T6" fmla="*/ 37 w 100"/>
                    <a:gd name="T7" fmla="*/ 9 h 40"/>
                    <a:gd name="T8" fmla="*/ 50 w 100"/>
                    <a:gd name="T9" fmla="*/ 7 h 40"/>
                    <a:gd name="T10" fmla="*/ 62 w 100"/>
                    <a:gd name="T11" fmla="*/ 6 h 40"/>
                    <a:gd name="T12" fmla="*/ 74 w 100"/>
                    <a:gd name="T13" fmla="*/ 4 h 40"/>
                    <a:gd name="T14" fmla="*/ 88 w 100"/>
                    <a:gd name="T15" fmla="*/ 2 h 40"/>
                    <a:gd name="T16" fmla="*/ 100 w 100"/>
                    <a:gd name="T17" fmla="*/ 0 h 40"/>
                    <a:gd name="T18" fmla="*/ 100 w 100"/>
                    <a:gd name="T19" fmla="*/ 5 h 40"/>
                    <a:gd name="T20" fmla="*/ 100 w 100"/>
                    <a:gd name="T21" fmla="*/ 9 h 40"/>
                    <a:gd name="T22" fmla="*/ 100 w 100"/>
                    <a:gd name="T23" fmla="*/ 14 h 40"/>
                    <a:gd name="T24" fmla="*/ 100 w 100"/>
                    <a:gd name="T25" fmla="*/ 20 h 40"/>
                    <a:gd name="T26" fmla="*/ 92 w 100"/>
                    <a:gd name="T27" fmla="*/ 22 h 40"/>
                    <a:gd name="T28" fmla="*/ 84 w 100"/>
                    <a:gd name="T29" fmla="*/ 24 h 40"/>
                    <a:gd name="T30" fmla="*/ 76 w 100"/>
                    <a:gd name="T31" fmla="*/ 25 h 40"/>
                    <a:gd name="T32" fmla="*/ 67 w 100"/>
                    <a:gd name="T33" fmla="*/ 27 h 40"/>
                    <a:gd name="T34" fmla="*/ 59 w 100"/>
                    <a:gd name="T35" fmla="*/ 29 h 40"/>
                    <a:gd name="T36" fmla="*/ 51 w 100"/>
                    <a:gd name="T37" fmla="*/ 30 h 40"/>
                    <a:gd name="T38" fmla="*/ 43 w 100"/>
                    <a:gd name="T39" fmla="*/ 32 h 40"/>
                    <a:gd name="T40" fmla="*/ 34 w 100"/>
                    <a:gd name="T41" fmla="*/ 33 h 40"/>
                    <a:gd name="T42" fmla="*/ 26 w 100"/>
                    <a:gd name="T43" fmla="*/ 35 h 40"/>
                    <a:gd name="T44" fmla="*/ 18 w 100"/>
                    <a:gd name="T45" fmla="*/ 37 h 40"/>
                    <a:gd name="T46" fmla="*/ 8 w 100"/>
                    <a:gd name="T47" fmla="*/ 38 h 40"/>
                    <a:gd name="T48" fmla="*/ 0 w 100"/>
                    <a:gd name="T49" fmla="*/ 40 h 40"/>
                    <a:gd name="T50" fmla="*/ 0 w 100"/>
                    <a:gd name="T51" fmla="*/ 34 h 40"/>
                    <a:gd name="T52" fmla="*/ 0 w 100"/>
                    <a:gd name="T53" fmla="*/ 28 h 40"/>
                    <a:gd name="T54" fmla="*/ 0 w 100"/>
                    <a:gd name="T55" fmla="*/ 22 h 40"/>
                    <a:gd name="T56" fmla="*/ 0 w 100"/>
                    <a:gd name="T5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40">
                      <a:moveTo>
                        <a:pt x="0" y="15"/>
                      </a:moveTo>
                      <a:lnTo>
                        <a:pt x="13" y="13"/>
                      </a:lnTo>
                      <a:lnTo>
                        <a:pt x="25" y="11"/>
                      </a:lnTo>
                      <a:lnTo>
                        <a:pt x="37" y="9"/>
                      </a:lnTo>
                      <a:lnTo>
                        <a:pt x="50" y="7"/>
                      </a:lnTo>
                      <a:lnTo>
                        <a:pt x="62" y="6"/>
                      </a:lnTo>
                      <a:lnTo>
                        <a:pt x="74" y="4"/>
                      </a:lnTo>
                      <a:lnTo>
                        <a:pt x="88" y="2"/>
                      </a:lnTo>
                      <a:lnTo>
                        <a:pt x="100" y="0"/>
                      </a:lnTo>
                      <a:lnTo>
                        <a:pt x="100" y="5"/>
                      </a:lnTo>
                      <a:lnTo>
                        <a:pt x="100" y="9"/>
                      </a:lnTo>
                      <a:lnTo>
                        <a:pt x="100" y="14"/>
                      </a:lnTo>
                      <a:lnTo>
                        <a:pt x="100" y="20"/>
                      </a:lnTo>
                      <a:lnTo>
                        <a:pt x="92" y="22"/>
                      </a:lnTo>
                      <a:lnTo>
                        <a:pt x="84" y="24"/>
                      </a:lnTo>
                      <a:lnTo>
                        <a:pt x="76" y="25"/>
                      </a:lnTo>
                      <a:lnTo>
                        <a:pt x="67" y="27"/>
                      </a:lnTo>
                      <a:lnTo>
                        <a:pt x="59" y="29"/>
                      </a:lnTo>
                      <a:lnTo>
                        <a:pt x="51" y="30"/>
                      </a:lnTo>
                      <a:lnTo>
                        <a:pt x="43" y="32"/>
                      </a:lnTo>
                      <a:lnTo>
                        <a:pt x="34" y="33"/>
                      </a:lnTo>
                      <a:lnTo>
                        <a:pt x="26" y="35"/>
                      </a:lnTo>
                      <a:lnTo>
                        <a:pt x="18" y="37"/>
                      </a:lnTo>
                      <a:lnTo>
                        <a:pt x="8" y="38"/>
                      </a:lnTo>
                      <a:lnTo>
                        <a:pt x="0" y="40"/>
                      </a:lnTo>
                      <a:lnTo>
                        <a:pt x="0" y="34"/>
                      </a:lnTo>
                      <a:lnTo>
                        <a:pt x="0" y="28"/>
                      </a:lnTo>
                      <a:lnTo>
                        <a:pt x="0" y="22"/>
                      </a:lnTo>
                      <a:lnTo>
                        <a:pt x="0" y="15"/>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51">
                  <a:extLst>
                    <a:ext uri="{FF2B5EF4-FFF2-40B4-BE49-F238E27FC236}">
                      <a16:creationId xmlns:a16="http://schemas.microsoft.com/office/drawing/2014/main" id="{BB0D5EDB-3AEB-CC43-B398-F684AB3FCE31}"/>
                    </a:ext>
                  </a:extLst>
                </p:cNvPr>
                <p:cNvSpPr>
                  <a:spLocks/>
                </p:cNvSpPr>
                <p:nvPr/>
              </p:nvSpPr>
              <p:spPr bwMode="auto">
                <a:xfrm>
                  <a:off x="487" y="1517"/>
                  <a:ext cx="31" cy="20"/>
                </a:xfrm>
                <a:custGeom>
                  <a:avLst/>
                  <a:gdLst>
                    <a:gd name="T0" fmla="*/ 0 w 93"/>
                    <a:gd name="T1" fmla="*/ 14 h 39"/>
                    <a:gd name="T2" fmla="*/ 11 w 93"/>
                    <a:gd name="T3" fmla="*/ 12 h 39"/>
                    <a:gd name="T4" fmla="*/ 23 w 93"/>
                    <a:gd name="T5" fmla="*/ 11 h 39"/>
                    <a:gd name="T6" fmla="*/ 34 w 93"/>
                    <a:gd name="T7" fmla="*/ 9 h 39"/>
                    <a:gd name="T8" fmla="*/ 47 w 93"/>
                    <a:gd name="T9" fmla="*/ 7 h 39"/>
                    <a:gd name="T10" fmla="*/ 58 w 93"/>
                    <a:gd name="T11" fmla="*/ 6 h 39"/>
                    <a:gd name="T12" fmla="*/ 70 w 93"/>
                    <a:gd name="T13" fmla="*/ 4 h 39"/>
                    <a:gd name="T14" fmla="*/ 81 w 93"/>
                    <a:gd name="T15" fmla="*/ 2 h 39"/>
                    <a:gd name="T16" fmla="*/ 93 w 93"/>
                    <a:gd name="T17" fmla="*/ 0 h 39"/>
                    <a:gd name="T18" fmla="*/ 93 w 93"/>
                    <a:gd name="T19" fmla="*/ 5 h 39"/>
                    <a:gd name="T20" fmla="*/ 93 w 93"/>
                    <a:gd name="T21" fmla="*/ 10 h 39"/>
                    <a:gd name="T22" fmla="*/ 93 w 93"/>
                    <a:gd name="T23" fmla="*/ 15 h 39"/>
                    <a:gd name="T24" fmla="*/ 93 w 93"/>
                    <a:gd name="T25" fmla="*/ 21 h 39"/>
                    <a:gd name="T26" fmla="*/ 85 w 93"/>
                    <a:gd name="T27" fmla="*/ 22 h 39"/>
                    <a:gd name="T28" fmla="*/ 77 w 93"/>
                    <a:gd name="T29" fmla="*/ 24 h 39"/>
                    <a:gd name="T30" fmla="*/ 69 w 93"/>
                    <a:gd name="T31" fmla="*/ 25 h 39"/>
                    <a:gd name="T32" fmla="*/ 60 w 93"/>
                    <a:gd name="T33" fmla="*/ 27 h 39"/>
                    <a:gd name="T34" fmla="*/ 53 w 93"/>
                    <a:gd name="T35" fmla="*/ 28 h 39"/>
                    <a:gd name="T36" fmla="*/ 45 w 93"/>
                    <a:gd name="T37" fmla="*/ 30 h 39"/>
                    <a:gd name="T38" fmla="*/ 38 w 93"/>
                    <a:gd name="T39" fmla="*/ 31 h 39"/>
                    <a:gd name="T40" fmla="*/ 30 w 93"/>
                    <a:gd name="T41" fmla="*/ 33 h 39"/>
                    <a:gd name="T42" fmla="*/ 23 w 93"/>
                    <a:gd name="T43" fmla="*/ 34 h 39"/>
                    <a:gd name="T44" fmla="*/ 15 w 93"/>
                    <a:gd name="T45" fmla="*/ 36 h 39"/>
                    <a:gd name="T46" fmla="*/ 8 w 93"/>
                    <a:gd name="T47" fmla="*/ 37 h 39"/>
                    <a:gd name="T48" fmla="*/ 0 w 93"/>
                    <a:gd name="T49" fmla="*/ 39 h 39"/>
                    <a:gd name="T50" fmla="*/ 0 w 93"/>
                    <a:gd name="T51" fmla="*/ 33 h 39"/>
                    <a:gd name="T52" fmla="*/ 0 w 93"/>
                    <a:gd name="T53" fmla="*/ 27 h 39"/>
                    <a:gd name="T54" fmla="*/ 0 w 93"/>
                    <a:gd name="T55" fmla="*/ 21 h 39"/>
                    <a:gd name="T56" fmla="*/ 0 w 9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39">
                      <a:moveTo>
                        <a:pt x="0" y="14"/>
                      </a:moveTo>
                      <a:lnTo>
                        <a:pt x="11" y="12"/>
                      </a:lnTo>
                      <a:lnTo>
                        <a:pt x="23" y="11"/>
                      </a:lnTo>
                      <a:lnTo>
                        <a:pt x="34" y="9"/>
                      </a:lnTo>
                      <a:lnTo>
                        <a:pt x="47" y="7"/>
                      </a:lnTo>
                      <a:lnTo>
                        <a:pt x="58" y="6"/>
                      </a:lnTo>
                      <a:lnTo>
                        <a:pt x="70" y="4"/>
                      </a:lnTo>
                      <a:lnTo>
                        <a:pt x="81" y="2"/>
                      </a:lnTo>
                      <a:lnTo>
                        <a:pt x="93" y="0"/>
                      </a:lnTo>
                      <a:lnTo>
                        <a:pt x="93" y="5"/>
                      </a:lnTo>
                      <a:lnTo>
                        <a:pt x="93" y="10"/>
                      </a:lnTo>
                      <a:lnTo>
                        <a:pt x="93" y="15"/>
                      </a:lnTo>
                      <a:lnTo>
                        <a:pt x="93" y="21"/>
                      </a:lnTo>
                      <a:lnTo>
                        <a:pt x="85" y="22"/>
                      </a:lnTo>
                      <a:lnTo>
                        <a:pt x="77" y="24"/>
                      </a:lnTo>
                      <a:lnTo>
                        <a:pt x="69" y="25"/>
                      </a:lnTo>
                      <a:lnTo>
                        <a:pt x="60" y="27"/>
                      </a:lnTo>
                      <a:lnTo>
                        <a:pt x="53" y="28"/>
                      </a:lnTo>
                      <a:lnTo>
                        <a:pt x="45" y="30"/>
                      </a:lnTo>
                      <a:lnTo>
                        <a:pt x="38" y="31"/>
                      </a:lnTo>
                      <a:lnTo>
                        <a:pt x="30" y="33"/>
                      </a:lnTo>
                      <a:lnTo>
                        <a:pt x="23" y="34"/>
                      </a:lnTo>
                      <a:lnTo>
                        <a:pt x="15" y="36"/>
                      </a:lnTo>
                      <a:lnTo>
                        <a:pt x="8" y="37"/>
                      </a:lnTo>
                      <a:lnTo>
                        <a:pt x="0" y="39"/>
                      </a:lnTo>
                      <a:lnTo>
                        <a:pt x="0" y="33"/>
                      </a:lnTo>
                      <a:lnTo>
                        <a:pt x="0" y="27"/>
                      </a:lnTo>
                      <a:lnTo>
                        <a:pt x="0" y="21"/>
                      </a:lnTo>
                      <a:lnTo>
                        <a:pt x="0" y="14"/>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52">
                  <a:extLst>
                    <a:ext uri="{FF2B5EF4-FFF2-40B4-BE49-F238E27FC236}">
                      <a16:creationId xmlns:a16="http://schemas.microsoft.com/office/drawing/2014/main" id="{121524AC-51AE-D649-96D8-DE4190E7C4E7}"/>
                    </a:ext>
                  </a:extLst>
                </p:cNvPr>
                <p:cNvSpPr>
                  <a:spLocks/>
                </p:cNvSpPr>
                <p:nvPr/>
              </p:nvSpPr>
              <p:spPr bwMode="auto">
                <a:xfrm>
                  <a:off x="489" y="1517"/>
                  <a:ext cx="29" cy="19"/>
                </a:xfrm>
                <a:custGeom>
                  <a:avLst/>
                  <a:gdLst>
                    <a:gd name="T0" fmla="*/ 0 w 87"/>
                    <a:gd name="T1" fmla="*/ 14 h 37"/>
                    <a:gd name="T2" fmla="*/ 10 w 87"/>
                    <a:gd name="T3" fmla="*/ 12 h 37"/>
                    <a:gd name="T4" fmla="*/ 21 w 87"/>
                    <a:gd name="T5" fmla="*/ 10 h 37"/>
                    <a:gd name="T6" fmla="*/ 32 w 87"/>
                    <a:gd name="T7" fmla="*/ 8 h 37"/>
                    <a:gd name="T8" fmla="*/ 43 w 87"/>
                    <a:gd name="T9" fmla="*/ 7 h 37"/>
                    <a:gd name="T10" fmla="*/ 54 w 87"/>
                    <a:gd name="T11" fmla="*/ 5 h 37"/>
                    <a:gd name="T12" fmla="*/ 65 w 87"/>
                    <a:gd name="T13" fmla="*/ 3 h 37"/>
                    <a:gd name="T14" fmla="*/ 76 w 87"/>
                    <a:gd name="T15" fmla="*/ 2 h 37"/>
                    <a:gd name="T16" fmla="*/ 87 w 87"/>
                    <a:gd name="T17" fmla="*/ 0 h 37"/>
                    <a:gd name="T18" fmla="*/ 87 w 87"/>
                    <a:gd name="T19" fmla="*/ 5 h 37"/>
                    <a:gd name="T20" fmla="*/ 87 w 87"/>
                    <a:gd name="T21" fmla="*/ 10 h 37"/>
                    <a:gd name="T22" fmla="*/ 87 w 87"/>
                    <a:gd name="T23" fmla="*/ 15 h 37"/>
                    <a:gd name="T24" fmla="*/ 87 w 87"/>
                    <a:gd name="T25" fmla="*/ 21 h 37"/>
                    <a:gd name="T26" fmla="*/ 79 w 87"/>
                    <a:gd name="T27" fmla="*/ 22 h 37"/>
                    <a:gd name="T28" fmla="*/ 71 w 87"/>
                    <a:gd name="T29" fmla="*/ 24 h 37"/>
                    <a:gd name="T30" fmla="*/ 63 w 87"/>
                    <a:gd name="T31" fmla="*/ 25 h 37"/>
                    <a:gd name="T32" fmla="*/ 56 w 87"/>
                    <a:gd name="T33" fmla="*/ 27 h 37"/>
                    <a:gd name="T34" fmla="*/ 49 w 87"/>
                    <a:gd name="T35" fmla="*/ 28 h 37"/>
                    <a:gd name="T36" fmla="*/ 42 w 87"/>
                    <a:gd name="T37" fmla="*/ 30 h 37"/>
                    <a:gd name="T38" fmla="*/ 35 w 87"/>
                    <a:gd name="T39" fmla="*/ 31 h 37"/>
                    <a:gd name="T40" fmla="*/ 28 w 87"/>
                    <a:gd name="T41" fmla="*/ 32 h 37"/>
                    <a:gd name="T42" fmla="*/ 21 w 87"/>
                    <a:gd name="T43" fmla="*/ 34 h 37"/>
                    <a:gd name="T44" fmla="*/ 15 w 87"/>
                    <a:gd name="T45" fmla="*/ 35 h 37"/>
                    <a:gd name="T46" fmla="*/ 8 w 87"/>
                    <a:gd name="T47" fmla="*/ 36 h 37"/>
                    <a:gd name="T48" fmla="*/ 1 w 87"/>
                    <a:gd name="T49" fmla="*/ 37 h 37"/>
                    <a:gd name="T50" fmla="*/ 1 w 87"/>
                    <a:gd name="T51" fmla="*/ 32 h 37"/>
                    <a:gd name="T52" fmla="*/ 1 w 87"/>
                    <a:gd name="T53" fmla="*/ 26 h 37"/>
                    <a:gd name="T54" fmla="*/ 1 w 87"/>
                    <a:gd name="T55" fmla="*/ 20 h 37"/>
                    <a:gd name="T56" fmla="*/ 0 w 87"/>
                    <a:gd name="T5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37">
                      <a:moveTo>
                        <a:pt x="0" y="14"/>
                      </a:moveTo>
                      <a:lnTo>
                        <a:pt x="10" y="12"/>
                      </a:lnTo>
                      <a:lnTo>
                        <a:pt x="21" y="10"/>
                      </a:lnTo>
                      <a:lnTo>
                        <a:pt x="32" y="8"/>
                      </a:lnTo>
                      <a:lnTo>
                        <a:pt x="43" y="7"/>
                      </a:lnTo>
                      <a:lnTo>
                        <a:pt x="54" y="5"/>
                      </a:lnTo>
                      <a:lnTo>
                        <a:pt x="65" y="3"/>
                      </a:lnTo>
                      <a:lnTo>
                        <a:pt x="76" y="2"/>
                      </a:lnTo>
                      <a:lnTo>
                        <a:pt x="87" y="0"/>
                      </a:lnTo>
                      <a:lnTo>
                        <a:pt x="87" y="5"/>
                      </a:lnTo>
                      <a:lnTo>
                        <a:pt x="87" y="10"/>
                      </a:lnTo>
                      <a:lnTo>
                        <a:pt x="87" y="15"/>
                      </a:lnTo>
                      <a:lnTo>
                        <a:pt x="87" y="21"/>
                      </a:lnTo>
                      <a:lnTo>
                        <a:pt x="79" y="22"/>
                      </a:lnTo>
                      <a:lnTo>
                        <a:pt x="71" y="24"/>
                      </a:lnTo>
                      <a:lnTo>
                        <a:pt x="63" y="25"/>
                      </a:lnTo>
                      <a:lnTo>
                        <a:pt x="56" y="27"/>
                      </a:lnTo>
                      <a:lnTo>
                        <a:pt x="49" y="28"/>
                      </a:lnTo>
                      <a:lnTo>
                        <a:pt x="42" y="30"/>
                      </a:lnTo>
                      <a:lnTo>
                        <a:pt x="35" y="31"/>
                      </a:lnTo>
                      <a:lnTo>
                        <a:pt x="28" y="32"/>
                      </a:lnTo>
                      <a:lnTo>
                        <a:pt x="21" y="34"/>
                      </a:lnTo>
                      <a:lnTo>
                        <a:pt x="15" y="35"/>
                      </a:lnTo>
                      <a:lnTo>
                        <a:pt x="8" y="36"/>
                      </a:lnTo>
                      <a:lnTo>
                        <a:pt x="1" y="37"/>
                      </a:lnTo>
                      <a:lnTo>
                        <a:pt x="1" y="32"/>
                      </a:lnTo>
                      <a:lnTo>
                        <a:pt x="1" y="26"/>
                      </a:lnTo>
                      <a:lnTo>
                        <a:pt x="1" y="20"/>
                      </a:lnTo>
                      <a:lnTo>
                        <a:pt x="0" y="14"/>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53">
                  <a:extLst>
                    <a:ext uri="{FF2B5EF4-FFF2-40B4-BE49-F238E27FC236}">
                      <a16:creationId xmlns:a16="http://schemas.microsoft.com/office/drawing/2014/main" id="{0B1ACE54-6489-4248-8225-18255C33A207}"/>
                    </a:ext>
                  </a:extLst>
                </p:cNvPr>
                <p:cNvSpPr>
                  <a:spLocks/>
                </p:cNvSpPr>
                <p:nvPr/>
              </p:nvSpPr>
              <p:spPr bwMode="auto">
                <a:xfrm>
                  <a:off x="491" y="1517"/>
                  <a:ext cx="27" cy="18"/>
                </a:xfrm>
                <a:custGeom>
                  <a:avLst/>
                  <a:gdLst>
                    <a:gd name="T0" fmla="*/ 0 w 81"/>
                    <a:gd name="T1" fmla="*/ 13 h 36"/>
                    <a:gd name="T2" fmla="*/ 10 w 81"/>
                    <a:gd name="T3" fmla="*/ 11 h 36"/>
                    <a:gd name="T4" fmla="*/ 21 w 81"/>
                    <a:gd name="T5" fmla="*/ 10 h 36"/>
                    <a:gd name="T6" fmla="*/ 31 w 81"/>
                    <a:gd name="T7" fmla="*/ 8 h 36"/>
                    <a:gd name="T8" fmla="*/ 41 w 81"/>
                    <a:gd name="T9" fmla="*/ 6 h 36"/>
                    <a:gd name="T10" fmla="*/ 51 w 81"/>
                    <a:gd name="T11" fmla="*/ 5 h 36"/>
                    <a:gd name="T12" fmla="*/ 61 w 81"/>
                    <a:gd name="T13" fmla="*/ 3 h 36"/>
                    <a:gd name="T14" fmla="*/ 72 w 81"/>
                    <a:gd name="T15" fmla="*/ 2 h 36"/>
                    <a:gd name="T16" fmla="*/ 81 w 81"/>
                    <a:gd name="T17" fmla="*/ 0 h 36"/>
                    <a:gd name="T18" fmla="*/ 81 w 81"/>
                    <a:gd name="T19" fmla="*/ 5 h 36"/>
                    <a:gd name="T20" fmla="*/ 81 w 81"/>
                    <a:gd name="T21" fmla="*/ 10 h 36"/>
                    <a:gd name="T22" fmla="*/ 81 w 81"/>
                    <a:gd name="T23" fmla="*/ 15 h 36"/>
                    <a:gd name="T24" fmla="*/ 81 w 81"/>
                    <a:gd name="T25" fmla="*/ 21 h 36"/>
                    <a:gd name="T26" fmla="*/ 73 w 81"/>
                    <a:gd name="T27" fmla="*/ 22 h 36"/>
                    <a:gd name="T28" fmla="*/ 66 w 81"/>
                    <a:gd name="T29" fmla="*/ 24 h 36"/>
                    <a:gd name="T30" fmla="*/ 58 w 81"/>
                    <a:gd name="T31" fmla="*/ 25 h 36"/>
                    <a:gd name="T32" fmla="*/ 50 w 81"/>
                    <a:gd name="T33" fmla="*/ 27 h 36"/>
                    <a:gd name="T34" fmla="*/ 44 w 81"/>
                    <a:gd name="T35" fmla="*/ 28 h 36"/>
                    <a:gd name="T36" fmla="*/ 37 w 81"/>
                    <a:gd name="T37" fmla="*/ 29 h 36"/>
                    <a:gd name="T38" fmla="*/ 32 w 81"/>
                    <a:gd name="T39" fmla="*/ 30 h 36"/>
                    <a:gd name="T40" fmla="*/ 26 w 81"/>
                    <a:gd name="T41" fmla="*/ 31 h 36"/>
                    <a:gd name="T42" fmla="*/ 20 w 81"/>
                    <a:gd name="T43" fmla="*/ 33 h 36"/>
                    <a:gd name="T44" fmla="*/ 14 w 81"/>
                    <a:gd name="T45" fmla="*/ 34 h 36"/>
                    <a:gd name="T46" fmla="*/ 7 w 81"/>
                    <a:gd name="T47" fmla="*/ 35 h 36"/>
                    <a:gd name="T48" fmla="*/ 2 w 81"/>
                    <a:gd name="T49" fmla="*/ 36 h 36"/>
                    <a:gd name="T50" fmla="*/ 2 w 81"/>
                    <a:gd name="T51" fmla="*/ 31 h 36"/>
                    <a:gd name="T52" fmla="*/ 2 w 81"/>
                    <a:gd name="T53" fmla="*/ 25 h 36"/>
                    <a:gd name="T54" fmla="*/ 2 w 81"/>
                    <a:gd name="T55" fmla="*/ 19 h 36"/>
                    <a:gd name="T56" fmla="*/ 0 w 81"/>
                    <a:gd name="T5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6">
                      <a:moveTo>
                        <a:pt x="0" y="13"/>
                      </a:moveTo>
                      <a:lnTo>
                        <a:pt x="10" y="11"/>
                      </a:lnTo>
                      <a:lnTo>
                        <a:pt x="21" y="10"/>
                      </a:lnTo>
                      <a:lnTo>
                        <a:pt x="31" y="8"/>
                      </a:lnTo>
                      <a:lnTo>
                        <a:pt x="41" y="6"/>
                      </a:lnTo>
                      <a:lnTo>
                        <a:pt x="51" y="5"/>
                      </a:lnTo>
                      <a:lnTo>
                        <a:pt x="61" y="3"/>
                      </a:lnTo>
                      <a:lnTo>
                        <a:pt x="72" y="2"/>
                      </a:lnTo>
                      <a:lnTo>
                        <a:pt x="81" y="0"/>
                      </a:lnTo>
                      <a:lnTo>
                        <a:pt x="81" y="5"/>
                      </a:lnTo>
                      <a:lnTo>
                        <a:pt x="81" y="10"/>
                      </a:lnTo>
                      <a:lnTo>
                        <a:pt x="81" y="15"/>
                      </a:lnTo>
                      <a:lnTo>
                        <a:pt x="81" y="21"/>
                      </a:lnTo>
                      <a:lnTo>
                        <a:pt x="73" y="22"/>
                      </a:lnTo>
                      <a:lnTo>
                        <a:pt x="66" y="24"/>
                      </a:lnTo>
                      <a:lnTo>
                        <a:pt x="58" y="25"/>
                      </a:lnTo>
                      <a:lnTo>
                        <a:pt x="50" y="27"/>
                      </a:lnTo>
                      <a:lnTo>
                        <a:pt x="44" y="28"/>
                      </a:lnTo>
                      <a:lnTo>
                        <a:pt x="37" y="29"/>
                      </a:lnTo>
                      <a:lnTo>
                        <a:pt x="32" y="30"/>
                      </a:lnTo>
                      <a:lnTo>
                        <a:pt x="26" y="31"/>
                      </a:lnTo>
                      <a:lnTo>
                        <a:pt x="20" y="33"/>
                      </a:lnTo>
                      <a:lnTo>
                        <a:pt x="14" y="34"/>
                      </a:lnTo>
                      <a:lnTo>
                        <a:pt x="7" y="35"/>
                      </a:lnTo>
                      <a:lnTo>
                        <a:pt x="2" y="36"/>
                      </a:lnTo>
                      <a:lnTo>
                        <a:pt x="2" y="31"/>
                      </a:lnTo>
                      <a:lnTo>
                        <a:pt x="2" y="25"/>
                      </a:lnTo>
                      <a:lnTo>
                        <a:pt x="2" y="19"/>
                      </a:lnTo>
                      <a:lnTo>
                        <a:pt x="0" y="13"/>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54">
                  <a:extLst>
                    <a:ext uri="{FF2B5EF4-FFF2-40B4-BE49-F238E27FC236}">
                      <a16:creationId xmlns:a16="http://schemas.microsoft.com/office/drawing/2014/main" id="{5C4D16F0-9651-5F4E-A123-A694F4A5B100}"/>
                    </a:ext>
                  </a:extLst>
                </p:cNvPr>
                <p:cNvSpPr>
                  <a:spLocks/>
                </p:cNvSpPr>
                <p:nvPr/>
              </p:nvSpPr>
              <p:spPr bwMode="auto">
                <a:xfrm>
                  <a:off x="494" y="1517"/>
                  <a:ext cx="24" cy="17"/>
                </a:xfrm>
                <a:custGeom>
                  <a:avLst/>
                  <a:gdLst>
                    <a:gd name="T0" fmla="*/ 0 w 74"/>
                    <a:gd name="T1" fmla="*/ 12 h 35"/>
                    <a:gd name="T2" fmla="*/ 10 w 74"/>
                    <a:gd name="T3" fmla="*/ 10 h 35"/>
                    <a:gd name="T4" fmla="*/ 19 w 74"/>
                    <a:gd name="T5" fmla="*/ 9 h 35"/>
                    <a:gd name="T6" fmla="*/ 28 w 74"/>
                    <a:gd name="T7" fmla="*/ 7 h 35"/>
                    <a:gd name="T8" fmla="*/ 37 w 74"/>
                    <a:gd name="T9" fmla="*/ 6 h 35"/>
                    <a:gd name="T10" fmla="*/ 47 w 74"/>
                    <a:gd name="T11" fmla="*/ 4 h 35"/>
                    <a:gd name="T12" fmla="*/ 56 w 74"/>
                    <a:gd name="T13" fmla="*/ 3 h 35"/>
                    <a:gd name="T14" fmla="*/ 65 w 74"/>
                    <a:gd name="T15" fmla="*/ 1 h 35"/>
                    <a:gd name="T16" fmla="*/ 74 w 74"/>
                    <a:gd name="T17" fmla="*/ 0 h 35"/>
                    <a:gd name="T18" fmla="*/ 74 w 74"/>
                    <a:gd name="T19" fmla="*/ 5 h 35"/>
                    <a:gd name="T20" fmla="*/ 74 w 74"/>
                    <a:gd name="T21" fmla="*/ 10 h 35"/>
                    <a:gd name="T22" fmla="*/ 74 w 74"/>
                    <a:gd name="T23" fmla="*/ 16 h 35"/>
                    <a:gd name="T24" fmla="*/ 74 w 74"/>
                    <a:gd name="T25" fmla="*/ 22 h 35"/>
                    <a:gd name="T26" fmla="*/ 66 w 74"/>
                    <a:gd name="T27" fmla="*/ 23 h 35"/>
                    <a:gd name="T28" fmla="*/ 59 w 74"/>
                    <a:gd name="T29" fmla="*/ 24 h 35"/>
                    <a:gd name="T30" fmla="*/ 51 w 74"/>
                    <a:gd name="T31" fmla="*/ 26 h 35"/>
                    <a:gd name="T32" fmla="*/ 43 w 74"/>
                    <a:gd name="T33" fmla="*/ 27 h 35"/>
                    <a:gd name="T34" fmla="*/ 37 w 74"/>
                    <a:gd name="T35" fmla="*/ 28 h 35"/>
                    <a:gd name="T36" fmla="*/ 33 w 74"/>
                    <a:gd name="T37" fmla="*/ 29 h 35"/>
                    <a:gd name="T38" fmla="*/ 28 w 74"/>
                    <a:gd name="T39" fmla="*/ 30 h 35"/>
                    <a:gd name="T40" fmla="*/ 22 w 74"/>
                    <a:gd name="T41" fmla="*/ 31 h 35"/>
                    <a:gd name="T42" fmla="*/ 17 w 74"/>
                    <a:gd name="T43" fmla="*/ 32 h 35"/>
                    <a:gd name="T44" fmla="*/ 13 w 74"/>
                    <a:gd name="T45" fmla="*/ 33 h 35"/>
                    <a:gd name="T46" fmla="*/ 7 w 74"/>
                    <a:gd name="T47" fmla="*/ 34 h 35"/>
                    <a:gd name="T48" fmla="*/ 2 w 74"/>
                    <a:gd name="T49" fmla="*/ 35 h 35"/>
                    <a:gd name="T50" fmla="*/ 2 w 74"/>
                    <a:gd name="T51" fmla="*/ 29 h 35"/>
                    <a:gd name="T52" fmla="*/ 2 w 74"/>
                    <a:gd name="T53" fmla="*/ 24 h 35"/>
                    <a:gd name="T54" fmla="*/ 0 w 74"/>
                    <a:gd name="T55" fmla="*/ 17 h 35"/>
                    <a:gd name="T56" fmla="*/ 0 w 74"/>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5">
                      <a:moveTo>
                        <a:pt x="0" y="12"/>
                      </a:moveTo>
                      <a:lnTo>
                        <a:pt x="10" y="10"/>
                      </a:lnTo>
                      <a:lnTo>
                        <a:pt x="19" y="9"/>
                      </a:lnTo>
                      <a:lnTo>
                        <a:pt x="28" y="7"/>
                      </a:lnTo>
                      <a:lnTo>
                        <a:pt x="37" y="6"/>
                      </a:lnTo>
                      <a:lnTo>
                        <a:pt x="47" y="4"/>
                      </a:lnTo>
                      <a:lnTo>
                        <a:pt x="56" y="3"/>
                      </a:lnTo>
                      <a:lnTo>
                        <a:pt x="65" y="1"/>
                      </a:lnTo>
                      <a:lnTo>
                        <a:pt x="74" y="0"/>
                      </a:lnTo>
                      <a:lnTo>
                        <a:pt x="74" y="5"/>
                      </a:lnTo>
                      <a:lnTo>
                        <a:pt x="74" y="10"/>
                      </a:lnTo>
                      <a:lnTo>
                        <a:pt x="74" y="16"/>
                      </a:lnTo>
                      <a:lnTo>
                        <a:pt x="74" y="22"/>
                      </a:lnTo>
                      <a:lnTo>
                        <a:pt x="66" y="23"/>
                      </a:lnTo>
                      <a:lnTo>
                        <a:pt x="59" y="24"/>
                      </a:lnTo>
                      <a:lnTo>
                        <a:pt x="51" y="26"/>
                      </a:lnTo>
                      <a:lnTo>
                        <a:pt x="43" y="27"/>
                      </a:lnTo>
                      <a:lnTo>
                        <a:pt x="37" y="28"/>
                      </a:lnTo>
                      <a:lnTo>
                        <a:pt x="33" y="29"/>
                      </a:lnTo>
                      <a:lnTo>
                        <a:pt x="28" y="30"/>
                      </a:lnTo>
                      <a:lnTo>
                        <a:pt x="22" y="31"/>
                      </a:lnTo>
                      <a:lnTo>
                        <a:pt x="17" y="32"/>
                      </a:lnTo>
                      <a:lnTo>
                        <a:pt x="13" y="33"/>
                      </a:lnTo>
                      <a:lnTo>
                        <a:pt x="7" y="34"/>
                      </a:lnTo>
                      <a:lnTo>
                        <a:pt x="2" y="35"/>
                      </a:lnTo>
                      <a:lnTo>
                        <a:pt x="2" y="29"/>
                      </a:lnTo>
                      <a:lnTo>
                        <a:pt x="2" y="24"/>
                      </a:lnTo>
                      <a:lnTo>
                        <a:pt x="0" y="17"/>
                      </a:lnTo>
                      <a:lnTo>
                        <a:pt x="0" y="12"/>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55">
                  <a:extLst>
                    <a:ext uri="{FF2B5EF4-FFF2-40B4-BE49-F238E27FC236}">
                      <a16:creationId xmlns:a16="http://schemas.microsoft.com/office/drawing/2014/main" id="{DE9AB43C-7E32-DE46-BA4F-209C14812158}"/>
                    </a:ext>
                  </a:extLst>
                </p:cNvPr>
                <p:cNvSpPr>
                  <a:spLocks/>
                </p:cNvSpPr>
                <p:nvPr/>
              </p:nvSpPr>
              <p:spPr bwMode="auto">
                <a:xfrm>
                  <a:off x="496" y="1517"/>
                  <a:ext cx="22" cy="16"/>
                </a:xfrm>
                <a:custGeom>
                  <a:avLst/>
                  <a:gdLst>
                    <a:gd name="T0" fmla="*/ 0 w 67"/>
                    <a:gd name="T1" fmla="*/ 11 h 33"/>
                    <a:gd name="T2" fmla="*/ 8 w 67"/>
                    <a:gd name="T3" fmla="*/ 10 h 33"/>
                    <a:gd name="T4" fmla="*/ 17 w 67"/>
                    <a:gd name="T5" fmla="*/ 9 h 33"/>
                    <a:gd name="T6" fmla="*/ 25 w 67"/>
                    <a:gd name="T7" fmla="*/ 7 h 33"/>
                    <a:gd name="T8" fmla="*/ 34 w 67"/>
                    <a:gd name="T9" fmla="*/ 6 h 33"/>
                    <a:gd name="T10" fmla="*/ 43 w 67"/>
                    <a:gd name="T11" fmla="*/ 4 h 33"/>
                    <a:gd name="T12" fmla="*/ 51 w 67"/>
                    <a:gd name="T13" fmla="*/ 3 h 33"/>
                    <a:gd name="T14" fmla="*/ 59 w 67"/>
                    <a:gd name="T15" fmla="*/ 1 h 33"/>
                    <a:gd name="T16" fmla="*/ 67 w 67"/>
                    <a:gd name="T17" fmla="*/ 0 h 33"/>
                    <a:gd name="T18" fmla="*/ 67 w 67"/>
                    <a:gd name="T19" fmla="*/ 5 h 33"/>
                    <a:gd name="T20" fmla="*/ 67 w 67"/>
                    <a:gd name="T21" fmla="*/ 10 h 33"/>
                    <a:gd name="T22" fmla="*/ 67 w 67"/>
                    <a:gd name="T23" fmla="*/ 16 h 33"/>
                    <a:gd name="T24" fmla="*/ 67 w 67"/>
                    <a:gd name="T25" fmla="*/ 22 h 33"/>
                    <a:gd name="T26" fmla="*/ 60 w 67"/>
                    <a:gd name="T27" fmla="*/ 23 h 33"/>
                    <a:gd name="T28" fmla="*/ 52 w 67"/>
                    <a:gd name="T29" fmla="*/ 25 h 33"/>
                    <a:gd name="T30" fmla="*/ 44 w 67"/>
                    <a:gd name="T31" fmla="*/ 26 h 33"/>
                    <a:gd name="T32" fmla="*/ 37 w 67"/>
                    <a:gd name="T33" fmla="*/ 27 h 33"/>
                    <a:gd name="T34" fmla="*/ 27 w 67"/>
                    <a:gd name="T35" fmla="*/ 28 h 33"/>
                    <a:gd name="T36" fmla="*/ 19 w 67"/>
                    <a:gd name="T37" fmla="*/ 30 h 33"/>
                    <a:gd name="T38" fmla="*/ 11 w 67"/>
                    <a:gd name="T39" fmla="*/ 31 h 33"/>
                    <a:gd name="T40" fmla="*/ 1 w 67"/>
                    <a:gd name="T41" fmla="*/ 33 h 33"/>
                    <a:gd name="T42" fmla="*/ 1 w 67"/>
                    <a:gd name="T43" fmla="*/ 28 h 33"/>
                    <a:gd name="T44" fmla="*/ 1 w 67"/>
                    <a:gd name="T45" fmla="*/ 22 h 33"/>
                    <a:gd name="T46" fmla="*/ 0 w 67"/>
                    <a:gd name="T47" fmla="*/ 16 h 33"/>
                    <a:gd name="T48" fmla="*/ 0 w 67"/>
                    <a:gd name="T4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33">
                      <a:moveTo>
                        <a:pt x="0" y="11"/>
                      </a:moveTo>
                      <a:lnTo>
                        <a:pt x="8" y="10"/>
                      </a:lnTo>
                      <a:lnTo>
                        <a:pt x="17" y="9"/>
                      </a:lnTo>
                      <a:lnTo>
                        <a:pt x="25" y="7"/>
                      </a:lnTo>
                      <a:lnTo>
                        <a:pt x="34" y="6"/>
                      </a:lnTo>
                      <a:lnTo>
                        <a:pt x="43" y="4"/>
                      </a:lnTo>
                      <a:lnTo>
                        <a:pt x="51" y="3"/>
                      </a:lnTo>
                      <a:lnTo>
                        <a:pt x="59" y="1"/>
                      </a:lnTo>
                      <a:lnTo>
                        <a:pt x="67" y="0"/>
                      </a:lnTo>
                      <a:lnTo>
                        <a:pt x="67" y="5"/>
                      </a:lnTo>
                      <a:lnTo>
                        <a:pt x="67" y="10"/>
                      </a:lnTo>
                      <a:lnTo>
                        <a:pt x="67" y="16"/>
                      </a:lnTo>
                      <a:lnTo>
                        <a:pt x="67" y="22"/>
                      </a:lnTo>
                      <a:lnTo>
                        <a:pt x="60" y="23"/>
                      </a:lnTo>
                      <a:lnTo>
                        <a:pt x="52" y="25"/>
                      </a:lnTo>
                      <a:lnTo>
                        <a:pt x="44" y="26"/>
                      </a:lnTo>
                      <a:lnTo>
                        <a:pt x="37" y="27"/>
                      </a:lnTo>
                      <a:lnTo>
                        <a:pt x="27" y="28"/>
                      </a:lnTo>
                      <a:lnTo>
                        <a:pt x="19" y="30"/>
                      </a:lnTo>
                      <a:lnTo>
                        <a:pt x="11" y="31"/>
                      </a:lnTo>
                      <a:lnTo>
                        <a:pt x="1" y="33"/>
                      </a:lnTo>
                      <a:lnTo>
                        <a:pt x="1" y="28"/>
                      </a:lnTo>
                      <a:lnTo>
                        <a:pt x="1" y="22"/>
                      </a:lnTo>
                      <a:lnTo>
                        <a:pt x="0" y="16"/>
                      </a:lnTo>
                      <a:lnTo>
                        <a:pt x="0" y="1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56">
                  <a:extLst>
                    <a:ext uri="{FF2B5EF4-FFF2-40B4-BE49-F238E27FC236}">
                      <a16:creationId xmlns:a16="http://schemas.microsoft.com/office/drawing/2014/main" id="{4804B407-F9E3-2C4D-A5E3-A71F17332136}"/>
                    </a:ext>
                  </a:extLst>
                </p:cNvPr>
                <p:cNvSpPr>
                  <a:spLocks/>
                </p:cNvSpPr>
                <p:nvPr/>
              </p:nvSpPr>
              <p:spPr bwMode="auto">
                <a:xfrm>
                  <a:off x="498" y="1517"/>
                  <a:ext cx="20" cy="16"/>
                </a:xfrm>
                <a:custGeom>
                  <a:avLst/>
                  <a:gdLst>
                    <a:gd name="T0" fmla="*/ 0 w 60"/>
                    <a:gd name="T1" fmla="*/ 11 h 32"/>
                    <a:gd name="T2" fmla="*/ 7 w 60"/>
                    <a:gd name="T3" fmla="*/ 10 h 32"/>
                    <a:gd name="T4" fmla="*/ 15 w 60"/>
                    <a:gd name="T5" fmla="*/ 8 h 32"/>
                    <a:gd name="T6" fmla="*/ 22 w 60"/>
                    <a:gd name="T7" fmla="*/ 7 h 32"/>
                    <a:gd name="T8" fmla="*/ 30 w 60"/>
                    <a:gd name="T9" fmla="*/ 5 h 32"/>
                    <a:gd name="T10" fmla="*/ 37 w 60"/>
                    <a:gd name="T11" fmla="*/ 4 h 32"/>
                    <a:gd name="T12" fmla="*/ 45 w 60"/>
                    <a:gd name="T13" fmla="*/ 3 h 32"/>
                    <a:gd name="T14" fmla="*/ 52 w 60"/>
                    <a:gd name="T15" fmla="*/ 1 h 32"/>
                    <a:gd name="T16" fmla="*/ 60 w 60"/>
                    <a:gd name="T17" fmla="*/ 0 h 32"/>
                    <a:gd name="T18" fmla="*/ 60 w 60"/>
                    <a:gd name="T19" fmla="*/ 5 h 32"/>
                    <a:gd name="T20" fmla="*/ 60 w 60"/>
                    <a:gd name="T21" fmla="*/ 10 h 32"/>
                    <a:gd name="T22" fmla="*/ 60 w 60"/>
                    <a:gd name="T23" fmla="*/ 16 h 32"/>
                    <a:gd name="T24" fmla="*/ 60 w 60"/>
                    <a:gd name="T25" fmla="*/ 22 h 32"/>
                    <a:gd name="T26" fmla="*/ 53 w 60"/>
                    <a:gd name="T27" fmla="*/ 23 h 32"/>
                    <a:gd name="T28" fmla="*/ 45 w 60"/>
                    <a:gd name="T29" fmla="*/ 25 h 32"/>
                    <a:gd name="T30" fmla="*/ 37 w 60"/>
                    <a:gd name="T31" fmla="*/ 26 h 32"/>
                    <a:gd name="T32" fmla="*/ 30 w 60"/>
                    <a:gd name="T33" fmla="*/ 27 h 32"/>
                    <a:gd name="T34" fmla="*/ 23 w 60"/>
                    <a:gd name="T35" fmla="*/ 28 h 32"/>
                    <a:gd name="T36" fmla="*/ 16 w 60"/>
                    <a:gd name="T37" fmla="*/ 29 h 32"/>
                    <a:gd name="T38" fmla="*/ 8 w 60"/>
                    <a:gd name="T39" fmla="*/ 31 h 32"/>
                    <a:gd name="T40" fmla="*/ 1 w 60"/>
                    <a:gd name="T41" fmla="*/ 32 h 32"/>
                    <a:gd name="T42" fmla="*/ 1 w 60"/>
                    <a:gd name="T43" fmla="*/ 27 h 32"/>
                    <a:gd name="T44" fmla="*/ 1 w 60"/>
                    <a:gd name="T45" fmla="*/ 22 h 32"/>
                    <a:gd name="T46" fmla="*/ 0 w 60"/>
                    <a:gd name="T47" fmla="*/ 16 h 32"/>
                    <a:gd name="T48" fmla="*/ 0 w 60"/>
                    <a:gd name="T4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2">
                      <a:moveTo>
                        <a:pt x="0" y="11"/>
                      </a:moveTo>
                      <a:lnTo>
                        <a:pt x="7" y="10"/>
                      </a:lnTo>
                      <a:lnTo>
                        <a:pt x="15" y="8"/>
                      </a:lnTo>
                      <a:lnTo>
                        <a:pt x="22" y="7"/>
                      </a:lnTo>
                      <a:lnTo>
                        <a:pt x="30" y="5"/>
                      </a:lnTo>
                      <a:lnTo>
                        <a:pt x="37" y="4"/>
                      </a:lnTo>
                      <a:lnTo>
                        <a:pt x="45" y="3"/>
                      </a:lnTo>
                      <a:lnTo>
                        <a:pt x="52" y="1"/>
                      </a:lnTo>
                      <a:lnTo>
                        <a:pt x="60" y="0"/>
                      </a:lnTo>
                      <a:lnTo>
                        <a:pt x="60" y="5"/>
                      </a:lnTo>
                      <a:lnTo>
                        <a:pt x="60" y="10"/>
                      </a:lnTo>
                      <a:lnTo>
                        <a:pt x="60" y="16"/>
                      </a:lnTo>
                      <a:lnTo>
                        <a:pt x="60" y="22"/>
                      </a:lnTo>
                      <a:lnTo>
                        <a:pt x="53" y="23"/>
                      </a:lnTo>
                      <a:lnTo>
                        <a:pt x="45" y="25"/>
                      </a:lnTo>
                      <a:lnTo>
                        <a:pt x="37" y="26"/>
                      </a:lnTo>
                      <a:lnTo>
                        <a:pt x="30" y="27"/>
                      </a:lnTo>
                      <a:lnTo>
                        <a:pt x="23" y="28"/>
                      </a:lnTo>
                      <a:lnTo>
                        <a:pt x="16" y="29"/>
                      </a:lnTo>
                      <a:lnTo>
                        <a:pt x="8" y="31"/>
                      </a:lnTo>
                      <a:lnTo>
                        <a:pt x="1" y="32"/>
                      </a:lnTo>
                      <a:lnTo>
                        <a:pt x="1" y="27"/>
                      </a:lnTo>
                      <a:lnTo>
                        <a:pt x="1" y="22"/>
                      </a:lnTo>
                      <a:lnTo>
                        <a:pt x="0" y="16"/>
                      </a:lnTo>
                      <a:lnTo>
                        <a:pt x="0" y="1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57">
                  <a:extLst>
                    <a:ext uri="{FF2B5EF4-FFF2-40B4-BE49-F238E27FC236}">
                      <a16:creationId xmlns:a16="http://schemas.microsoft.com/office/drawing/2014/main" id="{3330EECA-5013-1648-B2B9-7E49AB266729}"/>
                    </a:ext>
                  </a:extLst>
                </p:cNvPr>
                <p:cNvSpPr>
                  <a:spLocks/>
                </p:cNvSpPr>
                <p:nvPr/>
              </p:nvSpPr>
              <p:spPr bwMode="auto">
                <a:xfrm>
                  <a:off x="500" y="1517"/>
                  <a:ext cx="18" cy="15"/>
                </a:xfrm>
                <a:custGeom>
                  <a:avLst/>
                  <a:gdLst>
                    <a:gd name="T0" fmla="*/ 0 w 55"/>
                    <a:gd name="T1" fmla="*/ 10 h 31"/>
                    <a:gd name="T2" fmla="*/ 55 w 55"/>
                    <a:gd name="T3" fmla="*/ 0 h 31"/>
                    <a:gd name="T4" fmla="*/ 55 w 55"/>
                    <a:gd name="T5" fmla="*/ 23 h 31"/>
                    <a:gd name="T6" fmla="*/ 25 w 55"/>
                    <a:gd name="T7" fmla="*/ 27 h 31"/>
                    <a:gd name="T8" fmla="*/ 3 w 55"/>
                    <a:gd name="T9" fmla="*/ 31 h 31"/>
                    <a:gd name="T10" fmla="*/ 0 w 55"/>
                    <a:gd name="T11" fmla="*/ 10 h 31"/>
                  </a:gdLst>
                  <a:ahLst/>
                  <a:cxnLst>
                    <a:cxn ang="0">
                      <a:pos x="T0" y="T1"/>
                    </a:cxn>
                    <a:cxn ang="0">
                      <a:pos x="T2" y="T3"/>
                    </a:cxn>
                    <a:cxn ang="0">
                      <a:pos x="T4" y="T5"/>
                    </a:cxn>
                    <a:cxn ang="0">
                      <a:pos x="T6" y="T7"/>
                    </a:cxn>
                    <a:cxn ang="0">
                      <a:pos x="T8" y="T9"/>
                    </a:cxn>
                    <a:cxn ang="0">
                      <a:pos x="T10" y="T11"/>
                    </a:cxn>
                  </a:cxnLst>
                  <a:rect l="0" t="0" r="r" b="b"/>
                  <a:pathLst>
                    <a:path w="55" h="31">
                      <a:moveTo>
                        <a:pt x="0" y="10"/>
                      </a:moveTo>
                      <a:lnTo>
                        <a:pt x="55" y="0"/>
                      </a:lnTo>
                      <a:lnTo>
                        <a:pt x="55" y="23"/>
                      </a:lnTo>
                      <a:lnTo>
                        <a:pt x="25" y="27"/>
                      </a:lnTo>
                      <a:lnTo>
                        <a:pt x="3" y="31"/>
                      </a:lnTo>
                      <a:lnTo>
                        <a:pt x="0" y="1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58">
                  <a:extLst>
                    <a:ext uri="{FF2B5EF4-FFF2-40B4-BE49-F238E27FC236}">
                      <a16:creationId xmlns:a16="http://schemas.microsoft.com/office/drawing/2014/main" id="{B2B9273F-0542-324D-8A53-59A23794BCEB}"/>
                    </a:ext>
                  </a:extLst>
                </p:cNvPr>
                <p:cNvSpPr>
                  <a:spLocks/>
                </p:cNvSpPr>
                <p:nvPr/>
              </p:nvSpPr>
              <p:spPr bwMode="auto">
                <a:xfrm>
                  <a:off x="478" y="1364"/>
                  <a:ext cx="28" cy="11"/>
                </a:xfrm>
                <a:custGeom>
                  <a:avLst/>
                  <a:gdLst>
                    <a:gd name="T0" fmla="*/ 0 w 85"/>
                    <a:gd name="T1" fmla="*/ 0 h 22"/>
                    <a:gd name="T2" fmla="*/ 0 w 85"/>
                    <a:gd name="T3" fmla="*/ 22 h 22"/>
                    <a:gd name="T4" fmla="*/ 24 w 85"/>
                    <a:gd name="T5" fmla="*/ 22 h 22"/>
                    <a:gd name="T6" fmla="*/ 85 w 85"/>
                    <a:gd name="T7" fmla="*/ 20 h 22"/>
                    <a:gd name="T8" fmla="*/ 81 w 85"/>
                    <a:gd name="T9" fmla="*/ 0 h 22"/>
                    <a:gd name="T10" fmla="*/ 0 w 85"/>
                    <a:gd name="T11" fmla="*/ 0 h 22"/>
                  </a:gdLst>
                  <a:ahLst/>
                  <a:cxnLst>
                    <a:cxn ang="0">
                      <a:pos x="T0" y="T1"/>
                    </a:cxn>
                    <a:cxn ang="0">
                      <a:pos x="T2" y="T3"/>
                    </a:cxn>
                    <a:cxn ang="0">
                      <a:pos x="T4" y="T5"/>
                    </a:cxn>
                    <a:cxn ang="0">
                      <a:pos x="T6" y="T7"/>
                    </a:cxn>
                    <a:cxn ang="0">
                      <a:pos x="T8" y="T9"/>
                    </a:cxn>
                    <a:cxn ang="0">
                      <a:pos x="T10" y="T11"/>
                    </a:cxn>
                  </a:cxnLst>
                  <a:rect l="0" t="0" r="r" b="b"/>
                  <a:pathLst>
                    <a:path w="85" h="22">
                      <a:moveTo>
                        <a:pt x="0" y="0"/>
                      </a:moveTo>
                      <a:lnTo>
                        <a:pt x="0" y="22"/>
                      </a:lnTo>
                      <a:lnTo>
                        <a:pt x="24" y="22"/>
                      </a:lnTo>
                      <a:lnTo>
                        <a:pt x="85" y="20"/>
                      </a:lnTo>
                      <a:lnTo>
                        <a:pt x="81"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59">
                  <a:extLst>
                    <a:ext uri="{FF2B5EF4-FFF2-40B4-BE49-F238E27FC236}">
                      <a16:creationId xmlns:a16="http://schemas.microsoft.com/office/drawing/2014/main" id="{72A9824D-7B1B-E345-8A72-331C20F76D6A}"/>
                    </a:ext>
                  </a:extLst>
                </p:cNvPr>
                <p:cNvSpPr>
                  <a:spLocks/>
                </p:cNvSpPr>
                <p:nvPr/>
              </p:nvSpPr>
              <p:spPr bwMode="auto">
                <a:xfrm>
                  <a:off x="480" y="1364"/>
                  <a:ext cx="26" cy="11"/>
                </a:xfrm>
                <a:custGeom>
                  <a:avLst/>
                  <a:gdLst>
                    <a:gd name="T0" fmla="*/ 0 w 79"/>
                    <a:gd name="T1" fmla="*/ 0 h 22"/>
                    <a:gd name="T2" fmla="*/ 0 w 79"/>
                    <a:gd name="T3" fmla="*/ 6 h 22"/>
                    <a:gd name="T4" fmla="*/ 0 w 79"/>
                    <a:gd name="T5" fmla="*/ 11 h 22"/>
                    <a:gd name="T6" fmla="*/ 0 w 79"/>
                    <a:gd name="T7" fmla="*/ 17 h 22"/>
                    <a:gd name="T8" fmla="*/ 0 w 79"/>
                    <a:gd name="T9" fmla="*/ 22 h 22"/>
                    <a:gd name="T10" fmla="*/ 5 w 79"/>
                    <a:gd name="T11" fmla="*/ 22 h 22"/>
                    <a:gd name="T12" fmla="*/ 11 w 79"/>
                    <a:gd name="T13" fmla="*/ 22 h 22"/>
                    <a:gd name="T14" fmla="*/ 15 w 79"/>
                    <a:gd name="T15" fmla="*/ 22 h 22"/>
                    <a:gd name="T16" fmla="*/ 20 w 79"/>
                    <a:gd name="T17" fmla="*/ 22 h 22"/>
                    <a:gd name="T18" fmla="*/ 29 w 79"/>
                    <a:gd name="T19" fmla="*/ 22 h 22"/>
                    <a:gd name="T20" fmla="*/ 35 w 79"/>
                    <a:gd name="T21" fmla="*/ 22 h 22"/>
                    <a:gd name="T22" fmla="*/ 44 w 79"/>
                    <a:gd name="T23" fmla="*/ 22 h 22"/>
                    <a:gd name="T24" fmla="*/ 50 w 79"/>
                    <a:gd name="T25" fmla="*/ 21 h 22"/>
                    <a:gd name="T26" fmla="*/ 57 w 79"/>
                    <a:gd name="T27" fmla="*/ 21 h 22"/>
                    <a:gd name="T28" fmla="*/ 64 w 79"/>
                    <a:gd name="T29" fmla="*/ 21 h 22"/>
                    <a:gd name="T30" fmla="*/ 72 w 79"/>
                    <a:gd name="T31" fmla="*/ 20 h 22"/>
                    <a:gd name="T32" fmla="*/ 79 w 79"/>
                    <a:gd name="T33" fmla="*/ 20 h 22"/>
                    <a:gd name="T34" fmla="*/ 78 w 79"/>
                    <a:gd name="T35" fmla="*/ 15 h 22"/>
                    <a:gd name="T36" fmla="*/ 78 w 79"/>
                    <a:gd name="T37" fmla="*/ 10 h 22"/>
                    <a:gd name="T38" fmla="*/ 76 w 79"/>
                    <a:gd name="T39" fmla="*/ 5 h 22"/>
                    <a:gd name="T40" fmla="*/ 75 w 79"/>
                    <a:gd name="T41" fmla="*/ 0 h 22"/>
                    <a:gd name="T42" fmla="*/ 66 w 79"/>
                    <a:gd name="T43" fmla="*/ 0 h 22"/>
                    <a:gd name="T44" fmla="*/ 56 w 79"/>
                    <a:gd name="T45" fmla="*/ 0 h 22"/>
                    <a:gd name="T46" fmla="*/ 46 w 79"/>
                    <a:gd name="T47" fmla="*/ 0 h 22"/>
                    <a:gd name="T48" fmla="*/ 37 w 79"/>
                    <a:gd name="T49" fmla="*/ 0 h 22"/>
                    <a:gd name="T50" fmla="*/ 27 w 79"/>
                    <a:gd name="T51" fmla="*/ 0 h 22"/>
                    <a:gd name="T52" fmla="*/ 19 w 79"/>
                    <a:gd name="T53" fmla="*/ 0 h 22"/>
                    <a:gd name="T54" fmla="*/ 9 w 79"/>
                    <a:gd name="T55" fmla="*/ 0 h 22"/>
                    <a:gd name="T56" fmla="*/ 0 w 79"/>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22">
                      <a:moveTo>
                        <a:pt x="0" y="0"/>
                      </a:moveTo>
                      <a:lnTo>
                        <a:pt x="0" y="6"/>
                      </a:lnTo>
                      <a:lnTo>
                        <a:pt x="0" y="11"/>
                      </a:lnTo>
                      <a:lnTo>
                        <a:pt x="0" y="17"/>
                      </a:lnTo>
                      <a:lnTo>
                        <a:pt x="0" y="22"/>
                      </a:lnTo>
                      <a:lnTo>
                        <a:pt x="5" y="22"/>
                      </a:lnTo>
                      <a:lnTo>
                        <a:pt x="11" y="22"/>
                      </a:lnTo>
                      <a:lnTo>
                        <a:pt x="15" y="22"/>
                      </a:lnTo>
                      <a:lnTo>
                        <a:pt x="20" y="22"/>
                      </a:lnTo>
                      <a:lnTo>
                        <a:pt x="29" y="22"/>
                      </a:lnTo>
                      <a:lnTo>
                        <a:pt x="35" y="22"/>
                      </a:lnTo>
                      <a:lnTo>
                        <a:pt x="44" y="22"/>
                      </a:lnTo>
                      <a:lnTo>
                        <a:pt x="50" y="21"/>
                      </a:lnTo>
                      <a:lnTo>
                        <a:pt x="57" y="21"/>
                      </a:lnTo>
                      <a:lnTo>
                        <a:pt x="64" y="21"/>
                      </a:lnTo>
                      <a:lnTo>
                        <a:pt x="72" y="20"/>
                      </a:lnTo>
                      <a:lnTo>
                        <a:pt x="79" y="20"/>
                      </a:lnTo>
                      <a:lnTo>
                        <a:pt x="78" y="15"/>
                      </a:lnTo>
                      <a:lnTo>
                        <a:pt x="78" y="10"/>
                      </a:lnTo>
                      <a:lnTo>
                        <a:pt x="76" y="5"/>
                      </a:lnTo>
                      <a:lnTo>
                        <a:pt x="75" y="0"/>
                      </a:lnTo>
                      <a:lnTo>
                        <a:pt x="66" y="0"/>
                      </a:lnTo>
                      <a:lnTo>
                        <a:pt x="56" y="0"/>
                      </a:lnTo>
                      <a:lnTo>
                        <a:pt x="46" y="0"/>
                      </a:lnTo>
                      <a:lnTo>
                        <a:pt x="37" y="0"/>
                      </a:lnTo>
                      <a:lnTo>
                        <a:pt x="27" y="0"/>
                      </a:lnTo>
                      <a:lnTo>
                        <a:pt x="19" y="0"/>
                      </a:lnTo>
                      <a:lnTo>
                        <a:pt x="9"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60">
                  <a:extLst>
                    <a:ext uri="{FF2B5EF4-FFF2-40B4-BE49-F238E27FC236}">
                      <a16:creationId xmlns:a16="http://schemas.microsoft.com/office/drawing/2014/main" id="{436316F9-E16D-5043-B236-68518ECCB79A}"/>
                    </a:ext>
                  </a:extLst>
                </p:cNvPr>
                <p:cNvSpPr>
                  <a:spLocks/>
                </p:cNvSpPr>
                <p:nvPr/>
              </p:nvSpPr>
              <p:spPr bwMode="auto">
                <a:xfrm>
                  <a:off x="481" y="1364"/>
                  <a:ext cx="25" cy="11"/>
                </a:xfrm>
                <a:custGeom>
                  <a:avLst/>
                  <a:gdLst>
                    <a:gd name="T0" fmla="*/ 0 w 74"/>
                    <a:gd name="T1" fmla="*/ 0 h 22"/>
                    <a:gd name="T2" fmla="*/ 0 w 74"/>
                    <a:gd name="T3" fmla="*/ 6 h 22"/>
                    <a:gd name="T4" fmla="*/ 0 w 74"/>
                    <a:gd name="T5" fmla="*/ 11 h 22"/>
                    <a:gd name="T6" fmla="*/ 0 w 74"/>
                    <a:gd name="T7" fmla="*/ 17 h 22"/>
                    <a:gd name="T8" fmla="*/ 0 w 74"/>
                    <a:gd name="T9" fmla="*/ 22 h 22"/>
                    <a:gd name="T10" fmla="*/ 4 w 74"/>
                    <a:gd name="T11" fmla="*/ 22 h 22"/>
                    <a:gd name="T12" fmla="*/ 10 w 74"/>
                    <a:gd name="T13" fmla="*/ 22 h 22"/>
                    <a:gd name="T14" fmla="*/ 14 w 74"/>
                    <a:gd name="T15" fmla="*/ 22 h 22"/>
                    <a:gd name="T16" fmla="*/ 19 w 74"/>
                    <a:gd name="T17" fmla="*/ 22 h 22"/>
                    <a:gd name="T18" fmla="*/ 26 w 74"/>
                    <a:gd name="T19" fmla="*/ 22 h 22"/>
                    <a:gd name="T20" fmla="*/ 33 w 74"/>
                    <a:gd name="T21" fmla="*/ 22 h 22"/>
                    <a:gd name="T22" fmla="*/ 40 w 74"/>
                    <a:gd name="T23" fmla="*/ 22 h 22"/>
                    <a:gd name="T24" fmla="*/ 47 w 74"/>
                    <a:gd name="T25" fmla="*/ 21 h 22"/>
                    <a:gd name="T26" fmla="*/ 54 w 74"/>
                    <a:gd name="T27" fmla="*/ 21 h 22"/>
                    <a:gd name="T28" fmla="*/ 61 w 74"/>
                    <a:gd name="T29" fmla="*/ 21 h 22"/>
                    <a:gd name="T30" fmla="*/ 67 w 74"/>
                    <a:gd name="T31" fmla="*/ 20 h 22"/>
                    <a:gd name="T32" fmla="*/ 74 w 74"/>
                    <a:gd name="T33" fmla="*/ 20 h 22"/>
                    <a:gd name="T34" fmla="*/ 73 w 74"/>
                    <a:gd name="T35" fmla="*/ 15 h 22"/>
                    <a:gd name="T36" fmla="*/ 73 w 74"/>
                    <a:gd name="T37" fmla="*/ 10 h 22"/>
                    <a:gd name="T38" fmla="*/ 71 w 74"/>
                    <a:gd name="T39" fmla="*/ 5 h 22"/>
                    <a:gd name="T40" fmla="*/ 70 w 74"/>
                    <a:gd name="T41" fmla="*/ 0 h 22"/>
                    <a:gd name="T42" fmla="*/ 62 w 74"/>
                    <a:gd name="T43" fmla="*/ 0 h 22"/>
                    <a:gd name="T44" fmla="*/ 52 w 74"/>
                    <a:gd name="T45" fmla="*/ 0 h 22"/>
                    <a:gd name="T46" fmla="*/ 44 w 74"/>
                    <a:gd name="T47" fmla="*/ 0 h 22"/>
                    <a:gd name="T48" fmla="*/ 36 w 74"/>
                    <a:gd name="T49" fmla="*/ 0 h 22"/>
                    <a:gd name="T50" fmla="*/ 26 w 74"/>
                    <a:gd name="T51" fmla="*/ 0 h 22"/>
                    <a:gd name="T52" fmla="*/ 18 w 74"/>
                    <a:gd name="T53" fmla="*/ 0 h 22"/>
                    <a:gd name="T54" fmla="*/ 8 w 74"/>
                    <a:gd name="T55" fmla="*/ 0 h 22"/>
                    <a:gd name="T56" fmla="*/ 0 w 74"/>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22">
                      <a:moveTo>
                        <a:pt x="0" y="0"/>
                      </a:moveTo>
                      <a:lnTo>
                        <a:pt x="0" y="6"/>
                      </a:lnTo>
                      <a:lnTo>
                        <a:pt x="0" y="11"/>
                      </a:lnTo>
                      <a:lnTo>
                        <a:pt x="0" y="17"/>
                      </a:lnTo>
                      <a:lnTo>
                        <a:pt x="0" y="22"/>
                      </a:lnTo>
                      <a:lnTo>
                        <a:pt x="4" y="22"/>
                      </a:lnTo>
                      <a:lnTo>
                        <a:pt x="10" y="22"/>
                      </a:lnTo>
                      <a:lnTo>
                        <a:pt x="14" y="22"/>
                      </a:lnTo>
                      <a:lnTo>
                        <a:pt x="19" y="22"/>
                      </a:lnTo>
                      <a:lnTo>
                        <a:pt x="26" y="22"/>
                      </a:lnTo>
                      <a:lnTo>
                        <a:pt x="33" y="22"/>
                      </a:lnTo>
                      <a:lnTo>
                        <a:pt x="40" y="22"/>
                      </a:lnTo>
                      <a:lnTo>
                        <a:pt x="47" y="21"/>
                      </a:lnTo>
                      <a:lnTo>
                        <a:pt x="54" y="21"/>
                      </a:lnTo>
                      <a:lnTo>
                        <a:pt x="61" y="21"/>
                      </a:lnTo>
                      <a:lnTo>
                        <a:pt x="67" y="20"/>
                      </a:lnTo>
                      <a:lnTo>
                        <a:pt x="74" y="20"/>
                      </a:lnTo>
                      <a:lnTo>
                        <a:pt x="73" y="15"/>
                      </a:lnTo>
                      <a:lnTo>
                        <a:pt x="73" y="10"/>
                      </a:lnTo>
                      <a:lnTo>
                        <a:pt x="71" y="5"/>
                      </a:lnTo>
                      <a:lnTo>
                        <a:pt x="70" y="0"/>
                      </a:lnTo>
                      <a:lnTo>
                        <a:pt x="62" y="0"/>
                      </a:lnTo>
                      <a:lnTo>
                        <a:pt x="52" y="0"/>
                      </a:lnTo>
                      <a:lnTo>
                        <a:pt x="44" y="0"/>
                      </a:lnTo>
                      <a:lnTo>
                        <a:pt x="36" y="0"/>
                      </a:lnTo>
                      <a:lnTo>
                        <a:pt x="26" y="0"/>
                      </a:lnTo>
                      <a:lnTo>
                        <a:pt x="18" y="0"/>
                      </a:lnTo>
                      <a:lnTo>
                        <a:pt x="8"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61">
                  <a:extLst>
                    <a:ext uri="{FF2B5EF4-FFF2-40B4-BE49-F238E27FC236}">
                      <a16:creationId xmlns:a16="http://schemas.microsoft.com/office/drawing/2014/main" id="{EA962A01-B030-5B40-B378-005E0F864B73}"/>
                    </a:ext>
                  </a:extLst>
                </p:cNvPr>
                <p:cNvSpPr>
                  <a:spLocks/>
                </p:cNvSpPr>
                <p:nvPr/>
              </p:nvSpPr>
              <p:spPr bwMode="auto">
                <a:xfrm>
                  <a:off x="483" y="1364"/>
                  <a:ext cx="23" cy="11"/>
                </a:xfrm>
                <a:custGeom>
                  <a:avLst/>
                  <a:gdLst>
                    <a:gd name="T0" fmla="*/ 0 w 70"/>
                    <a:gd name="T1" fmla="*/ 0 h 22"/>
                    <a:gd name="T2" fmla="*/ 0 w 70"/>
                    <a:gd name="T3" fmla="*/ 6 h 22"/>
                    <a:gd name="T4" fmla="*/ 0 w 70"/>
                    <a:gd name="T5" fmla="*/ 11 h 22"/>
                    <a:gd name="T6" fmla="*/ 0 w 70"/>
                    <a:gd name="T7" fmla="*/ 17 h 22"/>
                    <a:gd name="T8" fmla="*/ 0 w 70"/>
                    <a:gd name="T9" fmla="*/ 22 h 22"/>
                    <a:gd name="T10" fmla="*/ 6 w 70"/>
                    <a:gd name="T11" fmla="*/ 22 h 22"/>
                    <a:gd name="T12" fmla="*/ 10 w 70"/>
                    <a:gd name="T13" fmla="*/ 22 h 22"/>
                    <a:gd name="T14" fmla="*/ 14 w 70"/>
                    <a:gd name="T15" fmla="*/ 22 h 22"/>
                    <a:gd name="T16" fmla="*/ 20 w 70"/>
                    <a:gd name="T17" fmla="*/ 22 h 22"/>
                    <a:gd name="T18" fmla="*/ 26 w 70"/>
                    <a:gd name="T19" fmla="*/ 22 h 22"/>
                    <a:gd name="T20" fmla="*/ 33 w 70"/>
                    <a:gd name="T21" fmla="*/ 22 h 22"/>
                    <a:gd name="T22" fmla="*/ 39 w 70"/>
                    <a:gd name="T23" fmla="*/ 22 h 22"/>
                    <a:gd name="T24" fmla="*/ 46 w 70"/>
                    <a:gd name="T25" fmla="*/ 21 h 22"/>
                    <a:gd name="T26" fmla="*/ 51 w 70"/>
                    <a:gd name="T27" fmla="*/ 21 h 22"/>
                    <a:gd name="T28" fmla="*/ 58 w 70"/>
                    <a:gd name="T29" fmla="*/ 21 h 22"/>
                    <a:gd name="T30" fmla="*/ 63 w 70"/>
                    <a:gd name="T31" fmla="*/ 20 h 22"/>
                    <a:gd name="T32" fmla="*/ 70 w 70"/>
                    <a:gd name="T33" fmla="*/ 20 h 22"/>
                    <a:gd name="T34" fmla="*/ 69 w 70"/>
                    <a:gd name="T35" fmla="*/ 15 h 22"/>
                    <a:gd name="T36" fmla="*/ 69 w 70"/>
                    <a:gd name="T37" fmla="*/ 10 h 22"/>
                    <a:gd name="T38" fmla="*/ 67 w 70"/>
                    <a:gd name="T39" fmla="*/ 5 h 22"/>
                    <a:gd name="T40" fmla="*/ 66 w 70"/>
                    <a:gd name="T41" fmla="*/ 0 h 22"/>
                    <a:gd name="T42" fmla="*/ 58 w 70"/>
                    <a:gd name="T43" fmla="*/ 0 h 22"/>
                    <a:gd name="T44" fmla="*/ 50 w 70"/>
                    <a:gd name="T45" fmla="*/ 0 h 22"/>
                    <a:gd name="T46" fmla="*/ 41 w 70"/>
                    <a:gd name="T47" fmla="*/ 0 h 22"/>
                    <a:gd name="T48" fmla="*/ 33 w 70"/>
                    <a:gd name="T49" fmla="*/ 0 h 22"/>
                    <a:gd name="T50" fmla="*/ 25 w 70"/>
                    <a:gd name="T51" fmla="*/ 0 h 22"/>
                    <a:gd name="T52" fmla="*/ 17 w 70"/>
                    <a:gd name="T53" fmla="*/ 0 h 22"/>
                    <a:gd name="T54" fmla="*/ 9 w 70"/>
                    <a:gd name="T55" fmla="*/ 0 h 22"/>
                    <a:gd name="T56" fmla="*/ 0 w 70"/>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22">
                      <a:moveTo>
                        <a:pt x="0" y="0"/>
                      </a:moveTo>
                      <a:lnTo>
                        <a:pt x="0" y="6"/>
                      </a:lnTo>
                      <a:lnTo>
                        <a:pt x="0" y="11"/>
                      </a:lnTo>
                      <a:lnTo>
                        <a:pt x="0" y="17"/>
                      </a:lnTo>
                      <a:lnTo>
                        <a:pt x="0" y="22"/>
                      </a:lnTo>
                      <a:lnTo>
                        <a:pt x="6" y="22"/>
                      </a:lnTo>
                      <a:lnTo>
                        <a:pt x="10" y="22"/>
                      </a:lnTo>
                      <a:lnTo>
                        <a:pt x="14" y="22"/>
                      </a:lnTo>
                      <a:lnTo>
                        <a:pt x="20" y="22"/>
                      </a:lnTo>
                      <a:lnTo>
                        <a:pt x="26" y="22"/>
                      </a:lnTo>
                      <a:lnTo>
                        <a:pt x="33" y="22"/>
                      </a:lnTo>
                      <a:lnTo>
                        <a:pt x="39" y="22"/>
                      </a:lnTo>
                      <a:lnTo>
                        <a:pt x="46" y="21"/>
                      </a:lnTo>
                      <a:lnTo>
                        <a:pt x="51" y="21"/>
                      </a:lnTo>
                      <a:lnTo>
                        <a:pt x="58" y="21"/>
                      </a:lnTo>
                      <a:lnTo>
                        <a:pt x="63" y="20"/>
                      </a:lnTo>
                      <a:lnTo>
                        <a:pt x="70" y="20"/>
                      </a:lnTo>
                      <a:lnTo>
                        <a:pt x="69" y="15"/>
                      </a:lnTo>
                      <a:lnTo>
                        <a:pt x="69" y="10"/>
                      </a:lnTo>
                      <a:lnTo>
                        <a:pt x="67" y="5"/>
                      </a:lnTo>
                      <a:lnTo>
                        <a:pt x="66" y="0"/>
                      </a:lnTo>
                      <a:lnTo>
                        <a:pt x="58" y="0"/>
                      </a:lnTo>
                      <a:lnTo>
                        <a:pt x="50" y="0"/>
                      </a:lnTo>
                      <a:lnTo>
                        <a:pt x="41" y="0"/>
                      </a:lnTo>
                      <a:lnTo>
                        <a:pt x="33" y="0"/>
                      </a:lnTo>
                      <a:lnTo>
                        <a:pt x="25" y="0"/>
                      </a:lnTo>
                      <a:lnTo>
                        <a:pt x="17" y="0"/>
                      </a:lnTo>
                      <a:lnTo>
                        <a:pt x="9"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62">
                  <a:extLst>
                    <a:ext uri="{FF2B5EF4-FFF2-40B4-BE49-F238E27FC236}">
                      <a16:creationId xmlns:a16="http://schemas.microsoft.com/office/drawing/2014/main" id="{288984F4-3807-F242-9A9C-523B666AABBA}"/>
                    </a:ext>
                  </a:extLst>
                </p:cNvPr>
                <p:cNvSpPr>
                  <a:spLocks/>
                </p:cNvSpPr>
                <p:nvPr/>
              </p:nvSpPr>
              <p:spPr bwMode="auto">
                <a:xfrm>
                  <a:off x="485" y="1364"/>
                  <a:ext cx="21" cy="11"/>
                </a:xfrm>
                <a:custGeom>
                  <a:avLst/>
                  <a:gdLst>
                    <a:gd name="T0" fmla="*/ 0 w 64"/>
                    <a:gd name="T1" fmla="*/ 0 h 22"/>
                    <a:gd name="T2" fmla="*/ 0 w 64"/>
                    <a:gd name="T3" fmla="*/ 6 h 22"/>
                    <a:gd name="T4" fmla="*/ 0 w 64"/>
                    <a:gd name="T5" fmla="*/ 11 h 22"/>
                    <a:gd name="T6" fmla="*/ 0 w 64"/>
                    <a:gd name="T7" fmla="*/ 17 h 22"/>
                    <a:gd name="T8" fmla="*/ 0 w 64"/>
                    <a:gd name="T9" fmla="*/ 22 h 22"/>
                    <a:gd name="T10" fmla="*/ 4 w 64"/>
                    <a:gd name="T11" fmla="*/ 22 h 22"/>
                    <a:gd name="T12" fmla="*/ 9 w 64"/>
                    <a:gd name="T13" fmla="*/ 22 h 22"/>
                    <a:gd name="T14" fmla="*/ 14 w 64"/>
                    <a:gd name="T15" fmla="*/ 22 h 22"/>
                    <a:gd name="T16" fmla="*/ 18 w 64"/>
                    <a:gd name="T17" fmla="*/ 22 h 22"/>
                    <a:gd name="T18" fmla="*/ 23 w 64"/>
                    <a:gd name="T19" fmla="*/ 22 h 22"/>
                    <a:gd name="T20" fmla="*/ 29 w 64"/>
                    <a:gd name="T21" fmla="*/ 22 h 22"/>
                    <a:gd name="T22" fmla="*/ 35 w 64"/>
                    <a:gd name="T23" fmla="*/ 22 h 22"/>
                    <a:gd name="T24" fmla="*/ 41 w 64"/>
                    <a:gd name="T25" fmla="*/ 21 h 22"/>
                    <a:gd name="T26" fmla="*/ 46 w 64"/>
                    <a:gd name="T27" fmla="*/ 21 h 22"/>
                    <a:gd name="T28" fmla="*/ 53 w 64"/>
                    <a:gd name="T29" fmla="*/ 21 h 22"/>
                    <a:gd name="T30" fmla="*/ 59 w 64"/>
                    <a:gd name="T31" fmla="*/ 20 h 22"/>
                    <a:gd name="T32" fmla="*/ 64 w 64"/>
                    <a:gd name="T33" fmla="*/ 20 h 22"/>
                    <a:gd name="T34" fmla="*/ 63 w 64"/>
                    <a:gd name="T35" fmla="*/ 15 h 22"/>
                    <a:gd name="T36" fmla="*/ 63 w 64"/>
                    <a:gd name="T37" fmla="*/ 10 h 22"/>
                    <a:gd name="T38" fmla="*/ 61 w 64"/>
                    <a:gd name="T39" fmla="*/ 5 h 22"/>
                    <a:gd name="T40" fmla="*/ 60 w 64"/>
                    <a:gd name="T41" fmla="*/ 0 h 22"/>
                    <a:gd name="T42" fmla="*/ 52 w 64"/>
                    <a:gd name="T43" fmla="*/ 0 h 22"/>
                    <a:gd name="T44" fmla="*/ 45 w 64"/>
                    <a:gd name="T45" fmla="*/ 0 h 22"/>
                    <a:gd name="T46" fmla="*/ 37 w 64"/>
                    <a:gd name="T47" fmla="*/ 0 h 22"/>
                    <a:gd name="T48" fmla="*/ 30 w 64"/>
                    <a:gd name="T49" fmla="*/ 0 h 22"/>
                    <a:gd name="T50" fmla="*/ 22 w 64"/>
                    <a:gd name="T51" fmla="*/ 0 h 22"/>
                    <a:gd name="T52" fmla="*/ 15 w 64"/>
                    <a:gd name="T53" fmla="*/ 0 h 22"/>
                    <a:gd name="T54" fmla="*/ 7 w 64"/>
                    <a:gd name="T55" fmla="*/ 0 h 22"/>
                    <a:gd name="T56" fmla="*/ 0 w 64"/>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2">
                      <a:moveTo>
                        <a:pt x="0" y="0"/>
                      </a:moveTo>
                      <a:lnTo>
                        <a:pt x="0" y="6"/>
                      </a:lnTo>
                      <a:lnTo>
                        <a:pt x="0" y="11"/>
                      </a:lnTo>
                      <a:lnTo>
                        <a:pt x="0" y="17"/>
                      </a:lnTo>
                      <a:lnTo>
                        <a:pt x="0" y="22"/>
                      </a:lnTo>
                      <a:lnTo>
                        <a:pt x="4" y="22"/>
                      </a:lnTo>
                      <a:lnTo>
                        <a:pt x="9" y="22"/>
                      </a:lnTo>
                      <a:lnTo>
                        <a:pt x="14" y="22"/>
                      </a:lnTo>
                      <a:lnTo>
                        <a:pt x="18" y="22"/>
                      </a:lnTo>
                      <a:lnTo>
                        <a:pt x="23" y="22"/>
                      </a:lnTo>
                      <a:lnTo>
                        <a:pt x="29" y="22"/>
                      </a:lnTo>
                      <a:lnTo>
                        <a:pt x="35" y="22"/>
                      </a:lnTo>
                      <a:lnTo>
                        <a:pt x="41" y="21"/>
                      </a:lnTo>
                      <a:lnTo>
                        <a:pt x="46" y="21"/>
                      </a:lnTo>
                      <a:lnTo>
                        <a:pt x="53" y="21"/>
                      </a:lnTo>
                      <a:lnTo>
                        <a:pt x="59" y="20"/>
                      </a:lnTo>
                      <a:lnTo>
                        <a:pt x="64" y="20"/>
                      </a:lnTo>
                      <a:lnTo>
                        <a:pt x="63" y="15"/>
                      </a:lnTo>
                      <a:lnTo>
                        <a:pt x="63" y="10"/>
                      </a:lnTo>
                      <a:lnTo>
                        <a:pt x="61" y="5"/>
                      </a:lnTo>
                      <a:lnTo>
                        <a:pt x="60" y="0"/>
                      </a:lnTo>
                      <a:lnTo>
                        <a:pt x="52" y="0"/>
                      </a:lnTo>
                      <a:lnTo>
                        <a:pt x="45" y="0"/>
                      </a:lnTo>
                      <a:lnTo>
                        <a:pt x="37" y="0"/>
                      </a:lnTo>
                      <a:lnTo>
                        <a:pt x="30" y="0"/>
                      </a:lnTo>
                      <a:lnTo>
                        <a:pt x="22" y="0"/>
                      </a:lnTo>
                      <a:lnTo>
                        <a:pt x="15" y="0"/>
                      </a:lnTo>
                      <a:lnTo>
                        <a:pt x="7"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63">
                  <a:extLst>
                    <a:ext uri="{FF2B5EF4-FFF2-40B4-BE49-F238E27FC236}">
                      <a16:creationId xmlns:a16="http://schemas.microsoft.com/office/drawing/2014/main" id="{A5F8AC62-36A2-4942-9720-63FED517F68D}"/>
                    </a:ext>
                  </a:extLst>
                </p:cNvPr>
                <p:cNvSpPr>
                  <a:spLocks/>
                </p:cNvSpPr>
                <p:nvPr/>
              </p:nvSpPr>
              <p:spPr bwMode="auto">
                <a:xfrm>
                  <a:off x="486" y="1364"/>
                  <a:ext cx="20" cy="11"/>
                </a:xfrm>
                <a:custGeom>
                  <a:avLst/>
                  <a:gdLst>
                    <a:gd name="T0" fmla="*/ 0 w 60"/>
                    <a:gd name="T1" fmla="*/ 0 h 22"/>
                    <a:gd name="T2" fmla="*/ 0 w 60"/>
                    <a:gd name="T3" fmla="*/ 6 h 22"/>
                    <a:gd name="T4" fmla="*/ 0 w 60"/>
                    <a:gd name="T5" fmla="*/ 11 h 22"/>
                    <a:gd name="T6" fmla="*/ 0 w 60"/>
                    <a:gd name="T7" fmla="*/ 17 h 22"/>
                    <a:gd name="T8" fmla="*/ 0 w 60"/>
                    <a:gd name="T9" fmla="*/ 22 h 22"/>
                    <a:gd name="T10" fmla="*/ 5 w 60"/>
                    <a:gd name="T11" fmla="*/ 22 h 22"/>
                    <a:gd name="T12" fmla="*/ 10 w 60"/>
                    <a:gd name="T13" fmla="*/ 22 h 22"/>
                    <a:gd name="T14" fmla="*/ 14 w 60"/>
                    <a:gd name="T15" fmla="*/ 22 h 22"/>
                    <a:gd name="T16" fmla="*/ 18 w 60"/>
                    <a:gd name="T17" fmla="*/ 22 h 22"/>
                    <a:gd name="T18" fmla="*/ 23 w 60"/>
                    <a:gd name="T19" fmla="*/ 22 h 22"/>
                    <a:gd name="T20" fmla="*/ 29 w 60"/>
                    <a:gd name="T21" fmla="*/ 22 h 22"/>
                    <a:gd name="T22" fmla="*/ 34 w 60"/>
                    <a:gd name="T23" fmla="*/ 22 h 22"/>
                    <a:gd name="T24" fmla="*/ 40 w 60"/>
                    <a:gd name="T25" fmla="*/ 21 h 22"/>
                    <a:gd name="T26" fmla="*/ 44 w 60"/>
                    <a:gd name="T27" fmla="*/ 21 h 22"/>
                    <a:gd name="T28" fmla="*/ 49 w 60"/>
                    <a:gd name="T29" fmla="*/ 21 h 22"/>
                    <a:gd name="T30" fmla="*/ 55 w 60"/>
                    <a:gd name="T31" fmla="*/ 20 h 22"/>
                    <a:gd name="T32" fmla="*/ 60 w 60"/>
                    <a:gd name="T33" fmla="*/ 20 h 22"/>
                    <a:gd name="T34" fmla="*/ 59 w 60"/>
                    <a:gd name="T35" fmla="*/ 15 h 22"/>
                    <a:gd name="T36" fmla="*/ 59 w 60"/>
                    <a:gd name="T37" fmla="*/ 10 h 22"/>
                    <a:gd name="T38" fmla="*/ 57 w 60"/>
                    <a:gd name="T39" fmla="*/ 5 h 22"/>
                    <a:gd name="T40" fmla="*/ 56 w 60"/>
                    <a:gd name="T41" fmla="*/ 0 h 22"/>
                    <a:gd name="T42" fmla="*/ 49 w 60"/>
                    <a:gd name="T43" fmla="*/ 0 h 22"/>
                    <a:gd name="T44" fmla="*/ 42 w 60"/>
                    <a:gd name="T45" fmla="*/ 0 h 22"/>
                    <a:gd name="T46" fmla="*/ 36 w 60"/>
                    <a:gd name="T47" fmla="*/ 0 h 22"/>
                    <a:gd name="T48" fmla="*/ 29 w 60"/>
                    <a:gd name="T49" fmla="*/ 0 h 22"/>
                    <a:gd name="T50" fmla="*/ 20 w 60"/>
                    <a:gd name="T51" fmla="*/ 0 h 22"/>
                    <a:gd name="T52" fmla="*/ 14 w 60"/>
                    <a:gd name="T53" fmla="*/ 0 h 22"/>
                    <a:gd name="T54" fmla="*/ 7 w 60"/>
                    <a:gd name="T55" fmla="*/ 0 h 22"/>
                    <a:gd name="T56" fmla="*/ 0 w 60"/>
                    <a:gd name="T5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22">
                      <a:moveTo>
                        <a:pt x="0" y="0"/>
                      </a:moveTo>
                      <a:lnTo>
                        <a:pt x="0" y="6"/>
                      </a:lnTo>
                      <a:lnTo>
                        <a:pt x="0" y="11"/>
                      </a:lnTo>
                      <a:lnTo>
                        <a:pt x="0" y="17"/>
                      </a:lnTo>
                      <a:lnTo>
                        <a:pt x="0" y="22"/>
                      </a:lnTo>
                      <a:lnTo>
                        <a:pt x="5" y="22"/>
                      </a:lnTo>
                      <a:lnTo>
                        <a:pt x="10" y="22"/>
                      </a:lnTo>
                      <a:lnTo>
                        <a:pt x="14" y="22"/>
                      </a:lnTo>
                      <a:lnTo>
                        <a:pt x="18" y="22"/>
                      </a:lnTo>
                      <a:lnTo>
                        <a:pt x="23" y="22"/>
                      </a:lnTo>
                      <a:lnTo>
                        <a:pt x="29" y="22"/>
                      </a:lnTo>
                      <a:lnTo>
                        <a:pt x="34" y="22"/>
                      </a:lnTo>
                      <a:lnTo>
                        <a:pt x="40" y="21"/>
                      </a:lnTo>
                      <a:lnTo>
                        <a:pt x="44" y="21"/>
                      </a:lnTo>
                      <a:lnTo>
                        <a:pt x="49" y="21"/>
                      </a:lnTo>
                      <a:lnTo>
                        <a:pt x="55" y="20"/>
                      </a:lnTo>
                      <a:lnTo>
                        <a:pt x="60" y="20"/>
                      </a:lnTo>
                      <a:lnTo>
                        <a:pt x="59" y="15"/>
                      </a:lnTo>
                      <a:lnTo>
                        <a:pt x="59" y="10"/>
                      </a:lnTo>
                      <a:lnTo>
                        <a:pt x="57" y="5"/>
                      </a:lnTo>
                      <a:lnTo>
                        <a:pt x="56" y="0"/>
                      </a:lnTo>
                      <a:lnTo>
                        <a:pt x="49" y="0"/>
                      </a:lnTo>
                      <a:lnTo>
                        <a:pt x="42" y="0"/>
                      </a:lnTo>
                      <a:lnTo>
                        <a:pt x="36" y="0"/>
                      </a:lnTo>
                      <a:lnTo>
                        <a:pt x="29" y="0"/>
                      </a:lnTo>
                      <a:lnTo>
                        <a:pt x="20" y="0"/>
                      </a:lnTo>
                      <a:lnTo>
                        <a:pt x="14" y="0"/>
                      </a:lnTo>
                      <a:lnTo>
                        <a:pt x="7"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64">
                  <a:extLst>
                    <a:ext uri="{FF2B5EF4-FFF2-40B4-BE49-F238E27FC236}">
                      <a16:creationId xmlns:a16="http://schemas.microsoft.com/office/drawing/2014/main" id="{A7ADA441-5DFF-3549-B97E-38FFF8ECF7D9}"/>
                    </a:ext>
                  </a:extLst>
                </p:cNvPr>
                <p:cNvSpPr>
                  <a:spLocks/>
                </p:cNvSpPr>
                <p:nvPr/>
              </p:nvSpPr>
              <p:spPr bwMode="auto">
                <a:xfrm>
                  <a:off x="488" y="1364"/>
                  <a:ext cx="18" cy="11"/>
                </a:xfrm>
                <a:custGeom>
                  <a:avLst/>
                  <a:gdLst>
                    <a:gd name="T0" fmla="*/ 0 w 55"/>
                    <a:gd name="T1" fmla="*/ 0 h 22"/>
                    <a:gd name="T2" fmla="*/ 0 w 55"/>
                    <a:gd name="T3" fmla="*/ 6 h 22"/>
                    <a:gd name="T4" fmla="*/ 0 w 55"/>
                    <a:gd name="T5" fmla="*/ 11 h 22"/>
                    <a:gd name="T6" fmla="*/ 0 w 55"/>
                    <a:gd name="T7" fmla="*/ 17 h 22"/>
                    <a:gd name="T8" fmla="*/ 0 w 55"/>
                    <a:gd name="T9" fmla="*/ 22 h 22"/>
                    <a:gd name="T10" fmla="*/ 5 w 55"/>
                    <a:gd name="T11" fmla="*/ 22 h 22"/>
                    <a:gd name="T12" fmla="*/ 9 w 55"/>
                    <a:gd name="T13" fmla="*/ 22 h 22"/>
                    <a:gd name="T14" fmla="*/ 13 w 55"/>
                    <a:gd name="T15" fmla="*/ 22 h 22"/>
                    <a:gd name="T16" fmla="*/ 17 w 55"/>
                    <a:gd name="T17" fmla="*/ 22 h 22"/>
                    <a:gd name="T18" fmla="*/ 26 w 55"/>
                    <a:gd name="T19" fmla="*/ 22 h 22"/>
                    <a:gd name="T20" fmla="*/ 36 w 55"/>
                    <a:gd name="T21" fmla="*/ 21 h 22"/>
                    <a:gd name="T22" fmla="*/ 46 w 55"/>
                    <a:gd name="T23" fmla="*/ 21 h 22"/>
                    <a:gd name="T24" fmla="*/ 55 w 55"/>
                    <a:gd name="T25" fmla="*/ 20 h 22"/>
                    <a:gd name="T26" fmla="*/ 54 w 55"/>
                    <a:gd name="T27" fmla="*/ 15 h 22"/>
                    <a:gd name="T28" fmla="*/ 54 w 55"/>
                    <a:gd name="T29" fmla="*/ 10 h 22"/>
                    <a:gd name="T30" fmla="*/ 52 w 55"/>
                    <a:gd name="T31" fmla="*/ 5 h 22"/>
                    <a:gd name="T32" fmla="*/ 51 w 55"/>
                    <a:gd name="T33" fmla="*/ 0 h 22"/>
                    <a:gd name="T34" fmla="*/ 44 w 55"/>
                    <a:gd name="T35" fmla="*/ 0 h 22"/>
                    <a:gd name="T36" fmla="*/ 37 w 55"/>
                    <a:gd name="T37" fmla="*/ 0 h 22"/>
                    <a:gd name="T38" fmla="*/ 32 w 55"/>
                    <a:gd name="T39" fmla="*/ 0 h 22"/>
                    <a:gd name="T40" fmla="*/ 25 w 55"/>
                    <a:gd name="T41" fmla="*/ 0 h 22"/>
                    <a:gd name="T42" fmla="*/ 20 w 55"/>
                    <a:gd name="T43" fmla="*/ 0 h 22"/>
                    <a:gd name="T44" fmla="*/ 13 w 55"/>
                    <a:gd name="T45" fmla="*/ 0 h 22"/>
                    <a:gd name="T46" fmla="*/ 7 w 55"/>
                    <a:gd name="T47" fmla="*/ 0 h 22"/>
                    <a:gd name="T48" fmla="*/ 0 w 55"/>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22">
                      <a:moveTo>
                        <a:pt x="0" y="0"/>
                      </a:moveTo>
                      <a:lnTo>
                        <a:pt x="0" y="6"/>
                      </a:lnTo>
                      <a:lnTo>
                        <a:pt x="0" y="11"/>
                      </a:lnTo>
                      <a:lnTo>
                        <a:pt x="0" y="17"/>
                      </a:lnTo>
                      <a:lnTo>
                        <a:pt x="0" y="22"/>
                      </a:lnTo>
                      <a:lnTo>
                        <a:pt x="5" y="22"/>
                      </a:lnTo>
                      <a:lnTo>
                        <a:pt x="9" y="22"/>
                      </a:lnTo>
                      <a:lnTo>
                        <a:pt x="13" y="22"/>
                      </a:lnTo>
                      <a:lnTo>
                        <a:pt x="17" y="22"/>
                      </a:lnTo>
                      <a:lnTo>
                        <a:pt x="26" y="22"/>
                      </a:lnTo>
                      <a:lnTo>
                        <a:pt x="36" y="21"/>
                      </a:lnTo>
                      <a:lnTo>
                        <a:pt x="46" y="21"/>
                      </a:lnTo>
                      <a:lnTo>
                        <a:pt x="55" y="20"/>
                      </a:lnTo>
                      <a:lnTo>
                        <a:pt x="54" y="15"/>
                      </a:lnTo>
                      <a:lnTo>
                        <a:pt x="54" y="10"/>
                      </a:lnTo>
                      <a:lnTo>
                        <a:pt x="52" y="5"/>
                      </a:lnTo>
                      <a:lnTo>
                        <a:pt x="51" y="0"/>
                      </a:lnTo>
                      <a:lnTo>
                        <a:pt x="44" y="0"/>
                      </a:lnTo>
                      <a:lnTo>
                        <a:pt x="37" y="0"/>
                      </a:lnTo>
                      <a:lnTo>
                        <a:pt x="32" y="0"/>
                      </a:lnTo>
                      <a:lnTo>
                        <a:pt x="25" y="0"/>
                      </a:lnTo>
                      <a:lnTo>
                        <a:pt x="20" y="0"/>
                      </a:lnTo>
                      <a:lnTo>
                        <a:pt x="13" y="0"/>
                      </a:lnTo>
                      <a:lnTo>
                        <a:pt x="7"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65">
                  <a:extLst>
                    <a:ext uri="{FF2B5EF4-FFF2-40B4-BE49-F238E27FC236}">
                      <a16:creationId xmlns:a16="http://schemas.microsoft.com/office/drawing/2014/main" id="{547E7C49-94E7-214F-B5B8-4D54B28FF7F5}"/>
                    </a:ext>
                  </a:extLst>
                </p:cNvPr>
                <p:cNvSpPr>
                  <a:spLocks/>
                </p:cNvSpPr>
                <p:nvPr/>
              </p:nvSpPr>
              <p:spPr bwMode="auto">
                <a:xfrm>
                  <a:off x="490" y="1364"/>
                  <a:ext cx="16" cy="11"/>
                </a:xfrm>
                <a:custGeom>
                  <a:avLst/>
                  <a:gdLst>
                    <a:gd name="T0" fmla="*/ 0 w 49"/>
                    <a:gd name="T1" fmla="*/ 0 h 22"/>
                    <a:gd name="T2" fmla="*/ 0 w 49"/>
                    <a:gd name="T3" fmla="*/ 6 h 22"/>
                    <a:gd name="T4" fmla="*/ 0 w 49"/>
                    <a:gd name="T5" fmla="*/ 11 h 22"/>
                    <a:gd name="T6" fmla="*/ 0 w 49"/>
                    <a:gd name="T7" fmla="*/ 17 h 22"/>
                    <a:gd name="T8" fmla="*/ 0 w 49"/>
                    <a:gd name="T9" fmla="*/ 22 h 22"/>
                    <a:gd name="T10" fmla="*/ 3 w 49"/>
                    <a:gd name="T11" fmla="*/ 22 h 22"/>
                    <a:gd name="T12" fmla="*/ 7 w 49"/>
                    <a:gd name="T13" fmla="*/ 22 h 22"/>
                    <a:gd name="T14" fmla="*/ 11 w 49"/>
                    <a:gd name="T15" fmla="*/ 22 h 22"/>
                    <a:gd name="T16" fmla="*/ 14 w 49"/>
                    <a:gd name="T17" fmla="*/ 22 h 22"/>
                    <a:gd name="T18" fmla="*/ 23 w 49"/>
                    <a:gd name="T19" fmla="*/ 22 h 22"/>
                    <a:gd name="T20" fmla="*/ 31 w 49"/>
                    <a:gd name="T21" fmla="*/ 21 h 22"/>
                    <a:gd name="T22" fmla="*/ 41 w 49"/>
                    <a:gd name="T23" fmla="*/ 21 h 22"/>
                    <a:gd name="T24" fmla="*/ 49 w 49"/>
                    <a:gd name="T25" fmla="*/ 20 h 22"/>
                    <a:gd name="T26" fmla="*/ 48 w 49"/>
                    <a:gd name="T27" fmla="*/ 15 h 22"/>
                    <a:gd name="T28" fmla="*/ 48 w 49"/>
                    <a:gd name="T29" fmla="*/ 10 h 22"/>
                    <a:gd name="T30" fmla="*/ 46 w 49"/>
                    <a:gd name="T31" fmla="*/ 5 h 22"/>
                    <a:gd name="T32" fmla="*/ 45 w 49"/>
                    <a:gd name="T33" fmla="*/ 0 h 22"/>
                    <a:gd name="T34" fmla="*/ 40 w 49"/>
                    <a:gd name="T35" fmla="*/ 0 h 22"/>
                    <a:gd name="T36" fmla="*/ 34 w 49"/>
                    <a:gd name="T37" fmla="*/ 0 h 22"/>
                    <a:gd name="T38" fmla="*/ 29 w 49"/>
                    <a:gd name="T39" fmla="*/ 0 h 22"/>
                    <a:gd name="T40" fmla="*/ 23 w 49"/>
                    <a:gd name="T41" fmla="*/ 0 h 22"/>
                    <a:gd name="T42" fmla="*/ 16 w 49"/>
                    <a:gd name="T43" fmla="*/ 0 h 22"/>
                    <a:gd name="T44" fmla="*/ 11 w 49"/>
                    <a:gd name="T45" fmla="*/ 0 h 22"/>
                    <a:gd name="T46" fmla="*/ 5 w 49"/>
                    <a:gd name="T47" fmla="*/ 0 h 22"/>
                    <a:gd name="T48" fmla="*/ 0 w 49"/>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2">
                      <a:moveTo>
                        <a:pt x="0" y="0"/>
                      </a:moveTo>
                      <a:lnTo>
                        <a:pt x="0" y="6"/>
                      </a:lnTo>
                      <a:lnTo>
                        <a:pt x="0" y="11"/>
                      </a:lnTo>
                      <a:lnTo>
                        <a:pt x="0" y="17"/>
                      </a:lnTo>
                      <a:lnTo>
                        <a:pt x="0" y="22"/>
                      </a:lnTo>
                      <a:lnTo>
                        <a:pt x="3" y="22"/>
                      </a:lnTo>
                      <a:lnTo>
                        <a:pt x="7" y="22"/>
                      </a:lnTo>
                      <a:lnTo>
                        <a:pt x="11" y="22"/>
                      </a:lnTo>
                      <a:lnTo>
                        <a:pt x="14" y="22"/>
                      </a:lnTo>
                      <a:lnTo>
                        <a:pt x="23" y="22"/>
                      </a:lnTo>
                      <a:lnTo>
                        <a:pt x="31" y="21"/>
                      </a:lnTo>
                      <a:lnTo>
                        <a:pt x="41" y="21"/>
                      </a:lnTo>
                      <a:lnTo>
                        <a:pt x="49" y="20"/>
                      </a:lnTo>
                      <a:lnTo>
                        <a:pt x="48" y="15"/>
                      </a:lnTo>
                      <a:lnTo>
                        <a:pt x="48" y="10"/>
                      </a:lnTo>
                      <a:lnTo>
                        <a:pt x="46" y="5"/>
                      </a:lnTo>
                      <a:lnTo>
                        <a:pt x="45" y="0"/>
                      </a:lnTo>
                      <a:lnTo>
                        <a:pt x="40" y="0"/>
                      </a:lnTo>
                      <a:lnTo>
                        <a:pt x="34" y="0"/>
                      </a:lnTo>
                      <a:lnTo>
                        <a:pt x="29" y="0"/>
                      </a:lnTo>
                      <a:lnTo>
                        <a:pt x="23" y="0"/>
                      </a:lnTo>
                      <a:lnTo>
                        <a:pt x="16" y="0"/>
                      </a:lnTo>
                      <a:lnTo>
                        <a:pt x="11"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66">
                  <a:extLst>
                    <a:ext uri="{FF2B5EF4-FFF2-40B4-BE49-F238E27FC236}">
                      <a16:creationId xmlns:a16="http://schemas.microsoft.com/office/drawing/2014/main" id="{D7CD6035-E8E5-8C43-AF28-C8132BCA4689}"/>
                    </a:ext>
                  </a:extLst>
                </p:cNvPr>
                <p:cNvSpPr>
                  <a:spLocks/>
                </p:cNvSpPr>
                <p:nvPr/>
              </p:nvSpPr>
              <p:spPr bwMode="auto">
                <a:xfrm>
                  <a:off x="491" y="1364"/>
                  <a:ext cx="15" cy="11"/>
                </a:xfrm>
                <a:custGeom>
                  <a:avLst/>
                  <a:gdLst>
                    <a:gd name="T0" fmla="*/ 0 w 45"/>
                    <a:gd name="T1" fmla="*/ 0 h 22"/>
                    <a:gd name="T2" fmla="*/ 0 w 45"/>
                    <a:gd name="T3" fmla="*/ 6 h 22"/>
                    <a:gd name="T4" fmla="*/ 0 w 45"/>
                    <a:gd name="T5" fmla="*/ 11 h 22"/>
                    <a:gd name="T6" fmla="*/ 0 w 45"/>
                    <a:gd name="T7" fmla="*/ 17 h 22"/>
                    <a:gd name="T8" fmla="*/ 0 w 45"/>
                    <a:gd name="T9" fmla="*/ 22 h 22"/>
                    <a:gd name="T10" fmla="*/ 4 w 45"/>
                    <a:gd name="T11" fmla="*/ 22 h 22"/>
                    <a:gd name="T12" fmla="*/ 7 w 45"/>
                    <a:gd name="T13" fmla="*/ 22 h 22"/>
                    <a:gd name="T14" fmla="*/ 11 w 45"/>
                    <a:gd name="T15" fmla="*/ 22 h 22"/>
                    <a:gd name="T16" fmla="*/ 14 w 45"/>
                    <a:gd name="T17" fmla="*/ 22 h 22"/>
                    <a:gd name="T18" fmla="*/ 22 w 45"/>
                    <a:gd name="T19" fmla="*/ 22 h 22"/>
                    <a:gd name="T20" fmla="*/ 30 w 45"/>
                    <a:gd name="T21" fmla="*/ 21 h 22"/>
                    <a:gd name="T22" fmla="*/ 38 w 45"/>
                    <a:gd name="T23" fmla="*/ 21 h 22"/>
                    <a:gd name="T24" fmla="*/ 45 w 45"/>
                    <a:gd name="T25" fmla="*/ 20 h 22"/>
                    <a:gd name="T26" fmla="*/ 44 w 45"/>
                    <a:gd name="T27" fmla="*/ 15 h 22"/>
                    <a:gd name="T28" fmla="*/ 44 w 45"/>
                    <a:gd name="T29" fmla="*/ 10 h 22"/>
                    <a:gd name="T30" fmla="*/ 42 w 45"/>
                    <a:gd name="T31" fmla="*/ 5 h 22"/>
                    <a:gd name="T32" fmla="*/ 41 w 45"/>
                    <a:gd name="T33" fmla="*/ 0 h 22"/>
                    <a:gd name="T34" fmla="*/ 36 w 45"/>
                    <a:gd name="T35" fmla="*/ 0 h 22"/>
                    <a:gd name="T36" fmla="*/ 32 w 45"/>
                    <a:gd name="T37" fmla="*/ 0 h 22"/>
                    <a:gd name="T38" fmla="*/ 26 w 45"/>
                    <a:gd name="T39" fmla="*/ 0 h 22"/>
                    <a:gd name="T40" fmla="*/ 21 w 45"/>
                    <a:gd name="T41" fmla="*/ 0 h 22"/>
                    <a:gd name="T42" fmla="*/ 15 w 45"/>
                    <a:gd name="T43" fmla="*/ 0 h 22"/>
                    <a:gd name="T44" fmla="*/ 11 w 45"/>
                    <a:gd name="T45" fmla="*/ 0 h 22"/>
                    <a:gd name="T46" fmla="*/ 5 w 45"/>
                    <a:gd name="T47" fmla="*/ 0 h 22"/>
                    <a:gd name="T48" fmla="*/ 0 w 45"/>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2">
                      <a:moveTo>
                        <a:pt x="0" y="0"/>
                      </a:moveTo>
                      <a:lnTo>
                        <a:pt x="0" y="6"/>
                      </a:lnTo>
                      <a:lnTo>
                        <a:pt x="0" y="11"/>
                      </a:lnTo>
                      <a:lnTo>
                        <a:pt x="0" y="17"/>
                      </a:lnTo>
                      <a:lnTo>
                        <a:pt x="0" y="22"/>
                      </a:lnTo>
                      <a:lnTo>
                        <a:pt x="4" y="22"/>
                      </a:lnTo>
                      <a:lnTo>
                        <a:pt x="7" y="22"/>
                      </a:lnTo>
                      <a:lnTo>
                        <a:pt x="11" y="22"/>
                      </a:lnTo>
                      <a:lnTo>
                        <a:pt x="14" y="22"/>
                      </a:lnTo>
                      <a:lnTo>
                        <a:pt x="22" y="22"/>
                      </a:lnTo>
                      <a:lnTo>
                        <a:pt x="30" y="21"/>
                      </a:lnTo>
                      <a:lnTo>
                        <a:pt x="38" y="21"/>
                      </a:lnTo>
                      <a:lnTo>
                        <a:pt x="45" y="20"/>
                      </a:lnTo>
                      <a:lnTo>
                        <a:pt x="44" y="15"/>
                      </a:lnTo>
                      <a:lnTo>
                        <a:pt x="44" y="10"/>
                      </a:lnTo>
                      <a:lnTo>
                        <a:pt x="42" y="5"/>
                      </a:lnTo>
                      <a:lnTo>
                        <a:pt x="41" y="0"/>
                      </a:lnTo>
                      <a:lnTo>
                        <a:pt x="36" y="0"/>
                      </a:lnTo>
                      <a:lnTo>
                        <a:pt x="32" y="0"/>
                      </a:lnTo>
                      <a:lnTo>
                        <a:pt x="26" y="0"/>
                      </a:lnTo>
                      <a:lnTo>
                        <a:pt x="21" y="0"/>
                      </a:lnTo>
                      <a:lnTo>
                        <a:pt x="15" y="0"/>
                      </a:lnTo>
                      <a:lnTo>
                        <a:pt x="11"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67">
                  <a:extLst>
                    <a:ext uri="{FF2B5EF4-FFF2-40B4-BE49-F238E27FC236}">
                      <a16:creationId xmlns:a16="http://schemas.microsoft.com/office/drawing/2014/main" id="{7E2E8EBA-B1B9-7C45-B4C2-E29EEB141631}"/>
                    </a:ext>
                  </a:extLst>
                </p:cNvPr>
                <p:cNvSpPr>
                  <a:spLocks/>
                </p:cNvSpPr>
                <p:nvPr/>
              </p:nvSpPr>
              <p:spPr bwMode="auto">
                <a:xfrm>
                  <a:off x="493" y="1364"/>
                  <a:ext cx="13" cy="11"/>
                </a:xfrm>
                <a:custGeom>
                  <a:avLst/>
                  <a:gdLst>
                    <a:gd name="T0" fmla="*/ 0 w 40"/>
                    <a:gd name="T1" fmla="*/ 0 h 22"/>
                    <a:gd name="T2" fmla="*/ 0 w 40"/>
                    <a:gd name="T3" fmla="*/ 6 h 22"/>
                    <a:gd name="T4" fmla="*/ 0 w 40"/>
                    <a:gd name="T5" fmla="*/ 11 h 22"/>
                    <a:gd name="T6" fmla="*/ 0 w 40"/>
                    <a:gd name="T7" fmla="*/ 17 h 22"/>
                    <a:gd name="T8" fmla="*/ 0 w 40"/>
                    <a:gd name="T9" fmla="*/ 22 h 22"/>
                    <a:gd name="T10" fmla="*/ 3 w 40"/>
                    <a:gd name="T11" fmla="*/ 22 h 22"/>
                    <a:gd name="T12" fmla="*/ 7 w 40"/>
                    <a:gd name="T13" fmla="*/ 22 h 22"/>
                    <a:gd name="T14" fmla="*/ 10 w 40"/>
                    <a:gd name="T15" fmla="*/ 22 h 22"/>
                    <a:gd name="T16" fmla="*/ 13 w 40"/>
                    <a:gd name="T17" fmla="*/ 22 h 22"/>
                    <a:gd name="T18" fmla="*/ 20 w 40"/>
                    <a:gd name="T19" fmla="*/ 22 h 22"/>
                    <a:gd name="T20" fmla="*/ 27 w 40"/>
                    <a:gd name="T21" fmla="*/ 21 h 22"/>
                    <a:gd name="T22" fmla="*/ 33 w 40"/>
                    <a:gd name="T23" fmla="*/ 21 h 22"/>
                    <a:gd name="T24" fmla="*/ 40 w 40"/>
                    <a:gd name="T25" fmla="*/ 20 h 22"/>
                    <a:gd name="T26" fmla="*/ 39 w 40"/>
                    <a:gd name="T27" fmla="*/ 15 h 22"/>
                    <a:gd name="T28" fmla="*/ 39 w 40"/>
                    <a:gd name="T29" fmla="*/ 10 h 22"/>
                    <a:gd name="T30" fmla="*/ 37 w 40"/>
                    <a:gd name="T31" fmla="*/ 5 h 22"/>
                    <a:gd name="T32" fmla="*/ 36 w 40"/>
                    <a:gd name="T33" fmla="*/ 0 h 22"/>
                    <a:gd name="T34" fmla="*/ 27 w 40"/>
                    <a:gd name="T35" fmla="*/ 0 h 22"/>
                    <a:gd name="T36" fmla="*/ 18 w 40"/>
                    <a:gd name="T37" fmla="*/ 0 h 22"/>
                    <a:gd name="T38" fmla="*/ 10 w 40"/>
                    <a:gd name="T39" fmla="*/ 0 h 22"/>
                    <a:gd name="T40" fmla="*/ 0 w 40"/>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2">
                      <a:moveTo>
                        <a:pt x="0" y="0"/>
                      </a:moveTo>
                      <a:lnTo>
                        <a:pt x="0" y="6"/>
                      </a:lnTo>
                      <a:lnTo>
                        <a:pt x="0" y="11"/>
                      </a:lnTo>
                      <a:lnTo>
                        <a:pt x="0" y="17"/>
                      </a:lnTo>
                      <a:lnTo>
                        <a:pt x="0" y="22"/>
                      </a:lnTo>
                      <a:lnTo>
                        <a:pt x="3" y="22"/>
                      </a:lnTo>
                      <a:lnTo>
                        <a:pt x="7" y="22"/>
                      </a:lnTo>
                      <a:lnTo>
                        <a:pt x="10" y="22"/>
                      </a:lnTo>
                      <a:lnTo>
                        <a:pt x="13" y="22"/>
                      </a:lnTo>
                      <a:lnTo>
                        <a:pt x="20" y="22"/>
                      </a:lnTo>
                      <a:lnTo>
                        <a:pt x="27" y="21"/>
                      </a:lnTo>
                      <a:lnTo>
                        <a:pt x="33" y="21"/>
                      </a:lnTo>
                      <a:lnTo>
                        <a:pt x="40" y="20"/>
                      </a:lnTo>
                      <a:lnTo>
                        <a:pt x="39" y="15"/>
                      </a:lnTo>
                      <a:lnTo>
                        <a:pt x="39" y="10"/>
                      </a:lnTo>
                      <a:lnTo>
                        <a:pt x="37" y="5"/>
                      </a:lnTo>
                      <a:lnTo>
                        <a:pt x="36" y="0"/>
                      </a:lnTo>
                      <a:lnTo>
                        <a:pt x="27" y="0"/>
                      </a:lnTo>
                      <a:lnTo>
                        <a:pt x="18" y="0"/>
                      </a:lnTo>
                      <a:lnTo>
                        <a:pt x="10"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68">
                  <a:extLst>
                    <a:ext uri="{FF2B5EF4-FFF2-40B4-BE49-F238E27FC236}">
                      <a16:creationId xmlns:a16="http://schemas.microsoft.com/office/drawing/2014/main" id="{C527198C-3A26-5445-9556-EB91D725C00F}"/>
                    </a:ext>
                  </a:extLst>
                </p:cNvPr>
                <p:cNvSpPr>
                  <a:spLocks/>
                </p:cNvSpPr>
                <p:nvPr/>
              </p:nvSpPr>
              <p:spPr bwMode="auto">
                <a:xfrm>
                  <a:off x="495" y="1364"/>
                  <a:ext cx="11" cy="11"/>
                </a:xfrm>
                <a:custGeom>
                  <a:avLst/>
                  <a:gdLst>
                    <a:gd name="T0" fmla="*/ 0 w 34"/>
                    <a:gd name="T1" fmla="*/ 0 h 22"/>
                    <a:gd name="T2" fmla="*/ 0 w 34"/>
                    <a:gd name="T3" fmla="*/ 6 h 22"/>
                    <a:gd name="T4" fmla="*/ 0 w 34"/>
                    <a:gd name="T5" fmla="*/ 11 h 22"/>
                    <a:gd name="T6" fmla="*/ 0 w 34"/>
                    <a:gd name="T7" fmla="*/ 17 h 22"/>
                    <a:gd name="T8" fmla="*/ 0 w 34"/>
                    <a:gd name="T9" fmla="*/ 22 h 22"/>
                    <a:gd name="T10" fmla="*/ 3 w 34"/>
                    <a:gd name="T11" fmla="*/ 22 h 22"/>
                    <a:gd name="T12" fmla="*/ 5 w 34"/>
                    <a:gd name="T13" fmla="*/ 22 h 22"/>
                    <a:gd name="T14" fmla="*/ 8 w 34"/>
                    <a:gd name="T15" fmla="*/ 22 h 22"/>
                    <a:gd name="T16" fmla="*/ 11 w 34"/>
                    <a:gd name="T17" fmla="*/ 22 h 22"/>
                    <a:gd name="T18" fmla="*/ 16 w 34"/>
                    <a:gd name="T19" fmla="*/ 22 h 22"/>
                    <a:gd name="T20" fmla="*/ 23 w 34"/>
                    <a:gd name="T21" fmla="*/ 21 h 22"/>
                    <a:gd name="T22" fmla="*/ 29 w 34"/>
                    <a:gd name="T23" fmla="*/ 21 h 22"/>
                    <a:gd name="T24" fmla="*/ 34 w 34"/>
                    <a:gd name="T25" fmla="*/ 20 h 22"/>
                    <a:gd name="T26" fmla="*/ 33 w 34"/>
                    <a:gd name="T27" fmla="*/ 15 h 22"/>
                    <a:gd name="T28" fmla="*/ 33 w 34"/>
                    <a:gd name="T29" fmla="*/ 10 h 22"/>
                    <a:gd name="T30" fmla="*/ 31 w 34"/>
                    <a:gd name="T31" fmla="*/ 5 h 22"/>
                    <a:gd name="T32" fmla="*/ 30 w 34"/>
                    <a:gd name="T33" fmla="*/ 0 h 22"/>
                    <a:gd name="T34" fmla="*/ 22 w 34"/>
                    <a:gd name="T35" fmla="*/ 0 h 22"/>
                    <a:gd name="T36" fmla="*/ 15 w 34"/>
                    <a:gd name="T37" fmla="*/ 0 h 22"/>
                    <a:gd name="T38" fmla="*/ 7 w 34"/>
                    <a:gd name="T39" fmla="*/ 0 h 22"/>
                    <a:gd name="T40" fmla="*/ 0 w 3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2">
                      <a:moveTo>
                        <a:pt x="0" y="0"/>
                      </a:moveTo>
                      <a:lnTo>
                        <a:pt x="0" y="6"/>
                      </a:lnTo>
                      <a:lnTo>
                        <a:pt x="0" y="11"/>
                      </a:lnTo>
                      <a:lnTo>
                        <a:pt x="0" y="17"/>
                      </a:lnTo>
                      <a:lnTo>
                        <a:pt x="0" y="22"/>
                      </a:lnTo>
                      <a:lnTo>
                        <a:pt x="3" y="22"/>
                      </a:lnTo>
                      <a:lnTo>
                        <a:pt x="5" y="22"/>
                      </a:lnTo>
                      <a:lnTo>
                        <a:pt x="8" y="22"/>
                      </a:lnTo>
                      <a:lnTo>
                        <a:pt x="11" y="22"/>
                      </a:lnTo>
                      <a:lnTo>
                        <a:pt x="16" y="22"/>
                      </a:lnTo>
                      <a:lnTo>
                        <a:pt x="23" y="21"/>
                      </a:lnTo>
                      <a:lnTo>
                        <a:pt x="29" y="21"/>
                      </a:lnTo>
                      <a:lnTo>
                        <a:pt x="34" y="20"/>
                      </a:lnTo>
                      <a:lnTo>
                        <a:pt x="33" y="15"/>
                      </a:lnTo>
                      <a:lnTo>
                        <a:pt x="33" y="10"/>
                      </a:lnTo>
                      <a:lnTo>
                        <a:pt x="31" y="5"/>
                      </a:lnTo>
                      <a:lnTo>
                        <a:pt x="30" y="0"/>
                      </a:lnTo>
                      <a:lnTo>
                        <a:pt x="22" y="0"/>
                      </a:lnTo>
                      <a:lnTo>
                        <a:pt x="15" y="0"/>
                      </a:lnTo>
                      <a:lnTo>
                        <a:pt x="7"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69">
                  <a:extLst>
                    <a:ext uri="{FF2B5EF4-FFF2-40B4-BE49-F238E27FC236}">
                      <a16:creationId xmlns:a16="http://schemas.microsoft.com/office/drawing/2014/main" id="{370E05A5-8A80-9B42-84E4-E54652E62DE0}"/>
                    </a:ext>
                  </a:extLst>
                </p:cNvPr>
                <p:cNvSpPr>
                  <a:spLocks/>
                </p:cNvSpPr>
                <p:nvPr/>
              </p:nvSpPr>
              <p:spPr bwMode="auto">
                <a:xfrm>
                  <a:off x="496" y="1364"/>
                  <a:ext cx="10" cy="11"/>
                </a:xfrm>
                <a:custGeom>
                  <a:avLst/>
                  <a:gdLst>
                    <a:gd name="T0" fmla="*/ 0 w 30"/>
                    <a:gd name="T1" fmla="*/ 0 h 22"/>
                    <a:gd name="T2" fmla="*/ 0 w 30"/>
                    <a:gd name="T3" fmla="*/ 22 h 22"/>
                    <a:gd name="T4" fmla="*/ 11 w 30"/>
                    <a:gd name="T5" fmla="*/ 22 h 22"/>
                    <a:gd name="T6" fmla="*/ 30 w 30"/>
                    <a:gd name="T7" fmla="*/ 20 h 22"/>
                    <a:gd name="T8" fmla="*/ 26 w 30"/>
                    <a:gd name="T9" fmla="*/ 0 h 22"/>
                    <a:gd name="T10" fmla="*/ 0 w 30"/>
                    <a:gd name="T11" fmla="*/ 0 h 22"/>
                  </a:gdLst>
                  <a:ahLst/>
                  <a:cxnLst>
                    <a:cxn ang="0">
                      <a:pos x="T0" y="T1"/>
                    </a:cxn>
                    <a:cxn ang="0">
                      <a:pos x="T2" y="T3"/>
                    </a:cxn>
                    <a:cxn ang="0">
                      <a:pos x="T4" y="T5"/>
                    </a:cxn>
                    <a:cxn ang="0">
                      <a:pos x="T6" y="T7"/>
                    </a:cxn>
                    <a:cxn ang="0">
                      <a:pos x="T8" y="T9"/>
                    </a:cxn>
                    <a:cxn ang="0">
                      <a:pos x="T10" y="T11"/>
                    </a:cxn>
                  </a:cxnLst>
                  <a:rect l="0" t="0" r="r" b="b"/>
                  <a:pathLst>
                    <a:path w="30" h="22">
                      <a:moveTo>
                        <a:pt x="0" y="0"/>
                      </a:moveTo>
                      <a:lnTo>
                        <a:pt x="0" y="22"/>
                      </a:lnTo>
                      <a:lnTo>
                        <a:pt x="11" y="22"/>
                      </a:lnTo>
                      <a:lnTo>
                        <a:pt x="30" y="20"/>
                      </a:lnTo>
                      <a:lnTo>
                        <a:pt x="26"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70">
                  <a:extLst>
                    <a:ext uri="{FF2B5EF4-FFF2-40B4-BE49-F238E27FC236}">
                      <a16:creationId xmlns:a16="http://schemas.microsoft.com/office/drawing/2014/main" id="{8620CF36-192F-894E-BC55-87D3BB0D903A}"/>
                    </a:ext>
                  </a:extLst>
                </p:cNvPr>
                <p:cNvSpPr>
                  <a:spLocks/>
                </p:cNvSpPr>
                <p:nvPr/>
              </p:nvSpPr>
              <p:spPr bwMode="auto">
                <a:xfrm>
                  <a:off x="498" y="1380"/>
                  <a:ext cx="19" cy="133"/>
                </a:xfrm>
                <a:custGeom>
                  <a:avLst/>
                  <a:gdLst>
                    <a:gd name="T0" fmla="*/ 0 w 57"/>
                    <a:gd name="T1" fmla="*/ 1 h 265"/>
                    <a:gd name="T2" fmla="*/ 12 w 57"/>
                    <a:gd name="T3" fmla="*/ 0 h 265"/>
                    <a:gd name="T4" fmla="*/ 27 w 57"/>
                    <a:gd name="T5" fmla="*/ 0 h 265"/>
                    <a:gd name="T6" fmla="*/ 41 w 57"/>
                    <a:gd name="T7" fmla="*/ 65 h 265"/>
                    <a:gd name="T8" fmla="*/ 50 w 57"/>
                    <a:gd name="T9" fmla="*/ 129 h 265"/>
                    <a:gd name="T10" fmla="*/ 56 w 57"/>
                    <a:gd name="T11" fmla="*/ 192 h 265"/>
                    <a:gd name="T12" fmla="*/ 57 w 57"/>
                    <a:gd name="T13" fmla="*/ 259 h 265"/>
                    <a:gd name="T14" fmla="*/ 32 w 57"/>
                    <a:gd name="T15" fmla="*/ 265 h 265"/>
                    <a:gd name="T16" fmla="*/ 31 w 57"/>
                    <a:gd name="T17" fmla="*/ 198 h 265"/>
                    <a:gd name="T18" fmla="*/ 24 w 57"/>
                    <a:gd name="T19" fmla="*/ 132 h 265"/>
                    <a:gd name="T20" fmla="*/ 15 w 57"/>
                    <a:gd name="T21" fmla="*/ 66 h 265"/>
                    <a:gd name="T22" fmla="*/ 0 w 57"/>
                    <a:gd name="T23"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5">
                      <a:moveTo>
                        <a:pt x="0" y="1"/>
                      </a:moveTo>
                      <a:lnTo>
                        <a:pt x="12" y="0"/>
                      </a:lnTo>
                      <a:lnTo>
                        <a:pt x="27" y="0"/>
                      </a:lnTo>
                      <a:lnTo>
                        <a:pt x="41" y="65"/>
                      </a:lnTo>
                      <a:lnTo>
                        <a:pt x="50" y="129"/>
                      </a:lnTo>
                      <a:lnTo>
                        <a:pt x="56" y="192"/>
                      </a:lnTo>
                      <a:lnTo>
                        <a:pt x="57" y="259"/>
                      </a:lnTo>
                      <a:lnTo>
                        <a:pt x="32" y="265"/>
                      </a:lnTo>
                      <a:lnTo>
                        <a:pt x="31" y="198"/>
                      </a:lnTo>
                      <a:lnTo>
                        <a:pt x="24" y="132"/>
                      </a:lnTo>
                      <a:lnTo>
                        <a:pt x="15" y="66"/>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71">
                  <a:extLst>
                    <a:ext uri="{FF2B5EF4-FFF2-40B4-BE49-F238E27FC236}">
                      <a16:creationId xmlns:a16="http://schemas.microsoft.com/office/drawing/2014/main" id="{CE3493B3-EC82-974C-B86D-ABC41EEA0D2F}"/>
                    </a:ext>
                  </a:extLst>
                </p:cNvPr>
                <p:cNvSpPr>
                  <a:spLocks/>
                </p:cNvSpPr>
                <p:nvPr/>
              </p:nvSpPr>
              <p:spPr bwMode="auto">
                <a:xfrm>
                  <a:off x="496" y="1380"/>
                  <a:ext cx="19" cy="133"/>
                </a:xfrm>
                <a:custGeom>
                  <a:avLst/>
                  <a:gdLst>
                    <a:gd name="T0" fmla="*/ 0 w 58"/>
                    <a:gd name="T1" fmla="*/ 1 h 265"/>
                    <a:gd name="T2" fmla="*/ 3 w 58"/>
                    <a:gd name="T3" fmla="*/ 1 h 265"/>
                    <a:gd name="T4" fmla="*/ 7 w 58"/>
                    <a:gd name="T5" fmla="*/ 0 h 265"/>
                    <a:gd name="T6" fmla="*/ 10 w 58"/>
                    <a:gd name="T7" fmla="*/ 0 h 265"/>
                    <a:gd name="T8" fmla="*/ 14 w 58"/>
                    <a:gd name="T9" fmla="*/ 0 h 265"/>
                    <a:gd name="T10" fmla="*/ 17 w 58"/>
                    <a:gd name="T11" fmla="*/ 0 h 265"/>
                    <a:gd name="T12" fmla="*/ 21 w 58"/>
                    <a:gd name="T13" fmla="*/ 0 h 265"/>
                    <a:gd name="T14" fmla="*/ 25 w 58"/>
                    <a:gd name="T15" fmla="*/ 0 h 265"/>
                    <a:gd name="T16" fmla="*/ 27 w 58"/>
                    <a:gd name="T17" fmla="*/ 0 h 265"/>
                    <a:gd name="T18" fmla="*/ 41 w 58"/>
                    <a:gd name="T19" fmla="*/ 65 h 265"/>
                    <a:gd name="T20" fmla="*/ 51 w 58"/>
                    <a:gd name="T21" fmla="*/ 129 h 265"/>
                    <a:gd name="T22" fmla="*/ 56 w 58"/>
                    <a:gd name="T23" fmla="*/ 192 h 265"/>
                    <a:gd name="T24" fmla="*/ 58 w 58"/>
                    <a:gd name="T25" fmla="*/ 259 h 265"/>
                    <a:gd name="T26" fmla="*/ 52 w 58"/>
                    <a:gd name="T27" fmla="*/ 260 h 265"/>
                    <a:gd name="T28" fmla="*/ 45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4" y="0"/>
                      </a:lnTo>
                      <a:lnTo>
                        <a:pt x="17" y="0"/>
                      </a:lnTo>
                      <a:lnTo>
                        <a:pt x="21" y="0"/>
                      </a:lnTo>
                      <a:lnTo>
                        <a:pt x="25" y="0"/>
                      </a:lnTo>
                      <a:lnTo>
                        <a:pt x="27" y="0"/>
                      </a:lnTo>
                      <a:lnTo>
                        <a:pt x="41" y="65"/>
                      </a:lnTo>
                      <a:lnTo>
                        <a:pt x="51" y="129"/>
                      </a:lnTo>
                      <a:lnTo>
                        <a:pt x="56" y="192"/>
                      </a:lnTo>
                      <a:lnTo>
                        <a:pt x="58" y="259"/>
                      </a:lnTo>
                      <a:lnTo>
                        <a:pt x="52" y="260"/>
                      </a:lnTo>
                      <a:lnTo>
                        <a:pt x="45" y="262"/>
                      </a:lnTo>
                      <a:lnTo>
                        <a:pt x="40" y="263"/>
                      </a:lnTo>
                      <a:lnTo>
                        <a:pt x="33" y="265"/>
                      </a:lnTo>
                      <a:lnTo>
                        <a:pt x="32" y="198"/>
                      </a:lnTo>
                      <a:lnTo>
                        <a:pt x="25" y="132"/>
                      </a:lnTo>
                      <a:lnTo>
                        <a:pt x="15" y="66"/>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72">
                  <a:extLst>
                    <a:ext uri="{FF2B5EF4-FFF2-40B4-BE49-F238E27FC236}">
                      <a16:creationId xmlns:a16="http://schemas.microsoft.com/office/drawing/2014/main" id="{159BB193-5195-144D-AAA5-1FC5F712330B}"/>
                    </a:ext>
                  </a:extLst>
                </p:cNvPr>
                <p:cNvSpPr>
                  <a:spLocks/>
                </p:cNvSpPr>
                <p:nvPr/>
              </p:nvSpPr>
              <p:spPr bwMode="auto">
                <a:xfrm>
                  <a:off x="495" y="1380"/>
                  <a:ext cx="19" cy="133"/>
                </a:xfrm>
                <a:custGeom>
                  <a:avLst/>
                  <a:gdLst>
                    <a:gd name="T0" fmla="*/ 0 w 57"/>
                    <a:gd name="T1" fmla="*/ 1 h 265"/>
                    <a:gd name="T2" fmla="*/ 3 w 57"/>
                    <a:gd name="T3" fmla="*/ 1 h 265"/>
                    <a:gd name="T4" fmla="*/ 7 w 57"/>
                    <a:gd name="T5" fmla="*/ 0 h 265"/>
                    <a:gd name="T6" fmla="*/ 10 w 57"/>
                    <a:gd name="T7" fmla="*/ 0 h 265"/>
                    <a:gd name="T8" fmla="*/ 12 w 57"/>
                    <a:gd name="T9" fmla="*/ 0 h 265"/>
                    <a:gd name="T10" fmla="*/ 16 w 57"/>
                    <a:gd name="T11" fmla="*/ 0 h 265"/>
                    <a:gd name="T12" fmla="*/ 21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1 w 57"/>
                    <a:gd name="T27" fmla="*/ 260 h 265"/>
                    <a:gd name="T28" fmla="*/ 45 w 57"/>
                    <a:gd name="T29" fmla="*/ 262 h 265"/>
                    <a:gd name="T30" fmla="*/ 38 w 57"/>
                    <a:gd name="T31" fmla="*/ 263 h 265"/>
                    <a:gd name="T32" fmla="*/ 31 w 57"/>
                    <a:gd name="T33" fmla="*/ 265 h 265"/>
                    <a:gd name="T34" fmla="*/ 30 w 57"/>
                    <a:gd name="T35" fmla="*/ 198 h 265"/>
                    <a:gd name="T36" fmla="*/ 25 w 57"/>
                    <a:gd name="T37" fmla="*/ 132 h 265"/>
                    <a:gd name="T38" fmla="*/ 14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10" y="0"/>
                      </a:lnTo>
                      <a:lnTo>
                        <a:pt x="12" y="0"/>
                      </a:lnTo>
                      <a:lnTo>
                        <a:pt x="16" y="0"/>
                      </a:lnTo>
                      <a:lnTo>
                        <a:pt x="21" y="0"/>
                      </a:lnTo>
                      <a:lnTo>
                        <a:pt x="23" y="0"/>
                      </a:lnTo>
                      <a:lnTo>
                        <a:pt x="27" y="0"/>
                      </a:lnTo>
                      <a:lnTo>
                        <a:pt x="41" y="65"/>
                      </a:lnTo>
                      <a:lnTo>
                        <a:pt x="51" y="129"/>
                      </a:lnTo>
                      <a:lnTo>
                        <a:pt x="56" y="192"/>
                      </a:lnTo>
                      <a:lnTo>
                        <a:pt x="57" y="259"/>
                      </a:lnTo>
                      <a:lnTo>
                        <a:pt x="51" y="260"/>
                      </a:lnTo>
                      <a:lnTo>
                        <a:pt x="45" y="262"/>
                      </a:lnTo>
                      <a:lnTo>
                        <a:pt x="38" y="263"/>
                      </a:lnTo>
                      <a:lnTo>
                        <a:pt x="31" y="265"/>
                      </a:lnTo>
                      <a:lnTo>
                        <a:pt x="30" y="198"/>
                      </a:lnTo>
                      <a:lnTo>
                        <a:pt x="25" y="132"/>
                      </a:lnTo>
                      <a:lnTo>
                        <a:pt x="14" y="66"/>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73">
                  <a:extLst>
                    <a:ext uri="{FF2B5EF4-FFF2-40B4-BE49-F238E27FC236}">
                      <a16:creationId xmlns:a16="http://schemas.microsoft.com/office/drawing/2014/main" id="{8437AD97-DD28-EB41-B09E-4E2C5A699417}"/>
                    </a:ext>
                  </a:extLst>
                </p:cNvPr>
                <p:cNvSpPr>
                  <a:spLocks/>
                </p:cNvSpPr>
                <p:nvPr/>
              </p:nvSpPr>
              <p:spPr bwMode="auto">
                <a:xfrm>
                  <a:off x="493"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2 w 58"/>
                    <a:gd name="T19" fmla="*/ 65 h 265"/>
                    <a:gd name="T20" fmla="*/ 51 w 58"/>
                    <a:gd name="T21" fmla="*/ 129 h 265"/>
                    <a:gd name="T22" fmla="*/ 57 w 58"/>
                    <a:gd name="T23" fmla="*/ 192 h 265"/>
                    <a:gd name="T24" fmla="*/ 58 w 58"/>
                    <a:gd name="T25" fmla="*/ 259 h 265"/>
                    <a:gd name="T26" fmla="*/ 53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6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2" y="65"/>
                      </a:lnTo>
                      <a:lnTo>
                        <a:pt x="51" y="129"/>
                      </a:lnTo>
                      <a:lnTo>
                        <a:pt x="57" y="192"/>
                      </a:lnTo>
                      <a:lnTo>
                        <a:pt x="58" y="259"/>
                      </a:lnTo>
                      <a:lnTo>
                        <a:pt x="53" y="260"/>
                      </a:lnTo>
                      <a:lnTo>
                        <a:pt x="46" y="262"/>
                      </a:lnTo>
                      <a:lnTo>
                        <a:pt x="40" y="263"/>
                      </a:lnTo>
                      <a:lnTo>
                        <a:pt x="33" y="265"/>
                      </a:lnTo>
                      <a:lnTo>
                        <a:pt x="32" y="198"/>
                      </a:lnTo>
                      <a:lnTo>
                        <a:pt x="25" y="132"/>
                      </a:lnTo>
                      <a:lnTo>
                        <a:pt x="16" y="66"/>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74">
                  <a:extLst>
                    <a:ext uri="{FF2B5EF4-FFF2-40B4-BE49-F238E27FC236}">
                      <a16:creationId xmlns:a16="http://schemas.microsoft.com/office/drawing/2014/main" id="{7D21A168-9237-3747-8E62-BB98BC93AE29}"/>
                    </a:ext>
                  </a:extLst>
                </p:cNvPr>
                <p:cNvSpPr>
                  <a:spLocks/>
                </p:cNvSpPr>
                <p:nvPr/>
              </p:nvSpPr>
              <p:spPr bwMode="auto">
                <a:xfrm>
                  <a:off x="491" y="1380"/>
                  <a:ext cx="19" cy="133"/>
                </a:xfrm>
                <a:custGeom>
                  <a:avLst/>
                  <a:gdLst>
                    <a:gd name="T0" fmla="*/ 0 w 58"/>
                    <a:gd name="T1" fmla="*/ 1 h 265"/>
                    <a:gd name="T2" fmla="*/ 3 w 58"/>
                    <a:gd name="T3" fmla="*/ 1 h 265"/>
                    <a:gd name="T4" fmla="*/ 7 w 58"/>
                    <a:gd name="T5" fmla="*/ 0 h 265"/>
                    <a:gd name="T6" fmla="*/ 11 w 58"/>
                    <a:gd name="T7" fmla="*/ 0 h 265"/>
                    <a:gd name="T8" fmla="*/ 14 w 58"/>
                    <a:gd name="T9" fmla="*/ 0 h 265"/>
                    <a:gd name="T10" fmla="*/ 16 w 58"/>
                    <a:gd name="T11" fmla="*/ 0 h 265"/>
                    <a:gd name="T12" fmla="*/ 21 w 58"/>
                    <a:gd name="T13" fmla="*/ 0 h 265"/>
                    <a:gd name="T14" fmla="*/ 25 w 58"/>
                    <a:gd name="T15" fmla="*/ 0 h 265"/>
                    <a:gd name="T16" fmla="*/ 29 w 58"/>
                    <a:gd name="T17" fmla="*/ 0 h 265"/>
                    <a:gd name="T18" fmla="*/ 42 w 58"/>
                    <a:gd name="T19" fmla="*/ 65 h 265"/>
                    <a:gd name="T20" fmla="*/ 51 w 58"/>
                    <a:gd name="T21" fmla="*/ 129 h 265"/>
                    <a:gd name="T22" fmla="*/ 56 w 58"/>
                    <a:gd name="T23" fmla="*/ 192 h 265"/>
                    <a:gd name="T24" fmla="*/ 58 w 58"/>
                    <a:gd name="T25" fmla="*/ 259 h 265"/>
                    <a:gd name="T26" fmla="*/ 52 w 58"/>
                    <a:gd name="T27" fmla="*/ 260 h 265"/>
                    <a:gd name="T28" fmla="*/ 45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1" y="0"/>
                      </a:lnTo>
                      <a:lnTo>
                        <a:pt x="14" y="0"/>
                      </a:lnTo>
                      <a:lnTo>
                        <a:pt x="16" y="0"/>
                      </a:lnTo>
                      <a:lnTo>
                        <a:pt x="21" y="0"/>
                      </a:lnTo>
                      <a:lnTo>
                        <a:pt x="25" y="0"/>
                      </a:lnTo>
                      <a:lnTo>
                        <a:pt x="29" y="0"/>
                      </a:lnTo>
                      <a:lnTo>
                        <a:pt x="42" y="65"/>
                      </a:lnTo>
                      <a:lnTo>
                        <a:pt x="51" y="129"/>
                      </a:lnTo>
                      <a:lnTo>
                        <a:pt x="56" y="192"/>
                      </a:lnTo>
                      <a:lnTo>
                        <a:pt x="58" y="259"/>
                      </a:lnTo>
                      <a:lnTo>
                        <a:pt x="52" y="260"/>
                      </a:lnTo>
                      <a:lnTo>
                        <a:pt x="45" y="262"/>
                      </a:lnTo>
                      <a:lnTo>
                        <a:pt x="40" y="263"/>
                      </a:lnTo>
                      <a:lnTo>
                        <a:pt x="33" y="265"/>
                      </a:lnTo>
                      <a:lnTo>
                        <a:pt x="32" y="198"/>
                      </a:lnTo>
                      <a:lnTo>
                        <a:pt x="25" y="132"/>
                      </a:lnTo>
                      <a:lnTo>
                        <a:pt x="15" y="66"/>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75">
                  <a:extLst>
                    <a:ext uri="{FF2B5EF4-FFF2-40B4-BE49-F238E27FC236}">
                      <a16:creationId xmlns:a16="http://schemas.microsoft.com/office/drawing/2014/main" id="{5B4E36FD-3D4F-1044-9DA1-48F95A3C906A}"/>
                    </a:ext>
                  </a:extLst>
                </p:cNvPr>
                <p:cNvSpPr>
                  <a:spLocks/>
                </p:cNvSpPr>
                <p:nvPr/>
              </p:nvSpPr>
              <p:spPr bwMode="auto">
                <a:xfrm>
                  <a:off x="490" y="1380"/>
                  <a:ext cx="19" cy="133"/>
                </a:xfrm>
                <a:custGeom>
                  <a:avLst/>
                  <a:gdLst>
                    <a:gd name="T0" fmla="*/ 0 w 57"/>
                    <a:gd name="T1" fmla="*/ 1 h 265"/>
                    <a:gd name="T2" fmla="*/ 3 w 57"/>
                    <a:gd name="T3" fmla="*/ 1 h 265"/>
                    <a:gd name="T4" fmla="*/ 7 w 57"/>
                    <a:gd name="T5" fmla="*/ 0 h 265"/>
                    <a:gd name="T6" fmla="*/ 9 w 57"/>
                    <a:gd name="T7" fmla="*/ 0 h 265"/>
                    <a:gd name="T8" fmla="*/ 12 w 57"/>
                    <a:gd name="T9" fmla="*/ 0 h 265"/>
                    <a:gd name="T10" fmla="*/ 16 w 57"/>
                    <a:gd name="T11" fmla="*/ 0 h 265"/>
                    <a:gd name="T12" fmla="*/ 20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5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9" y="0"/>
                      </a:lnTo>
                      <a:lnTo>
                        <a:pt x="12" y="0"/>
                      </a:lnTo>
                      <a:lnTo>
                        <a:pt x="16" y="0"/>
                      </a:lnTo>
                      <a:lnTo>
                        <a:pt x="20" y="0"/>
                      </a:lnTo>
                      <a:lnTo>
                        <a:pt x="23" y="0"/>
                      </a:lnTo>
                      <a:lnTo>
                        <a:pt x="27" y="0"/>
                      </a:lnTo>
                      <a:lnTo>
                        <a:pt x="41" y="65"/>
                      </a:lnTo>
                      <a:lnTo>
                        <a:pt x="51" y="129"/>
                      </a:lnTo>
                      <a:lnTo>
                        <a:pt x="56" y="192"/>
                      </a:lnTo>
                      <a:lnTo>
                        <a:pt x="57" y="259"/>
                      </a:lnTo>
                      <a:lnTo>
                        <a:pt x="52" y="260"/>
                      </a:lnTo>
                      <a:lnTo>
                        <a:pt x="45" y="262"/>
                      </a:lnTo>
                      <a:lnTo>
                        <a:pt x="40" y="263"/>
                      </a:lnTo>
                      <a:lnTo>
                        <a:pt x="33" y="265"/>
                      </a:lnTo>
                      <a:lnTo>
                        <a:pt x="31" y="198"/>
                      </a:lnTo>
                      <a:lnTo>
                        <a:pt x="25" y="132"/>
                      </a:lnTo>
                      <a:lnTo>
                        <a:pt x="15" y="66"/>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76">
                  <a:extLst>
                    <a:ext uri="{FF2B5EF4-FFF2-40B4-BE49-F238E27FC236}">
                      <a16:creationId xmlns:a16="http://schemas.microsoft.com/office/drawing/2014/main" id="{CFB2EF37-0A54-AF41-A069-DDE82E80E1BB}"/>
                    </a:ext>
                  </a:extLst>
                </p:cNvPr>
                <p:cNvSpPr>
                  <a:spLocks/>
                </p:cNvSpPr>
                <p:nvPr/>
              </p:nvSpPr>
              <p:spPr bwMode="auto">
                <a:xfrm>
                  <a:off x="488"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2 w 58"/>
                    <a:gd name="T19" fmla="*/ 65 h 265"/>
                    <a:gd name="T20" fmla="*/ 51 w 58"/>
                    <a:gd name="T21" fmla="*/ 129 h 265"/>
                    <a:gd name="T22" fmla="*/ 57 w 58"/>
                    <a:gd name="T23" fmla="*/ 192 h 265"/>
                    <a:gd name="T24" fmla="*/ 58 w 58"/>
                    <a:gd name="T25" fmla="*/ 259 h 265"/>
                    <a:gd name="T26" fmla="*/ 52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2" y="65"/>
                      </a:lnTo>
                      <a:lnTo>
                        <a:pt x="51" y="129"/>
                      </a:lnTo>
                      <a:lnTo>
                        <a:pt x="57" y="192"/>
                      </a:lnTo>
                      <a:lnTo>
                        <a:pt x="58" y="259"/>
                      </a:lnTo>
                      <a:lnTo>
                        <a:pt x="52" y="260"/>
                      </a:lnTo>
                      <a:lnTo>
                        <a:pt x="46" y="262"/>
                      </a:lnTo>
                      <a:lnTo>
                        <a:pt x="40" y="263"/>
                      </a:lnTo>
                      <a:lnTo>
                        <a:pt x="33" y="265"/>
                      </a:lnTo>
                      <a:lnTo>
                        <a:pt x="32" y="198"/>
                      </a:lnTo>
                      <a:lnTo>
                        <a:pt x="25" y="132"/>
                      </a:lnTo>
                      <a:lnTo>
                        <a:pt x="15" y="66"/>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77">
                  <a:extLst>
                    <a:ext uri="{FF2B5EF4-FFF2-40B4-BE49-F238E27FC236}">
                      <a16:creationId xmlns:a16="http://schemas.microsoft.com/office/drawing/2014/main" id="{6F8E382D-CD76-0E41-B8DD-15A4143B76F8}"/>
                    </a:ext>
                  </a:extLst>
                </p:cNvPr>
                <p:cNvSpPr>
                  <a:spLocks/>
                </p:cNvSpPr>
                <p:nvPr/>
              </p:nvSpPr>
              <p:spPr bwMode="auto">
                <a:xfrm>
                  <a:off x="486" y="1380"/>
                  <a:ext cx="19" cy="133"/>
                </a:xfrm>
                <a:custGeom>
                  <a:avLst/>
                  <a:gdLst>
                    <a:gd name="T0" fmla="*/ 0 w 57"/>
                    <a:gd name="T1" fmla="*/ 1 h 265"/>
                    <a:gd name="T2" fmla="*/ 4 w 57"/>
                    <a:gd name="T3" fmla="*/ 1 h 265"/>
                    <a:gd name="T4" fmla="*/ 7 w 57"/>
                    <a:gd name="T5" fmla="*/ 0 h 265"/>
                    <a:gd name="T6" fmla="*/ 11 w 57"/>
                    <a:gd name="T7" fmla="*/ 0 h 265"/>
                    <a:gd name="T8" fmla="*/ 14 w 57"/>
                    <a:gd name="T9" fmla="*/ 0 h 265"/>
                    <a:gd name="T10" fmla="*/ 16 w 57"/>
                    <a:gd name="T11" fmla="*/ 0 h 265"/>
                    <a:gd name="T12" fmla="*/ 20 w 57"/>
                    <a:gd name="T13" fmla="*/ 0 h 265"/>
                    <a:gd name="T14" fmla="*/ 25 w 57"/>
                    <a:gd name="T15" fmla="*/ 0 h 265"/>
                    <a:gd name="T16" fmla="*/ 29 w 57"/>
                    <a:gd name="T17" fmla="*/ 0 h 265"/>
                    <a:gd name="T18" fmla="*/ 42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5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4" y="1"/>
                      </a:lnTo>
                      <a:lnTo>
                        <a:pt x="7" y="0"/>
                      </a:lnTo>
                      <a:lnTo>
                        <a:pt x="11" y="0"/>
                      </a:lnTo>
                      <a:lnTo>
                        <a:pt x="14" y="0"/>
                      </a:lnTo>
                      <a:lnTo>
                        <a:pt x="16" y="0"/>
                      </a:lnTo>
                      <a:lnTo>
                        <a:pt x="20" y="0"/>
                      </a:lnTo>
                      <a:lnTo>
                        <a:pt x="25" y="0"/>
                      </a:lnTo>
                      <a:lnTo>
                        <a:pt x="29" y="0"/>
                      </a:lnTo>
                      <a:lnTo>
                        <a:pt x="42" y="65"/>
                      </a:lnTo>
                      <a:lnTo>
                        <a:pt x="51" y="129"/>
                      </a:lnTo>
                      <a:lnTo>
                        <a:pt x="56" y="192"/>
                      </a:lnTo>
                      <a:lnTo>
                        <a:pt x="57" y="259"/>
                      </a:lnTo>
                      <a:lnTo>
                        <a:pt x="52" y="260"/>
                      </a:lnTo>
                      <a:lnTo>
                        <a:pt x="45" y="262"/>
                      </a:lnTo>
                      <a:lnTo>
                        <a:pt x="40" y="263"/>
                      </a:lnTo>
                      <a:lnTo>
                        <a:pt x="33" y="265"/>
                      </a:lnTo>
                      <a:lnTo>
                        <a:pt x="31" y="198"/>
                      </a:lnTo>
                      <a:lnTo>
                        <a:pt x="25" y="132"/>
                      </a:lnTo>
                      <a:lnTo>
                        <a:pt x="15" y="66"/>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78">
                  <a:extLst>
                    <a:ext uri="{FF2B5EF4-FFF2-40B4-BE49-F238E27FC236}">
                      <a16:creationId xmlns:a16="http://schemas.microsoft.com/office/drawing/2014/main" id="{FE726C4A-C661-C642-950C-E8559DD3D533}"/>
                    </a:ext>
                  </a:extLst>
                </p:cNvPr>
                <p:cNvSpPr>
                  <a:spLocks/>
                </p:cNvSpPr>
                <p:nvPr/>
              </p:nvSpPr>
              <p:spPr bwMode="auto">
                <a:xfrm>
                  <a:off x="485" y="1380"/>
                  <a:ext cx="19" cy="133"/>
                </a:xfrm>
                <a:custGeom>
                  <a:avLst/>
                  <a:gdLst>
                    <a:gd name="T0" fmla="*/ 0 w 57"/>
                    <a:gd name="T1" fmla="*/ 1 h 265"/>
                    <a:gd name="T2" fmla="*/ 3 w 57"/>
                    <a:gd name="T3" fmla="*/ 1 h 265"/>
                    <a:gd name="T4" fmla="*/ 7 w 57"/>
                    <a:gd name="T5" fmla="*/ 0 h 265"/>
                    <a:gd name="T6" fmla="*/ 9 w 57"/>
                    <a:gd name="T7" fmla="*/ 0 h 265"/>
                    <a:gd name="T8" fmla="*/ 12 w 57"/>
                    <a:gd name="T9" fmla="*/ 0 h 265"/>
                    <a:gd name="T10" fmla="*/ 16 w 57"/>
                    <a:gd name="T11" fmla="*/ 0 h 265"/>
                    <a:gd name="T12" fmla="*/ 20 w 57"/>
                    <a:gd name="T13" fmla="*/ 0 h 265"/>
                    <a:gd name="T14" fmla="*/ 23 w 57"/>
                    <a:gd name="T15" fmla="*/ 0 h 265"/>
                    <a:gd name="T16" fmla="*/ 27 w 57"/>
                    <a:gd name="T17" fmla="*/ 0 h 265"/>
                    <a:gd name="T18" fmla="*/ 41 w 57"/>
                    <a:gd name="T19" fmla="*/ 65 h 265"/>
                    <a:gd name="T20" fmla="*/ 51 w 57"/>
                    <a:gd name="T21" fmla="*/ 129 h 265"/>
                    <a:gd name="T22" fmla="*/ 56 w 57"/>
                    <a:gd name="T23" fmla="*/ 192 h 265"/>
                    <a:gd name="T24" fmla="*/ 57 w 57"/>
                    <a:gd name="T25" fmla="*/ 259 h 265"/>
                    <a:gd name="T26" fmla="*/ 52 w 57"/>
                    <a:gd name="T27" fmla="*/ 260 h 265"/>
                    <a:gd name="T28" fmla="*/ 45 w 57"/>
                    <a:gd name="T29" fmla="*/ 262 h 265"/>
                    <a:gd name="T30" fmla="*/ 40 w 57"/>
                    <a:gd name="T31" fmla="*/ 263 h 265"/>
                    <a:gd name="T32" fmla="*/ 33 w 57"/>
                    <a:gd name="T33" fmla="*/ 265 h 265"/>
                    <a:gd name="T34" fmla="*/ 31 w 57"/>
                    <a:gd name="T35" fmla="*/ 198 h 265"/>
                    <a:gd name="T36" fmla="*/ 24 w 57"/>
                    <a:gd name="T37" fmla="*/ 132 h 265"/>
                    <a:gd name="T38" fmla="*/ 15 w 57"/>
                    <a:gd name="T39" fmla="*/ 66 h 265"/>
                    <a:gd name="T40" fmla="*/ 0 w 57"/>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5">
                      <a:moveTo>
                        <a:pt x="0" y="1"/>
                      </a:moveTo>
                      <a:lnTo>
                        <a:pt x="3" y="1"/>
                      </a:lnTo>
                      <a:lnTo>
                        <a:pt x="7" y="0"/>
                      </a:lnTo>
                      <a:lnTo>
                        <a:pt x="9" y="0"/>
                      </a:lnTo>
                      <a:lnTo>
                        <a:pt x="12" y="0"/>
                      </a:lnTo>
                      <a:lnTo>
                        <a:pt x="16" y="0"/>
                      </a:lnTo>
                      <a:lnTo>
                        <a:pt x="20" y="0"/>
                      </a:lnTo>
                      <a:lnTo>
                        <a:pt x="23" y="0"/>
                      </a:lnTo>
                      <a:lnTo>
                        <a:pt x="27" y="0"/>
                      </a:lnTo>
                      <a:lnTo>
                        <a:pt x="41" y="65"/>
                      </a:lnTo>
                      <a:lnTo>
                        <a:pt x="51" y="129"/>
                      </a:lnTo>
                      <a:lnTo>
                        <a:pt x="56" y="192"/>
                      </a:lnTo>
                      <a:lnTo>
                        <a:pt x="57" y="259"/>
                      </a:lnTo>
                      <a:lnTo>
                        <a:pt x="52" y="260"/>
                      </a:lnTo>
                      <a:lnTo>
                        <a:pt x="45" y="262"/>
                      </a:lnTo>
                      <a:lnTo>
                        <a:pt x="40" y="263"/>
                      </a:lnTo>
                      <a:lnTo>
                        <a:pt x="33" y="265"/>
                      </a:lnTo>
                      <a:lnTo>
                        <a:pt x="31" y="198"/>
                      </a:lnTo>
                      <a:lnTo>
                        <a:pt x="24" y="132"/>
                      </a:lnTo>
                      <a:lnTo>
                        <a:pt x="15" y="66"/>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79">
                  <a:extLst>
                    <a:ext uri="{FF2B5EF4-FFF2-40B4-BE49-F238E27FC236}">
                      <a16:creationId xmlns:a16="http://schemas.microsoft.com/office/drawing/2014/main" id="{24AFF938-3603-DA44-B0B6-25D94DADD97C}"/>
                    </a:ext>
                  </a:extLst>
                </p:cNvPr>
                <p:cNvSpPr>
                  <a:spLocks/>
                </p:cNvSpPr>
                <p:nvPr/>
              </p:nvSpPr>
              <p:spPr bwMode="auto">
                <a:xfrm>
                  <a:off x="483" y="1380"/>
                  <a:ext cx="19"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7 w 58"/>
                    <a:gd name="T11" fmla="*/ 0 h 265"/>
                    <a:gd name="T12" fmla="*/ 21 w 58"/>
                    <a:gd name="T13" fmla="*/ 0 h 265"/>
                    <a:gd name="T14" fmla="*/ 25 w 58"/>
                    <a:gd name="T15" fmla="*/ 0 h 265"/>
                    <a:gd name="T16" fmla="*/ 28 w 58"/>
                    <a:gd name="T17" fmla="*/ 0 h 265"/>
                    <a:gd name="T18" fmla="*/ 41 w 58"/>
                    <a:gd name="T19" fmla="*/ 65 h 265"/>
                    <a:gd name="T20" fmla="*/ 51 w 58"/>
                    <a:gd name="T21" fmla="*/ 129 h 265"/>
                    <a:gd name="T22" fmla="*/ 57 w 58"/>
                    <a:gd name="T23" fmla="*/ 192 h 265"/>
                    <a:gd name="T24" fmla="*/ 58 w 58"/>
                    <a:gd name="T25" fmla="*/ 259 h 265"/>
                    <a:gd name="T26" fmla="*/ 52 w 58"/>
                    <a:gd name="T27" fmla="*/ 260 h 265"/>
                    <a:gd name="T28" fmla="*/ 46 w 58"/>
                    <a:gd name="T29" fmla="*/ 262 h 265"/>
                    <a:gd name="T30" fmla="*/ 40 w 58"/>
                    <a:gd name="T31" fmla="*/ 263 h 265"/>
                    <a:gd name="T32" fmla="*/ 33 w 58"/>
                    <a:gd name="T33" fmla="*/ 265 h 265"/>
                    <a:gd name="T34" fmla="*/ 32 w 58"/>
                    <a:gd name="T35" fmla="*/ 198 h 265"/>
                    <a:gd name="T36" fmla="*/ 25 w 58"/>
                    <a:gd name="T37" fmla="*/ 132 h 265"/>
                    <a:gd name="T38" fmla="*/ 15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7" y="0"/>
                      </a:lnTo>
                      <a:lnTo>
                        <a:pt x="21" y="0"/>
                      </a:lnTo>
                      <a:lnTo>
                        <a:pt x="25" y="0"/>
                      </a:lnTo>
                      <a:lnTo>
                        <a:pt x="28" y="0"/>
                      </a:lnTo>
                      <a:lnTo>
                        <a:pt x="41" y="65"/>
                      </a:lnTo>
                      <a:lnTo>
                        <a:pt x="51" y="129"/>
                      </a:lnTo>
                      <a:lnTo>
                        <a:pt x="57" y="192"/>
                      </a:lnTo>
                      <a:lnTo>
                        <a:pt x="58" y="259"/>
                      </a:lnTo>
                      <a:lnTo>
                        <a:pt x="52" y="260"/>
                      </a:lnTo>
                      <a:lnTo>
                        <a:pt x="46" y="262"/>
                      </a:lnTo>
                      <a:lnTo>
                        <a:pt x="40" y="263"/>
                      </a:lnTo>
                      <a:lnTo>
                        <a:pt x="33" y="265"/>
                      </a:lnTo>
                      <a:lnTo>
                        <a:pt x="32" y="198"/>
                      </a:lnTo>
                      <a:lnTo>
                        <a:pt x="25" y="132"/>
                      </a:lnTo>
                      <a:lnTo>
                        <a:pt x="15" y="66"/>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80">
                  <a:extLst>
                    <a:ext uri="{FF2B5EF4-FFF2-40B4-BE49-F238E27FC236}">
                      <a16:creationId xmlns:a16="http://schemas.microsoft.com/office/drawing/2014/main" id="{68B723BC-1FCB-694A-80C7-66D9C2A00619}"/>
                    </a:ext>
                  </a:extLst>
                </p:cNvPr>
                <p:cNvSpPr>
                  <a:spLocks/>
                </p:cNvSpPr>
                <p:nvPr/>
              </p:nvSpPr>
              <p:spPr bwMode="auto">
                <a:xfrm>
                  <a:off x="481" y="1380"/>
                  <a:ext cx="20" cy="133"/>
                </a:xfrm>
                <a:custGeom>
                  <a:avLst/>
                  <a:gdLst>
                    <a:gd name="T0" fmla="*/ 0 w 58"/>
                    <a:gd name="T1" fmla="*/ 1 h 265"/>
                    <a:gd name="T2" fmla="*/ 3 w 58"/>
                    <a:gd name="T3" fmla="*/ 1 h 265"/>
                    <a:gd name="T4" fmla="*/ 7 w 58"/>
                    <a:gd name="T5" fmla="*/ 0 h 265"/>
                    <a:gd name="T6" fmla="*/ 10 w 58"/>
                    <a:gd name="T7" fmla="*/ 0 h 265"/>
                    <a:gd name="T8" fmla="*/ 13 w 58"/>
                    <a:gd name="T9" fmla="*/ 0 h 265"/>
                    <a:gd name="T10" fmla="*/ 15 w 58"/>
                    <a:gd name="T11" fmla="*/ 0 h 265"/>
                    <a:gd name="T12" fmla="*/ 19 w 58"/>
                    <a:gd name="T13" fmla="*/ 0 h 265"/>
                    <a:gd name="T14" fmla="*/ 24 w 58"/>
                    <a:gd name="T15" fmla="*/ 0 h 265"/>
                    <a:gd name="T16" fmla="*/ 28 w 58"/>
                    <a:gd name="T17" fmla="*/ 0 h 265"/>
                    <a:gd name="T18" fmla="*/ 41 w 58"/>
                    <a:gd name="T19" fmla="*/ 65 h 265"/>
                    <a:gd name="T20" fmla="*/ 51 w 58"/>
                    <a:gd name="T21" fmla="*/ 129 h 265"/>
                    <a:gd name="T22" fmla="*/ 56 w 58"/>
                    <a:gd name="T23" fmla="*/ 192 h 265"/>
                    <a:gd name="T24" fmla="*/ 58 w 58"/>
                    <a:gd name="T25" fmla="*/ 259 h 265"/>
                    <a:gd name="T26" fmla="*/ 51 w 58"/>
                    <a:gd name="T27" fmla="*/ 260 h 265"/>
                    <a:gd name="T28" fmla="*/ 44 w 58"/>
                    <a:gd name="T29" fmla="*/ 262 h 265"/>
                    <a:gd name="T30" fmla="*/ 39 w 58"/>
                    <a:gd name="T31" fmla="*/ 263 h 265"/>
                    <a:gd name="T32" fmla="*/ 32 w 58"/>
                    <a:gd name="T33" fmla="*/ 265 h 265"/>
                    <a:gd name="T34" fmla="*/ 30 w 58"/>
                    <a:gd name="T35" fmla="*/ 198 h 265"/>
                    <a:gd name="T36" fmla="*/ 25 w 58"/>
                    <a:gd name="T37" fmla="*/ 132 h 265"/>
                    <a:gd name="T38" fmla="*/ 14 w 58"/>
                    <a:gd name="T39" fmla="*/ 66 h 265"/>
                    <a:gd name="T40" fmla="*/ 0 w 58"/>
                    <a:gd name="T41"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265">
                      <a:moveTo>
                        <a:pt x="0" y="1"/>
                      </a:moveTo>
                      <a:lnTo>
                        <a:pt x="3" y="1"/>
                      </a:lnTo>
                      <a:lnTo>
                        <a:pt x="7" y="0"/>
                      </a:lnTo>
                      <a:lnTo>
                        <a:pt x="10" y="0"/>
                      </a:lnTo>
                      <a:lnTo>
                        <a:pt x="13" y="0"/>
                      </a:lnTo>
                      <a:lnTo>
                        <a:pt x="15" y="0"/>
                      </a:lnTo>
                      <a:lnTo>
                        <a:pt x="19" y="0"/>
                      </a:lnTo>
                      <a:lnTo>
                        <a:pt x="24" y="0"/>
                      </a:lnTo>
                      <a:lnTo>
                        <a:pt x="28" y="0"/>
                      </a:lnTo>
                      <a:lnTo>
                        <a:pt x="41" y="65"/>
                      </a:lnTo>
                      <a:lnTo>
                        <a:pt x="51" y="129"/>
                      </a:lnTo>
                      <a:lnTo>
                        <a:pt x="56" y="192"/>
                      </a:lnTo>
                      <a:lnTo>
                        <a:pt x="58" y="259"/>
                      </a:lnTo>
                      <a:lnTo>
                        <a:pt x="51" y="260"/>
                      </a:lnTo>
                      <a:lnTo>
                        <a:pt x="44" y="262"/>
                      </a:lnTo>
                      <a:lnTo>
                        <a:pt x="39" y="263"/>
                      </a:lnTo>
                      <a:lnTo>
                        <a:pt x="32" y="265"/>
                      </a:lnTo>
                      <a:lnTo>
                        <a:pt x="30" y="198"/>
                      </a:lnTo>
                      <a:lnTo>
                        <a:pt x="25" y="132"/>
                      </a:lnTo>
                      <a:lnTo>
                        <a:pt x="14" y="66"/>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81">
                  <a:extLst>
                    <a:ext uri="{FF2B5EF4-FFF2-40B4-BE49-F238E27FC236}">
                      <a16:creationId xmlns:a16="http://schemas.microsoft.com/office/drawing/2014/main" id="{6F7BF688-384C-6A4A-A104-D323EBB2C06A}"/>
                    </a:ext>
                  </a:extLst>
                </p:cNvPr>
                <p:cNvSpPr>
                  <a:spLocks/>
                </p:cNvSpPr>
                <p:nvPr/>
              </p:nvSpPr>
              <p:spPr bwMode="auto">
                <a:xfrm>
                  <a:off x="480" y="1380"/>
                  <a:ext cx="19" cy="133"/>
                </a:xfrm>
                <a:custGeom>
                  <a:avLst/>
                  <a:gdLst>
                    <a:gd name="T0" fmla="*/ 0 w 57"/>
                    <a:gd name="T1" fmla="*/ 1 h 265"/>
                    <a:gd name="T2" fmla="*/ 12 w 57"/>
                    <a:gd name="T3" fmla="*/ 0 h 265"/>
                    <a:gd name="T4" fmla="*/ 27 w 57"/>
                    <a:gd name="T5" fmla="*/ 0 h 265"/>
                    <a:gd name="T6" fmla="*/ 41 w 57"/>
                    <a:gd name="T7" fmla="*/ 65 h 265"/>
                    <a:gd name="T8" fmla="*/ 50 w 57"/>
                    <a:gd name="T9" fmla="*/ 129 h 265"/>
                    <a:gd name="T10" fmla="*/ 56 w 57"/>
                    <a:gd name="T11" fmla="*/ 192 h 265"/>
                    <a:gd name="T12" fmla="*/ 57 w 57"/>
                    <a:gd name="T13" fmla="*/ 259 h 265"/>
                    <a:gd name="T14" fmla="*/ 33 w 57"/>
                    <a:gd name="T15" fmla="*/ 265 h 265"/>
                    <a:gd name="T16" fmla="*/ 31 w 57"/>
                    <a:gd name="T17" fmla="*/ 198 h 265"/>
                    <a:gd name="T18" fmla="*/ 24 w 57"/>
                    <a:gd name="T19" fmla="*/ 132 h 265"/>
                    <a:gd name="T20" fmla="*/ 15 w 57"/>
                    <a:gd name="T21" fmla="*/ 66 h 265"/>
                    <a:gd name="T22" fmla="*/ 0 w 57"/>
                    <a:gd name="T23" fmla="*/ 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65">
                      <a:moveTo>
                        <a:pt x="0" y="1"/>
                      </a:moveTo>
                      <a:lnTo>
                        <a:pt x="12" y="0"/>
                      </a:lnTo>
                      <a:lnTo>
                        <a:pt x="27" y="0"/>
                      </a:lnTo>
                      <a:lnTo>
                        <a:pt x="41" y="65"/>
                      </a:lnTo>
                      <a:lnTo>
                        <a:pt x="50" y="129"/>
                      </a:lnTo>
                      <a:lnTo>
                        <a:pt x="56" y="192"/>
                      </a:lnTo>
                      <a:lnTo>
                        <a:pt x="57" y="259"/>
                      </a:lnTo>
                      <a:lnTo>
                        <a:pt x="33" y="265"/>
                      </a:lnTo>
                      <a:lnTo>
                        <a:pt x="31" y="198"/>
                      </a:lnTo>
                      <a:lnTo>
                        <a:pt x="24" y="132"/>
                      </a:lnTo>
                      <a:lnTo>
                        <a:pt x="15" y="66"/>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82">
                  <a:extLst>
                    <a:ext uri="{FF2B5EF4-FFF2-40B4-BE49-F238E27FC236}">
                      <a16:creationId xmlns:a16="http://schemas.microsoft.com/office/drawing/2014/main" id="{57F2E66C-104B-C04B-950F-68A0722098E9}"/>
                    </a:ext>
                  </a:extLst>
                </p:cNvPr>
                <p:cNvSpPr>
                  <a:spLocks/>
                </p:cNvSpPr>
                <p:nvPr/>
              </p:nvSpPr>
              <p:spPr bwMode="auto">
                <a:xfrm>
                  <a:off x="496" y="1089"/>
                  <a:ext cx="374" cy="467"/>
                </a:xfrm>
                <a:custGeom>
                  <a:avLst/>
                  <a:gdLst>
                    <a:gd name="T0" fmla="*/ 0 w 1122"/>
                    <a:gd name="T1" fmla="*/ 22 h 932"/>
                    <a:gd name="T2" fmla="*/ 277 w 1122"/>
                    <a:gd name="T3" fmla="*/ 0 h 932"/>
                    <a:gd name="T4" fmla="*/ 1109 w 1122"/>
                    <a:gd name="T5" fmla="*/ 47 h 932"/>
                    <a:gd name="T6" fmla="*/ 1122 w 1122"/>
                    <a:gd name="T7" fmla="*/ 855 h 932"/>
                    <a:gd name="T8" fmla="*/ 998 w 1122"/>
                    <a:gd name="T9" fmla="*/ 858 h 932"/>
                    <a:gd name="T10" fmla="*/ 277 w 1122"/>
                    <a:gd name="T11" fmla="*/ 932 h 932"/>
                    <a:gd name="T12" fmla="*/ 63 w 1122"/>
                    <a:gd name="T13" fmla="*/ 896 h 932"/>
                    <a:gd name="T14" fmla="*/ 63 w 1122"/>
                    <a:gd name="T15" fmla="*/ 865 h 932"/>
                    <a:gd name="T16" fmla="*/ 7 w 1122"/>
                    <a:gd name="T17" fmla="*/ 865 h 932"/>
                    <a:gd name="T18" fmla="*/ 0 w 1122"/>
                    <a:gd name="T19" fmla="*/ 2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2" h="932">
                      <a:moveTo>
                        <a:pt x="0" y="22"/>
                      </a:moveTo>
                      <a:lnTo>
                        <a:pt x="277" y="0"/>
                      </a:lnTo>
                      <a:lnTo>
                        <a:pt x="1109" y="47"/>
                      </a:lnTo>
                      <a:lnTo>
                        <a:pt x="1122" y="855"/>
                      </a:lnTo>
                      <a:lnTo>
                        <a:pt x="998" y="858"/>
                      </a:lnTo>
                      <a:lnTo>
                        <a:pt x="277" y="932"/>
                      </a:lnTo>
                      <a:lnTo>
                        <a:pt x="63" y="896"/>
                      </a:lnTo>
                      <a:lnTo>
                        <a:pt x="63" y="865"/>
                      </a:lnTo>
                      <a:lnTo>
                        <a:pt x="7" y="865"/>
                      </a:lnTo>
                      <a:lnTo>
                        <a:pt x="0" y="22"/>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83">
                  <a:extLst>
                    <a:ext uri="{FF2B5EF4-FFF2-40B4-BE49-F238E27FC236}">
                      <a16:creationId xmlns:a16="http://schemas.microsoft.com/office/drawing/2014/main" id="{FA161BA9-4E6E-F544-9430-37F5400D1C82}"/>
                    </a:ext>
                  </a:extLst>
                </p:cNvPr>
                <p:cNvSpPr>
                  <a:spLocks/>
                </p:cNvSpPr>
                <p:nvPr/>
              </p:nvSpPr>
              <p:spPr bwMode="auto">
                <a:xfrm>
                  <a:off x="608" y="998"/>
                  <a:ext cx="574" cy="599"/>
                </a:xfrm>
                <a:custGeom>
                  <a:avLst/>
                  <a:gdLst>
                    <a:gd name="T0" fmla="*/ 989 w 1721"/>
                    <a:gd name="T1" fmla="*/ 7 h 1198"/>
                    <a:gd name="T2" fmla="*/ 1056 w 1721"/>
                    <a:gd name="T3" fmla="*/ 22 h 1198"/>
                    <a:gd name="T4" fmla="*/ 1114 w 1721"/>
                    <a:gd name="T5" fmla="*/ 34 h 1198"/>
                    <a:gd name="T6" fmla="*/ 1162 w 1721"/>
                    <a:gd name="T7" fmla="*/ 49 h 1198"/>
                    <a:gd name="T8" fmla="*/ 1204 w 1721"/>
                    <a:gd name="T9" fmla="*/ 68 h 1198"/>
                    <a:gd name="T10" fmla="*/ 1241 w 1721"/>
                    <a:gd name="T11" fmla="*/ 94 h 1198"/>
                    <a:gd name="T12" fmla="*/ 1275 w 1721"/>
                    <a:gd name="T13" fmla="*/ 127 h 1198"/>
                    <a:gd name="T14" fmla="*/ 1310 w 1721"/>
                    <a:gd name="T15" fmla="*/ 172 h 1198"/>
                    <a:gd name="T16" fmla="*/ 1700 w 1721"/>
                    <a:gd name="T17" fmla="*/ 365 h 1198"/>
                    <a:gd name="T18" fmla="*/ 1718 w 1721"/>
                    <a:gd name="T19" fmla="*/ 504 h 1198"/>
                    <a:gd name="T20" fmla="*/ 1719 w 1721"/>
                    <a:gd name="T21" fmla="*/ 650 h 1198"/>
                    <a:gd name="T22" fmla="*/ 1707 w 1721"/>
                    <a:gd name="T23" fmla="*/ 789 h 1198"/>
                    <a:gd name="T24" fmla="*/ 1689 w 1721"/>
                    <a:gd name="T25" fmla="*/ 911 h 1198"/>
                    <a:gd name="T26" fmla="*/ 1156 w 1721"/>
                    <a:gd name="T27" fmla="*/ 1015 h 1198"/>
                    <a:gd name="T28" fmla="*/ 1212 w 1721"/>
                    <a:gd name="T29" fmla="*/ 1030 h 1198"/>
                    <a:gd name="T30" fmla="*/ 1258 w 1721"/>
                    <a:gd name="T31" fmla="*/ 1045 h 1198"/>
                    <a:gd name="T32" fmla="*/ 1291 w 1721"/>
                    <a:gd name="T33" fmla="*/ 1062 h 1198"/>
                    <a:gd name="T34" fmla="*/ 1311 w 1721"/>
                    <a:gd name="T35" fmla="*/ 1080 h 1198"/>
                    <a:gd name="T36" fmla="*/ 1317 w 1721"/>
                    <a:gd name="T37" fmla="*/ 1099 h 1198"/>
                    <a:gd name="T38" fmla="*/ 1307 w 1721"/>
                    <a:gd name="T39" fmla="*/ 1118 h 1198"/>
                    <a:gd name="T40" fmla="*/ 1280 w 1721"/>
                    <a:gd name="T41" fmla="*/ 1138 h 1198"/>
                    <a:gd name="T42" fmla="*/ 1233 w 1721"/>
                    <a:gd name="T43" fmla="*/ 1158 h 1198"/>
                    <a:gd name="T44" fmla="*/ 723 w 1721"/>
                    <a:gd name="T45" fmla="*/ 1182 h 1198"/>
                    <a:gd name="T46" fmla="*/ 673 w 1721"/>
                    <a:gd name="T47" fmla="*/ 1182 h 1198"/>
                    <a:gd name="T48" fmla="*/ 614 w 1721"/>
                    <a:gd name="T49" fmla="*/ 1183 h 1198"/>
                    <a:gd name="T50" fmla="*/ 551 w 1721"/>
                    <a:gd name="T51" fmla="*/ 1184 h 1198"/>
                    <a:gd name="T52" fmla="*/ 486 w 1721"/>
                    <a:gd name="T53" fmla="*/ 1182 h 1198"/>
                    <a:gd name="T54" fmla="*/ 423 w 1721"/>
                    <a:gd name="T55" fmla="*/ 1177 h 1198"/>
                    <a:gd name="T56" fmla="*/ 367 w 1721"/>
                    <a:gd name="T57" fmla="*/ 1168 h 1198"/>
                    <a:gd name="T58" fmla="*/ 319 w 1721"/>
                    <a:gd name="T59" fmla="*/ 1153 h 1198"/>
                    <a:gd name="T60" fmla="*/ 282 w 1721"/>
                    <a:gd name="T61" fmla="*/ 1131 h 1198"/>
                    <a:gd name="T62" fmla="*/ 404 w 1721"/>
                    <a:gd name="T63" fmla="*/ 1096 h 1198"/>
                    <a:gd name="T64" fmla="*/ 419 w 1721"/>
                    <a:gd name="T65" fmla="*/ 1038 h 1198"/>
                    <a:gd name="T66" fmla="*/ 327 w 1721"/>
                    <a:gd name="T67" fmla="*/ 1000 h 1198"/>
                    <a:gd name="T68" fmla="*/ 296 w 1721"/>
                    <a:gd name="T69" fmla="*/ 997 h 1198"/>
                    <a:gd name="T70" fmla="*/ 262 w 1721"/>
                    <a:gd name="T71" fmla="*/ 993 h 1198"/>
                    <a:gd name="T72" fmla="*/ 226 w 1721"/>
                    <a:gd name="T73" fmla="*/ 987 h 1198"/>
                    <a:gd name="T74" fmla="*/ 188 w 1721"/>
                    <a:gd name="T75" fmla="*/ 979 h 1198"/>
                    <a:gd name="T76" fmla="*/ 147 w 1721"/>
                    <a:gd name="T77" fmla="*/ 969 h 1198"/>
                    <a:gd name="T78" fmla="*/ 103 w 1721"/>
                    <a:gd name="T79" fmla="*/ 957 h 1198"/>
                    <a:gd name="T80" fmla="*/ 56 w 1721"/>
                    <a:gd name="T81" fmla="*/ 942 h 1198"/>
                    <a:gd name="T82" fmla="*/ 11 w 1721"/>
                    <a:gd name="T83" fmla="*/ 833 h 1198"/>
                    <a:gd name="T84" fmla="*/ 1 w 1721"/>
                    <a:gd name="T85" fmla="*/ 648 h 1198"/>
                    <a:gd name="T86" fmla="*/ 1 w 1721"/>
                    <a:gd name="T87" fmla="*/ 475 h 1198"/>
                    <a:gd name="T88" fmla="*/ 17 w 1721"/>
                    <a:gd name="T89" fmla="*/ 302 h 1198"/>
                    <a:gd name="T90" fmla="*/ 53 w 1721"/>
                    <a:gd name="T91" fmla="*/ 120 h 1198"/>
                    <a:gd name="T92" fmla="*/ 110 w 1721"/>
                    <a:gd name="T93" fmla="*/ 111 h 1198"/>
                    <a:gd name="T94" fmla="*/ 164 w 1721"/>
                    <a:gd name="T95" fmla="*/ 102 h 1198"/>
                    <a:gd name="T96" fmla="*/ 221 w 1721"/>
                    <a:gd name="T97" fmla="*/ 92 h 1198"/>
                    <a:gd name="T98" fmla="*/ 277 w 1721"/>
                    <a:gd name="T99" fmla="*/ 84 h 1198"/>
                    <a:gd name="T100" fmla="*/ 333 w 1721"/>
                    <a:gd name="T101" fmla="*/ 77 h 1198"/>
                    <a:gd name="T102" fmla="*/ 389 w 1721"/>
                    <a:gd name="T103" fmla="*/ 69 h 1198"/>
                    <a:gd name="T104" fmla="*/ 445 w 1721"/>
                    <a:gd name="T105" fmla="*/ 62 h 1198"/>
                    <a:gd name="T106" fmla="*/ 501 w 1721"/>
                    <a:gd name="T107" fmla="*/ 54 h 1198"/>
                    <a:gd name="T108" fmla="*/ 558 w 1721"/>
                    <a:gd name="T109" fmla="*/ 47 h 1198"/>
                    <a:gd name="T110" fmla="*/ 614 w 1721"/>
                    <a:gd name="T111" fmla="*/ 40 h 1198"/>
                    <a:gd name="T112" fmla="*/ 670 w 1721"/>
                    <a:gd name="T113" fmla="*/ 34 h 1198"/>
                    <a:gd name="T114" fmla="*/ 726 w 1721"/>
                    <a:gd name="T115" fmla="*/ 27 h 1198"/>
                    <a:gd name="T116" fmla="*/ 782 w 1721"/>
                    <a:gd name="T117" fmla="*/ 21 h 1198"/>
                    <a:gd name="T118" fmla="*/ 838 w 1721"/>
                    <a:gd name="T119" fmla="*/ 13 h 1198"/>
                    <a:gd name="T120" fmla="*/ 895 w 1721"/>
                    <a:gd name="T121" fmla="*/ 7 h 1198"/>
                    <a:gd name="T122" fmla="*/ 951 w 1721"/>
                    <a:gd name="T123"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1" h="1198">
                      <a:moveTo>
                        <a:pt x="951" y="0"/>
                      </a:moveTo>
                      <a:lnTo>
                        <a:pt x="989" y="7"/>
                      </a:lnTo>
                      <a:lnTo>
                        <a:pt x="1025" y="14"/>
                      </a:lnTo>
                      <a:lnTo>
                        <a:pt x="1056" y="22"/>
                      </a:lnTo>
                      <a:lnTo>
                        <a:pt x="1086" y="28"/>
                      </a:lnTo>
                      <a:lnTo>
                        <a:pt x="1114" y="34"/>
                      </a:lnTo>
                      <a:lnTo>
                        <a:pt x="1138" y="41"/>
                      </a:lnTo>
                      <a:lnTo>
                        <a:pt x="1162" y="49"/>
                      </a:lnTo>
                      <a:lnTo>
                        <a:pt x="1184" y="58"/>
                      </a:lnTo>
                      <a:lnTo>
                        <a:pt x="1204" y="68"/>
                      </a:lnTo>
                      <a:lnTo>
                        <a:pt x="1223" y="79"/>
                      </a:lnTo>
                      <a:lnTo>
                        <a:pt x="1241" y="94"/>
                      </a:lnTo>
                      <a:lnTo>
                        <a:pt x="1259" y="109"/>
                      </a:lnTo>
                      <a:lnTo>
                        <a:pt x="1275" y="127"/>
                      </a:lnTo>
                      <a:lnTo>
                        <a:pt x="1293" y="148"/>
                      </a:lnTo>
                      <a:lnTo>
                        <a:pt x="1310" y="172"/>
                      </a:lnTo>
                      <a:lnTo>
                        <a:pt x="1326" y="199"/>
                      </a:lnTo>
                      <a:lnTo>
                        <a:pt x="1700" y="365"/>
                      </a:lnTo>
                      <a:lnTo>
                        <a:pt x="1711" y="433"/>
                      </a:lnTo>
                      <a:lnTo>
                        <a:pt x="1718" y="504"/>
                      </a:lnTo>
                      <a:lnTo>
                        <a:pt x="1721" y="577"/>
                      </a:lnTo>
                      <a:lnTo>
                        <a:pt x="1719" y="650"/>
                      </a:lnTo>
                      <a:lnTo>
                        <a:pt x="1714" y="721"/>
                      </a:lnTo>
                      <a:lnTo>
                        <a:pt x="1707" y="789"/>
                      </a:lnTo>
                      <a:lnTo>
                        <a:pt x="1699" y="853"/>
                      </a:lnTo>
                      <a:lnTo>
                        <a:pt x="1689" y="911"/>
                      </a:lnTo>
                      <a:lnTo>
                        <a:pt x="1341" y="959"/>
                      </a:lnTo>
                      <a:lnTo>
                        <a:pt x="1156" y="1015"/>
                      </a:lnTo>
                      <a:lnTo>
                        <a:pt x="1185" y="1023"/>
                      </a:lnTo>
                      <a:lnTo>
                        <a:pt x="1212" y="1030"/>
                      </a:lnTo>
                      <a:lnTo>
                        <a:pt x="1236" y="1037"/>
                      </a:lnTo>
                      <a:lnTo>
                        <a:pt x="1258" y="1045"/>
                      </a:lnTo>
                      <a:lnTo>
                        <a:pt x="1275" y="1053"/>
                      </a:lnTo>
                      <a:lnTo>
                        <a:pt x="1291" y="1062"/>
                      </a:lnTo>
                      <a:lnTo>
                        <a:pt x="1303" y="1071"/>
                      </a:lnTo>
                      <a:lnTo>
                        <a:pt x="1311" y="1080"/>
                      </a:lnTo>
                      <a:lnTo>
                        <a:pt x="1317" y="1089"/>
                      </a:lnTo>
                      <a:lnTo>
                        <a:pt x="1317" y="1099"/>
                      </a:lnTo>
                      <a:lnTo>
                        <a:pt x="1314" y="1109"/>
                      </a:lnTo>
                      <a:lnTo>
                        <a:pt x="1307" y="1118"/>
                      </a:lnTo>
                      <a:lnTo>
                        <a:pt x="1296" y="1128"/>
                      </a:lnTo>
                      <a:lnTo>
                        <a:pt x="1280" y="1138"/>
                      </a:lnTo>
                      <a:lnTo>
                        <a:pt x="1259" y="1148"/>
                      </a:lnTo>
                      <a:lnTo>
                        <a:pt x="1233" y="1158"/>
                      </a:lnTo>
                      <a:lnTo>
                        <a:pt x="1045" y="1198"/>
                      </a:lnTo>
                      <a:lnTo>
                        <a:pt x="723" y="1182"/>
                      </a:lnTo>
                      <a:lnTo>
                        <a:pt x="699" y="1182"/>
                      </a:lnTo>
                      <a:lnTo>
                        <a:pt x="673" y="1182"/>
                      </a:lnTo>
                      <a:lnTo>
                        <a:pt x="644" y="1183"/>
                      </a:lnTo>
                      <a:lnTo>
                        <a:pt x="614" y="1183"/>
                      </a:lnTo>
                      <a:lnTo>
                        <a:pt x="582" y="1184"/>
                      </a:lnTo>
                      <a:lnTo>
                        <a:pt x="551" y="1184"/>
                      </a:lnTo>
                      <a:lnTo>
                        <a:pt x="518" y="1183"/>
                      </a:lnTo>
                      <a:lnTo>
                        <a:pt x="486" y="1182"/>
                      </a:lnTo>
                      <a:lnTo>
                        <a:pt x="455" y="1180"/>
                      </a:lnTo>
                      <a:lnTo>
                        <a:pt x="423" y="1177"/>
                      </a:lnTo>
                      <a:lnTo>
                        <a:pt x="395" y="1174"/>
                      </a:lnTo>
                      <a:lnTo>
                        <a:pt x="367" y="1168"/>
                      </a:lnTo>
                      <a:lnTo>
                        <a:pt x="341" y="1161"/>
                      </a:lnTo>
                      <a:lnTo>
                        <a:pt x="319" y="1153"/>
                      </a:lnTo>
                      <a:lnTo>
                        <a:pt x="299" y="1143"/>
                      </a:lnTo>
                      <a:lnTo>
                        <a:pt x="282" y="1131"/>
                      </a:lnTo>
                      <a:lnTo>
                        <a:pt x="322" y="1114"/>
                      </a:lnTo>
                      <a:lnTo>
                        <a:pt x="404" y="1096"/>
                      </a:lnTo>
                      <a:lnTo>
                        <a:pt x="463" y="1063"/>
                      </a:lnTo>
                      <a:lnTo>
                        <a:pt x="419" y="1038"/>
                      </a:lnTo>
                      <a:lnTo>
                        <a:pt x="343" y="1001"/>
                      </a:lnTo>
                      <a:lnTo>
                        <a:pt x="327" y="1000"/>
                      </a:lnTo>
                      <a:lnTo>
                        <a:pt x="312" y="998"/>
                      </a:lnTo>
                      <a:lnTo>
                        <a:pt x="296" y="997"/>
                      </a:lnTo>
                      <a:lnTo>
                        <a:pt x="280" y="995"/>
                      </a:lnTo>
                      <a:lnTo>
                        <a:pt x="262" y="993"/>
                      </a:lnTo>
                      <a:lnTo>
                        <a:pt x="244" y="990"/>
                      </a:lnTo>
                      <a:lnTo>
                        <a:pt x="226" y="987"/>
                      </a:lnTo>
                      <a:lnTo>
                        <a:pt x="207" y="984"/>
                      </a:lnTo>
                      <a:lnTo>
                        <a:pt x="188" y="979"/>
                      </a:lnTo>
                      <a:lnTo>
                        <a:pt x="167" y="974"/>
                      </a:lnTo>
                      <a:lnTo>
                        <a:pt x="147" y="969"/>
                      </a:lnTo>
                      <a:lnTo>
                        <a:pt x="125" y="964"/>
                      </a:lnTo>
                      <a:lnTo>
                        <a:pt x="103" y="957"/>
                      </a:lnTo>
                      <a:lnTo>
                        <a:pt x="80" y="950"/>
                      </a:lnTo>
                      <a:lnTo>
                        <a:pt x="56" y="942"/>
                      </a:lnTo>
                      <a:lnTo>
                        <a:pt x="32" y="933"/>
                      </a:lnTo>
                      <a:lnTo>
                        <a:pt x="11" y="833"/>
                      </a:lnTo>
                      <a:lnTo>
                        <a:pt x="6" y="739"/>
                      </a:lnTo>
                      <a:lnTo>
                        <a:pt x="1" y="648"/>
                      </a:lnTo>
                      <a:lnTo>
                        <a:pt x="0" y="561"/>
                      </a:lnTo>
                      <a:lnTo>
                        <a:pt x="1" y="475"/>
                      </a:lnTo>
                      <a:lnTo>
                        <a:pt x="6" y="390"/>
                      </a:lnTo>
                      <a:lnTo>
                        <a:pt x="17" y="302"/>
                      </a:lnTo>
                      <a:lnTo>
                        <a:pt x="32" y="213"/>
                      </a:lnTo>
                      <a:lnTo>
                        <a:pt x="53" y="120"/>
                      </a:lnTo>
                      <a:lnTo>
                        <a:pt x="81" y="115"/>
                      </a:lnTo>
                      <a:lnTo>
                        <a:pt x="110" y="111"/>
                      </a:lnTo>
                      <a:lnTo>
                        <a:pt x="137" y="106"/>
                      </a:lnTo>
                      <a:lnTo>
                        <a:pt x="164" y="102"/>
                      </a:lnTo>
                      <a:lnTo>
                        <a:pt x="193" y="98"/>
                      </a:lnTo>
                      <a:lnTo>
                        <a:pt x="221" y="92"/>
                      </a:lnTo>
                      <a:lnTo>
                        <a:pt x="249" y="88"/>
                      </a:lnTo>
                      <a:lnTo>
                        <a:pt x="277" y="84"/>
                      </a:lnTo>
                      <a:lnTo>
                        <a:pt x="306" y="80"/>
                      </a:lnTo>
                      <a:lnTo>
                        <a:pt x="333" y="77"/>
                      </a:lnTo>
                      <a:lnTo>
                        <a:pt x="360" y="73"/>
                      </a:lnTo>
                      <a:lnTo>
                        <a:pt x="389" y="69"/>
                      </a:lnTo>
                      <a:lnTo>
                        <a:pt x="417" y="65"/>
                      </a:lnTo>
                      <a:lnTo>
                        <a:pt x="445" y="62"/>
                      </a:lnTo>
                      <a:lnTo>
                        <a:pt x="473" y="58"/>
                      </a:lnTo>
                      <a:lnTo>
                        <a:pt x="501" y="54"/>
                      </a:lnTo>
                      <a:lnTo>
                        <a:pt x="529" y="50"/>
                      </a:lnTo>
                      <a:lnTo>
                        <a:pt x="558" y="47"/>
                      </a:lnTo>
                      <a:lnTo>
                        <a:pt x="585" y="44"/>
                      </a:lnTo>
                      <a:lnTo>
                        <a:pt x="614" y="40"/>
                      </a:lnTo>
                      <a:lnTo>
                        <a:pt x="641" y="37"/>
                      </a:lnTo>
                      <a:lnTo>
                        <a:pt x="670" y="34"/>
                      </a:lnTo>
                      <a:lnTo>
                        <a:pt x="697" y="31"/>
                      </a:lnTo>
                      <a:lnTo>
                        <a:pt x="726" y="27"/>
                      </a:lnTo>
                      <a:lnTo>
                        <a:pt x="754" y="24"/>
                      </a:lnTo>
                      <a:lnTo>
                        <a:pt x="782" y="21"/>
                      </a:lnTo>
                      <a:lnTo>
                        <a:pt x="810" y="17"/>
                      </a:lnTo>
                      <a:lnTo>
                        <a:pt x="838" y="13"/>
                      </a:lnTo>
                      <a:lnTo>
                        <a:pt x="866" y="10"/>
                      </a:lnTo>
                      <a:lnTo>
                        <a:pt x="895" y="7"/>
                      </a:lnTo>
                      <a:lnTo>
                        <a:pt x="922" y="3"/>
                      </a:lnTo>
                      <a:lnTo>
                        <a:pt x="951"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84">
                  <a:extLst>
                    <a:ext uri="{FF2B5EF4-FFF2-40B4-BE49-F238E27FC236}">
                      <a16:creationId xmlns:a16="http://schemas.microsoft.com/office/drawing/2014/main" id="{4A23A368-C8AC-9945-875E-8B4D748CD19B}"/>
                    </a:ext>
                  </a:extLst>
                </p:cNvPr>
                <p:cNvSpPr>
                  <a:spLocks/>
                </p:cNvSpPr>
                <p:nvPr/>
              </p:nvSpPr>
              <p:spPr bwMode="auto">
                <a:xfrm>
                  <a:off x="960" y="1009"/>
                  <a:ext cx="6" cy="457"/>
                </a:xfrm>
                <a:custGeom>
                  <a:avLst/>
                  <a:gdLst>
                    <a:gd name="T0" fmla="*/ 6 w 19"/>
                    <a:gd name="T1" fmla="*/ 0 h 913"/>
                    <a:gd name="T2" fmla="*/ 2 w 19"/>
                    <a:gd name="T3" fmla="*/ 141 h 913"/>
                    <a:gd name="T4" fmla="*/ 0 w 19"/>
                    <a:gd name="T5" fmla="*/ 456 h 913"/>
                    <a:gd name="T6" fmla="*/ 0 w 19"/>
                    <a:gd name="T7" fmla="*/ 770 h 913"/>
                    <a:gd name="T8" fmla="*/ 4 w 19"/>
                    <a:gd name="T9" fmla="*/ 913 h 913"/>
                    <a:gd name="T10" fmla="*/ 19 w 19"/>
                    <a:gd name="T11" fmla="*/ 912 h 913"/>
                    <a:gd name="T12" fmla="*/ 13 w 19"/>
                    <a:gd name="T13" fmla="*/ 707 h 913"/>
                    <a:gd name="T14" fmla="*/ 13 w 19"/>
                    <a:gd name="T15" fmla="*/ 507 h 913"/>
                    <a:gd name="T16" fmla="*/ 16 w 19"/>
                    <a:gd name="T17" fmla="*/ 283 h 913"/>
                    <a:gd name="T18" fmla="*/ 19 w 19"/>
                    <a:gd name="T19" fmla="*/ 2 h 913"/>
                    <a:gd name="T20" fmla="*/ 6 w 19"/>
                    <a:gd name="T2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3">
                      <a:moveTo>
                        <a:pt x="6" y="0"/>
                      </a:moveTo>
                      <a:lnTo>
                        <a:pt x="2" y="141"/>
                      </a:lnTo>
                      <a:lnTo>
                        <a:pt x="0" y="456"/>
                      </a:lnTo>
                      <a:lnTo>
                        <a:pt x="0" y="770"/>
                      </a:lnTo>
                      <a:lnTo>
                        <a:pt x="4" y="913"/>
                      </a:lnTo>
                      <a:lnTo>
                        <a:pt x="19" y="912"/>
                      </a:lnTo>
                      <a:lnTo>
                        <a:pt x="13" y="707"/>
                      </a:lnTo>
                      <a:lnTo>
                        <a:pt x="13" y="507"/>
                      </a:lnTo>
                      <a:lnTo>
                        <a:pt x="16" y="283"/>
                      </a:lnTo>
                      <a:lnTo>
                        <a:pt x="19" y="2"/>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85">
                  <a:extLst>
                    <a:ext uri="{FF2B5EF4-FFF2-40B4-BE49-F238E27FC236}">
                      <a16:creationId xmlns:a16="http://schemas.microsoft.com/office/drawing/2014/main" id="{B4D40105-013E-1B46-971C-9499F72D861F}"/>
                    </a:ext>
                  </a:extLst>
                </p:cNvPr>
                <p:cNvSpPr>
                  <a:spLocks/>
                </p:cNvSpPr>
                <p:nvPr/>
              </p:nvSpPr>
              <p:spPr bwMode="auto">
                <a:xfrm>
                  <a:off x="957" y="1009"/>
                  <a:ext cx="7" cy="457"/>
                </a:xfrm>
                <a:custGeom>
                  <a:avLst/>
                  <a:gdLst>
                    <a:gd name="T0" fmla="*/ 7 w 19"/>
                    <a:gd name="T1" fmla="*/ 0 h 913"/>
                    <a:gd name="T2" fmla="*/ 2 w 19"/>
                    <a:gd name="T3" fmla="*/ 141 h 913"/>
                    <a:gd name="T4" fmla="*/ 0 w 19"/>
                    <a:gd name="T5" fmla="*/ 456 h 913"/>
                    <a:gd name="T6" fmla="*/ 0 w 19"/>
                    <a:gd name="T7" fmla="*/ 770 h 913"/>
                    <a:gd name="T8" fmla="*/ 4 w 19"/>
                    <a:gd name="T9" fmla="*/ 913 h 913"/>
                    <a:gd name="T10" fmla="*/ 7 w 19"/>
                    <a:gd name="T11" fmla="*/ 912 h 913"/>
                    <a:gd name="T12" fmla="*/ 11 w 19"/>
                    <a:gd name="T13" fmla="*/ 912 h 913"/>
                    <a:gd name="T14" fmla="*/ 15 w 19"/>
                    <a:gd name="T15" fmla="*/ 912 h 913"/>
                    <a:gd name="T16" fmla="*/ 19 w 19"/>
                    <a:gd name="T17" fmla="*/ 912 h 913"/>
                    <a:gd name="T18" fmla="*/ 13 w 19"/>
                    <a:gd name="T19" fmla="*/ 707 h 913"/>
                    <a:gd name="T20" fmla="*/ 13 w 19"/>
                    <a:gd name="T21" fmla="*/ 508 h 913"/>
                    <a:gd name="T22" fmla="*/ 15 w 19"/>
                    <a:gd name="T23" fmla="*/ 284 h 913"/>
                    <a:gd name="T24" fmla="*/ 19 w 19"/>
                    <a:gd name="T25" fmla="*/ 3 h 913"/>
                    <a:gd name="T26" fmla="*/ 16 w 19"/>
                    <a:gd name="T27" fmla="*/ 2 h 913"/>
                    <a:gd name="T28" fmla="*/ 13 w 19"/>
                    <a:gd name="T29" fmla="*/ 1 h 913"/>
                    <a:gd name="T30" fmla="*/ 9 w 19"/>
                    <a:gd name="T31" fmla="*/ 1 h 913"/>
                    <a:gd name="T32" fmla="*/ 7 w 1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3">
                      <a:moveTo>
                        <a:pt x="7" y="0"/>
                      </a:moveTo>
                      <a:lnTo>
                        <a:pt x="2" y="141"/>
                      </a:lnTo>
                      <a:lnTo>
                        <a:pt x="0" y="456"/>
                      </a:lnTo>
                      <a:lnTo>
                        <a:pt x="0" y="770"/>
                      </a:lnTo>
                      <a:lnTo>
                        <a:pt x="4" y="913"/>
                      </a:lnTo>
                      <a:lnTo>
                        <a:pt x="7" y="912"/>
                      </a:lnTo>
                      <a:lnTo>
                        <a:pt x="11" y="912"/>
                      </a:lnTo>
                      <a:lnTo>
                        <a:pt x="15" y="912"/>
                      </a:lnTo>
                      <a:lnTo>
                        <a:pt x="19" y="912"/>
                      </a:lnTo>
                      <a:lnTo>
                        <a:pt x="13" y="707"/>
                      </a:lnTo>
                      <a:lnTo>
                        <a:pt x="13" y="508"/>
                      </a:lnTo>
                      <a:lnTo>
                        <a:pt x="15" y="284"/>
                      </a:lnTo>
                      <a:lnTo>
                        <a:pt x="19" y="3"/>
                      </a:lnTo>
                      <a:lnTo>
                        <a:pt x="16" y="2"/>
                      </a:lnTo>
                      <a:lnTo>
                        <a:pt x="13" y="1"/>
                      </a:lnTo>
                      <a:lnTo>
                        <a:pt x="9" y="1"/>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86">
                  <a:extLst>
                    <a:ext uri="{FF2B5EF4-FFF2-40B4-BE49-F238E27FC236}">
                      <a16:creationId xmlns:a16="http://schemas.microsoft.com/office/drawing/2014/main" id="{FAC39EEC-FF23-A54B-B02A-0551A57FD4F8}"/>
                    </a:ext>
                  </a:extLst>
                </p:cNvPr>
                <p:cNvSpPr>
                  <a:spLocks/>
                </p:cNvSpPr>
                <p:nvPr/>
              </p:nvSpPr>
              <p:spPr bwMode="auto">
                <a:xfrm>
                  <a:off x="954" y="1008"/>
                  <a:ext cx="7" cy="457"/>
                </a:xfrm>
                <a:custGeom>
                  <a:avLst/>
                  <a:gdLst>
                    <a:gd name="T0" fmla="*/ 9 w 21"/>
                    <a:gd name="T1" fmla="*/ 0 h 913"/>
                    <a:gd name="T2" fmla="*/ 3 w 21"/>
                    <a:gd name="T3" fmla="*/ 141 h 913"/>
                    <a:gd name="T4" fmla="*/ 0 w 21"/>
                    <a:gd name="T5" fmla="*/ 456 h 913"/>
                    <a:gd name="T6" fmla="*/ 0 w 21"/>
                    <a:gd name="T7" fmla="*/ 770 h 913"/>
                    <a:gd name="T8" fmla="*/ 5 w 21"/>
                    <a:gd name="T9" fmla="*/ 913 h 913"/>
                    <a:gd name="T10" fmla="*/ 9 w 21"/>
                    <a:gd name="T11" fmla="*/ 912 h 913"/>
                    <a:gd name="T12" fmla="*/ 13 w 21"/>
                    <a:gd name="T13" fmla="*/ 912 h 913"/>
                    <a:gd name="T14" fmla="*/ 17 w 21"/>
                    <a:gd name="T15" fmla="*/ 912 h 913"/>
                    <a:gd name="T16" fmla="*/ 21 w 21"/>
                    <a:gd name="T17" fmla="*/ 911 h 913"/>
                    <a:gd name="T18" fmla="*/ 16 w 21"/>
                    <a:gd name="T19" fmla="*/ 706 h 913"/>
                    <a:gd name="T20" fmla="*/ 16 w 21"/>
                    <a:gd name="T21" fmla="*/ 507 h 913"/>
                    <a:gd name="T22" fmla="*/ 17 w 21"/>
                    <a:gd name="T23" fmla="*/ 284 h 913"/>
                    <a:gd name="T24" fmla="*/ 21 w 21"/>
                    <a:gd name="T25" fmla="*/ 3 h 913"/>
                    <a:gd name="T26" fmla="*/ 18 w 21"/>
                    <a:gd name="T27" fmla="*/ 2 h 913"/>
                    <a:gd name="T28" fmla="*/ 16 w 21"/>
                    <a:gd name="T29" fmla="*/ 1 h 913"/>
                    <a:gd name="T30" fmla="*/ 11 w 21"/>
                    <a:gd name="T31" fmla="*/ 1 h 913"/>
                    <a:gd name="T32" fmla="*/ 9 w 21"/>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3">
                      <a:moveTo>
                        <a:pt x="9" y="0"/>
                      </a:moveTo>
                      <a:lnTo>
                        <a:pt x="3" y="141"/>
                      </a:lnTo>
                      <a:lnTo>
                        <a:pt x="0" y="456"/>
                      </a:lnTo>
                      <a:lnTo>
                        <a:pt x="0" y="770"/>
                      </a:lnTo>
                      <a:lnTo>
                        <a:pt x="5" y="913"/>
                      </a:lnTo>
                      <a:lnTo>
                        <a:pt x="9" y="912"/>
                      </a:lnTo>
                      <a:lnTo>
                        <a:pt x="13" y="912"/>
                      </a:lnTo>
                      <a:lnTo>
                        <a:pt x="17" y="912"/>
                      </a:lnTo>
                      <a:lnTo>
                        <a:pt x="21" y="911"/>
                      </a:lnTo>
                      <a:lnTo>
                        <a:pt x="16" y="706"/>
                      </a:lnTo>
                      <a:lnTo>
                        <a:pt x="16" y="507"/>
                      </a:lnTo>
                      <a:lnTo>
                        <a:pt x="17" y="284"/>
                      </a:lnTo>
                      <a:lnTo>
                        <a:pt x="21" y="3"/>
                      </a:lnTo>
                      <a:lnTo>
                        <a:pt x="18" y="2"/>
                      </a:lnTo>
                      <a:lnTo>
                        <a:pt x="16" y="1"/>
                      </a:lnTo>
                      <a:lnTo>
                        <a:pt x="11" y="1"/>
                      </a:lnTo>
                      <a:lnTo>
                        <a:pt x="9"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87">
                  <a:extLst>
                    <a:ext uri="{FF2B5EF4-FFF2-40B4-BE49-F238E27FC236}">
                      <a16:creationId xmlns:a16="http://schemas.microsoft.com/office/drawing/2014/main" id="{AA20A9C8-9F04-9845-B0CD-D91ACD5F4DC0}"/>
                    </a:ext>
                  </a:extLst>
                </p:cNvPr>
                <p:cNvSpPr>
                  <a:spLocks/>
                </p:cNvSpPr>
                <p:nvPr/>
              </p:nvSpPr>
              <p:spPr bwMode="auto">
                <a:xfrm>
                  <a:off x="952" y="1008"/>
                  <a:ext cx="8" cy="456"/>
                </a:xfrm>
                <a:custGeom>
                  <a:avLst/>
                  <a:gdLst>
                    <a:gd name="T0" fmla="*/ 8 w 22"/>
                    <a:gd name="T1" fmla="*/ 0 h 912"/>
                    <a:gd name="T2" fmla="*/ 2 w 22"/>
                    <a:gd name="T3" fmla="*/ 141 h 912"/>
                    <a:gd name="T4" fmla="*/ 0 w 22"/>
                    <a:gd name="T5" fmla="*/ 456 h 912"/>
                    <a:gd name="T6" fmla="*/ 0 w 22"/>
                    <a:gd name="T7" fmla="*/ 769 h 912"/>
                    <a:gd name="T8" fmla="*/ 4 w 22"/>
                    <a:gd name="T9" fmla="*/ 912 h 912"/>
                    <a:gd name="T10" fmla="*/ 8 w 22"/>
                    <a:gd name="T11" fmla="*/ 912 h 912"/>
                    <a:gd name="T12" fmla="*/ 12 w 22"/>
                    <a:gd name="T13" fmla="*/ 911 h 912"/>
                    <a:gd name="T14" fmla="*/ 16 w 22"/>
                    <a:gd name="T15" fmla="*/ 911 h 912"/>
                    <a:gd name="T16" fmla="*/ 22 w 22"/>
                    <a:gd name="T17" fmla="*/ 911 h 912"/>
                    <a:gd name="T18" fmla="*/ 15 w 22"/>
                    <a:gd name="T19" fmla="*/ 706 h 912"/>
                    <a:gd name="T20" fmla="*/ 15 w 22"/>
                    <a:gd name="T21" fmla="*/ 507 h 912"/>
                    <a:gd name="T22" fmla="*/ 17 w 22"/>
                    <a:gd name="T23" fmla="*/ 284 h 912"/>
                    <a:gd name="T24" fmla="*/ 22 w 22"/>
                    <a:gd name="T25" fmla="*/ 3 h 912"/>
                    <a:gd name="T26" fmla="*/ 17 w 22"/>
                    <a:gd name="T27" fmla="*/ 2 h 912"/>
                    <a:gd name="T28" fmla="*/ 15 w 22"/>
                    <a:gd name="T29" fmla="*/ 1 h 912"/>
                    <a:gd name="T30" fmla="*/ 11 w 22"/>
                    <a:gd name="T31" fmla="*/ 1 h 912"/>
                    <a:gd name="T32" fmla="*/ 8 w 22"/>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912">
                      <a:moveTo>
                        <a:pt x="8" y="0"/>
                      </a:moveTo>
                      <a:lnTo>
                        <a:pt x="2" y="141"/>
                      </a:lnTo>
                      <a:lnTo>
                        <a:pt x="0" y="456"/>
                      </a:lnTo>
                      <a:lnTo>
                        <a:pt x="0" y="769"/>
                      </a:lnTo>
                      <a:lnTo>
                        <a:pt x="4" y="912"/>
                      </a:lnTo>
                      <a:lnTo>
                        <a:pt x="8" y="912"/>
                      </a:lnTo>
                      <a:lnTo>
                        <a:pt x="12" y="911"/>
                      </a:lnTo>
                      <a:lnTo>
                        <a:pt x="16" y="911"/>
                      </a:lnTo>
                      <a:lnTo>
                        <a:pt x="22" y="911"/>
                      </a:lnTo>
                      <a:lnTo>
                        <a:pt x="15" y="706"/>
                      </a:lnTo>
                      <a:lnTo>
                        <a:pt x="15" y="507"/>
                      </a:lnTo>
                      <a:lnTo>
                        <a:pt x="17" y="284"/>
                      </a:lnTo>
                      <a:lnTo>
                        <a:pt x="22" y="3"/>
                      </a:lnTo>
                      <a:lnTo>
                        <a:pt x="17" y="2"/>
                      </a:lnTo>
                      <a:lnTo>
                        <a:pt x="15" y="1"/>
                      </a:lnTo>
                      <a:lnTo>
                        <a:pt x="11" y="1"/>
                      </a:lnTo>
                      <a:lnTo>
                        <a:pt x="8"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88">
                  <a:extLst>
                    <a:ext uri="{FF2B5EF4-FFF2-40B4-BE49-F238E27FC236}">
                      <a16:creationId xmlns:a16="http://schemas.microsoft.com/office/drawing/2014/main" id="{481A5F67-55A8-C248-8B09-21FB6DE57426}"/>
                    </a:ext>
                  </a:extLst>
                </p:cNvPr>
                <p:cNvSpPr>
                  <a:spLocks/>
                </p:cNvSpPr>
                <p:nvPr/>
              </p:nvSpPr>
              <p:spPr bwMode="auto">
                <a:xfrm>
                  <a:off x="950" y="1007"/>
                  <a:ext cx="7" cy="457"/>
                </a:xfrm>
                <a:custGeom>
                  <a:avLst/>
                  <a:gdLst>
                    <a:gd name="T0" fmla="*/ 7 w 20"/>
                    <a:gd name="T1" fmla="*/ 0 h 913"/>
                    <a:gd name="T2" fmla="*/ 3 w 20"/>
                    <a:gd name="T3" fmla="*/ 142 h 913"/>
                    <a:gd name="T4" fmla="*/ 0 w 20"/>
                    <a:gd name="T5" fmla="*/ 457 h 913"/>
                    <a:gd name="T6" fmla="*/ 0 w 20"/>
                    <a:gd name="T7" fmla="*/ 770 h 913"/>
                    <a:gd name="T8" fmla="*/ 4 w 20"/>
                    <a:gd name="T9" fmla="*/ 913 h 913"/>
                    <a:gd name="T10" fmla="*/ 8 w 20"/>
                    <a:gd name="T11" fmla="*/ 913 h 913"/>
                    <a:gd name="T12" fmla="*/ 12 w 20"/>
                    <a:gd name="T13" fmla="*/ 912 h 913"/>
                    <a:gd name="T14" fmla="*/ 16 w 20"/>
                    <a:gd name="T15" fmla="*/ 912 h 913"/>
                    <a:gd name="T16" fmla="*/ 20 w 20"/>
                    <a:gd name="T17" fmla="*/ 912 h 913"/>
                    <a:gd name="T18" fmla="*/ 15 w 20"/>
                    <a:gd name="T19" fmla="*/ 707 h 913"/>
                    <a:gd name="T20" fmla="*/ 13 w 20"/>
                    <a:gd name="T21" fmla="*/ 508 h 913"/>
                    <a:gd name="T22" fmla="*/ 16 w 20"/>
                    <a:gd name="T23" fmla="*/ 285 h 913"/>
                    <a:gd name="T24" fmla="*/ 19 w 20"/>
                    <a:gd name="T25" fmla="*/ 4 h 913"/>
                    <a:gd name="T26" fmla="*/ 16 w 20"/>
                    <a:gd name="T27" fmla="*/ 3 h 913"/>
                    <a:gd name="T28" fmla="*/ 13 w 20"/>
                    <a:gd name="T29" fmla="*/ 2 h 913"/>
                    <a:gd name="T30" fmla="*/ 9 w 20"/>
                    <a:gd name="T31" fmla="*/ 2 h 913"/>
                    <a:gd name="T32" fmla="*/ 7 w 20"/>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13">
                      <a:moveTo>
                        <a:pt x="7" y="0"/>
                      </a:moveTo>
                      <a:lnTo>
                        <a:pt x="3" y="142"/>
                      </a:lnTo>
                      <a:lnTo>
                        <a:pt x="0" y="457"/>
                      </a:lnTo>
                      <a:lnTo>
                        <a:pt x="0" y="770"/>
                      </a:lnTo>
                      <a:lnTo>
                        <a:pt x="4" y="913"/>
                      </a:lnTo>
                      <a:lnTo>
                        <a:pt x="8" y="913"/>
                      </a:lnTo>
                      <a:lnTo>
                        <a:pt x="12" y="912"/>
                      </a:lnTo>
                      <a:lnTo>
                        <a:pt x="16" y="912"/>
                      </a:lnTo>
                      <a:lnTo>
                        <a:pt x="20" y="912"/>
                      </a:lnTo>
                      <a:lnTo>
                        <a:pt x="15" y="707"/>
                      </a:lnTo>
                      <a:lnTo>
                        <a:pt x="13" y="508"/>
                      </a:lnTo>
                      <a:lnTo>
                        <a:pt x="16" y="285"/>
                      </a:lnTo>
                      <a:lnTo>
                        <a:pt x="19" y="4"/>
                      </a:lnTo>
                      <a:lnTo>
                        <a:pt x="16" y="3"/>
                      </a:lnTo>
                      <a:lnTo>
                        <a:pt x="13" y="2"/>
                      </a:lnTo>
                      <a:lnTo>
                        <a:pt x="9" y="2"/>
                      </a:lnTo>
                      <a:lnTo>
                        <a:pt x="7"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89">
                  <a:extLst>
                    <a:ext uri="{FF2B5EF4-FFF2-40B4-BE49-F238E27FC236}">
                      <a16:creationId xmlns:a16="http://schemas.microsoft.com/office/drawing/2014/main" id="{1E533046-1EAE-E343-9860-FEF92448F24F}"/>
                    </a:ext>
                  </a:extLst>
                </p:cNvPr>
                <p:cNvSpPr>
                  <a:spLocks/>
                </p:cNvSpPr>
                <p:nvPr/>
              </p:nvSpPr>
              <p:spPr bwMode="auto">
                <a:xfrm>
                  <a:off x="948" y="1007"/>
                  <a:ext cx="6" cy="456"/>
                </a:xfrm>
                <a:custGeom>
                  <a:avLst/>
                  <a:gdLst>
                    <a:gd name="T0" fmla="*/ 8 w 19"/>
                    <a:gd name="T1" fmla="*/ 0 h 913"/>
                    <a:gd name="T2" fmla="*/ 3 w 19"/>
                    <a:gd name="T3" fmla="*/ 142 h 913"/>
                    <a:gd name="T4" fmla="*/ 0 w 19"/>
                    <a:gd name="T5" fmla="*/ 456 h 913"/>
                    <a:gd name="T6" fmla="*/ 0 w 19"/>
                    <a:gd name="T7" fmla="*/ 770 h 913"/>
                    <a:gd name="T8" fmla="*/ 4 w 19"/>
                    <a:gd name="T9" fmla="*/ 913 h 913"/>
                    <a:gd name="T10" fmla="*/ 8 w 19"/>
                    <a:gd name="T11" fmla="*/ 912 h 913"/>
                    <a:gd name="T12" fmla="*/ 12 w 19"/>
                    <a:gd name="T13" fmla="*/ 912 h 913"/>
                    <a:gd name="T14" fmla="*/ 16 w 19"/>
                    <a:gd name="T15" fmla="*/ 912 h 913"/>
                    <a:gd name="T16" fmla="*/ 19 w 19"/>
                    <a:gd name="T17" fmla="*/ 911 h 913"/>
                    <a:gd name="T18" fmla="*/ 14 w 19"/>
                    <a:gd name="T19" fmla="*/ 705 h 913"/>
                    <a:gd name="T20" fmla="*/ 14 w 19"/>
                    <a:gd name="T21" fmla="*/ 508 h 913"/>
                    <a:gd name="T22" fmla="*/ 16 w 19"/>
                    <a:gd name="T23" fmla="*/ 285 h 913"/>
                    <a:gd name="T24" fmla="*/ 19 w 19"/>
                    <a:gd name="T25" fmla="*/ 4 h 913"/>
                    <a:gd name="T26" fmla="*/ 16 w 19"/>
                    <a:gd name="T27" fmla="*/ 3 h 913"/>
                    <a:gd name="T28" fmla="*/ 14 w 19"/>
                    <a:gd name="T29" fmla="*/ 1 h 913"/>
                    <a:gd name="T30" fmla="*/ 11 w 19"/>
                    <a:gd name="T31" fmla="*/ 1 h 913"/>
                    <a:gd name="T32" fmla="*/ 8 w 19"/>
                    <a:gd name="T3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3">
                      <a:moveTo>
                        <a:pt x="8" y="0"/>
                      </a:moveTo>
                      <a:lnTo>
                        <a:pt x="3" y="142"/>
                      </a:lnTo>
                      <a:lnTo>
                        <a:pt x="0" y="456"/>
                      </a:lnTo>
                      <a:lnTo>
                        <a:pt x="0" y="770"/>
                      </a:lnTo>
                      <a:lnTo>
                        <a:pt x="4" y="913"/>
                      </a:lnTo>
                      <a:lnTo>
                        <a:pt x="8" y="912"/>
                      </a:lnTo>
                      <a:lnTo>
                        <a:pt x="12" y="912"/>
                      </a:lnTo>
                      <a:lnTo>
                        <a:pt x="16" y="912"/>
                      </a:lnTo>
                      <a:lnTo>
                        <a:pt x="19" y="911"/>
                      </a:lnTo>
                      <a:lnTo>
                        <a:pt x="14" y="705"/>
                      </a:lnTo>
                      <a:lnTo>
                        <a:pt x="14" y="508"/>
                      </a:lnTo>
                      <a:lnTo>
                        <a:pt x="16" y="285"/>
                      </a:lnTo>
                      <a:lnTo>
                        <a:pt x="19" y="4"/>
                      </a:lnTo>
                      <a:lnTo>
                        <a:pt x="16" y="3"/>
                      </a:lnTo>
                      <a:lnTo>
                        <a:pt x="14" y="1"/>
                      </a:lnTo>
                      <a:lnTo>
                        <a:pt x="11" y="1"/>
                      </a:lnTo>
                      <a:lnTo>
                        <a:pt x="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90">
                  <a:extLst>
                    <a:ext uri="{FF2B5EF4-FFF2-40B4-BE49-F238E27FC236}">
                      <a16:creationId xmlns:a16="http://schemas.microsoft.com/office/drawing/2014/main" id="{6BD5267B-E4CA-2048-BDBF-1DF2F14E4109}"/>
                    </a:ext>
                  </a:extLst>
                </p:cNvPr>
                <p:cNvSpPr>
                  <a:spLocks/>
                </p:cNvSpPr>
                <p:nvPr/>
              </p:nvSpPr>
              <p:spPr bwMode="auto">
                <a:xfrm>
                  <a:off x="945" y="1006"/>
                  <a:ext cx="7" cy="456"/>
                </a:xfrm>
                <a:custGeom>
                  <a:avLst/>
                  <a:gdLst>
                    <a:gd name="T0" fmla="*/ 7 w 19"/>
                    <a:gd name="T1" fmla="*/ 0 h 912"/>
                    <a:gd name="T2" fmla="*/ 3 w 19"/>
                    <a:gd name="T3" fmla="*/ 142 h 912"/>
                    <a:gd name="T4" fmla="*/ 0 w 19"/>
                    <a:gd name="T5" fmla="*/ 456 h 912"/>
                    <a:gd name="T6" fmla="*/ 0 w 19"/>
                    <a:gd name="T7" fmla="*/ 770 h 912"/>
                    <a:gd name="T8" fmla="*/ 4 w 19"/>
                    <a:gd name="T9" fmla="*/ 912 h 912"/>
                    <a:gd name="T10" fmla="*/ 8 w 19"/>
                    <a:gd name="T11" fmla="*/ 912 h 912"/>
                    <a:gd name="T12" fmla="*/ 12 w 19"/>
                    <a:gd name="T13" fmla="*/ 912 h 912"/>
                    <a:gd name="T14" fmla="*/ 15 w 19"/>
                    <a:gd name="T15" fmla="*/ 912 h 912"/>
                    <a:gd name="T16" fmla="*/ 19 w 19"/>
                    <a:gd name="T17" fmla="*/ 911 h 912"/>
                    <a:gd name="T18" fmla="*/ 14 w 19"/>
                    <a:gd name="T19" fmla="*/ 705 h 912"/>
                    <a:gd name="T20" fmla="*/ 14 w 19"/>
                    <a:gd name="T21" fmla="*/ 508 h 912"/>
                    <a:gd name="T22" fmla="*/ 15 w 19"/>
                    <a:gd name="T23" fmla="*/ 285 h 912"/>
                    <a:gd name="T24" fmla="*/ 19 w 19"/>
                    <a:gd name="T25" fmla="*/ 4 h 912"/>
                    <a:gd name="T26" fmla="*/ 17 w 19"/>
                    <a:gd name="T27" fmla="*/ 2 h 912"/>
                    <a:gd name="T28" fmla="*/ 14 w 19"/>
                    <a:gd name="T29" fmla="*/ 1 h 912"/>
                    <a:gd name="T30" fmla="*/ 10 w 19"/>
                    <a:gd name="T31" fmla="*/ 1 h 912"/>
                    <a:gd name="T32" fmla="*/ 7 w 19"/>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2">
                      <a:moveTo>
                        <a:pt x="7" y="0"/>
                      </a:moveTo>
                      <a:lnTo>
                        <a:pt x="3" y="142"/>
                      </a:lnTo>
                      <a:lnTo>
                        <a:pt x="0" y="456"/>
                      </a:lnTo>
                      <a:lnTo>
                        <a:pt x="0" y="770"/>
                      </a:lnTo>
                      <a:lnTo>
                        <a:pt x="4" y="912"/>
                      </a:lnTo>
                      <a:lnTo>
                        <a:pt x="8" y="912"/>
                      </a:lnTo>
                      <a:lnTo>
                        <a:pt x="12" y="912"/>
                      </a:lnTo>
                      <a:lnTo>
                        <a:pt x="15" y="912"/>
                      </a:lnTo>
                      <a:lnTo>
                        <a:pt x="19" y="911"/>
                      </a:lnTo>
                      <a:lnTo>
                        <a:pt x="14" y="705"/>
                      </a:lnTo>
                      <a:lnTo>
                        <a:pt x="14" y="508"/>
                      </a:lnTo>
                      <a:lnTo>
                        <a:pt x="15" y="285"/>
                      </a:lnTo>
                      <a:lnTo>
                        <a:pt x="19" y="4"/>
                      </a:lnTo>
                      <a:lnTo>
                        <a:pt x="17" y="2"/>
                      </a:lnTo>
                      <a:lnTo>
                        <a:pt x="14" y="1"/>
                      </a:lnTo>
                      <a:lnTo>
                        <a:pt x="10" y="1"/>
                      </a:lnTo>
                      <a:lnTo>
                        <a:pt x="7"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91">
                  <a:extLst>
                    <a:ext uri="{FF2B5EF4-FFF2-40B4-BE49-F238E27FC236}">
                      <a16:creationId xmlns:a16="http://schemas.microsoft.com/office/drawing/2014/main" id="{588FB824-ABFA-5D4D-B4F5-B83D4F1C4362}"/>
                    </a:ext>
                  </a:extLst>
                </p:cNvPr>
                <p:cNvSpPr>
                  <a:spLocks/>
                </p:cNvSpPr>
                <p:nvPr/>
              </p:nvSpPr>
              <p:spPr bwMode="auto">
                <a:xfrm>
                  <a:off x="943" y="1006"/>
                  <a:ext cx="6" cy="456"/>
                </a:xfrm>
                <a:custGeom>
                  <a:avLst/>
                  <a:gdLst>
                    <a:gd name="T0" fmla="*/ 8 w 20"/>
                    <a:gd name="T1" fmla="*/ 0 h 912"/>
                    <a:gd name="T2" fmla="*/ 3 w 20"/>
                    <a:gd name="T3" fmla="*/ 142 h 912"/>
                    <a:gd name="T4" fmla="*/ 0 w 20"/>
                    <a:gd name="T5" fmla="*/ 456 h 912"/>
                    <a:gd name="T6" fmla="*/ 0 w 20"/>
                    <a:gd name="T7" fmla="*/ 770 h 912"/>
                    <a:gd name="T8" fmla="*/ 4 w 20"/>
                    <a:gd name="T9" fmla="*/ 912 h 912"/>
                    <a:gd name="T10" fmla="*/ 8 w 20"/>
                    <a:gd name="T11" fmla="*/ 912 h 912"/>
                    <a:gd name="T12" fmla="*/ 12 w 20"/>
                    <a:gd name="T13" fmla="*/ 911 h 912"/>
                    <a:gd name="T14" fmla="*/ 16 w 20"/>
                    <a:gd name="T15" fmla="*/ 911 h 912"/>
                    <a:gd name="T16" fmla="*/ 20 w 20"/>
                    <a:gd name="T17" fmla="*/ 911 h 912"/>
                    <a:gd name="T18" fmla="*/ 15 w 20"/>
                    <a:gd name="T19" fmla="*/ 705 h 912"/>
                    <a:gd name="T20" fmla="*/ 15 w 20"/>
                    <a:gd name="T21" fmla="*/ 508 h 912"/>
                    <a:gd name="T22" fmla="*/ 16 w 20"/>
                    <a:gd name="T23" fmla="*/ 285 h 912"/>
                    <a:gd name="T24" fmla="*/ 20 w 20"/>
                    <a:gd name="T25" fmla="*/ 3 h 912"/>
                    <a:gd name="T26" fmla="*/ 18 w 20"/>
                    <a:gd name="T27" fmla="*/ 2 h 912"/>
                    <a:gd name="T28" fmla="*/ 15 w 20"/>
                    <a:gd name="T29" fmla="*/ 1 h 912"/>
                    <a:gd name="T30" fmla="*/ 11 w 20"/>
                    <a:gd name="T31" fmla="*/ 1 h 912"/>
                    <a:gd name="T32" fmla="*/ 8 w 20"/>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12">
                      <a:moveTo>
                        <a:pt x="8" y="0"/>
                      </a:moveTo>
                      <a:lnTo>
                        <a:pt x="3" y="142"/>
                      </a:lnTo>
                      <a:lnTo>
                        <a:pt x="0" y="456"/>
                      </a:lnTo>
                      <a:lnTo>
                        <a:pt x="0" y="770"/>
                      </a:lnTo>
                      <a:lnTo>
                        <a:pt x="4" y="912"/>
                      </a:lnTo>
                      <a:lnTo>
                        <a:pt x="8" y="912"/>
                      </a:lnTo>
                      <a:lnTo>
                        <a:pt x="12" y="911"/>
                      </a:lnTo>
                      <a:lnTo>
                        <a:pt x="16" y="911"/>
                      </a:lnTo>
                      <a:lnTo>
                        <a:pt x="20" y="911"/>
                      </a:lnTo>
                      <a:lnTo>
                        <a:pt x="15" y="705"/>
                      </a:lnTo>
                      <a:lnTo>
                        <a:pt x="15" y="508"/>
                      </a:lnTo>
                      <a:lnTo>
                        <a:pt x="16" y="285"/>
                      </a:lnTo>
                      <a:lnTo>
                        <a:pt x="20" y="3"/>
                      </a:lnTo>
                      <a:lnTo>
                        <a:pt x="18" y="2"/>
                      </a:lnTo>
                      <a:lnTo>
                        <a:pt x="15" y="1"/>
                      </a:lnTo>
                      <a:lnTo>
                        <a:pt x="11" y="1"/>
                      </a:lnTo>
                      <a:lnTo>
                        <a:pt x="8"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92">
                  <a:extLst>
                    <a:ext uri="{FF2B5EF4-FFF2-40B4-BE49-F238E27FC236}">
                      <a16:creationId xmlns:a16="http://schemas.microsoft.com/office/drawing/2014/main" id="{5FD045A9-3817-1444-AF21-36A65BB72C3D}"/>
                    </a:ext>
                  </a:extLst>
                </p:cNvPr>
                <p:cNvSpPr>
                  <a:spLocks/>
                </p:cNvSpPr>
                <p:nvPr/>
              </p:nvSpPr>
              <p:spPr bwMode="auto">
                <a:xfrm>
                  <a:off x="940" y="1005"/>
                  <a:ext cx="7" cy="456"/>
                </a:xfrm>
                <a:custGeom>
                  <a:avLst/>
                  <a:gdLst>
                    <a:gd name="T0" fmla="*/ 8 w 21"/>
                    <a:gd name="T1" fmla="*/ 0 h 912"/>
                    <a:gd name="T2" fmla="*/ 3 w 21"/>
                    <a:gd name="T3" fmla="*/ 142 h 912"/>
                    <a:gd name="T4" fmla="*/ 0 w 21"/>
                    <a:gd name="T5" fmla="*/ 456 h 912"/>
                    <a:gd name="T6" fmla="*/ 0 w 21"/>
                    <a:gd name="T7" fmla="*/ 769 h 912"/>
                    <a:gd name="T8" fmla="*/ 4 w 21"/>
                    <a:gd name="T9" fmla="*/ 912 h 912"/>
                    <a:gd name="T10" fmla="*/ 8 w 21"/>
                    <a:gd name="T11" fmla="*/ 911 h 912"/>
                    <a:gd name="T12" fmla="*/ 12 w 21"/>
                    <a:gd name="T13" fmla="*/ 911 h 912"/>
                    <a:gd name="T14" fmla="*/ 16 w 21"/>
                    <a:gd name="T15" fmla="*/ 911 h 912"/>
                    <a:gd name="T16" fmla="*/ 21 w 21"/>
                    <a:gd name="T17" fmla="*/ 911 h 912"/>
                    <a:gd name="T18" fmla="*/ 15 w 21"/>
                    <a:gd name="T19" fmla="*/ 705 h 912"/>
                    <a:gd name="T20" fmla="*/ 15 w 21"/>
                    <a:gd name="T21" fmla="*/ 508 h 912"/>
                    <a:gd name="T22" fmla="*/ 16 w 21"/>
                    <a:gd name="T23" fmla="*/ 285 h 912"/>
                    <a:gd name="T24" fmla="*/ 21 w 21"/>
                    <a:gd name="T25" fmla="*/ 4 h 912"/>
                    <a:gd name="T26" fmla="*/ 18 w 21"/>
                    <a:gd name="T27" fmla="*/ 3 h 912"/>
                    <a:gd name="T28" fmla="*/ 15 w 21"/>
                    <a:gd name="T29" fmla="*/ 2 h 912"/>
                    <a:gd name="T30" fmla="*/ 11 w 21"/>
                    <a:gd name="T31" fmla="*/ 1 h 912"/>
                    <a:gd name="T32" fmla="*/ 8 w 21"/>
                    <a:gd name="T3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2">
                      <a:moveTo>
                        <a:pt x="8" y="0"/>
                      </a:moveTo>
                      <a:lnTo>
                        <a:pt x="3" y="142"/>
                      </a:lnTo>
                      <a:lnTo>
                        <a:pt x="0" y="456"/>
                      </a:lnTo>
                      <a:lnTo>
                        <a:pt x="0" y="769"/>
                      </a:lnTo>
                      <a:lnTo>
                        <a:pt x="4" y="912"/>
                      </a:lnTo>
                      <a:lnTo>
                        <a:pt x="8" y="911"/>
                      </a:lnTo>
                      <a:lnTo>
                        <a:pt x="12" y="911"/>
                      </a:lnTo>
                      <a:lnTo>
                        <a:pt x="16" y="911"/>
                      </a:lnTo>
                      <a:lnTo>
                        <a:pt x="21" y="911"/>
                      </a:lnTo>
                      <a:lnTo>
                        <a:pt x="15" y="705"/>
                      </a:lnTo>
                      <a:lnTo>
                        <a:pt x="15" y="508"/>
                      </a:lnTo>
                      <a:lnTo>
                        <a:pt x="16" y="285"/>
                      </a:lnTo>
                      <a:lnTo>
                        <a:pt x="21" y="4"/>
                      </a:lnTo>
                      <a:lnTo>
                        <a:pt x="18" y="3"/>
                      </a:lnTo>
                      <a:lnTo>
                        <a:pt x="15" y="2"/>
                      </a:lnTo>
                      <a:lnTo>
                        <a:pt x="11" y="1"/>
                      </a:lnTo>
                      <a:lnTo>
                        <a:pt x="8"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93">
                  <a:extLst>
                    <a:ext uri="{FF2B5EF4-FFF2-40B4-BE49-F238E27FC236}">
                      <a16:creationId xmlns:a16="http://schemas.microsoft.com/office/drawing/2014/main" id="{AF46A10B-7ED2-0D48-97AF-C851673574AC}"/>
                    </a:ext>
                  </a:extLst>
                </p:cNvPr>
                <p:cNvSpPr>
                  <a:spLocks/>
                </p:cNvSpPr>
                <p:nvPr/>
              </p:nvSpPr>
              <p:spPr bwMode="auto">
                <a:xfrm>
                  <a:off x="938" y="1005"/>
                  <a:ext cx="7" cy="455"/>
                </a:xfrm>
                <a:custGeom>
                  <a:avLst/>
                  <a:gdLst>
                    <a:gd name="T0" fmla="*/ 7 w 21"/>
                    <a:gd name="T1" fmla="*/ 0 h 911"/>
                    <a:gd name="T2" fmla="*/ 3 w 21"/>
                    <a:gd name="T3" fmla="*/ 142 h 911"/>
                    <a:gd name="T4" fmla="*/ 0 w 21"/>
                    <a:gd name="T5" fmla="*/ 456 h 911"/>
                    <a:gd name="T6" fmla="*/ 0 w 21"/>
                    <a:gd name="T7" fmla="*/ 769 h 911"/>
                    <a:gd name="T8" fmla="*/ 6 w 21"/>
                    <a:gd name="T9" fmla="*/ 911 h 911"/>
                    <a:gd name="T10" fmla="*/ 8 w 21"/>
                    <a:gd name="T11" fmla="*/ 911 h 911"/>
                    <a:gd name="T12" fmla="*/ 12 w 21"/>
                    <a:gd name="T13" fmla="*/ 911 h 911"/>
                    <a:gd name="T14" fmla="*/ 17 w 21"/>
                    <a:gd name="T15" fmla="*/ 911 h 911"/>
                    <a:gd name="T16" fmla="*/ 21 w 21"/>
                    <a:gd name="T17" fmla="*/ 910 h 911"/>
                    <a:gd name="T18" fmla="*/ 15 w 21"/>
                    <a:gd name="T19" fmla="*/ 705 h 911"/>
                    <a:gd name="T20" fmla="*/ 14 w 21"/>
                    <a:gd name="T21" fmla="*/ 508 h 911"/>
                    <a:gd name="T22" fmla="*/ 17 w 21"/>
                    <a:gd name="T23" fmla="*/ 285 h 911"/>
                    <a:gd name="T24" fmla="*/ 19 w 21"/>
                    <a:gd name="T25" fmla="*/ 4 h 911"/>
                    <a:gd name="T26" fmla="*/ 17 w 21"/>
                    <a:gd name="T27" fmla="*/ 3 h 911"/>
                    <a:gd name="T28" fmla="*/ 14 w 21"/>
                    <a:gd name="T29" fmla="*/ 2 h 911"/>
                    <a:gd name="T30" fmla="*/ 10 w 21"/>
                    <a:gd name="T31" fmla="*/ 1 h 911"/>
                    <a:gd name="T32" fmla="*/ 7 w 21"/>
                    <a:gd name="T33"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11">
                      <a:moveTo>
                        <a:pt x="7" y="0"/>
                      </a:moveTo>
                      <a:lnTo>
                        <a:pt x="3" y="142"/>
                      </a:lnTo>
                      <a:lnTo>
                        <a:pt x="0" y="456"/>
                      </a:lnTo>
                      <a:lnTo>
                        <a:pt x="0" y="769"/>
                      </a:lnTo>
                      <a:lnTo>
                        <a:pt x="6" y="911"/>
                      </a:lnTo>
                      <a:lnTo>
                        <a:pt x="8" y="911"/>
                      </a:lnTo>
                      <a:lnTo>
                        <a:pt x="12" y="911"/>
                      </a:lnTo>
                      <a:lnTo>
                        <a:pt x="17" y="911"/>
                      </a:lnTo>
                      <a:lnTo>
                        <a:pt x="21" y="910"/>
                      </a:lnTo>
                      <a:lnTo>
                        <a:pt x="15" y="705"/>
                      </a:lnTo>
                      <a:lnTo>
                        <a:pt x="14" y="508"/>
                      </a:lnTo>
                      <a:lnTo>
                        <a:pt x="17" y="285"/>
                      </a:lnTo>
                      <a:lnTo>
                        <a:pt x="19" y="4"/>
                      </a:lnTo>
                      <a:lnTo>
                        <a:pt x="17" y="3"/>
                      </a:lnTo>
                      <a:lnTo>
                        <a:pt x="14" y="2"/>
                      </a:lnTo>
                      <a:lnTo>
                        <a:pt x="10" y="1"/>
                      </a:lnTo>
                      <a:lnTo>
                        <a:pt x="7"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94">
                  <a:extLst>
                    <a:ext uri="{FF2B5EF4-FFF2-40B4-BE49-F238E27FC236}">
                      <a16:creationId xmlns:a16="http://schemas.microsoft.com/office/drawing/2014/main" id="{0E036C3D-06E4-C44A-8599-B3F1EE045507}"/>
                    </a:ext>
                  </a:extLst>
                </p:cNvPr>
                <p:cNvSpPr>
                  <a:spLocks/>
                </p:cNvSpPr>
                <p:nvPr/>
              </p:nvSpPr>
              <p:spPr bwMode="auto">
                <a:xfrm>
                  <a:off x="936" y="1004"/>
                  <a:ext cx="6" cy="455"/>
                </a:xfrm>
                <a:custGeom>
                  <a:avLst/>
                  <a:gdLst>
                    <a:gd name="T0" fmla="*/ 7 w 19"/>
                    <a:gd name="T1" fmla="*/ 0 h 911"/>
                    <a:gd name="T2" fmla="*/ 3 w 19"/>
                    <a:gd name="T3" fmla="*/ 142 h 911"/>
                    <a:gd name="T4" fmla="*/ 0 w 19"/>
                    <a:gd name="T5" fmla="*/ 456 h 911"/>
                    <a:gd name="T6" fmla="*/ 0 w 19"/>
                    <a:gd name="T7" fmla="*/ 769 h 911"/>
                    <a:gd name="T8" fmla="*/ 4 w 19"/>
                    <a:gd name="T9" fmla="*/ 911 h 911"/>
                    <a:gd name="T10" fmla="*/ 9 w 19"/>
                    <a:gd name="T11" fmla="*/ 911 h 911"/>
                    <a:gd name="T12" fmla="*/ 13 w 19"/>
                    <a:gd name="T13" fmla="*/ 910 h 911"/>
                    <a:gd name="T14" fmla="*/ 17 w 19"/>
                    <a:gd name="T15" fmla="*/ 910 h 911"/>
                    <a:gd name="T16" fmla="*/ 19 w 19"/>
                    <a:gd name="T17" fmla="*/ 910 h 911"/>
                    <a:gd name="T18" fmla="*/ 14 w 19"/>
                    <a:gd name="T19" fmla="*/ 705 h 911"/>
                    <a:gd name="T20" fmla="*/ 14 w 19"/>
                    <a:gd name="T21" fmla="*/ 508 h 911"/>
                    <a:gd name="T22" fmla="*/ 15 w 19"/>
                    <a:gd name="T23" fmla="*/ 285 h 911"/>
                    <a:gd name="T24" fmla="*/ 19 w 19"/>
                    <a:gd name="T25" fmla="*/ 4 h 911"/>
                    <a:gd name="T26" fmla="*/ 17 w 19"/>
                    <a:gd name="T27" fmla="*/ 3 h 911"/>
                    <a:gd name="T28" fmla="*/ 14 w 19"/>
                    <a:gd name="T29" fmla="*/ 2 h 911"/>
                    <a:gd name="T30" fmla="*/ 11 w 19"/>
                    <a:gd name="T31" fmla="*/ 1 h 911"/>
                    <a:gd name="T32" fmla="*/ 7 w 19"/>
                    <a:gd name="T33"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1">
                      <a:moveTo>
                        <a:pt x="7" y="0"/>
                      </a:moveTo>
                      <a:lnTo>
                        <a:pt x="3" y="142"/>
                      </a:lnTo>
                      <a:lnTo>
                        <a:pt x="0" y="456"/>
                      </a:lnTo>
                      <a:lnTo>
                        <a:pt x="0" y="769"/>
                      </a:lnTo>
                      <a:lnTo>
                        <a:pt x="4" y="911"/>
                      </a:lnTo>
                      <a:lnTo>
                        <a:pt x="9" y="911"/>
                      </a:lnTo>
                      <a:lnTo>
                        <a:pt x="13" y="910"/>
                      </a:lnTo>
                      <a:lnTo>
                        <a:pt x="17" y="910"/>
                      </a:lnTo>
                      <a:lnTo>
                        <a:pt x="19" y="910"/>
                      </a:lnTo>
                      <a:lnTo>
                        <a:pt x="14" y="705"/>
                      </a:lnTo>
                      <a:lnTo>
                        <a:pt x="14" y="508"/>
                      </a:lnTo>
                      <a:lnTo>
                        <a:pt x="15" y="285"/>
                      </a:lnTo>
                      <a:lnTo>
                        <a:pt x="19" y="4"/>
                      </a:lnTo>
                      <a:lnTo>
                        <a:pt x="17" y="3"/>
                      </a:lnTo>
                      <a:lnTo>
                        <a:pt x="14" y="2"/>
                      </a:lnTo>
                      <a:lnTo>
                        <a:pt x="11" y="1"/>
                      </a:lnTo>
                      <a:lnTo>
                        <a:pt x="7"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95">
                  <a:extLst>
                    <a:ext uri="{FF2B5EF4-FFF2-40B4-BE49-F238E27FC236}">
                      <a16:creationId xmlns:a16="http://schemas.microsoft.com/office/drawing/2014/main" id="{4CF0D681-395D-134E-9E2A-72DCAC750A94}"/>
                    </a:ext>
                  </a:extLst>
                </p:cNvPr>
                <p:cNvSpPr>
                  <a:spLocks/>
                </p:cNvSpPr>
                <p:nvPr/>
              </p:nvSpPr>
              <p:spPr bwMode="auto">
                <a:xfrm>
                  <a:off x="933" y="1004"/>
                  <a:ext cx="7" cy="455"/>
                </a:xfrm>
                <a:custGeom>
                  <a:avLst/>
                  <a:gdLst>
                    <a:gd name="T0" fmla="*/ 7 w 20"/>
                    <a:gd name="T1" fmla="*/ 0 h 911"/>
                    <a:gd name="T2" fmla="*/ 3 w 20"/>
                    <a:gd name="T3" fmla="*/ 142 h 911"/>
                    <a:gd name="T4" fmla="*/ 0 w 20"/>
                    <a:gd name="T5" fmla="*/ 456 h 911"/>
                    <a:gd name="T6" fmla="*/ 0 w 20"/>
                    <a:gd name="T7" fmla="*/ 769 h 911"/>
                    <a:gd name="T8" fmla="*/ 5 w 20"/>
                    <a:gd name="T9" fmla="*/ 911 h 911"/>
                    <a:gd name="T10" fmla="*/ 20 w 20"/>
                    <a:gd name="T11" fmla="*/ 910 h 911"/>
                    <a:gd name="T12" fmla="*/ 14 w 20"/>
                    <a:gd name="T13" fmla="*/ 705 h 911"/>
                    <a:gd name="T14" fmla="*/ 14 w 20"/>
                    <a:gd name="T15" fmla="*/ 508 h 911"/>
                    <a:gd name="T16" fmla="*/ 16 w 20"/>
                    <a:gd name="T17" fmla="*/ 285 h 911"/>
                    <a:gd name="T18" fmla="*/ 20 w 20"/>
                    <a:gd name="T19" fmla="*/ 4 h 911"/>
                    <a:gd name="T20" fmla="*/ 7 w 20"/>
                    <a:gd name="T2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911">
                      <a:moveTo>
                        <a:pt x="7" y="0"/>
                      </a:moveTo>
                      <a:lnTo>
                        <a:pt x="3" y="142"/>
                      </a:lnTo>
                      <a:lnTo>
                        <a:pt x="0" y="456"/>
                      </a:lnTo>
                      <a:lnTo>
                        <a:pt x="0" y="769"/>
                      </a:lnTo>
                      <a:lnTo>
                        <a:pt x="5" y="911"/>
                      </a:lnTo>
                      <a:lnTo>
                        <a:pt x="20" y="910"/>
                      </a:lnTo>
                      <a:lnTo>
                        <a:pt x="14" y="705"/>
                      </a:lnTo>
                      <a:lnTo>
                        <a:pt x="14" y="508"/>
                      </a:lnTo>
                      <a:lnTo>
                        <a:pt x="16" y="285"/>
                      </a:lnTo>
                      <a:lnTo>
                        <a:pt x="20" y="4"/>
                      </a:lnTo>
                      <a:lnTo>
                        <a:pt x="7"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96">
                  <a:extLst>
                    <a:ext uri="{FF2B5EF4-FFF2-40B4-BE49-F238E27FC236}">
                      <a16:creationId xmlns:a16="http://schemas.microsoft.com/office/drawing/2014/main" id="{DEF72F95-2C17-9445-AD8B-6B8137F332B8}"/>
                    </a:ext>
                  </a:extLst>
                </p:cNvPr>
                <p:cNvSpPr>
                  <a:spLocks/>
                </p:cNvSpPr>
                <p:nvPr/>
              </p:nvSpPr>
              <p:spPr bwMode="auto">
                <a:xfrm>
                  <a:off x="964" y="1010"/>
                  <a:ext cx="6" cy="456"/>
                </a:xfrm>
                <a:custGeom>
                  <a:avLst/>
                  <a:gdLst>
                    <a:gd name="T0" fmla="*/ 7 w 19"/>
                    <a:gd name="T1" fmla="*/ 0 h 910"/>
                    <a:gd name="T2" fmla="*/ 3 w 19"/>
                    <a:gd name="T3" fmla="*/ 141 h 910"/>
                    <a:gd name="T4" fmla="*/ 0 w 19"/>
                    <a:gd name="T5" fmla="*/ 455 h 910"/>
                    <a:gd name="T6" fmla="*/ 0 w 19"/>
                    <a:gd name="T7" fmla="*/ 768 h 910"/>
                    <a:gd name="T8" fmla="*/ 4 w 19"/>
                    <a:gd name="T9" fmla="*/ 910 h 910"/>
                    <a:gd name="T10" fmla="*/ 19 w 19"/>
                    <a:gd name="T11" fmla="*/ 909 h 910"/>
                    <a:gd name="T12" fmla="*/ 14 w 19"/>
                    <a:gd name="T13" fmla="*/ 705 h 910"/>
                    <a:gd name="T14" fmla="*/ 14 w 19"/>
                    <a:gd name="T15" fmla="*/ 507 h 910"/>
                    <a:gd name="T16" fmla="*/ 16 w 19"/>
                    <a:gd name="T17" fmla="*/ 284 h 910"/>
                    <a:gd name="T18" fmla="*/ 19 w 19"/>
                    <a:gd name="T19" fmla="*/ 4 h 910"/>
                    <a:gd name="T20" fmla="*/ 7 w 19"/>
                    <a:gd name="T2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0">
                      <a:moveTo>
                        <a:pt x="7" y="0"/>
                      </a:moveTo>
                      <a:lnTo>
                        <a:pt x="3" y="141"/>
                      </a:lnTo>
                      <a:lnTo>
                        <a:pt x="0" y="455"/>
                      </a:lnTo>
                      <a:lnTo>
                        <a:pt x="0" y="768"/>
                      </a:lnTo>
                      <a:lnTo>
                        <a:pt x="4" y="910"/>
                      </a:lnTo>
                      <a:lnTo>
                        <a:pt x="19" y="909"/>
                      </a:lnTo>
                      <a:lnTo>
                        <a:pt x="14" y="705"/>
                      </a:lnTo>
                      <a:lnTo>
                        <a:pt x="14" y="507"/>
                      </a:lnTo>
                      <a:lnTo>
                        <a:pt x="16" y="284"/>
                      </a:lnTo>
                      <a:lnTo>
                        <a:pt x="19" y="4"/>
                      </a:lnTo>
                      <a:lnTo>
                        <a:pt x="7"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97">
                  <a:extLst>
                    <a:ext uri="{FF2B5EF4-FFF2-40B4-BE49-F238E27FC236}">
                      <a16:creationId xmlns:a16="http://schemas.microsoft.com/office/drawing/2014/main" id="{142EED38-D7D1-B846-AA4E-665EDCB7F97D}"/>
                    </a:ext>
                  </a:extLst>
                </p:cNvPr>
                <p:cNvSpPr>
                  <a:spLocks/>
                </p:cNvSpPr>
                <p:nvPr/>
              </p:nvSpPr>
              <p:spPr bwMode="auto">
                <a:xfrm>
                  <a:off x="496" y="1089"/>
                  <a:ext cx="93" cy="456"/>
                </a:xfrm>
                <a:custGeom>
                  <a:avLst/>
                  <a:gdLst>
                    <a:gd name="T0" fmla="*/ 0 w 278"/>
                    <a:gd name="T1" fmla="*/ 21 h 913"/>
                    <a:gd name="T2" fmla="*/ 277 w 278"/>
                    <a:gd name="T3" fmla="*/ 0 h 913"/>
                    <a:gd name="T4" fmla="*/ 278 w 278"/>
                    <a:gd name="T5" fmla="*/ 896 h 913"/>
                    <a:gd name="T6" fmla="*/ 278 w 278"/>
                    <a:gd name="T7" fmla="*/ 913 h 913"/>
                    <a:gd name="T8" fmla="*/ 53 w 278"/>
                    <a:gd name="T9" fmla="*/ 912 h 913"/>
                    <a:gd name="T10" fmla="*/ 51 w 278"/>
                    <a:gd name="T11" fmla="*/ 878 h 913"/>
                    <a:gd name="T12" fmla="*/ 1 w 278"/>
                    <a:gd name="T13" fmla="*/ 871 h 913"/>
                    <a:gd name="T14" fmla="*/ 0 w 278"/>
                    <a:gd name="T15" fmla="*/ 21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913">
                      <a:moveTo>
                        <a:pt x="0" y="21"/>
                      </a:moveTo>
                      <a:lnTo>
                        <a:pt x="277" y="0"/>
                      </a:lnTo>
                      <a:lnTo>
                        <a:pt x="278" y="896"/>
                      </a:lnTo>
                      <a:lnTo>
                        <a:pt x="278" y="913"/>
                      </a:lnTo>
                      <a:lnTo>
                        <a:pt x="53" y="912"/>
                      </a:lnTo>
                      <a:lnTo>
                        <a:pt x="51" y="878"/>
                      </a:lnTo>
                      <a:lnTo>
                        <a:pt x="1" y="871"/>
                      </a:lnTo>
                      <a:lnTo>
                        <a:pt x="0" y="21"/>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98">
                  <a:extLst>
                    <a:ext uri="{FF2B5EF4-FFF2-40B4-BE49-F238E27FC236}">
                      <a16:creationId xmlns:a16="http://schemas.microsoft.com/office/drawing/2014/main" id="{48772953-0DB2-D441-9E0A-E8906D3186E5}"/>
                    </a:ext>
                  </a:extLst>
                </p:cNvPr>
                <p:cNvSpPr>
                  <a:spLocks/>
                </p:cNvSpPr>
                <p:nvPr/>
              </p:nvSpPr>
              <p:spPr bwMode="auto">
                <a:xfrm>
                  <a:off x="496" y="1089"/>
                  <a:ext cx="93" cy="423"/>
                </a:xfrm>
                <a:custGeom>
                  <a:avLst/>
                  <a:gdLst>
                    <a:gd name="T0" fmla="*/ 0 w 278"/>
                    <a:gd name="T1" fmla="*/ 21 h 847"/>
                    <a:gd name="T2" fmla="*/ 18 w 278"/>
                    <a:gd name="T3" fmla="*/ 20 h 847"/>
                    <a:gd name="T4" fmla="*/ 34 w 278"/>
                    <a:gd name="T5" fmla="*/ 18 h 847"/>
                    <a:gd name="T6" fmla="*/ 52 w 278"/>
                    <a:gd name="T7" fmla="*/ 17 h 847"/>
                    <a:gd name="T8" fmla="*/ 69 w 278"/>
                    <a:gd name="T9" fmla="*/ 16 h 847"/>
                    <a:gd name="T10" fmla="*/ 86 w 278"/>
                    <a:gd name="T11" fmla="*/ 14 h 847"/>
                    <a:gd name="T12" fmla="*/ 104 w 278"/>
                    <a:gd name="T13" fmla="*/ 13 h 847"/>
                    <a:gd name="T14" fmla="*/ 121 w 278"/>
                    <a:gd name="T15" fmla="*/ 12 h 847"/>
                    <a:gd name="T16" fmla="*/ 138 w 278"/>
                    <a:gd name="T17" fmla="*/ 10 h 847"/>
                    <a:gd name="T18" fmla="*/ 156 w 278"/>
                    <a:gd name="T19" fmla="*/ 9 h 847"/>
                    <a:gd name="T20" fmla="*/ 173 w 278"/>
                    <a:gd name="T21" fmla="*/ 8 h 847"/>
                    <a:gd name="T22" fmla="*/ 190 w 278"/>
                    <a:gd name="T23" fmla="*/ 7 h 847"/>
                    <a:gd name="T24" fmla="*/ 208 w 278"/>
                    <a:gd name="T25" fmla="*/ 5 h 847"/>
                    <a:gd name="T26" fmla="*/ 225 w 278"/>
                    <a:gd name="T27" fmla="*/ 4 h 847"/>
                    <a:gd name="T28" fmla="*/ 243 w 278"/>
                    <a:gd name="T29" fmla="*/ 3 h 847"/>
                    <a:gd name="T30" fmla="*/ 259 w 278"/>
                    <a:gd name="T31" fmla="*/ 1 h 847"/>
                    <a:gd name="T32" fmla="*/ 277 w 278"/>
                    <a:gd name="T33" fmla="*/ 0 h 847"/>
                    <a:gd name="T34" fmla="*/ 277 w 278"/>
                    <a:gd name="T35" fmla="*/ 208 h 847"/>
                    <a:gd name="T36" fmla="*/ 278 w 278"/>
                    <a:gd name="T37" fmla="*/ 415 h 847"/>
                    <a:gd name="T38" fmla="*/ 278 w 278"/>
                    <a:gd name="T39" fmla="*/ 624 h 847"/>
                    <a:gd name="T40" fmla="*/ 278 w 278"/>
                    <a:gd name="T41" fmla="*/ 831 h 847"/>
                    <a:gd name="T42" fmla="*/ 278 w 278"/>
                    <a:gd name="T43" fmla="*/ 835 h 847"/>
                    <a:gd name="T44" fmla="*/ 278 w 278"/>
                    <a:gd name="T45" fmla="*/ 839 h 847"/>
                    <a:gd name="T46" fmla="*/ 278 w 278"/>
                    <a:gd name="T47" fmla="*/ 843 h 847"/>
                    <a:gd name="T48" fmla="*/ 278 w 278"/>
                    <a:gd name="T49" fmla="*/ 847 h 847"/>
                    <a:gd name="T50" fmla="*/ 264 w 278"/>
                    <a:gd name="T51" fmla="*/ 847 h 847"/>
                    <a:gd name="T52" fmla="*/ 251 w 278"/>
                    <a:gd name="T53" fmla="*/ 847 h 847"/>
                    <a:gd name="T54" fmla="*/ 237 w 278"/>
                    <a:gd name="T55" fmla="*/ 847 h 847"/>
                    <a:gd name="T56" fmla="*/ 222 w 278"/>
                    <a:gd name="T57" fmla="*/ 847 h 847"/>
                    <a:gd name="T58" fmla="*/ 208 w 278"/>
                    <a:gd name="T59" fmla="*/ 847 h 847"/>
                    <a:gd name="T60" fmla="*/ 195 w 278"/>
                    <a:gd name="T61" fmla="*/ 847 h 847"/>
                    <a:gd name="T62" fmla="*/ 181 w 278"/>
                    <a:gd name="T63" fmla="*/ 847 h 847"/>
                    <a:gd name="T64" fmla="*/ 166 w 278"/>
                    <a:gd name="T65" fmla="*/ 846 h 847"/>
                    <a:gd name="T66" fmla="*/ 152 w 278"/>
                    <a:gd name="T67" fmla="*/ 846 h 847"/>
                    <a:gd name="T68" fmla="*/ 138 w 278"/>
                    <a:gd name="T69" fmla="*/ 846 h 847"/>
                    <a:gd name="T70" fmla="*/ 125 w 278"/>
                    <a:gd name="T71" fmla="*/ 846 h 847"/>
                    <a:gd name="T72" fmla="*/ 110 w 278"/>
                    <a:gd name="T73" fmla="*/ 846 h 847"/>
                    <a:gd name="T74" fmla="*/ 96 w 278"/>
                    <a:gd name="T75" fmla="*/ 846 h 847"/>
                    <a:gd name="T76" fmla="*/ 82 w 278"/>
                    <a:gd name="T77" fmla="*/ 846 h 847"/>
                    <a:gd name="T78" fmla="*/ 67 w 278"/>
                    <a:gd name="T79" fmla="*/ 846 h 847"/>
                    <a:gd name="T80" fmla="*/ 53 w 278"/>
                    <a:gd name="T81" fmla="*/ 846 h 847"/>
                    <a:gd name="T82" fmla="*/ 52 w 278"/>
                    <a:gd name="T83" fmla="*/ 838 h 847"/>
                    <a:gd name="T84" fmla="*/ 52 w 278"/>
                    <a:gd name="T85" fmla="*/ 830 h 847"/>
                    <a:gd name="T86" fmla="*/ 51 w 278"/>
                    <a:gd name="T87" fmla="*/ 822 h 847"/>
                    <a:gd name="T88" fmla="*/ 51 w 278"/>
                    <a:gd name="T89" fmla="*/ 814 h 847"/>
                    <a:gd name="T90" fmla="*/ 45 w 278"/>
                    <a:gd name="T91" fmla="*/ 814 h 847"/>
                    <a:gd name="T92" fmla="*/ 38 w 278"/>
                    <a:gd name="T93" fmla="*/ 813 h 847"/>
                    <a:gd name="T94" fmla="*/ 33 w 278"/>
                    <a:gd name="T95" fmla="*/ 813 h 847"/>
                    <a:gd name="T96" fmla="*/ 26 w 278"/>
                    <a:gd name="T97" fmla="*/ 812 h 847"/>
                    <a:gd name="T98" fmla="*/ 21 w 278"/>
                    <a:gd name="T99" fmla="*/ 811 h 847"/>
                    <a:gd name="T100" fmla="*/ 14 w 278"/>
                    <a:gd name="T101" fmla="*/ 810 h 847"/>
                    <a:gd name="T102" fmla="*/ 8 w 278"/>
                    <a:gd name="T103" fmla="*/ 810 h 847"/>
                    <a:gd name="T104" fmla="*/ 1 w 278"/>
                    <a:gd name="T105" fmla="*/ 809 h 847"/>
                    <a:gd name="T106" fmla="*/ 1 w 278"/>
                    <a:gd name="T107" fmla="*/ 612 h 847"/>
                    <a:gd name="T108" fmla="*/ 1 w 278"/>
                    <a:gd name="T109" fmla="*/ 415 h 847"/>
                    <a:gd name="T110" fmla="*/ 1 w 278"/>
                    <a:gd name="T111" fmla="*/ 218 h 847"/>
                    <a:gd name="T112" fmla="*/ 0 w 278"/>
                    <a:gd name="T113" fmla="*/ 2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847">
                      <a:moveTo>
                        <a:pt x="0" y="21"/>
                      </a:moveTo>
                      <a:lnTo>
                        <a:pt x="18" y="20"/>
                      </a:lnTo>
                      <a:lnTo>
                        <a:pt x="34" y="18"/>
                      </a:lnTo>
                      <a:lnTo>
                        <a:pt x="52" y="17"/>
                      </a:lnTo>
                      <a:lnTo>
                        <a:pt x="69" y="16"/>
                      </a:lnTo>
                      <a:lnTo>
                        <a:pt x="86" y="14"/>
                      </a:lnTo>
                      <a:lnTo>
                        <a:pt x="104" y="13"/>
                      </a:lnTo>
                      <a:lnTo>
                        <a:pt x="121" y="12"/>
                      </a:lnTo>
                      <a:lnTo>
                        <a:pt x="138" y="10"/>
                      </a:lnTo>
                      <a:lnTo>
                        <a:pt x="156" y="9"/>
                      </a:lnTo>
                      <a:lnTo>
                        <a:pt x="173" y="8"/>
                      </a:lnTo>
                      <a:lnTo>
                        <a:pt x="190" y="7"/>
                      </a:lnTo>
                      <a:lnTo>
                        <a:pt x="208" y="5"/>
                      </a:lnTo>
                      <a:lnTo>
                        <a:pt x="225" y="4"/>
                      </a:lnTo>
                      <a:lnTo>
                        <a:pt x="243" y="3"/>
                      </a:lnTo>
                      <a:lnTo>
                        <a:pt x="259" y="1"/>
                      </a:lnTo>
                      <a:lnTo>
                        <a:pt x="277" y="0"/>
                      </a:lnTo>
                      <a:lnTo>
                        <a:pt x="277" y="208"/>
                      </a:lnTo>
                      <a:lnTo>
                        <a:pt x="278" y="415"/>
                      </a:lnTo>
                      <a:lnTo>
                        <a:pt x="278" y="624"/>
                      </a:lnTo>
                      <a:lnTo>
                        <a:pt x="278" y="831"/>
                      </a:lnTo>
                      <a:lnTo>
                        <a:pt x="278" y="835"/>
                      </a:lnTo>
                      <a:lnTo>
                        <a:pt x="278" y="839"/>
                      </a:lnTo>
                      <a:lnTo>
                        <a:pt x="278" y="843"/>
                      </a:lnTo>
                      <a:lnTo>
                        <a:pt x="278" y="847"/>
                      </a:lnTo>
                      <a:lnTo>
                        <a:pt x="264" y="847"/>
                      </a:lnTo>
                      <a:lnTo>
                        <a:pt x="251" y="847"/>
                      </a:lnTo>
                      <a:lnTo>
                        <a:pt x="237" y="847"/>
                      </a:lnTo>
                      <a:lnTo>
                        <a:pt x="222" y="847"/>
                      </a:lnTo>
                      <a:lnTo>
                        <a:pt x="208" y="847"/>
                      </a:lnTo>
                      <a:lnTo>
                        <a:pt x="195" y="847"/>
                      </a:lnTo>
                      <a:lnTo>
                        <a:pt x="181" y="847"/>
                      </a:lnTo>
                      <a:lnTo>
                        <a:pt x="166" y="846"/>
                      </a:lnTo>
                      <a:lnTo>
                        <a:pt x="152" y="846"/>
                      </a:lnTo>
                      <a:lnTo>
                        <a:pt x="138" y="846"/>
                      </a:lnTo>
                      <a:lnTo>
                        <a:pt x="125" y="846"/>
                      </a:lnTo>
                      <a:lnTo>
                        <a:pt x="110" y="846"/>
                      </a:lnTo>
                      <a:lnTo>
                        <a:pt x="96" y="846"/>
                      </a:lnTo>
                      <a:lnTo>
                        <a:pt x="82" y="846"/>
                      </a:lnTo>
                      <a:lnTo>
                        <a:pt x="67" y="846"/>
                      </a:lnTo>
                      <a:lnTo>
                        <a:pt x="53" y="846"/>
                      </a:lnTo>
                      <a:lnTo>
                        <a:pt x="52" y="838"/>
                      </a:lnTo>
                      <a:lnTo>
                        <a:pt x="52" y="830"/>
                      </a:lnTo>
                      <a:lnTo>
                        <a:pt x="51" y="822"/>
                      </a:lnTo>
                      <a:lnTo>
                        <a:pt x="51" y="814"/>
                      </a:lnTo>
                      <a:lnTo>
                        <a:pt x="45" y="814"/>
                      </a:lnTo>
                      <a:lnTo>
                        <a:pt x="38" y="813"/>
                      </a:lnTo>
                      <a:lnTo>
                        <a:pt x="33" y="813"/>
                      </a:lnTo>
                      <a:lnTo>
                        <a:pt x="26" y="812"/>
                      </a:lnTo>
                      <a:lnTo>
                        <a:pt x="21" y="811"/>
                      </a:lnTo>
                      <a:lnTo>
                        <a:pt x="14" y="810"/>
                      </a:lnTo>
                      <a:lnTo>
                        <a:pt x="8" y="810"/>
                      </a:lnTo>
                      <a:lnTo>
                        <a:pt x="1" y="809"/>
                      </a:lnTo>
                      <a:lnTo>
                        <a:pt x="1" y="612"/>
                      </a:lnTo>
                      <a:lnTo>
                        <a:pt x="1" y="415"/>
                      </a:lnTo>
                      <a:lnTo>
                        <a:pt x="1" y="218"/>
                      </a:lnTo>
                      <a:lnTo>
                        <a:pt x="0" y="21"/>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99">
                  <a:extLst>
                    <a:ext uri="{FF2B5EF4-FFF2-40B4-BE49-F238E27FC236}">
                      <a16:creationId xmlns:a16="http://schemas.microsoft.com/office/drawing/2014/main" id="{58A04449-1458-6A40-BDE4-AF6F7969C10C}"/>
                    </a:ext>
                  </a:extLst>
                </p:cNvPr>
                <p:cNvSpPr>
                  <a:spLocks/>
                </p:cNvSpPr>
                <p:nvPr/>
              </p:nvSpPr>
              <p:spPr bwMode="auto">
                <a:xfrm>
                  <a:off x="496" y="1089"/>
                  <a:ext cx="93" cy="390"/>
                </a:xfrm>
                <a:custGeom>
                  <a:avLst/>
                  <a:gdLst>
                    <a:gd name="T0" fmla="*/ 0 w 278"/>
                    <a:gd name="T1" fmla="*/ 19 h 780"/>
                    <a:gd name="T2" fmla="*/ 18 w 278"/>
                    <a:gd name="T3" fmla="*/ 18 h 780"/>
                    <a:gd name="T4" fmla="*/ 34 w 278"/>
                    <a:gd name="T5" fmla="*/ 17 h 780"/>
                    <a:gd name="T6" fmla="*/ 52 w 278"/>
                    <a:gd name="T7" fmla="*/ 16 h 780"/>
                    <a:gd name="T8" fmla="*/ 69 w 278"/>
                    <a:gd name="T9" fmla="*/ 14 h 780"/>
                    <a:gd name="T10" fmla="*/ 86 w 278"/>
                    <a:gd name="T11" fmla="*/ 13 h 780"/>
                    <a:gd name="T12" fmla="*/ 104 w 278"/>
                    <a:gd name="T13" fmla="*/ 12 h 780"/>
                    <a:gd name="T14" fmla="*/ 121 w 278"/>
                    <a:gd name="T15" fmla="*/ 11 h 780"/>
                    <a:gd name="T16" fmla="*/ 138 w 278"/>
                    <a:gd name="T17" fmla="*/ 10 h 780"/>
                    <a:gd name="T18" fmla="*/ 156 w 278"/>
                    <a:gd name="T19" fmla="*/ 9 h 780"/>
                    <a:gd name="T20" fmla="*/ 173 w 278"/>
                    <a:gd name="T21" fmla="*/ 8 h 780"/>
                    <a:gd name="T22" fmla="*/ 190 w 278"/>
                    <a:gd name="T23" fmla="*/ 6 h 780"/>
                    <a:gd name="T24" fmla="*/ 208 w 278"/>
                    <a:gd name="T25" fmla="*/ 5 h 780"/>
                    <a:gd name="T26" fmla="*/ 225 w 278"/>
                    <a:gd name="T27" fmla="*/ 4 h 780"/>
                    <a:gd name="T28" fmla="*/ 243 w 278"/>
                    <a:gd name="T29" fmla="*/ 3 h 780"/>
                    <a:gd name="T30" fmla="*/ 259 w 278"/>
                    <a:gd name="T31" fmla="*/ 1 h 780"/>
                    <a:gd name="T32" fmla="*/ 277 w 278"/>
                    <a:gd name="T33" fmla="*/ 0 h 780"/>
                    <a:gd name="T34" fmla="*/ 277 w 278"/>
                    <a:gd name="T35" fmla="*/ 191 h 780"/>
                    <a:gd name="T36" fmla="*/ 278 w 278"/>
                    <a:gd name="T37" fmla="*/ 382 h 780"/>
                    <a:gd name="T38" fmla="*/ 278 w 278"/>
                    <a:gd name="T39" fmla="*/ 574 h 780"/>
                    <a:gd name="T40" fmla="*/ 278 w 278"/>
                    <a:gd name="T41" fmla="*/ 766 h 780"/>
                    <a:gd name="T42" fmla="*/ 278 w 278"/>
                    <a:gd name="T43" fmla="*/ 770 h 780"/>
                    <a:gd name="T44" fmla="*/ 278 w 278"/>
                    <a:gd name="T45" fmla="*/ 773 h 780"/>
                    <a:gd name="T46" fmla="*/ 278 w 278"/>
                    <a:gd name="T47" fmla="*/ 776 h 780"/>
                    <a:gd name="T48" fmla="*/ 278 w 278"/>
                    <a:gd name="T49" fmla="*/ 780 h 780"/>
                    <a:gd name="T50" fmla="*/ 264 w 278"/>
                    <a:gd name="T51" fmla="*/ 780 h 780"/>
                    <a:gd name="T52" fmla="*/ 251 w 278"/>
                    <a:gd name="T53" fmla="*/ 780 h 780"/>
                    <a:gd name="T54" fmla="*/ 237 w 278"/>
                    <a:gd name="T55" fmla="*/ 780 h 780"/>
                    <a:gd name="T56" fmla="*/ 222 w 278"/>
                    <a:gd name="T57" fmla="*/ 780 h 780"/>
                    <a:gd name="T58" fmla="*/ 208 w 278"/>
                    <a:gd name="T59" fmla="*/ 780 h 780"/>
                    <a:gd name="T60" fmla="*/ 195 w 278"/>
                    <a:gd name="T61" fmla="*/ 780 h 780"/>
                    <a:gd name="T62" fmla="*/ 181 w 278"/>
                    <a:gd name="T63" fmla="*/ 780 h 780"/>
                    <a:gd name="T64" fmla="*/ 166 w 278"/>
                    <a:gd name="T65" fmla="*/ 779 h 780"/>
                    <a:gd name="T66" fmla="*/ 152 w 278"/>
                    <a:gd name="T67" fmla="*/ 779 h 780"/>
                    <a:gd name="T68" fmla="*/ 138 w 278"/>
                    <a:gd name="T69" fmla="*/ 779 h 780"/>
                    <a:gd name="T70" fmla="*/ 125 w 278"/>
                    <a:gd name="T71" fmla="*/ 779 h 780"/>
                    <a:gd name="T72" fmla="*/ 110 w 278"/>
                    <a:gd name="T73" fmla="*/ 779 h 780"/>
                    <a:gd name="T74" fmla="*/ 96 w 278"/>
                    <a:gd name="T75" fmla="*/ 779 h 780"/>
                    <a:gd name="T76" fmla="*/ 82 w 278"/>
                    <a:gd name="T77" fmla="*/ 779 h 780"/>
                    <a:gd name="T78" fmla="*/ 67 w 278"/>
                    <a:gd name="T79" fmla="*/ 779 h 780"/>
                    <a:gd name="T80" fmla="*/ 53 w 278"/>
                    <a:gd name="T81" fmla="*/ 779 h 780"/>
                    <a:gd name="T82" fmla="*/ 52 w 278"/>
                    <a:gd name="T83" fmla="*/ 772 h 780"/>
                    <a:gd name="T84" fmla="*/ 52 w 278"/>
                    <a:gd name="T85" fmla="*/ 765 h 780"/>
                    <a:gd name="T86" fmla="*/ 51 w 278"/>
                    <a:gd name="T87" fmla="*/ 757 h 780"/>
                    <a:gd name="T88" fmla="*/ 51 w 278"/>
                    <a:gd name="T89" fmla="*/ 750 h 780"/>
                    <a:gd name="T90" fmla="*/ 45 w 278"/>
                    <a:gd name="T91" fmla="*/ 749 h 780"/>
                    <a:gd name="T92" fmla="*/ 38 w 278"/>
                    <a:gd name="T93" fmla="*/ 749 h 780"/>
                    <a:gd name="T94" fmla="*/ 33 w 278"/>
                    <a:gd name="T95" fmla="*/ 748 h 780"/>
                    <a:gd name="T96" fmla="*/ 26 w 278"/>
                    <a:gd name="T97" fmla="*/ 747 h 780"/>
                    <a:gd name="T98" fmla="*/ 21 w 278"/>
                    <a:gd name="T99" fmla="*/ 747 h 780"/>
                    <a:gd name="T100" fmla="*/ 14 w 278"/>
                    <a:gd name="T101" fmla="*/ 746 h 780"/>
                    <a:gd name="T102" fmla="*/ 8 w 278"/>
                    <a:gd name="T103" fmla="*/ 746 h 780"/>
                    <a:gd name="T104" fmla="*/ 1 w 278"/>
                    <a:gd name="T105" fmla="*/ 745 h 780"/>
                    <a:gd name="T106" fmla="*/ 1 w 278"/>
                    <a:gd name="T107" fmla="*/ 564 h 780"/>
                    <a:gd name="T108" fmla="*/ 1 w 278"/>
                    <a:gd name="T109" fmla="*/ 382 h 780"/>
                    <a:gd name="T110" fmla="*/ 1 w 278"/>
                    <a:gd name="T111" fmla="*/ 201 h 780"/>
                    <a:gd name="T112" fmla="*/ 0 w 278"/>
                    <a:gd name="T113" fmla="*/ 19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780">
                      <a:moveTo>
                        <a:pt x="0" y="19"/>
                      </a:moveTo>
                      <a:lnTo>
                        <a:pt x="18" y="18"/>
                      </a:lnTo>
                      <a:lnTo>
                        <a:pt x="34" y="17"/>
                      </a:lnTo>
                      <a:lnTo>
                        <a:pt x="52" y="16"/>
                      </a:lnTo>
                      <a:lnTo>
                        <a:pt x="69" y="14"/>
                      </a:lnTo>
                      <a:lnTo>
                        <a:pt x="86" y="13"/>
                      </a:lnTo>
                      <a:lnTo>
                        <a:pt x="104" y="12"/>
                      </a:lnTo>
                      <a:lnTo>
                        <a:pt x="121" y="11"/>
                      </a:lnTo>
                      <a:lnTo>
                        <a:pt x="138" y="10"/>
                      </a:lnTo>
                      <a:lnTo>
                        <a:pt x="156" y="9"/>
                      </a:lnTo>
                      <a:lnTo>
                        <a:pt x="173" y="8"/>
                      </a:lnTo>
                      <a:lnTo>
                        <a:pt x="190" y="6"/>
                      </a:lnTo>
                      <a:lnTo>
                        <a:pt x="208" y="5"/>
                      </a:lnTo>
                      <a:lnTo>
                        <a:pt x="225" y="4"/>
                      </a:lnTo>
                      <a:lnTo>
                        <a:pt x="243" y="3"/>
                      </a:lnTo>
                      <a:lnTo>
                        <a:pt x="259" y="1"/>
                      </a:lnTo>
                      <a:lnTo>
                        <a:pt x="277" y="0"/>
                      </a:lnTo>
                      <a:lnTo>
                        <a:pt x="277" y="191"/>
                      </a:lnTo>
                      <a:lnTo>
                        <a:pt x="278" y="382"/>
                      </a:lnTo>
                      <a:lnTo>
                        <a:pt x="278" y="574"/>
                      </a:lnTo>
                      <a:lnTo>
                        <a:pt x="278" y="766"/>
                      </a:lnTo>
                      <a:lnTo>
                        <a:pt x="278" y="770"/>
                      </a:lnTo>
                      <a:lnTo>
                        <a:pt x="278" y="773"/>
                      </a:lnTo>
                      <a:lnTo>
                        <a:pt x="278" y="776"/>
                      </a:lnTo>
                      <a:lnTo>
                        <a:pt x="278" y="780"/>
                      </a:lnTo>
                      <a:lnTo>
                        <a:pt x="264" y="780"/>
                      </a:lnTo>
                      <a:lnTo>
                        <a:pt x="251" y="780"/>
                      </a:lnTo>
                      <a:lnTo>
                        <a:pt x="237" y="780"/>
                      </a:lnTo>
                      <a:lnTo>
                        <a:pt x="222" y="780"/>
                      </a:lnTo>
                      <a:lnTo>
                        <a:pt x="208" y="780"/>
                      </a:lnTo>
                      <a:lnTo>
                        <a:pt x="195" y="780"/>
                      </a:lnTo>
                      <a:lnTo>
                        <a:pt x="181" y="780"/>
                      </a:lnTo>
                      <a:lnTo>
                        <a:pt x="166" y="779"/>
                      </a:lnTo>
                      <a:lnTo>
                        <a:pt x="152" y="779"/>
                      </a:lnTo>
                      <a:lnTo>
                        <a:pt x="138" y="779"/>
                      </a:lnTo>
                      <a:lnTo>
                        <a:pt x="125" y="779"/>
                      </a:lnTo>
                      <a:lnTo>
                        <a:pt x="110" y="779"/>
                      </a:lnTo>
                      <a:lnTo>
                        <a:pt x="96" y="779"/>
                      </a:lnTo>
                      <a:lnTo>
                        <a:pt x="82" y="779"/>
                      </a:lnTo>
                      <a:lnTo>
                        <a:pt x="67" y="779"/>
                      </a:lnTo>
                      <a:lnTo>
                        <a:pt x="53" y="779"/>
                      </a:lnTo>
                      <a:lnTo>
                        <a:pt x="52" y="772"/>
                      </a:lnTo>
                      <a:lnTo>
                        <a:pt x="52" y="765"/>
                      </a:lnTo>
                      <a:lnTo>
                        <a:pt x="51" y="757"/>
                      </a:lnTo>
                      <a:lnTo>
                        <a:pt x="51" y="750"/>
                      </a:lnTo>
                      <a:lnTo>
                        <a:pt x="45" y="749"/>
                      </a:lnTo>
                      <a:lnTo>
                        <a:pt x="38" y="749"/>
                      </a:lnTo>
                      <a:lnTo>
                        <a:pt x="33" y="748"/>
                      </a:lnTo>
                      <a:lnTo>
                        <a:pt x="26" y="747"/>
                      </a:lnTo>
                      <a:lnTo>
                        <a:pt x="21" y="747"/>
                      </a:lnTo>
                      <a:lnTo>
                        <a:pt x="14" y="746"/>
                      </a:lnTo>
                      <a:lnTo>
                        <a:pt x="8" y="746"/>
                      </a:lnTo>
                      <a:lnTo>
                        <a:pt x="1" y="745"/>
                      </a:lnTo>
                      <a:lnTo>
                        <a:pt x="1" y="564"/>
                      </a:lnTo>
                      <a:lnTo>
                        <a:pt x="1" y="382"/>
                      </a:lnTo>
                      <a:lnTo>
                        <a:pt x="1" y="201"/>
                      </a:lnTo>
                      <a:lnTo>
                        <a:pt x="0" y="19"/>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300">
                  <a:extLst>
                    <a:ext uri="{FF2B5EF4-FFF2-40B4-BE49-F238E27FC236}">
                      <a16:creationId xmlns:a16="http://schemas.microsoft.com/office/drawing/2014/main" id="{F68EECE9-7673-5642-A46A-5F6D657F25DA}"/>
                    </a:ext>
                  </a:extLst>
                </p:cNvPr>
                <p:cNvSpPr>
                  <a:spLocks/>
                </p:cNvSpPr>
                <p:nvPr/>
              </p:nvSpPr>
              <p:spPr bwMode="auto">
                <a:xfrm>
                  <a:off x="496" y="1090"/>
                  <a:ext cx="93" cy="357"/>
                </a:xfrm>
                <a:custGeom>
                  <a:avLst/>
                  <a:gdLst>
                    <a:gd name="T0" fmla="*/ 0 w 278"/>
                    <a:gd name="T1" fmla="*/ 18 h 713"/>
                    <a:gd name="T2" fmla="*/ 18 w 278"/>
                    <a:gd name="T3" fmla="*/ 17 h 713"/>
                    <a:gd name="T4" fmla="*/ 34 w 278"/>
                    <a:gd name="T5" fmla="*/ 16 h 713"/>
                    <a:gd name="T6" fmla="*/ 52 w 278"/>
                    <a:gd name="T7" fmla="*/ 15 h 713"/>
                    <a:gd name="T8" fmla="*/ 69 w 278"/>
                    <a:gd name="T9" fmla="*/ 13 h 713"/>
                    <a:gd name="T10" fmla="*/ 86 w 278"/>
                    <a:gd name="T11" fmla="*/ 12 h 713"/>
                    <a:gd name="T12" fmla="*/ 104 w 278"/>
                    <a:gd name="T13" fmla="*/ 11 h 713"/>
                    <a:gd name="T14" fmla="*/ 121 w 278"/>
                    <a:gd name="T15" fmla="*/ 10 h 713"/>
                    <a:gd name="T16" fmla="*/ 138 w 278"/>
                    <a:gd name="T17" fmla="*/ 9 h 713"/>
                    <a:gd name="T18" fmla="*/ 156 w 278"/>
                    <a:gd name="T19" fmla="*/ 8 h 713"/>
                    <a:gd name="T20" fmla="*/ 173 w 278"/>
                    <a:gd name="T21" fmla="*/ 7 h 713"/>
                    <a:gd name="T22" fmla="*/ 190 w 278"/>
                    <a:gd name="T23" fmla="*/ 6 h 713"/>
                    <a:gd name="T24" fmla="*/ 208 w 278"/>
                    <a:gd name="T25" fmla="*/ 4 h 713"/>
                    <a:gd name="T26" fmla="*/ 225 w 278"/>
                    <a:gd name="T27" fmla="*/ 3 h 713"/>
                    <a:gd name="T28" fmla="*/ 243 w 278"/>
                    <a:gd name="T29" fmla="*/ 2 h 713"/>
                    <a:gd name="T30" fmla="*/ 259 w 278"/>
                    <a:gd name="T31" fmla="*/ 1 h 713"/>
                    <a:gd name="T32" fmla="*/ 277 w 278"/>
                    <a:gd name="T33" fmla="*/ 0 h 713"/>
                    <a:gd name="T34" fmla="*/ 277 w 278"/>
                    <a:gd name="T35" fmla="*/ 175 h 713"/>
                    <a:gd name="T36" fmla="*/ 278 w 278"/>
                    <a:gd name="T37" fmla="*/ 349 h 713"/>
                    <a:gd name="T38" fmla="*/ 278 w 278"/>
                    <a:gd name="T39" fmla="*/ 525 h 713"/>
                    <a:gd name="T40" fmla="*/ 278 w 278"/>
                    <a:gd name="T41" fmla="*/ 700 h 713"/>
                    <a:gd name="T42" fmla="*/ 278 w 278"/>
                    <a:gd name="T43" fmla="*/ 703 h 713"/>
                    <a:gd name="T44" fmla="*/ 278 w 278"/>
                    <a:gd name="T45" fmla="*/ 706 h 713"/>
                    <a:gd name="T46" fmla="*/ 278 w 278"/>
                    <a:gd name="T47" fmla="*/ 710 h 713"/>
                    <a:gd name="T48" fmla="*/ 278 w 278"/>
                    <a:gd name="T49" fmla="*/ 713 h 713"/>
                    <a:gd name="T50" fmla="*/ 264 w 278"/>
                    <a:gd name="T51" fmla="*/ 713 h 713"/>
                    <a:gd name="T52" fmla="*/ 251 w 278"/>
                    <a:gd name="T53" fmla="*/ 713 h 713"/>
                    <a:gd name="T54" fmla="*/ 237 w 278"/>
                    <a:gd name="T55" fmla="*/ 713 h 713"/>
                    <a:gd name="T56" fmla="*/ 222 w 278"/>
                    <a:gd name="T57" fmla="*/ 713 h 713"/>
                    <a:gd name="T58" fmla="*/ 208 w 278"/>
                    <a:gd name="T59" fmla="*/ 713 h 713"/>
                    <a:gd name="T60" fmla="*/ 195 w 278"/>
                    <a:gd name="T61" fmla="*/ 713 h 713"/>
                    <a:gd name="T62" fmla="*/ 181 w 278"/>
                    <a:gd name="T63" fmla="*/ 713 h 713"/>
                    <a:gd name="T64" fmla="*/ 166 w 278"/>
                    <a:gd name="T65" fmla="*/ 713 h 713"/>
                    <a:gd name="T66" fmla="*/ 152 w 278"/>
                    <a:gd name="T67" fmla="*/ 713 h 713"/>
                    <a:gd name="T68" fmla="*/ 138 w 278"/>
                    <a:gd name="T69" fmla="*/ 713 h 713"/>
                    <a:gd name="T70" fmla="*/ 125 w 278"/>
                    <a:gd name="T71" fmla="*/ 713 h 713"/>
                    <a:gd name="T72" fmla="*/ 110 w 278"/>
                    <a:gd name="T73" fmla="*/ 713 h 713"/>
                    <a:gd name="T74" fmla="*/ 96 w 278"/>
                    <a:gd name="T75" fmla="*/ 712 h 713"/>
                    <a:gd name="T76" fmla="*/ 82 w 278"/>
                    <a:gd name="T77" fmla="*/ 712 h 713"/>
                    <a:gd name="T78" fmla="*/ 67 w 278"/>
                    <a:gd name="T79" fmla="*/ 712 h 713"/>
                    <a:gd name="T80" fmla="*/ 53 w 278"/>
                    <a:gd name="T81" fmla="*/ 712 h 713"/>
                    <a:gd name="T82" fmla="*/ 52 w 278"/>
                    <a:gd name="T83" fmla="*/ 706 h 713"/>
                    <a:gd name="T84" fmla="*/ 52 w 278"/>
                    <a:gd name="T85" fmla="*/ 699 h 713"/>
                    <a:gd name="T86" fmla="*/ 51 w 278"/>
                    <a:gd name="T87" fmla="*/ 693 h 713"/>
                    <a:gd name="T88" fmla="*/ 51 w 278"/>
                    <a:gd name="T89" fmla="*/ 686 h 713"/>
                    <a:gd name="T90" fmla="*/ 45 w 278"/>
                    <a:gd name="T91" fmla="*/ 685 h 713"/>
                    <a:gd name="T92" fmla="*/ 38 w 278"/>
                    <a:gd name="T93" fmla="*/ 685 h 713"/>
                    <a:gd name="T94" fmla="*/ 33 w 278"/>
                    <a:gd name="T95" fmla="*/ 684 h 713"/>
                    <a:gd name="T96" fmla="*/ 26 w 278"/>
                    <a:gd name="T97" fmla="*/ 683 h 713"/>
                    <a:gd name="T98" fmla="*/ 21 w 278"/>
                    <a:gd name="T99" fmla="*/ 683 h 713"/>
                    <a:gd name="T100" fmla="*/ 14 w 278"/>
                    <a:gd name="T101" fmla="*/ 682 h 713"/>
                    <a:gd name="T102" fmla="*/ 8 w 278"/>
                    <a:gd name="T103" fmla="*/ 682 h 713"/>
                    <a:gd name="T104" fmla="*/ 1 w 278"/>
                    <a:gd name="T105" fmla="*/ 681 h 713"/>
                    <a:gd name="T106" fmla="*/ 1 w 278"/>
                    <a:gd name="T107" fmla="*/ 516 h 713"/>
                    <a:gd name="T108" fmla="*/ 1 w 278"/>
                    <a:gd name="T109" fmla="*/ 349 h 713"/>
                    <a:gd name="T110" fmla="*/ 1 w 278"/>
                    <a:gd name="T111" fmla="*/ 184 h 713"/>
                    <a:gd name="T112" fmla="*/ 0 w 278"/>
                    <a:gd name="T113" fmla="*/ 1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713">
                      <a:moveTo>
                        <a:pt x="0" y="18"/>
                      </a:moveTo>
                      <a:lnTo>
                        <a:pt x="18" y="17"/>
                      </a:lnTo>
                      <a:lnTo>
                        <a:pt x="34" y="16"/>
                      </a:lnTo>
                      <a:lnTo>
                        <a:pt x="52" y="15"/>
                      </a:lnTo>
                      <a:lnTo>
                        <a:pt x="69" y="13"/>
                      </a:lnTo>
                      <a:lnTo>
                        <a:pt x="86" y="12"/>
                      </a:lnTo>
                      <a:lnTo>
                        <a:pt x="104" y="11"/>
                      </a:lnTo>
                      <a:lnTo>
                        <a:pt x="121" y="10"/>
                      </a:lnTo>
                      <a:lnTo>
                        <a:pt x="138" y="9"/>
                      </a:lnTo>
                      <a:lnTo>
                        <a:pt x="156" y="8"/>
                      </a:lnTo>
                      <a:lnTo>
                        <a:pt x="173" y="7"/>
                      </a:lnTo>
                      <a:lnTo>
                        <a:pt x="190" y="6"/>
                      </a:lnTo>
                      <a:lnTo>
                        <a:pt x="208" y="4"/>
                      </a:lnTo>
                      <a:lnTo>
                        <a:pt x="225" y="3"/>
                      </a:lnTo>
                      <a:lnTo>
                        <a:pt x="243" y="2"/>
                      </a:lnTo>
                      <a:lnTo>
                        <a:pt x="259" y="1"/>
                      </a:lnTo>
                      <a:lnTo>
                        <a:pt x="277" y="0"/>
                      </a:lnTo>
                      <a:lnTo>
                        <a:pt x="277" y="175"/>
                      </a:lnTo>
                      <a:lnTo>
                        <a:pt x="278" y="349"/>
                      </a:lnTo>
                      <a:lnTo>
                        <a:pt x="278" y="525"/>
                      </a:lnTo>
                      <a:lnTo>
                        <a:pt x="278" y="700"/>
                      </a:lnTo>
                      <a:lnTo>
                        <a:pt x="278" y="703"/>
                      </a:lnTo>
                      <a:lnTo>
                        <a:pt x="278" y="706"/>
                      </a:lnTo>
                      <a:lnTo>
                        <a:pt x="278" y="710"/>
                      </a:lnTo>
                      <a:lnTo>
                        <a:pt x="278" y="713"/>
                      </a:lnTo>
                      <a:lnTo>
                        <a:pt x="264" y="713"/>
                      </a:lnTo>
                      <a:lnTo>
                        <a:pt x="251" y="713"/>
                      </a:lnTo>
                      <a:lnTo>
                        <a:pt x="237" y="713"/>
                      </a:lnTo>
                      <a:lnTo>
                        <a:pt x="222" y="713"/>
                      </a:lnTo>
                      <a:lnTo>
                        <a:pt x="208" y="713"/>
                      </a:lnTo>
                      <a:lnTo>
                        <a:pt x="195" y="713"/>
                      </a:lnTo>
                      <a:lnTo>
                        <a:pt x="181" y="713"/>
                      </a:lnTo>
                      <a:lnTo>
                        <a:pt x="166" y="713"/>
                      </a:lnTo>
                      <a:lnTo>
                        <a:pt x="152" y="713"/>
                      </a:lnTo>
                      <a:lnTo>
                        <a:pt x="138" y="713"/>
                      </a:lnTo>
                      <a:lnTo>
                        <a:pt x="125" y="713"/>
                      </a:lnTo>
                      <a:lnTo>
                        <a:pt x="110" y="713"/>
                      </a:lnTo>
                      <a:lnTo>
                        <a:pt x="96" y="712"/>
                      </a:lnTo>
                      <a:lnTo>
                        <a:pt x="82" y="712"/>
                      </a:lnTo>
                      <a:lnTo>
                        <a:pt x="67" y="712"/>
                      </a:lnTo>
                      <a:lnTo>
                        <a:pt x="53" y="712"/>
                      </a:lnTo>
                      <a:lnTo>
                        <a:pt x="52" y="706"/>
                      </a:lnTo>
                      <a:lnTo>
                        <a:pt x="52" y="699"/>
                      </a:lnTo>
                      <a:lnTo>
                        <a:pt x="51" y="693"/>
                      </a:lnTo>
                      <a:lnTo>
                        <a:pt x="51" y="686"/>
                      </a:lnTo>
                      <a:lnTo>
                        <a:pt x="45" y="685"/>
                      </a:lnTo>
                      <a:lnTo>
                        <a:pt x="38" y="685"/>
                      </a:lnTo>
                      <a:lnTo>
                        <a:pt x="33" y="684"/>
                      </a:lnTo>
                      <a:lnTo>
                        <a:pt x="26" y="683"/>
                      </a:lnTo>
                      <a:lnTo>
                        <a:pt x="21" y="683"/>
                      </a:lnTo>
                      <a:lnTo>
                        <a:pt x="14" y="682"/>
                      </a:lnTo>
                      <a:lnTo>
                        <a:pt x="8" y="682"/>
                      </a:lnTo>
                      <a:lnTo>
                        <a:pt x="1" y="681"/>
                      </a:lnTo>
                      <a:lnTo>
                        <a:pt x="1" y="516"/>
                      </a:lnTo>
                      <a:lnTo>
                        <a:pt x="1" y="349"/>
                      </a:lnTo>
                      <a:lnTo>
                        <a:pt x="1" y="184"/>
                      </a:lnTo>
                      <a:lnTo>
                        <a:pt x="0" y="18"/>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301">
                  <a:extLst>
                    <a:ext uri="{FF2B5EF4-FFF2-40B4-BE49-F238E27FC236}">
                      <a16:creationId xmlns:a16="http://schemas.microsoft.com/office/drawing/2014/main" id="{AB5B573E-3395-4E40-95BD-31FD29560B6F}"/>
                    </a:ext>
                  </a:extLst>
                </p:cNvPr>
                <p:cNvSpPr>
                  <a:spLocks/>
                </p:cNvSpPr>
                <p:nvPr/>
              </p:nvSpPr>
              <p:spPr bwMode="auto">
                <a:xfrm>
                  <a:off x="496" y="1090"/>
                  <a:ext cx="93" cy="324"/>
                </a:xfrm>
                <a:custGeom>
                  <a:avLst/>
                  <a:gdLst>
                    <a:gd name="T0" fmla="*/ 0 w 278"/>
                    <a:gd name="T1" fmla="*/ 18 h 647"/>
                    <a:gd name="T2" fmla="*/ 18 w 278"/>
                    <a:gd name="T3" fmla="*/ 17 h 647"/>
                    <a:gd name="T4" fmla="*/ 34 w 278"/>
                    <a:gd name="T5" fmla="*/ 16 h 647"/>
                    <a:gd name="T6" fmla="*/ 52 w 278"/>
                    <a:gd name="T7" fmla="*/ 15 h 647"/>
                    <a:gd name="T8" fmla="*/ 69 w 278"/>
                    <a:gd name="T9" fmla="*/ 13 h 647"/>
                    <a:gd name="T10" fmla="*/ 86 w 278"/>
                    <a:gd name="T11" fmla="*/ 12 h 647"/>
                    <a:gd name="T12" fmla="*/ 104 w 278"/>
                    <a:gd name="T13" fmla="*/ 11 h 647"/>
                    <a:gd name="T14" fmla="*/ 121 w 278"/>
                    <a:gd name="T15" fmla="*/ 10 h 647"/>
                    <a:gd name="T16" fmla="*/ 138 w 278"/>
                    <a:gd name="T17" fmla="*/ 9 h 647"/>
                    <a:gd name="T18" fmla="*/ 156 w 278"/>
                    <a:gd name="T19" fmla="*/ 8 h 647"/>
                    <a:gd name="T20" fmla="*/ 173 w 278"/>
                    <a:gd name="T21" fmla="*/ 7 h 647"/>
                    <a:gd name="T22" fmla="*/ 190 w 278"/>
                    <a:gd name="T23" fmla="*/ 6 h 647"/>
                    <a:gd name="T24" fmla="*/ 208 w 278"/>
                    <a:gd name="T25" fmla="*/ 4 h 647"/>
                    <a:gd name="T26" fmla="*/ 225 w 278"/>
                    <a:gd name="T27" fmla="*/ 3 h 647"/>
                    <a:gd name="T28" fmla="*/ 243 w 278"/>
                    <a:gd name="T29" fmla="*/ 2 h 647"/>
                    <a:gd name="T30" fmla="*/ 259 w 278"/>
                    <a:gd name="T31" fmla="*/ 1 h 647"/>
                    <a:gd name="T32" fmla="*/ 277 w 278"/>
                    <a:gd name="T33" fmla="*/ 0 h 647"/>
                    <a:gd name="T34" fmla="*/ 277 w 278"/>
                    <a:gd name="T35" fmla="*/ 158 h 647"/>
                    <a:gd name="T36" fmla="*/ 278 w 278"/>
                    <a:gd name="T37" fmla="*/ 318 h 647"/>
                    <a:gd name="T38" fmla="*/ 278 w 278"/>
                    <a:gd name="T39" fmla="*/ 476 h 647"/>
                    <a:gd name="T40" fmla="*/ 278 w 278"/>
                    <a:gd name="T41" fmla="*/ 635 h 647"/>
                    <a:gd name="T42" fmla="*/ 278 w 278"/>
                    <a:gd name="T43" fmla="*/ 638 h 647"/>
                    <a:gd name="T44" fmla="*/ 278 w 278"/>
                    <a:gd name="T45" fmla="*/ 641 h 647"/>
                    <a:gd name="T46" fmla="*/ 278 w 278"/>
                    <a:gd name="T47" fmla="*/ 644 h 647"/>
                    <a:gd name="T48" fmla="*/ 278 w 278"/>
                    <a:gd name="T49" fmla="*/ 647 h 647"/>
                    <a:gd name="T50" fmla="*/ 264 w 278"/>
                    <a:gd name="T51" fmla="*/ 647 h 647"/>
                    <a:gd name="T52" fmla="*/ 251 w 278"/>
                    <a:gd name="T53" fmla="*/ 647 h 647"/>
                    <a:gd name="T54" fmla="*/ 237 w 278"/>
                    <a:gd name="T55" fmla="*/ 647 h 647"/>
                    <a:gd name="T56" fmla="*/ 222 w 278"/>
                    <a:gd name="T57" fmla="*/ 647 h 647"/>
                    <a:gd name="T58" fmla="*/ 208 w 278"/>
                    <a:gd name="T59" fmla="*/ 647 h 647"/>
                    <a:gd name="T60" fmla="*/ 195 w 278"/>
                    <a:gd name="T61" fmla="*/ 647 h 647"/>
                    <a:gd name="T62" fmla="*/ 181 w 278"/>
                    <a:gd name="T63" fmla="*/ 647 h 647"/>
                    <a:gd name="T64" fmla="*/ 166 w 278"/>
                    <a:gd name="T65" fmla="*/ 647 h 647"/>
                    <a:gd name="T66" fmla="*/ 152 w 278"/>
                    <a:gd name="T67" fmla="*/ 647 h 647"/>
                    <a:gd name="T68" fmla="*/ 138 w 278"/>
                    <a:gd name="T69" fmla="*/ 647 h 647"/>
                    <a:gd name="T70" fmla="*/ 125 w 278"/>
                    <a:gd name="T71" fmla="*/ 647 h 647"/>
                    <a:gd name="T72" fmla="*/ 110 w 278"/>
                    <a:gd name="T73" fmla="*/ 647 h 647"/>
                    <a:gd name="T74" fmla="*/ 96 w 278"/>
                    <a:gd name="T75" fmla="*/ 646 h 647"/>
                    <a:gd name="T76" fmla="*/ 82 w 278"/>
                    <a:gd name="T77" fmla="*/ 646 h 647"/>
                    <a:gd name="T78" fmla="*/ 67 w 278"/>
                    <a:gd name="T79" fmla="*/ 646 h 647"/>
                    <a:gd name="T80" fmla="*/ 53 w 278"/>
                    <a:gd name="T81" fmla="*/ 646 h 647"/>
                    <a:gd name="T82" fmla="*/ 52 w 278"/>
                    <a:gd name="T83" fmla="*/ 641 h 647"/>
                    <a:gd name="T84" fmla="*/ 52 w 278"/>
                    <a:gd name="T85" fmla="*/ 635 h 647"/>
                    <a:gd name="T86" fmla="*/ 51 w 278"/>
                    <a:gd name="T87" fmla="*/ 629 h 647"/>
                    <a:gd name="T88" fmla="*/ 51 w 278"/>
                    <a:gd name="T89" fmla="*/ 623 h 647"/>
                    <a:gd name="T90" fmla="*/ 45 w 278"/>
                    <a:gd name="T91" fmla="*/ 623 h 647"/>
                    <a:gd name="T92" fmla="*/ 38 w 278"/>
                    <a:gd name="T93" fmla="*/ 622 h 647"/>
                    <a:gd name="T94" fmla="*/ 33 w 278"/>
                    <a:gd name="T95" fmla="*/ 622 h 647"/>
                    <a:gd name="T96" fmla="*/ 26 w 278"/>
                    <a:gd name="T97" fmla="*/ 621 h 647"/>
                    <a:gd name="T98" fmla="*/ 21 w 278"/>
                    <a:gd name="T99" fmla="*/ 621 h 647"/>
                    <a:gd name="T100" fmla="*/ 14 w 278"/>
                    <a:gd name="T101" fmla="*/ 621 h 647"/>
                    <a:gd name="T102" fmla="*/ 8 w 278"/>
                    <a:gd name="T103" fmla="*/ 620 h 647"/>
                    <a:gd name="T104" fmla="*/ 1 w 278"/>
                    <a:gd name="T105" fmla="*/ 620 h 647"/>
                    <a:gd name="T106" fmla="*/ 1 w 278"/>
                    <a:gd name="T107" fmla="*/ 470 h 647"/>
                    <a:gd name="T108" fmla="*/ 1 w 278"/>
                    <a:gd name="T109" fmla="*/ 319 h 647"/>
                    <a:gd name="T110" fmla="*/ 1 w 278"/>
                    <a:gd name="T111" fmla="*/ 169 h 647"/>
                    <a:gd name="T112" fmla="*/ 0 w 278"/>
                    <a:gd name="T113" fmla="*/ 18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647">
                      <a:moveTo>
                        <a:pt x="0" y="18"/>
                      </a:moveTo>
                      <a:lnTo>
                        <a:pt x="18" y="17"/>
                      </a:lnTo>
                      <a:lnTo>
                        <a:pt x="34" y="16"/>
                      </a:lnTo>
                      <a:lnTo>
                        <a:pt x="52" y="15"/>
                      </a:lnTo>
                      <a:lnTo>
                        <a:pt x="69" y="13"/>
                      </a:lnTo>
                      <a:lnTo>
                        <a:pt x="86" y="12"/>
                      </a:lnTo>
                      <a:lnTo>
                        <a:pt x="104" y="11"/>
                      </a:lnTo>
                      <a:lnTo>
                        <a:pt x="121" y="10"/>
                      </a:lnTo>
                      <a:lnTo>
                        <a:pt x="138" y="9"/>
                      </a:lnTo>
                      <a:lnTo>
                        <a:pt x="156" y="8"/>
                      </a:lnTo>
                      <a:lnTo>
                        <a:pt x="173" y="7"/>
                      </a:lnTo>
                      <a:lnTo>
                        <a:pt x="190" y="6"/>
                      </a:lnTo>
                      <a:lnTo>
                        <a:pt x="208" y="4"/>
                      </a:lnTo>
                      <a:lnTo>
                        <a:pt x="225" y="3"/>
                      </a:lnTo>
                      <a:lnTo>
                        <a:pt x="243" y="2"/>
                      </a:lnTo>
                      <a:lnTo>
                        <a:pt x="259" y="1"/>
                      </a:lnTo>
                      <a:lnTo>
                        <a:pt x="277" y="0"/>
                      </a:lnTo>
                      <a:lnTo>
                        <a:pt x="277" y="158"/>
                      </a:lnTo>
                      <a:lnTo>
                        <a:pt x="278" y="318"/>
                      </a:lnTo>
                      <a:lnTo>
                        <a:pt x="278" y="476"/>
                      </a:lnTo>
                      <a:lnTo>
                        <a:pt x="278" y="635"/>
                      </a:lnTo>
                      <a:lnTo>
                        <a:pt x="278" y="638"/>
                      </a:lnTo>
                      <a:lnTo>
                        <a:pt x="278" y="641"/>
                      </a:lnTo>
                      <a:lnTo>
                        <a:pt x="278" y="644"/>
                      </a:lnTo>
                      <a:lnTo>
                        <a:pt x="278" y="647"/>
                      </a:lnTo>
                      <a:lnTo>
                        <a:pt x="264" y="647"/>
                      </a:lnTo>
                      <a:lnTo>
                        <a:pt x="251" y="647"/>
                      </a:lnTo>
                      <a:lnTo>
                        <a:pt x="237" y="647"/>
                      </a:lnTo>
                      <a:lnTo>
                        <a:pt x="222" y="647"/>
                      </a:lnTo>
                      <a:lnTo>
                        <a:pt x="208" y="647"/>
                      </a:lnTo>
                      <a:lnTo>
                        <a:pt x="195" y="647"/>
                      </a:lnTo>
                      <a:lnTo>
                        <a:pt x="181" y="647"/>
                      </a:lnTo>
                      <a:lnTo>
                        <a:pt x="166" y="647"/>
                      </a:lnTo>
                      <a:lnTo>
                        <a:pt x="152" y="647"/>
                      </a:lnTo>
                      <a:lnTo>
                        <a:pt x="138" y="647"/>
                      </a:lnTo>
                      <a:lnTo>
                        <a:pt x="125" y="647"/>
                      </a:lnTo>
                      <a:lnTo>
                        <a:pt x="110" y="647"/>
                      </a:lnTo>
                      <a:lnTo>
                        <a:pt x="96" y="646"/>
                      </a:lnTo>
                      <a:lnTo>
                        <a:pt x="82" y="646"/>
                      </a:lnTo>
                      <a:lnTo>
                        <a:pt x="67" y="646"/>
                      </a:lnTo>
                      <a:lnTo>
                        <a:pt x="53" y="646"/>
                      </a:lnTo>
                      <a:lnTo>
                        <a:pt x="52" y="641"/>
                      </a:lnTo>
                      <a:lnTo>
                        <a:pt x="52" y="635"/>
                      </a:lnTo>
                      <a:lnTo>
                        <a:pt x="51" y="629"/>
                      </a:lnTo>
                      <a:lnTo>
                        <a:pt x="51" y="623"/>
                      </a:lnTo>
                      <a:lnTo>
                        <a:pt x="45" y="623"/>
                      </a:lnTo>
                      <a:lnTo>
                        <a:pt x="38" y="622"/>
                      </a:lnTo>
                      <a:lnTo>
                        <a:pt x="33" y="622"/>
                      </a:lnTo>
                      <a:lnTo>
                        <a:pt x="26" y="621"/>
                      </a:lnTo>
                      <a:lnTo>
                        <a:pt x="21" y="621"/>
                      </a:lnTo>
                      <a:lnTo>
                        <a:pt x="14" y="621"/>
                      </a:lnTo>
                      <a:lnTo>
                        <a:pt x="8" y="620"/>
                      </a:lnTo>
                      <a:lnTo>
                        <a:pt x="1" y="620"/>
                      </a:lnTo>
                      <a:lnTo>
                        <a:pt x="1" y="470"/>
                      </a:lnTo>
                      <a:lnTo>
                        <a:pt x="1" y="319"/>
                      </a:lnTo>
                      <a:lnTo>
                        <a:pt x="1" y="169"/>
                      </a:lnTo>
                      <a:lnTo>
                        <a:pt x="0" y="18"/>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302">
                  <a:extLst>
                    <a:ext uri="{FF2B5EF4-FFF2-40B4-BE49-F238E27FC236}">
                      <a16:creationId xmlns:a16="http://schemas.microsoft.com/office/drawing/2014/main" id="{6C3A9177-AA51-1145-9BD0-16A1B45D6AAB}"/>
                    </a:ext>
                  </a:extLst>
                </p:cNvPr>
                <p:cNvSpPr>
                  <a:spLocks/>
                </p:cNvSpPr>
                <p:nvPr/>
              </p:nvSpPr>
              <p:spPr bwMode="auto">
                <a:xfrm>
                  <a:off x="496" y="1090"/>
                  <a:ext cx="93" cy="291"/>
                </a:xfrm>
                <a:custGeom>
                  <a:avLst/>
                  <a:gdLst>
                    <a:gd name="T0" fmla="*/ 0 w 278"/>
                    <a:gd name="T1" fmla="*/ 16 h 581"/>
                    <a:gd name="T2" fmla="*/ 18 w 278"/>
                    <a:gd name="T3" fmla="*/ 15 h 581"/>
                    <a:gd name="T4" fmla="*/ 34 w 278"/>
                    <a:gd name="T5" fmla="*/ 14 h 581"/>
                    <a:gd name="T6" fmla="*/ 52 w 278"/>
                    <a:gd name="T7" fmla="*/ 13 h 581"/>
                    <a:gd name="T8" fmla="*/ 69 w 278"/>
                    <a:gd name="T9" fmla="*/ 12 h 581"/>
                    <a:gd name="T10" fmla="*/ 86 w 278"/>
                    <a:gd name="T11" fmla="*/ 11 h 581"/>
                    <a:gd name="T12" fmla="*/ 104 w 278"/>
                    <a:gd name="T13" fmla="*/ 10 h 581"/>
                    <a:gd name="T14" fmla="*/ 121 w 278"/>
                    <a:gd name="T15" fmla="*/ 9 h 581"/>
                    <a:gd name="T16" fmla="*/ 138 w 278"/>
                    <a:gd name="T17" fmla="*/ 8 h 581"/>
                    <a:gd name="T18" fmla="*/ 156 w 278"/>
                    <a:gd name="T19" fmla="*/ 7 h 581"/>
                    <a:gd name="T20" fmla="*/ 173 w 278"/>
                    <a:gd name="T21" fmla="*/ 6 h 581"/>
                    <a:gd name="T22" fmla="*/ 190 w 278"/>
                    <a:gd name="T23" fmla="*/ 5 h 581"/>
                    <a:gd name="T24" fmla="*/ 208 w 278"/>
                    <a:gd name="T25" fmla="*/ 4 h 581"/>
                    <a:gd name="T26" fmla="*/ 225 w 278"/>
                    <a:gd name="T27" fmla="*/ 3 h 581"/>
                    <a:gd name="T28" fmla="*/ 243 w 278"/>
                    <a:gd name="T29" fmla="*/ 2 h 581"/>
                    <a:gd name="T30" fmla="*/ 259 w 278"/>
                    <a:gd name="T31" fmla="*/ 1 h 581"/>
                    <a:gd name="T32" fmla="*/ 277 w 278"/>
                    <a:gd name="T33" fmla="*/ 0 h 581"/>
                    <a:gd name="T34" fmla="*/ 277 w 278"/>
                    <a:gd name="T35" fmla="*/ 143 h 581"/>
                    <a:gd name="T36" fmla="*/ 278 w 278"/>
                    <a:gd name="T37" fmla="*/ 285 h 581"/>
                    <a:gd name="T38" fmla="*/ 278 w 278"/>
                    <a:gd name="T39" fmla="*/ 427 h 581"/>
                    <a:gd name="T40" fmla="*/ 278 w 278"/>
                    <a:gd name="T41" fmla="*/ 569 h 581"/>
                    <a:gd name="T42" fmla="*/ 278 w 278"/>
                    <a:gd name="T43" fmla="*/ 572 h 581"/>
                    <a:gd name="T44" fmla="*/ 278 w 278"/>
                    <a:gd name="T45" fmla="*/ 576 h 581"/>
                    <a:gd name="T46" fmla="*/ 278 w 278"/>
                    <a:gd name="T47" fmla="*/ 579 h 581"/>
                    <a:gd name="T48" fmla="*/ 278 w 278"/>
                    <a:gd name="T49" fmla="*/ 581 h 581"/>
                    <a:gd name="T50" fmla="*/ 264 w 278"/>
                    <a:gd name="T51" fmla="*/ 581 h 581"/>
                    <a:gd name="T52" fmla="*/ 251 w 278"/>
                    <a:gd name="T53" fmla="*/ 581 h 581"/>
                    <a:gd name="T54" fmla="*/ 237 w 278"/>
                    <a:gd name="T55" fmla="*/ 581 h 581"/>
                    <a:gd name="T56" fmla="*/ 222 w 278"/>
                    <a:gd name="T57" fmla="*/ 581 h 581"/>
                    <a:gd name="T58" fmla="*/ 208 w 278"/>
                    <a:gd name="T59" fmla="*/ 581 h 581"/>
                    <a:gd name="T60" fmla="*/ 195 w 278"/>
                    <a:gd name="T61" fmla="*/ 581 h 581"/>
                    <a:gd name="T62" fmla="*/ 181 w 278"/>
                    <a:gd name="T63" fmla="*/ 581 h 581"/>
                    <a:gd name="T64" fmla="*/ 166 w 278"/>
                    <a:gd name="T65" fmla="*/ 581 h 581"/>
                    <a:gd name="T66" fmla="*/ 152 w 278"/>
                    <a:gd name="T67" fmla="*/ 581 h 581"/>
                    <a:gd name="T68" fmla="*/ 138 w 278"/>
                    <a:gd name="T69" fmla="*/ 581 h 581"/>
                    <a:gd name="T70" fmla="*/ 125 w 278"/>
                    <a:gd name="T71" fmla="*/ 581 h 581"/>
                    <a:gd name="T72" fmla="*/ 110 w 278"/>
                    <a:gd name="T73" fmla="*/ 581 h 581"/>
                    <a:gd name="T74" fmla="*/ 96 w 278"/>
                    <a:gd name="T75" fmla="*/ 581 h 581"/>
                    <a:gd name="T76" fmla="*/ 82 w 278"/>
                    <a:gd name="T77" fmla="*/ 581 h 581"/>
                    <a:gd name="T78" fmla="*/ 67 w 278"/>
                    <a:gd name="T79" fmla="*/ 581 h 581"/>
                    <a:gd name="T80" fmla="*/ 53 w 278"/>
                    <a:gd name="T81" fmla="*/ 581 h 581"/>
                    <a:gd name="T82" fmla="*/ 52 w 278"/>
                    <a:gd name="T83" fmla="*/ 576 h 581"/>
                    <a:gd name="T84" fmla="*/ 52 w 278"/>
                    <a:gd name="T85" fmla="*/ 569 h 581"/>
                    <a:gd name="T86" fmla="*/ 51 w 278"/>
                    <a:gd name="T87" fmla="*/ 564 h 581"/>
                    <a:gd name="T88" fmla="*/ 51 w 278"/>
                    <a:gd name="T89" fmla="*/ 559 h 581"/>
                    <a:gd name="T90" fmla="*/ 45 w 278"/>
                    <a:gd name="T91" fmla="*/ 559 h 581"/>
                    <a:gd name="T92" fmla="*/ 38 w 278"/>
                    <a:gd name="T93" fmla="*/ 558 h 581"/>
                    <a:gd name="T94" fmla="*/ 33 w 278"/>
                    <a:gd name="T95" fmla="*/ 558 h 581"/>
                    <a:gd name="T96" fmla="*/ 26 w 278"/>
                    <a:gd name="T97" fmla="*/ 557 h 581"/>
                    <a:gd name="T98" fmla="*/ 21 w 278"/>
                    <a:gd name="T99" fmla="*/ 557 h 581"/>
                    <a:gd name="T100" fmla="*/ 14 w 278"/>
                    <a:gd name="T101" fmla="*/ 557 h 581"/>
                    <a:gd name="T102" fmla="*/ 8 w 278"/>
                    <a:gd name="T103" fmla="*/ 556 h 581"/>
                    <a:gd name="T104" fmla="*/ 1 w 278"/>
                    <a:gd name="T105" fmla="*/ 556 h 581"/>
                    <a:gd name="T106" fmla="*/ 1 w 278"/>
                    <a:gd name="T107" fmla="*/ 421 h 581"/>
                    <a:gd name="T108" fmla="*/ 1 w 278"/>
                    <a:gd name="T109" fmla="*/ 286 h 581"/>
                    <a:gd name="T110" fmla="*/ 1 w 278"/>
                    <a:gd name="T111" fmla="*/ 151 h 581"/>
                    <a:gd name="T112" fmla="*/ 0 w 278"/>
                    <a:gd name="T113" fmla="*/ 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581">
                      <a:moveTo>
                        <a:pt x="0" y="16"/>
                      </a:moveTo>
                      <a:lnTo>
                        <a:pt x="18" y="15"/>
                      </a:lnTo>
                      <a:lnTo>
                        <a:pt x="34" y="14"/>
                      </a:lnTo>
                      <a:lnTo>
                        <a:pt x="52" y="13"/>
                      </a:lnTo>
                      <a:lnTo>
                        <a:pt x="69" y="12"/>
                      </a:lnTo>
                      <a:lnTo>
                        <a:pt x="86" y="11"/>
                      </a:lnTo>
                      <a:lnTo>
                        <a:pt x="104" y="10"/>
                      </a:lnTo>
                      <a:lnTo>
                        <a:pt x="121" y="9"/>
                      </a:lnTo>
                      <a:lnTo>
                        <a:pt x="138" y="8"/>
                      </a:lnTo>
                      <a:lnTo>
                        <a:pt x="156" y="7"/>
                      </a:lnTo>
                      <a:lnTo>
                        <a:pt x="173" y="6"/>
                      </a:lnTo>
                      <a:lnTo>
                        <a:pt x="190" y="5"/>
                      </a:lnTo>
                      <a:lnTo>
                        <a:pt x="208" y="4"/>
                      </a:lnTo>
                      <a:lnTo>
                        <a:pt x="225" y="3"/>
                      </a:lnTo>
                      <a:lnTo>
                        <a:pt x="243" y="2"/>
                      </a:lnTo>
                      <a:lnTo>
                        <a:pt x="259" y="1"/>
                      </a:lnTo>
                      <a:lnTo>
                        <a:pt x="277" y="0"/>
                      </a:lnTo>
                      <a:lnTo>
                        <a:pt x="277" y="143"/>
                      </a:lnTo>
                      <a:lnTo>
                        <a:pt x="278" y="285"/>
                      </a:lnTo>
                      <a:lnTo>
                        <a:pt x="278" y="427"/>
                      </a:lnTo>
                      <a:lnTo>
                        <a:pt x="278" y="569"/>
                      </a:lnTo>
                      <a:lnTo>
                        <a:pt x="278" y="572"/>
                      </a:lnTo>
                      <a:lnTo>
                        <a:pt x="278" y="576"/>
                      </a:lnTo>
                      <a:lnTo>
                        <a:pt x="278" y="579"/>
                      </a:lnTo>
                      <a:lnTo>
                        <a:pt x="278" y="581"/>
                      </a:lnTo>
                      <a:lnTo>
                        <a:pt x="264" y="581"/>
                      </a:lnTo>
                      <a:lnTo>
                        <a:pt x="251" y="581"/>
                      </a:lnTo>
                      <a:lnTo>
                        <a:pt x="237" y="581"/>
                      </a:lnTo>
                      <a:lnTo>
                        <a:pt x="222" y="581"/>
                      </a:lnTo>
                      <a:lnTo>
                        <a:pt x="208" y="581"/>
                      </a:lnTo>
                      <a:lnTo>
                        <a:pt x="195" y="581"/>
                      </a:lnTo>
                      <a:lnTo>
                        <a:pt x="181" y="581"/>
                      </a:lnTo>
                      <a:lnTo>
                        <a:pt x="166" y="581"/>
                      </a:lnTo>
                      <a:lnTo>
                        <a:pt x="152" y="581"/>
                      </a:lnTo>
                      <a:lnTo>
                        <a:pt x="138" y="581"/>
                      </a:lnTo>
                      <a:lnTo>
                        <a:pt x="125" y="581"/>
                      </a:lnTo>
                      <a:lnTo>
                        <a:pt x="110" y="581"/>
                      </a:lnTo>
                      <a:lnTo>
                        <a:pt x="96" y="581"/>
                      </a:lnTo>
                      <a:lnTo>
                        <a:pt x="82" y="581"/>
                      </a:lnTo>
                      <a:lnTo>
                        <a:pt x="67" y="581"/>
                      </a:lnTo>
                      <a:lnTo>
                        <a:pt x="53" y="581"/>
                      </a:lnTo>
                      <a:lnTo>
                        <a:pt x="52" y="576"/>
                      </a:lnTo>
                      <a:lnTo>
                        <a:pt x="52" y="569"/>
                      </a:lnTo>
                      <a:lnTo>
                        <a:pt x="51" y="564"/>
                      </a:lnTo>
                      <a:lnTo>
                        <a:pt x="51" y="559"/>
                      </a:lnTo>
                      <a:lnTo>
                        <a:pt x="45" y="559"/>
                      </a:lnTo>
                      <a:lnTo>
                        <a:pt x="38" y="558"/>
                      </a:lnTo>
                      <a:lnTo>
                        <a:pt x="33" y="558"/>
                      </a:lnTo>
                      <a:lnTo>
                        <a:pt x="26" y="557"/>
                      </a:lnTo>
                      <a:lnTo>
                        <a:pt x="21" y="557"/>
                      </a:lnTo>
                      <a:lnTo>
                        <a:pt x="14" y="557"/>
                      </a:lnTo>
                      <a:lnTo>
                        <a:pt x="8" y="556"/>
                      </a:lnTo>
                      <a:lnTo>
                        <a:pt x="1" y="556"/>
                      </a:lnTo>
                      <a:lnTo>
                        <a:pt x="1" y="421"/>
                      </a:lnTo>
                      <a:lnTo>
                        <a:pt x="1" y="286"/>
                      </a:lnTo>
                      <a:lnTo>
                        <a:pt x="1" y="151"/>
                      </a:lnTo>
                      <a:lnTo>
                        <a:pt x="0" y="16"/>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Freeform 303">
                  <a:extLst>
                    <a:ext uri="{FF2B5EF4-FFF2-40B4-BE49-F238E27FC236}">
                      <a16:creationId xmlns:a16="http://schemas.microsoft.com/office/drawing/2014/main" id="{CB7625F5-BACE-E441-8969-4AA97B9FBA3C}"/>
                    </a:ext>
                  </a:extLst>
                </p:cNvPr>
                <p:cNvSpPr>
                  <a:spLocks/>
                </p:cNvSpPr>
                <p:nvPr/>
              </p:nvSpPr>
              <p:spPr bwMode="auto">
                <a:xfrm>
                  <a:off x="496" y="1090"/>
                  <a:ext cx="93" cy="258"/>
                </a:xfrm>
                <a:custGeom>
                  <a:avLst/>
                  <a:gdLst>
                    <a:gd name="T0" fmla="*/ 0 w 278"/>
                    <a:gd name="T1" fmla="*/ 16 h 516"/>
                    <a:gd name="T2" fmla="*/ 18 w 278"/>
                    <a:gd name="T3" fmla="*/ 15 h 516"/>
                    <a:gd name="T4" fmla="*/ 34 w 278"/>
                    <a:gd name="T5" fmla="*/ 14 h 516"/>
                    <a:gd name="T6" fmla="*/ 52 w 278"/>
                    <a:gd name="T7" fmla="*/ 13 h 516"/>
                    <a:gd name="T8" fmla="*/ 69 w 278"/>
                    <a:gd name="T9" fmla="*/ 12 h 516"/>
                    <a:gd name="T10" fmla="*/ 86 w 278"/>
                    <a:gd name="T11" fmla="*/ 11 h 516"/>
                    <a:gd name="T12" fmla="*/ 104 w 278"/>
                    <a:gd name="T13" fmla="*/ 10 h 516"/>
                    <a:gd name="T14" fmla="*/ 121 w 278"/>
                    <a:gd name="T15" fmla="*/ 9 h 516"/>
                    <a:gd name="T16" fmla="*/ 138 w 278"/>
                    <a:gd name="T17" fmla="*/ 8 h 516"/>
                    <a:gd name="T18" fmla="*/ 156 w 278"/>
                    <a:gd name="T19" fmla="*/ 7 h 516"/>
                    <a:gd name="T20" fmla="*/ 173 w 278"/>
                    <a:gd name="T21" fmla="*/ 6 h 516"/>
                    <a:gd name="T22" fmla="*/ 190 w 278"/>
                    <a:gd name="T23" fmla="*/ 5 h 516"/>
                    <a:gd name="T24" fmla="*/ 208 w 278"/>
                    <a:gd name="T25" fmla="*/ 4 h 516"/>
                    <a:gd name="T26" fmla="*/ 225 w 278"/>
                    <a:gd name="T27" fmla="*/ 3 h 516"/>
                    <a:gd name="T28" fmla="*/ 243 w 278"/>
                    <a:gd name="T29" fmla="*/ 2 h 516"/>
                    <a:gd name="T30" fmla="*/ 259 w 278"/>
                    <a:gd name="T31" fmla="*/ 1 h 516"/>
                    <a:gd name="T32" fmla="*/ 277 w 278"/>
                    <a:gd name="T33" fmla="*/ 0 h 516"/>
                    <a:gd name="T34" fmla="*/ 277 w 278"/>
                    <a:gd name="T35" fmla="*/ 126 h 516"/>
                    <a:gd name="T36" fmla="*/ 278 w 278"/>
                    <a:gd name="T37" fmla="*/ 253 h 516"/>
                    <a:gd name="T38" fmla="*/ 278 w 278"/>
                    <a:gd name="T39" fmla="*/ 379 h 516"/>
                    <a:gd name="T40" fmla="*/ 278 w 278"/>
                    <a:gd name="T41" fmla="*/ 505 h 516"/>
                    <a:gd name="T42" fmla="*/ 278 w 278"/>
                    <a:gd name="T43" fmla="*/ 508 h 516"/>
                    <a:gd name="T44" fmla="*/ 278 w 278"/>
                    <a:gd name="T45" fmla="*/ 510 h 516"/>
                    <a:gd name="T46" fmla="*/ 278 w 278"/>
                    <a:gd name="T47" fmla="*/ 513 h 516"/>
                    <a:gd name="T48" fmla="*/ 278 w 278"/>
                    <a:gd name="T49" fmla="*/ 516 h 516"/>
                    <a:gd name="T50" fmla="*/ 264 w 278"/>
                    <a:gd name="T51" fmla="*/ 516 h 516"/>
                    <a:gd name="T52" fmla="*/ 251 w 278"/>
                    <a:gd name="T53" fmla="*/ 516 h 516"/>
                    <a:gd name="T54" fmla="*/ 237 w 278"/>
                    <a:gd name="T55" fmla="*/ 516 h 516"/>
                    <a:gd name="T56" fmla="*/ 222 w 278"/>
                    <a:gd name="T57" fmla="*/ 515 h 516"/>
                    <a:gd name="T58" fmla="*/ 208 w 278"/>
                    <a:gd name="T59" fmla="*/ 515 h 516"/>
                    <a:gd name="T60" fmla="*/ 195 w 278"/>
                    <a:gd name="T61" fmla="*/ 515 h 516"/>
                    <a:gd name="T62" fmla="*/ 181 w 278"/>
                    <a:gd name="T63" fmla="*/ 515 h 516"/>
                    <a:gd name="T64" fmla="*/ 166 w 278"/>
                    <a:gd name="T65" fmla="*/ 515 h 516"/>
                    <a:gd name="T66" fmla="*/ 152 w 278"/>
                    <a:gd name="T67" fmla="*/ 515 h 516"/>
                    <a:gd name="T68" fmla="*/ 138 w 278"/>
                    <a:gd name="T69" fmla="*/ 515 h 516"/>
                    <a:gd name="T70" fmla="*/ 125 w 278"/>
                    <a:gd name="T71" fmla="*/ 515 h 516"/>
                    <a:gd name="T72" fmla="*/ 110 w 278"/>
                    <a:gd name="T73" fmla="*/ 515 h 516"/>
                    <a:gd name="T74" fmla="*/ 96 w 278"/>
                    <a:gd name="T75" fmla="*/ 515 h 516"/>
                    <a:gd name="T76" fmla="*/ 82 w 278"/>
                    <a:gd name="T77" fmla="*/ 515 h 516"/>
                    <a:gd name="T78" fmla="*/ 67 w 278"/>
                    <a:gd name="T79" fmla="*/ 515 h 516"/>
                    <a:gd name="T80" fmla="*/ 53 w 278"/>
                    <a:gd name="T81" fmla="*/ 515 h 516"/>
                    <a:gd name="T82" fmla="*/ 52 w 278"/>
                    <a:gd name="T83" fmla="*/ 510 h 516"/>
                    <a:gd name="T84" fmla="*/ 52 w 278"/>
                    <a:gd name="T85" fmla="*/ 506 h 516"/>
                    <a:gd name="T86" fmla="*/ 51 w 278"/>
                    <a:gd name="T87" fmla="*/ 500 h 516"/>
                    <a:gd name="T88" fmla="*/ 51 w 278"/>
                    <a:gd name="T89" fmla="*/ 496 h 516"/>
                    <a:gd name="T90" fmla="*/ 45 w 278"/>
                    <a:gd name="T91" fmla="*/ 496 h 516"/>
                    <a:gd name="T92" fmla="*/ 38 w 278"/>
                    <a:gd name="T93" fmla="*/ 495 h 516"/>
                    <a:gd name="T94" fmla="*/ 33 w 278"/>
                    <a:gd name="T95" fmla="*/ 495 h 516"/>
                    <a:gd name="T96" fmla="*/ 26 w 278"/>
                    <a:gd name="T97" fmla="*/ 494 h 516"/>
                    <a:gd name="T98" fmla="*/ 21 w 278"/>
                    <a:gd name="T99" fmla="*/ 494 h 516"/>
                    <a:gd name="T100" fmla="*/ 14 w 278"/>
                    <a:gd name="T101" fmla="*/ 494 h 516"/>
                    <a:gd name="T102" fmla="*/ 8 w 278"/>
                    <a:gd name="T103" fmla="*/ 493 h 516"/>
                    <a:gd name="T104" fmla="*/ 1 w 278"/>
                    <a:gd name="T105" fmla="*/ 493 h 516"/>
                    <a:gd name="T106" fmla="*/ 1 w 278"/>
                    <a:gd name="T107" fmla="*/ 374 h 516"/>
                    <a:gd name="T108" fmla="*/ 1 w 278"/>
                    <a:gd name="T109" fmla="*/ 255 h 516"/>
                    <a:gd name="T110" fmla="*/ 1 w 278"/>
                    <a:gd name="T111" fmla="*/ 136 h 516"/>
                    <a:gd name="T112" fmla="*/ 0 w 278"/>
                    <a:gd name="T113" fmla="*/ 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516">
                      <a:moveTo>
                        <a:pt x="0" y="16"/>
                      </a:moveTo>
                      <a:lnTo>
                        <a:pt x="18" y="15"/>
                      </a:lnTo>
                      <a:lnTo>
                        <a:pt x="34" y="14"/>
                      </a:lnTo>
                      <a:lnTo>
                        <a:pt x="52" y="13"/>
                      </a:lnTo>
                      <a:lnTo>
                        <a:pt x="69" y="12"/>
                      </a:lnTo>
                      <a:lnTo>
                        <a:pt x="86" y="11"/>
                      </a:lnTo>
                      <a:lnTo>
                        <a:pt x="104" y="10"/>
                      </a:lnTo>
                      <a:lnTo>
                        <a:pt x="121" y="9"/>
                      </a:lnTo>
                      <a:lnTo>
                        <a:pt x="138" y="8"/>
                      </a:lnTo>
                      <a:lnTo>
                        <a:pt x="156" y="7"/>
                      </a:lnTo>
                      <a:lnTo>
                        <a:pt x="173" y="6"/>
                      </a:lnTo>
                      <a:lnTo>
                        <a:pt x="190" y="5"/>
                      </a:lnTo>
                      <a:lnTo>
                        <a:pt x="208" y="4"/>
                      </a:lnTo>
                      <a:lnTo>
                        <a:pt x="225" y="3"/>
                      </a:lnTo>
                      <a:lnTo>
                        <a:pt x="243" y="2"/>
                      </a:lnTo>
                      <a:lnTo>
                        <a:pt x="259" y="1"/>
                      </a:lnTo>
                      <a:lnTo>
                        <a:pt x="277" y="0"/>
                      </a:lnTo>
                      <a:lnTo>
                        <a:pt x="277" y="126"/>
                      </a:lnTo>
                      <a:lnTo>
                        <a:pt x="278" y="253"/>
                      </a:lnTo>
                      <a:lnTo>
                        <a:pt x="278" y="379"/>
                      </a:lnTo>
                      <a:lnTo>
                        <a:pt x="278" y="505"/>
                      </a:lnTo>
                      <a:lnTo>
                        <a:pt x="278" y="508"/>
                      </a:lnTo>
                      <a:lnTo>
                        <a:pt x="278" y="510"/>
                      </a:lnTo>
                      <a:lnTo>
                        <a:pt x="278" y="513"/>
                      </a:lnTo>
                      <a:lnTo>
                        <a:pt x="278" y="516"/>
                      </a:lnTo>
                      <a:lnTo>
                        <a:pt x="264" y="516"/>
                      </a:lnTo>
                      <a:lnTo>
                        <a:pt x="251" y="516"/>
                      </a:lnTo>
                      <a:lnTo>
                        <a:pt x="237" y="516"/>
                      </a:lnTo>
                      <a:lnTo>
                        <a:pt x="222" y="515"/>
                      </a:lnTo>
                      <a:lnTo>
                        <a:pt x="208" y="515"/>
                      </a:lnTo>
                      <a:lnTo>
                        <a:pt x="195" y="515"/>
                      </a:lnTo>
                      <a:lnTo>
                        <a:pt x="181" y="515"/>
                      </a:lnTo>
                      <a:lnTo>
                        <a:pt x="166" y="515"/>
                      </a:lnTo>
                      <a:lnTo>
                        <a:pt x="152" y="515"/>
                      </a:lnTo>
                      <a:lnTo>
                        <a:pt x="138" y="515"/>
                      </a:lnTo>
                      <a:lnTo>
                        <a:pt x="125" y="515"/>
                      </a:lnTo>
                      <a:lnTo>
                        <a:pt x="110" y="515"/>
                      </a:lnTo>
                      <a:lnTo>
                        <a:pt x="96" y="515"/>
                      </a:lnTo>
                      <a:lnTo>
                        <a:pt x="82" y="515"/>
                      </a:lnTo>
                      <a:lnTo>
                        <a:pt x="67" y="515"/>
                      </a:lnTo>
                      <a:lnTo>
                        <a:pt x="53" y="515"/>
                      </a:lnTo>
                      <a:lnTo>
                        <a:pt x="52" y="510"/>
                      </a:lnTo>
                      <a:lnTo>
                        <a:pt x="52" y="506"/>
                      </a:lnTo>
                      <a:lnTo>
                        <a:pt x="51" y="500"/>
                      </a:lnTo>
                      <a:lnTo>
                        <a:pt x="51" y="496"/>
                      </a:lnTo>
                      <a:lnTo>
                        <a:pt x="45" y="496"/>
                      </a:lnTo>
                      <a:lnTo>
                        <a:pt x="38" y="495"/>
                      </a:lnTo>
                      <a:lnTo>
                        <a:pt x="33" y="495"/>
                      </a:lnTo>
                      <a:lnTo>
                        <a:pt x="26" y="494"/>
                      </a:lnTo>
                      <a:lnTo>
                        <a:pt x="21" y="494"/>
                      </a:lnTo>
                      <a:lnTo>
                        <a:pt x="14" y="494"/>
                      </a:lnTo>
                      <a:lnTo>
                        <a:pt x="8" y="493"/>
                      </a:lnTo>
                      <a:lnTo>
                        <a:pt x="1" y="493"/>
                      </a:lnTo>
                      <a:lnTo>
                        <a:pt x="1" y="374"/>
                      </a:lnTo>
                      <a:lnTo>
                        <a:pt x="1" y="255"/>
                      </a:lnTo>
                      <a:lnTo>
                        <a:pt x="1" y="136"/>
                      </a:lnTo>
                      <a:lnTo>
                        <a:pt x="0" y="16"/>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304">
                  <a:extLst>
                    <a:ext uri="{FF2B5EF4-FFF2-40B4-BE49-F238E27FC236}">
                      <a16:creationId xmlns:a16="http://schemas.microsoft.com/office/drawing/2014/main" id="{567F97F9-1F93-EA42-B628-24AFDC8789D3}"/>
                    </a:ext>
                  </a:extLst>
                </p:cNvPr>
                <p:cNvSpPr>
                  <a:spLocks/>
                </p:cNvSpPr>
                <p:nvPr/>
              </p:nvSpPr>
              <p:spPr bwMode="auto">
                <a:xfrm>
                  <a:off x="496" y="1091"/>
                  <a:ext cx="93" cy="225"/>
                </a:xfrm>
                <a:custGeom>
                  <a:avLst/>
                  <a:gdLst>
                    <a:gd name="T0" fmla="*/ 0 w 278"/>
                    <a:gd name="T1" fmla="*/ 15 h 449"/>
                    <a:gd name="T2" fmla="*/ 18 w 278"/>
                    <a:gd name="T3" fmla="*/ 14 h 449"/>
                    <a:gd name="T4" fmla="*/ 34 w 278"/>
                    <a:gd name="T5" fmla="*/ 13 h 449"/>
                    <a:gd name="T6" fmla="*/ 52 w 278"/>
                    <a:gd name="T7" fmla="*/ 12 h 449"/>
                    <a:gd name="T8" fmla="*/ 69 w 278"/>
                    <a:gd name="T9" fmla="*/ 11 h 449"/>
                    <a:gd name="T10" fmla="*/ 86 w 278"/>
                    <a:gd name="T11" fmla="*/ 10 h 449"/>
                    <a:gd name="T12" fmla="*/ 104 w 278"/>
                    <a:gd name="T13" fmla="*/ 9 h 449"/>
                    <a:gd name="T14" fmla="*/ 121 w 278"/>
                    <a:gd name="T15" fmla="*/ 8 h 449"/>
                    <a:gd name="T16" fmla="*/ 138 w 278"/>
                    <a:gd name="T17" fmla="*/ 7 h 449"/>
                    <a:gd name="T18" fmla="*/ 156 w 278"/>
                    <a:gd name="T19" fmla="*/ 7 h 449"/>
                    <a:gd name="T20" fmla="*/ 173 w 278"/>
                    <a:gd name="T21" fmla="*/ 6 h 449"/>
                    <a:gd name="T22" fmla="*/ 190 w 278"/>
                    <a:gd name="T23" fmla="*/ 5 h 449"/>
                    <a:gd name="T24" fmla="*/ 208 w 278"/>
                    <a:gd name="T25" fmla="*/ 4 h 449"/>
                    <a:gd name="T26" fmla="*/ 225 w 278"/>
                    <a:gd name="T27" fmla="*/ 3 h 449"/>
                    <a:gd name="T28" fmla="*/ 243 w 278"/>
                    <a:gd name="T29" fmla="*/ 2 h 449"/>
                    <a:gd name="T30" fmla="*/ 259 w 278"/>
                    <a:gd name="T31" fmla="*/ 1 h 449"/>
                    <a:gd name="T32" fmla="*/ 277 w 278"/>
                    <a:gd name="T33" fmla="*/ 0 h 449"/>
                    <a:gd name="T34" fmla="*/ 277 w 278"/>
                    <a:gd name="T35" fmla="*/ 110 h 449"/>
                    <a:gd name="T36" fmla="*/ 278 w 278"/>
                    <a:gd name="T37" fmla="*/ 219 h 449"/>
                    <a:gd name="T38" fmla="*/ 278 w 278"/>
                    <a:gd name="T39" fmla="*/ 329 h 449"/>
                    <a:gd name="T40" fmla="*/ 278 w 278"/>
                    <a:gd name="T41" fmla="*/ 439 h 449"/>
                    <a:gd name="T42" fmla="*/ 278 w 278"/>
                    <a:gd name="T43" fmla="*/ 441 h 449"/>
                    <a:gd name="T44" fmla="*/ 278 w 278"/>
                    <a:gd name="T45" fmla="*/ 444 h 449"/>
                    <a:gd name="T46" fmla="*/ 278 w 278"/>
                    <a:gd name="T47" fmla="*/ 446 h 449"/>
                    <a:gd name="T48" fmla="*/ 278 w 278"/>
                    <a:gd name="T49" fmla="*/ 449 h 449"/>
                    <a:gd name="T50" fmla="*/ 264 w 278"/>
                    <a:gd name="T51" fmla="*/ 449 h 449"/>
                    <a:gd name="T52" fmla="*/ 251 w 278"/>
                    <a:gd name="T53" fmla="*/ 449 h 449"/>
                    <a:gd name="T54" fmla="*/ 237 w 278"/>
                    <a:gd name="T55" fmla="*/ 449 h 449"/>
                    <a:gd name="T56" fmla="*/ 222 w 278"/>
                    <a:gd name="T57" fmla="*/ 448 h 449"/>
                    <a:gd name="T58" fmla="*/ 208 w 278"/>
                    <a:gd name="T59" fmla="*/ 448 h 449"/>
                    <a:gd name="T60" fmla="*/ 195 w 278"/>
                    <a:gd name="T61" fmla="*/ 448 h 449"/>
                    <a:gd name="T62" fmla="*/ 181 w 278"/>
                    <a:gd name="T63" fmla="*/ 448 h 449"/>
                    <a:gd name="T64" fmla="*/ 166 w 278"/>
                    <a:gd name="T65" fmla="*/ 448 h 449"/>
                    <a:gd name="T66" fmla="*/ 152 w 278"/>
                    <a:gd name="T67" fmla="*/ 448 h 449"/>
                    <a:gd name="T68" fmla="*/ 138 w 278"/>
                    <a:gd name="T69" fmla="*/ 448 h 449"/>
                    <a:gd name="T70" fmla="*/ 125 w 278"/>
                    <a:gd name="T71" fmla="*/ 448 h 449"/>
                    <a:gd name="T72" fmla="*/ 110 w 278"/>
                    <a:gd name="T73" fmla="*/ 448 h 449"/>
                    <a:gd name="T74" fmla="*/ 96 w 278"/>
                    <a:gd name="T75" fmla="*/ 448 h 449"/>
                    <a:gd name="T76" fmla="*/ 82 w 278"/>
                    <a:gd name="T77" fmla="*/ 448 h 449"/>
                    <a:gd name="T78" fmla="*/ 67 w 278"/>
                    <a:gd name="T79" fmla="*/ 448 h 449"/>
                    <a:gd name="T80" fmla="*/ 53 w 278"/>
                    <a:gd name="T81" fmla="*/ 448 h 449"/>
                    <a:gd name="T82" fmla="*/ 52 w 278"/>
                    <a:gd name="T83" fmla="*/ 444 h 449"/>
                    <a:gd name="T84" fmla="*/ 52 w 278"/>
                    <a:gd name="T85" fmla="*/ 440 h 449"/>
                    <a:gd name="T86" fmla="*/ 51 w 278"/>
                    <a:gd name="T87" fmla="*/ 436 h 449"/>
                    <a:gd name="T88" fmla="*/ 51 w 278"/>
                    <a:gd name="T89" fmla="*/ 432 h 449"/>
                    <a:gd name="T90" fmla="*/ 45 w 278"/>
                    <a:gd name="T91" fmla="*/ 432 h 449"/>
                    <a:gd name="T92" fmla="*/ 38 w 278"/>
                    <a:gd name="T93" fmla="*/ 431 h 449"/>
                    <a:gd name="T94" fmla="*/ 33 w 278"/>
                    <a:gd name="T95" fmla="*/ 431 h 449"/>
                    <a:gd name="T96" fmla="*/ 26 w 278"/>
                    <a:gd name="T97" fmla="*/ 431 h 449"/>
                    <a:gd name="T98" fmla="*/ 21 w 278"/>
                    <a:gd name="T99" fmla="*/ 431 h 449"/>
                    <a:gd name="T100" fmla="*/ 14 w 278"/>
                    <a:gd name="T101" fmla="*/ 431 h 449"/>
                    <a:gd name="T102" fmla="*/ 8 w 278"/>
                    <a:gd name="T103" fmla="*/ 430 h 449"/>
                    <a:gd name="T104" fmla="*/ 1 w 278"/>
                    <a:gd name="T105" fmla="*/ 430 h 449"/>
                    <a:gd name="T106" fmla="*/ 1 w 278"/>
                    <a:gd name="T107" fmla="*/ 326 h 449"/>
                    <a:gd name="T108" fmla="*/ 1 w 278"/>
                    <a:gd name="T109" fmla="*/ 222 h 449"/>
                    <a:gd name="T110" fmla="*/ 1 w 278"/>
                    <a:gd name="T111" fmla="*/ 119 h 449"/>
                    <a:gd name="T112" fmla="*/ 0 w 278"/>
                    <a:gd name="T113" fmla="*/ 1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449">
                      <a:moveTo>
                        <a:pt x="0" y="15"/>
                      </a:moveTo>
                      <a:lnTo>
                        <a:pt x="18" y="14"/>
                      </a:lnTo>
                      <a:lnTo>
                        <a:pt x="34" y="13"/>
                      </a:lnTo>
                      <a:lnTo>
                        <a:pt x="52" y="12"/>
                      </a:lnTo>
                      <a:lnTo>
                        <a:pt x="69" y="11"/>
                      </a:lnTo>
                      <a:lnTo>
                        <a:pt x="86" y="10"/>
                      </a:lnTo>
                      <a:lnTo>
                        <a:pt x="104" y="9"/>
                      </a:lnTo>
                      <a:lnTo>
                        <a:pt x="121" y="8"/>
                      </a:lnTo>
                      <a:lnTo>
                        <a:pt x="138" y="7"/>
                      </a:lnTo>
                      <a:lnTo>
                        <a:pt x="156" y="7"/>
                      </a:lnTo>
                      <a:lnTo>
                        <a:pt x="173" y="6"/>
                      </a:lnTo>
                      <a:lnTo>
                        <a:pt x="190" y="5"/>
                      </a:lnTo>
                      <a:lnTo>
                        <a:pt x="208" y="4"/>
                      </a:lnTo>
                      <a:lnTo>
                        <a:pt x="225" y="3"/>
                      </a:lnTo>
                      <a:lnTo>
                        <a:pt x="243" y="2"/>
                      </a:lnTo>
                      <a:lnTo>
                        <a:pt x="259" y="1"/>
                      </a:lnTo>
                      <a:lnTo>
                        <a:pt x="277" y="0"/>
                      </a:lnTo>
                      <a:lnTo>
                        <a:pt x="277" y="110"/>
                      </a:lnTo>
                      <a:lnTo>
                        <a:pt x="278" y="219"/>
                      </a:lnTo>
                      <a:lnTo>
                        <a:pt x="278" y="329"/>
                      </a:lnTo>
                      <a:lnTo>
                        <a:pt x="278" y="439"/>
                      </a:lnTo>
                      <a:lnTo>
                        <a:pt x="278" y="441"/>
                      </a:lnTo>
                      <a:lnTo>
                        <a:pt x="278" y="444"/>
                      </a:lnTo>
                      <a:lnTo>
                        <a:pt x="278" y="446"/>
                      </a:lnTo>
                      <a:lnTo>
                        <a:pt x="278" y="449"/>
                      </a:lnTo>
                      <a:lnTo>
                        <a:pt x="264" y="449"/>
                      </a:lnTo>
                      <a:lnTo>
                        <a:pt x="251" y="449"/>
                      </a:lnTo>
                      <a:lnTo>
                        <a:pt x="237" y="449"/>
                      </a:lnTo>
                      <a:lnTo>
                        <a:pt x="222" y="448"/>
                      </a:lnTo>
                      <a:lnTo>
                        <a:pt x="208" y="448"/>
                      </a:lnTo>
                      <a:lnTo>
                        <a:pt x="195" y="448"/>
                      </a:lnTo>
                      <a:lnTo>
                        <a:pt x="181" y="448"/>
                      </a:lnTo>
                      <a:lnTo>
                        <a:pt x="166" y="448"/>
                      </a:lnTo>
                      <a:lnTo>
                        <a:pt x="152" y="448"/>
                      </a:lnTo>
                      <a:lnTo>
                        <a:pt x="138" y="448"/>
                      </a:lnTo>
                      <a:lnTo>
                        <a:pt x="125" y="448"/>
                      </a:lnTo>
                      <a:lnTo>
                        <a:pt x="110" y="448"/>
                      </a:lnTo>
                      <a:lnTo>
                        <a:pt x="96" y="448"/>
                      </a:lnTo>
                      <a:lnTo>
                        <a:pt x="82" y="448"/>
                      </a:lnTo>
                      <a:lnTo>
                        <a:pt x="67" y="448"/>
                      </a:lnTo>
                      <a:lnTo>
                        <a:pt x="53" y="448"/>
                      </a:lnTo>
                      <a:lnTo>
                        <a:pt x="52" y="444"/>
                      </a:lnTo>
                      <a:lnTo>
                        <a:pt x="52" y="440"/>
                      </a:lnTo>
                      <a:lnTo>
                        <a:pt x="51" y="436"/>
                      </a:lnTo>
                      <a:lnTo>
                        <a:pt x="51" y="432"/>
                      </a:lnTo>
                      <a:lnTo>
                        <a:pt x="45" y="432"/>
                      </a:lnTo>
                      <a:lnTo>
                        <a:pt x="38" y="431"/>
                      </a:lnTo>
                      <a:lnTo>
                        <a:pt x="33" y="431"/>
                      </a:lnTo>
                      <a:lnTo>
                        <a:pt x="26" y="431"/>
                      </a:lnTo>
                      <a:lnTo>
                        <a:pt x="21" y="431"/>
                      </a:lnTo>
                      <a:lnTo>
                        <a:pt x="14" y="431"/>
                      </a:lnTo>
                      <a:lnTo>
                        <a:pt x="8" y="430"/>
                      </a:lnTo>
                      <a:lnTo>
                        <a:pt x="1" y="430"/>
                      </a:lnTo>
                      <a:lnTo>
                        <a:pt x="1" y="326"/>
                      </a:lnTo>
                      <a:lnTo>
                        <a:pt x="1" y="222"/>
                      </a:lnTo>
                      <a:lnTo>
                        <a:pt x="1" y="119"/>
                      </a:lnTo>
                      <a:lnTo>
                        <a:pt x="0" y="15"/>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Freeform 305">
                  <a:extLst>
                    <a:ext uri="{FF2B5EF4-FFF2-40B4-BE49-F238E27FC236}">
                      <a16:creationId xmlns:a16="http://schemas.microsoft.com/office/drawing/2014/main" id="{4648E3C5-25B2-1F47-ACED-A68554020364}"/>
                    </a:ext>
                  </a:extLst>
                </p:cNvPr>
                <p:cNvSpPr>
                  <a:spLocks/>
                </p:cNvSpPr>
                <p:nvPr/>
              </p:nvSpPr>
              <p:spPr bwMode="auto">
                <a:xfrm>
                  <a:off x="496" y="1092"/>
                  <a:ext cx="93" cy="191"/>
                </a:xfrm>
                <a:custGeom>
                  <a:avLst/>
                  <a:gdLst>
                    <a:gd name="T0" fmla="*/ 0 w 278"/>
                    <a:gd name="T1" fmla="*/ 13 h 382"/>
                    <a:gd name="T2" fmla="*/ 18 w 278"/>
                    <a:gd name="T3" fmla="*/ 12 h 382"/>
                    <a:gd name="T4" fmla="*/ 34 w 278"/>
                    <a:gd name="T5" fmla="*/ 11 h 382"/>
                    <a:gd name="T6" fmla="*/ 52 w 278"/>
                    <a:gd name="T7" fmla="*/ 11 h 382"/>
                    <a:gd name="T8" fmla="*/ 69 w 278"/>
                    <a:gd name="T9" fmla="*/ 10 h 382"/>
                    <a:gd name="T10" fmla="*/ 86 w 278"/>
                    <a:gd name="T11" fmla="*/ 9 h 382"/>
                    <a:gd name="T12" fmla="*/ 104 w 278"/>
                    <a:gd name="T13" fmla="*/ 8 h 382"/>
                    <a:gd name="T14" fmla="*/ 121 w 278"/>
                    <a:gd name="T15" fmla="*/ 7 h 382"/>
                    <a:gd name="T16" fmla="*/ 138 w 278"/>
                    <a:gd name="T17" fmla="*/ 6 h 382"/>
                    <a:gd name="T18" fmla="*/ 156 w 278"/>
                    <a:gd name="T19" fmla="*/ 6 h 382"/>
                    <a:gd name="T20" fmla="*/ 173 w 278"/>
                    <a:gd name="T21" fmla="*/ 5 h 382"/>
                    <a:gd name="T22" fmla="*/ 190 w 278"/>
                    <a:gd name="T23" fmla="*/ 4 h 382"/>
                    <a:gd name="T24" fmla="*/ 208 w 278"/>
                    <a:gd name="T25" fmla="*/ 3 h 382"/>
                    <a:gd name="T26" fmla="*/ 225 w 278"/>
                    <a:gd name="T27" fmla="*/ 2 h 382"/>
                    <a:gd name="T28" fmla="*/ 243 w 278"/>
                    <a:gd name="T29" fmla="*/ 2 h 382"/>
                    <a:gd name="T30" fmla="*/ 259 w 278"/>
                    <a:gd name="T31" fmla="*/ 1 h 382"/>
                    <a:gd name="T32" fmla="*/ 277 w 278"/>
                    <a:gd name="T33" fmla="*/ 0 h 382"/>
                    <a:gd name="T34" fmla="*/ 277 w 278"/>
                    <a:gd name="T35" fmla="*/ 94 h 382"/>
                    <a:gd name="T36" fmla="*/ 278 w 278"/>
                    <a:gd name="T37" fmla="*/ 186 h 382"/>
                    <a:gd name="T38" fmla="*/ 278 w 278"/>
                    <a:gd name="T39" fmla="*/ 280 h 382"/>
                    <a:gd name="T40" fmla="*/ 278 w 278"/>
                    <a:gd name="T41" fmla="*/ 373 h 382"/>
                    <a:gd name="T42" fmla="*/ 278 w 278"/>
                    <a:gd name="T43" fmla="*/ 375 h 382"/>
                    <a:gd name="T44" fmla="*/ 278 w 278"/>
                    <a:gd name="T45" fmla="*/ 377 h 382"/>
                    <a:gd name="T46" fmla="*/ 278 w 278"/>
                    <a:gd name="T47" fmla="*/ 380 h 382"/>
                    <a:gd name="T48" fmla="*/ 278 w 278"/>
                    <a:gd name="T49" fmla="*/ 382 h 382"/>
                    <a:gd name="T50" fmla="*/ 264 w 278"/>
                    <a:gd name="T51" fmla="*/ 382 h 382"/>
                    <a:gd name="T52" fmla="*/ 251 w 278"/>
                    <a:gd name="T53" fmla="*/ 382 h 382"/>
                    <a:gd name="T54" fmla="*/ 237 w 278"/>
                    <a:gd name="T55" fmla="*/ 382 h 382"/>
                    <a:gd name="T56" fmla="*/ 222 w 278"/>
                    <a:gd name="T57" fmla="*/ 382 h 382"/>
                    <a:gd name="T58" fmla="*/ 208 w 278"/>
                    <a:gd name="T59" fmla="*/ 382 h 382"/>
                    <a:gd name="T60" fmla="*/ 195 w 278"/>
                    <a:gd name="T61" fmla="*/ 382 h 382"/>
                    <a:gd name="T62" fmla="*/ 181 w 278"/>
                    <a:gd name="T63" fmla="*/ 382 h 382"/>
                    <a:gd name="T64" fmla="*/ 166 w 278"/>
                    <a:gd name="T65" fmla="*/ 381 h 382"/>
                    <a:gd name="T66" fmla="*/ 152 w 278"/>
                    <a:gd name="T67" fmla="*/ 381 h 382"/>
                    <a:gd name="T68" fmla="*/ 138 w 278"/>
                    <a:gd name="T69" fmla="*/ 381 h 382"/>
                    <a:gd name="T70" fmla="*/ 125 w 278"/>
                    <a:gd name="T71" fmla="*/ 381 h 382"/>
                    <a:gd name="T72" fmla="*/ 110 w 278"/>
                    <a:gd name="T73" fmla="*/ 381 h 382"/>
                    <a:gd name="T74" fmla="*/ 96 w 278"/>
                    <a:gd name="T75" fmla="*/ 381 h 382"/>
                    <a:gd name="T76" fmla="*/ 82 w 278"/>
                    <a:gd name="T77" fmla="*/ 381 h 382"/>
                    <a:gd name="T78" fmla="*/ 67 w 278"/>
                    <a:gd name="T79" fmla="*/ 381 h 382"/>
                    <a:gd name="T80" fmla="*/ 53 w 278"/>
                    <a:gd name="T81" fmla="*/ 381 h 382"/>
                    <a:gd name="T82" fmla="*/ 52 w 278"/>
                    <a:gd name="T83" fmla="*/ 378 h 382"/>
                    <a:gd name="T84" fmla="*/ 52 w 278"/>
                    <a:gd name="T85" fmla="*/ 374 h 382"/>
                    <a:gd name="T86" fmla="*/ 51 w 278"/>
                    <a:gd name="T87" fmla="*/ 371 h 382"/>
                    <a:gd name="T88" fmla="*/ 51 w 278"/>
                    <a:gd name="T89" fmla="*/ 368 h 382"/>
                    <a:gd name="T90" fmla="*/ 45 w 278"/>
                    <a:gd name="T91" fmla="*/ 368 h 382"/>
                    <a:gd name="T92" fmla="*/ 38 w 278"/>
                    <a:gd name="T93" fmla="*/ 367 h 382"/>
                    <a:gd name="T94" fmla="*/ 33 w 278"/>
                    <a:gd name="T95" fmla="*/ 367 h 382"/>
                    <a:gd name="T96" fmla="*/ 26 w 278"/>
                    <a:gd name="T97" fmla="*/ 367 h 382"/>
                    <a:gd name="T98" fmla="*/ 21 w 278"/>
                    <a:gd name="T99" fmla="*/ 367 h 382"/>
                    <a:gd name="T100" fmla="*/ 14 w 278"/>
                    <a:gd name="T101" fmla="*/ 367 h 382"/>
                    <a:gd name="T102" fmla="*/ 8 w 278"/>
                    <a:gd name="T103" fmla="*/ 366 h 382"/>
                    <a:gd name="T104" fmla="*/ 1 w 278"/>
                    <a:gd name="T105" fmla="*/ 366 h 382"/>
                    <a:gd name="T106" fmla="*/ 1 w 278"/>
                    <a:gd name="T107" fmla="*/ 278 h 382"/>
                    <a:gd name="T108" fmla="*/ 1 w 278"/>
                    <a:gd name="T109" fmla="*/ 190 h 382"/>
                    <a:gd name="T110" fmla="*/ 1 w 278"/>
                    <a:gd name="T111" fmla="*/ 102 h 382"/>
                    <a:gd name="T112" fmla="*/ 0 w 278"/>
                    <a:gd name="T113"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382">
                      <a:moveTo>
                        <a:pt x="0" y="13"/>
                      </a:moveTo>
                      <a:lnTo>
                        <a:pt x="18" y="12"/>
                      </a:lnTo>
                      <a:lnTo>
                        <a:pt x="34" y="11"/>
                      </a:lnTo>
                      <a:lnTo>
                        <a:pt x="52" y="11"/>
                      </a:lnTo>
                      <a:lnTo>
                        <a:pt x="69" y="10"/>
                      </a:lnTo>
                      <a:lnTo>
                        <a:pt x="86" y="9"/>
                      </a:lnTo>
                      <a:lnTo>
                        <a:pt x="104" y="8"/>
                      </a:lnTo>
                      <a:lnTo>
                        <a:pt x="121" y="7"/>
                      </a:lnTo>
                      <a:lnTo>
                        <a:pt x="138" y="6"/>
                      </a:lnTo>
                      <a:lnTo>
                        <a:pt x="156" y="6"/>
                      </a:lnTo>
                      <a:lnTo>
                        <a:pt x="173" y="5"/>
                      </a:lnTo>
                      <a:lnTo>
                        <a:pt x="190" y="4"/>
                      </a:lnTo>
                      <a:lnTo>
                        <a:pt x="208" y="3"/>
                      </a:lnTo>
                      <a:lnTo>
                        <a:pt x="225" y="2"/>
                      </a:lnTo>
                      <a:lnTo>
                        <a:pt x="243" y="2"/>
                      </a:lnTo>
                      <a:lnTo>
                        <a:pt x="259" y="1"/>
                      </a:lnTo>
                      <a:lnTo>
                        <a:pt x="277" y="0"/>
                      </a:lnTo>
                      <a:lnTo>
                        <a:pt x="277" y="94"/>
                      </a:lnTo>
                      <a:lnTo>
                        <a:pt x="278" y="186"/>
                      </a:lnTo>
                      <a:lnTo>
                        <a:pt x="278" y="280"/>
                      </a:lnTo>
                      <a:lnTo>
                        <a:pt x="278" y="373"/>
                      </a:lnTo>
                      <a:lnTo>
                        <a:pt x="278" y="375"/>
                      </a:lnTo>
                      <a:lnTo>
                        <a:pt x="278" y="377"/>
                      </a:lnTo>
                      <a:lnTo>
                        <a:pt x="278" y="380"/>
                      </a:lnTo>
                      <a:lnTo>
                        <a:pt x="278" y="382"/>
                      </a:lnTo>
                      <a:lnTo>
                        <a:pt x="264" y="382"/>
                      </a:lnTo>
                      <a:lnTo>
                        <a:pt x="251" y="382"/>
                      </a:lnTo>
                      <a:lnTo>
                        <a:pt x="237" y="382"/>
                      </a:lnTo>
                      <a:lnTo>
                        <a:pt x="222" y="382"/>
                      </a:lnTo>
                      <a:lnTo>
                        <a:pt x="208" y="382"/>
                      </a:lnTo>
                      <a:lnTo>
                        <a:pt x="195" y="382"/>
                      </a:lnTo>
                      <a:lnTo>
                        <a:pt x="181" y="382"/>
                      </a:lnTo>
                      <a:lnTo>
                        <a:pt x="166" y="381"/>
                      </a:lnTo>
                      <a:lnTo>
                        <a:pt x="152" y="381"/>
                      </a:lnTo>
                      <a:lnTo>
                        <a:pt x="138" y="381"/>
                      </a:lnTo>
                      <a:lnTo>
                        <a:pt x="125" y="381"/>
                      </a:lnTo>
                      <a:lnTo>
                        <a:pt x="110" y="381"/>
                      </a:lnTo>
                      <a:lnTo>
                        <a:pt x="96" y="381"/>
                      </a:lnTo>
                      <a:lnTo>
                        <a:pt x="82" y="381"/>
                      </a:lnTo>
                      <a:lnTo>
                        <a:pt x="67" y="381"/>
                      </a:lnTo>
                      <a:lnTo>
                        <a:pt x="53" y="381"/>
                      </a:lnTo>
                      <a:lnTo>
                        <a:pt x="52" y="378"/>
                      </a:lnTo>
                      <a:lnTo>
                        <a:pt x="52" y="374"/>
                      </a:lnTo>
                      <a:lnTo>
                        <a:pt x="51" y="371"/>
                      </a:lnTo>
                      <a:lnTo>
                        <a:pt x="51" y="368"/>
                      </a:lnTo>
                      <a:lnTo>
                        <a:pt x="45" y="368"/>
                      </a:lnTo>
                      <a:lnTo>
                        <a:pt x="38" y="367"/>
                      </a:lnTo>
                      <a:lnTo>
                        <a:pt x="33" y="367"/>
                      </a:lnTo>
                      <a:lnTo>
                        <a:pt x="26" y="367"/>
                      </a:lnTo>
                      <a:lnTo>
                        <a:pt x="21" y="367"/>
                      </a:lnTo>
                      <a:lnTo>
                        <a:pt x="14" y="367"/>
                      </a:lnTo>
                      <a:lnTo>
                        <a:pt x="8" y="366"/>
                      </a:lnTo>
                      <a:lnTo>
                        <a:pt x="1" y="366"/>
                      </a:lnTo>
                      <a:lnTo>
                        <a:pt x="1" y="278"/>
                      </a:lnTo>
                      <a:lnTo>
                        <a:pt x="1" y="190"/>
                      </a:lnTo>
                      <a:lnTo>
                        <a:pt x="1" y="102"/>
                      </a:lnTo>
                      <a:lnTo>
                        <a:pt x="0" y="13"/>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306">
                  <a:extLst>
                    <a:ext uri="{FF2B5EF4-FFF2-40B4-BE49-F238E27FC236}">
                      <a16:creationId xmlns:a16="http://schemas.microsoft.com/office/drawing/2014/main" id="{218407B4-4D5A-DC47-A640-D0DBC5797BC2}"/>
                    </a:ext>
                  </a:extLst>
                </p:cNvPr>
                <p:cNvSpPr>
                  <a:spLocks/>
                </p:cNvSpPr>
                <p:nvPr/>
              </p:nvSpPr>
              <p:spPr bwMode="auto">
                <a:xfrm>
                  <a:off x="496" y="1092"/>
                  <a:ext cx="93" cy="158"/>
                </a:xfrm>
                <a:custGeom>
                  <a:avLst/>
                  <a:gdLst>
                    <a:gd name="T0" fmla="*/ 0 w 278"/>
                    <a:gd name="T1" fmla="*/ 13 h 317"/>
                    <a:gd name="T2" fmla="*/ 18 w 278"/>
                    <a:gd name="T3" fmla="*/ 12 h 317"/>
                    <a:gd name="T4" fmla="*/ 34 w 278"/>
                    <a:gd name="T5" fmla="*/ 11 h 317"/>
                    <a:gd name="T6" fmla="*/ 52 w 278"/>
                    <a:gd name="T7" fmla="*/ 11 h 317"/>
                    <a:gd name="T8" fmla="*/ 69 w 278"/>
                    <a:gd name="T9" fmla="*/ 10 h 317"/>
                    <a:gd name="T10" fmla="*/ 86 w 278"/>
                    <a:gd name="T11" fmla="*/ 9 h 317"/>
                    <a:gd name="T12" fmla="*/ 104 w 278"/>
                    <a:gd name="T13" fmla="*/ 8 h 317"/>
                    <a:gd name="T14" fmla="*/ 121 w 278"/>
                    <a:gd name="T15" fmla="*/ 7 h 317"/>
                    <a:gd name="T16" fmla="*/ 138 w 278"/>
                    <a:gd name="T17" fmla="*/ 6 h 317"/>
                    <a:gd name="T18" fmla="*/ 156 w 278"/>
                    <a:gd name="T19" fmla="*/ 6 h 317"/>
                    <a:gd name="T20" fmla="*/ 173 w 278"/>
                    <a:gd name="T21" fmla="*/ 5 h 317"/>
                    <a:gd name="T22" fmla="*/ 190 w 278"/>
                    <a:gd name="T23" fmla="*/ 4 h 317"/>
                    <a:gd name="T24" fmla="*/ 208 w 278"/>
                    <a:gd name="T25" fmla="*/ 3 h 317"/>
                    <a:gd name="T26" fmla="*/ 225 w 278"/>
                    <a:gd name="T27" fmla="*/ 2 h 317"/>
                    <a:gd name="T28" fmla="*/ 243 w 278"/>
                    <a:gd name="T29" fmla="*/ 2 h 317"/>
                    <a:gd name="T30" fmla="*/ 259 w 278"/>
                    <a:gd name="T31" fmla="*/ 1 h 317"/>
                    <a:gd name="T32" fmla="*/ 277 w 278"/>
                    <a:gd name="T33" fmla="*/ 0 h 317"/>
                    <a:gd name="T34" fmla="*/ 277 w 278"/>
                    <a:gd name="T35" fmla="*/ 77 h 317"/>
                    <a:gd name="T36" fmla="*/ 278 w 278"/>
                    <a:gd name="T37" fmla="*/ 154 h 317"/>
                    <a:gd name="T38" fmla="*/ 278 w 278"/>
                    <a:gd name="T39" fmla="*/ 231 h 317"/>
                    <a:gd name="T40" fmla="*/ 278 w 278"/>
                    <a:gd name="T41" fmla="*/ 308 h 317"/>
                    <a:gd name="T42" fmla="*/ 278 w 278"/>
                    <a:gd name="T43" fmla="*/ 310 h 317"/>
                    <a:gd name="T44" fmla="*/ 278 w 278"/>
                    <a:gd name="T45" fmla="*/ 312 h 317"/>
                    <a:gd name="T46" fmla="*/ 278 w 278"/>
                    <a:gd name="T47" fmla="*/ 315 h 317"/>
                    <a:gd name="T48" fmla="*/ 278 w 278"/>
                    <a:gd name="T49" fmla="*/ 317 h 317"/>
                    <a:gd name="T50" fmla="*/ 264 w 278"/>
                    <a:gd name="T51" fmla="*/ 317 h 317"/>
                    <a:gd name="T52" fmla="*/ 251 w 278"/>
                    <a:gd name="T53" fmla="*/ 317 h 317"/>
                    <a:gd name="T54" fmla="*/ 237 w 278"/>
                    <a:gd name="T55" fmla="*/ 317 h 317"/>
                    <a:gd name="T56" fmla="*/ 222 w 278"/>
                    <a:gd name="T57" fmla="*/ 317 h 317"/>
                    <a:gd name="T58" fmla="*/ 208 w 278"/>
                    <a:gd name="T59" fmla="*/ 317 h 317"/>
                    <a:gd name="T60" fmla="*/ 195 w 278"/>
                    <a:gd name="T61" fmla="*/ 317 h 317"/>
                    <a:gd name="T62" fmla="*/ 181 w 278"/>
                    <a:gd name="T63" fmla="*/ 317 h 317"/>
                    <a:gd name="T64" fmla="*/ 166 w 278"/>
                    <a:gd name="T65" fmla="*/ 317 h 317"/>
                    <a:gd name="T66" fmla="*/ 152 w 278"/>
                    <a:gd name="T67" fmla="*/ 317 h 317"/>
                    <a:gd name="T68" fmla="*/ 138 w 278"/>
                    <a:gd name="T69" fmla="*/ 317 h 317"/>
                    <a:gd name="T70" fmla="*/ 125 w 278"/>
                    <a:gd name="T71" fmla="*/ 317 h 317"/>
                    <a:gd name="T72" fmla="*/ 110 w 278"/>
                    <a:gd name="T73" fmla="*/ 317 h 317"/>
                    <a:gd name="T74" fmla="*/ 96 w 278"/>
                    <a:gd name="T75" fmla="*/ 316 h 317"/>
                    <a:gd name="T76" fmla="*/ 82 w 278"/>
                    <a:gd name="T77" fmla="*/ 316 h 317"/>
                    <a:gd name="T78" fmla="*/ 67 w 278"/>
                    <a:gd name="T79" fmla="*/ 316 h 317"/>
                    <a:gd name="T80" fmla="*/ 53 w 278"/>
                    <a:gd name="T81" fmla="*/ 316 h 317"/>
                    <a:gd name="T82" fmla="*/ 52 w 278"/>
                    <a:gd name="T83" fmla="*/ 314 h 317"/>
                    <a:gd name="T84" fmla="*/ 52 w 278"/>
                    <a:gd name="T85" fmla="*/ 310 h 317"/>
                    <a:gd name="T86" fmla="*/ 51 w 278"/>
                    <a:gd name="T87" fmla="*/ 307 h 317"/>
                    <a:gd name="T88" fmla="*/ 51 w 278"/>
                    <a:gd name="T89" fmla="*/ 304 h 317"/>
                    <a:gd name="T90" fmla="*/ 45 w 278"/>
                    <a:gd name="T91" fmla="*/ 304 h 317"/>
                    <a:gd name="T92" fmla="*/ 38 w 278"/>
                    <a:gd name="T93" fmla="*/ 304 h 317"/>
                    <a:gd name="T94" fmla="*/ 33 w 278"/>
                    <a:gd name="T95" fmla="*/ 304 h 317"/>
                    <a:gd name="T96" fmla="*/ 26 w 278"/>
                    <a:gd name="T97" fmla="*/ 304 h 317"/>
                    <a:gd name="T98" fmla="*/ 21 w 278"/>
                    <a:gd name="T99" fmla="*/ 304 h 317"/>
                    <a:gd name="T100" fmla="*/ 14 w 278"/>
                    <a:gd name="T101" fmla="*/ 304 h 317"/>
                    <a:gd name="T102" fmla="*/ 8 w 278"/>
                    <a:gd name="T103" fmla="*/ 303 h 317"/>
                    <a:gd name="T104" fmla="*/ 1 w 278"/>
                    <a:gd name="T105" fmla="*/ 303 h 317"/>
                    <a:gd name="T106" fmla="*/ 1 w 278"/>
                    <a:gd name="T107" fmla="*/ 230 h 317"/>
                    <a:gd name="T108" fmla="*/ 1 w 278"/>
                    <a:gd name="T109" fmla="*/ 158 h 317"/>
                    <a:gd name="T110" fmla="*/ 1 w 278"/>
                    <a:gd name="T111" fmla="*/ 85 h 317"/>
                    <a:gd name="T112" fmla="*/ 0 w 278"/>
                    <a:gd name="T113" fmla="*/ 1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317">
                      <a:moveTo>
                        <a:pt x="0" y="13"/>
                      </a:moveTo>
                      <a:lnTo>
                        <a:pt x="18" y="12"/>
                      </a:lnTo>
                      <a:lnTo>
                        <a:pt x="34" y="11"/>
                      </a:lnTo>
                      <a:lnTo>
                        <a:pt x="52" y="11"/>
                      </a:lnTo>
                      <a:lnTo>
                        <a:pt x="69" y="10"/>
                      </a:lnTo>
                      <a:lnTo>
                        <a:pt x="86" y="9"/>
                      </a:lnTo>
                      <a:lnTo>
                        <a:pt x="104" y="8"/>
                      </a:lnTo>
                      <a:lnTo>
                        <a:pt x="121" y="7"/>
                      </a:lnTo>
                      <a:lnTo>
                        <a:pt x="138" y="6"/>
                      </a:lnTo>
                      <a:lnTo>
                        <a:pt x="156" y="6"/>
                      </a:lnTo>
                      <a:lnTo>
                        <a:pt x="173" y="5"/>
                      </a:lnTo>
                      <a:lnTo>
                        <a:pt x="190" y="4"/>
                      </a:lnTo>
                      <a:lnTo>
                        <a:pt x="208" y="3"/>
                      </a:lnTo>
                      <a:lnTo>
                        <a:pt x="225" y="2"/>
                      </a:lnTo>
                      <a:lnTo>
                        <a:pt x="243" y="2"/>
                      </a:lnTo>
                      <a:lnTo>
                        <a:pt x="259" y="1"/>
                      </a:lnTo>
                      <a:lnTo>
                        <a:pt x="277" y="0"/>
                      </a:lnTo>
                      <a:lnTo>
                        <a:pt x="277" y="77"/>
                      </a:lnTo>
                      <a:lnTo>
                        <a:pt x="278" y="154"/>
                      </a:lnTo>
                      <a:lnTo>
                        <a:pt x="278" y="231"/>
                      </a:lnTo>
                      <a:lnTo>
                        <a:pt x="278" y="308"/>
                      </a:lnTo>
                      <a:lnTo>
                        <a:pt x="278" y="310"/>
                      </a:lnTo>
                      <a:lnTo>
                        <a:pt x="278" y="312"/>
                      </a:lnTo>
                      <a:lnTo>
                        <a:pt x="278" y="315"/>
                      </a:lnTo>
                      <a:lnTo>
                        <a:pt x="278" y="317"/>
                      </a:lnTo>
                      <a:lnTo>
                        <a:pt x="264" y="317"/>
                      </a:lnTo>
                      <a:lnTo>
                        <a:pt x="251" y="317"/>
                      </a:lnTo>
                      <a:lnTo>
                        <a:pt x="237" y="317"/>
                      </a:lnTo>
                      <a:lnTo>
                        <a:pt x="222" y="317"/>
                      </a:lnTo>
                      <a:lnTo>
                        <a:pt x="208" y="317"/>
                      </a:lnTo>
                      <a:lnTo>
                        <a:pt x="195" y="317"/>
                      </a:lnTo>
                      <a:lnTo>
                        <a:pt x="181" y="317"/>
                      </a:lnTo>
                      <a:lnTo>
                        <a:pt x="166" y="317"/>
                      </a:lnTo>
                      <a:lnTo>
                        <a:pt x="152" y="317"/>
                      </a:lnTo>
                      <a:lnTo>
                        <a:pt x="138" y="317"/>
                      </a:lnTo>
                      <a:lnTo>
                        <a:pt x="125" y="317"/>
                      </a:lnTo>
                      <a:lnTo>
                        <a:pt x="110" y="317"/>
                      </a:lnTo>
                      <a:lnTo>
                        <a:pt x="96" y="316"/>
                      </a:lnTo>
                      <a:lnTo>
                        <a:pt x="82" y="316"/>
                      </a:lnTo>
                      <a:lnTo>
                        <a:pt x="67" y="316"/>
                      </a:lnTo>
                      <a:lnTo>
                        <a:pt x="53" y="316"/>
                      </a:lnTo>
                      <a:lnTo>
                        <a:pt x="52" y="314"/>
                      </a:lnTo>
                      <a:lnTo>
                        <a:pt x="52" y="310"/>
                      </a:lnTo>
                      <a:lnTo>
                        <a:pt x="51" y="307"/>
                      </a:lnTo>
                      <a:lnTo>
                        <a:pt x="51" y="304"/>
                      </a:lnTo>
                      <a:lnTo>
                        <a:pt x="45" y="304"/>
                      </a:lnTo>
                      <a:lnTo>
                        <a:pt x="38" y="304"/>
                      </a:lnTo>
                      <a:lnTo>
                        <a:pt x="33" y="304"/>
                      </a:lnTo>
                      <a:lnTo>
                        <a:pt x="26" y="304"/>
                      </a:lnTo>
                      <a:lnTo>
                        <a:pt x="21" y="304"/>
                      </a:lnTo>
                      <a:lnTo>
                        <a:pt x="14" y="304"/>
                      </a:lnTo>
                      <a:lnTo>
                        <a:pt x="8" y="303"/>
                      </a:lnTo>
                      <a:lnTo>
                        <a:pt x="1" y="303"/>
                      </a:lnTo>
                      <a:lnTo>
                        <a:pt x="1" y="230"/>
                      </a:lnTo>
                      <a:lnTo>
                        <a:pt x="1" y="158"/>
                      </a:lnTo>
                      <a:lnTo>
                        <a:pt x="1" y="85"/>
                      </a:lnTo>
                      <a:lnTo>
                        <a:pt x="0" y="13"/>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Freeform 307">
                  <a:extLst>
                    <a:ext uri="{FF2B5EF4-FFF2-40B4-BE49-F238E27FC236}">
                      <a16:creationId xmlns:a16="http://schemas.microsoft.com/office/drawing/2014/main" id="{4A3F2173-AD4D-2543-AEDF-D97423FDADEE}"/>
                    </a:ext>
                  </a:extLst>
                </p:cNvPr>
                <p:cNvSpPr>
                  <a:spLocks/>
                </p:cNvSpPr>
                <p:nvPr/>
              </p:nvSpPr>
              <p:spPr bwMode="auto">
                <a:xfrm>
                  <a:off x="496" y="1092"/>
                  <a:ext cx="93" cy="125"/>
                </a:xfrm>
                <a:custGeom>
                  <a:avLst/>
                  <a:gdLst>
                    <a:gd name="T0" fmla="*/ 0 w 278"/>
                    <a:gd name="T1" fmla="*/ 12 h 250"/>
                    <a:gd name="T2" fmla="*/ 18 w 278"/>
                    <a:gd name="T3" fmla="*/ 11 h 250"/>
                    <a:gd name="T4" fmla="*/ 34 w 278"/>
                    <a:gd name="T5" fmla="*/ 10 h 250"/>
                    <a:gd name="T6" fmla="*/ 52 w 278"/>
                    <a:gd name="T7" fmla="*/ 10 h 250"/>
                    <a:gd name="T8" fmla="*/ 69 w 278"/>
                    <a:gd name="T9" fmla="*/ 9 h 250"/>
                    <a:gd name="T10" fmla="*/ 86 w 278"/>
                    <a:gd name="T11" fmla="*/ 8 h 250"/>
                    <a:gd name="T12" fmla="*/ 104 w 278"/>
                    <a:gd name="T13" fmla="*/ 7 h 250"/>
                    <a:gd name="T14" fmla="*/ 121 w 278"/>
                    <a:gd name="T15" fmla="*/ 7 h 250"/>
                    <a:gd name="T16" fmla="*/ 138 w 278"/>
                    <a:gd name="T17" fmla="*/ 6 h 250"/>
                    <a:gd name="T18" fmla="*/ 156 w 278"/>
                    <a:gd name="T19" fmla="*/ 5 h 250"/>
                    <a:gd name="T20" fmla="*/ 173 w 278"/>
                    <a:gd name="T21" fmla="*/ 4 h 250"/>
                    <a:gd name="T22" fmla="*/ 190 w 278"/>
                    <a:gd name="T23" fmla="*/ 4 h 250"/>
                    <a:gd name="T24" fmla="*/ 208 w 278"/>
                    <a:gd name="T25" fmla="*/ 3 h 250"/>
                    <a:gd name="T26" fmla="*/ 225 w 278"/>
                    <a:gd name="T27" fmla="*/ 2 h 250"/>
                    <a:gd name="T28" fmla="*/ 243 w 278"/>
                    <a:gd name="T29" fmla="*/ 1 h 250"/>
                    <a:gd name="T30" fmla="*/ 259 w 278"/>
                    <a:gd name="T31" fmla="*/ 1 h 250"/>
                    <a:gd name="T32" fmla="*/ 277 w 278"/>
                    <a:gd name="T33" fmla="*/ 0 h 250"/>
                    <a:gd name="T34" fmla="*/ 277 w 278"/>
                    <a:gd name="T35" fmla="*/ 61 h 250"/>
                    <a:gd name="T36" fmla="*/ 278 w 278"/>
                    <a:gd name="T37" fmla="*/ 121 h 250"/>
                    <a:gd name="T38" fmla="*/ 278 w 278"/>
                    <a:gd name="T39" fmla="*/ 182 h 250"/>
                    <a:gd name="T40" fmla="*/ 278 w 278"/>
                    <a:gd name="T41" fmla="*/ 243 h 250"/>
                    <a:gd name="T42" fmla="*/ 278 w 278"/>
                    <a:gd name="T43" fmla="*/ 245 h 250"/>
                    <a:gd name="T44" fmla="*/ 278 w 278"/>
                    <a:gd name="T45" fmla="*/ 247 h 250"/>
                    <a:gd name="T46" fmla="*/ 278 w 278"/>
                    <a:gd name="T47" fmla="*/ 248 h 250"/>
                    <a:gd name="T48" fmla="*/ 278 w 278"/>
                    <a:gd name="T49" fmla="*/ 250 h 250"/>
                    <a:gd name="T50" fmla="*/ 264 w 278"/>
                    <a:gd name="T51" fmla="*/ 250 h 250"/>
                    <a:gd name="T52" fmla="*/ 251 w 278"/>
                    <a:gd name="T53" fmla="*/ 250 h 250"/>
                    <a:gd name="T54" fmla="*/ 237 w 278"/>
                    <a:gd name="T55" fmla="*/ 250 h 250"/>
                    <a:gd name="T56" fmla="*/ 222 w 278"/>
                    <a:gd name="T57" fmla="*/ 250 h 250"/>
                    <a:gd name="T58" fmla="*/ 208 w 278"/>
                    <a:gd name="T59" fmla="*/ 250 h 250"/>
                    <a:gd name="T60" fmla="*/ 195 w 278"/>
                    <a:gd name="T61" fmla="*/ 250 h 250"/>
                    <a:gd name="T62" fmla="*/ 181 w 278"/>
                    <a:gd name="T63" fmla="*/ 250 h 250"/>
                    <a:gd name="T64" fmla="*/ 166 w 278"/>
                    <a:gd name="T65" fmla="*/ 250 h 250"/>
                    <a:gd name="T66" fmla="*/ 152 w 278"/>
                    <a:gd name="T67" fmla="*/ 250 h 250"/>
                    <a:gd name="T68" fmla="*/ 138 w 278"/>
                    <a:gd name="T69" fmla="*/ 250 h 250"/>
                    <a:gd name="T70" fmla="*/ 125 w 278"/>
                    <a:gd name="T71" fmla="*/ 250 h 250"/>
                    <a:gd name="T72" fmla="*/ 110 w 278"/>
                    <a:gd name="T73" fmla="*/ 250 h 250"/>
                    <a:gd name="T74" fmla="*/ 96 w 278"/>
                    <a:gd name="T75" fmla="*/ 250 h 250"/>
                    <a:gd name="T76" fmla="*/ 82 w 278"/>
                    <a:gd name="T77" fmla="*/ 250 h 250"/>
                    <a:gd name="T78" fmla="*/ 67 w 278"/>
                    <a:gd name="T79" fmla="*/ 250 h 250"/>
                    <a:gd name="T80" fmla="*/ 53 w 278"/>
                    <a:gd name="T81" fmla="*/ 250 h 250"/>
                    <a:gd name="T82" fmla="*/ 52 w 278"/>
                    <a:gd name="T83" fmla="*/ 248 h 250"/>
                    <a:gd name="T84" fmla="*/ 52 w 278"/>
                    <a:gd name="T85" fmla="*/ 245 h 250"/>
                    <a:gd name="T86" fmla="*/ 51 w 278"/>
                    <a:gd name="T87" fmla="*/ 243 h 250"/>
                    <a:gd name="T88" fmla="*/ 51 w 278"/>
                    <a:gd name="T89" fmla="*/ 241 h 250"/>
                    <a:gd name="T90" fmla="*/ 45 w 278"/>
                    <a:gd name="T91" fmla="*/ 241 h 250"/>
                    <a:gd name="T92" fmla="*/ 38 w 278"/>
                    <a:gd name="T93" fmla="*/ 241 h 250"/>
                    <a:gd name="T94" fmla="*/ 33 w 278"/>
                    <a:gd name="T95" fmla="*/ 241 h 250"/>
                    <a:gd name="T96" fmla="*/ 26 w 278"/>
                    <a:gd name="T97" fmla="*/ 241 h 250"/>
                    <a:gd name="T98" fmla="*/ 21 w 278"/>
                    <a:gd name="T99" fmla="*/ 241 h 250"/>
                    <a:gd name="T100" fmla="*/ 14 w 278"/>
                    <a:gd name="T101" fmla="*/ 241 h 250"/>
                    <a:gd name="T102" fmla="*/ 8 w 278"/>
                    <a:gd name="T103" fmla="*/ 240 h 250"/>
                    <a:gd name="T104" fmla="*/ 1 w 278"/>
                    <a:gd name="T105" fmla="*/ 240 h 250"/>
                    <a:gd name="T106" fmla="*/ 1 w 278"/>
                    <a:gd name="T107" fmla="*/ 183 h 250"/>
                    <a:gd name="T108" fmla="*/ 1 w 278"/>
                    <a:gd name="T109" fmla="*/ 126 h 250"/>
                    <a:gd name="T110" fmla="*/ 1 w 278"/>
                    <a:gd name="T111" fmla="*/ 69 h 250"/>
                    <a:gd name="T112" fmla="*/ 0 w 278"/>
                    <a:gd name="T113"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 h="250">
                      <a:moveTo>
                        <a:pt x="0" y="12"/>
                      </a:moveTo>
                      <a:lnTo>
                        <a:pt x="18" y="11"/>
                      </a:lnTo>
                      <a:lnTo>
                        <a:pt x="34" y="10"/>
                      </a:lnTo>
                      <a:lnTo>
                        <a:pt x="52" y="10"/>
                      </a:lnTo>
                      <a:lnTo>
                        <a:pt x="69" y="9"/>
                      </a:lnTo>
                      <a:lnTo>
                        <a:pt x="86" y="8"/>
                      </a:lnTo>
                      <a:lnTo>
                        <a:pt x="104" y="7"/>
                      </a:lnTo>
                      <a:lnTo>
                        <a:pt x="121" y="7"/>
                      </a:lnTo>
                      <a:lnTo>
                        <a:pt x="138" y="6"/>
                      </a:lnTo>
                      <a:lnTo>
                        <a:pt x="156" y="5"/>
                      </a:lnTo>
                      <a:lnTo>
                        <a:pt x="173" y="4"/>
                      </a:lnTo>
                      <a:lnTo>
                        <a:pt x="190" y="4"/>
                      </a:lnTo>
                      <a:lnTo>
                        <a:pt x="208" y="3"/>
                      </a:lnTo>
                      <a:lnTo>
                        <a:pt x="225" y="2"/>
                      </a:lnTo>
                      <a:lnTo>
                        <a:pt x="243" y="1"/>
                      </a:lnTo>
                      <a:lnTo>
                        <a:pt x="259" y="1"/>
                      </a:lnTo>
                      <a:lnTo>
                        <a:pt x="277" y="0"/>
                      </a:lnTo>
                      <a:lnTo>
                        <a:pt x="277" y="61"/>
                      </a:lnTo>
                      <a:lnTo>
                        <a:pt x="278" y="121"/>
                      </a:lnTo>
                      <a:lnTo>
                        <a:pt x="278" y="182"/>
                      </a:lnTo>
                      <a:lnTo>
                        <a:pt x="278" y="243"/>
                      </a:lnTo>
                      <a:lnTo>
                        <a:pt x="278" y="245"/>
                      </a:lnTo>
                      <a:lnTo>
                        <a:pt x="278" y="247"/>
                      </a:lnTo>
                      <a:lnTo>
                        <a:pt x="278" y="248"/>
                      </a:lnTo>
                      <a:lnTo>
                        <a:pt x="278" y="250"/>
                      </a:lnTo>
                      <a:lnTo>
                        <a:pt x="264" y="250"/>
                      </a:lnTo>
                      <a:lnTo>
                        <a:pt x="251" y="250"/>
                      </a:lnTo>
                      <a:lnTo>
                        <a:pt x="237" y="250"/>
                      </a:lnTo>
                      <a:lnTo>
                        <a:pt x="222" y="250"/>
                      </a:lnTo>
                      <a:lnTo>
                        <a:pt x="208" y="250"/>
                      </a:lnTo>
                      <a:lnTo>
                        <a:pt x="195" y="250"/>
                      </a:lnTo>
                      <a:lnTo>
                        <a:pt x="181" y="250"/>
                      </a:lnTo>
                      <a:lnTo>
                        <a:pt x="166" y="250"/>
                      </a:lnTo>
                      <a:lnTo>
                        <a:pt x="152" y="250"/>
                      </a:lnTo>
                      <a:lnTo>
                        <a:pt x="138" y="250"/>
                      </a:lnTo>
                      <a:lnTo>
                        <a:pt x="125" y="250"/>
                      </a:lnTo>
                      <a:lnTo>
                        <a:pt x="110" y="250"/>
                      </a:lnTo>
                      <a:lnTo>
                        <a:pt x="96" y="250"/>
                      </a:lnTo>
                      <a:lnTo>
                        <a:pt x="82" y="250"/>
                      </a:lnTo>
                      <a:lnTo>
                        <a:pt x="67" y="250"/>
                      </a:lnTo>
                      <a:lnTo>
                        <a:pt x="53" y="250"/>
                      </a:lnTo>
                      <a:lnTo>
                        <a:pt x="52" y="248"/>
                      </a:lnTo>
                      <a:lnTo>
                        <a:pt x="52" y="245"/>
                      </a:lnTo>
                      <a:lnTo>
                        <a:pt x="51" y="243"/>
                      </a:lnTo>
                      <a:lnTo>
                        <a:pt x="51" y="241"/>
                      </a:lnTo>
                      <a:lnTo>
                        <a:pt x="45" y="241"/>
                      </a:lnTo>
                      <a:lnTo>
                        <a:pt x="38" y="241"/>
                      </a:lnTo>
                      <a:lnTo>
                        <a:pt x="33" y="241"/>
                      </a:lnTo>
                      <a:lnTo>
                        <a:pt x="26" y="241"/>
                      </a:lnTo>
                      <a:lnTo>
                        <a:pt x="21" y="241"/>
                      </a:lnTo>
                      <a:lnTo>
                        <a:pt x="14" y="241"/>
                      </a:lnTo>
                      <a:lnTo>
                        <a:pt x="8" y="240"/>
                      </a:lnTo>
                      <a:lnTo>
                        <a:pt x="1" y="240"/>
                      </a:lnTo>
                      <a:lnTo>
                        <a:pt x="1" y="183"/>
                      </a:lnTo>
                      <a:lnTo>
                        <a:pt x="1" y="126"/>
                      </a:lnTo>
                      <a:lnTo>
                        <a:pt x="1" y="69"/>
                      </a:lnTo>
                      <a:lnTo>
                        <a:pt x="0" y="12"/>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308">
                  <a:extLst>
                    <a:ext uri="{FF2B5EF4-FFF2-40B4-BE49-F238E27FC236}">
                      <a16:creationId xmlns:a16="http://schemas.microsoft.com/office/drawing/2014/main" id="{DE66EBC2-4868-3E4E-8A91-901192088989}"/>
                    </a:ext>
                  </a:extLst>
                </p:cNvPr>
                <p:cNvSpPr>
                  <a:spLocks/>
                </p:cNvSpPr>
                <p:nvPr/>
              </p:nvSpPr>
              <p:spPr bwMode="auto">
                <a:xfrm>
                  <a:off x="496" y="1092"/>
                  <a:ext cx="93" cy="92"/>
                </a:xfrm>
                <a:custGeom>
                  <a:avLst/>
                  <a:gdLst>
                    <a:gd name="T0" fmla="*/ 0 w 278"/>
                    <a:gd name="T1" fmla="*/ 11 h 184"/>
                    <a:gd name="T2" fmla="*/ 277 w 278"/>
                    <a:gd name="T3" fmla="*/ 0 h 184"/>
                    <a:gd name="T4" fmla="*/ 278 w 278"/>
                    <a:gd name="T5" fmla="*/ 178 h 184"/>
                    <a:gd name="T6" fmla="*/ 278 w 278"/>
                    <a:gd name="T7" fmla="*/ 184 h 184"/>
                    <a:gd name="T8" fmla="*/ 53 w 278"/>
                    <a:gd name="T9" fmla="*/ 184 h 184"/>
                    <a:gd name="T10" fmla="*/ 51 w 278"/>
                    <a:gd name="T11" fmla="*/ 178 h 184"/>
                    <a:gd name="T12" fmla="*/ 1 w 278"/>
                    <a:gd name="T13" fmla="*/ 178 h 184"/>
                    <a:gd name="T14" fmla="*/ 0 w 278"/>
                    <a:gd name="T15" fmla="*/ 1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184">
                      <a:moveTo>
                        <a:pt x="0" y="11"/>
                      </a:moveTo>
                      <a:lnTo>
                        <a:pt x="277" y="0"/>
                      </a:lnTo>
                      <a:lnTo>
                        <a:pt x="278" y="178"/>
                      </a:lnTo>
                      <a:lnTo>
                        <a:pt x="278" y="184"/>
                      </a:lnTo>
                      <a:lnTo>
                        <a:pt x="53" y="184"/>
                      </a:lnTo>
                      <a:lnTo>
                        <a:pt x="51" y="178"/>
                      </a:lnTo>
                      <a:lnTo>
                        <a:pt x="1" y="178"/>
                      </a:lnTo>
                      <a:lnTo>
                        <a:pt x="0" y="11"/>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Freeform 309">
                  <a:extLst>
                    <a:ext uri="{FF2B5EF4-FFF2-40B4-BE49-F238E27FC236}">
                      <a16:creationId xmlns:a16="http://schemas.microsoft.com/office/drawing/2014/main" id="{F85AA5B4-BD92-7B40-82CF-6C61B1F448DE}"/>
                    </a:ext>
                  </a:extLst>
                </p:cNvPr>
                <p:cNvSpPr>
                  <a:spLocks/>
                </p:cNvSpPr>
                <p:nvPr/>
              </p:nvSpPr>
              <p:spPr bwMode="auto">
                <a:xfrm>
                  <a:off x="605" y="998"/>
                  <a:ext cx="321" cy="484"/>
                </a:xfrm>
                <a:custGeom>
                  <a:avLst/>
                  <a:gdLst>
                    <a:gd name="T0" fmla="*/ 77 w 962"/>
                    <a:gd name="T1" fmla="*/ 100 h 967"/>
                    <a:gd name="T2" fmla="*/ 133 w 962"/>
                    <a:gd name="T3" fmla="*/ 88 h 967"/>
                    <a:gd name="T4" fmla="*/ 190 w 962"/>
                    <a:gd name="T5" fmla="*/ 78 h 967"/>
                    <a:gd name="T6" fmla="*/ 246 w 962"/>
                    <a:gd name="T7" fmla="*/ 69 h 967"/>
                    <a:gd name="T8" fmla="*/ 302 w 962"/>
                    <a:gd name="T9" fmla="*/ 60 h 967"/>
                    <a:gd name="T10" fmla="*/ 359 w 962"/>
                    <a:gd name="T11" fmla="*/ 51 h 967"/>
                    <a:gd name="T12" fmla="*/ 416 w 962"/>
                    <a:gd name="T13" fmla="*/ 43 h 967"/>
                    <a:gd name="T14" fmla="*/ 473 w 962"/>
                    <a:gd name="T15" fmla="*/ 36 h 967"/>
                    <a:gd name="T16" fmla="*/ 529 w 962"/>
                    <a:gd name="T17" fmla="*/ 30 h 967"/>
                    <a:gd name="T18" fmla="*/ 587 w 962"/>
                    <a:gd name="T19" fmla="*/ 24 h 967"/>
                    <a:gd name="T20" fmla="*/ 644 w 962"/>
                    <a:gd name="T21" fmla="*/ 18 h 967"/>
                    <a:gd name="T22" fmla="*/ 702 w 962"/>
                    <a:gd name="T23" fmla="*/ 13 h 967"/>
                    <a:gd name="T24" fmla="*/ 759 w 962"/>
                    <a:gd name="T25" fmla="*/ 9 h 967"/>
                    <a:gd name="T26" fmla="*/ 817 w 962"/>
                    <a:gd name="T27" fmla="*/ 6 h 967"/>
                    <a:gd name="T28" fmla="*/ 874 w 962"/>
                    <a:gd name="T29" fmla="*/ 3 h 967"/>
                    <a:gd name="T30" fmla="*/ 933 w 962"/>
                    <a:gd name="T31" fmla="*/ 1 h 967"/>
                    <a:gd name="T32" fmla="*/ 947 w 962"/>
                    <a:gd name="T33" fmla="*/ 235 h 967"/>
                    <a:gd name="T34" fmla="*/ 935 w 962"/>
                    <a:gd name="T35" fmla="*/ 703 h 967"/>
                    <a:gd name="T36" fmla="*/ 922 w 962"/>
                    <a:gd name="T37" fmla="*/ 942 h 967"/>
                    <a:gd name="T38" fmla="*/ 879 w 962"/>
                    <a:gd name="T39" fmla="*/ 949 h 967"/>
                    <a:gd name="T40" fmla="*/ 829 w 962"/>
                    <a:gd name="T41" fmla="*/ 955 h 967"/>
                    <a:gd name="T42" fmla="*/ 776 w 962"/>
                    <a:gd name="T43" fmla="*/ 959 h 967"/>
                    <a:gd name="T44" fmla="*/ 718 w 962"/>
                    <a:gd name="T45" fmla="*/ 963 h 967"/>
                    <a:gd name="T46" fmla="*/ 658 w 962"/>
                    <a:gd name="T47" fmla="*/ 965 h 967"/>
                    <a:gd name="T48" fmla="*/ 595 w 962"/>
                    <a:gd name="T49" fmla="*/ 967 h 967"/>
                    <a:gd name="T50" fmla="*/ 531 w 962"/>
                    <a:gd name="T51" fmla="*/ 967 h 967"/>
                    <a:gd name="T52" fmla="*/ 466 w 962"/>
                    <a:gd name="T53" fmla="*/ 966 h 967"/>
                    <a:gd name="T54" fmla="*/ 402 w 962"/>
                    <a:gd name="T55" fmla="*/ 964 h 967"/>
                    <a:gd name="T56" fmla="*/ 337 w 962"/>
                    <a:gd name="T57" fmla="*/ 961 h 967"/>
                    <a:gd name="T58" fmla="*/ 276 w 962"/>
                    <a:gd name="T59" fmla="*/ 957 h 967"/>
                    <a:gd name="T60" fmla="*/ 217 w 962"/>
                    <a:gd name="T61" fmla="*/ 952 h 967"/>
                    <a:gd name="T62" fmla="*/ 161 w 962"/>
                    <a:gd name="T63" fmla="*/ 944 h 967"/>
                    <a:gd name="T64" fmla="*/ 109 w 962"/>
                    <a:gd name="T65" fmla="*/ 937 h 967"/>
                    <a:gd name="T66" fmla="*/ 62 w 962"/>
                    <a:gd name="T67" fmla="*/ 928 h 967"/>
                    <a:gd name="T68" fmla="*/ 22 w 962"/>
                    <a:gd name="T69" fmla="*/ 820 h 967"/>
                    <a:gd name="T70" fmla="*/ 2 w 962"/>
                    <a:gd name="T71" fmla="*/ 620 h 967"/>
                    <a:gd name="T72" fmla="*/ 3 w 962"/>
                    <a:gd name="T73" fmla="*/ 419 h 967"/>
                    <a:gd name="T74" fmla="*/ 28 w 962"/>
                    <a:gd name="T75" fmla="*/ 213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2" h="967">
                      <a:moveTo>
                        <a:pt x="48" y="105"/>
                      </a:moveTo>
                      <a:lnTo>
                        <a:pt x="77" y="100"/>
                      </a:lnTo>
                      <a:lnTo>
                        <a:pt x="105" y="94"/>
                      </a:lnTo>
                      <a:lnTo>
                        <a:pt x="133" y="88"/>
                      </a:lnTo>
                      <a:lnTo>
                        <a:pt x="161" y="83"/>
                      </a:lnTo>
                      <a:lnTo>
                        <a:pt x="190" y="78"/>
                      </a:lnTo>
                      <a:lnTo>
                        <a:pt x="217" y="73"/>
                      </a:lnTo>
                      <a:lnTo>
                        <a:pt x="246" y="69"/>
                      </a:lnTo>
                      <a:lnTo>
                        <a:pt x="274" y="64"/>
                      </a:lnTo>
                      <a:lnTo>
                        <a:pt x="302" y="60"/>
                      </a:lnTo>
                      <a:lnTo>
                        <a:pt x="331" y="55"/>
                      </a:lnTo>
                      <a:lnTo>
                        <a:pt x="359" y="51"/>
                      </a:lnTo>
                      <a:lnTo>
                        <a:pt x="387" y="47"/>
                      </a:lnTo>
                      <a:lnTo>
                        <a:pt x="416" y="43"/>
                      </a:lnTo>
                      <a:lnTo>
                        <a:pt x="444" y="40"/>
                      </a:lnTo>
                      <a:lnTo>
                        <a:pt x="473" y="36"/>
                      </a:lnTo>
                      <a:lnTo>
                        <a:pt x="502" y="33"/>
                      </a:lnTo>
                      <a:lnTo>
                        <a:pt x="529" y="30"/>
                      </a:lnTo>
                      <a:lnTo>
                        <a:pt x="558" y="27"/>
                      </a:lnTo>
                      <a:lnTo>
                        <a:pt x="587" y="24"/>
                      </a:lnTo>
                      <a:lnTo>
                        <a:pt x="616" y="21"/>
                      </a:lnTo>
                      <a:lnTo>
                        <a:pt x="644" y="18"/>
                      </a:lnTo>
                      <a:lnTo>
                        <a:pt x="673" y="15"/>
                      </a:lnTo>
                      <a:lnTo>
                        <a:pt x="702" y="13"/>
                      </a:lnTo>
                      <a:lnTo>
                        <a:pt x="731" y="11"/>
                      </a:lnTo>
                      <a:lnTo>
                        <a:pt x="759" y="9"/>
                      </a:lnTo>
                      <a:lnTo>
                        <a:pt x="788" y="7"/>
                      </a:lnTo>
                      <a:lnTo>
                        <a:pt x="817" y="6"/>
                      </a:lnTo>
                      <a:lnTo>
                        <a:pt x="846" y="4"/>
                      </a:lnTo>
                      <a:lnTo>
                        <a:pt x="874" y="3"/>
                      </a:lnTo>
                      <a:lnTo>
                        <a:pt x="905" y="2"/>
                      </a:lnTo>
                      <a:lnTo>
                        <a:pt x="933" y="1"/>
                      </a:lnTo>
                      <a:lnTo>
                        <a:pt x="962" y="0"/>
                      </a:lnTo>
                      <a:lnTo>
                        <a:pt x="947" y="235"/>
                      </a:lnTo>
                      <a:lnTo>
                        <a:pt x="938" y="469"/>
                      </a:lnTo>
                      <a:lnTo>
                        <a:pt x="935" y="703"/>
                      </a:lnTo>
                      <a:lnTo>
                        <a:pt x="942" y="938"/>
                      </a:lnTo>
                      <a:lnTo>
                        <a:pt x="922" y="942"/>
                      </a:lnTo>
                      <a:lnTo>
                        <a:pt x="901" y="946"/>
                      </a:lnTo>
                      <a:lnTo>
                        <a:pt x="879" y="949"/>
                      </a:lnTo>
                      <a:lnTo>
                        <a:pt x="854" y="952"/>
                      </a:lnTo>
                      <a:lnTo>
                        <a:pt x="829" y="955"/>
                      </a:lnTo>
                      <a:lnTo>
                        <a:pt x="803" y="957"/>
                      </a:lnTo>
                      <a:lnTo>
                        <a:pt x="776" y="959"/>
                      </a:lnTo>
                      <a:lnTo>
                        <a:pt x="747" y="961"/>
                      </a:lnTo>
                      <a:lnTo>
                        <a:pt x="718" y="963"/>
                      </a:lnTo>
                      <a:lnTo>
                        <a:pt x="688" y="964"/>
                      </a:lnTo>
                      <a:lnTo>
                        <a:pt x="658" y="965"/>
                      </a:lnTo>
                      <a:lnTo>
                        <a:pt x="627" y="966"/>
                      </a:lnTo>
                      <a:lnTo>
                        <a:pt x="595" y="967"/>
                      </a:lnTo>
                      <a:lnTo>
                        <a:pt x="562" y="967"/>
                      </a:lnTo>
                      <a:lnTo>
                        <a:pt x="531" y="967"/>
                      </a:lnTo>
                      <a:lnTo>
                        <a:pt x="498" y="967"/>
                      </a:lnTo>
                      <a:lnTo>
                        <a:pt x="466" y="966"/>
                      </a:lnTo>
                      <a:lnTo>
                        <a:pt x="433" y="965"/>
                      </a:lnTo>
                      <a:lnTo>
                        <a:pt x="402" y="964"/>
                      </a:lnTo>
                      <a:lnTo>
                        <a:pt x="369" y="963"/>
                      </a:lnTo>
                      <a:lnTo>
                        <a:pt x="337" y="961"/>
                      </a:lnTo>
                      <a:lnTo>
                        <a:pt x="306" y="959"/>
                      </a:lnTo>
                      <a:lnTo>
                        <a:pt x="276" y="957"/>
                      </a:lnTo>
                      <a:lnTo>
                        <a:pt x="246" y="955"/>
                      </a:lnTo>
                      <a:lnTo>
                        <a:pt x="217" y="952"/>
                      </a:lnTo>
                      <a:lnTo>
                        <a:pt x="188" y="949"/>
                      </a:lnTo>
                      <a:lnTo>
                        <a:pt x="161" y="944"/>
                      </a:lnTo>
                      <a:lnTo>
                        <a:pt x="135" y="941"/>
                      </a:lnTo>
                      <a:lnTo>
                        <a:pt x="109" y="937"/>
                      </a:lnTo>
                      <a:lnTo>
                        <a:pt x="85" y="933"/>
                      </a:lnTo>
                      <a:lnTo>
                        <a:pt x="62" y="928"/>
                      </a:lnTo>
                      <a:lnTo>
                        <a:pt x="42" y="923"/>
                      </a:lnTo>
                      <a:lnTo>
                        <a:pt x="22" y="820"/>
                      </a:lnTo>
                      <a:lnTo>
                        <a:pt x="9" y="719"/>
                      </a:lnTo>
                      <a:lnTo>
                        <a:pt x="2" y="620"/>
                      </a:lnTo>
                      <a:lnTo>
                        <a:pt x="0" y="520"/>
                      </a:lnTo>
                      <a:lnTo>
                        <a:pt x="3" y="419"/>
                      </a:lnTo>
                      <a:lnTo>
                        <a:pt x="13" y="318"/>
                      </a:lnTo>
                      <a:lnTo>
                        <a:pt x="28" y="213"/>
                      </a:lnTo>
                      <a:lnTo>
                        <a:pt x="48" y="105"/>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1" name="Freeform 310">
                  <a:extLst>
                    <a:ext uri="{FF2B5EF4-FFF2-40B4-BE49-F238E27FC236}">
                      <a16:creationId xmlns:a16="http://schemas.microsoft.com/office/drawing/2014/main" id="{84AB425E-D608-FE4D-B5E1-0E50E4F2EEE0}"/>
                    </a:ext>
                  </a:extLst>
                </p:cNvPr>
                <p:cNvSpPr>
                  <a:spLocks/>
                </p:cNvSpPr>
                <p:nvPr/>
              </p:nvSpPr>
              <p:spPr bwMode="auto">
                <a:xfrm>
                  <a:off x="606" y="999"/>
                  <a:ext cx="312" cy="466"/>
                </a:xfrm>
                <a:custGeom>
                  <a:avLst/>
                  <a:gdLst>
                    <a:gd name="T0" fmla="*/ 48 w 938"/>
                    <a:gd name="T1" fmla="*/ 104 h 932"/>
                    <a:gd name="T2" fmla="*/ 75 w 938"/>
                    <a:gd name="T3" fmla="*/ 99 h 932"/>
                    <a:gd name="T4" fmla="*/ 103 w 938"/>
                    <a:gd name="T5" fmla="*/ 94 h 932"/>
                    <a:gd name="T6" fmla="*/ 130 w 938"/>
                    <a:gd name="T7" fmla="*/ 88 h 932"/>
                    <a:gd name="T8" fmla="*/ 157 w 938"/>
                    <a:gd name="T9" fmla="*/ 83 h 932"/>
                    <a:gd name="T10" fmla="*/ 185 w 938"/>
                    <a:gd name="T11" fmla="*/ 78 h 932"/>
                    <a:gd name="T12" fmla="*/ 212 w 938"/>
                    <a:gd name="T13" fmla="*/ 73 h 932"/>
                    <a:gd name="T14" fmla="*/ 240 w 938"/>
                    <a:gd name="T15" fmla="*/ 69 h 932"/>
                    <a:gd name="T16" fmla="*/ 267 w 938"/>
                    <a:gd name="T17" fmla="*/ 64 h 932"/>
                    <a:gd name="T18" fmla="*/ 294 w 938"/>
                    <a:gd name="T19" fmla="*/ 60 h 932"/>
                    <a:gd name="T20" fmla="*/ 322 w 938"/>
                    <a:gd name="T21" fmla="*/ 56 h 932"/>
                    <a:gd name="T22" fmla="*/ 351 w 938"/>
                    <a:gd name="T23" fmla="*/ 51 h 932"/>
                    <a:gd name="T24" fmla="*/ 378 w 938"/>
                    <a:gd name="T25" fmla="*/ 47 h 932"/>
                    <a:gd name="T26" fmla="*/ 405 w 938"/>
                    <a:gd name="T27" fmla="*/ 43 h 932"/>
                    <a:gd name="T28" fmla="*/ 434 w 938"/>
                    <a:gd name="T29" fmla="*/ 40 h 932"/>
                    <a:gd name="T30" fmla="*/ 462 w 938"/>
                    <a:gd name="T31" fmla="*/ 36 h 932"/>
                    <a:gd name="T32" fmla="*/ 489 w 938"/>
                    <a:gd name="T33" fmla="*/ 33 h 932"/>
                    <a:gd name="T34" fmla="*/ 518 w 938"/>
                    <a:gd name="T35" fmla="*/ 30 h 932"/>
                    <a:gd name="T36" fmla="*/ 545 w 938"/>
                    <a:gd name="T37" fmla="*/ 27 h 932"/>
                    <a:gd name="T38" fmla="*/ 574 w 938"/>
                    <a:gd name="T39" fmla="*/ 24 h 932"/>
                    <a:gd name="T40" fmla="*/ 601 w 938"/>
                    <a:gd name="T41" fmla="*/ 21 h 932"/>
                    <a:gd name="T42" fmla="*/ 630 w 938"/>
                    <a:gd name="T43" fmla="*/ 19 h 932"/>
                    <a:gd name="T44" fmla="*/ 657 w 938"/>
                    <a:gd name="T45" fmla="*/ 15 h 932"/>
                    <a:gd name="T46" fmla="*/ 686 w 938"/>
                    <a:gd name="T47" fmla="*/ 13 h 932"/>
                    <a:gd name="T48" fmla="*/ 714 w 938"/>
                    <a:gd name="T49" fmla="*/ 11 h 932"/>
                    <a:gd name="T50" fmla="*/ 742 w 938"/>
                    <a:gd name="T51" fmla="*/ 9 h 932"/>
                    <a:gd name="T52" fmla="*/ 770 w 938"/>
                    <a:gd name="T53" fmla="*/ 7 h 932"/>
                    <a:gd name="T54" fmla="*/ 799 w 938"/>
                    <a:gd name="T55" fmla="*/ 6 h 932"/>
                    <a:gd name="T56" fmla="*/ 826 w 938"/>
                    <a:gd name="T57" fmla="*/ 4 h 932"/>
                    <a:gd name="T58" fmla="*/ 855 w 938"/>
                    <a:gd name="T59" fmla="*/ 3 h 932"/>
                    <a:gd name="T60" fmla="*/ 882 w 938"/>
                    <a:gd name="T61" fmla="*/ 2 h 932"/>
                    <a:gd name="T62" fmla="*/ 911 w 938"/>
                    <a:gd name="T63" fmla="*/ 1 h 932"/>
                    <a:gd name="T64" fmla="*/ 938 w 938"/>
                    <a:gd name="T65" fmla="*/ 0 h 932"/>
                    <a:gd name="T66" fmla="*/ 925 w 938"/>
                    <a:gd name="T67" fmla="*/ 226 h 932"/>
                    <a:gd name="T68" fmla="*/ 914 w 938"/>
                    <a:gd name="T69" fmla="*/ 450 h 932"/>
                    <a:gd name="T70" fmla="*/ 911 w 938"/>
                    <a:gd name="T71" fmla="*/ 674 h 932"/>
                    <a:gd name="T72" fmla="*/ 918 w 938"/>
                    <a:gd name="T73" fmla="*/ 900 h 932"/>
                    <a:gd name="T74" fmla="*/ 878 w 938"/>
                    <a:gd name="T75" fmla="*/ 908 h 932"/>
                    <a:gd name="T76" fmla="*/ 833 w 938"/>
                    <a:gd name="T77" fmla="*/ 914 h 932"/>
                    <a:gd name="T78" fmla="*/ 782 w 938"/>
                    <a:gd name="T79" fmla="*/ 920 h 932"/>
                    <a:gd name="T80" fmla="*/ 727 w 938"/>
                    <a:gd name="T81" fmla="*/ 924 h 932"/>
                    <a:gd name="T82" fmla="*/ 670 w 938"/>
                    <a:gd name="T83" fmla="*/ 928 h 932"/>
                    <a:gd name="T84" fmla="*/ 611 w 938"/>
                    <a:gd name="T85" fmla="*/ 930 h 932"/>
                    <a:gd name="T86" fmla="*/ 548 w 938"/>
                    <a:gd name="T87" fmla="*/ 931 h 932"/>
                    <a:gd name="T88" fmla="*/ 486 w 938"/>
                    <a:gd name="T89" fmla="*/ 932 h 932"/>
                    <a:gd name="T90" fmla="*/ 422 w 938"/>
                    <a:gd name="T91" fmla="*/ 931 h 932"/>
                    <a:gd name="T92" fmla="*/ 360 w 938"/>
                    <a:gd name="T93" fmla="*/ 929 h 932"/>
                    <a:gd name="T94" fmla="*/ 298 w 938"/>
                    <a:gd name="T95" fmla="*/ 926 h 932"/>
                    <a:gd name="T96" fmla="*/ 240 w 938"/>
                    <a:gd name="T97" fmla="*/ 922 h 932"/>
                    <a:gd name="T98" fmla="*/ 183 w 938"/>
                    <a:gd name="T99" fmla="*/ 916 h 932"/>
                    <a:gd name="T100" fmla="*/ 131 w 938"/>
                    <a:gd name="T101" fmla="*/ 910 h 932"/>
                    <a:gd name="T102" fmla="*/ 83 w 938"/>
                    <a:gd name="T103" fmla="*/ 900 h 932"/>
                    <a:gd name="T104" fmla="*/ 41 w 938"/>
                    <a:gd name="T105" fmla="*/ 891 h 932"/>
                    <a:gd name="T106" fmla="*/ 22 w 938"/>
                    <a:gd name="T107" fmla="*/ 792 h 932"/>
                    <a:gd name="T108" fmla="*/ 9 w 938"/>
                    <a:gd name="T109" fmla="*/ 696 h 932"/>
                    <a:gd name="T110" fmla="*/ 1 w 938"/>
                    <a:gd name="T111" fmla="*/ 599 h 932"/>
                    <a:gd name="T112" fmla="*/ 0 w 938"/>
                    <a:gd name="T113" fmla="*/ 504 h 932"/>
                    <a:gd name="T114" fmla="*/ 4 w 938"/>
                    <a:gd name="T115" fmla="*/ 407 h 932"/>
                    <a:gd name="T116" fmla="*/ 14 w 938"/>
                    <a:gd name="T117" fmla="*/ 308 h 932"/>
                    <a:gd name="T118" fmla="*/ 29 w 938"/>
                    <a:gd name="T119" fmla="*/ 208 h 932"/>
                    <a:gd name="T120" fmla="*/ 48 w 938"/>
                    <a:gd name="T121" fmla="*/ 104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8" h="932">
                      <a:moveTo>
                        <a:pt x="48" y="104"/>
                      </a:moveTo>
                      <a:lnTo>
                        <a:pt x="75" y="99"/>
                      </a:lnTo>
                      <a:lnTo>
                        <a:pt x="103" y="94"/>
                      </a:lnTo>
                      <a:lnTo>
                        <a:pt x="130" y="88"/>
                      </a:lnTo>
                      <a:lnTo>
                        <a:pt x="157" y="83"/>
                      </a:lnTo>
                      <a:lnTo>
                        <a:pt x="185" y="78"/>
                      </a:lnTo>
                      <a:lnTo>
                        <a:pt x="212" y="73"/>
                      </a:lnTo>
                      <a:lnTo>
                        <a:pt x="240" y="69"/>
                      </a:lnTo>
                      <a:lnTo>
                        <a:pt x="267" y="64"/>
                      </a:lnTo>
                      <a:lnTo>
                        <a:pt x="294" y="60"/>
                      </a:lnTo>
                      <a:lnTo>
                        <a:pt x="322" y="56"/>
                      </a:lnTo>
                      <a:lnTo>
                        <a:pt x="351" y="51"/>
                      </a:lnTo>
                      <a:lnTo>
                        <a:pt x="378" y="47"/>
                      </a:lnTo>
                      <a:lnTo>
                        <a:pt x="405" y="43"/>
                      </a:lnTo>
                      <a:lnTo>
                        <a:pt x="434" y="40"/>
                      </a:lnTo>
                      <a:lnTo>
                        <a:pt x="462" y="36"/>
                      </a:lnTo>
                      <a:lnTo>
                        <a:pt x="489" y="33"/>
                      </a:lnTo>
                      <a:lnTo>
                        <a:pt x="518" y="30"/>
                      </a:lnTo>
                      <a:lnTo>
                        <a:pt x="545" y="27"/>
                      </a:lnTo>
                      <a:lnTo>
                        <a:pt x="574" y="24"/>
                      </a:lnTo>
                      <a:lnTo>
                        <a:pt x="601" y="21"/>
                      </a:lnTo>
                      <a:lnTo>
                        <a:pt x="630" y="19"/>
                      </a:lnTo>
                      <a:lnTo>
                        <a:pt x="657" y="15"/>
                      </a:lnTo>
                      <a:lnTo>
                        <a:pt x="686" y="13"/>
                      </a:lnTo>
                      <a:lnTo>
                        <a:pt x="714" y="11"/>
                      </a:lnTo>
                      <a:lnTo>
                        <a:pt x="742" y="9"/>
                      </a:lnTo>
                      <a:lnTo>
                        <a:pt x="770" y="7"/>
                      </a:lnTo>
                      <a:lnTo>
                        <a:pt x="799" y="6"/>
                      </a:lnTo>
                      <a:lnTo>
                        <a:pt x="826" y="4"/>
                      </a:lnTo>
                      <a:lnTo>
                        <a:pt x="855" y="3"/>
                      </a:lnTo>
                      <a:lnTo>
                        <a:pt x="882" y="2"/>
                      </a:lnTo>
                      <a:lnTo>
                        <a:pt x="911" y="1"/>
                      </a:lnTo>
                      <a:lnTo>
                        <a:pt x="938" y="0"/>
                      </a:lnTo>
                      <a:lnTo>
                        <a:pt x="925" y="226"/>
                      </a:lnTo>
                      <a:lnTo>
                        <a:pt x="914" y="450"/>
                      </a:lnTo>
                      <a:lnTo>
                        <a:pt x="911" y="674"/>
                      </a:lnTo>
                      <a:lnTo>
                        <a:pt x="918" y="900"/>
                      </a:lnTo>
                      <a:lnTo>
                        <a:pt x="878" y="908"/>
                      </a:lnTo>
                      <a:lnTo>
                        <a:pt x="833" y="914"/>
                      </a:lnTo>
                      <a:lnTo>
                        <a:pt x="782" y="920"/>
                      </a:lnTo>
                      <a:lnTo>
                        <a:pt x="727" y="924"/>
                      </a:lnTo>
                      <a:lnTo>
                        <a:pt x="670" y="928"/>
                      </a:lnTo>
                      <a:lnTo>
                        <a:pt x="611" y="930"/>
                      </a:lnTo>
                      <a:lnTo>
                        <a:pt x="548" y="931"/>
                      </a:lnTo>
                      <a:lnTo>
                        <a:pt x="486" y="932"/>
                      </a:lnTo>
                      <a:lnTo>
                        <a:pt x="422" y="931"/>
                      </a:lnTo>
                      <a:lnTo>
                        <a:pt x="360" y="929"/>
                      </a:lnTo>
                      <a:lnTo>
                        <a:pt x="298" y="926"/>
                      </a:lnTo>
                      <a:lnTo>
                        <a:pt x="240" y="922"/>
                      </a:lnTo>
                      <a:lnTo>
                        <a:pt x="183" y="916"/>
                      </a:lnTo>
                      <a:lnTo>
                        <a:pt x="131" y="910"/>
                      </a:lnTo>
                      <a:lnTo>
                        <a:pt x="83" y="900"/>
                      </a:lnTo>
                      <a:lnTo>
                        <a:pt x="41" y="891"/>
                      </a:lnTo>
                      <a:lnTo>
                        <a:pt x="22" y="792"/>
                      </a:lnTo>
                      <a:lnTo>
                        <a:pt x="9" y="696"/>
                      </a:lnTo>
                      <a:lnTo>
                        <a:pt x="1" y="599"/>
                      </a:lnTo>
                      <a:lnTo>
                        <a:pt x="0" y="504"/>
                      </a:lnTo>
                      <a:lnTo>
                        <a:pt x="4" y="407"/>
                      </a:lnTo>
                      <a:lnTo>
                        <a:pt x="14" y="308"/>
                      </a:lnTo>
                      <a:lnTo>
                        <a:pt x="29" y="208"/>
                      </a:lnTo>
                      <a:lnTo>
                        <a:pt x="48" y="104"/>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Freeform 311">
                  <a:extLst>
                    <a:ext uri="{FF2B5EF4-FFF2-40B4-BE49-F238E27FC236}">
                      <a16:creationId xmlns:a16="http://schemas.microsoft.com/office/drawing/2014/main" id="{7D8BC2E2-70F0-CE46-93A1-B1C4FC118725}"/>
                    </a:ext>
                  </a:extLst>
                </p:cNvPr>
                <p:cNvSpPr>
                  <a:spLocks/>
                </p:cNvSpPr>
                <p:nvPr/>
              </p:nvSpPr>
              <p:spPr bwMode="auto">
                <a:xfrm>
                  <a:off x="607" y="1000"/>
                  <a:ext cx="305" cy="448"/>
                </a:xfrm>
                <a:custGeom>
                  <a:avLst/>
                  <a:gdLst>
                    <a:gd name="T0" fmla="*/ 45 w 914"/>
                    <a:gd name="T1" fmla="*/ 103 h 896"/>
                    <a:gd name="T2" fmla="*/ 97 w 914"/>
                    <a:gd name="T3" fmla="*/ 93 h 896"/>
                    <a:gd name="T4" fmla="*/ 151 w 914"/>
                    <a:gd name="T5" fmla="*/ 82 h 896"/>
                    <a:gd name="T6" fmla="*/ 204 w 914"/>
                    <a:gd name="T7" fmla="*/ 73 h 896"/>
                    <a:gd name="T8" fmla="*/ 258 w 914"/>
                    <a:gd name="T9" fmla="*/ 64 h 896"/>
                    <a:gd name="T10" fmla="*/ 311 w 914"/>
                    <a:gd name="T11" fmla="*/ 55 h 896"/>
                    <a:gd name="T12" fmla="*/ 366 w 914"/>
                    <a:gd name="T13" fmla="*/ 47 h 896"/>
                    <a:gd name="T14" fmla="*/ 421 w 914"/>
                    <a:gd name="T15" fmla="*/ 39 h 896"/>
                    <a:gd name="T16" fmla="*/ 475 w 914"/>
                    <a:gd name="T17" fmla="*/ 33 h 896"/>
                    <a:gd name="T18" fmla="*/ 530 w 914"/>
                    <a:gd name="T19" fmla="*/ 26 h 896"/>
                    <a:gd name="T20" fmla="*/ 585 w 914"/>
                    <a:gd name="T21" fmla="*/ 21 h 896"/>
                    <a:gd name="T22" fmla="*/ 640 w 914"/>
                    <a:gd name="T23" fmla="*/ 16 h 896"/>
                    <a:gd name="T24" fmla="*/ 695 w 914"/>
                    <a:gd name="T25" fmla="*/ 11 h 896"/>
                    <a:gd name="T26" fmla="*/ 751 w 914"/>
                    <a:gd name="T27" fmla="*/ 7 h 896"/>
                    <a:gd name="T28" fmla="*/ 805 w 914"/>
                    <a:gd name="T29" fmla="*/ 4 h 896"/>
                    <a:gd name="T30" fmla="*/ 859 w 914"/>
                    <a:gd name="T31" fmla="*/ 2 h 896"/>
                    <a:gd name="T32" fmla="*/ 914 w 914"/>
                    <a:gd name="T33" fmla="*/ 0 h 896"/>
                    <a:gd name="T34" fmla="*/ 899 w 914"/>
                    <a:gd name="T35" fmla="*/ 218 h 896"/>
                    <a:gd name="T36" fmla="*/ 888 w 914"/>
                    <a:gd name="T37" fmla="*/ 432 h 896"/>
                    <a:gd name="T38" fmla="*/ 884 w 914"/>
                    <a:gd name="T39" fmla="*/ 646 h 896"/>
                    <a:gd name="T40" fmla="*/ 889 w 914"/>
                    <a:gd name="T41" fmla="*/ 863 h 896"/>
                    <a:gd name="T42" fmla="*/ 851 w 914"/>
                    <a:gd name="T43" fmla="*/ 871 h 896"/>
                    <a:gd name="T44" fmla="*/ 807 w 914"/>
                    <a:gd name="T45" fmla="*/ 877 h 896"/>
                    <a:gd name="T46" fmla="*/ 758 w 914"/>
                    <a:gd name="T47" fmla="*/ 882 h 896"/>
                    <a:gd name="T48" fmla="*/ 705 w 914"/>
                    <a:gd name="T49" fmla="*/ 887 h 896"/>
                    <a:gd name="T50" fmla="*/ 649 w 914"/>
                    <a:gd name="T51" fmla="*/ 891 h 896"/>
                    <a:gd name="T52" fmla="*/ 590 w 914"/>
                    <a:gd name="T53" fmla="*/ 893 h 896"/>
                    <a:gd name="T54" fmla="*/ 531 w 914"/>
                    <a:gd name="T55" fmla="*/ 895 h 896"/>
                    <a:gd name="T56" fmla="*/ 470 w 914"/>
                    <a:gd name="T57" fmla="*/ 896 h 896"/>
                    <a:gd name="T58" fmla="*/ 408 w 914"/>
                    <a:gd name="T59" fmla="*/ 896 h 896"/>
                    <a:gd name="T60" fmla="*/ 348 w 914"/>
                    <a:gd name="T61" fmla="*/ 895 h 896"/>
                    <a:gd name="T62" fmla="*/ 289 w 914"/>
                    <a:gd name="T63" fmla="*/ 892 h 896"/>
                    <a:gd name="T64" fmla="*/ 231 w 914"/>
                    <a:gd name="T65" fmla="*/ 889 h 896"/>
                    <a:gd name="T66" fmla="*/ 177 w 914"/>
                    <a:gd name="T67" fmla="*/ 884 h 896"/>
                    <a:gd name="T68" fmla="*/ 126 w 914"/>
                    <a:gd name="T69" fmla="*/ 878 h 896"/>
                    <a:gd name="T70" fmla="*/ 79 w 914"/>
                    <a:gd name="T71" fmla="*/ 870 h 896"/>
                    <a:gd name="T72" fmla="*/ 38 w 914"/>
                    <a:gd name="T73" fmla="*/ 860 h 896"/>
                    <a:gd name="T74" fmla="*/ 21 w 914"/>
                    <a:gd name="T75" fmla="*/ 765 h 896"/>
                    <a:gd name="T76" fmla="*/ 8 w 914"/>
                    <a:gd name="T77" fmla="*/ 671 h 896"/>
                    <a:gd name="T78" fmla="*/ 1 w 914"/>
                    <a:gd name="T79" fmla="*/ 580 h 896"/>
                    <a:gd name="T80" fmla="*/ 0 w 914"/>
                    <a:gd name="T81" fmla="*/ 487 h 896"/>
                    <a:gd name="T82" fmla="*/ 4 w 914"/>
                    <a:gd name="T83" fmla="*/ 394 h 896"/>
                    <a:gd name="T84" fmla="*/ 12 w 914"/>
                    <a:gd name="T85" fmla="*/ 299 h 896"/>
                    <a:gd name="T86" fmla="*/ 26 w 914"/>
                    <a:gd name="T87" fmla="*/ 203 h 896"/>
                    <a:gd name="T88" fmla="*/ 45 w 914"/>
                    <a:gd name="T89" fmla="*/ 1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4" h="896">
                      <a:moveTo>
                        <a:pt x="45" y="103"/>
                      </a:moveTo>
                      <a:lnTo>
                        <a:pt x="97" y="93"/>
                      </a:lnTo>
                      <a:lnTo>
                        <a:pt x="151" y="82"/>
                      </a:lnTo>
                      <a:lnTo>
                        <a:pt x="204" y="73"/>
                      </a:lnTo>
                      <a:lnTo>
                        <a:pt x="258" y="64"/>
                      </a:lnTo>
                      <a:lnTo>
                        <a:pt x="311" y="55"/>
                      </a:lnTo>
                      <a:lnTo>
                        <a:pt x="366" y="47"/>
                      </a:lnTo>
                      <a:lnTo>
                        <a:pt x="421" y="39"/>
                      </a:lnTo>
                      <a:lnTo>
                        <a:pt x="475" y="33"/>
                      </a:lnTo>
                      <a:lnTo>
                        <a:pt x="530" y="26"/>
                      </a:lnTo>
                      <a:lnTo>
                        <a:pt x="585" y="21"/>
                      </a:lnTo>
                      <a:lnTo>
                        <a:pt x="640" y="16"/>
                      </a:lnTo>
                      <a:lnTo>
                        <a:pt x="695" y="11"/>
                      </a:lnTo>
                      <a:lnTo>
                        <a:pt x="751" y="7"/>
                      </a:lnTo>
                      <a:lnTo>
                        <a:pt x="805" y="4"/>
                      </a:lnTo>
                      <a:lnTo>
                        <a:pt x="859" y="2"/>
                      </a:lnTo>
                      <a:lnTo>
                        <a:pt x="914" y="0"/>
                      </a:lnTo>
                      <a:lnTo>
                        <a:pt x="899" y="218"/>
                      </a:lnTo>
                      <a:lnTo>
                        <a:pt x="888" y="432"/>
                      </a:lnTo>
                      <a:lnTo>
                        <a:pt x="884" y="646"/>
                      </a:lnTo>
                      <a:lnTo>
                        <a:pt x="889" y="863"/>
                      </a:lnTo>
                      <a:lnTo>
                        <a:pt x="851" y="871"/>
                      </a:lnTo>
                      <a:lnTo>
                        <a:pt x="807" y="877"/>
                      </a:lnTo>
                      <a:lnTo>
                        <a:pt x="758" y="882"/>
                      </a:lnTo>
                      <a:lnTo>
                        <a:pt x="705" y="887"/>
                      </a:lnTo>
                      <a:lnTo>
                        <a:pt x="649" y="891"/>
                      </a:lnTo>
                      <a:lnTo>
                        <a:pt x="590" y="893"/>
                      </a:lnTo>
                      <a:lnTo>
                        <a:pt x="531" y="895"/>
                      </a:lnTo>
                      <a:lnTo>
                        <a:pt x="470" y="896"/>
                      </a:lnTo>
                      <a:lnTo>
                        <a:pt x="408" y="896"/>
                      </a:lnTo>
                      <a:lnTo>
                        <a:pt x="348" y="895"/>
                      </a:lnTo>
                      <a:lnTo>
                        <a:pt x="289" y="892"/>
                      </a:lnTo>
                      <a:lnTo>
                        <a:pt x="231" y="889"/>
                      </a:lnTo>
                      <a:lnTo>
                        <a:pt x="177" y="884"/>
                      </a:lnTo>
                      <a:lnTo>
                        <a:pt x="126" y="878"/>
                      </a:lnTo>
                      <a:lnTo>
                        <a:pt x="79" y="870"/>
                      </a:lnTo>
                      <a:lnTo>
                        <a:pt x="38" y="860"/>
                      </a:lnTo>
                      <a:lnTo>
                        <a:pt x="21" y="765"/>
                      </a:lnTo>
                      <a:lnTo>
                        <a:pt x="8" y="671"/>
                      </a:lnTo>
                      <a:lnTo>
                        <a:pt x="1" y="580"/>
                      </a:lnTo>
                      <a:lnTo>
                        <a:pt x="0" y="487"/>
                      </a:lnTo>
                      <a:lnTo>
                        <a:pt x="4" y="394"/>
                      </a:lnTo>
                      <a:lnTo>
                        <a:pt x="12" y="299"/>
                      </a:lnTo>
                      <a:lnTo>
                        <a:pt x="26" y="203"/>
                      </a:lnTo>
                      <a:lnTo>
                        <a:pt x="45" y="103"/>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 name="Freeform 312">
                  <a:extLst>
                    <a:ext uri="{FF2B5EF4-FFF2-40B4-BE49-F238E27FC236}">
                      <a16:creationId xmlns:a16="http://schemas.microsoft.com/office/drawing/2014/main" id="{E8E87D1B-3536-B047-9FF2-13C8C0E452CF}"/>
                    </a:ext>
                  </a:extLst>
                </p:cNvPr>
                <p:cNvSpPr>
                  <a:spLocks/>
                </p:cNvSpPr>
                <p:nvPr/>
              </p:nvSpPr>
              <p:spPr bwMode="auto">
                <a:xfrm>
                  <a:off x="608" y="1001"/>
                  <a:ext cx="296" cy="431"/>
                </a:xfrm>
                <a:custGeom>
                  <a:avLst/>
                  <a:gdLst>
                    <a:gd name="T0" fmla="*/ 44 w 887"/>
                    <a:gd name="T1" fmla="*/ 102 h 861"/>
                    <a:gd name="T2" fmla="*/ 94 w 887"/>
                    <a:gd name="T3" fmla="*/ 92 h 861"/>
                    <a:gd name="T4" fmla="*/ 145 w 887"/>
                    <a:gd name="T5" fmla="*/ 81 h 861"/>
                    <a:gd name="T6" fmla="*/ 197 w 887"/>
                    <a:gd name="T7" fmla="*/ 72 h 861"/>
                    <a:gd name="T8" fmla="*/ 249 w 887"/>
                    <a:gd name="T9" fmla="*/ 63 h 861"/>
                    <a:gd name="T10" fmla="*/ 302 w 887"/>
                    <a:gd name="T11" fmla="*/ 55 h 861"/>
                    <a:gd name="T12" fmla="*/ 356 w 887"/>
                    <a:gd name="T13" fmla="*/ 46 h 861"/>
                    <a:gd name="T14" fmla="*/ 409 w 887"/>
                    <a:gd name="T15" fmla="*/ 39 h 861"/>
                    <a:gd name="T16" fmla="*/ 463 w 887"/>
                    <a:gd name="T17" fmla="*/ 32 h 861"/>
                    <a:gd name="T18" fmla="*/ 516 w 887"/>
                    <a:gd name="T19" fmla="*/ 26 h 861"/>
                    <a:gd name="T20" fmla="*/ 570 w 887"/>
                    <a:gd name="T21" fmla="*/ 21 h 861"/>
                    <a:gd name="T22" fmla="*/ 623 w 887"/>
                    <a:gd name="T23" fmla="*/ 16 h 861"/>
                    <a:gd name="T24" fmla="*/ 676 w 887"/>
                    <a:gd name="T25" fmla="*/ 11 h 861"/>
                    <a:gd name="T26" fmla="*/ 730 w 887"/>
                    <a:gd name="T27" fmla="*/ 7 h 861"/>
                    <a:gd name="T28" fmla="*/ 783 w 887"/>
                    <a:gd name="T29" fmla="*/ 4 h 861"/>
                    <a:gd name="T30" fmla="*/ 835 w 887"/>
                    <a:gd name="T31" fmla="*/ 2 h 861"/>
                    <a:gd name="T32" fmla="*/ 887 w 887"/>
                    <a:gd name="T33" fmla="*/ 0 h 861"/>
                    <a:gd name="T34" fmla="*/ 874 w 887"/>
                    <a:gd name="T35" fmla="*/ 209 h 861"/>
                    <a:gd name="T36" fmla="*/ 863 w 887"/>
                    <a:gd name="T37" fmla="*/ 412 h 861"/>
                    <a:gd name="T38" fmla="*/ 859 w 887"/>
                    <a:gd name="T39" fmla="*/ 617 h 861"/>
                    <a:gd name="T40" fmla="*/ 864 w 887"/>
                    <a:gd name="T41" fmla="*/ 825 h 861"/>
                    <a:gd name="T42" fmla="*/ 827 w 887"/>
                    <a:gd name="T43" fmla="*/ 833 h 861"/>
                    <a:gd name="T44" fmla="*/ 783 w 887"/>
                    <a:gd name="T45" fmla="*/ 839 h 861"/>
                    <a:gd name="T46" fmla="*/ 737 w 887"/>
                    <a:gd name="T47" fmla="*/ 844 h 861"/>
                    <a:gd name="T48" fmla="*/ 685 w 887"/>
                    <a:gd name="T49" fmla="*/ 849 h 861"/>
                    <a:gd name="T50" fmla="*/ 630 w 887"/>
                    <a:gd name="T51" fmla="*/ 853 h 861"/>
                    <a:gd name="T52" fmla="*/ 574 w 887"/>
                    <a:gd name="T53" fmla="*/ 857 h 861"/>
                    <a:gd name="T54" fmla="*/ 515 w 887"/>
                    <a:gd name="T55" fmla="*/ 859 h 861"/>
                    <a:gd name="T56" fmla="*/ 456 w 887"/>
                    <a:gd name="T57" fmla="*/ 861 h 861"/>
                    <a:gd name="T58" fmla="*/ 397 w 887"/>
                    <a:gd name="T59" fmla="*/ 861 h 861"/>
                    <a:gd name="T60" fmla="*/ 338 w 887"/>
                    <a:gd name="T61" fmla="*/ 860 h 861"/>
                    <a:gd name="T62" fmla="*/ 281 w 887"/>
                    <a:gd name="T63" fmla="*/ 859 h 861"/>
                    <a:gd name="T64" fmla="*/ 224 w 887"/>
                    <a:gd name="T65" fmla="*/ 856 h 861"/>
                    <a:gd name="T66" fmla="*/ 171 w 887"/>
                    <a:gd name="T67" fmla="*/ 851 h 861"/>
                    <a:gd name="T68" fmla="*/ 122 w 887"/>
                    <a:gd name="T69" fmla="*/ 846 h 861"/>
                    <a:gd name="T70" fmla="*/ 76 w 887"/>
                    <a:gd name="T71" fmla="*/ 839 h 861"/>
                    <a:gd name="T72" fmla="*/ 37 w 887"/>
                    <a:gd name="T73" fmla="*/ 830 h 861"/>
                    <a:gd name="T74" fmla="*/ 19 w 887"/>
                    <a:gd name="T75" fmla="*/ 738 h 861"/>
                    <a:gd name="T76" fmla="*/ 8 w 887"/>
                    <a:gd name="T77" fmla="*/ 649 h 861"/>
                    <a:gd name="T78" fmla="*/ 1 w 887"/>
                    <a:gd name="T79" fmla="*/ 559 h 861"/>
                    <a:gd name="T80" fmla="*/ 0 w 887"/>
                    <a:gd name="T81" fmla="*/ 471 h 861"/>
                    <a:gd name="T82" fmla="*/ 4 w 887"/>
                    <a:gd name="T83" fmla="*/ 381 h 861"/>
                    <a:gd name="T84" fmla="*/ 12 w 887"/>
                    <a:gd name="T85" fmla="*/ 291 h 861"/>
                    <a:gd name="T86" fmla="*/ 26 w 887"/>
                    <a:gd name="T87" fmla="*/ 199 h 861"/>
                    <a:gd name="T88" fmla="*/ 44 w 887"/>
                    <a:gd name="T89" fmla="*/ 10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7" h="861">
                      <a:moveTo>
                        <a:pt x="44" y="102"/>
                      </a:moveTo>
                      <a:lnTo>
                        <a:pt x="94" y="92"/>
                      </a:lnTo>
                      <a:lnTo>
                        <a:pt x="145" y="81"/>
                      </a:lnTo>
                      <a:lnTo>
                        <a:pt x="197" y="72"/>
                      </a:lnTo>
                      <a:lnTo>
                        <a:pt x="249" y="63"/>
                      </a:lnTo>
                      <a:lnTo>
                        <a:pt x="302" y="55"/>
                      </a:lnTo>
                      <a:lnTo>
                        <a:pt x="356" y="46"/>
                      </a:lnTo>
                      <a:lnTo>
                        <a:pt x="409" y="39"/>
                      </a:lnTo>
                      <a:lnTo>
                        <a:pt x="463" y="32"/>
                      </a:lnTo>
                      <a:lnTo>
                        <a:pt x="516" y="26"/>
                      </a:lnTo>
                      <a:lnTo>
                        <a:pt x="570" y="21"/>
                      </a:lnTo>
                      <a:lnTo>
                        <a:pt x="623" y="16"/>
                      </a:lnTo>
                      <a:lnTo>
                        <a:pt x="676" y="11"/>
                      </a:lnTo>
                      <a:lnTo>
                        <a:pt x="730" y="7"/>
                      </a:lnTo>
                      <a:lnTo>
                        <a:pt x="783" y="4"/>
                      </a:lnTo>
                      <a:lnTo>
                        <a:pt x="835" y="2"/>
                      </a:lnTo>
                      <a:lnTo>
                        <a:pt x="887" y="0"/>
                      </a:lnTo>
                      <a:lnTo>
                        <a:pt x="874" y="209"/>
                      </a:lnTo>
                      <a:lnTo>
                        <a:pt x="863" y="412"/>
                      </a:lnTo>
                      <a:lnTo>
                        <a:pt x="859" y="617"/>
                      </a:lnTo>
                      <a:lnTo>
                        <a:pt x="864" y="825"/>
                      </a:lnTo>
                      <a:lnTo>
                        <a:pt x="827" y="833"/>
                      </a:lnTo>
                      <a:lnTo>
                        <a:pt x="783" y="839"/>
                      </a:lnTo>
                      <a:lnTo>
                        <a:pt x="737" y="844"/>
                      </a:lnTo>
                      <a:lnTo>
                        <a:pt x="685" y="849"/>
                      </a:lnTo>
                      <a:lnTo>
                        <a:pt x="630" y="853"/>
                      </a:lnTo>
                      <a:lnTo>
                        <a:pt x="574" y="857"/>
                      </a:lnTo>
                      <a:lnTo>
                        <a:pt x="515" y="859"/>
                      </a:lnTo>
                      <a:lnTo>
                        <a:pt x="456" y="861"/>
                      </a:lnTo>
                      <a:lnTo>
                        <a:pt x="397" y="861"/>
                      </a:lnTo>
                      <a:lnTo>
                        <a:pt x="338" y="860"/>
                      </a:lnTo>
                      <a:lnTo>
                        <a:pt x="281" y="859"/>
                      </a:lnTo>
                      <a:lnTo>
                        <a:pt x="224" y="856"/>
                      </a:lnTo>
                      <a:lnTo>
                        <a:pt x="171" y="851"/>
                      </a:lnTo>
                      <a:lnTo>
                        <a:pt x="122" y="846"/>
                      </a:lnTo>
                      <a:lnTo>
                        <a:pt x="76" y="839"/>
                      </a:lnTo>
                      <a:lnTo>
                        <a:pt x="37" y="830"/>
                      </a:lnTo>
                      <a:lnTo>
                        <a:pt x="19" y="738"/>
                      </a:lnTo>
                      <a:lnTo>
                        <a:pt x="8" y="649"/>
                      </a:lnTo>
                      <a:lnTo>
                        <a:pt x="1" y="559"/>
                      </a:lnTo>
                      <a:lnTo>
                        <a:pt x="0" y="471"/>
                      </a:lnTo>
                      <a:lnTo>
                        <a:pt x="4" y="381"/>
                      </a:lnTo>
                      <a:lnTo>
                        <a:pt x="12" y="291"/>
                      </a:lnTo>
                      <a:lnTo>
                        <a:pt x="26" y="199"/>
                      </a:lnTo>
                      <a:lnTo>
                        <a:pt x="44" y="102"/>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Freeform 313">
                  <a:extLst>
                    <a:ext uri="{FF2B5EF4-FFF2-40B4-BE49-F238E27FC236}">
                      <a16:creationId xmlns:a16="http://schemas.microsoft.com/office/drawing/2014/main" id="{8A4A6B20-1355-1E4D-AF1C-8DCE03D98E7A}"/>
                    </a:ext>
                  </a:extLst>
                </p:cNvPr>
                <p:cNvSpPr>
                  <a:spLocks/>
                </p:cNvSpPr>
                <p:nvPr/>
              </p:nvSpPr>
              <p:spPr bwMode="auto">
                <a:xfrm>
                  <a:off x="609" y="1002"/>
                  <a:ext cx="287" cy="413"/>
                </a:xfrm>
                <a:custGeom>
                  <a:avLst/>
                  <a:gdLst>
                    <a:gd name="T0" fmla="*/ 43 w 863"/>
                    <a:gd name="T1" fmla="*/ 101 h 827"/>
                    <a:gd name="T2" fmla="*/ 91 w 863"/>
                    <a:gd name="T3" fmla="*/ 91 h 827"/>
                    <a:gd name="T4" fmla="*/ 140 w 863"/>
                    <a:gd name="T5" fmla="*/ 81 h 827"/>
                    <a:gd name="T6" fmla="*/ 191 w 863"/>
                    <a:gd name="T7" fmla="*/ 72 h 827"/>
                    <a:gd name="T8" fmla="*/ 242 w 863"/>
                    <a:gd name="T9" fmla="*/ 63 h 827"/>
                    <a:gd name="T10" fmla="*/ 292 w 863"/>
                    <a:gd name="T11" fmla="*/ 55 h 827"/>
                    <a:gd name="T12" fmla="*/ 344 w 863"/>
                    <a:gd name="T13" fmla="*/ 47 h 827"/>
                    <a:gd name="T14" fmla="*/ 398 w 863"/>
                    <a:gd name="T15" fmla="*/ 39 h 827"/>
                    <a:gd name="T16" fmla="*/ 450 w 863"/>
                    <a:gd name="T17" fmla="*/ 33 h 827"/>
                    <a:gd name="T18" fmla="*/ 502 w 863"/>
                    <a:gd name="T19" fmla="*/ 27 h 827"/>
                    <a:gd name="T20" fmla="*/ 555 w 863"/>
                    <a:gd name="T21" fmla="*/ 21 h 827"/>
                    <a:gd name="T22" fmla="*/ 607 w 863"/>
                    <a:gd name="T23" fmla="*/ 16 h 827"/>
                    <a:gd name="T24" fmla="*/ 659 w 863"/>
                    <a:gd name="T25" fmla="*/ 12 h 827"/>
                    <a:gd name="T26" fmla="*/ 711 w 863"/>
                    <a:gd name="T27" fmla="*/ 7 h 827"/>
                    <a:gd name="T28" fmla="*/ 762 w 863"/>
                    <a:gd name="T29" fmla="*/ 4 h 827"/>
                    <a:gd name="T30" fmla="*/ 814 w 863"/>
                    <a:gd name="T31" fmla="*/ 2 h 827"/>
                    <a:gd name="T32" fmla="*/ 863 w 863"/>
                    <a:gd name="T33" fmla="*/ 0 h 827"/>
                    <a:gd name="T34" fmla="*/ 850 w 863"/>
                    <a:gd name="T35" fmla="*/ 200 h 827"/>
                    <a:gd name="T36" fmla="*/ 839 w 863"/>
                    <a:gd name="T37" fmla="*/ 394 h 827"/>
                    <a:gd name="T38" fmla="*/ 833 w 863"/>
                    <a:gd name="T39" fmla="*/ 589 h 827"/>
                    <a:gd name="T40" fmla="*/ 839 w 863"/>
                    <a:gd name="T41" fmla="*/ 787 h 827"/>
                    <a:gd name="T42" fmla="*/ 802 w 863"/>
                    <a:gd name="T43" fmla="*/ 795 h 827"/>
                    <a:gd name="T44" fmla="*/ 761 w 863"/>
                    <a:gd name="T45" fmla="*/ 801 h 827"/>
                    <a:gd name="T46" fmla="*/ 714 w 863"/>
                    <a:gd name="T47" fmla="*/ 806 h 827"/>
                    <a:gd name="T48" fmla="*/ 665 w 863"/>
                    <a:gd name="T49" fmla="*/ 812 h 827"/>
                    <a:gd name="T50" fmla="*/ 611 w 863"/>
                    <a:gd name="T51" fmla="*/ 816 h 827"/>
                    <a:gd name="T52" fmla="*/ 557 w 863"/>
                    <a:gd name="T53" fmla="*/ 820 h 827"/>
                    <a:gd name="T54" fmla="*/ 500 w 863"/>
                    <a:gd name="T55" fmla="*/ 823 h 827"/>
                    <a:gd name="T56" fmla="*/ 443 w 863"/>
                    <a:gd name="T57" fmla="*/ 825 h 827"/>
                    <a:gd name="T58" fmla="*/ 385 w 863"/>
                    <a:gd name="T59" fmla="*/ 827 h 827"/>
                    <a:gd name="T60" fmla="*/ 328 w 863"/>
                    <a:gd name="T61" fmla="*/ 827 h 827"/>
                    <a:gd name="T62" fmla="*/ 272 w 863"/>
                    <a:gd name="T63" fmla="*/ 825 h 827"/>
                    <a:gd name="T64" fmla="*/ 218 w 863"/>
                    <a:gd name="T65" fmla="*/ 822 h 827"/>
                    <a:gd name="T66" fmla="*/ 166 w 863"/>
                    <a:gd name="T67" fmla="*/ 818 h 827"/>
                    <a:gd name="T68" fmla="*/ 118 w 863"/>
                    <a:gd name="T69" fmla="*/ 813 h 827"/>
                    <a:gd name="T70" fmla="*/ 74 w 863"/>
                    <a:gd name="T71" fmla="*/ 806 h 827"/>
                    <a:gd name="T72" fmla="*/ 36 w 863"/>
                    <a:gd name="T73" fmla="*/ 798 h 827"/>
                    <a:gd name="T74" fmla="*/ 20 w 863"/>
                    <a:gd name="T75" fmla="*/ 710 h 827"/>
                    <a:gd name="T76" fmla="*/ 7 w 863"/>
                    <a:gd name="T77" fmla="*/ 625 h 827"/>
                    <a:gd name="T78" fmla="*/ 2 w 863"/>
                    <a:gd name="T79" fmla="*/ 540 h 827"/>
                    <a:gd name="T80" fmla="*/ 0 w 863"/>
                    <a:gd name="T81" fmla="*/ 454 h 827"/>
                    <a:gd name="T82" fmla="*/ 5 w 863"/>
                    <a:gd name="T83" fmla="*/ 369 h 827"/>
                    <a:gd name="T84" fmla="*/ 13 w 863"/>
                    <a:gd name="T85" fmla="*/ 282 h 827"/>
                    <a:gd name="T86" fmla="*/ 25 w 863"/>
                    <a:gd name="T87" fmla="*/ 193 h 827"/>
                    <a:gd name="T88" fmla="*/ 43 w 863"/>
                    <a:gd name="T89" fmla="*/ 10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3" h="827">
                      <a:moveTo>
                        <a:pt x="43" y="101"/>
                      </a:moveTo>
                      <a:lnTo>
                        <a:pt x="91" y="91"/>
                      </a:lnTo>
                      <a:lnTo>
                        <a:pt x="140" y="81"/>
                      </a:lnTo>
                      <a:lnTo>
                        <a:pt x="191" y="72"/>
                      </a:lnTo>
                      <a:lnTo>
                        <a:pt x="242" y="63"/>
                      </a:lnTo>
                      <a:lnTo>
                        <a:pt x="292" y="55"/>
                      </a:lnTo>
                      <a:lnTo>
                        <a:pt x="344" y="47"/>
                      </a:lnTo>
                      <a:lnTo>
                        <a:pt x="398" y="39"/>
                      </a:lnTo>
                      <a:lnTo>
                        <a:pt x="450" y="33"/>
                      </a:lnTo>
                      <a:lnTo>
                        <a:pt x="502" y="27"/>
                      </a:lnTo>
                      <a:lnTo>
                        <a:pt x="555" y="21"/>
                      </a:lnTo>
                      <a:lnTo>
                        <a:pt x="607" y="16"/>
                      </a:lnTo>
                      <a:lnTo>
                        <a:pt x="659" y="12"/>
                      </a:lnTo>
                      <a:lnTo>
                        <a:pt x="711" y="7"/>
                      </a:lnTo>
                      <a:lnTo>
                        <a:pt x="762" y="4"/>
                      </a:lnTo>
                      <a:lnTo>
                        <a:pt x="814" y="2"/>
                      </a:lnTo>
                      <a:lnTo>
                        <a:pt x="863" y="0"/>
                      </a:lnTo>
                      <a:lnTo>
                        <a:pt x="850" y="200"/>
                      </a:lnTo>
                      <a:lnTo>
                        <a:pt x="839" y="394"/>
                      </a:lnTo>
                      <a:lnTo>
                        <a:pt x="833" y="589"/>
                      </a:lnTo>
                      <a:lnTo>
                        <a:pt x="839" y="787"/>
                      </a:lnTo>
                      <a:lnTo>
                        <a:pt x="802" y="795"/>
                      </a:lnTo>
                      <a:lnTo>
                        <a:pt x="761" y="801"/>
                      </a:lnTo>
                      <a:lnTo>
                        <a:pt x="714" y="806"/>
                      </a:lnTo>
                      <a:lnTo>
                        <a:pt x="665" y="812"/>
                      </a:lnTo>
                      <a:lnTo>
                        <a:pt x="611" y="816"/>
                      </a:lnTo>
                      <a:lnTo>
                        <a:pt x="557" y="820"/>
                      </a:lnTo>
                      <a:lnTo>
                        <a:pt x="500" y="823"/>
                      </a:lnTo>
                      <a:lnTo>
                        <a:pt x="443" y="825"/>
                      </a:lnTo>
                      <a:lnTo>
                        <a:pt x="385" y="827"/>
                      </a:lnTo>
                      <a:lnTo>
                        <a:pt x="328" y="827"/>
                      </a:lnTo>
                      <a:lnTo>
                        <a:pt x="272" y="825"/>
                      </a:lnTo>
                      <a:lnTo>
                        <a:pt x="218" y="822"/>
                      </a:lnTo>
                      <a:lnTo>
                        <a:pt x="166" y="818"/>
                      </a:lnTo>
                      <a:lnTo>
                        <a:pt x="118" y="813"/>
                      </a:lnTo>
                      <a:lnTo>
                        <a:pt x="74" y="806"/>
                      </a:lnTo>
                      <a:lnTo>
                        <a:pt x="36" y="798"/>
                      </a:lnTo>
                      <a:lnTo>
                        <a:pt x="20" y="710"/>
                      </a:lnTo>
                      <a:lnTo>
                        <a:pt x="7" y="625"/>
                      </a:lnTo>
                      <a:lnTo>
                        <a:pt x="2" y="540"/>
                      </a:lnTo>
                      <a:lnTo>
                        <a:pt x="0" y="454"/>
                      </a:lnTo>
                      <a:lnTo>
                        <a:pt x="5" y="369"/>
                      </a:lnTo>
                      <a:lnTo>
                        <a:pt x="13" y="282"/>
                      </a:lnTo>
                      <a:lnTo>
                        <a:pt x="25" y="193"/>
                      </a:lnTo>
                      <a:lnTo>
                        <a:pt x="43" y="101"/>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5" name="Freeform 314">
                  <a:extLst>
                    <a:ext uri="{FF2B5EF4-FFF2-40B4-BE49-F238E27FC236}">
                      <a16:creationId xmlns:a16="http://schemas.microsoft.com/office/drawing/2014/main" id="{E4C0BB12-07AC-F846-9E4F-96E390453B5E}"/>
                    </a:ext>
                  </a:extLst>
                </p:cNvPr>
                <p:cNvSpPr>
                  <a:spLocks/>
                </p:cNvSpPr>
                <p:nvPr/>
              </p:nvSpPr>
              <p:spPr bwMode="auto">
                <a:xfrm>
                  <a:off x="610" y="1003"/>
                  <a:ext cx="279" cy="396"/>
                </a:xfrm>
                <a:custGeom>
                  <a:avLst/>
                  <a:gdLst>
                    <a:gd name="T0" fmla="*/ 40 w 839"/>
                    <a:gd name="T1" fmla="*/ 100 h 793"/>
                    <a:gd name="T2" fmla="*/ 86 w 839"/>
                    <a:gd name="T3" fmla="*/ 90 h 793"/>
                    <a:gd name="T4" fmla="*/ 134 w 839"/>
                    <a:gd name="T5" fmla="*/ 80 h 793"/>
                    <a:gd name="T6" fmla="*/ 182 w 839"/>
                    <a:gd name="T7" fmla="*/ 71 h 793"/>
                    <a:gd name="T8" fmla="*/ 233 w 839"/>
                    <a:gd name="T9" fmla="*/ 63 h 793"/>
                    <a:gd name="T10" fmla="*/ 282 w 839"/>
                    <a:gd name="T11" fmla="*/ 55 h 793"/>
                    <a:gd name="T12" fmla="*/ 333 w 839"/>
                    <a:gd name="T13" fmla="*/ 47 h 793"/>
                    <a:gd name="T14" fmla="*/ 385 w 839"/>
                    <a:gd name="T15" fmla="*/ 39 h 793"/>
                    <a:gd name="T16" fmla="*/ 436 w 839"/>
                    <a:gd name="T17" fmla="*/ 33 h 793"/>
                    <a:gd name="T18" fmla="*/ 488 w 839"/>
                    <a:gd name="T19" fmla="*/ 27 h 793"/>
                    <a:gd name="T20" fmla="*/ 539 w 839"/>
                    <a:gd name="T21" fmla="*/ 21 h 793"/>
                    <a:gd name="T22" fmla="*/ 591 w 839"/>
                    <a:gd name="T23" fmla="*/ 16 h 793"/>
                    <a:gd name="T24" fmla="*/ 641 w 839"/>
                    <a:gd name="T25" fmla="*/ 12 h 793"/>
                    <a:gd name="T26" fmla="*/ 692 w 839"/>
                    <a:gd name="T27" fmla="*/ 7 h 793"/>
                    <a:gd name="T28" fmla="*/ 741 w 839"/>
                    <a:gd name="T29" fmla="*/ 4 h 793"/>
                    <a:gd name="T30" fmla="*/ 791 w 839"/>
                    <a:gd name="T31" fmla="*/ 2 h 793"/>
                    <a:gd name="T32" fmla="*/ 839 w 839"/>
                    <a:gd name="T33" fmla="*/ 0 h 793"/>
                    <a:gd name="T34" fmla="*/ 825 w 839"/>
                    <a:gd name="T35" fmla="*/ 190 h 793"/>
                    <a:gd name="T36" fmla="*/ 814 w 839"/>
                    <a:gd name="T37" fmla="*/ 375 h 793"/>
                    <a:gd name="T38" fmla="*/ 808 w 839"/>
                    <a:gd name="T39" fmla="*/ 560 h 793"/>
                    <a:gd name="T40" fmla="*/ 813 w 839"/>
                    <a:gd name="T41" fmla="*/ 751 h 793"/>
                    <a:gd name="T42" fmla="*/ 777 w 839"/>
                    <a:gd name="T43" fmla="*/ 757 h 793"/>
                    <a:gd name="T44" fmla="*/ 737 w 839"/>
                    <a:gd name="T45" fmla="*/ 764 h 793"/>
                    <a:gd name="T46" fmla="*/ 692 w 839"/>
                    <a:gd name="T47" fmla="*/ 770 h 793"/>
                    <a:gd name="T48" fmla="*/ 644 w 839"/>
                    <a:gd name="T49" fmla="*/ 775 h 793"/>
                    <a:gd name="T50" fmla="*/ 592 w 839"/>
                    <a:gd name="T51" fmla="*/ 780 h 793"/>
                    <a:gd name="T52" fmla="*/ 539 w 839"/>
                    <a:gd name="T53" fmla="*/ 784 h 793"/>
                    <a:gd name="T54" fmla="*/ 484 w 839"/>
                    <a:gd name="T55" fmla="*/ 788 h 793"/>
                    <a:gd name="T56" fmla="*/ 428 w 839"/>
                    <a:gd name="T57" fmla="*/ 791 h 793"/>
                    <a:gd name="T58" fmla="*/ 371 w 839"/>
                    <a:gd name="T59" fmla="*/ 792 h 793"/>
                    <a:gd name="T60" fmla="*/ 317 w 839"/>
                    <a:gd name="T61" fmla="*/ 793 h 793"/>
                    <a:gd name="T62" fmla="*/ 262 w 839"/>
                    <a:gd name="T63" fmla="*/ 792 h 793"/>
                    <a:gd name="T64" fmla="*/ 210 w 839"/>
                    <a:gd name="T65" fmla="*/ 790 h 793"/>
                    <a:gd name="T66" fmla="*/ 160 w 839"/>
                    <a:gd name="T67" fmla="*/ 786 h 793"/>
                    <a:gd name="T68" fmla="*/ 114 w 839"/>
                    <a:gd name="T69" fmla="*/ 781 h 793"/>
                    <a:gd name="T70" fmla="*/ 71 w 839"/>
                    <a:gd name="T71" fmla="*/ 775 h 793"/>
                    <a:gd name="T72" fmla="*/ 34 w 839"/>
                    <a:gd name="T73" fmla="*/ 767 h 793"/>
                    <a:gd name="T74" fmla="*/ 18 w 839"/>
                    <a:gd name="T75" fmla="*/ 684 h 793"/>
                    <a:gd name="T76" fmla="*/ 7 w 839"/>
                    <a:gd name="T77" fmla="*/ 602 h 793"/>
                    <a:gd name="T78" fmla="*/ 2 w 839"/>
                    <a:gd name="T79" fmla="*/ 519 h 793"/>
                    <a:gd name="T80" fmla="*/ 0 w 839"/>
                    <a:gd name="T81" fmla="*/ 438 h 793"/>
                    <a:gd name="T82" fmla="*/ 3 w 839"/>
                    <a:gd name="T83" fmla="*/ 357 h 793"/>
                    <a:gd name="T84" fmla="*/ 11 w 839"/>
                    <a:gd name="T85" fmla="*/ 274 h 793"/>
                    <a:gd name="T86" fmla="*/ 23 w 839"/>
                    <a:gd name="T87" fmla="*/ 188 h 793"/>
                    <a:gd name="T88" fmla="*/ 40 w 839"/>
                    <a:gd name="T89" fmla="*/ 10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9" h="793">
                      <a:moveTo>
                        <a:pt x="40" y="100"/>
                      </a:moveTo>
                      <a:lnTo>
                        <a:pt x="86" y="90"/>
                      </a:lnTo>
                      <a:lnTo>
                        <a:pt x="134" y="80"/>
                      </a:lnTo>
                      <a:lnTo>
                        <a:pt x="182" y="71"/>
                      </a:lnTo>
                      <a:lnTo>
                        <a:pt x="233" y="63"/>
                      </a:lnTo>
                      <a:lnTo>
                        <a:pt x="282" y="55"/>
                      </a:lnTo>
                      <a:lnTo>
                        <a:pt x="333" y="47"/>
                      </a:lnTo>
                      <a:lnTo>
                        <a:pt x="385" y="39"/>
                      </a:lnTo>
                      <a:lnTo>
                        <a:pt x="436" y="33"/>
                      </a:lnTo>
                      <a:lnTo>
                        <a:pt x="488" y="27"/>
                      </a:lnTo>
                      <a:lnTo>
                        <a:pt x="539" y="21"/>
                      </a:lnTo>
                      <a:lnTo>
                        <a:pt x="591" y="16"/>
                      </a:lnTo>
                      <a:lnTo>
                        <a:pt x="641" y="12"/>
                      </a:lnTo>
                      <a:lnTo>
                        <a:pt x="692" y="7"/>
                      </a:lnTo>
                      <a:lnTo>
                        <a:pt x="741" y="4"/>
                      </a:lnTo>
                      <a:lnTo>
                        <a:pt x="791" y="2"/>
                      </a:lnTo>
                      <a:lnTo>
                        <a:pt x="839" y="0"/>
                      </a:lnTo>
                      <a:lnTo>
                        <a:pt x="825" y="190"/>
                      </a:lnTo>
                      <a:lnTo>
                        <a:pt x="814" y="375"/>
                      </a:lnTo>
                      <a:lnTo>
                        <a:pt x="808" y="560"/>
                      </a:lnTo>
                      <a:lnTo>
                        <a:pt x="813" y="751"/>
                      </a:lnTo>
                      <a:lnTo>
                        <a:pt x="777" y="757"/>
                      </a:lnTo>
                      <a:lnTo>
                        <a:pt x="737" y="764"/>
                      </a:lnTo>
                      <a:lnTo>
                        <a:pt x="692" y="770"/>
                      </a:lnTo>
                      <a:lnTo>
                        <a:pt x="644" y="775"/>
                      </a:lnTo>
                      <a:lnTo>
                        <a:pt x="592" y="780"/>
                      </a:lnTo>
                      <a:lnTo>
                        <a:pt x="539" y="784"/>
                      </a:lnTo>
                      <a:lnTo>
                        <a:pt x="484" y="788"/>
                      </a:lnTo>
                      <a:lnTo>
                        <a:pt x="428" y="791"/>
                      </a:lnTo>
                      <a:lnTo>
                        <a:pt x="371" y="792"/>
                      </a:lnTo>
                      <a:lnTo>
                        <a:pt x="317" y="793"/>
                      </a:lnTo>
                      <a:lnTo>
                        <a:pt x="262" y="792"/>
                      </a:lnTo>
                      <a:lnTo>
                        <a:pt x="210" y="790"/>
                      </a:lnTo>
                      <a:lnTo>
                        <a:pt x="160" y="786"/>
                      </a:lnTo>
                      <a:lnTo>
                        <a:pt x="114" y="781"/>
                      </a:lnTo>
                      <a:lnTo>
                        <a:pt x="71" y="775"/>
                      </a:lnTo>
                      <a:lnTo>
                        <a:pt x="34" y="767"/>
                      </a:lnTo>
                      <a:lnTo>
                        <a:pt x="18" y="684"/>
                      </a:lnTo>
                      <a:lnTo>
                        <a:pt x="7" y="602"/>
                      </a:lnTo>
                      <a:lnTo>
                        <a:pt x="2" y="519"/>
                      </a:lnTo>
                      <a:lnTo>
                        <a:pt x="0" y="438"/>
                      </a:lnTo>
                      <a:lnTo>
                        <a:pt x="3" y="357"/>
                      </a:lnTo>
                      <a:lnTo>
                        <a:pt x="11" y="274"/>
                      </a:lnTo>
                      <a:lnTo>
                        <a:pt x="23" y="188"/>
                      </a:lnTo>
                      <a:lnTo>
                        <a:pt x="40" y="100"/>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Freeform 315">
                  <a:extLst>
                    <a:ext uri="{FF2B5EF4-FFF2-40B4-BE49-F238E27FC236}">
                      <a16:creationId xmlns:a16="http://schemas.microsoft.com/office/drawing/2014/main" id="{C5A66E90-4F8E-CC45-96B5-0F373B753997}"/>
                    </a:ext>
                  </a:extLst>
                </p:cNvPr>
                <p:cNvSpPr>
                  <a:spLocks/>
                </p:cNvSpPr>
                <p:nvPr/>
              </p:nvSpPr>
              <p:spPr bwMode="auto">
                <a:xfrm>
                  <a:off x="611" y="1004"/>
                  <a:ext cx="271" cy="379"/>
                </a:xfrm>
                <a:custGeom>
                  <a:avLst/>
                  <a:gdLst>
                    <a:gd name="T0" fmla="*/ 37 w 813"/>
                    <a:gd name="T1" fmla="*/ 99 h 758"/>
                    <a:gd name="T2" fmla="*/ 82 w 813"/>
                    <a:gd name="T3" fmla="*/ 90 h 758"/>
                    <a:gd name="T4" fmla="*/ 128 w 813"/>
                    <a:gd name="T5" fmla="*/ 80 h 758"/>
                    <a:gd name="T6" fmla="*/ 176 w 813"/>
                    <a:gd name="T7" fmla="*/ 71 h 758"/>
                    <a:gd name="T8" fmla="*/ 224 w 813"/>
                    <a:gd name="T9" fmla="*/ 63 h 758"/>
                    <a:gd name="T10" fmla="*/ 273 w 813"/>
                    <a:gd name="T11" fmla="*/ 55 h 758"/>
                    <a:gd name="T12" fmla="*/ 322 w 813"/>
                    <a:gd name="T13" fmla="*/ 47 h 758"/>
                    <a:gd name="T14" fmla="*/ 372 w 813"/>
                    <a:gd name="T15" fmla="*/ 39 h 758"/>
                    <a:gd name="T16" fmla="*/ 422 w 813"/>
                    <a:gd name="T17" fmla="*/ 32 h 758"/>
                    <a:gd name="T18" fmla="*/ 473 w 813"/>
                    <a:gd name="T19" fmla="*/ 26 h 758"/>
                    <a:gd name="T20" fmla="*/ 524 w 813"/>
                    <a:gd name="T21" fmla="*/ 21 h 758"/>
                    <a:gd name="T22" fmla="*/ 573 w 813"/>
                    <a:gd name="T23" fmla="*/ 16 h 758"/>
                    <a:gd name="T24" fmla="*/ 622 w 813"/>
                    <a:gd name="T25" fmla="*/ 11 h 758"/>
                    <a:gd name="T26" fmla="*/ 672 w 813"/>
                    <a:gd name="T27" fmla="*/ 8 h 758"/>
                    <a:gd name="T28" fmla="*/ 719 w 813"/>
                    <a:gd name="T29" fmla="*/ 4 h 758"/>
                    <a:gd name="T30" fmla="*/ 767 w 813"/>
                    <a:gd name="T31" fmla="*/ 2 h 758"/>
                    <a:gd name="T32" fmla="*/ 813 w 813"/>
                    <a:gd name="T33" fmla="*/ 0 h 758"/>
                    <a:gd name="T34" fmla="*/ 800 w 813"/>
                    <a:gd name="T35" fmla="*/ 181 h 758"/>
                    <a:gd name="T36" fmla="*/ 788 w 813"/>
                    <a:gd name="T37" fmla="*/ 356 h 758"/>
                    <a:gd name="T38" fmla="*/ 783 w 813"/>
                    <a:gd name="T39" fmla="*/ 532 h 758"/>
                    <a:gd name="T40" fmla="*/ 788 w 813"/>
                    <a:gd name="T41" fmla="*/ 713 h 758"/>
                    <a:gd name="T42" fmla="*/ 754 w 813"/>
                    <a:gd name="T43" fmla="*/ 719 h 758"/>
                    <a:gd name="T44" fmla="*/ 714 w 813"/>
                    <a:gd name="T45" fmla="*/ 726 h 758"/>
                    <a:gd name="T46" fmla="*/ 670 w 813"/>
                    <a:gd name="T47" fmla="*/ 732 h 758"/>
                    <a:gd name="T48" fmla="*/ 624 w 813"/>
                    <a:gd name="T49" fmla="*/ 737 h 758"/>
                    <a:gd name="T50" fmla="*/ 573 w 813"/>
                    <a:gd name="T51" fmla="*/ 742 h 758"/>
                    <a:gd name="T52" fmla="*/ 521 w 813"/>
                    <a:gd name="T53" fmla="*/ 747 h 758"/>
                    <a:gd name="T54" fmla="*/ 467 w 813"/>
                    <a:gd name="T55" fmla="*/ 752 h 758"/>
                    <a:gd name="T56" fmla="*/ 414 w 813"/>
                    <a:gd name="T57" fmla="*/ 755 h 758"/>
                    <a:gd name="T58" fmla="*/ 359 w 813"/>
                    <a:gd name="T59" fmla="*/ 757 h 758"/>
                    <a:gd name="T60" fmla="*/ 306 w 813"/>
                    <a:gd name="T61" fmla="*/ 758 h 758"/>
                    <a:gd name="T62" fmla="*/ 252 w 813"/>
                    <a:gd name="T63" fmla="*/ 758 h 758"/>
                    <a:gd name="T64" fmla="*/ 202 w 813"/>
                    <a:gd name="T65" fmla="*/ 757 h 758"/>
                    <a:gd name="T66" fmla="*/ 154 w 813"/>
                    <a:gd name="T67" fmla="*/ 755 h 758"/>
                    <a:gd name="T68" fmla="*/ 109 w 813"/>
                    <a:gd name="T69" fmla="*/ 750 h 758"/>
                    <a:gd name="T70" fmla="*/ 69 w 813"/>
                    <a:gd name="T71" fmla="*/ 744 h 758"/>
                    <a:gd name="T72" fmla="*/ 32 w 813"/>
                    <a:gd name="T73" fmla="*/ 736 h 758"/>
                    <a:gd name="T74" fmla="*/ 17 w 813"/>
                    <a:gd name="T75" fmla="*/ 656 h 758"/>
                    <a:gd name="T76" fmla="*/ 7 w 813"/>
                    <a:gd name="T77" fmla="*/ 578 h 758"/>
                    <a:gd name="T78" fmla="*/ 0 w 813"/>
                    <a:gd name="T79" fmla="*/ 500 h 758"/>
                    <a:gd name="T80" fmla="*/ 0 w 813"/>
                    <a:gd name="T81" fmla="*/ 422 h 758"/>
                    <a:gd name="T82" fmla="*/ 3 w 813"/>
                    <a:gd name="T83" fmla="*/ 344 h 758"/>
                    <a:gd name="T84" fmla="*/ 10 w 813"/>
                    <a:gd name="T85" fmla="*/ 264 h 758"/>
                    <a:gd name="T86" fmla="*/ 22 w 813"/>
                    <a:gd name="T87" fmla="*/ 183 h 758"/>
                    <a:gd name="T88" fmla="*/ 37 w 813"/>
                    <a:gd name="T89" fmla="*/ 99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3" h="758">
                      <a:moveTo>
                        <a:pt x="37" y="99"/>
                      </a:moveTo>
                      <a:lnTo>
                        <a:pt x="82" y="90"/>
                      </a:lnTo>
                      <a:lnTo>
                        <a:pt x="128" y="80"/>
                      </a:lnTo>
                      <a:lnTo>
                        <a:pt x="176" y="71"/>
                      </a:lnTo>
                      <a:lnTo>
                        <a:pt x="224" y="63"/>
                      </a:lnTo>
                      <a:lnTo>
                        <a:pt x="273" y="55"/>
                      </a:lnTo>
                      <a:lnTo>
                        <a:pt x="322" y="47"/>
                      </a:lnTo>
                      <a:lnTo>
                        <a:pt x="372" y="39"/>
                      </a:lnTo>
                      <a:lnTo>
                        <a:pt x="422" y="32"/>
                      </a:lnTo>
                      <a:lnTo>
                        <a:pt x="473" y="26"/>
                      </a:lnTo>
                      <a:lnTo>
                        <a:pt x="524" y="21"/>
                      </a:lnTo>
                      <a:lnTo>
                        <a:pt x="573" y="16"/>
                      </a:lnTo>
                      <a:lnTo>
                        <a:pt x="622" y="11"/>
                      </a:lnTo>
                      <a:lnTo>
                        <a:pt x="672" y="8"/>
                      </a:lnTo>
                      <a:lnTo>
                        <a:pt x="719" y="4"/>
                      </a:lnTo>
                      <a:lnTo>
                        <a:pt x="767" y="2"/>
                      </a:lnTo>
                      <a:lnTo>
                        <a:pt x="813" y="0"/>
                      </a:lnTo>
                      <a:lnTo>
                        <a:pt x="800" y="181"/>
                      </a:lnTo>
                      <a:lnTo>
                        <a:pt x="788" y="356"/>
                      </a:lnTo>
                      <a:lnTo>
                        <a:pt x="783" y="532"/>
                      </a:lnTo>
                      <a:lnTo>
                        <a:pt x="788" y="713"/>
                      </a:lnTo>
                      <a:lnTo>
                        <a:pt x="754" y="719"/>
                      </a:lnTo>
                      <a:lnTo>
                        <a:pt x="714" y="726"/>
                      </a:lnTo>
                      <a:lnTo>
                        <a:pt x="670" y="732"/>
                      </a:lnTo>
                      <a:lnTo>
                        <a:pt x="624" y="737"/>
                      </a:lnTo>
                      <a:lnTo>
                        <a:pt x="573" y="742"/>
                      </a:lnTo>
                      <a:lnTo>
                        <a:pt x="521" y="747"/>
                      </a:lnTo>
                      <a:lnTo>
                        <a:pt x="467" y="752"/>
                      </a:lnTo>
                      <a:lnTo>
                        <a:pt x="414" y="755"/>
                      </a:lnTo>
                      <a:lnTo>
                        <a:pt x="359" y="757"/>
                      </a:lnTo>
                      <a:lnTo>
                        <a:pt x="306" y="758"/>
                      </a:lnTo>
                      <a:lnTo>
                        <a:pt x="252" y="758"/>
                      </a:lnTo>
                      <a:lnTo>
                        <a:pt x="202" y="757"/>
                      </a:lnTo>
                      <a:lnTo>
                        <a:pt x="154" y="755"/>
                      </a:lnTo>
                      <a:lnTo>
                        <a:pt x="109" y="750"/>
                      </a:lnTo>
                      <a:lnTo>
                        <a:pt x="69" y="744"/>
                      </a:lnTo>
                      <a:lnTo>
                        <a:pt x="32" y="736"/>
                      </a:lnTo>
                      <a:lnTo>
                        <a:pt x="17" y="656"/>
                      </a:lnTo>
                      <a:lnTo>
                        <a:pt x="7" y="578"/>
                      </a:lnTo>
                      <a:lnTo>
                        <a:pt x="0" y="500"/>
                      </a:lnTo>
                      <a:lnTo>
                        <a:pt x="0" y="422"/>
                      </a:lnTo>
                      <a:lnTo>
                        <a:pt x="3" y="344"/>
                      </a:lnTo>
                      <a:lnTo>
                        <a:pt x="10" y="264"/>
                      </a:lnTo>
                      <a:lnTo>
                        <a:pt x="22" y="183"/>
                      </a:lnTo>
                      <a:lnTo>
                        <a:pt x="37" y="99"/>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7" name="Freeform 316">
                  <a:extLst>
                    <a:ext uri="{FF2B5EF4-FFF2-40B4-BE49-F238E27FC236}">
                      <a16:creationId xmlns:a16="http://schemas.microsoft.com/office/drawing/2014/main" id="{50CA83A0-9523-B44D-8076-5C6A66643601}"/>
                    </a:ext>
                  </a:extLst>
                </p:cNvPr>
                <p:cNvSpPr>
                  <a:spLocks/>
                </p:cNvSpPr>
                <p:nvPr/>
              </p:nvSpPr>
              <p:spPr bwMode="auto">
                <a:xfrm>
                  <a:off x="612" y="1005"/>
                  <a:ext cx="263" cy="362"/>
                </a:xfrm>
                <a:custGeom>
                  <a:avLst/>
                  <a:gdLst>
                    <a:gd name="T0" fmla="*/ 37 w 790"/>
                    <a:gd name="T1" fmla="*/ 98 h 725"/>
                    <a:gd name="T2" fmla="*/ 79 w 790"/>
                    <a:gd name="T3" fmla="*/ 89 h 725"/>
                    <a:gd name="T4" fmla="*/ 124 w 790"/>
                    <a:gd name="T5" fmla="*/ 80 h 725"/>
                    <a:gd name="T6" fmla="*/ 170 w 790"/>
                    <a:gd name="T7" fmla="*/ 71 h 725"/>
                    <a:gd name="T8" fmla="*/ 216 w 790"/>
                    <a:gd name="T9" fmla="*/ 62 h 725"/>
                    <a:gd name="T10" fmla="*/ 264 w 790"/>
                    <a:gd name="T11" fmla="*/ 54 h 725"/>
                    <a:gd name="T12" fmla="*/ 312 w 790"/>
                    <a:gd name="T13" fmla="*/ 47 h 725"/>
                    <a:gd name="T14" fmla="*/ 361 w 790"/>
                    <a:gd name="T15" fmla="*/ 39 h 725"/>
                    <a:gd name="T16" fmla="*/ 411 w 790"/>
                    <a:gd name="T17" fmla="*/ 32 h 725"/>
                    <a:gd name="T18" fmla="*/ 460 w 790"/>
                    <a:gd name="T19" fmla="*/ 26 h 725"/>
                    <a:gd name="T20" fmla="*/ 509 w 790"/>
                    <a:gd name="T21" fmla="*/ 21 h 725"/>
                    <a:gd name="T22" fmla="*/ 557 w 790"/>
                    <a:gd name="T23" fmla="*/ 16 h 725"/>
                    <a:gd name="T24" fmla="*/ 607 w 790"/>
                    <a:gd name="T25" fmla="*/ 11 h 725"/>
                    <a:gd name="T26" fmla="*/ 653 w 790"/>
                    <a:gd name="T27" fmla="*/ 8 h 725"/>
                    <a:gd name="T28" fmla="*/ 701 w 790"/>
                    <a:gd name="T29" fmla="*/ 4 h 725"/>
                    <a:gd name="T30" fmla="*/ 746 w 790"/>
                    <a:gd name="T31" fmla="*/ 2 h 725"/>
                    <a:gd name="T32" fmla="*/ 790 w 790"/>
                    <a:gd name="T33" fmla="*/ 0 h 725"/>
                    <a:gd name="T34" fmla="*/ 783 w 790"/>
                    <a:gd name="T35" fmla="*/ 88 h 725"/>
                    <a:gd name="T36" fmla="*/ 776 w 790"/>
                    <a:gd name="T37" fmla="*/ 172 h 725"/>
                    <a:gd name="T38" fmla="*/ 770 w 790"/>
                    <a:gd name="T39" fmla="*/ 255 h 725"/>
                    <a:gd name="T40" fmla="*/ 764 w 790"/>
                    <a:gd name="T41" fmla="*/ 337 h 725"/>
                    <a:gd name="T42" fmla="*/ 760 w 790"/>
                    <a:gd name="T43" fmla="*/ 421 h 725"/>
                    <a:gd name="T44" fmla="*/ 757 w 790"/>
                    <a:gd name="T45" fmla="*/ 504 h 725"/>
                    <a:gd name="T46" fmla="*/ 757 w 790"/>
                    <a:gd name="T47" fmla="*/ 588 h 725"/>
                    <a:gd name="T48" fmla="*/ 761 w 790"/>
                    <a:gd name="T49" fmla="*/ 676 h 725"/>
                    <a:gd name="T50" fmla="*/ 728 w 790"/>
                    <a:gd name="T51" fmla="*/ 682 h 725"/>
                    <a:gd name="T52" fmla="*/ 690 w 790"/>
                    <a:gd name="T53" fmla="*/ 688 h 725"/>
                    <a:gd name="T54" fmla="*/ 648 w 790"/>
                    <a:gd name="T55" fmla="*/ 694 h 725"/>
                    <a:gd name="T56" fmla="*/ 602 w 790"/>
                    <a:gd name="T57" fmla="*/ 700 h 725"/>
                    <a:gd name="T58" fmla="*/ 554 w 790"/>
                    <a:gd name="T59" fmla="*/ 706 h 725"/>
                    <a:gd name="T60" fmla="*/ 504 w 790"/>
                    <a:gd name="T61" fmla="*/ 712 h 725"/>
                    <a:gd name="T62" fmla="*/ 452 w 790"/>
                    <a:gd name="T63" fmla="*/ 716 h 725"/>
                    <a:gd name="T64" fmla="*/ 400 w 790"/>
                    <a:gd name="T65" fmla="*/ 720 h 725"/>
                    <a:gd name="T66" fmla="*/ 348 w 790"/>
                    <a:gd name="T67" fmla="*/ 723 h 725"/>
                    <a:gd name="T68" fmla="*/ 296 w 790"/>
                    <a:gd name="T69" fmla="*/ 725 h 725"/>
                    <a:gd name="T70" fmla="*/ 245 w 790"/>
                    <a:gd name="T71" fmla="*/ 725 h 725"/>
                    <a:gd name="T72" fmla="*/ 196 w 790"/>
                    <a:gd name="T73" fmla="*/ 725 h 725"/>
                    <a:gd name="T74" fmla="*/ 149 w 790"/>
                    <a:gd name="T75" fmla="*/ 722 h 725"/>
                    <a:gd name="T76" fmla="*/ 105 w 790"/>
                    <a:gd name="T77" fmla="*/ 719 h 725"/>
                    <a:gd name="T78" fmla="*/ 67 w 790"/>
                    <a:gd name="T79" fmla="*/ 713 h 725"/>
                    <a:gd name="T80" fmla="*/ 31 w 790"/>
                    <a:gd name="T81" fmla="*/ 705 h 725"/>
                    <a:gd name="T82" fmla="*/ 16 w 790"/>
                    <a:gd name="T83" fmla="*/ 629 h 725"/>
                    <a:gd name="T84" fmla="*/ 7 w 790"/>
                    <a:gd name="T85" fmla="*/ 554 h 725"/>
                    <a:gd name="T86" fmla="*/ 1 w 790"/>
                    <a:gd name="T87" fmla="*/ 480 h 725"/>
                    <a:gd name="T88" fmla="*/ 0 w 790"/>
                    <a:gd name="T89" fmla="*/ 406 h 725"/>
                    <a:gd name="T90" fmla="*/ 4 w 790"/>
                    <a:gd name="T91" fmla="*/ 331 h 725"/>
                    <a:gd name="T92" fmla="*/ 11 w 790"/>
                    <a:gd name="T93" fmla="*/ 256 h 725"/>
                    <a:gd name="T94" fmla="*/ 22 w 790"/>
                    <a:gd name="T95" fmla="*/ 178 h 725"/>
                    <a:gd name="T96" fmla="*/ 37 w 790"/>
                    <a:gd name="T97" fmla="*/ 9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0" h="725">
                      <a:moveTo>
                        <a:pt x="37" y="98"/>
                      </a:moveTo>
                      <a:lnTo>
                        <a:pt x="79" y="89"/>
                      </a:lnTo>
                      <a:lnTo>
                        <a:pt x="124" y="80"/>
                      </a:lnTo>
                      <a:lnTo>
                        <a:pt x="170" y="71"/>
                      </a:lnTo>
                      <a:lnTo>
                        <a:pt x="216" y="62"/>
                      </a:lnTo>
                      <a:lnTo>
                        <a:pt x="264" y="54"/>
                      </a:lnTo>
                      <a:lnTo>
                        <a:pt x="312" y="47"/>
                      </a:lnTo>
                      <a:lnTo>
                        <a:pt x="361" y="39"/>
                      </a:lnTo>
                      <a:lnTo>
                        <a:pt x="411" y="32"/>
                      </a:lnTo>
                      <a:lnTo>
                        <a:pt x="460" y="26"/>
                      </a:lnTo>
                      <a:lnTo>
                        <a:pt x="509" y="21"/>
                      </a:lnTo>
                      <a:lnTo>
                        <a:pt x="557" y="16"/>
                      </a:lnTo>
                      <a:lnTo>
                        <a:pt x="607" y="11"/>
                      </a:lnTo>
                      <a:lnTo>
                        <a:pt x="653" y="8"/>
                      </a:lnTo>
                      <a:lnTo>
                        <a:pt x="701" y="4"/>
                      </a:lnTo>
                      <a:lnTo>
                        <a:pt x="746" y="2"/>
                      </a:lnTo>
                      <a:lnTo>
                        <a:pt x="790" y="0"/>
                      </a:lnTo>
                      <a:lnTo>
                        <a:pt x="783" y="88"/>
                      </a:lnTo>
                      <a:lnTo>
                        <a:pt x="776" y="172"/>
                      </a:lnTo>
                      <a:lnTo>
                        <a:pt x="770" y="255"/>
                      </a:lnTo>
                      <a:lnTo>
                        <a:pt x="764" y="337"/>
                      </a:lnTo>
                      <a:lnTo>
                        <a:pt x="760" y="421"/>
                      </a:lnTo>
                      <a:lnTo>
                        <a:pt x="757" y="504"/>
                      </a:lnTo>
                      <a:lnTo>
                        <a:pt x="757" y="588"/>
                      </a:lnTo>
                      <a:lnTo>
                        <a:pt x="761" y="676"/>
                      </a:lnTo>
                      <a:lnTo>
                        <a:pt x="728" y="682"/>
                      </a:lnTo>
                      <a:lnTo>
                        <a:pt x="690" y="688"/>
                      </a:lnTo>
                      <a:lnTo>
                        <a:pt x="648" y="694"/>
                      </a:lnTo>
                      <a:lnTo>
                        <a:pt x="602" y="700"/>
                      </a:lnTo>
                      <a:lnTo>
                        <a:pt x="554" y="706"/>
                      </a:lnTo>
                      <a:lnTo>
                        <a:pt x="504" y="712"/>
                      </a:lnTo>
                      <a:lnTo>
                        <a:pt x="452" y="716"/>
                      </a:lnTo>
                      <a:lnTo>
                        <a:pt x="400" y="720"/>
                      </a:lnTo>
                      <a:lnTo>
                        <a:pt x="348" y="723"/>
                      </a:lnTo>
                      <a:lnTo>
                        <a:pt x="296" y="725"/>
                      </a:lnTo>
                      <a:lnTo>
                        <a:pt x="245" y="725"/>
                      </a:lnTo>
                      <a:lnTo>
                        <a:pt x="196" y="725"/>
                      </a:lnTo>
                      <a:lnTo>
                        <a:pt x="149" y="722"/>
                      </a:lnTo>
                      <a:lnTo>
                        <a:pt x="105" y="719"/>
                      </a:lnTo>
                      <a:lnTo>
                        <a:pt x="67" y="713"/>
                      </a:lnTo>
                      <a:lnTo>
                        <a:pt x="31" y="705"/>
                      </a:lnTo>
                      <a:lnTo>
                        <a:pt x="16" y="629"/>
                      </a:lnTo>
                      <a:lnTo>
                        <a:pt x="7" y="554"/>
                      </a:lnTo>
                      <a:lnTo>
                        <a:pt x="1" y="480"/>
                      </a:lnTo>
                      <a:lnTo>
                        <a:pt x="0" y="406"/>
                      </a:lnTo>
                      <a:lnTo>
                        <a:pt x="4" y="331"/>
                      </a:lnTo>
                      <a:lnTo>
                        <a:pt x="11" y="256"/>
                      </a:lnTo>
                      <a:lnTo>
                        <a:pt x="22" y="178"/>
                      </a:lnTo>
                      <a:lnTo>
                        <a:pt x="37" y="98"/>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Freeform 317">
                  <a:extLst>
                    <a:ext uri="{FF2B5EF4-FFF2-40B4-BE49-F238E27FC236}">
                      <a16:creationId xmlns:a16="http://schemas.microsoft.com/office/drawing/2014/main" id="{780CB355-59F7-1340-B196-C113E8AECDA6}"/>
                    </a:ext>
                  </a:extLst>
                </p:cNvPr>
                <p:cNvSpPr>
                  <a:spLocks/>
                </p:cNvSpPr>
                <p:nvPr/>
              </p:nvSpPr>
              <p:spPr bwMode="auto">
                <a:xfrm>
                  <a:off x="613" y="1006"/>
                  <a:ext cx="255" cy="346"/>
                </a:xfrm>
                <a:custGeom>
                  <a:avLst/>
                  <a:gdLst>
                    <a:gd name="T0" fmla="*/ 34 w 764"/>
                    <a:gd name="T1" fmla="*/ 97 h 691"/>
                    <a:gd name="T2" fmla="*/ 75 w 764"/>
                    <a:gd name="T3" fmla="*/ 88 h 691"/>
                    <a:gd name="T4" fmla="*/ 118 w 764"/>
                    <a:gd name="T5" fmla="*/ 80 h 691"/>
                    <a:gd name="T6" fmla="*/ 161 w 764"/>
                    <a:gd name="T7" fmla="*/ 70 h 691"/>
                    <a:gd name="T8" fmla="*/ 207 w 764"/>
                    <a:gd name="T9" fmla="*/ 62 h 691"/>
                    <a:gd name="T10" fmla="*/ 253 w 764"/>
                    <a:gd name="T11" fmla="*/ 55 h 691"/>
                    <a:gd name="T12" fmla="*/ 301 w 764"/>
                    <a:gd name="T13" fmla="*/ 47 h 691"/>
                    <a:gd name="T14" fmla="*/ 348 w 764"/>
                    <a:gd name="T15" fmla="*/ 39 h 691"/>
                    <a:gd name="T16" fmla="*/ 397 w 764"/>
                    <a:gd name="T17" fmla="*/ 33 h 691"/>
                    <a:gd name="T18" fmla="*/ 445 w 764"/>
                    <a:gd name="T19" fmla="*/ 27 h 691"/>
                    <a:gd name="T20" fmla="*/ 493 w 764"/>
                    <a:gd name="T21" fmla="*/ 21 h 691"/>
                    <a:gd name="T22" fmla="*/ 541 w 764"/>
                    <a:gd name="T23" fmla="*/ 16 h 691"/>
                    <a:gd name="T24" fmla="*/ 587 w 764"/>
                    <a:gd name="T25" fmla="*/ 12 h 691"/>
                    <a:gd name="T26" fmla="*/ 634 w 764"/>
                    <a:gd name="T27" fmla="*/ 8 h 691"/>
                    <a:gd name="T28" fmla="*/ 679 w 764"/>
                    <a:gd name="T29" fmla="*/ 5 h 691"/>
                    <a:gd name="T30" fmla="*/ 722 w 764"/>
                    <a:gd name="T31" fmla="*/ 2 h 691"/>
                    <a:gd name="T32" fmla="*/ 764 w 764"/>
                    <a:gd name="T33" fmla="*/ 0 h 691"/>
                    <a:gd name="T34" fmla="*/ 757 w 764"/>
                    <a:gd name="T35" fmla="*/ 83 h 691"/>
                    <a:gd name="T36" fmla="*/ 750 w 764"/>
                    <a:gd name="T37" fmla="*/ 163 h 691"/>
                    <a:gd name="T38" fmla="*/ 744 w 764"/>
                    <a:gd name="T39" fmla="*/ 241 h 691"/>
                    <a:gd name="T40" fmla="*/ 738 w 764"/>
                    <a:gd name="T41" fmla="*/ 319 h 691"/>
                    <a:gd name="T42" fmla="*/ 734 w 764"/>
                    <a:gd name="T43" fmla="*/ 397 h 691"/>
                    <a:gd name="T44" fmla="*/ 731 w 764"/>
                    <a:gd name="T45" fmla="*/ 475 h 691"/>
                    <a:gd name="T46" fmla="*/ 731 w 764"/>
                    <a:gd name="T47" fmla="*/ 555 h 691"/>
                    <a:gd name="T48" fmla="*/ 734 w 764"/>
                    <a:gd name="T49" fmla="*/ 638 h 691"/>
                    <a:gd name="T50" fmla="*/ 701 w 764"/>
                    <a:gd name="T51" fmla="*/ 644 h 691"/>
                    <a:gd name="T52" fmla="*/ 666 w 764"/>
                    <a:gd name="T53" fmla="*/ 650 h 691"/>
                    <a:gd name="T54" fmla="*/ 624 w 764"/>
                    <a:gd name="T55" fmla="*/ 656 h 691"/>
                    <a:gd name="T56" fmla="*/ 581 w 764"/>
                    <a:gd name="T57" fmla="*/ 663 h 691"/>
                    <a:gd name="T58" fmla="*/ 534 w 764"/>
                    <a:gd name="T59" fmla="*/ 669 h 691"/>
                    <a:gd name="T60" fmla="*/ 485 w 764"/>
                    <a:gd name="T61" fmla="*/ 675 h 691"/>
                    <a:gd name="T62" fmla="*/ 435 w 764"/>
                    <a:gd name="T63" fmla="*/ 680 h 691"/>
                    <a:gd name="T64" fmla="*/ 385 w 764"/>
                    <a:gd name="T65" fmla="*/ 684 h 691"/>
                    <a:gd name="T66" fmla="*/ 334 w 764"/>
                    <a:gd name="T67" fmla="*/ 688 h 691"/>
                    <a:gd name="T68" fmla="*/ 283 w 764"/>
                    <a:gd name="T69" fmla="*/ 690 h 691"/>
                    <a:gd name="T70" fmla="*/ 234 w 764"/>
                    <a:gd name="T71" fmla="*/ 691 h 691"/>
                    <a:gd name="T72" fmla="*/ 187 w 764"/>
                    <a:gd name="T73" fmla="*/ 691 h 691"/>
                    <a:gd name="T74" fmla="*/ 142 w 764"/>
                    <a:gd name="T75" fmla="*/ 689 h 691"/>
                    <a:gd name="T76" fmla="*/ 100 w 764"/>
                    <a:gd name="T77" fmla="*/ 686 h 691"/>
                    <a:gd name="T78" fmla="*/ 63 w 764"/>
                    <a:gd name="T79" fmla="*/ 681 h 691"/>
                    <a:gd name="T80" fmla="*/ 29 w 764"/>
                    <a:gd name="T81" fmla="*/ 674 h 691"/>
                    <a:gd name="T82" fmla="*/ 15 w 764"/>
                    <a:gd name="T83" fmla="*/ 602 h 691"/>
                    <a:gd name="T84" fmla="*/ 5 w 764"/>
                    <a:gd name="T85" fmla="*/ 530 h 691"/>
                    <a:gd name="T86" fmla="*/ 0 w 764"/>
                    <a:gd name="T87" fmla="*/ 460 h 691"/>
                    <a:gd name="T88" fmla="*/ 0 w 764"/>
                    <a:gd name="T89" fmla="*/ 390 h 691"/>
                    <a:gd name="T90" fmla="*/ 3 w 764"/>
                    <a:gd name="T91" fmla="*/ 319 h 691"/>
                    <a:gd name="T92" fmla="*/ 9 w 764"/>
                    <a:gd name="T93" fmla="*/ 247 h 691"/>
                    <a:gd name="T94" fmla="*/ 20 w 764"/>
                    <a:gd name="T95" fmla="*/ 173 h 691"/>
                    <a:gd name="T96" fmla="*/ 34 w 764"/>
                    <a:gd name="T97" fmla="*/ 9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4" h="691">
                      <a:moveTo>
                        <a:pt x="34" y="97"/>
                      </a:moveTo>
                      <a:lnTo>
                        <a:pt x="75" y="88"/>
                      </a:lnTo>
                      <a:lnTo>
                        <a:pt x="118" y="80"/>
                      </a:lnTo>
                      <a:lnTo>
                        <a:pt x="161" y="70"/>
                      </a:lnTo>
                      <a:lnTo>
                        <a:pt x="207" y="62"/>
                      </a:lnTo>
                      <a:lnTo>
                        <a:pt x="253" y="55"/>
                      </a:lnTo>
                      <a:lnTo>
                        <a:pt x="301" y="47"/>
                      </a:lnTo>
                      <a:lnTo>
                        <a:pt x="348" y="39"/>
                      </a:lnTo>
                      <a:lnTo>
                        <a:pt x="397" y="33"/>
                      </a:lnTo>
                      <a:lnTo>
                        <a:pt x="445" y="27"/>
                      </a:lnTo>
                      <a:lnTo>
                        <a:pt x="493" y="21"/>
                      </a:lnTo>
                      <a:lnTo>
                        <a:pt x="541" y="16"/>
                      </a:lnTo>
                      <a:lnTo>
                        <a:pt x="587" y="12"/>
                      </a:lnTo>
                      <a:lnTo>
                        <a:pt x="634" y="8"/>
                      </a:lnTo>
                      <a:lnTo>
                        <a:pt x="679" y="5"/>
                      </a:lnTo>
                      <a:lnTo>
                        <a:pt x="722" y="2"/>
                      </a:lnTo>
                      <a:lnTo>
                        <a:pt x="764" y="0"/>
                      </a:lnTo>
                      <a:lnTo>
                        <a:pt x="757" y="83"/>
                      </a:lnTo>
                      <a:lnTo>
                        <a:pt x="750" y="163"/>
                      </a:lnTo>
                      <a:lnTo>
                        <a:pt x="744" y="241"/>
                      </a:lnTo>
                      <a:lnTo>
                        <a:pt x="738" y="319"/>
                      </a:lnTo>
                      <a:lnTo>
                        <a:pt x="734" y="397"/>
                      </a:lnTo>
                      <a:lnTo>
                        <a:pt x="731" y="475"/>
                      </a:lnTo>
                      <a:lnTo>
                        <a:pt x="731" y="555"/>
                      </a:lnTo>
                      <a:lnTo>
                        <a:pt x="734" y="638"/>
                      </a:lnTo>
                      <a:lnTo>
                        <a:pt x="701" y="644"/>
                      </a:lnTo>
                      <a:lnTo>
                        <a:pt x="666" y="650"/>
                      </a:lnTo>
                      <a:lnTo>
                        <a:pt x="624" y="656"/>
                      </a:lnTo>
                      <a:lnTo>
                        <a:pt x="581" y="663"/>
                      </a:lnTo>
                      <a:lnTo>
                        <a:pt x="534" y="669"/>
                      </a:lnTo>
                      <a:lnTo>
                        <a:pt x="485" y="675"/>
                      </a:lnTo>
                      <a:lnTo>
                        <a:pt x="435" y="680"/>
                      </a:lnTo>
                      <a:lnTo>
                        <a:pt x="385" y="684"/>
                      </a:lnTo>
                      <a:lnTo>
                        <a:pt x="334" y="688"/>
                      </a:lnTo>
                      <a:lnTo>
                        <a:pt x="283" y="690"/>
                      </a:lnTo>
                      <a:lnTo>
                        <a:pt x="234" y="691"/>
                      </a:lnTo>
                      <a:lnTo>
                        <a:pt x="187" y="691"/>
                      </a:lnTo>
                      <a:lnTo>
                        <a:pt x="142" y="689"/>
                      </a:lnTo>
                      <a:lnTo>
                        <a:pt x="100" y="686"/>
                      </a:lnTo>
                      <a:lnTo>
                        <a:pt x="63" y="681"/>
                      </a:lnTo>
                      <a:lnTo>
                        <a:pt x="29" y="674"/>
                      </a:lnTo>
                      <a:lnTo>
                        <a:pt x="15" y="602"/>
                      </a:lnTo>
                      <a:lnTo>
                        <a:pt x="5" y="530"/>
                      </a:lnTo>
                      <a:lnTo>
                        <a:pt x="0" y="460"/>
                      </a:lnTo>
                      <a:lnTo>
                        <a:pt x="0" y="390"/>
                      </a:lnTo>
                      <a:lnTo>
                        <a:pt x="3" y="319"/>
                      </a:lnTo>
                      <a:lnTo>
                        <a:pt x="9" y="247"/>
                      </a:lnTo>
                      <a:lnTo>
                        <a:pt x="20" y="173"/>
                      </a:lnTo>
                      <a:lnTo>
                        <a:pt x="34" y="97"/>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9" name="Freeform 318">
                  <a:extLst>
                    <a:ext uri="{FF2B5EF4-FFF2-40B4-BE49-F238E27FC236}">
                      <a16:creationId xmlns:a16="http://schemas.microsoft.com/office/drawing/2014/main" id="{26D5AFCE-2E9E-7541-8D5D-E331A086C159}"/>
                    </a:ext>
                  </a:extLst>
                </p:cNvPr>
                <p:cNvSpPr>
                  <a:spLocks/>
                </p:cNvSpPr>
                <p:nvPr/>
              </p:nvSpPr>
              <p:spPr bwMode="auto">
                <a:xfrm>
                  <a:off x="614" y="1007"/>
                  <a:ext cx="246" cy="329"/>
                </a:xfrm>
                <a:custGeom>
                  <a:avLst/>
                  <a:gdLst>
                    <a:gd name="T0" fmla="*/ 32 w 739"/>
                    <a:gd name="T1" fmla="*/ 96 h 658"/>
                    <a:gd name="T2" fmla="*/ 71 w 739"/>
                    <a:gd name="T3" fmla="*/ 87 h 658"/>
                    <a:gd name="T4" fmla="*/ 112 w 739"/>
                    <a:gd name="T5" fmla="*/ 79 h 658"/>
                    <a:gd name="T6" fmla="*/ 154 w 739"/>
                    <a:gd name="T7" fmla="*/ 70 h 658"/>
                    <a:gd name="T8" fmla="*/ 198 w 739"/>
                    <a:gd name="T9" fmla="*/ 62 h 658"/>
                    <a:gd name="T10" fmla="*/ 243 w 739"/>
                    <a:gd name="T11" fmla="*/ 54 h 658"/>
                    <a:gd name="T12" fmla="*/ 289 w 739"/>
                    <a:gd name="T13" fmla="*/ 47 h 658"/>
                    <a:gd name="T14" fmla="*/ 335 w 739"/>
                    <a:gd name="T15" fmla="*/ 40 h 658"/>
                    <a:gd name="T16" fmla="*/ 383 w 739"/>
                    <a:gd name="T17" fmla="*/ 32 h 658"/>
                    <a:gd name="T18" fmla="*/ 430 w 739"/>
                    <a:gd name="T19" fmla="*/ 26 h 658"/>
                    <a:gd name="T20" fmla="*/ 476 w 739"/>
                    <a:gd name="T21" fmla="*/ 21 h 658"/>
                    <a:gd name="T22" fmla="*/ 523 w 739"/>
                    <a:gd name="T23" fmla="*/ 16 h 658"/>
                    <a:gd name="T24" fmla="*/ 569 w 739"/>
                    <a:gd name="T25" fmla="*/ 12 h 658"/>
                    <a:gd name="T26" fmla="*/ 613 w 739"/>
                    <a:gd name="T27" fmla="*/ 8 h 658"/>
                    <a:gd name="T28" fmla="*/ 657 w 739"/>
                    <a:gd name="T29" fmla="*/ 5 h 658"/>
                    <a:gd name="T30" fmla="*/ 700 w 739"/>
                    <a:gd name="T31" fmla="*/ 3 h 658"/>
                    <a:gd name="T32" fmla="*/ 739 w 739"/>
                    <a:gd name="T33" fmla="*/ 0 h 658"/>
                    <a:gd name="T34" fmla="*/ 734 w 739"/>
                    <a:gd name="T35" fmla="*/ 79 h 658"/>
                    <a:gd name="T36" fmla="*/ 727 w 739"/>
                    <a:gd name="T37" fmla="*/ 154 h 658"/>
                    <a:gd name="T38" fmla="*/ 720 w 739"/>
                    <a:gd name="T39" fmla="*/ 228 h 658"/>
                    <a:gd name="T40" fmla="*/ 713 w 739"/>
                    <a:gd name="T41" fmla="*/ 301 h 658"/>
                    <a:gd name="T42" fmla="*/ 709 w 739"/>
                    <a:gd name="T43" fmla="*/ 374 h 658"/>
                    <a:gd name="T44" fmla="*/ 706 w 739"/>
                    <a:gd name="T45" fmla="*/ 447 h 658"/>
                    <a:gd name="T46" fmla="*/ 705 w 739"/>
                    <a:gd name="T47" fmla="*/ 522 h 658"/>
                    <a:gd name="T48" fmla="*/ 708 w 739"/>
                    <a:gd name="T49" fmla="*/ 600 h 658"/>
                    <a:gd name="T50" fmla="*/ 676 w 739"/>
                    <a:gd name="T51" fmla="*/ 606 h 658"/>
                    <a:gd name="T52" fmla="*/ 641 w 739"/>
                    <a:gd name="T53" fmla="*/ 612 h 658"/>
                    <a:gd name="T54" fmla="*/ 602 w 739"/>
                    <a:gd name="T55" fmla="*/ 619 h 658"/>
                    <a:gd name="T56" fmla="*/ 560 w 739"/>
                    <a:gd name="T57" fmla="*/ 625 h 658"/>
                    <a:gd name="T58" fmla="*/ 515 w 739"/>
                    <a:gd name="T59" fmla="*/ 633 h 658"/>
                    <a:gd name="T60" fmla="*/ 468 w 739"/>
                    <a:gd name="T61" fmla="*/ 639 h 658"/>
                    <a:gd name="T62" fmla="*/ 419 w 739"/>
                    <a:gd name="T63" fmla="*/ 644 h 658"/>
                    <a:gd name="T64" fmla="*/ 371 w 739"/>
                    <a:gd name="T65" fmla="*/ 649 h 658"/>
                    <a:gd name="T66" fmla="*/ 321 w 739"/>
                    <a:gd name="T67" fmla="*/ 653 h 658"/>
                    <a:gd name="T68" fmla="*/ 273 w 739"/>
                    <a:gd name="T69" fmla="*/ 656 h 658"/>
                    <a:gd name="T70" fmla="*/ 226 w 739"/>
                    <a:gd name="T71" fmla="*/ 658 h 658"/>
                    <a:gd name="T72" fmla="*/ 180 w 739"/>
                    <a:gd name="T73" fmla="*/ 658 h 658"/>
                    <a:gd name="T74" fmla="*/ 136 w 739"/>
                    <a:gd name="T75" fmla="*/ 657 h 658"/>
                    <a:gd name="T76" fmla="*/ 97 w 739"/>
                    <a:gd name="T77" fmla="*/ 654 h 658"/>
                    <a:gd name="T78" fmla="*/ 60 w 739"/>
                    <a:gd name="T79" fmla="*/ 650 h 658"/>
                    <a:gd name="T80" fmla="*/ 27 w 739"/>
                    <a:gd name="T81" fmla="*/ 643 h 658"/>
                    <a:gd name="T82" fmla="*/ 15 w 739"/>
                    <a:gd name="T83" fmla="*/ 574 h 658"/>
                    <a:gd name="T84" fmla="*/ 5 w 739"/>
                    <a:gd name="T85" fmla="*/ 507 h 658"/>
                    <a:gd name="T86" fmla="*/ 1 w 739"/>
                    <a:gd name="T87" fmla="*/ 440 h 658"/>
                    <a:gd name="T88" fmla="*/ 0 w 739"/>
                    <a:gd name="T89" fmla="*/ 374 h 658"/>
                    <a:gd name="T90" fmla="*/ 2 w 739"/>
                    <a:gd name="T91" fmla="*/ 307 h 658"/>
                    <a:gd name="T92" fmla="*/ 9 w 739"/>
                    <a:gd name="T93" fmla="*/ 238 h 658"/>
                    <a:gd name="T94" fmla="*/ 19 w 739"/>
                    <a:gd name="T95" fmla="*/ 168 h 658"/>
                    <a:gd name="T96" fmla="*/ 32 w 739"/>
                    <a:gd name="T97" fmla="*/ 9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658">
                      <a:moveTo>
                        <a:pt x="32" y="96"/>
                      </a:moveTo>
                      <a:lnTo>
                        <a:pt x="71" y="87"/>
                      </a:lnTo>
                      <a:lnTo>
                        <a:pt x="112" y="79"/>
                      </a:lnTo>
                      <a:lnTo>
                        <a:pt x="154" y="70"/>
                      </a:lnTo>
                      <a:lnTo>
                        <a:pt x="198" y="62"/>
                      </a:lnTo>
                      <a:lnTo>
                        <a:pt x="243" y="54"/>
                      </a:lnTo>
                      <a:lnTo>
                        <a:pt x="289" y="47"/>
                      </a:lnTo>
                      <a:lnTo>
                        <a:pt x="335" y="40"/>
                      </a:lnTo>
                      <a:lnTo>
                        <a:pt x="383" y="32"/>
                      </a:lnTo>
                      <a:lnTo>
                        <a:pt x="430" y="26"/>
                      </a:lnTo>
                      <a:lnTo>
                        <a:pt x="476" y="21"/>
                      </a:lnTo>
                      <a:lnTo>
                        <a:pt x="523" y="16"/>
                      </a:lnTo>
                      <a:lnTo>
                        <a:pt x="569" y="12"/>
                      </a:lnTo>
                      <a:lnTo>
                        <a:pt x="613" y="8"/>
                      </a:lnTo>
                      <a:lnTo>
                        <a:pt x="657" y="5"/>
                      </a:lnTo>
                      <a:lnTo>
                        <a:pt x="700" y="3"/>
                      </a:lnTo>
                      <a:lnTo>
                        <a:pt x="739" y="0"/>
                      </a:lnTo>
                      <a:lnTo>
                        <a:pt x="734" y="79"/>
                      </a:lnTo>
                      <a:lnTo>
                        <a:pt x="727" y="154"/>
                      </a:lnTo>
                      <a:lnTo>
                        <a:pt x="720" y="228"/>
                      </a:lnTo>
                      <a:lnTo>
                        <a:pt x="713" y="301"/>
                      </a:lnTo>
                      <a:lnTo>
                        <a:pt x="709" y="374"/>
                      </a:lnTo>
                      <a:lnTo>
                        <a:pt x="706" y="447"/>
                      </a:lnTo>
                      <a:lnTo>
                        <a:pt x="705" y="522"/>
                      </a:lnTo>
                      <a:lnTo>
                        <a:pt x="708" y="600"/>
                      </a:lnTo>
                      <a:lnTo>
                        <a:pt x="676" y="606"/>
                      </a:lnTo>
                      <a:lnTo>
                        <a:pt x="641" y="612"/>
                      </a:lnTo>
                      <a:lnTo>
                        <a:pt x="602" y="619"/>
                      </a:lnTo>
                      <a:lnTo>
                        <a:pt x="560" y="625"/>
                      </a:lnTo>
                      <a:lnTo>
                        <a:pt x="515" y="633"/>
                      </a:lnTo>
                      <a:lnTo>
                        <a:pt x="468" y="639"/>
                      </a:lnTo>
                      <a:lnTo>
                        <a:pt x="419" y="644"/>
                      </a:lnTo>
                      <a:lnTo>
                        <a:pt x="371" y="649"/>
                      </a:lnTo>
                      <a:lnTo>
                        <a:pt x="321" y="653"/>
                      </a:lnTo>
                      <a:lnTo>
                        <a:pt x="273" y="656"/>
                      </a:lnTo>
                      <a:lnTo>
                        <a:pt x="226" y="658"/>
                      </a:lnTo>
                      <a:lnTo>
                        <a:pt x="180" y="658"/>
                      </a:lnTo>
                      <a:lnTo>
                        <a:pt x="136" y="657"/>
                      </a:lnTo>
                      <a:lnTo>
                        <a:pt x="97" y="654"/>
                      </a:lnTo>
                      <a:lnTo>
                        <a:pt x="60" y="650"/>
                      </a:lnTo>
                      <a:lnTo>
                        <a:pt x="27" y="643"/>
                      </a:lnTo>
                      <a:lnTo>
                        <a:pt x="15" y="574"/>
                      </a:lnTo>
                      <a:lnTo>
                        <a:pt x="5" y="507"/>
                      </a:lnTo>
                      <a:lnTo>
                        <a:pt x="1" y="440"/>
                      </a:lnTo>
                      <a:lnTo>
                        <a:pt x="0" y="374"/>
                      </a:lnTo>
                      <a:lnTo>
                        <a:pt x="2" y="307"/>
                      </a:lnTo>
                      <a:lnTo>
                        <a:pt x="9" y="238"/>
                      </a:lnTo>
                      <a:lnTo>
                        <a:pt x="19" y="168"/>
                      </a:lnTo>
                      <a:lnTo>
                        <a:pt x="32" y="96"/>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Freeform 319">
                  <a:extLst>
                    <a:ext uri="{FF2B5EF4-FFF2-40B4-BE49-F238E27FC236}">
                      <a16:creationId xmlns:a16="http://schemas.microsoft.com/office/drawing/2014/main" id="{C628854E-2A0E-114A-A378-BFC3787443CE}"/>
                    </a:ext>
                  </a:extLst>
                </p:cNvPr>
                <p:cNvSpPr>
                  <a:spLocks/>
                </p:cNvSpPr>
                <p:nvPr/>
              </p:nvSpPr>
              <p:spPr bwMode="auto">
                <a:xfrm>
                  <a:off x="615" y="1008"/>
                  <a:ext cx="238" cy="313"/>
                </a:xfrm>
                <a:custGeom>
                  <a:avLst/>
                  <a:gdLst>
                    <a:gd name="T0" fmla="*/ 32 w 715"/>
                    <a:gd name="T1" fmla="*/ 94 h 624"/>
                    <a:gd name="T2" fmla="*/ 69 w 715"/>
                    <a:gd name="T3" fmla="*/ 86 h 624"/>
                    <a:gd name="T4" fmla="*/ 107 w 715"/>
                    <a:gd name="T5" fmla="*/ 78 h 624"/>
                    <a:gd name="T6" fmla="*/ 148 w 715"/>
                    <a:gd name="T7" fmla="*/ 69 h 624"/>
                    <a:gd name="T8" fmla="*/ 191 w 715"/>
                    <a:gd name="T9" fmla="*/ 61 h 624"/>
                    <a:gd name="T10" fmla="*/ 235 w 715"/>
                    <a:gd name="T11" fmla="*/ 53 h 624"/>
                    <a:gd name="T12" fmla="*/ 280 w 715"/>
                    <a:gd name="T13" fmla="*/ 46 h 624"/>
                    <a:gd name="T14" fmla="*/ 325 w 715"/>
                    <a:gd name="T15" fmla="*/ 39 h 624"/>
                    <a:gd name="T16" fmla="*/ 370 w 715"/>
                    <a:gd name="T17" fmla="*/ 31 h 624"/>
                    <a:gd name="T18" fmla="*/ 417 w 715"/>
                    <a:gd name="T19" fmla="*/ 25 h 624"/>
                    <a:gd name="T20" fmla="*/ 462 w 715"/>
                    <a:gd name="T21" fmla="*/ 20 h 624"/>
                    <a:gd name="T22" fmla="*/ 507 w 715"/>
                    <a:gd name="T23" fmla="*/ 15 h 624"/>
                    <a:gd name="T24" fmla="*/ 552 w 715"/>
                    <a:gd name="T25" fmla="*/ 10 h 624"/>
                    <a:gd name="T26" fmla="*/ 595 w 715"/>
                    <a:gd name="T27" fmla="*/ 7 h 624"/>
                    <a:gd name="T28" fmla="*/ 637 w 715"/>
                    <a:gd name="T29" fmla="*/ 4 h 624"/>
                    <a:gd name="T30" fmla="*/ 677 w 715"/>
                    <a:gd name="T31" fmla="*/ 1 h 624"/>
                    <a:gd name="T32" fmla="*/ 715 w 715"/>
                    <a:gd name="T33" fmla="*/ 0 h 624"/>
                    <a:gd name="T34" fmla="*/ 710 w 715"/>
                    <a:gd name="T35" fmla="*/ 73 h 624"/>
                    <a:gd name="T36" fmla="*/ 703 w 715"/>
                    <a:gd name="T37" fmla="*/ 143 h 624"/>
                    <a:gd name="T38" fmla="*/ 696 w 715"/>
                    <a:gd name="T39" fmla="*/ 212 h 624"/>
                    <a:gd name="T40" fmla="*/ 689 w 715"/>
                    <a:gd name="T41" fmla="*/ 280 h 624"/>
                    <a:gd name="T42" fmla="*/ 685 w 715"/>
                    <a:gd name="T43" fmla="*/ 349 h 624"/>
                    <a:gd name="T44" fmla="*/ 682 w 715"/>
                    <a:gd name="T45" fmla="*/ 418 h 624"/>
                    <a:gd name="T46" fmla="*/ 681 w 715"/>
                    <a:gd name="T47" fmla="*/ 489 h 624"/>
                    <a:gd name="T48" fmla="*/ 684 w 715"/>
                    <a:gd name="T49" fmla="*/ 562 h 624"/>
                    <a:gd name="T50" fmla="*/ 654 w 715"/>
                    <a:gd name="T51" fmla="*/ 568 h 624"/>
                    <a:gd name="T52" fmla="*/ 619 w 715"/>
                    <a:gd name="T53" fmla="*/ 574 h 624"/>
                    <a:gd name="T54" fmla="*/ 581 w 715"/>
                    <a:gd name="T55" fmla="*/ 581 h 624"/>
                    <a:gd name="T56" fmla="*/ 540 w 715"/>
                    <a:gd name="T57" fmla="*/ 587 h 624"/>
                    <a:gd name="T58" fmla="*/ 496 w 715"/>
                    <a:gd name="T59" fmla="*/ 595 h 624"/>
                    <a:gd name="T60" fmla="*/ 451 w 715"/>
                    <a:gd name="T61" fmla="*/ 601 h 624"/>
                    <a:gd name="T62" fmla="*/ 404 w 715"/>
                    <a:gd name="T63" fmla="*/ 607 h 624"/>
                    <a:gd name="T64" fmla="*/ 358 w 715"/>
                    <a:gd name="T65" fmla="*/ 612 h 624"/>
                    <a:gd name="T66" fmla="*/ 310 w 715"/>
                    <a:gd name="T67" fmla="*/ 617 h 624"/>
                    <a:gd name="T68" fmla="*/ 263 w 715"/>
                    <a:gd name="T69" fmla="*/ 621 h 624"/>
                    <a:gd name="T70" fmla="*/ 218 w 715"/>
                    <a:gd name="T71" fmla="*/ 623 h 624"/>
                    <a:gd name="T72" fmla="*/ 174 w 715"/>
                    <a:gd name="T73" fmla="*/ 624 h 624"/>
                    <a:gd name="T74" fmla="*/ 132 w 715"/>
                    <a:gd name="T75" fmla="*/ 624 h 624"/>
                    <a:gd name="T76" fmla="*/ 93 w 715"/>
                    <a:gd name="T77" fmla="*/ 621 h 624"/>
                    <a:gd name="T78" fmla="*/ 59 w 715"/>
                    <a:gd name="T79" fmla="*/ 617 h 624"/>
                    <a:gd name="T80" fmla="*/ 28 w 715"/>
                    <a:gd name="T81" fmla="*/ 611 h 624"/>
                    <a:gd name="T82" fmla="*/ 15 w 715"/>
                    <a:gd name="T83" fmla="*/ 546 h 624"/>
                    <a:gd name="T84" fmla="*/ 6 w 715"/>
                    <a:gd name="T85" fmla="*/ 483 h 624"/>
                    <a:gd name="T86" fmla="*/ 2 w 715"/>
                    <a:gd name="T87" fmla="*/ 420 h 624"/>
                    <a:gd name="T88" fmla="*/ 0 w 715"/>
                    <a:gd name="T89" fmla="*/ 356 h 624"/>
                    <a:gd name="T90" fmla="*/ 3 w 715"/>
                    <a:gd name="T91" fmla="*/ 292 h 624"/>
                    <a:gd name="T92" fmla="*/ 10 w 715"/>
                    <a:gd name="T93" fmla="*/ 229 h 624"/>
                    <a:gd name="T94" fmla="*/ 19 w 715"/>
                    <a:gd name="T95" fmla="*/ 162 h 624"/>
                    <a:gd name="T96" fmla="*/ 32 w 715"/>
                    <a:gd name="T97" fmla="*/ 9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5" h="624">
                      <a:moveTo>
                        <a:pt x="32" y="94"/>
                      </a:moveTo>
                      <a:lnTo>
                        <a:pt x="69" y="86"/>
                      </a:lnTo>
                      <a:lnTo>
                        <a:pt x="107" y="78"/>
                      </a:lnTo>
                      <a:lnTo>
                        <a:pt x="148" y="69"/>
                      </a:lnTo>
                      <a:lnTo>
                        <a:pt x="191" y="61"/>
                      </a:lnTo>
                      <a:lnTo>
                        <a:pt x="235" y="53"/>
                      </a:lnTo>
                      <a:lnTo>
                        <a:pt x="280" y="46"/>
                      </a:lnTo>
                      <a:lnTo>
                        <a:pt x="325" y="39"/>
                      </a:lnTo>
                      <a:lnTo>
                        <a:pt x="370" y="31"/>
                      </a:lnTo>
                      <a:lnTo>
                        <a:pt x="417" y="25"/>
                      </a:lnTo>
                      <a:lnTo>
                        <a:pt x="462" y="20"/>
                      </a:lnTo>
                      <a:lnTo>
                        <a:pt x="507" y="15"/>
                      </a:lnTo>
                      <a:lnTo>
                        <a:pt x="552" y="10"/>
                      </a:lnTo>
                      <a:lnTo>
                        <a:pt x="595" y="7"/>
                      </a:lnTo>
                      <a:lnTo>
                        <a:pt x="637" y="4"/>
                      </a:lnTo>
                      <a:lnTo>
                        <a:pt x="677" y="1"/>
                      </a:lnTo>
                      <a:lnTo>
                        <a:pt x="715" y="0"/>
                      </a:lnTo>
                      <a:lnTo>
                        <a:pt x="710" y="73"/>
                      </a:lnTo>
                      <a:lnTo>
                        <a:pt x="703" y="143"/>
                      </a:lnTo>
                      <a:lnTo>
                        <a:pt x="696" y="212"/>
                      </a:lnTo>
                      <a:lnTo>
                        <a:pt x="689" y="280"/>
                      </a:lnTo>
                      <a:lnTo>
                        <a:pt x="685" y="349"/>
                      </a:lnTo>
                      <a:lnTo>
                        <a:pt x="682" y="418"/>
                      </a:lnTo>
                      <a:lnTo>
                        <a:pt x="681" y="489"/>
                      </a:lnTo>
                      <a:lnTo>
                        <a:pt x="684" y="562"/>
                      </a:lnTo>
                      <a:lnTo>
                        <a:pt x="654" y="568"/>
                      </a:lnTo>
                      <a:lnTo>
                        <a:pt x="619" y="574"/>
                      </a:lnTo>
                      <a:lnTo>
                        <a:pt x="581" y="581"/>
                      </a:lnTo>
                      <a:lnTo>
                        <a:pt x="540" y="587"/>
                      </a:lnTo>
                      <a:lnTo>
                        <a:pt x="496" y="595"/>
                      </a:lnTo>
                      <a:lnTo>
                        <a:pt x="451" y="601"/>
                      </a:lnTo>
                      <a:lnTo>
                        <a:pt x="404" y="607"/>
                      </a:lnTo>
                      <a:lnTo>
                        <a:pt x="358" y="612"/>
                      </a:lnTo>
                      <a:lnTo>
                        <a:pt x="310" y="617"/>
                      </a:lnTo>
                      <a:lnTo>
                        <a:pt x="263" y="621"/>
                      </a:lnTo>
                      <a:lnTo>
                        <a:pt x="218" y="623"/>
                      </a:lnTo>
                      <a:lnTo>
                        <a:pt x="174" y="624"/>
                      </a:lnTo>
                      <a:lnTo>
                        <a:pt x="132" y="624"/>
                      </a:lnTo>
                      <a:lnTo>
                        <a:pt x="93" y="621"/>
                      </a:lnTo>
                      <a:lnTo>
                        <a:pt x="59" y="617"/>
                      </a:lnTo>
                      <a:lnTo>
                        <a:pt x="28" y="611"/>
                      </a:lnTo>
                      <a:lnTo>
                        <a:pt x="15" y="546"/>
                      </a:lnTo>
                      <a:lnTo>
                        <a:pt x="6" y="483"/>
                      </a:lnTo>
                      <a:lnTo>
                        <a:pt x="2" y="420"/>
                      </a:lnTo>
                      <a:lnTo>
                        <a:pt x="0" y="356"/>
                      </a:lnTo>
                      <a:lnTo>
                        <a:pt x="3" y="292"/>
                      </a:lnTo>
                      <a:lnTo>
                        <a:pt x="10" y="229"/>
                      </a:lnTo>
                      <a:lnTo>
                        <a:pt x="19" y="162"/>
                      </a:lnTo>
                      <a:lnTo>
                        <a:pt x="32" y="94"/>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1" name="Freeform 320">
                  <a:extLst>
                    <a:ext uri="{FF2B5EF4-FFF2-40B4-BE49-F238E27FC236}">
                      <a16:creationId xmlns:a16="http://schemas.microsoft.com/office/drawing/2014/main" id="{7846F168-2C81-1847-8143-C5F6C8C23567}"/>
                    </a:ext>
                  </a:extLst>
                </p:cNvPr>
                <p:cNvSpPr>
                  <a:spLocks/>
                </p:cNvSpPr>
                <p:nvPr/>
              </p:nvSpPr>
              <p:spPr bwMode="auto">
                <a:xfrm>
                  <a:off x="616" y="1009"/>
                  <a:ext cx="230" cy="296"/>
                </a:xfrm>
                <a:custGeom>
                  <a:avLst/>
                  <a:gdLst>
                    <a:gd name="T0" fmla="*/ 30 w 690"/>
                    <a:gd name="T1" fmla="*/ 93 h 592"/>
                    <a:gd name="T2" fmla="*/ 64 w 690"/>
                    <a:gd name="T3" fmla="*/ 85 h 592"/>
                    <a:gd name="T4" fmla="*/ 101 w 690"/>
                    <a:gd name="T5" fmla="*/ 77 h 592"/>
                    <a:gd name="T6" fmla="*/ 141 w 690"/>
                    <a:gd name="T7" fmla="*/ 68 h 592"/>
                    <a:gd name="T8" fmla="*/ 182 w 690"/>
                    <a:gd name="T9" fmla="*/ 60 h 592"/>
                    <a:gd name="T10" fmla="*/ 225 w 690"/>
                    <a:gd name="T11" fmla="*/ 53 h 592"/>
                    <a:gd name="T12" fmla="*/ 268 w 690"/>
                    <a:gd name="T13" fmla="*/ 46 h 592"/>
                    <a:gd name="T14" fmla="*/ 312 w 690"/>
                    <a:gd name="T15" fmla="*/ 39 h 592"/>
                    <a:gd name="T16" fmla="*/ 358 w 690"/>
                    <a:gd name="T17" fmla="*/ 31 h 592"/>
                    <a:gd name="T18" fmla="*/ 403 w 690"/>
                    <a:gd name="T19" fmla="*/ 25 h 592"/>
                    <a:gd name="T20" fmla="*/ 447 w 690"/>
                    <a:gd name="T21" fmla="*/ 20 h 592"/>
                    <a:gd name="T22" fmla="*/ 492 w 690"/>
                    <a:gd name="T23" fmla="*/ 15 h 592"/>
                    <a:gd name="T24" fmla="*/ 534 w 690"/>
                    <a:gd name="T25" fmla="*/ 10 h 592"/>
                    <a:gd name="T26" fmla="*/ 577 w 690"/>
                    <a:gd name="T27" fmla="*/ 7 h 592"/>
                    <a:gd name="T28" fmla="*/ 616 w 690"/>
                    <a:gd name="T29" fmla="*/ 4 h 592"/>
                    <a:gd name="T30" fmla="*/ 655 w 690"/>
                    <a:gd name="T31" fmla="*/ 1 h 592"/>
                    <a:gd name="T32" fmla="*/ 690 w 690"/>
                    <a:gd name="T33" fmla="*/ 0 h 592"/>
                    <a:gd name="T34" fmla="*/ 685 w 690"/>
                    <a:gd name="T35" fmla="*/ 68 h 592"/>
                    <a:gd name="T36" fmla="*/ 678 w 690"/>
                    <a:gd name="T37" fmla="*/ 135 h 592"/>
                    <a:gd name="T38" fmla="*/ 671 w 690"/>
                    <a:gd name="T39" fmla="*/ 199 h 592"/>
                    <a:gd name="T40" fmla="*/ 664 w 690"/>
                    <a:gd name="T41" fmla="*/ 262 h 592"/>
                    <a:gd name="T42" fmla="*/ 659 w 690"/>
                    <a:gd name="T43" fmla="*/ 325 h 592"/>
                    <a:gd name="T44" fmla="*/ 656 w 690"/>
                    <a:gd name="T45" fmla="*/ 389 h 592"/>
                    <a:gd name="T46" fmla="*/ 655 w 690"/>
                    <a:gd name="T47" fmla="*/ 455 h 592"/>
                    <a:gd name="T48" fmla="*/ 658 w 690"/>
                    <a:gd name="T49" fmla="*/ 524 h 592"/>
                    <a:gd name="T50" fmla="*/ 629 w 690"/>
                    <a:gd name="T51" fmla="*/ 530 h 592"/>
                    <a:gd name="T52" fmla="*/ 595 w 690"/>
                    <a:gd name="T53" fmla="*/ 536 h 592"/>
                    <a:gd name="T54" fmla="*/ 558 w 690"/>
                    <a:gd name="T55" fmla="*/ 543 h 592"/>
                    <a:gd name="T56" fmla="*/ 518 w 690"/>
                    <a:gd name="T57" fmla="*/ 550 h 592"/>
                    <a:gd name="T58" fmla="*/ 477 w 690"/>
                    <a:gd name="T59" fmla="*/ 558 h 592"/>
                    <a:gd name="T60" fmla="*/ 433 w 690"/>
                    <a:gd name="T61" fmla="*/ 564 h 592"/>
                    <a:gd name="T62" fmla="*/ 388 w 690"/>
                    <a:gd name="T63" fmla="*/ 571 h 592"/>
                    <a:gd name="T64" fmla="*/ 342 w 690"/>
                    <a:gd name="T65" fmla="*/ 577 h 592"/>
                    <a:gd name="T66" fmla="*/ 297 w 690"/>
                    <a:gd name="T67" fmla="*/ 582 h 592"/>
                    <a:gd name="T68" fmla="*/ 252 w 690"/>
                    <a:gd name="T69" fmla="*/ 586 h 592"/>
                    <a:gd name="T70" fmla="*/ 208 w 690"/>
                    <a:gd name="T71" fmla="*/ 590 h 592"/>
                    <a:gd name="T72" fmla="*/ 166 w 690"/>
                    <a:gd name="T73" fmla="*/ 592 h 592"/>
                    <a:gd name="T74" fmla="*/ 126 w 690"/>
                    <a:gd name="T75" fmla="*/ 592 h 592"/>
                    <a:gd name="T76" fmla="*/ 89 w 690"/>
                    <a:gd name="T77" fmla="*/ 590 h 592"/>
                    <a:gd name="T78" fmla="*/ 56 w 690"/>
                    <a:gd name="T79" fmla="*/ 586 h 592"/>
                    <a:gd name="T80" fmla="*/ 26 w 690"/>
                    <a:gd name="T81" fmla="*/ 580 h 592"/>
                    <a:gd name="T82" fmla="*/ 14 w 690"/>
                    <a:gd name="T83" fmla="*/ 519 h 592"/>
                    <a:gd name="T84" fmla="*/ 5 w 690"/>
                    <a:gd name="T85" fmla="*/ 459 h 592"/>
                    <a:gd name="T86" fmla="*/ 1 w 690"/>
                    <a:gd name="T87" fmla="*/ 399 h 592"/>
                    <a:gd name="T88" fmla="*/ 0 w 690"/>
                    <a:gd name="T89" fmla="*/ 340 h 592"/>
                    <a:gd name="T90" fmla="*/ 3 w 690"/>
                    <a:gd name="T91" fmla="*/ 280 h 592"/>
                    <a:gd name="T92" fmla="*/ 8 w 690"/>
                    <a:gd name="T93" fmla="*/ 220 h 592"/>
                    <a:gd name="T94" fmla="*/ 18 w 690"/>
                    <a:gd name="T95" fmla="*/ 158 h 592"/>
                    <a:gd name="T96" fmla="*/ 30 w 690"/>
                    <a:gd name="T97" fmla="*/ 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0" h="592">
                      <a:moveTo>
                        <a:pt x="30" y="93"/>
                      </a:moveTo>
                      <a:lnTo>
                        <a:pt x="64" y="85"/>
                      </a:lnTo>
                      <a:lnTo>
                        <a:pt x="101" y="77"/>
                      </a:lnTo>
                      <a:lnTo>
                        <a:pt x="141" y="68"/>
                      </a:lnTo>
                      <a:lnTo>
                        <a:pt x="182" y="60"/>
                      </a:lnTo>
                      <a:lnTo>
                        <a:pt x="225" y="53"/>
                      </a:lnTo>
                      <a:lnTo>
                        <a:pt x="268" y="46"/>
                      </a:lnTo>
                      <a:lnTo>
                        <a:pt x="312" y="39"/>
                      </a:lnTo>
                      <a:lnTo>
                        <a:pt x="358" y="31"/>
                      </a:lnTo>
                      <a:lnTo>
                        <a:pt x="403" y="25"/>
                      </a:lnTo>
                      <a:lnTo>
                        <a:pt x="447" y="20"/>
                      </a:lnTo>
                      <a:lnTo>
                        <a:pt x="492" y="15"/>
                      </a:lnTo>
                      <a:lnTo>
                        <a:pt x="534" y="10"/>
                      </a:lnTo>
                      <a:lnTo>
                        <a:pt x="577" y="7"/>
                      </a:lnTo>
                      <a:lnTo>
                        <a:pt x="616" y="4"/>
                      </a:lnTo>
                      <a:lnTo>
                        <a:pt x="655" y="1"/>
                      </a:lnTo>
                      <a:lnTo>
                        <a:pt x="690" y="0"/>
                      </a:lnTo>
                      <a:lnTo>
                        <a:pt x="685" y="68"/>
                      </a:lnTo>
                      <a:lnTo>
                        <a:pt x="678" y="135"/>
                      </a:lnTo>
                      <a:lnTo>
                        <a:pt x="671" y="199"/>
                      </a:lnTo>
                      <a:lnTo>
                        <a:pt x="664" y="262"/>
                      </a:lnTo>
                      <a:lnTo>
                        <a:pt x="659" y="325"/>
                      </a:lnTo>
                      <a:lnTo>
                        <a:pt x="656" y="389"/>
                      </a:lnTo>
                      <a:lnTo>
                        <a:pt x="655" y="455"/>
                      </a:lnTo>
                      <a:lnTo>
                        <a:pt x="658" y="524"/>
                      </a:lnTo>
                      <a:lnTo>
                        <a:pt x="629" y="530"/>
                      </a:lnTo>
                      <a:lnTo>
                        <a:pt x="595" y="536"/>
                      </a:lnTo>
                      <a:lnTo>
                        <a:pt x="558" y="543"/>
                      </a:lnTo>
                      <a:lnTo>
                        <a:pt x="518" y="550"/>
                      </a:lnTo>
                      <a:lnTo>
                        <a:pt x="477" y="558"/>
                      </a:lnTo>
                      <a:lnTo>
                        <a:pt x="433" y="564"/>
                      </a:lnTo>
                      <a:lnTo>
                        <a:pt x="388" y="571"/>
                      </a:lnTo>
                      <a:lnTo>
                        <a:pt x="342" y="577"/>
                      </a:lnTo>
                      <a:lnTo>
                        <a:pt x="297" y="582"/>
                      </a:lnTo>
                      <a:lnTo>
                        <a:pt x="252" y="586"/>
                      </a:lnTo>
                      <a:lnTo>
                        <a:pt x="208" y="590"/>
                      </a:lnTo>
                      <a:lnTo>
                        <a:pt x="166" y="592"/>
                      </a:lnTo>
                      <a:lnTo>
                        <a:pt x="126" y="592"/>
                      </a:lnTo>
                      <a:lnTo>
                        <a:pt x="89" y="590"/>
                      </a:lnTo>
                      <a:lnTo>
                        <a:pt x="56" y="586"/>
                      </a:lnTo>
                      <a:lnTo>
                        <a:pt x="26" y="580"/>
                      </a:lnTo>
                      <a:lnTo>
                        <a:pt x="14" y="519"/>
                      </a:lnTo>
                      <a:lnTo>
                        <a:pt x="5" y="459"/>
                      </a:lnTo>
                      <a:lnTo>
                        <a:pt x="1" y="399"/>
                      </a:lnTo>
                      <a:lnTo>
                        <a:pt x="0" y="340"/>
                      </a:lnTo>
                      <a:lnTo>
                        <a:pt x="3" y="280"/>
                      </a:lnTo>
                      <a:lnTo>
                        <a:pt x="8" y="220"/>
                      </a:lnTo>
                      <a:lnTo>
                        <a:pt x="18" y="158"/>
                      </a:lnTo>
                      <a:lnTo>
                        <a:pt x="30" y="93"/>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321">
                  <a:extLst>
                    <a:ext uri="{FF2B5EF4-FFF2-40B4-BE49-F238E27FC236}">
                      <a16:creationId xmlns:a16="http://schemas.microsoft.com/office/drawing/2014/main" id="{B6F5CC99-10E4-834B-A2B7-6466EE0B0B4B}"/>
                    </a:ext>
                  </a:extLst>
                </p:cNvPr>
                <p:cNvSpPr>
                  <a:spLocks/>
                </p:cNvSpPr>
                <p:nvPr/>
              </p:nvSpPr>
              <p:spPr bwMode="auto">
                <a:xfrm>
                  <a:off x="617" y="1010"/>
                  <a:ext cx="222" cy="280"/>
                </a:xfrm>
                <a:custGeom>
                  <a:avLst/>
                  <a:gdLst>
                    <a:gd name="T0" fmla="*/ 26 w 665"/>
                    <a:gd name="T1" fmla="*/ 92 h 559"/>
                    <a:gd name="T2" fmla="*/ 59 w 665"/>
                    <a:gd name="T3" fmla="*/ 84 h 559"/>
                    <a:gd name="T4" fmla="*/ 95 w 665"/>
                    <a:gd name="T5" fmla="*/ 77 h 559"/>
                    <a:gd name="T6" fmla="*/ 133 w 665"/>
                    <a:gd name="T7" fmla="*/ 69 h 559"/>
                    <a:gd name="T8" fmla="*/ 173 w 665"/>
                    <a:gd name="T9" fmla="*/ 60 h 559"/>
                    <a:gd name="T10" fmla="*/ 214 w 665"/>
                    <a:gd name="T11" fmla="*/ 53 h 559"/>
                    <a:gd name="T12" fmla="*/ 256 w 665"/>
                    <a:gd name="T13" fmla="*/ 46 h 559"/>
                    <a:gd name="T14" fmla="*/ 300 w 665"/>
                    <a:gd name="T15" fmla="*/ 39 h 559"/>
                    <a:gd name="T16" fmla="*/ 344 w 665"/>
                    <a:gd name="T17" fmla="*/ 32 h 559"/>
                    <a:gd name="T18" fmla="*/ 386 w 665"/>
                    <a:gd name="T19" fmla="*/ 25 h 559"/>
                    <a:gd name="T20" fmla="*/ 430 w 665"/>
                    <a:gd name="T21" fmla="*/ 20 h 559"/>
                    <a:gd name="T22" fmla="*/ 473 w 665"/>
                    <a:gd name="T23" fmla="*/ 15 h 559"/>
                    <a:gd name="T24" fmla="*/ 515 w 665"/>
                    <a:gd name="T25" fmla="*/ 10 h 559"/>
                    <a:gd name="T26" fmla="*/ 555 w 665"/>
                    <a:gd name="T27" fmla="*/ 7 h 559"/>
                    <a:gd name="T28" fmla="*/ 595 w 665"/>
                    <a:gd name="T29" fmla="*/ 4 h 559"/>
                    <a:gd name="T30" fmla="*/ 630 w 665"/>
                    <a:gd name="T31" fmla="*/ 1 h 559"/>
                    <a:gd name="T32" fmla="*/ 665 w 665"/>
                    <a:gd name="T33" fmla="*/ 0 h 559"/>
                    <a:gd name="T34" fmla="*/ 659 w 665"/>
                    <a:gd name="T35" fmla="*/ 64 h 559"/>
                    <a:gd name="T36" fmla="*/ 652 w 665"/>
                    <a:gd name="T37" fmla="*/ 126 h 559"/>
                    <a:gd name="T38" fmla="*/ 645 w 665"/>
                    <a:gd name="T39" fmla="*/ 185 h 559"/>
                    <a:gd name="T40" fmla="*/ 640 w 665"/>
                    <a:gd name="T41" fmla="*/ 243 h 559"/>
                    <a:gd name="T42" fmla="*/ 633 w 665"/>
                    <a:gd name="T43" fmla="*/ 302 h 559"/>
                    <a:gd name="T44" fmla="*/ 630 w 665"/>
                    <a:gd name="T45" fmla="*/ 360 h 559"/>
                    <a:gd name="T46" fmla="*/ 629 w 665"/>
                    <a:gd name="T47" fmla="*/ 422 h 559"/>
                    <a:gd name="T48" fmla="*/ 630 w 665"/>
                    <a:gd name="T49" fmla="*/ 487 h 559"/>
                    <a:gd name="T50" fmla="*/ 601 w 665"/>
                    <a:gd name="T51" fmla="*/ 492 h 559"/>
                    <a:gd name="T52" fmla="*/ 570 w 665"/>
                    <a:gd name="T53" fmla="*/ 499 h 559"/>
                    <a:gd name="T54" fmla="*/ 534 w 665"/>
                    <a:gd name="T55" fmla="*/ 505 h 559"/>
                    <a:gd name="T56" fmla="*/ 496 w 665"/>
                    <a:gd name="T57" fmla="*/ 513 h 559"/>
                    <a:gd name="T58" fmla="*/ 456 w 665"/>
                    <a:gd name="T59" fmla="*/ 521 h 559"/>
                    <a:gd name="T60" fmla="*/ 414 w 665"/>
                    <a:gd name="T61" fmla="*/ 528 h 559"/>
                    <a:gd name="T62" fmla="*/ 371 w 665"/>
                    <a:gd name="T63" fmla="*/ 535 h 559"/>
                    <a:gd name="T64" fmla="*/ 328 w 665"/>
                    <a:gd name="T65" fmla="*/ 541 h 559"/>
                    <a:gd name="T66" fmla="*/ 284 w 665"/>
                    <a:gd name="T67" fmla="*/ 547 h 559"/>
                    <a:gd name="T68" fmla="*/ 241 w 665"/>
                    <a:gd name="T69" fmla="*/ 553 h 559"/>
                    <a:gd name="T70" fmla="*/ 199 w 665"/>
                    <a:gd name="T71" fmla="*/ 556 h 559"/>
                    <a:gd name="T72" fmla="*/ 158 w 665"/>
                    <a:gd name="T73" fmla="*/ 558 h 559"/>
                    <a:gd name="T74" fmla="*/ 119 w 665"/>
                    <a:gd name="T75" fmla="*/ 559 h 559"/>
                    <a:gd name="T76" fmla="*/ 84 w 665"/>
                    <a:gd name="T77" fmla="*/ 558 h 559"/>
                    <a:gd name="T78" fmla="*/ 52 w 665"/>
                    <a:gd name="T79" fmla="*/ 555 h 559"/>
                    <a:gd name="T80" fmla="*/ 23 w 665"/>
                    <a:gd name="T81" fmla="*/ 548 h 559"/>
                    <a:gd name="T82" fmla="*/ 4 w 665"/>
                    <a:gd name="T83" fmla="*/ 435 h 559"/>
                    <a:gd name="T84" fmla="*/ 0 w 665"/>
                    <a:gd name="T85" fmla="*/ 323 h 559"/>
                    <a:gd name="T86" fmla="*/ 7 w 665"/>
                    <a:gd name="T87" fmla="*/ 210 h 559"/>
                    <a:gd name="T88" fmla="*/ 26 w 665"/>
                    <a:gd name="T89" fmla="*/ 9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559">
                      <a:moveTo>
                        <a:pt x="26" y="92"/>
                      </a:moveTo>
                      <a:lnTo>
                        <a:pt x="59" y="84"/>
                      </a:lnTo>
                      <a:lnTo>
                        <a:pt x="95" y="77"/>
                      </a:lnTo>
                      <a:lnTo>
                        <a:pt x="133" y="69"/>
                      </a:lnTo>
                      <a:lnTo>
                        <a:pt x="173" y="60"/>
                      </a:lnTo>
                      <a:lnTo>
                        <a:pt x="214" y="53"/>
                      </a:lnTo>
                      <a:lnTo>
                        <a:pt x="256" y="46"/>
                      </a:lnTo>
                      <a:lnTo>
                        <a:pt x="300" y="39"/>
                      </a:lnTo>
                      <a:lnTo>
                        <a:pt x="344" y="32"/>
                      </a:lnTo>
                      <a:lnTo>
                        <a:pt x="386" y="25"/>
                      </a:lnTo>
                      <a:lnTo>
                        <a:pt x="430" y="20"/>
                      </a:lnTo>
                      <a:lnTo>
                        <a:pt x="473" y="15"/>
                      </a:lnTo>
                      <a:lnTo>
                        <a:pt x="515" y="10"/>
                      </a:lnTo>
                      <a:lnTo>
                        <a:pt x="555" y="7"/>
                      </a:lnTo>
                      <a:lnTo>
                        <a:pt x="595" y="4"/>
                      </a:lnTo>
                      <a:lnTo>
                        <a:pt x="630" y="1"/>
                      </a:lnTo>
                      <a:lnTo>
                        <a:pt x="665" y="0"/>
                      </a:lnTo>
                      <a:lnTo>
                        <a:pt x="659" y="64"/>
                      </a:lnTo>
                      <a:lnTo>
                        <a:pt x="652" y="126"/>
                      </a:lnTo>
                      <a:lnTo>
                        <a:pt x="645" y="185"/>
                      </a:lnTo>
                      <a:lnTo>
                        <a:pt x="640" y="243"/>
                      </a:lnTo>
                      <a:lnTo>
                        <a:pt x="633" y="302"/>
                      </a:lnTo>
                      <a:lnTo>
                        <a:pt x="630" y="360"/>
                      </a:lnTo>
                      <a:lnTo>
                        <a:pt x="629" y="422"/>
                      </a:lnTo>
                      <a:lnTo>
                        <a:pt x="630" y="487"/>
                      </a:lnTo>
                      <a:lnTo>
                        <a:pt x="601" y="492"/>
                      </a:lnTo>
                      <a:lnTo>
                        <a:pt x="570" y="499"/>
                      </a:lnTo>
                      <a:lnTo>
                        <a:pt x="534" y="505"/>
                      </a:lnTo>
                      <a:lnTo>
                        <a:pt x="496" y="513"/>
                      </a:lnTo>
                      <a:lnTo>
                        <a:pt x="456" y="521"/>
                      </a:lnTo>
                      <a:lnTo>
                        <a:pt x="414" y="528"/>
                      </a:lnTo>
                      <a:lnTo>
                        <a:pt x="371" y="535"/>
                      </a:lnTo>
                      <a:lnTo>
                        <a:pt x="328" y="541"/>
                      </a:lnTo>
                      <a:lnTo>
                        <a:pt x="284" y="547"/>
                      </a:lnTo>
                      <a:lnTo>
                        <a:pt x="241" y="553"/>
                      </a:lnTo>
                      <a:lnTo>
                        <a:pt x="199" y="556"/>
                      </a:lnTo>
                      <a:lnTo>
                        <a:pt x="158" y="558"/>
                      </a:lnTo>
                      <a:lnTo>
                        <a:pt x="119" y="559"/>
                      </a:lnTo>
                      <a:lnTo>
                        <a:pt x="84" y="558"/>
                      </a:lnTo>
                      <a:lnTo>
                        <a:pt x="52" y="555"/>
                      </a:lnTo>
                      <a:lnTo>
                        <a:pt x="23" y="548"/>
                      </a:lnTo>
                      <a:lnTo>
                        <a:pt x="4" y="435"/>
                      </a:lnTo>
                      <a:lnTo>
                        <a:pt x="0" y="323"/>
                      </a:lnTo>
                      <a:lnTo>
                        <a:pt x="7" y="210"/>
                      </a:lnTo>
                      <a:lnTo>
                        <a:pt x="26" y="92"/>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322">
                  <a:extLst>
                    <a:ext uri="{FF2B5EF4-FFF2-40B4-BE49-F238E27FC236}">
                      <a16:creationId xmlns:a16="http://schemas.microsoft.com/office/drawing/2014/main" id="{AF0898AC-B405-CD4C-81D4-CB844D446C4A}"/>
                    </a:ext>
                  </a:extLst>
                </p:cNvPr>
                <p:cNvSpPr>
                  <a:spLocks/>
                </p:cNvSpPr>
                <p:nvPr/>
              </p:nvSpPr>
              <p:spPr bwMode="auto">
                <a:xfrm>
                  <a:off x="617" y="1011"/>
                  <a:ext cx="214" cy="264"/>
                </a:xfrm>
                <a:custGeom>
                  <a:avLst/>
                  <a:gdLst>
                    <a:gd name="T0" fmla="*/ 26 w 642"/>
                    <a:gd name="T1" fmla="*/ 91 h 527"/>
                    <a:gd name="T2" fmla="*/ 58 w 642"/>
                    <a:gd name="T3" fmla="*/ 83 h 527"/>
                    <a:gd name="T4" fmla="*/ 91 w 642"/>
                    <a:gd name="T5" fmla="*/ 76 h 527"/>
                    <a:gd name="T6" fmla="*/ 128 w 642"/>
                    <a:gd name="T7" fmla="*/ 68 h 527"/>
                    <a:gd name="T8" fmla="*/ 166 w 642"/>
                    <a:gd name="T9" fmla="*/ 60 h 527"/>
                    <a:gd name="T10" fmla="*/ 206 w 642"/>
                    <a:gd name="T11" fmla="*/ 53 h 527"/>
                    <a:gd name="T12" fmla="*/ 247 w 642"/>
                    <a:gd name="T13" fmla="*/ 46 h 527"/>
                    <a:gd name="T14" fmla="*/ 290 w 642"/>
                    <a:gd name="T15" fmla="*/ 39 h 527"/>
                    <a:gd name="T16" fmla="*/ 332 w 642"/>
                    <a:gd name="T17" fmla="*/ 32 h 527"/>
                    <a:gd name="T18" fmla="*/ 376 w 642"/>
                    <a:gd name="T19" fmla="*/ 25 h 527"/>
                    <a:gd name="T20" fmla="*/ 417 w 642"/>
                    <a:gd name="T21" fmla="*/ 20 h 527"/>
                    <a:gd name="T22" fmla="*/ 459 w 642"/>
                    <a:gd name="T23" fmla="*/ 15 h 527"/>
                    <a:gd name="T24" fmla="*/ 499 w 642"/>
                    <a:gd name="T25" fmla="*/ 10 h 527"/>
                    <a:gd name="T26" fmla="*/ 539 w 642"/>
                    <a:gd name="T27" fmla="*/ 7 h 527"/>
                    <a:gd name="T28" fmla="*/ 576 w 642"/>
                    <a:gd name="T29" fmla="*/ 4 h 527"/>
                    <a:gd name="T30" fmla="*/ 610 w 642"/>
                    <a:gd name="T31" fmla="*/ 1 h 527"/>
                    <a:gd name="T32" fmla="*/ 642 w 642"/>
                    <a:gd name="T33" fmla="*/ 0 h 527"/>
                    <a:gd name="T34" fmla="*/ 636 w 642"/>
                    <a:gd name="T35" fmla="*/ 59 h 527"/>
                    <a:gd name="T36" fmla="*/ 629 w 642"/>
                    <a:gd name="T37" fmla="*/ 117 h 527"/>
                    <a:gd name="T38" fmla="*/ 622 w 642"/>
                    <a:gd name="T39" fmla="*/ 171 h 527"/>
                    <a:gd name="T40" fmla="*/ 617 w 642"/>
                    <a:gd name="T41" fmla="*/ 224 h 527"/>
                    <a:gd name="T42" fmla="*/ 610 w 642"/>
                    <a:gd name="T43" fmla="*/ 277 h 527"/>
                    <a:gd name="T44" fmla="*/ 607 w 642"/>
                    <a:gd name="T45" fmla="*/ 332 h 527"/>
                    <a:gd name="T46" fmla="*/ 606 w 642"/>
                    <a:gd name="T47" fmla="*/ 389 h 527"/>
                    <a:gd name="T48" fmla="*/ 607 w 642"/>
                    <a:gd name="T49" fmla="*/ 449 h 527"/>
                    <a:gd name="T50" fmla="*/ 580 w 642"/>
                    <a:gd name="T51" fmla="*/ 454 h 527"/>
                    <a:gd name="T52" fmla="*/ 548 w 642"/>
                    <a:gd name="T53" fmla="*/ 461 h 527"/>
                    <a:gd name="T54" fmla="*/ 514 w 642"/>
                    <a:gd name="T55" fmla="*/ 468 h 527"/>
                    <a:gd name="T56" fmla="*/ 477 w 642"/>
                    <a:gd name="T57" fmla="*/ 476 h 527"/>
                    <a:gd name="T58" fmla="*/ 439 w 642"/>
                    <a:gd name="T59" fmla="*/ 484 h 527"/>
                    <a:gd name="T60" fmla="*/ 399 w 642"/>
                    <a:gd name="T61" fmla="*/ 492 h 527"/>
                    <a:gd name="T62" fmla="*/ 357 w 642"/>
                    <a:gd name="T63" fmla="*/ 499 h 527"/>
                    <a:gd name="T64" fmla="*/ 316 w 642"/>
                    <a:gd name="T65" fmla="*/ 506 h 527"/>
                    <a:gd name="T66" fmla="*/ 273 w 642"/>
                    <a:gd name="T67" fmla="*/ 514 h 527"/>
                    <a:gd name="T68" fmla="*/ 232 w 642"/>
                    <a:gd name="T69" fmla="*/ 519 h 527"/>
                    <a:gd name="T70" fmla="*/ 191 w 642"/>
                    <a:gd name="T71" fmla="*/ 523 h 527"/>
                    <a:gd name="T72" fmla="*/ 153 w 642"/>
                    <a:gd name="T73" fmla="*/ 526 h 527"/>
                    <a:gd name="T74" fmla="*/ 116 w 642"/>
                    <a:gd name="T75" fmla="*/ 527 h 527"/>
                    <a:gd name="T76" fmla="*/ 81 w 642"/>
                    <a:gd name="T77" fmla="*/ 526 h 527"/>
                    <a:gd name="T78" fmla="*/ 51 w 642"/>
                    <a:gd name="T79" fmla="*/ 523 h 527"/>
                    <a:gd name="T80" fmla="*/ 24 w 642"/>
                    <a:gd name="T81" fmla="*/ 518 h 527"/>
                    <a:gd name="T82" fmla="*/ 6 w 642"/>
                    <a:gd name="T83" fmla="*/ 412 h 527"/>
                    <a:gd name="T84" fmla="*/ 0 w 642"/>
                    <a:gd name="T85" fmla="*/ 308 h 527"/>
                    <a:gd name="T86" fmla="*/ 9 w 642"/>
                    <a:gd name="T87" fmla="*/ 202 h 527"/>
                    <a:gd name="T88" fmla="*/ 26 w 642"/>
                    <a:gd name="T89" fmla="*/ 9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2" h="527">
                      <a:moveTo>
                        <a:pt x="26" y="91"/>
                      </a:moveTo>
                      <a:lnTo>
                        <a:pt x="58" y="83"/>
                      </a:lnTo>
                      <a:lnTo>
                        <a:pt x="91" y="76"/>
                      </a:lnTo>
                      <a:lnTo>
                        <a:pt x="128" y="68"/>
                      </a:lnTo>
                      <a:lnTo>
                        <a:pt x="166" y="60"/>
                      </a:lnTo>
                      <a:lnTo>
                        <a:pt x="206" y="53"/>
                      </a:lnTo>
                      <a:lnTo>
                        <a:pt x="247" y="46"/>
                      </a:lnTo>
                      <a:lnTo>
                        <a:pt x="290" y="39"/>
                      </a:lnTo>
                      <a:lnTo>
                        <a:pt x="332" y="32"/>
                      </a:lnTo>
                      <a:lnTo>
                        <a:pt x="376" y="25"/>
                      </a:lnTo>
                      <a:lnTo>
                        <a:pt x="417" y="20"/>
                      </a:lnTo>
                      <a:lnTo>
                        <a:pt x="459" y="15"/>
                      </a:lnTo>
                      <a:lnTo>
                        <a:pt x="499" y="10"/>
                      </a:lnTo>
                      <a:lnTo>
                        <a:pt x="539" y="7"/>
                      </a:lnTo>
                      <a:lnTo>
                        <a:pt x="576" y="4"/>
                      </a:lnTo>
                      <a:lnTo>
                        <a:pt x="610" y="1"/>
                      </a:lnTo>
                      <a:lnTo>
                        <a:pt x="642" y="0"/>
                      </a:lnTo>
                      <a:lnTo>
                        <a:pt x="636" y="59"/>
                      </a:lnTo>
                      <a:lnTo>
                        <a:pt x="629" y="117"/>
                      </a:lnTo>
                      <a:lnTo>
                        <a:pt x="622" y="171"/>
                      </a:lnTo>
                      <a:lnTo>
                        <a:pt x="617" y="224"/>
                      </a:lnTo>
                      <a:lnTo>
                        <a:pt x="610" y="277"/>
                      </a:lnTo>
                      <a:lnTo>
                        <a:pt x="607" y="332"/>
                      </a:lnTo>
                      <a:lnTo>
                        <a:pt x="606" y="389"/>
                      </a:lnTo>
                      <a:lnTo>
                        <a:pt x="607" y="449"/>
                      </a:lnTo>
                      <a:lnTo>
                        <a:pt x="580" y="454"/>
                      </a:lnTo>
                      <a:lnTo>
                        <a:pt x="548" y="461"/>
                      </a:lnTo>
                      <a:lnTo>
                        <a:pt x="514" y="468"/>
                      </a:lnTo>
                      <a:lnTo>
                        <a:pt x="477" y="476"/>
                      </a:lnTo>
                      <a:lnTo>
                        <a:pt x="439" y="484"/>
                      </a:lnTo>
                      <a:lnTo>
                        <a:pt x="399" y="492"/>
                      </a:lnTo>
                      <a:lnTo>
                        <a:pt x="357" y="499"/>
                      </a:lnTo>
                      <a:lnTo>
                        <a:pt x="316" y="506"/>
                      </a:lnTo>
                      <a:lnTo>
                        <a:pt x="273" y="514"/>
                      </a:lnTo>
                      <a:lnTo>
                        <a:pt x="232" y="519"/>
                      </a:lnTo>
                      <a:lnTo>
                        <a:pt x="191" y="523"/>
                      </a:lnTo>
                      <a:lnTo>
                        <a:pt x="153" y="526"/>
                      </a:lnTo>
                      <a:lnTo>
                        <a:pt x="116" y="527"/>
                      </a:lnTo>
                      <a:lnTo>
                        <a:pt x="81" y="526"/>
                      </a:lnTo>
                      <a:lnTo>
                        <a:pt x="51" y="523"/>
                      </a:lnTo>
                      <a:lnTo>
                        <a:pt x="24" y="518"/>
                      </a:lnTo>
                      <a:lnTo>
                        <a:pt x="6" y="412"/>
                      </a:lnTo>
                      <a:lnTo>
                        <a:pt x="0" y="308"/>
                      </a:lnTo>
                      <a:lnTo>
                        <a:pt x="9" y="202"/>
                      </a:lnTo>
                      <a:lnTo>
                        <a:pt x="26" y="91"/>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323">
                  <a:extLst>
                    <a:ext uri="{FF2B5EF4-FFF2-40B4-BE49-F238E27FC236}">
                      <a16:creationId xmlns:a16="http://schemas.microsoft.com/office/drawing/2014/main" id="{8DEE6376-9569-D14A-9CBF-3AC0710D97D2}"/>
                    </a:ext>
                  </a:extLst>
                </p:cNvPr>
                <p:cNvSpPr>
                  <a:spLocks/>
                </p:cNvSpPr>
                <p:nvPr/>
              </p:nvSpPr>
              <p:spPr bwMode="auto">
                <a:xfrm>
                  <a:off x="619" y="1013"/>
                  <a:ext cx="205" cy="247"/>
                </a:xfrm>
                <a:custGeom>
                  <a:avLst/>
                  <a:gdLst>
                    <a:gd name="T0" fmla="*/ 23 w 615"/>
                    <a:gd name="T1" fmla="*/ 89 h 494"/>
                    <a:gd name="T2" fmla="*/ 52 w 615"/>
                    <a:gd name="T3" fmla="*/ 82 h 494"/>
                    <a:gd name="T4" fmla="*/ 83 w 615"/>
                    <a:gd name="T5" fmla="*/ 74 h 494"/>
                    <a:gd name="T6" fmla="*/ 119 w 615"/>
                    <a:gd name="T7" fmla="*/ 67 h 494"/>
                    <a:gd name="T8" fmla="*/ 156 w 615"/>
                    <a:gd name="T9" fmla="*/ 59 h 494"/>
                    <a:gd name="T10" fmla="*/ 194 w 615"/>
                    <a:gd name="T11" fmla="*/ 52 h 494"/>
                    <a:gd name="T12" fmla="*/ 234 w 615"/>
                    <a:gd name="T13" fmla="*/ 45 h 494"/>
                    <a:gd name="T14" fmla="*/ 275 w 615"/>
                    <a:gd name="T15" fmla="*/ 38 h 494"/>
                    <a:gd name="T16" fmla="*/ 317 w 615"/>
                    <a:gd name="T17" fmla="*/ 31 h 494"/>
                    <a:gd name="T18" fmla="*/ 358 w 615"/>
                    <a:gd name="T19" fmla="*/ 24 h 494"/>
                    <a:gd name="T20" fmla="*/ 400 w 615"/>
                    <a:gd name="T21" fmla="*/ 19 h 494"/>
                    <a:gd name="T22" fmla="*/ 439 w 615"/>
                    <a:gd name="T23" fmla="*/ 14 h 494"/>
                    <a:gd name="T24" fmla="*/ 479 w 615"/>
                    <a:gd name="T25" fmla="*/ 10 h 494"/>
                    <a:gd name="T26" fmla="*/ 516 w 615"/>
                    <a:gd name="T27" fmla="*/ 6 h 494"/>
                    <a:gd name="T28" fmla="*/ 552 w 615"/>
                    <a:gd name="T29" fmla="*/ 3 h 494"/>
                    <a:gd name="T30" fmla="*/ 585 w 615"/>
                    <a:gd name="T31" fmla="*/ 1 h 494"/>
                    <a:gd name="T32" fmla="*/ 615 w 615"/>
                    <a:gd name="T33" fmla="*/ 0 h 494"/>
                    <a:gd name="T34" fmla="*/ 609 w 615"/>
                    <a:gd name="T35" fmla="*/ 55 h 494"/>
                    <a:gd name="T36" fmla="*/ 604 w 615"/>
                    <a:gd name="T37" fmla="*/ 107 h 494"/>
                    <a:gd name="T38" fmla="*/ 597 w 615"/>
                    <a:gd name="T39" fmla="*/ 156 h 494"/>
                    <a:gd name="T40" fmla="*/ 590 w 615"/>
                    <a:gd name="T41" fmla="*/ 204 h 494"/>
                    <a:gd name="T42" fmla="*/ 583 w 615"/>
                    <a:gd name="T43" fmla="*/ 254 h 494"/>
                    <a:gd name="T44" fmla="*/ 579 w 615"/>
                    <a:gd name="T45" fmla="*/ 303 h 494"/>
                    <a:gd name="T46" fmla="*/ 578 w 615"/>
                    <a:gd name="T47" fmla="*/ 354 h 494"/>
                    <a:gd name="T48" fmla="*/ 579 w 615"/>
                    <a:gd name="T49" fmla="*/ 410 h 494"/>
                    <a:gd name="T50" fmla="*/ 553 w 615"/>
                    <a:gd name="T51" fmla="*/ 415 h 494"/>
                    <a:gd name="T52" fmla="*/ 523 w 615"/>
                    <a:gd name="T53" fmla="*/ 422 h 494"/>
                    <a:gd name="T54" fmla="*/ 490 w 615"/>
                    <a:gd name="T55" fmla="*/ 429 h 494"/>
                    <a:gd name="T56" fmla="*/ 454 w 615"/>
                    <a:gd name="T57" fmla="*/ 438 h 494"/>
                    <a:gd name="T58" fmla="*/ 417 w 615"/>
                    <a:gd name="T59" fmla="*/ 446 h 494"/>
                    <a:gd name="T60" fmla="*/ 379 w 615"/>
                    <a:gd name="T61" fmla="*/ 454 h 494"/>
                    <a:gd name="T62" fmla="*/ 339 w 615"/>
                    <a:gd name="T63" fmla="*/ 462 h 494"/>
                    <a:gd name="T64" fmla="*/ 298 w 615"/>
                    <a:gd name="T65" fmla="*/ 471 h 494"/>
                    <a:gd name="T66" fmla="*/ 258 w 615"/>
                    <a:gd name="T67" fmla="*/ 478 h 494"/>
                    <a:gd name="T68" fmla="*/ 219 w 615"/>
                    <a:gd name="T69" fmla="*/ 484 h 494"/>
                    <a:gd name="T70" fmla="*/ 180 w 615"/>
                    <a:gd name="T71" fmla="*/ 488 h 494"/>
                    <a:gd name="T72" fmla="*/ 143 w 615"/>
                    <a:gd name="T73" fmla="*/ 492 h 494"/>
                    <a:gd name="T74" fmla="*/ 108 w 615"/>
                    <a:gd name="T75" fmla="*/ 494 h 494"/>
                    <a:gd name="T76" fmla="*/ 75 w 615"/>
                    <a:gd name="T77" fmla="*/ 493 h 494"/>
                    <a:gd name="T78" fmla="*/ 46 w 615"/>
                    <a:gd name="T79" fmla="*/ 491 h 494"/>
                    <a:gd name="T80" fmla="*/ 20 w 615"/>
                    <a:gd name="T81" fmla="*/ 486 h 494"/>
                    <a:gd name="T82" fmla="*/ 4 w 615"/>
                    <a:gd name="T83" fmla="*/ 387 h 494"/>
                    <a:gd name="T84" fmla="*/ 0 w 615"/>
                    <a:gd name="T85" fmla="*/ 291 h 494"/>
                    <a:gd name="T86" fmla="*/ 6 w 615"/>
                    <a:gd name="T87" fmla="*/ 192 h 494"/>
                    <a:gd name="T88" fmla="*/ 23 w 615"/>
                    <a:gd name="T89" fmla="*/ 8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5" h="494">
                      <a:moveTo>
                        <a:pt x="23" y="89"/>
                      </a:moveTo>
                      <a:lnTo>
                        <a:pt x="52" y="82"/>
                      </a:lnTo>
                      <a:lnTo>
                        <a:pt x="83" y="74"/>
                      </a:lnTo>
                      <a:lnTo>
                        <a:pt x="119" y="67"/>
                      </a:lnTo>
                      <a:lnTo>
                        <a:pt x="156" y="59"/>
                      </a:lnTo>
                      <a:lnTo>
                        <a:pt x="194" y="52"/>
                      </a:lnTo>
                      <a:lnTo>
                        <a:pt x="234" y="45"/>
                      </a:lnTo>
                      <a:lnTo>
                        <a:pt x="275" y="38"/>
                      </a:lnTo>
                      <a:lnTo>
                        <a:pt x="317" y="31"/>
                      </a:lnTo>
                      <a:lnTo>
                        <a:pt x="358" y="24"/>
                      </a:lnTo>
                      <a:lnTo>
                        <a:pt x="400" y="19"/>
                      </a:lnTo>
                      <a:lnTo>
                        <a:pt x="439" y="14"/>
                      </a:lnTo>
                      <a:lnTo>
                        <a:pt x="479" y="10"/>
                      </a:lnTo>
                      <a:lnTo>
                        <a:pt x="516" y="6"/>
                      </a:lnTo>
                      <a:lnTo>
                        <a:pt x="552" y="3"/>
                      </a:lnTo>
                      <a:lnTo>
                        <a:pt x="585" y="1"/>
                      </a:lnTo>
                      <a:lnTo>
                        <a:pt x="615" y="0"/>
                      </a:lnTo>
                      <a:lnTo>
                        <a:pt x="609" y="55"/>
                      </a:lnTo>
                      <a:lnTo>
                        <a:pt x="604" y="107"/>
                      </a:lnTo>
                      <a:lnTo>
                        <a:pt x="597" y="156"/>
                      </a:lnTo>
                      <a:lnTo>
                        <a:pt x="590" y="204"/>
                      </a:lnTo>
                      <a:lnTo>
                        <a:pt x="583" y="254"/>
                      </a:lnTo>
                      <a:lnTo>
                        <a:pt x="579" y="303"/>
                      </a:lnTo>
                      <a:lnTo>
                        <a:pt x="578" y="354"/>
                      </a:lnTo>
                      <a:lnTo>
                        <a:pt x="579" y="410"/>
                      </a:lnTo>
                      <a:lnTo>
                        <a:pt x="553" y="415"/>
                      </a:lnTo>
                      <a:lnTo>
                        <a:pt x="523" y="422"/>
                      </a:lnTo>
                      <a:lnTo>
                        <a:pt x="490" y="429"/>
                      </a:lnTo>
                      <a:lnTo>
                        <a:pt x="454" y="438"/>
                      </a:lnTo>
                      <a:lnTo>
                        <a:pt x="417" y="446"/>
                      </a:lnTo>
                      <a:lnTo>
                        <a:pt x="379" y="454"/>
                      </a:lnTo>
                      <a:lnTo>
                        <a:pt x="339" y="462"/>
                      </a:lnTo>
                      <a:lnTo>
                        <a:pt x="298" y="471"/>
                      </a:lnTo>
                      <a:lnTo>
                        <a:pt x="258" y="478"/>
                      </a:lnTo>
                      <a:lnTo>
                        <a:pt x="219" y="484"/>
                      </a:lnTo>
                      <a:lnTo>
                        <a:pt x="180" y="488"/>
                      </a:lnTo>
                      <a:lnTo>
                        <a:pt x="143" y="492"/>
                      </a:lnTo>
                      <a:lnTo>
                        <a:pt x="108" y="494"/>
                      </a:lnTo>
                      <a:lnTo>
                        <a:pt x="75" y="493"/>
                      </a:lnTo>
                      <a:lnTo>
                        <a:pt x="46" y="491"/>
                      </a:lnTo>
                      <a:lnTo>
                        <a:pt x="20" y="486"/>
                      </a:lnTo>
                      <a:lnTo>
                        <a:pt x="4" y="387"/>
                      </a:lnTo>
                      <a:lnTo>
                        <a:pt x="0" y="291"/>
                      </a:lnTo>
                      <a:lnTo>
                        <a:pt x="6" y="192"/>
                      </a:lnTo>
                      <a:lnTo>
                        <a:pt x="23" y="89"/>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324">
                  <a:extLst>
                    <a:ext uri="{FF2B5EF4-FFF2-40B4-BE49-F238E27FC236}">
                      <a16:creationId xmlns:a16="http://schemas.microsoft.com/office/drawing/2014/main" id="{50E18483-D569-B645-811E-239E3A35215E}"/>
                    </a:ext>
                  </a:extLst>
                </p:cNvPr>
                <p:cNvSpPr>
                  <a:spLocks/>
                </p:cNvSpPr>
                <p:nvPr/>
              </p:nvSpPr>
              <p:spPr bwMode="auto">
                <a:xfrm>
                  <a:off x="620" y="1014"/>
                  <a:ext cx="197" cy="231"/>
                </a:xfrm>
                <a:custGeom>
                  <a:avLst/>
                  <a:gdLst>
                    <a:gd name="T0" fmla="*/ 22 w 591"/>
                    <a:gd name="T1" fmla="*/ 88 h 461"/>
                    <a:gd name="T2" fmla="*/ 50 w 591"/>
                    <a:gd name="T3" fmla="*/ 81 h 461"/>
                    <a:gd name="T4" fmla="*/ 80 w 591"/>
                    <a:gd name="T5" fmla="*/ 74 h 461"/>
                    <a:gd name="T6" fmla="*/ 113 w 591"/>
                    <a:gd name="T7" fmla="*/ 67 h 461"/>
                    <a:gd name="T8" fmla="*/ 148 w 591"/>
                    <a:gd name="T9" fmla="*/ 58 h 461"/>
                    <a:gd name="T10" fmla="*/ 185 w 591"/>
                    <a:gd name="T11" fmla="*/ 51 h 461"/>
                    <a:gd name="T12" fmla="*/ 225 w 591"/>
                    <a:gd name="T13" fmla="*/ 44 h 461"/>
                    <a:gd name="T14" fmla="*/ 265 w 591"/>
                    <a:gd name="T15" fmla="*/ 38 h 461"/>
                    <a:gd name="T16" fmla="*/ 304 w 591"/>
                    <a:gd name="T17" fmla="*/ 31 h 461"/>
                    <a:gd name="T18" fmla="*/ 346 w 591"/>
                    <a:gd name="T19" fmla="*/ 25 h 461"/>
                    <a:gd name="T20" fmla="*/ 385 w 591"/>
                    <a:gd name="T21" fmla="*/ 19 h 461"/>
                    <a:gd name="T22" fmla="*/ 425 w 591"/>
                    <a:gd name="T23" fmla="*/ 14 h 461"/>
                    <a:gd name="T24" fmla="*/ 462 w 591"/>
                    <a:gd name="T25" fmla="*/ 9 h 461"/>
                    <a:gd name="T26" fmla="*/ 499 w 591"/>
                    <a:gd name="T27" fmla="*/ 6 h 461"/>
                    <a:gd name="T28" fmla="*/ 532 w 591"/>
                    <a:gd name="T29" fmla="*/ 3 h 461"/>
                    <a:gd name="T30" fmla="*/ 563 w 591"/>
                    <a:gd name="T31" fmla="*/ 1 h 461"/>
                    <a:gd name="T32" fmla="*/ 591 w 591"/>
                    <a:gd name="T33" fmla="*/ 0 h 461"/>
                    <a:gd name="T34" fmla="*/ 587 w 591"/>
                    <a:gd name="T35" fmla="*/ 51 h 461"/>
                    <a:gd name="T36" fmla="*/ 580 w 591"/>
                    <a:gd name="T37" fmla="*/ 99 h 461"/>
                    <a:gd name="T38" fmla="*/ 573 w 591"/>
                    <a:gd name="T39" fmla="*/ 143 h 461"/>
                    <a:gd name="T40" fmla="*/ 566 w 591"/>
                    <a:gd name="T41" fmla="*/ 186 h 461"/>
                    <a:gd name="T42" fmla="*/ 559 w 591"/>
                    <a:gd name="T43" fmla="*/ 230 h 461"/>
                    <a:gd name="T44" fmla="*/ 555 w 591"/>
                    <a:gd name="T45" fmla="*/ 274 h 461"/>
                    <a:gd name="T46" fmla="*/ 552 w 591"/>
                    <a:gd name="T47" fmla="*/ 322 h 461"/>
                    <a:gd name="T48" fmla="*/ 554 w 591"/>
                    <a:gd name="T49" fmla="*/ 373 h 461"/>
                    <a:gd name="T50" fmla="*/ 529 w 591"/>
                    <a:gd name="T51" fmla="*/ 378 h 461"/>
                    <a:gd name="T52" fmla="*/ 500 w 591"/>
                    <a:gd name="T53" fmla="*/ 384 h 461"/>
                    <a:gd name="T54" fmla="*/ 469 w 591"/>
                    <a:gd name="T55" fmla="*/ 392 h 461"/>
                    <a:gd name="T56" fmla="*/ 435 w 591"/>
                    <a:gd name="T57" fmla="*/ 401 h 461"/>
                    <a:gd name="T58" fmla="*/ 399 w 591"/>
                    <a:gd name="T59" fmla="*/ 409 h 461"/>
                    <a:gd name="T60" fmla="*/ 362 w 591"/>
                    <a:gd name="T61" fmla="*/ 418 h 461"/>
                    <a:gd name="T62" fmla="*/ 324 w 591"/>
                    <a:gd name="T63" fmla="*/ 426 h 461"/>
                    <a:gd name="T64" fmla="*/ 285 w 591"/>
                    <a:gd name="T65" fmla="*/ 435 h 461"/>
                    <a:gd name="T66" fmla="*/ 247 w 591"/>
                    <a:gd name="T67" fmla="*/ 443 h 461"/>
                    <a:gd name="T68" fmla="*/ 210 w 591"/>
                    <a:gd name="T69" fmla="*/ 449 h 461"/>
                    <a:gd name="T70" fmla="*/ 173 w 591"/>
                    <a:gd name="T71" fmla="*/ 455 h 461"/>
                    <a:gd name="T72" fmla="*/ 137 w 591"/>
                    <a:gd name="T73" fmla="*/ 459 h 461"/>
                    <a:gd name="T74" fmla="*/ 103 w 591"/>
                    <a:gd name="T75" fmla="*/ 461 h 461"/>
                    <a:gd name="T76" fmla="*/ 73 w 591"/>
                    <a:gd name="T77" fmla="*/ 461 h 461"/>
                    <a:gd name="T78" fmla="*/ 44 w 591"/>
                    <a:gd name="T79" fmla="*/ 459 h 461"/>
                    <a:gd name="T80" fmla="*/ 19 w 591"/>
                    <a:gd name="T81" fmla="*/ 455 h 461"/>
                    <a:gd name="T82" fmla="*/ 4 w 591"/>
                    <a:gd name="T83" fmla="*/ 364 h 461"/>
                    <a:gd name="T84" fmla="*/ 0 w 591"/>
                    <a:gd name="T85" fmla="*/ 274 h 461"/>
                    <a:gd name="T86" fmla="*/ 6 w 591"/>
                    <a:gd name="T87" fmla="*/ 184 h 461"/>
                    <a:gd name="T88" fmla="*/ 22 w 591"/>
                    <a:gd name="T89" fmla="*/ 8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1" h="461">
                      <a:moveTo>
                        <a:pt x="22" y="88"/>
                      </a:moveTo>
                      <a:lnTo>
                        <a:pt x="50" y="81"/>
                      </a:lnTo>
                      <a:lnTo>
                        <a:pt x="80" y="74"/>
                      </a:lnTo>
                      <a:lnTo>
                        <a:pt x="113" y="67"/>
                      </a:lnTo>
                      <a:lnTo>
                        <a:pt x="148" y="58"/>
                      </a:lnTo>
                      <a:lnTo>
                        <a:pt x="185" y="51"/>
                      </a:lnTo>
                      <a:lnTo>
                        <a:pt x="225" y="44"/>
                      </a:lnTo>
                      <a:lnTo>
                        <a:pt x="265" y="38"/>
                      </a:lnTo>
                      <a:lnTo>
                        <a:pt x="304" y="31"/>
                      </a:lnTo>
                      <a:lnTo>
                        <a:pt x="346" y="25"/>
                      </a:lnTo>
                      <a:lnTo>
                        <a:pt x="385" y="19"/>
                      </a:lnTo>
                      <a:lnTo>
                        <a:pt x="425" y="14"/>
                      </a:lnTo>
                      <a:lnTo>
                        <a:pt x="462" y="9"/>
                      </a:lnTo>
                      <a:lnTo>
                        <a:pt x="499" y="6"/>
                      </a:lnTo>
                      <a:lnTo>
                        <a:pt x="532" y="3"/>
                      </a:lnTo>
                      <a:lnTo>
                        <a:pt x="563" y="1"/>
                      </a:lnTo>
                      <a:lnTo>
                        <a:pt x="591" y="0"/>
                      </a:lnTo>
                      <a:lnTo>
                        <a:pt x="587" y="51"/>
                      </a:lnTo>
                      <a:lnTo>
                        <a:pt x="580" y="99"/>
                      </a:lnTo>
                      <a:lnTo>
                        <a:pt x="573" y="143"/>
                      </a:lnTo>
                      <a:lnTo>
                        <a:pt x="566" y="186"/>
                      </a:lnTo>
                      <a:lnTo>
                        <a:pt x="559" y="230"/>
                      </a:lnTo>
                      <a:lnTo>
                        <a:pt x="555" y="274"/>
                      </a:lnTo>
                      <a:lnTo>
                        <a:pt x="552" y="322"/>
                      </a:lnTo>
                      <a:lnTo>
                        <a:pt x="554" y="373"/>
                      </a:lnTo>
                      <a:lnTo>
                        <a:pt x="529" y="378"/>
                      </a:lnTo>
                      <a:lnTo>
                        <a:pt x="500" y="384"/>
                      </a:lnTo>
                      <a:lnTo>
                        <a:pt x="469" y="392"/>
                      </a:lnTo>
                      <a:lnTo>
                        <a:pt x="435" y="401"/>
                      </a:lnTo>
                      <a:lnTo>
                        <a:pt x="399" y="409"/>
                      </a:lnTo>
                      <a:lnTo>
                        <a:pt x="362" y="418"/>
                      </a:lnTo>
                      <a:lnTo>
                        <a:pt x="324" y="426"/>
                      </a:lnTo>
                      <a:lnTo>
                        <a:pt x="285" y="435"/>
                      </a:lnTo>
                      <a:lnTo>
                        <a:pt x="247" y="443"/>
                      </a:lnTo>
                      <a:lnTo>
                        <a:pt x="210" y="449"/>
                      </a:lnTo>
                      <a:lnTo>
                        <a:pt x="173" y="455"/>
                      </a:lnTo>
                      <a:lnTo>
                        <a:pt x="137" y="459"/>
                      </a:lnTo>
                      <a:lnTo>
                        <a:pt x="103" y="461"/>
                      </a:lnTo>
                      <a:lnTo>
                        <a:pt x="73" y="461"/>
                      </a:lnTo>
                      <a:lnTo>
                        <a:pt x="44" y="459"/>
                      </a:lnTo>
                      <a:lnTo>
                        <a:pt x="19" y="455"/>
                      </a:lnTo>
                      <a:lnTo>
                        <a:pt x="4" y="364"/>
                      </a:lnTo>
                      <a:lnTo>
                        <a:pt x="0" y="274"/>
                      </a:lnTo>
                      <a:lnTo>
                        <a:pt x="6" y="184"/>
                      </a:lnTo>
                      <a:lnTo>
                        <a:pt x="22" y="88"/>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325">
                  <a:extLst>
                    <a:ext uri="{FF2B5EF4-FFF2-40B4-BE49-F238E27FC236}">
                      <a16:creationId xmlns:a16="http://schemas.microsoft.com/office/drawing/2014/main" id="{194BD9AA-B784-B544-8FB8-F474EDD7CA68}"/>
                    </a:ext>
                  </a:extLst>
                </p:cNvPr>
                <p:cNvSpPr>
                  <a:spLocks/>
                </p:cNvSpPr>
                <p:nvPr/>
              </p:nvSpPr>
              <p:spPr bwMode="auto">
                <a:xfrm>
                  <a:off x="628" y="1037"/>
                  <a:ext cx="291" cy="61"/>
                </a:xfrm>
                <a:custGeom>
                  <a:avLst/>
                  <a:gdLst>
                    <a:gd name="T0" fmla="*/ 0 w 873"/>
                    <a:gd name="T1" fmla="*/ 100 h 121"/>
                    <a:gd name="T2" fmla="*/ 236 w 873"/>
                    <a:gd name="T3" fmla="*/ 69 h 121"/>
                    <a:gd name="T4" fmla="*/ 630 w 873"/>
                    <a:gd name="T5" fmla="*/ 27 h 121"/>
                    <a:gd name="T6" fmla="*/ 796 w 873"/>
                    <a:gd name="T7" fmla="*/ 17 h 121"/>
                    <a:gd name="T8" fmla="*/ 873 w 873"/>
                    <a:gd name="T9" fmla="*/ 0 h 121"/>
                    <a:gd name="T10" fmla="*/ 782 w 873"/>
                    <a:gd name="T11" fmla="*/ 37 h 121"/>
                    <a:gd name="T12" fmla="*/ 42 w 873"/>
                    <a:gd name="T13" fmla="*/ 121 h 121"/>
                    <a:gd name="T14" fmla="*/ 0 w 873"/>
                    <a:gd name="T15" fmla="*/ 10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3" h="121">
                      <a:moveTo>
                        <a:pt x="0" y="100"/>
                      </a:moveTo>
                      <a:lnTo>
                        <a:pt x="236" y="69"/>
                      </a:lnTo>
                      <a:lnTo>
                        <a:pt x="630" y="27"/>
                      </a:lnTo>
                      <a:lnTo>
                        <a:pt x="796" y="17"/>
                      </a:lnTo>
                      <a:lnTo>
                        <a:pt x="873" y="0"/>
                      </a:lnTo>
                      <a:lnTo>
                        <a:pt x="782" y="37"/>
                      </a:lnTo>
                      <a:lnTo>
                        <a:pt x="42" y="121"/>
                      </a:lnTo>
                      <a:lnTo>
                        <a:pt x="0" y="10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326">
                  <a:extLst>
                    <a:ext uri="{FF2B5EF4-FFF2-40B4-BE49-F238E27FC236}">
                      <a16:creationId xmlns:a16="http://schemas.microsoft.com/office/drawing/2014/main" id="{C03ACABD-5156-5B4C-88D9-257F7E0836CC}"/>
                    </a:ext>
                  </a:extLst>
                </p:cNvPr>
                <p:cNvSpPr>
                  <a:spLocks/>
                </p:cNvSpPr>
                <p:nvPr/>
              </p:nvSpPr>
              <p:spPr bwMode="auto">
                <a:xfrm>
                  <a:off x="633" y="1054"/>
                  <a:ext cx="256" cy="341"/>
                </a:xfrm>
                <a:custGeom>
                  <a:avLst/>
                  <a:gdLst>
                    <a:gd name="T0" fmla="*/ 765 w 766"/>
                    <a:gd name="T1" fmla="*/ 0 h 681"/>
                    <a:gd name="T2" fmla="*/ 761 w 766"/>
                    <a:gd name="T3" fmla="*/ 154 h 681"/>
                    <a:gd name="T4" fmla="*/ 759 w 766"/>
                    <a:gd name="T5" fmla="*/ 323 h 681"/>
                    <a:gd name="T6" fmla="*/ 761 w 766"/>
                    <a:gd name="T7" fmla="*/ 497 h 681"/>
                    <a:gd name="T8" fmla="*/ 766 w 766"/>
                    <a:gd name="T9" fmla="*/ 669 h 681"/>
                    <a:gd name="T10" fmla="*/ 721 w 766"/>
                    <a:gd name="T11" fmla="*/ 673 h 681"/>
                    <a:gd name="T12" fmla="*/ 674 w 766"/>
                    <a:gd name="T13" fmla="*/ 676 h 681"/>
                    <a:gd name="T14" fmla="*/ 629 w 766"/>
                    <a:gd name="T15" fmla="*/ 678 h 681"/>
                    <a:gd name="T16" fmla="*/ 583 w 766"/>
                    <a:gd name="T17" fmla="*/ 679 h 681"/>
                    <a:gd name="T18" fmla="*/ 536 w 766"/>
                    <a:gd name="T19" fmla="*/ 681 h 681"/>
                    <a:gd name="T20" fmla="*/ 489 w 766"/>
                    <a:gd name="T21" fmla="*/ 681 h 681"/>
                    <a:gd name="T22" fmla="*/ 443 w 766"/>
                    <a:gd name="T23" fmla="*/ 681 h 681"/>
                    <a:gd name="T24" fmla="*/ 396 w 766"/>
                    <a:gd name="T25" fmla="*/ 681 h 681"/>
                    <a:gd name="T26" fmla="*/ 350 w 766"/>
                    <a:gd name="T27" fmla="*/ 680 h 681"/>
                    <a:gd name="T28" fmla="*/ 303 w 766"/>
                    <a:gd name="T29" fmla="*/ 680 h 681"/>
                    <a:gd name="T30" fmla="*/ 257 w 766"/>
                    <a:gd name="T31" fmla="*/ 679 h 681"/>
                    <a:gd name="T32" fmla="*/ 211 w 766"/>
                    <a:gd name="T33" fmla="*/ 678 h 681"/>
                    <a:gd name="T34" fmla="*/ 165 w 766"/>
                    <a:gd name="T35" fmla="*/ 677 h 681"/>
                    <a:gd name="T36" fmla="*/ 118 w 766"/>
                    <a:gd name="T37" fmla="*/ 676 h 681"/>
                    <a:gd name="T38" fmla="*/ 72 w 766"/>
                    <a:gd name="T39" fmla="*/ 675 h 681"/>
                    <a:gd name="T40" fmla="*/ 26 w 766"/>
                    <a:gd name="T41" fmla="*/ 674 h 681"/>
                    <a:gd name="T42" fmla="*/ 13 w 766"/>
                    <a:gd name="T43" fmla="*/ 587 h 681"/>
                    <a:gd name="T44" fmla="*/ 5 w 766"/>
                    <a:gd name="T45" fmla="*/ 504 h 681"/>
                    <a:gd name="T46" fmla="*/ 0 w 766"/>
                    <a:gd name="T47" fmla="*/ 426 h 681"/>
                    <a:gd name="T48" fmla="*/ 0 w 766"/>
                    <a:gd name="T49" fmla="*/ 350 h 681"/>
                    <a:gd name="T50" fmla="*/ 5 w 766"/>
                    <a:gd name="T51" fmla="*/ 279 h 681"/>
                    <a:gd name="T52" fmla="*/ 10 w 766"/>
                    <a:gd name="T53" fmla="*/ 209 h 681"/>
                    <a:gd name="T54" fmla="*/ 18 w 766"/>
                    <a:gd name="T55" fmla="*/ 140 h 681"/>
                    <a:gd name="T56" fmla="*/ 26 w 766"/>
                    <a:gd name="T57" fmla="*/ 71 h 681"/>
                    <a:gd name="T58" fmla="*/ 72 w 766"/>
                    <a:gd name="T59" fmla="*/ 65 h 681"/>
                    <a:gd name="T60" fmla="*/ 117 w 766"/>
                    <a:gd name="T61" fmla="*/ 58 h 681"/>
                    <a:gd name="T62" fmla="*/ 162 w 766"/>
                    <a:gd name="T63" fmla="*/ 51 h 681"/>
                    <a:gd name="T64" fmla="*/ 209 w 766"/>
                    <a:gd name="T65" fmla="*/ 46 h 681"/>
                    <a:gd name="T66" fmla="*/ 255 w 766"/>
                    <a:gd name="T67" fmla="*/ 40 h 681"/>
                    <a:gd name="T68" fmla="*/ 300 w 766"/>
                    <a:gd name="T69" fmla="*/ 35 h 681"/>
                    <a:gd name="T70" fmla="*/ 347 w 766"/>
                    <a:gd name="T71" fmla="*/ 30 h 681"/>
                    <a:gd name="T72" fmla="*/ 394 w 766"/>
                    <a:gd name="T73" fmla="*/ 25 h 681"/>
                    <a:gd name="T74" fmla="*/ 440 w 766"/>
                    <a:gd name="T75" fmla="*/ 21 h 681"/>
                    <a:gd name="T76" fmla="*/ 487 w 766"/>
                    <a:gd name="T77" fmla="*/ 16 h 681"/>
                    <a:gd name="T78" fmla="*/ 533 w 766"/>
                    <a:gd name="T79" fmla="*/ 12 h 681"/>
                    <a:gd name="T80" fmla="*/ 580 w 766"/>
                    <a:gd name="T81" fmla="*/ 9 h 681"/>
                    <a:gd name="T82" fmla="*/ 626 w 766"/>
                    <a:gd name="T83" fmla="*/ 6 h 681"/>
                    <a:gd name="T84" fmla="*/ 673 w 766"/>
                    <a:gd name="T85" fmla="*/ 4 h 681"/>
                    <a:gd name="T86" fmla="*/ 718 w 766"/>
                    <a:gd name="T87" fmla="*/ 2 h 681"/>
                    <a:gd name="T88" fmla="*/ 765 w 766"/>
                    <a:gd name="T8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6" h="681">
                      <a:moveTo>
                        <a:pt x="765" y="0"/>
                      </a:moveTo>
                      <a:lnTo>
                        <a:pt x="761" y="154"/>
                      </a:lnTo>
                      <a:lnTo>
                        <a:pt x="759" y="323"/>
                      </a:lnTo>
                      <a:lnTo>
                        <a:pt x="761" y="497"/>
                      </a:lnTo>
                      <a:lnTo>
                        <a:pt x="766" y="669"/>
                      </a:lnTo>
                      <a:lnTo>
                        <a:pt x="721" y="673"/>
                      </a:lnTo>
                      <a:lnTo>
                        <a:pt x="674" y="676"/>
                      </a:lnTo>
                      <a:lnTo>
                        <a:pt x="629" y="678"/>
                      </a:lnTo>
                      <a:lnTo>
                        <a:pt x="583" y="679"/>
                      </a:lnTo>
                      <a:lnTo>
                        <a:pt x="536" y="681"/>
                      </a:lnTo>
                      <a:lnTo>
                        <a:pt x="489" y="681"/>
                      </a:lnTo>
                      <a:lnTo>
                        <a:pt x="443" y="681"/>
                      </a:lnTo>
                      <a:lnTo>
                        <a:pt x="396" y="681"/>
                      </a:lnTo>
                      <a:lnTo>
                        <a:pt x="350" y="680"/>
                      </a:lnTo>
                      <a:lnTo>
                        <a:pt x="303" y="680"/>
                      </a:lnTo>
                      <a:lnTo>
                        <a:pt x="257" y="679"/>
                      </a:lnTo>
                      <a:lnTo>
                        <a:pt x="211" y="678"/>
                      </a:lnTo>
                      <a:lnTo>
                        <a:pt x="165" y="677"/>
                      </a:lnTo>
                      <a:lnTo>
                        <a:pt x="118" y="676"/>
                      </a:lnTo>
                      <a:lnTo>
                        <a:pt x="72" y="675"/>
                      </a:lnTo>
                      <a:lnTo>
                        <a:pt x="26" y="674"/>
                      </a:lnTo>
                      <a:lnTo>
                        <a:pt x="13" y="587"/>
                      </a:lnTo>
                      <a:lnTo>
                        <a:pt x="5" y="504"/>
                      </a:lnTo>
                      <a:lnTo>
                        <a:pt x="0" y="426"/>
                      </a:lnTo>
                      <a:lnTo>
                        <a:pt x="0" y="350"/>
                      </a:lnTo>
                      <a:lnTo>
                        <a:pt x="5" y="279"/>
                      </a:lnTo>
                      <a:lnTo>
                        <a:pt x="10" y="209"/>
                      </a:lnTo>
                      <a:lnTo>
                        <a:pt x="18" y="140"/>
                      </a:lnTo>
                      <a:lnTo>
                        <a:pt x="26" y="71"/>
                      </a:lnTo>
                      <a:lnTo>
                        <a:pt x="72" y="65"/>
                      </a:lnTo>
                      <a:lnTo>
                        <a:pt x="117" y="58"/>
                      </a:lnTo>
                      <a:lnTo>
                        <a:pt x="162" y="51"/>
                      </a:lnTo>
                      <a:lnTo>
                        <a:pt x="209" y="46"/>
                      </a:lnTo>
                      <a:lnTo>
                        <a:pt x="255" y="40"/>
                      </a:lnTo>
                      <a:lnTo>
                        <a:pt x="300" y="35"/>
                      </a:lnTo>
                      <a:lnTo>
                        <a:pt x="347" y="30"/>
                      </a:lnTo>
                      <a:lnTo>
                        <a:pt x="394" y="25"/>
                      </a:lnTo>
                      <a:lnTo>
                        <a:pt x="440" y="21"/>
                      </a:lnTo>
                      <a:lnTo>
                        <a:pt x="487" y="16"/>
                      </a:lnTo>
                      <a:lnTo>
                        <a:pt x="533" y="12"/>
                      </a:lnTo>
                      <a:lnTo>
                        <a:pt x="580" y="9"/>
                      </a:lnTo>
                      <a:lnTo>
                        <a:pt x="626" y="6"/>
                      </a:lnTo>
                      <a:lnTo>
                        <a:pt x="673" y="4"/>
                      </a:lnTo>
                      <a:lnTo>
                        <a:pt x="718" y="2"/>
                      </a:lnTo>
                      <a:lnTo>
                        <a:pt x="765"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327">
                  <a:extLst>
                    <a:ext uri="{FF2B5EF4-FFF2-40B4-BE49-F238E27FC236}">
                      <a16:creationId xmlns:a16="http://schemas.microsoft.com/office/drawing/2014/main" id="{C5311AD1-E4AF-4646-BADA-CDA76561BF6B}"/>
                    </a:ext>
                  </a:extLst>
                </p:cNvPr>
                <p:cNvSpPr>
                  <a:spLocks/>
                </p:cNvSpPr>
                <p:nvPr/>
              </p:nvSpPr>
              <p:spPr bwMode="auto">
                <a:xfrm>
                  <a:off x="637" y="1062"/>
                  <a:ext cx="244" cy="326"/>
                </a:xfrm>
                <a:custGeom>
                  <a:avLst/>
                  <a:gdLst>
                    <a:gd name="T0" fmla="*/ 733 w 733"/>
                    <a:gd name="T1" fmla="*/ 0 h 653"/>
                    <a:gd name="T2" fmla="*/ 732 w 733"/>
                    <a:gd name="T3" fmla="*/ 147 h 653"/>
                    <a:gd name="T4" fmla="*/ 731 w 733"/>
                    <a:gd name="T5" fmla="*/ 307 h 653"/>
                    <a:gd name="T6" fmla="*/ 731 w 733"/>
                    <a:gd name="T7" fmla="*/ 472 h 653"/>
                    <a:gd name="T8" fmla="*/ 733 w 733"/>
                    <a:gd name="T9" fmla="*/ 636 h 653"/>
                    <a:gd name="T10" fmla="*/ 689 w 733"/>
                    <a:gd name="T11" fmla="*/ 641 h 653"/>
                    <a:gd name="T12" fmla="*/ 647 w 733"/>
                    <a:gd name="T13" fmla="*/ 644 h 653"/>
                    <a:gd name="T14" fmla="*/ 603 w 733"/>
                    <a:gd name="T15" fmla="*/ 648 h 653"/>
                    <a:gd name="T16" fmla="*/ 559 w 733"/>
                    <a:gd name="T17" fmla="*/ 650 h 653"/>
                    <a:gd name="T18" fmla="*/ 515 w 733"/>
                    <a:gd name="T19" fmla="*/ 652 h 653"/>
                    <a:gd name="T20" fmla="*/ 470 w 733"/>
                    <a:gd name="T21" fmla="*/ 653 h 653"/>
                    <a:gd name="T22" fmla="*/ 426 w 733"/>
                    <a:gd name="T23" fmla="*/ 653 h 653"/>
                    <a:gd name="T24" fmla="*/ 383 w 733"/>
                    <a:gd name="T25" fmla="*/ 653 h 653"/>
                    <a:gd name="T26" fmla="*/ 337 w 733"/>
                    <a:gd name="T27" fmla="*/ 653 h 653"/>
                    <a:gd name="T28" fmla="*/ 294 w 733"/>
                    <a:gd name="T29" fmla="*/ 652 h 653"/>
                    <a:gd name="T30" fmla="*/ 250 w 733"/>
                    <a:gd name="T31" fmla="*/ 651 h 653"/>
                    <a:gd name="T32" fmla="*/ 204 w 733"/>
                    <a:gd name="T33" fmla="*/ 649 h 653"/>
                    <a:gd name="T34" fmla="*/ 161 w 733"/>
                    <a:gd name="T35" fmla="*/ 647 h 653"/>
                    <a:gd name="T36" fmla="*/ 117 w 733"/>
                    <a:gd name="T37" fmla="*/ 645 h 653"/>
                    <a:gd name="T38" fmla="*/ 73 w 733"/>
                    <a:gd name="T39" fmla="*/ 643 h 653"/>
                    <a:gd name="T40" fmla="*/ 29 w 733"/>
                    <a:gd name="T41" fmla="*/ 641 h 653"/>
                    <a:gd name="T42" fmla="*/ 14 w 733"/>
                    <a:gd name="T43" fmla="*/ 557 h 653"/>
                    <a:gd name="T44" fmla="*/ 4 w 733"/>
                    <a:gd name="T45" fmla="*/ 479 h 653"/>
                    <a:gd name="T46" fmla="*/ 0 w 733"/>
                    <a:gd name="T47" fmla="*/ 404 h 653"/>
                    <a:gd name="T48" fmla="*/ 0 w 733"/>
                    <a:gd name="T49" fmla="*/ 333 h 653"/>
                    <a:gd name="T50" fmla="*/ 4 w 733"/>
                    <a:gd name="T51" fmla="*/ 265 h 653"/>
                    <a:gd name="T52" fmla="*/ 11 w 733"/>
                    <a:gd name="T53" fmla="*/ 199 h 653"/>
                    <a:gd name="T54" fmla="*/ 20 w 733"/>
                    <a:gd name="T55" fmla="*/ 133 h 653"/>
                    <a:gd name="T56" fmla="*/ 29 w 733"/>
                    <a:gd name="T57" fmla="*/ 67 h 653"/>
                    <a:gd name="T58" fmla="*/ 72 w 733"/>
                    <a:gd name="T59" fmla="*/ 60 h 653"/>
                    <a:gd name="T60" fmla="*/ 115 w 733"/>
                    <a:gd name="T61" fmla="*/ 53 h 653"/>
                    <a:gd name="T62" fmla="*/ 159 w 733"/>
                    <a:gd name="T63" fmla="*/ 47 h 653"/>
                    <a:gd name="T64" fmla="*/ 203 w 733"/>
                    <a:gd name="T65" fmla="*/ 41 h 653"/>
                    <a:gd name="T66" fmla="*/ 247 w 733"/>
                    <a:gd name="T67" fmla="*/ 34 h 653"/>
                    <a:gd name="T68" fmla="*/ 291 w 733"/>
                    <a:gd name="T69" fmla="*/ 29 h 653"/>
                    <a:gd name="T70" fmla="*/ 335 w 733"/>
                    <a:gd name="T71" fmla="*/ 25 h 653"/>
                    <a:gd name="T72" fmla="*/ 380 w 733"/>
                    <a:gd name="T73" fmla="*/ 20 h 653"/>
                    <a:gd name="T74" fmla="*/ 424 w 733"/>
                    <a:gd name="T75" fmla="*/ 17 h 653"/>
                    <a:gd name="T76" fmla="*/ 468 w 733"/>
                    <a:gd name="T77" fmla="*/ 13 h 653"/>
                    <a:gd name="T78" fmla="*/ 513 w 733"/>
                    <a:gd name="T79" fmla="*/ 10 h 653"/>
                    <a:gd name="T80" fmla="*/ 557 w 733"/>
                    <a:gd name="T81" fmla="*/ 8 h 653"/>
                    <a:gd name="T82" fmla="*/ 600 w 733"/>
                    <a:gd name="T83" fmla="*/ 5 h 653"/>
                    <a:gd name="T84" fmla="*/ 646 w 733"/>
                    <a:gd name="T85" fmla="*/ 4 h 653"/>
                    <a:gd name="T86" fmla="*/ 689 w 733"/>
                    <a:gd name="T87" fmla="*/ 1 h 653"/>
                    <a:gd name="T88" fmla="*/ 733 w 733"/>
                    <a:gd name="T89"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3" h="653">
                      <a:moveTo>
                        <a:pt x="733" y="0"/>
                      </a:moveTo>
                      <a:lnTo>
                        <a:pt x="732" y="147"/>
                      </a:lnTo>
                      <a:lnTo>
                        <a:pt x="731" y="307"/>
                      </a:lnTo>
                      <a:lnTo>
                        <a:pt x="731" y="472"/>
                      </a:lnTo>
                      <a:lnTo>
                        <a:pt x="733" y="636"/>
                      </a:lnTo>
                      <a:lnTo>
                        <a:pt x="689" y="641"/>
                      </a:lnTo>
                      <a:lnTo>
                        <a:pt x="647" y="644"/>
                      </a:lnTo>
                      <a:lnTo>
                        <a:pt x="603" y="648"/>
                      </a:lnTo>
                      <a:lnTo>
                        <a:pt x="559" y="650"/>
                      </a:lnTo>
                      <a:lnTo>
                        <a:pt x="515" y="652"/>
                      </a:lnTo>
                      <a:lnTo>
                        <a:pt x="470" y="653"/>
                      </a:lnTo>
                      <a:lnTo>
                        <a:pt x="426" y="653"/>
                      </a:lnTo>
                      <a:lnTo>
                        <a:pt x="383" y="653"/>
                      </a:lnTo>
                      <a:lnTo>
                        <a:pt x="337" y="653"/>
                      </a:lnTo>
                      <a:lnTo>
                        <a:pt x="294" y="652"/>
                      </a:lnTo>
                      <a:lnTo>
                        <a:pt x="250" y="651"/>
                      </a:lnTo>
                      <a:lnTo>
                        <a:pt x="204" y="649"/>
                      </a:lnTo>
                      <a:lnTo>
                        <a:pt x="161" y="647"/>
                      </a:lnTo>
                      <a:lnTo>
                        <a:pt x="117" y="645"/>
                      </a:lnTo>
                      <a:lnTo>
                        <a:pt x="73" y="643"/>
                      </a:lnTo>
                      <a:lnTo>
                        <a:pt x="29" y="641"/>
                      </a:lnTo>
                      <a:lnTo>
                        <a:pt x="14" y="557"/>
                      </a:lnTo>
                      <a:lnTo>
                        <a:pt x="4" y="479"/>
                      </a:lnTo>
                      <a:lnTo>
                        <a:pt x="0" y="404"/>
                      </a:lnTo>
                      <a:lnTo>
                        <a:pt x="0" y="333"/>
                      </a:lnTo>
                      <a:lnTo>
                        <a:pt x="4" y="265"/>
                      </a:lnTo>
                      <a:lnTo>
                        <a:pt x="11" y="199"/>
                      </a:lnTo>
                      <a:lnTo>
                        <a:pt x="20" y="133"/>
                      </a:lnTo>
                      <a:lnTo>
                        <a:pt x="29" y="67"/>
                      </a:lnTo>
                      <a:lnTo>
                        <a:pt x="72" y="60"/>
                      </a:lnTo>
                      <a:lnTo>
                        <a:pt x="115" y="53"/>
                      </a:lnTo>
                      <a:lnTo>
                        <a:pt x="159" y="47"/>
                      </a:lnTo>
                      <a:lnTo>
                        <a:pt x="203" y="41"/>
                      </a:lnTo>
                      <a:lnTo>
                        <a:pt x="247" y="34"/>
                      </a:lnTo>
                      <a:lnTo>
                        <a:pt x="291" y="29"/>
                      </a:lnTo>
                      <a:lnTo>
                        <a:pt x="335" y="25"/>
                      </a:lnTo>
                      <a:lnTo>
                        <a:pt x="380" y="20"/>
                      </a:lnTo>
                      <a:lnTo>
                        <a:pt x="424" y="17"/>
                      </a:lnTo>
                      <a:lnTo>
                        <a:pt x="468" y="13"/>
                      </a:lnTo>
                      <a:lnTo>
                        <a:pt x="513" y="10"/>
                      </a:lnTo>
                      <a:lnTo>
                        <a:pt x="557" y="8"/>
                      </a:lnTo>
                      <a:lnTo>
                        <a:pt x="600" y="5"/>
                      </a:lnTo>
                      <a:lnTo>
                        <a:pt x="646" y="4"/>
                      </a:lnTo>
                      <a:lnTo>
                        <a:pt x="689" y="1"/>
                      </a:lnTo>
                      <a:lnTo>
                        <a:pt x="733"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328">
                  <a:extLst>
                    <a:ext uri="{FF2B5EF4-FFF2-40B4-BE49-F238E27FC236}">
                      <a16:creationId xmlns:a16="http://schemas.microsoft.com/office/drawing/2014/main" id="{B1E6676B-E212-FC47-8F1F-1624A7F0D30A}"/>
                    </a:ext>
                  </a:extLst>
                </p:cNvPr>
                <p:cNvSpPr>
                  <a:spLocks/>
                </p:cNvSpPr>
                <p:nvPr/>
              </p:nvSpPr>
              <p:spPr bwMode="auto">
                <a:xfrm>
                  <a:off x="641" y="1069"/>
                  <a:ext cx="233" cy="312"/>
                </a:xfrm>
                <a:custGeom>
                  <a:avLst/>
                  <a:gdLst>
                    <a:gd name="T0" fmla="*/ 700 w 700"/>
                    <a:gd name="T1" fmla="*/ 0 h 625"/>
                    <a:gd name="T2" fmla="*/ 700 w 700"/>
                    <a:gd name="T3" fmla="*/ 140 h 625"/>
                    <a:gd name="T4" fmla="*/ 700 w 700"/>
                    <a:gd name="T5" fmla="*/ 292 h 625"/>
                    <a:gd name="T6" fmla="*/ 700 w 700"/>
                    <a:gd name="T7" fmla="*/ 448 h 625"/>
                    <a:gd name="T8" fmla="*/ 700 w 700"/>
                    <a:gd name="T9" fmla="*/ 603 h 625"/>
                    <a:gd name="T10" fmla="*/ 659 w 700"/>
                    <a:gd name="T11" fmla="*/ 608 h 625"/>
                    <a:gd name="T12" fmla="*/ 618 w 700"/>
                    <a:gd name="T13" fmla="*/ 613 h 625"/>
                    <a:gd name="T14" fmla="*/ 577 w 700"/>
                    <a:gd name="T15" fmla="*/ 616 h 625"/>
                    <a:gd name="T16" fmla="*/ 535 w 700"/>
                    <a:gd name="T17" fmla="*/ 620 h 625"/>
                    <a:gd name="T18" fmla="*/ 494 w 700"/>
                    <a:gd name="T19" fmla="*/ 622 h 625"/>
                    <a:gd name="T20" fmla="*/ 451 w 700"/>
                    <a:gd name="T21" fmla="*/ 624 h 625"/>
                    <a:gd name="T22" fmla="*/ 410 w 700"/>
                    <a:gd name="T23" fmla="*/ 625 h 625"/>
                    <a:gd name="T24" fmla="*/ 367 w 700"/>
                    <a:gd name="T25" fmla="*/ 625 h 625"/>
                    <a:gd name="T26" fmla="*/ 326 w 700"/>
                    <a:gd name="T27" fmla="*/ 624 h 625"/>
                    <a:gd name="T28" fmla="*/ 284 w 700"/>
                    <a:gd name="T29" fmla="*/ 623 h 625"/>
                    <a:gd name="T30" fmla="*/ 241 w 700"/>
                    <a:gd name="T31" fmla="*/ 622 h 625"/>
                    <a:gd name="T32" fmla="*/ 200 w 700"/>
                    <a:gd name="T33" fmla="*/ 620 h 625"/>
                    <a:gd name="T34" fmla="*/ 158 w 700"/>
                    <a:gd name="T35" fmla="*/ 617 h 625"/>
                    <a:gd name="T36" fmla="*/ 117 w 700"/>
                    <a:gd name="T37" fmla="*/ 614 h 625"/>
                    <a:gd name="T38" fmla="*/ 74 w 700"/>
                    <a:gd name="T39" fmla="*/ 611 h 625"/>
                    <a:gd name="T40" fmla="*/ 33 w 700"/>
                    <a:gd name="T41" fmla="*/ 607 h 625"/>
                    <a:gd name="T42" fmla="*/ 17 w 700"/>
                    <a:gd name="T43" fmla="*/ 528 h 625"/>
                    <a:gd name="T44" fmla="*/ 6 w 700"/>
                    <a:gd name="T45" fmla="*/ 454 h 625"/>
                    <a:gd name="T46" fmla="*/ 2 w 700"/>
                    <a:gd name="T47" fmla="*/ 383 h 625"/>
                    <a:gd name="T48" fmla="*/ 0 w 700"/>
                    <a:gd name="T49" fmla="*/ 315 h 625"/>
                    <a:gd name="T50" fmla="*/ 4 w 700"/>
                    <a:gd name="T51" fmla="*/ 251 h 625"/>
                    <a:gd name="T52" fmla="*/ 11 w 700"/>
                    <a:gd name="T53" fmla="*/ 188 h 625"/>
                    <a:gd name="T54" fmla="*/ 22 w 700"/>
                    <a:gd name="T55" fmla="*/ 125 h 625"/>
                    <a:gd name="T56" fmla="*/ 33 w 700"/>
                    <a:gd name="T57" fmla="*/ 64 h 625"/>
                    <a:gd name="T58" fmla="*/ 74 w 700"/>
                    <a:gd name="T59" fmla="*/ 55 h 625"/>
                    <a:gd name="T60" fmla="*/ 115 w 700"/>
                    <a:gd name="T61" fmla="*/ 47 h 625"/>
                    <a:gd name="T62" fmla="*/ 157 w 700"/>
                    <a:gd name="T63" fmla="*/ 40 h 625"/>
                    <a:gd name="T64" fmla="*/ 198 w 700"/>
                    <a:gd name="T65" fmla="*/ 34 h 625"/>
                    <a:gd name="T66" fmla="*/ 239 w 700"/>
                    <a:gd name="T67" fmla="*/ 29 h 625"/>
                    <a:gd name="T68" fmla="*/ 281 w 700"/>
                    <a:gd name="T69" fmla="*/ 23 h 625"/>
                    <a:gd name="T70" fmla="*/ 322 w 700"/>
                    <a:gd name="T71" fmla="*/ 18 h 625"/>
                    <a:gd name="T72" fmla="*/ 365 w 700"/>
                    <a:gd name="T73" fmla="*/ 14 h 625"/>
                    <a:gd name="T74" fmla="*/ 407 w 700"/>
                    <a:gd name="T75" fmla="*/ 11 h 625"/>
                    <a:gd name="T76" fmla="*/ 448 w 700"/>
                    <a:gd name="T77" fmla="*/ 8 h 625"/>
                    <a:gd name="T78" fmla="*/ 491 w 700"/>
                    <a:gd name="T79" fmla="*/ 6 h 625"/>
                    <a:gd name="T80" fmla="*/ 533 w 700"/>
                    <a:gd name="T81" fmla="*/ 4 h 625"/>
                    <a:gd name="T82" fmla="*/ 574 w 700"/>
                    <a:gd name="T83" fmla="*/ 3 h 625"/>
                    <a:gd name="T84" fmla="*/ 617 w 700"/>
                    <a:gd name="T85" fmla="*/ 1 h 625"/>
                    <a:gd name="T86" fmla="*/ 659 w 700"/>
                    <a:gd name="T87" fmla="*/ 1 h 625"/>
                    <a:gd name="T88" fmla="*/ 700 w 700"/>
                    <a:gd name="T89"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0" h="625">
                      <a:moveTo>
                        <a:pt x="700" y="0"/>
                      </a:moveTo>
                      <a:lnTo>
                        <a:pt x="700" y="140"/>
                      </a:lnTo>
                      <a:lnTo>
                        <a:pt x="700" y="292"/>
                      </a:lnTo>
                      <a:lnTo>
                        <a:pt x="700" y="448"/>
                      </a:lnTo>
                      <a:lnTo>
                        <a:pt x="700" y="603"/>
                      </a:lnTo>
                      <a:lnTo>
                        <a:pt x="659" y="608"/>
                      </a:lnTo>
                      <a:lnTo>
                        <a:pt x="618" y="613"/>
                      </a:lnTo>
                      <a:lnTo>
                        <a:pt x="577" y="616"/>
                      </a:lnTo>
                      <a:lnTo>
                        <a:pt x="535" y="620"/>
                      </a:lnTo>
                      <a:lnTo>
                        <a:pt x="494" y="622"/>
                      </a:lnTo>
                      <a:lnTo>
                        <a:pt x="451" y="624"/>
                      </a:lnTo>
                      <a:lnTo>
                        <a:pt x="410" y="625"/>
                      </a:lnTo>
                      <a:lnTo>
                        <a:pt x="367" y="625"/>
                      </a:lnTo>
                      <a:lnTo>
                        <a:pt x="326" y="624"/>
                      </a:lnTo>
                      <a:lnTo>
                        <a:pt x="284" y="623"/>
                      </a:lnTo>
                      <a:lnTo>
                        <a:pt x="241" y="622"/>
                      </a:lnTo>
                      <a:lnTo>
                        <a:pt x="200" y="620"/>
                      </a:lnTo>
                      <a:lnTo>
                        <a:pt x="158" y="617"/>
                      </a:lnTo>
                      <a:lnTo>
                        <a:pt x="117" y="614"/>
                      </a:lnTo>
                      <a:lnTo>
                        <a:pt x="74" y="611"/>
                      </a:lnTo>
                      <a:lnTo>
                        <a:pt x="33" y="607"/>
                      </a:lnTo>
                      <a:lnTo>
                        <a:pt x="17" y="528"/>
                      </a:lnTo>
                      <a:lnTo>
                        <a:pt x="6" y="454"/>
                      </a:lnTo>
                      <a:lnTo>
                        <a:pt x="2" y="383"/>
                      </a:lnTo>
                      <a:lnTo>
                        <a:pt x="0" y="315"/>
                      </a:lnTo>
                      <a:lnTo>
                        <a:pt x="4" y="251"/>
                      </a:lnTo>
                      <a:lnTo>
                        <a:pt x="11" y="188"/>
                      </a:lnTo>
                      <a:lnTo>
                        <a:pt x="22" y="125"/>
                      </a:lnTo>
                      <a:lnTo>
                        <a:pt x="33" y="64"/>
                      </a:lnTo>
                      <a:lnTo>
                        <a:pt x="74" y="55"/>
                      </a:lnTo>
                      <a:lnTo>
                        <a:pt x="115" y="47"/>
                      </a:lnTo>
                      <a:lnTo>
                        <a:pt x="157" y="40"/>
                      </a:lnTo>
                      <a:lnTo>
                        <a:pt x="198" y="34"/>
                      </a:lnTo>
                      <a:lnTo>
                        <a:pt x="239" y="29"/>
                      </a:lnTo>
                      <a:lnTo>
                        <a:pt x="281" y="23"/>
                      </a:lnTo>
                      <a:lnTo>
                        <a:pt x="322" y="18"/>
                      </a:lnTo>
                      <a:lnTo>
                        <a:pt x="365" y="14"/>
                      </a:lnTo>
                      <a:lnTo>
                        <a:pt x="407" y="11"/>
                      </a:lnTo>
                      <a:lnTo>
                        <a:pt x="448" y="8"/>
                      </a:lnTo>
                      <a:lnTo>
                        <a:pt x="491" y="6"/>
                      </a:lnTo>
                      <a:lnTo>
                        <a:pt x="533" y="4"/>
                      </a:lnTo>
                      <a:lnTo>
                        <a:pt x="574" y="3"/>
                      </a:lnTo>
                      <a:lnTo>
                        <a:pt x="617" y="1"/>
                      </a:lnTo>
                      <a:lnTo>
                        <a:pt x="659" y="1"/>
                      </a:lnTo>
                      <a:lnTo>
                        <a:pt x="700"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329">
                  <a:extLst>
                    <a:ext uri="{FF2B5EF4-FFF2-40B4-BE49-F238E27FC236}">
                      <a16:creationId xmlns:a16="http://schemas.microsoft.com/office/drawing/2014/main" id="{624B94C8-8DA3-A84C-8B02-77E00F547579}"/>
                    </a:ext>
                  </a:extLst>
                </p:cNvPr>
                <p:cNvSpPr>
                  <a:spLocks/>
                </p:cNvSpPr>
                <p:nvPr/>
              </p:nvSpPr>
              <p:spPr bwMode="auto">
                <a:xfrm>
                  <a:off x="644" y="1076"/>
                  <a:ext cx="224" cy="299"/>
                </a:xfrm>
                <a:custGeom>
                  <a:avLst/>
                  <a:gdLst>
                    <a:gd name="T0" fmla="*/ 667 w 672"/>
                    <a:gd name="T1" fmla="*/ 0 h 597"/>
                    <a:gd name="T2" fmla="*/ 670 w 672"/>
                    <a:gd name="T3" fmla="*/ 133 h 597"/>
                    <a:gd name="T4" fmla="*/ 672 w 672"/>
                    <a:gd name="T5" fmla="*/ 277 h 597"/>
                    <a:gd name="T6" fmla="*/ 672 w 672"/>
                    <a:gd name="T7" fmla="*/ 425 h 597"/>
                    <a:gd name="T8" fmla="*/ 669 w 672"/>
                    <a:gd name="T9" fmla="*/ 571 h 597"/>
                    <a:gd name="T10" fmla="*/ 630 w 672"/>
                    <a:gd name="T11" fmla="*/ 577 h 597"/>
                    <a:gd name="T12" fmla="*/ 591 w 672"/>
                    <a:gd name="T13" fmla="*/ 582 h 597"/>
                    <a:gd name="T14" fmla="*/ 551 w 672"/>
                    <a:gd name="T15" fmla="*/ 586 h 597"/>
                    <a:gd name="T16" fmla="*/ 511 w 672"/>
                    <a:gd name="T17" fmla="*/ 590 h 597"/>
                    <a:gd name="T18" fmla="*/ 473 w 672"/>
                    <a:gd name="T19" fmla="*/ 593 h 597"/>
                    <a:gd name="T20" fmla="*/ 433 w 672"/>
                    <a:gd name="T21" fmla="*/ 595 h 597"/>
                    <a:gd name="T22" fmla="*/ 392 w 672"/>
                    <a:gd name="T23" fmla="*/ 596 h 597"/>
                    <a:gd name="T24" fmla="*/ 352 w 672"/>
                    <a:gd name="T25" fmla="*/ 597 h 597"/>
                    <a:gd name="T26" fmla="*/ 313 w 672"/>
                    <a:gd name="T27" fmla="*/ 596 h 597"/>
                    <a:gd name="T28" fmla="*/ 273 w 672"/>
                    <a:gd name="T29" fmla="*/ 595 h 597"/>
                    <a:gd name="T30" fmla="*/ 233 w 672"/>
                    <a:gd name="T31" fmla="*/ 594 h 597"/>
                    <a:gd name="T32" fmla="*/ 193 w 672"/>
                    <a:gd name="T33" fmla="*/ 591 h 597"/>
                    <a:gd name="T34" fmla="*/ 154 w 672"/>
                    <a:gd name="T35" fmla="*/ 588 h 597"/>
                    <a:gd name="T36" fmla="*/ 114 w 672"/>
                    <a:gd name="T37" fmla="*/ 585 h 597"/>
                    <a:gd name="T38" fmla="*/ 76 w 672"/>
                    <a:gd name="T39" fmla="*/ 580 h 597"/>
                    <a:gd name="T40" fmla="*/ 36 w 672"/>
                    <a:gd name="T41" fmla="*/ 575 h 597"/>
                    <a:gd name="T42" fmla="*/ 18 w 672"/>
                    <a:gd name="T43" fmla="*/ 500 h 597"/>
                    <a:gd name="T44" fmla="*/ 6 w 672"/>
                    <a:gd name="T45" fmla="*/ 430 h 597"/>
                    <a:gd name="T46" fmla="*/ 0 w 672"/>
                    <a:gd name="T47" fmla="*/ 363 h 597"/>
                    <a:gd name="T48" fmla="*/ 0 w 672"/>
                    <a:gd name="T49" fmla="*/ 299 h 597"/>
                    <a:gd name="T50" fmla="*/ 4 w 672"/>
                    <a:gd name="T51" fmla="*/ 238 h 597"/>
                    <a:gd name="T52" fmla="*/ 11 w 672"/>
                    <a:gd name="T53" fmla="*/ 178 h 597"/>
                    <a:gd name="T54" fmla="*/ 22 w 672"/>
                    <a:gd name="T55" fmla="*/ 119 h 597"/>
                    <a:gd name="T56" fmla="*/ 36 w 672"/>
                    <a:gd name="T57" fmla="*/ 61 h 597"/>
                    <a:gd name="T58" fmla="*/ 74 w 672"/>
                    <a:gd name="T59" fmla="*/ 52 h 597"/>
                    <a:gd name="T60" fmla="*/ 114 w 672"/>
                    <a:gd name="T61" fmla="*/ 43 h 597"/>
                    <a:gd name="T62" fmla="*/ 152 w 672"/>
                    <a:gd name="T63" fmla="*/ 36 h 597"/>
                    <a:gd name="T64" fmla="*/ 192 w 672"/>
                    <a:gd name="T65" fmla="*/ 29 h 597"/>
                    <a:gd name="T66" fmla="*/ 232 w 672"/>
                    <a:gd name="T67" fmla="*/ 24 h 597"/>
                    <a:gd name="T68" fmla="*/ 270 w 672"/>
                    <a:gd name="T69" fmla="*/ 19 h 597"/>
                    <a:gd name="T70" fmla="*/ 310 w 672"/>
                    <a:gd name="T71" fmla="*/ 15 h 597"/>
                    <a:gd name="T72" fmla="*/ 350 w 672"/>
                    <a:gd name="T73" fmla="*/ 10 h 597"/>
                    <a:gd name="T74" fmla="*/ 389 w 672"/>
                    <a:gd name="T75" fmla="*/ 8 h 597"/>
                    <a:gd name="T76" fmla="*/ 429 w 672"/>
                    <a:gd name="T77" fmla="*/ 5 h 597"/>
                    <a:gd name="T78" fmla="*/ 469 w 672"/>
                    <a:gd name="T79" fmla="*/ 3 h 597"/>
                    <a:gd name="T80" fmla="*/ 510 w 672"/>
                    <a:gd name="T81" fmla="*/ 2 h 597"/>
                    <a:gd name="T82" fmla="*/ 548 w 672"/>
                    <a:gd name="T83" fmla="*/ 1 h 597"/>
                    <a:gd name="T84" fmla="*/ 588 w 672"/>
                    <a:gd name="T85" fmla="*/ 0 h 597"/>
                    <a:gd name="T86" fmla="*/ 628 w 672"/>
                    <a:gd name="T87" fmla="*/ 0 h 597"/>
                    <a:gd name="T88" fmla="*/ 667 w 672"/>
                    <a:gd name="T89"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597">
                      <a:moveTo>
                        <a:pt x="667" y="0"/>
                      </a:moveTo>
                      <a:lnTo>
                        <a:pt x="670" y="133"/>
                      </a:lnTo>
                      <a:lnTo>
                        <a:pt x="672" y="277"/>
                      </a:lnTo>
                      <a:lnTo>
                        <a:pt x="672" y="425"/>
                      </a:lnTo>
                      <a:lnTo>
                        <a:pt x="669" y="571"/>
                      </a:lnTo>
                      <a:lnTo>
                        <a:pt x="630" y="577"/>
                      </a:lnTo>
                      <a:lnTo>
                        <a:pt x="591" y="582"/>
                      </a:lnTo>
                      <a:lnTo>
                        <a:pt x="551" y="586"/>
                      </a:lnTo>
                      <a:lnTo>
                        <a:pt x="511" y="590"/>
                      </a:lnTo>
                      <a:lnTo>
                        <a:pt x="473" y="593"/>
                      </a:lnTo>
                      <a:lnTo>
                        <a:pt x="433" y="595"/>
                      </a:lnTo>
                      <a:lnTo>
                        <a:pt x="392" y="596"/>
                      </a:lnTo>
                      <a:lnTo>
                        <a:pt x="352" y="597"/>
                      </a:lnTo>
                      <a:lnTo>
                        <a:pt x="313" y="596"/>
                      </a:lnTo>
                      <a:lnTo>
                        <a:pt x="273" y="595"/>
                      </a:lnTo>
                      <a:lnTo>
                        <a:pt x="233" y="594"/>
                      </a:lnTo>
                      <a:lnTo>
                        <a:pt x="193" y="591"/>
                      </a:lnTo>
                      <a:lnTo>
                        <a:pt x="154" y="588"/>
                      </a:lnTo>
                      <a:lnTo>
                        <a:pt x="114" y="585"/>
                      </a:lnTo>
                      <a:lnTo>
                        <a:pt x="76" y="580"/>
                      </a:lnTo>
                      <a:lnTo>
                        <a:pt x="36" y="575"/>
                      </a:lnTo>
                      <a:lnTo>
                        <a:pt x="18" y="500"/>
                      </a:lnTo>
                      <a:lnTo>
                        <a:pt x="6" y="430"/>
                      </a:lnTo>
                      <a:lnTo>
                        <a:pt x="0" y="363"/>
                      </a:lnTo>
                      <a:lnTo>
                        <a:pt x="0" y="299"/>
                      </a:lnTo>
                      <a:lnTo>
                        <a:pt x="4" y="238"/>
                      </a:lnTo>
                      <a:lnTo>
                        <a:pt x="11" y="178"/>
                      </a:lnTo>
                      <a:lnTo>
                        <a:pt x="22" y="119"/>
                      </a:lnTo>
                      <a:lnTo>
                        <a:pt x="36" y="61"/>
                      </a:lnTo>
                      <a:lnTo>
                        <a:pt x="74" y="52"/>
                      </a:lnTo>
                      <a:lnTo>
                        <a:pt x="114" y="43"/>
                      </a:lnTo>
                      <a:lnTo>
                        <a:pt x="152" y="36"/>
                      </a:lnTo>
                      <a:lnTo>
                        <a:pt x="192" y="29"/>
                      </a:lnTo>
                      <a:lnTo>
                        <a:pt x="232" y="24"/>
                      </a:lnTo>
                      <a:lnTo>
                        <a:pt x="270" y="19"/>
                      </a:lnTo>
                      <a:lnTo>
                        <a:pt x="310" y="15"/>
                      </a:lnTo>
                      <a:lnTo>
                        <a:pt x="350" y="10"/>
                      </a:lnTo>
                      <a:lnTo>
                        <a:pt x="389" y="8"/>
                      </a:lnTo>
                      <a:lnTo>
                        <a:pt x="429" y="5"/>
                      </a:lnTo>
                      <a:lnTo>
                        <a:pt x="469" y="3"/>
                      </a:lnTo>
                      <a:lnTo>
                        <a:pt x="510" y="2"/>
                      </a:lnTo>
                      <a:lnTo>
                        <a:pt x="548" y="1"/>
                      </a:lnTo>
                      <a:lnTo>
                        <a:pt x="588" y="0"/>
                      </a:lnTo>
                      <a:lnTo>
                        <a:pt x="628" y="0"/>
                      </a:lnTo>
                      <a:lnTo>
                        <a:pt x="667"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330">
                  <a:extLst>
                    <a:ext uri="{FF2B5EF4-FFF2-40B4-BE49-F238E27FC236}">
                      <a16:creationId xmlns:a16="http://schemas.microsoft.com/office/drawing/2014/main" id="{4458193F-D555-CA4B-B423-1F4DC0E9C490}"/>
                    </a:ext>
                  </a:extLst>
                </p:cNvPr>
                <p:cNvSpPr>
                  <a:spLocks/>
                </p:cNvSpPr>
                <p:nvPr/>
              </p:nvSpPr>
              <p:spPr bwMode="auto">
                <a:xfrm>
                  <a:off x="648" y="1083"/>
                  <a:ext cx="214" cy="284"/>
                </a:xfrm>
                <a:custGeom>
                  <a:avLst/>
                  <a:gdLst>
                    <a:gd name="T0" fmla="*/ 635 w 643"/>
                    <a:gd name="T1" fmla="*/ 1 h 569"/>
                    <a:gd name="T2" fmla="*/ 641 w 643"/>
                    <a:gd name="T3" fmla="*/ 127 h 569"/>
                    <a:gd name="T4" fmla="*/ 643 w 643"/>
                    <a:gd name="T5" fmla="*/ 262 h 569"/>
                    <a:gd name="T6" fmla="*/ 641 w 643"/>
                    <a:gd name="T7" fmla="*/ 400 h 569"/>
                    <a:gd name="T8" fmla="*/ 636 w 643"/>
                    <a:gd name="T9" fmla="*/ 538 h 569"/>
                    <a:gd name="T10" fmla="*/ 599 w 643"/>
                    <a:gd name="T11" fmla="*/ 545 h 569"/>
                    <a:gd name="T12" fmla="*/ 562 w 643"/>
                    <a:gd name="T13" fmla="*/ 551 h 569"/>
                    <a:gd name="T14" fmla="*/ 525 w 643"/>
                    <a:gd name="T15" fmla="*/ 557 h 569"/>
                    <a:gd name="T16" fmla="*/ 488 w 643"/>
                    <a:gd name="T17" fmla="*/ 561 h 569"/>
                    <a:gd name="T18" fmla="*/ 451 w 643"/>
                    <a:gd name="T19" fmla="*/ 565 h 569"/>
                    <a:gd name="T20" fmla="*/ 413 w 643"/>
                    <a:gd name="T21" fmla="*/ 567 h 569"/>
                    <a:gd name="T22" fmla="*/ 376 w 643"/>
                    <a:gd name="T23" fmla="*/ 569 h 569"/>
                    <a:gd name="T24" fmla="*/ 339 w 643"/>
                    <a:gd name="T25" fmla="*/ 569 h 569"/>
                    <a:gd name="T26" fmla="*/ 300 w 643"/>
                    <a:gd name="T27" fmla="*/ 569 h 569"/>
                    <a:gd name="T28" fmla="*/ 263 w 643"/>
                    <a:gd name="T29" fmla="*/ 568 h 569"/>
                    <a:gd name="T30" fmla="*/ 225 w 643"/>
                    <a:gd name="T31" fmla="*/ 566 h 569"/>
                    <a:gd name="T32" fmla="*/ 188 w 643"/>
                    <a:gd name="T33" fmla="*/ 563 h 569"/>
                    <a:gd name="T34" fmla="*/ 151 w 643"/>
                    <a:gd name="T35" fmla="*/ 560 h 569"/>
                    <a:gd name="T36" fmla="*/ 114 w 643"/>
                    <a:gd name="T37" fmla="*/ 555 h 569"/>
                    <a:gd name="T38" fmla="*/ 77 w 643"/>
                    <a:gd name="T39" fmla="*/ 548 h 569"/>
                    <a:gd name="T40" fmla="*/ 40 w 643"/>
                    <a:gd name="T41" fmla="*/ 542 h 569"/>
                    <a:gd name="T42" fmla="*/ 19 w 643"/>
                    <a:gd name="T43" fmla="*/ 472 h 569"/>
                    <a:gd name="T44" fmla="*/ 7 w 643"/>
                    <a:gd name="T45" fmla="*/ 406 h 569"/>
                    <a:gd name="T46" fmla="*/ 0 w 643"/>
                    <a:gd name="T47" fmla="*/ 343 h 569"/>
                    <a:gd name="T48" fmla="*/ 0 w 643"/>
                    <a:gd name="T49" fmla="*/ 283 h 569"/>
                    <a:gd name="T50" fmla="*/ 4 w 643"/>
                    <a:gd name="T51" fmla="*/ 226 h 569"/>
                    <a:gd name="T52" fmla="*/ 13 w 643"/>
                    <a:gd name="T53" fmla="*/ 169 h 569"/>
                    <a:gd name="T54" fmla="*/ 25 w 643"/>
                    <a:gd name="T55" fmla="*/ 114 h 569"/>
                    <a:gd name="T56" fmla="*/ 40 w 643"/>
                    <a:gd name="T57" fmla="*/ 58 h 569"/>
                    <a:gd name="T58" fmla="*/ 77 w 643"/>
                    <a:gd name="T59" fmla="*/ 48 h 569"/>
                    <a:gd name="T60" fmla="*/ 113 w 643"/>
                    <a:gd name="T61" fmla="*/ 39 h 569"/>
                    <a:gd name="T62" fmla="*/ 150 w 643"/>
                    <a:gd name="T63" fmla="*/ 31 h 569"/>
                    <a:gd name="T64" fmla="*/ 187 w 643"/>
                    <a:gd name="T65" fmla="*/ 24 h 569"/>
                    <a:gd name="T66" fmla="*/ 224 w 643"/>
                    <a:gd name="T67" fmla="*/ 19 h 569"/>
                    <a:gd name="T68" fmla="*/ 261 w 643"/>
                    <a:gd name="T69" fmla="*/ 14 h 569"/>
                    <a:gd name="T70" fmla="*/ 299 w 643"/>
                    <a:gd name="T71" fmla="*/ 10 h 569"/>
                    <a:gd name="T72" fmla="*/ 336 w 643"/>
                    <a:gd name="T73" fmla="*/ 7 h 569"/>
                    <a:gd name="T74" fmla="*/ 373 w 643"/>
                    <a:gd name="T75" fmla="*/ 4 h 569"/>
                    <a:gd name="T76" fmla="*/ 411 w 643"/>
                    <a:gd name="T77" fmla="*/ 3 h 569"/>
                    <a:gd name="T78" fmla="*/ 448 w 643"/>
                    <a:gd name="T79" fmla="*/ 1 h 569"/>
                    <a:gd name="T80" fmla="*/ 485 w 643"/>
                    <a:gd name="T81" fmla="*/ 1 h 569"/>
                    <a:gd name="T82" fmla="*/ 524 w 643"/>
                    <a:gd name="T83" fmla="*/ 0 h 569"/>
                    <a:gd name="T84" fmla="*/ 561 w 643"/>
                    <a:gd name="T85" fmla="*/ 0 h 569"/>
                    <a:gd name="T86" fmla="*/ 598 w 643"/>
                    <a:gd name="T87" fmla="*/ 1 h 569"/>
                    <a:gd name="T88" fmla="*/ 635 w 643"/>
                    <a:gd name="T89" fmla="*/ 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3" h="569">
                      <a:moveTo>
                        <a:pt x="635" y="1"/>
                      </a:moveTo>
                      <a:lnTo>
                        <a:pt x="641" y="127"/>
                      </a:lnTo>
                      <a:lnTo>
                        <a:pt x="643" y="262"/>
                      </a:lnTo>
                      <a:lnTo>
                        <a:pt x="641" y="400"/>
                      </a:lnTo>
                      <a:lnTo>
                        <a:pt x="636" y="538"/>
                      </a:lnTo>
                      <a:lnTo>
                        <a:pt x="599" y="545"/>
                      </a:lnTo>
                      <a:lnTo>
                        <a:pt x="562" y="551"/>
                      </a:lnTo>
                      <a:lnTo>
                        <a:pt x="525" y="557"/>
                      </a:lnTo>
                      <a:lnTo>
                        <a:pt x="488" y="561"/>
                      </a:lnTo>
                      <a:lnTo>
                        <a:pt x="451" y="565"/>
                      </a:lnTo>
                      <a:lnTo>
                        <a:pt x="413" y="567"/>
                      </a:lnTo>
                      <a:lnTo>
                        <a:pt x="376" y="569"/>
                      </a:lnTo>
                      <a:lnTo>
                        <a:pt x="339" y="569"/>
                      </a:lnTo>
                      <a:lnTo>
                        <a:pt x="300" y="569"/>
                      </a:lnTo>
                      <a:lnTo>
                        <a:pt x="263" y="568"/>
                      </a:lnTo>
                      <a:lnTo>
                        <a:pt x="225" y="566"/>
                      </a:lnTo>
                      <a:lnTo>
                        <a:pt x="188" y="563"/>
                      </a:lnTo>
                      <a:lnTo>
                        <a:pt x="151" y="560"/>
                      </a:lnTo>
                      <a:lnTo>
                        <a:pt x="114" y="555"/>
                      </a:lnTo>
                      <a:lnTo>
                        <a:pt x="77" y="548"/>
                      </a:lnTo>
                      <a:lnTo>
                        <a:pt x="40" y="542"/>
                      </a:lnTo>
                      <a:lnTo>
                        <a:pt x="19" y="472"/>
                      </a:lnTo>
                      <a:lnTo>
                        <a:pt x="7" y="406"/>
                      </a:lnTo>
                      <a:lnTo>
                        <a:pt x="0" y="343"/>
                      </a:lnTo>
                      <a:lnTo>
                        <a:pt x="0" y="283"/>
                      </a:lnTo>
                      <a:lnTo>
                        <a:pt x="4" y="226"/>
                      </a:lnTo>
                      <a:lnTo>
                        <a:pt x="13" y="169"/>
                      </a:lnTo>
                      <a:lnTo>
                        <a:pt x="25" y="114"/>
                      </a:lnTo>
                      <a:lnTo>
                        <a:pt x="40" y="58"/>
                      </a:lnTo>
                      <a:lnTo>
                        <a:pt x="77" y="48"/>
                      </a:lnTo>
                      <a:lnTo>
                        <a:pt x="113" y="39"/>
                      </a:lnTo>
                      <a:lnTo>
                        <a:pt x="150" y="31"/>
                      </a:lnTo>
                      <a:lnTo>
                        <a:pt x="187" y="24"/>
                      </a:lnTo>
                      <a:lnTo>
                        <a:pt x="224" y="19"/>
                      </a:lnTo>
                      <a:lnTo>
                        <a:pt x="261" y="14"/>
                      </a:lnTo>
                      <a:lnTo>
                        <a:pt x="299" y="10"/>
                      </a:lnTo>
                      <a:lnTo>
                        <a:pt x="336" y="7"/>
                      </a:lnTo>
                      <a:lnTo>
                        <a:pt x="373" y="4"/>
                      </a:lnTo>
                      <a:lnTo>
                        <a:pt x="411" y="3"/>
                      </a:lnTo>
                      <a:lnTo>
                        <a:pt x="448" y="1"/>
                      </a:lnTo>
                      <a:lnTo>
                        <a:pt x="485" y="1"/>
                      </a:lnTo>
                      <a:lnTo>
                        <a:pt x="524" y="0"/>
                      </a:lnTo>
                      <a:lnTo>
                        <a:pt x="561" y="0"/>
                      </a:lnTo>
                      <a:lnTo>
                        <a:pt x="598" y="1"/>
                      </a:lnTo>
                      <a:lnTo>
                        <a:pt x="635"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331">
                  <a:extLst>
                    <a:ext uri="{FF2B5EF4-FFF2-40B4-BE49-F238E27FC236}">
                      <a16:creationId xmlns:a16="http://schemas.microsoft.com/office/drawing/2014/main" id="{B820DD69-DA0E-BF4F-94C4-39C757EB618C}"/>
                    </a:ext>
                  </a:extLst>
                </p:cNvPr>
                <p:cNvSpPr>
                  <a:spLocks/>
                </p:cNvSpPr>
                <p:nvPr/>
              </p:nvSpPr>
              <p:spPr bwMode="auto">
                <a:xfrm>
                  <a:off x="652" y="1089"/>
                  <a:ext cx="204" cy="272"/>
                </a:xfrm>
                <a:custGeom>
                  <a:avLst/>
                  <a:gdLst>
                    <a:gd name="T0" fmla="*/ 602 w 613"/>
                    <a:gd name="T1" fmla="*/ 3 h 545"/>
                    <a:gd name="T2" fmla="*/ 610 w 613"/>
                    <a:gd name="T3" fmla="*/ 122 h 545"/>
                    <a:gd name="T4" fmla="*/ 613 w 613"/>
                    <a:gd name="T5" fmla="*/ 250 h 545"/>
                    <a:gd name="T6" fmla="*/ 611 w 613"/>
                    <a:gd name="T7" fmla="*/ 379 h 545"/>
                    <a:gd name="T8" fmla="*/ 603 w 613"/>
                    <a:gd name="T9" fmla="*/ 509 h 545"/>
                    <a:gd name="T10" fmla="*/ 569 w 613"/>
                    <a:gd name="T11" fmla="*/ 516 h 545"/>
                    <a:gd name="T12" fmla="*/ 533 w 613"/>
                    <a:gd name="T13" fmla="*/ 523 h 545"/>
                    <a:gd name="T14" fmla="*/ 499 w 613"/>
                    <a:gd name="T15" fmla="*/ 529 h 545"/>
                    <a:gd name="T16" fmla="*/ 465 w 613"/>
                    <a:gd name="T17" fmla="*/ 534 h 545"/>
                    <a:gd name="T18" fmla="*/ 429 w 613"/>
                    <a:gd name="T19" fmla="*/ 538 h 545"/>
                    <a:gd name="T20" fmla="*/ 393 w 613"/>
                    <a:gd name="T21" fmla="*/ 542 h 545"/>
                    <a:gd name="T22" fmla="*/ 359 w 613"/>
                    <a:gd name="T23" fmla="*/ 544 h 545"/>
                    <a:gd name="T24" fmla="*/ 324 w 613"/>
                    <a:gd name="T25" fmla="*/ 545 h 545"/>
                    <a:gd name="T26" fmla="*/ 288 w 613"/>
                    <a:gd name="T27" fmla="*/ 545 h 545"/>
                    <a:gd name="T28" fmla="*/ 254 w 613"/>
                    <a:gd name="T29" fmla="*/ 544 h 545"/>
                    <a:gd name="T30" fmla="*/ 218 w 613"/>
                    <a:gd name="T31" fmla="*/ 540 h 545"/>
                    <a:gd name="T32" fmla="*/ 182 w 613"/>
                    <a:gd name="T33" fmla="*/ 537 h 545"/>
                    <a:gd name="T34" fmla="*/ 148 w 613"/>
                    <a:gd name="T35" fmla="*/ 533 h 545"/>
                    <a:gd name="T36" fmla="*/ 114 w 613"/>
                    <a:gd name="T37" fmla="*/ 527 h 545"/>
                    <a:gd name="T38" fmla="*/ 78 w 613"/>
                    <a:gd name="T39" fmla="*/ 521 h 545"/>
                    <a:gd name="T40" fmla="*/ 44 w 613"/>
                    <a:gd name="T41" fmla="*/ 513 h 545"/>
                    <a:gd name="T42" fmla="*/ 22 w 613"/>
                    <a:gd name="T43" fmla="*/ 446 h 545"/>
                    <a:gd name="T44" fmla="*/ 8 w 613"/>
                    <a:gd name="T45" fmla="*/ 384 h 545"/>
                    <a:gd name="T46" fmla="*/ 2 w 613"/>
                    <a:gd name="T47" fmla="*/ 325 h 545"/>
                    <a:gd name="T48" fmla="*/ 0 w 613"/>
                    <a:gd name="T49" fmla="*/ 268 h 545"/>
                    <a:gd name="T50" fmla="*/ 4 w 613"/>
                    <a:gd name="T51" fmla="*/ 215 h 545"/>
                    <a:gd name="T52" fmla="*/ 14 w 613"/>
                    <a:gd name="T53" fmla="*/ 161 h 545"/>
                    <a:gd name="T54" fmla="*/ 26 w 613"/>
                    <a:gd name="T55" fmla="*/ 109 h 545"/>
                    <a:gd name="T56" fmla="*/ 44 w 613"/>
                    <a:gd name="T57" fmla="*/ 57 h 545"/>
                    <a:gd name="T58" fmla="*/ 78 w 613"/>
                    <a:gd name="T59" fmla="*/ 46 h 545"/>
                    <a:gd name="T60" fmla="*/ 113 w 613"/>
                    <a:gd name="T61" fmla="*/ 37 h 545"/>
                    <a:gd name="T62" fmla="*/ 147 w 613"/>
                    <a:gd name="T63" fmla="*/ 29 h 545"/>
                    <a:gd name="T64" fmla="*/ 181 w 613"/>
                    <a:gd name="T65" fmla="*/ 21 h 545"/>
                    <a:gd name="T66" fmla="*/ 217 w 613"/>
                    <a:gd name="T67" fmla="*/ 15 h 545"/>
                    <a:gd name="T68" fmla="*/ 251 w 613"/>
                    <a:gd name="T69" fmla="*/ 11 h 545"/>
                    <a:gd name="T70" fmla="*/ 287 w 613"/>
                    <a:gd name="T71" fmla="*/ 7 h 545"/>
                    <a:gd name="T72" fmla="*/ 321 w 613"/>
                    <a:gd name="T73" fmla="*/ 4 h 545"/>
                    <a:gd name="T74" fmla="*/ 356 w 613"/>
                    <a:gd name="T75" fmla="*/ 2 h 545"/>
                    <a:gd name="T76" fmla="*/ 392 w 613"/>
                    <a:gd name="T77" fmla="*/ 1 h 545"/>
                    <a:gd name="T78" fmla="*/ 426 w 613"/>
                    <a:gd name="T79" fmla="*/ 1 h 545"/>
                    <a:gd name="T80" fmla="*/ 462 w 613"/>
                    <a:gd name="T81" fmla="*/ 0 h 545"/>
                    <a:gd name="T82" fmla="*/ 497 w 613"/>
                    <a:gd name="T83" fmla="*/ 1 h 545"/>
                    <a:gd name="T84" fmla="*/ 532 w 613"/>
                    <a:gd name="T85" fmla="*/ 1 h 545"/>
                    <a:gd name="T86" fmla="*/ 567 w 613"/>
                    <a:gd name="T87" fmla="*/ 2 h 545"/>
                    <a:gd name="T88" fmla="*/ 602 w 613"/>
                    <a:gd name="T89" fmla="*/ 3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3" h="545">
                      <a:moveTo>
                        <a:pt x="602" y="3"/>
                      </a:moveTo>
                      <a:lnTo>
                        <a:pt x="610" y="122"/>
                      </a:lnTo>
                      <a:lnTo>
                        <a:pt x="613" y="250"/>
                      </a:lnTo>
                      <a:lnTo>
                        <a:pt x="611" y="379"/>
                      </a:lnTo>
                      <a:lnTo>
                        <a:pt x="603" y="509"/>
                      </a:lnTo>
                      <a:lnTo>
                        <a:pt x="569" y="516"/>
                      </a:lnTo>
                      <a:lnTo>
                        <a:pt x="533" y="523"/>
                      </a:lnTo>
                      <a:lnTo>
                        <a:pt x="499" y="529"/>
                      </a:lnTo>
                      <a:lnTo>
                        <a:pt x="465" y="534"/>
                      </a:lnTo>
                      <a:lnTo>
                        <a:pt x="429" y="538"/>
                      </a:lnTo>
                      <a:lnTo>
                        <a:pt x="393" y="542"/>
                      </a:lnTo>
                      <a:lnTo>
                        <a:pt x="359" y="544"/>
                      </a:lnTo>
                      <a:lnTo>
                        <a:pt x="324" y="545"/>
                      </a:lnTo>
                      <a:lnTo>
                        <a:pt x="288" y="545"/>
                      </a:lnTo>
                      <a:lnTo>
                        <a:pt x="254" y="544"/>
                      </a:lnTo>
                      <a:lnTo>
                        <a:pt x="218" y="540"/>
                      </a:lnTo>
                      <a:lnTo>
                        <a:pt x="182" y="537"/>
                      </a:lnTo>
                      <a:lnTo>
                        <a:pt x="148" y="533"/>
                      </a:lnTo>
                      <a:lnTo>
                        <a:pt x="114" y="527"/>
                      </a:lnTo>
                      <a:lnTo>
                        <a:pt x="78" y="521"/>
                      </a:lnTo>
                      <a:lnTo>
                        <a:pt x="44" y="513"/>
                      </a:lnTo>
                      <a:lnTo>
                        <a:pt x="22" y="446"/>
                      </a:lnTo>
                      <a:lnTo>
                        <a:pt x="8" y="384"/>
                      </a:lnTo>
                      <a:lnTo>
                        <a:pt x="2" y="325"/>
                      </a:lnTo>
                      <a:lnTo>
                        <a:pt x="0" y="268"/>
                      </a:lnTo>
                      <a:lnTo>
                        <a:pt x="4" y="215"/>
                      </a:lnTo>
                      <a:lnTo>
                        <a:pt x="14" y="161"/>
                      </a:lnTo>
                      <a:lnTo>
                        <a:pt x="26" y="109"/>
                      </a:lnTo>
                      <a:lnTo>
                        <a:pt x="44" y="57"/>
                      </a:lnTo>
                      <a:lnTo>
                        <a:pt x="78" y="46"/>
                      </a:lnTo>
                      <a:lnTo>
                        <a:pt x="113" y="37"/>
                      </a:lnTo>
                      <a:lnTo>
                        <a:pt x="147" y="29"/>
                      </a:lnTo>
                      <a:lnTo>
                        <a:pt x="181" y="21"/>
                      </a:lnTo>
                      <a:lnTo>
                        <a:pt x="217" y="15"/>
                      </a:lnTo>
                      <a:lnTo>
                        <a:pt x="251" y="11"/>
                      </a:lnTo>
                      <a:lnTo>
                        <a:pt x="287" y="7"/>
                      </a:lnTo>
                      <a:lnTo>
                        <a:pt x="321" y="4"/>
                      </a:lnTo>
                      <a:lnTo>
                        <a:pt x="356" y="2"/>
                      </a:lnTo>
                      <a:lnTo>
                        <a:pt x="392" y="1"/>
                      </a:lnTo>
                      <a:lnTo>
                        <a:pt x="426" y="1"/>
                      </a:lnTo>
                      <a:lnTo>
                        <a:pt x="462" y="0"/>
                      </a:lnTo>
                      <a:lnTo>
                        <a:pt x="497" y="1"/>
                      </a:lnTo>
                      <a:lnTo>
                        <a:pt x="532" y="1"/>
                      </a:lnTo>
                      <a:lnTo>
                        <a:pt x="567" y="2"/>
                      </a:lnTo>
                      <a:lnTo>
                        <a:pt x="602"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332">
                  <a:extLst>
                    <a:ext uri="{FF2B5EF4-FFF2-40B4-BE49-F238E27FC236}">
                      <a16:creationId xmlns:a16="http://schemas.microsoft.com/office/drawing/2014/main" id="{6DE6C87C-DF91-7442-AE56-269CBA98DBD3}"/>
                    </a:ext>
                  </a:extLst>
                </p:cNvPr>
                <p:cNvSpPr>
                  <a:spLocks/>
                </p:cNvSpPr>
                <p:nvPr/>
              </p:nvSpPr>
              <p:spPr bwMode="auto">
                <a:xfrm>
                  <a:off x="655" y="1095"/>
                  <a:ext cx="195" cy="260"/>
                </a:xfrm>
                <a:custGeom>
                  <a:avLst/>
                  <a:gdLst>
                    <a:gd name="T0" fmla="*/ 570 w 584"/>
                    <a:gd name="T1" fmla="*/ 5 h 519"/>
                    <a:gd name="T2" fmla="*/ 580 w 584"/>
                    <a:gd name="T3" fmla="*/ 117 h 519"/>
                    <a:gd name="T4" fmla="*/ 584 w 584"/>
                    <a:gd name="T5" fmla="*/ 237 h 519"/>
                    <a:gd name="T6" fmla="*/ 581 w 584"/>
                    <a:gd name="T7" fmla="*/ 358 h 519"/>
                    <a:gd name="T8" fmla="*/ 570 w 584"/>
                    <a:gd name="T9" fmla="*/ 478 h 519"/>
                    <a:gd name="T10" fmla="*/ 537 w 584"/>
                    <a:gd name="T11" fmla="*/ 486 h 519"/>
                    <a:gd name="T12" fmla="*/ 506 w 584"/>
                    <a:gd name="T13" fmla="*/ 495 h 519"/>
                    <a:gd name="T14" fmla="*/ 473 w 584"/>
                    <a:gd name="T15" fmla="*/ 501 h 519"/>
                    <a:gd name="T16" fmla="*/ 440 w 584"/>
                    <a:gd name="T17" fmla="*/ 507 h 519"/>
                    <a:gd name="T18" fmla="*/ 407 w 584"/>
                    <a:gd name="T19" fmla="*/ 511 h 519"/>
                    <a:gd name="T20" fmla="*/ 374 w 584"/>
                    <a:gd name="T21" fmla="*/ 515 h 519"/>
                    <a:gd name="T22" fmla="*/ 341 w 584"/>
                    <a:gd name="T23" fmla="*/ 517 h 519"/>
                    <a:gd name="T24" fmla="*/ 308 w 584"/>
                    <a:gd name="T25" fmla="*/ 518 h 519"/>
                    <a:gd name="T26" fmla="*/ 276 w 584"/>
                    <a:gd name="T27" fmla="*/ 519 h 519"/>
                    <a:gd name="T28" fmla="*/ 243 w 584"/>
                    <a:gd name="T29" fmla="*/ 517 h 519"/>
                    <a:gd name="T30" fmla="*/ 210 w 584"/>
                    <a:gd name="T31" fmla="*/ 515 h 519"/>
                    <a:gd name="T32" fmla="*/ 177 w 584"/>
                    <a:gd name="T33" fmla="*/ 511 h 519"/>
                    <a:gd name="T34" fmla="*/ 144 w 584"/>
                    <a:gd name="T35" fmla="*/ 506 h 519"/>
                    <a:gd name="T36" fmla="*/ 111 w 584"/>
                    <a:gd name="T37" fmla="*/ 500 h 519"/>
                    <a:gd name="T38" fmla="*/ 80 w 584"/>
                    <a:gd name="T39" fmla="*/ 491 h 519"/>
                    <a:gd name="T40" fmla="*/ 47 w 584"/>
                    <a:gd name="T41" fmla="*/ 482 h 519"/>
                    <a:gd name="T42" fmla="*/ 23 w 584"/>
                    <a:gd name="T43" fmla="*/ 421 h 519"/>
                    <a:gd name="T44" fmla="*/ 8 w 584"/>
                    <a:gd name="T45" fmla="*/ 362 h 519"/>
                    <a:gd name="T46" fmla="*/ 2 w 584"/>
                    <a:gd name="T47" fmla="*/ 307 h 519"/>
                    <a:gd name="T48" fmla="*/ 0 w 584"/>
                    <a:gd name="T49" fmla="*/ 254 h 519"/>
                    <a:gd name="T50" fmla="*/ 4 w 584"/>
                    <a:gd name="T51" fmla="*/ 204 h 519"/>
                    <a:gd name="T52" fmla="*/ 14 w 584"/>
                    <a:gd name="T53" fmla="*/ 153 h 519"/>
                    <a:gd name="T54" fmla="*/ 28 w 584"/>
                    <a:gd name="T55" fmla="*/ 105 h 519"/>
                    <a:gd name="T56" fmla="*/ 47 w 584"/>
                    <a:gd name="T57" fmla="*/ 57 h 519"/>
                    <a:gd name="T58" fmla="*/ 78 w 584"/>
                    <a:gd name="T59" fmla="*/ 44 h 519"/>
                    <a:gd name="T60" fmla="*/ 111 w 584"/>
                    <a:gd name="T61" fmla="*/ 34 h 519"/>
                    <a:gd name="T62" fmla="*/ 143 w 584"/>
                    <a:gd name="T63" fmla="*/ 26 h 519"/>
                    <a:gd name="T64" fmla="*/ 176 w 584"/>
                    <a:gd name="T65" fmla="*/ 19 h 519"/>
                    <a:gd name="T66" fmla="*/ 208 w 584"/>
                    <a:gd name="T67" fmla="*/ 13 h 519"/>
                    <a:gd name="T68" fmla="*/ 241 w 584"/>
                    <a:gd name="T69" fmla="*/ 8 h 519"/>
                    <a:gd name="T70" fmla="*/ 274 w 584"/>
                    <a:gd name="T71" fmla="*/ 4 h 519"/>
                    <a:gd name="T72" fmla="*/ 307 w 584"/>
                    <a:gd name="T73" fmla="*/ 2 h 519"/>
                    <a:gd name="T74" fmla="*/ 340 w 584"/>
                    <a:gd name="T75" fmla="*/ 0 h 519"/>
                    <a:gd name="T76" fmla="*/ 373 w 584"/>
                    <a:gd name="T77" fmla="*/ 0 h 519"/>
                    <a:gd name="T78" fmla="*/ 406 w 584"/>
                    <a:gd name="T79" fmla="*/ 0 h 519"/>
                    <a:gd name="T80" fmla="*/ 439 w 584"/>
                    <a:gd name="T81" fmla="*/ 0 h 519"/>
                    <a:gd name="T82" fmla="*/ 471 w 584"/>
                    <a:gd name="T83" fmla="*/ 1 h 519"/>
                    <a:gd name="T84" fmla="*/ 504 w 584"/>
                    <a:gd name="T85" fmla="*/ 2 h 519"/>
                    <a:gd name="T86" fmla="*/ 537 w 584"/>
                    <a:gd name="T87" fmla="*/ 4 h 519"/>
                    <a:gd name="T88" fmla="*/ 570 w 584"/>
                    <a:gd name="T89" fmla="*/ 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19">
                      <a:moveTo>
                        <a:pt x="570" y="5"/>
                      </a:moveTo>
                      <a:lnTo>
                        <a:pt x="580" y="117"/>
                      </a:lnTo>
                      <a:lnTo>
                        <a:pt x="584" y="237"/>
                      </a:lnTo>
                      <a:lnTo>
                        <a:pt x="581" y="358"/>
                      </a:lnTo>
                      <a:lnTo>
                        <a:pt x="570" y="478"/>
                      </a:lnTo>
                      <a:lnTo>
                        <a:pt x="537" y="486"/>
                      </a:lnTo>
                      <a:lnTo>
                        <a:pt x="506" y="495"/>
                      </a:lnTo>
                      <a:lnTo>
                        <a:pt x="473" y="501"/>
                      </a:lnTo>
                      <a:lnTo>
                        <a:pt x="440" y="507"/>
                      </a:lnTo>
                      <a:lnTo>
                        <a:pt x="407" y="511"/>
                      </a:lnTo>
                      <a:lnTo>
                        <a:pt x="374" y="515"/>
                      </a:lnTo>
                      <a:lnTo>
                        <a:pt x="341" y="517"/>
                      </a:lnTo>
                      <a:lnTo>
                        <a:pt x="308" y="518"/>
                      </a:lnTo>
                      <a:lnTo>
                        <a:pt x="276" y="519"/>
                      </a:lnTo>
                      <a:lnTo>
                        <a:pt x="243" y="517"/>
                      </a:lnTo>
                      <a:lnTo>
                        <a:pt x="210" y="515"/>
                      </a:lnTo>
                      <a:lnTo>
                        <a:pt x="177" y="511"/>
                      </a:lnTo>
                      <a:lnTo>
                        <a:pt x="144" y="506"/>
                      </a:lnTo>
                      <a:lnTo>
                        <a:pt x="111" y="500"/>
                      </a:lnTo>
                      <a:lnTo>
                        <a:pt x="80" y="491"/>
                      </a:lnTo>
                      <a:lnTo>
                        <a:pt x="47" y="482"/>
                      </a:lnTo>
                      <a:lnTo>
                        <a:pt x="23" y="421"/>
                      </a:lnTo>
                      <a:lnTo>
                        <a:pt x="8" y="362"/>
                      </a:lnTo>
                      <a:lnTo>
                        <a:pt x="2" y="307"/>
                      </a:lnTo>
                      <a:lnTo>
                        <a:pt x="0" y="254"/>
                      </a:lnTo>
                      <a:lnTo>
                        <a:pt x="4" y="204"/>
                      </a:lnTo>
                      <a:lnTo>
                        <a:pt x="14" y="153"/>
                      </a:lnTo>
                      <a:lnTo>
                        <a:pt x="28" y="105"/>
                      </a:lnTo>
                      <a:lnTo>
                        <a:pt x="47" y="57"/>
                      </a:lnTo>
                      <a:lnTo>
                        <a:pt x="78" y="44"/>
                      </a:lnTo>
                      <a:lnTo>
                        <a:pt x="111" y="34"/>
                      </a:lnTo>
                      <a:lnTo>
                        <a:pt x="143" y="26"/>
                      </a:lnTo>
                      <a:lnTo>
                        <a:pt x="176" y="19"/>
                      </a:lnTo>
                      <a:lnTo>
                        <a:pt x="208" y="13"/>
                      </a:lnTo>
                      <a:lnTo>
                        <a:pt x="241" y="8"/>
                      </a:lnTo>
                      <a:lnTo>
                        <a:pt x="274" y="4"/>
                      </a:lnTo>
                      <a:lnTo>
                        <a:pt x="307" y="2"/>
                      </a:lnTo>
                      <a:lnTo>
                        <a:pt x="340" y="0"/>
                      </a:lnTo>
                      <a:lnTo>
                        <a:pt x="373" y="0"/>
                      </a:lnTo>
                      <a:lnTo>
                        <a:pt x="406" y="0"/>
                      </a:lnTo>
                      <a:lnTo>
                        <a:pt x="439" y="0"/>
                      </a:lnTo>
                      <a:lnTo>
                        <a:pt x="471" y="1"/>
                      </a:lnTo>
                      <a:lnTo>
                        <a:pt x="504" y="2"/>
                      </a:lnTo>
                      <a:lnTo>
                        <a:pt x="537" y="4"/>
                      </a:lnTo>
                      <a:lnTo>
                        <a:pt x="57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333">
                  <a:extLst>
                    <a:ext uri="{FF2B5EF4-FFF2-40B4-BE49-F238E27FC236}">
                      <a16:creationId xmlns:a16="http://schemas.microsoft.com/office/drawing/2014/main" id="{B38E8CDA-FD33-4644-9469-CAD9E8C7213E}"/>
                    </a:ext>
                  </a:extLst>
                </p:cNvPr>
                <p:cNvSpPr>
                  <a:spLocks/>
                </p:cNvSpPr>
                <p:nvPr/>
              </p:nvSpPr>
              <p:spPr bwMode="auto">
                <a:xfrm>
                  <a:off x="659" y="1101"/>
                  <a:ext cx="185" cy="247"/>
                </a:xfrm>
                <a:custGeom>
                  <a:avLst/>
                  <a:gdLst>
                    <a:gd name="T0" fmla="*/ 538 w 556"/>
                    <a:gd name="T1" fmla="*/ 9 h 494"/>
                    <a:gd name="T2" fmla="*/ 552 w 556"/>
                    <a:gd name="T3" fmla="*/ 114 h 494"/>
                    <a:gd name="T4" fmla="*/ 556 w 556"/>
                    <a:gd name="T5" fmla="*/ 224 h 494"/>
                    <a:gd name="T6" fmla="*/ 552 w 556"/>
                    <a:gd name="T7" fmla="*/ 336 h 494"/>
                    <a:gd name="T8" fmla="*/ 538 w 556"/>
                    <a:gd name="T9" fmla="*/ 448 h 494"/>
                    <a:gd name="T10" fmla="*/ 508 w 556"/>
                    <a:gd name="T11" fmla="*/ 457 h 494"/>
                    <a:gd name="T12" fmla="*/ 478 w 556"/>
                    <a:gd name="T13" fmla="*/ 465 h 494"/>
                    <a:gd name="T14" fmla="*/ 448 w 556"/>
                    <a:gd name="T15" fmla="*/ 473 h 494"/>
                    <a:gd name="T16" fmla="*/ 418 w 556"/>
                    <a:gd name="T17" fmla="*/ 479 h 494"/>
                    <a:gd name="T18" fmla="*/ 387 w 556"/>
                    <a:gd name="T19" fmla="*/ 485 h 494"/>
                    <a:gd name="T20" fmla="*/ 357 w 556"/>
                    <a:gd name="T21" fmla="*/ 489 h 494"/>
                    <a:gd name="T22" fmla="*/ 326 w 556"/>
                    <a:gd name="T23" fmla="*/ 492 h 494"/>
                    <a:gd name="T24" fmla="*/ 296 w 556"/>
                    <a:gd name="T25" fmla="*/ 493 h 494"/>
                    <a:gd name="T26" fmla="*/ 266 w 556"/>
                    <a:gd name="T27" fmla="*/ 494 h 494"/>
                    <a:gd name="T28" fmla="*/ 234 w 556"/>
                    <a:gd name="T29" fmla="*/ 492 h 494"/>
                    <a:gd name="T30" fmla="*/ 204 w 556"/>
                    <a:gd name="T31" fmla="*/ 490 h 494"/>
                    <a:gd name="T32" fmla="*/ 174 w 556"/>
                    <a:gd name="T33" fmla="*/ 486 h 494"/>
                    <a:gd name="T34" fmla="*/ 142 w 556"/>
                    <a:gd name="T35" fmla="*/ 479 h 494"/>
                    <a:gd name="T36" fmla="*/ 112 w 556"/>
                    <a:gd name="T37" fmla="*/ 472 h 494"/>
                    <a:gd name="T38" fmla="*/ 82 w 556"/>
                    <a:gd name="T39" fmla="*/ 463 h 494"/>
                    <a:gd name="T40" fmla="*/ 52 w 556"/>
                    <a:gd name="T41" fmla="*/ 452 h 494"/>
                    <a:gd name="T42" fmla="*/ 27 w 556"/>
                    <a:gd name="T43" fmla="*/ 394 h 494"/>
                    <a:gd name="T44" fmla="*/ 11 w 556"/>
                    <a:gd name="T45" fmla="*/ 340 h 494"/>
                    <a:gd name="T46" fmla="*/ 2 w 556"/>
                    <a:gd name="T47" fmla="*/ 288 h 494"/>
                    <a:gd name="T48" fmla="*/ 0 w 556"/>
                    <a:gd name="T49" fmla="*/ 240 h 494"/>
                    <a:gd name="T50" fmla="*/ 4 w 556"/>
                    <a:gd name="T51" fmla="*/ 193 h 494"/>
                    <a:gd name="T52" fmla="*/ 15 w 556"/>
                    <a:gd name="T53" fmla="*/ 147 h 494"/>
                    <a:gd name="T54" fmla="*/ 31 w 556"/>
                    <a:gd name="T55" fmla="*/ 101 h 494"/>
                    <a:gd name="T56" fmla="*/ 52 w 556"/>
                    <a:gd name="T57" fmla="*/ 56 h 494"/>
                    <a:gd name="T58" fmla="*/ 82 w 556"/>
                    <a:gd name="T59" fmla="*/ 43 h 494"/>
                    <a:gd name="T60" fmla="*/ 111 w 556"/>
                    <a:gd name="T61" fmla="*/ 32 h 494"/>
                    <a:gd name="T62" fmla="*/ 141 w 556"/>
                    <a:gd name="T63" fmla="*/ 23 h 494"/>
                    <a:gd name="T64" fmla="*/ 171 w 556"/>
                    <a:gd name="T65" fmla="*/ 16 h 494"/>
                    <a:gd name="T66" fmla="*/ 203 w 556"/>
                    <a:gd name="T67" fmla="*/ 10 h 494"/>
                    <a:gd name="T68" fmla="*/ 233 w 556"/>
                    <a:gd name="T69" fmla="*/ 6 h 494"/>
                    <a:gd name="T70" fmla="*/ 263 w 556"/>
                    <a:gd name="T71" fmla="*/ 3 h 494"/>
                    <a:gd name="T72" fmla="*/ 293 w 556"/>
                    <a:gd name="T73" fmla="*/ 1 h 494"/>
                    <a:gd name="T74" fmla="*/ 324 w 556"/>
                    <a:gd name="T75" fmla="*/ 0 h 494"/>
                    <a:gd name="T76" fmla="*/ 355 w 556"/>
                    <a:gd name="T77" fmla="*/ 0 h 494"/>
                    <a:gd name="T78" fmla="*/ 386 w 556"/>
                    <a:gd name="T79" fmla="*/ 0 h 494"/>
                    <a:gd name="T80" fmla="*/ 416 w 556"/>
                    <a:gd name="T81" fmla="*/ 1 h 494"/>
                    <a:gd name="T82" fmla="*/ 446 w 556"/>
                    <a:gd name="T83" fmla="*/ 3 h 494"/>
                    <a:gd name="T84" fmla="*/ 478 w 556"/>
                    <a:gd name="T85" fmla="*/ 5 h 494"/>
                    <a:gd name="T86" fmla="*/ 508 w 556"/>
                    <a:gd name="T87" fmla="*/ 7 h 494"/>
                    <a:gd name="T88" fmla="*/ 538 w 556"/>
                    <a:gd name="T8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6" h="494">
                      <a:moveTo>
                        <a:pt x="538" y="9"/>
                      </a:moveTo>
                      <a:lnTo>
                        <a:pt x="552" y="114"/>
                      </a:lnTo>
                      <a:lnTo>
                        <a:pt x="556" y="224"/>
                      </a:lnTo>
                      <a:lnTo>
                        <a:pt x="552" y="336"/>
                      </a:lnTo>
                      <a:lnTo>
                        <a:pt x="538" y="448"/>
                      </a:lnTo>
                      <a:lnTo>
                        <a:pt x="508" y="457"/>
                      </a:lnTo>
                      <a:lnTo>
                        <a:pt x="478" y="465"/>
                      </a:lnTo>
                      <a:lnTo>
                        <a:pt x="448" y="473"/>
                      </a:lnTo>
                      <a:lnTo>
                        <a:pt x="418" y="479"/>
                      </a:lnTo>
                      <a:lnTo>
                        <a:pt x="387" y="485"/>
                      </a:lnTo>
                      <a:lnTo>
                        <a:pt x="357" y="489"/>
                      </a:lnTo>
                      <a:lnTo>
                        <a:pt x="326" y="492"/>
                      </a:lnTo>
                      <a:lnTo>
                        <a:pt x="296" y="493"/>
                      </a:lnTo>
                      <a:lnTo>
                        <a:pt x="266" y="494"/>
                      </a:lnTo>
                      <a:lnTo>
                        <a:pt x="234" y="492"/>
                      </a:lnTo>
                      <a:lnTo>
                        <a:pt x="204" y="490"/>
                      </a:lnTo>
                      <a:lnTo>
                        <a:pt x="174" y="486"/>
                      </a:lnTo>
                      <a:lnTo>
                        <a:pt x="142" y="479"/>
                      </a:lnTo>
                      <a:lnTo>
                        <a:pt x="112" y="472"/>
                      </a:lnTo>
                      <a:lnTo>
                        <a:pt x="82" y="463"/>
                      </a:lnTo>
                      <a:lnTo>
                        <a:pt x="52" y="452"/>
                      </a:lnTo>
                      <a:lnTo>
                        <a:pt x="27" y="394"/>
                      </a:lnTo>
                      <a:lnTo>
                        <a:pt x="11" y="340"/>
                      </a:lnTo>
                      <a:lnTo>
                        <a:pt x="2" y="288"/>
                      </a:lnTo>
                      <a:lnTo>
                        <a:pt x="0" y="240"/>
                      </a:lnTo>
                      <a:lnTo>
                        <a:pt x="4" y="193"/>
                      </a:lnTo>
                      <a:lnTo>
                        <a:pt x="15" y="147"/>
                      </a:lnTo>
                      <a:lnTo>
                        <a:pt x="31" y="101"/>
                      </a:lnTo>
                      <a:lnTo>
                        <a:pt x="52" y="56"/>
                      </a:lnTo>
                      <a:lnTo>
                        <a:pt x="82" y="43"/>
                      </a:lnTo>
                      <a:lnTo>
                        <a:pt x="111" y="32"/>
                      </a:lnTo>
                      <a:lnTo>
                        <a:pt x="141" y="23"/>
                      </a:lnTo>
                      <a:lnTo>
                        <a:pt x="171" y="16"/>
                      </a:lnTo>
                      <a:lnTo>
                        <a:pt x="203" y="10"/>
                      </a:lnTo>
                      <a:lnTo>
                        <a:pt x="233" y="6"/>
                      </a:lnTo>
                      <a:lnTo>
                        <a:pt x="263" y="3"/>
                      </a:lnTo>
                      <a:lnTo>
                        <a:pt x="293" y="1"/>
                      </a:lnTo>
                      <a:lnTo>
                        <a:pt x="324" y="0"/>
                      </a:lnTo>
                      <a:lnTo>
                        <a:pt x="355" y="0"/>
                      </a:lnTo>
                      <a:lnTo>
                        <a:pt x="386" y="0"/>
                      </a:lnTo>
                      <a:lnTo>
                        <a:pt x="416" y="1"/>
                      </a:lnTo>
                      <a:lnTo>
                        <a:pt x="446" y="3"/>
                      </a:lnTo>
                      <a:lnTo>
                        <a:pt x="478" y="5"/>
                      </a:lnTo>
                      <a:lnTo>
                        <a:pt x="508" y="7"/>
                      </a:lnTo>
                      <a:lnTo>
                        <a:pt x="538" y="9"/>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334">
                  <a:extLst>
                    <a:ext uri="{FF2B5EF4-FFF2-40B4-BE49-F238E27FC236}">
                      <a16:creationId xmlns:a16="http://schemas.microsoft.com/office/drawing/2014/main" id="{5A3707E0-760B-5A4D-A9D6-0C41EC530EB1}"/>
                    </a:ext>
                  </a:extLst>
                </p:cNvPr>
                <p:cNvSpPr>
                  <a:spLocks/>
                </p:cNvSpPr>
                <p:nvPr/>
              </p:nvSpPr>
              <p:spPr bwMode="auto">
                <a:xfrm>
                  <a:off x="662" y="1105"/>
                  <a:ext cx="176" cy="236"/>
                </a:xfrm>
                <a:custGeom>
                  <a:avLst/>
                  <a:gdLst>
                    <a:gd name="T0" fmla="*/ 505 w 527"/>
                    <a:gd name="T1" fmla="*/ 14 h 470"/>
                    <a:gd name="T2" fmla="*/ 522 w 527"/>
                    <a:gd name="T3" fmla="*/ 113 h 470"/>
                    <a:gd name="T4" fmla="*/ 527 w 527"/>
                    <a:gd name="T5" fmla="*/ 215 h 470"/>
                    <a:gd name="T6" fmla="*/ 522 w 527"/>
                    <a:gd name="T7" fmla="*/ 318 h 470"/>
                    <a:gd name="T8" fmla="*/ 505 w 527"/>
                    <a:gd name="T9" fmla="*/ 421 h 470"/>
                    <a:gd name="T10" fmla="*/ 478 w 527"/>
                    <a:gd name="T11" fmla="*/ 431 h 470"/>
                    <a:gd name="T12" fmla="*/ 450 w 527"/>
                    <a:gd name="T13" fmla="*/ 441 h 470"/>
                    <a:gd name="T14" fmla="*/ 422 w 527"/>
                    <a:gd name="T15" fmla="*/ 448 h 470"/>
                    <a:gd name="T16" fmla="*/ 394 w 527"/>
                    <a:gd name="T17" fmla="*/ 455 h 470"/>
                    <a:gd name="T18" fmla="*/ 365 w 527"/>
                    <a:gd name="T19" fmla="*/ 461 h 470"/>
                    <a:gd name="T20" fmla="*/ 338 w 527"/>
                    <a:gd name="T21" fmla="*/ 465 h 470"/>
                    <a:gd name="T22" fmla="*/ 309 w 527"/>
                    <a:gd name="T23" fmla="*/ 468 h 470"/>
                    <a:gd name="T24" fmla="*/ 281 w 527"/>
                    <a:gd name="T25" fmla="*/ 470 h 470"/>
                    <a:gd name="T26" fmla="*/ 253 w 527"/>
                    <a:gd name="T27" fmla="*/ 470 h 470"/>
                    <a:gd name="T28" fmla="*/ 224 w 527"/>
                    <a:gd name="T29" fmla="*/ 469 h 470"/>
                    <a:gd name="T30" fmla="*/ 196 w 527"/>
                    <a:gd name="T31" fmla="*/ 466 h 470"/>
                    <a:gd name="T32" fmla="*/ 167 w 527"/>
                    <a:gd name="T33" fmla="*/ 462 h 470"/>
                    <a:gd name="T34" fmla="*/ 139 w 527"/>
                    <a:gd name="T35" fmla="*/ 455 h 470"/>
                    <a:gd name="T36" fmla="*/ 111 w 527"/>
                    <a:gd name="T37" fmla="*/ 447 h 470"/>
                    <a:gd name="T38" fmla="*/ 82 w 527"/>
                    <a:gd name="T39" fmla="*/ 437 h 470"/>
                    <a:gd name="T40" fmla="*/ 55 w 527"/>
                    <a:gd name="T41" fmla="*/ 424 h 470"/>
                    <a:gd name="T42" fmla="*/ 28 w 527"/>
                    <a:gd name="T43" fmla="*/ 371 h 470"/>
                    <a:gd name="T44" fmla="*/ 12 w 527"/>
                    <a:gd name="T45" fmla="*/ 320 h 470"/>
                    <a:gd name="T46" fmla="*/ 2 w 527"/>
                    <a:gd name="T47" fmla="*/ 273 h 470"/>
                    <a:gd name="T48" fmla="*/ 0 w 527"/>
                    <a:gd name="T49" fmla="*/ 228 h 470"/>
                    <a:gd name="T50" fmla="*/ 5 w 527"/>
                    <a:gd name="T51" fmla="*/ 184 h 470"/>
                    <a:gd name="T52" fmla="*/ 16 w 527"/>
                    <a:gd name="T53" fmla="*/ 142 h 470"/>
                    <a:gd name="T54" fmla="*/ 33 w 527"/>
                    <a:gd name="T55" fmla="*/ 99 h 470"/>
                    <a:gd name="T56" fmla="*/ 55 w 527"/>
                    <a:gd name="T57" fmla="*/ 57 h 470"/>
                    <a:gd name="T58" fmla="*/ 82 w 527"/>
                    <a:gd name="T59" fmla="*/ 44 h 470"/>
                    <a:gd name="T60" fmla="*/ 109 w 527"/>
                    <a:gd name="T61" fmla="*/ 33 h 470"/>
                    <a:gd name="T62" fmla="*/ 138 w 527"/>
                    <a:gd name="T63" fmla="*/ 22 h 470"/>
                    <a:gd name="T64" fmla="*/ 165 w 527"/>
                    <a:gd name="T65" fmla="*/ 15 h 470"/>
                    <a:gd name="T66" fmla="*/ 194 w 527"/>
                    <a:gd name="T67" fmla="*/ 9 h 470"/>
                    <a:gd name="T68" fmla="*/ 222 w 527"/>
                    <a:gd name="T69" fmla="*/ 5 h 470"/>
                    <a:gd name="T70" fmla="*/ 250 w 527"/>
                    <a:gd name="T71" fmla="*/ 2 h 470"/>
                    <a:gd name="T72" fmla="*/ 279 w 527"/>
                    <a:gd name="T73" fmla="*/ 1 h 470"/>
                    <a:gd name="T74" fmla="*/ 307 w 527"/>
                    <a:gd name="T75" fmla="*/ 0 h 470"/>
                    <a:gd name="T76" fmla="*/ 335 w 527"/>
                    <a:gd name="T77" fmla="*/ 1 h 470"/>
                    <a:gd name="T78" fmla="*/ 364 w 527"/>
                    <a:gd name="T79" fmla="*/ 2 h 470"/>
                    <a:gd name="T80" fmla="*/ 393 w 527"/>
                    <a:gd name="T81" fmla="*/ 4 h 470"/>
                    <a:gd name="T82" fmla="*/ 420 w 527"/>
                    <a:gd name="T83" fmla="*/ 6 h 470"/>
                    <a:gd name="T84" fmla="*/ 449 w 527"/>
                    <a:gd name="T85" fmla="*/ 9 h 470"/>
                    <a:gd name="T86" fmla="*/ 478 w 527"/>
                    <a:gd name="T87" fmla="*/ 11 h 470"/>
                    <a:gd name="T88" fmla="*/ 505 w 527"/>
                    <a:gd name="T89" fmla="*/ 1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70">
                      <a:moveTo>
                        <a:pt x="505" y="14"/>
                      </a:moveTo>
                      <a:lnTo>
                        <a:pt x="522" y="113"/>
                      </a:lnTo>
                      <a:lnTo>
                        <a:pt x="527" y="215"/>
                      </a:lnTo>
                      <a:lnTo>
                        <a:pt x="522" y="318"/>
                      </a:lnTo>
                      <a:lnTo>
                        <a:pt x="505" y="421"/>
                      </a:lnTo>
                      <a:lnTo>
                        <a:pt x="478" y="431"/>
                      </a:lnTo>
                      <a:lnTo>
                        <a:pt x="450" y="441"/>
                      </a:lnTo>
                      <a:lnTo>
                        <a:pt x="422" y="448"/>
                      </a:lnTo>
                      <a:lnTo>
                        <a:pt x="394" y="455"/>
                      </a:lnTo>
                      <a:lnTo>
                        <a:pt x="365" y="461"/>
                      </a:lnTo>
                      <a:lnTo>
                        <a:pt x="338" y="465"/>
                      </a:lnTo>
                      <a:lnTo>
                        <a:pt x="309" y="468"/>
                      </a:lnTo>
                      <a:lnTo>
                        <a:pt x="281" y="470"/>
                      </a:lnTo>
                      <a:lnTo>
                        <a:pt x="253" y="470"/>
                      </a:lnTo>
                      <a:lnTo>
                        <a:pt x="224" y="469"/>
                      </a:lnTo>
                      <a:lnTo>
                        <a:pt x="196" y="466"/>
                      </a:lnTo>
                      <a:lnTo>
                        <a:pt x="167" y="462"/>
                      </a:lnTo>
                      <a:lnTo>
                        <a:pt x="139" y="455"/>
                      </a:lnTo>
                      <a:lnTo>
                        <a:pt x="111" y="447"/>
                      </a:lnTo>
                      <a:lnTo>
                        <a:pt x="82" y="437"/>
                      </a:lnTo>
                      <a:lnTo>
                        <a:pt x="55" y="424"/>
                      </a:lnTo>
                      <a:lnTo>
                        <a:pt x="28" y="371"/>
                      </a:lnTo>
                      <a:lnTo>
                        <a:pt x="12" y="320"/>
                      </a:lnTo>
                      <a:lnTo>
                        <a:pt x="2" y="273"/>
                      </a:lnTo>
                      <a:lnTo>
                        <a:pt x="0" y="228"/>
                      </a:lnTo>
                      <a:lnTo>
                        <a:pt x="5" y="184"/>
                      </a:lnTo>
                      <a:lnTo>
                        <a:pt x="16" y="142"/>
                      </a:lnTo>
                      <a:lnTo>
                        <a:pt x="33" y="99"/>
                      </a:lnTo>
                      <a:lnTo>
                        <a:pt x="55" y="57"/>
                      </a:lnTo>
                      <a:lnTo>
                        <a:pt x="82" y="44"/>
                      </a:lnTo>
                      <a:lnTo>
                        <a:pt x="109" y="33"/>
                      </a:lnTo>
                      <a:lnTo>
                        <a:pt x="138" y="22"/>
                      </a:lnTo>
                      <a:lnTo>
                        <a:pt x="165" y="15"/>
                      </a:lnTo>
                      <a:lnTo>
                        <a:pt x="194" y="9"/>
                      </a:lnTo>
                      <a:lnTo>
                        <a:pt x="222" y="5"/>
                      </a:lnTo>
                      <a:lnTo>
                        <a:pt x="250" y="2"/>
                      </a:lnTo>
                      <a:lnTo>
                        <a:pt x="279" y="1"/>
                      </a:lnTo>
                      <a:lnTo>
                        <a:pt x="307" y="0"/>
                      </a:lnTo>
                      <a:lnTo>
                        <a:pt x="335" y="1"/>
                      </a:lnTo>
                      <a:lnTo>
                        <a:pt x="364" y="2"/>
                      </a:lnTo>
                      <a:lnTo>
                        <a:pt x="393" y="4"/>
                      </a:lnTo>
                      <a:lnTo>
                        <a:pt x="420" y="6"/>
                      </a:lnTo>
                      <a:lnTo>
                        <a:pt x="449" y="9"/>
                      </a:lnTo>
                      <a:lnTo>
                        <a:pt x="478" y="11"/>
                      </a:lnTo>
                      <a:lnTo>
                        <a:pt x="505" y="14"/>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Freeform 335">
                  <a:extLst>
                    <a:ext uri="{FF2B5EF4-FFF2-40B4-BE49-F238E27FC236}">
                      <a16:creationId xmlns:a16="http://schemas.microsoft.com/office/drawing/2014/main" id="{A8BCEE66-0853-2540-A77B-C070B63F6251}"/>
                    </a:ext>
                  </a:extLst>
                </p:cNvPr>
                <p:cNvSpPr>
                  <a:spLocks/>
                </p:cNvSpPr>
                <p:nvPr/>
              </p:nvSpPr>
              <p:spPr bwMode="auto">
                <a:xfrm>
                  <a:off x="666" y="1111"/>
                  <a:ext cx="166" cy="224"/>
                </a:xfrm>
                <a:custGeom>
                  <a:avLst/>
                  <a:gdLst>
                    <a:gd name="T0" fmla="*/ 472 w 497"/>
                    <a:gd name="T1" fmla="*/ 19 h 448"/>
                    <a:gd name="T2" fmla="*/ 490 w 497"/>
                    <a:gd name="T3" fmla="*/ 110 h 448"/>
                    <a:gd name="T4" fmla="*/ 497 w 497"/>
                    <a:gd name="T5" fmla="*/ 204 h 448"/>
                    <a:gd name="T6" fmla="*/ 491 w 497"/>
                    <a:gd name="T7" fmla="*/ 298 h 448"/>
                    <a:gd name="T8" fmla="*/ 472 w 497"/>
                    <a:gd name="T9" fmla="*/ 393 h 448"/>
                    <a:gd name="T10" fmla="*/ 446 w 497"/>
                    <a:gd name="T11" fmla="*/ 404 h 448"/>
                    <a:gd name="T12" fmla="*/ 422 w 497"/>
                    <a:gd name="T13" fmla="*/ 413 h 448"/>
                    <a:gd name="T14" fmla="*/ 396 w 497"/>
                    <a:gd name="T15" fmla="*/ 422 h 448"/>
                    <a:gd name="T16" fmla="*/ 370 w 497"/>
                    <a:gd name="T17" fmla="*/ 430 h 448"/>
                    <a:gd name="T18" fmla="*/ 344 w 497"/>
                    <a:gd name="T19" fmla="*/ 437 h 448"/>
                    <a:gd name="T20" fmla="*/ 318 w 497"/>
                    <a:gd name="T21" fmla="*/ 442 h 448"/>
                    <a:gd name="T22" fmla="*/ 291 w 497"/>
                    <a:gd name="T23" fmla="*/ 445 h 448"/>
                    <a:gd name="T24" fmla="*/ 265 w 497"/>
                    <a:gd name="T25" fmla="*/ 447 h 448"/>
                    <a:gd name="T26" fmla="*/ 239 w 497"/>
                    <a:gd name="T27" fmla="*/ 448 h 448"/>
                    <a:gd name="T28" fmla="*/ 213 w 497"/>
                    <a:gd name="T29" fmla="*/ 446 h 448"/>
                    <a:gd name="T30" fmla="*/ 187 w 497"/>
                    <a:gd name="T31" fmla="*/ 443 h 448"/>
                    <a:gd name="T32" fmla="*/ 161 w 497"/>
                    <a:gd name="T33" fmla="*/ 438 h 448"/>
                    <a:gd name="T34" fmla="*/ 137 w 497"/>
                    <a:gd name="T35" fmla="*/ 431 h 448"/>
                    <a:gd name="T36" fmla="*/ 111 w 497"/>
                    <a:gd name="T37" fmla="*/ 421 h 448"/>
                    <a:gd name="T38" fmla="*/ 85 w 497"/>
                    <a:gd name="T39" fmla="*/ 410 h 448"/>
                    <a:gd name="T40" fmla="*/ 59 w 497"/>
                    <a:gd name="T41" fmla="*/ 396 h 448"/>
                    <a:gd name="T42" fmla="*/ 31 w 497"/>
                    <a:gd name="T43" fmla="*/ 346 h 448"/>
                    <a:gd name="T44" fmla="*/ 12 w 497"/>
                    <a:gd name="T45" fmla="*/ 301 h 448"/>
                    <a:gd name="T46" fmla="*/ 2 w 497"/>
                    <a:gd name="T47" fmla="*/ 257 h 448"/>
                    <a:gd name="T48" fmla="*/ 0 w 497"/>
                    <a:gd name="T49" fmla="*/ 215 h 448"/>
                    <a:gd name="T50" fmla="*/ 4 w 497"/>
                    <a:gd name="T51" fmla="*/ 175 h 448"/>
                    <a:gd name="T52" fmla="*/ 16 w 497"/>
                    <a:gd name="T53" fmla="*/ 136 h 448"/>
                    <a:gd name="T54" fmla="*/ 34 w 497"/>
                    <a:gd name="T55" fmla="*/ 97 h 448"/>
                    <a:gd name="T56" fmla="*/ 59 w 497"/>
                    <a:gd name="T57" fmla="*/ 59 h 448"/>
                    <a:gd name="T58" fmla="*/ 83 w 497"/>
                    <a:gd name="T59" fmla="*/ 44 h 448"/>
                    <a:gd name="T60" fmla="*/ 109 w 497"/>
                    <a:gd name="T61" fmla="*/ 32 h 448"/>
                    <a:gd name="T62" fmla="*/ 135 w 497"/>
                    <a:gd name="T63" fmla="*/ 22 h 448"/>
                    <a:gd name="T64" fmla="*/ 160 w 497"/>
                    <a:gd name="T65" fmla="*/ 14 h 448"/>
                    <a:gd name="T66" fmla="*/ 186 w 497"/>
                    <a:gd name="T67" fmla="*/ 8 h 448"/>
                    <a:gd name="T68" fmla="*/ 212 w 497"/>
                    <a:gd name="T69" fmla="*/ 4 h 448"/>
                    <a:gd name="T70" fmla="*/ 238 w 497"/>
                    <a:gd name="T71" fmla="*/ 2 h 448"/>
                    <a:gd name="T72" fmla="*/ 264 w 497"/>
                    <a:gd name="T73" fmla="*/ 0 h 448"/>
                    <a:gd name="T74" fmla="*/ 290 w 497"/>
                    <a:gd name="T75" fmla="*/ 0 h 448"/>
                    <a:gd name="T76" fmla="*/ 316 w 497"/>
                    <a:gd name="T77" fmla="*/ 1 h 448"/>
                    <a:gd name="T78" fmla="*/ 342 w 497"/>
                    <a:gd name="T79" fmla="*/ 3 h 448"/>
                    <a:gd name="T80" fmla="*/ 368 w 497"/>
                    <a:gd name="T81" fmla="*/ 5 h 448"/>
                    <a:gd name="T82" fmla="*/ 394 w 497"/>
                    <a:gd name="T83" fmla="*/ 8 h 448"/>
                    <a:gd name="T84" fmla="*/ 420 w 497"/>
                    <a:gd name="T85" fmla="*/ 11 h 448"/>
                    <a:gd name="T86" fmla="*/ 446 w 497"/>
                    <a:gd name="T87" fmla="*/ 15 h 448"/>
                    <a:gd name="T88" fmla="*/ 472 w 497"/>
                    <a:gd name="T89" fmla="*/ 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8">
                      <a:moveTo>
                        <a:pt x="472" y="19"/>
                      </a:moveTo>
                      <a:lnTo>
                        <a:pt x="490" y="110"/>
                      </a:lnTo>
                      <a:lnTo>
                        <a:pt x="497" y="204"/>
                      </a:lnTo>
                      <a:lnTo>
                        <a:pt x="491" y="298"/>
                      </a:lnTo>
                      <a:lnTo>
                        <a:pt x="472" y="393"/>
                      </a:lnTo>
                      <a:lnTo>
                        <a:pt x="446" y="404"/>
                      </a:lnTo>
                      <a:lnTo>
                        <a:pt x="422" y="413"/>
                      </a:lnTo>
                      <a:lnTo>
                        <a:pt x="396" y="422"/>
                      </a:lnTo>
                      <a:lnTo>
                        <a:pt x="370" y="430"/>
                      </a:lnTo>
                      <a:lnTo>
                        <a:pt x="344" y="437"/>
                      </a:lnTo>
                      <a:lnTo>
                        <a:pt x="318" y="442"/>
                      </a:lnTo>
                      <a:lnTo>
                        <a:pt x="291" y="445"/>
                      </a:lnTo>
                      <a:lnTo>
                        <a:pt x="265" y="447"/>
                      </a:lnTo>
                      <a:lnTo>
                        <a:pt x="239" y="448"/>
                      </a:lnTo>
                      <a:lnTo>
                        <a:pt x="213" y="446"/>
                      </a:lnTo>
                      <a:lnTo>
                        <a:pt x="187" y="443"/>
                      </a:lnTo>
                      <a:lnTo>
                        <a:pt x="161" y="438"/>
                      </a:lnTo>
                      <a:lnTo>
                        <a:pt x="137" y="431"/>
                      </a:lnTo>
                      <a:lnTo>
                        <a:pt x="111" y="421"/>
                      </a:lnTo>
                      <a:lnTo>
                        <a:pt x="85" y="410"/>
                      </a:lnTo>
                      <a:lnTo>
                        <a:pt x="59" y="396"/>
                      </a:lnTo>
                      <a:lnTo>
                        <a:pt x="31" y="346"/>
                      </a:lnTo>
                      <a:lnTo>
                        <a:pt x="12" y="301"/>
                      </a:lnTo>
                      <a:lnTo>
                        <a:pt x="2" y="257"/>
                      </a:lnTo>
                      <a:lnTo>
                        <a:pt x="0" y="215"/>
                      </a:lnTo>
                      <a:lnTo>
                        <a:pt x="4" y="175"/>
                      </a:lnTo>
                      <a:lnTo>
                        <a:pt x="16" y="136"/>
                      </a:lnTo>
                      <a:lnTo>
                        <a:pt x="34" y="97"/>
                      </a:lnTo>
                      <a:lnTo>
                        <a:pt x="59" y="59"/>
                      </a:lnTo>
                      <a:lnTo>
                        <a:pt x="83" y="44"/>
                      </a:lnTo>
                      <a:lnTo>
                        <a:pt x="109" y="32"/>
                      </a:lnTo>
                      <a:lnTo>
                        <a:pt x="135" y="22"/>
                      </a:lnTo>
                      <a:lnTo>
                        <a:pt x="160" y="14"/>
                      </a:lnTo>
                      <a:lnTo>
                        <a:pt x="186" y="8"/>
                      </a:lnTo>
                      <a:lnTo>
                        <a:pt x="212" y="4"/>
                      </a:lnTo>
                      <a:lnTo>
                        <a:pt x="238" y="2"/>
                      </a:lnTo>
                      <a:lnTo>
                        <a:pt x="264" y="0"/>
                      </a:lnTo>
                      <a:lnTo>
                        <a:pt x="290" y="0"/>
                      </a:lnTo>
                      <a:lnTo>
                        <a:pt x="316" y="1"/>
                      </a:lnTo>
                      <a:lnTo>
                        <a:pt x="342" y="3"/>
                      </a:lnTo>
                      <a:lnTo>
                        <a:pt x="368" y="5"/>
                      </a:lnTo>
                      <a:lnTo>
                        <a:pt x="394" y="8"/>
                      </a:lnTo>
                      <a:lnTo>
                        <a:pt x="420" y="11"/>
                      </a:lnTo>
                      <a:lnTo>
                        <a:pt x="446" y="15"/>
                      </a:lnTo>
                      <a:lnTo>
                        <a:pt x="472" y="19"/>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7" name="Freeform 336">
                  <a:extLst>
                    <a:ext uri="{FF2B5EF4-FFF2-40B4-BE49-F238E27FC236}">
                      <a16:creationId xmlns:a16="http://schemas.microsoft.com/office/drawing/2014/main" id="{F0BB3991-99F2-2B49-9496-E3C23BA94020}"/>
                    </a:ext>
                  </a:extLst>
                </p:cNvPr>
                <p:cNvSpPr>
                  <a:spLocks/>
                </p:cNvSpPr>
                <p:nvPr/>
              </p:nvSpPr>
              <p:spPr bwMode="auto">
                <a:xfrm>
                  <a:off x="670" y="1116"/>
                  <a:ext cx="156" cy="211"/>
                </a:xfrm>
                <a:custGeom>
                  <a:avLst/>
                  <a:gdLst>
                    <a:gd name="T0" fmla="*/ 439 w 468"/>
                    <a:gd name="T1" fmla="*/ 23 h 424"/>
                    <a:gd name="T2" fmla="*/ 452 w 468"/>
                    <a:gd name="T3" fmla="*/ 65 h 424"/>
                    <a:gd name="T4" fmla="*/ 461 w 468"/>
                    <a:gd name="T5" fmla="*/ 107 h 424"/>
                    <a:gd name="T6" fmla="*/ 467 w 468"/>
                    <a:gd name="T7" fmla="*/ 150 h 424"/>
                    <a:gd name="T8" fmla="*/ 468 w 468"/>
                    <a:gd name="T9" fmla="*/ 193 h 424"/>
                    <a:gd name="T10" fmla="*/ 467 w 468"/>
                    <a:gd name="T11" fmla="*/ 236 h 424"/>
                    <a:gd name="T12" fmla="*/ 461 w 468"/>
                    <a:gd name="T13" fmla="*/ 279 h 424"/>
                    <a:gd name="T14" fmla="*/ 453 w 468"/>
                    <a:gd name="T15" fmla="*/ 322 h 424"/>
                    <a:gd name="T16" fmla="*/ 439 w 468"/>
                    <a:gd name="T17" fmla="*/ 365 h 424"/>
                    <a:gd name="T18" fmla="*/ 416 w 468"/>
                    <a:gd name="T19" fmla="*/ 377 h 424"/>
                    <a:gd name="T20" fmla="*/ 393 w 468"/>
                    <a:gd name="T21" fmla="*/ 387 h 424"/>
                    <a:gd name="T22" fmla="*/ 370 w 468"/>
                    <a:gd name="T23" fmla="*/ 397 h 424"/>
                    <a:gd name="T24" fmla="*/ 346 w 468"/>
                    <a:gd name="T25" fmla="*/ 405 h 424"/>
                    <a:gd name="T26" fmla="*/ 323 w 468"/>
                    <a:gd name="T27" fmla="*/ 411 h 424"/>
                    <a:gd name="T28" fmla="*/ 298 w 468"/>
                    <a:gd name="T29" fmla="*/ 418 h 424"/>
                    <a:gd name="T30" fmla="*/ 275 w 468"/>
                    <a:gd name="T31" fmla="*/ 422 h 424"/>
                    <a:gd name="T32" fmla="*/ 252 w 468"/>
                    <a:gd name="T33" fmla="*/ 424 h 424"/>
                    <a:gd name="T34" fmla="*/ 228 w 468"/>
                    <a:gd name="T35" fmla="*/ 424 h 424"/>
                    <a:gd name="T36" fmla="*/ 204 w 468"/>
                    <a:gd name="T37" fmla="*/ 423 h 424"/>
                    <a:gd name="T38" fmla="*/ 180 w 468"/>
                    <a:gd name="T39" fmla="*/ 420 h 424"/>
                    <a:gd name="T40" fmla="*/ 157 w 468"/>
                    <a:gd name="T41" fmla="*/ 413 h 424"/>
                    <a:gd name="T42" fmla="*/ 133 w 468"/>
                    <a:gd name="T43" fmla="*/ 405 h 424"/>
                    <a:gd name="T44" fmla="*/ 109 w 468"/>
                    <a:gd name="T45" fmla="*/ 395 h 424"/>
                    <a:gd name="T46" fmla="*/ 86 w 468"/>
                    <a:gd name="T47" fmla="*/ 383 h 424"/>
                    <a:gd name="T48" fmla="*/ 63 w 468"/>
                    <a:gd name="T49" fmla="*/ 367 h 424"/>
                    <a:gd name="T50" fmla="*/ 34 w 468"/>
                    <a:gd name="T51" fmla="*/ 322 h 424"/>
                    <a:gd name="T52" fmla="*/ 13 w 468"/>
                    <a:gd name="T53" fmla="*/ 280 h 424"/>
                    <a:gd name="T54" fmla="*/ 2 w 468"/>
                    <a:gd name="T55" fmla="*/ 241 h 424"/>
                    <a:gd name="T56" fmla="*/ 0 w 468"/>
                    <a:gd name="T57" fmla="*/ 203 h 424"/>
                    <a:gd name="T58" fmla="*/ 5 w 468"/>
                    <a:gd name="T59" fmla="*/ 166 h 424"/>
                    <a:gd name="T60" fmla="*/ 17 w 468"/>
                    <a:gd name="T61" fmla="*/ 130 h 424"/>
                    <a:gd name="T62" fmla="*/ 37 w 468"/>
                    <a:gd name="T63" fmla="*/ 95 h 424"/>
                    <a:gd name="T64" fmla="*/ 63 w 468"/>
                    <a:gd name="T65" fmla="*/ 60 h 424"/>
                    <a:gd name="T66" fmla="*/ 86 w 468"/>
                    <a:gd name="T67" fmla="*/ 45 h 424"/>
                    <a:gd name="T68" fmla="*/ 109 w 468"/>
                    <a:gd name="T69" fmla="*/ 32 h 424"/>
                    <a:gd name="T70" fmla="*/ 133 w 468"/>
                    <a:gd name="T71" fmla="*/ 22 h 424"/>
                    <a:gd name="T72" fmla="*/ 156 w 468"/>
                    <a:gd name="T73" fmla="*/ 14 h 424"/>
                    <a:gd name="T74" fmla="*/ 179 w 468"/>
                    <a:gd name="T75" fmla="*/ 8 h 424"/>
                    <a:gd name="T76" fmla="*/ 202 w 468"/>
                    <a:gd name="T77" fmla="*/ 3 h 424"/>
                    <a:gd name="T78" fmla="*/ 226 w 468"/>
                    <a:gd name="T79" fmla="*/ 1 h 424"/>
                    <a:gd name="T80" fmla="*/ 250 w 468"/>
                    <a:gd name="T81" fmla="*/ 0 h 424"/>
                    <a:gd name="T82" fmla="*/ 274 w 468"/>
                    <a:gd name="T83" fmla="*/ 1 h 424"/>
                    <a:gd name="T84" fmla="*/ 297 w 468"/>
                    <a:gd name="T85" fmla="*/ 2 h 424"/>
                    <a:gd name="T86" fmla="*/ 322 w 468"/>
                    <a:gd name="T87" fmla="*/ 4 h 424"/>
                    <a:gd name="T88" fmla="*/ 345 w 468"/>
                    <a:gd name="T89" fmla="*/ 8 h 424"/>
                    <a:gd name="T90" fmla="*/ 368 w 468"/>
                    <a:gd name="T91" fmla="*/ 12 h 424"/>
                    <a:gd name="T92" fmla="*/ 393 w 468"/>
                    <a:gd name="T93" fmla="*/ 16 h 424"/>
                    <a:gd name="T94" fmla="*/ 416 w 468"/>
                    <a:gd name="T95" fmla="*/ 19 h 424"/>
                    <a:gd name="T96" fmla="*/ 439 w 468"/>
                    <a:gd name="T97" fmla="*/ 2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424">
                      <a:moveTo>
                        <a:pt x="439" y="23"/>
                      </a:moveTo>
                      <a:lnTo>
                        <a:pt x="452" y="65"/>
                      </a:lnTo>
                      <a:lnTo>
                        <a:pt x="461" y="107"/>
                      </a:lnTo>
                      <a:lnTo>
                        <a:pt x="467" y="150"/>
                      </a:lnTo>
                      <a:lnTo>
                        <a:pt x="468" y="193"/>
                      </a:lnTo>
                      <a:lnTo>
                        <a:pt x="467" y="236"/>
                      </a:lnTo>
                      <a:lnTo>
                        <a:pt x="461" y="279"/>
                      </a:lnTo>
                      <a:lnTo>
                        <a:pt x="453" y="322"/>
                      </a:lnTo>
                      <a:lnTo>
                        <a:pt x="439" y="365"/>
                      </a:lnTo>
                      <a:lnTo>
                        <a:pt x="416" y="377"/>
                      </a:lnTo>
                      <a:lnTo>
                        <a:pt x="393" y="387"/>
                      </a:lnTo>
                      <a:lnTo>
                        <a:pt x="370" y="397"/>
                      </a:lnTo>
                      <a:lnTo>
                        <a:pt x="346" y="405"/>
                      </a:lnTo>
                      <a:lnTo>
                        <a:pt x="323" y="411"/>
                      </a:lnTo>
                      <a:lnTo>
                        <a:pt x="298" y="418"/>
                      </a:lnTo>
                      <a:lnTo>
                        <a:pt x="275" y="422"/>
                      </a:lnTo>
                      <a:lnTo>
                        <a:pt x="252" y="424"/>
                      </a:lnTo>
                      <a:lnTo>
                        <a:pt x="228" y="424"/>
                      </a:lnTo>
                      <a:lnTo>
                        <a:pt x="204" y="423"/>
                      </a:lnTo>
                      <a:lnTo>
                        <a:pt x="180" y="420"/>
                      </a:lnTo>
                      <a:lnTo>
                        <a:pt x="157" y="413"/>
                      </a:lnTo>
                      <a:lnTo>
                        <a:pt x="133" y="405"/>
                      </a:lnTo>
                      <a:lnTo>
                        <a:pt x="109" y="395"/>
                      </a:lnTo>
                      <a:lnTo>
                        <a:pt x="86" y="383"/>
                      </a:lnTo>
                      <a:lnTo>
                        <a:pt x="63" y="367"/>
                      </a:lnTo>
                      <a:lnTo>
                        <a:pt x="34" y="322"/>
                      </a:lnTo>
                      <a:lnTo>
                        <a:pt x="13" y="280"/>
                      </a:lnTo>
                      <a:lnTo>
                        <a:pt x="2" y="241"/>
                      </a:lnTo>
                      <a:lnTo>
                        <a:pt x="0" y="203"/>
                      </a:lnTo>
                      <a:lnTo>
                        <a:pt x="5" y="166"/>
                      </a:lnTo>
                      <a:lnTo>
                        <a:pt x="17" y="130"/>
                      </a:lnTo>
                      <a:lnTo>
                        <a:pt x="37" y="95"/>
                      </a:lnTo>
                      <a:lnTo>
                        <a:pt x="63" y="60"/>
                      </a:lnTo>
                      <a:lnTo>
                        <a:pt x="86" y="45"/>
                      </a:lnTo>
                      <a:lnTo>
                        <a:pt x="109" y="32"/>
                      </a:lnTo>
                      <a:lnTo>
                        <a:pt x="133" y="22"/>
                      </a:lnTo>
                      <a:lnTo>
                        <a:pt x="156" y="14"/>
                      </a:lnTo>
                      <a:lnTo>
                        <a:pt x="179" y="8"/>
                      </a:lnTo>
                      <a:lnTo>
                        <a:pt x="202" y="3"/>
                      </a:lnTo>
                      <a:lnTo>
                        <a:pt x="226" y="1"/>
                      </a:lnTo>
                      <a:lnTo>
                        <a:pt x="250" y="0"/>
                      </a:lnTo>
                      <a:lnTo>
                        <a:pt x="274" y="1"/>
                      </a:lnTo>
                      <a:lnTo>
                        <a:pt x="297" y="2"/>
                      </a:lnTo>
                      <a:lnTo>
                        <a:pt x="322" y="4"/>
                      </a:lnTo>
                      <a:lnTo>
                        <a:pt x="345" y="8"/>
                      </a:lnTo>
                      <a:lnTo>
                        <a:pt x="368" y="12"/>
                      </a:lnTo>
                      <a:lnTo>
                        <a:pt x="393" y="16"/>
                      </a:lnTo>
                      <a:lnTo>
                        <a:pt x="416" y="19"/>
                      </a:lnTo>
                      <a:lnTo>
                        <a:pt x="439" y="23"/>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337">
                  <a:extLst>
                    <a:ext uri="{FF2B5EF4-FFF2-40B4-BE49-F238E27FC236}">
                      <a16:creationId xmlns:a16="http://schemas.microsoft.com/office/drawing/2014/main" id="{9A2BD687-A5EF-7E4D-989D-AA23D078AA1E}"/>
                    </a:ext>
                  </a:extLst>
                </p:cNvPr>
                <p:cNvSpPr>
                  <a:spLocks/>
                </p:cNvSpPr>
                <p:nvPr/>
              </p:nvSpPr>
              <p:spPr bwMode="auto">
                <a:xfrm>
                  <a:off x="673" y="1121"/>
                  <a:ext cx="147" cy="200"/>
                </a:xfrm>
                <a:custGeom>
                  <a:avLst/>
                  <a:gdLst>
                    <a:gd name="T0" fmla="*/ 406 w 439"/>
                    <a:gd name="T1" fmla="*/ 26 h 400"/>
                    <a:gd name="T2" fmla="*/ 420 w 439"/>
                    <a:gd name="T3" fmla="*/ 65 h 400"/>
                    <a:gd name="T4" fmla="*/ 430 w 439"/>
                    <a:gd name="T5" fmla="*/ 104 h 400"/>
                    <a:gd name="T6" fmla="*/ 437 w 439"/>
                    <a:gd name="T7" fmla="*/ 142 h 400"/>
                    <a:gd name="T8" fmla="*/ 439 w 439"/>
                    <a:gd name="T9" fmla="*/ 182 h 400"/>
                    <a:gd name="T10" fmla="*/ 438 w 439"/>
                    <a:gd name="T11" fmla="*/ 220 h 400"/>
                    <a:gd name="T12" fmla="*/ 432 w 439"/>
                    <a:gd name="T13" fmla="*/ 259 h 400"/>
                    <a:gd name="T14" fmla="*/ 422 w 439"/>
                    <a:gd name="T15" fmla="*/ 297 h 400"/>
                    <a:gd name="T16" fmla="*/ 406 w 439"/>
                    <a:gd name="T17" fmla="*/ 336 h 400"/>
                    <a:gd name="T18" fmla="*/ 386 w 439"/>
                    <a:gd name="T19" fmla="*/ 348 h 400"/>
                    <a:gd name="T20" fmla="*/ 364 w 439"/>
                    <a:gd name="T21" fmla="*/ 359 h 400"/>
                    <a:gd name="T22" fmla="*/ 343 w 439"/>
                    <a:gd name="T23" fmla="*/ 370 h 400"/>
                    <a:gd name="T24" fmla="*/ 322 w 439"/>
                    <a:gd name="T25" fmla="*/ 379 h 400"/>
                    <a:gd name="T26" fmla="*/ 301 w 439"/>
                    <a:gd name="T27" fmla="*/ 386 h 400"/>
                    <a:gd name="T28" fmla="*/ 279 w 439"/>
                    <a:gd name="T29" fmla="*/ 392 h 400"/>
                    <a:gd name="T30" fmla="*/ 259 w 439"/>
                    <a:gd name="T31" fmla="*/ 397 h 400"/>
                    <a:gd name="T32" fmla="*/ 237 w 439"/>
                    <a:gd name="T33" fmla="*/ 399 h 400"/>
                    <a:gd name="T34" fmla="*/ 215 w 439"/>
                    <a:gd name="T35" fmla="*/ 400 h 400"/>
                    <a:gd name="T36" fmla="*/ 193 w 439"/>
                    <a:gd name="T37" fmla="*/ 398 h 400"/>
                    <a:gd name="T38" fmla="*/ 172 w 439"/>
                    <a:gd name="T39" fmla="*/ 395 h 400"/>
                    <a:gd name="T40" fmla="*/ 150 w 439"/>
                    <a:gd name="T41" fmla="*/ 389 h 400"/>
                    <a:gd name="T42" fmla="*/ 128 w 439"/>
                    <a:gd name="T43" fmla="*/ 380 h 400"/>
                    <a:gd name="T44" fmla="*/ 108 w 439"/>
                    <a:gd name="T45" fmla="*/ 369 h 400"/>
                    <a:gd name="T46" fmla="*/ 86 w 439"/>
                    <a:gd name="T47" fmla="*/ 355 h 400"/>
                    <a:gd name="T48" fmla="*/ 65 w 439"/>
                    <a:gd name="T49" fmla="*/ 338 h 400"/>
                    <a:gd name="T50" fmla="*/ 35 w 439"/>
                    <a:gd name="T51" fmla="*/ 298 h 400"/>
                    <a:gd name="T52" fmla="*/ 15 w 439"/>
                    <a:gd name="T53" fmla="*/ 260 h 400"/>
                    <a:gd name="T54" fmla="*/ 2 w 439"/>
                    <a:gd name="T55" fmla="*/ 224 h 400"/>
                    <a:gd name="T56" fmla="*/ 0 w 439"/>
                    <a:gd name="T57" fmla="*/ 189 h 400"/>
                    <a:gd name="T58" fmla="*/ 4 w 439"/>
                    <a:gd name="T59" fmla="*/ 156 h 400"/>
                    <a:gd name="T60" fmla="*/ 17 w 439"/>
                    <a:gd name="T61" fmla="*/ 124 h 400"/>
                    <a:gd name="T62" fmla="*/ 38 w 439"/>
                    <a:gd name="T63" fmla="*/ 92 h 400"/>
                    <a:gd name="T64" fmla="*/ 65 w 439"/>
                    <a:gd name="T65" fmla="*/ 60 h 400"/>
                    <a:gd name="T66" fmla="*/ 86 w 439"/>
                    <a:gd name="T67" fmla="*/ 44 h 400"/>
                    <a:gd name="T68" fmla="*/ 108 w 439"/>
                    <a:gd name="T69" fmla="*/ 30 h 400"/>
                    <a:gd name="T70" fmla="*/ 128 w 439"/>
                    <a:gd name="T71" fmla="*/ 20 h 400"/>
                    <a:gd name="T72" fmla="*/ 150 w 439"/>
                    <a:gd name="T73" fmla="*/ 12 h 400"/>
                    <a:gd name="T74" fmla="*/ 171 w 439"/>
                    <a:gd name="T75" fmla="*/ 6 h 400"/>
                    <a:gd name="T76" fmla="*/ 193 w 439"/>
                    <a:gd name="T77" fmla="*/ 2 h 400"/>
                    <a:gd name="T78" fmla="*/ 213 w 439"/>
                    <a:gd name="T79" fmla="*/ 0 h 400"/>
                    <a:gd name="T80" fmla="*/ 235 w 439"/>
                    <a:gd name="T81" fmla="*/ 0 h 400"/>
                    <a:gd name="T82" fmla="*/ 257 w 439"/>
                    <a:gd name="T83" fmla="*/ 1 h 400"/>
                    <a:gd name="T84" fmla="*/ 279 w 439"/>
                    <a:gd name="T85" fmla="*/ 3 h 400"/>
                    <a:gd name="T86" fmla="*/ 300 w 439"/>
                    <a:gd name="T87" fmla="*/ 5 h 400"/>
                    <a:gd name="T88" fmla="*/ 322 w 439"/>
                    <a:gd name="T89" fmla="*/ 9 h 400"/>
                    <a:gd name="T90" fmla="*/ 343 w 439"/>
                    <a:gd name="T91" fmla="*/ 13 h 400"/>
                    <a:gd name="T92" fmla="*/ 364 w 439"/>
                    <a:gd name="T93" fmla="*/ 17 h 400"/>
                    <a:gd name="T94" fmla="*/ 386 w 439"/>
                    <a:gd name="T95" fmla="*/ 22 h 400"/>
                    <a:gd name="T96" fmla="*/ 406 w 439"/>
                    <a:gd name="T97" fmla="*/ 2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9" h="400">
                      <a:moveTo>
                        <a:pt x="406" y="26"/>
                      </a:moveTo>
                      <a:lnTo>
                        <a:pt x="420" y="65"/>
                      </a:lnTo>
                      <a:lnTo>
                        <a:pt x="430" y="104"/>
                      </a:lnTo>
                      <a:lnTo>
                        <a:pt x="437" y="142"/>
                      </a:lnTo>
                      <a:lnTo>
                        <a:pt x="439" y="182"/>
                      </a:lnTo>
                      <a:lnTo>
                        <a:pt x="438" y="220"/>
                      </a:lnTo>
                      <a:lnTo>
                        <a:pt x="432" y="259"/>
                      </a:lnTo>
                      <a:lnTo>
                        <a:pt x="422" y="297"/>
                      </a:lnTo>
                      <a:lnTo>
                        <a:pt x="406" y="336"/>
                      </a:lnTo>
                      <a:lnTo>
                        <a:pt x="386" y="348"/>
                      </a:lnTo>
                      <a:lnTo>
                        <a:pt x="364" y="359"/>
                      </a:lnTo>
                      <a:lnTo>
                        <a:pt x="343" y="370"/>
                      </a:lnTo>
                      <a:lnTo>
                        <a:pt x="322" y="379"/>
                      </a:lnTo>
                      <a:lnTo>
                        <a:pt x="301" y="386"/>
                      </a:lnTo>
                      <a:lnTo>
                        <a:pt x="279" y="392"/>
                      </a:lnTo>
                      <a:lnTo>
                        <a:pt x="259" y="397"/>
                      </a:lnTo>
                      <a:lnTo>
                        <a:pt x="237" y="399"/>
                      </a:lnTo>
                      <a:lnTo>
                        <a:pt x="215" y="400"/>
                      </a:lnTo>
                      <a:lnTo>
                        <a:pt x="193" y="398"/>
                      </a:lnTo>
                      <a:lnTo>
                        <a:pt x="172" y="395"/>
                      </a:lnTo>
                      <a:lnTo>
                        <a:pt x="150" y="389"/>
                      </a:lnTo>
                      <a:lnTo>
                        <a:pt x="128" y="380"/>
                      </a:lnTo>
                      <a:lnTo>
                        <a:pt x="108" y="369"/>
                      </a:lnTo>
                      <a:lnTo>
                        <a:pt x="86" y="355"/>
                      </a:lnTo>
                      <a:lnTo>
                        <a:pt x="65" y="338"/>
                      </a:lnTo>
                      <a:lnTo>
                        <a:pt x="35" y="298"/>
                      </a:lnTo>
                      <a:lnTo>
                        <a:pt x="15" y="260"/>
                      </a:lnTo>
                      <a:lnTo>
                        <a:pt x="2" y="224"/>
                      </a:lnTo>
                      <a:lnTo>
                        <a:pt x="0" y="189"/>
                      </a:lnTo>
                      <a:lnTo>
                        <a:pt x="4" y="156"/>
                      </a:lnTo>
                      <a:lnTo>
                        <a:pt x="17" y="124"/>
                      </a:lnTo>
                      <a:lnTo>
                        <a:pt x="38" y="92"/>
                      </a:lnTo>
                      <a:lnTo>
                        <a:pt x="65" y="60"/>
                      </a:lnTo>
                      <a:lnTo>
                        <a:pt x="86" y="44"/>
                      </a:lnTo>
                      <a:lnTo>
                        <a:pt x="108" y="30"/>
                      </a:lnTo>
                      <a:lnTo>
                        <a:pt x="128" y="20"/>
                      </a:lnTo>
                      <a:lnTo>
                        <a:pt x="150" y="12"/>
                      </a:lnTo>
                      <a:lnTo>
                        <a:pt x="171" y="6"/>
                      </a:lnTo>
                      <a:lnTo>
                        <a:pt x="193" y="2"/>
                      </a:lnTo>
                      <a:lnTo>
                        <a:pt x="213" y="0"/>
                      </a:lnTo>
                      <a:lnTo>
                        <a:pt x="235" y="0"/>
                      </a:lnTo>
                      <a:lnTo>
                        <a:pt x="257" y="1"/>
                      </a:lnTo>
                      <a:lnTo>
                        <a:pt x="279" y="3"/>
                      </a:lnTo>
                      <a:lnTo>
                        <a:pt x="300" y="5"/>
                      </a:lnTo>
                      <a:lnTo>
                        <a:pt x="322" y="9"/>
                      </a:lnTo>
                      <a:lnTo>
                        <a:pt x="343" y="13"/>
                      </a:lnTo>
                      <a:lnTo>
                        <a:pt x="364" y="17"/>
                      </a:lnTo>
                      <a:lnTo>
                        <a:pt x="386" y="22"/>
                      </a:lnTo>
                      <a:lnTo>
                        <a:pt x="406" y="26"/>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338">
                  <a:extLst>
                    <a:ext uri="{FF2B5EF4-FFF2-40B4-BE49-F238E27FC236}">
                      <a16:creationId xmlns:a16="http://schemas.microsoft.com/office/drawing/2014/main" id="{9D48C649-A9EA-6043-830E-75C73135EC22}"/>
                    </a:ext>
                  </a:extLst>
                </p:cNvPr>
                <p:cNvSpPr>
                  <a:spLocks/>
                </p:cNvSpPr>
                <p:nvPr/>
              </p:nvSpPr>
              <p:spPr bwMode="auto">
                <a:xfrm>
                  <a:off x="502" y="1104"/>
                  <a:ext cx="75" cy="158"/>
                </a:xfrm>
                <a:custGeom>
                  <a:avLst/>
                  <a:gdLst>
                    <a:gd name="T0" fmla="*/ 0 w 226"/>
                    <a:gd name="T1" fmla="*/ 16 h 315"/>
                    <a:gd name="T2" fmla="*/ 226 w 226"/>
                    <a:gd name="T3" fmla="*/ 0 h 315"/>
                    <a:gd name="T4" fmla="*/ 226 w 226"/>
                    <a:gd name="T5" fmla="*/ 11 h 315"/>
                    <a:gd name="T6" fmla="*/ 9 w 226"/>
                    <a:gd name="T7" fmla="*/ 30 h 315"/>
                    <a:gd name="T8" fmla="*/ 10 w 226"/>
                    <a:gd name="T9" fmla="*/ 315 h 315"/>
                    <a:gd name="T10" fmla="*/ 0 w 226"/>
                    <a:gd name="T11" fmla="*/ 315 h 315"/>
                    <a:gd name="T12" fmla="*/ 0 w 226"/>
                    <a:gd name="T13" fmla="*/ 16 h 315"/>
                  </a:gdLst>
                  <a:ahLst/>
                  <a:cxnLst>
                    <a:cxn ang="0">
                      <a:pos x="T0" y="T1"/>
                    </a:cxn>
                    <a:cxn ang="0">
                      <a:pos x="T2" y="T3"/>
                    </a:cxn>
                    <a:cxn ang="0">
                      <a:pos x="T4" y="T5"/>
                    </a:cxn>
                    <a:cxn ang="0">
                      <a:pos x="T6" y="T7"/>
                    </a:cxn>
                    <a:cxn ang="0">
                      <a:pos x="T8" y="T9"/>
                    </a:cxn>
                    <a:cxn ang="0">
                      <a:pos x="T10" y="T11"/>
                    </a:cxn>
                    <a:cxn ang="0">
                      <a:pos x="T12" y="T13"/>
                    </a:cxn>
                  </a:cxnLst>
                  <a:rect l="0" t="0" r="r" b="b"/>
                  <a:pathLst>
                    <a:path w="226" h="315">
                      <a:moveTo>
                        <a:pt x="0" y="16"/>
                      </a:moveTo>
                      <a:lnTo>
                        <a:pt x="226" y="0"/>
                      </a:lnTo>
                      <a:lnTo>
                        <a:pt x="226" y="11"/>
                      </a:lnTo>
                      <a:lnTo>
                        <a:pt x="9" y="30"/>
                      </a:lnTo>
                      <a:lnTo>
                        <a:pt x="10" y="315"/>
                      </a:lnTo>
                      <a:lnTo>
                        <a:pt x="0" y="315"/>
                      </a:lnTo>
                      <a:lnTo>
                        <a:pt x="0" y="16"/>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339">
                  <a:extLst>
                    <a:ext uri="{FF2B5EF4-FFF2-40B4-BE49-F238E27FC236}">
                      <a16:creationId xmlns:a16="http://schemas.microsoft.com/office/drawing/2014/main" id="{D27CA964-4B48-2346-8B4A-5196594BDAC8}"/>
                    </a:ext>
                  </a:extLst>
                </p:cNvPr>
                <p:cNvSpPr>
                  <a:spLocks/>
                </p:cNvSpPr>
                <p:nvPr/>
              </p:nvSpPr>
              <p:spPr bwMode="auto">
                <a:xfrm>
                  <a:off x="502" y="1123"/>
                  <a:ext cx="75" cy="14"/>
                </a:xfrm>
                <a:custGeom>
                  <a:avLst/>
                  <a:gdLst>
                    <a:gd name="T0" fmla="*/ 4 w 224"/>
                    <a:gd name="T1" fmla="*/ 13 h 26"/>
                    <a:gd name="T2" fmla="*/ 224 w 224"/>
                    <a:gd name="T3" fmla="*/ 0 h 26"/>
                    <a:gd name="T4" fmla="*/ 224 w 224"/>
                    <a:gd name="T5" fmla="*/ 12 h 26"/>
                    <a:gd name="T6" fmla="*/ 0 w 224"/>
                    <a:gd name="T7" fmla="*/ 26 h 26"/>
                    <a:gd name="T8" fmla="*/ 4 w 224"/>
                    <a:gd name="T9" fmla="*/ 13 h 26"/>
                  </a:gdLst>
                  <a:ahLst/>
                  <a:cxnLst>
                    <a:cxn ang="0">
                      <a:pos x="T0" y="T1"/>
                    </a:cxn>
                    <a:cxn ang="0">
                      <a:pos x="T2" y="T3"/>
                    </a:cxn>
                    <a:cxn ang="0">
                      <a:pos x="T4" y="T5"/>
                    </a:cxn>
                    <a:cxn ang="0">
                      <a:pos x="T6" y="T7"/>
                    </a:cxn>
                    <a:cxn ang="0">
                      <a:pos x="T8" y="T9"/>
                    </a:cxn>
                  </a:cxnLst>
                  <a:rect l="0" t="0" r="r" b="b"/>
                  <a:pathLst>
                    <a:path w="224" h="26">
                      <a:moveTo>
                        <a:pt x="4" y="13"/>
                      </a:moveTo>
                      <a:lnTo>
                        <a:pt x="224" y="0"/>
                      </a:lnTo>
                      <a:lnTo>
                        <a:pt x="224" y="12"/>
                      </a:lnTo>
                      <a:lnTo>
                        <a:pt x="0" y="26"/>
                      </a:lnTo>
                      <a:lnTo>
                        <a:pt x="4"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Freeform 340">
                  <a:extLst>
                    <a:ext uri="{FF2B5EF4-FFF2-40B4-BE49-F238E27FC236}">
                      <a16:creationId xmlns:a16="http://schemas.microsoft.com/office/drawing/2014/main" id="{E30BF326-7236-F342-83B6-FEE764A6BA91}"/>
                    </a:ext>
                  </a:extLst>
                </p:cNvPr>
                <p:cNvSpPr>
                  <a:spLocks/>
                </p:cNvSpPr>
                <p:nvPr/>
              </p:nvSpPr>
              <p:spPr bwMode="auto">
                <a:xfrm>
                  <a:off x="504" y="1150"/>
                  <a:ext cx="71" cy="12"/>
                </a:xfrm>
                <a:custGeom>
                  <a:avLst/>
                  <a:gdLst>
                    <a:gd name="T0" fmla="*/ 4 w 215"/>
                    <a:gd name="T1" fmla="*/ 12 h 24"/>
                    <a:gd name="T2" fmla="*/ 215 w 215"/>
                    <a:gd name="T3" fmla="*/ 0 h 24"/>
                    <a:gd name="T4" fmla="*/ 215 w 215"/>
                    <a:gd name="T5" fmla="*/ 13 h 24"/>
                    <a:gd name="T6" fmla="*/ 0 w 215"/>
                    <a:gd name="T7" fmla="*/ 24 h 24"/>
                    <a:gd name="T8" fmla="*/ 4 w 215"/>
                    <a:gd name="T9" fmla="*/ 12 h 24"/>
                  </a:gdLst>
                  <a:ahLst/>
                  <a:cxnLst>
                    <a:cxn ang="0">
                      <a:pos x="T0" y="T1"/>
                    </a:cxn>
                    <a:cxn ang="0">
                      <a:pos x="T2" y="T3"/>
                    </a:cxn>
                    <a:cxn ang="0">
                      <a:pos x="T4" y="T5"/>
                    </a:cxn>
                    <a:cxn ang="0">
                      <a:pos x="T6" y="T7"/>
                    </a:cxn>
                    <a:cxn ang="0">
                      <a:pos x="T8" y="T9"/>
                    </a:cxn>
                  </a:cxnLst>
                  <a:rect l="0" t="0" r="r" b="b"/>
                  <a:pathLst>
                    <a:path w="215" h="24">
                      <a:moveTo>
                        <a:pt x="4" y="12"/>
                      </a:moveTo>
                      <a:lnTo>
                        <a:pt x="215" y="0"/>
                      </a:lnTo>
                      <a:lnTo>
                        <a:pt x="215" y="13"/>
                      </a:lnTo>
                      <a:lnTo>
                        <a:pt x="0" y="24"/>
                      </a:lnTo>
                      <a:lnTo>
                        <a:pt x="4" y="12"/>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Freeform 341">
                  <a:extLst>
                    <a:ext uri="{FF2B5EF4-FFF2-40B4-BE49-F238E27FC236}">
                      <a16:creationId xmlns:a16="http://schemas.microsoft.com/office/drawing/2014/main" id="{9A050966-01AE-D54D-A022-A49989EF4E0F}"/>
                    </a:ext>
                  </a:extLst>
                </p:cNvPr>
                <p:cNvSpPr>
                  <a:spLocks/>
                </p:cNvSpPr>
                <p:nvPr/>
              </p:nvSpPr>
              <p:spPr bwMode="auto">
                <a:xfrm>
                  <a:off x="504" y="1150"/>
                  <a:ext cx="71" cy="10"/>
                </a:xfrm>
                <a:custGeom>
                  <a:avLst/>
                  <a:gdLst>
                    <a:gd name="T0" fmla="*/ 4 w 215"/>
                    <a:gd name="T1" fmla="*/ 12 h 20"/>
                    <a:gd name="T2" fmla="*/ 215 w 215"/>
                    <a:gd name="T3" fmla="*/ 0 h 20"/>
                    <a:gd name="T4" fmla="*/ 215 w 215"/>
                    <a:gd name="T5" fmla="*/ 9 h 20"/>
                    <a:gd name="T6" fmla="*/ 0 w 215"/>
                    <a:gd name="T7" fmla="*/ 20 h 20"/>
                    <a:gd name="T8" fmla="*/ 4 w 215"/>
                    <a:gd name="T9" fmla="*/ 12 h 20"/>
                  </a:gdLst>
                  <a:ahLst/>
                  <a:cxnLst>
                    <a:cxn ang="0">
                      <a:pos x="T0" y="T1"/>
                    </a:cxn>
                    <a:cxn ang="0">
                      <a:pos x="T2" y="T3"/>
                    </a:cxn>
                    <a:cxn ang="0">
                      <a:pos x="T4" y="T5"/>
                    </a:cxn>
                    <a:cxn ang="0">
                      <a:pos x="T6" y="T7"/>
                    </a:cxn>
                    <a:cxn ang="0">
                      <a:pos x="T8" y="T9"/>
                    </a:cxn>
                  </a:cxnLst>
                  <a:rect l="0" t="0" r="r" b="b"/>
                  <a:pathLst>
                    <a:path w="215" h="20">
                      <a:moveTo>
                        <a:pt x="4" y="12"/>
                      </a:moveTo>
                      <a:lnTo>
                        <a:pt x="215" y="0"/>
                      </a:lnTo>
                      <a:lnTo>
                        <a:pt x="215" y="9"/>
                      </a:lnTo>
                      <a:lnTo>
                        <a:pt x="0" y="20"/>
                      </a:lnTo>
                      <a:lnTo>
                        <a:pt x="4" y="12"/>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342">
                  <a:extLst>
                    <a:ext uri="{FF2B5EF4-FFF2-40B4-BE49-F238E27FC236}">
                      <a16:creationId xmlns:a16="http://schemas.microsoft.com/office/drawing/2014/main" id="{08EBE58F-696F-7C41-922B-7F587FD152D1}"/>
                    </a:ext>
                  </a:extLst>
                </p:cNvPr>
                <p:cNvSpPr>
                  <a:spLocks/>
                </p:cNvSpPr>
                <p:nvPr/>
              </p:nvSpPr>
              <p:spPr bwMode="auto">
                <a:xfrm>
                  <a:off x="502" y="1190"/>
                  <a:ext cx="75" cy="10"/>
                </a:xfrm>
                <a:custGeom>
                  <a:avLst/>
                  <a:gdLst>
                    <a:gd name="T0" fmla="*/ 4 w 224"/>
                    <a:gd name="T1" fmla="*/ 9 h 21"/>
                    <a:gd name="T2" fmla="*/ 224 w 224"/>
                    <a:gd name="T3" fmla="*/ 0 h 21"/>
                    <a:gd name="T4" fmla="*/ 224 w 224"/>
                    <a:gd name="T5" fmla="*/ 13 h 21"/>
                    <a:gd name="T6" fmla="*/ 0 w 224"/>
                    <a:gd name="T7" fmla="*/ 21 h 21"/>
                    <a:gd name="T8" fmla="*/ 4 w 224"/>
                    <a:gd name="T9" fmla="*/ 9 h 21"/>
                  </a:gdLst>
                  <a:ahLst/>
                  <a:cxnLst>
                    <a:cxn ang="0">
                      <a:pos x="T0" y="T1"/>
                    </a:cxn>
                    <a:cxn ang="0">
                      <a:pos x="T2" y="T3"/>
                    </a:cxn>
                    <a:cxn ang="0">
                      <a:pos x="T4" y="T5"/>
                    </a:cxn>
                    <a:cxn ang="0">
                      <a:pos x="T6" y="T7"/>
                    </a:cxn>
                    <a:cxn ang="0">
                      <a:pos x="T8" y="T9"/>
                    </a:cxn>
                  </a:cxnLst>
                  <a:rect l="0" t="0" r="r" b="b"/>
                  <a:pathLst>
                    <a:path w="224" h="21">
                      <a:moveTo>
                        <a:pt x="4" y="9"/>
                      </a:moveTo>
                      <a:lnTo>
                        <a:pt x="224" y="0"/>
                      </a:lnTo>
                      <a:lnTo>
                        <a:pt x="224" y="13"/>
                      </a:lnTo>
                      <a:lnTo>
                        <a:pt x="0" y="21"/>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343">
                  <a:extLst>
                    <a:ext uri="{FF2B5EF4-FFF2-40B4-BE49-F238E27FC236}">
                      <a16:creationId xmlns:a16="http://schemas.microsoft.com/office/drawing/2014/main" id="{875AAC75-7820-1242-9D5C-38FD250CB90A}"/>
                    </a:ext>
                  </a:extLst>
                </p:cNvPr>
                <p:cNvSpPr>
                  <a:spLocks/>
                </p:cNvSpPr>
                <p:nvPr/>
              </p:nvSpPr>
              <p:spPr bwMode="auto">
                <a:xfrm>
                  <a:off x="505" y="1163"/>
                  <a:ext cx="72" cy="33"/>
                </a:xfrm>
                <a:custGeom>
                  <a:avLst/>
                  <a:gdLst>
                    <a:gd name="T0" fmla="*/ 0 w 217"/>
                    <a:gd name="T1" fmla="*/ 7 h 65"/>
                    <a:gd name="T2" fmla="*/ 217 w 217"/>
                    <a:gd name="T3" fmla="*/ 0 h 65"/>
                    <a:gd name="T4" fmla="*/ 217 w 217"/>
                    <a:gd name="T5" fmla="*/ 61 h 65"/>
                    <a:gd name="T6" fmla="*/ 0 w 217"/>
                    <a:gd name="T7" fmla="*/ 65 h 65"/>
                    <a:gd name="T8" fmla="*/ 0 w 217"/>
                    <a:gd name="T9" fmla="*/ 7 h 65"/>
                  </a:gdLst>
                  <a:ahLst/>
                  <a:cxnLst>
                    <a:cxn ang="0">
                      <a:pos x="T0" y="T1"/>
                    </a:cxn>
                    <a:cxn ang="0">
                      <a:pos x="T2" y="T3"/>
                    </a:cxn>
                    <a:cxn ang="0">
                      <a:pos x="T4" y="T5"/>
                    </a:cxn>
                    <a:cxn ang="0">
                      <a:pos x="T6" y="T7"/>
                    </a:cxn>
                    <a:cxn ang="0">
                      <a:pos x="T8" y="T9"/>
                    </a:cxn>
                  </a:cxnLst>
                  <a:rect l="0" t="0" r="r" b="b"/>
                  <a:pathLst>
                    <a:path w="217" h="65">
                      <a:moveTo>
                        <a:pt x="0" y="7"/>
                      </a:moveTo>
                      <a:lnTo>
                        <a:pt x="217" y="0"/>
                      </a:lnTo>
                      <a:lnTo>
                        <a:pt x="217" y="61"/>
                      </a:lnTo>
                      <a:lnTo>
                        <a:pt x="0" y="65"/>
                      </a:lnTo>
                      <a:lnTo>
                        <a:pt x="0" y="7"/>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 name="Freeform 344">
                  <a:extLst>
                    <a:ext uri="{FF2B5EF4-FFF2-40B4-BE49-F238E27FC236}">
                      <a16:creationId xmlns:a16="http://schemas.microsoft.com/office/drawing/2014/main" id="{3C4D8449-1F52-674F-AA51-D354A609709A}"/>
                    </a:ext>
                  </a:extLst>
                </p:cNvPr>
                <p:cNvSpPr>
                  <a:spLocks/>
                </p:cNvSpPr>
                <p:nvPr/>
              </p:nvSpPr>
              <p:spPr bwMode="auto">
                <a:xfrm>
                  <a:off x="504" y="1254"/>
                  <a:ext cx="74" cy="9"/>
                </a:xfrm>
                <a:custGeom>
                  <a:avLst/>
                  <a:gdLst>
                    <a:gd name="T0" fmla="*/ 4 w 224"/>
                    <a:gd name="T1" fmla="*/ 5 h 18"/>
                    <a:gd name="T2" fmla="*/ 224 w 224"/>
                    <a:gd name="T3" fmla="*/ 0 h 18"/>
                    <a:gd name="T4" fmla="*/ 224 w 224"/>
                    <a:gd name="T5" fmla="*/ 13 h 18"/>
                    <a:gd name="T6" fmla="*/ 0 w 224"/>
                    <a:gd name="T7" fmla="*/ 18 h 18"/>
                    <a:gd name="T8" fmla="*/ 4 w 224"/>
                    <a:gd name="T9" fmla="*/ 5 h 18"/>
                  </a:gdLst>
                  <a:ahLst/>
                  <a:cxnLst>
                    <a:cxn ang="0">
                      <a:pos x="T0" y="T1"/>
                    </a:cxn>
                    <a:cxn ang="0">
                      <a:pos x="T2" y="T3"/>
                    </a:cxn>
                    <a:cxn ang="0">
                      <a:pos x="T4" y="T5"/>
                    </a:cxn>
                    <a:cxn ang="0">
                      <a:pos x="T6" y="T7"/>
                    </a:cxn>
                    <a:cxn ang="0">
                      <a:pos x="T8" y="T9"/>
                    </a:cxn>
                  </a:cxnLst>
                  <a:rect l="0" t="0" r="r" b="b"/>
                  <a:pathLst>
                    <a:path w="224" h="18">
                      <a:moveTo>
                        <a:pt x="4" y="5"/>
                      </a:moveTo>
                      <a:lnTo>
                        <a:pt x="224" y="0"/>
                      </a:lnTo>
                      <a:lnTo>
                        <a:pt x="224" y="13"/>
                      </a:lnTo>
                      <a:lnTo>
                        <a:pt x="0" y="18"/>
                      </a:lnTo>
                      <a:lnTo>
                        <a:pt x="4"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 name="Freeform 345">
                  <a:extLst>
                    <a:ext uri="{FF2B5EF4-FFF2-40B4-BE49-F238E27FC236}">
                      <a16:creationId xmlns:a16="http://schemas.microsoft.com/office/drawing/2014/main" id="{5B916B50-4797-D748-90EE-90CD8D9FA0F4}"/>
                    </a:ext>
                  </a:extLst>
                </p:cNvPr>
                <p:cNvSpPr>
                  <a:spLocks/>
                </p:cNvSpPr>
                <p:nvPr/>
              </p:nvSpPr>
              <p:spPr bwMode="auto">
                <a:xfrm>
                  <a:off x="656" y="1444"/>
                  <a:ext cx="194" cy="21"/>
                </a:xfrm>
                <a:custGeom>
                  <a:avLst/>
                  <a:gdLst>
                    <a:gd name="T0" fmla="*/ 3 w 581"/>
                    <a:gd name="T1" fmla="*/ 0 h 43"/>
                    <a:gd name="T2" fmla="*/ 581 w 581"/>
                    <a:gd name="T3" fmla="*/ 13 h 43"/>
                    <a:gd name="T4" fmla="*/ 581 w 581"/>
                    <a:gd name="T5" fmla="*/ 34 h 43"/>
                    <a:gd name="T6" fmla="*/ 8 w 581"/>
                    <a:gd name="T7" fmla="*/ 26 h 43"/>
                    <a:gd name="T8" fmla="*/ 0 w 581"/>
                    <a:gd name="T9" fmla="*/ 43 h 43"/>
                    <a:gd name="T10" fmla="*/ 3 w 581"/>
                    <a:gd name="T11" fmla="*/ 0 h 43"/>
                  </a:gdLst>
                  <a:ahLst/>
                  <a:cxnLst>
                    <a:cxn ang="0">
                      <a:pos x="T0" y="T1"/>
                    </a:cxn>
                    <a:cxn ang="0">
                      <a:pos x="T2" y="T3"/>
                    </a:cxn>
                    <a:cxn ang="0">
                      <a:pos x="T4" y="T5"/>
                    </a:cxn>
                    <a:cxn ang="0">
                      <a:pos x="T6" y="T7"/>
                    </a:cxn>
                    <a:cxn ang="0">
                      <a:pos x="T8" y="T9"/>
                    </a:cxn>
                    <a:cxn ang="0">
                      <a:pos x="T10" y="T11"/>
                    </a:cxn>
                  </a:cxnLst>
                  <a:rect l="0" t="0" r="r" b="b"/>
                  <a:pathLst>
                    <a:path w="581" h="43">
                      <a:moveTo>
                        <a:pt x="3" y="0"/>
                      </a:moveTo>
                      <a:lnTo>
                        <a:pt x="581" y="13"/>
                      </a:lnTo>
                      <a:lnTo>
                        <a:pt x="581" y="34"/>
                      </a:lnTo>
                      <a:lnTo>
                        <a:pt x="8" y="26"/>
                      </a:lnTo>
                      <a:lnTo>
                        <a:pt x="0" y="43"/>
                      </a:lnTo>
                      <a:lnTo>
                        <a:pt x="3"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 name="Freeform 346">
                  <a:extLst>
                    <a:ext uri="{FF2B5EF4-FFF2-40B4-BE49-F238E27FC236}">
                      <a16:creationId xmlns:a16="http://schemas.microsoft.com/office/drawing/2014/main" id="{93AB7931-7FD8-1E4E-AC96-5808E7E42188}"/>
                    </a:ext>
                  </a:extLst>
                </p:cNvPr>
                <p:cNvSpPr>
                  <a:spLocks/>
                </p:cNvSpPr>
                <p:nvPr/>
              </p:nvSpPr>
              <p:spPr bwMode="auto">
                <a:xfrm>
                  <a:off x="659" y="1456"/>
                  <a:ext cx="191" cy="11"/>
                </a:xfrm>
                <a:custGeom>
                  <a:avLst/>
                  <a:gdLst>
                    <a:gd name="T0" fmla="*/ 4 w 574"/>
                    <a:gd name="T1" fmla="*/ 0 h 20"/>
                    <a:gd name="T2" fmla="*/ 574 w 574"/>
                    <a:gd name="T3" fmla="*/ 8 h 20"/>
                    <a:gd name="T4" fmla="*/ 574 w 574"/>
                    <a:gd name="T5" fmla="*/ 20 h 20"/>
                    <a:gd name="T6" fmla="*/ 0 w 574"/>
                    <a:gd name="T7" fmla="*/ 9 h 20"/>
                    <a:gd name="T8" fmla="*/ 4 w 574"/>
                    <a:gd name="T9" fmla="*/ 0 h 20"/>
                  </a:gdLst>
                  <a:ahLst/>
                  <a:cxnLst>
                    <a:cxn ang="0">
                      <a:pos x="T0" y="T1"/>
                    </a:cxn>
                    <a:cxn ang="0">
                      <a:pos x="T2" y="T3"/>
                    </a:cxn>
                    <a:cxn ang="0">
                      <a:pos x="T4" y="T5"/>
                    </a:cxn>
                    <a:cxn ang="0">
                      <a:pos x="T6" y="T7"/>
                    </a:cxn>
                    <a:cxn ang="0">
                      <a:pos x="T8" y="T9"/>
                    </a:cxn>
                  </a:cxnLst>
                  <a:rect l="0" t="0" r="r" b="b"/>
                  <a:pathLst>
                    <a:path w="574" h="20">
                      <a:moveTo>
                        <a:pt x="4" y="0"/>
                      </a:moveTo>
                      <a:lnTo>
                        <a:pt x="574" y="8"/>
                      </a:lnTo>
                      <a:lnTo>
                        <a:pt x="574" y="20"/>
                      </a:lnTo>
                      <a:lnTo>
                        <a:pt x="0" y="9"/>
                      </a:lnTo>
                      <a:lnTo>
                        <a:pt x="4"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 name="Freeform 347">
                  <a:extLst>
                    <a:ext uri="{FF2B5EF4-FFF2-40B4-BE49-F238E27FC236}">
                      <a16:creationId xmlns:a16="http://schemas.microsoft.com/office/drawing/2014/main" id="{3348B61F-FCE3-BE4C-AED9-44D2E2ACCA67}"/>
                    </a:ext>
                  </a:extLst>
                </p:cNvPr>
                <p:cNvSpPr>
                  <a:spLocks/>
                </p:cNvSpPr>
                <p:nvPr/>
              </p:nvSpPr>
              <p:spPr bwMode="auto">
                <a:xfrm>
                  <a:off x="660" y="1447"/>
                  <a:ext cx="36" cy="7"/>
                </a:xfrm>
                <a:custGeom>
                  <a:avLst/>
                  <a:gdLst>
                    <a:gd name="T0" fmla="*/ 0 w 108"/>
                    <a:gd name="T1" fmla="*/ 0 h 14"/>
                    <a:gd name="T2" fmla="*/ 108 w 108"/>
                    <a:gd name="T3" fmla="*/ 1 h 14"/>
                    <a:gd name="T4" fmla="*/ 108 w 108"/>
                    <a:gd name="T5" fmla="*/ 14 h 14"/>
                    <a:gd name="T6" fmla="*/ 0 w 108"/>
                    <a:gd name="T7" fmla="*/ 13 h 14"/>
                    <a:gd name="T8" fmla="*/ 0 w 108"/>
                    <a:gd name="T9" fmla="*/ 0 h 14"/>
                  </a:gdLst>
                  <a:ahLst/>
                  <a:cxnLst>
                    <a:cxn ang="0">
                      <a:pos x="T0" y="T1"/>
                    </a:cxn>
                    <a:cxn ang="0">
                      <a:pos x="T2" y="T3"/>
                    </a:cxn>
                    <a:cxn ang="0">
                      <a:pos x="T4" y="T5"/>
                    </a:cxn>
                    <a:cxn ang="0">
                      <a:pos x="T6" y="T7"/>
                    </a:cxn>
                    <a:cxn ang="0">
                      <a:pos x="T8" y="T9"/>
                    </a:cxn>
                  </a:cxnLst>
                  <a:rect l="0" t="0" r="r" b="b"/>
                  <a:pathLst>
                    <a:path w="108" h="14">
                      <a:moveTo>
                        <a:pt x="0" y="0"/>
                      </a:moveTo>
                      <a:lnTo>
                        <a:pt x="108" y="1"/>
                      </a:lnTo>
                      <a:lnTo>
                        <a:pt x="108" y="14"/>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9" name="Freeform 348">
                  <a:extLst>
                    <a:ext uri="{FF2B5EF4-FFF2-40B4-BE49-F238E27FC236}">
                      <a16:creationId xmlns:a16="http://schemas.microsoft.com/office/drawing/2014/main" id="{B4831C36-30B7-5141-8208-9758FA65FEC5}"/>
                    </a:ext>
                  </a:extLst>
                </p:cNvPr>
                <p:cNvSpPr>
                  <a:spLocks/>
                </p:cNvSpPr>
                <p:nvPr/>
              </p:nvSpPr>
              <p:spPr bwMode="auto">
                <a:xfrm>
                  <a:off x="701" y="1447"/>
                  <a:ext cx="36" cy="7"/>
                </a:xfrm>
                <a:custGeom>
                  <a:avLst/>
                  <a:gdLst>
                    <a:gd name="T0" fmla="*/ 0 w 109"/>
                    <a:gd name="T1" fmla="*/ 0 h 15"/>
                    <a:gd name="T2" fmla="*/ 109 w 109"/>
                    <a:gd name="T3" fmla="*/ 2 h 15"/>
                    <a:gd name="T4" fmla="*/ 109 w 109"/>
                    <a:gd name="T5" fmla="*/ 15 h 15"/>
                    <a:gd name="T6" fmla="*/ 0 w 109"/>
                    <a:gd name="T7" fmla="*/ 14 h 15"/>
                    <a:gd name="T8" fmla="*/ 0 w 109"/>
                    <a:gd name="T9" fmla="*/ 0 h 15"/>
                  </a:gdLst>
                  <a:ahLst/>
                  <a:cxnLst>
                    <a:cxn ang="0">
                      <a:pos x="T0" y="T1"/>
                    </a:cxn>
                    <a:cxn ang="0">
                      <a:pos x="T2" y="T3"/>
                    </a:cxn>
                    <a:cxn ang="0">
                      <a:pos x="T4" y="T5"/>
                    </a:cxn>
                    <a:cxn ang="0">
                      <a:pos x="T6" y="T7"/>
                    </a:cxn>
                    <a:cxn ang="0">
                      <a:pos x="T8" y="T9"/>
                    </a:cxn>
                  </a:cxnLst>
                  <a:rect l="0" t="0" r="r" b="b"/>
                  <a:pathLst>
                    <a:path w="109" h="15">
                      <a:moveTo>
                        <a:pt x="0" y="0"/>
                      </a:moveTo>
                      <a:lnTo>
                        <a:pt x="109" y="2"/>
                      </a:lnTo>
                      <a:lnTo>
                        <a:pt x="109" y="15"/>
                      </a:lnTo>
                      <a:lnTo>
                        <a:pt x="0" y="14"/>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349">
                  <a:extLst>
                    <a:ext uri="{FF2B5EF4-FFF2-40B4-BE49-F238E27FC236}">
                      <a16:creationId xmlns:a16="http://schemas.microsoft.com/office/drawing/2014/main" id="{DC22CF29-C29F-254E-95CE-B1CC52CF6BE7}"/>
                    </a:ext>
                  </a:extLst>
                </p:cNvPr>
                <p:cNvSpPr>
                  <a:spLocks/>
                </p:cNvSpPr>
                <p:nvPr/>
              </p:nvSpPr>
              <p:spPr bwMode="auto">
                <a:xfrm>
                  <a:off x="742" y="1448"/>
                  <a:ext cx="36" cy="7"/>
                </a:xfrm>
                <a:custGeom>
                  <a:avLst/>
                  <a:gdLst>
                    <a:gd name="T0" fmla="*/ 0 w 108"/>
                    <a:gd name="T1" fmla="*/ 0 h 15"/>
                    <a:gd name="T2" fmla="*/ 108 w 108"/>
                    <a:gd name="T3" fmla="*/ 2 h 15"/>
                    <a:gd name="T4" fmla="*/ 108 w 108"/>
                    <a:gd name="T5" fmla="*/ 15 h 15"/>
                    <a:gd name="T6" fmla="*/ 0 w 108"/>
                    <a:gd name="T7" fmla="*/ 14 h 15"/>
                    <a:gd name="T8" fmla="*/ 0 w 108"/>
                    <a:gd name="T9" fmla="*/ 0 h 15"/>
                  </a:gdLst>
                  <a:ahLst/>
                  <a:cxnLst>
                    <a:cxn ang="0">
                      <a:pos x="T0" y="T1"/>
                    </a:cxn>
                    <a:cxn ang="0">
                      <a:pos x="T2" y="T3"/>
                    </a:cxn>
                    <a:cxn ang="0">
                      <a:pos x="T4" y="T5"/>
                    </a:cxn>
                    <a:cxn ang="0">
                      <a:pos x="T6" y="T7"/>
                    </a:cxn>
                    <a:cxn ang="0">
                      <a:pos x="T8" y="T9"/>
                    </a:cxn>
                  </a:cxnLst>
                  <a:rect l="0" t="0" r="r" b="b"/>
                  <a:pathLst>
                    <a:path w="108" h="15">
                      <a:moveTo>
                        <a:pt x="0" y="0"/>
                      </a:moveTo>
                      <a:lnTo>
                        <a:pt x="108" y="2"/>
                      </a:lnTo>
                      <a:lnTo>
                        <a:pt x="108" y="15"/>
                      </a:lnTo>
                      <a:lnTo>
                        <a:pt x="0" y="14"/>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350">
                  <a:extLst>
                    <a:ext uri="{FF2B5EF4-FFF2-40B4-BE49-F238E27FC236}">
                      <a16:creationId xmlns:a16="http://schemas.microsoft.com/office/drawing/2014/main" id="{17BD0423-E1F8-F545-9396-55AF723EE309}"/>
                    </a:ext>
                  </a:extLst>
                </p:cNvPr>
                <p:cNvSpPr>
                  <a:spLocks/>
                </p:cNvSpPr>
                <p:nvPr/>
              </p:nvSpPr>
              <p:spPr bwMode="auto">
                <a:xfrm>
                  <a:off x="791" y="1450"/>
                  <a:ext cx="37" cy="7"/>
                </a:xfrm>
                <a:custGeom>
                  <a:avLst/>
                  <a:gdLst>
                    <a:gd name="T0" fmla="*/ 0 w 110"/>
                    <a:gd name="T1" fmla="*/ 0 h 15"/>
                    <a:gd name="T2" fmla="*/ 110 w 110"/>
                    <a:gd name="T3" fmla="*/ 2 h 15"/>
                    <a:gd name="T4" fmla="*/ 110 w 110"/>
                    <a:gd name="T5" fmla="*/ 15 h 15"/>
                    <a:gd name="T6" fmla="*/ 0 w 110"/>
                    <a:gd name="T7" fmla="*/ 13 h 15"/>
                    <a:gd name="T8" fmla="*/ 0 w 110"/>
                    <a:gd name="T9" fmla="*/ 0 h 15"/>
                  </a:gdLst>
                  <a:ahLst/>
                  <a:cxnLst>
                    <a:cxn ang="0">
                      <a:pos x="T0" y="T1"/>
                    </a:cxn>
                    <a:cxn ang="0">
                      <a:pos x="T2" y="T3"/>
                    </a:cxn>
                    <a:cxn ang="0">
                      <a:pos x="T4" y="T5"/>
                    </a:cxn>
                    <a:cxn ang="0">
                      <a:pos x="T6" y="T7"/>
                    </a:cxn>
                    <a:cxn ang="0">
                      <a:pos x="T8" y="T9"/>
                    </a:cxn>
                  </a:cxnLst>
                  <a:rect l="0" t="0" r="r" b="b"/>
                  <a:pathLst>
                    <a:path w="110" h="15">
                      <a:moveTo>
                        <a:pt x="0" y="0"/>
                      </a:moveTo>
                      <a:lnTo>
                        <a:pt x="110" y="2"/>
                      </a:lnTo>
                      <a:lnTo>
                        <a:pt x="110"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351">
                  <a:extLst>
                    <a:ext uri="{FF2B5EF4-FFF2-40B4-BE49-F238E27FC236}">
                      <a16:creationId xmlns:a16="http://schemas.microsoft.com/office/drawing/2014/main" id="{3B684F4E-6150-D94B-A412-F0F94FDF4620}"/>
                    </a:ext>
                  </a:extLst>
                </p:cNvPr>
                <p:cNvSpPr>
                  <a:spLocks/>
                </p:cNvSpPr>
                <p:nvPr/>
              </p:nvSpPr>
              <p:spPr bwMode="auto">
                <a:xfrm>
                  <a:off x="660" y="1449"/>
                  <a:ext cx="36" cy="3"/>
                </a:xfrm>
                <a:custGeom>
                  <a:avLst/>
                  <a:gdLst>
                    <a:gd name="T0" fmla="*/ 0 w 108"/>
                    <a:gd name="T1" fmla="*/ 0 h 8"/>
                    <a:gd name="T2" fmla="*/ 108 w 108"/>
                    <a:gd name="T3" fmla="*/ 3 h 8"/>
                    <a:gd name="T4" fmla="*/ 108 w 108"/>
                    <a:gd name="T5" fmla="*/ 8 h 8"/>
                    <a:gd name="T6" fmla="*/ 0 w 108"/>
                    <a:gd name="T7" fmla="*/ 6 h 8"/>
                    <a:gd name="T8" fmla="*/ 0 w 108"/>
                    <a:gd name="T9" fmla="*/ 0 h 8"/>
                  </a:gdLst>
                  <a:ahLst/>
                  <a:cxnLst>
                    <a:cxn ang="0">
                      <a:pos x="T0" y="T1"/>
                    </a:cxn>
                    <a:cxn ang="0">
                      <a:pos x="T2" y="T3"/>
                    </a:cxn>
                    <a:cxn ang="0">
                      <a:pos x="T4" y="T5"/>
                    </a:cxn>
                    <a:cxn ang="0">
                      <a:pos x="T6" y="T7"/>
                    </a:cxn>
                    <a:cxn ang="0">
                      <a:pos x="T8" y="T9"/>
                    </a:cxn>
                  </a:cxnLst>
                  <a:rect l="0" t="0" r="r" b="b"/>
                  <a:pathLst>
                    <a:path w="108" h="8">
                      <a:moveTo>
                        <a:pt x="0" y="0"/>
                      </a:moveTo>
                      <a:lnTo>
                        <a:pt x="108" y="3"/>
                      </a:lnTo>
                      <a:lnTo>
                        <a:pt x="108"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352">
                  <a:extLst>
                    <a:ext uri="{FF2B5EF4-FFF2-40B4-BE49-F238E27FC236}">
                      <a16:creationId xmlns:a16="http://schemas.microsoft.com/office/drawing/2014/main" id="{BF33EDC0-2CD0-1C4A-BF55-05C95FC5DA57}"/>
                    </a:ext>
                  </a:extLst>
                </p:cNvPr>
                <p:cNvSpPr>
                  <a:spLocks/>
                </p:cNvSpPr>
                <p:nvPr/>
              </p:nvSpPr>
              <p:spPr bwMode="auto">
                <a:xfrm>
                  <a:off x="701" y="1449"/>
                  <a:ext cx="36" cy="4"/>
                </a:xfrm>
                <a:custGeom>
                  <a:avLst/>
                  <a:gdLst>
                    <a:gd name="T0" fmla="*/ 0 w 109"/>
                    <a:gd name="T1" fmla="*/ 0 h 8"/>
                    <a:gd name="T2" fmla="*/ 109 w 109"/>
                    <a:gd name="T3" fmla="*/ 2 h 8"/>
                    <a:gd name="T4" fmla="*/ 109 w 109"/>
                    <a:gd name="T5" fmla="*/ 8 h 8"/>
                    <a:gd name="T6" fmla="*/ 0 w 109"/>
                    <a:gd name="T7" fmla="*/ 5 h 8"/>
                    <a:gd name="T8" fmla="*/ 0 w 109"/>
                    <a:gd name="T9" fmla="*/ 0 h 8"/>
                  </a:gdLst>
                  <a:ahLst/>
                  <a:cxnLst>
                    <a:cxn ang="0">
                      <a:pos x="T0" y="T1"/>
                    </a:cxn>
                    <a:cxn ang="0">
                      <a:pos x="T2" y="T3"/>
                    </a:cxn>
                    <a:cxn ang="0">
                      <a:pos x="T4" y="T5"/>
                    </a:cxn>
                    <a:cxn ang="0">
                      <a:pos x="T6" y="T7"/>
                    </a:cxn>
                    <a:cxn ang="0">
                      <a:pos x="T8" y="T9"/>
                    </a:cxn>
                  </a:cxnLst>
                  <a:rect l="0" t="0" r="r" b="b"/>
                  <a:pathLst>
                    <a:path w="109" h="8">
                      <a:moveTo>
                        <a:pt x="0" y="0"/>
                      </a:moveTo>
                      <a:lnTo>
                        <a:pt x="109" y="2"/>
                      </a:lnTo>
                      <a:lnTo>
                        <a:pt x="109"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Freeform 353">
                  <a:extLst>
                    <a:ext uri="{FF2B5EF4-FFF2-40B4-BE49-F238E27FC236}">
                      <a16:creationId xmlns:a16="http://schemas.microsoft.com/office/drawing/2014/main" id="{F37FA8DF-BB3B-D447-9FCA-B57F0D55FB9F}"/>
                    </a:ext>
                  </a:extLst>
                </p:cNvPr>
                <p:cNvSpPr>
                  <a:spLocks/>
                </p:cNvSpPr>
                <p:nvPr/>
              </p:nvSpPr>
              <p:spPr bwMode="auto">
                <a:xfrm>
                  <a:off x="742" y="1450"/>
                  <a:ext cx="36" cy="4"/>
                </a:xfrm>
                <a:custGeom>
                  <a:avLst/>
                  <a:gdLst>
                    <a:gd name="T0" fmla="*/ 0 w 108"/>
                    <a:gd name="T1" fmla="*/ 0 h 8"/>
                    <a:gd name="T2" fmla="*/ 108 w 108"/>
                    <a:gd name="T3" fmla="*/ 2 h 8"/>
                    <a:gd name="T4" fmla="*/ 108 w 108"/>
                    <a:gd name="T5" fmla="*/ 8 h 8"/>
                    <a:gd name="T6" fmla="*/ 0 w 108"/>
                    <a:gd name="T7" fmla="*/ 6 h 8"/>
                    <a:gd name="T8" fmla="*/ 0 w 108"/>
                    <a:gd name="T9" fmla="*/ 0 h 8"/>
                  </a:gdLst>
                  <a:ahLst/>
                  <a:cxnLst>
                    <a:cxn ang="0">
                      <a:pos x="T0" y="T1"/>
                    </a:cxn>
                    <a:cxn ang="0">
                      <a:pos x="T2" y="T3"/>
                    </a:cxn>
                    <a:cxn ang="0">
                      <a:pos x="T4" y="T5"/>
                    </a:cxn>
                    <a:cxn ang="0">
                      <a:pos x="T6" y="T7"/>
                    </a:cxn>
                    <a:cxn ang="0">
                      <a:pos x="T8" y="T9"/>
                    </a:cxn>
                  </a:cxnLst>
                  <a:rect l="0" t="0" r="r" b="b"/>
                  <a:pathLst>
                    <a:path w="108" h="8">
                      <a:moveTo>
                        <a:pt x="0" y="0"/>
                      </a:moveTo>
                      <a:lnTo>
                        <a:pt x="108" y="2"/>
                      </a:lnTo>
                      <a:lnTo>
                        <a:pt x="108"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5" name="Freeform 354">
                  <a:extLst>
                    <a:ext uri="{FF2B5EF4-FFF2-40B4-BE49-F238E27FC236}">
                      <a16:creationId xmlns:a16="http://schemas.microsoft.com/office/drawing/2014/main" id="{3D8D8F3D-2480-9949-935A-D3CB3404646D}"/>
                    </a:ext>
                  </a:extLst>
                </p:cNvPr>
                <p:cNvSpPr>
                  <a:spLocks/>
                </p:cNvSpPr>
                <p:nvPr/>
              </p:nvSpPr>
              <p:spPr bwMode="auto">
                <a:xfrm>
                  <a:off x="791" y="1452"/>
                  <a:ext cx="37" cy="4"/>
                </a:xfrm>
                <a:custGeom>
                  <a:avLst/>
                  <a:gdLst>
                    <a:gd name="T0" fmla="*/ 0 w 110"/>
                    <a:gd name="T1" fmla="*/ 0 h 7"/>
                    <a:gd name="T2" fmla="*/ 110 w 110"/>
                    <a:gd name="T3" fmla="*/ 2 h 7"/>
                    <a:gd name="T4" fmla="*/ 110 w 110"/>
                    <a:gd name="T5" fmla="*/ 7 h 7"/>
                    <a:gd name="T6" fmla="*/ 0 w 110"/>
                    <a:gd name="T7" fmla="*/ 5 h 7"/>
                    <a:gd name="T8" fmla="*/ 0 w 110"/>
                    <a:gd name="T9" fmla="*/ 0 h 7"/>
                  </a:gdLst>
                  <a:ahLst/>
                  <a:cxnLst>
                    <a:cxn ang="0">
                      <a:pos x="T0" y="T1"/>
                    </a:cxn>
                    <a:cxn ang="0">
                      <a:pos x="T2" y="T3"/>
                    </a:cxn>
                    <a:cxn ang="0">
                      <a:pos x="T4" y="T5"/>
                    </a:cxn>
                    <a:cxn ang="0">
                      <a:pos x="T6" y="T7"/>
                    </a:cxn>
                    <a:cxn ang="0">
                      <a:pos x="T8" y="T9"/>
                    </a:cxn>
                  </a:cxnLst>
                  <a:rect l="0" t="0" r="r" b="b"/>
                  <a:pathLst>
                    <a:path w="110" h="7">
                      <a:moveTo>
                        <a:pt x="0" y="0"/>
                      </a:moveTo>
                      <a:lnTo>
                        <a:pt x="110" y="2"/>
                      </a:lnTo>
                      <a:lnTo>
                        <a:pt x="110" y="7"/>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Freeform 355">
                  <a:extLst>
                    <a:ext uri="{FF2B5EF4-FFF2-40B4-BE49-F238E27FC236}">
                      <a16:creationId xmlns:a16="http://schemas.microsoft.com/office/drawing/2014/main" id="{217BE609-DECE-0147-A9C4-AE5D8B90699D}"/>
                    </a:ext>
                  </a:extLst>
                </p:cNvPr>
                <p:cNvSpPr>
                  <a:spLocks/>
                </p:cNvSpPr>
                <p:nvPr/>
              </p:nvSpPr>
              <p:spPr bwMode="auto">
                <a:xfrm>
                  <a:off x="1027" y="1050"/>
                  <a:ext cx="22" cy="433"/>
                </a:xfrm>
                <a:custGeom>
                  <a:avLst/>
                  <a:gdLst>
                    <a:gd name="T0" fmla="*/ 51 w 67"/>
                    <a:gd name="T1" fmla="*/ 77 h 866"/>
                    <a:gd name="T2" fmla="*/ 67 w 67"/>
                    <a:gd name="T3" fmla="*/ 115 h 866"/>
                    <a:gd name="T4" fmla="*/ 67 w 67"/>
                    <a:gd name="T5" fmla="*/ 827 h 866"/>
                    <a:gd name="T6" fmla="*/ 0 w 67"/>
                    <a:gd name="T7" fmla="*/ 866 h 866"/>
                    <a:gd name="T8" fmla="*/ 0 w 67"/>
                    <a:gd name="T9" fmla="*/ 0 h 866"/>
                    <a:gd name="T10" fmla="*/ 51 w 67"/>
                    <a:gd name="T11" fmla="*/ 77 h 866"/>
                  </a:gdLst>
                  <a:ahLst/>
                  <a:cxnLst>
                    <a:cxn ang="0">
                      <a:pos x="T0" y="T1"/>
                    </a:cxn>
                    <a:cxn ang="0">
                      <a:pos x="T2" y="T3"/>
                    </a:cxn>
                    <a:cxn ang="0">
                      <a:pos x="T4" y="T5"/>
                    </a:cxn>
                    <a:cxn ang="0">
                      <a:pos x="T6" y="T7"/>
                    </a:cxn>
                    <a:cxn ang="0">
                      <a:pos x="T8" y="T9"/>
                    </a:cxn>
                    <a:cxn ang="0">
                      <a:pos x="T10" y="T11"/>
                    </a:cxn>
                  </a:cxnLst>
                  <a:rect l="0" t="0" r="r" b="b"/>
                  <a:pathLst>
                    <a:path w="67" h="866">
                      <a:moveTo>
                        <a:pt x="51" y="77"/>
                      </a:moveTo>
                      <a:lnTo>
                        <a:pt x="67" y="115"/>
                      </a:lnTo>
                      <a:lnTo>
                        <a:pt x="67" y="827"/>
                      </a:lnTo>
                      <a:lnTo>
                        <a:pt x="0" y="866"/>
                      </a:lnTo>
                      <a:lnTo>
                        <a:pt x="0" y="0"/>
                      </a:lnTo>
                      <a:lnTo>
                        <a:pt x="51" y="7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356">
                  <a:extLst>
                    <a:ext uri="{FF2B5EF4-FFF2-40B4-BE49-F238E27FC236}">
                      <a16:creationId xmlns:a16="http://schemas.microsoft.com/office/drawing/2014/main" id="{5D79DDE6-6E54-DF47-B705-96C6A70C36FB}"/>
                    </a:ext>
                  </a:extLst>
                </p:cNvPr>
                <p:cNvSpPr>
                  <a:spLocks/>
                </p:cNvSpPr>
                <p:nvPr/>
              </p:nvSpPr>
              <p:spPr bwMode="auto">
                <a:xfrm>
                  <a:off x="1146" y="1168"/>
                  <a:ext cx="36" cy="289"/>
                </a:xfrm>
                <a:custGeom>
                  <a:avLst/>
                  <a:gdLst>
                    <a:gd name="T0" fmla="*/ 5 w 107"/>
                    <a:gd name="T1" fmla="*/ 0 h 579"/>
                    <a:gd name="T2" fmla="*/ 89 w 107"/>
                    <a:gd name="T3" fmla="*/ 38 h 579"/>
                    <a:gd name="T4" fmla="*/ 98 w 107"/>
                    <a:gd name="T5" fmla="*/ 102 h 579"/>
                    <a:gd name="T6" fmla="*/ 104 w 107"/>
                    <a:gd name="T7" fmla="*/ 171 h 579"/>
                    <a:gd name="T8" fmla="*/ 107 w 107"/>
                    <a:gd name="T9" fmla="*/ 243 h 579"/>
                    <a:gd name="T10" fmla="*/ 107 w 107"/>
                    <a:gd name="T11" fmla="*/ 316 h 579"/>
                    <a:gd name="T12" fmla="*/ 103 w 107"/>
                    <a:gd name="T13" fmla="*/ 387 h 579"/>
                    <a:gd name="T14" fmla="*/ 97 w 107"/>
                    <a:gd name="T15" fmla="*/ 454 h 579"/>
                    <a:gd name="T16" fmla="*/ 89 w 107"/>
                    <a:gd name="T17" fmla="*/ 516 h 579"/>
                    <a:gd name="T18" fmla="*/ 79 w 107"/>
                    <a:gd name="T19" fmla="*/ 570 h 579"/>
                    <a:gd name="T20" fmla="*/ 0 w 107"/>
                    <a:gd name="T21" fmla="*/ 579 h 579"/>
                    <a:gd name="T22" fmla="*/ 7 w 107"/>
                    <a:gd name="T23" fmla="*/ 496 h 579"/>
                    <a:gd name="T24" fmla="*/ 15 w 107"/>
                    <a:gd name="T25" fmla="*/ 425 h 579"/>
                    <a:gd name="T26" fmla="*/ 24 w 107"/>
                    <a:gd name="T27" fmla="*/ 362 h 579"/>
                    <a:gd name="T28" fmla="*/ 31 w 107"/>
                    <a:gd name="T29" fmla="*/ 301 h 579"/>
                    <a:gd name="T30" fmla="*/ 34 w 107"/>
                    <a:gd name="T31" fmla="*/ 239 h 579"/>
                    <a:gd name="T32" fmla="*/ 31 w 107"/>
                    <a:gd name="T33" fmla="*/ 171 h 579"/>
                    <a:gd name="T34" fmla="*/ 23 w 107"/>
                    <a:gd name="T35" fmla="*/ 93 h 579"/>
                    <a:gd name="T36" fmla="*/ 5 w 107"/>
                    <a:gd name="T3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79">
                      <a:moveTo>
                        <a:pt x="5" y="0"/>
                      </a:moveTo>
                      <a:lnTo>
                        <a:pt x="89" y="38"/>
                      </a:lnTo>
                      <a:lnTo>
                        <a:pt x="98" y="102"/>
                      </a:lnTo>
                      <a:lnTo>
                        <a:pt x="104" y="171"/>
                      </a:lnTo>
                      <a:lnTo>
                        <a:pt x="107" y="243"/>
                      </a:lnTo>
                      <a:lnTo>
                        <a:pt x="107" y="316"/>
                      </a:lnTo>
                      <a:lnTo>
                        <a:pt x="103" y="387"/>
                      </a:lnTo>
                      <a:lnTo>
                        <a:pt x="97" y="454"/>
                      </a:lnTo>
                      <a:lnTo>
                        <a:pt x="89" y="516"/>
                      </a:lnTo>
                      <a:lnTo>
                        <a:pt x="79" y="570"/>
                      </a:lnTo>
                      <a:lnTo>
                        <a:pt x="0" y="579"/>
                      </a:lnTo>
                      <a:lnTo>
                        <a:pt x="7" y="496"/>
                      </a:lnTo>
                      <a:lnTo>
                        <a:pt x="15" y="425"/>
                      </a:lnTo>
                      <a:lnTo>
                        <a:pt x="24" y="362"/>
                      </a:lnTo>
                      <a:lnTo>
                        <a:pt x="31" y="301"/>
                      </a:lnTo>
                      <a:lnTo>
                        <a:pt x="34" y="239"/>
                      </a:lnTo>
                      <a:lnTo>
                        <a:pt x="31" y="171"/>
                      </a:lnTo>
                      <a:lnTo>
                        <a:pt x="23" y="93"/>
                      </a:lnTo>
                      <a:lnTo>
                        <a:pt x="5"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357">
                  <a:extLst>
                    <a:ext uri="{FF2B5EF4-FFF2-40B4-BE49-F238E27FC236}">
                      <a16:creationId xmlns:a16="http://schemas.microsoft.com/office/drawing/2014/main" id="{B8BDB1EA-0ACF-9544-8B6C-92784102C084}"/>
                    </a:ext>
                  </a:extLst>
                </p:cNvPr>
                <p:cNvSpPr>
                  <a:spLocks/>
                </p:cNvSpPr>
                <p:nvPr/>
              </p:nvSpPr>
              <p:spPr bwMode="auto">
                <a:xfrm>
                  <a:off x="1140" y="1164"/>
                  <a:ext cx="37" cy="293"/>
                </a:xfrm>
                <a:custGeom>
                  <a:avLst/>
                  <a:gdLst>
                    <a:gd name="T0" fmla="*/ 8 w 110"/>
                    <a:gd name="T1" fmla="*/ 0 h 585"/>
                    <a:gd name="T2" fmla="*/ 19 w 110"/>
                    <a:gd name="T3" fmla="*/ 5 h 585"/>
                    <a:gd name="T4" fmla="*/ 30 w 110"/>
                    <a:gd name="T5" fmla="*/ 9 h 585"/>
                    <a:gd name="T6" fmla="*/ 41 w 110"/>
                    <a:gd name="T7" fmla="*/ 14 h 585"/>
                    <a:gd name="T8" fmla="*/ 51 w 110"/>
                    <a:gd name="T9" fmla="*/ 20 h 585"/>
                    <a:gd name="T10" fmla="*/ 62 w 110"/>
                    <a:gd name="T11" fmla="*/ 24 h 585"/>
                    <a:gd name="T12" fmla="*/ 73 w 110"/>
                    <a:gd name="T13" fmla="*/ 29 h 585"/>
                    <a:gd name="T14" fmla="*/ 82 w 110"/>
                    <a:gd name="T15" fmla="*/ 34 h 585"/>
                    <a:gd name="T16" fmla="*/ 93 w 110"/>
                    <a:gd name="T17" fmla="*/ 39 h 585"/>
                    <a:gd name="T18" fmla="*/ 101 w 110"/>
                    <a:gd name="T19" fmla="*/ 103 h 585"/>
                    <a:gd name="T20" fmla="*/ 107 w 110"/>
                    <a:gd name="T21" fmla="*/ 172 h 585"/>
                    <a:gd name="T22" fmla="*/ 110 w 110"/>
                    <a:gd name="T23" fmla="*/ 245 h 585"/>
                    <a:gd name="T24" fmla="*/ 108 w 110"/>
                    <a:gd name="T25" fmla="*/ 319 h 585"/>
                    <a:gd name="T26" fmla="*/ 104 w 110"/>
                    <a:gd name="T27" fmla="*/ 391 h 585"/>
                    <a:gd name="T28" fmla="*/ 99 w 110"/>
                    <a:gd name="T29" fmla="*/ 458 h 585"/>
                    <a:gd name="T30" fmla="*/ 90 w 110"/>
                    <a:gd name="T31" fmla="*/ 520 h 585"/>
                    <a:gd name="T32" fmla="*/ 81 w 110"/>
                    <a:gd name="T33" fmla="*/ 573 h 585"/>
                    <a:gd name="T34" fmla="*/ 71 w 110"/>
                    <a:gd name="T35" fmla="*/ 574 h 585"/>
                    <a:gd name="T36" fmla="*/ 62 w 110"/>
                    <a:gd name="T37" fmla="*/ 577 h 585"/>
                    <a:gd name="T38" fmla="*/ 51 w 110"/>
                    <a:gd name="T39" fmla="*/ 578 h 585"/>
                    <a:gd name="T40" fmla="*/ 41 w 110"/>
                    <a:gd name="T41" fmla="*/ 580 h 585"/>
                    <a:gd name="T42" fmla="*/ 30 w 110"/>
                    <a:gd name="T43" fmla="*/ 581 h 585"/>
                    <a:gd name="T44" fmla="*/ 21 w 110"/>
                    <a:gd name="T45" fmla="*/ 583 h 585"/>
                    <a:gd name="T46" fmla="*/ 10 w 110"/>
                    <a:gd name="T47" fmla="*/ 584 h 585"/>
                    <a:gd name="T48" fmla="*/ 0 w 110"/>
                    <a:gd name="T49" fmla="*/ 585 h 585"/>
                    <a:gd name="T50" fmla="*/ 7 w 110"/>
                    <a:gd name="T51" fmla="*/ 502 h 585"/>
                    <a:gd name="T52" fmla="*/ 16 w 110"/>
                    <a:gd name="T53" fmla="*/ 431 h 585"/>
                    <a:gd name="T54" fmla="*/ 25 w 110"/>
                    <a:gd name="T55" fmla="*/ 366 h 585"/>
                    <a:gd name="T56" fmla="*/ 33 w 110"/>
                    <a:gd name="T57" fmla="*/ 304 h 585"/>
                    <a:gd name="T58" fmla="*/ 36 w 110"/>
                    <a:gd name="T59" fmla="*/ 240 h 585"/>
                    <a:gd name="T60" fmla="*/ 34 w 110"/>
                    <a:gd name="T61" fmla="*/ 172 h 585"/>
                    <a:gd name="T62" fmla="*/ 26 w 110"/>
                    <a:gd name="T63" fmla="*/ 92 h 585"/>
                    <a:gd name="T64" fmla="*/ 8 w 110"/>
                    <a:gd name="T65"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585">
                      <a:moveTo>
                        <a:pt x="8" y="0"/>
                      </a:moveTo>
                      <a:lnTo>
                        <a:pt x="19" y="5"/>
                      </a:lnTo>
                      <a:lnTo>
                        <a:pt x="30" y="9"/>
                      </a:lnTo>
                      <a:lnTo>
                        <a:pt x="41" y="14"/>
                      </a:lnTo>
                      <a:lnTo>
                        <a:pt x="51" y="20"/>
                      </a:lnTo>
                      <a:lnTo>
                        <a:pt x="62" y="24"/>
                      </a:lnTo>
                      <a:lnTo>
                        <a:pt x="73" y="29"/>
                      </a:lnTo>
                      <a:lnTo>
                        <a:pt x="82" y="34"/>
                      </a:lnTo>
                      <a:lnTo>
                        <a:pt x="93" y="39"/>
                      </a:lnTo>
                      <a:lnTo>
                        <a:pt x="101" y="103"/>
                      </a:lnTo>
                      <a:lnTo>
                        <a:pt x="107" y="172"/>
                      </a:lnTo>
                      <a:lnTo>
                        <a:pt x="110" y="245"/>
                      </a:lnTo>
                      <a:lnTo>
                        <a:pt x="108" y="319"/>
                      </a:lnTo>
                      <a:lnTo>
                        <a:pt x="104" y="391"/>
                      </a:lnTo>
                      <a:lnTo>
                        <a:pt x="99" y="458"/>
                      </a:lnTo>
                      <a:lnTo>
                        <a:pt x="90" y="520"/>
                      </a:lnTo>
                      <a:lnTo>
                        <a:pt x="81" y="573"/>
                      </a:lnTo>
                      <a:lnTo>
                        <a:pt x="71" y="574"/>
                      </a:lnTo>
                      <a:lnTo>
                        <a:pt x="62" y="577"/>
                      </a:lnTo>
                      <a:lnTo>
                        <a:pt x="51" y="578"/>
                      </a:lnTo>
                      <a:lnTo>
                        <a:pt x="41" y="580"/>
                      </a:lnTo>
                      <a:lnTo>
                        <a:pt x="30" y="581"/>
                      </a:lnTo>
                      <a:lnTo>
                        <a:pt x="21" y="583"/>
                      </a:lnTo>
                      <a:lnTo>
                        <a:pt x="10" y="584"/>
                      </a:lnTo>
                      <a:lnTo>
                        <a:pt x="0" y="585"/>
                      </a:lnTo>
                      <a:lnTo>
                        <a:pt x="7" y="502"/>
                      </a:lnTo>
                      <a:lnTo>
                        <a:pt x="16" y="431"/>
                      </a:lnTo>
                      <a:lnTo>
                        <a:pt x="25" y="366"/>
                      </a:lnTo>
                      <a:lnTo>
                        <a:pt x="33" y="304"/>
                      </a:lnTo>
                      <a:lnTo>
                        <a:pt x="36" y="240"/>
                      </a:lnTo>
                      <a:lnTo>
                        <a:pt x="34" y="172"/>
                      </a:lnTo>
                      <a:lnTo>
                        <a:pt x="26" y="92"/>
                      </a:lnTo>
                      <a:lnTo>
                        <a:pt x="8"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358">
                  <a:extLst>
                    <a:ext uri="{FF2B5EF4-FFF2-40B4-BE49-F238E27FC236}">
                      <a16:creationId xmlns:a16="http://schemas.microsoft.com/office/drawing/2014/main" id="{740D3A3F-D95F-1D40-8D9A-7045B1CB4DB4}"/>
                    </a:ext>
                  </a:extLst>
                </p:cNvPr>
                <p:cNvSpPr>
                  <a:spLocks/>
                </p:cNvSpPr>
                <p:nvPr/>
              </p:nvSpPr>
              <p:spPr bwMode="auto">
                <a:xfrm>
                  <a:off x="1134" y="1161"/>
                  <a:ext cx="37" cy="296"/>
                </a:xfrm>
                <a:custGeom>
                  <a:avLst/>
                  <a:gdLst>
                    <a:gd name="T0" fmla="*/ 13 w 110"/>
                    <a:gd name="T1" fmla="*/ 0 h 592"/>
                    <a:gd name="T2" fmla="*/ 24 w 110"/>
                    <a:gd name="T3" fmla="*/ 5 h 592"/>
                    <a:gd name="T4" fmla="*/ 34 w 110"/>
                    <a:gd name="T5" fmla="*/ 10 h 592"/>
                    <a:gd name="T6" fmla="*/ 44 w 110"/>
                    <a:gd name="T7" fmla="*/ 15 h 592"/>
                    <a:gd name="T8" fmla="*/ 55 w 110"/>
                    <a:gd name="T9" fmla="*/ 19 h 592"/>
                    <a:gd name="T10" fmla="*/ 66 w 110"/>
                    <a:gd name="T11" fmla="*/ 24 h 592"/>
                    <a:gd name="T12" fmla="*/ 76 w 110"/>
                    <a:gd name="T13" fmla="*/ 30 h 592"/>
                    <a:gd name="T14" fmla="*/ 87 w 110"/>
                    <a:gd name="T15" fmla="*/ 35 h 592"/>
                    <a:gd name="T16" fmla="*/ 97 w 110"/>
                    <a:gd name="T17" fmla="*/ 40 h 592"/>
                    <a:gd name="T18" fmla="*/ 108 w 110"/>
                    <a:gd name="T19" fmla="*/ 173 h 592"/>
                    <a:gd name="T20" fmla="*/ 110 w 110"/>
                    <a:gd name="T21" fmla="*/ 321 h 592"/>
                    <a:gd name="T22" fmla="*/ 100 w 110"/>
                    <a:gd name="T23" fmla="*/ 463 h 592"/>
                    <a:gd name="T24" fmla="*/ 82 w 110"/>
                    <a:gd name="T25" fmla="*/ 579 h 592"/>
                    <a:gd name="T26" fmla="*/ 73 w 110"/>
                    <a:gd name="T27" fmla="*/ 580 h 592"/>
                    <a:gd name="T28" fmla="*/ 62 w 110"/>
                    <a:gd name="T29" fmla="*/ 583 h 592"/>
                    <a:gd name="T30" fmla="*/ 52 w 110"/>
                    <a:gd name="T31" fmla="*/ 584 h 592"/>
                    <a:gd name="T32" fmla="*/ 41 w 110"/>
                    <a:gd name="T33" fmla="*/ 586 h 592"/>
                    <a:gd name="T34" fmla="*/ 32 w 110"/>
                    <a:gd name="T35" fmla="*/ 587 h 592"/>
                    <a:gd name="T36" fmla="*/ 21 w 110"/>
                    <a:gd name="T37" fmla="*/ 589 h 592"/>
                    <a:gd name="T38" fmla="*/ 11 w 110"/>
                    <a:gd name="T39" fmla="*/ 590 h 592"/>
                    <a:gd name="T40" fmla="*/ 0 w 110"/>
                    <a:gd name="T41" fmla="*/ 592 h 592"/>
                    <a:gd name="T42" fmla="*/ 8 w 110"/>
                    <a:gd name="T43" fmla="*/ 509 h 592"/>
                    <a:gd name="T44" fmla="*/ 18 w 110"/>
                    <a:gd name="T45" fmla="*/ 437 h 592"/>
                    <a:gd name="T46" fmla="*/ 28 w 110"/>
                    <a:gd name="T47" fmla="*/ 371 h 592"/>
                    <a:gd name="T48" fmla="*/ 36 w 110"/>
                    <a:gd name="T49" fmla="*/ 308 h 592"/>
                    <a:gd name="T50" fmla="*/ 40 w 110"/>
                    <a:gd name="T51" fmla="*/ 243 h 592"/>
                    <a:gd name="T52" fmla="*/ 39 w 110"/>
                    <a:gd name="T53" fmla="*/ 173 h 592"/>
                    <a:gd name="T54" fmla="*/ 30 w 110"/>
                    <a:gd name="T55" fmla="*/ 93 h 592"/>
                    <a:gd name="T56" fmla="*/ 13 w 110"/>
                    <a:gd name="T5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92">
                      <a:moveTo>
                        <a:pt x="13" y="0"/>
                      </a:moveTo>
                      <a:lnTo>
                        <a:pt x="24" y="5"/>
                      </a:lnTo>
                      <a:lnTo>
                        <a:pt x="34" y="10"/>
                      </a:lnTo>
                      <a:lnTo>
                        <a:pt x="44" y="15"/>
                      </a:lnTo>
                      <a:lnTo>
                        <a:pt x="55" y="19"/>
                      </a:lnTo>
                      <a:lnTo>
                        <a:pt x="66" y="24"/>
                      </a:lnTo>
                      <a:lnTo>
                        <a:pt x="76" y="30"/>
                      </a:lnTo>
                      <a:lnTo>
                        <a:pt x="87" y="35"/>
                      </a:lnTo>
                      <a:lnTo>
                        <a:pt x="97" y="40"/>
                      </a:lnTo>
                      <a:lnTo>
                        <a:pt x="108" y="173"/>
                      </a:lnTo>
                      <a:lnTo>
                        <a:pt x="110" y="321"/>
                      </a:lnTo>
                      <a:lnTo>
                        <a:pt x="100" y="463"/>
                      </a:lnTo>
                      <a:lnTo>
                        <a:pt x="82" y="579"/>
                      </a:lnTo>
                      <a:lnTo>
                        <a:pt x="73" y="580"/>
                      </a:lnTo>
                      <a:lnTo>
                        <a:pt x="62" y="583"/>
                      </a:lnTo>
                      <a:lnTo>
                        <a:pt x="52" y="584"/>
                      </a:lnTo>
                      <a:lnTo>
                        <a:pt x="41" y="586"/>
                      </a:lnTo>
                      <a:lnTo>
                        <a:pt x="32" y="587"/>
                      </a:lnTo>
                      <a:lnTo>
                        <a:pt x="21" y="589"/>
                      </a:lnTo>
                      <a:lnTo>
                        <a:pt x="11" y="590"/>
                      </a:lnTo>
                      <a:lnTo>
                        <a:pt x="0" y="592"/>
                      </a:lnTo>
                      <a:lnTo>
                        <a:pt x="8" y="509"/>
                      </a:lnTo>
                      <a:lnTo>
                        <a:pt x="18" y="437"/>
                      </a:lnTo>
                      <a:lnTo>
                        <a:pt x="28" y="371"/>
                      </a:lnTo>
                      <a:lnTo>
                        <a:pt x="36" y="308"/>
                      </a:lnTo>
                      <a:lnTo>
                        <a:pt x="40" y="243"/>
                      </a:lnTo>
                      <a:lnTo>
                        <a:pt x="39" y="173"/>
                      </a:lnTo>
                      <a:lnTo>
                        <a:pt x="30" y="93"/>
                      </a:lnTo>
                      <a:lnTo>
                        <a:pt x="13"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359">
                  <a:extLst>
                    <a:ext uri="{FF2B5EF4-FFF2-40B4-BE49-F238E27FC236}">
                      <a16:creationId xmlns:a16="http://schemas.microsoft.com/office/drawing/2014/main" id="{10ACC09A-3FAB-C643-96C7-6C3B55087D0F}"/>
                    </a:ext>
                  </a:extLst>
                </p:cNvPr>
                <p:cNvSpPr>
                  <a:spLocks/>
                </p:cNvSpPr>
                <p:nvPr/>
              </p:nvSpPr>
              <p:spPr bwMode="auto">
                <a:xfrm>
                  <a:off x="1128" y="1158"/>
                  <a:ext cx="37" cy="299"/>
                </a:xfrm>
                <a:custGeom>
                  <a:avLst/>
                  <a:gdLst>
                    <a:gd name="T0" fmla="*/ 15 w 110"/>
                    <a:gd name="T1" fmla="*/ 0 h 599"/>
                    <a:gd name="T2" fmla="*/ 26 w 110"/>
                    <a:gd name="T3" fmla="*/ 5 h 599"/>
                    <a:gd name="T4" fmla="*/ 37 w 110"/>
                    <a:gd name="T5" fmla="*/ 10 h 599"/>
                    <a:gd name="T6" fmla="*/ 48 w 110"/>
                    <a:gd name="T7" fmla="*/ 15 h 599"/>
                    <a:gd name="T8" fmla="*/ 59 w 110"/>
                    <a:gd name="T9" fmla="*/ 19 h 599"/>
                    <a:gd name="T10" fmla="*/ 69 w 110"/>
                    <a:gd name="T11" fmla="*/ 24 h 599"/>
                    <a:gd name="T12" fmla="*/ 80 w 110"/>
                    <a:gd name="T13" fmla="*/ 29 h 599"/>
                    <a:gd name="T14" fmla="*/ 91 w 110"/>
                    <a:gd name="T15" fmla="*/ 35 h 599"/>
                    <a:gd name="T16" fmla="*/ 102 w 110"/>
                    <a:gd name="T17" fmla="*/ 40 h 599"/>
                    <a:gd name="T18" fmla="*/ 110 w 110"/>
                    <a:gd name="T19" fmla="*/ 174 h 599"/>
                    <a:gd name="T20" fmla="*/ 110 w 110"/>
                    <a:gd name="T21" fmla="*/ 324 h 599"/>
                    <a:gd name="T22" fmla="*/ 102 w 110"/>
                    <a:gd name="T23" fmla="*/ 467 h 599"/>
                    <a:gd name="T24" fmla="*/ 85 w 110"/>
                    <a:gd name="T25" fmla="*/ 584 h 599"/>
                    <a:gd name="T26" fmla="*/ 74 w 110"/>
                    <a:gd name="T27" fmla="*/ 586 h 599"/>
                    <a:gd name="T28" fmla="*/ 63 w 110"/>
                    <a:gd name="T29" fmla="*/ 589 h 599"/>
                    <a:gd name="T30" fmla="*/ 52 w 110"/>
                    <a:gd name="T31" fmla="*/ 590 h 599"/>
                    <a:gd name="T32" fmla="*/ 43 w 110"/>
                    <a:gd name="T33" fmla="*/ 592 h 599"/>
                    <a:gd name="T34" fmla="*/ 32 w 110"/>
                    <a:gd name="T35" fmla="*/ 594 h 599"/>
                    <a:gd name="T36" fmla="*/ 21 w 110"/>
                    <a:gd name="T37" fmla="*/ 595 h 599"/>
                    <a:gd name="T38" fmla="*/ 11 w 110"/>
                    <a:gd name="T39" fmla="*/ 597 h 599"/>
                    <a:gd name="T40" fmla="*/ 0 w 110"/>
                    <a:gd name="T41" fmla="*/ 599 h 599"/>
                    <a:gd name="T42" fmla="*/ 7 w 110"/>
                    <a:gd name="T43" fmla="*/ 516 h 599"/>
                    <a:gd name="T44" fmla="*/ 18 w 110"/>
                    <a:gd name="T45" fmla="*/ 442 h 599"/>
                    <a:gd name="T46" fmla="*/ 28 w 110"/>
                    <a:gd name="T47" fmla="*/ 375 h 599"/>
                    <a:gd name="T48" fmla="*/ 36 w 110"/>
                    <a:gd name="T49" fmla="*/ 311 h 599"/>
                    <a:gd name="T50" fmla="*/ 42 w 110"/>
                    <a:gd name="T51" fmla="*/ 245 h 599"/>
                    <a:gd name="T52" fmla="*/ 40 w 110"/>
                    <a:gd name="T53" fmla="*/ 174 h 599"/>
                    <a:gd name="T54" fmla="*/ 33 w 110"/>
                    <a:gd name="T55" fmla="*/ 93 h 599"/>
                    <a:gd name="T56" fmla="*/ 15 w 110"/>
                    <a:gd name="T5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599">
                      <a:moveTo>
                        <a:pt x="15" y="0"/>
                      </a:moveTo>
                      <a:lnTo>
                        <a:pt x="26" y="5"/>
                      </a:lnTo>
                      <a:lnTo>
                        <a:pt x="37" y="10"/>
                      </a:lnTo>
                      <a:lnTo>
                        <a:pt x="48" y="15"/>
                      </a:lnTo>
                      <a:lnTo>
                        <a:pt x="59" y="19"/>
                      </a:lnTo>
                      <a:lnTo>
                        <a:pt x="69" y="24"/>
                      </a:lnTo>
                      <a:lnTo>
                        <a:pt x="80" y="29"/>
                      </a:lnTo>
                      <a:lnTo>
                        <a:pt x="91" y="35"/>
                      </a:lnTo>
                      <a:lnTo>
                        <a:pt x="102" y="40"/>
                      </a:lnTo>
                      <a:lnTo>
                        <a:pt x="110" y="174"/>
                      </a:lnTo>
                      <a:lnTo>
                        <a:pt x="110" y="324"/>
                      </a:lnTo>
                      <a:lnTo>
                        <a:pt x="102" y="467"/>
                      </a:lnTo>
                      <a:lnTo>
                        <a:pt x="85" y="584"/>
                      </a:lnTo>
                      <a:lnTo>
                        <a:pt x="74" y="586"/>
                      </a:lnTo>
                      <a:lnTo>
                        <a:pt x="63" y="589"/>
                      </a:lnTo>
                      <a:lnTo>
                        <a:pt x="52" y="590"/>
                      </a:lnTo>
                      <a:lnTo>
                        <a:pt x="43" y="592"/>
                      </a:lnTo>
                      <a:lnTo>
                        <a:pt x="32" y="594"/>
                      </a:lnTo>
                      <a:lnTo>
                        <a:pt x="21" y="595"/>
                      </a:lnTo>
                      <a:lnTo>
                        <a:pt x="11" y="597"/>
                      </a:lnTo>
                      <a:lnTo>
                        <a:pt x="0" y="599"/>
                      </a:lnTo>
                      <a:lnTo>
                        <a:pt x="7" y="516"/>
                      </a:lnTo>
                      <a:lnTo>
                        <a:pt x="18" y="442"/>
                      </a:lnTo>
                      <a:lnTo>
                        <a:pt x="28" y="375"/>
                      </a:lnTo>
                      <a:lnTo>
                        <a:pt x="36" y="311"/>
                      </a:lnTo>
                      <a:lnTo>
                        <a:pt x="42" y="245"/>
                      </a:lnTo>
                      <a:lnTo>
                        <a:pt x="40" y="174"/>
                      </a:lnTo>
                      <a:lnTo>
                        <a:pt x="33" y="93"/>
                      </a:lnTo>
                      <a:lnTo>
                        <a:pt x="15"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360">
                  <a:extLst>
                    <a:ext uri="{FF2B5EF4-FFF2-40B4-BE49-F238E27FC236}">
                      <a16:creationId xmlns:a16="http://schemas.microsoft.com/office/drawing/2014/main" id="{5F2FBC67-1AFA-F041-87D5-1D77730FED54}"/>
                    </a:ext>
                  </a:extLst>
                </p:cNvPr>
                <p:cNvSpPr>
                  <a:spLocks/>
                </p:cNvSpPr>
                <p:nvPr/>
              </p:nvSpPr>
              <p:spPr bwMode="auto">
                <a:xfrm>
                  <a:off x="1123" y="1155"/>
                  <a:ext cx="37" cy="302"/>
                </a:xfrm>
                <a:custGeom>
                  <a:avLst/>
                  <a:gdLst>
                    <a:gd name="T0" fmla="*/ 17 w 112"/>
                    <a:gd name="T1" fmla="*/ 0 h 606"/>
                    <a:gd name="T2" fmla="*/ 28 w 112"/>
                    <a:gd name="T3" fmla="*/ 6 h 606"/>
                    <a:gd name="T4" fmla="*/ 39 w 112"/>
                    <a:gd name="T5" fmla="*/ 11 h 606"/>
                    <a:gd name="T6" fmla="*/ 50 w 112"/>
                    <a:gd name="T7" fmla="*/ 16 h 606"/>
                    <a:gd name="T8" fmla="*/ 61 w 112"/>
                    <a:gd name="T9" fmla="*/ 21 h 606"/>
                    <a:gd name="T10" fmla="*/ 72 w 112"/>
                    <a:gd name="T11" fmla="*/ 26 h 606"/>
                    <a:gd name="T12" fmla="*/ 83 w 112"/>
                    <a:gd name="T13" fmla="*/ 31 h 606"/>
                    <a:gd name="T14" fmla="*/ 94 w 112"/>
                    <a:gd name="T15" fmla="*/ 36 h 606"/>
                    <a:gd name="T16" fmla="*/ 105 w 112"/>
                    <a:gd name="T17" fmla="*/ 42 h 606"/>
                    <a:gd name="T18" fmla="*/ 112 w 112"/>
                    <a:gd name="T19" fmla="*/ 177 h 606"/>
                    <a:gd name="T20" fmla="*/ 111 w 112"/>
                    <a:gd name="T21" fmla="*/ 327 h 606"/>
                    <a:gd name="T22" fmla="*/ 102 w 112"/>
                    <a:gd name="T23" fmla="*/ 472 h 606"/>
                    <a:gd name="T24" fmla="*/ 86 w 112"/>
                    <a:gd name="T25" fmla="*/ 590 h 606"/>
                    <a:gd name="T26" fmla="*/ 75 w 112"/>
                    <a:gd name="T27" fmla="*/ 592 h 606"/>
                    <a:gd name="T28" fmla="*/ 64 w 112"/>
                    <a:gd name="T29" fmla="*/ 594 h 606"/>
                    <a:gd name="T30" fmla="*/ 53 w 112"/>
                    <a:gd name="T31" fmla="*/ 597 h 606"/>
                    <a:gd name="T32" fmla="*/ 43 w 112"/>
                    <a:gd name="T33" fmla="*/ 598 h 606"/>
                    <a:gd name="T34" fmla="*/ 32 w 112"/>
                    <a:gd name="T35" fmla="*/ 600 h 606"/>
                    <a:gd name="T36" fmla="*/ 22 w 112"/>
                    <a:gd name="T37" fmla="*/ 602 h 606"/>
                    <a:gd name="T38" fmla="*/ 11 w 112"/>
                    <a:gd name="T39" fmla="*/ 604 h 606"/>
                    <a:gd name="T40" fmla="*/ 0 w 112"/>
                    <a:gd name="T41" fmla="*/ 606 h 606"/>
                    <a:gd name="T42" fmla="*/ 8 w 112"/>
                    <a:gd name="T43" fmla="*/ 522 h 606"/>
                    <a:gd name="T44" fmla="*/ 17 w 112"/>
                    <a:gd name="T45" fmla="*/ 448 h 606"/>
                    <a:gd name="T46" fmla="*/ 28 w 112"/>
                    <a:gd name="T47" fmla="*/ 380 h 606"/>
                    <a:gd name="T48" fmla="*/ 37 w 112"/>
                    <a:gd name="T49" fmla="*/ 315 h 606"/>
                    <a:gd name="T50" fmla="*/ 42 w 112"/>
                    <a:gd name="T51" fmla="*/ 248 h 606"/>
                    <a:gd name="T52" fmla="*/ 42 w 112"/>
                    <a:gd name="T53" fmla="*/ 175 h 606"/>
                    <a:gd name="T54" fmla="*/ 35 w 112"/>
                    <a:gd name="T55" fmla="*/ 95 h 606"/>
                    <a:gd name="T56" fmla="*/ 17 w 112"/>
                    <a:gd name="T57"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606">
                      <a:moveTo>
                        <a:pt x="17" y="0"/>
                      </a:moveTo>
                      <a:lnTo>
                        <a:pt x="28" y="6"/>
                      </a:lnTo>
                      <a:lnTo>
                        <a:pt x="39" y="11"/>
                      </a:lnTo>
                      <a:lnTo>
                        <a:pt x="50" y="16"/>
                      </a:lnTo>
                      <a:lnTo>
                        <a:pt x="61" y="21"/>
                      </a:lnTo>
                      <a:lnTo>
                        <a:pt x="72" y="26"/>
                      </a:lnTo>
                      <a:lnTo>
                        <a:pt x="83" y="31"/>
                      </a:lnTo>
                      <a:lnTo>
                        <a:pt x="94" y="36"/>
                      </a:lnTo>
                      <a:lnTo>
                        <a:pt x="105" y="42"/>
                      </a:lnTo>
                      <a:lnTo>
                        <a:pt x="112" y="177"/>
                      </a:lnTo>
                      <a:lnTo>
                        <a:pt x="111" y="327"/>
                      </a:lnTo>
                      <a:lnTo>
                        <a:pt x="102" y="472"/>
                      </a:lnTo>
                      <a:lnTo>
                        <a:pt x="86" y="590"/>
                      </a:lnTo>
                      <a:lnTo>
                        <a:pt x="75" y="592"/>
                      </a:lnTo>
                      <a:lnTo>
                        <a:pt x="64" y="594"/>
                      </a:lnTo>
                      <a:lnTo>
                        <a:pt x="53" y="597"/>
                      </a:lnTo>
                      <a:lnTo>
                        <a:pt x="43" y="598"/>
                      </a:lnTo>
                      <a:lnTo>
                        <a:pt x="32" y="600"/>
                      </a:lnTo>
                      <a:lnTo>
                        <a:pt x="22" y="602"/>
                      </a:lnTo>
                      <a:lnTo>
                        <a:pt x="11" y="604"/>
                      </a:lnTo>
                      <a:lnTo>
                        <a:pt x="0" y="606"/>
                      </a:lnTo>
                      <a:lnTo>
                        <a:pt x="8" y="522"/>
                      </a:lnTo>
                      <a:lnTo>
                        <a:pt x="17" y="448"/>
                      </a:lnTo>
                      <a:lnTo>
                        <a:pt x="28" y="380"/>
                      </a:lnTo>
                      <a:lnTo>
                        <a:pt x="37" y="315"/>
                      </a:lnTo>
                      <a:lnTo>
                        <a:pt x="42" y="248"/>
                      </a:lnTo>
                      <a:lnTo>
                        <a:pt x="42" y="175"/>
                      </a:lnTo>
                      <a:lnTo>
                        <a:pt x="35" y="95"/>
                      </a:lnTo>
                      <a:lnTo>
                        <a:pt x="17"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361">
                  <a:extLst>
                    <a:ext uri="{FF2B5EF4-FFF2-40B4-BE49-F238E27FC236}">
                      <a16:creationId xmlns:a16="http://schemas.microsoft.com/office/drawing/2014/main" id="{ECBA967F-016E-1347-8FF5-7EC92F4F59B1}"/>
                    </a:ext>
                  </a:extLst>
                </p:cNvPr>
                <p:cNvSpPr>
                  <a:spLocks/>
                </p:cNvSpPr>
                <p:nvPr/>
              </p:nvSpPr>
              <p:spPr bwMode="auto">
                <a:xfrm>
                  <a:off x="1117" y="1152"/>
                  <a:ext cx="37" cy="305"/>
                </a:xfrm>
                <a:custGeom>
                  <a:avLst/>
                  <a:gdLst>
                    <a:gd name="T0" fmla="*/ 22 w 113"/>
                    <a:gd name="T1" fmla="*/ 0 h 612"/>
                    <a:gd name="T2" fmla="*/ 33 w 113"/>
                    <a:gd name="T3" fmla="*/ 5 h 612"/>
                    <a:gd name="T4" fmla="*/ 44 w 113"/>
                    <a:gd name="T5" fmla="*/ 11 h 612"/>
                    <a:gd name="T6" fmla="*/ 55 w 113"/>
                    <a:gd name="T7" fmla="*/ 16 h 612"/>
                    <a:gd name="T8" fmla="*/ 66 w 113"/>
                    <a:gd name="T9" fmla="*/ 21 h 612"/>
                    <a:gd name="T10" fmla="*/ 77 w 113"/>
                    <a:gd name="T11" fmla="*/ 26 h 612"/>
                    <a:gd name="T12" fmla="*/ 87 w 113"/>
                    <a:gd name="T13" fmla="*/ 31 h 612"/>
                    <a:gd name="T14" fmla="*/ 98 w 113"/>
                    <a:gd name="T15" fmla="*/ 36 h 612"/>
                    <a:gd name="T16" fmla="*/ 109 w 113"/>
                    <a:gd name="T17" fmla="*/ 41 h 612"/>
                    <a:gd name="T18" fmla="*/ 113 w 113"/>
                    <a:gd name="T19" fmla="*/ 178 h 612"/>
                    <a:gd name="T20" fmla="*/ 112 w 113"/>
                    <a:gd name="T21" fmla="*/ 330 h 612"/>
                    <a:gd name="T22" fmla="*/ 104 w 113"/>
                    <a:gd name="T23" fmla="*/ 477 h 612"/>
                    <a:gd name="T24" fmla="*/ 89 w 113"/>
                    <a:gd name="T25" fmla="*/ 595 h 612"/>
                    <a:gd name="T26" fmla="*/ 78 w 113"/>
                    <a:gd name="T27" fmla="*/ 597 h 612"/>
                    <a:gd name="T28" fmla="*/ 67 w 113"/>
                    <a:gd name="T29" fmla="*/ 599 h 612"/>
                    <a:gd name="T30" fmla="*/ 55 w 113"/>
                    <a:gd name="T31" fmla="*/ 602 h 612"/>
                    <a:gd name="T32" fmla="*/ 44 w 113"/>
                    <a:gd name="T33" fmla="*/ 604 h 612"/>
                    <a:gd name="T34" fmla="*/ 33 w 113"/>
                    <a:gd name="T35" fmla="*/ 606 h 612"/>
                    <a:gd name="T36" fmla="*/ 22 w 113"/>
                    <a:gd name="T37" fmla="*/ 608 h 612"/>
                    <a:gd name="T38" fmla="*/ 11 w 113"/>
                    <a:gd name="T39" fmla="*/ 610 h 612"/>
                    <a:gd name="T40" fmla="*/ 0 w 113"/>
                    <a:gd name="T41" fmla="*/ 612 h 612"/>
                    <a:gd name="T42" fmla="*/ 8 w 113"/>
                    <a:gd name="T43" fmla="*/ 528 h 612"/>
                    <a:gd name="T44" fmla="*/ 18 w 113"/>
                    <a:gd name="T45" fmla="*/ 454 h 612"/>
                    <a:gd name="T46" fmla="*/ 29 w 113"/>
                    <a:gd name="T47" fmla="*/ 385 h 612"/>
                    <a:gd name="T48" fmla="*/ 38 w 113"/>
                    <a:gd name="T49" fmla="*/ 318 h 612"/>
                    <a:gd name="T50" fmla="*/ 45 w 113"/>
                    <a:gd name="T51" fmla="*/ 249 h 612"/>
                    <a:gd name="T52" fmla="*/ 45 w 113"/>
                    <a:gd name="T53" fmla="*/ 176 h 612"/>
                    <a:gd name="T54" fmla="*/ 38 w 113"/>
                    <a:gd name="T55" fmla="*/ 95 h 612"/>
                    <a:gd name="T56" fmla="*/ 22 w 113"/>
                    <a:gd name="T5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612">
                      <a:moveTo>
                        <a:pt x="22" y="0"/>
                      </a:moveTo>
                      <a:lnTo>
                        <a:pt x="33" y="5"/>
                      </a:lnTo>
                      <a:lnTo>
                        <a:pt x="44" y="11"/>
                      </a:lnTo>
                      <a:lnTo>
                        <a:pt x="55" y="16"/>
                      </a:lnTo>
                      <a:lnTo>
                        <a:pt x="66" y="21"/>
                      </a:lnTo>
                      <a:lnTo>
                        <a:pt x="77" y="26"/>
                      </a:lnTo>
                      <a:lnTo>
                        <a:pt x="87" y="31"/>
                      </a:lnTo>
                      <a:lnTo>
                        <a:pt x="98" y="36"/>
                      </a:lnTo>
                      <a:lnTo>
                        <a:pt x="109" y="41"/>
                      </a:lnTo>
                      <a:lnTo>
                        <a:pt x="113" y="178"/>
                      </a:lnTo>
                      <a:lnTo>
                        <a:pt x="112" y="330"/>
                      </a:lnTo>
                      <a:lnTo>
                        <a:pt x="104" y="477"/>
                      </a:lnTo>
                      <a:lnTo>
                        <a:pt x="89" y="595"/>
                      </a:lnTo>
                      <a:lnTo>
                        <a:pt x="78" y="597"/>
                      </a:lnTo>
                      <a:lnTo>
                        <a:pt x="67" y="599"/>
                      </a:lnTo>
                      <a:lnTo>
                        <a:pt x="55" y="602"/>
                      </a:lnTo>
                      <a:lnTo>
                        <a:pt x="44" y="604"/>
                      </a:lnTo>
                      <a:lnTo>
                        <a:pt x="33" y="606"/>
                      </a:lnTo>
                      <a:lnTo>
                        <a:pt x="22" y="608"/>
                      </a:lnTo>
                      <a:lnTo>
                        <a:pt x="11" y="610"/>
                      </a:lnTo>
                      <a:lnTo>
                        <a:pt x="0" y="612"/>
                      </a:lnTo>
                      <a:lnTo>
                        <a:pt x="8" y="528"/>
                      </a:lnTo>
                      <a:lnTo>
                        <a:pt x="18" y="454"/>
                      </a:lnTo>
                      <a:lnTo>
                        <a:pt x="29" y="385"/>
                      </a:lnTo>
                      <a:lnTo>
                        <a:pt x="38" y="318"/>
                      </a:lnTo>
                      <a:lnTo>
                        <a:pt x="45" y="249"/>
                      </a:lnTo>
                      <a:lnTo>
                        <a:pt x="45" y="176"/>
                      </a:lnTo>
                      <a:lnTo>
                        <a:pt x="38" y="95"/>
                      </a:lnTo>
                      <a:lnTo>
                        <a:pt x="22"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362">
                  <a:extLst>
                    <a:ext uri="{FF2B5EF4-FFF2-40B4-BE49-F238E27FC236}">
                      <a16:creationId xmlns:a16="http://schemas.microsoft.com/office/drawing/2014/main" id="{3102FE25-6A8A-6E47-967D-FFC0A94867BB}"/>
                    </a:ext>
                  </a:extLst>
                </p:cNvPr>
                <p:cNvSpPr>
                  <a:spLocks/>
                </p:cNvSpPr>
                <p:nvPr/>
              </p:nvSpPr>
              <p:spPr bwMode="auto">
                <a:xfrm>
                  <a:off x="1110" y="1149"/>
                  <a:ext cx="39" cy="308"/>
                </a:xfrm>
                <a:custGeom>
                  <a:avLst/>
                  <a:gdLst>
                    <a:gd name="T0" fmla="*/ 26 w 116"/>
                    <a:gd name="T1" fmla="*/ 0 h 618"/>
                    <a:gd name="T2" fmla="*/ 37 w 116"/>
                    <a:gd name="T3" fmla="*/ 5 h 618"/>
                    <a:gd name="T4" fmla="*/ 48 w 116"/>
                    <a:gd name="T5" fmla="*/ 10 h 618"/>
                    <a:gd name="T6" fmla="*/ 59 w 116"/>
                    <a:gd name="T7" fmla="*/ 16 h 618"/>
                    <a:gd name="T8" fmla="*/ 71 w 116"/>
                    <a:gd name="T9" fmla="*/ 21 h 618"/>
                    <a:gd name="T10" fmla="*/ 82 w 116"/>
                    <a:gd name="T11" fmla="*/ 26 h 618"/>
                    <a:gd name="T12" fmla="*/ 93 w 116"/>
                    <a:gd name="T13" fmla="*/ 31 h 618"/>
                    <a:gd name="T14" fmla="*/ 104 w 116"/>
                    <a:gd name="T15" fmla="*/ 36 h 618"/>
                    <a:gd name="T16" fmla="*/ 115 w 116"/>
                    <a:gd name="T17" fmla="*/ 41 h 618"/>
                    <a:gd name="T18" fmla="*/ 116 w 116"/>
                    <a:gd name="T19" fmla="*/ 179 h 618"/>
                    <a:gd name="T20" fmla="*/ 115 w 116"/>
                    <a:gd name="T21" fmla="*/ 333 h 618"/>
                    <a:gd name="T22" fmla="*/ 106 w 116"/>
                    <a:gd name="T23" fmla="*/ 481 h 618"/>
                    <a:gd name="T24" fmla="*/ 91 w 116"/>
                    <a:gd name="T25" fmla="*/ 600 h 618"/>
                    <a:gd name="T26" fmla="*/ 80 w 116"/>
                    <a:gd name="T27" fmla="*/ 602 h 618"/>
                    <a:gd name="T28" fmla="*/ 68 w 116"/>
                    <a:gd name="T29" fmla="*/ 604 h 618"/>
                    <a:gd name="T30" fmla="*/ 57 w 116"/>
                    <a:gd name="T31" fmla="*/ 606 h 618"/>
                    <a:gd name="T32" fmla="*/ 46 w 116"/>
                    <a:gd name="T33" fmla="*/ 609 h 618"/>
                    <a:gd name="T34" fmla="*/ 35 w 116"/>
                    <a:gd name="T35" fmla="*/ 611 h 618"/>
                    <a:gd name="T36" fmla="*/ 23 w 116"/>
                    <a:gd name="T37" fmla="*/ 614 h 618"/>
                    <a:gd name="T38" fmla="*/ 12 w 116"/>
                    <a:gd name="T39" fmla="*/ 616 h 618"/>
                    <a:gd name="T40" fmla="*/ 0 w 116"/>
                    <a:gd name="T41" fmla="*/ 618 h 618"/>
                    <a:gd name="T42" fmla="*/ 8 w 116"/>
                    <a:gd name="T43" fmla="*/ 534 h 618"/>
                    <a:gd name="T44" fmla="*/ 19 w 116"/>
                    <a:gd name="T45" fmla="*/ 458 h 618"/>
                    <a:gd name="T46" fmla="*/ 31 w 116"/>
                    <a:gd name="T47" fmla="*/ 389 h 618"/>
                    <a:gd name="T48" fmla="*/ 42 w 116"/>
                    <a:gd name="T49" fmla="*/ 321 h 618"/>
                    <a:gd name="T50" fmla="*/ 48 w 116"/>
                    <a:gd name="T51" fmla="*/ 251 h 618"/>
                    <a:gd name="T52" fmla="*/ 49 w 116"/>
                    <a:gd name="T53" fmla="*/ 177 h 618"/>
                    <a:gd name="T54" fmla="*/ 42 w 116"/>
                    <a:gd name="T55" fmla="*/ 95 h 618"/>
                    <a:gd name="T56" fmla="*/ 26 w 116"/>
                    <a:gd name="T5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618">
                      <a:moveTo>
                        <a:pt x="26" y="0"/>
                      </a:moveTo>
                      <a:lnTo>
                        <a:pt x="37" y="5"/>
                      </a:lnTo>
                      <a:lnTo>
                        <a:pt x="48" y="10"/>
                      </a:lnTo>
                      <a:lnTo>
                        <a:pt x="59" y="16"/>
                      </a:lnTo>
                      <a:lnTo>
                        <a:pt x="71" y="21"/>
                      </a:lnTo>
                      <a:lnTo>
                        <a:pt x="82" y="26"/>
                      </a:lnTo>
                      <a:lnTo>
                        <a:pt x="93" y="31"/>
                      </a:lnTo>
                      <a:lnTo>
                        <a:pt x="104" y="36"/>
                      </a:lnTo>
                      <a:lnTo>
                        <a:pt x="115" y="41"/>
                      </a:lnTo>
                      <a:lnTo>
                        <a:pt x="116" y="179"/>
                      </a:lnTo>
                      <a:lnTo>
                        <a:pt x="115" y="333"/>
                      </a:lnTo>
                      <a:lnTo>
                        <a:pt x="106" y="481"/>
                      </a:lnTo>
                      <a:lnTo>
                        <a:pt x="91" y="600"/>
                      </a:lnTo>
                      <a:lnTo>
                        <a:pt x="80" y="602"/>
                      </a:lnTo>
                      <a:lnTo>
                        <a:pt x="68" y="604"/>
                      </a:lnTo>
                      <a:lnTo>
                        <a:pt x="57" y="606"/>
                      </a:lnTo>
                      <a:lnTo>
                        <a:pt x="46" y="609"/>
                      </a:lnTo>
                      <a:lnTo>
                        <a:pt x="35" y="611"/>
                      </a:lnTo>
                      <a:lnTo>
                        <a:pt x="23" y="614"/>
                      </a:lnTo>
                      <a:lnTo>
                        <a:pt x="12" y="616"/>
                      </a:lnTo>
                      <a:lnTo>
                        <a:pt x="0" y="618"/>
                      </a:lnTo>
                      <a:lnTo>
                        <a:pt x="8" y="534"/>
                      </a:lnTo>
                      <a:lnTo>
                        <a:pt x="19" y="458"/>
                      </a:lnTo>
                      <a:lnTo>
                        <a:pt x="31" y="389"/>
                      </a:lnTo>
                      <a:lnTo>
                        <a:pt x="42" y="321"/>
                      </a:lnTo>
                      <a:lnTo>
                        <a:pt x="48" y="251"/>
                      </a:lnTo>
                      <a:lnTo>
                        <a:pt x="49" y="177"/>
                      </a:lnTo>
                      <a:lnTo>
                        <a:pt x="42" y="95"/>
                      </a:lnTo>
                      <a:lnTo>
                        <a:pt x="26"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363">
                  <a:extLst>
                    <a:ext uri="{FF2B5EF4-FFF2-40B4-BE49-F238E27FC236}">
                      <a16:creationId xmlns:a16="http://schemas.microsoft.com/office/drawing/2014/main" id="{D1152B1D-C4D6-1845-B883-2F1FA6E66A59}"/>
                    </a:ext>
                  </a:extLst>
                </p:cNvPr>
                <p:cNvSpPr>
                  <a:spLocks/>
                </p:cNvSpPr>
                <p:nvPr/>
              </p:nvSpPr>
              <p:spPr bwMode="auto">
                <a:xfrm>
                  <a:off x="1104" y="1145"/>
                  <a:ext cx="40" cy="313"/>
                </a:xfrm>
                <a:custGeom>
                  <a:avLst/>
                  <a:gdLst>
                    <a:gd name="T0" fmla="*/ 29 w 119"/>
                    <a:gd name="T1" fmla="*/ 0 h 626"/>
                    <a:gd name="T2" fmla="*/ 40 w 119"/>
                    <a:gd name="T3" fmla="*/ 5 h 626"/>
                    <a:gd name="T4" fmla="*/ 52 w 119"/>
                    <a:gd name="T5" fmla="*/ 10 h 626"/>
                    <a:gd name="T6" fmla="*/ 63 w 119"/>
                    <a:gd name="T7" fmla="*/ 16 h 626"/>
                    <a:gd name="T8" fmla="*/ 74 w 119"/>
                    <a:gd name="T9" fmla="*/ 22 h 626"/>
                    <a:gd name="T10" fmla="*/ 85 w 119"/>
                    <a:gd name="T11" fmla="*/ 27 h 626"/>
                    <a:gd name="T12" fmla="*/ 97 w 119"/>
                    <a:gd name="T13" fmla="*/ 32 h 626"/>
                    <a:gd name="T14" fmla="*/ 108 w 119"/>
                    <a:gd name="T15" fmla="*/ 38 h 626"/>
                    <a:gd name="T16" fmla="*/ 119 w 119"/>
                    <a:gd name="T17" fmla="*/ 43 h 626"/>
                    <a:gd name="T18" fmla="*/ 118 w 119"/>
                    <a:gd name="T19" fmla="*/ 181 h 626"/>
                    <a:gd name="T20" fmla="*/ 115 w 119"/>
                    <a:gd name="T21" fmla="*/ 336 h 626"/>
                    <a:gd name="T22" fmla="*/ 108 w 119"/>
                    <a:gd name="T23" fmla="*/ 486 h 626"/>
                    <a:gd name="T24" fmla="*/ 93 w 119"/>
                    <a:gd name="T25" fmla="*/ 605 h 626"/>
                    <a:gd name="T26" fmla="*/ 82 w 119"/>
                    <a:gd name="T27" fmla="*/ 608 h 626"/>
                    <a:gd name="T28" fmla="*/ 70 w 119"/>
                    <a:gd name="T29" fmla="*/ 610 h 626"/>
                    <a:gd name="T30" fmla="*/ 59 w 119"/>
                    <a:gd name="T31" fmla="*/ 613 h 626"/>
                    <a:gd name="T32" fmla="*/ 46 w 119"/>
                    <a:gd name="T33" fmla="*/ 616 h 626"/>
                    <a:gd name="T34" fmla="*/ 35 w 119"/>
                    <a:gd name="T35" fmla="*/ 618 h 626"/>
                    <a:gd name="T36" fmla="*/ 23 w 119"/>
                    <a:gd name="T37" fmla="*/ 621 h 626"/>
                    <a:gd name="T38" fmla="*/ 12 w 119"/>
                    <a:gd name="T39" fmla="*/ 623 h 626"/>
                    <a:gd name="T40" fmla="*/ 0 w 119"/>
                    <a:gd name="T41" fmla="*/ 626 h 626"/>
                    <a:gd name="T42" fmla="*/ 8 w 119"/>
                    <a:gd name="T43" fmla="*/ 541 h 626"/>
                    <a:gd name="T44" fmla="*/ 20 w 119"/>
                    <a:gd name="T45" fmla="*/ 464 h 626"/>
                    <a:gd name="T46" fmla="*/ 33 w 119"/>
                    <a:gd name="T47" fmla="*/ 394 h 626"/>
                    <a:gd name="T48" fmla="*/ 44 w 119"/>
                    <a:gd name="T49" fmla="*/ 325 h 626"/>
                    <a:gd name="T50" fmla="*/ 50 w 119"/>
                    <a:gd name="T51" fmla="*/ 254 h 626"/>
                    <a:gd name="T52" fmla="*/ 52 w 119"/>
                    <a:gd name="T53" fmla="*/ 179 h 626"/>
                    <a:gd name="T54" fmla="*/ 45 w 119"/>
                    <a:gd name="T55" fmla="*/ 94 h 626"/>
                    <a:gd name="T56" fmla="*/ 29 w 119"/>
                    <a:gd name="T57"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626">
                      <a:moveTo>
                        <a:pt x="29" y="0"/>
                      </a:moveTo>
                      <a:lnTo>
                        <a:pt x="40" y="5"/>
                      </a:lnTo>
                      <a:lnTo>
                        <a:pt x="52" y="10"/>
                      </a:lnTo>
                      <a:lnTo>
                        <a:pt x="63" y="16"/>
                      </a:lnTo>
                      <a:lnTo>
                        <a:pt x="74" y="22"/>
                      </a:lnTo>
                      <a:lnTo>
                        <a:pt x="85" y="27"/>
                      </a:lnTo>
                      <a:lnTo>
                        <a:pt x="97" y="32"/>
                      </a:lnTo>
                      <a:lnTo>
                        <a:pt x="108" y="38"/>
                      </a:lnTo>
                      <a:lnTo>
                        <a:pt x="119" y="43"/>
                      </a:lnTo>
                      <a:lnTo>
                        <a:pt x="118" y="181"/>
                      </a:lnTo>
                      <a:lnTo>
                        <a:pt x="115" y="336"/>
                      </a:lnTo>
                      <a:lnTo>
                        <a:pt x="108" y="486"/>
                      </a:lnTo>
                      <a:lnTo>
                        <a:pt x="93" y="605"/>
                      </a:lnTo>
                      <a:lnTo>
                        <a:pt x="82" y="608"/>
                      </a:lnTo>
                      <a:lnTo>
                        <a:pt x="70" y="610"/>
                      </a:lnTo>
                      <a:lnTo>
                        <a:pt x="59" y="613"/>
                      </a:lnTo>
                      <a:lnTo>
                        <a:pt x="46" y="616"/>
                      </a:lnTo>
                      <a:lnTo>
                        <a:pt x="35" y="618"/>
                      </a:lnTo>
                      <a:lnTo>
                        <a:pt x="23" y="621"/>
                      </a:lnTo>
                      <a:lnTo>
                        <a:pt x="12" y="623"/>
                      </a:lnTo>
                      <a:lnTo>
                        <a:pt x="0" y="626"/>
                      </a:lnTo>
                      <a:lnTo>
                        <a:pt x="8" y="541"/>
                      </a:lnTo>
                      <a:lnTo>
                        <a:pt x="20" y="464"/>
                      </a:lnTo>
                      <a:lnTo>
                        <a:pt x="33" y="394"/>
                      </a:lnTo>
                      <a:lnTo>
                        <a:pt x="44" y="325"/>
                      </a:lnTo>
                      <a:lnTo>
                        <a:pt x="50" y="254"/>
                      </a:lnTo>
                      <a:lnTo>
                        <a:pt x="52" y="179"/>
                      </a:lnTo>
                      <a:lnTo>
                        <a:pt x="45" y="94"/>
                      </a:lnTo>
                      <a:lnTo>
                        <a:pt x="29"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364">
                  <a:extLst>
                    <a:ext uri="{FF2B5EF4-FFF2-40B4-BE49-F238E27FC236}">
                      <a16:creationId xmlns:a16="http://schemas.microsoft.com/office/drawing/2014/main" id="{87C0E48B-453F-394E-9775-B5B861C17D8C}"/>
                    </a:ext>
                  </a:extLst>
                </p:cNvPr>
                <p:cNvSpPr>
                  <a:spLocks/>
                </p:cNvSpPr>
                <p:nvPr/>
              </p:nvSpPr>
              <p:spPr bwMode="auto">
                <a:xfrm>
                  <a:off x="1098" y="1142"/>
                  <a:ext cx="42" cy="316"/>
                </a:xfrm>
                <a:custGeom>
                  <a:avLst/>
                  <a:gdLst>
                    <a:gd name="T0" fmla="*/ 33 w 125"/>
                    <a:gd name="T1" fmla="*/ 0 h 632"/>
                    <a:gd name="T2" fmla="*/ 44 w 125"/>
                    <a:gd name="T3" fmla="*/ 5 h 632"/>
                    <a:gd name="T4" fmla="*/ 56 w 125"/>
                    <a:gd name="T5" fmla="*/ 10 h 632"/>
                    <a:gd name="T6" fmla="*/ 67 w 125"/>
                    <a:gd name="T7" fmla="*/ 16 h 632"/>
                    <a:gd name="T8" fmla="*/ 78 w 125"/>
                    <a:gd name="T9" fmla="*/ 21 h 632"/>
                    <a:gd name="T10" fmla="*/ 89 w 125"/>
                    <a:gd name="T11" fmla="*/ 26 h 632"/>
                    <a:gd name="T12" fmla="*/ 101 w 125"/>
                    <a:gd name="T13" fmla="*/ 32 h 632"/>
                    <a:gd name="T14" fmla="*/ 112 w 125"/>
                    <a:gd name="T15" fmla="*/ 38 h 632"/>
                    <a:gd name="T16" fmla="*/ 125 w 125"/>
                    <a:gd name="T17" fmla="*/ 43 h 632"/>
                    <a:gd name="T18" fmla="*/ 119 w 125"/>
                    <a:gd name="T19" fmla="*/ 182 h 632"/>
                    <a:gd name="T20" fmla="*/ 118 w 125"/>
                    <a:gd name="T21" fmla="*/ 339 h 632"/>
                    <a:gd name="T22" fmla="*/ 111 w 125"/>
                    <a:gd name="T23" fmla="*/ 490 h 632"/>
                    <a:gd name="T24" fmla="*/ 97 w 125"/>
                    <a:gd name="T25" fmla="*/ 610 h 632"/>
                    <a:gd name="T26" fmla="*/ 85 w 125"/>
                    <a:gd name="T27" fmla="*/ 613 h 632"/>
                    <a:gd name="T28" fmla="*/ 73 w 125"/>
                    <a:gd name="T29" fmla="*/ 615 h 632"/>
                    <a:gd name="T30" fmla="*/ 60 w 125"/>
                    <a:gd name="T31" fmla="*/ 618 h 632"/>
                    <a:gd name="T32" fmla="*/ 48 w 125"/>
                    <a:gd name="T33" fmla="*/ 621 h 632"/>
                    <a:gd name="T34" fmla="*/ 36 w 125"/>
                    <a:gd name="T35" fmla="*/ 624 h 632"/>
                    <a:gd name="T36" fmla="*/ 23 w 125"/>
                    <a:gd name="T37" fmla="*/ 627 h 632"/>
                    <a:gd name="T38" fmla="*/ 12 w 125"/>
                    <a:gd name="T39" fmla="*/ 629 h 632"/>
                    <a:gd name="T40" fmla="*/ 0 w 125"/>
                    <a:gd name="T41" fmla="*/ 632 h 632"/>
                    <a:gd name="T42" fmla="*/ 8 w 125"/>
                    <a:gd name="T43" fmla="*/ 547 h 632"/>
                    <a:gd name="T44" fmla="*/ 19 w 125"/>
                    <a:gd name="T45" fmla="*/ 469 h 632"/>
                    <a:gd name="T46" fmla="*/ 33 w 125"/>
                    <a:gd name="T47" fmla="*/ 397 h 632"/>
                    <a:gd name="T48" fmla="*/ 44 w 125"/>
                    <a:gd name="T49" fmla="*/ 328 h 632"/>
                    <a:gd name="T50" fmla="*/ 52 w 125"/>
                    <a:gd name="T51" fmla="*/ 256 h 632"/>
                    <a:gd name="T52" fmla="*/ 55 w 125"/>
                    <a:gd name="T53" fmla="*/ 180 h 632"/>
                    <a:gd name="T54" fmla="*/ 49 w 125"/>
                    <a:gd name="T55" fmla="*/ 95 h 632"/>
                    <a:gd name="T56" fmla="*/ 33 w 125"/>
                    <a:gd name="T57"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632">
                      <a:moveTo>
                        <a:pt x="33" y="0"/>
                      </a:moveTo>
                      <a:lnTo>
                        <a:pt x="44" y="5"/>
                      </a:lnTo>
                      <a:lnTo>
                        <a:pt x="56" y="10"/>
                      </a:lnTo>
                      <a:lnTo>
                        <a:pt x="67" y="16"/>
                      </a:lnTo>
                      <a:lnTo>
                        <a:pt x="78" y="21"/>
                      </a:lnTo>
                      <a:lnTo>
                        <a:pt x="89" y="26"/>
                      </a:lnTo>
                      <a:lnTo>
                        <a:pt x="101" y="32"/>
                      </a:lnTo>
                      <a:lnTo>
                        <a:pt x="112" y="38"/>
                      </a:lnTo>
                      <a:lnTo>
                        <a:pt x="125" y="43"/>
                      </a:lnTo>
                      <a:lnTo>
                        <a:pt x="119" y="182"/>
                      </a:lnTo>
                      <a:lnTo>
                        <a:pt x="118" y="339"/>
                      </a:lnTo>
                      <a:lnTo>
                        <a:pt x="111" y="490"/>
                      </a:lnTo>
                      <a:lnTo>
                        <a:pt x="97" y="610"/>
                      </a:lnTo>
                      <a:lnTo>
                        <a:pt x="85" y="613"/>
                      </a:lnTo>
                      <a:lnTo>
                        <a:pt x="73" y="615"/>
                      </a:lnTo>
                      <a:lnTo>
                        <a:pt x="60" y="618"/>
                      </a:lnTo>
                      <a:lnTo>
                        <a:pt x="48" y="621"/>
                      </a:lnTo>
                      <a:lnTo>
                        <a:pt x="36" y="624"/>
                      </a:lnTo>
                      <a:lnTo>
                        <a:pt x="23" y="627"/>
                      </a:lnTo>
                      <a:lnTo>
                        <a:pt x="12" y="629"/>
                      </a:lnTo>
                      <a:lnTo>
                        <a:pt x="0" y="632"/>
                      </a:lnTo>
                      <a:lnTo>
                        <a:pt x="8" y="547"/>
                      </a:lnTo>
                      <a:lnTo>
                        <a:pt x="19" y="469"/>
                      </a:lnTo>
                      <a:lnTo>
                        <a:pt x="33" y="397"/>
                      </a:lnTo>
                      <a:lnTo>
                        <a:pt x="44" y="328"/>
                      </a:lnTo>
                      <a:lnTo>
                        <a:pt x="52" y="256"/>
                      </a:lnTo>
                      <a:lnTo>
                        <a:pt x="55" y="180"/>
                      </a:lnTo>
                      <a:lnTo>
                        <a:pt x="49" y="95"/>
                      </a:lnTo>
                      <a:lnTo>
                        <a:pt x="33"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365">
                  <a:extLst>
                    <a:ext uri="{FF2B5EF4-FFF2-40B4-BE49-F238E27FC236}">
                      <a16:creationId xmlns:a16="http://schemas.microsoft.com/office/drawing/2014/main" id="{6452F38E-7061-D948-8B24-64D67EFC5D6D}"/>
                    </a:ext>
                  </a:extLst>
                </p:cNvPr>
                <p:cNvSpPr>
                  <a:spLocks/>
                </p:cNvSpPr>
                <p:nvPr/>
              </p:nvSpPr>
              <p:spPr bwMode="auto">
                <a:xfrm>
                  <a:off x="1092" y="1139"/>
                  <a:ext cx="43" cy="319"/>
                </a:xfrm>
                <a:custGeom>
                  <a:avLst/>
                  <a:gdLst>
                    <a:gd name="T0" fmla="*/ 36 w 128"/>
                    <a:gd name="T1" fmla="*/ 0 h 638"/>
                    <a:gd name="T2" fmla="*/ 47 w 128"/>
                    <a:gd name="T3" fmla="*/ 5 h 638"/>
                    <a:gd name="T4" fmla="*/ 59 w 128"/>
                    <a:gd name="T5" fmla="*/ 10 h 638"/>
                    <a:gd name="T6" fmla="*/ 70 w 128"/>
                    <a:gd name="T7" fmla="*/ 16 h 638"/>
                    <a:gd name="T8" fmla="*/ 82 w 128"/>
                    <a:gd name="T9" fmla="*/ 21 h 638"/>
                    <a:gd name="T10" fmla="*/ 93 w 128"/>
                    <a:gd name="T11" fmla="*/ 26 h 638"/>
                    <a:gd name="T12" fmla="*/ 104 w 128"/>
                    <a:gd name="T13" fmla="*/ 31 h 638"/>
                    <a:gd name="T14" fmla="*/ 117 w 128"/>
                    <a:gd name="T15" fmla="*/ 38 h 638"/>
                    <a:gd name="T16" fmla="*/ 128 w 128"/>
                    <a:gd name="T17" fmla="*/ 43 h 638"/>
                    <a:gd name="T18" fmla="*/ 121 w 128"/>
                    <a:gd name="T19" fmla="*/ 183 h 638"/>
                    <a:gd name="T20" fmla="*/ 118 w 128"/>
                    <a:gd name="T21" fmla="*/ 341 h 638"/>
                    <a:gd name="T22" fmla="*/ 113 w 128"/>
                    <a:gd name="T23" fmla="*/ 494 h 638"/>
                    <a:gd name="T24" fmla="*/ 97 w 128"/>
                    <a:gd name="T25" fmla="*/ 615 h 638"/>
                    <a:gd name="T26" fmla="*/ 85 w 128"/>
                    <a:gd name="T27" fmla="*/ 618 h 638"/>
                    <a:gd name="T28" fmla="*/ 74 w 128"/>
                    <a:gd name="T29" fmla="*/ 620 h 638"/>
                    <a:gd name="T30" fmla="*/ 62 w 128"/>
                    <a:gd name="T31" fmla="*/ 623 h 638"/>
                    <a:gd name="T32" fmla="*/ 50 w 128"/>
                    <a:gd name="T33" fmla="*/ 627 h 638"/>
                    <a:gd name="T34" fmla="*/ 37 w 128"/>
                    <a:gd name="T35" fmla="*/ 630 h 638"/>
                    <a:gd name="T36" fmla="*/ 25 w 128"/>
                    <a:gd name="T37" fmla="*/ 633 h 638"/>
                    <a:gd name="T38" fmla="*/ 13 w 128"/>
                    <a:gd name="T39" fmla="*/ 635 h 638"/>
                    <a:gd name="T40" fmla="*/ 0 w 128"/>
                    <a:gd name="T41" fmla="*/ 638 h 638"/>
                    <a:gd name="T42" fmla="*/ 8 w 128"/>
                    <a:gd name="T43" fmla="*/ 553 h 638"/>
                    <a:gd name="T44" fmla="*/ 21 w 128"/>
                    <a:gd name="T45" fmla="*/ 474 h 638"/>
                    <a:gd name="T46" fmla="*/ 34 w 128"/>
                    <a:gd name="T47" fmla="*/ 401 h 638"/>
                    <a:gd name="T48" fmla="*/ 47 w 128"/>
                    <a:gd name="T49" fmla="*/ 331 h 638"/>
                    <a:gd name="T50" fmla="*/ 55 w 128"/>
                    <a:gd name="T51" fmla="*/ 258 h 638"/>
                    <a:gd name="T52" fmla="*/ 58 w 128"/>
                    <a:gd name="T53" fmla="*/ 179 h 638"/>
                    <a:gd name="T54" fmla="*/ 52 w 128"/>
                    <a:gd name="T55" fmla="*/ 95 h 638"/>
                    <a:gd name="T56" fmla="*/ 36 w 128"/>
                    <a:gd name="T5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638">
                      <a:moveTo>
                        <a:pt x="36" y="0"/>
                      </a:moveTo>
                      <a:lnTo>
                        <a:pt x="47" y="5"/>
                      </a:lnTo>
                      <a:lnTo>
                        <a:pt x="59" y="10"/>
                      </a:lnTo>
                      <a:lnTo>
                        <a:pt x="70" y="16"/>
                      </a:lnTo>
                      <a:lnTo>
                        <a:pt x="82" y="21"/>
                      </a:lnTo>
                      <a:lnTo>
                        <a:pt x="93" y="26"/>
                      </a:lnTo>
                      <a:lnTo>
                        <a:pt x="104" y="31"/>
                      </a:lnTo>
                      <a:lnTo>
                        <a:pt x="117" y="38"/>
                      </a:lnTo>
                      <a:lnTo>
                        <a:pt x="128" y="43"/>
                      </a:lnTo>
                      <a:lnTo>
                        <a:pt x="121" y="183"/>
                      </a:lnTo>
                      <a:lnTo>
                        <a:pt x="118" y="341"/>
                      </a:lnTo>
                      <a:lnTo>
                        <a:pt x="113" y="494"/>
                      </a:lnTo>
                      <a:lnTo>
                        <a:pt x="97" y="615"/>
                      </a:lnTo>
                      <a:lnTo>
                        <a:pt x="85" y="618"/>
                      </a:lnTo>
                      <a:lnTo>
                        <a:pt x="74" y="620"/>
                      </a:lnTo>
                      <a:lnTo>
                        <a:pt x="62" y="623"/>
                      </a:lnTo>
                      <a:lnTo>
                        <a:pt x="50" y="627"/>
                      </a:lnTo>
                      <a:lnTo>
                        <a:pt x="37" y="630"/>
                      </a:lnTo>
                      <a:lnTo>
                        <a:pt x="25" y="633"/>
                      </a:lnTo>
                      <a:lnTo>
                        <a:pt x="13" y="635"/>
                      </a:lnTo>
                      <a:lnTo>
                        <a:pt x="0" y="638"/>
                      </a:lnTo>
                      <a:lnTo>
                        <a:pt x="8" y="553"/>
                      </a:lnTo>
                      <a:lnTo>
                        <a:pt x="21" y="474"/>
                      </a:lnTo>
                      <a:lnTo>
                        <a:pt x="34" y="401"/>
                      </a:lnTo>
                      <a:lnTo>
                        <a:pt x="47" y="331"/>
                      </a:lnTo>
                      <a:lnTo>
                        <a:pt x="55" y="258"/>
                      </a:lnTo>
                      <a:lnTo>
                        <a:pt x="58" y="179"/>
                      </a:lnTo>
                      <a:lnTo>
                        <a:pt x="52" y="95"/>
                      </a:lnTo>
                      <a:lnTo>
                        <a:pt x="3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366">
                  <a:extLst>
                    <a:ext uri="{FF2B5EF4-FFF2-40B4-BE49-F238E27FC236}">
                      <a16:creationId xmlns:a16="http://schemas.microsoft.com/office/drawing/2014/main" id="{8DBE2A67-55FA-8B41-AE63-387CF462FC39}"/>
                    </a:ext>
                  </a:extLst>
                </p:cNvPr>
                <p:cNvSpPr>
                  <a:spLocks/>
                </p:cNvSpPr>
                <p:nvPr/>
              </p:nvSpPr>
              <p:spPr bwMode="auto">
                <a:xfrm>
                  <a:off x="1086" y="1136"/>
                  <a:ext cx="45" cy="322"/>
                </a:xfrm>
                <a:custGeom>
                  <a:avLst/>
                  <a:gdLst>
                    <a:gd name="T0" fmla="*/ 40 w 133"/>
                    <a:gd name="T1" fmla="*/ 0 h 645"/>
                    <a:gd name="T2" fmla="*/ 51 w 133"/>
                    <a:gd name="T3" fmla="*/ 6 h 645"/>
                    <a:gd name="T4" fmla="*/ 63 w 133"/>
                    <a:gd name="T5" fmla="*/ 12 h 645"/>
                    <a:gd name="T6" fmla="*/ 74 w 133"/>
                    <a:gd name="T7" fmla="*/ 17 h 645"/>
                    <a:gd name="T8" fmla="*/ 85 w 133"/>
                    <a:gd name="T9" fmla="*/ 22 h 645"/>
                    <a:gd name="T10" fmla="*/ 98 w 133"/>
                    <a:gd name="T11" fmla="*/ 27 h 645"/>
                    <a:gd name="T12" fmla="*/ 109 w 133"/>
                    <a:gd name="T13" fmla="*/ 33 h 645"/>
                    <a:gd name="T14" fmla="*/ 121 w 133"/>
                    <a:gd name="T15" fmla="*/ 38 h 645"/>
                    <a:gd name="T16" fmla="*/ 133 w 133"/>
                    <a:gd name="T17" fmla="*/ 45 h 645"/>
                    <a:gd name="T18" fmla="*/ 122 w 133"/>
                    <a:gd name="T19" fmla="*/ 184 h 645"/>
                    <a:gd name="T20" fmla="*/ 120 w 133"/>
                    <a:gd name="T21" fmla="*/ 345 h 645"/>
                    <a:gd name="T22" fmla="*/ 114 w 133"/>
                    <a:gd name="T23" fmla="*/ 499 h 645"/>
                    <a:gd name="T24" fmla="*/ 100 w 133"/>
                    <a:gd name="T25" fmla="*/ 621 h 645"/>
                    <a:gd name="T26" fmla="*/ 88 w 133"/>
                    <a:gd name="T27" fmla="*/ 624 h 645"/>
                    <a:gd name="T28" fmla="*/ 74 w 133"/>
                    <a:gd name="T29" fmla="*/ 627 h 645"/>
                    <a:gd name="T30" fmla="*/ 62 w 133"/>
                    <a:gd name="T31" fmla="*/ 630 h 645"/>
                    <a:gd name="T32" fmla="*/ 50 w 133"/>
                    <a:gd name="T33" fmla="*/ 632 h 645"/>
                    <a:gd name="T34" fmla="*/ 37 w 133"/>
                    <a:gd name="T35" fmla="*/ 636 h 645"/>
                    <a:gd name="T36" fmla="*/ 25 w 133"/>
                    <a:gd name="T37" fmla="*/ 639 h 645"/>
                    <a:gd name="T38" fmla="*/ 13 w 133"/>
                    <a:gd name="T39" fmla="*/ 642 h 645"/>
                    <a:gd name="T40" fmla="*/ 0 w 133"/>
                    <a:gd name="T41" fmla="*/ 645 h 645"/>
                    <a:gd name="T42" fmla="*/ 9 w 133"/>
                    <a:gd name="T43" fmla="*/ 560 h 645"/>
                    <a:gd name="T44" fmla="*/ 21 w 133"/>
                    <a:gd name="T45" fmla="*/ 481 h 645"/>
                    <a:gd name="T46" fmla="*/ 35 w 133"/>
                    <a:gd name="T47" fmla="*/ 407 h 645"/>
                    <a:gd name="T48" fmla="*/ 48 w 133"/>
                    <a:gd name="T49" fmla="*/ 334 h 645"/>
                    <a:gd name="T50" fmla="*/ 58 w 133"/>
                    <a:gd name="T51" fmla="*/ 260 h 645"/>
                    <a:gd name="T52" fmla="*/ 61 w 133"/>
                    <a:gd name="T53" fmla="*/ 181 h 645"/>
                    <a:gd name="T54" fmla="*/ 57 w 133"/>
                    <a:gd name="T55" fmla="*/ 96 h 645"/>
                    <a:gd name="T56" fmla="*/ 40 w 133"/>
                    <a:gd name="T57"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45">
                      <a:moveTo>
                        <a:pt x="40" y="0"/>
                      </a:moveTo>
                      <a:lnTo>
                        <a:pt x="51" y="6"/>
                      </a:lnTo>
                      <a:lnTo>
                        <a:pt x="63" y="12"/>
                      </a:lnTo>
                      <a:lnTo>
                        <a:pt x="74" y="17"/>
                      </a:lnTo>
                      <a:lnTo>
                        <a:pt x="85" y="22"/>
                      </a:lnTo>
                      <a:lnTo>
                        <a:pt x="98" y="27"/>
                      </a:lnTo>
                      <a:lnTo>
                        <a:pt x="109" y="33"/>
                      </a:lnTo>
                      <a:lnTo>
                        <a:pt x="121" y="38"/>
                      </a:lnTo>
                      <a:lnTo>
                        <a:pt x="133" y="45"/>
                      </a:lnTo>
                      <a:lnTo>
                        <a:pt x="122" y="184"/>
                      </a:lnTo>
                      <a:lnTo>
                        <a:pt x="120" y="345"/>
                      </a:lnTo>
                      <a:lnTo>
                        <a:pt x="114" y="499"/>
                      </a:lnTo>
                      <a:lnTo>
                        <a:pt x="100" y="621"/>
                      </a:lnTo>
                      <a:lnTo>
                        <a:pt x="88" y="624"/>
                      </a:lnTo>
                      <a:lnTo>
                        <a:pt x="74" y="627"/>
                      </a:lnTo>
                      <a:lnTo>
                        <a:pt x="62" y="630"/>
                      </a:lnTo>
                      <a:lnTo>
                        <a:pt x="50" y="632"/>
                      </a:lnTo>
                      <a:lnTo>
                        <a:pt x="37" y="636"/>
                      </a:lnTo>
                      <a:lnTo>
                        <a:pt x="25" y="639"/>
                      </a:lnTo>
                      <a:lnTo>
                        <a:pt x="13" y="642"/>
                      </a:lnTo>
                      <a:lnTo>
                        <a:pt x="0" y="645"/>
                      </a:lnTo>
                      <a:lnTo>
                        <a:pt x="9" y="560"/>
                      </a:lnTo>
                      <a:lnTo>
                        <a:pt x="21" y="481"/>
                      </a:lnTo>
                      <a:lnTo>
                        <a:pt x="35" y="407"/>
                      </a:lnTo>
                      <a:lnTo>
                        <a:pt x="48" y="334"/>
                      </a:lnTo>
                      <a:lnTo>
                        <a:pt x="58" y="260"/>
                      </a:lnTo>
                      <a:lnTo>
                        <a:pt x="61" y="181"/>
                      </a:lnTo>
                      <a:lnTo>
                        <a:pt x="57" y="96"/>
                      </a:lnTo>
                      <a:lnTo>
                        <a:pt x="40"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367">
                  <a:extLst>
                    <a:ext uri="{FF2B5EF4-FFF2-40B4-BE49-F238E27FC236}">
                      <a16:creationId xmlns:a16="http://schemas.microsoft.com/office/drawing/2014/main" id="{F7059FFB-BCC7-0F41-96C2-FCAC1CA0CA6B}"/>
                    </a:ext>
                  </a:extLst>
                </p:cNvPr>
                <p:cNvSpPr>
                  <a:spLocks/>
                </p:cNvSpPr>
                <p:nvPr/>
              </p:nvSpPr>
              <p:spPr bwMode="auto">
                <a:xfrm>
                  <a:off x="1081" y="1133"/>
                  <a:ext cx="45" cy="325"/>
                </a:xfrm>
                <a:custGeom>
                  <a:avLst/>
                  <a:gdLst>
                    <a:gd name="T0" fmla="*/ 42 w 135"/>
                    <a:gd name="T1" fmla="*/ 0 h 651"/>
                    <a:gd name="T2" fmla="*/ 135 w 135"/>
                    <a:gd name="T3" fmla="*/ 44 h 651"/>
                    <a:gd name="T4" fmla="*/ 123 w 135"/>
                    <a:gd name="T5" fmla="*/ 185 h 651"/>
                    <a:gd name="T6" fmla="*/ 119 w 135"/>
                    <a:gd name="T7" fmla="*/ 348 h 651"/>
                    <a:gd name="T8" fmla="*/ 115 w 135"/>
                    <a:gd name="T9" fmla="*/ 503 h 651"/>
                    <a:gd name="T10" fmla="*/ 101 w 135"/>
                    <a:gd name="T11" fmla="*/ 626 h 651"/>
                    <a:gd name="T12" fmla="*/ 0 w 135"/>
                    <a:gd name="T13" fmla="*/ 651 h 651"/>
                    <a:gd name="T14" fmla="*/ 8 w 135"/>
                    <a:gd name="T15" fmla="*/ 566 h 651"/>
                    <a:gd name="T16" fmla="*/ 21 w 135"/>
                    <a:gd name="T17" fmla="*/ 486 h 651"/>
                    <a:gd name="T18" fmla="*/ 35 w 135"/>
                    <a:gd name="T19" fmla="*/ 411 h 651"/>
                    <a:gd name="T20" fmla="*/ 49 w 135"/>
                    <a:gd name="T21" fmla="*/ 337 h 651"/>
                    <a:gd name="T22" fmla="*/ 58 w 135"/>
                    <a:gd name="T23" fmla="*/ 261 h 651"/>
                    <a:gd name="T24" fmla="*/ 63 w 135"/>
                    <a:gd name="T25" fmla="*/ 182 h 651"/>
                    <a:gd name="T26" fmla="*/ 58 w 135"/>
                    <a:gd name="T27" fmla="*/ 96 h 651"/>
                    <a:gd name="T28" fmla="*/ 42 w 135"/>
                    <a:gd name="T2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651">
                      <a:moveTo>
                        <a:pt x="42" y="0"/>
                      </a:moveTo>
                      <a:lnTo>
                        <a:pt x="135" y="44"/>
                      </a:lnTo>
                      <a:lnTo>
                        <a:pt x="123" y="185"/>
                      </a:lnTo>
                      <a:lnTo>
                        <a:pt x="119" y="348"/>
                      </a:lnTo>
                      <a:lnTo>
                        <a:pt x="115" y="503"/>
                      </a:lnTo>
                      <a:lnTo>
                        <a:pt x="101" y="626"/>
                      </a:lnTo>
                      <a:lnTo>
                        <a:pt x="0" y="651"/>
                      </a:lnTo>
                      <a:lnTo>
                        <a:pt x="8" y="566"/>
                      </a:lnTo>
                      <a:lnTo>
                        <a:pt x="21" y="486"/>
                      </a:lnTo>
                      <a:lnTo>
                        <a:pt x="35" y="411"/>
                      </a:lnTo>
                      <a:lnTo>
                        <a:pt x="49" y="337"/>
                      </a:lnTo>
                      <a:lnTo>
                        <a:pt x="58" y="261"/>
                      </a:lnTo>
                      <a:lnTo>
                        <a:pt x="63" y="182"/>
                      </a:lnTo>
                      <a:lnTo>
                        <a:pt x="58" y="96"/>
                      </a:lnTo>
                      <a:lnTo>
                        <a:pt x="42"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368">
                  <a:extLst>
                    <a:ext uri="{FF2B5EF4-FFF2-40B4-BE49-F238E27FC236}">
                      <a16:creationId xmlns:a16="http://schemas.microsoft.com/office/drawing/2014/main" id="{3136AADC-C025-8C4A-B0B6-AE9144E20D85}"/>
                    </a:ext>
                  </a:extLst>
                </p:cNvPr>
                <p:cNvSpPr>
                  <a:spLocks/>
                </p:cNvSpPr>
                <p:nvPr/>
              </p:nvSpPr>
              <p:spPr bwMode="auto">
                <a:xfrm>
                  <a:off x="623" y="1467"/>
                  <a:ext cx="375" cy="34"/>
                </a:xfrm>
                <a:custGeom>
                  <a:avLst/>
                  <a:gdLst>
                    <a:gd name="T0" fmla="*/ 3 w 1125"/>
                    <a:gd name="T1" fmla="*/ 0 h 69"/>
                    <a:gd name="T2" fmla="*/ 55 w 1125"/>
                    <a:gd name="T3" fmla="*/ 10 h 69"/>
                    <a:gd name="T4" fmla="*/ 106 w 1125"/>
                    <a:gd name="T5" fmla="*/ 18 h 69"/>
                    <a:gd name="T6" fmla="*/ 155 w 1125"/>
                    <a:gd name="T7" fmla="*/ 24 h 69"/>
                    <a:gd name="T8" fmla="*/ 202 w 1125"/>
                    <a:gd name="T9" fmla="*/ 30 h 69"/>
                    <a:gd name="T10" fmla="*/ 250 w 1125"/>
                    <a:gd name="T11" fmla="*/ 34 h 69"/>
                    <a:gd name="T12" fmla="*/ 296 w 1125"/>
                    <a:gd name="T13" fmla="*/ 37 h 69"/>
                    <a:gd name="T14" fmla="*/ 343 w 1125"/>
                    <a:gd name="T15" fmla="*/ 40 h 69"/>
                    <a:gd name="T16" fmla="*/ 392 w 1125"/>
                    <a:gd name="T17" fmla="*/ 41 h 69"/>
                    <a:gd name="T18" fmla="*/ 441 w 1125"/>
                    <a:gd name="T19" fmla="*/ 42 h 69"/>
                    <a:gd name="T20" fmla="*/ 492 w 1125"/>
                    <a:gd name="T21" fmla="*/ 41 h 69"/>
                    <a:gd name="T22" fmla="*/ 547 w 1125"/>
                    <a:gd name="T23" fmla="*/ 40 h 69"/>
                    <a:gd name="T24" fmla="*/ 603 w 1125"/>
                    <a:gd name="T25" fmla="*/ 38 h 69"/>
                    <a:gd name="T26" fmla="*/ 663 w 1125"/>
                    <a:gd name="T27" fmla="*/ 35 h 69"/>
                    <a:gd name="T28" fmla="*/ 728 w 1125"/>
                    <a:gd name="T29" fmla="*/ 31 h 69"/>
                    <a:gd name="T30" fmla="*/ 796 w 1125"/>
                    <a:gd name="T31" fmla="*/ 27 h 69"/>
                    <a:gd name="T32" fmla="*/ 870 w 1125"/>
                    <a:gd name="T33" fmla="*/ 22 h 69"/>
                    <a:gd name="T34" fmla="*/ 914 w 1125"/>
                    <a:gd name="T35" fmla="*/ 16 h 69"/>
                    <a:gd name="T36" fmla="*/ 998 w 1125"/>
                    <a:gd name="T37" fmla="*/ 19 h 69"/>
                    <a:gd name="T38" fmla="*/ 1125 w 1125"/>
                    <a:gd name="T39" fmla="*/ 31 h 69"/>
                    <a:gd name="T40" fmla="*/ 983 w 1125"/>
                    <a:gd name="T41" fmla="*/ 43 h 69"/>
                    <a:gd name="T42" fmla="*/ 876 w 1125"/>
                    <a:gd name="T43" fmla="*/ 55 h 69"/>
                    <a:gd name="T44" fmla="*/ 830 w 1125"/>
                    <a:gd name="T45" fmla="*/ 59 h 69"/>
                    <a:gd name="T46" fmla="*/ 785 w 1125"/>
                    <a:gd name="T47" fmla="*/ 63 h 69"/>
                    <a:gd name="T48" fmla="*/ 740 w 1125"/>
                    <a:gd name="T49" fmla="*/ 65 h 69"/>
                    <a:gd name="T50" fmla="*/ 696 w 1125"/>
                    <a:gd name="T51" fmla="*/ 67 h 69"/>
                    <a:gd name="T52" fmla="*/ 652 w 1125"/>
                    <a:gd name="T53" fmla="*/ 69 h 69"/>
                    <a:gd name="T54" fmla="*/ 610 w 1125"/>
                    <a:gd name="T55" fmla="*/ 69 h 69"/>
                    <a:gd name="T56" fmla="*/ 567 w 1125"/>
                    <a:gd name="T57" fmla="*/ 69 h 69"/>
                    <a:gd name="T58" fmla="*/ 526 w 1125"/>
                    <a:gd name="T59" fmla="*/ 69 h 69"/>
                    <a:gd name="T60" fmla="*/ 487 w 1125"/>
                    <a:gd name="T61" fmla="*/ 68 h 69"/>
                    <a:gd name="T62" fmla="*/ 447 w 1125"/>
                    <a:gd name="T63" fmla="*/ 67 h 69"/>
                    <a:gd name="T64" fmla="*/ 410 w 1125"/>
                    <a:gd name="T65" fmla="*/ 65 h 69"/>
                    <a:gd name="T66" fmla="*/ 373 w 1125"/>
                    <a:gd name="T67" fmla="*/ 63 h 69"/>
                    <a:gd name="T68" fmla="*/ 337 w 1125"/>
                    <a:gd name="T69" fmla="*/ 60 h 69"/>
                    <a:gd name="T70" fmla="*/ 303 w 1125"/>
                    <a:gd name="T71" fmla="*/ 58 h 69"/>
                    <a:gd name="T72" fmla="*/ 270 w 1125"/>
                    <a:gd name="T73" fmla="*/ 55 h 69"/>
                    <a:gd name="T74" fmla="*/ 240 w 1125"/>
                    <a:gd name="T75" fmla="*/ 51 h 69"/>
                    <a:gd name="T76" fmla="*/ 210 w 1125"/>
                    <a:gd name="T77" fmla="*/ 48 h 69"/>
                    <a:gd name="T78" fmla="*/ 182 w 1125"/>
                    <a:gd name="T79" fmla="*/ 43 h 69"/>
                    <a:gd name="T80" fmla="*/ 155 w 1125"/>
                    <a:gd name="T81" fmla="*/ 40 h 69"/>
                    <a:gd name="T82" fmla="*/ 132 w 1125"/>
                    <a:gd name="T83" fmla="*/ 36 h 69"/>
                    <a:gd name="T84" fmla="*/ 108 w 1125"/>
                    <a:gd name="T85" fmla="*/ 32 h 69"/>
                    <a:gd name="T86" fmla="*/ 88 w 1125"/>
                    <a:gd name="T87" fmla="*/ 28 h 69"/>
                    <a:gd name="T88" fmla="*/ 69 w 1125"/>
                    <a:gd name="T89" fmla="*/ 25 h 69"/>
                    <a:gd name="T90" fmla="*/ 52 w 1125"/>
                    <a:gd name="T91" fmla="*/ 21 h 69"/>
                    <a:gd name="T92" fmla="*/ 39 w 1125"/>
                    <a:gd name="T93" fmla="*/ 18 h 69"/>
                    <a:gd name="T94" fmla="*/ 26 w 1125"/>
                    <a:gd name="T95" fmla="*/ 15 h 69"/>
                    <a:gd name="T96" fmla="*/ 15 w 1125"/>
                    <a:gd name="T97" fmla="*/ 12 h 69"/>
                    <a:gd name="T98" fmla="*/ 8 w 1125"/>
                    <a:gd name="T99" fmla="*/ 9 h 69"/>
                    <a:gd name="T100" fmla="*/ 3 w 1125"/>
                    <a:gd name="T101" fmla="*/ 5 h 69"/>
                    <a:gd name="T102" fmla="*/ 0 w 1125"/>
                    <a:gd name="T103" fmla="*/ 3 h 69"/>
                    <a:gd name="T104" fmla="*/ 0 w 1125"/>
                    <a:gd name="T105" fmla="*/ 1 h 69"/>
                    <a:gd name="T106" fmla="*/ 3 w 1125"/>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69">
                      <a:moveTo>
                        <a:pt x="3" y="0"/>
                      </a:moveTo>
                      <a:lnTo>
                        <a:pt x="55" y="10"/>
                      </a:lnTo>
                      <a:lnTo>
                        <a:pt x="106" y="18"/>
                      </a:lnTo>
                      <a:lnTo>
                        <a:pt x="155" y="24"/>
                      </a:lnTo>
                      <a:lnTo>
                        <a:pt x="202" y="30"/>
                      </a:lnTo>
                      <a:lnTo>
                        <a:pt x="250" y="34"/>
                      </a:lnTo>
                      <a:lnTo>
                        <a:pt x="296" y="37"/>
                      </a:lnTo>
                      <a:lnTo>
                        <a:pt x="343" y="40"/>
                      </a:lnTo>
                      <a:lnTo>
                        <a:pt x="392" y="41"/>
                      </a:lnTo>
                      <a:lnTo>
                        <a:pt x="441" y="42"/>
                      </a:lnTo>
                      <a:lnTo>
                        <a:pt x="492" y="41"/>
                      </a:lnTo>
                      <a:lnTo>
                        <a:pt x="547" y="40"/>
                      </a:lnTo>
                      <a:lnTo>
                        <a:pt x="603" y="38"/>
                      </a:lnTo>
                      <a:lnTo>
                        <a:pt x="663" y="35"/>
                      </a:lnTo>
                      <a:lnTo>
                        <a:pt x="728" y="31"/>
                      </a:lnTo>
                      <a:lnTo>
                        <a:pt x="796" y="27"/>
                      </a:lnTo>
                      <a:lnTo>
                        <a:pt x="870" y="22"/>
                      </a:lnTo>
                      <a:lnTo>
                        <a:pt x="914" y="16"/>
                      </a:lnTo>
                      <a:lnTo>
                        <a:pt x="998" y="19"/>
                      </a:lnTo>
                      <a:lnTo>
                        <a:pt x="1125" y="31"/>
                      </a:lnTo>
                      <a:lnTo>
                        <a:pt x="983" y="43"/>
                      </a:lnTo>
                      <a:lnTo>
                        <a:pt x="876" y="55"/>
                      </a:lnTo>
                      <a:lnTo>
                        <a:pt x="830" y="59"/>
                      </a:lnTo>
                      <a:lnTo>
                        <a:pt x="785" y="63"/>
                      </a:lnTo>
                      <a:lnTo>
                        <a:pt x="740" y="65"/>
                      </a:lnTo>
                      <a:lnTo>
                        <a:pt x="696" y="67"/>
                      </a:lnTo>
                      <a:lnTo>
                        <a:pt x="652" y="69"/>
                      </a:lnTo>
                      <a:lnTo>
                        <a:pt x="610" y="69"/>
                      </a:lnTo>
                      <a:lnTo>
                        <a:pt x="567" y="69"/>
                      </a:lnTo>
                      <a:lnTo>
                        <a:pt x="526" y="69"/>
                      </a:lnTo>
                      <a:lnTo>
                        <a:pt x="487" y="68"/>
                      </a:lnTo>
                      <a:lnTo>
                        <a:pt x="447" y="67"/>
                      </a:lnTo>
                      <a:lnTo>
                        <a:pt x="410" y="65"/>
                      </a:lnTo>
                      <a:lnTo>
                        <a:pt x="373" y="63"/>
                      </a:lnTo>
                      <a:lnTo>
                        <a:pt x="337" y="60"/>
                      </a:lnTo>
                      <a:lnTo>
                        <a:pt x="303" y="58"/>
                      </a:lnTo>
                      <a:lnTo>
                        <a:pt x="270" y="55"/>
                      </a:lnTo>
                      <a:lnTo>
                        <a:pt x="240" y="51"/>
                      </a:lnTo>
                      <a:lnTo>
                        <a:pt x="210" y="48"/>
                      </a:lnTo>
                      <a:lnTo>
                        <a:pt x="182" y="43"/>
                      </a:lnTo>
                      <a:lnTo>
                        <a:pt x="155" y="40"/>
                      </a:lnTo>
                      <a:lnTo>
                        <a:pt x="132" y="36"/>
                      </a:lnTo>
                      <a:lnTo>
                        <a:pt x="108" y="32"/>
                      </a:lnTo>
                      <a:lnTo>
                        <a:pt x="88" y="28"/>
                      </a:lnTo>
                      <a:lnTo>
                        <a:pt x="69" y="25"/>
                      </a:lnTo>
                      <a:lnTo>
                        <a:pt x="52" y="21"/>
                      </a:lnTo>
                      <a:lnTo>
                        <a:pt x="39" y="18"/>
                      </a:lnTo>
                      <a:lnTo>
                        <a:pt x="26" y="15"/>
                      </a:lnTo>
                      <a:lnTo>
                        <a:pt x="15" y="12"/>
                      </a:lnTo>
                      <a:lnTo>
                        <a:pt x="8" y="9"/>
                      </a:lnTo>
                      <a:lnTo>
                        <a:pt x="3" y="5"/>
                      </a:lnTo>
                      <a:lnTo>
                        <a:pt x="0" y="3"/>
                      </a:lnTo>
                      <a:lnTo>
                        <a:pt x="0" y="1"/>
                      </a:lnTo>
                      <a:lnTo>
                        <a:pt x="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369">
                  <a:extLst>
                    <a:ext uri="{FF2B5EF4-FFF2-40B4-BE49-F238E27FC236}">
                      <a16:creationId xmlns:a16="http://schemas.microsoft.com/office/drawing/2014/main" id="{AF60FCFC-6071-6D4C-A1D5-2DD52E1FA3D4}"/>
                    </a:ext>
                  </a:extLst>
                </p:cNvPr>
                <p:cNvSpPr>
                  <a:spLocks/>
                </p:cNvSpPr>
                <p:nvPr/>
              </p:nvSpPr>
              <p:spPr bwMode="auto">
                <a:xfrm>
                  <a:off x="733" y="1501"/>
                  <a:ext cx="140" cy="41"/>
                </a:xfrm>
                <a:custGeom>
                  <a:avLst/>
                  <a:gdLst>
                    <a:gd name="T0" fmla="*/ 0 w 420"/>
                    <a:gd name="T1" fmla="*/ 0 h 82"/>
                    <a:gd name="T2" fmla="*/ 55 w 420"/>
                    <a:gd name="T3" fmla="*/ 7 h 82"/>
                    <a:gd name="T4" fmla="*/ 152 w 420"/>
                    <a:gd name="T5" fmla="*/ 7 h 82"/>
                    <a:gd name="T6" fmla="*/ 225 w 420"/>
                    <a:gd name="T7" fmla="*/ 7 h 82"/>
                    <a:gd name="T8" fmla="*/ 300 w 420"/>
                    <a:gd name="T9" fmla="*/ 4 h 82"/>
                    <a:gd name="T10" fmla="*/ 310 w 420"/>
                    <a:gd name="T11" fmla="*/ 25 h 82"/>
                    <a:gd name="T12" fmla="*/ 331 w 420"/>
                    <a:gd name="T13" fmla="*/ 48 h 82"/>
                    <a:gd name="T14" fmla="*/ 380 w 420"/>
                    <a:gd name="T15" fmla="*/ 64 h 82"/>
                    <a:gd name="T16" fmla="*/ 420 w 420"/>
                    <a:gd name="T17" fmla="*/ 82 h 82"/>
                    <a:gd name="T18" fmla="*/ 347 w 420"/>
                    <a:gd name="T19" fmla="*/ 82 h 82"/>
                    <a:gd name="T20" fmla="*/ 251 w 420"/>
                    <a:gd name="T21" fmla="*/ 75 h 82"/>
                    <a:gd name="T22" fmla="*/ 161 w 420"/>
                    <a:gd name="T23" fmla="*/ 67 h 82"/>
                    <a:gd name="T24" fmla="*/ 99 w 420"/>
                    <a:gd name="T25" fmla="*/ 58 h 82"/>
                    <a:gd name="T26" fmla="*/ 24 w 420"/>
                    <a:gd name="T27" fmla="*/ 23 h 82"/>
                    <a:gd name="T28" fmla="*/ 0 w 420"/>
                    <a:gd name="T2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82">
                      <a:moveTo>
                        <a:pt x="0" y="0"/>
                      </a:moveTo>
                      <a:lnTo>
                        <a:pt x="55" y="7"/>
                      </a:lnTo>
                      <a:lnTo>
                        <a:pt x="152" y="7"/>
                      </a:lnTo>
                      <a:lnTo>
                        <a:pt x="225" y="7"/>
                      </a:lnTo>
                      <a:lnTo>
                        <a:pt x="300" y="4"/>
                      </a:lnTo>
                      <a:lnTo>
                        <a:pt x="310" y="25"/>
                      </a:lnTo>
                      <a:lnTo>
                        <a:pt x="331" y="48"/>
                      </a:lnTo>
                      <a:lnTo>
                        <a:pt x="380" y="64"/>
                      </a:lnTo>
                      <a:lnTo>
                        <a:pt x="420" y="82"/>
                      </a:lnTo>
                      <a:lnTo>
                        <a:pt x="347" y="82"/>
                      </a:lnTo>
                      <a:lnTo>
                        <a:pt x="251" y="75"/>
                      </a:lnTo>
                      <a:lnTo>
                        <a:pt x="161" y="67"/>
                      </a:lnTo>
                      <a:lnTo>
                        <a:pt x="99" y="58"/>
                      </a:lnTo>
                      <a:lnTo>
                        <a:pt x="24" y="2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370">
                  <a:extLst>
                    <a:ext uri="{FF2B5EF4-FFF2-40B4-BE49-F238E27FC236}">
                      <a16:creationId xmlns:a16="http://schemas.microsoft.com/office/drawing/2014/main" id="{287D04B5-B355-4B4C-98B7-89B2761057B4}"/>
                    </a:ext>
                  </a:extLst>
                </p:cNvPr>
                <p:cNvSpPr>
                  <a:spLocks/>
                </p:cNvSpPr>
                <p:nvPr/>
              </p:nvSpPr>
              <p:spPr bwMode="auto">
                <a:xfrm>
                  <a:off x="707" y="1537"/>
                  <a:ext cx="246" cy="67"/>
                </a:xfrm>
                <a:custGeom>
                  <a:avLst/>
                  <a:gdLst>
                    <a:gd name="T0" fmla="*/ 203 w 736"/>
                    <a:gd name="T1" fmla="*/ 0 h 135"/>
                    <a:gd name="T2" fmla="*/ 159 w 736"/>
                    <a:gd name="T3" fmla="*/ 0 h 135"/>
                    <a:gd name="T4" fmla="*/ 89 w 736"/>
                    <a:gd name="T5" fmla="*/ 18 h 135"/>
                    <a:gd name="T6" fmla="*/ 17 w 736"/>
                    <a:gd name="T7" fmla="*/ 42 h 135"/>
                    <a:gd name="T8" fmla="*/ 3 w 736"/>
                    <a:gd name="T9" fmla="*/ 54 h 135"/>
                    <a:gd name="T10" fmla="*/ 0 w 736"/>
                    <a:gd name="T11" fmla="*/ 64 h 135"/>
                    <a:gd name="T12" fmla="*/ 6 w 736"/>
                    <a:gd name="T13" fmla="*/ 73 h 135"/>
                    <a:gd name="T14" fmla="*/ 18 w 736"/>
                    <a:gd name="T15" fmla="*/ 81 h 135"/>
                    <a:gd name="T16" fmla="*/ 39 w 736"/>
                    <a:gd name="T17" fmla="*/ 89 h 135"/>
                    <a:gd name="T18" fmla="*/ 63 w 736"/>
                    <a:gd name="T19" fmla="*/ 96 h 135"/>
                    <a:gd name="T20" fmla="*/ 92 w 736"/>
                    <a:gd name="T21" fmla="*/ 102 h 135"/>
                    <a:gd name="T22" fmla="*/ 125 w 736"/>
                    <a:gd name="T23" fmla="*/ 107 h 135"/>
                    <a:gd name="T24" fmla="*/ 159 w 736"/>
                    <a:gd name="T25" fmla="*/ 112 h 135"/>
                    <a:gd name="T26" fmla="*/ 194 w 736"/>
                    <a:gd name="T27" fmla="*/ 116 h 135"/>
                    <a:gd name="T28" fmla="*/ 228 w 736"/>
                    <a:gd name="T29" fmla="*/ 119 h 135"/>
                    <a:gd name="T30" fmla="*/ 259 w 736"/>
                    <a:gd name="T31" fmla="*/ 122 h 135"/>
                    <a:gd name="T32" fmla="*/ 288 w 736"/>
                    <a:gd name="T33" fmla="*/ 124 h 135"/>
                    <a:gd name="T34" fmla="*/ 313 w 736"/>
                    <a:gd name="T35" fmla="*/ 126 h 135"/>
                    <a:gd name="T36" fmla="*/ 332 w 736"/>
                    <a:gd name="T37" fmla="*/ 128 h 135"/>
                    <a:gd name="T38" fmla="*/ 344 w 736"/>
                    <a:gd name="T39" fmla="*/ 129 h 135"/>
                    <a:gd name="T40" fmla="*/ 569 w 736"/>
                    <a:gd name="T41" fmla="*/ 135 h 135"/>
                    <a:gd name="T42" fmla="*/ 736 w 736"/>
                    <a:gd name="T43" fmla="*/ 119 h 135"/>
                    <a:gd name="T44" fmla="*/ 707 w 736"/>
                    <a:gd name="T45" fmla="*/ 108 h 135"/>
                    <a:gd name="T46" fmla="*/ 680 w 736"/>
                    <a:gd name="T47" fmla="*/ 98 h 135"/>
                    <a:gd name="T48" fmla="*/ 652 w 736"/>
                    <a:gd name="T49" fmla="*/ 87 h 135"/>
                    <a:gd name="T50" fmla="*/ 628 w 736"/>
                    <a:gd name="T51" fmla="*/ 77 h 135"/>
                    <a:gd name="T52" fmla="*/ 602 w 736"/>
                    <a:gd name="T53" fmla="*/ 66 h 135"/>
                    <a:gd name="T54" fmla="*/ 577 w 736"/>
                    <a:gd name="T55" fmla="*/ 55 h 135"/>
                    <a:gd name="T56" fmla="*/ 552 w 736"/>
                    <a:gd name="T57" fmla="*/ 42 h 135"/>
                    <a:gd name="T58" fmla="*/ 526 w 736"/>
                    <a:gd name="T59" fmla="*/ 29 h 135"/>
                    <a:gd name="T60" fmla="*/ 491 w 736"/>
                    <a:gd name="T61" fmla="*/ 28 h 135"/>
                    <a:gd name="T62" fmla="*/ 476 w 736"/>
                    <a:gd name="T63" fmla="*/ 28 h 135"/>
                    <a:gd name="T64" fmla="*/ 459 w 736"/>
                    <a:gd name="T65" fmla="*/ 27 h 135"/>
                    <a:gd name="T66" fmla="*/ 441 w 736"/>
                    <a:gd name="T67" fmla="*/ 27 h 135"/>
                    <a:gd name="T68" fmla="*/ 424 w 736"/>
                    <a:gd name="T69" fmla="*/ 26 h 135"/>
                    <a:gd name="T70" fmla="*/ 403 w 736"/>
                    <a:gd name="T71" fmla="*/ 26 h 135"/>
                    <a:gd name="T72" fmla="*/ 384 w 736"/>
                    <a:gd name="T73" fmla="*/ 25 h 135"/>
                    <a:gd name="T74" fmla="*/ 363 w 736"/>
                    <a:gd name="T75" fmla="*/ 24 h 135"/>
                    <a:gd name="T76" fmla="*/ 343 w 736"/>
                    <a:gd name="T77" fmla="*/ 23 h 135"/>
                    <a:gd name="T78" fmla="*/ 322 w 736"/>
                    <a:gd name="T79" fmla="*/ 21 h 135"/>
                    <a:gd name="T80" fmla="*/ 303 w 736"/>
                    <a:gd name="T81" fmla="*/ 20 h 135"/>
                    <a:gd name="T82" fmla="*/ 283 w 736"/>
                    <a:gd name="T83" fmla="*/ 17 h 135"/>
                    <a:gd name="T84" fmla="*/ 265 w 736"/>
                    <a:gd name="T85" fmla="*/ 14 h 135"/>
                    <a:gd name="T86" fmla="*/ 247 w 736"/>
                    <a:gd name="T87" fmla="*/ 11 h 135"/>
                    <a:gd name="T88" fmla="*/ 230 w 736"/>
                    <a:gd name="T89" fmla="*/ 8 h 135"/>
                    <a:gd name="T90" fmla="*/ 215 w 736"/>
                    <a:gd name="T91" fmla="*/ 4 h 135"/>
                    <a:gd name="T92" fmla="*/ 203 w 736"/>
                    <a:gd name="T9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135">
                      <a:moveTo>
                        <a:pt x="203" y="0"/>
                      </a:moveTo>
                      <a:lnTo>
                        <a:pt x="159" y="0"/>
                      </a:lnTo>
                      <a:lnTo>
                        <a:pt x="89" y="18"/>
                      </a:lnTo>
                      <a:lnTo>
                        <a:pt x="17" y="42"/>
                      </a:lnTo>
                      <a:lnTo>
                        <a:pt x="3" y="54"/>
                      </a:lnTo>
                      <a:lnTo>
                        <a:pt x="0" y="64"/>
                      </a:lnTo>
                      <a:lnTo>
                        <a:pt x="6" y="73"/>
                      </a:lnTo>
                      <a:lnTo>
                        <a:pt x="18" y="81"/>
                      </a:lnTo>
                      <a:lnTo>
                        <a:pt x="39" y="89"/>
                      </a:lnTo>
                      <a:lnTo>
                        <a:pt x="63" y="96"/>
                      </a:lnTo>
                      <a:lnTo>
                        <a:pt x="92" y="102"/>
                      </a:lnTo>
                      <a:lnTo>
                        <a:pt x="125" y="107"/>
                      </a:lnTo>
                      <a:lnTo>
                        <a:pt x="159" y="112"/>
                      </a:lnTo>
                      <a:lnTo>
                        <a:pt x="194" y="116"/>
                      </a:lnTo>
                      <a:lnTo>
                        <a:pt x="228" y="119"/>
                      </a:lnTo>
                      <a:lnTo>
                        <a:pt x="259" y="122"/>
                      </a:lnTo>
                      <a:lnTo>
                        <a:pt x="288" y="124"/>
                      </a:lnTo>
                      <a:lnTo>
                        <a:pt x="313" y="126"/>
                      </a:lnTo>
                      <a:lnTo>
                        <a:pt x="332" y="128"/>
                      </a:lnTo>
                      <a:lnTo>
                        <a:pt x="344" y="129"/>
                      </a:lnTo>
                      <a:lnTo>
                        <a:pt x="569" y="135"/>
                      </a:lnTo>
                      <a:lnTo>
                        <a:pt x="736" y="119"/>
                      </a:lnTo>
                      <a:lnTo>
                        <a:pt x="707" y="108"/>
                      </a:lnTo>
                      <a:lnTo>
                        <a:pt x="680" y="98"/>
                      </a:lnTo>
                      <a:lnTo>
                        <a:pt x="652" y="87"/>
                      </a:lnTo>
                      <a:lnTo>
                        <a:pt x="628" y="77"/>
                      </a:lnTo>
                      <a:lnTo>
                        <a:pt x="602" y="66"/>
                      </a:lnTo>
                      <a:lnTo>
                        <a:pt x="577" y="55"/>
                      </a:lnTo>
                      <a:lnTo>
                        <a:pt x="552" y="42"/>
                      </a:lnTo>
                      <a:lnTo>
                        <a:pt x="526" y="29"/>
                      </a:lnTo>
                      <a:lnTo>
                        <a:pt x="491" y="28"/>
                      </a:lnTo>
                      <a:lnTo>
                        <a:pt x="476" y="28"/>
                      </a:lnTo>
                      <a:lnTo>
                        <a:pt x="459" y="27"/>
                      </a:lnTo>
                      <a:lnTo>
                        <a:pt x="441" y="27"/>
                      </a:lnTo>
                      <a:lnTo>
                        <a:pt x="424" y="26"/>
                      </a:lnTo>
                      <a:lnTo>
                        <a:pt x="403" y="26"/>
                      </a:lnTo>
                      <a:lnTo>
                        <a:pt x="384" y="25"/>
                      </a:lnTo>
                      <a:lnTo>
                        <a:pt x="363" y="24"/>
                      </a:lnTo>
                      <a:lnTo>
                        <a:pt x="343" y="23"/>
                      </a:lnTo>
                      <a:lnTo>
                        <a:pt x="322" y="21"/>
                      </a:lnTo>
                      <a:lnTo>
                        <a:pt x="303" y="20"/>
                      </a:lnTo>
                      <a:lnTo>
                        <a:pt x="283" y="17"/>
                      </a:lnTo>
                      <a:lnTo>
                        <a:pt x="265" y="14"/>
                      </a:lnTo>
                      <a:lnTo>
                        <a:pt x="247" y="11"/>
                      </a:lnTo>
                      <a:lnTo>
                        <a:pt x="230" y="8"/>
                      </a:lnTo>
                      <a:lnTo>
                        <a:pt x="215" y="4"/>
                      </a:lnTo>
                      <a:lnTo>
                        <a:pt x="20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371">
                  <a:extLst>
                    <a:ext uri="{FF2B5EF4-FFF2-40B4-BE49-F238E27FC236}">
                      <a16:creationId xmlns:a16="http://schemas.microsoft.com/office/drawing/2014/main" id="{0640D1ED-8BEA-BE41-97C2-3E06F4E806F4}"/>
                    </a:ext>
                  </a:extLst>
                </p:cNvPr>
                <p:cNvSpPr>
                  <a:spLocks/>
                </p:cNvSpPr>
                <p:nvPr/>
              </p:nvSpPr>
              <p:spPr bwMode="auto">
                <a:xfrm>
                  <a:off x="737" y="1500"/>
                  <a:ext cx="94" cy="41"/>
                </a:xfrm>
                <a:custGeom>
                  <a:avLst/>
                  <a:gdLst>
                    <a:gd name="T0" fmla="*/ 0 w 281"/>
                    <a:gd name="T1" fmla="*/ 0 h 82"/>
                    <a:gd name="T2" fmla="*/ 17 w 281"/>
                    <a:gd name="T3" fmla="*/ 12 h 82"/>
                    <a:gd name="T4" fmla="*/ 33 w 281"/>
                    <a:gd name="T5" fmla="*/ 24 h 82"/>
                    <a:gd name="T6" fmla="*/ 50 w 281"/>
                    <a:gd name="T7" fmla="*/ 33 h 82"/>
                    <a:gd name="T8" fmla="*/ 65 w 281"/>
                    <a:gd name="T9" fmla="*/ 42 h 82"/>
                    <a:gd name="T10" fmla="*/ 81 w 281"/>
                    <a:gd name="T11" fmla="*/ 49 h 82"/>
                    <a:gd name="T12" fmla="*/ 96 w 281"/>
                    <a:gd name="T13" fmla="*/ 57 h 82"/>
                    <a:gd name="T14" fmla="*/ 111 w 281"/>
                    <a:gd name="T15" fmla="*/ 62 h 82"/>
                    <a:gd name="T16" fmla="*/ 128 w 281"/>
                    <a:gd name="T17" fmla="*/ 67 h 82"/>
                    <a:gd name="T18" fmla="*/ 144 w 281"/>
                    <a:gd name="T19" fmla="*/ 71 h 82"/>
                    <a:gd name="T20" fmla="*/ 161 w 281"/>
                    <a:gd name="T21" fmla="*/ 74 h 82"/>
                    <a:gd name="T22" fmla="*/ 178 w 281"/>
                    <a:gd name="T23" fmla="*/ 77 h 82"/>
                    <a:gd name="T24" fmla="*/ 198 w 281"/>
                    <a:gd name="T25" fmla="*/ 79 h 82"/>
                    <a:gd name="T26" fmla="*/ 217 w 281"/>
                    <a:gd name="T27" fmla="*/ 80 h 82"/>
                    <a:gd name="T28" fmla="*/ 237 w 281"/>
                    <a:gd name="T29" fmla="*/ 81 h 82"/>
                    <a:gd name="T30" fmla="*/ 258 w 281"/>
                    <a:gd name="T31" fmla="*/ 82 h 82"/>
                    <a:gd name="T32" fmla="*/ 281 w 281"/>
                    <a:gd name="T33" fmla="*/ 82 h 82"/>
                    <a:gd name="T34" fmla="*/ 263 w 281"/>
                    <a:gd name="T35" fmla="*/ 74 h 82"/>
                    <a:gd name="T36" fmla="*/ 250 w 281"/>
                    <a:gd name="T37" fmla="*/ 67 h 82"/>
                    <a:gd name="T38" fmla="*/ 237 w 281"/>
                    <a:gd name="T39" fmla="*/ 60 h 82"/>
                    <a:gd name="T40" fmla="*/ 226 w 281"/>
                    <a:gd name="T41" fmla="*/ 51 h 82"/>
                    <a:gd name="T42" fmla="*/ 217 w 281"/>
                    <a:gd name="T43" fmla="*/ 44 h 82"/>
                    <a:gd name="T44" fmla="*/ 207 w 281"/>
                    <a:gd name="T45" fmla="*/ 35 h 82"/>
                    <a:gd name="T46" fmla="*/ 196 w 281"/>
                    <a:gd name="T47" fmla="*/ 25 h 82"/>
                    <a:gd name="T48" fmla="*/ 184 w 281"/>
                    <a:gd name="T49" fmla="*/ 12 h 82"/>
                    <a:gd name="T50" fmla="*/ 120 w 281"/>
                    <a:gd name="T51" fmla="*/ 12 h 82"/>
                    <a:gd name="T52" fmla="*/ 0 w 281"/>
                    <a:gd name="T5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82">
                      <a:moveTo>
                        <a:pt x="0" y="0"/>
                      </a:moveTo>
                      <a:lnTo>
                        <a:pt x="17" y="12"/>
                      </a:lnTo>
                      <a:lnTo>
                        <a:pt x="33" y="24"/>
                      </a:lnTo>
                      <a:lnTo>
                        <a:pt x="50" y="33"/>
                      </a:lnTo>
                      <a:lnTo>
                        <a:pt x="65" y="42"/>
                      </a:lnTo>
                      <a:lnTo>
                        <a:pt x="81" y="49"/>
                      </a:lnTo>
                      <a:lnTo>
                        <a:pt x="96" y="57"/>
                      </a:lnTo>
                      <a:lnTo>
                        <a:pt x="111" y="62"/>
                      </a:lnTo>
                      <a:lnTo>
                        <a:pt x="128" y="67"/>
                      </a:lnTo>
                      <a:lnTo>
                        <a:pt x="144" y="71"/>
                      </a:lnTo>
                      <a:lnTo>
                        <a:pt x="161" y="74"/>
                      </a:lnTo>
                      <a:lnTo>
                        <a:pt x="178" y="77"/>
                      </a:lnTo>
                      <a:lnTo>
                        <a:pt x="198" y="79"/>
                      </a:lnTo>
                      <a:lnTo>
                        <a:pt x="217" y="80"/>
                      </a:lnTo>
                      <a:lnTo>
                        <a:pt x="237" y="81"/>
                      </a:lnTo>
                      <a:lnTo>
                        <a:pt x="258" y="82"/>
                      </a:lnTo>
                      <a:lnTo>
                        <a:pt x="281" y="82"/>
                      </a:lnTo>
                      <a:lnTo>
                        <a:pt x="263" y="74"/>
                      </a:lnTo>
                      <a:lnTo>
                        <a:pt x="250" y="67"/>
                      </a:lnTo>
                      <a:lnTo>
                        <a:pt x="237" y="60"/>
                      </a:lnTo>
                      <a:lnTo>
                        <a:pt x="226" y="51"/>
                      </a:lnTo>
                      <a:lnTo>
                        <a:pt x="217" y="44"/>
                      </a:lnTo>
                      <a:lnTo>
                        <a:pt x="207" y="35"/>
                      </a:lnTo>
                      <a:lnTo>
                        <a:pt x="196" y="25"/>
                      </a:lnTo>
                      <a:lnTo>
                        <a:pt x="184" y="12"/>
                      </a:lnTo>
                      <a:lnTo>
                        <a:pt x="120" y="12"/>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372">
                  <a:extLst>
                    <a:ext uri="{FF2B5EF4-FFF2-40B4-BE49-F238E27FC236}">
                      <a16:creationId xmlns:a16="http://schemas.microsoft.com/office/drawing/2014/main" id="{CA121F1F-2AA7-EC4B-A94C-61F58449A313}"/>
                    </a:ext>
                  </a:extLst>
                </p:cNvPr>
                <p:cNvSpPr>
                  <a:spLocks/>
                </p:cNvSpPr>
                <p:nvPr/>
              </p:nvSpPr>
              <p:spPr bwMode="auto">
                <a:xfrm>
                  <a:off x="703" y="1531"/>
                  <a:ext cx="198" cy="72"/>
                </a:xfrm>
                <a:custGeom>
                  <a:avLst/>
                  <a:gdLst>
                    <a:gd name="T0" fmla="*/ 157 w 594"/>
                    <a:gd name="T1" fmla="*/ 0 h 143"/>
                    <a:gd name="T2" fmla="*/ 76 w 594"/>
                    <a:gd name="T3" fmla="*/ 27 h 143"/>
                    <a:gd name="T4" fmla="*/ 0 w 594"/>
                    <a:gd name="T5" fmla="*/ 62 h 143"/>
                    <a:gd name="T6" fmla="*/ 6 w 594"/>
                    <a:gd name="T7" fmla="*/ 74 h 143"/>
                    <a:gd name="T8" fmla="*/ 20 w 594"/>
                    <a:gd name="T9" fmla="*/ 85 h 143"/>
                    <a:gd name="T10" fmla="*/ 39 w 594"/>
                    <a:gd name="T11" fmla="*/ 94 h 143"/>
                    <a:gd name="T12" fmla="*/ 64 w 594"/>
                    <a:gd name="T13" fmla="*/ 102 h 143"/>
                    <a:gd name="T14" fmla="*/ 91 w 594"/>
                    <a:gd name="T15" fmla="*/ 109 h 143"/>
                    <a:gd name="T16" fmla="*/ 122 w 594"/>
                    <a:gd name="T17" fmla="*/ 115 h 143"/>
                    <a:gd name="T18" fmla="*/ 156 w 594"/>
                    <a:gd name="T19" fmla="*/ 120 h 143"/>
                    <a:gd name="T20" fmla="*/ 190 w 594"/>
                    <a:gd name="T21" fmla="*/ 124 h 143"/>
                    <a:gd name="T22" fmla="*/ 226 w 594"/>
                    <a:gd name="T23" fmla="*/ 128 h 143"/>
                    <a:gd name="T24" fmla="*/ 261 w 594"/>
                    <a:gd name="T25" fmla="*/ 131 h 143"/>
                    <a:gd name="T26" fmla="*/ 296 w 594"/>
                    <a:gd name="T27" fmla="*/ 133 h 143"/>
                    <a:gd name="T28" fmla="*/ 330 w 594"/>
                    <a:gd name="T29" fmla="*/ 136 h 143"/>
                    <a:gd name="T30" fmla="*/ 360 w 594"/>
                    <a:gd name="T31" fmla="*/ 138 h 143"/>
                    <a:gd name="T32" fmla="*/ 389 w 594"/>
                    <a:gd name="T33" fmla="*/ 140 h 143"/>
                    <a:gd name="T34" fmla="*/ 413 w 594"/>
                    <a:gd name="T35" fmla="*/ 142 h 143"/>
                    <a:gd name="T36" fmla="*/ 433 w 594"/>
                    <a:gd name="T37" fmla="*/ 143 h 143"/>
                    <a:gd name="T38" fmla="*/ 594 w 594"/>
                    <a:gd name="T39" fmla="*/ 143 h 143"/>
                    <a:gd name="T40" fmla="*/ 513 w 594"/>
                    <a:gd name="T41" fmla="*/ 102 h 143"/>
                    <a:gd name="T42" fmla="*/ 454 w 594"/>
                    <a:gd name="T43" fmla="*/ 33 h 143"/>
                    <a:gd name="T44" fmla="*/ 346 w 594"/>
                    <a:gd name="T45" fmla="*/ 33 h 143"/>
                    <a:gd name="T46" fmla="*/ 205 w 594"/>
                    <a:gd name="T47" fmla="*/ 14 h 143"/>
                    <a:gd name="T48" fmla="*/ 157 w 594"/>
                    <a:gd name="T4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4" h="143">
                      <a:moveTo>
                        <a:pt x="157" y="0"/>
                      </a:moveTo>
                      <a:lnTo>
                        <a:pt x="76" y="27"/>
                      </a:lnTo>
                      <a:lnTo>
                        <a:pt x="0" y="62"/>
                      </a:lnTo>
                      <a:lnTo>
                        <a:pt x="6" y="74"/>
                      </a:lnTo>
                      <a:lnTo>
                        <a:pt x="20" y="85"/>
                      </a:lnTo>
                      <a:lnTo>
                        <a:pt x="39" y="94"/>
                      </a:lnTo>
                      <a:lnTo>
                        <a:pt x="64" y="102"/>
                      </a:lnTo>
                      <a:lnTo>
                        <a:pt x="91" y="109"/>
                      </a:lnTo>
                      <a:lnTo>
                        <a:pt x="122" y="115"/>
                      </a:lnTo>
                      <a:lnTo>
                        <a:pt x="156" y="120"/>
                      </a:lnTo>
                      <a:lnTo>
                        <a:pt x="190" y="124"/>
                      </a:lnTo>
                      <a:lnTo>
                        <a:pt x="226" y="128"/>
                      </a:lnTo>
                      <a:lnTo>
                        <a:pt x="261" y="131"/>
                      </a:lnTo>
                      <a:lnTo>
                        <a:pt x="296" y="133"/>
                      </a:lnTo>
                      <a:lnTo>
                        <a:pt x="330" y="136"/>
                      </a:lnTo>
                      <a:lnTo>
                        <a:pt x="360" y="138"/>
                      </a:lnTo>
                      <a:lnTo>
                        <a:pt x="389" y="140"/>
                      </a:lnTo>
                      <a:lnTo>
                        <a:pt x="413" y="142"/>
                      </a:lnTo>
                      <a:lnTo>
                        <a:pt x="433" y="143"/>
                      </a:lnTo>
                      <a:lnTo>
                        <a:pt x="594" y="143"/>
                      </a:lnTo>
                      <a:lnTo>
                        <a:pt x="513" y="102"/>
                      </a:lnTo>
                      <a:lnTo>
                        <a:pt x="454" y="33"/>
                      </a:lnTo>
                      <a:lnTo>
                        <a:pt x="346" y="33"/>
                      </a:lnTo>
                      <a:lnTo>
                        <a:pt x="205" y="14"/>
                      </a:lnTo>
                      <a:lnTo>
                        <a:pt x="157"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Freeform 373">
                  <a:extLst>
                    <a:ext uri="{FF2B5EF4-FFF2-40B4-BE49-F238E27FC236}">
                      <a16:creationId xmlns:a16="http://schemas.microsoft.com/office/drawing/2014/main" id="{F985AEA3-764E-7344-9464-BFF9825CB8FF}"/>
                    </a:ext>
                  </a:extLst>
                </p:cNvPr>
                <p:cNvSpPr>
                  <a:spLocks/>
                </p:cNvSpPr>
                <p:nvPr/>
              </p:nvSpPr>
              <p:spPr bwMode="auto">
                <a:xfrm>
                  <a:off x="509" y="1275"/>
                  <a:ext cx="62" cy="14"/>
                </a:xfrm>
                <a:custGeom>
                  <a:avLst/>
                  <a:gdLst>
                    <a:gd name="T0" fmla="*/ 0 w 187"/>
                    <a:gd name="T1" fmla="*/ 15 h 28"/>
                    <a:gd name="T2" fmla="*/ 0 w 187"/>
                    <a:gd name="T3" fmla="*/ 27 h 28"/>
                    <a:gd name="T4" fmla="*/ 187 w 187"/>
                    <a:gd name="T5" fmla="*/ 28 h 28"/>
                    <a:gd name="T6" fmla="*/ 187 w 187"/>
                    <a:gd name="T7" fmla="*/ 11 h 28"/>
                    <a:gd name="T8" fmla="*/ 121 w 187"/>
                    <a:gd name="T9" fmla="*/ 13 h 28"/>
                    <a:gd name="T10" fmla="*/ 114 w 187"/>
                    <a:gd name="T11" fmla="*/ 8 h 28"/>
                    <a:gd name="T12" fmla="*/ 106 w 187"/>
                    <a:gd name="T13" fmla="*/ 4 h 28"/>
                    <a:gd name="T14" fmla="*/ 99 w 187"/>
                    <a:gd name="T15" fmla="*/ 2 h 28"/>
                    <a:gd name="T16" fmla="*/ 91 w 187"/>
                    <a:gd name="T17" fmla="*/ 0 h 28"/>
                    <a:gd name="T18" fmla="*/ 84 w 187"/>
                    <a:gd name="T19" fmla="*/ 1 h 28"/>
                    <a:gd name="T20" fmla="*/ 77 w 187"/>
                    <a:gd name="T21" fmla="*/ 3 h 28"/>
                    <a:gd name="T22" fmla="*/ 70 w 187"/>
                    <a:gd name="T23" fmla="*/ 7 h 28"/>
                    <a:gd name="T24" fmla="*/ 65 w 187"/>
                    <a:gd name="T25" fmla="*/ 13 h 28"/>
                    <a:gd name="T26" fmla="*/ 0 w 187"/>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28">
                      <a:moveTo>
                        <a:pt x="0" y="15"/>
                      </a:moveTo>
                      <a:lnTo>
                        <a:pt x="0" y="27"/>
                      </a:lnTo>
                      <a:lnTo>
                        <a:pt x="187" y="28"/>
                      </a:lnTo>
                      <a:lnTo>
                        <a:pt x="187" y="11"/>
                      </a:lnTo>
                      <a:lnTo>
                        <a:pt x="121" y="13"/>
                      </a:lnTo>
                      <a:lnTo>
                        <a:pt x="114" y="8"/>
                      </a:lnTo>
                      <a:lnTo>
                        <a:pt x="106" y="4"/>
                      </a:lnTo>
                      <a:lnTo>
                        <a:pt x="99" y="2"/>
                      </a:lnTo>
                      <a:lnTo>
                        <a:pt x="91" y="0"/>
                      </a:lnTo>
                      <a:lnTo>
                        <a:pt x="84" y="1"/>
                      </a:lnTo>
                      <a:lnTo>
                        <a:pt x="77" y="3"/>
                      </a:lnTo>
                      <a:lnTo>
                        <a:pt x="70" y="7"/>
                      </a:lnTo>
                      <a:lnTo>
                        <a:pt x="65" y="13"/>
                      </a:lnTo>
                      <a:lnTo>
                        <a:pt x="0"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374">
                  <a:extLst>
                    <a:ext uri="{FF2B5EF4-FFF2-40B4-BE49-F238E27FC236}">
                      <a16:creationId xmlns:a16="http://schemas.microsoft.com/office/drawing/2014/main" id="{BB1A0415-B45F-BF42-87BC-952D78B813B7}"/>
                    </a:ext>
                  </a:extLst>
                </p:cNvPr>
                <p:cNvSpPr>
                  <a:spLocks/>
                </p:cNvSpPr>
                <p:nvPr/>
              </p:nvSpPr>
              <p:spPr bwMode="auto">
                <a:xfrm>
                  <a:off x="503" y="1311"/>
                  <a:ext cx="71" cy="195"/>
                </a:xfrm>
                <a:custGeom>
                  <a:avLst/>
                  <a:gdLst>
                    <a:gd name="T0" fmla="*/ 160 w 212"/>
                    <a:gd name="T1" fmla="*/ 0 h 390"/>
                    <a:gd name="T2" fmla="*/ 212 w 212"/>
                    <a:gd name="T3" fmla="*/ 0 h 390"/>
                    <a:gd name="T4" fmla="*/ 184 w 212"/>
                    <a:gd name="T5" fmla="*/ 21 h 390"/>
                    <a:gd name="T6" fmla="*/ 182 w 212"/>
                    <a:gd name="T7" fmla="*/ 111 h 390"/>
                    <a:gd name="T8" fmla="*/ 185 w 212"/>
                    <a:gd name="T9" fmla="*/ 203 h 390"/>
                    <a:gd name="T10" fmla="*/ 193 w 212"/>
                    <a:gd name="T11" fmla="*/ 289 h 390"/>
                    <a:gd name="T12" fmla="*/ 203 w 212"/>
                    <a:gd name="T13" fmla="*/ 358 h 390"/>
                    <a:gd name="T14" fmla="*/ 25 w 212"/>
                    <a:gd name="T15" fmla="*/ 358 h 390"/>
                    <a:gd name="T16" fmla="*/ 0 w 212"/>
                    <a:gd name="T17" fmla="*/ 390 h 390"/>
                    <a:gd name="T18" fmla="*/ 3 w 212"/>
                    <a:gd name="T19" fmla="*/ 333 h 390"/>
                    <a:gd name="T20" fmla="*/ 160 w 212"/>
                    <a:gd name="T21" fmla="*/ 342 h 390"/>
                    <a:gd name="T22" fmla="*/ 160 w 212"/>
                    <a:gd name="T23"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0">
                      <a:moveTo>
                        <a:pt x="160" y="0"/>
                      </a:moveTo>
                      <a:lnTo>
                        <a:pt x="212" y="0"/>
                      </a:lnTo>
                      <a:lnTo>
                        <a:pt x="184" y="21"/>
                      </a:lnTo>
                      <a:lnTo>
                        <a:pt x="182" y="111"/>
                      </a:lnTo>
                      <a:lnTo>
                        <a:pt x="185" y="203"/>
                      </a:lnTo>
                      <a:lnTo>
                        <a:pt x="193" y="289"/>
                      </a:lnTo>
                      <a:lnTo>
                        <a:pt x="203" y="358"/>
                      </a:lnTo>
                      <a:lnTo>
                        <a:pt x="25" y="358"/>
                      </a:lnTo>
                      <a:lnTo>
                        <a:pt x="0" y="390"/>
                      </a:lnTo>
                      <a:lnTo>
                        <a:pt x="3" y="333"/>
                      </a:lnTo>
                      <a:lnTo>
                        <a:pt x="160" y="342"/>
                      </a:lnTo>
                      <a:lnTo>
                        <a:pt x="16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375">
                  <a:extLst>
                    <a:ext uri="{FF2B5EF4-FFF2-40B4-BE49-F238E27FC236}">
                      <a16:creationId xmlns:a16="http://schemas.microsoft.com/office/drawing/2014/main" id="{149FC833-2B43-3C40-B18E-D03172A61294}"/>
                    </a:ext>
                  </a:extLst>
                </p:cNvPr>
                <p:cNvSpPr>
                  <a:spLocks/>
                </p:cNvSpPr>
                <p:nvPr/>
              </p:nvSpPr>
              <p:spPr bwMode="auto">
                <a:xfrm>
                  <a:off x="497" y="1289"/>
                  <a:ext cx="84" cy="224"/>
                </a:xfrm>
                <a:custGeom>
                  <a:avLst/>
                  <a:gdLst>
                    <a:gd name="T0" fmla="*/ 0 w 251"/>
                    <a:gd name="T1" fmla="*/ 40 h 448"/>
                    <a:gd name="T2" fmla="*/ 0 w 251"/>
                    <a:gd name="T3" fmla="*/ 446 h 448"/>
                    <a:gd name="T4" fmla="*/ 24 w 251"/>
                    <a:gd name="T5" fmla="*/ 448 h 448"/>
                    <a:gd name="T6" fmla="*/ 24 w 251"/>
                    <a:gd name="T7" fmla="*/ 373 h 448"/>
                    <a:gd name="T8" fmla="*/ 26 w 251"/>
                    <a:gd name="T9" fmla="*/ 62 h 448"/>
                    <a:gd name="T10" fmla="*/ 251 w 251"/>
                    <a:gd name="T11" fmla="*/ 37 h 448"/>
                    <a:gd name="T12" fmla="*/ 251 w 251"/>
                    <a:gd name="T13" fmla="*/ 11 h 448"/>
                    <a:gd name="T14" fmla="*/ 5 w 251"/>
                    <a:gd name="T15" fmla="*/ 0 h 448"/>
                    <a:gd name="T16" fmla="*/ 0 w 251"/>
                    <a:gd name="T17" fmla="*/ 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48">
                      <a:moveTo>
                        <a:pt x="0" y="40"/>
                      </a:moveTo>
                      <a:lnTo>
                        <a:pt x="0" y="446"/>
                      </a:lnTo>
                      <a:lnTo>
                        <a:pt x="24" y="448"/>
                      </a:lnTo>
                      <a:lnTo>
                        <a:pt x="24" y="373"/>
                      </a:lnTo>
                      <a:lnTo>
                        <a:pt x="26" y="62"/>
                      </a:lnTo>
                      <a:lnTo>
                        <a:pt x="251" y="37"/>
                      </a:lnTo>
                      <a:lnTo>
                        <a:pt x="251" y="11"/>
                      </a:lnTo>
                      <a:lnTo>
                        <a:pt x="5" y="0"/>
                      </a:lnTo>
                      <a:lnTo>
                        <a:pt x="0" y="4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376">
                  <a:extLst>
                    <a:ext uri="{FF2B5EF4-FFF2-40B4-BE49-F238E27FC236}">
                      <a16:creationId xmlns:a16="http://schemas.microsoft.com/office/drawing/2014/main" id="{4F38916C-4011-5B40-BDCF-5EADEAD0BD88}"/>
                    </a:ext>
                  </a:extLst>
                </p:cNvPr>
                <p:cNvSpPr>
                  <a:spLocks/>
                </p:cNvSpPr>
                <p:nvPr/>
              </p:nvSpPr>
              <p:spPr bwMode="auto">
                <a:xfrm>
                  <a:off x="508" y="1315"/>
                  <a:ext cx="73" cy="187"/>
                </a:xfrm>
                <a:custGeom>
                  <a:avLst/>
                  <a:gdLst>
                    <a:gd name="T0" fmla="*/ 169 w 217"/>
                    <a:gd name="T1" fmla="*/ 7 h 374"/>
                    <a:gd name="T2" fmla="*/ 166 w 217"/>
                    <a:gd name="T3" fmla="*/ 92 h 374"/>
                    <a:gd name="T4" fmla="*/ 163 w 217"/>
                    <a:gd name="T5" fmla="*/ 178 h 374"/>
                    <a:gd name="T6" fmla="*/ 163 w 217"/>
                    <a:gd name="T7" fmla="*/ 264 h 374"/>
                    <a:gd name="T8" fmla="*/ 164 w 217"/>
                    <a:gd name="T9" fmla="*/ 348 h 374"/>
                    <a:gd name="T10" fmla="*/ 130 w 217"/>
                    <a:gd name="T11" fmla="*/ 351 h 374"/>
                    <a:gd name="T12" fmla="*/ 18 w 217"/>
                    <a:gd name="T13" fmla="*/ 342 h 374"/>
                    <a:gd name="T14" fmla="*/ 0 w 217"/>
                    <a:gd name="T15" fmla="*/ 364 h 374"/>
                    <a:gd name="T16" fmla="*/ 188 w 217"/>
                    <a:gd name="T17" fmla="*/ 374 h 374"/>
                    <a:gd name="T18" fmla="*/ 185 w 217"/>
                    <a:gd name="T19" fmla="*/ 319 h 374"/>
                    <a:gd name="T20" fmla="*/ 182 w 217"/>
                    <a:gd name="T21" fmla="*/ 266 h 374"/>
                    <a:gd name="T22" fmla="*/ 181 w 217"/>
                    <a:gd name="T23" fmla="*/ 217 h 374"/>
                    <a:gd name="T24" fmla="*/ 181 w 217"/>
                    <a:gd name="T25" fmla="*/ 170 h 374"/>
                    <a:gd name="T26" fmla="*/ 184 w 217"/>
                    <a:gd name="T27" fmla="*/ 125 h 374"/>
                    <a:gd name="T28" fmla="*/ 190 w 217"/>
                    <a:gd name="T29" fmla="*/ 82 h 374"/>
                    <a:gd name="T30" fmla="*/ 201 w 217"/>
                    <a:gd name="T31" fmla="*/ 41 h 374"/>
                    <a:gd name="T32" fmla="*/ 217 w 217"/>
                    <a:gd name="T33" fmla="*/ 0 h 374"/>
                    <a:gd name="T34" fmla="*/ 169 w 217"/>
                    <a:gd name="T35" fmla="*/ 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374">
                      <a:moveTo>
                        <a:pt x="169" y="7"/>
                      </a:moveTo>
                      <a:lnTo>
                        <a:pt x="166" y="92"/>
                      </a:lnTo>
                      <a:lnTo>
                        <a:pt x="163" y="178"/>
                      </a:lnTo>
                      <a:lnTo>
                        <a:pt x="163" y="264"/>
                      </a:lnTo>
                      <a:lnTo>
                        <a:pt x="164" y="348"/>
                      </a:lnTo>
                      <a:lnTo>
                        <a:pt x="130" y="351"/>
                      </a:lnTo>
                      <a:lnTo>
                        <a:pt x="18" y="342"/>
                      </a:lnTo>
                      <a:lnTo>
                        <a:pt x="0" y="364"/>
                      </a:lnTo>
                      <a:lnTo>
                        <a:pt x="188" y="374"/>
                      </a:lnTo>
                      <a:lnTo>
                        <a:pt x="185" y="319"/>
                      </a:lnTo>
                      <a:lnTo>
                        <a:pt x="182" y="266"/>
                      </a:lnTo>
                      <a:lnTo>
                        <a:pt x="181" y="217"/>
                      </a:lnTo>
                      <a:lnTo>
                        <a:pt x="181" y="170"/>
                      </a:lnTo>
                      <a:lnTo>
                        <a:pt x="184" y="125"/>
                      </a:lnTo>
                      <a:lnTo>
                        <a:pt x="190" y="82"/>
                      </a:lnTo>
                      <a:lnTo>
                        <a:pt x="201" y="41"/>
                      </a:lnTo>
                      <a:lnTo>
                        <a:pt x="217" y="0"/>
                      </a:lnTo>
                      <a:lnTo>
                        <a:pt x="169" y="7"/>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377">
                  <a:extLst>
                    <a:ext uri="{FF2B5EF4-FFF2-40B4-BE49-F238E27FC236}">
                      <a16:creationId xmlns:a16="http://schemas.microsoft.com/office/drawing/2014/main" id="{DD9B1895-D2B8-194C-A411-4585EF5A764D}"/>
                    </a:ext>
                  </a:extLst>
                </p:cNvPr>
                <p:cNvSpPr>
                  <a:spLocks/>
                </p:cNvSpPr>
                <p:nvPr/>
              </p:nvSpPr>
              <p:spPr bwMode="auto">
                <a:xfrm>
                  <a:off x="524" y="1327"/>
                  <a:ext cx="12" cy="21"/>
                </a:xfrm>
                <a:custGeom>
                  <a:avLst/>
                  <a:gdLst>
                    <a:gd name="T0" fmla="*/ 18 w 36"/>
                    <a:gd name="T1" fmla="*/ 0 h 41"/>
                    <a:gd name="T2" fmla="*/ 25 w 36"/>
                    <a:gd name="T3" fmla="*/ 2 h 41"/>
                    <a:gd name="T4" fmla="*/ 30 w 36"/>
                    <a:gd name="T5" fmla="*/ 6 h 41"/>
                    <a:gd name="T6" fmla="*/ 34 w 36"/>
                    <a:gd name="T7" fmla="*/ 12 h 41"/>
                    <a:gd name="T8" fmla="*/ 36 w 36"/>
                    <a:gd name="T9" fmla="*/ 20 h 41"/>
                    <a:gd name="T10" fmla="*/ 34 w 36"/>
                    <a:gd name="T11" fmla="*/ 29 h 41"/>
                    <a:gd name="T12" fmla="*/ 30 w 36"/>
                    <a:gd name="T13" fmla="*/ 35 h 41"/>
                    <a:gd name="T14" fmla="*/ 25 w 36"/>
                    <a:gd name="T15" fmla="*/ 39 h 41"/>
                    <a:gd name="T16" fmla="*/ 18 w 36"/>
                    <a:gd name="T17" fmla="*/ 41 h 41"/>
                    <a:gd name="T18" fmla="*/ 11 w 36"/>
                    <a:gd name="T19" fmla="*/ 39 h 41"/>
                    <a:gd name="T20" fmla="*/ 5 w 36"/>
                    <a:gd name="T21" fmla="*/ 35 h 41"/>
                    <a:gd name="T22" fmla="*/ 1 w 36"/>
                    <a:gd name="T23" fmla="*/ 29 h 41"/>
                    <a:gd name="T24" fmla="*/ 0 w 36"/>
                    <a:gd name="T25" fmla="*/ 20 h 41"/>
                    <a:gd name="T26" fmla="*/ 1 w 36"/>
                    <a:gd name="T27" fmla="*/ 12 h 41"/>
                    <a:gd name="T28" fmla="*/ 5 w 36"/>
                    <a:gd name="T29" fmla="*/ 6 h 41"/>
                    <a:gd name="T30" fmla="*/ 11 w 36"/>
                    <a:gd name="T31" fmla="*/ 2 h 41"/>
                    <a:gd name="T32" fmla="*/ 18 w 36"/>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1">
                      <a:moveTo>
                        <a:pt x="18" y="0"/>
                      </a:moveTo>
                      <a:lnTo>
                        <a:pt x="25" y="2"/>
                      </a:lnTo>
                      <a:lnTo>
                        <a:pt x="30" y="6"/>
                      </a:lnTo>
                      <a:lnTo>
                        <a:pt x="34" y="12"/>
                      </a:lnTo>
                      <a:lnTo>
                        <a:pt x="36" y="20"/>
                      </a:lnTo>
                      <a:lnTo>
                        <a:pt x="34" y="29"/>
                      </a:lnTo>
                      <a:lnTo>
                        <a:pt x="30" y="35"/>
                      </a:lnTo>
                      <a:lnTo>
                        <a:pt x="25" y="39"/>
                      </a:lnTo>
                      <a:lnTo>
                        <a:pt x="18" y="41"/>
                      </a:lnTo>
                      <a:lnTo>
                        <a:pt x="11" y="39"/>
                      </a:lnTo>
                      <a:lnTo>
                        <a:pt x="5" y="35"/>
                      </a:lnTo>
                      <a:lnTo>
                        <a:pt x="1" y="29"/>
                      </a:lnTo>
                      <a:lnTo>
                        <a:pt x="0" y="20"/>
                      </a:lnTo>
                      <a:lnTo>
                        <a:pt x="1" y="12"/>
                      </a:lnTo>
                      <a:lnTo>
                        <a:pt x="5" y="6"/>
                      </a:lnTo>
                      <a:lnTo>
                        <a:pt x="11" y="2"/>
                      </a:lnTo>
                      <a:lnTo>
                        <a:pt x="18"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378">
                  <a:extLst>
                    <a:ext uri="{FF2B5EF4-FFF2-40B4-BE49-F238E27FC236}">
                      <a16:creationId xmlns:a16="http://schemas.microsoft.com/office/drawing/2014/main" id="{EE3F9D0E-4A43-C845-AAEF-A2531472AC8F}"/>
                    </a:ext>
                  </a:extLst>
                </p:cNvPr>
                <p:cNvSpPr>
                  <a:spLocks/>
                </p:cNvSpPr>
                <p:nvPr/>
              </p:nvSpPr>
              <p:spPr bwMode="auto">
                <a:xfrm>
                  <a:off x="524" y="1371"/>
                  <a:ext cx="12" cy="20"/>
                </a:xfrm>
                <a:custGeom>
                  <a:avLst/>
                  <a:gdLst>
                    <a:gd name="T0" fmla="*/ 18 w 36"/>
                    <a:gd name="T1" fmla="*/ 0 h 41"/>
                    <a:gd name="T2" fmla="*/ 25 w 36"/>
                    <a:gd name="T3" fmla="*/ 2 h 41"/>
                    <a:gd name="T4" fmla="*/ 30 w 36"/>
                    <a:gd name="T5" fmla="*/ 6 h 41"/>
                    <a:gd name="T6" fmla="*/ 34 w 36"/>
                    <a:gd name="T7" fmla="*/ 12 h 41"/>
                    <a:gd name="T8" fmla="*/ 36 w 36"/>
                    <a:gd name="T9" fmla="*/ 21 h 41"/>
                    <a:gd name="T10" fmla="*/ 34 w 36"/>
                    <a:gd name="T11" fmla="*/ 29 h 41"/>
                    <a:gd name="T12" fmla="*/ 30 w 36"/>
                    <a:gd name="T13" fmla="*/ 35 h 41"/>
                    <a:gd name="T14" fmla="*/ 25 w 36"/>
                    <a:gd name="T15" fmla="*/ 39 h 41"/>
                    <a:gd name="T16" fmla="*/ 18 w 36"/>
                    <a:gd name="T17" fmla="*/ 41 h 41"/>
                    <a:gd name="T18" fmla="*/ 11 w 36"/>
                    <a:gd name="T19" fmla="*/ 39 h 41"/>
                    <a:gd name="T20" fmla="*/ 5 w 36"/>
                    <a:gd name="T21" fmla="*/ 35 h 41"/>
                    <a:gd name="T22" fmla="*/ 1 w 36"/>
                    <a:gd name="T23" fmla="*/ 29 h 41"/>
                    <a:gd name="T24" fmla="*/ 0 w 36"/>
                    <a:gd name="T25" fmla="*/ 21 h 41"/>
                    <a:gd name="T26" fmla="*/ 1 w 36"/>
                    <a:gd name="T27" fmla="*/ 12 h 41"/>
                    <a:gd name="T28" fmla="*/ 5 w 36"/>
                    <a:gd name="T29" fmla="*/ 6 h 41"/>
                    <a:gd name="T30" fmla="*/ 11 w 36"/>
                    <a:gd name="T31" fmla="*/ 2 h 41"/>
                    <a:gd name="T32" fmla="*/ 18 w 36"/>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1">
                      <a:moveTo>
                        <a:pt x="18" y="0"/>
                      </a:moveTo>
                      <a:lnTo>
                        <a:pt x="25" y="2"/>
                      </a:lnTo>
                      <a:lnTo>
                        <a:pt x="30" y="6"/>
                      </a:lnTo>
                      <a:lnTo>
                        <a:pt x="34" y="12"/>
                      </a:lnTo>
                      <a:lnTo>
                        <a:pt x="36" y="21"/>
                      </a:lnTo>
                      <a:lnTo>
                        <a:pt x="34" y="29"/>
                      </a:lnTo>
                      <a:lnTo>
                        <a:pt x="30" y="35"/>
                      </a:lnTo>
                      <a:lnTo>
                        <a:pt x="25" y="39"/>
                      </a:lnTo>
                      <a:lnTo>
                        <a:pt x="18" y="41"/>
                      </a:lnTo>
                      <a:lnTo>
                        <a:pt x="11" y="39"/>
                      </a:lnTo>
                      <a:lnTo>
                        <a:pt x="5" y="35"/>
                      </a:lnTo>
                      <a:lnTo>
                        <a:pt x="1" y="29"/>
                      </a:lnTo>
                      <a:lnTo>
                        <a:pt x="0" y="21"/>
                      </a:lnTo>
                      <a:lnTo>
                        <a:pt x="1" y="12"/>
                      </a:lnTo>
                      <a:lnTo>
                        <a:pt x="5" y="6"/>
                      </a:lnTo>
                      <a:lnTo>
                        <a:pt x="11" y="2"/>
                      </a:lnTo>
                      <a:lnTo>
                        <a:pt x="18"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379">
                  <a:extLst>
                    <a:ext uri="{FF2B5EF4-FFF2-40B4-BE49-F238E27FC236}">
                      <a16:creationId xmlns:a16="http://schemas.microsoft.com/office/drawing/2014/main" id="{04938996-1BE9-B048-8610-5553C664C3DC}"/>
                    </a:ext>
                  </a:extLst>
                </p:cNvPr>
                <p:cNvSpPr>
                  <a:spLocks/>
                </p:cNvSpPr>
                <p:nvPr/>
              </p:nvSpPr>
              <p:spPr bwMode="auto">
                <a:xfrm>
                  <a:off x="521" y="1326"/>
                  <a:ext cx="12" cy="21"/>
                </a:xfrm>
                <a:custGeom>
                  <a:avLst/>
                  <a:gdLst>
                    <a:gd name="T0" fmla="*/ 18 w 37"/>
                    <a:gd name="T1" fmla="*/ 0 h 41"/>
                    <a:gd name="T2" fmla="*/ 26 w 37"/>
                    <a:gd name="T3" fmla="*/ 2 h 41"/>
                    <a:gd name="T4" fmla="*/ 32 w 37"/>
                    <a:gd name="T5" fmla="*/ 6 h 41"/>
                    <a:gd name="T6" fmla="*/ 36 w 37"/>
                    <a:gd name="T7" fmla="*/ 12 h 41"/>
                    <a:gd name="T8" fmla="*/ 37 w 37"/>
                    <a:gd name="T9" fmla="*/ 20 h 41"/>
                    <a:gd name="T10" fmla="*/ 36 w 37"/>
                    <a:gd name="T11" fmla="*/ 28 h 41"/>
                    <a:gd name="T12" fmla="*/ 32 w 37"/>
                    <a:gd name="T13" fmla="*/ 35 h 41"/>
                    <a:gd name="T14" fmla="*/ 26 w 37"/>
                    <a:gd name="T15" fmla="*/ 39 h 41"/>
                    <a:gd name="T16" fmla="*/ 18 w 37"/>
                    <a:gd name="T17" fmla="*/ 41 h 41"/>
                    <a:gd name="T18" fmla="*/ 11 w 37"/>
                    <a:gd name="T19" fmla="*/ 39 h 41"/>
                    <a:gd name="T20" fmla="*/ 6 w 37"/>
                    <a:gd name="T21" fmla="*/ 35 h 41"/>
                    <a:gd name="T22" fmla="*/ 2 w 37"/>
                    <a:gd name="T23" fmla="*/ 28 h 41"/>
                    <a:gd name="T24" fmla="*/ 0 w 37"/>
                    <a:gd name="T25" fmla="*/ 20 h 41"/>
                    <a:gd name="T26" fmla="*/ 2 w 37"/>
                    <a:gd name="T27" fmla="*/ 12 h 41"/>
                    <a:gd name="T28" fmla="*/ 6 w 37"/>
                    <a:gd name="T29" fmla="*/ 6 h 41"/>
                    <a:gd name="T30" fmla="*/ 11 w 37"/>
                    <a:gd name="T31" fmla="*/ 2 h 41"/>
                    <a:gd name="T32" fmla="*/ 18 w 37"/>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1">
                      <a:moveTo>
                        <a:pt x="18" y="0"/>
                      </a:moveTo>
                      <a:lnTo>
                        <a:pt x="26" y="2"/>
                      </a:lnTo>
                      <a:lnTo>
                        <a:pt x="32" y="6"/>
                      </a:lnTo>
                      <a:lnTo>
                        <a:pt x="36" y="12"/>
                      </a:lnTo>
                      <a:lnTo>
                        <a:pt x="37" y="20"/>
                      </a:lnTo>
                      <a:lnTo>
                        <a:pt x="36" y="28"/>
                      </a:lnTo>
                      <a:lnTo>
                        <a:pt x="32" y="35"/>
                      </a:lnTo>
                      <a:lnTo>
                        <a:pt x="26" y="39"/>
                      </a:lnTo>
                      <a:lnTo>
                        <a:pt x="18" y="41"/>
                      </a:lnTo>
                      <a:lnTo>
                        <a:pt x="11" y="39"/>
                      </a:lnTo>
                      <a:lnTo>
                        <a:pt x="6" y="35"/>
                      </a:lnTo>
                      <a:lnTo>
                        <a:pt x="2" y="28"/>
                      </a:lnTo>
                      <a:lnTo>
                        <a:pt x="0" y="20"/>
                      </a:lnTo>
                      <a:lnTo>
                        <a:pt x="2" y="12"/>
                      </a:lnTo>
                      <a:lnTo>
                        <a:pt x="6" y="6"/>
                      </a:lnTo>
                      <a:lnTo>
                        <a:pt x="11" y="2"/>
                      </a:lnTo>
                      <a:lnTo>
                        <a:pt x="18"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380">
                  <a:extLst>
                    <a:ext uri="{FF2B5EF4-FFF2-40B4-BE49-F238E27FC236}">
                      <a16:creationId xmlns:a16="http://schemas.microsoft.com/office/drawing/2014/main" id="{AAEAECBB-1731-C747-85E0-AECD94BD4791}"/>
                    </a:ext>
                  </a:extLst>
                </p:cNvPr>
                <p:cNvSpPr>
                  <a:spLocks/>
                </p:cNvSpPr>
                <p:nvPr/>
              </p:nvSpPr>
              <p:spPr bwMode="auto">
                <a:xfrm>
                  <a:off x="521" y="1370"/>
                  <a:ext cx="12" cy="21"/>
                </a:xfrm>
                <a:custGeom>
                  <a:avLst/>
                  <a:gdLst>
                    <a:gd name="T0" fmla="*/ 18 w 37"/>
                    <a:gd name="T1" fmla="*/ 0 h 41"/>
                    <a:gd name="T2" fmla="*/ 26 w 37"/>
                    <a:gd name="T3" fmla="*/ 2 h 41"/>
                    <a:gd name="T4" fmla="*/ 32 w 37"/>
                    <a:gd name="T5" fmla="*/ 6 h 41"/>
                    <a:gd name="T6" fmla="*/ 36 w 37"/>
                    <a:gd name="T7" fmla="*/ 12 h 41"/>
                    <a:gd name="T8" fmla="*/ 37 w 37"/>
                    <a:gd name="T9" fmla="*/ 21 h 41"/>
                    <a:gd name="T10" fmla="*/ 36 w 37"/>
                    <a:gd name="T11" fmla="*/ 29 h 41"/>
                    <a:gd name="T12" fmla="*/ 32 w 37"/>
                    <a:gd name="T13" fmla="*/ 35 h 41"/>
                    <a:gd name="T14" fmla="*/ 26 w 37"/>
                    <a:gd name="T15" fmla="*/ 39 h 41"/>
                    <a:gd name="T16" fmla="*/ 18 w 37"/>
                    <a:gd name="T17" fmla="*/ 41 h 41"/>
                    <a:gd name="T18" fmla="*/ 11 w 37"/>
                    <a:gd name="T19" fmla="*/ 39 h 41"/>
                    <a:gd name="T20" fmla="*/ 6 w 37"/>
                    <a:gd name="T21" fmla="*/ 35 h 41"/>
                    <a:gd name="T22" fmla="*/ 2 w 37"/>
                    <a:gd name="T23" fmla="*/ 29 h 41"/>
                    <a:gd name="T24" fmla="*/ 0 w 37"/>
                    <a:gd name="T25" fmla="*/ 21 h 41"/>
                    <a:gd name="T26" fmla="*/ 2 w 37"/>
                    <a:gd name="T27" fmla="*/ 12 h 41"/>
                    <a:gd name="T28" fmla="*/ 6 w 37"/>
                    <a:gd name="T29" fmla="*/ 6 h 41"/>
                    <a:gd name="T30" fmla="*/ 11 w 37"/>
                    <a:gd name="T31" fmla="*/ 2 h 41"/>
                    <a:gd name="T32" fmla="*/ 18 w 37"/>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1">
                      <a:moveTo>
                        <a:pt x="18" y="0"/>
                      </a:moveTo>
                      <a:lnTo>
                        <a:pt x="26" y="2"/>
                      </a:lnTo>
                      <a:lnTo>
                        <a:pt x="32" y="6"/>
                      </a:lnTo>
                      <a:lnTo>
                        <a:pt x="36" y="12"/>
                      </a:lnTo>
                      <a:lnTo>
                        <a:pt x="37" y="21"/>
                      </a:lnTo>
                      <a:lnTo>
                        <a:pt x="36" y="29"/>
                      </a:lnTo>
                      <a:lnTo>
                        <a:pt x="32" y="35"/>
                      </a:lnTo>
                      <a:lnTo>
                        <a:pt x="26" y="39"/>
                      </a:lnTo>
                      <a:lnTo>
                        <a:pt x="18" y="41"/>
                      </a:lnTo>
                      <a:lnTo>
                        <a:pt x="11" y="39"/>
                      </a:lnTo>
                      <a:lnTo>
                        <a:pt x="6" y="35"/>
                      </a:lnTo>
                      <a:lnTo>
                        <a:pt x="2" y="29"/>
                      </a:lnTo>
                      <a:lnTo>
                        <a:pt x="0" y="21"/>
                      </a:lnTo>
                      <a:lnTo>
                        <a:pt x="2" y="12"/>
                      </a:lnTo>
                      <a:lnTo>
                        <a:pt x="6" y="6"/>
                      </a:lnTo>
                      <a:lnTo>
                        <a:pt x="11" y="2"/>
                      </a:lnTo>
                      <a:lnTo>
                        <a:pt x="18"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381">
                  <a:extLst>
                    <a:ext uri="{FF2B5EF4-FFF2-40B4-BE49-F238E27FC236}">
                      <a16:creationId xmlns:a16="http://schemas.microsoft.com/office/drawing/2014/main" id="{6F5DCB3D-DC21-384F-B1D9-30360F222F63}"/>
                    </a:ext>
                  </a:extLst>
                </p:cNvPr>
                <p:cNvSpPr>
                  <a:spLocks/>
                </p:cNvSpPr>
                <p:nvPr/>
              </p:nvSpPr>
              <p:spPr bwMode="auto">
                <a:xfrm>
                  <a:off x="508" y="1142"/>
                  <a:ext cx="14" cy="6"/>
                </a:xfrm>
                <a:custGeom>
                  <a:avLst/>
                  <a:gdLst>
                    <a:gd name="T0" fmla="*/ 19 w 40"/>
                    <a:gd name="T1" fmla="*/ 0 h 11"/>
                    <a:gd name="T2" fmla="*/ 27 w 40"/>
                    <a:gd name="T3" fmla="*/ 0 h 11"/>
                    <a:gd name="T4" fmla="*/ 34 w 40"/>
                    <a:gd name="T5" fmla="*/ 0 h 11"/>
                    <a:gd name="T6" fmla="*/ 38 w 40"/>
                    <a:gd name="T7" fmla="*/ 2 h 11"/>
                    <a:gd name="T8" fmla="*/ 40 w 40"/>
                    <a:gd name="T9" fmla="*/ 4 h 11"/>
                    <a:gd name="T10" fmla="*/ 38 w 40"/>
                    <a:gd name="T11" fmla="*/ 6 h 11"/>
                    <a:gd name="T12" fmla="*/ 34 w 40"/>
                    <a:gd name="T13" fmla="*/ 8 h 11"/>
                    <a:gd name="T14" fmla="*/ 29 w 40"/>
                    <a:gd name="T15" fmla="*/ 10 h 11"/>
                    <a:gd name="T16" fmla="*/ 21 w 40"/>
                    <a:gd name="T17" fmla="*/ 11 h 11"/>
                    <a:gd name="T18" fmla="*/ 12 w 40"/>
                    <a:gd name="T19" fmla="*/ 11 h 11"/>
                    <a:gd name="T20" fmla="*/ 7 w 40"/>
                    <a:gd name="T21" fmla="*/ 10 h 11"/>
                    <a:gd name="T22" fmla="*/ 1 w 40"/>
                    <a:gd name="T23" fmla="*/ 9 h 11"/>
                    <a:gd name="T24" fmla="*/ 0 w 40"/>
                    <a:gd name="T25" fmla="*/ 7 h 11"/>
                    <a:gd name="T26" fmla="*/ 1 w 40"/>
                    <a:gd name="T27" fmla="*/ 5 h 11"/>
                    <a:gd name="T28" fmla="*/ 6 w 40"/>
                    <a:gd name="T29" fmla="*/ 3 h 11"/>
                    <a:gd name="T30" fmla="*/ 11 w 40"/>
                    <a:gd name="T31" fmla="*/ 1 h 11"/>
                    <a:gd name="T32" fmla="*/ 19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19" y="0"/>
                      </a:moveTo>
                      <a:lnTo>
                        <a:pt x="27" y="0"/>
                      </a:lnTo>
                      <a:lnTo>
                        <a:pt x="34" y="0"/>
                      </a:lnTo>
                      <a:lnTo>
                        <a:pt x="38" y="2"/>
                      </a:lnTo>
                      <a:lnTo>
                        <a:pt x="40" y="4"/>
                      </a:lnTo>
                      <a:lnTo>
                        <a:pt x="38" y="6"/>
                      </a:lnTo>
                      <a:lnTo>
                        <a:pt x="34" y="8"/>
                      </a:lnTo>
                      <a:lnTo>
                        <a:pt x="29" y="10"/>
                      </a:lnTo>
                      <a:lnTo>
                        <a:pt x="21" y="11"/>
                      </a:lnTo>
                      <a:lnTo>
                        <a:pt x="12" y="11"/>
                      </a:lnTo>
                      <a:lnTo>
                        <a:pt x="7" y="10"/>
                      </a:lnTo>
                      <a:lnTo>
                        <a:pt x="1" y="9"/>
                      </a:lnTo>
                      <a:lnTo>
                        <a:pt x="0" y="7"/>
                      </a:lnTo>
                      <a:lnTo>
                        <a:pt x="1" y="5"/>
                      </a:lnTo>
                      <a:lnTo>
                        <a:pt x="6" y="3"/>
                      </a:lnTo>
                      <a:lnTo>
                        <a:pt x="11" y="1"/>
                      </a:lnTo>
                      <a:lnTo>
                        <a:pt x="1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382">
                  <a:extLst>
                    <a:ext uri="{FF2B5EF4-FFF2-40B4-BE49-F238E27FC236}">
                      <a16:creationId xmlns:a16="http://schemas.microsoft.com/office/drawing/2014/main" id="{EB3ABA69-6603-F24A-B61C-3290C1CBA590}"/>
                    </a:ext>
                  </a:extLst>
                </p:cNvPr>
                <p:cNvSpPr>
                  <a:spLocks/>
                </p:cNvSpPr>
                <p:nvPr/>
              </p:nvSpPr>
              <p:spPr bwMode="auto">
                <a:xfrm>
                  <a:off x="533" y="1139"/>
                  <a:ext cx="14" cy="5"/>
                </a:xfrm>
                <a:custGeom>
                  <a:avLst/>
                  <a:gdLst>
                    <a:gd name="T0" fmla="*/ 20 w 40"/>
                    <a:gd name="T1" fmla="*/ 0 h 11"/>
                    <a:gd name="T2" fmla="*/ 28 w 40"/>
                    <a:gd name="T3" fmla="*/ 0 h 11"/>
                    <a:gd name="T4" fmla="*/ 35 w 40"/>
                    <a:gd name="T5" fmla="*/ 0 h 11"/>
                    <a:gd name="T6" fmla="*/ 39 w 40"/>
                    <a:gd name="T7" fmla="*/ 2 h 11"/>
                    <a:gd name="T8" fmla="*/ 40 w 40"/>
                    <a:gd name="T9" fmla="*/ 4 h 11"/>
                    <a:gd name="T10" fmla="*/ 39 w 40"/>
                    <a:gd name="T11" fmla="*/ 6 h 11"/>
                    <a:gd name="T12" fmla="*/ 35 w 40"/>
                    <a:gd name="T13" fmla="*/ 8 h 11"/>
                    <a:gd name="T14" fmla="*/ 29 w 40"/>
                    <a:gd name="T15" fmla="*/ 10 h 11"/>
                    <a:gd name="T16" fmla="*/ 21 w 40"/>
                    <a:gd name="T17" fmla="*/ 11 h 11"/>
                    <a:gd name="T18" fmla="*/ 13 w 40"/>
                    <a:gd name="T19" fmla="*/ 11 h 11"/>
                    <a:gd name="T20" fmla="*/ 7 w 40"/>
                    <a:gd name="T21" fmla="*/ 10 h 11"/>
                    <a:gd name="T22" fmla="*/ 2 w 40"/>
                    <a:gd name="T23" fmla="*/ 9 h 11"/>
                    <a:gd name="T24" fmla="*/ 0 w 40"/>
                    <a:gd name="T25" fmla="*/ 7 h 11"/>
                    <a:gd name="T26" fmla="*/ 2 w 40"/>
                    <a:gd name="T27" fmla="*/ 5 h 11"/>
                    <a:gd name="T28" fmla="*/ 6 w 40"/>
                    <a:gd name="T29" fmla="*/ 3 h 11"/>
                    <a:gd name="T30" fmla="*/ 11 w 40"/>
                    <a:gd name="T31" fmla="*/ 1 h 11"/>
                    <a:gd name="T32" fmla="*/ 20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20" y="0"/>
                      </a:moveTo>
                      <a:lnTo>
                        <a:pt x="28" y="0"/>
                      </a:lnTo>
                      <a:lnTo>
                        <a:pt x="35" y="0"/>
                      </a:lnTo>
                      <a:lnTo>
                        <a:pt x="39" y="2"/>
                      </a:lnTo>
                      <a:lnTo>
                        <a:pt x="40" y="4"/>
                      </a:lnTo>
                      <a:lnTo>
                        <a:pt x="39" y="6"/>
                      </a:lnTo>
                      <a:lnTo>
                        <a:pt x="35" y="8"/>
                      </a:lnTo>
                      <a:lnTo>
                        <a:pt x="29" y="10"/>
                      </a:lnTo>
                      <a:lnTo>
                        <a:pt x="21" y="11"/>
                      </a:lnTo>
                      <a:lnTo>
                        <a:pt x="13" y="11"/>
                      </a:lnTo>
                      <a:lnTo>
                        <a:pt x="7" y="10"/>
                      </a:lnTo>
                      <a:lnTo>
                        <a:pt x="2" y="9"/>
                      </a:lnTo>
                      <a:lnTo>
                        <a:pt x="0" y="7"/>
                      </a:lnTo>
                      <a:lnTo>
                        <a:pt x="2" y="5"/>
                      </a:lnTo>
                      <a:lnTo>
                        <a:pt x="6" y="3"/>
                      </a:lnTo>
                      <a:lnTo>
                        <a:pt x="11" y="1"/>
                      </a:lnTo>
                      <a:lnTo>
                        <a:pt x="2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Freeform 383">
                  <a:extLst>
                    <a:ext uri="{FF2B5EF4-FFF2-40B4-BE49-F238E27FC236}">
                      <a16:creationId xmlns:a16="http://schemas.microsoft.com/office/drawing/2014/main" id="{35390ADF-54BD-A848-A821-73B4BDF59411}"/>
                    </a:ext>
                  </a:extLst>
                </p:cNvPr>
                <p:cNvSpPr>
                  <a:spLocks/>
                </p:cNvSpPr>
                <p:nvPr/>
              </p:nvSpPr>
              <p:spPr bwMode="auto">
                <a:xfrm>
                  <a:off x="559" y="1138"/>
                  <a:ext cx="13" cy="5"/>
                </a:xfrm>
                <a:custGeom>
                  <a:avLst/>
                  <a:gdLst>
                    <a:gd name="T0" fmla="*/ 19 w 40"/>
                    <a:gd name="T1" fmla="*/ 0 h 11"/>
                    <a:gd name="T2" fmla="*/ 28 w 40"/>
                    <a:gd name="T3" fmla="*/ 0 h 11"/>
                    <a:gd name="T4" fmla="*/ 34 w 40"/>
                    <a:gd name="T5" fmla="*/ 0 h 11"/>
                    <a:gd name="T6" fmla="*/ 38 w 40"/>
                    <a:gd name="T7" fmla="*/ 2 h 11"/>
                    <a:gd name="T8" fmla="*/ 40 w 40"/>
                    <a:gd name="T9" fmla="*/ 4 h 11"/>
                    <a:gd name="T10" fmla="*/ 38 w 40"/>
                    <a:gd name="T11" fmla="*/ 6 h 11"/>
                    <a:gd name="T12" fmla="*/ 34 w 40"/>
                    <a:gd name="T13" fmla="*/ 8 h 11"/>
                    <a:gd name="T14" fmla="*/ 29 w 40"/>
                    <a:gd name="T15" fmla="*/ 10 h 11"/>
                    <a:gd name="T16" fmla="*/ 21 w 40"/>
                    <a:gd name="T17" fmla="*/ 11 h 11"/>
                    <a:gd name="T18" fmla="*/ 12 w 40"/>
                    <a:gd name="T19" fmla="*/ 11 h 11"/>
                    <a:gd name="T20" fmla="*/ 7 w 40"/>
                    <a:gd name="T21" fmla="*/ 10 h 11"/>
                    <a:gd name="T22" fmla="*/ 3 w 40"/>
                    <a:gd name="T23" fmla="*/ 9 h 11"/>
                    <a:gd name="T24" fmla="*/ 0 w 40"/>
                    <a:gd name="T25" fmla="*/ 7 h 11"/>
                    <a:gd name="T26" fmla="*/ 1 w 40"/>
                    <a:gd name="T27" fmla="*/ 5 h 11"/>
                    <a:gd name="T28" fmla="*/ 6 w 40"/>
                    <a:gd name="T29" fmla="*/ 3 h 11"/>
                    <a:gd name="T30" fmla="*/ 11 w 40"/>
                    <a:gd name="T31" fmla="*/ 1 h 11"/>
                    <a:gd name="T32" fmla="*/ 19 w 40"/>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
                      <a:moveTo>
                        <a:pt x="19" y="0"/>
                      </a:moveTo>
                      <a:lnTo>
                        <a:pt x="28" y="0"/>
                      </a:lnTo>
                      <a:lnTo>
                        <a:pt x="34" y="0"/>
                      </a:lnTo>
                      <a:lnTo>
                        <a:pt x="38" y="2"/>
                      </a:lnTo>
                      <a:lnTo>
                        <a:pt x="40" y="4"/>
                      </a:lnTo>
                      <a:lnTo>
                        <a:pt x="38" y="6"/>
                      </a:lnTo>
                      <a:lnTo>
                        <a:pt x="34" y="8"/>
                      </a:lnTo>
                      <a:lnTo>
                        <a:pt x="29" y="10"/>
                      </a:lnTo>
                      <a:lnTo>
                        <a:pt x="21" y="11"/>
                      </a:lnTo>
                      <a:lnTo>
                        <a:pt x="12" y="11"/>
                      </a:lnTo>
                      <a:lnTo>
                        <a:pt x="7" y="10"/>
                      </a:lnTo>
                      <a:lnTo>
                        <a:pt x="3" y="9"/>
                      </a:lnTo>
                      <a:lnTo>
                        <a:pt x="0" y="7"/>
                      </a:lnTo>
                      <a:lnTo>
                        <a:pt x="1" y="5"/>
                      </a:lnTo>
                      <a:lnTo>
                        <a:pt x="6" y="3"/>
                      </a:lnTo>
                      <a:lnTo>
                        <a:pt x="11" y="1"/>
                      </a:lnTo>
                      <a:lnTo>
                        <a:pt x="1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384">
                  <a:extLst>
                    <a:ext uri="{FF2B5EF4-FFF2-40B4-BE49-F238E27FC236}">
                      <a16:creationId xmlns:a16="http://schemas.microsoft.com/office/drawing/2014/main" id="{CA458981-F97B-7448-8260-66AF2436ECC2}"/>
                    </a:ext>
                  </a:extLst>
                </p:cNvPr>
                <p:cNvSpPr>
                  <a:spLocks/>
                </p:cNvSpPr>
                <p:nvPr/>
              </p:nvSpPr>
              <p:spPr bwMode="auto">
                <a:xfrm>
                  <a:off x="511" y="1143"/>
                  <a:ext cx="9" cy="5"/>
                </a:xfrm>
                <a:custGeom>
                  <a:avLst/>
                  <a:gdLst>
                    <a:gd name="T0" fmla="*/ 14 w 27"/>
                    <a:gd name="T1" fmla="*/ 0 h 8"/>
                    <a:gd name="T2" fmla="*/ 19 w 27"/>
                    <a:gd name="T3" fmla="*/ 0 h 8"/>
                    <a:gd name="T4" fmla="*/ 23 w 27"/>
                    <a:gd name="T5" fmla="*/ 0 h 8"/>
                    <a:gd name="T6" fmla="*/ 26 w 27"/>
                    <a:gd name="T7" fmla="*/ 2 h 8"/>
                    <a:gd name="T8" fmla="*/ 27 w 27"/>
                    <a:gd name="T9" fmla="*/ 3 h 8"/>
                    <a:gd name="T10" fmla="*/ 27 w 27"/>
                    <a:gd name="T11" fmla="*/ 4 h 8"/>
                    <a:gd name="T12" fmla="*/ 25 w 27"/>
                    <a:gd name="T13" fmla="*/ 6 h 8"/>
                    <a:gd name="T14" fmla="*/ 19 w 27"/>
                    <a:gd name="T15" fmla="*/ 7 h 8"/>
                    <a:gd name="T16" fmla="*/ 14 w 27"/>
                    <a:gd name="T17" fmla="*/ 8 h 8"/>
                    <a:gd name="T18" fmla="*/ 8 w 27"/>
                    <a:gd name="T19" fmla="*/ 8 h 8"/>
                    <a:gd name="T20" fmla="*/ 4 w 27"/>
                    <a:gd name="T21" fmla="*/ 7 h 8"/>
                    <a:gd name="T22" fmla="*/ 1 w 27"/>
                    <a:gd name="T23" fmla="*/ 6 h 8"/>
                    <a:gd name="T24" fmla="*/ 0 w 27"/>
                    <a:gd name="T25" fmla="*/ 5 h 8"/>
                    <a:gd name="T26" fmla="*/ 0 w 27"/>
                    <a:gd name="T27" fmla="*/ 3 h 8"/>
                    <a:gd name="T28" fmla="*/ 3 w 27"/>
                    <a:gd name="T29" fmla="*/ 2 h 8"/>
                    <a:gd name="T30" fmla="*/ 8 w 27"/>
                    <a:gd name="T31" fmla="*/ 0 h 8"/>
                    <a:gd name="T32" fmla="*/ 14 w 27"/>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8">
                      <a:moveTo>
                        <a:pt x="14" y="0"/>
                      </a:moveTo>
                      <a:lnTo>
                        <a:pt x="19" y="0"/>
                      </a:lnTo>
                      <a:lnTo>
                        <a:pt x="23" y="0"/>
                      </a:lnTo>
                      <a:lnTo>
                        <a:pt x="26" y="2"/>
                      </a:lnTo>
                      <a:lnTo>
                        <a:pt x="27" y="3"/>
                      </a:lnTo>
                      <a:lnTo>
                        <a:pt x="27" y="4"/>
                      </a:lnTo>
                      <a:lnTo>
                        <a:pt x="25" y="6"/>
                      </a:lnTo>
                      <a:lnTo>
                        <a:pt x="19" y="7"/>
                      </a:lnTo>
                      <a:lnTo>
                        <a:pt x="14" y="8"/>
                      </a:lnTo>
                      <a:lnTo>
                        <a:pt x="8" y="8"/>
                      </a:lnTo>
                      <a:lnTo>
                        <a:pt x="4" y="7"/>
                      </a:lnTo>
                      <a:lnTo>
                        <a:pt x="1" y="6"/>
                      </a:lnTo>
                      <a:lnTo>
                        <a:pt x="0" y="5"/>
                      </a:lnTo>
                      <a:lnTo>
                        <a:pt x="0" y="3"/>
                      </a:lnTo>
                      <a:lnTo>
                        <a:pt x="3" y="2"/>
                      </a:lnTo>
                      <a:lnTo>
                        <a:pt x="8" y="0"/>
                      </a:lnTo>
                      <a:lnTo>
                        <a:pt x="14"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Freeform 385">
                  <a:extLst>
                    <a:ext uri="{FF2B5EF4-FFF2-40B4-BE49-F238E27FC236}">
                      <a16:creationId xmlns:a16="http://schemas.microsoft.com/office/drawing/2014/main" id="{2CED83F7-B4DE-544E-BBDB-CAB7BAC14A8C}"/>
                    </a:ext>
                  </a:extLst>
                </p:cNvPr>
                <p:cNvSpPr>
                  <a:spLocks/>
                </p:cNvSpPr>
                <p:nvPr/>
              </p:nvSpPr>
              <p:spPr bwMode="auto">
                <a:xfrm>
                  <a:off x="535" y="1139"/>
                  <a:ext cx="10" cy="4"/>
                </a:xfrm>
                <a:custGeom>
                  <a:avLst/>
                  <a:gdLst>
                    <a:gd name="T0" fmla="*/ 14 w 29"/>
                    <a:gd name="T1" fmla="*/ 0 h 8"/>
                    <a:gd name="T2" fmla="*/ 19 w 29"/>
                    <a:gd name="T3" fmla="*/ 0 h 8"/>
                    <a:gd name="T4" fmla="*/ 25 w 29"/>
                    <a:gd name="T5" fmla="*/ 1 h 8"/>
                    <a:gd name="T6" fmla="*/ 27 w 29"/>
                    <a:gd name="T7" fmla="*/ 2 h 8"/>
                    <a:gd name="T8" fmla="*/ 29 w 29"/>
                    <a:gd name="T9" fmla="*/ 3 h 8"/>
                    <a:gd name="T10" fmla="*/ 27 w 29"/>
                    <a:gd name="T11" fmla="*/ 5 h 8"/>
                    <a:gd name="T12" fmla="*/ 25 w 29"/>
                    <a:gd name="T13" fmla="*/ 7 h 8"/>
                    <a:gd name="T14" fmla="*/ 20 w 29"/>
                    <a:gd name="T15" fmla="*/ 8 h 8"/>
                    <a:gd name="T16" fmla="*/ 15 w 29"/>
                    <a:gd name="T17" fmla="*/ 8 h 8"/>
                    <a:gd name="T18" fmla="*/ 9 w 29"/>
                    <a:gd name="T19" fmla="*/ 8 h 8"/>
                    <a:gd name="T20" fmla="*/ 4 w 29"/>
                    <a:gd name="T21" fmla="*/ 8 h 8"/>
                    <a:gd name="T22" fmla="*/ 1 w 29"/>
                    <a:gd name="T23" fmla="*/ 7 h 8"/>
                    <a:gd name="T24" fmla="*/ 0 w 29"/>
                    <a:gd name="T25" fmla="*/ 5 h 8"/>
                    <a:gd name="T26" fmla="*/ 1 w 29"/>
                    <a:gd name="T27" fmla="*/ 4 h 8"/>
                    <a:gd name="T28" fmla="*/ 4 w 29"/>
                    <a:gd name="T29" fmla="*/ 2 h 8"/>
                    <a:gd name="T30" fmla="*/ 8 w 29"/>
                    <a:gd name="T31" fmla="*/ 1 h 8"/>
                    <a:gd name="T32" fmla="*/ 14 w 29"/>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8">
                      <a:moveTo>
                        <a:pt x="14" y="0"/>
                      </a:moveTo>
                      <a:lnTo>
                        <a:pt x="19" y="0"/>
                      </a:lnTo>
                      <a:lnTo>
                        <a:pt x="25" y="1"/>
                      </a:lnTo>
                      <a:lnTo>
                        <a:pt x="27" y="2"/>
                      </a:lnTo>
                      <a:lnTo>
                        <a:pt x="29" y="3"/>
                      </a:lnTo>
                      <a:lnTo>
                        <a:pt x="27" y="5"/>
                      </a:lnTo>
                      <a:lnTo>
                        <a:pt x="25" y="7"/>
                      </a:lnTo>
                      <a:lnTo>
                        <a:pt x="20" y="8"/>
                      </a:lnTo>
                      <a:lnTo>
                        <a:pt x="15" y="8"/>
                      </a:lnTo>
                      <a:lnTo>
                        <a:pt x="9" y="8"/>
                      </a:lnTo>
                      <a:lnTo>
                        <a:pt x="4" y="8"/>
                      </a:lnTo>
                      <a:lnTo>
                        <a:pt x="1" y="7"/>
                      </a:lnTo>
                      <a:lnTo>
                        <a:pt x="0" y="5"/>
                      </a:lnTo>
                      <a:lnTo>
                        <a:pt x="1" y="4"/>
                      </a:lnTo>
                      <a:lnTo>
                        <a:pt x="4" y="2"/>
                      </a:lnTo>
                      <a:lnTo>
                        <a:pt x="8" y="1"/>
                      </a:lnTo>
                      <a:lnTo>
                        <a:pt x="14"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 name="Freeform 386">
                  <a:extLst>
                    <a:ext uri="{FF2B5EF4-FFF2-40B4-BE49-F238E27FC236}">
                      <a16:creationId xmlns:a16="http://schemas.microsoft.com/office/drawing/2014/main" id="{BBD754AC-FD72-834A-8F09-A2577425BFAD}"/>
                    </a:ext>
                  </a:extLst>
                </p:cNvPr>
                <p:cNvSpPr>
                  <a:spLocks/>
                </p:cNvSpPr>
                <p:nvPr/>
              </p:nvSpPr>
              <p:spPr bwMode="auto">
                <a:xfrm>
                  <a:off x="561" y="1139"/>
                  <a:ext cx="10" cy="3"/>
                </a:xfrm>
                <a:custGeom>
                  <a:avLst/>
                  <a:gdLst>
                    <a:gd name="T0" fmla="*/ 14 w 29"/>
                    <a:gd name="T1" fmla="*/ 0 h 7"/>
                    <a:gd name="T2" fmla="*/ 19 w 29"/>
                    <a:gd name="T3" fmla="*/ 0 h 7"/>
                    <a:gd name="T4" fmla="*/ 23 w 29"/>
                    <a:gd name="T5" fmla="*/ 0 h 7"/>
                    <a:gd name="T6" fmla="*/ 27 w 29"/>
                    <a:gd name="T7" fmla="*/ 1 h 7"/>
                    <a:gd name="T8" fmla="*/ 29 w 29"/>
                    <a:gd name="T9" fmla="*/ 3 h 7"/>
                    <a:gd name="T10" fmla="*/ 27 w 29"/>
                    <a:gd name="T11" fmla="*/ 4 h 7"/>
                    <a:gd name="T12" fmla="*/ 25 w 29"/>
                    <a:gd name="T13" fmla="*/ 6 h 7"/>
                    <a:gd name="T14" fmla="*/ 21 w 29"/>
                    <a:gd name="T15" fmla="*/ 7 h 7"/>
                    <a:gd name="T16" fmla="*/ 15 w 29"/>
                    <a:gd name="T17" fmla="*/ 7 h 7"/>
                    <a:gd name="T18" fmla="*/ 10 w 29"/>
                    <a:gd name="T19" fmla="*/ 7 h 7"/>
                    <a:gd name="T20" fmla="*/ 4 w 29"/>
                    <a:gd name="T21" fmla="*/ 7 h 7"/>
                    <a:gd name="T22" fmla="*/ 1 w 29"/>
                    <a:gd name="T23" fmla="*/ 6 h 7"/>
                    <a:gd name="T24" fmla="*/ 0 w 29"/>
                    <a:gd name="T25" fmla="*/ 5 h 7"/>
                    <a:gd name="T26" fmla="*/ 1 w 29"/>
                    <a:gd name="T27" fmla="*/ 3 h 7"/>
                    <a:gd name="T28" fmla="*/ 4 w 29"/>
                    <a:gd name="T29" fmla="*/ 1 h 7"/>
                    <a:gd name="T30" fmla="*/ 8 w 29"/>
                    <a:gd name="T31" fmla="*/ 0 h 7"/>
                    <a:gd name="T32" fmla="*/ 14 w 29"/>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7">
                      <a:moveTo>
                        <a:pt x="14" y="0"/>
                      </a:moveTo>
                      <a:lnTo>
                        <a:pt x="19" y="0"/>
                      </a:lnTo>
                      <a:lnTo>
                        <a:pt x="23" y="0"/>
                      </a:lnTo>
                      <a:lnTo>
                        <a:pt x="27" y="1"/>
                      </a:lnTo>
                      <a:lnTo>
                        <a:pt x="29" y="3"/>
                      </a:lnTo>
                      <a:lnTo>
                        <a:pt x="27" y="4"/>
                      </a:lnTo>
                      <a:lnTo>
                        <a:pt x="25" y="6"/>
                      </a:lnTo>
                      <a:lnTo>
                        <a:pt x="21" y="7"/>
                      </a:lnTo>
                      <a:lnTo>
                        <a:pt x="15" y="7"/>
                      </a:lnTo>
                      <a:lnTo>
                        <a:pt x="10" y="7"/>
                      </a:lnTo>
                      <a:lnTo>
                        <a:pt x="4" y="7"/>
                      </a:lnTo>
                      <a:lnTo>
                        <a:pt x="1" y="6"/>
                      </a:lnTo>
                      <a:lnTo>
                        <a:pt x="0" y="5"/>
                      </a:lnTo>
                      <a:lnTo>
                        <a:pt x="1" y="3"/>
                      </a:lnTo>
                      <a:lnTo>
                        <a:pt x="4" y="1"/>
                      </a:lnTo>
                      <a:lnTo>
                        <a:pt x="8" y="0"/>
                      </a:lnTo>
                      <a:lnTo>
                        <a:pt x="14"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387">
                  <a:extLst>
                    <a:ext uri="{FF2B5EF4-FFF2-40B4-BE49-F238E27FC236}">
                      <a16:creationId xmlns:a16="http://schemas.microsoft.com/office/drawing/2014/main" id="{92B934D2-CDB4-5C43-A29E-E8673A0C0AEF}"/>
                    </a:ext>
                  </a:extLst>
                </p:cNvPr>
                <p:cNvSpPr>
                  <a:spLocks/>
                </p:cNvSpPr>
                <p:nvPr/>
              </p:nvSpPr>
              <p:spPr bwMode="auto">
                <a:xfrm>
                  <a:off x="513" y="1527"/>
                  <a:ext cx="77" cy="30"/>
                </a:xfrm>
                <a:custGeom>
                  <a:avLst/>
                  <a:gdLst>
                    <a:gd name="T0" fmla="*/ 0 w 230"/>
                    <a:gd name="T1" fmla="*/ 0 h 58"/>
                    <a:gd name="T2" fmla="*/ 230 w 230"/>
                    <a:gd name="T3" fmla="*/ 16 h 58"/>
                    <a:gd name="T4" fmla="*/ 230 w 230"/>
                    <a:gd name="T5" fmla="*/ 58 h 58"/>
                    <a:gd name="T6" fmla="*/ 0 w 230"/>
                    <a:gd name="T7" fmla="*/ 33 h 58"/>
                    <a:gd name="T8" fmla="*/ 0 w 230"/>
                    <a:gd name="T9" fmla="*/ 0 h 58"/>
                  </a:gdLst>
                  <a:ahLst/>
                  <a:cxnLst>
                    <a:cxn ang="0">
                      <a:pos x="T0" y="T1"/>
                    </a:cxn>
                    <a:cxn ang="0">
                      <a:pos x="T2" y="T3"/>
                    </a:cxn>
                    <a:cxn ang="0">
                      <a:pos x="T4" y="T5"/>
                    </a:cxn>
                    <a:cxn ang="0">
                      <a:pos x="T6" y="T7"/>
                    </a:cxn>
                    <a:cxn ang="0">
                      <a:pos x="T8" y="T9"/>
                    </a:cxn>
                  </a:cxnLst>
                  <a:rect l="0" t="0" r="r" b="b"/>
                  <a:pathLst>
                    <a:path w="230" h="58">
                      <a:moveTo>
                        <a:pt x="0" y="0"/>
                      </a:moveTo>
                      <a:lnTo>
                        <a:pt x="230" y="16"/>
                      </a:lnTo>
                      <a:lnTo>
                        <a:pt x="230" y="58"/>
                      </a:lnTo>
                      <a:lnTo>
                        <a:pt x="0" y="33"/>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388">
                  <a:extLst>
                    <a:ext uri="{FF2B5EF4-FFF2-40B4-BE49-F238E27FC236}">
                      <a16:creationId xmlns:a16="http://schemas.microsoft.com/office/drawing/2014/main" id="{0B55B846-D3DE-6846-85DE-D80220248311}"/>
                    </a:ext>
                  </a:extLst>
                </p:cNvPr>
                <p:cNvSpPr>
                  <a:spLocks/>
                </p:cNvSpPr>
                <p:nvPr/>
              </p:nvSpPr>
              <p:spPr bwMode="auto">
                <a:xfrm>
                  <a:off x="885" y="1048"/>
                  <a:ext cx="26" cy="344"/>
                </a:xfrm>
                <a:custGeom>
                  <a:avLst/>
                  <a:gdLst>
                    <a:gd name="T0" fmla="*/ 0 w 78"/>
                    <a:gd name="T1" fmla="*/ 682 h 687"/>
                    <a:gd name="T2" fmla="*/ 78 w 78"/>
                    <a:gd name="T3" fmla="*/ 687 h 687"/>
                    <a:gd name="T4" fmla="*/ 18 w 78"/>
                    <a:gd name="T5" fmla="*/ 669 h 687"/>
                    <a:gd name="T6" fmla="*/ 19 w 78"/>
                    <a:gd name="T7" fmla="*/ 502 h 687"/>
                    <a:gd name="T8" fmla="*/ 25 w 78"/>
                    <a:gd name="T9" fmla="*/ 334 h 687"/>
                    <a:gd name="T10" fmla="*/ 31 w 78"/>
                    <a:gd name="T11" fmla="*/ 165 h 687"/>
                    <a:gd name="T12" fmla="*/ 42 w 78"/>
                    <a:gd name="T13" fmla="*/ 0 h 687"/>
                    <a:gd name="T14" fmla="*/ 11 w 78"/>
                    <a:gd name="T15" fmla="*/ 18 h 687"/>
                    <a:gd name="T16" fmla="*/ 9 w 78"/>
                    <a:gd name="T17" fmla="*/ 184 h 687"/>
                    <a:gd name="T18" fmla="*/ 5 w 78"/>
                    <a:gd name="T19" fmla="*/ 350 h 687"/>
                    <a:gd name="T20" fmla="*/ 0 w 78"/>
                    <a:gd name="T21" fmla="*/ 517 h 687"/>
                    <a:gd name="T22" fmla="*/ 0 w 78"/>
                    <a:gd name="T23" fmla="*/ 68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87">
                      <a:moveTo>
                        <a:pt x="0" y="682"/>
                      </a:moveTo>
                      <a:lnTo>
                        <a:pt x="78" y="687"/>
                      </a:lnTo>
                      <a:lnTo>
                        <a:pt x="18" y="669"/>
                      </a:lnTo>
                      <a:lnTo>
                        <a:pt x="19" y="502"/>
                      </a:lnTo>
                      <a:lnTo>
                        <a:pt x="25" y="334"/>
                      </a:lnTo>
                      <a:lnTo>
                        <a:pt x="31" y="165"/>
                      </a:lnTo>
                      <a:lnTo>
                        <a:pt x="42" y="0"/>
                      </a:lnTo>
                      <a:lnTo>
                        <a:pt x="11" y="18"/>
                      </a:lnTo>
                      <a:lnTo>
                        <a:pt x="9" y="184"/>
                      </a:lnTo>
                      <a:lnTo>
                        <a:pt x="5" y="350"/>
                      </a:lnTo>
                      <a:lnTo>
                        <a:pt x="0" y="517"/>
                      </a:lnTo>
                      <a:lnTo>
                        <a:pt x="0" y="682"/>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Freeform 389">
                  <a:extLst>
                    <a:ext uri="{FF2B5EF4-FFF2-40B4-BE49-F238E27FC236}">
                      <a16:creationId xmlns:a16="http://schemas.microsoft.com/office/drawing/2014/main" id="{C3B3E666-C63E-C747-97F1-1A8C80995B37}"/>
                    </a:ext>
                  </a:extLst>
                </p:cNvPr>
                <p:cNvSpPr>
                  <a:spLocks/>
                </p:cNvSpPr>
                <p:nvPr/>
              </p:nvSpPr>
              <p:spPr bwMode="auto">
                <a:xfrm>
                  <a:off x="933" y="1407"/>
                  <a:ext cx="127" cy="221"/>
                </a:xfrm>
                <a:custGeom>
                  <a:avLst/>
                  <a:gdLst>
                    <a:gd name="T0" fmla="*/ 48 w 380"/>
                    <a:gd name="T1" fmla="*/ 5 h 443"/>
                    <a:gd name="T2" fmla="*/ 186 w 380"/>
                    <a:gd name="T3" fmla="*/ 0 h 443"/>
                    <a:gd name="T4" fmla="*/ 332 w 380"/>
                    <a:gd name="T5" fmla="*/ 11 h 443"/>
                    <a:gd name="T6" fmla="*/ 348 w 380"/>
                    <a:gd name="T7" fmla="*/ 66 h 443"/>
                    <a:gd name="T8" fmla="*/ 360 w 380"/>
                    <a:gd name="T9" fmla="*/ 116 h 443"/>
                    <a:gd name="T10" fmla="*/ 369 w 380"/>
                    <a:gd name="T11" fmla="*/ 163 h 443"/>
                    <a:gd name="T12" fmla="*/ 374 w 380"/>
                    <a:gd name="T13" fmla="*/ 210 h 443"/>
                    <a:gd name="T14" fmla="*/ 377 w 380"/>
                    <a:gd name="T15" fmla="*/ 257 h 443"/>
                    <a:gd name="T16" fmla="*/ 380 w 380"/>
                    <a:gd name="T17" fmla="*/ 304 h 443"/>
                    <a:gd name="T18" fmla="*/ 380 w 380"/>
                    <a:gd name="T19" fmla="*/ 355 h 443"/>
                    <a:gd name="T20" fmla="*/ 380 w 380"/>
                    <a:gd name="T21" fmla="*/ 409 h 443"/>
                    <a:gd name="T22" fmla="*/ 219 w 380"/>
                    <a:gd name="T23" fmla="*/ 443 h 443"/>
                    <a:gd name="T24" fmla="*/ 0 w 380"/>
                    <a:gd name="T25" fmla="*/ 416 h 443"/>
                    <a:gd name="T26" fmla="*/ 0 w 380"/>
                    <a:gd name="T27" fmla="*/ 297 h 443"/>
                    <a:gd name="T28" fmla="*/ 21 w 380"/>
                    <a:gd name="T29" fmla="*/ 100 h 443"/>
                    <a:gd name="T30" fmla="*/ 48 w 380"/>
                    <a:gd name="T31" fmla="*/ 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0" h="443">
                      <a:moveTo>
                        <a:pt x="48" y="5"/>
                      </a:moveTo>
                      <a:lnTo>
                        <a:pt x="186" y="0"/>
                      </a:lnTo>
                      <a:lnTo>
                        <a:pt x="332" y="11"/>
                      </a:lnTo>
                      <a:lnTo>
                        <a:pt x="348" y="66"/>
                      </a:lnTo>
                      <a:lnTo>
                        <a:pt x="360" y="116"/>
                      </a:lnTo>
                      <a:lnTo>
                        <a:pt x="369" y="163"/>
                      </a:lnTo>
                      <a:lnTo>
                        <a:pt x="374" y="210"/>
                      </a:lnTo>
                      <a:lnTo>
                        <a:pt x="377" y="257"/>
                      </a:lnTo>
                      <a:lnTo>
                        <a:pt x="380" y="304"/>
                      </a:lnTo>
                      <a:lnTo>
                        <a:pt x="380" y="355"/>
                      </a:lnTo>
                      <a:lnTo>
                        <a:pt x="380" y="409"/>
                      </a:lnTo>
                      <a:lnTo>
                        <a:pt x="219" y="443"/>
                      </a:lnTo>
                      <a:lnTo>
                        <a:pt x="0" y="416"/>
                      </a:lnTo>
                      <a:lnTo>
                        <a:pt x="0" y="297"/>
                      </a:lnTo>
                      <a:lnTo>
                        <a:pt x="21" y="100"/>
                      </a:lnTo>
                      <a:lnTo>
                        <a:pt x="48"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390">
                  <a:extLst>
                    <a:ext uri="{FF2B5EF4-FFF2-40B4-BE49-F238E27FC236}">
                      <a16:creationId xmlns:a16="http://schemas.microsoft.com/office/drawing/2014/main" id="{453033BB-ABC3-2041-BFE3-EE2D78717045}"/>
                    </a:ext>
                  </a:extLst>
                </p:cNvPr>
                <p:cNvSpPr>
                  <a:spLocks/>
                </p:cNvSpPr>
                <p:nvPr/>
              </p:nvSpPr>
              <p:spPr bwMode="auto">
                <a:xfrm>
                  <a:off x="933" y="1430"/>
                  <a:ext cx="76" cy="172"/>
                </a:xfrm>
                <a:custGeom>
                  <a:avLst/>
                  <a:gdLst>
                    <a:gd name="T0" fmla="*/ 33 w 230"/>
                    <a:gd name="T1" fmla="*/ 4 h 346"/>
                    <a:gd name="T2" fmla="*/ 118 w 230"/>
                    <a:gd name="T3" fmla="*/ 0 h 346"/>
                    <a:gd name="T4" fmla="*/ 222 w 230"/>
                    <a:gd name="T5" fmla="*/ 6 h 346"/>
                    <a:gd name="T6" fmla="*/ 228 w 230"/>
                    <a:gd name="T7" fmla="*/ 92 h 346"/>
                    <a:gd name="T8" fmla="*/ 230 w 230"/>
                    <a:gd name="T9" fmla="*/ 180 h 346"/>
                    <a:gd name="T10" fmla="*/ 228 w 230"/>
                    <a:gd name="T11" fmla="*/ 266 h 346"/>
                    <a:gd name="T12" fmla="*/ 222 w 230"/>
                    <a:gd name="T13" fmla="*/ 346 h 346"/>
                    <a:gd name="T14" fmla="*/ 208 w 230"/>
                    <a:gd name="T15" fmla="*/ 346 h 346"/>
                    <a:gd name="T16" fmla="*/ 193 w 230"/>
                    <a:gd name="T17" fmla="*/ 346 h 346"/>
                    <a:gd name="T18" fmla="*/ 179 w 230"/>
                    <a:gd name="T19" fmla="*/ 346 h 346"/>
                    <a:gd name="T20" fmla="*/ 164 w 230"/>
                    <a:gd name="T21" fmla="*/ 346 h 346"/>
                    <a:gd name="T22" fmla="*/ 150 w 230"/>
                    <a:gd name="T23" fmla="*/ 345 h 346"/>
                    <a:gd name="T24" fmla="*/ 135 w 230"/>
                    <a:gd name="T25" fmla="*/ 344 h 346"/>
                    <a:gd name="T26" fmla="*/ 122 w 230"/>
                    <a:gd name="T27" fmla="*/ 344 h 346"/>
                    <a:gd name="T28" fmla="*/ 107 w 230"/>
                    <a:gd name="T29" fmla="*/ 343 h 346"/>
                    <a:gd name="T30" fmla="*/ 93 w 230"/>
                    <a:gd name="T31" fmla="*/ 342 h 346"/>
                    <a:gd name="T32" fmla="*/ 79 w 230"/>
                    <a:gd name="T33" fmla="*/ 340 h 346"/>
                    <a:gd name="T34" fmla="*/ 65 w 230"/>
                    <a:gd name="T35" fmla="*/ 338 h 346"/>
                    <a:gd name="T36" fmla="*/ 52 w 230"/>
                    <a:gd name="T37" fmla="*/ 337 h 346"/>
                    <a:gd name="T38" fmla="*/ 38 w 230"/>
                    <a:gd name="T39" fmla="*/ 336 h 346"/>
                    <a:gd name="T40" fmla="*/ 24 w 230"/>
                    <a:gd name="T41" fmla="*/ 335 h 346"/>
                    <a:gd name="T42" fmla="*/ 12 w 230"/>
                    <a:gd name="T43" fmla="*/ 334 h 346"/>
                    <a:gd name="T44" fmla="*/ 0 w 230"/>
                    <a:gd name="T45" fmla="*/ 333 h 346"/>
                    <a:gd name="T46" fmla="*/ 0 w 230"/>
                    <a:gd name="T47" fmla="*/ 246 h 346"/>
                    <a:gd name="T48" fmla="*/ 2 w 230"/>
                    <a:gd name="T49" fmla="*/ 169 h 346"/>
                    <a:gd name="T50" fmla="*/ 12 w 230"/>
                    <a:gd name="T51" fmla="*/ 91 h 346"/>
                    <a:gd name="T52" fmla="*/ 33 w 230"/>
                    <a:gd name="T53" fmla="*/ 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0" h="346">
                      <a:moveTo>
                        <a:pt x="33" y="4"/>
                      </a:moveTo>
                      <a:lnTo>
                        <a:pt x="118" y="0"/>
                      </a:lnTo>
                      <a:lnTo>
                        <a:pt x="222" y="6"/>
                      </a:lnTo>
                      <a:lnTo>
                        <a:pt x="228" y="92"/>
                      </a:lnTo>
                      <a:lnTo>
                        <a:pt x="230" y="180"/>
                      </a:lnTo>
                      <a:lnTo>
                        <a:pt x="228" y="266"/>
                      </a:lnTo>
                      <a:lnTo>
                        <a:pt x="222" y="346"/>
                      </a:lnTo>
                      <a:lnTo>
                        <a:pt x="208" y="346"/>
                      </a:lnTo>
                      <a:lnTo>
                        <a:pt x="193" y="346"/>
                      </a:lnTo>
                      <a:lnTo>
                        <a:pt x="179" y="346"/>
                      </a:lnTo>
                      <a:lnTo>
                        <a:pt x="164" y="346"/>
                      </a:lnTo>
                      <a:lnTo>
                        <a:pt x="150" y="345"/>
                      </a:lnTo>
                      <a:lnTo>
                        <a:pt x="135" y="344"/>
                      </a:lnTo>
                      <a:lnTo>
                        <a:pt x="122" y="344"/>
                      </a:lnTo>
                      <a:lnTo>
                        <a:pt x="107" y="343"/>
                      </a:lnTo>
                      <a:lnTo>
                        <a:pt x="93" y="342"/>
                      </a:lnTo>
                      <a:lnTo>
                        <a:pt x="79" y="340"/>
                      </a:lnTo>
                      <a:lnTo>
                        <a:pt x="65" y="338"/>
                      </a:lnTo>
                      <a:lnTo>
                        <a:pt x="52" y="337"/>
                      </a:lnTo>
                      <a:lnTo>
                        <a:pt x="38" y="336"/>
                      </a:lnTo>
                      <a:lnTo>
                        <a:pt x="24" y="335"/>
                      </a:lnTo>
                      <a:lnTo>
                        <a:pt x="12" y="334"/>
                      </a:lnTo>
                      <a:lnTo>
                        <a:pt x="0" y="333"/>
                      </a:lnTo>
                      <a:lnTo>
                        <a:pt x="0" y="246"/>
                      </a:lnTo>
                      <a:lnTo>
                        <a:pt x="2" y="169"/>
                      </a:lnTo>
                      <a:lnTo>
                        <a:pt x="12" y="91"/>
                      </a:lnTo>
                      <a:lnTo>
                        <a:pt x="3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Freeform 391">
                  <a:extLst>
                    <a:ext uri="{FF2B5EF4-FFF2-40B4-BE49-F238E27FC236}">
                      <a16:creationId xmlns:a16="http://schemas.microsoft.com/office/drawing/2014/main" id="{0BB34121-9DA2-CD45-B677-8A902369ED1E}"/>
                    </a:ext>
                  </a:extLst>
                </p:cNvPr>
                <p:cNvSpPr>
                  <a:spLocks/>
                </p:cNvSpPr>
                <p:nvPr/>
              </p:nvSpPr>
              <p:spPr bwMode="auto">
                <a:xfrm>
                  <a:off x="933" y="1430"/>
                  <a:ext cx="74" cy="162"/>
                </a:xfrm>
                <a:custGeom>
                  <a:avLst/>
                  <a:gdLst>
                    <a:gd name="T0" fmla="*/ 32 w 221"/>
                    <a:gd name="T1" fmla="*/ 4 h 325"/>
                    <a:gd name="T2" fmla="*/ 43 w 221"/>
                    <a:gd name="T3" fmla="*/ 4 h 325"/>
                    <a:gd name="T4" fmla="*/ 53 w 221"/>
                    <a:gd name="T5" fmla="*/ 3 h 325"/>
                    <a:gd name="T6" fmla="*/ 63 w 221"/>
                    <a:gd name="T7" fmla="*/ 3 h 325"/>
                    <a:gd name="T8" fmla="*/ 73 w 221"/>
                    <a:gd name="T9" fmla="*/ 2 h 325"/>
                    <a:gd name="T10" fmla="*/ 84 w 221"/>
                    <a:gd name="T11" fmla="*/ 1 h 325"/>
                    <a:gd name="T12" fmla="*/ 94 w 221"/>
                    <a:gd name="T13" fmla="*/ 1 h 325"/>
                    <a:gd name="T14" fmla="*/ 105 w 221"/>
                    <a:gd name="T15" fmla="*/ 0 h 325"/>
                    <a:gd name="T16" fmla="*/ 114 w 221"/>
                    <a:gd name="T17" fmla="*/ 0 h 325"/>
                    <a:gd name="T18" fmla="*/ 126 w 221"/>
                    <a:gd name="T19" fmla="*/ 1 h 325"/>
                    <a:gd name="T20" fmla="*/ 139 w 221"/>
                    <a:gd name="T21" fmla="*/ 1 h 325"/>
                    <a:gd name="T22" fmla="*/ 151 w 221"/>
                    <a:gd name="T23" fmla="*/ 2 h 325"/>
                    <a:gd name="T24" fmla="*/ 165 w 221"/>
                    <a:gd name="T25" fmla="*/ 3 h 325"/>
                    <a:gd name="T26" fmla="*/ 177 w 221"/>
                    <a:gd name="T27" fmla="*/ 4 h 325"/>
                    <a:gd name="T28" fmla="*/ 190 w 221"/>
                    <a:gd name="T29" fmla="*/ 4 h 325"/>
                    <a:gd name="T30" fmla="*/ 202 w 221"/>
                    <a:gd name="T31" fmla="*/ 5 h 325"/>
                    <a:gd name="T32" fmla="*/ 214 w 221"/>
                    <a:gd name="T33" fmla="*/ 6 h 325"/>
                    <a:gd name="T34" fmla="*/ 220 w 221"/>
                    <a:gd name="T35" fmla="*/ 87 h 325"/>
                    <a:gd name="T36" fmla="*/ 221 w 221"/>
                    <a:gd name="T37" fmla="*/ 170 h 325"/>
                    <a:gd name="T38" fmla="*/ 220 w 221"/>
                    <a:gd name="T39" fmla="*/ 251 h 325"/>
                    <a:gd name="T40" fmla="*/ 214 w 221"/>
                    <a:gd name="T41" fmla="*/ 325 h 325"/>
                    <a:gd name="T42" fmla="*/ 187 w 221"/>
                    <a:gd name="T43" fmla="*/ 325 h 325"/>
                    <a:gd name="T44" fmla="*/ 159 w 221"/>
                    <a:gd name="T45" fmla="*/ 324 h 325"/>
                    <a:gd name="T46" fmla="*/ 132 w 221"/>
                    <a:gd name="T47" fmla="*/ 323 h 325"/>
                    <a:gd name="T48" fmla="*/ 105 w 221"/>
                    <a:gd name="T49" fmla="*/ 321 h 325"/>
                    <a:gd name="T50" fmla="*/ 77 w 221"/>
                    <a:gd name="T51" fmla="*/ 320 h 325"/>
                    <a:gd name="T52" fmla="*/ 51 w 221"/>
                    <a:gd name="T53" fmla="*/ 318 h 325"/>
                    <a:gd name="T54" fmla="*/ 25 w 221"/>
                    <a:gd name="T55" fmla="*/ 316 h 325"/>
                    <a:gd name="T56" fmla="*/ 0 w 221"/>
                    <a:gd name="T57" fmla="*/ 314 h 325"/>
                    <a:gd name="T58" fmla="*/ 0 w 221"/>
                    <a:gd name="T59" fmla="*/ 232 h 325"/>
                    <a:gd name="T60" fmla="*/ 3 w 221"/>
                    <a:gd name="T61" fmla="*/ 159 h 325"/>
                    <a:gd name="T62" fmla="*/ 13 w 221"/>
                    <a:gd name="T63" fmla="*/ 86 h 325"/>
                    <a:gd name="T64" fmla="*/ 32 w 221"/>
                    <a:gd name="T65" fmla="*/ 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25">
                      <a:moveTo>
                        <a:pt x="32" y="4"/>
                      </a:moveTo>
                      <a:lnTo>
                        <a:pt x="43" y="4"/>
                      </a:lnTo>
                      <a:lnTo>
                        <a:pt x="53" y="3"/>
                      </a:lnTo>
                      <a:lnTo>
                        <a:pt x="63" y="3"/>
                      </a:lnTo>
                      <a:lnTo>
                        <a:pt x="73" y="2"/>
                      </a:lnTo>
                      <a:lnTo>
                        <a:pt x="84" y="1"/>
                      </a:lnTo>
                      <a:lnTo>
                        <a:pt x="94" y="1"/>
                      </a:lnTo>
                      <a:lnTo>
                        <a:pt x="105" y="0"/>
                      </a:lnTo>
                      <a:lnTo>
                        <a:pt x="114" y="0"/>
                      </a:lnTo>
                      <a:lnTo>
                        <a:pt x="126" y="1"/>
                      </a:lnTo>
                      <a:lnTo>
                        <a:pt x="139" y="1"/>
                      </a:lnTo>
                      <a:lnTo>
                        <a:pt x="151" y="2"/>
                      </a:lnTo>
                      <a:lnTo>
                        <a:pt x="165" y="3"/>
                      </a:lnTo>
                      <a:lnTo>
                        <a:pt x="177" y="4"/>
                      </a:lnTo>
                      <a:lnTo>
                        <a:pt x="190" y="4"/>
                      </a:lnTo>
                      <a:lnTo>
                        <a:pt x="202" y="5"/>
                      </a:lnTo>
                      <a:lnTo>
                        <a:pt x="214" y="6"/>
                      </a:lnTo>
                      <a:lnTo>
                        <a:pt x="220" y="87"/>
                      </a:lnTo>
                      <a:lnTo>
                        <a:pt x="221" y="170"/>
                      </a:lnTo>
                      <a:lnTo>
                        <a:pt x="220" y="251"/>
                      </a:lnTo>
                      <a:lnTo>
                        <a:pt x="214" y="325"/>
                      </a:lnTo>
                      <a:lnTo>
                        <a:pt x="187" y="325"/>
                      </a:lnTo>
                      <a:lnTo>
                        <a:pt x="159" y="324"/>
                      </a:lnTo>
                      <a:lnTo>
                        <a:pt x="132" y="323"/>
                      </a:lnTo>
                      <a:lnTo>
                        <a:pt x="105" y="321"/>
                      </a:lnTo>
                      <a:lnTo>
                        <a:pt x="77" y="320"/>
                      </a:lnTo>
                      <a:lnTo>
                        <a:pt x="51" y="318"/>
                      </a:lnTo>
                      <a:lnTo>
                        <a:pt x="25" y="316"/>
                      </a:lnTo>
                      <a:lnTo>
                        <a:pt x="0" y="314"/>
                      </a:lnTo>
                      <a:lnTo>
                        <a:pt x="0" y="232"/>
                      </a:lnTo>
                      <a:lnTo>
                        <a:pt x="3" y="159"/>
                      </a:lnTo>
                      <a:lnTo>
                        <a:pt x="13" y="86"/>
                      </a:lnTo>
                      <a:lnTo>
                        <a:pt x="3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 name="Freeform 392">
                  <a:extLst>
                    <a:ext uri="{FF2B5EF4-FFF2-40B4-BE49-F238E27FC236}">
                      <a16:creationId xmlns:a16="http://schemas.microsoft.com/office/drawing/2014/main" id="{18B2813F-C34B-974F-9B8C-953B39BF430C}"/>
                    </a:ext>
                  </a:extLst>
                </p:cNvPr>
                <p:cNvSpPr>
                  <a:spLocks/>
                </p:cNvSpPr>
                <p:nvPr/>
              </p:nvSpPr>
              <p:spPr bwMode="auto">
                <a:xfrm>
                  <a:off x="934" y="1430"/>
                  <a:ext cx="71" cy="151"/>
                </a:xfrm>
                <a:custGeom>
                  <a:avLst/>
                  <a:gdLst>
                    <a:gd name="T0" fmla="*/ 30 w 213"/>
                    <a:gd name="T1" fmla="*/ 4 h 303"/>
                    <a:gd name="T2" fmla="*/ 40 w 213"/>
                    <a:gd name="T3" fmla="*/ 4 h 303"/>
                    <a:gd name="T4" fmla="*/ 51 w 213"/>
                    <a:gd name="T5" fmla="*/ 3 h 303"/>
                    <a:gd name="T6" fmla="*/ 60 w 213"/>
                    <a:gd name="T7" fmla="*/ 3 h 303"/>
                    <a:gd name="T8" fmla="*/ 70 w 213"/>
                    <a:gd name="T9" fmla="*/ 2 h 303"/>
                    <a:gd name="T10" fmla="*/ 81 w 213"/>
                    <a:gd name="T11" fmla="*/ 1 h 303"/>
                    <a:gd name="T12" fmla="*/ 91 w 213"/>
                    <a:gd name="T13" fmla="*/ 1 h 303"/>
                    <a:gd name="T14" fmla="*/ 100 w 213"/>
                    <a:gd name="T15" fmla="*/ 0 h 303"/>
                    <a:gd name="T16" fmla="*/ 110 w 213"/>
                    <a:gd name="T17" fmla="*/ 0 h 303"/>
                    <a:gd name="T18" fmla="*/ 122 w 213"/>
                    <a:gd name="T19" fmla="*/ 1 h 303"/>
                    <a:gd name="T20" fmla="*/ 133 w 213"/>
                    <a:gd name="T21" fmla="*/ 1 h 303"/>
                    <a:gd name="T22" fmla="*/ 145 w 213"/>
                    <a:gd name="T23" fmla="*/ 2 h 303"/>
                    <a:gd name="T24" fmla="*/ 158 w 213"/>
                    <a:gd name="T25" fmla="*/ 3 h 303"/>
                    <a:gd name="T26" fmla="*/ 170 w 213"/>
                    <a:gd name="T27" fmla="*/ 4 h 303"/>
                    <a:gd name="T28" fmla="*/ 182 w 213"/>
                    <a:gd name="T29" fmla="*/ 4 h 303"/>
                    <a:gd name="T30" fmla="*/ 193 w 213"/>
                    <a:gd name="T31" fmla="*/ 5 h 303"/>
                    <a:gd name="T32" fmla="*/ 206 w 213"/>
                    <a:gd name="T33" fmla="*/ 6 h 303"/>
                    <a:gd name="T34" fmla="*/ 211 w 213"/>
                    <a:gd name="T35" fmla="*/ 81 h 303"/>
                    <a:gd name="T36" fmla="*/ 213 w 213"/>
                    <a:gd name="T37" fmla="*/ 159 h 303"/>
                    <a:gd name="T38" fmla="*/ 211 w 213"/>
                    <a:gd name="T39" fmla="*/ 235 h 303"/>
                    <a:gd name="T40" fmla="*/ 206 w 213"/>
                    <a:gd name="T41" fmla="*/ 303 h 303"/>
                    <a:gd name="T42" fmla="*/ 180 w 213"/>
                    <a:gd name="T43" fmla="*/ 303 h 303"/>
                    <a:gd name="T44" fmla="*/ 154 w 213"/>
                    <a:gd name="T45" fmla="*/ 303 h 303"/>
                    <a:gd name="T46" fmla="*/ 128 w 213"/>
                    <a:gd name="T47" fmla="*/ 302 h 303"/>
                    <a:gd name="T48" fmla="*/ 102 w 213"/>
                    <a:gd name="T49" fmla="*/ 300 h 303"/>
                    <a:gd name="T50" fmla="*/ 74 w 213"/>
                    <a:gd name="T51" fmla="*/ 298 h 303"/>
                    <a:gd name="T52" fmla="*/ 50 w 213"/>
                    <a:gd name="T53" fmla="*/ 297 h 303"/>
                    <a:gd name="T54" fmla="*/ 25 w 213"/>
                    <a:gd name="T55" fmla="*/ 295 h 303"/>
                    <a:gd name="T56" fmla="*/ 0 w 213"/>
                    <a:gd name="T57" fmla="*/ 293 h 303"/>
                    <a:gd name="T58" fmla="*/ 0 w 213"/>
                    <a:gd name="T59" fmla="*/ 217 h 303"/>
                    <a:gd name="T60" fmla="*/ 3 w 213"/>
                    <a:gd name="T61" fmla="*/ 148 h 303"/>
                    <a:gd name="T62" fmla="*/ 11 w 213"/>
                    <a:gd name="T63" fmla="*/ 80 h 303"/>
                    <a:gd name="T64" fmla="*/ 30 w 213"/>
                    <a:gd name="T65" fmla="*/ 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 h="303">
                      <a:moveTo>
                        <a:pt x="30" y="4"/>
                      </a:moveTo>
                      <a:lnTo>
                        <a:pt x="40" y="4"/>
                      </a:lnTo>
                      <a:lnTo>
                        <a:pt x="51" y="3"/>
                      </a:lnTo>
                      <a:lnTo>
                        <a:pt x="60" y="3"/>
                      </a:lnTo>
                      <a:lnTo>
                        <a:pt x="70" y="2"/>
                      </a:lnTo>
                      <a:lnTo>
                        <a:pt x="81" y="1"/>
                      </a:lnTo>
                      <a:lnTo>
                        <a:pt x="91" y="1"/>
                      </a:lnTo>
                      <a:lnTo>
                        <a:pt x="100" y="0"/>
                      </a:lnTo>
                      <a:lnTo>
                        <a:pt x="110" y="0"/>
                      </a:lnTo>
                      <a:lnTo>
                        <a:pt x="122" y="1"/>
                      </a:lnTo>
                      <a:lnTo>
                        <a:pt x="133" y="1"/>
                      </a:lnTo>
                      <a:lnTo>
                        <a:pt x="145" y="2"/>
                      </a:lnTo>
                      <a:lnTo>
                        <a:pt x="158" y="3"/>
                      </a:lnTo>
                      <a:lnTo>
                        <a:pt x="170" y="4"/>
                      </a:lnTo>
                      <a:lnTo>
                        <a:pt x="182" y="4"/>
                      </a:lnTo>
                      <a:lnTo>
                        <a:pt x="193" y="5"/>
                      </a:lnTo>
                      <a:lnTo>
                        <a:pt x="206" y="6"/>
                      </a:lnTo>
                      <a:lnTo>
                        <a:pt x="211" y="81"/>
                      </a:lnTo>
                      <a:lnTo>
                        <a:pt x="213" y="159"/>
                      </a:lnTo>
                      <a:lnTo>
                        <a:pt x="211" y="235"/>
                      </a:lnTo>
                      <a:lnTo>
                        <a:pt x="206" y="303"/>
                      </a:lnTo>
                      <a:lnTo>
                        <a:pt x="180" y="303"/>
                      </a:lnTo>
                      <a:lnTo>
                        <a:pt x="154" y="303"/>
                      </a:lnTo>
                      <a:lnTo>
                        <a:pt x="128" y="302"/>
                      </a:lnTo>
                      <a:lnTo>
                        <a:pt x="102" y="300"/>
                      </a:lnTo>
                      <a:lnTo>
                        <a:pt x="74" y="298"/>
                      </a:lnTo>
                      <a:lnTo>
                        <a:pt x="50" y="297"/>
                      </a:lnTo>
                      <a:lnTo>
                        <a:pt x="25" y="295"/>
                      </a:lnTo>
                      <a:lnTo>
                        <a:pt x="0" y="293"/>
                      </a:lnTo>
                      <a:lnTo>
                        <a:pt x="0" y="217"/>
                      </a:lnTo>
                      <a:lnTo>
                        <a:pt x="3" y="148"/>
                      </a:lnTo>
                      <a:lnTo>
                        <a:pt x="11" y="80"/>
                      </a:lnTo>
                      <a:lnTo>
                        <a:pt x="30"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393">
                  <a:extLst>
                    <a:ext uri="{FF2B5EF4-FFF2-40B4-BE49-F238E27FC236}">
                      <a16:creationId xmlns:a16="http://schemas.microsoft.com/office/drawing/2014/main" id="{43D5A3AE-7D9A-434E-999D-3C1515D7B58C}"/>
                    </a:ext>
                  </a:extLst>
                </p:cNvPr>
                <p:cNvSpPr>
                  <a:spLocks/>
                </p:cNvSpPr>
                <p:nvPr/>
              </p:nvSpPr>
              <p:spPr bwMode="auto">
                <a:xfrm>
                  <a:off x="936" y="1430"/>
                  <a:ext cx="67" cy="140"/>
                </a:xfrm>
                <a:custGeom>
                  <a:avLst/>
                  <a:gdLst>
                    <a:gd name="T0" fmla="*/ 28 w 203"/>
                    <a:gd name="T1" fmla="*/ 4 h 282"/>
                    <a:gd name="T2" fmla="*/ 37 w 203"/>
                    <a:gd name="T3" fmla="*/ 4 h 282"/>
                    <a:gd name="T4" fmla="*/ 47 w 203"/>
                    <a:gd name="T5" fmla="*/ 3 h 282"/>
                    <a:gd name="T6" fmla="*/ 56 w 203"/>
                    <a:gd name="T7" fmla="*/ 3 h 282"/>
                    <a:gd name="T8" fmla="*/ 66 w 203"/>
                    <a:gd name="T9" fmla="*/ 2 h 282"/>
                    <a:gd name="T10" fmla="*/ 76 w 203"/>
                    <a:gd name="T11" fmla="*/ 2 h 282"/>
                    <a:gd name="T12" fmla="*/ 85 w 203"/>
                    <a:gd name="T13" fmla="*/ 1 h 282"/>
                    <a:gd name="T14" fmla="*/ 95 w 203"/>
                    <a:gd name="T15" fmla="*/ 1 h 282"/>
                    <a:gd name="T16" fmla="*/ 104 w 203"/>
                    <a:gd name="T17" fmla="*/ 0 h 282"/>
                    <a:gd name="T18" fmla="*/ 115 w 203"/>
                    <a:gd name="T19" fmla="*/ 1 h 282"/>
                    <a:gd name="T20" fmla="*/ 128 w 203"/>
                    <a:gd name="T21" fmla="*/ 1 h 282"/>
                    <a:gd name="T22" fmla="*/ 139 w 203"/>
                    <a:gd name="T23" fmla="*/ 2 h 282"/>
                    <a:gd name="T24" fmla="*/ 151 w 203"/>
                    <a:gd name="T25" fmla="*/ 3 h 282"/>
                    <a:gd name="T26" fmla="*/ 162 w 203"/>
                    <a:gd name="T27" fmla="*/ 4 h 282"/>
                    <a:gd name="T28" fmla="*/ 173 w 203"/>
                    <a:gd name="T29" fmla="*/ 4 h 282"/>
                    <a:gd name="T30" fmla="*/ 185 w 203"/>
                    <a:gd name="T31" fmla="*/ 5 h 282"/>
                    <a:gd name="T32" fmla="*/ 196 w 203"/>
                    <a:gd name="T33" fmla="*/ 6 h 282"/>
                    <a:gd name="T34" fmla="*/ 200 w 203"/>
                    <a:gd name="T35" fmla="*/ 76 h 282"/>
                    <a:gd name="T36" fmla="*/ 203 w 203"/>
                    <a:gd name="T37" fmla="*/ 147 h 282"/>
                    <a:gd name="T38" fmla="*/ 200 w 203"/>
                    <a:gd name="T39" fmla="*/ 217 h 282"/>
                    <a:gd name="T40" fmla="*/ 196 w 203"/>
                    <a:gd name="T41" fmla="*/ 282 h 282"/>
                    <a:gd name="T42" fmla="*/ 172 w 203"/>
                    <a:gd name="T43" fmla="*/ 282 h 282"/>
                    <a:gd name="T44" fmla="*/ 146 w 203"/>
                    <a:gd name="T45" fmla="*/ 282 h 282"/>
                    <a:gd name="T46" fmla="*/ 121 w 203"/>
                    <a:gd name="T47" fmla="*/ 281 h 282"/>
                    <a:gd name="T48" fmla="*/ 96 w 203"/>
                    <a:gd name="T49" fmla="*/ 280 h 282"/>
                    <a:gd name="T50" fmla="*/ 70 w 203"/>
                    <a:gd name="T51" fmla="*/ 278 h 282"/>
                    <a:gd name="T52" fmla="*/ 47 w 203"/>
                    <a:gd name="T53" fmla="*/ 277 h 282"/>
                    <a:gd name="T54" fmla="*/ 24 w 203"/>
                    <a:gd name="T55" fmla="*/ 275 h 282"/>
                    <a:gd name="T56" fmla="*/ 0 w 203"/>
                    <a:gd name="T57" fmla="*/ 274 h 282"/>
                    <a:gd name="T58" fmla="*/ 0 w 203"/>
                    <a:gd name="T59" fmla="*/ 203 h 282"/>
                    <a:gd name="T60" fmla="*/ 2 w 203"/>
                    <a:gd name="T61" fmla="*/ 139 h 282"/>
                    <a:gd name="T62" fmla="*/ 10 w 203"/>
                    <a:gd name="T63" fmla="*/ 75 h 282"/>
                    <a:gd name="T64" fmla="*/ 28 w 203"/>
                    <a:gd name="T65" fmla="*/ 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282">
                      <a:moveTo>
                        <a:pt x="28" y="4"/>
                      </a:moveTo>
                      <a:lnTo>
                        <a:pt x="37" y="4"/>
                      </a:lnTo>
                      <a:lnTo>
                        <a:pt x="47" y="3"/>
                      </a:lnTo>
                      <a:lnTo>
                        <a:pt x="56" y="3"/>
                      </a:lnTo>
                      <a:lnTo>
                        <a:pt x="66" y="2"/>
                      </a:lnTo>
                      <a:lnTo>
                        <a:pt x="76" y="2"/>
                      </a:lnTo>
                      <a:lnTo>
                        <a:pt x="85" y="1"/>
                      </a:lnTo>
                      <a:lnTo>
                        <a:pt x="95" y="1"/>
                      </a:lnTo>
                      <a:lnTo>
                        <a:pt x="104" y="0"/>
                      </a:lnTo>
                      <a:lnTo>
                        <a:pt x="115" y="1"/>
                      </a:lnTo>
                      <a:lnTo>
                        <a:pt x="128" y="1"/>
                      </a:lnTo>
                      <a:lnTo>
                        <a:pt x="139" y="2"/>
                      </a:lnTo>
                      <a:lnTo>
                        <a:pt x="151" y="3"/>
                      </a:lnTo>
                      <a:lnTo>
                        <a:pt x="162" y="4"/>
                      </a:lnTo>
                      <a:lnTo>
                        <a:pt x="173" y="4"/>
                      </a:lnTo>
                      <a:lnTo>
                        <a:pt x="185" y="5"/>
                      </a:lnTo>
                      <a:lnTo>
                        <a:pt x="196" y="6"/>
                      </a:lnTo>
                      <a:lnTo>
                        <a:pt x="200" y="76"/>
                      </a:lnTo>
                      <a:lnTo>
                        <a:pt x="203" y="147"/>
                      </a:lnTo>
                      <a:lnTo>
                        <a:pt x="200" y="217"/>
                      </a:lnTo>
                      <a:lnTo>
                        <a:pt x="196" y="282"/>
                      </a:lnTo>
                      <a:lnTo>
                        <a:pt x="172" y="282"/>
                      </a:lnTo>
                      <a:lnTo>
                        <a:pt x="146" y="282"/>
                      </a:lnTo>
                      <a:lnTo>
                        <a:pt x="121" y="281"/>
                      </a:lnTo>
                      <a:lnTo>
                        <a:pt x="96" y="280"/>
                      </a:lnTo>
                      <a:lnTo>
                        <a:pt x="70" y="278"/>
                      </a:lnTo>
                      <a:lnTo>
                        <a:pt x="47" y="277"/>
                      </a:lnTo>
                      <a:lnTo>
                        <a:pt x="24" y="275"/>
                      </a:lnTo>
                      <a:lnTo>
                        <a:pt x="0" y="274"/>
                      </a:lnTo>
                      <a:lnTo>
                        <a:pt x="0" y="203"/>
                      </a:lnTo>
                      <a:lnTo>
                        <a:pt x="2" y="139"/>
                      </a:lnTo>
                      <a:lnTo>
                        <a:pt x="10" y="75"/>
                      </a:lnTo>
                      <a:lnTo>
                        <a:pt x="28"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Freeform 394">
                  <a:extLst>
                    <a:ext uri="{FF2B5EF4-FFF2-40B4-BE49-F238E27FC236}">
                      <a16:creationId xmlns:a16="http://schemas.microsoft.com/office/drawing/2014/main" id="{2F99F3B2-4A51-4647-BB41-FF572C4E9ECB}"/>
                    </a:ext>
                  </a:extLst>
                </p:cNvPr>
                <p:cNvSpPr>
                  <a:spLocks/>
                </p:cNvSpPr>
                <p:nvPr/>
              </p:nvSpPr>
              <p:spPr bwMode="auto">
                <a:xfrm>
                  <a:off x="937" y="1430"/>
                  <a:ext cx="64" cy="130"/>
                </a:xfrm>
                <a:custGeom>
                  <a:avLst/>
                  <a:gdLst>
                    <a:gd name="T0" fmla="*/ 26 w 193"/>
                    <a:gd name="T1" fmla="*/ 4 h 261"/>
                    <a:gd name="T2" fmla="*/ 36 w 193"/>
                    <a:gd name="T3" fmla="*/ 4 h 261"/>
                    <a:gd name="T4" fmla="*/ 45 w 193"/>
                    <a:gd name="T5" fmla="*/ 3 h 261"/>
                    <a:gd name="T6" fmla="*/ 53 w 193"/>
                    <a:gd name="T7" fmla="*/ 3 h 261"/>
                    <a:gd name="T8" fmla="*/ 63 w 193"/>
                    <a:gd name="T9" fmla="*/ 2 h 261"/>
                    <a:gd name="T10" fmla="*/ 73 w 193"/>
                    <a:gd name="T11" fmla="*/ 2 h 261"/>
                    <a:gd name="T12" fmla="*/ 82 w 193"/>
                    <a:gd name="T13" fmla="*/ 1 h 261"/>
                    <a:gd name="T14" fmla="*/ 90 w 193"/>
                    <a:gd name="T15" fmla="*/ 1 h 261"/>
                    <a:gd name="T16" fmla="*/ 100 w 193"/>
                    <a:gd name="T17" fmla="*/ 0 h 261"/>
                    <a:gd name="T18" fmla="*/ 111 w 193"/>
                    <a:gd name="T19" fmla="*/ 1 h 261"/>
                    <a:gd name="T20" fmla="*/ 122 w 193"/>
                    <a:gd name="T21" fmla="*/ 1 h 261"/>
                    <a:gd name="T22" fmla="*/ 133 w 193"/>
                    <a:gd name="T23" fmla="*/ 2 h 261"/>
                    <a:gd name="T24" fmla="*/ 144 w 193"/>
                    <a:gd name="T25" fmla="*/ 3 h 261"/>
                    <a:gd name="T26" fmla="*/ 155 w 193"/>
                    <a:gd name="T27" fmla="*/ 4 h 261"/>
                    <a:gd name="T28" fmla="*/ 166 w 193"/>
                    <a:gd name="T29" fmla="*/ 4 h 261"/>
                    <a:gd name="T30" fmla="*/ 177 w 193"/>
                    <a:gd name="T31" fmla="*/ 5 h 261"/>
                    <a:gd name="T32" fmla="*/ 188 w 193"/>
                    <a:gd name="T33" fmla="*/ 5 h 261"/>
                    <a:gd name="T34" fmla="*/ 192 w 193"/>
                    <a:gd name="T35" fmla="*/ 70 h 261"/>
                    <a:gd name="T36" fmla="*/ 193 w 193"/>
                    <a:gd name="T37" fmla="*/ 136 h 261"/>
                    <a:gd name="T38" fmla="*/ 192 w 193"/>
                    <a:gd name="T39" fmla="*/ 202 h 261"/>
                    <a:gd name="T40" fmla="*/ 188 w 193"/>
                    <a:gd name="T41" fmla="*/ 261 h 261"/>
                    <a:gd name="T42" fmla="*/ 164 w 193"/>
                    <a:gd name="T43" fmla="*/ 261 h 261"/>
                    <a:gd name="T44" fmla="*/ 140 w 193"/>
                    <a:gd name="T45" fmla="*/ 261 h 261"/>
                    <a:gd name="T46" fmla="*/ 116 w 193"/>
                    <a:gd name="T47" fmla="*/ 260 h 261"/>
                    <a:gd name="T48" fmla="*/ 92 w 193"/>
                    <a:gd name="T49" fmla="*/ 259 h 261"/>
                    <a:gd name="T50" fmla="*/ 69 w 193"/>
                    <a:gd name="T51" fmla="*/ 258 h 261"/>
                    <a:gd name="T52" fmla="*/ 45 w 193"/>
                    <a:gd name="T53" fmla="*/ 257 h 261"/>
                    <a:gd name="T54" fmla="*/ 22 w 193"/>
                    <a:gd name="T55" fmla="*/ 255 h 261"/>
                    <a:gd name="T56" fmla="*/ 0 w 193"/>
                    <a:gd name="T57" fmla="*/ 254 h 261"/>
                    <a:gd name="T58" fmla="*/ 0 w 193"/>
                    <a:gd name="T59" fmla="*/ 188 h 261"/>
                    <a:gd name="T60" fmla="*/ 1 w 193"/>
                    <a:gd name="T61" fmla="*/ 129 h 261"/>
                    <a:gd name="T62" fmla="*/ 10 w 193"/>
                    <a:gd name="T63" fmla="*/ 70 h 261"/>
                    <a:gd name="T64" fmla="*/ 26 w 193"/>
                    <a:gd name="T65" fmla="*/ 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261">
                      <a:moveTo>
                        <a:pt x="26" y="4"/>
                      </a:moveTo>
                      <a:lnTo>
                        <a:pt x="36" y="4"/>
                      </a:lnTo>
                      <a:lnTo>
                        <a:pt x="45" y="3"/>
                      </a:lnTo>
                      <a:lnTo>
                        <a:pt x="53" y="3"/>
                      </a:lnTo>
                      <a:lnTo>
                        <a:pt x="63" y="2"/>
                      </a:lnTo>
                      <a:lnTo>
                        <a:pt x="73" y="2"/>
                      </a:lnTo>
                      <a:lnTo>
                        <a:pt x="82" y="1"/>
                      </a:lnTo>
                      <a:lnTo>
                        <a:pt x="90" y="1"/>
                      </a:lnTo>
                      <a:lnTo>
                        <a:pt x="100" y="0"/>
                      </a:lnTo>
                      <a:lnTo>
                        <a:pt x="111" y="1"/>
                      </a:lnTo>
                      <a:lnTo>
                        <a:pt x="122" y="1"/>
                      </a:lnTo>
                      <a:lnTo>
                        <a:pt x="133" y="2"/>
                      </a:lnTo>
                      <a:lnTo>
                        <a:pt x="144" y="3"/>
                      </a:lnTo>
                      <a:lnTo>
                        <a:pt x="155" y="4"/>
                      </a:lnTo>
                      <a:lnTo>
                        <a:pt x="166" y="4"/>
                      </a:lnTo>
                      <a:lnTo>
                        <a:pt x="177" y="5"/>
                      </a:lnTo>
                      <a:lnTo>
                        <a:pt x="188" y="5"/>
                      </a:lnTo>
                      <a:lnTo>
                        <a:pt x="192" y="70"/>
                      </a:lnTo>
                      <a:lnTo>
                        <a:pt x="193" y="136"/>
                      </a:lnTo>
                      <a:lnTo>
                        <a:pt x="192" y="202"/>
                      </a:lnTo>
                      <a:lnTo>
                        <a:pt x="188" y="261"/>
                      </a:lnTo>
                      <a:lnTo>
                        <a:pt x="164" y="261"/>
                      </a:lnTo>
                      <a:lnTo>
                        <a:pt x="140" y="261"/>
                      </a:lnTo>
                      <a:lnTo>
                        <a:pt x="116" y="260"/>
                      </a:lnTo>
                      <a:lnTo>
                        <a:pt x="92" y="259"/>
                      </a:lnTo>
                      <a:lnTo>
                        <a:pt x="69" y="258"/>
                      </a:lnTo>
                      <a:lnTo>
                        <a:pt x="45" y="257"/>
                      </a:lnTo>
                      <a:lnTo>
                        <a:pt x="22" y="255"/>
                      </a:lnTo>
                      <a:lnTo>
                        <a:pt x="0" y="254"/>
                      </a:lnTo>
                      <a:lnTo>
                        <a:pt x="0" y="188"/>
                      </a:lnTo>
                      <a:lnTo>
                        <a:pt x="1" y="129"/>
                      </a:lnTo>
                      <a:lnTo>
                        <a:pt x="10" y="70"/>
                      </a:lnTo>
                      <a:lnTo>
                        <a:pt x="26"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Freeform 395">
                  <a:extLst>
                    <a:ext uri="{FF2B5EF4-FFF2-40B4-BE49-F238E27FC236}">
                      <a16:creationId xmlns:a16="http://schemas.microsoft.com/office/drawing/2014/main" id="{1974DE9A-95E9-BB4F-8AF4-322D46E1C62A}"/>
                    </a:ext>
                  </a:extLst>
                </p:cNvPr>
                <p:cNvSpPr>
                  <a:spLocks/>
                </p:cNvSpPr>
                <p:nvPr/>
              </p:nvSpPr>
              <p:spPr bwMode="auto">
                <a:xfrm>
                  <a:off x="938" y="1430"/>
                  <a:ext cx="61" cy="119"/>
                </a:xfrm>
                <a:custGeom>
                  <a:avLst/>
                  <a:gdLst>
                    <a:gd name="T0" fmla="*/ 24 w 183"/>
                    <a:gd name="T1" fmla="*/ 4 h 240"/>
                    <a:gd name="T2" fmla="*/ 33 w 183"/>
                    <a:gd name="T3" fmla="*/ 4 h 240"/>
                    <a:gd name="T4" fmla="*/ 42 w 183"/>
                    <a:gd name="T5" fmla="*/ 3 h 240"/>
                    <a:gd name="T6" fmla="*/ 50 w 183"/>
                    <a:gd name="T7" fmla="*/ 3 h 240"/>
                    <a:gd name="T8" fmla="*/ 60 w 183"/>
                    <a:gd name="T9" fmla="*/ 2 h 240"/>
                    <a:gd name="T10" fmla="*/ 68 w 183"/>
                    <a:gd name="T11" fmla="*/ 2 h 240"/>
                    <a:gd name="T12" fmla="*/ 78 w 183"/>
                    <a:gd name="T13" fmla="*/ 1 h 240"/>
                    <a:gd name="T14" fmla="*/ 86 w 183"/>
                    <a:gd name="T15" fmla="*/ 1 h 240"/>
                    <a:gd name="T16" fmla="*/ 96 w 183"/>
                    <a:gd name="T17" fmla="*/ 0 h 240"/>
                    <a:gd name="T18" fmla="*/ 107 w 183"/>
                    <a:gd name="T19" fmla="*/ 1 h 240"/>
                    <a:gd name="T20" fmla="*/ 116 w 183"/>
                    <a:gd name="T21" fmla="*/ 1 h 240"/>
                    <a:gd name="T22" fmla="*/ 127 w 183"/>
                    <a:gd name="T23" fmla="*/ 2 h 240"/>
                    <a:gd name="T24" fmla="*/ 138 w 183"/>
                    <a:gd name="T25" fmla="*/ 3 h 240"/>
                    <a:gd name="T26" fmla="*/ 148 w 183"/>
                    <a:gd name="T27" fmla="*/ 4 h 240"/>
                    <a:gd name="T28" fmla="*/ 159 w 183"/>
                    <a:gd name="T29" fmla="*/ 4 h 240"/>
                    <a:gd name="T30" fmla="*/ 168 w 183"/>
                    <a:gd name="T31" fmla="*/ 5 h 240"/>
                    <a:gd name="T32" fmla="*/ 179 w 183"/>
                    <a:gd name="T33" fmla="*/ 5 h 240"/>
                    <a:gd name="T34" fmla="*/ 182 w 183"/>
                    <a:gd name="T35" fmla="*/ 64 h 240"/>
                    <a:gd name="T36" fmla="*/ 183 w 183"/>
                    <a:gd name="T37" fmla="*/ 126 h 240"/>
                    <a:gd name="T38" fmla="*/ 183 w 183"/>
                    <a:gd name="T39" fmla="*/ 185 h 240"/>
                    <a:gd name="T40" fmla="*/ 179 w 183"/>
                    <a:gd name="T41" fmla="*/ 240 h 240"/>
                    <a:gd name="T42" fmla="*/ 156 w 183"/>
                    <a:gd name="T43" fmla="*/ 240 h 240"/>
                    <a:gd name="T44" fmla="*/ 134 w 183"/>
                    <a:gd name="T45" fmla="*/ 240 h 240"/>
                    <a:gd name="T46" fmla="*/ 111 w 183"/>
                    <a:gd name="T47" fmla="*/ 240 h 240"/>
                    <a:gd name="T48" fmla="*/ 87 w 183"/>
                    <a:gd name="T49" fmla="*/ 239 h 240"/>
                    <a:gd name="T50" fmla="*/ 66 w 183"/>
                    <a:gd name="T51" fmla="*/ 238 h 240"/>
                    <a:gd name="T52" fmla="*/ 44 w 183"/>
                    <a:gd name="T53" fmla="*/ 237 h 240"/>
                    <a:gd name="T54" fmla="*/ 22 w 183"/>
                    <a:gd name="T55" fmla="*/ 236 h 240"/>
                    <a:gd name="T56" fmla="*/ 0 w 183"/>
                    <a:gd name="T57" fmla="*/ 235 h 240"/>
                    <a:gd name="T58" fmla="*/ 0 w 183"/>
                    <a:gd name="T59" fmla="*/ 174 h 240"/>
                    <a:gd name="T60" fmla="*/ 1 w 183"/>
                    <a:gd name="T61" fmla="*/ 120 h 240"/>
                    <a:gd name="T62" fmla="*/ 8 w 183"/>
                    <a:gd name="T63" fmla="*/ 65 h 240"/>
                    <a:gd name="T64" fmla="*/ 24 w 183"/>
                    <a:gd name="T65"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240">
                      <a:moveTo>
                        <a:pt x="24" y="4"/>
                      </a:moveTo>
                      <a:lnTo>
                        <a:pt x="33" y="4"/>
                      </a:lnTo>
                      <a:lnTo>
                        <a:pt x="42" y="3"/>
                      </a:lnTo>
                      <a:lnTo>
                        <a:pt x="50" y="3"/>
                      </a:lnTo>
                      <a:lnTo>
                        <a:pt x="60" y="2"/>
                      </a:lnTo>
                      <a:lnTo>
                        <a:pt x="68" y="2"/>
                      </a:lnTo>
                      <a:lnTo>
                        <a:pt x="78" y="1"/>
                      </a:lnTo>
                      <a:lnTo>
                        <a:pt x="86" y="1"/>
                      </a:lnTo>
                      <a:lnTo>
                        <a:pt x="96" y="0"/>
                      </a:lnTo>
                      <a:lnTo>
                        <a:pt x="107" y="1"/>
                      </a:lnTo>
                      <a:lnTo>
                        <a:pt x="116" y="1"/>
                      </a:lnTo>
                      <a:lnTo>
                        <a:pt x="127" y="2"/>
                      </a:lnTo>
                      <a:lnTo>
                        <a:pt x="138" y="3"/>
                      </a:lnTo>
                      <a:lnTo>
                        <a:pt x="148" y="4"/>
                      </a:lnTo>
                      <a:lnTo>
                        <a:pt x="159" y="4"/>
                      </a:lnTo>
                      <a:lnTo>
                        <a:pt x="168" y="5"/>
                      </a:lnTo>
                      <a:lnTo>
                        <a:pt x="179" y="5"/>
                      </a:lnTo>
                      <a:lnTo>
                        <a:pt x="182" y="64"/>
                      </a:lnTo>
                      <a:lnTo>
                        <a:pt x="183" y="126"/>
                      </a:lnTo>
                      <a:lnTo>
                        <a:pt x="183" y="185"/>
                      </a:lnTo>
                      <a:lnTo>
                        <a:pt x="179" y="240"/>
                      </a:lnTo>
                      <a:lnTo>
                        <a:pt x="156" y="240"/>
                      </a:lnTo>
                      <a:lnTo>
                        <a:pt x="134" y="240"/>
                      </a:lnTo>
                      <a:lnTo>
                        <a:pt x="111" y="240"/>
                      </a:lnTo>
                      <a:lnTo>
                        <a:pt x="87" y="239"/>
                      </a:lnTo>
                      <a:lnTo>
                        <a:pt x="66" y="238"/>
                      </a:lnTo>
                      <a:lnTo>
                        <a:pt x="44" y="237"/>
                      </a:lnTo>
                      <a:lnTo>
                        <a:pt x="22" y="236"/>
                      </a:lnTo>
                      <a:lnTo>
                        <a:pt x="0" y="235"/>
                      </a:lnTo>
                      <a:lnTo>
                        <a:pt x="0" y="174"/>
                      </a:lnTo>
                      <a:lnTo>
                        <a:pt x="1" y="120"/>
                      </a:lnTo>
                      <a:lnTo>
                        <a:pt x="8" y="65"/>
                      </a:lnTo>
                      <a:lnTo>
                        <a:pt x="24"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396">
                  <a:extLst>
                    <a:ext uri="{FF2B5EF4-FFF2-40B4-BE49-F238E27FC236}">
                      <a16:creationId xmlns:a16="http://schemas.microsoft.com/office/drawing/2014/main" id="{B2FE1C0A-12ED-8045-AF92-06D951202E7A}"/>
                    </a:ext>
                  </a:extLst>
                </p:cNvPr>
                <p:cNvSpPr>
                  <a:spLocks/>
                </p:cNvSpPr>
                <p:nvPr/>
              </p:nvSpPr>
              <p:spPr bwMode="auto">
                <a:xfrm>
                  <a:off x="939" y="1430"/>
                  <a:ext cx="58" cy="110"/>
                </a:xfrm>
                <a:custGeom>
                  <a:avLst/>
                  <a:gdLst>
                    <a:gd name="T0" fmla="*/ 23 w 175"/>
                    <a:gd name="T1" fmla="*/ 4 h 221"/>
                    <a:gd name="T2" fmla="*/ 31 w 175"/>
                    <a:gd name="T3" fmla="*/ 4 h 221"/>
                    <a:gd name="T4" fmla="*/ 41 w 175"/>
                    <a:gd name="T5" fmla="*/ 3 h 221"/>
                    <a:gd name="T6" fmla="*/ 49 w 175"/>
                    <a:gd name="T7" fmla="*/ 3 h 221"/>
                    <a:gd name="T8" fmla="*/ 57 w 175"/>
                    <a:gd name="T9" fmla="*/ 2 h 221"/>
                    <a:gd name="T10" fmla="*/ 65 w 175"/>
                    <a:gd name="T11" fmla="*/ 2 h 221"/>
                    <a:gd name="T12" fmla="*/ 73 w 175"/>
                    <a:gd name="T13" fmla="*/ 1 h 221"/>
                    <a:gd name="T14" fmla="*/ 83 w 175"/>
                    <a:gd name="T15" fmla="*/ 1 h 221"/>
                    <a:gd name="T16" fmla="*/ 91 w 175"/>
                    <a:gd name="T17" fmla="*/ 0 h 221"/>
                    <a:gd name="T18" fmla="*/ 101 w 175"/>
                    <a:gd name="T19" fmla="*/ 1 h 221"/>
                    <a:gd name="T20" fmla="*/ 112 w 175"/>
                    <a:gd name="T21" fmla="*/ 1 h 221"/>
                    <a:gd name="T22" fmla="*/ 121 w 175"/>
                    <a:gd name="T23" fmla="*/ 2 h 221"/>
                    <a:gd name="T24" fmla="*/ 132 w 175"/>
                    <a:gd name="T25" fmla="*/ 3 h 221"/>
                    <a:gd name="T26" fmla="*/ 142 w 175"/>
                    <a:gd name="T27" fmla="*/ 4 h 221"/>
                    <a:gd name="T28" fmla="*/ 152 w 175"/>
                    <a:gd name="T29" fmla="*/ 4 h 221"/>
                    <a:gd name="T30" fmla="*/ 161 w 175"/>
                    <a:gd name="T31" fmla="*/ 5 h 221"/>
                    <a:gd name="T32" fmla="*/ 171 w 175"/>
                    <a:gd name="T33" fmla="*/ 5 h 221"/>
                    <a:gd name="T34" fmla="*/ 174 w 175"/>
                    <a:gd name="T35" fmla="*/ 59 h 221"/>
                    <a:gd name="T36" fmla="*/ 175 w 175"/>
                    <a:gd name="T37" fmla="*/ 114 h 221"/>
                    <a:gd name="T38" fmla="*/ 174 w 175"/>
                    <a:gd name="T39" fmla="*/ 169 h 221"/>
                    <a:gd name="T40" fmla="*/ 171 w 175"/>
                    <a:gd name="T41" fmla="*/ 221 h 221"/>
                    <a:gd name="T42" fmla="*/ 149 w 175"/>
                    <a:gd name="T43" fmla="*/ 221 h 221"/>
                    <a:gd name="T44" fmla="*/ 127 w 175"/>
                    <a:gd name="T45" fmla="*/ 221 h 221"/>
                    <a:gd name="T46" fmla="*/ 105 w 175"/>
                    <a:gd name="T47" fmla="*/ 220 h 221"/>
                    <a:gd name="T48" fmla="*/ 83 w 175"/>
                    <a:gd name="T49" fmla="*/ 220 h 221"/>
                    <a:gd name="T50" fmla="*/ 63 w 175"/>
                    <a:gd name="T51" fmla="*/ 219 h 221"/>
                    <a:gd name="T52" fmla="*/ 41 w 175"/>
                    <a:gd name="T53" fmla="*/ 218 h 221"/>
                    <a:gd name="T54" fmla="*/ 20 w 175"/>
                    <a:gd name="T55" fmla="*/ 217 h 221"/>
                    <a:gd name="T56" fmla="*/ 0 w 175"/>
                    <a:gd name="T57" fmla="*/ 216 h 221"/>
                    <a:gd name="T58" fmla="*/ 0 w 175"/>
                    <a:gd name="T59" fmla="*/ 160 h 221"/>
                    <a:gd name="T60" fmla="*/ 1 w 175"/>
                    <a:gd name="T61" fmla="*/ 109 h 221"/>
                    <a:gd name="T62" fmla="*/ 8 w 175"/>
                    <a:gd name="T63" fmla="*/ 60 h 221"/>
                    <a:gd name="T64" fmla="*/ 23 w 175"/>
                    <a:gd name="T65"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21">
                      <a:moveTo>
                        <a:pt x="23" y="4"/>
                      </a:moveTo>
                      <a:lnTo>
                        <a:pt x="31" y="4"/>
                      </a:lnTo>
                      <a:lnTo>
                        <a:pt x="41" y="3"/>
                      </a:lnTo>
                      <a:lnTo>
                        <a:pt x="49" y="3"/>
                      </a:lnTo>
                      <a:lnTo>
                        <a:pt x="57" y="2"/>
                      </a:lnTo>
                      <a:lnTo>
                        <a:pt x="65" y="2"/>
                      </a:lnTo>
                      <a:lnTo>
                        <a:pt x="73" y="1"/>
                      </a:lnTo>
                      <a:lnTo>
                        <a:pt x="83" y="1"/>
                      </a:lnTo>
                      <a:lnTo>
                        <a:pt x="91" y="0"/>
                      </a:lnTo>
                      <a:lnTo>
                        <a:pt x="101" y="1"/>
                      </a:lnTo>
                      <a:lnTo>
                        <a:pt x="112" y="1"/>
                      </a:lnTo>
                      <a:lnTo>
                        <a:pt x="121" y="2"/>
                      </a:lnTo>
                      <a:lnTo>
                        <a:pt x="132" y="3"/>
                      </a:lnTo>
                      <a:lnTo>
                        <a:pt x="142" y="4"/>
                      </a:lnTo>
                      <a:lnTo>
                        <a:pt x="152" y="4"/>
                      </a:lnTo>
                      <a:lnTo>
                        <a:pt x="161" y="5"/>
                      </a:lnTo>
                      <a:lnTo>
                        <a:pt x="171" y="5"/>
                      </a:lnTo>
                      <a:lnTo>
                        <a:pt x="174" y="59"/>
                      </a:lnTo>
                      <a:lnTo>
                        <a:pt x="175" y="114"/>
                      </a:lnTo>
                      <a:lnTo>
                        <a:pt x="174" y="169"/>
                      </a:lnTo>
                      <a:lnTo>
                        <a:pt x="171" y="221"/>
                      </a:lnTo>
                      <a:lnTo>
                        <a:pt x="149" y="221"/>
                      </a:lnTo>
                      <a:lnTo>
                        <a:pt x="127" y="221"/>
                      </a:lnTo>
                      <a:lnTo>
                        <a:pt x="105" y="220"/>
                      </a:lnTo>
                      <a:lnTo>
                        <a:pt x="83" y="220"/>
                      </a:lnTo>
                      <a:lnTo>
                        <a:pt x="63" y="219"/>
                      </a:lnTo>
                      <a:lnTo>
                        <a:pt x="41" y="218"/>
                      </a:lnTo>
                      <a:lnTo>
                        <a:pt x="20" y="217"/>
                      </a:lnTo>
                      <a:lnTo>
                        <a:pt x="0" y="216"/>
                      </a:lnTo>
                      <a:lnTo>
                        <a:pt x="0" y="160"/>
                      </a:lnTo>
                      <a:lnTo>
                        <a:pt x="1" y="109"/>
                      </a:lnTo>
                      <a:lnTo>
                        <a:pt x="8" y="60"/>
                      </a:lnTo>
                      <a:lnTo>
                        <a:pt x="23" y="4"/>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Freeform 397">
                  <a:extLst>
                    <a:ext uri="{FF2B5EF4-FFF2-40B4-BE49-F238E27FC236}">
                      <a16:creationId xmlns:a16="http://schemas.microsoft.com/office/drawing/2014/main" id="{2995EE9A-96FC-CB4B-938E-FFF8C3FF9747}"/>
                    </a:ext>
                  </a:extLst>
                </p:cNvPr>
                <p:cNvSpPr>
                  <a:spLocks/>
                </p:cNvSpPr>
                <p:nvPr/>
              </p:nvSpPr>
              <p:spPr bwMode="auto">
                <a:xfrm>
                  <a:off x="940" y="1430"/>
                  <a:ext cx="55" cy="99"/>
                </a:xfrm>
                <a:custGeom>
                  <a:avLst/>
                  <a:gdLst>
                    <a:gd name="T0" fmla="*/ 20 w 164"/>
                    <a:gd name="T1" fmla="*/ 3 h 199"/>
                    <a:gd name="T2" fmla="*/ 28 w 164"/>
                    <a:gd name="T3" fmla="*/ 3 h 199"/>
                    <a:gd name="T4" fmla="*/ 37 w 164"/>
                    <a:gd name="T5" fmla="*/ 2 h 199"/>
                    <a:gd name="T6" fmla="*/ 45 w 164"/>
                    <a:gd name="T7" fmla="*/ 2 h 199"/>
                    <a:gd name="T8" fmla="*/ 53 w 164"/>
                    <a:gd name="T9" fmla="*/ 1 h 199"/>
                    <a:gd name="T10" fmla="*/ 61 w 164"/>
                    <a:gd name="T11" fmla="*/ 1 h 199"/>
                    <a:gd name="T12" fmla="*/ 69 w 164"/>
                    <a:gd name="T13" fmla="*/ 1 h 199"/>
                    <a:gd name="T14" fmla="*/ 78 w 164"/>
                    <a:gd name="T15" fmla="*/ 0 h 199"/>
                    <a:gd name="T16" fmla="*/ 86 w 164"/>
                    <a:gd name="T17" fmla="*/ 0 h 199"/>
                    <a:gd name="T18" fmla="*/ 96 w 164"/>
                    <a:gd name="T19" fmla="*/ 0 h 199"/>
                    <a:gd name="T20" fmla="*/ 105 w 164"/>
                    <a:gd name="T21" fmla="*/ 1 h 199"/>
                    <a:gd name="T22" fmla="*/ 115 w 164"/>
                    <a:gd name="T23" fmla="*/ 1 h 199"/>
                    <a:gd name="T24" fmla="*/ 124 w 164"/>
                    <a:gd name="T25" fmla="*/ 2 h 199"/>
                    <a:gd name="T26" fmla="*/ 133 w 164"/>
                    <a:gd name="T27" fmla="*/ 3 h 199"/>
                    <a:gd name="T28" fmla="*/ 142 w 164"/>
                    <a:gd name="T29" fmla="*/ 3 h 199"/>
                    <a:gd name="T30" fmla="*/ 152 w 164"/>
                    <a:gd name="T31" fmla="*/ 4 h 199"/>
                    <a:gd name="T32" fmla="*/ 161 w 164"/>
                    <a:gd name="T33" fmla="*/ 4 h 199"/>
                    <a:gd name="T34" fmla="*/ 164 w 164"/>
                    <a:gd name="T35" fmla="*/ 53 h 199"/>
                    <a:gd name="T36" fmla="*/ 164 w 164"/>
                    <a:gd name="T37" fmla="*/ 102 h 199"/>
                    <a:gd name="T38" fmla="*/ 164 w 164"/>
                    <a:gd name="T39" fmla="*/ 151 h 199"/>
                    <a:gd name="T40" fmla="*/ 161 w 164"/>
                    <a:gd name="T41" fmla="*/ 199 h 199"/>
                    <a:gd name="T42" fmla="*/ 141 w 164"/>
                    <a:gd name="T43" fmla="*/ 199 h 199"/>
                    <a:gd name="T44" fmla="*/ 120 w 164"/>
                    <a:gd name="T45" fmla="*/ 199 h 199"/>
                    <a:gd name="T46" fmla="*/ 100 w 164"/>
                    <a:gd name="T47" fmla="*/ 199 h 199"/>
                    <a:gd name="T48" fmla="*/ 79 w 164"/>
                    <a:gd name="T49" fmla="*/ 198 h 199"/>
                    <a:gd name="T50" fmla="*/ 59 w 164"/>
                    <a:gd name="T51" fmla="*/ 198 h 199"/>
                    <a:gd name="T52" fmla="*/ 38 w 164"/>
                    <a:gd name="T53" fmla="*/ 197 h 199"/>
                    <a:gd name="T54" fmla="*/ 19 w 164"/>
                    <a:gd name="T55" fmla="*/ 196 h 199"/>
                    <a:gd name="T56" fmla="*/ 0 w 164"/>
                    <a:gd name="T57" fmla="*/ 195 h 199"/>
                    <a:gd name="T58" fmla="*/ 0 w 164"/>
                    <a:gd name="T59" fmla="*/ 144 h 199"/>
                    <a:gd name="T60" fmla="*/ 0 w 164"/>
                    <a:gd name="T61" fmla="*/ 99 h 199"/>
                    <a:gd name="T62" fmla="*/ 6 w 164"/>
                    <a:gd name="T63" fmla="*/ 54 h 199"/>
                    <a:gd name="T64" fmla="*/ 20 w 164"/>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99">
                      <a:moveTo>
                        <a:pt x="20" y="3"/>
                      </a:moveTo>
                      <a:lnTo>
                        <a:pt x="28" y="3"/>
                      </a:lnTo>
                      <a:lnTo>
                        <a:pt x="37" y="2"/>
                      </a:lnTo>
                      <a:lnTo>
                        <a:pt x="45" y="2"/>
                      </a:lnTo>
                      <a:lnTo>
                        <a:pt x="53" y="1"/>
                      </a:lnTo>
                      <a:lnTo>
                        <a:pt x="61" y="1"/>
                      </a:lnTo>
                      <a:lnTo>
                        <a:pt x="69" y="1"/>
                      </a:lnTo>
                      <a:lnTo>
                        <a:pt x="78" y="0"/>
                      </a:lnTo>
                      <a:lnTo>
                        <a:pt x="86" y="0"/>
                      </a:lnTo>
                      <a:lnTo>
                        <a:pt x="96" y="0"/>
                      </a:lnTo>
                      <a:lnTo>
                        <a:pt x="105" y="1"/>
                      </a:lnTo>
                      <a:lnTo>
                        <a:pt x="115" y="1"/>
                      </a:lnTo>
                      <a:lnTo>
                        <a:pt x="124" y="2"/>
                      </a:lnTo>
                      <a:lnTo>
                        <a:pt x="133" y="3"/>
                      </a:lnTo>
                      <a:lnTo>
                        <a:pt x="142" y="3"/>
                      </a:lnTo>
                      <a:lnTo>
                        <a:pt x="152" y="4"/>
                      </a:lnTo>
                      <a:lnTo>
                        <a:pt x="161" y="4"/>
                      </a:lnTo>
                      <a:lnTo>
                        <a:pt x="164" y="53"/>
                      </a:lnTo>
                      <a:lnTo>
                        <a:pt x="164" y="102"/>
                      </a:lnTo>
                      <a:lnTo>
                        <a:pt x="164" y="151"/>
                      </a:lnTo>
                      <a:lnTo>
                        <a:pt x="161" y="199"/>
                      </a:lnTo>
                      <a:lnTo>
                        <a:pt x="141" y="199"/>
                      </a:lnTo>
                      <a:lnTo>
                        <a:pt x="120" y="199"/>
                      </a:lnTo>
                      <a:lnTo>
                        <a:pt x="100" y="199"/>
                      </a:lnTo>
                      <a:lnTo>
                        <a:pt x="79" y="198"/>
                      </a:lnTo>
                      <a:lnTo>
                        <a:pt x="59" y="198"/>
                      </a:lnTo>
                      <a:lnTo>
                        <a:pt x="38" y="197"/>
                      </a:lnTo>
                      <a:lnTo>
                        <a:pt x="19" y="196"/>
                      </a:lnTo>
                      <a:lnTo>
                        <a:pt x="0" y="195"/>
                      </a:lnTo>
                      <a:lnTo>
                        <a:pt x="0" y="144"/>
                      </a:lnTo>
                      <a:lnTo>
                        <a:pt x="0" y="99"/>
                      </a:lnTo>
                      <a:lnTo>
                        <a:pt x="6" y="54"/>
                      </a:lnTo>
                      <a:lnTo>
                        <a:pt x="20"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9" name="Freeform 398">
                  <a:extLst>
                    <a:ext uri="{FF2B5EF4-FFF2-40B4-BE49-F238E27FC236}">
                      <a16:creationId xmlns:a16="http://schemas.microsoft.com/office/drawing/2014/main" id="{4F6209F0-9BDD-CA4A-BA27-47FC0757F14F}"/>
                    </a:ext>
                  </a:extLst>
                </p:cNvPr>
                <p:cNvSpPr>
                  <a:spLocks/>
                </p:cNvSpPr>
                <p:nvPr/>
              </p:nvSpPr>
              <p:spPr bwMode="auto">
                <a:xfrm>
                  <a:off x="940" y="1430"/>
                  <a:ext cx="53" cy="89"/>
                </a:xfrm>
                <a:custGeom>
                  <a:avLst/>
                  <a:gdLst>
                    <a:gd name="T0" fmla="*/ 21 w 158"/>
                    <a:gd name="T1" fmla="*/ 3 h 178"/>
                    <a:gd name="T2" fmla="*/ 29 w 158"/>
                    <a:gd name="T3" fmla="*/ 3 h 178"/>
                    <a:gd name="T4" fmla="*/ 36 w 158"/>
                    <a:gd name="T5" fmla="*/ 2 h 178"/>
                    <a:gd name="T6" fmla="*/ 44 w 158"/>
                    <a:gd name="T7" fmla="*/ 2 h 178"/>
                    <a:gd name="T8" fmla="*/ 52 w 158"/>
                    <a:gd name="T9" fmla="*/ 1 h 178"/>
                    <a:gd name="T10" fmla="*/ 59 w 158"/>
                    <a:gd name="T11" fmla="*/ 1 h 178"/>
                    <a:gd name="T12" fmla="*/ 67 w 158"/>
                    <a:gd name="T13" fmla="*/ 1 h 178"/>
                    <a:gd name="T14" fmla="*/ 74 w 158"/>
                    <a:gd name="T15" fmla="*/ 0 h 178"/>
                    <a:gd name="T16" fmla="*/ 82 w 158"/>
                    <a:gd name="T17" fmla="*/ 0 h 178"/>
                    <a:gd name="T18" fmla="*/ 92 w 158"/>
                    <a:gd name="T19" fmla="*/ 0 h 178"/>
                    <a:gd name="T20" fmla="*/ 100 w 158"/>
                    <a:gd name="T21" fmla="*/ 1 h 178"/>
                    <a:gd name="T22" fmla="*/ 110 w 158"/>
                    <a:gd name="T23" fmla="*/ 1 h 178"/>
                    <a:gd name="T24" fmla="*/ 119 w 158"/>
                    <a:gd name="T25" fmla="*/ 2 h 178"/>
                    <a:gd name="T26" fmla="*/ 129 w 158"/>
                    <a:gd name="T27" fmla="*/ 2 h 178"/>
                    <a:gd name="T28" fmla="*/ 137 w 158"/>
                    <a:gd name="T29" fmla="*/ 3 h 178"/>
                    <a:gd name="T30" fmla="*/ 147 w 158"/>
                    <a:gd name="T31" fmla="*/ 3 h 178"/>
                    <a:gd name="T32" fmla="*/ 155 w 158"/>
                    <a:gd name="T33" fmla="*/ 4 h 178"/>
                    <a:gd name="T34" fmla="*/ 158 w 158"/>
                    <a:gd name="T35" fmla="*/ 47 h 178"/>
                    <a:gd name="T36" fmla="*/ 158 w 158"/>
                    <a:gd name="T37" fmla="*/ 91 h 178"/>
                    <a:gd name="T38" fmla="*/ 158 w 158"/>
                    <a:gd name="T39" fmla="*/ 135 h 178"/>
                    <a:gd name="T40" fmla="*/ 155 w 158"/>
                    <a:gd name="T41" fmla="*/ 177 h 178"/>
                    <a:gd name="T42" fmla="*/ 136 w 158"/>
                    <a:gd name="T43" fmla="*/ 178 h 178"/>
                    <a:gd name="T44" fmla="*/ 115 w 158"/>
                    <a:gd name="T45" fmla="*/ 178 h 178"/>
                    <a:gd name="T46" fmla="*/ 96 w 158"/>
                    <a:gd name="T47" fmla="*/ 178 h 178"/>
                    <a:gd name="T48" fmla="*/ 77 w 158"/>
                    <a:gd name="T49" fmla="*/ 177 h 178"/>
                    <a:gd name="T50" fmla="*/ 58 w 158"/>
                    <a:gd name="T51" fmla="*/ 177 h 178"/>
                    <a:gd name="T52" fmla="*/ 38 w 158"/>
                    <a:gd name="T53" fmla="*/ 176 h 178"/>
                    <a:gd name="T54" fmla="*/ 19 w 158"/>
                    <a:gd name="T55" fmla="*/ 175 h 178"/>
                    <a:gd name="T56" fmla="*/ 0 w 158"/>
                    <a:gd name="T57" fmla="*/ 175 h 178"/>
                    <a:gd name="T58" fmla="*/ 0 w 158"/>
                    <a:gd name="T59" fmla="*/ 130 h 178"/>
                    <a:gd name="T60" fmla="*/ 1 w 158"/>
                    <a:gd name="T61" fmla="*/ 89 h 178"/>
                    <a:gd name="T62" fmla="*/ 7 w 158"/>
                    <a:gd name="T63" fmla="*/ 49 h 178"/>
                    <a:gd name="T64" fmla="*/ 21 w 158"/>
                    <a:gd name="T65"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78">
                      <a:moveTo>
                        <a:pt x="21" y="3"/>
                      </a:moveTo>
                      <a:lnTo>
                        <a:pt x="29" y="3"/>
                      </a:lnTo>
                      <a:lnTo>
                        <a:pt x="36" y="2"/>
                      </a:lnTo>
                      <a:lnTo>
                        <a:pt x="44" y="2"/>
                      </a:lnTo>
                      <a:lnTo>
                        <a:pt x="52" y="1"/>
                      </a:lnTo>
                      <a:lnTo>
                        <a:pt x="59" y="1"/>
                      </a:lnTo>
                      <a:lnTo>
                        <a:pt x="67" y="1"/>
                      </a:lnTo>
                      <a:lnTo>
                        <a:pt x="74" y="0"/>
                      </a:lnTo>
                      <a:lnTo>
                        <a:pt x="82" y="0"/>
                      </a:lnTo>
                      <a:lnTo>
                        <a:pt x="92" y="0"/>
                      </a:lnTo>
                      <a:lnTo>
                        <a:pt x="100" y="1"/>
                      </a:lnTo>
                      <a:lnTo>
                        <a:pt x="110" y="1"/>
                      </a:lnTo>
                      <a:lnTo>
                        <a:pt x="119" y="2"/>
                      </a:lnTo>
                      <a:lnTo>
                        <a:pt x="129" y="2"/>
                      </a:lnTo>
                      <a:lnTo>
                        <a:pt x="137" y="3"/>
                      </a:lnTo>
                      <a:lnTo>
                        <a:pt x="147" y="3"/>
                      </a:lnTo>
                      <a:lnTo>
                        <a:pt x="155" y="4"/>
                      </a:lnTo>
                      <a:lnTo>
                        <a:pt x="158" y="47"/>
                      </a:lnTo>
                      <a:lnTo>
                        <a:pt x="158" y="91"/>
                      </a:lnTo>
                      <a:lnTo>
                        <a:pt x="158" y="135"/>
                      </a:lnTo>
                      <a:lnTo>
                        <a:pt x="155" y="177"/>
                      </a:lnTo>
                      <a:lnTo>
                        <a:pt x="136" y="178"/>
                      </a:lnTo>
                      <a:lnTo>
                        <a:pt x="115" y="178"/>
                      </a:lnTo>
                      <a:lnTo>
                        <a:pt x="96" y="178"/>
                      </a:lnTo>
                      <a:lnTo>
                        <a:pt x="77" y="177"/>
                      </a:lnTo>
                      <a:lnTo>
                        <a:pt x="58" y="177"/>
                      </a:lnTo>
                      <a:lnTo>
                        <a:pt x="38" y="176"/>
                      </a:lnTo>
                      <a:lnTo>
                        <a:pt x="19" y="175"/>
                      </a:lnTo>
                      <a:lnTo>
                        <a:pt x="0" y="175"/>
                      </a:lnTo>
                      <a:lnTo>
                        <a:pt x="0" y="130"/>
                      </a:lnTo>
                      <a:lnTo>
                        <a:pt x="1" y="89"/>
                      </a:lnTo>
                      <a:lnTo>
                        <a:pt x="7" y="49"/>
                      </a:lnTo>
                      <a:lnTo>
                        <a:pt x="21"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399">
                  <a:extLst>
                    <a:ext uri="{FF2B5EF4-FFF2-40B4-BE49-F238E27FC236}">
                      <a16:creationId xmlns:a16="http://schemas.microsoft.com/office/drawing/2014/main" id="{D7BAB713-C7F9-8F47-8BB8-BF034F17B303}"/>
                    </a:ext>
                  </a:extLst>
                </p:cNvPr>
                <p:cNvSpPr>
                  <a:spLocks/>
                </p:cNvSpPr>
                <p:nvPr/>
              </p:nvSpPr>
              <p:spPr bwMode="auto">
                <a:xfrm>
                  <a:off x="941" y="1430"/>
                  <a:ext cx="50" cy="78"/>
                </a:xfrm>
                <a:custGeom>
                  <a:avLst/>
                  <a:gdLst>
                    <a:gd name="T0" fmla="*/ 19 w 149"/>
                    <a:gd name="T1" fmla="*/ 3 h 157"/>
                    <a:gd name="T2" fmla="*/ 26 w 149"/>
                    <a:gd name="T3" fmla="*/ 3 h 157"/>
                    <a:gd name="T4" fmla="*/ 34 w 149"/>
                    <a:gd name="T5" fmla="*/ 2 h 157"/>
                    <a:gd name="T6" fmla="*/ 41 w 149"/>
                    <a:gd name="T7" fmla="*/ 2 h 157"/>
                    <a:gd name="T8" fmla="*/ 49 w 149"/>
                    <a:gd name="T9" fmla="*/ 1 h 157"/>
                    <a:gd name="T10" fmla="*/ 56 w 149"/>
                    <a:gd name="T11" fmla="*/ 1 h 157"/>
                    <a:gd name="T12" fmla="*/ 63 w 149"/>
                    <a:gd name="T13" fmla="*/ 1 h 157"/>
                    <a:gd name="T14" fmla="*/ 71 w 149"/>
                    <a:gd name="T15" fmla="*/ 0 h 157"/>
                    <a:gd name="T16" fmla="*/ 78 w 149"/>
                    <a:gd name="T17" fmla="*/ 0 h 157"/>
                    <a:gd name="T18" fmla="*/ 86 w 149"/>
                    <a:gd name="T19" fmla="*/ 0 h 157"/>
                    <a:gd name="T20" fmla="*/ 96 w 149"/>
                    <a:gd name="T21" fmla="*/ 1 h 157"/>
                    <a:gd name="T22" fmla="*/ 104 w 149"/>
                    <a:gd name="T23" fmla="*/ 1 h 157"/>
                    <a:gd name="T24" fmla="*/ 112 w 149"/>
                    <a:gd name="T25" fmla="*/ 2 h 157"/>
                    <a:gd name="T26" fmla="*/ 122 w 149"/>
                    <a:gd name="T27" fmla="*/ 2 h 157"/>
                    <a:gd name="T28" fmla="*/ 130 w 149"/>
                    <a:gd name="T29" fmla="*/ 3 h 157"/>
                    <a:gd name="T30" fmla="*/ 138 w 149"/>
                    <a:gd name="T31" fmla="*/ 3 h 157"/>
                    <a:gd name="T32" fmla="*/ 146 w 149"/>
                    <a:gd name="T33" fmla="*/ 4 h 157"/>
                    <a:gd name="T34" fmla="*/ 148 w 149"/>
                    <a:gd name="T35" fmla="*/ 40 h 157"/>
                    <a:gd name="T36" fmla="*/ 149 w 149"/>
                    <a:gd name="T37" fmla="*/ 79 h 157"/>
                    <a:gd name="T38" fmla="*/ 148 w 149"/>
                    <a:gd name="T39" fmla="*/ 119 h 157"/>
                    <a:gd name="T40" fmla="*/ 146 w 149"/>
                    <a:gd name="T41" fmla="*/ 157 h 157"/>
                    <a:gd name="T42" fmla="*/ 129 w 149"/>
                    <a:gd name="T43" fmla="*/ 157 h 157"/>
                    <a:gd name="T44" fmla="*/ 109 w 149"/>
                    <a:gd name="T45" fmla="*/ 157 h 157"/>
                    <a:gd name="T46" fmla="*/ 92 w 149"/>
                    <a:gd name="T47" fmla="*/ 157 h 157"/>
                    <a:gd name="T48" fmla="*/ 72 w 149"/>
                    <a:gd name="T49" fmla="*/ 157 h 157"/>
                    <a:gd name="T50" fmla="*/ 55 w 149"/>
                    <a:gd name="T51" fmla="*/ 157 h 157"/>
                    <a:gd name="T52" fmla="*/ 35 w 149"/>
                    <a:gd name="T53" fmla="*/ 157 h 157"/>
                    <a:gd name="T54" fmla="*/ 18 w 149"/>
                    <a:gd name="T55" fmla="*/ 156 h 157"/>
                    <a:gd name="T56" fmla="*/ 0 w 149"/>
                    <a:gd name="T57" fmla="*/ 156 h 157"/>
                    <a:gd name="T58" fmla="*/ 0 w 149"/>
                    <a:gd name="T59" fmla="*/ 115 h 157"/>
                    <a:gd name="T60" fmla="*/ 1 w 149"/>
                    <a:gd name="T61" fmla="*/ 79 h 157"/>
                    <a:gd name="T62" fmla="*/ 7 w 149"/>
                    <a:gd name="T63" fmla="*/ 43 h 157"/>
                    <a:gd name="T64" fmla="*/ 19 w 149"/>
                    <a:gd name="T65"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57">
                      <a:moveTo>
                        <a:pt x="19" y="3"/>
                      </a:moveTo>
                      <a:lnTo>
                        <a:pt x="26" y="3"/>
                      </a:lnTo>
                      <a:lnTo>
                        <a:pt x="34" y="2"/>
                      </a:lnTo>
                      <a:lnTo>
                        <a:pt x="41" y="2"/>
                      </a:lnTo>
                      <a:lnTo>
                        <a:pt x="49" y="1"/>
                      </a:lnTo>
                      <a:lnTo>
                        <a:pt x="56" y="1"/>
                      </a:lnTo>
                      <a:lnTo>
                        <a:pt x="63" y="1"/>
                      </a:lnTo>
                      <a:lnTo>
                        <a:pt x="71" y="0"/>
                      </a:lnTo>
                      <a:lnTo>
                        <a:pt x="78" y="0"/>
                      </a:lnTo>
                      <a:lnTo>
                        <a:pt x="86" y="0"/>
                      </a:lnTo>
                      <a:lnTo>
                        <a:pt x="96" y="1"/>
                      </a:lnTo>
                      <a:lnTo>
                        <a:pt x="104" y="1"/>
                      </a:lnTo>
                      <a:lnTo>
                        <a:pt x="112" y="2"/>
                      </a:lnTo>
                      <a:lnTo>
                        <a:pt x="122" y="2"/>
                      </a:lnTo>
                      <a:lnTo>
                        <a:pt x="130" y="3"/>
                      </a:lnTo>
                      <a:lnTo>
                        <a:pt x="138" y="3"/>
                      </a:lnTo>
                      <a:lnTo>
                        <a:pt x="146" y="4"/>
                      </a:lnTo>
                      <a:lnTo>
                        <a:pt x="148" y="40"/>
                      </a:lnTo>
                      <a:lnTo>
                        <a:pt x="149" y="79"/>
                      </a:lnTo>
                      <a:lnTo>
                        <a:pt x="148" y="119"/>
                      </a:lnTo>
                      <a:lnTo>
                        <a:pt x="146" y="157"/>
                      </a:lnTo>
                      <a:lnTo>
                        <a:pt x="129" y="157"/>
                      </a:lnTo>
                      <a:lnTo>
                        <a:pt x="109" y="157"/>
                      </a:lnTo>
                      <a:lnTo>
                        <a:pt x="92" y="157"/>
                      </a:lnTo>
                      <a:lnTo>
                        <a:pt x="72" y="157"/>
                      </a:lnTo>
                      <a:lnTo>
                        <a:pt x="55" y="157"/>
                      </a:lnTo>
                      <a:lnTo>
                        <a:pt x="35" y="157"/>
                      </a:lnTo>
                      <a:lnTo>
                        <a:pt x="18" y="156"/>
                      </a:lnTo>
                      <a:lnTo>
                        <a:pt x="0" y="156"/>
                      </a:lnTo>
                      <a:lnTo>
                        <a:pt x="0" y="115"/>
                      </a:lnTo>
                      <a:lnTo>
                        <a:pt x="1" y="79"/>
                      </a:lnTo>
                      <a:lnTo>
                        <a:pt x="7" y="43"/>
                      </a:lnTo>
                      <a:lnTo>
                        <a:pt x="19"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1" name="Freeform 400">
                  <a:extLst>
                    <a:ext uri="{FF2B5EF4-FFF2-40B4-BE49-F238E27FC236}">
                      <a16:creationId xmlns:a16="http://schemas.microsoft.com/office/drawing/2014/main" id="{47579A97-05A7-4F41-A87A-24F572C3EE7C}"/>
                    </a:ext>
                  </a:extLst>
                </p:cNvPr>
                <p:cNvSpPr>
                  <a:spLocks/>
                </p:cNvSpPr>
                <p:nvPr/>
              </p:nvSpPr>
              <p:spPr bwMode="auto">
                <a:xfrm>
                  <a:off x="942" y="1430"/>
                  <a:ext cx="47" cy="68"/>
                </a:xfrm>
                <a:custGeom>
                  <a:avLst/>
                  <a:gdLst>
                    <a:gd name="T0" fmla="*/ 18 w 140"/>
                    <a:gd name="T1" fmla="*/ 3 h 136"/>
                    <a:gd name="T2" fmla="*/ 25 w 140"/>
                    <a:gd name="T3" fmla="*/ 3 h 136"/>
                    <a:gd name="T4" fmla="*/ 32 w 140"/>
                    <a:gd name="T5" fmla="*/ 2 h 136"/>
                    <a:gd name="T6" fmla="*/ 39 w 140"/>
                    <a:gd name="T7" fmla="*/ 2 h 136"/>
                    <a:gd name="T8" fmla="*/ 47 w 140"/>
                    <a:gd name="T9" fmla="*/ 1 h 136"/>
                    <a:gd name="T10" fmla="*/ 54 w 140"/>
                    <a:gd name="T11" fmla="*/ 1 h 136"/>
                    <a:gd name="T12" fmla="*/ 61 w 140"/>
                    <a:gd name="T13" fmla="*/ 1 h 136"/>
                    <a:gd name="T14" fmla="*/ 68 w 140"/>
                    <a:gd name="T15" fmla="*/ 0 h 136"/>
                    <a:gd name="T16" fmla="*/ 74 w 140"/>
                    <a:gd name="T17" fmla="*/ 0 h 136"/>
                    <a:gd name="T18" fmla="*/ 83 w 140"/>
                    <a:gd name="T19" fmla="*/ 0 h 136"/>
                    <a:gd name="T20" fmla="*/ 91 w 140"/>
                    <a:gd name="T21" fmla="*/ 1 h 136"/>
                    <a:gd name="T22" fmla="*/ 99 w 140"/>
                    <a:gd name="T23" fmla="*/ 1 h 136"/>
                    <a:gd name="T24" fmla="*/ 107 w 140"/>
                    <a:gd name="T25" fmla="*/ 2 h 136"/>
                    <a:gd name="T26" fmla="*/ 116 w 140"/>
                    <a:gd name="T27" fmla="*/ 2 h 136"/>
                    <a:gd name="T28" fmla="*/ 124 w 140"/>
                    <a:gd name="T29" fmla="*/ 3 h 136"/>
                    <a:gd name="T30" fmla="*/ 132 w 140"/>
                    <a:gd name="T31" fmla="*/ 3 h 136"/>
                    <a:gd name="T32" fmla="*/ 140 w 140"/>
                    <a:gd name="T33" fmla="*/ 4 h 136"/>
                    <a:gd name="T34" fmla="*/ 140 w 140"/>
                    <a:gd name="T35" fmla="*/ 35 h 136"/>
                    <a:gd name="T36" fmla="*/ 140 w 140"/>
                    <a:gd name="T37" fmla="*/ 68 h 136"/>
                    <a:gd name="T38" fmla="*/ 140 w 140"/>
                    <a:gd name="T39" fmla="*/ 102 h 136"/>
                    <a:gd name="T40" fmla="*/ 140 w 140"/>
                    <a:gd name="T41" fmla="*/ 135 h 136"/>
                    <a:gd name="T42" fmla="*/ 122 w 140"/>
                    <a:gd name="T43" fmla="*/ 136 h 136"/>
                    <a:gd name="T44" fmla="*/ 105 w 140"/>
                    <a:gd name="T45" fmla="*/ 136 h 136"/>
                    <a:gd name="T46" fmla="*/ 87 w 140"/>
                    <a:gd name="T47" fmla="*/ 136 h 136"/>
                    <a:gd name="T48" fmla="*/ 70 w 140"/>
                    <a:gd name="T49" fmla="*/ 136 h 136"/>
                    <a:gd name="T50" fmla="*/ 53 w 140"/>
                    <a:gd name="T51" fmla="*/ 136 h 136"/>
                    <a:gd name="T52" fmla="*/ 35 w 140"/>
                    <a:gd name="T53" fmla="*/ 136 h 136"/>
                    <a:gd name="T54" fmla="*/ 18 w 140"/>
                    <a:gd name="T55" fmla="*/ 135 h 136"/>
                    <a:gd name="T56" fmla="*/ 0 w 140"/>
                    <a:gd name="T57" fmla="*/ 135 h 136"/>
                    <a:gd name="T58" fmla="*/ 0 w 140"/>
                    <a:gd name="T59" fmla="*/ 100 h 136"/>
                    <a:gd name="T60" fmla="*/ 2 w 140"/>
                    <a:gd name="T61" fmla="*/ 69 h 136"/>
                    <a:gd name="T62" fmla="*/ 6 w 140"/>
                    <a:gd name="T63" fmla="*/ 37 h 136"/>
                    <a:gd name="T64" fmla="*/ 18 w 140"/>
                    <a:gd name="T65"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6">
                      <a:moveTo>
                        <a:pt x="18" y="3"/>
                      </a:moveTo>
                      <a:lnTo>
                        <a:pt x="25" y="3"/>
                      </a:lnTo>
                      <a:lnTo>
                        <a:pt x="32" y="2"/>
                      </a:lnTo>
                      <a:lnTo>
                        <a:pt x="39" y="2"/>
                      </a:lnTo>
                      <a:lnTo>
                        <a:pt x="47" y="1"/>
                      </a:lnTo>
                      <a:lnTo>
                        <a:pt x="54" y="1"/>
                      </a:lnTo>
                      <a:lnTo>
                        <a:pt x="61" y="1"/>
                      </a:lnTo>
                      <a:lnTo>
                        <a:pt x="68" y="0"/>
                      </a:lnTo>
                      <a:lnTo>
                        <a:pt x="74" y="0"/>
                      </a:lnTo>
                      <a:lnTo>
                        <a:pt x="83" y="0"/>
                      </a:lnTo>
                      <a:lnTo>
                        <a:pt x="91" y="1"/>
                      </a:lnTo>
                      <a:lnTo>
                        <a:pt x="99" y="1"/>
                      </a:lnTo>
                      <a:lnTo>
                        <a:pt x="107" y="2"/>
                      </a:lnTo>
                      <a:lnTo>
                        <a:pt x="116" y="2"/>
                      </a:lnTo>
                      <a:lnTo>
                        <a:pt x="124" y="3"/>
                      </a:lnTo>
                      <a:lnTo>
                        <a:pt x="132" y="3"/>
                      </a:lnTo>
                      <a:lnTo>
                        <a:pt x="140" y="4"/>
                      </a:lnTo>
                      <a:lnTo>
                        <a:pt x="140" y="35"/>
                      </a:lnTo>
                      <a:lnTo>
                        <a:pt x="140" y="68"/>
                      </a:lnTo>
                      <a:lnTo>
                        <a:pt x="140" y="102"/>
                      </a:lnTo>
                      <a:lnTo>
                        <a:pt x="140" y="135"/>
                      </a:lnTo>
                      <a:lnTo>
                        <a:pt x="122" y="136"/>
                      </a:lnTo>
                      <a:lnTo>
                        <a:pt x="105" y="136"/>
                      </a:lnTo>
                      <a:lnTo>
                        <a:pt x="87" y="136"/>
                      </a:lnTo>
                      <a:lnTo>
                        <a:pt x="70" y="136"/>
                      </a:lnTo>
                      <a:lnTo>
                        <a:pt x="53" y="136"/>
                      </a:lnTo>
                      <a:lnTo>
                        <a:pt x="35" y="136"/>
                      </a:lnTo>
                      <a:lnTo>
                        <a:pt x="18" y="135"/>
                      </a:lnTo>
                      <a:lnTo>
                        <a:pt x="0" y="135"/>
                      </a:lnTo>
                      <a:lnTo>
                        <a:pt x="0" y="100"/>
                      </a:lnTo>
                      <a:lnTo>
                        <a:pt x="2" y="69"/>
                      </a:lnTo>
                      <a:lnTo>
                        <a:pt x="6" y="37"/>
                      </a:lnTo>
                      <a:lnTo>
                        <a:pt x="18"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 name="Freeform 401">
                  <a:extLst>
                    <a:ext uri="{FF2B5EF4-FFF2-40B4-BE49-F238E27FC236}">
                      <a16:creationId xmlns:a16="http://schemas.microsoft.com/office/drawing/2014/main" id="{97BBBAE2-5F2D-C94A-8AB1-CE17C918AC86}"/>
                    </a:ext>
                  </a:extLst>
                </p:cNvPr>
                <p:cNvSpPr>
                  <a:spLocks/>
                </p:cNvSpPr>
                <p:nvPr/>
              </p:nvSpPr>
              <p:spPr bwMode="auto">
                <a:xfrm>
                  <a:off x="943" y="1430"/>
                  <a:ext cx="44" cy="58"/>
                </a:xfrm>
                <a:custGeom>
                  <a:avLst/>
                  <a:gdLst>
                    <a:gd name="T0" fmla="*/ 17 w 133"/>
                    <a:gd name="T1" fmla="*/ 3 h 115"/>
                    <a:gd name="T2" fmla="*/ 70 w 133"/>
                    <a:gd name="T3" fmla="*/ 0 h 115"/>
                    <a:gd name="T4" fmla="*/ 133 w 133"/>
                    <a:gd name="T5" fmla="*/ 3 h 115"/>
                    <a:gd name="T6" fmla="*/ 133 w 133"/>
                    <a:gd name="T7" fmla="*/ 29 h 115"/>
                    <a:gd name="T8" fmla="*/ 133 w 133"/>
                    <a:gd name="T9" fmla="*/ 57 h 115"/>
                    <a:gd name="T10" fmla="*/ 133 w 133"/>
                    <a:gd name="T11" fmla="*/ 86 h 115"/>
                    <a:gd name="T12" fmla="*/ 133 w 133"/>
                    <a:gd name="T13" fmla="*/ 113 h 115"/>
                    <a:gd name="T14" fmla="*/ 115 w 133"/>
                    <a:gd name="T15" fmla="*/ 114 h 115"/>
                    <a:gd name="T16" fmla="*/ 99 w 133"/>
                    <a:gd name="T17" fmla="*/ 114 h 115"/>
                    <a:gd name="T18" fmla="*/ 82 w 133"/>
                    <a:gd name="T19" fmla="*/ 115 h 115"/>
                    <a:gd name="T20" fmla="*/ 66 w 133"/>
                    <a:gd name="T21" fmla="*/ 115 h 115"/>
                    <a:gd name="T22" fmla="*/ 50 w 133"/>
                    <a:gd name="T23" fmla="*/ 115 h 115"/>
                    <a:gd name="T24" fmla="*/ 33 w 133"/>
                    <a:gd name="T25" fmla="*/ 115 h 115"/>
                    <a:gd name="T26" fmla="*/ 17 w 133"/>
                    <a:gd name="T27" fmla="*/ 115 h 115"/>
                    <a:gd name="T28" fmla="*/ 0 w 133"/>
                    <a:gd name="T29" fmla="*/ 115 h 115"/>
                    <a:gd name="T30" fmla="*/ 0 w 133"/>
                    <a:gd name="T31" fmla="*/ 86 h 115"/>
                    <a:gd name="T32" fmla="*/ 0 w 133"/>
                    <a:gd name="T33" fmla="*/ 59 h 115"/>
                    <a:gd name="T34" fmla="*/ 6 w 133"/>
                    <a:gd name="T35" fmla="*/ 32 h 115"/>
                    <a:gd name="T36" fmla="*/ 17 w 133"/>
                    <a:gd name="T3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15">
                      <a:moveTo>
                        <a:pt x="17" y="3"/>
                      </a:moveTo>
                      <a:lnTo>
                        <a:pt x="70" y="0"/>
                      </a:lnTo>
                      <a:lnTo>
                        <a:pt x="133" y="3"/>
                      </a:lnTo>
                      <a:lnTo>
                        <a:pt x="133" y="29"/>
                      </a:lnTo>
                      <a:lnTo>
                        <a:pt x="133" y="57"/>
                      </a:lnTo>
                      <a:lnTo>
                        <a:pt x="133" y="86"/>
                      </a:lnTo>
                      <a:lnTo>
                        <a:pt x="133" y="113"/>
                      </a:lnTo>
                      <a:lnTo>
                        <a:pt x="115" y="114"/>
                      </a:lnTo>
                      <a:lnTo>
                        <a:pt x="99" y="114"/>
                      </a:lnTo>
                      <a:lnTo>
                        <a:pt x="82" y="115"/>
                      </a:lnTo>
                      <a:lnTo>
                        <a:pt x="66" y="115"/>
                      </a:lnTo>
                      <a:lnTo>
                        <a:pt x="50" y="115"/>
                      </a:lnTo>
                      <a:lnTo>
                        <a:pt x="33" y="115"/>
                      </a:lnTo>
                      <a:lnTo>
                        <a:pt x="17" y="115"/>
                      </a:lnTo>
                      <a:lnTo>
                        <a:pt x="0" y="115"/>
                      </a:lnTo>
                      <a:lnTo>
                        <a:pt x="0" y="86"/>
                      </a:lnTo>
                      <a:lnTo>
                        <a:pt x="0" y="59"/>
                      </a:lnTo>
                      <a:lnTo>
                        <a:pt x="6" y="32"/>
                      </a:lnTo>
                      <a:lnTo>
                        <a:pt x="17"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 name="Freeform 402">
                  <a:extLst>
                    <a:ext uri="{FF2B5EF4-FFF2-40B4-BE49-F238E27FC236}">
                      <a16:creationId xmlns:a16="http://schemas.microsoft.com/office/drawing/2014/main" id="{468E5B32-F92C-5645-8D8E-10628B47D095}"/>
                    </a:ext>
                  </a:extLst>
                </p:cNvPr>
                <p:cNvSpPr>
                  <a:spLocks/>
                </p:cNvSpPr>
                <p:nvPr/>
              </p:nvSpPr>
              <p:spPr bwMode="auto">
                <a:xfrm>
                  <a:off x="945" y="1412"/>
                  <a:ext cx="62" cy="17"/>
                </a:xfrm>
                <a:custGeom>
                  <a:avLst/>
                  <a:gdLst>
                    <a:gd name="T0" fmla="*/ 7 w 185"/>
                    <a:gd name="T1" fmla="*/ 2 h 33"/>
                    <a:gd name="T2" fmla="*/ 0 w 185"/>
                    <a:gd name="T3" fmla="*/ 29 h 33"/>
                    <a:gd name="T4" fmla="*/ 25 w 185"/>
                    <a:gd name="T5" fmla="*/ 27 h 33"/>
                    <a:gd name="T6" fmla="*/ 48 w 185"/>
                    <a:gd name="T7" fmla="*/ 27 h 33"/>
                    <a:gd name="T8" fmla="*/ 70 w 185"/>
                    <a:gd name="T9" fmla="*/ 27 h 33"/>
                    <a:gd name="T10" fmla="*/ 93 w 185"/>
                    <a:gd name="T11" fmla="*/ 28 h 33"/>
                    <a:gd name="T12" fmla="*/ 115 w 185"/>
                    <a:gd name="T13" fmla="*/ 29 h 33"/>
                    <a:gd name="T14" fmla="*/ 137 w 185"/>
                    <a:gd name="T15" fmla="*/ 30 h 33"/>
                    <a:gd name="T16" fmla="*/ 160 w 185"/>
                    <a:gd name="T17" fmla="*/ 32 h 33"/>
                    <a:gd name="T18" fmla="*/ 185 w 185"/>
                    <a:gd name="T19" fmla="*/ 33 h 33"/>
                    <a:gd name="T20" fmla="*/ 185 w 185"/>
                    <a:gd name="T21" fmla="*/ 4 h 33"/>
                    <a:gd name="T22" fmla="*/ 100 w 185"/>
                    <a:gd name="T23" fmla="*/ 0 h 33"/>
                    <a:gd name="T24" fmla="*/ 7 w 185"/>
                    <a:gd name="T2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33">
                      <a:moveTo>
                        <a:pt x="7" y="2"/>
                      </a:moveTo>
                      <a:lnTo>
                        <a:pt x="0" y="29"/>
                      </a:lnTo>
                      <a:lnTo>
                        <a:pt x="25" y="27"/>
                      </a:lnTo>
                      <a:lnTo>
                        <a:pt x="48" y="27"/>
                      </a:lnTo>
                      <a:lnTo>
                        <a:pt x="70" y="27"/>
                      </a:lnTo>
                      <a:lnTo>
                        <a:pt x="93" y="28"/>
                      </a:lnTo>
                      <a:lnTo>
                        <a:pt x="115" y="29"/>
                      </a:lnTo>
                      <a:lnTo>
                        <a:pt x="137" y="30"/>
                      </a:lnTo>
                      <a:lnTo>
                        <a:pt x="160" y="32"/>
                      </a:lnTo>
                      <a:lnTo>
                        <a:pt x="185" y="33"/>
                      </a:lnTo>
                      <a:lnTo>
                        <a:pt x="185" y="4"/>
                      </a:lnTo>
                      <a:lnTo>
                        <a:pt x="100" y="0"/>
                      </a:lnTo>
                      <a:lnTo>
                        <a:pt x="7"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 name="Freeform 403">
                  <a:extLst>
                    <a:ext uri="{FF2B5EF4-FFF2-40B4-BE49-F238E27FC236}">
                      <a16:creationId xmlns:a16="http://schemas.microsoft.com/office/drawing/2014/main" id="{61EF15B3-D081-B74D-A52C-A9657D51C3AF}"/>
                    </a:ext>
                  </a:extLst>
                </p:cNvPr>
                <p:cNvSpPr>
                  <a:spLocks/>
                </p:cNvSpPr>
                <p:nvPr/>
              </p:nvSpPr>
              <p:spPr bwMode="auto">
                <a:xfrm>
                  <a:off x="933" y="1601"/>
                  <a:ext cx="74" cy="26"/>
                </a:xfrm>
                <a:custGeom>
                  <a:avLst/>
                  <a:gdLst>
                    <a:gd name="T0" fmla="*/ 0 w 221"/>
                    <a:gd name="T1" fmla="*/ 0 h 53"/>
                    <a:gd name="T2" fmla="*/ 219 w 221"/>
                    <a:gd name="T3" fmla="*/ 15 h 53"/>
                    <a:gd name="T4" fmla="*/ 221 w 221"/>
                    <a:gd name="T5" fmla="*/ 53 h 53"/>
                    <a:gd name="T6" fmla="*/ 0 w 221"/>
                    <a:gd name="T7" fmla="*/ 28 h 53"/>
                    <a:gd name="T8" fmla="*/ 0 w 221"/>
                    <a:gd name="T9" fmla="*/ 0 h 53"/>
                  </a:gdLst>
                  <a:ahLst/>
                  <a:cxnLst>
                    <a:cxn ang="0">
                      <a:pos x="T0" y="T1"/>
                    </a:cxn>
                    <a:cxn ang="0">
                      <a:pos x="T2" y="T3"/>
                    </a:cxn>
                    <a:cxn ang="0">
                      <a:pos x="T4" y="T5"/>
                    </a:cxn>
                    <a:cxn ang="0">
                      <a:pos x="T6" y="T7"/>
                    </a:cxn>
                    <a:cxn ang="0">
                      <a:pos x="T8" y="T9"/>
                    </a:cxn>
                  </a:cxnLst>
                  <a:rect l="0" t="0" r="r" b="b"/>
                  <a:pathLst>
                    <a:path w="221" h="53">
                      <a:moveTo>
                        <a:pt x="0" y="0"/>
                      </a:moveTo>
                      <a:lnTo>
                        <a:pt x="219" y="15"/>
                      </a:lnTo>
                      <a:lnTo>
                        <a:pt x="221" y="53"/>
                      </a:lnTo>
                      <a:lnTo>
                        <a:pt x="0" y="28"/>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 name="Freeform 404">
                  <a:extLst>
                    <a:ext uri="{FF2B5EF4-FFF2-40B4-BE49-F238E27FC236}">
                      <a16:creationId xmlns:a16="http://schemas.microsoft.com/office/drawing/2014/main" id="{99DC7C38-782B-5744-875A-53217D6E5815}"/>
                    </a:ext>
                  </a:extLst>
                </p:cNvPr>
                <p:cNvSpPr>
                  <a:spLocks/>
                </p:cNvSpPr>
                <p:nvPr/>
              </p:nvSpPr>
              <p:spPr bwMode="auto">
                <a:xfrm>
                  <a:off x="955" y="1606"/>
                  <a:ext cx="30" cy="9"/>
                </a:xfrm>
                <a:custGeom>
                  <a:avLst/>
                  <a:gdLst>
                    <a:gd name="T0" fmla="*/ 45 w 88"/>
                    <a:gd name="T1" fmla="*/ 1 h 17"/>
                    <a:gd name="T2" fmla="*/ 55 w 88"/>
                    <a:gd name="T3" fmla="*/ 2 h 17"/>
                    <a:gd name="T4" fmla="*/ 63 w 88"/>
                    <a:gd name="T5" fmla="*/ 3 h 17"/>
                    <a:gd name="T6" fmla="*/ 70 w 88"/>
                    <a:gd name="T7" fmla="*/ 4 h 17"/>
                    <a:gd name="T8" fmla="*/ 77 w 88"/>
                    <a:gd name="T9" fmla="*/ 5 h 17"/>
                    <a:gd name="T10" fmla="*/ 81 w 88"/>
                    <a:gd name="T11" fmla="*/ 7 h 17"/>
                    <a:gd name="T12" fmla="*/ 85 w 88"/>
                    <a:gd name="T13" fmla="*/ 8 h 17"/>
                    <a:gd name="T14" fmla="*/ 88 w 88"/>
                    <a:gd name="T15" fmla="*/ 10 h 17"/>
                    <a:gd name="T16" fmla="*/ 88 w 88"/>
                    <a:gd name="T17" fmla="*/ 12 h 17"/>
                    <a:gd name="T18" fmla="*/ 87 w 88"/>
                    <a:gd name="T19" fmla="*/ 13 h 17"/>
                    <a:gd name="T20" fmla="*/ 85 w 88"/>
                    <a:gd name="T21" fmla="*/ 15 h 17"/>
                    <a:gd name="T22" fmla="*/ 81 w 88"/>
                    <a:gd name="T23" fmla="*/ 16 h 17"/>
                    <a:gd name="T24" fmla="*/ 76 w 88"/>
                    <a:gd name="T25" fmla="*/ 16 h 17"/>
                    <a:gd name="T26" fmla="*/ 69 w 88"/>
                    <a:gd name="T27" fmla="*/ 17 h 17"/>
                    <a:gd name="T28" fmla="*/ 60 w 88"/>
                    <a:gd name="T29" fmla="*/ 17 h 17"/>
                    <a:gd name="T30" fmla="*/ 52 w 88"/>
                    <a:gd name="T31" fmla="*/ 17 h 17"/>
                    <a:gd name="T32" fmla="*/ 43 w 88"/>
                    <a:gd name="T33" fmla="*/ 17 h 17"/>
                    <a:gd name="T34" fmla="*/ 33 w 88"/>
                    <a:gd name="T35" fmla="*/ 16 h 17"/>
                    <a:gd name="T36" fmla="*/ 25 w 88"/>
                    <a:gd name="T37" fmla="*/ 15 h 17"/>
                    <a:gd name="T38" fmla="*/ 18 w 88"/>
                    <a:gd name="T39" fmla="*/ 14 h 17"/>
                    <a:gd name="T40" fmla="*/ 11 w 88"/>
                    <a:gd name="T41" fmla="*/ 12 h 17"/>
                    <a:gd name="T42" fmla="*/ 7 w 88"/>
                    <a:gd name="T43" fmla="*/ 11 h 17"/>
                    <a:gd name="T44" fmla="*/ 3 w 88"/>
                    <a:gd name="T45" fmla="*/ 9 h 17"/>
                    <a:gd name="T46" fmla="*/ 0 w 88"/>
                    <a:gd name="T47" fmla="*/ 8 h 17"/>
                    <a:gd name="T48" fmla="*/ 0 w 88"/>
                    <a:gd name="T49" fmla="*/ 6 h 17"/>
                    <a:gd name="T50" fmla="*/ 2 w 88"/>
                    <a:gd name="T51" fmla="*/ 5 h 17"/>
                    <a:gd name="T52" fmla="*/ 4 w 88"/>
                    <a:gd name="T53" fmla="*/ 3 h 17"/>
                    <a:gd name="T54" fmla="*/ 8 w 88"/>
                    <a:gd name="T55" fmla="*/ 2 h 17"/>
                    <a:gd name="T56" fmla="*/ 14 w 88"/>
                    <a:gd name="T57" fmla="*/ 1 h 17"/>
                    <a:gd name="T58" fmla="*/ 21 w 88"/>
                    <a:gd name="T59" fmla="*/ 1 h 17"/>
                    <a:gd name="T60" fmla="*/ 28 w 88"/>
                    <a:gd name="T61" fmla="*/ 0 h 17"/>
                    <a:gd name="T62" fmla="*/ 36 w 88"/>
                    <a:gd name="T63" fmla="*/ 0 h 17"/>
                    <a:gd name="T64" fmla="*/ 45 w 88"/>
                    <a:gd name="T6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7">
                      <a:moveTo>
                        <a:pt x="45" y="1"/>
                      </a:moveTo>
                      <a:lnTo>
                        <a:pt x="55" y="2"/>
                      </a:lnTo>
                      <a:lnTo>
                        <a:pt x="63" y="3"/>
                      </a:lnTo>
                      <a:lnTo>
                        <a:pt x="70" y="4"/>
                      </a:lnTo>
                      <a:lnTo>
                        <a:pt x="77" y="5"/>
                      </a:lnTo>
                      <a:lnTo>
                        <a:pt x="81" y="7"/>
                      </a:lnTo>
                      <a:lnTo>
                        <a:pt x="85" y="8"/>
                      </a:lnTo>
                      <a:lnTo>
                        <a:pt x="88" y="10"/>
                      </a:lnTo>
                      <a:lnTo>
                        <a:pt x="88" y="12"/>
                      </a:lnTo>
                      <a:lnTo>
                        <a:pt x="87" y="13"/>
                      </a:lnTo>
                      <a:lnTo>
                        <a:pt x="85" y="15"/>
                      </a:lnTo>
                      <a:lnTo>
                        <a:pt x="81" y="16"/>
                      </a:lnTo>
                      <a:lnTo>
                        <a:pt x="76" y="16"/>
                      </a:lnTo>
                      <a:lnTo>
                        <a:pt x="69" y="17"/>
                      </a:lnTo>
                      <a:lnTo>
                        <a:pt x="60" y="17"/>
                      </a:lnTo>
                      <a:lnTo>
                        <a:pt x="52" y="17"/>
                      </a:lnTo>
                      <a:lnTo>
                        <a:pt x="43" y="17"/>
                      </a:lnTo>
                      <a:lnTo>
                        <a:pt x="33" y="16"/>
                      </a:lnTo>
                      <a:lnTo>
                        <a:pt x="25" y="15"/>
                      </a:lnTo>
                      <a:lnTo>
                        <a:pt x="18" y="14"/>
                      </a:lnTo>
                      <a:lnTo>
                        <a:pt x="11" y="12"/>
                      </a:lnTo>
                      <a:lnTo>
                        <a:pt x="7" y="11"/>
                      </a:lnTo>
                      <a:lnTo>
                        <a:pt x="3" y="9"/>
                      </a:lnTo>
                      <a:lnTo>
                        <a:pt x="0" y="8"/>
                      </a:lnTo>
                      <a:lnTo>
                        <a:pt x="0" y="6"/>
                      </a:lnTo>
                      <a:lnTo>
                        <a:pt x="2" y="5"/>
                      </a:lnTo>
                      <a:lnTo>
                        <a:pt x="4" y="3"/>
                      </a:lnTo>
                      <a:lnTo>
                        <a:pt x="8" y="2"/>
                      </a:lnTo>
                      <a:lnTo>
                        <a:pt x="14" y="1"/>
                      </a:lnTo>
                      <a:lnTo>
                        <a:pt x="21" y="1"/>
                      </a:lnTo>
                      <a:lnTo>
                        <a:pt x="28" y="0"/>
                      </a:lnTo>
                      <a:lnTo>
                        <a:pt x="36" y="0"/>
                      </a:lnTo>
                      <a:lnTo>
                        <a:pt x="45"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 name="Freeform 405">
                  <a:extLst>
                    <a:ext uri="{FF2B5EF4-FFF2-40B4-BE49-F238E27FC236}">
                      <a16:creationId xmlns:a16="http://schemas.microsoft.com/office/drawing/2014/main" id="{1AE69688-1E74-1F47-A0C8-24B090052882}"/>
                    </a:ext>
                  </a:extLst>
                </p:cNvPr>
                <p:cNvSpPr>
                  <a:spLocks/>
                </p:cNvSpPr>
                <p:nvPr/>
              </p:nvSpPr>
              <p:spPr bwMode="auto">
                <a:xfrm>
                  <a:off x="955" y="1606"/>
                  <a:ext cx="20" cy="9"/>
                </a:xfrm>
                <a:custGeom>
                  <a:avLst/>
                  <a:gdLst>
                    <a:gd name="T0" fmla="*/ 30 w 60"/>
                    <a:gd name="T1" fmla="*/ 0 h 16"/>
                    <a:gd name="T2" fmla="*/ 43 w 60"/>
                    <a:gd name="T3" fmla="*/ 1 h 16"/>
                    <a:gd name="T4" fmla="*/ 52 w 60"/>
                    <a:gd name="T5" fmla="*/ 4 h 16"/>
                    <a:gd name="T6" fmla="*/ 58 w 60"/>
                    <a:gd name="T7" fmla="*/ 7 h 16"/>
                    <a:gd name="T8" fmla="*/ 60 w 60"/>
                    <a:gd name="T9" fmla="*/ 10 h 16"/>
                    <a:gd name="T10" fmla="*/ 58 w 60"/>
                    <a:gd name="T11" fmla="*/ 13 h 16"/>
                    <a:gd name="T12" fmla="*/ 51 w 60"/>
                    <a:gd name="T13" fmla="*/ 15 h 16"/>
                    <a:gd name="T14" fmla="*/ 41 w 60"/>
                    <a:gd name="T15" fmla="*/ 16 h 16"/>
                    <a:gd name="T16" fmla="*/ 29 w 60"/>
                    <a:gd name="T17" fmla="*/ 16 h 16"/>
                    <a:gd name="T18" fmla="*/ 18 w 60"/>
                    <a:gd name="T19" fmla="*/ 15 h 16"/>
                    <a:gd name="T20" fmla="*/ 8 w 60"/>
                    <a:gd name="T21" fmla="*/ 12 h 16"/>
                    <a:gd name="T22" fmla="*/ 2 w 60"/>
                    <a:gd name="T23" fmla="*/ 9 h 16"/>
                    <a:gd name="T24" fmla="*/ 0 w 60"/>
                    <a:gd name="T25" fmla="*/ 6 h 16"/>
                    <a:gd name="T26" fmla="*/ 3 w 60"/>
                    <a:gd name="T27" fmla="*/ 3 h 16"/>
                    <a:gd name="T28" fmla="*/ 10 w 60"/>
                    <a:gd name="T29" fmla="*/ 1 h 16"/>
                    <a:gd name="T30" fmla="*/ 19 w 60"/>
                    <a:gd name="T31" fmla="*/ 0 h 16"/>
                    <a:gd name="T32" fmla="*/ 30 w 60"/>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6">
                      <a:moveTo>
                        <a:pt x="30" y="0"/>
                      </a:moveTo>
                      <a:lnTo>
                        <a:pt x="43" y="1"/>
                      </a:lnTo>
                      <a:lnTo>
                        <a:pt x="52" y="4"/>
                      </a:lnTo>
                      <a:lnTo>
                        <a:pt x="58" y="7"/>
                      </a:lnTo>
                      <a:lnTo>
                        <a:pt x="60" y="10"/>
                      </a:lnTo>
                      <a:lnTo>
                        <a:pt x="58" y="13"/>
                      </a:lnTo>
                      <a:lnTo>
                        <a:pt x="51" y="15"/>
                      </a:lnTo>
                      <a:lnTo>
                        <a:pt x="41" y="16"/>
                      </a:lnTo>
                      <a:lnTo>
                        <a:pt x="29" y="16"/>
                      </a:lnTo>
                      <a:lnTo>
                        <a:pt x="18" y="15"/>
                      </a:lnTo>
                      <a:lnTo>
                        <a:pt x="8" y="12"/>
                      </a:lnTo>
                      <a:lnTo>
                        <a:pt x="2" y="9"/>
                      </a:lnTo>
                      <a:lnTo>
                        <a:pt x="0" y="6"/>
                      </a:lnTo>
                      <a:lnTo>
                        <a:pt x="3" y="3"/>
                      </a:lnTo>
                      <a:lnTo>
                        <a:pt x="10" y="1"/>
                      </a:lnTo>
                      <a:lnTo>
                        <a:pt x="19" y="0"/>
                      </a:lnTo>
                      <a:lnTo>
                        <a:pt x="30"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 name="Freeform 406">
                  <a:extLst>
                    <a:ext uri="{FF2B5EF4-FFF2-40B4-BE49-F238E27FC236}">
                      <a16:creationId xmlns:a16="http://schemas.microsoft.com/office/drawing/2014/main" id="{3249272F-417B-0B4F-9EED-F16169984C8D}"/>
                    </a:ext>
                  </a:extLst>
                </p:cNvPr>
                <p:cNvSpPr>
                  <a:spLocks/>
                </p:cNvSpPr>
                <p:nvPr/>
              </p:nvSpPr>
              <p:spPr bwMode="auto">
                <a:xfrm>
                  <a:off x="955" y="1607"/>
                  <a:ext cx="14" cy="6"/>
                </a:xfrm>
                <a:custGeom>
                  <a:avLst/>
                  <a:gdLst>
                    <a:gd name="T0" fmla="*/ 21 w 41"/>
                    <a:gd name="T1" fmla="*/ 0 h 11"/>
                    <a:gd name="T2" fmla="*/ 29 w 41"/>
                    <a:gd name="T3" fmla="*/ 1 h 11"/>
                    <a:gd name="T4" fmla="*/ 36 w 41"/>
                    <a:gd name="T5" fmla="*/ 2 h 11"/>
                    <a:gd name="T6" fmla="*/ 40 w 41"/>
                    <a:gd name="T7" fmla="*/ 5 h 11"/>
                    <a:gd name="T8" fmla="*/ 41 w 41"/>
                    <a:gd name="T9" fmla="*/ 7 h 11"/>
                    <a:gd name="T10" fmla="*/ 40 w 41"/>
                    <a:gd name="T11" fmla="*/ 9 h 11"/>
                    <a:gd name="T12" fmla="*/ 34 w 41"/>
                    <a:gd name="T13" fmla="*/ 10 h 11"/>
                    <a:gd name="T14" fmla="*/ 28 w 41"/>
                    <a:gd name="T15" fmla="*/ 11 h 11"/>
                    <a:gd name="T16" fmla="*/ 19 w 41"/>
                    <a:gd name="T17" fmla="*/ 11 h 11"/>
                    <a:gd name="T18" fmla="*/ 11 w 41"/>
                    <a:gd name="T19" fmla="*/ 10 h 11"/>
                    <a:gd name="T20" fmla="*/ 6 w 41"/>
                    <a:gd name="T21" fmla="*/ 9 h 11"/>
                    <a:gd name="T22" fmla="*/ 2 w 41"/>
                    <a:gd name="T23" fmla="*/ 6 h 11"/>
                    <a:gd name="T24" fmla="*/ 0 w 41"/>
                    <a:gd name="T25" fmla="*/ 4 h 11"/>
                    <a:gd name="T26" fmla="*/ 2 w 41"/>
                    <a:gd name="T27" fmla="*/ 2 h 11"/>
                    <a:gd name="T28" fmla="*/ 7 w 41"/>
                    <a:gd name="T29" fmla="*/ 0 h 11"/>
                    <a:gd name="T30" fmla="*/ 13 w 41"/>
                    <a:gd name="T31" fmla="*/ 0 h 11"/>
                    <a:gd name="T32" fmla="*/ 21 w 41"/>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1">
                      <a:moveTo>
                        <a:pt x="21" y="0"/>
                      </a:moveTo>
                      <a:lnTo>
                        <a:pt x="29" y="1"/>
                      </a:lnTo>
                      <a:lnTo>
                        <a:pt x="36" y="2"/>
                      </a:lnTo>
                      <a:lnTo>
                        <a:pt x="40" y="5"/>
                      </a:lnTo>
                      <a:lnTo>
                        <a:pt x="41" y="7"/>
                      </a:lnTo>
                      <a:lnTo>
                        <a:pt x="40" y="9"/>
                      </a:lnTo>
                      <a:lnTo>
                        <a:pt x="34" y="10"/>
                      </a:lnTo>
                      <a:lnTo>
                        <a:pt x="28" y="11"/>
                      </a:lnTo>
                      <a:lnTo>
                        <a:pt x="19" y="11"/>
                      </a:lnTo>
                      <a:lnTo>
                        <a:pt x="11" y="10"/>
                      </a:lnTo>
                      <a:lnTo>
                        <a:pt x="6" y="9"/>
                      </a:lnTo>
                      <a:lnTo>
                        <a:pt x="2" y="6"/>
                      </a:lnTo>
                      <a:lnTo>
                        <a:pt x="0" y="4"/>
                      </a:lnTo>
                      <a:lnTo>
                        <a:pt x="2" y="2"/>
                      </a:lnTo>
                      <a:lnTo>
                        <a:pt x="7" y="0"/>
                      </a:lnTo>
                      <a:lnTo>
                        <a:pt x="13" y="0"/>
                      </a:lnTo>
                      <a:lnTo>
                        <a:pt x="21"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 name="Freeform 407">
                  <a:extLst>
                    <a:ext uri="{FF2B5EF4-FFF2-40B4-BE49-F238E27FC236}">
                      <a16:creationId xmlns:a16="http://schemas.microsoft.com/office/drawing/2014/main" id="{29E0513A-A643-6740-85CA-E5128344CDEA}"/>
                    </a:ext>
                  </a:extLst>
                </p:cNvPr>
                <p:cNvSpPr>
                  <a:spLocks/>
                </p:cNvSpPr>
                <p:nvPr/>
              </p:nvSpPr>
              <p:spPr bwMode="auto">
                <a:xfrm>
                  <a:off x="1009" y="1597"/>
                  <a:ext cx="50" cy="27"/>
                </a:xfrm>
                <a:custGeom>
                  <a:avLst/>
                  <a:gdLst>
                    <a:gd name="T0" fmla="*/ 0 w 149"/>
                    <a:gd name="T1" fmla="*/ 24 h 56"/>
                    <a:gd name="T2" fmla="*/ 149 w 149"/>
                    <a:gd name="T3" fmla="*/ 0 h 56"/>
                    <a:gd name="T4" fmla="*/ 149 w 149"/>
                    <a:gd name="T5" fmla="*/ 23 h 56"/>
                    <a:gd name="T6" fmla="*/ 109 w 149"/>
                    <a:gd name="T7" fmla="*/ 33 h 56"/>
                    <a:gd name="T8" fmla="*/ 0 w 149"/>
                    <a:gd name="T9" fmla="*/ 56 h 56"/>
                    <a:gd name="T10" fmla="*/ 0 w 149"/>
                    <a:gd name="T11" fmla="*/ 24 h 56"/>
                  </a:gdLst>
                  <a:ahLst/>
                  <a:cxnLst>
                    <a:cxn ang="0">
                      <a:pos x="T0" y="T1"/>
                    </a:cxn>
                    <a:cxn ang="0">
                      <a:pos x="T2" y="T3"/>
                    </a:cxn>
                    <a:cxn ang="0">
                      <a:pos x="T4" y="T5"/>
                    </a:cxn>
                    <a:cxn ang="0">
                      <a:pos x="T6" y="T7"/>
                    </a:cxn>
                    <a:cxn ang="0">
                      <a:pos x="T8" y="T9"/>
                    </a:cxn>
                    <a:cxn ang="0">
                      <a:pos x="T10" y="T11"/>
                    </a:cxn>
                  </a:cxnLst>
                  <a:rect l="0" t="0" r="r" b="b"/>
                  <a:pathLst>
                    <a:path w="149" h="56">
                      <a:moveTo>
                        <a:pt x="0" y="24"/>
                      </a:moveTo>
                      <a:lnTo>
                        <a:pt x="149" y="0"/>
                      </a:lnTo>
                      <a:lnTo>
                        <a:pt x="149" y="23"/>
                      </a:lnTo>
                      <a:lnTo>
                        <a:pt x="109" y="33"/>
                      </a:lnTo>
                      <a:lnTo>
                        <a:pt x="0" y="56"/>
                      </a:lnTo>
                      <a:lnTo>
                        <a:pt x="0" y="24"/>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 name="Freeform 408">
                  <a:extLst>
                    <a:ext uri="{FF2B5EF4-FFF2-40B4-BE49-F238E27FC236}">
                      <a16:creationId xmlns:a16="http://schemas.microsoft.com/office/drawing/2014/main" id="{1C8D1A72-98A2-A641-A684-775A58FF006C}"/>
                    </a:ext>
                  </a:extLst>
                </p:cNvPr>
                <p:cNvSpPr>
                  <a:spLocks/>
                </p:cNvSpPr>
                <p:nvPr/>
              </p:nvSpPr>
              <p:spPr bwMode="auto">
                <a:xfrm>
                  <a:off x="1012" y="1597"/>
                  <a:ext cx="47" cy="26"/>
                </a:xfrm>
                <a:custGeom>
                  <a:avLst/>
                  <a:gdLst>
                    <a:gd name="T0" fmla="*/ 0 w 142"/>
                    <a:gd name="T1" fmla="*/ 23 h 54"/>
                    <a:gd name="T2" fmla="*/ 18 w 142"/>
                    <a:gd name="T3" fmla="*/ 20 h 54"/>
                    <a:gd name="T4" fmla="*/ 35 w 142"/>
                    <a:gd name="T5" fmla="*/ 18 h 54"/>
                    <a:gd name="T6" fmla="*/ 53 w 142"/>
                    <a:gd name="T7" fmla="*/ 15 h 54"/>
                    <a:gd name="T8" fmla="*/ 71 w 142"/>
                    <a:gd name="T9" fmla="*/ 12 h 54"/>
                    <a:gd name="T10" fmla="*/ 89 w 142"/>
                    <a:gd name="T11" fmla="*/ 9 h 54"/>
                    <a:gd name="T12" fmla="*/ 107 w 142"/>
                    <a:gd name="T13" fmla="*/ 5 h 54"/>
                    <a:gd name="T14" fmla="*/ 124 w 142"/>
                    <a:gd name="T15" fmla="*/ 3 h 54"/>
                    <a:gd name="T16" fmla="*/ 142 w 142"/>
                    <a:gd name="T17" fmla="*/ 0 h 54"/>
                    <a:gd name="T18" fmla="*/ 142 w 142"/>
                    <a:gd name="T19" fmla="*/ 6 h 54"/>
                    <a:gd name="T20" fmla="*/ 142 w 142"/>
                    <a:gd name="T21" fmla="*/ 12 h 54"/>
                    <a:gd name="T22" fmla="*/ 142 w 142"/>
                    <a:gd name="T23" fmla="*/ 18 h 54"/>
                    <a:gd name="T24" fmla="*/ 142 w 142"/>
                    <a:gd name="T25" fmla="*/ 24 h 54"/>
                    <a:gd name="T26" fmla="*/ 133 w 142"/>
                    <a:gd name="T27" fmla="*/ 26 h 54"/>
                    <a:gd name="T28" fmla="*/ 123 w 142"/>
                    <a:gd name="T29" fmla="*/ 28 h 54"/>
                    <a:gd name="T30" fmla="*/ 112 w 142"/>
                    <a:gd name="T31" fmla="*/ 31 h 54"/>
                    <a:gd name="T32" fmla="*/ 102 w 142"/>
                    <a:gd name="T33" fmla="*/ 33 h 54"/>
                    <a:gd name="T34" fmla="*/ 90 w 142"/>
                    <a:gd name="T35" fmla="*/ 36 h 54"/>
                    <a:gd name="T36" fmla="*/ 76 w 142"/>
                    <a:gd name="T37" fmla="*/ 38 h 54"/>
                    <a:gd name="T38" fmla="*/ 64 w 142"/>
                    <a:gd name="T39" fmla="*/ 41 h 54"/>
                    <a:gd name="T40" fmla="*/ 52 w 142"/>
                    <a:gd name="T41" fmla="*/ 43 h 54"/>
                    <a:gd name="T42" fmla="*/ 38 w 142"/>
                    <a:gd name="T43" fmla="*/ 46 h 54"/>
                    <a:gd name="T44" fmla="*/ 26 w 142"/>
                    <a:gd name="T45" fmla="*/ 49 h 54"/>
                    <a:gd name="T46" fmla="*/ 12 w 142"/>
                    <a:gd name="T47" fmla="*/ 51 h 54"/>
                    <a:gd name="T48" fmla="*/ 0 w 142"/>
                    <a:gd name="T49" fmla="*/ 54 h 54"/>
                    <a:gd name="T50" fmla="*/ 0 w 142"/>
                    <a:gd name="T51" fmla="*/ 46 h 54"/>
                    <a:gd name="T52" fmla="*/ 0 w 142"/>
                    <a:gd name="T53" fmla="*/ 38 h 54"/>
                    <a:gd name="T54" fmla="*/ 0 w 142"/>
                    <a:gd name="T55" fmla="*/ 30 h 54"/>
                    <a:gd name="T56" fmla="*/ 0 w 142"/>
                    <a:gd name="T5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54">
                      <a:moveTo>
                        <a:pt x="0" y="23"/>
                      </a:moveTo>
                      <a:lnTo>
                        <a:pt x="18" y="20"/>
                      </a:lnTo>
                      <a:lnTo>
                        <a:pt x="35" y="18"/>
                      </a:lnTo>
                      <a:lnTo>
                        <a:pt x="53" y="15"/>
                      </a:lnTo>
                      <a:lnTo>
                        <a:pt x="71" y="12"/>
                      </a:lnTo>
                      <a:lnTo>
                        <a:pt x="89" y="9"/>
                      </a:lnTo>
                      <a:lnTo>
                        <a:pt x="107" y="5"/>
                      </a:lnTo>
                      <a:lnTo>
                        <a:pt x="124" y="3"/>
                      </a:lnTo>
                      <a:lnTo>
                        <a:pt x="142" y="0"/>
                      </a:lnTo>
                      <a:lnTo>
                        <a:pt x="142" y="6"/>
                      </a:lnTo>
                      <a:lnTo>
                        <a:pt x="142" y="12"/>
                      </a:lnTo>
                      <a:lnTo>
                        <a:pt x="142" y="18"/>
                      </a:lnTo>
                      <a:lnTo>
                        <a:pt x="142" y="24"/>
                      </a:lnTo>
                      <a:lnTo>
                        <a:pt x="133" y="26"/>
                      </a:lnTo>
                      <a:lnTo>
                        <a:pt x="123" y="28"/>
                      </a:lnTo>
                      <a:lnTo>
                        <a:pt x="112" y="31"/>
                      </a:lnTo>
                      <a:lnTo>
                        <a:pt x="102" y="33"/>
                      </a:lnTo>
                      <a:lnTo>
                        <a:pt x="90" y="36"/>
                      </a:lnTo>
                      <a:lnTo>
                        <a:pt x="76" y="38"/>
                      </a:lnTo>
                      <a:lnTo>
                        <a:pt x="64" y="41"/>
                      </a:lnTo>
                      <a:lnTo>
                        <a:pt x="52" y="43"/>
                      </a:lnTo>
                      <a:lnTo>
                        <a:pt x="38" y="46"/>
                      </a:lnTo>
                      <a:lnTo>
                        <a:pt x="26" y="49"/>
                      </a:lnTo>
                      <a:lnTo>
                        <a:pt x="12" y="51"/>
                      </a:lnTo>
                      <a:lnTo>
                        <a:pt x="0" y="54"/>
                      </a:lnTo>
                      <a:lnTo>
                        <a:pt x="0" y="46"/>
                      </a:lnTo>
                      <a:lnTo>
                        <a:pt x="0" y="38"/>
                      </a:lnTo>
                      <a:lnTo>
                        <a:pt x="0" y="30"/>
                      </a:lnTo>
                      <a:lnTo>
                        <a:pt x="0" y="23"/>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 name="Freeform 409">
                  <a:extLst>
                    <a:ext uri="{FF2B5EF4-FFF2-40B4-BE49-F238E27FC236}">
                      <a16:creationId xmlns:a16="http://schemas.microsoft.com/office/drawing/2014/main" id="{E99D7C2F-51E8-DD47-BCA0-10C9F3F9A339}"/>
                    </a:ext>
                  </a:extLst>
                </p:cNvPr>
                <p:cNvSpPr>
                  <a:spLocks/>
                </p:cNvSpPr>
                <p:nvPr/>
              </p:nvSpPr>
              <p:spPr bwMode="auto">
                <a:xfrm>
                  <a:off x="1014" y="1597"/>
                  <a:ext cx="45" cy="25"/>
                </a:xfrm>
                <a:custGeom>
                  <a:avLst/>
                  <a:gdLst>
                    <a:gd name="T0" fmla="*/ 0 w 134"/>
                    <a:gd name="T1" fmla="*/ 22 h 52"/>
                    <a:gd name="T2" fmla="*/ 16 w 134"/>
                    <a:gd name="T3" fmla="*/ 19 h 52"/>
                    <a:gd name="T4" fmla="*/ 34 w 134"/>
                    <a:gd name="T5" fmla="*/ 17 h 52"/>
                    <a:gd name="T6" fmla="*/ 51 w 134"/>
                    <a:gd name="T7" fmla="*/ 14 h 52"/>
                    <a:gd name="T8" fmla="*/ 68 w 134"/>
                    <a:gd name="T9" fmla="*/ 11 h 52"/>
                    <a:gd name="T10" fmla="*/ 85 w 134"/>
                    <a:gd name="T11" fmla="*/ 9 h 52"/>
                    <a:gd name="T12" fmla="*/ 101 w 134"/>
                    <a:gd name="T13" fmla="*/ 5 h 52"/>
                    <a:gd name="T14" fmla="*/ 118 w 134"/>
                    <a:gd name="T15" fmla="*/ 3 h 52"/>
                    <a:gd name="T16" fmla="*/ 134 w 134"/>
                    <a:gd name="T17" fmla="*/ 0 h 52"/>
                    <a:gd name="T18" fmla="*/ 134 w 134"/>
                    <a:gd name="T19" fmla="*/ 6 h 52"/>
                    <a:gd name="T20" fmla="*/ 134 w 134"/>
                    <a:gd name="T21" fmla="*/ 12 h 52"/>
                    <a:gd name="T22" fmla="*/ 134 w 134"/>
                    <a:gd name="T23" fmla="*/ 18 h 52"/>
                    <a:gd name="T24" fmla="*/ 134 w 134"/>
                    <a:gd name="T25" fmla="*/ 24 h 52"/>
                    <a:gd name="T26" fmla="*/ 125 w 134"/>
                    <a:gd name="T27" fmla="*/ 26 h 52"/>
                    <a:gd name="T28" fmla="*/ 115 w 134"/>
                    <a:gd name="T29" fmla="*/ 28 h 52"/>
                    <a:gd name="T30" fmla="*/ 104 w 134"/>
                    <a:gd name="T31" fmla="*/ 31 h 52"/>
                    <a:gd name="T32" fmla="*/ 94 w 134"/>
                    <a:gd name="T33" fmla="*/ 33 h 52"/>
                    <a:gd name="T34" fmla="*/ 82 w 134"/>
                    <a:gd name="T35" fmla="*/ 35 h 52"/>
                    <a:gd name="T36" fmla="*/ 71 w 134"/>
                    <a:gd name="T37" fmla="*/ 37 h 52"/>
                    <a:gd name="T38" fmla="*/ 59 w 134"/>
                    <a:gd name="T39" fmla="*/ 40 h 52"/>
                    <a:gd name="T40" fmla="*/ 48 w 134"/>
                    <a:gd name="T41" fmla="*/ 42 h 52"/>
                    <a:gd name="T42" fmla="*/ 36 w 134"/>
                    <a:gd name="T43" fmla="*/ 45 h 52"/>
                    <a:gd name="T44" fmla="*/ 23 w 134"/>
                    <a:gd name="T45" fmla="*/ 47 h 52"/>
                    <a:gd name="T46" fmla="*/ 12 w 134"/>
                    <a:gd name="T47" fmla="*/ 50 h 52"/>
                    <a:gd name="T48" fmla="*/ 0 w 134"/>
                    <a:gd name="T49" fmla="*/ 52 h 52"/>
                    <a:gd name="T50" fmla="*/ 0 w 134"/>
                    <a:gd name="T51" fmla="*/ 45 h 52"/>
                    <a:gd name="T52" fmla="*/ 0 w 134"/>
                    <a:gd name="T53" fmla="*/ 37 h 52"/>
                    <a:gd name="T54" fmla="*/ 0 w 134"/>
                    <a:gd name="T55" fmla="*/ 29 h 52"/>
                    <a:gd name="T56" fmla="*/ 0 w 134"/>
                    <a:gd name="T57"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52">
                      <a:moveTo>
                        <a:pt x="0" y="22"/>
                      </a:moveTo>
                      <a:lnTo>
                        <a:pt x="16" y="19"/>
                      </a:lnTo>
                      <a:lnTo>
                        <a:pt x="34" y="17"/>
                      </a:lnTo>
                      <a:lnTo>
                        <a:pt x="51" y="14"/>
                      </a:lnTo>
                      <a:lnTo>
                        <a:pt x="68" y="11"/>
                      </a:lnTo>
                      <a:lnTo>
                        <a:pt x="85" y="9"/>
                      </a:lnTo>
                      <a:lnTo>
                        <a:pt x="101" y="5"/>
                      </a:lnTo>
                      <a:lnTo>
                        <a:pt x="118" y="3"/>
                      </a:lnTo>
                      <a:lnTo>
                        <a:pt x="134" y="0"/>
                      </a:lnTo>
                      <a:lnTo>
                        <a:pt x="134" y="6"/>
                      </a:lnTo>
                      <a:lnTo>
                        <a:pt x="134" y="12"/>
                      </a:lnTo>
                      <a:lnTo>
                        <a:pt x="134" y="18"/>
                      </a:lnTo>
                      <a:lnTo>
                        <a:pt x="134" y="24"/>
                      </a:lnTo>
                      <a:lnTo>
                        <a:pt x="125" y="26"/>
                      </a:lnTo>
                      <a:lnTo>
                        <a:pt x="115" y="28"/>
                      </a:lnTo>
                      <a:lnTo>
                        <a:pt x="104" y="31"/>
                      </a:lnTo>
                      <a:lnTo>
                        <a:pt x="94" y="33"/>
                      </a:lnTo>
                      <a:lnTo>
                        <a:pt x="82" y="35"/>
                      </a:lnTo>
                      <a:lnTo>
                        <a:pt x="71" y="37"/>
                      </a:lnTo>
                      <a:lnTo>
                        <a:pt x="59" y="40"/>
                      </a:lnTo>
                      <a:lnTo>
                        <a:pt x="48" y="42"/>
                      </a:lnTo>
                      <a:lnTo>
                        <a:pt x="36" y="45"/>
                      </a:lnTo>
                      <a:lnTo>
                        <a:pt x="23" y="47"/>
                      </a:lnTo>
                      <a:lnTo>
                        <a:pt x="12" y="50"/>
                      </a:lnTo>
                      <a:lnTo>
                        <a:pt x="0" y="52"/>
                      </a:lnTo>
                      <a:lnTo>
                        <a:pt x="0" y="45"/>
                      </a:lnTo>
                      <a:lnTo>
                        <a:pt x="0" y="37"/>
                      </a:lnTo>
                      <a:lnTo>
                        <a:pt x="0" y="29"/>
                      </a:lnTo>
                      <a:lnTo>
                        <a:pt x="0" y="2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 name="Freeform 410">
                  <a:extLst>
                    <a:ext uri="{FF2B5EF4-FFF2-40B4-BE49-F238E27FC236}">
                      <a16:creationId xmlns:a16="http://schemas.microsoft.com/office/drawing/2014/main" id="{D37E3EC2-A32B-AE48-B6B1-9D0121DB4506}"/>
                    </a:ext>
                  </a:extLst>
                </p:cNvPr>
                <p:cNvSpPr>
                  <a:spLocks/>
                </p:cNvSpPr>
                <p:nvPr/>
              </p:nvSpPr>
              <p:spPr bwMode="auto">
                <a:xfrm>
                  <a:off x="1017" y="1597"/>
                  <a:ext cx="43" cy="25"/>
                </a:xfrm>
                <a:custGeom>
                  <a:avLst/>
                  <a:gdLst>
                    <a:gd name="T0" fmla="*/ 0 w 128"/>
                    <a:gd name="T1" fmla="*/ 21 h 51"/>
                    <a:gd name="T2" fmla="*/ 17 w 128"/>
                    <a:gd name="T3" fmla="*/ 18 h 51"/>
                    <a:gd name="T4" fmla="*/ 32 w 128"/>
                    <a:gd name="T5" fmla="*/ 16 h 51"/>
                    <a:gd name="T6" fmla="*/ 48 w 128"/>
                    <a:gd name="T7" fmla="*/ 13 h 51"/>
                    <a:gd name="T8" fmla="*/ 65 w 128"/>
                    <a:gd name="T9" fmla="*/ 11 h 51"/>
                    <a:gd name="T10" fmla="*/ 80 w 128"/>
                    <a:gd name="T11" fmla="*/ 9 h 51"/>
                    <a:gd name="T12" fmla="*/ 96 w 128"/>
                    <a:gd name="T13" fmla="*/ 5 h 51"/>
                    <a:gd name="T14" fmla="*/ 111 w 128"/>
                    <a:gd name="T15" fmla="*/ 3 h 51"/>
                    <a:gd name="T16" fmla="*/ 128 w 128"/>
                    <a:gd name="T17" fmla="*/ 0 h 51"/>
                    <a:gd name="T18" fmla="*/ 128 w 128"/>
                    <a:gd name="T19" fmla="*/ 6 h 51"/>
                    <a:gd name="T20" fmla="*/ 128 w 128"/>
                    <a:gd name="T21" fmla="*/ 13 h 51"/>
                    <a:gd name="T22" fmla="*/ 128 w 128"/>
                    <a:gd name="T23" fmla="*/ 19 h 51"/>
                    <a:gd name="T24" fmla="*/ 128 w 128"/>
                    <a:gd name="T25" fmla="*/ 24 h 51"/>
                    <a:gd name="T26" fmla="*/ 118 w 128"/>
                    <a:gd name="T27" fmla="*/ 26 h 51"/>
                    <a:gd name="T28" fmla="*/ 107 w 128"/>
                    <a:gd name="T29" fmla="*/ 28 h 51"/>
                    <a:gd name="T30" fmla="*/ 97 w 128"/>
                    <a:gd name="T31" fmla="*/ 31 h 51"/>
                    <a:gd name="T32" fmla="*/ 88 w 128"/>
                    <a:gd name="T33" fmla="*/ 33 h 51"/>
                    <a:gd name="T34" fmla="*/ 77 w 128"/>
                    <a:gd name="T35" fmla="*/ 35 h 51"/>
                    <a:gd name="T36" fmla="*/ 66 w 128"/>
                    <a:gd name="T37" fmla="*/ 37 h 51"/>
                    <a:gd name="T38" fmla="*/ 55 w 128"/>
                    <a:gd name="T39" fmla="*/ 39 h 51"/>
                    <a:gd name="T40" fmla="*/ 44 w 128"/>
                    <a:gd name="T41" fmla="*/ 41 h 51"/>
                    <a:gd name="T42" fmla="*/ 33 w 128"/>
                    <a:gd name="T43" fmla="*/ 45 h 51"/>
                    <a:gd name="T44" fmla="*/ 22 w 128"/>
                    <a:gd name="T45" fmla="*/ 47 h 51"/>
                    <a:gd name="T46" fmla="*/ 11 w 128"/>
                    <a:gd name="T47" fmla="*/ 49 h 51"/>
                    <a:gd name="T48" fmla="*/ 0 w 128"/>
                    <a:gd name="T49" fmla="*/ 51 h 51"/>
                    <a:gd name="T50" fmla="*/ 0 w 128"/>
                    <a:gd name="T51" fmla="*/ 43 h 51"/>
                    <a:gd name="T52" fmla="*/ 0 w 128"/>
                    <a:gd name="T53" fmla="*/ 35 h 51"/>
                    <a:gd name="T54" fmla="*/ 0 w 128"/>
                    <a:gd name="T55" fmla="*/ 28 h 51"/>
                    <a:gd name="T56" fmla="*/ 0 w 128"/>
                    <a:gd name="T57"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51">
                      <a:moveTo>
                        <a:pt x="0" y="21"/>
                      </a:moveTo>
                      <a:lnTo>
                        <a:pt x="17" y="18"/>
                      </a:lnTo>
                      <a:lnTo>
                        <a:pt x="32" y="16"/>
                      </a:lnTo>
                      <a:lnTo>
                        <a:pt x="48" y="13"/>
                      </a:lnTo>
                      <a:lnTo>
                        <a:pt x="65" y="11"/>
                      </a:lnTo>
                      <a:lnTo>
                        <a:pt x="80" y="9"/>
                      </a:lnTo>
                      <a:lnTo>
                        <a:pt x="96" y="5"/>
                      </a:lnTo>
                      <a:lnTo>
                        <a:pt x="111" y="3"/>
                      </a:lnTo>
                      <a:lnTo>
                        <a:pt x="128" y="0"/>
                      </a:lnTo>
                      <a:lnTo>
                        <a:pt x="128" y="6"/>
                      </a:lnTo>
                      <a:lnTo>
                        <a:pt x="128" y="13"/>
                      </a:lnTo>
                      <a:lnTo>
                        <a:pt x="128" y="19"/>
                      </a:lnTo>
                      <a:lnTo>
                        <a:pt x="128" y="24"/>
                      </a:lnTo>
                      <a:lnTo>
                        <a:pt x="118" y="26"/>
                      </a:lnTo>
                      <a:lnTo>
                        <a:pt x="107" y="28"/>
                      </a:lnTo>
                      <a:lnTo>
                        <a:pt x="97" y="31"/>
                      </a:lnTo>
                      <a:lnTo>
                        <a:pt x="88" y="33"/>
                      </a:lnTo>
                      <a:lnTo>
                        <a:pt x="77" y="35"/>
                      </a:lnTo>
                      <a:lnTo>
                        <a:pt x="66" y="37"/>
                      </a:lnTo>
                      <a:lnTo>
                        <a:pt x="55" y="39"/>
                      </a:lnTo>
                      <a:lnTo>
                        <a:pt x="44" y="41"/>
                      </a:lnTo>
                      <a:lnTo>
                        <a:pt x="33" y="45"/>
                      </a:lnTo>
                      <a:lnTo>
                        <a:pt x="22" y="47"/>
                      </a:lnTo>
                      <a:lnTo>
                        <a:pt x="11" y="49"/>
                      </a:lnTo>
                      <a:lnTo>
                        <a:pt x="0" y="51"/>
                      </a:lnTo>
                      <a:lnTo>
                        <a:pt x="0" y="43"/>
                      </a:lnTo>
                      <a:lnTo>
                        <a:pt x="0" y="35"/>
                      </a:lnTo>
                      <a:lnTo>
                        <a:pt x="0" y="28"/>
                      </a:lnTo>
                      <a:lnTo>
                        <a:pt x="0" y="21"/>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 name="Freeform 411">
                  <a:extLst>
                    <a:ext uri="{FF2B5EF4-FFF2-40B4-BE49-F238E27FC236}">
                      <a16:creationId xmlns:a16="http://schemas.microsoft.com/office/drawing/2014/main" id="{3E725DA2-1B37-944C-BD56-D30329BA7F10}"/>
                    </a:ext>
                  </a:extLst>
                </p:cNvPr>
                <p:cNvSpPr>
                  <a:spLocks/>
                </p:cNvSpPr>
                <p:nvPr/>
              </p:nvSpPr>
              <p:spPr bwMode="auto">
                <a:xfrm>
                  <a:off x="1019" y="1597"/>
                  <a:ext cx="41" cy="24"/>
                </a:xfrm>
                <a:custGeom>
                  <a:avLst/>
                  <a:gdLst>
                    <a:gd name="T0" fmla="*/ 0 w 121"/>
                    <a:gd name="T1" fmla="*/ 20 h 49"/>
                    <a:gd name="T2" fmla="*/ 15 w 121"/>
                    <a:gd name="T3" fmla="*/ 18 h 49"/>
                    <a:gd name="T4" fmla="*/ 30 w 121"/>
                    <a:gd name="T5" fmla="*/ 15 h 49"/>
                    <a:gd name="T6" fmla="*/ 45 w 121"/>
                    <a:gd name="T7" fmla="*/ 13 h 49"/>
                    <a:gd name="T8" fmla="*/ 60 w 121"/>
                    <a:gd name="T9" fmla="*/ 11 h 49"/>
                    <a:gd name="T10" fmla="*/ 75 w 121"/>
                    <a:gd name="T11" fmla="*/ 9 h 49"/>
                    <a:gd name="T12" fmla="*/ 90 w 121"/>
                    <a:gd name="T13" fmla="*/ 5 h 49"/>
                    <a:gd name="T14" fmla="*/ 105 w 121"/>
                    <a:gd name="T15" fmla="*/ 3 h 49"/>
                    <a:gd name="T16" fmla="*/ 121 w 121"/>
                    <a:gd name="T17" fmla="*/ 0 h 49"/>
                    <a:gd name="T18" fmla="*/ 121 w 121"/>
                    <a:gd name="T19" fmla="*/ 6 h 49"/>
                    <a:gd name="T20" fmla="*/ 121 w 121"/>
                    <a:gd name="T21" fmla="*/ 13 h 49"/>
                    <a:gd name="T22" fmla="*/ 121 w 121"/>
                    <a:gd name="T23" fmla="*/ 19 h 49"/>
                    <a:gd name="T24" fmla="*/ 121 w 121"/>
                    <a:gd name="T25" fmla="*/ 25 h 49"/>
                    <a:gd name="T26" fmla="*/ 111 w 121"/>
                    <a:gd name="T27" fmla="*/ 27 h 49"/>
                    <a:gd name="T28" fmla="*/ 101 w 121"/>
                    <a:gd name="T29" fmla="*/ 29 h 49"/>
                    <a:gd name="T30" fmla="*/ 90 w 121"/>
                    <a:gd name="T31" fmla="*/ 31 h 49"/>
                    <a:gd name="T32" fmla="*/ 81 w 121"/>
                    <a:gd name="T33" fmla="*/ 33 h 49"/>
                    <a:gd name="T34" fmla="*/ 71 w 121"/>
                    <a:gd name="T35" fmla="*/ 35 h 49"/>
                    <a:gd name="T36" fmla="*/ 62 w 121"/>
                    <a:gd name="T37" fmla="*/ 37 h 49"/>
                    <a:gd name="T38" fmla="*/ 51 w 121"/>
                    <a:gd name="T39" fmla="*/ 39 h 49"/>
                    <a:gd name="T40" fmla="*/ 41 w 121"/>
                    <a:gd name="T41" fmla="*/ 40 h 49"/>
                    <a:gd name="T42" fmla="*/ 32 w 121"/>
                    <a:gd name="T43" fmla="*/ 42 h 49"/>
                    <a:gd name="T44" fmla="*/ 21 w 121"/>
                    <a:gd name="T45" fmla="*/ 45 h 49"/>
                    <a:gd name="T46" fmla="*/ 11 w 121"/>
                    <a:gd name="T47" fmla="*/ 47 h 49"/>
                    <a:gd name="T48" fmla="*/ 1 w 121"/>
                    <a:gd name="T49" fmla="*/ 49 h 49"/>
                    <a:gd name="T50" fmla="*/ 1 w 121"/>
                    <a:gd name="T51" fmla="*/ 41 h 49"/>
                    <a:gd name="T52" fmla="*/ 1 w 121"/>
                    <a:gd name="T53" fmla="*/ 34 h 49"/>
                    <a:gd name="T54" fmla="*/ 1 w 121"/>
                    <a:gd name="T55" fmla="*/ 27 h 49"/>
                    <a:gd name="T56" fmla="*/ 0 w 121"/>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49">
                      <a:moveTo>
                        <a:pt x="0" y="20"/>
                      </a:moveTo>
                      <a:lnTo>
                        <a:pt x="15" y="18"/>
                      </a:lnTo>
                      <a:lnTo>
                        <a:pt x="30" y="15"/>
                      </a:lnTo>
                      <a:lnTo>
                        <a:pt x="45" y="13"/>
                      </a:lnTo>
                      <a:lnTo>
                        <a:pt x="60" y="11"/>
                      </a:lnTo>
                      <a:lnTo>
                        <a:pt x="75" y="9"/>
                      </a:lnTo>
                      <a:lnTo>
                        <a:pt x="90" y="5"/>
                      </a:lnTo>
                      <a:lnTo>
                        <a:pt x="105" y="3"/>
                      </a:lnTo>
                      <a:lnTo>
                        <a:pt x="121" y="0"/>
                      </a:lnTo>
                      <a:lnTo>
                        <a:pt x="121" y="6"/>
                      </a:lnTo>
                      <a:lnTo>
                        <a:pt x="121" y="13"/>
                      </a:lnTo>
                      <a:lnTo>
                        <a:pt x="121" y="19"/>
                      </a:lnTo>
                      <a:lnTo>
                        <a:pt x="121" y="25"/>
                      </a:lnTo>
                      <a:lnTo>
                        <a:pt x="111" y="27"/>
                      </a:lnTo>
                      <a:lnTo>
                        <a:pt x="101" y="29"/>
                      </a:lnTo>
                      <a:lnTo>
                        <a:pt x="90" y="31"/>
                      </a:lnTo>
                      <a:lnTo>
                        <a:pt x="81" y="33"/>
                      </a:lnTo>
                      <a:lnTo>
                        <a:pt x="71" y="35"/>
                      </a:lnTo>
                      <a:lnTo>
                        <a:pt x="62" y="37"/>
                      </a:lnTo>
                      <a:lnTo>
                        <a:pt x="51" y="39"/>
                      </a:lnTo>
                      <a:lnTo>
                        <a:pt x="41" y="40"/>
                      </a:lnTo>
                      <a:lnTo>
                        <a:pt x="32" y="42"/>
                      </a:lnTo>
                      <a:lnTo>
                        <a:pt x="21" y="45"/>
                      </a:lnTo>
                      <a:lnTo>
                        <a:pt x="11" y="47"/>
                      </a:lnTo>
                      <a:lnTo>
                        <a:pt x="1" y="49"/>
                      </a:lnTo>
                      <a:lnTo>
                        <a:pt x="1" y="41"/>
                      </a:lnTo>
                      <a:lnTo>
                        <a:pt x="1" y="34"/>
                      </a:lnTo>
                      <a:lnTo>
                        <a:pt x="1" y="27"/>
                      </a:lnTo>
                      <a:lnTo>
                        <a:pt x="0" y="2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 name="Freeform 412">
                  <a:extLst>
                    <a:ext uri="{FF2B5EF4-FFF2-40B4-BE49-F238E27FC236}">
                      <a16:creationId xmlns:a16="http://schemas.microsoft.com/office/drawing/2014/main" id="{63851A1C-12CF-C949-98FF-B251CA2A62CC}"/>
                    </a:ext>
                  </a:extLst>
                </p:cNvPr>
                <p:cNvSpPr>
                  <a:spLocks/>
                </p:cNvSpPr>
                <p:nvPr/>
              </p:nvSpPr>
              <p:spPr bwMode="auto">
                <a:xfrm>
                  <a:off x="1022" y="1597"/>
                  <a:ext cx="38" cy="23"/>
                </a:xfrm>
                <a:custGeom>
                  <a:avLst/>
                  <a:gdLst>
                    <a:gd name="T0" fmla="*/ 0 w 113"/>
                    <a:gd name="T1" fmla="*/ 18 h 47"/>
                    <a:gd name="T2" fmla="*/ 14 w 113"/>
                    <a:gd name="T3" fmla="*/ 16 h 47"/>
                    <a:gd name="T4" fmla="*/ 28 w 113"/>
                    <a:gd name="T5" fmla="*/ 14 h 47"/>
                    <a:gd name="T6" fmla="*/ 41 w 113"/>
                    <a:gd name="T7" fmla="*/ 11 h 47"/>
                    <a:gd name="T8" fmla="*/ 56 w 113"/>
                    <a:gd name="T9" fmla="*/ 9 h 47"/>
                    <a:gd name="T10" fmla="*/ 70 w 113"/>
                    <a:gd name="T11" fmla="*/ 7 h 47"/>
                    <a:gd name="T12" fmla="*/ 84 w 113"/>
                    <a:gd name="T13" fmla="*/ 4 h 47"/>
                    <a:gd name="T14" fmla="*/ 99 w 113"/>
                    <a:gd name="T15" fmla="*/ 2 h 47"/>
                    <a:gd name="T16" fmla="*/ 113 w 113"/>
                    <a:gd name="T17" fmla="*/ 0 h 47"/>
                    <a:gd name="T18" fmla="*/ 113 w 113"/>
                    <a:gd name="T19" fmla="*/ 5 h 47"/>
                    <a:gd name="T20" fmla="*/ 113 w 113"/>
                    <a:gd name="T21" fmla="*/ 12 h 47"/>
                    <a:gd name="T22" fmla="*/ 113 w 113"/>
                    <a:gd name="T23" fmla="*/ 18 h 47"/>
                    <a:gd name="T24" fmla="*/ 113 w 113"/>
                    <a:gd name="T25" fmla="*/ 24 h 47"/>
                    <a:gd name="T26" fmla="*/ 103 w 113"/>
                    <a:gd name="T27" fmla="*/ 26 h 47"/>
                    <a:gd name="T28" fmla="*/ 93 w 113"/>
                    <a:gd name="T29" fmla="*/ 28 h 47"/>
                    <a:gd name="T30" fmla="*/ 84 w 113"/>
                    <a:gd name="T31" fmla="*/ 30 h 47"/>
                    <a:gd name="T32" fmla="*/ 74 w 113"/>
                    <a:gd name="T33" fmla="*/ 32 h 47"/>
                    <a:gd name="T34" fmla="*/ 65 w 113"/>
                    <a:gd name="T35" fmla="*/ 34 h 47"/>
                    <a:gd name="T36" fmla="*/ 56 w 113"/>
                    <a:gd name="T37" fmla="*/ 36 h 47"/>
                    <a:gd name="T38" fmla="*/ 47 w 113"/>
                    <a:gd name="T39" fmla="*/ 37 h 47"/>
                    <a:gd name="T40" fmla="*/ 39 w 113"/>
                    <a:gd name="T41" fmla="*/ 39 h 47"/>
                    <a:gd name="T42" fmla="*/ 29 w 113"/>
                    <a:gd name="T43" fmla="*/ 41 h 47"/>
                    <a:gd name="T44" fmla="*/ 19 w 113"/>
                    <a:gd name="T45" fmla="*/ 42 h 47"/>
                    <a:gd name="T46" fmla="*/ 11 w 113"/>
                    <a:gd name="T47" fmla="*/ 45 h 47"/>
                    <a:gd name="T48" fmla="*/ 2 w 113"/>
                    <a:gd name="T49" fmla="*/ 47 h 47"/>
                    <a:gd name="T50" fmla="*/ 2 w 113"/>
                    <a:gd name="T51" fmla="*/ 39 h 47"/>
                    <a:gd name="T52" fmla="*/ 2 w 113"/>
                    <a:gd name="T53" fmla="*/ 32 h 47"/>
                    <a:gd name="T54" fmla="*/ 0 w 113"/>
                    <a:gd name="T55" fmla="*/ 25 h 47"/>
                    <a:gd name="T56" fmla="*/ 0 w 113"/>
                    <a:gd name="T5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47">
                      <a:moveTo>
                        <a:pt x="0" y="18"/>
                      </a:moveTo>
                      <a:lnTo>
                        <a:pt x="14" y="16"/>
                      </a:lnTo>
                      <a:lnTo>
                        <a:pt x="28" y="14"/>
                      </a:lnTo>
                      <a:lnTo>
                        <a:pt x="41" y="11"/>
                      </a:lnTo>
                      <a:lnTo>
                        <a:pt x="56" y="9"/>
                      </a:lnTo>
                      <a:lnTo>
                        <a:pt x="70" y="7"/>
                      </a:lnTo>
                      <a:lnTo>
                        <a:pt x="84" y="4"/>
                      </a:lnTo>
                      <a:lnTo>
                        <a:pt x="99" y="2"/>
                      </a:lnTo>
                      <a:lnTo>
                        <a:pt x="113" y="0"/>
                      </a:lnTo>
                      <a:lnTo>
                        <a:pt x="113" y="5"/>
                      </a:lnTo>
                      <a:lnTo>
                        <a:pt x="113" y="12"/>
                      </a:lnTo>
                      <a:lnTo>
                        <a:pt x="113" y="18"/>
                      </a:lnTo>
                      <a:lnTo>
                        <a:pt x="113" y="24"/>
                      </a:lnTo>
                      <a:lnTo>
                        <a:pt x="103" y="26"/>
                      </a:lnTo>
                      <a:lnTo>
                        <a:pt x="93" y="28"/>
                      </a:lnTo>
                      <a:lnTo>
                        <a:pt x="84" y="30"/>
                      </a:lnTo>
                      <a:lnTo>
                        <a:pt x="74" y="32"/>
                      </a:lnTo>
                      <a:lnTo>
                        <a:pt x="65" y="34"/>
                      </a:lnTo>
                      <a:lnTo>
                        <a:pt x="56" y="36"/>
                      </a:lnTo>
                      <a:lnTo>
                        <a:pt x="47" y="37"/>
                      </a:lnTo>
                      <a:lnTo>
                        <a:pt x="39" y="39"/>
                      </a:lnTo>
                      <a:lnTo>
                        <a:pt x="29" y="41"/>
                      </a:lnTo>
                      <a:lnTo>
                        <a:pt x="19" y="42"/>
                      </a:lnTo>
                      <a:lnTo>
                        <a:pt x="11" y="45"/>
                      </a:lnTo>
                      <a:lnTo>
                        <a:pt x="2" y="47"/>
                      </a:lnTo>
                      <a:lnTo>
                        <a:pt x="2" y="39"/>
                      </a:lnTo>
                      <a:lnTo>
                        <a:pt x="2" y="32"/>
                      </a:lnTo>
                      <a:lnTo>
                        <a:pt x="0" y="25"/>
                      </a:lnTo>
                      <a:lnTo>
                        <a:pt x="0" y="18"/>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 name="Freeform 413">
                  <a:extLst>
                    <a:ext uri="{FF2B5EF4-FFF2-40B4-BE49-F238E27FC236}">
                      <a16:creationId xmlns:a16="http://schemas.microsoft.com/office/drawing/2014/main" id="{33090757-488F-AE40-B442-EA170CA3F0E7}"/>
                    </a:ext>
                  </a:extLst>
                </p:cNvPr>
                <p:cNvSpPr>
                  <a:spLocks/>
                </p:cNvSpPr>
                <p:nvPr/>
              </p:nvSpPr>
              <p:spPr bwMode="auto">
                <a:xfrm>
                  <a:off x="1025" y="1597"/>
                  <a:ext cx="35" cy="22"/>
                </a:xfrm>
                <a:custGeom>
                  <a:avLst/>
                  <a:gdLst>
                    <a:gd name="T0" fmla="*/ 0 w 105"/>
                    <a:gd name="T1" fmla="*/ 17 h 45"/>
                    <a:gd name="T2" fmla="*/ 13 w 105"/>
                    <a:gd name="T3" fmla="*/ 15 h 45"/>
                    <a:gd name="T4" fmla="*/ 26 w 105"/>
                    <a:gd name="T5" fmla="*/ 13 h 45"/>
                    <a:gd name="T6" fmla="*/ 39 w 105"/>
                    <a:gd name="T7" fmla="*/ 11 h 45"/>
                    <a:gd name="T8" fmla="*/ 52 w 105"/>
                    <a:gd name="T9" fmla="*/ 9 h 45"/>
                    <a:gd name="T10" fmla="*/ 65 w 105"/>
                    <a:gd name="T11" fmla="*/ 7 h 45"/>
                    <a:gd name="T12" fmla="*/ 79 w 105"/>
                    <a:gd name="T13" fmla="*/ 4 h 45"/>
                    <a:gd name="T14" fmla="*/ 91 w 105"/>
                    <a:gd name="T15" fmla="*/ 2 h 45"/>
                    <a:gd name="T16" fmla="*/ 105 w 105"/>
                    <a:gd name="T17" fmla="*/ 0 h 45"/>
                    <a:gd name="T18" fmla="*/ 105 w 105"/>
                    <a:gd name="T19" fmla="*/ 7 h 45"/>
                    <a:gd name="T20" fmla="*/ 105 w 105"/>
                    <a:gd name="T21" fmla="*/ 13 h 45"/>
                    <a:gd name="T22" fmla="*/ 105 w 105"/>
                    <a:gd name="T23" fmla="*/ 19 h 45"/>
                    <a:gd name="T24" fmla="*/ 105 w 105"/>
                    <a:gd name="T25" fmla="*/ 25 h 45"/>
                    <a:gd name="T26" fmla="*/ 95 w 105"/>
                    <a:gd name="T27" fmla="*/ 27 h 45"/>
                    <a:gd name="T28" fmla="*/ 85 w 105"/>
                    <a:gd name="T29" fmla="*/ 28 h 45"/>
                    <a:gd name="T30" fmla="*/ 76 w 105"/>
                    <a:gd name="T31" fmla="*/ 30 h 45"/>
                    <a:gd name="T32" fmla="*/ 66 w 105"/>
                    <a:gd name="T33" fmla="*/ 32 h 45"/>
                    <a:gd name="T34" fmla="*/ 58 w 105"/>
                    <a:gd name="T35" fmla="*/ 33 h 45"/>
                    <a:gd name="T36" fmla="*/ 50 w 105"/>
                    <a:gd name="T37" fmla="*/ 35 h 45"/>
                    <a:gd name="T38" fmla="*/ 42 w 105"/>
                    <a:gd name="T39" fmla="*/ 36 h 45"/>
                    <a:gd name="T40" fmla="*/ 35 w 105"/>
                    <a:gd name="T41" fmla="*/ 38 h 45"/>
                    <a:gd name="T42" fmla="*/ 26 w 105"/>
                    <a:gd name="T43" fmla="*/ 39 h 45"/>
                    <a:gd name="T44" fmla="*/ 18 w 105"/>
                    <a:gd name="T45" fmla="*/ 41 h 45"/>
                    <a:gd name="T46" fmla="*/ 11 w 105"/>
                    <a:gd name="T47" fmla="*/ 42 h 45"/>
                    <a:gd name="T48" fmla="*/ 3 w 105"/>
                    <a:gd name="T49" fmla="*/ 45 h 45"/>
                    <a:gd name="T50" fmla="*/ 3 w 105"/>
                    <a:gd name="T51" fmla="*/ 37 h 45"/>
                    <a:gd name="T52" fmla="*/ 2 w 105"/>
                    <a:gd name="T53" fmla="*/ 30 h 45"/>
                    <a:gd name="T54" fmla="*/ 0 w 105"/>
                    <a:gd name="T55" fmla="*/ 24 h 45"/>
                    <a:gd name="T56" fmla="*/ 0 w 105"/>
                    <a:gd name="T5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45">
                      <a:moveTo>
                        <a:pt x="0" y="17"/>
                      </a:moveTo>
                      <a:lnTo>
                        <a:pt x="13" y="15"/>
                      </a:lnTo>
                      <a:lnTo>
                        <a:pt x="26" y="13"/>
                      </a:lnTo>
                      <a:lnTo>
                        <a:pt x="39" y="11"/>
                      </a:lnTo>
                      <a:lnTo>
                        <a:pt x="52" y="9"/>
                      </a:lnTo>
                      <a:lnTo>
                        <a:pt x="65" y="7"/>
                      </a:lnTo>
                      <a:lnTo>
                        <a:pt x="79" y="4"/>
                      </a:lnTo>
                      <a:lnTo>
                        <a:pt x="91" y="2"/>
                      </a:lnTo>
                      <a:lnTo>
                        <a:pt x="105" y="0"/>
                      </a:lnTo>
                      <a:lnTo>
                        <a:pt x="105" y="7"/>
                      </a:lnTo>
                      <a:lnTo>
                        <a:pt x="105" y="13"/>
                      </a:lnTo>
                      <a:lnTo>
                        <a:pt x="105" y="19"/>
                      </a:lnTo>
                      <a:lnTo>
                        <a:pt x="105" y="25"/>
                      </a:lnTo>
                      <a:lnTo>
                        <a:pt x="95" y="27"/>
                      </a:lnTo>
                      <a:lnTo>
                        <a:pt x="85" y="28"/>
                      </a:lnTo>
                      <a:lnTo>
                        <a:pt x="76" y="30"/>
                      </a:lnTo>
                      <a:lnTo>
                        <a:pt x="66" y="32"/>
                      </a:lnTo>
                      <a:lnTo>
                        <a:pt x="58" y="33"/>
                      </a:lnTo>
                      <a:lnTo>
                        <a:pt x="50" y="35"/>
                      </a:lnTo>
                      <a:lnTo>
                        <a:pt x="42" y="36"/>
                      </a:lnTo>
                      <a:lnTo>
                        <a:pt x="35" y="38"/>
                      </a:lnTo>
                      <a:lnTo>
                        <a:pt x="26" y="39"/>
                      </a:lnTo>
                      <a:lnTo>
                        <a:pt x="18" y="41"/>
                      </a:lnTo>
                      <a:lnTo>
                        <a:pt x="11" y="42"/>
                      </a:lnTo>
                      <a:lnTo>
                        <a:pt x="3" y="45"/>
                      </a:lnTo>
                      <a:lnTo>
                        <a:pt x="3" y="37"/>
                      </a:lnTo>
                      <a:lnTo>
                        <a:pt x="2" y="30"/>
                      </a:lnTo>
                      <a:lnTo>
                        <a:pt x="0" y="24"/>
                      </a:lnTo>
                      <a:lnTo>
                        <a:pt x="0" y="17"/>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Freeform 414">
                  <a:extLst>
                    <a:ext uri="{FF2B5EF4-FFF2-40B4-BE49-F238E27FC236}">
                      <a16:creationId xmlns:a16="http://schemas.microsoft.com/office/drawing/2014/main" id="{F8502998-2F20-4B42-9366-271F17633F98}"/>
                    </a:ext>
                  </a:extLst>
                </p:cNvPr>
                <p:cNvSpPr>
                  <a:spLocks/>
                </p:cNvSpPr>
                <p:nvPr/>
              </p:nvSpPr>
              <p:spPr bwMode="auto">
                <a:xfrm>
                  <a:off x="1028" y="1597"/>
                  <a:ext cx="32" cy="22"/>
                </a:xfrm>
                <a:custGeom>
                  <a:avLst/>
                  <a:gdLst>
                    <a:gd name="T0" fmla="*/ 0 w 96"/>
                    <a:gd name="T1" fmla="*/ 16 h 44"/>
                    <a:gd name="T2" fmla="*/ 12 w 96"/>
                    <a:gd name="T3" fmla="*/ 14 h 44"/>
                    <a:gd name="T4" fmla="*/ 23 w 96"/>
                    <a:gd name="T5" fmla="*/ 12 h 44"/>
                    <a:gd name="T6" fmla="*/ 35 w 96"/>
                    <a:gd name="T7" fmla="*/ 10 h 44"/>
                    <a:gd name="T8" fmla="*/ 48 w 96"/>
                    <a:gd name="T9" fmla="*/ 8 h 44"/>
                    <a:gd name="T10" fmla="*/ 59 w 96"/>
                    <a:gd name="T11" fmla="*/ 7 h 44"/>
                    <a:gd name="T12" fmla="*/ 71 w 96"/>
                    <a:gd name="T13" fmla="*/ 4 h 44"/>
                    <a:gd name="T14" fmla="*/ 83 w 96"/>
                    <a:gd name="T15" fmla="*/ 2 h 44"/>
                    <a:gd name="T16" fmla="*/ 96 w 96"/>
                    <a:gd name="T17" fmla="*/ 0 h 44"/>
                    <a:gd name="T18" fmla="*/ 96 w 96"/>
                    <a:gd name="T19" fmla="*/ 7 h 44"/>
                    <a:gd name="T20" fmla="*/ 96 w 96"/>
                    <a:gd name="T21" fmla="*/ 13 h 44"/>
                    <a:gd name="T22" fmla="*/ 96 w 96"/>
                    <a:gd name="T23" fmla="*/ 19 h 44"/>
                    <a:gd name="T24" fmla="*/ 96 w 96"/>
                    <a:gd name="T25" fmla="*/ 25 h 44"/>
                    <a:gd name="T26" fmla="*/ 86 w 96"/>
                    <a:gd name="T27" fmla="*/ 27 h 44"/>
                    <a:gd name="T28" fmla="*/ 76 w 96"/>
                    <a:gd name="T29" fmla="*/ 28 h 44"/>
                    <a:gd name="T30" fmla="*/ 67 w 96"/>
                    <a:gd name="T31" fmla="*/ 30 h 44"/>
                    <a:gd name="T32" fmla="*/ 57 w 96"/>
                    <a:gd name="T33" fmla="*/ 32 h 44"/>
                    <a:gd name="T34" fmla="*/ 50 w 96"/>
                    <a:gd name="T35" fmla="*/ 33 h 44"/>
                    <a:gd name="T36" fmla="*/ 43 w 96"/>
                    <a:gd name="T37" fmla="*/ 35 h 44"/>
                    <a:gd name="T38" fmla="*/ 37 w 96"/>
                    <a:gd name="T39" fmla="*/ 36 h 44"/>
                    <a:gd name="T40" fmla="*/ 30 w 96"/>
                    <a:gd name="T41" fmla="*/ 37 h 44"/>
                    <a:gd name="T42" fmla="*/ 23 w 96"/>
                    <a:gd name="T43" fmla="*/ 39 h 44"/>
                    <a:gd name="T44" fmla="*/ 15 w 96"/>
                    <a:gd name="T45" fmla="*/ 40 h 44"/>
                    <a:gd name="T46" fmla="*/ 8 w 96"/>
                    <a:gd name="T47" fmla="*/ 42 h 44"/>
                    <a:gd name="T48" fmla="*/ 1 w 96"/>
                    <a:gd name="T49" fmla="*/ 44 h 44"/>
                    <a:gd name="T50" fmla="*/ 0 w 96"/>
                    <a:gd name="T51" fmla="*/ 36 h 44"/>
                    <a:gd name="T52" fmla="*/ 0 w 96"/>
                    <a:gd name="T53" fmla="*/ 29 h 44"/>
                    <a:gd name="T54" fmla="*/ 0 w 96"/>
                    <a:gd name="T55" fmla="*/ 23 h 44"/>
                    <a:gd name="T56" fmla="*/ 0 w 96"/>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4">
                      <a:moveTo>
                        <a:pt x="0" y="16"/>
                      </a:moveTo>
                      <a:lnTo>
                        <a:pt x="12" y="14"/>
                      </a:lnTo>
                      <a:lnTo>
                        <a:pt x="23" y="12"/>
                      </a:lnTo>
                      <a:lnTo>
                        <a:pt x="35" y="10"/>
                      </a:lnTo>
                      <a:lnTo>
                        <a:pt x="48" y="8"/>
                      </a:lnTo>
                      <a:lnTo>
                        <a:pt x="59" y="7"/>
                      </a:lnTo>
                      <a:lnTo>
                        <a:pt x="71" y="4"/>
                      </a:lnTo>
                      <a:lnTo>
                        <a:pt x="83" y="2"/>
                      </a:lnTo>
                      <a:lnTo>
                        <a:pt x="96" y="0"/>
                      </a:lnTo>
                      <a:lnTo>
                        <a:pt x="96" y="7"/>
                      </a:lnTo>
                      <a:lnTo>
                        <a:pt x="96" y="13"/>
                      </a:lnTo>
                      <a:lnTo>
                        <a:pt x="96" y="19"/>
                      </a:lnTo>
                      <a:lnTo>
                        <a:pt x="96" y="25"/>
                      </a:lnTo>
                      <a:lnTo>
                        <a:pt x="86" y="27"/>
                      </a:lnTo>
                      <a:lnTo>
                        <a:pt x="76" y="28"/>
                      </a:lnTo>
                      <a:lnTo>
                        <a:pt x="67" y="30"/>
                      </a:lnTo>
                      <a:lnTo>
                        <a:pt x="57" y="32"/>
                      </a:lnTo>
                      <a:lnTo>
                        <a:pt x="50" y="33"/>
                      </a:lnTo>
                      <a:lnTo>
                        <a:pt x="43" y="35"/>
                      </a:lnTo>
                      <a:lnTo>
                        <a:pt x="37" y="36"/>
                      </a:lnTo>
                      <a:lnTo>
                        <a:pt x="30" y="37"/>
                      </a:lnTo>
                      <a:lnTo>
                        <a:pt x="23" y="39"/>
                      </a:lnTo>
                      <a:lnTo>
                        <a:pt x="15" y="40"/>
                      </a:lnTo>
                      <a:lnTo>
                        <a:pt x="8" y="42"/>
                      </a:lnTo>
                      <a:lnTo>
                        <a:pt x="1" y="44"/>
                      </a:lnTo>
                      <a:lnTo>
                        <a:pt x="0" y="36"/>
                      </a:lnTo>
                      <a:lnTo>
                        <a:pt x="0" y="29"/>
                      </a:lnTo>
                      <a:lnTo>
                        <a:pt x="0" y="23"/>
                      </a:lnTo>
                      <a:lnTo>
                        <a:pt x="0" y="16"/>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 name="Freeform 415">
                  <a:extLst>
                    <a:ext uri="{FF2B5EF4-FFF2-40B4-BE49-F238E27FC236}">
                      <a16:creationId xmlns:a16="http://schemas.microsoft.com/office/drawing/2014/main" id="{1B3A4E3C-B21A-A547-97DE-2C769D0D9C97}"/>
                    </a:ext>
                  </a:extLst>
                </p:cNvPr>
                <p:cNvSpPr>
                  <a:spLocks/>
                </p:cNvSpPr>
                <p:nvPr/>
              </p:nvSpPr>
              <p:spPr bwMode="auto">
                <a:xfrm>
                  <a:off x="1030" y="1597"/>
                  <a:ext cx="30" cy="21"/>
                </a:xfrm>
                <a:custGeom>
                  <a:avLst/>
                  <a:gdLst>
                    <a:gd name="T0" fmla="*/ 0 w 89"/>
                    <a:gd name="T1" fmla="*/ 15 h 41"/>
                    <a:gd name="T2" fmla="*/ 10 w 89"/>
                    <a:gd name="T3" fmla="*/ 13 h 41"/>
                    <a:gd name="T4" fmla="*/ 21 w 89"/>
                    <a:gd name="T5" fmla="*/ 11 h 41"/>
                    <a:gd name="T6" fmla="*/ 32 w 89"/>
                    <a:gd name="T7" fmla="*/ 10 h 41"/>
                    <a:gd name="T8" fmla="*/ 45 w 89"/>
                    <a:gd name="T9" fmla="*/ 8 h 41"/>
                    <a:gd name="T10" fmla="*/ 56 w 89"/>
                    <a:gd name="T11" fmla="*/ 5 h 41"/>
                    <a:gd name="T12" fmla="*/ 67 w 89"/>
                    <a:gd name="T13" fmla="*/ 4 h 41"/>
                    <a:gd name="T14" fmla="*/ 78 w 89"/>
                    <a:gd name="T15" fmla="*/ 2 h 41"/>
                    <a:gd name="T16" fmla="*/ 89 w 89"/>
                    <a:gd name="T17" fmla="*/ 0 h 41"/>
                    <a:gd name="T18" fmla="*/ 89 w 89"/>
                    <a:gd name="T19" fmla="*/ 7 h 41"/>
                    <a:gd name="T20" fmla="*/ 89 w 89"/>
                    <a:gd name="T21" fmla="*/ 13 h 41"/>
                    <a:gd name="T22" fmla="*/ 89 w 89"/>
                    <a:gd name="T23" fmla="*/ 19 h 41"/>
                    <a:gd name="T24" fmla="*/ 89 w 89"/>
                    <a:gd name="T25" fmla="*/ 25 h 41"/>
                    <a:gd name="T26" fmla="*/ 79 w 89"/>
                    <a:gd name="T27" fmla="*/ 27 h 41"/>
                    <a:gd name="T28" fmla="*/ 71 w 89"/>
                    <a:gd name="T29" fmla="*/ 29 h 41"/>
                    <a:gd name="T30" fmla="*/ 61 w 89"/>
                    <a:gd name="T31" fmla="*/ 30 h 41"/>
                    <a:gd name="T32" fmla="*/ 52 w 89"/>
                    <a:gd name="T33" fmla="*/ 32 h 41"/>
                    <a:gd name="T34" fmla="*/ 46 w 89"/>
                    <a:gd name="T35" fmla="*/ 33 h 41"/>
                    <a:gd name="T36" fmla="*/ 39 w 89"/>
                    <a:gd name="T37" fmla="*/ 34 h 41"/>
                    <a:gd name="T38" fmla="*/ 34 w 89"/>
                    <a:gd name="T39" fmla="*/ 35 h 41"/>
                    <a:gd name="T40" fmla="*/ 27 w 89"/>
                    <a:gd name="T41" fmla="*/ 36 h 41"/>
                    <a:gd name="T42" fmla="*/ 21 w 89"/>
                    <a:gd name="T43" fmla="*/ 38 h 41"/>
                    <a:gd name="T44" fmla="*/ 15 w 89"/>
                    <a:gd name="T45" fmla="*/ 39 h 41"/>
                    <a:gd name="T46" fmla="*/ 9 w 89"/>
                    <a:gd name="T47" fmla="*/ 40 h 41"/>
                    <a:gd name="T48" fmla="*/ 2 w 89"/>
                    <a:gd name="T49" fmla="*/ 41 h 41"/>
                    <a:gd name="T50" fmla="*/ 1 w 89"/>
                    <a:gd name="T51" fmla="*/ 34 h 41"/>
                    <a:gd name="T52" fmla="*/ 1 w 89"/>
                    <a:gd name="T53" fmla="*/ 28 h 41"/>
                    <a:gd name="T54" fmla="*/ 1 w 89"/>
                    <a:gd name="T55" fmla="*/ 22 h 41"/>
                    <a:gd name="T56" fmla="*/ 0 w 89"/>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41">
                      <a:moveTo>
                        <a:pt x="0" y="15"/>
                      </a:moveTo>
                      <a:lnTo>
                        <a:pt x="10" y="13"/>
                      </a:lnTo>
                      <a:lnTo>
                        <a:pt x="21" y="11"/>
                      </a:lnTo>
                      <a:lnTo>
                        <a:pt x="32" y="10"/>
                      </a:lnTo>
                      <a:lnTo>
                        <a:pt x="45" y="8"/>
                      </a:lnTo>
                      <a:lnTo>
                        <a:pt x="56" y="5"/>
                      </a:lnTo>
                      <a:lnTo>
                        <a:pt x="67" y="4"/>
                      </a:lnTo>
                      <a:lnTo>
                        <a:pt x="78" y="2"/>
                      </a:lnTo>
                      <a:lnTo>
                        <a:pt x="89" y="0"/>
                      </a:lnTo>
                      <a:lnTo>
                        <a:pt x="89" y="7"/>
                      </a:lnTo>
                      <a:lnTo>
                        <a:pt x="89" y="13"/>
                      </a:lnTo>
                      <a:lnTo>
                        <a:pt x="89" y="19"/>
                      </a:lnTo>
                      <a:lnTo>
                        <a:pt x="89" y="25"/>
                      </a:lnTo>
                      <a:lnTo>
                        <a:pt x="79" y="27"/>
                      </a:lnTo>
                      <a:lnTo>
                        <a:pt x="71" y="29"/>
                      </a:lnTo>
                      <a:lnTo>
                        <a:pt x="61" y="30"/>
                      </a:lnTo>
                      <a:lnTo>
                        <a:pt x="52" y="32"/>
                      </a:lnTo>
                      <a:lnTo>
                        <a:pt x="46" y="33"/>
                      </a:lnTo>
                      <a:lnTo>
                        <a:pt x="39" y="34"/>
                      </a:lnTo>
                      <a:lnTo>
                        <a:pt x="34" y="35"/>
                      </a:lnTo>
                      <a:lnTo>
                        <a:pt x="27" y="36"/>
                      </a:lnTo>
                      <a:lnTo>
                        <a:pt x="21" y="38"/>
                      </a:lnTo>
                      <a:lnTo>
                        <a:pt x="15" y="39"/>
                      </a:lnTo>
                      <a:lnTo>
                        <a:pt x="9" y="40"/>
                      </a:lnTo>
                      <a:lnTo>
                        <a:pt x="2" y="41"/>
                      </a:lnTo>
                      <a:lnTo>
                        <a:pt x="1" y="34"/>
                      </a:lnTo>
                      <a:lnTo>
                        <a:pt x="1" y="28"/>
                      </a:lnTo>
                      <a:lnTo>
                        <a:pt x="1" y="22"/>
                      </a:lnTo>
                      <a:lnTo>
                        <a:pt x="0" y="15"/>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 name="Freeform 416">
                  <a:extLst>
                    <a:ext uri="{FF2B5EF4-FFF2-40B4-BE49-F238E27FC236}">
                      <a16:creationId xmlns:a16="http://schemas.microsoft.com/office/drawing/2014/main" id="{3FD1F8CE-DB78-4F41-B054-412107ED410D}"/>
                    </a:ext>
                  </a:extLst>
                </p:cNvPr>
                <p:cNvSpPr>
                  <a:spLocks/>
                </p:cNvSpPr>
                <p:nvPr/>
              </p:nvSpPr>
              <p:spPr bwMode="auto">
                <a:xfrm>
                  <a:off x="1033" y="1597"/>
                  <a:ext cx="27" cy="20"/>
                </a:xfrm>
                <a:custGeom>
                  <a:avLst/>
                  <a:gdLst>
                    <a:gd name="T0" fmla="*/ 0 w 81"/>
                    <a:gd name="T1" fmla="*/ 14 h 39"/>
                    <a:gd name="T2" fmla="*/ 9 w 81"/>
                    <a:gd name="T3" fmla="*/ 12 h 39"/>
                    <a:gd name="T4" fmla="*/ 20 w 81"/>
                    <a:gd name="T5" fmla="*/ 11 h 39"/>
                    <a:gd name="T6" fmla="*/ 30 w 81"/>
                    <a:gd name="T7" fmla="*/ 9 h 39"/>
                    <a:gd name="T8" fmla="*/ 41 w 81"/>
                    <a:gd name="T9" fmla="*/ 7 h 39"/>
                    <a:gd name="T10" fmla="*/ 50 w 81"/>
                    <a:gd name="T11" fmla="*/ 5 h 39"/>
                    <a:gd name="T12" fmla="*/ 60 w 81"/>
                    <a:gd name="T13" fmla="*/ 3 h 39"/>
                    <a:gd name="T14" fmla="*/ 71 w 81"/>
                    <a:gd name="T15" fmla="*/ 2 h 39"/>
                    <a:gd name="T16" fmla="*/ 81 w 81"/>
                    <a:gd name="T17" fmla="*/ 0 h 39"/>
                    <a:gd name="T18" fmla="*/ 81 w 81"/>
                    <a:gd name="T19" fmla="*/ 7 h 39"/>
                    <a:gd name="T20" fmla="*/ 81 w 81"/>
                    <a:gd name="T21" fmla="*/ 13 h 39"/>
                    <a:gd name="T22" fmla="*/ 81 w 81"/>
                    <a:gd name="T23" fmla="*/ 19 h 39"/>
                    <a:gd name="T24" fmla="*/ 81 w 81"/>
                    <a:gd name="T25" fmla="*/ 26 h 39"/>
                    <a:gd name="T26" fmla="*/ 71 w 81"/>
                    <a:gd name="T27" fmla="*/ 27 h 39"/>
                    <a:gd name="T28" fmla="*/ 63 w 81"/>
                    <a:gd name="T29" fmla="*/ 29 h 39"/>
                    <a:gd name="T30" fmla="*/ 53 w 81"/>
                    <a:gd name="T31" fmla="*/ 30 h 39"/>
                    <a:gd name="T32" fmla="*/ 44 w 81"/>
                    <a:gd name="T33" fmla="*/ 32 h 39"/>
                    <a:gd name="T34" fmla="*/ 38 w 81"/>
                    <a:gd name="T35" fmla="*/ 33 h 39"/>
                    <a:gd name="T36" fmla="*/ 34 w 81"/>
                    <a:gd name="T37" fmla="*/ 34 h 39"/>
                    <a:gd name="T38" fmla="*/ 28 w 81"/>
                    <a:gd name="T39" fmla="*/ 35 h 39"/>
                    <a:gd name="T40" fmla="*/ 23 w 81"/>
                    <a:gd name="T41" fmla="*/ 36 h 39"/>
                    <a:gd name="T42" fmla="*/ 18 w 81"/>
                    <a:gd name="T43" fmla="*/ 37 h 39"/>
                    <a:gd name="T44" fmla="*/ 13 w 81"/>
                    <a:gd name="T45" fmla="*/ 37 h 39"/>
                    <a:gd name="T46" fmla="*/ 8 w 81"/>
                    <a:gd name="T47" fmla="*/ 38 h 39"/>
                    <a:gd name="T48" fmla="*/ 2 w 81"/>
                    <a:gd name="T49" fmla="*/ 39 h 39"/>
                    <a:gd name="T50" fmla="*/ 1 w 81"/>
                    <a:gd name="T51" fmla="*/ 33 h 39"/>
                    <a:gd name="T52" fmla="*/ 1 w 81"/>
                    <a:gd name="T53" fmla="*/ 27 h 39"/>
                    <a:gd name="T54" fmla="*/ 0 w 81"/>
                    <a:gd name="T55" fmla="*/ 21 h 39"/>
                    <a:gd name="T56" fmla="*/ 0 w 81"/>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9">
                      <a:moveTo>
                        <a:pt x="0" y="14"/>
                      </a:moveTo>
                      <a:lnTo>
                        <a:pt x="9" y="12"/>
                      </a:lnTo>
                      <a:lnTo>
                        <a:pt x="20" y="11"/>
                      </a:lnTo>
                      <a:lnTo>
                        <a:pt x="30" y="9"/>
                      </a:lnTo>
                      <a:lnTo>
                        <a:pt x="41" y="7"/>
                      </a:lnTo>
                      <a:lnTo>
                        <a:pt x="50" y="5"/>
                      </a:lnTo>
                      <a:lnTo>
                        <a:pt x="60" y="3"/>
                      </a:lnTo>
                      <a:lnTo>
                        <a:pt x="71" y="2"/>
                      </a:lnTo>
                      <a:lnTo>
                        <a:pt x="81" y="0"/>
                      </a:lnTo>
                      <a:lnTo>
                        <a:pt x="81" y="7"/>
                      </a:lnTo>
                      <a:lnTo>
                        <a:pt x="81" y="13"/>
                      </a:lnTo>
                      <a:lnTo>
                        <a:pt x="81" y="19"/>
                      </a:lnTo>
                      <a:lnTo>
                        <a:pt x="81" y="26"/>
                      </a:lnTo>
                      <a:lnTo>
                        <a:pt x="71" y="27"/>
                      </a:lnTo>
                      <a:lnTo>
                        <a:pt x="63" y="29"/>
                      </a:lnTo>
                      <a:lnTo>
                        <a:pt x="53" y="30"/>
                      </a:lnTo>
                      <a:lnTo>
                        <a:pt x="44" y="32"/>
                      </a:lnTo>
                      <a:lnTo>
                        <a:pt x="38" y="33"/>
                      </a:lnTo>
                      <a:lnTo>
                        <a:pt x="34" y="34"/>
                      </a:lnTo>
                      <a:lnTo>
                        <a:pt x="28" y="35"/>
                      </a:lnTo>
                      <a:lnTo>
                        <a:pt x="23" y="36"/>
                      </a:lnTo>
                      <a:lnTo>
                        <a:pt x="18" y="37"/>
                      </a:lnTo>
                      <a:lnTo>
                        <a:pt x="13" y="37"/>
                      </a:lnTo>
                      <a:lnTo>
                        <a:pt x="8" y="38"/>
                      </a:lnTo>
                      <a:lnTo>
                        <a:pt x="2" y="39"/>
                      </a:lnTo>
                      <a:lnTo>
                        <a:pt x="1" y="33"/>
                      </a:lnTo>
                      <a:lnTo>
                        <a:pt x="1" y="27"/>
                      </a:lnTo>
                      <a:lnTo>
                        <a:pt x="0" y="21"/>
                      </a:lnTo>
                      <a:lnTo>
                        <a:pt x="0" y="14"/>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 name="Freeform 417">
                  <a:extLst>
                    <a:ext uri="{FF2B5EF4-FFF2-40B4-BE49-F238E27FC236}">
                      <a16:creationId xmlns:a16="http://schemas.microsoft.com/office/drawing/2014/main" id="{2DA4DA0C-4E6F-E547-81B0-B1EB90A9B2EC}"/>
                    </a:ext>
                  </a:extLst>
                </p:cNvPr>
                <p:cNvSpPr>
                  <a:spLocks/>
                </p:cNvSpPr>
                <p:nvPr/>
              </p:nvSpPr>
              <p:spPr bwMode="auto">
                <a:xfrm>
                  <a:off x="1035" y="1597"/>
                  <a:ext cx="25" cy="19"/>
                </a:xfrm>
                <a:custGeom>
                  <a:avLst/>
                  <a:gdLst>
                    <a:gd name="T0" fmla="*/ 0 w 73"/>
                    <a:gd name="T1" fmla="*/ 14 h 38"/>
                    <a:gd name="T2" fmla="*/ 8 w 73"/>
                    <a:gd name="T3" fmla="*/ 12 h 38"/>
                    <a:gd name="T4" fmla="*/ 18 w 73"/>
                    <a:gd name="T5" fmla="*/ 10 h 38"/>
                    <a:gd name="T6" fmla="*/ 26 w 73"/>
                    <a:gd name="T7" fmla="*/ 9 h 38"/>
                    <a:gd name="T8" fmla="*/ 36 w 73"/>
                    <a:gd name="T9" fmla="*/ 7 h 38"/>
                    <a:gd name="T10" fmla="*/ 45 w 73"/>
                    <a:gd name="T11" fmla="*/ 5 h 38"/>
                    <a:gd name="T12" fmla="*/ 55 w 73"/>
                    <a:gd name="T13" fmla="*/ 3 h 38"/>
                    <a:gd name="T14" fmla="*/ 63 w 73"/>
                    <a:gd name="T15" fmla="*/ 2 h 38"/>
                    <a:gd name="T16" fmla="*/ 73 w 73"/>
                    <a:gd name="T17" fmla="*/ 0 h 38"/>
                    <a:gd name="T18" fmla="*/ 73 w 73"/>
                    <a:gd name="T19" fmla="*/ 7 h 38"/>
                    <a:gd name="T20" fmla="*/ 73 w 73"/>
                    <a:gd name="T21" fmla="*/ 13 h 38"/>
                    <a:gd name="T22" fmla="*/ 73 w 73"/>
                    <a:gd name="T23" fmla="*/ 20 h 38"/>
                    <a:gd name="T24" fmla="*/ 73 w 73"/>
                    <a:gd name="T25" fmla="*/ 26 h 38"/>
                    <a:gd name="T26" fmla="*/ 63 w 73"/>
                    <a:gd name="T27" fmla="*/ 27 h 38"/>
                    <a:gd name="T28" fmla="*/ 55 w 73"/>
                    <a:gd name="T29" fmla="*/ 29 h 38"/>
                    <a:gd name="T30" fmla="*/ 45 w 73"/>
                    <a:gd name="T31" fmla="*/ 30 h 38"/>
                    <a:gd name="T32" fmla="*/ 37 w 73"/>
                    <a:gd name="T33" fmla="*/ 32 h 38"/>
                    <a:gd name="T34" fmla="*/ 27 w 73"/>
                    <a:gd name="T35" fmla="*/ 33 h 38"/>
                    <a:gd name="T36" fmla="*/ 19 w 73"/>
                    <a:gd name="T37" fmla="*/ 35 h 38"/>
                    <a:gd name="T38" fmla="*/ 11 w 73"/>
                    <a:gd name="T39" fmla="*/ 36 h 38"/>
                    <a:gd name="T40" fmla="*/ 1 w 73"/>
                    <a:gd name="T41" fmla="*/ 38 h 38"/>
                    <a:gd name="T42" fmla="*/ 1 w 73"/>
                    <a:gd name="T43" fmla="*/ 32 h 38"/>
                    <a:gd name="T44" fmla="*/ 1 w 73"/>
                    <a:gd name="T45" fmla="*/ 26 h 38"/>
                    <a:gd name="T46" fmla="*/ 0 w 73"/>
                    <a:gd name="T47" fmla="*/ 20 h 38"/>
                    <a:gd name="T48" fmla="*/ 0 w 73"/>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8">
                      <a:moveTo>
                        <a:pt x="0" y="14"/>
                      </a:moveTo>
                      <a:lnTo>
                        <a:pt x="8" y="12"/>
                      </a:lnTo>
                      <a:lnTo>
                        <a:pt x="18" y="10"/>
                      </a:lnTo>
                      <a:lnTo>
                        <a:pt x="26" y="9"/>
                      </a:lnTo>
                      <a:lnTo>
                        <a:pt x="36" y="7"/>
                      </a:lnTo>
                      <a:lnTo>
                        <a:pt x="45" y="5"/>
                      </a:lnTo>
                      <a:lnTo>
                        <a:pt x="55" y="3"/>
                      </a:lnTo>
                      <a:lnTo>
                        <a:pt x="63" y="2"/>
                      </a:lnTo>
                      <a:lnTo>
                        <a:pt x="73" y="0"/>
                      </a:lnTo>
                      <a:lnTo>
                        <a:pt x="73" y="7"/>
                      </a:lnTo>
                      <a:lnTo>
                        <a:pt x="73" y="13"/>
                      </a:lnTo>
                      <a:lnTo>
                        <a:pt x="73" y="20"/>
                      </a:lnTo>
                      <a:lnTo>
                        <a:pt x="73" y="26"/>
                      </a:lnTo>
                      <a:lnTo>
                        <a:pt x="63" y="27"/>
                      </a:lnTo>
                      <a:lnTo>
                        <a:pt x="55" y="29"/>
                      </a:lnTo>
                      <a:lnTo>
                        <a:pt x="45" y="30"/>
                      </a:lnTo>
                      <a:lnTo>
                        <a:pt x="37" y="32"/>
                      </a:lnTo>
                      <a:lnTo>
                        <a:pt x="27" y="33"/>
                      </a:lnTo>
                      <a:lnTo>
                        <a:pt x="19" y="35"/>
                      </a:lnTo>
                      <a:lnTo>
                        <a:pt x="11" y="36"/>
                      </a:lnTo>
                      <a:lnTo>
                        <a:pt x="1" y="38"/>
                      </a:lnTo>
                      <a:lnTo>
                        <a:pt x="1" y="32"/>
                      </a:lnTo>
                      <a:lnTo>
                        <a:pt x="1" y="26"/>
                      </a:lnTo>
                      <a:lnTo>
                        <a:pt x="0" y="20"/>
                      </a:lnTo>
                      <a:lnTo>
                        <a:pt x="0" y="14"/>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 name="Freeform 418">
                  <a:extLst>
                    <a:ext uri="{FF2B5EF4-FFF2-40B4-BE49-F238E27FC236}">
                      <a16:creationId xmlns:a16="http://schemas.microsoft.com/office/drawing/2014/main" id="{7E99A36E-9D03-C94B-86FB-13AFAC8101B2}"/>
                    </a:ext>
                  </a:extLst>
                </p:cNvPr>
                <p:cNvSpPr>
                  <a:spLocks/>
                </p:cNvSpPr>
                <p:nvPr/>
              </p:nvSpPr>
              <p:spPr bwMode="auto">
                <a:xfrm>
                  <a:off x="1038" y="1597"/>
                  <a:ext cx="22" cy="18"/>
                </a:xfrm>
                <a:custGeom>
                  <a:avLst/>
                  <a:gdLst>
                    <a:gd name="T0" fmla="*/ 0 w 66"/>
                    <a:gd name="T1" fmla="*/ 13 h 36"/>
                    <a:gd name="T2" fmla="*/ 66 w 66"/>
                    <a:gd name="T3" fmla="*/ 0 h 36"/>
                    <a:gd name="T4" fmla="*/ 66 w 66"/>
                    <a:gd name="T5" fmla="*/ 27 h 36"/>
                    <a:gd name="T6" fmla="*/ 30 w 66"/>
                    <a:gd name="T7" fmla="*/ 32 h 36"/>
                    <a:gd name="T8" fmla="*/ 3 w 66"/>
                    <a:gd name="T9" fmla="*/ 36 h 36"/>
                    <a:gd name="T10" fmla="*/ 0 w 66"/>
                    <a:gd name="T11" fmla="*/ 13 h 36"/>
                  </a:gdLst>
                  <a:ahLst/>
                  <a:cxnLst>
                    <a:cxn ang="0">
                      <a:pos x="T0" y="T1"/>
                    </a:cxn>
                    <a:cxn ang="0">
                      <a:pos x="T2" y="T3"/>
                    </a:cxn>
                    <a:cxn ang="0">
                      <a:pos x="T4" y="T5"/>
                    </a:cxn>
                    <a:cxn ang="0">
                      <a:pos x="T6" y="T7"/>
                    </a:cxn>
                    <a:cxn ang="0">
                      <a:pos x="T8" y="T9"/>
                    </a:cxn>
                    <a:cxn ang="0">
                      <a:pos x="T10" y="T11"/>
                    </a:cxn>
                  </a:cxnLst>
                  <a:rect l="0" t="0" r="r" b="b"/>
                  <a:pathLst>
                    <a:path w="66" h="36">
                      <a:moveTo>
                        <a:pt x="0" y="13"/>
                      </a:moveTo>
                      <a:lnTo>
                        <a:pt x="66" y="0"/>
                      </a:lnTo>
                      <a:lnTo>
                        <a:pt x="66" y="27"/>
                      </a:lnTo>
                      <a:lnTo>
                        <a:pt x="30" y="32"/>
                      </a:lnTo>
                      <a:lnTo>
                        <a:pt x="3" y="36"/>
                      </a:lnTo>
                      <a:lnTo>
                        <a:pt x="0" y="13"/>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 name="Freeform 419">
                  <a:extLst>
                    <a:ext uri="{FF2B5EF4-FFF2-40B4-BE49-F238E27FC236}">
                      <a16:creationId xmlns:a16="http://schemas.microsoft.com/office/drawing/2014/main" id="{83CFB25C-BD20-1249-866F-04160260FC3A}"/>
                    </a:ext>
                  </a:extLst>
                </p:cNvPr>
                <p:cNvSpPr>
                  <a:spLocks/>
                </p:cNvSpPr>
                <p:nvPr/>
              </p:nvSpPr>
              <p:spPr bwMode="auto">
                <a:xfrm>
                  <a:off x="1011" y="1415"/>
                  <a:ext cx="34" cy="14"/>
                </a:xfrm>
                <a:custGeom>
                  <a:avLst/>
                  <a:gdLst>
                    <a:gd name="T0" fmla="*/ 0 w 102"/>
                    <a:gd name="T1" fmla="*/ 0 h 28"/>
                    <a:gd name="T2" fmla="*/ 0 w 102"/>
                    <a:gd name="T3" fmla="*/ 28 h 28"/>
                    <a:gd name="T4" fmla="*/ 26 w 102"/>
                    <a:gd name="T5" fmla="*/ 28 h 28"/>
                    <a:gd name="T6" fmla="*/ 102 w 102"/>
                    <a:gd name="T7" fmla="*/ 26 h 28"/>
                    <a:gd name="T8" fmla="*/ 96 w 102"/>
                    <a:gd name="T9" fmla="*/ 0 h 28"/>
                    <a:gd name="T10" fmla="*/ 0 w 102"/>
                    <a:gd name="T11" fmla="*/ 0 h 28"/>
                  </a:gdLst>
                  <a:ahLst/>
                  <a:cxnLst>
                    <a:cxn ang="0">
                      <a:pos x="T0" y="T1"/>
                    </a:cxn>
                    <a:cxn ang="0">
                      <a:pos x="T2" y="T3"/>
                    </a:cxn>
                    <a:cxn ang="0">
                      <a:pos x="T4" y="T5"/>
                    </a:cxn>
                    <a:cxn ang="0">
                      <a:pos x="T6" y="T7"/>
                    </a:cxn>
                    <a:cxn ang="0">
                      <a:pos x="T8" y="T9"/>
                    </a:cxn>
                    <a:cxn ang="0">
                      <a:pos x="T10" y="T11"/>
                    </a:cxn>
                  </a:cxnLst>
                  <a:rect l="0" t="0" r="r" b="b"/>
                  <a:pathLst>
                    <a:path w="102" h="28">
                      <a:moveTo>
                        <a:pt x="0" y="0"/>
                      </a:moveTo>
                      <a:lnTo>
                        <a:pt x="0" y="28"/>
                      </a:lnTo>
                      <a:lnTo>
                        <a:pt x="26" y="28"/>
                      </a:lnTo>
                      <a:lnTo>
                        <a:pt x="102" y="26"/>
                      </a:lnTo>
                      <a:lnTo>
                        <a:pt x="96"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 name="Freeform 420">
                  <a:extLst>
                    <a:ext uri="{FF2B5EF4-FFF2-40B4-BE49-F238E27FC236}">
                      <a16:creationId xmlns:a16="http://schemas.microsoft.com/office/drawing/2014/main" id="{8C3B81C4-87E1-A247-966E-6A345DA11842}"/>
                    </a:ext>
                  </a:extLst>
                </p:cNvPr>
                <p:cNvSpPr>
                  <a:spLocks/>
                </p:cNvSpPr>
                <p:nvPr/>
              </p:nvSpPr>
              <p:spPr bwMode="auto">
                <a:xfrm>
                  <a:off x="1013" y="1415"/>
                  <a:ext cx="32" cy="14"/>
                </a:xfrm>
                <a:custGeom>
                  <a:avLst/>
                  <a:gdLst>
                    <a:gd name="T0" fmla="*/ 0 w 96"/>
                    <a:gd name="T1" fmla="*/ 0 h 28"/>
                    <a:gd name="T2" fmla="*/ 0 w 96"/>
                    <a:gd name="T3" fmla="*/ 8 h 28"/>
                    <a:gd name="T4" fmla="*/ 0 w 96"/>
                    <a:gd name="T5" fmla="*/ 14 h 28"/>
                    <a:gd name="T6" fmla="*/ 0 w 96"/>
                    <a:gd name="T7" fmla="*/ 21 h 28"/>
                    <a:gd name="T8" fmla="*/ 0 w 96"/>
                    <a:gd name="T9" fmla="*/ 28 h 28"/>
                    <a:gd name="T10" fmla="*/ 7 w 96"/>
                    <a:gd name="T11" fmla="*/ 28 h 28"/>
                    <a:gd name="T12" fmla="*/ 12 w 96"/>
                    <a:gd name="T13" fmla="*/ 28 h 28"/>
                    <a:gd name="T14" fmla="*/ 19 w 96"/>
                    <a:gd name="T15" fmla="*/ 28 h 28"/>
                    <a:gd name="T16" fmla="*/ 26 w 96"/>
                    <a:gd name="T17" fmla="*/ 28 h 28"/>
                    <a:gd name="T18" fmla="*/ 34 w 96"/>
                    <a:gd name="T19" fmla="*/ 28 h 28"/>
                    <a:gd name="T20" fmla="*/ 44 w 96"/>
                    <a:gd name="T21" fmla="*/ 27 h 28"/>
                    <a:gd name="T22" fmla="*/ 52 w 96"/>
                    <a:gd name="T23" fmla="*/ 27 h 28"/>
                    <a:gd name="T24" fmla="*/ 61 w 96"/>
                    <a:gd name="T25" fmla="*/ 27 h 28"/>
                    <a:gd name="T26" fmla="*/ 70 w 96"/>
                    <a:gd name="T27" fmla="*/ 26 h 28"/>
                    <a:gd name="T28" fmla="*/ 78 w 96"/>
                    <a:gd name="T29" fmla="*/ 26 h 28"/>
                    <a:gd name="T30" fmla="*/ 87 w 96"/>
                    <a:gd name="T31" fmla="*/ 26 h 28"/>
                    <a:gd name="T32" fmla="*/ 96 w 96"/>
                    <a:gd name="T33" fmla="*/ 26 h 28"/>
                    <a:gd name="T34" fmla="*/ 94 w 96"/>
                    <a:gd name="T35" fmla="*/ 20 h 28"/>
                    <a:gd name="T36" fmla="*/ 93 w 96"/>
                    <a:gd name="T37" fmla="*/ 13 h 28"/>
                    <a:gd name="T38" fmla="*/ 92 w 96"/>
                    <a:gd name="T39" fmla="*/ 7 h 28"/>
                    <a:gd name="T40" fmla="*/ 90 w 96"/>
                    <a:gd name="T41" fmla="*/ 0 h 28"/>
                    <a:gd name="T42" fmla="*/ 79 w 96"/>
                    <a:gd name="T43" fmla="*/ 0 h 28"/>
                    <a:gd name="T44" fmla="*/ 68 w 96"/>
                    <a:gd name="T45" fmla="*/ 0 h 28"/>
                    <a:gd name="T46" fmla="*/ 56 w 96"/>
                    <a:gd name="T47" fmla="*/ 0 h 28"/>
                    <a:gd name="T48" fmla="*/ 45 w 96"/>
                    <a:gd name="T49" fmla="*/ 0 h 28"/>
                    <a:gd name="T50" fmla="*/ 34 w 96"/>
                    <a:gd name="T51" fmla="*/ 0 h 28"/>
                    <a:gd name="T52" fmla="*/ 23 w 96"/>
                    <a:gd name="T53" fmla="*/ 0 h 28"/>
                    <a:gd name="T54" fmla="*/ 11 w 96"/>
                    <a:gd name="T55" fmla="*/ 0 h 28"/>
                    <a:gd name="T56" fmla="*/ 0 w 96"/>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0" y="0"/>
                      </a:moveTo>
                      <a:lnTo>
                        <a:pt x="0" y="8"/>
                      </a:lnTo>
                      <a:lnTo>
                        <a:pt x="0" y="14"/>
                      </a:lnTo>
                      <a:lnTo>
                        <a:pt x="0" y="21"/>
                      </a:lnTo>
                      <a:lnTo>
                        <a:pt x="0" y="28"/>
                      </a:lnTo>
                      <a:lnTo>
                        <a:pt x="7" y="28"/>
                      </a:lnTo>
                      <a:lnTo>
                        <a:pt x="12" y="28"/>
                      </a:lnTo>
                      <a:lnTo>
                        <a:pt x="19" y="28"/>
                      </a:lnTo>
                      <a:lnTo>
                        <a:pt x="26" y="28"/>
                      </a:lnTo>
                      <a:lnTo>
                        <a:pt x="34" y="28"/>
                      </a:lnTo>
                      <a:lnTo>
                        <a:pt x="44" y="27"/>
                      </a:lnTo>
                      <a:lnTo>
                        <a:pt x="52" y="27"/>
                      </a:lnTo>
                      <a:lnTo>
                        <a:pt x="61" y="27"/>
                      </a:lnTo>
                      <a:lnTo>
                        <a:pt x="70" y="26"/>
                      </a:lnTo>
                      <a:lnTo>
                        <a:pt x="78" y="26"/>
                      </a:lnTo>
                      <a:lnTo>
                        <a:pt x="87" y="26"/>
                      </a:lnTo>
                      <a:lnTo>
                        <a:pt x="96" y="26"/>
                      </a:lnTo>
                      <a:lnTo>
                        <a:pt x="94" y="20"/>
                      </a:lnTo>
                      <a:lnTo>
                        <a:pt x="93" y="13"/>
                      </a:lnTo>
                      <a:lnTo>
                        <a:pt x="92" y="7"/>
                      </a:lnTo>
                      <a:lnTo>
                        <a:pt x="90" y="0"/>
                      </a:lnTo>
                      <a:lnTo>
                        <a:pt x="79" y="0"/>
                      </a:lnTo>
                      <a:lnTo>
                        <a:pt x="68" y="0"/>
                      </a:lnTo>
                      <a:lnTo>
                        <a:pt x="56" y="0"/>
                      </a:lnTo>
                      <a:lnTo>
                        <a:pt x="45" y="0"/>
                      </a:lnTo>
                      <a:lnTo>
                        <a:pt x="34" y="0"/>
                      </a:lnTo>
                      <a:lnTo>
                        <a:pt x="23" y="0"/>
                      </a:lnTo>
                      <a:lnTo>
                        <a:pt x="11"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 name="Freeform 421">
                  <a:extLst>
                    <a:ext uri="{FF2B5EF4-FFF2-40B4-BE49-F238E27FC236}">
                      <a16:creationId xmlns:a16="http://schemas.microsoft.com/office/drawing/2014/main" id="{AF610F6F-4EBB-1749-9E71-08646042B514}"/>
                    </a:ext>
                  </a:extLst>
                </p:cNvPr>
                <p:cNvSpPr>
                  <a:spLocks/>
                </p:cNvSpPr>
                <p:nvPr/>
              </p:nvSpPr>
              <p:spPr bwMode="auto">
                <a:xfrm>
                  <a:off x="1015" y="1415"/>
                  <a:ext cx="30" cy="14"/>
                </a:xfrm>
                <a:custGeom>
                  <a:avLst/>
                  <a:gdLst>
                    <a:gd name="T0" fmla="*/ 0 w 91"/>
                    <a:gd name="T1" fmla="*/ 0 h 28"/>
                    <a:gd name="T2" fmla="*/ 0 w 91"/>
                    <a:gd name="T3" fmla="*/ 8 h 28"/>
                    <a:gd name="T4" fmla="*/ 0 w 91"/>
                    <a:gd name="T5" fmla="*/ 14 h 28"/>
                    <a:gd name="T6" fmla="*/ 0 w 91"/>
                    <a:gd name="T7" fmla="*/ 21 h 28"/>
                    <a:gd name="T8" fmla="*/ 0 w 91"/>
                    <a:gd name="T9" fmla="*/ 28 h 28"/>
                    <a:gd name="T10" fmla="*/ 7 w 91"/>
                    <a:gd name="T11" fmla="*/ 28 h 28"/>
                    <a:gd name="T12" fmla="*/ 13 w 91"/>
                    <a:gd name="T13" fmla="*/ 28 h 28"/>
                    <a:gd name="T14" fmla="*/ 19 w 91"/>
                    <a:gd name="T15" fmla="*/ 28 h 28"/>
                    <a:gd name="T16" fmla="*/ 25 w 91"/>
                    <a:gd name="T17" fmla="*/ 28 h 28"/>
                    <a:gd name="T18" fmla="*/ 33 w 91"/>
                    <a:gd name="T19" fmla="*/ 28 h 28"/>
                    <a:gd name="T20" fmla="*/ 41 w 91"/>
                    <a:gd name="T21" fmla="*/ 27 h 28"/>
                    <a:gd name="T22" fmla="*/ 50 w 91"/>
                    <a:gd name="T23" fmla="*/ 27 h 28"/>
                    <a:gd name="T24" fmla="*/ 58 w 91"/>
                    <a:gd name="T25" fmla="*/ 27 h 28"/>
                    <a:gd name="T26" fmla="*/ 66 w 91"/>
                    <a:gd name="T27" fmla="*/ 26 h 28"/>
                    <a:gd name="T28" fmla="*/ 74 w 91"/>
                    <a:gd name="T29" fmla="*/ 26 h 28"/>
                    <a:gd name="T30" fmla="*/ 82 w 91"/>
                    <a:gd name="T31" fmla="*/ 26 h 28"/>
                    <a:gd name="T32" fmla="*/ 91 w 91"/>
                    <a:gd name="T33" fmla="*/ 26 h 28"/>
                    <a:gd name="T34" fmla="*/ 89 w 91"/>
                    <a:gd name="T35" fmla="*/ 20 h 28"/>
                    <a:gd name="T36" fmla="*/ 88 w 91"/>
                    <a:gd name="T37" fmla="*/ 13 h 28"/>
                    <a:gd name="T38" fmla="*/ 87 w 91"/>
                    <a:gd name="T39" fmla="*/ 7 h 28"/>
                    <a:gd name="T40" fmla="*/ 85 w 91"/>
                    <a:gd name="T41" fmla="*/ 0 h 28"/>
                    <a:gd name="T42" fmla="*/ 74 w 91"/>
                    <a:gd name="T43" fmla="*/ 0 h 28"/>
                    <a:gd name="T44" fmla="*/ 63 w 91"/>
                    <a:gd name="T45" fmla="*/ 0 h 28"/>
                    <a:gd name="T46" fmla="*/ 54 w 91"/>
                    <a:gd name="T47" fmla="*/ 0 h 28"/>
                    <a:gd name="T48" fmla="*/ 43 w 91"/>
                    <a:gd name="T49" fmla="*/ 0 h 28"/>
                    <a:gd name="T50" fmla="*/ 32 w 91"/>
                    <a:gd name="T51" fmla="*/ 0 h 28"/>
                    <a:gd name="T52" fmla="*/ 22 w 91"/>
                    <a:gd name="T53" fmla="*/ 0 h 28"/>
                    <a:gd name="T54" fmla="*/ 11 w 91"/>
                    <a:gd name="T55" fmla="*/ 0 h 28"/>
                    <a:gd name="T56" fmla="*/ 0 w 91"/>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28">
                      <a:moveTo>
                        <a:pt x="0" y="0"/>
                      </a:moveTo>
                      <a:lnTo>
                        <a:pt x="0" y="8"/>
                      </a:lnTo>
                      <a:lnTo>
                        <a:pt x="0" y="14"/>
                      </a:lnTo>
                      <a:lnTo>
                        <a:pt x="0" y="21"/>
                      </a:lnTo>
                      <a:lnTo>
                        <a:pt x="0" y="28"/>
                      </a:lnTo>
                      <a:lnTo>
                        <a:pt x="7" y="28"/>
                      </a:lnTo>
                      <a:lnTo>
                        <a:pt x="13" y="28"/>
                      </a:lnTo>
                      <a:lnTo>
                        <a:pt x="19" y="28"/>
                      </a:lnTo>
                      <a:lnTo>
                        <a:pt x="25" y="28"/>
                      </a:lnTo>
                      <a:lnTo>
                        <a:pt x="33" y="28"/>
                      </a:lnTo>
                      <a:lnTo>
                        <a:pt x="41" y="27"/>
                      </a:lnTo>
                      <a:lnTo>
                        <a:pt x="50" y="27"/>
                      </a:lnTo>
                      <a:lnTo>
                        <a:pt x="58" y="27"/>
                      </a:lnTo>
                      <a:lnTo>
                        <a:pt x="66" y="26"/>
                      </a:lnTo>
                      <a:lnTo>
                        <a:pt x="74" y="26"/>
                      </a:lnTo>
                      <a:lnTo>
                        <a:pt x="82" y="26"/>
                      </a:lnTo>
                      <a:lnTo>
                        <a:pt x="91" y="26"/>
                      </a:lnTo>
                      <a:lnTo>
                        <a:pt x="89" y="20"/>
                      </a:lnTo>
                      <a:lnTo>
                        <a:pt x="88" y="13"/>
                      </a:lnTo>
                      <a:lnTo>
                        <a:pt x="87" y="7"/>
                      </a:lnTo>
                      <a:lnTo>
                        <a:pt x="85" y="0"/>
                      </a:lnTo>
                      <a:lnTo>
                        <a:pt x="74" y="0"/>
                      </a:lnTo>
                      <a:lnTo>
                        <a:pt x="63" y="0"/>
                      </a:lnTo>
                      <a:lnTo>
                        <a:pt x="54" y="0"/>
                      </a:lnTo>
                      <a:lnTo>
                        <a:pt x="43" y="0"/>
                      </a:lnTo>
                      <a:lnTo>
                        <a:pt x="32" y="0"/>
                      </a:lnTo>
                      <a:lnTo>
                        <a:pt x="22" y="0"/>
                      </a:lnTo>
                      <a:lnTo>
                        <a:pt x="11"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 name="Freeform 422">
                  <a:extLst>
                    <a:ext uri="{FF2B5EF4-FFF2-40B4-BE49-F238E27FC236}">
                      <a16:creationId xmlns:a16="http://schemas.microsoft.com/office/drawing/2014/main" id="{4A2DCDA4-9471-424E-83AA-3653C77664F2}"/>
                    </a:ext>
                  </a:extLst>
                </p:cNvPr>
                <p:cNvSpPr>
                  <a:spLocks/>
                </p:cNvSpPr>
                <p:nvPr/>
              </p:nvSpPr>
              <p:spPr bwMode="auto">
                <a:xfrm>
                  <a:off x="1017" y="1415"/>
                  <a:ext cx="28" cy="14"/>
                </a:xfrm>
                <a:custGeom>
                  <a:avLst/>
                  <a:gdLst>
                    <a:gd name="T0" fmla="*/ 0 w 84"/>
                    <a:gd name="T1" fmla="*/ 0 h 28"/>
                    <a:gd name="T2" fmla="*/ 0 w 84"/>
                    <a:gd name="T3" fmla="*/ 8 h 28"/>
                    <a:gd name="T4" fmla="*/ 0 w 84"/>
                    <a:gd name="T5" fmla="*/ 14 h 28"/>
                    <a:gd name="T6" fmla="*/ 0 w 84"/>
                    <a:gd name="T7" fmla="*/ 21 h 28"/>
                    <a:gd name="T8" fmla="*/ 0 w 84"/>
                    <a:gd name="T9" fmla="*/ 28 h 28"/>
                    <a:gd name="T10" fmla="*/ 6 w 84"/>
                    <a:gd name="T11" fmla="*/ 28 h 28"/>
                    <a:gd name="T12" fmla="*/ 11 w 84"/>
                    <a:gd name="T13" fmla="*/ 28 h 28"/>
                    <a:gd name="T14" fmla="*/ 17 w 84"/>
                    <a:gd name="T15" fmla="*/ 28 h 28"/>
                    <a:gd name="T16" fmla="*/ 22 w 84"/>
                    <a:gd name="T17" fmla="*/ 28 h 28"/>
                    <a:gd name="T18" fmla="*/ 30 w 84"/>
                    <a:gd name="T19" fmla="*/ 28 h 28"/>
                    <a:gd name="T20" fmla="*/ 37 w 84"/>
                    <a:gd name="T21" fmla="*/ 27 h 28"/>
                    <a:gd name="T22" fmla="*/ 45 w 84"/>
                    <a:gd name="T23" fmla="*/ 27 h 28"/>
                    <a:gd name="T24" fmla="*/ 54 w 84"/>
                    <a:gd name="T25" fmla="*/ 27 h 28"/>
                    <a:gd name="T26" fmla="*/ 60 w 84"/>
                    <a:gd name="T27" fmla="*/ 26 h 28"/>
                    <a:gd name="T28" fmla="*/ 69 w 84"/>
                    <a:gd name="T29" fmla="*/ 26 h 28"/>
                    <a:gd name="T30" fmla="*/ 75 w 84"/>
                    <a:gd name="T31" fmla="*/ 26 h 28"/>
                    <a:gd name="T32" fmla="*/ 84 w 84"/>
                    <a:gd name="T33" fmla="*/ 26 h 28"/>
                    <a:gd name="T34" fmla="*/ 82 w 84"/>
                    <a:gd name="T35" fmla="*/ 20 h 28"/>
                    <a:gd name="T36" fmla="*/ 81 w 84"/>
                    <a:gd name="T37" fmla="*/ 13 h 28"/>
                    <a:gd name="T38" fmla="*/ 80 w 84"/>
                    <a:gd name="T39" fmla="*/ 7 h 28"/>
                    <a:gd name="T40" fmla="*/ 78 w 84"/>
                    <a:gd name="T41" fmla="*/ 0 h 28"/>
                    <a:gd name="T42" fmla="*/ 69 w 84"/>
                    <a:gd name="T43" fmla="*/ 0 h 28"/>
                    <a:gd name="T44" fmla="*/ 59 w 84"/>
                    <a:gd name="T45" fmla="*/ 0 h 28"/>
                    <a:gd name="T46" fmla="*/ 49 w 84"/>
                    <a:gd name="T47" fmla="*/ 0 h 28"/>
                    <a:gd name="T48" fmla="*/ 40 w 84"/>
                    <a:gd name="T49" fmla="*/ 0 h 28"/>
                    <a:gd name="T50" fmla="*/ 30 w 84"/>
                    <a:gd name="T51" fmla="*/ 0 h 28"/>
                    <a:gd name="T52" fmla="*/ 21 w 84"/>
                    <a:gd name="T53" fmla="*/ 0 h 28"/>
                    <a:gd name="T54" fmla="*/ 10 w 84"/>
                    <a:gd name="T55" fmla="*/ 0 h 28"/>
                    <a:gd name="T56" fmla="*/ 0 w 84"/>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28">
                      <a:moveTo>
                        <a:pt x="0" y="0"/>
                      </a:moveTo>
                      <a:lnTo>
                        <a:pt x="0" y="8"/>
                      </a:lnTo>
                      <a:lnTo>
                        <a:pt x="0" y="14"/>
                      </a:lnTo>
                      <a:lnTo>
                        <a:pt x="0" y="21"/>
                      </a:lnTo>
                      <a:lnTo>
                        <a:pt x="0" y="28"/>
                      </a:lnTo>
                      <a:lnTo>
                        <a:pt x="6" y="28"/>
                      </a:lnTo>
                      <a:lnTo>
                        <a:pt x="11" y="28"/>
                      </a:lnTo>
                      <a:lnTo>
                        <a:pt x="17" y="28"/>
                      </a:lnTo>
                      <a:lnTo>
                        <a:pt x="22" y="28"/>
                      </a:lnTo>
                      <a:lnTo>
                        <a:pt x="30" y="28"/>
                      </a:lnTo>
                      <a:lnTo>
                        <a:pt x="37" y="27"/>
                      </a:lnTo>
                      <a:lnTo>
                        <a:pt x="45" y="27"/>
                      </a:lnTo>
                      <a:lnTo>
                        <a:pt x="54" y="27"/>
                      </a:lnTo>
                      <a:lnTo>
                        <a:pt x="60" y="26"/>
                      </a:lnTo>
                      <a:lnTo>
                        <a:pt x="69" y="26"/>
                      </a:lnTo>
                      <a:lnTo>
                        <a:pt x="75" y="26"/>
                      </a:lnTo>
                      <a:lnTo>
                        <a:pt x="84" y="26"/>
                      </a:lnTo>
                      <a:lnTo>
                        <a:pt x="82" y="20"/>
                      </a:lnTo>
                      <a:lnTo>
                        <a:pt x="81" y="13"/>
                      </a:lnTo>
                      <a:lnTo>
                        <a:pt x="80" y="7"/>
                      </a:lnTo>
                      <a:lnTo>
                        <a:pt x="78" y="0"/>
                      </a:lnTo>
                      <a:lnTo>
                        <a:pt x="69" y="0"/>
                      </a:lnTo>
                      <a:lnTo>
                        <a:pt x="59" y="0"/>
                      </a:lnTo>
                      <a:lnTo>
                        <a:pt x="49" y="0"/>
                      </a:lnTo>
                      <a:lnTo>
                        <a:pt x="40" y="0"/>
                      </a:lnTo>
                      <a:lnTo>
                        <a:pt x="30" y="0"/>
                      </a:lnTo>
                      <a:lnTo>
                        <a:pt x="21" y="0"/>
                      </a:lnTo>
                      <a:lnTo>
                        <a:pt x="10"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 name="Freeform 423">
                  <a:extLst>
                    <a:ext uri="{FF2B5EF4-FFF2-40B4-BE49-F238E27FC236}">
                      <a16:creationId xmlns:a16="http://schemas.microsoft.com/office/drawing/2014/main" id="{EAEF2BC5-B2AB-7E49-8EE5-EDC7B459B8C9}"/>
                    </a:ext>
                  </a:extLst>
                </p:cNvPr>
                <p:cNvSpPr>
                  <a:spLocks/>
                </p:cNvSpPr>
                <p:nvPr/>
              </p:nvSpPr>
              <p:spPr bwMode="auto">
                <a:xfrm>
                  <a:off x="1019" y="1415"/>
                  <a:ext cx="26" cy="14"/>
                </a:xfrm>
                <a:custGeom>
                  <a:avLst/>
                  <a:gdLst>
                    <a:gd name="T0" fmla="*/ 0 w 78"/>
                    <a:gd name="T1" fmla="*/ 0 h 28"/>
                    <a:gd name="T2" fmla="*/ 0 w 78"/>
                    <a:gd name="T3" fmla="*/ 8 h 28"/>
                    <a:gd name="T4" fmla="*/ 0 w 78"/>
                    <a:gd name="T5" fmla="*/ 14 h 28"/>
                    <a:gd name="T6" fmla="*/ 0 w 78"/>
                    <a:gd name="T7" fmla="*/ 21 h 28"/>
                    <a:gd name="T8" fmla="*/ 0 w 78"/>
                    <a:gd name="T9" fmla="*/ 28 h 28"/>
                    <a:gd name="T10" fmla="*/ 5 w 78"/>
                    <a:gd name="T11" fmla="*/ 28 h 28"/>
                    <a:gd name="T12" fmla="*/ 11 w 78"/>
                    <a:gd name="T13" fmla="*/ 28 h 28"/>
                    <a:gd name="T14" fmla="*/ 16 w 78"/>
                    <a:gd name="T15" fmla="*/ 28 h 28"/>
                    <a:gd name="T16" fmla="*/ 22 w 78"/>
                    <a:gd name="T17" fmla="*/ 28 h 28"/>
                    <a:gd name="T18" fmla="*/ 28 w 78"/>
                    <a:gd name="T19" fmla="*/ 28 h 28"/>
                    <a:gd name="T20" fmla="*/ 35 w 78"/>
                    <a:gd name="T21" fmla="*/ 27 h 28"/>
                    <a:gd name="T22" fmla="*/ 42 w 78"/>
                    <a:gd name="T23" fmla="*/ 27 h 28"/>
                    <a:gd name="T24" fmla="*/ 50 w 78"/>
                    <a:gd name="T25" fmla="*/ 27 h 28"/>
                    <a:gd name="T26" fmla="*/ 57 w 78"/>
                    <a:gd name="T27" fmla="*/ 26 h 28"/>
                    <a:gd name="T28" fmla="*/ 64 w 78"/>
                    <a:gd name="T29" fmla="*/ 26 h 28"/>
                    <a:gd name="T30" fmla="*/ 71 w 78"/>
                    <a:gd name="T31" fmla="*/ 26 h 28"/>
                    <a:gd name="T32" fmla="*/ 78 w 78"/>
                    <a:gd name="T33" fmla="*/ 26 h 28"/>
                    <a:gd name="T34" fmla="*/ 76 w 78"/>
                    <a:gd name="T35" fmla="*/ 20 h 28"/>
                    <a:gd name="T36" fmla="*/ 75 w 78"/>
                    <a:gd name="T37" fmla="*/ 13 h 28"/>
                    <a:gd name="T38" fmla="*/ 74 w 78"/>
                    <a:gd name="T39" fmla="*/ 7 h 28"/>
                    <a:gd name="T40" fmla="*/ 72 w 78"/>
                    <a:gd name="T41" fmla="*/ 0 h 28"/>
                    <a:gd name="T42" fmla="*/ 64 w 78"/>
                    <a:gd name="T43" fmla="*/ 0 h 28"/>
                    <a:gd name="T44" fmla="*/ 54 w 78"/>
                    <a:gd name="T45" fmla="*/ 0 h 28"/>
                    <a:gd name="T46" fmla="*/ 46 w 78"/>
                    <a:gd name="T47" fmla="*/ 0 h 28"/>
                    <a:gd name="T48" fmla="*/ 37 w 78"/>
                    <a:gd name="T49" fmla="*/ 0 h 28"/>
                    <a:gd name="T50" fmla="*/ 27 w 78"/>
                    <a:gd name="T51" fmla="*/ 0 h 28"/>
                    <a:gd name="T52" fmla="*/ 17 w 78"/>
                    <a:gd name="T53" fmla="*/ 0 h 28"/>
                    <a:gd name="T54" fmla="*/ 9 w 78"/>
                    <a:gd name="T55" fmla="*/ 0 h 28"/>
                    <a:gd name="T56" fmla="*/ 0 w 78"/>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28">
                      <a:moveTo>
                        <a:pt x="0" y="0"/>
                      </a:moveTo>
                      <a:lnTo>
                        <a:pt x="0" y="8"/>
                      </a:lnTo>
                      <a:lnTo>
                        <a:pt x="0" y="14"/>
                      </a:lnTo>
                      <a:lnTo>
                        <a:pt x="0" y="21"/>
                      </a:lnTo>
                      <a:lnTo>
                        <a:pt x="0" y="28"/>
                      </a:lnTo>
                      <a:lnTo>
                        <a:pt x="5" y="28"/>
                      </a:lnTo>
                      <a:lnTo>
                        <a:pt x="11" y="28"/>
                      </a:lnTo>
                      <a:lnTo>
                        <a:pt x="16" y="28"/>
                      </a:lnTo>
                      <a:lnTo>
                        <a:pt x="22" y="28"/>
                      </a:lnTo>
                      <a:lnTo>
                        <a:pt x="28" y="28"/>
                      </a:lnTo>
                      <a:lnTo>
                        <a:pt x="35" y="27"/>
                      </a:lnTo>
                      <a:lnTo>
                        <a:pt x="42" y="27"/>
                      </a:lnTo>
                      <a:lnTo>
                        <a:pt x="50" y="27"/>
                      </a:lnTo>
                      <a:lnTo>
                        <a:pt x="57" y="26"/>
                      </a:lnTo>
                      <a:lnTo>
                        <a:pt x="64" y="26"/>
                      </a:lnTo>
                      <a:lnTo>
                        <a:pt x="71" y="26"/>
                      </a:lnTo>
                      <a:lnTo>
                        <a:pt x="78" y="26"/>
                      </a:lnTo>
                      <a:lnTo>
                        <a:pt x="76" y="20"/>
                      </a:lnTo>
                      <a:lnTo>
                        <a:pt x="75" y="13"/>
                      </a:lnTo>
                      <a:lnTo>
                        <a:pt x="74" y="7"/>
                      </a:lnTo>
                      <a:lnTo>
                        <a:pt x="72" y="0"/>
                      </a:lnTo>
                      <a:lnTo>
                        <a:pt x="64" y="0"/>
                      </a:lnTo>
                      <a:lnTo>
                        <a:pt x="54" y="0"/>
                      </a:lnTo>
                      <a:lnTo>
                        <a:pt x="46" y="0"/>
                      </a:lnTo>
                      <a:lnTo>
                        <a:pt x="37" y="0"/>
                      </a:lnTo>
                      <a:lnTo>
                        <a:pt x="27" y="0"/>
                      </a:lnTo>
                      <a:lnTo>
                        <a:pt x="17" y="0"/>
                      </a:lnTo>
                      <a:lnTo>
                        <a:pt x="9"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 name="Freeform 424">
                  <a:extLst>
                    <a:ext uri="{FF2B5EF4-FFF2-40B4-BE49-F238E27FC236}">
                      <a16:creationId xmlns:a16="http://schemas.microsoft.com/office/drawing/2014/main" id="{513DF67D-281C-C348-BD8A-331F0DAE9E33}"/>
                    </a:ext>
                  </a:extLst>
                </p:cNvPr>
                <p:cNvSpPr>
                  <a:spLocks/>
                </p:cNvSpPr>
                <p:nvPr/>
              </p:nvSpPr>
              <p:spPr bwMode="auto">
                <a:xfrm>
                  <a:off x="1021" y="1415"/>
                  <a:ext cx="24" cy="14"/>
                </a:xfrm>
                <a:custGeom>
                  <a:avLst/>
                  <a:gdLst>
                    <a:gd name="T0" fmla="*/ 0 w 73"/>
                    <a:gd name="T1" fmla="*/ 0 h 28"/>
                    <a:gd name="T2" fmla="*/ 0 w 73"/>
                    <a:gd name="T3" fmla="*/ 8 h 28"/>
                    <a:gd name="T4" fmla="*/ 0 w 73"/>
                    <a:gd name="T5" fmla="*/ 14 h 28"/>
                    <a:gd name="T6" fmla="*/ 0 w 73"/>
                    <a:gd name="T7" fmla="*/ 21 h 28"/>
                    <a:gd name="T8" fmla="*/ 0 w 73"/>
                    <a:gd name="T9" fmla="*/ 28 h 28"/>
                    <a:gd name="T10" fmla="*/ 6 w 73"/>
                    <a:gd name="T11" fmla="*/ 28 h 28"/>
                    <a:gd name="T12" fmla="*/ 11 w 73"/>
                    <a:gd name="T13" fmla="*/ 28 h 28"/>
                    <a:gd name="T14" fmla="*/ 17 w 73"/>
                    <a:gd name="T15" fmla="*/ 28 h 28"/>
                    <a:gd name="T16" fmla="*/ 21 w 73"/>
                    <a:gd name="T17" fmla="*/ 28 h 28"/>
                    <a:gd name="T18" fmla="*/ 28 w 73"/>
                    <a:gd name="T19" fmla="*/ 28 h 28"/>
                    <a:gd name="T20" fmla="*/ 34 w 73"/>
                    <a:gd name="T21" fmla="*/ 27 h 28"/>
                    <a:gd name="T22" fmla="*/ 40 w 73"/>
                    <a:gd name="T23" fmla="*/ 27 h 28"/>
                    <a:gd name="T24" fmla="*/ 47 w 73"/>
                    <a:gd name="T25" fmla="*/ 27 h 28"/>
                    <a:gd name="T26" fmla="*/ 54 w 73"/>
                    <a:gd name="T27" fmla="*/ 26 h 28"/>
                    <a:gd name="T28" fmla="*/ 59 w 73"/>
                    <a:gd name="T29" fmla="*/ 26 h 28"/>
                    <a:gd name="T30" fmla="*/ 66 w 73"/>
                    <a:gd name="T31" fmla="*/ 26 h 28"/>
                    <a:gd name="T32" fmla="*/ 73 w 73"/>
                    <a:gd name="T33" fmla="*/ 26 h 28"/>
                    <a:gd name="T34" fmla="*/ 71 w 73"/>
                    <a:gd name="T35" fmla="*/ 20 h 28"/>
                    <a:gd name="T36" fmla="*/ 70 w 73"/>
                    <a:gd name="T37" fmla="*/ 13 h 28"/>
                    <a:gd name="T38" fmla="*/ 69 w 73"/>
                    <a:gd name="T39" fmla="*/ 7 h 28"/>
                    <a:gd name="T40" fmla="*/ 67 w 73"/>
                    <a:gd name="T41" fmla="*/ 0 h 28"/>
                    <a:gd name="T42" fmla="*/ 59 w 73"/>
                    <a:gd name="T43" fmla="*/ 0 h 28"/>
                    <a:gd name="T44" fmla="*/ 51 w 73"/>
                    <a:gd name="T45" fmla="*/ 0 h 28"/>
                    <a:gd name="T46" fmla="*/ 43 w 73"/>
                    <a:gd name="T47" fmla="*/ 0 h 28"/>
                    <a:gd name="T48" fmla="*/ 34 w 73"/>
                    <a:gd name="T49" fmla="*/ 0 h 28"/>
                    <a:gd name="T50" fmla="*/ 26 w 73"/>
                    <a:gd name="T51" fmla="*/ 0 h 28"/>
                    <a:gd name="T52" fmla="*/ 18 w 73"/>
                    <a:gd name="T53" fmla="*/ 0 h 28"/>
                    <a:gd name="T54" fmla="*/ 8 w 73"/>
                    <a:gd name="T55" fmla="*/ 0 h 28"/>
                    <a:gd name="T56" fmla="*/ 0 w 73"/>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28">
                      <a:moveTo>
                        <a:pt x="0" y="0"/>
                      </a:moveTo>
                      <a:lnTo>
                        <a:pt x="0" y="8"/>
                      </a:lnTo>
                      <a:lnTo>
                        <a:pt x="0" y="14"/>
                      </a:lnTo>
                      <a:lnTo>
                        <a:pt x="0" y="21"/>
                      </a:lnTo>
                      <a:lnTo>
                        <a:pt x="0" y="28"/>
                      </a:lnTo>
                      <a:lnTo>
                        <a:pt x="6" y="28"/>
                      </a:lnTo>
                      <a:lnTo>
                        <a:pt x="11" y="28"/>
                      </a:lnTo>
                      <a:lnTo>
                        <a:pt x="17" y="28"/>
                      </a:lnTo>
                      <a:lnTo>
                        <a:pt x="21" y="28"/>
                      </a:lnTo>
                      <a:lnTo>
                        <a:pt x="28" y="28"/>
                      </a:lnTo>
                      <a:lnTo>
                        <a:pt x="34" y="27"/>
                      </a:lnTo>
                      <a:lnTo>
                        <a:pt x="40" y="27"/>
                      </a:lnTo>
                      <a:lnTo>
                        <a:pt x="47" y="27"/>
                      </a:lnTo>
                      <a:lnTo>
                        <a:pt x="54" y="26"/>
                      </a:lnTo>
                      <a:lnTo>
                        <a:pt x="59" y="26"/>
                      </a:lnTo>
                      <a:lnTo>
                        <a:pt x="66" y="26"/>
                      </a:lnTo>
                      <a:lnTo>
                        <a:pt x="73" y="26"/>
                      </a:lnTo>
                      <a:lnTo>
                        <a:pt x="71" y="20"/>
                      </a:lnTo>
                      <a:lnTo>
                        <a:pt x="70" y="13"/>
                      </a:lnTo>
                      <a:lnTo>
                        <a:pt x="69" y="7"/>
                      </a:lnTo>
                      <a:lnTo>
                        <a:pt x="67" y="0"/>
                      </a:lnTo>
                      <a:lnTo>
                        <a:pt x="59" y="0"/>
                      </a:lnTo>
                      <a:lnTo>
                        <a:pt x="51" y="0"/>
                      </a:lnTo>
                      <a:lnTo>
                        <a:pt x="43" y="0"/>
                      </a:lnTo>
                      <a:lnTo>
                        <a:pt x="34" y="0"/>
                      </a:lnTo>
                      <a:lnTo>
                        <a:pt x="26" y="0"/>
                      </a:lnTo>
                      <a:lnTo>
                        <a:pt x="18" y="0"/>
                      </a:lnTo>
                      <a:lnTo>
                        <a:pt x="8"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 name="Freeform 425">
                  <a:extLst>
                    <a:ext uri="{FF2B5EF4-FFF2-40B4-BE49-F238E27FC236}">
                      <a16:creationId xmlns:a16="http://schemas.microsoft.com/office/drawing/2014/main" id="{87C6DC6C-41BB-8F49-8462-5E658ACF9370}"/>
                    </a:ext>
                  </a:extLst>
                </p:cNvPr>
                <p:cNvSpPr>
                  <a:spLocks/>
                </p:cNvSpPr>
                <p:nvPr/>
              </p:nvSpPr>
              <p:spPr bwMode="auto">
                <a:xfrm>
                  <a:off x="1023" y="1415"/>
                  <a:ext cx="22" cy="14"/>
                </a:xfrm>
                <a:custGeom>
                  <a:avLst/>
                  <a:gdLst>
                    <a:gd name="T0" fmla="*/ 0 w 66"/>
                    <a:gd name="T1" fmla="*/ 0 h 28"/>
                    <a:gd name="T2" fmla="*/ 0 w 66"/>
                    <a:gd name="T3" fmla="*/ 8 h 28"/>
                    <a:gd name="T4" fmla="*/ 0 w 66"/>
                    <a:gd name="T5" fmla="*/ 14 h 28"/>
                    <a:gd name="T6" fmla="*/ 0 w 66"/>
                    <a:gd name="T7" fmla="*/ 21 h 28"/>
                    <a:gd name="T8" fmla="*/ 0 w 66"/>
                    <a:gd name="T9" fmla="*/ 28 h 28"/>
                    <a:gd name="T10" fmla="*/ 4 w 66"/>
                    <a:gd name="T11" fmla="*/ 28 h 28"/>
                    <a:gd name="T12" fmla="*/ 10 w 66"/>
                    <a:gd name="T13" fmla="*/ 28 h 28"/>
                    <a:gd name="T14" fmla="*/ 14 w 66"/>
                    <a:gd name="T15" fmla="*/ 28 h 28"/>
                    <a:gd name="T16" fmla="*/ 19 w 66"/>
                    <a:gd name="T17" fmla="*/ 28 h 28"/>
                    <a:gd name="T18" fmla="*/ 25 w 66"/>
                    <a:gd name="T19" fmla="*/ 28 h 28"/>
                    <a:gd name="T20" fmla="*/ 30 w 66"/>
                    <a:gd name="T21" fmla="*/ 27 h 28"/>
                    <a:gd name="T22" fmla="*/ 36 w 66"/>
                    <a:gd name="T23" fmla="*/ 27 h 28"/>
                    <a:gd name="T24" fmla="*/ 42 w 66"/>
                    <a:gd name="T25" fmla="*/ 27 h 28"/>
                    <a:gd name="T26" fmla="*/ 48 w 66"/>
                    <a:gd name="T27" fmla="*/ 26 h 28"/>
                    <a:gd name="T28" fmla="*/ 53 w 66"/>
                    <a:gd name="T29" fmla="*/ 26 h 28"/>
                    <a:gd name="T30" fmla="*/ 60 w 66"/>
                    <a:gd name="T31" fmla="*/ 26 h 28"/>
                    <a:gd name="T32" fmla="*/ 66 w 66"/>
                    <a:gd name="T33" fmla="*/ 26 h 28"/>
                    <a:gd name="T34" fmla="*/ 64 w 66"/>
                    <a:gd name="T35" fmla="*/ 20 h 28"/>
                    <a:gd name="T36" fmla="*/ 63 w 66"/>
                    <a:gd name="T37" fmla="*/ 13 h 28"/>
                    <a:gd name="T38" fmla="*/ 62 w 66"/>
                    <a:gd name="T39" fmla="*/ 7 h 28"/>
                    <a:gd name="T40" fmla="*/ 60 w 66"/>
                    <a:gd name="T41" fmla="*/ 0 h 28"/>
                    <a:gd name="T42" fmla="*/ 52 w 66"/>
                    <a:gd name="T43" fmla="*/ 0 h 28"/>
                    <a:gd name="T44" fmla="*/ 45 w 66"/>
                    <a:gd name="T45" fmla="*/ 0 h 28"/>
                    <a:gd name="T46" fmla="*/ 37 w 66"/>
                    <a:gd name="T47" fmla="*/ 0 h 28"/>
                    <a:gd name="T48" fmla="*/ 30 w 66"/>
                    <a:gd name="T49" fmla="*/ 0 h 28"/>
                    <a:gd name="T50" fmla="*/ 22 w 66"/>
                    <a:gd name="T51" fmla="*/ 0 h 28"/>
                    <a:gd name="T52" fmla="*/ 15 w 66"/>
                    <a:gd name="T53" fmla="*/ 0 h 28"/>
                    <a:gd name="T54" fmla="*/ 7 w 66"/>
                    <a:gd name="T55" fmla="*/ 0 h 28"/>
                    <a:gd name="T56" fmla="*/ 0 w 66"/>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8">
                      <a:moveTo>
                        <a:pt x="0" y="0"/>
                      </a:moveTo>
                      <a:lnTo>
                        <a:pt x="0" y="8"/>
                      </a:lnTo>
                      <a:lnTo>
                        <a:pt x="0" y="14"/>
                      </a:lnTo>
                      <a:lnTo>
                        <a:pt x="0" y="21"/>
                      </a:lnTo>
                      <a:lnTo>
                        <a:pt x="0" y="28"/>
                      </a:lnTo>
                      <a:lnTo>
                        <a:pt x="4" y="28"/>
                      </a:lnTo>
                      <a:lnTo>
                        <a:pt x="10" y="28"/>
                      </a:lnTo>
                      <a:lnTo>
                        <a:pt x="14" y="28"/>
                      </a:lnTo>
                      <a:lnTo>
                        <a:pt x="19" y="28"/>
                      </a:lnTo>
                      <a:lnTo>
                        <a:pt x="25" y="28"/>
                      </a:lnTo>
                      <a:lnTo>
                        <a:pt x="30" y="27"/>
                      </a:lnTo>
                      <a:lnTo>
                        <a:pt x="36" y="27"/>
                      </a:lnTo>
                      <a:lnTo>
                        <a:pt x="42" y="27"/>
                      </a:lnTo>
                      <a:lnTo>
                        <a:pt x="48" y="26"/>
                      </a:lnTo>
                      <a:lnTo>
                        <a:pt x="53" y="26"/>
                      </a:lnTo>
                      <a:lnTo>
                        <a:pt x="60" y="26"/>
                      </a:lnTo>
                      <a:lnTo>
                        <a:pt x="66" y="26"/>
                      </a:lnTo>
                      <a:lnTo>
                        <a:pt x="64" y="20"/>
                      </a:lnTo>
                      <a:lnTo>
                        <a:pt x="63" y="13"/>
                      </a:lnTo>
                      <a:lnTo>
                        <a:pt x="62" y="7"/>
                      </a:lnTo>
                      <a:lnTo>
                        <a:pt x="60" y="0"/>
                      </a:lnTo>
                      <a:lnTo>
                        <a:pt x="52" y="0"/>
                      </a:lnTo>
                      <a:lnTo>
                        <a:pt x="45" y="0"/>
                      </a:lnTo>
                      <a:lnTo>
                        <a:pt x="37" y="0"/>
                      </a:lnTo>
                      <a:lnTo>
                        <a:pt x="30" y="0"/>
                      </a:lnTo>
                      <a:lnTo>
                        <a:pt x="22" y="0"/>
                      </a:lnTo>
                      <a:lnTo>
                        <a:pt x="15" y="0"/>
                      </a:lnTo>
                      <a:lnTo>
                        <a:pt x="7"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0" name="Freeform 426">
                <a:extLst>
                  <a:ext uri="{FF2B5EF4-FFF2-40B4-BE49-F238E27FC236}">
                    <a16:creationId xmlns:a16="http://schemas.microsoft.com/office/drawing/2014/main" id="{52569F7A-CA31-C94C-AA63-FF21D082F947}"/>
                  </a:ext>
                </a:extLst>
              </p:cNvPr>
              <p:cNvSpPr>
                <a:spLocks/>
              </p:cNvSpPr>
              <p:nvPr/>
            </p:nvSpPr>
            <p:spPr bwMode="auto">
              <a:xfrm>
                <a:off x="1025" y="1415"/>
                <a:ext cx="20" cy="14"/>
              </a:xfrm>
              <a:custGeom>
                <a:avLst/>
                <a:gdLst>
                  <a:gd name="T0" fmla="*/ 0 w 61"/>
                  <a:gd name="T1" fmla="*/ 0 h 28"/>
                  <a:gd name="T2" fmla="*/ 0 w 61"/>
                  <a:gd name="T3" fmla="*/ 8 h 28"/>
                  <a:gd name="T4" fmla="*/ 0 w 61"/>
                  <a:gd name="T5" fmla="*/ 14 h 28"/>
                  <a:gd name="T6" fmla="*/ 0 w 61"/>
                  <a:gd name="T7" fmla="*/ 21 h 28"/>
                  <a:gd name="T8" fmla="*/ 0 w 61"/>
                  <a:gd name="T9" fmla="*/ 28 h 28"/>
                  <a:gd name="T10" fmla="*/ 5 w 61"/>
                  <a:gd name="T11" fmla="*/ 28 h 28"/>
                  <a:gd name="T12" fmla="*/ 10 w 61"/>
                  <a:gd name="T13" fmla="*/ 28 h 28"/>
                  <a:gd name="T14" fmla="*/ 14 w 61"/>
                  <a:gd name="T15" fmla="*/ 28 h 28"/>
                  <a:gd name="T16" fmla="*/ 18 w 61"/>
                  <a:gd name="T17" fmla="*/ 28 h 28"/>
                  <a:gd name="T18" fmla="*/ 24 w 61"/>
                  <a:gd name="T19" fmla="*/ 28 h 28"/>
                  <a:gd name="T20" fmla="*/ 29 w 61"/>
                  <a:gd name="T21" fmla="*/ 27 h 28"/>
                  <a:gd name="T22" fmla="*/ 35 w 61"/>
                  <a:gd name="T23" fmla="*/ 27 h 28"/>
                  <a:gd name="T24" fmla="*/ 40 w 61"/>
                  <a:gd name="T25" fmla="*/ 27 h 28"/>
                  <a:gd name="T26" fmla="*/ 44 w 61"/>
                  <a:gd name="T27" fmla="*/ 26 h 28"/>
                  <a:gd name="T28" fmla="*/ 50 w 61"/>
                  <a:gd name="T29" fmla="*/ 26 h 28"/>
                  <a:gd name="T30" fmla="*/ 55 w 61"/>
                  <a:gd name="T31" fmla="*/ 26 h 28"/>
                  <a:gd name="T32" fmla="*/ 61 w 61"/>
                  <a:gd name="T33" fmla="*/ 26 h 28"/>
                  <a:gd name="T34" fmla="*/ 59 w 61"/>
                  <a:gd name="T35" fmla="*/ 20 h 28"/>
                  <a:gd name="T36" fmla="*/ 58 w 61"/>
                  <a:gd name="T37" fmla="*/ 13 h 28"/>
                  <a:gd name="T38" fmla="*/ 57 w 61"/>
                  <a:gd name="T39" fmla="*/ 7 h 28"/>
                  <a:gd name="T40" fmla="*/ 55 w 61"/>
                  <a:gd name="T41" fmla="*/ 0 h 28"/>
                  <a:gd name="T42" fmla="*/ 48 w 61"/>
                  <a:gd name="T43" fmla="*/ 0 h 28"/>
                  <a:gd name="T44" fmla="*/ 42 w 61"/>
                  <a:gd name="T45" fmla="*/ 0 h 28"/>
                  <a:gd name="T46" fmla="*/ 35 w 61"/>
                  <a:gd name="T47" fmla="*/ 0 h 28"/>
                  <a:gd name="T48" fmla="*/ 28 w 61"/>
                  <a:gd name="T49" fmla="*/ 0 h 28"/>
                  <a:gd name="T50" fmla="*/ 21 w 61"/>
                  <a:gd name="T51" fmla="*/ 0 h 28"/>
                  <a:gd name="T52" fmla="*/ 14 w 61"/>
                  <a:gd name="T53" fmla="*/ 0 h 28"/>
                  <a:gd name="T54" fmla="*/ 7 w 61"/>
                  <a:gd name="T55" fmla="*/ 0 h 28"/>
                  <a:gd name="T56" fmla="*/ 0 w 61"/>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28">
                    <a:moveTo>
                      <a:pt x="0" y="0"/>
                    </a:moveTo>
                    <a:lnTo>
                      <a:pt x="0" y="8"/>
                    </a:lnTo>
                    <a:lnTo>
                      <a:pt x="0" y="14"/>
                    </a:lnTo>
                    <a:lnTo>
                      <a:pt x="0" y="21"/>
                    </a:lnTo>
                    <a:lnTo>
                      <a:pt x="0" y="28"/>
                    </a:lnTo>
                    <a:lnTo>
                      <a:pt x="5" y="28"/>
                    </a:lnTo>
                    <a:lnTo>
                      <a:pt x="10" y="28"/>
                    </a:lnTo>
                    <a:lnTo>
                      <a:pt x="14" y="28"/>
                    </a:lnTo>
                    <a:lnTo>
                      <a:pt x="18" y="28"/>
                    </a:lnTo>
                    <a:lnTo>
                      <a:pt x="24" y="28"/>
                    </a:lnTo>
                    <a:lnTo>
                      <a:pt x="29" y="27"/>
                    </a:lnTo>
                    <a:lnTo>
                      <a:pt x="35" y="27"/>
                    </a:lnTo>
                    <a:lnTo>
                      <a:pt x="40" y="27"/>
                    </a:lnTo>
                    <a:lnTo>
                      <a:pt x="44" y="26"/>
                    </a:lnTo>
                    <a:lnTo>
                      <a:pt x="50" y="26"/>
                    </a:lnTo>
                    <a:lnTo>
                      <a:pt x="55" y="26"/>
                    </a:lnTo>
                    <a:lnTo>
                      <a:pt x="61" y="26"/>
                    </a:lnTo>
                    <a:lnTo>
                      <a:pt x="59" y="20"/>
                    </a:lnTo>
                    <a:lnTo>
                      <a:pt x="58" y="13"/>
                    </a:lnTo>
                    <a:lnTo>
                      <a:pt x="57" y="7"/>
                    </a:lnTo>
                    <a:lnTo>
                      <a:pt x="55" y="0"/>
                    </a:lnTo>
                    <a:lnTo>
                      <a:pt x="48" y="0"/>
                    </a:lnTo>
                    <a:lnTo>
                      <a:pt x="42" y="0"/>
                    </a:lnTo>
                    <a:lnTo>
                      <a:pt x="35" y="0"/>
                    </a:lnTo>
                    <a:lnTo>
                      <a:pt x="28" y="0"/>
                    </a:lnTo>
                    <a:lnTo>
                      <a:pt x="21" y="0"/>
                    </a:lnTo>
                    <a:lnTo>
                      <a:pt x="14" y="0"/>
                    </a:lnTo>
                    <a:lnTo>
                      <a:pt x="7"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427">
                <a:extLst>
                  <a:ext uri="{FF2B5EF4-FFF2-40B4-BE49-F238E27FC236}">
                    <a16:creationId xmlns:a16="http://schemas.microsoft.com/office/drawing/2014/main" id="{3788B42C-6321-884D-A344-71D5B0D4F42D}"/>
                  </a:ext>
                </a:extLst>
              </p:cNvPr>
              <p:cNvSpPr>
                <a:spLocks/>
              </p:cNvSpPr>
              <p:nvPr/>
            </p:nvSpPr>
            <p:spPr bwMode="auto">
              <a:xfrm>
                <a:off x="1027" y="1415"/>
                <a:ext cx="18" cy="14"/>
              </a:xfrm>
              <a:custGeom>
                <a:avLst/>
                <a:gdLst>
                  <a:gd name="T0" fmla="*/ 0 w 54"/>
                  <a:gd name="T1" fmla="*/ 0 h 28"/>
                  <a:gd name="T2" fmla="*/ 0 w 54"/>
                  <a:gd name="T3" fmla="*/ 8 h 28"/>
                  <a:gd name="T4" fmla="*/ 0 w 54"/>
                  <a:gd name="T5" fmla="*/ 14 h 28"/>
                  <a:gd name="T6" fmla="*/ 0 w 54"/>
                  <a:gd name="T7" fmla="*/ 21 h 28"/>
                  <a:gd name="T8" fmla="*/ 0 w 54"/>
                  <a:gd name="T9" fmla="*/ 28 h 28"/>
                  <a:gd name="T10" fmla="*/ 4 w 54"/>
                  <a:gd name="T11" fmla="*/ 28 h 28"/>
                  <a:gd name="T12" fmla="*/ 9 w 54"/>
                  <a:gd name="T13" fmla="*/ 28 h 28"/>
                  <a:gd name="T14" fmla="*/ 11 w 54"/>
                  <a:gd name="T15" fmla="*/ 28 h 28"/>
                  <a:gd name="T16" fmla="*/ 15 w 54"/>
                  <a:gd name="T17" fmla="*/ 28 h 28"/>
                  <a:gd name="T18" fmla="*/ 25 w 54"/>
                  <a:gd name="T19" fmla="*/ 27 h 28"/>
                  <a:gd name="T20" fmla="*/ 35 w 54"/>
                  <a:gd name="T21" fmla="*/ 27 h 28"/>
                  <a:gd name="T22" fmla="*/ 44 w 54"/>
                  <a:gd name="T23" fmla="*/ 26 h 28"/>
                  <a:gd name="T24" fmla="*/ 54 w 54"/>
                  <a:gd name="T25" fmla="*/ 26 h 28"/>
                  <a:gd name="T26" fmla="*/ 52 w 54"/>
                  <a:gd name="T27" fmla="*/ 20 h 28"/>
                  <a:gd name="T28" fmla="*/ 51 w 54"/>
                  <a:gd name="T29" fmla="*/ 13 h 28"/>
                  <a:gd name="T30" fmla="*/ 50 w 54"/>
                  <a:gd name="T31" fmla="*/ 7 h 28"/>
                  <a:gd name="T32" fmla="*/ 48 w 54"/>
                  <a:gd name="T33" fmla="*/ 0 h 28"/>
                  <a:gd name="T34" fmla="*/ 43 w 54"/>
                  <a:gd name="T35" fmla="*/ 0 h 28"/>
                  <a:gd name="T36" fmla="*/ 36 w 54"/>
                  <a:gd name="T37" fmla="*/ 0 h 28"/>
                  <a:gd name="T38" fmla="*/ 30 w 54"/>
                  <a:gd name="T39" fmla="*/ 0 h 28"/>
                  <a:gd name="T40" fmla="*/ 24 w 54"/>
                  <a:gd name="T41" fmla="*/ 0 h 28"/>
                  <a:gd name="T42" fmla="*/ 18 w 54"/>
                  <a:gd name="T43" fmla="*/ 0 h 28"/>
                  <a:gd name="T44" fmla="*/ 11 w 54"/>
                  <a:gd name="T45" fmla="*/ 0 h 28"/>
                  <a:gd name="T46" fmla="*/ 6 w 54"/>
                  <a:gd name="T47" fmla="*/ 0 h 28"/>
                  <a:gd name="T48" fmla="*/ 0 w 54"/>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8">
                    <a:moveTo>
                      <a:pt x="0" y="0"/>
                    </a:moveTo>
                    <a:lnTo>
                      <a:pt x="0" y="8"/>
                    </a:lnTo>
                    <a:lnTo>
                      <a:pt x="0" y="14"/>
                    </a:lnTo>
                    <a:lnTo>
                      <a:pt x="0" y="21"/>
                    </a:lnTo>
                    <a:lnTo>
                      <a:pt x="0" y="28"/>
                    </a:lnTo>
                    <a:lnTo>
                      <a:pt x="4" y="28"/>
                    </a:lnTo>
                    <a:lnTo>
                      <a:pt x="9" y="28"/>
                    </a:lnTo>
                    <a:lnTo>
                      <a:pt x="11" y="28"/>
                    </a:lnTo>
                    <a:lnTo>
                      <a:pt x="15" y="28"/>
                    </a:lnTo>
                    <a:lnTo>
                      <a:pt x="25" y="27"/>
                    </a:lnTo>
                    <a:lnTo>
                      <a:pt x="35" y="27"/>
                    </a:lnTo>
                    <a:lnTo>
                      <a:pt x="44" y="26"/>
                    </a:lnTo>
                    <a:lnTo>
                      <a:pt x="54" y="26"/>
                    </a:lnTo>
                    <a:lnTo>
                      <a:pt x="52" y="20"/>
                    </a:lnTo>
                    <a:lnTo>
                      <a:pt x="51" y="13"/>
                    </a:lnTo>
                    <a:lnTo>
                      <a:pt x="50" y="7"/>
                    </a:lnTo>
                    <a:lnTo>
                      <a:pt x="48" y="0"/>
                    </a:lnTo>
                    <a:lnTo>
                      <a:pt x="43" y="0"/>
                    </a:lnTo>
                    <a:lnTo>
                      <a:pt x="36" y="0"/>
                    </a:lnTo>
                    <a:lnTo>
                      <a:pt x="30" y="0"/>
                    </a:lnTo>
                    <a:lnTo>
                      <a:pt x="24" y="0"/>
                    </a:lnTo>
                    <a:lnTo>
                      <a:pt x="18" y="0"/>
                    </a:lnTo>
                    <a:lnTo>
                      <a:pt x="11" y="0"/>
                    </a:lnTo>
                    <a:lnTo>
                      <a:pt x="6"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428">
                <a:extLst>
                  <a:ext uri="{FF2B5EF4-FFF2-40B4-BE49-F238E27FC236}">
                    <a16:creationId xmlns:a16="http://schemas.microsoft.com/office/drawing/2014/main" id="{6A45CC28-D460-F648-AFA8-25A085F40A10}"/>
                  </a:ext>
                </a:extLst>
              </p:cNvPr>
              <p:cNvSpPr>
                <a:spLocks/>
              </p:cNvSpPr>
              <p:nvPr/>
            </p:nvSpPr>
            <p:spPr bwMode="auto">
              <a:xfrm>
                <a:off x="1029" y="1415"/>
                <a:ext cx="16" cy="14"/>
              </a:xfrm>
              <a:custGeom>
                <a:avLst/>
                <a:gdLst>
                  <a:gd name="T0" fmla="*/ 0 w 48"/>
                  <a:gd name="T1" fmla="*/ 0 h 28"/>
                  <a:gd name="T2" fmla="*/ 0 w 48"/>
                  <a:gd name="T3" fmla="*/ 8 h 28"/>
                  <a:gd name="T4" fmla="*/ 0 w 48"/>
                  <a:gd name="T5" fmla="*/ 14 h 28"/>
                  <a:gd name="T6" fmla="*/ 0 w 48"/>
                  <a:gd name="T7" fmla="*/ 21 h 28"/>
                  <a:gd name="T8" fmla="*/ 0 w 48"/>
                  <a:gd name="T9" fmla="*/ 28 h 28"/>
                  <a:gd name="T10" fmla="*/ 4 w 48"/>
                  <a:gd name="T11" fmla="*/ 28 h 28"/>
                  <a:gd name="T12" fmla="*/ 8 w 48"/>
                  <a:gd name="T13" fmla="*/ 28 h 28"/>
                  <a:gd name="T14" fmla="*/ 11 w 48"/>
                  <a:gd name="T15" fmla="*/ 28 h 28"/>
                  <a:gd name="T16" fmla="*/ 15 w 48"/>
                  <a:gd name="T17" fmla="*/ 28 h 28"/>
                  <a:gd name="T18" fmla="*/ 23 w 48"/>
                  <a:gd name="T19" fmla="*/ 27 h 28"/>
                  <a:gd name="T20" fmla="*/ 31 w 48"/>
                  <a:gd name="T21" fmla="*/ 27 h 28"/>
                  <a:gd name="T22" fmla="*/ 39 w 48"/>
                  <a:gd name="T23" fmla="*/ 26 h 28"/>
                  <a:gd name="T24" fmla="*/ 48 w 48"/>
                  <a:gd name="T25" fmla="*/ 26 h 28"/>
                  <a:gd name="T26" fmla="*/ 46 w 48"/>
                  <a:gd name="T27" fmla="*/ 20 h 28"/>
                  <a:gd name="T28" fmla="*/ 45 w 48"/>
                  <a:gd name="T29" fmla="*/ 13 h 28"/>
                  <a:gd name="T30" fmla="*/ 44 w 48"/>
                  <a:gd name="T31" fmla="*/ 7 h 28"/>
                  <a:gd name="T32" fmla="*/ 42 w 48"/>
                  <a:gd name="T33" fmla="*/ 0 h 28"/>
                  <a:gd name="T34" fmla="*/ 37 w 48"/>
                  <a:gd name="T35" fmla="*/ 0 h 28"/>
                  <a:gd name="T36" fmla="*/ 31 w 48"/>
                  <a:gd name="T37" fmla="*/ 0 h 28"/>
                  <a:gd name="T38" fmla="*/ 26 w 48"/>
                  <a:gd name="T39" fmla="*/ 0 h 28"/>
                  <a:gd name="T40" fmla="*/ 20 w 48"/>
                  <a:gd name="T41" fmla="*/ 0 h 28"/>
                  <a:gd name="T42" fmla="*/ 15 w 48"/>
                  <a:gd name="T43" fmla="*/ 0 h 28"/>
                  <a:gd name="T44" fmla="*/ 11 w 48"/>
                  <a:gd name="T45" fmla="*/ 0 h 28"/>
                  <a:gd name="T46" fmla="*/ 5 w 48"/>
                  <a:gd name="T47" fmla="*/ 0 h 28"/>
                  <a:gd name="T48" fmla="*/ 0 w 48"/>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28">
                    <a:moveTo>
                      <a:pt x="0" y="0"/>
                    </a:moveTo>
                    <a:lnTo>
                      <a:pt x="0" y="8"/>
                    </a:lnTo>
                    <a:lnTo>
                      <a:pt x="0" y="14"/>
                    </a:lnTo>
                    <a:lnTo>
                      <a:pt x="0" y="21"/>
                    </a:lnTo>
                    <a:lnTo>
                      <a:pt x="0" y="28"/>
                    </a:lnTo>
                    <a:lnTo>
                      <a:pt x="4" y="28"/>
                    </a:lnTo>
                    <a:lnTo>
                      <a:pt x="8" y="28"/>
                    </a:lnTo>
                    <a:lnTo>
                      <a:pt x="11" y="28"/>
                    </a:lnTo>
                    <a:lnTo>
                      <a:pt x="15" y="28"/>
                    </a:lnTo>
                    <a:lnTo>
                      <a:pt x="23" y="27"/>
                    </a:lnTo>
                    <a:lnTo>
                      <a:pt x="31" y="27"/>
                    </a:lnTo>
                    <a:lnTo>
                      <a:pt x="39" y="26"/>
                    </a:lnTo>
                    <a:lnTo>
                      <a:pt x="48" y="26"/>
                    </a:lnTo>
                    <a:lnTo>
                      <a:pt x="46" y="20"/>
                    </a:lnTo>
                    <a:lnTo>
                      <a:pt x="45" y="13"/>
                    </a:lnTo>
                    <a:lnTo>
                      <a:pt x="44" y="7"/>
                    </a:lnTo>
                    <a:lnTo>
                      <a:pt x="42" y="0"/>
                    </a:lnTo>
                    <a:lnTo>
                      <a:pt x="37" y="0"/>
                    </a:lnTo>
                    <a:lnTo>
                      <a:pt x="31" y="0"/>
                    </a:lnTo>
                    <a:lnTo>
                      <a:pt x="26" y="0"/>
                    </a:lnTo>
                    <a:lnTo>
                      <a:pt x="20" y="0"/>
                    </a:lnTo>
                    <a:lnTo>
                      <a:pt x="15" y="0"/>
                    </a:lnTo>
                    <a:lnTo>
                      <a:pt x="11" y="0"/>
                    </a:lnTo>
                    <a:lnTo>
                      <a:pt x="5"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429">
                <a:extLst>
                  <a:ext uri="{FF2B5EF4-FFF2-40B4-BE49-F238E27FC236}">
                    <a16:creationId xmlns:a16="http://schemas.microsoft.com/office/drawing/2014/main" id="{8800FDBF-C21F-6245-AB57-240BD3FFD353}"/>
                  </a:ext>
                </a:extLst>
              </p:cNvPr>
              <p:cNvSpPr>
                <a:spLocks/>
              </p:cNvSpPr>
              <p:nvPr/>
            </p:nvSpPr>
            <p:spPr bwMode="auto">
              <a:xfrm>
                <a:off x="1031" y="1415"/>
                <a:ext cx="14" cy="14"/>
              </a:xfrm>
              <a:custGeom>
                <a:avLst/>
                <a:gdLst>
                  <a:gd name="T0" fmla="*/ 0 w 43"/>
                  <a:gd name="T1" fmla="*/ 0 h 28"/>
                  <a:gd name="T2" fmla="*/ 0 w 43"/>
                  <a:gd name="T3" fmla="*/ 8 h 28"/>
                  <a:gd name="T4" fmla="*/ 0 w 43"/>
                  <a:gd name="T5" fmla="*/ 14 h 28"/>
                  <a:gd name="T6" fmla="*/ 0 w 43"/>
                  <a:gd name="T7" fmla="*/ 21 h 28"/>
                  <a:gd name="T8" fmla="*/ 0 w 43"/>
                  <a:gd name="T9" fmla="*/ 28 h 28"/>
                  <a:gd name="T10" fmla="*/ 4 w 43"/>
                  <a:gd name="T11" fmla="*/ 28 h 28"/>
                  <a:gd name="T12" fmla="*/ 7 w 43"/>
                  <a:gd name="T13" fmla="*/ 28 h 28"/>
                  <a:gd name="T14" fmla="*/ 11 w 43"/>
                  <a:gd name="T15" fmla="*/ 28 h 28"/>
                  <a:gd name="T16" fmla="*/ 14 w 43"/>
                  <a:gd name="T17" fmla="*/ 28 h 28"/>
                  <a:gd name="T18" fmla="*/ 21 w 43"/>
                  <a:gd name="T19" fmla="*/ 27 h 28"/>
                  <a:gd name="T20" fmla="*/ 29 w 43"/>
                  <a:gd name="T21" fmla="*/ 27 h 28"/>
                  <a:gd name="T22" fmla="*/ 36 w 43"/>
                  <a:gd name="T23" fmla="*/ 26 h 28"/>
                  <a:gd name="T24" fmla="*/ 43 w 43"/>
                  <a:gd name="T25" fmla="*/ 26 h 28"/>
                  <a:gd name="T26" fmla="*/ 41 w 43"/>
                  <a:gd name="T27" fmla="*/ 20 h 28"/>
                  <a:gd name="T28" fmla="*/ 40 w 43"/>
                  <a:gd name="T29" fmla="*/ 13 h 28"/>
                  <a:gd name="T30" fmla="*/ 39 w 43"/>
                  <a:gd name="T31" fmla="*/ 7 h 28"/>
                  <a:gd name="T32" fmla="*/ 37 w 43"/>
                  <a:gd name="T33" fmla="*/ 0 h 28"/>
                  <a:gd name="T34" fmla="*/ 28 w 43"/>
                  <a:gd name="T35" fmla="*/ 0 h 28"/>
                  <a:gd name="T36" fmla="*/ 19 w 43"/>
                  <a:gd name="T37" fmla="*/ 0 h 28"/>
                  <a:gd name="T38" fmla="*/ 10 w 43"/>
                  <a:gd name="T39" fmla="*/ 0 h 28"/>
                  <a:gd name="T40" fmla="*/ 0 w 43"/>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8">
                    <a:moveTo>
                      <a:pt x="0" y="0"/>
                    </a:moveTo>
                    <a:lnTo>
                      <a:pt x="0" y="8"/>
                    </a:lnTo>
                    <a:lnTo>
                      <a:pt x="0" y="14"/>
                    </a:lnTo>
                    <a:lnTo>
                      <a:pt x="0" y="21"/>
                    </a:lnTo>
                    <a:lnTo>
                      <a:pt x="0" y="28"/>
                    </a:lnTo>
                    <a:lnTo>
                      <a:pt x="4" y="28"/>
                    </a:lnTo>
                    <a:lnTo>
                      <a:pt x="7" y="28"/>
                    </a:lnTo>
                    <a:lnTo>
                      <a:pt x="11" y="28"/>
                    </a:lnTo>
                    <a:lnTo>
                      <a:pt x="14" y="28"/>
                    </a:lnTo>
                    <a:lnTo>
                      <a:pt x="21" y="27"/>
                    </a:lnTo>
                    <a:lnTo>
                      <a:pt x="29" y="27"/>
                    </a:lnTo>
                    <a:lnTo>
                      <a:pt x="36" y="26"/>
                    </a:lnTo>
                    <a:lnTo>
                      <a:pt x="43" y="26"/>
                    </a:lnTo>
                    <a:lnTo>
                      <a:pt x="41" y="20"/>
                    </a:lnTo>
                    <a:lnTo>
                      <a:pt x="40" y="13"/>
                    </a:lnTo>
                    <a:lnTo>
                      <a:pt x="39" y="7"/>
                    </a:lnTo>
                    <a:lnTo>
                      <a:pt x="37" y="0"/>
                    </a:lnTo>
                    <a:lnTo>
                      <a:pt x="28" y="0"/>
                    </a:lnTo>
                    <a:lnTo>
                      <a:pt x="19" y="0"/>
                    </a:lnTo>
                    <a:lnTo>
                      <a:pt x="10"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430">
                <a:extLst>
                  <a:ext uri="{FF2B5EF4-FFF2-40B4-BE49-F238E27FC236}">
                    <a16:creationId xmlns:a16="http://schemas.microsoft.com/office/drawing/2014/main" id="{C5BD817E-195D-E24C-B9F8-48079D2787DE}"/>
                  </a:ext>
                </a:extLst>
              </p:cNvPr>
              <p:cNvSpPr>
                <a:spLocks/>
              </p:cNvSpPr>
              <p:nvPr/>
            </p:nvSpPr>
            <p:spPr bwMode="auto">
              <a:xfrm>
                <a:off x="1033" y="1415"/>
                <a:ext cx="12" cy="14"/>
              </a:xfrm>
              <a:custGeom>
                <a:avLst/>
                <a:gdLst>
                  <a:gd name="T0" fmla="*/ 0 w 36"/>
                  <a:gd name="T1" fmla="*/ 0 h 28"/>
                  <a:gd name="T2" fmla="*/ 0 w 36"/>
                  <a:gd name="T3" fmla="*/ 28 h 28"/>
                  <a:gd name="T4" fmla="*/ 11 w 36"/>
                  <a:gd name="T5" fmla="*/ 28 h 28"/>
                  <a:gd name="T6" fmla="*/ 36 w 36"/>
                  <a:gd name="T7" fmla="*/ 26 h 28"/>
                  <a:gd name="T8" fmla="*/ 30 w 36"/>
                  <a:gd name="T9" fmla="*/ 0 h 28"/>
                  <a:gd name="T10" fmla="*/ 0 w 36"/>
                  <a:gd name="T11" fmla="*/ 0 h 28"/>
                </a:gdLst>
                <a:ahLst/>
                <a:cxnLst>
                  <a:cxn ang="0">
                    <a:pos x="T0" y="T1"/>
                  </a:cxn>
                  <a:cxn ang="0">
                    <a:pos x="T2" y="T3"/>
                  </a:cxn>
                  <a:cxn ang="0">
                    <a:pos x="T4" y="T5"/>
                  </a:cxn>
                  <a:cxn ang="0">
                    <a:pos x="T6" y="T7"/>
                  </a:cxn>
                  <a:cxn ang="0">
                    <a:pos x="T8" y="T9"/>
                  </a:cxn>
                  <a:cxn ang="0">
                    <a:pos x="T10" y="T11"/>
                  </a:cxn>
                </a:cxnLst>
                <a:rect l="0" t="0" r="r" b="b"/>
                <a:pathLst>
                  <a:path w="36" h="28">
                    <a:moveTo>
                      <a:pt x="0" y="0"/>
                    </a:moveTo>
                    <a:lnTo>
                      <a:pt x="0" y="28"/>
                    </a:lnTo>
                    <a:lnTo>
                      <a:pt x="11" y="28"/>
                    </a:lnTo>
                    <a:lnTo>
                      <a:pt x="36" y="26"/>
                    </a:lnTo>
                    <a:lnTo>
                      <a:pt x="30"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431">
                <a:extLst>
                  <a:ext uri="{FF2B5EF4-FFF2-40B4-BE49-F238E27FC236}">
                    <a16:creationId xmlns:a16="http://schemas.microsoft.com/office/drawing/2014/main" id="{B4998202-AB89-9342-A6EB-99455B04C636}"/>
                  </a:ext>
                </a:extLst>
              </p:cNvPr>
              <p:cNvSpPr>
                <a:spLocks/>
              </p:cNvSpPr>
              <p:nvPr/>
            </p:nvSpPr>
            <p:spPr bwMode="auto">
              <a:xfrm>
                <a:off x="1035" y="1434"/>
                <a:ext cx="23" cy="158"/>
              </a:xfrm>
              <a:custGeom>
                <a:avLst/>
                <a:gdLst>
                  <a:gd name="T0" fmla="*/ 0 w 67"/>
                  <a:gd name="T1" fmla="*/ 2 h 315"/>
                  <a:gd name="T2" fmla="*/ 14 w 67"/>
                  <a:gd name="T3" fmla="*/ 0 h 315"/>
                  <a:gd name="T4" fmla="*/ 31 w 67"/>
                  <a:gd name="T5" fmla="*/ 0 h 315"/>
                  <a:gd name="T6" fmla="*/ 48 w 67"/>
                  <a:gd name="T7" fmla="*/ 79 h 315"/>
                  <a:gd name="T8" fmla="*/ 59 w 67"/>
                  <a:gd name="T9" fmla="*/ 154 h 315"/>
                  <a:gd name="T10" fmla="*/ 66 w 67"/>
                  <a:gd name="T11" fmla="*/ 230 h 315"/>
                  <a:gd name="T12" fmla="*/ 67 w 67"/>
                  <a:gd name="T13" fmla="*/ 308 h 315"/>
                  <a:gd name="T14" fmla="*/ 38 w 67"/>
                  <a:gd name="T15" fmla="*/ 315 h 315"/>
                  <a:gd name="T16" fmla="*/ 36 w 67"/>
                  <a:gd name="T17" fmla="*/ 236 h 315"/>
                  <a:gd name="T18" fmla="*/ 30 w 67"/>
                  <a:gd name="T19" fmla="*/ 158 h 315"/>
                  <a:gd name="T20" fmla="*/ 18 w 67"/>
                  <a:gd name="T21" fmla="*/ 81 h 315"/>
                  <a:gd name="T22" fmla="*/ 0 w 67"/>
                  <a:gd name="T2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315">
                    <a:moveTo>
                      <a:pt x="0" y="2"/>
                    </a:moveTo>
                    <a:lnTo>
                      <a:pt x="14" y="0"/>
                    </a:lnTo>
                    <a:lnTo>
                      <a:pt x="31" y="0"/>
                    </a:lnTo>
                    <a:lnTo>
                      <a:pt x="48" y="79"/>
                    </a:lnTo>
                    <a:lnTo>
                      <a:pt x="59" y="154"/>
                    </a:lnTo>
                    <a:lnTo>
                      <a:pt x="66" y="230"/>
                    </a:lnTo>
                    <a:lnTo>
                      <a:pt x="67" y="308"/>
                    </a:lnTo>
                    <a:lnTo>
                      <a:pt x="38" y="315"/>
                    </a:lnTo>
                    <a:lnTo>
                      <a:pt x="36" y="236"/>
                    </a:lnTo>
                    <a:lnTo>
                      <a:pt x="30" y="158"/>
                    </a:lnTo>
                    <a:lnTo>
                      <a:pt x="18" y="8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432">
                <a:extLst>
                  <a:ext uri="{FF2B5EF4-FFF2-40B4-BE49-F238E27FC236}">
                    <a16:creationId xmlns:a16="http://schemas.microsoft.com/office/drawing/2014/main" id="{97D744CD-AB17-F746-A06B-D55DE159FF22}"/>
                  </a:ext>
                </a:extLst>
              </p:cNvPr>
              <p:cNvSpPr>
                <a:spLocks/>
              </p:cNvSpPr>
              <p:nvPr/>
            </p:nvSpPr>
            <p:spPr bwMode="auto">
              <a:xfrm>
                <a:off x="1033"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3 w 69"/>
                  <a:gd name="T13" fmla="*/ 0 h 315"/>
                  <a:gd name="T14" fmla="*/ 29 w 69"/>
                  <a:gd name="T15" fmla="*/ 0 h 315"/>
                  <a:gd name="T16" fmla="*/ 34 w 69"/>
                  <a:gd name="T17" fmla="*/ 0 h 315"/>
                  <a:gd name="T18" fmla="*/ 49 w 69"/>
                  <a:gd name="T19" fmla="*/ 79 h 315"/>
                  <a:gd name="T20" fmla="*/ 60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8 w 69"/>
                  <a:gd name="T33" fmla="*/ 315 h 315"/>
                  <a:gd name="T34" fmla="*/ 36 w 69"/>
                  <a:gd name="T35" fmla="*/ 236 h 315"/>
                  <a:gd name="T36" fmla="*/ 30 w 69"/>
                  <a:gd name="T37" fmla="*/ 158 h 315"/>
                  <a:gd name="T38" fmla="*/ 18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3" y="0"/>
                    </a:lnTo>
                    <a:lnTo>
                      <a:pt x="29" y="0"/>
                    </a:lnTo>
                    <a:lnTo>
                      <a:pt x="34" y="0"/>
                    </a:lnTo>
                    <a:lnTo>
                      <a:pt x="49" y="79"/>
                    </a:lnTo>
                    <a:lnTo>
                      <a:pt x="60" y="154"/>
                    </a:lnTo>
                    <a:lnTo>
                      <a:pt x="66" y="230"/>
                    </a:lnTo>
                    <a:lnTo>
                      <a:pt x="69" y="308"/>
                    </a:lnTo>
                    <a:lnTo>
                      <a:pt x="62" y="310"/>
                    </a:lnTo>
                    <a:lnTo>
                      <a:pt x="54" y="311"/>
                    </a:lnTo>
                    <a:lnTo>
                      <a:pt x="45" y="313"/>
                    </a:lnTo>
                    <a:lnTo>
                      <a:pt x="38" y="315"/>
                    </a:lnTo>
                    <a:lnTo>
                      <a:pt x="36" y="236"/>
                    </a:lnTo>
                    <a:lnTo>
                      <a:pt x="30" y="158"/>
                    </a:lnTo>
                    <a:lnTo>
                      <a:pt x="18" y="8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433">
                <a:extLst>
                  <a:ext uri="{FF2B5EF4-FFF2-40B4-BE49-F238E27FC236}">
                    <a16:creationId xmlns:a16="http://schemas.microsoft.com/office/drawing/2014/main" id="{A6C2AD50-2B38-A240-ADF5-4257F7AF7B2D}"/>
                  </a:ext>
                </a:extLst>
              </p:cNvPr>
              <p:cNvSpPr>
                <a:spLocks/>
              </p:cNvSpPr>
              <p:nvPr/>
            </p:nvSpPr>
            <p:spPr bwMode="auto">
              <a:xfrm>
                <a:off x="1031" y="1434"/>
                <a:ext cx="23" cy="158"/>
              </a:xfrm>
              <a:custGeom>
                <a:avLst/>
                <a:gdLst>
                  <a:gd name="T0" fmla="*/ 0 w 70"/>
                  <a:gd name="T1" fmla="*/ 2 h 315"/>
                  <a:gd name="T2" fmla="*/ 4 w 70"/>
                  <a:gd name="T3" fmla="*/ 1 h 315"/>
                  <a:gd name="T4" fmla="*/ 8 w 70"/>
                  <a:gd name="T5" fmla="*/ 1 h 315"/>
                  <a:gd name="T6" fmla="*/ 13 w 70"/>
                  <a:gd name="T7" fmla="*/ 1 h 315"/>
                  <a:gd name="T8" fmla="*/ 15 w 70"/>
                  <a:gd name="T9" fmla="*/ 0 h 315"/>
                  <a:gd name="T10" fmla="*/ 21 w 70"/>
                  <a:gd name="T11" fmla="*/ 0 h 315"/>
                  <a:gd name="T12" fmla="*/ 25 w 70"/>
                  <a:gd name="T13" fmla="*/ 0 h 315"/>
                  <a:gd name="T14" fmla="*/ 29 w 70"/>
                  <a:gd name="T15" fmla="*/ 0 h 315"/>
                  <a:gd name="T16" fmla="*/ 33 w 70"/>
                  <a:gd name="T17" fmla="*/ 0 h 315"/>
                  <a:gd name="T18" fmla="*/ 50 w 70"/>
                  <a:gd name="T19" fmla="*/ 79 h 315"/>
                  <a:gd name="T20" fmla="*/ 62 w 70"/>
                  <a:gd name="T21" fmla="*/ 154 h 315"/>
                  <a:gd name="T22" fmla="*/ 67 w 70"/>
                  <a:gd name="T23" fmla="*/ 230 h 315"/>
                  <a:gd name="T24" fmla="*/ 70 w 70"/>
                  <a:gd name="T25" fmla="*/ 308 h 315"/>
                  <a:gd name="T26" fmla="*/ 62 w 70"/>
                  <a:gd name="T27" fmla="*/ 310 h 315"/>
                  <a:gd name="T28" fmla="*/ 55 w 70"/>
                  <a:gd name="T29" fmla="*/ 311 h 315"/>
                  <a:gd name="T30" fmla="*/ 48 w 70"/>
                  <a:gd name="T31" fmla="*/ 313 h 315"/>
                  <a:gd name="T32" fmla="*/ 41 w 70"/>
                  <a:gd name="T33" fmla="*/ 315 h 315"/>
                  <a:gd name="T34" fmla="*/ 41 w 70"/>
                  <a:gd name="T35" fmla="*/ 275 h 315"/>
                  <a:gd name="T36" fmla="*/ 39 w 70"/>
                  <a:gd name="T37" fmla="*/ 236 h 315"/>
                  <a:gd name="T38" fmla="*/ 36 w 70"/>
                  <a:gd name="T39" fmla="*/ 197 h 315"/>
                  <a:gd name="T40" fmla="*/ 32 w 70"/>
                  <a:gd name="T41" fmla="*/ 158 h 315"/>
                  <a:gd name="T42" fmla="*/ 25 w 70"/>
                  <a:gd name="T43" fmla="*/ 120 h 315"/>
                  <a:gd name="T44" fmla="*/ 18 w 70"/>
                  <a:gd name="T45" fmla="*/ 81 h 315"/>
                  <a:gd name="T46" fmla="*/ 10 w 70"/>
                  <a:gd name="T47" fmla="*/ 42 h 315"/>
                  <a:gd name="T48" fmla="*/ 0 w 70"/>
                  <a:gd name="T49"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315">
                    <a:moveTo>
                      <a:pt x="0" y="2"/>
                    </a:moveTo>
                    <a:lnTo>
                      <a:pt x="4" y="1"/>
                    </a:lnTo>
                    <a:lnTo>
                      <a:pt x="8" y="1"/>
                    </a:lnTo>
                    <a:lnTo>
                      <a:pt x="13" y="1"/>
                    </a:lnTo>
                    <a:lnTo>
                      <a:pt x="15" y="0"/>
                    </a:lnTo>
                    <a:lnTo>
                      <a:pt x="21" y="0"/>
                    </a:lnTo>
                    <a:lnTo>
                      <a:pt x="25" y="0"/>
                    </a:lnTo>
                    <a:lnTo>
                      <a:pt x="29" y="0"/>
                    </a:lnTo>
                    <a:lnTo>
                      <a:pt x="33" y="0"/>
                    </a:lnTo>
                    <a:lnTo>
                      <a:pt x="50" y="79"/>
                    </a:lnTo>
                    <a:lnTo>
                      <a:pt x="62" y="154"/>
                    </a:lnTo>
                    <a:lnTo>
                      <a:pt x="67" y="230"/>
                    </a:lnTo>
                    <a:lnTo>
                      <a:pt x="70" y="308"/>
                    </a:lnTo>
                    <a:lnTo>
                      <a:pt x="62" y="310"/>
                    </a:lnTo>
                    <a:lnTo>
                      <a:pt x="55" y="311"/>
                    </a:lnTo>
                    <a:lnTo>
                      <a:pt x="48" y="313"/>
                    </a:lnTo>
                    <a:lnTo>
                      <a:pt x="41" y="315"/>
                    </a:lnTo>
                    <a:lnTo>
                      <a:pt x="41" y="275"/>
                    </a:lnTo>
                    <a:lnTo>
                      <a:pt x="39" y="236"/>
                    </a:lnTo>
                    <a:lnTo>
                      <a:pt x="36" y="197"/>
                    </a:lnTo>
                    <a:lnTo>
                      <a:pt x="32" y="158"/>
                    </a:lnTo>
                    <a:lnTo>
                      <a:pt x="25" y="120"/>
                    </a:lnTo>
                    <a:lnTo>
                      <a:pt x="18" y="81"/>
                    </a:lnTo>
                    <a:lnTo>
                      <a:pt x="10" y="42"/>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434">
                <a:extLst>
                  <a:ext uri="{FF2B5EF4-FFF2-40B4-BE49-F238E27FC236}">
                    <a16:creationId xmlns:a16="http://schemas.microsoft.com/office/drawing/2014/main" id="{7F28F2A7-B22E-E642-820F-9FCBF4AE8C99}"/>
                  </a:ext>
                </a:extLst>
              </p:cNvPr>
              <p:cNvSpPr>
                <a:spLocks/>
              </p:cNvSpPr>
              <p:nvPr/>
            </p:nvSpPr>
            <p:spPr bwMode="auto">
              <a:xfrm>
                <a:off x="1029"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19 w 68"/>
                  <a:gd name="T11" fmla="*/ 0 h 315"/>
                  <a:gd name="T12" fmla="*/ 24 w 68"/>
                  <a:gd name="T13" fmla="*/ 0 h 315"/>
                  <a:gd name="T14" fmla="*/ 29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1 w 68"/>
                  <a:gd name="T27" fmla="*/ 310 h 315"/>
                  <a:gd name="T28" fmla="*/ 53 w 68"/>
                  <a:gd name="T29" fmla="*/ 311 h 315"/>
                  <a:gd name="T30" fmla="*/ 46 w 68"/>
                  <a:gd name="T31" fmla="*/ 313 h 315"/>
                  <a:gd name="T32" fmla="*/ 38 w 68"/>
                  <a:gd name="T33" fmla="*/ 315 h 315"/>
                  <a:gd name="T34" fmla="*/ 35 w 68"/>
                  <a:gd name="T35" fmla="*/ 236 h 315"/>
                  <a:gd name="T36" fmla="*/ 30 w 68"/>
                  <a:gd name="T37" fmla="*/ 158 h 315"/>
                  <a:gd name="T38" fmla="*/ 18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19" y="0"/>
                    </a:lnTo>
                    <a:lnTo>
                      <a:pt x="24" y="0"/>
                    </a:lnTo>
                    <a:lnTo>
                      <a:pt x="29" y="0"/>
                    </a:lnTo>
                    <a:lnTo>
                      <a:pt x="33" y="0"/>
                    </a:lnTo>
                    <a:lnTo>
                      <a:pt x="49" y="79"/>
                    </a:lnTo>
                    <a:lnTo>
                      <a:pt x="60" y="154"/>
                    </a:lnTo>
                    <a:lnTo>
                      <a:pt x="67" y="230"/>
                    </a:lnTo>
                    <a:lnTo>
                      <a:pt x="68" y="308"/>
                    </a:lnTo>
                    <a:lnTo>
                      <a:pt x="61" y="310"/>
                    </a:lnTo>
                    <a:lnTo>
                      <a:pt x="53" y="311"/>
                    </a:lnTo>
                    <a:lnTo>
                      <a:pt x="46" y="313"/>
                    </a:lnTo>
                    <a:lnTo>
                      <a:pt x="38" y="315"/>
                    </a:lnTo>
                    <a:lnTo>
                      <a:pt x="35" y="236"/>
                    </a:lnTo>
                    <a:lnTo>
                      <a:pt x="30" y="158"/>
                    </a:lnTo>
                    <a:lnTo>
                      <a:pt x="18" y="8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435">
                <a:extLst>
                  <a:ext uri="{FF2B5EF4-FFF2-40B4-BE49-F238E27FC236}">
                    <a16:creationId xmlns:a16="http://schemas.microsoft.com/office/drawing/2014/main" id="{8CF8369B-81EC-7F46-90DF-9E251E610F33}"/>
                  </a:ext>
                </a:extLst>
              </p:cNvPr>
              <p:cNvSpPr>
                <a:spLocks/>
              </p:cNvSpPr>
              <p:nvPr/>
            </p:nvSpPr>
            <p:spPr bwMode="auto">
              <a:xfrm>
                <a:off x="1027"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4 w 69"/>
                  <a:gd name="T13" fmla="*/ 0 h 315"/>
                  <a:gd name="T14" fmla="*/ 28 w 69"/>
                  <a:gd name="T15" fmla="*/ 0 h 315"/>
                  <a:gd name="T16" fmla="*/ 33 w 69"/>
                  <a:gd name="T17" fmla="*/ 0 h 315"/>
                  <a:gd name="T18" fmla="*/ 50 w 69"/>
                  <a:gd name="T19" fmla="*/ 79 h 315"/>
                  <a:gd name="T20" fmla="*/ 61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9 w 69"/>
                  <a:gd name="T33" fmla="*/ 315 h 315"/>
                  <a:gd name="T34" fmla="*/ 36 w 69"/>
                  <a:gd name="T35" fmla="*/ 236 h 315"/>
                  <a:gd name="T36" fmla="*/ 29 w 69"/>
                  <a:gd name="T37" fmla="*/ 158 h 315"/>
                  <a:gd name="T38" fmla="*/ 17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4" y="0"/>
                    </a:lnTo>
                    <a:lnTo>
                      <a:pt x="28" y="0"/>
                    </a:lnTo>
                    <a:lnTo>
                      <a:pt x="33" y="0"/>
                    </a:lnTo>
                    <a:lnTo>
                      <a:pt x="50" y="79"/>
                    </a:lnTo>
                    <a:lnTo>
                      <a:pt x="61" y="154"/>
                    </a:lnTo>
                    <a:lnTo>
                      <a:pt x="66" y="230"/>
                    </a:lnTo>
                    <a:lnTo>
                      <a:pt x="69" y="308"/>
                    </a:lnTo>
                    <a:lnTo>
                      <a:pt x="62" y="310"/>
                    </a:lnTo>
                    <a:lnTo>
                      <a:pt x="54" y="311"/>
                    </a:lnTo>
                    <a:lnTo>
                      <a:pt x="45" y="313"/>
                    </a:lnTo>
                    <a:lnTo>
                      <a:pt x="39" y="315"/>
                    </a:lnTo>
                    <a:lnTo>
                      <a:pt x="36" y="236"/>
                    </a:lnTo>
                    <a:lnTo>
                      <a:pt x="29" y="158"/>
                    </a:lnTo>
                    <a:lnTo>
                      <a:pt x="17" y="8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436">
                <a:extLst>
                  <a:ext uri="{FF2B5EF4-FFF2-40B4-BE49-F238E27FC236}">
                    <a16:creationId xmlns:a16="http://schemas.microsoft.com/office/drawing/2014/main" id="{C89649E5-9C2B-394F-8226-634FC4E501C5}"/>
                  </a:ext>
                </a:extLst>
              </p:cNvPr>
              <p:cNvSpPr>
                <a:spLocks/>
              </p:cNvSpPr>
              <p:nvPr/>
            </p:nvSpPr>
            <p:spPr bwMode="auto">
              <a:xfrm>
                <a:off x="1025" y="1434"/>
                <a:ext cx="23" cy="158"/>
              </a:xfrm>
              <a:custGeom>
                <a:avLst/>
                <a:gdLst>
                  <a:gd name="T0" fmla="*/ 0 w 70"/>
                  <a:gd name="T1" fmla="*/ 2 h 315"/>
                  <a:gd name="T2" fmla="*/ 5 w 70"/>
                  <a:gd name="T3" fmla="*/ 1 h 315"/>
                  <a:gd name="T4" fmla="*/ 9 w 70"/>
                  <a:gd name="T5" fmla="*/ 1 h 315"/>
                  <a:gd name="T6" fmla="*/ 13 w 70"/>
                  <a:gd name="T7" fmla="*/ 1 h 315"/>
                  <a:gd name="T8" fmla="*/ 16 w 70"/>
                  <a:gd name="T9" fmla="*/ 0 h 315"/>
                  <a:gd name="T10" fmla="*/ 21 w 70"/>
                  <a:gd name="T11" fmla="*/ 0 h 315"/>
                  <a:gd name="T12" fmla="*/ 25 w 70"/>
                  <a:gd name="T13" fmla="*/ 0 h 315"/>
                  <a:gd name="T14" fmla="*/ 29 w 70"/>
                  <a:gd name="T15" fmla="*/ 0 h 315"/>
                  <a:gd name="T16" fmla="*/ 33 w 70"/>
                  <a:gd name="T17" fmla="*/ 0 h 315"/>
                  <a:gd name="T18" fmla="*/ 51 w 70"/>
                  <a:gd name="T19" fmla="*/ 79 h 315"/>
                  <a:gd name="T20" fmla="*/ 62 w 70"/>
                  <a:gd name="T21" fmla="*/ 154 h 315"/>
                  <a:gd name="T22" fmla="*/ 69 w 70"/>
                  <a:gd name="T23" fmla="*/ 230 h 315"/>
                  <a:gd name="T24" fmla="*/ 70 w 70"/>
                  <a:gd name="T25" fmla="*/ 308 h 315"/>
                  <a:gd name="T26" fmla="*/ 63 w 70"/>
                  <a:gd name="T27" fmla="*/ 310 h 315"/>
                  <a:gd name="T28" fmla="*/ 55 w 70"/>
                  <a:gd name="T29" fmla="*/ 311 h 315"/>
                  <a:gd name="T30" fmla="*/ 47 w 70"/>
                  <a:gd name="T31" fmla="*/ 313 h 315"/>
                  <a:gd name="T32" fmla="*/ 40 w 70"/>
                  <a:gd name="T33" fmla="*/ 315 h 315"/>
                  <a:gd name="T34" fmla="*/ 37 w 70"/>
                  <a:gd name="T35" fmla="*/ 236 h 315"/>
                  <a:gd name="T36" fmla="*/ 31 w 70"/>
                  <a:gd name="T37" fmla="*/ 158 h 315"/>
                  <a:gd name="T38" fmla="*/ 18 w 70"/>
                  <a:gd name="T39" fmla="*/ 81 h 315"/>
                  <a:gd name="T40" fmla="*/ 0 w 70"/>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15">
                    <a:moveTo>
                      <a:pt x="0" y="2"/>
                    </a:moveTo>
                    <a:lnTo>
                      <a:pt x="5" y="1"/>
                    </a:lnTo>
                    <a:lnTo>
                      <a:pt x="9" y="1"/>
                    </a:lnTo>
                    <a:lnTo>
                      <a:pt x="13" y="1"/>
                    </a:lnTo>
                    <a:lnTo>
                      <a:pt x="16" y="0"/>
                    </a:lnTo>
                    <a:lnTo>
                      <a:pt x="21" y="0"/>
                    </a:lnTo>
                    <a:lnTo>
                      <a:pt x="25" y="0"/>
                    </a:lnTo>
                    <a:lnTo>
                      <a:pt x="29" y="0"/>
                    </a:lnTo>
                    <a:lnTo>
                      <a:pt x="33" y="0"/>
                    </a:lnTo>
                    <a:lnTo>
                      <a:pt x="51" y="79"/>
                    </a:lnTo>
                    <a:lnTo>
                      <a:pt x="62" y="154"/>
                    </a:lnTo>
                    <a:lnTo>
                      <a:pt x="69" y="230"/>
                    </a:lnTo>
                    <a:lnTo>
                      <a:pt x="70" y="308"/>
                    </a:lnTo>
                    <a:lnTo>
                      <a:pt x="63" y="310"/>
                    </a:lnTo>
                    <a:lnTo>
                      <a:pt x="55" y="311"/>
                    </a:lnTo>
                    <a:lnTo>
                      <a:pt x="47" y="313"/>
                    </a:lnTo>
                    <a:lnTo>
                      <a:pt x="40" y="315"/>
                    </a:lnTo>
                    <a:lnTo>
                      <a:pt x="37" y="236"/>
                    </a:lnTo>
                    <a:lnTo>
                      <a:pt x="31" y="158"/>
                    </a:lnTo>
                    <a:lnTo>
                      <a:pt x="18" y="8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437">
                <a:extLst>
                  <a:ext uri="{FF2B5EF4-FFF2-40B4-BE49-F238E27FC236}">
                    <a16:creationId xmlns:a16="http://schemas.microsoft.com/office/drawing/2014/main" id="{4714D0A5-3A05-C04A-84CB-7221452F838A}"/>
                  </a:ext>
                </a:extLst>
              </p:cNvPr>
              <p:cNvSpPr>
                <a:spLocks/>
              </p:cNvSpPr>
              <p:nvPr/>
            </p:nvSpPr>
            <p:spPr bwMode="auto">
              <a:xfrm>
                <a:off x="1023"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19 w 68"/>
                  <a:gd name="T11" fmla="*/ 0 h 315"/>
                  <a:gd name="T12" fmla="*/ 25 w 68"/>
                  <a:gd name="T13" fmla="*/ 0 h 315"/>
                  <a:gd name="T14" fmla="*/ 29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2 w 68"/>
                  <a:gd name="T27" fmla="*/ 310 h 315"/>
                  <a:gd name="T28" fmla="*/ 53 w 68"/>
                  <a:gd name="T29" fmla="*/ 311 h 315"/>
                  <a:gd name="T30" fmla="*/ 47 w 68"/>
                  <a:gd name="T31" fmla="*/ 313 h 315"/>
                  <a:gd name="T32" fmla="*/ 38 w 68"/>
                  <a:gd name="T33" fmla="*/ 315 h 315"/>
                  <a:gd name="T34" fmla="*/ 36 w 68"/>
                  <a:gd name="T35" fmla="*/ 236 h 315"/>
                  <a:gd name="T36" fmla="*/ 30 w 68"/>
                  <a:gd name="T37" fmla="*/ 158 h 315"/>
                  <a:gd name="T38" fmla="*/ 18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19" y="0"/>
                    </a:lnTo>
                    <a:lnTo>
                      <a:pt x="25" y="0"/>
                    </a:lnTo>
                    <a:lnTo>
                      <a:pt x="29" y="0"/>
                    </a:lnTo>
                    <a:lnTo>
                      <a:pt x="33" y="0"/>
                    </a:lnTo>
                    <a:lnTo>
                      <a:pt x="49" y="79"/>
                    </a:lnTo>
                    <a:lnTo>
                      <a:pt x="60" y="154"/>
                    </a:lnTo>
                    <a:lnTo>
                      <a:pt x="67" y="230"/>
                    </a:lnTo>
                    <a:lnTo>
                      <a:pt x="68" y="308"/>
                    </a:lnTo>
                    <a:lnTo>
                      <a:pt x="62" y="310"/>
                    </a:lnTo>
                    <a:lnTo>
                      <a:pt x="53" y="311"/>
                    </a:lnTo>
                    <a:lnTo>
                      <a:pt x="47" y="313"/>
                    </a:lnTo>
                    <a:lnTo>
                      <a:pt x="38" y="315"/>
                    </a:lnTo>
                    <a:lnTo>
                      <a:pt x="36" y="236"/>
                    </a:lnTo>
                    <a:lnTo>
                      <a:pt x="30" y="158"/>
                    </a:lnTo>
                    <a:lnTo>
                      <a:pt x="18" y="8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438">
                <a:extLst>
                  <a:ext uri="{FF2B5EF4-FFF2-40B4-BE49-F238E27FC236}">
                    <a16:creationId xmlns:a16="http://schemas.microsoft.com/office/drawing/2014/main" id="{5A46DE17-2CF9-9A40-A57F-CFDDCA49C8D1}"/>
                  </a:ext>
                </a:extLst>
              </p:cNvPr>
              <p:cNvSpPr>
                <a:spLocks/>
              </p:cNvSpPr>
              <p:nvPr/>
            </p:nvSpPr>
            <p:spPr bwMode="auto">
              <a:xfrm>
                <a:off x="1021" y="1434"/>
                <a:ext cx="23" cy="158"/>
              </a:xfrm>
              <a:custGeom>
                <a:avLst/>
                <a:gdLst>
                  <a:gd name="T0" fmla="*/ 0 w 71"/>
                  <a:gd name="T1" fmla="*/ 2 h 315"/>
                  <a:gd name="T2" fmla="*/ 4 w 71"/>
                  <a:gd name="T3" fmla="*/ 1 h 315"/>
                  <a:gd name="T4" fmla="*/ 8 w 71"/>
                  <a:gd name="T5" fmla="*/ 1 h 315"/>
                  <a:gd name="T6" fmla="*/ 12 w 71"/>
                  <a:gd name="T7" fmla="*/ 1 h 315"/>
                  <a:gd name="T8" fmla="*/ 17 w 71"/>
                  <a:gd name="T9" fmla="*/ 0 h 315"/>
                  <a:gd name="T10" fmla="*/ 21 w 71"/>
                  <a:gd name="T11" fmla="*/ 0 h 315"/>
                  <a:gd name="T12" fmla="*/ 25 w 71"/>
                  <a:gd name="T13" fmla="*/ 0 h 315"/>
                  <a:gd name="T14" fmla="*/ 29 w 71"/>
                  <a:gd name="T15" fmla="*/ 0 h 315"/>
                  <a:gd name="T16" fmla="*/ 34 w 71"/>
                  <a:gd name="T17" fmla="*/ 0 h 315"/>
                  <a:gd name="T18" fmla="*/ 51 w 71"/>
                  <a:gd name="T19" fmla="*/ 79 h 315"/>
                  <a:gd name="T20" fmla="*/ 62 w 71"/>
                  <a:gd name="T21" fmla="*/ 154 h 315"/>
                  <a:gd name="T22" fmla="*/ 69 w 71"/>
                  <a:gd name="T23" fmla="*/ 230 h 315"/>
                  <a:gd name="T24" fmla="*/ 71 w 71"/>
                  <a:gd name="T25" fmla="*/ 308 h 315"/>
                  <a:gd name="T26" fmla="*/ 63 w 71"/>
                  <a:gd name="T27" fmla="*/ 310 h 315"/>
                  <a:gd name="T28" fmla="*/ 55 w 71"/>
                  <a:gd name="T29" fmla="*/ 311 h 315"/>
                  <a:gd name="T30" fmla="*/ 47 w 71"/>
                  <a:gd name="T31" fmla="*/ 313 h 315"/>
                  <a:gd name="T32" fmla="*/ 40 w 71"/>
                  <a:gd name="T33" fmla="*/ 315 h 315"/>
                  <a:gd name="T34" fmla="*/ 37 w 71"/>
                  <a:gd name="T35" fmla="*/ 236 h 315"/>
                  <a:gd name="T36" fmla="*/ 30 w 71"/>
                  <a:gd name="T37" fmla="*/ 158 h 315"/>
                  <a:gd name="T38" fmla="*/ 18 w 71"/>
                  <a:gd name="T39" fmla="*/ 81 h 315"/>
                  <a:gd name="T40" fmla="*/ 0 w 71"/>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15">
                    <a:moveTo>
                      <a:pt x="0" y="2"/>
                    </a:moveTo>
                    <a:lnTo>
                      <a:pt x="4" y="1"/>
                    </a:lnTo>
                    <a:lnTo>
                      <a:pt x="8" y="1"/>
                    </a:lnTo>
                    <a:lnTo>
                      <a:pt x="12" y="1"/>
                    </a:lnTo>
                    <a:lnTo>
                      <a:pt x="17" y="0"/>
                    </a:lnTo>
                    <a:lnTo>
                      <a:pt x="21" y="0"/>
                    </a:lnTo>
                    <a:lnTo>
                      <a:pt x="25" y="0"/>
                    </a:lnTo>
                    <a:lnTo>
                      <a:pt x="29" y="0"/>
                    </a:lnTo>
                    <a:lnTo>
                      <a:pt x="34" y="0"/>
                    </a:lnTo>
                    <a:lnTo>
                      <a:pt x="51" y="79"/>
                    </a:lnTo>
                    <a:lnTo>
                      <a:pt x="62" y="154"/>
                    </a:lnTo>
                    <a:lnTo>
                      <a:pt x="69" y="230"/>
                    </a:lnTo>
                    <a:lnTo>
                      <a:pt x="71" y="308"/>
                    </a:lnTo>
                    <a:lnTo>
                      <a:pt x="63" y="310"/>
                    </a:lnTo>
                    <a:lnTo>
                      <a:pt x="55" y="311"/>
                    </a:lnTo>
                    <a:lnTo>
                      <a:pt x="47" y="313"/>
                    </a:lnTo>
                    <a:lnTo>
                      <a:pt x="40" y="315"/>
                    </a:lnTo>
                    <a:lnTo>
                      <a:pt x="37" y="236"/>
                    </a:lnTo>
                    <a:lnTo>
                      <a:pt x="30" y="158"/>
                    </a:lnTo>
                    <a:lnTo>
                      <a:pt x="18" y="8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439">
                <a:extLst>
                  <a:ext uri="{FF2B5EF4-FFF2-40B4-BE49-F238E27FC236}">
                    <a16:creationId xmlns:a16="http://schemas.microsoft.com/office/drawing/2014/main" id="{D30007BA-BB06-0C41-92D0-EB9A26FB251A}"/>
                  </a:ext>
                </a:extLst>
              </p:cNvPr>
              <p:cNvSpPr>
                <a:spLocks/>
              </p:cNvSpPr>
              <p:nvPr/>
            </p:nvSpPr>
            <p:spPr bwMode="auto">
              <a:xfrm>
                <a:off x="1019" y="1434"/>
                <a:ext cx="23" cy="158"/>
              </a:xfrm>
              <a:custGeom>
                <a:avLst/>
                <a:gdLst>
                  <a:gd name="T0" fmla="*/ 0 w 68"/>
                  <a:gd name="T1" fmla="*/ 2 h 315"/>
                  <a:gd name="T2" fmla="*/ 4 w 68"/>
                  <a:gd name="T3" fmla="*/ 1 h 315"/>
                  <a:gd name="T4" fmla="*/ 8 w 68"/>
                  <a:gd name="T5" fmla="*/ 1 h 315"/>
                  <a:gd name="T6" fmla="*/ 11 w 68"/>
                  <a:gd name="T7" fmla="*/ 1 h 315"/>
                  <a:gd name="T8" fmla="*/ 15 w 68"/>
                  <a:gd name="T9" fmla="*/ 0 h 315"/>
                  <a:gd name="T10" fmla="*/ 20 w 68"/>
                  <a:gd name="T11" fmla="*/ 0 h 315"/>
                  <a:gd name="T12" fmla="*/ 24 w 68"/>
                  <a:gd name="T13" fmla="*/ 0 h 315"/>
                  <a:gd name="T14" fmla="*/ 28 w 68"/>
                  <a:gd name="T15" fmla="*/ 0 h 315"/>
                  <a:gd name="T16" fmla="*/ 33 w 68"/>
                  <a:gd name="T17" fmla="*/ 0 h 315"/>
                  <a:gd name="T18" fmla="*/ 49 w 68"/>
                  <a:gd name="T19" fmla="*/ 79 h 315"/>
                  <a:gd name="T20" fmla="*/ 60 w 68"/>
                  <a:gd name="T21" fmla="*/ 154 h 315"/>
                  <a:gd name="T22" fmla="*/ 67 w 68"/>
                  <a:gd name="T23" fmla="*/ 230 h 315"/>
                  <a:gd name="T24" fmla="*/ 68 w 68"/>
                  <a:gd name="T25" fmla="*/ 308 h 315"/>
                  <a:gd name="T26" fmla="*/ 61 w 68"/>
                  <a:gd name="T27" fmla="*/ 310 h 315"/>
                  <a:gd name="T28" fmla="*/ 54 w 68"/>
                  <a:gd name="T29" fmla="*/ 311 h 315"/>
                  <a:gd name="T30" fmla="*/ 46 w 68"/>
                  <a:gd name="T31" fmla="*/ 313 h 315"/>
                  <a:gd name="T32" fmla="*/ 39 w 68"/>
                  <a:gd name="T33" fmla="*/ 315 h 315"/>
                  <a:gd name="T34" fmla="*/ 37 w 68"/>
                  <a:gd name="T35" fmla="*/ 236 h 315"/>
                  <a:gd name="T36" fmla="*/ 30 w 68"/>
                  <a:gd name="T37" fmla="*/ 158 h 315"/>
                  <a:gd name="T38" fmla="*/ 17 w 68"/>
                  <a:gd name="T39" fmla="*/ 81 h 315"/>
                  <a:gd name="T40" fmla="*/ 0 w 68"/>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15">
                    <a:moveTo>
                      <a:pt x="0" y="2"/>
                    </a:moveTo>
                    <a:lnTo>
                      <a:pt x="4" y="1"/>
                    </a:lnTo>
                    <a:lnTo>
                      <a:pt x="8" y="1"/>
                    </a:lnTo>
                    <a:lnTo>
                      <a:pt x="11" y="1"/>
                    </a:lnTo>
                    <a:lnTo>
                      <a:pt x="15" y="0"/>
                    </a:lnTo>
                    <a:lnTo>
                      <a:pt x="20" y="0"/>
                    </a:lnTo>
                    <a:lnTo>
                      <a:pt x="24" y="0"/>
                    </a:lnTo>
                    <a:lnTo>
                      <a:pt x="28" y="0"/>
                    </a:lnTo>
                    <a:lnTo>
                      <a:pt x="33" y="0"/>
                    </a:lnTo>
                    <a:lnTo>
                      <a:pt x="49" y="79"/>
                    </a:lnTo>
                    <a:lnTo>
                      <a:pt x="60" y="154"/>
                    </a:lnTo>
                    <a:lnTo>
                      <a:pt x="67" y="230"/>
                    </a:lnTo>
                    <a:lnTo>
                      <a:pt x="68" y="308"/>
                    </a:lnTo>
                    <a:lnTo>
                      <a:pt x="61" y="310"/>
                    </a:lnTo>
                    <a:lnTo>
                      <a:pt x="54" y="311"/>
                    </a:lnTo>
                    <a:lnTo>
                      <a:pt x="46" y="313"/>
                    </a:lnTo>
                    <a:lnTo>
                      <a:pt x="39" y="315"/>
                    </a:lnTo>
                    <a:lnTo>
                      <a:pt x="37" y="236"/>
                    </a:lnTo>
                    <a:lnTo>
                      <a:pt x="30" y="158"/>
                    </a:lnTo>
                    <a:lnTo>
                      <a:pt x="17" y="8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440">
                <a:extLst>
                  <a:ext uri="{FF2B5EF4-FFF2-40B4-BE49-F238E27FC236}">
                    <a16:creationId xmlns:a16="http://schemas.microsoft.com/office/drawing/2014/main" id="{01482EAB-8A7F-D046-8074-2F7FDECE0184}"/>
                  </a:ext>
                </a:extLst>
              </p:cNvPr>
              <p:cNvSpPr>
                <a:spLocks/>
              </p:cNvSpPr>
              <p:nvPr/>
            </p:nvSpPr>
            <p:spPr bwMode="auto">
              <a:xfrm>
                <a:off x="1017" y="1434"/>
                <a:ext cx="23" cy="158"/>
              </a:xfrm>
              <a:custGeom>
                <a:avLst/>
                <a:gdLst>
                  <a:gd name="T0" fmla="*/ 0 w 69"/>
                  <a:gd name="T1" fmla="*/ 2 h 315"/>
                  <a:gd name="T2" fmla="*/ 3 w 69"/>
                  <a:gd name="T3" fmla="*/ 1 h 315"/>
                  <a:gd name="T4" fmla="*/ 7 w 69"/>
                  <a:gd name="T5" fmla="*/ 1 h 315"/>
                  <a:gd name="T6" fmla="*/ 11 w 69"/>
                  <a:gd name="T7" fmla="*/ 1 h 315"/>
                  <a:gd name="T8" fmla="*/ 15 w 69"/>
                  <a:gd name="T9" fmla="*/ 0 h 315"/>
                  <a:gd name="T10" fmla="*/ 19 w 69"/>
                  <a:gd name="T11" fmla="*/ 0 h 315"/>
                  <a:gd name="T12" fmla="*/ 25 w 69"/>
                  <a:gd name="T13" fmla="*/ 0 h 315"/>
                  <a:gd name="T14" fmla="*/ 29 w 69"/>
                  <a:gd name="T15" fmla="*/ 0 h 315"/>
                  <a:gd name="T16" fmla="*/ 33 w 69"/>
                  <a:gd name="T17" fmla="*/ 0 h 315"/>
                  <a:gd name="T18" fmla="*/ 49 w 69"/>
                  <a:gd name="T19" fmla="*/ 79 h 315"/>
                  <a:gd name="T20" fmla="*/ 60 w 69"/>
                  <a:gd name="T21" fmla="*/ 154 h 315"/>
                  <a:gd name="T22" fmla="*/ 66 w 69"/>
                  <a:gd name="T23" fmla="*/ 230 h 315"/>
                  <a:gd name="T24" fmla="*/ 69 w 69"/>
                  <a:gd name="T25" fmla="*/ 308 h 315"/>
                  <a:gd name="T26" fmla="*/ 62 w 69"/>
                  <a:gd name="T27" fmla="*/ 310 h 315"/>
                  <a:gd name="T28" fmla="*/ 54 w 69"/>
                  <a:gd name="T29" fmla="*/ 311 h 315"/>
                  <a:gd name="T30" fmla="*/ 45 w 69"/>
                  <a:gd name="T31" fmla="*/ 313 h 315"/>
                  <a:gd name="T32" fmla="*/ 39 w 69"/>
                  <a:gd name="T33" fmla="*/ 315 h 315"/>
                  <a:gd name="T34" fmla="*/ 36 w 69"/>
                  <a:gd name="T35" fmla="*/ 236 h 315"/>
                  <a:gd name="T36" fmla="*/ 30 w 69"/>
                  <a:gd name="T37" fmla="*/ 158 h 315"/>
                  <a:gd name="T38" fmla="*/ 18 w 69"/>
                  <a:gd name="T39" fmla="*/ 81 h 315"/>
                  <a:gd name="T40" fmla="*/ 0 w 69"/>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315">
                    <a:moveTo>
                      <a:pt x="0" y="2"/>
                    </a:moveTo>
                    <a:lnTo>
                      <a:pt x="3" y="1"/>
                    </a:lnTo>
                    <a:lnTo>
                      <a:pt x="7" y="1"/>
                    </a:lnTo>
                    <a:lnTo>
                      <a:pt x="11" y="1"/>
                    </a:lnTo>
                    <a:lnTo>
                      <a:pt x="15" y="0"/>
                    </a:lnTo>
                    <a:lnTo>
                      <a:pt x="19" y="0"/>
                    </a:lnTo>
                    <a:lnTo>
                      <a:pt x="25" y="0"/>
                    </a:lnTo>
                    <a:lnTo>
                      <a:pt x="29" y="0"/>
                    </a:lnTo>
                    <a:lnTo>
                      <a:pt x="33" y="0"/>
                    </a:lnTo>
                    <a:lnTo>
                      <a:pt x="49" y="79"/>
                    </a:lnTo>
                    <a:lnTo>
                      <a:pt x="60" y="154"/>
                    </a:lnTo>
                    <a:lnTo>
                      <a:pt x="66" y="230"/>
                    </a:lnTo>
                    <a:lnTo>
                      <a:pt x="69" y="308"/>
                    </a:lnTo>
                    <a:lnTo>
                      <a:pt x="62" y="310"/>
                    </a:lnTo>
                    <a:lnTo>
                      <a:pt x="54" y="311"/>
                    </a:lnTo>
                    <a:lnTo>
                      <a:pt x="45" y="313"/>
                    </a:lnTo>
                    <a:lnTo>
                      <a:pt x="39" y="315"/>
                    </a:lnTo>
                    <a:lnTo>
                      <a:pt x="36" y="236"/>
                    </a:lnTo>
                    <a:lnTo>
                      <a:pt x="30" y="158"/>
                    </a:lnTo>
                    <a:lnTo>
                      <a:pt x="18" y="8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441">
                <a:extLst>
                  <a:ext uri="{FF2B5EF4-FFF2-40B4-BE49-F238E27FC236}">
                    <a16:creationId xmlns:a16="http://schemas.microsoft.com/office/drawing/2014/main" id="{D7CED9F2-8C8D-CB42-90F9-42B7999A8B85}"/>
                  </a:ext>
                </a:extLst>
              </p:cNvPr>
              <p:cNvSpPr>
                <a:spLocks/>
              </p:cNvSpPr>
              <p:nvPr/>
            </p:nvSpPr>
            <p:spPr bwMode="auto">
              <a:xfrm>
                <a:off x="1015" y="1434"/>
                <a:ext cx="23" cy="158"/>
              </a:xfrm>
              <a:custGeom>
                <a:avLst/>
                <a:gdLst>
                  <a:gd name="T0" fmla="*/ 0 w 70"/>
                  <a:gd name="T1" fmla="*/ 2 h 315"/>
                  <a:gd name="T2" fmla="*/ 4 w 70"/>
                  <a:gd name="T3" fmla="*/ 1 h 315"/>
                  <a:gd name="T4" fmla="*/ 9 w 70"/>
                  <a:gd name="T5" fmla="*/ 1 h 315"/>
                  <a:gd name="T6" fmla="*/ 13 w 70"/>
                  <a:gd name="T7" fmla="*/ 1 h 315"/>
                  <a:gd name="T8" fmla="*/ 15 w 70"/>
                  <a:gd name="T9" fmla="*/ 0 h 315"/>
                  <a:gd name="T10" fmla="*/ 21 w 70"/>
                  <a:gd name="T11" fmla="*/ 0 h 315"/>
                  <a:gd name="T12" fmla="*/ 25 w 70"/>
                  <a:gd name="T13" fmla="*/ 0 h 315"/>
                  <a:gd name="T14" fmla="*/ 29 w 70"/>
                  <a:gd name="T15" fmla="*/ 0 h 315"/>
                  <a:gd name="T16" fmla="*/ 35 w 70"/>
                  <a:gd name="T17" fmla="*/ 0 h 315"/>
                  <a:gd name="T18" fmla="*/ 51 w 70"/>
                  <a:gd name="T19" fmla="*/ 79 h 315"/>
                  <a:gd name="T20" fmla="*/ 62 w 70"/>
                  <a:gd name="T21" fmla="*/ 154 h 315"/>
                  <a:gd name="T22" fmla="*/ 67 w 70"/>
                  <a:gd name="T23" fmla="*/ 230 h 315"/>
                  <a:gd name="T24" fmla="*/ 70 w 70"/>
                  <a:gd name="T25" fmla="*/ 308 h 315"/>
                  <a:gd name="T26" fmla="*/ 62 w 70"/>
                  <a:gd name="T27" fmla="*/ 310 h 315"/>
                  <a:gd name="T28" fmla="*/ 55 w 70"/>
                  <a:gd name="T29" fmla="*/ 311 h 315"/>
                  <a:gd name="T30" fmla="*/ 47 w 70"/>
                  <a:gd name="T31" fmla="*/ 313 h 315"/>
                  <a:gd name="T32" fmla="*/ 40 w 70"/>
                  <a:gd name="T33" fmla="*/ 315 h 315"/>
                  <a:gd name="T34" fmla="*/ 37 w 70"/>
                  <a:gd name="T35" fmla="*/ 236 h 315"/>
                  <a:gd name="T36" fmla="*/ 30 w 70"/>
                  <a:gd name="T37" fmla="*/ 158 h 315"/>
                  <a:gd name="T38" fmla="*/ 18 w 70"/>
                  <a:gd name="T39" fmla="*/ 81 h 315"/>
                  <a:gd name="T40" fmla="*/ 0 w 70"/>
                  <a:gd name="T41"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15">
                    <a:moveTo>
                      <a:pt x="0" y="2"/>
                    </a:moveTo>
                    <a:lnTo>
                      <a:pt x="4" y="1"/>
                    </a:lnTo>
                    <a:lnTo>
                      <a:pt x="9" y="1"/>
                    </a:lnTo>
                    <a:lnTo>
                      <a:pt x="13" y="1"/>
                    </a:lnTo>
                    <a:lnTo>
                      <a:pt x="15" y="0"/>
                    </a:lnTo>
                    <a:lnTo>
                      <a:pt x="21" y="0"/>
                    </a:lnTo>
                    <a:lnTo>
                      <a:pt x="25" y="0"/>
                    </a:lnTo>
                    <a:lnTo>
                      <a:pt x="29" y="0"/>
                    </a:lnTo>
                    <a:lnTo>
                      <a:pt x="35" y="0"/>
                    </a:lnTo>
                    <a:lnTo>
                      <a:pt x="51" y="79"/>
                    </a:lnTo>
                    <a:lnTo>
                      <a:pt x="62" y="154"/>
                    </a:lnTo>
                    <a:lnTo>
                      <a:pt x="67" y="230"/>
                    </a:lnTo>
                    <a:lnTo>
                      <a:pt x="70" y="308"/>
                    </a:lnTo>
                    <a:lnTo>
                      <a:pt x="62" y="310"/>
                    </a:lnTo>
                    <a:lnTo>
                      <a:pt x="55" y="311"/>
                    </a:lnTo>
                    <a:lnTo>
                      <a:pt x="47" y="313"/>
                    </a:lnTo>
                    <a:lnTo>
                      <a:pt x="40" y="315"/>
                    </a:lnTo>
                    <a:lnTo>
                      <a:pt x="37" y="236"/>
                    </a:lnTo>
                    <a:lnTo>
                      <a:pt x="30" y="158"/>
                    </a:lnTo>
                    <a:lnTo>
                      <a:pt x="18" y="8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442">
                <a:extLst>
                  <a:ext uri="{FF2B5EF4-FFF2-40B4-BE49-F238E27FC236}">
                    <a16:creationId xmlns:a16="http://schemas.microsoft.com/office/drawing/2014/main" id="{8B392AC6-69FF-634E-A471-CBDFCD720A1C}"/>
                  </a:ext>
                </a:extLst>
              </p:cNvPr>
              <p:cNvSpPr>
                <a:spLocks/>
              </p:cNvSpPr>
              <p:nvPr/>
            </p:nvSpPr>
            <p:spPr bwMode="auto">
              <a:xfrm>
                <a:off x="1013" y="1434"/>
                <a:ext cx="23" cy="158"/>
              </a:xfrm>
              <a:custGeom>
                <a:avLst/>
                <a:gdLst>
                  <a:gd name="T0" fmla="*/ 0 w 68"/>
                  <a:gd name="T1" fmla="*/ 2 h 315"/>
                  <a:gd name="T2" fmla="*/ 15 w 68"/>
                  <a:gd name="T3" fmla="*/ 0 h 315"/>
                  <a:gd name="T4" fmla="*/ 33 w 68"/>
                  <a:gd name="T5" fmla="*/ 0 h 315"/>
                  <a:gd name="T6" fmla="*/ 49 w 68"/>
                  <a:gd name="T7" fmla="*/ 79 h 315"/>
                  <a:gd name="T8" fmla="*/ 60 w 68"/>
                  <a:gd name="T9" fmla="*/ 154 h 315"/>
                  <a:gd name="T10" fmla="*/ 67 w 68"/>
                  <a:gd name="T11" fmla="*/ 230 h 315"/>
                  <a:gd name="T12" fmla="*/ 68 w 68"/>
                  <a:gd name="T13" fmla="*/ 308 h 315"/>
                  <a:gd name="T14" fmla="*/ 40 w 68"/>
                  <a:gd name="T15" fmla="*/ 315 h 315"/>
                  <a:gd name="T16" fmla="*/ 37 w 68"/>
                  <a:gd name="T17" fmla="*/ 236 h 315"/>
                  <a:gd name="T18" fmla="*/ 30 w 68"/>
                  <a:gd name="T19" fmla="*/ 158 h 315"/>
                  <a:gd name="T20" fmla="*/ 18 w 68"/>
                  <a:gd name="T21" fmla="*/ 81 h 315"/>
                  <a:gd name="T22" fmla="*/ 0 w 68"/>
                  <a:gd name="T23"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15">
                    <a:moveTo>
                      <a:pt x="0" y="2"/>
                    </a:moveTo>
                    <a:lnTo>
                      <a:pt x="15" y="0"/>
                    </a:lnTo>
                    <a:lnTo>
                      <a:pt x="33" y="0"/>
                    </a:lnTo>
                    <a:lnTo>
                      <a:pt x="49" y="79"/>
                    </a:lnTo>
                    <a:lnTo>
                      <a:pt x="60" y="154"/>
                    </a:lnTo>
                    <a:lnTo>
                      <a:pt x="67" y="230"/>
                    </a:lnTo>
                    <a:lnTo>
                      <a:pt x="68" y="308"/>
                    </a:lnTo>
                    <a:lnTo>
                      <a:pt x="40" y="315"/>
                    </a:lnTo>
                    <a:lnTo>
                      <a:pt x="37" y="236"/>
                    </a:lnTo>
                    <a:lnTo>
                      <a:pt x="30" y="158"/>
                    </a:lnTo>
                    <a:lnTo>
                      <a:pt x="18" y="8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2134" name="Text Box 486">
              <a:extLst>
                <a:ext uri="{FF2B5EF4-FFF2-40B4-BE49-F238E27FC236}">
                  <a16:creationId xmlns:a16="http://schemas.microsoft.com/office/drawing/2014/main" id="{E01F725E-4256-8A47-994D-4BFFE3BB1F38}"/>
                </a:ext>
              </a:extLst>
            </p:cNvPr>
            <p:cNvSpPr txBox="1">
              <a:spLocks noChangeArrowheads="1"/>
            </p:cNvSpPr>
            <p:nvPr/>
          </p:nvSpPr>
          <p:spPr bwMode="auto">
            <a:xfrm>
              <a:off x="5181600" y="16764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nb-NO"/>
                <a:t>a</a:t>
              </a:r>
            </a:p>
          </p:txBody>
        </p:sp>
      </p:grpSp>
      <mc:AlternateContent xmlns:mc="http://schemas.openxmlformats.org/markup-compatibility/2006" xmlns:a14="http://schemas.microsoft.com/office/drawing/2010/main">
        <mc:Choice Requires="a14">
          <p:sp>
            <p:nvSpPr>
              <p:cNvPr id="412135" name="Text Box 487">
                <a:extLst>
                  <a:ext uri="{FF2B5EF4-FFF2-40B4-BE49-F238E27FC236}">
                    <a16:creationId xmlns:a16="http://schemas.microsoft.com/office/drawing/2014/main" id="{828BB4FA-325D-B84B-82F0-3B11B6463B25}"/>
                  </a:ext>
                </a:extLst>
              </p:cNvPr>
              <p:cNvSpPr txBox="1">
                <a:spLocks noChangeArrowheads="1"/>
              </p:cNvSpPr>
              <p:nvPr/>
            </p:nvSpPr>
            <p:spPr bwMode="auto">
              <a:xfrm>
                <a:off x="1638695" y="5815176"/>
                <a:ext cx="5806398" cy="3754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nb-NO" sz="1800" dirty="0">
                    <a:latin typeface="Eurostile" panose="020B0504020202050204" pitchFamily="34" charset="77"/>
                  </a:rPr>
                  <a:t>Mean of differences </a:t>
                </a:r>
                <a14:m>
                  <m:oMath xmlns:m="http://schemas.openxmlformats.org/officeDocument/2006/math">
                    <m:acc>
                      <m:accPr>
                        <m:chr m:val="̅"/>
                        <m:ctrlPr>
                          <a:rPr lang="en-US" altLang="nb-NO" sz="1800" i="1">
                            <a:latin typeface="Cambria Math" panose="02040503050406030204" pitchFamily="18" charset="0"/>
                          </a:rPr>
                        </m:ctrlPr>
                      </m:accPr>
                      <m:e>
                        <m:r>
                          <a:rPr lang="nb-NO" altLang="nb-NO" sz="1800" i="1">
                            <a:latin typeface="Cambria Math" panose="02040503050406030204" pitchFamily="18" charset="0"/>
                          </a:rPr>
                          <m:t>𝑑</m:t>
                        </m:r>
                      </m:e>
                    </m:acc>
                    <m:r>
                      <a:rPr lang="nb-NO" altLang="nb-NO" sz="1800" i="1">
                        <a:latin typeface="Cambria Math" panose="02040503050406030204" pitchFamily="18" charset="0"/>
                      </a:rPr>
                      <m:t>=−1</m:t>
                    </m:r>
                  </m:oMath>
                </a14:m>
                <a:r>
                  <a:rPr lang="en-US" altLang="nb-NO" sz="1800" dirty="0">
                    <a:latin typeface="Eurostile" panose="020B0504020202050204" pitchFamily="34" charset="77"/>
                  </a:rPr>
                  <a:t>, Standard deviation </a:t>
                </a:r>
                <a14:m>
                  <m:oMath xmlns:m="http://schemas.openxmlformats.org/officeDocument/2006/math">
                    <m:sSub>
                      <m:sSubPr>
                        <m:ctrlPr>
                          <a:rPr lang="en-US" altLang="nb-NO" sz="1800" i="1">
                            <a:latin typeface="Cambria Math" panose="02040503050406030204" pitchFamily="18" charset="0"/>
                          </a:rPr>
                        </m:ctrlPr>
                      </m:sSubPr>
                      <m:e>
                        <m:r>
                          <a:rPr lang="en-US" altLang="nb-NO" sz="1800" i="1">
                            <a:latin typeface="Cambria Math" panose="02040503050406030204" pitchFamily="18" charset="0"/>
                            <a:ea typeface="Cambria Math" panose="02040503050406030204" pitchFamily="18" charset="0"/>
                          </a:rPr>
                          <m:t>𝜎</m:t>
                        </m:r>
                      </m:e>
                      <m:sub>
                        <m:r>
                          <a:rPr lang="nb-NO" altLang="nb-NO" sz="1800" i="1">
                            <a:latin typeface="Cambria Math" panose="02040503050406030204" pitchFamily="18" charset="0"/>
                          </a:rPr>
                          <m:t>𝑑</m:t>
                        </m:r>
                      </m:sub>
                    </m:sSub>
                    <m:r>
                      <a:rPr lang="nb-NO" altLang="nb-NO" sz="1800" i="1">
                        <a:latin typeface="Cambria Math" panose="02040503050406030204" pitchFamily="18" charset="0"/>
                      </a:rPr>
                      <m:t>=4.15</m:t>
                    </m:r>
                  </m:oMath>
                </a14:m>
                <a:endParaRPr lang="en-US" altLang="nb-NO" sz="1800" dirty="0">
                  <a:latin typeface="Eurostile" panose="020B0504020202050204" pitchFamily="34" charset="77"/>
                </a:endParaRPr>
              </a:p>
            </p:txBody>
          </p:sp>
        </mc:Choice>
        <mc:Fallback xmlns="">
          <p:sp>
            <p:nvSpPr>
              <p:cNvPr id="412135" name="Text Box 487">
                <a:extLst>
                  <a:ext uri="{FF2B5EF4-FFF2-40B4-BE49-F238E27FC236}">
                    <a16:creationId xmlns:a16="http://schemas.microsoft.com/office/drawing/2014/main" id="{828BB4FA-325D-B84B-82F0-3B11B6463B25}"/>
                  </a:ext>
                </a:extLst>
              </p:cNvPr>
              <p:cNvSpPr txBox="1">
                <a:spLocks noRot="1" noChangeAspect="1" noMove="1" noResize="1" noEditPoints="1" noAdjustHandles="1" noChangeArrowheads="1" noChangeShapeType="1" noTextEdit="1"/>
              </p:cNvSpPr>
              <p:nvPr/>
            </p:nvSpPr>
            <p:spPr bwMode="auto">
              <a:xfrm>
                <a:off x="1638695" y="5815176"/>
                <a:ext cx="5806398" cy="375424"/>
              </a:xfrm>
              <a:prstGeom prst="rect">
                <a:avLst/>
              </a:prstGeom>
              <a:blipFill>
                <a:blip r:embed="rId2"/>
                <a:stretch>
                  <a:fillRect l="-873" t="-3333" b="-2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06460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C9B8F9ED-8475-0B42-B9AC-A250D9ADCCC8}"/>
              </a:ext>
            </a:extLst>
          </p:cNvPr>
          <p:cNvSpPr>
            <a:spLocks noGrp="1" noChangeArrowheads="1"/>
          </p:cNvSpPr>
          <p:nvPr>
            <p:ph type="title"/>
          </p:nvPr>
        </p:nvSpPr>
        <p:spPr/>
        <p:txBody>
          <a:bodyPr/>
          <a:lstStyle/>
          <a:p>
            <a:r>
              <a:rPr lang="en-US" altLang="nb-NO" dirty="0"/>
              <a:t>A-B Comparison</a:t>
            </a:r>
          </a:p>
        </p:txBody>
      </p:sp>
      <p:sp>
        <p:nvSpPr>
          <p:cNvPr id="412675" name="Rectangle 3">
            <a:extLst>
              <a:ext uri="{FF2B5EF4-FFF2-40B4-BE49-F238E27FC236}">
                <a16:creationId xmlns:a16="http://schemas.microsoft.com/office/drawing/2014/main" id="{15A05C04-D063-6F41-A034-27533135EAFC}"/>
              </a:ext>
            </a:extLst>
          </p:cNvPr>
          <p:cNvSpPr>
            <a:spLocks noGrp="1" noChangeArrowheads="1"/>
          </p:cNvSpPr>
          <p:nvPr>
            <p:ph idx="1"/>
          </p:nvPr>
        </p:nvSpPr>
        <p:spPr>
          <a:xfrm>
            <a:off x="237067" y="2489200"/>
            <a:ext cx="8729134" cy="4025900"/>
          </a:xfrm>
        </p:spPr>
        <p:txBody>
          <a:bodyPr/>
          <a:lstStyle/>
          <a:p>
            <a:pPr>
              <a:lnSpc>
                <a:spcPct val="90000"/>
              </a:lnSpc>
            </a:pPr>
            <a:r>
              <a:rPr lang="en-US" altLang="nb-NO" dirty="0"/>
              <a:t>From mean of differences, appears that audio lag reduced performance</a:t>
            </a:r>
          </a:p>
          <a:p>
            <a:pPr>
              <a:lnSpc>
                <a:spcPct val="90000"/>
              </a:lnSpc>
            </a:pPr>
            <a:r>
              <a:rPr lang="en-US" altLang="nb-NO" dirty="0"/>
              <a:t>However, standard deviation is large</a:t>
            </a:r>
          </a:p>
          <a:p>
            <a:pPr>
              <a:lnSpc>
                <a:spcPct val="90000"/>
              </a:lnSpc>
            </a:pPr>
            <a:r>
              <a:rPr lang="en-US" altLang="nb-NO" dirty="0"/>
              <a:t>Is the variation between the two alternatives greater than the variation (error) in the measurements?</a:t>
            </a:r>
          </a:p>
          <a:p>
            <a:pPr>
              <a:lnSpc>
                <a:spcPct val="90000"/>
              </a:lnSpc>
            </a:pPr>
            <a:r>
              <a:rPr lang="en-US" altLang="nb-NO" dirty="0"/>
              <a:t>Confidence intervals can work, but what if there are more than two alternatives?</a:t>
            </a:r>
          </a:p>
        </p:txBody>
      </p:sp>
      <mc:AlternateContent xmlns:mc="http://schemas.openxmlformats.org/markup-compatibility/2006" xmlns:a14="http://schemas.microsoft.com/office/drawing/2010/main">
        <mc:Choice Requires="a14">
          <p:sp>
            <p:nvSpPr>
              <p:cNvPr id="412676" name="Text Box 4">
                <a:extLst>
                  <a:ext uri="{FF2B5EF4-FFF2-40B4-BE49-F238E27FC236}">
                    <a16:creationId xmlns:a16="http://schemas.microsoft.com/office/drawing/2014/main" id="{E06F35C6-CE0F-6B4C-AFBC-794C6C1C63E9}"/>
                  </a:ext>
                </a:extLst>
              </p:cNvPr>
              <p:cNvSpPr txBox="1">
                <a:spLocks noChangeArrowheads="1"/>
              </p:cNvSpPr>
              <p:nvPr/>
            </p:nvSpPr>
            <p:spPr bwMode="auto">
              <a:xfrm>
                <a:off x="2235200" y="1104900"/>
                <a:ext cx="4577856" cy="1049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nb-NO" sz="2800" dirty="0">
                    <a:latin typeface="Eurostile" panose="020B0504020202050204" pitchFamily="34" charset="77"/>
                  </a:rPr>
                  <a:t>Mean of differences </a:t>
                </a:r>
                <a14:m>
                  <m:oMath xmlns:m="http://schemas.openxmlformats.org/officeDocument/2006/math">
                    <m:acc>
                      <m:accPr>
                        <m:chr m:val="̅"/>
                        <m:ctrlPr>
                          <a:rPr lang="en-US" altLang="nb-NO" sz="2800" i="1" smtClean="0">
                            <a:latin typeface="Cambria Math" panose="02040503050406030204" pitchFamily="18" charset="0"/>
                          </a:rPr>
                        </m:ctrlPr>
                      </m:accPr>
                      <m:e>
                        <m:r>
                          <a:rPr lang="nb-NO" altLang="nb-NO" sz="2800" b="0" i="1" smtClean="0">
                            <a:latin typeface="Cambria Math" panose="02040503050406030204" pitchFamily="18" charset="0"/>
                          </a:rPr>
                          <m:t>𝑑</m:t>
                        </m:r>
                      </m:e>
                    </m:acc>
                    <m:r>
                      <a:rPr lang="nb-NO" altLang="nb-NO" sz="2800" b="0" i="1" smtClean="0">
                        <a:latin typeface="Cambria Math" panose="02040503050406030204" pitchFamily="18" charset="0"/>
                      </a:rPr>
                      <m:t>=−1</m:t>
                    </m:r>
                  </m:oMath>
                </a14:m>
                <a:endParaRPr lang="en-US" altLang="nb-NO" sz="2800" dirty="0">
                  <a:latin typeface="Eurostile" panose="020B0504020202050204" pitchFamily="34" charset="77"/>
                </a:endParaRPr>
              </a:p>
              <a:p>
                <a:r>
                  <a:rPr lang="en-US" altLang="nb-NO" sz="2800" dirty="0">
                    <a:latin typeface="Eurostile" panose="020B0504020202050204" pitchFamily="34" charset="77"/>
                  </a:rPr>
                  <a:t>Standard deviation </a:t>
                </a:r>
                <a14:m>
                  <m:oMath xmlns:m="http://schemas.openxmlformats.org/officeDocument/2006/math">
                    <m:sSub>
                      <m:sSubPr>
                        <m:ctrlPr>
                          <a:rPr lang="en-US" altLang="nb-NO" sz="2800" i="1" smtClean="0">
                            <a:latin typeface="Cambria Math" panose="02040503050406030204" pitchFamily="18" charset="0"/>
                          </a:rPr>
                        </m:ctrlPr>
                      </m:sSubPr>
                      <m:e>
                        <m:r>
                          <a:rPr lang="en-US" altLang="nb-NO" sz="2800" i="1" smtClean="0">
                            <a:latin typeface="Cambria Math" panose="02040503050406030204" pitchFamily="18" charset="0"/>
                            <a:ea typeface="Cambria Math" panose="02040503050406030204" pitchFamily="18" charset="0"/>
                          </a:rPr>
                          <m:t>𝜎</m:t>
                        </m:r>
                      </m:e>
                      <m:sub>
                        <m:r>
                          <a:rPr lang="nb-NO" altLang="nb-NO" sz="2800" b="0" i="1" smtClean="0">
                            <a:latin typeface="Cambria Math" panose="02040503050406030204" pitchFamily="18" charset="0"/>
                          </a:rPr>
                          <m:t>𝑑</m:t>
                        </m:r>
                      </m:sub>
                    </m:sSub>
                    <m:r>
                      <a:rPr lang="nb-NO" altLang="nb-NO" sz="2800" b="0" i="1" smtClean="0">
                        <a:latin typeface="Cambria Math" panose="02040503050406030204" pitchFamily="18" charset="0"/>
                      </a:rPr>
                      <m:t>=4.15</m:t>
                    </m:r>
                  </m:oMath>
                </a14:m>
                <a:endParaRPr lang="en-US" altLang="nb-NO" sz="2800" dirty="0">
                  <a:latin typeface="Eurostile" panose="020B0504020202050204" pitchFamily="34" charset="77"/>
                </a:endParaRPr>
              </a:p>
            </p:txBody>
          </p:sp>
        </mc:Choice>
        <mc:Fallback xmlns="">
          <p:sp>
            <p:nvSpPr>
              <p:cNvPr id="412676" name="Text Box 4">
                <a:extLst>
                  <a:ext uri="{FF2B5EF4-FFF2-40B4-BE49-F238E27FC236}">
                    <a16:creationId xmlns:a16="http://schemas.microsoft.com/office/drawing/2014/main" id="{E06F35C6-CE0F-6B4C-AFBC-794C6C1C63E9}"/>
                  </a:ext>
                </a:extLst>
              </p:cNvPr>
              <p:cNvSpPr txBox="1">
                <a:spLocks noRot="1" noChangeAspect="1" noMove="1" noResize="1" noEditPoints="1" noAdjustHandles="1" noChangeArrowheads="1" noChangeShapeType="1" noTextEdit="1"/>
              </p:cNvSpPr>
              <p:nvPr/>
            </p:nvSpPr>
            <p:spPr bwMode="auto">
              <a:xfrm>
                <a:off x="2235200" y="1104900"/>
                <a:ext cx="4577856" cy="1049775"/>
              </a:xfrm>
              <a:prstGeom prst="rect">
                <a:avLst/>
              </a:prstGeom>
              <a:blipFill>
                <a:blip r:embed="rId2"/>
                <a:stretch>
                  <a:fillRect l="-2493" t="-3571"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0862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547E2CD9-C8DB-7A4B-B4D2-9226E2F2C80A}"/>
              </a:ext>
            </a:extLst>
          </p:cNvPr>
          <p:cNvSpPr>
            <a:spLocks noGrp="1" noChangeArrowheads="1"/>
          </p:cNvSpPr>
          <p:nvPr>
            <p:ph type="title"/>
          </p:nvPr>
        </p:nvSpPr>
        <p:spPr/>
        <p:txBody>
          <a:bodyPr/>
          <a:lstStyle/>
          <a:p>
            <a:r>
              <a:rPr lang="en-US" altLang="nb-NO" dirty="0"/>
              <a:t>Comparing more than two alternatives</a:t>
            </a:r>
          </a:p>
        </p:txBody>
      </p:sp>
      <mc:AlternateContent xmlns:mc="http://schemas.openxmlformats.org/markup-compatibility/2006" xmlns:a14="http://schemas.microsoft.com/office/drawing/2010/main">
        <mc:Choice Requires="a14">
          <p:sp>
            <p:nvSpPr>
              <p:cNvPr id="413699" name="Rectangle 3">
                <a:extLst>
                  <a:ext uri="{FF2B5EF4-FFF2-40B4-BE49-F238E27FC236}">
                    <a16:creationId xmlns:a16="http://schemas.microsoft.com/office/drawing/2014/main" id="{7132DED2-A202-F64B-BCF8-EB610D51D058}"/>
                  </a:ext>
                </a:extLst>
              </p:cNvPr>
              <p:cNvSpPr>
                <a:spLocks noGrp="1" noChangeArrowheads="1"/>
              </p:cNvSpPr>
              <p:nvPr>
                <p:ph idx="1"/>
              </p:nvPr>
            </p:nvSpPr>
            <p:spPr>
              <a:xfrm>
                <a:off x="237067" y="866775"/>
                <a:ext cx="8729134" cy="5648325"/>
              </a:xfrm>
            </p:spPr>
            <p:txBody>
              <a:bodyPr/>
              <a:lstStyle/>
              <a:p>
                <a:r>
                  <a:rPr lang="en-US" altLang="nb-NO" sz="2400" dirty="0"/>
                  <a:t>Naïve approach</a:t>
                </a:r>
              </a:p>
              <a:p>
                <a:pPr lvl="1"/>
                <a:r>
                  <a:rPr lang="en-US" altLang="nb-NO" sz="2000" dirty="0"/>
                  <a:t>Compare </a:t>
                </a:r>
                <a:br>
                  <a:rPr lang="en-US" altLang="nb-NO" sz="2000" dirty="0"/>
                </a:br>
                <a:r>
                  <a:rPr lang="en-US" altLang="nb-NO" sz="2000" dirty="0"/>
                  <a:t>confidence </a:t>
                </a:r>
                <a:br>
                  <a:rPr lang="en-US" altLang="nb-NO" sz="2000" dirty="0"/>
                </a:br>
                <a:r>
                  <a:rPr lang="en-US" altLang="nb-NO" sz="2000" dirty="0"/>
                  <a:t>intervals</a:t>
                </a:r>
              </a:p>
              <a:p>
                <a:pPr lvl="1"/>
                <a:endParaRPr lang="en-US" altLang="nb-NO" sz="2000" dirty="0"/>
              </a:p>
              <a:p>
                <a:pPr marL="457200" lvl="1" indent="0">
                  <a:buNone/>
                </a:pPr>
                <a:endParaRPr lang="en-US" altLang="nb-NO" sz="2000" dirty="0"/>
              </a:p>
              <a:p>
                <a:pPr marL="457200" lvl="1" indent="0">
                  <a:buNone/>
                </a:pPr>
                <a:endParaRPr lang="en-US" altLang="nb-NO" sz="2000" dirty="0"/>
              </a:p>
              <a:p>
                <a:pPr marL="457200" lvl="1" indent="0">
                  <a:buNone/>
                </a:pPr>
                <a:endParaRPr lang="en-US" altLang="nb-NO" sz="2000" dirty="0"/>
              </a:p>
              <a:p>
                <a:pPr lvl="1"/>
                <a:r>
                  <a:rPr lang="en-US" altLang="nb-NO" sz="2000" dirty="0"/>
                  <a:t>Need to do for all </a:t>
                </a:r>
                <a:r>
                  <a:rPr lang="en-US" altLang="nb-NO" sz="2000" b="1" i="1" dirty="0"/>
                  <a:t>pairs</a:t>
                </a:r>
                <a:r>
                  <a:rPr lang="en-US" altLang="nb-NO" sz="2000" dirty="0"/>
                  <a:t>. This grows very quickly. </a:t>
                </a:r>
              </a:p>
              <a:p>
                <a:pPr lvl="1"/>
                <a:r>
                  <a:rPr lang="en-US" altLang="nb-NO" sz="2000" dirty="0"/>
                  <a:t>Example: 7 alternatives would require 21 pair-wise comparisons</a:t>
                </a:r>
              </a:p>
              <a:p>
                <a:pPr lvl="2"/>
                <a:r>
                  <a:rPr lang="en-US" altLang="nb-NO" sz="1800" dirty="0"/>
                  <a:t>possible combinations:</a:t>
                </a:r>
                <a:r>
                  <a:rPr lang="en-US" altLang="nb-NO" sz="1600" dirty="0"/>
                  <a:t> </a:t>
                </a:r>
                <a14:m>
                  <m:oMath xmlns:m="http://schemas.openxmlformats.org/officeDocument/2006/math">
                    <m:d>
                      <m:dPr>
                        <m:ctrlPr>
                          <a:rPr lang="en-US" altLang="nb-NO" i="1" smtClean="0">
                            <a:latin typeface="Cambria Math" panose="02040503050406030204" pitchFamily="18" charset="0"/>
                          </a:rPr>
                        </m:ctrlPr>
                      </m:dPr>
                      <m:e>
                        <m:m>
                          <m:mPr>
                            <m:mcs>
                              <m:mc>
                                <m:mcPr>
                                  <m:count m:val="1"/>
                                  <m:mcJc m:val="center"/>
                                </m:mcPr>
                              </m:mc>
                            </m:mcs>
                            <m:ctrlPr>
                              <a:rPr lang="en-US" altLang="nb-NO" i="1" smtClean="0">
                                <a:latin typeface="Cambria Math" panose="02040503050406030204" pitchFamily="18" charset="0"/>
                              </a:rPr>
                            </m:ctrlPr>
                          </m:mPr>
                          <m:mr>
                            <m:e>
                              <m:r>
                                <m:rPr>
                                  <m:brk m:alnAt="7"/>
                                </m:rPr>
                                <a:rPr lang="nb-NO" altLang="nb-NO" b="0" i="1" smtClean="0">
                                  <a:latin typeface="Cambria Math" panose="02040503050406030204" pitchFamily="18" charset="0"/>
                                </a:rPr>
                                <m:t>𝑛</m:t>
                              </m:r>
                            </m:e>
                          </m:mr>
                          <m:mr>
                            <m:e>
                              <m:r>
                                <a:rPr lang="nb-NO" altLang="nb-NO" b="0" i="1" smtClean="0">
                                  <a:latin typeface="Cambria Math" panose="02040503050406030204" pitchFamily="18" charset="0"/>
                                </a:rPr>
                                <m:t>𝑘</m:t>
                              </m:r>
                            </m:e>
                          </m:mr>
                        </m:m>
                      </m:e>
                    </m:d>
                    <m:r>
                      <a:rPr lang="nb-NO" altLang="nb-NO" b="0" i="1" smtClean="0">
                        <a:latin typeface="Cambria Math" panose="02040503050406030204" pitchFamily="18" charset="0"/>
                      </a:rPr>
                      <m:t>=</m:t>
                    </m:r>
                    <m:f>
                      <m:fPr>
                        <m:ctrlPr>
                          <a:rPr lang="nb-NO" altLang="nb-NO" b="0" i="1" smtClean="0">
                            <a:latin typeface="Cambria Math" panose="02040503050406030204" pitchFamily="18" charset="0"/>
                          </a:rPr>
                        </m:ctrlPr>
                      </m:fPr>
                      <m:num>
                        <m:r>
                          <a:rPr lang="nb-NO" altLang="nb-NO" b="0" i="1" smtClean="0">
                            <a:latin typeface="Cambria Math" panose="02040503050406030204" pitchFamily="18" charset="0"/>
                          </a:rPr>
                          <m:t>𝑛</m:t>
                        </m:r>
                        <m:r>
                          <a:rPr lang="nb-NO" altLang="nb-NO" b="0" i="1" smtClean="0">
                            <a:latin typeface="Cambria Math" panose="02040503050406030204" pitchFamily="18" charset="0"/>
                          </a:rPr>
                          <m:t>(</m:t>
                        </m:r>
                        <m:r>
                          <a:rPr lang="nb-NO" altLang="nb-NO" b="0" i="1" smtClean="0">
                            <a:latin typeface="Cambria Math" panose="02040503050406030204" pitchFamily="18" charset="0"/>
                          </a:rPr>
                          <m:t>𝑛</m:t>
                        </m:r>
                        <m:r>
                          <a:rPr lang="nb-NO" altLang="nb-NO" b="0" i="1" smtClean="0">
                            <a:latin typeface="Cambria Math" panose="02040503050406030204" pitchFamily="18" charset="0"/>
                          </a:rPr>
                          <m:t>−1)⋯(</m:t>
                        </m:r>
                        <m:r>
                          <a:rPr lang="nb-NO" altLang="nb-NO" b="0" i="1" smtClean="0">
                            <a:latin typeface="Cambria Math" panose="02040503050406030204" pitchFamily="18" charset="0"/>
                          </a:rPr>
                          <m:t>𝑛</m:t>
                        </m:r>
                        <m:r>
                          <a:rPr lang="nb-NO" altLang="nb-NO" b="0" i="1" smtClean="0">
                            <a:latin typeface="Cambria Math" panose="02040503050406030204" pitchFamily="18" charset="0"/>
                          </a:rPr>
                          <m:t>−</m:t>
                        </m:r>
                        <m:r>
                          <a:rPr lang="nb-NO" altLang="nb-NO" b="0" i="1" smtClean="0">
                            <a:latin typeface="Cambria Math" panose="02040503050406030204" pitchFamily="18" charset="0"/>
                          </a:rPr>
                          <m:t>𝑘</m:t>
                        </m:r>
                        <m:r>
                          <a:rPr lang="nb-NO" altLang="nb-NO" b="0" i="1" smtClean="0">
                            <a:latin typeface="Cambria Math" panose="02040503050406030204" pitchFamily="18" charset="0"/>
                          </a:rPr>
                          <m:t>+1)</m:t>
                        </m:r>
                      </m:num>
                      <m:den>
                        <m:r>
                          <a:rPr lang="nb-NO" altLang="nb-NO" b="0" i="1" smtClean="0">
                            <a:latin typeface="Cambria Math" panose="02040503050406030204" pitchFamily="18" charset="0"/>
                          </a:rPr>
                          <m:t>𝑘</m:t>
                        </m:r>
                        <m:r>
                          <a:rPr lang="nb-NO" altLang="nb-NO" b="0" i="1" smtClean="0">
                            <a:latin typeface="Cambria Math" panose="02040503050406030204" pitchFamily="18" charset="0"/>
                          </a:rPr>
                          <m:t>(</m:t>
                        </m:r>
                        <m:r>
                          <a:rPr lang="nb-NO" altLang="nb-NO" b="0" i="1" smtClean="0">
                            <a:latin typeface="Cambria Math" panose="02040503050406030204" pitchFamily="18" charset="0"/>
                          </a:rPr>
                          <m:t>𝑘</m:t>
                        </m:r>
                        <m:r>
                          <a:rPr lang="nb-NO" altLang="nb-NO" b="0" i="1" smtClean="0">
                            <a:latin typeface="Cambria Math" panose="02040503050406030204" pitchFamily="18" charset="0"/>
                          </a:rPr>
                          <m:t>−1)⋯1</m:t>
                        </m:r>
                      </m:den>
                    </m:f>
                  </m:oMath>
                </a14:m>
                <a:endParaRPr lang="en-US" altLang="nb-NO" dirty="0"/>
              </a:p>
              <a:p>
                <a:pPr lvl="2"/>
                <a:r>
                  <a:rPr lang="en-US" altLang="nb-NO" sz="1800" dirty="0"/>
                  <a:t>for our case:</a:t>
                </a:r>
                <a:r>
                  <a:rPr lang="en-US" altLang="nb-NO" dirty="0"/>
                  <a:t> </a:t>
                </a:r>
                <a14:m>
                  <m:oMath xmlns:m="http://schemas.openxmlformats.org/officeDocument/2006/math">
                    <m:d>
                      <m:dPr>
                        <m:ctrlPr>
                          <a:rPr lang="en-US" altLang="nb-NO" i="1">
                            <a:latin typeface="Cambria Math" panose="02040503050406030204" pitchFamily="18" charset="0"/>
                          </a:rPr>
                        </m:ctrlPr>
                      </m:dPr>
                      <m:e>
                        <m:m>
                          <m:mPr>
                            <m:mcs>
                              <m:mc>
                                <m:mcPr>
                                  <m:count m:val="1"/>
                                  <m:mcJc m:val="center"/>
                                </m:mcPr>
                              </m:mc>
                            </m:mcs>
                            <m:ctrlPr>
                              <a:rPr lang="en-US" altLang="nb-NO" i="1">
                                <a:latin typeface="Cambria Math" panose="02040503050406030204" pitchFamily="18" charset="0"/>
                              </a:rPr>
                            </m:ctrlPr>
                          </m:mPr>
                          <m:mr>
                            <m:e>
                              <m:r>
                                <m:rPr>
                                  <m:brk m:alnAt="7"/>
                                </m:rPr>
                                <a:rPr lang="nb-NO" altLang="nb-NO" b="0" i="1" smtClean="0">
                                  <a:latin typeface="Cambria Math" panose="02040503050406030204" pitchFamily="18" charset="0"/>
                                </a:rPr>
                                <m:t>7</m:t>
                              </m:r>
                            </m:e>
                          </m:mr>
                          <m:mr>
                            <m:e>
                              <m:r>
                                <a:rPr lang="nb-NO" altLang="nb-NO" b="0" i="1" smtClean="0">
                                  <a:latin typeface="Cambria Math" panose="02040503050406030204" pitchFamily="18" charset="0"/>
                                </a:rPr>
                                <m:t>2</m:t>
                              </m:r>
                            </m:e>
                          </m:mr>
                        </m:m>
                      </m:e>
                    </m:d>
                    <m:r>
                      <a:rPr lang="nb-NO" altLang="nb-NO" i="1">
                        <a:latin typeface="Cambria Math" panose="02040503050406030204" pitchFamily="18" charset="0"/>
                      </a:rPr>
                      <m:t>=</m:t>
                    </m:r>
                    <m:f>
                      <m:fPr>
                        <m:ctrlPr>
                          <a:rPr lang="nb-NO" altLang="nb-NO" i="1">
                            <a:latin typeface="Cambria Math" panose="02040503050406030204" pitchFamily="18" charset="0"/>
                          </a:rPr>
                        </m:ctrlPr>
                      </m:fPr>
                      <m:num>
                        <m:r>
                          <a:rPr lang="nb-NO" altLang="nb-NO" i="1">
                            <a:latin typeface="Cambria Math" panose="02040503050406030204" pitchFamily="18" charset="0"/>
                          </a:rPr>
                          <m:t>7∗6</m:t>
                        </m:r>
                      </m:num>
                      <m:den>
                        <m:r>
                          <a:rPr lang="nb-NO" altLang="nb-NO" i="1">
                            <a:latin typeface="Cambria Math" panose="02040503050406030204" pitchFamily="18" charset="0"/>
                          </a:rPr>
                          <m:t>2∗1</m:t>
                        </m:r>
                      </m:den>
                    </m:f>
                    <m:r>
                      <a:rPr lang="nb-NO" altLang="nb-NO" i="1">
                        <a:latin typeface="Cambria Math" panose="02040503050406030204" pitchFamily="18" charset="0"/>
                      </a:rPr>
                      <m:t>=</m:t>
                    </m:r>
                    <m:f>
                      <m:fPr>
                        <m:ctrlPr>
                          <a:rPr lang="nb-NO" altLang="nb-NO" i="1">
                            <a:latin typeface="Cambria Math" panose="02040503050406030204" pitchFamily="18" charset="0"/>
                          </a:rPr>
                        </m:ctrlPr>
                      </m:fPr>
                      <m:num>
                        <m:r>
                          <a:rPr lang="nb-NO" altLang="nb-NO" i="1">
                            <a:latin typeface="Cambria Math" panose="02040503050406030204" pitchFamily="18" charset="0"/>
                          </a:rPr>
                          <m:t>42</m:t>
                        </m:r>
                      </m:num>
                      <m:den>
                        <m:r>
                          <a:rPr lang="nb-NO" altLang="nb-NO" i="1">
                            <a:latin typeface="Cambria Math" panose="02040503050406030204" pitchFamily="18" charset="0"/>
                          </a:rPr>
                          <m:t>2</m:t>
                        </m:r>
                      </m:den>
                    </m:f>
                    <m:r>
                      <a:rPr lang="nb-NO" altLang="nb-NO" i="1">
                        <a:latin typeface="Cambria Math" panose="02040503050406030204" pitchFamily="18" charset="0"/>
                      </a:rPr>
                      <m:t>=21</m:t>
                    </m:r>
                  </m:oMath>
                </a14:m>
                <a:endParaRPr lang="en-US" altLang="nb-NO" dirty="0"/>
              </a:p>
              <a:p>
                <a:pPr lvl="1"/>
                <a:r>
                  <a:rPr lang="en-US" altLang="nb-NO" sz="2000" dirty="0"/>
                  <a:t>Would not be surprising to find 1 pair differed (at 95%)</a:t>
                </a:r>
              </a:p>
              <a:p>
                <a:pPr lvl="1"/>
                <a:endParaRPr lang="en-US" altLang="nb-NO" sz="2000" dirty="0"/>
              </a:p>
              <a:p>
                <a:pPr marL="457200" lvl="1" indent="0">
                  <a:buNone/>
                </a:pPr>
                <a:endParaRPr lang="en-US" altLang="nb-NO" sz="2000" dirty="0"/>
              </a:p>
            </p:txBody>
          </p:sp>
        </mc:Choice>
        <mc:Fallback xmlns="">
          <p:sp>
            <p:nvSpPr>
              <p:cNvPr id="413699" name="Rectangle 3">
                <a:extLst>
                  <a:ext uri="{FF2B5EF4-FFF2-40B4-BE49-F238E27FC236}">
                    <a16:creationId xmlns:a16="http://schemas.microsoft.com/office/drawing/2014/main" id="{7132DED2-A202-F64B-BCF8-EB610D51D058}"/>
                  </a:ext>
                </a:extLst>
              </p:cNvPr>
              <p:cNvSpPr>
                <a:spLocks noGrp="1" noRot="1" noChangeAspect="1" noMove="1" noResize="1" noEditPoints="1" noAdjustHandles="1" noChangeArrowheads="1" noChangeShapeType="1" noTextEdit="1"/>
              </p:cNvSpPr>
              <p:nvPr>
                <p:ph idx="1"/>
              </p:nvPr>
            </p:nvSpPr>
            <p:spPr>
              <a:xfrm>
                <a:off x="237067" y="866775"/>
                <a:ext cx="8729134" cy="5648325"/>
              </a:xfrm>
              <a:blipFill>
                <a:blip r:embed="rId2"/>
                <a:stretch>
                  <a:fillRect l="-1308" t="-157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329CDAE-3711-4846-BD46-6753AF133918}"/>
              </a:ext>
            </a:extLst>
          </p:cNvPr>
          <p:cNvGrpSpPr>
            <a:grpSpLocks noChangeAspect="1"/>
          </p:cNvGrpSpPr>
          <p:nvPr/>
        </p:nvGrpSpPr>
        <p:grpSpPr>
          <a:xfrm>
            <a:off x="2765303" y="917704"/>
            <a:ext cx="5988405" cy="2238091"/>
            <a:chOff x="762000" y="1864114"/>
            <a:chExt cx="7543800" cy="2819400"/>
          </a:xfrm>
        </p:grpSpPr>
        <p:sp>
          <p:nvSpPr>
            <p:cNvPr id="413700" name="Line 4">
              <a:extLst>
                <a:ext uri="{FF2B5EF4-FFF2-40B4-BE49-F238E27FC236}">
                  <a16:creationId xmlns:a16="http://schemas.microsoft.com/office/drawing/2014/main" id="{C6189470-478F-BF47-A622-EE3FE6AF8BA3}"/>
                </a:ext>
              </a:extLst>
            </p:cNvPr>
            <p:cNvSpPr>
              <a:spLocks noChangeShapeType="1"/>
            </p:cNvSpPr>
            <p:nvPr/>
          </p:nvSpPr>
          <p:spPr bwMode="auto">
            <a:xfrm>
              <a:off x="1981200" y="2321314"/>
              <a:ext cx="2209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1" name="Line 5">
              <a:extLst>
                <a:ext uri="{FF2B5EF4-FFF2-40B4-BE49-F238E27FC236}">
                  <a16:creationId xmlns:a16="http://schemas.microsoft.com/office/drawing/2014/main" id="{7A9BAF07-32DC-4A42-84FE-0FDB0221AABB}"/>
                </a:ext>
              </a:extLst>
            </p:cNvPr>
            <p:cNvSpPr>
              <a:spLocks noChangeShapeType="1"/>
            </p:cNvSpPr>
            <p:nvPr/>
          </p:nvSpPr>
          <p:spPr bwMode="auto">
            <a:xfrm>
              <a:off x="3352800" y="3388114"/>
              <a:ext cx="19812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2" name="Line 6">
              <a:extLst>
                <a:ext uri="{FF2B5EF4-FFF2-40B4-BE49-F238E27FC236}">
                  <a16:creationId xmlns:a16="http://schemas.microsoft.com/office/drawing/2014/main" id="{7266F785-6300-334C-AD42-3CB14F3CBA5B}"/>
                </a:ext>
              </a:extLst>
            </p:cNvPr>
            <p:cNvSpPr>
              <a:spLocks noChangeShapeType="1"/>
            </p:cNvSpPr>
            <p:nvPr/>
          </p:nvSpPr>
          <p:spPr bwMode="auto">
            <a:xfrm>
              <a:off x="6629400" y="4378714"/>
              <a:ext cx="16764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3" name="tower">
              <a:extLst>
                <a:ext uri="{FF2B5EF4-FFF2-40B4-BE49-F238E27FC236}">
                  <a16:creationId xmlns:a16="http://schemas.microsoft.com/office/drawing/2014/main" id="{22E6C3FB-43B4-4245-AD83-37AED74FFA13}"/>
                </a:ext>
              </a:extLst>
            </p:cNvPr>
            <p:cNvSpPr>
              <a:spLocks noEditPoints="1" noChangeArrowheads="1"/>
            </p:cNvSpPr>
            <p:nvPr/>
          </p:nvSpPr>
          <p:spPr bwMode="auto">
            <a:xfrm>
              <a:off x="838200" y="1864114"/>
              <a:ext cx="381000" cy="762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a:p>
          </p:txBody>
        </p:sp>
        <p:sp>
          <p:nvSpPr>
            <p:cNvPr id="413704" name="server">
              <a:extLst>
                <a:ext uri="{FF2B5EF4-FFF2-40B4-BE49-F238E27FC236}">
                  <a16:creationId xmlns:a16="http://schemas.microsoft.com/office/drawing/2014/main" id="{2EC70993-0800-1D4F-A9DB-A3AE2A3825B7}"/>
                </a:ext>
              </a:extLst>
            </p:cNvPr>
            <p:cNvSpPr>
              <a:spLocks noEditPoints="1" noChangeArrowheads="1"/>
            </p:cNvSpPr>
            <p:nvPr/>
          </p:nvSpPr>
          <p:spPr bwMode="auto">
            <a:xfrm>
              <a:off x="762000" y="3083314"/>
              <a:ext cx="609600" cy="609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413705" name="mainfrm">
              <a:extLst>
                <a:ext uri="{FF2B5EF4-FFF2-40B4-BE49-F238E27FC236}">
                  <a16:creationId xmlns:a16="http://schemas.microsoft.com/office/drawing/2014/main" id="{F8A28C38-0DC0-BB4B-9CA0-5FA5967CFD6D}"/>
                </a:ext>
              </a:extLst>
            </p:cNvPr>
            <p:cNvSpPr>
              <a:spLocks noEditPoints="1" noChangeArrowheads="1"/>
            </p:cNvSpPr>
            <p:nvPr/>
          </p:nvSpPr>
          <p:spPr bwMode="auto">
            <a:xfrm>
              <a:off x="762000" y="3997714"/>
              <a:ext cx="762000"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345878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B431-8151-4488-A83A-FFA48F2B8D09}"/>
              </a:ext>
            </a:extLst>
          </p:cNvPr>
          <p:cNvSpPr>
            <a:spLocks noGrp="1"/>
          </p:cNvSpPr>
          <p:nvPr>
            <p:ph type="title"/>
          </p:nvPr>
        </p:nvSpPr>
        <p:spPr/>
        <p:txBody>
          <a:bodyPr>
            <a:normAutofit/>
          </a:bodyPr>
          <a:lstStyle/>
          <a:p>
            <a:r>
              <a:rPr lang="en-GB" dirty="0">
                <a:solidFill>
                  <a:schemeClr val="tx1"/>
                </a:solidFill>
              </a:rPr>
              <a:t>SPSS Chart of methods</a:t>
            </a:r>
          </a:p>
        </p:txBody>
      </p:sp>
      <p:pic>
        <p:nvPicPr>
          <p:cNvPr id="1026" name="Picture 2" descr="No photo description available.">
            <a:extLst>
              <a:ext uri="{FF2B5EF4-FFF2-40B4-BE49-F238E27FC236}">
                <a16:creationId xmlns:a16="http://schemas.microsoft.com/office/drawing/2014/main" id="{9A6CF7EF-CC91-43B8-ADF4-B6D9DA079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749"/>
          <a:stretch/>
        </p:blipFill>
        <p:spPr bwMode="auto">
          <a:xfrm>
            <a:off x="1007474" y="730829"/>
            <a:ext cx="6958989" cy="575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7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B431-8151-4488-A83A-FFA48F2B8D09}"/>
              </a:ext>
            </a:extLst>
          </p:cNvPr>
          <p:cNvSpPr>
            <a:spLocks noGrp="1"/>
          </p:cNvSpPr>
          <p:nvPr>
            <p:ph type="title"/>
          </p:nvPr>
        </p:nvSpPr>
        <p:spPr/>
        <p:txBody>
          <a:bodyPr>
            <a:normAutofit/>
          </a:bodyPr>
          <a:lstStyle/>
          <a:p>
            <a:r>
              <a:rPr lang="en-GB" dirty="0">
                <a:solidFill>
                  <a:schemeClr val="tx1"/>
                </a:solidFill>
              </a:rPr>
              <a:t>SPSS Chart of methods</a:t>
            </a:r>
          </a:p>
        </p:txBody>
      </p:sp>
      <p:pic>
        <p:nvPicPr>
          <p:cNvPr id="1026" name="Picture 2" descr="No photo description available.">
            <a:extLst>
              <a:ext uri="{FF2B5EF4-FFF2-40B4-BE49-F238E27FC236}">
                <a16:creationId xmlns:a16="http://schemas.microsoft.com/office/drawing/2014/main" id="{9A6CF7EF-CC91-43B8-ADF4-B6D9DA079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749"/>
          <a:stretch/>
        </p:blipFill>
        <p:spPr bwMode="auto">
          <a:xfrm>
            <a:off x="1007474" y="730829"/>
            <a:ext cx="6958989" cy="57570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D0443E7-25FF-E3D7-D090-40E38B9E22A8}"/>
              </a:ext>
            </a:extLst>
          </p:cNvPr>
          <p:cNvCxnSpPr>
            <a:cxnSpLocks/>
          </p:cNvCxnSpPr>
          <p:nvPr/>
        </p:nvCxnSpPr>
        <p:spPr bwMode="auto">
          <a:xfrm flipV="1">
            <a:off x="1280160" y="2377440"/>
            <a:ext cx="808522" cy="924025"/>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6" name="Straight Connector 5">
            <a:extLst>
              <a:ext uri="{FF2B5EF4-FFF2-40B4-BE49-F238E27FC236}">
                <a16:creationId xmlns:a16="http://schemas.microsoft.com/office/drawing/2014/main" id="{5ACC6EB2-E566-43CF-9482-FD4094F0FEC5}"/>
              </a:ext>
            </a:extLst>
          </p:cNvPr>
          <p:cNvCxnSpPr>
            <a:cxnSpLocks/>
          </p:cNvCxnSpPr>
          <p:nvPr/>
        </p:nvCxnSpPr>
        <p:spPr bwMode="auto">
          <a:xfrm flipV="1">
            <a:off x="2464067" y="1694046"/>
            <a:ext cx="577516" cy="442762"/>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9" name="Straight Connector 8">
            <a:extLst>
              <a:ext uri="{FF2B5EF4-FFF2-40B4-BE49-F238E27FC236}">
                <a16:creationId xmlns:a16="http://schemas.microsoft.com/office/drawing/2014/main" id="{67458D8A-3188-8BC0-0BEF-55BCB4649AE8}"/>
              </a:ext>
            </a:extLst>
          </p:cNvPr>
          <p:cNvCxnSpPr>
            <a:cxnSpLocks/>
          </p:cNvCxnSpPr>
          <p:nvPr/>
        </p:nvCxnSpPr>
        <p:spPr bwMode="auto">
          <a:xfrm flipH="1" flipV="1">
            <a:off x="3672039" y="1554480"/>
            <a:ext cx="317633" cy="279132"/>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14" name="Straight Connector 13">
            <a:extLst>
              <a:ext uri="{FF2B5EF4-FFF2-40B4-BE49-F238E27FC236}">
                <a16:creationId xmlns:a16="http://schemas.microsoft.com/office/drawing/2014/main" id="{14F3F49D-8E84-6FFA-8AFA-150D2AF24B98}"/>
              </a:ext>
            </a:extLst>
          </p:cNvPr>
          <p:cNvCxnSpPr>
            <a:cxnSpLocks/>
          </p:cNvCxnSpPr>
          <p:nvPr/>
        </p:nvCxnSpPr>
        <p:spPr bwMode="auto">
          <a:xfrm>
            <a:off x="4706756" y="1963552"/>
            <a:ext cx="221381" cy="221381"/>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17" name="Straight Connector 16">
            <a:extLst>
              <a:ext uri="{FF2B5EF4-FFF2-40B4-BE49-F238E27FC236}">
                <a16:creationId xmlns:a16="http://schemas.microsoft.com/office/drawing/2014/main" id="{605F9A81-39EF-FE04-D278-825AA11BB6F8}"/>
              </a:ext>
            </a:extLst>
          </p:cNvPr>
          <p:cNvCxnSpPr>
            <a:cxnSpLocks/>
          </p:cNvCxnSpPr>
          <p:nvPr/>
        </p:nvCxnSpPr>
        <p:spPr bwMode="auto">
          <a:xfrm flipH="1">
            <a:off x="5563402" y="2083867"/>
            <a:ext cx="317634" cy="110691"/>
          </a:xfrm>
          <a:prstGeom prst="line">
            <a:avLst/>
          </a:prstGeom>
          <a:solidFill>
            <a:srgbClr val="DDDDDD"/>
          </a:solidFill>
          <a:ln w="38100" cap="flat" cmpd="sng" algn="ctr">
            <a:solidFill>
              <a:srgbClr val="FF0000"/>
            </a:solidFill>
            <a:prstDash val="solid"/>
            <a:round/>
            <a:headEnd type="none" w="med" len="med"/>
            <a:tailEnd type="none"/>
          </a:ln>
          <a:effectLst/>
        </p:spPr>
      </p:cxnSp>
      <p:sp>
        <p:nvSpPr>
          <p:cNvPr id="21" name="TextBox 20">
            <a:extLst>
              <a:ext uri="{FF2B5EF4-FFF2-40B4-BE49-F238E27FC236}">
                <a16:creationId xmlns:a16="http://schemas.microsoft.com/office/drawing/2014/main" id="{76121255-5632-F517-3C86-FBB9CB56C74B}"/>
              </a:ext>
            </a:extLst>
          </p:cNvPr>
          <p:cNvSpPr txBox="1"/>
          <p:nvPr/>
        </p:nvSpPr>
        <p:spPr bwMode="auto">
          <a:xfrm>
            <a:off x="2730457" y="2616069"/>
            <a:ext cx="3683085" cy="929485"/>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Tapping </a:t>
            </a:r>
            <a:r>
              <a:rPr lang="nb-NO" sz="1600" kern="0" dirty="0" err="1">
                <a:sym typeface="Wingdings" pitchFamily="2" charset="2"/>
              </a:rPr>
              <a:t>study</a:t>
            </a:r>
            <a:r>
              <a:rPr lang="nb-NO" sz="1600" kern="0" dirty="0">
                <a:sym typeface="Wingdings" pitchFamily="2" charset="2"/>
              </a:rPr>
              <a:t> </a:t>
            </a:r>
            <a:r>
              <a:rPr lang="nb-NO" sz="1600" kern="0" dirty="0" err="1">
                <a:sym typeface="Wingdings" pitchFamily="2" charset="2"/>
              </a:rPr>
              <a:t>with</a:t>
            </a:r>
            <a:r>
              <a:rPr lang="nb-NO" sz="1600" kern="0" dirty="0">
                <a:sym typeface="Wingdings" pitchFamily="2" charset="2"/>
              </a:rPr>
              <a:t> &gt;2 settings</a:t>
            </a:r>
          </a:p>
          <a:p>
            <a:pPr marL="285750" indent="-285750" algn="l">
              <a:buFont typeface="Arial" panose="020B0604020202020204" pitchFamily="34" charset="0"/>
              <a:buChar char="•"/>
            </a:pPr>
            <a:r>
              <a:rPr lang="nb-NO" sz="1600" kern="0" dirty="0" err="1">
                <a:sym typeface="Wingdings" pitchFamily="2" charset="2"/>
              </a:rPr>
              <a:t>Temperature</a:t>
            </a:r>
            <a:r>
              <a:rPr lang="nb-NO" sz="1600" kern="0" dirty="0">
                <a:sym typeface="Wingdings" pitchFamily="2" charset="2"/>
              </a:rPr>
              <a:t> &amp; Speed combinations</a:t>
            </a:r>
          </a:p>
          <a:p>
            <a:pPr algn="l"/>
            <a:r>
              <a:rPr lang="nb-NO" sz="1600" kern="0" dirty="0">
                <a:sym typeface="Wingdings" pitchFamily="2" charset="2"/>
              </a:rPr>
              <a:t>=&gt; more </a:t>
            </a:r>
            <a:r>
              <a:rPr lang="nb-NO" sz="1600" kern="0" dirty="0" err="1">
                <a:sym typeface="Wingdings" pitchFamily="2" charset="2"/>
              </a:rPr>
              <a:t>than</a:t>
            </a:r>
            <a:r>
              <a:rPr lang="nb-NO" sz="1600" kern="0" dirty="0">
                <a:sym typeface="Wingdings" pitchFamily="2" charset="2"/>
              </a:rPr>
              <a:t> 2 </a:t>
            </a:r>
            <a:r>
              <a:rPr lang="nb-NO" sz="1600" kern="0" dirty="0" err="1">
                <a:sym typeface="Wingdings" pitchFamily="2" charset="2"/>
              </a:rPr>
              <a:t>categorical</a:t>
            </a:r>
            <a:r>
              <a:rPr lang="nb-NO" sz="1600" kern="0" dirty="0">
                <a:sym typeface="Wingdings" pitchFamily="2" charset="2"/>
              </a:rPr>
              <a:t> </a:t>
            </a:r>
            <a:r>
              <a:rPr lang="nb-NO" sz="1600" kern="0" dirty="0" err="1">
                <a:sym typeface="Wingdings" pitchFamily="2" charset="2"/>
              </a:rPr>
              <a:t>predictors</a:t>
            </a:r>
            <a:endParaRPr lang="nb-NO" sz="1600" kern="0" dirty="0">
              <a:sym typeface="Wingdings" pitchFamily="2" charset="2"/>
            </a:endParaRPr>
          </a:p>
        </p:txBody>
      </p:sp>
      <p:sp>
        <p:nvSpPr>
          <p:cNvPr id="22" name="TextBox 21">
            <a:extLst>
              <a:ext uri="{FF2B5EF4-FFF2-40B4-BE49-F238E27FC236}">
                <a16:creationId xmlns:a16="http://schemas.microsoft.com/office/drawing/2014/main" id="{94C7E819-06CF-F217-2FAE-15B655BBBCB3}"/>
              </a:ext>
            </a:extLst>
          </p:cNvPr>
          <p:cNvSpPr txBox="1"/>
          <p:nvPr/>
        </p:nvSpPr>
        <p:spPr bwMode="auto">
          <a:xfrm>
            <a:off x="129014" y="3886564"/>
            <a:ext cx="3634995"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One </a:t>
            </a:r>
            <a:r>
              <a:rPr lang="nb-NO" sz="1600" kern="0" dirty="0" err="1">
                <a:sym typeface="Wingdings" pitchFamily="2" charset="2"/>
              </a:rPr>
              <a:t>response</a:t>
            </a:r>
            <a:r>
              <a:rPr lang="nb-NO" sz="1600" kern="0" dirty="0">
                <a:sym typeface="Wingdings" pitchFamily="2" charset="2"/>
              </a:rPr>
              <a:t> </a:t>
            </a:r>
            <a:r>
              <a:rPr lang="nb-NO" sz="1600" kern="0" dirty="0" err="1">
                <a:sym typeface="Wingdings" pitchFamily="2" charset="2"/>
              </a:rPr>
              <a:t>on</a:t>
            </a:r>
            <a:r>
              <a:rPr lang="nb-NO" sz="1600" kern="0" dirty="0">
                <a:sym typeface="Wingdings" pitchFamily="2" charset="2"/>
              </a:rPr>
              <a:t> a 5-point Likert </a:t>
            </a:r>
            <a:r>
              <a:rPr lang="nb-NO" sz="1600" kern="0" dirty="0" err="1">
                <a:sym typeface="Wingdings" pitchFamily="2" charset="2"/>
              </a:rPr>
              <a:t>scale</a:t>
            </a:r>
            <a:endParaRPr lang="nb-NO" sz="1600" kern="0" dirty="0">
              <a:sym typeface="Wingdings" pitchFamily="2" charset="2"/>
            </a:endParaRPr>
          </a:p>
        </p:txBody>
      </p:sp>
      <p:sp>
        <p:nvSpPr>
          <p:cNvPr id="23" name="TextBox 22">
            <a:extLst>
              <a:ext uri="{FF2B5EF4-FFF2-40B4-BE49-F238E27FC236}">
                <a16:creationId xmlns:a16="http://schemas.microsoft.com/office/drawing/2014/main" id="{3BF1BF57-8ECB-C384-665F-CB916843747F}"/>
              </a:ext>
            </a:extLst>
          </p:cNvPr>
          <p:cNvSpPr txBox="1"/>
          <p:nvPr/>
        </p:nvSpPr>
        <p:spPr bwMode="auto">
          <a:xfrm>
            <a:off x="5706148" y="1606055"/>
            <a:ext cx="3367294"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err="1">
                <a:sym typeface="Wingdings" pitchFamily="2" charset="2"/>
              </a:rPr>
              <a:t>Every</a:t>
            </a:r>
            <a:r>
              <a:rPr lang="nb-NO" sz="1600" kern="0" dirty="0">
                <a:sym typeface="Wingdings" pitchFamily="2" charset="2"/>
              </a:rPr>
              <a:t> </a:t>
            </a:r>
            <a:r>
              <a:rPr lang="nb-NO" sz="1600" kern="0" dirty="0" err="1">
                <a:sym typeface="Wingdings" pitchFamily="2" charset="2"/>
              </a:rPr>
              <a:t>participant</a:t>
            </a:r>
            <a:r>
              <a:rPr lang="nb-NO" sz="1600" kern="0" dirty="0">
                <a:sym typeface="Wingdings" pitchFamily="2" charset="2"/>
              </a:rPr>
              <a:t> </a:t>
            </a:r>
            <a:r>
              <a:rPr lang="nb-NO" sz="1600" kern="0" dirty="0" err="1">
                <a:sym typeface="Wingdings" pitchFamily="2" charset="2"/>
              </a:rPr>
              <a:t>checks</a:t>
            </a:r>
            <a:r>
              <a:rPr lang="nb-NO" sz="1600" kern="0" dirty="0">
                <a:sym typeface="Wingdings" pitchFamily="2" charset="2"/>
              </a:rPr>
              <a:t> all settings</a:t>
            </a:r>
          </a:p>
        </p:txBody>
      </p:sp>
    </p:spTree>
    <p:extLst>
      <p:ext uri="{BB962C8B-B14F-4D97-AF65-F5344CB8AC3E}">
        <p14:creationId xmlns:p14="http://schemas.microsoft.com/office/powerpoint/2010/main" val="363374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B431-8151-4488-A83A-FFA48F2B8D09}"/>
              </a:ext>
            </a:extLst>
          </p:cNvPr>
          <p:cNvSpPr>
            <a:spLocks noGrp="1"/>
          </p:cNvSpPr>
          <p:nvPr>
            <p:ph type="title"/>
          </p:nvPr>
        </p:nvSpPr>
        <p:spPr/>
        <p:txBody>
          <a:bodyPr>
            <a:normAutofit/>
          </a:bodyPr>
          <a:lstStyle/>
          <a:p>
            <a:r>
              <a:rPr lang="en-GB" dirty="0">
                <a:solidFill>
                  <a:schemeClr val="tx1"/>
                </a:solidFill>
              </a:rPr>
              <a:t>SPSS Chart of methods</a:t>
            </a:r>
          </a:p>
        </p:txBody>
      </p:sp>
      <p:pic>
        <p:nvPicPr>
          <p:cNvPr id="1026" name="Picture 2" descr="No photo description available.">
            <a:extLst>
              <a:ext uri="{FF2B5EF4-FFF2-40B4-BE49-F238E27FC236}">
                <a16:creationId xmlns:a16="http://schemas.microsoft.com/office/drawing/2014/main" id="{9A6CF7EF-CC91-43B8-ADF4-B6D9DA079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749"/>
          <a:stretch/>
        </p:blipFill>
        <p:spPr bwMode="auto">
          <a:xfrm>
            <a:off x="1007474" y="730829"/>
            <a:ext cx="6958989" cy="57570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D0443E7-25FF-E3D7-D090-40E38B9E22A8}"/>
              </a:ext>
            </a:extLst>
          </p:cNvPr>
          <p:cNvCxnSpPr>
            <a:cxnSpLocks/>
          </p:cNvCxnSpPr>
          <p:nvPr/>
        </p:nvCxnSpPr>
        <p:spPr bwMode="auto">
          <a:xfrm flipV="1">
            <a:off x="1280160" y="2377440"/>
            <a:ext cx="808522" cy="924025"/>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6" name="Straight Connector 5">
            <a:extLst>
              <a:ext uri="{FF2B5EF4-FFF2-40B4-BE49-F238E27FC236}">
                <a16:creationId xmlns:a16="http://schemas.microsoft.com/office/drawing/2014/main" id="{5ACC6EB2-E566-43CF-9482-FD4094F0FEC5}"/>
              </a:ext>
            </a:extLst>
          </p:cNvPr>
          <p:cNvCxnSpPr>
            <a:cxnSpLocks/>
          </p:cNvCxnSpPr>
          <p:nvPr/>
        </p:nvCxnSpPr>
        <p:spPr bwMode="auto">
          <a:xfrm>
            <a:off x="2712696" y="2271562"/>
            <a:ext cx="598395" cy="699874"/>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9" name="Straight Connector 8">
            <a:extLst>
              <a:ext uri="{FF2B5EF4-FFF2-40B4-BE49-F238E27FC236}">
                <a16:creationId xmlns:a16="http://schemas.microsoft.com/office/drawing/2014/main" id="{67458D8A-3188-8BC0-0BEF-55BCB4649AE8}"/>
              </a:ext>
            </a:extLst>
          </p:cNvPr>
          <p:cNvCxnSpPr>
            <a:cxnSpLocks/>
          </p:cNvCxnSpPr>
          <p:nvPr/>
        </p:nvCxnSpPr>
        <p:spPr bwMode="auto">
          <a:xfrm flipH="1">
            <a:off x="3619099" y="3185962"/>
            <a:ext cx="327257" cy="0"/>
          </a:xfrm>
          <a:prstGeom prst="line">
            <a:avLst/>
          </a:prstGeom>
          <a:solidFill>
            <a:srgbClr val="DDDDDD"/>
          </a:solidFill>
          <a:ln w="38100" cap="flat" cmpd="sng" algn="ctr">
            <a:solidFill>
              <a:srgbClr val="FF0000"/>
            </a:solidFill>
            <a:prstDash val="solid"/>
            <a:round/>
            <a:headEnd type="none" w="med" len="med"/>
            <a:tailEnd type="none"/>
          </a:ln>
          <a:effectLst/>
        </p:spPr>
      </p:cxnSp>
      <p:cxnSp>
        <p:nvCxnSpPr>
          <p:cNvPr id="14" name="Straight Connector 13">
            <a:extLst>
              <a:ext uri="{FF2B5EF4-FFF2-40B4-BE49-F238E27FC236}">
                <a16:creationId xmlns:a16="http://schemas.microsoft.com/office/drawing/2014/main" id="{14F3F49D-8E84-6FFA-8AFA-150D2AF24B98}"/>
              </a:ext>
            </a:extLst>
          </p:cNvPr>
          <p:cNvCxnSpPr>
            <a:cxnSpLocks/>
          </p:cNvCxnSpPr>
          <p:nvPr/>
        </p:nvCxnSpPr>
        <p:spPr bwMode="auto">
          <a:xfrm flipV="1">
            <a:off x="4779073" y="2961811"/>
            <a:ext cx="919081" cy="194909"/>
          </a:xfrm>
          <a:prstGeom prst="line">
            <a:avLst/>
          </a:prstGeom>
          <a:solidFill>
            <a:srgbClr val="DDDDDD"/>
          </a:solidFill>
          <a:ln w="38100" cap="flat" cmpd="sng" algn="ctr">
            <a:solidFill>
              <a:srgbClr val="FF0000"/>
            </a:solidFill>
            <a:prstDash val="solid"/>
            <a:round/>
            <a:headEnd type="none" w="med" len="med"/>
            <a:tailEnd type="none"/>
          </a:ln>
          <a:effectLst/>
        </p:spPr>
      </p:cxnSp>
      <p:sp>
        <p:nvSpPr>
          <p:cNvPr id="21" name="TextBox 20">
            <a:extLst>
              <a:ext uri="{FF2B5EF4-FFF2-40B4-BE49-F238E27FC236}">
                <a16:creationId xmlns:a16="http://schemas.microsoft.com/office/drawing/2014/main" id="{76121255-5632-F517-3C86-FBB9CB56C74B}"/>
              </a:ext>
            </a:extLst>
          </p:cNvPr>
          <p:cNvSpPr txBox="1"/>
          <p:nvPr/>
        </p:nvSpPr>
        <p:spPr bwMode="auto">
          <a:xfrm>
            <a:off x="4711700" y="3443365"/>
            <a:ext cx="3617362" cy="1224951"/>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Tapping </a:t>
            </a:r>
            <a:r>
              <a:rPr lang="nb-NO" sz="1600" kern="0" dirty="0" err="1">
                <a:sym typeface="Wingdings" pitchFamily="2" charset="2"/>
              </a:rPr>
              <a:t>study</a:t>
            </a:r>
            <a:r>
              <a:rPr lang="nb-NO" sz="1600" kern="0" dirty="0">
                <a:sym typeface="Wingdings" pitchFamily="2" charset="2"/>
              </a:rPr>
              <a:t> </a:t>
            </a:r>
            <a:r>
              <a:rPr lang="nb-NO" sz="1600" kern="0" dirty="0" err="1">
                <a:sym typeface="Wingdings" pitchFamily="2" charset="2"/>
              </a:rPr>
              <a:t>with</a:t>
            </a:r>
            <a:r>
              <a:rPr lang="nb-NO" sz="1600" kern="0" dirty="0">
                <a:sym typeface="Wingdings" pitchFamily="2" charset="2"/>
              </a:rPr>
              <a:t> &gt;2 settings</a:t>
            </a:r>
          </a:p>
          <a:p>
            <a:pPr marL="285750" indent="-285750" algn="l">
              <a:buFont typeface="Arial" panose="020B0604020202020204" pitchFamily="34" charset="0"/>
              <a:buChar char="•"/>
            </a:pPr>
            <a:r>
              <a:rPr lang="nb-NO" sz="1600" kern="0" dirty="0" err="1">
                <a:sym typeface="Wingdings" pitchFamily="2" charset="2"/>
              </a:rPr>
              <a:t>Temperature</a:t>
            </a:r>
            <a:endParaRPr lang="nb-NO" sz="1600" kern="0" dirty="0">
              <a:sym typeface="Wingdings" pitchFamily="2" charset="2"/>
            </a:endParaRPr>
          </a:p>
          <a:p>
            <a:pPr marL="285750" indent="-285750" algn="l">
              <a:buFont typeface="Arial" panose="020B0604020202020204" pitchFamily="34" charset="0"/>
              <a:buChar char="•"/>
            </a:pPr>
            <a:r>
              <a:rPr lang="nb-NO" sz="1600" kern="0" dirty="0">
                <a:sym typeface="Wingdings" pitchFamily="2" charset="2"/>
              </a:rPr>
              <a:t>Speed</a:t>
            </a:r>
          </a:p>
          <a:p>
            <a:pPr algn="l"/>
            <a:r>
              <a:rPr lang="nb-NO" sz="1600" kern="0" dirty="0">
                <a:sym typeface="Wingdings" pitchFamily="2" charset="2"/>
              </a:rPr>
              <a:t>=&gt; more </a:t>
            </a:r>
            <a:r>
              <a:rPr lang="nb-NO" sz="1600" kern="0" dirty="0" err="1">
                <a:sym typeface="Wingdings" pitchFamily="2" charset="2"/>
              </a:rPr>
              <a:t>than</a:t>
            </a:r>
            <a:r>
              <a:rPr lang="nb-NO" sz="1600" kern="0" dirty="0">
                <a:sym typeface="Wingdings" pitchFamily="2" charset="2"/>
              </a:rPr>
              <a:t> 2 </a:t>
            </a:r>
            <a:r>
              <a:rPr lang="nb-NO" sz="1600" kern="0" dirty="0" err="1">
                <a:sym typeface="Wingdings" pitchFamily="2" charset="2"/>
              </a:rPr>
              <a:t>categorical</a:t>
            </a:r>
            <a:r>
              <a:rPr lang="nb-NO" sz="1600" kern="0" dirty="0">
                <a:sym typeface="Wingdings" pitchFamily="2" charset="2"/>
              </a:rPr>
              <a:t> </a:t>
            </a:r>
            <a:r>
              <a:rPr lang="nb-NO" sz="1600" kern="0" dirty="0" err="1">
                <a:sym typeface="Wingdings" pitchFamily="2" charset="2"/>
              </a:rPr>
              <a:t>predictors</a:t>
            </a:r>
            <a:endParaRPr lang="nb-NO" sz="1600" kern="0" dirty="0">
              <a:sym typeface="Wingdings" pitchFamily="2" charset="2"/>
            </a:endParaRPr>
          </a:p>
        </p:txBody>
      </p:sp>
      <p:sp>
        <p:nvSpPr>
          <p:cNvPr id="22" name="TextBox 21">
            <a:extLst>
              <a:ext uri="{FF2B5EF4-FFF2-40B4-BE49-F238E27FC236}">
                <a16:creationId xmlns:a16="http://schemas.microsoft.com/office/drawing/2014/main" id="{94C7E819-06CF-F217-2FAE-15B655BBBCB3}"/>
              </a:ext>
            </a:extLst>
          </p:cNvPr>
          <p:cNvSpPr txBox="1"/>
          <p:nvPr/>
        </p:nvSpPr>
        <p:spPr bwMode="auto">
          <a:xfrm>
            <a:off x="129014" y="3886564"/>
            <a:ext cx="3634995"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One </a:t>
            </a:r>
            <a:r>
              <a:rPr lang="nb-NO" sz="1600" kern="0" dirty="0" err="1">
                <a:sym typeface="Wingdings" pitchFamily="2" charset="2"/>
              </a:rPr>
              <a:t>response</a:t>
            </a:r>
            <a:r>
              <a:rPr lang="nb-NO" sz="1600" kern="0" dirty="0">
                <a:sym typeface="Wingdings" pitchFamily="2" charset="2"/>
              </a:rPr>
              <a:t> </a:t>
            </a:r>
            <a:r>
              <a:rPr lang="nb-NO" sz="1600" kern="0" dirty="0" err="1">
                <a:sym typeface="Wingdings" pitchFamily="2" charset="2"/>
              </a:rPr>
              <a:t>on</a:t>
            </a:r>
            <a:r>
              <a:rPr lang="nb-NO" sz="1600" kern="0" dirty="0">
                <a:sym typeface="Wingdings" pitchFamily="2" charset="2"/>
              </a:rPr>
              <a:t> a 5-point Likert </a:t>
            </a:r>
            <a:r>
              <a:rPr lang="nb-NO" sz="1600" kern="0" dirty="0" err="1">
                <a:sym typeface="Wingdings" pitchFamily="2" charset="2"/>
              </a:rPr>
              <a:t>scale</a:t>
            </a:r>
            <a:endParaRPr lang="nb-NO" sz="1600" kern="0" dirty="0">
              <a:sym typeface="Wingdings" pitchFamily="2" charset="2"/>
            </a:endParaRPr>
          </a:p>
        </p:txBody>
      </p:sp>
      <p:sp>
        <p:nvSpPr>
          <p:cNvPr id="23" name="TextBox 22">
            <a:extLst>
              <a:ext uri="{FF2B5EF4-FFF2-40B4-BE49-F238E27FC236}">
                <a16:creationId xmlns:a16="http://schemas.microsoft.com/office/drawing/2014/main" id="{3BF1BF57-8ECB-C384-665F-CB916843747F}"/>
              </a:ext>
            </a:extLst>
          </p:cNvPr>
          <p:cNvSpPr txBox="1"/>
          <p:nvPr/>
        </p:nvSpPr>
        <p:spPr bwMode="auto">
          <a:xfrm>
            <a:off x="5706148" y="1606055"/>
            <a:ext cx="3367294"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err="1">
                <a:sym typeface="Wingdings" pitchFamily="2" charset="2"/>
              </a:rPr>
              <a:t>Every</a:t>
            </a:r>
            <a:r>
              <a:rPr lang="nb-NO" sz="1600" kern="0" dirty="0">
                <a:sym typeface="Wingdings" pitchFamily="2" charset="2"/>
              </a:rPr>
              <a:t> </a:t>
            </a:r>
            <a:r>
              <a:rPr lang="nb-NO" sz="1600" kern="0" dirty="0" err="1">
                <a:sym typeface="Wingdings" pitchFamily="2" charset="2"/>
              </a:rPr>
              <a:t>participant</a:t>
            </a:r>
            <a:r>
              <a:rPr lang="nb-NO" sz="1600" kern="0" dirty="0">
                <a:sym typeface="Wingdings" pitchFamily="2" charset="2"/>
              </a:rPr>
              <a:t> </a:t>
            </a:r>
            <a:r>
              <a:rPr lang="nb-NO" sz="1600" kern="0" dirty="0" err="1">
                <a:sym typeface="Wingdings" pitchFamily="2" charset="2"/>
              </a:rPr>
              <a:t>checks</a:t>
            </a:r>
            <a:r>
              <a:rPr lang="nb-NO" sz="1600" kern="0" dirty="0">
                <a:sym typeface="Wingdings" pitchFamily="2" charset="2"/>
              </a:rPr>
              <a:t> all settings</a:t>
            </a:r>
          </a:p>
        </p:txBody>
      </p:sp>
      <p:sp>
        <p:nvSpPr>
          <p:cNvPr id="18" name="TextBox 17">
            <a:extLst>
              <a:ext uri="{FF2B5EF4-FFF2-40B4-BE49-F238E27FC236}">
                <a16:creationId xmlns:a16="http://schemas.microsoft.com/office/drawing/2014/main" id="{A0106624-CC8A-A102-B65C-6758AF808248}"/>
              </a:ext>
            </a:extLst>
          </p:cNvPr>
          <p:cNvSpPr txBox="1"/>
          <p:nvPr/>
        </p:nvSpPr>
        <p:spPr bwMode="auto">
          <a:xfrm>
            <a:off x="3782727" y="5680499"/>
            <a:ext cx="5070324" cy="634020"/>
          </a:xfrm>
          <a:prstGeom prst="rect">
            <a:avLst/>
          </a:prstGeom>
          <a:solidFill>
            <a:schemeClr val="bg1"/>
          </a:solidFill>
          <a:ln>
            <a:solidFill>
              <a:schemeClr val="tx1"/>
            </a:solid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r>
              <a:rPr lang="en-GB" sz="1600" b="0" i="0" dirty="0">
                <a:solidFill>
                  <a:srgbClr val="000000"/>
                </a:solidFill>
                <a:effectLst/>
                <a:latin typeface="+mn-lt"/>
              </a:rPr>
              <a:t>Also called:</a:t>
            </a:r>
          </a:p>
          <a:p>
            <a:r>
              <a:rPr lang="en-GB" sz="1600" b="0" i="0" dirty="0">
                <a:solidFill>
                  <a:srgbClr val="000000"/>
                </a:solidFill>
                <a:effectLst/>
                <a:latin typeface="+mn-lt"/>
              </a:rPr>
              <a:t>Three-Way Repeated Measures ANOVA</a:t>
            </a:r>
            <a:r>
              <a:rPr lang="nb-NO" sz="1600" kern="0" dirty="0">
                <a:solidFill>
                  <a:srgbClr val="000000"/>
                </a:solidFill>
                <a:latin typeface="+mn-lt"/>
                <a:sym typeface="Wingdings" pitchFamily="2" charset="2"/>
              </a:rPr>
              <a:t> </a:t>
            </a:r>
            <a:r>
              <a:rPr lang="nb-NO" sz="1600" kern="0" dirty="0" err="1">
                <a:solidFill>
                  <a:srgbClr val="000000"/>
                </a:solidFill>
                <a:latin typeface="+mn-lt"/>
                <a:sym typeface="Wingdings" pitchFamily="2" charset="2"/>
              </a:rPr>
              <a:t>within</a:t>
            </a:r>
            <a:r>
              <a:rPr lang="nb-NO" sz="1600" kern="0" dirty="0">
                <a:solidFill>
                  <a:srgbClr val="000000"/>
                </a:solidFill>
                <a:latin typeface="+mn-lt"/>
                <a:sym typeface="Wingdings" pitchFamily="2" charset="2"/>
              </a:rPr>
              <a:t> </a:t>
            </a:r>
            <a:r>
              <a:rPr lang="nb-NO" sz="1600" kern="0" dirty="0" err="1">
                <a:solidFill>
                  <a:srgbClr val="000000"/>
                </a:solidFill>
                <a:latin typeface="+mn-lt"/>
                <a:sym typeface="Wingdings" pitchFamily="2" charset="2"/>
              </a:rPr>
              <a:t>subjects</a:t>
            </a:r>
            <a:endParaRPr lang="en-GB" sz="1600" b="0" i="0" dirty="0">
              <a:solidFill>
                <a:srgbClr val="000000"/>
              </a:solidFill>
              <a:effectLst/>
              <a:latin typeface="+mn-lt"/>
            </a:endParaRPr>
          </a:p>
        </p:txBody>
      </p:sp>
    </p:spTree>
    <p:extLst>
      <p:ext uri="{BB962C8B-B14F-4D97-AF65-F5344CB8AC3E}">
        <p14:creationId xmlns:p14="http://schemas.microsoft.com/office/powerpoint/2010/main" val="295466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a:extLst>
              <a:ext uri="{FF2B5EF4-FFF2-40B4-BE49-F238E27FC236}">
                <a16:creationId xmlns:a16="http://schemas.microsoft.com/office/drawing/2014/main" id="{9FD62CD4-CA53-904F-8706-5477F168B7C7}"/>
              </a:ext>
            </a:extLst>
          </p:cNvPr>
          <p:cNvSpPr>
            <a:spLocks noGrp="1" noChangeArrowheads="1"/>
          </p:cNvSpPr>
          <p:nvPr>
            <p:ph type="title"/>
          </p:nvPr>
        </p:nvSpPr>
        <p:spPr/>
        <p:txBody>
          <a:bodyPr/>
          <a:lstStyle/>
          <a:p>
            <a:r>
              <a:rPr lang="en-US" altLang="nb-NO" dirty="0"/>
              <a:t>ANOVA – Analysis of Variance</a:t>
            </a:r>
          </a:p>
        </p:txBody>
      </p:sp>
      <p:sp>
        <p:nvSpPr>
          <p:cNvPr id="414725" name="Rectangle 5">
            <a:extLst>
              <a:ext uri="{FF2B5EF4-FFF2-40B4-BE49-F238E27FC236}">
                <a16:creationId xmlns:a16="http://schemas.microsoft.com/office/drawing/2014/main" id="{C4918293-0160-BD4A-82BC-07ED69696BA9}"/>
              </a:ext>
            </a:extLst>
          </p:cNvPr>
          <p:cNvSpPr>
            <a:spLocks noGrp="1" noChangeArrowheads="1"/>
          </p:cNvSpPr>
          <p:nvPr>
            <p:ph idx="1"/>
          </p:nvPr>
        </p:nvSpPr>
        <p:spPr/>
        <p:txBody>
          <a:bodyPr/>
          <a:lstStyle/>
          <a:p>
            <a:r>
              <a:rPr lang="en-US" altLang="nb-NO" dirty="0"/>
              <a:t>Partitioning </a:t>
            </a:r>
            <a:r>
              <a:rPr lang="en-US" altLang="nb-NO" i="1" dirty="0">
                <a:solidFill>
                  <a:srgbClr val="FF0000"/>
                </a:solidFill>
              </a:rPr>
              <a:t>variation</a:t>
            </a:r>
            <a:r>
              <a:rPr lang="en-US" altLang="nb-NO" dirty="0"/>
              <a:t> </a:t>
            </a:r>
            <a:r>
              <a:rPr lang="en-US" altLang="nb-NO" sz="2000" dirty="0"/>
              <a:t>(not variance)</a:t>
            </a:r>
            <a:r>
              <a:rPr lang="en-US" altLang="nb-NO" dirty="0"/>
              <a:t> into</a:t>
            </a:r>
            <a:br>
              <a:rPr lang="en-US" altLang="nb-NO" dirty="0"/>
            </a:br>
            <a:r>
              <a:rPr lang="en-US" altLang="nb-NO" dirty="0"/>
              <a:t>the part that can be explained and </a:t>
            </a:r>
            <a:br>
              <a:rPr lang="en-US" altLang="nb-NO" dirty="0"/>
            </a:br>
            <a:r>
              <a:rPr lang="en-US" altLang="nb-NO" dirty="0"/>
              <a:t>the part that cannot be explained</a:t>
            </a:r>
          </a:p>
          <a:p>
            <a:endParaRPr lang="en-US" altLang="nb-NO" dirty="0"/>
          </a:p>
          <a:p>
            <a:r>
              <a:rPr lang="en-US" altLang="nb-NO" dirty="0"/>
              <a:t>Separates total variation observed in a set of measurements into:</a:t>
            </a:r>
          </a:p>
          <a:p>
            <a:pPr marL="914400" lvl="1" indent="-457200">
              <a:buFont typeface="+mj-lt"/>
              <a:buAutoNum type="arabicPeriod"/>
            </a:pPr>
            <a:r>
              <a:rPr lang="en-US" altLang="nb-NO" dirty="0"/>
              <a:t>Variation within one system</a:t>
            </a:r>
            <a:br>
              <a:rPr lang="en-US" altLang="nb-NO" dirty="0"/>
            </a:br>
            <a:r>
              <a:rPr lang="en-US" altLang="nb-NO" dirty="0"/>
              <a:t>due to uncontrolled measurement errors</a:t>
            </a:r>
          </a:p>
          <a:p>
            <a:pPr marL="914400" lvl="1" indent="-457200">
              <a:buFont typeface="+mj-lt"/>
              <a:buAutoNum type="arabicPeriod"/>
            </a:pPr>
            <a:r>
              <a:rPr lang="en-US" altLang="nb-NO" dirty="0"/>
              <a:t>Variation between systems</a:t>
            </a:r>
            <a:br>
              <a:rPr lang="en-US" altLang="nb-NO" dirty="0"/>
            </a:br>
            <a:r>
              <a:rPr lang="en-US" altLang="nb-NO" dirty="0"/>
              <a:t>due to real differences + random error</a:t>
            </a:r>
          </a:p>
          <a:p>
            <a:pPr lvl="2"/>
            <a:endParaRPr lang="en-US" altLang="nb-NO" dirty="0"/>
          </a:p>
          <a:p>
            <a:r>
              <a:rPr lang="en-US" altLang="nb-NO" dirty="0"/>
              <a:t>Is variation (2) statistically greater than variation (1)?</a:t>
            </a:r>
          </a:p>
        </p:txBody>
      </p:sp>
    </p:spTree>
    <p:extLst>
      <p:ext uri="{BB962C8B-B14F-4D97-AF65-F5344CB8AC3E}">
        <p14:creationId xmlns:p14="http://schemas.microsoft.com/office/powerpoint/2010/main" val="357538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6EFECEE3-4062-504B-A8CE-31DBFC945E29}"/>
              </a:ext>
            </a:extLst>
          </p:cNvPr>
          <p:cNvSpPr>
            <a:spLocks noGrp="1" noChangeArrowheads="1"/>
          </p:cNvSpPr>
          <p:nvPr>
            <p:ph type="title"/>
          </p:nvPr>
        </p:nvSpPr>
        <p:spPr/>
        <p:txBody>
          <a:bodyPr/>
          <a:lstStyle/>
          <a:p>
            <a:r>
              <a:rPr lang="en-US" altLang="nb-NO" dirty="0"/>
              <a:t>One-way repeated measures ANOVA</a:t>
            </a:r>
          </a:p>
        </p:txBody>
      </p:sp>
      <p:sp>
        <p:nvSpPr>
          <p:cNvPr id="415747" name="Rectangle 3">
            <a:extLst>
              <a:ext uri="{FF2B5EF4-FFF2-40B4-BE49-F238E27FC236}">
                <a16:creationId xmlns:a16="http://schemas.microsoft.com/office/drawing/2014/main" id="{7BF1AE12-964D-2144-AC4B-8EF09220185A}"/>
              </a:ext>
            </a:extLst>
          </p:cNvPr>
          <p:cNvSpPr>
            <a:spLocks noGrp="1" noChangeArrowheads="1"/>
          </p:cNvSpPr>
          <p:nvPr>
            <p:ph idx="1"/>
          </p:nvPr>
        </p:nvSpPr>
        <p:spPr>
          <a:xfrm>
            <a:off x="237067" y="1108710"/>
            <a:ext cx="8729134" cy="5406390"/>
          </a:xfrm>
        </p:spPr>
        <p:txBody>
          <a:bodyPr/>
          <a:lstStyle/>
          <a:p>
            <a:r>
              <a:rPr lang="en-US" altLang="nb-NO" dirty="0"/>
              <a:t>Make </a:t>
            </a:r>
            <a:r>
              <a:rPr lang="en-US" altLang="nb-NO" dirty="0">
                <a:latin typeface="Times New Roman" panose="02020603050405020304" pitchFamily="18" charset="0"/>
                <a:cs typeface="Times New Roman" panose="02020603050405020304" pitchFamily="18" charset="0"/>
              </a:rPr>
              <a:t>n</a:t>
            </a:r>
            <a:r>
              <a:rPr lang="en-US" altLang="nb-NO" dirty="0"/>
              <a:t> measurements of </a:t>
            </a:r>
            <a:r>
              <a:rPr lang="en-US" altLang="nb-NO" dirty="0">
                <a:latin typeface="Times New Roman" panose="02020603050405020304" pitchFamily="18" charset="0"/>
                <a:cs typeface="Times New Roman" panose="02020603050405020304" pitchFamily="18" charset="0"/>
              </a:rPr>
              <a:t>k</a:t>
            </a:r>
            <a:r>
              <a:rPr lang="en-US" altLang="nb-NO" dirty="0"/>
              <a:t> alternatives</a:t>
            </a:r>
          </a:p>
          <a:p>
            <a:r>
              <a:rPr lang="en-US" altLang="nb-NO" dirty="0" err="1">
                <a:latin typeface="Times New Roman" panose="02020603050405020304" pitchFamily="18" charset="0"/>
                <a:cs typeface="Times New Roman" panose="02020603050405020304" pitchFamily="18" charset="0"/>
              </a:rPr>
              <a:t>y</a:t>
            </a:r>
            <a:r>
              <a:rPr lang="en-US" altLang="nb-NO" baseline="-25000" dirty="0" err="1">
                <a:latin typeface="Times New Roman" panose="02020603050405020304" pitchFamily="18" charset="0"/>
                <a:cs typeface="Times New Roman" panose="02020603050405020304" pitchFamily="18" charset="0"/>
              </a:rPr>
              <a:t>ij</a:t>
            </a:r>
            <a:r>
              <a:rPr lang="en-US" altLang="nb-NO" dirty="0">
                <a:latin typeface="Times New Roman" panose="02020603050405020304" pitchFamily="18" charset="0"/>
                <a:cs typeface="Times New Roman" panose="02020603050405020304" pitchFamily="18" charset="0"/>
              </a:rPr>
              <a:t> = </a:t>
            </a:r>
            <a:r>
              <a:rPr lang="en-US" altLang="nb-NO" dirty="0" err="1">
                <a:latin typeface="Times New Roman" panose="02020603050405020304" pitchFamily="18" charset="0"/>
                <a:cs typeface="Times New Roman" panose="02020603050405020304" pitchFamily="18" charset="0"/>
              </a:rPr>
              <a:t>i</a:t>
            </a:r>
            <a:r>
              <a:rPr lang="en-US" altLang="nb-NO" i="1" dirty="0" err="1"/>
              <a:t>-</a:t>
            </a:r>
            <a:r>
              <a:rPr lang="en-US" altLang="nb-NO" dirty="0" err="1"/>
              <a:t>th</a:t>
            </a:r>
            <a:r>
              <a:rPr lang="en-US" altLang="nb-NO" dirty="0"/>
              <a:t> measurement on </a:t>
            </a:r>
            <a:r>
              <a:rPr lang="en-US" altLang="nb-NO" dirty="0">
                <a:latin typeface="Times New Roman" panose="02020603050405020304" pitchFamily="18" charset="0"/>
                <a:cs typeface="Times New Roman" panose="02020603050405020304" pitchFamily="18" charset="0"/>
              </a:rPr>
              <a:t>j</a:t>
            </a:r>
            <a:r>
              <a:rPr lang="en-US" altLang="nb-NO" i="1" dirty="0"/>
              <a:t>-</a:t>
            </a:r>
            <a:r>
              <a:rPr lang="en-US" altLang="nb-NO" dirty="0" err="1"/>
              <a:t>th</a:t>
            </a:r>
            <a:r>
              <a:rPr lang="en-US" altLang="nb-NO" dirty="0"/>
              <a:t> alternative</a:t>
            </a:r>
          </a:p>
          <a:p>
            <a:endParaRPr lang="en-US" altLang="nb-NO" dirty="0"/>
          </a:p>
          <a:p>
            <a:r>
              <a:rPr lang="en-US" altLang="nb-NO" dirty="0"/>
              <a:t>Assumes errors are</a:t>
            </a:r>
          </a:p>
          <a:p>
            <a:pPr lvl="1"/>
            <a:r>
              <a:rPr lang="en-US" altLang="nb-NO" dirty="0"/>
              <a:t>independent</a:t>
            </a:r>
          </a:p>
          <a:p>
            <a:pPr lvl="1"/>
            <a:r>
              <a:rPr lang="en-US" altLang="nb-NO" dirty="0"/>
              <a:t>normally distributed</a:t>
            </a:r>
          </a:p>
          <a:p>
            <a:pPr lvl="1"/>
            <a:endParaRPr lang="en-US" altLang="nb-NO" dirty="0"/>
          </a:p>
          <a:p>
            <a:r>
              <a:rPr lang="en-US" altLang="nb-NO" dirty="0"/>
              <a:t>In user studies, each </a:t>
            </a:r>
            <a:r>
              <a:rPr lang="en-US" altLang="nb-NO" dirty="0">
                <a:solidFill>
                  <a:srgbClr val="FF0000"/>
                </a:solidFill>
              </a:rPr>
              <a:t>measurement</a:t>
            </a:r>
            <a:r>
              <a:rPr lang="en-US" altLang="nb-NO" dirty="0"/>
              <a:t> is the set of responses by one </a:t>
            </a:r>
            <a:r>
              <a:rPr lang="en-US" altLang="nb-NO" dirty="0">
                <a:solidFill>
                  <a:srgbClr val="FF0000"/>
                </a:solidFill>
              </a:rPr>
              <a:t>participant</a:t>
            </a:r>
          </a:p>
        </p:txBody>
      </p:sp>
    </p:spTree>
    <p:extLst>
      <p:ext uri="{BB962C8B-B14F-4D97-AF65-F5344CB8AC3E}">
        <p14:creationId xmlns:p14="http://schemas.microsoft.com/office/powerpoint/2010/main" val="190211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
        <p:nvSpPr>
          <p:cNvPr id="2" name="Oval 1">
            <a:extLst>
              <a:ext uri="{FF2B5EF4-FFF2-40B4-BE49-F238E27FC236}">
                <a16:creationId xmlns:a16="http://schemas.microsoft.com/office/drawing/2014/main" id="{DA087DF9-5B97-6FAC-2FA8-7C60A7927149}"/>
              </a:ext>
            </a:extLst>
          </p:cNvPr>
          <p:cNvSpPr/>
          <p:nvPr/>
        </p:nvSpPr>
        <p:spPr bwMode="auto">
          <a:xfrm>
            <a:off x="2760841" y="1289681"/>
            <a:ext cx="4921627" cy="522418"/>
          </a:xfrm>
          <a:prstGeom prst="ellipse">
            <a:avLst/>
          </a:prstGeom>
          <a:solidFill>
            <a:srgbClr val="FFFF00"/>
          </a:solidFill>
          <a:ln w="762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nb-NO" sz="1800" b="1" i="0" u="none" strike="noStrike" cap="none" normalizeH="0" baseline="0" dirty="0" err="1">
                <a:ln>
                  <a:noFill/>
                </a:ln>
                <a:solidFill>
                  <a:schemeClr val="tx1"/>
                </a:solidFill>
                <a:effectLst/>
                <a:latin typeface="Eurostile" panose="020B0504020202050204" pitchFamily="34" charset="77"/>
              </a:rPr>
              <a:t>Independent</a:t>
            </a:r>
            <a:r>
              <a:rPr kumimoji="0" lang="nb-NO" sz="1800" b="1" i="0" u="none" strike="noStrike" cap="none" normalizeH="0" baseline="0" dirty="0">
                <a:ln>
                  <a:noFill/>
                </a:ln>
                <a:solidFill>
                  <a:schemeClr val="tx1"/>
                </a:solidFill>
                <a:effectLst/>
                <a:latin typeface="Eurostile" panose="020B0504020202050204" pitchFamily="34" charset="77"/>
              </a:rPr>
              <a:t> variable: </a:t>
            </a:r>
            <a:r>
              <a:rPr lang="nb-NO" sz="1800" b="1" dirty="0" err="1">
                <a:latin typeface="Eurostile" panose="020B0504020202050204" pitchFamily="34" charset="77"/>
              </a:rPr>
              <a:t>categorical</a:t>
            </a:r>
            <a:endParaRPr kumimoji="0" lang="nb-NO" sz="1800" b="1" i="0" u="none" strike="noStrike" cap="none" normalizeH="0" baseline="0" dirty="0">
              <a:ln>
                <a:noFill/>
              </a:ln>
              <a:solidFill>
                <a:schemeClr val="tx1"/>
              </a:solidFill>
              <a:effectLst/>
              <a:latin typeface="Eurostile" panose="020B0504020202050204" pitchFamily="34" charset="77"/>
            </a:endParaRPr>
          </a:p>
        </p:txBody>
      </p:sp>
      <p:sp>
        <p:nvSpPr>
          <p:cNvPr id="3" name="Rectangle 2">
            <a:extLst>
              <a:ext uri="{FF2B5EF4-FFF2-40B4-BE49-F238E27FC236}">
                <a16:creationId xmlns:a16="http://schemas.microsoft.com/office/drawing/2014/main" id="{8797B6CC-5ACE-F1FB-F0DF-2D4D9DC1CE5A}"/>
              </a:ext>
            </a:extLst>
          </p:cNvPr>
          <p:cNvSpPr/>
          <p:nvPr/>
        </p:nvSpPr>
        <p:spPr bwMode="auto">
          <a:xfrm>
            <a:off x="1477109" y="2473569"/>
            <a:ext cx="7489092" cy="679939"/>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93528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9772A3FE-B4FA-A24B-B5E4-AB02ED6FC9CC}"/>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Perception of synchrony</a:t>
            </a:r>
            <a:endParaRPr lang="en-US" altLang="nb-NO" dirty="0">
              <a:ea typeface="ヒラギノ角ゴ ProN W3" panose="020B0300000000000000" pitchFamily="34" charset="-128"/>
              <a:sym typeface="Verdana" panose="020B0604030504040204" pitchFamily="34" charset="0"/>
            </a:endParaRPr>
          </a:p>
        </p:txBody>
      </p:sp>
      <p:sp>
        <p:nvSpPr>
          <p:cNvPr id="209927" name="Content Placeholder 2">
            <a:extLst>
              <a:ext uri="{FF2B5EF4-FFF2-40B4-BE49-F238E27FC236}">
                <a16:creationId xmlns:a16="http://schemas.microsoft.com/office/drawing/2014/main" id="{03B7F8EB-6753-4947-B7EE-FFB80F9FE487}"/>
              </a:ext>
            </a:extLst>
          </p:cNvPr>
          <p:cNvSpPr>
            <a:spLocks noGrp="1"/>
          </p:cNvSpPr>
          <p:nvPr>
            <p:ph idx="1"/>
          </p:nvPr>
        </p:nvSpPr>
        <p:spPr>
          <a:xfrm>
            <a:off x="237067" y="2057400"/>
            <a:ext cx="8729134" cy="4457700"/>
          </a:xfrm>
        </p:spPr>
        <p:txBody>
          <a:bodyPr/>
          <a:lstStyle/>
          <a:p>
            <a:pPr>
              <a:buNone/>
            </a:pPr>
            <a:r>
              <a:rPr lang="en-US" altLang="nb-NO" sz="2400" dirty="0"/>
              <a:t>Spoken sentences</a:t>
            </a:r>
            <a:r>
              <a:rPr lang="en-US" altLang="nb-NO" sz="1800" dirty="0"/>
              <a:t> (Grant et al., 2003)</a:t>
            </a:r>
          </a:p>
          <a:p>
            <a:pPr lvl="1"/>
            <a:r>
              <a:rPr lang="en-US" altLang="nb-NO" sz="2000" dirty="0"/>
              <a:t>Discrimination thresholds: </a:t>
            </a:r>
            <a:r>
              <a:rPr lang="nb-NO" altLang="nb-NO" sz="2000" dirty="0"/>
              <a:t>≈50 ms </a:t>
            </a:r>
            <a:r>
              <a:rPr lang="nb-NO" altLang="nb-NO" sz="2000" dirty="0" err="1"/>
              <a:t>audio</a:t>
            </a:r>
            <a:r>
              <a:rPr lang="nb-NO" altLang="nb-NO" sz="2000" dirty="0"/>
              <a:t> lead, ≈200 ms </a:t>
            </a:r>
            <a:r>
              <a:rPr lang="nb-NO" altLang="nb-NO" sz="2000" dirty="0" err="1"/>
              <a:t>audio</a:t>
            </a:r>
            <a:r>
              <a:rPr lang="nb-NO" altLang="nb-NO" sz="2000" dirty="0"/>
              <a:t> lag</a:t>
            </a:r>
          </a:p>
          <a:p>
            <a:pPr lvl="1"/>
            <a:endParaRPr lang="en-US" altLang="nb-NO" sz="2000" dirty="0"/>
          </a:p>
          <a:p>
            <a:pPr>
              <a:buNone/>
            </a:pPr>
            <a:r>
              <a:rPr lang="en-US" altLang="nb-NO" sz="2400" dirty="0"/>
              <a:t>Hitting table with wand</a:t>
            </a:r>
            <a:r>
              <a:rPr lang="en-US" altLang="nb-NO" sz="1800" dirty="0"/>
              <a:t> (Levitin et al., 2000)</a:t>
            </a:r>
          </a:p>
          <a:p>
            <a:pPr lvl="1"/>
            <a:r>
              <a:rPr lang="en-US" altLang="nb-NO" sz="2000" dirty="0"/>
              <a:t>Synchrony thresholds set to 75 %:</a:t>
            </a:r>
            <a:br>
              <a:rPr lang="en-US" altLang="nb-NO" sz="2000" dirty="0"/>
            </a:br>
            <a:r>
              <a:rPr lang="en-US" altLang="nb-NO" sz="2000" dirty="0"/>
              <a:t>41 </a:t>
            </a:r>
            <a:r>
              <a:rPr lang="en-US" altLang="nb-NO" sz="2000" dirty="0" err="1"/>
              <a:t>ms</a:t>
            </a:r>
            <a:r>
              <a:rPr lang="en-US" altLang="nb-NO" sz="2000" dirty="0"/>
              <a:t> </a:t>
            </a:r>
            <a:r>
              <a:rPr lang="en-US" altLang="nb-NO" sz="2000" dirty="0" err="1"/>
              <a:t>Alead</a:t>
            </a:r>
            <a:r>
              <a:rPr lang="en-US" altLang="nb-NO" sz="2000" dirty="0"/>
              <a:t> to 45 </a:t>
            </a:r>
            <a:r>
              <a:rPr lang="en-US" altLang="nb-NO" sz="2000" dirty="0" err="1"/>
              <a:t>ms</a:t>
            </a:r>
            <a:r>
              <a:rPr lang="en-US" altLang="nb-NO" sz="2000" dirty="0"/>
              <a:t> </a:t>
            </a:r>
            <a:r>
              <a:rPr lang="en-US" altLang="nb-NO" sz="2000" dirty="0" err="1"/>
              <a:t>Alag</a:t>
            </a:r>
            <a:endParaRPr lang="en-US" altLang="nb-NO" sz="2000" dirty="0"/>
          </a:p>
          <a:p>
            <a:pPr lvl="1"/>
            <a:endParaRPr lang="en-US" altLang="nb-NO" sz="2000" dirty="0"/>
          </a:p>
          <a:p>
            <a:pPr>
              <a:buNone/>
            </a:pPr>
            <a:r>
              <a:rPr lang="en-US" altLang="nb-NO" sz="2400" dirty="0"/>
              <a:t>Music, baseball, speech</a:t>
            </a:r>
            <a:endParaRPr lang="en-US" altLang="nb-NO" sz="1800" dirty="0"/>
          </a:p>
          <a:p>
            <a:pPr>
              <a:buNone/>
            </a:pPr>
            <a:r>
              <a:rPr lang="en-US" altLang="nb-NO" sz="1800" dirty="0"/>
              <a:t>(</a:t>
            </a:r>
            <a:r>
              <a:rPr lang="en-US" altLang="nb-NO" sz="1800" dirty="0" err="1"/>
              <a:t>Vatakis</a:t>
            </a:r>
            <a:r>
              <a:rPr lang="en-US" altLang="nb-NO" sz="1800" dirty="0"/>
              <a:t> &amp; Spence, 2006)</a:t>
            </a:r>
          </a:p>
          <a:p>
            <a:pPr lvl="1"/>
            <a:r>
              <a:rPr lang="en-US" altLang="nb-NO" sz="2000" dirty="0"/>
              <a:t>Temporal order judgements 		                            (audio/video first)</a:t>
            </a:r>
          </a:p>
          <a:p>
            <a:pPr lvl="2">
              <a:buClr>
                <a:srgbClr val="FF6600"/>
              </a:buClr>
              <a:buFont typeface="Wingdings 2" pitchFamily="2" charset="2"/>
              <a:buNone/>
            </a:pPr>
            <a:endParaRPr lang="en-US" altLang="nb-NO" sz="2000" dirty="0"/>
          </a:p>
        </p:txBody>
      </p:sp>
      <p:sp>
        <p:nvSpPr>
          <p:cNvPr id="209928" name="TextBox 15">
            <a:extLst>
              <a:ext uri="{FF2B5EF4-FFF2-40B4-BE49-F238E27FC236}">
                <a16:creationId xmlns:a16="http://schemas.microsoft.com/office/drawing/2014/main" id="{79D1DA9D-981E-5B4B-A2D3-37B2503DA19E}"/>
              </a:ext>
            </a:extLst>
          </p:cNvPr>
          <p:cNvSpPr txBox="1">
            <a:spLocks noChangeArrowheads="1"/>
          </p:cNvSpPr>
          <p:nvPr/>
        </p:nvSpPr>
        <p:spPr bwMode="auto">
          <a:xfrm>
            <a:off x="436756" y="88361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r>
              <a:rPr lang="en-US" altLang="nb-NO" sz="3000" dirty="0">
                <a:latin typeface="Eurostile" panose="020B0504020202050204" pitchFamily="34" charset="77"/>
              </a:rPr>
              <a:t>Sensitivity for perceptual synchrony is subjective and depends on the content</a:t>
            </a:r>
          </a:p>
        </p:txBody>
      </p:sp>
      <p:pic>
        <p:nvPicPr>
          <p:cNvPr id="209929" name="Picture 16">
            <a:extLst>
              <a:ext uri="{FF2B5EF4-FFF2-40B4-BE49-F238E27FC236}">
                <a16:creationId xmlns:a16="http://schemas.microsoft.com/office/drawing/2014/main" id="{DBD9CE5E-62F1-4E46-9E63-5DACF17B97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747" y="4185232"/>
            <a:ext cx="37338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9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
        <p:nvSpPr>
          <p:cNvPr id="2" name="Oval 1">
            <a:extLst>
              <a:ext uri="{FF2B5EF4-FFF2-40B4-BE49-F238E27FC236}">
                <a16:creationId xmlns:a16="http://schemas.microsoft.com/office/drawing/2014/main" id="{DA087DF9-5B97-6FAC-2FA8-7C60A7927149}"/>
              </a:ext>
            </a:extLst>
          </p:cNvPr>
          <p:cNvSpPr/>
          <p:nvPr/>
        </p:nvSpPr>
        <p:spPr bwMode="auto">
          <a:xfrm>
            <a:off x="2723125" y="1275767"/>
            <a:ext cx="3977149" cy="522418"/>
          </a:xfrm>
          <a:prstGeom prst="ellipse">
            <a:avLst/>
          </a:prstGeom>
          <a:solidFill>
            <a:srgbClr val="FFFF00"/>
          </a:solidFill>
          <a:ln w="762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nb-NO" sz="1800" b="1" i="0" u="none" strike="noStrike" cap="none" normalizeH="0" baseline="0" dirty="0" err="1">
                <a:ln>
                  <a:noFill/>
                </a:ln>
                <a:solidFill>
                  <a:schemeClr val="tx1"/>
                </a:solidFill>
                <a:effectLst/>
                <a:latin typeface="Eurostile" panose="020B0504020202050204" pitchFamily="34" charset="77"/>
              </a:rPr>
              <a:t>Observations</a:t>
            </a:r>
            <a:r>
              <a:rPr kumimoji="0" lang="nb-NO" sz="1800" b="1" i="0" u="none" strike="noStrike" cap="none" normalizeH="0" baseline="0" dirty="0">
                <a:ln>
                  <a:noFill/>
                </a:ln>
                <a:solidFill>
                  <a:schemeClr val="tx1"/>
                </a:solidFill>
                <a:effectLst/>
                <a:latin typeface="Eurostile" panose="020B0504020202050204" pitchFamily="34" charset="77"/>
              </a:rPr>
              <a:t>: </a:t>
            </a:r>
            <a:r>
              <a:rPr lang="nb-NO" sz="1800" b="1" dirty="0" err="1">
                <a:latin typeface="Eurostile" panose="020B0504020202050204" pitchFamily="34" charset="77"/>
              </a:rPr>
              <a:t>independent</a:t>
            </a:r>
            <a:endParaRPr lang="nb-NO" sz="1800" b="1" dirty="0">
              <a:latin typeface="Eurostile" panose="020B0504020202050204" pitchFamily="34" charset="77"/>
            </a:endParaRPr>
          </a:p>
        </p:txBody>
      </p:sp>
      <p:sp>
        <p:nvSpPr>
          <p:cNvPr id="3" name="Rectangle 2">
            <a:extLst>
              <a:ext uri="{FF2B5EF4-FFF2-40B4-BE49-F238E27FC236}">
                <a16:creationId xmlns:a16="http://schemas.microsoft.com/office/drawing/2014/main" id="{8797B6CC-5ACE-F1FB-F0DF-2D4D9DC1CE5A}"/>
              </a:ext>
            </a:extLst>
          </p:cNvPr>
          <p:cNvSpPr/>
          <p:nvPr/>
        </p:nvSpPr>
        <p:spPr bwMode="auto">
          <a:xfrm>
            <a:off x="175731" y="3089024"/>
            <a:ext cx="1324824"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146691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
        <p:nvSpPr>
          <p:cNvPr id="2" name="Oval 1">
            <a:extLst>
              <a:ext uri="{FF2B5EF4-FFF2-40B4-BE49-F238E27FC236}">
                <a16:creationId xmlns:a16="http://schemas.microsoft.com/office/drawing/2014/main" id="{DA087DF9-5B97-6FAC-2FA8-7C60A7927149}"/>
              </a:ext>
            </a:extLst>
          </p:cNvPr>
          <p:cNvSpPr/>
          <p:nvPr/>
        </p:nvSpPr>
        <p:spPr bwMode="auto">
          <a:xfrm>
            <a:off x="2993645" y="808351"/>
            <a:ext cx="3787802" cy="1457249"/>
          </a:xfrm>
          <a:prstGeom prst="ellipse">
            <a:avLst/>
          </a:prstGeom>
          <a:solidFill>
            <a:srgbClr val="FFFF00"/>
          </a:solidFill>
          <a:ln w="762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nb-NO" sz="1800" b="1" i="0" u="none" strike="noStrike" cap="none" normalizeH="0" baseline="0" dirty="0">
                <a:ln>
                  <a:noFill/>
                </a:ln>
                <a:solidFill>
                  <a:schemeClr val="tx1"/>
                </a:solidFill>
                <a:effectLst/>
                <a:latin typeface="Eurostile" panose="020B0504020202050204" pitchFamily="34" charset="77"/>
              </a:rPr>
              <a:t>Dependent variable:</a:t>
            </a: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lang="nb-NO" sz="1800" b="1" dirty="0" err="1">
                <a:latin typeface="Eurostile" panose="020B0504020202050204" pitchFamily="34" charset="77"/>
              </a:rPr>
              <a:t>continuous</a:t>
            </a:r>
            <a:endParaRPr lang="nb-NO" sz="1800" b="1" dirty="0">
              <a:latin typeface="Eurostile" panose="020B0504020202050204" pitchFamily="34" charset="77"/>
            </a:endParaRP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kumimoji="0" lang="nb-NO" sz="1800" b="1" i="0" u="none" strike="noStrike" cap="none" normalizeH="0" baseline="0" dirty="0" err="1">
                <a:ln>
                  <a:noFill/>
                </a:ln>
                <a:solidFill>
                  <a:schemeClr val="tx1"/>
                </a:solidFill>
                <a:effectLst/>
                <a:latin typeface="Eurostile" panose="020B0504020202050204" pitchFamily="34" charset="77"/>
              </a:rPr>
              <a:t>interval</a:t>
            </a:r>
            <a:r>
              <a:rPr kumimoji="0" lang="nb-NO" sz="1800" b="1" i="0" u="none" strike="noStrike" cap="none" normalizeH="0" baseline="0" dirty="0">
                <a:ln>
                  <a:noFill/>
                </a:ln>
                <a:solidFill>
                  <a:schemeClr val="tx1"/>
                </a:solidFill>
                <a:effectLst/>
                <a:latin typeface="Eurostile" panose="020B0504020202050204" pitchFamily="34" charset="77"/>
              </a:rPr>
              <a:t> or ratio terms</a:t>
            </a:r>
          </a:p>
        </p:txBody>
      </p:sp>
      <p:sp>
        <p:nvSpPr>
          <p:cNvPr id="3" name="Rectangle 2">
            <a:extLst>
              <a:ext uri="{FF2B5EF4-FFF2-40B4-BE49-F238E27FC236}">
                <a16:creationId xmlns:a16="http://schemas.microsoft.com/office/drawing/2014/main" id="{8797B6CC-5ACE-F1FB-F0DF-2D4D9DC1CE5A}"/>
              </a:ext>
            </a:extLst>
          </p:cNvPr>
          <p:cNvSpPr/>
          <p:nvPr/>
        </p:nvSpPr>
        <p:spPr bwMode="auto">
          <a:xfrm>
            <a:off x="1418371" y="3089024"/>
            <a:ext cx="7560000"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396206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
        <p:nvSpPr>
          <p:cNvPr id="2" name="Oval 1">
            <a:extLst>
              <a:ext uri="{FF2B5EF4-FFF2-40B4-BE49-F238E27FC236}">
                <a16:creationId xmlns:a16="http://schemas.microsoft.com/office/drawing/2014/main" id="{DA087DF9-5B97-6FAC-2FA8-7C60A7927149}"/>
              </a:ext>
            </a:extLst>
          </p:cNvPr>
          <p:cNvSpPr/>
          <p:nvPr/>
        </p:nvSpPr>
        <p:spPr bwMode="auto">
          <a:xfrm>
            <a:off x="1903400" y="808351"/>
            <a:ext cx="5956271" cy="1457249"/>
          </a:xfrm>
          <a:prstGeom prst="ellipse">
            <a:avLst/>
          </a:prstGeom>
          <a:solidFill>
            <a:srgbClr val="FFFF00"/>
          </a:solidFill>
          <a:ln w="762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nb-NO" sz="1800" b="1" i="0" u="none" strike="noStrike" cap="none" normalizeH="0" baseline="0" dirty="0">
                <a:ln>
                  <a:noFill/>
                </a:ln>
                <a:solidFill>
                  <a:schemeClr val="tx1"/>
                </a:solidFill>
                <a:effectLst/>
                <a:latin typeface="Eurostile" panose="020B0504020202050204" pitchFamily="34" charset="77"/>
              </a:rPr>
              <a:t>Dependent variable:</a:t>
            </a: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lang="nb-NO" sz="1800" b="1" dirty="0" err="1">
                <a:latin typeface="Eurostile" panose="020B0504020202050204" pitchFamily="34" charset="77"/>
              </a:rPr>
              <a:t>approximately</a:t>
            </a:r>
            <a:r>
              <a:rPr lang="nb-NO" sz="1800" b="1" dirty="0">
                <a:latin typeface="Eurostile" panose="020B0504020202050204" pitchFamily="34" charset="77"/>
              </a:rPr>
              <a:t> </a:t>
            </a:r>
            <a:r>
              <a:rPr lang="nb-NO" sz="1800" b="1" dirty="0" err="1">
                <a:latin typeface="Eurostile" panose="020B0504020202050204" pitchFamily="34" charset="77"/>
              </a:rPr>
              <a:t>normally</a:t>
            </a:r>
            <a:r>
              <a:rPr lang="nb-NO" sz="1800" b="1" dirty="0">
                <a:latin typeface="Eurostile" panose="020B0504020202050204" pitchFamily="34" charset="77"/>
              </a:rPr>
              <a:t> </a:t>
            </a:r>
            <a:r>
              <a:rPr lang="nb-NO" sz="1800" b="1" dirty="0" err="1">
                <a:latin typeface="Eurostile" panose="020B0504020202050204" pitchFamily="34" charset="77"/>
              </a:rPr>
              <a:t>distributed</a:t>
            </a:r>
            <a:endParaRPr lang="nb-NO" sz="1800" b="1" dirty="0">
              <a:latin typeface="Eurostile" panose="020B0504020202050204" pitchFamily="34" charset="77"/>
            </a:endParaRP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lang="nb-NO" sz="1800" b="1" dirty="0">
                <a:latin typeface="Eurostile" panose="020B0504020202050204" pitchFamily="34" charset="77"/>
              </a:rPr>
              <a:t>in </a:t>
            </a:r>
            <a:r>
              <a:rPr lang="nb-NO" sz="1800" b="1" dirty="0" err="1">
                <a:latin typeface="Eurostile" panose="020B0504020202050204" pitchFamily="34" charset="77"/>
              </a:rPr>
              <a:t>each</a:t>
            </a:r>
            <a:r>
              <a:rPr lang="nb-NO" sz="1800" b="1" dirty="0">
                <a:latin typeface="Eurostile" panose="020B0504020202050204" pitchFamily="34" charset="77"/>
              </a:rPr>
              <a:t> </a:t>
            </a:r>
            <a:r>
              <a:rPr lang="nb-NO" sz="1800" b="1" dirty="0" err="1">
                <a:latin typeface="Eurostile" panose="020B0504020202050204" pitchFamily="34" charset="77"/>
              </a:rPr>
              <a:t>category</a:t>
            </a:r>
            <a:r>
              <a:rPr lang="nb-NO" sz="1800" b="1" dirty="0">
                <a:latin typeface="Eurostile" panose="020B0504020202050204" pitchFamily="34" charset="77"/>
              </a:rPr>
              <a:t> </a:t>
            </a:r>
            <a:r>
              <a:rPr lang="nb-NO" sz="1800" b="1" dirty="0" err="1">
                <a:latin typeface="Eurostile" panose="020B0504020202050204" pitchFamily="34" charset="77"/>
              </a:rPr>
              <a:t>of</a:t>
            </a:r>
            <a:r>
              <a:rPr lang="nb-NO" sz="1800" b="1" dirty="0">
                <a:latin typeface="Eurostile" panose="020B0504020202050204" pitchFamily="34" charset="77"/>
              </a:rPr>
              <a:t> </a:t>
            </a:r>
            <a:r>
              <a:rPr lang="nb-NO" sz="1800" b="1" dirty="0" err="1">
                <a:latin typeface="Eurostile" panose="020B0504020202050204" pitchFamily="34" charset="77"/>
              </a:rPr>
              <a:t>the</a:t>
            </a:r>
            <a:r>
              <a:rPr lang="nb-NO" sz="1800" b="1" dirty="0">
                <a:latin typeface="Eurostile" panose="020B0504020202050204" pitchFamily="34" charset="77"/>
              </a:rPr>
              <a:t> </a:t>
            </a:r>
            <a:r>
              <a:rPr lang="nb-NO" sz="1800" b="1" dirty="0" err="1">
                <a:latin typeface="Eurostile" panose="020B0504020202050204" pitchFamily="34" charset="77"/>
              </a:rPr>
              <a:t>indep</a:t>
            </a:r>
            <a:r>
              <a:rPr lang="nb-NO" sz="1800" b="1" dirty="0">
                <a:latin typeface="Eurostile" panose="020B0504020202050204" pitchFamily="34" charset="77"/>
              </a:rPr>
              <a:t>. variable</a:t>
            </a:r>
          </a:p>
        </p:txBody>
      </p:sp>
      <p:sp>
        <p:nvSpPr>
          <p:cNvPr id="4" name="Rectangle 3">
            <a:extLst>
              <a:ext uri="{FF2B5EF4-FFF2-40B4-BE49-F238E27FC236}">
                <a16:creationId xmlns:a16="http://schemas.microsoft.com/office/drawing/2014/main" id="{FA91741C-91FD-8120-EBB8-C517AABFA3E3}"/>
              </a:ext>
            </a:extLst>
          </p:cNvPr>
          <p:cNvSpPr/>
          <p:nvPr/>
        </p:nvSpPr>
        <p:spPr bwMode="auto">
          <a:xfrm>
            <a:off x="1430094"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5" name="Rectangle 4">
            <a:extLst>
              <a:ext uri="{FF2B5EF4-FFF2-40B4-BE49-F238E27FC236}">
                <a16:creationId xmlns:a16="http://schemas.microsoft.com/office/drawing/2014/main" id="{864707AB-1AA9-98B4-951A-B787C0268BC9}"/>
              </a:ext>
            </a:extLst>
          </p:cNvPr>
          <p:cNvSpPr/>
          <p:nvPr/>
        </p:nvSpPr>
        <p:spPr bwMode="auto">
          <a:xfrm>
            <a:off x="2686856"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6" name="Rectangle 5">
            <a:extLst>
              <a:ext uri="{FF2B5EF4-FFF2-40B4-BE49-F238E27FC236}">
                <a16:creationId xmlns:a16="http://schemas.microsoft.com/office/drawing/2014/main" id="{4FFD6EC4-20EC-2E9A-B6EB-12F34F0E0B52}"/>
              </a:ext>
            </a:extLst>
          </p:cNvPr>
          <p:cNvSpPr/>
          <p:nvPr/>
        </p:nvSpPr>
        <p:spPr bwMode="auto">
          <a:xfrm>
            <a:off x="3943618"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7" name="Rectangle 6">
            <a:extLst>
              <a:ext uri="{FF2B5EF4-FFF2-40B4-BE49-F238E27FC236}">
                <a16:creationId xmlns:a16="http://schemas.microsoft.com/office/drawing/2014/main" id="{C1DE4246-AE76-BFBC-903B-5D3543F34D68}"/>
              </a:ext>
            </a:extLst>
          </p:cNvPr>
          <p:cNvSpPr/>
          <p:nvPr/>
        </p:nvSpPr>
        <p:spPr bwMode="auto">
          <a:xfrm>
            <a:off x="7713906"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8" name="Rectangle 7">
            <a:extLst>
              <a:ext uri="{FF2B5EF4-FFF2-40B4-BE49-F238E27FC236}">
                <a16:creationId xmlns:a16="http://schemas.microsoft.com/office/drawing/2014/main" id="{50C4A539-CD43-9BA7-74FC-A758AAA4C1B6}"/>
              </a:ext>
            </a:extLst>
          </p:cNvPr>
          <p:cNvSpPr/>
          <p:nvPr/>
        </p:nvSpPr>
        <p:spPr bwMode="auto">
          <a:xfrm>
            <a:off x="6457142"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9" name="Rectangle 8">
            <a:extLst>
              <a:ext uri="{FF2B5EF4-FFF2-40B4-BE49-F238E27FC236}">
                <a16:creationId xmlns:a16="http://schemas.microsoft.com/office/drawing/2014/main" id="{E7BB1A20-B5A5-DB6C-E737-B4780E22CAC6}"/>
              </a:ext>
            </a:extLst>
          </p:cNvPr>
          <p:cNvSpPr/>
          <p:nvPr/>
        </p:nvSpPr>
        <p:spPr bwMode="auto">
          <a:xfrm>
            <a:off x="5200380"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11" name="TextBox 10">
            <a:extLst>
              <a:ext uri="{FF2B5EF4-FFF2-40B4-BE49-F238E27FC236}">
                <a16:creationId xmlns:a16="http://schemas.microsoft.com/office/drawing/2014/main" id="{1BE19D87-7917-9338-EDA4-035FF699FAA4}"/>
              </a:ext>
            </a:extLst>
          </p:cNvPr>
          <p:cNvSpPr txBox="1"/>
          <p:nvPr/>
        </p:nvSpPr>
        <p:spPr bwMode="auto">
          <a:xfrm>
            <a:off x="584949" y="4952529"/>
            <a:ext cx="5516920" cy="1224951"/>
          </a:xfrm>
          <a:prstGeom prst="rect">
            <a:avLst/>
          </a:prstGeom>
          <a:solidFill>
            <a:schemeClr val="bg1"/>
          </a:solidFill>
          <a:ln>
            <a:solidFill>
              <a:srgbClr val="FF0000"/>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Three </a:t>
            </a:r>
            <a:r>
              <a:rPr lang="nb-NO" sz="1600" kern="0" dirty="0" err="1">
                <a:sym typeface="Wingdings" pitchFamily="2" charset="2"/>
              </a:rPr>
              <a:t>main</a:t>
            </a:r>
            <a:r>
              <a:rPr lang="nb-NO" sz="1600" kern="0" dirty="0">
                <a:sym typeface="Wingdings" pitchFamily="2" charset="2"/>
              </a:rPr>
              <a:t> </a:t>
            </a:r>
            <a:r>
              <a:rPr lang="nb-NO" sz="1600" kern="0" dirty="0" err="1">
                <a:sym typeface="Wingdings" pitchFamily="2" charset="2"/>
              </a:rPr>
              <a:t>options</a:t>
            </a:r>
            <a:r>
              <a:rPr lang="nb-NO" sz="1600" kern="0" dirty="0">
                <a:sym typeface="Wingdings" pitchFamily="2" charset="2"/>
              </a:rPr>
              <a:t>:</a:t>
            </a:r>
          </a:p>
          <a:p>
            <a:pPr marL="342900" indent="-342900" algn="l">
              <a:buFont typeface="+mj-lt"/>
              <a:buAutoNum type="arabicPeriod"/>
            </a:pPr>
            <a:r>
              <a:rPr lang="nb-NO" sz="1600" kern="0" dirty="0">
                <a:sym typeface="Wingdings" pitchFamily="2" charset="2"/>
              </a:rPr>
              <a:t>More </a:t>
            </a:r>
            <a:r>
              <a:rPr lang="nb-NO" sz="1600" kern="0" dirty="0" err="1">
                <a:sym typeface="Wingdings" pitchFamily="2" charset="2"/>
              </a:rPr>
              <a:t>than</a:t>
            </a:r>
            <a:r>
              <a:rPr lang="nb-NO" sz="1600" kern="0" dirty="0">
                <a:sym typeface="Wingdings" pitchFamily="2" charset="2"/>
              </a:rPr>
              <a:t> 25 </a:t>
            </a:r>
            <a:r>
              <a:rPr lang="nb-NO" sz="1600" kern="0" dirty="0" err="1">
                <a:sym typeface="Wingdings" pitchFamily="2" charset="2"/>
              </a:rPr>
              <a:t>observations</a:t>
            </a:r>
            <a:r>
              <a:rPr lang="nb-NO" sz="1600" kern="0" dirty="0">
                <a:sym typeface="Wingdings" pitchFamily="2" charset="2"/>
              </a:rPr>
              <a:t>? No test </a:t>
            </a:r>
            <a:r>
              <a:rPr lang="nb-NO" sz="1600" kern="0" dirty="0" err="1">
                <a:sym typeface="Wingdings" pitchFamily="2" charset="2"/>
              </a:rPr>
              <a:t>required</a:t>
            </a:r>
            <a:r>
              <a:rPr lang="nb-NO" sz="1600" kern="0" dirty="0">
                <a:sym typeface="Wingdings" pitchFamily="2" charset="2"/>
              </a:rPr>
              <a:t> !</a:t>
            </a:r>
          </a:p>
          <a:p>
            <a:pPr marL="342900" indent="-342900" algn="l">
              <a:buFont typeface="+mj-lt"/>
              <a:buAutoNum type="arabicPeriod"/>
            </a:pPr>
            <a:r>
              <a:rPr lang="nb-NO" sz="1600" kern="0" dirty="0">
                <a:sym typeface="Wingdings" pitchFamily="2" charset="2"/>
              </a:rPr>
              <a:t>Visual </a:t>
            </a:r>
            <a:r>
              <a:rPr lang="nb-NO" sz="1600" kern="0" dirty="0" err="1">
                <a:sym typeface="Wingdings" pitchFamily="2" charset="2"/>
              </a:rPr>
              <a:t>confirmation</a:t>
            </a:r>
            <a:r>
              <a:rPr lang="nb-NO" sz="1600" kern="0" dirty="0">
                <a:sym typeface="Wingdings" pitchFamily="2" charset="2"/>
              </a:rPr>
              <a:t> by plotting a histogram </a:t>
            </a:r>
            <a:r>
              <a:rPr lang="nb-NO" sz="1600" kern="0" dirty="0" err="1">
                <a:sym typeface="Wingdings" pitchFamily="2" charset="2"/>
              </a:rPr>
              <a:t>of</a:t>
            </a:r>
            <a:r>
              <a:rPr lang="nb-NO" sz="1600" kern="0" dirty="0">
                <a:sym typeface="Wingdings" pitchFamily="2" charset="2"/>
              </a:rPr>
              <a:t> </a:t>
            </a:r>
            <a:r>
              <a:rPr lang="nb-NO" sz="1600" kern="0" dirty="0" err="1">
                <a:sym typeface="Wingdings" pitchFamily="2" charset="2"/>
              </a:rPr>
              <a:t>the</a:t>
            </a:r>
            <a:r>
              <a:rPr lang="nb-NO" sz="1600" kern="0" dirty="0">
                <a:sym typeface="Wingdings" pitchFamily="2" charset="2"/>
              </a:rPr>
              <a:t> </a:t>
            </a:r>
            <a:r>
              <a:rPr lang="nb-NO" sz="1600" kern="0" dirty="0" err="1">
                <a:sym typeface="Wingdings" pitchFamily="2" charset="2"/>
              </a:rPr>
              <a:t>value</a:t>
            </a:r>
            <a:endParaRPr lang="nb-NO" sz="1600" kern="0" dirty="0">
              <a:sym typeface="Wingdings" pitchFamily="2" charset="2"/>
            </a:endParaRPr>
          </a:p>
          <a:p>
            <a:pPr marL="342900" indent="-342900" algn="l">
              <a:buFont typeface="+mj-lt"/>
              <a:buAutoNum type="arabicPeriod"/>
            </a:pPr>
            <a:r>
              <a:rPr lang="nb-NO" sz="1600" kern="0" dirty="0" err="1">
                <a:sym typeface="Wingdings" pitchFamily="2" charset="2"/>
              </a:rPr>
              <a:t>Shapiro-Wilk</a:t>
            </a:r>
            <a:r>
              <a:rPr lang="nb-NO" sz="1600" kern="0" dirty="0">
                <a:sym typeface="Wingdings" pitchFamily="2" charset="2"/>
              </a:rPr>
              <a:t> test</a:t>
            </a:r>
          </a:p>
        </p:txBody>
      </p:sp>
    </p:spTree>
    <p:extLst>
      <p:ext uri="{BB962C8B-B14F-4D97-AF65-F5344CB8AC3E}">
        <p14:creationId xmlns:p14="http://schemas.microsoft.com/office/powerpoint/2010/main" val="110380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a:t>All Measurements for All Alternatives</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extLst>
              <p:ext uri="{D42A27DB-BD31-4B8C-83A1-F6EECF244321}">
                <p14:modId xmlns:p14="http://schemas.microsoft.com/office/powerpoint/2010/main" val="897540255"/>
              </p:ext>
            </p:extLst>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Tree>
    <p:extLst>
      <p:ext uri="{BB962C8B-B14F-4D97-AF65-F5344CB8AC3E}">
        <p14:creationId xmlns:p14="http://schemas.microsoft.com/office/powerpoint/2010/main" val="403993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A585ADF-AC4B-B442-8A56-6098D94A8B67}"/>
              </a:ext>
            </a:extLst>
          </p:cNvPr>
          <p:cNvSpPr>
            <a:spLocks noGrp="1" noChangeArrowheads="1"/>
          </p:cNvSpPr>
          <p:nvPr>
            <p:ph type="title"/>
          </p:nvPr>
        </p:nvSpPr>
        <p:spPr/>
        <p:txBody>
          <a:bodyPr/>
          <a:lstStyle/>
          <a:p>
            <a:r>
              <a:rPr lang="en-US" altLang="nb-NO"/>
              <a:t>Overall Mean</a:t>
            </a:r>
          </a:p>
        </p:txBody>
      </p:sp>
      <p:graphicFrame>
        <p:nvGraphicFramePr>
          <p:cNvPr id="419843" name="Group 3">
            <a:extLst>
              <a:ext uri="{FF2B5EF4-FFF2-40B4-BE49-F238E27FC236}">
                <a16:creationId xmlns:a16="http://schemas.microsoft.com/office/drawing/2014/main" id="{2E7015CB-0B01-7A40-9502-783C570BD6AC}"/>
              </a:ext>
            </a:extLst>
          </p:cNvPr>
          <p:cNvGraphicFramePr>
            <a:graphicFrameLocks noGrp="1"/>
          </p:cNvGraphicFramePr>
          <p:nvPr>
            <p:ph idx="1"/>
            <p:extLst>
              <p:ext uri="{D42A27DB-BD31-4B8C-83A1-F6EECF244321}">
                <p14:modId xmlns:p14="http://schemas.microsoft.com/office/powerpoint/2010/main" val="2758652376"/>
              </p:ext>
            </p:extLst>
          </p:nvPr>
        </p:nvGraphicFramePr>
        <p:xfrm>
          <a:off x="236538" y="2174875"/>
          <a:ext cx="8729662" cy="3139760"/>
        </p:xfrm>
        <a:graphic>
          <a:graphicData uri="http://schemas.openxmlformats.org/drawingml/2006/table">
            <a:tbl>
              <a:tblPr/>
              <a:tblGrid>
                <a:gridCol w="1248276">
                  <a:extLst>
                    <a:ext uri="{9D8B030D-6E8A-4147-A177-3AD203B41FA5}">
                      <a16:colId xmlns:a16="http://schemas.microsoft.com/office/drawing/2014/main" val="2078539226"/>
                    </a:ext>
                  </a:extLst>
                </a:gridCol>
                <a:gridCol w="1244968">
                  <a:extLst>
                    <a:ext uri="{9D8B030D-6E8A-4147-A177-3AD203B41FA5}">
                      <a16:colId xmlns:a16="http://schemas.microsoft.com/office/drawing/2014/main" val="2452124864"/>
                    </a:ext>
                  </a:extLst>
                </a:gridCol>
                <a:gridCol w="1249929">
                  <a:extLst>
                    <a:ext uri="{9D8B030D-6E8A-4147-A177-3AD203B41FA5}">
                      <a16:colId xmlns:a16="http://schemas.microsoft.com/office/drawing/2014/main" val="4077461827"/>
                    </a:ext>
                  </a:extLst>
                </a:gridCol>
                <a:gridCol w="1243316">
                  <a:extLst>
                    <a:ext uri="{9D8B030D-6E8A-4147-A177-3AD203B41FA5}">
                      <a16:colId xmlns:a16="http://schemas.microsoft.com/office/drawing/2014/main" val="1552814701"/>
                    </a:ext>
                  </a:extLst>
                </a:gridCol>
                <a:gridCol w="1249929">
                  <a:extLst>
                    <a:ext uri="{9D8B030D-6E8A-4147-A177-3AD203B41FA5}">
                      <a16:colId xmlns:a16="http://schemas.microsoft.com/office/drawing/2014/main" val="1108715445"/>
                    </a:ext>
                  </a:extLst>
                </a:gridCol>
                <a:gridCol w="1244969">
                  <a:extLst>
                    <a:ext uri="{9D8B030D-6E8A-4147-A177-3AD203B41FA5}">
                      <a16:colId xmlns:a16="http://schemas.microsoft.com/office/drawing/2014/main" val="3873887430"/>
                    </a:ext>
                  </a:extLst>
                </a:gridCol>
                <a:gridCol w="1248275">
                  <a:extLst>
                    <a:ext uri="{9D8B030D-6E8A-4147-A177-3AD203B41FA5}">
                      <a16:colId xmlns:a16="http://schemas.microsoft.com/office/drawing/2014/main" val="97524225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903083"/>
                  </a:ext>
                </a:extLst>
              </a:tr>
              <a:tr h="36830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918811393"/>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383114543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325950936"/>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247196778"/>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927806851"/>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3361277969"/>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253183090"/>
                  </a:ext>
                </a:extLst>
              </a:tr>
            </a:tbl>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DA2B51B-F084-FF4A-9F8C-78665784BC30}"/>
                  </a:ext>
                </a:extLst>
              </p:cNvPr>
              <p:cNvSpPr txBox="1">
                <a:spLocks/>
              </p:cNvSpPr>
              <p:nvPr/>
            </p:nvSpPr>
            <p:spPr bwMode="auto">
              <a:xfrm>
                <a:off x="237067" y="866775"/>
                <a:ext cx="8729134" cy="1343025"/>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Eurostile" panose="020B0504020202050204" pitchFamily="34" charset="77"/>
                    <a:ea typeface="ＭＳ Ｐゴシック" charset="-128"/>
                    <a:cs typeface="Eurostile" panose="020B0504020202050204" pitchFamily="34" charset="77"/>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Eurostile" panose="020B0504020202050204" pitchFamily="34" charset="77"/>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Eurostile" panose="020B0504020202050204" pitchFamily="34" charset="77"/>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Eurostile" panose="020B0504020202050204" pitchFamily="34" charset="77"/>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Eurostile" panose="020B0504020202050204" pitchFamily="34" charset="77"/>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a:lstStyle>
              <a:p>
                <a:pPr marL="0" indent="0">
                  <a:buFont typeface="Wingdings" charset="0"/>
                  <a:buNone/>
                </a:pPr>
                <a:r>
                  <a:rPr lang="en-US" altLang="nb-NO" sz="2400" kern="0" dirty="0"/>
                  <a:t>Average of all measurements made of all alternatives:</a:t>
                </a:r>
              </a:p>
              <a:p>
                <a:pPr marL="0" indent="0">
                  <a:buFont typeface="Wingdings" charset="0"/>
                  <a:buNone/>
                </a:pPr>
                <a14:m>
                  <m:oMathPara xmlns:m="http://schemas.openxmlformats.org/officeDocument/2006/math">
                    <m:oMathParaPr>
                      <m:jc m:val="centerGroup"/>
                    </m:oMathParaPr>
                    <m:oMath xmlns:m="http://schemas.openxmlformats.org/officeDocument/2006/math">
                      <m:acc>
                        <m:accPr>
                          <m:chr m:val="̅"/>
                          <m:ctrlPr>
                            <a:rPr lang="en-US" altLang="nb-NO" sz="2400" i="1" kern="0">
                              <a:latin typeface="Cambria Math" panose="02040503050406030204" pitchFamily="18" charset="0"/>
                            </a:rPr>
                          </m:ctrlPr>
                        </m:accPr>
                        <m:e>
                          <m:r>
                            <a:rPr lang="nb-NO" altLang="nb-NO" sz="2400" i="1" kern="0">
                              <a:latin typeface="Cambria Math" panose="02040503050406030204" pitchFamily="18" charset="0"/>
                            </a:rPr>
                            <m:t>𝑦</m:t>
                          </m:r>
                        </m:e>
                      </m:acc>
                      <m:r>
                        <a:rPr lang="nb-NO" altLang="nb-NO" sz="2400" i="1" kern="0">
                          <a:latin typeface="Cambria Math" panose="02040503050406030204" pitchFamily="18" charset="0"/>
                        </a:rPr>
                        <m:t>=</m:t>
                      </m:r>
                      <m:f>
                        <m:fPr>
                          <m:ctrlPr>
                            <a:rPr lang="nb-NO" altLang="nb-NO" sz="2400" i="1" kern="0">
                              <a:latin typeface="Cambria Math" panose="02040503050406030204" pitchFamily="18" charset="0"/>
                            </a:rPr>
                          </m:ctrlPr>
                        </m:fPr>
                        <m:num>
                          <m:nary>
                            <m:naryPr>
                              <m:chr m:val="∑"/>
                              <m:ctrlPr>
                                <a:rPr lang="nb-NO" altLang="nb-NO" sz="2400" i="1" kern="0">
                                  <a:latin typeface="Cambria Math" panose="02040503050406030204" pitchFamily="18" charset="0"/>
                                </a:rPr>
                              </m:ctrlPr>
                            </m:naryPr>
                            <m:sub>
                              <m:r>
                                <m:rPr>
                                  <m:brk m:alnAt="23"/>
                                </m:rPr>
                                <a:rPr lang="nb-NO" altLang="nb-NO" sz="2400" i="1" kern="0">
                                  <a:latin typeface="Cambria Math" panose="02040503050406030204" pitchFamily="18" charset="0"/>
                                </a:rPr>
                                <m:t>𝑗</m:t>
                              </m:r>
                              <m:r>
                                <a:rPr lang="nb-NO" altLang="nb-NO" sz="2400" i="1" kern="0">
                                  <a:latin typeface="Cambria Math" panose="02040503050406030204" pitchFamily="18" charset="0"/>
                                </a:rPr>
                                <m:t>=1</m:t>
                              </m:r>
                            </m:sub>
                            <m:sup>
                              <m:r>
                                <a:rPr lang="nb-NO" altLang="nb-NO" sz="2400" i="1" kern="0">
                                  <a:latin typeface="Cambria Math" panose="02040503050406030204" pitchFamily="18" charset="0"/>
                                </a:rPr>
                                <m:t>𝑘</m:t>
                              </m:r>
                            </m:sup>
                            <m:e>
                              <m:nary>
                                <m:naryPr>
                                  <m:chr m:val="∑"/>
                                  <m:ctrlPr>
                                    <a:rPr lang="nb-NO" altLang="nb-NO" sz="2400" i="1" kern="0">
                                      <a:latin typeface="Cambria Math" panose="02040503050406030204" pitchFamily="18" charset="0"/>
                                    </a:rPr>
                                  </m:ctrlPr>
                                </m:naryPr>
                                <m:sub>
                                  <m:r>
                                    <m:rPr>
                                      <m:brk m:alnAt="23"/>
                                    </m:rPr>
                                    <a:rPr lang="nb-NO" altLang="nb-NO" sz="2400" i="1" kern="0">
                                      <a:latin typeface="Cambria Math" panose="02040503050406030204" pitchFamily="18" charset="0"/>
                                    </a:rPr>
                                    <m:t>𝑖</m:t>
                                  </m:r>
                                  <m:r>
                                    <a:rPr lang="nb-NO" altLang="nb-NO" sz="2400" i="1" kern="0">
                                      <a:latin typeface="Cambria Math" panose="02040503050406030204" pitchFamily="18" charset="0"/>
                                    </a:rPr>
                                    <m:t>=1</m:t>
                                  </m:r>
                                </m:sub>
                                <m:sup>
                                  <m:r>
                                    <a:rPr lang="nb-NO" altLang="nb-NO" sz="2400" i="1" kern="0">
                                      <a:latin typeface="Cambria Math" panose="02040503050406030204" pitchFamily="18" charset="0"/>
                                    </a:rPr>
                                    <m:t>𝑛</m:t>
                                  </m:r>
                                </m:sup>
                                <m:e>
                                  <m:sSub>
                                    <m:sSubPr>
                                      <m:ctrlPr>
                                        <a:rPr lang="nb-NO" altLang="nb-NO" sz="2400" i="1" kern="0">
                                          <a:latin typeface="Cambria Math" panose="02040503050406030204" pitchFamily="18" charset="0"/>
                                        </a:rPr>
                                      </m:ctrlPr>
                                    </m:sSubPr>
                                    <m:e>
                                      <m:r>
                                        <a:rPr lang="nb-NO" altLang="nb-NO" sz="2400" i="1" kern="0">
                                          <a:latin typeface="Cambria Math" panose="02040503050406030204" pitchFamily="18" charset="0"/>
                                        </a:rPr>
                                        <m:t>𝑦</m:t>
                                      </m:r>
                                    </m:e>
                                    <m:sub>
                                      <m:r>
                                        <a:rPr lang="nb-NO" altLang="nb-NO" sz="2400" i="1" kern="0">
                                          <a:latin typeface="Cambria Math" panose="02040503050406030204" pitchFamily="18" charset="0"/>
                                        </a:rPr>
                                        <m:t>𝑖𝑗</m:t>
                                      </m:r>
                                    </m:sub>
                                  </m:sSub>
                                </m:e>
                              </m:nary>
                            </m:e>
                          </m:nary>
                        </m:num>
                        <m:den>
                          <m:r>
                            <a:rPr lang="nb-NO" altLang="nb-NO" sz="2400" i="1" kern="0">
                              <a:latin typeface="Cambria Math" panose="02040503050406030204" pitchFamily="18" charset="0"/>
                            </a:rPr>
                            <m:t>𝑘𝑛</m:t>
                          </m:r>
                        </m:den>
                      </m:f>
                    </m:oMath>
                  </m:oMathPara>
                </a14:m>
                <a:endParaRPr lang="en-US" altLang="nb-NO" sz="2400" kern="0" dirty="0"/>
              </a:p>
            </p:txBody>
          </p:sp>
        </mc:Choice>
        <mc:Fallback xmlns="">
          <p:sp>
            <p:nvSpPr>
              <p:cNvPr id="8" name="Content Placeholder 2">
                <a:extLst>
                  <a:ext uri="{FF2B5EF4-FFF2-40B4-BE49-F238E27FC236}">
                    <a16:creationId xmlns:a16="http://schemas.microsoft.com/office/drawing/2014/main" id="{7DA2B51B-F084-FF4A-9F8C-78665784BC30}"/>
                  </a:ext>
                </a:extLst>
              </p:cNvPr>
              <p:cNvSpPr txBox="1">
                <a:spLocks noRot="1" noChangeAspect="1" noMove="1" noResize="1" noEditPoints="1" noAdjustHandles="1" noChangeArrowheads="1" noChangeShapeType="1" noTextEdit="1"/>
              </p:cNvSpPr>
              <p:nvPr/>
            </p:nvSpPr>
            <p:spPr bwMode="auto">
              <a:xfrm>
                <a:off x="237067" y="866775"/>
                <a:ext cx="8729134" cy="1343025"/>
              </a:xfrm>
              <a:prstGeom prst="rect">
                <a:avLst/>
              </a:prstGeom>
              <a:blipFill>
                <a:blip r:embed="rId2"/>
                <a:stretch>
                  <a:fillRect l="-1017" t="-14019" b="-29907"/>
                </a:stretch>
              </a:blip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40768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Column Means</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extLst>
              <p:ext uri="{D42A27DB-BD31-4B8C-83A1-F6EECF244321}">
                <p14:modId xmlns:p14="http://schemas.microsoft.com/office/powerpoint/2010/main" val="4181154133"/>
              </p:ext>
            </p:extLst>
          </p:nvPr>
        </p:nvGraphicFramePr>
        <p:xfrm>
          <a:off x="236538" y="2149475"/>
          <a:ext cx="8729662" cy="374777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a:ln>
                            <a:noFill/>
                          </a:ln>
                          <a:solidFill>
                            <a:schemeClr val="tx1"/>
                          </a:solidFill>
                          <a:effectLst/>
                          <a:latin typeface="Eurostile" panose="020B0504020202050204" pitchFamily="34" charset="77"/>
                        </a:rPr>
                        <a:t>y</a:t>
                      </a:r>
                      <a:r>
                        <a:rPr kumimoji="1" lang="en-US" altLang="nb-NO" sz="1600" b="0" i="0" u="none" strike="noStrike" cap="none" normalizeH="0" baseline="-25000" dirty="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a:ln>
                            <a:noFill/>
                          </a:ln>
                          <a:solidFill>
                            <a:schemeClr val="tx1"/>
                          </a:solidFill>
                          <a:effectLst/>
                          <a:latin typeface="Eurostile" panose="020B0504020202050204" pitchFamily="34" charset="77"/>
                        </a:rPr>
                        <a:t>y</a:t>
                      </a:r>
                      <a:r>
                        <a:rPr kumimoji="1" lang="en-US" altLang="nb-NO" sz="1600" b="0" i="0" u="none" strike="noStrike" cap="none" normalizeH="0" baseline="-25000" dirty="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ij</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nj</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r h="5651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.j</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A79C"/>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0128262"/>
                  </a:ext>
                </a:extLst>
              </a:tr>
            </a:tbl>
          </a:graphicData>
        </a:graphic>
      </p:graphicFrame>
      <p:sp>
        <p:nvSpPr>
          <p:cNvPr id="4" name="Content Placeholder 2">
            <a:extLst>
              <a:ext uri="{FF2B5EF4-FFF2-40B4-BE49-F238E27FC236}">
                <a16:creationId xmlns:a16="http://schemas.microsoft.com/office/drawing/2014/main" id="{733AF04B-DDF2-EF43-A721-315A2B591FDE}"/>
              </a:ext>
            </a:extLst>
          </p:cNvPr>
          <p:cNvSpPr txBox="1">
            <a:spLocks/>
          </p:cNvSpPr>
          <p:nvPr/>
        </p:nvSpPr>
        <p:spPr bwMode="auto">
          <a:xfrm>
            <a:off x="237067" y="866775"/>
            <a:ext cx="6074833" cy="134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Eurostile" panose="020B0504020202050204" pitchFamily="34" charset="77"/>
                <a:ea typeface="ＭＳ Ｐゴシック" charset="-128"/>
                <a:cs typeface="Eurostile" panose="020B0504020202050204" pitchFamily="34" charset="77"/>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Eurostile" panose="020B0504020202050204" pitchFamily="34" charset="77"/>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Eurostile" panose="020B0504020202050204" pitchFamily="34" charset="77"/>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Eurostile" panose="020B0504020202050204" pitchFamily="34" charset="77"/>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Eurostile" panose="020B0504020202050204" pitchFamily="34" charset="77"/>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a:lstStyle>
          <a:p>
            <a:pPr marL="0" indent="0">
              <a:buNone/>
            </a:pPr>
            <a:r>
              <a:rPr lang="en-US" altLang="nb-NO" sz="2400" dirty="0"/>
              <a:t>Column means are average values of all measurements within a single alternative</a:t>
            </a:r>
          </a:p>
          <a:p>
            <a:r>
              <a:rPr lang="en-US" altLang="nb-NO" sz="2400" kern="0" dirty="0"/>
              <a:t>average</a:t>
            </a:r>
            <a:r>
              <a:rPr lang="en-US" altLang="nb-NO" sz="2400" kern="0" dirty="0">
                <a:solidFill>
                  <a:srgbClr val="FF0000"/>
                </a:solidFill>
              </a:rPr>
              <a:t> </a:t>
            </a:r>
            <a:r>
              <a:rPr lang="en-US" altLang="nb-NO" sz="2400" kern="0" dirty="0"/>
              <a:t>performance</a:t>
            </a:r>
            <a:r>
              <a:rPr lang="en-US" altLang="nb-NO" sz="2400" kern="0" dirty="0">
                <a:solidFill>
                  <a:srgbClr val="FF0000"/>
                </a:solidFill>
              </a:rPr>
              <a:t> </a:t>
            </a:r>
            <a:r>
              <a:rPr lang="en-US" altLang="nb-NO" sz="2400" kern="0" dirty="0"/>
              <a:t>of a single alternative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7D9BE6EE-307F-DB43-9FB9-4678890F22D2}"/>
                  </a:ext>
                </a:extLst>
              </p:cNvPr>
              <p:cNvSpPr txBox="1">
                <a:spLocks/>
              </p:cNvSpPr>
              <p:nvPr/>
            </p:nvSpPr>
            <p:spPr bwMode="auto">
              <a:xfrm>
                <a:off x="6070600" y="1016000"/>
                <a:ext cx="2870200" cy="952500"/>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Eurostile" panose="020B0504020202050204" pitchFamily="34" charset="77"/>
                    <a:ea typeface="ＭＳ Ｐゴシック" charset="-128"/>
                    <a:cs typeface="Eurostile" panose="020B0504020202050204" pitchFamily="34" charset="77"/>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Eurostile" panose="020B0504020202050204" pitchFamily="34" charset="77"/>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Eurostile" panose="020B0504020202050204" pitchFamily="34" charset="77"/>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Eurostile" panose="020B0504020202050204" pitchFamily="34" charset="77"/>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Eurostile" panose="020B0504020202050204" pitchFamily="34" charset="77"/>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en-US" altLang="nb-NO" sz="2400" i="1" kern="0" smtClean="0">
                              <a:latin typeface="Cambria Math" panose="02040503050406030204" pitchFamily="18" charset="0"/>
                            </a:rPr>
                          </m:ctrlPr>
                        </m:accPr>
                        <m:e>
                          <m:sSub>
                            <m:sSubPr>
                              <m:ctrlPr>
                                <a:rPr lang="en-US" altLang="nb-NO" sz="2400" i="1" kern="0" smtClean="0">
                                  <a:latin typeface="Cambria Math" panose="02040503050406030204" pitchFamily="18" charset="0"/>
                                </a:rPr>
                              </m:ctrlPr>
                            </m:sSubPr>
                            <m:e>
                              <m:r>
                                <a:rPr lang="nb-NO" altLang="nb-NO" sz="2400" b="0" i="1" kern="0" smtClean="0">
                                  <a:latin typeface="Cambria Math" panose="02040503050406030204" pitchFamily="18" charset="0"/>
                                </a:rPr>
                                <m:t>𝑦</m:t>
                              </m:r>
                            </m:e>
                            <m:sub>
                              <m:r>
                                <a:rPr lang="nb-NO" altLang="nb-NO" sz="2400" b="0" i="1" kern="0" smtClean="0">
                                  <a:latin typeface="Cambria Math" panose="02040503050406030204" pitchFamily="18" charset="0"/>
                                </a:rPr>
                                <m:t>.</m:t>
                              </m:r>
                              <m:r>
                                <a:rPr lang="nb-NO" altLang="nb-NO" sz="2400" b="0" i="1" kern="0" smtClean="0">
                                  <a:latin typeface="Cambria Math" panose="02040503050406030204" pitchFamily="18" charset="0"/>
                                </a:rPr>
                                <m:t>𝑗</m:t>
                              </m:r>
                            </m:sub>
                          </m:sSub>
                        </m:e>
                      </m:acc>
                      <m:r>
                        <a:rPr lang="nb-NO" altLang="nb-NO" sz="2400" i="1" kern="0">
                          <a:latin typeface="Cambria Math" panose="02040503050406030204" pitchFamily="18" charset="0"/>
                        </a:rPr>
                        <m:t>=</m:t>
                      </m:r>
                      <m:f>
                        <m:fPr>
                          <m:ctrlPr>
                            <a:rPr lang="nb-NO" altLang="nb-NO" sz="2400" i="1" kern="0">
                              <a:latin typeface="Cambria Math" panose="02040503050406030204" pitchFamily="18" charset="0"/>
                            </a:rPr>
                          </m:ctrlPr>
                        </m:fPr>
                        <m:num>
                          <m:nary>
                            <m:naryPr>
                              <m:chr m:val="∑"/>
                              <m:ctrlPr>
                                <a:rPr lang="nb-NO" altLang="nb-NO" sz="2400" i="1" kern="0">
                                  <a:latin typeface="Cambria Math" panose="02040503050406030204" pitchFamily="18" charset="0"/>
                                </a:rPr>
                              </m:ctrlPr>
                            </m:naryPr>
                            <m:sub>
                              <m:r>
                                <m:rPr>
                                  <m:brk m:alnAt="23"/>
                                </m:rPr>
                                <a:rPr lang="nb-NO" altLang="nb-NO" sz="2400" i="1" kern="0">
                                  <a:latin typeface="Cambria Math" panose="02040503050406030204" pitchFamily="18" charset="0"/>
                                </a:rPr>
                                <m:t>𝑖</m:t>
                              </m:r>
                              <m:r>
                                <a:rPr lang="nb-NO" altLang="nb-NO" sz="2400" i="1" kern="0">
                                  <a:latin typeface="Cambria Math" panose="02040503050406030204" pitchFamily="18" charset="0"/>
                                </a:rPr>
                                <m:t>=1</m:t>
                              </m:r>
                            </m:sub>
                            <m:sup>
                              <m:r>
                                <a:rPr lang="nb-NO" altLang="nb-NO" sz="2400" i="1" kern="0">
                                  <a:latin typeface="Cambria Math" panose="02040503050406030204" pitchFamily="18" charset="0"/>
                                </a:rPr>
                                <m:t>𝑛</m:t>
                              </m:r>
                            </m:sup>
                            <m:e>
                              <m:sSub>
                                <m:sSubPr>
                                  <m:ctrlPr>
                                    <a:rPr lang="nb-NO" altLang="nb-NO" sz="2400" i="1" kern="0">
                                      <a:latin typeface="Cambria Math" panose="02040503050406030204" pitchFamily="18" charset="0"/>
                                    </a:rPr>
                                  </m:ctrlPr>
                                </m:sSubPr>
                                <m:e>
                                  <m:r>
                                    <a:rPr lang="nb-NO" altLang="nb-NO" sz="2400" i="1" kern="0">
                                      <a:latin typeface="Cambria Math" panose="02040503050406030204" pitchFamily="18" charset="0"/>
                                    </a:rPr>
                                    <m:t>𝑦</m:t>
                                  </m:r>
                                </m:e>
                                <m:sub>
                                  <m:r>
                                    <a:rPr lang="nb-NO" altLang="nb-NO" sz="2400" i="1" kern="0">
                                      <a:latin typeface="Cambria Math" panose="02040503050406030204" pitchFamily="18" charset="0"/>
                                    </a:rPr>
                                    <m:t>𝑖𝑗</m:t>
                                  </m:r>
                                </m:sub>
                              </m:sSub>
                            </m:e>
                          </m:nary>
                        </m:num>
                        <m:den>
                          <m:r>
                            <a:rPr lang="nb-NO" altLang="nb-NO" sz="2400" i="1" kern="0">
                              <a:latin typeface="Cambria Math" panose="02040503050406030204" pitchFamily="18" charset="0"/>
                            </a:rPr>
                            <m:t>𝑛</m:t>
                          </m:r>
                        </m:den>
                      </m:f>
                    </m:oMath>
                  </m:oMathPara>
                </a14:m>
                <a:endParaRPr lang="en-US" altLang="nb-NO" sz="2400" kern="0" dirty="0"/>
              </a:p>
            </p:txBody>
          </p:sp>
        </mc:Choice>
        <mc:Fallback xmlns="">
          <p:sp>
            <p:nvSpPr>
              <p:cNvPr id="5" name="Content Placeholder 2">
                <a:extLst>
                  <a:ext uri="{FF2B5EF4-FFF2-40B4-BE49-F238E27FC236}">
                    <a16:creationId xmlns:a16="http://schemas.microsoft.com/office/drawing/2014/main" id="{7D9BE6EE-307F-DB43-9FB9-4678890F22D2}"/>
                  </a:ext>
                </a:extLst>
              </p:cNvPr>
              <p:cNvSpPr txBox="1">
                <a:spLocks noRot="1" noChangeAspect="1" noMove="1" noResize="1" noEditPoints="1" noAdjustHandles="1" noChangeArrowheads="1" noChangeShapeType="1" noTextEdit="1"/>
              </p:cNvSpPr>
              <p:nvPr/>
            </p:nvSpPr>
            <p:spPr bwMode="auto">
              <a:xfrm>
                <a:off x="6070600" y="1016000"/>
                <a:ext cx="2870200" cy="952500"/>
              </a:xfrm>
              <a:prstGeom prst="rect">
                <a:avLst/>
              </a:prstGeom>
              <a:blipFill>
                <a:blip r:embed="rId2"/>
                <a:stretch>
                  <a:fillRect t="-61842" b="-40789"/>
                </a:stretch>
              </a:blip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78287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A585ADF-AC4B-B442-8A56-6098D94A8B67}"/>
              </a:ext>
            </a:extLst>
          </p:cNvPr>
          <p:cNvSpPr>
            <a:spLocks noGrp="1" noChangeArrowheads="1"/>
          </p:cNvSpPr>
          <p:nvPr>
            <p:ph type="title"/>
          </p:nvPr>
        </p:nvSpPr>
        <p:spPr/>
        <p:txBody>
          <a:bodyPr/>
          <a:lstStyle/>
          <a:p>
            <a:r>
              <a:rPr lang="en-US" altLang="nb-NO" dirty="0"/>
              <a:t>Effect = Deviation From Overall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C9470A-C5B7-B749-802A-F57FD08082C9}"/>
                  </a:ext>
                </a:extLst>
              </p:cNvPr>
              <p:cNvSpPr>
                <a:spLocks noGrp="1"/>
              </p:cNvSpPr>
              <p:nvPr>
                <p:ph idx="1"/>
              </p:nvPr>
            </p:nvSpPr>
            <p:spPr>
              <a:xfrm>
                <a:off x="237067" y="866775"/>
                <a:ext cx="8729134" cy="1012825"/>
              </a:xfrm>
            </p:spPr>
            <p:txBody>
              <a:bodyPr/>
              <a:lstStyle/>
              <a:p>
                <a14:m>
                  <m:oMath xmlns:m="http://schemas.openxmlformats.org/officeDocument/2006/math">
                    <m:sSub>
                      <m:sSubPr>
                        <m:ctrlPr>
                          <a:rPr lang="en-US" altLang="nb-NO" i="1" smtClean="0">
                            <a:latin typeface="Cambria Math" panose="02040503050406030204" pitchFamily="18" charset="0"/>
                          </a:rPr>
                        </m:ctrlPr>
                      </m:sSubPr>
                      <m:e>
                        <m:r>
                          <a:rPr lang="en-US" altLang="nb-NO" i="1" smtClean="0">
                            <a:latin typeface="Cambria Math" panose="02040503050406030204" pitchFamily="18" charset="0"/>
                            <a:ea typeface="Cambria Math" panose="02040503050406030204" pitchFamily="18" charset="0"/>
                          </a:rPr>
                          <m:t>𝛼</m:t>
                        </m:r>
                      </m:e>
                      <m:sub>
                        <m:r>
                          <a:rPr lang="nb-NO" altLang="nb-NO" b="0" i="1" smtClean="0">
                            <a:latin typeface="Cambria Math" panose="02040503050406030204" pitchFamily="18" charset="0"/>
                          </a:rPr>
                          <m:t>𝑗</m:t>
                        </m:r>
                      </m:sub>
                    </m:sSub>
                  </m:oMath>
                </a14:m>
                <a:r>
                  <a:rPr lang="en-US" altLang="nb-NO" dirty="0"/>
                  <a:t>: effect of alternative j = deviation of column mean from overall mean: </a:t>
                </a:r>
                <a14:m>
                  <m:oMath xmlns:m="http://schemas.openxmlformats.org/officeDocument/2006/math">
                    <m:sSub>
                      <m:sSubPr>
                        <m:ctrlPr>
                          <a:rPr lang="en-US" altLang="nb-NO" i="1" smtClean="0">
                            <a:latin typeface="Cambria Math" panose="02040503050406030204" pitchFamily="18" charset="0"/>
                          </a:rPr>
                        </m:ctrlPr>
                      </m:sSubPr>
                      <m:e>
                        <m:r>
                          <a:rPr lang="en-US" altLang="nb-NO" i="1" smtClean="0">
                            <a:latin typeface="Cambria Math" panose="02040503050406030204" pitchFamily="18" charset="0"/>
                            <a:ea typeface="Cambria Math" panose="02040503050406030204" pitchFamily="18" charset="0"/>
                          </a:rPr>
                          <m:t>𝛼</m:t>
                        </m:r>
                      </m:e>
                      <m:sub>
                        <m:r>
                          <a:rPr lang="nb-NO" altLang="nb-NO" b="0" i="1" smtClean="0">
                            <a:latin typeface="Cambria Math" panose="02040503050406030204" pitchFamily="18" charset="0"/>
                          </a:rPr>
                          <m:t>𝑗</m:t>
                        </m:r>
                      </m:sub>
                    </m:sSub>
                    <m:r>
                      <a:rPr lang="nb-NO" altLang="nb-NO" b="0" i="1" smtClean="0">
                        <a:latin typeface="Cambria Math" panose="02040503050406030204" pitchFamily="18" charset="0"/>
                      </a:rPr>
                      <m:t>=</m:t>
                    </m:r>
                    <m:acc>
                      <m:accPr>
                        <m:chr m:val="̅"/>
                        <m:ctrlPr>
                          <a:rPr lang="nb-NO" altLang="nb-NO" b="0" i="1" smtClean="0">
                            <a:latin typeface="Cambria Math" panose="02040503050406030204" pitchFamily="18" charset="0"/>
                          </a:rPr>
                        </m:ctrlPr>
                      </m:accPr>
                      <m:e>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𝑦</m:t>
                            </m:r>
                          </m:e>
                          <m:sub>
                            <m:r>
                              <a:rPr lang="nb-NO" altLang="nb-NO" b="0" i="1" smtClean="0">
                                <a:latin typeface="Cambria Math" panose="02040503050406030204" pitchFamily="18" charset="0"/>
                              </a:rPr>
                              <m:t>.</m:t>
                            </m:r>
                            <m:r>
                              <a:rPr lang="nb-NO" altLang="nb-NO" b="0" i="1" smtClean="0">
                                <a:latin typeface="Cambria Math" panose="02040503050406030204" pitchFamily="18" charset="0"/>
                              </a:rPr>
                              <m:t>𝑗</m:t>
                            </m:r>
                          </m:sub>
                        </m:sSub>
                      </m:e>
                    </m:acc>
                    <m:r>
                      <a:rPr lang="nb-NO" altLang="nb-NO" b="0" i="1" smtClean="0">
                        <a:latin typeface="Cambria Math" panose="02040503050406030204" pitchFamily="18" charset="0"/>
                      </a:rPr>
                      <m:t>−</m:t>
                    </m:r>
                    <m:acc>
                      <m:accPr>
                        <m:chr m:val="̅"/>
                        <m:ctrlPr>
                          <a:rPr lang="nb-NO" altLang="nb-NO" b="0" i="1" smtClean="0">
                            <a:latin typeface="Cambria Math" panose="02040503050406030204" pitchFamily="18" charset="0"/>
                          </a:rPr>
                        </m:ctrlPr>
                      </m:accPr>
                      <m:e>
                        <m:r>
                          <a:rPr lang="nb-NO" altLang="nb-NO" b="0" i="1" smtClean="0">
                            <a:latin typeface="Cambria Math" panose="02040503050406030204" pitchFamily="18" charset="0"/>
                          </a:rPr>
                          <m:t>𝑦</m:t>
                        </m:r>
                      </m:e>
                    </m:acc>
                  </m:oMath>
                </a14:m>
                <a:endParaRPr lang="en-US" altLang="nb-NO" dirty="0"/>
              </a:p>
            </p:txBody>
          </p:sp>
        </mc:Choice>
        <mc:Fallback xmlns="">
          <p:sp>
            <p:nvSpPr>
              <p:cNvPr id="3" name="Content Placeholder 2">
                <a:extLst>
                  <a:ext uri="{FF2B5EF4-FFF2-40B4-BE49-F238E27FC236}">
                    <a16:creationId xmlns:a16="http://schemas.microsoft.com/office/drawing/2014/main" id="{0DC9470A-C5B7-B749-802A-F57FD08082C9}"/>
                  </a:ext>
                </a:extLst>
              </p:cNvPr>
              <p:cNvSpPr>
                <a:spLocks noGrp="1" noRot="1" noChangeAspect="1" noMove="1" noResize="1" noEditPoints="1" noAdjustHandles="1" noChangeArrowheads="1" noChangeShapeType="1" noTextEdit="1"/>
              </p:cNvSpPr>
              <p:nvPr>
                <p:ph idx="1"/>
              </p:nvPr>
            </p:nvSpPr>
            <p:spPr>
              <a:xfrm>
                <a:off x="237067" y="866775"/>
                <a:ext cx="8729134" cy="1012825"/>
              </a:xfrm>
              <a:blipFill>
                <a:blip r:embed="rId2"/>
                <a:stretch>
                  <a:fillRect l="-1599" t="-9877" b="-12346"/>
                </a:stretch>
              </a:blipFill>
            </p:spPr>
            <p:txBody>
              <a:bodyPr/>
              <a:lstStyle/>
              <a:p>
                <a:r>
                  <a:rPr lang="en-US">
                    <a:noFill/>
                  </a:rPr>
                  <a:t> </a:t>
                </a:r>
              </a:p>
            </p:txBody>
          </p:sp>
        </mc:Fallback>
      </mc:AlternateContent>
      <p:graphicFrame>
        <p:nvGraphicFramePr>
          <p:cNvPr id="7" name="Group 3">
            <a:extLst>
              <a:ext uri="{FF2B5EF4-FFF2-40B4-BE49-F238E27FC236}">
                <a16:creationId xmlns:a16="http://schemas.microsoft.com/office/drawing/2014/main" id="{7C2CDFD0-C97E-CF4A-8BBF-F92CFD8DD0A4}"/>
              </a:ext>
            </a:extLst>
          </p:cNvPr>
          <p:cNvGraphicFramePr>
            <a:graphicFrameLocks/>
          </p:cNvGraphicFramePr>
          <p:nvPr>
            <p:extLst>
              <p:ext uri="{D42A27DB-BD31-4B8C-83A1-F6EECF244321}">
                <p14:modId xmlns:p14="http://schemas.microsoft.com/office/powerpoint/2010/main" val="2641998111"/>
              </p:ext>
            </p:extLst>
          </p:nvPr>
        </p:nvGraphicFramePr>
        <p:xfrm>
          <a:off x="236538" y="2149475"/>
          <a:ext cx="8729662" cy="4375661"/>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r h="5651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012826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Effect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Eurostile" panose="020B0504020202050204" pitchFamily="34" charset="77"/>
                          <a:cs typeface="Times New Roman" panose="02020603050405020304" pitchFamily="18" charset="0"/>
                        </a:rPr>
                        <a:t>1</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Eurostile" panose="020B0504020202050204" pitchFamily="34" charset="77"/>
                          <a:cs typeface="Times New Roman" panose="02020603050405020304" pitchFamily="18" charset="0"/>
                        </a:rPr>
                        <a:t>2</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Eurostile" panose="020B0504020202050204" pitchFamily="34" charset="77"/>
                          <a:cs typeface="Times New Roman" panose="02020603050405020304" pitchFamily="18" charset="0"/>
                        </a:rPr>
                        <a:t>j</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dirty="0">
                          <a:ln>
                            <a:noFill/>
                          </a:ln>
                          <a:solidFill>
                            <a:schemeClr val="tx1"/>
                          </a:solidFill>
                          <a:effectLst/>
                          <a:latin typeface="Eurostile" panose="020B0504020202050204" pitchFamily="34" charset="77"/>
                          <a:cs typeface="Times New Roman" panose="02020603050405020304" pitchFamily="18" charset="0"/>
                        </a:rPr>
                        <a:t>k</a:t>
                      </a:r>
                      <a:endPar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9111610"/>
                  </a:ext>
                </a:extLst>
              </a:tr>
            </a:tbl>
          </a:graphicData>
        </a:graphic>
      </p:graphicFrame>
      <p:sp>
        <p:nvSpPr>
          <p:cNvPr id="9" name="AutoShape 88">
            <a:extLst>
              <a:ext uri="{FF2B5EF4-FFF2-40B4-BE49-F238E27FC236}">
                <a16:creationId xmlns:a16="http://schemas.microsoft.com/office/drawing/2014/main" id="{5D8A60F6-A848-8148-B4A7-19BD16960C14}"/>
              </a:ext>
            </a:extLst>
          </p:cNvPr>
          <p:cNvSpPr>
            <a:spLocks noChangeArrowheads="1"/>
          </p:cNvSpPr>
          <p:nvPr/>
        </p:nvSpPr>
        <p:spPr bwMode="auto">
          <a:xfrm>
            <a:off x="1905000" y="5943600"/>
            <a:ext cx="6629400" cy="533400"/>
          </a:xfrm>
          <a:prstGeom prst="leftRightArrow">
            <a:avLst>
              <a:gd name="adj1" fmla="val 50000"/>
              <a:gd name="adj2" fmla="val 248571"/>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17197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3">
            <a:extLst>
              <a:ext uri="{FF2B5EF4-FFF2-40B4-BE49-F238E27FC236}">
                <a16:creationId xmlns:a16="http://schemas.microsoft.com/office/drawing/2014/main" id="{978DA299-2489-2346-88E2-D2AD0BE10B10}"/>
              </a:ext>
            </a:extLst>
          </p:cNvPr>
          <p:cNvGraphicFramePr>
            <a:graphicFrameLocks/>
          </p:cNvGraphicFramePr>
          <p:nvPr>
            <p:extLst>
              <p:ext uri="{D42A27DB-BD31-4B8C-83A1-F6EECF244321}">
                <p14:modId xmlns:p14="http://schemas.microsoft.com/office/powerpoint/2010/main" val="1025915584"/>
              </p:ext>
            </p:extLst>
          </p:nvPr>
        </p:nvGraphicFramePr>
        <p:xfrm>
          <a:off x="236538" y="2149475"/>
          <a:ext cx="8729662" cy="374777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r h="5651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0128262"/>
                  </a:ext>
                </a:extLst>
              </a:tr>
            </a:tbl>
          </a:graphicData>
        </a:graphic>
      </p:graphicFrame>
      <p:sp>
        <p:nvSpPr>
          <p:cNvPr id="418818" name="Rectangle 2">
            <a:extLst>
              <a:ext uri="{FF2B5EF4-FFF2-40B4-BE49-F238E27FC236}">
                <a16:creationId xmlns:a16="http://schemas.microsoft.com/office/drawing/2014/main" id="{5D71E6C3-17DC-CC4B-9E8B-2CBE764AAE26}"/>
              </a:ext>
            </a:extLst>
          </p:cNvPr>
          <p:cNvSpPr>
            <a:spLocks noGrp="1" noChangeArrowheads="1"/>
          </p:cNvSpPr>
          <p:nvPr>
            <p:ph type="title"/>
          </p:nvPr>
        </p:nvSpPr>
        <p:spPr/>
        <p:txBody>
          <a:bodyPr/>
          <a:lstStyle/>
          <a:p>
            <a:r>
              <a:rPr lang="en-US" altLang="nb-NO" sz="3200"/>
              <a:t>Error = Deviation From Column Mean</a:t>
            </a:r>
          </a:p>
        </p:txBody>
      </p:sp>
      <p:sp>
        <p:nvSpPr>
          <p:cNvPr id="418904" name="AutoShape 88">
            <a:extLst>
              <a:ext uri="{FF2B5EF4-FFF2-40B4-BE49-F238E27FC236}">
                <a16:creationId xmlns:a16="http://schemas.microsoft.com/office/drawing/2014/main" id="{8C4324CE-5CE5-9B40-9EEF-8E6BECC2E9F4}"/>
              </a:ext>
            </a:extLst>
          </p:cNvPr>
          <p:cNvSpPr>
            <a:spLocks noChangeArrowheads="1"/>
          </p:cNvSpPr>
          <p:nvPr/>
        </p:nvSpPr>
        <p:spPr bwMode="auto">
          <a:xfrm>
            <a:off x="5257800" y="3276600"/>
            <a:ext cx="1066800" cy="1905000"/>
          </a:xfrm>
          <a:prstGeom prst="upDownArrow">
            <a:avLst>
              <a:gd name="adj1" fmla="val 50000"/>
              <a:gd name="adj2" fmla="val 35714"/>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905" name="Rectangle 89">
            <a:extLst>
              <a:ext uri="{FF2B5EF4-FFF2-40B4-BE49-F238E27FC236}">
                <a16:creationId xmlns:a16="http://schemas.microsoft.com/office/drawing/2014/main" id="{60503E12-173C-CA45-8ED7-C18989F5F502}"/>
              </a:ext>
            </a:extLst>
          </p:cNvPr>
          <p:cNvSpPr>
            <a:spLocks noChangeArrowheads="1"/>
          </p:cNvSpPr>
          <p:nvPr/>
        </p:nvSpPr>
        <p:spPr bwMode="auto">
          <a:xfrm>
            <a:off x="-2705100" y="2057400"/>
            <a:ext cx="6629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009900"/>
              </a:buClr>
              <a:buSzPct val="150000"/>
              <a:buChar char="•"/>
              <a:defRPr kumimoji="1" sz="2800">
                <a:solidFill>
                  <a:schemeClr val="tx1"/>
                </a:solidFill>
                <a:latin typeface="Comic Sans MS" panose="030F0902030302020204" pitchFamily="66" charset="0"/>
              </a:defRPr>
            </a:lvl1pPr>
            <a:lvl2pPr marL="742950" indent="-285750">
              <a:spcBef>
                <a:spcPct val="20000"/>
              </a:spcBef>
              <a:buClr>
                <a:srgbClr val="FF5050"/>
              </a:buClr>
              <a:buChar char="–"/>
              <a:defRPr kumimoji="1" sz="2600">
                <a:solidFill>
                  <a:schemeClr val="tx1"/>
                </a:solidFill>
                <a:latin typeface="Comic Sans MS" panose="030F0902030302020204" pitchFamily="66" charset="0"/>
              </a:defRPr>
            </a:lvl2pPr>
            <a:lvl3pPr marL="1143000" indent="-228600">
              <a:spcBef>
                <a:spcPct val="20000"/>
              </a:spcBef>
              <a:buSzPct val="150000"/>
              <a:buChar char="•"/>
              <a:defRPr kumimoji="1" sz="2400">
                <a:solidFill>
                  <a:schemeClr val="tx1"/>
                </a:solidFill>
                <a:latin typeface="Comic Sans MS" panose="030F0902030302020204" pitchFamily="66" charset="0"/>
              </a:defRPr>
            </a:lvl3pPr>
            <a:lvl4pPr marL="1600200" indent="-228600">
              <a:spcBef>
                <a:spcPct val="20000"/>
              </a:spcBef>
              <a:buChar char="–"/>
              <a:defRPr kumimoji="1" sz="2200">
                <a:solidFill>
                  <a:schemeClr val="tx1"/>
                </a:solidFill>
                <a:latin typeface="Comic Sans MS" panose="030F0902030302020204" pitchFamily="66" charset="0"/>
              </a:defRPr>
            </a:lvl4pPr>
            <a:lvl5pPr marL="2057400" indent="-228600">
              <a:spcBef>
                <a:spcPct val="20000"/>
              </a:spcBef>
              <a:buChar char="»"/>
              <a:defRPr kumimoji="1"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9pPr>
          </a:lstStyle>
          <a:p>
            <a:endParaRPr lang="en-US" altLang="nb-NO" dirty="0">
              <a:latin typeface="Eurostile" panose="020B0504020202050204" pitchFamily="34" charset="77"/>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CF70E7-A8A7-9147-AD00-C2B28F911502}"/>
                  </a:ext>
                </a:extLst>
              </p:cNvPr>
              <p:cNvSpPr>
                <a:spLocks noGrp="1"/>
              </p:cNvSpPr>
              <p:nvPr>
                <p:ph idx="1"/>
              </p:nvPr>
            </p:nvSpPr>
            <p:spPr>
              <a:xfrm>
                <a:off x="237067" y="866775"/>
                <a:ext cx="8729134" cy="1063625"/>
              </a:xfrm>
            </p:spPr>
            <p:txBody>
              <a:bodyPr/>
              <a:lstStyle/>
              <a:p>
                <a14:m>
                  <m:oMath xmlns:m="http://schemas.openxmlformats.org/officeDocument/2006/math">
                    <m:sSub>
                      <m:sSubPr>
                        <m:ctrlPr>
                          <a:rPr lang="en-US" altLang="nb-NO" i="1" smtClean="0">
                            <a:latin typeface="Cambria Math" panose="02040503050406030204" pitchFamily="18" charset="0"/>
                          </a:rPr>
                        </m:ctrlPr>
                      </m:sSubPr>
                      <m:e>
                        <m:r>
                          <a:rPr lang="nb-NO" altLang="nb-NO" b="0" i="1" smtClean="0">
                            <a:latin typeface="Cambria Math" panose="02040503050406030204" pitchFamily="18" charset="0"/>
                          </a:rPr>
                          <m:t>𝑒</m:t>
                        </m:r>
                      </m:e>
                      <m:sub>
                        <m:r>
                          <a:rPr lang="nb-NO" altLang="nb-NO" b="0" i="1" smtClean="0">
                            <a:latin typeface="Cambria Math" panose="02040503050406030204" pitchFamily="18" charset="0"/>
                          </a:rPr>
                          <m:t>𝑖𝑗</m:t>
                        </m:r>
                      </m:sub>
                    </m:sSub>
                  </m:oMath>
                </a14:m>
                <a:r>
                  <a:rPr lang="en-US" altLang="nb-NO" dirty="0"/>
                  <a:t>: error of each measurement = deviation from column mean: </a:t>
                </a:r>
                <a14:m>
                  <m:oMath xmlns:m="http://schemas.openxmlformats.org/officeDocument/2006/math">
                    <m:sSub>
                      <m:sSubPr>
                        <m:ctrlPr>
                          <a:rPr lang="en-US" altLang="nb-NO" i="1" smtClean="0">
                            <a:latin typeface="Cambria Math" panose="02040503050406030204" pitchFamily="18" charset="0"/>
                          </a:rPr>
                        </m:ctrlPr>
                      </m:sSubPr>
                      <m:e>
                        <m:r>
                          <a:rPr lang="nb-NO" altLang="nb-NO" b="0" i="1" smtClean="0">
                            <a:latin typeface="Cambria Math" panose="02040503050406030204" pitchFamily="18" charset="0"/>
                          </a:rPr>
                          <m:t>𝑒</m:t>
                        </m:r>
                      </m:e>
                      <m:sub>
                        <m:r>
                          <a:rPr lang="nb-NO" altLang="nb-NO" b="0" i="1" smtClean="0">
                            <a:latin typeface="Cambria Math" panose="02040503050406030204" pitchFamily="18" charset="0"/>
                          </a:rPr>
                          <m:t>𝑖𝑗</m:t>
                        </m:r>
                      </m:sub>
                    </m:sSub>
                    <m:r>
                      <a:rPr lang="nb-NO" altLang="nb-NO" b="0" i="1" smtClean="0">
                        <a:latin typeface="Cambria Math" panose="02040503050406030204" pitchFamily="18" charset="0"/>
                      </a:rPr>
                      <m:t>=</m:t>
                    </m:r>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𝑦</m:t>
                        </m:r>
                      </m:e>
                      <m:sub>
                        <m:r>
                          <a:rPr lang="nb-NO" altLang="nb-NO" b="0" i="1" smtClean="0">
                            <a:latin typeface="Cambria Math" panose="02040503050406030204" pitchFamily="18" charset="0"/>
                          </a:rPr>
                          <m:t>𝑖𝑗</m:t>
                        </m:r>
                      </m:sub>
                    </m:sSub>
                    <m:r>
                      <a:rPr lang="nb-NO" altLang="nb-NO" b="0" i="1" smtClean="0">
                        <a:latin typeface="Cambria Math" panose="02040503050406030204" pitchFamily="18" charset="0"/>
                      </a:rPr>
                      <m:t>−</m:t>
                    </m:r>
                    <m:acc>
                      <m:accPr>
                        <m:chr m:val="̅"/>
                        <m:ctrlPr>
                          <a:rPr lang="nb-NO" altLang="nb-NO" b="0" i="1" smtClean="0">
                            <a:latin typeface="Cambria Math" panose="02040503050406030204" pitchFamily="18" charset="0"/>
                          </a:rPr>
                        </m:ctrlPr>
                      </m:accPr>
                      <m:e>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𝑦</m:t>
                            </m:r>
                          </m:e>
                          <m:sub>
                            <m:r>
                              <a:rPr lang="nb-NO" altLang="nb-NO" b="0" i="1" smtClean="0">
                                <a:latin typeface="Cambria Math" panose="02040503050406030204" pitchFamily="18" charset="0"/>
                              </a:rPr>
                              <m:t>.</m:t>
                            </m:r>
                            <m:r>
                              <a:rPr lang="nb-NO" altLang="nb-NO" b="0" i="1" smtClean="0">
                                <a:latin typeface="Cambria Math" panose="02040503050406030204" pitchFamily="18" charset="0"/>
                              </a:rPr>
                              <m:t>𝑗</m:t>
                            </m:r>
                          </m:sub>
                        </m:sSub>
                      </m:e>
                    </m:acc>
                  </m:oMath>
                </a14:m>
                <a:endParaRPr lang="en-US" altLang="nb-NO" dirty="0"/>
              </a:p>
              <a:p>
                <a:endParaRPr lang="en-US" dirty="0"/>
              </a:p>
            </p:txBody>
          </p:sp>
        </mc:Choice>
        <mc:Fallback xmlns="">
          <p:sp>
            <p:nvSpPr>
              <p:cNvPr id="3" name="Content Placeholder 2">
                <a:extLst>
                  <a:ext uri="{FF2B5EF4-FFF2-40B4-BE49-F238E27FC236}">
                    <a16:creationId xmlns:a16="http://schemas.microsoft.com/office/drawing/2014/main" id="{33CF70E7-A8A7-9147-AD00-C2B28F911502}"/>
                  </a:ext>
                </a:extLst>
              </p:cNvPr>
              <p:cNvSpPr>
                <a:spLocks noGrp="1" noRot="1" noChangeAspect="1" noMove="1" noResize="1" noEditPoints="1" noAdjustHandles="1" noChangeArrowheads="1" noChangeShapeType="1" noTextEdit="1"/>
              </p:cNvSpPr>
              <p:nvPr>
                <p:ph idx="1"/>
              </p:nvPr>
            </p:nvSpPr>
            <p:spPr>
              <a:xfrm>
                <a:off x="237067" y="866775"/>
                <a:ext cx="8729134" cy="1063625"/>
              </a:xfrm>
              <a:blipFill>
                <a:blip r:embed="rId2"/>
                <a:stretch>
                  <a:fillRect l="-1599" t="-9412" b="-7059"/>
                </a:stretch>
              </a:blipFill>
            </p:spPr>
            <p:txBody>
              <a:bodyPr/>
              <a:lstStyle/>
              <a:p>
                <a:r>
                  <a:rPr lang="en-US">
                    <a:noFill/>
                  </a:rPr>
                  <a:t> </a:t>
                </a:r>
              </a:p>
            </p:txBody>
          </p:sp>
        </mc:Fallback>
      </mc:AlternateContent>
    </p:spTree>
    <p:extLst>
      <p:ext uri="{BB962C8B-B14F-4D97-AF65-F5344CB8AC3E}">
        <p14:creationId xmlns:p14="http://schemas.microsoft.com/office/powerpoint/2010/main" val="47904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266D6EF9-D33B-584A-84F5-3BCAC6D479E0}"/>
              </a:ext>
            </a:extLst>
          </p:cNvPr>
          <p:cNvSpPr>
            <a:spLocks noGrp="1" noChangeArrowheads="1"/>
          </p:cNvSpPr>
          <p:nvPr>
            <p:ph type="title"/>
          </p:nvPr>
        </p:nvSpPr>
        <p:spPr/>
        <p:txBody>
          <a:bodyPr/>
          <a:lstStyle/>
          <a:p>
            <a:r>
              <a:rPr lang="en-US" altLang="nb-NO"/>
              <a:t>Effects and Errors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F96279-5D53-AB4D-A994-2B4207A2F538}"/>
                  </a:ext>
                </a:extLst>
              </p:cNvPr>
              <p:cNvSpPr>
                <a:spLocks noGrp="1"/>
              </p:cNvSpPr>
              <p:nvPr>
                <p:ph idx="1"/>
              </p:nvPr>
            </p:nvSpPr>
            <p:spPr/>
            <p:txBody>
              <a:bodyPr/>
              <a:lstStyle/>
              <a:p>
                <a:r>
                  <a:rPr lang="en-US" altLang="nb-NO" sz="2400" dirty="0">
                    <a:solidFill>
                      <a:srgbClr val="FF0000"/>
                    </a:solidFill>
                  </a:rPr>
                  <a:t>Effect</a:t>
                </a:r>
                <a:r>
                  <a:rPr lang="en-US" altLang="nb-NO" sz="2400" dirty="0"/>
                  <a:t> is distance of column mean from overall mean</a:t>
                </a:r>
              </a:p>
              <a:p>
                <a:pPr lvl="1"/>
                <a:r>
                  <a:rPr lang="en-US" altLang="nb-NO" sz="2200" dirty="0"/>
                  <a:t>Horizontally across alternatives</a:t>
                </a:r>
              </a:p>
              <a:p>
                <a:pPr lvl="1"/>
                <a:endParaRPr lang="en-US" altLang="nb-NO" sz="2200" dirty="0"/>
              </a:p>
              <a:p>
                <a:r>
                  <a:rPr lang="en-US" altLang="nb-NO" sz="2400" dirty="0">
                    <a:solidFill>
                      <a:srgbClr val="FF0000"/>
                    </a:solidFill>
                  </a:rPr>
                  <a:t>Error</a:t>
                </a:r>
                <a:r>
                  <a:rPr lang="en-US" altLang="nb-NO" sz="2400" dirty="0"/>
                  <a:t> is distance of sample from column mean</a:t>
                </a:r>
              </a:p>
              <a:p>
                <a:pPr lvl="1"/>
                <a:r>
                  <a:rPr lang="en-US" altLang="nb-NO" sz="2200" dirty="0"/>
                  <a:t>Vertically within one alternative</a:t>
                </a:r>
              </a:p>
              <a:p>
                <a:pPr lvl="1"/>
                <a:r>
                  <a:rPr lang="en-US" altLang="nb-NO" sz="2200" dirty="0"/>
                  <a:t>Error across alternatives, too</a:t>
                </a:r>
              </a:p>
              <a:p>
                <a:pPr lvl="1"/>
                <a:endParaRPr lang="en-US" altLang="nb-NO" sz="2200" dirty="0"/>
              </a:p>
              <a:p>
                <a:r>
                  <a:rPr lang="en-US" altLang="nb-NO" sz="2400" dirty="0"/>
                  <a:t>Note that neither Effect nor Error are absolute values, they can be positive of negative</a:t>
                </a:r>
                <a:endParaRPr lang="en-US" altLang="nb-NO" sz="2200" dirty="0"/>
              </a:p>
              <a:p>
                <a:r>
                  <a:rPr lang="en-US" altLang="nb-NO" sz="2400" dirty="0"/>
                  <a:t>Individual measurements are then:</a:t>
                </a:r>
                <a:br>
                  <a:rPr lang="en-US" altLang="nb-NO" sz="2400" dirty="0"/>
                </a:br>
                <a14:m>
                  <m:oMath xmlns:m="http://schemas.openxmlformats.org/officeDocument/2006/math">
                    <m:sSub>
                      <m:sSubPr>
                        <m:ctrlPr>
                          <a:rPr lang="en-US" altLang="nb-NO" sz="2400" i="1" smtClean="0">
                            <a:latin typeface="Cambria Math" panose="02040503050406030204" pitchFamily="18" charset="0"/>
                          </a:rPr>
                        </m:ctrlPr>
                      </m:sSubPr>
                      <m:e>
                        <m:r>
                          <a:rPr lang="nb-NO" altLang="nb-NO" sz="2400" b="0" i="1" smtClean="0">
                            <a:latin typeface="Cambria Math" panose="02040503050406030204" pitchFamily="18" charset="0"/>
                          </a:rPr>
                          <m:t>𝑦</m:t>
                        </m:r>
                      </m:e>
                      <m:sub>
                        <m:r>
                          <a:rPr lang="nb-NO" altLang="nb-NO" sz="2400" b="0" i="1" smtClean="0">
                            <a:latin typeface="Cambria Math" panose="02040503050406030204" pitchFamily="18" charset="0"/>
                          </a:rPr>
                          <m:t>𝑖𝑗</m:t>
                        </m:r>
                      </m:sub>
                    </m:sSub>
                    <m:r>
                      <a:rPr lang="nb-NO" altLang="nb-NO" sz="2400" b="0" i="1" smtClean="0">
                        <a:latin typeface="Cambria Math" panose="02040503050406030204" pitchFamily="18" charset="0"/>
                      </a:rPr>
                      <m:t>=</m:t>
                    </m:r>
                    <m:acc>
                      <m:accPr>
                        <m:chr m:val="̅"/>
                        <m:ctrlPr>
                          <a:rPr lang="nb-NO" altLang="nb-NO" sz="2400" b="0" i="1" smtClean="0">
                            <a:latin typeface="Cambria Math" panose="02040503050406030204" pitchFamily="18" charset="0"/>
                          </a:rPr>
                        </m:ctrlPr>
                      </m:accPr>
                      <m:e>
                        <m:r>
                          <a:rPr lang="nb-NO" altLang="nb-NO" sz="2400" b="0" i="1" smtClean="0">
                            <a:latin typeface="Cambria Math" panose="02040503050406030204" pitchFamily="18" charset="0"/>
                          </a:rPr>
                          <m:t>𝑦</m:t>
                        </m:r>
                      </m:e>
                    </m:acc>
                    <m:r>
                      <a:rPr lang="nb-NO" altLang="nb-NO" sz="2400" b="0" i="1" smtClean="0">
                        <a:latin typeface="Cambria Math" panose="02040503050406030204" pitchFamily="18" charset="0"/>
                      </a:rPr>
                      <m:t>+</m:t>
                    </m:r>
                    <m:sSub>
                      <m:sSubPr>
                        <m:ctrlPr>
                          <a:rPr lang="nb-NO" altLang="nb-NO" sz="2400" b="0" i="1" smtClean="0">
                            <a:latin typeface="Cambria Math" panose="02040503050406030204" pitchFamily="18" charset="0"/>
                          </a:rPr>
                        </m:ctrlPr>
                      </m:sSubPr>
                      <m:e>
                        <m:r>
                          <a:rPr lang="nb-NO" altLang="nb-NO" sz="2400" b="0" i="1" smtClean="0">
                            <a:latin typeface="Cambria Math" panose="02040503050406030204" pitchFamily="18" charset="0"/>
                            <a:ea typeface="Cambria Math" panose="02040503050406030204" pitchFamily="18" charset="0"/>
                          </a:rPr>
                          <m:t>𝛼</m:t>
                        </m:r>
                      </m:e>
                      <m:sub>
                        <m:r>
                          <a:rPr lang="nb-NO" altLang="nb-NO" sz="2400" b="0" i="1" smtClean="0">
                            <a:latin typeface="Cambria Math" panose="02040503050406030204" pitchFamily="18" charset="0"/>
                          </a:rPr>
                          <m:t>𝑗</m:t>
                        </m:r>
                      </m:sub>
                    </m:sSub>
                    <m:r>
                      <a:rPr lang="nb-NO" altLang="nb-NO" sz="2400" b="0" i="1" smtClean="0">
                        <a:latin typeface="Cambria Math" panose="02040503050406030204" pitchFamily="18" charset="0"/>
                      </a:rPr>
                      <m:t>+</m:t>
                    </m:r>
                    <m:sSub>
                      <m:sSubPr>
                        <m:ctrlPr>
                          <a:rPr lang="nb-NO" altLang="nb-NO" sz="2400" b="0" i="1" smtClean="0">
                            <a:latin typeface="Cambria Math" panose="02040503050406030204" pitchFamily="18" charset="0"/>
                          </a:rPr>
                        </m:ctrlPr>
                      </m:sSubPr>
                      <m:e>
                        <m:r>
                          <a:rPr lang="nb-NO" altLang="nb-NO" sz="2400" b="0" i="1" smtClean="0">
                            <a:latin typeface="Cambria Math" panose="02040503050406030204" pitchFamily="18" charset="0"/>
                          </a:rPr>
                          <m:t>𝑒</m:t>
                        </m:r>
                      </m:e>
                      <m:sub>
                        <m:r>
                          <a:rPr lang="nb-NO" altLang="nb-NO" sz="2400" b="0" i="1" smtClean="0">
                            <a:latin typeface="Cambria Math" panose="02040503050406030204" pitchFamily="18" charset="0"/>
                          </a:rPr>
                          <m:t>𝑖𝑗</m:t>
                        </m:r>
                      </m:sub>
                    </m:sSub>
                  </m:oMath>
                </a14:m>
                <a:endParaRPr lang="en-US" altLang="nb-NO" sz="2400" dirty="0"/>
              </a:p>
              <a:p>
                <a:pPr lvl="1"/>
                <a:endParaRPr lang="en-US" altLang="nb-NO" sz="2200" dirty="0"/>
              </a:p>
              <a:p>
                <a:endParaRPr lang="en-US" dirty="0"/>
              </a:p>
            </p:txBody>
          </p:sp>
        </mc:Choice>
        <mc:Fallback xmlns="">
          <p:sp>
            <p:nvSpPr>
              <p:cNvPr id="3" name="Content Placeholder 2">
                <a:extLst>
                  <a:ext uri="{FF2B5EF4-FFF2-40B4-BE49-F238E27FC236}">
                    <a16:creationId xmlns:a16="http://schemas.microsoft.com/office/drawing/2014/main" id="{DAF96279-5D53-AB4D-A994-2B4207A2F538}"/>
                  </a:ext>
                </a:extLst>
              </p:cNvPr>
              <p:cNvSpPr>
                <a:spLocks noGrp="1" noRot="1" noChangeAspect="1" noMove="1" noResize="1" noEditPoints="1" noAdjustHandles="1" noChangeArrowheads="1" noChangeShapeType="1" noTextEdit="1"/>
              </p:cNvSpPr>
              <p:nvPr>
                <p:ph idx="1"/>
              </p:nvPr>
            </p:nvSpPr>
            <p:spPr>
              <a:blipFill>
                <a:blip r:embed="rId2"/>
                <a:stretch>
                  <a:fillRect l="-1308" t="-1570"/>
                </a:stretch>
              </a:blipFill>
            </p:spPr>
            <p:txBody>
              <a:bodyPr/>
              <a:lstStyle/>
              <a:p>
                <a:r>
                  <a:rPr lang="en-US">
                    <a:noFill/>
                  </a:rPr>
                  <a:t> </a:t>
                </a:r>
              </a:p>
            </p:txBody>
          </p:sp>
        </mc:Fallback>
      </mc:AlternateContent>
    </p:spTree>
    <p:extLst>
      <p:ext uri="{BB962C8B-B14F-4D97-AF65-F5344CB8AC3E}">
        <p14:creationId xmlns:p14="http://schemas.microsoft.com/office/powerpoint/2010/main" val="3889710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F552B893-7F41-7441-9179-683374DF37C8}"/>
              </a:ext>
            </a:extLst>
          </p:cNvPr>
          <p:cNvSpPr>
            <a:spLocks noGrp="1" noChangeArrowheads="1"/>
          </p:cNvSpPr>
          <p:nvPr>
            <p:ph type="title"/>
          </p:nvPr>
        </p:nvSpPr>
        <p:spPr/>
        <p:txBody>
          <a:bodyPr/>
          <a:lstStyle/>
          <a:p>
            <a:r>
              <a:rPr lang="en-US" altLang="nb-NO"/>
              <a:t>Sum of Squares of Differences</a:t>
            </a:r>
          </a:p>
        </p:txBody>
      </p:sp>
      <mc:AlternateContent xmlns:mc="http://schemas.openxmlformats.org/markup-compatibility/2006" xmlns:a14="http://schemas.microsoft.com/office/drawing/2010/main">
        <mc:Choice Requires="a14">
          <p:sp>
            <p:nvSpPr>
              <p:cNvPr id="422916" name="Rectangle 4">
                <a:extLst>
                  <a:ext uri="{FF2B5EF4-FFF2-40B4-BE49-F238E27FC236}">
                    <a16:creationId xmlns:a16="http://schemas.microsoft.com/office/drawing/2014/main" id="{A55513DC-C8C6-AA40-B249-48CF4DBAB4DD}"/>
                  </a:ext>
                </a:extLst>
              </p:cNvPr>
              <p:cNvSpPr>
                <a:spLocks noGrp="1" noChangeArrowheads="1"/>
              </p:cNvSpPr>
              <p:nvPr>
                <p:ph idx="1"/>
              </p:nvPr>
            </p:nvSpPr>
            <p:spPr/>
            <p:txBody>
              <a:bodyPr/>
              <a:lstStyle/>
              <a:p>
                <a:r>
                  <a:rPr lang="en-US" altLang="nb-NO" sz="2400" i="1" dirty="0">
                    <a:latin typeface="Times New Roman" panose="02020603050405020304" pitchFamily="18" charset="0"/>
                    <a:cs typeface="Times New Roman" panose="02020603050405020304" pitchFamily="18" charset="0"/>
                  </a:rPr>
                  <a:t>SST</a:t>
                </a:r>
                <a:r>
                  <a:rPr lang="en-US" altLang="nb-NO" sz="2400" dirty="0"/>
                  <a:t> = differences between each measurement and overall mean</a:t>
                </a:r>
                <a:br>
                  <a:rPr lang="en-US" altLang="nb-NO" sz="2400" dirty="0"/>
                </a:br>
                <a14:m>
                  <m:oMath xmlns:m="http://schemas.openxmlformats.org/officeDocument/2006/math">
                    <m:r>
                      <a:rPr lang="nb-NO" altLang="nb-NO" sz="2400" b="0" i="1" smtClean="0">
                        <a:latin typeface="Cambria Math" panose="02040503050406030204" pitchFamily="18" charset="0"/>
                      </a:rPr>
                      <m:t>𝑆𝑆𝑇</m:t>
                    </m:r>
                    <m:r>
                      <a:rPr lang="nb-NO" altLang="nb-NO" sz="2400" b="0" i="1" smtClean="0">
                        <a:latin typeface="Cambria Math" panose="02040503050406030204" pitchFamily="18" charset="0"/>
                      </a:rPr>
                      <m:t>=</m:t>
                    </m:r>
                    <m:nary>
                      <m:naryPr>
                        <m:chr m:val="∑"/>
                        <m:ctrlPr>
                          <a:rPr lang="nb-NO" altLang="nb-NO" sz="2400" b="0" i="1" smtClean="0">
                            <a:latin typeface="Cambria Math" panose="02040503050406030204" pitchFamily="18" charset="0"/>
                          </a:rPr>
                        </m:ctrlPr>
                      </m:naryPr>
                      <m:sub>
                        <m:r>
                          <m:rPr>
                            <m:brk m:alnAt="23"/>
                          </m:rPr>
                          <a:rPr lang="nb-NO" altLang="nb-NO" sz="2400" b="0" i="1" smtClean="0">
                            <a:latin typeface="Cambria Math" panose="02040503050406030204" pitchFamily="18" charset="0"/>
                          </a:rPr>
                          <m:t>𝑗</m:t>
                        </m:r>
                        <m:r>
                          <a:rPr lang="nb-NO" altLang="nb-NO" sz="2400" b="0" i="1" smtClean="0">
                            <a:latin typeface="Cambria Math" panose="02040503050406030204" pitchFamily="18" charset="0"/>
                          </a:rPr>
                          <m:t>=1</m:t>
                        </m:r>
                      </m:sub>
                      <m:sup>
                        <m:r>
                          <a:rPr lang="nb-NO" altLang="nb-NO" sz="2400" b="0" i="1" smtClean="0">
                            <a:latin typeface="Cambria Math" panose="02040503050406030204" pitchFamily="18" charset="0"/>
                          </a:rPr>
                          <m:t>𝑘</m:t>
                        </m:r>
                      </m:sup>
                      <m:e>
                        <m:nary>
                          <m:naryPr>
                            <m:chr m:val="∑"/>
                            <m:ctrlPr>
                              <a:rPr lang="nb-NO" altLang="nb-NO" sz="2400" b="0" i="1" smtClean="0">
                                <a:latin typeface="Cambria Math" panose="02040503050406030204" pitchFamily="18" charset="0"/>
                              </a:rPr>
                            </m:ctrlPr>
                          </m:naryPr>
                          <m:sub>
                            <m:r>
                              <m:rPr>
                                <m:brk m:alnAt="23"/>
                              </m:rPr>
                              <a:rPr lang="nb-NO" altLang="nb-NO" sz="2400" b="0" i="1" smtClean="0">
                                <a:latin typeface="Cambria Math" panose="02040503050406030204" pitchFamily="18" charset="0"/>
                              </a:rPr>
                              <m:t>𝑖</m:t>
                            </m:r>
                            <m:r>
                              <a:rPr lang="nb-NO" altLang="nb-NO" sz="2400" b="0" i="1" smtClean="0">
                                <a:latin typeface="Cambria Math" panose="02040503050406030204" pitchFamily="18" charset="0"/>
                              </a:rPr>
                              <m:t>=1</m:t>
                            </m:r>
                          </m:sub>
                          <m:sup>
                            <m:r>
                              <a:rPr lang="nb-NO" altLang="nb-NO" sz="2400" b="0" i="1" smtClean="0">
                                <a:latin typeface="Cambria Math" panose="02040503050406030204" pitchFamily="18" charset="0"/>
                              </a:rPr>
                              <m:t>𝑛</m:t>
                            </m:r>
                          </m:sup>
                          <m:e>
                            <m:sSup>
                              <m:sSupPr>
                                <m:ctrlPr>
                                  <a:rPr lang="nb-NO" altLang="nb-NO" sz="2400" b="0" i="1" smtClean="0">
                                    <a:latin typeface="Cambria Math" panose="02040503050406030204" pitchFamily="18" charset="0"/>
                                  </a:rPr>
                                </m:ctrlPr>
                              </m:sSupPr>
                              <m:e>
                                <m:d>
                                  <m:dPr>
                                    <m:ctrlPr>
                                      <a:rPr lang="nb-NO" altLang="nb-NO" sz="2400" b="0" i="1" smtClean="0">
                                        <a:latin typeface="Cambria Math" panose="02040503050406030204" pitchFamily="18" charset="0"/>
                                      </a:rPr>
                                    </m:ctrlPr>
                                  </m:dPr>
                                  <m:e>
                                    <m:sSub>
                                      <m:sSubPr>
                                        <m:ctrlPr>
                                          <a:rPr lang="nb-NO" altLang="nb-NO" sz="2400" b="0" i="1" smtClean="0">
                                            <a:latin typeface="Cambria Math" panose="02040503050406030204" pitchFamily="18" charset="0"/>
                                          </a:rPr>
                                        </m:ctrlPr>
                                      </m:sSubPr>
                                      <m:e>
                                        <m:r>
                                          <a:rPr lang="nb-NO" altLang="nb-NO" sz="2400" b="0" i="1" smtClean="0">
                                            <a:latin typeface="Cambria Math" panose="02040503050406030204" pitchFamily="18" charset="0"/>
                                          </a:rPr>
                                          <m:t>𝑦</m:t>
                                        </m:r>
                                      </m:e>
                                      <m:sub>
                                        <m:r>
                                          <a:rPr lang="nb-NO" altLang="nb-NO" sz="2400" b="0" i="1" smtClean="0">
                                            <a:latin typeface="Cambria Math" panose="02040503050406030204" pitchFamily="18" charset="0"/>
                                          </a:rPr>
                                          <m:t>𝑖𝑗</m:t>
                                        </m:r>
                                      </m:sub>
                                    </m:sSub>
                                    <m:r>
                                      <a:rPr lang="nb-NO" altLang="nb-NO" sz="2400" b="0" i="1" smtClean="0">
                                        <a:latin typeface="Cambria Math" panose="02040503050406030204" pitchFamily="18" charset="0"/>
                                      </a:rPr>
                                      <m:t>−</m:t>
                                    </m:r>
                                    <m:acc>
                                      <m:accPr>
                                        <m:chr m:val="̅"/>
                                        <m:ctrlPr>
                                          <a:rPr lang="nb-NO" altLang="nb-NO" sz="2400" b="0" i="1" smtClean="0">
                                            <a:latin typeface="Cambria Math" panose="02040503050406030204" pitchFamily="18" charset="0"/>
                                          </a:rPr>
                                        </m:ctrlPr>
                                      </m:accPr>
                                      <m:e>
                                        <m:r>
                                          <a:rPr lang="nb-NO" altLang="nb-NO" sz="2400" b="0" i="1" smtClean="0">
                                            <a:latin typeface="Cambria Math" panose="02040503050406030204" pitchFamily="18" charset="0"/>
                                          </a:rPr>
                                          <m:t>𝑦</m:t>
                                        </m:r>
                                      </m:e>
                                    </m:acc>
                                  </m:e>
                                </m:d>
                              </m:e>
                              <m:sup>
                                <m:r>
                                  <a:rPr lang="nb-NO" altLang="nb-NO" sz="2400" b="0" i="1" smtClean="0">
                                    <a:latin typeface="Cambria Math" panose="02040503050406030204" pitchFamily="18" charset="0"/>
                                  </a:rPr>
                                  <m:t>2</m:t>
                                </m:r>
                              </m:sup>
                            </m:sSup>
                          </m:e>
                        </m:nary>
                      </m:e>
                    </m:nary>
                  </m:oMath>
                </a14:m>
                <a:endParaRPr lang="en-US" altLang="nb-NO" sz="2400" dirty="0"/>
              </a:p>
              <a:p>
                <a:r>
                  <a:rPr lang="en-US" altLang="nb-NO" sz="2400" i="1" dirty="0">
                    <a:latin typeface="Times New Roman" panose="02020603050405020304" pitchFamily="18" charset="0"/>
                    <a:cs typeface="Times New Roman" panose="02020603050405020304" pitchFamily="18" charset="0"/>
                  </a:rPr>
                  <a:t>SSA</a:t>
                </a:r>
                <a:r>
                  <a:rPr lang="en-US" altLang="nb-NO" sz="2400" dirty="0"/>
                  <a:t> = </a:t>
                </a:r>
                <a:r>
                  <a:rPr lang="en-US" altLang="nb-NO" sz="2400" dirty="0">
                    <a:solidFill>
                      <a:srgbClr val="FF0000"/>
                    </a:solidFill>
                  </a:rPr>
                  <a:t>variation</a:t>
                </a:r>
                <a:r>
                  <a:rPr lang="en-US" altLang="nb-NO" sz="2400" dirty="0"/>
                  <a:t> due to </a:t>
                </a:r>
                <a:r>
                  <a:rPr lang="en-US" altLang="nb-NO" sz="2400" dirty="0">
                    <a:solidFill>
                      <a:srgbClr val="FF0000"/>
                    </a:solidFill>
                  </a:rPr>
                  <a:t>effects</a:t>
                </a:r>
                <a:r>
                  <a:rPr lang="en-US" altLang="nb-NO" sz="2400" dirty="0"/>
                  <a:t> of alternatives</a:t>
                </a:r>
                <a:br>
                  <a:rPr lang="en-US" altLang="nb-NO" sz="2400" dirty="0"/>
                </a:br>
                <a14:m>
                  <m:oMath xmlns:m="http://schemas.openxmlformats.org/officeDocument/2006/math">
                    <m:r>
                      <a:rPr lang="nb-NO" altLang="nb-NO" sz="2400" i="1">
                        <a:latin typeface="Cambria Math" panose="02040503050406030204" pitchFamily="18" charset="0"/>
                      </a:rPr>
                      <m:t>𝑆𝑆𝐴</m:t>
                    </m:r>
                    <m:r>
                      <a:rPr lang="nb-NO" altLang="nb-NO" sz="2400" i="1">
                        <a:latin typeface="Cambria Math" panose="02040503050406030204" pitchFamily="18" charset="0"/>
                      </a:rPr>
                      <m:t>=</m:t>
                    </m:r>
                    <m:r>
                      <a:rPr lang="nb-NO" altLang="nb-NO" sz="2400" i="1">
                        <a:latin typeface="Cambria Math" panose="02040503050406030204" pitchFamily="18" charset="0"/>
                      </a:rPr>
                      <m:t>𝑛</m:t>
                    </m:r>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𝑗</m:t>
                        </m:r>
                        <m:r>
                          <a:rPr lang="nb-NO" altLang="nb-NO" sz="2400" i="1">
                            <a:latin typeface="Cambria Math" panose="02040503050406030204" pitchFamily="18" charset="0"/>
                          </a:rPr>
                          <m:t>=1</m:t>
                        </m:r>
                      </m:sub>
                      <m:sup>
                        <m:r>
                          <a:rPr lang="nb-NO" altLang="nb-NO" sz="2400" i="1">
                            <a:latin typeface="Cambria Math" panose="02040503050406030204" pitchFamily="18" charset="0"/>
                          </a:rPr>
                          <m:t>𝑘</m:t>
                        </m:r>
                      </m:sup>
                      <m:e>
                        <m:sSubSup>
                          <m:sSubSupPr>
                            <m:ctrlPr>
                              <a:rPr lang="nb-NO" altLang="nb-NO" sz="2400" i="1" smtClean="0">
                                <a:latin typeface="Cambria Math" panose="02040503050406030204" pitchFamily="18" charset="0"/>
                              </a:rPr>
                            </m:ctrlPr>
                          </m:sSubSupPr>
                          <m:e>
                            <m:r>
                              <a:rPr lang="nb-NO" altLang="nb-NO" sz="2400" i="1" smtClean="0">
                                <a:latin typeface="Cambria Math" panose="02040503050406030204" pitchFamily="18" charset="0"/>
                                <a:ea typeface="Cambria Math" panose="02040503050406030204" pitchFamily="18" charset="0"/>
                              </a:rPr>
                              <m:t>𝛼</m:t>
                            </m:r>
                          </m:e>
                          <m:sub>
                            <m:r>
                              <a:rPr lang="nb-NO" altLang="nb-NO" sz="2400" b="0" i="1" smtClean="0">
                                <a:latin typeface="Cambria Math" panose="02040503050406030204" pitchFamily="18" charset="0"/>
                              </a:rPr>
                              <m:t>𝑗</m:t>
                            </m:r>
                          </m:sub>
                          <m:sup>
                            <m:r>
                              <a:rPr lang="nb-NO" altLang="nb-NO" sz="2400" b="0" i="1" smtClean="0">
                                <a:latin typeface="Cambria Math" panose="02040503050406030204" pitchFamily="18" charset="0"/>
                              </a:rPr>
                              <m:t>2</m:t>
                            </m:r>
                          </m:sup>
                        </m:sSubSup>
                      </m:e>
                    </m:nary>
                    <m:r>
                      <a:rPr lang="nb-NO" altLang="nb-NO" sz="2400" b="0" i="1" smtClean="0">
                        <a:latin typeface="Cambria Math" panose="02040503050406030204" pitchFamily="18" charset="0"/>
                      </a:rPr>
                      <m:t>=</m:t>
                    </m:r>
                    <m:r>
                      <a:rPr lang="nb-NO" altLang="nb-NO" sz="2400" i="1">
                        <a:latin typeface="Cambria Math" panose="02040503050406030204" pitchFamily="18" charset="0"/>
                      </a:rPr>
                      <m:t>𝑛</m:t>
                    </m:r>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𝑗</m:t>
                        </m:r>
                        <m:r>
                          <a:rPr lang="nb-NO" altLang="nb-NO" sz="2400" i="1">
                            <a:latin typeface="Cambria Math" panose="02040503050406030204" pitchFamily="18" charset="0"/>
                          </a:rPr>
                          <m:t>=1</m:t>
                        </m:r>
                      </m:sub>
                      <m:sup>
                        <m:r>
                          <a:rPr lang="nb-NO" altLang="nb-NO" sz="2400" i="1">
                            <a:latin typeface="Cambria Math" panose="02040503050406030204" pitchFamily="18" charset="0"/>
                          </a:rPr>
                          <m:t>𝑘</m:t>
                        </m:r>
                      </m:sup>
                      <m:e>
                        <m:sSup>
                          <m:sSupPr>
                            <m:ctrlPr>
                              <a:rPr lang="nb-NO" altLang="nb-NO" sz="2400" i="1">
                                <a:latin typeface="Cambria Math" panose="02040503050406030204" pitchFamily="18" charset="0"/>
                              </a:rPr>
                            </m:ctrlPr>
                          </m:sSupPr>
                          <m:e>
                            <m:d>
                              <m:dPr>
                                <m:ctrlPr>
                                  <a:rPr lang="nb-NO" altLang="nb-NO" sz="2400" i="1">
                                    <a:latin typeface="Cambria Math" panose="02040503050406030204" pitchFamily="18" charset="0"/>
                                  </a:rPr>
                                </m:ctrlPr>
                              </m:dPr>
                              <m:e>
                                <m:acc>
                                  <m:accPr>
                                    <m:chr m:val="̅"/>
                                    <m:ctrlPr>
                                      <a:rPr lang="nb-NO" altLang="nb-NO" sz="2400" i="1">
                                        <a:latin typeface="Cambria Math" panose="02040503050406030204" pitchFamily="18" charset="0"/>
                                      </a:rPr>
                                    </m:ctrlPr>
                                  </m:accPr>
                                  <m:e>
                                    <m:sSub>
                                      <m:sSubPr>
                                        <m:ctrlPr>
                                          <a:rPr lang="nb-NO" altLang="nb-NO" sz="2400" i="1">
                                            <a:latin typeface="Cambria Math" panose="02040503050406030204" pitchFamily="18" charset="0"/>
                                          </a:rPr>
                                        </m:ctrlPr>
                                      </m:sSubPr>
                                      <m:e>
                                        <m:r>
                                          <a:rPr lang="nb-NO" altLang="nb-NO" sz="2400" i="1">
                                            <a:latin typeface="Cambria Math" panose="02040503050406030204" pitchFamily="18" charset="0"/>
                                          </a:rPr>
                                          <m:t>𝑦</m:t>
                                        </m:r>
                                      </m:e>
                                      <m:sub>
                                        <m:r>
                                          <a:rPr lang="nb-NO" altLang="nb-NO" sz="2400" i="1">
                                            <a:latin typeface="Cambria Math" panose="02040503050406030204" pitchFamily="18" charset="0"/>
                                          </a:rPr>
                                          <m:t>.</m:t>
                                        </m:r>
                                        <m:r>
                                          <a:rPr lang="nb-NO" altLang="nb-NO" sz="2400" i="1">
                                            <a:latin typeface="Cambria Math" panose="02040503050406030204" pitchFamily="18" charset="0"/>
                                          </a:rPr>
                                          <m:t>𝑗</m:t>
                                        </m:r>
                                      </m:sub>
                                    </m:sSub>
                                  </m:e>
                                </m:acc>
                                <m:r>
                                  <a:rPr lang="nb-NO" altLang="nb-NO" sz="2400" i="1">
                                    <a:latin typeface="Cambria Math" panose="02040503050406030204" pitchFamily="18" charset="0"/>
                                  </a:rPr>
                                  <m:t>−</m:t>
                                </m:r>
                                <m:acc>
                                  <m:accPr>
                                    <m:chr m:val="̅"/>
                                    <m:ctrlPr>
                                      <a:rPr lang="nb-NO" altLang="nb-NO" sz="2400" i="1">
                                        <a:latin typeface="Cambria Math" panose="02040503050406030204" pitchFamily="18" charset="0"/>
                                      </a:rPr>
                                    </m:ctrlPr>
                                  </m:accPr>
                                  <m:e>
                                    <m:r>
                                      <a:rPr lang="nb-NO" altLang="nb-NO" sz="2400" i="1">
                                        <a:latin typeface="Cambria Math" panose="02040503050406030204" pitchFamily="18" charset="0"/>
                                      </a:rPr>
                                      <m:t>𝑦</m:t>
                                    </m:r>
                                  </m:e>
                                </m:acc>
                              </m:e>
                            </m:d>
                          </m:e>
                          <m:sup>
                            <m:r>
                              <a:rPr lang="nb-NO" altLang="nb-NO" sz="2400" i="1">
                                <a:latin typeface="Cambria Math" panose="02040503050406030204" pitchFamily="18" charset="0"/>
                              </a:rPr>
                              <m:t>2</m:t>
                            </m:r>
                          </m:sup>
                        </m:sSup>
                      </m:e>
                    </m:nary>
                  </m:oMath>
                </a14:m>
                <a:endParaRPr lang="en-US" altLang="nb-NO" sz="2400" dirty="0"/>
              </a:p>
              <a:p>
                <a:r>
                  <a:rPr lang="en-US" altLang="nb-NO" sz="2400" i="1" dirty="0">
                    <a:latin typeface="Times New Roman" panose="02020603050405020304" pitchFamily="18" charset="0"/>
                    <a:cs typeface="Times New Roman" panose="02020603050405020304" pitchFamily="18" charset="0"/>
                  </a:rPr>
                  <a:t>SSE</a:t>
                </a:r>
                <a:r>
                  <a:rPr lang="en-US" altLang="nb-NO" sz="2400" dirty="0"/>
                  <a:t> = </a:t>
                </a:r>
                <a:r>
                  <a:rPr lang="en-US" altLang="nb-NO" sz="2400" dirty="0">
                    <a:solidFill>
                      <a:srgbClr val="FF0000"/>
                    </a:solidFill>
                  </a:rPr>
                  <a:t>variation</a:t>
                </a:r>
                <a:r>
                  <a:rPr lang="en-US" altLang="nb-NO" sz="2400" dirty="0"/>
                  <a:t> due to </a:t>
                </a:r>
                <a:r>
                  <a:rPr lang="en-US" altLang="nb-NO" sz="2400" dirty="0">
                    <a:solidFill>
                      <a:srgbClr val="009900"/>
                    </a:solidFill>
                  </a:rPr>
                  <a:t>errors</a:t>
                </a:r>
                <a:r>
                  <a:rPr lang="en-US" altLang="nb-NO" sz="2400" dirty="0"/>
                  <a:t> in measurements</a:t>
                </a:r>
                <a:br>
                  <a:rPr lang="en-US" altLang="nb-NO" sz="2400" dirty="0"/>
                </a:br>
                <a14:m>
                  <m:oMath xmlns:m="http://schemas.openxmlformats.org/officeDocument/2006/math">
                    <m:r>
                      <a:rPr lang="nb-NO" altLang="nb-NO" sz="2400" i="1">
                        <a:latin typeface="Cambria Math" panose="02040503050406030204" pitchFamily="18" charset="0"/>
                      </a:rPr>
                      <m:t>𝑆𝑆𝐸</m:t>
                    </m:r>
                    <m:r>
                      <a:rPr lang="nb-NO" altLang="nb-NO" sz="2400" i="1">
                        <a:latin typeface="Cambria Math" panose="02040503050406030204" pitchFamily="18" charset="0"/>
                      </a:rPr>
                      <m:t>=</m:t>
                    </m:r>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𝑗</m:t>
                        </m:r>
                        <m:r>
                          <a:rPr lang="nb-NO" altLang="nb-NO" sz="2400" i="1">
                            <a:latin typeface="Cambria Math" panose="02040503050406030204" pitchFamily="18" charset="0"/>
                          </a:rPr>
                          <m:t>=1</m:t>
                        </m:r>
                      </m:sub>
                      <m:sup>
                        <m:r>
                          <a:rPr lang="nb-NO" altLang="nb-NO" sz="2400" i="1">
                            <a:latin typeface="Cambria Math" panose="02040503050406030204" pitchFamily="18" charset="0"/>
                          </a:rPr>
                          <m:t>𝑘</m:t>
                        </m:r>
                      </m:sup>
                      <m:e>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𝑖</m:t>
                            </m:r>
                            <m:r>
                              <a:rPr lang="nb-NO" altLang="nb-NO" sz="2400" i="1">
                                <a:latin typeface="Cambria Math" panose="02040503050406030204" pitchFamily="18" charset="0"/>
                              </a:rPr>
                              <m:t>=1</m:t>
                            </m:r>
                          </m:sub>
                          <m:sup>
                            <m:r>
                              <a:rPr lang="nb-NO" altLang="nb-NO" sz="2400" i="1">
                                <a:latin typeface="Cambria Math" panose="02040503050406030204" pitchFamily="18" charset="0"/>
                              </a:rPr>
                              <m:t>𝑛</m:t>
                            </m:r>
                          </m:sup>
                          <m:e>
                            <m:sSubSup>
                              <m:sSubSupPr>
                                <m:ctrlPr>
                                  <a:rPr lang="nb-NO" altLang="nb-NO" sz="2400" i="1" smtClean="0">
                                    <a:latin typeface="Cambria Math" panose="02040503050406030204" pitchFamily="18" charset="0"/>
                                  </a:rPr>
                                </m:ctrlPr>
                              </m:sSubSupPr>
                              <m:e>
                                <m:r>
                                  <a:rPr lang="nb-NO" altLang="nb-NO" sz="2400" b="0" i="1" smtClean="0">
                                    <a:latin typeface="Cambria Math" panose="02040503050406030204" pitchFamily="18" charset="0"/>
                                  </a:rPr>
                                  <m:t>𝑒</m:t>
                                </m:r>
                              </m:e>
                              <m:sub>
                                <m:r>
                                  <a:rPr lang="nb-NO" altLang="nb-NO" sz="2400" b="0" i="1" smtClean="0">
                                    <a:latin typeface="Cambria Math" panose="02040503050406030204" pitchFamily="18" charset="0"/>
                                  </a:rPr>
                                  <m:t>𝑖𝑗</m:t>
                                </m:r>
                              </m:sub>
                              <m:sup>
                                <m:r>
                                  <a:rPr lang="nb-NO" altLang="nb-NO" sz="2400" b="0" i="1" smtClean="0">
                                    <a:latin typeface="Cambria Math" panose="02040503050406030204" pitchFamily="18" charset="0"/>
                                  </a:rPr>
                                  <m:t>2</m:t>
                                </m:r>
                              </m:sup>
                            </m:sSubSup>
                          </m:e>
                        </m:nary>
                      </m:e>
                    </m:nary>
                    <m:r>
                      <a:rPr lang="nb-NO" altLang="nb-NO" sz="2400" b="0" i="1" smtClean="0">
                        <a:latin typeface="Cambria Math" panose="02040503050406030204" pitchFamily="18" charset="0"/>
                      </a:rPr>
                      <m:t>=</m:t>
                    </m:r>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𝑗</m:t>
                        </m:r>
                        <m:r>
                          <a:rPr lang="nb-NO" altLang="nb-NO" sz="2400" i="1">
                            <a:latin typeface="Cambria Math" panose="02040503050406030204" pitchFamily="18" charset="0"/>
                          </a:rPr>
                          <m:t>=1</m:t>
                        </m:r>
                      </m:sub>
                      <m:sup>
                        <m:r>
                          <a:rPr lang="nb-NO" altLang="nb-NO" sz="2400" i="1">
                            <a:latin typeface="Cambria Math" panose="02040503050406030204" pitchFamily="18" charset="0"/>
                          </a:rPr>
                          <m:t>𝑘</m:t>
                        </m:r>
                      </m:sup>
                      <m:e>
                        <m:nary>
                          <m:naryPr>
                            <m:chr m:val="∑"/>
                            <m:ctrlPr>
                              <a:rPr lang="nb-NO" altLang="nb-NO" sz="2400" i="1">
                                <a:latin typeface="Cambria Math" panose="02040503050406030204" pitchFamily="18" charset="0"/>
                              </a:rPr>
                            </m:ctrlPr>
                          </m:naryPr>
                          <m:sub>
                            <m:r>
                              <m:rPr>
                                <m:brk m:alnAt="23"/>
                              </m:rPr>
                              <a:rPr lang="nb-NO" altLang="nb-NO" sz="2400" i="1">
                                <a:latin typeface="Cambria Math" panose="02040503050406030204" pitchFamily="18" charset="0"/>
                              </a:rPr>
                              <m:t>𝑖</m:t>
                            </m:r>
                            <m:r>
                              <a:rPr lang="nb-NO" altLang="nb-NO" sz="2400" i="1">
                                <a:latin typeface="Cambria Math" panose="02040503050406030204" pitchFamily="18" charset="0"/>
                              </a:rPr>
                              <m:t>=1</m:t>
                            </m:r>
                          </m:sub>
                          <m:sup>
                            <m:r>
                              <a:rPr lang="nb-NO" altLang="nb-NO" sz="2400" i="1">
                                <a:latin typeface="Cambria Math" panose="02040503050406030204" pitchFamily="18" charset="0"/>
                              </a:rPr>
                              <m:t>𝑛</m:t>
                            </m:r>
                          </m:sup>
                          <m:e>
                            <m:sSup>
                              <m:sSupPr>
                                <m:ctrlPr>
                                  <a:rPr lang="nb-NO" altLang="nb-NO" sz="2400" i="1">
                                    <a:latin typeface="Cambria Math" panose="02040503050406030204" pitchFamily="18" charset="0"/>
                                  </a:rPr>
                                </m:ctrlPr>
                              </m:sSupPr>
                              <m:e>
                                <m:d>
                                  <m:dPr>
                                    <m:ctrlPr>
                                      <a:rPr lang="nb-NO" altLang="nb-NO" sz="2400" i="1">
                                        <a:latin typeface="Cambria Math" panose="02040503050406030204" pitchFamily="18" charset="0"/>
                                      </a:rPr>
                                    </m:ctrlPr>
                                  </m:dPr>
                                  <m:e>
                                    <m:sSub>
                                      <m:sSubPr>
                                        <m:ctrlPr>
                                          <a:rPr lang="nb-NO" altLang="nb-NO" sz="2400" i="1">
                                            <a:latin typeface="Cambria Math" panose="02040503050406030204" pitchFamily="18" charset="0"/>
                                          </a:rPr>
                                        </m:ctrlPr>
                                      </m:sSubPr>
                                      <m:e>
                                        <m:r>
                                          <a:rPr lang="nb-NO" altLang="nb-NO" sz="2400" i="1">
                                            <a:latin typeface="Cambria Math" panose="02040503050406030204" pitchFamily="18" charset="0"/>
                                          </a:rPr>
                                          <m:t>𝑦</m:t>
                                        </m:r>
                                      </m:e>
                                      <m:sub>
                                        <m:r>
                                          <a:rPr lang="nb-NO" altLang="nb-NO" sz="2400" i="1">
                                            <a:latin typeface="Cambria Math" panose="02040503050406030204" pitchFamily="18" charset="0"/>
                                          </a:rPr>
                                          <m:t>𝑖𝑗</m:t>
                                        </m:r>
                                      </m:sub>
                                    </m:sSub>
                                    <m:r>
                                      <a:rPr lang="nb-NO" altLang="nb-NO" sz="2400" i="1">
                                        <a:latin typeface="Cambria Math" panose="02040503050406030204" pitchFamily="18" charset="0"/>
                                      </a:rPr>
                                      <m:t>−</m:t>
                                    </m:r>
                                    <m:acc>
                                      <m:accPr>
                                        <m:chr m:val="̅"/>
                                        <m:ctrlPr>
                                          <a:rPr lang="nb-NO" altLang="nb-NO" sz="2400" i="1">
                                            <a:latin typeface="Cambria Math" panose="02040503050406030204" pitchFamily="18" charset="0"/>
                                          </a:rPr>
                                        </m:ctrlPr>
                                      </m:accPr>
                                      <m:e>
                                        <m:sSub>
                                          <m:sSubPr>
                                            <m:ctrlPr>
                                              <a:rPr lang="nb-NO" altLang="nb-NO" sz="2400" i="1">
                                                <a:latin typeface="Cambria Math" panose="02040503050406030204" pitchFamily="18" charset="0"/>
                                              </a:rPr>
                                            </m:ctrlPr>
                                          </m:sSubPr>
                                          <m:e>
                                            <m:r>
                                              <a:rPr lang="nb-NO" altLang="nb-NO" sz="2400" i="1">
                                                <a:latin typeface="Cambria Math" panose="02040503050406030204" pitchFamily="18" charset="0"/>
                                              </a:rPr>
                                              <m:t>𝑦</m:t>
                                            </m:r>
                                          </m:e>
                                          <m:sub>
                                            <m:r>
                                              <a:rPr lang="nb-NO" altLang="nb-NO" sz="2400" i="1">
                                                <a:latin typeface="Cambria Math" panose="02040503050406030204" pitchFamily="18" charset="0"/>
                                              </a:rPr>
                                              <m:t>.</m:t>
                                            </m:r>
                                            <m:r>
                                              <a:rPr lang="nb-NO" altLang="nb-NO" sz="2400" i="1">
                                                <a:latin typeface="Cambria Math" panose="02040503050406030204" pitchFamily="18" charset="0"/>
                                              </a:rPr>
                                              <m:t>𝑗</m:t>
                                            </m:r>
                                          </m:sub>
                                        </m:sSub>
                                      </m:e>
                                    </m:acc>
                                  </m:e>
                                </m:d>
                              </m:e>
                              <m:sup>
                                <m:r>
                                  <a:rPr lang="nb-NO" altLang="nb-NO" sz="2400" i="1">
                                    <a:latin typeface="Cambria Math" panose="02040503050406030204" pitchFamily="18" charset="0"/>
                                  </a:rPr>
                                  <m:t>2</m:t>
                                </m:r>
                              </m:sup>
                            </m:sSup>
                          </m:e>
                        </m:nary>
                      </m:e>
                    </m:nary>
                  </m:oMath>
                </a14:m>
                <a:endParaRPr lang="en-US" altLang="nb-NO" sz="2400" dirty="0"/>
              </a:p>
              <a:p>
                <a:endParaRPr lang="nb-NO" altLang="nb-NO" sz="2400" b="0" i="1" dirty="0">
                  <a:latin typeface="Cambria Math" panose="02040503050406030204" pitchFamily="18" charset="0"/>
                </a:endParaRPr>
              </a:p>
              <a:p>
                <a14:m>
                  <m:oMath xmlns:m="http://schemas.openxmlformats.org/officeDocument/2006/math">
                    <m:r>
                      <a:rPr lang="nb-NO" altLang="nb-NO" sz="2400" b="0" i="1" smtClean="0">
                        <a:latin typeface="Cambria Math" panose="02040503050406030204" pitchFamily="18" charset="0"/>
                      </a:rPr>
                      <m:t>𝑆𝑆𝐸</m:t>
                    </m:r>
                    <m:r>
                      <a:rPr lang="nb-NO" altLang="nb-NO" sz="2400" b="0" i="1" smtClean="0">
                        <a:latin typeface="Cambria Math" panose="02040503050406030204" pitchFamily="18" charset="0"/>
                      </a:rPr>
                      <m:t>=</m:t>
                    </m:r>
                    <m:r>
                      <a:rPr lang="nb-NO" altLang="nb-NO" sz="2400" b="0" i="1" smtClean="0">
                        <a:latin typeface="Cambria Math" panose="02040503050406030204" pitchFamily="18" charset="0"/>
                      </a:rPr>
                      <m:t>𝑆𝑆𝑇</m:t>
                    </m:r>
                    <m:r>
                      <a:rPr lang="nb-NO" altLang="nb-NO" sz="2400" b="0" i="1" smtClean="0">
                        <a:latin typeface="Cambria Math" panose="02040503050406030204" pitchFamily="18" charset="0"/>
                      </a:rPr>
                      <m:t>−</m:t>
                    </m:r>
                    <m:r>
                      <a:rPr lang="nb-NO" altLang="nb-NO" sz="2400" b="0" i="1" smtClean="0">
                        <a:latin typeface="Cambria Math" panose="02040503050406030204" pitchFamily="18" charset="0"/>
                      </a:rPr>
                      <m:t>𝑆𝑆𝐴</m:t>
                    </m:r>
                  </m:oMath>
                </a14:m>
                <a:r>
                  <a:rPr lang="en-US" altLang="nb-NO" sz="2400" dirty="0"/>
                  <a:t> </a:t>
                </a:r>
                <a14:m>
                  <m:oMath xmlns:m="http://schemas.openxmlformats.org/officeDocument/2006/math">
                    <m:r>
                      <a:rPr lang="en-US" altLang="nb-NO" sz="2400" i="1" dirty="0" smtClean="0">
                        <a:latin typeface="Cambria Math" panose="02040503050406030204" pitchFamily="18" charset="0"/>
                        <a:ea typeface="Cambria Math" panose="02040503050406030204" pitchFamily="18" charset="0"/>
                      </a:rPr>
                      <m:t>⟺</m:t>
                    </m:r>
                    <m:r>
                      <a:rPr lang="nb-NO" altLang="nb-NO" sz="2400" i="1">
                        <a:latin typeface="Cambria Math" panose="02040503050406030204" pitchFamily="18" charset="0"/>
                      </a:rPr>
                      <m:t>𝑆</m:t>
                    </m:r>
                    <m:r>
                      <a:rPr lang="nb-NO" altLang="nb-NO" sz="2400" b="0" i="1" smtClean="0">
                        <a:latin typeface="Cambria Math" panose="02040503050406030204" pitchFamily="18" charset="0"/>
                      </a:rPr>
                      <m:t>𝑆𝑇</m:t>
                    </m:r>
                    <m:r>
                      <a:rPr lang="nb-NO" altLang="nb-NO" sz="2400" i="1">
                        <a:latin typeface="Cambria Math" panose="02040503050406030204" pitchFamily="18" charset="0"/>
                      </a:rPr>
                      <m:t>=</m:t>
                    </m:r>
                    <m:r>
                      <a:rPr lang="nb-NO" altLang="nb-NO" sz="2400" i="1">
                        <a:latin typeface="Cambria Math" panose="02040503050406030204" pitchFamily="18" charset="0"/>
                      </a:rPr>
                      <m:t>𝑆𝑆𝐸</m:t>
                    </m:r>
                    <m:r>
                      <a:rPr lang="nb-NO" altLang="nb-NO" sz="2400" b="0" i="1" smtClean="0">
                        <a:latin typeface="Cambria Math" panose="02040503050406030204" pitchFamily="18" charset="0"/>
                      </a:rPr>
                      <m:t>+</m:t>
                    </m:r>
                    <m:r>
                      <a:rPr lang="nb-NO" altLang="nb-NO" sz="2400" i="1">
                        <a:latin typeface="Cambria Math" panose="02040503050406030204" pitchFamily="18" charset="0"/>
                      </a:rPr>
                      <m:t>𝑆𝑆𝐴</m:t>
                    </m:r>
                  </m:oMath>
                </a14:m>
                <a:r>
                  <a:rPr lang="en-US" altLang="nb-NO" sz="2400" dirty="0"/>
                  <a:t> </a:t>
                </a:r>
              </a:p>
            </p:txBody>
          </p:sp>
        </mc:Choice>
        <mc:Fallback xmlns="">
          <p:sp>
            <p:nvSpPr>
              <p:cNvPr id="422916" name="Rectangle 4">
                <a:extLst>
                  <a:ext uri="{FF2B5EF4-FFF2-40B4-BE49-F238E27FC236}">
                    <a16:creationId xmlns:a16="http://schemas.microsoft.com/office/drawing/2014/main" id="{A55513DC-C8C6-AA40-B249-48CF4DBAB4DD}"/>
                  </a:ext>
                </a:extLst>
              </p:cNvPr>
              <p:cNvSpPr>
                <a:spLocks noGrp="1" noRot="1" noChangeAspect="1" noMove="1" noResize="1" noEditPoints="1" noAdjustHandles="1" noChangeArrowheads="1" noChangeShapeType="1" noTextEdit="1"/>
              </p:cNvSpPr>
              <p:nvPr>
                <p:ph idx="1"/>
              </p:nvPr>
            </p:nvSpPr>
            <p:spPr>
              <a:blipFill>
                <a:blip r:embed="rId3"/>
                <a:stretch>
                  <a:fillRect l="-1308" t="-13677" r="-581" b="-11883"/>
                </a:stretch>
              </a:blipFill>
            </p:spPr>
            <p:txBody>
              <a:bodyPr/>
              <a:lstStyle/>
              <a:p>
                <a:r>
                  <a:rPr lang="en-US">
                    <a:noFill/>
                  </a:rPr>
                  <a:t> </a:t>
                </a:r>
              </a:p>
            </p:txBody>
          </p:sp>
        </mc:Fallback>
      </mc:AlternateContent>
    </p:spTree>
    <p:extLst>
      <p:ext uri="{BB962C8B-B14F-4D97-AF65-F5344CB8AC3E}">
        <p14:creationId xmlns:p14="http://schemas.microsoft.com/office/powerpoint/2010/main" val="179924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B64F7719-64C1-BF45-9992-73B3444000A1}"/>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Stimuli</a:t>
            </a:r>
            <a:endParaRPr lang="en-US" altLang="nb-NO" dirty="0">
              <a:ea typeface="ヒラギノ角ゴ ProN W3" panose="020B0300000000000000" pitchFamily="34" charset="-128"/>
              <a:sym typeface="Verdana" panose="020B0604030504040204" pitchFamily="34" charset="0"/>
            </a:endParaRPr>
          </a:p>
        </p:txBody>
      </p:sp>
      <p:sp>
        <p:nvSpPr>
          <p:cNvPr id="211974" name="Rectangle 5">
            <a:extLst>
              <a:ext uri="{FF2B5EF4-FFF2-40B4-BE49-F238E27FC236}">
                <a16:creationId xmlns:a16="http://schemas.microsoft.com/office/drawing/2014/main" id="{C692B103-6A88-9C4E-9FEE-7ACE13C90055}"/>
              </a:ext>
            </a:extLst>
          </p:cNvPr>
          <p:cNvSpPr>
            <a:spLocks noGrp="1" noChangeArrowheads="1"/>
          </p:cNvSpPr>
          <p:nvPr>
            <p:ph idx="1"/>
          </p:nvPr>
        </p:nvSpPr>
        <p:spPr/>
        <p:txBody>
          <a:bodyPr/>
          <a:lstStyle/>
          <a:p>
            <a:pPr marL="0" indent="0" eaLnBrk="1" hangingPunct="1">
              <a:buNone/>
            </a:pPr>
            <a:r>
              <a:rPr lang="en-US" altLang="nb-NO" dirty="0"/>
              <a:t>3 content types</a:t>
            </a:r>
          </a:p>
          <a:p>
            <a:pPr marL="227013" indent="-227013" eaLnBrk="1" hangingPunct="1"/>
            <a:endParaRPr lang="en-US" altLang="nb-NO" dirty="0"/>
          </a:p>
          <a:p>
            <a:pPr marL="227013" indent="-227013" eaLnBrk="1" hangingPunct="1"/>
            <a:endParaRPr lang="en-US" altLang="nb-NO" dirty="0"/>
          </a:p>
          <a:p>
            <a:pPr marL="227013" indent="-227013" eaLnBrk="1" hangingPunct="1"/>
            <a:endParaRPr lang="en-US" altLang="nb-NO" dirty="0"/>
          </a:p>
          <a:p>
            <a:pPr marL="227013" indent="-227013" eaLnBrk="1" hangingPunct="1"/>
            <a:endParaRPr lang="en-US" altLang="nb-NO" dirty="0"/>
          </a:p>
          <a:p>
            <a:pPr marL="227013" indent="-227013" eaLnBrk="1" hangingPunct="1"/>
            <a:endParaRPr lang="en-US" altLang="nb-NO" dirty="0"/>
          </a:p>
          <a:p>
            <a:pPr marL="0" indent="0" eaLnBrk="1" hangingPunct="1">
              <a:buNone/>
            </a:pPr>
            <a:r>
              <a:rPr lang="en-US" altLang="nb-NO" dirty="0"/>
              <a:t>9 asynchrony levels</a:t>
            </a:r>
          </a:p>
          <a:p>
            <a:pPr marL="227013" indent="-227013" eaLnBrk="1" hangingPunct="1"/>
            <a:endParaRPr lang="en-US" altLang="nb-NO" dirty="0"/>
          </a:p>
          <a:p>
            <a:pPr marL="227013" indent="-227013" eaLnBrk="1" hangingPunct="1"/>
            <a:endParaRPr lang="en-US" altLang="nb-NO" dirty="0"/>
          </a:p>
        </p:txBody>
      </p:sp>
      <p:grpSp>
        <p:nvGrpSpPr>
          <p:cNvPr id="2" name="Group 1">
            <a:extLst>
              <a:ext uri="{FF2B5EF4-FFF2-40B4-BE49-F238E27FC236}">
                <a16:creationId xmlns:a16="http://schemas.microsoft.com/office/drawing/2014/main" id="{6FD08BDE-9B9C-824A-8B61-9DFC68F87281}"/>
              </a:ext>
            </a:extLst>
          </p:cNvPr>
          <p:cNvGrpSpPr/>
          <p:nvPr/>
        </p:nvGrpSpPr>
        <p:grpSpPr>
          <a:xfrm>
            <a:off x="481052" y="1519044"/>
            <a:ext cx="8207375" cy="1955800"/>
            <a:chOff x="469900" y="2032000"/>
            <a:chExt cx="8207375" cy="1955800"/>
          </a:xfrm>
        </p:grpSpPr>
        <p:pic>
          <p:nvPicPr>
            <p:cNvPr id="211976" name="Picture 7">
              <a:extLst>
                <a:ext uri="{FF2B5EF4-FFF2-40B4-BE49-F238E27FC236}">
                  <a16:creationId xmlns:a16="http://schemas.microsoft.com/office/drawing/2014/main" id="{721D8032-B404-2645-9194-1256CC260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459038"/>
              <a:ext cx="271780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1977" name="Picture 8">
              <a:extLst>
                <a:ext uri="{FF2B5EF4-FFF2-40B4-BE49-F238E27FC236}">
                  <a16:creationId xmlns:a16="http://schemas.microsoft.com/office/drawing/2014/main" id="{64304A93-666D-5A41-8068-CFDBA2545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2463800"/>
              <a:ext cx="2708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1978" name="Picture 9">
              <a:extLst>
                <a:ext uri="{FF2B5EF4-FFF2-40B4-BE49-F238E27FC236}">
                  <a16:creationId xmlns:a16="http://schemas.microsoft.com/office/drawing/2014/main" id="{9E13341A-5262-E642-813A-93B2B84F1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2463800"/>
              <a:ext cx="2708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1979" name="Rectangle 10">
              <a:extLst>
                <a:ext uri="{FF2B5EF4-FFF2-40B4-BE49-F238E27FC236}">
                  <a16:creationId xmlns:a16="http://schemas.microsoft.com/office/drawing/2014/main" id="{3B230FAA-85CD-2E45-8EFA-A01DB8A2B675}"/>
                </a:ext>
              </a:extLst>
            </p:cNvPr>
            <p:cNvSpPr>
              <a:spLocks/>
            </p:cNvSpPr>
            <p:nvPr/>
          </p:nvSpPr>
          <p:spPr bwMode="auto">
            <a:xfrm>
              <a:off x="863600" y="2032000"/>
              <a:ext cx="753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eaLnBrk="1" hangingPunct="1">
                <a:spcBef>
                  <a:spcPts val="200"/>
                </a:spcBef>
              </a:pPr>
              <a:r>
                <a:rPr lang="en-US" altLang="nb-NO" sz="2400">
                  <a:solidFill>
                    <a:schemeClr val="tx1"/>
                  </a:solidFill>
                  <a:latin typeface="Verdana" panose="020B0604030504040204" pitchFamily="34" charset="0"/>
                  <a:sym typeface="Verdana" panose="020B0604030504040204" pitchFamily="34" charset="0"/>
                </a:rPr>
                <a:t>Chess game     News broadcast       Drummer</a:t>
              </a:r>
            </a:p>
          </p:txBody>
        </p:sp>
      </p:grpSp>
      <p:pic>
        <p:nvPicPr>
          <p:cNvPr id="211981" name="Picture 12">
            <a:extLst>
              <a:ext uri="{FF2B5EF4-FFF2-40B4-BE49-F238E27FC236}">
                <a16:creationId xmlns:a16="http://schemas.microsoft.com/office/drawing/2014/main" id="{8A6D25BD-4583-7047-8789-CDE66C62C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49" y="4580596"/>
            <a:ext cx="8331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27885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8D05F4D-01FF-A24C-81D2-674E2ABFDD16}"/>
              </a:ext>
            </a:extLst>
          </p:cNvPr>
          <p:cNvSpPr>
            <a:spLocks noGrp="1" noChangeArrowheads="1"/>
          </p:cNvSpPr>
          <p:nvPr>
            <p:ph type="title"/>
          </p:nvPr>
        </p:nvSpPr>
        <p:spPr/>
        <p:txBody>
          <a:bodyPr/>
          <a:lstStyle/>
          <a:p>
            <a:r>
              <a:rPr lang="en-US" altLang="nb-NO"/>
              <a:t>ANOVA</a:t>
            </a:r>
          </a:p>
        </p:txBody>
      </p:sp>
      <p:sp>
        <p:nvSpPr>
          <p:cNvPr id="424963" name="Rectangle 3">
            <a:extLst>
              <a:ext uri="{FF2B5EF4-FFF2-40B4-BE49-F238E27FC236}">
                <a16:creationId xmlns:a16="http://schemas.microsoft.com/office/drawing/2014/main" id="{65E6D064-BA7B-0249-9453-74064E269E52}"/>
              </a:ext>
            </a:extLst>
          </p:cNvPr>
          <p:cNvSpPr>
            <a:spLocks noGrp="1" noChangeArrowheads="1"/>
          </p:cNvSpPr>
          <p:nvPr>
            <p:ph idx="1"/>
          </p:nvPr>
        </p:nvSpPr>
        <p:spPr/>
        <p:txBody>
          <a:bodyPr/>
          <a:lstStyle/>
          <a:p>
            <a:pPr marL="0" indent="0">
              <a:buNone/>
            </a:pPr>
            <a:r>
              <a:rPr lang="en-US" altLang="nb-NO" dirty="0"/>
              <a:t>Separates variation in measured values into:</a:t>
            </a:r>
          </a:p>
          <a:p>
            <a:pPr marL="990600" lvl="1" indent="-646113">
              <a:buFontTx/>
              <a:buAutoNum type="arabicPeriod"/>
            </a:pPr>
            <a:r>
              <a:rPr lang="en-US" altLang="nb-NO" dirty="0">
                <a:solidFill>
                  <a:srgbClr val="FF0000"/>
                </a:solidFill>
              </a:rPr>
              <a:t>variation</a:t>
            </a:r>
            <a:r>
              <a:rPr lang="en-US" altLang="nb-NO" dirty="0"/>
              <a:t> due to </a:t>
            </a:r>
            <a:r>
              <a:rPr lang="en-US" altLang="nb-NO" dirty="0">
                <a:solidFill>
                  <a:srgbClr val="FF0000"/>
                </a:solidFill>
              </a:rPr>
              <a:t>effects</a:t>
            </a:r>
            <a:r>
              <a:rPr lang="en-US" altLang="nb-NO" dirty="0"/>
              <a:t> of alternatives</a:t>
            </a:r>
          </a:p>
          <a:p>
            <a:pPr marL="1371600" lvl="2" indent="-677863"/>
            <a:r>
              <a:rPr lang="en-US" altLang="nb-NO" dirty="0">
                <a:solidFill>
                  <a:srgbClr val="FF0000"/>
                </a:solidFill>
              </a:rPr>
              <a:t>SSA</a:t>
            </a:r>
            <a:r>
              <a:rPr lang="en-US" altLang="nb-NO" dirty="0"/>
              <a:t> – variation across column averages</a:t>
            </a:r>
          </a:p>
          <a:p>
            <a:pPr marL="990600" lvl="1" indent="-646113">
              <a:buFontTx/>
              <a:buAutoNum type="arabicPeriod"/>
            </a:pPr>
            <a:r>
              <a:rPr lang="en-US" altLang="nb-NO" dirty="0">
                <a:solidFill>
                  <a:srgbClr val="FF0000"/>
                </a:solidFill>
              </a:rPr>
              <a:t>variation</a:t>
            </a:r>
            <a:r>
              <a:rPr lang="en-US" altLang="nb-NO" dirty="0"/>
              <a:t> due to </a:t>
            </a:r>
            <a:r>
              <a:rPr lang="en-US" altLang="nb-NO" dirty="0">
                <a:solidFill>
                  <a:srgbClr val="009900"/>
                </a:solidFill>
              </a:rPr>
              <a:t>errors</a:t>
            </a:r>
          </a:p>
          <a:p>
            <a:pPr marL="1371600" lvl="2" indent="-677863"/>
            <a:r>
              <a:rPr lang="en-US" altLang="nb-NO" dirty="0">
                <a:solidFill>
                  <a:srgbClr val="009900"/>
                </a:solidFill>
              </a:rPr>
              <a:t>SSE</a:t>
            </a:r>
            <a:r>
              <a:rPr lang="en-US" altLang="nb-NO" dirty="0"/>
              <a:t> – variation within a single column</a:t>
            </a:r>
          </a:p>
          <a:p>
            <a:pPr marL="0" indent="0">
              <a:buNone/>
            </a:pPr>
            <a:endParaRPr lang="en-US" altLang="nb-NO" dirty="0"/>
          </a:p>
          <a:p>
            <a:pPr marL="0" indent="0">
              <a:buNone/>
            </a:pPr>
            <a:r>
              <a:rPr lang="en-US" altLang="nb-NO" dirty="0"/>
              <a:t>If differences among alternatives are due to real differences:</a:t>
            </a:r>
          </a:p>
          <a:p>
            <a:pPr marL="990600" lvl="1" indent="-646113">
              <a:buFontTx/>
              <a:buNone/>
            </a:pPr>
            <a:r>
              <a:rPr lang="en-US" altLang="nb-NO" dirty="0">
                <a:solidFill>
                  <a:srgbClr val="FF0000"/>
                </a:solidFill>
                <a:sym typeface="Wingdings" pitchFamily="2" charset="2"/>
              </a:rPr>
              <a:t> </a:t>
            </a:r>
            <a:r>
              <a:rPr lang="en-US" altLang="nb-NO" dirty="0">
                <a:solidFill>
                  <a:srgbClr val="FF0000"/>
                </a:solidFill>
              </a:rPr>
              <a:t>SSA </a:t>
            </a:r>
            <a:r>
              <a:rPr lang="en-US" altLang="nb-NO" dirty="0"/>
              <a:t>statistically greater than</a:t>
            </a:r>
            <a:r>
              <a:rPr lang="en-US" altLang="nb-NO" dirty="0">
                <a:solidFill>
                  <a:srgbClr val="FF0000"/>
                </a:solidFill>
              </a:rPr>
              <a:t> </a:t>
            </a:r>
            <a:r>
              <a:rPr lang="en-US" altLang="nb-NO" dirty="0">
                <a:solidFill>
                  <a:srgbClr val="009900"/>
                </a:solidFill>
              </a:rPr>
              <a:t>SSE</a:t>
            </a:r>
          </a:p>
        </p:txBody>
      </p:sp>
    </p:spTree>
    <p:extLst>
      <p:ext uri="{BB962C8B-B14F-4D97-AF65-F5344CB8AC3E}">
        <p14:creationId xmlns:p14="http://schemas.microsoft.com/office/powerpoint/2010/main" val="383728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958B7D48-8BDD-D243-87EB-738BADC45EB6}"/>
              </a:ext>
            </a:extLst>
          </p:cNvPr>
          <p:cNvSpPr>
            <a:spLocks noGrp="1" noChangeArrowheads="1"/>
          </p:cNvSpPr>
          <p:nvPr>
            <p:ph type="title"/>
          </p:nvPr>
        </p:nvSpPr>
        <p:spPr/>
        <p:txBody>
          <a:bodyPr/>
          <a:lstStyle/>
          <a:p>
            <a:r>
              <a:rPr lang="en-US" altLang="nb-NO"/>
              <a:t>Comparing SSE and SSA</a:t>
            </a:r>
          </a:p>
        </p:txBody>
      </p:sp>
      <mc:AlternateContent xmlns:mc="http://schemas.openxmlformats.org/markup-compatibility/2006" xmlns:a14="http://schemas.microsoft.com/office/drawing/2010/main">
        <mc:Choice Requires="a14">
          <p:sp>
            <p:nvSpPr>
              <p:cNvPr id="425987" name="Rectangle 3">
                <a:extLst>
                  <a:ext uri="{FF2B5EF4-FFF2-40B4-BE49-F238E27FC236}">
                    <a16:creationId xmlns:a16="http://schemas.microsoft.com/office/drawing/2014/main" id="{CB9EC6FD-3B76-3540-8EAE-FAFB89070A00}"/>
                  </a:ext>
                </a:extLst>
              </p:cNvPr>
              <p:cNvSpPr>
                <a:spLocks noGrp="1" noChangeArrowheads="1"/>
              </p:cNvSpPr>
              <p:nvPr>
                <p:ph idx="1"/>
              </p:nvPr>
            </p:nvSpPr>
            <p:spPr/>
            <p:txBody>
              <a:bodyPr/>
              <a:lstStyle/>
              <a:p>
                <a:pPr>
                  <a:lnSpc>
                    <a:spcPct val="90000"/>
                  </a:lnSpc>
                </a:pPr>
                <a:r>
                  <a:rPr lang="en-US" altLang="nb-NO" dirty="0"/>
                  <a:t>Simple approach</a:t>
                </a:r>
              </a:p>
              <a:p>
                <a:pPr lvl="1">
                  <a:lnSpc>
                    <a:spcPct val="90000"/>
                  </a:lnSpc>
                </a:pPr>
                <a14:m>
                  <m:oMath xmlns:m="http://schemas.openxmlformats.org/officeDocument/2006/math">
                    <m:f>
                      <m:fPr>
                        <m:ctrlPr>
                          <a:rPr lang="en-US" altLang="nb-NO" sz="2800" i="1" smtClean="0">
                            <a:latin typeface="Cambria Math" panose="02040503050406030204" pitchFamily="18" charset="0"/>
                          </a:rPr>
                        </m:ctrlPr>
                      </m:fPr>
                      <m:num>
                        <m:r>
                          <a:rPr lang="nb-NO" altLang="nb-NO" sz="2800" b="0" i="1" smtClean="0">
                            <a:latin typeface="Cambria Math" panose="02040503050406030204" pitchFamily="18" charset="0"/>
                          </a:rPr>
                          <m:t>𝑆𝑆𝐴</m:t>
                        </m:r>
                      </m:num>
                      <m:den>
                        <m:r>
                          <a:rPr lang="nb-NO" altLang="nb-NO" sz="2800" b="0" i="1" smtClean="0">
                            <a:latin typeface="Cambria Math" panose="02040503050406030204" pitchFamily="18" charset="0"/>
                          </a:rPr>
                          <m:t>𝑆𝑆𝑇</m:t>
                        </m:r>
                      </m:den>
                    </m:f>
                    <m:r>
                      <a:rPr lang="nb-NO" altLang="nb-NO" sz="2800" b="0" i="1" smtClean="0">
                        <a:latin typeface="Cambria Math" panose="02040503050406030204" pitchFamily="18" charset="0"/>
                      </a:rPr>
                      <m:t>=</m:t>
                    </m:r>
                  </m:oMath>
                </a14:m>
                <a:r>
                  <a:rPr lang="en-US" altLang="nb-NO" sz="2800" dirty="0"/>
                  <a:t> </a:t>
                </a:r>
                <a:r>
                  <a:rPr lang="en-US" altLang="nb-NO" dirty="0"/>
                  <a:t>fraction of total variation explained by differences among alternatives</a:t>
                </a:r>
              </a:p>
              <a:p>
                <a:pPr lvl="1">
                  <a:lnSpc>
                    <a:spcPct val="90000"/>
                  </a:lnSpc>
                </a:pPr>
                <a14:m>
                  <m:oMath xmlns:m="http://schemas.openxmlformats.org/officeDocument/2006/math">
                    <m:f>
                      <m:fPr>
                        <m:ctrlPr>
                          <a:rPr lang="en-US" altLang="nb-NO" sz="2800" i="1" smtClean="0">
                            <a:latin typeface="Cambria Math" panose="02040503050406030204" pitchFamily="18" charset="0"/>
                          </a:rPr>
                        </m:ctrlPr>
                      </m:fPr>
                      <m:num>
                        <m:r>
                          <a:rPr lang="nb-NO" altLang="nb-NO" sz="2800" b="0" i="1" smtClean="0">
                            <a:latin typeface="Cambria Math" panose="02040503050406030204" pitchFamily="18" charset="0"/>
                          </a:rPr>
                          <m:t>𝑆𝑆𝐸</m:t>
                        </m:r>
                      </m:num>
                      <m:den>
                        <m:r>
                          <a:rPr lang="nb-NO" altLang="nb-NO" sz="2800" b="0" i="1" smtClean="0">
                            <a:latin typeface="Cambria Math" panose="02040503050406030204" pitchFamily="18" charset="0"/>
                          </a:rPr>
                          <m:t>𝑆𝑆𝑇</m:t>
                        </m:r>
                      </m:den>
                    </m:f>
                    <m:r>
                      <a:rPr lang="nb-NO" altLang="nb-NO" sz="2800" b="0" i="1" smtClean="0">
                        <a:latin typeface="Cambria Math" panose="02040503050406030204" pitchFamily="18" charset="0"/>
                      </a:rPr>
                      <m:t>=</m:t>
                    </m:r>
                    <m:f>
                      <m:fPr>
                        <m:ctrlPr>
                          <a:rPr lang="nb-NO" altLang="nb-NO" sz="2800" b="0" i="1" smtClean="0">
                            <a:latin typeface="Cambria Math" panose="02040503050406030204" pitchFamily="18" charset="0"/>
                          </a:rPr>
                        </m:ctrlPr>
                      </m:fPr>
                      <m:num>
                        <m:r>
                          <a:rPr lang="nb-NO" altLang="nb-NO" sz="2800" b="0" i="1" smtClean="0">
                            <a:latin typeface="Cambria Math" panose="02040503050406030204" pitchFamily="18" charset="0"/>
                          </a:rPr>
                          <m:t>𝑆𝑆𝑇</m:t>
                        </m:r>
                        <m:r>
                          <a:rPr lang="nb-NO" altLang="nb-NO" sz="2800" b="0" i="1" smtClean="0">
                            <a:latin typeface="Cambria Math" panose="02040503050406030204" pitchFamily="18" charset="0"/>
                          </a:rPr>
                          <m:t>−</m:t>
                        </m:r>
                        <m:r>
                          <a:rPr lang="nb-NO" altLang="nb-NO" sz="2800" b="0" i="1" smtClean="0">
                            <a:latin typeface="Cambria Math" panose="02040503050406030204" pitchFamily="18" charset="0"/>
                          </a:rPr>
                          <m:t>𝑆𝑆𝐴</m:t>
                        </m:r>
                      </m:num>
                      <m:den>
                        <m:r>
                          <a:rPr lang="nb-NO" altLang="nb-NO" sz="2800" b="0" i="1" smtClean="0">
                            <a:latin typeface="Cambria Math" panose="02040503050406030204" pitchFamily="18" charset="0"/>
                          </a:rPr>
                          <m:t>𝑆𝑆𝑇</m:t>
                        </m:r>
                      </m:den>
                    </m:f>
                    <m:r>
                      <a:rPr lang="nb-NO" altLang="nb-NO" sz="2800" b="0" i="1" smtClean="0">
                        <a:latin typeface="Cambria Math" panose="02040503050406030204" pitchFamily="18" charset="0"/>
                      </a:rPr>
                      <m:t>=</m:t>
                    </m:r>
                  </m:oMath>
                </a14:m>
                <a:r>
                  <a:rPr lang="en-US" altLang="nb-NO" dirty="0"/>
                  <a:t> fraction of total variation due to experimental error</a:t>
                </a:r>
              </a:p>
              <a:p>
                <a:pPr lvl="1">
                  <a:lnSpc>
                    <a:spcPct val="90000"/>
                  </a:lnSpc>
                </a:pPr>
                <a:endParaRPr lang="en-US" altLang="nb-NO" dirty="0"/>
              </a:p>
              <a:p>
                <a:pPr>
                  <a:lnSpc>
                    <a:spcPct val="90000"/>
                  </a:lnSpc>
                </a:pPr>
                <a:r>
                  <a:rPr lang="en-US" altLang="nb-NO" dirty="0"/>
                  <a:t>But is it statistically significant?</a:t>
                </a:r>
              </a:p>
            </p:txBody>
          </p:sp>
        </mc:Choice>
        <mc:Fallback xmlns="">
          <p:sp>
            <p:nvSpPr>
              <p:cNvPr id="425987" name="Rectangle 3">
                <a:extLst>
                  <a:ext uri="{FF2B5EF4-FFF2-40B4-BE49-F238E27FC236}">
                    <a16:creationId xmlns:a16="http://schemas.microsoft.com/office/drawing/2014/main" id="{CB9EC6FD-3B76-3540-8EAE-FAFB89070A00}"/>
                  </a:ext>
                </a:extLst>
              </p:cNvPr>
              <p:cNvSpPr>
                <a:spLocks noGrp="1" noRot="1" noChangeAspect="1" noMove="1" noResize="1" noEditPoints="1" noAdjustHandles="1" noChangeArrowheads="1" noChangeShapeType="1" noTextEdit="1"/>
              </p:cNvSpPr>
              <p:nvPr>
                <p:ph idx="1"/>
              </p:nvPr>
            </p:nvSpPr>
            <p:spPr>
              <a:blipFill>
                <a:blip r:embed="rId2"/>
                <a:stretch>
                  <a:fillRect l="-1599" t="-2466"/>
                </a:stretch>
              </a:blipFill>
            </p:spPr>
            <p:txBody>
              <a:bodyPr/>
              <a:lstStyle/>
              <a:p>
                <a:r>
                  <a:rPr lang="en-US">
                    <a:noFill/>
                  </a:rPr>
                  <a:t> </a:t>
                </a:r>
              </a:p>
            </p:txBody>
          </p:sp>
        </mc:Fallback>
      </mc:AlternateContent>
    </p:spTree>
    <p:extLst>
      <p:ext uri="{BB962C8B-B14F-4D97-AF65-F5344CB8AC3E}">
        <p14:creationId xmlns:p14="http://schemas.microsoft.com/office/powerpoint/2010/main" val="3105569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958B7D48-8BDD-D243-87EB-738BADC45EB6}"/>
              </a:ext>
            </a:extLst>
          </p:cNvPr>
          <p:cNvSpPr>
            <a:spLocks noGrp="1" noChangeArrowheads="1"/>
          </p:cNvSpPr>
          <p:nvPr>
            <p:ph type="title"/>
          </p:nvPr>
        </p:nvSpPr>
        <p:spPr/>
        <p:txBody>
          <a:bodyPr/>
          <a:lstStyle/>
          <a:p>
            <a:r>
              <a:rPr lang="en-US" altLang="nb-NO"/>
              <a:t>Comparing SSE and SSA</a:t>
            </a:r>
          </a:p>
        </p:txBody>
      </p:sp>
      <mc:AlternateContent xmlns:mc="http://schemas.openxmlformats.org/markup-compatibility/2006" xmlns:a14="http://schemas.microsoft.com/office/drawing/2010/main">
        <mc:Choice Requires="a14">
          <p:sp>
            <p:nvSpPr>
              <p:cNvPr id="425987" name="Rectangle 3">
                <a:extLst>
                  <a:ext uri="{FF2B5EF4-FFF2-40B4-BE49-F238E27FC236}">
                    <a16:creationId xmlns:a16="http://schemas.microsoft.com/office/drawing/2014/main" id="{CB9EC6FD-3B76-3540-8EAE-FAFB89070A00}"/>
                  </a:ext>
                </a:extLst>
              </p:cNvPr>
              <p:cNvSpPr>
                <a:spLocks noGrp="1" noChangeArrowheads="1"/>
              </p:cNvSpPr>
              <p:nvPr>
                <p:ph idx="1"/>
              </p:nvPr>
            </p:nvSpPr>
            <p:spPr/>
            <p:txBody>
              <a:bodyPr/>
              <a:lstStyle/>
              <a:p>
                <a:pPr>
                  <a:lnSpc>
                    <a:spcPct val="90000"/>
                  </a:lnSpc>
                </a:pPr>
                <a:r>
                  <a:rPr lang="en-US" altLang="nb-NO" dirty="0"/>
                  <a:t>Is it statistically significant?</a:t>
                </a:r>
              </a:p>
              <a:p>
                <a:pPr>
                  <a:lnSpc>
                    <a:spcPct val="90000"/>
                  </a:lnSpc>
                </a:pPr>
                <a:endParaRPr lang="en-US" altLang="nb-NO" dirty="0"/>
              </a:p>
              <a:p>
                <a:pPr>
                  <a:lnSpc>
                    <a:spcPct val="90000"/>
                  </a:lnSpc>
                </a:pPr>
                <a:r>
                  <a:rPr lang="en-US" altLang="nb-NO" dirty="0"/>
                  <a:t>variance = mean square values</a:t>
                </a:r>
              </a:p>
              <a:p>
                <a:pPr algn="ctr">
                  <a:lnSpc>
                    <a:spcPct val="90000"/>
                  </a:lnSpc>
                  <a:buFontTx/>
                  <a:buNone/>
                </a:pPr>
                <a:r>
                  <a:rPr lang="en-US" altLang="nb-NO" dirty="0"/>
                  <a:t>            = total variation / degrees of freedom</a:t>
                </a:r>
              </a:p>
              <a:p>
                <a:pPr algn="ctr">
                  <a:lnSpc>
                    <a:spcPct val="90000"/>
                  </a:lnSpc>
                  <a:buFontTx/>
                  <a:buNone/>
                </a:pPr>
                <a14:m>
                  <m:oMathPara xmlns:m="http://schemas.openxmlformats.org/officeDocument/2006/math">
                    <m:oMathParaPr>
                      <m:jc m:val="centerGroup"/>
                    </m:oMathParaPr>
                    <m:oMath xmlns:m="http://schemas.openxmlformats.org/officeDocument/2006/math">
                      <m:sSubSup>
                        <m:sSubSupPr>
                          <m:ctrlPr>
                            <a:rPr lang="en-US" altLang="nb-NO" sz="2400" i="1" smtClean="0">
                              <a:latin typeface="Cambria Math" panose="02040503050406030204" pitchFamily="18" charset="0"/>
                            </a:rPr>
                          </m:ctrlPr>
                        </m:sSubSupPr>
                        <m:e>
                          <m:r>
                            <a:rPr lang="en-US" altLang="nb-NO" sz="2400" i="1" smtClean="0">
                              <a:latin typeface="Cambria Math" panose="02040503050406030204" pitchFamily="18" charset="0"/>
                              <a:ea typeface="Cambria Math" panose="02040503050406030204" pitchFamily="18" charset="0"/>
                            </a:rPr>
                            <m:t>𝜎</m:t>
                          </m:r>
                        </m:e>
                        <m:sub>
                          <m:r>
                            <a:rPr lang="nb-NO" altLang="nb-NO" sz="2400" b="0" i="1" smtClean="0">
                              <a:latin typeface="Cambria Math" panose="02040503050406030204" pitchFamily="18" charset="0"/>
                            </a:rPr>
                            <m:t>𝑥</m:t>
                          </m:r>
                        </m:sub>
                        <m:sup>
                          <m:r>
                            <a:rPr lang="nb-NO" altLang="nb-NO" sz="2400" b="0" i="1" smtClean="0">
                              <a:latin typeface="Cambria Math" panose="02040503050406030204" pitchFamily="18" charset="0"/>
                            </a:rPr>
                            <m:t>2</m:t>
                          </m:r>
                        </m:sup>
                      </m:sSubSup>
                      <m:r>
                        <a:rPr lang="nb-NO" altLang="nb-NO" sz="2400" b="0" i="1" smtClean="0">
                          <a:latin typeface="Cambria Math" panose="02040503050406030204" pitchFamily="18" charset="0"/>
                        </a:rPr>
                        <m:t>=</m:t>
                      </m:r>
                      <m:f>
                        <m:fPr>
                          <m:ctrlPr>
                            <a:rPr lang="nb-NO" altLang="nb-NO" sz="2400" b="0" i="1" smtClean="0">
                              <a:latin typeface="Cambria Math" panose="02040503050406030204" pitchFamily="18" charset="0"/>
                            </a:rPr>
                          </m:ctrlPr>
                        </m:fPr>
                        <m:num>
                          <m:r>
                            <a:rPr lang="nb-NO" altLang="nb-NO" sz="2400" b="0" i="1" smtClean="0">
                              <a:latin typeface="Cambria Math" panose="02040503050406030204" pitchFamily="18" charset="0"/>
                            </a:rPr>
                            <m:t>𝑆𝑆𝑥</m:t>
                          </m:r>
                        </m:num>
                        <m:den>
                          <m:r>
                            <a:rPr lang="nb-NO" altLang="nb-NO" sz="2400" b="0" i="1" smtClean="0">
                              <a:latin typeface="Cambria Math" panose="02040503050406030204" pitchFamily="18" charset="0"/>
                            </a:rPr>
                            <m:t>𝑑𝑓</m:t>
                          </m:r>
                          <m:r>
                            <a:rPr lang="nb-NO" altLang="nb-NO" sz="2400" b="0" i="1" smtClean="0">
                              <a:latin typeface="Cambria Math" panose="02040503050406030204" pitchFamily="18" charset="0"/>
                            </a:rPr>
                            <m:t>(</m:t>
                          </m:r>
                          <m:r>
                            <a:rPr lang="nb-NO" altLang="nb-NO" sz="2400" b="0" i="1" smtClean="0">
                              <a:latin typeface="Cambria Math" panose="02040503050406030204" pitchFamily="18" charset="0"/>
                            </a:rPr>
                            <m:t>𝑆𝑆𝑥</m:t>
                          </m:r>
                          <m:r>
                            <a:rPr lang="nb-NO" altLang="nb-NO" sz="2400" b="0" i="1" smtClean="0">
                              <a:latin typeface="Cambria Math" panose="02040503050406030204" pitchFamily="18" charset="0"/>
                            </a:rPr>
                            <m:t>)</m:t>
                          </m:r>
                        </m:den>
                      </m:f>
                    </m:oMath>
                  </m:oMathPara>
                </a14:m>
                <a:endParaRPr lang="en-US" altLang="nb-NO" dirty="0"/>
              </a:p>
              <a:p>
                <a:pPr>
                  <a:lnSpc>
                    <a:spcPct val="90000"/>
                  </a:lnSpc>
                </a:pPr>
                <a:r>
                  <a:rPr lang="en-US" altLang="nb-NO" dirty="0"/>
                  <a:t>df(</a:t>
                </a:r>
                <a:r>
                  <a:rPr lang="en-US" altLang="nb-NO" dirty="0" err="1"/>
                  <a:t>SSx</a:t>
                </a:r>
                <a:r>
                  <a:rPr lang="en-US" altLang="nb-NO" dirty="0"/>
                  <a:t>):</a:t>
                </a:r>
              </a:p>
              <a:p>
                <a:pPr lvl="1">
                  <a:lnSpc>
                    <a:spcPct val="90000"/>
                  </a:lnSpc>
                </a:pPr>
                <a:r>
                  <a:rPr lang="en-US" altLang="nb-NO" dirty="0"/>
                  <a:t>degrees of freedom</a:t>
                </a:r>
              </a:p>
              <a:p>
                <a:pPr lvl="1">
                  <a:lnSpc>
                    <a:spcPct val="90000"/>
                  </a:lnSpc>
                </a:pPr>
                <a:r>
                  <a:rPr lang="en-US" altLang="nb-NO" dirty="0"/>
                  <a:t>this is the number of independent terms in sum</a:t>
                </a:r>
              </a:p>
            </p:txBody>
          </p:sp>
        </mc:Choice>
        <mc:Fallback xmlns="">
          <p:sp>
            <p:nvSpPr>
              <p:cNvPr id="425987" name="Rectangle 3">
                <a:extLst>
                  <a:ext uri="{FF2B5EF4-FFF2-40B4-BE49-F238E27FC236}">
                    <a16:creationId xmlns:a16="http://schemas.microsoft.com/office/drawing/2014/main" id="{CB9EC6FD-3B76-3540-8EAE-FAFB89070A00}"/>
                  </a:ext>
                </a:extLst>
              </p:cNvPr>
              <p:cNvSpPr>
                <a:spLocks noGrp="1" noRot="1" noChangeAspect="1" noMove="1" noResize="1" noEditPoints="1" noAdjustHandles="1" noChangeArrowheads="1" noChangeShapeType="1" noTextEdit="1"/>
              </p:cNvSpPr>
              <p:nvPr>
                <p:ph idx="1"/>
              </p:nvPr>
            </p:nvSpPr>
            <p:spPr>
              <a:blipFill>
                <a:blip r:embed="rId2"/>
                <a:stretch>
                  <a:fillRect l="-1599" t="-2466"/>
                </a:stretch>
              </a:blipFill>
            </p:spPr>
            <p:txBody>
              <a:bodyPr/>
              <a:lstStyle/>
              <a:p>
                <a:r>
                  <a:rPr lang="en-US">
                    <a:noFill/>
                  </a:rPr>
                  <a:t> </a:t>
                </a:r>
              </a:p>
            </p:txBody>
          </p:sp>
        </mc:Fallback>
      </mc:AlternateContent>
    </p:spTree>
    <p:extLst>
      <p:ext uri="{BB962C8B-B14F-4D97-AF65-F5344CB8AC3E}">
        <p14:creationId xmlns:p14="http://schemas.microsoft.com/office/powerpoint/2010/main" val="2835060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F7A523B-03B1-3542-A9FF-2C4B89AAF221}"/>
              </a:ext>
            </a:extLst>
          </p:cNvPr>
          <p:cNvSpPr>
            <a:spLocks noGrp="1" noChangeArrowheads="1"/>
          </p:cNvSpPr>
          <p:nvPr>
            <p:ph type="title"/>
          </p:nvPr>
        </p:nvSpPr>
        <p:spPr/>
        <p:txBody>
          <a:bodyPr/>
          <a:lstStyle/>
          <a:p>
            <a:r>
              <a:rPr lang="en-US" altLang="nb-NO"/>
              <a:t>Degrees of Freedom for Effects</a:t>
            </a:r>
          </a:p>
        </p:txBody>
      </p:sp>
      <p:graphicFrame>
        <p:nvGraphicFramePr>
          <p:cNvPr id="429059" name="Group 3">
            <a:extLst>
              <a:ext uri="{FF2B5EF4-FFF2-40B4-BE49-F238E27FC236}">
                <a16:creationId xmlns:a16="http://schemas.microsoft.com/office/drawing/2014/main" id="{AF4FC624-8380-914F-8EAE-9F4DB413CD8E}"/>
              </a:ext>
            </a:extLst>
          </p:cNvPr>
          <p:cNvGraphicFramePr>
            <a:graphicFrameLocks noGrp="1"/>
          </p:cNvGraphicFramePr>
          <p:nvPr>
            <p:ph idx="1"/>
            <p:extLst>
              <p:ext uri="{D42A27DB-BD31-4B8C-83A1-F6EECF244321}">
                <p14:modId xmlns:p14="http://schemas.microsoft.com/office/powerpoint/2010/main" val="4053273127"/>
              </p:ext>
            </p:extLst>
          </p:nvPr>
        </p:nvGraphicFramePr>
        <p:xfrm>
          <a:off x="236538" y="1778635"/>
          <a:ext cx="8729662" cy="4346768"/>
        </p:xfrm>
        <a:graphic>
          <a:graphicData uri="http://schemas.openxmlformats.org/drawingml/2006/table">
            <a:tbl>
              <a:tblPr/>
              <a:tblGrid>
                <a:gridCol w="1248276">
                  <a:extLst>
                    <a:ext uri="{9D8B030D-6E8A-4147-A177-3AD203B41FA5}">
                      <a16:colId xmlns:a16="http://schemas.microsoft.com/office/drawing/2014/main" val="1373079671"/>
                    </a:ext>
                  </a:extLst>
                </a:gridCol>
                <a:gridCol w="1244968">
                  <a:extLst>
                    <a:ext uri="{9D8B030D-6E8A-4147-A177-3AD203B41FA5}">
                      <a16:colId xmlns:a16="http://schemas.microsoft.com/office/drawing/2014/main" val="3780839551"/>
                    </a:ext>
                  </a:extLst>
                </a:gridCol>
                <a:gridCol w="1249929">
                  <a:extLst>
                    <a:ext uri="{9D8B030D-6E8A-4147-A177-3AD203B41FA5}">
                      <a16:colId xmlns:a16="http://schemas.microsoft.com/office/drawing/2014/main" val="4132462620"/>
                    </a:ext>
                  </a:extLst>
                </a:gridCol>
                <a:gridCol w="1243316">
                  <a:extLst>
                    <a:ext uri="{9D8B030D-6E8A-4147-A177-3AD203B41FA5}">
                      <a16:colId xmlns:a16="http://schemas.microsoft.com/office/drawing/2014/main" val="80221238"/>
                    </a:ext>
                  </a:extLst>
                </a:gridCol>
                <a:gridCol w="1249929">
                  <a:extLst>
                    <a:ext uri="{9D8B030D-6E8A-4147-A177-3AD203B41FA5}">
                      <a16:colId xmlns:a16="http://schemas.microsoft.com/office/drawing/2014/main" val="3411357363"/>
                    </a:ext>
                  </a:extLst>
                </a:gridCol>
                <a:gridCol w="1244969">
                  <a:extLst>
                    <a:ext uri="{9D8B030D-6E8A-4147-A177-3AD203B41FA5}">
                      <a16:colId xmlns:a16="http://schemas.microsoft.com/office/drawing/2014/main" val="670474347"/>
                    </a:ext>
                  </a:extLst>
                </a:gridCol>
                <a:gridCol w="1248275">
                  <a:extLst>
                    <a:ext uri="{9D8B030D-6E8A-4147-A177-3AD203B41FA5}">
                      <a16:colId xmlns:a16="http://schemas.microsoft.com/office/drawing/2014/main" val="331705413"/>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5450124"/>
                  </a:ext>
                </a:extLst>
              </a:tr>
              <a:tr h="36830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3577007374"/>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11</a:t>
                      </a: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33209398"/>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1241181"/>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455637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132862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104324"/>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0740143"/>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415748"/>
                  </a:ext>
                </a:extLst>
              </a:tr>
              <a:tr h="36988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Effect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1</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2</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j</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dirty="0">
                          <a:ln>
                            <a:noFill/>
                          </a:ln>
                          <a:solidFill>
                            <a:schemeClr val="tx1"/>
                          </a:solidFill>
                          <a:effectLst/>
                          <a:latin typeface="Comic Sans MS" panose="030F0902030302020204" pitchFamily="66" charset="0"/>
                          <a:cs typeface="Times New Roman" panose="02020603050405020304" pitchFamily="18" charset="0"/>
                        </a:rPr>
                        <a:t>k</a:t>
                      </a:r>
                      <a:endPar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183557"/>
                  </a:ext>
                </a:extLst>
              </a:tr>
            </a:tbl>
          </a:graphicData>
        </a:graphic>
      </p:graphicFrame>
      <p:sp>
        <p:nvSpPr>
          <p:cNvPr id="429144" name="AutoShape 88">
            <a:extLst>
              <a:ext uri="{FF2B5EF4-FFF2-40B4-BE49-F238E27FC236}">
                <a16:creationId xmlns:a16="http://schemas.microsoft.com/office/drawing/2014/main" id="{1D552955-609A-1148-BA64-094CBDF70426}"/>
              </a:ext>
            </a:extLst>
          </p:cNvPr>
          <p:cNvSpPr>
            <a:spLocks noChangeArrowheads="1"/>
          </p:cNvSpPr>
          <p:nvPr/>
        </p:nvSpPr>
        <p:spPr bwMode="auto">
          <a:xfrm>
            <a:off x="1981200" y="5562600"/>
            <a:ext cx="5486400" cy="609600"/>
          </a:xfrm>
          <a:prstGeom prst="leftRightArrow">
            <a:avLst>
              <a:gd name="adj1" fmla="val 50000"/>
              <a:gd name="adj2" fmla="val 180000"/>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29145" name="Rectangle 89">
                <a:extLst>
                  <a:ext uri="{FF2B5EF4-FFF2-40B4-BE49-F238E27FC236}">
                    <a16:creationId xmlns:a16="http://schemas.microsoft.com/office/drawing/2014/main" id="{73C6F911-5B8A-5C4B-BB89-4B01EA8C4962}"/>
                  </a:ext>
                </a:extLst>
              </p:cNvPr>
              <p:cNvSpPr>
                <a:spLocks noChangeArrowheads="1"/>
              </p:cNvSpPr>
              <p:nvPr/>
            </p:nvSpPr>
            <p:spPr bwMode="auto">
              <a:xfrm>
                <a:off x="240030" y="990600"/>
                <a:ext cx="8218170" cy="609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lstStyle>
                <a:lvl1pPr marL="342900" indent="-342900">
                  <a:spcBef>
                    <a:spcPct val="20000"/>
                  </a:spcBef>
                  <a:buClr>
                    <a:srgbClr val="009900"/>
                  </a:buClr>
                  <a:buSzPct val="150000"/>
                  <a:buChar char="•"/>
                  <a:defRPr kumimoji="1" sz="2800">
                    <a:solidFill>
                      <a:schemeClr val="tx1"/>
                    </a:solidFill>
                    <a:latin typeface="Comic Sans MS" panose="030F0902030302020204" pitchFamily="66" charset="0"/>
                  </a:defRPr>
                </a:lvl1pPr>
                <a:lvl2pPr marL="742950" indent="-285750">
                  <a:spcBef>
                    <a:spcPct val="20000"/>
                  </a:spcBef>
                  <a:buClr>
                    <a:srgbClr val="FF5050"/>
                  </a:buClr>
                  <a:buChar char="–"/>
                  <a:defRPr kumimoji="1" sz="2600">
                    <a:solidFill>
                      <a:schemeClr val="tx1"/>
                    </a:solidFill>
                    <a:latin typeface="Comic Sans MS" panose="030F0902030302020204" pitchFamily="66" charset="0"/>
                  </a:defRPr>
                </a:lvl2pPr>
                <a:lvl3pPr marL="1143000" indent="-228600">
                  <a:spcBef>
                    <a:spcPct val="20000"/>
                  </a:spcBef>
                  <a:buSzPct val="150000"/>
                  <a:buChar char="•"/>
                  <a:defRPr kumimoji="1" sz="2400">
                    <a:solidFill>
                      <a:schemeClr val="tx1"/>
                    </a:solidFill>
                    <a:latin typeface="Comic Sans MS" panose="030F0902030302020204" pitchFamily="66" charset="0"/>
                  </a:defRPr>
                </a:lvl3pPr>
                <a:lvl4pPr marL="1600200" indent="-228600">
                  <a:spcBef>
                    <a:spcPct val="20000"/>
                  </a:spcBef>
                  <a:buChar char="–"/>
                  <a:defRPr kumimoji="1" sz="2200">
                    <a:solidFill>
                      <a:schemeClr val="tx1"/>
                    </a:solidFill>
                    <a:latin typeface="Comic Sans MS" panose="030F0902030302020204" pitchFamily="66" charset="0"/>
                  </a:defRPr>
                </a:lvl4pPr>
                <a:lvl5pPr marL="2057400" indent="-228600">
                  <a:spcBef>
                    <a:spcPct val="20000"/>
                  </a:spcBef>
                  <a:buChar char="»"/>
                  <a:defRPr kumimoji="1"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9pPr>
              </a:lstStyle>
              <a:p>
                <a:pPr marL="0" indent="0">
                  <a:buNone/>
                </a:pPr>
                <a14:m>
                  <m:oMath xmlns:m="http://schemas.openxmlformats.org/officeDocument/2006/math">
                    <m:r>
                      <a:rPr lang="nb-NO" altLang="nb-NO" sz="2000" b="0" i="1" smtClean="0">
                        <a:latin typeface="Cambria Math" panose="02040503050406030204" pitchFamily="18" charset="0"/>
                      </a:rPr>
                      <m:t>𝑑𝑓</m:t>
                    </m:r>
                    <m:d>
                      <m:dPr>
                        <m:ctrlPr>
                          <a:rPr lang="nb-NO" altLang="nb-NO" sz="2000" b="0" i="1" smtClean="0">
                            <a:latin typeface="Cambria Math" panose="02040503050406030204" pitchFamily="18" charset="0"/>
                          </a:rPr>
                        </m:ctrlPr>
                      </m:dPr>
                      <m:e>
                        <m:r>
                          <a:rPr lang="nb-NO" altLang="nb-NO" sz="2000" b="0" i="1" smtClean="0">
                            <a:latin typeface="Cambria Math" panose="02040503050406030204" pitchFamily="18" charset="0"/>
                          </a:rPr>
                          <m:t>𝑆𝑆𝐴</m:t>
                        </m:r>
                      </m:e>
                    </m:d>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𝑘</m:t>
                    </m:r>
                    <m:r>
                      <a:rPr lang="nb-NO" altLang="nb-NO" sz="2000" b="0" i="1" smtClean="0">
                        <a:latin typeface="Cambria Math" panose="02040503050406030204" pitchFamily="18" charset="0"/>
                      </a:rPr>
                      <m:t>−1</m:t>
                    </m:r>
                  </m:oMath>
                </a14:m>
                <a:r>
                  <a:rPr lang="en-US" altLang="nb-NO" sz="2000" dirty="0">
                    <a:latin typeface="Eurostile" panose="020B0504020202050204" pitchFamily="34" charset="77"/>
                  </a:rPr>
                  <a:t>, since </a:t>
                </a:r>
                <a:r>
                  <a:rPr lang="en-US" altLang="nb-NO" sz="2000" i="1" dirty="0">
                    <a:latin typeface="Times New Roman" panose="02020603050405020304" pitchFamily="18" charset="0"/>
                    <a:cs typeface="Times New Roman" panose="02020603050405020304" pitchFamily="18" charset="0"/>
                  </a:rPr>
                  <a:t>k</a:t>
                </a:r>
                <a:r>
                  <a:rPr lang="en-US" altLang="nb-NO" sz="2000" dirty="0">
                    <a:latin typeface="Eurostile" panose="020B0504020202050204" pitchFamily="34" charset="77"/>
                  </a:rPr>
                  <a:t> alternatives </a:t>
                </a:r>
              </a:p>
            </p:txBody>
          </p:sp>
        </mc:Choice>
        <mc:Fallback xmlns="">
          <p:sp>
            <p:nvSpPr>
              <p:cNvPr id="429145" name="Rectangle 89">
                <a:extLst>
                  <a:ext uri="{FF2B5EF4-FFF2-40B4-BE49-F238E27FC236}">
                    <a16:creationId xmlns:a16="http://schemas.microsoft.com/office/drawing/2014/main" id="{73C6F911-5B8A-5C4B-BB89-4B01EA8C4962}"/>
                  </a:ext>
                </a:extLst>
              </p:cNvPr>
              <p:cNvSpPr>
                <a:spLocks noRot="1" noChangeAspect="1" noMove="1" noResize="1" noEditPoints="1" noAdjustHandles="1" noChangeArrowheads="1" noChangeShapeType="1" noTextEdit="1"/>
              </p:cNvSpPr>
              <p:nvPr/>
            </p:nvSpPr>
            <p:spPr bwMode="auto">
              <a:xfrm>
                <a:off x="240030" y="990600"/>
                <a:ext cx="8218170" cy="609600"/>
              </a:xfrm>
              <a:prstGeom prst="rect">
                <a:avLst/>
              </a:prstGeom>
              <a:blipFill>
                <a:blip r:embed="rId2"/>
                <a:stretch>
                  <a:fillRect l="-309" t="-408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45546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6F5B117B-406D-8F49-8788-053167BC44BB}"/>
              </a:ext>
            </a:extLst>
          </p:cNvPr>
          <p:cNvSpPr>
            <a:spLocks noGrp="1" noChangeArrowheads="1"/>
          </p:cNvSpPr>
          <p:nvPr>
            <p:ph type="title"/>
          </p:nvPr>
        </p:nvSpPr>
        <p:spPr/>
        <p:txBody>
          <a:bodyPr/>
          <a:lstStyle/>
          <a:p>
            <a:r>
              <a:rPr lang="en-US" altLang="nb-NO"/>
              <a:t>Degrees of Freedom for Errors</a:t>
            </a:r>
          </a:p>
        </p:txBody>
      </p:sp>
      <p:graphicFrame>
        <p:nvGraphicFramePr>
          <p:cNvPr id="430083" name="Group 3">
            <a:extLst>
              <a:ext uri="{FF2B5EF4-FFF2-40B4-BE49-F238E27FC236}">
                <a16:creationId xmlns:a16="http://schemas.microsoft.com/office/drawing/2014/main" id="{2749254B-4744-F140-8804-3FE0CA8767F5}"/>
              </a:ext>
            </a:extLst>
          </p:cNvPr>
          <p:cNvGraphicFramePr>
            <a:graphicFrameLocks noGrp="1"/>
          </p:cNvGraphicFramePr>
          <p:nvPr>
            <p:ph idx="1"/>
            <p:extLst>
              <p:ext uri="{D42A27DB-BD31-4B8C-83A1-F6EECF244321}">
                <p14:modId xmlns:p14="http://schemas.microsoft.com/office/powerpoint/2010/main" val="4021630647"/>
              </p:ext>
            </p:extLst>
          </p:nvPr>
        </p:nvGraphicFramePr>
        <p:xfrm>
          <a:off x="236538" y="1772285"/>
          <a:ext cx="8729662" cy="4346768"/>
        </p:xfrm>
        <a:graphic>
          <a:graphicData uri="http://schemas.openxmlformats.org/drawingml/2006/table">
            <a:tbl>
              <a:tblPr/>
              <a:tblGrid>
                <a:gridCol w="1248276">
                  <a:extLst>
                    <a:ext uri="{9D8B030D-6E8A-4147-A177-3AD203B41FA5}">
                      <a16:colId xmlns:a16="http://schemas.microsoft.com/office/drawing/2014/main" val="3123026219"/>
                    </a:ext>
                  </a:extLst>
                </a:gridCol>
                <a:gridCol w="1244968">
                  <a:extLst>
                    <a:ext uri="{9D8B030D-6E8A-4147-A177-3AD203B41FA5}">
                      <a16:colId xmlns:a16="http://schemas.microsoft.com/office/drawing/2014/main" val="3166456794"/>
                    </a:ext>
                  </a:extLst>
                </a:gridCol>
                <a:gridCol w="1249929">
                  <a:extLst>
                    <a:ext uri="{9D8B030D-6E8A-4147-A177-3AD203B41FA5}">
                      <a16:colId xmlns:a16="http://schemas.microsoft.com/office/drawing/2014/main" val="3969890345"/>
                    </a:ext>
                  </a:extLst>
                </a:gridCol>
                <a:gridCol w="1243316">
                  <a:extLst>
                    <a:ext uri="{9D8B030D-6E8A-4147-A177-3AD203B41FA5}">
                      <a16:colId xmlns:a16="http://schemas.microsoft.com/office/drawing/2014/main" val="2040596734"/>
                    </a:ext>
                  </a:extLst>
                </a:gridCol>
                <a:gridCol w="1249929">
                  <a:extLst>
                    <a:ext uri="{9D8B030D-6E8A-4147-A177-3AD203B41FA5}">
                      <a16:colId xmlns:a16="http://schemas.microsoft.com/office/drawing/2014/main" val="29962326"/>
                    </a:ext>
                  </a:extLst>
                </a:gridCol>
                <a:gridCol w="1244969">
                  <a:extLst>
                    <a:ext uri="{9D8B030D-6E8A-4147-A177-3AD203B41FA5}">
                      <a16:colId xmlns:a16="http://schemas.microsoft.com/office/drawing/2014/main" val="4116742928"/>
                    </a:ext>
                  </a:extLst>
                </a:gridCol>
                <a:gridCol w="1248275">
                  <a:extLst>
                    <a:ext uri="{9D8B030D-6E8A-4147-A177-3AD203B41FA5}">
                      <a16:colId xmlns:a16="http://schemas.microsoft.com/office/drawing/2014/main" val="154996101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dirty="0">
                        <a:ln>
                          <a:noFill/>
                        </a:ln>
                        <a:solidFill>
                          <a:schemeClr val="tx1"/>
                        </a:solidFill>
                        <a:effectLst/>
                        <a:latin typeface="Comic Sans MS" panose="030F0902030302020204" pitchFamily="66" charset="0"/>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3799321"/>
                  </a:ext>
                </a:extLst>
              </a:tr>
              <a:tr h="36830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dirty="0">
                          <a:ln>
                            <a:noFill/>
                          </a:ln>
                          <a:solidFill>
                            <a:schemeClr val="tx1"/>
                          </a:solidFill>
                          <a:effectLst/>
                          <a:latin typeface="Comic Sans MS" panose="030F0902030302020204" pitchFamily="66" charset="0"/>
                        </a:rPr>
                        <a:t>Measure-</a:t>
                      </a:r>
                      <a:r>
                        <a:rPr kumimoji="1" lang="en-US" altLang="nb-NO" sz="1600" b="1" i="0" u="none" strike="noStrike" cap="none" normalizeH="0" baseline="0" dirty="0" err="1">
                          <a:ln>
                            <a:noFill/>
                          </a:ln>
                          <a:solidFill>
                            <a:schemeClr val="tx1"/>
                          </a:solidFill>
                          <a:effectLst/>
                          <a:latin typeface="Comic Sans MS" panose="030F0902030302020204" pitchFamily="66" charset="0"/>
                        </a:rPr>
                        <a:t>ments</a:t>
                      </a:r>
                      <a:endParaRPr kumimoji="1" lang="en-US" altLang="nb-NO" sz="1600" b="1" i="0" u="none" strike="noStrike" cap="none" normalizeH="0" baseline="0" dirty="0">
                        <a:ln>
                          <a:noFill/>
                        </a:ln>
                        <a:solidFill>
                          <a:schemeClr val="tx1"/>
                        </a:solidFill>
                        <a:effectLst/>
                        <a:latin typeface="Comic Sans MS" panose="030F0902030302020204" pitchFamily="66" charset="0"/>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561045950"/>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11</a:t>
                      </a: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a:ln>
                            <a:noFill/>
                          </a:ln>
                          <a:solidFill>
                            <a:schemeClr val="tx1"/>
                          </a:solidFill>
                          <a:effectLst/>
                          <a:latin typeface="Comic Sans MS" panose="030F0902030302020204" pitchFamily="66" charset="0"/>
                        </a:rPr>
                        <a:t>y</a:t>
                      </a:r>
                      <a:r>
                        <a:rPr kumimoji="1" lang="en-US" altLang="nb-NO" sz="1600" b="0" i="0" u="none" strike="noStrike" cap="none" normalizeH="0" baseline="-25000" dirty="0">
                          <a:ln>
                            <a:noFill/>
                          </a:ln>
                          <a:solidFill>
                            <a:schemeClr val="tx1"/>
                          </a:solidFill>
                          <a:effectLst/>
                          <a:latin typeface="Comic Sans MS" panose="030F0902030302020204" pitchFamily="66" charset="0"/>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244747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346594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6717531"/>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5156143"/>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8151039"/>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7898226"/>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1961914"/>
                  </a:ext>
                </a:extLst>
              </a:tr>
              <a:tr h="36988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Effect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1</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2</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j</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dirty="0">
                          <a:ln>
                            <a:noFill/>
                          </a:ln>
                          <a:solidFill>
                            <a:schemeClr val="tx1"/>
                          </a:solidFill>
                          <a:effectLst/>
                          <a:latin typeface="Comic Sans MS" panose="030F0902030302020204" pitchFamily="66" charset="0"/>
                          <a:cs typeface="Times New Roman" panose="02020603050405020304" pitchFamily="18" charset="0"/>
                        </a:rPr>
                        <a:t>k</a:t>
                      </a:r>
                      <a:endPar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0420198"/>
                  </a:ext>
                </a:extLst>
              </a:tr>
            </a:tbl>
          </a:graphicData>
        </a:graphic>
      </p:graphicFrame>
      <p:sp>
        <p:nvSpPr>
          <p:cNvPr id="430168" name="AutoShape 88">
            <a:extLst>
              <a:ext uri="{FF2B5EF4-FFF2-40B4-BE49-F238E27FC236}">
                <a16:creationId xmlns:a16="http://schemas.microsoft.com/office/drawing/2014/main" id="{56411C97-D437-F34A-BBB3-B760A2A6E448}"/>
              </a:ext>
            </a:extLst>
          </p:cNvPr>
          <p:cNvSpPr>
            <a:spLocks noChangeArrowheads="1"/>
          </p:cNvSpPr>
          <p:nvPr/>
        </p:nvSpPr>
        <p:spPr bwMode="auto">
          <a:xfrm>
            <a:off x="5181600" y="2971800"/>
            <a:ext cx="1066800" cy="1752600"/>
          </a:xfrm>
          <a:prstGeom prst="upDownArrow">
            <a:avLst>
              <a:gd name="adj1" fmla="val 50000"/>
              <a:gd name="adj2" fmla="val 32857"/>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30169" name="Rectangle 89">
                <a:extLst>
                  <a:ext uri="{FF2B5EF4-FFF2-40B4-BE49-F238E27FC236}">
                    <a16:creationId xmlns:a16="http://schemas.microsoft.com/office/drawing/2014/main" id="{D6D5857E-4335-D945-8C2D-109F2C2E86EC}"/>
                  </a:ext>
                </a:extLst>
              </p:cNvPr>
              <p:cNvSpPr>
                <a:spLocks noChangeArrowheads="1"/>
              </p:cNvSpPr>
              <p:nvPr/>
            </p:nvSpPr>
            <p:spPr bwMode="auto">
              <a:xfrm>
                <a:off x="342900" y="982980"/>
                <a:ext cx="8401050" cy="7696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lstStyle>
                <a:lvl1pPr marL="342900" indent="-342900">
                  <a:spcBef>
                    <a:spcPct val="20000"/>
                  </a:spcBef>
                  <a:buClr>
                    <a:srgbClr val="009900"/>
                  </a:buClr>
                  <a:buSzPct val="150000"/>
                  <a:buChar char="•"/>
                  <a:defRPr kumimoji="1" sz="2800">
                    <a:solidFill>
                      <a:schemeClr val="tx1"/>
                    </a:solidFill>
                    <a:latin typeface="Comic Sans MS" panose="030F0902030302020204" pitchFamily="66" charset="0"/>
                  </a:defRPr>
                </a:lvl1pPr>
                <a:lvl2pPr marL="742950" indent="-285750">
                  <a:spcBef>
                    <a:spcPct val="20000"/>
                  </a:spcBef>
                  <a:buClr>
                    <a:srgbClr val="FF5050"/>
                  </a:buClr>
                  <a:buChar char="–"/>
                  <a:defRPr kumimoji="1" sz="2600">
                    <a:solidFill>
                      <a:schemeClr val="tx1"/>
                    </a:solidFill>
                    <a:latin typeface="Comic Sans MS" panose="030F0902030302020204" pitchFamily="66" charset="0"/>
                  </a:defRPr>
                </a:lvl2pPr>
                <a:lvl3pPr marL="1143000" indent="-228600">
                  <a:spcBef>
                    <a:spcPct val="20000"/>
                  </a:spcBef>
                  <a:buSzPct val="150000"/>
                  <a:buChar char="•"/>
                  <a:defRPr kumimoji="1" sz="2400">
                    <a:solidFill>
                      <a:schemeClr val="tx1"/>
                    </a:solidFill>
                    <a:latin typeface="Comic Sans MS" panose="030F0902030302020204" pitchFamily="66" charset="0"/>
                  </a:defRPr>
                </a:lvl3pPr>
                <a:lvl4pPr marL="1600200" indent="-228600">
                  <a:spcBef>
                    <a:spcPct val="20000"/>
                  </a:spcBef>
                  <a:buChar char="–"/>
                  <a:defRPr kumimoji="1" sz="2200">
                    <a:solidFill>
                      <a:schemeClr val="tx1"/>
                    </a:solidFill>
                    <a:latin typeface="Comic Sans MS" panose="030F0902030302020204" pitchFamily="66" charset="0"/>
                  </a:defRPr>
                </a:lvl4pPr>
                <a:lvl5pPr marL="2057400" indent="-228600">
                  <a:spcBef>
                    <a:spcPct val="20000"/>
                  </a:spcBef>
                  <a:buChar char="»"/>
                  <a:defRPr kumimoji="1"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9pPr>
              </a:lstStyle>
              <a:p>
                <a:pPr marL="0" indent="0">
                  <a:buNone/>
                </a:pPr>
                <a14:m>
                  <m:oMath xmlns:m="http://schemas.openxmlformats.org/officeDocument/2006/math">
                    <m:r>
                      <a:rPr lang="nb-NO" altLang="nb-NO" sz="2000" b="0" i="1" smtClean="0">
                        <a:latin typeface="Cambria Math" panose="02040503050406030204" pitchFamily="18" charset="0"/>
                      </a:rPr>
                      <m:t>𝑑𝑓</m:t>
                    </m:r>
                    <m:d>
                      <m:dPr>
                        <m:ctrlPr>
                          <a:rPr lang="nb-NO" altLang="nb-NO" sz="2000" b="0" i="1" smtClean="0">
                            <a:latin typeface="Cambria Math" panose="02040503050406030204" pitchFamily="18" charset="0"/>
                          </a:rPr>
                        </m:ctrlPr>
                      </m:dPr>
                      <m:e>
                        <m:r>
                          <a:rPr lang="nb-NO" altLang="nb-NO" sz="2000" b="0" i="1" smtClean="0">
                            <a:latin typeface="Cambria Math" panose="02040503050406030204" pitchFamily="18" charset="0"/>
                          </a:rPr>
                          <m:t>𝑆𝑆𝐸</m:t>
                        </m:r>
                      </m:e>
                    </m:d>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𝑘</m:t>
                    </m:r>
                    <m:r>
                      <a:rPr lang="nb-NO" altLang="nb-NO" sz="2000" b="0" i="1" smtClean="0">
                        <a:latin typeface="Cambria Math" panose="02040503050406030204" pitchFamily="18" charset="0"/>
                        <a:ea typeface="Cambria Math" panose="02040503050406030204" pitchFamily="18" charset="0"/>
                      </a:rPr>
                      <m:t>∙</m:t>
                    </m:r>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𝑛</m:t>
                    </m:r>
                    <m:r>
                      <a:rPr lang="nb-NO" altLang="nb-NO" sz="2000" b="0" i="1" smtClean="0">
                        <a:latin typeface="Cambria Math" panose="02040503050406030204" pitchFamily="18" charset="0"/>
                      </a:rPr>
                      <m:t>−1)</m:t>
                    </m:r>
                  </m:oMath>
                </a14:m>
                <a:r>
                  <a:rPr lang="en-US" altLang="nb-NO" sz="2000" dirty="0">
                    <a:latin typeface="Eurostile" panose="020B0504020202050204" pitchFamily="34" charset="77"/>
                  </a:rPr>
                  <a:t>, since </a:t>
                </a:r>
                <a:r>
                  <a:rPr lang="en-US" altLang="nb-NO" sz="2000" i="1" dirty="0">
                    <a:latin typeface="Eurostile" panose="020B0504020202050204" pitchFamily="34" charset="77"/>
                  </a:rPr>
                  <a:t>k</a:t>
                </a:r>
                <a:r>
                  <a:rPr lang="en-US" altLang="nb-NO" sz="2000" dirty="0">
                    <a:latin typeface="Eurostile" panose="020B0504020202050204" pitchFamily="34" charset="77"/>
                  </a:rPr>
                  <a:t> alternatives, each with (</a:t>
                </a:r>
                <a:r>
                  <a:rPr lang="en-US" altLang="nb-NO" sz="2000" i="1" dirty="0">
                    <a:latin typeface="Eurostile" panose="020B0504020202050204" pitchFamily="34" charset="77"/>
                  </a:rPr>
                  <a:t>n</a:t>
                </a:r>
                <a:r>
                  <a:rPr lang="en-US" altLang="nb-NO" sz="2000" dirty="0">
                    <a:latin typeface="Eurostile" panose="020B0504020202050204" pitchFamily="34" charset="77"/>
                  </a:rPr>
                  <a:t> – 1) degrees of freedom</a:t>
                </a:r>
              </a:p>
            </p:txBody>
          </p:sp>
        </mc:Choice>
        <mc:Fallback xmlns="">
          <p:sp>
            <p:nvSpPr>
              <p:cNvPr id="430169" name="Rectangle 89">
                <a:extLst>
                  <a:ext uri="{FF2B5EF4-FFF2-40B4-BE49-F238E27FC236}">
                    <a16:creationId xmlns:a16="http://schemas.microsoft.com/office/drawing/2014/main" id="{D6D5857E-4335-D945-8C2D-109F2C2E86EC}"/>
                  </a:ext>
                </a:extLst>
              </p:cNvPr>
              <p:cNvSpPr>
                <a:spLocks noRot="1" noChangeAspect="1" noMove="1" noResize="1" noEditPoints="1" noAdjustHandles="1" noChangeArrowheads="1" noChangeShapeType="1" noTextEdit="1"/>
              </p:cNvSpPr>
              <p:nvPr/>
            </p:nvSpPr>
            <p:spPr bwMode="auto">
              <a:xfrm>
                <a:off x="342900" y="982980"/>
                <a:ext cx="8401050" cy="769620"/>
              </a:xfrm>
              <a:prstGeom prst="rect">
                <a:avLst/>
              </a:prstGeom>
              <a:blipFill>
                <a:blip r:embed="rId2"/>
                <a:stretch>
                  <a:fillRect l="-603" t="-3226" b="-483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485551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D52C58B9-723C-0D46-9190-5E81A22DF368}"/>
              </a:ext>
            </a:extLst>
          </p:cNvPr>
          <p:cNvSpPr>
            <a:spLocks noGrp="1" noChangeArrowheads="1"/>
          </p:cNvSpPr>
          <p:nvPr>
            <p:ph type="title"/>
          </p:nvPr>
        </p:nvSpPr>
        <p:spPr/>
        <p:txBody>
          <a:bodyPr/>
          <a:lstStyle/>
          <a:p>
            <a:r>
              <a:rPr lang="en-US" altLang="nb-NO"/>
              <a:t>Degrees of Freedom for Total</a:t>
            </a:r>
          </a:p>
        </p:txBody>
      </p:sp>
      <p:graphicFrame>
        <p:nvGraphicFramePr>
          <p:cNvPr id="431107" name="Group 3">
            <a:extLst>
              <a:ext uri="{FF2B5EF4-FFF2-40B4-BE49-F238E27FC236}">
                <a16:creationId xmlns:a16="http://schemas.microsoft.com/office/drawing/2014/main" id="{D70D3F5E-85B8-124C-A509-50A50DE5AD3A}"/>
              </a:ext>
            </a:extLst>
          </p:cNvPr>
          <p:cNvGraphicFramePr>
            <a:graphicFrameLocks noGrp="1"/>
          </p:cNvGraphicFramePr>
          <p:nvPr>
            <p:ph idx="1"/>
            <p:extLst>
              <p:ext uri="{D42A27DB-BD31-4B8C-83A1-F6EECF244321}">
                <p14:modId xmlns:p14="http://schemas.microsoft.com/office/powerpoint/2010/main" val="3651392656"/>
              </p:ext>
            </p:extLst>
          </p:nvPr>
        </p:nvGraphicFramePr>
        <p:xfrm>
          <a:off x="236538" y="1768475"/>
          <a:ext cx="8729662" cy="4346768"/>
        </p:xfrm>
        <a:graphic>
          <a:graphicData uri="http://schemas.openxmlformats.org/drawingml/2006/table">
            <a:tbl>
              <a:tblPr/>
              <a:tblGrid>
                <a:gridCol w="1248276">
                  <a:extLst>
                    <a:ext uri="{9D8B030D-6E8A-4147-A177-3AD203B41FA5}">
                      <a16:colId xmlns:a16="http://schemas.microsoft.com/office/drawing/2014/main" val="2015084851"/>
                    </a:ext>
                  </a:extLst>
                </a:gridCol>
                <a:gridCol w="1244968">
                  <a:extLst>
                    <a:ext uri="{9D8B030D-6E8A-4147-A177-3AD203B41FA5}">
                      <a16:colId xmlns:a16="http://schemas.microsoft.com/office/drawing/2014/main" val="1159684941"/>
                    </a:ext>
                  </a:extLst>
                </a:gridCol>
                <a:gridCol w="1249929">
                  <a:extLst>
                    <a:ext uri="{9D8B030D-6E8A-4147-A177-3AD203B41FA5}">
                      <a16:colId xmlns:a16="http://schemas.microsoft.com/office/drawing/2014/main" val="2517127995"/>
                    </a:ext>
                  </a:extLst>
                </a:gridCol>
                <a:gridCol w="1243316">
                  <a:extLst>
                    <a:ext uri="{9D8B030D-6E8A-4147-A177-3AD203B41FA5}">
                      <a16:colId xmlns:a16="http://schemas.microsoft.com/office/drawing/2014/main" val="2211663573"/>
                    </a:ext>
                  </a:extLst>
                </a:gridCol>
                <a:gridCol w="1249929">
                  <a:extLst>
                    <a:ext uri="{9D8B030D-6E8A-4147-A177-3AD203B41FA5}">
                      <a16:colId xmlns:a16="http://schemas.microsoft.com/office/drawing/2014/main" val="261799151"/>
                    </a:ext>
                  </a:extLst>
                </a:gridCol>
                <a:gridCol w="1244969">
                  <a:extLst>
                    <a:ext uri="{9D8B030D-6E8A-4147-A177-3AD203B41FA5}">
                      <a16:colId xmlns:a16="http://schemas.microsoft.com/office/drawing/2014/main" val="1699664203"/>
                    </a:ext>
                  </a:extLst>
                </a:gridCol>
                <a:gridCol w="1248275">
                  <a:extLst>
                    <a:ext uri="{9D8B030D-6E8A-4147-A177-3AD203B41FA5}">
                      <a16:colId xmlns:a16="http://schemas.microsoft.com/office/drawing/2014/main" val="344339473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6922867"/>
                  </a:ext>
                </a:extLst>
              </a:tr>
              <a:tr h="36830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319962040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11</a:t>
                      </a: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6172495"/>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1982848"/>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468166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691575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7749765"/>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nk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478377"/>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Column mean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Comic Sans MS" panose="030F0902030302020204" pitchFamily="66" charset="0"/>
                        </a:rPr>
                        <a:t>y</a:t>
                      </a:r>
                      <a:r>
                        <a:rPr kumimoji="1" lang="en-US" altLang="nb-NO" sz="1600" b="0" i="0" u="none" strike="noStrike" cap="none" normalizeH="0" baseline="-25000">
                          <a:ln>
                            <a:noFill/>
                          </a:ln>
                          <a:solidFill>
                            <a:schemeClr val="tx1"/>
                          </a:solidFill>
                          <a:effectLst/>
                          <a:latin typeface="Comic Sans MS" panose="030F0902030302020204" pitchFamily="66" charset="0"/>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3881051"/>
                  </a:ext>
                </a:extLst>
              </a:tr>
              <a:tr h="36988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Comic Sans MS" panose="030F0902030302020204" pitchFamily="66" charset="0"/>
                        </a:rPr>
                        <a:t>Effect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1</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2</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a:ln>
                            <a:noFill/>
                          </a:ln>
                          <a:solidFill>
                            <a:schemeClr val="tx1"/>
                          </a:solidFill>
                          <a:effectLst/>
                          <a:latin typeface="Comic Sans MS" panose="030F0902030302020204" pitchFamily="66" charset="0"/>
                          <a:cs typeface="Times New Roman" panose="02020603050405020304" pitchFamily="18" charset="0"/>
                        </a:rPr>
                        <a:t>j</a:t>
                      </a:r>
                      <a:endParaRPr kumimoji="1" lang="el-GR" altLang="nb-NO" sz="1600" b="0" i="0" u="none" strike="noStrike" cap="none" normalizeH="0" baseline="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Comic Sans MS" panose="030F0902030302020204" pitchFamily="66" charset="0"/>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rPr>
                        <a:t>α</a:t>
                      </a:r>
                      <a:r>
                        <a:rPr kumimoji="1" lang="en-US" altLang="nb-NO" sz="1600" b="0" i="0" u="none" strike="noStrike" cap="none" normalizeH="0" baseline="-25000" dirty="0">
                          <a:ln>
                            <a:noFill/>
                          </a:ln>
                          <a:solidFill>
                            <a:schemeClr val="tx1"/>
                          </a:solidFill>
                          <a:effectLst/>
                          <a:latin typeface="Comic Sans MS" panose="030F0902030302020204" pitchFamily="66" charset="0"/>
                          <a:cs typeface="Times New Roman" panose="02020603050405020304" pitchFamily="18" charset="0"/>
                        </a:rPr>
                        <a:t>k</a:t>
                      </a:r>
                      <a:endParaRPr kumimoji="1" lang="el-GR" altLang="nb-NO" sz="1600" b="0" i="0" u="none" strike="noStrike" cap="none" normalizeH="0" baseline="0" dirty="0">
                        <a:ln>
                          <a:noFill/>
                        </a:ln>
                        <a:solidFill>
                          <a:schemeClr val="tx1"/>
                        </a:solidFill>
                        <a:effectLst/>
                        <a:latin typeface="Comic Sans MS" panose="030F09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Comic Sans MS" panose="030F0902030302020204" pitchFamily="66" charset="0"/>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9101706"/>
                  </a:ext>
                </a:extLst>
              </a:tr>
            </a:tbl>
          </a:graphicData>
        </a:graphic>
      </p:graphicFrame>
      <p:sp>
        <p:nvSpPr>
          <p:cNvPr id="431192" name="AutoShape 88">
            <a:extLst>
              <a:ext uri="{FF2B5EF4-FFF2-40B4-BE49-F238E27FC236}">
                <a16:creationId xmlns:a16="http://schemas.microsoft.com/office/drawing/2014/main" id="{C40A0ACB-12C0-AE4F-A3BC-FD04B79259B7}"/>
              </a:ext>
            </a:extLst>
          </p:cNvPr>
          <p:cNvSpPr>
            <a:spLocks noChangeArrowheads="1"/>
          </p:cNvSpPr>
          <p:nvPr/>
        </p:nvSpPr>
        <p:spPr bwMode="auto">
          <a:xfrm>
            <a:off x="5181600" y="2921000"/>
            <a:ext cx="1066800" cy="1600200"/>
          </a:xfrm>
          <a:prstGeom prst="upDownArrow">
            <a:avLst>
              <a:gd name="adj1" fmla="val 50000"/>
              <a:gd name="adj2" fmla="val 30000"/>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93" name="AutoShape 89">
            <a:extLst>
              <a:ext uri="{FF2B5EF4-FFF2-40B4-BE49-F238E27FC236}">
                <a16:creationId xmlns:a16="http://schemas.microsoft.com/office/drawing/2014/main" id="{A4E09D08-B35F-DF40-A79F-B0834C9A4CA3}"/>
              </a:ext>
            </a:extLst>
          </p:cNvPr>
          <p:cNvSpPr>
            <a:spLocks noChangeArrowheads="1"/>
          </p:cNvSpPr>
          <p:nvPr/>
        </p:nvSpPr>
        <p:spPr bwMode="auto">
          <a:xfrm>
            <a:off x="1752600" y="5511800"/>
            <a:ext cx="6781800" cy="533400"/>
          </a:xfrm>
          <a:prstGeom prst="leftRightArrow">
            <a:avLst>
              <a:gd name="adj1" fmla="val 50000"/>
              <a:gd name="adj2" fmla="val 254286"/>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31194" name="Rectangle 90">
                <a:extLst>
                  <a:ext uri="{FF2B5EF4-FFF2-40B4-BE49-F238E27FC236}">
                    <a16:creationId xmlns:a16="http://schemas.microsoft.com/office/drawing/2014/main" id="{FB18FC65-9430-F74D-9D30-89290665C8E7}"/>
                  </a:ext>
                </a:extLst>
              </p:cNvPr>
              <p:cNvSpPr>
                <a:spLocks noChangeArrowheads="1"/>
              </p:cNvSpPr>
              <p:nvPr/>
            </p:nvSpPr>
            <p:spPr bwMode="auto">
              <a:xfrm>
                <a:off x="228600" y="952500"/>
                <a:ext cx="8229600" cy="609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lstStyle>
                <a:lvl1pPr marL="342900" indent="-342900">
                  <a:spcBef>
                    <a:spcPct val="20000"/>
                  </a:spcBef>
                  <a:buClr>
                    <a:srgbClr val="009900"/>
                  </a:buClr>
                  <a:buSzPct val="150000"/>
                  <a:buChar char="•"/>
                  <a:defRPr kumimoji="1" sz="2800">
                    <a:solidFill>
                      <a:schemeClr val="tx1"/>
                    </a:solidFill>
                    <a:latin typeface="Comic Sans MS" panose="030F0902030302020204" pitchFamily="66" charset="0"/>
                  </a:defRPr>
                </a:lvl1pPr>
                <a:lvl2pPr marL="742950" indent="-285750">
                  <a:spcBef>
                    <a:spcPct val="20000"/>
                  </a:spcBef>
                  <a:buClr>
                    <a:srgbClr val="FF5050"/>
                  </a:buClr>
                  <a:buChar char="–"/>
                  <a:defRPr kumimoji="1" sz="2600">
                    <a:solidFill>
                      <a:schemeClr val="tx1"/>
                    </a:solidFill>
                    <a:latin typeface="Comic Sans MS" panose="030F0902030302020204" pitchFamily="66" charset="0"/>
                  </a:defRPr>
                </a:lvl2pPr>
                <a:lvl3pPr marL="1143000" indent="-228600">
                  <a:spcBef>
                    <a:spcPct val="20000"/>
                  </a:spcBef>
                  <a:buSzPct val="150000"/>
                  <a:buChar char="•"/>
                  <a:defRPr kumimoji="1" sz="2400">
                    <a:solidFill>
                      <a:schemeClr val="tx1"/>
                    </a:solidFill>
                    <a:latin typeface="Comic Sans MS" panose="030F0902030302020204" pitchFamily="66" charset="0"/>
                  </a:defRPr>
                </a:lvl3pPr>
                <a:lvl4pPr marL="1600200" indent="-228600">
                  <a:spcBef>
                    <a:spcPct val="20000"/>
                  </a:spcBef>
                  <a:buChar char="–"/>
                  <a:defRPr kumimoji="1" sz="2200">
                    <a:solidFill>
                      <a:schemeClr val="tx1"/>
                    </a:solidFill>
                    <a:latin typeface="Comic Sans MS" panose="030F0902030302020204" pitchFamily="66" charset="0"/>
                  </a:defRPr>
                </a:lvl4pPr>
                <a:lvl5pPr marL="2057400" indent="-228600">
                  <a:spcBef>
                    <a:spcPct val="20000"/>
                  </a:spcBef>
                  <a:buChar char="»"/>
                  <a:defRPr kumimoji="1"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kumimoji="1" sz="2000">
                    <a:solidFill>
                      <a:schemeClr val="tx1"/>
                    </a:solidFill>
                    <a:latin typeface="Comic Sans MS" panose="030F0902030302020204" pitchFamily="66" charset="0"/>
                  </a:defRPr>
                </a:lvl9pPr>
              </a:lstStyle>
              <a:p>
                <a:pPr marL="0" indent="0">
                  <a:buNone/>
                </a:pPr>
                <a14:m>
                  <m:oMath xmlns:m="http://schemas.openxmlformats.org/officeDocument/2006/math">
                    <m:r>
                      <a:rPr lang="nb-NO" altLang="nb-NO" sz="2000" b="0" i="1" smtClean="0">
                        <a:latin typeface="Cambria Math" panose="02040503050406030204" pitchFamily="18" charset="0"/>
                      </a:rPr>
                      <m:t>𝑑𝑓</m:t>
                    </m:r>
                    <m:d>
                      <m:dPr>
                        <m:ctrlPr>
                          <a:rPr lang="nb-NO" altLang="nb-NO" sz="2000" b="0" i="1" smtClean="0">
                            <a:latin typeface="Cambria Math" panose="02040503050406030204" pitchFamily="18" charset="0"/>
                          </a:rPr>
                        </m:ctrlPr>
                      </m:dPr>
                      <m:e>
                        <m:r>
                          <a:rPr lang="nb-NO" altLang="nb-NO" sz="2000" b="0" i="1" smtClean="0">
                            <a:latin typeface="Cambria Math" panose="02040503050406030204" pitchFamily="18" charset="0"/>
                          </a:rPr>
                          <m:t>𝑆𝑆𝑇</m:t>
                        </m:r>
                      </m:e>
                    </m:d>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𝑑𝑓</m:t>
                    </m:r>
                    <m:d>
                      <m:dPr>
                        <m:ctrlPr>
                          <a:rPr lang="nb-NO" altLang="nb-NO" sz="2000" b="0" i="1" smtClean="0">
                            <a:latin typeface="Cambria Math" panose="02040503050406030204" pitchFamily="18" charset="0"/>
                          </a:rPr>
                        </m:ctrlPr>
                      </m:dPr>
                      <m:e>
                        <m:r>
                          <a:rPr lang="nb-NO" altLang="nb-NO" sz="2000" b="0" i="1" smtClean="0">
                            <a:latin typeface="Cambria Math" panose="02040503050406030204" pitchFamily="18" charset="0"/>
                          </a:rPr>
                          <m:t>𝑆𝑆𝐴</m:t>
                        </m:r>
                      </m:e>
                    </m:d>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𝑑𝑓</m:t>
                    </m:r>
                    <m:d>
                      <m:dPr>
                        <m:ctrlPr>
                          <a:rPr lang="nb-NO" altLang="nb-NO" sz="2000" b="0" i="1" smtClean="0">
                            <a:latin typeface="Cambria Math" panose="02040503050406030204" pitchFamily="18" charset="0"/>
                          </a:rPr>
                        </m:ctrlPr>
                      </m:dPr>
                      <m:e>
                        <m:r>
                          <a:rPr lang="nb-NO" altLang="nb-NO" sz="2000" b="0" i="1" smtClean="0">
                            <a:latin typeface="Cambria Math" panose="02040503050406030204" pitchFamily="18" charset="0"/>
                          </a:rPr>
                          <m:t>𝑆𝑆𝐸</m:t>
                        </m:r>
                      </m:e>
                    </m:d>
                    <m:r>
                      <a:rPr lang="nb-NO" altLang="nb-NO" sz="2000" b="0" i="1" smtClean="0">
                        <a:latin typeface="Cambria Math" panose="02040503050406030204" pitchFamily="18" charset="0"/>
                      </a:rPr>
                      <m:t>=</m:t>
                    </m:r>
                    <m:r>
                      <a:rPr lang="nb-NO" altLang="nb-NO" sz="2000" b="0" i="1" smtClean="0">
                        <a:latin typeface="Cambria Math" panose="02040503050406030204" pitchFamily="18" charset="0"/>
                      </a:rPr>
                      <m:t>𝑘</m:t>
                    </m:r>
                    <m:r>
                      <a:rPr lang="nb-NO" altLang="nb-NO" sz="2000" b="0" i="1" smtClean="0">
                        <a:latin typeface="Cambria Math" panose="02040503050406030204" pitchFamily="18" charset="0"/>
                        <a:ea typeface="Cambria Math" panose="02040503050406030204" pitchFamily="18" charset="0"/>
                      </a:rPr>
                      <m:t>∙</m:t>
                    </m:r>
                    <m:r>
                      <a:rPr lang="nb-NO" altLang="nb-NO" sz="2000" b="0" i="1" smtClean="0">
                        <a:latin typeface="Cambria Math" panose="02040503050406030204" pitchFamily="18" charset="0"/>
                        <a:ea typeface="Cambria Math" panose="02040503050406030204" pitchFamily="18" charset="0"/>
                      </a:rPr>
                      <m:t>𝑛</m:t>
                    </m:r>
                    <m:r>
                      <a:rPr lang="nb-NO" altLang="nb-NO" sz="2000" b="0" i="1" smtClean="0">
                        <a:latin typeface="Cambria Math" panose="02040503050406030204" pitchFamily="18" charset="0"/>
                        <a:ea typeface="Cambria Math" panose="02040503050406030204" pitchFamily="18" charset="0"/>
                      </a:rPr>
                      <m:t>−1</m:t>
                    </m:r>
                  </m:oMath>
                </a14:m>
                <a:r>
                  <a:rPr lang="en-US" altLang="nb-NO" sz="2000" dirty="0">
                    <a:latin typeface="Eurostile" panose="020B0504020202050204" pitchFamily="34" charset="77"/>
                  </a:rPr>
                  <a:t>, since we consider all </a:t>
                </a:r>
                <a:r>
                  <a:rPr lang="en-US" altLang="nb-NO" sz="2000" i="1" dirty="0" err="1">
                    <a:latin typeface="Times New Roman" panose="02020603050405020304" pitchFamily="18" charset="0"/>
                    <a:cs typeface="Times New Roman" panose="02020603050405020304" pitchFamily="18" charset="0"/>
                  </a:rPr>
                  <a:t>kn</a:t>
                </a:r>
                <a:r>
                  <a:rPr lang="en-US" altLang="nb-NO" sz="2000" dirty="0">
                    <a:latin typeface="Eurostile" panose="020B0504020202050204" pitchFamily="34" charset="77"/>
                  </a:rPr>
                  <a:t> alternatives as independent experiments, thus fixing only 1 pair</a:t>
                </a:r>
              </a:p>
            </p:txBody>
          </p:sp>
        </mc:Choice>
        <mc:Fallback xmlns="">
          <p:sp>
            <p:nvSpPr>
              <p:cNvPr id="431194" name="Rectangle 90">
                <a:extLst>
                  <a:ext uri="{FF2B5EF4-FFF2-40B4-BE49-F238E27FC236}">
                    <a16:creationId xmlns:a16="http://schemas.microsoft.com/office/drawing/2014/main" id="{FB18FC65-9430-F74D-9D30-89290665C8E7}"/>
                  </a:ext>
                </a:extLst>
              </p:cNvPr>
              <p:cNvSpPr>
                <a:spLocks noRot="1" noChangeAspect="1" noMove="1" noResize="1" noEditPoints="1" noAdjustHandles="1" noChangeArrowheads="1" noChangeShapeType="1" noTextEdit="1"/>
              </p:cNvSpPr>
              <p:nvPr/>
            </p:nvSpPr>
            <p:spPr bwMode="auto">
              <a:xfrm>
                <a:off x="228600" y="952500"/>
                <a:ext cx="8229600" cy="609600"/>
              </a:xfrm>
              <a:prstGeom prst="rect">
                <a:avLst/>
              </a:prstGeom>
              <a:blipFill>
                <a:blip r:embed="rId2"/>
                <a:stretch>
                  <a:fillRect l="-770" t="-4082" b="-3061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3C715-095C-4141-89F0-2C43A97691FF}"/>
                  </a:ext>
                </a:extLst>
              </p:cNvPr>
              <p:cNvSpPr txBox="1"/>
              <p:nvPr/>
            </p:nvSpPr>
            <p:spPr bwMode="auto">
              <a:xfrm>
                <a:off x="2560320" y="6195060"/>
                <a:ext cx="3783330" cy="400110"/>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54000" bIns="45720" numCol="1" rtlCol="0" anchor="t" anchorCtr="0" compatLnSpc="1">
                <a:prstTxWarp prst="textNoShape">
                  <a:avLst/>
                </a:prstTxWarp>
                <a:spAutoFit/>
              </a:bodyPr>
              <a:lstStyle/>
              <a:p>
                <a:r>
                  <a:rPr lang="en-US" sz="2000" dirty="0"/>
                  <a:t>Note: </a:t>
                </a:r>
                <a14:m>
                  <m:oMath xmlns:m="http://schemas.openxmlformats.org/officeDocument/2006/math">
                    <m:r>
                      <a:rPr lang="nb-NO" sz="2000" i="1">
                        <a:latin typeface="Cambria Math" panose="02040503050406030204" pitchFamily="18" charset="0"/>
                        <a:sym typeface="Wingdings" pitchFamily="2" charset="2"/>
                      </a:rPr>
                      <m:t>𝑘</m:t>
                    </m:r>
                    <m:d>
                      <m:dPr>
                        <m:ctrlPr>
                          <a:rPr lang="nb-NO" sz="2000" i="1">
                            <a:latin typeface="Cambria Math" panose="02040503050406030204" pitchFamily="18" charset="0"/>
                            <a:sym typeface="Wingdings" pitchFamily="2" charset="2"/>
                          </a:rPr>
                        </m:ctrlPr>
                      </m:dPr>
                      <m:e>
                        <m:r>
                          <a:rPr lang="nb-NO" sz="2000" i="1">
                            <a:latin typeface="Cambria Math" panose="02040503050406030204" pitchFamily="18" charset="0"/>
                            <a:sym typeface="Wingdings" pitchFamily="2" charset="2"/>
                          </a:rPr>
                          <m:t>𝑛</m:t>
                        </m:r>
                        <m:r>
                          <a:rPr lang="nb-NO" sz="2000" i="1">
                            <a:latin typeface="Cambria Math" panose="02040503050406030204" pitchFamily="18" charset="0"/>
                            <a:sym typeface="Wingdings" pitchFamily="2" charset="2"/>
                          </a:rPr>
                          <m:t>−1</m:t>
                        </m:r>
                      </m:e>
                    </m:d>
                    <m:r>
                      <a:rPr lang="nb-NO" sz="2000" i="1">
                        <a:latin typeface="Cambria Math" panose="02040503050406030204" pitchFamily="18" charset="0"/>
                        <a:sym typeface="Wingdings" pitchFamily="2" charset="2"/>
                      </a:rPr>
                      <m:t>+</m:t>
                    </m:r>
                    <m:r>
                      <a:rPr lang="nb-NO" sz="2000" i="1">
                        <a:latin typeface="Cambria Math" panose="02040503050406030204" pitchFamily="18" charset="0"/>
                        <a:sym typeface="Wingdings" pitchFamily="2" charset="2"/>
                      </a:rPr>
                      <m:t>𝑘</m:t>
                    </m:r>
                    <m:r>
                      <a:rPr lang="nb-NO" sz="2000" i="1">
                        <a:latin typeface="Cambria Math" panose="02040503050406030204" pitchFamily="18" charset="0"/>
                        <a:sym typeface="Wingdings" pitchFamily="2" charset="2"/>
                      </a:rPr>
                      <m:t>−1=</m:t>
                    </m:r>
                    <m:r>
                      <a:rPr lang="nb-NO" sz="2000" i="1">
                        <a:latin typeface="Cambria Math" panose="02040503050406030204" pitchFamily="18" charset="0"/>
                        <a:sym typeface="Wingdings" pitchFamily="2" charset="2"/>
                      </a:rPr>
                      <m:t>𝑘𝑛</m:t>
                    </m:r>
                    <m:r>
                      <a:rPr lang="nb-NO" sz="2000" i="1">
                        <a:latin typeface="Cambria Math" panose="02040503050406030204" pitchFamily="18" charset="0"/>
                        <a:sym typeface="Wingdings" pitchFamily="2" charset="2"/>
                      </a:rPr>
                      <m:t>−1</m:t>
                    </m:r>
                  </m:oMath>
                </a14:m>
                <a:endParaRPr lang="en-US" sz="2000" dirty="0">
                  <a:sym typeface="Wingdings" pitchFamily="2" charset="2"/>
                </a:endParaRPr>
              </a:p>
            </p:txBody>
          </p:sp>
        </mc:Choice>
        <mc:Fallback xmlns="">
          <p:sp>
            <p:nvSpPr>
              <p:cNvPr id="7" name="TextBox 6">
                <a:extLst>
                  <a:ext uri="{FF2B5EF4-FFF2-40B4-BE49-F238E27FC236}">
                    <a16:creationId xmlns:a16="http://schemas.microsoft.com/office/drawing/2014/main" id="{D2A3C715-095C-4141-89F0-2C43A97691FF}"/>
                  </a:ext>
                </a:extLst>
              </p:cNvPr>
              <p:cNvSpPr txBox="1">
                <a:spLocks noRot="1" noChangeAspect="1" noMove="1" noResize="1" noEditPoints="1" noAdjustHandles="1" noChangeArrowheads="1" noChangeShapeType="1" noTextEdit="1"/>
              </p:cNvSpPr>
              <p:nvPr/>
            </p:nvSpPr>
            <p:spPr bwMode="auto">
              <a:xfrm>
                <a:off x="2560320" y="6195060"/>
                <a:ext cx="3783330" cy="400110"/>
              </a:xfrm>
              <a:prstGeom prst="rect">
                <a:avLst/>
              </a:prstGeom>
              <a:blipFill>
                <a:blip r:embed="rId3"/>
                <a:stretch>
                  <a:fillRect l="-1672" t="-6250" b="-25000"/>
                </a:stretch>
              </a:blip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35207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2AC5A839-1424-8F43-B35E-2E714BC99FC4}"/>
              </a:ext>
            </a:extLst>
          </p:cNvPr>
          <p:cNvSpPr>
            <a:spLocks noGrp="1" noChangeArrowheads="1"/>
          </p:cNvSpPr>
          <p:nvPr>
            <p:ph type="title"/>
          </p:nvPr>
        </p:nvSpPr>
        <p:spPr/>
        <p:txBody>
          <a:bodyPr/>
          <a:lstStyle/>
          <a:p>
            <a:r>
              <a:rPr lang="en-US" altLang="nb-NO" sz="2800" dirty="0"/>
              <a:t>Variances from Sum of Squares (Mean Square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E0E4DC-52EC-254F-84F1-97CB69FB52FC}"/>
                  </a:ext>
                </a:extLst>
              </p:cNvPr>
              <p:cNvSpPr>
                <a:spLocks noGrp="1"/>
              </p:cNvSpPr>
              <p:nvPr>
                <p:ph idx="1"/>
              </p:nvPr>
            </p:nvSpPr>
            <p:spPr/>
            <p:txBody>
              <a:bodyPr/>
              <a:lstStyle/>
              <a:p>
                <a:pPr marL="0" indent="0" algn="ctr">
                  <a:buNone/>
                </a:pPr>
                <a:endParaRPr lang="nb-NO" dirty="0"/>
              </a:p>
              <a:p>
                <a:pPr marL="0" indent="0" algn="ctr">
                  <a:buNone/>
                </a:pPr>
                <a:r>
                  <a:rPr lang="nb-NO" dirty="0" err="1"/>
                  <a:t>Variation</a:t>
                </a:r>
                <a:r>
                  <a:rPr lang="nb-NO" dirty="0"/>
                  <a:t> </a:t>
                </a:r>
                <a:r>
                  <a:rPr lang="nb-NO" dirty="0" err="1"/>
                  <a:t>between</a:t>
                </a:r>
                <a:r>
                  <a:rPr lang="nb-NO" dirty="0"/>
                  <a:t> sample </a:t>
                </a:r>
                <a:r>
                  <a:rPr lang="nb-NO" dirty="0" err="1"/>
                  <a:t>means</a:t>
                </a:r>
                <a:endParaRPr lang="nb-NO" dirty="0"/>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𝑎</m:t>
                          </m:r>
                        </m:sub>
                        <m:sup>
                          <m:r>
                            <a:rPr lang="nb-NO" b="0" i="1" smtClean="0">
                              <a:latin typeface="Cambria Math" panose="02040503050406030204" pitchFamily="18" charset="0"/>
                            </a:rPr>
                            <m:t>2</m:t>
                          </m:r>
                        </m:sup>
                      </m:sSubSup>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𝑆𝑆𝐴</m:t>
                          </m:r>
                        </m:num>
                        <m:den>
                          <m:r>
                            <a:rPr lang="nb-NO" b="0" i="1" smtClean="0">
                              <a:latin typeface="Cambria Math" panose="02040503050406030204" pitchFamily="18" charset="0"/>
                            </a:rPr>
                            <m:t>𝑘</m:t>
                          </m:r>
                          <m:r>
                            <a:rPr lang="nb-NO" b="0" i="1" smtClean="0">
                              <a:latin typeface="Cambria Math" panose="02040503050406030204" pitchFamily="18" charset="0"/>
                            </a:rPr>
                            <m:t>−1</m:t>
                          </m:r>
                        </m:den>
                      </m:f>
                    </m:oMath>
                  </m:oMathPara>
                </a14:m>
                <a:endParaRPr lang="en-US" dirty="0"/>
              </a:p>
              <a:p>
                <a:endParaRPr lang="en-US" dirty="0"/>
              </a:p>
              <a:p>
                <a:pPr marL="0" indent="0">
                  <a:buNone/>
                </a:pPr>
                <a:endParaRPr lang="en-US" dirty="0"/>
              </a:p>
              <a:p>
                <a:pPr marL="0" indent="0" algn="ctr">
                  <a:buNone/>
                </a:pPr>
                <a:r>
                  <a:rPr lang="en-US" dirty="0"/>
                  <a:t>Variation within the samples</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nb-NO" b="0" i="1" smtClean="0">
                              <a:latin typeface="Cambria Math" panose="02040503050406030204" pitchFamily="18" charset="0"/>
                            </a:rPr>
                            <m:t>𝑒</m:t>
                          </m:r>
                        </m:sub>
                        <m:sup>
                          <m:r>
                            <a:rPr lang="nb-NO" b="0" i="1" smtClean="0">
                              <a:latin typeface="Cambria Math" panose="02040503050406030204" pitchFamily="18" charset="0"/>
                            </a:rPr>
                            <m:t>2</m:t>
                          </m:r>
                        </m:sup>
                      </m:sSubSup>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𝑆𝑆𝐸</m:t>
                          </m:r>
                        </m:num>
                        <m:den>
                          <m:r>
                            <a:rPr lang="nb-NO" b="0" i="1" smtClean="0">
                              <a:latin typeface="Cambria Math" panose="02040503050406030204" pitchFamily="18" charset="0"/>
                            </a:rPr>
                            <m:t>𝑘</m:t>
                          </m:r>
                          <m:r>
                            <a:rPr lang="nb-NO" b="0" i="1" smtClean="0">
                              <a:latin typeface="Cambria Math" panose="02040503050406030204" pitchFamily="18" charset="0"/>
                            </a:rPr>
                            <m:t>(</m:t>
                          </m:r>
                          <m:r>
                            <a:rPr lang="nb-NO" b="0" i="1" smtClean="0">
                              <a:latin typeface="Cambria Math" panose="02040503050406030204" pitchFamily="18" charset="0"/>
                            </a:rPr>
                            <m:t>𝑛</m:t>
                          </m:r>
                          <m:r>
                            <a:rPr lang="nb-NO" b="0" i="1" smtClean="0">
                              <a:latin typeface="Cambria Math" panose="02040503050406030204" pitchFamily="18" charset="0"/>
                            </a:rPr>
                            <m:t>−1)</m:t>
                          </m:r>
                        </m:den>
                      </m:f>
                    </m:oMath>
                  </m:oMathPara>
                </a14:m>
                <a:endParaRPr lang="en-US" dirty="0"/>
              </a:p>
            </p:txBody>
          </p:sp>
        </mc:Choice>
        <mc:Fallback xmlns="">
          <p:sp>
            <p:nvSpPr>
              <p:cNvPr id="3" name="Content Placeholder 2">
                <a:extLst>
                  <a:ext uri="{FF2B5EF4-FFF2-40B4-BE49-F238E27FC236}">
                    <a16:creationId xmlns:a16="http://schemas.microsoft.com/office/drawing/2014/main" id="{68E0E4DC-52EC-254F-84F1-97CB69FB52FC}"/>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48F5A9C-6650-554B-B222-8B2CCC174687}"/>
              </a:ext>
            </a:extLst>
          </p:cNvPr>
          <p:cNvSpPr/>
          <p:nvPr/>
        </p:nvSpPr>
        <p:spPr bwMode="auto">
          <a:xfrm>
            <a:off x="2324732" y="5120640"/>
            <a:ext cx="4494542" cy="648512"/>
          </a:xfrm>
          <a:prstGeom prst="rect">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800" b="0" i="0" u="none" strike="noStrike" cap="none" normalizeH="0" baseline="0" dirty="0">
                <a:ln>
                  <a:noFill/>
                </a:ln>
                <a:solidFill>
                  <a:schemeClr val="tx1"/>
                </a:solidFill>
                <a:effectLst/>
                <a:latin typeface="Tahoma" pitchFamily="-96" charset="0"/>
              </a:rPr>
              <a:t>in user studies, this is the variance of</a:t>
            </a:r>
            <a:br>
              <a:rPr kumimoji="0" lang="en-US" sz="1800" b="0" i="0" u="none" strike="noStrike" cap="none" normalizeH="0" baseline="0" dirty="0">
                <a:ln>
                  <a:noFill/>
                </a:ln>
                <a:solidFill>
                  <a:schemeClr val="tx1"/>
                </a:solidFill>
                <a:effectLst/>
                <a:latin typeface="Tahoma" pitchFamily="-96" charset="0"/>
              </a:rPr>
            </a:br>
            <a:r>
              <a:rPr kumimoji="0" lang="en-US" sz="1800" b="0" i="0" u="none" strike="noStrike" cap="none" normalizeH="0" baseline="0" dirty="0">
                <a:ln>
                  <a:noFill/>
                </a:ln>
                <a:solidFill>
                  <a:schemeClr val="tx1"/>
                </a:solidFill>
                <a:effectLst/>
                <a:latin typeface="Tahoma" pitchFamily="-96" charset="0"/>
              </a:rPr>
              <a:t>the score</a:t>
            </a:r>
            <a:r>
              <a:rPr kumimoji="0" lang="en-US" sz="1800" b="0" i="0" u="none" strike="noStrike" cap="none" normalizeH="0" dirty="0">
                <a:ln>
                  <a:noFill/>
                </a:ln>
                <a:solidFill>
                  <a:schemeClr val="tx1"/>
                </a:solidFill>
                <a:effectLst/>
                <a:latin typeface="Tahoma" pitchFamily="-96" charset="0"/>
              </a:rPr>
              <a:t> </a:t>
            </a:r>
            <a:r>
              <a:rPr kumimoji="0" lang="en-US" sz="1800" b="0" i="0" u="none" strike="noStrike" cap="none" normalizeH="0" baseline="0" dirty="0">
                <a:ln>
                  <a:noFill/>
                </a:ln>
                <a:solidFill>
                  <a:schemeClr val="tx1"/>
                </a:solidFill>
                <a:effectLst/>
                <a:latin typeface="Tahoma" pitchFamily="-96" charset="0"/>
              </a:rPr>
              <a:t>differences</a:t>
            </a:r>
            <a:r>
              <a:rPr kumimoji="0" lang="en-US" sz="1800" b="0" i="0" u="none" strike="noStrike" cap="none" normalizeH="0" dirty="0">
                <a:ln>
                  <a:noFill/>
                </a:ln>
                <a:solidFill>
                  <a:schemeClr val="tx1"/>
                </a:solidFill>
                <a:effectLst/>
                <a:latin typeface="Tahoma" pitchFamily="-96" charset="0"/>
              </a:rPr>
              <a:t> between </a:t>
            </a:r>
            <a:r>
              <a:rPr kumimoji="0" lang="en-US" sz="1800" b="0" i="0" u="none" strike="noStrike" cap="none" normalizeH="0" baseline="0" dirty="0">
                <a:ln>
                  <a:noFill/>
                </a:ln>
                <a:solidFill>
                  <a:schemeClr val="tx1"/>
                </a:solidFill>
                <a:effectLst/>
                <a:latin typeface="Tahoma" pitchFamily="-96" charset="0"/>
              </a:rPr>
              <a:t>participants</a:t>
            </a:r>
          </a:p>
        </p:txBody>
      </p:sp>
      <p:sp>
        <p:nvSpPr>
          <p:cNvPr id="5" name="Rectangle 4">
            <a:extLst>
              <a:ext uri="{FF2B5EF4-FFF2-40B4-BE49-F238E27FC236}">
                <a16:creationId xmlns:a16="http://schemas.microsoft.com/office/drawing/2014/main" id="{8AB69E96-3317-AC44-BEC0-36E1D6FAAF7E}"/>
              </a:ext>
            </a:extLst>
          </p:cNvPr>
          <p:cNvSpPr/>
          <p:nvPr/>
        </p:nvSpPr>
        <p:spPr bwMode="auto">
          <a:xfrm>
            <a:off x="2058504" y="2724150"/>
            <a:ext cx="5026995" cy="648512"/>
          </a:xfrm>
          <a:prstGeom prst="rect">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800" b="0" i="0" u="none" strike="noStrike" cap="none" normalizeH="0" baseline="0" dirty="0">
                <a:ln>
                  <a:noFill/>
                </a:ln>
                <a:solidFill>
                  <a:schemeClr val="tx1"/>
                </a:solidFill>
                <a:effectLst/>
                <a:latin typeface="Tahoma" pitchFamily="-96" charset="0"/>
              </a:rPr>
              <a:t>in user studies, this is the variance </a:t>
            </a:r>
            <a:r>
              <a:rPr kumimoji="0" lang="en-US" sz="1800" b="0" i="0" u="none" strike="noStrike" cap="none" normalizeH="0" dirty="0">
                <a:ln>
                  <a:noFill/>
                </a:ln>
                <a:solidFill>
                  <a:schemeClr val="tx1"/>
                </a:solidFill>
                <a:effectLst/>
                <a:latin typeface="Tahoma" pitchFamily="-96" charset="0"/>
              </a:rPr>
              <a:t>of</a:t>
            </a:r>
            <a:r>
              <a:rPr kumimoji="0" lang="en-US" sz="1800" b="0" i="0" u="none" strike="noStrike" cap="none" normalizeH="0" baseline="0" dirty="0">
                <a:ln>
                  <a:noFill/>
                </a:ln>
                <a:solidFill>
                  <a:schemeClr val="tx1"/>
                </a:solidFill>
                <a:effectLst/>
                <a:latin typeface="Tahoma" pitchFamily="-96" charset="0"/>
              </a:rPr>
              <a:t> </a:t>
            </a:r>
            <a:br>
              <a:rPr kumimoji="0" lang="en-US" sz="1800" b="0" i="0" u="none" strike="noStrike" cap="none" normalizeH="0" baseline="0" dirty="0">
                <a:ln>
                  <a:noFill/>
                </a:ln>
                <a:solidFill>
                  <a:schemeClr val="tx1"/>
                </a:solidFill>
                <a:effectLst/>
                <a:latin typeface="Tahoma" pitchFamily="-96" charset="0"/>
              </a:rPr>
            </a:br>
            <a:r>
              <a:rPr kumimoji="0" lang="en-US" sz="1800" b="0" i="0" u="none" strike="noStrike" cap="none" normalizeH="0" baseline="0" dirty="0">
                <a:ln>
                  <a:noFill/>
                </a:ln>
                <a:solidFill>
                  <a:schemeClr val="tx1"/>
                </a:solidFill>
                <a:effectLst/>
                <a:latin typeface="Tahoma" pitchFamily="-96" charset="0"/>
              </a:rPr>
              <a:t>the average scores</a:t>
            </a:r>
            <a:r>
              <a:rPr kumimoji="0" lang="en-US" sz="1800" b="0" i="0" u="none" strike="noStrike" cap="none" normalizeH="0" dirty="0">
                <a:ln>
                  <a:noFill/>
                </a:ln>
                <a:solidFill>
                  <a:schemeClr val="tx1"/>
                </a:solidFill>
                <a:effectLst/>
                <a:latin typeface="Tahoma" pitchFamily="-96" charset="0"/>
              </a:rPr>
              <a:t> for </a:t>
            </a:r>
            <a:r>
              <a:rPr lang="en-US" sz="1800" dirty="0">
                <a:latin typeface="Tahoma" pitchFamily="-96" charset="0"/>
              </a:rPr>
              <a:t>the different </a:t>
            </a:r>
            <a:r>
              <a:rPr kumimoji="0" lang="en-US" sz="1800" b="0" i="0" u="none" strike="noStrike" cap="none" normalizeH="0" dirty="0">
                <a:ln>
                  <a:noFill/>
                </a:ln>
                <a:solidFill>
                  <a:schemeClr val="tx1"/>
                </a:solidFill>
                <a:effectLst/>
                <a:latin typeface="Tahoma" pitchFamily="-96" charset="0"/>
              </a:rPr>
              <a:t>alternatives</a:t>
            </a:r>
            <a:endParaRPr kumimoji="0" lang="en-US" sz="1800" b="0" i="0" u="none" strike="noStrike" cap="none" normalizeH="0" baseline="0" dirty="0">
              <a:ln>
                <a:noFill/>
              </a:ln>
              <a:solidFill>
                <a:schemeClr val="tx1"/>
              </a:solidFill>
              <a:effectLst/>
              <a:latin typeface="Tahoma" pitchFamily="-96" charset="0"/>
            </a:endParaRPr>
          </a:p>
        </p:txBody>
      </p:sp>
    </p:spTree>
    <p:extLst>
      <p:ext uri="{BB962C8B-B14F-4D97-AF65-F5344CB8AC3E}">
        <p14:creationId xmlns:p14="http://schemas.microsoft.com/office/powerpoint/2010/main" val="33252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3F2A89A0-7804-A24D-8307-42790BEB54AC}"/>
              </a:ext>
            </a:extLst>
          </p:cNvPr>
          <p:cNvSpPr>
            <a:spLocks noGrp="1" noChangeArrowheads="1"/>
          </p:cNvSpPr>
          <p:nvPr>
            <p:ph type="title"/>
          </p:nvPr>
        </p:nvSpPr>
        <p:spPr/>
        <p:txBody>
          <a:bodyPr/>
          <a:lstStyle/>
          <a:p>
            <a:r>
              <a:rPr lang="en-US" altLang="nb-NO" dirty="0"/>
              <a:t>Comparing Variances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9CEE7-CE74-204E-86DA-1886A408CB92}"/>
                  </a:ext>
                </a:extLst>
              </p:cNvPr>
              <p:cNvSpPr>
                <a:spLocks noGrp="1"/>
              </p:cNvSpPr>
              <p:nvPr>
                <p:ph idx="1"/>
              </p:nvPr>
            </p:nvSpPr>
            <p:spPr/>
            <p:txBody>
              <a:bodyPr/>
              <a:lstStyle/>
              <a:p>
                <a:pPr marL="0" indent="0">
                  <a:lnSpc>
                    <a:spcPct val="90000"/>
                  </a:lnSpc>
                  <a:buNone/>
                </a:pPr>
                <a:r>
                  <a:rPr lang="en-US" altLang="nb-NO" sz="2400" dirty="0"/>
                  <a:t>Use F-test to compare ratio of variances</a:t>
                </a:r>
              </a:p>
              <a:p>
                <a:pPr>
                  <a:lnSpc>
                    <a:spcPct val="90000"/>
                  </a:lnSpc>
                </a:pPr>
                <a:r>
                  <a:rPr lang="en-US" altLang="nb-NO" sz="2400" dirty="0"/>
                  <a:t>an F-test is used to test if the standard deviations of two populations are equal</a:t>
                </a:r>
              </a:p>
              <a:p>
                <a:pPr lvl="1">
                  <a:lnSpc>
                    <a:spcPct val="90000"/>
                  </a:lnSpc>
                </a:pPr>
                <a14:m>
                  <m:oMath xmlns:m="http://schemas.openxmlformats.org/officeDocument/2006/math">
                    <m:r>
                      <a:rPr lang="nb-NO" altLang="nb-NO" b="0" i="1" smtClean="0">
                        <a:latin typeface="Cambria Math" panose="02040503050406030204" pitchFamily="18" charset="0"/>
                      </a:rPr>
                      <m:t>𝐹</m:t>
                    </m:r>
                    <m:r>
                      <a:rPr lang="nb-NO" altLang="nb-NO" b="0" i="1" smtClean="0">
                        <a:latin typeface="Cambria Math" panose="02040503050406030204" pitchFamily="18" charset="0"/>
                      </a:rPr>
                      <m:t>=</m:t>
                    </m:r>
                    <m:f>
                      <m:fPr>
                        <m:ctrlPr>
                          <a:rPr lang="nb-NO" altLang="nb-NO" b="0" i="1" smtClean="0">
                            <a:latin typeface="Cambria Math" panose="02040503050406030204" pitchFamily="18" charset="0"/>
                          </a:rPr>
                        </m:ctrlPr>
                      </m:fPr>
                      <m:num>
                        <m:sSubSup>
                          <m:sSubSupPr>
                            <m:ctrlPr>
                              <a:rPr lang="nb-NO" altLang="nb-NO" b="0" i="1" smtClean="0">
                                <a:latin typeface="Cambria Math" panose="02040503050406030204" pitchFamily="18" charset="0"/>
                              </a:rPr>
                            </m:ctrlPr>
                          </m:sSubSupPr>
                          <m:e>
                            <m:r>
                              <a:rPr lang="nb-NO" altLang="nb-NO" b="0" i="1" smtClean="0">
                                <a:latin typeface="Cambria Math" panose="02040503050406030204" pitchFamily="18" charset="0"/>
                                <a:ea typeface="Cambria Math" panose="02040503050406030204" pitchFamily="18" charset="0"/>
                              </a:rPr>
                              <m:t>𝜎</m:t>
                            </m:r>
                          </m:e>
                          <m:sub>
                            <m:r>
                              <a:rPr lang="nb-NO" altLang="nb-NO" b="0" i="1" smtClean="0">
                                <a:latin typeface="Cambria Math" panose="02040503050406030204" pitchFamily="18" charset="0"/>
                              </a:rPr>
                              <m:t>𝑎</m:t>
                            </m:r>
                          </m:sub>
                          <m:sup>
                            <m:r>
                              <a:rPr lang="nb-NO" altLang="nb-NO" b="0" i="1" smtClean="0">
                                <a:latin typeface="Cambria Math" panose="02040503050406030204" pitchFamily="18" charset="0"/>
                              </a:rPr>
                              <m:t>2</m:t>
                            </m:r>
                          </m:sup>
                        </m:sSubSup>
                      </m:num>
                      <m:den>
                        <m:sSubSup>
                          <m:sSubSupPr>
                            <m:ctrlPr>
                              <a:rPr lang="nb-NO" altLang="nb-NO" b="0" i="1" smtClean="0">
                                <a:latin typeface="Cambria Math" panose="02040503050406030204" pitchFamily="18" charset="0"/>
                              </a:rPr>
                            </m:ctrlPr>
                          </m:sSubSupPr>
                          <m:e>
                            <m:r>
                              <a:rPr lang="nb-NO" altLang="nb-NO" b="0" i="1" smtClean="0">
                                <a:latin typeface="Cambria Math" panose="02040503050406030204" pitchFamily="18" charset="0"/>
                                <a:ea typeface="Cambria Math" panose="02040503050406030204" pitchFamily="18" charset="0"/>
                              </a:rPr>
                              <m:t>𝜎</m:t>
                            </m:r>
                          </m:e>
                          <m:sub>
                            <m:r>
                              <a:rPr lang="nb-NO" altLang="nb-NO" b="0" i="1" smtClean="0">
                                <a:latin typeface="Cambria Math" panose="02040503050406030204" pitchFamily="18" charset="0"/>
                              </a:rPr>
                              <m:t>𝑒</m:t>
                            </m:r>
                          </m:sub>
                          <m:sup>
                            <m:r>
                              <a:rPr lang="nb-NO" altLang="nb-NO" b="0" i="1" smtClean="0">
                                <a:latin typeface="Cambria Math" panose="02040503050406030204" pitchFamily="18" charset="0"/>
                              </a:rPr>
                              <m:t>2</m:t>
                            </m:r>
                          </m:sup>
                        </m:sSubSup>
                      </m:den>
                    </m:f>
                  </m:oMath>
                </a14:m>
                <a:endParaRPr lang="nb-NO" altLang="nb-NO" b="0" i="1" dirty="0">
                  <a:latin typeface="Cambria Math" panose="02040503050406030204" pitchFamily="18" charset="0"/>
                </a:endParaRPr>
              </a:p>
              <a:p>
                <a:pPr lvl="1">
                  <a:lnSpc>
                    <a:spcPct val="90000"/>
                  </a:lnSpc>
                </a:pPr>
                <a14:m>
                  <m:oMath xmlns:m="http://schemas.openxmlformats.org/officeDocument/2006/math">
                    <m:sSub>
                      <m:sSubPr>
                        <m:ctrlPr>
                          <a:rPr lang="en-US" altLang="nb-NO" i="1" smtClean="0">
                            <a:latin typeface="Cambria Math" panose="02040503050406030204" pitchFamily="18" charset="0"/>
                          </a:rPr>
                        </m:ctrlPr>
                      </m:sSubPr>
                      <m:e>
                        <m:r>
                          <a:rPr lang="nb-NO" altLang="nb-NO" b="0" i="1" smtClean="0">
                            <a:latin typeface="Cambria Math" panose="02040503050406030204" pitchFamily="18" charset="0"/>
                          </a:rPr>
                          <m:t>𝐹</m:t>
                        </m:r>
                      </m:e>
                      <m:sub>
                        <m:r>
                          <a:rPr lang="nb-NO" altLang="nb-NO" b="0" i="1" smtClean="0">
                            <a:latin typeface="Cambria Math" panose="02040503050406030204" pitchFamily="18" charset="0"/>
                          </a:rPr>
                          <m:t>[1−</m:t>
                        </m:r>
                        <m:r>
                          <a:rPr lang="nb-NO" altLang="nb-NO" b="0" i="1" smtClean="0">
                            <a:latin typeface="Cambria Math" panose="02040503050406030204" pitchFamily="18" charset="0"/>
                            <a:ea typeface="Cambria Math" panose="02040503050406030204" pitchFamily="18" charset="0"/>
                          </a:rPr>
                          <m:t>𝛼</m:t>
                        </m:r>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𝑑𝑓</m:t>
                        </m:r>
                        <m:d>
                          <m:dPr>
                            <m:ctrlPr>
                              <a:rPr lang="nb-NO" altLang="nb-NO" b="0" i="1" smtClean="0">
                                <a:latin typeface="Cambria Math" panose="02040503050406030204" pitchFamily="18" charset="0"/>
                                <a:ea typeface="Cambria Math" panose="02040503050406030204" pitchFamily="18" charset="0"/>
                              </a:rPr>
                            </m:ctrlPr>
                          </m:dPr>
                          <m:e>
                            <m:r>
                              <a:rPr lang="nb-NO" altLang="nb-NO" b="0" i="1" smtClean="0">
                                <a:latin typeface="Cambria Math" panose="02040503050406030204" pitchFamily="18" charset="0"/>
                                <a:ea typeface="Cambria Math" panose="02040503050406030204" pitchFamily="18" charset="0"/>
                              </a:rPr>
                              <m:t>𝑛𝑢𝑚</m:t>
                            </m:r>
                          </m:e>
                        </m:d>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𝑑𝑓</m:t>
                        </m:r>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𝑑𝑒𝑛𝑢𝑚</m:t>
                        </m:r>
                        <m:r>
                          <a:rPr lang="nb-NO" altLang="nb-NO" b="0" i="1" smtClean="0">
                            <a:latin typeface="Cambria Math" panose="02040503050406030204" pitchFamily="18" charset="0"/>
                            <a:ea typeface="Cambria Math" panose="02040503050406030204" pitchFamily="18" charset="0"/>
                          </a:rPr>
                          <m:t>)]</m:t>
                        </m:r>
                      </m:sub>
                    </m:sSub>
                    <m:r>
                      <a:rPr lang="nb-NO" altLang="nb-NO" b="0" i="1" smtClean="0">
                        <a:latin typeface="Cambria Math" panose="02040503050406030204" pitchFamily="18" charset="0"/>
                        <a:ea typeface="Cambria Math" panose="02040503050406030204" pitchFamily="18" charset="0"/>
                      </a:rPr>
                      <m:t>=</m:t>
                    </m:r>
                    <m:sSub>
                      <m:sSubPr>
                        <m:ctrlPr>
                          <a:rPr lang="nb-NO" altLang="nb-NO" b="0" i="1" smtClean="0">
                            <a:latin typeface="Cambria Math" panose="02040503050406030204" pitchFamily="18" charset="0"/>
                            <a:ea typeface="Cambria Math" panose="02040503050406030204" pitchFamily="18" charset="0"/>
                          </a:rPr>
                        </m:ctrlPr>
                      </m:sSubPr>
                      <m:e>
                        <m:r>
                          <a:rPr lang="nb-NO" altLang="nb-NO" b="0" i="1" smtClean="0">
                            <a:latin typeface="Cambria Math" panose="02040503050406030204" pitchFamily="18" charset="0"/>
                            <a:ea typeface="Cambria Math" panose="02040503050406030204" pitchFamily="18" charset="0"/>
                          </a:rPr>
                          <m:t>𝐹</m:t>
                        </m:r>
                      </m:e>
                      <m:sub>
                        <m:r>
                          <a:rPr lang="nb-NO" altLang="nb-NO" b="0" i="1" smtClean="0">
                            <a:latin typeface="Cambria Math" panose="02040503050406030204" pitchFamily="18" charset="0"/>
                            <a:ea typeface="Cambria Math" panose="02040503050406030204" pitchFamily="18" charset="0"/>
                          </a:rPr>
                          <m:t>[1−</m:t>
                        </m:r>
                        <m:r>
                          <a:rPr lang="nb-NO" altLang="nb-NO" b="0" i="1" smtClean="0">
                            <a:latin typeface="Cambria Math" panose="02040503050406030204" pitchFamily="18" charset="0"/>
                            <a:ea typeface="Cambria Math" panose="02040503050406030204" pitchFamily="18" charset="0"/>
                          </a:rPr>
                          <m:t>𝛼</m:t>
                        </m:r>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𝑘</m:t>
                        </m:r>
                        <m:r>
                          <a:rPr lang="nb-NO" altLang="nb-NO" b="0" i="1" smtClean="0">
                            <a:latin typeface="Cambria Math" panose="02040503050406030204" pitchFamily="18" charset="0"/>
                            <a:ea typeface="Cambria Math" panose="02040503050406030204" pitchFamily="18" charset="0"/>
                          </a:rPr>
                          <m:t>−1,</m:t>
                        </m:r>
                        <m:r>
                          <a:rPr lang="nb-NO" altLang="nb-NO" b="0" i="1" smtClean="0">
                            <a:latin typeface="Cambria Math" panose="02040503050406030204" pitchFamily="18" charset="0"/>
                            <a:ea typeface="Cambria Math" panose="02040503050406030204" pitchFamily="18" charset="0"/>
                          </a:rPr>
                          <m:t>𝑘</m:t>
                        </m:r>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𝑛</m:t>
                        </m:r>
                        <m:r>
                          <a:rPr lang="nb-NO" altLang="nb-NO" b="0" i="1" smtClean="0">
                            <a:latin typeface="Cambria Math" panose="02040503050406030204" pitchFamily="18" charset="0"/>
                            <a:ea typeface="Cambria Math" panose="02040503050406030204" pitchFamily="18" charset="0"/>
                          </a:rPr>
                          <m:t>−1)]</m:t>
                        </m:r>
                      </m:sub>
                    </m:sSub>
                    <m:r>
                      <a:rPr lang="nb-NO" altLang="nb-NO" b="0" i="1" smtClean="0">
                        <a:latin typeface="Cambria Math" panose="02040503050406030204" pitchFamily="18" charset="0"/>
                      </a:rPr>
                      <m:t>=</m:t>
                    </m:r>
                    <m:r>
                      <a:rPr lang="nb-NO" altLang="nb-NO" b="0" i="1" smtClean="0">
                        <a:latin typeface="Cambria Math" panose="02040503050406030204" pitchFamily="18" charset="0"/>
                      </a:rPr>
                      <m:t>𝑡𝑎𝑏𝑢𝑙𝑎𝑡𝑒𝑑</m:t>
                    </m:r>
                    <m:r>
                      <a:rPr lang="nb-NO" altLang="nb-NO" b="0" i="1" smtClean="0">
                        <a:latin typeface="Cambria Math" panose="02040503050406030204" pitchFamily="18" charset="0"/>
                      </a:rPr>
                      <m:t> </m:t>
                    </m:r>
                    <m:r>
                      <a:rPr lang="nb-NO" altLang="nb-NO" b="0" i="1" smtClean="0">
                        <a:latin typeface="Cambria Math" panose="02040503050406030204" pitchFamily="18" charset="0"/>
                      </a:rPr>
                      <m:t>𝑐𝑟𝑖𝑡𝑖𝑐𝑎𝑙</m:t>
                    </m:r>
                    <m:r>
                      <a:rPr lang="nb-NO" altLang="nb-NO" b="0" i="1" smtClean="0">
                        <a:latin typeface="Cambria Math" panose="02040503050406030204" pitchFamily="18" charset="0"/>
                      </a:rPr>
                      <m:t> </m:t>
                    </m:r>
                    <m:r>
                      <a:rPr lang="nb-NO" altLang="nb-NO" b="0" i="1" smtClean="0">
                        <a:latin typeface="Cambria Math" panose="02040503050406030204" pitchFamily="18" charset="0"/>
                      </a:rPr>
                      <m:t>𝑣𝑎𝑙𝑢𝑒𝑠</m:t>
                    </m:r>
                  </m:oMath>
                </a14:m>
                <a:endParaRPr lang="en-US" altLang="nb-NO" dirty="0"/>
              </a:p>
              <a:p>
                <a:pPr lvl="1">
                  <a:lnSpc>
                    <a:spcPct val="90000"/>
                  </a:lnSpc>
                </a:pPr>
                <a:endParaRPr lang="en-US" altLang="nb-NO" dirty="0"/>
              </a:p>
              <a:p>
                <a:pPr>
                  <a:lnSpc>
                    <a:spcPct val="90000"/>
                  </a:lnSpc>
                </a:pPr>
                <a:r>
                  <a:rPr lang="en-US" altLang="nb-NO" sz="2400" dirty="0"/>
                  <a:t>table for </a:t>
                </a:r>
                <a14:m>
                  <m:oMath xmlns:m="http://schemas.openxmlformats.org/officeDocument/2006/math">
                    <m:r>
                      <a:rPr lang="nb-NO" altLang="nb-NO" sz="2400" b="0" i="1" smtClean="0">
                        <a:latin typeface="Cambria Math" panose="02040503050406030204" pitchFamily="18" charset="0"/>
                      </a:rPr>
                      <m:t>𝑝</m:t>
                    </m:r>
                    <m:r>
                      <a:rPr lang="nb-NO" altLang="nb-NO" sz="2400" b="0" i="1" smtClean="0">
                        <a:latin typeface="Cambria Math" panose="02040503050406030204" pitchFamily="18" charset="0"/>
                      </a:rPr>
                      <m:t>=0.001</m:t>
                    </m:r>
                  </m:oMath>
                </a14:m>
                <a:r>
                  <a:rPr lang="en-US" altLang="nb-NO" sz="2400" dirty="0"/>
                  <a:t> at:</a:t>
                </a:r>
              </a:p>
              <a:p>
                <a:pPr marL="457200" lvl="1" indent="0">
                  <a:lnSpc>
                    <a:spcPct val="90000"/>
                  </a:lnSpc>
                  <a:buNone/>
                </a:pPr>
                <a:r>
                  <a:rPr lang="en-US" altLang="nb-NO" sz="1800" b="1" dirty="0">
                    <a:hlinkClick r:id="rId2"/>
                  </a:rPr>
                  <a:t>http://www.tutor-homework.com/statistics_tables/f-table-0.001.html</a:t>
                </a:r>
                <a:endParaRPr lang="en-US" altLang="nb-NO" sz="1800" b="1" dirty="0"/>
              </a:p>
              <a:p>
                <a:pPr marL="457200" lvl="1" indent="0">
                  <a:lnSpc>
                    <a:spcPct val="90000"/>
                  </a:lnSpc>
                  <a:buNone/>
                </a:pPr>
                <a:endParaRPr lang="en-US" altLang="nb-NO" dirty="0"/>
              </a:p>
              <a:p>
                <a:pPr marL="0" indent="0">
                  <a:lnSpc>
                    <a:spcPct val="90000"/>
                  </a:lnSpc>
                  <a:buNone/>
                </a:pPr>
                <a:r>
                  <a:rPr kumimoji="1" lang="en-US" altLang="nb-NO" sz="2400" dirty="0"/>
                  <a:t>if </a:t>
                </a:r>
                <a:r>
                  <a:rPr kumimoji="1" lang="en-US" altLang="nb-NO" sz="2400" i="1" dirty="0" err="1">
                    <a:cs typeface="Times New Roman" panose="02020603050405020304" pitchFamily="18" charset="0"/>
                  </a:rPr>
                  <a:t>F</a:t>
                </a:r>
                <a:r>
                  <a:rPr kumimoji="1" lang="en-US" altLang="nb-NO" sz="2400" i="1" baseline="-25000" dirty="0" err="1">
                    <a:cs typeface="Times New Roman" panose="02020603050405020304" pitchFamily="18" charset="0"/>
                  </a:rPr>
                  <a:t>computed</a:t>
                </a:r>
                <a:r>
                  <a:rPr kumimoji="1" lang="en-US" altLang="nb-NO" sz="2400" i="1" dirty="0">
                    <a:cs typeface="Times New Roman" panose="02020603050405020304" pitchFamily="18" charset="0"/>
                  </a:rPr>
                  <a:t> &gt; </a:t>
                </a:r>
                <a:r>
                  <a:rPr kumimoji="1" lang="en-US" altLang="nb-NO" sz="2400" i="1" dirty="0" err="1">
                    <a:cs typeface="Times New Roman" panose="02020603050405020304" pitchFamily="18" charset="0"/>
                  </a:rPr>
                  <a:t>F</a:t>
                </a:r>
                <a:r>
                  <a:rPr kumimoji="1" lang="en-US" altLang="nb-NO" sz="2400" i="1" baseline="-25000" dirty="0" err="1">
                    <a:cs typeface="Times New Roman" panose="02020603050405020304" pitchFamily="18" charset="0"/>
                  </a:rPr>
                  <a:t>table</a:t>
                </a:r>
                <a:r>
                  <a:rPr kumimoji="1" lang="en-US" altLang="nb-NO" sz="2400" i="1" dirty="0">
                    <a:cs typeface="Times New Roman" panose="02020603050405020304" pitchFamily="18" charset="0"/>
                  </a:rPr>
                  <a:t> </a:t>
                </a:r>
                <a:r>
                  <a:rPr kumimoji="1" lang="en-US" altLang="nb-NO" sz="2400" dirty="0"/>
                  <a:t>for a given</a:t>
                </a:r>
                <a:r>
                  <a:rPr kumimoji="1" lang="en-US" altLang="nb-NO" sz="2400" i="1" dirty="0"/>
                  <a:t> </a:t>
                </a:r>
                <a14:m>
                  <m:oMath xmlns:m="http://schemas.openxmlformats.org/officeDocument/2006/math">
                    <m:r>
                      <a:rPr kumimoji="1" lang="el-GR" altLang="nb-NO" sz="2400" i="1">
                        <a:latin typeface="Cambria Math" panose="02040503050406030204" pitchFamily="18" charset="0"/>
                        <a:ea typeface="Cambria Math" panose="02040503050406030204" pitchFamily="18" charset="0"/>
                        <a:cs typeface="Times New Roman" panose="02020603050405020304" pitchFamily="18" charset="0"/>
                      </a:rPr>
                      <m:t>𝛼</m:t>
                    </m:r>
                  </m:oMath>
                </a14:m>
                <a:endParaRPr kumimoji="1" lang="nb-NO" altLang="nb-NO" sz="2400" i="1" dirty="0">
                  <a:ea typeface="Cambria Math" panose="02040503050406030204" pitchFamily="18" charset="0"/>
                  <a:cs typeface="Times New Roman" panose="02020603050405020304" pitchFamily="18" charset="0"/>
                </a:endParaRPr>
              </a:p>
              <a:p>
                <a:pPr>
                  <a:lnSpc>
                    <a:spcPct val="90000"/>
                  </a:lnSpc>
                  <a:buFont typeface="System Font Regular"/>
                  <a:buChar char="→"/>
                </a:pPr>
                <a:r>
                  <a:rPr kumimoji="1" lang="en-US" altLang="nb-NO" sz="2400" dirty="0">
                    <a:cs typeface="Times New Roman" panose="02020603050405020304" pitchFamily="18" charset="0"/>
                  </a:rPr>
                  <a:t>we </a:t>
                </a:r>
                <a:r>
                  <a:rPr kumimoji="1" lang="en-US" altLang="nb-NO" sz="2400" dirty="0"/>
                  <a:t>have </a:t>
                </a:r>
                <a14:m>
                  <m:oMath xmlns:m="http://schemas.openxmlformats.org/officeDocument/2006/math">
                    <m:d>
                      <m:dPr>
                        <m:ctrlPr>
                          <a:rPr kumimoji="1" lang="nb-NO" altLang="nb-NO" sz="2400" i="1">
                            <a:latin typeface="Cambria Math" panose="02040503050406030204" pitchFamily="18" charset="0"/>
                          </a:rPr>
                        </m:ctrlPr>
                      </m:dPr>
                      <m:e>
                        <m:r>
                          <a:rPr kumimoji="1" lang="nb-NO" altLang="nb-NO" sz="2400" i="1">
                            <a:latin typeface="Cambria Math" panose="02040503050406030204" pitchFamily="18" charset="0"/>
                          </a:rPr>
                          <m:t>1−</m:t>
                        </m:r>
                        <m:r>
                          <a:rPr kumimoji="1" lang="nb-NO" altLang="nb-NO" sz="2400" i="1">
                            <a:latin typeface="Cambria Math" panose="02040503050406030204" pitchFamily="18" charset="0"/>
                            <a:ea typeface="Cambria Math" panose="02040503050406030204" pitchFamily="18" charset="0"/>
                          </a:rPr>
                          <m:t>𝛼</m:t>
                        </m:r>
                      </m:e>
                    </m:d>
                    <m:r>
                      <a:rPr kumimoji="1" lang="nb-NO" altLang="nb-NO" sz="2400" i="1">
                        <a:latin typeface="Cambria Math" panose="02040503050406030204" pitchFamily="18" charset="0"/>
                        <a:ea typeface="Cambria Math" panose="02040503050406030204" pitchFamily="18" charset="0"/>
                      </a:rPr>
                      <m:t>100%</m:t>
                    </m:r>
                  </m:oMath>
                </a14:m>
                <a:r>
                  <a:rPr kumimoji="1" lang="en-US" altLang="nb-NO" sz="2400" dirty="0">
                    <a:cs typeface="Times New Roman" panose="02020603050405020304" pitchFamily="18" charset="0"/>
                  </a:rPr>
                  <a:t> </a:t>
                </a:r>
                <a:r>
                  <a:rPr kumimoji="1" lang="en-US" altLang="nb-NO" sz="2400" b="1" dirty="0">
                    <a:solidFill>
                      <a:srgbClr val="FF0000"/>
                    </a:solidFill>
                    <a:cs typeface="Times New Roman" panose="02020603050405020304" pitchFamily="18" charset="0"/>
                  </a:rPr>
                  <a:t>confidence</a:t>
                </a:r>
                <a:r>
                  <a:rPr kumimoji="1" lang="en-US" altLang="nb-NO" sz="2400" dirty="0">
                    <a:cs typeface="Times New Roman" panose="02020603050405020304" pitchFamily="18" charset="0"/>
                  </a:rPr>
                  <a:t> that </a:t>
                </a:r>
                <a:br>
                  <a:rPr kumimoji="1" lang="en-US" altLang="nb-NO" sz="2400" dirty="0">
                    <a:cs typeface="Times New Roman" panose="02020603050405020304" pitchFamily="18" charset="0"/>
                  </a:rPr>
                </a:br>
                <a:r>
                  <a:rPr kumimoji="1" lang="en-US" altLang="nb-NO" sz="2400" dirty="0">
                    <a:cs typeface="Times New Roman" panose="02020603050405020304" pitchFamily="18" charset="0"/>
                  </a:rPr>
                  <a:t>variation due to </a:t>
                </a:r>
                <a:r>
                  <a:rPr kumimoji="1" lang="en-US" altLang="nb-NO" sz="2400" dirty="0">
                    <a:solidFill>
                      <a:srgbClr val="FF0000"/>
                    </a:solidFill>
                    <a:cs typeface="Times New Roman" panose="02020603050405020304" pitchFamily="18" charset="0"/>
                  </a:rPr>
                  <a:t>actual differences</a:t>
                </a:r>
                <a:r>
                  <a:rPr kumimoji="1" lang="en-US" altLang="nb-NO" sz="2400" dirty="0">
                    <a:cs typeface="Times New Roman" panose="02020603050405020304" pitchFamily="18" charset="0"/>
                  </a:rPr>
                  <a:t> in alternatives, SSA,</a:t>
                </a:r>
                <a:br>
                  <a:rPr kumimoji="1" lang="en-US" altLang="nb-NO" sz="2400" dirty="0">
                    <a:cs typeface="Times New Roman" panose="02020603050405020304" pitchFamily="18" charset="0"/>
                  </a:rPr>
                </a:br>
                <a:r>
                  <a:rPr kumimoji="1" lang="en-US" altLang="nb-NO" sz="2400" dirty="0">
                    <a:cs typeface="Times New Roman" panose="02020603050405020304" pitchFamily="18" charset="0"/>
                  </a:rPr>
                  <a:t>is </a:t>
                </a:r>
                <a:r>
                  <a:rPr kumimoji="1" lang="en-US" altLang="nb-NO" sz="2400" dirty="0">
                    <a:solidFill>
                      <a:srgbClr val="FF0000"/>
                    </a:solidFill>
                    <a:cs typeface="Times New Roman" panose="02020603050405020304" pitchFamily="18" charset="0"/>
                  </a:rPr>
                  <a:t>statistically greater than</a:t>
                </a:r>
                <a:r>
                  <a:rPr kumimoji="1" lang="en-US" altLang="nb-NO" sz="2400" dirty="0">
                    <a:cs typeface="Times New Roman" panose="02020603050405020304" pitchFamily="18" charset="0"/>
                  </a:rPr>
                  <a:t> variation due to </a:t>
                </a:r>
                <a:r>
                  <a:rPr kumimoji="1" lang="en-US" altLang="nb-NO" sz="2400" dirty="0">
                    <a:solidFill>
                      <a:srgbClr val="FF0000"/>
                    </a:solidFill>
                    <a:cs typeface="Times New Roman" panose="02020603050405020304" pitchFamily="18" charset="0"/>
                  </a:rPr>
                  <a:t>errors</a:t>
                </a:r>
                <a:r>
                  <a:rPr kumimoji="1" lang="en-US" altLang="nb-NO" sz="2400" dirty="0">
                    <a:cs typeface="Times New Roman" panose="02020603050405020304" pitchFamily="18" charset="0"/>
                  </a:rPr>
                  <a:t>, SSE</a:t>
                </a:r>
                <a:endParaRPr kumimoji="1" lang="el-GR" altLang="nb-NO" sz="2400" dirty="0">
                  <a:latin typeface="Comic Sans MS" panose="030F0902030302020204" pitchFamily="66" charset="0"/>
                  <a:cs typeface="Times New Roman" panose="02020603050405020304" pitchFamily="18" charset="0"/>
                </a:endParaRPr>
              </a:p>
              <a:p>
                <a:endParaRPr lang="en-US" sz="2400" dirty="0"/>
              </a:p>
            </p:txBody>
          </p:sp>
        </mc:Choice>
        <mc:Fallback xmlns="">
          <p:sp>
            <p:nvSpPr>
              <p:cNvPr id="3" name="Content Placeholder 2">
                <a:extLst>
                  <a:ext uri="{FF2B5EF4-FFF2-40B4-BE49-F238E27FC236}">
                    <a16:creationId xmlns:a16="http://schemas.microsoft.com/office/drawing/2014/main" id="{8939CEE7-CE74-204E-86DA-1886A408CB92}"/>
                  </a:ext>
                </a:extLst>
              </p:cNvPr>
              <p:cNvSpPr>
                <a:spLocks noGrp="1" noRot="1" noChangeAspect="1" noMove="1" noResize="1" noEditPoints="1" noAdjustHandles="1" noChangeArrowheads="1" noChangeShapeType="1" noTextEdit="1"/>
              </p:cNvSpPr>
              <p:nvPr>
                <p:ph idx="1"/>
              </p:nvPr>
            </p:nvSpPr>
            <p:spPr>
              <a:blipFill>
                <a:blip r:embed="rId3"/>
                <a:stretch>
                  <a:fillRect l="-1451" t="-1570" b="-1121"/>
                </a:stretch>
              </a:blipFill>
            </p:spPr>
            <p:txBody>
              <a:bodyPr/>
              <a:lstStyle/>
              <a:p>
                <a:r>
                  <a:rPr lang="en-NO">
                    <a:noFill/>
                  </a:rPr>
                  <a:t> </a:t>
                </a:r>
              </a:p>
            </p:txBody>
          </p:sp>
        </mc:Fallback>
      </mc:AlternateContent>
      <p:sp>
        <p:nvSpPr>
          <p:cNvPr id="433157" name="Rectangle 5">
            <a:extLst>
              <a:ext uri="{FF2B5EF4-FFF2-40B4-BE49-F238E27FC236}">
                <a16:creationId xmlns:a16="http://schemas.microsoft.com/office/drawing/2014/main" id="{76867992-7AA5-EE41-B9CB-7B4533FB182C}"/>
              </a:ext>
            </a:extLst>
          </p:cNvPr>
          <p:cNvSpPr>
            <a:spLocks noChangeArrowheads="1"/>
          </p:cNvSpPr>
          <p:nvPr/>
        </p:nvSpPr>
        <p:spPr bwMode="auto">
          <a:xfrm>
            <a:off x="685800" y="4267200"/>
            <a:ext cx="7772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009900"/>
              </a:buClr>
              <a:buSzPct val="150000"/>
              <a:buFontTx/>
              <a:buChar char="•"/>
            </a:pPr>
            <a:endParaRPr kumimoji="1" lang="el-GR" altLang="nb-NO" dirty="0">
              <a:latin typeface="Comic Sans MS" panose="030F0902030302020204" pitchFamily="66" charset="0"/>
              <a:cs typeface="Times New Roman" panose="02020603050405020304" pitchFamily="18" charset="0"/>
            </a:endParaRPr>
          </a:p>
        </p:txBody>
      </p:sp>
    </p:spTree>
    <p:extLst>
      <p:ext uri="{BB962C8B-B14F-4D97-AF65-F5344CB8AC3E}">
        <p14:creationId xmlns:p14="http://schemas.microsoft.com/office/powerpoint/2010/main" val="122571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BCC4-3CA6-CF4D-9E43-6613B180A283}"/>
              </a:ext>
            </a:extLst>
          </p:cNvPr>
          <p:cNvSpPr>
            <a:spLocks noGrp="1"/>
          </p:cNvSpPr>
          <p:nvPr>
            <p:ph type="title"/>
          </p:nvPr>
        </p:nvSpPr>
        <p:spPr/>
        <p:txBody>
          <a:bodyPr/>
          <a:lstStyle/>
          <a:p>
            <a:r>
              <a:rPr lang="en-US" altLang="nb-NO" dirty="0"/>
              <a:t>Comparing Variances</a:t>
            </a:r>
            <a:endParaRPr lang="en-US" dirty="0"/>
          </a:p>
        </p:txBody>
      </p:sp>
      <p:pic>
        <p:nvPicPr>
          <p:cNvPr id="5" name="Picture 4">
            <a:extLst>
              <a:ext uri="{FF2B5EF4-FFF2-40B4-BE49-F238E27FC236}">
                <a16:creationId xmlns:a16="http://schemas.microsoft.com/office/drawing/2014/main" id="{BF49920C-A710-A94F-8CF7-DC4D0B8CF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 y="855252"/>
            <a:ext cx="8583930" cy="5513256"/>
          </a:xfrm>
          <a:prstGeom prst="rect">
            <a:avLst/>
          </a:prstGeom>
        </p:spPr>
      </p:pic>
      <p:sp>
        <p:nvSpPr>
          <p:cNvPr id="6" name="TextBox 5">
            <a:extLst>
              <a:ext uri="{FF2B5EF4-FFF2-40B4-BE49-F238E27FC236}">
                <a16:creationId xmlns:a16="http://schemas.microsoft.com/office/drawing/2014/main" id="{D1704A71-53F5-0148-808A-FA4583823EBC}"/>
              </a:ext>
            </a:extLst>
          </p:cNvPr>
          <p:cNvSpPr txBox="1"/>
          <p:nvPr/>
        </p:nvSpPr>
        <p:spPr bwMode="auto">
          <a:xfrm>
            <a:off x="4377690" y="1508760"/>
            <a:ext cx="985231" cy="40011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r>
              <a:rPr lang="en-US" sz="2000" kern="0" dirty="0">
                <a:latin typeface="Times New Roman" panose="02020603050405020304" pitchFamily="18" charset="0"/>
                <a:cs typeface="Times New Roman" panose="02020603050405020304" pitchFamily="18" charset="0"/>
                <a:sym typeface="Wingdings" pitchFamily="2" charset="2"/>
              </a:rPr>
              <a:t>df(num)</a:t>
            </a:r>
          </a:p>
        </p:txBody>
      </p:sp>
      <p:sp>
        <p:nvSpPr>
          <p:cNvPr id="7" name="TextBox 6">
            <a:extLst>
              <a:ext uri="{FF2B5EF4-FFF2-40B4-BE49-F238E27FC236}">
                <a16:creationId xmlns:a16="http://schemas.microsoft.com/office/drawing/2014/main" id="{D0D67DBF-3098-484B-86D8-0C2B5C018F5E}"/>
              </a:ext>
            </a:extLst>
          </p:cNvPr>
          <p:cNvSpPr txBox="1"/>
          <p:nvPr/>
        </p:nvSpPr>
        <p:spPr bwMode="auto">
          <a:xfrm rot="16200000">
            <a:off x="-310717" y="3867150"/>
            <a:ext cx="1227284" cy="40011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r>
              <a:rPr lang="en-US" sz="2000" kern="0" dirty="0">
                <a:latin typeface="Times New Roman" panose="02020603050405020304" pitchFamily="18" charset="0"/>
                <a:cs typeface="Times New Roman" panose="02020603050405020304" pitchFamily="18" charset="0"/>
                <a:sym typeface="Wingdings" pitchFamily="2" charset="2"/>
              </a:rPr>
              <a:t>df(</a:t>
            </a:r>
            <a:r>
              <a:rPr lang="en-US" sz="2000" kern="0" dirty="0" err="1">
                <a:latin typeface="Times New Roman" panose="02020603050405020304" pitchFamily="18" charset="0"/>
                <a:cs typeface="Times New Roman" panose="02020603050405020304" pitchFamily="18" charset="0"/>
                <a:sym typeface="Wingdings" pitchFamily="2" charset="2"/>
              </a:rPr>
              <a:t>denum</a:t>
            </a:r>
            <a:r>
              <a:rPr lang="en-US" sz="2000" kern="0" dirty="0">
                <a:latin typeface="Times New Roman" panose="02020603050405020304" pitchFamily="18" charset="0"/>
                <a:cs typeface="Times New Roman" panose="02020603050405020304" pitchFamily="18" charset="0"/>
                <a:sym typeface="Wingdings" pitchFamily="2" charset="2"/>
              </a:rPr>
              <a:t>)</a:t>
            </a:r>
          </a:p>
        </p:txBody>
      </p:sp>
    </p:spTree>
    <p:extLst>
      <p:ext uri="{BB962C8B-B14F-4D97-AF65-F5344CB8AC3E}">
        <p14:creationId xmlns:p14="http://schemas.microsoft.com/office/powerpoint/2010/main" val="1364580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8E6FA64F-EAA0-BE43-B328-B63408477F85}"/>
              </a:ext>
            </a:extLst>
          </p:cNvPr>
          <p:cNvSpPr>
            <a:spLocks noGrp="1" noChangeArrowheads="1"/>
          </p:cNvSpPr>
          <p:nvPr>
            <p:ph type="title"/>
          </p:nvPr>
        </p:nvSpPr>
        <p:spPr/>
        <p:txBody>
          <a:bodyPr/>
          <a:lstStyle/>
          <a:p>
            <a:r>
              <a:rPr lang="en-US" altLang="nb-NO" dirty="0"/>
              <a:t>Comparing Variances: 𝛼</a:t>
            </a:r>
          </a:p>
        </p:txBody>
      </p:sp>
      <mc:AlternateContent xmlns:mc="http://schemas.openxmlformats.org/markup-compatibility/2006" xmlns:a14="http://schemas.microsoft.com/office/drawing/2010/main">
        <mc:Choice Requires="a14">
          <p:sp>
            <p:nvSpPr>
              <p:cNvPr id="356355" name="Rectangle 3">
                <a:extLst>
                  <a:ext uri="{FF2B5EF4-FFF2-40B4-BE49-F238E27FC236}">
                    <a16:creationId xmlns:a16="http://schemas.microsoft.com/office/drawing/2014/main" id="{372F02CB-A358-F643-8A4B-52D15C7B71D7}"/>
                  </a:ext>
                </a:extLst>
              </p:cNvPr>
              <p:cNvSpPr>
                <a:spLocks noGrp="1" noChangeArrowheads="1"/>
              </p:cNvSpPr>
              <p:nvPr>
                <p:ph idx="1"/>
              </p:nvPr>
            </p:nvSpPr>
            <p:spPr/>
            <p:txBody>
              <a:bodyPr/>
              <a:lstStyle/>
              <a:p>
                <a:pPr>
                  <a:lnSpc>
                    <a:spcPct val="90000"/>
                  </a:lnSpc>
                </a:pPr>
                <a:r>
                  <a:rPr lang="en-US" altLang="nb-NO" dirty="0"/>
                  <a:t>Probability that </a:t>
                </a:r>
                <a14:m>
                  <m:oMath xmlns:m="http://schemas.openxmlformats.org/officeDocument/2006/math">
                    <m:r>
                      <a:rPr lang="nb-NO" altLang="nb-NO" b="0" i="1" smtClean="0">
                        <a:latin typeface="Cambria Math" panose="02040503050406030204" pitchFamily="18" charset="0"/>
                      </a:rPr>
                      <m:t>𝑥</m:t>
                    </m:r>
                  </m:oMath>
                </a14:m>
                <a:r>
                  <a:rPr lang="en-US" altLang="nb-NO" dirty="0"/>
                  <a:t> is in the interval </a:t>
                </a:r>
                <a14:m>
                  <m:oMath xmlns:m="http://schemas.openxmlformats.org/officeDocument/2006/math">
                    <m:d>
                      <m:dPr>
                        <m:begChr m:val="["/>
                        <m:endChr m:val="]"/>
                        <m:ctrlPr>
                          <a:rPr lang="nb-NO" altLang="nb-NO" b="0" i="1" smtClean="0">
                            <a:latin typeface="Cambria Math" panose="02040503050406030204" pitchFamily="18" charset="0"/>
                          </a:rPr>
                        </m:ctrlPr>
                      </m:dPr>
                      <m:e>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𝑐</m:t>
                            </m:r>
                          </m:e>
                          <m:sub>
                            <m:r>
                              <a:rPr lang="nb-NO" altLang="nb-NO" b="0" i="1" smtClean="0">
                                <a:latin typeface="Cambria Math" panose="02040503050406030204" pitchFamily="18" charset="0"/>
                              </a:rPr>
                              <m:t>1</m:t>
                            </m:r>
                          </m:sub>
                        </m:sSub>
                        <m:r>
                          <a:rPr lang="nb-NO" altLang="nb-NO" b="0" i="1" smtClean="0">
                            <a:latin typeface="Cambria Math" panose="02040503050406030204" pitchFamily="18" charset="0"/>
                          </a:rPr>
                          <m:t>,</m:t>
                        </m:r>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𝑐</m:t>
                            </m:r>
                          </m:e>
                          <m:sub>
                            <m:r>
                              <a:rPr lang="nb-NO" altLang="nb-NO" b="0" i="1" smtClean="0">
                                <a:latin typeface="Cambria Math" panose="02040503050406030204" pitchFamily="18" charset="0"/>
                              </a:rPr>
                              <m:t>2</m:t>
                            </m:r>
                          </m:sub>
                        </m:sSub>
                      </m:e>
                    </m:d>
                  </m:oMath>
                </a14:m>
                <a:endParaRPr lang="nb-NO" altLang="nb-NO" b="0" dirty="0"/>
              </a:p>
              <a:p>
                <a:pPr lvl="1">
                  <a:lnSpc>
                    <a:spcPct val="90000"/>
                  </a:lnSpc>
                </a:pPr>
                <a:r>
                  <a:rPr lang="en-US" altLang="nb-NO" dirty="0"/>
                  <a:t>formally written:</a:t>
                </a:r>
              </a:p>
              <a:p>
                <a:pPr marL="457200" lvl="1" indent="0">
                  <a:lnSpc>
                    <a:spcPct val="90000"/>
                  </a:lnSpc>
                  <a:buNone/>
                </a:pPr>
                <a14:m>
                  <m:oMathPara xmlns:m="http://schemas.openxmlformats.org/officeDocument/2006/math">
                    <m:oMathParaPr>
                      <m:jc m:val="centerGroup"/>
                    </m:oMathParaPr>
                    <m:oMath xmlns:m="http://schemas.openxmlformats.org/officeDocument/2006/math">
                      <m:r>
                        <a:rPr lang="nb-NO" altLang="nb-NO" b="0" i="1" smtClean="0">
                          <a:latin typeface="Cambria Math" panose="02040503050406030204" pitchFamily="18" charset="0"/>
                        </a:rPr>
                        <m:t>𝑃</m:t>
                      </m:r>
                      <m:d>
                        <m:dPr>
                          <m:ctrlPr>
                            <a:rPr lang="nb-NO" altLang="nb-NO" b="0" i="1" smtClean="0">
                              <a:latin typeface="Cambria Math" panose="02040503050406030204" pitchFamily="18" charset="0"/>
                            </a:rPr>
                          </m:ctrlPr>
                        </m:dPr>
                        <m:e>
                          <m:sSub>
                            <m:sSubPr>
                              <m:ctrlPr>
                                <a:rPr lang="nb-NO" altLang="nb-NO" b="0" i="1" smtClean="0">
                                  <a:latin typeface="Cambria Math" panose="02040503050406030204" pitchFamily="18" charset="0"/>
                                </a:rPr>
                              </m:ctrlPr>
                            </m:sSubPr>
                            <m:e>
                              <m:r>
                                <a:rPr lang="nb-NO" altLang="nb-NO" b="0" i="1" smtClean="0">
                                  <a:latin typeface="Cambria Math" panose="02040503050406030204" pitchFamily="18" charset="0"/>
                                </a:rPr>
                                <m:t>𝑐</m:t>
                              </m:r>
                            </m:e>
                            <m:sub>
                              <m:r>
                                <a:rPr lang="nb-NO" altLang="nb-NO" b="0" i="1" smtClean="0">
                                  <a:latin typeface="Cambria Math" panose="02040503050406030204" pitchFamily="18" charset="0"/>
                                </a:rPr>
                                <m:t>1</m:t>
                              </m:r>
                            </m:sub>
                          </m:sSub>
                          <m:r>
                            <a:rPr lang="nb-NO" altLang="nb-NO" b="0" i="1" smtClean="0">
                              <a:latin typeface="Cambria Math" panose="02040503050406030204" pitchFamily="18" charset="0"/>
                              <a:ea typeface="Cambria Math" panose="02040503050406030204" pitchFamily="18" charset="0"/>
                            </a:rPr>
                            <m:t>≤</m:t>
                          </m:r>
                          <m:r>
                            <a:rPr lang="nb-NO" altLang="nb-NO" b="0" i="1" smtClean="0">
                              <a:latin typeface="Cambria Math" panose="02040503050406030204" pitchFamily="18" charset="0"/>
                              <a:ea typeface="Cambria Math" panose="02040503050406030204" pitchFamily="18" charset="0"/>
                            </a:rPr>
                            <m:t>𝑥</m:t>
                          </m:r>
                          <m:r>
                            <a:rPr lang="nb-NO" altLang="nb-NO" b="0" i="1" smtClean="0">
                              <a:latin typeface="Cambria Math" panose="02040503050406030204" pitchFamily="18" charset="0"/>
                              <a:ea typeface="Cambria Math" panose="02040503050406030204" pitchFamily="18" charset="0"/>
                            </a:rPr>
                            <m:t>≤</m:t>
                          </m:r>
                          <m:sSub>
                            <m:sSubPr>
                              <m:ctrlPr>
                                <a:rPr lang="nb-NO" altLang="nb-NO" b="0" i="1" smtClean="0">
                                  <a:latin typeface="Cambria Math" panose="02040503050406030204" pitchFamily="18" charset="0"/>
                                  <a:ea typeface="Cambria Math" panose="02040503050406030204" pitchFamily="18" charset="0"/>
                                </a:rPr>
                              </m:ctrlPr>
                            </m:sSubPr>
                            <m:e>
                              <m:r>
                                <a:rPr lang="nb-NO" altLang="nb-NO" b="0" i="1" smtClean="0">
                                  <a:latin typeface="Cambria Math" panose="02040503050406030204" pitchFamily="18" charset="0"/>
                                  <a:ea typeface="Cambria Math" panose="02040503050406030204" pitchFamily="18" charset="0"/>
                                </a:rPr>
                                <m:t>𝑐</m:t>
                              </m:r>
                            </m:e>
                            <m:sub>
                              <m:r>
                                <a:rPr lang="nb-NO" altLang="nb-NO" b="0" i="1" smtClean="0">
                                  <a:latin typeface="Cambria Math" panose="02040503050406030204" pitchFamily="18" charset="0"/>
                                  <a:ea typeface="Cambria Math" panose="02040503050406030204" pitchFamily="18" charset="0"/>
                                </a:rPr>
                                <m:t>2</m:t>
                              </m:r>
                            </m:sub>
                          </m:sSub>
                        </m:e>
                      </m:d>
                      <m:r>
                        <a:rPr lang="nb-NO" altLang="nb-NO" b="0" i="1" smtClean="0">
                          <a:latin typeface="Cambria Math" panose="02040503050406030204" pitchFamily="18" charset="0"/>
                        </a:rPr>
                        <m:t>=1−</m:t>
                      </m:r>
                      <m:r>
                        <a:rPr lang="nb-NO" altLang="nb-NO" b="0" i="1" smtClean="0">
                          <a:latin typeface="Cambria Math" panose="02040503050406030204" pitchFamily="18" charset="0"/>
                          <a:ea typeface="Cambria Math" panose="02040503050406030204" pitchFamily="18" charset="0"/>
                        </a:rPr>
                        <m:t>𝛼</m:t>
                      </m:r>
                    </m:oMath>
                  </m:oMathPara>
                </a14:m>
                <a:endParaRPr lang="en-US" altLang="nb-NO" dirty="0">
                  <a:sym typeface="Symbol" pitchFamily="2" charset="2"/>
                </a:endParaRPr>
              </a:p>
              <a:p>
                <a:pPr lvl="1">
                  <a:lnSpc>
                    <a:spcPct val="90000"/>
                  </a:lnSpc>
                </a:pPr>
                <a:r>
                  <a:rPr lang="en-US" altLang="nb-NO" dirty="0">
                    <a:sym typeface="Symbol" pitchFamily="2" charset="2"/>
                  </a:rPr>
                  <a:t>(c1, c2)		</a:t>
                </a:r>
                <a:r>
                  <a:rPr lang="en-US" altLang="nb-NO" i="1" dirty="0">
                    <a:sym typeface="Symbol" pitchFamily="2" charset="2"/>
                  </a:rPr>
                  <a:t>confidence interval</a:t>
                </a:r>
              </a:p>
              <a:p>
                <a:pPr lvl="1">
                  <a:lnSpc>
                    <a:spcPct val="90000"/>
                  </a:lnSpc>
                </a:pPr>
                <a:r>
                  <a:rPr lang="en-US" altLang="nb-NO" dirty="0">
                    <a:sym typeface="Symbol" pitchFamily="2" charset="2"/>
                  </a:rPr>
                  <a:t>		</a:t>
                </a:r>
                <a:r>
                  <a:rPr lang="en-US" altLang="nb-NO" i="1" dirty="0">
                    <a:sym typeface="Symbol" pitchFamily="2" charset="2"/>
                  </a:rPr>
                  <a:t>significance level</a:t>
                </a:r>
              </a:p>
              <a:p>
                <a:pPr lvl="1">
                  <a:lnSpc>
                    <a:spcPct val="90000"/>
                  </a:lnSpc>
                </a:pPr>
                <a:r>
                  <a:rPr lang="en-US" altLang="nb-NO" dirty="0">
                    <a:sym typeface="Symbol" pitchFamily="2" charset="2"/>
                  </a:rPr>
                  <a:t>100(1- )	</a:t>
                </a:r>
                <a:r>
                  <a:rPr lang="en-US" altLang="nb-NO" i="1" dirty="0">
                    <a:sym typeface="Symbol" pitchFamily="2" charset="2"/>
                  </a:rPr>
                  <a:t>confidence level</a:t>
                </a:r>
              </a:p>
              <a:p>
                <a:pPr>
                  <a:lnSpc>
                    <a:spcPct val="90000"/>
                  </a:lnSpc>
                </a:pPr>
                <a:endParaRPr lang="en-US" altLang="nb-NO" dirty="0">
                  <a:sym typeface="Symbol" pitchFamily="2" charset="2"/>
                </a:endParaRPr>
              </a:p>
              <a:p>
                <a:pPr marL="0" indent="0" algn="ctr">
                  <a:lnSpc>
                    <a:spcPct val="90000"/>
                  </a:lnSpc>
                  <a:buNone/>
                </a:pPr>
                <a:r>
                  <a:rPr lang="en-US" altLang="nb-NO" dirty="0">
                    <a:sym typeface="Symbol" pitchFamily="2" charset="2"/>
                  </a:rPr>
                  <a:t>typical confidence levels are 90%, 95%, 99%</a:t>
                </a:r>
              </a:p>
              <a:p>
                <a:pPr>
                  <a:lnSpc>
                    <a:spcPct val="90000"/>
                  </a:lnSpc>
                </a:pPr>
                <a:endParaRPr lang="en-US" altLang="nb-NO" dirty="0">
                  <a:sym typeface="Symbol" pitchFamily="2" charset="2"/>
                </a:endParaRPr>
              </a:p>
              <a:p>
                <a:pPr marL="0" indent="0" algn="ctr">
                  <a:lnSpc>
                    <a:spcPct val="90000"/>
                  </a:lnSpc>
                  <a:buNone/>
                </a:pPr>
                <a:r>
                  <a:rPr lang="en-US" altLang="nb-NO" dirty="0">
                    <a:ea typeface="Cambria Math" panose="02040503050406030204" pitchFamily="18" charset="0"/>
                    <a:sym typeface="Symbol" pitchFamily="2" charset="2"/>
                  </a:rPr>
                  <a:t>significance level </a:t>
                </a:r>
                <a14:m>
                  <m:oMath xmlns:m="http://schemas.openxmlformats.org/officeDocument/2006/math">
                    <m:r>
                      <a:rPr lang="en-US" altLang="nb-NO" i="1" smtClean="0">
                        <a:latin typeface="Cambria Math" panose="02040503050406030204" pitchFamily="18" charset="0"/>
                        <a:ea typeface="Cambria Math" panose="02040503050406030204" pitchFamily="18" charset="0"/>
                        <a:sym typeface="Symbol" pitchFamily="2" charset="2"/>
                      </a:rPr>
                      <m:t>𝛼</m:t>
                    </m:r>
                    <m:r>
                      <a:rPr lang="en-US" altLang="nb-NO" i="1" smtClean="0">
                        <a:latin typeface="Cambria Math" panose="02040503050406030204" pitchFamily="18" charset="0"/>
                        <a:sym typeface="Symbol" pitchFamily="2" charset="2"/>
                      </a:rPr>
                      <m:t>=</m:t>
                    </m:r>
                    <m:r>
                      <a:rPr lang="nb-NO" altLang="nb-NO" b="0" i="1" smtClean="0">
                        <a:latin typeface="Cambria Math" panose="02040503050406030204" pitchFamily="18" charset="0"/>
                        <a:sym typeface="Symbol" pitchFamily="2" charset="2"/>
                      </a:rPr>
                      <m:t>0.1</m:t>
                    </m:r>
                  </m:oMath>
                </a14:m>
                <a:r>
                  <a:rPr lang="en-US" altLang="nb-NO" dirty="0">
                    <a:sym typeface="Symbol" pitchFamily="2" charset="2"/>
                  </a:rPr>
                  <a:t> ≣ confidence level 90%</a:t>
                </a:r>
              </a:p>
              <a:p>
                <a:pPr marL="0" indent="0" algn="ctr">
                  <a:lnSpc>
                    <a:spcPct val="90000"/>
                  </a:lnSpc>
                  <a:buNone/>
                </a:pPr>
                <a:r>
                  <a:rPr lang="en-US" altLang="nb-NO" dirty="0">
                    <a:ea typeface="Cambria Math" panose="02040503050406030204" pitchFamily="18" charset="0"/>
                    <a:sym typeface="Symbol" pitchFamily="2" charset="2"/>
                  </a:rPr>
                  <a:t>significance level </a:t>
                </a:r>
                <a14:m>
                  <m:oMath xmlns:m="http://schemas.openxmlformats.org/officeDocument/2006/math">
                    <m:r>
                      <a:rPr lang="en-US" altLang="nb-NO" i="1">
                        <a:latin typeface="Cambria Math" panose="02040503050406030204" pitchFamily="18" charset="0"/>
                        <a:ea typeface="Cambria Math" panose="02040503050406030204" pitchFamily="18" charset="0"/>
                        <a:sym typeface="Symbol" pitchFamily="2" charset="2"/>
                      </a:rPr>
                      <m:t>𝛼</m:t>
                    </m:r>
                    <m:r>
                      <a:rPr lang="en-US" altLang="nb-NO" i="1">
                        <a:latin typeface="Cambria Math" panose="02040503050406030204" pitchFamily="18" charset="0"/>
                        <a:sym typeface="Symbol" pitchFamily="2" charset="2"/>
                      </a:rPr>
                      <m:t>=</m:t>
                    </m:r>
                    <m:r>
                      <a:rPr lang="nb-NO" altLang="nb-NO" i="1">
                        <a:latin typeface="Cambria Math" panose="02040503050406030204" pitchFamily="18" charset="0"/>
                        <a:sym typeface="Symbol" pitchFamily="2" charset="2"/>
                      </a:rPr>
                      <m:t>0.0</m:t>
                    </m:r>
                    <m:r>
                      <a:rPr lang="nb-NO" altLang="nb-NO" b="0" i="1" smtClean="0">
                        <a:latin typeface="Cambria Math" panose="02040503050406030204" pitchFamily="18" charset="0"/>
                        <a:sym typeface="Symbol" pitchFamily="2" charset="2"/>
                      </a:rPr>
                      <m:t>5</m:t>
                    </m:r>
                  </m:oMath>
                </a14:m>
                <a:r>
                  <a:rPr lang="en-US" altLang="nb-NO" dirty="0">
                    <a:sym typeface="Symbol" pitchFamily="2" charset="2"/>
                  </a:rPr>
                  <a:t> ≣ confidence level 95%</a:t>
                </a:r>
              </a:p>
              <a:p>
                <a:pPr marL="0" indent="0" algn="ctr">
                  <a:lnSpc>
                    <a:spcPct val="90000"/>
                  </a:lnSpc>
                  <a:buNone/>
                </a:pPr>
                <a:r>
                  <a:rPr lang="en-US" altLang="nb-NO" dirty="0">
                    <a:ea typeface="Cambria Math" panose="02040503050406030204" pitchFamily="18" charset="0"/>
                    <a:sym typeface="Symbol" pitchFamily="2" charset="2"/>
                  </a:rPr>
                  <a:t>significance level </a:t>
                </a:r>
                <a14:m>
                  <m:oMath xmlns:m="http://schemas.openxmlformats.org/officeDocument/2006/math">
                    <m:r>
                      <a:rPr lang="en-US" altLang="nb-NO" i="1">
                        <a:latin typeface="Cambria Math" panose="02040503050406030204" pitchFamily="18" charset="0"/>
                        <a:ea typeface="Cambria Math" panose="02040503050406030204" pitchFamily="18" charset="0"/>
                        <a:sym typeface="Symbol" pitchFamily="2" charset="2"/>
                      </a:rPr>
                      <m:t>𝛼</m:t>
                    </m:r>
                    <m:r>
                      <a:rPr lang="en-US" altLang="nb-NO" i="1">
                        <a:latin typeface="Cambria Math" panose="02040503050406030204" pitchFamily="18" charset="0"/>
                        <a:sym typeface="Symbol" pitchFamily="2" charset="2"/>
                      </a:rPr>
                      <m:t>=</m:t>
                    </m:r>
                    <m:r>
                      <a:rPr lang="nb-NO" altLang="nb-NO" i="1">
                        <a:latin typeface="Cambria Math" panose="02040503050406030204" pitchFamily="18" charset="0"/>
                        <a:sym typeface="Symbol" pitchFamily="2" charset="2"/>
                      </a:rPr>
                      <m:t>0.</m:t>
                    </m:r>
                    <m:r>
                      <a:rPr lang="nb-NO" altLang="nb-NO" b="0" i="1" smtClean="0">
                        <a:latin typeface="Cambria Math" panose="02040503050406030204" pitchFamily="18" charset="0"/>
                        <a:sym typeface="Symbol" pitchFamily="2" charset="2"/>
                      </a:rPr>
                      <m:t>0</m:t>
                    </m:r>
                    <m:r>
                      <a:rPr lang="nb-NO" altLang="nb-NO" i="1">
                        <a:latin typeface="Cambria Math" panose="02040503050406030204" pitchFamily="18" charset="0"/>
                        <a:sym typeface="Symbol" pitchFamily="2" charset="2"/>
                      </a:rPr>
                      <m:t>1</m:t>
                    </m:r>
                  </m:oMath>
                </a14:m>
                <a:r>
                  <a:rPr lang="en-US" altLang="nb-NO" dirty="0">
                    <a:sym typeface="Symbol" pitchFamily="2" charset="2"/>
                  </a:rPr>
                  <a:t> ≣ confidence level 99%</a:t>
                </a:r>
              </a:p>
            </p:txBody>
          </p:sp>
        </mc:Choice>
        <mc:Fallback xmlns="">
          <p:sp>
            <p:nvSpPr>
              <p:cNvPr id="356355" name="Rectangle 3">
                <a:extLst>
                  <a:ext uri="{FF2B5EF4-FFF2-40B4-BE49-F238E27FC236}">
                    <a16:creationId xmlns:a16="http://schemas.microsoft.com/office/drawing/2014/main" id="{372F02CB-A358-F643-8A4B-52D15C7B71D7}"/>
                  </a:ext>
                </a:extLst>
              </p:cNvPr>
              <p:cNvSpPr>
                <a:spLocks noGrp="1" noRot="1" noChangeAspect="1" noMove="1" noResize="1" noEditPoints="1" noAdjustHandles="1" noChangeArrowheads="1" noChangeShapeType="1" noTextEdit="1"/>
              </p:cNvSpPr>
              <p:nvPr>
                <p:ph idx="1"/>
              </p:nvPr>
            </p:nvSpPr>
            <p:spPr>
              <a:blipFill>
                <a:blip r:embed="rId2"/>
                <a:stretch>
                  <a:fillRect l="-1597" t="-2691"/>
                </a:stretch>
              </a:blipFill>
            </p:spPr>
            <p:txBody>
              <a:bodyPr/>
              <a:lstStyle/>
              <a:p>
                <a:r>
                  <a:rPr lang="en-NO">
                    <a:noFill/>
                  </a:rPr>
                  <a:t> </a:t>
                </a:r>
              </a:p>
            </p:txBody>
          </p:sp>
        </mc:Fallback>
      </mc:AlternateContent>
    </p:spTree>
    <p:extLst>
      <p:ext uri="{BB962C8B-B14F-4D97-AF65-F5344CB8AC3E}">
        <p14:creationId xmlns:p14="http://schemas.microsoft.com/office/powerpoint/2010/main" val="80220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BA6EC5B2-1761-9E4E-B805-C8AC2C25BE34}"/>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Stimuli</a:t>
            </a:r>
            <a:endParaRPr lang="en-US" altLang="nb-NO" dirty="0">
              <a:ea typeface="ヒラギノ角ゴ ProN W3" panose="020B0300000000000000" pitchFamily="34" charset="-128"/>
              <a:sym typeface="Verdana" panose="020B0604030504040204" pitchFamily="34" charset="0"/>
            </a:endParaRPr>
          </a:p>
        </p:txBody>
      </p:sp>
      <p:sp>
        <p:nvSpPr>
          <p:cNvPr id="214022" name="Rectangle 5">
            <a:extLst>
              <a:ext uri="{FF2B5EF4-FFF2-40B4-BE49-F238E27FC236}">
                <a16:creationId xmlns:a16="http://schemas.microsoft.com/office/drawing/2014/main" id="{18137D23-F542-6045-A12F-B27DBF77793C}"/>
              </a:ext>
            </a:extLst>
          </p:cNvPr>
          <p:cNvSpPr>
            <a:spLocks noGrp="1" noChangeArrowheads="1"/>
          </p:cNvSpPr>
          <p:nvPr>
            <p:ph idx="1"/>
          </p:nvPr>
        </p:nvSpPr>
        <p:spPr>
          <a:xfrm>
            <a:off x="237067" y="866775"/>
            <a:ext cx="8729134" cy="649791"/>
          </a:xfrm>
        </p:spPr>
        <p:txBody>
          <a:bodyPr/>
          <a:lstStyle/>
          <a:p>
            <a:pPr marL="0" indent="0" eaLnBrk="1" hangingPunct="1">
              <a:buNone/>
            </a:pPr>
            <a:r>
              <a:rPr lang="en-US" altLang="nb-NO" dirty="0">
                <a:sym typeface="Verdana" panose="020B0604030504040204" pitchFamily="34" charset="0"/>
              </a:rPr>
              <a:t>Visual distortion, 4 levels, Gaussian blur filter</a:t>
            </a:r>
          </a:p>
        </p:txBody>
      </p:sp>
      <p:grpSp>
        <p:nvGrpSpPr>
          <p:cNvPr id="2" name="Group 1">
            <a:extLst>
              <a:ext uri="{FF2B5EF4-FFF2-40B4-BE49-F238E27FC236}">
                <a16:creationId xmlns:a16="http://schemas.microsoft.com/office/drawing/2014/main" id="{EB622ACC-7FA8-954B-9C4A-511FD8038871}"/>
              </a:ext>
            </a:extLst>
          </p:cNvPr>
          <p:cNvGrpSpPr/>
          <p:nvPr/>
        </p:nvGrpSpPr>
        <p:grpSpPr>
          <a:xfrm>
            <a:off x="385646" y="1665830"/>
            <a:ext cx="8365892" cy="1673031"/>
            <a:chOff x="419100" y="2424113"/>
            <a:chExt cx="8365892" cy="1673031"/>
          </a:xfrm>
        </p:grpSpPr>
        <p:pic>
          <p:nvPicPr>
            <p:cNvPr id="214024" name="Picture 7">
              <a:extLst>
                <a:ext uri="{FF2B5EF4-FFF2-40B4-BE49-F238E27FC236}">
                  <a16:creationId xmlns:a16="http://schemas.microsoft.com/office/drawing/2014/main" id="{932DDE47-702E-394B-A33A-D966E990B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425700"/>
              <a:ext cx="22574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4025" name="Picture 8">
              <a:extLst>
                <a:ext uri="{FF2B5EF4-FFF2-40B4-BE49-F238E27FC236}">
                  <a16:creationId xmlns:a16="http://schemas.microsoft.com/office/drawing/2014/main" id="{0CFF02B3-A579-404C-A63E-BF7D51C85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24113"/>
              <a:ext cx="22606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4026" name="Picture 9">
              <a:extLst>
                <a:ext uri="{FF2B5EF4-FFF2-40B4-BE49-F238E27FC236}">
                  <a16:creationId xmlns:a16="http://schemas.microsoft.com/office/drawing/2014/main" id="{C884AF74-ABBF-C846-91D7-62B1DBB1A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2424113"/>
              <a:ext cx="22606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4027" name="Picture 10">
              <a:extLst>
                <a:ext uri="{FF2B5EF4-FFF2-40B4-BE49-F238E27FC236}">
                  <a16:creationId xmlns:a16="http://schemas.microsoft.com/office/drawing/2014/main" id="{EE3D22D3-C456-BD49-A302-A795010CE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2425700"/>
              <a:ext cx="22574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4028" name="Rectangle 11">
              <a:extLst>
                <a:ext uri="{FF2B5EF4-FFF2-40B4-BE49-F238E27FC236}">
                  <a16:creationId xmlns:a16="http://schemas.microsoft.com/office/drawing/2014/main" id="{64AB5C64-0CA7-3542-92C3-C7667745FFCB}"/>
                </a:ext>
              </a:extLst>
            </p:cNvPr>
            <p:cNvSpPr>
              <a:spLocks/>
            </p:cNvSpPr>
            <p:nvPr/>
          </p:nvSpPr>
          <p:spPr bwMode="auto">
            <a:xfrm>
              <a:off x="479192" y="3754244"/>
              <a:ext cx="830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eaLnBrk="1" hangingPunct="1"/>
              <a:r>
                <a:rPr lang="en-US" altLang="nb-NO" sz="1600" dirty="0">
                  <a:solidFill>
                    <a:srgbClr val="FF2712"/>
                  </a:solidFill>
                  <a:latin typeface="Verdana Bold" charset="0"/>
                  <a:sym typeface="Verdana Bold" charset="0"/>
                </a:rPr>
                <a:t>    Undistorted           Blur 2x2 pixels           Blur 4x4 pixels      Blur 6x6 pixels</a:t>
              </a:r>
            </a:p>
          </p:txBody>
        </p:sp>
      </p:grpSp>
    </p:spTree>
    <p:extLst>
      <p:ext uri="{BB962C8B-B14F-4D97-AF65-F5344CB8AC3E}">
        <p14:creationId xmlns:p14="http://schemas.microsoft.com/office/powerpoint/2010/main" val="1993131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1152-8C01-714E-A344-67319BC505AA}"/>
              </a:ext>
            </a:extLst>
          </p:cNvPr>
          <p:cNvSpPr>
            <a:spLocks noGrp="1"/>
          </p:cNvSpPr>
          <p:nvPr>
            <p:ph type="title"/>
          </p:nvPr>
        </p:nvSpPr>
        <p:spPr/>
        <p:txBody>
          <a:bodyPr/>
          <a:lstStyle/>
          <a:p>
            <a:r>
              <a:rPr lang="en-US" dirty="0"/>
              <a:t>The F-distribution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A232C0-6063-824E-970C-0C262CAF11F1}"/>
                  </a:ext>
                </a:extLst>
              </p:cNvPr>
              <p:cNvSpPr>
                <a:spLocks noGrp="1"/>
              </p:cNvSpPr>
              <p:nvPr>
                <p:ph idx="1"/>
              </p:nvPr>
            </p:nvSpPr>
            <p:spPr/>
            <p:txBody>
              <a:bodyPr/>
              <a:lstStyle/>
              <a:p>
                <a:r>
                  <a:rPr lang="en-US" dirty="0"/>
                  <a:t>The F-distribution is the </a:t>
                </a:r>
                <a:r>
                  <a:rPr lang="en-US" i="1" dirty="0"/>
                  <a:t>null distribution </a:t>
                </a:r>
                <a:r>
                  <a:rPr lang="en-US" dirty="0"/>
                  <a:t>of test statistics, in particular used in ANOVA</a:t>
                </a:r>
              </a:p>
              <a:p>
                <a:pPr lvl="1"/>
                <a:r>
                  <a:rPr lang="en-US" dirty="0"/>
                  <a:t>if you have two sets of data, and results are not outside the parameters of expectations described by the F-distribution,</a:t>
                </a:r>
              </a:p>
              <a:p>
                <a:pPr lvl="1"/>
                <a:r>
                  <a:rPr lang="en-US" dirty="0"/>
                  <a:t>then the null hypothesis is said to be true</a:t>
                </a:r>
              </a:p>
              <a:p>
                <a:pPr lvl="2"/>
                <a:r>
                  <a:rPr lang="en-US" dirty="0"/>
                  <a:t>the null hypothesis says that the two sets have no statistically significant difference</a:t>
                </a:r>
              </a:p>
              <a:p>
                <a:r>
                  <a:rPr lang="en-US" dirty="0"/>
                  <a:t>probability density function</a:t>
                </a:r>
              </a:p>
              <a:p>
                <a:pPr marL="0" indent="0">
                  <a:buNone/>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𝑓</m:t>
                      </m:r>
                      <m:d>
                        <m:dPr>
                          <m:ctrlPr>
                            <a:rPr lang="nb-NO" sz="2400" b="0" i="1" smtClean="0">
                              <a:latin typeface="Cambria Math" panose="02040503050406030204" pitchFamily="18" charset="0"/>
                            </a:rPr>
                          </m:ctrlPr>
                        </m:dPr>
                        <m:e>
                          <m:r>
                            <a:rPr lang="nb-NO" sz="2400" b="0" i="1" smtClean="0">
                              <a:latin typeface="Cambria Math" panose="02040503050406030204" pitchFamily="18" charset="0"/>
                            </a:rPr>
                            <m:t>𝑥</m:t>
                          </m:r>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e>
                      </m:d>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rad>
                            <m:radPr>
                              <m:degHide m:val="on"/>
                              <m:ctrlPr>
                                <a:rPr lang="nb-NO" sz="2400" b="0" i="1" smtClean="0">
                                  <a:latin typeface="Cambria Math" panose="02040503050406030204" pitchFamily="18" charset="0"/>
                                </a:rPr>
                              </m:ctrlPr>
                            </m:radPr>
                            <m:deg/>
                            <m:e>
                              <m:f>
                                <m:fPr>
                                  <m:ctrlPr>
                                    <a:rPr lang="nb-NO" sz="2400" b="0" i="1" smtClean="0">
                                      <a:latin typeface="Cambria Math" panose="02040503050406030204" pitchFamily="18" charset="0"/>
                                    </a:rPr>
                                  </m:ctrlPr>
                                </m:fPr>
                                <m:num>
                                  <m:sSup>
                                    <m:sSupPr>
                                      <m:ctrlPr>
                                        <a:rPr lang="nb-NO" sz="2400" b="0" i="1" smtClean="0">
                                          <a:latin typeface="Cambria Math" panose="02040503050406030204" pitchFamily="18" charset="0"/>
                                        </a:rPr>
                                      </m:ctrlPr>
                                    </m:sSupPr>
                                    <m:e>
                                      <m:d>
                                        <m:dPr>
                                          <m:ctrlPr>
                                            <a:rPr lang="nb-NO" sz="2400" b="0" i="1" smtClean="0">
                                              <a:latin typeface="Cambria Math" panose="02040503050406030204" pitchFamily="18" charset="0"/>
                                            </a:rPr>
                                          </m:ctrlPr>
                                        </m:dPr>
                                        <m:e>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𝑥</m:t>
                                          </m:r>
                                        </m:e>
                                      </m:d>
                                    </m:e>
                                    <m:sup>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sup>
                                  </m:sSup>
                                  <m:r>
                                    <a:rPr lang="nb-NO" sz="2400" b="0" i="1" smtClean="0">
                                      <a:latin typeface="Cambria Math" panose="02040503050406030204" pitchFamily="18" charset="0"/>
                                      <a:ea typeface="Cambria Math" panose="02040503050406030204" pitchFamily="18" charset="0"/>
                                    </a:rPr>
                                    <m:t>∙</m:t>
                                  </m:r>
                                  <m:sSubSup>
                                    <m:sSubSupPr>
                                      <m:ctrlPr>
                                        <a:rPr lang="nb-NO" sz="2400" b="0" i="1" smtClean="0">
                                          <a:latin typeface="Cambria Math" panose="02040503050406030204" pitchFamily="18" charset="0"/>
                                        </a:rPr>
                                      </m:ctrlPr>
                                    </m:sSubSup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up>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sup>
                                  </m:sSubSup>
                                </m:num>
                                <m:den>
                                  <m:sSup>
                                    <m:sSupPr>
                                      <m:ctrlPr>
                                        <a:rPr lang="nb-NO" sz="2400" b="0" i="1" smtClean="0">
                                          <a:latin typeface="Cambria Math" panose="02040503050406030204" pitchFamily="18" charset="0"/>
                                        </a:rPr>
                                      </m:ctrlPr>
                                    </m:sSupPr>
                                    <m:e>
                                      <m:d>
                                        <m:dPr>
                                          <m:ctrlPr>
                                            <a:rPr lang="nb-NO" sz="2400" b="0" i="1" smtClean="0">
                                              <a:latin typeface="Cambria Math" panose="02040503050406030204" pitchFamily="18" charset="0"/>
                                            </a:rPr>
                                          </m:ctrlPr>
                                        </m:dPr>
                                        <m:e>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𝑥</m:t>
                                          </m:r>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e>
                                      </m:d>
                                    </m:e>
                                    <m:sup>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sup>
                                  </m:sSup>
                                </m:den>
                              </m:f>
                            </m:e>
                          </m:rad>
                        </m:num>
                        <m:den>
                          <m:r>
                            <a:rPr lang="nb-NO" sz="2400" b="0" i="1" smtClean="0">
                              <a:latin typeface="Cambria Math" panose="02040503050406030204" pitchFamily="18" charset="0"/>
                            </a:rPr>
                            <m:t>𝑥𝐵</m:t>
                          </m:r>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num>
                            <m:den>
                              <m:r>
                                <a:rPr lang="nb-NO" sz="2400" b="0" i="1" smtClean="0">
                                  <a:latin typeface="Cambria Math" panose="02040503050406030204" pitchFamily="18" charset="0"/>
                                </a:rPr>
                                <m:t>2</m:t>
                              </m:r>
                            </m:den>
                          </m:f>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num>
                            <m:den>
                              <m:r>
                                <a:rPr lang="nb-NO" sz="2400" b="0" i="1" smtClean="0">
                                  <a:latin typeface="Cambria Math" panose="02040503050406030204" pitchFamily="18" charset="0"/>
                                </a:rPr>
                                <m:t>2</m:t>
                              </m:r>
                            </m:den>
                          </m:f>
                          <m:r>
                            <a:rPr lang="nb-NO" sz="2400" b="0" i="1" smtClean="0">
                              <a:latin typeface="Cambria Math" panose="02040503050406030204" pitchFamily="18" charset="0"/>
                            </a:rPr>
                            <m:t>)</m:t>
                          </m:r>
                        </m:den>
                      </m:f>
                      <m:r>
                        <a:rPr lang="nb-NO" sz="2400" b="0" i="1" smtClean="0">
                          <a:latin typeface="Cambria Math" panose="02040503050406030204" pitchFamily="18" charset="0"/>
                        </a:rPr>
                        <m:t>;</m:t>
                      </m:r>
                      <m:r>
                        <a:rPr lang="nb-NO" sz="2400" i="1">
                          <a:latin typeface="Cambria Math" panose="02040503050406030204" pitchFamily="18" charset="0"/>
                        </a:rPr>
                        <m:t>𝐵</m:t>
                      </m:r>
                      <m:d>
                        <m:dPr>
                          <m:ctrlPr>
                            <a:rPr lang="nb-NO" sz="2400" i="1">
                              <a:latin typeface="Cambria Math" panose="02040503050406030204" pitchFamily="18" charset="0"/>
                            </a:rPr>
                          </m:ctrlPr>
                        </m:dPr>
                        <m:e>
                          <m:r>
                            <a:rPr lang="nb-NO" sz="2400" i="1">
                              <a:latin typeface="Cambria Math" panose="02040503050406030204" pitchFamily="18" charset="0"/>
                            </a:rPr>
                            <m:t>𝑥</m:t>
                          </m:r>
                          <m:r>
                            <a:rPr lang="nb-NO" sz="2400" i="1">
                              <a:latin typeface="Cambria Math" panose="02040503050406030204" pitchFamily="18" charset="0"/>
                            </a:rPr>
                            <m:t>,</m:t>
                          </m:r>
                          <m:r>
                            <a:rPr lang="nb-NO" sz="2400" i="1">
                              <a:latin typeface="Cambria Math" panose="02040503050406030204" pitchFamily="18" charset="0"/>
                            </a:rPr>
                            <m:t>𝑦</m:t>
                          </m:r>
                        </m:e>
                      </m:d>
                      <m:r>
                        <a:rPr lang="nb-NO" sz="2400" i="1">
                          <a:latin typeface="Cambria Math" panose="02040503050406030204" pitchFamily="18" charset="0"/>
                        </a:rPr>
                        <m:t>=</m:t>
                      </m:r>
                      <m:nary>
                        <m:naryPr>
                          <m:ctrlPr>
                            <a:rPr lang="nb-NO" sz="2400" i="1">
                              <a:latin typeface="Cambria Math" panose="02040503050406030204" pitchFamily="18" charset="0"/>
                            </a:rPr>
                          </m:ctrlPr>
                        </m:naryPr>
                        <m:sub>
                          <m:r>
                            <m:rPr>
                              <m:brk m:alnAt="23"/>
                            </m:rPr>
                            <a:rPr lang="nb-NO" sz="2400" i="1">
                              <a:latin typeface="Cambria Math" panose="02040503050406030204" pitchFamily="18" charset="0"/>
                            </a:rPr>
                            <m:t>𝑜</m:t>
                          </m:r>
                        </m:sub>
                        <m:sup>
                          <m:r>
                            <a:rPr lang="nb-NO" sz="2400" i="1">
                              <a:latin typeface="Cambria Math" panose="02040503050406030204" pitchFamily="18" charset="0"/>
                            </a:rPr>
                            <m:t>1</m:t>
                          </m:r>
                        </m:sup>
                        <m:e>
                          <m:sSup>
                            <m:sSupPr>
                              <m:ctrlPr>
                                <a:rPr lang="nb-NO" sz="2400" i="1">
                                  <a:latin typeface="Cambria Math" panose="02040503050406030204" pitchFamily="18" charset="0"/>
                                </a:rPr>
                              </m:ctrlPr>
                            </m:sSupPr>
                            <m:e>
                              <m:r>
                                <a:rPr lang="nb-NO" sz="2400" i="1">
                                  <a:latin typeface="Cambria Math" panose="02040503050406030204" pitchFamily="18" charset="0"/>
                                </a:rPr>
                                <m:t>𝑡</m:t>
                              </m:r>
                            </m:e>
                            <m:sup>
                              <m:r>
                                <a:rPr lang="nb-NO" sz="2400" i="1">
                                  <a:latin typeface="Cambria Math" panose="02040503050406030204" pitchFamily="18" charset="0"/>
                                </a:rPr>
                                <m:t>𝑥</m:t>
                              </m:r>
                              <m:r>
                                <a:rPr lang="nb-NO" sz="2400" i="1">
                                  <a:latin typeface="Cambria Math" panose="02040503050406030204" pitchFamily="18" charset="0"/>
                                </a:rPr>
                                <m:t>−1</m:t>
                              </m:r>
                            </m:sup>
                          </m:sSup>
                          <m:sSup>
                            <m:sSupPr>
                              <m:ctrlPr>
                                <a:rPr lang="nb-NO" sz="2400" i="1">
                                  <a:latin typeface="Cambria Math" panose="02040503050406030204" pitchFamily="18" charset="0"/>
                                </a:rPr>
                              </m:ctrlPr>
                            </m:sSupPr>
                            <m:e>
                              <m:d>
                                <m:dPr>
                                  <m:ctrlPr>
                                    <a:rPr lang="nb-NO" sz="2400" i="1">
                                      <a:latin typeface="Cambria Math" panose="02040503050406030204" pitchFamily="18" charset="0"/>
                                    </a:rPr>
                                  </m:ctrlPr>
                                </m:dPr>
                                <m:e>
                                  <m:r>
                                    <a:rPr lang="nb-NO" sz="2400" i="1">
                                      <a:latin typeface="Cambria Math" panose="02040503050406030204" pitchFamily="18" charset="0"/>
                                    </a:rPr>
                                    <m:t>𝑡</m:t>
                                  </m:r>
                                  <m:r>
                                    <a:rPr lang="nb-NO" sz="2400" i="1">
                                      <a:latin typeface="Cambria Math" panose="02040503050406030204" pitchFamily="18" charset="0"/>
                                    </a:rPr>
                                    <m:t>−1</m:t>
                                  </m:r>
                                </m:e>
                              </m:d>
                            </m:e>
                            <m:sup>
                              <m:r>
                                <a:rPr lang="nb-NO" sz="2400" i="1">
                                  <a:latin typeface="Cambria Math" panose="02040503050406030204" pitchFamily="18" charset="0"/>
                                </a:rPr>
                                <m:t>𝑦</m:t>
                              </m:r>
                              <m:r>
                                <a:rPr lang="nb-NO" sz="2400" i="1">
                                  <a:latin typeface="Cambria Math" panose="02040503050406030204" pitchFamily="18" charset="0"/>
                                </a:rPr>
                                <m:t>−1</m:t>
                              </m:r>
                            </m:sup>
                          </m:sSup>
                          <m:r>
                            <a:rPr lang="nb-NO" sz="2400" i="1">
                              <a:latin typeface="Cambria Math" panose="02040503050406030204" pitchFamily="18" charset="0"/>
                            </a:rPr>
                            <m:t>𝑑𝑡</m:t>
                          </m:r>
                        </m:e>
                      </m:nary>
                    </m:oMath>
                  </m:oMathPara>
                </a14:m>
                <a:endParaRPr lang="en-US" sz="2400" dirty="0"/>
              </a:p>
            </p:txBody>
          </p:sp>
        </mc:Choice>
        <mc:Fallback xmlns="">
          <p:sp>
            <p:nvSpPr>
              <p:cNvPr id="3" name="Content Placeholder 2">
                <a:extLst>
                  <a:ext uri="{FF2B5EF4-FFF2-40B4-BE49-F238E27FC236}">
                    <a16:creationId xmlns:a16="http://schemas.microsoft.com/office/drawing/2014/main" id="{6BA232C0-6063-824E-970C-0C262CAF11F1}"/>
                  </a:ext>
                </a:extLst>
              </p:cNvPr>
              <p:cNvSpPr>
                <a:spLocks noGrp="1" noRot="1" noChangeAspect="1" noMove="1" noResize="1" noEditPoints="1" noAdjustHandles="1" noChangeArrowheads="1" noChangeShapeType="1" noTextEdit="1"/>
              </p:cNvSpPr>
              <p:nvPr>
                <p:ph idx="1"/>
              </p:nvPr>
            </p:nvSpPr>
            <p:spPr>
              <a:blipFill>
                <a:blip r:embed="rId2"/>
                <a:stretch>
                  <a:fillRect l="-1597" t="-2018" b="-25336"/>
                </a:stretch>
              </a:blipFill>
            </p:spPr>
            <p:txBody>
              <a:bodyPr/>
              <a:lstStyle/>
              <a:p>
                <a:r>
                  <a:rPr lang="en-NO">
                    <a:noFill/>
                  </a:rPr>
                  <a:t> </a:t>
                </a:r>
              </a:p>
            </p:txBody>
          </p:sp>
        </mc:Fallback>
      </mc:AlternateContent>
    </p:spTree>
    <p:extLst>
      <p:ext uri="{BB962C8B-B14F-4D97-AF65-F5344CB8AC3E}">
        <p14:creationId xmlns:p14="http://schemas.microsoft.com/office/powerpoint/2010/main" val="3604334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C712-EB83-6F4C-9508-DD83185AC943}"/>
              </a:ext>
            </a:extLst>
          </p:cNvPr>
          <p:cNvSpPr>
            <a:spLocks noGrp="1"/>
          </p:cNvSpPr>
          <p:nvPr>
            <p:ph type="title"/>
          </p:nvPr>
        </p:nvSpPr>
        <p:spPr/>
        <p:txBody>
          <a:bodyPr/>
          <a:lstStyle/>
          <a:p>
            <a:r>
              <a:rPr lang="en-US" dirty="0"/>
              <a:t>The F-distribution</a:t>
            </a:r>
          </a:p>
        </p:txBody>
      </p:sp>
      <p:sp>
        <p:nvSpPr>
          <p:cNvPr id="6" name="TextBox 5">
            <a:extLst>
              <a:ext uri="{FF2B5EF4-FFF2-40B4-BE49-F238E27FC236}">
                <a16:creationId xmlns:a16="http://schemas.microsoft.com/office/drawing/2014/main" id="{95D04DE1-614A-F744-85A3-7149AC0BAE6F}"/>
              </a:ext>
            </a:extLst>
          </p:cNvPr>
          <p:cNvSpPr txBox="1"/>
          <p:nvPr/>
        </p:nvSpPr>
        <p:spPr bwMode="auto">
          <a:xfrm>
            <a:off x="2522869" y="5612130"/>
            <a:ext cx="4098263" cy="40011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ctr"/>
            <a:r>
              <a:rPr lang="en-US" sz="2000" kern="0" dirty="0">
                <a:latin typeface="Eurostile" panose="020B0504020202050204" pitchFamily="34" charset="77"/>
                <a:sym typeface="Wingdings" pitchFamily="2" charset="2"/>
              </a:rPr>
              <a:t>Example PDF functions plotted with R</a:t>
            </a:r>
          </a:p>
        </p:txBody>
      </p:sp>
      <p:pic>
        <p:nvPicPr>
          <p:cNvPr id="9" name="Picture 8">
            <a:extLst>
              <a:ext uri="{FF2B5EF4-FFF2-40B4-BE49-F238E27FC236}">
                <a16:creationId xmlns:a16="http://schemas.microsoft.com/office/drawing/2014/main" id="{3C430C6F-6210-8F47-B409-FB98DFFB6344}"/>
              </a:ext>
            </a:extLst>
          </p:cNvPr>
          <p:cNvPicPr>
            <a:picLocks noChangeAspect="1"/>
          </p:cNvPicPr>
          <p:nvPr/>
        </p:nvPicPr>
        <p:blipFill>
          <a:blip r:embed="rId2"/>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05D97CFE-4020-C544-A9BB-9566227DEE27}"/>
              </a:ext>
            </a:extLst>
          </p:cNvPr>
          <p:cNvPicPr>
            <a:picLocks noChangeAspect="1"/>
          </p:cNvPicPr>
          <p:nvPr/>
        </p:nvPicPr>
        <p:blipFill rotWithShape="1">
          <a:blip r:embed="rId3">
            <a:extLst>
              <a:ext uri="{28A0092B-C50C-407E-A947-70E740481C1C}">
                <a14:useLocalDpi xmlns:a14="http://schemas.microsoft.com/office/drawing/2010/main" val="0"/>
              </a:ext>
            </a:extLst>
          </a:blip>
          <a:srcRect t="10625" b="2750"/>
          <a:stretch/>
        </p:blipFill>
        <p:spPr>
          <a:xfrm>
            <a:off x="1872000" y="948690"/>
            <a:ext cx="5400000" cy="4677750"/>
          </a:xfrm>
          <a:prstGeom prst="rect">
            <a:avLst/>
          </a:prstGeom>
        </p:spPr>
      </p:pic>
    </p:spTree>
    <p:extLst>
      <p:ext uri="{BB962C8B-B14F-4D97-AF65-F5344CB8AC3E}">
        <p14:creationId xmlns:p14="http://schemas.microsoft.com/office/powerpoint/2010/main" val="422955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1152-8C01-714E-A344-67319BC505AA}"/>
              </a:ext>
            </a:extLst>
          </p:cNvPr>
          <p:cNvSpPr>
            <a:spLocks noGrp="1"/>
          </p:cNvSpPr>
          <p:nvPr>
            <p:ph type="title"/>
          </p:nvPr>
        </p:nvSpPr>
        <p:spPr/>
        <p:txBody>
          <a:bodyPr/>
          <a:lstStyle/>
          <a:p>
            <a:r>
              <a:rPr lang="en-US" dirty="0"/>
              <a:t>The F-distribution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A232C0-6063-824E-970C-0C262CAF11F1}"/>
                  </a:ext>
                </a:extLst>
              </p:cNvPr>
              <p:cNvSpPr>
                <a:spLocks noGrp="1"/>
              </p:cNvSpPr>
              <p:nvPr>
                <p:ph idx="1"/>
              </p:nvPr>
            </p:nvSpPr>
            <p:spPr/>
            <p:txBody>
              <a:bodyPr/>
              <a:lstStyle/>
              <a:p>
                <a:r>
                  <a:rPr lang="en-US" dirty="0"/>
                  <a:t>The F-distribution is the </a:t>
                </a:r>
                <a:r>
                  <a:rPr lang="en-US" i="1" dirty="0"/>
                  <a:t>null distribution </a:t>
                </a:r>
                <a:r>
                  <a:rPr lang="en-US" dirty="0"/>
                  <a:t>of test statistics, in particular using in ANOVA</a:t>
                </a:r>
              </a:p>
              <a:p>
                <a:pPr lvl="1"/>
                <a:r>
                  <a:rPr lang="en-US" dirty="0"/>
                  <a:t>if you have two sets of data, and results are not outside the parameters of expectations described by the F-distribution,</a:t>
                </a:r>
              </a:p>
              <a:p>
                <a:pPr lvl="1"/>
                <a:r>
                  <a:rPr lang="en-US" dirty="0"/>
                  <a:t>then the null hypothesis is said to be true</a:t>
                </a:r>
              </a:p>
              <a:p>
                <a:pPr lvl="2"/>
                <a:r>
                  <a:rPr lang="en-US" dirty="0"/>
                  <a:t>the null hypothesis says that the two sets have no statistically significant difference</a:t>
                </a:r>
              </a:p>
              <a:p>
                <a:r>
                  <a:rPr lang="en-US" dirty="0"/>
                  <a:t>cumulative distribution function</a:t>
                </a:r>
              </a:p>
              <a:p>
                <a:pPr marL="0" indent="0">
                  <a:buNone/>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𝐹</m:t>
                      </m:r>
                      <m:d>
                        <m:dPr>
                          <m:ctrlPr>
                            <a:rPr lang="nb-NO" sz="2400" b="0" i="1" smtClean="0">
                              <a:latin typeface="Cambria Math" panose="02040503050406030204" pitchFamily="18" charset="0"/>
                            </a:rPr>
                          </m:ctrlPr>
                        </m:dPr>
                        <m:e>
                          <m:r>
                            <a:rPr lang="nb-NO" sz="2400" b="0" i="1" smtClean="0">
                              <a:latin typeface="Cambria Math" panose="02040503050406030204" pitchFamily="18" charset="0"/>
                            </a:rPr>
                            <m:t>𝑥</m:t>
                          </m:r>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e>
                      </m:d>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𝐼</m:t>
                          </m:r>
                        </m:e>
                        <m:sub>
                          <m:f>
                            <m:fPr>
                              <m:ctrlPr>
                                <a:rPr lang="nb-NO" sz="2400" b="0" i="1" smtClean="0">
                                  <a:latin typeface="Cambria Math" panose="02040503050406030204" pitchFamily="18" charset="0"/>
                                </a:rPr>
                              </m:ctrlPr>
                            </m:fPr>
                            <m:num>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𝑥</m:t>
                              </m:r>
                            </m:num>
                            <m:den>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r>
                                <a:rPr lang="nb-NO" sz="2400" b="0" i="1" smtClean="0">
                                  <a:latin typeface="Cambria Math" panose="02040503050406030204" pitchFamily="18" charset="0"/>
                                </a:rPr>
                                <m:t>𝑥</m:t>
                              </m:r>
                              <m:r>
                                <a:rPr lang="nb-NO" sz="2400" b="0" i="1" smtClean="0">
                                  <a:latin typeface="Cambria Math" panose="02040503050406030204" pitchFamily="18" charset="0"/>
                                </a:rPr>
                                <m:t>+</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den>
                          </m:f>
                        </m:sub>
                      </m:sSub>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1</m:t>
                              </m:r>
                            </m:sub>
                          </m:sSub>
                        </m:num>
                        <m:den>
                          <m:r>
                            <a:rPr lang="nb-NO" sz="2400" b="0" i="1" smtClean="0">
                              <a:latin typeface="Cambria Math" panose="02040503050406030204" pitchFamily="18" charset="0"/>
                            </a:rPr>
                            <m:t>2</m:t>
                          </m:r>
                        </m:den>
                      </m:f>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𝑑</m:t>
                              </m:r>
                            </m:e>
                            <m:sub>
                              <m:r>
                                <a:rPr lang="nb-NO" sz="2400" b="0" i="1" smtClean="0">
                                  <a:latin typeface="Cambria Math" panose="02040503050406030204" pitchFamily="18" charset="0"/>
                                </a:rPr>
                                <m:t>2</m:t>
                              </m:r>
                            </m:sub>
                          </m:sSub>
                        </m:num>
                        <m:den>
                          <m:r>
                            <a:rPr lang="nb-NO" sz="2400" b="0" i="1" smtClean="0">
                              <a:latin typeface="Cambria Math" panose="02040503050406030204" pitchFamily="18" charset="0"/>
                            </a:rPr>
                            <m:t>2</m:t>
                          </m:r>
                        </m:den>
                      </m:f>
                      <m:r>
                        <a:rPr lang="nb-NO" sz="2400" b="0" i="1" smtClean="0">
                          <a:latin typeface="Cambria Math" panose="02040503050406030204" pitchFamily="18" charset="0"/>
                        </a:rPr>
                        <m:t>)</m:t>
                      </m:r>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nb-NO" sz="2400" b="0" i="1" smtClean="0">
                              <a:latin typeface="Cambria Math" panose="02040503050406030204" pitchFamily="18" charset="0"/>
                            </a:rPr>
                            <m:t>𝐼</m:t>
                          </m:r>
                        </m:e>
                        <m:sub>
                          <m:r>
                            <a:rPr lang="nb-NO" sz="2400" b="0" i="1" smtClean="0">
                              <a:latin typeface="Cambria Math" panose="02040503050406030204" pitchFamily="18" charset="0"/>
                            </a:rPr>
                            <m:t>𝑎</m:t>
                          </m:r>
                        </m:sub>
                      </m:sSub>
                      <m:d>
                        <m:dPr>
                          <m:ctrlPr>
                            <a:rPr lang="nb-NO" sz="2400" b="0" i="1" smtClean="0">
                              <a:latin typeface="Cambria Math" panose="02040503050406030204" pitchFamily="18" charset="0"/>
                            </a:rPr>
                          </m:ctrlPr>
                        </m:dPr>
                        <m:e>
                          <m:r>
                            <a:rPr lang="nb-NO" sz="2400" b="0" i="1" smtClean="0">
                              <a:latin typeface="Cambria Math" panose="02040503050406030204" pitchFamily="18" charset="0"/>
                            </a:rPr>
                            <m:t>𝑥</m:t>
                          </m:r>
                          <m:r>
                            <a:rPr lang="nb-NO" sz="2400" b="0" i="1" smtClean="0">
                              <a:latin typeface="Cambria Math" panose="02040503050406030204" pitchFamily="18" charset="0"/>
                            </a:rPr>
                            <m:t>,</m:t>
                          </m:r>
                          <m:r>
                            <a:rPr lang="nb-NO" sz="2400" b="0" i="1" smtClean="0">
                              <a:latin typeface="Cambria Math" panose="02040503050406030204" pitchFamily="18" charset="0"/>
                            </a:rPr>
                            <m:t>𝑦</m:t>
                          </m:r>
                        </m:e>
                      </m:d>
                      <m:r>
                        <a:rPr lang="nb-NO" sz="2400" b="0" i="1" smtClean="0">
                          <a:latin typeface="Cambria Math" panose="02040503050406030204" pitchFamily="18" charset="0"/>
                        </a:rPr>
                        <m:t>=</m:t>
                      </m:r>
                      <m:f>
                        <m:fPr>
                          <m:ctrlPr>
                            <a:rPr lang="nb-NO" sz="2400" b="0" i="1" smtClean="0">
                              <a:latin typeface="Cambria Math" panose="02040503050406030204" pitchFamily="18" charset="0"/>
                            </a:rPr>
                          </m:ctrlPr>
                        </m:fPr>
                        <m:num>
                          <m:nary>
                            <m:naryPr>
                              <m:ctrlPr>
                                <a:rPr lang="nb-NO" sz="2400" i="1">
                                  <a:latin typeface="Cambria Math" panose="02040503050406030204" pitchFamily="18" charset="0"/>
                                </a:rPr>
                              </m:ctrlPr>
                            </m:naryPr>
                            <m:sub>
                              <m:r>
                                <m:rPr>
                                  <m:brk m:alnAt="23"/>
                                </m:rPr>
                                <a:rPr lang="nb-NO" sz="2400" i="1">
                                  <a:latin typeface="Cambria Math" panose="02040503050406030204" pitchFamily="18" charset="0"/>
                                </a:rPr>
                                <m:t>𝑜</m:t>
                              </m:r>
                            </m:sub>
                            <m:sup>
                              <m:r>
                                <a:rPr lang="nb-NO" sz="2400" b="0" i="1" smtClean="0">
                                  <a:latin typeface="Cambria Math" panose="02040503050406030204" pitchFamily="18" charset="0"/>
                                </a:rPr>
                                <m:t>𝑎</m:t>
                              </m:r>
                            </m:sup>
                            <m:e>
                              <m:sSup>
                                <m:sSupPr>
                                  <m:ctrlPr>
                                    <a:rPr lang="nb-NO" sz="2400" i="1">
                                      <a:latin typeface="Cambria Math" panose="02040503050406030204" pitchFamily="18" charset="0"/>
                                    </a:rPr>
                                  </m:ctrlPr>
                                </m:sSupPr>
                                <m:e>
                                  <m:r>
                                    <a:rPr lang="nb-NO" sz="2400" i="1">
                                      <a:latin typeface="Cambria Math" panose="02040503050406030204" pitchFamily="18" charset="0"/>
                                    </a:rPr>
                                    <m:t>𝑡</m:t>
                                  </m:r>
                                </m:e>
                                <m:sup>
                                  <m:r>
                                    <a:rPr lang="nb-NO" sz="2400" i="1">
                                      <a:latin typeface="Cambria Math" panose="02040503050406030204" pitchFamily="18" charset="0"/>
                                    </a:rPr>
                                    <m:t>𝑥</m:t>
                                  </m:r>
                                  <m:r>
                                    <a:rPr lang="nb-NO" sz="2400" i="1">
                                      <a:latin typeface="Cambria Math" panose="02040503050406030204" pitchFamily="18" charset="0"/>
                                    </a:rPr>
                                    <m:t>−1</m:t>
                                  </m:r>
                                </m:sup>
                              </m:sSup>
                              <m:sSup>
                                <m:sSupPr>
                                  <m:ctrlPr>
                                    <a:rPr lang="nb-NO" sz="2400" i="1">
                                      <a:latin typeface="Cambria Math" panose="02040503050406030204" pitchFamily="18" charset="0"/>
                                    </a:rPr>
                                  </m:ctrlPr>
                                </m:sSupPr>
                                <m:e>
                                  <m:d>
                                    <m:dPr>
                                      <m:ctrlPr>
                                        <a:rPr lang="nb-NO" sz="2400" i="1">
                                          <a:latin typeface="Cambria Math" panose="02040503050406030204" pitchFamily="18" charset="0"/>
                                        </a:rPr>
                                      </m:ctrlPr>
                                    </m:dPr>
                                    <m:e>
                                      <m:r>
                                        <a:rPr lang="nb-NO" sz="2400" i="1">
                                          <a:latin typeface="Cambria Math" panose="02040503050406030204" pitchFamily="18" charset="0"/>
                                        </a:rPr>
                                        <m:t>𝑡</m:t>
                                      </m:r>
                                      <m:r>
                                        <a:rPr lang="nb-NO" sz="2400" i="1">
                                          <a:latin typeface="Cambria Math" panose="02040503050406030204" pitchFamily="18" charset="0"/>
                                        </a:rPr>
                                        <m:t>−1</m:t>
                                      </m:r>
                                    </m:e>
                                  </m:d>
                                </m:e>
                                <m:sup>
                                  <m:r>
                                    <a:rPr lang="nb-NO" sz="2400" i="1">
                                      <a:latin typeface="Cambria Math" panose="02040503050406030204" pitchFamily="18" charset="0"/>
                                    </a:rPr>
                                    <m:t>𝑦</m:t>
                                  </m:r>
                                  <m:r>
                                    <a:rPr lang="nb-NO" sz="2400" i="1">
                                      <a:latin typeface="Cambria Math" panose="02040503050406030204" pitchFamily="18" charset="0"/>
                                    </a:rPr>
                                    <m:t>−1</m:t>
                                  </m:r>
                                </m:sup>
                              </m:sSup>
                              <m:r>
                                <a:rPr lang="nb-NO" sz="2400" i="1">
                                  <a:latin typeface="Cambria Math" panose="02040503050406030204" pitchFamily="18" charset="0"/>
                                </a:rPr>
                                <m:t>𝑑𝑡</m:t>
                              </m:r>
                            </m:e>
                          </m:nary>
                        </m:num>
                        <m:den>
                          <m:nary>
                            <m:naryPr>
                              <m:ctrlPr>
                                <a:rPr lang="nb-NO" sz="2400" i="1">
                                  <a:latin typeface="Cambria Math" panose="02040503050406030204" pitchFamily="18" charset="0"/>
                                </a:rPr>
                              </m:ctrlPr>
                            </m:naryPr>
                            <m:sub>
                              <m:r>
                                <m:rPr>
                                  <m:brk m:alnAt="23"/>
                                </m:rPr>
                                <a:rPr lang="nb-NO" sz="2400" i="1">
                                  <a:latin typeface="Cambria Math" panose="02040503050406030204" pitchFamily="18" charset="0"/>
                                </a:rPr>
                                <m:t>𝑜</m:t>
                              </m:r>
                            </m:sub>
                            <m:sup>
                              <m:r>
                                <a:rPr lang="nb-NO" sz="2400" i="1">
                                  <a:latin typeface="Cambria Math" panose="02040503050406030204" pitchFamily="18" charset="0"/>
                                </a:rPr>
                                <m:t>1</m:t>
                              </m:r>
                            </m:sup>
                            <m:e>
                              <m:sSup>
                                <m:sSupPr>
                                  <m:ctrlPr>
                                    <a:rPr lang="nb-NO" sz="2400" i="1">
                                      <a:latin typeface="Cambria Math" panose="02040503050406030204" pitchFamily="18" charset="0"/>
                                    </a:rPr>
                                  </m:ctrlPr>
                                </m:sSupPr>
                                <m:e>
                                  <m:r>
                                    <a:rPr lang="nb-NO" sz="2400" i="1">
                                      <a:latin typeface="Cambria Math" panose="02040503050406030204" pitchFamily="18" charset="0"/>
                                    </a:rPr>
                                    <m:t>𝑡</m:t>
                                  </m:r>
                                </m:e>
                                <m:sup>
                                  <m:r>
                                    <a:rPr lang="nb-NO" sz="2400" i="1">
                                      <a:latin typeface="Cambria Math" panose="02040503050406030204" pitchFamily="18" charset="0"/>
                                    </a:rPr>
                                    <m:t>𝑥</m:t>
                                  </m:r>
                                  <m:r>
                                    <a:rPr lang="nb-NO" sz="2400" i="1">
                                      <a:latin typeface="Cambria Math" panose="02040503050406030204" pitchFamily="18" charset="0"/>
                                    </a:rPr>
                                    <m:t>−1</m:t>
                                  </m:r>
                                </m:sup>
                              </m:sSup>
                              <m:sSup>
                                <m:sSupPr>
                                  <m:ctrlPr>
                                    <a:rPr lang="nb-NO" sz="2400" i="1">
                                      <a:latin typeface="Cambria Math" panose="02040503050406030204" pitchFamily="18" charset="0"/>
                                    </a:rPr>
                                  </m:ctrlPr>
                                </m:sSupPr>
                                <m:e>
                                  <m:d>
                                    <m:dPr>
                                      <m:ctrlPr>
                                        <a:rPr lang="nb-NO" sz="2400" i="1">
                                          <a:latin typeface="Cambria Math" panose="02040503050406030204" pitchFamily="18" charset="0"/>
                                        </a:rPr>
                                      </m:ctrlPr>
                                    </m:dPr>
                                    <m:e>
                                      <m:r>
                                        <a:rPr lang="nb-NO" sz="2400" i="1">
                                          <a:latin typeface="Cambria Math" panose="02040503050406030204" pitchFamily="18" charset="0"/>
                                        </a:rPr>
                                        <m:t>𝑡</m:t>
                                      </m:r>
                                      <m:r>
                                        <a:rPr lang="nb-NO" sz="2400" i="1">
                                          <a:latin typeface="Cambria Math" panose="02040503050406030204" pitchFamily="18" charset="0"/>
                                        </a:rPr>
                                        <m:t>−1</m:t>
                                      </m:r>
                                    </m:e>
                                  </m:d>
                                </m:e>
                                <m:sup>
                                  <m:r>
                                    <a:rPr lang="nb-NO" sz="2400" i="1">
                                      <a:latin typeface="Cambria Math" panose="02040503050406030204" pitchFamily="18" charset="0"/>
                                    </a:rPr>
                                    <m:t>𝑦</m:t>
                                  </m:r>
                                  <m:r>
                                    <a:rPr lang="nb-NO" sz="2400" i="1">
                                      <a:latin typeface="Cambria Math" panose="02040503050406030204" pitchFamily="18" charset="0"/>
                                    </a:rPr>
                                    <m:t>−1</m:t>
                                  </m:r>
                                </m:sup>
                              </m:sSup>
                              <m:r>
                                <a:rPr lang="nb-NO" sz="2400" i="1">
                                  <a:latin typeface="Cambria Math" panose="02040503050406030204" pitchFamily="18" charset="0"/>
                                </a:rPr>
                                <m:t>𝑑𝑡</m:t>
                              </m:r>
                            </m:e>
                          </m:nary>
                        </m:den>
                      </m:f>
                    </m:oMath>
                  </m:oMathPara>
                </a14:m>
                <a:endParaRPr lang="en-US" sz="2400" dirty="0"/>
              </a:p>
            </p:txBody>
          </p:sp>
        </mc:Choice>
        <mc:Fallback xmlns="">
          <p:sp>
            <p:nvSpPr>
              <p:cNvPr id="3" name="Content Placeholder 2">
                <a:extLst>
                  <a:ext uri="{FF2B5EF4-FFF2-40B4-BE49-F238E27FC236}">
                    <a16:creationId xmlns:a16="http://schemas.microsoft.com/office/drawing/2014/main" id="{6BA232C0-6063-824E-970C-0C262CAF11F1}"/>
                  </a:ext>
                </a:extLst>
              </p:cNvPr>
              <p:cNvSpPr>
                <a:spLocks noGrp="1" noRot="1" noChangeAspect="1" noMove="1" noResize="1" noEditPoints="1" noAdjustHandles="1" noChangeArrowheads="1" noChangeShapeType="1" noTextEdit="1"/>
              </p:cNvSpPr>
              <p:nvPr>
                <p:ph idx="1"/>
              </p:nvPr>
            </p:nvSpPr>
            <p:spPr>
              <a:blipFill>
                <a:blip r:embed="rId3"/>
                <a:stretch>
                  <a:fillRect l="-1599" t="-1794" b="-10762"/>
                </a:stretch>
              </a:blipFill>
            </p:spPr>
            <p:txBody>
              <a:bodyPr/>
              <a:lstStyle/>
              <a:p>
                <a:r>
                  <a:rPr lang="en-US">
                    <a:noFill/>
                  </a:rPr>
                  <a:t> </a:t>
                </a:r>
              </a:p>
            </p:txBody>
          </p:sp>
        </mc:Fallback>
      </mc:AlternateContent>
    </p:spTree>
    <p:extLst>
      <p:ext uri="{BB962C8B-B14F-4D97-AF65-F5344CB8AC3E}">
        <p14:creationId xmlns:p14="http://schemas.microsoft.com/office/powerpoint/2010/main" val="71658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C712-EB83-6F4C-9508-DD83185AC943}"/>
              </a:ext>
            </a:extLst>
          </p:cNvPr>
          <p:cNvSpPr>
            <a:spLocks noGrp="1"/>
          </p:cNvSpPr>
          <p:nvPr>
            <p:ph type="title"/>
          </p:nvPr>
        </p:nvSpPr>
        <p:spPr/>
        <p:txBody>
          <a:bodyPr/>
          <a:lstStyle/>
          <a:p>
            <a:r>
              <a:rPr lang="en-US" dirty="0"/>
              <a:t>The F-distribution</a:t>
            </a:r>
          </a:p>
        </p:txBody>
      </p:sp>
      <p:sp>
        <p:nvSpPr>
          <p:cNvPr id="8" name="TextBox 7">
            <a:extLst>
              <a:ext uri="{FF2B5EF4-FFF2-40B4-BE49-F238E27FC236}">
                <a16:creationId xmlns:a16="http://schemas.microsoft.com/office/drawing/2014/main" id="{20E731F7-C5AA-3245-96DA-E7C85B6CCACE}"/>
              </a:ext>
            </a:extLst>
          </p:cNvPr>
          <p:cNvSpPr txBox="1"/>
          <p:nvPr/>
        </p:nvSpPr>
        <p:spPr bwMode="auto">
          <a:xfrm>
            <a:off x="2522869" y="5612130"/>
            <a:ext cx="4098263" cy="40011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ctr"/>
            <a:r>
              <a:rPr lang="en-US" sz="2000" kern="0" dirty="0">
                <a:latin typeface="Eurostile" panose="020B0504020202050204" pitchFamily="34" charset="77"/>
                <a:sym typeface="Wingdings" pitchFamily="2" charset="2"/>
              </a:rPr>
              <a:t>Example CDF functions plotted with R</a:t>
            </a:r>
          </a:p>
        </p:txBody>
      </p:sp>
      <p:pic>
        <p:nvPicPr>
          <p:cNvPr id="12" name="Picture 11">
            <a:extLst>
              <a:ext uri="{FF2B5EF4-FFF2-40B4-BE49-F238E27FC236}">
                <a16:creationId xmlns:a16="http://schemas.microsoft.com/office/drawing/2014/main" id="{8D0F38D8-9F2E-394F-BA99-9D5BFD002CF7}"/>
              </a:ext>
            </a:extLst>
          </p:cNvPr>
          <p:cNvPicPr>
            <a:picLocks noChangeAspect="1"/>
          </p:cNvPicPr>
          <p:nvPr/>
        </p:nvPicPr>
        <p:blipFill rotWithShape="1">
          <a:blip r:embed="rId2">
            <a:extLst>
              <a:ext uri="{28A0092B-C50C-407E-A947-70E740481C1C}">
                <a14:useLocalDpi xmlns:a14="http://schemas.microsoft.com/office/drawing/2010/main" val="0"/>
              </a:ext>
            </a:extLst>
          </a:blip>
          <a:srcRect t="9876" b="2749"/>
          <a:stretch/>
        </p:blipFill>
        <p:spPr>
          <a:xfrm>
            <a:off x="1872000" y="937260"/>
            <a:ext cx="5400000" cy="4718250"/>
          </a:xfrm>
          <a:prstGeom prst="rect">
            <a:avLst/>
          </a:prstGeom>
        </p:spPr>
      </p:pic>
    </p:spTree>
    <p:extLst>
      <p:ext uri="{BB962C8B-B14F-4D97-AF65-F5344CB8AC3E}">
        <p14:creationId xmlns:p14="http://schemas.microsoft.com/office/powerpoint/2010/main" val="2272740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4BD27E6F-DA4D-8F4A-9494-20EBEF4D8368}"/>
              </a:ext>
            </a:extLst>
          </p:cNvPr>
          <p:cNvSpPr>
            <a:spLocks noGrp="1" noChangeArrowheads="1"/>
          </p:cNvSpPr>
          <p:nvPr>
            <p:ph type="title"/>
          </p:nvPr>
        </p:nvSpPr>
        <p:spPr/>
        <p:txBody>
          <a:bodyPr/>
          <a:lstStyle/>
          <a:p>
            <a:r>
              <a:rPr lang="en-US" altLang="nb-NO" sz="3200" dirty="0"/>
              <a:t>One-way repeated measures ANOVA Summary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7FD87C0-5798-0D48-9189-E11BF5ACFAF9}"/>
                  </a:ext>
                </a:extLst>
              </p:cNvPr>
              <p:cNvGraphicFramePr>
                <a:graphicFrameLocks noGrp="1"/>
              </p:cNvGraphicFramePr>
              <p:nvPr>
                <p:ph idx="1"/>
                <p:extLst>
                  <p:ext uri="{D42A27DB-BD31-4B8C-83A1-F6EECF244321}">
                    <p14:modId xmlns:p14="http://schemas.microsoft.com/office/powerpoint/2010/main" val="491824244"/>
                  </p:ext>
                </p:extLst>
              </p:nvPr>
            </p:nvGraphicFramePr>
            <p:xfrm>
              <a:off x="659448" y="1438275"/>
              <a:ext cx="8153084" cy="2858326"/>
            </p:xfrm>
            <a:graphic>
              <a:graphicData uri="http://schemas.openxmlformats.org/drawingml/2006/table">
                <a:tbl>
                  <a:tblPr firstRow="1" bandRow="1">
                    <a:tableStyleId>{EB344D84-9AFB-497E-A393-DC336BA19D2E}</a:tableStyleId>
                  </a:tblPr>
                  <a:tblGrid>
                    <a:gridCol w="2038271">
                      <a:extLst>
                        <a:ext uri="{9D8B030D-6E8A-4147-A177-3AD203B41FA5}">
                          <a16:colId xmlns:a16="http://schemas.microsoft.com/office/drawing/2014/main" val="991414201"/>
                        </a:ext>
                      </a:extLst>
                    </a:gridCol>
                    <a:gridCol w="2038271">
                      <a:extLst>
                        <a:ext uri="{9D8B030D-6E8A-4147-A177-3AD203B41FA5}">
                          <a16:colId xmlns:a16="http://schemas.microsoft.com/office/drawing/2014/main" val="1630183854"/>
                        </a:ext>
                      </a:extLst>
                    </a:gridCol>
                    <a:gridCol w="2038271">
                      <a:extLst>
                        <a:ext uri="{9D8B030D-6E8A-4147-A177-3AD203B41FA5}">
                          <a16:colId xmlns:a16="http://schemas.microsoft.com/office/drawing/2014/main" val="2209807682"/>
                        </a:ext>
                      </a:extLst>
                    </a:gridCol>
                    <a:gridCol w="2038271">
                      <a:extLst>
                        <a:ext uri="{9D8B030D-6E8A-4147-A177-3AD203B41FA5}">
                          <a16:colId xmlns:a16="http://schemas.microsoft.com/office/drawing/2014/main" val="3757825417"/>
                        </a:ext>
                      </a:extLst>
                    </a:gridCol>
                  </a:tblGrid>
                  <a:tr h="370840">
                    <a:tc>
                      <a:txBody>
                        <a:bodyPr/>
                        <a:lstStyle/>
                        <a:p>
                          <a:pPr algn="ctr"/>
                          <a:r>
                            <a:rPr lang="en-US" dirty="0">
                              <a:solidFill>
                                <a:schemeClr val="tx1"/>
                              </a:solidFill>
                              <a:latin typeface="Eurostile" panose="020B0504020202050204" pitchFamily="34" charset="77"/>
                            </a:rPr>
                            <a:t>Variation</a:t>
                          </a:r>
                        </a:p>
                      </a:txBody>
                      <a:tcPr/>
                    </a:tc>
                    <a:tc>
                      <a:txBody>
                        <a:bodyPr/>
                        <a:lstStyle/>
                        <a:p>
                          <a:pPr algn="ctr"/>
                          <a:r>
                            <a:rPr lang="en-US" dirty="0">
                              <a:solidFill>
                                <a:schemeClr val="tx1"/>
                              </a:solidFill>
                              <a:latin typeface="Eurostile" panose="020B0504020202050204" pitchFamily="34" charset="77"/>
                            </a:rPr>
                            <a:t>Alternatives</a:t>
                          </a:r>
                        </a:p>
                      </a:txBody>
                      <a:tcPr/>
                    </a:tc>
                    <a:tc>
                      <a:txBody>
                        <a:bodyPr/>
                        <a:lstStyle/>
                        <a:p>
                          <a:pPr algn="ctr"/>
                          <a:r>
                            <a:rPr lang="en-US" dirty="0">
                              <a:solidFill>
                                <a:schemeClr val="tx1"/>
                              </a:solidFill>
                              <a:latin typeface="Eurostile" panose="020B0504020202050204" pitchFamily="34" charset="77"/>
                            </a:rPr>
                            <a:t>Error</a:t>
                          </a:r>
                        </a:p>
                      </a:txBody>
                      <a:tcPr/>
                    </a:tc>
                    <a:tc>
                      <a:txBody>
                        <a:bodyPr/>
                        <a:lstStyle/>
                        <a:p>
                          <a:pPr algn="ctr"/>
                          <a:r>
                            <a:rPr lang="en-US" dirty="0">
                              <a:solidFill>
                                <a:schemeClr val="tx1"/>
                              </a:solidFill>
                              <a:latin typeface="Eurostile" panose="020B0504020202050204" pitchFamily="34" charset="77"/>
                            </a:rPr>
                            <a:t>Total</a:t>
                          </a:r>
                        </a:p>
                      </a:txBody>
                      <a:tcPr/>
                    </a:tc>
                    <a:extLst>
                      <a:ext uri="{0D108BD9-81ED-4DB2-BD59-A6C34878D82A}">
                        <a16:rowId xmlns:a16="http://schemas.microsoft.com/office/drawing/2014/main" val="3567909558"/>
                      </a:ext>
                    </a:extLst>
                  </a:tr>
                  <a:tr h="370840">
                    <a:tc>
                      <a:txBody>
                        <a:bodyPr/>
                        <a:lstStyle/>
                        <a:p>
                          <a:pPr algn="ctr"/>
                          <a:r>
                            <a:rPr lang="en-US" dirty="0">
                              <a:latin typeface="Eurostile" panose="020B0504020202050204" pitchFamily="34" charset="77"/>
                            </a:rPr>
                            <a:t>Sum of squares</a:t>
                          </a:r>
                        </a:p>
                      </a:txBody>
                      <a:tcPr/>
                    </a:tc>
                    <a:tc>
                      <a:txBody>
                        <a:bodyPr/>
                        <a:lstStyle/>
                        <a:p>
                          <a:pPr algn="ctr"/>
                          <a:r>
                            <a:rPr lang="en-US" dirty="0">
                              <a:latin typeface="Eurostile" panose="020B0504020202050204" pitchFamily="34" charset="77"/>
                            </a:rPr>
                            <a:t>SSA</a:t>
                          </a:r>
                        </a:p>
                      </a:txBody>
                      <a:tcPr/>
                    </a:tc>
                    <a:tc>
                      <a:txBody>
                        <a:bodyPr/>
                        <a:lstStyle/>
                        <a:p>
                          <a:pPr algn="ctr"/>
                          <a:r>
                            <a:rPr lang="en-US" dirty="0">
                              <a:latin typeface="Eurostile" panose="020B0504020202050204" pitchFamily="34" charset="77"/>
                            </a:rPr>
                            <a:t>SSE</a:t>
                          </a:r>
                        </a:p>
                      </a:txBody>
                      <a:tcPr/>
                    </a:tc>
                    <a:tc>
                      <a:txBody>
                        <a:bodyPr/>
                        <a:lstStyle/>
                        <a:p>
                          <a:pPr algn="ctr"/>
                          <a:r>
                            <a:rPr lang="en-US" dirty="0">
                              <a:latin typeface="Eurostile" panose="020B0504020202050204" pitchFamily="34" charset="77"/>
                            </a:rPr>
                            <a:t>SST</a:t>
                          </a:r>
                        </a:p>
                      </a:txBody>
                      <a:tcPr/>
                    </a:tc>
                    <a:extLst>
                      <a:ext uri="{0D108BD9-81ED-4DB2-BD59-A6C34878D82A}">
                        <a16:rowId xmlns:a16="http://schemas.microsoft.com/office/drawing/2014/main" val="1427523489"/>
                      </a:ext>
                    </a:extLst>
                  </a:tr>
                  <a:tr h="370840">
                    <a:tc>
                      <a:txBody>
                        <a:bodyPr/>
                        <a:lstStyle/>
                        <a:p>
                          <a:pPr algn="ctr"/>
                          <a:r>
                            <a:rPr lang="en-US" dirty="0">
                              <a:latin typeface="Eurostile" panose="020B0504020202050204" pitchFamily="34" charset="77"/>
                            </a:rPr>
                            <a:t>Deg freedom</a:t>
                          </a:r>
                        </a:p>
                      </a:txBody>
                      <a:tcPr/>
                    </a:tc>
                    <a:tc>
                      <a:txBody>
                        <a:bodyPr/>
                        <a:lstStyle/>
                        <a:p>
                          <a:pPr algn="ctr"/>
                          <a:r>
                            <a:rPr lang="en-US" dirty="0">
                              <a:latin typeface="Eurostile" panose="020B0504020202050204" pitchFamily="34" charset="77"/>
                            </a:rPr>
                            <a:t>k-1</a:t>
                          </a:r>
                        </a:p>
                      </a:txBody>
                      <a:tcPr/>
                    </a:tc>
                    <a:tc>
                      <a:txBody>
                        <a:bodyPr/>
                        <a:lstStyle/>
                        <a:p>
                          <a:pPr algn="ctr"/>
                          <a:r>
                            <a:rPr lang="en-US" dirty="0">
                              <a:latin typeface="Eurostile" panose="020B0504020202050204" pitchFamily="34" charset="77"/>
                            </a:rPr>
                            <a:t>k(n-1)</a:t>
                          </a:r>
                        </a:p>
                      </a:txBody>
                      <a:tcPr/>
                    </a:tc>
                    <a:tc>
                      <a:txBody>
                        <a:bodyPr/>
                        <a:lstStyle/>
                        <a:p>
                          <a:pPr algn="ctr"/>
                          <a:r>
                            <a:rPr lang="en-US" dirty="0">
                              <a:latin typeface="Eurostile" panose="020B0504020202050204" pitchFamily="34" charset="77"/>
                            </a:rPr>
                            <a:t>kn-1</a:t>
                          </a:r>
                        </a:p>
                      </a:txBody>
                      <a:tcPr/>
                    </a:tc>
                    <a:extLst>
                      <a:ext uri="{0D108BD9-81ED-4DB2-BD59-A6C34878D82A}">
                        <a16:rowId xmlns:a16="http://schemas.microsoft.com/office/drawing/2014/main" val="2540797540"/>
                      </a:ext>
                    </a:extLst>
                  </a:tr>
                  <a:tr h="370840">
                    <a:tc>
                      <a:txBody>
                        <a:bodyPr/>
                        <a:lstStyle/>
                        <a:p>
                          <a:pPr algn="ctr"/>
                          <a:r>
                            <a:rPr lang="en-US" dirty="0">
                              <a:latin typeface="Eurostile" panose="020B0504020202050204" pitchFamily="34" charset="77"/>
                            </a:rPr>
                            <a:t>Mean square</a:t>
                          </a: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panose="02040503050406030204" pitchFamily="18" charset="0"/>
                                      </a:rPr>
                                      <m:t>𝜎</m:t>
                                    </m:r>
                                  </m:e>
                                  <m:sub>
                                    <m:r>
                                      <a:rPr lang="nb-NO" smtClean="0">
                                        <a:latin typeface="Cambria Math" panose="02040503050406030204" pitchFamily="18" charset="0"/>
                                      </a:rPr>
                                      <m:t>𝑎</m:t>
                                    </m:r>
                                  </m:sub>
                                  <m:sup>
                                    <m:r>
                                      <a:rPr lang="nb-NO" smtClean="0">
                                        <a:latin typeface="Cambria Math" panose="02040503050406030204" pitchFamily="18" charset="0"/>
                                      </a:rPr>
                                      <m:t>2</m:t>
                                    </m:r>
                                  </m:sup>
                                </m:sSubSup>
                                <m:r>
                                  <a:rPr lang="nb-NO" smtClean="0">
                                    <a:latin typeface="Cambria Math" panose="02040503050406030204" pitchFamily="18" charset="0"/>
                                  </a:rPr>
                                  <m:t>=</m:t>
                                </m:r>
                                <m:f>
                                  <m:fPr>
                                    <m:ctrlPr>
                                      <a:rPr lang="nb-NO" i="1" smtClean="0">
                                        <a:latin typeface="Cambria Math" panose="02040503050406030204" pitchFamily="18" charset="0"/>
                                      </a:rPr>
                                    </m:ctrlPr>
                                  </m:fPr>
                                  <m:num>
                                    <m:r>
                                      <a:rPr lang="nb-NO" smtClean="0">
                                        <a:latin typeface="Cambria Math" panose="02040503050406030204" pitchFamily="18" charset="0"/>
                                      </a:rPr>
                                      <m:t>𝑆𝑆𝐴</m:t>
                                    </m:r>
                                  </m:num>
                                  <m:den>
                                    <m:r>
                                      <a:rPr lang="nb-NO" smtClean="0">
                                        <a:latin typeface="Cambria Math" panose="02040503050406030204" pitchFamily="18" charset="0"/>
                                      </a:rPr>
                                      <m:t>𝑘</m:t>
                                    </m:r>
                                    <m:r>
                                      <a:rPr lang="nb-NO" smtClean="0">
                                        <a:latin typeface="Cambria Math" panose="02040503050406030204" pitchFamily="18" charset="0"/>
                                      </a:rPr>
                                      <m:t>−1</m:t>
                                    </m:r>
                                  </m:den>
                                </m:f>
                              </m:oMath>
                            </m:oMathPara>
                          </a14:m>
                          <a:endParaRPr lang="en-US" dirty="0">
                            <a:latin typeface="Eurostile" panose="020B0504020202050204" pitchFamily="34" charset="77"/>
                          </a:endParaRPr>
                        </a:p>
                      </a:txBody>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panose="02040503050406030204" pitchFamily="18" charset="0"/>
                                      </a:rPr>
                                      <m:t>𝜎</m:t>
                                    </m:r>
                                  </m:e>
                                  <m:sub>
                                    <m:r>
                                      <a:rPr lang="nb-NO" smtClean="0">
                                        <a:latin typeface="Cambria Math" panose="02040503050406030204" pitchFamily="18" charset="0"/>
                                      </a:rPr>
                                      <m:t>𝑒</m:t>
                                    </m:r>
                                  </m:sub>
                                  <m:sup>
                                    <m:r>
                                      <a:rPr lang="nb-NO" smtClean="0">
                                        <a:latin typeface="Cambria Math" panose="02040503050406030204" pitchFamily="18" charset="0"/>
                                      </a:rPr>
                                      <m:t>2</m:t>
                                    </m:r>
                                  </m:sup>
                                </m:sSubSup>
                                <m:r>
                                  <a:rPr lang="nb-NO" smtClean="0">
                                    <a:latin typeface="Cambria Math" panose="02040503050406030204" pitchFamily="18" charset="0"/>
                                  </a:rPr>
                                  <m:t>=</m:t>
                                </m:r>
                                <m:f>
                                  <m:fPr>
                                    <m:ctrlPr>
                                      <a:rPr lang="nb-NO" i="1" smtClean="0">
                                        <a:latin typeface="Cambria Math" panose="02040503050406030204" pitchFamily="18" charset="0"/>
                                      </a:rPr>
                                    </m:ctrlPr>
                                  </m:fPr>
                                  <m:num>
                                    <m:r>
                                      <a:rPr lang="nb-NO" smtClean="0">
                                        <a:latin typeface="Cambria Math" panose="02040503050406030204" pitchFamily="18" charset="0"/>
                                      </a:rPr>
                                      <m:t>𝑆𝑆𝐸</m:t>
                                    </m:r>
                                  </m:num>
                                  <m:den>
                                    <m:r>
                                      <a:rPr lang="nb-NO" smtClean="0">
                                        <a:latin typeface="Cambria Math" panose="02040503050406030204" pitchFamily="18" charset="0"/>
                                      </a:rPr>
                                      <m:t>𝑘</m:t>
                                    </m:r>
                                    <m:r>
                                      <a:rPr lang="nb-NO" smtClean="0">
                                        <a:latin typeface="Cambria Math" panose="02040503050406030204" pitchFamily="18" charset="0"/>
                                      </a:rPr>
                                      <m:t>(</m:t>
                                    </m:r>
                                    <m:r>
                                      <a:rPr lang="nb-NO" smtClean="0">
                                        <a:latin typeface="Cambria Math" panose="02040503050406030204" pitchFamily="18" charset="0"/>
                                      </a:rPr>
                                      <m:t>𝑛</m:t>
                                    </m:r>
                                    <m:r>
                                      <a:rPr lang="nb-NO" smtClean="0">
                                        <a:latin typeface="Cambria Math" panose="02040503050406030204" pitchFamily="18" charset="0"/>
                                      </a:rPr>
                                      <m:t>−1)</m:t>
                                    </m:r>
                                  </m:den>
                                </m:f>
                              </m:oMath>
                            </m:oMathPara>
                          </a14:m>
                          <a:endParaRPr lang="en-US" dirty="0">
                            <a:latin typeface="Eurostile" panose="020B0504020202050204" pitchFamily="34" charset="77"/>
                          </a:endParaRPr>
                        </a:p>
                      </a:txBody>
                      <a:tcPr/>
                    </a:tc>
                    <a:tc>
                      <a:txBody>
                        <a:bodyPr/>
                        <a:lstStyle/>
                        <a:p>
                          <a:pPr algn="ctr"/>
                          <a:endParaRPr lang="en-US">
                            <a:latin typeface="Eurostile" panose="020B0504020202050204" pitchFamily="34" charset="77"/>
                          </a:endParaRPr>
                        </a:p>
                      </a:txBody>
                      <a:tcPr/>
                    </a:tc>
                    <a:extLst>
                      <a:ext uri="{0D108BD9-81ED-4DB2-BD59-A6C34878D82A}">
                        <a16:rowId xmlns:a16="http://schemas.microsoft.com/office/drawing/2014/main" val="2146752414"/>
                      </a:ext>
                    </a:extLst>
                  </a:tr>
                  <a:tr h="370840">
                    <a:tc>
                      <a:txBody>
                        <a:bodyPr/>
                        <a:lstStyle/>
                        <a:p>
                          <a:pPr algn="ctr"/>
                          <a:r>
                            <a:rPr lang="en-US" dirty="0">
                              <a:latin typeface="Eurostile" panose="020B0504020202050204" pitchFamily="34" charset="77"/>
                            </a:rPr>
                            <a:t>Computed F</a:t>
                          </a: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smtClean="0">
                                            <a:latin typeface="Cambria Math" panose="02040503050406030204" pitchFamily="18" charset="0"/>
                                          </a:rPr>
                                          <m:t>𝜎</m:t>
                                        </m:r>
                                      </m:e>
                                      <m:sub>
                                        <m:r>
                                          <a:rPr lang="nb-NO" smtClean="0">
                                            <a:latin typeface="Cambria Math" panose="02040503050406030204" pitchFamily="18" charset="0"/>
                                          </a:rPr>
                                          <m:t>𝑎</m:t>
                                        </m:r>
                                      </m:sub>
                                      <m:sup>
                                        <m:r>
                                          <a:rPr lang="nb-NO" smtClean="0">
                                            <a:latin typeface="Cambria Math" panose="02040503050406030204" pitchFamily="18" charset="0"/>
                                          </a:rPr>
                                          <m:t>2</m:t>
                                        </m:r>
                                      </m:sup>
                                    </m:sSubSup>
                                  </m:num>
                                  <m:den>
                                    <m:sSubSup>
                                      <m:sSubSupPr>
                                        <m:ctrlPr>
                                          <a:rPr lang="en-US" i="1" smtClean="0">
                                            <a:latin typeface="Cambria Math" panose="02040503050406030204" pitchFamily="18" charset="0"/>
                                          </a:rPr>
                                        </m:ctrlPr>
                                      </m:sSubSupPr>
                                      <m:e>
                                        <m:r>
                                          <a:rPr lang="en-US" smtClean="0">
                                            <a:latin typeface="Cambria Math" panose="02040503050406030204" pitchFamily="18" charset="0"/>
                                          </a:rPr>
                                          <m:t>𝜎</m:t>
                                        </m:r>
                                      </m:e>
                                      <m:sub>
                                        <m:r>
                                          <a:rPr lang="nb-NO" smtClean="0">
                                            <a:latin typeface="Cambria Math" panose="02040503050406030204" pitchFamily="18" charset="0"/>
                                          </a:rPr>
                                          <m:t>𝑒</m:t>
                                        </m:r>
                                      </m:sub>
                                      <m:sup>
                                        <m:r>
                                          <a:rPr lang="nb-NO" smtClean="0">
                                            <a:latin typeface="Cambria Math" panose="02040503050406030204" pitchFamily="18" charset="0"/>
                                          </a:rPr>
                                          <m:t>2</m:t>
                                        </m:r>
                                      </m:sup>
                                    </m:sSubSup>
                                  </m:den>
                                </m:f>
                              </m:oMath>
                            </m:oMathPara>
                          </a14:m>
                          <a:endParaRPr lang="en-US" dirty="0">
                            <a:latin typeface="Eurostile" panose="020B0504020202050204" pitchFamily="34" charset="77"/>
                          </a:endParaRPr>
                        </a:p>
                      </a:txBody>
                      <a:tcPr/>
                    </a:tc>
                    <a:tc>
                      <a:txBody>
                        <a:bodyPr/>
                        <a:lstStyle/>
                        <a:p>
                          <a:pPr algn="ctr"/>
                          <a:endParaRPr lang="en-US" dirty="0">
                            <a:latin typeface="Eurostile" panose="020B0504020202050204" pitchFamily="34" charset="77"/>
                          </a:endParaRPr>
                        </a:p>
                      </a:txBody>
                      <a:tcPr/>
                    </a:tc>
                    <a:tc>
                      <a:txBody>
                        <a:bodyPr/>
                        <a:lstStyle/>
                        <a:p>
                          <a:pPr algn="ctr"/>
                          <a:endParaRPr lang="en-US">
                            <a:latin typeface="Eurostile" panose="020B0504020202050204" pitchFamily="34" charset="77"/>
                          </a:endParaRPr>
                        </a:p>
                      </a:txBody>
                      <a:tcPr/>
                    </a:tc>
                    <a:extLst>
                      <a:ext uri="{0D108BD9-81ED-4DB2-BD59-A6C34878D82A}">
                        <a16:rowId xmlns:a16="http://schemas.microsoft.com/office/drawing/2014/main" val="4165335657"/>
                      </a:ext>
                    </a:extLst>
                  </a:tr>
                  <a:tr h="0">
                    <a:tc>
                      <a:txBody>
                        <a:bodyPr/>
                        <a:lstStyle/>
                        <a:p>
                          <a:pPr algn="ctr"/>
                          <a:r>
                            <a:rPr lang="en-US" dirty="0">
                              <a:latin typeface="Eurostile" panose="020B0504020202050204" pitchFamily="34" charset="77"/>
                            </a:rPr>
                            <a:t>Tabulated F</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en-US" i="1" smtClean="0">
                                            <a:latin typeface="Cambria Math" panose="02040503050406030204" pitchFamily="18" charset="0"/>
                                          </a:rPr>
                                        </m:ctrlPr>
                                      </m:dPr>
                                      <m:e>
                                        <m:r>
                                          <a:rPr lang="nb-NO" smtClean="0">
                                            <a:latin typeface="Cambria Math" panose="02040503050406030204" pitchFamily="18" charset="0"/>
                                          </a:rPr>
                                          <m:t>1−</m:t>
                                        </m:r>
                                        <m:r>
                                          <a:rPr lang="nb-NO" smtClean="0">
                                            <a:latin typeface="Cambria Math" panose="02040503050406030204" pitchFamily="18" charset="0"/>
                                          </a:rPr>
                                          <m:t>𝛼</m:t>
                                        </m:r>
                                        <m:r>
                                          <a:rPr lang="nb-NO" smtClean="0">
                                            <a:latin typeface="Cambria Math" panose="02040503050406030204" pitchFamily="18" charset="0"/>
                                          </a:rPr>
                                          <m:t>;</m:t>
                                        </m:r>
                                        <m:r>
                                          <a:rPr lang="nb-NO" smtClean="0">
                                            <a:latin typeface="Cambria Math" panose="02040503050406030204" pitchFamily="18" charset="0"/>
                                          </a:rPr>
                                          <m:t>𝑘</m:t>
                                        </m:r>
                                        <m:r>
                                          <a:rPr lang="nb-NO" smtClean="0">
                                            <a:latin typeface="Cambria Math" panose="02040503050406030204" pitchFamily="18" charset="0"/>
                                          </a:rPr>
                                          <m:t>−1,</m:t>
                                        </m:r>
                                        <m:r>
                                          <a:rPr lang="nb-NO" smtClean="0">
                                            <a:latin typeface="Cambria Math" panose="02040503050406030204" pitchFamily="18" charset="0"/>
                                          </a:rPr>
                                          <m:t>𝑘</m:t>
                                        </m:r>
                                        <m:r>
                                          <a:rPr lang="nb-NO" smtClean="0">
                                            <a:latin typeface="Cambria Math" panose="02040503050406030204" pitchFamily="18" charset="0"/>
                                          </a:rPr>
                                          <m:t>(</m:t>
                                        </m:r>
                                        <m:r>
                                          <a:rPr lang="nb-NO" smtClean="0">
                                            <a:latin typeface="Cambria Math" panose="02040503050406030204" pitchFamily="18" charset="0"/>
                                          </a:rPr>
                                          <m:t>𝑛</m:t>
                                        </m:r>
                                        <m:r>
                                          <a:rPr lang="nb-NO" smtClean="0">
                                            <a:latin typeface="Cambria Math" panose="02040503050406030204" pitchFamily="18" charset="0"/>
                                          </a:rPr>
                                          <m:t>−1)</m:t>
                                        </m:r>
                                      </m:e>
                                    </m:d>
                                  </m:sub>
                                </m:sSub>
                              </m:oMath>
                            </m:oMathPara>
                          </a14:m>
                          <a:endParaRPr lang="en-US" dirty="0">
                            <a:latin typeface="Eurostile" panose="020B0504020202050204" pitchFamily="34" charset="77"/>
                          </a:endParaRPr>
                        </a:p>
                      </a:txBody>
                      <a:tcPr/>
                    </a:tc>
                    <a:tc>
                      <a:txBody>
                        <a:bodyPr/>
                        <a:lstStyle/>
                        <a:p>
                          <a:pPr algn="ctr"/>
                          <a:endParaRPr lang="en-US" dirty="0">
                            <a:latin typeface="Eurostile" panose="020B0504020202050204" pitchFamily="34" charset="77"/>
                          </a:endParaRPr>
                        </a:p>
                      </a:txBody>
                      <a:tcPr/>
                    </a:tc>
                    <a:tc>
                      <a:txBody>
                        <a:bodyPr/>
                        <a:lstStyle/>
                        <a:p>
                          <a:pPr algn="ctr"/>
                          <a:endParaRPr lang="en-US" dirty="0">
                            <a:latin typeface="Eurostile" panose="020B0504020202050204" pitchFamily="34" charset="77"/>
                          </a:endParaRPr>
                        </a:p>
                      </a:txBody>
                      <a:tcPr/>
                    </a:tc>
                    <a:extLst>
                      <a:ext uri="{0D108BD9-81ED-4DB2-BD59-A6C34878D82A}">
                        <a16:rowId xmlns:a16="http://schemas.microsoft.com/office/drawing/2014/main" val="2573376986"/>
                      </a:ext>
                    </a:extLst>
                  </a:tr>
                </a:tbl>
              </a:graphicData>
            </a:graphic>
          </p:graphicFrame>
        </mc:Choice>
        <mc:Fallback xmlns="">
          <p:graphicFrame>
            <p:nvGraphicFramePr>
              <p:cNvPr id="4" name="Content Placeholder 3">
                <a:extLst>
                  <a:ext uri="{FF2B5EF4-FFF2-40B4-BE49-F238E27FC236}">
                    <a16:creationId xmlns:a16="http://schemas.microsoft.com/office/drawing/2014/main" id="{37FD87C0-5798-0D48-9189-E11BF5ACFAF9}"/>
                  </a:ext>
                </a:extLst>
              </p:cNvPr>
              <p:cNvGraphicFramePr>
                <a:graphicFrameLocks noGrp="1"/>
              </p:cNvGraphicFramePr>
              <p:nvPr>
                <p:ph idx="1"/>
                <p:extLst>
                  <p:ext uri="{D42A27DB-BD31-4B8C-83A1-F6EECF244321}">
                    <p14:modId xmlns:p14="http://schemas.microsoft.com/office/powerpoint/2010/main" val="491824244"/>
                  </p:ext>
                </p:extLst>
              </p:nvPr>
            </p:nvGraphicFramePr>
            <p:xfrm>
              <a:off x="659448" y="1438275"/>
              <a:ext cx="8153084" cy="2855215"/>
            </p:xfrm>
            <a:graphic>
              <a:graphicData uri="http://schemas.openxmlformats.org/drawingml/2006/table">
                <a:tbl>
                  <a:tblPr firstRow="1" bandRow="1">
                    <a:tableStyleId>{EB344D84-9AFB-497E-A393-DC336BA19D2E}</a:tableStyleId>
                  </a:tblPr>
                  <a:tblGrid>
                    <a:gridCol w="2038271">
                      <a:extLst>
                        <a:ext uri="{9D8B030D-6E8A-4147-A177-3AD203B41FA5}">
                          <a16:colId xmlns:a16="http://schemas.microsoft.com/office/drawing/2014/main" val="991414201"/>
                        </a:ext>
                      </a:extLst>
                    </a:gridCol>
                    <a:gridCol w="2038271">
                      <a:extLst>
                        <a:ext uri="{9D8B030D-6E8A-4147-A177-3AD203B41FA5}">
                          <a16:colId xmlns:a16="http://schemas.microsoft.com/office/drawing/2014/main" val="1630183854"/>
                        </a:ext>
                      </a:extLst>
                    </a:gridCol>
                    <a:gridCol w="2038271">
                      <a:extLst>
                        <a:ext uri="{9D8B030D-6E8A-4147-A177-3AD203B41FA5}">
                          <a16:colId xmlns:a16="http://schemas.microsoft.com/office/drawing/2014/main" val="2209807682"/>
                        </a:ext>
                      </a:extLst>
                    </a:gridCol>
                    <a:gridCol w="2038271">
                      <a:extLst>
                        <a:ext uri="{9D8B030D-6E8A-4147-A177-3AD203B41FA5}">
                          <a16:colId xmlns:a16="http://schemas.microsoft.com/office/drawing/2014/main" val="3757825417"/>
                        </a:ext>
                      </a:extLst>
                    </a:gridCol>
                  </a:tblGrid>
                  <a:tr h="370840">
                    <a:tc>
                      <a:txBody>
                        <a:bodyPr/>
                        <a:lstStyle/>
                        <a:p>
                          <a:pPr algn="ctr"/>
                          <a:r>
                            <a:rPr lang="en-US" dirty="0">
                              <a:solidFill>
                                <a:schemeClr val="tx1"/>
                              </a:solidFill>
                              <a:latin typeface="Eurostile" panose="020B0504020202050204" pitchFamily="34" charset="77"/>
                            </a:rPr>
                            <a:t>Variation</a:t>
                          </a:r>
                        </a:p>
                      </a:txBody>
                      <a:tcPr/>
                    </a:tc>
                    <a:tc>
                      <a:txBody>
                        <a:bodyPr/>
                        <a:lstStyle/>
                        <a:p>
                          <a:pPr algn="ctr"/>
                          <a:r>
                            <a:rPr lang="en-US" dirty="0">
                              <a:solidFill>
                                <a:schemeClr val="tx1"/>
                              </a:solidFill>
                              <a:latin typeface="Eurostile" panose="020B0504020202050204" pitchFamily="34" charset="77"/>
                            </a:rPr>
                            <a:t>Alternatives</a:t>
                          </a:r>
                        </a:p>
                      </a:txBody>
                      <a:tcPr/>
                    </a:tc>
                    <a:tc>
                      <a:txBody>
                        <a:bodyPr/>
                        <a:lstStyle/>
                        <a:p>
                          <a:pPr algn="ctr"/>
                          <a:r>
                            <a:rPr lang="en-US" dirty="0">
                              <a:solidFill>
                                <a:schemeClr val="tx1"/>
                              </a:solidFill>
                              <a:latin typeface="Eurostile" panose="020B0504020202050204" pitchFamily="34" charset="77"/>
                            </a:rPr>
                            <a:t>Error</a:t>
                          </a:r>
                        </a:p>
                      </a:txBody>
                      <a:tcPr/>
                    </a:tc>
                    <a:tc>
                      <a:txBody>
                        <a:bodyPr/>
                        <a:lstStyle/>
                        <a:p>
                          <a:pPr algn="ctr"/>
                          <a:r>
                            <a:rPr lang="en-US" dirty="0">
                              <a:solidFill>
                                <a:schemeClr val="tx1"/>
                              </a:solidFill>
                              <a:latin typeface="Eurostile" panose="020B0504020202050204" pitchFamily="34" charset="77"/>
                            </a:rPr>
                            <a:t>Total</a:t>
                          </a:r>
                        </a:p>
                      </a:txBody>
                      <a:tcPr/>
                    </a:tc>
                    <a:extLst>
                      <a:ext uri="{0D108BD9-81ED-4DB2-BD59-A6C34878D82A}">
                        <a16:rowId xmlns:a16="http://schemas.microsoft.com/office/drawing/2014/main" val="3567909558"/>
                      </a:ext>
                    </a:extLst>
                  </a:tr>
                  <a:tr h="370840">
                    <a:tc>
                      <a:txBody>
                        <a:bodyPr/>
                        <a:lstStyle/>
                        <a:p>
                          <a:pPr algn="ctr"/>
                          <a:r>
                            <a:rPr lang="en-US" dirty="0">
                              <a:latin typeface="Eurostile" panose="020B0504020202050204" pitchFamily="34" charset="77"/>
                            </a:rPr>
                            <a:t>Sum of squares</a:t>
                          </a:r>
                        </a:p>
                      </a:txBody>
                      <a:tcPr/>
                    </a:tc>
                    <a:tc>
                      <a:txBody>
                        <a:bodyPr/>
                        <a:lstStyle/>
                        <a:p>
                          <a:pPr algn="ctr"/>
                          <a:r>
                            <a:rPr lang="en-US" dirty="0">
                              <a:latin typeface="Eurostile" panose="020B0504020202050204" pitchFamily="34" charset="77"/>
                            </a:rPr>
                            <a:t>SSA</a:t>
                          </a:r>
                        </a:p>
                      </a:txBody>
                      <a:tcPr/>
                    </a:tc>
                    <a:tc>
                      <a:txBody>
                        <a:bodyPr/>
                        <a:lstStyle/>
                        <a:p>
                          <a:pPr algn="ctr"/>
                          <a:r>
                            <a:rPr lang="en-US" dirty="0">
                              <a:latin typeface="Eurostile" panose="020B0504020202050204" pitchFamily="34" charset="77"/>
                            </a:rPr>
                            <a:t>SSE</a:t>
                          </a:r>
                        </a:p>
                      </a:txBody>
                      <a:tcPr/>
                    </a:tc>
                    <a:tc>
                      <a:txBody>
                        <a:bodyPr/>
                        <a:lstStyle/>
                        <a:p>
                          <a:pPr algn="ctr"/>
                          <a:r>
                            <a:rPr lang="en-US" dirty="0">
                              <a:latin typeface="Eurostile" panose="020B0504020202050204" pitchFamily="34" charset="77"/>
                            </a:rPr>
                            <a:t>SST</a:t>
                          </a:r>
                        </a:p>
                      </a:txBody>
                      <a:tcPr/>
                    </a:tc>
                    <a:extLst>
                      <a:ext uri="{0D108BD9-81ED-4DB2-BD59-A6C34878D82A}">
                        <a16:rowId xmlns:a16="http://schemas.microsoft.com/office/drawing/2014/main" val="1427523489"/>
                      </a:ext>
                    </a:extLst>
                  </a:tr>
                  <a:tr h="370840">
                    <a:tc>
                      <a:txBody>
                        <a:bodyPr/>
                        <a:lstStyle/>
                        <a:p>
                          <a:pPr algn="ctr"/>
                          <a:r>
                            <a:rPr lang="en-US" dirty="0">
                              <a:latin typeface="Eurostile" panose="020B0504020202050204" pitchFamily="34" charset="77"/>
                            </a:rPr>
                            <a:t>Deg freedom</a:t>
                          </a:r>
                        </a:p>
                      </a:txBody>
                      <a:tcPr/>
                    </a:tc>
                    <a:tc>
                      <a:txBody>
                        <a:bodyPr/>
                        <a:lstStyle/>
                        <a:p>
                          <a:pPr algn="ctr"/>
                          <a:r>
                            <a:rPr lang="en-US" dirty="0">
                              <a:latin typeface="Eurostile" panose="020B0504020202050204" pitchFamily="34" charset="77"/>
                            </a:rPr>
                            <a:t>k-1</a:t>
                          </a:r>
                        </a:p>
                      </a:txBody>
                      <a:tcPr/>
                    </a:tc>
                    <a:tc>
                      <a:txBody>
                        <a:bodyPr/>
                        <a:lstStyle/>
                        <a:p>
                          <a:pPr algn="ctr"/>
                          <a:r>
                            <a:rPr lang="en-US" dirty="0">
                              <a:latin typeface="Eurostile" panose="020B0504020202050204" pitchFamily="34" charset="77"/>
                            </a:rPr>
                            <a:t>k(n-1)</a:t>
                          </a:r>
                        </a:p>
                      </a:txBody>
                      <a:tcPr/>
                    </a:tc>
                    <a:tc>
                      <a:txBody>
                        <a:bodyPr/>
                        <a:lstStyle/>
                        <a:p>
                          <a:pPr algn="ctr"/>
                          <a:r>
                            <a:rPr lang="en-US" dirty="0">
                              <a:latin typeface="Eurostile" panose="020B0504020202050204" pitchFamily="34" charset="77"/>
                            </a:rPr>
                            <a:t>kn-1</a:t>
                          </a:r>
                        </a:p>
                      </a:txBody>
                      <a:tcPr/>
                    </a:tc>
                    <a:extLst>
                      <a:ext uri="{0D108BD9-81ED-4DB2-BD59-A6C34878D82A}">
                        <a16:rowId xmlns:a16="http://schemas.microsoft.com/office/drawing/2014/main" val="2540797540"/>
                      </a:ext>
                    </a:extLst>
                  </a:tr>
                  <a:tr h="655511">
                    <a:tc>
                      <a:txBody>
                        <a:bodyPr/>
                        <a:lstStyle/>
                        <a:p>
                          <a:pPr algn="ctr"/>
                          <a:r>
                            <a:rPr lang="en-US" dirty="0">
                              <a:latin typeface="Eurostile" panose="020B0504020202050204" pitchFamily="34" charset="77"/>
                            </a:rPr>
                            <a:t>Mean square</a:t>
                          </a:r>
                        </a:p>
                      </a:txBody>
                      <a:tcPr/>
                    </a:tc>
                    <a:tc>
                      <a:txBody>
                        <a:bodyPr/>
                        <a:lstStyle/>
                        <a:p>
                          <a:endParaRPr lang="nb-NO"/>
                        </a:p>
                      </a:txBody>
                      <a:tcPr>
                        <a:blipFill>
                          <a:blip r:embed="rId2"/>
                          <a:stretch>
                            <a:fillRect l="-100000" t="-175000" r="-200000" b="-173077"/>
                          </a:stretch>
                        </a:blipFill>
                      </a:tcPr>
                    </a:tc>
                    <a:tc>
                      <a:txBody>
                        <a:bodyPr/>
                        <a:lstStyle/>
                        <a:p>
                          <a:endParaRPr lang="nb-NO"/>
                        </a:p>
                      </a:txBody>
                      <a:tcPr>
                        <a:blipFill>
                          <a:blip r:embed="rId2"/>
                          <a:stretch>
                            <a:fillRect l="-201250" t="-175000" r="-101250" b="-173077"/>
                          </a:stretch>
                        </a:blipFill>
                      </a:tcPr>
                    </a:tc>
                    <a:tc>
                      <a:txBody>
                        <a:bodyPr/>
                        <a:lstStyle/>
                        <a:p>
                          <a:pPr algn="ctr"/>
                          <a:endParaRPr lang="en-US">
                            <a:latin typeface="Eurostile" panose="020B0504020202050204" pitchFamily="34" charset="77"/>
                          </a:endParaRPr>
                        </a:p>
                      </a:txBody>
                      <a:tcPr/>
                    </a:tc>
                    <a:extLst>
                      <a:ext uri="{0D108BD9-81ED-4DB2-BD59-A6C34878D82A}">
                        <a16:rowId xmlns:a16="http://schemas.microsoft.com/office/drawing/2014/main" val="2146752414"/>
                      </a:ext>
                    </a:extLst>
                  </a:tr>
                  <a:tr h="695008">
                    <a:tc>
                      <a:txBody>
                        <a:bodyPr/>
                        <a:lstStyle/>
                        <a:p>
                          <a:pPr algn="ctr"/>
                          <a:r>
                            <a:rPr lang="en-US" dirty="0">
                              <a:latin typeface="Eurostile" panose="020B0504020202050204" pitchFamily="34" charset="77"/>
                            </a:rPr>
                            <a:t>Computed F</a:t>
                          </a:r>
                        </a:p>
                      </a:txBody>
                      <a:tcPr/>
                    </a:tc>
                    <a:tc>
                      <a:txBody>
                        <a:bodyPr/>
                        <a:lstStyle/>
                        <a:p>
                          <a:endParaRPr lang="nb-NO"/>
                        </a:p>
                      </a:txBody>
                      <a:tcPr>
                        <a:blipFill>
                          <a:blip r:embed="rId2"/>
                          <a:stretch>
                            <a:fillRect l="-100000" t="-260000" r="-200000" b="-63636"/>
                          </a:stretch>
                        </a:blipFill>
                      </a:tcPr>
                    </a:tc>
                    <a:tc>
                      <a:txBody>
                        <a:bodyPr/>
                        <a:lstStyle/>
                        <a:p>
                          <a:pPr algn="ctr"/>
                          <a:endParaRPr lang="en-US" dirty="0">
                            <a:latin typeface="Eurostile" panose="020B0504020202050204" pitchFamily="34" charset="77"/>
                          </a:endParaRPr>
                        </a:p>
                      </a:txBody>
                      <a:tcPr/>
                    </a:tc>
                    <a:tc>
                      <a:txBody>
                        <a:bodyPr/>
                        <a:lstStyle/>
                        <a:p>
                          <a:pPr algn="ctr"/>
                          <a:endParaRPr lang="en-US">
                            <a:latin typeface="Eurostile" panose="020B0504020202050204" pitchFamily="34" charset="77"/>
                          </a:endParaRPr>
                        </a:p>
                      </a:txBody>
                      <a:tcPr/>
                    </a:tc>
                    <a:extLst>
                      <a:ext uri="{0D108BD9-81ED-4DB2-BD59-A6C34878D82A}">
                        <a16:rowId xmlns:a16="http://schemas.microsoft.com/office/drawing/2014/main" val="4165335657"/>
                      </a:ext>
                    </a:extLst>
                  </a:tr>
                  <a:tr h="392176">
                    <a:tc>
                      <a:txBody>
                        <a:bodyPr/>
                        <a:lstStyle/>
                        <a:p>
                          <a:pPr algn="ctr"/>
                          <a:r>
                            <a:rPr lang="en-US" dirty="0">
                              <a:latin typeface="Eurostile" panose="020B0504020202050204" pitchFamily="34" charset="77"/>
                            </a:rPr>
                            <a:t>Tabulated F</a:t>
                          </a:r>
                        </a:p>
                      </a:txBody>
                      <a:tcPr/>
                    </a:tc>
                    <a:tc>
                      <a:txBody>
                        <a:bodyPr/>
                        <a:lstStyle/>
                        <a:p>
                          <a:endParaRPr lang="nb-NO"/>
                        </a:p>
                      </a:txBody>
                      <a:tcPr>
                        <a:blipFill>
                          <a:blip r:embed="rId2"/>
                          <a:stretch>
                            <a:fillRect l="-100000" t="-638710" r="-200000" b="-12903"/>
                          </a:stretch>
                        </a:blipFill>
                      </a:tcPr>
                    </a:tc>
                    <a:tc>
                      <a:txBody>
                        <a:bodyPr/>
                        <a:lstStyle/>
                        <a:p>
                          <a:pPr algn="ctr"/>
                          <a:endParaRPr lang="en-US" dirty="0">
                            <a:latin typeface="Eurostile" panose="020B0504020202050204" pitchFamily="34" charset="77"/>
                          </a:endParaRPr>
                        </a:p>
                      </a:txBody>
                      <a:tcPr/>
                    </a:tc>
                    <a:tc>
                      <a:txBody>
                        <a:bodyPr/>
                        <a:lstStyle/>
                        <a:p>
                          <a:pPr algn="ctr"/>
                          <a:endParaRPr lang="en-US" dirty="0">
                            <a:latin typeface="Eurostile" panose="020B0504020202050204" pitchFamily="34" charset="77"/>
                          </a:endParaRPr>
                        </a:p>
                      </a:txBody>
                      <a:tcPr/>
                    </a:tc>
                    <a:extLst>
                      <a:ext uri="{0D108BD9-81ED-4DB2-BD59-A6C34878D82A}">
                        <a16:rowId xmlns:a16="http://schemas.microsoft.com/office/drawing/2014/main" val="2573376986"/>
                      </a:ext>
                    </a:extLst>
                  </a:tr>
                </a:tbl>
              </a:graphicData>
            </a:graphic>
          </p:graphicFrame>
        </mc:Fallback>
      </mc:AlternateContent>
    </p:spTree>
    <p:extLst>
      <p:ext uri="{BB962C8B-B14F-4D97-AF65-F5344CB8AC3E}">
        <p14:creationId xmlns:p14="http://schemas.microsoft.com/office/powerpoint/2010/main" val="705571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79E4E4-CD1E-5248-8595-97DE4BCCAF64}"/>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2660789190"/>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800" b="0" i="1" u="none" strike="noStrike" cap="none" normalizeH="0" baseline="0" smtClean="0">
                                    <a:ln>
                                      <a:noFill/>
                                    </a:ln>
                                    <a:effectLst/>
                                    <a:latin typeface="Cambria Math" panose="02040503050406030204" pitchFamily="18" charset="0"/>
                                  </a:rPr>
                                  <m:t>=0.1168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800" b="0" i="1" u="none" strike="noStrike" cap="none" normalizeH="0" baseline="0" smtClean="0">
                                    <a:ln>
                                      <a:noFill/>
                                    </a:ln>
                                    <a:effectLst/>
                                    <a:latin typeface="Cambria Math" panose="02040503050406030204" pitchFamily="18" charset="0"/>
                                  </a:rPr>
                                  <m:t>=0.1462</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800" b="0" i="1" u="none" strike="noStrike" cap="none" normalizeH="0" baseline="0" smtClean="0">
                                    <a:ln>
                                      <a:noFill/>
                                    </a:ln>
                                    <a:effectLst/>
                                    <a:latin typeface="Cambria Math" panose="02040503050406030204" pitchFamily="18" charset="0"/>
                                  </a:rPr>
                                  <m:t>=0.6078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r>
                                      <a:rPr kumimoji="1" lang="nb-NO" altLang="nb-NO" sz="1800" b="0" i="1" u="none" strike="noStrike" cap="none" normalizeH="0" baseline="0" smtClean="0">
                                        <a:ln>
                                          <a:noFill/>
                                        </a:ln>
                                        <a:effectLst/>
                                        <a:latin typeface="Cambria Math" panose="02040503050406030204" pitchFamily="18" charset="0"/>
                                      </a:rPr>
                                      <m:t>𝑦</m:t>
                                    </m:r>
                                  </m:e>
                                </m:acc>
                                <m:r>
                                  <a:rPr kumimoji="1" lang="nb-NO" altLang="nb-NO" sz="1800" b="0" i="1" u="none" strike="noStrike" cap="none" normalizeH="0" baseline="0" smtClean="0">
                                    <a:ln>
                                      <a:noFill/>
                                    </a:ln>
                                    <a:effectLst/>
                                    <a:latin typeface="Cambria Math" panose="02040503050406030204" pitchFamily="18" charset="0"/>
                                  </a:rPr>
                                  <m:t>=0.2903</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Column sum</a:t>
                          </a: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0.5840</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0.7309</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3.0391</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4167436541"/>
                      </a:ext>
                    </a:extLst>
                  </a:tr>
                </a:tbl>
              </a:graphicData>
            </a:graphic>
          </p:graphicFrame>
        </mc:Choice>
        <mc:Fallback xmlns="">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2660789190"/>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i="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nb-NO"/>
                        </a:p>
                      </a:txBody>
                      <a:tcPr horzOverflow="overflow">
                        <a:blipFill>
                          <a:blip r:embed="rId2"/>
                          <a:stretch>
                            <a:fillRect l="-121008" t="-697222" r="-330252" b="-197222"/>
                          </a:stretch>
                        </a:blipFill>
                      </a:tcPr>
                    </a:tc>
                    <a:tc>
                      <a:txBody>
                        <a:bodyPr/>
                        <a:lstStyle/>
                        <a:p>
                          <a:endParaRPr lang="nb-NO"/>
                        </a:p>
                      </a:txBody>
                      <a:tcPr horzOverflow="overflow">
                        <a:blipFill>
                          <a:blip r:embed="rId2"/>
                          <a:stretch>
                            <a:fillRect l="-200763" t="-697222" r="-200000" b="-197222"/>
                          </a:stretch>
                        </a:blipFill>
                      </a:tcPr>
                    </a:tc>
                    <a:tc>
                      <a:txBody>
                        <a:bodyPr/>
                        <a:lstStyle/>
                        <a:p>
                          <a:endParaRPr lang="nb-NO"/>
                        </a:p>
                      </a:txBody>
                      <a:tcPr horzOverflow="overflow">
                        <a:blipFill>
                          <a:blip r:embed="rId2"/>
                          <a:stretch>
                            <a:fillRect l="-303077" t="-697222" r="-101538" b="-197222"/>
                          </a:stretch>
                        </a:blipFill>
                      </a:tcPr>
                    </a:tc>
                    <a:tc>
                      <a:txBody>
                        <a:bodyPr/>
                        <a:lstStyle/>
                        <a:p>
                          <a:endParaRPr lang="nb-NO"/>
                        </a:p>
                      </a:txBody>
                      <a:tcPr horzOverflow="overflow">
                        <a:blipFill>
                          <a:blip r:embed="rId2"/>
                          <a:stretch>
                            <a:fillRect l="-400000" t="-697222" r="-763" b="-197222"/>
                          </a:stretch>
                        </a:blip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Column sum</a:t>
                          </a: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0.5840</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0.7309</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3.0391</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4167436541"/>
                      </a:ext>
                    </a:extLst>
                  </a:tr>
                </a:tbl>
              </a:graphicData>
            </a:graphic>
          </p:graphicFrame>
        </mc:Fallback>
      </mc:AlternateContent>
      <p:sp>
        <p:nvSpPr>
          <p:cNvPr id="5" name="Rectangle 4">
            <a:extLst>
              <a:ext uri="{FF2B5EF4-FFF2-40B4-BE49-F238E27FC236}">
                <a16:creationId xmlns:a16="http://schemas.microsoft.com/office/drawing/2014/main" id="{1F43C9AE-84C1-A24B-B980-A73AFA6A2FCF}"/>
              </a:ext>
            </a:extLst>
          </p:cNvPr>
          <p:cNvSpPr/>
          <p:nvPr/>
        </p:nvSpPr>
        <p:spPr bwMode="auto">
          <a:xfrm>
            <a:off x="232410" y="5467350"/>
            <a:ext cx="8583930" cy="5943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3" name="Group 2">
            <a:extLst>
              <a:ext uri="{FF2B5EF4-FFF2-40B4-BE49-F238E27FC236}">
                <a16:creationId xmlns:a16="http://schemas.microsoft.com/office/drawing/2014/main" id="{709F39BC-81A2-664E-9B1D-3125122D1087}"/>
              </a:ext>
            </a:extLst>
          </p:cNvPr>
          <p:cNvGrpSpPr/>
          <p:nvPr/>
        </p:nvGrpSpPr>
        <p:grpSpPr>
          <a:xfrm>
            <a:off x="2241550" y="4564538"/>
            <a:ext cx="4808220" cy="425450"/>
            <a:chOff x="2246630" y="4567872"/>
            <a:chExt cx="4808220" cy="425450"/>
          </a:xfrm>
        </p:grpSpPr>
        <p:sp>
          <p:nvSpPr>
            <p:cNvPr id="2" name="Rectangle 1">
              <a:extLst>
                <a:ext uri="{FF2B5EF4-FFF2-40B4-BE49-F238E27FC236}">
                  <a16:creationId xmlns:a16="http://schemas.microsoft.com/office/drawing/2014/main" id="{B99431B1-CE2F-A044-8FA9-82845441C36A}"/>
                </a:ext>
              </a:extLst>
            </p:cNvPr>
            <p:cNvSpPr/>
            <p:nvPr/>
          </p:nvSpPr>
          <p:spPr bwMode="auto">
            <a:xfrm>
              <a:off x="2246630" y="4567872"/>
              <a:ext cx="148082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 name="Rectangle 5">
              <a:extLst>
                <a:ext uri="{FF2B5EF4-FFF2-40B4-BE49-F238E27FC236}">
                  <a16:creationId xmlns:a16="http://schemas.microsoft.com/office/drawing/2014/main" id="{1CD68454-F33D-824A-932C-E57216731C6D}"/>
                </a:ext>
              </a:extLst>
            </p:cNvPr>
            <p:cNvSpPr/>
            <p:nvPr/>
          </p:nvSpPr>
          <p:spPr bwMode="auto">
            <a:xfrm>
              <a:off x="3748405" y="4567872"/>
              <a:ext cx="163957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 name="Rectangle 6">
              <a:extLst>
                <a:ext uri="{FF2B5EF4-FFF2-40B4-BE49-F238E27FC236}">
                  <a16:creationId xmlns:a16="http://schemas.microsoft.com/office/drawing/2014/main" id="{3995E70C-96E3-A84C-AA0A-6948242058CD}"/>
                </a:ext>
              </a:extLst>
            </p:cNvPr>
            <p:cNvSpPr/>
            <p:nvPr/>
          </p:nvSpPr>
          <p:spPr bwMode="auto">
            <a:xfrm>
              <a:off x="5415280" y="4567872"/>
              <a:ext cx="163957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
        <p:nvSpPr>
          <p:cNvPr id="8" name="Rectangle 7">
            <a:extLst>
              <a:ext uri="{FF2B5EF4-FFF2-40B4-BE49-F238E27FC236}">
                <a16:creationId xmlns:a16="http://schemas.microsoft.com/office/drawing/2014/main" id="{DC63E17F-FE55-6646-8FAA-F7963A5411C1}"/>
              </a:ext>
            </a:extLst>
          </p:cNvPr>
          <p:cNvSpPr/>
          <p:nvPr/>
        </p:nvSpPr>
        <p:spPr bwMode="auto">
          <a:xfrm>
            <a:off x="7078345" y="4564538"/>
            <a:ext cx="1633855"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dirty="0">
              <a:ln>
                <a:noFill/>
              </a:ln>
              <a:solidFill>
                <a:schemeClr val="tx1"/>
              </a:solidFill>
              <a:effectLst/>
              <a:latin typeface="Tahoma" pitchFamily="-96" charset="0"/>
            </a:endParaRPr>
          </a:p>
        </p:txBody>
      </p:sp>
    </p:spTree>
    <p:extLst>
      <p:ext uri="{BB962C8B-B14F-4D97-AF65-F5344CB8AC3E}">
        <p14:creationId xmlns:p14="http://schemas.microsoft.com/office/powerpoint/2010/main" val="28456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79E4E4-CD1E-5248-8595-97DE4BCCAF64}"/>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1272151618"/>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800" b="0" i="1" u="none" strike="noStrike" cap="none" normalizeH="0" baseline="0" smtClean="0">
                                    <a:ln>
                                      <a:noFill/>
                                    </a:ln>
                                    <a:effectLst/>
                                    <a:latin typeface="Cambria Math" panose="02040503050406030204" pitchFamily="18" charset="0"/>
                                  </a:rPr>
                                  <m:t>=0.1168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800" b="0" i="1" u="none" strike="noStrike" cap="none" normalizeH="0" baseline="0" smtClean="0">
                                    <a:ln>
                                      <a:noFill/>
                                    </a:ln>
                                    <a:effectLst/>
                                    <a:latin typeface="Cambria Math" panose="02040503050406030204" pitchFamily="18" charset="0"/>
                                  </a:rPr>
                                  <m:t>=0.1462</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800" b="0" i="1" u="none" strike="noStrike" cap="none" normalizeH="0" baseline="0" smtClean="0">
                                    <a:ln>
                                      <a:noFill/>
                                    </a:ln>
                                    <a:effectLst/>
                                    <a:latin typeface="Cambria Math" panose="02040503050406030204" pitchFamily="18" charset="0"/>
                                  </a:rPr>
                                  <m:t>=0.6078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nb-NO" altLang="nb-NO" sz="1800" b="0" i="1" u="none" strike="noStrike" cap="none" normalizeH="0" baseline="0" smtClean="0">
                                        <a:ln>
                                          <a:noFill/>
                                        </a:ln>
                                        <a:effectLst/>
                                        <a:latin typeface="Cambria Math" panose="02040503050406030204" pitchFamily="18" charset="0"/>
                                      </a:rPr>
                                    </m:ctrlPr>
                                  </m:accPr>
                                  <m:e>
                                    <m:r>
                                      <a:rPr kumimoji="1" lang="nb-NO" altLang="nb-NO" sz="1800" b="0" i="1" u="none" strike="noStrike" cap="none" normalizeH="0" baseline="0" smtClean="0">
                                        <a:ln>
                                          <a:noFill/>
                                        </a:ln>
                                        <a:effectLst/>
                                        <a:latin typeface="Cambria Math" panose="02040503050406030204" pitchFamily="18" charset="0"/>
                                      </a:rPr>
                                      <m:t>𝑦</m:t>
                                    </m:r>
                                  </m:e>
                                </m:acc>
                                <m:r>
                                  <a:rPr kumimoji="1" lang="nb-NO" altLang="nb-NO" sz="1800" b="0" i="1" u="none" strike="noStrike" cap="none" normalizeH="0" baseline="0" smtClean="0">
                                    <a:ln>
                                      <a:noFill/>
                                    </a:ln>
                                    <a:effectLst/>
                                    <a:latin typeface="Cambria Math" panose="02040503050406030204" pitchFamily="18" charset="0"/>
                                  </a:rPr>
                                  <m:t>=0.2903</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Column sum</a:t>
                          </a: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0.5840</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0.7309</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3.0391</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4167436541"/>
                      </a:ext>
                    </a:extLst>
                  </a:tr>
                </a:tbl>
              </a:graphicData>
            </a:graphic>
          </p:graphicFrame>
        </mc:Choice>
        <mc:Fallback xmlns="">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1272151618"/>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nb-NO"/>
                        </a:p>
                      </a:txBody>
                      <a:tcPr horzOverflow="overflow">
                        <a:blipFill>
                          <a:blip r:embed="rId2"/>
                          <a:stretch>
                            <a:fillRect l="-121008" t="-697222" r="-330252" b="-197222"/>
                          </a:stretch>
                        </a:blipFill>
                      </a:tcPr>
                    </a:tc>
                    <a:tc>
                      <a:txBody>
                        <a:bodyPr/>
                        <a:lstStyle/>
                        <a:p>
                          <a:endParaRPr lang="nb-NO"/>
                        </a:p>
                      </a:txBody>
                      <a:tcPr horzOverflow="overflow">
                        <a:blipFill>
                          <a:blip r:embed="rId2"/>
                          <a:stretch>
                            <a:fillRect l="-200763" t="-697222" r="-200000" b="-197222"/>
                          </a:stretch>
                        </a:blipFill>
                      </a:tcPr>
                    </a:tc>
                    <a:tc>
                      <a:txBody>
                        <a:bodyPr/>
                        <a:lstStyle/>
                        <a:p>
                          <a:endParaRPr lang="nb-NO"/>
                        </a:p>
                      </a:txBody>
                      <a:tcPr horzOverflow="overflow">
                        <a:blipFill>
                          <a:blip r:embed="rId2"/>
                          <a:stretch>
                            <a:fillRect l="-303077" t="-697222" r="-101538" b="-197222"/>
                          </a:stretch>
                        </a:blipFill>
                      </a:tcPr>
                    </a:tc>
                    <a:tc>
                      <a:txBody>
                        <a:bodyPr/>
                        <a:lstStyle/>
                        <a:p>
                          <a:endParaRPr lang="nb-NO"/>
                        </a:p>
                      </a:txBody>
                      <a:tcPr horzOverflow="overflow">
                        <a:blipFill>
                          <a:blip r:embed="rId2"/>
                          <a:stretch>
                            <a:fillRect l="-400000" t="-697222" r="-763" b="-197222"/>
                          </a:stretch>
                        </a:blip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1" i="0" u="none" strike="noStrike" cap="none" normalizeH="0" baseline="0" dirty="0">
                              <a:ln>
                                <a:noFill/>
                              </a:ln>
                              <a:solidFill>
                                <a:schemeClr val="tx1"/>
                              </a:solidFill>
                              <a:effectLst/>
                              <a:latin typeface="Eurostile" panose="020B0504020202050204" pitchFamily="34" charset="77"/>
                            </a:rPr>
                            <a:t>Column sum</a:t>
                          </a: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0.5840</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0.7309</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3.0391</a:t>
                          </a: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4167436541"/>
                      </a:ext>
                    </a:extLst>
                  </a:tr>
                </a:tbl>
              </a:graphicData>
            </a:graphic>
          </p:graphicFrame>
        </mc:Fallback>
      </mc:AlternateContent>
    </p:spTree>
    <p:extLst>
      <p:ext uri="{BB962C8B-B14F-4D97-AF65-F5344CB8AC3E}">
        <p14:creationId xmlns:p14="http://schemas.microsoft.com/office/powerpoint/2010/main" val="360249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79E4E4-CD1E-5248-8595-97DE4BCCAF64}"/>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3254490718"/>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800" b="0" i="1" u="none" strike="noStrike" cap="none" normalizeH="0" baseline="0" smtClean="0">
                                    <a:ln>
                                      <a:noFill/>
                                    </a:ln>
                                    <a:effectLst/>
                                    <a:latin typeface="Cambria Math" panose="02040503050406030204" pitchFamily="18" charset="0"/>
                                  </a:rPr>
                                  <m:t>=0.1168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800" b="0" i="1" u="none" strike="noStrike" cap="none" normalizeH="0" baseline="0" smtClean="0">
                                    <a:ln>
                                      <a:noFill/>
                                    </a:ln>
                                    <a:effectLst/>
                                    <a:latin typeface="Cambria Math" panose="02040503050406030204" pitchFamily="18" charset="0"/>
                                  </a:rPr>
                                  <m:t>=0.1462</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800" b="0" i="1" u="none" strike="noStrike" cap="none" normalizeH="0" baseline="0" smtClean="0">
                                    <a:ln>
                                      <a:noFill/>
                                    </a:ln>
                                    <a:effectLst/>
                                    <a:latin typeface="Cambria Math" panose="02040503050406030204" pitchFamily="18" charset="0"/>
                                  </a:rPr>
                                  <m:t>=0.6078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nb-NO" altLang="nb-NO" sz="1800" b="0" i="1" u="none" strike="noStrike" cap="none" normalizeH="0" baseline="0" smtClean="0">
                                        <a:ln>
                                          <a:noFill/>
                                        </a:ln>
                                        <a:effectLst/>
                                        <a:latin typeface="Cambria Math" panose="02040503050406030204" pitchFamily="18" charset="0"/>
                                      </a:rPr>
                                    </m:ctrlPr>
                                  </m:accPr>
                                  <m:e>
                                    <m:r>
                                      <a:rPr kumimoji="1" lang="nb-NO" altLang="nb-NO" sz="1800" b="0" i="1" u="none" strike="noStrike" cap="none" normalizeH="0" baseline="0" smtClean="0">
                                        <a:ln>
                                          <a:noFill/>
                                        </a:ln>
                                        <a:effectLst/>
                                        <a:latin typeface="Cambria Math" panose="02040503050406030204" pitchFamily="18" charset="0"/>
                                      </a:rPr>
                                      <m:t>𝑦</m:t>
                                    </m:r>
                                  </m:e>
                                </m:acc>
                                <m:r>
                                  <a:rPr kumimoji="1" lang="nb-NO" altLang="nb-NO" sz="1800" b="0" i="1" u="none" strike="noStrike" cap="none" normalizeH="0" baseline="0" smtClean="0">
                                    <a:ln>
                                      <a:noFill/>
                                    </a:ln>
                                    <a:effectLst/>
                                    <a:latin typeface="Cambria Math" panose="02040503050406030204" pitchFamily="18" charset="0"/>
                                  </a:rPr>
                                  <m:t>=0.2903</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90170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br>
                            <a:rPr kumimoji="1" lang="en-US" altLang="nb-NO" sz="1800" b="1" i="0" u="none" strike="noStrike" cap="none" normalizeH="0" baseline="0" dirty="0">
                              <a:ln>
                                <a:noFill/>
                              </a:ln>
                              <a:solidFill>
                                <a:schemeClr val="tx1"/>
                              </a:solidFill>
                              <a:effectLst/>
                              <a:latin typeface="Eurostile" panose="020B0504020202050204" pitchFamily="34" charset="77"/>
                            </a:rPr>
                          </a:br>
                          <a14:m>
                            <m:oMathPara xmlns:m="http://schemas.openxmlformats.org/officeDocument/2006/math">
                              <m:oMathParaPr>
                                <m:jc m:val="centerGroup"/>
                              </m:oMathParaPr>
                              <m:oMath xmlns:m="http://schemas.openxmlformats.org/officeDocument/2006/math">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800" b="0" i="1" u="none" strike="noStrike" cap="none" normalizeH="0" baseline="0" smtClean="0">
                                        <a:ln>
                                          <a:noFill/>
                                        </a:ln>
                                        <a:effectLst/>
                                        <a:latin typeface="Cambria Math" panose="02040503050406030204" pitchFamily="18" charset="0"/>
                                      </a:rPr>
                                      <m:t>𝑗</m:t>
                                    </m:r>
                                  </m:sub>
                                </m:sSub>
                                <m:r>
                                  <a:rPr kumimoji="1" lang="nb-NO" altLang="nb-NO" sz="1800" b="0" i="1" u="none" strike="noStrike" cap="none" normalizeH="0" baseline="0" smtClean="0">
                                    <a:ln>
                                      <a:noFill/>
                                    </a:ln>
                                    <a:effectLst/>
                                    <a:latin typeface="Cambria Math" panose="02040503050406030204" pitchFamily="18" charset="0"/>
                                  </a:rPr>
                                  <m:t>=</m:t>
                                </m:r>
                                <m:acc>
                                  <m:accPr>
                                    <m:chr m:val="̅"/>
                                    <m:ctrlPr>
                                      <a:rPr kumimoji="1" lang="nb-NO" altLang="nb-NO" sz="1800" b="0" i="1" u="none" strike="noStrike" cap="none" normalizeH="0" baseline="0" smtClean="0">
                                        <a:ln>
                                          <a:noFill/>
                                        </a:ln>
                                        <a:effectLst/>
                                        <a:latin typeface="Cambria Math" panose="02040503050406030204" pitchFamily="18" charset="0"/>
                                      </a:rPr>
                                    </m:ctrlPr>
                                  </m:accPr>
                                  <m:e>
                                    <m:sSub>
                                      <m:sSubPr>
                                        <m:ctrlPr>
                                          <a:rPr kumimoji="1" lang="nb-NO" altLang="nb-NO" sz="1800" b="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𝑗</m:t>
                                        </m:r>
                                      </m:sub>
                                    </m:sSub>
                                  </m:e>
                                </m:acc>
                                <m:r>
                                  <a:rPr kumimoji="1" lang="nb-NO" altLang="nb-NO" sz="1800" b="0" i="1" u="none" strike="noStrike" cap="none" normalizeH="0" baseline="0" smtClean="0">
                                    <a:ln>
                                      <a:noFill/>
                                    </a:ln>
                                    <a:effectLst/>
                                    <a:latin typeface="Cambria Math" panose="02040503050406030204" pitchFamily="18" charset="0"/>
                                  </a:rPr>
                                  <m:t>−</m:t>
                                </m:r>
                                <m:acc>
                                  <m:accPr>
                                    <m:chr m:val="̅"/>
                                    <m:ctrlPr>
                                      <a:rPr kumimoji="1" lang="nb-NO" altLang="nb-NO" sz="1800" b="0" i="1" u="none" strike="noStrike" cap="none" normalizeH="0" baseline="0" smtClean="0">
                                        <a:ln>
                                          <a:noFill/>
                                        </a:ln>
                                        <a:effectLst/>
                                        <a:latin typeface="Cambria Math" panose="02040503050406030204" pitchFamily="18" charset="0"/>
                                      </a:rPr>
                                    </m:ctrlPr>
                                  </m:accPr>
                                  <m:e>
                                    <m:r>
                                      <a:rPr kumimoji="1" lang="nb-NO" altLang="nb-NO" sz="1800" b="0" i="1" u="none" strike="noStrike" cap="none" normalizeH="0" baseline="0" smtClean="0">
                                        <a:ln>
                                          <a:noFill/>
                                        </a:ln>
                                        <a:effectLst/>
                                        <a:latin typeface="Cambria Math" panose="02040503050406030204" pitchFamily="18" charset="0"/>
                                      </a:rPr>
                                      <m:t>𝑦</m:t>
                                    </m:r>
                                  </m:e>
                                </m:acc>
                              </m:oMath>
                            </m:oMathPara>
                          </a14:m>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=−0.1735</m:t>
                                </m:r>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=−0.1441</m:t>
                                </m:r>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3</m:t>
                                        </m:r>
                                      </m:sub>
                                    </m:s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=0.3175</m:t>
                                    </m:r>
                                  </m:e>
                                </m:acc>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bl>
              </a:graphicData>
            </a:graphic>
          </p:graphicFrame>
        </mc:Choice>
        <mc:Fallback xmlns="">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3254490718"/>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nb-NO"/>
                        </a:p>
                      </a:txBody>
                      <a:tcPr horzOverflow="overflow">
                        <a:blipFill>
                          <a:blip r:embed="rId2"/>
                          <a:stretch>
                            <a:fillRect l="-121008" t="-697222" r="-330252" b="-197222"/>
                          </a:stretch>
                        </a:blipFill>
                      </a:tcPr>
                    </a:tc>
                    <a:tc>
                      <a:txBody>
                        <a:bodyPr/>
                        <a:lstStyle/>
                        <a:p>
                          <a:endParaRPr lang="nb-NO"/>
                        </a:p>
                      </a:txBody>
                      <a:tcPr horzOverflow="overflow">
                        <a:blipFill>
                          <a:blip r:embed="rId2"/>
                          <a:stretch>
                            <a:fillRect l="-200763" t="-697222" r="-200000" b="-197222"/>
                          </a:stretch>
                        </a:blipFill>
                      </a:tcPr>
                    </a:tc>
                    <a:tc>
                      <a:txBody>
                        <a:bodyPr/>
                        <a:lstStyle/>
                        <a:p>
                          <a:endParaRPr lang="nb-NO"/>
                        </a:p>
                      </a:txBody>
                      <a:tcPr horzOverflow="overflow">
                        <a:blipFill>
                          <a:blip r:embed="rId2"/>
                          <a:stretch>
                            <a:fillRect l="-303077" t="-697222" r="-101538" b="-197222"/>
                          </a:stretch>
                        </a:blipFill>
                      </a:tcPr>
                    </a:tc>
                    <a:tc>
                      <a:txBody>
                        <a:bodyPr/>
                        <a:lstStyle/>
                        <a:p>
                          <a:endParaRPr lang="nb-NO"/>
                        </a:p>
                      </a:txBody>
                      <a:tcPr horzOverflow="overflow">
                        <a:blipFill>
                          <a:blip r:embed="rId2"/>
                          <a:stretch>
                            <a:fillRect l="-400000" t="-697222" r="-763" b="-197222"/>
                          </a:stretch>
                        </a:blipFill>
                      </a:tcPr>
                    </a:tc>
                    <a:extLst>
                      <a:ext uri="{0D108BD9-81ED-4DB2-BD59-A6C34878D82A}">
                        <a16:rowId xmlns:a16="http://schemas.microsoft.com/office/drawing/2014/main" val="2617661373"/>
                      </a:ext>
                    </a:extLst>
                  </a:tr>
                  <a:tr h="901700">
                    <a:tc>
                      <a:txBody>
                        <a:bodyPr/>
                        <a:lstStyle/>
                        <a:p>
                          <a:endParaRPr lang="nb-NO"/>
                        </a:p>
                      </a:txBody>
                      <a:tcPr horzOverflow="overflow">
                        <a:blipFill>
                          <a:blip r:embed="rId2"/>
                          <a:stretch>
                            <a:fillRect l="-699" t="-404225" r="-358042"/>
                          </a:stretch>
                        </a:blipFill>
                      </a:tcPr>
                    </a:tc>
                    <a:tc>
                      <a:txBody>
                        <a:bodyPr/>
                        <a:lstStyle/>
                        <a:p>
                          <a:endParaRPr lang="nb-NO"/>
                        </a:p>
                      </a:txBody>
                      <a:tcPr horzOverflow="overflow">
                        <a:blipFill>
                          <a:blip r:embed="rId2"/>
                          <a:stretch>
                            <a:fillRect l="-121008" t="-404225" r="-330252"/>
                          </a:stretch>
                        </a:blipFill>
                      </a:tcPr>
                    </a:tc>
                    <a:tc>
                      <a:txBody>
                        <a:bodyPr/>
                        <a:lstStyle/>
                        <a:p>
                          <a:endParaRPr lang="nb-NO"/>
                        </a:p>
                      </a:txBody>
                      <a:tcPr horzOverflow="overflow">
                        <a:blipFill>
                          <a:blip r:embed="rId2"/>
                          <a:stretch>
                            <a:fillRect l="-200763" t="-404225" r="-200000"/>
                          </a:stretch>
                        </a:blipFill>
                      </a:tcPr>
                    </a:tc>
                    <a:tc>
                      <a:txBody>
                        <a:bodyPr/>
                        <a:lstStyle/>
                        <a:p>
                          <a:endParaRPr lang="nb-NO"/>
                        </a:p>
                      </a:txBody>
                      <a:tcPr horzOverflow="overflow">
                        <a:blipFill>
                          <a:blip r:embed="rId2"/>
                          <a:stretch>
                            <a:fillRect l="-303077" t="-404225" r="-101538"/>
                          </a:stretch>
                        </a:blip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bl>
              </a:graphicData>
            </a:graphic>
          </p:graphicFrame>
        </mc:Fallback>
      </mc:AlternateContent>
      <p:grpSp>
        <p:nvGrpSpPr>
          <p:cNvPr id="4" name="Group 3">
            <a:extLst>
              <a:ext uri="{FF2B5EF4-FFF2-40B4-BE49-F238E27FC236}">
                <a16:creationId xmlns:a16="http://schemas.microsoft.com/office/drawing/2014/main" id="{99FE009B-CD61-F545-83F8-5C05F07A388C}"/>
              </a:ext>
            </a:extLst>
          </p:cNvPr>
          <p:cNvGrpSpPr/>
          <p:nvPr/>
        </p:nvGrpSpPr>
        <p:grpSpPr>
          <a:xfrm>
            <a:off x="2248535" y="5021737"/>
            <a:ext cx="4808220" cy="874237"/>
            <a:chOff x="2246630" y="4567872"/>
            <a:chExt cx="4808220" cy="425450"/>
          </a:xfrm>
        </p:grpSpPr>
        <p:sp>
          <p:nvSpPr>
            <p:cNvPr id="5" name="Rectangle 4">
              <a:extLst>
                <a:ext uri="{FF2B5EF4-FFF2-40B4-BE49-F238E27FC236}">
                  <a16:creationId xmlns:a16="http://schemas.microsoft.com/office/drawing/2014/main" id="{541CBB00-2927-C74E-A633-54AE14AC4670}"/>
                </a:ext>
              </a:extLst>
            </p:cNvPr>
            <p:cNvSpPr/>
            <p:nvPr/>
          </p:nvSpPr>
          <p:spPr bwMode="auto">
            <a:xfrm>
              <a:off x="2246630" y="4567872"/>
              <a:ext cx="148082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 name="Rectangle 5">
              <a:extLst>
                <a:ext uri="{FF2B5EF4-FFF2-40B4-BE49-F238E27FC236}">
                  <a16:creationId xmlns:a16="http://schemas.microsoft.com/office/drawing/2014/main" id="{AC23E6AD-4D16-9F44-9CD4-EEB688761C14}"/>
                </a:ext>
              </a:extLst>
            </p:cNvPr>
            <p:cNvSpPr/>
            <p:nvPr/>
          </p:nvSpPr>
          <p:spPr bwMode="auto">
            <a:xfrm>
              <a:off x="3748405" y="4567872"/>
              <a:ext cx="163957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 name="Rectangle 6">
              <a:extLst>
                <a:ext uri="{FF2B5EF4-FFF2-40B4-BE49-F238E27FC236}">
                  <a16:creationId xmlns:a16="http://schemas.microsoft.com/office/drawing/2014/main" id="{48E1493E-F323-9948-A22F-1066BDCEBD85}"/>
                </a:ext>
              </a:extLst>
            </p:cNvPr>
            <p:cNvSpPr/>
            <p:nvPr/>
          </p:nvSpPr>
          <p:spPr bwMode="auto">
            <a:xfrm>
              <a:off x="5415280" y="4567872"/>
              <a:ext cx="1639570" cy="425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Tree>
    <p:extLst>
      <p:ext uri="{BB962C8B-B14F-4D97-AF65-F5344CB8AC3E}">
        <p14:creationId xmlns:p14="http://schemas.microsoft.com/office/powerpoint/2010/main" val="34882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79E4E4-CD1E-5248-8595-97DE4BCCAF64}"/>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309427206"/>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800" b="0" i="1" u="none" strike="noStrike" cap="none" normalizeH="0" baseline="0" smtClean="0">
                                    <a:ln>
                                      <a:noFill/>
                                    </a:ln>
                                    <a:effectLst/>
                                    <a:latin typeface="Cambria Math" panose="02040503050406030204" pitchFamily="18" charset="0"/>
                                  </a:rPr>
                                  <m:t>=0.1168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800" b="0" i="1" u="none" strike="noStrike" cap="none" normalizeH="0" baseline="0" smtClean="0">
                                    <a:ln>
                                      <a:noFill/>
                                    </a:ln>
                                    <a:effectLst/>
                                    <a:latin typeface="Cambria Math" panose="02040503050406030204" pitchFamily="18" charset="0"/>
                                  </a:rPr>
                                  <m:t>=0.1462</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800" b="0" i="1" u="none" strike="noStrike" cap="none" normalizeH="0" baseline="0" smtClean="0">
                                    <a:ln>
                                      <a:noFill/>
                                    </a:ln>
                                    <a:effectLst/>
                                    <a:latin typeface="Cambria Math" panose="02040503050406030204" pitchFamily="18" charset="0"/>
                                  </a:rPr>
                                  <m:t>=0.6078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nb-NO" altLang="nb-NO" sz="1800" b="0" i="1" u="none" strike="noStrike" cap="none" normalizeH="0" baseline="0" smtClean="0">
                                        <a:ln>
                                          <a:noFill/>
                                        </a:ln>
                                        <a:effectLst/>
                                        <a:latin typeface="Cambria Math" panose="02040503050406030204" pitchFamily="18" charset="0"/>
                                      </a:rPr>
                                    </m:ctrlPr>
                                  </m:accPr>
                                  <m:e>
                                    <m:r>
                                      <a:rPr kumimoji="1" lang="nb-NO" altLang="nb-NO" sz="1800" b="0" i="1" u="none" strike="noStrike" cap="none" normalizeH="0" baseline="0" smtClean="0">
                                        <a:ln>
                                          <a:noFill/>
                                        </a:ln>
                                        <a:effectLst/>
                                        <a:latin typeface="Cambria Math" panose="02040503050406030204" pitchFamily="18" charset="0"/>
                                      </a:rPr>
                                      <m:t>𝑦</m:t>
                                    </m:r>
                                  </m:e>
                                </m:acc>
                                <m:r>
                                  <a:rPr kumimoji="1" lang="nb-NO" altLang="nb-NO" sz="1800" b="0" i="1" u="none" strike="noStrike" cap="none" normalizeH="0" baseline="0" smtClean="0">
                                    <a:ln>
                                      <a:noFill/>
                                    </a:ln>
                                    <a:effectLst/>
                                    <a:latin typeface="Cambria Math" panose="02040503050406030204" pitchFamily="18" charset="0"/>
                                  </a:rPr>
                                  <m:t>=0.2903</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=−0.1735</m:t>
                                </m:r>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=−0.1441</m:t>
                                </m:r>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600" i="1" u="none" strike="noStrike" cap="none" normalizeH="0" baseline="0" smtClean="0">
                                        <a:ln>
                                          <a:noFill/>
                                        </a:ln>
                                        <a:effectLst/>
                                        <a:latin typeface="Cambria Math" panose="02040503050406030204" pitchFamily="18" charset="0"/>
                                      </a:rPr>
                                    </m:ctrlPr>
                                  </m:accPr>
                                  <m:e>
                                    <m:sSub>
                                      <m:sSubPr>
                                        <m:ctrlPr>
                                          <a:rPr kumimoji="1" lang="en-US" altLang="nb-NO" sz="1600" i="1" u="none" strike="noStrike" cap="none" normalizeH="0" baseline="0" smtClean="0">
                                            <a:ln>
                                              <a:noFill/>
                                            </a:ln>
                                            <a:effectLst/>
                                            <a:latin typeface="Cambria Math" panose="02040503050406030204" pitchFamily="18" charset="0"/>
                                          </a:rPr>
                                        </m:ctrlPr>
                                      </m:sSubPr>
                                      <m:e>
                                        <m:r>
                                          <a:rPr kumimoji="1" lang="en-US" altLang="nb-NO" sz="1600" i="1" u="none" strike="noStrike" cap="none" normalizeH="0" baseline="0" smtClean="0">
                                            <a:ln>
                                              <a:noFill/>
                                            </a:ln>
                                            <a:effectLst/>
                                            <a:latin typeface="Cambria Math" panose="02040503050406030204" pitchFamily="18" charset="0"/>
                                            <a:ea typeface="Cambria Math" panose="02040503050406030204" pitchFamily="18" charset="0"/>
                                          </a:rPr>
                                          <m:t>𝛼</m:t>
                                        </m:r>
                                      </m:e>
                                      <m:sub>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600" b="0" i="1" u="none" strike="noStrike" cap="none" normalizeH="0" baseline="0" smtClean="0">
                                    <a:ln>
                                      <a:noFill/>
                                    </a:ln>
                                    <a:effectLst/>
                                    <a:latin typeface="Cambria Math" panose="02040503050406030204" pitchFamily="18" charset="0"/>
                                    <a:ea typeface="Cambria Math" panose="02040503050406030204" pitchFamily="18" charset="0"/>
                                  </a:rPr>
                                  <m:t>=0.3175</m:t>
                                </m:r>
                              </m:oMath>
                            </m:oMathPara>
                          </a14:m>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SSA</a:t>
                          </a:r>
                        </a:p>
                      </a:txBody>
                      <a:tcPr horzOverflow="overflow">
                        <a:solidFill>
                          <a:schemeClr val="accent1">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 xmlns:m="http://schemas.openxmlformats.org/officeDocument/2006/math">
                              <m: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5</m:t>
                              </m:r>
                              <m:r>
                                <a:rPr kumimoji="1" lang="nb-NO" altLang="nb-NO" sz="16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nary>
                                <m:naryPr>
                                  <m:chr m:val="∑"/>
                                  <m:ctrlP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naryPr>
                                <m:sub>
                                  <m:r>
                                    <m:rPr>
                                      <m:brk m:alnAt="23"/>
                                    </m:rP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𝑗</m:t>
                                  </m:r>
                                  <m: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sub>
                                <m:sup>
                                  <m: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sup>
                                <m:e>
                                  <m:sSubSup>
                                    <m:sSubSupPr>
                                      <m:ctrlP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1" lang="nb-NO" altLang="nb-NO" sz="16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𝛼</m:t>
                                      </m:r>
                                    </m:e>
                                    <m:sub>
                                      <m: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𝑗</m:t>
                                      </m:r>
                                    </m:sub>
                                    <m:sup>
                                      <m:r>
                                        <a:rPr kumimoji="1" lang="nb-NO" altLang="nb-NO" sz="16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sup>
                                  </m:sSubSup>
                                </m:e>
                              </m:nary>
                            </m:oMath>
                          </a14:m>
                          <a:r>
                            <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0.7585</a:t>
                          </a:r>
                        </a:p>
                      </a:txBody>
                      <a:tcPr horzOverflow="overflow">
                        <a:solidFill>
                          <a:schemeClr val="accent1">
                            <a:lumMod val="40000"/>
                            <a:lumOff val="60000"/>
                          </a:schemeClr>
                        </a:solidFill>
                      </a:tcPr>
                    </a:tc>
                    <a:extLst>
                      <a:ext uri="{0D108BD9-81ED-4DB2-BD59-A6C34878D82A}">
                        <a16:rowId xmlns:a16="http://schemas.microsoft.com/office/drawing/2014/main" val="2141205394"/>
                      </a:ext>
                    </a:extLst>
                  </a:tr>
                </a:tbl>
              </a:graphicData>
            </a:graphic>
          </p:graphicFrame>
        </mc:Choice>
        <mc:Fallback xmlns="">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309427206"/>
                  </p:ext>
                </p:extLst>
              </p:nvPr>
            </p:nvGraphicFramePr>
            <p:xfrm>
              <a:off x="419100" y="1396999"/>
              <a:ext cx="8305800" cy="4514852"/>
            </p:xfrm>
            <a:graphic>
              <a:graphicData uri="http://schemas.openxmlformats.org/drawingml/2006/table">
                <a:tbl>
                  <a:tblPr>
                    <a:tableStyleId>{69CF1AB2-1976-4502-BF36-3FF5EA218861}</a:tableStyleId>
                  </a:tblPr>
                  <a:tblGrid>
                    <a:gridCol w="1820863">
                      <a:extLst>
                        <a:ext uri="{9D8B030D-6E8A-4147-A177-3AD203B41FA5}">
                          <a16:colId xmlns:a16="http://schemas.microsoft.com/office/drawing/2014/main" val="3821450628"/>
                        </a:ext>
                      </a:extLst>
                    </a:gridCol>
                    <a:gridCol w="1500187">
                      <a:extLst>
                        <a:ext uri="{9D8B030D-6E8A-4147-A177-3AD203B41FA5}">
                          <a16:colId xmlns:a16="http://schemas.microsoft.com/office/drawing/2014/main" val="3978112534"/>
                        </a:ext>
                      </a:extLst>
                    </a:gridCol>
                    <a:gridCol w="1663700">
                      <a:extLst>
                        <a:ext uri="{9D8B030D-6E8A-4147-A177-3AD203B41FA5}">
                          <a16:colId xmlns:a16="http://schemas.microsoft.com/office/drawing/2014/main" val="2365330073"/>
                        </a:ext>
                      </a:extLst>
                    </a:gridCol>
                    <a:gridCol w="1660525">
                      <a:extLst>
                        <a:ext uri="{9D8B030D-6E8A-4147-A177-3AD203B41FA5}">
                          <a16:colId xmlns:a16="http://schemas.microsoft.com/office/drawing/2014/main" val="2322103892"/>
                        </a:ext>
                      </a:extLst>
                    </a:gridCol>
                    <a:gridCol w="1660525">
                      <a:extLst>
                        <a:ext uri="{9D8B030D-6E8A-4147-A177-3AD203B41FA5}">
                          <a16:colId xmlns:a16="http://schemas.microsoft.com/office/drawing/2014/main" val="1943894852"/>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Alternatives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3</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Overall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1</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0.7966</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2</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0.0971</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0.1432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0.5300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0.0969</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0.1382</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0.5152</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Times New Roman" panose="02020603050405020304" pitchFamily="18" charset="0"/>
                              <a:cs typeface="Times New Roman" panose="02020603050405020304" pitchFamily="18" charset="0"/>
                            </a:rPr>
                            <a:t>0.1954</a:t>
                          </a:r>
                          <a:endParaRPr kumimoji="1" lang="en-US" altLang="nb-NO"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0.1730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0.6675</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0.0974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0.1383</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0.5298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a:ln>
                              <a:noFill/>
                            </a:ln>
                            <a:solidFill>
                              <a:schemeClr val="tx1"/>
                            </a:solidFill>
                            <a:effectLst/>
                            <a:latin typeface="Eurostile" panose="020B0504020202050204" pitchFamily="34" charset="77"/>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nb-NO"/>
                        </a:p>
                      </a:txBody>
                      <a:tcPr horzOverflow="overflow">
                        <a:blipFill>
                          <a:blip r:embed="rId2"/>
                          <a:stretch>
                            <a:fillRect l="-121008" t="-697222" r="-330252" b="-308333"/>
                          </a:stretch>
                        </a:blipFill>
                      </a:tcPr>
                    </a:tc>
                    <a:tc>
                      <a:txBody>
                        <a:bodyPr/>
                        <a:lstStyle/>
                        <a:p>
                          <a:endParaRPr lang="nb-NO"/>
                        </a:p>
                      </a:txBody>
                      <a:tcPr horzOverflow="overflow">
                        <a:blipFill>
                          <a:blip r:embed="rId2"/>
                          <a:stretch>
                            <a:fillRect l="-200763" t="-697222" r="-200000" b="-308333"/>
                          </a:stretch>
                        </a:blipFill>
                      </a:tcPr>
                    </a:tc>
                    <a:tc>
                      <a:txBody>
                        <a:bodyPr/>
                        <a:lstStyle/>
                        <a:p>
                          <a:endParaRPr lang="nb-NO"/>
                        </a:p>
                      </a:txBody>
                      <a:tcPr horzOverflow="overflow">
                        <a:blipFill>
                          <a:blip r:embed="rId2"/>
                          <a:stretch>
                            <a:fillRect l="-303077" t="-697222" r="-101538" b="-308333"/>
                          </a:stretch>
                        </a:blipFill>
                      </a:tcPr>
                    </a:tc>
                    <a:tc>
                      <a:txBody>
                        <a:bodyPr/>
                        <a:lstStyle/>
                        <a:p>
                          <a:endParaRPr lang="nb-NO"/>
                        </a:p>
                      </a:txBody>
                      <a:tcPr horzOverflow="overflow">
                        <a:blipFill>
                          <a:blip r:embed="rId2"/>
                          <a:stretch>
                            <a:fillRect l="-400000" t="-697222" r="-763" b="-308333"/>
                          </a:stretch>
                        </a:blipFill>
                      </a:tcPr>
                    </a:tc>
                    <a:extLst>
                      <a:ext uri="{0D108BD9-81ED-4DB2-BD59-A6C34878D82A}">
                        <a16:rowId xmlns:a16="http://schemas.microsoft.com/office/drawing/2014/main" val="2617661373"/>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Effects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nb-NO"/>
                        </a:p>
                      </a:txBody>
                      <a:tcPr horzOverflow="overflow">
                        <a:blipFill>
                          <a:blip r:embed="rId2"/>
                          <a:stretch>
                            <a:fillRect l="-121008" t="-820000" r="-330252" b="-217143"/>
                          </a:stretch>
                        </a:blipFill>
                      </a:tcPr>
                    </a:tc>
                    <a:tc>
                      <a:txBody>
                        <a:bodyPr/>
                        <a:lstStyle/>
                        <a:p>
                          <a:endParaRPr lang="nb-NO"/>
                        </a:p>
                      </a:txBody>
                      <a:tcPr horzOverflow="overflow">
                        <a:blipFill>
                          <a:blip r:embed="rId2"/>
                          <a:stretch>
                            <a:fillRect l="-200763" t="-820000" r="-200000" b="-217143"/>
                          </a:stretch>
                        </a:blipFill>
                      </a:tcPr>
                    </a:tc>
                    <a:tc>
                      <a:txBody>
                        <a:bodyPr/>
                        <a:lstStyle/>
                        <a:p>
                          <a:endParaRPr lang="nb-NO"/>
                        </a:p>
                      </a:txBody>
                      <a:tcPr horzOverflow="overflow">
                        <a:blipFill>
                          <a:blip r:embed="rId2"/>
                          <a:stretch>
                            <a:fillRect l="-303077" t="-820000" r="-101538" b="-217143"/>
                          </a:stretch>
                        </a:blip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extLst>
                      <a:ext uri="{0D108BD9-81ED-4DB2-BD59-A6C34878D82A}">
                        <a16:rowId xmlns:a16="http://schemas.microsoft.com/office/drawing/2014/main" val="1680951270"/>
                      </a:ext>
                    </a:extLst>
                  </a:tr>
                  <a:tr h="450850">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SSA</a:t>
                          </a:r>
                        </a:p>
                      </a:txBody>
                      <a:tcPr horzOverflow="overflow">
                        <a:solidFill>
                          <a:schemeClr val="accent1">
                            <a:lumMod val="60000"/>
                            <a:lumOff val="40000"/>
                          </a:schemeClr>
                        </a:solidFill>
                      </a:tcPr>
                    </a:tc>
                    <a:tc gridSpan="3">
                      <a:txBody>
                        <a:bodyPr/>
                        <a:lstStyle/>
                        <a:p>
                          <a:endParaRPr lang="nb-NO"/>
                        </a:p>
                      </a:txBody>
                      <a:tcPr horzOverflow="overflow">
                        <a:blipFill>
                          <a:blip r:embed="rId2"/>
                          <a:stretch>
                            <a:fillRect l="-37895" t="-894444" r="-34737" b="-111111"/>
                          </a:stretch>
                        </a:blip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0.7585</a:t>
                          </a:r>
                        </a:p>
                      </a:txBody>
                      <a:tcPr horzOverflow="overflow">
                        <a:solidFill>
                          <a:schemeClr val="accent1">
                            <a:lumMod val="40000"/>
                            <a:lumOff val="60000"/>
                          </a:schemeClr>
                        </a:solidFill>
                      </a:tcPr>
                    </a:tc>
                    <a:extLst>
                      <a:ext uri="{0D108BD9-81ED-4DB2-BD59-A6C34878D82A}">
                        <a16:rowId xmlns:a16="http://schemas.microsoft.com/office/drawing/2014/main" val="2141205394"/>
                      </a:ext>
                    </a:extLst>
                  </a:tr>
                </a:tbl>
              </a:graphicData>
            </a:graphic>
          </p:graphicFrame>
        </mc:Fallback>
      </mc:AlternateContent>
    </p:spTree>
    <p:extLst>
      <p:ext uri="{BB962C8B-B14F-4D97-AF65-F5344CB8AC3E}">
        <p14:creationId xmlns:p14="http://schemas.microsoft.com/office/powerpoint/2010/main" val="430901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3379E4E4-CD1E-5248-8595-97DE4BCCAF64}"/>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4136031018"/>
                  </p:ext>
                </p:extLst>
              </p:nvPr>
            </p:nvGraphicFramePr>
            <p:xfrm>
              <a:off x="419100" y="1396999"/>
              <a:ext cx="8202028" cy="4065590"/>
            </p:xfrm>
            <a:graphic>
              <a:graphicData uri="http://schemas.openxmlformats.org/drawingml/2006/table">
                <a:tbl>
                  <a:tblPr>
                    <a:tableStyleId>{69CF1AB2-1976-4502-BF36-3FF5EA218861}</a:tableStyleId>
                  </a:tblPr>
                  <a:tblGrid>
                    <a:gridCol w="1754380">
                      <a:extLst>
                        <a:ext uri="{9D8B030D-6E8A-4147-A177-3AD203B41FA5}">
                          <a16:colId xmlns:a16="http://schemas.microsoft.com/office/drawing/2014/main" val="3821450628"/>
                        </a:ext>
                      </a:extLst>
                    </a:gridCol>
                    <a:gridCol w="1644904">
                      <a:extLst>
                        <a:ext uri="{9D8B030D-6E8A-4147-A177-3AD203B41FA5}">
                          <a16:colId xmlns:a16="http://schemas.microsoft.com/office/drawing/2014/main" val="3978112534"/>
                        </a:ext>
                      </a:extLst>
                    </a:gridCol>
                    <a:gridCol w="1602954">
                      <a:extLst>
                        <a:ext uri="{9D8B030D-6E8A-4147-A177-3AD203B41FA5}">
                          <a16:colId xmlns:a16="http://schemas.microsoft.com/office/drawing/2014/main" val="2365330073"/>
                        </a:ext>
                      </a:extLst>
                    </a:gridCol>
                    <a:gridCol w="1599895">
                      <a:extLst>
                        <a:ext uri="{9D8B030D-6E8A-4147-A177-3AD203B41FA5}">
                          <a16:colId xmlns:a16="http://schemas.microsoft.com/office/drawing/2014/main" val="2322103892"/>
                        </a:ext>
                      </a:extLst>
                    </a:gridCol>
                    <a:gridCol w="1599895">
                      <a:extLst>
                        <a:ext uri="{9D8B030D-6E8A-4147-A177-3AD203B41FA5}">
                          <a16:colId xmlns:a16="http://schemas.microsoft.com/office/drawing/2014/main" val="1109964218"/>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Errors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sSub>
                                  <m:sSubPr>
                                    <m:ctrlPr>
                                      <a:rPr kumimoji="1" lang="en-US"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𝑒</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1</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1</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acc>
                                  <m:accPr>
                                    <m:chr m:val="̅"/>
                                    <m:ctrlPr>
                                      <a:rPr kumimoji="1" lang="nb-NO" altLang="nb-NO" sz="1800" b="0" i="1" u="none" strike="noStrike" cap="none" normalizeH="0" baseline="0" smtClean="0">
                                        <a:ln>
                                          <a:noFill/>
                                        </a:ln>
                                        <a:solidFill>
                                          <a:schemeClr val="tx1"/>
                                        </a:solidFill>
                                        <a:effectLst/>
                                        <a:latin typeface="Cambria Math" panose="02040503050406030204" pitchFamily="18" charset="0"/>
                                      </a:rPr>
                                    </m:ctrlPr>
                                  </m:accPr>
                                  <m:e>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∙1</m:t>
                                        </m:r>
                                      </m:sub>
                                    </m:sSub>
                                  </m:e>
                                </m:acc>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sSub>
                                  <m:sSubPr>
                                    <m:ctrlPr>
                                      <a:rPr kumimoji="1" lang="en-US"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𝑒</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2</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2</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acc>
                                  <m:accPr>
                                    <m:chr m:val="̅"/>
                                    <m:ctrlPr>
                                      <a:rPr kumimoji="1" lang="nb-NO" altLang="nb-NO" sz="1800" b="0" i="1" u="none" strike="noStrike" cap="none" normalizeH="0" baseline="0" smtClean="0">
                                        <a:ln>
                                          <a:noFill/>
                                        </a:ln>
                                        <a:solidFill>
                                          <a:schemeClr val="tx1"/>
                                        </a:solidFill>
                                        <a:effectLst/>
                                        <a:latin typeface="Cambria Math" panose="02040503050406030204" pitchFamily="18" charset="0"/>
                                      </a:rPr>
                                    </m:ctrlPr>
                                  </m:accPr>
                                  <m:e>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∙2</m:t>
                                        </m:r>
                                      </m:sub>
                                    </m:sSub>
                                  </m:e>
                                </m:acc>
                              </m:oMath>
                            </m:oMathPara>
                          </a14:m>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sSub>
                                  <m:sSubPr>
                                    <m:ctrlPr>
                                      <a:rPr kumimoji="1" lang="en-US"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𝑒</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3</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rPr>
                                      <m:t>3</m:t>
                                    </m:r>
                                  </m:sub>
                                </m:sSub>
                                <m:r>
                                  <a:rPr kumimoji="1" lang="nb-NO" altLang="nb-NO" sz="1800" b="0" i="1" u="none" strike="noStrike" cap="none" normalizeH="0" baseline="0" smtClean="0">
                                    <a:ln>
                                      <a:noFill/>
                                    </a:ln>
                                    <a:solidFill>
                                      <a:schemeClr val="tx1"/>
                                    </a:solidFill>
                                    <a:effectLst/>
                                    <a:latin typeface="Cambria Math" panose="02040503050406030204" pitchFamily="18" charset="0"/>
                                  </a:rPr>
                                  <m:t>−</m:t>
                                </m:r>
                                <m:acc>
                                  <m:accPr>
                                    <m:chr m:val="̅"/>
                                    <m:ctrlPr>
                                      <a:rPr kumimoji="1" lang="nb-NO" altLang="nb-NO" sz="1800" b="0" i="1" u="none" strike="noStrike" cap="none" normalizeH="0" baseline="0" smtClean="0">
                                        <a:ln>
                                          <a:noFill/>
                                        </a:ln>
                                        <a:solidFill>
                                          <a:schemeClr val="tx1"/>
                                        </a:solidFill>
                                        <a:effectLst/>
                                        <a:latin typeface="Cambria Math" panose="02040503050406030204" pitchFamily="18" charset="0"/>
                                      </a:rPr>
                                    </m:ctrlPr>
                                  </m:accPr>
                                  <m:e>
                                    <m:sSub>
                                      <m:sSubPr>
                                        <m:ctrlPr>
                                          <a:rPr kumimoji="1" lang="nb-NO" altLang="nb-NO" sz="1800" b="0" i="1" u="none" strike="noStrike" cap="none" normalizeH="0" baseline="0" smtClean="0">
                                            <a:ln>
                                              <a:noFill/>
                                            </a:ln>
                                            <a:solidFill>
                                              <a:schemeClr val="tx1"/>
                                            </a:solidFill>
                                            <a:effectLst/>
                                            <a:latin typeface="Cambria Math" panose="02040503050406030204" pitchFamily="18" charset="0"/>
                                          </a:rPr>
                                        </m:ctrlPr>
                                      </m:sSubPr>
                                      <m:e>
                                        <m:r>
                                          <a:rPr kumimoji="1" lang="nb-NO" altLang="nb-NO" sz="1800" b="0" i="1" u="none" strike="noStrike" cap="none" normalizeH="0" baseline="0" smtClean="0">
                                            <a:ln>
                                              <a:noFill/>
                                            </a:ln>
                                            <a:solidFill>
                                              <a:schemeClr val="tx1"/>
                                            </a:solidFill>
                                            <a:effectLst/>
                                            <a:latin typeface="Cambria Math" panose="02040503050406030204" pitchFamily="18" charset="0"/>
                                          </a:rPr>
                                          <m:t>𝑦</m:t>
                                        </m:r>
                                      </m:e>
                                      <m:sub>
                                        <m:r>
                                          <a:rPr kumimoji="1" lang="nb-NO" altLang="nb-NO"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∙3</m:t>
                                        </m:r>
                                      </m:sub>
                                    </m:sSub>
                                  </m:e>
                                </m:acc>
                              </m:oMath>
                            </m:oMathPara>
                          </a14:m>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SSE</a:t>
                          </a: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-0.0196</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0.1888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rowSpan="5">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nary>
                                  <m:naryPr>
                                    <m:chr m:val="∑"/>
                                    <m:ctrlPr>
                                      <a:rPr kumimoji="1" lang="en-US"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naryPr>
                                  <m:sub>
                                    <m:r>
                                      <m:rPr>
                                        <m:brk m:alnAt="23"/>
                                      </m:rP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𝑗</m:t>
                                    </m:r>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sub>
                                  <m:sup>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sup>
                                  <m:e>
                                    <m:nary>
                                      <m:naryPr>
                                        <m:chr m:val="∑"/>
                                        <m:ctrlPr>
                                          <a:rPr kumimoji="1" lang="en-US"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naryPr>
                                      <m:sub>
                                        <m:r>
                                          <m:rPr>
                                            <m:brk m:alnAt="23"/>
                                          </m:rP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𝑖</m:t>
                                        </m:r>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sub>
                                      <m:sup>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5</m:t>
                                        </m:r>
                                      </m:sup>
                                      <m:e>
                                        <m:sSubSup>
                                          <m:sSubSupPr>
                                            <m:ctrlPr>
                                              <a:rPr kumimoji="1" lang="en-US"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𝑒</m:t>
                                            </m:r>
                                          </m:e>
                                          <m:sub>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𝑖𝑗</m:t>
                                            </m:r>
                                          </m:sub>
                                          <m:sup>
                                            <m:r>
                                              <a:rPr kumimoji="1" lang="nb-NO" altLang="nb-NO"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sup>
                                        </m:sSubSup>
                                      </m:e>
                                    </m:nary>
                                  </m:e>
                                </m:nary>
                              </m:oMath>
                            </m:oMathPara>
                          </a14:m>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solidFill>
                          <a:schemeClr val="accent2">
                            <a:lumMod val="20000"/>
                            <a:lumOff val="80000"/>
                          </a:schemeClr>
                        </a:solidFill>
                      </a:tcPr>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-0.0197</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-0.0778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-0.0199</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-0.0926</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0.0786</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0.0268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0.0597</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-0.0194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-0.0079</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-0.0780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1</m:t>
                                        </m:r>
                                      </m:sub>
                                    </m:sSub>
                                  </m:e>
                                </m:acc>
                                <m:r>
                                  <a:rPr kumimoji="1" lang="nb-NO" altLang="nb-NO" sz="1800" b="0" i="1" u="none" strike="noStrike" cap="none" normalizeH="0" baseline="0" smtClean="0">
                                    <a:ln>
                                      <a:noFill/>
                                    </a:ln>
                                    <a:effectLst/>
                                    <a:latin typeface="Cambria Math" panose="02040503050406030204" pitchFamily="18" charset="0"/>
                                  </a:rPr>
                                  <m:t>=0.1168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2</m:t>
                                        </m:r>
                                      </m:sub>
                                    </m:sSub>
                                  </m:e>
                                </m:acc>
                                <m:r>
                                  <a:rPr kumimoji="1" lang="nb-NO" altLang="nb-NO" sz="1800" b="0" i="1" u="none" strike="noStrike" cap="none" normalizeH="0" baseline="0" smtClean="0">
                                    <a:ln>
                                      <a:noFill/>
                                    </a:ln>
                                    <a:effectLst/>
                                    <a:latin typeface="Cambria Math" panose="02040503050406030204" pitchFamily="18" charset="0"/>
                                  </a:rPr>
                                  <m:t>=0.1462</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nb-NO" sz="1800" i="1" u="none" strike="noStrike" cap="none" normalizeH="0" baseline="0" smtClean="0">
                                        <a:ln>
                                          <a:noFill/>
                                        </a:ln>
                                        <a:effectLst/>
                                        <a:latin typeface="Cambria Math" panose="02040503050406030204" pitchFamily="18" charset="0"/>
                                      </a:rPr>
                                    </m:ctrlPr>
                                  </m:accPr>
                                  <m:e>
                                    <m:sSub>
                                      <m:sSubPr>
                                        <m:ctrlPr>
                                          <a:rPr kumimoji="1" lang="en-US" altLang="nb-NO" sz="1800" i="1" u="none" strike="noStrike" cap="none" normalizeH="0" baseline="0" smtClean="0">
                                            <a:ln>
                                              <a:noFill/>
                                            </a:ln>
                                            <a:effectLst/>
                                            <a:latin typeface="Cambria Math" panose="02040503050406030204" pitchFamily="18" charset="0"/>
                                          </a:rPr>
                                        </m:ctrlPr>
                                      </m:sSubPr>
                                      <m:e>
                                        <m:r>
                                          <a:rPr kumimoji="1" lang="nb-NO" altLang="nb-NO" sz="1800" b="0" i="1" u="none" strike="noStrike" cap="none" normalizeH="0" baseline="0" smtClean="0">
                                            <a:ln>
                                              <a:noFill/>
                                            </a:ln>
                                            <a:effectLst/>
                                            <a:latin typeface="Cambria Math" panose="02040503050406030204" pitchFamily="18" charset="0"/>
                                          </a:rPr>
                                          <m:t>𝑦</m:t>
                                        </m:r>
                                      </m:e>
                                      <m:sub>
                                        <m:r>
                                          <a:rPr kumimoji="1" lang="en-US" altLang="nb-NO" sz="1800" i="1" u="none" strike="noStrike" cap="none" normalizeH="0" baseline="0" smtClean="0">
                                            <a:ln>
                                              <a:noFill/>
                                            </a:ln>
                                            <a:effectLst/>
                                            <a:latin typeface="Cambria Math" panose="02040503050406030204" pitchFamily="18" charset="0"/>
                                            <a:ea typeface="Cambria Math" panose="02040503050406030204" pitchFamily="18" charset="0"/>
                                          </a:rPr>
                                          <m:t>∙</m:t>
                                        </m:r>
                                        <m:r>
                                          <a:rPr kumimoji="1" lang="nb-NO" altLang="nb-NO" sz="1800" b="0" i="1" u="none" strike="noStrike" cap="none" normalizeH="0" baseline="0" smtClean="0">
                                            <a:ln>
                                              <a:noFill/>
                                            </a:ln>
                                            <a:effectLst/>
                                            <a:latin typeface="Cambria Math" panose="02040503050406030204" pitchFamily="18" charset="0"/>
                                            <a:ea typeface="Cambria Math" panose="02040503050406030204" pitchFamily="18" charset="0"/>
                                          </a:rPr>
                                          <m:t>3</m:t>
                                        </m:r>
                                      </m:sub>
                                    </m:sSub>
                                  </m:e>
                                </m:acc>
                                <m:r>
                                  <a:rPr kumimoji="1" lang="nb-NO" altLang="nb-NO" sz="1800" b="0" i="1" u="none" strike="noStrike" cap="none" normalizeH="0" baseline="0" smtClean="0">
                                    <a:ln>
                                      <a:noFill/>
                                    </a:ln>
                                    <a:effectLst/>
                                    <a:latin typeface="Cambria Math" panose="02040503050406030204" pitchFamily="18" charset="0"/>
                                  </a:rPr>
                                  <m:t>=0.6078</m:t>
                                </m:r>
                              </m:oMath>
                            </m:oMathPara>
                          </a14:m>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0.0685</a:t>
                          </a: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452438">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SST=SSA+SSE</a:t>
                          </a:r>
                        </a:p>
                      </a:txBody>
                      <a:tcPr horzOverflow="overflow">
                        <a:solidFill>
                          <a:schemeClr val="accent1">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0.8270</a:t>
                          </a: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4089651653"/>
                      </a:ext>
                    </a:extLst>
                  </a:tr>
                </a:tbl>
              </a:graphicData>
            </a:graphic>
          </p:graphicFrame>
        </mc:Choice>
        <mc:Fallback xmlns="">
          <p:graphicFrame>
            <p:nvGraphicFramePr>
              <p:cNvPr id="436227" name="Group 3">
                <a:extLst>
                  <a:ext uri="{FF2B5EF4-FFF2-40B4-BE49-F238E27FC236}">
                    <a16:creationId xmlns:a16="http://schemas.microsoft.com/office/drawing/2014/main" id="{43431D57-9E2E-2941-B165-A671F238CAA2}"/>
                  </a:ext>
                </a:extLst>
              </p:cNvPr>
              <p:cNvGraphicFramePr>
                <a:graphicFrameLocks noGrp="1"/>
              </p:cNvGraphicFramePr>
              <p:nvPr>
                <p:ph idx="4294967295"/>
                <p:extLst>
                  <p:ext uri="{D42A27DB-BD31-4B8C-83A1-F6EECF244321}">
                    <p14:modId xmlns:p14="http://schemas.microsoft.com/office/powerpoint/2010/main" val="4136031018"/>
                  </p:ext>
                </p:extLst>
              </p:nvPr>
            </p:nvGraphicFramePr>
            <p:xfrm>
              <a:off x="419100" y="1396999"/>
              <a:ext cx="8202028" cy="4065590"/>
            </p:xfrm>
            <a:graphic>
              <a:graphicData uri="http://schemas.openxmlformats.org/drawingml/2006/table">
                <a:tbl>
                  <a:tblPr>
                    <a:tableStyleId>{69CF1AB2-1976-4502-BF36-3FF5EA218861}</a:tableStyleId>
                  </a:tblPr>
                  <a:tblGrid>
                    <a:gridCol w="1754380">
                      <a:extLst>
                        <a:ext uri="{9D8B030D-6E8A-4147-A177-3AD203B41FA5}">
                          <a16:colId xmlns:a16="http://schemas.microsoft.com/office/drawing/2014/main" val="3821450628"/>
                        </a:ext>
                      </a:extLst>
                    </a:gridCol>
                    <a:gridCol w="1644904">
                      <a:extLst>
                        <a:ext uri="{9D8B030D-6E8A-4147-A177-3AD203B41FA5}">
                          <a16:colId xmlns:a16="http://schemas.microsoft.com/office/drawing/2014/main" val="3978112534"/>
                        </a:ext>
                      </a:extLst>
                    </a:gridCol>
                    <a:gridCol w="1602954">
                      <a:extLst>
                        <a:ext uri="{9D8B030D-6E8A-4147-A177-3AD203B41FA5}">
                          <a16:colId xmlns:a16="http://schemas.microsoft.com/office/drawing/2014/main" val="2365330073"/>
                        </a:ext>
                      </a:extLst>
                    </a:gridCol>
                    <a:gridCol w="1599895">
                      <a:extLst>
                        <a:ext uri="{9D8B030D-6E8A-4147-A177-3AD203B41FA5}">
                          <a16:colId xmlns:a16="http://schemas.microsoft.com/office/drawing/2014/main" val="2322103892"/>
                        </a:ext>
                      </a:extLst>
                    </a:gridCol>
                    <a:gridCol w="1599895">
                      <a:extLst>
                        <a:ext uri="{9D8B030D-6E8A-4147-A177-3AD203B41FA5}">
                          <a16:colId xmlns:a16="http://schemas.microsoft.com/office/drawing/2014/main" val="1109964218"/>
                        </a:ext>
                      </a:extLst>
                    </a:gridCol>
                  </a:tblGrid>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gridSpan="3">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Errors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extLst>
                      <a:ext uri="{0D108BD9-81ED-4DB2-BD59-A6C34878D82A}">
                        <a16:rowId xmlns:a16="http://schemas.microsoft.com/office/drawing/2014/main" val="3280163900"/>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Measurements</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en-NO"/>
                        </a:p>
                      </a:txBody>
                      <a:tcPr horzOverflow="overflow">
                        <a:blipFill>
                          <a:blip r:embed="rId2"/>
                          <a:stretch>
                            <a:fillRect l="-106923" t="-102778" r="-291538" b="-694444"/>
                          </a:stretch>
                        </a:blipFill>
                      </a:tcPr>
                    </a:tc>
                    <a:tc>
                      <a:txBody>
                        <a:bodyPr/>
                        <a:lstStyle/>
                        <a:p>
                          <a:endParaRPr lang="en-NO"/>
                        </a:p>
                      </a:txBody>
                      <a:tcPr horzOverflow="overflow">
                        <a:blipFill>
                          <a:blip r:embed="rId2"/>
                          <a:stretch>
                            <a:fillRect l="-213492" t="-102778" r="-200794" b="-694444"/>
                          </a:stretch>
                        </a:blipFill>
                      </a:tcPr>
                    </a:tc>
                    <a:tc>
                      <a:txBody>
                        <a:bodyPr/>
                        <a:lstStyle/>
                        <a:p>
                          <a:endParaRPr lang="en-NO"/>
                        </a:p>
                      </a:txBody>
                      <a:tcPr horzOverflow="overflow">
                        <a:blipFill>
                          <a:blip r:embed="rId2"/>
                          <a:stretch>
                            <a:fillRect l="-313492" t="-102778" r="-100794" b="-694444"/>
                          </a:stretch>
                        </a:blip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SSE</a:t>
                          </a:r>
                        </a:p>
                      </a:txBody>
                      <a:tcPr horzOverflow="overflow">
                        <a:solidFill>
                          <a:schemeClr val="accent1">
                            <a:lumMod val="60000"/>
                            <a:lumOff val="40000"/>
                          </a:schemeClr>
                        </a:solidFill>
                      </a:tcPr>
                    </a:tc>
                    <a:extLst>
                      <a:ext uri="{0D108BD9-81ED-4DB2-BD59-A6C34878D82A}">
                        <a16:rowId xmlns:a16="http://schemas.microsoft.com/office/drawing/2014/main" val="2131964826"/>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1</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-0.0196</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0.1888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rowSpan="5">
                      <a:txBody>
                        <a:bodyPr/>
                        <a:lstStyle/>
                        <a:p>
                          <a:endParaRPr lang="en-NO"/>
                        </a:p>
                      </a:txBody>
                      <a:tcPr anchor="ctr" horzOverflow="overflow">
                        <a:blipFill>
                          <a:blip r:embed="rId2"/>
                          <a:stretch>
                            <a:fillRect l="-413492" t="-41011" r="-794" b="-40449"/>
                          </a:stretch>
                        </a:blipFill>
                      </a:tcPr>
                    </a:tc>
                    <a:extLst>
                      <a:ext uri="{0D108BD9-81ED-4DB2-BD59-A6C34878D82A}">
                        <a16:rowId xmlns:a16="http://schemas.microsoft.com/office/drawing/2014/main" val="216021196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2</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-0.0197</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-0.0030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-0.0778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760688467"/>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3</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-0.0199</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-0.0926</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455583499"/>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4</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0.0786</a:t>
                          </a: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0.0268</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0.0597</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931502100"/>
                      </a:ext>
                    </a:extLst>
                  </a:tr>
                  <a:tr h="450850">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a:ln>
                                <a:noFill/>
                              </a:ln>
                              <a:effectLst/>
                              <a:latin typeface="Eurostile" panose="020B0504020202050204" pitchFamily="34" charset="77"/>
                            </a:rPr>
                            <a:t>5</a:t>
                          </a:r>
                          <a:endParaRPr kumimoji="1" lang="en-US" altLang="nb-NO" sz="1800" b="1" i="0" u="none" strike="noStrike" cap="none" normalizeH="0" baseline="0">
                            <a:ln>
                              <a:noFill/>
                            </a:ln>
                            <a:solidFill>
                              <a:schemeClr val="tx1"/>
                            </a:solidFill>
                            <a:effectLst/>
                            <a:latin typeface="Eurostile" panose="020B0504020202050204" pitchFamily="34" charset="77"/>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-0.0194</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Times New Roman" panose="02020603050405020304" pitchFamily="18" charset="0"/>
                              <a:cs typeface="Times New Roman" panose="02020603050405020304" pitchFamily="18" charset="0"/>
                            </a:rPr>
                            <a:t>-0.0079</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nb-NO" altLang="nb-NO" sz="1800" u="none" strike="noStrike" cap="none" normalizeH="0" baseline="0" dirty="0">
                              <a:ln>
                                <a:noFill/>
                              </a:ln>
                              <a:effectLst/>
                              <a:latin typeface="Times New Roman" panose="02020603050405020304" pitchFamily="18" charset="0"/>
                              <a:cs typeface="Times New Roman" panose="02020603050405020304" pitchFamily="18" charset="0"/>
                            </a:rPr>
                            <a:t>-0.0780</a:t>
                          </a: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2">
                            <a:lumMod val="20000"/>
                            <a:lumOff val="8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078550992"/>
                      </a:ext>
                    </a:extLst>
                  </a:tr>
                  <a:tr h="4524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u="none" strike="noStrike" cap="none" normalizeH="0" baseline="0" dirty="0">
                              <a:ln>
                                <a:noFill/>
                              </a:ln>
                              <a:effectLst/>
                              <a:latin typeface="Eurostile" panose="020B0504020202050204" pitchFamily="34" charset="77"/>
                            </a:rPr>
                            <a:t>Column mean</a:t>
                          </a:r>
                          <a:endParaRPr kumimoji="1" lang="en-US" altLang="nb-NO" sz="1800" b="1"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60000"/>
                            <a:lumOff val="40000"/>
                          </a:schemeClr>
                        </a:solidFill>
                      </a:tcPr>
                    </a:tc>
                    <a:tc>
                      <a:txBody>
                        <a:bodyPr/>
                        <a:lstStyle/>
                        <a:p>
                          <a:endParaRPr lang="en-NO"/>
                        </a:p>
                      </a:txBody>
                      <a:tcPr horzOverflow="overflow">
                        <a:blipFill>
                          <a:blip r:embed="rId2"/>
                          <a:stretch>
                            <a:fillRect l="-106923" t="-697222" r="-291538" b="-100000"/>
                          </a:stretch>
                        </a:blipFill>
                      </a:tcPr>
                    </a:tc>
                    <a:tc>
                      <a:txBody>
                        <a:bodyPr/>
                        <a:lstStyle/>
                        <a:p>
                          <a:endParaRPr lang="en-NO"/>
                        </a:p>
                      </a:txBody>
                      <a:tcPr horzOverflow="overflow">
                        <a:blipFill>
                          <a:blip r:embed="rId2"/>
                          <a:stretch>
                            <a:fillRect l="-213492" t="-697222" r="-200794" b="-100000"/>
                          </a:stretch>
                        </a:blipFill>
                      </a:tcPr>
                    </a:tc>
                    <a:tc>
                      <a:txBody>
                        <a:bodyPr/>
                        <a:lstStyle/>
                        <a:p>
                          <a:endParaRPr lang="en-NO"/>
                        </a:p>
                      </a:txBody>
                      <a:tcPr horzOverflow="overflow">
                        <a:blipFill>
                          <a:blip r:embed="rId2"/>
                          <a:stretch>
                            <a:fillRect l="-313492" t="-697222" r="-100794" b="-100000"/>
                          </a:stretch>
                        </a:blip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0.0685</a:t>
                          </a:r>
                        </a:p>
                      </a:txBody>
                      <a:tcPr horzOverflow="overflow">
                        <a:solidFill>
                          <a:schemeClr val="accent1">
                            <a:lumMod val="40000"/>
                            <a:lumOff val="60000"/>
                          </a:schemeClr>
                        </a:solidFill>
                      </a:tcPr>
                    </a:tc>
                    <a:extLst>
                      <a:ext uri="{0D108BD9-81ED-4DB2-BD59-A6C34878D82A}">
                        <a16:rowId xmlns:a16="http://schemas.microsoft.com/office/drawing/2014/main" val="2617661373"/>
                      </a:ext>
                    </a:extLst>
                  </a:tr>
                  <a:tr h="452438">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Eurostile" panose="020B0504020202050204" pitchFamily="34" charset="77"/>
                            </a:rPr>
                            <a:t>SST=SSA+SSE</a:t>
                          </a:r>
                        </a:p>
                      </a:txBody>
                      <a:tcPr horzOverflow="overflow">
                        <a:solidFill>
                          <a:schemeClr val="accent1">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0.8270</a:t>
                          </a: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endParaRPr kumimoji="1" lang="en-US" altLang="nb-NO" sz="1800" b="0" i="0" u="none" strike="noStrike" cap="none" normalizeH="0" baseline="0" dirty="0">
                            <a:ln>
                              <a:noFill/>
                            </a:ln>
                            <a:solidFill>
                              <a:schemeClr val="tx1"/>
                            </a:solidFill>
                            <a:effectLst/>
                            <a:latin typeface="Eurostile" panose="020B0504020202050204" pitchFamily="34" charset="77"/>
                          </a:endParaRPr>
                        </a:p>
                      </a:txBody>
                      <a:tcP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defRPr/>
                          </a:pPr>
                          <a:endParaRPr kumimoji="1" lang="en-US" altLang="nb-N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solidFill>
                          <a:schemeClr val="accent1">
                            <a:lumMod val="40000"/>
                            <a:lumOff val="60000"/>
                          </a:schemeClr>
                        </a:solidFill>
                      </a:tcPr>
                    </a:tc>
                    <a:extLst>
                      <a:ext uri="{0D108BD9-81ED-4DB2-BD59-A6C34878D82A}">
                        <a16:rowId xmlns:a16="http://schemas.microsoft.com/office/drawing/2014/main" val="4089651653"/>
                      </a:ext>
                    </a:extLst>
                  </a:tr>
                </a:tbl>
              </a:graphicData>
            </a:graphic>
          </p:graphicFrame>
        </mc:Fallback>
      </mc:AlternateContent>
    </p:spTree>
    <p:extLst>
      <p:ext uri="{BB962C8B-B14F-4D97-AF65-F5344CB8AC3E}">
        <p14:creationId xmlns:p14="http://schemas.microsoft.com/office/powerpoint/2010/main" val="148561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F0AA420E-D029-5B4E-9390-AA85BEDFDA9A}"/>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Procedure</a:t>
            </a:r>
            <a:endParaRPr lang="en-US" altLang="nb-NO" dirty="0">
              <a:ea typeface="ヒラギノ角ゴ ProN W3" panose="020B0300000000000000" pitchFamily="34" charset="-128"/>
              <a:sym typeface="Verdana" panose="020B0604030504040204" pitchFamily="34" charset="0"/>
            </a:endParaRPr>
          </a:p>
        </p:txBody>
      </p:sp>
      <p:sp>
        <p:nvSpPr>
          <p:cNvPr id="2" name="Content Placeholder 1">
            <a:extLst>
              <a:ext uri="{FF2B5EF4-FFF2-40B4-BE49-F238E27FC236}">
                <a16:creationId xmlns:a16="http://schemas.microsoft.com/office/drawing/2014/main" id="{89B131C3-5CB4-1544-8C27-F91D2C02C507}"/>
              </a:ext>
            </a:extLst>
          </p:cNvPr>
          <p:cNvSpPr>
            <a:spLocks noGrp="1"/>
          </p:cNvSpPr>
          <p:nvPr>
            <p:ph idx="1"/>
          </p:nvPr>
        </p:nvSpPr>
        <p:spPr>
          <a:xfrm>
            <a:off x="237067" y="866775"/>
            <a:ext cx="8729134" cy="649791"/>
          </a:xfrm>
        </p:spPr>
        <p:txBody>
          <a:bodyPr/>
          <a:lstStyle/>
          <a:p>
            <a:r>
              <a:rPr lang="en-US" altLang="nb-NO" dirty="0">
                <a:latin typeface="Verdana" panose="020B0604030504040204" pitchFamily="34" charset="0"/>
                <a:sym typeface="Verdana" panose="020B0604030504040204" pitchFamily="34" charset="0"/>
              </a:rPr>
              <a:t>Carried out at the Speech Lab, NTNU</a:t>
            </a:r>
          </a:p>
          <a:p>
            <a:endParaRPr lang="en-US" dirty="0"/>
          </a:p>
        </p:txBody>
      </p:sp>
      <p:pic>
        <p:nvPicPr>
          <p:cNvPr id="218119" name="Picture 6">
            <a:extLst>
              <a:ext uri="{FF2B5EF4-FFF2-40B4-BE49-F238E27FC236}">
                <a16:creationId xmlns:a16="http://schemas.microsoft.com/office/drawing/2014/main" id="{76C86248-9879-8242-AAB9-03A6167D2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657350"/>
            <a:ext cx="68389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01573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278F98F5-222A-9444-8C08-3BF8F4FF615E}"/>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6AB7E411-B4B0-3C46-8D16-FE637CBBF3DC}"/>
                  </a:ext>
                </a:extLst>
              </p:cNvPr>
              <p:cNvGraphicFramePr>
                <a:graphicFrameLocks noGrp="1"/>
              </p:cNvGraphicFramePr>
              <p:nvPr>
                <p:ph idx="1"/>
                <p:extLst>
                  <p:ext uri="{D42A27DB-BD31-4B8C-83A1-F6EECF244321}">
                    <p14:modId xmlns:p14="http://schemas.microsoft.com/office/powerpoint/2010/main" val="1470695167"/>
                  </p:ext>
                </p:extLst>
              </p:nvPr>
            </p:nvGraphicFramePr>
            <p:xfrm>
              <a:off x="236538" y="866775"/>
              <a:ext cx="8729664" cy="3064066"/>
            </p:xfrm>
            <a:graphic>
              <a:graphicData uri="http://schemas.openxmlformats.org/drawingml/2006/table">
                <a:tbl>
                  <a:tblPr firstRow="1" bandRow="1">
                    <a:tableStyleId>{EB344D84-9AFB-497E-A393-DC336BA19D2E}</a:tableStyleId>
                  </a:tblPr>
                  <a:tblGrid>
                    <a:gridCol w="2182416">
                      <a:extLst>
                        <a:ext uri="{9D8B030D-6E8A-4147-A177-3AD203B41FA5}">
                          <a16:colId xmlns:a16="http://schemas.microsoft.com/office/drawing/2014/main" val="4023812399"/>
                        </a:ext>
                      </a:extLst>
                    </a:gridCol>
                    <a:gridCol w="2182416">
                      <a:extLst>
                        <a:ext uri="{9D8B030D-6E8A-4147-A177-3AD203B41FA5}">
                          <a16:colId xmlns:a16="http://schemas.microsoft.com/office/drawing/2014/main" val="2385013720"/>
                        </a:ext>
                      </a:extLst>
                    </a:gridCol>
                    <a:gridCol w="2182416">
                      <a:extLst>
                        <a:ext uri="{9D8B030D-6E8A-4147-A177-3AD203B41FA5}">
                          <a16:colId xmlns:a16="http://schemas.microsoft.com/office/drawing/2014/main" val="1772705761"/>
                        </a:ext>
                      </a:extLst>
                    </a:gridCol>
                    <a:gridCol w="2182416">
                      <a:extLst>
                        <a:ext uri="{9D8B030D-6E8A-4147-A177-3AD203B41FA5}">
                          <a16:colId xmlns:a16="http://schemas.microsoft.com/office/drawing/2014/main" val="207558727"/>
                        </a:ext>
                      </a:extLst>
                    </a:gridCol>
                  </a:tblGrid>
                  <a:tr h="370840">
                    <a:tc>
                      <a:txBody>
                        <a:bodyPr/>
                        <a:lstStyle/>
                        <a:p>
                          <a:r>
                            <a:rPr lang="en-US" dirty="0">
                              <a:solidFill>
                                <a:sysClr val="windowText" lastClr="000000"/>
                              </a:solidFill>
                              <a:latin typeface="Eurostile" panose="020B0504020202050204" pitchFamily="34" charset="77"/>
                            </a:rPr>
                            <a:t>Variation</a:t>
                          </a:r>
                        </a:p>
                      </a:txBody>
                      <a:tcPr/>
                    </a:tc>
                    <a:tc>
                      <a:txBody>
                        <a:bodyPr/>
                        <a:lstStyle/>
                        <a:p>
                          <a:r>
                            <a:rPr lang="en-US" dirty="0">
                              <a:solidFill>
                                <a:sysClr val="windowText" lastClr="000000"/>
                              </a:solidFill>
                              <a:latin typeface="Eurostile" panose="020B0504020202050204" pitchFamily="34" charset="77"/>
                            </a:rPr>
                            <a:t>Alternatives</a:t>
                          </a:r>
                        </a:p>
                      </a:txBody>
                      <a:tcPr/>
                    </a:tc>
                    <a:tc>
                      <a:txBody>
                        <a:bodyPr/>
                        <a:lstStyle/>
                        <a:p>
                          <a:r>
                            <a:rPr lang="en-US" dirty="0">
                              <a:solidFill>
                                <a:sysClr val="windowText" lastClr="000000"/>
                              </a:solidFill>
                              <a:latin typeface="Eurostile" panose="020B0504020202050204" pitchFamily="34" charset="77"/>
                            </a:rPr>
                            <a:t>Error</a:t>
                          </a:r>
                        </a:p>
                      </a:txBody>
                      <a:tcPr/>
                    </a:tc>
                    <a:tc>
                      <a:txBody>
                        <a:bodyPr/>
                        <a:lstStyle/>
                        <a:p>
                          <a:r>
                            <a:rPr lang="en-US" dirty="0">
                              <a:solidFill>
                                <a:sysClr val="windowText" lastClr="000000"/>
                              </a:solidFill>
                              <a:latin typeface="Eurostile" panose="020B0504020202050204" pitchFamily="34" charset="77"/>
                            </a:rPr>
                            <a:t>Total</a:t>
                          </a:r>
                        </a:p>
                      </a:txBody>
                      <a:tcPr/>
                    </a:tc>
                    <a:extLst>
                      <a:ext uri="{0D108BD9-81ED-4DB2-BD59-A6C34878D82A}">
                        <a16:rowId xmlns:a16="http://schemas.microsoft.com/office/drawing/2014/main" val="1369772168"/>
                      </a:ext>
                    </a:extLst>
                  </a:tr>
                  <a:tr h="370840">
                    <a:tc>
                      <a:txBody>
                        <a:bodyPr/>
                        <a:lstStyle/>
                        <a:p>
                          <a:r>
                            <a:rPr lang="en-US" dirty="0">
                              <a:latin typeface="Eurostile" panose="020B0504020202050204" pitchFamily="34" charset="77"/>
                            </a:rPr>
                            <a:t>Sum of squares</a:t>
                          </a:r>
                        </a:p>
                      </a:txBody>
                      <a:tcPr/>
                    </a:tc>
                    <a:tc>
                      <a:txBody>
                        <a:bodyPr/>
                        <a:lstStyle/>
                        <a:p>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𝑆𝑆𝐴</m:t>
                                </m:r>
                                <m:r>
                                  <a:rPr lang="nb-NO" smtClean="0">
                                    <a:latin typeface="Cambria Math" panose="02040503050406030204" pitchFamily="18" charset="0"/>
                                  </a:rPr>
                                  <m:t>=0.7585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𝑆𝑆𝐸</m:t>
                                </m:r>
                                <m:r>
                                  <a:rPr lang="nb-NO" smtClean="0">
                                    <a:latin typeface="Cambria Math" panose="02040503050406030204" pitchFamily="18" charset="0"/>
                                  </a:rPr>
                                  <m:t>=0.0685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𝑆𝑆𝑇</m:t>
                                </m:r>
                                <m:r>
                                  <a:rPr lang="nb-NO" smtClean="0">
                                    <a:latin typeface="Cambria Math" panose="02040503050406030204" pitchFamily="18" charset="0"/>
                                  </a:rPr>
                                  <m:t>=0.8270</m:t>
                                </m:r>
                              </m:oMath>
                            </m:oMathPara>
                          </a14:m>
                          <a:endParaRPr lang="en-US" dirty="0"/>
                        </a:p>
                      </a:txBody>
                      <a:tcPr/>
                    </a:tc>
                    <a:extLst>
                      <a:ext uri="{0D108BD9-81ED-4DB2-BD59-A6C34878D82A}">
                        <a16:rowId xmlns:a16="http://schemas.microsoft.com/office/drawing/2014/main" val="2695192080"/>
                      </a:ext>
                    </a:extLst>
                  </a:tr>
                  <a:tr h="370840">
                    <a:tc>
                      <a:txBody>
                        <a:bodyPr/>
                        <a:lstStyle/>
                        <a:p>
                          <a:r>
                            <a:rPr lang="en-US" dirty="0">
                              <a:latin typeface="Eurostile" panose="020B0504020202050204" pitchFamily="34" charset="77"/>
                            </a:rPr>
                            <a:t>Deg freedom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m:t>
                                </m:r>
                                <m:r>
                                  <a:rPr lang="nb-NO" smtClean="0">
                                    <a:latin typeface="Cambria Math" panose="02040503050406030204" pitchFamily="18" charset="0"/>
                                  </a:rPr>
                                  <m:t>−1=2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m:t>
                                </m:r>
                                <m:r>
                                  <a:rPr lang="nb-NO" smtClean="0">
                                    <a:latin typeface="Cambria Math" panose="02040503050406030204" pitchFamily="18" charset="0"/>
                                  </a:rPr>
                                  <m:t>(</m:t>
                                </m:r>
                                <m:r>
                                  <a:rPr lang="nb-NO" smtClean="0">
                                    <a:latin typeface="Cambria Math" panose="02040503050406030204" pitchFamily="18" charset="0"/>
                                  </a:rPr>
                                  <m:t>𝑁</m:t>
                                </m:r>
                                <m:r>
                                  <a:rPr lang="nb-NO" smtClean="0">
                                    <a:latin typeface="Cambria Math" panose="02040503050406030204" pitchFamily="18" charset="0"/>
                                  </a:rPr>
                                  <m:t>−1)=12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𝑘𝑛</m:t>
                                </m:r>
                                <m:r>
                                  <a:rPr lang="nb-NO" smtClean="0">
                                    <a:latin typeface="Cambria Math" panose="02040503050406030204" pitchFamily="18" charset="0"/>
                                  </a:rPr>
                                  <m:t>−1=14</m:t>
                                </m:r>
                              </m:oMath>
                            </m:oMathPara>
                          </a14:m>
                          <a:endParaRPr lang="en-US" dirty="0"/>
                        </a:p>
                      </a:txBody>
                      <a:tcPr/>
                    </a:tc>
                    <a:extLst>
                      <a:ext uri="{0D108BD9-81ED-4DB2-BD59-A6C34878D82A}">
                        <a16:rowId xmlns:a16="http://schemas.microsoft.com/office/drawing/2014/main" val="3149625379"/>
                      </a:ext>
                    </a:extLst>
                  </a:tr>
                  <a:tr h="370840">
                    <a:tc>
                      <a:txBody>
                        <a:bodyPr/>
                        <a:lstStyle/>
                        <a:p>
                          <a:r>
                            <a:rPr lang="en-US" dirty="0">
                              <a:latin typeface="Eurostile" panose="020B0504020202050204" pitchFamily="34" charset="77"/>
                            </a:rPr>
                            <a:t>Mean square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b-NO" i="1" smtClean="0">
                                        <a:latin typeface="Cambria Math" panose="02040503050406030204" pitchFamily="18" charset="0"/>
                                      </a:rPr>
                                    </m:ctrlPr>
                                  </m:sSubSupPr>
                                  <m:e>
                                    <m:r>
                                      <a:rPr lang="nb-NO" smtClean="0">
                                        <a:latin typeface="Cambria Math" panose="02040503050406030204" pitchFamily="18" charset="0"/>
                                      </a:rPr>
                                      <m:t>𝜎</m:t>
                                    </m:r>
                                  </m:e>
                                  <m:sub>
                                    <m:r>
                                      <a:rPr lang="nb-NO" smtClean="0">
                                        <a:latin typeface="Cambria Math" panose="02040503050406030204" pitchFamily="18" charset="0"/>
                                      </a:rPr>
                                      <m:t>𝑎</m:t>
                                    </m:r>
                                  </m:sub>
                                  <m:sup>
                                    <m:r>
                                      <a:rPr lang="nb-NO" smtClean="0">
                                        <a:latin typeface="Cambria Math" panose="02040503050406030204" pitchFamily="18" charset="0"/>
                                      </a:rPr>
                                      <m:t>2</m:t>
                                    </m:r>
                                  </m:sup>
                                </m:sSubSup>
                                <m:r>
                                  <a:rPr lang="nb-NO" smtClean="0">
                                    <a:latin typeface="Cambria Math" panose="02040503050406030204" pitchFamily="18" charset="0"/>
                                  </a:rPr>
                                  <m:t>=0.3793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b-NO" i="1" smtClean="0">
                                        <a:latin typeface="Cambria Math" panose="02040503050406030204" pitchFamily="18" charset="0"/>
                                      </a:rPr>
                                    </m:ctrlPr>
                                  </m:sSubSupPr>
                                  <m:e>
                                    <m:r>
                                      <a:rPr lang="nb-NO" smtClean="0">
                                        <a:latin typeface="Cambria Math" panose="02040503050406030204" pitchFamily="18" charset="0"/>
                                      </a:rPr>
                                      <m:t>𝜎</m:t>
                                    </m:r>
                                  </m:e>
                                  <m:sub>
                                    <m:r>
                                      <a:rPr lang="nb-NO" smtClean="0">
                                        <a:latin typeface="Cambria Math" panose="02040503050406030204" pitchFamily="18" charset="0"/>
                                      </a:rPr>
                                      <m:t>3</m:t>
                                    </m:r>
                                  </m:sub>
                                  <m:sup>
                                    <m:r>
                                      <a:rPr lang="nb-NO" smtClean="0">
                                        <a:latin typeface="Cambria Math" panose="02040503050406030204" pitchFamily="18" charset="0"/>
                                      </a:rPr>
                                      <m:t>2</m:t>
                                    </m:r>
                                  </m:sup>
                                </m:sSubSup>
                                <m:r>
                                  <a:rPr lang="nb-NO" smtClean="0">
                                    <a:latin typeface="Cambria Math" panose="02040503050406030204" pitchFamily="18" charset="0"/>
                                  </a:rPr>
                                  <m:t>=0.0057</m:t>
                                </m:r>
                              </m:oMath>
                            </m:oMathPara>
                          </a14:m>
                          <a:endParaRPr lang="en-US" dirty="0"/>
                        </a:p>
                      </a:txBody>
                      <a:tcPr/>
                    </a:tc>
                    <a:tc>
                      <a:txBody>
                        <a:bodyPr/>
                        <a:lstStyle/>
                        <a:p>
                          <a:endParaRPr lang="en-US"/>
                        </a:p>
                      </a:txBody>
                      <a:tcPr/>
                    </a:tc>
                    <a:extLst>
                      <a:ext uri="{0D108BD9-81ED-4DB2-BD59-A6C34878D82A}">
                        <a16:rowId xmlns:a16="http://schemas.microsoft.com/office/drawing/2014/main" val="3606841475"/>
                      </a:ext>
                    </a:extLst>
                  </a:tr>
                  <a:tr h="370840">
                    <a:tc>
                      <a:txBody>
                        <a:bodyPr/>
                        <a:lstStyle/>
                        <a:p>
                          <a:r>
                            <a:rPr lang="en-US" dirty="0">
                              <a:latin typeface="Eurostile" panose="020B0504020202050204" pitchFamily="34" charset="77"/>
                            </a:rPr>
                            <a:t>Computed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nb-NO" i="1" smtClean="0">
                                        <a:latin typeface="Cambria Math" panose="02040503050406030204" pitchFamily="18" charset="0"/>
                                      </a:rPr>
                                    </m:ctrlPr>
                                  </m:fPr>
                                  <m:num>
                                    <m:r>
                                      <a:rPr lang="nb-NO" smtClean="0">
                                        <a:latin typeface="Cambria Math" panose="02040503050406030204" pitchFamily="18" charset="0"/>
                                      </a:rPr>
                                      <m:t>0.3793</m:t>
                                    </m:r>
                                  </m:num>
                                  <m:den>
                                    <m:r>
                                      <a:rPr lang="nb-NO" smtClean="0">
                                        <a:latin typeface="Cambria Math" panose="02040503050406030204" pitchFamily="18" charset="0"/>
                                      </a:rPr>
                                      <m:t>0.0057</m:t>
                                    </m:r>
                                  </m:den>
                                </m:f>
                                <m:r>
                                  <a:rPr lang="nb-NO" smtClean="0">
                                    <a:latin typeface="Cambria Math" panose="02040503050406030204" pitchFamily="18" charset="0"/>
                                  </a:rPr>
                                  <m:t>=66.4</m:t>
                                </m:r>
                              </m:oMath>
                            </m:oMathPara>
                          </a14:m>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9462750"/>
                      </a:ext>
                    </a:extLst>
                  </a:tr>
                  <a:tr h="370840">
                    <a:tc>
                      <a:txBody>
                        <a:bodyPr/>
                        <a:lstStyle/>
                        <a:p>
                          <a:r>
                            <a:rPr lang="en-US" dirty="0">
                              <a:latin typeface="Eurostile" panose="020B0504020202050204" pitchFamily="34" charset="77"/>
                            </a:rPr>
                            <a:t>Tabulated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0.95;2,12</m:t>
                                        </m:r>
                                      </m:e>
                                    </m:d>
                                  </m:sub>
                                </m:sSub>
                                <m:r>
                                  <a:rPr lang="nb-NO" smtClean="0">
                                    <a:latin typeface="Cambria Math" panose="02040503050406030204" pitchFamily="18" charset="0"/>
                                  </a:rPr>
                                  <m:t>=3.89</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0.99;2,12</m:t>
                                        </m:r>
                                      </m:e>
                                    </m:d>
                                  </m:sub>
                                </m:sSub>
                                <m:r>
                                  <a:rPr lang="nb-NO" smtClean="0">
                                    <a:latin typeface="Cambria Math" panose="02040503050406030204" pitchFamily="18" charset="0"/>
                                  </a:rPr>
                                  <m:t>=6.93</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0.999;2,12</m:t>
                                        </m:r>
                                      </m:e>
                                    </m:d>
                                  </m:sub>
                                </m:sSub>
                                <m:r>
                                  <a:rPr lang="nb-NO" smtClean="0">
                                    <a:latin typeface="Cambria Math" panose="02040503050406030204" pitchFamily="18" charset="0"/>
                                  </a:rPr>
                                  <m:t>=12.97</m:t>
                                </m:r>
                              </m:oMath>
                            </m:oMathPara>
                          </a14:m>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873467"/>
                      </a:ext>
                    </a:extLst>
                  </a:tr>
                </a:tbl>
              </a:graphicData>
            </a:graphic>
          </p:graphicFrame>
        </mc:Choice>
        <mc:Fallback xmlns="">
          <p:graphicFrame>
            <p:nvGraphicFramePr>
              <p:cNvPr id="4" name="Content Placeholder 3">
                <a:extLst>
                  <a:ext uri="{FF2B5EF4-FFF2-40B4-BE49-F238E27FC236}">
                    <a16:creationId xmlns:a16="http://schemas.microsoft.com/office/drawing/2014/main" id="{6AB7E411-B4B0-3C46-8D16-FE637CBBF3DC}"/>
                  </a:ext>
                </a:extLst>
              </p:cNvPr>
              <p:cNvGraphicFramePr>
                <a:graphicFrameLocks noGrp="1"/>
              </p:cNvGraphicFramePr>
              <p:nvPr>
                <p:ph idx="1"/>
                <p:extLst>
                  <p:ext uri="{D42A27DB-BD31-4B8C-83A1-F6EECF244321}">
                    <p14:modId xmlns:p14="http://schemas.microsoft.com/office/powerpoint/2010/main" val="1470695167"/>
                  </p:ext>
                </p:extLst>
              </p:nvPr>
            </p:nvGraphicFramePr>
            <p:xfrm>
              <a:off x="236538" y="866775"/>
              <a:ext cx="8729664" cy="3077973"/>
            </p:xfrm>
            <a:graphic>
              <a:graphicData uri="http://schemas.openxmlformats.org/drawingml/2006/table">
                <a:tbl>
                  <a:tblPr firstRow="1" bandRow="1">
                    <a:tableStyleId>{EB344D84-9AFB-497E-A393-DC336BA19D2E}</a:tableStyleId>
                  </a:tblPr>
                  <a:tblGrid>
                    <a:gridCol w="2182416">
                      <a:extLst>
                        <a:ext uri="{9D8B030D-6E8A-4147-A177-3AD203B41FA5}">
                          <a16:colId xmlns:a16="http://schemas.microsoft.com/office/drawing/2014/main" val="4023812399"/>
                        </a:ext>
                      </a:extLst>
                    </a:gridCol>
                    <a:gridCol w="2182416">
                      <a:extLst>
                        <a:ext uri="{9D8B030D-6E8A-4147-A177-3AD203B41FA5}">
                          <a16:colId xmlns:a16="http://schemas.microsoft.com/office/drawing/2014/main" val="2385013720"/>
                        </a:ext>
                      </a:extLst>
                    </a:gridCol>
                    <a:gridCol w="2182416">
                      <a:extLst>
                        <a:ext uri="{9D8B030D-6E8A-4147-A177-3AD203B41FA5}">
                          <a16:colId xmlns:a16="http://schemas.microsoft.com/office/drawing/2014/main" val="1772705761"/>
                        </a:ext>
                      </a:extLst>
                    </a:gridCol>
                    <a:gridCol w="2182416">
                      <a:extLst>
                        <a:ext uri="{9D8B030D-6E8A-4147-A177-3AD203B41FA5}">
                          <a16:colId xmlns:a16="http://schemas.microsoft.com/office/drawing/2014/main" val="207558727"/>
                        </a:ext>
                      </a:extLst>
                    </a:gridCol>
                  </a:tblGrid>
                  <a:tr h="370840">
                    <a:tc>
                      <a:txBody>
                        <a:bodyPr/>
                        <a:lstStyle/>
                        <a:p>
                          <a:r>
                            <a:rPr lang="en-US" dirty="0">
                              <a:solidFill>
                                <a:sysClr val="windowText" lastClr="000000"/>
                              </a:solidFill>
                              <a:latin typeface="Eurostile" panose="020B0504020202050204" pitchFamily="34" charset="77"/>
                            </a:rPr>
                            <a:t>Variation</a:t>
                          </a:r>
                        </a:p>
                      </a:txBody>
                      <a:tcPr/>
                    </a:tc>
                    <a:tc>
                      <a:txBody>
                        <a:bodyPr/>
                        <a:lstStyle/>
                        <a:p>
                          <a:r>
                            <a:rPr lang="en-US" dirty="0">
                              <a:solidFill>
                                <a:sysClr val="windowText" lastClr="000000"/>
                              </a:solidFill>
                              <a:latin typeface="Eurostile" panose="020B0504020202050204" pitchFamily="34" charset="77"/>
                            </a:rPr>
                            <a:t>Alternatives</a:t>
                          </a:r>
                        </a:p>
                      </a:txBody>
                      <a:tcPr/>
                    </a:tc>
                    <a:tc>
                      <a:txBody>
                        <a:bodyPr/>
                        <a:lstStyle/>
                        <a:p>
                          <a:r>
                            <a:rPr lang="en-US" dirty="0">
                              <a:solidFill>
                                <a:sysClr val="windowText" lastClr="000000"/>
                              </a:solidFill>
                              <a:latin typeface="Eurostile" panose="020B0504020202050204" pitchFamily="34" charset="77"/>
                            </a:rPr>
                            <a:t>Error</a:t>
                          </a:r>
                        </a:p>
                      </a:txBody>
                      <a:tcPr/>
                    </a:tc>
                    <a:tc>
                      <a:txBody>
                        <a:bodyPr/>
                        <a:lstStyle/>
                        <a:p>
                          <a:r>
                            <a:rPr lang="en-US" dirty="0">
                              <a:solidFill>
                                <a:sysClr val="windowText" lastClr="000000"/>
                              </a:solidFill>
                              <a:latin typeface="Eurostile" panose="020B0504020202050204" pitchFamily="34" charset="77"/>
                            </a:rPr>
                            <a:t>Total</a:t>
                          </a:r>
                        </a:p>
                      </a:txBody>
                      <a:tcPr/>
                    </a:tc>
                    <a:extLst>
                      <a:ext uri="{0D108BD9-81ED-4DB2-BD59-A6C34878D82A}">
                        <a16:rowId xmlns:a16="http://schemas.microsoft.com/office/drawing/2014/main" val="1369772168"/>
                      </a:ext>
                    </a:extLst>
                  </a:tr>
                  <a:tr h="370840">
                    <a:tc>
                      <a:txBody>
                        <a:bodyPr/>
                        <a:lstStyle/>
                        <a:p>
                          <a:r>
                            <a:rPr lang="en-US" dirty="0">
                              <a:latin typeface="Eurostile" panose="020B0504020202050204" pitchFamily="34" charset="77"/>
                            </a:rPr>
                            <a:t>Sum of squares</a:t>
                          </a:r>
                        </a:p>
                      </a:txBody>
                      <a:tcPr/>
                    </a:tc>
                    <a:tc>
                      <a:txBody>
                        <a:bodyPr/>
                        <a:lstStyle/>
                        <a:p>
                          <a:endParaRPr lang="nb-NO"/>
                        </a:p>
                      </a:txBody>
                      <a:tcPr>
                        <a:blipFill>
                          <a:blip r:embed="rId2"/>
                          <a:stretch>
                            <a:fillRect l="-99422" t="-103333" r="-198844" b="-616667"/>
                          </a:stretch>
                        </a:blipFill>
                      </a:tcPr>
                    </a:tc>
                    <a:tc>
                      <a:txBody>
                        <a:bodyPr/>
                        <a:lstStyle/>
                        <a:p>
                          <a:endParaRPr lang="nb-NO"/>
                        </a:p>
                      </a:txBody>
                      <a:tcPr>
                        <a:blipFill>
                          <a:blip r:embed="rId2"/>
                          <a:stretch>
                            <a:fillRect l="-200581" t="-103333" r="-100000" b="-616667"/>
                          </a:stretch>
                        </a:blipFill>
                      </a:tcPr>
                    </a:tc>
                    <a:tc>
                      <a:txBody>
                        <a:bodyPr/>
                        <a:lstStyle/>
                        <a:p>
                          <a:endParaRPr lang="nb-NO"/>
                        </a:p>
                      </a:txBody>
                      <a:tcPr>
                        <a:blipFill>
                          <a:blip r:embed="rId2"/>
                          <a:stretch>
                            <a:fillRect l="-300581" t="-103333" b="-616667"/>
                          </a:stretch>
                        </a:blipFill>
                      </a:tcPr>
                    </a:tc>
                    <a:extLst>
                      <a:ext uri="{0D108BD9-81ED-4DB2-BD59-A6C34878D82A}">
                        <a16:rowId xmlns:a16="http://schemas.microsoft.com/office/drawing/2014/main" val="2695192080"/>
                      </a:ext>
                    </a:extLst>
                  </a:tr>
                  <a:tr h="370840">
                    <a:tc>
                      <a:txBody>
                        <a:bodyPr/>
                        <a:lstStyle/>
                        <a:p>
                          <a:r>
                            <a:rPr lang="en-US" dirty="0">
                              <a:latin typeface="Eurostile" panose="020B0504020202050204" pitchFamily="34" charset="77"/>
                            </a:rPr>
                            <a:t>Deg freedom</a:t>
                          </a:r>
                        </a:p>
                      </a:txBody>
                      <a:tcPr/>
                    </a:tc>
                    <a:tc>
                      <a:txBody>
                        <a:bodyPr/>
                        <a:lstStyle/>
                        <a:p>
                          <a:endParaRPr lang="nb-NO"/>
                        </a:p>
                      </a:txBody>
                      <a:tcPr>
                        <a:blipFill>
                          <a:blip r:embed="rId2"/>
                          <a:stretch>
                            <a:fillRect l="-99422" t="-210345" r="-198844" b="-537931"/>
                          </a:stretch>
                        </a:blipFill>
                      </a:tcPr>
                    </a:tc>
                    <a:tc>
                      <a:txBody>
                        <a:bodyPr/>
                        <a:lstStyle/>
                        <a:p>
                          <a:endParaRPr lang="nb-NO"/>
                        </a:p>
                      </a:txBody>
                      <a:tcPr>
                        <a:blipFill>
                          <a:blip r:embed="rId2"/>
                          <a:stretch>
                            <a:fillRect l="-200581" t="-210345" r="-100000" b="-537931"/>
                          </a:stretch>
                        </a:blipFill>
                      </a:tcPr>
                    </a:tc>
                    <a:tc>
                      <a:txBody>
                        <a:bodyPr/>
                        <a:lstStyle/>
                        <a:p>
                          <a:endParaRPr lang="nb-NO"/>
                        </a:p>
                      </a:txBody>
                      <a:tcPr>
                        <a:blipFill>
                          <a:blip r:embed="rId2"/>
                          <a:stretch>
                            <a:fillRect l="-300581" t="-210345" b="-537931"/>
                          </a:stretch>
                        </a:blipFill>
                      </a:tcPr>
                    </a:tc>
                    <a:extLst>
                      <a:ext uri="{0D108BD9-81ED-4DB2-BD59-A6C34878D82A}">
                        <a16:rowId xmlns:a16="http://schemas.microsoft.com/office/drawing/2014/main" val="3149625379"/>
                      </a:ext>
                    </a:extLst>
                  </a:tr>
                  <a:tr h="384747">
                    <a:tc>
                      <a:txBody>
                        <a:bodyPr/>
                        <a:lstStyle/>
                        <a:p>
                          <a:r>
                            <a:rPr lang="en-US" dirty="0">
                              <a:latin typeface="Eurostile" panose="020B0504020202050204" pitchFamily="34" charset="77"/>
                            </a:rPr>
                            <a:t>Mean square</a:t>
                          </a:r>
                        </a:p>
                      </a:txBody>
                      <a:tcPr/>
                    </a:tc>
                    <a:tc>
                      <a:txBody>
                        <a:bodyPr/>
                        <a:lstStyle/>
                        <a:p>
                          <a:endParaRPr lang="nb-NO"/>
                        </a:p>
                      </a:txBody>
                      <a:tcPr>
                        <a:blipFill>
                          <a:blip r:embed="rId2"/>
                          <a:stretch>
                            <a:fillRect l="-99422" t="-300000" r="-198844" b="-420000"/>
                          </a:stretch>
                        </a:blipFill>
                      </a:tcPr>
                    </a:tc>
                    <a:tc>
                      <a:txBody>
                        <a:bodyPr/>
                        <a:lstStyle/>
                        <a:p>
                          <a:endParaRPr lang="nb-NO"/>
                        </a:p>
                      </a:txBody>
                      <a:tcPr>
                        <a:blipFill>
                          <a:blip r:embed="rId2"/>
                          <a:stretch>
                            <a:fillRect l="-200581" t="-300000" r="-100000" b="-420000"/>
                          </a:stretch>
                        </a:blipFill>
                      </a:tcPr>
                    </a:tc>
                    <a:tc>
                      <a:txBody>
                        <a:bodyPr/>
                        <a:lstStyle/>
                        <a:p>
                          <a:endParaRPr lang="en-US"/>
                        </a:p>
                      </a:txBody>
                      <a:tcPr/>
                    </a:tc>
                    <a:extLst>
                      <a:ext uri="{0D108BD9-81ED-4DB2-BD59-A6C34878D82A}">
                        <a16:rowId xmlns:a16="http://schemas.microsoft.com/office/drawing/2014/main" val="3606841475"/>
                      </a:ext>
                    </a:extLst>
                  </a:tr>
                  <a:tr h="606870">
                    <a:tc>
                      <a:txBody>
                        <a:bodyPr/>
                        <a:lstStyle/>
                        <a:p>
                          <a:r>
                            <a:rPr lang="en-US" dirty="0">
                              <a:latin typeface="Eurostile" panose="020B0504020202050204" pitchFamily="34" charset="77"/>
                            </a:rPr>
                            <a:t>Computed F</a:t>
                          </a:r>
                        </a:p>
                      </a:txBody>
                      <a:tcPr/>
                    </a:tc>
                    <a:tc>
                      <a:txBody>
                        <a:bodyPr/>
                        <a:lstStyle/>
                        <a:p>
                          <a:endParaRPr lang="nb-NO"/>
                        </a:p>
                      </a:txBody>
                      <a:tcPr>
                        <a:blipFill>
                          <a:blip r:embed="rId2"/>
                          <a:stretch>
                            <a:fillRect l="-99422" t="-250000" r="-198844" b="-162500"/>
                          </a:stretch>
                        </a:blip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959462750"/>
                      </a:ext>
                    </a:extLst>
                  </a:tr>
                  <a:tr h="973836">
                    <a:tc>
                      <a:txBody>
                        <a:bodyPr/>
                        <a:lstStyle/>
                        <a:p>
                          <a:r>
                            <a:rPr lang="en-US" dirty="0">
                              <a:latin typeface="Eurostile" panose="020B0504020202050204" pitchFamily="34" charset="77"/>
                            </a:rPr>
                            <a:t>Tabulated F</a:t>
                          </a:r>
                        </a:p>
                      </a:txBody>
                      <a:tcPr/>
                    </a:tc>
                    <a:tc>
                      <a:txBody>
                        <a:bodyPr/>
                        <a:lstStyle/>
                        <a:p>
                          <a:endParaRPr lang="nb-NO"/>
                        </a:p>
                      </a:txBody>
                      <a:tcPr>
                        <a:blipFill>
                          <a:blip r:embed="rId2"/>
                          <a:stretch>
                            <a:fillRect l="-99422" t="-218182" r="-198844" b="-1299"/>
                          </a:stretch>
                        </a:blip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873467"/>
                      </a:ext>
                    </a:extLst>
                  </a:tr>
                </a:tbl>
              </a:graphicData>
            </a:graphic>
          </p:graphicFrame>
        </mc:Fallback>
      </mc:AlternateContent>
      <p:sp>
        <p:nvSpPr>
          <p:cNvPr id="8" name="Rectangle 4">
            <a:extLst>
              <a:ext uri="{FF2B5EF4-FFF2-40B4-BE49-F238E27FC236}">
                <a16:creationId xmlns:a16="http://schemas.microsoft.com/office/drawing/2014/main" id="{BE91AC41-6C15-A54C-8753-C41533793B8A}"/>
              </a:ext>
            </a:extLst>
          </p:cNvPr>
          <p:cNvSpPr>
            <a:spLocks noChangeArrowheads="1"/>
          </p:cNvSpPr>
          <p:nvPr/>
        </p:nvSpPr>
        <p:spPr bwMode="auto">
          <a:xfrm>
            <a:off x="830580" y="4137660"/>
            <a:ext cx="7772400" cy="218313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buClr>
                <a:srgbClr val="009900"/>
              </a:buClr>
              <a:buSzPct val="150000"/>
            </a:pPr>
            <a:r>
              <a:rPr kumimoji="1" lang="en-US" altLang="nb-NO" sz="2000" dirty="0">
                <a:latin typeface="Eurostile" panose="020B0504020202050204" pitchFamily="34" charset="77"/>
              </a:rPr>
              <a:t>SSA/SST = 0.7585/0.8270 = 0.917</a:t>
            </a:r>
          </a:p>
          <a:p>
            <a:pPr>
              <a:buClr>
                <a:srgbClr val="FF5050"/>
              </a:buClr>
            </a:pPr>
            <a:r>
              <a:rPr kumimoji="1" lang="en-US" altLang="nb-NO" sz="2000" dirty="0">
                <a:latin typeface="Eurostile" panose="020B0504020202050204" pitchFamily="34" charset="77"/>
                <a:cs typeface="Times New Roman" panose="02020603050405020304" pitchFamily="18" charset="0"/>
              </a:rPr>
              <a:t>→ </a:t>
            </a:r>
            <a:r>
              <a:rPr kumimoji="1" lang="en-US" altLang="nb-NO" sz="2000" dirty="0">
                <a:solidFill>
                  <a:srgbClr val="FF0000"/>
                </a:solidFill>
                <a:latin typeface="Eurostile" panose="020B0504020202050204" pitchFamily="34" charset="77"/>
                <a:cs typeface="Times New Roman" panose="02020603050405020304" pitchFamily="18" charset="0"/>
              </a:rPr>
              <a:t>91.7%</a:t>
            </a:r>
            <a:r>
              <a:rPr kumimoji="1" lang="en-US" altLang="nb-NO" sz="2000" dirty="0">
                <a:latin typeface="Eurostile" panose="020B0504020202050204" pitchFamily="34" charset="77"/>
                <a:cs typeface="Times New Roman" panose="02020603050405020304" pitchFamily="18" charset="0"/>
              </a:rPr>
              <a:t> of total variation in measurements is </a:t>
            </a:r>
            <a:r>
              <a:rPr kumimoji="1" lang="en-US" altLang="nb-NO" sz="2000" dirty="0">
                <a:solidFill>
                  <a:srgbClr val="FF0000"/>
                </a:solidFill>
                <a:latin typeface="Eurostile" panose="020B0504020202050204" pitchFamily="34" charset="77"/>
                <a:cs typeface="Times New Roman" panose="02020603050405020304" pitchFamily="18" charset="0"/>
              </a:rPr>
              <a:t>due to differences</a:t>
            </a:r>
            <a:r>
              <a:rPr kumimoji="1" lang="en-US" altLang="nb-NO" sz="2000" dirty="0">
                <a:latin typeface="Eurostile" panose="020B0504020202050204" pitchFamily="34" charset="77"/>
                <a:cs typeface="Times New Roman" panose="02020603050405020304" pitchFamily="18" charset="0"/>
              </a:rPr>
              <a:t> among alternatives</a:t>
            </a:r>
          </a:p>
          <a:p>
            <a:pPr marL="0" indent="0">
              <a:buClr>
                <a:srgbClr val="009900"/>
              </a:buClr>
              <a:buSzPct val="150000"/>
            </a:pPr>
            <a:r>
              <a:rPr kumimoji="1" lang="en-US" altLang="nb-NO" sz="2000" dirty="0">
                <a:latin typeface="Eurostile" panose="020B0504020202050204" pitchFamily="34" charset="77"/>
                <a:cs typeface="Times New Roman" panose="02020603050405020304" pitchFamily="18" charset="0"/>
              </a:rPr>
              <a:t>SSE/SST = 0.0685/0.8270 = 0.083</a:t>
            </a:r>
          </a:p>
          <a:p>
            <a:pPr>
              <a:buClr>
                <a:srgbClr val="FF5050"/>
              </a:buClr>
            </a:pPr>
            <a:r>
              <a:rPr kumimoji="1" lang="en-US" altLang="nb-NO" sz="2000" dirty="0">
                <a:latin typeface="Eurostile" panose="020B0504020202050204" pitchFamily="34" charset="77"/>
                <a:cs typeface="Times New Roman" panose="02020603050405020304" pitchFamily="18" charset="0"/>
              </a:rPr>
              <a:t>→ </a:t>
            </a:r>
            <a:r>
              <a:rPr kumimoji="1" lang="en-US" altLang="nb-NO" sz="2000" dirty="0">
                <a:solidFill>
                  <a:srgbClr val="FF0000"/>
                </a:solidFill>
                <a:latin typeface="Eurostile" panose="020B0504020202050204" pitchFamily="34" charset="77"/>
                <a:cs typeface="Times New Roman" panose="02020603050405020304" pitchFamily="18" charset="0"/>
              </a:rPr>
              <a:t>8.3%</a:t>
            </a:r>
            <a:r>
              <a:rPr kumimoji="1" lang="en-US" altLang="nb-NO" sz="2000" dirty="0">
                <a:latin typeface="Eurostile" panose="020B0504020202050204" pitchFamily="34" charset="77"/>
                <a:cs typeface="Times New Roman" panose="02020603050405020304" pitchFamily="18" charset="0"/>
              </a:rPr>
              <a:t> of total variation in measurements is </a:t>
            </a:r>
            <a:r>
              <a:rPr kumimoji="1" lang="en-US" altLang="nb-NO" sz="2000" dirty="0">
                <a:solidFill>
                  <a:srgbClr val="FF0000"/>
                </a:solidFill>
                <a:latin typeface="Eurostile" panose="020B0504020202050204" pitchFamily="34" charset="77"/>
                <a:cs typeface="Times New Roman" panose="02020603050405020304" pitchFamily="18" charset="0"/>
              </a:rPr>
              <a:t>due to noise</a:t>
            </a:r>
            <a:r>
              <a:rPr kumimoji="1" lang="en-US" altLang="nb-NO" sz="2000" dirty="0">
                <a:latin typeface="Eurostile" panose="020B0504020202050204" pitchFamily="34" charset="77"/>
                <a:cs typeface="Times New Roman" panose="02020603050405020304" pitchFamily="18" charset="0"/>
              </a:rPr>
              <a:t> in measurements</a:t>
            </a:r>
          </a:p>
        </p:txBody>
      </p:sp>
    </p:spTree>
    <p:extLst>
      <p:ext uri="{BB962C8B-B14F-4D97-AF65-F5344CB8AC3E}">
        <p14:creationId xmlns:p14="http://schemas.microsoft.com/office/powerpoint/2010/main" val="4118929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278F98F5-222A-9444-8C08-3BF8F4FF615E}"/>
              </a:ext>
            </a:extLst>
          </p:cNvPr>
          <p:cNvSpPr>
            <a:spLocks noGrp="1" noChangeArrowheads="1"/>
          </p:cNvSpPr>
          <p:nvPr>
            <p:ph type="title"/>
          </p:nvPr>
        </p:nvSpPr>
        <p:spPr/>
        <p:txBody>
          <a:bodyPr/>
          <a:lstStyle/>
          <a:p>
            <a:r>
              <a:rPr lang="en-US" altLang="nb-NO" dirty="0"/>
              <a:t>ANOVA Example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6AB7E411-B4B0-3C46-8D16-FE637CBBF3DC}"/>
                  </a:ext>
                </a:extLst>
              </p:cNvPr>
              <p:cNvGraphicFramePr>
                <a:graphicFrameLocks noGrp="1"/>
              </p:cNvGraphicFramePr>
              <p:nvPr>
                <p:ph idx="1"/>
                <p:extLst>
                  <p:ext uri="{D42A27DB-BD31-4B8C-83A1-F6EECF244321}">
                    <p14:modId xmlns:p14="http://schemas.microsoft.com/office/powerpoint/2010/main" val="1594181919"/>
                  </p:ext>
                </p:extLst>
              </p:nvPr>
            </p:nvGraphicFramePr>
            <p:xfrm>
              <a:off x="236538" y="866775"/>
              <a:ext cx="8729664" cy="3064066"/>
            </p:xfrm>
            <a:graphic>
              <a:graphicData uri="http://schemas.openxmlformats.org/drawingml/2006/table">
                <a:tbl>
                  <a:tblPr firstRow="1" bandRow="1">
                    <a:tableStyleId>{EB344D84-9AFB-497E-A393-DC336BA19D2E}</a:tableStyleId>
                  </a:tblPr>
                  <a:tblGrid>
                    <a:gridCol w="2182416">
                      <a:extLst>
                        <a:ext uri="{9D8B030D-6E8A-4147-A177-3AD203B41FA5}">
                          <a16:colId xmlns:a16="http://schemas.microsoft.com/office/drawing/2014/main" val="4023812399"/>
                        </a:ext>
                      </a:extLst>
                    </a:gridCol>
                    <a:gridCol w="2182416">
                      <a:extLst>
                        <a:ext uri="{9D8B030D-6E8A-4147-A177-3AD203B41FA5}">
                          <a16:colId xmlns:a16="http://schemas.microsoft.com/office/drawing/2014/main" val="2385013720"/>
                        </a:ext>
                      </a:extLst>
                    </a:gridCol>
                    <a:gridCol w="2182416">
                      <a:extLst>
                        <a:ext uri="{9D8B030D-6E8A-4147-A177-3AD203B41FA5}">
                          <a16:colId xmlns:a16="http://schemas.microsoft.com/office/drawing/2014/main" val="1772705761"/>
                        </a:ext>
                      </a:extLst>
                    </a:gridCol>
                    <a:gridCol w="2182416">
                      <a:extLst>
                        <a:ext uri="{9D8B030D-6E8A-4147-A177-3AD203B41FA5}">
                          <a16:colId xmlns:a16="http://schemas.microsoft.com/office/drawing/2014/main" val="207558727"/>
                        </a:ext>
                      </a:extLst>
                    </a:gridCol>
                  </a:tblGrid>
                  <a:tr h="370840">
                    <a:tc>
                      <a:txBody>
                        <a:bodyPr/>
                        <a:lstStyle/>
                        <a:p>
                          <a:r>
                            <a:rPr lang="en-US" dirty="0">
                              <a:solidFill>
                                <a:sysClr val="windowText" lastClr="000000"/>
                              </a:solidFill>
                              <a:latin typeface="Eurostile" panose="020B0504020202050204" pitchFamily="34" charset="77"/>
                            </a:rPr>
                            <a:t>Variation</a:t>
                          </a:r>
                        </a:p>
                      </a:txBody>
                      <a:tcPr/>
                    </a:tc>
                    <a:tc>
                      <a:txBody>
                        <a:bodyPr/>
                        <a:lstStyle/>
                        <a:p>
                          <a:r>
                            <a:rPr lang="en-US" dirty="0">
                              <a:solidFill>
                                <a:sysClr val="windowText" lastClr="000000"/>
                              </a:solidFill>
                              <a:latin typeface="Eurostile" panose="020B0504020202050204" pitchFamily="34" charset="77"/>
                            </a:rPr>
                            <a:t>Alternatives</a:t>
                          </a:r>
                        </a:p>
                      </a:txBody>
                      <a:tcPr/>
                    </a:tc>
                    <a:tc>
                      <a:txBody>
                        <a:bodyPr/>
                        <a:lstStyle/>
                        <a:p>
                          <a:r>
                            <a:rPr lang="en-US" dirty="0">
                              <a:solidFill>
                                <a:sysClr val="windowText" lastClr="000000"/>
                              </a:solidFill>
                              <a:latin typeface="Eurostile" panose="020B0504020202050204" pitchFamily="34" charset="77"/>
                            </a:rPr>
                            <a:t>Error</a:t>
                          </a:r>
                        </a:p>
                      </a:txBody>
                      <a:tcPr/>
                    </a:tc>
                    <a:tc>
                      <a:txBody>
                        <a:bodyPr/>
                        <a:lstStyle/>
                        <a:p>
                          <a:r>
                            <a:rPr lang="en-US" dirty="0">
                              <a:solidFill>
                                <a:sysClr val="windowText" lastClr="000000"/>
                              </a:solidFill>
                              <a:latin typeface="Eurostile" panose="020B0504020202050204" pitchFamily="34" charset="77"/>
                            </a:rPr>
                            <a:t>Total</a:t>
                          </a:r>
                        </a:p>
                      </a:txBody>
                      <a:tcPr/>
                    </a:tc>
                    <a:extLst>
                      <a:ext uri="{0D108BD9-81ED-4DB2-BD59-A6C34878D82A}">
                        <a16:rowId xmlns:a16="http://schemas.microsoft.com/office/drawing/2014/main" val="1369772168"/>
                      </a:ext>
                    </a:extLst>
                  </a:tr>
                  <a:tr h="370840">
                    <a:tc>
                      <a:txBody>
                        <a:bodyPr/>
                        <a:lstStyle/>
                        <a:p>
                          <a:r>
                            <a:rPr lang="en-US" dirty="0">
                              <a:latin typeface="Eurostile" panose="020B0504020202050204" pitchFamily="34" charset="77"/>
                            </a:rPr>
                            <a:t>Sum of squares</a:t>
                          </a:r>
                        </a:p>
                      </a:txBody>
                      <a:tcPr/>
                    </a:tc>
                    <a:tc>
                      <a:txBody>
                        <a:bodyPr/>
                        <a:lstStyle/>
                        <a:p>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𝑆𝑆𝐴</m:t>
                                </m:r>
                                <m:r>
                                  <a:rPr lang="nb-NO" smtClean="0">
                                    <a:latin typeface="Cambria Math" panose="02040503050406030204" pitchFamily="18" charset="0"/>
                                  </a:rPr>
                                  <m:t>=0.7585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𝑆𝑆𝐸</m:t>
                                </m:r>
                                <m:r>
                                  <a:rPr lang="nb-NO" smtClean="0">
                                    <a:latin typeface="Cambria Math" panose="02040503050406030204" pitchFamily="18" charset="0"/>
                                  </a:rPr>
                                  <m:t>=0.0685</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𝑆𝑆𝑇</m:t>
                                </m:r>
                                <m:r>
                                  <a:rPr lang="nb-NO" smtClean="0">
                                    <a:latin typeface="Cambria Math" panose="02040503050406030204" pitchFamily="18" charset="0"/>
                                  </a:rPr>
                                  <m:t>=0.8270</m:t>
                                </m:r>
                              </m:oMath>
                            </m:oMathPara>
                          </a14:m>
                          <a:endParaRPr lang="en-US" dirty="0"/>
                        </a:p>
                      </a:txBody>
                      <a:tcPr/>
                    </a:tc>
                    <a:extLst>
                      <a:ext uri="{0D108BD9-81ED-4DB2-BD59-A6C34878D82A}">
                        <a16:rowId xmlns:a16="http://schemas.microsoft.com/office/drawing/2014/main" val="2695192080"/>
                      </a:ext>
                    </a:extLst>
                  </a:tr>
                  <a:tr h="370840">
                    <a:tc>
                      <a:txBody>
                        <a:bodyPr/>
                        <a:lstStyle/>
                        <a:p>
                          <a:r>
                            <a:rPr lang="en-US" dirty="0">
                              <a:latin typeface="Eurostile" panose="020B0504020202050204" pitchFamily="34" charset="77"/>
                            </a:rPr>
                            <a:t>Deg freedom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m:t>
                                </m:r>
                                <m:r>
                                  <a:rPr lang="nb-NO" smtClean="0">
                                    <a:latin typeface="Cambria Math" panose="02040503050406030204" pitchFamily="18" charset="0"/>
                                  </a:rPr>
                                  <m:t>−1=2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m:t>
                                </m:r>
                                <m:r>
                                  <a:rPr lang="nb-NO" smtClean="0">
                                    <a:latin typeface="Cambria Math" panose="02040503050406030204" pitchFamily="18" charset="0"/>
                                  </a:rPr>
                                  <m:t>(</m:t>
                                </m:r>
                                <m:r>
                                  <a:rPr lang="nb-NO" smtClean="0">
                                    <a:latin typeface="Cambria Math" panose="02040503050406030204" pitchFamily="18" charset="0"/>
                                  </a:rPr>
                                  <m:t>𝑁</m:t>
                                </m:r>
                                <m:r>
                                  <a:rPr lang="nb-NO" smtClean="0">
                                    <a:latin typeface="Cambria Math" panose="02040503050406030204" pitchFamily="18" charset="0"/>
                                  </a:rPr>
                                  <m:t>−1)=12</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nb-NO" smtClean="0">
                                    <a:latin typeface="Cambria Math" panose="02040503050406030204" pitchFamily="18" charset="0"/>
                                  </a:rPr>
                                  <m:t>𝑘𝑛</m:t>
                                </m:r>
                                <m:r>
                                  <a:rPr lang="nb-NO" smtClean="0">
                                    <a:latin typeface="Cambria Math" panose="02040503050406030204" pitchFamily="18" charset="0"/>
                                  </a:rPr>
                                  <m:t>−1=14</m:t>
                                </m:r>
                              </m:oMath>
                            </m:oMathPara>
                          </a14:m>
                          <a:endParaRPr lang="en-US" dirty="0"/>
                        </a:p>
                      </a:txBody>
                      <a:tcPr/>
                    </a:tc>
                    <a:extLst>
                      <a:ext uri="{0D108BD9-81ED-4DB2-BD59-A6C34878D82A}">
                        <a16:rowId xmlns:a16="http://schemas.microsoft.com/office/drawing/2014/main" val="3149625379"/>
                      </a:ext>
                    </a:extLst>
                  </a:tr>
                  <a:tr h="370840">
                    <a:tc>
                      <a:txBody>
                        <a:bodyPr/>
                        <a:lstStyle/>
                        <a:p>
                          <a:r>
                            <a:rPr lang="en-US" dirty="0">
                              <a:latin typeface="Eurostile" panose="020B0504020202050204" pitchFamily="34" charset="77"/>
                            </a:rPr>
                            <a:t>Mean square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b-NO" i="1" smtClean="0">
                                        <a:latin typeface="Cambria Math" panose="02040503050406030204" pitchFamily="18" charset="0"/>
                                      </a:rPr>
                                    </m:ctrlPr>
                                  </m:sSubSupPr>
                                  <m:e>
                                    <m:r>
                                      <a:rPr lang="nb-NO" smtClean="0">
                                        <a:latin typeface="Cambria Math" panose="02040503050406030204" pitchFamily="18" charset="0"/>
                                      </a:rPr>
                                      <m:t>𝜎</m:t>
                                    </m:r>
                                  </m:e>
                                  <m:sub>
                                    <m:r>
                                      <a:rPr lang="nb-NO" smtClean="0">
                                        <a:latin typeface="Cambria Math" panose="02040503050406030204" pitchFamily="18" charset="0"/>
                                      </a:rPr>
                                      <m:t>𝑎</m:t>
                                    </m:r>
                                  </m:sub>
                                  <m:sup>
                                    <m:r>
                                      <a:rPr lang="nb-NO" smtClean="0">
                                        <a:latin typeface="Cambria Math" panose="02040503050406030204" pitchFamily="18" charset="0"/>
                                      </a:rPr>
                                      <m:t>2</m:t>
                                    </m:r>
                                  </m:sup>
                                </m:sSubSup>
                                <m:r>
                                  <a:rPr lang="nb-NO" smtClean="0">
                                    <a:latin typeface="Cambria Math" panose="02040503050406030204" pitchFamily="18" charset="0"/>
                                  </a:rPr>
                                  <m:t>=0.3793</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b-NO" i="1" smtClean="0">
                                        <a:latin typeface="Cambria Math" panose="02040503050406030204" pitchFamily="18" charset="0"/>
                                      </a:rPr>
                                    </m:ctrlPr>
                                  </m:sSubSupPr>
                                  <m:e>
                                    <m:r>
                                      <a:rPr lang="nb-NO" smtClean="0">
                                        <a:latin typeface="Cambria Math" panose="02040503050406030204" pitchFamily="18" charset="0"/>
                                      </a:rPr>
                                      <m:t>𝜎</m:t>
                                    </m:r>
                                  </m:e>
                                  <m:sub>
                                    <m:r>
                                      <a:rPr lang="nb-NO" smtClean="0">
                                        <a:latin typeface="Cambria Math" panose="02040503050406030204" pitchFamily="18" charset="0"/>
                                      </a:rPr>
                                      <m:t>3</m:t>
                                    </m:r>
                                  </m:sub>
                                  <m:sup>
                                    <m:r>
                                      <a:rPr lang="nb-NO" smtClean="0">
                                        <a:latin typeface="Cambria Math" panose="02040503050406030204" pitchFamily="18" charset="0"/>
                                      </a:rPr>
                                      <m:t>2</m:t>
                                    </m:r>
                                  </m:sup>
                                </m:sSubSup>
                                <m:r>
                                  <a:rPr lang="nb-NO" smtClean="0">
                                    <a:latin typeface="Cambria Math" panose="02040503050406030204" pitchFamily="18" charset="0"/>
                                  </a:rPr>
                                  <m:t>=0.0057</m:t>
                                </m:r>
                              </m:oMath>
                            </m:oMathPara>
                          </a14:m>
                          <a:endParaRPr lang="en-US" dirty="0"/>
                        </a:p>
                      </a:txBody>
                      <a:tcPr/>
                    </a:tc>
                    <a:tc>
                      <a:txBody>
                        <a:bodyPr/>
                        <a:lstStyle/>
                        <a:p>
                          <a:endParaRPr lang="en-US"/>
                        </a:p>
                      </a:txBody>
                      <a:tcPr/>
                    </a:tc>
                    <a:extLst>
                      <a:ext uri="{0D108BD9-81ED-4DB2-BD59-A6C34878D82A}">
                        <a16:rowId xmlns:a16="http://schemas.microsoft.com/office/drawing/2014/main" val="3606841475"/>
                      </a:ext>
                    </a:extLst>
                  </a:tr>
                  <a:tr h="370840">
                    <a:tc>
                      <a:txBody>
                        <a:bodyPr/>
                        <a:lstStyle/>
                        <a:p>
                          <a:r>
                            <a:rPr lang="en-US" dirty="0">
                              <a:latin typeface="Eurostile" panose="020B0504020202050204" pitchFamily="34" charset="77"/>
                            </a:rPr>
                            <a:t>Computed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nb-NO" i="1" smtClean="0">
                                        <a:latin typeface="Cambria Math" panose="02040503050406030204" pitchFamily="18" charset="0"/>
                                      </a:rPr>
                                    </m:ctrlPr>
                                  </m:fPr>
                                  <m:num>
                                    <m:r>
                                      <a:rPr lang="nb-NO" smtClean="0">
                                        <a:latin typeface="Cambria Math" panose="02040503050406030204" pitchFamily="18" charset="0"/>
                                      </a:rPr>
                                      <m:t>0.3793</m:t>
                                    </m:r>
                                  </m:num>
                                  <m:den>
                                    <m:r>
                                      <a:rPr lang="nb-NO" smtClean="0">
                                        <a:latin typeface="Cambria Math" panose="02040503050406030204" pitchFamily="18" charset="0"/>
                                      </a:rPr>
                                      <m:t>0.0057</m:t>
                                    </m:r>
                                  </m:den>
                                </m:f>
                                <m:r>
                                  <a:rPr lang="nb-NO" smtClean="0">
                                    <a:latin typeface="Cambria Math" panose="02040503050406030204" pitchFamily="18" charset="0"/>
                                  </a:rPr>
                                  <m:t>=66.4</m:t>
                                </m:r>
                              </m:oMath>
                            </m:oMathPara>
                          </a14:m>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59462750"/>
                      </a:ext>
                    </a:extLst>
                  </a:tr>
                  <a:tr h="370840">
                    <a:tc>
                      <a:txBody>
                        <a:bodyPr/>
                        <a:lstStyle/>
                        <a:p>
                          <a:r>
                            <a:rPr lang="en-US" dirty="0">
                              <a:latin typeface="Eurostile" panose="020B0504020202050204" pitchFamily="34" charset="77"/>
                            </a:rPr>
                            <a:t>Tabulated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0.95;2,12</m:t>
                                        </m:r>
                                      </m:e>
                                    </m:d>
                                  </m:sub>
                                </m:sSub>
                                <m:r>
                                  <a:rPr lang="nb-NO" smtClean="0">
                                    <a:latin typeface="Cambria Math" panose="02040503050406030204" pitchFamily="18" charset="0"/>
                                  </a:rPr>
                                  <m:t>=3.89</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0.99;2,12</m:t>
                                        </m:r>
                                      </m:e>
                                    </m:d>
                                  </m:sub>
                                </m:sSub>
                                <m:r>
                                  <a:rPr lang="nb-NO" smtClean="0">
                                    <a:latin typeface="Cambria Math" panose="02040503050406030204" pitchFamily="18" charset="0"/>
                                  </a:rPr>
                                  <m:t>=6.93</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b-NO" i="1" smtClean="0">
                                        <a:latin typeface="Cambria Math" panose="02040503050406030204" pitchFamily="18" charset="0"/>
                                      </a:rPr>
                                    </m:ctrlPr>
                                  </m:sSubPr>
                                  <m:e>
                                    <m:r>
                                      <a:rPr lang="nb-NO" smtClean="0">
                                        <a:latin typeface="Cambria Math" panose="02040503050406030204" pitchFamily="18" charset="0"/>
                                      </a:rPr>
                                      <m:t>𝐹</m:t>
                                    </m:r>
                                  </m:e>
                                  <m:sub>
                                    <m:d>
                                      <m:dPr>
                                        <m:begChr m:val="["/>
                                        <m:endChr m:val="]"/>
                                        <m:ctrlPr>
                                          <a:rPr lang="nb-NO" i="1" smtClean="0">
                                            <a:latin typeface="Cambria Math" panose="02040503050406030204" pitchFamily="18" charset="0"/>
                                          </a:rPr>
                                        </m:ctrlPr>
                                      </m:dPr>
                                      <m:e>
                                        <m:r>
                                          <a:rPr lang="nb-NO" smtClean="0">
                                            <a:latin typeface="Cambria Math" panose="02040503050406030204" pitchFamily="18" charset="0"/>
                                          </a:rPr>
                                          <m:t>0.999;2,12</m:t>
                                        </m:r>
                                      </m:e>
                                    </m:d>
                                  </m:sub>
                                </m:sSub>
                                <m:r>
                                  <a:rPr lang="nb-NO" smtClean="0">
                                    <a:latin typeface="Cambria Math" panose="02040503050406030204" pitchFamily="18" charset="0"/>
                                  </a:rPr>
                                  <m:t>=12.97</m:t>
                                </m:r>
                              </m:oMath>
                            </m:oMathPara>
                          </a14:m>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873467"/>
                      </a:ext>
                    </a:extLst>
                  </a:tr>
                </a:tbl>
              </a:graphicData>
            </a:graphic>
          </p:graphicFrame>
        </mc:Choice>
        <mc:Fallback xmlns="">
          <p:graphicFrame>
            <p:nvGraphicFramePr>
              <p:cNvPr id="4" name="Content Placeholder 3">
                <a:extLst>
                  <a:ext uri="{FF2B5EF4-FFF2-40B4-BE49-F238E27FC236}">
                    <a16:creationId xmlns:a16="http://schemas.microsoft.com/office/drawing/2014/main" id="{6AB7E411-B4B0-3C46-8D16-FE637CBBF3DC}"/>
                  </a:ext>
                </a:extLst>
              </p:cNvPr>
              <p:cNvGraphicFramePr>
                <a:graphicFrameLocks noGrp="1"/>
              </p:cNvGraphicFramePr>
              <p:nvPr>
                <p:ph idx="1"/>
                <p:extLst>
                  <p:ext uri="{D42A27DB-BD31-4B8C-83A1-F6EECF244321}">
                    <p14:modId xmlns:p14="http://schemas.microsoft.com/office/powerpoint/2010/main" val="1594181919"/>
                  </p:ext>
                </p:extLst>
              </p:nvPr>
            </p:nvGraphicFramePr>
            <p:xfrm>
              <a:off x="236538" y="866775"/>
              <a:ext cx="8729664" cy="3077973"/>
            </p:xfrm>
            <a:graphic>
              <a:graphicData uri="http://schemas.openxmlformats.org/drawingml/2006/table">
                <a:tbl>
                  <a:tblPr firstRow="1" bandRow="1">
                    <a:tableStyleId>{EB344D84-9AFB-497E-A393-DC336BA19D2E}</a:tableStyleId>
                  </a:tblPr>
                  <a:tblGrid>
                    <a:gridCol w="2182416">
                      <a:extLst>
                        <a:ext uri="{9D8B030D-6E8A-4147-A177-3AD203B41FA5}">
                          <a16:colId xmlns:a16="http://schemas.microsoft.com/office/drawing/2014/main" val="4023812399"/>
                        </a:ext>
                      </a:extLst>
                    </a:gridCol>
                    <a:gridCol w="2182416">
                      <a:extLst>
                        <a:ext uri="{9D8B030D-6E8A-4147-A177-3AD203B41FA5}">
                          <a16:colId xmlns:a16="http://schemas.microsoft.com/office/drawing/2014/main" val="2385013720"/>
                        </a:ext>
                      </a:extLst>
                    </a:gridCol>
                    <a:gridCol w="2182416">
                      <a:extLst>
                        <a:ext uri="{9D8B030D-6E8A-4147-A177-3AD203B41FA5}">
                          <a16:colId xmlns:a16="http://schemas.microsoft.com/office/drawing/2014/main" val="1772705761"/>
                        </a:ext>
                      </a:extLst>
                    </a:gridCol>
                    <a:gridCol w="2182416">
                      <a:extLst>
                        <a:ext uri="{9D8B030D-6E8A-4147-A177-3AD203B41FA5}">
                          <a16:colId xmlns:a16="http://schemas.microsoft.com/office/drawing/2014/main" val="207558727"/>
                        </a:ext>
                      </a:extLst>
                    </a:gridCol>
                  </a:tblGrid>
                  <a:tr h="370840">
                    <a:tc>
                      <a:txBody>
                        <a:bodyPr/>
                        <a:lstStyle/>
                        <a:p>
                          <a:r>
                            <a:rPr lang="en-US" dirty="0">
                              <a:solidFill>
                                <a:sysClr val="windowText" lastClr="000000"/>
                              </a:solidFill>
                              <a:latin typeface="Eurostile" panose="020B0504020202050204" pitchFamily="34" charset="77"/>
                            </a:rPr>
                            <a:t>Variation</a:t>
                          </a:r>
                        </a:p>
                      </a:txBody>
                      <a:tcPr/>
                    </a:tc>
                    <a:tc>
                      <a:txBody>
                        <a:bodyPr/>
                        <a:lstStyle/>
                        <a:p>
                          <a:r>
                            <a:rPr lang="en-US" dirty="0">
                              <a:solidFill>
                                <a:sysClr val="windowText" lastClr="000000"/>
                              </a:solidFill>
                              <a:latin typeface="Eurostile" panose="020B0504020202050204" pitchFamily="34" charset="77"/>
                            </a:rPr>
                            <a:t>Alternatives</a:t>
                          </a:r>
                        </a:p>
                      </a:txBody>
                      <a:tcPr/>
                    </a:tc>
                    <a:tc>
                      <a:txBody>
                        <a:bodyPr/>
                        <a:lstStyle/>
                        <a:p>
                          <a:r>
                            <a:rPr lang="en-US" dirty="0">
                              <a:solidFill>
                                <a:sysClr val="windowText" lastClr="000000"/>
                              </a:solidFill>
                              <a:latin typeface="Eurostile" panose="020B0504020202050204" pitchFamily="34" charset="77"/>
                            </a:rPr>
                            <a:t>Error</a:t>
                          </a:r>
                        </a:p>
                      </a:txBody>
                      <a:tcPr/>
                    </a:tc>
                    <a:tc>
                      <a:txBody>
                        <a:bodyPr/>
                        <a:lstStyle/>
                        <a:p>
                          <a:r>
                            <a:rPr lang="en-US" dirty="0">
                              <a:solidFill>
                                <a:sysClr val="windowText" lastClr="000000"/>
                              </a:solidFill>
                              <a:latin typeface="Eurostile" panose="020B0504020202050204" pitchFamily="34" charset="77"/>
                            </a:rPr>
                            <a:t>Total</a:t>
                          </a:r>
                        </a:p>
                      </a:txBody>
                      <a:tcPr/>
                    </a:tc>
                    <a:extLst>
                      <a:ext uri="{0D108BD9-81ED-4DB2-BD59-A6C34878D82A}">
                        <a16:rowId xmlns:a16="http://schemas.microsoft.com/office/drawing/2014/main" val="1369772168"/>
                      </a:ext>
                    </a:extLst>
                  </a:tr>
                  <a:tr h="370840">
                    <a:tc>
                      <a:txBody>
                        <a:bodyPr/>
                        <a:lstStyle/>
                        <a:p>
                          <a:r>
                            <a:rPr lang="en-US" dirty="0">
                              <a:latin typeface="Eurostile" panose="020B0504020202050204" pitchFamily="34" charset="77"/>
                            </a:rPr>
                            <a:t>Sum of squares</a:t>
                          </a:r>
                        </a:p>
                      </a:txBody>
                      <a:tcPr/>
                    </a:tc>
                    <a:tc>
                      <a:txBody>
                        <a:bodyPr/>
                        <a:lstStyle/>
                        <a:p>
                          <a:endParaRPr lang="nb-NO"/>
                        </a:p>
                      </a:txBody>
                      <a:tcPr>
                        <a:blipFill>
                          <a:blip r:embed="rId2"/>
                          <a:stretch>
                            <a:fillRect l="-99422" t="-103333" r="-198844" b="-616667"/>
                          </a:stretch>
                        </a:blipFill>
                      </a:tcPr>
                    </a:tc>
                    <a:tc>
                      <a:txBody>
                        <a:bodyPr/>
                        <a:lstStyle/>
                        <a:p>
                          <a:endParaRPr lang="nb-NO"/>
                        </a:p>
                      </a:txBody>
                      <a:tcPr>
                        <a:blipFill>
                          <a:blip r:embed="rId2"/>
                          <a:stretch>
                            <a:fillRect l="-200581" t="-103333" r="-100000" b="-616667"/>
                          </a:stretch>
                        </a:blipFill>
                      </a:tcPr>
                    </a:tc>
                    <a:tc>
                      <a:txBody>
                        <a:bodyPr/>
                        <a:lstStyle/>
                        <a:p>
                          <a:endParaRPr lang="nb-NO"/>
                        </a:p>
                      </a:txBody>
                      <a:tcPr>
                        <a:blipFill>
                          <a:blip r:embed="rId2"/>
                          <a:stretch>
                            <a:fillRect l="-300581" t="-103333" b="-616667"/>
                          </a:stretch>
                        </a:blipFill>
                      </a:tcPr>
                    </a:tc>
                    <a:extLst>
                      <a:ext uri="{0D108BD9-81ED-4DB2-BD59-A6C34878D82A}">
                        <a16:rowId xmlns:a16="http://schemas.microsoft.com/office/drawing/2014/main" val="2695192080"/>
                      </a:ext>
                    </a:extLst>
                  </a:tr>
                  <a:tr h="370840">
                    <a:tc>
                      <a:txBody>
                        <a:bodyPr/>
                        <a:lstStyle/>
                        <a:p>
                          <a:r>
                            <a:rPr lang="en-US" dirty="0">
                              <a:latin typeface="Eurostile" panose="020B0504020202050204" pitchFamily="34" charset="77"/>
                            </a:rPr>
                            <a:t>Deg freedom</a:t>
                          </a:r>
                        </a:p>
                      </a:txBody>
                      <a:tcPr/>
                    </a:tc>
                    <a:tc>
                      <a:txBody>
                        <a:bodyPr/>
                        <a:lstStyle/>
                        <a:p>
                          <a:endParaRPr lang="nb-NO"/>
                        </a:p>
                      </a:txBody>
                      <a:tcPr>
                        <a:blipFill>
                          <a:blip r:embed="rId2"/>
                          <a:stretch>
                            <a:fillRect l="-99422" t="-210345" r="-198844" b="-537931"/>
                          </a:stretch>
                        </a:blipFill>
                      </a:tcPr>
                    </a:tc>
                    <a:tc>
                      <a:txBody>
                        <a:bodyPr/>
                        <a:lstStyle/>
                        <a:p>
                          <a:endParaRPr lang="nb-NO"/>
                        </a:p>
                      </a:txBody>
                      <a:tcPr>
                        <a:blipFill>
                          <a:blip r:embed="rId2"/>
                          <a:stretch>
                            <a:fillRect l="-200581" t="-210345" r="-100000" b="-537931"/>
                          </a:stretch>
                        </a:blipFill>
                      </a:tcPr>
                    </a:tc>
                    <a:tc>
                      <a:txBody>
                        <a:bodyPr/>
                        <a:lstStyle/>
                        <a:p>
                          <a:endParaRPr lang="nb-NO"/>
                        </a:p>
                      </a:txBody>
                      <a:tcPr>
                        <a:blipFill>
                          <a:blip r:embed="rId2"/>
                          <a:stretch>
                            <a:fillRect l="-300581" t="-210345" b="-537931"/>
                          </a:stretch>
                        </a:blipFill>
                      </a:tcPr>
                    </a:tc>
                    <a:extLst>
                      <a:ext uri="{0D108BD9-81ED-4DB2-BD59-A6C34878D82A}">
                        <a16:rowId xmlns:a16="http://schemas.microsoft.com/office/drawing/2014/main" val="3149625379"/>
                      </a:ext>
                    </a:extLst>
                  </a:tr>
                  <a:tr h="384747">
                    <a:tc>
                      <a:txBody>
                        <a:bodyPr/>
                        <a:lstStyle/>
                        <a:p>
                          <a:r>
                            <a:rPr lang="en-US" dirty="0">
                              <a:latin typeface="Eurostile" panose="020B0504020202050204" pitchFamily="34" charset="77"/>
                            </a:rPr>
                            <a:t>Mean square</a:t>
                          </a:r>
                        </a:p>
                      </a:txBody>
                      <a:tcPr/>
                    </a:tc>
                    <a:tc>
                      <a:txBody>
                        <a:bodyPr/>
                        <a:lstStyle/>
                        <a:p>
                          <a:endParaRPr lang="nb-NO"/>
                        </a:p>
                      </a:txBody>
                      <a:tcPr>
                        <a:blipFill>
                          <a:blip r:embed="rId2"/>
                          <a:stretch>
                            <a:fillRect l="-99422" t="-300000" r="-198844" b="-420000"/>
                          </a:stretch>
                        </a:blipFill>
                      </a:tcPr>
                    </a:tc>
                    <a:tc>
                      <a:txBody>
                        <a:bodyPr/>
                        <a:lstStyle/>
                        <a:p>
                          <a:endParaRPr lang="nb-NO"/>
                        </a:p>
                      </a:txBody>
                      <a:tcPr>
                        <a:blipFill>
                          <a:blip r:embed="rId2"/>
                          <a:stretch>
                            <a:fillRect l="-200581" t="-300000" r="-100000" b="-420000"/>
                          </a:stretch>
                        </a:blipFill>
                      </a:tcPr>
                    </a:tc>
                    <a:tc>
                      <a:txBody>
                        <a:bodyPr/>
                        <a:lstStyle/>
                        <a:p>
                          <a:endParaRPr lang="en-US"/>
                        </a:p>
                      </a:txBody>
                      <a:tcPr/>
                    </a:tc>
                    <a:extLst>
                      <a:ext uri="{0D108BD9-81ED-4DB2-BD59-A6C34878D82A}">
                        <a16:rowId xmlns:a16="http://schemas.microsoft.com/office/drawing/2014/main" val="3606841475"/>
                      </a:ext>
                    </a:extLst>
                  </a:tr>
                  <a:tr h="606870">
                    <a:tc>
                      <a:txBody>
                        <a:bodyPr/>
                        <a:lstStyle/>
                        <a:p>
                          <a:r>
                            <a:rPr lang="en-US" dirty="0">
                              <a:latin typeface="Eurostile" panose="020B0504020202050204" pitchFamily="34" charset="77"/>
                            </a:rPr>
                            <a:t>Computed F</a:t>
                          </a:r>
                        </a:p>
                      </a:txBody>
                      <a:tcPr/>
                    </a:tc>
                    <a:tc>
                      <a:txBody>
                        <a:bodyPr/>
                        <a:lstStyle/>
                        <a:p>
                          <a:endParaRPr lang="nb-NO"/>
                        </a:p>
                      </a:txBody>
                      <a:tcPr>
                        <a:blipFill>
                          <a:blip r:embed="rId2"/>
                          <a:stretch>
                            <a:fillRect l="-99422" t="-250000" r="-198844" b="-162500"/>
                          </a:stretch>
                        </a:blipFill>
                      </a:tcPr>
                    </a:tc>
                    <a:tc>
                      <a:txBody>
                        <a:bodyPr/>
                        <a:lstStyle/>
                        <a:p>
                          <a:endParaRPr lang="en-US"/>
                        </a:p>
                      </a:txBody>
                      <a:tcPr/>
                    </a:tc>
                    <a:tc>
                      <a:txBody>
                        <a:bodyPr/>
                        <a:lstStyle/>
                        <a:p>
                          <a:endParaRPr lang="en-US"/>
                        </a:p>
                      </a:txBody>
                      <a:tcPr/>
                    </a:tc>
                    <a:extLst>
                      <a:ext uri="{0D108BD9-81ED-4DB2-BD59-A6C34878D82A}">
                        <a16:rowId xmlns:a16="http://schemas.microsoft.com/office/drawing/2014/main" val="1959462750"/>
                      </a:ext>
                    </a:extLst>
                  </a:tr>
                  <a:tr h="973836">
                    <a:tc>
                      <a:txBody>
                        <a:bodyPr/>
                        <a:lstStyle/>
                        <a:p>
                          <a:r>
                            <a:rPr lang="en-US" dirty="0">
                              <a:latin typeface="Eurostile" panose="020B0504020202050204" pitchFamily="34" charset="77"/>
                            </a:rPr>
                            <a:t>Tabulated F</a:t>
                          </a:r>
                        </a:p>
                      </a:txBody>
                      <a:tcPr/>
                    </a:tc>
                    <a:tc>
                      <a:txBody>
                        <a:bodyPr/>
                        <a:lstStyle/>
                        <a:p>
                          <a:endParaRPr lang="nb-NO"/>
                        </a:p>
                      </a:txBody>
                      <a:tcPr>
                        <a:blipFill>
                          <a:blip r:embed="rId2"/>
                          <a:stretch>
                            <a:fillRect l="-99422" t="-218182" r="-198844" b="-1299"/>
                          </a:stretch>
                        </a:blip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0873467"/>
                      </a:ext>
                    </a:extLst>
                  </a:tr>
                </a:tbl>
              </a:graphicData>
            </a:graphic>
          </p:graphicFrame>
        </mc:Fallback>
      </mc:AlternateContent>
      <p:sp>
        <p:nvSpPr>
          <p:cNvPr id="8" name="Rectangle 4">
            <a:extLst>
              <a:ext uri="{FF2B5EF4-FFF2-40B4-BE49-F238E27FC236}">
                <a16:creationId xmlns:a16="http://schemas.microsoft.com/office/drawing/2014/main" id="{BE91AC41-6C15-A54C-8753-C41533793B8A}"/>
              </a:ext>
            </a:extLst>
          </p:cNvPr>
          <p:cNvSpPr>
            <a:spLocks noChangeArrowheads="1"/>
          </p:cNvSpPr>
          <p:nvPr/>
        </p:nvSpPr>
        <p:spPr bwMode="auto">
          <a:xfrm>
            <a:off x="853440" y="4377690"/>
            <a:ext cx="7772400" cy="129159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20000"/>
              </a:spcBef>
              <a:buClr>
                <a:srgbClr val="009900"/>
              </a:buClr>
              <a:buSzPct val="150000"/>
            </a:pPr>
            <a:r>
              <a:rPr kumimoji="1" lang="en-US" altLang="nb-NO" sz="2000" dirty="0">
                <a:latin typeface="Eurostile" panose="020B0504020202050204" pitchFamily="34" charset="77"/>
                <a:cs typeface="Times New Roman" panose="02020603050405020304" pitchFamily="18" charset="0"/>
              </a:rPr>
              <a:t>Computed </a:t>
            </a:r>
            <a:r>
              <a:rPr kumimoji="1" lang="en-US" altLang="nb-NO" sz="2000" i="1" dirty="0">
                <a:latin typeface="Eurostile" panose="020B0504020202050204" pitchFamily="34" charset="77"/>
                <a:cs typeface="Times New Roman" panose="02020603050405020304" pitchFamily="18" charset="0"/>
              </a:rPr>
              <a:t>F</a:t>
            </a:r>
            <a:r>
              <a:rPr kumimoji="1" lang="en-US" altLang="nb-NO" sz="2000" dirty="0">
                <a:latin typeface="Eurostile" panose="020B0504020202050204" pitchFamily="34" charset="77"/>
                <a:cs typeface="Times New Roman" panose="02020603050405020304" pitchFamily="18" charset="0"/>
              </a:rPr>
              <a:t> statistic &gt; tabulated </a:t>
            </a:r>
            <a:r>
              <a:rPr kumimoji="1" lang="en-US" altLang="nb-NO" sz="2000" i="1" dirty="0">
                <a:latin typeface="Eurostile" panose="020B0504020202050204" pitchFamily="34" charset="77"/>
                <a:cs typeface="Times New Roman" panose="02020603050405020304" pitchFamily="18" charset="0"/>
              </a:rPr>
              <a:t>F</a:t>
            </a:r>
            <a:r>
              <a:rPr kumimoji="1" lang="en-US" altLang="nb-NO" sz="2000" dirty="0">
                <a:latin typeface="Eurostile" panose="020B0504020202050204" pitchFamily="34" charset="77"/>
                <a:cs typeface="Times New Roman" panose="02020603050405020304" pitchFamily="18" charset="0"/>
              </a:rPr>
              <a:t> statistic</a:t>
            </a:r>
          </a:p>
          <a:p>
            <a:pPr>
              <a:buClr>
                <a:srgbClr val="FF5050"/>
              </a:buClr>
            </a:pPr>
            <a:r>
              <a:rPr kumimoji="1" lang="en-US" altLang="nb-NO" sz="2000" dirty="0">
                <a:latin typeface="Eurostile" panose="020B0504020202050204" pitchFamily="34" charset="77"/>
                <a:cs typeface="Times New Roman" panose="02020603050405020304" pitchFamily="18" charset="0"/>
              </a:rPr>
              <a:t>→ </a:t>
            </a:r>
            <a:r>
              <a:rPr kumimoji="1" lang="en-US" altLang="nb-NO" sz="2000" dirty="0">
                <a:solidFill>
                  <a:srgbClr val="FF0000"/>
                </a:solidFill>
                <a:latin typeface="Eurostile" panose="020B0504020202050204" pitchFamily="34" charset="77"/>
                <a:cs typeface="Times New Roman" panose="02020603050405020304" pitchFamily="18" charset="0"/>
              </a:rPr>
              <a:t>99.9% confidence</a:t>
            </a:r>
            <a:r>
              <a:rPr kumimoji="1" lang="en-US" altLang="nb-NO" sz="2000" dirty="0">
                <a:latin typeface="Eurostile" panose="020B0504020202050204" pitchFamily="34" charset="77"/>
                <a:cs typeface="Times New Roman" panose="02020603050405020304" pitchFamily="18" charset="0"/>
              </a:rPr>
              <a:t> that differences among alternatives are </a:t>
            </a:r>
            <a:r>
              <a:rPr kumimoji="1" lang="en-US" altLang="nb-NO" sz="2000" dirty="0">
                <a:solidFill>
                  <a:srgbClr val="FF0000"/>
                </a:solidFill>
                <a:latin typeface="Eurostile" panose="020B0504020202050204" pitchFamily="34" charset="77"/>
                <a:cs typeface="Times New Roman" panose="02020603050405020304" pitchFamily="18" charset="0"/>
              </a:rPr>
              <a:t>statistically significant</a:t>
            </a:r>
            <a:r>
              <a:rPr kumimoji="1" lang="en-US" altLang="nb-NO" sz="2000" dirty="0">
                <a:latin typeface="Eurostile" panose="020B0504020202050204" pitchFamily="34" charset="77"/>
                <a:cs typeface="Times New Roman" panose="02020603050405020304" pitchFamily="18" charset="0"/>
              </a:rPr>
              <a:t>.</a:t>
            </a:r>
          </a:p>
        </p:txBody>
      </p:sp>
    </p:spTree>
    <p:extLst>
      <p:ext uri="{BB962C8B-B14F-4D97-AF65-F5344CB8AC3E}">
        <p14:creationId xmlns:p14="http://schemas.microsoft.com/office/powerpoint/2010/main" val="3790203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67D30B93-4DEE-AA4C-9EE5-698D2C230A3E}"/>
              </a:ext>
            </a:extLst>
          </p:cNvPr>
          <p:cNvSpPr>
            <a:spLocks noGrp="1" noChangeArrowheads="1"/>
          </p:cNvSpPr>
          <p:nvPr>
            <p:ph type="title"/>
          </p:nvPr>
        </p:nvSpPr>
        <p:spPr/>
        <p:txBody>
          <a:bodyPr/>
          <a:lstStyle/>
          <a:p>
            <a:r>
              <a:rPr lang="en-US" altLang="nb-NO" sz="3200" dirty="0"/>
              <a:t>One-way repeated measures ANOVA Summary</a:t>
            </a:r>
          </a:p>
        </p:txBody>
      </p:sp>
      <p:sp>
        <p:nvSpPr>
          <p:cNvPr id="448515" name="Rectangle 3">
            <a:extLst>
              <a:ext uri="{FF2B5EF4-FFF2-40B4-BE49-F238E27FC236}">
                <a16:creationId xmlns:a16="http://schemas.microsoft.com/office/drawing/2014/main" id="{B2A30466-2A6C-E14D-992D-AF9B9831E74C}"/>
              </a:ext>
            </a:extLst>
          </p:cNvPr>
          <p:cNvSpPr>
            <a:spLocks noGrp="1" noChangeArrowheads="1"/>
          </p:cNvSpPr>
          <p:nvPr>
            <p:ph type="body" idx="1"/>
          </p:nvPr>
        </p:nvSpPr>
        <p:spPr/>
        <p:txBody>
          <a:bodyPr/>
          <a:lstStyle/>
          <a:p>
            <a:r>
              <a:rPr lang="en-US" altLang="nb-NO" dirty="0"/>
              <a:t>Useful for partitioning total variation into components</a:t>
            </a:r>
          </a:p>
          <a:p>
            <a:pPr lvl="1"/>
            <a:r>
              <a:rPr lang="en-US" altLang="nb-NO" dirty="0"/>
              <a:t>Experimental error</a:t>
            </a:r>
          </a:p>
          <a:p>
            <a:pPr lvl="2"/>
            <a:r>
              <a:rPr lang="en-US" altLang="nb-NO" dirty="0"/>
              <a:t>Including differences between human participants – which can be due to actual differences but also due to lack of attention</a:t>
            </a:r>
          </a:p>
          <a:p>
            <a:pPr lvl="1"/>
            <a:r>
              <a:rPr lang="en-US" altLang="nb-NO" dirty="0"/>
              <a:t>Variation among alternatives</a:t>
            </a:r>
          </a:p>
          <a:p>
            <a:pPr lvl="2"/>
            <a:r>
              <a:rPr lang="en-US" altLang="nb-NO" dirty="0"/>
              <a:t>Including alternatives comprising a numeric score, a rank or a count</a:t>
            </a:r>
          </a:p>
          <a:p>
            <a:pPr lvl="2"/>
            <a:endParaRPr lang="en-US" altLang="nb-NO" dirty="0"/>
          </a:p>
          <a:p>
            <a:r>
              <a:rPr lang="en-US" altLang="nb-NO" dirty="0"/>
              <a:t>Compare more than two alternatives</a:t>
            </a:r>
          </a:p>
          <a:p>
            <a:endParaRPr lang="en-US" altLang="nb-NO" dirty="0"/>
          </a:p>
          <a:p>
            <a:r>
              <a:rPr lang="en-US" altLang="nb-NO" dirty="0"/>
              <a:t>Note, does not tell you </a:t>
            </a:r>
            <a:r>
              <a:rPr lang="en-US" altLang="nb-NO" i="1" dirty="0"/>
              <a:t>where</a:t>
            </a:r>
            <a:r>
              <a:rPr lang="en-US" altLang="nb-NO" dirty="0"/>
              <a:t> differences may lie</a:t>
            </a:r>
          </a:p>
          <a:p>
            <a:pPr lvl="1"/>
            <a:r>
              <a:rPr lang="en-US" altLang="nb-NO" dirty="0"/>
              <a:t>Use </a:t>
            </a:r>
            <a:r>
              <a:rPr lang="en-US" altLang="nb-NO" dirty="0" err="1"/>
              <a:t>PostHoc</a:t>
            </a:r>
            <a:r>
              <a:rPr lang="en-US" altLang="nb-NO" dirty="0"/>
              <a:t> tests</a:t>
            </a:r>
          </a:p>
        </p:txBody>
      </p:sp>
    </p:spTree>
    <p:extLst>
      <p:ext uri="{BB962C8B-B14F-4D97-AF65-F5344CB8AC3E}">
        <p14:creationId xmlns:p14="http://schemas.microsoft.com/office/powerpoint/2010/main" val="1977275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BC57CCB3-0AAC-B245-8AF9-071B60993BEC}"/>
              </a:ext>
            </a:extLst>
          </p:cNvPr>
          <p:cNvSpPr>
            <a:spLocks noGrp="1" noChangeArrowheads="1"/>
          </p:cNvSpPr>
          <p:nvPr>
            <p:ph type="title"/>
          </p:nvPr>
        </p:nvSpPr>
        <p:spPr/>
        <p:txBody>
          <a:bodyPr/>
          <a:lstStyle/>
          <a:p>
            <a:r>
              <a:rPr lang="en-US" altLang="nb-NO" dirty="0"/>
              <a:t>When to use One-way ANOVA</a:t>
            </a:r>
          </a:p>
        </p:txBody>
      </p:sp>
      <p:graphicFrame>
        <p:nvGraphicFramePr>
          <p:cNvPr id="416771" name="Group 3">
            <a:extLst>
              <a:ext uri="{FF2B5EF4-FFF2-40B4-BE49-F238E27FC236}">
                <a16:creationId xmlns:a16="http://schemas.microsoft.com/office/drawing/2014/main" id="{54D77640-6DDE-DA4F-B60C-188C217EED9F}"/>
              </a:ext>
            </a:extLst>
          </p:cNvPr>
          <p:cNvGraphicFramePr>
            <a:graphicFrameLocks noGrp="1"/>
          </p:cNvGraphicFramePr>
          <p:nvPr>
            <p:ph idx="1"/>
          </p:nvPr>
        </p:nvGraphicFramePr>
        <p:xfrm>
          <a:off x="236538" y="2149475"/>
          <a:ext cx="8729662" cy="3168653"/>
        </p:xfrm>
        <a:graphic>
          <a:graphicData uri="http://schemas.openxmlformats.org/drawingml/2006/table">
            <a:tbl>
              <a:tblPr/>
              <a:tblGrid>
                <a:gridCol w="1248276">
                  <a:extLst>
                    <a:ext uri="{9D8B030D-6E8A-4147-A177-3AD203B41FA5}">
                      <a16:colId xmlns:a16="http://schemas.microsoft.com/office/drawing/2014/main" val="889900131"/>
                    </a:ext>
                  </a:extLst>
                </a:gridCol>
                <a:gridCol w="1244968">
                  <a:extLst>
                    <a:ext uri="{9D8B030D-6E8A-4147-A177-3AD203B41FA5}">
                      <a16:colId xmlns:a16="http://schemas.microsoft.com/office/drawing/2014/main" val="891775904"/>
                    </a:ext>
                  </a:extLst>
                </a:gridCol>
                <a:gridCol w="1249929">
                  <a:extLst>
                    <a:ext uri="{9D8B030D-6E8A-4147-A177-3AD203B41FA5}">
                      <a16:colId xmlns:a16="http://schemas.microsoft.com/office/drawing/2014/main" val="2436585153"/>
                    </a:ext>
                  </a:extLst>
                </a:gridCol>
                <a:gridCol w="1243316">
                  <a:extLst>
                    <a:ext uri="{9D8B030D-6E8A-4147-A177-3AD203B41FA5}">
                      <a16:colId xmlns:a16="http://schemas.microsoft.com/office/drawing/2014/main" val="126630040"/>
                    </a:ext>
                  </a:extLst>
                </a:gridCol>
                <a:gridCol w="1249929">
                  <a:extLst>
                    <a:ext uri="{9D8B030D-6E8A-4147-A177-3AD203B41FA5}">
                      <a16:colId xmlns:a16="http://schemas.microsoft.com/office/drawing/2014/main" val="1054335505"/>
                    </a:ext>
                  </a:extLst>
                </a:gridCol>
                <a:gridCol w="1244969">
                  <a:extLst>
                    <a:ext uri="{9D8B030D-6E8A-4147-A177-3AD203B41FA5}">
                      <a16:colId xmlns:a16="http://schemas.microsoft.com/office/drawing/2014/main" val="1330012933"/>
                    </a:ext>
                  </a:extLst>
                </a:gridCol>
                <a:gridCol w="1248275">
                  <a:extLst>
                    <a:ext uri="{9D8B030D-6E8A-4147-A177-3AD203B41FA5}">
                      <a16:colId xmlns:a16="http://schemas.microsoft.com/office/drawing/2014/main" val="2067300877"/>
                    </a:ext>
                  </a:extLst>
                </a:gridCol>
              </a:tblGrid>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endParaRPr kumimoji="1" lang="nb-NO"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Alternatives</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822041"/>
                  </a:ext>
                </a:extLst>
              </a:tr>
              <a:tr h="6080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1" i="0" u="none" strike="noStrike" cap="none" normalizeH="0" baseline="0">
                          <a:ln>
                            <a:noFill/>
                          </a:ln>
                          <a:solidFill>
                            <a:schemeClr val="tx1"/>
                          </a:solidFill>
                          <a:effectLst/>
                          <a:latin typeface="Eurostile" panose="020B0504020202050204" pitchFamily="34" charset="77"/>
                        </a:rPr>
                        <a:t>Measure-ments</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760030455"/>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1</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11</a:t>
                      </a:r>
                      <a:endParaRPr kumimoji="1" lang="en-US" altLang="nb-NO" sz="1600" b="0" i="0" u="none" strike="noStrike" cap="none" normalizeH="0" baseline="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1j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k1</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6676884"/>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2</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2k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4522402"/>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1540489"/>
                  </a:ext>
                </a:extLst>
              </a:tr>
              <a:tr h="366713">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i</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ik</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7772209"/>
                  </a:ext>
                </a:extLst>
              </a:tr>
              <a:tr h="365125">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dirty="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781960"/>
                  </a:ext>
                </a:extLst>
              </a:tr>
              <a:tr h="363538">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n</a:t>
                      </a:r>
                    </a:p>
                  </a:txBody>
                  <a:tcPr marL="95233" marR="95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n1</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n2</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a:ln>
                            <a:noFill/>
                          </a:ln>
                          <a:solidFill>
                            <a:schemeClr val="tx1"/>
                          </a:solidFill>
                          <a:effectLst/>
                          <a:latin typeface="Eurostile" panose="020B0504020202050204" pitchFamily="34" charset="77"/>
                        </a:rPr>
                        <a:t>y</a:t>
                      </a:r>
                      <a:r>
                        <a:rPr kumimoji="1" lang="en-US" altLang="nb-NO" sz="1600" b="0" i="0" u="none" strike="noStrike" cap="none" normalizeH="0" baseline="-25000">
                          <a:ln>
                            <a:noFill/>
                          </a:ln>
                          <a:solidFill>
                            <a:schemeClr val="tx1"/>
                          </a:solidFill>
                          <a:effectLst/>
                          <a:latin typeface="Eurostile" panose="020B0504020202050204" pitchFamily="34" charset="77"/>
                        </a:rPr>
                        <a:t>nj</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0" u="none" strike="noStrike" cap="none" normalizeH="0" baseline="0">
                          <a:ln>
                            <a:noFill/>
                          </a:ln>
                          <a:solidFill>
                            <a:schemeClr val="tx1"/>
                          </a:solidFill>
                          <a:effectLst/>
                          <a:latin typeface="Eurostile" panose="020B0504020202050204" pitchFamily="34" charset="77"/>
                        </a:rPr>
                        <a:t>…</a:t>
                      </a:r>
                    </a:p>
                  </a:txBody>
                  <a:tcPr marL="95233" marR="952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SzPct val="150000"/>
                        <a:defRPr kumimoji="1" sz="2400">
                          <a:solidFill>
                            <a:schemeClr val="tx1"/>
                          </a:solidFill>
                          <a:latin typeface="Comic Sans MS" panose="030F0902030302020204" pitchFamily="66" charset="0"/>
                        </a:defRPr>
                      </a:lvl1pPr>
                      <a:lvl2pPr indent="-112713">
                        <a:spcBef>
                          <a:spcPct val="20000"/>
                        </a:spcBef>
                        <a:buClr>
                          <a:srgbClr val="FF5050"/>
                        </a:buClr>
                        <a:defRPr kumimoji="1" sz="2200">
                          <a:solidFill>
                            <a:schemeClr val="tx1"/>
                          </a:solidFill>
                          <a:latin typeface="Comic Sans MS" panose="030F0902030302020204" pitchFamily="66" charset="0"/>
                        </a:defRPr>
                      </a:lvl2pPr>
                      <a:lvl3pPr indent="-220663">
                        <a:spcBef>
                          <a:spcPct val="20000"/>
                        </a:spcBef>
                        <a:buSzPct val="150000"/>
                        <a:defRPr kumimoji="1" sz="2000">
                          <a:solidFill>
                            <a:schemeClr val="tx1"/>
                          </a:solidFill>
                          <a:latin typeface="Comic Sans MS" panose="030F0902030302020204" pitchFamily="66" charset="0"/>
                        </a:defRPr>
                      </a:lvl3pPr>
                      <a:lvl4pPr indent="-382588">
                        <a:spcBef>
                          <a:spcPct val="20000"/>
                        </a:spcBef>
                        <a:defRPr kumimoji="1" sz="2000">
                          <a:solidFill>
                            <a:schemeClr val="tx1"/>
                          </a:solidFill>
                          <a:latin typeface="Comic Sans MS" panose="030F0902030302020204" pitchFamily="66" charset="0"/>
                        </a:defRPr>
                      </a:lvl4pPr>
                      <a:lvl5pPr indent="-546100">
                        <a:spcBef>
                          <a:spcPct val="20000"/>
                        </a:spcBef>
                        <a:defRPr kumimoji="1">
                          <a:solidFill>
                            <a:schemeClr val="tx1"/>
                          </a:solidFill>
                          <a:latin typeface="Comic Sans MS" panose="030F0902030302020204" pitchFamily="66" charset="0"/>
                        </a:defRPr>
                      </a:lvl5pPr>
                      <a:lvl6pPr indent="-546100" eaLnBrk="0" fontAlgn="base" hangingPunct="0">
                        <a:spcBef>
                          <a:spcPct val="20000"/>
                        </a:spcBef>
                        <a:spcAft>
                          <a:spcPct val="0"/>
                        </a:spcAft>
                        <a:defRPr kumimoji="1">
                          <a:solidFill>
                            <a:schemeClr val="tx1"/>
                          </a:solidFill>
                          <a:latin typeface="Comic Sans MS" panose="030F0902030302020204" pitchFamily="66" charset="0"/>
                        </a:defRPr>
                      </a:lvl6pPr>
                      <a:lvl7pPr indent="-546100" eaLnBrk="0" fontAlgn="base" hangingPunct="0">
                        <a:spcBef>
                          <a:spcPct val="20000"/>
                        </a:spcBef>
                        <a:spcAft>
                          <a:spcPct val="0"/>
                        </a:spcAft>
                        <a:defRPr kumimoji="1">
                          <a:solidFill>
                            <a:schemeClr val="tx1"/>
                          </a:solidFill>
                          <a:latin typeface="Comic Sans MS" panose="030F0902030302020204" pitchFamily="66" charset="0"/>
                        </a:defRPr>
                      </a:lvl7pPr>
                      <a:lvl8pPr indent="-546100" eaLnBrk="0" fontAlgn="base" hangingPunct="0">
                        <a:spcBef>
                          <a:spcPct val="20000"/>
                        </a:spcBef>
                        <a:spcAft>
                          <a:spcPct val="0"/>
                        </a:spcAft>
                        <a:defRPr kumimoji="1">
                          <a:solidFill>
                            <a:schemeClr val="tx1"/>
                          </a:solidFill>
                          <a:latin typeface="Comic Sans MS" panose="030F0902030302020204" pitchFamily="66" charset="0"/>
                        </a:defRPr>
                      </a:lvl8pPr>
                      <a:lvl9pPr indent="-546100" eaLnBrk="0" fontAlgn="base" hangingPunct="0">
                        <a:spcBef>
                          <a:spcPct val="20000"/>
                        </a:spcBef>
                        <a:spcAft>
                          <a:spcPct val="0"/>
                        </a:spcAft>
                        <a:defRPr kumimoji="1">
                          <a:solidFill>
                            <a:schemeClr val="tx1"/>
                          </a:solidFill>
                          <a:latin typeface="Comic Sans MS" panose="030F0902030302020204" pitchFamily="66" charset="0"/>
                        </a:defRPr>
                      </a:lvl9pPr>
                    </a:lstStyle>
                    <a:p>
                      <a:pPr marL="0" marR="0" lvl="0" indent="0" algn="ctr" defTabSz="914400" rtl="0" eaLnBrk="0" fontAlgn="base" latinLnBrk="0" hangingPunct="0">
                        <a:lnSpc>
                          <a:spcPct val="100000"/>
                        </a:lnSpc>
                        <a:spcBef>
                          <a:spcPct val="20000"/>
                        </a:spcBef>
                        <a:spcAft>
                          <a:spcPct val="0"/>
                        </a:spcAft>
                        <a:buClr>
                          <a:srgbClr val="009900"/>
                        </a:buClr>
                        <a:buSzPct val="150000"/>
                        <a:buFontTx/>
                        <a:buNone/>
                        <a:tabLst/>
                      </a:pPr>
                      <a:r>
                        <a:rPr kumimoji="1" lang="en-US" altLang="nb-NO" sz="1600" b="0" i="1" u="none" strike="noStrike" cap="none" normalizeH="0" baseline="0" dirty="0" err="1">
                          <a:ln>
                            <a:noFill/>
                          </a:ln>
                          <a:solidFill>
                            <a:schemeClr val="tx1"/>
                          </a:solidFill>
                          <a:effectLst/>
                          <a:latin typeface="Eurostile" panose="020B0504020202050204" pitchFamily="34" charset="77"/>
                        </a:rPr>
                        <a:t>y</a:t>
                      </a:r>
                      <a:r>
                        <a:rPr kumimoji="1" lang="en-US" altLang="nb-NO" sz="1600" b="0" i="0" u="none" strike="noStrike" cap="none" normalizeH="0" baseline="-25000" dirty="0" err="1">
                          <a:ln>
                            <a:noFill/>
                          </a:ln>
                          <a:solidFill>
                            <a:schemeClr val="tx1"/>
                          </a:solidFill>
                          <a:effectLst/>
                          <a:latin typeface="Eurostile" panose="020B0504020202050204" pitchFamily="34" charset="77"/>
                        </a:rPr>
                        <a:t>nk</a:t>
                      </a:r>
                      <a:endParaRPr kumimoji="1" lang="en-US" altLang="nb-NO" sz="1600" b="0" i="0" u="none" strike="noStrike" cap="none" normalizeH="0" baseline="-25000" dirty="0">
                        <a:ln>
                          <a:noFill/>
                        </a:ln>
                        <a:solidFill>
                          <a:schemeClr val="tx1"/>
                        </a:solidFill>
                        <a:effectLst/>
                        <a:latin typeface="Eurostile" panose="020B0504020202050204" pitchFamily="34" charset="77"/>
                      </a:endParaRPr>
                    </a:p>
                  </a:txBody>
                  <a:tcPr marL="95233" marR="95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7404056"/>
                  </a:ext>
                </a:extLst>
              </a:tr>
            </a:tbl>
          </a:graphicData>
        </a:graphic>
      </p:graphicFrame>
      <p:sp>
        <p:nvSpPr>
          <p:cNvPr id="2" name="Oval 1">
            <a:extLst>
              <a:ext uri="{FF2B5EF4-FFF2-40B4-BE49-F238E27FC236}">
                <a16:creationId xmlns:a16="http://schemas.microsoft.com/office/drawing/2014/main" id="{DA087DF9-5B97-6FAC-2FA8-7C60A7927149}"/>
              </a:ext>
            </a:extLst>
          </p:cNvPr>
          <p:cNvSpPr/>
          <p:nvPr/>
        </p:nvSpPr>
        <p:spPr bwMode="auto">
          <a:xfrm>
            <a:off x="312738" y="917130"/>
            <a:ext cx="8879872" cy="1457249"/>
          </a:xfrm>
          <a:prstGeom prst="ellipse">
            <a:avLst/>
          </a:prstGeom>
          <a:solidFill>
            <a:srgbClr val="FFFF00"/>
          </a:solidFill>
          <a:ln w="762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nb-NO" sz="1800" b="1" i="0" u="none" strike="noStrike" cap="none" normalizeH="0" baseline="0" dirty="0" err="1">
                <a:ln>
                  <a:noFill/>
                </a:ln>
                <a:solidFill>
                  <a:schemeClr val="tx1"/>
                </a:solidFill>
                <a:effectLst/>
                <a:latin typeface="Eurostile" panose="020B0504020202050204" pitchFamily="34" charset="77"/>
              </a:rPr>
              <a:t>PostHoc</a:t>
            </a:r>
            <a:r>
              <a:rPr kumimoji="0" lang="nb-NO" sz="1800" b="1" i="0" u="none" strike="noStrike" cap="none" normalizeH="0" baseline="0" dirty="0">
                <a:ln>
                  <a:noFill/>
                </a:ln>
                <a:solidFill>
                  <a:schemeClr val="tx1"/>
                </a:solidFill>
                <a:effectLst/>
                <a:latin typeface="Eurostile" panose="020B0504020202050204" pitchFamily="34" charset="77"/>
              </a:rPr>
              <a:t> testing:</a:t>
            </a: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lang="nb-NO" sz="1800" b="1" dirty="0">
                <a:latin typeface="Eurostile" panose="020B0504020202050204" pitchFamily="34" charset="77"/>
              </a:rPr>
              <a:t>If ANOVA </a:t>
            </a:r>
            <a:r>
              <a:rPr lang="nb-NO" sz="1800" b="1" dirty="0" err="1">
                <a:latin typeface="Eurostile" panose="020B0504020202050204" pitchFamily="34" charset="77"/>
              </a:rPr>
              <a:t>indicates</a:t>
            </a:r>
            <a:r>
              <a:rPr lang="nb-NO" sz="1800" b="1" dirty="0">
                <a:latin typeface="Eurostile" panose="020B0504020202050204" pitchFamily="34" charset="77"/>
              </a:rPr>
              <a:t> </a:t>
            </a:r>
            <a:r>
              <a:rPr lang="nb-NO" sz="1800" b="1" dirty="0" err="1">
                <a:latin typeface="Eurostile" panose="020B0504020202050204" pitchFamily="34" charset="77"/>
              </a:rPr>
              <a:t>that</a:t>
            </a:r>
            <a:r>
              <a:rPr lang="nb-NO" sz="1800" b="1" dirty="0">
                <a:latin typeface="Eurostile" panose="020B0504020202050204" pitchFamily="34" charset="77"/>
              </a:rPr>
              <a:t> not all </a:t>
            </a:r>
            <a:r>
              <a:rPr lang="nb-NO" sz="1800" b="1" dirty="0" err="1">
                <a:latin typeface="Eurostile" panose="020B0504020202050204" pitchFamily="34" charset="77"/>
              </a:rPr>
              <a:t>population</a:t>
            </a:r>
            <a:r>
              <a:rPr lang="nb-NO" sz="1800" b="1" dirty="0">
                <a:latin typeface="Eurostile" panose="020B0504020202050204" pitchFamily="34" charset="77"/>
              </a:rPr>
              <a:t> </a:t>
            </a:r>
            <a:r>
              <a:rPr lang="nb-NO" sz="1800" b="1" dirty="0" err="1">
                <a:latin typeface="Eurostile" panose="020B0504020202050204" pitchFamily="34" charset="77"/>
              </a:rPr>
              <a:t>means</a:t>
            </a:r>
            <a:r>
              <a:rPr lang="nb-NO" sz="1800" b="1" dirty="0">
                <a:latin typeface="Eurostile" panose="020B0504020202050204" pitchFamily="34" charset="77"/>
              </a:rPr>
              <a:t> </a:t>
            </a:r>
            <a:r>
              <a:rPr lang="nb-NO" sz="1800" b="1" dirty="0" err="1">
                <a:latin typeface="Eurostile" panose="020B0504020202050204" pitchFamily="34" charset="77"/>
              </a:rPr>
              <a:t>are</a:t>
            </a:r>
            <a:r>
              <a:rPr lang="nb-NO" sz="1800" b="1" dirty="0">
                <a:latin typeface="Eurostile" panose="020B0504020202050204" pitchFamily="34" charset="77"/>
              </a:rPr>
              <a:t> </a:t>
            </a:r>
            <a:r>
              <a:rPr lang="nb-NO" sz="1800" b="1" dirty="0" err="1">
                <a:latin typeface="Eurostile" panose="020B0504020202050204" pitchFamily="34" charset="77"/>
              </a:rPr>
              <a:t>equal</a:t>
            </a:r>
            <a:endParaRPr lang="nb-NO" sz="1800" b="1" dirty="0">
              <a:latin typeface="Eurostile" panose="020B0504020202050204" pitchFamily="34" charset="77"/>
            </a:endParaRPr>
          </a:p>
          <a:p>
            <a:pPr marL="285750" marR="0" indent="-285750" algn="l" defTabSz="914400" rtl="0" eaLnBrk="1" fontAlgn="base" latinLnBrk="0" hangingPunct="1">
              <a:lnSpc>
                <a:spcPct val="100000"/>
              </a:lnSpc>
              <a:spcBef>
                <a:spcPct val="20000"/>
              </a:spcBef>
              <a:spcAft>
                <a:spcPct val="0"/>
              </a:spcAft>
              <a:buClr>
                <a:schemeClr val="folHlink"/>
              </a:buClr>
              <a:buSzPct val="85000"/>
              <a:buFont typeface="Arial" panose="020B0604020202020204" pitchFamily="34" charset="0"/>
              <a:buChar char="•"/>
              <a:tabLst/>
            </a:pPr>
            <a:r>
              <a:rPr lang="nb-NO" sz="1800" b="1" dirty="0" err="1">
                <a:latin typeface="Eurostile" panose="020B0504020202050204" pitchFamily="34" charset="77"/>
              </a:rPr>
              <a:t>Which</a:t>
            </a:r>
            <a:r>
              <a:rPr lang="nb-NO" sz="1800" b="1" dirty="0">
                <a:latin typeface="Eurostile" panose="020B0504020202050204" pitchFamily="34" charset="77"/>
              </a:rPr>
              <a:t> </a:t>
            </a:r>
            <a:r>
              <a:rPr lang="nb-NO" sz="1800" b="1" dirty="0" err="1">
                <a:latin typeface="Eurostile" panose="020B0504020202050204" pitchFamily="34" charset="77"/>
              </a:rPr>
              <a:t>ones</a:t>
            </a:r>
            <a:r>
              <a:rPr lang="nb-NO" sz="1800" b="1" dirty="0">
                <a:latin typeface="Eurostile" panose="020B0504020202050204" pitchFamily="34" charset="77"/>
              </a:rPr>
              <a:t> </a:t>
            </a:r>
            <a:r>
              <a:rPr lang="nb-NO" sz="1800" b="1" dirty="0" err="1">
                <a:latin typeface="Eurostile" panose="020B0504020202050204" pitchFamily="34" charset="77"/>
              </a:rPr>
              <a:t>are</a:t>
            </a:r>
            <a:r>
              <a:rPr lang="nb-NO" sz="1800" b="1" dirty="0">
                <a:latin typeface="Eurostile" panose="020B0504020202050204" pitchFamily="34" charset="77"/>
              </a:rPr>
              <a:t> different?</a:t>
            </a:r>
          </a:p>
        </p:txBody>
      </p:sp>
      <p:sp>
        <p:nvSpPr>
          <p:cNvPr id="4" name="Rectangle 3">
            <a:extLst>
              <a:ext uri="{FF2B5EF4-FFF2-40B4-BE49-F238E27FC236}">
                <a16:creationId xmlns:a16="http://schemas.microsoft.com/office/drawing/2014/main" id="{FA91741C-91FD-8120-EBB8-C517AABFA3E3}"/>
              </a:ext>
            </a:extLst>
          </p:cNvPr>
          <p:cNvSpPr/>
          <p:nvPr/>
        </p:nvSpPr>
        <p:spPr bwMode="auto">
          <a:xfrm>
            <a:off x="1430094"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5" name="Rectangle 4">
            <a:extLst>
              <a:ext uri="{FF2B5EF4-FFF2-40B4-BE49-F238E27FC236}">
                <a16:creationId xmlns:a16="http://schemas.microsoft.com/office/drawing/2014/main" id="{864707AB-1AA9-98B4-951A-B787C0268BC9}"/>
              </a:ext>
            </a:extLst>
          </p:cNvPr>
          <p:cNvSpPr/>
          <p:nvPr/>
        </p:nvSpPr>
        <p:spPr bwMode="auto">
          <a:xfrm>
            <a:off x="2686856"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6" name="Rectangle 5">
            <a:extLst>
              <a:ext uri="{FF2B5EF4-FFF2-40B4-BE49-F238E27FC236}">
                <a16:creationId xmlns:a16="http://schemas.microsoft.com/office/drawing/2014/main" id="{4FFD6EC4-20EC-2E9A-B6EB-12F34F0E0B52}"/>
              </a:ext>
            </a:extLst>
          </p:cNvPr>
          <p:cNvSpPr/>
          <p:nvPr/>
        </p:nvSpPr>
        <p:spPr bwMode="auto">
          <a:xfrm>
            <a:off x="3943618"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7" name="Rectangle 6">
            <a:extLst>
              <a:ext uri="{FF2B5EF4-FFF2-40B4-BE49-F238E27FC236}">
                <a16:creationId xmlns:a16="http://schemas.microsoft.com/office/drawing/2014/main" id="{C1DE4246-AE76-BFBC-903B-5D3543F34D68}"/>
              </a:ext>
            </a:extLst>
          </p:cNvPr>
          <p:cNvSpPr/>
          <p:nvPr/>
        </p:nvSpPr>
        <p:spPr bwMode="auto">
          <a:xfrm>
            <a:off x="7713906"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8" name="Rectangle 7">
            <a:extLst>
              <a:ext uri="{FF2B5EF4-FFF2-40B4-BE49-F238E27FC236}">
                <a16:creationId xmlns:a16="http://schemas.microsoft.com/office/drawing/2014/main" id="{50C4A539-CD43-9BA7-74FC-A758AAA4C1B6}"/>
              </a:ext>
            </a:extLst>
          </p:cNvPr>
          <p:cNvSpPr/>
          <p:nvPr/>
        </p:nvSpPr>
        <p:spPr bwMode="auto">
          <a:xfrm>
            <a:off x="6457142"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p:sp>
        <p:nvSpPr>
          <p:cNvPr id="9" name="Rectangle 8">
            <a:extLst>
              <a:ext uri="{FF2B5EF4-FFF2-40B4-BE49-F238E27FC236}">
                <a16:creationId xmlns:a16="http://schemas.microsoft.com/office/drawing/2014/main" id="{E7BB1A20-B5A5-DB6C-E737-B4780E22CAC6}"/>
              </a:ext>
            </a:extLst>
          </p:cNvPr>
          <p:cNvSpPr/>
          <p:nvPr/>
        </p:nvSpPr>
        <p:spPr bwMode="auto">
          <a:xfrm>
            <a:off x="5200380" y="3124952"/>
            <a:ext cx="1313106" cy="2232000"/>
          </a:xfrm>
          <a:prstGeom prst="rect">
            <a:avLst/>
          </a:prstGeom>
          <a:noFill/>
          <a:ln w="762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nb-NO" sz="1400" b="0" i="0" u="none" strike="noStrike" cap="none" normalizeH="0" baseline="0">
              <a:ln>
                <a:noFill/>
              </a:ln>
              <a:solidFill>
                <a:schemeClr val="tx1"/>
              </a:solidFill>
              <a:effectLst/>
              <a:latin typeface="Tahoma" pitchFamily="-96"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BE19D87-7917-9338-EDA4-035FF699FAA4}"/>
                  </a:ext>
                </a:extLst>
              </p:cNvPr>
              <p:cNvSpPr txBox="1"/>
              <p:nvPr/>
            </p:nvSpPr>
            <p:spPr bwMode="auto">
              <a:xfrm>
                <a:off x="431584" y="4393162"/>
                <a:ext cx="8058129" cy="2223044"/>
              </a:xfrm>
              <a:prstGeom prst="rect">
                <a:avLst/>
              </a:prstGeom>
              <a:solidFill>
                <a:schemeClr val="bg1"/>
              </a:solidFill>
              <a:ln>
                <a:solidFill>
                  <a:srgbClr val="FF0000"/>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none" lIns="91440" tIns="45720" rIns="54000" bIns="45720" numCol="1" rtlCol="0" anchor="t" anchorCtr="0" compatLnSpc="1">
                <a:prstTxWarp prst="textNoShape">
                  <a:avLst/>
                </a:prstTxWarp>
                <a:spAutoFit/>
              </a:bodyPr>
              <a:lstStyle/>
              <a:p>
                <a:pPr algn="l"/>
                <a:r>
                  <a:rPr lang="nb-NO" sz="1600" kern="0" dirty="0">
                    <a:sym typeface="Wingdings" pitchFamily="2" charset="2"/>
                  </a:rPr>
                  <a:t>A </a:t>
                </a:r>
                <a:r>
                  <a:rPr lang="nb-NO" sz="1600" kern="0" dirty="0" err="1">
                    <a:sym typeface="Wingdings" pitchFamily="2" charset="2"/>
                  </a:rPr>
                  <a:t>typical</a:t>
                </a:r>
                <a:r>
                  <a:rPr lang="nb-NO" sz="1600" kern="0" dirty="0">
                    <a:sym typeface="Wingdings" pitchFamily="2" charset="2"/>
                  </a:rPr>
                  <a:t> </a:t>
                </a:r>
                <a:r>
                  <a:rPr lang="nb-NO" sz="1600" kern="0" dirty="0" err="1">
                    <a:sym typeface="Wingdings" pitchFamily="2" charset="2"/>
                  </a:rPr>
                  <a:t>PostHoc</a:t>
                </a:r>
                <a:r>
                  <a:rPr lang="nb-NO" sz="1600" kern="0" dirty="0">
                    <a:sym typeface="Wingdings" pitchFamily="2" charset="2"/>
                  </a:rPr>
                  <a:t> </a:t>
                </a:r>
                <a:r>
                  <a:rPr lang="nb-NO" sz="1600" kern="0" dirty="0" err="1">
                    <a:sym typeface="Wingdings" pitchFamily="2" charset="2"/>
                  </a:rPr>
                  <a:t>option</a:t>
                </a:r>
                <a:r>
                  <a:rPr lang="nb-NO" sz="1600" kern="0" dirty="0">
                    <a:sym typeface="Wingdings" pitchFamily="2" charset="2"/>
                  </a:rPr>
                  <a:t>: </a:t>
                </a:r>
                <a:r>
                  <a:rPr lang="nb-NO" sz="1600" kern="0" dirty="0" err="1">
                    <a:sym typeface="Wingdings" pitchFamily="2" charset="2"/>
                  </a:rPr>
                  <a:t>Tukey’s</a:t>
                </a:r>
                <a:r>
                  <a:rPr lang="nb-NO" sz="1600" kern="0" dirty="0">
                    <a:sym typeface="Wingdings" pitchFamily="2" charset="2"/>
                  </a:rPr>
                  <a:t> HSD (</a:t>
                </a:r>
                <a:r>
                  <a:rPr lang="nb-NO" sz="1600" kern="0" dirty="0" err="1">
                    <a:sym typeface="Wingdings" pitchFamily="2" charset="2"/>
                  </a:rPr>
                  <a:t>Honestly</a:t>
                </a:r>
                <a:r>
                  <a:rPr lang="nb-NO" sz="1600" kern="0" dirty="0">
                    <a:sym typeface="Wingdings" pitchFamily="2" charset="2"/>
                  </a:rPr>
                  <a:t> </a:t>
                </a:r>
                <a:r>
                  <a:rPr lang="nb-NO" sz="1600" kern="0" dirty="0" err="1">
                    <a:sym typeface="Wingdings" pitchFamily="2" charset="2"/>
                  </a:rPr>
                  <a:t>Significant</a:t>
                </a:r>
                <a:r>
                  <a:rPr lang="nb-NO" sz="1600" kern="0" dirty="0">
                    <a:sym typeface="Wingdings" pitchFamily="2" charset="2"/>
                  </a:rPr>
                  <a:t> </a:t>
                </a:r>
                <a:r>
                  <a:rPr lang="nb-NO" sz="1600" kern="0" dirty="0" err="1">
                    <a:sym typeface="Wingdings" pitchFamily="2" charset="2"/>
                  </a:rPr>
                  <a:t>Difference</a:t>
                </a:r>
                <a:r>
                  <a:rPr lang="nb-NO" sz="1600" kern="0" dirty="0">
                    <a:sym typeface="Wingdings" pitchFamily="2" charset="2"/>
                  </a:rPr>
                  <a:t>)</a:t>
                </a:r>
              </a:p>
              <a:p>
                <a:pPr marL="285750" indent="-285750">
                  <a:buFont typeface="Arial" panose="020B0604020202020204" pitchFamily="34" charset="0"/>
                  <a:buChar char="•"/>
                </a:pPr>
                <a:r>
                  <a:rPr lang="nb-NO" sz="1600" kern="0" dirty="0" err="1">
                    <a:sym typeface="Wingdings" pitchFamily="2" charset="2"/>
                  </a:rPr>
                  <a:t>Absolute</a:t>
                </a:r>
                <a:r>
                  <a:rPr lang="nb-NO" sz="1600" kern="0" dirty="0">
                    <a:sym typeface="Wingdings" pitchFamily="2" charset="2"/>
                  </a:rPr>
                  <a:t> </a:t>
                </a:r>
                <a:r>
                  <a:rPr lang="nb-NO" sz="1600" kern="0" dirty="0" err="1">
                    <a:sym typeface="Wingdings" pitchFamily="2" charset="2"/>
                  </a:rPr>
                  <a:t>differences</a:t>
                </a:r>
                <a:r>
                  <a:rPr lang="nb-NO" sz="1600" kern="0" dirty="0">
                    <a:sym typeface="Wingdings" pitchFamily="2" charset="2"/>
                  </a:rPr>
                  <a:t> </a:t>
                </a:r>
                <a:r>
                  <a:rPr lang="nb-NO" sz="1600" kern="0" dirty="0" err="1">
                    <a:sym typeface="Wingdings" pitchFamily="2" charset="2"/>
                  </a:rPr>
                  <a:t>of</a:t>
                </a:r>
                <a:r>
                  <a:rPr lang="nb-NO" sz="1600" kern="0" dirty="0">
                    <a:sym typeface="Wingdings" pitchFamily="2" charset="2"/>
                  </a:rPr>
                  <a:t> 2 </a:t>
                </a:r>
                <a:r>
                  <a:rPr lang="nb-NO" sz="1600" kern="0" dirty="0" err="1">
                    <a:sym typeface="Wingdings" pitchFamily="2" charset="2"/>
                  </a:rPr>
                  <a:t>columns</a:t>
                </a:r>
                <a:r>
                  <a:rPr lang="nb-NO" sz="1600" kern="0" dirty="0">
                    <a:sym typeface="Wingdings" pitchFamily="2" charset="2"/>
                  </a:rPr>
                  <a:t>’ </a:t>
                </a:r>
                <a:r>
                  <a:rPr lang="nb-NO" sz="1600" kern="0" dirty="0" err="1">
                    <a:sym typeface="Wingdings" pitchFamily="2" charset="2"/>
                  </a:rPr>
                  <a:t>averages</a:t>
                </a:r>
                <a:r>
                  <a:rPr lang="nb-NO" sz="1600" kern="0" dirty="0">
                    <a:sym typeface="Wingdings" pitchFamily="2" charset="2"/>
                  </a:rPr>
                  <a:t>: </a:t>
                </a:r>
                <a14:m>
                  <m:oMath xmlns:m="http://schemas.openxmlformats.org/officeDocument/2006/math">
                    <m:d>
                      <m:dPr>
                        <m:begChr m:val="|"/>
                        <m:endChr m:val="|"/>
                        <m:ctrlPr>
                          <a:rPr lang="nb-NO" sz="1600" i="1" kern="0" smtClean="0">
                            <a:latin typeface="Cambria Math" panose="02040503050406030204" pitchFamily="18" charset="0"/>
                            <a:sym typeface="Wingdings" pitchFamily="2" charset="2"/>
                          </a:rPr>
                        </m:ctrlPr>
                      </m:dPr>
                      <m:e>
                        <m:bar>
                          <m:barPr>
                            <m:pos m:val="top"/>
                            <m:ctrlPr>
                              <a:rPr lang="nb-NO" sz="1600" i="1" kern="0">
                                <a:latin typeface="Cambria Math" panose="02040503050406030204" pitchFamily="18" charset="0"/>
                                <a:sym typeface="Wingdings" pitchFamily="2" charset="2"/>
                              </a:rPr>
                            </m:ctrlPr>
                          </m:barPr>
                          <m:e>
                            <m:sSub>
                              <m:sSubPr>
                                <m:ctrlPr>
                                  <a:rPr lang="nb-NO" sz="1600" i="1" kern="0">
                                    <a:latin typeface="Cambria Math" panose="02040503050406030204" pitchFamily="18" charset="0"/>
                                    <a:sym typeface="Wingdings" pitchFamily="2" charset="2"/>
                                  </a:rPr>
                                </m:ctrlPr>
                              </m:sSubPr>
                              <m:e>
                                <m:r>
                                  <a:rPr lang="nb-NO" sz="1600" i="1" kern="0">
                                    <a:latin typeface="Cambria Math" panose="02040503050406030204" pitchFamily="18" charset="0"/>
                                    <a:sym typeface="Wingdings" pitchFamily="2" charset="2"/>
                                  </a:rPr>
                                  <m:t>𝑦</m:t>
                                </m:r>
                              </m:e>
                              <m:sub>
                                <m:r>
                                  <a:rPr lang="nb-NO" sz="1600" i="1" kern="0">
                                    <a:latin typeface="Cambria Math" panose="02040503050406030204" pitchFamily="18" charset="0"/>
                                    <a:ea typeface="Cambria Math" panose="02040503050406030204" pitchFamily="18" charset="0"/>
                                    <a:sym typeface="Wingdings" pitchFamily="2" charset="2"/>
                                  </a:rPr>
                                  <m:t>∙</m:t>
                                </m:r>
                                <m:r>
                                  <a:rPr lang="nb-NO" sz="1600" i="1" kern="0">
                                    <a:latin typeface="Cambria Math" panose="02040503050406030204" pitchFamily="18" charset="0"/>
                                    <a:ea typeface="Cambria Math" panose="02040503050406030204" pitchFamily="18" charset="0"/>
                                    <a:sym typeface="Wingdings" pitchFamily="2" charset="2"/>
                                  </a:rPr>
                                  <m:t>𝐴</m:t>
                                </m:r>
                              </m:sub>
                            </m:sSub>
                          </m:e>
                        </m:bar>
                        <m:r>
                          <a:rPr lang="nb-NO" sz="1600" i="1" kern="0">
                            <a:latin typeface="Cambria Math" panose="02040503050406030204" pitchFamily="18" charset="0"/>
                            <a:sym typeface="Wingdings" pitchFamily="2" charset="2"/>
                          </a:rPr>
                          <m:t>−</m:t>
                        </m:r>
                        <m:bar>
                          <m:barPr>
                            <m:pos m:val="top"/>
                            <m:ctrlPr>
                              <a:rPr lang="nb-NO" sz="1600" i="1" kern="0">
                                <a:latin typeface="Cambria Math" panose="02040503050406030204" pitchFamily="18" charset="0"/>
                                <a:sym typeface="Wingdings" pitchFamily="2" charset="2"/>
                              </a:rPr>
                            </m:ctrlPr>
                          </m:barPr>
                          <m:e>
                            <m:sSub>
                              <m:sSubPr>
                                <m:ctrlPr>
                                  <a:rPr lang="nb-NO" sz="1600" i="1" kern="0">
                                    <a:latin typeface="Cambria Math" panose="02040503050406030204" pitchFamily="18" charset="0"/>
                                    <a:sym typeface="Wingdings" pitchFamily="2" charset="2"/>
                                  </a:rPr>
                                </m:ctrlPr>
                              </m:sSubPr>
                              <m:e>
                                <m:r>
                                  <a:rPr lang="nb-NO" sz="1600" i="1" kern="0">
                                    <a:latin typeface="Cambria Math" panose="02040503050406030204" pitchFamily="18" charset="0"/>
                                    <a:sym typeface="Wingdings" pitchFamily="2" charset="2"/>
                                  </a:rPr>
                                  <m:t>𝑦</m:t>
                                </m:r>
                              </m:e>
                              <m:sub>
                                <m:r>
                                  <a:rPr lang="nb-NO" sz="1600" i="1" kern="0">
                                    <a:latin typeface="Cambria Math" panose="02040503050406030204" pitchFamily="18" charset="0"/>
                                    <a:ea typeface="Cambria Math" panose="02040503050406030204" pitchFamily="18" charset="0"/>
                                    <a:sym typeface="Wingdings" pitchFamily="2" charset="2"/>
                                  </a:rPr>
                                  <m:t>∙</m:t>
                                </m:r>
                                <m:r>
                                  <a:rPr lang="nb-NO" sz="1600" i="1" kern="0">
                                    <a:latin typeface="Cambria Math" panose="02040503050406030204" pitchFamily="18" charset="0"/>
                                    <a:ea typeface="Cambria Math" panose="02040503050406030204" pitchFamily="18" charset="0"/>
                                    <a:sym typeface="Wingdings" pitchFamily="2" charset="2"/>
                                  </a:rPr>
                                  <m:t>𝐵</m:t>
                                </m:r>
                              </m:sub>
                            </m:sSub>
                          </m:e>
                        </m:bar>
                      </m:e>
                    </m:d>
                  </m:oMath>
                </a14:m>
                <a:endParaRPr lang="nb-NO" sz="1600" kern="0" dirty="0">
                  <a:sym typeface="Wingdings" pitchFamily="2" charset="2"/>
                </a:endParaRPr>
              </a:p>
              <a:p>
                <a:pPr marL="285750" indent="-285750" algn="l">
                  <a:buFont typeface="Arial" panose="020B0604020202020204" pitchFamily="34" charset="0"/>
                  <a:buChar char="•"/>
                </a:pPr>
                <a:r>
                  <a:rPr lang="nb-NO" sz="1600" kern="0" dirty="0">
                    <a:sym typeface="Wingdings" pitchFamily="2" charset="2"/>
                  </a:rPr>
                  <a:t>Standard </a:t>
                </a:r>
                <a:r>
                  <a:rPr lang="nb-NO" sz="1600" kern="0" dirty="0" err="1">
                    <a:sym typeface="Wingdings" pitchFamily="2" charset="2"/>
                  </a:rPr>
                  <a:t>error</a:t>
                </a:r>
                <a:r>
                  <a:rPr lang="nb-NO" sz="1600" kern="0" dirty="0">
                    <a:sym typeface="Wingdings" pitchFamily="2" charset="2"/>
                  </a:rPr>
                  <a:t> </a:t>
                </a:r>
                <a14:m>
                  <m:oMath xmlns:m="http://schemas.openxmlformats.org/officeDocument/2006/math">
                    <m:r>
                      <a:rPr lang="nb-NO" sz="1600" b="0" i="1" kern="0" smtClean="0">
                        <a:latin typeface="Cambria Math" panose="02040503050406030204" pitchFamily="18" charset="0"/>
                        <a:sym typeface="Wingdings" pitchFamily="2" charset="2"/>
                      </a:rPr>
                      <m:t>𝑀𝑆𝐸</m:t>
                    </m:r>
                  </m:oMath>
                </a14:m>
                <a:r>
                  <a:rPr lang="nb-NO" sz="1600" kern="0" dirty="0">
                    <a:sym typeface="Wingdings" pitchFamily="2" charset="2"/>
                  </a:rPr>
                  <a:t> for all </a:t>
                </a:r>
                <a:r>
                  <a:rPr lang="nb-NO" sz="1600" kern="0" dirty="0" err="1">
                    <a:sym typeface="Wingdings" pitchFamily="2" charset="2"/>
                  </a:rPr>
                  <a:t>columns</a:t>
                </a:r>
                <a:r>
                  <a:rPr lang="nb-NO" sz="1600" kern="0" dirty="0">
                    <a:sym typeface="Wingdings" pitchFamily="2" charset="2"/>
                  </a:rPr>
                  <a:t>: </a:t>
                </a:r>
                <a:r>
                  <a:rPr lang="nb-NO" sz="1600" kern="0" dirty="0" err="1">
                    <a:sym typeface="Wingdings" pitchFamily="2" charset="2"/>
                  </a:rPr>
                  <a:t>average</a:t>
                </a:r>
                <a:r>
                  <a:rPr lang="nb-NO" sz="1600" kern="0" dirty="0">
                    <a:sym typeface="Wingdings" pitchFamily="2" charset="2"/>
                  </a:rPr>
                  <a:t> </a:t>
                </a:r>
                <a:r>
                  <a:rPr lang="nb-NO" sz="1600" kern="0" dirty="0" err="1">
                    <a:sym typeface="Wingdings" pitchFamily="2" charset="2"/>
                  </a:rPr>
                  <a:t>of</a:t>
                </a:r>
                <a:r>
                  <a:rPr lang="nb-NO" sz="1600" kern="0" dirty="0">
                    <a:sym typeface="Wingdings" pitchFamily="2" charset="2"/>
                  </a:rPr>
                  <a:t> </a:t>
                </a:r>
                <a:r>
                  <a:rPr lang="nb-NO" sz="1600" kern="0" dirty="0" err="1">
                    <a:sym typeface="Wingdings" pitchFamily="2" charset="2"/>
                  </a:rPr>
                  <a:t>column</a:t>
                </a:r>
                <a:r>
                  <a:rPr lang="nb-NO" sz="1600" kern="0" dirty="0">
                    <a:sym typeface="Wingdings" pitchFamily="2" charset="2"/>
                  </a:rPr>
                  <a:t> </a:t>
                </a:r>
                <a:r>
                  <a:rPr lang="nb-NO" sz="1600" kern="0" dirty="0" err="1">
                    <a:sym typeface="Wingdings" pitchFamily="2" charset="2"/>
                  </a:rPr>
                  <a:t>variances</a:t>
                </a:r>
                <a:endParaRPr lang="nb-NO" sz="1600" kern="0" dirty="0">
                  <a:sym typeface="Wingdings" pitchFamily="2" charset="2"/>
                </a:endParaRPr>
              </a:p>
              <a:p>
                <a:pPr marL="285750" indent="-285750">
                  <a:buFont typeface="Arial" panose="020B0604020202020204" pitchFamily="34" charset="0"/>
                  <a:buChar char="•"/>
                </a:pPr>
                <a:r>
                  <a:rPr lang="nb-NO" sz="1600" kern="0" dirty="0" err="1">
                    <a:sym typeface="Wingdings" pitchFamily="2" charset="2"/>
                  </a:rPr>
                  <a:t>Compute</a:t>
                </a:r>
                <a:r>
                  <a:rPr lang="nb-NO" sz="1600" kern="0" dirty="0">
                    <a:sym typeface="Wingdings" pitchFamily="2" charset="2"/>
                  </a:rPr>
                  <a:t> </a:t>
                </a:r>
                <a14:m>
                  <m:oMath xmlns:m="http://schemas.openxmlformats.org/officeDocument/2006/math">
                    <m:sSub>
                      <m:sSubPr>
                        <m:ctrlPr>
                          <a:rPr lang="nb-NO" sz="1600" i="1" kern="0" smtClean="0">
                            <a:latin typeface="Cambria Math" panose="02040503050406030204" pitchFamily="18" charset="0"/>
                            <a:sym typeface="Wingdings" pitchFamily="2" charset="2"/>
                          </a:rPr>
                        </m:ctrlPr>
                      </m:sSubPr>
                      <m:e>
                        <m:r>
                          <a:rPr lang="nb-NO" sz="1600" b="0" i="1" kern="0" smtClean="0">
                            <a:latin typeface="Cambria Math" panose="02040503050406030204" pitchFamily="18" charset="0"/>
                            <a:sym typeface="Wingdings" pitchFamily="2" charset="2"/>
                          </a:rPr>
                          <m:t>𝑞</m:t>
                        </m:r>
                      </m:e>
                      <m:sub>
                        <m:r>
                          <a:rPr lang="nb-NO" sz="1600" b="0" i="1" kern="0" smtClean="0">
                            <a:latin typeface="Cambria Math" panose="02040503050406030204" pitchFamily="18" charset="0"/>
                            <a:sym typeface="Wingdings" pitchFamily="2" charset="2"/>
                          </a:rPr>
                          <m:t>𝐴</m:t>
                        </m:r>
                        <m:r>
                          <a:rPr lang="nb-NO" sz="1600" b="0" i="1" kern="0" smtClean="0">
                            <a:latin typeface="Cambria Math" panose="02040503050406030204" pitchFamily="18" charset="0"/>
                            <a:sym typeface="Wingdings" pitchFamily="2" charset="2"/>
                          </a:rPr>
                          <m:t>,</m:t>
                        </m:r>
                        <m:r>
                          <a:rPr lang="nb-NO" sz="1600" b="0" i="1" kern="0" smtClean="0">
                            <a:latin typeface="Cambria Math" panose="02040503050406030204" pitchFamily="18" charset="0"/>
                            <a:sym typeface="Wingdings" pitchFamily="2" charset="2"/>
                          </a:rPr>
                          <m:t>𝐵</m:t>
                        </m:r>
                      </m:sub>
                    </m:sSub>
                    <m:r>
                      <a:rPr lang="nb-NO" sz="1600" b="0" i="1" kern="0" smtClean="0">
                        <a:latin typeface="Cambria Math" panose="02040503050406030204" pitchFamily="18" charset="0"/>
                        <a:sym typeface="Wingdings" pitchFamily="2" charset="2"/>
                      </a:rPr>
                      <m:t>=</m:t>
                    </m:r>
                    <m:f>
                      <m:fPr>
                        <m:ctrlPr>
                          <a:rPr lang="nb-NO" sz="1600" b="0" i="1" kern="0" smtClean="0">
                            <a:latin typeface="Cambria Math" panose="02040503050406030204" pitchFamily="18" charset="0"/>
                            <a:sym typeface="Wingdings" pitchFamily="2" charset="2"/>
                          </a:rPr>
                        </m:ctrlPr>
                      </m:fPr>
                      <m:num>
                        <m:d>
                          <m:dPr>
                            <m:begChr m:val="|"/>
                            <m:endChr m:val="|"/>
                            <m:ctrlPr>
                              <a:rPr lang="nb-NO" sz="1600" b="0" i="1" kern="0" smtClean="0">
                                <a:latin typeface="Cambria Math" panose="02040503050406030204" pitchFamily="18" charset="0"/>
                                <a:sym typeface="Wingdings" pitchFamily="2" charset="2"/>
                              </a:rPr>
                            </m:ctrlPr>
                          </m:dPr>
                          <m:e>
                            <m:bar>
                              <m:barPr>
                                <m:pos m:val="top"/>
                                <m:ctrlPr>
                                  <a:rPr lang="nb-NO" sz="1600" i="1" kern="0">
                                    <a:latin typeface="Cambria Math" panose="02040503050406030204" pitchFamily="18" charset="0"/>
                                    <a:sym typeface="Wingdings" pitchFamily="2" charset="2"/>
                                  </a:rPr>
                                </m:ctrlPr>
                              </m:barPr>
                              <m:e>
                                <m:sSub>
                                  <m:sSubPr>
                                    <m:ctrlPr>
                                      <a:rPr lang="nb-NO" sz="1600" i="1" kern="0">
                                        <a:latin typeface="Cambria Math" panose="02040503050406030204" pitchFamily="18" charset="0"/>
                                        <a:sym typeface="Wingdings" pitchFamily="2" charset="2"/>
                                      </a:rPr>
                                    </m:ctrlPr>
                                  </m:sSubPr>
                                  <m:e>
                                    <m:r>
                                      <a:rPr lang="nb-NO" sz="1600" i="1" kern="0">
                                        <a:latin typeface="Cambria Math" panose="02040503050406030204" pitchFamily="18" charset="0"/>
                                        <a:sym typeface="Wingdings" pitchFamily="2" charset="2"/>
                                      </a:rPr>
                                      <m:t>𝑦</m:t>
                                    </m:r>
                                  </m:e>
                                  <m:sub>
                                    <m:r>
                                      <a:rPr lang="nb-NO" sz="1600" i="1" kern="0">
                                        <a:latin typeface="Cambria Math" panose="02040503050406030204" pitchFamily="18" charset="0"/>
                                        <a:ea typeface="Cambria Math" panose="02040503050406030204" pitchFamily="18" charset="0"/>
                                        <a:sym typeface="Wingdings" pitchFamily="2" charset="2"/>
                                      </a:rPr>
                                      <m:t>∙</m:t>
                                    </m:r>
                                    <m:r>
                                      <a:rPr lang="nb-NO" sz="1600" i="1" kern="0">
                                        <a:latin typeface="Cambria Math" panose="02040503050406030204" pitchFamily="18" charset="0"/>
                                        <a:ea typeface="Cambria Math" panose="02040503050406030204" pitchFamily="18" charset="0"/>
                                        <a:sym typeface="Wingdings" pitchFamily="2" charset="2"/>
                                      </a:rPr>
                                      <m:t>𝐴</m:t>
                                    </m:r>
                                  </m:sub>
                                </m:sSub>
                              </m:e>
                            </m:bar>
                            <m:r>
                              <a:rPr lang="nb-NO" sz="1600" i="1" kern="0">
                                <a:latin typeface="Cambria Math" panose="02040503050406030204" pitchFamily="18" charset="0"/>
                                <a:sym typeface="Wingdings" pitchFamily="2" charset="2"/>
                              </a:rPr>
                              <m:t>−</m:t>
                            </m:r>
                            <m:bar>
                              <m:barPr>
                                <m:pos m:val="top"/>
                                <m:ctrlPr>
                                  <a:rPr lang="nb-NO" sz="1600" i="1" kern="0">
                                    <a:latin typeface="Cambria Math" panose="02040503050406030204" pitchFamily="18" charset="0"/>
                                    <a:sym typeface="Wingdings" pitchFamily="2" charset="2"/>
                                  </a:rPr>
                                </m:ctrlPr>
                              </m:barPr>
                              <m:e>
                                <m:sSub>
                                  <m:sSubPr>
                                    <m:ctrlPr>
                                      <a:rPr lang="nb-NO" sz="1600" i="1" kern="0">
                                        <a:latin typeface="Cambria Math" panose="02040503050406030204" pitchFamily="18" charset="0"/>
                                        <a:sym typeface="Wingdings" pitchFamily="2" charset="2"/>
                                      </a:rPr>
                                    </m:ctrlPr>
                                  </m:sSubPr>
                                  <m:e>
                                    <m:r>
                                      <a:rPr lang="nb-NO" sz="1600" i="1" kern="0">
                                        <a:latin typeface="Cambria Math" panose="02040503050406030204" pitchFamily="18" charset="0"/>
                                        <a:sym typeface="Wingdings" pitchFamily="2" charset="2"/>
                                      </a:rPr>
                                      <m:t>𝑦</m:t>
                                    </m:r>
                                  </m:e>
                                  <m:sub>
                                    <m:r>
                                      <a:rPr lang="nb-NO" sz="1600" i="1" kern="0">
                                        <a:latin typeface="Cambria Math" panose="02040503050406030204" pitchFamily="18" charset="0"/>
                                        <a:ea typeface="Cambria Math" panose="02040503050406030204" pitchFamily="18" charset="0"/>
                                        <a:sym typeface="Wingdings" pitchFamily="2" charset="2"/>
                                      </a:rPr>
                                      <m:t>∙</m:t>
                                    </m:r>
                                    <m:r>
                                      <a:rPr lang="nb-NO" sz="1600" i="1" kern="0">
                                        <a:latin typeface="Cambria Math" panose="02040503050406030204" pitchFamily="18" charset="0"/>
                                        <a:ea typeface="Cambria Math" panose="02040503050406030204" pitchFamily="18" charset="0"/>
                                        <a:sym typeface="Wingdings" pitchFamily="2" charset="2"/>
                                      </a:rPr>
                                      <m:t>𝐵</m:t>
                                    </m:r>
                                  </m:sub>
                                </m:sSub>
                              </m:e>
                            </m:bar>
                          </m:e>
                        </m:d>
                      </m:num>
                      <m:den>
                        <m:rad>
                          <m:radPr>
                            <m:degHide m:val="on"/>
                            <m:ctrlPr>
                              <a:rPr lang="nb-NO" sz="1600" b="0" i="1" kern="0" smtClean="0">
                                <a:latin typeface="Cambria Math" panose="02040503050406030204" pitchFamily="18" charset="0"/>
                                <a:sym typeface="Wingdings" pitchFamily="2" charset="2"/>
                              </a:rPr>
                            </m:ctrlPr>
                          </m:radPr>
                          <m:deg/>
                          <m:e>
                            <m:f>
                              <m:fPr>
                                <m:ctrlPr>
                                  <a:rPr lang="nb-NO" sz="1600" b="0" i="1" kern="0" smtClean="0">
                                    <a:latin typeface="Cambria Math" panose="02040503050406030204" pitchFamily="18" charset="0"/>
                                    <a:sym typeface="Wingdings" pitchFamily="2" charset="2"/>
                                  </a:rPr>
                                </m:ctrlPr>
                              </m:fPr>
                              <m:num>
                                <m:r>
                                  <a:rPr lang="nb-NO" sz="1600" b="0" i="1" kern="0" smtClean="0">
                                    <a:latin typeface="Cambria Math" panose="02040503050406030204" pitchFamily="18" charset="0"/>
                                    <a:sym typeface="Wingdings" pitchFamily="2" charset="2"/>
                                  </a:rPr>
                                  <m:t>𝑀𝑆𝐸</m:t>
                                </m:r>
                              </m:num>
                              <m:den>
                                <m:r>
                                  <a:rPr lang="nb-NO" sz="1600" b="0" i="1" kern="0" smtClean="0">
                                    <a:latin typeface="Cambria Math" panose="02040503050406030204" pitchFamily="18" charset="0"/>
                                    <a:sym typeface="Wingdings" pitchFamily="2" charset="2"/>
                                  </a:rPr>
                                  <m:t>𝑛</m:t>
                                </m:r>
                              </m:den>
                            </m:f>
                          </m:e>
                        </m:rad>
                      </m:den>
                    </m:f>
                  </m:oMath>
                </a14:m>
                <a:endParaRPr lang="nb-NO" sz="1600" kern="0" dirty="0">
                  <a:sym typeface="Wingdings" pitchFamily="2" charset="2"/>
                </a:endParaRPr>
              </a:p>
              <a:p>
                <a:pPr marL="285750" indent="-285750">
                  <a:buFont typeface="Arial" panose="020B0604020202020204" pitchFamily="34" charset="0"/>
                  <a:buChar char="•"/>
                </a:pPr>
                <a:r>
                  <a:rPr lang="nb-NO" sz="1600" kern="0" dirty="0" err="1">
                    <a:sym typeface="Wingdings" pitchFamily="2" charset="2"/>
                  </a:rPr>
                  <a:t>Check</a:t>
                </a:r>
                <a:r>
                  <a:rPr lang="nb-NO" sz="1600" kern="0" dirty="0">
                    <a:sym typeface="Wingdings" pitchFamily="2" charset="2"/>
                  </a:rPr>
                  <a:t> </a:t>
                </a:r>
                <a:r>
                  <a:rPr lang="nb-NO" sz="1600" kern="0" dirty="0" err="1">
                    <a:sym typeface="Wingdings" pitchFamily="2" charset="2"/>
                  </a:rPr>
                  <a:t>if</a:t>
                </a:r>
                <a:r>
                  <a:rPr lang="nb-NO" sz="1600" kern="0" dirty="0">
                    <a:sym typeface="Wingdings" pitchFamily="2" charset="2"/>
                  </a:rPr>
                  <a:t> </a:t>
                </a:r>
                <a14:m>
                  <m:oMath xmlns:m="http://schemas.openxmlformats.org/officeDocument/2006/math">
                    <m:sSub>
                      <m:sSubPr>
                        <m:ctrlPr>
                          <a:rPr lang="nb-NO" sz="1600" i="1" kern="0" smtClean="0">
                            <a:latin typeface="Cambria Math" panose="02040503050406030204" pitchFamily="18" charset="0"/>
                            <a:sym typeface="Wingdings" pitchFamily="2" charset="2"/>
                          </a:rPr>
                        </m:ctrlPr>
                      </m:sSubPr>
                      <m:e>
                        <m:r>
                          <a:rPr lang="nb-NO" sz="1600" b="0" i="1" kern="0" smtClean="0">
                            <a:latin typeface="Cambria Math" panose="02040503050406030204" pitchFamily="18" charset="0"/>
                            <a:sym typeface="Wingdings" pitchFamily="2" charset="2"/>
                          </a:rPr>
                          <m:t>𝑞</m:t>
                        </m:r>
                      </m:e>
                      <m:sub>
                        <m:r>
                          <a:rPr lang="nb-NO" sz="1600" b="0" i="1" kern="0" smtClean="0">
                            <a:latin typeface="Cambria Math" panose="02040503050406030204" pitchFamily="18" charset="0"/>
                            <a:sym typeface="Wingdings" pitchFamily="2" charset="2"/>
                          </a:rPr>
                          <m:t>𝐴</m:t>
                        </m:r>
                        <m:r>
                          <a:rPr lang="nb-NO" sz="1600" b="0" i="1" kern="0" smtClean="0">
                            <a:latin typeface="Cambria Math" panose="02040503050406030204" pitchFamily="18" charset="0"/>
                            <a:sym typeface="Wingdings" pitchFamily="2" charset="2"/>
                          </a:rPr>
                          <m:t>,</m:t>
                        </m:r>
                        <m:r>
                          <a:rPr lang="nb-NO" sz="1600" b="0" i="1" kern="0" smtClean="0">
                            <a:latin typeface="Cambria Math" panose="02040503050406030204" pitchFamily="18" charset="0"/>
                            <a:sym typeface="Wingdings" pitchFamily="2" charset="2"/>
                          </a:rPr>
                          <m:t>𝐵</m:t>
                        </m:r>
                      </m:sub>
                    </m:sSub>
                  </m:oMath>
                </a14:m>
                <a:r>
                  <a:rPr lang="nb-NO" sz="1600" kern="0" dirty="0">
                    <a:sym typeface="Wingdings" pitchFamily="2" charset="2"/>
                  </a:rPr>
                  <a:t> is </a:t>
                </a:r>
                <a:r>
                  <a:rPr lang="nb-NO" sz="1600" kern="0" dirty="0" err="1">
                    <a:sym typeface="Wingdings" pitchFamily="2" charset="2"/>
                  </a:rPr>
                  <a:t>above</a:t>
                </a:r>
                <a:r>
                  <a:rPr lang="nb-NO" sz="1600" kern="0" dirty="0">
                    <a:sym typeface="Wingdings" pitchFamily="2" charset="2"/>
                  </a:rPr>
                  <a:t> </a:t>
                </a:r>
                <a:r>
                  <a:rPr lang="nb-NO" sz="1600" kern="0" dirty="0" err="1">
                    <a:sym typeface="Wingdings" pitchFamily="2" charset="2"/>
                  </a:rPr>
                  <a:t>the</a:t>
                </a:r>
                <a:r>
                  <a:rPr lang="nb-NO" sz="1600" kern="0" dirty="0">
                    <a:sym typeface="Wingdings" pitchFamily="2" charset="2"/>
                  </a:rPr>
                  <a:t> </a:t>
                </a:r>
                <a:r>
                  <a:rPr lang="nb-NO" sz="1600" kern="0" dirty="0" err="1">
                    <a:sym typeface="Wingdings" pitchFamily="2" charset="2"/>
                  </a:rPr>
                  <a:t>studentized</a:t>
                </a:r>
                <a:r>
                  <a:rPr lang="nb-NO" sz="1600" kern="0" dirty="0">
                    <a:sym typeface="Wingdings" pitchFamily="2" charset="2"/>
                  </a:rPr>
                  <a:t> range </a:t>
                </a:r>
                <a:r>
                  <a:rPr lang="nb-NO" sz="1600" kern="0" dirty="0" err="1">
                    <a:sym typeface="Wingdings" pitchFamily="2" charset="2"/>
                  </a:rPr>
                  <a:t>distribution</a:t>
                </a:r>
                <a:r>
                  <a:rPr lang="nb-NO" sz="1600" kern="0" dirty="0">
                    <a:sym typeface="Wingdings" pitchFamily="2" charset="2"/>
                  </a:rPr>
                  <a:t> for a </a:t>
                </a:r>
                <a:r>
                  <a:rPr lang="nb-NO" sz="1600" kern="0" dirty="0" err="1">
                    <a:sym typeface="Wingdings" pitchFamily="2" charset="2"/>
                  </a:rPr>
                  <a:t>percentage</a:t>
                </a:r>
                <a:r>
                  <a:rPr lang="nb-NO" sz="1600" kern="0" dirty="0">
                    <a:sym typeface="Wingdings" pitchFamily="2" charset="2"/>
                  </a:rPr>
                  <a:t> </a:t>
                </a:r>
                <a:r>
                  <a:rPr lang="nb-NO" sz="1600" kern="0" dirty="0" err="1">
                    <a:sym typeface="Wingdings" pitchFamily="2" charset="2"/>
                  </a:rPr>
                  <a:t>probability</a:t>
                </a:r>
                <a:endParaRPr lang="nb-NO" sz="1600" kern="0" dirty="0">
                  <a:sym typeface="Wingdings" pitchFamily="2" charset="2"/>
                </a:endParaRPr>
              </a:p>
              <a:p>
                <a:pPr marL="742950" lvl="1" indent="-285750">
                  <a:buFont typeface="Arial" panose="020B0604020202020204" pitchFamily="34" charset="0"/>
                  <a:buChar char="•"/>
                </a:pPr>
                <a:r>
                  <a:rPr lang="nb-NO" sz="1600" kern="0" dirty="0" err="1">
                    <a:sym typeface="Wingdings" pitchFamily="2" charset="2"/>
                    <a:hlinkClick r:id="rId3"/>
                  </a:rPr>
                  <a:t>https</a:t>
                </a:r>
                <a:r>
                  <a:rPr lang="nb-NO" sz="1600" kern="0" dirty="0">
                    <a:sym typeface="Wingdings" pitchFamily="2" charset="2"/>
                    <a:hlinkClick r:id="rId3"/>
                  </a:rPr>
                  <a:t>://real-</a:t>
                </a:r>
                <a:r>
                  <a:rPr lang="nb-NO" sz="1600" kern="0" dirty="0" err="1">
                    <a:sym typeface="Wingdings" pitchFamily="2" charset="2"/>
                    <a:hlinkClick r:id="rId3"/>
                  </a:rPr>
                  <a:t>statistics.com</a:t>
                </a:r>
                <a:r>
                  <a:rPr lang="nb-NO" sz="1600" kern="0" dirty="0">
                    <a:sym typeface="Wingdings" pitchFamily="2" charset="2"/>
                    <a:hlinkClick r:id="rId3"/>
                  </a:rPr>
                  <a:t>/</a:t>
                </a:r>
                <a:r>
                  <a:rPr lang="nb-NO" sz="1600" kern="0" dirty="0" err="1">
                    <a:sym typeface="Wingdings" pitchFamily="2" charset="2"/>
                    <a:hlinkClick r:id="rId3"/>
                  </a:rPr>
                  <a:t>statistics-tables</a:t>
                </a:r>
                <a:r>
                  <a:rPr lang="nb-NO" sz="1600" kern="0" dirty="0">
                    <a:sym typeface="Wingdings" pitchFamily="2" charset="2"/>
                    <a:hlinkClick r:id="rId3"/>
                  </a:rPr>
                  <a:t>/</a:t>
                </a:r>
                <a:r>
                  <a:rPr lang="nb-NO" sz="1600" kern="0" dirty="0" err="1">
                    <a:sym typeface="Wingdings" pitchFamily="2" charset="2"/>
                    <a:hlinkClick r:id="rId3"/>
                  </a:rPr>
                  <a:t>studentized</a:t>
                </a:r>
                <a:r>
                  <a:rPr lang="nb-NO" sz="1600" kern="0" dirty="0">
                    <a:sym typeface="Wingdings" pitchFamily="2" charset="2"/>
                    <a:hlinkClick r:id="rId3"/>
                  </a:rPr>
                  <a:t>-range-q-</a:t>
                </a:r>
                <a:r>
                  <a:rPr lang="nb-NO" sz="1600" kern="0" dirty="0" err="1">
                    <a:sym typeface="Wingdings" pitchFamily="2" charset="2"/>
                    <a:hlinkClick r:id="rId3"/>
                  </a:rPr>
                  <a:t>table</a:t>
                </a:r>
                <a:r>
                  <a:rPr lang="nb-NO" sz="1600" kern="0" dirty="0">
                    <a:sym typeface="Wingdings" pitchFamily="2" charset="2"/>
                    <a:hlinkClick r:id="rId3"/>
                  </a:rPr>
                  <a:t>/</a:t>
                </a:r>
                <a:endParaRPr lang="nb-NO" sz="1600" kern="0" dirty="0">
                  <a:sym typeface="Wingdings" pitchFamily="2" charset="2"/>
                </a:endParaRPr>
              </a:p>
            </p:txBody>
          </p:sp>
        </mc:Choice>
        <mc:Fallback>
          <p:sp>
            <p:nvSpPr>
              <p:cNvPr id="11" name="TextBox 10">
                <a:extLst>
                  <a:ext uri="{FF2B5EF4-FFF2-40B4-BE49-F238E27FC236}">
                    <a16:creationId xmlns:a16="http://schemas.microsoft.com/office/drawing/2014/main" id="{1BE19D87-7917-9338-EDA4-035FF699FAA4}"/>
                  </a:ext>
                </a:extLst>
              </p:cNvPr>
              <p:cNvSpPr txBox="1">
                <a:spLocks noRot="1" noChangeAspect="1" noMove="1" noResize="1" noEditPoints="1" noAdjustHandles="1" noChangeArrowheads="1" noChangeShapeType="1" noTextEdit="1"/>
              </p:cNvSpPr>
              <p:nvPr/>
            </p:nvSpPr>
            <p:spPr bwMode="auto">
              <a:xfrm>
                <a:off x="431584" y="4393162"/>
                <a:ext cx="8058129" cy="2223044"/>
              </a:xfrm>
              <a:prstGeom prst="rect">
                <a:avLst/>
              </a:prstGeom>
              <a:blipFill>
                <a:blip r:embed="rId4"/>
                <a:stretch>
                  <a:fillRect/>
                </a:stretch>
              </a:blipFill>
              <a:ln>
                <a:solidFill>
                  <a:srgbClr val="FF0000"/>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b-NO">
                    <a:noFill/>
                  </a:rPr>
                  <a:t> </a:t>
                </a:r>
              </a:p>
            </p:txBody>
          </p:sp>
        </mc:Fallback>
      </mc:AlternateContent>
    </p:spTree>
    <p:extLst>
      <p:ext uri="{BB962C8B-B14F-4D97-AF65-F5344CB8AC3E}">
        <p14:creationId xmlns:p14="http://schemas.microsoft.com/office/powerpoint/2010/main" val="9014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D9099C49-7B18-2649-A417-99823DB7973E}"/>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Chess content - 200 </a:t>
            </a:r>
            <a:r>
              <a:rPr lang="en-US" altLang="nb-NO" dirty="0" err="1">
                <a:sym typeface="Verdana" panose="020B0604030504040204" pitchFamily="34" charset="0"/>
              </a:rPr>
              <a:t>ms</a:t>
            </a:r>
            <a:r>
              <a:rPr lang="en-US" altLang="nb-NO" dirty="0">
                <a:sym typeface="Verdana" panose="020B0604030504040204" pitchFamily="34" charset="0"/>
              </a:rPr>
              <a:t> audio lead </a:t>
            </a:r>
            <a:endParaRPr lang="en-US" altLang="nb-NO" dirty="0">
              <a:ea typeface="ヒラギノ角ゴ ProN W3" panose="020B0300000000000000" pitchFamily="34" charset="-128"/>
              <a:sym typeface="Verdana" panose="020B0604030504040204" pitchFamily="34" charset="0"/>
            </a:endParaRPr>
          </a:p>
        </p:txBody>
      </p:sp>
      <p:pic>
        <p:nvPicPr>
          <p:cNvPr id="3" name="Online Media 2" descr="Chess_Alead200_Undistorted">
            <a:hlinkClick r:id="" action="ppaction://media"/>
            <a:extLst>
              <a:ext uri="{FF2B5EF4-FFF2-40B4-BE49-F238E27FC236}">
                <a16:creationId xmlns:a16="http://schemas.microsoft.com/office/drawing/2014/main" id="{7A073AE7-9F0F-D94E-80E8-7D9ABB6161D4}"/>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55576" y="1282262"/>
            <a:ext cx="7632848" cy="4293477"/>
          </a:xfrm>
          <a:prstGeom prst="rect">
            <a:avLst/>
          </a:prstGeom>
        </p:spPr>
      </p:pic>
    </p:spTree>
    <p:extLst>
      <p:ext uri="{BB962C8B-B14F-4D97-AF65-F5344CB8AC3E}">
        <p14:creationId xmlns:p14="http://schemas.microsoft.com/office/powerpoint/2010/main" val="15078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CA2FD4AB-5F17-3C48-A2C3-C00DFA47CF8A}"/>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Chess content - 200 </a:t>
            </a:r>
            <a:r>
              <a:rPr lang="en-US" altLang="nb-NO" dirty="0" err="1">
                <a:sym typeface="Verdana" panose="020B0604030504040204" pitchFamily="34" charset="0"/>
              </a:rPr>
              <a:t>ms</a:t>
            </a:r>
            <a:r>
              <a:rPr lang="en-US" altLang="nb-NO" dirty="0">
                <a:sym typeface="Verdana" panose="020B0604030504040204" pitchFamily="34" charset="0"/>
              </a:rPr>
              <a:t> audio lag, blurred</a:t>
            </a:r>
            <a:endParaRPr lang="en-US" altLang="nb-NO" dirty="0">
              <a:ea typeface="ヒラギノ角ゴ ProN W3" panose="020B0300000000000000" pitchFamily="34" charset="-128"/>
              <a:sym typeface="Verdana" panose="020B0604030504040204" pitchFamily="34" charset="0"/>
            </a:endParaRPr>
          </a:p>
        </p:txBody>
      </p:sp>
      <p:pic>
        <p:nvPicPr>
          <p:cNvPr id="2" name="Online Media 1" descr="Chess_Alag200_Blur6">
            <a:hlinkClick r:id="" action="ppaction://media"/>
            <a:extLst>
              <a:ext uri="{FF2B5EF4-FFF2-40B4-BE49-F238E27FC236}">
                <a16:creationId xmlns:a16="http://schemas.microsoft.com/office/drawing/2014/main" id="{1B51AF50-5CFD-C642-A6E7-6BCFD13424B6}"/>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755576" y="1282262"/>
            <a:ext cx="7632848" cy="4293477"/>
          </a:xfrm>
          <a:prstGeom prst="rect">
            <a:avLst/>
          </a:prstGeom>
        </p:spPr>
      </p:pic>
    </p:spTree>
    <p:extLst>
      <p:ext uri="{BB962C8B-B14F-4D97-AF65-F5344CB8AC3E}">
        <p14:creationId xmlns:p14="http://schemas.microsoft.com/office/powerpoint/2010/main" val="41928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E4A25702-5888-C443-8593-32EC609D0D8F}"/>
              </a:ext>
            </a:extLst>
          </p:cNvPr>
          <p:cNvSpPr>
            <a:spLocks noGrp="1" noChangeArrowheads="1"/>
          </p:cNvSpPr>
          <p:nvPr>
            <p:ph type="title"/>
          </p:nvPr>
        </p:nvSpPr>
        <p:spPr/>
        <p:txBody>
          <a:bodyPr/>
          <a:lstStyle/>
          <a:p>
            <a:pPr eaLnBrk="1" hangingPunct="1"/>
            <a:r>
              <a:rPr lang="en-US" altLang="nb-NO" dirty="0">
                <a:sym typeface="Verdana" panose="020B0604030504040204" pitchFamily="34" charset="0"/>
              </a:rPr>
              <a:t>News - 300 </a:t>
            </a:r>
            <a:r>
              <a:rPr lang="en-US" altLang="nb-NO" dirty="0" err="1">
                <a:sym typeface="Verdana" panose="020B0604030504040204" pitchFamily="34" charset="0"/>
              </a:rPr>
              <a:t>ms</a:t>
            </a:r>
            <a:r>
              <a:rPr lang="en-US" altLang="nb-NO" dirty="0">
                <a:sym typeface="Verdana" panose="020B0604030504040204" pitchFamily="34" charset="0"/>
              </a:rPr>
              <a:t> audio lag, blurred</a:t>
            </a:r>
            <a:endParaRPr lang="en-US" altLang="nb-NO" dirty="0">
              <a:ea typeface="ヒラギノ角ゴ ProN W3" panose="020B0300000000000000" pitchFamily="34" charset="-128"/>
              <a:sym typeface="Verdana" panose="020B0604030504040204" pitchFamily="34" charset="0"/>
            </a:endParaRPr>
          </a:p>
        </p:txBody>
      </p:sp>
      <p:pic>
        <p:nvPicPr>
          <p:cNvPr id="8" name="Online Media 1" descr="TV2_Alag300_Blur4">
            <a:hlinkClick r:id="" action="ppaction://media"/>
            <a:extLst>
              <a:ext uri="{FF2B5EF4-FFF2-40B4-BE49-F238E27FC236}">
                <a16:creationId xmlns:a16="http://schemas.microsoft.com/office/drawing/2014/main" id="{D516C832-0049-164A-AEB0-8F2146C1539D}"/>
              </a:ext>
            </a:extLst>
          </p:cNvPr>
          <p:cNvPicPr>
            <a:picLocks noChangeAspect="1"/>
          </p:cNvPicPr>
          <p:nvPr>
            <a:videoFile r:link="rId2"/>
            <p:extLst>
              <p:ext uri="{DAA4B4D4-6D71-4841-9C94-3DE7FCFB9230}">
                <p14:media xmlns:p14="http://schemas.microsoft.com/office/powerpoint/2010/main" r:link="rId1"/>
              </p:ext>
            </p:extLst>
          </p:nvPr>
        </p:nvPicPr>
        <p:blipFill rotWithShape="1">
          <a:blip r:embed="rId4"/>
          <a:srcRect/>
          <a:stretch/>
        </p:blipFill>
        <p:spPr>
          <a:xfrm>
            <a:off x="791580" y="1302514"/>
            <a:ext cx="7560840" cy="4252973"/>
          </a:xfrm>
          <a:prstGeom prst="rect">
            <a:avLst/>
          </a:prstGeom>
        </p:spPr>
      </p:pic>
    </p:spTree>
    <p:extLst>
      <p:ext uri="{BB962C8B-B14F-4D97-AF65-F5344CB8AC3E}">
        <p14:creationId xmlns:p14="http://schemas.microsoft.com/office/powerpoint/2010/main" val="20063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int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spDef>
    <a:lnDef>
      <a:spPr bwMode="auto">
        <a:solidFill>
          <a:srgbClr val="DDDDDD"/>
        </a:solidFill>
        <a:ln w="12700" cap="flat" cmpd="sng" algn="ctr">
          <a:solidFill>
            <a:schemeClr val="tx1"/>
          </a:solidFill>
          <a:prstDash val="solid"/>
          <a:round/>
          <a:headEnd type="none" w="med" len="med"/>
          <a:tailEnd type="none"/>
        </a:ln>
        <a:effectLst/>
      </a:spPr>
      <a:bodyPr/>
      <a:lstStyle/>
    </a:lnDef>
    <a:txDef>
      <a:spPr bwMode="auto">
        <a:noFill/>
        <a:ln>
          <a:noFill/>
        </a:ln>
        <a:extLst>
          <a:ext uri="{FAA26D3D-D897-4be2-8F04-BA451C77F1D7}">
            <ma14:placeholderFlag xmlns:ma14="http://schemas.microsoft.com/office/mac/drawingml/2011/main" xmlns="" xmlns:p="http://schemas.openxmlformats.org/presentationml/2006/main" xmlns:r="http://schemas.openxmlformats.org/officeDocument/2006/relationships" val="1"/>
          </a:ex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Lst>
      </a:spPr>
      <a:bodyPr vert="horz" wrap="square" lIns="91440" tIns="45720" rIns="54000" bIns="45720" numCol="1" anchor="t" anchorCtr="0" compatLnSpc="1">
        <a:prstTxWarp prst="textNoShape">
          <a:avLst/>
        </a:prstTxWarp>
      </a:bodyPr>
      <a:lstStyle>
        <a:defPPr algn="l">
          <a:defRPr sz="2000" kern="0" dirty="0" smtClean="0">
            <a:sym typeface="Wingdings" pitchFamily="2" charset="2"/>
          </a:defRPr>
        </a:defPPr>
      </a:lstStyle>
    </a:txDef>
  </a:objectDefaults>
  <a:extraClrSchemeLst>
    <a:extraClrScheme>
      <a:clrScheme name="OS-intr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intro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intro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S-intr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intr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HD:Users:griff:SVN:nd:papers:MiSMoSS:slides:courses:INF1060:H07:OS-intro.ppt</Template>
  <TotalTime>59879</TotalTime>
  <Words>4572</Words>
  <Application>Microsoft Macintosh PowerPoint</Application>
  <PresentationFormat>On-screen Show (4:3)</PresentationFormat>
  <Paragraphs>1417</Paragraphs>
  <Slides>63</Slides>
  <Notes>21</Notes>
  <HiddenSlides>5</HiddenSlides>
  <MMClips>5</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63</vt:i4>
      </vt:variant>
    </vt:vector>
  </HeadingPairs>
  <TitlesOfParts>
    <vt:vector size="80" baseType="lpstr">
      <vt:lpstr>Arial</vt:lpstr>
      <vt:lpstr>Cambria Math</vt:lpstr>
      <vt:lpstr>Chalkduster</vt:lpstr>
      <vt:lpstr>Comic Sans MS</vt:lpstr>
      <vt:lpstr>Eurostile</vt:lpstr>
      <vt:lpstr>Helvetica</vt:lpstr>
      <vt:lpstr>Lucida Grande</vt:lpstr>
      <vt:lpstr>System Font Regular</vt:lpstr>
      <vt:lpstr>Tahoma</vt:lpstr>
      <vt:lpstr>Times New Roman</vt:lpstr>
      <vt:lpstr>Verdana</vt:lpstr>
      <vt:lpstr>Verdana Bold</vt:lpstr>
      <vt:lpstr>Verdana Bold Italic</vt:lpstr>
      <vt:lpstr>Verdana Italic</vt:lpstr>
      <vt:lpstr>Wingdings</vt:lpstr>
      <vt:lpstr>Wingdings 2</vt:lpstr>
      <vt:lpstr>OS-intro</vt:lpstr>
      <vt:lpstr>IN5060 </vt:lpstr>
      <vt:lpstr>Does blur hide asynchrony?</vt:lpstr>
      <vt:lpstr>Perception of synchrony</vt:lpstr>
      <vt:lpstr>Stimuli</vt:lpstr>
      <vt:lpstr>Stimuli</vt:lpstr>
      <vt:lpstr>Procedure</vt:lpstr>
      <vt:lpstr>Chess content - 200 ms audio lead </vt:lpstr>
      <vt:lpstr>Chess content - 200 ms audio lag, blurred</vt:lpstr>
      <vt:lpstr>News - 300 ms audio lag, blurred</vt:lpstr>
      <vt:lpstr>Drums - 100 ms audio lag, blurred</vt:lpstr>
      <vt:lpstr>Drums - 150 ms audio lead, slightly blurred</vt:lpstr>
      <vt:lpstr>PowerPoint Presentation</vt:lpstr>
      <vt:lpstr>Design &amp; Analysis</vt:lpstr>
      <vt:lpstr>Mean perceived synchrony, averaged across blur levels</vt:lpstr>
      <vt:lpstr>When to use One-way ANOVA</vt:lpstr>
      <vt:lpstr>Assessment of relevance</vt:lpstr>
      <vt:lpstr>Assessment of relevance</vt:lpstr>
      <vt:lpstr>PowerPoint Presentation</vt:lpstr>
      <vt:lpstr>PowerPoint Presentation</vt:lpstr>
      <vt:lpstr>ANOVA</vt:lpstr>
      <vt:lpstr>A-B Comparison</vt:lpstr>
      <vt:lpstr>A-B Comparison</vt:lpstr>
      <vt:lpstr>Comparing more than two alternatives</vt:lpstr>
      <vt:lpstr>SPSS Chart of methods</vt:lpstr>
      <vt:lpstr>SPSS Chart of methods</vt:lpstr>
      <vt:lpstr>SPSS Chart of methods</vt:lpstr>
      <vt:lpstr>ANOVA – Analysis of Variance</vt:lpstr>
      <vt:lpstr>One-way repeated measures ANOVA</vt:lpstr>
      <vt:lpstr>When to use One-way ANOVA</vt:lpstr>
      <vt:lpstr>When to use One-way ANOVA</vt:lpstr>
      <vt:lpstr>When to use One-way ANOVA</vt:lpstr>
      <vt:lpstr>When to use One-way ANOVA</vt:lpstr>
      <vt:lpstr>All Measurements for All Alternatives</vt:lpstr>
      <vt:lpstr>Overall Mean</vt:lpstr>
      <vt:lpstr>Column Means</vt:lpstr>
      <vt:lpstr>Effect = Deviation From Overall Mean</vt:lpstr>
      <vt:lpstr>Error = Deviation From Column Mean</vt:lpstr>
      <vt:lpstr>Effects and Errors</vt:lpstr>
      <vt:lpstr>Sum of Squares of Differences</vt:lpstr>
      <vt:lpstr>ANOVA</vt:lpstr>
      <vt:lpstr>Comparing SSE and SSA</vt:lpstr>
      <vt:lpstr>Comparing SSE and SSA</vt:lpstr>
      <vt:lpstr>Degrees of Freedom for Effects</vt:lpstr>
      <vt:lpstr>Degrees of Freedom for Errors</vt:lpstr>
      <vt:lpstr>Degrees of Freedom for Total</vt:lpstr>
      <vt:lpstr>Variances from Sum of Squares (Mean Square Value)</vt:lpstr>
      <vt:lpstr>Comparing Variances</vt:lpstr>
      <vt:lpstr>Comparing Variances</vt:lpstr>
      <vt:lpstr>Comparing Variances: 𝛼</vt:lpstr>
      <vt:lpstr>The F-distribution</vt:lpstr>
      <vt:lpstr>The F-distribution</vt:lpstr>
      <vt:lpstr>The F-distribution</vt:lpstr>
      <vt:lpstr>The F-distribution</vt:lpstr>
      <vt:lpstr>One-way repeated measures ANOVA Summary</vt:lpstr>
      <vt:lpstr>ANOVA Example</vt:lpstr>
      <vt:lpstr>ANOVA Example</vt:lpstr>
      <vt:lpstr>ANOVA Example</vt:lpstr>
      <vt:lpstr>ANOVA Example</vt:lpstr>
      <vt:lpstr>ANOVA Example</vt:lpstr>
      <vt:lpstr>ANOVA Example</vt:lpstr>
      <vt:lpstr>ANOVA Example</vt:lpstr>
      <vt:lpstr>One-way repeated measures ANOVA Summary</vt:lpstr>
      <vt:lpstr>When to use One-way ANOVA</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Carsten Griwodz</cp:lastModifiedBy>
  <cp:revision>2510</cp:revision>
  <cp:lastPrinted>2023-11-01T15:15:07Z</cp:lastPrinted>
  <dcterms:created xsi:type="dcterms:W3CDTF">2010-09-03T09:30:25Z</dcterms:created>
  <dcterms:modified xsi:type="dcterms:W3CDTF">2023-11-01T15:15:16Z</dcterms:modified>
</cp:coreProperties>
</file>