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0"/>
  </p:notesMasterIdLst>
  <p:handoutMasterIdLst>
    <p:handoutMasterId r:id="rId61"/>
  </p:handoutMasterIdLst>
  <p:sldIdLst>
    <p:sldId id="408" r:id="rId2"/>
    <p:sldId id="731" r:id="rId3"/>
    <p:sldId id="733" r:id="rId4"/>
    <p:sldId id="736" r:id="rId5"/>
    <p:sldId id="735" r:id="rId6"/>
    <p:sldId id="734" r:id="rId7"/>
    <p:sldId id="737" r:id="rId8"/>
    <p:sldId id="614" r:id="rId9"/>
    <p:sldId id="633" r:id="rId10"/>
    <p:sldId id="738" r:id="rId11"/>
    <p:sldId id="728" r:id="rId12"/>
    <p:sldId id="726" r:id="rId13"/>
    <p:sldId id="725" r:id="rId14"/>
    <p:sldId id="727" r:id="rId15"/>
    <p:sldId id="741" r:id="rId16"/>
    <p:sldId id="739" r:id="rId17"/>
    <p:sldId id="740" r:id="rId18"/>
    <p:sldId id="577" r:id="rId19"/>
    <p:sldId id="578" r:id="rId20"/>
    <p:sldId id="591" r:id="rId21"/>
    <p:sldId id="590" r:id="rId22"/>
    <p:sldId id="593" r:id="rId23"/>
    <p:sldId id="338" r:id="rId24"/>
    <p:sldId id="337" r:id="rId25"/>
    <p:sldId id="579" r:id="rId26"/>
    <p:sldId id="691" r:id="rId27"/>
    <p:sldId id="694" r:id="rId28"/>
    <p:sldId id="700" r:id="rId29"/>
    <p:sldId id="695" r:id="rId30"/>
    <p:sldId id="696" r:id="rId31"/>
    <p:sldId id="732" r:id="rId32"/>
    <p:sldId id="699" r:id="rId33"/>
    <p:sldId id="701" r:id="rId34"/>
    <p:sldId id="702" r:id="rId35"/>
    <p:sldId id="703" r:id="rId36"/>
    <p:sldId id="704" r:id="rId37"/>
    <p:sldId id="729" r:id="rId38"/>
    <p:sldId id="705" r:id="rId39"/>
    <p:sldId id="706" r:id="rId40"/>
    <p:sldId id="707" r:id="rId41"/>
    <p:sldId id="708" r:id="rId42"/>
    <p:sldId id="709" r:id="rId43"/>
    <p:sldId id="710" r:id="rId44"/>
    <p:sldId id="711" r:id="rId45"/>
    <p:sldId id="712" r:id="rId46"/>
    <p:sldId id="713" r:id="rId47"/>
    <p:sldId id="714" r:id="rId48"/>
    <p:sldId id="715" r:id="rId49"/>
    <p:sldId id="716" r:id="rId50"/>
    <p:sldId id="717" r:id="rId51"/>
    <p:sldId id="718" r:id="rId52"/>
    <p:sldId id="719" r:id="rId53"/>
    <p:sldId id="721" r:id="rId54"/>
    <p:sldId id="724" r:id="rId55"/>
    <p:sldId id="720" r:id="rId56"/>
    <p:sldId id="723" r:id="rId57"/>
    <p:sldId id="730" r:id="rId58"/>
    <p:sldId id="722" r:id="rId59"/>
  </p:sldIdLst>
  <p:sldSz cx="9144000" cy="6858000" type="screen4x3"/>
  <p:notesSz cx="6845300" cy="9131300"/>
  <p:defaultTextStyle>
    <a:defPPr>
      <a:defRPr lang="en-US"/>
    </a:defPPr>
    <a:lvl1pPr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1pPr>
    <a:lvl2pPr marL="4572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2pPr>
    <a:lvl3pPr marL="9144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3pPr>
    <a:lvl4pPr marL="13716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4pPr>
    <a:lvl5pPr marL="1828800" algn="l" rtl="0" fontAlgn="base">
      <a:spcBef>
        <a:spcPct val="20000"/>
      </a:spcBef>
      <a:spcAft>
        <a:spcPct val="0"/>
      </a:spcAft>
      <a:buClr>
        <a:schemeClr val="folHlink"/>
      </a:buClr>
      <a:buSzPct val="85000"/>
      <a:buFont typeface="Wingdings" charset="0"/>
      <a:defRPr sz="14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4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4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4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400" kern="1200">
        <a:solidFill>
          <a:schemeClr val="tx1"/>
        </a:solidFill>
        <a:latin typeface="Tahom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497589D2-EBB7-FC4F-B278-795B02004131}">
          <p14:sldIdLst>
            <p14:sldId id="408"/>
            <p14:sldId id="731"/>
            <p14:sldId id="733"/>
            <p14:sldId id="736"/>
            <p14:sldId id="735"/>
            <p14:sldId id="734"/>
            <p14:sldId id="737"/>
            <p14:sldId id="614"/>
            <p14:sldId id="633"/>
            <p14:sldId id="738"/>
          </p14:sldIdLst>
        </p14:section>
        <p14:section name="Quality assessment methods (move to later?)" id="{2743FF9A-23B9-E948-A6FA-86A07D7D2B3A}">
          <p14:sldIdLst>
            <p14:sldId id="728"/>
            <p14:sldId id="726"/>
            <p14:sldId id="725"/>
            <p14:sldId id="727"/>
            <p14:sldId id="741"/>
            <p14:sldId id="739"/>
            <p14:sldId id="740"/>
          </p14:sldIdLst>
        </p14:section>
        <p14:section name="Cloud gaming" id="{82FF4C23-6545-2640-8FDB-AE7F14D572EC}">
          <p14:sldIdLst>
            <p14:sldId id="577"/>
            <p14:sldId id="578"/>
            <p14:sldId id="591"/>
            <p14:sldId id="590"/>
          </p14:sldIdLst>
        </p14:section>
        <p14:section name="example: startup delay tolerance" id="{C7565AF5-06E7-934C-89DB-E3829D75A538}">
          <p14:sldIdLst>
            <p14:sldId id="593"/>
            <p14:sldId id="338"/>
            <p14:sldId id="337"/>
          </p14:sldIdLst>
        </p14:section>
        <p14:section name="Flickering study" id="{A2DC46E8-3F76-154E-97A5-0BDB1CB86F06}">
          <p14:sldIdLst>
            <p14:sldId id="579"/>
            <p14:sldId id="691"/>
            <p14:sldId id="694"/>
            <p14:sldId id="700"/>
            <p14:sldId id="695"/>
            <p14:sldId id="696"/>
            <p14:sldId id="732"/>
            <p14:sldId id="699"/>
            <p14:sldId id="701"/>
            <p14:sldId id="702"/>
            <p14:sldId id="703"/>
            <p14:sldId id="704"/>
            <p14:sldId id="729"/>
            <p14:sldId id="705"/>
            <p14:sldId id="706"/>
            <p14:sldId id="707"/>
            <p14:sldId id="708"/>
            <p14:sldId id="709"/>
            <p14:sldId id="710"/>
            <p14:sldId id="711"/>
            <p14:sldId id="712"/>
            <p14:sldId id="713"/>
            <p14:sldId id="714"/>
            <p14:sldId id="715"/>
            <p14:sldId id="716"/>
            <p14:sldId id="717"/>
            <p14:sldId id="718"/>
          </p14:sldIdLst>
        </p14:section>
        <p14:section name="Friedman chi square test" id="{99BAD7A8-C95E-A749-BD69-851B824F6574}">
          <p14:sldIdLst>
            <p14:sldId id="719"/>
            <p14:sldId id="721"/>
            <p14:sldId id="724"/>
            <p14:sldId id="720"/>
            <p14:sldId id="723"/>
            <p14:sldId id="730"/>
            <p14:sldId id="7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6A79C"/>
    <a:srgbClr val="0066FF"/>
    <a:srgbClr val="CCECFF"/>
    <a:srgbClr val="DCDDDD"/>
    <a:srgbClr val="3399FF"/>
    <a:srgbClr val="66CCFF"/>
    <a:srgbClr val="C0C0C0"/>
    <a:srgbClr val="DDDDDD"/>
    <a:srgbClr val="3366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7"/>
    <p:restoredTop sz="84247"/>
  </p:normalViewPr>
  <p:slideViewPr>
    <p:cSldViewPr snapToGrid="0">
      <p:cViewPr varScale="1">
        <p:scale>
          <a:sx n="133" d="100"/>
          <a:sy n="133" d="100"/>
        </p:scale>
        <p:origin x="2024" y="184"/>
      </p:cViewPr>
      <p:guideLst>
        <p:guide orient="horz" pos="2160"/>
        <p:guide pos="2880"/>
      </p:guideLst>
    </p:cSldViewPr>
  </p:slideViewPr>
  <p:outlineViewPr>
    <p:cViewPr>
      <p:scale>
        <a:sx n="33" d="100"/>
        <a:sy n="33" d="100"/>
      </p:scale>
      <p:origin x="0" y="-1344"/>
    </p:cViewPr>
  </p:outlineViewPr>
  <p:notesTextViewPr>
    <p:cViewPr>
      <p:scale>
        <a:sx n="100" d="100"/>
        <a:sy n="100" d="100"/>
      </p:scale>
      <p:origin x="0" y="0"/>
    </p:cViewPr>
  </p:notesTextViewPr>
  <p:sorterViewPr>
    <p:cViewPr varScale="1">
      <p:scale>
        <a:sx n="1" d="1"/>
        <a:sy n="1" d="1"/>
      </p:scale>
      <p:origin x="0" y="4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pengpeng:work:perception:experiments:2010-flicker:doc:perception.xlsb"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rage:Dropbox:Documents:Presentations:ACM%20MM%202011:Illustrations:Graphs.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24249076544898E-2"/>
          <c:y val="4.3478260869565202E-2"/>
          <c:w val="0.92309268728721094"/>
          <c:h val="0.88240264464224605"/>
        </c:manualLayout>
      </c:layout>
      <c:scatterChart>
        <c:scatterStyle val="lineMarker"/>
        <c:varyColors val="0"/>
        <c:ser>
          <c:idx val="0"/>
          <c:order val="0"/>
          <c:spPr>
            <a:ln w="28575">
              <a:noFill/>
            </a:ln>
          </c:spPr>
          <c:xVal>
            <c:numRef>
              <c:f>SI_TI!$C$4:$C$11</c:f>
              <c:numCache>
                <c:formatCode>General</c:formatCode>
                <c:ptCount val="8"/>
                <c:pt idx="0">
                  <c:v>66.386913000000007</c:v>
                </c:pt>
                <c:pt idx="1">
                  <c:v>10.272619000000001</c:v>
                </c:pt>
                <c:pt idx="2">
                  <c:v>26.636848000000001</c:v>
                </c:pt>
                <c:pt idx="3">
                  <c:v>38.133653000000002</c:v>
                </c:pt>
                <c:pt idx="4">
                  <c:v>5.8734679999999999</c:v>
                </c:pt>
                <c:pt idx="5">
                  <c:v>9.5872399999999995</c:v>
                </c:pt>
                <c:pt idx="6">
                  <c:v>6.4540569999999997</c:v>
                </c:pt>
                <c:pt idx="7">
                  <c:v>56.847938999999997</c:v>
                </c:pt>
              </c:numCache>
            </c:numRef>
          </c:xVal>
          <c:yVal>
            <c:numRef>
              <c:f>SI_TI!$B$4:$B$11</c:f>
              <c:numCache>
                <c:formatCode>General</c:formatCode>
                <c:ptCount val="8"/>
                <c:pt idx="0">
                  <c:v>62.958812000000002</c:v>
                </c:pt>
                <c:pt idx="1">
                  <c:v>68.495755000000003</c:v>
                </c:pt>
                <c:pt idx="2">
                  <c:v>47.528664999999997</c:v>
                </c:pt>
                <c:pt idx="3">
                  <c:v>30.812472</c:v>
                </c:pt>
                <c:pt idx="4">
                  <c:v>20.158249999999999</c:v>
                </c:pt>
                <c:pt idx="5">
                  <c:v>39.401237999999999</c:v>
                </c:pt>
                <c:pt idx="6">
                  <c:v>23.834907000000001</c:v>
                </c:pt>
                <c:pt idx="7">
                  <c:v>47.553215999999999</c:v>
                </c:pt>
              </c:numCache>
            </c:numRef>
          </c:yVal>
          <c:smooth val="0"/>
          <c:extLst>
            <c:ext xmlns:c16="http://schemas.microsoft.com/office/drawing/2014/chart" uri="{C3380CC4-5D6E-409C-BE32-E72D297353CC}">
              <c16:uniqueId val="{00000000-6C78-6A46-8473-B2FDFD2C20C8}"/>
            </c:ext>
          </c:extLst>
        </c:ser>
        <c:dLbls>
          <c:showLegendKey val="0"/>
          <c:showVal val="0"/>
          <c:showCatName val="0"/>
          <c:showSerName val="0"/>
          <c:showPercent val="0"/>
          <c:showBubbleSize val="0"/>
        </c:dLbls>
        <c:axId val="2125600984"/>
        <c:axId val="2125599400"/>
      </c:scatterChart>
      <c:valAx>
        <c:axId val="2125600984"/>
        <c:scaling>
          <c:orientation val="minMax"/>
        </c:scaling>
        <c:delete val="0"/>
        <c:axPos val="b"/>
        <c:numFmt formatCode="General" sourceLinked="1"/>
        <c:majorTickMark val="out"/>
        <c:minorTickMark val="none"/>
        <c:tickLblPos val="nextTo"/>
        <c:crossAx val="2125599400"/>
        <c:crosses val="autoZero"/>
        <c:crossBetween val="midCat"/>
      </c:valAx>
      <c:valAx>
        <c:axId val="2125599400"/>
        <c:scaling>
          <c:orientation val="minMax"/>
        </c:scaling>
        <c:delete val="0"/>
        <c:axPos val="l"/>
        <c:majorGridlines/>
        <c:numFmt formatCode="General" sourceLinked="1"/>
        <c:majorTickMark val="out"/>
        <c:minorTickMark val="none"/>
        <c:tickLblPos val="nextTo"/>
        <c:crossAx val="2125600984"/>
        <c:crosses val="autoZero"/>
        <c:crossBetween val="midCat"/>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Sheet1!$C$3</c:f>
              <c:strCache>
                <c:ptCount val="1"/>
                <c:pt idx="0">
                  <c:v>Stable</c:v>
                </c:pt>
              </c:strCache>
            </c:strRef>
          </c:tx>
          <c:invertIfNegative val="0"/>
          <c:cat>
            <c:strRef>
              <c:f>Sheet1!$D$2:$K$2</c:f>
              <c:strCache>
                <c:ptCount val="8"/>
                <c:pt idx="0">
                  <c:v>HQ</c:v>
                </c:pt>
                <c:pt idx="1">
                  <c:v>6f</c:v>
                </c:pt>
                <c:pt idx="2">
                  <c:v>10f</c:v>
                </c:pt>
                <c:pt idx="3">
                  <c:v>30f</c:v>
                </c:pt>
                <c:pt idx="4">
                  <c:v>60f</c:v>
                </c:pt>
                <c:pt idx="5">
                  <c:v>90f</c:v>
                </c:pt>
                <c:pt idx="6">
                  <c:v>180f</c:v>
                </c:pt>
                <c:pt idx="7">
                  <c:v>LQ</c:v>
                </c:pt>
              </c:strCache>
            </c:strRef>
          </c:cat>
          <c:val>
            <c:numRef>
              <c:f>Sheet1!$D$3:$K$3</c:f>
              <c:numCache>
                <c:formatCode>General</c:formatCode>
                <c:ptCount val="8"/>
                <c:pt idx="0">
                  <c:v>95.3</c:v>
                </c:pt>
                <c:pt idx="1">
                  <c:v>30.6</c:v>
                </c:pt>
                <c:pt idx="2">
                  <c:v>30</c:v>
                </c:pt>
                <c:pt idx="3">
                  <c:v>30.3</c:v>
                </c:pt>
                <c:pt idx="4">
                  <c:v>31.6</c:v>
                </c:pt>
                <c:pt idx="5">
                  <c:v>32.5</c:v>
                </c:pt>
                <c:pt idx="6">
                  <c:v>41.2</c:v>
                </c:pt>
                <c:pt idx="7">
                  <c:v>71.3</c:v>
                </c:pt>
              </c:numCache>
            </c:numRef>
          </c:val>
          <c:extLst>
            <c:ext xmlns:c16="http://schemas.microsoft.com/office/drawing/2014/chart" uri="{C3380CC4-5D6E-409C-BE32-E72D297353CC}">
              <c16:uniqueId val="{00000000-D85E-7346-86E1-99AEE80573EA}"/>
            </c:ext>
          </c:extLst>
        </c:ser>
        <c:ser>
          <c:idx val="1"/>
          <c:order val="1"/>
          <c:tx>
            <c:strRef>
              <c:f>Sheet1!$C$4</c:f>
              <c:strCache>
                <c:ptCount val="1"/>
                <c:pt idx="0">
                  <c:v>Unstable</c:v>
                </c:pt>
              </c:strCache>
            </c:strRef>
          </c:tx>
          <c:invertIfNegative val="0"/>
          <c:cat>
            <c:strRef>
              <c:f>Sheet1!$D$2:$K$2</c:f>
              <c:strCache>
                <c:ptCount val="8"/>
                <c:pt idx="0">
                  <c:v>HQ</c:v>
                </c:pt>
                <c:pt idx="1">
                  <c:v>6f</c:v>
                </c:pt>
                <c:pt idx="2">
                  <c:v>10f</c:v>
                </c:pt>
                <c:pt idx="3">
                  <c:v>30f</c:v>
                </c:pt>
                <c:pt idx="4">
                  <c:v>60f</c:v>
                </c:pt>
                <c:pt idx="5">
                  <c:v>90f</c:v>
                </c:pt>
                <c:pt idx="6">
                  <c:v>180f</c:v>
                </c:pt>
                <c:pt idx="7">
                  <c:v>LQ</c:v>
                </c:pt>
              </c:strCache>
            </c:strRef>
          </c:cat>
          <c:val>
            <c:numRef>
              <c:f>Sheet1!$D$4:$K$4</c:f>
              <c:numCache>
                <c:formatCode>General</c:formatCode>
                <c:ptCount val="8"/>
                <c:pt idx="0">
                  <c:v>4.7</c:v>
                </c:pt>
                <c:pt idx="1">
                  <c:v>69.400000000000006</c:v>
                </c:pt>
                <c:pt idx="2">
                  <c:v>70</c:v>
                </c:pt>
                <c:pt idx="3">
                  <c:v>69.7</c:v>
                </c:pt>
                <c:pt idx="4">
                  <c:v>68.400000000000006</c:v>
                </c:pt>
                <c:pt idx="5">
                  <c:v>67.5</c:v>
                </c:pt>
                <c:pt idx="6">
                  <c:v>58.8</c:v>
                </c:pt>
                <c:pt idx="7">
                  <c:v>28.7</c:v>
                </c:pt>
              </c:numCache>
            </c:numRef>
          </c:val>
          <c:extLst>
            <c:ext xmlns:c16="http://schemas.microsoft.com/office/drawing/2014/chart" uri="{C3380CC4-5D6E-409C-BE32-E72D297353CC}">
              <c16:uniqueId val="{00000001-D85E-7346-86E1-99AEE80573EA}"/>
            </c:ext>
          </c:extLst>
        </c:ser>
        <c:dLbls>
          <c:showLegendKey val="0"/>
          <c:showVal val="0"/>
          <c:showCatName val="0"/>
          <c:showSerName val="0"/>
          <c:showPercent val="0"/>
          <c:showBubbleSize val="0"/>
        </c:dLbls>
        <c:gapWidth val="150"/>
        <c:overlap val="100"/>
        <c:axId val="2124763640"/>
        <c:axId val="2124760648"/>
      </c:barChart>
      <c:catAx>
        <c:axId val="2124763640"/>
        <c:scaling>
          <c:orientation val="minMax"/>
        </c:scaling>
        <c:delete val="0"/>
        <c:axPos val="b"/>
        <c:numFmt formatCode="General" sourceLinked="0"/>
        <c:majorTickMark val="out"/>
        <c:minorTickMark val="none"/>
        <c:tickLblPos val="nextTo"/>
        <c:crossAx val="2124760648"/>
        <c:crosses val="autoZero"/>
        <c:auto val="1"/>
        <c:lblAlgn val="ctr"/>
        <c:lblOffset val="100"/>
        <c:noMultiLvlLbl val="0"/>
      </c:catAx>
      <c:valAx>
        <c:axId val="2124760648"/>
        <c:scaling>
          <c:orientation val="minMax"/>
        </c:scaling>
        <c:delete val="0"/>
        <c:axPos val="l"/>
        <c:majorGridlines/>
        <c:numFmt formatCode="0%" sourceLinked="1"/>
        <c:majorTickMark val="out"/>
        <c:minorTickMark val="none"/>
        <c:tickLblPos val="nextTo"/>
        <c:crossAx val="2124763640"/>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Sheet1!$C$33</c:f>
              <c:strCache>
                <c:ptCount val="1"/>
                <c:pt idx="0">
                  <c:v>Stable</c:v>
                </c:pt>
              </c:strCache>
            </c:strRef>
          </c:tx>
          <c:invertIfNegative val="0"/>
          <c:cat>
            <c:strRef>
              <c:f>Sheet1!$D$32:$K$32</c:f>
              <c:strCache>
                <c:ptCount val="8"/>
                <c:pt idx="0">
                  <c:v>HQ</c:v>
                </c:pt>
                <c:pt idx="1">
                  <c:v>6f</c:v>
                </c:pt>
                <c:pt idx="2">
                  <c:v>10f</c:v>
                </c:pt>
                <c:pt idx="3">
                  <c:v>30f</c:v>
                </c:pt>
                <c:pt idx="4">
                  <c:v>60f</c:v>
                </c:pt>
                <c:pt idx="5">
                  <c:v>90f</c:v>
                </c:pt>
                <c:pt idx="6">
                  <c:v>180f</c:v>
                </c:pt>
                <c:pt idx="7">
                  <c:v>LQ</c:v>
                </c:pt>
              </c:strCache>
            </c:strRef>
          </c:cat>
          <c:val>
            <c:numRef>
              <c:f>Sheet1!$D$33:$K$33</c:f>
              <c:numCache>
                <c:formatCode>General</c:formatCode>
                <c:ptCount val="8"/>
                <c:pt idx="0">
                  <c:v>100</c:v>
                </c:pt>
                <c:pt idx="1">
                  <c:v>11.6</c:v>
                </c:pt>
                <c:pt idx="2">
                  <c:v>11.6</c:v>
                </c:pt>
                <c:pt idx="3">
                  <c:v>11.6</c:v>
                </c:pt>
                <c:pt idx="4">
                  <c:v>13.4</c:v>
                </c:pt>
                <c:pt idx="5">
                  <c:v>12.5</c:v>
                </c:pt>
                <c:pt idx="6">
                  <c:v>17</c:v>
                </c:pt>
                <c:pt idx="7">
                  <c:v>81.2</c:v>
                </c:pt>
              </c:numCache>
            </c:numRef>
          </c:val>
          <c:extLst>
            <c:ext xmlns:c16="http://schemas.microsoft.com/office/drawing/2014/chart" uri="{C3380CC4-5D6E-409C-BE32-E72D297353CC}">
              <c16:uniqueId val="{00000000-F57F-1B41-9B0C-30A77162302C}"/>
            </c:ext>
          </c:extLst>
        </c:ser>
        <c:ser>
          <c:idx val="1"/>
          <c:order val="1"/>
          <c:tx>
            <c:strRef>
              <c:f>Sheet1!$C$34</c:f>
              <c:strCache>
                <c:ptCount val="1"/>
                <c:pt idx="0">
                  <c:v>Unstable</c:v>
                </c:pt>
              </c:strCache>
            </c:strRef>
          </c:tx>
          <c:invertIfNegative val="0"/>
          <c:cat>
            <c:strRef>
              <c:f>Sheet1!$D$32:$K$32</c:f>
              <c:strCache>
                <c:ptCount val="8"/>
                <c:pt idx="0">
                  <c:v>HQ</c:v>
                </c:pt>
                <c:pt idx="1">
                  <c:v>6f</c:v>
                </c:pt>
                <c:pt idx="2">
                  <c:v>10f</c:v>
                </c:pt>
                <c:pt idx="3">
                  <c:v>30f</c:v>
                </c:pt>
                <c:pt idx="4">
                  <c:v>60f</c:v>
                </c:pt>
                <c:pt idx="5">
                  <c:v>90f</c:v>
                </c:pt>
                <c:pt idx="6">
                  <c:v>180f</c:v>
                </c:pt>
                <c:pt idx="7">
                  <c:v>LQ</c:v>
                </c:pt>
              </c:strCache>
            </c:strRef>
          </c:cat>
          <c:val>
            <c:numRef>
              <c:f>Sheet1!$D$34:$K$34</c:f>
              <c:numCache>
                <c:formatCode>General</c:formatCode>
                <c:ptCount val="8"/>
                <c:pt idx="0">
                  <c:v>0</c:v>
                </c:pt>
                <c:pt idx="1">
                  <c:v>88.4</c:v>
                </c:pt>
                <c:pt idx="2">
                  <c:v>88.4</c:v>
                </c:pt>
                <c:pt idx="3">
                  <c:v>88.4</c:v>
                </c:pt>
                <c:pt idx="4">
                  <c:v>86.6</c:v>
                </c:pt>
                <c:pt idx="5">
                  <c:v>87.5</c:v>
                </c:pt>
                <c:pt idx="6">
                  <c:v>83</c:v>
                </c:pt>
                <c:pt idx="7">
                  <c:v>18.8</c:v>
                </c:pt>
              </c:numCache>
            </c:numRef>
          </c:val>
          <c:extLst>
            <c:ext xmlns:c16="http://schemas.microsoft.com/office/drawing/2014/chart" uri="{C3380CC4-5D6E-409C-BE32-E72D297353CC}">
              <c16:uniqueId val="{00000001-F57F-1B41-9B0C-30A77162302C}"/>
            </c:ext>
          </c:extLst>
        </c:ser>
        <c:dLbls>
          <c:showLegendKey val="0"/>
          <c:showVal val="0"/>
          <c:showCatName val="0"/>
          <c:showSerName val="0"/>
          <c:showPercent val="0"/>
          <c:showBubbleSize val="0"/>
        </c:dLbls>
        <c:gapWidth val="150"/>
        <c:overlap val="100"/>
        <c:axId val="2124726456"/>
        <c:axId val="2124723464"/>
      </c:barChart>
      <c:catAx>
        <c:axId val="2124726456"/>
        <c:scaling>
          <c:orientation val="minMax"/>
        </c:scaling>
        <c:delete val="0"/>
        <c:axPos val="b"/>
        <c:numFmt formatCode="General" sourceLinked="0"/>
        <c:majorTickMark val="out"/>
        <c:minorTickMark val="none"/>
        <c:tickLblPos val="nextTo"/>
        <c:crossAx val="2124723464"/>
        <c:crosses val="autoZero"/>
        <c:auto val="1"/>
        <c:lblAlgn val="ctr"/>
        <c:lblOffset val="100"/>
        <c:noMultiLvlLbl val="0"/>
      </c:catAx>
      <c:valAx>
        <c:axId val="2124723464"/>
        <c:scaling>
          <c:orientation val="minMax"/>
        </c:scaling>
        <c:delete val="0"/>
        <c:axPos val="l"/>
        <c:majorGridlines/>
        <c:numFmt formatCode="0%" sourceLinked="1"/>
        <c:majorTickMark val="out"/>
        <c:minorTickMark val="none"/>
        <c:tickLblPos val="nextTo"/>
        <c:crossAx val="2124726456"/>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5005"/>
          <c:y val="2.7777777777777801E-2"/>
          <c:w val="0.57671194444444396"/>
          <c:h val="0.80022382618839305"/>
        </c:manualLayout>
      </c:layout>
      <c:barChart>
        <c:barDir val="col"/>
        <c:grouping val="percentStacked"/>
        <c:varyColors val="0"/>
        <c:ser>
          <c:idx val="0"/>
          <c:order val="0"/>
          <c:tx>
            <c:strRef>
              <c:f>Sheet1!$C$64</c:f>
              <c:strCache>
                <c:ptCount val="1"/>
                <c:pt idx="0">
                  <c:v>Stable</c:v>
                </c:pt>
              </c:strCache>
            </c:strRef>
          </c:tx>
          <c:invertIfNegative val="0"/>
          <c:cat>
            <c:strRef>
              <c:f>Sheet1!$D$63:$I$63</c:f>
              <c:strCache>
                <c:ptCount val="6"/>
                <c:pt idx="0">
                  <c:v>HQ</c:v>
                </c:pt>
                <c:pt idx="1">
                  <c:v>30f</c:v>
                </c:pt>
                <c:pt idx="2">
                  <c:v>60f</c:v>
                </c:pt>
                <c:pt idx="3">
                  <c:v>90f</c:v>
                </c:pt>
                <c:pt idx="4">
                  <c:v>180f</c:v>
                </c:pt>
                <c:pt idx="5">
                  <c:v>LQ</c:v>
                </c:pt>
              </c:strCache>
            </c:strRef>
          </c:cat>
          <c:val>
            <c:numRef>
              <c:f>Sheet1!$D$64:$I$64</c:f>
              <c:numCache>
                <c:formatCode>General</c:formatCode>
                <c:ptCount val="6"/>
                <c:pt idx="0">
                  <c:v>90.8</c:v>
                </c:pt>
                <c:pt idx="1">
                  <c:v>14.3</c:v>
                </c:pt>
                <c:pt idx="2">
                  <c:v>16.2</c:v>
                </c:pt>
                <c:pt idx="3">
                  <c:v>18</c:v>
                </c:pt>
                <c:pt idx="4">
                  <c:v>20.6</c:v>
                </c:pt>
                <c:pt idx="5">
                  <c:v>40.799999999999997</c:v>
                </c:pt>
              </c:numCache>
            </c:numRef>
          </c:val>
          <c:extLst>
            <c:ext xmlns:c16="http://schemas.microsoft.com/office/drawing/2014/chart" uri="{C3380CC4-5D6E-409C-BE32-E72D297353CC}">
              <c16:uniqueId val="{00000000-EB7A-BB42-A0D2-B2D65BC882D3}"/>
            </c:ext>
          </c:extLst>
        </c:ser>
        <c:ser>
          <c:idx val="1"/>
          <c:order val="1"/>
          <c:tx>
            <c:strRef>
              <c:f>Sheet1!$C$65</c:f>
              <c:strCache>
                <c:ptCount val="1"/>
                <c:pt idx="0">
                  <c:v>Unstable</c:v>
                </c:pt>
              </c:strCache>
            </c:strRef>
          </c:tx>
          <c:invertIfNegative val="0"/>
          <c:cat>
            <c:strRef>
              <c:f>Sheet1!$D$63:$I$63</c:f>
              <c:strCache>
                <c:ptCount val="6"/>
                <c:pt idx="0">
                  <c:v>HQ</c:v>
                </c:pt>
                <c:pt idx="1">
                  <c:v>30f</c:v>
                </c:pt>
                <c:pt idx="2">
                  <c:v>60f</c:v>
                </c:pt>
                <c:pt idx="3">
                  <c:v>90f</c:v>
                </c:pt>
                <c:pt idx="4">
                  <c:v>180f</c:v>
                </c:pt>
                <c:pt idx="5">
                  <c:v>LQ</c:v>
                </c:pt>
              </c:strCache>
            </c:strRef>
          </c:cat>
          <c:val>
            <c:numRef>
              <c:f>Sheet1!$D$65:$I$65</c:f>
              <c:numCache>
                <c:formatCode>General</c:formatCode>
                <c:ptCount val="6"/>
                <c:pt idx="0">
                  <c:v>9.1999999999999993</c:v>
                </c:pt>
                <c:pt idx="1">
                  <c:v>85.7</c:v>
                </c:pt>
                <c:pt idx="2">
                  <c:v>83.8</c:v>
                </c:pt>
                <c:pt idx="3">
                  <c:v>82</c:v>
                </c:pt>
                <c:pt idx="4">
                  <c:v>79.400000000000006</c:v>
                </c:pt>
                <c:pt idx="5">
                  <c:v>59.2</c:v>
                </c:pt>
              </c:numCache>
            </c:numRef>
          </c:val>
          <c:extLst>
            <c:ext xmlns:c16="http://schemas.microsoft.com/office/drawing/2014/chart" uri="{C3380CC4-5D6E-409C-BE32-E72D297353CC}">
              <c16:uniqueId val="{00000001-EB7A-BB42-A0D2-B2D65BC882D3}"/>
            </c:ext>
          </c:extLst>
        </c:ser>
        <c:dLbls>
          <c:showLegendKey val="0"/>
          <c:showVal val="0"/>
          <c:showCatName val="0"/>
          <c:showSerName val="0"/>
          <c:showPercent val="0"/>
          <c:showBubbleSize val="0"/>
        </c:dLbls>
        <c:gapWidth val="150"/>
        <c:overlap val="100"/>
        <c:axId val="2124689464"/>
        <c:axId val="2124686472"/>
      </c:barChart>
      <c:catAx>
        <c:axId val="2124689464"/>
        <c:scaling>
          <c:orientation val="minMax"/>
        </c:scaling>
        <c:delete val="0"/>
        <c:axPos val="b"/>
        <c:numFmt formatCode="General" sourceLinked="0"/>
        <c:majorTickMark val="out"/>
        <c:minorTickMark val="none"/>
        <c:tickLblPos val="nextTo"/>
        <c:crossAx val="2124686472"/>
        <c:crosses val="autoZero"/>
        <c:auto val="1"/>
        <c:lblAlgn val="ctr"/>
        <c:lblOffset val="100"/>
        <c:noMultiLvlLbl val="0"/>
      </c:catAx>
      <c:valAx>
        <c:axId val="2124686472"/>
        <c:scaling>
          <c:orientation val="minMax"/>
        </c:scaling>
        <c:delete val="0"/>
        <c:axPos val="l"/>
        <c:majorGridlines/>
        <c:numFmt formatCode="0%" sourceLinked="1"/>
        <c:majorTickMark val="out"/>
        <c:minorTickMark val="none"/>
        <c:tickLblPos val="nextTo"/>
        <c:crossAx val="2124689464"/>
        <c:crosses val="autoZero"/>
        <c:crossBetween val="between"/>
      </c:valAx>
    </c:plotArea>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Sheet1!$C$25</c:f>
              <c:strCache>
                <c:ptCount val="1"/>
                <c:pt idx="0">
                  <c:v>Stable</c:v>
                </c:pt>
              </c:strCache>
            </c:strRef>
          </c:tx>
          <c:invertIfNegative val="0"/>
          <c:cat>
            <c:strRef>
              <c:f>Sheet1!$D$24:$G$24</c:f>
              <c:strCache>
                <c:ptCount val="4"/>
                <c:pt idx="0">
                  <c:v>QP28</c:v>
                </c:pt>
                <c:pt idx="1">
                  <c:v>QP32</c:v>
                </c:pt>
                <c:pt idx="2">
                  <c:v>QP36</c:v>
                </c:pt>
                <c:pt idx="3">
                  <c:v>QP40</c:v>
                </c:pt>
              </c:strCache>
            </c:strRef>
          </c:cat>
          <c:val>
            <c:numRef>
              <c:f>Sheet1!$D$25:$G$25</c:f>
              <c:numCache>
                <c:formatCode>General</c:formatCode>
                <c:ptCount val="4"/>
                <c:pt idx="0">
                  <c:v>65.8</c:v>
                </c:pt>
                <c:pt idx="1">
                  <c:v>27.7</c:v>
                </c:pt>
                <c:pt idx="2">
                  <c:v>21.7</c:v>
                </c:pt>
                <c:pt idx="3">
                  <c:v>15.6</c:v>
                </c:pt>
              </c:numCache>
            </c:numRef>
          </c:val>
          <c:extLst>
            <c:ext xmlns:c16="http://schemas.microsoft.com/office/drawing/2014/chart" uri="{C3380CC4-5D6E-409C-BE32-E72D297353CC}">
              <c16:uniqueId val="{00000000-20DD-AD47-88D5-ADE66127AB1C}"/>
            </c:ext>
          </c:extLst>
        </c:ser>
        <c:ser>
          <c:idx val="1"/>
          <c:order val="1"/>
          <c:tx>
            <c:strRef>
              <c:f>Sheet1!$C$26</c:f>
              <c:strCache>
                <c:ptCount val="1"/>
                <c:pt idx="0">
                  <c:v>Unstable</c:v>
                </c:pt>
              </c:strCache>
            </c:strRef>
          </c:tx>
          <c:invertIfNegative val="0"/>
          <c:cat>
            <c:strRef>
              <c:f>Sheet1!$D$24:$G$24</c:f>
              <c:strCache>
                <c:ptCount val="4"/>
                <c:pt idx="0">
                  <c:v>QP28</c:v>
                </c:pt>
                <c:pt idx="1">
                  <c:v>QP32</c:v>
                </c:pt>
                <c:pt idx="2">
                  <c:v>QP36</c:v>
                </c:pt>
                <c:pt idx="3">
                  <c:v>QP40</c:v>
                </c:pt>
              </c:strCache>
            </c:strRef>
          </c:cat>
          <c:val>
            <c:numRef>
              <c:f>Sheet1!$D$26:$G$26</c:f>
              <c:numCache>
                <c:formatCode>General</c:formatCode>
                <c:ptCount val="4"/>
                <c:pt idx="0">
                  <c:v>34.200000000000003</c:v>
                </c:pt>
                <c:pt idx="1">
                  <c:v>72.3</c:v>
                </c:pt>
                <c:pt idx="2">
                  <c:v>78.3</c:v>
                </c:pt>
                <c:pt idx="3">
                  <c:v>84.4</c:v>
                </c:pt>
              </c:numCache>
            </c:numRef>
          </c:val>
          <c:extLst>
            <c:ext xmlns:c16="http://schemas.microsoft.com/office/drawing/2014/chart" uri="{C3380CC4-5D6E-409C-BE32-E72D297353CC}">
              <c16:uniqueId val="{00000001-20DD-AD47-88D5-ADE66127AB1C}"/>
            </c:ext>
          </c:extLst>
        </c:ser>
        <c:dLbls>
          <c:showLegendKey val="0"/>
          <c:showVal val="0"/>
          <c:showCatName val="0"/>
          <c:showSerName val="0"/>
          <c:showPercent val="0"/>
          <c:showBubbleSize val="0"/>
        </c:dLbls>
        <c:gapWidth val="150"/>
        <c:overlap val="100"/>
        <c:axId val="2127162904"/>
        <c:axId val="2127165880"/>
      </c:barChart>
      <c:catAx>
        <c:axId val="2127162904"/>
        <c:scaling>
          <c:orientation val="minMax"/>
        </c:scaling>
        <c:delete val="0"/>
        <c:axPos val="b"/>
        <c:numFmt formatCode="General" sourceLinked="0"/>
        <c:majorTickMark val="out"/>
        <c:minorTickMark val="none"/>
        <c:tickLblPos val="nextTo"/>
        <c:crossAx val="2127165880"/>
        <c:crosses val="autoZero"/>
        <c:auto val="1"/>
        <c:lblAlgn val="ctr"/>
        <c:lblOffset val="100"/>
        <c:noMultiLvlLbl val="0"/>
      </c:catAx>
      <c:valAx>
        <c:axId val="2127165880"/>
        <c:scaling>
          <c:orientation val="minMax"/>
        </c:scaling>
        <c:delete val="0"/>
        <c:axPos val="l"/>
        <c:majorGridlines/>
        <c:numFmt formatCode="0%" sourceLinked="1"/>
        <c:majorTickMark val="out"/>
        <c:minorTickMark val="none"/>
        <c:tickLblPos val="nextTo"/>
        <c:crossAx val="2127162904"/>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Sheet1!$C$56</c:f>
              <c:strCache>
                <c:ptCount val="1"/>
                <c:pt idx="0">
                  <c:v>Stable</c:v>
                </c:pt>
              </c:strCache>
            </c:strRef>
          </c:tx>
          <c:invertIfNegative val="0"/>
          <c:cat>
            <c:strRef>
              <c:f>Sheet1!$D$55:$E$55</c:f>
              <c:strCache>
                <c:ptCount val="2"/>
                <c:pt idx="0">
                  <c:v>240x160 px</c:v>
                </c:pt>
                <c:pt idx="1">
                  <c:v>120x80</c:v>
                </c:pt>
              </c:strCache>
            </c:strRef>
          </c:cat>
          <c:val>
            <c:numRef>
              <c:f>Sheet1!$D$56:$E$56</c:f>
              <c:numCache>
                <c:formatCode>General</c:formatCode>
                <c:ptCount val="2"/>
                <c:pt idx="0">
                  <c:v>19.3</c:v>
                </c:pt>
                <c:pt idx="1">
                  <c:v>6.6</c:v>
                </c:pt>
              </c:numCache>
            </c:numRef>
          </c:val>
          <c:extLst>
            <c:ext xmlns:c16="http://schemas.microsoft.com/office/drawing/2014/chart" uri="{C3380CC4-5D6E-409C-BE32-E72D297353CC}">
              <c16:uniqueId val="{00000000-E395-5B40-A521-F3920A0EF467}"/>
            </c:ext>
          </c:extLst>
        </c:ser>
        <c:ser>
          <c:idx val="1"/>
          <c:order val="1"/>
          <c:tx>
            <c:strRef>
              <c:f>Sheet1!$C$57</c:f>
              <c:strCache>
                <c:ptCount val="1"/>
                <c:pt idx="0">
                  <c:v>Unstable</c:v>
                </c:pt>
              </c:strCache>
            </c:strRef>
          </c:tx>
          <c:invertIfNegative val="0"/>
          <c:cat>
            <c:strRef>
              <c:f>Sheet1!$D$55:$E$55</c:f>
              <c:strCache>
                <c:ptCount val="2"/>
                <c:pt idx="0">
                  <c:v>240x160 px</c:v>
                </c:pt>
                <c:pt idx="1">
                  <c:v>120x80</c:v>
                </c:pt>
              </c:strCache>
            </c:strRef>
          </c:cat>
          <c:val>
            <c:numRef>
              <c:f>Sheet1!$D$57:$E$57</c:f>
              <c:numCache>
                <c:formatCode>General</c:formatCode>
                <c:ptCount val="2"/>
                <c:pt idx="0">
                  <c:v>80.7</c:v>
                </c:pt>
                <c:pt idx="1">
                  <c:v>93.5</c:v>
                </c:pt>
              </c:numCache>
            </c:numRef>
          </c:val>
          <c:extLst>
            <c:ext xmlns:c16="http://schemas.microsoft.com/office/drawing/2014/chart" uri="{C3380CC4-5D6E-409C-BE32-E72D297353CC}">
              <c16:uniqueId val="{00000001-E395-5B40-A521-F3920A0EF467}"/>
            </c:ext>
          </c:extLst>
        </c:ser>
        <c:dLbls>
          <c:showLegendKey val="0"/>
          <c:showVal val="0"/>
          <c:showCatName val="0"/>
          <c:showSerName val="0"/>
          <c:showPercent val="0"/>
          <c:showBubbleSize val="0"/>
        </c:dLbls>
        <c:gapWidth val="150"/>
        <c:overlap val="100"/>
        <c:axId val="2127198088"/>
        <c:axId val="2127201064"/>
      </c:barChart>
      <c:catAx>
        <c:axId val="2127198088"/>
        <c:scaling>
          <c:orientation val="minMax"/>
        </c:scaling>
        <c:delete val="0"/>
        <c:axPos val="b"/>
        <c:numFmt formatCode="General" sourceLinked="0"/>
        <c:majorTickMark val="out"/>
        <c:minorTickMark val="none"/>
        <c:tickLblPos val="nextTo"/>
        <c:crossAx val="2127201064"/>
        <c:crosses val="autoZero"/>
        <c:auto val="1"/>
        <c:lblAlgn val="ctr"/>
        <c:lblOffset val="100"/>
        <c:noMultiLvlLbl val="0"/>
      </c:catAx>
      <c:valAx>
        <c:axId val="2127201064"/>
        <c:scaling>
          <c:orientation val="minMax"/>
        </c:scaling>
        <c:delete val="0"/>
        <c:axPos val="l"/>
        <c:majorGridlines/>
        <c:numFmt formatCode="0%" sourceLinked="1"/>
        <c:majorTickMark val="out"/>
        <c:minorTickMark val="none"/>
        <c:tickLblPos val="nextTo"/>
        <c:crossAx val="2127198088"/>
        <c:crosses val="autoZero"/>
        <c:crossBetween val="between"/>
      </c:valAx>
    </c:plotArea>
    <c:legend>
      <c:legendPos val="r"/>
      <c:overlay val="0"/>
    </c:legend>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Sheet1!$C$86</c:f>
              <c:strCache>
                <c:ptCount val="1"/>
                <c:pt idx="0">
                  <c:v>Stable</c:v>
                </c:pt>
              </c:strCache>
            </c:strRef>
          </c:tx>
          <c:invertIfNegative val="0"/>
          <c:cat>
            <c:strRef>
              <c:f>Sheet1!$D$85:$G$85</c:f>
              <c:strCache>
                <c:ptCount val="4"/>
                <c:pt idx="0">
                  <c:v>15fps</c:v>
                </c:pt>
                <c:pt idx="1">
                  <c:v>10fps</c:v>
                </c:pt>
                <c:pt idx="2">
                  <c:v>5fps</c:v>
                </c:pt>
                <c:pt idx="3">
                  <c:v>3fps</c:v>
                </c:pt>
              </c:strCache>
            </c:strRef>
          </c:cat>
          <c:val>
            <c:numRef>
              <c:f>Sheet1!$D$86:$G$86</c:f>
              <c:numCache>
                <c:formatCode>General</c:formatCode>
                <c:ptCount val="4"/>
                <c:pt idx="0">
                  <c:v>43.8</c:v>
                </c:pt>
                <c:pt idx="1">
                  <c:v>15.1</c:v>
                </c:pt>
                <c:pt idx="2">
                  <c:v>7.4</c:v>
                </c:pt>
                <c:pt idx="3">
                  <c:v>2.9</c:v>
                </c:pt>
              </c:numCache>
            </c:numRef>
          </c:val>
          <c:extLst>
            <c:ext xmlns:c16="http://schemas.microsoft.com/office/drawing/2014/chart" uri="{C3380CC4-5D6E-409C-BE32-E72D297353CC}">
              <c16:uniqueId val="{00000000-33BC-9143-A758-EF0B667F9141}"/>
            </c:ext>
          </c:extLst>
        </c:ser>
        <c:ser>
          <c:idx val="1"/>
          <c:order val="1"/>
          <c:tx>
            <c:strRef>
              <c:f>Sheet1!$C$87</c:f>
              <c:strCache>
                <c:ptCount val="1"/>
                <c:pt idx="0">
                  <c:v>Unstable</c:v>
                </c:pt>
              </c:strCache>
            </c:strRef>
          </c:tx>
          <c:invertIfNegative val="0"/>
          <c:cat>
            <c:strRef>
              <c:f>Sheet1!$D$85:$G$85</c:f>
              <c:strCache>
                <c:ptCount val="4"/>
                <c:pt idx="0">
                  <c:v>15fps</c:v>
                </c:pt>
                <c:pt idx="1">
                  <c:v>10fps</c:v>
                </c:pt>
                <c:pt idx="2">
                  <c:v>5fps</c:v>
                </c:pt>
                <c:pt idx="3">
                  <c:v>3fps</c:v>
                </c:pt>
              </c:strCache>
            </c:strRef>
          </c:cat>
          <c:val>
            <c:numRef>
              <c:f>Sheet1!$D$87:$G$87</c:f>
              <c:numCache>
                <c:formatCode>General</c:formatCode>
                <c:ptCount val="4"/>
                <c:pt idx="0">
                  <c:v>56.2</c:v>
                </c:pt>
                <c:pt idx="1">
                  <c:v>84.9</c:v>
                </c:pt>
                <c:pt idx="2">
                  <c:v>92.6</c:v>
                </c:pt>
                <c:pt idx="3">
                  <c:v>97.1</c:v>
                </c:pt>
              </c:numCache>
            </c:numRef>
          </c:val>
          <c:extLst>
            <c:ext xmlns:c16="http://schemas.microsoft.com/office/drawing/2014/chart" uri="{C3380CC4-5D6E-409C-BE32-E72D297353CC}">
              <c16:uniqueId val="{00000001-33BC-9143-A758-EF0B667F9141}"/>
            </c:ext>
          </c:extLst>
        </c:ser>
        <c:dLbls>
          <c:showLegendKey val="0"/>
          <c:showVal val="0"/>
          <c:showCatName val="0"/>
          <c:showSerName val="0"/>
          <c:showPercent val="0"/>
          <c:showBubbleSize val="0"/>
        </c:dLbls>
        <c:gapWidth val="150"/>
        <c:overlap val="100"/>
        <c:axId val="2127232856"/>
        <c:axId val="2127235832"/>
      </c:barChart>
      <c:catAx>
        <c:axId val="2127232856"/>
        <c:scaling>
          <c:orientation val="minMax"/>
        </c:scaling>
        <c:delete val="0"/>
        <c:axPos val="b"/>
        <c:numFmt formatCode="General" sourceLinked="0"/>
        <c:majorTickMark val="out"/>
        <c:minorTickMark val="none"/>
        <c:tickLblPos val="nextTo"/>
        <c:crossAx val="2127235832"/>
        <c:crosses val="autoZero"/>
        <c:auto val="1"/>
        <c:lblAlgn val="ctr"/>
        <c:lblOffset val="100"/>
        <c:noMultiLvlLbl val="0"/>
      </c:catAx>
      <c:valAx>
        <c:axId val="2127235832"/>
        <c:scaling>
          <c:orientation val="minMax"/>
        </c:scaling>
        <c:delete val="0"/>
        <c:axPos val="l"/>
        <c:majorGridlines/>
        <c:numFmt formatCode="0%" sourceLinked="1"/>
        <c:majorTickMark val="out"/>
        <c:minorTickMark val="none"/>
        <c:tickLblPos val="nextTo"/>
        <c:crossAx val="2127232856"/>
        <c:crosses val="autoZero"/>
        <c:crossBetween val="between"/>
      </c:valAx>
    </c:plotArea>
    <c:plotVisOnly val="1"/>
    <c:dispBlanksAs val="gap"/>
    <c:showDLblsOverMax val="0"/>
  </c:chart>
  <c:spPr>
    <a:noFill/>
    <a:ln>
      <a:noFill/>
    </a:ln>
  </c:spPr>
  <c:txPr>
    <a:bodyPr/>
    <a:lstStyle/>
    <a:p>
      <a:pPr>
        <a:defRPr>
          <a:latin typeface="Rockwell"/>
          <a:cs typeface="Rockwell"/>
        </a:defRPr>
      </a:pPr>
      <a:endParaRPr lang="en-NO"/>
    </a:p>
  </c:txPr>
  <c:externalData r:id="rId2">
    <c:autoUpdate val="0"/>
  </c:externalData>
</c:chartSpace>
</file>

<file path=ppt/drawings/_rels/drawing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image" Target="../media/image37.tiff"/></Relationships>
</file>

<file path=ppt/drawings/drawing1.xml><?xml version="1.0" encoding="utf-8"?>
<c:userShapes xmlns:c="http://schemas.openxmlformats.org/drawingml/2006/chart">
  <cdr:relSizeAnchor xmlns:cdr="http://schemas.openxmlformats.org/drawingml/2006/chartDrawing">
    <cdr:from>
      <cdr:x>0.11315</cdr:x>
      <cdr:y>0.09502</cdr:y>
    </cdr:from>
    <cdr:to>
      <cdr:x>0.20948</cdr:x>
      <cdr:y>0.14163</cdr:y>
    </cdr:to>
    <cdr:sp macro="" textlink="">
      <cdr:nvSpPr>
        <cdr:cNvPr id="2" name="TextBox 1"/>
        <cdr:cNvSpPr txBox="1"/>
      </cdr:nvSpPr>
      <cdr:spPr>
        <a:xfrm xmlns:a="http://schemas.openxmlformats.org/drawingml/2006/main">
          <a:off x="939800" y="5334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Snow</a:t>
          </a:r>
          <a:r>
            <a:rPr lang="en-US" sz="1100" baseline="0"/>
            <a:t>Mnt</a:t>
          </a:r>
        </a:p>
      </cdr:txBody>
    </cdr:sp>
  </cdr:relSizeAnchor>
  <cdr:relSizeAnchor xmlns:cdr="http://schemas.openxmlformats.org/drawingml/2006/chartDrawing">
    <cdr:from>
      <cdr:x>0.52905</cdr:x>
      <cdr:y>0.60407</cdr:y>
    </cdr:from>
    <cdr:to>
      <cdr:x>0.62538</cdr:x>
      <cdr:y>0.65068</cdr:y>
    </cdr:to>
    <cdr:sp macro="" textlink="">
      <cdr:nvSpPr>
        <cdr:cNvPr id="3" name="TextBox 2"/>
        <cdr:cNvSpPr txBox="1"/>
      </cdr:nvSpPr>
      <cdr:spPr>
        <a:xfrm xmlns:a="http://schemas.openxmlformats.org/drawingml/2006/main">
          <a:off x="4394200" y="33909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baseline="0"/>
            <a:t>desert</a:t>
          </a:r>
        </a:p>
      </cdr:txBody>
    </cdr:sp>
  </cdr:relSizeAnchor>
  <cdr:relSizeAnchor xmlns:cdr="http://schemas.openxmlformats.org/drawingml/2006/chartDrawing">
    <cdr:from>
      <cdr:x>0.11621</cdr:x>
      <cdr:y>0.49774</cdr:y>
    </cdr:from>
    <cdr:to>
      <cdr:x>0.20632</cdr:x>
      <cdr:y>0.54434</cdr:y>
    </cdr:to>
    <cdr:sp macro="" textlink="">
      <cdr:nvSpPr>
        <cdr:cNvPr id="4" name="TextBox 3"/>
        <cdr:cNvSpPr txBox="1"/>
      </cdr:nvSpPr>
      <cdr:spPr>
        <a:xfrm xmlns:a="http://schemas.openxmlformats.org/drawingml/2006/main">
          <a:off x="965200" y="2794000"/>
          <a:ext cx="748441"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Elephants</a:t>
          </a:r>
        </a:p>
      </cdr:txBody>
    </cdr:sp>
  </cdr:relSizeAnchor>
  <cdr:relSizeAnchor xmlns:cdr="http://schemas.openxmlformats.org/drawingml/2006/chartDrawing">
    <cdr:from>
      <cdr:x>0.75841</cdr:x>
      <cdr:y>0.41629</cdr:y>
    </cdr:from>
    <cdr:to>
      <cdr:x>0.84209</cdr:x>
      <cdr:y>0.46289</cdr:y>
    </cdr:to>
    <cdr:sp macro="" textlink="">
      <cdr:nvSpPr>
        <cdr:cNvPr id="5" name="TextBox 4"/>
        <cdr:cNvSpPr txBox="1"/>
      </cdr:nvSpPr>
      <cdr:spPr>
        <a:xfrm xmlns:a="http://schemas.openxmlformats.org/drawingml/2006/main">
          <a:off x="6299200" y="2336800"/>
          <a:ext cx="69506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waterfall</a:t>
          </a:r>
        </a:p>
      </cdr:txBody>
    </cdr:sp>
  </cdr:relSizeAnchor>
  <cdr:relSizeAnchor xmlns:cdr="http://schemas.openxmlformats.org/drawingml/2006/chartDrawing">
    <cdr:from>
      <cdr:x>0.1422</cdr:x>
      <cdr:y>0.62896</cdr:y>
    </cdr:from>
    <cdr:to>
      <cdr:x>0.23853</cdr:x>
      <cdr:y>0.67556</cdr:y>
    </cdr:to>
    <cdr:sp macro="" textlink="">
      <cdr:nvSpPr>
        <cdr:cNvPr id="6" name="TextBox 5"/>
        <cdr:cNvSpPr txBox="1"/>
      </cdr:nvSpPr>
      <cdr:spPr>
        <a:xfrm xmlns:a="http://schemas.openxmlformats.org/drawingml/2006/main">
          <a:off x="1181100" y="3530600"/>
          <a:ext cx="800100"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baseline="0"/>
            <a:t>Antelope</a:t>
          </a:r>
          <a:endParaRPr lang="en-US" sz="1100"/>
        </a:p>
      </cdr:txBody>
    </cdr:sp>
  </cdr:relSizeAnchor>
  <cdr:relSizeAnchor xmlns:cdr="http://schemas.openxmlformats.org/drawingml/2006/chartDrawing">
    <cdr:from>
      <cdr:x>0.85592</cdr:x>
      <cdr:y>0.1629</cdr:y>
    </cdr:from>
    <cdr:to>
      <cdr:x>0.93327</cdr:x>
      <cdr:y>0.2095</cdr:y>
    </cdr:to>
    <cdr:sp macro="" textlink="">
      <cdr:nvSpPr>
        <cdr:cNvPr id="7" name="TextBox 6"/>
        <cdr:cNvSpPr txBox="1"/>
      </cdr:nvSpPr>
      <cdr:spPr>
        <a:xfrm xmlns:a="http://schemas.openxmlformats.org/drawingml/2006/main">
          <a:off x="7620000" y="914400"/>
          <a:ext cx="688585"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a:t>rushfield</a:t>
          </a:r>
        </a:p>
      </cdr:txBody>
    </cdr:sp>
  </cdr:relSizeAnchor>
  <cdr:relSizeAnchor xmlns:cdr="http://schemas.openxmlformats.org/drawingml/2006/chartDrawing">
    <cdr:from>
      <cdr:x>0.32842</cdr:x>
      <cdr:y>0.43297</cdr:y>
    </cdr:from>
    <cdr:to>
      <cdr:x>0.47579</cdr:x>
      <cdr:y>0.48895</cdr:y>
    </cdr:to>
    <cdr:sp macro="" textlink="">
      <cdr:nvSpPr>
        <cdr:cNvPr id="8" name="TextBox 7"/>
        <cdr:cNvSpPr txBox="1"/>
      </cdr:nvSpPr>
      <cdr:spPr>
        <a:xfrm xmlns:a="http://schemas.openxmlformats.org/drawingml/2006/main" rot="10800000" flipV="1">
          <a:off x="2498354" y="2023539"/>
          <a:ext cx="1121146" cy="2616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100" baseline="0"/>
            <a:t>TouchDownPass</a:t>
          </a:r>
        </a:p>
      </cdr:txBody>
    </cdr:sp>
  </cdr:relSizeAnchor>
  <cdr:relSizeAnchor xmlns:cdr="http://schemas.openxmlformats.org/drawingml/2006/chartDrawing">
    <cdr:from>
      <cdr:x>0</cdr:x>
      <cdr:y>0.02174</cdr:y>
    </cdr:from>
    <cdr:to>
      <cdr:x>0.04174</cdr:x>
      <cdr:y>0.07772</cdr:y>
    </cdr:to>
    <cdr:sp macro="" textlink="">
      <cdr:nvSpPr>
        <cdr:cNvPr id="9" name="TextBox 8"/>
        <cdr:cNvSpPr txBox="1"/>
      </cdr:nvSpPr>
      <cdr:spPr>
        <a:xfrm xmlns:a="http://schemas.openxmlformats.org/drawingml/2006/main">
          <a:off x="0" y="101600"/>
          <a:ext cx="317500" cy="261610"/>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SI</a:t>
          </a:r>
          <a:endParaRPr lang="en-US" sz="1100" baseline="0"/>
        </a:p>
      </cdr:txBody>
    </cdr:sp>
  </cdr:relSizeAnchor>
  <cdr:relSizeAnchor xmlns:cdr="http://schemas.openxmlformats.org/drawingml/2006/chartDrawing">
    <cdr:from>
      <cdr:x>0.94324</cdr:x>
      <cdr:y>0.94022</cdr:y>
    </cdr:from>
    <cdr:to>
      <cdr:x>0.98331</cdr:x>
      <cdr:y>0.99619</cdr:y>
    </cdr:to>
    <cdr:sp macro="" textlink="">
      <cdr:nvSpPr>
        <cdr:cNvPr id="10" name="TextBox 9"/>
        <cdr:cNvSpPr txBox="1"/>
      </cdr:nvSpPr>
      <cdr:spPr>
        <a:xfrm xmlns:a="http://schemas.openxmlformats.org/drawingml/2006/main">
          <a:off x="7175500" y="4394200"/>
          <a:ext cx="304800" cy="261610"/>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r>
            <a:rPr lang="en-US" sz="1100"/>
            <a:t>TI</a:t>
          </a:r>
          <a:endParaRPr lang="en-US" sz="1100" baseline="0"/>
        </a:p>
      </cdr:txBody>
    </cdr:sp>
  </cdr:relSizeAnchor>
  <cdr:relSizeAnchor xmlns:cdr="http://schemas.openxmlformats.org/drawingml/2006/chartDrawing">
    <cdr:from>
      <cdr:x>0.22371</cdr:x>
      <cdr:y>0.05978</cdr:y>
    </cdr:from>
    <cdr:to>
      <cdr:x>0.4015</cdr:x>
      <cdr:y>0.24728</cdr:y>
    </cdr:to>
    <cdr:pic>
      <cdr:nvPicPr>
        <cdr:cNvPr id="11" name="Picture 10" descr="snowmnt.tiff">
          <a:extLst xmlns:a="http://schemas.openxmlformats.org/drawingml/2006/main">
            <a:ext uri="{FF2B5EF4-FFF2-40B4-BE49-F238E27FC236}">
              <a16:creationId xmlns:a16="http://schemas.microsoft.com/office/drawing/2014/main" id="{D99957E7-788F-2244-B824-DB409CEB9C0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701800" y="279400"/>
          <a:ext cx="1352550" cy="876300"/>
        </a:xfrm>
        <a:prstGeom xmlns:a="http://schemas.openxmlformats.org/drawingml/2006/main" prst="rect">
          <a:avLst/>
        </a:prstGeom>
      </cdr:spPr>
    </cdr:pic>
  </cdr:relSizeAnchor>
  <cdr:relSizeAnchor xmlns:cdr="http://schemas.openxmlformats.org/drawingml/2006/chartDrawing">
    <cdr:from>
      <cdr:x>0.6828</cdr:x>
      <cdr:y>0.06793</cdr:y>
    </cdr:from>
    <cdr:to>
      <cdr:x>0.85893</cdr:x>
      <cdr:y>0.25815</cdr:y>
    </cdr:to>
    <cdr:pic>
      <cdr:nvPicPr>
        <cdr:cNvPr id="13" name="Picture 12" descr="rushfield.tiff">
          <a:extLst xmlns:a="http://schemas.openxmlformats.org/drawingml/2006/main">
            <a:ext uri="{FF2B5EF4-FFF2-40B4-BE49-F238E27FC236}">
              <a16:creationId xmlns:a16="http://schemas.microsoft.com/office/drawing/2014/main" id="{93827B74-BB07-AC4D-92B2-7AE8EBEA4C4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5194300" y="317500"/>
          <a:ext cx="1339850" cy="88900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6739" name="Rectangle 3"/>
          <p:cNvSpPr>
            <a:spLocks noGrp="1" noChangeArrowheads="1"/>
          </p:cNvSpPr>
          <p:nvPr>
            <p:ph type="dt" sz="quarter"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a:spcBef>
                <a:spcPct val="0"/>
              </a:spcBef>
              <a:buClrTx/>
              <a:buSzTx/>
              <a:buFontTx/>
              <a:buNone/>
              <a:defRPr sz="1200">
                <a:latin typeface="Arial" charset="0"/>
                <a:ea typeface="+mn-ea"/>
                <a:cs typeface="+mn-cs"/>
              </a:defRPr>
            </a:lvl1pPr>
          </a:lstStyle>
          <a:p>
            <a:pPr>
              <a:defRPr/>
            </a:pPr>
            <a:endParaRPr lang="en-US"/>
          </a:p>
        </p:txBody>
      </p:sp>
      <p:sp>
        <p:nvSpPr>
          <p:cNvPr id="116740" name="Rectangle 4"/>
          <p:cNvSpPr>
            <a:spLocks noGrp="1" noChangeArrowheads="1"/>
          </p:cNvSpPr>
          <p:nvPr>
            <p:ph type="ftr" sz="quarter" idx="2"/>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6741" name="Rectangle 5"/>
          <p:cNvSpPr>
            <a:spLocks noGrp="1" noChangeArrowheads="1"/>
          </p:cNvSpPr>
          <p:nvPr>
            <p:ph type="sldNum" sz="quarter" idx="3"/>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a:spcBef>
                <a:spcPct val="0"/>
              </a:spcBef>
              <a:buClrTx/>
              <a:buSzTx/>
              <a:buFontTx/>
              <a:buNone/>
              <a:defRPr sz="1200">
                <a:latin typeface="Arial" charset="0"/>
              </a:defRPr>
            </a:lvl1pPr>
          </a:lstStyle>
          <a:p>
            <a:pPr>
              <a:defRPr/>
            </a:pPr>
            <a:fld id="{D957827C-F64E-8F42-B342-7D14DA7599B1}" type="slidenum">
              <a:rPr lang="en-US"/>
              <a:pPr>
                <a:defRPr/>
              </a:pPr>
              <a:t>‹#›</a:t>
            </a:fld>
            <a:endParaRPr lang="en-US"/>
          </a:p>
        </p:txBody>
      </p:sp>
    </p:spTree>
    <p:extLst>
      <p:ext uri="{BB962C8B-B14F-4D97-AF65-F5344CB8AC3E}">
        <p14:creationId xmlns:p14="http://schemas.microsoft.com/office/powerpoint/2010/main" val="208812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hdr" sz="quarter"/>
          </p:nvPr>
        </p:nvSpPr>
        <p:spPr bwMode="auto">
          <a:xfrm>
            <a:off x="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7763" name="Rectangle 1027"/>
          <p:cNvSpPr>
            <a:spLocks noGrp="1" noChangeArrowheads="1"/>
          </p:cNvSpPr>
          <p:nvPr>
            <p:ph type="dt" idx="1"/>
          </p:nvPr>
        </p:nvSpPr>
        <p:spPr bwMode="auto">
          <a:xfrm>
            <a:off x="3879850" y="0"/>
            <a:ext cx="2963863" cy="455613"/>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defTabSz="920750">
              <a:spcBef>
                <a:spcPct val="0"/>
              </a:spcBef>
              <a:buClrTx/>
              <a:buSzTx/>
              <a:buFontTx/>
              <a:buNone/>
              <a:defRPr sz="1200">
                <a:latin typeface="Arial" charset="0"/>
                <a:ea typeface="+mn-ea"/>
                <a:cs typeface="+mn-cs"/>
              </a:defRPr>
            </a:lvl1pPr>
          </a:lstStyle>
          <a:p>
            <a:pPr>
              <a:defRPr/>
            </a:pPr>
            <a:endParaRPr lang="en-US"/>
          </a:p>
        </p:txBody>
      </p:sp>
      <p:sp>
        <p:nvSpPr>
          <p:cNvPr id="4100" name="Rectangle 1028"/>
          <p:cNvSpPr>
            <a:spLocks noGrp="1" noRot="1" noChangeAspect="1" noChangeArrowheads="1" noTextEdit="1"/>
          </p:cNvSpPr>
          <p:nvPr>
            <p:ph type="sldImg" idx="2"/>
          </p:nvPr>
        </p:nvSpPr>
        <p:spPr bwMode="auto">
          <a:xfrm>
            <a:off x="1139825" y="685800"/>
            <a:ext cx="4565650" cy="3424238"/>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7765" name="Rectangle 1029"/>
          <p:cNvSpPr>
            <a:spLocks noGrp="1" noChangeArrowheads="1"/>
          </p:cNvSpPr>
          <p:nvPr>
            <p:ph type="body" sz="quarter" idx="3"/>
          </p:nvPr>
        </p:nvSpPr>
        <p:spPr bwMode="auto">
          <a:xfrm>
            <a:off x="684213" y="4337050"/>
            <a:ext cx="5476875" cy="4108450"/>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1030"/>
          <p:cNvSpPr>
            <a:spLocks noGrp="1" noChangeArrowheads="1"/>
          </p:cNvSpPr>
          <p:nvPr>
            <p:ph type="ftr" sz="quarter" idx="4"/>
          </p:nvPr>
        </p:nvSpPr>
        <p:spPr bwMode="auto">
          <a:xfrm>
            <a:off x="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defTabSz="920750">
              <a:spcBef>
                <a:spcPct val="0"/>
              </a:spcBef>
              <a:buClrTx/>
              <a:buSzTx/>
              <a:buFontTx/>
              <a:buNone/>
              <a:defRPr sz="1200">
                <a:latin typeface="Arial" charset="0"/>
                <a:ea typeface="+mn-ea"/>
                <a:cs typeface="+mn-cs"/>
              </a:defRPr>
            </a:lvl1pPr>
          </a:lstStyle>
          <a:p>
            <a:pPr>
              <a:defRPr/>
            </a:pPr>
            <a:endParaRPr lang="en-US"/>
          </a:p>
        </p:txBody>
      </p:sp>
      <p:sp>
        <p:nvSpPr>
          <p:cNvPr id="117767" name="Rectangle 1031"/>
          <p:cNvSpPr>
            <a:spLocks noGrp="1" noChangeArrowheads="1"/>
          </p:cNvSpPr>
          <p:nvPr>
            <p:ph type="sldNum" sz="quarter" idx="5"/>
          </p:nvPr>
        </p:nvSpPr>
        <p:spPr bwMode="auto">
          <a:xfrm>
            <a:off x="3879850" y="8674100"/>
            <a:ext cx="2963863" cy="455613"/>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defTabSz="920750">
              <a:spcBef>
                <a:spcPct val="0"/>
              </a:spcBef>
              <a:buClrTx/>
              <a:buSzTx/>
              <a:buFontTx/>
              <a:buNone/>
              <a:defRPr sz="1200">
                <a:latin typeface="Arial" charset="0"/>
              </a:defRPr>
            </a:lvl1pPr>
          </a:lstStyle>
          <a:p>
            <a:pPr>
              <a:defRPr/>
            </a:pPr>
            <a:fld id="{F74C0F5E-8D6E-CD41-9FD1-AF5C4C58AB2A}" type="slidenum">
              <a:rPr lang="en-US"/>
              <a:pPr>
                <a:defRPr/>
              </a:pPr>
              <a:t>‹#›</a:t>
            </a:fld>
            <a:endParaRPr lang="en-US"/>
          </a:p>
        </p:txBody>
      </p:sp>
    </p:spTree>
    <p:extLst>
      <p:ext uri="{BB962C8B-B14F-4D97-AF65-F5344CB8AC3E}">
        <p14:creationId xmlns:p14="http://schemas.microsoft.com/office/powerpoint/2010/main" val="3735096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0750" eaLnBrk="0" hangingPunct="0">
              <a:defRPr sz="1400">
                <a:solidFill>
                  <a:schemeClr val="tx1"/>
                </a:solidFill>
                <a:latin typeface="Tahoma" charset="0"/>
                <a:ea typeface="ＭＳ Ｐゴシック" charset="0"/>
                <a:cs typeface="ＭＳ Ｐゴシック" charset="0"/>
              </a:defRPr>
            </a:lvl1pPr>
            <a:lvl2pPr marL="742950" indent="-285750" defTabSz="920750" eaLnBrk="0" hangingPunct="0">
              <a:defRPr sz="1400">
                <a:solidFill>
                  <a:schemeClr val="tx1"/>
                </a:solidFill>
                <a:latin typeface="Tahoma" charset="0"/>
                <a:ea typeface="ＭＳ Ｐゴシック" charset="0"/>
              </a:defRPr>
            </a:lvl2pPr>
            <a:lvl3pPr marL="1143000" indent="-228600" defTabSz="920750" eaLnBrk="0" hangingPunct="0">
              <a:defRPr sz="1400">
                <a:solidFill>
                  <a:schemeClr val="tx1"/>
                </a:solidFill>
                <a:latin typeface="Tahoma" charset="0"/>
                <a:ea typeface="ＭＳ Ｐゴシック" charset="0"/>
              </a:defRPr>
            </a:lvl3pPr>
            <a:lvl4pPr marL="1600200" indent="-228600" defTabSz="920750" eaLnBrk="0" hangingPunct="0">
              <a:defRPr sz="1400">
                <a:solidFill>
                  <a:schemeClr val="tx1"/>
                </a:solidFill>
                <a:latin typeface="Tahoma" charset="0"/>
                <a:ea typeface="ＭＳ Ｐゴシック" charset="0"/>
              </a:defRPr>
            </a:lvl4pPr>
            <a:lvl5pPr marL="2057400" indent="-228600" defTabSz="920750" eaLnBrk="0" hangingPunct="0">
              <a:defRPr sz="1400">
                <a:solidFill>
                  <a:schemeClr val="tx1"/>
                </a:solidFill>
                <a:latin typeface="Tahoma" charset="0"/>
                <a:ea typeface="ＭＳ Ｐゴシック" charset="0"/>
              </a:defRPr>
            </a:lvl5pPr>
            <a:lvl6pPr marL="25146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6pPr>
            <a:lvl7pPr marL="29718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7pPr>
            <a:lvl8pPr marL="34290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8pPr>
            <a:lvl9pPr marL="3886200" indent="-228600" defTabSz="92075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9pPr>
          </a:lstStyle>
          <a:p>
            <a:pPr eaLnBrk="1" hangingPunct="1"/>
            <a:fld id="{D65CCA3F-EDDD-6B49-B2B2-1E18A4AD1111}" type="slidenum">
              <a:rPr lang="en-US" sz="1200">
                <a:latin typeface="Arial" charset="0"/>
              </a:rPr>
              <a:pPr eaLnBrk="1" hangingPunct="1"/>
              <a:t>1</a:t>
            </a:fld>
            <a:endParaRPr lang="en-US" sz="1200" dirty="0">
              <a:latin typeface="Arial" charset="0"/>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nb-NO" dirty="0">
              <a:ea typeface="ＭＳ Ｐゴシック" charset="0"/>
              <a:cs typeface="ＭＳ Ｐゴシック" charset="0"/>
            </a:endParaRPr>
          </a:p>
        </p:txBody>
      </p:sp>
    </p:spTree>
    <p:extLst>
      <p:ext uri="{BB962C8B-B14F-4D97-AF65-F5344CB8AC3E}">
        <p14:creationId xmlns:p14="http://schemas.microsoft.com/office/powerpoint/2010/main" val="203994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19</a:t>
            </a:fld>
            <a:endParaRPr lang="en-US"/>
          </a:p>
        </p:txBody>
      </p:sp>
    </p:spTree>
    <p:extLst>
      <p:ext uri="{BB962C8B-B14F-4D97-AF65-F5344CB8AC3E}">
        <p14:creationId xmlns:p14="http://schemas.microsoft.com/office/powerpoint/2010/main" val="2606648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20</a:t>
            </a:fld>
            <a:endParaRPr lang="en-US"/>
          </a:p>
        </p:txBody>
      </p:sp>
    </p:spTree>
    <p:extLst>
      <p:ext uri="{BB962C8B-B14F-4D97-AF65-F5344CB8AC3E}">
        <p14:creationId xmlns:p14="http://schemas.microsoft.com/office/powerpoint/2010/main" val="216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Games: Need for Speed 2 + Table Tennis</a:t>
            </a:r>
          </a:p>
          <a:p>
            <a:r>
              <a:rPr lang="en-US" dirty="0"/>
              <a:t>G1 is worst-case reference, G6 is best-case reference</a:t>
            </a:r>
          </a:p>
          <a:p>
            <a:r>
              <a:rPr lang="en-US" dirty="0"/>
              <a:t>Primacy: start of show, recency: end of show, peak: anywhere</a:t>
            </a:r>
          </a:p>
          <a:p>
            <a:r>
              <a:rPr lang="en-US" dirty="0"/>
              <a:t>Need for speed (Blue) shows &gt;95% confidence in differences for Flow</a:t>
            </a:r>
          </a:p>
          <a:p>
            <a:r>
              <a:rPr lang="en-US" dirty="0" err="1"/>
              <a:t>NfS</a:t>
            </a:r>
            <a:r>
              <a:rPr lang="en-US" dirty="0"/>
              <a:t> &amp; TT have &gt;95% confidence differences in responsiveness and controllability</a:t>
            </a:r>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21</a:t>
            </a:fld>
            <a:endParaRPr lang="en-US"/>
          </a:p>
        </p:txBody>
      </p:sp>
    </p:spTree>
    <p:extLst>
      <p:ext uri="{BB962C8B-B14F-4D97-AF65-F5344CB8AC3E}">
        <p14:creationId xmlns:p14="http://schemas.microsoft.com/office/powerpoint/2010/main" val="63814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22</a:t>
            </a:fld>
            <a:endParaRPr lang="en-US"/>
          </a:p>
        </p:txBody>
      </p:sp>
    </p:spTree>
    <p:extLst>
      <p:ext uri="{BB962C8B-B14F-4D97-AF65-F5344CB8AC3E}">
        <p14:creationId xmlns:p14="http://schemas.microsoft.com/office/powerpoint/2010/main" val="287347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25</a:t>
            </a:fld>
            <a:endParaRPr lang="en-US"/>
          </a:p>
        </p:txBody>
      </p:sp>
    </p:spTree>
    <p:extLst>
      <p:ext uri="{BB962C8B-B14F-4D97-AF65-F5344CB8AC3E}">
        <p14:creationId xmlns:p14="http://schemas.microsoft.com/office/powerpoint/2010/main" val="147387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B5F476A-B401-C44B-A4BE-B532E6230D01}" type="slidenum">
              <a:rPr lang="en-US" smtClean="0"/>
              <a:pPr>
                <a:defRPr/>
              </a:pPr>
              <a:t>26</a:t>
            </a:fld>
            <a:endParaRPr lang="en-US"/>
          </a:p>
        </p:txBody>
      </p:sp>
    </p:spTree>
    <p:extLst>
      <p:ext uri="{BB962C8B-B14F-4D97-AF65-F5344CB8AC3E}">
        <p14:creationId xmlns:p14="http://schemas.microsoft.com/office/powerpoint/2010/main" val="1714264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27</a:t>
            </a:fld>
            <a:endParaRPr lang="en-US"/>
          </a:p>
        </p:txBody>
      </p:sp>
    </p:spTree>
    <p:extLst>
      <p:ext uri="{BB962C8B-B14F-4D97-AF65-F5344CB8AC3E}">
        <p14:creationId xmlns:p14="http://schemas.microsoft.com/office/powerpoint/2010/main" val="146383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6650" indent="-226650" eaLnBrk="1" hangingPunct="1"/>
            <a:r>
              <a:rPr lang="en-US" sz="2600" dirty="0">
                <a:latin typeface="Rockwell"/>
                <a:cs typeface="Rockwell"/>
              </a:rPr>
              <a:t>When layer switching become visible, we call it an artifact. Now artifacts refer to any visible errors caused by compression, transmission or decoding. </a:t>
            </a:r>
          </a:p>
          <a:p>
            <a:pPr lvl="1" eaLnBrk="1" hangingPunct="1"/>
            <a:r>
              <a:rPr lang="en-US" sz="2400" dirty="0">
                <a:latin typeface="Rockwell"/>
                <a:cs typeface="Rockwell"/>
              </a:rPr>
              <a:t>Excessive removal of information</a:t>
            </a:r>
          </a:p>
          <a:p>
            <a:pPr lvl="1" eaLnBrk="1" hangingPunct="1"/>
            <a:r>
              <a:rPr lang="en-US" sz="2400" dirty="0">
                <a:latin typeface="Rockwell"/>
                <a:cs typeface="Rockwell"/>
              </a:rPr>
              <a:t>Excessive reduction of quality</a:t>
            </a:r>
          </a:p>
          <a:p>
            <a:pPr marL="456468" lvl="1" defTabSz="456468" eaLnBrk="1" fontAlgn="auto" hangingPunct="1">
              <a:spcBef>
                <a:spcPts val="0"/>
              </a:spcBef>
              <a:spcAft>
                <a:spcPts val="0"/>
              </a:spcAft>
              <a:defRPr/>
            </a:pPr>
            <a:r>
              <a:rPr lang="en-US" sz="2400" dirty="0">
                <a:latin typeface="Rockwell"/>
                <a:cs typeface="Rockwell"/>
              </a:rPr>
              <a:t>Missing or incorrectly assembled packets</a:t>
            </a:r>
          </a:p>
          <a:p>
            <a:pPr marL="456468" lvl="1" defTabSz="456468" eaLnBrk="1" fontAlgn="auto" hangingPunct="1">
              <a:spcBef>
                <a:spcPts val="0"/>
              </a:spcBef>
              <a:spcAft>
                <a:spcPts val="0"/>
              </a:spcAft>
              <a:defRPr/>
            </a:pPr>
            <a:r>
              <a:rPr lang="en-US" sz="2400" dirty="0">
                <a:solidFill>
                  <a:schemeClr val="bg1"/>
                </a:solidFill>
                <a:latin typeface="Rockwell"/>
                <a:cs typeface="Rockwell"/>
              </a:rPr>
              <a:t>	The </a:t>
            </a:r>
            <a:r>
              <a:rPr lang="en-US" sz="2400" i="1" dirty="0">
                <a:solidFill>
                  <a:schemeClr val="bg1"/>
                </a:solidFill>
                <a:latin typeface="Rockwell"/>
                <a:cs typeface="Rockwell"/>
              </a:rPr>
              <a:t>flicker</a:t>
            </a:r>
            <a:r>
              <a:rPr lang="en-US" sz="2400" dirty="0">
                <a:solidFill>
                  <a:schemeClr val="bg1"/>
                </a:solidFill>
                <a:latin typeface="Rockwell"/>
                <a:cs typeface="Rockwell"/>
              </a:rPr>
              <a:t> artifact arises from layer adaptations taking place during ongoing sessions. Distinguish between three types of flicker:</a:t>
            </a:r>
          </a:p>
          <a:p>
            <a:pPr lvl="1" eaLnBrk="1" hangingPunct="1"/>
            <a:endParaRPr lang="en-US" sz="2400" dirty="0">
              <a:latin typeface="Rockwell"/>
              <a:cs typeface="Rockwell"/>
            </a:endParaRPr>
          </a:p>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28</a:t>
            </a:fld>
            <a:endParaRPr lang="en-US"/>
          </a:p>
        </p:txBody>
      </p:sp>
    </p:spTree>
    <p:extLst>
      <p:ext uri="{BB962C8B-B14F-4D97-AF65-F5344CB8AC3E}">
        <p14:creationId xmlns:p14="http://schemas.microsoft.com/office/powerpoint/2010/main" val="3740159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31</a:t>
            </a:fld>
            <a:endParaRPr lang="en-US"/>
          </a:p>
        </p:txBody>
      </p:sp>
    </p:spTree>
    <p:extLst>
      <p:ext uri="{BB962C8B-B14F-4D97-AF65-F5344CB8AC3E}">
        <p14:creationId xmlns:p14="http://schemas.microsoft.com/office/powerpoint/2010/main" val="1623230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32</a:t>
            </a:fld>
            <a:endParaRPr lang="en-US"/>
          </a:p>
        </p:txBody>
      </p:sp>
    </p:spTree>
    <p:extLst>
      <p:ext uri="{BB962C8B-B14F-4D97-AF65-F5344CB8AC3E}">
        <p14:creationId xmlns:p14="http://schemas.microsoft.com/office/powerpoint/2010/main" val="52763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2</a:t>
            </a:fld>
            <a:endParaRPr lang="en-US"/>
          </a:p>
        </p:txBody>
      </p:sp>
    </p:spTree>
    <p:extLst>
      <p:ext uri="{BB962C8B-B14F-4D97-AF65-F5344CB8AC3E}">
        <p14:creationId xmlns:p14="http://schemas.microsoft.com/office/powerpoint/2010/main" val="19538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468" eaLnBrk="1" fontAlgn="auto" hangingPunct="1">
              <a:spcBef>
                <a:spcPts val="0"/>
              </a:spcBef>
              <a:spcAft>
                <a:spcPts val="0"/>
              </a:spcAft>
              <a:defRPr/>
            </a:pPr>
            <a:r>
              <a:rPr lang="en-US" dirty="0">
                <a:latin typeface="Times New Roman" pitchFamily="-65" charset="0"/>
                <a:ea typeface="ＭＳ Ｐゴシック" pitchFamily="-65" charset="-128"/>
                <a:cs typeface="ＭＳ Ｐゴシック" pitchFamily="-65" charset="-128"/>
              </a:rPr>
              <a:t>Current technologies provided us adaptation mechanisms for streaming multimedia in heterogeneous environments. For example, scalable video is an attractive video adaptation technique. A scalable video stream can be truncated into several different sub streams and all of the sub streams are still decodable.  But the decoded video of the sub stream have different image quality, frame rate, and frame size. The different truncation pattern results in different kinds of quality impairments.  There is no robust quality metric that can tell us which pattern is in general perceived better by our user than the other.  </a:t>
            </a:r>
          </a:p>
          <a:p>
            <a:pPr defTabSz="456468" eaLnBrk="1" fontAlgn="auto" hangingPunct="1">
              <a:spcBef>
                <a:spcPts val="0"/>
              </a:spcBef>
              <a:spcAft>
                <a:spcPts val="0"/>
              </a:spcAft>
              <a:defRPr/>
            </a:pPr>
            <a:endParaRPr lang="en-US" dirty="0">
              <a:latin typeface="Times New Roman" pitchFamily="-65" charset="0"/>
              <a:ea typeface="ＭＳ Ｐゴシック" pitchFamily="-65" charset="-128"/>
              <a:cs typeface="ＭＳ Ｐゴシック" pitchFamily="-65" charset="-128"/>
            </a:endParaRPr>
          </a:p>
          <a:p>
            <a:endParaRPr lang="en-US" dirty="0">
              <a:latin typeface="+mn-lt"/>
              <a:ea typeface="+mn-ea"/>
              <a:cs typeface="+mn-cs"/>
            </a:endParaRPr>
          </a:p>
          <a:p>
            <a:r>
              <a:rPr lang="en-US" dirty="0"/>
              <a:t>However, it has been reported that current known objective metric fails in accurately predicting human's perception. </a:t>
            </a:r>
            <a:endParaRPr lang="en-US" dirty="0">
              <a:latin typeface="Times New Roman"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7F131CBB-C4F8-534D-8690-8A258DE863FA}" type="slidenum">
              <a:rPr lang="en-US" smtClean="0"/>
              <a:pPr/>
              <a:t>36</a:t>
            </a:fld>
            <a:endParaRPr lang="en-US"/>
          </a:p>
        </p:txBody>
      </p:sp>
    </p:spTree>
    <p:extLst>
      <p:ext uri="{BB962C8B-B14F-4D97-AF65-F5344CB8AC3E}">
        <p14:creationId xmlns:p14="http://schemas.microsoft.com/office/powerpoint/2010/main" val="3854908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6468" eaLnBrk="1" fontAlgn="auto" hangingPunct="1">
              <a:spcBef>
                <a:spcPts val="0"/>
              </a:spcBef>
              <a:spcAft>
                <a:spcPts val="0"/>
              </a:spcAft>
              <a:defRPr/>
            </a:pPr>
            <a:r>
              <a:rPr lang="en-US" dirty="0">
                <a:latin typeface="Times New Roman" pitchFamily="-65" charset="0"/>
                <a:ea typeface="ＭＳ Ｐゴシック" pitchFamily="-65" charset="-128"/>
                <a:cs typeface="ＭＳ Ｐゴシック" pitchFamily="-65" charset="-128"/>
              </a:rPr>
              <a:t>Current technologies provided us adaptation mechanisms for streaming multimedia in heterogeneous environments. For example, scalable video is an attractive video adaptation technique. A scalable video stream can be truncated into several different sub streams and all of the sub streams are still decodable.  But the decoded video of the sub stream have different image quality, frame rate, and frame size. The different truncation pattern results in different kinds of quality impairments.  There is no robust quality metric that can tell us which pattern is in general perceived better by our user than the other.  </a:t>
            </a:r>
          </a:p>
          <a:p>
            <a:pPr defTabSz="456468" eaLnBrk="1" fontAlgn="auto" hangingPunct="1">
              <a:spcBef>
                <a:spcPts val="0"/>
              </a:spcBef>
              <a:spcAft>
                <a:spcPts val="0"/>
              </a:spcAft>
              <a:defRPr/>
            </a:pPr>
            <a:endParaRPr lang="en-US" dirty="0">
              <a:latin typeface="Times New Roman" pitchFamily="-65" charset="0"/>
              <a:ea typeface="ＭＳ Ｐゴシック" pitchFamily="-65" charset="-128"/>
              <a:cs typeface="ＭＳ Ｐゴシック" pitchFamily="-65" charset="-128"/>
            </a:endParaRPr>
          </a:p>
          <a:p>
            <a:endParaRPr lang="en-US" dirty="0">
              <a:latin typeface="+mn-lt"/>
              <a:ea typeface="+mn-ea"/>
              <a:cs typeface="+mn-cs"/>
            </a:endParaRPr>
          </a:p>
          <a:p>
            <a:r>
              <a:rPr lang="en-US" dirty="0"/>
              <a:t>However, it has been reported that current known objective metric fails in accurately predicting human's perception. </a:t>
            </a:r>
            <a:endParaRPr lang="en-US" dirty="0">
              <a:latin typeface="Times New Roman" pitchFamily="-65" charset="0"/>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fld id="{7F131CBB-C4F8-534D-8690-8A258DE863FA}" type="slidenum">
              <a:rPr lang="en-US" smtClean="0"/>
              <a:pPr/>
              <a:t>37</a:t>
            </a:fld>
            <a:endParaRPr lang="en-US"/>
          </a:p>
        </p:txBody>
      </p:sp>
    </p:spTree>
    <p:extLst>
      <p:ext uri="{BB962C8B-B14F-4D97-AF65-F5344CB8AC3E}">
        <p14:creationId xmlns:p14="http://schemas.microsoft.com/office/powerpoint/2010/main" val="1261711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Semi-controlled environment</a:t>
            </a:r>
          </a:p>
          <a:p>
            <a:r>
              <a:rPr lang="en-US" dirty="0"/>
              <a:t>Full-factorial design in the</a:t>
            </a:r>
            <a:r>
              <a:rPr lang="en-US" baseline="0" dirty="0"/>
              <a:t> sense that all period levels and all amplitude levels, were cross-paired.</a:t>
            </a:r>
          </a:p>
          <a:p>
            <a:r>
              <a:rPr lang="en-US" baseline="0" dirty="0"/>
              <a:t>Such a design results in a lot of trials, so we let participants decide when they’d had enough.</a:t>
            </a:r>
          </a:p>
          <a:p>
            <a:r>
              <a:rPr lang="en-US" baseline="0" dirty="0"/>
              <a:t>Divided study into blocks according to flicker type. Each block covered all possible combinations of content, period levels and amplitude levels.</a:t>
            </a:r>
          </a:p>
          <a:p>
            <a:r>
              <a:rPr lang="en-US" baseline="0" dirty="0"/>
              <a:t>Within each block, all trials were fully </a:t>
            </a:r>
            <a:r>
              <a:rPr lang="en-US" baseline="0" dirty="0" err="1"/>
              <a:t>randomised</a:t>
            </a:r>
            <a:r>
              <a:rPr lang="en-US" baseline="0" dirty="0"/>
              <a:t>. No single participant would watch the videos in the same order.</a:t>
            </a:r>
          </a:p>
          <a:p>
            <a:r>
              <a:rPr lang="en-US" baseline="0" dirty="0"/>
              <a:t>For each trial they would watch a video, then give two responses. One relating to the stability of the quality (first screen-shot) and one relating to the acceptability of the quality (second screen-shot). Measured on 5-point </a:t>
            </a:r>
            <a:r>
              <a:rPr lang="en-US" baseline="0" dirty="0" err="1"/>
              <a:t>Likert</a:t>
            </a:r>
            <a:r>
              <a:rPr lang="en-US" baseline="0" dirty="0"/>
              <a:t> scale.</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40</a:t>
            </a:fld>
            <a:endParaRPr lang="en-US"/>
          </a:p>
        </p:txBody>
      </p:sp>
    </p:spTree>
    <p:extLst>
      <p:ext uri="{BB962C8B-B14F-4D97-AF65-F5344CB8AC3E}">
        <p14:creationId xmlns:p14="http://schemas.microsoft.com/office/powerpoint/2010/main" val="14411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131CBB-C4F8-534D-8690-8A258DE863FA}" type="slidenum">
              <a:rPr lang="en-US" smtClean="0"/>
              <a:pPr/>
              <a:t>41</a:t>
            </a:fld>
            <a:endParaRPr lang="en-US"/>
          </a:p>
        </p:txBody>
      </p:sp>
    </p:spTree>
    <p:extLst>
      <p:ext uri="{BB962C8B-B14F-4D97-AF65-F5344CB8AC3E}">
        <p14:creationId xmlns:p14="http://schemas.microsoft.com/office/powerpoint/2010/main" val="315282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Repeated-measures, participants provide responses to all stimuli. As opposed to a comparison study where you might look at a difference between two groups.</a:t>
            </a:r>
          </a:p>
          <a:p>
            <a:r>
              <a:rPr lang="en-US" baseline="0" dirty="0"/>
              <a:t>Data are not on an interval scale, the difference between strongly agree and agree is not necessarily the same as the difference between agree and neutral. Non-parametric.</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42</a:t>
            </a:fld>
            <a:endParaRPr lang="en-US"/>
          </a:p>
        </p:txBody>
      </p:sp>
    </p:spTree>
    <p:extLst>
      <p:ext uri="{BB962C8B-B14F-4D97-AF65-F5344CB8AC3E}">
        <p14:creationId xmlns:p14="http://schemas.microsoft.com/office/powerpoint/2010/main" val="2315042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Conflicts: instances where participants have provided an incorrect response or where</a:t>
            </a:r>
            <a:r>
              <a:rPr lang="en-US" baseline="0" dirty="0"/>
              <a:t> they have become tired or bored and given the same response over and over.</a:t>
            </a:r>
          </a:p>
          <a:p>
            <a:r>
              <a:rPr lang="en-US" baseline="0" dirty="0"/>
              <a:t>Independent variable: content, period or amplitude.</a:t>
            </a:r>
          </a:p>
          <a:p>
            <a:r>
              <a:rPr lang="en-US" baseline="0" dirty="0"/>
              <a:t>Dependent variable: perception of stability or acceptance of quality</a:t>
            </a:r>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43</a:t>
            </a:fld>
            <a:endParaRPr lang="en-US"/>
          </a:p>
        </p:txBody>
      </p:sp>
    </p:spTree>
    <p:extLst>
      <p:ext uri="{BB962C8B-B14F-4D97-AF65-F5344CB8AC3E}">
        <p14:creationId xmlns:p14="http://schemas.microsoft.com/office/powerpoint/2010/main" val="3635283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44</a:t>
            </a:fld>
            <a:endParaRPr lang="en-US"/>
          </a:p>
        </p:txBody>
      </p:sp>
    </p:spTree>
    <p:extLst>
      <p:ext uri="{BB962C8B-B14F-4D97-AF65-F5344CB8AC3E}">
        <p14:creationId xmlns:p14="http://schemas.microsoft.com/office/powerpoint/2010/main" val="196456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45</a:t>
            </a:fld>
            <a:endParaRPr lang="en-US"/>
          </a:p>
        </p:txBody>
      </p:sp>
    </p:spTree>
    <p:extLst>
      <p:ext uri="{BB962C8B-B14F-4D97-AF65-F5344CB8AC3E}">
        <p14:creationId xmlns:p14="http://schemas.microsoft.com/office/powerpoint/2010/main" val="2934146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47</a:t>
            </a:fld>
            <a:endParaRPr lang="en-US"/>
          </a:p>
        </p:txBody>
      </p:sp>
    </p:spTree>
    <p:extLst>
      <p:ext uri="{BB962C8B-B14F-4D97-AF65-F5344CB8AC3E}">
        <p14:creationId xmlns:p14="http://schemas.microsoft.com/office/powerpoint/2010/main" val="3093809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48</a:t>
            </a:fld>
            <a:endParaRPr lang="en-US"/>
          </a:p>
        </p:txBody>
      </p:sp>
    </p:spTree>
    <p:extLst>
      <p:ext uri="{BB962C8B-B14F-4D97-AF65-F5344CB8AC3E}">
        <p14:creationId xmlns:p14="http://schemas.microsoft.com/office/powerpoint/2010/main" val="150393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4</a:t>
            </a:fld>
            <a:endParaRPr lang="en-US"/>
          </a:p>
        </p:txBody>
      </p:sp>
    </p:spTree>
    <p:extLst>
      <p:ext uri="{BB962C8B-B14F-4D97-AF65-F5344CB8AC3E}">
        <p14:creationId xmlns:p14="http://schemas.microsoft.com/office/powerpoint/2010/main" val="3490010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49</a:t>
            </a:fld>
            <a:endParaRPr lang="en-US"/>
          </a:p>
        </p:txBody>
      </p:sp>
    </p:spTree>
    <p:extLst>
      <p:ext uri="{BB962C8B-B14F-4D97-AF65-F5344CB8AC3E}">
        <p14:creationId xmlns:p14="http://schemas.microsoft.com/office/powerpoint/2010/main" val="4147118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50</a:t>
            </a:fld>
            <a:endParaRPr lang="en-US"/>
          </a:p>
        </p:txBody>
      </p:sp>
    </p:spTree>
    <p:extLst>
      <p:ext uri="{BB962C8B-B14F-4D97-AF65-F5344CB8AC3E}">
        <p14:creationId xmlns:p14="http://schemas.microsoft.com/office/powerpoint/2010/main" val="3611179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8B5CFBA-439A-EA45-95FC-D50F0131E3AD}" type="slidenum">
              <a:rPr lang="en-US" smtClean="0"/>
              <a:pPr/>
              <a:t>51</a:t>
            </a:fld>
            <a:endParaRPr lang="en-US"/>
          </a:p>
        </p:txBody>
      </p:sp>
    </p:spTree>
    <p:extLst>
      <p:ext uri="{BB962C8B-B14F-4D97-AF65-F5344CB8AC3E}">
        <p14:creationId xmlns:p14="http://schemas.microsoft.com/office/powerpoint/2010/main" val="144909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5</a:t>
            </a:fld>
            <a:endParaRPr lang="en-US"/>
          </a:p>
        </p:txBody>
      </p:sp>
    </p:spTree>
    <p:extLst>
      <p:ext uri="{BB962C8B-B14F-4D97-AF65-F5344CB8AC3E}">
        <p14:creationId xmlns:p14="http://schemas.microsoft.com/office/powerpoint/2010/main" val="160610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6</a:t>
            </a:fld>
            <a:endParaRPr lang="en-US"/>
          </a:p>
        </p:txBody>
      </p:sp>
    </p:spTree>
    <p:extLst>
      <p:ext uri="{BB962C8B-B14F-4D97-AF65-F5344CB8AC3E}">
        <p14:creationId xmlns:p14="http://schemas.microsoft.com/office/powerpoint/2010/main" val="345568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7</a:t>
            </a:fld>
            <a:endParaRPr lang="en-US"/>
          </a:p>
        </p:txBody>
      </p:sp>
    </p:spTree>
    <p:extLst>
      <p:ext uri="{BB962C8B-B14F-4D97-AF65-F5344CB8AC3E}">
        <p14:creationId xmlns:p14="http://schemas.microsoft.com/office/powerpoint/2010/main" val="128036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11</a:t>
            </a:fld>
            <a:endParaRPr lang="en-US"/>
          </a:p>
        </p:txBody>
      </p:sp>
    </p:spTree>
    <p:extLst>
      <p:ext uri="{BB962C8B-B14F-4D97-AF65-F5344CB8AC3E}">
        <p14:creationId xmlns:p14="http://schemas.microsoft.com/office/powerpoint/2010/main" val="349905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16</a:t>
            </a:fld>
            <a:endParaRPr lang="en-US"/>
          </a:p>
        </p:txBody>
      </p:sp>
    </p:spTree>
    <p:extLst>
      <p:ext uri="{BB962C8B-B14F-4D97-AF65-F5344CB8AC3E}">
        <p14:creationId xmlns:p14="http://schemas.microsoft.com/office/powerpoint/2010/main" val="229991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74C0F5E-8D6E-CD41-9FD1-AF5C4C58AB2A}" type="slidenum">
              <a:rPr lang="en-US" smtClean="0"/>
              <a:pPr>
                <a:defRPr/>
              </a:pPr>
              <a:t>18</a:t>
            </a:fld>
            <a:endParaRPr lang="en-US"/>
          </a:p>
        </p:txBody>
      </p:sp>
    </p:spTree>
    <p:extLst>
      <p:ext uri="{BB962C8B-B14F-4D97-AF65-F5344CB8AC3E}">
        <p14:creationId xmlns:p14="http://schemas.microsoft.com/office/powerpoint/2010/main" val="3841855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Rectangle 4"/>
          <p:cNvSpPr>
            <a:spLocks noChangeArrowheads="1"/>
          </p:cNvSpPr>
          <p:nvPr/>
        </p:nvSpPr>
        <p:spPr bwMode="auto">
          <a:xfrm>
            <a:off x="171450" y="2155825"/>
            <a:ext cx="1397000" cy="1276350"/>
          </a:xfrm>
          <a:prstGeom prst="rect">
            <a:avLst/>
          </a:prstGeom>
          <a:gradFill rotWithShape="1">
            <a:gsLst>
              <a:gs pos="0">
                <a:srgbClr val="FE7519"/>
              </a:gs>
              <a:gs pos="100000">
                <a:srgbClr val="FFFFFF"/>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5" name="Rectangle 5"/>
          <p:cNvSpPr>
            <a:spLocks noChangeArrowheads="1"/>
          </p:cNvSpPr>
          <p:nvPr/>
        </p:nvSpPr>
        <p:spPr bwMode="gray">
          <a:xfrm>
            <a:off x="36513" y="3336925"/>
            <a:ext cx="8985250" cy="46038"/>
          </a:xfrm>
          <a:prstGeom prst="rect">
            <a:avLst/>
          </a:prstGeom>
          <a:gradFill rotWithShape="0">
            <a:gsLst>
              <a:gs pos="0">
                <a:srgbClr val="1C1C1C"/>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ClrTx/>
              <a:buSzTx/>
              <a:buFontTx/>
              <a:buNone/>
            </a:pPr>
            <a:endParaRPr kumimoji="1" lang="nb-NO" sz="2400"/>
          </a:p>
        </p:txBody>
      </p:sp>
      <p:sp>
        <p:nvSpPr>
          <p:cNvPr id="6" name="Rectangle 6"/>
          <p:cNvSpPr>
            <a:spLocks noChangeArrowheads="1"/>
          </p:cNvSpPr>
          <p:nvPr/>
        </p:nvSpPr>
        <p:spPr bwMode="auto">
          <a:xfrm rot="16200000">
            <a:off x="-517525" y="2586038"/>
            <a:ext cx="1685925" cy="92075"/>
          </a:xfrm>
          <a:prstGeom prst="rect">
            <a:avLst/>
          </a:prstGeom>
          <a:gradFill rotWithShape="0">
            <a:gsLst>
              <a:gs pos="0">
                <a:srgbClr val="808080"/>
              </a:gs>
              <a:gs pos="100000">
                <a:srgbClr val="1C1C1C"/>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155074" name="Rectangle 2"/>
          <p:cNvSpPr>
            <a:spLocks noGrp="1" noChangeArrowheads="1"/>
          </p:cNvSpPr>
          <p:nvPr>
            <p:ph type="ctrTitle"/>
          </p:nvPr>
        </p:nvSpPr>
        <p:spPr>
          <a:xfrm>
            <a:off x="638175" y="1708150"/>
            <a:ext cx="7772400" cy="1462088"/>
          </a:xfrm>
        </p:spPr>
        <p:txBody>
          <a:bodyPr rIns="91440"/>
          <a:lstStyle>
            <a:lvl1pPr algn="ctr">
              <a:defRPr>
                <a:latin typeface="Eurostile" panose="020B0504020202050204" pitchFamily="34" charset="77"/>
              </a:defRPr>
            </a:lvl1pPr>
          </a:lstStyle>
          <a:p>
            <a:r>
              <a:rPr lang="en-US" dirty="0"/>
              <a:t>Click to edit Master title style</a:t>
            </a:r>
          </a:p>
        </p:txBody>
      </p:sp>
      <p:sp>
        <p:nvSpPr>
          <p:cNvPr id="1155075" name="Rectangle 3"/>
          <p:cNvSpPr>
            <a:spLocks noGrp="1" noChangeArrowheads="1"/>
          </p:cNvSpPr>
          <p:nvPr>
            <p:ph type="subTitle" idx="1"/>
          </p:nvPr>
        </p:nvSpPr>
        <p:spPr>
          <a:xfrm>
            <a:off x="1371600" y="3886200"/>
            <a:ext cx="6400800" cy="1752600"/>
          </a:xfrm>
        </p:spPr>
        <p:txBody>
          <a:bodyPr rIns="91440"/>
          <a:lstStyle>
            <a:lvl1pPr marL="0" indent="0" algn="ctr">
              <a:buFont typeface="Wingdings" pitchFamily="-96" charset="2"/>
              <a:buNone/>
              <a:defRPr/>
            </a:lvl1pPr>
          </a:lstStyle>
          <a:p>
            <a:r>
              <a:rPr lang="en-US" dirty="0"/>
              <a:t>Click to edit Master subtitle style</a:t>
            </a:r>
          </a:p>
        </p:txBody>
      </p:sp>
    </p:spTree>
    <p:extLst>
      <p:ext uri="{BB962C8B-B14F-4D97-AF65-F5344CB8AC3E}">
        <p14:creationId xmlns:p14="http://schemas.microsoft.com/office/powerpoint/2010/main" val="123780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Eurostile" panose="020B0504020202050204" pitchFamily="34" charset="77"/>
              </a:defRPr>
            </a:lvl1pPr>
          </a:lstStyle>
          <a:p>
            <a:r>
              <a:rPr lang="nb-NO" dirty="0"/>
              <a:t>Klikk for å redigere tittelstil</a:t>
            </a:r>
          </a:p>
        </p:txBody>
      </p:sp>
      <p:sp>
        <p:nvSpPr>
          <p:cNvPr id="3" name="Plassholder for innhold 2"/>
          <p:cNvSpPr>
            <a:spLocks noGrp="1"/>
          </p:cNvSpPr>
          <p:nvPr>
            <p:ph idx="1" hasCustomPrompt="1"/>
          </p:nvPr>
        </p:nvSpPr>
        <p:spPr>
          <a:xfrm>
            <a:off x="237067" y="866775"/>
            <a:ext cx="8729134" cy="5648325"/>
          </a:xfrm>
        </p:spPr>
        <p:txBody>
          <a:bodyPr/>
          <a:lstStyle>
            <a:lvl1pPr>
              <a:defRPr>
                <a:latin typeface="Eurostile" panose="020B0504020202050204" pitchFamily="34" charset="77"/>
              </a:defRPr>
            </a:lvl1pPr>
            <a:lvl2pPr>
              <a:defRPr>
                <a:latin typeface="Eurostile" panose="020B0504020202050204" pitchFamily="34" charset="77"/>
              </a:defRPr>
            </a:lvl2pPr>
            <a:lvl3pPr>
              <a:defRPr>
                <a:latin typeface="Eurostile" panose="020B0504020202050204" pitchFamily="34" charset="77"/>
              </a:defRPr>
            </a:lvl3pPr>
            <a:lvl4pPr>
              <a:defRPr>
                <a:latin typeface="Eurostile" panose="020B0504020202050204" pitchFamily="34" charset="77"/>
              </a:defRPr>
            </a:lvl4pPr>
            <a:lvl5pPr>
              <a:defRPr>
                <a:latin typeface="Eurostile" panose="020B0504020202050204" pitchFamily="34" charset="77"/>
              </a:defRPr>
            </a:lvl5pPr>
          </a:lstStyle>
          <a:p>
            <a:pPr lvl="0"/>
            <a:r>
              <a:rPr lang="en-US" noProof="0" dirty="0" err="1"/>
              <a:t>Klikk</a:t>
            </a:r>
            <a:r>
              <a:rPr lang="en-US" noProof="0" dirty="0"/>
              <a:t> for </a:t>
            </a:r>
            <a:r>
              <a:rPr lang="en-US" noProof="0" dirty="0" err="1"/>
              <a:t>å</a:t>
            </a:r>
            <a:r>
              <a:rPr lang="en-US" noProof="0" dirty="0"/>
              <a:t>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Tree>
    <p:extLst>
      <p:ext uri="{BB962C8B-B14F-4D97-AF65-F5344CB8AC3E}">
        <p14:creationId xmlns:p14="http://schemas.microsoft.com/office/powerpoint/2010/main" val="1515271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0" y="866775"/>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648200" y="866775"/>
            <a:ext cx="4495800" cy="5648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399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29362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1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RL Footer">
    <p:spTree>
      <p:nvGrpSpPr>
        <p:cNvPr id="1" name=""/>
        <p:cNvGrpSpPr/>
        <p:nvPr/>
      </p:nvGrpSpPr>
      <p:grpSpPr>
        <a:xfrm>
          <a:off x="0" y="0"/>
          <a:ext cx="0" cy="0"/>
          <a:chOff x="0" y="0"/>
          <a:chExt cx="0" cy="0"/>
        </a:xfrm>
      </p:grpSpPr>
      <p:pic>
        <p:nvPicPr>
          <p:cNvPr id="3" name="Picture 2" descr="simula_footer_neg_HEX.eps"/>
          <p:cNvPicPr>
            <a:picLocks noChangeAspect="1"/>
          </p:cNvPicPr>
          <p:nvPr/>
        </p:nvPicPr>
        <p:blipFill>
          <a:blip r:embed="rId2"/>
          <a:stretch>
            <a:fillRect/>
          </a:stretch>
        </p:blipFill>
        <p:spPr>
          <a:xfrm>
            <a:off x="0" y="6381749"/>
            <a:ext cx="9144000" cy="476251"/>
          </a:xfrm>
          <a:prstGeom prst="rect">
            <a:avLst/>
          </a:prstGeom>
        </p:spPr>
      </p:pic>
      <p:sp>
        <p:nvSpPr>
          <p:cNvPr id="6" name="Title 1"/>
          <p:cNvSpPr>
            <a:spLocks noGrp="1"/>
          </p:cNvSpPr>
          <p:nvPr>
            <p:ph type="title" hasCustomPrompt="1"/>
          </p:nvPr>
        </p:nvSpPr>
        <p:spPr>
          <a:xfrm>
            <a:off x="152400" y="228600"/>
            <a:ext cx="8839200" cy="457200"/>
          </a:xfrm>
          <a:prstGeom prst="rect">
            <a:avLst/>
          </a:prstGeom>
        </p:spPr>
        <p:txBody>
          <a:bodyPr vert="horz" lIns="91432" tIns="45716" rIns="91432" bIns="45716" anchor="t"/>
          <a:lstStyle>
            <a:lvl1pPr>
              <a:tabLst/>
              <a:defRPr sz="2400" b="1"/>
            </a:lvl1pPr>
          </a:lstStyle>
          <a:p>
            <a:r>
              <a:rPr lang="en-US" dirty="0"/>
              <a:t>Frame title</a:t>
            </a:r>
          </a:p>
        </p:txBody>
      </p:sp>
      <p:sp>
        <p:nvSpPr>
          <p:cNvPr id="4" name="Title 5"/>
          <p:cNvSpPr txBox="1">
            <a:spLocks/>
          </p:cNvSpPr>
          <p:nvPr userDrawn="1"/>
        </p:nvSpPr>
        <p:spPr>
          <a:xfrm>
            <a:off x="4216044" y="6360426"/>
            <a:ext cx="4927956" cy="497575"/>
          </a:xfrm>
          <a:prstGeom prst="rect">
            <a:avLst/>
          </a:prstGeom>
          <a:solidFill>
            <a:schemeClr val="bg1"/>
          </a:solidFill>
        </p:spPr>
        <p:txBody>
          <a:bodyPr vert="horz" lIns="91432" tIns="45716" rIns="91432" bIns="45716" anchor="t"/>
          <a:lstStyle/>
          <a:p>
            <a:pPr defTabSz="457159" eaLnBrk="1" fontAlgn="auto" hangingPunct="1">
              <a:spcAft>
                <a:spcPts val="0"/>
              </a:spcAft>
              <a:tabLst>
                <a:tab pos="0" algn="l"/>
                <a:tab pos="914317" algn="l"/>
                <a:tab pos="1828635" algn="l"/>
                <a:tab pos="2742952" algn="l"/>
                <a:tab pos="3657268" algn="l"/>
                <a:tab pos="4571586" algn="l"/>
                <a:tab pos="5485903" algn="l"/>
                <a:tab pos="6400220" algn="l"/>
                <a:tab pos="7314537" algn="l"/>
                <a:tab pos="8228855" algn="l"/>
                <a:tab pos="9143171" algn="l"/>
                <a:tab pos="10057488" algn="l"/>
              </a:tabLst>
              <a:defRPr/>
            </a:pPr>
            <a:r>
              <a:rPr lang="en-GB" sz="2400" dirty="0">
                <a:solidFill>
                  <a:srgbClr val="595959"/>
                </a:solidFill>
                <a:effectLst>
                  <a:outerShdw blurRad="63500" dist="25400" dir="2700000" algn="tl">
                    <a:srgbClr val="FF8700"/>
                  </a:outerShdw>
                </a:effectLst>
                <a:latin typeface="Chalkduster"/>
                <a:ea typeface="ＭＳ Ｐゴシック" charset="-128"/>
                <a:cs typeface="Chalkduster"/>
              </a:rPr>
              <a:t>Media Performance Group</a:t>
            </a:r>
          </a:p>
        </p:txBody>
      </p:sp>
      <p:sp>
        <p:nvSpPr>
          <p:cNvPr id="5" name="Rectangle 4"/>
          <p:cNvSpPr/>
          <p:nvPr userDrawn="1"/>
        </p:nvSpPr>
        <p:spPr>
          <a:xfrm>
            <a:off x="2873737" y="6388186"/>
            <a:ext cx="1347064" cy="469815"/>
          </a:xfrm>
          <a:prstGeom prst="rect">
            <a:avLst/>
          </a:prstGeom>
          <a:gradFill>
            <a:gsLst>
              <a:gs pos="0">
                <a:schemeClr val="accent1">
                  <a:tint val="100000"/>
                  <a:shade val="100000"/>
                  <a:satMod val="13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solidFill>
                <a:srgbClr val="FFFFFF"/>
              </a:solidFill>
              <a:latin typeface="Helvetica"/>
            </a:endParaRPr>
          </a:p>
        </p:txBody>
      </p:sp>
    </p:spTree>
    <p:extLst>
      <p:ext uri="{BB962C8B-B14F-4D97-AF65-F5344CB8AC3E}">
        <p14:creationId xmlns:p14="http://schemas.microsoft.com/office/powerpoint/2010/main" val="9050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EECE-9EE6-C445-B80A-F3B49D720615}"/>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BF30FB-4E73-D547-92A5-BE2FE53BC803}"/>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Online Image Placeholder 3">
            <a:extLst>
              <a:ext uri="{FF2B5EF4-FFF2-40B4-BE49-F238E27FC236}">
                <a16:creationId xmlns:a16="http://schemas.microsoft.com/office/drawing/2014/main" id="{E9C80F93-3AFF-B541-B5B6-B5080A3612FC}"/>
              </a:ext>
            </a:extLst>
          </p:cNvPr>
          <p:cNvSpPr>
            <a:spLocks noGrp="1"/>
          </p:cNvSpPr>
          <p:nvPr>
            <p:ph type="clipArt" sz="half" idx="2"/>
          </p:nvPr>
        </p:nvSpPr>
        <p:spPr>
          <a:xfrm>
            <a:off x="4648200" y="1295400"/>
            <a:ext cx="3810000" cy="4876800"/>
          </a:xfrm>
        </p:spPr>
        <p:txBody>
          <a:bodyPr/>
          <a:lstStyle/>
          <a:p>
            <a:endParaRPr lang="en-US"/>
          </a:p>
        </p:txBody>
      </p:sp>
      <p:sp>
        <p:nvSpPr>
          <p:cNvPr id="5" name="Date Placeholder 4">
            <a:extLst>
              <a:ext uri="{FF2B5EF4-FFF2-40B4-BE49-F238E27FC236}">
                <a16:creationId xmlns:a16="http://schemas.microsoft.com/office/drawing/2014/main" id="{0DE1DC01-9896-CD40-8AFE-F103EC63E833}"/>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6" name="Footer Placeholder 5">
            <a:extLst>
              <a:ext uri="{FF2B5EF4-FFF2-40B4-BE49-F238E27FC236}">
                <a16:creationId xmlns:a16="http://schemas.microsoft.com/office/drawing/2014/main" id="{0A835596-C157-8448-8F55-441B9780BF3B}"/>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7" name="Slide Number Placeholder 6">
            <a:extLst>
              <a:ext uri="{FF2B5EF4-FFF2-40B4-BE49-F238E27FC236}">
                <a16:creationId xmlns:a16="http://schemas.microsoft.com/office/drawing/2014/main" id="{66F4E85E-D2CF-F243-A751-C781D3A30E64}"/>
              </a:ext>
            </a:extLst>
          </p:cNvPr>
          <p:cNvSpPr>
            <a:spLocks noGrp="1"/>
          </p:cNvSpPr>
          <p:nvPr>
            <p:ph type="sldNum" sz="quarter" idx="12"/>
          </p:nvPr>
        </p:nvSpPr>
        <p:spPr>
          <a:xfrm>
            <a:off x="609600" y="6400800"/>
            <a:ext cx="457200" cy="457200"/>
          </a:xfrm>
        </p:spPr>
        <p:txBody>
          <a:bodyPr/>
          <a:lstStyle>
            <a:lvl1pPr>
              <a:defRPr/>
            </a:lvl1pPr>
          </a:lstStyle>
          <a:p>
            <a:fld id="{D460F38E-76EB-3D44-9F4B-E160F8698439}" type="slidenum">
              <a:rPr lang="en-US" altLang="nb-NO"/>
              <a:pPr/>
              <a:t>‹#›</a:t>
            </a:fld>
            <a:endParaRPr lang="en-US" altLang="nb-NO"/>
          </a:p>
        </p:txBody>
      </p:sp>
    </p:spTree>
    <p:extLst>
      <p:ext uri="{BB962C8B-B14F-4D97-AF65-F5344CB8AC3E}">
        <p14:creationId xmlns:p14="http://schemas.microsoft.com/office/powerpoint/2010/main" val="120465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6DBD-A3BD-7748-92EA-F36903EA88BB}"/>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0C6A38-CFF7-C54D-AB57-0BC054F7C429}"/>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861A6E3-B600-C34E-8D5C-988E1C8A6C06}"/>
              </a:ext>
            </a:extLst>
          </p:cNvPr>
          <p:cNvSpPr>
            <a:spLocks noGrp="1"/>
          </p:cNvSpPr>
          <p:nvPr>
            <p:ph sz="quarter" idx="2"/>
          </p:nvPr>
        </p:nvSpPr>
        <p:spPr>
          <a:xfrm>
            <a:off x="4648200" y="1295400"/>
            <a:ext cx="3810000" cy="2362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a:extLst>
              <a:ext uri="{FF2B5EF4-FFF2-40B4-BE49-F238E27FC236}">
                <a16:creationId xmlns:a16="http://schemas.microsoft.com/office/drawing/2014/main" id="{6E289CEE-80E5-6F46-AEDA-74ADB64C6EB3}"/>
              </a:ext>
            </a:extLst>
          </p:cNvPr>
          <p:cNvSpPr>
            <a:spLocks noGrp="1"/>
          </p:cNvSpPr>
          <p:nvPr>
            <p:ph sz="quarter" idx="3"/>
          </p:nvPr>
        </p:nvSpPr>
        <p:spPr>
          <a:xfrm>
            <a:off x="4648200" y="3810000"/>
            <a:ext cx="3810000" cy="2362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C1014553-965D-894E-A16D-57ABB794FEF6}"/>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7" name="Footer Placeholder 6">
            <a:extLst>
              <a:ext uri="{FF2B5EF4-FFF2-40B4-BE49-F238E27FC236}">
                <a16:creationId xmlns:a16="http://schemas.microsoft.com/office/drawing/2014/main" id="{E1C97A31-0D0B-3345-9291-66F1DEDF623E}"/>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8" name="Slide Number Placeholder 7">
            <a:extLst>
              <a:ext uri="{FF2B5EF4-FFF2-40B4-BE49-F238E27FC236}">
                <a16:creationId xmlns:a16="http://schemas.microsoft.com/office/drawing/2014/main" id="{6ACC767E-B21E-BE4B-9D28-DA9B7AB9E748}"/>
              </a:ext>
            </a:extLst>
          </p:cNvPr>
          <p:cNvSpPr>
            <a:spLocks noGrp="1"/>
          </p:cNvSpPr>
          <p:nvPr>
            <p:ph type="sldNum" sz="quarter" idx="12"/>
          </p:nvPr>
        </p:nvSpPr>
        <p:spPr>
          <a:xfrm>
            <a:off x="7010400" y="6248400"/>
            <a:ext cx="1905000" cy="457200"/>
          </a:xfrm>
        </p:spPr>
        <p:txBody>
          <a:bodyPr/>
          <a:lstStyle>
            <a:lvl1pPr>
              <a:defRPr/>
            </a:lvl1pPr>
          </a:lstStyle>
          <a:p>
            <a:fld id="{7EDB6CCE-B4F4-2948-B0B7-74F499F912AF}" type="slidenum">
              <a:rPr lang="en-US" altLang="nb-NO"/>
              <a:pPr/>
              <a:t>‹#›</a:t>
            </a:fld>
            <a:endParaRPr lang="en-US" altLang="nb-NO"/>
          </a:p>
        </p:txBody>
      </p:sp>
    </p:spTree>
    <p:extLst>
      <p:ext uri="{BB962C8B-B14F-4D97-AF65-F5344CB8AC3E}">
        <p14:creationId xmlns:p14="http://schemas.microsoft.com/office/powerpoint/2010/main" val="228158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8FE3C-EFF4-6F4C-8F71-A85977751A0C}"/>
              </a:ext>
            </a:extLst>
          </p:cNvPr>
          <p:cNvSpPr>
            <a:spLocks noGrp="1"/>
          </p:cNvSpPr>
          <p:nvPr>
            <p:ph type="title"/>
          </p:nvPr>
        </p:nvSpPr>
        <p:spPr>
          <a:xfrm>
            <a:off x="685800" y="152400"/>
            <a:ext cx="7772400" cy="1143000"/>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6FBD899-7B5A-CA4F-96F5-692F2EA49AAA}"/>
              </a:ext>
            </a:extLst>
          </p:cNvPr>
          <p:cNvSpPr>
            <a:spLocks noGrp="1"/>
          </p:cNvSpPr>
          <p:nvPr>
            <p:ph type="body" sz="half" idx="1"/>
          </p:nvPr>
        </p:nvSpPr>
        <p:spPr>
          <a:xfrm>
            <a:off x="6858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D142A3-58F6-3547-A1F8-998DEF664EFF}"/>
              </a:ext>
            </a:extLst>
          </p:cNvPr>
          <p:cNvSpPr>
            <a:spLocks noGrp="1"/>
          </p:cNvSpPr>
          <p:nvPr>
            <p:ph sz="half" idx="2"/>
          </p:nvPr>
        </p:nvSpPr>
        <p:spPr>
          <a:xfrm>
            <a:off x="4648200" y="1295400"/>
            <a:ext cx="3810000" cy="4876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AFD4EC-4AB4-E946-8119-46D7C525A097}"/>
              </a:ext>
            </a:extLst>
          </p:cNvPr>
          <p:cNvSpPr>
            <a:spLocks noGrp="1"/>
          </p:cNvSpPr>
          <p:nvPr>
            <p:ph type="dt" sz="half" idx="10"/>
          </p:nvPr>
        </p:nvSpPr>
        <p:spPr>
          <a:xfrm>
            <a:off x="1173163" y="6265863"/>
            <a:ext cx="1905000" cy="457200"/>
          </a:xfrm>
        </p:spPr>
        <p:txBody>
          <a:bodyPr/>
          <a:lstStyle>
            <a:lvl1pPr>
              <a:defRPr/>
            </a:lvl1pPr>
          </a:lstStyle>
          <a:p>
            <a:endParaRPr lang="en-US" altLang="nb-NO"/>
          </a:p>
        </p:txBody>
      </p:sp>
      <p:sp>
        <p:nvSpPr>
          <p:cNvPr id="6" name="Footer Placeholder 5">
            <a:extLst>
              <a:ext uri="{FF2B5EF4-FFF2-40B4-BE49-F238E27FC236}">
                <a16:creationId xmlns:a16="http://schemas.microsoft.com/office/drawing/2014/main" id="{D50E60D6-ACE6-4C41-AC47-50E8040A33C6}"/>
              </a:ext>
            </a:extLst>
          </p:cNvPr>
          <p:cNvSpPr>
            <a:spLocks noGrp="1"/>
          </p:cNvSpPr>
          <p:nvPr>
            <p:ph type="ftr" sz="quarter" idx="11"/>
          </p:nvPr>
        </p:nvSpPr>
        <p:spPr>
          <a:xfrm>
            <a:off x="3581400" y="6248400"/>
            <a:ext cx="2895600" cy="457200"/>
          </a:xfrm>
        </p:spPr>
        <p:txBody>
          <a:bodyPr/>
          <a:lstStyle>
            <a:lvl1pPr>
              <a:defRPr/>
            </a:lvl1pPr>
          </a:lstStyle>
          <a:p>
            <a:endParaRPr lang="en-US" altLang="nb-NO"/>
          </a:p>
        </p:txBody>
      </p:sp>
      <p:sp>
        <p:nvSpPr>
          <p:cNvPr id="7" name="Slide Number Placeholder 6">
            <a:extLst>
              <a:ext uri="{FF2B5EF4-FFF2-40B4-BE49-F238E27FC236}">
                <a16:creationId xmlns:a16="http://schemas.microsoft.com/office/drawing/2014/main" id="{69CD5367-9915-7340-8D3F-0E42CF0FE3A5}"/>
              </a:ext>
            </a:extLst>
          </p:cNvPr>
          <p:cNvSpPr>
            <a:spLocks noGrp="1"/>
          </p:cNvSpPr>
          <p:nvPr>
            <p:ph type="sldNum" sz="quarter" idx="12"/>
          </p:nvPr>
        </p:nvSpPr>
        <p:spPr>
          <a:xfrm>
            <a:off x="7010400" y="6248400"/>
            <a:ext cx="1905000" cy="457200"/>
          </a:xfrm>
        </p:spPr>
        <p:txBody>
          <a:bodyPr/>
          <a:lstStyle>
            <a:lvl1pPr>
              <a:defRPr/>
            </a:lvl1pPr>
          </a:lstStyle>
          <a:p>
            <a:fld id="{7903D48A-C723-8E46-A8E9-5EC952B8ED78}" type="slidenum">
              <a:rPr lang="en-US" altLang="nb-NO"/>
              <a:pPr/>
              <a:t>‹#›</a:t>
            </a:fld>
            <a:endParaRPr lang="en-US" altLang="nb-NO"/>
          </a:p>
        </p:txBody>
      </p:sp>
    </p:spTree>
    <p:extLst>
      <p:ext uri="{BB962C8B-B14F-4D97-AF65-F5344CB8AC3E}">
        <p14:creationId xmlns:p14="http://schemas.microsoft.com/office/powerpoint/2010/main" val="17723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07950" y="131763"/>
            <a:ext cx="928688" cy="598487"/>
          </a:xfrm>
          <a:prstGeom prst="rect">
            <a:avLst/>
          </a:prstGeom>
          <a:gradFill rotWithShape="1">
            <a:gsLst>
              <a:gs pos="0">
                <a:srgbClr val="FE7519"/>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027" name="Rectangle 3"/>
          <p:cNvSpPr>
            <a:spLocks noGrp="1" noChangeArrowheads="1"/>
          </p:cNvSpPr>
          <p:nvPr>
            <p:ph type="title"/>
          </p:nvPr>
        </p:nvSpPr>
        <p:spPr bwMode="auto">
          <a:xfrm>
            <a:off x="312738" y="127000"/>
            <a:ext cx="8797925" cy="5619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36000" bIns="45720" numCol="1" anchor="b" anchorCtr="0" compatLnSpc="1">
            <a:prstTxWarp prst="textNoShape">
              <a:avLst/>
            </a:prstTxWarp>
          </a:bodyPr>
          <a:lstStyle/>
          <a:p>
            <a:pPr lvl="0"/>
            <a:r>
              <a:rPr lang="en-US" dirty="0"/>
              <a:t>Click to edit Master title style</a:t>
            </a:r>
          </a:p>
        </p:txBody>
      </p:sp>
      <p:sp>
        <p:nvSpPr>
          <p:cNvPr id="1028" name="Rectangle 4"/>
          <p:cNvSpPr>
            <a:spLocks noGrp="1" noChangeArrowheads="1"/>
          </p:cNvSpPr>
          <p:nvPr>
            <p:ph type="body" idx="1"/>
          </p:nvPr>
        </p:nvSpPr>
        <p:spPr bwMode="auto">
          <a:xfrm>
            <a:off x="0" y="866775"/>
            <a:ext cx="9144000" cy="56483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54053" name="Text Box 5"/>
          <p:cNvSpPr txBox="1">
            <a:spLocks noChangeArrowheads="1"/>
          </p:cNvSpPr>
          <p:nvPr/>
        </p:nvSpPr>
        <p:spPr bwMode="auto">
          <a:xfrm>
            <a:off x="1725613" y="6654800"/>
            <a:ext cx="5113337" cy="210112"/>
          </a:xfrm>
          <a:prstGeom prst="rect">
            <a:avLst/>
          </a:prstGeom>
          <a:noFill/>
          <a:ln w="9525">
            <a:noFill/>
            <a:miter lim="800000"/>
            <a:headEnd/>
            <a:tailEnd/>
          </a:ln>
          <a:effectLst/>
        </p:spPr>
        <p:txBody>
          <a:bodyPr tIns="25200">
            <a:spAutoFit/>
          </a:bodyPr>
          <a:lstStyle>
            <a:lvl1pPr eaLnBrk="0" hangingPunct="0">
              <a:defRPr sz="1400">
                <a:solidFill>
                  <a:schemeClr val="tx1"/>
                </a:solidFill>
                <a:latin typeface="Tahoma" charset="0"/>
                <a:ea typeface="ＭＳ Ｐゴシック" charset="0"/>
                <a:cs typeface="ＭＳ Ｐゴシック" charset="0"/>
              </a:defRPr>
            </a:lvl1pPr>
            <a:lvl2pPr marL="742950" indent="-285750" eaLnBrk="0" hangingPunct="0">
              <a:defRPr sz="1400">
                <a:solidFill>
                  <a:schemeClr val="tx1"/>
                </a:solidFill>
                <a:latin typeface="Tahoma" charset="0"/>
                <a:ea typeface="ＭＳ Ｐゴシック" charset="0"/>
              </a:defRPr>
            </a:lvl2pPr>
            <a:lvl3pPr marL="1143000" indent="-228600" eaLnBrk="0" hangingPunct="0">
              <a:defRPr sz="1400">
                <a:solidFill>
                  <a:schemeClr val="tx1"/>
                </a:solidFill>
                <a:latin typeface="Tahoma" charset="0"/>
                <a:ea typeface="ＭＳ Ｐゴシック" charset="0"/>
              </a:defRPr>
            </a:lvl3pPr>
            <a:lvl4pPr marL="1600200" indent="-228600" eaLnBrk="0" hangingPunct="0">
              <a:defRPr sz="1400">
                <a:solidFill>
                  <a:schemeClr val="tx1"/>
                </a:solidFill>
                <a:latin typeface="Tahoma" charset="0"/>
                <a:ea typeface="ＭＳ Ｐゴシック" charset="0"/>
              </a:defRPr>
            </a:lvl4pPr>
            <a:lvl5pPr marL="2057400" indent="-228600" eaLnBrk="0" hangingPunct="0">
              <a:defRPr sz="1400">
                <a:solidFill>
                  <a:schemeClr val="tx1"/>
                </a:solidFill>
                <a:latin typeface="Tahoma" charset="0"/>
                <a:ea typeface="ＭＳ Ｐゴシック" charset="0"/>
              </a:defRPr>
            </a:lvl5pPr>
            <a:lvl6pPr marL="25146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6pPr>
            <a:lvl7pPr marL="29718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7pPr>
            <a:lvl8pPr marL="34290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8pPr>
            <a:lvl9pPr marL="3886200" indent="-228600" eaLnBrk="0" fontAlgn="base" hangingPunct="0">
              <a:spcBef>
                <a:spcPct val="20000"/>
              </a:spcBef>
              <a:spcAft>
                <a:spcPct val="0"/>
              </a:spcAft>
              <a:buClr>
                <a:schemeClr val="folHlink"/>
              </a:buClr>
              <a:buSzPct val="85000"/>
              <a:buFont typeface="Wingdings" charset="0"/>
              <a:defRPr sz="1400">
                <a:solidFill>
                  <a:schemeClr val="tx1"/>
                </a:solidFill>
                <a:latin typeface="Tahoma" charset="0"/>
                <a:ea typeface="ＭＳ Ｐゴシック" charset="0"/>
              </a:defRPr>
            </a:lvl9pPr>
          </a:lstStyle>
          <a:p>
            <a:pPr algn="ctr">
              <a:spcBef>
                <a:spcPct val="50000"/>
              </a:spcBef>
              <a:buClrTx/>
              <a:buSzTx/>
              <a:buFontTx/>
              <a:buNone/>
              <a:defRPr/>
            </a:pPr>
            <a:r>
              <a:rPr lang="en-US" sz="900">
                <a:latin typeface="Arial" charset="0"/>
              </a:rPr>
              <a:t>IN5060</a:t>
            </a:r>
          </a:p>
        </p:txBody>
      </p:sp>
      <p:sp>
        <p:nvSpPr>
          <p:cNvPr id="1030" name="Rectangle 6"/>
          <p:cNvSpPr>
            <a:spLocks noChangeArrowheads="1"/>
          </p:cNvSpPr>
          <p:nvPr/>
        </p:nvSpPr>
        <p:spPr bwMode="gray">
          <a:xfrm>
            <a:off x="9525" y="638175"/>
            <a:ext cx="9123363" cy="46038"/>
          </a:xfrm>
          <a:prstGeom prst="rect">
            <a:avLst/>
          </a:prstGeom>
          <a:gradFill rotWithShape="0">
            <a:gsLst>
              <a:gs pos="0">
                <a:schemeClr val="bg2"/>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spcBef>
                <a:spcPct val="0"/>
              </a:spcBef>
              <a:buClrTx/>
              <a:buSzTx/>
              <a:buFontTx/>
              <a:buNone/>
            </a:pPr>
            <a:endParaRPr kumimoji="1" lang="nb-NO" sz="2400"/>
          </a:p>
        </p:txBody>
      </p:sp>
      <p:sp>
        <p:nvSpPr>
          <p:cNvPr id="1032" name="Rectangle 8"/>
          <p:cNvSpPr>
            <a:spLocks noChangeArrowheads="1"/>
          </p:cNvSpPr>
          <p:nvPr/>
        </p:nvSpPr>
        <p:spPr bwMode="auto">
          <a:xfrm rot="-5400000">
            <a:off x="-165894" y="378619"/>
            <a:ext cx="731838" cy="63500"/>
          </a:xfrm>
          <a:prstGeom prst="rect">
            <a:avLst/>
          </a:prstGeom>
          <a:gradFill rotWithShape="1">
            <a:gsLst>
              <a:gs pos="0">
                <a:schemeClr val="bg2"/>
              </a:gs>
              <a:gs pos="100000">
                <a:srgbClr val="80808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nb-NO"/>
          </a:p>
        </p:txBody>
      </p:sp>
      <p:sp>
        <p:nvSpPr>
          <p:cNvPr id="1034" name="Rectangle 10"/>
          <p:cNvSpPr>
            <a:spLocks noChangeArrowheads="1"/>
          </p:cNvSpPr>
          <p:nvPr/>
        </p:nvSpPr>
        <p:spPr bwMode="gray">
          <a:xfrm flipV="1">
            <a:off x="311150" y="6549625"/>
            <a:ext cx="8821738" cy="46038"/>
          </a:xfrm>
          <a:prstGeom prst="rect">
            <a:avLst/>
          </a:prstGeom>
          <a:gradFill rotWithShape="0">
            <a:gsLst>
              <a:gs pos="0">
                <a:schemeClr val="bg2"/>
              </a:gs>
              <a:gs pos="100000">
                <a:srgbClr val="C0C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spcBef>
                <a:spcPct val="0"/>
              </a:spcBef>
              <a:buClrTx/>
              <a:buSzTx/>
              <a:buFontTx/>
              <a:buNone/>
            </a:pPr>
            <a:endParaRPr kumimoji="1" lang="nb-NO" sz="2400"/>
          </a:p>
        </p:txBody>
      </p:sp>
      <p:pic>
        <p:nvPicPr>
          <p:cNvPr id="3" name="Picture 2">
            <a:extLst>
              <a:ext uri="{FF2B5EF4-FFF2-40B4-BE49-F238E27FC236}">
                <a16:creationId xmlns:a16="http://schemas.microsoft.com/office/drawing/2014/main" id="{B05E99B4-28B1-704F-91D9-A6BAD0ACB0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554550"/>
            <a:ext cx="2454441" cy="295870"/>
          </a:xfrm>
          <a:prstGeom prst="rect">
            <a:avLst/>
          </a:prstGeom>
        </p:spPr>
      </p:pic>
    </p:spTree>
  </p:cSld>
  <p:clrMap bg1="lt1" tx1="dk1" bg2="lt2" tx2="dk2" accent1="accent1" accent2="accent2" accent3="accent3" accent4="accent4" accent5="accent5" accent6="accent6" hlink="hlink" folHlink="folHlink"/>
  <p:sldLayoutIdLst>
    <p:sldLayoutId id="2147483938" r:id="rId1"/>
    <p:sldLayoutId id="2147483926" r:id="rId2"/>
    <p:sldLayoutId id="2147483928" r:id="rId3"/>
    <p:sldLayoutId id="2147483930" r:id="rId4"/>
    <p:sldLayoutId id="2147483931" r:id="rId5"/>
    <p:sldLayoutId id="2147483939" r:id="rId6"/>
    <p:sldLayoutId id="2147483941" r:id="rId7"/>
    <p:sldLayoutId id="2147483943" r:id="rId8"/>
    <p:sldLayoutId id="2147483945" r:id="rId9"/>
  </p:sldLayoutIdLst>
  <p:txStyles>
    <p:titleStyle>
      <a:lvl1pPr algn="l" rtl="0" eaLnBrk="0" fontAlgn="base" hangingPunct="0">
        <a:lnSpc>
          <a:spcPct val="80000"/>
        </a:lnSpc>
        <a:spcBef>
          <a:spcPct val="0"/>
        </a:spcBef>
        <a:spcAft>
          <a:spcPct val="0"/>
        </a:spcAft>
        <a:defRPr sz="3600">
          <a:solidFill>
            <a:schemeClr val="tx1"/>
          </a:solidFill>
          <a:latin typeface="Eurostile" panose="020B0504020202050204" pitchFamily="34" charset="77"/>
          <a:ea typeface="ＭＳ Ｐゴシック" charset="-128"/>
          <a:cs typeface="Eurostile" panose="020B0504020202050204" pitchFamily="34" charset="77"/>
        </a:defRPr>
      </a:lvl1pPr>
      <a:lvl2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2pPr>
      <a:lvl3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3pPr>
      <a:lvl4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4pPr>
      <a:lvl5pPr algn="l" rtl="0" eaLnBrk="0" fontAlgn="base" hangingPunct="0">
        <a:lnSpc>
          <a:spcPct val="80000"/>
        </a:lnSpc>
        <a:spcBef>
          <a:spcPct val="0"/>
        </a:spcBef>
        <a:spcAft>
          <a:spcPct val="0"/>
        </a:spcAft>
        <a:defRPr sz="3600">
          <a:solidFill>
            <a:schemeClr val="tx1"/>
          </a:solidFill>
          <a:latin typeface="Tahoma" pitchFamily="-96" charset="0"/>
          <a:ea typeface="ＭＳ Ｐゴシック" charset="-128"/>
          <a:cs typeface="ＭＳ Ｐゴシック" charset="-128"/>
        </a:defRPr>
      </a:lvl5pPr>
      <a:lvl6pPr marL="457200" algn="l" rtl="0" fontAlgn="base">
        <a:lnSpc>
          <a:spcPct val="80000"/>
        </a:lnSpc>
        <a:spcBef>
          <a:spcPct val="0"/>
        </a:spcBef>
        <a:spcAft>
          <a:spcPct val="0"/>
        </a:spcAft>
        <a:defRPr sz="3600">
          <a:solidFill>
            <a:schemeClr val="tx1"/>
          </a:solidFill>
          <a:latin typeface="Tahoma" pitchFamily="-96" charset="0"/>
        </a:defRPr>
      </a:lvl6pPr>
      <a:lvl7pPr marL="914400" algn="l" rtl="0" fontAlgn="base">
        <a:lnSpc>
          <a:spcPct val="80000"/>
        </a:lnSpc>
        <a:spcBef>
          <a:spcPct val="0"/>
        </a:spcBef>
        <a:spcAft>
          <a:spcPct val="0"/>
        </a:spcAft>
        <a:defRPr sz="3600">
          <a:solidFill>
            <a:schemeClr val="tx1"/>
          </a:solidFill>
          <a:latin typeface="Tahoma" pitchFamily="-96" charset="0"/>
        </a:defRPr>
      </a:lvl7pPr>
      <a:lvl8pPr marL="1371600" algn="l" rtl="0" fontAlgn="base">
        <a:lnSpc>
          <a:spcPct val="80000"/>
        </a:lnSpc>
        <a:spcBef>
          <a:spcPct val="0"/>
        </a:spcBef>
        <a:spcAft>
          <a:spcPct val="0"/>
        </a:spcAft>
        <a:defRPr sz="3600">
          <a:solidFill>
            <a:schemeClr val="tx1"/>
          </a:solidFill>
          <a:latin typeface="Tahoma" pitchFamily="-96" charset="0"/>
        </a:defRPr>
      </a:lvl8pPr>
      <a:lvl9pPr marL="1828800" algn="l" rtl="0" fontAlgn="base">
        <a:lnSpc>
          <a:spcPct val="80000"/>
        </a:lnSpc>
        <a:spcBef>
          <a:spcPct val="0"/>
        </a:spcBef>
        <a:spcAft>
          <a:spcPct val="0"/>
        </a:spcAft>
        <a:defRPr sz="3600">
          <a:solidFill>
            <a:schemeClr val="tx1"/>
          </a:solidFill>
          <a:latin typeface="Tahoma" pitchFamily="-96" charset="0"/>
        </a:defRPr>
      </a:lvl9pPr>
    </p:titleStyle>
    <p:body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0.tiff"/><Relationship Id="rId4" Type="http://schemas.openxmlformats.org/officeDocument/2006/relationships/image" Target="../media/image39.tif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course/in5060/2023/elephants_480x320@25_Q10_SD-A4P1.mp4" TargetMode="External"/><Relationship Id="rId1" Type="http://schemas.microsoft.com/office/2007/relationships/media" Target="file:////Users/griff/GIT/course/in5060/2023/elephants_480x320@25_Q10_SD-A4P1.mp4" TargetMode="Externa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course/in5060/2023/desert_480x320@30_Q24_QS-A36P10.mp4" TargetMode="External"/><Relationship Id="rId1" Type="http://schemas.microsoft.com/office/2007/relationships/media" Target="file:////Users/griff/GIT/course/in5060/2023/desert_480x320@30_Q24_QS-A36P10.mp4"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griff/GIT/course/in5060/2023/RushFieldCuts_480x320@30_Q20_TS-A3P3.mp4" TargetMode="External"/><Relationship Id="rId1" Type="http://schemas.microsoft.com/office/2007/relationships/media" Target="file:////Users/griff/GIT/course/in5060/2023/RushFieldCuts_480x320@30_Q20_TS-A3P3.mp4" TargetMode="Externa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Macintosh%20HD:Users:pengpeng:work:perception:experiments:2010-flicker:doc:perception.xlsb!Sheet3!R24C2:R46C26"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Macintosh%20HD:Users:pengpeng:work:perception:experiments:2010-flicker:doc:perception.xlsb!Sheet3!R6C2:R22C28"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chart" Target="../charts/chart7.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emf"/></Relationships>
</file>

<file path=ppt/slides/_rels/slide4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1.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4.x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hyperlink" Target="https://people.richland.edu/james/lecture/m170/tbl-chi.html" TargetMode="External"/><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1" name="Rectangle 1026"/>
          <p:cNvSpPr>
            <a:spLocks noGrp="1" noChangeArrowheads="1"/>
          </p:cNvSpPr>
          <p:nvPr>
            <p:ph type="ctrTitle"/>
          </p:nvPr>
        </p:nvSpPr>
        <p:spPr/>
        <p:txBody>
          <a:bodyPr/>
          <a:lstStyle/>
          <a:p>
            <a:pPr eaLnBrk="1" hangingPunct="1"/>
            <a:r>
              <a:rPr lang="en-US" sz="4800" dirty="0">
                <a:latin typeface="Eurostile" panose="020B0504020202050204" pitchFamily="34" charset="77"/>
                <a:ea typeface="ＭＳ Ｐゴシック" charset="0"/>
                <a:cs typeface="ＭＳ Ｐゴシック" charset="0"/>
              </a:rPr>
              <a:t>IN5060</a:t>
            </a:r>
            <a:br>
              <a:rPr lang="en-US" sz="4800" dirty="0">
                <a:latin typeface="Eurostile" panose="020B0504020202050204" pitchFamily="34" charset="77"/>
                <a:ea typeface="ＭＳ Ｐゴシック" charset="0"/>
                <a:cs typeface="ＭＳ Ｐゴシック" charset="0"/>
              </a:rPr>
            </a:br>
            <a:endParaRPr lang="en-US" sz="4800" dirty="0">
              <a:latin typeface="Eurostile" panose="020B0504020202050204" pitchFamily="34" charset="77"/>
              <a:ea typeface="ＭＳ Ｐゴシック" charset="0"/>
              <a:cs typeface="ＭＳ Ｐゴシック" charset="0"/>
            </a:endParaRPr>
          </a:p>
        </p:txBody>
      </p:sp>
      <p:sp>
        <p:nvSpPr>
          <p:cNvPr id="2" name="Subtitle 1">
            <a:extLst>
              <a:ext uri="{FF2B5EF4-FFF2-40B4-BE49-F238E27FC236}">
                <a16:creationId xmlns:a16="http://schemas.microsoft.com/office/drawing/2014/main" id="{507469FD-5E52-264F-8E38-B952E988A7F5}"/>
              </a:ext>
            </a:extLst>
          </p:cNvPr>
          <p:cNvSpPr>
            <a:spLocks noGrp="1"/>
          </p:cNvSpPr>
          <p:nvPr>
            <p:ph type="subTitle" idx="1"/>
          </p:nvPr>
        </p:nvSpPr>
        <p:spPr/>
        <p:txBody>
          <a:bodyPr/>
          <a:lstStyle/>
          <a:p>
            <a:r>
              <a:rPr lang="en-US" b="1" dirty="0">
                <a:latin typeface="Eurostile" panose="020B0504020202050204" pitchFamily="34" charset="77"/>
              </a:rPr>
              <a:t>Quantitative Performance Analysis</a:t>
            </a:r>
          </a:p>
          <a:p>
            <a:endParaRPr lang="en-US" b="1" dirty="0">
              <a:latin typeface="Eurostile" panose="020B0504020202050204" pitchFamily="34" charset="77"/>
            </a:endParaRPr>
          </a:p>
          <a:p>
            <a:r>
              <a:rPr lang="en-US" b="1" dirty="0">
                <a:latin typeface="Eurostile" panose="020B0504020202050204" pitchFamily="34" charset="77"/>
              </a:rPr>
              <a:t>User studies</a:t>
            </a:r>
          </a:p>
        </p:txBody>
      </p:sp>
      <p:pic>
        <p:nvPicPr>
          <p:cNvPr id="5" name="Picture 4">
            <a:extLst>
              <a:ext uri="{FF2B5EF4-FFF2-40B4-BE49-F238E27FC236}">
                <a16:creationId xmlns:a16="http://schemas.microsoft.com/office/drawing/2014/main" id="{A8768B32-32E0-2749-8B32-234FF1DE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225" y="6208713"/>
            <a:ext cx="3097012" cy="5216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85084" y="1977232"/>
            <a:ext cx="6694934" cy="1508105"/>
          </a:xfrm>
          <a:prstGeom prst="rect">
            <a:avLst/>
          </a:prstGeom>
          <a:noFill/>
        </p:spPr>
        <p:txBody>
          <a:bodyPr wrap="square" rtlCol="0">
            <a:spAutoFit/>
          </a:bodyPr>
          <a:lstStyle/>
          <a:p>
            <a:r>
              <a:rPr lang="en-US" sz="2000" b="0" dirty="0">
                <a:latin typeface="Eurostile" panose="020B0504020202050204" pitchFamily="34" charset="77"/>
              </a:rPr>
              <a:t>In addition to this:</a:t>
            </a:r>
          </a:p>
          <a:p>
            <a:pPr>
              <a:buFont typeface="Arial"/>
              <a:buChar char="•"/>
            </a:pPr>
            <a:r>
              <a:rPr lang="en-US" sz="2000" b="0" dirty="0">
                <a:latin typeface="Eurostile" panose="020B0504020202050204" pitchFamily="34" charset="77"/>
              </a:rPr>
              <a:t> several different PSNR computations for color images</a:t>
            </a:r>
          </a:p>
          <a:p>
            <a:pPr>
              <a:buFont typeface="Arial"/>
              <a:buChar char="•"/>
            </a:pPr>
            <a:r>
              <a:rPr lang="en-US" sz="2000" b="0" dirty="0">
                <a:latin typeface="Eurostile" panose="020B0504020202050204" pitchFamily="34" charset="77"/>
              </a:rPr>
              <a:t> different PSNR for different color spaces (RGB,YUV)</a:t>
            </a:r>
          </a:p>
          <a:p>
            <a:pPr>
              <a:buFont typeface="Arial"/>
              <a:buChar char="•"/>
            </a:pPr>
            <a:r>
              <a:rPr lang="en-US" sz="2000" b="0" dirty="0">
                <a:latin typeface="Eurostile" panose="020B0504020202050204" pitchFamily="34" charset="77"/>
              </a:rPr>
              <a:t> visible influence of the encoding format</a:t>
            </a:r>
          </a:p>
        </p:txBody>
      </p:sp>
      <p:sp>
        <p:nvSpPr>
          <p:cNvPr id="15" name="TextBox 14"/>
          <p:cNvSpPr txBox="1"/>
          <p:nvPr/>
        </p:nvSpPr>
        <p:spPr>
          <a:xfrm>
            <a:off x="154514" y="3923640"/>
            <a:ext cx="759374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These problems hurt all metrics that are based on PSNR</a:t>
            </a:r>
            <a:endParaRPr lang="en-US" sz="2400" b="0" dirty="0">
              <a:latin typeface="Eurostile" panose="020B0504020202050204" pitchFamily="34" charset="77"/>
            </a:endParaRPr>
          </a:p>
        </p:txBody>
      </p:sp>
      <p:sp>
        <p:nvSpPr>
          <p:cNvPr id="8" name="TextBox 7"/>
          <p:cNvSpPr txBox="1"/>
          <p:nvPr/>
        </p:nvSpPr>
        <p:spPr>
          <a:xfrm>
            <a:off x="154514" y="4444313"/>
            <a:ext cx="6694934" cy="1138773"/>
          </a:xfrm>
          <a:prstGeom prst="rect">
            <a:avLst/>
          </a:prstGeom>
          <a:noFill/>
        </p:spPr>
        <p:txBody>
          <a:bodyPr wrap="square" rtlCol="0">
            <a:spAutoFit/>
          </a:bodyPr>
          <a:lstStyle/>
          <a:p>
            <a:r>
              <a:rPr lang="en-US" sz="2000" b="0" dirty="0">
                <a:latin typeface="Eurostile" panose="020B0504020202050204" pitchFamily="34" charset="77"/>
              </a:rPr>
              <a:t>Improved by image quality metrics such as</a:t>
            </a:r>
          </a:p>
          <a:p>
            <a:pPr>
              <a:buFont typeface="Arial"/>
              <a:buChar char="•"/>
            </a:pPr>
            <a:r>
              <a:rPr lang="en-US" sz="2000" b="0" dirty="0">
                <a:latin typeface="Eurostile" panose="020B0504020202050204" pitchFamily="34" charset="77"/>
              </a:rPr>
              <a:t> SSIM variants</a:t>
            </a:r>
          </a:p>
          <a:p>
            <a:pPr>
              <a:buFont typeface="Arial"/>
              <a:buChar char="•"/>
            </a:pPr>
            <a:r>
              <a:rPr lang="en-US" sz="2000" b="0" dirty="0">
                <a:latin typeface="Eurostile" panose="020B0504020202050204" pitchFamily="34" charset="77"/>
              </a:rPr>
              <a:t> rate distortion metrics</a:t>
            </a:r>
          </a:p>
        </p:txBody>
      </p:sp>
      <p:sp>
        <p:nvSpPr>
          <p:cNvPr id="9" name="TextBox 8"/>
          <p:cNvSpPr txBox="1"/>
          <p:nvPr/>
        </p:nvSpPr>
        <p:spPr>
          <a:xfrm>
            <a:off x="333815" y="1072795"/>
            <a:ext cx="4160113" cy="90486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Peak Signal-to-Noise Ratio</a:t>
            </a:r>
          </a:p>
          <a:p>
            <a:r>
              <a:rPr lang="en-US" sz="2400" b="0" dirty="0">
                <a:latin typeface="Eurostile" panose="020B0504020202050204" pitchFamily="34" charset="77"/>
              </a:rPr>
              <a:t>A prevalent video quality metric</a:t>
            </a:r>
          </a:p>
        </p:txBody>
      </p:sp>
      <p:sp>
        <p:nvSpPr>
          <p:cNvPr id="2" name="Title 1">
            <a:extLst>
              <a:ext uri="{FF2B5EF4-FFF2-40B4-BE49-F238E27FC236}">
                <a16:creationId xmlns:a16="http://schemas.microsoft.com/office/drawing/2014/main" id="{C7615281-4BDB-BC4D-92F8-5D44BBC79D62}"/>
              </a:ext>
            </a:extLst>
          </p:cNvPr>
          <p:cNvSpPr>
            <a:spLocks noGrp="1"/>
          </p:cNvSpPr>
          <p:nvPr>
            <p:ph type="title"/>
          </p:nvPr>
        </p:nvSpPr>
        <p:spPr/>
        <p:txBody>
          <a:bodyPr/>
          <a:lstStyle/>
          <a:p>
            <a:r>
              <a:rPr lang="en-US" dirty="0"/>
              <a:t>Why user studies?</a:t>
            </a:r>
          </a:p>
        </p:txBody>
      </p:sp>
      <p:sp>
        <p:nvSpPr>
          <p:cNvPr id="7" name="TextBox 6">
            <a:extLst>
              <a:ext uri="{FF2B5EF4-FFF2-40B4-BE49-F238E27FC236}">
                <a16:creationId xmlns:a16="http://schemas.microsoft.com/office/drawing/2014/main" id="{25BDF6D5-3BBA-4347-96C1-9FBBC024F4B6}"/>
              </a:ext>
            </a:extLst>
          </p:cNvPr>
          <p:cNvSpPr txBox="1"/>
          <p:nvPr/>
        </p:nvSpPr>
        <p:spPr>
          <a:xfrm>
            <a:off x="3812217" y="2403435"/>
            <a:ext cx="5046699" cy="1343351"/>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r>
              <a:rPr lang="en-US" sz="2400" dirty="0">
                <a:latin typeface="Eurostile" panose="020B0504020202050204" pitchFamily="34" charset="77"/>
              </a:rPr>
              <a:t>Takeaway 1:</a:t>
            </a:r>
          </a:p>
          <a:p>
            <a:pPr marL="342900" indent="-342900">
              <a:buFont typeface="Arial" panose="020B0604020202020204" pitchFamily="34" charset="0"/>
              <a:buChar char="•"/>
            </a:pPr>
            <a:r>
              <a:rPr lang="en-US" sz="2000" dirty="0">
                <a:latin typeface="Eurostile" panose="020B0504020202050204" pitchFamily="34" charset="77"/>
              </a:rPr>
              <a:t>Never believe a statement where PSNR is used for Internet video </a:t>
            </a:r>
            <a:r>
              <a:rPr lang="en-US" sz="2000" b="0" dirty="0">
                <a:latin typeface="Eurostile" panose="020B0504020202050204" pitchFamily="34" charset="77"/>
              </a:rPr>
              <a:t>quality estimation</a:t>
            </a:r>
          </a:p>
        </p:txBody>
      </p:sp>
      <p:sp>
        <p:nvSpPr>
          <p:cNvPr id="5" name="TextBox 4">
            <a:extLst>
              <a:ext uri="{FF2B5EF4-FFF2-40B4-BE49-F238E27FC236}">
                <a16:creationId xmlns:a16="http://schemas.microsoft.com/office/drawing/2014/main" id="{A1F5BEC5-41AE-2D7B-DF55-655A5AADDD4D}"/>
              </a:ext>
            </a:extLst>
          </p:cNvPr>
          <p:cNvSpPr txBox="1"/>
          <p:nvPr/>
        </p:nvSpPr>
        <p:spPr>
          <a:xfrm>
            <a:off x="3812217" y="4549633"/>
            <a:ext cx="5046699" cy="167740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r>
              <a:rPr lang="en-US" sz="2400" dirty="0">
                <a:latin typeface="Eurostile" panose="020B0504020202050204" pitchFamily="34" charset="77"/>
              </a:rPr>
              <a:t>Takeaway 2:</a:t>
            </a:r>
          </a:p>
          <a:p>
            <a:pPr marL="342900" indent="-342900">
              <a:buFont typeface="Arial" panose="020B0604020202020204" pitchFamily="34" charset="0"/>
              <a:buChar char="•"/>
            </a:pPr>
            <a:r>
              <a:rPr lang="en-US" sz="2000" dirty="0">
                <a:latin typeface="Eurostile" panose="020B0504020202050204" pitchFamily="34" charset="77"/>
              </a:rPr>
              <a:t>Never reuse any </a:t>
            </a:r>
            <a:r>
              <a:rPr lang="en-US" sz="2000" dirty="0" err="1">
                <a:latin typeface="Eurostile" panose="020B0504020202050204" pitchFamily="34" charset="77"/>
              </a:rPr>
              <a:t>QoE</a:t>
            </a:r>
            <a:r>
              <a:rPr lang="en-US" sz="2000" dirty="0">
                <a:latin typeface="Eurostile" panose="020B0504020202050204" pitchFamily="34" charset="77"/>
              </a:rPr>
              <a:t> estimator in a new context without verifying with new user studies</a:t>
            </a:r>
            <a:endParaRPr lang="en-US" sz="2000" b="0" dirty="0">
              <a:latin typeface="Eurostile" panose="020B0504020202050204" pitchFamily="34" charset="77"/>
            </a:endParaRPr>
          </a:p>
        </p:txBody>
      </p:sp>
    </p:spTree>
    <p:extLst>
      <p:ext uri="{BB962C8B-B14F-4D97-AF65-F5344CB8AC3E}">
        <p14:creationId xmlns:p14="http://schemas.microsoft.com/office/powerpoint/2010/main" val="1688169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F68-D08A-9A44-82B7-95351038B96A}"/>
              </a:ext>
            </a:extLst>
          </p:cNvPr>
          <p:cNvSpPr>
            <a:spLocks noGrp="1"/>
          </p:cNvSpPr>
          <p:nvPr>
            <p:ph type="ctrTitle"/>
          </p:nvPr>
        </p:nvSpPr>
        <p:spPr/>
        <p:txBody>
          <a:bodyPr/>
          <a:lstStyle/>
          <a:p>
            <a:r>
              <a:rPr lang="nb-NO" dirty="0" err="1"/>
              <a:t>Quality</a:t>
            </a:r>
            <a:r>
              <a:rPr lang="nb-NO" dirty="0"/>
              <a:t> </a:t>
            </a:r>
            <a:r>
              <a:rPr lang="nb-NO" dirty="0" err="1"/>
              <a:t>assessment</a:t>
            </a:r>
            <a:r>
              <a:rPr lang="nb-NO" dirty="0"/>
              <a:t> </a:t>
            </a:r>
            <a:r>
              <a:rPr lang="nb-NO" dirty="0" err="1"/>
              <a:t>methods</a:t>
            </a:r>
            <a:endParaRPr lang="en-US" dirty="0"/>
          </a:p>
        </p:txBody>
      </p:sp>
      <p:sp>
        <p:nvSpPr>
          <p:cNvPr id="4" name="Subtitle 3">
            <a:extLst>
              <a:ext uri="{FF2B5EF4-FFF2-40B4-BE49-F238E27FC236}">
                <a16:creationId xmlns:a16="http://schemas.microsoft.com/office/drawing/2014/main" id="{C9761A23-0ECE-634E-9D68-26FF12B20C2A}"/>
              </a:ext>
            </a:extLst>
          </p:cNvPr>
          <p:cNvSpPr>
            <a:spLocks noGrp="1"/>
          </p:cNvSpPr>
          <p:nvPr>
            <p:ph type="subTitle" idx="1"/>
          </p:nvPr>
        </p:nvSpPr>
        <p:spPr/>
        <p:txBody>
          <a:bodyPr/>
          <a:lstStyle/>
          <a:p>
            <a:r>
              <a:rPr lang="en-US" sz="2000" dirty="0"/>
              <a:t>most of these are described and named in Recommendations (standards) of the ITU</a:t>
            </a:r>
          </a:p>
        </p:txBody>
      </p:sp>
    </p:spTree>
    <p:extLst>
      <p:ext uri="{BB962C8B-B14F-4D97-AF65-F5344CB8AC3E}">
        <p14:creationId xmlns:p14="http://schemas.microsoft.com/office/powerpoint/2010/main" val="76472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Single Stimulus methods</a:t>
            </a:r>
          </a:p>
          <a:p>
            <a:pPr lvl="1"/>
            <a:r>
              <a:rPr lang="en-US" dirty="0"/>
              <a:t>ACR: Absolute Category Rating</a:t>
            </a:r>
          </a:p>
          <a:p>
            <a:pPr lvl="2"/>
            <a:r>
              <a:rPr lang="en-US" sz="1800" dirty="0"/>
              <a:t>each sample separately, no reference</a:t>
            </a:r>
          </a:p>
          <a:p>
            <a:pPr lvl="2"/>
            <a:r>
              <a:rPr lang="en-US" sz="1800" dirty="0"/>
              <a:t>rating on 5-point Likert scale</a:t>
            </a:r>
          </a:p>
          <a:p>
            <a:pPr lvl="3"/>
            <a:r>
              <a:rPr lang="en-US" sz="1700" dirty="0"/>
              <a:t>possibly named categories: intolerable … excellent</a:t>
            </a:r>
          </a:p>
          <a:p>
            <a:pPr lvl="3"/>
            <a:r>
              <a:rPr lang="en-US" sz="1700" dirty="0"/>
              <a:t>possibly numbered categories: 1 … 5</a:t>
            </a:r>
          </a:p>
          <a:p>
            <a:pPr lvl="2"/>
            <a:r>
              <a:rPr lang="en-US" sz="1800" dirty="0"/>
              <a:t>video sample should be 8-12 seconds long</a:t>
            </a:r>
          </a:p>
          <a:p>
            <a:pPr lvl="2"/>
            <a:endParaRPr lang="en-US" sz="1800" dirty="0"/>
          </a:p>
          <a:p>
            <a:pPr lvl="1"/>
            <a:r>
              <a:rPr lang="en-US" dirty="0"/>
              <a:t>ACR-HR: Absolute Category Rating with Hidden Reference</a:t>
            </a:r>
          </a:p>
          <a:p>
            <a:pPr lvl="2"/>
            <a:r>
              <a:rPr lang="en-US" sz="1800" dirty="0"/>
              <a:t>start like ACR</a:t>
            </a:r>
          </a:p>
          <a:p>
            <a:pPr lvl="2"/>
            <a:r>
              <a:rPr lang="en-US" sz="1800" dirty="0"/>
              <a:t>calculate ratings as differences between reference rating and sample rating</a:t>
            </a:r>
          </a:p>
          <a:p>
            <a:pPr lvl="2"/>
            <a:endParaRPr lang="en-US" sz="1800" dirty="0"/>
          </a:p>
          <a:p>
            <a:pPr lvl="1"/>
            <a:r>
              <a:rPr lang="en-US" dirty="0"/>
              <a:t>SSCQE: Single Stimulus Continuous Quality Evaluation</a:t>
            </a:r>
          </a:p>
          <a:p>
            <a:pPr lvl="2"/>
            <a:r>
              <a:rPr lang="en-US" sz="1800" dirty="0"/>
              <a:t>watch a single (long) sample with quality that varies over time</a:t>
            </a:r>
          </a:p>
          <a:p>
            <a:pPr lvl="2"/>
            <a:r>
              <a:rPr lang="en-US" sz="1800" dirty="0"/>
              <a:t>use a slider (0-100) for continuous rating</a:t>
            </a:r>
          </a:p>
          <a:p>
            <a:endParaRPr lang="en-US" sz="2400" dirty="0"/>
          </a:p>
        </p:txBody>
      </p:sp>
      <p:sp>
        <p:nvSpPr>
          <p:cNvPr id="4" name="TextBox 3">
            <a:extLst>
              <a:ext uri="{FF2B5EF4-FFF2-40B4-BE49-F238E27FC236}">
                <a16:creationId xmlns:a16="http://schemas.microsoft.com/office/drawing/2014/main" id="{4D661834-B95B-62C3-C265-24DFBCA24E7C}"/>
              </a:ext>
            </a:extLst>
          </p:cNvPr>
          <p:cNvSpPr txBox="1"/>
          <p:nvPr/>
        </p:nvSpPr>
        <p:spPr>
          <a:xfrm>
            <a:off x="6776800" y="1421659"/>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1--5</a:t>
            </a:r>
            <a:endParaRPr lang="en-US" sz="1800" b="0" dirty="0">
              <a:latin typeface="Eurostile" panose="020B0504020202050204" pitchFamily="34" charset="77"/>
            </a:endParaRPr>
          </a:p>
        </p:txBody>
      </p:sp>
      <p:sp>
        <p:nvSpPr>
          <p:cNvPr id="5" name="TextBox 4">
            <a:extLst>
              <a:ext uri="{FF2B5EF4-FFF2-40B4-BE49-F238E27FC236}">
                <a16:creationId xmlns:a16="http://schemas.microsoft.com/office/drawing/2014/main" id="{6CD2F5CA-E09F-ED5F-2E45-3811EBD891F6}"/>
              </a:ext>
            </a:extLst>
          </p:cNvPr>
          <p:cNvSpPr txBox="1"/>
          <p:nvPr/>
        </p:nvSpPr>
        <p:spPr>
          <a:xfrm>
            <a:off x="6776800" y="4172880"/>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1--5</a:t>
            </a:r>
            <a:endParaRPr lang="en-US" sz="1800" b="0" dirty="0">
              <a:latin typeface="Eurostile" panose="020B0504020202050204" pitchFamily="34" charset="77"/>
            </a:endParaRPr>
          </a:p>
        </p:txBody>
      </p:sp>
      <p:sp>
        <p:nvSpPr>
          <p:cNvPr id="6" name="TextBox 5">
            <a:extLst>
              <a:ext uri="{FF2B5EF4-FFF2-40B4-BE49-F238E27FC236}">
                <a16:creationId xmlns:a16="http://schemas.microsoft.com/office/drawing/2014/main" id="{CA97EF13-D68A-1217-5D5C-A1610A6199FC}"/>
              </a:ext>
            </a:extLst>
          </p:cNvPr>
          <p:cNvSpPr txBox="1"/>
          <p:nvPr/>
        </p:nvSpPr>
        <p:spPr>
          <a:xfrm>
            <a:off x="6776800" y="5991225"/>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0--100</a:t>
            </a:r>
            <a:endParaRPr lang="en-US" sz="1800" b="0" dirty="0">
              <a:latin typeface="Eurostile" panose="020B0504020202050204" pitchFamily="34" charset="77"/>
            </a:endParaRPr>
          </a:p>
        </p:txBody>
      </p:sp>
    </p:spTree>
    <p:extLst>
      <p:ext uri="{BB962C8B-B14F-4D97-AF65-F5344CB8AC3E}">
        <p14:creationId xmlns:p14="http://schemas.microsoft.com/office/powerpoint/2010/main" val="11876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Double Stimulus methods</a:t>
            </a:r>
          </a:p>
          <a:p>
            <a:pPr lvl="1"/>
            <a:r>
              <a:rPr lang="en-US" dirty="0"/>
              <a:t>DSCQS: Double Stimulus Continuous Quality Scale</a:t>
            </a:r>
          </a:p>
          <a:p>
            <a:pPr lvl="2"/>
            <a:r>
              <a:rPr lang="en-US" dirty="0"/>
              <a:t>watch unimpaired reference and impaired sample in random order</a:t>
            </a:r>
          </a:p>
          <a:p>
            <a:pPr lvl="2"/>
            <a:r>
              <a:rPr lang="en-US" dirty="0"/>
              <a:t>repeat watching as long as desired</a:t>
            </a:r>
          </a:p>
          <a:p>
            <a:pPr lvl="2"/>
            <a:r>
              <a:rPr lang="en-US" dirty="0"/>
              <a:t>rate quality of both on continuous scale 1-5</a:t>
            </a:r>
          </a:p>
          <a:p>
            <a:pPr lvl="1"/>
            <a:r>
              <a:rPr lang="en-US" dirty="0"/>
              <a:t>DSIS: Double Stimulus Impairment Scale / DCR: Degradation Category Rating</a:t>
            </a:r>
          </a:p>
          <a:p>
            <a:pPr lvl="2"/>
            <a:r>
              <a:rPr lang="en-US" dirty="0"/>
              <a:t>watch unimpaired reference followed by impaired sample</a:t>
            </a:r>
          </a:p>
          <a:p>
            <a:pPr lvl="2"/>
            <a:r>
              <a:rPr lang="en-US" dirty="0"/>
              <a:t>use categories to rate </a:t>
            </a:r>
            <a:br>
              <a:rPr lang="en-US" dirty="0"/>
            </a:br>
            <a:r>
              <a:rPr lang="en-US" dirty="0"/>
              <a:t>(impairment imperceptible … impairment very annoying)</a:t>
            </a:r>
          </a:p>
          <a:p>
            <a:pPr lvl="1"/>
            <a:r>
              <a:rPr lang="en-US" dirty="0"/>
              <a:t>PC: Pair Comparison</a:t>
            </a:r>
          </a:p>
          <a:p>
            <a:pPr lvl="2"/>
            <a:r>
              <a:rPr lang="en-US" dirty="0"/>
              <a:t>watch two impaired samples</a:t>
            </a:r>
          </a:p>
          <a:p>
            <a:pPr lvl="2"/>
            <a:r>
              <a:rPr lang="en-US" dirty="0"/>
              <a:t>rate which one was better</a:t>
            </a:r>
          </a:p>
          <a:p>
            <a:pPr lvl="2"/>
            <a:r>
              <a:rPr lang="en-US" dirty="0"/>
              <a:t>randomness is extremely important</a:t>
            </a:r>
          </a:p>
          <a:p>
            <a:endParaRPr lang="en-US" sz="2400" dirty="0"/>
          </a:p>
        </p:txBody>
      </p:sp>
      <p:sp>
        <p:nvSpPr>
          <p:cNvPr id="4" name="TextBox 3">
            <a:extLst>
              <a:ext uri="{FF2B5EF4-FFF2-40B4-BE49-F238E27FC236}">
                <a16:creationId xmlns:a16="http://schemas.microsoft.com/office/drawing/2014/main" id="{07115F57-BA59-5FCC-0898-8B29DE3520C2}"/>
              </a:ext>
            </a:extLst>
          </p:cNvPr>
          <p:cNvSpPr txBox="1"/>
          <p:nvPr/>
        </p:nvSpPr>
        <p:spPr>
          <a:xfrm>
            <a:off x="6776800" y="5991225"/>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1800" dirty="0">
                <a:latin typeface="Eurostile" panose="020B0504020202050204" pitchFamily="34" charset="77"/>
              </a:rPr>
              <a:t>left -- right</a:t>
            </a:r>
            <a:endParaRPr lang="en-US" sz="1800" b="0" dirty="0">
              <a:latin typeface="Eurostile" panose="020B0504020202050204" pitchFamily="34" charset="77"/>
            </a:endParaRPr>
          </a:p>
        </p:txBody>
      </p:sp>
      <p:sp>
        <p:nvSpPr>
          <p:cNvPr id="5" name="TextBox 4">
            <a:extLst>
              <a:ext uri="{FF2B5EF4-FFF2-40B4-BE49-F238E27FC236}">
                <a16:creationId xmlns:a16="http://schemas.microsoft.com/office/drawing/2014/main" id="{2F9794B6-9EC9-8B17-49A0-30C156940B7B}"/>
              </a:ext>
            </a:extLst>
          </p:cNvPr>
          <p:cNvSpPr txBox="1"/>
          <p:nvPr/>
        </p:nvSpPr>
        <p:spPr>
          <a:xfrm>
            <a:off x="6776800" y="2437899"/>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1--5</a:t>
            </a:r>
            <a:endParaRPr lang="en-US" sz="1800" b="0" dirty="0">
              <a:latin typeface="Eurostile" panose="020B0504020202050204" pitchFamily="34" charset="77"/>
            </a:endParaRPr>
          </a:p>
        </p:txBody>
      </p:sp>
      <p:sp>
        <p:nvSpPr>
          <p:cNvPr id="6" name="TextBox 5">
            <a:extLst>
              <a:ext uri="{FF2B5EF4-FFF2-40B4-BE49-F238E27FC236}">
                <a16:creationId xmlns:a16="http://schemas.microsoft.com/office/drawing/2014/main" id="{A05DEFBE-2BB5-D8F9-FC71-152B03632A06}"/>
              </a:ext>
            </a:extLst>
          </p:cNvPr>
          <p:cNvSpPr txBox="1"/>
          <p:nvPr/>
        </p:nvSpPr>
        <p:spPr>
          <a:xfrm>
            <a:off x="6776800" y="3371250"/>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1--5</a:t>
            </a:r>
            <a:endParaRPr lang="en-US" sz="1800" b="0" dirty="0">
              <a:latin typeface="Eurostile" panose="020B0504020202050204" pitchFamily="34" charset="77"/>
            </a:endParaRPr>
          </a:p>
        </p:txBody>
      </p:sp>
    </p:spTree>
    <p:extLst>
      <p:ext uri="{BB962C8B-B14F-4D97-AF65-F5344CB8AC3E}">
        <p14:creationId xmlns:p14="http://schemas.microsoft.com/office/powerpoint/2010/main" val="403394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3" name="Content Placeholder 2">
            <a:extLst>
              <a:ext uri="{FF2B5EF4-FFF2-40B4-BE49-F238E27FC236}">
                <a16:creationId xmlns:a16="http://schemas.microsoft.com/office/drawing/2014/main" id="{7D8CC995-E57C-5140-A35B-354954A95CC6}"/>
              </a:ext>
            </a:extLst>
          </p:cNvPr>
          <p:cNvSpPr>
            <a:spLocks noGrp="1"/>
          </p:cNvSpPr>
          <p:nvPr>
            <p:ph idx="1"/>
          </p:nvPr>
        </p:nvSpPr>
        <p:spPr/>
        <p:txBody>
          <a:bodyPr/>
          <a:lstStyle/>
          <a:p>
            <a:r>
              <a:rPr lang="en-US" dirty="0"/>
              <a:t>Other methods</a:t>
            </a:r>
          </a:p>
          <a:p>
            <a:pPr lvl="1"/>
            <a:r>
              <a:rPr lang="en-US" dirty="0"/>
              <a:t>SDSCE: Simultaneous Double Stimulus for Continuous Evaluation</a:t>
            </a:r>
          </a:p>
          <a:p>
            <a:pPr lvl="2"/>
            <a:r>
              <a:rPr lang="en-US" dirty="0"/>
              <a:t>double stimulus method where two samples are shown side-by-side</a:t>
            </a:r>
          </a:p>
          <a:p>
            <a:pPr lvl="2"/>
            <a:r>
              <a:rPr lang="en-US" dirty="0"/>
              <a:t>rating on continuous scale 0-100</a:t>
            </a:r>
          </a:p>
          <a:p>
            <a:pPr lvl="2"/>
            <a:endParaRPr lang="en-US" dirty="0"/>
          </a:p>
          <a:p>
            <a:pPr lvl="1"/>
            <a:r>
              <a:rPr lang="en-US" dirty="0"/>
              <a:t>SAMVIQ: Subjective Assessment Methodology for Video Quality</a:t>
            </a:r>
          </a:p>
          <a:p>
            <a:pPr lvl="2"/>
            <a:r>
              <a:rPr lang="en-US" dirty="0"/>
              <a:t>explicit reference, hidden reference, up to 10 measured samples</a:t>
            </a:r>
          </a:p>
          <a:p>
            <a:pPr lvl="2"/>
            <a:r>
              <a:rPr lang="en-US" dirty="0"/>
              <a:t>participant may repeat watching, last score stands</a:t>
            </a:r>
          </a:p>
          <a:p>
            <a:pPr lvl="2"/>
            <a:r>
              <a:rPr lang="en-US" dirty="0"/>
              <a:t>continuous scale 0-100</a:t>
            </a:r>
          </a:p>
          <a:p>
            <a:endParaRPr lang="en-US" sz="2400" dirty="0"/>
          </a:p>
        </p:txBody>
      </p:sp>
      <p:sp>
        <p:nvSpPr>
          <p:cNvPr id="4" name="TextBox 3">
            <a:extLst>
              <a:ext uri="{FF2B5EF4-FFF2-40B4-BE49-F238E27FC236}">
                <a16:creationId xmlns:a16="http://schemas.microsoft.com/office/drawing/2014/main" id="{EF8A18D6-28CB-5DA6-44C7-318ED2DE64F3}"/>
              </a:ext>
            </a:extLst>
          </p:cNvPr>
          <p:cNvSpPr txBox="1"/>
          <p:nvPr/>
        </p:nvSpPr>
        <p:spPr>
          <a:xfrm>
            <a:off x="6776800" y="3719663"/>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0--100</a:t>
            </a:r>
            <a:endParaRPr lang="en-US" sz="1800" b="0" dirty="0">
              <a:latin typeface="Eurostile" panose="020B0504020202050204" pitchFamily="34" charset="77"/>
            </a:endParaRPr>
          </a:p>
        </p:txBody>
      </p:sp>
      <p:sp>
        <p:nvSpPr>
          <p:cNvPr id="5" name="TextBox 4">
            <a:extLst>
              <a:ext uri="{FF2B5EF4-FFF2-40B4-BE49-F238E27FC236}">
                <a16:creationId xmlns:a16="http://schemas.microsoft.com/office/drawing/2014/main" id="{3DF93EAA-A379-DA6E-C138-F3D215E3007D}"/>
              </a:ext>
            </a:extLst>
          </p:cNvPr>
          <p:cNvSpPr txBox="1"/>
          <p:nvPr/>
        </p:nvSpPr>
        <p:spPr>
          <a:xfrm>
            <a:off x="6776800" y="1788384"/>
            <a:ext cx="1654932" cy="368640"/>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square" rtlCol="0">
            <a:noAutofit/>
          </a:bodyPr>
          <a:lstStyle/>
          <a:p>
            <a:pPr algn="ctr"/>
            <a:r>
              <a:rPr lang="en-US" sz="2000" dirty="0">
                <a:latin typeface="Eurostile" panose="020B0504020202050204" pitchFamily="34" charset="77"/>
              </a:rPr>
              <a:t>0--100</a:t>
            </a:r>
            <a:endParaRPr lang="en-US" sz="1800" b="0" dirty="0">
              <a:latin typeface="Eurostile" panose="020B0504020202050204" pitchFamily="34" charset="77"/>
            </a:endParaRPr>
          </a:p>
        </p:txBody>
      </p:sp>
    </p:spTree>
    <p:extLst>
      <p:ext uri="{BB962C8B-B14F-4D97-AF65-F5344CB8AC3E}">
        <p14:creationId xmlns:p14="http://schemas.microsoft.com/office/powerpoint/2010/main" val="4702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8" name="Content Placeholder 7">
            <a:extLst>
              <a:ext uri="{FF2B5EF4-FFF2-40B4-BE49-F238E27FC236}">
                <a16:creationId xmlns:a16="http://schemas.microsoft.com/office/drawing/2014/main" id="{5CF0211E-2637-7A43-2347-855547411632}"/>
              </a:ext>
            </a:extLst>
          </p:cNvPr>
          <p:cNvSpPr>
            <a:spLocks noGrp="1"/>
          </p:cNvSpPr>
          <p:nvPr>
            <p:ph idx="1"/>
          </p:nvPr>
        </p:nvSpPr>
        <p:spPr/>
        <p:txBody>
          <a:bodyPr/>
          <a:lstStyle/>
          <a:p>
            <a:r>
              <a:rPr lang="nb-NO" sz="2400" dirty="0" err="1"/>
              <a:t>Categorial</a:t>
            </a:r>
            <a:r>
              <a:rPr lang="nb-NO" sz="2400" dirty="0"/>
              <a:t> </a:t>
            </a:r>
            <a:r>
              <a:rPr lang="nb-NO" sz="2400" dirty="0" err="1"/>
              <a:t>ratings</a:t>
            </a:r>
            <a:endParaRPr lang="nb-NO" sz="2400" dirty="0"/>
          </a:p>
          <a:p>
            <a:pPr lvl="1"/>
            <a:r>
              <a:rPr lang="nb-NO" sz="2000" dirty="0" err="1"/>
              <a:t>Categorical</a:t>
            </a:r>
            <a:r>
              <a:rPr lang="nb-NO" sz="2000" dirty="0"/>
              <a:t> </a:t>
            </a:r>
            <a:r>
              <a:rPr lang="nb-NO" sz="2000" dirty="0" err="1"/>
              <a:t>ratings</a:t>
            </a:r>
            <a:r>
              <a:rPr lang="nb-NO" sz="2000" dirty="0"/>
              <a:t> </a:t>
            </a:r>
            <a:r>
              <a:rPr lang="nb-NO" sz="2000" dirty="0" err="1"/>
              <a:t>may</a:t>
            </a:r>
            <a:r>
              <a:rPr lang="nb-NO" sz="2000" dirty="0"/>
              <a:t> be ordinal</a:t>
            </a:r>
          </a:p>
          <a:p>
            <a:pPr lvl="2"/>
            <a:r>
              <a:rPr lang="nb-NO" sz="1600" dirty="0" err="1"/>
              <a:t>They</a:t>
            </a:r>
            <a:r>
              <a:rPr lang="nb-NO" sz="1600" dirty="0"/>
              <a:t> </a:t>
            </a:r>
            <a:r>
              <a:rPr lang="nb-NO" sz="1600" dirty="0" err="1"/>
              <a:t>can</a:t>
            </a:r>
            <a:r>
              <a:rPr lang="nb-NO" sz="1600" dirty="0"/>
              <a:t> be </a:t>
            </a:r>
            <a:r>
              <a:rPr lang="nb-NO" sz="1600" dirty="0" err="1"/>
              <a:t>ordered</a:t>
            </a:r>
            <a:endParaRPr lang="nb-NO" sz="1600" dirty="0"/>
          </a:p>
          <a:p>
            <a:pPr lvl="3"/>
            <a:r>
              <a:rPr lang="nb-NO" sz="1500" dirty="0" err="1"/>
              <a:t>strongly</a:t>
            </a:r>
            <a:r>
              <a:rPr lang="nb-NO" sz="1500" dirty="0"/>
              <a:t> </a:t>
            </a:r>
            <a:r>
              <a:rPr lang="nb-NO" sz="1500" dirty="0" err="1"/>
              <a:t>disagree</a:t>
            </a:r>
            <a:r>
              <a:rPr lang="nb-NO" sz="1500" dirty="0"/>
              <a:t>, </a:t>
            </a:r>
            <a:r>
              <a:rPr lang="nb-NO" sz="1500" dirty="0" err="1"/>
              <a:t>disagree</a:t>
            </a:r>
            <a:r>
              <a:rPr lang="nb-NO" sz="1500" dirty="0"/>
              <a:t>, </a:t>
            </a:r>
            <a:r>
              <a:rPr lang="nb-NO" sz="1500" dirty="0" err="1"/>
              <a:t>neutral</a:t>
            </a:r>
            <a:r>
              <a:rPr lang="nb-NO" sz="1500" dirty="0"/>
              <a:t>, </a:t>
            </a:r>
            <a:r>
              <a:rPr lang="nb-NO" sz="1500" dirty="0" err="1"/>
              <a:t>agree</a:t>
            </a:r>
            <a:r>
              <a:rPr lang="nb-NO" sz="1500" dirty="0"/>
              <a:t>, </a:t>
            </a:r>
            <a:r>
              <a:rPr lang="nb-NO" sz="1500" dirty="0" err="1"/>
              <a:t>strongly</a:t>
            </a:r>
            <a:r>
              <a:rPr lang="nb-NO" sz="1500" dirty="0"/>
              <a:t> </a:t>
            </a:r>
            <a:r>
              <a:rPr lang="nb-NO" sz="1500" dirty="0" err="1"/>
              <a:t>agree</a:t>
            </a:r>
            <a:endParaRPr lang="nb-NO" sz="1500" dirty="0"/>
          </a:p>
          <a:p>
            <a:pPr lvl="2"/>
            <a:r>
              <a:rPr lang="nb-NO" sz="1600" dirty="0"/>
              <a:t>It is </a:t>
            </a:r>
            <a:r>
              <a:rPr lang="nb-NO" sz="1600" dirty="0" err="1"/>
              <a:t>very</a:t>
            </a:r>
            <a:r>
              <a:rPr lang="nb-NO" sz="1600" dirty="0"/>
              <a:t> </a:t>
            </a:r>
            <a:r>
              <a:rPr lang="nb-NO" sz="1600" dirty="0" err="1"/>
              <a:t>advantageous</a:t>
            </a:r>
            <a:endParaRPr lang="nb-NO" sz="1600" dirty="0"/>
          </a:p>
          <a:p>
            <a:pPr lvl="3"/>
            <a:r>
              <a:rPr lang="nb-NO" sz="1500" dirty="0" err="1"/>
              <a:t>if</a:t>
            </a:r>
            <a:r>
              <a:rPr lang="nb-NO" sz="1500" dirty="0"/>
              <a:t> </a:t>
            </a:r>
            <a:r>
              <a:rPr lang="nb-NO" sz="1500" dirty="0" err="1"/>
              <a:t>values</a:t>
            </a:r>
            <a:r>
              <a:rPr lang="nb-NO" sz="1500" dirty="0"/>
              <a:t> </a:t>
            </a:r>
            <a:r>
              <a:rPr lang="nb-NO" sz="1500" dirty="0" err="1"/>
              <a:t>can</a:t>
            </a:r>
            <a:r>
              <a:rPr lang="nb-NO" sz="1500" dirty="0"/>
              <a:t> be </a:t>
            </a:r>
            <a:r>
              <a:rPr lang="nb-NO" sz="1500" dirty="0" err="1"/>
              <a:t>assigned</a:t>
            </a:r>
            <a:r>
              <a:rPr lang="nb-NO" sz="1500" dirty="0"/>
              <a:t> to </a:t>
            </a:r>
            <a:r>
              <a:rPr lang="nb-NO" sz="1500" dirty="0" err="1"/>
              <a:t>categories</a:t>
            </a:r>
            <a:r>
              <a:rPr lang="nb-NO" sz="1500" dirty="0"/>
              <a:t>, and ...</a:t>
            </a:r>
          </a:p>
          <a:p>
            <a:pPr lvl="3"/>
            <a:r>
              <a:rPr lang="nb-NO" sz="1500" dirty="0"/>
              <a:t>... </a:t>
            </a:r>
            <a:r>
              <a:rPr lang="nb-NO" sz="1500" dirty="0" err="1"/>
              <a:t>the</a:t>
            </a:r>
            <a:r>
              <a:rPr lang="nb-NO" sz="1500" dirty="0"/>
              <a:t> </a:t>
            </a:r>
            <a:r>
              <a:rPr lang="nb-NO" sz="1500" dirty="0" err="1"/>
              <a:t>distance</a:t>
            </a:r>
            <a:r>
              <a:rPr lang="nb-NO" sz="1500" dirty="0"/>
              <a:t> </a:t>
            </a:r>
            <a:r>
              <a:rPr lang="nb-NO" sz="1500" dirty="0" err="1"/>
              <a:t>between</a:t>
            </a:r>
            <a:r>
              <a:rPr lang="nb-NO" sz="1500" dirty="0"/>
              <a:t> </a:t>
            </a:r>
            <a:r>
              <a:rPr lang="nb-NO" sz="1500" dirty="0" err="1"/>
              <a:t>neighbouring</a:t>
            </a:r>
            <a:r>
              <a:rPr lang="nb-NO" sz="1500" dirty="0"/>
              <a:t> </a:t>
            </a:r>
            <a:r>
              <a:rPr lang="nb-NO" sz="1500" dirty="0" err="1"/>
              <a:t>values</a:t>
            </a:r>
            <a:r>
              <a:rPr lang="nb-NO" sz="1500" dirty="0"/>
              <a:t> is </a:t>
            </a:r>
            <a:r>
              <a:rPr lang="nb-NO" sz="1500" dirty="0" err="1"/>
              <a:t>the</a:t>
            </a:r>
            <a:r>
              <a:rPr lang="nb-NO" sz="1500" dirty="0"/>
              <a:t> same</a:t>
            </a:r>
          </a:p>
          <a:p>
            <a:pPr lvl="3"/>
            <a:r>
              <a:rPr lang="nb-NO" sz="1500" dirty="0" err="1"/>
              <a:t>These</a:t>
            </a:r>
            <a:r>
              <a:rPr lang="nb-NO" sz="1500" dirty="0"/>
              <a:t> </a:t>
            </a:r>
            <a:r>
              <a:rPr lang="nb-NO" sz="1500" dirty="0" err="1"/>
              <a:t>are</a:t>
            </a:r>
            <a:r>
              <a:rPr lang="nb-NO" sz="1500" dirty="0"/>
              <a:t> </a:t>
            </a:r>
            <a:r>
              <a:rPr lang="nb-NO" sz="1500" dirty="0" err="1"/>
              <a:t>called</a:t>
            </a:r>
            <a:r>
              <a:rPr lang="nb-NO" sz="1500" dirty="0"/>
              <a:t> </a:t>
            </a:r>
            <a:r>
              <a:rPr lang="nb-NO" sz="1500" dirty="0" err="1"/>
              <a:t>interval</a:t>
            </a:r>
            <a:r>
              <a:rPr lang="nb-NO" sz="1500" dirty="0"/>
              <a:t> variables</a:t>
            </a:r>
          </a:p>
          <a:p>
            <a:pPr lvl="1"/>
            <a:r>
              <a:rPr lang="nb-NO" sz="2000" dirty="0" err="1"/>
              <a:t>But</a:t>
            </a:r>
            <a:r>
              <a:rPr lang="nb-NO" sz="2000" dirty="0"/>
              <a:t> </a:t>
            </a:r>
            <a:r>
              <a:rPr lang="nb-NO" sz="2000" dirty="0" err="1"/>
              <a:t>they</a:t>
            </a:r>
            <a:r>
              <a:rPr lang="nb-NO" sz="2000" dirty="0"/>
              <a:t> </a:t>
            </a:r>
            <a:r>
              <a:rPr lang="nb-NO" sz="2000" dirty="0" err="1"/>
              <a:t>don’t</a:t>
            </a:r>
            <a:r>
              <a:rPr lang="nb-NO" sz="2000" dirty="0"/>
              <a:t> have to be ordinal</a:t>
            </a:r>
          </a:p>
          <a:p>
            <a:pPr lvl="2"/>
            <a:r>
              <a:rPr lang="nb-NO" sz="1600" dirty="0"/>
              <a:t>For </a:t>
            </a:r>
            <a:r>
              <a:rPr lang="nb-NO" sz="1600" dirty="0" err="1"/>
              <a:t>example</a:t>
            </a:r>
            <a:endParaRPr lang="nb-NO" sz="1600" dirty="0"/>
          </a:p>
          <a:p>
            <a:pPr lvl="3"/>
            <a:r>
              <a:rPr lang="nb-NO" sz="1500" dirty="0"/>
              <a:t>red, green, </a:t>
            </a:r>
            <a:r>
              <a:rPr lang="nb-NO" sz="1500" dirty="0" err="1"/>
              <a:t>blue</a:t>
            </a:r>
            <a:endParaRPr lang="nb-NO" sz="1500" dirty="0"/>
          </a:p>
          <a:p>
            <a:pPr lvl="3"/>
            <a:r>
              <a:rPr lang="nb-NO" sz="1500" dirty="0" err="1"/>
              <a:t>child</a:t>
            </a:r>
            <a:r>
              <a:rPr lang="nb-NO" sz="1500" dirty="0"/>
              <a:t>, adult</a:t>
            </a:r>
          </a:p>
          <a:p>
            <a:pPr lvl="3"/>
            <a:r>
              <a:rPr lang="nb-NO" sz="1500" dirty="0" err="1"/>
              <a:t>Africa</a:t>
            </a:r>
            <a:r>
              <a:rPr lang="nb-NO" sz="1500" dirty="0"/>
              <a:t>, America, Asia, Australia, Europe</a:t>
            </a:r>
          </a:p>
          <a:p>
            <a:pPr lvl="2"/>
            <a:r>
              <a:rPr lang="nb-NO" sz="1600" dirty="0" err="1"/>
              <a:t>They</a:t>
            </a:r>
            <a:r>
              <a:rPr lang="nb-NO" sz="1600" dirty="0"/>
              <a:t> </a:t>
            </a:r>
            <a:r>
              <a:rPr lang="nb-NO" sz="1600" dirty="0" err="1"/>
              <a:t>may</a:t>
            </a:r>
            <a:r>
              <a:rPr lang="nb-NO" sz="1600" dirty="0"/>
              <a:t> not have </a:t>
            </a:r>
            <a:r>
              <a:rPr lang="nb-NO" sz="1600" dirty="0" err="1"/>
              <a:t>any</a:t>
            </a:r>
            <a:r>
              <a:rPr lang="nb-NO" sz="1600" dirty="0"/>
              <a:t> </a:t>
            </a:r>
            <a:r>
              <a:rPr lang="nb-NO" sz="1600" dirty="0" err="1"/>
              <a:t>ordering</a:t>
            </a:r>
            <a:endParaRPr lang="nb-NO" sz="1600" dirty="0"/>
          </a:p>
          <a:p>
            <a:pPr lvl="2"/>
            <a:r>
              <a:rPr lang="nb-NO" sz="1600" dirty="0" err="1"/>
              <a:t>You</a:t>
            </a:r>
            <a:r>
              <a:rPr lang="nb-NO" sz="1600" dirty="0"/>
              <a:t> </a:t>
            </a:r>
            <a:r>
              <a:rPr lang="nb-NO" sz="1600" dirty="0" err="1"/>
              <a:t>can</a:t>
            </a:r>
            <a:r>
              <a:rPr lang="nb-NO" sz="1600" dirty="0"/>
              <a:t> </a:t>
            </a:r>
            <a:r>
              <a:rPr lang="nb-NO" sz="1600" dirty="0" err="1"/>
              <a:t>only</a:t>
            </a:r>
            <a:r>
              <a:rPr lang="nb-NO" sz="1600" dirty="0"/>
              <a:t> </a:t>
            </a:r>
            <a:r>
              <a:rPr lang="nb-NO" sz="1600" dirty="0" err="1"/>
              <a:t>check</a:t>
            </a:r>
            <a:r>
              <a:rPr lang="nb-NO" sz="1600" dirty="0"/>
              <a:t> </a:t>
            </a:r>
            <a:r>
              <a:rPr lang="nb-NO" sz="1600" dirty="0" err="1"/>
              <a:t>if</a:t>
            </a:r>
            <a:r>
              <a:rPr lang="nb-NO" sz="1600" dirty="0"/>
              <a:t> </a:t>
            </a:r>
            <a:r>
              <a:rPr lang="nb-NO" sz="1600" dirty="0" err="1"/>
              <a:t>participants</a:t>
            </a:r>
            <a:r>
              <a:rPr lang="nb-NO" sz="1600" dirty="0"/>
              <a:t>’ </a:t>
            </a:r>
            <a:r>
              <a:rPr lang="nb-NO" sz="1600" dirty="0" err="1"/>
              <a:t>selections</a:t>
            </a:r>
            <a:r>
              <a:rPr lang="nb-NO" sz="1600" dirty="0"/>
              <a:t> </a:t>
            </a:r>
            <a:r>
              <a:rPr lang="nb-NO" sz="1600" dirty="0" err="1"/>
              <a:t>are</a:t>
            </a:r>
            <a:r>
              <a:rPr lang="nb-NO" sz="1600" dirty="0"/>
              <a:t> different </a:t>
            </a:r>
            <a:r>
              <a:rPr lang="nb-NO" sz="1600" dirty="0" err="1"/>
              <a:t>with</a:t>
            </a:r>
            <a:r>
              <a:rPr lang="nb-NO" sz="1600" dirty="0"/>
              <a:t> </a:t>
            </a:r>
            <a:r>
              <a:rPr lang="nb-NO" sz="1600" dirty="0" err="1"/>
              <a:t>statistical</a:t>
            </a:r>
            <a:r>
              <a:rPr lang="nb-NO" sz="1600" dirty="0"/>
              <a:t> </a:t>
            </a:r>
            <a:r>
              <a:rPr lang="nb-NO" sz="1600" dirty="0" err="1"/>
              <a:t>relevance</a:t>
            </a:r>
            <a:endParaRPr lang="nb-NO" sz="1600" dirty="0"/>
          </a:p>
        </p:txBody>
      </p:sp>
    </p:spTree>
    <p:extLst>
      <p:ext uri="{BB962C8B-B14F-4D97-AF65-F5344CB8AC3E}">
        <p14:creationId xmlns:p14="http://schemas.microsoft.com/office/powerpoint/2010/main" val="4134720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8" name="Content Placeholder 7">
            <a:extLst>
              <a:ext uri="{FF2B5EF4-FFF2-40B4-BE49-F238E27FC236}">
                <a16:creationId xmlns:a16="http://schemas.microsoft.com/office/drawing/2014/main" id="{5CF0211E-2637-7A43-2347-855547411632}"/>
              </a:ext>
            </a:extLst>
          </p:cNvPr>
          <p:cNvSpPr>
            <a:spLocks noGrp="1"/>
          </p:cNvSpPr>
          <p:nvPr>
            <p:ph idx="1"/>
          </p:nvPr>
        </p:nvSpPr>
        <p:spPr/>
        <p:txBody>
          <a:bodyPr/>
          <a:lstStyle/>
          <a:p>
            <a:r>
              <a:rPr lang="nb-NO" sz="2400" dirty="0" err="1"/>
              <a:t>Continuous</a:t>
            </a:r>
            <a:r>
              <a:rPr lang="nb-NO" sz="2400" dirty="0"/>
              <a:t> </a:t>
            </a:r>
            <a:r>
              <a:rPr lang="nb-NO" sz="2400" dirty="0" err="1"/>
              <a:t>ratings</a:t>
            </a:r>
            <a:endParaRPr lang="nb-NO" sz="2400" dirty="0"/>
          </a:p>
          <a:p>
            <a:pPr lvl="1"/>
            <a:r>
              <a:rPr lang="nb-NO" sz="2000" dirty="0"/>
              <a:t>Training </a:t>
            </a:r>
            <a:r>
              <a:rPr lang="nb-NO" sz="2000" b="1" dirty="0" err="1">
                <a:solidFill>
                  <a:srgbClr val="FF0000"/>
                </a:solidFill>
              </a:rPr>
              <a:t>definitely</a:t>
            </a:r>
            <a:r>
              <a:rPr lang="nb-NO" sz="2000" dirty="0"/>
              <a:t> </a:t>
            </a:r>
            <a:r>
              <a:rPr lang="nb-NO" sz="2000" dirty="0" err="1"/>
              <a:t>required</a:t>
            </a:r>
            <a:endParaRPr lang="nb-NO" sz="2000" dirty="0"/>
          </a:p>
          <a:p>
            <a:pPr lvl="1"/>
            <a:r>
              <a:rPr lang="nb-NO" sz="2000" dirty="0" err="1"/>
              <a:t>Often</a:t>
            </a:r>
            <a:r>
              <a:rPr lang="nb-NO" sz="2000" dirty="0"/>
              <a:t> </a:t>
            </a:r>
            <a:r>
              <a:rPr lang="nb-NO" sz="2000" dirty="0" err="1"/>
              <a:t>implemented</a:t>
            </a:r>
            <a:r>
              <a:rPr lang="nb-NO" sz="2000" dirty="0"/>
              <a:t> </a:t>
            </a:r>
            <a:r>
              <a:rPr lang="nb-NO" sz="2000" dirty="0" err="1"/>
              <a:t>using</a:t>
            </a:r>
            <a:r>
              <a:rPr lang="nb-NO" sz="2000" dirty="0"/>
              <a:t> </a:t>
            </a:r>
            <a:r>
              <a:rPr lang="nb-NO" sz="2000" dirty="0" err="1"/>
              <a:t>sliders</a:t>
            </a:r>
            <a:r>
              <a:rPr lang="nb-NO" sz="2000" dirty="0"/>
              <a:t>, gauges, bars, ...</a:t>
            </a:r>
          </a:p>
          <a:p>
            <a:pPr lvl="1"/>
            <a:r>
              <a:rPr lang="nb-NO" sz="2000" dirty="0"/>
              <a:t>With 0 ... 100 range, </a:t>
            </a:r>
            <a:r>
              <a:rPr lang="nb-NO" sz="2000" dirty="0" err="1"/>
              <a:t>fractions</a:t>
            </a:r>
            <a:r>
              <a:rPr lang="nb-NO" sz="2000" dirty="0"/>
              <a:t> </a:t>
            </a:r>
            <a:r>
              <a:rPr lang="nb-NO" sz="2000" dirty="0" err="1"/>
              <a:t>are</a:t>
            </a:r>
            <a:r>
              <a:rPr lang="nb-NO" sz="2000" dirty="0"/>
              <a:t> not relevant</a:t>
            </a:r>
          </a:p>
          <a:p>
            <a:pPr marL="0" indent="0">
              <a:buNone/>
            </a:pPr>
            <a:endParaRPr lang="nb-NO" sz="2400" dirty="0"/>
          </a:p>
          <a:p>
            <a:r>
              <a:rPr lang="nb-NO" sz="2400" dirty="0" err="1"/>
              <a:t>ITU’s</a:t>
            </a:r>
            <a:r>
              <a:rPr lang="nb-NO" sz="2400" dirty="0"/>
              <a:t> </a:t>
            </a:r>
            <a:r>
              <a:rPr lang="nb-NO" sz="2400" dirty="0" err="1"/>
              <a:t>categorical</a:t>
            </a:r>
            <a:r>
              <a:rPr lang="nb-NO" sz="2400" dirty="0"/>
              <a:t> </a:t>
            </a:r>
            <a:r>
              <a:rPr lang="nb-NO" sz="2400" dirty="0" err="1"/>
              <a:t>ratings</a:t>
            </a:r>
            <a:endParaRPr lang="nb-NO" sz="2400" dirty="0"/>
          </a:p>
          <a:p>
            <a:pPr lvl="1"/>
            <a:r>
              <a:rPr lang="nb-NO" sz="2000" dirty="0" err="1"/>
              <a:t>Understood</a:t>
            </a:r>
            <a:r>
              <a:rPr lang="nb-NO" sz="2000" dirty="0"/>
              <a:t> as </a:t>
            </a:r>
            <a:r>
              <a:rPr lang="nb-NO" sz="2000" dirty="0" err="1"/>
              <a:t>interval</a:t>
            </a:r>
            <a:r>
              <a:rPr lang="nb-NO" sz="2000" dirty="0"/>
              <a:t> variables</a:t>
            </a:r>
          </a:p>
          <a:p>
            <a:pPr lvl="1"/>
            <a:r>
              <a:rPr lang="nb-NO" sz="2000" dirty="0" err="1"/>
              <a:t>Careful</a:t>
            </a:r>
            <a:r>
              <a:rPr lang="nb-NO" sz="2000" dirty="0"/>
              <a:t> </a:t>
            </a:r>
            <a:r>
              <a:rPr lang="nb-NO" sz="2000" dirty="0" err="1"/>
              <a:t>with</a:t>
            </a:r>
            <a:r>
              <a:rPr lang="nb-NO" sz="2000" dirty="0"/>
              <a:t> </a:t>
            </a:r>
            <a:r>
              <a:rPr lang="nb-NO" sz="2000" dirty="0" err="1"/>
              <a:t>the</a:t>
            </a:r>
            <a:r>
              <a:rPr lang="nb-NO" sz="2000" dirty="0"/>
              <a:t> </a:t>
            </a:r>
            <a:r>
              <a:rPr lang="nb-NO" sz="2000" dirty="0" err="1"/>
              <a:t>named</a:t>
            </a:r>
            <a:r>
              <a:rPr lang="nb-NO" sz="2000" dirty="0"/>
              <a:t> </a:t>
            </a:r>
            <a:r>
              <a:rPr lang="nb-NO" sz="2000" dirty="0" err="1"/>
              <a:t>categories</a:t>
            </a:r>
            <a:endParaRPr lang="nb-NO" sz="2000" dirty="0"/>
          </a:p>
          <a:p>
            <a:pPr lvl="2"/>
            <a:r>
              <a:rPr lang="nb-NO" sz="1800" dirty="0"/>
              <a:t>Users must be </a:t>
            </a:r>
            <a:r>
              <a:rPr lang="nb-NO" sz="1800" dirty="0" err="1"/>
              <a:t>trained</a:t>
            </a:r>
            <a:r>
              <a:rPr lang="nb-NO" sz="1800" dirty="0"/>
              <a:t> to understand </a:t>
            </a:r>
            <a:r>
              <a:rPr lang="nb-NO" sz="1800" dirty="0" err="1"/>
              <a:t>the</a:t>
            </a:r>
            <a:r>
              <a:rPr lang="nb-NO" sz="1800" dirty="0"/>
              <a:t> </a:t>
            </a:r>
            <a:r>
              <a:rPr lang="nb-NO" sz="1800" dirty="0" err="1"/>
              <a:t>categories</a:t>
            </a:r>
            <a:r>
              <a:rPr lang="nb-NO" sz="1800" dirty="0"/>
              <a:t> as </a:t>
            </a:r>
            <a:r>
              <a:rPr lang="nb-NO" sz="1800" dirty="0" err="1"/>
              <a:t>equidistant</a:t>
            </a:r>
            <a:endParaRPr lang="nb-NO" sz="1800" dirty="0"/>
          </a:p>
          <a:p>
            <a:pPr lvl="1"/>
            <a:r>
              <a:rPr lang="nb-NO" sz="2000" dirty="0" err="1"/>
              <a:t>Usually</a:t>
            </a:r>
            <a:r>
              <a:rPr lang="nb-NO" sz="2000" dirty="0"/>
              <a:t> </a:t>
            </a:r>
            <a:r>
              <a:rPr lang="nb-NO" sz="2000" dirty="0" err="1"/>
              <a:t>associated</a:t>
            </a:r>
            <a:r>
              <a:rPr lang="nb-NO" sz="2000" dirty="0"/>
              <a:t> </a:t>
            </a:r>
            <a:r>
              <a:rPr lang="nb-NO" sz="2000" dirty="0" err="1"/>
              <a:t>with</a:t>
            </a:r>
            <a:r>
              <a:rPr lang="nb-NO" sz="2000" dirty="0"/>
              <a:t> </a:t>
            </a:r>
            <a:r>
              <a:rPr lang="nb-NO" sz="2000" dirty="0" err="1"/>
              <a:t>numbers</a:t>
            </a:r>
            <a:r>
              <a:rPr lang="nb-NO" sz="2000" dirty="0"/>
              <a:t>: a Likert </a:t>
            </a:r>
            <a:r>
              <a:rPr lang="nb-NO" sz="2000" dirty="0" err="1"/>
              <a:t>scale</a:t>
            </a:r>
            <a:endParaRPr lang="nb-NO" sz="2000" dirty="0"/>
          </a:p>
          <a:p>
            <a:pPr lvl="2"/>
            <a:r>
              <a:rPr lang="nb-NO" sz="1800" dirty="0"/>
              <a:t>5-point Likert: 1 ... 5 (</a:t>
            </a:r>
            <a:r>
              <a:rPr lang="nb-NO" sz="1800" dirty="0" err="1"/>
              <a:t>neutral</a:t>
            </a:r>
            <a:r>
              <a:rPr lang="nb-NO" sz="1800" dirty="0"/>
              <a:t> -&gt; </a:t>
            </a:r>
            <a:r>
              <a:rPr lang="nb-NO" sz="1800" dirty="0" err="1"/>
              <a:t>good</a:t>
            </a:r>
            <a:r>
              <a:rPr lang="nb-NO" sz="1800" dirty="0"/>
              <a:t>) or -2 ... 2 (bad -&gt; </a:t>
            </a:r>
            <a:r>
              <a:rPr lang="nb-NO" sz="1800" dirty="0" err="1"/>
              <a:t>good</a:t>
            </a:r>
            <a:r>
              <a:rPr lang="nb-NO" sz="1800" dirty="0"/>
              <a:t>)</a:t>
            </a:r>
          </a:p>
          <a:p>
            <a:pPr lvl="2"/>
            <a:r>
              <a:rPr lang="nb-NO" sz="1800" dirty="0" err="1"/>
              <a:t>Sometimes</a:t>
            </a:r>
            <a:r>
              <a:rPr lang="nb-NO" sz="1800" dirty="0"/>
              <a:t> 7-point Likert</a:t>
            </a:r>
          </a:p>
          <a:p>
            <a:pPr lvl="2"/>
            <a:r>
              <a:rPr lang="nb-NO" sz="1800" dirty="0" err="1"/>
              <a:t>Implicitly</a:t>
            </a:r>
            <a:r>
              <a:rPr lang="nb-NO" sz="1800" dirty="0"/>
              <a:t> </a:t>
            </a:r>
            <a:r>
              <a:rPr lang="nb-NO" sz="1800" dirty="0" err="1"/>
              <a:t>understood</a:t>
            </a:r>
            <a:r>
              <a:rPr lang="nb-NO" sz="1800" dirty="0"/>
              <a:t> as linear, </a:t>
            </a:r>
            <a:r>
              <a:rPr lang="nb-NO" sz="1800" dirty="0" err="1"/>
              <a:t>can</a:t>
            </a:r>
            <a:r>
              <a:rPr lang="nb-NO" sz="1800" dirty="0"/>
              <a:t> be </a:t>
            </a:r>
            <a:r>
              <a:rPr lang="nb-NO" sz="1800" dirty="0" err="1"/>
              <a:t>combined</a:t>
            </a:r>
            <a:r>
              <a:rPr lang="nb-NO" sz="1800" dirty="0"/>
              <a:t> </a:t>
            </a:r>
            <a:r>
              <a:rPr lang="nb-NO" sz="1800" dirty="0" err="1"/>
              <a:t>with</a:t>
            </a:r>
            <a:r>
              <a:rPr lang="nb-NO" sz="1800" dirty="0"/>
              <a:t> </a:t>
            </a:r>
            <a:r>
              <a:rPr lang="nb-NO" sz="1800" dirty="0" err="1"/>
              <a:t>labels</a:t>
            </a:r>
            <a:r>
              <a:rPr lang="nb-NO" sz="1800" dirty="0"/>
              <a:t> «best» and «</a:t>
            </a:r>
            <a:r>
              <a:rPr lang="nb-NO" sz="1800" dirty="0" err="1"/>
              <a:t>worst</a:t>
            </a:r>
            <a:r>
              <a:rPr lang="nb-NO" sz="1800" dirty="0"/>
              <a:t>» </a:t>
            </a:r>
            <a:r>
              <a:rPr lang="nb-NO" sz="1800" dirty="0" err="1"/>
              <a:t>but</a:t>
            </a:r>
            <a:r>
              <a:rPr lang="nb-NO" sz="1800" dirty="0"/>
              <a:t> </a:t>
            </a:r>
            <a:r>
              <a:rPr lang="nb-NO" sz="1800" dirty="0" err="1"/>
              <a:t>preferable</a:t>
            </a:r>
            <a:r>
              <a:rPr lang="nb-NO" sz="1800" dirty="0"/>
              <a:t> </a:t>
            </a:r>
            <a:r>
              <a:rPr lang="nb-NO" sz="1800" i="1" dirty="0"/>
              <a:t>not terms for </a:t>
            </a:r>
            <a:r>
              <a:rPr lang="nb-NO" sz="1800" i="1" dirty="0" err="1"/>
              <a:t>every</a:t>
            </a:r>
            <a:r>
              <a:rPr lang="nb-NO" sz="1800" i="1" dirty="0"/>
              <a:t> </a:t>
            </a:r>
            <a:r>
              <a:rPr lang="nb-NO" sz="1800" i="1" dirty="0" err="1"/>
              <a:t>value</a:t>
            </a:r>
            <a:r>
              <a:rPr lang="nb-NO" sz="1800" dirty="0"/>
              <a:t> </a:t>
            </a:r>
            <a:endParaRPr lang="nb-NO" sz="2400" dirty="0"/>
          </a:p>
        </p:txBody>
      </p:sp>
    </p:spTree>
    <p:extLst>
      <p:ext uri="{BB962C8B-B14F-4D97-AF65-F5344CB8AC3E}">
        <p14:creationId xmlns:p14="http://schemas.microsoft.com/office/powerpoint/2010/main" val="84773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52DB-A921-4945-A3FC-52BC441929EB}"/>
              </a:ext>
            </a:extLst>
          </p:cNvPr>
          <p:cNvSpPr>
            <a:spLocks noGrp="1"/>
          </p:cNvSpPr>
          <p:nvPr>
            <p:ph type="title"/>
          </p:nvPr>
        </p:nvSpPr>
        <p:spPr/>
        <p:txBody>
          <a:bodyPr/>
          <a:lstStyle/>
          <a:p>
            <a:r>
              <a:rPr lang="en-US" dirty="0"/>
              <a:t>Types</a:t>
            </a:r>
          </a:p>
        </p:txBody>
      </p:sp>
      <p:sp>
        <p:nvSpPr>
          <p:cNvPr id="8" name="Content Placeholder 7">
            <a:extLst>
              <a:ext uri="{FF2B5EF4-FFF2-40B4-BE49-F238E27FC236}">
                <a16:creationId xmlns:a16="http://schemas.microsoft.com/office/drawing/2014/main" id="{5CF0211E-2637-7A43-2347-855547411632}"/>
              </a:ext>
            </a:extLst>
          </p:cNvPr>
          <p:cNvSpPr>
            <a:spLocks noGrp="1"/>
          </p:cNvSpPr>
          <p:nvPr>
            <p:ph idx="1"/>
          </p:nvPr>
        </p:nvSpPr>
        <p:spPr/>
        <p:txBody>
          <a:bodyPr/>
          <a:lstStyle/>
          <a:p>
            <a:r>
              <a:rPr lang="nb-NO" sz="2400" dirty="0"/>
              <a:t>Not trivial to translate </a:t>
            </a:r>
            <a:r>
              <a:rPr lang="nb-NO" sz="2400" dirty="0" err="1"/>
              <a:t>between</a:t>
            </a:r>
            <a:r>
              <a:rPr lang="nb-NO" sz="2400" dirty="0"/>
              <a:t> </a:t>
            </a:r>
            <a:r>
              <a:rPr lang="nb-NO" sz="2400" dirty="0" err="1"/>
              <a:t>them</a:t>
            </a:r>
            <a:endParaRPr lang="nb-NO" sz="2400" dirty="0"/>
          </a:p>
          <a:p>
            <a:pPr lvl="1"/>
            <a:r>
              <a:rPr lang="nb-NO" sz="2000" dirty="0" err="1"/>
              <a:t>Continuous</a:t>
            </a:r>
            <a:r>
              <a:rPr lang="nb-NO" sz="2000" dirty="0"/>
              <a:t> </a:t>
            </a:r>
            <a:r>
              <a:rPr lang="nb-NO" sz="2000" dirty="0" err="1"/>
              <a:t>tends</a:t>
            </a:r>
            <a:r>
              <a:rPr lang="nb-NO" sz="2000" dirty="0"/>
              <a:t> to </a:t>
            </a:r>
            <a:r>
              <a:rPr lang="nb-NO" sz="2000" dirty="0" err="1"/>
              <a:t>avoid</a:t>
            </a:r>
            <a:r>
              <a:rPr lang="nb-NO" sz="2000" dirty="0"/>
              <a:t> </a:t>
            </a:r>
            <a:r>
              <a:rPr lang="nb-NO" sz="2000" dirty="0" err="1"/>
              <a:t>extremes</a:t>
            </a:r>
            <a:r>
              <a:rPr lang="nb-NO" sz="2000" dirty="0"/>
              <a:t>, </a:t>
            </a:r>
            <a:r>
              <a:rPr lang="nb-NO" sz="2000" dirty="0" err="1"/>
              <a:t>Categorical</a:t>
            </a:r>
            <a:r>
              <a:rPr lang="nb-NO" sz="2000" dirty="0"/>
              <a:t> </a:t>
            </a:r>
            <a:r>
              <a:rPr lang="nb-NO" sz="2000" dirty="0" err="1"/>
              <a:t>doesn’t</a:t>
            </a:r>
            <a:endParaRPr lang="nb-NO" sz="2000" dirty="0"/>
          </a:p>
          <a:p>
            <a:pPr lvl="1"/>
            <a:r>
              <a:rPr lang="nb-NO" sz="2000" dirty="0" err="1"/>
              <a:t>Before</a:t>
            </a:r>
            <a:r>
              <a:rPr lang="nb-NO" sz="2000" dirty="0"/>
              <a:t> </a:t>
            </a:r>
            <a:r>
              <a:rPr lang="nb-NO" sz="2000" dirty="0" err="1"/>
              <a:t>translation</a:t>
            </a:r>
            <a:endParaRPr lang="nb-NO" sz="2000" dirty="0"/>
          </a:p>
          <a:p>
            <a:pPr lvl="2"/>
            <a:r>
              <a:rPr lang="nb-NO" sz="1600" dirty="0" err="1"/>
              <a:t>Calibration</a:t>
            </a:r>
            <a:r>
              <a:rPr lang="nb-NO" sz="1600" dirty="0"/>
              <a:t>: </a:t>
            </a:r>
            <a:r>
              <a:rPr lang="nb-NO" sz="1600" dirty="0" err="1"/>
              <a:t>study</a:t>
            </a:r>
            <a:r>
              <a:rPr lang="nb-NO" sz="1600" dirty="0"/>
              <a:t> </a:t>
            </a:r>
            <a:r>
              <a:rPr lang="nb-NO" sz="1600" dirty="0" err="1"/>
              <a:t>the</a:t>
            </a:r>
            <a:r>
              <a:rPr lang="nb-NO" sz="1600" dirty="0"/>
              <a:t> same </a:t>
            </a:r>
            <a:r>
              <a:rPr lang="nb-NO" sz="1600" dirty="0" err="1"/>
              <a:t>examples</a:t>
            </a:r>
            <a:r>
              <a:rPr lang="nb-NO" sz="1600" dirty="0"/>
              <a:t> </a:t>
            </a:r>
            <a:r>
              <a:rPr lang="nb-NO" sz="1600" dirty="0" err="1"/>
              <a:t>with</a:t>
            </a:r>
            <a:r>
              <a:rPr lang="nb-NO" sz="1600" dirty="0"/>
              <a:t> </a:t>
            </a:r>
            <a:r>
              <a:rPr lang="nb-NO" sz="1600" dirty="0" err="1"/>
              <a:t>the</a:t>
            </a:r>
            <a:r>
              <a:rPr lang="nb-NO" sz="1600" dirty="0"/>
              <a:t> same </a:t>
            </a:r>
            <a:r>
              <a:rPr lang="nb-NO" sz="1600" dirty="0" err="1"/>
              <a:t>population</a:t>
            </a:r>
            <a:r>
              <a:rPr lang="nb-NO" sz="1600" dirty="0"/>
              <a:t> </a:t>
            </a:r>
            <a:r>
              <a:rPr lang="nb-NO" sz="1600" dirty="0" err="1"/>
              <a:t>but</a:t>
            </a:r>
            <a:r>
              <a:rPr lang="nb-NO" sz="1600" dirty="0"/>
              <a:t> </a:t>
            </a:r>
            <a:r>
              <a:rPr lang="nb-NO" sz="1600" dirty="0" err="1"/>
              <a:t>getting</a:t>
            </a:r>
            <a:r>
              <a:rPr lang="nb-NO" sz="1600" dirty="0"/>
              <a:t> </a:t>
            </a:r>
            <a:r>
              <a:rPr lang="nb-NO" sz="1600" dirty="0" err="1"/>
              <a:t>both</a:t>
            </a:r>
            <a:r>
              <a:rPr lang="nb-NO" sz="1600" dirty="0"/>
              <a:t> </a:t>
            </a:r>
            <a:r>
              <a:rPr lang="nb-NO" sz="1600" dirty="0" err="1"/>
              <a:t>ratings</a:t>
            </a:r>
            <a:endParaRPr lang="nb-NO" sz="1600" dirty="0"/>
          </a:p>
          <a:p>
            <a:pPr lvl="2"/>
            <a:r>
              <a:rPr lang="nb-NO" sz="1600" dirty="0" err="1"/>
              <a:t>Perform</a:t>
            </a:r>
            <a:r>
              <a:rPr lang="nb-NO" sz="1600" dirty="0"/>
              <a:t> </a:t>
            </a:r>
            <a:r>
              <a:rPr lang="nb-NO" sz="1600" dirty="0" err="1"/>
              <a:t>regression</a:t>
            </a:r>
            <a:r>
              <a:rPr lang="nb-NO" sz="1600" dirty="0"/>
              <a:t> to </a:t>
            </a:r>
            <a:r>
              <a:rPr lang="nb-NO" sz="1600" dirty="0" err="1"/>
              <a:t>fit</a:t>
            </a:r>
            <a:r>
              <a:rPr lang="nb-NO" sz="1600" dirty="0"/>
              <a:t> a non-linear </a:t>
            </a:r>
            <a:r>
              <a:rPr lang="nb-NO" sz="1600" dirty="0" err="1"/>
              <a:t>function</a:t>
            </a:r>
            <a:br>
              <a:rPr lang="nb-NO" sz="1600" dirty="0"/>
            </a:br>
            <a:r>
              <a:rPr lang="nb-NO" sz="1600" dirty="0"/>
              <a:t>(</a:t>
            </a:r>
            <a:r>
              <a:rPr lang="nb-NO" sz="1600" dirty="0" err="1"/>
              <a:t>typically</a:t>
            </a:r>
            <a:r>
              <a:rPr lang="nb-NO" sz="1600" dirty="0"/>
              <a:t> a 2nd </a:t>
            </a:r>
            <a:r>
              <a:rPr lang="nb-NO" sz="1600" dirty="0" err="1"/>
              <a:t>degree</a:t>
            </a:r>
            <a:r>
              <a:rPr lang="nb-NO" sz="1600" dirty="0"/>
              <a:t> polynom)</a:t>
            </a:r>
          </a:p>
          <a:p>
            <a:pPr marL="457200" lvl="1" indent="0">
              <a:buNone/>
            </a:pPr>
            <a:endParaRPr lang="nb-NO" sz="2000" dirty="0"/>
          </a:p>
          <a:p>
            <a:r>
              <a:rPr lang="nb-NO" sz="2400" dirty="0" err="1"/>
              <a:t>Binary</a:t>
            </a:r>
            <a:r>
              <a:rPr lang="nb-NO" sz="2400" dirty="0"/>
              <a:t> </a:t>
            </a:r>
            <a:r>
              <a:rPr lang="nb-NO" sz="2400" dirty="0" err="1"/>
              <a:t>comparison</a:t>
            </a:r>
            <a:endParaRPr lang="nb-NO" sz="2400" dirty="0"/>
          </a:p>
          <a:p>
            <a:pPr lvl="1"/>
            <a:r>
              <a:rPr lang="nb-NO" sz="2000" dirty="0" err="1"/>
              <a:t>Very</a:t>
            </a:r>
            <a:r>
              <a:rPr lang="nb-NO" sz="2000" dirty="0"/>
              <a:t> robust to </a:t>
            </a:r>
            <a:r>
              <a:rPr lang="nb-NO" sz="2000" dirty="0" err="1"/>
              <a:t>untrained</a:t>
            </a:r>
            <a:r>
              <a:rPr lang="nb-NO" sz="2000" dirty="0"/>
              <a:t> </a:t>
            </a:r>
            <a:r>
              <a:rPr lang="nb-NO" sz="2000" dirty="0" err="1"/>
              <a:t>participants</a:t>
            </a:r>
            <a:endParaRPr lang="nb-NO" sz="2000" dirty="0"/>
          </a:p>
          <a:p>
            <a:pPr lvl="1"/>
            <a:r>
              <a:rPr lang="nb-NO" sz="2000" dirty="0" err="1"/>
              <a:t>Requires</a:t>
            </a:r>
            <a:r>
              <a:rPr lang="nb-NO" sz="2000" dirty="0"/>
              <a:t> a </a:t>
            </a:r>
            <a:r>
              <a:rPr lang="nb-NO" sz="2000" dirty="0" err="1"/>
              <a:t>much</a:t>
            </a:r>
            <a:r>
              <a:rPr lang="nb-NO" sz="2000" dirty="0"/>
              <a:t> </a:t>
            </a:r>
            <a:r>
              <a:rPr lang="nb-NO" sz="2000" dirty="0" err="1"/>
              <a:t>larger</a:t>
            </a:r>
            <a:r>
              <a:rPr lang="nb-NO" sz="2000" dirty="0"/>
              <a:t> </a:t>
            </a:r>
            <a:r>
              <a:rPr lang="nb-NO" sz="2000" dirty="0" err="1"/>
              <a:t>study</a:t>
            </a:r>
            <a:endParaRPr lang="nb-NO" sz="2000" dirty="0"/>
          </a:p>
          <a:p>
            <a:pPr lvl="1"/>
            <a:r>
              <a:rPr lang="nb-NO" sz="2000" dirty="0" err="1"/>
              <a:t>Results</a:t>
            </a:r>
            <a:r>
              <a:rPr lang="nb-NO" sz="2000" dirty="0"/>
              <a:t> </a:t>
            </a:r>
            <a:r>
              <a:rPr lang="nb-NO" sz="2000" dirty="0" err="1"/>
              <a:t>can</a:t>
            </a:r>
            <a:r>
              <a:rPr lang="nb-NO" sz="2000" dirty="0"/>
              <a:t> be </a:t>
            </a:r>
            <a:r>
              <a:rPr lang="nb-NO" sz="2000" dirty="0" err="1"/>
              <a:t>converted</a:t>
            </a:r>
            <a:r>
              <a:rPr lang="nb-NO" sz="2000" dirty="0"/>
              <a:t> to an </a:t>
            </a:r>
            <a:r>
              <a:rPr lang="nb-NO" sz="2000" dirty="0" err="1"/>
              <a:t>interval</a:t>
            </a:r>
            <a:r>
              <a:rPr lang="nb-NO" sz="2000" dirty="0"/>
              <a:t> </a:t>
            </a:r>
            <a:r>
              <a:rPr lang="nb-NO" sz="2000" dirty="0" err="1"/>
              <a:t>scale</a:t>
            </a:r>
            <a:endParaRPr lang="nb-NO" sz="2000" dirty="0"/>
          </a:p>
          <a:p>
            <a:pPr lvl="2"/>
            <a:r>
              <a:rPr lang="nb-NO" sz="1600" dirty="0"/>
              <a:t>for </a:t>
            </a:r>
            <a:r>
              <a:rPr lang="nb-NO" sz="1600" dirty="0" err="1"/>
              <a:t>example</a:t>
            </a:r>
            <a:r>
              <a:rPr lang="nb-NO" sz="1600" dirty="0"/>
              <a:t> by </a:t>
            </a:r>
            <a:r>
              <a:rPr lang="nb-NO" sz="1600" dirty="0" err="1"/>
              <a:t>counting</a:t>
            </a:r>
            <a:r>
              <a:rPr lang="nb-NO" sz="1600" dirty="0"/>
              <a:t> for </a:t>
            </a:r>
            <a:r>
              <a:rPr lang="nb-NO" sz="1600" dirty="0" err="1"/>
              <a:t>each</a:t>
            </a:r>
            <a:r>
              <a:rPr lang="nb-NO" sz="1600" dirty="0"/>
              <a:t> </a:t>
            </a:r>
            <a:r>
              <a:rPr lang="nb-NO" sz="1600" dirty="0" err="1"/>
              <a:t>example</a:t>
            </a:r>
            <a:r>
              <a:rPr lang="nb-NO" sz="1600" dirty="0"/>
              <a:t> </a:t>
            </a:r>
            <a:r>
              <a:rPr lang="nb-NO" sz="1600" dirty="0" err="1"/>
              <a:t>how</a:t>
            </a:r>
            <a:r>
              <a:rPr lang="nb-NO" sz="1600" dirty="0"/>
              <a:t> </a:t>
            </a:r>
            <a:r>
              <a:rPr lang="nb-NO" sz="1600" dirty="0" err="1"/>
              <a:t>often</a:t>
            </a:r>
            <a:r>
              <a:rPr lang="nb-NO" sz="1600" dirty="0"/>
              <a:t> is </a:t>
            </a:r>
            <a:r>
              <a:rPr lang="nb-NO" sz="1600" dirty="0" err="1"/>
              <a:t>was</a:t>
            </a:r>
            <a:r>
              <a:rPr lang="nb-NO" sz="1600" dirty="0"/>
              <a:t> «</a:t>
            </a:r>
            <a:r>
              <a:rPr lang="nb-NO" sz="1600" dirty="0" err="1"/>
              <a:t>better</a:t>
            </a:r>
            <a:r>
              <a:rPr lang="nb-NO" sz="1600" dirty="0"/>
              <a:t>»</a:t>
            </a:r>
          </a:p>
          <a:p>
            <a:pPr lvl="2"/>
            <a:endParaRPr lang="nb-NO" sz="1600" dirty="0"/>
          </a:p>
        </p:txBody>
      </p:sp>
    </p:spTree>
    <p:extLst>
      <p:ext uri="{BB962C8B-B14F-4D97-AF65-F5344CB8AC3E}">
        <p14:creationId xmlns:p14="http://schemas.microsoft.com/office/powerpoint/2010/main" val="109055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1F68-D08A-9A44-82B7-95351038B96A}"/>
              </a:ext>
            </a:extLst>
          </p:cNvPr>
          <p:cNvSpPr>
            <a:spLocks noGrp="1"/>
          </p:cNvSpPr>
          <p:nvPr>
            <p:ph type="ctrTitle"/>
          </p:nvPr>
        </p:nvSpPr>
        <p:spPr/>
        <p:txBody>
          <a:bodyPr/>
          <a:lstStyle/>
          <a:p>
            <a:r>
              <a:rPr lang="nb-NO" dirty="0"/>
              <a:t>User studies and human </a:t>
            </a:r>
            <a:r>
              <a:rPr lang="nb-NO" dirty="0" err="1"/>
              <a:t>memory</a:t>
            </a:r>
            <a:endParaRPr lang="en-US" dirty="0"/>
          </a:p>
        </p:txBody>
      </p:sp>
      <p:sp>
        <p:nvSpPr>
          <p:cNvPr id="4" name="Subtitle 3">
            <a:extLst>
              <a:ext uri="{FF2B5EF4-FFF2-40B4-BE49-F238E27FC236}">
                <a16:creationId xmlns:a16="http://schemas.microsoft.com/office/drawing/2014/main" id="{C9761A23-0ECE-634E-9D68-26FF12B20C2A}"/>
              </a:ext>
            </a:extLst>
          </p:cNvPr>
          <p:cNvSpPr>
            <a:spLocks noGrp="1"/>
          </p:cNvSpPr>
          <p:nvPr>
            <p:ph type="subTitle" idx="1"/>
          </p:nvPr>
        </p:nvSpPr>
        <p:spPr/>
        <p:txBody>
          <a:bodyPr/>
          <a:lstStyle/>
          <a:p>
            <a:r>
              <a:rPr lang="en-US" sz="2000" dirty="0"/>
              <a:t>“Influence of Primacy, Recency and Peak effects on the Game Experience Questionnaire”</a:t>
            </a:r>
          </a:p>
          <a:p>
            <a:r>
              <a:rPr lang="en-US" sz="2000" dirty="0"/>
              <a:t>paper by Saeed </a:t>
            </a:r>
            <a:r>
              <a:rPr lang="en-US" sz="2000" dirty="0" err="1"/>
              <a:t>Shafiee</a:t>
            </a:r>
            <a:r>
              <a:rPr lang="en-US" sz="2000" dirty="0"/>
              <a:t> (</a:t>
            </a:r>
            <a:r>
              <a:rPr lang="en-US" sz="2000" dirty="0" err="1"/>
              <a:t>Simula</a:t>
            </a:r>
            <a:r>
              <a:rPr lang="en-US" sz="2000" dirty="0"/>
              <a:t>) et al.</a:t>
            </a:r>
          </a:p>
        </p:txBody>
      </p:sp>
    </p:spTree>
    <p:extLst>
      <p:ext uri="{BB962C8B-B14F-4D97-AF65-F5344CB8AC3E}">
        <p14:creationId xmlns:p14="http://schemas.microsoft.com/office/powerpoint/2010/main" val="244017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endParaRPr lang="en-US" dirty="0"/>
          </a:p>
        </p:txBody>
      </p:sp>
      <p:grpSp>
        <p:nvGrpSpPr>
          <p:cNvPr id="39" name="Group 212" descr="Figure 4: Snapshot of the chosen games for the experiment. Left side is a snapshot from Need for Speed Shift 2 and the right side is a snapshot from Table Tennis in London 2012 game collection.">
            <a:extLst>
              <a:ext uri="{FF2B5EF4-FFF2-40B4-BE49-F238E27FC236}">
                <a16:creationId xmlns:a16="http://schemas.microsoft.com/office/drawing/2014/main" id="{B0B14883-11A8-6544-9875-C41067D3EFDF}"/>
              </a:ext>
            </a:extLst>
          </p:cNvPr>
          <p:cNvGrpSpPr>
            <a:grpSpLocks noChangeAspect="1"/>
          </p:cNvGrpSpPr>
          <p:nvPr/>
        </p:nvGrpSpPr>
        <p:grpSpPr bwMode="auto">
          <a:xfrm>
            <a:off x="1853176" y="1869412"/>
            <a:ext cx="5437648" cy="1668804"/>
            <a:chOff x="-11988" y="105051"/>
            <a:chExt cx="3193282" cy="873761"/>
          </a:xfrm>
        </p:grpSpPr>
        <p:pic>
          <p:nvPicPr>
            <p:cNvPr id="41" name="Picture 213" descr="Image result for london olympic games pc">
              <a:extLst>
                <a:ext uri="{FF2B5EF4-FFF2-40B4-BE49-F238E27FC236}">
                  <a16:creationId xmlns:a16="http://schemas.microsoft.com/office/drawing/2014/main" id="{F6E1956C-E7BF-CD4D-BBD9-9A464CDB4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149" y="105051"/>
              <a:ext cx="1541145"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14" descr="Image result for shift 2 screenshots">
              <a:extLst>
                <a:ext uri="{FF2B5EF4-FFF2-40B4-BE49-F238E27FC236}">
                  <a16:creationId xmlns:a16="http://schemas.microsoft.com/office/drawing/2014/main" id="{6DC1BF58-4F3B-6443-A75F-A92A39B9A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8" y="112672"/>
              <a:ext cx="1541145" cy="86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Picture 231">
            <a:extLst>
              <a:ext uri="{FF2B5EF4-FFF2-40B4-BE49-F238E27FC236}">
                <a16:creationId xmlns:a16="http://schemas.microsoft.com/office/drawing/2014/main" id="{80704C82-9FEE-7945-805D-19528C9151E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3731" y="4390949"/>
            <a:ext cx="70834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FC5B5157-E711-ED42-965B-7212E3AC7807}"/>
              </a:ext>
            </a:extLst>
          </p:cNvPr>
          <p:cNvSpPr txBox="1"/>
          <p:nvPr/>
        </p:nvSpPr>
        <p:spPr bwMode="auto">
          <a:xfrm>
            <a:off x="2375210" y="3947533"/>
            <a:ext cx="5970570"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latin typeface="Eurostile" panose="020B0504020202050204" pitchFamily="34" charset="77"/>
                <a:sym typeface="Wingdings" pitchFamily="2" charset="2"/>
              </a:rPr>
              <a:t>30 second phase: 0ms delay (gray), 300ms delay (red)</a:t>
            </a:r>
          </a:p>
        </p:txBody>
      </p:sp>
      <p:sp>
        <p:nvSpPr>
          <p:cNvPr id="47" name="TextBox 46">
            <a:extLst>
              <a:ext uri="{FF2B5EF4-FFF2-40B4-BE49-F238E27FC236}">
                <a16:creationId xmlns:a16="http://schemas.microsoft.com/office/drawing/2014/main" id="{A58684DA-412B-9D44-B506-487E3E62499A}"/>
              </a:ext>
            </a:extLst>
          </p:cNvPr>
          <p:cNvSpPr txBox="1"/>
          <p:nvPr/>
        </p:nvSpPr>
        <p:spPr bwMode="auto">
          <a:xfrm>
            <a:off x="464634" y="4612890"/>
            <a:ext cx="1257742" cy="769441"/>
          </a:xfrm>
          <a:prstGeom prst="rect">
            <a:avLst/>
          </a:prstGeom>
          <a:solidFill>
            <a:schemeClr val="bg1"/>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latin typeface="Eurostile" panose="020B0504020202050204" pitchFamily="34" charset="77"/>
                <a:sym typeface="Wingdings" pitchFamily="2" charset="2"/>
              </a:rPr>
              <a:t>6 different</a:t>
            </a:r>
          </a:p>
          <a:p>
            <a:pPr algn="l"/>
            <a:r>
              <a:rPr lang="en-US" sz="2000" kern="0" dirty="0">
                <a:latin typeface="Eurostile" panose="020B0504020202050204" pitchFamily="34" charset="77"/>
                <a:sym typeface="Wingdings" pitchFamily="2" charset="2"/>
              </a:rPr>
              <a:t>conditions</a:t>
            </a:r>
          </a:p>
        </p:txBody>
      </p:sp>
      <p:sp>
        <p:nvSpPr>
          <p:cNvPr id="44" name="Left Brace 43">
            <a:extLst>
              <a:ext uri="{FF2B5EF4-FFF2-40B4-BE49-F238E27FC236}">
                <a16:creationId xmlns:a16="http://schemas.microsoft.com/office/drawing/2014/main" id="{9B7C2248-B2BB-EE4A-899A-69318B17811C}"/>
              </a:ext>
            </a:extLst>
          </p:cNvPr>
          <p:cNvSpPr/>
          <p:nvPr/>
        </p:nvSpPr>
        <p:spPr bwMode="auto">
          <a:xfrm rot="5400000">
            <a:off x="2489510" y="4000502"/>
            <a:ext cx="228598" cy="791737"/>
          </a:xfrm>
          <a:prstGeom prst="leftBrace">
            <a:avLst>
              <a:gd name="adj1" fmla="val 0"/>
              <a:gd name="adj2" fmla="val 50000"/>
            </a:avLst>
          </a:prstGeom>
          <a:noFill/>
          <a:ln w="12700" cap="flat" cmpd="sng" algn="ctr">
            <a:solidFill>
              <a:schemeClr val="tx1"/>
            </a:solidFill>
            <a:prstDash val="solid"/>
            <a:round/>
            <a:headEnd type="none" w="med" len="med"/>
            <a:tailEnd type="none"/>
          </a:ln>
          <a:effectLst>
            <a:outerShdw blurRad="50800" dist="38100" dir="2700000" algn="tl" rotWithShape="0">
              <a:prstClr val="black">
                <a:alpha val="40000"/>
              </a:prstClr>
            </a:outerShdw>
          </a:effectLst>
        </p:spPr>
        <p:txBody>
          <a:bodyPr rtlCol="0" anchor="ctr"/>
          <a:lstStyle/>
          <a:p>
            <a:pPr algn="ctr"/>
            <a:endParaRPr lang="en-US"/>
          </a:p>
        </p:txBody>
      </p:sp>
      <p:sp>
        <p:nvSpPr>
          <p:cNvPr id="46" name="Left Brace 45">
            <a:extLst>
              <a:ext uri="{FF2B5EF4-FFF2-40B4-BE49-F238E27FC236}">
                <a16:creationId xmlns:a16="http://schemas.microsoft.com/office/drawing/2014/main" id="{6C6BA011-3EC0-EE49-8BE6-5DF8ECA9207D}"/>
              </a:ext>
            </a:extLst>
          </p:cNvPr>
          <p:cNvSpPr/>
          <p:nvPr/>
        </p:nvSpPr>
        <p:spPr bwMode="auto">
          <a:xfrm>
            <a:off x="1660603" y="4543196"/>
            <a:ext cx="268558" cy="898599"/>
          </a:xfrm>
          <a:prstGeom prst="leftBrace">
            <a:avLst>
              <a:gd name="adj1" fmla="val 0"/>
              <a:gd name="adj2" fmla="val 50000"/>
            </a:avLst>
          </a:prstGeom>
          <a:noFill/>
          <a:ln w="12700" cap="flat" cmpd="sng" algn="ctr">
            <a:solidFill>
              <a:schemeClr val="tx1"/>
            </a:solidFill>
            <a:prstDash val="solid"/>
            <a:round/>
            <a:headEnd type="none" w="med" len="med"/>
            <a:tailEnd type="none"/>
          </a:ln>
          <a:effectLst>
            <a:outerShdw blurRad="50800" dist="38100" dir="2700000" algn="tl" rotWithShape="0">
              <a:prstClr val="black">
                <a:alpha val="40000"/>
              </a:prstClr>
            </a:outerShdw>
          </a:effectLst>
        </p:spPr>
        <p:txBody>
          <a:bodyPr rtlCol="0" anchor="ctr"/>
          <a:lstStyle/>
          <a:p>
            <a:pPr algn="ctr"/>
            <a:endParaRPr lang="en-US"/>
          </a:p>
        </p:txBody>
      </p:sp>
    </p:spTree>
    <p:extLst>
      <p:ext uri="{BB962C8B-B14F-4D97-AF65-F5344CB8AC3E}">
        <p14:creationId xmlns:p14="http://schemas.microsoft.com/office/powerpoint/2010/main" val="262227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2A4D-43B4-9744-B8AD-73067C9F3255}"/>
              </a:ext>
            </a:extLst>
          </p:cNvPr>
          <p:cNvSpPr>
            <a:spLocks noGrp="1"/>
          </p:cNvSpPr>
          <p:nvPr>
            <p:ph type="title"/>
          </p:nvPr>
        </p:nvSpPr>
        <p:spPr/>
        <p:txBody>
          <a:bodyPr/>
          <a:lstStyle/>
          <a:p>
            <a:r>
              <a:rPr lang="nb-NO" dirty="0" err="1"/>
              <a:t>Why</a:t>
            </a:r>
            <a:r>
              <a:rPr lang="nb-NO" dirty="0"/>
              <a:t> </a:t>
            </a:r>
            <a:r>
              <a:rPr lang="nb-NO" dirty="0" err="1"/>
              <a:t>user</a:t>
            </a:r>
            <a:r>
              <a:rPr lang="nb-NO" dirty="0"/>
              <a:t> studies?</a:t>
            </a:r>
            <a:endParaRPr lang="en-US" dirty="0"/>
          </a:p>
        </p:txBody>
      </p:sp>
      <p:sp>
        <p:nvSpPr>
          <p:cNvPr id="3" name="Content Placeholder 2">
            <a:extLst>
              <a:ext uri="{FF2B5EF4-FFF2-40B4-BE49-F238E27FC236}">
                <a16:creationId xmlns:a16="http://schemas.microsoft.com/office/drawing/2014/main" id="{2F210E9E-C6D3-7245-9C97-9CF15B65C2CF}"/>
              </a:ext>
            </a:extLst>
          </p:cNvPr>
          <p:cNvSpPr>
            <a:spLocks noGrp="1"/>
          </p:cNvSpPr>
          <p:nvPr>
            <p:ph idx="1"/>
          </p:nvPr>
        </p:nvSpPr>
        <p:spPr>
          <a:xfrm>
            <a:off x="237067" y="777567"/>
            <a:ext cx="8729134" cy="5648325"/>
          </a:xfrm>
        </p:spPr>
        <p:txBody>
          <a:bodyPr/>
          <a:lstStyle/>
          <a:p>
            <a:r>
              <a:rPr lang="en-US" sz="2400" dirty="0"/>
              <a:t>Just because something is technically possible doesn’t mean it improves human experiences.</a:t>
            </a:r>
          </a:p>
          <a:p>
            <a:pPr lvl="1"/>
            <a:r>
              <a:rPr lang="en-US" sz="2000" dirty="0"/>
              <a:t>8K video on a 2015 iPhone?</a:t>
            </a:r>
          </a:p>
          <a:p>
            <a:pPr lvl="1"/>
            <a:endParaRPr lang="en-US" sz="2000" dirty="0"/>
          </a:p>
          <a:p>
            <a:r>
              <a:rPr lang="en-US" sz="2400" dirty="0"/>
              <a:t>You cannot be sure that a new technology can rely on old assumptions.</a:t>
            </a:r>
          </a:p>
          <a:p>
            <a:pPr lvl="1"/>
            <a:r>
              <a:rPr lang="en-US" sz="2000" dirty="0"/>
              <a:t>in games, higher frame rates are good for fluid gameplay</a:t>
            </a:r>
          </a:p>
          <a:p>
            <a:pPr lvl="1"/>
            <a:r>
              <a:rPr lang="en-US" sz="2000" dirty="0"/>
              <a:t>but the actual reason is that processing loops are tied to frame rate, so higher frame rate leads to faster rendering</a:t>
            </a:r>
          </a:p>
          <a:p>
            <a:pPr lvl="1"/>
            <a:endParaRPr lang="en-US" sz="2000" dirty="0"/>
          </a:p>
          <a:p>
            <a:r>
              <a:rPr lang="en-US" sz="2400" dirty="0"/>
              <a:t>You cannot be sure that your own intuition holds for the majority of humankind.</a:t>
            </a:r>
          </a:p>
          <a:p>
            <a:pPr lvl="1"/>
            <a:r>
              <a:rPr lang="en-US" sz="2000" dirty="0"/>
              <a:t>timed text must scroll from right to left, language-independent</a:t>
            </a:r>
          </a:p>
          <a:p>
            <a:pPr lvl="1"/>
            <a:r>
              <a:rPr lang="en-US" sz="2000" dirty="0" err="1"/>
              <a:t>Powerpoint</a:t>
            </a:r>
            <a:r>
              <a:rPr lang="en-US" sz="2000" dirty="0"/>
              <a:t> menus should be at the top of the window, independent of OS style guide and screen aspect ratio</a:t>
            </a:r>
          </a:p>
        </p:txBody>
      </p:sp>
    </p:spTree>
    <p:extLst>
      <p:ext uri="{BB962C8B-B14F-4D97-AF65-F5344CB8AC3E}">
        <p14:creationId xmlns:p14="http://schemas.microsoft.com/office/powerpoint/2010/main" val="41059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pPr>
              <a:buFont typeface="Arial" panose="020B0604020202020204" pitchFamily="34" charset="0"/>
              <a:buChar char="•"/>
            </a:pPr>
            <a:r>
              <a:rPr lang="en-US" altLang="en-US" sz="2000" dirty="0"/>
              <a:t>GEQ – game experience </a:t>
            </a:r>
            <a:br>
              <a:rPr lang="en-US" altLang="en-US" sz="2000" dirty="0"/>
            </a:br>
            <a:r>
              <a:rPr lang="en-US" altLang="en-US" sz="2000" dirty="0"/>
              <a:t>questionnaire</a:t>
            </a:r>
          </a:p>
          <a:p>
            <a:pPr lvl="1">
              <a:buFont typeface="Arial" panose="020B0604020202020204" pitchFamily="34" charset="0"/>
              <a:buChar char="•"/>
            </a:pPr>
            <a:r>
              <a:rPr lang="en-US" altLang="en-US" sz="1600" dirty="0"/>
              <a:t>33 Questions</a:t>
            </a:r>
          </a:p>
          <a:p>
            <a:pPr lvl="1">
              <a:buFont typeface="Arial" panose="020B0604020202020204" pitchFamily="34" charset="0"/>
              <a:buChar char="•"/>
            </a:pPr>
            <a:r>
              <a:rPr lang="en-US" altLang="en-US" sz="1600" dirty="0"/>
              <a:t>Assessing seven aspects of </a:t>
            </a:r>
            <a:br>
              <a:rPr lang="en-US" altLang="en-US" sz="1600" dirty="0"/>
            </a:br>
            <a:r>
              <a:rPr lang="en-US" altLang="en-US" sz="1600" dirty="0"/>
              <a:t>gaming </a:t>
            </a:r>
            <a:r>
              <a:rPr lang="en-US" altLang="en-US" sz="1600" dirty="0" err="1"/>
              <a:t>QoE</a:t>
            </a:r>
            <a:endParaRPr lang="en-US" altLang="en-US" sz="1600" dirty="0"/>
          </a:p>
          <a:p>
            <a:pPr lvl="1">
              <a:buFont typeface="Arial" panose="020B0604020202020204" pitchFamily="34" charset="0"/>
              <a:buChar char="•"/>
            </a:pPr>
            <a:r>
              <a:rPr lang="en-US" altLang="en-US" sz="1600" dirty="0"/>
              <a:t>Peak Effect</a:t>
            </a:r>
          </a:p>
          <a:p>
            <a:pPr lvl="1">
              <a:buFont typeface="Arial" panose="020B0604020202020204" pitchFamily="34" charset="0"/>
              <a:buChar char="•"/>
            </a:pPr>
            <a:r>
              <a:rPr lang="en-US" altLang="en-US" sz="1600" dirty="0"/>
              <a:t>Very popular and widely used</a:t>
            </a:r>
          </a:p>
          <a:p>
            <a:pPr lvl="1">
              <a:buFont typeface="Arial" panose="020B0604020202020204" pitchFamily="34" charset="0"/>
              <a:buChar char="•"/>
            </a:pPr>
            <a:r>
              <a:rPr lang="en-US" altLang="en-US" sz="1600" dirty="0"/>
              <a:t>ITU-T </a:t>
            </a:r>
            <a:r>
              <a:rPr lang="en-US" altLang="en-US" sz="1600" dirty="0" err="1"/>
              <a:t>P.Game</a:t>
            </a:r>
            <a:endParaRPr lang="en-US" altLang="en-US" sz="1600" dirty="0"/>
          </a:p>
          <a:p>
            <a:pPr>
              <a:buFont typeface="Arial" panose="020B0604020202020204" pitchFamily="34" charset="0"/>
              <a:buChar char="•"/>
            </a:pPr>
            <a:r>
              <a:rPr lang="en-US" altLang="en-US" sz="2000" dirty="0"/>
              <a:t>Additional questions</a:t>
            </a:r>
          </a:p>
          <a:p>
            <a:pPr lvl="1">
              <a:buFont typeface="Arial" panose="020B0604020202020204" pitchFamily="34" charset="0"/>
              <a:buChar char="•"/>
            </a:pPr>
            <a:r>
              <a:rPr lang="en-US" altLang="en-US" sz="1600" dirty="0"/>
              <a:t>How do you rate the overall </a:t>
            </a:r>
            <a:br>
              <a:rPr lang="en-US" altLang="en-US" sz="1600" dirty="0"/>
            </a:br>
            <a:r>
              <a:rPr lang="en-US" altLang="en-US" sz="1600" dirty="0"/>
              <a:t>quality of your gaming </a:t>
            </a:r>
            <a:br>
              <a:rPr lang="en-US" altLang="en-US" sz="1600" dirty="0"/>
            </a:br>
            <a:r>
              <a:rPr lang="en-US" altLang="en-US" sz="1600" dirty="0"/>
              <a:t>experience?</a:t>
            </a:r>
          </a:p>
          <a:p>
            <a:pPr lvl="1">
              <a:buFont typeface="Arial" panose="020B0604020202020204" pitchFamily="34" charset="0"/>
              <a:buChar char="•"/>
            </a:pPr>
            <a:r>
              <a:rPr lang="en-US" altLang="en-US" sz="1600" dirty="0"/>
              <a:t>The game has responded as </a:t>
            </a:r>
            <a:br>
              <a:rPr lang="en-US" altLang="en-US" sz="1600" dirty="0"/>
            </a:br>
            <a:r>
              <a:rPr lang="en-US" altLang="en-US" sz="1600" dirty="0"/>
              <a:t>expected to my inputs.</a:t>
            </a:r>
          </a:p>
          <a:p>
            <a:pPr lvl="1">
              <a:buFont typeface="Arial" panose="020B0604020202020204" pitchFamily="34" charset="0"/>
              <a:buChar char="•"/>
            </a:pPr>
            <a:r>
              <a:rPr lang="en-US" altLang="en-US" sz="1600" dirty="0"/>
              <a:t>I had control over the game.</a:t>
            </a:r>
          </a:p>
          <a:p>
            <a:pPr>
              <a:buFont typeface="Arial" panose="020B0604020202020204" pitchFamily="34" charset="0"/>
              <a:buChar char="•"/>
            </a:pPr>
            <a:endParaRPr lang="en-US" altLang="en-US" sz="2000" dirty="0"/>
          </a:p>
        </p:txBody>
      </p:sp>
      <p:graphicFrame>
        <p:nvGraphicFramePr>
          <p:cNvPr id="4" name="Table 3">
            <a:extLst>
              <a:ext uri="{FF2B5EF4-FFF2-40B4-BE49-F238E27FC236}">
                <a16:creationId xmlns:a16="http://schemas.microsoft.com/office/drawing/2014/main" id="{7509C2D8-C9F6-7C4A-B261-D5C01CEF1C6F}"/>
              </a:ext>
            </a:extLst>
          </p:cNvPr>
          <p:cNvGraphicFramePr>
            <a:graphicFrameLocks noGrp="1"/>
          </p:cNvGraphicFramePr>
          <p:nvPr>
            <p:extLst>
              <p:ext uri="{D42A27DB-BD31-4B8C-83A1-F6EECF244321}">
                <p14:modId xmlns:p14="http://schemas.microsoft.com/office/powerpoint/2010/main" val="3977587480"/>
              </p:ext>
            </p:extLst>
          </p:nvPr>
        </p:nvGraphicFramePr>
        <p:xfrm>
          <a:off x="4114801" y="702819"/>
          <a:ext cx="4920592" cy="6334069"/>
        </p:xfrm>
        <a:graphic>
          <a:graphicData uri="http://schemas.openxmlformats.org/drawingml/2006/table">
            <a:tbl>
              <a:tblPr firstRow="1" bandRow="1">
                <a:tableStyleId>{5C22544A-7EE6-4342-B048-85BDC9FD1C3A}</a:tableStyleId>
              </a:tblPr>
              <a:tblGrid>
                <a:gridCol w="3044284">
                  <a:extLst>
                    <a:ext uri="{9D8B030D-6E8A-4147-A177-3AD203B41FA5}">
                      <a16:colId xmlns:a16="http://schemas.microsoft.com/office/drawing/2014/main" val="3798410502"/>
                    </a:ext>
                  </a:extLst>
                </a:gridCol>
                <a:gridCol w="396240">
                  <a:extLst>
                    <a:ext uri="{9D8B030D-6E8A-4147-A177-3AD203B41FA5}">
                      <a16:colId xmlns:a16="http://schemas.microsoft.com/office/drawing/2014/main" val="271552259"/>
                    </a:ext>
                  </a:extLst>
                </a:gridCol>
                <a:gridCol w="380485">
                  <a:extLst>
                    <a:ext uri="{9D8B030D-6E8A-4147-A177-3AD203B41FA5}">
                      <a16:colId xmlns:a16="http://schemas.microsoft.com/office/drawing/2014/main" val="3032456342"/>
                    </a:ext>
                  </a:extLst>
                </a:gridCol>
                <a:gridCol w="396240">
                  <a:extLst>
                    <a:ext uri="{9D8B030D-6E8A-4147-A177-3AD203B41FA5}">
                      <a16:colId xmlns:a16="http://schemas.microsoft.com/office/drawing/2014/main" val="4012616590"/>
                    </a:ext>
                  </a:extLst>
                </a:gridCol>
                <a:gridCol w="325296">
                  <a:extLst>
                    <a:ext uri="{9D8B030D-6E8A-4147-A177-3AD203B41FA5}">
                      <a16:colId xmlns:a16="http://schemas.microsoft.com/office/drawing/2014/main" val="2442393399"/>
                    </a:ext>
                  </a:extLst>
                </a:gridCol>
                <a:gridCol w="378047">
                  <a:extLst>
                    <a:ext uri="{9D8B030D-6E8A-4147-A177-3AD203B41FA5}">
                      <a16:colId xmlns:a16="http://schemas.microsoft.com/office/drawing/2014/main" val="2464703397"/>
                    </a:ext>
                  </a:extLst>
                </a:gridCol>
              </a:tblGrid>
              <a:tr h="936409">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r>
                        <a:rPr lang="en-US" sz="1400" b="0" dirty="0">
                          <a:solidFill>
                            <a:schemeClr val="tx1"/>
                          </a:solidFill>
                          <a:latin typeface="Eurostile" panose="020B0504020202050204" pitchFamily="34" charset="77"/>
                        </a:rPr>
                        <a:t>not at all</a:t>
                      </a:r>
                    </a:p>
                  </a:txBody>
                  <a:tcPr vert="vert"/>
                </a:tc>
                <a:tc>
                  <a:txBody>
                    <a:bodyPr/>
                    <a:lstStyle/>
                    <a:p>
                      <a:pPr algn="ctr"/>
                      <a:r>
                        <a:rPr lang="en-US" sz="1400" b="0" dirty="0">
                          <a:solidFill>
                            <a:schemeClr val="tx1"/>
                          </a:solidFill>
                          <a:latin typeface="Eurostile" panose="020B0504020202050204" pitchFamily="34" charset="77"/>
                        </a:rPr>
                        <a:t>slightly</a:t>
                      </a:r>
                    </a:p>
                  </a:txBody>
                  <a:tcPr vert="vert"/>
                </a:tc>
                <a:tc>
                  <a:txBody>
                    <a:bodyPr/>
                    <a:lstStyle/>
                    <a:p>
                      <a:pPr algn="ctr"/>
                      <a:r>
                        <a:rPr lang="en-US" sz="1400" b="0" dirty="0">
                          <a:solidFill>
                            <a:schemeClr val="tx1"/>
                          </a:solidFill>
                          <a:latin typeface="Eurostile" panose="020B0504020202050204" pitchFamily="34" charset="77"/>
                        </a:rPr>
                        <a:t>moderately</a:t>
                      </a:r>
                    </a:p>
                  </a:txBody>
                  <a:tcPr vert="vert"/>
                </a:tc>
                <a:tc>
                  <a:txBody>
                    <a:bodyPr/>
                    <a:lstStyle/>
                    <a:p>
                      <a:pPr algn="ctr"/>
                      <a:r>
                        <a:rPr lang="en-US" sz="1400" b="0" dirty="0">
                          <a:solidFill>
                            <a:schemeClr val="tx1"/>
                          </a:solidFill>
                          <a:latin typeface="Eurostile" panose="020B0504020202050204" pitchFamily="34" charset="77"/>
                        </a:rPr>
                        <a:t>fairly</a:t>
                      </a:r>
                    </a:p>
                  </a:txBody>
                  <a:tcPr vert="vert"/>
                </a:tc>
                <a:tc>
                  <a:txBody>
                    <a:bodyPr/>
                    <a:lstStyle/>
                    <a:p>
                      <a:pPr algn="ctr"/>
                      <a:r>
                        <a:rPr lang="en-US" sz="1400" b="0" dirty="0">
                          <a:solidFill>
                            <a:schemeClr val="tx1"/>
                          </a:solidFill>
                          <a:latin typeface="Eurostile" panose="020B0504020202050204" pitchFamily="34" charset="77"/>
                        </a:rPr>
                        <a:t>extremely</a:t>
                      </a:r>
                    </a:p>
                  </a:txBody>
                  <a:tcPr vert="vert"/>
                </a:tc>
                <a:extLst>
                  <a:ext uri="{0D108BD9-81ED-4DB2-BD59-A6C34878D82A}">
                    <a16:rowId xmlns:a16="http://schemas.microsoft.com/office/drawing/2014/main" val="297882642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content</a:t>
                      </a:r>
                      <a:endParaRPr lang="nb-NO" sz="1400" dirty="0">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8181889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skilful</a:t>
                      </a:r>
                      <a:endParaRPr lang="en-US" sz="1400" b="0" dirty="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78228118"/>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interested</a:t>
                      </a:r>
                      <a:r>
                        <a:rPr lang="nb-NO" sz="1400" dirty="0">
                          <a:latin typeface="Eurostile" panose="020B0504020202050204" pitchFamily="34" charset="77"/>
                        </a:rPr>
                        <a:t> in </a:t>
                      </a:r>
                      <a:r>
                        <a:rPr lang="nb-NO" sz="1400" dirty="0" err="1">
                          <a:latin typeface="Eurostile" panose="020B0504020202050204" pitchFamily="34" charset="77"/>
                        </a:rPr>
                        <a:t>the</a:t>
                      </a:r>
                      <a:r>
                        <a:rPr lang="nb-NO" sz="1400" dirty="0">
                          <a:latin typeface="Eurostile" panose="020B0504020202050204" pitchFamily="34" charset="77"/>
                        </a:rPr>
                        <a:t> </a:t>
                      </a:r>
                      <a:r>
                        <a:rPr lang="nb-NO" sz="1400" dirty="0" err="1">
                          <a:latin typeface="Eurostile" panose="020B0504020202050204" pitchFamily="34" charset="77"/>
                        </a:rPr>
                        <a:t>game's</a:t>
                      </a:r>
                      <a:r>
                        <a:rPr lang="nb-NO" sz="1400" dirty="0">
                          <a:latin typeface="Eurostile" panose="020B0504020202050204" pitchFamily="34" charset="77"/>
                        </a:rPr>
                        <a:t> story</a:t>
                      </a:r>
                      <a:endParaRPr lang="en-US" sz="1400" b="0" dirty="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82125328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it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fun</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91037556"/>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fully</a:t>
                      </a:r>
                      <a:r>
                        <a:rPr lang="nb-NO" sz="1400" dirty="0">
                          <a:latin typeface="Eurostile" panose="020B0504020202050204" pitchFamily="34" charset="77"/>
                        </a:rPr>
                        <a:t> </a:t>
                      </a:r>
                      <a:r>
                        <a:rPr lang="nb-NO" sz="1400" dirty="0" err="1">
                          <a:latin typeface="Eurostile" panose="020B0504020202050204" pitchFamily="34" charset="77"/>
                        </a:rPr>
                        <a:t>occupied</a:t>
                      </a:r>
                      <a:r>
                        <a:rPr lang="nb-NO" sz="1400" dirty="0">
                          <a:latin typeface="Eurostile" panose="020B0504020202050204" pitchFamily="34" charset="77"/>
                        </a:rPr>
                        <a:t> </a:t>
                      </a:r>
                      <a:r>
                        <a:rPr lang="nb-NO" sz="1400" dirty="0" err="1">
                          <a:latin typeface="Eurostile" panose="020B0504020202050204" pitchFamily="34" charset="77"/>
                        </a:rPr>
                        <a:t>with</a:t>
                      </a:r>
                      <a:r>
                        <a:rPr lang="nb-NO" sz="1400" dirty="0">
                          <a:latin typeface="Eurostile" panose="020B0504020202050204" pitchFamily="34" charset="77"/>
                        </a:rPr>
                        <a:t> </a:t>
                      </a:r>
                      <a:r>
                        <a:rPr lang="nb-NO" sz="1400" dirty="0" err="1">
                          <a:latin typeface="Eurostile" panose="020B0504020202050204" pitchFamily="34" charset="77"/>
                        </a:rPr>
                        <a:t>the</a:t>
                      </a:r>
                      <a:r>
                        <a:rPr lang="nb-NO" sz="1400" dirty="0">
                          <a:latin typeface="Eurostile" panose="020B0504020202050204" pitchFamily="34" charset="77"/>
                        </a:rPr>
                        <a:t> game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4029070692"/>
                  </a:ext>
                </a:extLst>
              </a:tr>
              <a:tr h="359844">
                <a:tc>
                  <a:txBody>
                    <a:bodyPr/>
                    <a:lstStyle/>
                    <a:p>
                      <a:pPr algn="ctr"/>
                      <a:r>
                        <a:rPr lang="nb-NO" sz="1400" dirty="0">
                          <a:latin typeface="Eurostile" panose="020B0504020202050204" pitchFamily="34" charset="77"/>
                        </a:rPr>
                        <a:t>I felt happy</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633969860"/>
                  </a:ext>
                </a:extLst>
              </a:tr>
              <a:tr h="359844">
                <a:tc>
                  <a:txBody>
                    <a:bodyPr/>
                    <a:lstStyle/>
                    <a:p>
                      <a:pPr algn="ctr"/>
                      <a:r>
                        <a:rPr lang="nb-NO" sz="1400" dirty="0">
                          <a:latin typeface="Eurostile" panose="020B0504020202050204" pitchFamily="34" charset="77"/>
                        </a:rPr>
                        <a:t>It gave </a:t>
                      </a:r>
                      <a:r>
                        <a:rPr lang="nb-NO" sz="1400" dirty="0" err="1">
                          <a:latin typeface="Eurostile" panose="020B0504020202050204" pitchFamily="34" charset="77"/>
                        </a:rPr>
                        <a:t>me</a:t>
                      </a:r>
                      <a:r>
                        <a:rPr lang="nb-NO" sz="1400" dirty="0">
                          <a:latin typeface="Eurostile" panose="020B0504020202050204" pitchFamily="34" charset="77"/>
                        </a:rPr>
                        <a:t> a bad </a:t>
                      </a:r>
                      <a:r>
                        <a:rPr lang="nb-NO" sz="1400" dirty="0" err="1">
                          <a:latin typeface="Eurostile" panose="020B0504020202050204" pitchFamily="34" charset="77"/>
                        </a:rPr>
                        <a:t>mood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302664783"/>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a:t>
                      </a:r>
                      <a:r>
                        <a:rPr lang="nb-NO" sz="1400" dirty="0" err="1">
                          <a:latin typeface="Eurostile" panose="020B0504020202050204" pitchFamily="34" charset="77"/>
                        </a:rPr>
                        <a:t>about</a:t>
                      </a:r>
                      <a:r>
                        <a:rPr lang="nb-NO" sz="1400" dirty="0">
                          <a:latin typeface="Eurostile" panose="020B0504020202050204" pitchFamily="34" charset="77"/>
                        </a:rPr>
                        <a:t> </a:t>
                      </a:r>
                      <a:r>
                        <a:rPr lang="nb-NO" sz="1400" dirty="0" err="1">
                          <a:latin typeface="Eurostile" panose="020B0504020202050204" pitchFamily="34" charset="77"/>
                        </a:rPr>
                        <a:t>other</a:t>
                      </a:r>
                      <a:r>
                        <a:rPr lang="nb-NO" sz="1400" dirty="0">
                          <a:latin typeface="Eurostile" panose="020B0504020202050204" pitchFamily="34" charset="77"/>
                        </a:rPr>
                        <a:t> </a:t>
                      </a:r>
                      <a:r>
                        <a:rPr lang="nb-NO" sz="1400" dirty="0" err="1">
                          <a:latin typeface="Eurostile" panose="020B0504020202050204" pitchFamily="34" charset="77"/>
                        </a:rPr>
                        <a:t>things</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08017415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found</a:t>
                      </a:r>
                      <a:r>
                        <a:rPr lang="nb-NO" sz="1400" dirty="0">
                          <a:latin typeface="Eurostile" panose="020B0504020202050204" pitchFamily="34" charset="77"/>
                        </a:rPr>
                        <a:t> it </a:t>
                      </a:r>
                      <a:r>
                        <a:rPr lang="nb-NO" sz="1400" dirty="0" err="1">
                          <a:latin typeface="Eurostile" panose="020B0504020202050204" pitchFamily="34" charset="77"/>
                        </a:rPr>
                        <a:t>tiresome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596823181"/>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competent</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3985338300"/>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thought</a:t>
                      </a:r>
                      <a:r>
                        <a:rPr lang="nb-NO" sz="1400" dirty="0">
                          <a:latin typeface="Eurostile" panose="020B0504020202050204" pitchFamily="34" charset="77"/>
                        </a:rPr>
                        <a:t> it </a:t>
                      </a:r>
                      <a:r>
                        <a:rPr lang="nb-NO" sz="1400" dirty="0" err="1">
                          <a:latin typeface="Eurostile" panose="020B0504020202050204" pitchFamily="34" charset="77"/>
                        </a:rPr>
                        <a:t>was</a:t>
                      </a:r>
                      <a:r>
                        <a:rPr lang="nb-NO" sz="1400" dirty="0">
                          <a:latin typeface="Eurostile" panose="020B0504020202050204" pitchFamily="34" charset="77"/>
                        </a:rPr>
                        <a:t> hard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extLst>
                  <a:ext uri="{0D108BD9-81ED-4DB2-BD59-A6C34878D82A}">
                    <a16:rowId xmlns:a16="http://schemas.microsoft.com/office/drawing/2014/main" val="1509422613"/>
                  </a:ext>
                </a:extLst>
              </a:tr>
              <a:tr h="359844">
                <a:tc>
                  <a:txBody>
                    <a:bodyPr/>
                    <a:lstStyle/>
                    <a:p>
                      <a:pPr algn="ctr"/>
                      <a:r>
                        <a:rPr lang="nb-NO" sz="1400" dirty="0">
                          <a:latin typeface="Eurostile" panose="020B0504020202050204" pitchFamily="34" charset="77"/>
                        </a:rPr>
                        <a:t>It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aesthetically</a:t>
                      </a:r>
                      <a:r>
                        <a:rPr lang="nb-NO" sz="1400" dirty="0">
                          <a:latin typeface="Eurostile" panose="020B0504020202050204" pitchFamily="34" charset="77"/>
                        </a:rPr>
                        <a:t> </a:t>
                      </a:r>
                      <a:r>
                        <a:rPr lang="nb-NO" sz="1400" dirty="0" err="1">
                          <a:latin typeface="Eurostile" panose="020B0504020202050204" pitchFamily="34" charset="77"/>
                        </a:rPr>
                        <a:t>pleasing</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894388775"/>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forgot</a:t>
                      </a:r>
                      <a:r>
                        <a:rPr lang="nb-NO" sz="1400" dirty="0">
                          <a:latin typeface="Eurostile" panose="020B0504020202050204" pitchFamily="34" charset="77"/>
                        </a:rPr>
                        <a:t> </a:t>
                      </a:r>
                      <a:r>
                        <a:rPr lang="nb-NO" sz="1400" dirty="0" err="1">
                          <a:latin typeface="Eurostile" panose="020B0504020202050204" pitchFamily="34" charset="77"/>
                        </a:rPr>
                        <a:t>everything</a:t>
                      </a:r>
                      <a:r>
                        <a:rPr lang="nb-NO" sz="1400" dirty="0">
                          <a:latin typeface="Eurostile" panose="020B0504020202050204" pitchFamily="34" charset="77"/>
                        </a:rPr>
                        <a:t> </a:t>
                      </a:r>
                      <a:r>
                        <a:rPr lang="nb-NO" sz="1400" dirty="0" err="1">
                          <a:latin typeface="Eurostile" panose="020B0504020202050204" pitchFamily="34" charset="77"/>
                        </a:rPr>
                        <a:t>around</a:t>
                      </a:r>
                      <a:r>
                        <a:rPr lang="nb-NO" sz="1400" dirty="0">
                          <a:latin typeface="Eurostile" panose="020B0504020202050204" pitchFamily="34" charset="77"/>
                        </a:rPr>
                        <a:t> </a:t>
                      </a:r>
                      <a:r>
                        <a:rPr lang="nb-NO" sz="1400" dirty="0" err="1">
                          <a:latin typeface="Eurostile" panose="020B0504020202050204" pitchFamily="34" charset="77"/>
                        </a:rPr>
                        <a:t>me</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4282809060"/>
                  </a:ext>
                </a:extLst>
              </a:tr>
              <a:tr h="359844">
                <a:tc>
                  <a:txBody>
                    <a:bodyPr/>
                    <a:lstStyle/>
                    <a:p>
                      <a:pPr algn="ctr"/>
                      <a:r>
                        <a:rPr lang="nb-NO" sz="1400" dirty="0">
                          <a:latin typeface="Eurostile" panose="020B0504020202050204" pitchFamily="34" charset="77"/>
                        </a:rPr>
                        <a:t>I felt </a:t>
                      </a:r>
                      <a:r>
                        <a:rPr lang="nb-NO" sz="1400" dirty="0" err="1">
                          <a:latin typeface="Eurostile" panose="020B0504020202050204" pitchFamily="34" charset="77"/>
                        </a:rPr>
                        <a:t>good</a:t>
                      </a:r>
                      <a:endParaRPr lang="en-US" sz="1400" b="0" dirty="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a:solidFill>
                          <a:schemeClr val="tx1"/>
                        </a:solidFill>
                        <a:latin typeface="Eurostile" panose="020B0504020202050204" pitchFamily="34" charset="77"/>
                      </a:endParaRPr>
                    </a:p>
                  </a:txBody>
                  <a:tcPr/>
                </a:tc>
                <a:tc>
                  <a:txBody>
                    <a:bodyPr/>
                    <a:lstStyle/>
                    <a:p>
                      <a:pPr algn="ctr"/>
                      <a:endParaRPr lang="en-US" sz="1400" b="0" dirty="0">
                        <a:solidFill>
                          <a:schemeClr val="tx1"/>
                        </a:solidFill>
                        <a:latin typeface="Eurostile" panose="020B0504020202050204" pitchFamily="34" charset="77"/>
                      </a:endParaRPr>
                    </a:p>
                  </a:txBody>
                  <a:tcPr/>
                </a:tc>
                <a:extLst>
                  <a:ext uri="{0D108BD9-81ED-4DB2-BD59-A6C34878D82A}">
                    <a16:rowId xmlns:a16="http://schemas.microsoft.com/office/drawing/2014/main" val="2692382329"/>
                  </a:ext>
                </a:extLst>
              </a:tr>
              <a:tr h="359844">
                <a:tc>
                  <a:txBody>
                    <a:bodyPr/>
                    <a:lstStyle/>
                    <a:p>
                      <a:pPr algn="ctr"/>
                      <a:r>
                        <a:rPr lang="nb-NO" sz="1400" dirty="0">
                          <a:latin typeface="Eurostile" panose="020B0504020202050204" pitchFamily="34" charset="77"/>
                        </a:rPr>
                        <a:t>I </a:t>
                      </a:r>
                      <a:r>
                        <a:rPr lang="nb-NO" sz="1400" dirty="0" err="1">
                          <a:latin typeface="Eurostile" panose="020B0504020202050204" pitchFamily="34" charset="77"/>
                        </a:rPr>
                        <a:t>was</a:t>
                      </a:r>
                      <a:r>
                        <a:rPr lang="nb-NO" sz="1400" dirty="0">
                          <a:latin typeface="Eurostile" panose="020B0504020202050204" pitchFamily="34" charset="77"/>
                        </a:rPr>
                        <a:t> </a:t>
                      </a:r>
                      <a:r>
                        <a:rPr lang="nb-NO" sz="1400" dirty="0" err="1">
                          <a:latin typeface="Eurostile" panose="020B0504020202050204" pitchFamily="34" charset="77"/>
                        </a:rPr>
                        <a:t>good</a:t>
                      </a:r>
                      <a:r>
                        <a:rPr lang="nb-NO" sz="1400" dirty="0">
                          <a:latin typeface="Eurostile" panose="020B0504020202050204" pitchFamily="34" charset="77"/>
                        </a:rPr>
                        <a:t> at it</a:t>
                      </a:r>
                      <a:endParaRPr lang="en-US" sz="1400" dirty="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a:latin typeface="Eurostile" panose="020B0504020202050204" pitchFamily="34" charset="77"/>
                      </a:endParaRPr>
                    </a:p>
                  </a:txBody>
                  <a:tcPr/>
                </a:tc>
                <a:tc>
                  <a:txBody>
                    <a:bodyPr/>
                    <a:lstStyle/>
                    <a:p>
                      <a:pPr algn="ctr"/>
                      <a:endParaRPr lang="en-US" sz="1400" dirty="0">
                        <a:latin typeface="Eurostile" panose="020B0504020202050204" pitchFamily="34" charset="77"/>
                      </a:endParaRPr>
                    </a:p>
                  </a:txBody>
                  <a:tcPr/>
                </a:tc>
                <a:extLst>
                  <a:ext uri="{0D108BD9-81ED-4DB2-BD59-A6C34878D82A}">
                    <a16:rowId xmlns:a16="http://schemas.microsoft.com/office/drawing/2014/main" val="1845650985"/>
                  </a:ext>
                </a:extLst>
              </a:tr>
            </a:tbl>
          </a:graphicData>
        </a:graphic>
      </p:graphicFrame>
    </p:spTree>
    <p:extLst>
      <p:ext uri="{BB962C8B-B14F-4D97-AF65-F5344CB8AC3E}">
        <p14:creationId xmlns:p14="http://schemas.microsoft.com/office/powerpoint/2010/main" val="32516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0AA4-D721-4347-AEE6-7F7DCE9CC20F}"/>
              </a:ext>
            </a:extLst>
          </p:cNvPr>
          <p:cNvSpPr>
            <a:spLocks noGrp="1"/>
          </p:cNvSpPr>
          <p:nvPr>
            <p:ph type="title"/>
          </p:nvPr>
        </p:nvSpPr>
        <p:spPr/>
        <p:txBody>
          <a:bodyPr/>
          <a:lstStyle/>
          <a:p>
            <a:r>
              <a:rPr lang="nb-NO" dirty="0" err="1"/>
              <a:t>Example</a:t>
            </a:r>
            <a:r>
              <a:rPr lang="nb-NO" dirty="0"/>
              <a:t>: </a:t>
            </a:r>
            <a:r>
              <a:rPr lang="nb-NO" dirty="0" err="1"/>
              <a:t>delay</a:t>
            </a:r>
            <a:r>
              <a:rPr lang="nb-NO" dirty="0"/>
              <a:t> in </a:t>
            </a:r>
            <a:r>
              <a:rPr lang="nb-NO" dirty="0" err="1"/>
              <a:t>cloud</a:t>
            </a:r>
            <a:r>
              <a:rPr lang="nb-NO" dirty="0"/>
              <a:t> </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games</a:t>
            </a:r>
            <a:endParaRPr lang="en-US" dirty="0"/>
          </a:p>
        </p:txBody>
      </p:sp>
      <p:sp>
        <p:nvSpPr>
          <p:cNvPr id="3" name="Content Placeholder 2">
            <a:extLst>
              <a:ext uri="{FF2B5EF4-FFF2-40B4-BE49-F238E27FC236}">
                <a16:creationId xmlns:a16="http://schemas.microsoft.com/office/drawing/2014/main" id="{2EE3779C-A038-A64A-A7AA-D0FC7588837C}"/>
              </a:ext>
            </a:extLst>
          </p:cNvPr>
          <p:cNvSpPr>
            <a:spLocks noGrp="1"/>
          </p:cNvSpPr>
          <p:nvPr>
            <p:ph idx="1"/>
          </p:nvPr>
        </p:nvSpPr>
        <p:spPr/>
        <p:txBody>
          <a:bodyPr/>
          <a:lstStyle/>
          <a:p>
            <a:pPr marL="0" indent="0">
              <a:buNone/>
            </a:pPr>
            <a:r>
              <a:rPr lang="en-US" sz="2400" dirty="0"/>
              <a:t>“Influence of Primacy, Recency and Peak effects on the Game Experience Questionnaire”</a:t>
            </a:r>
          </a:p>
          <a:p>
            <a:endParaRPr lang="en-US" dirty="0"/>
          </a:p>
        </p:txBody>
      </p:sp>
      <p:grpSp>
        <p:nvGrpSpPr>
          <p:cNvPr id="36" name="Group 35">
            <a:extLst>
              <a:ext uri="{FF2B5EF4-FFF2-40B4-BE49-F238E27FC236}">
                <a16:creationId xmlns:a16="http://schemas.microsoft.com/office/drawing/2014/main" id="{3CCBB212-F186-B14D-AD78-507CA9377CE7}"/>
              </a:ext>
            </a:extLst>
          </p:cNvPr>
          <p:cNvGrpSpPr/>
          <p:nvPr/>
        </p:nvGrpSpPr>
        <p:grpSpPr>
          <a:xfrm>
            <a:off x="246594" y="3801775"/>
            <a:ext cx="8570314" cy="2635877"/>
            <a:chOff x="335260" y="21593176"/>
            <a:chExt cx="20689590" cy="6194424"/>
          </a:xfrm>
        </p:grpSpPr>
        <p:pic>
          <p:nvPicPr>
            <p:cNvPr id="6" name="Picture 2">
              <a:extLst>
                <a:ext uri="{FF2B5EF4-FFF2-40B4-BE49-F238E27FC236}">
                  <a16:creationId xmlns:a16="http://schemas.microsoft.com/office/drawing/2014/main" id="{E0D8DECB-3745-664C-AB89-A6297AC94862}"/>
                </a:ext>
              </a:extLst>
            </p:cNvPr>
            <p:cNvPicPr>
              <a:picLocks noChangeAspect="1"/>
            </p:cNvPicPr>
            <p:nvPr/>
          </p:nvPicPr>
          <p:blipFill>
            <a:blip r:embed="rId3">
              <a:extLst>
                <a:ext uri="{28A0092B-C50C-407E-A947-70E740481C1C}">
                  <a14:useLocalDpi xmlns:a14="http://schemas.microsoft.com/office/drawing/2010/main" val="0"/>
                </a:ext>
              </a:extLst>
            </a:blip>
            <a:srcRect l="4607" r="8464"/>
            <a:stretch>
              <a:fillRect/>
            </a:stretch>
          </p:blipFill>
          <p:spPr bwMode="auto">
            <a:xfrm>
              <a:off x="4832350" y="21901150"/>
              <a:ext cx="3871913"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3C14AA82-09E3-9841-8257-E7F89C15025E}"/>
                </a:ext>
              </a:extLst>
            </p:cNvPr>
            <p:cNvPicPr>
              <a:picLocks noChangeAspect="1"/>
            </p:cNvPicPr>
            <p:nvPr/>
          </p:nvPicPr>
          <p:blipFill>
            <a:blip r:embed="rId4">
              <a:extLst>
                <a:ext uri="{28A0092B-C50C-407E-A947-70E740481C1C}">
                  <a14:useLocalDpi xmlns:a14="http://schemas.microsoft.com/office/drawing/2010/main" val="0"/>
                </a:ext>
              </a:extLst>
            </a:blip>
            <a:srcRect l="4906" r="6622"/>
            <a:stretch>
              <a:fillRect/>
            </a:stretch>
          </p:blipFill>
          <p:spPr bwMode="auto">
            <a:xfrm>
              <a:off x="8926513" y="21912263"/>
              <a:ext cx="394017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6EA12529-B24A-0C43-934F-C64288E2C7ED}"/>
                </a:ext>
              </a:extLst>
            </p:cNvPr>
            <p:cNvPicPr>
              <a:picLocks noChangeAspect="1"/>
            </p:cNvPicPr>
            <p:nvPr/>
          </p:nvPicPr>
          <p:blipFill>
            <a:blip r:embed="rId5">
              <a:extLst>
                <a:ext uri="{28A0092B-C50C-407E-A947-70E740481C1C}">
                  <a14:useLocalDpi xmlns:a14="http://schemas.microsoft.com/office/drawing/2010/main" val="0"/>
                </a:ext>
              </a:extLst>
            </a:blip>
            <a:srcRect l="4877" r="8395"/>
            <a:stretch>
              <a:fillRect/>
            </a:stretch>
          </p:blipFill>
          <p:spPr bwMode="auto">
            <a:xfrm>
              <a:off x="12984163" y="21929725"/>
              <a:ext cx="3863975"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F8F0986C-FABE-DD4F-9F6F-D3D546839820}"/>
                </a:ext>
              </a:extLst>
            </p:cNvPr>
            <p:cNvPicPr>
              <a:picLocks noChangeAspect="1"/>
            </p:cNvPicPr>
            <p:nvPr/>
          </p:nvPicPr>
          <p:blipFill>
            <a:blip r:embed="rId6">
              <a:extLst>
                <a:ext uri="{28A0092B-C50C-407E-A947-70E740481C1C}">
                  <a14:useLocalDpi xmlns:a14="http://schemas.microsoft.com/office/drawing/2010/main" val="0"/>
                </a:ext>
              </a:extLst>
            </a:blip>
            <a:srcRect l="4704" r="7143"/>
            <a:stretch>
              <a:fillRect/>
            </a:stretch>
          </p:blipFill>
          <p:spPr bwMode="auto">
            <a:xfrm>
              <a:off x="17100550" y="21915438"/>
              <a:ext cx="39243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93A3F5D6-1B9D-694F-98F6-5244123DDC05}"/>
                </a:ext>
              </a:extLst>
            </p:cNvPr>
            <p:cNvPicPr>
              <a:picLocks noChangeAspect="1"/>
            </p:cNvPicPr>
            <p:nvPr/>
          </p:nvPicPr>
          <p:blipFill>
            <a:blip r:embed="rId7">
              <a:extLst>
                <a:ext uri="{28A0092B-C50C-407E-A947-70E740481C1C}">
                  <a14:useLocalDpi xmlns:a14="http://schemas.microsoft.com/office/drawing/2010/main" val="0"/>
                </a:ext>
              </a:extLst>
            </a:blip>
            <a:srcRect l="5070" r="6631"/>
            <a:stretch>
              <a:fillRect/>
            </a:stretch>
          </p:blipFill>
          <p:spPr bwMode="auto">
            <a:xfrm>
              <a:off x="741363" y="25085675"/>
              <a:ext cx="393223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3ABB7382-5D77-EA4F-975E-CB640ECCC802}"/>
                </a:ext>
              </a:extLst>
            </p:cNvPr>
            <p:cNvPicPr>
              <a:picLocks noChangeAspect="1"/>
            </p:cNvPicPr>
            <p:nvPr/>
          </p:nvPicPr>
          <p:blipFill>
            <a:blip r:embed="rId8">
              <a:extLst>
                <a:ext uri="{28A0092B-C50C-407E-A947-70E740481C1C}">
                  <a14:useLocalDpi xmlns:a14="http://schemas.microsoft.com/office/drawing/2010/main" val="0"/>
                </a:ext>
              </a:extLst>
            </a:blip>
            <a:srcRect l="4768" r="11380"/>
            <a:stretch>
              <a:fillRect/>
            </a:stretch>
          </p:blipFill>
          <p:spPr bwMode="auto">
            <a:xfrm>
              <a:off x="4832350" y="25101550"/>
              <a:ext cx="3733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a:extLst>
                <a:ext uri="{FF2B5EF4-FFF2-40B4-BE49-F238E27FC236}">
                  <a16:creationId xmlns:a16="http://schemas.microsoft.com/office/drawing/2014/main" id="{A2734D46-7C6B-2C40-BDED-B6843EDDED66}"/>
                </a:ext>
              </a:extLst>
            </p:cNvPr>
            <p:cNvPicPr>
              <a:picLocks noChangeAspect="1"/>
            </p:cNvPicPr>
            <p:nvPr/>
          </p:nvPicPr>
          <p:blipFill>
            <a:blip r:embed="rId9">
              <a:extLst>
                <a:ext uri="{28A0092B-C50C-407E-A947-70E740481C1C}">
                  <a14:useLocalDpi xmlns:a14="http://schemas.microsoft.com/office/drawing/2010/main" val="0"/>
                </a:ext>
              </a:extLst>
            </a:blip>
            <a:srcRect l="5077" r="7993"/>
            <a:stretch>
              <a:fillRect/>
            </a:stretch>
          </p:blipFill>
          <p:spPr bwMode="auto">
            <a:xfrm>
              <a:off x="8926513" y="25069800"/>
              <a:ext cx="3870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a:extLst>
                <a:ext uri="{FF2B5EF4-FFF2-40B4-BE49-F238E27FC236}">
                  <a16:creationId xmlns:a16="http://schemas.microsoft.com/office/drawing/2014/main" id="{06C635B3-CFC6-F741-B252-CBA3ED9024F4}"/>
                </a:ext>
              </a:extLst>
            </p:cNvPr>
            <p:cNvPicPr>
              <a:picLocks noChangeAspect="1"/>
            </p:cNvPicPr>
            <p:nvPr/>
          </p:nvPicPr>
          <p:blipFill>
            <a:blip r:embed="rId10">
              <a:extLst>
                <a:ext uri="{28A0092B-C50C-407E-A947-70E740481C1C}">
                  <a14:useLocalDpi xmlns:a14="http://schemas.microsoft.com/office/drawing/2010/main" val="0"/>
                </a:ext>
              </a:extLst>
            </a:blip>
            <a:srcRect l="4855" r="7530"/>
            <a:stretch>
              <a:fillRect/>
            </a:stretch>
          </p:blipFill>
          <p:spPr bwMode="auto">
            <a:xfrm>
              <a:off x="12946063" y="25101550"/>
              <a:ext cx="3902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DDBDB230-A4C0-C049-B70B-631F75E23F14}"/>
                </a:ext>
              </a:extLst>
            </p:cNvPr>
            <p:cNvPicPr>
              <a:picLocks noChangeAspect="1"/>
            </p:cNvPicPr>
            <p:nvPr/>
          </p:nvPicPr>
          <p:blipFill>
            <a:blip r:embed="rId11">
              <a:extLst>
                <a:ext uri="{28A0092B-C50C-407E-A947-70E740481C1C}">
                  <a14:useLocalDpi xmlns:a14="http://schemas.microsoft.com/office/drawing/2010/main" val="0"/>
                </a:ext>
              </a:extLst>
            </a:blip>
            <a:srcRect l="5083" r="7130"/>
            <a:stretch>
              <a:fillRect/>
            </a:stretch>
          </p:blipFill>
          <p:spPr bwMode="auto">
            <a:xfrm>
              <a:off x="17100550" y="25160288"/>
              <a:ext cx="390842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5">
              <a:extLst>
                <a:ext uri="{FF2B5EF4-FFF2-40B4-BE49-F238E27FC236}">
                  <a16:creationId xmlns:a16="http://schemas.microsoft.com/office/drawing/2014/main" id="{70F22C01-6AD8-BF4E-94C3-100618923D3E}"/>
                </a:ext>
              </a:extLst>
            </p:cNvPr>
            <p:cNvSpPr txBox="1">
              <a:spLocks noChangeArrowheads="1"/>
            </p:cNvSpPr>
            <p:nvPr/>
          </p:nvSpPr>
          <p:spPr bwMode="auto">
            <a:xfrm>
              <a:off x="5151438" y="21599525"/>
              <a:ext cx="2995612" cy="12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dirty="0">
                  <a:latin typeface="Eurostile" panose="020B0504020202050204" pitchFamily="34" charset="77"/>
                </a:rPr>
                <a:t>Sensory and Imaginative Immersion</a:t>
              </a:r>
            </a:p>
          </p:txBody>
        </p:sp>
        <p:sp>
          <p:nvSpPr>
            <p:cNvPr id="16" name="TextBox 88">
              <a:extLst>
                <a:ext uri="{FF2B5EF4-FFF2-40B4-BE49-F238E27FC236}">
                  <a16:creationId xmlns:a16="http://schemas.microsoft.com/office/drawing/2014/main" id="{A82D2D7A-7B9A-AD45-92E8-4C8A479D64E7}"/>
                </a:ext>
              </a:extLst>
            </p:cNvPr>
            <p:cNvSpPr txBox="1">
              <a:spLocks noChangeArrowheads="1"/>
            </p:cNvSpPr>
            <p:nvPr/>
          </p:nvSpPr>
          <p:spPr bwMode="auto">
            <a:xfrm>
              <a:off x="9272589"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Flow</a:t>
              </a:r>
            </a:p>
          </p:txBody>
        </p:sp>
        <p:sp>
          <p:nvSpPr>
            <p:cNvPr id="17" name="TextBox 89">
              <a:extLst>
                <a:ext uri="{FF2B5EF4-FFF2-40B4-BE49-F238E27FC236}">
                  <a16:creationId xmlns:a16="http://schemas.microsoft.com/office/drawing/2014/main" id="{1B40619C-4744-5D4A-91D1-AABFA4752930}"/>
                </a:ext>
              </a:extLst>
            </p:cNvPr>
            <p:cNvSpPr txBox="1">
              <a:spLocks noChangeArrowheads="1"/>
            </p:cNvSpPr>
            <p:nvPr/>
          </p:nvSpPr>
          <p:spPr bwMode="auto">
            <a:xfrm>
              <a:off x="13214351"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Tension</a:t>
              </a:r>
            </a:p>
          </p:txBody>
        </p:sp>
        <p:sp>
          <p:nvSpPr>
            <p:cNvPr id="18" name="TextBox 90">
              <a:extLst>
                <a:ext uri="{FF2B5EF4-FFF2-40B4-BE49-F238E27FC236}">
                  <a16:creationId xmlns:a16="http://schemas.microsoft.com/office/drawing/2014/main" id="{B92AE014-FDCF-0643-A974-1B74D0DCDCED}"/>
                </a:ext>
              </a:extLst>
            </p:cNvPr>
            <p:cNvSpPr txBox="1">
              <a:spLocks noChangeArrowheads="1"/>
            </p:cNvSpPr>
            <p:nvPr/>
          </p:nvSpPr>
          <p:spPr bwMode="auto">
            <a:xfrm>
              <a:off x="17425987" y="21593176"/>
              <a:ext cx="2995612"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Challenge</a:t>
              </a:r>
            </a:p>
          </p:txBody>
        </p:sp>
        <p:sp>
          <p:nvSpPr>
            <p:cNvPr id="19" name="TextBox 91">
              <a:extLst>
                <a:ext uri="{FF2B5EF4-FFF2-40B4-BE49-F238E27FC236}">
                  <a16:creationId xmlns:a16="http://schemas.microsoft.com/office/drawing/2014/main" id="{BFCDD352-2FB1-4B44-9517-7D554282FA62}"/>
                </a:ext>
              </a:extLst>
            </p:cNvPr>
            <p:cNvSpPr txBox="1">
              <a:spLocks noChangeArrowheads="1"/>
            </p:cNvSpPr>
            <p:nvPr/>
          </p:nvSpPr>
          <p:spPr bwMode="auto">
            <a:xfrm>
              <a:off x="938211" y="24772937"/>
              <a:ext cx="2995612"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Negative Affect</a:t>
              </a:r>
            </a:p>
          </p:txBody>
        </p:sp>
        <p:sp>
          <p:nvSpPr>
            <p:cNvPr id="20" name="TextBox 92">
              <a:extLst>
                <a:ext uri="{FF2B5EF4-FFF2-40B4-BE49-F238E27FC236}">
                  <a16:creationId xmlns:a16="http://schemas.microsoft.com/office/drawing/2014/main" id="{282D4D19-0AD1-0B4A-B324-F6DE2859657F}"/>
                </a:ext>
              </a:extLst>
            </p:cNvPr>
            <p:cNvSpPr txBox="1">
              <a:spLocks noChangeArrowheads="1"/>
            </p:cNvSpPr>
            <p:nvPr/>
          </p:nvSpPr>
          <p:spPr bwMode="auto">
            <a:xfrm>
              <a:off x="4895852" y="24772937"/>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Positive Affect</a:t>
              </a:r>
            </a:p>
          </p:txBody>
        </p:sp>
        <p:sp>
          <p:nvSpPr>
            <p:cNvPr id="21" name="TextBox 93">
              <a:extLst>
                <a:ext uri="{FF2B5EF4-FFF2-40B4-BE49-F238E27FC236}">
                  <a16:creationId xmlns:a16="http://schemas.microsoft.com/office/drawing/2014/main" id="{59784C27-85D8-A242-9CCA-8BF7FF65508E}"/>
                </a:ext>
              </a:extLst>
            </p:cNvPr>
            <p:cNvSpPr txBox="1">
              <a:spLocks noChangeArrowheads="1"/>
            </p:cNvSpPr>
            <p:nvPr/>
          </p:nvSpPr>
          <p:spPr bwMode="auto">
            <a:xfrm>
              <a:off x="9142414" y="24772937"/>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Responsiveness </a:t>
              </a:r>
            </a:p>
          </p:txBody>
        </p:sp>
        <p:sp>
          <p:nvSpPr>
            <p:cNvPr id="22" name="TextBox 94">
              <a:extLst>
                <a:ext uri="{FF2B5EF4-FFF2-40B4-BE49-F238E27FC236}">
                  <a16:creationId xmlns:a16="http://schemas.microsoft.com/office/drawing/2014/main" id="{2A6647A8-CC48-3E4F-BB71-BB61653D9BE5}"/>
                </a:ext>
              </a:extLst>
            </p:cNvPr>
            <p:cNvSpPr txBox="1">
              <a:spLocks noChangeArrowheads="1"/>
            </p:cNvSpPr>
            <p:nvPr/>
          </p:nvSpPr>
          <p:spPr bwMode="auto">
            <a:xfrm>
              <a:off x="13323888" y="24776113"/>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Controllability </a:t>
              </a:r>
            </a:p>
          </p:txBody>
        </p:sp>
        <p:sp>
          <p:nvSpPr>
            <p:cNvPr id="23" name="TextBox 95">
              <a:extLst>
                <a:ext uri="{FF2B5EF4-FFF2-40B4-BE49-F238E27FC236}">
                  <a16:creationId xmlns:a16="http://schemas.microsoft.com/office/drawing/2014/main" id="{44F567EE-CC41-EA43-BE7E-988697EF3C45}"/>
                </a:ext>
              </a:extLst>
            </p:cNvPr>
            <p:cNvSpPr txBox="1">
              <a:spLocks noChangeArrowheads="1"/>
            </p:cNvSpPr>
            <p:nvPr/>
          </p:nvSpPr>
          <p:spPr bwMode="auto">
            <a:xfrm>
              <a:off x="17379951" y="24772937"/>
              <a:ext cx="2995612" cy="9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Overall Gaming Quality </a:t>
              </a:r>
            </a:p>
          </p:txBody>
        </p:sp>
        <p:pic>
          <p:nvPicPr>
            <p:cNvPr id="24" name="Picture 1">
              <a:extLst>
                <a:ext uri="{FF2B5EF4-FFF2-40B4-BE49-F238E27FC236}">
                  <a16:creationId xmlns:a16="http://schemas.microsoft.com/office/drawing/2014/main" id="{5356F36A-1802-6C46-B104-A62F6AA55D7F}"/>
                </a:ext>
              </a:extLst>
            </p:cNvPr>
            <p:cNvPicPr>
              <a:picLocks noChangeAspect="1"/>
            </p:cNvPicPr>
            <p:nvPr/>
          </p:nvPicPr>
          <p:blipFill>
            <a:blip r:embed="rId12">
              <a:extLst>
                <a:ext uri="{28A0092B-C50C-407E-A947-70E740481C1C}">
                  <a14:useLocalDpi xmlns:a14="http://schemas.microsoft.com/office/drawing/2010/main" val="0"/>
                </a:ext>
              </a:extLst>
            </a:blip>
            <a:srcRect l="4698" r="7344"/>
            <a:stretch>
              <a:fillRect/>
            </a:stretch>
          </p:blipFill>
          <p:spPr bwMode="auto">
            <a:xfrm>
              <a:off x="776288" y="21915438"/>
              <a:ext cx="39179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
              <a:extLst>
                <a:ext uri="{FF2B5EF4-FFF2-40B4-BE49-F238E27FC236}">
                  <a16:creationId xmlns:a16="http://schemas.microsoft.com/office/drawing/2014/main" id="{B875720B-3EB0-6E46-8225-C5EDBD885887}"/>
                </a:ext>
              </a:extLst>
            </p:cNvPr>
            <p:cNvSpPr txBox="1">
              <a:spLocks noChangeArrowheads="1"/>
            </p:cNvSpPr>
            <p:nvPr/>
          </p:nvSpPr>
          <p:spPr bwMode="auto">
            <a:xfrm>
              <a:off x="884237" y="21599525"/>
              <a:ext cx="2994026" cy="57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nb-NO" sz="1000">
                  <a:latin typeface="Eurostile" panose="020B0504020202050204" pitchFamily="34" charset="77"/>
                </a:rPr>
                <a:t>Competence</a:t>
              </a:r>
            </a:p>
          </p:txBody>
        </p:sp>
        <p:sp>
          <p:nvSpPr>
            <p:cNvPr id="26" name="TextBox 3">
              <a:extLst>
                <a:ext uri="{FF2B5EF4-FFF2-40B4-BE49-F238E27FC236}">
                  <a16:creationId xmlns:a16="http://schemas.microsoft.com/office/drawing/2014/main" id="{F0309849-2E6D-9845-9732-315A79BFF24C}"/>
                </a:ext>
              </a:extLst>
            </p:cNvPr>
            <p:cNvSpPr txBox="1">
              <a:spLocks noChangeArrowheads="1"/>
            </p:cNvSpPr>
            <p:nvPr/>
          </p:nvSpPr>
          <p:spPr bwMode="auto">
            <a:xfrm rot="16200000">
              <a:off x="-233362" y="22503112"/>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dirty="0">
                  <a:latin typeface="Eurostile" panose="020B0504020202050204" pitchFamily="34" charset="77"/>
                </a:rPr>
                <a:t>Mean Score</a:t>
              </a:r>
            </a:p>
          </p:txBody>
        </p:sp>
        <p:sp>
          <p:nvSpPr>
            <p:cNvPr id="27" name="TextBox 97">
              <a:extLst>
                <a:ext uri="{FF2B5EF4-FFF2-40B4-BE49-F238E27FC236}">
                  <a16:creationId xmlns:a16="http://schemas.microsoft.com/office/drawing/2014/main" id="{29C2B8A6-A8A8-024F-9080-6A7EC5B09727}"/>
                </a:ext>
              </a:extLst>
            </p:cNvPr>
            <p:cNvSpPr txBox="1">
              <a:spLocks noChangeArrowheads="1"/>
            </p:cNvSpPr>
            <p:nvPr/>
          </p:nvSpPr>
          <p:spPr bwMode="auto">
            <a:xfrm rot="16200000">
              <a:off x="3938586" y="22503112"/>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dirty="0">
                  <a:latin typeface="Eurostile" panose="020B0504020202050204" pitchFamily="34" charset="77"/>
                </a:rPr>
                <a:t>Mean Score</a:t>
              </a:r>
            </a:p>
          </p:txBody>
        </p:sp>
        <p:sp>
          <p:nvSpPr>
            <p:cNvPr id="28" name="TextBox 98">
              <a:extLst>
                <a:ext uri="{FF2B5EF4-FFF2-40B4-BE49-F238E27FC236}">
                  <a16:creationId xmlns:a16="http://schemas.microsoft.com/office/drawing/2014/main" id="{06127DB6-E9EE-2F43-8CC5-ACEDC39FF2D6}"/>
                </a:ext>
              </a:extLst>
            </p:cNvPr>
            <p:cNvSpPr txBox="1">
              <a:spLocks noChangeArrowheads="1"/>
            </p:cNvSpPr>
            <p:nvPr/>
          </p:nvSpPr>
          <p:spPr bwMode="auto">
            <a:xfrm rot="16200000">
              <a:off x="7970043" y="22518984"/>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29" name="TextBox 99">
              <a:extLst>
                <a:ext uri="{FF2B5EF4-FFF2-40B4-BE49-F238E27FC236}">
                  <a16:creationId xmlns:a16="http://schemas.microsoft.com/office/drawing/2014/main" id="{76A86144-32F9-6C46-8B11-F151B6BC891F}"/>
                </a:ext>
              </a:extLst>
            </p:cNvPr>
            <p:cNvSpPr txBox="1">
              <a:spLocks noChangeArrowheads="1"/>
            </p:cNvSpPr>
            <p:nvPr/>
          </p:nvSpPr>
          <p:spPr bwMode="auto">
            <a:xfrm rot="16200000">
              <a:off x="11978484" y="22503112"/>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30" name="TextBox 100">
              <a:extLst>
                <a:ext uri="{FF2B5EF4-FFF2-40B4-BE49-F238E27FC236}">
                  <a16:creationId xmlns:a16="http://schemas.microsoft.com/office/drawing/2014/main" id="{58F5CD29-1017-9E49-A119-02DC9DE5920B}"/>
                </a:ext>
              </a:extLst>
            </p:cNvPr>
            <p:cNvSpPr txBox="1">
              <a:spLocks noChangeArrowheads="1"/>
            </p:cNvSpPr>
            <p:nvPr/>
          </p:nvSpPr>
          <p:spPr bwMode="auto">
            <a:xfrm rot="16200000">
              <a:off x="16136146" y="22477710"/>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31" name="TextBox 101">
              <a:extLst>
                <a:ext uri="{FF2B5EF4-FFF2-40B4-BE49-F238E27FC236}">
                  <a16:creationId xmlns:a16="http://schemas.microsoft.com/office/drawing/2014/main" id="{0CA1D10B-AB61-0E43-8101-79230621092B}"/>
                </a:ext>
              </a:extLst>
            </p:cNvPr>
            <p:cNvSpPr txBox="1">
              <a:spLocks noChangeArrowheads="1"/>
            </p:cNvSpPr>
            <p:nvPr/>
          </p:nvSpPr>
          <p:spPr bwMode="auto">
            <a:xfrm rot="16200000">
              <a:off x="-272257" y="25578893"/>
              <a:ext cx="1735138"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dirty="0">
                  <a:latin typeface="Eurostile" panose="020B0504020202050204" pitchFamily="34" charset="77"/>
                </a:rPr>
                <a:t>Mean Score</a:t>
              </a:r>
            </a:p>
          </p:txBody>
        </p:sp>
        <p:sp>
          <p:nvSpPr>
            <p:cNvPr id="32" name="TextBox 102">
              <a:extLst>
                <a:ext uri="{FF2B5EF4-FFF2-40B4-BE49-F238E27FC236}">
                  <a16:creationId xmlns:a16="http://schemas.microsoft.com/office/drawing/2014/main" id="{E7F9961A-E3A1-9C49-8173-F99FBA9AF04B}"/>
                </a:ext>
              </a:extLst>
            </p:cNvPr>
            <p:cNvSpPr txBox="1">
              <a:spLocks noChangeArrowheads="1"/>
            </p:cNvSpPr>
            <p:nvPr/>
          </p:nvSpPr>
          <p:spPr bwMode="auto">
            <a:xfrm rot="16200000">
              <a:off x="3841751" y="25652710"/>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33" name="TextBox 103">
              <a:extLst>
                <a:ext uri="{FF2B5EF4-FFF2-40B4-BE49-F238E27FC236}">
                  <a16:creationId xmlns:a16="http://schemas.microsoft.com/office/drawing/2014/main" id="{B4212AC2-5C42-9343-910D-49F078D9C0C9}"/>
                </a:ext>
              </a:extLst>
            </p:cNvPr>
            <p:cNvSpPr txBox="1">
              <a:spLocks noChangeArrowheads="1"/>
            </p:cNvSpPr>
            <p:nvPr/>
          </p:nvSpPr>
          <p:spPr bwMode="auto">
            <a:xfrm rot="16200000">
              <a:off x="7950200" y="25687636"/>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34" name="TextBox 104">
              <a:extLst>
                <a:ext uri="{FF2B5EF4-FFF2-40B4-BE49-F238E27FC236}">
                  <a16:creationId xmlns:a16="http://schemas.microsoft.com/office/drawing/2014/main" id="{9FDA0F8B-338B-FF46-B94F-061412B12C7E}"/>
                </a:ext>
              </a:extLst>
            </p:cNvPr>
            <p:cNvSpPr txBox="1">
              <a:spLocks noChangeArrowheads="1"/>
            </p:cNvSpPr>
            <p:nvPr/>
          </p:nvSpPr>
          <p:spPr bwMode="auto">
            <a:xfrm rot="16200000">
              <a:off x="11999913" y="25654299"/>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sp>
          <p:nvSpPr>
            <p:cNvPr id="35" name="TextBox 106">
              <a:extLst>
                <a:ext uri="{FF2B5EF4-FFF2-40B4-BE49-F238E27FC236}">
                  <a16:creationId xmlns:a16="http://schemas.microsoft.com/office/drawing/2014/main" id="{9A5665B1-580E-8A40-9F57-FAB203060CA1}"/>
                </a:ext>
              </a:extLst>
            </p:cNvPr>
            <p:cNvSpPr txBox="1">
              <a:spLocks noChangeArrowheads="1"/>
            </p:cNvSpPr>
            <p:nvPr/>
          </p:nvSpPr>
          <p:spPr bwMode="auto">
            <a:xfrm rot="16200000">
              <a:off x="16111539" y="25676523"/>
              <a:ext cx="1733549" cy="52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nb-NO" sz="800">
                  <a:latin typeface="Eurostile" panose="020B0504020202050204" pitchFamily="34" charset="77"/>
                </a:rPr>
                <a:t>Mean Score</a:t>
              </a:r>
            </a:p>
          </p:txBody>
        </p:sp>
      </p:grpSp>
      <p:pic>
        <p:nvPicPr>
          <p:cNvPr id="38" name="Picture 231">
            <a:extLst>
              <a:ext uri="{FF2B5EF4-FFF2-40B4-BE49-F238E27FC236}">
                <a16:creationId xmlns:a16="http://schemas.microsoft.com/office/drawing/2014/main" id="{C7D679CC-BA5A-8841-9AB0-2DD20D5B4C6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46238" y="1948832"/>
            <a:ext cx="70834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1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5353-D13E-974C-B78A-97B5198B895C}"/>
              </a:ext>
            </a:extLst>
          </p:cNvPr>
          <p:cNvSpPr>
            <a:spLocks noGrp="1"/>
          </p:cNvSpPr>
          <p:nvPr>
            <p:ph type="ctrTitle"/>
          </p:nvPr>
        </p:nvSpPr>
        <p:spPr/>
        <p:txBody>
          <a:bodyPr/>
          <a:lstStyle/>
          <a:p>
            <a:r>
              <a:rPr lang="nb-NO" dirty="0"/>
              <a:t>How tolerant </a:t>
            </a:r>
            <a:r>
              <a:rPr lang="nb-NO" dirty="0" err="1"/>
              <a:t>are</a:t>
            </a:r>
            <a:r>
              <a:rPr lang="nb-NO" dirty="0"/>
              <a:t> video </a:t>
            </a:r>
            <a:r>
              <a:rPr lang="nb-NO" dirty="0" err="1"/>
              <a:t>users</a:t>
            </a:r>
            <a:r>
              <a:rPr lang="nb-NO" dirty="0"/>
              <a:t> to </a:t>
            </a:r>
            <a:r>
              <a:rPr lang="nb-NO" dirty="0" err="1"/>
              <a:t>startup</a:t>
            </a:r>
            <a:r>
              <a:rPr lang="nb-NO" dirty="0"/>
              <a:t> </a:t>
            </a:r>
            <a:r>
              <a:rPr lang="nb-NO" dirty="0" err="1"/>
              <a:t>delay</a:t>
            </a:r>
            <a:r>
              <a:rPr lang="nb-NO" dirty="0"/>
              <a:t>?</a:t>
            </a:r>
            <a:endParaRPr lang="en-US" dirty="0"/>
          </a:p>
        </p:txBody>
      </p:sp>
      <p:sp>
        <p:nvSpPr>
          <p:cNvPr id="4" name="Subtitle 3">
            <a:extLst>
              <a:ext uri="{FF2B5EF4-FFF2-40B4-BE49-F238E27FC236}">
                <a16:creationId xmlns:a16="http://schemas.microsoft.com/office/drawing/2014/main" id="{03545217-C33F-8A46-97C9-88630F52079F}"/>
              </a:ext>
            </a:extLst>
          </p:cNvPr>
          <p:cNvSpPr>
            <a:spLocks noGrp="1"/>
          </p:cNvSpPr>
          <p:nvPr>
            <p:ph type="subTitle" idx="1"/>
          </p:nvPr>
        </p:nvSpPr>
        <p:spPr/>
        <p:txBody>
          <a:bodyPr/>
          <a:lstStyle/>
          <a:p>
            <a:r>
              <a:rPr lang="en-US" dirty="0"/>
              <a:t>paper at IMC 2012 by</a:t>
            </a:r>
            <a:br>
              <a:rPr lang="en-US" dirty="0"/>
            </a:br>
            <a:r>
              <a:rPr lang="en-US" dirty="0"/>
              <a:t>Ramesh K. </a:t>
            </a:r>
            <a:r>
              <a:rPr lang="en-US" dirty="0" err="1"/>
              <a:t>Sitaraman</a:t>
            </a:r>
            <a:br>
              <a:rPr lang="en-US" dirty="0"/>
            </a:br>
            <a:r>
              <a:rPr lang="en-US" dirty="0"/>
              <a:t>(UMass Amherst &amp; Akamai) and</a:t>
            </a:r>
            <a:br>
              <a:rPr lang="en-US" dirty="0"/>
            </a:br>
            <a:r>
              <a:rPr lang="en-US" dirty="0"/>
              <a:t>S. </a:t>
            </a:r>
            <a:r>
              <a:rPr lang="en-US" dirty="0" err="1"/>
              <a:t>Shunmuga</a:t>
            </a:r>
            <a:r>
              <a:rPr lang="en-US" dirty="0"/>
              <a:t> Krishnan (Akamai)</a:t>
            </a:r>
          </a:p>
        </p:txBody>
      </p:sp>
    </p:spTree>
    <p:extLst>
      <p:ext uri="{BB962C8B-B14F-4D97-AF65-F5344CB8AC3E}">
        <p14:creationId xmlns:p14="http://schemas.microsoft.com/office/powerpoint/2010/main" val="1983742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result</a:t>
            </a:r>
          </a:p>
        </p:txBody>
      </p:sp>
      <p:pic>
        <p:nvPicPr>
          <p:cNvPr id="3" name="Picture 2"/>
          <p:cNvPicPr>
            <a:picLocks noChangeAspect="1"/>
          </p:cNvPicPr>
          <p:nvPr/>
        </p:nvPicPr>
        <p:blipFill rotWithShape="1">
          <a:blip r:embed="rId2"/>
          <a:srcRect t="6701" b="2681"/>
          <a:stretch/>
        </p:blipFill>
        <p:spPr>
          <a:xfrm>
            <a:off x="806450" y="780586"/>
            <a:ext cx="7531101" cy="5118410"/>
          </a:xfrm>
          <a:prstGeom prst="rect">
            <a:avLst/>
          </a:prstGeom>
        </p:spPr>
      </p:pic>
      <p:sp>
        <p:nvSpPr>
          <p:cNvPr id="4" name="TextBox 3"/>
          <p:cNvSpPr txBox="1"/>
          <p:nvPr/>
        </p:nvSpPr>
        <p:spPr>
          <a:xfrm>
            <a:off x="462467" y="5920367"/>
            <a:ext cx="8468072" cy="73866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dirty="0"/>
              <a:t>Slides by Prof. Ramesh </a:t>
            </a:r>
            <a:r>
              <a:rPr lang="en-US" dirty="0" err="1"/>
              <a:t>Sitaranam</a:t>
            </a:r>
            <a:r>
              <a:rPr lang="en-US" dirty="0"/>
              <a:t>, </a:t>
            </a:r>
            <a:r>
              <a:rPr lang="en-US" dirty="0" err="1"/>
              <a:t>Umass</a:t>
            </a:r>
            <a:r>
              <a:rPr lang="en-US" dirty="0"/>
              <a:t>, Amherst (shown with permission)</a:t>
            </a:r>
          </a:p>
          <a:p>
            <a:r>
              <a:rPr lang="en-US" sz="1200" b="1" dirty="0"/>
              <a:t>“Video Stream Quality Impacts Viewer Behavior: Inferring Causality using Quasi-Experimental Designs”</a:t>
            </a:r>
            <a:r>
              <a:rPr lang="en-US" sz="1200" dirty="0"/>
              <a:t>, S. S. Krishnan and R. </a:t>
            </a:r>
            <a:r>
              <a:rPr lang="en-US" sz="1200" dirty="0" err="1"/>
              <a:t>Sitaraman</a:t>
            </a:r>
            <a:r>
              <a:rPr lang="en-US" sz="1200" dirty="0"/>
              <a:t>, ACM Internet Measurement Conference (IMC), Boston, MA, Nov 2012</a:t>
            </a:r>
          </a:p>
        </p:txBody>
      </p:sp>
    </p:spTree>
    <p:extLst>
      <p:ext uri="{BB962C8B-B14F-4D97-AF65-F5344CB8AC3E}">
        <p14:creationId xmlns:p14="http://schemas.microsoft.com/office/powerpoint/2010/main" val="71779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set</a:t>
            </a:r>
          </a:p>
        </p:txBody>
      </p:sp>
      <p:sp>
        <p:nvSpPr>
          <p:cNvPr id="5" name="Content Placeholder 4">
            <a:extLst>
              <a:ext uri="{FF2B5EF4-FFF2-40B4-BE49-F238E27FC236}">
                <a16:creationId xmlns:a16="http://schemas.microsoft.com/office/drawing/2014/main" id="{C2BDC782-6C02-654E-9855-2167C3CC9100}"/>
              </a:ext>
            </a:extLst>
          </p:cNvPr>
          <p:cNvSpPr>
            <a:spLocks noGrp="1"/>
          </p:cNvSpPr>
          <p:nvPr>
            <p:ph idx="1"/>
          </p:nvPr>
        </p:nvSpPr>
        <p:spPr/>
        <p:txBody>
          <a:bodyPr/>
          <a:lstStyle/>
          <a:p>
            <a:r>
              <a:rPr lang="en-US" dirty="0"/>
              <a:t>One of the most extensive data sets to that date</a:t>
            </a:r>
          </a:p>
          <a:p>
            <a:endParaRPr lang="en-US" dirty="0"/>
          </a:p>
          <a:p>
            <a:r>
              <a:rPr lang="en-US" dirty="0"/>
              <a:t>analyzed data from a widely deployed Akamai client-side plug-in</a:t>
            </a:r>
          </a:p>
          <a:p>
            <a:pPr lvl="1"/>
            <a:r>
              <a:rPr lang="en-US" dirty="0"/>
              <a:t>10 days</a:t>
            </a:r>
          </a:p>
          <a:p>
            <a:pPr lvl="1"/>
            <a:r>
              <a:rPr lang="en-US" dirty="0"/>
              <a:t>12 content providers</a:t>
            </a:r>
          </a:p>
          <a:p>
            <a:pPr lvl="1"/>
            <a:r>
              <a:rPr lang="en-US" dirty="0"/>
              <a:t>23 million views</a:t>
            </a:r>
          </a:p>
          <a:p>
            <a:pPr lvl="1"/>
            <a:r>
              <a:rPr lang="en-US" dirty="0"/>
              <a:t>216 million minutes of video played</a:t>
            </a:r>
          </a:p>
          <a:p>
            <a:pPr lvl="1"/>
            <a:r>
              <a:rPr lang="en-US" dirty="0"/>
              <a:t>102.000 videos</a:t>
            </a:r>
          </a:p>
          <a:p>
            <a:pPr lvl="1"/>
            <a:r>
              <a:rPr lang="en-US" dirty="0"/>
              <a:t>1431 TB of video bytes</a:t>
            </a:r>
          </a:p>
          <a:p>
            <a:pPr lvl="1"/>
            <a:r>
              <a:rPr lang="en-US" dirty="0"/>
              <a:t>3 continents</a:t>
            </a:r>
          </a:p>
          <a:p>
            <a:pPr lvl="1"/>
            <a:r>
              <a:rPr lang="en-US" dirty="0" err="1"/>
              <a:t>VoD</a:t>
            </a:r>
            <a:r>
              <a:rPr lang="en-US" dirty="0"/>
              <a:t> only</a:t>
            </a:r>
          </a:p>
        </p:txBody>
      </p:sp>
    </p:spTree>
    <p:extLst>
      <p:ext uri="{BB962C8B-B14F-4D97-AF65-F5344CB8AC3E}">
        <p14:creationId xmlns:p14="http://schemas.microsoft.com/office/powerpoint/2010/main" val="360131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2D59-24C2-9F42-9896-9749A292F0B2}"/>
              </a:ext>
            </a:extLst>
          </p:cNvPr>
          <p:cNvSpPr>
            <a:spLocks noGrp="1"/>
          </p:cNvSpPr>
          <p:nvPr>
            <p:ph type="ctrTitle"/>
          </p:nvPr>
        </p:nvSpPr>
        <p:spPr/>
        <p:txBody>
          <a:bodyPr/>
          <a:lstStyle/>
          <a:p>
            <a:r>
              <a:rPr lang="nb-NO" sz="3600" b="0" i="0" u="none" strike="noStrike" dirty="0" err="1">
                <a:solidFill>
                  <a:schemeClr val="tx1"/>
                </a:solidFill>
                <a:effectLst/>
                <a:latin typeface="Eurostile" panose="020B0504020202050204" pitchFamily="34" charset="77"/>
                <a:ea typeface="ＭＳ Ｐゴシック" charset="-128"/>
                <a:cs typeface="Eurostile" panose="020B0504020202050204" pitchFamily="34" charset="77"/>
              </a:rPr>
              <a:t>Flickering</a:t>
            </a:r>
            <a:r>
              <a:rPr lang="nb-NO" sz="3600" b="0" i="0" u="none" strike="noStrike" dirty="0">
                <a:solidFill>
                  <a:schemeClr val="tx1"/>
                </a:solidFill>
                <a:effectLst/>
                <a:latin typeface="Eurostile" panose="020B0504020202050204" pitchFamily="34" charset="77"/>
                <a:ea typeface="ＭＳ Ｐゴシック" charset="-128"/>
                <a:cs typeface="Eurostile" panose="020B0504020202050204" pitchFamily="34" charset="77"/>
              </a:rPr>
              <a:t> in video </a:t>
            </a:r>
            <a:r>
              <a:rPr lang="nb-NO" sz="3600" b="0" i="0" u="none" strike="noStrike" dirty="0" err="1">
                <a:solidFill>
                  <a:schemeClr val="tx1"/>
                </a:solidFill>
                <a:effectLst/>
                <a:latin typeface="Eurostile" panose="020B0504020202050204" pitchFamily="34" charset="77"/>
                <a:ea typeface="ＭＳ Ｐゴシック" charset="-128"/>
                <a:cs typeface="Eurostile" panose="020B0504020202050204" pitchFamily="34" charset="77"/>
              </a:rPr>
              <a:t>streaming</a:t>
            </a:r>
            <a:endParaRPr lang="en-US" dirty="0"/>
          </a:p>
        </p:txBody>
      </p:sp>
      <p:sp>
        <p:nvSpPr>
          <p:cNvPr id="4" name="Subtitle 3">
            <a:extLst>
              <a:ext uri="{FF2B5EF4-FFF2-40B4-BE49-F238E27FC236}">
                <a16:creationId xmlns:a16="http://schemas.microsoft.com/office/drawing/2014/main" id="{3589B10B-A335-4E45-873D-0F6B3DAE9246}"/>
              </a:ext>
            </a:extLst>
          </p:cNvPr>
          <p:cNvSpPr>
            <a:spLocks noGrp="1"/>
          </p:cNvSpPr>
          <p:nvPr>
            <p:ph type="subTitle" idx="1"/>
          </p:nvPr>
        </p:nvSpPr>
        <p:spPr/>
        <p:txBody>
          <a:bodyPr/>
          <a:lstStyle/>
          <a:p>
            <a:r>
              <a:rPr lang="en-US" dirty="0"/>
              <a:t>by </a:t>
            </a:r>
            <a:r>
              <a:rPr lang="en-US" dirty="0" err="1"/>
              <a:t>Pengpeng</a:t>
            </a:r>
            <a:r>
              <a:rPr lang="en-US" dirty="0"/>
              <a:t> Ni (</a:t>
            </a:r>
            <a:r>
              <a:rPr lang="en-US" dirty="0" err="1"/>
              <a:t>Simula</a:t>
            </a:r>
            <a:r>
              <a:rPr lang="en-US" dirty="0"/>
              <a:t>) et al., 2011</a:t>
            </a:r>
          </a:p>
        </p:txBody>
      </p:sp>
    </p:spTree>
    <p:extLst>
      <p:ext uri="{BB962C8B-B14F-4D97-AF65-F5344CB8AC3E}">
        <p14:creationId xmlns:p14="http://schemas.microsoft.com/office/powerpoint/2010/main" val="747532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3040517"/>
            <a:ext cx="9144000" cy="3248602"/>
          </a:xfrm>
          <a:prstGeom prst="rect">
            <a:avLst/>
          </a:prstGeom>
          <a:gradFill flip="none" rotWithShape="1">
            <a:gsLst>
              <a:gs pos="50000">
                <a:srgbClr val="000000"/>
              </a:gs>
              <a:gs pos="100000">
                <a:srgbClr val="FFFFF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27785" y="4744835"/>
            <a:ext cx="5038008" cy="830997"/>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b="0" dirty="0"/>
              <a:t>Image-based metrics can fail badly:</a:t>
            </a:r>
            <a:br>
              <a:rPr lang="en-US" sz="2400" b="0" dirty="0"/>
            </a:br>
            <a:r>
              <a:rPr lang="en-US" sz="2400" dirty="0"/>
              <a:t>Flickering</a:t>
            </a:r>
          </a:p>
        </p:txBody>
      </p:sp>
      <p:pic>
        <p:nvPicPr>
          <p:cNvPr id="4" name="Animation_480x320-25_PAT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4560776" cy="3040517"/>
          </a:xfrm>
          <a:prstGeom prst="rect">
            <a:avLst/>
          </a:prstGeom>
        </p:spPr>
      </p:pic>
      <p:pic>
        <p:nvPicPr>
          <p:cNvPr id="5" name="Animation_480x320-25_PAT3.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83224" y="-1"/>
            <a:ext cx="4560776" cy="3040517"/>
          </a:xfrm>
          <a:prstGeom prst="rect">
            <a:avLst/>
          </a:prstGeom>
        </p:spPr>
      </p:pic>
    </p:spTree>
    <p:extLst>
      <p:ext uri="{BB962C8B-B14F-4D97-AF65-F5344CB8AC3E}">
        <p14:creationId xmlns:p14="http://schemas.microsoft.com/office/powerpoint/2010/main" val="22026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60" fill="hold"/>
                                        <p:tgtEl>
                                          <p:spTgt spid="4"/>
                                        </p:tgtEl>
                                      </p:cBhvr>
                                    </p:cmd>
                                  </p:childTnLst>
                                </p:cTn>
                              </p:par>
                              <p:par>
                                <p:cTn id="7" presetID="1" presetClass="mediacall" presetSubtype="0" fill="hold" nodeType="withEffect">
                                  <p:stCondLst>
                                    <p:cond delay="0"/>
                                  </p:stCondLst>
                                  <p:childTnLst>
                                    <p:cmd type="call" cmd="playFrom(0.0)">
                                      <p:cBhvr>
                                        <p:cTn id="8" dur="7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304800" y="4804796"/>
            <a:ext cx="8701088" cy="1138773"/>
          </a:xfrm>
          <a:prstGeom prst="rect">
            <a:avLst/>
          </a:prstGeom>
        </p:spPr>
        <p:txBody>
          <a:bodyPr wrap="square">
            <a:spAutoFit/>
          </a:bodyPr>
          <a:lstStyle/>
          <a:p>
            <a:r>
              <a:rPr lang="en-US" sz="2000" dirty="0">
                <a:latin typeface="Eurostile"/>
                <a:cs typeface="Eurostile"/>
              </a:rPr>
              <a:t>T</a:t>
            </a:r>
            <a:r>
              <a:rPr lang="en-US" altLang="zh-CN" sz="2000" dirty="0">
                <a:latin typeface="Eurostile"/>
                <a:cs typeface="Eurostile"/>
              </a:rPr>
              <a:t>emporal Switching (TS) : Bit-rate adaptation in temporal dimension</a:t>
            </a:r>
          </a:p>
          <a:p>
            <a:r>
              <a:rPr lang="en-US" sz="2000" dirty="0">
                <a:latin typeface="Eurostile"/>
                <a:cs typeface="Eurostile"/>
              </a:rPr>
              <a:t>Q</a:t>
            </a:r>
            <a:r>
              <a:rPr lang="en-US" altLang="zh-CN" sz="2000" dirty="0">
                <a:latin typeface="Eurostile"/>
                <a:cs typeface="Eurostile"/>
              </a:rPr>
              <a:t>uality Switching (QS) : Bit-rate adaptation in spatial dimension</a:t>
            </a:r>
          </a:p>
          <a:p>
            <a:r>
              <a:rPr lang="en-US" sz="2000" dirty="0">
                <a:latin typeface="Eurostile"/>
                <a:cs typeface="Eurostile"/>
              </a:rPr>
              <a:t>M</a:t>
            </a:r>
            <a:r>
              <a:rPr lang="en-US" altLang="zh-CN" sz="2000" dirty="0">
                <a:latin typeface="Eurostile"/>
                <a:cs typeface="Eurostile"/>
              </a:rPr>
              <a:t>ulti-dimension Switching (MS): combines the above two switching</a:t>
            </a:r>
            <a:endParaRPr lang="en-US" sz="2000" dirty="0">
              <a:latin typeface="Eurostile"/>
              <a:cs typeface="Eurostile"/>
            </a:endParaRPr>
          </a:p>
        </p:txBody>
      </p:sp>
      <p:sp>
        <p:nvSpPr>
          <p:cNvPr id="6" name="Title 5"/>
          <p:cNvSpPr>
            <a:spLocks noGrp="1"/>
          </p:cNvSpPr>
          <p:nvPr>
            <p:ph type="title"/>
          </p:nvPr>
        </p:nvSpPr>
        <p:spPr/>
        <p:txBody>
          <a:bodyPr/>
          <a:lstStyle/>
          <a:p>
            <a:r>
              <a:rPr lang="en-US" altLang="zh-CN" dirty="0">
                <a:solidFill>
                  <a:srgbClr val="000000"/>
                </a:solidFill>
                <a:latin typeface="Eurostile"/>
                <a:cs typeface="Eurostile"/>
              </a:rPr>
              <a:t>Layer fluctuation in scalable video streaming </a:t>
            </a:r>
            <a:endParaRPr lang="en-US" dirty="0">
              <a:latin typeface="Eurostile"/>
              <a:cs typeface="Eurostile"/>
            </a:endParaRPr>
          </a:p>
        </p:txBody>
      </p:sp>
      <p:pic>
        <p:nvPicPr>
          <p:cNvPr id="9" name="Picture 6"/>
          <p:cNvPicPr>
            <a:picLocks noChangeAspect="1"/>
          </p:cNvPicPr>
          <p:nvPr/>
        </p:nvPicPr>
        <p:blipFill>
          <a:blip r:embed="rId3"/>
          <a:srcRect/>
          <a:stretch>
            <a:fillRect/>
          </a:stretch>
        </p:blipFill>
        <p:spPr bwMode="auto">
          <a:xfrm>
            <a:off x="0" y="1366838"/>
            <a:ext cx="9144000" cy="2971800"/>
          </a:xfrm>
          <a:prstGeom prst="rect">
            <a:avLst/>
          </a:prstGeom>
          <a:noFill/>
          <a:ln w="9525">
            <a:noFill/>
            <a:miter lim="800000"/>
            <a:headEnd/>
            <a:tailEnd/>
          </a:ln>
        </p:spPr>
      </p:pic>
      <p:sp>
        <p:nvSpPr>
          <p:cNvPr id="2" name="Rectangle 1"/>
          <p:cNvSpPr/>
          <p:nvPr/>
        </p:nvSpPr>
        <p:spPr>
          <a:xfrm>
            <a:off x="3134420" y="1366838"/>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2855403"/>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134420" y="2842815"/>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61058" y="2874312"/>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61058" y="1366838"/>
            <a:ext cx="2982942" cy="14759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6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398" y="3623815"/>
            <a:ext cx="2700000" cy="1811249"/>
          </a:xfrm>
          <a:prstGeom prst="rect">
            <a:avLst/>
          </a:prstGeom>
        </p:spPr>
      </p:pic>
      <p:pic>
        <p:nvPicPr>
          <p:cNvPr id="5" name="Picture 4"/>
          <p:cNvPicPr>
            <a:picLocks/>
          </p:cNvPicPr>
          <p:nvPr/>
        </p:nvPicPr>
        <p:blipFill>
          <a:blip r:embed="rId4" cstate="screen">
            <a:extLst>
              <a:ext uri="{28A0092B-C50C-407E-A947-70E740481C1C}">
                <a14:useLocalDpi xmlns:a14="http://schemas.microsoft.com/office/drawing/2010/main"/>
              </a:ext>
            </a:extLst>
          </a:blip>
          <a:stretch>
            <a:fillRect/>
          </a:stretch>
        </p:blipFill>
        <p:spPr>
          <a:xfrm>
            <a:off x="3236203" y="3623815"/>
            <a:ext cx="2700000" cy="1836000"/>
          </a:xfrm>
          <a:prstGeom prst="rect">
            <a:avLst/>
          </a:prstGeom>
        </p:spPr>
      </p:pic>
      <p:sp>
        <p:nvSpPr>
          <p:cNvPr id="6" name="Rectangle 5"/>
          <p:cNvSpPr>
            <a:spLocks noChangeAspect="1"/>
          </p:cNvSpPr>
          <p:nvPr/>
        </p:nvSpPr>
        <p:spPr>
          <a:xfrm>
            <a:off x="399398"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Noise flicker</a:t>
            </a:r>
          </a:p>
        </p:txBody>
      </p:sp>
      <p:sp>
        <p:nvSpPr>
          <p:cNvPr id="7" name="Rectangle 6"/>
          <p:cNvSpPr>
            <a:spLocks noChangeAspect="1"/>
          </p:cNvSpPr>
          <p:nvPr/>
        </p:nvSpPr>
        <p:spPr>
          <a:xfrm>
            <a:off x="3236203"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Blur flicker</a:t>
            </a:r>
          </a:p>
        </p:txBody>
      </p:sp>
      <p:pic>
        <p:nvPicPr>
          <p:cNvPr id="8" name="Picture 7" descr="Motion flicker.png"/>
          <p:cNvPicPr>
            <a:picLocks/>
          </p:cNvPicPr>
          <p:nvPr/>
        </p:nvPicPr>
        <p:blipFill>
          <a:blip r:embed="rId5">
            <a:lum/>
            <a:alphaModFix amt="75000"/>
          </a:blip>
          <a:stretch>
            <a:fillRect/>
          </a:stretch>
        </p:blipFill>
        <p:spPr>
          <a:xfrm>
            <a:off x="6059998" y="3623815"/>
            <a:ext cx="2700000" cy="1836000"/>
          </a:xfrm>
          <a:prstGeom prst="rect">
            <a:avLst/>
          </a:prstGeom>
        </p:spPr>
      </p:pic>
      <p:sp>
        <p:nvSpPr>
          <p:cNvPr id="9" name="Rectangle 8"/>
          <p:cNvSpPr>
            <a:spLocks noChangeAspect="1"/>
          </p:cNvSpPr>
          <p:nvPr/>
        </p:nvSpPr>
        <p:spPr>
          <a:xfrm>
            <a:off x="6059998" y="3063222"/>
            <a:ext cx="2700000" cy="560593"/>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2800" dirty="0">
                <a:latin typeface="Rockwell"/>
                <a:cs typeface="Rockwell"/>
              </a:rPr>
              <a:t>Motion flicker</a:t>
            </a:r>
          </a:p>
        </p:txBody>
      </p:sp>
      <p:sp>
        <p:nvSpPr>
          <p:cNvPr id="10" name="TextBox 9"/>
          <p:cNvSpPr txBox="1"/>
          <p:nvPr/>
        </p:nvSpPr>
        <p:spPr>
          <a:xfrm>
            <a:off x="399398" y="1075238"/>
            <a:ext cx="8360600" cy="1292662"/>
          </a:xfrm>
          <a:prstGeom prst="rect">
            <a:avLst/>
          </a:prstGeom>
          <a:solidFill>
            <a:srgbClr val="FFF5CC"/>
          </a:solidFill>
          <a:ln w="3175" cmpd="sng">
            <a:solidFill>
              <a:srgbClr val="1C1C1C"/>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600" dirty="0">
                <a:solidFill>
                  <a:schemeClr val="tx1"/>
                </a:solidFill>
                <a:latin typeface="Eurostile"/>
                <a:cs typeface="Eurostile"/>
              </a:rPr>
              <a:t>Flicker arises from recurrent changes in spatial or temporal quality, some so rapid that the human visual system only perceives fluctuations within the video.</a:t>
            </a:r>
          </a:p>
        </p:txBody>
      </p:sp>
      <p:sp>
        <p:nvSpPr>
          <p:cNvPr id="11" name="Rectangle 10"/>
          <p:cNvSpPr>
            <a:spLocks noChangeAspect="1"/>
          </p:cNvSpPr>
          <p:nvPr/>
        </p:nvSpPr>
        <p:spPr>
          <a:xfrm>
            <a:off x="399398"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Compression scaling</a:t>
            </a:r>
          </a:p>
        </p:txBody>
      </p:sp>
      <p:sp>
        <p:nvSpPr>
          <p:cNvPr id="12" name="Rectangle 11"/>
          <p:cNvSpPr/>
          <p:nvPr/>
        </p:nvSpPr>
        <p:spPr>
          <a:xfrm>
            <a:off x="3236203"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Resolution scaling</a:t>
            </a:r>
          </a:p>
        </p:txBody>
      </p:sp>
      <p:sp>
        <p:nvSpPr>
          <p:cNvPr id="13" name="Rectangle 12"/>
          <p:cNvSpPr/>
          <p:nvPr/>
        </p:nvSpPr>
        <p:spPr>
          <a:xfrm>
            <a:off x="6059998" y="5413803"/>
            <a:ext cx="2700000" cy="369332"/>
          </a:xfrm>
          <a:prstGeom prst="rect">
            <a:avLst/>
          </a:prstGeom>
          <a:solidFill>
            <a:srgbClr val="FF8635"/>
          </a:solidFill>
        </p:spPr>
        <p:style>
          <a:lnRef idx="2">
            <a:schemeClr val="accent6">
              <a:shade val="50000"/>
            </a:schemeClr>
          </a:lnRef>
          <a:fillRef idx="1">
            <a:schemeClr val="accent6"/>
          </a:fillRef>
          <a:effectRef idx="0">
            <a:schemeClr val="accent6"/>
          </a:effectRef>
          <a:fontRef idx="minor">
            <a:schemeClr val="lt1"/>
          </a:fontRef>
        </p:style>
        <p:txBody>
          <a:bodyPr wrap="square" anchor="ctr">
            <a:spAutoFit/>
          </a:bodyPr>
          <a:lstStyle/>
          <a:p>
            <a:pPr algn="ctr"/>
            <a:r>
              <a:rPr lang="en-US" sz="1800" dirty="0">
                <a:latin typeface="Rockwell"/>
                <a:cs typeface="Rockwell"/>
              </a:rPr>
              <a:t>Frame rate scaling</a:t>
            </a:r>
          </a:p>
        </p:txBody>
      </p:sp>
      <p:sp>
        <p:nvSpPr>
          <p:cNvPr id="15"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3 origins of flicker</a:t>
            </a:r>
            <a:endParaRPr lang="en-US" dirty="0">
              <a:solidFill>
                <a:srgbClr val="000000"/>
              </a:solidFill>
              <a:ea typeface="ヒラギノ角ゴ ProN W3" charset="-128"/>
              <a:sym typeface="Verdana" charset="0"/>
            </a:endParaRPr>
          </a:p>
        </p:txBody>
      </p:sp>
    </p:spTree>
    <p:extLst>
      <p:ext uri="{BB962C8B-B14F-4D97-AF65-F5344CB8AC3E}">
        <p14:creationId xmlns:p14="http://schemas.microsoft.com/office/powerpoint/2010/main" val="2594187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zh-CN" sz="3200" dirty="0">
                <a:latin typeface="Eurostile"/>
                <a:cs typeface="Eurostile"/>
              </a:rPr>
              <a:t>Assessment of video adaptation strategies</a:t>
            </a:r>
          </a:p>
        </p:txBody>
      </p:sp>
      <p:sp>
        <p:nvSpPr>
          <p:cNvPr id="6" name="Content Placeholder 2"/>
          <p:cNvSpPr>
            <a:spLocks noGrp="1"/>
          </p:cNvSpPr>
          <p:nvPr>
            <p:ph idx="1"/>
          </p:nvPr>
        </p:nvSpPr>
        <p:spPr>
          <a:xfrm>
            <a:off x="237067" y="1045193"/>
            <a:ext cx="8729134" cy="4619625"/>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a:lstStyle/>
          <a:p>
            <a:pPr marL="0" indent="0">
              <a:buNone/>
            </a:pPr>
            <a:r>
              <a:rPr lang="en-US" altLang="zh-CN" sz="2400" dirty="0">
                <a:latin typeface="Eurostile"/>
                <a:cs typeface="Eurostile"/>
              </a:rPr>
              <a:t>To cope with the bandwidth fluctuation, which scalability dimension is generally preferable for video adaptation?</a:t>
            </a:r>
          </a:p>
        </p:txBody>
      </p:sp>
      <p:sp>
        <p:nvSpPr>
          <p:cNvPr id="5" name="Content Placeholder 2"/>
          <p:cNvSpPr txBox="1">
            <a:spLocks/>
          </p:cNvSpPr>
          <p:nvPr/>
        </p:nvSpPr>
        <p:spPr>
          <a:xfrm>
            <a:off x="425066" y="2224533"/>
            <a:ext cx="8229600" cy="850515"/>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Within each dimension, which scaling pattern generates the least annoying flicker effect?</a:t>
            </a:r>
          </a:p>
        </p:txBody>
      </p:sp>
      <p:sp>
        <p:nvSpPr>
          <p:cNvPr id="7" name="Content Placeholder 2"/>
          <p:cNvSpPr txBox="1">
            <a:spLocks/>
          </p:cNvSpPr>
          <p:nvPr/>
        </p:nvSpPr>
        <p:spPr>
          <a:xfrm>
            <a:off x="413915" y="3463258"/>
            <a:ext cx="8229600" cy="570893"/>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Is it possible to control the annoyance of flicker effects? </a:t>
            </a:r>
          </a:p>
        </p:txBody>
      </p:sp>
      <p:sp>
        <p:nvSpPr>
          <p:cNvPr id="8" name="Content Placeholder 2"/>
          <p:cNvSpPr txBox="1">
            <a:spLocks/>
          </p:cNvSpPr>
          <p:nvPr/>
        </p:nvSpPr>
        <p:spPr>
          <a:xfrm>
            <a:off x="413915" y="4388907"/>
            <a:ext cx="8229600" cy="934886"/>
          </a:xfrm>
          <a:prstGeom prst="rect">
            <a:avLst/>
          </a:prstGeom>
          <a:solidFill>
            <a:schemeClr val="accent2"/>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ltLang="zh-CN" b="0" dirty="0">
                <a:latin typeface="Eurostile"/>
                <a:cs typeface="Eurostile"/>
              </a:rPr>
              <a:t>How is subjective video quality related to other factors, such as content, devices?</a:t>
            </a:r>
          </a:p>
        </p:txBody>
      </p:sp>
    </p:spTree>
    <p:extLst>
      <p:ext uri="{BB962C8B-B14F-4D97-AF65-F5344CB8AC3E}">
        <p14:creationId xmlns:p14="http://schemas.microsoft.com/office/powerpoint/2010/main" val="234162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88C-205F-1023-2227-BB4A1A18B861}"/>
              </a:ext>
            </a:extLst>
          </p:cNvPr>
          <p:cNvSpPr>
            <a:spLocks noGrp="1"/>
          </p:cNvSpPr>
          <p:nvPr>
            <p:ph type="title"/>
          </p:nvPr>
        </p:nvSpPr>
        <p:spPr/>
        <p:txBody>
          <a:bodyPr/>
          <a:lstStyle/>
          <a:p>
            <a:r>
              <a:rPr lang="nb-NO" dirty="0" err="1"/>
              <a:t>Why</a:t>
            </a:r>
            <a:r>
              <a:rPr lang="nb-NO" dirty="0"/>
              <a:t> </a:t>
            </a:r>
            <a:r>
              <a:rPr lang="nb-NO" dirty="0" err="1"/>
              <a:t>user</a:t>
            </a:r>
            <a:r>
              <a:rPr lang="nb-NO" dirty="0"/>
              <a:t> studies?</a:t>
            </a:r>
          </a:p>
        </p:txBody>
      </p:sp>
      <p:sp>
        <p:nvSpPr>
          <p:cNvPr id="3" name="Content Placeholder 2">
            <a:extLst>
              <a:ext uri="{FF2B5EF4-FFF2-40B4-BE49-F238E27FC236}">
                <a16:creationId xmlns:a16="http://schemas.microsoft.com/office/drawing/2014/main" id="{F37FCF72-AC23-2F62-E718-9DD7C3A53C5B}"/>
              </a:ext>
            </a:extLst>
          </p:cNvPr>
          <p:cNvSpPr>
            <a:spLocks noGrp="1"/>
          </p:cNvSpPr>
          <p:nvPr>
            <p:ph idx="1"/>
          </p:nvPr>
        </p:nvSpPr>
        <p:spPr>
          <a:xfrm>
            <a:off x="237067" y="866775"/>
            <a:ext cx="4497771" cy="5648325"/>
          </a:xfrm>
        </p:spPr>
        <p:txBody>
          <a:bodyPr/>
          <a:lstStyle/>
          <a:p>
            <a:pPr marL="0" indent="0">
              <a:buNone/>
            </a:pPr>
            <a:r>
              <a:rPr lang="nb-NO" sz="2400" dirty="0" err="1"/>
              <a:t>Creating</a:t>
            </a:r>
            <a:r>
              <a:rPr lang="nb-NO" sz="2400" dirty="0"/>
              <a:t> </a:t>
            </a:r>
            <a:r>
              <a:rPr lang="nb-NO" sz="2400" dirty="0" err="1"/>
              <a:t>objective</a:t>
            </a:r>
            <a:r>
              <a:rPr lang="nb-NO" sz="2400" dirty="0"/>
              <a:t> </a:t>
            </a:r>
            <a:r>
              <a:rPr lang="nb-NO" sz="2400" dirty="0" err="1"/>
              <a:t>models</a:t>
            </a:r>
            <a:endParaRPr lang="nb-NO" sz="2400" dirty="0"/>
          </a:p>
          <a:p>
            <a:r>
              <a:rPr lang="nb-NO" sz="2200" dirty="0" err="1"/>
              <a:t>Called</a:t>
            </a:r>
            <a:r>
              <a:rPr lang="nb-NO" sz="2200" dirty="0"/>
              <a:t> </a:t>
            </a:r>
            <a:r>
              <a:rPr lang="nb-NO" sz="2200" b="1" dirty="0" err="1"/>
              <a:t>QoE</a:t>
            </a:r>
            <a:r>
              <a:rPr lang="nb-NO" sz="2200" b="1" dirty="0"/>
              <a:t> </a:t>
            </a:r>
            <a:r>
              <a:rPr lang="nb-NO" sz="2200" b="1" dirty="0" err="1"/>
              <a:t>estimation</a:t>
            </a:r>
            <a:r>
              <a:rPr lang="nb-NO" sz="2200" b="1" dirty="0"/>
              <a:t> </a:t>
            </a:r>
            <a:r>
              <a:rPr lang="nb-NO" sz="2200" dirty="0"/>
              <a:t>or </a:t>
            </a:r>
            <a:r>
              <a:rPr lang="nb-NO" sz="2200" b="1" dirty="0" err="1"/>
              <a:t>QoE</a:t>
            </a:r>
            <a:r>
              <a:rPr lang="nb-NO" sz="2200" b="1" dirty="0"/>
              <a:t> </a:t>
            </a:r>
            <a:r>
              <a:rPr lang="nb-NO" sz="2200" b="1" dirty="0" err="1"/>
              <a:t>prediction</a:t>
            </a:r>
            <a:endParaRPr lang="nb-NO" sz="2200" b="1" dirty="0"/>
          </a:p>
          <a:p>
            <a:r>
              <a:rPr lang="nb-NO" sz="2200" dirty="0" err="1"/>
              <a:t>Evaluate</a:t>
            </a:r>
            <a:r>
              <a:rPr lang="nb-NO" sz="2200" dirty="0"/>
              <a:t> </a:t>
            </a:r>
            <a:r>
              <a:rPr lang="nb-NO" sz="2200" dirty="0" err="1"/>
              <a:t>new</a:t>
            </a:r>
            <a:r>
              <a:rPr lang="nb-NO" sz="2200" dirty="0"/>
              <a:t> </a:t>
            </a:r>
            <a:r>
              <a:rPr lang="nb-NO" sz="2200" dirty="0" err="1"/>
              <a:t>products</a:t>
            </a:r>
            <a:r>
              <a:rPr lang="nb-NO" sz="2200" dirty="0"/>
              <a:t> or </a:t>
            </a:r>
            <a:r>
              <a:rPr lang="nb-NO" sz="2200" dirty="0" err="1"/>
              <a:t>version</a:t>
            </a:r>
            <a:r>
              <a:rPr lang="nb-NO" sz="2200" dirty="0"/>
              <a:t> </a:t>
            </a:r>
            <a:r>
              <a:rPr lang="nb-NO" sz="2200" dirty="0" err="1"/>
              <a:t>without</a:t>
            </a:r>
            <a:r>
              <a:rPr lang="nb-NO" sz="2200" dirty="0"/>
              <a:t> </a:t>
            </a:r>
            <a:r>
              <a:rPr lang="nb-NO" sz="2200" dirty="0" err="1"/>
              <a:t>new</a:t>
            </a:r>
            <a:r>
              <a:rPr lang="nb-NO" sz="2200" dirty="0"/>
              <a:t> </a:t>
            </a:r>
            <a:r>
              <a:rPr lang="nb-NO" sz="2200" dirty="0" err="1"/>
              <a:t>user</a:t>
            </a:r>
            <a:r>
              <a:rPr lang="nb-NO" sz="2200" dirty="0"/>
              <a:t> studies</a:t>
            </a:r>
          </a:p>
          <a:p>
            <a:r>
              <a:rPr lang="nb-NO" sz="2200" dirty="0" err="1"/>
              <a:t>Measurable</a:t>
            </a:r>
            <a:endParaRPr lang="nb-NO" sz="2200" dirty="0"/>
          </a:p>
          <a:p>
            <a:r>
              <a:rPr lang="nb-NO" sz="2200" dirty="0" err="1"/>
              <a:t>Comparable</a:t>
            </a:r>
            <a:endParaRPr lang="nb-NO" sz="2200" dirty="0"/>
          </a:p>
        </p:txBody>
      </p:sp>
      <p:sp>
        <p:nvSpPr>
          <p:cNvPr id="4" name="TextBox 3">
            <a:extLst>
              <a:ext uri="{FF2B5EF4-FFF2-40B4-BE49-F238E27FC236}">
                <a16:creationId xmlns:a16="http://schemas.microsoft.com/office/drawing/2014/main" id="{9F2E2D5D-5565-E9FB-5CB6-263101849CB2}"/>
              </a:ext>
            </a:extLst>
          </p:cNvPr>
          <p:cNvSpPr txBox="1"/>
          <p:nvPr/>
        </p:nvSpPr>
        <p:spPr bwMode="auto">
          <a:xfrm>
            <a:off x="4970574" y="866776"/>
            <a:ext cx="3936359" cy="3202116"/>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noAutofit/>
          </a:bodyPr>
          <a:lstStyle/>
          <a:p>
            <a:pPr algn="l"/>
            <a:r>
              <a:rPr lang="nb-NO" sz="2000" b="1" kern="0" dirty="0" err="1">
                <a:latin typeface="Eurostile" panose="020B0504020202050204" pitchFamily="34" charset="77"/>
                <a:sym typeface="Wingdings" pitchFamily="2" charset="2"/>
              </a:rPr>
              <a:t>QoE</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Quality</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of</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Experience</a:t>
            </a:r>
            <a:endParaRPr lang="nb-NO" sz="2000" b="1"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a:latin typeface="Eurostile" panose="020B0504020202050204" pitchFamily="34" charset="77"/>
                <a:sym typeface="Wingdings" pitchFamily="2" charset="2"/>
              </a:rPr>
              <a:t>A </a:t>
            </a:r>
            <a:r>
              <a:rPr lang="nb-NO" sz="2000" kern="0" dirty="0" err="1">
                <a:latin typeface="Eurostile" panose="020B0504020202050204" pitchFamily="34" charset="77"/>
                <a:sym typeface="Wingdings" pitchFamily="2" charset="2"/>
              </a:rPr>
              <a:t>measure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of</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users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satisfaction</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a:latin typeface="Eurostile" panose="020B0504020202050204" pitchFamily="34" charset="77"/>
                <a:sym typeface="Wingdings" pitchFamily="2" charset="2"/>
              </a:rPr>
              <a:t>Term is </a:t>
            </a:r>
            <a:r>
              <a:rPr lang="nb-NO" sz="2000" kern="0" dirty="0" err="1">
                <a:latin typeface="Eurostile" panose="020B0504020202050204" pitchFamily="34" charset="77"/>
                <a:sym typeface="Wingdings" pitchFamily="2" charset="2"/>
              </a:rPr>
              <a:t>very</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generic</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QoE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can</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express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the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distribution</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of</a:t>
            </a:r>
            <a:r>
              <a:rPr lang="nb-NO" sz="2000" kern="0" dirty="0">
                <a:latin typeface="Eurostile" panose="020B0504020202050204" pitchFamily="34" charset="77"/>
                <a:sym typeface="Wingdings" pitchFamily="2" charset="2"/>
              </a:rPr>
              <a:t> a </a:t>
            </a:r>
            <a:r>
              <a:rPr lang="nb-NO" sz="2000" kern="0" dirty="0" err="1">
                <a:latin typeface="Eurostile" panose="020B0504020202050204" pitchFamily="34" charset="77"/>
                <a:sym typeface="Wingdings" pitchFamily="2" charset="2"/>
              </a:rPr>
              <a:t>population’s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satisfaction</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with</a:t>
            </a:r>
            <a:r>
              <a:rPr lang="nb-NO" sz="2000" kern="0" dirty="0">
                <a:latin typeface="Eurostile" panose="020B0504020202050204" pitchFamily="34" charset="77"/>
                <a:sym typeface="Wingdings" pitchFamily="2" charset="2"/>
              </a:rPr>
              <a:t> a </a:t>
            </a:r>
            <a:r>
              <a:rPr lang="nb-NO" sz="2000" kern="0" dirty="0" err="1">
                <a:latin typeface="Eurostile" panose="020B0504020202050204" pitchFamily="34" charset="77"/>
                <a:sym typeface="Wingdings" pitchFamily="2" charset="2"/>
              </a:rPr>
              <a:t>product</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QoE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can</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express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the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percentile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of</a:t>
            </a:r>
            <a:r>
              <a:rPr lang="nb-NO" sz="2000" kern="0" dirty="0">
                <a:latin typeface="Eurostile" panose="020B0504020202050204" pitchFamily="34" charset="77"/>
                <a:sym typeface="Wingdings" pitchFamily="2" charset="2"/>
              </a:rPr>
              <a:t> a </a:t>
            </a:r>
            <a:r>
              <a:rPr lang="nb-NO" sz="2000" kern="0" dirty="0" err="1">
                <a:latin typeface="Eurostile" panose="020B0504020202050204" pitchFamily="34" charset="77"/>
                <a:sym typeface="Wingdings" pitchFamily="2" charset="2"/>
              </a:rPr>
              <a:t>population</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that</a:t>
            </a:r>
            <a:r>
              <a:rPr lang="nb-NO" sz="2000" kern="0" dirty="0">
                <a:latin typeface="Eurostile" panose="020B0504020202050204" pitchFamily="34" charset="77"/>
                <a:sym typeface="Wingdings" pitchFamily="2" charset="2"/>
              </a:rPr>
              <a:t> is </a:t>
            </a:r>
            <a:r>
              <a:rPr lang="nb-NO" sz="2000" kern="0" dirty="0" err="1">
                <a:latin typeface="Eurostile" panose="020B0504020202050204" pitchFamily="34" charset="77"/>
                <a:sym typeface="Wingdings" pitchFamily="2" charset="2"/>
              </a:rPr>
              <a:t>satisfied</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with</a:t>
            </a:r>
            <a:r>
              <a:rPr lang="nb-NO" sz="2000" kern="0" dirty="0">
                <a:latin typeface="Eurostile" panose="020B0504020202050204" pitchFamily="34" charset="77"/>
                <a:sym typeface="Wingdings" pitchFamily="2" charset="2"/>
              </a:rPr>
              <a:t> a parameter combination</a:t>
            </a:r>
          </a:p>
        </p:txBody>
      </p:sp>
      <p:sp>
        <p:nvSpPr>
          <p:cNvPr id="5" name="TextBox 4">
            <a:extLst>
              <a:ext uri="{FF2B5EF4-FFF2-40B4-BE49-F238E27FC236}">
                <a16:creationId xmlns:a16="http://schemas.microsoft.com/office/drawing/2014/main" id="{19FBE9DC-5705-24A1-11F5-6B074B1D4ECC}"/>
              </a:ext>
            </a:extLst>
          </p:cNvPr>
          <p:cNvSpPr txBox="1"/>
          <p:nvPr/>
        </p:nvSpPr>
        <p:spPr bwMode="auto">
          <a:xfrm>
            <a:off x="196076" y="5557404"/>
            <a:ext cx="2480154" cy="830997"/>
          </a:xfrm>
          <a:prstGeom prst="rect">
            <a:avLst/>
          </a:prstGeom>
          <a:solidFill>
            <a:schemeClr val="accent2">
              <a:lumMod val="20000"/>
              <a:lumOff val="8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spAutoFit/>
          </a:bodyPr>
          <a:lstStyle/>
          <a:p>
            <a:pPr algn="l"/>
            <a:r>
              <a:rPr lang="nb-NO" sz="1600" kern="0" dirty="0" err="1">
                <a:solidFill>
                  <a:schemeClr val="bg1">
                    <a:lumMod val="65000"/>
                  </a:schemeClr>
                </a:solidFill>
                <a:latin typeface="Comic Sans MS" panose="030F0902030302020204" pitchFamily="66" charset="0"/>
                <a:sym typeface="Wingdings" pitchFamily="2" charset="2"/>
              </a:rPr>
              <a:t>Surely</a:t>
            </a:r>
            <a:r>
              <a:rPr lang="nb-NO" sz="1600" kern="0" dirty="0">
                <a:solidFill>
                  <a:schemeClr val="bg1">
                    <a:lumMod val="65000"/>
                  </a:schemeClr>
                </a:solidFill>
                <a:latin typeface="Comic Sans MS" panose="030F0902030302020204" pitchFamily="66" charset="0"/>
                <a:sym typeface="Wingdings" pitchFamily="2" charset="2"/>
              </a:rPr>
              <a:t> </a:t>
            </a:r>
            <a:r>
              <a:rPr lang="nb-NO" sz="1600" kern="0" dirty="0" err="1">
                <a:solidFill>
                  <a:schemeClr val="bg1">
                    <a:lumMod val="65000"/>
                  </a:schemeClr>
                </a:solidFill>
                <a:latin typeface="Comic Sans MS" panose="030F0902030302020204" pitchFamily="66" charset="0"/>
                <a:sym typeface="Wingdings" pitchFamily="2" charset="2"/>
              </a:rPr>
              <a:t>airline</a:t>
            </a:r>
            <a:r>
              <a:rPr lang="nb-NO" sz="1600" kern="0" dirty="0">
                <a:solidFill>
                  <a:schemeClr val="bg1">
                    <a:lumMod val="65000"/>
                  </a:schemeClr>
                </a:solidFill>
                <a:latin typeface="Comic Sans MS" panose="030F0902030302020204" pitchFamily="66" charset="0"/>
                <a:sym typeface="Wingdings" pitchFamily="2" charset="2"/>
              </a:rPr>
              <a:t> </a:t>
            </a:r>
            <a:r>
              <a:rPr lang="nb-NO" sz="1600" kern="0" dirty="0" err="1">
                <a:solidFill>
                  <a:schemeClr val="bg1">
                    <a:lumMod val="65000"/>
                  </a:schemeClr>
                </a:solidFill>
                <a:latin typeface="Comic Sans MS" panose="030F0902030302020204" pitchFamily="66" charset="0"/>
                <a:sym typeface="Wingdings" pitchFamily="2" charset="2"/>
              </a:rPr>
              <a:t>seating</a:t>
            </a:r>
            <a:r>
              <a:rPr lang="nb-NO" sz="1600" kern="0" dirty="0">
                <a:solidFill>
                  <a:schemeClr val="bg1">
                    <a:lumMod val="65000"/>
                  </a:schemeClr>
                </a:solidFill>
                <a:latin typeface="Comic Sans MS" panose="030F0902030302020204" pitchFamily="66" charset="0"/>
                <a:sym typeface="Wingdings" pitchFamily="2" charset="2"/>
              </a:rPr>
              <a:t> targets a </a:t>
            </a:r>
            <a:r>
              <a:rPr lang="nb-NO" sz="1600" kern="0" dirty="0" err="1">
                <a:solidFill>
                  <a:schemeClr val="bg1">
                    <a:lumMod val="65000"/>
                  </a:schemeClr>
                </a:solidFill>
                <a:latin typeface="Comic Sans MS" panose="030F0902030302020204" pitchFamily="66" charset="0"/>
                <a:sym typeface="Wingdings" pitchFamily="2" charset="2"/>
              </a:rPr>
              <a:t>satisfaction</a:t>
            </a:r>
            <a:r>
              <a:rPr lang="nb-NO" sz="1600" kern="0" dirty="0">
                <a:solidFill>
                  <a:schemeClr val="bg1">
                    <a:lumMod val="65000"/>
                  </a:schemeClr>
                </a:solidFill>
                <a:latin typeface="Comic Sans MS" panose="030F0902030302020204" pitchFamily="66" charset="0"/>
                <a:sym typeface="Wingdings" pitchFamily="2" charset="2"/>
              </a:rPr>
              <a:t> </a:t>
            </a:r>
            <a:r>
              <a:rPr lang="nb-NO" sz="1600" kern="0" dirty="0" err="1">
                <a:solidFill>
                  <a:schemeClr val="bg1">
                    <a:lumMod val="65000"/>
                  </a:schemeClr>
                </a:solidFill>
                <a:latin typeface="Comic Sans MS" panose="030F0902030302020204" pitchFamily="66" charset="0"/>
                <a:sym typeface="Wingdings" pitchFamily="2" charset="2"/>
              </a:rPr>
              <a:t>percentile</a:t>
            </a:r>
            <a:r>
              <a:rPr lang="nb-NO" sz="1600" kern="0" dirty="0">
                <a:solidFill>
                  <a:schemeClr val="bg1">
                    <a:lumMod val="65000"/>
                  </a:schemeClr>
                </a:solidFill>
                <a:latin typeface="Comic Sans MS" panose="030F0902030302020204" pitchFamily="66" charset="0"/>
                <a:sym typeface="Wingdings" pitchFamily="2" charset="2"/>
              </a:rPr>
              <a:t> </a:t>
            </a:r>
            <a:r>
              <a:rPr lang="nb-NO" sz="1600" kern="0" dirty="0" err="1">
                <a:solidFill>
                  <a:schemeClr val="bg1">
                    <a:lumMod val="65000"/>
                  </a:schemeClr>
                </a:solidFill>
                <a:latin typeface="Comic Sans MS" panose="030F0902030302020204" pitchFamily="66" charset="0"/>
                <a:sym typeface="Wingdings" pitchFamily="2" charset="2"/>
              </a:rPr>
              <a:t>of</a:t>
            </a:r>
            <a:r>
              <a:rPr lang="nb-NO" sz="1600" kern="0" dirty="0">
                <a:solidFill>
                  <a:schemeClr val="bg1">
                    <a:lumMod val="65000"/>
                  </a:schemeClr>
                </a:solidFill>
                <a:latin typeface="Comic Sans MS" panose="030F0902030302020204" pitchFamily="66" charset="0"/>
                <a:sym typeface="Wingdings" pitchFamily="2" charset="2"/>
              </a:rPr>
              <a:t> 50 ...</a:t>
            </a:r>
          </a:p>
        </p:txBody>
      </p:sp>
      <p:pic>
        <p:nvPicPr>
          <p:cNvPr id="6" name="Picture 5">
            <a:extLst>
              <a:ext uri="{FF2B5EF4-FFF2-40B4-BE49-F238E27FC236}">
                <a16:creationId xmlns:a16="http://schemas.microsoft.com/office/drawing/2014/main" id="{8F7AEC1C-7665-0AA5-B6CD-EAF8938E69FC}"/>
              </a:ext>
            </a:extLst>
          </p:cNvPr>
          <p:cNvPicPr>
            <a:picLocks noChangeAspect="1"/>
          </p:cNvPicPr>
          <p:nvPr/>
        </p:nvPicPr>
        <p:blipFill rotWithShape="1">
          <a:blip r:embed="rId2"/>
          <a:srcRect l="8087" t="21489" r="9750" b="8655"/>
          <a:stretch/>
        </p:blipFill>
        <p:spPr>
          <a:xfrm>
            <a:off x="5809818" y="4322290"/>
            <a:ext cx="2822858" cy="1800000"/>
          </a:xfrm>
          <a:prstGeom prst="rect">
            <a:avLst/>
          </a:prstGeom>
          <a:ln>
            <a:noFill/>
          </a:ln>
          <a:effectLst>
            <a:reflection blurRad="6350" stA="50000" endA="300" endPos="90000" dist="50800" dir="5400000" sy="-100000" algn="bl" rotWithShape="0"/>
          </a:effectLst>
        </p:spPr>
      </p:pic>
      <p:pic>
        <p:nvPicPr>
          <p:cNvPr id="7" name="Picture 2">
            <a:extLst>
              <a:ext uri="{FF2B5EF4-FFF2-40B4-BE49-F238E27FC236}">
                <a16:creationId xmlns:a16="http://schemas.microsoft.com/office/drawing/2014/main" id="{8F8CC6F6-CCE0-D94E-911E-9A557EECB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506"/>
          <a:stretch/>
        </p:blipFill>
        <p:spPr bwMode="auto">
          <a:xfrm>
            <a:off x="2760498" y="4461702"/>
            <a:ext cx="2335336" cy="1800000"/>
          </a:xfrm>
          <a:prstGeom prst="rect">
            <a:avLst/>
          </a:prstGeom>
          <a:solidFill>
            <a:schemeClr val="bg1"/>
          </a:solidFill>
          <a:ln>
            <a:noFill/>
          </a:ln>
          <a:effectLst>
            <a:reflection blurRad="6350" stA="50000" endA="300" endPos="90000" dist="50800" dir="5400000" sy="-100000" algn="bl" rotWithShape="0"/>
          </a:effectLst>
        </p:spPr>
      </p:pic>
    </p:spTree>
    <p:extLst>
      <p:ext uri="{BB962C8B-B14F-4D97-AF65-F5344CB8AC3E}">
        <p14:creationId xmlns:p14="http://schemas.microsoft.com/office/powerpoint/2010/main" val="16276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defTabSz="457200" rtl="0">
              <a:spcBef>
                <a:spcPct val="0"/>
              </a:spcBef>
            </a:pPr>
            <a:r>
              <a:rPr lang="en-US" altLang="zh-CN" sz="3200" dirty="0">
                <a:latin typeface="Eurostile"/>
                <a:cs typeface="Eurostile"/>
              </a:rPr>
              <a:t>We create several subjective tests </a:t>
            </a:r>
            <a:endParaRPr lang="en-US" sz="3200" dirty="0">
              <a:latin typeface="Eurostile"/>
              <a:cs typeface="Eurostile"/>
            </a:endParaRPr>
          </a:p>
        </p:txBody>
      </p:sp>
      <p:sp>
        <p:nvSpPr>
          <p:cNvPr id="5" name="Content Placeholder 2"/>
          <p:cNvSpPr>
            <a:spLocks noGrp="1"/>
          </p:cNvSpPr>
          <p:nvPr>
            <p:ph idx="1"/>
          </p:nvPr>
        </p:nvSpPr>
        <p:spPr>
          <a:prstGeom prst="rect">
            <a:avLst/>
          </a:prstGeom>
        </p:spPr>
        <p:txBody>
          <a:bodyPr/>
          <a:lstStyle/>
          <a:p>
            <a:pPr marL="0" indent="0">
              <a:buNone/>
            </a:pPr>
            <a:r>
              <a:rPr lang="en-US" altLang="zh-CN" sz="2400" dirty="0">
                <a:latin typeface="Eurostile"/>
                <a:cs typeface="Eurostile"/>
              </a:rPr>
              <a:t>Previous Findings</a:t>
            </a:r>
          </a:p>
          <a:p>
            <a:pPr lvl="1"/>
            <a:r>
              <a:rPr lang="en-US" sz="2000" dirty="0">
                <a:latin typeface="Eurostile"/>
                <a:cs typeface="Eurostile"/>
              </a:rPr>
              <a:t>Human </a:t>
            </a:r>
            <a:r>
              <a:rPr lang="en-US" altLang="zh-CN" sz="2000" dirty="0">
                <a:latin typeface="Eurostile"/>
                <a:cs typeface="Eurostile"/>
              </a:rPr>
              <a:t>perception of video quality are content and context dependent</a:t>
            </a:r>
          </a:p>
          <a:p>
            <a:pPr lvl="1"/>
            <a:r>
              <a:rPr lang="en-US" altLang="zh-CN" sz="2000" dirty="0">
                <a:latin typeface="Eurostile"/>
                <a:cs typeface="Eurostile"/>
              </a:rPr>
              <a:t>There is no general preference order of scaling dimensions</a:t>
            </a:r>
          </a:p>
          <a:p>
            <a:pPr lvl="1"/>
            <a:r>
              <a:rPr lang="en-US" altLang="zh-CN" sz="2000" dirty="0">
                <a:latin typeface="Eurostile"/>
                <a:cs typeface="Eurostile"/>
              </a:rPr>
              <a:t>High frequency may cause flicker effect that is regarded as worse than constant low image quality</a:t>
            </a:r>
          </a:p>
          <a:p>
            <a:pPr lvl="1"/>
            <a:r>
              <a:rPr lang="en-US" altLang="zh-CN" sz="2000" dirty="0">
                <a:latin typeface="Eurostile"/>
                <a:cs typeface="Eurostile"/>
              </a:rPr>
              <a:t>In </a:t>
            </a:r>
            <a:r>
              <a:rPr lang="en-US" altLang="zh-CN" sz="2000" dirty="0">
                <a:solidFill>
                  <a:srgbClr val="FF0000"/>
                </a:solidFill>
                <a:latin typeface="Eurostile"/>
                <a:cs typeface="Eurostile"/>
              </a:rPr>
              <a:t>mobile</a:t>
            </a:r>
            <a:r>
              <a:rPr lang="en-US" altLang="zh-CN" sz="2000" dirty="0">
                <a:latin typeface="Eurostile"/>
                <a:cs typeface="Eurostile"/>
              </a:rPr>
              <a:t> scenario, frame rates above </a:t>
            </a:r>
            <a:r>
              <a:rPr lang="en-US" altLang="zh-CN" sz="2000" dirty="0">
                <a:solidFill>
                  <a:srgbClr val="FF0000"/>
                </a:solidFill>
                <a:latin typeface="Eurostile"/>
                <a:cs typeface="Eurostile"/>
              </a:rPr>
              <a:t>12</a:t>
            </a:r>
            <a:r>
              <a:rPr lang="en-US" altLang="zh-CN" sz="2000" dirty="0">
                <a:latin typeface="Eurostile"/>
                <a:cs typeface="Eurostile"/>
              </a:rPr>
              <a:t> fps do not cause noticeable visual artifacts</a:t>
            </a:r>
          </a:p>
          <a:p>
            <a:pPr lvl="1"/>
            <a:r>
              <a:rPr lang="en-US" altLang="zh-CN" sz="2000" dirty="0">
                <a:latin typeface="Eurostile"/>
                <a:cs typeface="Eurostile"/>
              </a:rPr>
              <a:t>In </a:t>
            </a:r>
            <a:r>
              <a:rPr lang="en-US" altLang="zh-CN" sz="2000" dirty="0">
                <a:solidFill>
                  <a:srgbClr val="FF0000"/>
                </a:solidFill>
                <a:latin typeface="Eurostile"/>
                <a:cs typeface="Eurostile"/>
              </a:rPr>
              <a:t>HDTV</a:t>
            </a:r>
            <a:r>
              <a:rPr lang="en-US" altLang="zh-CN" sz="2000" dirty="0">
                <a:latin typeface="Eurostile"/>
                <a:cs typeface="Eurostile"/>
              </a:rPr>
              <a:t> scenario, a frame rate of </a:t>
            </a:r>
            <a:r>
              <a:rPr lang="en-US" altLang="zh-CN" sz="2000" dirty="0">
                <a:solidFill>
                  <a:srgbClr val="FF0000"/>
                </a:solidFill>
                <a:latin typeface="Eurostile"/>
                <a:cs typeface="Eurostile"/>
              </a:rPr>
              <a:t>12</a:t>
            </a:r>
            <a:r>
              <a:rPr lang="en-US" altLang="zh-CN" sz="2000" dirty="0">
                <a:latin typeface="Eurostile"/>
                <a:cs typeface="Eurostile"/>
              </a:rPr>
              <a:t> fps does generate noticeable motion jerkiness</a:t>
            </a:r>
          </a:p>
          <a:p>
            <a:pPr lvl="1">
              <a:buNone/>
            </a:pPr>
            <a:endParaRPr lang="en-US" altLang="zh-CN" sz="2000" dirty="0">
              <a:latin typeface="Eurostile"/>
              <a:cs typeface="Eurostile"/>
            </a:endParaRPr>
          </a:p>
          <a:p>
            <a:pPr marL="0" indent="0">
              <a:buNone/>
            </a:pPr>
            <a:r>
              <a:rPr lang="en-US" altLang="zh-CN" sz="2400" dirty="0">
                <a:latin typeface="Eurostile"/>
                <a:cs typeface="Eurostile"/>
              </a:rPr>
              <a:t>Challenges of subjective tests:</a:t>
            </a:r>
          </a:p>
          <a:p>
            <a:pPr lvl="1"/>
            <a:r>
              <a:rPr lang="en-US" altLang="zh-CN" sz="2000" dirty="0">
                <a:latin typeface="Eurostile"/>
                <a:cs typeface="Eurostile"/>
              </a:rPr>
              <a:t>Efficient and reliable experimental design that avoids fatigue and learning effect</a:t>
            </a:r>
          </a:p>
          <a:p>
            <a:pPr lvl="1">
              <a:buNone/>
            </a:pPr>
            <a:endParaRPr lang="en-US" altLang="zh-CN" sz="2000" dirty="0">
              <a:latin typeface="Eurostile"/>
              <a:cs typeface="Eurostile"/>
            </a:endParaRPr>
          </a:p>
          <a:p>
            <a:pPr lvl="1"/>
            <a:endParaRPr lang="en-US" altLang="zh-CN" sz="2000" dirty="0">
              <a:latin typeface="Eurostile"/>
              <a:cs typeface="Eurostile"/>
            </a:endParaRPr>
          </a:p>
        </p:txBody>
      </p:sp>
    </p:spTree>
    <p:extLst>
      <p:ext uri="{BB962C8B-B14F-4D97-AF65-F5344CB8AC3E}">
        <p14:creationId xmlns:p14="http://schemas.microsoft.com/office/powerpoint/2010/main" val="2708830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Subjective field study for pre-testing</a:t>
            </a:r>
          </a:p>
        </p:txBody>
      </p:sp>
      <p:sp>
        <p:nvSpPr>
          <p:cNvPr id="22" name="Content Placeholder 2"/>
          <p:cNvSpPr>
            <a:spLocks noGrp="1"/>
          </p:cNvSpPr>
          <p:nvPr>
            <p:ph idx="1"/>
          </p:nvPr>
        </p:nvSpPr>
        <p:spPr/>
        <p:txBody>
          <a:bodyPr/>
          <a:lstStyle/>
          <a:p>
            <a:pPr marL="0" indent="0">
              <a:buNone/>
            </a:pPr>
            <a:r>
              <a:rPr lang="en-US" altLang="zh-CN" sz="2400" dirty="0" err="1">
                <a:latin typeface="Eurostile"/>
                <a:cs typeface="Eurostile"/>
              </a:rPr>
              <a:t>IPhone</a:t>
            </a:r>
            <a:r>
              <a:rPr lang="en-US" altLang="zh-CN" sz="2400" dirty="0">
                <a:latin typeface="Eurostile"/>
                <a:cs typeface="Eurostile"/>
              </a:rPr>
              <a:t> application tool for audiovisual quality assessment</a:t>
            </a:r>
          </a:p>
          <a:p>
            <a:pPr lvl="1"/>
            <a:r>
              <a:rPr lang="en-US" altLang="zh-CN" sz="2000" dirty="0">
                <a:latin typeface="Eurostile"/>
                <a:cs typeface="Eurostile"/>
              </a:rPr>
              <a:t>Automate test procedure, user-friendly interface, easy to operate</a:t>
            </a:r>
          </a:p>
          <a:p>
            <a:pPr lvl="1"/>
            <a:r>
              <a:rPr lang="en-US" altLang="zh-CN" sz="2000" dirty="0">
                <a:latin typeface="Eurostile"/>
                <a:cs typeface="Eurostile"/>
              </a:rPr>
              <a:t>Robust design, considering potential interruption during the test</a:t>
            </a:r>
          </a:p>
          <a:p>
            <a:pPr lvl="1"/>
            <a:r>
              <a:rPr lang="en-US" altLang="zh-CN" sz="2000" dirty="0">
                <a:latin typeface="Eurostile"/>
                <a:cs typeface="Eurostile"/>
              </a:rPr>
              <a:t>Suitable for field study, can be easily applied in different scenarios</a:t>
            </a:r>
          </a:p>
          <a:p>
            <a:pPr marL="0" indent="0">
              <a:buNone/>
            </a:pPr>
            <a:r>
              <a:rPr lang="en-US" altLang="zh-CN" sz="2400" dirty="0">
                <a:latin typeface="Eurostile"/>
                <a:cs typeface="Eurostile"/>
              </a:rPr>
              <a:t>Our flicker effect study</a:t>
            </a:r>
          </a:p>
          <a:p>
            <a:pPr lvl="1"/>
            <a:r>
              <a:rPr lang="en-US" altLang="zh-CN" sz="2000" dirty="0">
                <a:latin typeface="Eurostile"/>
                <a:cs typeface="Eurostile"/>
              </a:rPr>
              <a:t>Location: In the library of the Oslo university</a:t>
            </a:r>
          </a:p>
          <a:p>
            <a:pPr lvl="1"/>
            <a:r>
              <a:rPr lang="en-US" altLang="zh-CN" sz="2000" dirty="0">
                <a:latin typeface="Eurostile"/>
                <a:cs typeface="Eurostile"/>
              </a:rPr>
              <a:t>24 paid participants, students with different education (few IT)</a:t>
            </a:r>
          </a:p>
          <a:p>
            <a:pPr lvl="1"/>
            <a:r>
              <a:rPr lang="en-US" altLang="zh-CN" sz="2000" dirty="0">
                <a:latin typeface="Eurostile"/>
                <a:cs typeface="Eurostile"/>
              </a:rPr>
              <a:t>Test was divided into 10 experimental units, each lasting about 10 minutes</a:t>
            </a:r>
          </a:p>
          <a:p>
            <a:pPr lvl="1"/>
            <a:r>
              <a:rPr lang="en-US" altLang="zh-CN" sz="2000" dirty="0">
                <a:latin typeface="Eurostile"/>
                <a:cs typeface="Eurostile"/>
              </a:rPr>
              <a:t>Participants were free to choose any number of the 10 experiment units</a:t>
            </a:r>
          </a:p>
          <a:p>
            <a:pPr lvl="1"/>
            <a:endParaRPr lang="en-US" altLang="zh-CN" sz="2000" dirty="0">
              <a:latin typeface="Eurostile"/>
              <a:cs typeface="Eurostile"/>
            </a:endParaRPr>
          </a:p>
          <a:p>
            <a:pPr lvl="1"/>
            <a:endParaRPr lang="en-US" altLang="zh-CN" sz="2000" dirty="0">
              <a:latin typeface="Eurostile"/>
              <a:cs typeface="Eurostile"/>
            </a:endParaRPr>
          </a:p>
        </p:txBody>
      </p:sp>
      <p:grpSp>
        <p:nvGrpSpPr>
          <p:cNvPr id="10" name="Group 270"/>
          <p:cNvGrpSpPr>
            <a:grpSpLocks/>
          </p:cNvGrpSpPr>
          <p:nvPr/>
        </p:nvGrpSpPr>
        <p:grpSpPr bwMode="auto">
          <a:xfrm>
            <a:off x="660400" y="5171821"/>
            <a:ext cx="8026400" cy="1259194"/>
            <a:chOff x="2055812" y="27273246"/>
            <a:chExt cx="21488400" cy="3528223"/>
          </a:xfrm>
        </p:grpSpPr>
        <p:pic>
          <p:nvPicPr>
            <p:cNvPr id="11" name="Picture 199" descr="snapshot1.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5812" y="27425646"/>
              <a:ext cx="6095999" cy="3375823"/>
            </a:xfrm>
            <a:prstGeom prst="rect">
              <a:avLst/>
            </a:prstGeom>
            <a:noFill/>
            <a:ln w="9525">
              <a:noFill/>
              <a:miter lim="800000"/>
              <a:headEnd/>
              <a:tailEnd/>
            </a:ln>
          </p:spPr>
        </p:pic>
        <p:pic>
          <p:nvPicPr>
            <p:cNvPr id="12" name="Picture 201" descr="snapshot2.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52012" y="27349446"/>
              <a:ext cx="5867400" cy="3441700"/>
            </a:xfrm>
            <a:prstGeom prst="rect">
              <a:avLst/>
            </a:prstGeom>
            <a:noFill/>
            <a:ln w="9525">
              <a:noFill/>
              <a:miter lim="800000"/>
              <a:headEnd/>
              <a:tailEnd/>
            </a:ln>
          </p:spPr>
        </p:pic>
        <p:sp>
          <p:nvSpPr>
            <p:cNvPr id="13" name="Striped Right Arrow 12"/>
            <p:cNvSpPr/>
            <p:nvPr/>
          </p:nvSpPr>
          <p:spPr bwMode="auto">
            <a:xfrm>
              <a:off x="8304212" y="28340287"/>
              <a:ext cx="1447800" cy="1676779"/>
            </a:xfrm>
            <a:prstGeom prst="stripedRightArrow">
              <a:avLst>
                <a:gd name="adj1" fmla="val 50000"/>
                <a:gd name="adj2" fmla="val 46130"/>
              </a:avLst>
            </a:prstGeom>
            <a:gradFill flip="none" rotWithShape="1">
              <a:gsLst>
                <a:gs pos="0">
                  <a:schemeClr val="accent1"/>
                </a:gs>
                <a:gs pos="100000">
                  <a:srgbClr val="FFFFFF"/>
                </a:gs>
              </a:gsLst>
              <a:lin ang="0" scaled="1"/>
              <a:tileRect/>
            </a:gradFill>
            <a:ln w="9525" cap="rnd" cmpd="sng" algn="ctr">
              <a:solidFill>
                <a:schemeClr val="tx1"/>
              </a:solidFill>
              <a:prstDash val="solid"/>
              <a:round/>
              <a:headEnd type="none" w="med" len="med"/>
              <a:tailEnd type="none" w="med" len="med"/>
            </a:ln>
            <a:effectLst/>
          </p:spPr>
          <p:txBody>
            <a:bodyPr>
              <a:prstTxWarp prst="textNoShape">
                <a:avLst/>
              </a:prstTxWarp>
            </a:bodyPr>
            <a:lstStyle/>
            <a:p>
              <a:pPr algn="ctr">
                <a:defRPr/>
              </a:pPr>
              <a:endParaRPr lang="en-US" i="0">
                <a:solidFill>
                  <a:schemeClr val="tx1"/>
                </a:solidFill>
                <a:ea typeface="ＭＳ Ｐゴシック" pitchFamily="48" charset="-128"/>
              </a:endParaRPr>
            </a:p>
          </p:txBody>
        </p:sp>
        <p:pic>
          <p:nvPicPr>
            <p:cNvPr id="14" name="Picture 203" descr="snapshot3.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448212" y="27273246"/>
              <a:ext cx="6096000" cy="3429000"/>
            </a:xfrm>
            <a:prstGeom prst="rect">
              <a:avLst/>
            </a:prstGeom>
            <a:noFill/>
            <a:ln w="9525">
              <a:noFill/>
              <a:miter lim="800000"/>
              <a:headEnd/>
              <a:tailEnd/>
            </a:ln>
          </p:spPr>
        </p:pic>
        <p:sp>
          <p:nvSpPr>
            <p:cNvPr id="15" name="Striped Right Arrow 14"/>
            <p:cNvSpPr/>
            <p:nvPr/>
          </p:nvSpPr>
          <p:spPr bwMode="auto">
            <a:xfrm>
              <a:off x="15848012" y="28264070"/>
              <a:ext cx="1447800" cy="1676779"/>
            </a:xfrm>
            <a:prstGeom prst="stripedRightArrow">
              <a:avLst>
                <a:gd name="adj1" fmla="val 50000"/>
                <a:gd name="adj2" fmla="val 46130"/>
              </a:avLst>
            </a:prstGeom>
            <a:gradFill flip="none" rotWithShape="1">
              <a:gsLst>
                <a:gs pos="0">
                  <a:schemeClr val="accent1"/>
                </a:gs>
                <a:gs pos="100000">
                  <a:srgbClr val="FFFFFF"/>
                </a:gs>
              </a:gsLst>
              <a:lin ang="0" scaled="1"/>
              <a:tileRect/>
            </a:gradFill>
            <a:ln w="9525" cap="rnd" cmpd="sng" algn="ctr">
              <a:solidFill>
                <a:schemeClr val="tx1"/>
              </a:solidFill>
              <a:prstDash val="solid"/>
              <a:round/>
              <a:headEnd type="none" w="med" len="med"/>
              <a:tailEnd type="none" w="med" len="med"/>
            </a:ln>
            <a:effectLst/>
          </p:spPr>
          <p:txBody>
            <a:bodyPr>
              <a:prstTxWarp prst="textNoShape">
                <a:avLst/>
              </a:prstTxWarp>
            </a:bodyPr>
            <a:lstStyle/>
            <a:p>
              <a:pPr algn="ctr">
                <a:defRPr/>
              </a:pPr>
              <a:endParaRPr lang="en-US" i="0">
                <a:solidFill>
                  <a:schemeClr val="tx1"/>
                </a:solidFill>
                <a:ea typeface="ＭＳ Ｐゴシック" pitchFamily="48" charset="-128"/>
              </a:endParaRPr>
            </a:p>
          </p:txBody>
        </p:sp>
      </p:grpSp>
    </p:spTree>
    <p:extLst>
      <p:ext uri="{BB962C8B-B14F-4D97-AF65-F5344CB8AC3E}">
        <p14:creationId xmlns:p14="http://schemas.microsoft.com/office/powerpoint/2010/main" val="2474235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lstStyle/>
          <a:p>
            <a:r>
              <a:rPr lang="en-US" dirty="0">
                <a:solidFill>
                  <a:srgbClr val="000000"/>
                </a:solidFill>
                <a:latin typeface="Arial" pitchFamily="31" charset="0"/>
              </a:rPr>
              <a:t>Video content selection</a:t>
            </a:r>
            <a:endParaRPr lang="en-US" altLang="zh-CN" dirty="0"/>
          </a:p>
        </p:txBody>
      </p:sp>
      <p:graphicFrame>
        <p:nvGraphicFramePr>
          <p:cNvPr id="27" name="Chart 26"/>
          <p:cNvGraphicFramePr/>
          <p:nvPr/>
        </p:nvGraphicFramePr>
        <p:xfrm>
          <a:off x="1229036" y="927100"/>
          <a:ext cx="76073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4003986" y="5588000"/>
            <a:ext cx="2667000" cy="276999"/>
          </a:xfrm>
          <a:prstGeom prst="rect">
            <a:avLst/>
          </a:prstGeom>
          <a:noFill/>
        </p:spPr>
        <p:txBody>
          <a:bodyPr wrap="square" rtlCol="0">
            <a:spAutoFit/>
          </a:bodyPr>
          <a:lstStyle/>
          <a:p>
            <a:pPr algn="ctr"/>
            <a:r>
              <a:rPr lang="en-US" sz="1200" b="0" dirty="0"/>
              <a:t>Temporal Information</a:t>
            </a:r>
          </a:p>
        </p:txBody>
      </p:sp>
      <p:sp>
        <p:nvSpPr>
          <p:cNvPr id="29" name="TextBox 28"/>
          <p:cNvSpPr txBox="1"/>
          <p:nvPr/>
        </p:nvSpPr>
        <p:spPr>
          <a:xfrm rot="16200000">
            <a:off x="129795" y="2918238"/>
            <a:ext cx="1451534" cy="276999"/>
          </a:xfrm>
          <a:prstGeom prst="rect">
            <a:avLst/>
          </a:prstGeom>
          <a:noFill/>
        </p:spPr>
        <p:txBody>
          <a:bodyPr wrap="square" rtlCol="0">
            <a:spAutoFit/>
          </a:bodyPr>
          <a:lstStyle/>
          <a:p>
            <a:pPr algn="ctr"/>
            <a:r>
              <a:rPr lang="en-US" sz="1200" b="0" dirty="0">
                <a:latin typeface="+mn-lt"/>
              </a:rPr>
              <a:t>Spatial Information</a:t>
            </a:r>
          </a:p>
        </p:txBody>
      </p:sp>
      <p:pic>
        <p:nvPicPr>
          <p:cNvPr id="31" name="Picture 30" descr="desert.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5636" y="4000500"/>
            <a:ext cx="1327150" cy="889000"/>
          </a:xfrm>
          <a:prstGeom prst="rect">
            <a:avLst/>
          </a:prstGeom>
        </p:spPr>
      </p:pic>
      <p:pic>
        <p:nvPicPr>
          <p:cNvPr id="32" name="Picture 31" descr="elephants.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336" y="3340100"/>
            <a:ext cx="1339850" cy="914400"/>
          </a:xfrm>
          <a:prstGeom prst="rect">
            <a:avLst/>
          </a:prstGeom>
        </p:spPr>
      </p:pic>
      <p:sp>
        <p:nvSpPr>
          <p:cNvPr id="8" name="TextBox 7"/>
          <p:cNvSpPr txBox="1"/>
          <p:nvPr/>
        </p:nvSpPr>
        <p:spPr>
          <a:xfrm>
            <a:off x="571413" y="4308038"/>
            <a:ext cx="4954706" cy="1452705"/>
          </a:xfrm>
          <a:prstGeom prst="rect">
            <a:avLst/>
          </a:prstGeom>
          <a:solidFill>
            <a:srgbClr val="FFF5CC"/>
          </a:solidFill>
          <a:ln w="3175" cmpd="sng">
            <a:solidFill>
              <a:srgbClr val="1C1C1C"/>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600" dirty="0">
                <a:solidFill>
                  <a:schemeClr val="tx1"/>
                </a:solidFill>
                <a:latin typeface="Eurostile"/>
                <a:cs typeface="Eurostile"/>
              </a:rPr>
              <a:t>Controlling content dependency</a:t>
            </a:r>
          </a:p>
          <a:p>
            <a:pPr marL="457200" indent="-457200" algn="just">
              <a:buFont typeface="Arial"/>
              <a:buChar char="•"/>
            </a:pPr>
            <a:r>
              <a:rPr lang="en-US" sz="2600" dirty="0">
                <a:solidFill>
                  <a:schemeClr val="tx1"/>
                </a:solidFill>
                <a:latin typeface="Eurostile"/>
                <a:cs typeface="Eurostile"/>
              </a:rPr>
              <a:t>only long-distance shots</a:t>
            </a:r>
          </a:p>
          <a:p>
            <a:pPr marL="457200" indent="-457200" algn="just">
              <a:buFont typeface="Arial"/>
              <a:buChar char="•"/>
            </a:pPr>
            <a:r>
              <a:rPr lang="en-US" sz="2600" dirty="0">
                <a:solidFill>
                  <a:schemeClr val="tx1"/>
                </a:solidFill>
                <a:latin typeface="Eurostile"/>
                <a:cs typeface="Eurostile"/>
              </a:rPr>
              <a:t>no or slow camera movement</a:t>
            </a:r>
          </a:p>
        </p:txBody>
      </p:sp>
    </p:spTree>
    <p:extLst>
      <p:ext uri="{BB962C8B-B14F-4D97-AF65-F5344CB8AC3E}">
        <p14:creationId xmlns:p14="http://schemas.microsoft.com/office/powerpoint/2010/main" val="19044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latin typeface="Eurostile"/>
                <a:cs typeface="Eurostile"/>
              </a:rPr>
              <a:t>Noise flicker example </a:t>
            </a:r>
            <a:endParaRPr lang="en-US" dirty="0">
              <a:latin typeface="Eurostile"/>
              <a:cs typeface="Eurostile"/>
            </a:endParaRPr>
          </a:p>
        </p:txBody>
      </p:sp>
      <p:pic>
        <p:nvPicPr>
          <p:cNvPr id="4" name="elephants_480x320@25_Q10_SD-A4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147960"/>
            <a:ext cx="6096000" cy="4064000"/>
          </a:xfrm>
          <a:prstGeom prst="rect">
            <a:avLst/>
          </a:prstGeom>
        </p:spPr>
      </p:pic>
      <p:sp>
        <p:nvSpPr>
          <p:cNvPr id="5" name="Title 1"/>
          <p:cNvSpPr txBox="1">
            <a:spLocks/>
          </p:cNvSpPr>
          <p:nvPr/>
        </p:nvSpPr>
        <p:spPr bwMode="auto">
          <a:xfrm>
            <a:off x="76199" y="5030653"/>
            <a:ext cx="5614093" cy="1365428"/>
          </a:xfrm>
          <a:prstGeom prst="rect">
            <a:avLst/>
          </a:prstGeom>
          <a:noFill/>
          <a:ln w="9525" cap="flat" cmpd="sng" algn="ctr">
            <a:noFill/>
            <a:prstDash val="solid"/>
            <a:miter lim="800000"/>
            <a:headEnd/>
            <a:tailEn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Noise flicker</a:t>
            </a:r>
            <a:br>
              <a:rPr lang="en-US" sz="2400" dirty="0">
                <a:latin typeface="Eurostile" panose="020B0504020202050204" pitchFamily="34" charset="77"/>
              </a:rPr>
            </a:br>
            <a:r>
              <a:rPr lang="en-US" sz="2500" dirty="0">
                <a:latin typeface="Eurostile" panose="020B0504020202050204" pitchFamily="34" charset="77"/>
              </a:rPr>
              <a:t>Amplitude: QP24 – QP40</a:t>
            </a:r>
            <a:br>
              <a:rPr lang="en-US" sz="2400" dirty="0">
                <a:latin typeface="Eurostile" panose="020B0504020202050204" pitchFamily="34" charset="77"/>
              </a:rPr>
            </a:br>
            <a:r>
              <a:rPr lang="en-US" sz="2500" dirty="0">
                <a:latin typeface="Eurostile" panose="020B0504020202050204" pitchFamily="34" charset="77"/>
              </a:rPr>
              <a:t>Frequency: 10f / 3 Hz</a:t>
            </a:r>
            <a:endParaRPr lang="en-US" sz="2400" dirty="0">
              <a:latin typeface="Eurostile" panose="020B0504020202050204" pitchFamily="34" charset="77"/>
            </a:endParaRPr>
          </a:p>
        </p:txBody>
      </p:sp>
    </p:spTree>
    <p:extLst>
      <p:ext uri="{BB962C8B-B14F-4D97-AF65-F5344CB8AC3E}">
        <p14:creationId xmlns:p14="http://schemas.microsoft.com/office/powerpoint/2010/main" val="5808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Blurriness </a:t>
            </a:r>
            <a:r>
              <a:rPr lang="en-US" altLang="zh-CN" dirty="0"/>
              <a:t>flicker example</a:t>
            </a:r>
            <a:endParaRPr lang="en-US" dirty="0"/>
          </a:p>
        </p:txBody>
      </p:sp>
      <p:pic>
        <p:nvPicPr>
          <p:cNvPr id="4" name="desert_480x320@30_Q24_QS-A36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085700"/>
            <a:ext cx="6096000" cy="4064000"/>
          </a:xfrm>
          <a:prstGeom prst="rect">
            <a:avLst/>
          </a:prstGeom>
        </p:spPr>
      </p:pic>
      <p:sp>
        <p:nvSpPr>
          <p:cNvPr id="5" name="Title 1"/>
          <p:cNvSpPr txBox="1">
            <a:spLocks/>
          </p:cNvSpPr>
          <p:nvPr/>
        </p:nvSpPr>
        <p:spPr bwMode="auto">
          <a:xfrm>
            <a:off x="76199" y="5253081"/>
            <a:ext cx="5153391" cy="1143000"/>
          </a:xfrm>
          <a:prstGeom prst="rect">
            <a:avLst/>
          </a:prstGeom>
          <a:no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Blur flicker</a:t>
            </a:r>
            <a:br>
              <a:rPr lang="en-US" sz="2500" dirty="0">
                <a:latin typeface="Eurostile" panose="020B0504020202050204" pitchFamily="34" charset="77"/>
              </a:rPr>
            </a:br>
            <a:r>
              <a:rPr lang="en-US" sz="2500" dirty="0">
                <a:latin typeface="Eurostile" panose="020B0504020202050204" pitchFamily="34" charset="77"/>
              </a:rPr>
              <a:t>Amplitude: 480x320px – 120x80px</a:t>
            </a:r>
            <a:br>
              <a:rPr lang="en-US" sz="2500" dirty="0">
                <a:latin typeface="Eurostile" panose="020B0504020202050204" pitchFamily="34" charset="77"/>
              </a:rPr>
            </a:br>
            <a:r>
              <a:rPr lang="en-US" sz="2500" dirty="0">
                <a:latin typeface="Eurostile" panose="020B0504020202050204" pitchFamily="34" charset="77"/>
              </a:rPr>
              <a:t>Frequency: 15f / 2 Hz</a:t>
            </a:r>
          </a:p>
        </p:txBody>
      </p:sp>
    </p:spTree>
    <p:extLst>
      <p:ext uri="{BB962C8B-B14F-4D97-AF65-F5344CB8AC3E}">
        <p14:creationId xmlns:p14="http://schemas.microsoft.com/office/powerpoint/2010/main" val="12483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altLang="zh-CN" dirty="0"/>
              <a:t>otion flicker example</a:t>
            </a:r>
            <a:endParaRPr lang="en-US" dirty="0"/>
          </a:p>
        </p:txBody>
      </p:sp>
      <p:pic>
        <p:nvPicPr>
          <p:cNvPr id="4" name="RushFieldCuts_480x320@30_Q20_TS-A6P6.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1085700"/>
            <a:ext cx="6096000" cy="4064000"/>
          </a:xfrm>
          <a:prstGeom prst="rect">
            <a:avLst/>
          </a:prstGeom>
        </p:spPr>
      </p:pic>
      <p:sp>
        <p:nvSpPr>
          <p:cNvPr id="5" name="Title 1"/>
          <p:cNvSpPr txBox="1">
            <a:spLocks/>
          </p:cNvSpPr>
          <p:nvPr/>
        </p:nvSpPr>
        <p:spPr bwMode="auto">
          <a:xfrm>
            <a:off x="76200" y="5253081"/>
            <a:ext cx="3695700" cy="1143000"/>
          </a:xfrm>
          <a:prstGeom prst="rect">
            <a:avLst/>
          </a:prstGeom>
          <a:noFill/>
          <a:ln w="9525" cap="flat" cmpd="sng" algn="ctr">
            <a:noFill/>
            <a:prstDash val="solid"/>
            <a:miter lim="800000"/>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36000" bIns="45720" numCol="1" anchor="b" anchorCtr="0" compatLnSpc="1">
            <a:prstTxWarp prst="textNoShape">
              <a:avLst/>
            </a:prstTxWarp>
            <a:normAutofit fontScale="97500"/>
          </a:bodyPr>
          <a:lstStyle>
            <a:lvl1pPr algn="l" rtl="0" fontAlgn="base">
              <a:lnSpc>
                <a:spcPct val="80000"/>
              </a:lnSpc>
              <a:spcBef>
                <a:spcPct val="0"/>
              </a:spcBef>
              <a:spcAft>
                <a:spcPct val="0"/>
              </a:spcAft>
              <a:defRPr sz="3600">
                <a:solidFill>
                  <a:schemeClr val="dk1"/>
                </a:solidFill>
                <a:latin typeface="Eurostile"/>
                <a:ea typeface="+mn-ea"/>
                <a:cs typeface="Eurostile"/>
              </a:defRPr>
            </a:lvl1pPr>
            <a:lvl2pPr algn="l" rtl="0" fontAlgn="base">
              <a:lnSpc>
                <a:spcPct val="80000"/>
              </a:lnSpc>
              <a:spcBef>
                <a:spcPct val="0"/>
              </a:spcBef>
              <a:spcAft>
                <a:spcPct val="0"/>
              </a:spcAft>
              <a:defRPr sz="3600">
                <a:solidFill>
                  <a:schemeClr val="dk1"/>
                </a:solidFill>
                <a:latin typeface="+mn-lt"/>
                <a:ea typeface="+mn-ea"/>
                <a:cs typeface="+mn-cs"/>
              </a:defRPr>
            </a:lvl2pPr>
            <a:lvl3pPr algn="l" rtl="0" fontAlgn="base">
              <a:lnSpc>
                <a:spcPct val="80000"/>
              </a:lnSpc>
              <a:spcBef>
                <a:spcPct val="0"/>
              </a:spcBef>
              <a:spcAft>
                <a:spcPct val="0"/>
              </a:spcAft>
              <a:defRPr sz="3600">
                <a:solidFill>
                  <a:schemeClr val="dk1"/>
                </a:solidFill>
                <a:latin typeface="+mn-lt"/>
                <a:ea typeface="+mn-ea"/>
                <a:cs typeface="+mn-cs"/>
              </a:defRPr>
            </a:lvl3pPr>
            <a:lvl4pPr algn="l" rtl="0" fontAlgn="base">
              <a:lnSpc>
                <a:spcPct val="80000"/>
              </a:lnSpc>
              <a:spcBef>
                <a:spcPct val="0"/>
              </a:spcBef>
              <a:spcAft>
                <a:spcPct val="0"/>
              </a:spcAft>
              <a:defRPr sz="3600">
                <a:solidFill>
                  <a:schemeClr val="dk1"/>
                </a:solidFill>
                <a:latin typeface="+mn-lt"/>
                <a:ea typeface="+mn-ea"/>
                <a:cs typeface="+mn-cs"/>
              </a:defRPr>
            </a:lvl4pPr>
            <a:lvl5pPr algn="l" rtl="0" fontAlgn="base">
              <a:lnSpc>
                <a:spcPct val="80000"/>
              </a:lnSpc>
              <a:spcBef>
                <a:spcPct val="0"/>
              </a:spcBef>
              <a:spcAft>
                <a:spcPct val="0"/>
              </a:spcAft>
              <a:defRPr sz="3600">
                <a:solidFill>
                  <a:schemeClr val="dk1"/>
                </a:solidFill>
                <a:latin typeface="+mn-lt"/>
                <a:ea typeface="+mn-ea"/>
                <a:cs typeface="+mn-cs"/>
              </a:defRPr>
            </a:lvl5pPr>
            <a:lvl6pPr marL="457200" algn="l" rtl="0" fontAlgn="base">
              <a:lnSpc>
                <a:spcPct val="80000"/>
              </a:lnSpc>
              <a:spcBef>
                <a:spcPct val="0"/>
              </a:spcBef>
              <a:spcAft>
                <a:spcPct val="0"/>
              </a:spcAft>
              <a:defRPr sz="3600">
                <a:solidFill>
                  <a:schemeClr val="dk1"/>
                </a:solidFill>
                <a:latin typeface="+mn-lt"/>
                <a:ea typeface="+mn-ea"/>
                <a:cs typeface="+mn-cs"/>
              </a:defRPr>
            </a:lvl6pPr>
            <a:lvl7pPr marL="914400" algn="l" rtl="0" fontAlgn="base">
              <a:lnSpc>
                <a:spcPct val="80000"/>
              </a:lnSpc>
              <a:spcBef>
                <a:spcPct val="0"/>
              </a:spcBef>
              <a:spcAft>
                <a:spcPct val="0"/>
              </a:spcAft>
              <a:defRPr sz="3600">
                <a:solidFill>
                  <a:schemeClr val="dk1"/>
                </a:solidFill>
                <a:latin typeface="+mn-lt"/>
                <a:ea typeface="+mn-ea"/>
                <a:cs typeface="+mn-cs"/>
              </a:defRPr>
            </a:lvl7pPr>
            <a:lvl8pPr marL="1371600" algn="l" rtl="0" fontAlgn="base">
              <a:lnSpc>
                <a:spcPct val="80000"/>
              </a:lnSpc>
              <a:spcBef>
                <a:spcPct val="0"/>
              </a:spcBef>
              <a:spcAft>
                <a:spcPct val="0"/>
              </a:spcAft>
              <a:defRPr sz="3600">
                <a:solidFill>
                  <a:schemeClr val="dk1"/>
                </a:solidFill>
                <a:latin typeface="+mn-lt"/>
                <a:ea typeface="+mn-ea"/>
                <a:cs typeface="+mn-cs"/>
              </a:defRPr>
            </a:lvl8pPr>
            <a:lvl9pPr marL="1828800" algn="l" rtl="0" fontAlgn="base">
              <a:lnSpc>
                <a:spcPct val="80000"/>
              </a:lnSpc>
              <a:spcBef>
                <a:spcPct val="0"/>
              </a:spcBef>
              <a:spcAft>
                <a:spcPct val="0"/>
              </a:spcAft>
              <a:defRPr sz="3600">
                <a:solidFill>
                  <a:schemeClr val="dk1"/>
                </a:solidFill>
                <a:latin typeface="+mn-lt"/>
                <a:ea typeface="+mn-ea"/>
                <a:cs typeface="+mn-cs"/>
              </a:defRPr>
            </a:lvl9pPr>
          </a:lstStyle>
          <a:p>
            <a:r>
              <a:rPr lang="en-US" sz="2500" dirty="0">
                <a:latin typeface="Eurostile" panose="020B0504020202050204" pitchFamily="34" charset="77"/>
              </a:rPr>
              <a:t>Motion flicker</a:t>
            </a:r>
            <a:br>
              <a:rPr lang="en-US" sz="2500" dirty="0">
                <a:latin typeface="Eurostile" panose="020B0504020202050204" pitchFamily="34" charset="77"/>
              </a:rPr>
            </a:br>
            <a:r>
              <a:rPr lang="en-US" sz="2500" dirty="0">
                <a:latin typeface="Eurostile" panose="020B0504020202050204" pitchFamily="34" charset="77"/>
              </a:rPr>
              <a:t>Amplitude: 30fps – 3fps</a:t>
            </a:r>
            <a:br>
              <a:rPr lang="en-US" sz="2500" dirty="0">
                <a:latin typeface="Eurostile" panose="020B0504020202050204" pitchFamily="34" charset="77"/>
              </a:rPr>
            </a:br>
            <a:r>
              <a:rPr lang="en-US" sz="2500" dirty="0">
                <a:latin typeface="Eurostile" panose="020B0504020202050204" pitchFamily="34" charset="77"/>
              </a:rPr>
              <a:t>Frequency: 6f / 5 Hz</a:t>
            </a:r>
          </a:p>
        </p:txBody>
      </p:sp>
    </p:spTree>
    <p:extLst>
      <p:ext uri="{BB962C8B-B14F-4D97-AF65-F5344CB8AC3E}">
        <p14:creationId xmlns:p14="http://schemas.microsoft.com/office/powerpoint/2010/main" val="1627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How to describe different layer </a:t>
            </a:r>
            <a:r>
              <a:rPr lang="en-US" altLang="zh-CN" dirty="0">
                <a:solidFill>
                  <a:srgbClr val="000000"/>
                </a:solidFill>
              </a:rPr>
              <a:t>fluctuations</a:t>
            </a:r>
            <a:r>
              <a:rPr lang="en-US" altLang="zh-CN" dirty="0"/>
              <a:t>?</a:t>
            </a:r>
          </a:p>
        </p:txBody>
      </p:sp>
      <p:pic>
        <p:nvPicPr>
          <p:cNvPr id="5" name="Picture 6"/>
          <p:cNvPicPr>
            <a:picLocks noChangeAspect="1"/>
          </p:cNvPicPr>
          <p:nvPr/>
        </p:nvPicPr>
        <p:blipFill>
          <a:blip r:embed="rId3"/>
          <a:srcRect/>
          <a:stretch>
            <a:fillRect/>
          </a:stretch>
        </p:blipFill>
        <p:spPr bwMode="auto">
          <a:xfrm>
            <a:off x="0" y="1130300"/>
            <a:ext cx="9144000" cy="2417762"/>
          </a:xfrm>
          <a:prstGeom prst="rect">
            <a:avLst/>
          </a:prstGeom>
          <a:noFill/>
          <a:ln w="9525">
            <a:noFill/>
            <a:miter lim="800000"/>
            <a:headEnd/>
            <a:tailEnd/>
          </a:ln>
        </p:spPr>
      </p:pic>
      <p:sp>
        <p:nvSpPr>
          <p:cNvPr id="6" name="Rectangle 3"/>
          <p:cNvSpPr>
            <a:spLocks noChangeArrowheads="1"/>
          </p:cNvSpPr>
          <p:nvPr/>
        </p:nvSpPr>
        <p:spPr bwMode="auto">
          <a:xfrm>
            <a:off x="38100" y="3806375"/>
            <a:ext cx="8980640" cy="1821011"/>
          </a:xfrm>
          <a:prstGeom prst="rect">
            <a:avLst/>
          </a:prstGeom>
          <a:noFill/>
          <a:ln w="12700">
            <a:noFill/>
            <a:miter lim="800000"/>
            <a:headEnd/>
            <a:tailEnd/>
          </a:ln>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fluctuation pattern</a:t>
            </a:r>
          </a:p>
          <a:p>
            <a:pPr marL="800100" lvl="1" indent="-342900">
              <a:spcBef>
                <a:spcPct val="25000"/>
              </a:spcBef>
              <a:buFont typeface="Arial" panose="020B0604020202020204" pitchFamily="34" charset="0"/>
              <a:buChar char="•"/>
              <a:defRPr/>
            </a:pPr>
            <a:r>
              <a:rPr lang="en-US" altLang="zh-CN" sz="2000" b="0" dirty="0">
                <a:solidFill>
                  <a:srgbClr val="FF0000"/>
                </a:solidFill>
                <a:latin typeface="Eurostile"/>
                <a:cs typeface="Eurostile"/>
              </a:rPr>
              <a:t>Frequency:</a:t>
            </a:r>
            <a:r>
              <a:rPr lang="en-US" altLang="zh-CN" sz="2000" b="0" dirty="0">
                <a:solidFill>
                  <a:schemeClr val="tx2"/>
                </a:solidFill>
                <a:latin typeface="Eurostile"/>
                <a:cs typeface="Eurostile"/>
              </a:rPr>
              <a:t> The time interval it takes for a video sequence return to its previous status</a:t>
            </a:r>
          </a:p>
          <a:p>
            <a:pPr marL="800100" lvl="1" indent="-342900">
              <a:spcBef>
                <a:spcPct val="25000"/>
              </a:spcBef>
              <a:buFont typeface="Arial" panose="020B0604020202020204" pitchFamily="34" charset="0"/>
              <a:buChar char="•"/>
              <a:defRPr/>
            </a:pPr>
            <a:r>
              <a:rPr lang="en-US" altLang="zh-CN" sz="2000" b="0" dirty="0">
                <a:solidFill>
                  <a:srgbClr val="FF0000"/>
                </a:solidFill>
                <a:latin typeface="Eurostile"/>
                <a:cs typeface="Eurostile"/>
              </a:rPr>
              <a:t>Amplitude:</a:t>
            </a:r>
            <a:r>
              <a:rPr lang="en-US" altLang="zh-CN" sz="2000" b="0" dirty="0">
                <a:solidFill>
                  <a:schemeClr val="tx2"/>
                </a:solidFill>
                <a:latin typeface="Eurostile"/>
                <a:cs typeface="Eurostile"/>
              </a:rPr>
              <a:t> The quality difference between the two layers being switched</a:t>
            </a:r>
          </a:p>
          <a:p>
            <a:pPr marL="800100" lvl="1" indent="-342900">
              <a:spcBef>
                <a:spcPct val="25000"/>
              </a:spcBef>
              <a:buFont typeface="Arial" panose="020B0604020202020204" pitchFamily="34" charset="0"/>
              <a:buChar char="•"/>
              <a:defRPr/>
            </a:pPr>
            <a:r>
              <a:rPr lang="en-US" sz="2000" b="0" dirty="0">
                <a:solidFill>
                  <a:schemeClr val="tx2"/>
                </a:solidFill>
                <a:latin typeface="Eurostile"/>
                <a:cs typeface="Eurostile"/>
              </a:rPr>
              <a:t>Dimension:</a:t>
            </a:r>
            <a:r>
              <a:rPr lang="en-US" sz="1400" b="0" dirty="0">
                <a:solidFill>
                  <a:schemeClr val="tx2"/>
                </a:solidFill>
                <a:latin typeface="Eurostile"/>
                <a:cs typeface="Eurostile"/>
              </a:rPr>
              <a:t> </a:t>
            </a:r>
            <a:r>
              <a:rPr lang="en-US" altLang="zh-CN" sz="2000" b="0" dirty="0">
                <a:solidFill>
                  <a:schemeClr val="tx2"/>
                </a:solidFill>
                <a:latin typeface="Eurostile"/>
                <a:cs typeface="Eurostile"/>
              </a:rPr>
              <a:t>Spatial or temporal, artifact type</a:t>
            </a:r>
          </a:p>
        </p:txBody>
      </p:sp>
      <p:sp>
        <p:nvSpPr>
          <p:cNvPr id="7" name="Rectangle 3"/>
          <p:cNvSpPr>
            <a:spLocks noChangeArrowheads="1"/>
          </p:cNvSpPr>
          <p:nvPr/>
        </p:nvSpPr>
        <p:spPr bwMode="auto">
          <a:xfrm>
            <a:off x="295369" y="5915907"/>
            <a:ext cx="8548589" cy="359073"/>
          </a:xfrm>
          <a:prstGeom prst="rect">
            <a:avLst/>
          </a:prstGeom>
          <a:solidFill>
            <a:srgbClr val="FFFFFF"/>
          </a:solidFill>
          <a:ln w="12700">
            <a:solidFill>
              <a:srgbClr val="000000"/>
            </a:solidFill>
            <a:miter lim="800000"/>
            <a:headEnd/>
            <a:tailEnd/>
          </a:ln>
          <a:effectLst>
            <a:outerShdw blurRad="50800" dist="38100" dir="2700000" algn="tl" rotWithShape="0">
              <a:prstClr val="black">
                <a:alpha val="40000"/>
              </a:prstClr>
            </a:outerShdw>
          </a:effectLst>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Frequency and Amplitude are the interesting factors in our subjective test</a:t>
            </a:r>
          </a:p>
        </p:txBody>
      </p:sp>
    </p:spTree>
    <p:extLst>
      <p:ext uri="{BB962C8B-B14F-4D97-AF65-F5344CB8AC3E}">
        <p14:creationId xmlns:p14="http://schemas.microsoft.com/office/powerpoint/2010/main" val="3788262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How to describe different layer </a:t>
            </a:r>
            <a:r>
              <a:rPr lang="en-US" altLang="zh-CN" dirty="0">
                <a:solidFill>
                  <a:srgbClr val="000000"/>
                </a:solidFill>
              </a:rPr>
              <a:t>fluctuations</a:t>
            </a:r>
            <a:r>
              <a:rPr lang="en-US" altLang="zh-CN" dirty="0"/>
              <a:t>?</a:t>
            </a:r>
          </a:p>
        </p:txBody>
      </p:sp>
      <p:sp>
        <p:nvSpPr>
          <p:cNvPr id="3" name="Content Placeholder 2">
            <a:extLst>
              <a:ext uri="{FF2B5EF4-FFF2-40B4-BE49-F238E27FC236}">
                <a16:creationId xmlns:a16="http://schemas.microsoft.com/office/drawing/2014/main" id="{804B5338-4472-2F4D-B1FB-56C198389381}"/>
              </a:ext>
            </a:extLst>
          </p:cNvPr>
          <p:cNvSpPr>
            <a:spLocks noGrp="1"/>
          </p:cNvSpPr>
          <p:nvPr>
            <p:ph idx="1"/>
          </p:nvPr>
        </p:nvSpPr>
        <p:spPr/>
        <p:txBody>
          <a:bodyPr/>
          <a:lstStyle/>
          <a:p>
            <a:pPr>
              <a:spcBef>
                <a:spcPct val="25000"/>
              </a:spcBef>
              <a:defRPr/>
            </a:pPr>
            <a:r>
              <a:rPr lang="en-US" dirty="0">
                <a:latin typeface="Eurostile"/>
                <a:cs typeface="Eurostile"/>
              </a:rPr>
              <a:t>Layer fluctuation pattern</a:t>
            </a:r>
          </a:p>
          <a:p>
            <a:pPr marL="800100" lvl="1" indent="-342900">
              <a:spcBef>
                <a:spcPct val="25000"/>
              </a:spcBef>
              <a:buFont typeface="Arial" panose="020B0604020202020204" pitchFamily="34" charset="0"/>
              <a:buChar char="•"/>
              <a:defRPr/>
            </a:pPr>
            <a:r>
              <a:rPr lang="en-US" altLang="zh-CN" dirty="0">
                <a:solidFill>
                  <a:srgbClr val="FF0000"/>
                </a:solidFill>
                <a:latin typeface="Eurostile"/>
                <a:cs typeface="Eurostile"/>
              </a:rPr>
              <a:t>Frequency:</a:t>
            </a:r>
            <a:r>
              <a:rPr lang="en-US" altLang="zh-CN" dirty="0">
                <a:solidFill>
                  <a:schemeClr val="tx2"/>
                </a:solidFill>
                <a:latin typeface="Eurostile"/>
                <a:cs typeface="Eurostile"/>
              </a:rPr>
              <a:t> The time interval it takes for a video sequence to return to its previous status</a:t>
            </a:r>
          </a:p>
          <a:p>
            <a:pPr marL="800100" lvl="1" indent="-342900">
              <a:spcBef>
                <a:spcPct val="25000"/>
              </a:spcBef>
              <a:buFont typeface="Arial" panose="020B0604020202020204" pitchFamily="34" charset="0"/>
              <a:buChar char="•"/>
              <a:defRPr/>
            </a:pPr>
            <a:r>
              <a:rPr lang="en-US" altLang="zh-CN" dirty="0">
                <a:solidFill>
                  <a:srgbClr val="FF0000"/>
                </a:solidFill>
                <a:latin typeface="Eurostile"/>
                <a:cs typeface="Eurostile"/>
              </a:rPr>
              <a:t>Amplitude:</a:t>
            </a:r>
            <a:r>
              <a:rPr lang="en-US" altLang="zh-CN" dirty="0">
                <a:solidFill>
                  <a:schemeClr val="tx2"/>
                </a:solidFill>
                <a:latin typeface="Eurostile"/>
                <a:cs typeface="Eurostile"/>
              </a:rPr>
              <a:t> The quality difference between the two layers being switched</a:t>
            </a:r>
          </a:p>
          <a:p>
            <a:pPr marL="800100" lvl="1" indent="-342900">
              <a:spcBef>
                <a:spcPct val="25000"/>
              </a:spcBef>
              <a:buFont typeface="Arial" panose="020B0604020202020204" pitchFamily="34" charset="0"/>
              <a:buChar char="•"/>
              <a:defRPr/>
            </a:pPr>
            <a:r>
              <a:rPr lang="en-US" dirty="0">
                <a:solidFill>
                  <a:schemeClr val="tx2"/>
                </a:solidFill>
                <a:latin typeface="Eurostile"/>
                <a:cs typeface="Eurostile"/>
              </a:rPr>
              <a:t>Dimension:</a:t>
            </a:r>
            <a:r>
              <a:rPr lang="en-US" sz="1600" dirty="0">
                <a:solidFill>
                  <a:schemeClr val="tx2"/>
                </a:solidFill>
                <a:latin typeface="Eurostile"/>
                <a:cs typeface="Eurostile"/>
              </a:rPr>
              <a:t> </a:t>
            </a:r>
            <a:r>
              <a:rPr lang="en-US" altLang="zh-CN" dirty="0">
                <a:solidFill>
                  <a:schemeClr val="tx2"/>
                </a:solidFill>
                <a:latin typeface="Eurostile"/>
                <a:cs typeface="Eurostile"/>
              </a:rPr>
              <a:t>Spatial or temporal, artifact type</a:t>
            </a:r>
          </a:p>
          <a:p>
            <a:endParaRPr lang="en-US" dirty="0"/>
          </a:p>
        </p:txBody>
      </p:sp>
      <p:sp>
        <p:nvSpPr>
          <p:cNvPr id="7" name="Rectangle 3"/>
          <p:cNvSpPr>
            <a:spLocks noChangeArrowheads="1"/>
          </p:cNvSpPr>
          <p:nvPr/>
        </p:nvSpPr>
        <p:spPr bwMode="auto">
          <a:xfrm>
            <a:off x="273067" y="4131712"/>
            <a:ext cx="8548589" cy="359073"/>
          </a:xfrm>
          <a:prstGeom prst="rect">
            <a:avLst/>
          </a:prstGeom>
          <a:solidFill>
            <a:srgbClr val="FFFFFF"/>
          </a:solidFill>
          <a:ln w="12700">
            <a:solidFill>
              <a:srgbClr val="000000"/>
            </a:solidFill>
            <a:miter lim="800000"/>
            <a:headEnd/>
            <a:tailEnd/>
          </a:ln>
          <a:effectLst>
            <a:outerShdw blurRad="50800" dist="38100" dir="2700000" algn="tl" rotWithShape="0">
              <a:prstClr val="black">
                <a:alpha val="40000"/>
              </a:prstClr>
            </a:outerShdw>
          </a:effectLst>
        </p:spPr>
        <p:txBody>
          <a:bodyPr wrap="square" lIns="63500" tIns="25400" rIns="63500" bIns="25400">
            <a:prstTxWarp prst="textNoShape">
              <a:avLst/>
            </a:prstTxWarp>
            <a:spAutoFit/>
          </a:bodyPr>
          <a:lstStyle/>
          <a:p>
            <a:pPr>
              <a:spcBef>
                <a:spcPct val="25000"/>
              </a:spcBef>
              <a:defRPr/>
            </a:pPr>
            <a:r>
              <a:rPr lang="en-US" sz="2000" b="0" dirty="0">
                <a:latin typeface="Eurostile"/>
                <a:cs typeface="Eurostile"/>
              </a:rPr>
              <a:t>Layer Frequency and Amplitude are the interesting factors in our subjective test</a:t>
            </a:r>
          </a:p>
        </p:txBody>
      </p:sp>
    </p:spTree>
    <p:extLst>
      <p:ext uri="{BB962C8B-B14F-4D97-AF65-F5344CB8AC3E}">
        <p14:creationId xmlns:p14="http://schemas.microsoft.com/office/powerpoint/2010/main" val="3018320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lstStyle/>
          <a:p>
            <a:r>
              <a:rPr lang="en-US" altLang="zh-CN" sz="3200" dirty="0"/>
              <a:t>Layer fluctuation pattern in Spatial dimension</a:t>
            </a:r>
          </a:p>
        </p:txBody>
      </p:sp>
      <p:sp>
        <p:nvSpPr>
          <p:cNvPr id="16" name="TextBox 15"/>
          <p:cNvSpPr txBox="1"/>
          <p:nvPr/>
        </p:nvSpPr>
        <p:spPr>
          <a:xfrm>
            <a:off x="808677" y="1457523"/>
            <a:ext cx="1733300" cy="338554"/>
          </a:xfrm>
          <a:prstGeom prst="rect">
            <a:avLst/>
          </a:prstGeom>
          <a:noFill/>
        </p:spPr>
        <p:txBody>
          <a:bodyPr wrap="none" rtlCol="0">
            <a:spAutoFit/>
          </a:bodyPr>
          <a:lstStyle/>
          <a:p>
            <a:pPr algn="r"/>
            <a:r>
              <a:rPr lang="en-US" sz="1600" b="1" dirty="0">
                <a:solidFill>
                  <a:srgbClr val="17375E"/>
                </a:solidFill>
              </a:rPr>
              <a:t>Full bit stream, Q</a:t>
            </a:r>
            <a:r>
              <a:rPr lang="en-US" sz="1600" b="1" baseline="-25000" dirty="0">
                <a:solidFill>
                  <a:srgbClr val="17375E"/>
                </a:solidFill>
              </a:rPr>
              <a:t>H</a:t>
            </a:r>
          </a:p>
        </p:txBody>
      </p:sp>
      <p:graphicFrame>
        <p:nvGraphicFramePr>
          <p:cNvPr id="34827" name="Object 11"/>
          <p:cNvGraphicFramePr>
            <a:graphicFrameLocks noChangeAspect="1"/>
          </p:cNvGraphicFramePr>
          <p:nvPr/>
        </p:nvGraphicFramePr>
        <p:xfrm>
          <a:off x="2705100" y="1453754"/>
          <a:ext cx="5410200" cy="3810000"/>
        </p:xfrm>
        <a:graphic>
          <a:graphicData uri="http://schemas.openxmlformats.org/presentationml/2006/ole">
            <mc:AlternateContent xmlns:mc="http://schemas.openxmlformats.org/markup-compatibility/2006">
              <mc:Choice xmlns:v="urn:schemas-microsoft-com:vml" Requires="v">
                <p:oleObj name="Microsoft Excel 97 - 2004 Worksheet" r:id="rId2" imgW="5410200" imgH="3810000" progId="Excel.Sheet.8">
                  <p:link updateAutomatic="1"/>
                </p:oleObj>
              </mc:Choice>
              <mc:Fallback>
                <p:oleObj name="Microsoft Excel 97 - 2004 Worksheet" r:id="rId2" imgW="5410200" imgH="3810000" progId="Excel.Sheet.8">
                  <p:link updateAutomatic="1"/>
                  <p:pic>
                    <p:nvPicPr>
                      <p:cNvPr id="34827"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453754"/>
                        <a:ext cx="5410200"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8" name="TextBox 17"/>
          <p:cNvSpPr txBox="1"/>
          <p:nvPr/>
        </p:nvSpPr>
        <p:spPr>
          <a:xfrm>
            <a:off x="856900" y="2120900"/>
            <a:ext cx="1685077" cy="338554"/>
          </a:xfrm>
          <a:prstGeom prst="rect">
            <a:avLst/>
          </a:prstGeom>
          <a:noFill/>
        </p:spPr>
        <p:txBody>
          <a:bodyPr wrap="none" rtlCol="0">
            <a:spAutoFit/>
          </a:bodyPr>
          <a:lstStyle/>
          <a:p>
            <a:pPr algn="r"/>
            <a:r>
              <a:rPr lang="en-US" sz="1600" b="1" dirty="0">
                <a:solidFill>
                  <a:srgbClr val="FF0000"/>
                </a:solidFill>
              </a:rPr>
              <a:t>F =1/2,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p>
        </p:txBody>
      </p:sp>
      <p:sp>
        <p:nvSpPr>
          <p:cNvPr id="19" name="TextBox 18"/>
          <p:cNvSpPr txBox="1"/>
          <p:nvPr/>
        </p:nvSpPr>
        <p:spPr>
          <a:xfrm>
            <a:off x="1151853" y="4749800"/>
            <a:ext cx="1390124" cy="338554"/>
          </a:xfrm>
          <a:prstGeom prst="rect">
            <a:avLst/>
          </a:prstGeom>
          <a:noFill/>
        </p:spPr>
        <p:txBody>
          <a:bodyPr wrap="none" rtlCol="0">
            <a:spAutoFit/>
          </a:bodyPr>
          <a:lstStyle/>
          <a:p>
            <a:pPr algn="r"/>
            <a:r>
              <a:rPr lang="en-US" sz="1600" b="1" dirty="0">
                <a:solidFill>
                  <a:schemeClr val="tx2">
                    <a:lumMod val="75000"/>
                  </a:schemeClr>
                </a:solidFill>
              </a:rPr>
              <a:t>Sub stream Q</a:t>
            </a:r>
            <a:r>
              <a:rPr lang="en-US" sz="1600" b="1" baseline="-25000" dirty="0">
                <a:solidFill>
                  <a:schemeClr val="tx2">
                    <a:lumMod val="75000"/>
                  </a:schemeClr>
                </a:solidFill>
              </a:rPr>
              <a:t>L</a:t>
            </a:r>
          </a:p>
        </p:txBody>
      </p:sp>
      <p:sp>
        <p:nvSpPr>
          <p:cNvPr id="20" name="TextBox 19"/>
          <p:cNvSpPr txBox="1"/>
          <p:nvPr/>
        </p:nvSpPr>
        <p:spPr>
          <a:xfrm>
            <a:off x="818428" y="2768600"/>
            <a:ext cx="1723549" cy="338554"/>
          </a:xfrm>
          <a:prstGeom prst="rect">
            <a:avLst/>
          </a:prstGeom>
          <a:noFill/>
        </p:spPr>
        <p:txBody>
          <a:bodyPr wrap="none" rtlCol="0">
            <a:spAutoFit/>
          </a:bodyPr>
          <a:lstStyle/>
          <a:p>
            <a:pPr algn="r"/>
            <a:r>
              <a:rPr lang="en-US" sz="1600" b="1" dirty="0">
                <a:solidFill>
                  <a:srgbClr val="FF0000"/>
                </a:solidFill>
              </a:rPr>
              <a:t>F = 1/4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1" name="TextBox 20"/>
          <p:cNvSpPr txBox="1"/>
          <p:nvPr/>
        </p:nvSpPr>
        <p:spPr>
          <a:xfrm>
            <a:off x="818428" y="3441700"/>
            <a:ext cx="1723549" cy="338554"/>
          </a:xfrm>
          <a:prstGeom prst="rect">
            <a:avLst/>
          </a:prstGeom>
          <a:noFill/>
        </p:spPr>
        <p:txBody>
          <a:bodyPr wrap="none" rtlCol="0">
            <a:spAutoFit/>
          </a:bodyPr>
          <a:lstStyle/>
          <a:p>
            <a:pPr algn="r"/>
            <a:r>
              <a:rPr lang="en-US" sz="1600" b="1" dirty="0">
                <a:solidFill>
                  <a:srgbClr val="FF0000"/>
                </a:solidFill>
              </a:rPr>
              <a:t>F = 1/6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2" name="TextBox 21"/>
          <p:cNvSpPr txBox="1"/>
          <p:nvPr/>
        </p:nvSpPr>
        <p:spPr>
          <a:xfrm>
            <a:off x="703012" y="4114800"/>
            <a:ext cx="1838965" cy="338554"/>
          </a:xfrm>
          <a:prstGeom prst="rect">
            <a:avLst/>
          </a:prstGeom>
          <a:noFill/>
        </p:spPr>
        <p:txBody>
          <a:bodyPr wrap="none" rtlCol="0">
            <a:spAutoFit/>
          </a:bodyPr>
          <a:lstStyle/>
          <a:p>
            <a:pPr algn="r"/>
            <a:r>
              <a:rPr lang="en-US" sz="1600" b="1" dirty="0">
                <a:solidFill>
                  <a:srgbClr val="FF0000"/>
                </a:solidFill>
              </a:rPr>
              <a:t>F = 1/24 , A = Q</a:t>
            </a:r>
            <a:r>
              <a:rPr lang="en-US" sz="1600" b="1" baseline="-25000" dirty="0">
                <a:solidFill>
                  <a:srgbClr val="FF0000"/>
                </a:solidFill>
              </a:rPr>
              <a:t>H</a:t>
            </a:r>
            <a:r>
              <a:rPr lang="en-US" sz="1600" b="1" dirty="0">
                <a:solidFill>
                  <a:srgbClr val="FF0000"/>
                </a:solidFill>
              </a:rPr>
              <a:t>-Q</a:t>
            </a:r>
            <a:r>
              <a:rPr lang="en-US" sz="1600" b="1" baseline="-25000" dirty="0">
                <a:solidFill>
                  <a:srgbClr val="FF0000"/>
                </a:solidFill>
              </a:rPr>
              <a:t>L</a:t>
            </a:r>
            <a:endParaRPr lang="en-US" sz="1600" b="1" dirty="0">
              <a:solidFill>
                <a:srgbClr val="FF0000"/>
              </a:solidFill>
            </a:endParaRPr>
          </a:p>
        </p:txBody>
      </p:sp>
      <p:sp>
        <p:nvSpPr>
          <p:cNvPr id="23" name="Rectangle 22"/>
          <p:cNvSpPr/>
          <p:nvPr/>
        </p:nvSpPr>
        <p:spPr>
          <a:xfrm>
            <a:off x="461712" y="5463809"/>
            <a:ext cx="8326688" cy="830997"/>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square">
            <a:spAutoFit/>
          </a:bodyPr>
          <a:lstStyle/>
          <a:p>
            <a:pPr indent="-216000">
              <a:spcAft>
                <a:spcPts val="600"/>
              </a:spcAft>
            </a:pPr>
            <a:r>
              <a:rPr lang="en-US" sz="2400" dirty="0">
                <a:solidFill>
                  <a:srgbClr val="000000"/>
                </a:solidFill>
                <a:latin typeface="Eurostile"/>
                <a:cs typeface="Eurostile"/>
              </a:rPr>
              <a:t>Bandwidth consumption in all of these patterns is the same, due to the same amplitude.</a:t>
            </a:r>
            <a:endParaRPr lang="en-US" altLang="zh-CN" sz="2400" dirty="0">
              <a:solidFill>
                <a:srgbClr val="000000"/>
              </a:solidFill>
              <a:latin typeface="Eurostile"/>
              <a:cs typeface="Eurostile"/>
            </a:endParaRPr>
          </a:p>
        </p:txBody>
      </p:sp>
    </p:spTree>
    <p:extLst>
      <p:ext uri="{BB962C8B-B14F-4D97-AF65-F5344CB8AC3E}">
        <p14:creationId xmlns:p14="http://schemas.microsoft.com/office/powerpoint/2010/main" val="4220561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4" name="Object 4"/>
          <p:cNvGraphicFramePr>
            <a:graphicFrameLocks noChangeAspect="1"/>
          </p:cNvGraphicFramePr>
          <p:nvPr/>
        </p:nvGraphicFramePr>
        <p:xfrm>
          <a:off x="2919506" y="2019300"/>
          <a:ext cx="5842000" cy="2819400"/>
        </p:xfrm>
        <a:graphic>
          <a:graphicData uri="http://schemas.openxmlformats.org/presentationml/2006/ole">
            <mc:AlternateContent xmlns:mc="http://schemas.openxmlformats.org/markup-compatibility/2006">
              <mc:Choice xmlns:v="urn:schemas-microsoft-com:vml" Requires="v">
                <p:oleObj name="Microsoft Excel 97 - 2004 Worksheet" r:id="rId2" imgW="5842000" imgH="2819400" progId="Excel.Sheet.8">
                  <p:link updateAutomatic="1"/>
                </p:oleObj>
              </mc:Choice>
              <mc:Fallback>
                <p:oleObj name="Microsoft Excel 97 - 2004 Worksheet" r:id="rId2" imgW="5842000" imgH="2819400" progId="Excel.Sheet.8">
                  <p:link updateAutomatic="1"/>
                  <p:pic>
                    <p:nvPicPr>
                      <p:cNvPr id="3584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506" y="2019300"/>
                        <a:ext cx="5842000" cy="281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10" name="TextBox 9"/>
          <p:cNvSpPr txBox="1"/>
          <p:nvPr/>
        </p:nvSpPr>
        <p:spPr>
          <a:xfrm>
            <a:off x="646572" y="1940123"/>
            <a:ext cx="1970111" cy="338554"/>
          </a:xfrm>
          <a:prstGeom prst="rect">
            <a:avLst/>
          </a:prstGeom>
          <a:noFill/>
        </p:spPr>
        <p:txBody>
          <a:bodyPr wrap="none" rtlCol="0">
            <a:spAutoFit/>
          </a:bodyPr>
          <a:lstStyle/>
          <a:p>
            <a:pPr algn="r"/>
            <a:r>
              <a:rPr lang="en-US" sz="1600" b="1" dirty="0">
                <a:solidFill>
                  <a:srgbClr val="17375E"/>
                </a:solidFill>
              </a:rPr>
              <a:t>Full bit stream, 30fps</a:t>
            </a:r>
            <a:endParaRPr lang="en-US" sz="1600" b="1" baseline="-25000" dirty="0">
              <a:solidFill>
                <a:srgbClr val="17375E"/>
              </a:solidFill>
            </a:endParaRPr>
          </a:p>
        </p:txBody>
      </p:sp>
      <p:sp>
        <p:nvSpPr>
          <p:cNvPr id="11" name="TextBox 10"/>
          <p:cNvSpPr txBox="1"/>
          <p:nvPr/>
        </p:nvSpPr>
        <p:spPr>
          <a:xfrm>
            <a:off x="693460" y="2425700"/>
            <a:ext cx="1923223" cy="338554"/>
          </a:xfrm>
          <a:prstGeom prst="rect">
            <a:avLst/>
          </a:prstGeom>
          <a:noFill/>
        </p:spPr>
        <p:txBody>
          <a:bodyPr wrap="none" rtlCol="0">
            <a:spAutoFit/>
          </a:bodyPr>
          <a:lstStyle/>
          <a:p>
            <a:pPr algn="r"/>
            <a:r>
              <a:rPr lang="en-US" sz="1600" b="1" dirty="0">
                <a:solidFill>
                  <a:srgbClr val="FF0000"/>
                </a:solidFill>
              </a:rPr>
              <a:t>F =1/4,  A = 30-15fps</a:t>
            </a:r>
            <a:endParaRPr lang="en-US" sz="1600" b="1" baseline="-25000" dirty="0">
              <a:solidFill>
                <a:srgbClr val="FF0000"/>
              </a:solidFill>
            </a:endParaRPr>
          </a:p>
        </p:txBody>
      </p:sp>
      <p:sp>
        <p:nvSpPr>
          <p:cNvPr id="12" name="TextBox 11"/>
          <p:cNvSpPr txBox="1"/>
          <p:nvPr/>
        </p:nvSpPr>
        <p:spPr>
          <a:xfrm>
            <a:off x="965370" y="4432300"/>
            <a:ext cx="1651313" cy="338554"/>
          </a:xfrm>
          <a:prstGeom prst="rect">
            <a:avLst/>
          </a:prstGeom>
          <a:noFill/>
        </p:spPr>
        <p:txBody>
          <a:bodyPr wrap="none" rtlCol="0">
            <a:spAutoFit/>
          </a:bodyPr>
          <a:lstStyle/>
          <a:p>
            <a:pPr algn="r"/>
            <a:r>
              <a:rPr lang="en-US" sz="1600" b="1" dirty="0">
                <a:solidFill>
                  <a:schemeClr val="tx2">
                    <a:lumMod val="75000"/>
                  </a:schemeClr>
                </a:solidFill>
              </a:rPr>
              <a:t>Sub stream 15fps</a:t>
            </a:r>
            <a:endParaRPr lang="en-US" sz="1600" b="1" baseline="-25000" dirty="0">
              <a:solidFill>
                <a:schemeClr val="tx2">
                  <a:lumMod val="75000"/>
                </a:schemeClr>
              </a:solidFill>
            </a:endParaRPr>
          </a:p>
        </p:txBody>
      </p:sp>
      <p:sp>
        <p:nvSpPr>
          <p:cNvPr id="13" name="TextBox 12"/>
          <p:cNvSpPr txBox="1"/>
          <p:nvPr/>
        </p:nvSpPr>
        <p:spPr>
          <a:xfrm>
            <a:off x="647073" y="2908300"/>
            <a:ext cx="1969610" cy="338554"/>
          </a:xfrm>
          <a:prstGeom prst="rect">
            <a:avLst/>
          </a:prstGeom>
          <a:noFill/>
        </p:spPr>
        <p:txBody>
          <a:bodyPr wrap="none" rtlCol="0">
            <a:spAutoFit/>
          </a:bodyPr>
          <a:lstStyle/>
          <a:p>
            <a:pPr algn="r"/>
            <a:r>
              <a:rPr lang="en-US" sz="1600" b="1" dirty="0">
                <a:solidFill>
                  <a:srgbClr val="FF0000"/>
                </a:solidFill>
              </a:rPr>
              <a:t>F = 1/8 , A = 30-15fps</a:t>
            </a:r>
          </a:p>
        </p:txBody>
      </p:sp>
      <p:sp>
        <p:nvSpPr>
          <p:cNvPr id="14" name="TextBox 13"/>
          <p:cNvSpPr txBox="1"/>
          <p:nvPr/>
        </p:nvSpPr>
        <p:spPr>
          <a:xfrm>
            <a:off x="482765" y="3416300"/>
            <a:ext cx="2133918" cy="338554"/>
          </a:xfrm>
          <a:prstGeom prst="rect">
            <a:avLst/>
          </a:prstGeom>
          <a:noFill/>
        </p:spPr>
        <p:txBody>
          <a:bodyPr wrap="none" rtlCol="0">
            <a:spAutoFit/>
          </a:bodyPr>
          <a:lstStyle/>
          <a:p>
            <a:pPr algn="r"/>
            <a:r>
              <a:rPr lang="en-US" sz="1600" b="1" dirty="0">
                <a:solidFill>
                  <a:srgbClr val="FF0000"/>
                </a:solidFill>
              </a:rPr>
              <a:t>F = 1/12 , A = 30-15fps</a:t>
            </a:r>
          </a:p>
        </p:txBody>
      </p:sp>
      <p:sp>
        <p:nvSpPr>
          <p:cNvPr id="15" name="TextBox 14"/>
          <p:cNvSpPr txBox="1"/>
          <p:nvPr/>
        </p:nvSpPr>
        <p:spPr>
          <a:xfrm>
            <a:off x="543079" y="3911600"/>
            <a:ext cx="2073604" cy="338554"/>
          </a:xfrm>
          <a:prstGeom prst="rect">
            <a:avLst/>
          </a:prstGeom>
          <a:noFill/>
        </p:spPr>
        <p:txBody>
          <a:bodyPr wrap="none" rtlCol="0">
            <a:spAutoFit/>
          </a:bodyPr>
          <a:lstStyle/>
          <a:p>
            <a:pPr algn="r"/>
            <a:r>
              <a:rPr lang="en-US" sz="1600" b="1" dirty="0">
                <a:solidFill>
                  <a:srgbClr val="FF0000"/>
                </a:solidFill>
              </a:rPr>
              <a:t>F = 1/24 , A = 30-15fps</a:t>
            </a:r>
          </a:p>
        </p:txBody>
      </p:sp>
      <p:sp>
        <p:nvSpPr>
          <p:cNvPr id="17" name="Title 1"/>
          <p:cNvSpPr txBox="1">
            <a:spLocks/>
          </p:cNvSpPr>
          <p:nvPr/>
        </p:nvSpPr>
        <p:spPr>
          <a:xfrm>
            <a:off x="38100" y="274638"/>
            <a:ext cx="8991600" cy="89376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2800" b="1" i="0" u="none" strike="noStrike" kern="1200" cap="none" spc="0" normalizeH="0" baseline="0" noProof="0" dirty="0">
              <a:ln>
                <a:noFill/>
              </a:ln>
              <a:solidFill>
                <a:schemeClr val="tx1"/>
              </a:solidFill>
              <a:effectLst/>
              <a:uLnTx/>
              <a:uFillTx/>
              <a:latin typeface="Arial"/>
              <a:ea typeface="+mj-ea"/>
              <a:cs typeface="+mj-cs"/>
            </a:endParaRPr>
          </a:p>
        </p:txBody>
      </p:sp>
      <p:sp>
        <p:nvSpPr>
          <p:cNvPr id="2" name="Title 1"/>
          <p:cNvSpPr>
            <a:spLocks noGrp="1"/>
          </p:cNvSpPr>
          <p:nvPr>
            <p:ph type="title"/>
          </p:nvPr>
        </p:nvSpPr>
        <p:spPr/>
        <p:txBody>
          <a:bodyPr/>
          <a:lstStyle/>
          <a:p>
            <a:pPr lvl="0"/>
            <a:r>
              <a:rPr lang="en-US" altLang="zh-CN" sz="3200" dirty="0"/>
              <a:t>Layer fluctuation pattern in Temporal dimension</a:t>
            </a:r>
            <a:endParaRPr lang="en-US" sz="3200" dirty="0"/>
          </a:p>
        </p:txBody>
      </p:sp>
      <p:sp>
        <p:nvSpPr>
          <p:cNvPr id="3" name="Content Placeholder 2"/>
          <p:cNvSpPr>
            <a:spLocks noGrp="1"/>
          </p:cNvSpPr>
          <p:nvPr>
            <p:ph idx="4294967295"/>
          </p:nvPr>
        </p:nvSpPr>
        <p:spPr>
          <a:xfrm>
            <a:off x="457200" y="5172075"/>
            <a:ext cx="8229600" cy="954088"/>
          </a:xfrm>
          <a:prstGeom prst="rect">
            <a:avLst/>
          </a:prstGeom>
          <a:solidFill>
            <a:srgbClr val="FFFFFF"/>
          </a:solidFill>
          <a:ln>
            <a:solidFill>
              <a:schemeClr val="tx1"/>
            </a:solidFill>
          </a:ln>
          <a:effectLst>
            <a:outerShdw blurRad="50800" dist="38100" dir="2700000" algn="tl" rotWithShape="0">
              <a:prstClr val="black">
                <a:alpha val="40000"/>
              </a:prstClr>
            </a:outerShdw>
          </a:effectLst>
        </p:spPr>
        <p:txBody>
          <a:bodyPr/>
          <a:lstStyle/>
          <a:p>
            <a:pPr marL="0" indent="0">
              <a:buNone/>
            </a:pPr>
            <a:r>
              <a:rPr lang="en-US" altLang="zh-CN" sz="2400" dirty="0">
                <a:solidFill>
                  <a:srgbClr val="000000"/>
                </a:solidFill>
                <a:cs typeface="Eurostile"/>
              </a:rPr>
              <a:t>Although the average bit-rate is the same, the visual experience of different patterns may not be identical.</a:t>
            </a:r>
          </a:p>
        </p:txBody>
      </p:sp>
    </p:spTree>
    <p:extLst>
      <p:ext uri="{BB962C8B-B14F-4D97-AF65-F5344CB8AC3E}">
        <p14:creationId xmlns:p14="http://schemas.microsoft.com/office/powerpoint/2010/main" val="188126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88C-205F-1023-2227-BB4A1A18B861}"/>
              </a:ext>
            </a:extLst>
          </p:cNvPr>
          <p:cNvSpPr>
            <a:spLocks noGrp="1"/>
          </p:cNvSpPr>
          <p:nvPr>
            <p:ph type="title"/>
          </p:nvPr>
        </p:nvSpPr>
        <p:spPr/>
        <p:txBody>
          <a:bodyPr/>
          <a:lstStyle/>
          <a:p>
            <a:r>
              <a:rPr lang="nb-NO" dirty="0" err="1"/>
              <a:t>Why</a:t>
            </a:r>
            <a:r>
              <a:rPr lang="nb-NO" dirty="0"/>
              <a:t> </a:t>
            </a:r>
            <a:r>
              <a:rPr lang="nb-NO" dirty="0" err="1"/>
              <a:t>user</a:t>
            </a:r>
            <a:r>
              <a:rPr lang="nb-NO" dirty="0"/>
              <a:t> studies?</a:t>
            </a:r>
          </a:p>
        </p:txBody>
      </p:sp>
      <p:sp>
        <p:nvSpPr>
          <p:cNvPr id="3" name="Content Placeholder 2">
            <a:extLst>
              <a:ext uri="{FF2B5EF4-FFF2-40B4-BE49-F238E27FC236}">
                <a16:creationId xmlns:a16="http://schemas.microsoft.com/office/drawing/2014/main" id="{F37FCF72-AC23-2F62-E718-9DD7C3A53C5B}"/>
              </a:ext>
            </a:extLst>
          </p:cNvPr>
          <p:cNvSpPr>
            <a:spLocks noGrp="1"/>
          </p:cNvSpPr>
          <p:nvPr>
            <p:ph idx="1"/>
          </p:nvPr>
        </p:nvSpPr>
        <p:spPr>
          <a:xfrm>
            <a:off x="237067" y="866775"/>
            <a:ext cx="4497771" cy="5648325"/>
          </a:xfrm>
        </p:spPr>
        <p:txBody>
          <a:bodyPr/>
          <a:lstStyle/>
          <a:p>
            <a:pPr marL="0" indent="0">
              <a:buNone/>
            </a:pPr>
            <a:r>
              <a:rPr lang="nb-NO" sz="2400" dirty="0" err="1"/>
              <a:t>Creating</a:t>
            </a:r>
            <a:r>
              <a:rPr lang="nb-NO" sz="2400" dirty="0"/>
              <a:t> </a:t>
            </a:r>
            <a:r>
              <a:rPr lang="nb-NO" sz="2400" dirty="0" err="1"/>
              <a:t>objective</a:t>
            </a:r>
            <a:r>
              <a:rPr lang="nb-NO" sz="2400" dirty="0"/>
              <a:t> </a:t>
            </a:r>
            <a:r>
              <a:rPr lang="nb-NO" sz="2400" dirty="0" err="1"/>
              <a:t>models</a:t>
            </a:r>
            <a:endParaRPr lang="nb-NO" sz="2400" dirty="0"/>
          </a:p>
          <a:p>
            <a:r>
              <a:rPr lang="nb-NO" sz="2200" dirty="0" err="1"/>
              <a:t>Called</a:t>
            </a:r>
            <a:r>
              <a:rPr lang="nb-NO" sz="2200" dirty="0"/>
              <a:t> </a:t>
            </a:r>
            <a:r>
              <a:rPr lang="nb-NO" sz="2200" b="1" dirty="0" err="1"/>
              <a:t>QoE</a:t>
            </a:r>
            <a:r>
              <a:rPr lang="nb-NO" sz="2200" b="1" dirty="0"/>
              <a:t> </a:t>
            </a:r>
            <a:r>
              <a:rPr lang="nb-NO" sz="2200" b="1" dirty="0" err="1"/>
              <a:t>estimation</a:t>
            </a:r>
            <a:r>
              <a:rPr lang="nb-NO" sz="2200" b="1" dirty="0"/>
              <a:t> </a:t>
            </a:r>
            <a:r>
              <a:rPr lang="nb-NO" sz="2200" dirty="0"/>
              <a:t>or </a:t>
            </a:r>
            <a:r>
              <a:rPr lang="nb-NO" sz="2200" b="1" dirty="0" err="1"/>
              <a:t>QoE</a:t>
            </a:r>
            <a:r>
              <a:rPr lang="nb-NO" sz="2200" b="1" dirty="0"/>
              <a:t> </a:t>
            </a:r>
            <a:r>
              <a:rPr lang="nb-NO" sz="2200" b="1" dirty="0" err="1"/>
              <a:t>prediction</a:t>
            </a:r>
            <a:endParaRPr lang="nb-NO" sz="2200" b="1" dirty="0"/>
          </a:p>
          <a:p>
            <a:r>
              <a:rPr lang="nb-NO" sz="2200" dirty="0" err="1"/>
              <a:t>Evaluate</a:t>
            </a:r>
            <a:r>
              <a:rPr lang="nb-NO" sz="2200" dirty="0"/>
              <a:t> </a:t>
            </a:r>
            <a:r>
              <a:rPr lang="nb-NO" sz="2200" dirty="0" err="1"/>
              <a:t>new</a:t>
            </a:r>
            <a:r>
              <a:rPr lang="nb-NO" sz="2200" dirty="0"/>
              <a:t> </a:t>
            </a:r>
            <a:r>
              <a:rPr lang="nb-NO" sz="2200" dirty="0" err="1"/>
              <a:t>products</a:t>
            </a:r>
            <a:r>
              <a:rPr lang="nb-NO" sz="2200" dirty="0"/>
              <a:t> or </a:t>
            </a:r>
            <a:r>
              <a:rPr lang="nb-NO" sz="2200" dirty="0" err="1"/>
              <a:t>version</a:t>
            </a:r>
            <a:r>
              <a:rPr lang="nb-NO" sz="2200" dirty="0"/>
              <a:t> </a:t>
            </a:r>
            <a:r>
              <a:rPr lang="nb-NO" sz="2200" dirty="0" err="1"/>
              <a:t>without</a:t>
            </a:r>
            <a:r>
              <a:rPr lang="nb-NO" sz="2200" dirty="0"/>
              <a:t> </a:t>
            </a:r>
            <a:r>
              <a:rPr lang="nb-NO" sz="2200" dirty="0" err="1"/>
              <a:t>new</a:t>
            </a:r>
            <a:r>
              <a:rPr lang="nb-NO" sz="2200" dirty="0"/>
              <a:t> </a:t>
            </a:r>
            <a:r>
              <a:rPr lang="nb-NO" sz="2200" dirty="0" err="1"/>
              <a:t>user</a:t>
            </a:r>
            <a:r>
              <a:rPr lang="nb-NO" sz="2200" dirty="0"/>
              <a:t> studies</a:t>
            </a:r>
          </a:p>
          <a:p>
            <a:r>
              <a:rPr lang="nb-NO" sz="2200" dirty="0" err="1"/>
              <a:t>Measurable</a:t>
            </a:r>
            <a:endParaRPr lang="nb-NO" sz="2200" dirty="0"/>
          </a:p>
          <a:p>
            <a:r>
              <a:rPr lang="nb-NO" sz="2200" dirty="0" err="1"/>
              <a:t>Comparable</a:t>
            </a:r>
            <a:endParaRPr lang="nb-NO" sz="2200" dirty="0"/>
          </a:p>
          <a:p>
            <a:pPr lvl="1"/>
            <a:endParaRPr lang="nb-NO" sz="1800" dirty="0"/>
          </a:p>
          <a:p>
            <a:pPr marL="0" indent="0">
              <a:buNone/>
            </a:pPr>
            <a:r>
              <a:rPr lang="nb-NO" sz="2400" b="1" dirty="0">
                <a:solidFill>
                  <a:srgbClr val="FF0000"/>
                </a:solidFill>
              </a:rPr>
              <a:t>Desirable</a:t>
            </a:r>
            <a:r>
              <a:rPr lang="nb-NO" sz="2400" dirty="0"/>
              <a:t> </a:t>
            </a:r>
            <a:r>
              <a:rPr lang="nb-NO" sz="2400" dirty="0" err="1"/>
              <a:t>model</a:t>
            </a:r>
            <a:r>
              <a:rPr lang="nb-NO" sz="2400" dirty="0"/>
              <a:t> </a:t>
            </a:r>
            <a:r>
              <a:rPr lang="nb-NO" sz="2400" dirty="0" err="1"/>
              <a:t>features</a:t>
            </a:r>
            <a:endParaRPr lang="nb-NO" sz="2400" dirty="0"/>
          </a:p>
          <a:p>
            <a:r>
              <a:rPr lang="nb-NO" sz="2200" dirty="0"/>
              <a:t>Simple</a:t>
            </a:r>
          </a:p>
          <a:p>
            <a:r>
              <a:rPr lang="nb-NO" sz="2200" dirty="0"/>
              <a:t>Linear </a:t>
            </a:r>
            <a:r>
              <a:rPr lang="nb-NO" sz="2200" dirty="0" err="1"/>
              <a:t>dependencies</a:t>
            </a:r>
            <a:endParaRPr lang="nb-NO" sz="2200" dirty="0"/>
          </a:p>
          <a:p>
            <a:r>
              <a:rPr lang="nb-NO" sz="2200" dirty="0"/>
              <a:t>One-</a:t>
            </a:r>
            <a:r>
              <a:rPr lang="nb-NO" sz="2200" dirty="0" err="1"/>
              <a:t>dimensional</a:t>
            </a:r>
            <a:r>
              <a:rPr lang="nb-NO" sz="2200" dirty="0"/>
              <a:t> </a:t>
            </a:r>
            <a:r>
              <a:rPr lang="nb-NO" sz="2200" dirty="0" err="1"/>
              <a:t>Euclidean</a:t>
            </a:r>
            <a:r>
              <a:rPr lang="nb-NO" sz="2200" dirty="0"/>
              <a:t> </a:t>
            </a:r>
            <a:r>
              <a:rPr lang="nb-NO" sz="2200" dirty="0" err="1"/>
              <a:t>result</a:t>
            </a:r>
            <a:endParaRPr lang="nb-NO" sz="2200"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007D641-131C-59BF-2805-12ACBBEDC889}"/>
                  </a:ext>
                </a:extLst>
              </p:cNvPr>
              <p:cNvSpPr txBox="1"/>
              <p:nvPr/>
            </p:nvSpPr>
            <p:spPr bwMode="auto">
              <a:xfrm>
                <a:off x="4922728" y="1152395"/>
                <a:ext cx="3984205" cy="3557391"/>
              </a:xfrm>
              <a:prstGeom prst="rect">
                <a:avLst/>
              </a:prstGeom>
              <a:solidFill>
                <a:schemeClr val="accent2">
                  <a:lumMod val="20000"/>
                  <a:lumOff val="80000"/>
                </a:schemeClr>
              </a:solidFill>
              <a:ln>
                <a:noFill/>
              </a:ln>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noAutofit/>
              </a:bodyPr>
              <a:lstStyle/>
              <a:p>
                <a:pPr algn="l"/>
                <a:r>
                  <a:rPr lang="nb-NO" sz="2000" kern="0" dirty="0">
                    <a:latin typeface="Eurostile" panose="020B0504020202050204" pitchFamily="34" charset="77"/>
                    <a:sym typeface="Wingdings" pitchFamily="2" charset="2"/>
                  </a:rPr>
                  <a:t>E-</a:t>
                </a:r>
                <a:r>
                  <a:rPr lang="nb-NO" sz="2000" kern="0" dirty="0" err="1">
                    <a:latin typeface="Eurostile" panose="020B0504020202050204" pitchFamily="34" charset="77"/>
                    <a:sym typeface="Wingdings" pitchFamily="2" charset="2"/>
                  </a:rPr>
                  <a:t>model</a:t>
                </a:r>
                <a:r>
                  <a:rPr lang="nb-NO" sz="2000" kern="0" dirty="0">
                    <a:latin typeface="Eurostile" panose="020B0504020202050204" pitchFamily="34" charset="77"/>
                    <a:sym typeface="Wingdings" pitchFamily="2" charset="2"/>
                  </a:rPr>
                  <a:t> for </a:t>
                </a:r>
                <a:r>
                  <a:rPr lang="nb-NO" sz="2000" kern="0" dirty="0" err="1">
                    <a:latin typeface="Eurostile" panose="020B0504020202050204" pitchFamily="34" charset="77"/>
                    <a:sym typeface="Wingdings" pitchFamily="2" charset="2"/>
                  </a:rPr>
                  <a:t>audio</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quality</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telephony</a:t>
                </a:r>
                <a:r>
                  <a:rPr lang="nb-NO" kern="0" dirty="0">
                    <a:latin typeface="Eurostile" panose="020B0504020202050204" pitchFamily="34" charset="77"/>
                    <a:sym typeface="Wingdings" pitchFamily="2" charset="2"/>
                  </a:rPr>
                  <a:t> (ITU-T </a:t>
                </a:r>
                <a:r>
                  <a:rPr lang="nb-NO" kern="0" dirty="0" err="1">
                    <a:latin typeface="Eurostile" panose="020B0504020202050204" pitchFamily="34" charset="77"/>
                    <a:sym typeface="Wingdings" pitchFamily="2" charset="2"/>
                  </a:rPr>
                  <a:t>Rec</a:t>
                </a:r>
                <a:r>
                  <a:rPr lang="nb-NO" kern="0" dirty="0">
                    <a:latin typeface="Eurostile" panose="020B0504020202050204" pitchFamily="34" charset="77"/>
                    <a:sym typeface="Wingdings" pitchFamily="2" charset="2"/>
                  </a:rPr>
                  <a:t> G.107)</a:t>
                </a:r>
                <a:endParaRPr lang="nb-NO" sz="2000" kern="0" dirty="0">
                  <a:latin typeface="Eurostile" panose="020B0504020202050204" pitchFamily="34" charset="77"/>
                  <a:sym typeface="Wingdings" pitchFamily="2" charset="2"/>
                </a:endParaRPr>
              </a:p>
              <a:p>
                <a:pPr algn="l"/>
                <a14:m>
                  <m:oMathPara xmlns:m="http://schemas.openxmlformats.org/officeDocument/2006/math">
                    <m:oMathParaPr>
                      <m:jc m:val="centerGroup"/>
                    </m:oMathParaPr>
                    <m:oMath xmlns:m="http://schemas.openxmlformats.org/officeDocument/2006/math">
                      <m:r>
                        <a:rPr lang="nb-NO" sz="1800" b="0" i="1" kern="0" smtClean="0">
                          <a:latin typeface="Cambria Math" panose="02040503050406030204" pitchFamily="18" charset="0"/>
                          <a:sym typeface="Wingdings" pitchFamily="2" charset="2"/>
                        </a:rPr>
                        <m:t>𝑅</m:t>
                      </m:r>
                      <m:r>
                        <a:rPr lang="nb-NO" sz="1800" b="0" i="1" kern="0" smtClean="0">
                          <a:latin typeface="Cambria Math" panose="02040503050406030204" pitchFamily="18" charset="0"/>
                          <a:sym typeface="Wingdings" pitchFamily="2" charset="2"/>
                        </a:rPr>
                        <m:t>= </m:t>
                      </m:r>
                      <m:sSub>
                        <m:sSubPr>
                          <m:ctrlPr>
                            <a:rPr lang="nb-NO" sz="1800" b="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𝑅</m:t>
                          </m:r>
                        </m:e>
                        <m:sub>
                          <m:r>
                            <a:rPr lang="nb-NO" sz="1800" b="0" i="1" kern="0" smtClean="0">
                              <a:latin typeface="Cambria Math" panose="02040503050406030204" pitchFamily="18" charset="0"/>
                              <a:sym typeface="Wingdings" pitchFamily="2" charset="2"/>
                            </a:rPr>
                            <m:t>0</m:t>
                          </m:r>
                        </m:sub>
                      </m:sSub>
                      <m:r>
                        <a:rPr lang="nb-NO" sz="1800" b="0" i="1" kern="0" smtClean="0">
                          <a:latin typeface="Cambria Math" panose="02040503050406030204" pitchFamily="18" charset="0"/>
                          <a:sym typeface="Wingdings" pitchFamily="2" charset="2"/>
                        </a:rPr>
                        <m:t>+</m:t>
                      </m:r>
                      <m:sSub>
                        <m:sSubPr>
                          <m:ctrlPr>
                            <a:rPr lang="nb-NO" sz="1800" b="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𝑠</m:t>
                          </m:r>
                        </m:sub>
                      </m:sSub>
                      <m:r>
                        <a:rPr lang="nb-NO" sz="1800" b="0" i="1" kern="0" smtClean="0">
                          <a:latin typeface="Cambria Math" panose="02040503050406030204" pitchFamily="18" charset="0"/>
                          <a:sym typeface="Wingdings" pitchFamily="2" charset="2"/>
                        </a:rPr>
                        <m:t>+</m:t>
                      </m:r>
                      <m:sSub>
                        <m:sSubPr>
                          <m:ctrlPr>
                            <a:rPr lang="nb-NO" sz="1800" b="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𝑑</m:t>
                          </m:r>
                        </m:sub>
                      </m:sSub>
                      <m:r>
                        <a:rPr lang="nb-NO" sz="1800" b="0" i="1" kern="0" smtClean="0">
                          <a:latin typeface="Cambria Math" panose="02040503050406030204" pitchFamily="18" charset="0"/>
                          <a:sym typeface="Wingdings" pitchFamily="2" charset="2"/>
                        </a:rPr>
                        <m:t>+</m:t>
                      </m:r>
                      <m:sSub>
                        <m:sSubPr>
                          <m:ctrlPr>
                            <a:rPr lang="nb-NO" sz="1800" b="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𝑒</m:t>
                          </m:r>
                          <m:r>
                            <a:rPr lang="nb-NO" sz="1800" b="0" i="1" kern="0" smtClean="0">
                              <a:latin typeface="Cambria Math" panose="02040503050406030204" pitchFamily="18" charset="0"/>
                              <a:sym typeface="Wingdings" pitchFamily="2" charset="2"/>
                            </a:rPr>
                            <m:t>,</m:t>
                          </m:r>
                          <m:r>
                            <a:rPr lang="nb-NO" sz="1800" b="0" i="1" kern="0" smtClean="0">
                              <a:latin typeface="Cambria Math" panose="02040503050406030204" pitchFamily="18" charset="0"/>
                              <a:sym typeface="Wingdings" pitchFamily="2" charset="2"/>
                            </a:rPr>
                            <m:t>𝑒𝑓𝑓</m:t>
                          </m:r>
                        </m:sub>
                      </m:sSub>
                      <m:r>
                        <a:rPr lang="nb-NO" sz="1800" b="0" i="1" kern="0" smtClean="0">
                          <a:latin typeface="Cambria Math" panose="02040503050406030204" pitchFamily="18" charset="0"/>
                          <a:sym typeface="Wingdings" pitchFamily="2" charset="2"/>
                        </a:rPr>
                        <m:t>+</m:t>
                      </m:r>
                      <m:r>
                        <a:rPr lang="nb-NO" sz="1800" b="0" i="1" kern="0" smtClean="0">
                          <a:latin typeface="Cambria Math" panose="02040503050406030204" pitchFamily="18" charset="0"/>
                          <a:sym typeface="Wingdings" pitchFamily="2" charset="2"/>
                        </a:rPr>
                        <m:t>𝐴</m:t>
                      </m:r>
                    </m:oMath>
                  </m:oMathPara>
                </a14:m>
                <a:endParaRPr lang="nb-NO" sz="1800" b="0" kern="0" dirty="0">
                  <a:sym typeface="Wingdings" pitchFamily="2" charset="2"/>
                </a:endParaRPr>
              </a:p>
              <a:p>
                <a:pPr algn="l"/>
                <a:r>
                  <a:rPr lang="nb-NO" sz="1800" kern="0" dirty="0" err="1">
                    <a:latin typeface="Eurostile" panose="020B0504020202050204" pitchFamily="34" charset="77"/>
                    <a:sym typeface="Wingdings" pitchFamily="2" charset="2"/>
                  </a:rPr>
                  <a:t>where</a:t>
                </a:r>
                <a:endParaRPr lang="nb-NO" sz="1800" kern="0" dirty="0">
                  <a:latin typeface="Eurostile" panose="020B0504020202050204" pitchFamily="34" charset="77"/>
                  <a:sym typeface="Wingdings" pitchFamily="2" charset="2"/>
                </a:endParaRPr>
              </a:p>
              <a:p>
                <a:pPr algn="l"/>
                <a14:m>
                  <m:oMath xmlns:m="http://schemas.openxmlformats.org/officeDocument/2006/math">
                    <m:sSub>
                      <m:sSubPr>
                        <m:ctrlPr>
                          <a:rPr lang="nb-NO" sz="180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𝑅</m:t>
                        </m:r>
                      </m:e>
                      <m:sub>
                        <m:r>
                          <a:rPr lang="nb-NO" sz="1800" b="0" i="1" kern="0" smtClean="0">
                            <a:latin typeface="Cambria Math" panose="02040503050406030204" pitchFamily="18" charset="0"/>
                            <a:sym typeface="Wingdings" pitchFamily="2" charset="2"/>
                          </a:rPr>
                          <m:t>𝑜</m:t>
                        </m:r>
                      </m:sub>
                    </m:sSub>
                  </m:oMath>
                </a14:m>
                <a:r>
                  <a:rPr lang="nb-NO" sz="1800" kern="0" dirty="0">
                    <a:latin typeface="Eurostile" panose="020B0504020202050204" pitchFamily="34" charset="77"/>
                    <a:sym typeface="Wingdings" pitchFamily="2" charset="2"/>
                  </a:rPr>
                  <a:t> - signal to </a:t>
                </a:r>
                <a:r>
                  <a:rPr lang="nb-NO" sz="1800" kern="0" dirty="0" err="1">
                    <a:latin typeface="Eurostile" panose="020B0504020202050204" pitchFamily="34" charset="77"/>
                    <a:sym typeface="Wingdings" pitchFamily="2" charset="2"/>
                  </a:rPr>
                  <a:t>noise</a:t>
                </a:r>
                <a:r>
                  <a:rPr lang="nb-NO" sz="1800" kern="0" dirty="0">
                    <a:latin typeface="Eurostile" panose="020B0504020202050204" pitchFamily="34" charset="77"/>
                    <a:sym typeface="Wingdings" pitchFamily="2" charset="2"/>
                  </a:rPr>
                  <a:t> ratio</a:t>
                </a:r>
              </a:p>
              <a:p>
                <a14:m>
                  <m:oMath xmlns:m="http://schemas.openxmlformats.org/officeDocument/2006/math">
                    <m:sSub>
                      <m:sSubPr>
                        <m:ctrlPr>
                          <a:rPr lang="nb-NO" sz="180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𝑠</m:t>
                        </m:r>
                      </m:sub>
                    </m:sSub>
                  </m:oMath>
                </a14:m>
                <a:r>
                  <a:rPr lang="nb-NO" sz="1800" kern="0" dirty="0">
                    <a:latin typeface="Eurostile" panose="020B0504020202050204" pitchFamily="34" charset="77"/>
                    <a:sym typeface="Wingdings" pitchFamily="2" charset="2"/>
                  </a:rPr>
                  <a:t> - </a:t>
                </a:r>
                <a:r>
                  <a:rPr lang="nb-NO" sz="1800" kern="0" dirty="0" err="1">
                    <a:latin typeface="Eurostile" panose="020B0504020202050204" pitchFamily="34" charset="77"/>
                    <a:sym typeface="Wingdings" pitchFamily="2" charset="2"/>
                  </a:rPr>
                  <a:t>quantization</a:t>
                </a:r>
                <a:r>
                  <a:rPr lang="nb-NO" sz="1800" kern="0" dirty="0">
                    <a:latin typeface="Eurostile" panose="020B0504020202050204" pitchFamily="34" charset="77"/>
                    <a:sym typeface="Wingdings" pitchFamily="2" charset="2"/>
                  </a:rPr>
                  <a:t>, side tones, </a:t>
                </a:r>
                <a:r>
                  <a:rPr lang="nb-NO" sz="1800" kern="0" dirty="0" err="1">
                    <a:latin typeface="Eurostile" panose="020B0504020202050204" pitchFamily="34" charset="77"/>
                    <a:sym typeface="Wingdings" pitchFamily="2" charset="2"/>
                  </a:rPr>
                  <a:t>etc</a:t>
                </a:r>
                <a:endParaRPr lang="nb-NO" sz="1800" kern="0" dirty="0">
                  <a:latin typeface="Eurostile" panose="020B0504020202050204" pitchFamily="34" charset="77"/>
                  <a:sym typeface="Wingdings" pitchFamily="2" charset="2"/>
                </a:endParaRPr>
              </a:p>
              <a:p>
                <a14:m>
                  <m:oMath xmlns:m="http://schemas.openxmlformats.org/officeDocument/2006/math">
                    <m:sSub>
                      <m:sSubPr>
                        <m:ctrlPr>
                          <a:rPr lang="nb-NO" sz="180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𝑑</m:t>
                        </m:r>
                      </m:sub>
                    </m:sSub>
                  </m:oMath>
                </a14:m>
                <a:r>
                  <a:rPr lang="nb-NO" sz="1800" kern="0" dirty="0">
                    <a:latin typeface="Eurostile" panose="020B0504020202050204" pitchFamily="34" charset="77"/>
                    <a:sym typeface="Wingdings" pitchFamily="2" charset="2"/>
                  </a:rPr>
                  <a:t> - </a:t>
                </a:r>
                <a:r>
                  <a:rPr lang="nb-NO" sz="1800" kern="0" dirty="0" err="1">
                    <a:latin typeface="Eurostile" panose="020B0504020202050204" pitchFamily="34" charset="77"/>
                    <a:sym typeface="Wingdings" pitchFamily="2" charset="2"/>
                  </a:rPr>
                  <a:t>delay</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echo</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etc</a:t>
                </a:r>
                <a:endParaRPr lang="nb-NO" sz="1800" kern="0" dirty="0">
                  <a:latin typeface="Eurostile" panose="020B0504020202050204" pitchFamily="34" charset="77"/>
                  <a:sym typeface="Wingdings" pitchFamily="2" charset="2"/>
                </a:endParaRPr>
              </a:p>
              <a:p>
                <a14:m>
                  <m:oMath xmlns:m="http://schemas.openxmlformats.org/officeDocument/2006/math">
                    <m:sSub>
                      <m:sSubPr>
                        <m:ctrlPr>
                          <a:rPr lang="nb-NO" sz="1800" i="1" kern="0" smtClean="0">
                            <a:latin typeface="Cambria Math" panose="02040503050406030204" pitchFamily="18" charset="0"/>
                            <a:sym typeface="Wingdings" pitchFamily="2" charset="2"/>
                          </a:rPr>
                        </m:ctrlPr>
                      </m:sSubPr>
                      <m:e>
                        <m:r>
                          <a:rPr lang="nb-NO" sz="1800" b="0" i="1" kern="0" smtClean="0">
                            <a:latin typeface="Cambria Math" panose="02040503050406030204" pitchFamily="18" charset="0"/>
                            <a:sym typeface="Wingdings" pitchFamily="2" charset="2"/>
                          </a:rPr>
                          <m:t>𝐼</m:t>
                        </m:r>
                      </m:e>
                      <m:sub>
                        <m:r>
                          <a:rPr lang="nb-NO" sz="1800" b="0" i="1" kern="0" smtClean="0">
                            <a:latin typeface="Cambria Math" panose="02040503050406030204" pitchFamily="18" charset="0"/>
                            <a:sym typeface="Wingdings" pitchFamily="2" charset="2"/>
                          </a:rPr>
                          <m:t>𝑒</m:t>
                        </m:r>
                        <m:r>
                          <a:rPr lang="nb-NO" sz="1800" b="0" i="1" kern="0" smtClean="0">
                            <a:latin typeface="Cambria Math" panose="02040503050406030204" pitchFamily="18" charset="0"/>
                            <a:sym typeface="Wingdings" pitchFamily="2" charset="2"/>
                          </a:rPr>
                          <m:t>,</m:t>
                        </m:r>
                        <m:r>
                          <a:rPr lang="nb-NO" sz="1800" b="0" i="1" kern="0" smtClean="0">
                            <a:latin typeface="Cambria Math" panose="02040503050406030204" pitchFamily="18" charset="0"/>
                            <a:sym typeface="Wingdings" pitchFamily="2" charset="2"/>
                          </a:rPr>
                          <m:t>𝑒𝑓𝑓</m:t>
                        </m:r>
                      </m:sub>
                    </m:sSub>
                  </m:oMath>
                </a14:m>
                <a:r>
                  <a:rPr lang="nb-NO" sz="1800" kern="0" dirty="0">
                    <a:latin typeface="Eurostile" panose="020B0504020202050204" pitchFamily="34" charset="77"/>
                    <a:sym typeface="Wingdings" pitchFamily="2" charset="2"/>
                  </a:rPr>
                  <a:t> - </a:t>
                </a:r>
                <a:r>
                  <a:rPr lang="nb-NO" sz="1800" kern="0" dirty="0" err="1">
                    <a:latin typeface="Eurostile" panose="020B0504020202050204" pitchFamily="34" charset="77"/>
                    <a:sym typeface="Wingdings" pitchFamily="2" charset="2"/>
                  </a:rPr>
                  <a:t>effective</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equipment</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factor</a:t>
                </a:r>
                <a:r>
                  <a:rPr lang="nb-NO" sz="1800" kern="0" dirty="0">
                    <a:latin typeface="Eurostile" panose="020B0504020202050204" pitchFamily="34" charset="77"/>
                    <a:sym typeface="Wingdings" pitchFamily="2" charset="2"/>
                  </a:rPr>
                  <a:t> (e.g. </a:t>
                </a:r>
                <a:r>
                  <a:rPr lang="nb-NO" sz="1800" kern="0" dirty="0" err="1">
                    <a:latin typeface="Eurostile" panose="020B0504020202050204" pitchFamily="34" charset="77"/>
                    <a:sym typeface="Wingdings" pitchFamily="2" charset="2"/>
                  </a:rPr>
                  <a:t>encoding</a:t>
                </a:r>
                <a:r>
                  <a:rPr lang="nb-NO" sz="1800" kern="0" dirty="0">
                    <a:latin typeface="Eurostile" panose="020B0504020202050204" pitchFamily="34" charset="77"/>
                    <a:sym typeface="Wingdings" pitchFamily="2" charset="2"/>
                  </a:rPr>
                  <a:t> bitrate)</a:t>
                </a:r>
              </a:p>
              <a:p>
                <a14:m>
                  <m:oMath xmlns:m="http://schemas.openxmlformats.org/officeDocument/2006/math">
                    <m:r>
                      <a:rPr lang="nb-NO" sz="1800" i="1" kern="0" smtClean="0">
                        <a:latin typeface="Cambria Math" panose="02040503050406030204" pitchFamily="18" charset="0"/>
                        <a:sym typeface="Wingdings" pitchFamily="2" charset="2"/>
                      </a:rPr>
                      <m:t>𝐴</m:t>
                    </m:r>
                  </m:oMath>
                </a14:m>
                <a:r>
                  <a:rPr lang="nb-NO" sz="1800" kern="0" dirty="0">
                    <a:latin typeface="Eurostile" panose="020B0504020202050204" pitchFamily="34" charset="77"/>
                    <a:sym typeface="Wingdings" pitchFamily="2" charset="2"/>
                  </a:rPr>
                  <a:t> – </a:t>
                </a:r>
                <a:r>
                  <a:rPr lang="nb-NO" sz="1800" kern="0" dirty="0" err="1">
                    <a:latin typeface="Eurostile" panose="020B0504020202050204" pitchFamily="34" charset="77"/>
                    <a:sym typeface="Wingdings" pitchFamily="2" charset="2"/>
                  </a:rPr>
                  <a:t>advantage</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factor</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user’s</a:t>
                </a:r>
                <a:r>
                  <a:rPr lang="nb-NO" sz="1800" kern="0" dirty="0">
                    <a:latin typeface="Eurostile" panose="020B0504020202050204" pitchFamily="34" charset="77"/>
                    <a:sym typeface="Wingdings" pitchFamily="2" charset="2"/>
                  </a:rPr>
                  <a:t> </a:t>
                </a:r>
                <a:r>
                  <a:rPr lang="nb-NO" sz="1800" kern="0" dirty="0" err="1">
                    <a:latin typeface="Eurostile" panose="020B0504020202050204" pitchFamily="34" charset="77"/>
                    <a:sym typeface="Wingdings" pitchFamily="2" charset="2"/>
                  </a:rPr>
                  <a:t>tolerance</a:t>
                </a:r>
                <a:r>
                  <a:rPr lang="nb-NO" sz="1800" kern="0" dirty="0">
                    <a:latin typeface="Eurostile" panose="020B0504020202050204" pitchFamily="34" charset="77"/>
                    <a:sym typeface="Wingdings" pitchFamily="2" charset="2"/>
                  </a:rPr>
                  <a:t>)</a:t>
                </a:r>
              </a:p>
              <a:p>
                <a:pPr algn="l"/>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Careful</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this</a:t>
                </a:r>
                <a:r>
                  <a:rPr lang="nb-NO" sz="2000" kern="0" dirty="0">
                    <a:latin typeface="Eurostile" panose="020B0504020202050204" pitchFamily="34" charset="77"/>
                    <a:sym typeface="Wingdings" pitchFamily="2" charset="2"/>
                  </a:rPr>
                  <a:t> is </a:t>
                </a:r>
                <a:r>
                  <a:rPr lang="nb-NO" sz="2000" kern="0" dirty="0" err="1">
                    <a:latin typeface="Eurostile" panose="020B0504020202050204" pitchFamily="34" charset="77"/>
                    <a:sym typeface="Wingdings" pitchFamily="2" charset="2"/>
                  </a:rPr>
                  <a:t>telephony</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providers’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model</a:t>
                </a:r>
                <a:r>
                  <a:rPr lang="nb-NO" sz="2000" kern="0" dirty="0">
                    <a:latin typeface="Eurostile" panose="020B0504020202050204" pitchFamily="34" charset="77"/>
                    <a:sym typeface="Wingdings" pitchFamily="2" charset="2"/>
                  </a:rPr>
                  <a:t> to </a:t>
                </a:r>
                <a:r>
                  <a:rPr lang="nb-NO" sz="2000" kern="0" dirty="0" err="1">
                    <a:latin typeface="Eurostile" panose="020B0504020202050204" pitchFamily="34" charset="77"/>
                    <a:sym typeface="Wingdings" pitchFamily="2" charset="2"/>
                  </a:rPr>
                  <a:t>estimate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what</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customers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tolerate</a:t>
                </a:r>
                <a:r>
                  <a:rPr lang="nb-NO" sz="2000" kern="0" dirty="0">
                    <a:latin typeface="Eurostile" panose="020B0504020202050204" pitchFamily="34" charset="77"/>
                    <a:sym typeface="Wingdings" pitchFamily="2" charset="2"/>
                  </a:rPr>
                  <a:t>.</a:t>
                </a:r>
              </a:p>
              <a:p>
                <a:pPr marL="342900" indent="-342900" algn="l">
                  <a:buFont typeface="Arial" panose="020B0604020202020204" pitchFamily="34" charset="0"/>
                  <a:buChar char="•"/>
                </a:pPr>
                <a:r>
                  <a:rPr lang="nb-NO" sz="2000" kern="0" dirty="0">
                    <a:latin typeface="Eurostile" panose="020B0504020202050204" pitchFamily="34" charset="77"/>
                    <a:sym typeface="Wingdings" pitchFamily="2" charset="2"/>
                  </a:rPr>
                  <a:t>It is not a general </a:t>
                </a:r>
                <a:r>
                  <a:rPr lang="nb-NO" sz="2000" kern="0" dirty="0" err="1">
                    <a:latin typeface="Eurostile" panose="020B0504020202050204" pitchFamily="34" charset="77"/>
                    <a:sym typeface="Wingdings" pitchFamily="2" charset="2"/>
                  </a:rPr>
                  <a:t>QoS</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model</a:t>
                </a:r>
                <a:r>
                  <a:rPr lang="nb-NO" sz="2000" kern="0" dirty="0">
                    <a:latin typeface="Eurostile" panose="020B0504020202050204" pitchFamily="34" charset="77"/>
                    <a:sym typeface="Wingdings" pitchFamily="2" charset="2"/>
                  </a:rPr>
                  <a:t> for </a:t>
                </a:r>
                <a:r>
                  <a:rPr lang="nb-NO" sz="2000" kern="0" dirty="0" err="1">
                    <a:latin typeface="Eurostile" panose="020B0504020202050204" pitchFamily="34" charset="77"/>
                    <a:sym typeface="Wingdings" pitchFamily="2" charset="2"/>
                  </a:rPr>
                  <a:t>speech</a:t>
                </a:r>
                <a:r>
                  <a:rPr lang="nb-NO" sz="2000" kern="0" dirty="0">
                    <a:latin typeface="Eurostile" panose="020B0504020202050204" pitchFamily="34" charset="77"/>
                    <a:sym typeface="Wingdings" pitchFamily="2" charset="2"/>
                  </a:rPr>
                  <a:t>.</a:t>
                </a:r>
              </a:p>
            </p:txBody>
          </p:sp>
        </mc:Choice>
        <mc:Fallback>
          <p:sp>
            <p:nvSpPr>
              <p:cNvPr id="5" name="TextBox 4">
                <a:extLst>
                  <a:ext uri="{FF2B5EF4-FFF2-40B4-BE49-F238E27FC236}">
                    <a16:creationId xmlns:a16="http://schemas.microsoft.com/office/drawing/2014/main" id="{A007D641-131C-59BF-2805-12ACBBEDC889}"/>
                  </a:ext>
                </a:extLst>
              </p:cNvPr>
              <p:cNvSpPr txBox="1">
                <a:spLocks noRot="1" noChangeAspect="1" noMove="1" noResize="1" noEditPoints="1" noAdjustHandles="1" noChangeArrowheads="1" noChangeShapeType="1" noTextEdit="1"/>
              </p:cNvSpPr>
              <p:nvPr/>
            </p:nvSpPr>
            <p:spPr bwMode="auto">
              <a:xfrm>
                <a:off x="4922728" y="1152395"/>
                <a:ext cx="3984205" cy="3557391"/>
              </a:xfrm>
              <a:prstGeom prst="rect">
                <a:avLst/>
              </a:prstGeom>
              <a:blipFill>
                <a:blip r:embed="rId3"/>
                <a:stretch>
                  <a:fillRect l="-1587" t="-709" r="-1587" b="-51064"/>
                </a:stretch>
              </a:blip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Tree>
    <p:extLst>
      <p:ext uri="{BB962C8B-B14F-4D97-AF65-F5344CB8AC3E}">
        <p14:creationId xmlns:p14="http://schemas.microsoft.com/office/powerpoint/2010/main" val="36071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Method</a:t>
            </a:r>
            <a:endParaRPr lang="en-US" dirty="0">
              <a:solidFill>
                <a:srgbClr val="000000"/>
              </a:solidFill>
              <a:ea typeface="ヒラギノ角ゴ ProN W3" charset="-128"/>
              <a:sym typeface="Verdana" charset="0"/>
            </a:endParaRPr>
          </a:p>
        </p:txBody>
      </p:sp>
      <p:sp>
        <p:nvSpPr>
          <p:cNvPr id="7" name="TextBox 6"/>
          <p:cNvSpPr txBox="1"/>
          <p:nvPr/>
        </p:nvSpPr>
        <p:spPr>
          <a:xfrm>
            <a:off x="514350" y="1385888"/>
            <a:ext cx="3517900" cy="2215991"/>
          </a:xfrm>
          <a:prstGeom prst="rect">
            <a:avLst/>
          </a:prstGeom>
          <a:solidFill>
            <a:srgbClr val="FFFFFF"/>
          </a:solidFill>
          <a:ln>
            <a:solidFill>
              <a:srgbClr val="1C1C1C"/>
            </a:solidFill>
          </a:ln>
          <a:effectLst>
            <a:outerShdw blurRad="50800" dist="38100" dir="2700000" algn="tl" rotWithShape="0">
              <a:prstClr val="black">
                <a:alpha val="40000"/>
              </a:prstClr>
            </a:outerShdw>
          </a:effectLst>
        </p:spPr>
        <p:txBody>
          <a:bodyPr wrap="square" rtlCol="0">
            <a:spAutoFit/>
          </a:bodyPr>
          <a:lstStyle/>
          <a:p>
            <a:r>
              <a:rPr lang="en-US" sz="1800" b="0" dirty="0">
                <a:latin typeface="Eurostile"/>
                <a:cs typeface="Eurostile"/>
              </a:rPr>
              <a:t>Participants</a:t>
            </a:r>
          </a:p>
          <a:p>
            <a:pPr>
              <a:buFontTx/>
              <a:buChar char="•"/>
            </a:pPr>
            <a:r>
              <a:rPr lang="en-US" sz="2000" b="0" dirty="0">
                <a:latin typeface="Eurostile"/>
                <a:cs typeface="Eurostile"/>
              </a:rPr>
              <a:t> 28 paid, voluntary participants</a:t>
            </a:r>
          </a:p>
          <a:p>
            <a:pPr>
              <a:buFontTx/>
              <a:buChar char="•"/>
            </a:pPr>
            <a:r>
              <a:rPr lang="en-US" sz="2000" b="0" dirty="0">
                <a:latin typeface="Eurostile"/>
                <a:cs typeface="Eurostile"/>
              </a:rPr>
              <a:t> 9 females, 19 males</a:t>
            </a:r>
          </a:p>
          <a:p>
            <a:pPr>
              <a:buFontTx/>
              <a:buChar char="•"/>
            </a:pPr>
            <a:r>
              <a:rPr lang="en-US" sz="2000" b="0" dirty="0">
                <a:latin typeface="Eurostile"/>
                <a:cs typeface="Eurostile"/>
              </a:rPr>
              <a:t> Age 19 – 41 years (mean 24)</a:t>
            </a:r>
          </a:p>
          <a:p>
            <a:pPr>
              <a:buFontTx/>
              <a:buChar char="•"/>
            </a:pPr>
            <a:r>
              <a:rPr lang="en-US" sz="2000" b="0" dirty="0">
                <a:latin typeface="Eurostile"/>
                <a:cs typeface="Eurostile"/>
              </a:rPr>
              <a:t> Self-reported normal hearing,</a:t>
            </a:r>
          </a:p>
          <a:p>
            <a:r>
              <a:rPr lang="en-US" sz="2000" b="0" dirty="0">
                <a:latin typeface="Eurostile"/>
                <a:cs typeface="Eurostile"/>
              </a:rPr>
              <a:t>  and normal/corrected vision</a:t>
            </a:r>
          </a:p>
        </p:txBody>
      </p:sp>
      <p:sp>
        <p:nvSpPr>
          <p:cNvPr id="8" name="TextBox 7"/>
          <p:cNvSpPr txBox="1"/>
          <p:nvPr/>
        </p:nvSpPr>
        <p:spPr>
          <a:xfrm>
            <a:off x="4705350" y="1385888"/>
            <a:ext cx="3829050" cy="2954655"/>
          </a:xfrm>
          <a:prstGeom prst="rect">
            <a:avLst/>
          </a:prstGeom>
          <a:solidFill>
            <a:srgbClr val="FFFFFF"/>
          </a:solidFill>
          <a:ln>
            <a:solidFill>
              <a:srgbClr val="1C1C1C"/>
            </a:solidFill>
          </a:ln>
          <a:effectLst>
            <a:outerShdw blurRad="50800" dist="38100" dir="2700000" algn="tl" rotWithShape="0">
              <a:prstClr val="black">
                <a:alpha val="40000"/>
              </a:prstClr>
            </a:outerShdw>
          </a:effectLst>
        </p:spPr>
        <p:txBody>
          <a:bodyPr wrap="square" rtlCol="0">
            <a:spAutoFit/>
          </a:bodyPr>
          <a:lstStyle/>
          <a:p>
            <a:r>
              <a:rPr lang="en-US" sz="1800" b="0" dirty="0">
                <a:latin typeface="Eurostile"/>
                <a:cs typeface="Eurostile"/>
              </a:rPr>
              <a:t>Procedure</a:t>
            </a:r>
          </a:p>
          <a:p>
            <a:pPr>
              <a:buFontTx/>
              <a:buChar char="•"/>
            </a:pPr>
            <a:r>
              <a:rPr lang="en-US" sz="2000" b="0" dirty="0">
                <a:latin typeface="Eurostile"/>
                <a:cs typeface="Eurostile"/>
              </a:rPr>
              <a:t> Field study at university library </a:t>
            </a:r>
          </a:p>
          <a:p>
            <a:pPr>
              <a:buFontTx/>
              <a:buChar char="•"/>
            </a:pPr>
            <a:r>
              <a:rPr lang="en-US" sz="2000" b="0" dirty="0">
                <a:latin typeface="Eurostile"/>
                <a:cs typeface="Eurostile"/>
              </a:rPr>
              <a:t> Presented on iPod touch devices</a:t>
            </a:r>
          </a:p>
          <a:p>
            <a:r>
              <a:rPr lang="en-US" sz="2000" b="0" dirty="0">
                <a:latin typeface="Eurostile"/>
                <a:cs typeface="Eurostile"/>
              </a:rPr>
              <a:t>   - Resolution 480x320</a:t>
            </a:r>
          </a:p>
          <a:p>
            <a:r>
              <a:rPr lang="en-US" sz="2000" b="0" dirty="0">
                <a:latin typeface="Eurostile"/>
                <a:cs typeface="Eurostile"/>
              </a:rPr>
              <a:t>   - Frame rate 30 fps</a:t>
            </a:r>
          </a:p>
          <a:p>
            <a:pPr>
              <a:buFontTx/>
              <a:buChar char="•"/>
            </a:pPr>
            <a:r>
              <a:rPr lang="en-US" sz="2000" b="0" dirty="0">
                <a:latin typeface="Eurostile"/>
                <a:cs typeface="Eurostile"/>
              </a:rPr>
              <a:t> 12 sec video duration </a:t>
            </a:r>
          </a:p>
          <a:p>
            <a:pPr>
              <a:buFontTx/>
              <a:buChar char="•"/>
            </a:pPr>
            <a:r>
              <a:rPr lang="en-US" sz="2000" b="0" dirty="0">
                <a:latin typeface="Eurostile"/>
                <a:cs typeface="Eurostile"/>
              </a:rPr>
              <a:t> Random presentations</a:t>
            </a:r>
          </a:p>
          <a:p>
            <a:pPr>
              <a:buFontTx/>
              <a:buChar char="•"/>
            </a:pPr>
            <a:r>
              <a:rPr lang="en-US" sz="2000" b="0" dirty="0">
                <a:latin typeface="Eurostile"/>
                <a:cs typeface="Eurostile"/>
              </a:rPr>
              <a:t> Optional number of blocks</a:t>
            </a:r>
          </a:p>
        </p:txBody>
      </p:sp>
      <p:pic>
        <p:nvPicPr>
          <p:cNvPr id="9" name="Picture 8" descr="Stability_measure_small.jpg"/>
          <p:cNvPicPr>
            <a:picLocks noChangeAspect="1"/>
          </p:cNvPicPr>
          <p:nvPr/>
        </p:nvPicPr>
        <p:blipFill>
          <a:blip r:embed="rId3"/>
          <a:stretch>
            <a:fillRect/>
          </a:stretch>
        </p:blipFill>
        <p:spPr>
          <a:xfrm>
            <a:off x="501650" y="4458130"/>
            <a:ext cx="3820250" cy="1332000"/>
          </a:xfrm>
          <a:prstGeom prst="rect">
            <a:avLst/>
          </a:prstGeom>
        </p:spPr>
      </p:pic>
      <p:pic>
        <p:nvPicPr>
          <p:cNvPr id="10" name="Picture 9" descr="Acceptance_measure_small.jpg"/>
          <p:cNvPicPr>
            <a:picLocks noChangeAspect="1"/>
          </p:cNvPicPr>
          <p:nvPr/>
        </p:nvPicPr>
        <p:blipFill>
          <a:blip r:embed="rId4"/>
          <a:stretch>
            <a:fillRect/>
          </a:stretch>
        </p:blipFill>
        <p:spPr>
          <a:xfrm>
            <a:off x="4405298" y="4458130"/>
            <a:ext cx="4218002" cy="1332000"/>
          </a:xfrm>
          <a:prstGeom prst="rect">
            <a:avLst/>
          </a:prstGeom>
        </p:spPr>
      </p:pic>
    </p:spTree>
    <p:extLst>
      <p:ext uri="{BB962C8B-B14F-4D97-AF65-F5344CB8AC3E}">
        <p14:creationId xmlns:p14="http://schemas.microsoft.com/office/powerpoint/2010/main" val="115700918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p:txBody>
          <a:bodyPr/>
          <a:lstStyle/>
          <a:p>
            <a:r>
              <a:rPr lang="en-US" dirty="0">
                <a:solidFill>
                  <a:srgbClr val="000000"/>
                </a:solidFill>
              </a:rPr>
              <a:t>Test procedure</a:t>
            </a:r>
            <a:endParaRPr lang="en-US" altLang="zh-CN" dirty="0"/>
          </a:p>
        </p:txBody>
      </p:sp>
      <p:sp>
        <p:nvSpPr>
          <p:cNvPr id="23" name="Content Placeholder 2"/>
          <p:cNvSpPr>
            <a:spLocks noGrp="1"/>
          </p:cNvSpPr>
          <p:nvPr>
            <p:ph idx="1"/>
          </p:nvPr>
        </p:nvSpPr>
        <p:spPr>
          <a:prstGeom prst="rect">
            <a:avLst/>
          </a:prstGeom>
        </p:spPr>
        <p:txBody>
          <a:bodyPr/>
          <a:lstStyle/>
          <a:p>
            <a:pPr marL="0" indent="0">
              <a:buNone/>
            </a:pPr>
            <a:r>
              <a:rPr lang="en-US" altLang="zh-CN" sz="2400" dirty="0">
                <a:latin typeface="Eurostile"/>
                <a:cs typeface="Eurostile"/>
              </a:rPr>
              <a:t>We use the Single Stimulus (SS) method to collect responses from subjects</a:t>
            </a:r>
          </a:p>
          <a:p>
            <a:pPr lvl="1"/>
            <a:r>
              <a:rPr lang="en-US" altLang="zh-CN" sz="2000" dirty="0">
                <a:latin typeface="Eurostile"/>
                <a:cs typeface="Eurostile"/>
              </a:rPr>
              <a:t>Each test stimulus is displayed only once</a:t>
            </a:r>
          </a:p>
          <a:p>
            <a:pPr lvl="1"/>
            <a:endParaRPr lang="en-US" altLang="zh-CN" sz="2000" dirty="0">
              <a:latin typeface="Eurostile"/>
              <a:cs typeface="Eurostile"/>
            </a:endParaRPr>
          </a:p>
          <a:p>
            <a:pPr lvl="1">
              <a:buNone/>
            </a:pPr>
            <a:endParaRPr lang="en-US" altLang="zh-CN" sz="2000" dirty="0">
              <a:latin typeface="Eurostile"/>
              <a:cs typeface="Eurostile"/>
            </a:endParaRPr>
          </a:p>
          <a:p>
            <a:pPr marL="0" indent="0">
              <a:buNone/>
            </a:pPr>
            <a:r>
              <a:rPr lang="en-US" altLang="zh-CN" sz="2400" dirty="0">
                <a:latin typeface="Eurostile"/>
                <a:cs typeface="Eurostile"/>
              </a:rPr>
              <a:t>Each stimulus lasts for 12 seconds</a:t>
            </a:r>
            <a:br>
              <a:rPr lang="en-US" altLang="zh-CN" sz="2400" dirty="0">
                <a:latin typeface="Eurostile"/>
                <a:cs typeface="Eurostile"/>
              </a:rPr>
            </a:br>
            <a:r>
              <a:rPr lang="en-US" altLang="zh-CN" sz="1600" dirty="0">
                <a:latin typeface="Eurostile"/>
                <a:cs typeface="Eurostile"/>
              </a:rPr>
              <a:t>based on previous study about memory effect</a:t>
            </a:r>
            <a:endParaRPr lang="en-US" altLang="zh-CN" sz="2400" dirty="0">
              <a:latin typeface="Eurostile"/>
              <a:cs typeface="Eurostile"/>
            </a:endParaRPr>
          </a:p>
          <a:p>
            <a:pPr lvl="1"/>
            <a:endParaRPr lang="en-US" altLang="zh-CN" sz="2000" dirty="0">
              <a:latin typeface="Eurostile"/>
              <a:cs typeface="Eurostile"/>
            </a:endParaRPr>
          </a:p>
          <a:p>
            <a:pPr lvl="1"/>
            <a:endParaRPr lang="en-US" altLang="zh-CN" sz="2000" dirty="0">
              <a:latin typeface="Eurostile"/>
              <a:cs typeface="Eurostile"/>
            </a:endParaRPr>
          </a:p>
          <a:p>
            <a:pPr marL="0" indent="0">
              <a:buNone/>
            </a:pPr>
            <a:r>
              <a:rPr lang="en-US" altLang="zh-CN" sz="2400" dirty="0">
                <a:latin typeface="Eurostile"/>
                <a:cs typeface="Eurostile"/>
              </a:rPr>
              <a:t>Two responses collected after each stimulus</a:t>
            </a:r>
          </a:p>
          <a:p>
            <a:pPr lvl="1"/>
            <a:endParaRPr lang="en-US" altLang="zh-CN" sz="2000" dirty="0">
              <a:latin typeface="Eurostile"/>
              <a:cs typeface="Eurostile"/>
            </a:endParaRPr>
          </a:p>
          <a:p>
            <a:pPr lvl="1"/>
            <a:endParaRPr lang="en-US" altLang="zh-CN" sz="2000" dirty="0">
              <a:latin typeface="Eurostile"/>
              <a:cs typeface="Eurostile"/>
            </a:endParaRPr>
          </a:p>
        </p:txBody>
      </p:sp>
      <p:grpSp>
        <p:nvGrpSpPr>
          <p:cNvPr id="66" name="Group 65"/>
          <p:cNvGrpSpPr/>
          <p:nvPr/>
        </p:nvGrpSpPr>
        <p:grpSpPr>
          <a:xfrm>
            <a:off x="6391400" y="2922114"/>
            <a:ext cx="2365840" cy="1503368"/>
            <a:chOff x="1131103" y="3515517"/>
            <a:chExt cx="2365840" cy="1515171"/>
          </a:xfrm>
        </p:grpSpPr>
        <p:cxnSp>
          <p:nvCxnSpPr>
            <p:cNvPr id="29" name="Straight Connector 28"/>
            <p:cNvCxnSpPr/>
            <p:nvPr/>
          </p:nvCxnSpPr>
          <p:spPr>
            <a:xfrm>
              <a:off x="1231900" y="4022130"/>
              <a:ext cx="254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64934"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841500" y="4023718"/>
              <a:ext cx="381992" cy="476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1263462" y="4225191"/>
              <a:ext cx="406400" cy="3455"/>
            </a:xfrm>
            <a:prstGeom prst="line">
              <a:avLst/>
            </a:prstGeom>
          </p:spPr>
          <p:style>
            <a:lnRef idx="2">
              <a:schemeClr val="accent1"/>
            </a:lnRef>
            <a:fillRef idx="0">
              <a:schemeClr val="accent1"/>
            </a:fillRef>
            <a:effectRef idx="1">
              <a:schemeClr val="accent1"/>
            </a:effectRef>
            <a:fontRef idx="minor">
              <a:schemeClr val="tx1"/>
            </a:fontRef>
          </p:style>
        </p:cxnSp>
        <p:grpSp>
          <p:nvGrpSpPr>
            <p:cNvPr id="26" name="Group 22"/>
            <p:cNvGrpSpPr/>
            <p:nvPr/>
          </p:nvGrpSpPr>
          <p:grpSpPr>
            <a:xfrm>
              <a:off x="1468391" y="3515517"/>
              <a:ext cx="1466982" cy="501849"/>
              <a:chOff x="5845832" y="1071920"/>
              <a:chExt cx="891779" cy="501849"/>
            </a:xfrm>
          </p:grpSpPr>
          <p:sp>
            <p:nvSpPr>
              <p:cNvPr id="27" name="Left Brace 26"/>
              <p:cNvSpPr/>
              <p:nvPr/>
            </p:nvSpPr>
            <p:spPr>
              <a:xfrm rot="5400000">
                <a:off x="6194686" y="1030844"/>
                <a:ext cx="194071" cy="89177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28" name="TextBox 27"/>
              <p:cNvSpPr txBox="1"/>
              <p:nvPr/>
            </p:nvSpPr>
            <p:spPr>
              <a:xfrm>
                <a:off x="5978654" y="1071920"/>
                <a:ext cx="668485" cy="307777"/>
              </a:xfrm>
              <a:prstGeom prst="rect">
                <a:avLst/>
              </a:prstGeom>
              <a:noFill/>
            </p:spPr>
            <p:txBody>
              <a:bodyPr wrap="square" rtlCol="0">
                <a:spAutoFit/>
              </a:bodyPr>
              <a:lstStyle/>
              <a:p>
                <a:r>
                  <a:rPr lang="en-US" sz="1400" b="0" dirty="0">
                    <a:solidFill>
                      <a:schemeClr val="tx2"/>
                    </a:solidFill>
                  </a:rPr>
                  <a:t>12 </a:t>
                </a:r>
                <a:r>
                  <a:rPr lang="en-US" sz="1400" b="0" dirty="0"/>
                  <a:t>seconds</a:t>
                </a:r>
              </a:p>
            </p:txBody>
          </p:sp>
        </p:grpSp>
        <p:cxnSp>
          <p:nvCxnSpPr>
            <p:cNvPr id="40" name="Straight Connector 39"/>
            <p:cNvCxnSpPr/>
            <p:nvPr/>
          </p:nvCxnSpPr>
          <p:spPr>
            <a:xfrm rot="5400000">
              <a:off x="1649271"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2017516" y="4225192"/>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214234"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2398571"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603499" y="4030864"/>
              <a:ext cx="52287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31103" y="4722911"/>
              <a:ext cx="710397" cy="307777"/>
            </a:xfrm>
            <a:prstGeom prst="rect">
              <a:avLst/>
            </a:prstGeom>
            <a:noFill/>
          </p:spPr>
          <p:txBody>
            <a:bodyPr wrap="square" rtlCol="0">
              <a:spAutoFit/>
            </a:bodyPr>
            <a:lstStyle/>
            <a:p>
              <a:r>
                <a:rPr lang="en-US" sz="1400" b="0" dirty="0"/>
                <a:t>0.5</a:t>
              </a:r>
              <a:r>
                <a:rPr lang="en-US" sz="1400" b="0" dirty="0">
                  <a:solidFill>
                    <a:schemeClr val="tx2"/>
                  </a:solidFill>
                </a:rPr>
                <a:t> </a:t>
              </a:r>
              <a:r>
                <a:rPr lang="en-US" sz="1400" b="0" dirty="0" err="1">
                  <a:solidFill>
                    <a:schemeClr val="tx2"/>
                  </a:solidFill>
                </a:rPr>
                <a:t>s</a:t>
              </a:r>
              <a:endParaRPr lang="en-US" sz="1400" b="0" dirty="0">
                <a:solidFill>
                  <a:schemeClr val="tx2"/>
                </a:solidFill>
              </a:endParaRPr>
            </a:p>
          </p:txBody>
        </p:sp>
        <p:sp>
          <p:nvSpPr>
            <p:cNvPr id="63" name="Left Brace 62"/>
            <p:cNvSpPr/>
            <p:nvPr/>
          </p:nvSpPr>
          <p:spPr>
            <a:xfrm rot="16200000">
              <a:off x="1250315" y="4502193"/>
              <a:ext cx="228600" cy="18923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64" name="Left Brace 63"/>
            <p:cNvSpPr/>
            <p:nvPr/>
          </p:nvSpPr>
          <p:spPr>
            <a:xfrm rot="16200000">
              <a:off x="2915688" y="4502193"/>
              <a:ext cx="228600" cy="18923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65" name="TextBox 64"/>
            <p:cNvSpPr txBox="1"/>
            <p:nvPr/>
          </p:nvSpPr>
          <p:spPr>
            <a:xfrm>
              <a:off x="2786546" y="4711108"/>
              <a:ext cx="710397" cy="307777"/>
            </a:xfrm>
            <a:prstGeom prst="rect">
              <a:avLst/>
            </a:prstGeom>
            <a:noFill/>
          </p:spPr>
          <p:txBody>
            <a:bodyPr wrap="square" rtlCol="0">
              <a:spAutoFit/>
            </a:bodyPr>
            <a:lstStyle/>
            <a:p>
              <a:r>
                <a:rPr lang="en-US" sz="1400" b="0" dirty="0"/>
                <a:t>0.5</a:t>
              </a:r>
              <a:r>
                <a:rPr lang="en-US" sz="1400" b="0" dirty="0">
                  <a:solidFill>
                    <a:schemeClr val="tx2"/>
                  </a:solidFill>
                </a:rPr>
                <a:t> </a:t>
              </a:r>
              <a:r>
                <a:rPr lang="en-US" sz="1400" b="0" dirty="0" err="1">
                  <a:solidFill>
                    <a:schemeClr val="tx2"/>
                  </a:solidFill>
                </a:rPr>
                <a:t>s</a:t>
              </a:r>
              <a:endParaRPr lang="en-US" sz="1400" b="0" dirty="0">
                <a:solidFill>
                  <a:schemeClr val="tx2"/>
                </a:solidFill>
              </a:endParaRPr>
            </a:p>
          </p:txBody>
        </p:sp>
      </p:grpSp>
      <p:grpSp>
        <p:nvGrpSpPr>
          <p:cNvPr id="101" name="Group 100"/>
          <p:cNvGrpSpPr/>
          <p:nvPr/>
        </p:nvGrpSpPr>
        <p:grpSpPr>
          <a:xfrm>
            <a:off x="5011886" y="1390457"/>
            <a:ext cx="3954956" cy="1534518"/>
            <a:chOff x="4533891" y="3496170"/>
            <a:chExt cx="3954956" cy="1534518"/>
          </a:xfrm>
        </p:grpSpPr>
        <p:cxnSp>
          <p:nvCxnSpPr>
            <p:cNvPr id="69" name="Straight Connector 68"/>
            <p:cNvCxnSpPr/>
            <p:nvPr/>
          </p:nvCxnSpPr>
          <p:spPr>
            <a:xfrm>
              <a:off x="4533891" y="4430120"/>
              <a:ext cx="3858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4923156" y="4028482"/>
              <a:ext cx="1232893" cy="3970"/>
            </a:xfrm>
            <a:prstGeom prst="line">
              <a:avLst/>
            </a:prstGeom>
          </p:spPr>
          <p:style>
            <a:lnRef idx="2">
              <a:schemeClr val="accent1"/>
            </a:lnRef>
            <a:fillRef idx="0">
              <a:schemeClr val="accent1"/>
            </a:fillRef>
            <a:effectRef idx="1">
              <a:schemeClr val="accent1"/>
            </a:effectRef>
            <a:fontRef idx="minor">
              <a:schemeClr val="tx1"/>
            </a:fontRef>
          </p:style>
        </p:cxnSp>
        <p:grpSp>
          <p:nvGrpSpPr>
            <p:cNvPr id="72" name="Group 22"/>
            <p:cNvGrpSpPr/>
            <p:nvPr/>
          </p:nvGrpSpPr>
          <p:grpSpPr>
            <a:xfrm>
              <a:off x="4911002" y="3496170"/>
              <a:ext cx="1248489" cy="501848"/>
              <a:chOff x="5845832" y="1071921"/>
              <a:chExt cx="891779" cy="501848"/>
            </a:xfrm>
          </p:grpSpPr>
          <p:sp>
            <p:nvSpPr>
              <p:cNvPr id="82" name="Left Brace 81"/>
              <p:cNvSpPr/>
              <p:nvPr/>
            </p:nvSpPr>
            <p:spPr>
              <a:xfrm rot="5400000">
                <a:off x="6194686" y="1030844"/>
                <a:ext cx="194071" cy="89177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83" name="TextBox 82"/>
              <p:cNvSpPr txBox="1"/>
              <p:nvPr/>
            </p:nvSpPr>
            <p:spPr>
              <a:xfrm>
                <a:off x="5978654" y="1071921"/>
                <a:ext cx="758957" cy="306288"/>
              </a:xfrm>
              <a:prstGeom prst="rect">
                <a:avLst/>
              </a:prstGeom>
              <a:noFill/>
            </p:spPr>
            <p:txBody>
              <a:bodyPr wrap="square" rtlCol="0">
                <a:spAutoFit/>
              </a:bodyPr>
              <a:lstStyle/>
              <a:p>
                <a:r>
                  <a:rPr lang="en-US" sz="1400" b="0" dirty="0"/>
                  <a:t>Stimulus</a:t>
                </a:r>
                <a:r>
                  <a:rPr lang="en-US" sz="1400" b="0" dirty="0">
                    <a:solidFill>
                      <a:schemeClr val="tx2"/>
                    </a:solidFill>
                  </a:rPr>
                  <a:t> 1</a:t>
                </a:r>
              </a:p>
            </p:txBody>
          </p:sp>
        </p:grpSp>
        <p:cxnSp>
          <p:nvCxnSpPr>
            <p:cNvPr id="73" name="Straight Connector 72"/>
            <p:cNvCxnSpPr/>
            <p:nvPr/>
          </p:nvCxnSpPr>
          <p:spPr>
            <a:xfrm rot="5400000">
              <a:off x="4718228" y="4225193"/>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5400000">
              <a:off x="5950073" y="4225192"/>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146791" y="4430120"/>
              <a:ext cx="749309" cy="1588"/>
            </a:xfrm>
            <a:prstGeom prst="line">
              <a:avLst/>
            </a:prstGeom>
          </p:spPr>
          <p:style>
            <a:lnRef idx="2">
              <a:schemeClr val="accent1"/>
            </a:lnRef>
            <a:fillRef idx="0">
              <a:schemeClr val="accent1"/>
            </a:fillRef>
            <a:effectRef idx="1">
              <a:schemeClr val="accent1"/>
            </a:effectRef>
            <a:fontRef idx="minor">
              <a:schemeClr val="tx1"/>
            </a:fontRef>
          </p:style>
        </p:cxnSp>
        <p:sp>
          <p:nvSpPr>
            <p:cNvPr id="79" name="Left Brace 78"/>
            <p:cNvSpPr/>
            <p:nvPr/>
          </p:nvSpPr>
          <p:spPr>
            <a:xfrm rot="16200000">
              <a:off x="6413497" y="4228503"/>
              <a:ext cx="228600" cy="736610"/>
            </a:xfrm>
            <a:prstGeom prst="leftBrac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sp>
          <p:nvSpPr>
            <p:cNvPr id="81" name="TextBox 80"/>
            <p:cNvSpPr txBox="1"/>
            <p:nvPr/>
          </p:nvSpPr>
          <p:spPr>
            <a:xfrm>
              <a:off x="6273791" y="4722911"/>
              <a:ext cx="710397" cy="307777"/>
            </a:xfrm>
            <a:prstGeom prst="rect">
              <a:avLst/>
            </a:prstGeom>
            <a:noFill/>
          </p:spPr>
          <p:txBody>
            <a:bodyPr wrap="square" rtlCol="0">
              <a:spAutoFit/>
            </a:bodyPr>
            <a:lstStyle/>
            <a:p>
              <a:r>
                <a:rPr lang="en-US" sz="1400" b="0" dirty="0"/>
                <a:t>vote</a:t>
              </a:r>
            </a:p>
          </p:txBody>
        </p:sp>
        <p:cxnSp>
          <p:nvCxnSpPr>
            <p:cNvPr id="90" name="Straight Connector 89"/>
            <p:cNvCxnSpPr/>
            <p:nvPr/>
          </p:nvCxnSpPr>
          <p:spPr>
            <a:xfrm flipV="1">
              <a:off x="6884203" y="4024513"/>
              <a:ext cx="1232893" cy="397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7911121" y="4221224"/>
              <a:ext cx="406400" cy="3455"/>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8120538" y="4413451"/>
              <a:ext cx="36830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6691921" y="4221224"/>
              <a:ext cx="406400" cy="3455"/>
            </a:xfrm>
            <a:prstGeom prst="line">
              <a:avLst/>
            </a:prstGeom>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057999" y="3496170"/>
              <a:ext cx="1062539" cy="307777"/>
            </a:xfrm>
            <a:prstGeom prst="rect">
              <a:avLst/>
            </a:prstGeom>
            <a:noFill/>
          </p:spPr>
          <p:txBody>
            <a:bodyPr wrap="square" rtlCol="0">
              <a:spAutoFit/>
            </a:bodyPr>
            <a:lstStyle/>
            <a:p>
              <a:r>
                <a:rPr lang="en-US" sz="1400" b="0" dirty="0"/>
                <a:t>Stimulus</a:t>
              </a:r>
              <a:r>
                <a:rPr lang="en-US" sz="1400" b="0" dirty="0">
                  <a:solidFill>
                    <a:schemeClr val="tx2"/>
                  </a:solidFill>
                </a:rPr>
                <a:t> 2</a:t>
              </a:r>
            </a:p>
          </p:txBody>
        </p:sp>
        <p:sp>
          <p:nvSpPr>
            <p:cNvPr id="100" name="Left Brace 99"/>
            <p:cNvSpPr/>
            <p:nvPr/>
          </p:nvSpPr>
          <p:spPr>
            <a:xfrm rot="5400000">
              <a:off x="7394769" y="3275248"/>
              <a:ext cx="194071" cy="1248489"/>
            </a:xfrm>
            <a:prstGeom prst="leftBrace">
              <a:avLst>
                <a:gd name="adj1" fmla="val 8333"/>
                <a:gd name="adj2" fmla="val 50000"/>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grpSp>
      <p:grpSp>
        <p:nvGrpSpPr>
          <p:cNvPr id="59" name="Group 58"/>
          <p:cNvGrpSpPr/>
          <p:nvPr/>
        </p:nvGrpSpPr>
        <p:grpSpPr>
          <a:xfrm>
            <a:off x="1041660" y="5752668"/>
            <a:ext cx="5056188" cy="978227"/>
            <a:chOff x="1255712" y="5225327"/>
            <a:chExt cx="5056188" cy="978227"/>
          </a:xfrm>
        </p:grpSpPr>
        <p:cxnSp>
          <p:nvCxnSpPr>
            <p:cNvPr id="39" name="Straight Connector 38"/>
            <p:cNvCxnSpPr/>
            <p:nvPr/>
          </p:nvCxnSpPr>
          <p:spPr>
            <a:xfrm>
              <a:off x="1257300" y="5422899"/>
              <a:ext cx="499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1166506" y="53399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2184094" y="53261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3200094" y="53272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177994" y="53145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5130494" y="5327233"/>
              <a:ext cx="18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6146494" y="5326133"/>
              <a:ext cx="180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257300" y="5403335"/>
              <a:ext cx="1028700" cy="800219"/>
            </a:xfrm>
            <a:prstGeom prst="rect">
              <a:avLst/>
            </a:prstGeom>
            <a:noFill/>
          </p:spPr>
          <p:txBody>
            <a:bodyPr wrap="square" rtlCol="0">
              <a:spAutoFit/>
            </a:bodyPr>
            <a:lstStyle/>
            <a:p>
              <a:pPr algn="ctr"/>
              <a:r>
                <a:rPr lang="en-US" sz="1400" dirty="0"/>
                <a:t>Strongly Agree </a:t>
              </a:r>
              <a:r>
                <a:rPr lang="en-US" dirty="0"/>
                <a:t>	</a:t>
              </a:r>
            </a:p>
          </p:txBody>
        </p:sp>
        <p:sp>
          <p:nvSpPr>
            <p:cNvPr id="56" name="TextBox 55"/>
            <p:cNvSpPr txBox="1"/>
            <p:nvPr/>
          </p:nvSpPr>
          <p:spPr>
            <a:xfrm>
              <a:off x="5283200" y="5403335"/>
              <a:ext cx="1028700" cy="800219"/>
            </a:xfrm>
            <a:prstGeom prst="rect">
              <a:avLst/>
            </a:prstGeom>
            <a:noFill/>
          </p:spPr>
          <p:txBody>
            <a:bodyPr wrap="square" rtlCol="0">
              <a:spAutoFit/>
            </a:bodyPr>
            <a:lstStyle/>
            <a:p>
              <a:pPr algn="ctr"/>
              <a:r>
                <a:rPr lang="en-US" sz="1400" dirty="0"/>
                <a:t>Strongly Disagree </a:t>
              </a:r>
              <a:r>
                <a:rPr lang="en-US" dirty="0"/>
                <a:t>	</a:t>
              </a:r>
            </a:p>
          </p:txBody>
        </p:sp>
        <p:sp>
          <p:nvSpPr>
            <p:cNvPr id="58" name="TextBox 57"/>
            <p:cNvSpPr txBox="1"/>
            <p:nvPr/>
          </p:nvSpPr>
          <p:spPr>
            <a:xfrm>
              <a:off x="3290888" y="5403335"/>
              <a:ext cx="1028700" cy="584776"/>
            </a:xfrm>
            <a:prstGeom prst="rect">
              <a:avLst/>
            </a:prstGeom>
            <a:noFill/>
          </p:spPr>
          <p:txBody>
            <a:bodyPr wrap="square" rtlCol="0">
              <a:spAutoFit/>
            </a:bodyPr>
            <a:lstStyle/>
            <a:p>
              <a:pPr algn="ctr"/>
              <a:r>
                <a:rPr lang="en-US" sz="1400" dirty="0"/>
                <a:t>Neutral</a:t>
              </a:r>
              <a:r>
                <a:rPr lang="en-US" dirty="0"/>
                <a:t>	</a:t>
              </a:r>
            </a:p>
          </p:txBody>
        </p:sp>
      </p:grpSp>
      <p:sp>
        <p:nvSpPr>
          <p:cNvPr id="57" name="Content Placeholder 2"/>
          <p:cNvSpPr txBox="1">
            <a:spLocks/>
          </p:cNvSpPr>
          <p:nvPr/>
        </p:nvSpPr>
        <p:spPr>
          <a:xfrm>
            <a:off x="454269" y="4728953"/>
            <a:ext cx="6638756" cy="45224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altLang="zh-CN" sz="2000" dirty="0">
                <a:latin typeface="Eurostile"/>
                <a:cs typeface="Eurostile"/>
              </a:rPr>
              <a:t>I think the video quality was at a stable level: </a:t>
            </a:r>
            <a:r>
              <a:rPr lang="en-US" altLang="zh-CN" sz="2000" dirty="0">
                <a:solidFill>
                  <a:srgbClr val="FA7302"/>
                </a:solidFill>
                <a:latin typeface="Eurostile"/>
                <a:cs typeface="Eurostile"/>
              </a:rPr>
              <a:t>Yes</a:t>
            </a:r>
            <a:r>
              <a:rPr lang="en-US" altLang="zh-CN" sz="2000" dirty="0">
                <a:latin typeface="Eurostile"/>
                <a:cs typeface="Eurostile"/>
              </a:rPr>
              <a:t> or </a:t>
            </a:r>
            <a:r>
              <a:rPr lang="en-US" altLang="zh-CN" sz="2000" dirty="0">
                <a:solidFill>
                  <a:srgbClr val="FA7302"/>
                </a:solidFill>
                <a:latin typeface="Eurostile"/>
                <a:cs typeface="Eurostile"/>
              </a:rPr>
              <a:t>No</a:t>
            </a:r>
          </a:p>
        </p:txBody>
      </p:sp>
      <p:sp>
        <p:nvSpPr>
          <p:cNvPr id="60" name="Content Placeholder 2"/>
          <p:cNvSpPr txBox="1">
            <a:spLocks/>
          </p:cNvSpPr>
          <p:nvPr/>
        </p:nvSpPr>
        <p:spPr>
          <a:xfrm>
            <a:off x="454269" y="5268923"/>
            <a:ext cx="6637658" cy="41174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altLang="zh-CN" sz="2000" dirty="0">
                <a:latin typeface="Eurostile"/>
                <a:cs typeface="Eurostile"/>
              </a:rPr>
              <a:t>I accept the overall quality of the video: </a:t>
            </a:r>
            <a:r>
              <a:rPr lang="en-US" altLang="zh-CN" sz="2000" dirty="0">
                <a:solidFill>
                  <a:srgbClr val="FA7302"/>
                </a:solidFill>
                <a:latin typeface="Eurostile"/>
                <a:cs typeface="Eurostile"/>
              </a:rPr>
              <a:t>5-likert scale</a:t>
            </a:r>
          </a:p>
        </p:txBody>
      </p:sp>
    </p:spTree>
    <p:extLst>
      <p:ext uri="{BB962C8B-B14F-4D97-AF65-F5344CB8AC3E}">
        <p14:creationId xmlns:p14="http://schemas.microsoft.com/office/powerpoint/2010/main" val="78428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Design &amp; Analysis</a:t>
            </a:r>
            <a:endParaRPr lang="en-US" dirty="0">
              <a:solidFill>
                <a:srgbClr val="000000"/>
              </a:solidFill>
              <a:ea typeface="ヒラギノ角ゴ ProN W3" charset="-128"/>
              <a:sym typeface="Verdana" charset="0"/>
            </a:endParaRPr>
          </a:p>
        </p:txBody>
      </p:sp>
      <p:sp>
        <p:nvSpPr>
          <p:cNvPr id="2" name="Content Placeholder 1">
            <a:extLst>
              <a:ext uri="{FF2B5EF4-FFF2-40B4-BE49-F238E27FC236}">
                <a16:creationId xmlns:a16="http://schemas.microsoft.com/office/drawing/2014/main" id="{8269337A-96C8-3840-9060-9FD901220C95}"/>
              </a:ext>
            </a:extLst>
          </p:cNvPr>
          <p:cNvSpPr>
            <a:spLocks noGrp="1"/>
          </p:cNvSpPr>
          <p:nvPr>
            <p:ph idx="1"/>
          </p:nvPr>
        </p:nvSpPr>
        <p:spPr/>
        <p:txBody>
          <a:bodyPr/>
          <a:lstStyle/>
          <a:p>
            <a:r>
              <a:rPr lang="en-US" dirty="0"/>
              <a:t>Repeated measures</a:t>
            </a:r>
          </a:p>
          <a:p>
            <a:r>
              <a:rPr lang="en-US" dirty="0"/>
              <a:t>Friedman’s Chi-square test</a:t>
            </a:r>
          </a:p>
          <a:p>
            <a:r>
              <a:rPr lang="en-US" dirty="0"/>
              <a:t>Stimuli blocked by flicker and amplitude</a:t>
            </a:r>
          </a:p>
          <a:p>
            <a:r>
              <a:rPr lang="en-US" dirty="0"/>
              <a:t>Responses to stability measure converted to binomial scores</a:t>
            </a:r>
          </a:p>
          <a:p>
            <a:r>
              <a:rPr lang="en-US" dirty="0"/>
              <a:t>Quality ratings converted to ordinal scores ranging from -2 (least acceptable) to 2 (most acceptable)</a:t>
            </a:r>
          </a:p>
          <a:p>
            <a:pPr lvl="1"/>
            <a:r>
              <a:rPr lang="en-US" dirty="0"/>
              <a:t>we can assume ORDER between scores</a:t>
            </a:r>
          </a:p>
          <a:p>
            <a:pPr lvl="1"/>
            <a:r>
              <a:rPr lang="en-US" dirty="0"/>
              <a:t>we cannot assume equidistance between scores</a:t>
            </a:r>
          </a:p>
          <a:p>
            <a:r>
              <a:rPr lang="en-US" dirty="0"/>
              <a:t>Results for experimental stimuli assessed relative to control stimuli of constant high or low quality</a:t>
            </a:r>
          </a:p>
          <a:p>
            <a:endParaRPr lang="en-US" dirty="0"/>
          </a:p>
          <a:p>
            <a:endParaRPr lang="en-US" dirty="0"/>
          </a:p>
        </p:txBody>
      </p:sp>
    </p:spTree>
    <p:extLst>
      <p:ext uri="{BB962C8B-B14F-4D97-AF65-F5344CB8AC3E}">
        <p14:creationId xmlns:p14="http://schemas.microsoft.com/office/powerpoint/2010/main" val="27017404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Analysis</a:t>
            </a:r>
            <a:endParaRPr lang="en-US" dirty="0">
              <a:solidFill>
                <a:srgbClr val="000000"/>
              </a:solidFill>
              <a:ea typeface="ヒラギノ角ゴ ProN W3" charset="-128"/>
              <a:sym typeface="Verdana" charset="0"/>
            </a:endParaRPr>
          </a:p>
        </p:txBody>
      </p:sp>
      <p:pic>
        <p:nvPicPr>
          <p:cNvPr id="10" name="Picture 9"/>
          <p:cNvPicPr>
            <a:picLocks noChangeAspect="1"/>
          </p:cNvPicPr>
          <p:nvPr/>
        </p:nvPicPr>
        <p:blipFill>
          <a:blip r:embed="rId3"/>
          <a:stretch>
            <a:fillRect/>
          </a:stretch>
        </p:blipFill>
        <p:spPr>
          <a:xfrm>
            <a:off x="251666" y="1361976"/>
            <a:ext cx="8496000" cy="4344260"/>
          </a:xfrm>
          <a:prstGeom prst="rect">
            <a:avLst/>
          </a:prstGeom>
        </p:spPr>
      </p:pic>
    </p:spTree>
    <p:extLst>
      <p:ext uri="{BB962C8B-B14F-4D97-AF65-F5344CB8AC3E}">
        <p14:creationId xmlns:p14="http://schemas.microsoft.com/office/powerpoint/2010/main" val="16017996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Stability scores - Period</a:t>
            </a:r>
            <a:endParaRPr lang="en-US" dirty="0">
              <a:solidFill>
                <a:srgbClr val="000000"/>
              </a:solidFill>
              <a:ea typeface="ヒラギノ角ゴ ProN W3" charset="-128"/>
              <a:sym typeface="Verdana" charset="0"/>
            </a:endParaRPr>
          </a:p>
        </p:txBody>
      </p:sp>
      <p:graphicFrame>
        <p:nvGraphicFramePr>
          <p:cNvPr id="7" name="Chart 6"/>
          <p:cNvGraphicFramePr/>
          <p:nvPr/>
        </p:nvGraphicFramePr>
        <p:xfrm>
          <a:off x="304800" y="1917700"/>
          <a:ext cx="3275999"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165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Noise flicker</a:t>
            </a:r>
          </a:p>
        </p:txBody>
      </p:sp>
      <p:graphicFrame>
        <p:nvGraphicFramePr>
          <p:cNvPr id="9" name="Chart 8"/>
          <p:cNvGraphicFramePr/>
          <p:nvPr/>
        </p:nvGraphicFramePr>
        <p:xfrm>
          <a:off x="3417888" y="1917700"/>
          <a:ext cx="3276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3417888"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Blur flicker</a:t>
            </a:r>
          </a:p>
        </p:txBody>
      </p:sp>
      <p:graphicFrame>
        <p:nvGraphicFramePr>
          <p:cNvPr id="11" name="Chart 10"/>
          <p:cNvGraphicFramePr/>
          <p:nvPr/>
        </p:nvGraphicFramePr>
        <p:xfrm>
          <a:off x="6693888" y="1917700"/>
          <a:ext cx="22680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612870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period levels for</a:t>
            </a:r>
          </a:p>
          <a:p>
            <a:r>
              <a:rPr lang="en-US" sz="1400" b="0" i="1" dirty="0">
                <a:latin typeface="Eurostile" panose="020B0504020202050204" pitchFamily="34" charset="77"/>
                <a:cs typeface="Rockwell"/>
              </a:rPr>
              <a:t>Motion flicker</a:t>
            </a:r>
          </a:p>
        </p:txBody>
      </p:sp>
      <p:sp>
        <p:nvSpPr>
          <p:cNvPr id="13" name="Content Placeholder 2">
            <a:extLst>
              <a:ext uri="{FF2B5EF4-FFF2-40B4-BE49-F238E27FC236}">
                <a16:creationId xmlns:a16="http://schemas.microsoft.com/office/drawing/2014/main" id="{327EC159-FF7E-3B4C-8825-22C0552251EF}"/>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Tree>
    <p:extLst>
      <p:ext uri="{BB962C8B-B14F-4D97-AF65-F5344CB8AC3E}">
        <p14:creationId xmlns:p14="http://schemas.microsoft.com/office/powerpoint/2010/main" val="416149240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Stability scores - Amplitude</a:t>
            </a:r>
            <a:endParaRPr lang="en-US" dirty="0">
              <a:solidFill>
                <a:srgbClr val="000000"/>
              </a:solidFill>
              <a:ea typeface="ヒラギノ角ゴ ProN W3" charset="-128"/>
              <a:sym typeface="Verdana" charset="0"/>
            </a:endParaRPr>
          </a:p>
        </p:txBody>
      </p:sp>
      <p:sp>
        <p:nvSpPr>
          <p:cNvPr id="8" name="TextBox 7"/>
          <p:cNvSpPr txBox="1"/>
          <p:nvPr/>
        </p:nvSpPr>
        <p:spPr>
          <a:xfrm>
            <a:off x="50165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sz="1400" b="0" i="1" dirty="0">
                <a:latin typeface="Eurostile" panose="020B0504020202050204" pitchFamily="34" charset="77"/>
                <a:cs typeface="Rockwell"/>
              </a:rPr>
              <a:t>Noise flicker</a:t>
            </a:r>
          </a:p>
        </p:txBody>
      </p:sp>
      <p:sp>
        <p:nvSpPr>
          <p:cNvPr id="10" name="TextBox 9"/>
          <p:cNvSpPr txBox="1"/>
          <p:nvPr/>
        </p:nvSpPr>
        <p:spPr>
          <a:xfrm>
            <a:off x="3290888"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i="1" dirty="0">
                <a:latin typeface="Eurostile" panose="020B0504020202050204" pitchFamily="34" charset="77"/>
                <a:cs typeface="Rockwell"/>
              </a:rPr>
              <a:t>Blur</a:t>
            </a:r>
            <a:r>
              <a:rPr lang="en-US" sz="1400" b="0" i="1" dirty="0">
                <a:latin typeface="Eurostile" panose="020B0504020202050204" pitchFamily="34" charset="77"/>
                <a:cs typeface="Rockwell"/>
              </a:rPr>
              <a:t> flicker</a:t>
            </a:r>
          </a:p>
        </p:txBody>
      </p:sp>
      <p:sp>
        <p:nvSpPr>
          <p:cNvPr id="12" name="TextBox 11"/>
          <p:cNvSpPr txBox="1"/>
          <p:nvPr/>
        </p:nvSpPr>
        <p:spPr>
          <a:xfrm>
            <a:off x="6128700" y="4597400"/>
            <a:ext cx="2520000" cy="781752"/>
          </a:xfrm>
          <a:prstGeom prst="rect">
            <a:avLst/>
          </a:prstGeom>
          <a:noFill/>
        </p:spPr>
        <p:txBody>
          <a:bodyPr wrap="square" rtlCol="0">
            <a:spAutoFit/>
          </a:bodyPr>
          <a:lstStyle/>
          <a:p>
            <a:r>
              <a:rPr lang="en-US" sz="1400" b="0" dirty="0">
                <a:latin typeface="Eurostile" panose="020B0504020202050204" pitchFamily="34" charset="77"/>
                <a:cs typeface="Rockwell"/>
              </a:rPr>
              <a:t>Perceived quality stability across amplitude levels for</a:t>
            </a:r>
          </a:p>
          <a:p>
            <a:r>
              <a:rPr lang="en-US" sz="1400" b="0" i="1" dirty="0">
                <a:latin typeface="Eurostile" panose="020B0504020202050204" pitchFamily="34" charset="77"/>
                <a:cs typeface="Rockwell"/>
              </a:rPr>
              <a:t>Motion flicker</a:t>
            </a:r>
          </a:p>
        </p:txBody>
      </p:sp>
      <p:graphicFrame>
        <p:nvGraphicFramePr>
          <p:cNvPr id="13" name="Chart 12"/>
          <p:cNvGraphicFramePr/>
          <p:nvPr/>
        </p:nvGraphicFramePr>
        <p:xfrm>
          <a:off x="340803" y="1806100"/>
          <a:ext cx="2951993"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3167869" y="1806100"/>
          <a:ext cx="2843994"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nvGraphicFramePr>
        <p:xfrm>
          <a:off x="5802402" y="1806100"/>
          <a:ext cx="2951994"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Content Placeholder 2">
            <a:extLst>
              <a:ext uri="{FF2B5EF4-FFF2-40B4-BE49-F238E27FC236}">
                <a16:creationId xmlns:a16="http://schemas.microsoft.com/office/drawing/2014/main" id="{FBDB107D-768D-2C45-B85D-D06E6A3ED412}"/>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Tree>
    <p:extLst>
      <p:ext uri="{BB962C8B-B14F-4D97-AF65-F5344CB8AC3E}">
        <p14:creationId xmlns:p14="http://schemas.microsoft.com/office/powerpoint/2010/main" val="255489263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200537" y="3416300"/>
            <a:ext cx="4064000" cy="1854200"/>
          </a:xfrm>
          <a:prstGeom prst="rect">
            <a:avLst/>
          </a:prstGeom>
          <a:solidFill>
            <a:srgbClr val="FFFFFF"/>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dirty="0"/>
              <a:t>Video quality</a:t>
            </a:r>
          </a:p>
        </p:txBody>
      </p:sp>
      <p:pic>
        <p:nvPicPr>
          <p:cNvPr id="4" name="Picture 3" descr="qs_p_a.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165" y="1006475"/>
            <a:ext cx="2939143" cy="2286000"/>
          </a:xfrm>
          <a:prstGeom prst="rect">
            <a:avLst/>
          </a:prstGeom>
        </p:spPr>
      </p:pic>
      <p:graphicFrame>
        <p:nvGraphicFramePr>
          <p:cNvPr id="7" name="Table 6"/>
          <p:cNvGraphicFramePr>
            <a:graphicFrameLocks noGrp="1"/>
          </p:cNvGraphicFramePr>
          <p:nvPr/>
        </p:nvGraphicFramePr>
        <p:xfrm>
          <a:off x="200537" y="3416300"/>
          <a:ext cx="4064000" cy="1854200"/>
        </p:xfrm>
        <a:graphic>
          <a:graphicData uri="http://schemas.openxmlformats.org/drawingml/2006/table">
            <a:tbl>
              <a:tblPr firstRow="1" bandRow="1">
                <a:tableStyleId>{EB344D84-9AFB-497E-A393-DC336BA19D2E}</a:tableStyleId>
              </a:tblPr>
              <a:tblGrid>
                <a:gridCol w="990948">
                  <a:extLst>
                    <a:ext uri="{9D8B030D-6E8A-4147-A177-3AD203B41FA5}">
                      <a16:colId xmlns:a16="http://schemas.microsoft.com/office/drawing/2014/main" val="20000"/>
                    </a:ext>
                  </a:extLst>
                </a:gridCol>
                <a:gridCol w="3073052">
                  <a:extLst>
                    <a:ext uri="{9D8B030D-6E8A-4147-A177-3AD203B41FA5}">
                      <a16:colId xmlns:a16="http://schemas.microsoft.com/office/drawing/2014/main" val="20001"/>
                    </a:ext>
                  </a:extLst>
                </a:gridCol>
              </a:tblGrid>
              <a:tr h="370840">
                <a:tc>
                  <a:txBody>
                    <a:bodyPr/>
                    <a:lstStyle/>
                    <a:p>
                      <a:r>
                        <a:rPr lang="en-US" sz="1600" dirty="0">
                          <a:solidFill>
                            <a:schemeClr val="tx1"/>
                          </a:solidFill>
                          <a:latin typeface="Eurostile"/>
                          <a:cs typeface="Eurostile"/>
                        </a:rPr>
                        <a:t>Noise</a:t>
                      </a:r>
                    </a:p>
                  </a:txBody>
                  <a:tcPr/>
                </a:tc>
                <a:tc>
                  <a:txBody>
                    <a:bodyPr/>
                    <a:lstStyle/>
                    <a:p>
                      <a:endParaRPr lang="en-US" sz="1600" dirty="0">
                        <a:latin typeface="Eurostile"/>
                        <a:cs typeface="Eurostile"/>
                      </a:endParaRPr>
                    </a:p>
                  </a:txBody>
                  <a:tcPr/>
                </a:tc>
                <a:extLst>
                  <a:ext uri="{0D108BD9-81ED-4DB2-BD59-A6C34878D82A}">
                    <a16:rowId xmlns:a16="http://schemas.microsoft.com/office/drawing/2014/main" val="10000"/>
                  </a:ext>
                </a:extLst>
              </a:tr>
              <a:tr h="370840">
                <a:tc>
                  <a:txBody>
                    <a:bodyPr/>
                    <a:lstStyle/>
                    <a:p>
                      <a:r>
                        <a:rPr lang="en-US" sz="1600" dirty="0">
                          <a:latin typeface="Eurostile"/>
                          <a:cs typeface="Eurostile"/>
                        </a:rPr>
                        <a:t>L1</a:t>
                      </a:r>
                    </a:p>
                  </a:txBody>
                  <a:tcPr/>
                </a:tc>
                <a:tc>
                  <a:txBody>
                    <a:bodyPr/>
                    <a:lstStyle/>
                    <a:p>
                      <a:r>
                        <a:rPr lang="en-US" sz="1600" dirty="0">
                          <a:latin typeface="Eurostile"/>
                          <a:cs typeface="Eurostile"/>
                        </a:rPr>
                        <a:t>QP24</a:t>
                      </a:r>
                    </a:p>
                  </a:txBody>
                  <a:tcPr/>
                </a:tc>
                <a:extLst>
                  <a:ext uri="{0D108BD9-81ED-4DB2-BD59-A6C34878D82A}">
                    <a16:rowId xmlns:a16="http://schemas.microsoft.com/office/drawing/2014/main" val="10001"/>
                  </a:ext>
                </a:extLst>
              </a:tr>
              <a:tr h="370840">
                <a:tc>
                  <a:txBody>
                    <a:bodyPr/>
                    <a:lstStyle/>
                    <a:p>
                      <a:r>
                        <a:rPr lang="en-US" sz="1600" dirty="0">
                          <a:latin typeface="Eurostile"/>
                          <a:cs typeface="Eurostile"/>
                        </a:rPr>
                        <a:t>L0</a:t>
                      </a:r>
                    </a:p>
                  </a:txBody>
                  <a:tcPr/>
                </a:tc>
                <a:tc>
                  <a:txBody>
                    <a:bodyPr/>
                    <a:lstStyle/>
                    <a:p>
                      <a:r>
                        <a:rPr lang="en-US" sz="1600" dirty="0">
                          <a:latin typeface="Eurostile"/>
                          <a:cs typeface="Eurostile"/>
                        </a:rPr>
                        <a:t>QP28, QP32,</a:t>
                      </a:r>
                      <a:r>
                        <a:rPr lang="en-US" sz="1600" baseline="0" dirty="0">
                          <a:latin typeface="Eurostile"/>
                          <a:cs typeface="Eurostile"/>
                        </a:rPr>
                        <a:t> QP36, QP40</a:t>
                      </a:r>
                      <a:endParaRPr lang="en-US" sz="1600" dirty="0">
                        <a:latin typeface="Eurostile"/>
                        <a:cs typeface="Eurostile"/>
                      </a:endParaRPr>
                    </a:p>
                  </a:txBody>
                  <a:tcPr/>
                </a:tc>
                <a:extLst>
                  <a:ext uri="{0D108BD9-81ED-4DB2-BD59-A6C34878D82A}">
                    <a16:rowId xmlns:a16="http://schemas.microsoft.com/office/drawing/2014/main" val="10002"/>
                  </a:ext>
                </a:extLst>
              </a:tr>
              <a:tr h="370840">
                <a:tc>
                  <a:txBody>
                    <a:bodyPr/>
                    <a:lstStyle/>
                    <a:p>
                      <a:r>
                        <a:rPr lang="en-US" sz="1600" dirty="0">
                          <a:latin typeface="Eurostile"/>
                          <a:cs typeface="Eurostile"/>
                        </a:rPr>
                        <a:t>Period</a:t>
                      </a:r>
                    </a:p>
                  </a:txBody>
                  <a:tcPr/>
                </a:tc>
                <a:tc>
                  <a:txBody>
                    <a:bodyPr/>
                    <a:lstStyle/>
                    <a:p>
                      <a:r>
                        <a:rPr lang="en-US" sz="1600" dirty="0">
                          <a:latin typeface="Eurostile"/>
                          <a:cs typeface="Eurostile"/>
                        </a:rPr>
                        <a:t>1/5s, 1/3</a:t>
                      </a:r>
                      <a:r>
                        <a:rPr lang="en-US" sz="1600" baseline="0" dirty="0">
                          <a:latin typeface="Eurostile"/>
                          <a:cs typeface="Eurostile"/>
                        </a:rPr>
                        <a:t>s</a:t>
                      </a:r>
                      <a:r>
                        <a:rPr lang="en-US" sz="1600" dirty="0">
                          <a:latin typeface="Eurostile"/>
                          <a:cs typeface="Eurostile"/>
                        </a:rPr>
                        <a:t>, 1s, 2s, 3s, 6s</a:t>
                      </a:r>
                    </a:p>
                  </a:txBody>
                  <a:tcPr/>
                </a:tc>
                <a:extLst>
                  <a:ext uri="{0D108BD9-81ED-4DB2-BD59-A6C34878D82A}">
                    <a16:rowId xmlns:a16="http://schemas.microsoft.com/office/drawing/2014/main" val="10003"/>
                  </a:ext>
                </a:extLst>
              </a:tr>
              <a:tr h="370840">
                <a:tc>
                  <a:txBody>
                    <a:bodyPr/>
                    <a:lstStyle/>
                    <a:p>
                      <a:r>
                        <a:rPr lang="en-US" sz="1600" dirty="0">
                          <a:latin typeface="Eurostile"/>
                          <a:cs typeface="Eurostile"/>
                        </a:rPr>
                        <a:t>Content</a:t>
                      </a:r>
                    </a:p>
                  </a:txBody>
                  <a:tcPr/>
                </a:tc>
                <a:tc>
                  <a:txBody>
                    <a:bodyPr/>
                    <a:lstStyle/>
                    <a:p>
                      <a:r>
                        <a:rPr lang="en-US" sz="1600" dirty="0">
                          <a:latin typeface="Eurostile"/>
                          <a:cs typeface="Eurostile"/>
                        </a:rPr>
                        <a:t>4 mid/long</a:t>
                      </a:r>
                      <a:r>
                        <a:rPr lang="en-US" sz="1600" baseline="0" dirty="0">
                          <a:latin typeface="Eurostile"/>
                          <a:cs typeface="Eurostile"/>
                        </a:rPr>
                        <a:t> distance shots</a:t>
                      </a:r>
                      <a:endParaRPr lang="en-US" sz="1600" dirty="0">
                        <a:latin typeface="Eurostile"/>
                        <a:cs typeface="Eurostile"/>
                      </a:endParaRPr>
                    </a:p>
                  </a:txBody>
                  <a:tcPr/>
                </a:tc>
                <a:extLst>
                  <a:ext uri="{0D108BD9-81ED-4DB2-BD59-A6C34878D82A}">
                    <a16:rowId xmlns:a16="http://schemas.microsoft.com/office/drawing/2014/main" val="10004"/>
                  </a:ext>
                </a:extLst>
              </a:tr>
            </a:tbl>
          </a:graphicData>
        </a:graphic>
      </p:graphicFrame>
      <p:sp>
        <p:nvSpPr>
          <p:cNvPr id="12" name="Line Callout 1 (Border and Accent Bar) 11"/>
          <p:cNvSpPr/>
          <p:nvPr/>
        </p:nvSpPr>
        <p:spPr bwMode="auto">
          <a:xfrm>
            <a:off x="4264537" y="1183886"/>
            <a:ext cx="2391345" cy="548640"/>
          </a:xfrm>
          <a:prstGeom prst="accentBorderCallout1">
            <a:avLst>
              <a:gd name="adj1" fmla="val 18750"/>
              <a:gd name="adj2" fmla="val -8333"/>
              <a:gd name="adj3" fmla="val 46020"/>
              <a:gd name="adj4" fmla="val -151258"/>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Constant high quality references</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3" name="Line Callout 1 (Border and Accent Bar) 12"/>
          <p:cNvSpPr/>
          <p:nvPr/>
        </p:nvSpPr>
        <p:spPr bwMode="auto">
          <a:xfrm>
            <a:off x="4264537" y="1958586"/>
            <a:ext cx="2391345" cy="548640"/>
          </a:xfrm>
          <a:prstGeom prst="accentBorderCallout1">
            <a:avLst>
              <a:gd name="adj1" fmla="val 18750"/>
              <a:gd name="adj2" fmla="val -8333"/>
              <a:gd name="adj3" fmla="val -22803"/>
              <a:gd name="adj4" fmla="val -51544"/>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Constant low quality reference, QP28</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6" name="Rectangle 15"/>
          <p:cNvSpPr/>
          <p:nvPr/>
        </p:nvSpPr>
        <p:spPr bwMode="auto">
          <a:xfrm>
            <a:off x="4264537" y="2720587"/>
            <a:ext cx="2822063" cy="609600"/>
          </a:xfrm>
          <a:prstGeom prst="rect">
            <a:avLst/>
          </a:prstGeom>
          <a:solidFill>
            <a:srgbClr val="FF66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a:ln>
                  <a:noFill/>
                </a:ln>
                <a:solidFill>
                  <a:schemeClr val="tx1"/>
                </a:solidFill>
                <a:effectLst/>
                <a:latin typeface="Eurostile" panose="020B0504020202050204" pitchFamily="34" charset="77"/>
                <a:cs typeface="Eurostile"/>
              </a:rPr>
              <a:t>Not investigated here:</a:t>
            </a:r>
            <a:endParaRPr kumimoji="0" lang="en-US" sz="1600" i="0" u="none" strike="noStrike" cap="none" normalizeH="0" dirty="0">
              <a:ln>
                <a:noFill/>
              </a:ln>
              <a:solidFill>
                <a:schemeClr val="tx1"/>
              </a:solidFill>
              <a:effectLst/>
              <a:latin typeface="Eurostile" panose="020B0504020202050204" pitchFamily="34" charset="77"/>
              <a:cs typeface="Eurostile"/>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Eurostile" panose="020B0504020202050204" pitchFamily="34" charset="77"/>
                <a:cs typeface="Eurostile"/>
              </a:rPr>
              <a:t>relation between qualities</a:t>
            </a:r>
            <a:endParaRPr kumimoji="0" lang="en-US" sz="1600" i="0" u="none" strike="noStrike" cap="none" normalizeH="0" baseline="0" dirty="0">
              <a:ln>
                <a:noFill/>
              </a:ln>
              <a:solidFill>
                <a:schemeClr val="tx1"/>
              </a:solidFill>
              <a:effectLst/>
              <a:latin typeface="Eurostile" panose="020B0504020202050204" pitchFamily="34" charset="77"/>
              <a:cs typeface="Eurostile"/>
            </a:endParaRPr>
          </a:p>
        </p:txBody>
      </p:sp>
      <p:sp>
        <p:nvSpPr>
          <p:cNvPr id="10" name="Content Placeholder 2">
            <a:extLst>
              <a:ext uri="{FF2B5EF4-FFF2-40B4-BE49-F238E27FC236}">
                <a16:creationId xmlns:a16="http://schemas.microsoft.com/office/drawing/2014/main" id="{A21EED35-593B-EB47-8CBF-108C8F43AF93}"/>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270768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normAutofit/>
          </a:bodyPr>
          <a:lstStyle/>
          <a:p>
            <a:pPr eaLnBrk="1" hangingPunct="1">
              <a:defRPr/>
            </a:pPr>
            <a:r>
              <a:rPr lang="en-US" dirty="0">
                <a:solidFill>
                  <a:srgbClr val="000000"/>
                </a:solidFill>
                <a:ea typeface="Verdana" charset="0"/>
                <a:sym typeface="Verdana" charset="0"/>
              </a:rPr>
              <a:t>Acceptance - Noise flicker</a:t>
            </a:r>
            <a:endParaRPr lang="en-US" dirty="0">
              <a:solidFill>
                <a:srgbClr val="000000"/>
              </a:solidFill>
              <a:ea typeface="ヒラギノ角ゴ ProN W3" charset="-128"/>
              <a:sym typeface="Verdana" charset="0"/>
            </a:endParaRPr>
          </a:p>
        </p:txBody>
      </p:sp>
      <p:pic>
        <p:nvPicPr>
          <p:cNvPr id="10" name="Picture 9" descr="qs_p_a.eps"/>
          <p:cNvPicPr>
            <a:picLocks noChangeAspect="1"/>
          </p:cNvPicPr>
          <p:nvPr/>
        </p:nvPicPr>
        <p:blipFill>
          <a:blip r:embed="rId3"/>
          <a:stretch>
            <a:fillRect/>
          </a:stretch>
        </p:blipFill>
        <p:spPr>
          <a:xfrm>
            <a:off x="1100570" y="908592"/>
            <a:ext cx="6942861" cy="5400000"/>
          </a:xfrm>
          <a:prstGeom prst="rect">
            <a:avLst/>
          </a:prstGeom>
        </p:spPr>
      </p:pic>
      <p:pic>
        <p:nvPicPr>
          <p:cNvPr id="11" name="Picture 10" descr="qs_p_a.eps"/>
          <p:cNvPicPr>
            <a:picLocks noChangeAspect="1"/>
          </p:cNvPicPr>
          <p:nvPr/>
        </p:nvPicPr>
        <p:blipFill>
          <a:blip r:embed="rId4">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4">
            <a:lum bright="-100000" contrast="100000"/>
          </a:blip>
          <a:stretch>
            <a:fillRect/>
          </a:stretch>
        </p:blipFill>
        <p:spPr>
          <a:xfrm>
            <a:off x="11078326" y="32420487"/>
            <a:ext cx="5760000" cy="4480001"/>
          </a:xfrm>
          <a:prstGeom prst="rect">
            <a:avLst/>
          </a:prstGeom>
        </p:spPr>
      </p:pic>
      <p:sp>
        <p:nvSpPr>
          <p:cNvPr id="6" name="Content Placeholder 2">
            <a:extLst>
              <a:ext uri="{FF2B5EF4-FFF2-40B4-BE49-F238E27FC236}">
                <a16:creationId xmlns:a16="http://schemas.microsoft.com/office/drawing/2014/main" id="{90B6303E-D90C-BC46-9628-EF2DB3976731}"/>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34469492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Acceptance – Blur flicker</a:t>
            </a:r>
            <a:endParaRPr lang="en-US" dirty="0">
              <a:solidFill>
                <a:srgbClr val="000000"/>
              </a:solidFill>
              <a:ea typeface="ヒラギノ角ゴ ProN W3" charset="-128"/>
              <a:sym typeface="Verdana" charset="0"/>
            </a:endParaRPr>
          </a:p>
        </p:txBody>
      </p:sp>
      <p:pic>
        <p:nvPicPr>
          <p:cNvPr id="11" name="Picture 10" descr="qs_p_a.eps"/>
          <p:cNvPicPr>
            <a:picLocks noChangeAspect="1"/>
          </p:cNvPicPr>
          <p:nvPr/>
        </p:nvPicPr>
        <p:blipFill>
          <a:blip r:embed="rId3">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3">
            <a:lum bright="-100000" contrast="100000"/>
          </a:blip>
          <a:stretch>
            <a:fillRect/>
          </a:stretch>
        </p:blipFill>
        <p:spPr>
          <a:xfrm>
            <a:off x="11078326" y="32420487"/>
            <a:ext cx="5760000" cy="4480001"/>
          </a:xfrm>
          <a:prstGeom prst="rect">
            <a:avLst/>
          </a:prstGeom>
        </p:spPr>
      </p:pic>
      <p:pic>
        <p:nvPicPr>
          <p:cNvPr id="16" name="Picture 15" descr="ss_p_a.eps"/>
          <p:cNvPicPr>
            <a:picLocks noChangeAspect="1"/>
          </p:cNvPicPr>
          <p:nvPr/>
        </p:nvPicPr>
        <p:blipFill>
          <a:blip r:embed="rId4"/>
          <a:stretch>
            <a:fillRect/>
          </a:stretch>
        </p:blipFill>
        <p:spPr>
          <a:xfrm>
            <a:off x="1100572" y="947076"/>
            <a:ext cx="6942856" cy="5400000"/>
          </a:xfrm>
          <a:prstGeom prst="rect">
            <a:avLst/>
          </a:prstGeom>
        </p:spPr>
      </p:pic>
      <p:sp>
        <p:nvSpPr>
          <p:cNvPr id="6" name="Content Placeholder 2">
            <a:extLst>
              <a:ext uri="{FF2B5EF4-FFF2-40B4-BE49-F238E27FC236}">
                <a16:creationId xmlns:a16="http://schemas.microsoft.com/office/drawing/2014/main" id="{FC650B07-13FB-AB47-883D-3700355C3E7D}"/>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71383861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Acceptance – Motion flicker</a:t>
            </a:r>
            <a:endParaRPr lang="en-US" dirty="0">
              <a:solidFill>
                <a:srgbClr val="000000"/>
              </a:solidFill>
              <a:ea typeface="ヒラギノ角ゴ ProN W3" charset="-128"/>
              <a:sym typeface="Verdana" charset="0"/>
            </a:endParaRPr>
          </a:p>
        </p:txBody>
      </p:sp>
      <p:pic>
        <p:nvPicPr>
          <p:cNvPr id="11" name="Picture 10" descr="qs_p_a.eps"/>
          <p:cNvPicPr>
            <a:picLocks noChangeAspect="1"/>
          </p:cNvPicPr>
          <p:nvPr/>
        </p:nvPicPr>
        <p:blipFill>
          <a:blip r:embed="rId3">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3">
            <a:lum bright="-100000" contrast="100000"/>
          </a:blip>
          <a:stretch>
            <a:fillRect/>
          </a:stretch>
        </p:blipFill>
        <p:spPr>
          <a:xfrm>
            <a:off x="11078326" y="32420487"/>
            <a:ext cx="5760000" cy="4480001"/>
          </a:xfrm>
          <a:prstGeom prst="rect">
            <a:avLst/>
          </a:prstGeom>
        </p:spPr>
      </p:pic>
      <p:pic>
        <p:nvPicPr>
          <p:cNvPr id="15" name="Picture 14" descr="ts_p_a.eps"/>
          <p:cNvPicPr>
            <a:picLocks noChangeAspect="1"/>
          </p:cNvPicPr>
          <p:nvPr/>
        </p:nvPicPr>
        <p:blipFill>
          <a:blip r:embed="rId4"/>
          <a:stretch>
            <a:fillRect/>
          </a:stretch>
        </p:blipFill>
        <p:spPr>
          <a:xfrm>
            <a:off x="1100572" y="921420"/>
            <a:ext cx="6942856" cy="5400000"/>
          </a:xfrm>
          <a:prstGeom prst="rect">
            <a:avLst/>
          </a:prstGeom>
        </p:spPr>
      </p:pic>
      <p:sp>
        <p:nvSpPr>
          <p:cNvPr id="6" name="Content Placeholder 2">
            <a:extLst>
              <a:ext uri="{FF2B5EF4-FFF2-40B4-BE49-F238E27FC236}">
                <a16:creationId xmlns:a16="http://schemas.microsoft.com/office/drawing/2014/main" id="{0D4296D2-458A-BC41-88EC-567693E8458B}"/>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17825238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88C-205F-1023-2227-BB4A1A18B861}"/>
              </a:ext>
            </a:extLst>
          </p:cNvPr>
          <p:cNvSpPr>
            <a:spLocks noGrp="1"/>
          </p:cNvSpPr>
          <p:nvPr>
            <p:ph type="title"/>
          </p:nvPr>
        </p:nvSpPr>
        <p:spPr/>
        <p:txBody>
          <a:bodyPr/>
          <a:lstStyle/>
          <a:p>
            <a:r>
              <a:rPr lang="nb-NO" dirty="0" err="1"/>
              <a:t>Why</a:t>
            </a:r>
            <a:r>
              <a:rPr lang="nb-NO" dirty="0"/>
              <a:t> </a:t>
            </a:r>
            <a:r>
              <a:rPr lang="nb-NO" dirty="0" err="1"/>
              <a:t>user</a:t>
            </a:r>
            <a:r>
              <a:rPr lang="nb-NO" dirty="0"/>
              <a:t> studies?</a:t>
            </a:r>
          </a:p>
        </p:txBody>
      </p:sp>
      <p:sp>
        <p:nvSpPr>
          <p:cNvPr id="3" name="Content Placeholder 2">
            <a:extLst>
              <a:ext uri="{FF2B5EF4-FFF2-40B4-BE49-F238E27FC236}">
                <a16:creationId xmlns:a16="http://schemas.microsoft.com/office/drawing/2014/main" id="{F37FCF72-AC23-2F62-E718-9DD7C3A53C5B}"/>
              </a:ext>
            </a:extLst>
          </p:cNvPr>
          <p:cNvSpPr>
            <a:spLocks noGrp="1"/>
          </p:cNvSpPr>
          <p:nvPr>
            <p:ph idx="1"/>
          </p:nvPr>
        </p:nvSpPr>
        <p:spPr>
          <a:xfrm>
            <a:off x="237067" y="866775"/>
            <a:ext cx="4497771" cy="5648325"/>
          </a:xfrm>
        </p:spPr>
        <p:txBody>
          <a:bodyPr/>
          <a:lstStyle/>
          <a:p>
            <a:pPr marL="0" indent="0">
              <a:buNone/>
            </a:pPr>
            <a:r>
              <a:rPr lang="nb-NO" sz="2400" dirty="0" err="1"/>
              <a:t>Creating</a:t>
            </a:r>
            <a:r>
              <a:rPr lang="nb-NO" sz="2400" dirty="0"/>
              <a:t> </a:t>
            </a:r>
            <a:r>
              <a:rPr lang="nb-NO" sz="2400" dirty="0" err="1"/>
              <a:t>objective</a:t>
            </a:r>
            <a:r>
              <a:rPr lang="nb-NO" sz="2400" dirty="0"/>
              <a:t> </a:t>
            </a:r>
            <a:r>
              <a:rPr lang="nb-NO" sz="2400" dirty="0" err="1"/>
              <a:t>models</a:t>
            </a:r>
            <a:endParaRPr lang="nb-NO" sz="2400" dirty="0"/>
          </a:p>
          <a:p>
            <a:r>
              <a:rPr lang="nb-NO" sz="2200" dirty="0" err="1"/>
              <a:t>Called</a:t>
            </a:r>
            <a:r>
              <a:rPr lang="nb-NO" sz="2200" dirty="0"/>
              <a:t> </a:t>
            </a:r>
            <a:r>
              <a:rPr lang="nb-NO" sz="2200" b="1" dirty="0" err="1"/>
              <a:t>QoE</a:t>
            </a:r>
            <a:r>
              <a:rPr lang="nb-NO" sz="2200" b="1" dirty="0"/>
              <a:t> </a:t>
            </a:r>
            <a:r>
              <a:rPr lang="nb-NO" sz="2200" b="1" dirty="0" err="1"/>
              <a:t>estimation</a:t>
            </a:r>
            <a:r>
              <a:rPr lang="nb-NO" sz="2200" b="1" dirty="0"/>
              <a:t> </a:t>
            </a:r>
            <a:r>
              <a:rPr lang="nb-NO" sz="2200" dirty="0"/>
              <a:t>or </a:t>
            </a:r>
            <a:r>
              <a:rPr lang="nb-NO" sz="2200" b="1" dirty="0" err="1"/>
              <a:t>QoE</a:t>
            </a:r>
            <a:r>
              <a:rPr lang="nb-NO" sz="2200" b="1" dirty="0"/>
              <a:t> </a:t>
            </a:r>
            <a:r>
              <a:rPr lang="nb-NO" sz="2200" b="1" dirty="0" err="1"/>
              <a:t>prediction</a:t>
            </a:r>
            <a:endParaRPr lang="nb-NO" sz="2200" b="1" dirty="0"/>
          </a:p>
          <a:p>
            <a:r>
              <a:rPr lang="nb-NO" sz="2200" dirty="0" err="1"/>
              <a:t>Evaluate</a:t>
            </a:r>
            <a:r>
              <a:rPr lang="nb-NO" sz="2200" dirty="0"/>
              <a:t> </a:t>
            </a:r>
            <a:r>
              <a:rPr lang="nb-NO" sz="2200" dirty="0" err="1"/>
              <a:t>new</a:t>
            </a:r>
            <a:r>
              <a:rPr lang="nb-NO" sz="2200" dirty="0"/>
              <a:t> </a:t>
            </a:r>
            <a:r>
              <a:rPr lang="nb-NO" sz="2200" dirty="0" err="1"/>
              <a:t>products</a:t>
            </a:r>
            <a:r>
              <a:rPr lang="nb-NO" sz="2200" dirty="0"/>
              <a:t> or </a:t>
            </a:r>
            <a:r>
              <a:rPr lang="nb-NO" sz="2200" dirty="0" err="1"/>
              <a:t>version</a:t>
            </a:r>
            <a:r>
              <a:rPr lang="nb-NO" sz="2200" dirty="0"/>
              <a:t> </a:t>
            </a:r>
            <a:r>
              <a:rPr lang="nb-NO" sz="2200" dirty="0" err="1"/>
              <a:t>without</a:t>
            </a:r>
            <a:r>
              <a:rPr lang="nb-NO" sz="2200" dirty="0"/>
              <a:t> </a:t>
            </a:r>
            <a:r>
              <a:rPr lang="nb-NO" sz="2200" dirty="0" err="1"/>
              <a:t>new</a:t>
            </a:r>
            <a:r>
              <a:rPr lang="nb-NO" sz="2200" dirty="0"/>
              <a:t> </a:t>
            </a:r>
            <a:r>
              <a:rPr lang="nb-NO" sz="2200" dirty="0" err="1"/>
              <a:t>user</a:t>
            </a:r>
            <a:r>
              <a:rPr lang="nb-NO" sz="2200" dirty="0"/>
              <a:t> studies</a:t>
            </a:r>
          </a:p>
          <a:p>
            <a:r>
              <a:rPr lang="nb-NO" sz="2200" dirty="0" err="1"/>
              <a:t>Measurable</a:t>
            </a:r>
            <a:endParaRPr lang="nb-NO" sz="2200" dirty="0"/>
          </a:p>
          <a:p>
            <a:r>
              <a:rPr lang="nb-NO" sz="2200" dirty="0" err="1"/>
              <a:t>Comparable</a:t>
            </a:r>
            <a:endParaRPr lang="nb-NO" sz="2200" dirty="0"/>
          </a:p>
          <a:p>
            <a:pPr lvl="1"/>
            <a:endParaRPr lang="nb-NO" sz="1800" dirty="0"/>
          </a:p>
          <a:p>
            <a:pPr marL="0" indent="0">
              <a:buNone/>
            </a:pPr>
            <a:r>
              <a:rPr lang="nb-NO" sz="2400" b="1" dirty="0">
                <a:solidFill>
                  <a:srgbClr val="FF0000"/>
                </a:solidFill>
              </a:rPr>
              <a:t>Desirable</a:t>
            </a:r>
            <a:r>
              <a:rPr lang="nb-NO" sz="2400" dirty="0"/>
              <a:t> </a:t>
            </a:r>
            <a:r>
              <a:rPr lang="nb-NO" sz="2400" dirty="0" err="1"/>
              <a:t>model</a:t>
            </a:r>
            <a:r>
              <a:rPr lang="nb-NO" sz="2400" dirty="0"/>
              <a:t> </a:t>
            </a:r>
            <a:r>
              <a:rPr lang="nb-NO" sz="2400" dirty="0" err="1"/>
              <a:t>features</a:t>
            </a:r>
            <a:endParaRPr lang="nb-NO" sz="2400" dirty="0"/>
          </a:p>
          <a:p>
            <a:r>
              <a:rPr lang="nb-NO" sz="2200" dirty="0"/>
              <a:t>Simple</a:t>
            </a:r>
          </a:p>
          <a:p>
            <a:r>
              <a:rPr lang="nb-NO" sz="2200" dirty="0"/>
              <a:t>Linear </a:t>
            </a:r>
            <a:r>
              <a:rPr lang="nb-NO" sz="2200" dirty="0" err="1"/>
              <a:t>dependencies</a:t>
            </a:r>
            <a:endParaRPr lang="nb-NO" sz="2200" dirty="0"/>
          </a:p>
          <a:p>
            <a:r>
              <a:rPr lang="nb-NO" sz="2200" dirty="0"/>
              <a:t>One-</a:t>
            </a:r>
            <a:r>
              <a:rPr lang="nb-NO" sz="2200" dirty="0" err="1"/>
              <a:t>dimensional</a:t>
            </a:r>
            <a:r>
              <a:rPr lang="nb-NO" sz="2200" dirty="0"/>
              <a:t> </a:t>
            </a:r>
            <a:r>
              <a:rPr lang="nb-NO" sz="2200" dirty="0" err="1"/>
              <a:t>Euclidean</a:t>
            </a:r>
            <a:r>
              <a:rPr lang="nb-NO" sz="2200" dirty="0"/>
              <a:t> </a:t>
            </a:r>
            <a:r>
              <a:rPr lang="nb-NO" sz="2200" dirty="0" err="1"/>
              <a:t>result</a:t>
            </a:r>
            <a:endParaRPr lang="nb-NO" sz="2200" dirty="0"/>
          </a:p>
          <a:p>
            <a:r>
              <a:rPr lang="nb-NO" sz="2200" dirty="0" err="1"/>
              <a:t>Situation</a:t>
            </a:r>
            <a:r>
              <a:rPr lang="nb-NO" sz="2200" dirty="0"/>
              <a:t>- and </a:t>
            </a:r>
            <a:r>
              <a:rPr lang="nb-NO" sz="2200" dirty="0" err="1"/>
              <a:t>content-independent</a:t>
            </a:r>
            <a:endParaRPr lang="nb-NO" sz="2200" dirty="0"/>
          </a:p>
          <a:p>
            <a:r>
              <a:rPr lang="nb-NO" sz="2200" dirty="0" err="1"/>
              <a:t>QoE</a:t>
            </a:r>
            <a:r>
              <a:rPr lang="nb-NO" sz="2200" dirty="0"/>
              <a:t> </a:t>
            </a:r>
            <a:r>
              <a:rPr lang="nb-NO" sz="2200" dirty="0" err="1"/>
              <a:t>computable</a:t>
            </a:r>
            <a:r>
              <a:rPr lang="nb-NO" sz="2200" dirty="0"/>
              <a:t> from </a:t>
            </a:r>
            <a:r>
              <a:rPr lang="nb-NO" sz="2200" dirty="0" err="1"/>
              <a:t>QoS</a:t>
            </a:r>
            <a:endParaRPr lang="nb-NO" sz="2200" dirty="0"/>
          </a:p>
        </p:txBody>
      </p:sp>
      <p:sp>
        <p:nvSpPr>
          <p:cNvPr id="4" name="TextBox 3">
            <a:extLst>
              <a:ext uri="{FF2B5EF4-FFF2-40B4-BE49-F238E27FC236}">
                <a16:creationId xmlns:a16="http://schemas.microsoft.com/office/drawing/2014/main" id="{9F2E2D5D-5565-E9FB-5CB6-263101849CB2}"/>
              </a:ext>
            </a:extLst>
          </p:cNvPr>
          <p:cNvSpPr txBox="1"/>
          <p:nvPr/>
        </p:nvSpPr>
        <p:spPr bwMode="auto">
          <a:xfrm>
            <a:off x="4970574" y="779094"/>
            <a:ext cx="3936359" cy="5864224"/>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noAutofit/>
          </a:bodyPr>
          <a:lstStyle/>
          <a:p>
            <a:pPr algn="l"/>
            <a:r>
              <a:rPr lang="nb-NO" sz="2000" b="1" kern="0" dirty="0" err="1">
                <a:latin typeface="Eurostile" panose="020B0504020202050204" pitchFamily="34" charset="77"/>
                <a:sym typeface="Wingdings" pitchFamily="2" charset="2"/>
              </a:rPr>
              <a:t>QoS</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Quality</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of</a:t>
            </a:r>
            <a:r>
              <a:rPr lang="nb-NO" sz="2000" b="1" kern="0" dirty="0">
                <a:latin typeface="Eurostile" panose="020B0504020202050204" pitchFamily="34" charset="77"/>
                <a:sym typeface="Wingdings" pitchFamily="2" charset="2"/>
              </a:rPr>
              <a:t> Service</a:t>
            </a:r>
          </a:p>
          <a:p>
            <a:pPr marL="342900" indent="-342900" algn="l">
              <a:buFont typeface="Arial" panose="020B0604020202020204" pitchFamily="34" charset="0"/>
              <a:buChar char="•"/>
            </a:pPr>
            <a:r>
              <a:rPr lang="nb-NO" sz="2000" kern="0" dirty="0">
                <a:latin typeface="Eurostile" panose="020B0504020202050204" pitchFamily="34" charset="77"/>
                <a:sym typeface="Wingdings" pitchFamily="2" charset="2"/>
              </a:rPr>
              <a:t>A </a:t>
            </a:r>
            <a:r>
              <a:rPr lang="nb-NO" sz="2000" kern="0" dirty="0" err="1">
                <a:latin typeface="Eurostile" panose="020B0504020202050204" pitchFamily="34" charset="77"/>
                <a:sym typeface="Wingdings" pitchFamily="2" charset="2"/>
              </a:rPr>
              <a:t>measure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of</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observed</a:t>
            </a:r>
            <a:r>
              <a:rPr lang="nb-NO" sz="2000" kern="0" dirty="0">
                <a:latin typeface="Eurostile" panose="020B0504020202050204" pitchFamily="34" charset="77"/>
                <a:sym typeface="Wingdings" pitchFamily="2" charset="2"/>
              </a:rPr>
              <a:t> system </a:t>
            </a:r>
            <a:r>
              <a:rPr lang="nb-NO" sz="2000" kern="0" dirty="0" err="1">
                <a:latin typeface="Eurostile" panose="020B0504020202050204" pitchFamily="34" charset="77"/>
                <a:sym typeface="Wingdings" pitchFamily="2" charset="2"/>
              </a:rPr>
              <a:t>states</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Typically</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multi-dimensional</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several</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metrics</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Usual</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networks</a:t>
            </a:r>
            <a:endParaRPr lang="nb-NO" sz="2000" kern="0" dirty="0">
              <a:latin typeface="Eurostile" panose="020B0504020202050204" pitchFamily="34" charset="77"/>
              <a:sym typeface="Wingdings" pitchFamily="2" charset="2"/>
            </a:endParaRP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Latency</a:t>
            </a:r>
            <a:r>
              <a:rPr lang="nb-NO" sz="2000" kern="0" dirty="0">
                <a:latin typeface="Eurostile" panose="020B0504020202050204" pitchFamily="34" charset="77"/>
                <a:sym typeface="Wingdings" pitchFamily="2" charset="2"/>
              </a:rPr>
              <a:t> in ms</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Jitter</a:t>
            </a:r>
            <a:r>
              <a:rPr lang="nb-NO" sz="2000" kern="0" dirty="0">
                <a:latin typeface="Eurostile" panose="020B0504020202050204" pitchFamily="34" charset="77"/>
                <a:sym typeface="Wingdings" pitchFamily="2" charset="2"/>
              </a:rPr>
              <a:t> in ms</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Packet</a:t>
            </a:r>
            <a:r>
              <a:rPr lang="nb-NO" sz="2000" kern="0" dirty="0">
                <a:latin typeface="Eurostile" panose="020B0504020202050204" pitchFamily="34" charset="77"/>
                <a:sym typeface="Wingdings" pitchFamily="2" charset="2"/>
              </a:rPr>
              <a:t> loss rate in %</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Bandwidth</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Mbps</a:t>
            </a:r>
            <a:endParaRPr lang="nb-NO" sz="2000" kern="0" dirty="0">
              <a:latin typeface="Eurostile" panose="020B0504020202050204" pitchFamily="34" charset="77"/>
              <a:sym typeface="Wingdings" pitchFamily="2" charset="2"/>
            </a:endParaRPr>
          </a:p>
          <a:p>
            <a:pPr marL="342900" indent="-342900">
              <a:buFont typeface="Arial" panose="020B0604020202020204" pitchFamily="34" charset="0"/>
              <a:buChar char="•"/>
            </a:pPr>
            <a:r>
              <a:rPr lang="nb-NO" sz="2000" kern="0" dirty="0" err="1">
                <a:latin typeface="Eurostile" panose="020B0504020202050204" pitchFamily="34" charset="77"/>
                <a:sym typeface="Wingdings" pitchFamily="2" charset="2"/>
              </a:rPr>
              <a:t>Usual</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clouds</a:t>
            </a:r>
            <a:endParaRPr lang="nb-NO" sz="2000" kern="0" dirty="0">
              <a:latin typeface="Eurostile" panose="020B0504020202050204" pitchFamily="34" charset="77"/>
              <a:sym typeface="Wingdings" pitchFamily="2" charset="2"/>
            </a:endParaRP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Uptime</a:t>
            </a:r>
            <a:r>
              <a:rPr lang="nb-NO" sz="2000" kern="0" dirty="0">
                <a:latin typeface="Eurostile" panose="020B0504020202050204" pitchFamily="34" charset="77"/>
                <a:sym typeface="Wingdings" pitchFamily="2" charset="2"/>
              </a:rPr>
              <a:t> in %</a:t>
            </a: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CPUs in #</a:t>
            </a: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Storage in TB</a:t>
            </a: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a:t>
            </a:r>
          </a:p>
          <a:p>
            <a:pPr marL="800100" lvl="1" indent="-342900">
              <a:buFont typeface="Arial" panose="020B0604020202020204" pitchFamily="34" charset="0"/>
              <a:buChar char="•"/>
            </a:pPr>
            <a:endParaRPr lang="nb-NO" sz="2000" kern="0" dirty="0">
              <a:latin typeface="Eurostile" panose="020B0504020202050204" pitchFamily="34" charset="77"/>
              <a:sym typeface="Wingdings" pitchFamily="2" charset="2"/>
            </a:endParaRPr>
          </a:p>
        </p:txBody>
      </p:sp>
    </p:spTree>
    <p:extLst>
      <p:ext uri="{BB962C8B-B14F-4D97-AF65-F5344CB8AC3E}">
        <p14:creationId xmlns:p14="http://schemas.microsoft.com/office/powerpoint/2010/main" val="352278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normAutofit/>
          </a:bodyPr>
          <a:lstStyle/>
          <a:p>
            <a:pPr eaLnBrk="1" hangingPunct="1">
              <a:defRPr/>
            </a:pPr>
            <a:r>
              <a:rPr lang="en-US" dirty="0">
                <a:solidFill>
                  <a:srgbClr val="000000"/>
                </a:solidFill>
                <a:ea typeface="Verdana" charset="0"/>
                <a:sym typeface="Verdana" charset="0"/>
              </a:rPr>
              <a:t>Acceptance</a:t>
            </a:r>
            <a:endParaRPr lang="en-US" dirty="0">
              <a:solidFill>
                <a:srgbClr val="000000"/>
              </a:solidFill>
              <a:ea typeface="ヒラギノ角ゴ ProN W3" charset="-128"/>
              <a:sym typeface="Verdana" charset="0"/>
            </a:endParaRPr>
          </a:p>
        </p:txBody>
      </p:sp>
      <p:pic>
        <p:nvPicPr>
          <p:cNvPr id="8" name="Picture 7" descr="qs_a_ci95.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738" y="1484262"/>
            <a:ext cx="3008572" cy="2340000"/>
          </a:xfrm>
          <a:prstGeom prst="rect">
            <a:avLst/>
          </a:prstGeom>
        </p:spPr>
      </p:pic>
      <p:pic>
        <p:nvPicPr>
          <p:cNvPr id="11" name="Picture 10" descr="qs_p_a.eps"/>
          <p:cNvPicPr>
            <a:picLocks noChangeAspect="1"/>
          </p:cNvPicPr>
          <p:nvPr/>
        </p:nvPicPr>
        <p:blipFill>
          <a:blip r:embed="rId4">
            <a:lum bright="-100000" contrast="100000"/>
          </a:blip>
          <a:stretch>
            <a:fillRect/>
          </a:stretch>
        </p:blipFill>
        <p:spPr>
          <a:xfrm>
            <a:off x="10925926" y="32268087"/>
            <a:ext cx="5760000" cy="4480001"/>
          </a:xfrm>
          <a:prstGeom prst="rect">
            <a:avLst/>
          </a:prstGeom>
        </p:spPr>
      </p:pic>
      <p:pic>
        <p:nvPicPr>
          <p:cNvPr id="12" name="Picture 11" descr="qs_p_a.eps"/>
          <p:cNvPicPr>
            <a:picLocks noChangeAspect="1"/>
          </p:cNvPicPr>
          <p:nvPr/>
        </p:nvPicPr>
        <p:blipFill>
          <a:blip r:embed="rId4">
            <a:lum bright="-100000" contrast="100000"/>
          </a:blip>
          <a:stretch>
            <a:fillRect/>
          </a:stretch>
        </p:blipFill>
        <p:spPr>
          <a:xfrm>
            <a:off x="11078326" y="32420487"/>
            <a:ext cx="5760000" cy="4480001"/>
          </a:xfrm>
          <a:prstGeom prst="rect">
            <a:avLst/>
          </a:prstGeom>
        </p:spPr>
      </p:pic>
      <p:sp>
        <p:nvSpPr>
          <p:cNvPr id="2" name="TextBox 1"/>
          <p:cNvSpPr txBox="1"/>
          <p:nvPr/>
        </p:nvSpPr>
        <p:spPr>
          <a:xfrm>
            <a:off x="1446351" y="1125544"/>
            <a:ext cx="912429" cy="461665"/>
          </a:xfrm>
          <a:prstGeom prst="rect">
            <a:avLst/>
          </a:prstGeom>
          <a:noFill/>
        </p:spPr>
        <p:txBody>
          <a:bodyPr wrap="none" rtlCol="0">
            <a:spAutoFit/>
          </a:bodyPr>
          <a:lstStyle/>
          <a:p>
            <a:r>
              <a:rPr lang="en-US" sz="2400" b="0" dirty="0">
                <a:latin typeface="Eurostile"/>
                <a:cs typeface="Eurostile"/>
              </a:rPr>
              <a:t>Noise</a:t>
            </a:r>
          </a:p>
        </p:txBody>
      </p:sp>
      <p:pic>
        <p:nvPicPr>
          <p:cNvPr id="13" name="Picture 12" descr="ss_a_ci95.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9204" y="1484262"/>
            <a:ext cx="3008571" cy="2340000"/>
          </a:xfrm>
          <a:prstGeom prst="rect">
            <a:avLst/>
          </a:prstGeom>
        </p:spPr>
      </p:pic>
      <p:sp>
        <p:nvSpPr>
          <p:cNvPr id="14" name="TextBox 13"/>
          <p:cNvSpPr txBox="1"/>
          <p:nvPr/>
        </p:nvSpPr>
        <p:spPr>
          <a:xfrm>
            <a:off x="6622384" y="1125544"/>
            <a:ext cx="712054" cy="461665"/>
          </a:xfrm>
          <a:prstGeom prst="rect">
            <a:avLst/>
          </a:prstGeom>
          <a:noFill/>
        </p:spPr>
        <p:txBody>
          <a:bodyPr wrap="none" rtlCol="0">
            <a:spAutoFit/>
          </a:bodyPr>
          <a:lstStyle/>
          <a:p>
            <a:r>
              <a:rPr lang="en-US" sz="2400" b="0" dirty="0">
                <a:latin typeface="Eurostile"/>
                <a:cs typeface="Eurostile"/>
              </a:rPr>
              <a:t>Blur</a:t>
            </a:r>
          </a:p>
        </p:txBody>
      </p:sp>
      <p:pic>
        <p:nvPicPr>
          <p:cNvPr id="15" name="Picture 14" descr="ts_a_ci95.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3583" y="4019182"/>
            <a:ext cx="3008571" cy="2340000"/>
          </a:xfrm>
          <a:prstGeom prst="rect">
            <a:avLst/>
          </a:prstGeom>
        </p:spPr>
      </p:pic>
      <p:sp>
        <p:nvSpPr>
          <p:cNvPr id="16" name="TextBox 15"/>
          <p:cNvSpPr txBox="1"/>
          <p:nvPr/>
        </p:nvSpPr>
        <p:spPr>
          <a:xfrm>
            <a:off x="4060952" y="3649850"/>
            <a:ext cx="1076887" cy="461665"/>
          </a:xfrm>
          <a:prstGeom prst="rect">
            <a:avLst/>
          </a:prstGeom>
          <a:noFill/>
        </p:spPr>
        <p:txBody>
          <a:bodyPr wrap="none" rtlCol="0">
            <a:spAutoFit/>
          </a:bodyPr>
          <a:lstStyle/>
          <a:p>
            <a:r>
              <a:rPr lang="en-US" sz="2400" b="0" dirty="0">
                <a:latin typeface="Eurostile"/>
                <a:cs typeface="Eurostile"/>
              </a:rPr>
              <a:t>Motion</a:t>
            </a:r>
          </a:p>
        </p:txBody>
      </p:sp>
      <p:sp>
        <p:nvSpPr>
          <p:cNvPr id="17" name="Content Placeholder 2">
            <a:extLst>
              <a:ext uri="{FF2B5EF4-FFF2-40B4-BE49-F238E27FC236}">
                <a16:creationId xmlns:a16="http://schemas.microsoft.com/office/drawing/2014/main" id="{3EA8D304-A9CC-6C42-BFF8-FF1A4A71548C}"/>
              </a:ext>
            </a:extLst>
          </p:cNvPr>
          <p:cNvSpPr txBox="1">
            <a:spLocks/>
          </p:cNvSpPr>
          <p:nvPr/>
        </p:nvSpPr>
        <p:spPr>
          <a:xfrm>
            <a:off x="3911147" y="696923"/>
            <a:ext cx="5161991" cy="36933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800" dirty="0">
                <a:latin typeface="Eurostile"/>
                <a:cs typeface="Eurostile"/>
              </a:rPr>
              <a:t>I accept the overall quality of the video: </a:t>
            </a:r>
            <a:r>
              <a:rPr lang="en-US" altLang="zh-CN" sz="1800" dirty="0">
                <a:solidFill>
                  <a:srgbClr val="FA7302"/>
                </a:solidFill>
                <a:latin typeface="Eurostile"/>
                <a:cs typeface="Eurostile"/>
              </a:rPr>
              <a:t>5-likert scale</a:t>
            </a:r>
          </a:p>
        </p:txBody>
      </p:sp>
    </p:spTree>
    <p:extLst>
      <p:ext uri="{BB962C8B-B14F-4D97-AF65-F5344CB8AC3E}">
        <p14:creationId xmlns:p14="http://schemas.microsoft.com/office/powerpoint/2010/main" val="29866308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eaLnBrk="1" hangingPunct="1">
              <a:defRPr/>
            </a:pPr>
            <a:r>
              <a:rPr lang="en-US" dirty="0">
                <a:solidFill>
                  <a:srgbClr val="000000"/>
                </a:solidFill>
                <a:ea typeface="Verdana" charset="0"/>
                <a:sym typeface="Verdana" charset="0"/>
              </a:rPr>
              <a:t>Conclusions</a:t>
            </a:r>
            <a:endParaRPr lang="en-US" dirty="0">
              <a:solidFill>
                <a:srgbClr val="000000"/>
              </a:solidFill>
              <a:ea typeface="ヒラギノ角ゴ ProN W3" charset="-128"/>
              <a:sym typeface="Verdana" charset="0"/>
            </a:endParaRPr>
          </a:p>
        </p:txBody>
      </p:sp>
      <p:sp>
        <p:nvSpPr>
          <p:cNvPr id="6" name="TextBox 5"/>
          <p:cNvSpPr txBox="1"/>
          <p:nvPr/>
        </p:nvSpPr>
        <p:spPr>
          <a:xfrm>
            <a:off x="476250" y="802872"/>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With longer flicker frequencies (high periods), acceptance of video quality increases in the spatial dimension</a:t>
            </a:r>
          </a:p>
        </p:txBody>
      </p:sp>
      <p:sp>
        <p:nvSpPr>
          <p:cNvPr id="4" name="TextBox 3"/>
          <p:cNvSpPr txBox="1"/>
          <p:nvPr/>
        </p:nvSpPr>
        <p:spPr>
          <a:xfrm>
            <a:off x="476250" y="1760829"/>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Amplitude (quality difference) has larger effect than frequency, both for stability and acceptance</a:t>
            </a:r>
          </a:p>
        </p:txBody>
      </p:sp>
      <p:sp>
        <p:nvSpPr>
          <p:cNvPr id="5" name="TextBox 4"/>
          <p:cNvSpPr txBox="1"/>
          <p:nvPr/>
        </p:nvSpPr>
        <p:spPr>
          <a:xfrm>
            <a:off x="476250" y="2718786"/>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For noise flicker, large quality differences are rated more acceptable with less frequent quality shifts.</a:t>
            </a:r>
          </a:p>
        </p:txBody>
      </p:sp>
      <p:sp>
        <p:nvSpPr>
          <p:cNvPr id="7" name="TextBox 6"/>
          <p:cNvSpPr txBox="1"/>
          <p:nvPr/>
        </p:nvSpPr>
        <p:spPr>
          <a:xfrm>
            <a:off x="476250" y="3676743"/>
            <a:ext cx="8185150" cy="769441"/>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For blur flicker, improved acceptance with less frequent shifts is more pronounced for the smallest quality difference.</a:t>
            </a:r>
          </a:p>
        </p:txBody>
      </p:sp>
      <p:sp>
        <p:nvSpPr>
          <p:cNvPr id="10" name="TextBox 9"/>
          <p:cNvSpPr txBox="1"/>
          <p:nvPr/>
        </p:nvSpPr>
        <p:spPr>
          <a:xfrm>
            <a:off x="476250" y="4634700"/>
            <a:ext cx="8185150" cy="769441"/>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The flicker effect varies across contents, particularly for motion flicker.</a:t>
            </a:r>
          </a:p>
        </p:txBody>
      </p:sp>
      <p:sp>
        <p:nvSpPr>
          <p:cNvPr id="11" name="TextBox 10"/>
          <p:cNvSpPr txBox="1"/>
          <p:nvPr/>
        </p:nvSpPr>
        <p:spPr>
          <a:xfrm>
            <a:off x="476250" y="5592659"/>
            <a:ext cx="8185150" cy="769441"/>
          </a:xfrm>
          <a:prstGeom prst="rect">
            <a:avLst/>
          </a:prstGeom>
          <a:solidFill>
            <a:schemeClr val="accent2">
              <a:lumMod val="20000"/>
              <a:lumOff val="80000"/>
            </a:schemeClr>
          </a:solidFill>
          <a:ln>
            <a:solidFill>
              <a:srgbClr val="000000"/>
            </a:solidFill>
          </a:ln>
          <a:effectLst>
            <a:outerShdw blurRad="50800" dist="38100" dir="2700000" algn="tl" rotWithShape="0">
              <a:prstClr val="black">
                <a:alpha val="40000"/>
              </a:prstClr>
            </a:outerShdw>
          </a:effectLst>
        </p:spPr>
        <p:txBody>
          <a:bodyPr wrap="square" rtlCol="0">
            <a:spAutoFit/>
          </a:bodyPr>
          <a:lstStyle/>
          <a:p>
            <a:pPr algn="just"/>
            <a:r>
              <a:rPr lang="en-US" sz="2200" b="0" dirty="0">
                <a:latin typeface="Eurostile" panose="020B0504020202050204" pitchFamily="34" charset="77"/>
                <a:cs typeface="Eurostile"/>
              </a:rPr>
              <a:t>The three types of flicker have different influences on stability and quality acceptance scores. Scores are generally lower for blur flicker.</a:t>
            </a:r>
          </a:p>
        </p:txBody>
      </p:sp>
    </p:spTree>
    <p:extLst>
      <p:ext uri="{BB962C8B-B14F-4D97-AF65-F5344CB8AC3E}">
        <p14:creationId xmlns:p14="http://schemas.microsoft.com/office/powerpoint/2010/main" val="354605007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a:extLst>
                  <a:ext uri="{FF2B5EF4-FFF2-40B4-BE49-F238E27FC236}">
                    <a16:creationId xmlns:a16="http://schemas.microsoft.com/office/drawing/2014/main" id="{68899021-75EF-7749-BE7B-51D6A3B2C770}"/>
                  </a:ext>
                </a:extLst>
              </p:cNvPr>
              <p:cNvSpPr>
                <a:spLocks noGrp="1"/>
              </p:cNvSpPr>
              <p:nvPr>
                <p:ph type="ctrTitle"/>
              </p:nvPr>
            </p:nvSpPr>
            <p:spPr/>
            <p:txBody>
              <a:bodyPr/>
              <a:lstStyle/>
              <a:p>
                <a:r>
                  <a:rPr lang="en-US" dirty="0"/>
                  <a:t>Friedman’s </a:t>
                </a:r>
                <a14:m>
                  <m:oMath xmlns:m="http://schemas.openxmlformats.org/officeDocument/2006/math">
                    <m:sSup>
                      <m:sSupPr>
                        <m:ctrlPr>
                          <a:rPr lang="en-US" i="1" smtClean="0">
                            <a:latin typeface="Cambria Math" panose="02040503050406030204" pitchFamily="18" charset="0"/>
                          </a:rPr>
                        </m:ctrlPr>
                      </m:sSupPr>
                      <m:e>
                        <m:r>
                          <a:rPr lang="nb-NO" b="0" i="1" smtClean="0">
                            <a:latin typeface="Cambria Math" panose="02040503050406030204" pitchFamily="18" charset="0"/>
                          </a:rPr>
                          <m:t>𝐶h𝑖</m:t>
                        </m:r>
                      </m:e>
                      <m:sup>
                        <m:r>
                          <a:rPr lang="nb-NO" b="0" i="1" smtClean="0">
                            <a:latin typeface="Cambria Math" panose="02040503050406030204" pitchFamily="18" charset="0"/>
                          </a:rPr>
                          <m:t>2</m:t>
                        </m:r>
                      </m:sup>
                    </m:sSup>
                  </m:oMath>
                </a14:m>
                <a:r>
                  <a:rPr lang="en-US" dirty="0"/>
                  <a:t> (or </a:t>
                </a:r>
                <a14:m>
                  <m:oMath xmlns:m="http://schemas.openxmlformats.org/officeDocument/2006/math">
                    <m:sSup>
                      <m:sSupPr>
                        <m:ctrlPr>
                          <a:rPr lang="en-US" i="1" smtClean="0">
                            <a:latin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Χ</m:t>
                        </m:r>
                      </m:e>
                      <m:sup>
                        <m:r>
                          <a:rPr lang="nb-NO" b="0" i="1" smtClean="0">
                            <a:latin typeface="Cambria Math" panose="02040503050406030204" pitchFamily="18" charset="0"/>
                          </a:rPr>
                          <m:t>2</m:t>
                        </m:r>
                      </m:sup>
                    </m:sSup>
                  </m:oMath>
                </a14:m>
                <a:r>
                  <a:rPr lang="en-US" dirty="0"/>
                  <a:t>) test</a:t>
                </a:r>
              </a:p>
            </p:txBody>
          </p:sp>
        </mc:Choice>
        <mc:Fallback xmlns="">
          <p:sp>
            <p:nvSpPr>
              <p:cNvPr id="4" name="Title 3">
                <a:extLst>
                  <a:ext uri="{FF2B5EF4-FFF2-40B4-BE49-F238E27FC236}">
                    <a16:creationId xmlns:a16="http://schemas.microsoft.com/office/drawing/2014/main" id="{68899021-75EF-7749-BE7B-51D6A3B2C770}"/>
                  </a:ext>
                </a:extLst>
              </p:cNvPr>
              <p:cNvSpPr>
                <a:spLocks noGrp="1" noRot="1" noChangeAspect="1" noMove="1" noResize="1" noEditPoints="1" noAdjustHandles="1" noChangeArrowheads="1" noChangeShapeType="1" noTextEdit="1"/>
              </p:cNvSpPr>
              <p:nvPr>
                <p:ph type="ctrTitle"/>
              </p:nvPr>
            </p:nvSpPr>
            <p:spPr>
              <a:blipFill>
                <a:blip r:embed="rId2"/>
                <a:stretch>
                  <a:fillRect b="-14655"/>
                </a:stretch>
              </a:blipFill>
            </p:spPr>
            <p:txBody>
              <a:bodyPr/>
              <a:lstStyle/>
              <a:p>
                <a:r>
                  <a:rPr lang="en-US">
                    <a:noFill/>
                  </a:rPr>
                  <a:t> </a:t>
                </a:r>
              </a:p>
            </p:txBody>
          </p:sp>
        </mc:Fallback>
      </mc:AlternateContent>
      <p:sp>
        <p:nvSpPr>
          <p:cNvPr id="5" name="Subtitle 4">
            <a:extLst>
              <a:ext uri="{FF2B5EF4-FFF2-40B4-BE49-F238E27FC236}">
                <a16:creationId xmlns:a16="http://schemas.microsoft.com/office/drawing/2014/main" id="{57D5CEC8-1176-2E4A-A304-0C68B0DE61A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80272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445B3D0-CF7B-6646-98F2-7FAE5D8E177A}"/>
              </a:ext>
            </a:extLst>
          </p:cNvPr>
          <p:cNvSpPr txBox="1">
            <a:spLocks/>
          </p:cNvSpPr>
          <p:nvPr/>
        </p:nvSpPr>
        <p:spPr>
          <a:xfrm>
            <a:off x="4233683" y="692211"/>
            <a:ext cx="4834978" cy="33855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wrap="none">
            <a:sp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altLang="zh-CN" sz="1600" dirty="0">
                <a:latin typeface="Eurostile"/>
                <a:cs typeface="Eurostile"/>
              </a:rPr>
              <a:t>I think the video quality was at a stable level: </a:t>
            </a:r>
            <a:r>
              <a:rPr lang="en-US" altLang="zh-CN" sz="1600" dirty="0">
                <a:solidFill>
                  <a:srgbClr val="FA7302"/>
                </a:solidFill>
                <a:latin typeface="Eurostile"/>
                <a:cs typeface="Eurostile"/>
              </a:rPr>
              <a:t>Yes</a:t>
            </a:r>
            <a:r>
              <a:rPr lang="en-US" altLang="zh-CN" sz="1600" dirty="0">
                <a:latin typeface="Eurostile"/>
                <a:cs typeface="Eurostile"/>
              </a:rPr>
              <a:t> or </a:t>
            </a:r>
            <a:r>
              <a:rPr lang="en-US" altLang="zh-CN" sz="1600" dirty="0">
                <a:solidFill>
                  <a:srgbClr val="FA7302"/>
                </a:solidFill>
                <a:latin typeface="Eurostile"/>
                <a:cs typeface="Eurostile"/>
              </a:rPr>
              <a:t>No</a:t>
            </a:r>
          </a:p>
        </p:txBody>
      </p:sp>
      <p:sp>
        <p:nvSpPr>
          <p:cNvPr id="2" name="Title 1">
            <a:extLst>
              <a:ext uri="{FF2B5EF4-FFF2-40B4-BE49-F238E27FC236}">
                <a16:creationId xmlns:a16="http://schemas.microsoft.com/office/drawing/2014/main" id="{D54A1488-FEA5-D44E-9CBE-107A0BE69F94}"/>
              </a:ext>
            </a:extLst>
          </p:cNvPr>
          <p:cNvSpPr>
            <a:spLocks noGrp="1"/>
          </p:cNvSpPr>
          <p:nvPr>
            <p:ph type="title"/>
          </p:nvPr>
        </p:nvSpPr>
        <p:spPr/>
        <p:txBody>
          <a:bodyPr/>
          <a:lstStyle/>
          <a:p>
            <a:r>
              <a:rPr lang="en-US" dirty="0"/>
              <a:t>Significance of results</a:t>
            </a:r>
          </a:p>
        </p:txBody>
      </p:sp>
      <p:pic>
        <p:nvPicPr>
          <p:cNvPr id="3" name="Picture 2">
            <a:extLst>
              <a:ext uri="{FF2B5EF4-FFF2-40B4-BE49-F238E27FC236}">
                <a16:creationId xmlns:a16="http://schemas.microsoft.com/office/drawing/2014/main" id="{B2DD967C-5CED-AA4E-81B9-8C18EBD9AB74}"/>
              </a:ext>
            </a:extLst>
          </p:cNvPr>
          <p:cNvPicPr>
            <a:picLocks noChangeAspect="1"/>
          </p:cNvPicPr>
          <p:nvPr/>
        </p:nvPicPr>
        <p:blipFill>
          <a:blip r:embed="rId2"/>
          <a:stretch>
            <a:fillRect/>
          </a:stretch>
        </p:blipFill>
        <p:spPr>
          <a:xfrm>
            <a:off x="520699" y="1638144"/>
            <a:ext cx="4169803" cy="1194264"/>
          </a:xfrm>
          <a:prstGeom prst="rect">
            <a:avLst/>
          </a:prstGeom>
        </p:spPr>
      </p:pic>
      <p:pic>
        <p:nvPicPr>
          <p:cNvPr id="4" name="Picture 3">
            <a:extLst>
              <a:ext uri="{FF2B5EF4-FFF2-40B4-BE49-F238E27FC236}">
                <a16:creationId xmlns:a16="http://schemas.microsoft.com/office/drawing/2014/main" id="{6B1095B8-0F8D-724C-92A0-B4692DE856EC}"/>
              </a:ext>
            </a:extLst>
          </p:cNvPr>
          <p:cNvPicPr>
            <a:picLocks noChangeAspect="1"/>
          </p:cNvPicPr>
          <p:nvPr/>
        </p:nvPicPr>
        <p:blipFill>
          <a:blip r:embed="rId3"/>
          <a:stretch>
            <a:fillRect/>
          </a:stretch>
        </p:blipFill>
        <p:spPr>
          <a:xfrm>
            <a:off x="520700" y="3546242"/>
            <a:ext cx="4169804" cy="870396"/>
          </a:xfrm>
          <a:prstGeom prst="rect">
            <a:avLst/>
          </a:prstGeom>
        </p:spPr>
      </p:pic>
      <p:pic>
        <p:nvPicPr>
          <p:cNvPr id="5" name="Picture 4">
            <a:extLst>
              <a:ext uri="{FF2B5EF4-FFF2-40B4-BE49-F238E27FC236}">
                <a16:creationId xmlns:a16="http://schemas.microsoft.com/office/drawing/2014/main" id="{0B6B70B1-2F81-F449-87BC-33B4BA215108}"/>
              </a:ext>
            </a:extLst>
          </p:cNvPr>
          <p:cNvPicPr>
            <a:picLocks noChangeAspect="1"/>
          </p:cNvPicPr>
          <p:nvPr/>
        </p:nvPicPr>
        <p:blipFill>
          <a:blip r:embed="rId4"/>
          <a:stretch>
            <a:fillRect/>
          </a:stretch>
        </p:blipFill>
        <p:spPr>
          <a:xfrm>
            <a:off x="550901" y="5141177"/>
            <a:ext cx="4109076" cy="1153780"/>
          </a:xfrm>
          <a:prstGeom prst="rect">
            <a:avLst/>
          </a:prstGeom>
        </p:spPr>
      </p:pic>
      <p:graphicFrame>
        <p:nvGraphicFramePr>
          <p:cNvPr id="7" name="Table 6">
            <a:extLst>
              <a:ext uri="{FF2B5EF4-FFF2-40B4-BE49-F238E27FC236}">
                <a16:creationId xmlns:a16="http://schemas.microsoft.com/office/drawing/2014/main" id="{8CE04E77-850D-054B-BC92-E2B4F093DD5B}"/>
              </a:ext>
            </a:extLst>
          </p:cNvPr>
          <p:cNvGraphicFramePr>
            <a:graphicFrameLocks noGrp="1"/>
          </p:cNvGraphicFramePr>
          <p:nvPr>
            <p:extLst>
              <p:ext uri="{D42A27DB-BD31-4B8C-83A1-F6EECF244321}">
                <p14:modId xmlns:p14="http://schemas.microsoft.com/office/powerpoint/2010/main" val="2896367869"/>
              </p:ext>
            </p:extLst>
          </p:nvPr>
        </p:nvGraphicFramePr>
        <p:xfrm>
          <a:off x="5270811" y="2935868"/>
          <a:ext cx="3038956" cy="1112520"/>
        </p:xfrm>
        <a:graphic>
          <a:graphicData uri="http://schemas.openxmlformats.org/drawingml/2006/table">
            <a:tbl>
              <a:tblPr firstRow="1" bandRow="1">
                <a:tableStyleId>{F5AB1C69-6EDB-4FF4-983F-18BD219EF322}</a:tableStyleId>
              </a:tblPr>
              <a:tblGrid>
                <a:gridCol w="554355">
                  <a:extLst>
                    <a:ext uri="{9D8B030D-6E8A-4147-A177-3AD203B41FA5}">
                      <a16:colId xmlns:a16="http://schemas.microsoft.com/office/drawing/2014/main" val="4044053222"/>
                    </a:ext>
                  </a:extLst>
                </a:gridCol>
                <a:gridCol w="2484601">
                  <a:extLst>
                    <a:ext uri="{9D8B030D-6E8A-4147-A177-3AD203B41FA5}">
                      <a16:colId xmlns:a16="http://schemas.microsoft.com/office/drawing/2014/main" val="2508537209"/>
                    </a:ext>
                  </a:extLst>
                </a:gridCol>
              </a:tblGrid>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stable, significant</a:t>
                      </a:r>
                    </a:p>
                  </a:txBody>
                  <a:tcPr/>
                </a:tc>
                <a:extLst>
                  <a:ext uri="{0D108BD9-81ED-4DB2-BD59-A6C34878D82A}">
                    <a16:rowId xmlns:a16="http://schemas.microsoft.com/office/drawing/2014/main" val="2357835162"/>
                  </a:ext>
                </a:extLst>
              </a:tr>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unstable, significant</a:t>
                      </a:r>
                    </a:p>
                  </a:txBody>
                  <a:tcPr/>
                </a:tc>
                <a:extLst>
                  <a:ext uri="{0D108BD9-81ED-4DB2-BD59-A6C34878D82A}">
                    <a16:rowId xmlns:a16="http://schemas.microsoft.com/office/drawing/2014/main" val="471756956"/>
                  </a:ext>
                </a:extLst>
              </a:tr>
              <a:tr h="370840">
                <a:tc>
                  <a:txBody>
                    <a:bodyPr/>
                    <a:lstStyle/>
                    <a:p>
                      <a:pPr algn="ctr"/>
                      <a:r>
                        <a:rPr lang="en-US" b="0" dirty="0">
                          <a:solidFill>
                            <a:sysClr val="windowText" lastClr="000000"/>
                          </a:solidFill>
                          <a:latin typeface="Eurostile" panose="020B0504020202050204" pitchFamily="34" charset="77"/>
                        </a:rPr>
                        <a:t>(*)</a:t>
                      </a:r>
                    </a:p>
                  </a:txBody>
                  <a:tcPr/>
                </a:tc>
                <a:tc>
                  <a:txBody>
                    <a:bodyPr/>
                    <a:lstStyle/>
                    <a:p>
                      <a:r>
                        <a:rPr lang="en-US" b="0" dirty="0">
                          <a:solidFill>
                            <a:sysClr val="windowText" lastClr="000000"/>
                          </a:solidFill>
                          <a:latin typeface="Eurostile" panose="020B0504020202050204" pitchFamily="34" charset="77"/>
                        </a:rPr>
                        <a:t>not significant</a:t>
                      </a:r>
                    </a:p>
                  </a:txBody>
                  <a:tcPr/>
                </a:tc>
                <a:extLst>
                  <a:ext uri="{0D108BD9-81ED-4DB2-BD59-A6C34878D82A}">
                    <a16:rowId xmlns:a16="http://schemas.microsoft.com/office/drawing/2014/main" val="2437899750"/>
                  </a:ext>
                </a:extLst>
              </a:tr>
            </a:tbl>
          </a:graphicData>
        </a:graphic>
      </p:graphicFrame>
      <p:sp>
        <p:nvSpPr>
          <p:cNvPr id="8" name="TextBox 7">
            <a:extLst>
              <a:ext uri="{FF2B5EF4-FFF2-40B4-BE49-F238E27FC236}">
                <a16:creationId xmlns:a16="http://schemas.microsoft.com/office/drawing/2014/main" id="{8DF87F7F-11EF-0F45-A989-BB960235BA3E}"/>
              </a:ext>
            </a:extLst>
          </p:cNvPr>
          <p:cNvSpPr txBox="1"/>
          <p:nvPr/>
        </p:nvSpPr>
        <p:spPr>
          <a:xfrm>
            <a:off x="576609" y="1148559"/>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noise</a:t>
            </a:r>
          </a:p>
        </p:txBody>
      </p:sp>
      <p:sp>
        <p:nvSpPr>
          <p:cNvPr id="9" name="TextBox 8">
            <a:extLst>
              <a:ext uri="{FF2B5EF4-FFF2-40B4-BE49-F238E27FC236}">
                <a16:creationId xmlns:a16="http://schemas.microsoft.com/office/drawing/2014/main" id="{761D1BA1-053E-F143-AEFD-A31B0E8BE0ED}"/>
              </a:ext>
            </a:extLst>
          </p:cNvPr>
          <p:cNvSpPr txBox="1"/>
          <p:nvPr/>
        </p:nvSpPr>
        <p:spPr>
          <a:xfrm>
            <a:off x="550590" y="3062852"/>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blur</a:t>
            </a:r>
          </a:p>
        </p:txBody>
      </p:sp>
      <p:sp>
        <p:nvSpPr>
          <p:cNvPr id="10" name="TextBox 9">
            <a:extLst>
              <a:ext uri="{FF2B5EF4-FFF2-40B4-BE49-F238E27FC236}">
                <a16:creationId xmlns:a16="http://schemas.microsoft.com/office/drawing/2014/main" id="{7E9F8DF9-FB06-7942-BC63-D59C49575739}"/>
              </a:ext>
            </a:extLst>
          </p:cNvPr>
          <p:cNvSpPr txBox="1"/>
          <p:nvPr/>
        </p:nvSpPr>
        <p:spPr>
          <a:xfrm>
            <a:off x="569175" y="4642608"/>
            <a:ext cx="4062297" cy="430887"/>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2200" b="0" dirty="0">
                <a:latin typeface="Eurostile" panose="020B0504020202050204" pitchFamily="34" charset="77"/>
                <a:cs typeface="Eurostile"/>
              </a:rPr>
              <a:t>motion</a:t>
            </a:r>
          </a:p>
        </p:txBody>
      </p:sp>
    </p:spTree>
    <p:extLst>
      <p:ext uri="{BB962C8B-B14F-4D97-AF65-F5344CB8AC3E}">
        <p14:creationId xmlns:p14="http://schemas.microsoft.com/office/powerpoint/2010/main" val="2217872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1817258-0106-E64E-865C-5D1FF1248BD1}"/>
                  </a:ext>
                </a:extLst>
              </p:cNvPr>
              <p:cNvSpPr>
                <a:spLocks noGrp="1"/>
              </p:cNvSpPr>
              <p:nvPr>
                <p:ph type="title"/>
              </p:nvPr>
            </p:nvSpPr>
            <p:spPr/>
            <p:txBody>
              <a:bodyPr/>
              <a:lstStyle/>
              <a:p>
                <a:r>
                  <a:rPr lang="en-US" dirty="0"/>
                  <a:t>Friedman’s </a:t>
                </a:r>
                <a14:m>
                  <m:oMath xmlns:m="http://schemas.openxmlformats.org/officeDocument/2006/math">
                    <m:sSup>
                      <m:sSupPr>
                        <m:ctrlPr>
                          <a:rPr lang="en-US" i="1">
                            <a:latin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Χ</m:t>
                        </m:r>
                      </m:e>
                      <m:sup>
                        <m:r>
                          <a:rPr lang="nb-NO" i="1">
                            <a:latin typeface="Cambria Math" panose="02040503050406030204" pitchFamily="18" charset="0"/>
                          </a:rPr>
                          <m:t>2</m:t>
                        </m:r>
                      </m:sup>
                    </m:sSup>
                  </m:oMath>
                </a14:m>
                <a:r>
                  <a:rPr lang="en-US" dirty="0"/>
                  <a:t> test</a:t>
                </a:r>
              </a:p>
            </p:txBody>
          </p:sp>
        </mc:Choice>
        <mc:Fallback xmlns="">
          <p:sp>
            <p:nvSpPr>
              <p:cNvPr id="2" name="Title 1">
                <a:extLst>
                  <a:ext uri="{FF2B5EF4-FFF2-40B4-BE49-F238E27FC236}">
                    <a16:creationId xmlns:a16="http://schemas.microsoft.com/office/drawing/2014/main" id="{11817258-0106-E64E-865C-5D1FF1248BD1}"/>
                  </a:ext>
                </a:extLst>
              </p:cNvPr>
              <p:cNvSpPr>
                <a:spLocks noGrp="1" noRot="1" noChangeAspect="1" noMove="1" noResize="1" noEditPoints="1" noAdjustHandles="1" noChangeArrowheads="1" noChangeShapeType="1" noTextEdit="1"/>
              </p:cNvSpPr>
              <p:nvPr>
                <p:ph type="title"/>
              </p:nvPr>
            </p:nvSpPr>
            <p:spPr>
              <a:blipFill>
                <a:blip r:embed="rId2"/>
                <a:stretch>
                  <a:fillRect l="-2020" t="-26667" b="-40000"/>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B33B0780-AE76-BD48-BDEA-7104DCB929FF}"/>
              </a:ext>
            </a:extLst>
          </p:cNvPr>
          <p:cNvSpPr>
            <a:spLocks noGrp="1"/>
          </p:cNvSpPr>
          <p:nvPr>
            <p:ph idx="1"/>
          </p:nvPr>
        </p:nvSpPr>
        <p:spPr/>
        <p:txBody>
          <a:bodyPr/>
          <a:lstStyle/>
          <a:p>
            <a:r>
              <a:rPr lang="en-US" dirty="0"/>
              <a:t>This is a test to verify the relevance of categorical data</a:t>
            </a:r>
          </a:p>
          <a:p>
            <a:r>
              <a:rPr lang="en-US" dirty="0"/>
              <a:t>That means that you can use it when you cannot (or should not) compute distances between the possible values of the responses</a:t>
            </a:r>
          </a:p>
          <a:p>
            <a:endParaRPr lang="en-US" dirty="0"/>
          </a:p>
          <a:p>
            <a:r>
              <a:rPr lang="en-US" dirty="0"/>
              <a:t>Examples:</a:t>
            </a:r>
          </a:p>
          <a:p>
            <a:pPr lvl="1"/>
            <a:r>
              <a:rPr lang="en-US" dirty="0"/>
              <a:t>did you like it / not like it</a:t>
            </a:r>
          </a:p>
          <a:p>
            <a:pPr lvl="1"/>
            <a:r>
              <a:rPr lang="en-US" dirty="0"/>
              <a:t>did it look red / green / blue</a:t>
            </a:r>
          </a:p>
          <a:p>
            <a:pPr lvl="1"/>
            <a:r>
              <a:rPr lang="en-US" dirty="0"/>
              <a:t>was is stable / unstable</a:t>
            </a:r>
          </a:p>
        </p:txBody>
      </p:sp>
    </p:spTree>
    <p:extLst>
      <p:ext uri="{BB962C8B-B14F-4D97-AF65-F5344CB8AC3E}">
        <p14:creationId xmlns:p14="http://schemas.microsoft.com/office/powerpoint/2010/main" val="1778588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single relevance test </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4246458155"/>
                  </p:ext>
                </p:extLst>
              </p:nvPr>
            </p:nvGraphicFramePr>
            <p:xfrm>
              <a:off x="236538" y="866775"/>
              <a:ext cx="4636545" cy="20218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categories(n)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 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e>
                                </m:acc>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 unstable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2,4</a:t>
                          </a:r>
                          <a:endParaRPr lang="en-US" sz="1600"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m:t>
                                        </m:r>
                                        <m:r>
                                          <a:rPr lang="nb-NO" sz="1600" b="0" i="1" smtClean="0">
                                            <a:latin typeface="Cambria Math" panose="02040503050406030204" pitchFamily="18" charset="0"/>
                                            <a:ea typeface="Cambria Math" panose="02040503050406030204" pitchFamily="18" charset="0"/>
                                          </a:rPr>
                                          <m:t>∙</m:t>
                                        </m:r>
                                      </m:sub>
                                    </m:sSub>
                                  </m:e>
                                </m:acc>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∙1</m:t>
                                        </m:r>
                                      </m:sub>
                                    </m:sSub>
                                  </m:e>
                                </m:acc>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∙2</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∙3</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nb-NO" b="0" i="1" smtClean="0">
                                            <a:latin typeface="Cambria Math" panose="02040503050406030204" pitchFamily="18" charset="0"/>
                                            <a:ea typeface="Cambria Math" panose="02040503050406030204" pitchFamily="18" charset="0"/>
                                          </a:rPr>
                                          <m:t>∙4</m:t>
                                        </m:r>
                                      </m:sub>
                                    </m:sSub>
                                  </m:e>
                                </m:acc>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4246458155"/>
                  </p:ext>
                </p:extLst>
              </p:nvPr>
            </p:nvGraphicFramePr>
            <p:xfrm>
              <a:off x="236538" y="866775"/>
              <a:ext cx="4636545" cy="20218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categories(n)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13725"/>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 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275862"/>
                          </a:stretch>
                        </a:blipFill>
                      </a:tcPr>
                    </a:tc>
                    <a:extLst>
                      <a:ext uri="{0D108BD9-81ED-4DB2-BD59-A6C34878D82A}">
                        <a16:rowId xmlns:a16="http://schemas.microsoft.com/office/drawing/2014/main" val="2304430934"/>
                      </a:ext>
                    </a:extLst>
                  </a:tr>
                  <a:tr h="640080">
                    <a:tc>
                      <a:txBody>
                        <a:bodyPr/>
                        <a:lstStyle/>
                        <a:p>
                          <a:r>
                            <a:rPr lang="en-US" dirty="0">
                              <a:latin typeface="Eurostile" panose="020B0504020202050204" pitchFamily="34" charset="77"/>
                            </a:rPr>
                            <a:t># unstable ratings</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2,4</a:t>
                          </a:r>
                          <a:endParaRPr lang="en-US" sz="1600" dirty="0">
                            <a:latin typeface="Eurostile" panose="020B0504020202050204" pitchFamily="34" charset="77"/>
                          </a:endParaRPr>
                        </a:p>
                      </a:txBody>
                      <a:tcPr/>
                    </a:tc>
                    <a:tc>
                      <a:txBody>
                        <a:bodyPr/>
                        <a:lstStyle/>
                        <a:p>
                          <a:endParaRPr lang="nb-NO"/>
                        </a:p>
                      </a:txBody>
                      <a:tcPr>
                        <a:blipFill>
                          <a:blip r:embed="rId2"/>
                          <a:stretch>
                            <a:fillRect l="-697826" t="-160784" r="-2174" b="-56863"/>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58621"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58621" r="-400000"/>
                          </a:stretch>
                        </a:blipFill>
                      </a:tcPr>
                    </a:tc>
                    <a:tc>
                      <a:txBody>
                        <a:bodyPr/>
                        <a:lstStyle/>
                        <a:p>
                          <a:endParaRPr lang="nb-NO"/>
                        </a:p>
                      </a:txBody>
                      <a:tcPr>
                        <a:blipFill>
                          <a:blip r:embed="rId2"/>
                          <a:stretch>
                            <a:fillRect l="-400000" t="-458621" r="-300000"/>
                          </a:stretch>
                        </a:blipFill>
                      </a:tcPr>
                    </a:tc>
                    <a:tc>
                      <a:txBody>
                        <a:bodyPr/>
                        <a:lstStyle/>
                        <a:p>
                          <a:endParaRPr lang="nb-NO"/>
                        </a:p>
                      </a:txBody>
                      <a:tcPr>
                        <a:blipFill>
                          <a:blip r:embed="rId2"/>
                          <a:stretch>
                            <a:fillRect l="-500000" t="-458621" r="-200000"/>
                          </a:stretch>
                        </a:blipFill>
                      </a:tcPr>
                    </a:tc>
                    <a:tc>
                      <a:txBody>
                        <a:bodyPr/>
                        <a:lstStyle/>
                        <a:p>
                          <a:endParaRPr lang="nb-NO"/>
                        </a:p>
                      </a:txBody>
                      <a:tcPr>
                        <a:blipFill>
                          <a:blip r:embed="rId2"/>
                          <a:stretch>
                            <a:fillRect l="-613333" t="-458621"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r>
                  <a:rPr lang="nb-NO" sz="2000" dirty="0" err="1"/>
                  <a:t>the</a:t>
                </a:r>
                <a:r>
                  <a:rPr lang="nb-NO" sz="2000" dirty="0"/>
                  <a:t> </a:t>
                </a:r>
                <a:r>
                  <a:rPr lang="nb-NO" sz="2000" dirty="0" err="1"/>
                  <a:t>expected</a:t>
                </a:r>
                <a:r>
                  <a:rPr lang="nb-NO" sz="2000" dirty="0"/>
                  <a:t> </a:t>
                </a:r>
                <a:r>
                  <a:rPr lang="nb-NO" sz="2000" dirty="0" err="1"/>
                  <a:t>values</a:t>
                </a:r>
                <a:r>
                  <a:rPr lang="nb-NO" sz="2000" dirty="0"/>
                  <a:t> for </a:t>
                </a:r>
                <a:r>
                  <a:rPr lang="nb-NO" sz="2000" dirty="0" err="1"/>
                  <a:t>each</a:t>
                </a:r>
                <a:r>
                  <a:rPr lang="nb-NO" sz="2000" dirty="0"/>
                  <a:t> </a:t>
                </a:r>
                <a:r>
                  <a:rPr lang="nb-NO" sz="2000" dirty="0" err="1"/>
                  <a:t>cell</a:t>
                </a:r>
                <a:r>
                  <a:rPr lang="nb-NO" sz="2000" dirty="0"/>
                  <a:t>:</a:t>
                </a:r>
              </a:p>
              <a:p>
                <a:pPr marL="0" indent="0">
                  <a:buNone/>
                </a:pPr>
                <a14:m>
                  <m:oMathPara xmlns:m="http://schemas.openxmlformats.org/officeDocument/2006/math">
                    <m:oMathParaPr>
                      <m:jc m:val="centerGroup"/>
                    </m:oMathParaPr>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e>
                              </m:d>
                            </m:e>
                            <m:sup>
                              <m:r>
                                <a:rPr lang="nb-NO" sz="2000" i="1">
                                  <a:latin typeface="Cambria Math" panose="02040503050406030204" pitchFamily="18" charset="0"/>
                                </a:rPr>
                                <m:t>2</m:t>
                              </m:r>
                            </m:sup>
                          </m:sSup>
                        </m:num>
                        <m:den>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m:t>
                                  </m:r>
                                  <m:r>
                                    <a:rPr lang="nb-NO" sz="2000" i="1">
                                      <a:latin typeface="Cambria Math" panose="02040503050406030204" pitchFamily="18" charset="0"/>
                                      <a:ea typeface="Cambria Math" panose="02040503050406030204" pitchFamily="18" charset="0"/>
                                    </a:rPr>
                                    <m:t>∙</m:t>
                                  </m:r>
                                </m:sub>
                              </m:sSub>
                            </m:e>
                          </m:acc>
                          <m:r>
                            <a:rPr lang="nb-NO" sz="2000" i="1">
                              <a:latin typeface="Cambria Math" panose="02040503050406030204" pitchFamily="18" charset="0"/>
                            </a:rPr>
                            <m:t>+</m:t>
                          </m:r>
                          <m:acc>
                            <m:accPr>
                              <m:chr m:val="̅"/>
                              <m:ctrlPr>
                                <a:rPr lang="nb-NO" sz="2000" i="1">
                                  <a:latin typeface="Cambria Math" panose="02040503050406030204" pitchFamily="18" charset="0"/>
                                </a:rPr>
                              </m:ctrlPr>
                            </m:acc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den>
                      </m:f>
                    </m:oMath>
                  </m:oMathPara>
                </a14:m>
                <a:endParaRPr lang="nb-NO" sz="2000" dirty="0"/>
              </a:p>
              <a:p>
                <a:pPr marL="0" indent="0">
                  <a:buNone/>
                </a:pPr>
                <a:r>
                  <a:rPr lang="nb-NO" sz="2000" dirty="0" err="1"/>
                  <a:t>compute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value</a:t>
                </a:r>
                <a:r>
                  <a:rPr lang="nb-NO" sz="2000" dirty="0"/>
                  <a:t> for </a:t>
                </a:r>
                <a:r>
                  <a:rPr lang="nb-NO" sz="2000" dirty="0" err="1"/>
                  <a:t>each</a:t>
                </a:r>
                <a:r>
                  <a:rPr lang="nb-NO" sz="2000" dirty="0"/>
                  <a:t> </a:t>
                </a:r>
                <a:r>
                  <a:rPr lang="nb-NO" sz="2000" dirty="0" err="1"/>
                  <a:t>cell</a:t>
                </a:r>
                <a:endParaRPr lang="nb-NO" sz="2000" dirty="0"/>
              </a:p>
              <a:p>
                <a:pPr marL="0" indent="0">
                  <a:buNone/>
                </a:pPr>
                <a14:m>
                  <m:oMathPara xmlns:m="http://schemas.openxmlformats.org/officeDocument/2006/math">
                    <m:oMathParaPr>
                      <m:jc m:val="centerGroup"/>
                    </m:oMathParaPr>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den>
                      </m:f>
                    </m:oMath>
                  </m:oMathPara>
                </a14:m>
                <a:endParaRPr lang="nb-NO" sz="2000" dirty="0"/>
              </a:p>
              <a:p>
                <a:pPr marL="0" indent="0">
                  <a:buNone/>
                </a:pPr>
                <a:r>
                  <a:rPr lang="nb-NO" sz="2000" dirty="0" err="1"/>
                  <a:t>compute</a:t>
                </a:r>
                <a:r>
                  <a:rPr lang="nb-NO" sz="2000" dirty="0"/>
                  <a:t> </a:t>
                </a:r>
                <a:r>
                  <a:rPr lang="nb-NO" sz="2000" dirty="0" err="1"/>
                  <a:t>the</a:t>
                </a:r>
                <a:r>
                  <a:rPr lang="nb-NO" sz="2000" dirty="0"/>
                  <a:t> sum </a:t>
                </a:r>
                <a:r>
                  <a:rPr lang="nb-NO" sz="2000" dirty="0" err="1"/>
                  <a:t>of</a:t>
                </a:r>
                <a:r>
                  <a:rPr lang="nb-NO" sz="2000" dirty="0"/>
                  <a:t> all </a:t>
                </a:r>
                <a14:m>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oMath>
                </a14:m>
                <a:endParaRPr lang="en-US" sz="2000" dirty="0"/>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220"/>
                </a:stretch>
              </a:blipFill>
              <a:ln>
                <a:noFill/>
              </a:ln>
              <a:extLst>
                <a:ext uri="{FAA26D3D-D897-4be2-8F04-BA451C77F1D7}">
                  <ma14:placeholderFlag xmlns:ma14="http://schemas.microsoft.com/office/mac/drawingml/2011/main" xmlns="" xmlns:lc="http://schemas.openxmlformats.org/drawingml/2006/lockedCanvas" val="1"/>
                </a:ex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12E0A7A1-78F3-564E-A2DD-AB73F38A9E67}"/>
              </a:ext>
            </a:extLst>
          </p:cNvPr>
          <p:cNvGrpSpPr/>
          <p:nvPr/>
        </p:nvGrpSpPr>
        <p:grpSpPr>
          <a:xfrm>
            <a:off x="3601844" y="869796"/>
            <a:ext cx="4532100" cy="1126272"/>
            <a:chOff x="3601844" y="345688"/>
            <a:chExt cx="4532100" cy="1126272"/>
          </a:xfrm>
          <a:effectLst>
            <a:outerShdw blurRad="50800" dist="38100" dir="2700000" algn="tl" rotWithShape="0">
              <a:prstClr val="black">
                <a:alpha val="40000"/>
              </a:prstClr>
            </a:outerShdw>
          </a:effectLst>
        </p:grpSpPr>
        <p:sp>
          <p:nvSpPr>
            <p:cNvPr id="6" name="TextBox 5">
              <a:extLst>
                <a:ext uri="{FF2B5EF4-FFF2-40B4-BE49-F238E27FC236}">
                  <a16:creationId xmlns:a16="http://schemas.microsoft.com/office/drawing/2014/main" id="{CE71837A-D209-CE4D-9B07-158C66DA0D0F}"/>
                </a:ext>
              </a:extLst>
            </p:cNvPr>
            <p:cNvSpPr txBox="1"/>
            <p:nvPr/>
          </p:nvSpPr>
          <p:spPr bwMode="auto">
            <a:xfrm>
              <a:off x="5486399" y="345688"/>
              <a:ext cx="2647545" cy="707886"/>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total number or</a:t>
              </a:r>
              <a:br>
                <a:rPr lang="en-US" sz="2000" kern="0" dirty="0">
                  <a:sym typeface="Wingdings" pitchFamily="2" charset="2"/>
                </a:rPr>
              </a:br>
              <a:r>
                <a:rPr lang="en-US" sz="2000" kern="0" dirty="0">
                  <a:sym typeface="Wingdings" pitchFamily="2" charset="2"/>
                </a:rPr>
                <a:t>percentages of counts</a:t>
              </a:r>
            </a:p>
          </p:txBody>
        </p:sp>
        <p:cxnSp>
          <p:nvCxnSpPr>
            <p:cNvPr id="10" name="Straight Arrow Connector 9">
              <a:extLst>
                <a:ext uri="{FF2B5EF4-FFF2-40B4-BE49-F238E27FC236}">
                  <a16:creationId xmlns:a16="http://schemas.microsoft.com/office/drawing/2014/main" id="{8F114CC0-00F3-704F-8E67-BB2EF7424C48}"/>
                </a:ext>
              </a:extLst>
            </p:cNvPr>
            <p:cNvCxnSpPr>
              <a:cxnSpLocks/>
              <a:stCxn id="6" idx="1"/>
            </p:cNvCxnSpPr>
            <p:nvPr/>
          </p:nvCxnSpPr>
          <p:spPr bwMode="auto">
            <a:xfrm flipH="1">
              <a:off x="4148254" y="699631"/>
              <a:ext cx="1338145" cy="772329"/>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B0B72BAD-26ED-B642-8229-805321D313D1}"/>
                </a:ext>
              </a:extLst>
            </p:cNvPr>
            <p:cNvCxnSpPr>
              <a:cxnSpLocks/>
              <a:stCxn id="6" idx="1"/>
            </p:cNvCxnSpPr>
            <p:nvPr/>
          </p:nvCxnSpPr>
          <p:spPr bwMode="auto">
            <a:xfrm flipH="1">
              <a:off x="3601844" y="699631"/>
              <a:ext cx="1884555" cy="772329"/>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1951462"/>
                <a:ext cx="3769112" cy="4449337"/>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If </a:t>
                </a:r>
                <a:r>
                  <a:rPr lang="nb-NO" sz="2000" b="0" dirty="0" err="1"/>
                  <a:t>the</a:t>
                </a:r>
                <a:r>
                  <a:rPr lang="nb-NO" sz="2000" b="0" dirty="0"/>
                  <a:t> sum </a:t>
                </a:r>
                <a14:m>
                  <m:oMath xmlns:m="http://schemas.openxmlformats.org/officeDocument/2006/math">
                    <m:r>
                      <m:rPr>
                        <m:sty m:val="p"/>
                      </m:rPr>
                      <a:rPr lang="nb-NO" sz="2000" b="0" i="0" smtClean="0">
                        <a:latin typeface="Cambria Math" panose="02040503050406030204" pitchFamily="18" charset="0"/>
                      </a:rPr>
                      <m:t>Q</m:t>
                    </m:r>
                    <m:r>
                      <a:rPr lang="nb-NO" sz="2000" b="0" i="0" smtClean="0">
                        <a:latin typeface="Cambria Math" panose="02040503050406030204" pitchFamily="18" charset="0"/>
                      </a:rPr>
                      <m:t>=</m:t>
                    </m:r>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𝑗</m:t>
                        </m:r>
                        <m:r>
                          <a:rPr lang="nb-NO" sz="2000" b="0" i="1" smtClean="0">
                            <a:latin typeface="Cambria Math" panose="02040503050406030204" pitchFamily="18" charset="0"/>
                          </a:rPr>
                          <m:t>=1</m:t>
                        </m:r>
                      </m:sub>
                      <m:sup>
                        <m:r>
                          <a:rPr lang="nb-NO" sz="2000" b="0" i="1" smtClean="0">
                            <a:latin typeface="Cambria Math" panose="02040503050406030204" pitchFamily="18" charset="0"/>
                          </a:rPr>
                          <m:t>𝑘</m:t>
                        </m:r>
                      </m:sup>
                      <m:e>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𝑖</m:t>
                            </m:r>
                            <m:r>
                              <a:rPr lang="nb-NO" sz="2000" b="0" i="1" smtClean="0">
                                <a:latin typeface="Cambria Math" panose="02040503050406030204" pitchFamily="18" charset="0"/>
                              </a:rPr>
                              <m:t>=1</m:t>
                            </m:r>
                          </m:sub>
                          <m:sup>
                            <m:r>
                              <a:rPr lang="nb-NO" sz="2000" b="0" i="1" smtClean="0">
                                <a:latin typeface="Cambria Math" panose="02040503050406030204" pitchFamily="18" charset="0"/>
                              </a:rPr>
                              <m:t>𝑛</m:t>
                            </m:r>
                          </m:sup>
                          <m:e>
                            <m:sSubSup>
                              <m:sSubSupPr>
                                <m:ctrlPr>
                                  <a:rPr lang="nb-NO" sz="2000" b="0" i="1" smtClean="0">
                                    <a:latin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𝑖𝑗</m:t>
                                </m:r>
                              </m:sub>
                              <m:sup>
                                <m:r>
                                  <a:rPr lang="nb-NO" sz="2000" b="0" i="1" smtClean="0">
                                    <a:latin typeface="Cambria Math" panose="02040503050406030204" pitchFamily="18" charset="0"/>
                                  </a:rPr>
                                  <m:t>2</m:t>
                                </m:r>
                              </m:sup>
                            </m:sSubSup>
                          </m:e>
                        </m:nary>
                      </m:e>
                    </m:nary>
                  </m:oMath>
                </a14:m>
                <a:r>
                  <a:rPr lang="nb-NO" sz="2000" b="0" dirty="0"/>
                  <a:t> is </a:t>
                </a:r>
                <a:r>
                  <a:rPr lang="nb-NO" sz="2000" b="0" dirty="0" err="1"/>
                  <a:t>larger</a:t>
                </a:r>
                <a:r>
                  <a:rPr lang="nb-NO" sz="2000" b="0" dirty="0"/>
                  <a:t> </a:t>
                </a:r>
                <a:r>
                  <a:rPr lang="nb-NO" sz="2000" b="0" dirty="0" err="1"/>
                  <a:t>than</a:t>
                </a:r>
                <a:r>
                  <a:rPr lang="nb-NO" sz="2000" b="0" dirty="0"/>
                  <a:t> </a:t>
                </a:r>
                <a:r>
                  <a:rPr lang="nb-NO" sz="2000" b="0" dirty="0" err="1"/>
                  <a:t>the</a:t>
                </a:r>
                <a:r>
                  <a:rPr lang="nb-NO" sz="2000" b="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smtClean="0">
                            <a:latin typeface="Cambria Math" panose="02040503050406030204" pitchFamily="18" charset="0"/>
                          </a:rPr>
                        </m:ctrlPr>
                      </m:sSupPr>
                      <m:e>
                        <m:r>
                          <m:rPr>
                            <m:sty m:val="p"/>
                          </m:rPr>
                          <a:rPr lang="el-GR" sz="2000" i="1" smtClean="0">
                            <a:latin typeface="Cambria Math" panose="02040503050406030204" pitchFamily="18" charset="0"/>
                            <a:ea typeface="Cambria Math" panose="02040503050406030204" pitchFamily="18" charset="0"/>
                          </a:rPr>
                          <m:t>Χ</m:t>
                        </m:r>
                      </m:e>
                      <m:sup>
                        <m:r>
                          <a:rPr lang="nb-NO" sz="2000" i="1" smtClean="0">
                            <a:latin typeface="Cambria Math" panose="02040503050406030204" pitchFamily="18" charset="0"/>
                          </a:rPr>
                          <m:t>2</m:t>
                        </m:r>
                      </m:sup>
                    </m:sSup>
                  </m:oMath>
                </a14:m>
                <a:r>
                  <a:rPr lang="nb-NO" sz="2000" b="0" dirty="0"/>
                  <a:t> </a:t>
                </a:r>
                <a:r>
                  <a:rPr lang="nb-NO" sz="2000" b="0" dirty="0" err="1"/>
                  <a:t>distribution</a:t>
                </a:r>
                <a:r>
                  <a:rPr lang="nb-NO" sz="2000" b="0" dirty="0"/>
                  <a:t>, </a:t>
                </a:r>
                <a:r>
                  <a:rPr lang="nb-NO" sz="2000" b="0" dirty="0" err="1"/>
                  <a:t>the</a:t>
                </a:r>
                <a:r>
                  <a:rPr lang="nb-NO" sz="2000" b="0" dirty="0"/>
                  <a:t> </a:t>
                </a:r>
                <a:r>
                  <a:rPr lang="nb-NO" sz="2000" b="0" dirty="0" err="1"/>
                  <a:t>result</a:t>
                </a:r>
                <a:r>
                  <a:rPr lang="nb-NO" sz="2000" b="0" dirty="0"/>
                  <a:t> is relevant</a:t>
                </a:r>
              </a:p>
              <a:p>
                <a:pPr marL="0" indent="0">
                  <a:buNone/>
                </a:pPr>
                <a:endParaRPr lang="nb-NO" sz="2000" b="0" dirty="0"/>
              </a:p>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1951462"/>
                <a:ext cx="3769112" cy="4449337"/>
              </a:xfrm>
              <a:prstGeom prst="rect">
                <a:avLst/>
              </a:prstGeom>
              <a:blipFill>
                <a:blip r:embed="rId4"/>
                <a:stretch>
                  <a:fillRect l="-1678" t="-9972" r="-2013" b="-114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735421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separate relevance tests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2333190246"/>
                  </p:ext>
                </p:extLst>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solidFill>
                              <a:schemeClr val="tx1"/>
                            </a:solidFill>
                            <a:latin typeface="Eurostile" panose="020B0504020202050204" pitchFamily="34" charset="77"/>
                          </a:endParaRPr>
                        </a:p>
                        <a:p>
                          <a:pPr algn="ctr"/>
                          <a:endParaRPr lang="en-US" b="0" dirty="0">
                            <a:solidFill>
                              <a:schemeClr val="tx1"/>
                            </a:solidFill>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28</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1</m:t>
                                    </m:r>
                                  </m:sub>
                                </m:sSub>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2</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3</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4</m:t>
                                    </m:r>
                                  </m:sub>
                                </m:sSub>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extLst>
                  <p:ext uri="{D42A27DB-BD31-4B8C-83A1-F6EECF244321}">
                    <p14:modId xmlns:p14="http://schemas.microsoft.com/office/powerpoint/2010/main" val="2333190246"/>
                  </p:ext>
                </p:extLst>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29412"/>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303448"/>
                          </a:stretch>
                        </a:blipFill>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endParaRPr lang="nb-NO"/>
                        </a:p>
                      </a:txBody>
                      <a:tcPr>
                        <a:blipFill>
                          <a:blip r:embed="rId2"/>
                          <a:stretch>
                            <a:fillRect l="-697826" t="-370000" r="-2174" b="-96667"/>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86207"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86207" r="-400000"/>
                          </a:stretch>
                        </a:blipFill>
                      </a:tcPr>
                    </a:tc>
                    <a:tc>
                      <a:txBody>
                        <a:bodyPr/>
                        <a:lstStyle/>
                        <a:p>
                          <a:endParaRPr lang="nb-NO"/>
                        </a:p>
                      </a:txBody>
                      <a:tcPr>
                        <a:blipFill>
                          <a:blip r:embed="rId2"/>
                          <a:stretch>
                            <a:fillRect l="-400000" t="-486207" r="-300000"/>
                          </a:stretch>
                        </a:blipFill>
                      </a:tcPr>
                    </a:tc>
                    <a:tc>
                      <a:txBody>
                        <a:bodyPr/>
                        <a:lstStyle/>
                        <a:p>
                          <a:endParaRPr lang="nb-NO"/>
                        </a:p>
                      </a:txBody>
                      <a:tcPr>
                        <a:blipFill>
                          <a:blip r:embed="rId2"/>
                          <a:stretch>
                            <a:fillRect l="-500000" t="-486207" r="-200000"/>
                          </a:stretch>
                        </a:blipFill>
                      </a:tcPr>
                    </a:tc>
                    <a:tc>
                      <a:txBody>
                        <a:bodyPr/>
                        <a:lstStyle/>
                        <a:p>
                          <a:endParaRPr lang="nb-NO"/>
                        </a:p>
                      </a:txBody>
                      <a:tcPr>
                        <a:blipFill>
                          <a:blip r:embed="rId2"/>
                          <a:stretch>
                            <a:fillRect l="-613333" t="-486207"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r>
                  <a:rPr lang="nb-NO" sz="2000" dirty="0" err="1"/>
                  <a:t>the</a:t>
                </a:r>
                <a:r>
                  <a:rPr lang="nb-NO" sz="2000" dirty="0"/>
                  <a:t> </a:t>
                </a:r>
                <a:r>
                  <a:rPr lang="nb-NO" sz="2000" dirty="0" err="1"/>
                  <a:t>expected</a:t>
                </a:r>
                <a:r>
                  <a:rPr lang="nb-NO" sz="2000" dirty="0"/>
                  <a:t> </a:t>
                </a:r>
                <a:r>
                  <a:rPr lang="nb-NO" sz="2000" dirty="0" err="1"/>
                  <a:t>values</a:t>
                </a:r>
                <a:r>
                  <a:rPr lang="nb-NO" sz="2000" dirty="0"/>
                  <a:t> for </a:t>
                </a:r>
                <a:r>
                  <a:rPr lang="nb-NO" sz="2000" dirty="0" err="1"/>
                  <a:t>each</a:t>
                </a:r>
                <a:r>
                  <a:rPr lang="nb-NO" sz="2000" dirty="0"/>
                  <a:t> </a:t>
                </a:r>
                <a:r>
                  <a:rPr lang="nb-NO" sz="2000" dirty="0" err="1"/>
                  <a:t>cell</a:t>
                </a:r>
                <a:r>
                  <a:rPr lang="nb-NO" sz="2000" dirty="0"/>
                  <a:t>:</a:t>
                </a:r>
              </a:p>
              <a:p>
                <a:pPr marL="0" indent="0">
                  <a:buNone/>
                </a:pPr>
                <a14:m>
                  <m:oMathPara xmlns:m="http://schemas.openxmlformats.org/officeDocument/2006/math">
                    <m:oMathParaPr>
                      <m:jc m:val="centerGroup"/>
                    </m:oMathParaPr>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smtClean="0">
                                          <a:latin typeface="Cambria Math" panose="02040503050406030204" pitchFamily="18" charset="0"/>
                                        </a:rPr>
                                      </m:ctrlPr>
                                    </m:sSubPr>
                                    <m:e>
                                      <m:r>
                                        <a:rPr lang="nb-NO" sz="2000" b="0" i="1" smtClean="0">
                                          <a:latin typeface="Cambria Math" panose="02040503050406030204" pitchFamily="18" charset="0"/>
                                        </a:rPr>
                                        <m:t>𝑟</m:t>
                                      </m:r>
                                    </m:e>
                                    <m:sub>
                                      <m:r>
                                        <a:rPr lang="nb-NO" sz="2000" i="1" smtClean="0">
                                          <a:latin typeface="Cambria Math" panose="02040503050406030204" pitchFamily="18" charset="0"/>
                                          <a:ea typeface="Cambria Math" panose="02040503050406030204" pitchFamily="18" charset="0"/>
                                        </a:rPr>
                                        <m:t>∙</m:t>
                                      </m:r>
                                      <m:r>
                                        <a:rPr lang="nb-NO" sz="2000" b="0" i="1" smtClean="0">
                                          <a:latin typeface="Cambria Math" panose="02040503050406030204" pitchFamily="18" charset="0"/>
                                          <a:ea typeface="Cambria Math" panose="02040503050406030204" pitchFamily="18" charset="0"/>
                                        </a:rPr>
                                        <m:t>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b="0" i="1" smtClean="0">
                                  <a:latin typeface="Cambria Math" panose="02040503050406030204" pitchFamily="18" charset="0"/>
                                </a:rPr>
                                <m:t>𝑖</m:t>
                              </m:r>
                              <m:r>
                                <a:rPr lang="nb-NO" sz="2000" i="1">
                                  <a:latin typeface="Cambria Math" panose="02040503050406030204" pitchFamily="18" charset="0"/>
                                  <a:ea typeface="Cambria Math" panose="02040503050406030204" pitchFamily="18" charset="0"/>
                                </a:rPr>
                                <m:t>∙</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den>
                      </m:f>
                    </m:oMath>
                  </m:oMathPara>
                </a14:m>
                <a:endParaRPr lang="nb-NO" sz="2000" dirty="0"/>
              </a:p>
              <a:p>
                <a:pPr marL="0" indent="0">
                  <a:buNone/>
                </a:pPr>
                <a:r>
                  <a:rPr lang="nb-NO" sz="2000" dirty="0" err="1"/>
                  <a:t>compute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value</a:t>
                </a:r>
                <a:r>
                  <a:rPr lang="nb-NO" sz="2000" dirty="0"/>
                  <a:t> for </a:t>
                </a:r>
                <a:r>
                  <a:rPr lang="nb-NO" sz="2000" dirty="0" err="1"/>
                  <a:t>each</a:t>
                </a:r>
                <a:r>
                  <a:rPr lang="nb-NO" sz="2000" dirty="0"/>
                  <a:t> </a:t>
                </a:r>
                <a:r>
                  <a:rPr lang="nb-NO" sz="2000" dirty="0" err="1"/>
                  <a:t>cell</a:t>
                </a:r>
                <a:endParaRPr lang="nb-NO" sz="2000" dirty="0"/>
              </a:p>
              <a:p>
                <a:pPr marL="0" indent="0">
                  <a:buNone/>
                </a:pPr>
                <a14:m>
                  <m:oMathPara xmlns:m="http://schemas.openxmlformats.org/officeDocument/2006/math">
                    <m:oMathParaPr>
                      <m:jc m:val="centerGroup"/>
                    </m:oMathParaPr>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r>
                        <a:rPr lang="nb-NO" sz="2000" i="1">
                          <a:latin typeface="Cambria Math" panose="02040503050406030204" pitchFamily="18" charset="0"/>
                        </a:rPr>
                        <m:t>=</m:t>
                      </m:r>
                      <m:f>
                        <m:fPr>
                          <m:ctrlPr>
                            <a:rPr lang="nb-NO" sz="2000" i="1">
                              <a:latin typeface="Cambria Math" panose="02040503050406030204" pitchFamily="18" charset="0"/>
                            </a:rPr>
                          </m:ctrlPr>
                        </m:fPr>
                        <m:num>
                          <m:sSup>
                            <m:sSupPr>
                              <m:ctrlPr>
                                <a:rPr lang="nb-NO" sz="2000" i="1">
                                  <a:latin typeface="Cambria Math" panose="02040503050406030204" pitchFamily="18" charset="0"/>
                                </a:rPr>
                              </m:ctrlPr>
                            </m:sSupPr>
                            <m:e>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𝑟</m:t>
                                      </m:r>
                                    </m:e>
                                    <m:sub>
                                      <m:r>
                                        <a:rPr lang="nb-NO" sz="2000" i="1">
                                          <a:latin typeface="Cambria Math" panose="02040503050406030204" pitchFamily="18" charset="0"/>
                                        </a:rPr>
                                        <m:t>𝑖𝑗</m:t>
                                      </m:r>
                                    </m:sub>
                                  </m:sSub>
                                  <m:r>
                                    <a:rPr lang="nb-NO" sz="2000" i="1">
                                      <a:latin typeface="Cambria Math" panose="02040503050406030204" pitchFamily="18" charset="0"/>
                                    </a:rPr>
                                    <m:t>−</m:t>
                                  </m:r>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e>
                              </m:d>
                            </m:e>
                            <m:sup>
                              <m:r>
                                <a:rPr lang="nb-NO" sz="2000" i="1">
                                  <a:latin typeface="Cambria Math" panose="02040503050406030204" pitchFamily="18" charset="0"/>
                                </a:rPr>
                                <m:t>2</m:t>
                              </m:r>
                            </m:sup>
                          </m:sSup>
                        </m:num>
                        <m:den>
                          <m:sSub>
                            <m:sSubPr>
                              <m:ctrlPr>
                                <a:rPr lang="nb-NO" sz="2000" i="1">
                                  <a:latin typeface="Cambria Math" panose="02040503050406030204" pitchFamily="18" charset="0"/>
                                </a:rPr>
                              </m:ctrlPr>
                            </m:sSubPr>
                            <m:e>
                              <m:r>
                                <a:rPr lang="nb-NO" sz="2000" i="1">
                                  <a:latin typeface="Cambria Math" panose="02040503050406030204" pitchFamily="18" charset="0"/>
                                </a:rPr>
                                <m:t>𝐸</m:t>
                              </m:r>
                            </m:e>
                            <m:sub>
                              <m:r>
                                <a:rPr lang="nb-NO" sz="2000" i="1">
                                  <a:latin typeface="Cambria Math" panose="02040503050406030204" pitchFamily="18" charset="0"/>
                                </a:rPr>
                                <m:t>𝑖𝑗</m:t>
                              </m:r>
                            </m:sub>
                          </m:sSub>
                        </m:den>
                      </m:f>
                    </m:oMath>
                  </m:oMathPara>
                </a14:m>
                <a:endParaRPr lang="nb-NO" sz="2000" dirty="0"/>
              </a:p>
              <a:p>
                <a:pPr marL="0" indent="0">
                  <a:buNone/>
                </a:pPr>
                <a:r>
                  <a:rPr lang="nb-NO" sz="2000" dirty="0" err="1"/>
                  <a:t>compute</a:t>
                </a:r>
                <a:r>
                  <a:rPr lang="nb-NO" sz="2000" dirty="0"/>
                  <a:t> </a:t>
                </a:r>
                <a:r>
                  <a:rPr lang="nb-NO" sz="2000" dirty="0" err="1"/>
                  <a:t>the</a:t>
                </a:r>
                <a:r>
                  <a:rPr lang="nb-NO" sz="2000" dirty="0"/>
                  <a:t> sum </a:t>
                </a:r>
                <a:r>
                  <a:rPr lang="nb-NO" sz="2000" dirty="0" err="1"/>
                  <a:t>of</a:t>
                </a:r>
                <a:r>
                  <a:rPr lang="nb-NO" sz="2000" dirty="0"/>
                  <a:t> all </a:t>
                </a:r>
                <a14:m>
                  <m:oMath xmlns:m="http://schemas.openxmlformats.org/officeDocument/2006/math">
                    <m:sSubSup>
                      <m:sSubSupPr>
                        <m:ctrlPr>
                          <a:rPr lang="nb-NO" sz="2000" i="1">
                            <a:latin typeface="Cambria Math" panose="02040503050406030204" pitchFamily="18" charset="0"/>
                          </a:rPr>
                        </m:ctrlPr>
                      </m:sSubSupPr>
                      <m:e>
                        <m:r>
                          <m:rPr>
                            <m:sty m:val="p"/>
                          </m:rPr>
                          <a:rPr lang="el-GR" sz="2000" i="1">
                            <a:latin typeface="Cambria Math" panose="02040503050406030204" pitchFamily="18" charset="0"/>
                            <a:ea typeface="Cambria Math" panose="02040503050406030204" pitchFamily="18" charset="0"/>
                          </a:rPr>
                          <m:t>Χ</m:t>
                        </m:r>
                      </m:e>
                      <m:sub>
                        <m:r>
                          <a:rPr lang="nb-NO" sz="2000" i="1">
                            <a:latin typeface="Cambria Math" panose="02040503050406030204" pitchFamily="18" charset="0"/>
                          </a:rPr>
                          <m:t>𝑖𝑗</m:t>
                        </m:r>
                      </m:sub>
                      <m:sup>
                        <m:r>
                          <a:rPr lang="nb-NO" sz="2000" i="1">
                            <a:latin typeface="Cambria Math" panose="02040503050406030204" pitchFamily="18" charset="0"/>
                          </a:rPr>
                          <m:t>2</m:t>
                        </m:r>
                      </m:sup>
                    </m:sSubSup>
                  </m:oMath>
                </a14:m>
                <a:endParaRPr lang="en-US" sz="2000" dirty="0"/>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22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1951462"/>
                <a:ext cx="3769112" cy="4449337"/>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If </a:t>
                </a:r>
                <a:r>
                  <a:rPr lang="nb-NO" sz="2000" b="0" dirty="0" err="1"/>
                  <a:t>the</a:t>
                </a:r>
                <a:r>
                  <a:rPr lang="nb-NO" sz="2000" b="0" dirty="0"/>
                  <a:t> sum </a:t>
                </a:r>
                <a14:m>
                  <m:oMath xmlns:m="http://schemas.openxmlformats.org/officeDocument/2006/math">
                    <m:r>
                      <m:rPr>
                        <m:sty m:val="p"/>
                      </m:rPr>
                      <a:rPr lang="nb-NO" sz="2000" b="0" i="0" smtClean="0">
                        <a:latin typeface="Cambria Math" panose="02040503050406030204" pitchFamily="18" charset="0"/>
                      </a:rPr>
                      <m:t>Q</m:t>
                    </m:r>
                    <m:r>
                      <a:rPr lang="nb-NO" sz="2000" b="0" i="0" smtClean="0">
                        <a:latin typeface="Cambria Math" panose="02040503050406030204" pitchFamily="18" charset="0"/>
                      </a:rPr>
                      <m:t>=</m:t>
                    </m:r>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𝑗</m:t>
                        </m:r>
                        <m:r>
                          <a:rPr lang="nb-NO" sz="2000" b="0" i="1" smtClean="0">
                            <a:latin typeface="Cambria Math" panose="02040503050406030204" pitchFamily="18" charset="0"/>
                          </a:rPr>
                          <m:t>=1</m:t>
                        </m:r>
                      </m:sub>
                      <m:sup>
                        <m:r>
                          <a:rPr lang="nb-NO" sz="2000" b="0" i="1" smtClean="0">
                            <a:latin typeface="Cambria Math" panose="02040503050406030204" pitchFamily="18" charset="0"/>
                          </a:rPr>
                          <m:t>𝑘</m:t>
                        </m:r>
                      </m:sup>
                      <m:e>
                        <m:nary>
                          <m:naryPr>
                            <m:chr m:val="∑"/>
                            <m:limLoc m:val="subSup"/>
                            <m:ctrlPr>
                              <a:rPr lang="nb-NO" sz="2000" b="0" i="1" smtClean="0">
                                <a:latin typeface="Cambria Math" panose="02040503050406030204" pitchFamily="18" charset="0"/>
                              </a:rPr>
                            </m:ctrlPr>
                          </m:naryPr>
                          <m:sub>
                            <m:r>
                              <m:rPr>
                                <m:brk m:alnAt="25"/>
                              </m:rPr>
                              <a:rPr lang="nb-NO" sz="2000" b="0" i="1" smtClean="0">
                                <a:latin typeface="Cambria Math" panose="02040503050406030204" pitchFamily="18" charset="0"/>
                              </a:rPr>
                              <m:t>𝑖</m:t>
                            </m:r>
                            <m:r>
                              <a:rPr lang="nb-NO" sz="2000" b="0" i="1" smtClean="0">
                                <a:latin typeface="Cambria Math" panose="02040503050406030204" pitchFamily="18" charset="0"/>
                              </a:rPr>
                              <m:t>=1</m:t>
                            </m:r>
                          </m:sub>
                          <m:sup>
                            <m:r>
                              <a:rPr lang="nb-NO" sz="2000" b="0" i="1" smtClean="0">
                                <a:latin typeface="Cambria Math" panose="02040503050406030204" pitchFamily="18" charset="0"/>
                              </a:rPr>
                              <m:t>𝑛</m:t>
                            </m:r>
                          </m:sup>
                          <m:e>
                            <m:sSubSup>
                              <m:sSubSupPr>
                                <m:ctrlPr>
                                  <a:rPr lang="nb-NO" sz="2000" b="0" i="1" smtClean="0">
                                    <a:latin typeface="Cambria Math" panose="02040503050406030204" pitchFamily="18" charset="0"/>
                                  </a:rPr>
                                </m:ctrlPr>
                              </m:sSubSupPr>
                              <m:e>
                                <m:r>
                                  <m:rPr>
                                    <m:sty m:val="p"/>
                                  </m:rPr>
                                  <a:rPr lang="el-GR" sz="2000" b="0" i="1" smtClean="0">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𝑖𝑗</m:t>
                                </m:r>
                              </m:sub>
                              <m:sup>
                                <m:r>
                                  <a:rPr lang="nb-NO" sz="2000" b="0" i="1" smtClean="0">
                                    <a:latin typeface="Cambria Math" panose="02040503050406030204" pitchFamily="18" charset="0"/>
                                  </a:rPr>
                                  <m:t>2</m:t>
                                </m:r>
                              </m:sup>
                            </m:sSubSup>
                          </m:e>
                        </m:nary>
                      </m:e>
                    </m:nary>
                  </m:oMath>
                </a14:m>
                <a:r>
                  <a:rPr lang="nb-NO" sz="2000" b="0" dirty="0"/>
                  <a:t> is </a:t>
                </a:r>
                <a:r>
                  <a:rPr lang="nb-NO" sz="2000" b="0" dirty="0" err="1"/>
                  <a:t>larger</a:t>
                </a:r>
                <a:r>
                  <a:rPr lang="nb-NO" sz="2000" b="0" dirty="0"/>
                  <a:t> </a:t>
                </a:r>
                <a:r>
                  <a:rPr lang="nb-NO" sz="2000" b="0" dirty="0" err="1"/>
                  <a:t>than</a:t>
                </a:r>
                <a:r>
                  <a:rPr lang="nb-NO" sz="2000" b="0" dirty="0"/>
                  <a:t> </a:t>
                </a:r>
                <a:r>
                  <a:rPr lang="nb-NO" sz="2000" b="0" dirty="0" err="1"/>
                  <a:t>the</a:t>
                </a:r>
                <a:r>
                  <a:rPr lang="nb-NO" sz="2000" b="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smtClean="0">
                            <a:latin typeface="Cambria Math" panose="02040503050406030204" pitchFamily="18" charset="0"/>
                          </a:rPr>
                        </m:ctrlPr>
                      </m:sSupPr>
                      <m:e>
                        <m:r>
                          <m:rPr>
                            <m:sty m:val="p"/>
                          </m:rPr>
                          <a:rPr lang="el-GR" sz="2000" i="1" smtClean="0">
                            <a:latin typeface="Cambria Math" panose="02040503050406030204" pitchFamily="18" charset="0"/>
                            <a:ea typeface="Cambria Math" panose="02040503050406030204" pitchFamily="18" charset="0"/>
                          </a:rPr>
                          <m:t>Χ</m:t>
                        </m:r>
                      </m:e>
                      <m:sup>
                        <m:r>
                          <a:rPr lang="nb-NO" sz="2000" i="1" smtClean="0">
                            <a:latin typeface="Cambria Math" panose="02040503050406030204" pitchFamily="18" charset="0"/>
                          </a:rPr>
                          <m:t>2</m:t>
                        </m:r>
                      </m:sup>
                    </m:sSup>
                  </m:oMath>
                </a14:m>
                <a:r>
                  <a:rPr lang="nb-NO" sz="2000" b="0" dirty="0"/>
                  <a:t> </a:t>
                </a:r>
                <a:r>
                  <a:rPr lang="nb-NO" sz="2000" b="0" dirty="0" err="1"/>
                  <a:t>distribution</a:t>
                </a:r>
                <a:r>
                  <a:rPr lang="nb-NO" sz="2000" b="0" dirty="0"/>
                  <a:t>, </a:t>
                </a:r>
                <a:r>
                  <a:rPr lang="nb-NO" sz="2000" b="0" dirty="0" err="1"/>
                  <a:t>the</a:t>
                </a:r>
                <a:r>
                  <a:rPr lang="nb-NO" sz="2000" b="0" dirty="0"/>
                  <a:t> </a:t>
                </a:r>
                <a:r>
                  <a:rPr lang="nb-NO" sz="2000" b="0" dirty="0" err="1"/>
                  <a:t>result</a:t>
                </a:r>
                <a:r>
                  <a:rPr lang="nb-NO" sz="2000" b="0" dirty="0"/>
                  <a:t> is relevant</a:t>
                </a:r>
              </a:p>
              <a:p>
                <a:pPr marL="0" indent="0">
                  <a:buNone/>
                </a:pPr>
                <a:endParaRPr lang="nb-NO" sz="2000" b="0" dirty="0"/>
              </a:p>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1951462"/>
                <a:ext cx="3769112" cy="4449337"/>
              </a:xfrm>
              <a:prstGeom prst="rect">
                <a:avLst/>
              </a:prstGeom>
              <a:blipFill>
                <a:blip r:embed="rId4"/>
                <a:stretch>
                  <a:fillRect l="-1678" t="-9972" r="-2013" b="-1140"/>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77EF7C53-8982-324D-B56B-8479A60773B9}"/>
              </a:ext>
            </a:extLst>
          </p:cNvPr>
          <p:cNvGrpSpPr/>
          <p:nvPr/>
        </p:nvGrpSpPr>
        <p:grpSpPr>
          <a:xfrm>
            <a:off x="3612995" y="780588"/>
            <a:ext cx="4849565" cy="1138773"/>
            <a:chOff x="3612995" y="256480"/>
            <a:chExt cx="4849565" cy="1138773"/>
          </a:xfrm>
          <a:effectLst>
            <a:outerShdw blurRad="50800" dist="38100" dir="2700000" algn="tl" rotWithShape="0">
              <a:prstClr val="black">
                <a:alpha val="40000"/>
              </a:prstClr>
            </a:outerShdw>
          </a:effectLst>
        </p:grpSpPr>
        <p:sp>
          <p:nvSpPr>
            <p:cNvPr id="12" name="TextBox 11">
              <a:extLst>
                <a:ext uri="{FF2B5EF4-FFF2-40B4-BE49-F238E27FC236}">
                  <a16:creationId xmlns:a16="http://schemas.microsoft.com/office/drawing/2014/main" id="{4363C25D-CB7A-DA4B-9E37-6C30C3E363A7}"/>
                </a:ext>
              </a:extLst>
            </p:cNvPr>
            <p:cNvSpPr txBox="1"/>
            <p:nvPr/>
          </p:nvSpPr>
          <p:spPr bwMode="auto">
            <a:xfrm>
              <a:off x="5486399" y="256480"/>
              <a:ext cx="2976161" cy="1138773"/>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ranks for quality ratings</a:t>
              </a:r>
            </a:p>
            <a:p>
              <a:pPr algn="l"/>
              <a:r>
                <a:rPr lang="en-US" sz="2000" kern="0" dirty="0">
                  <a:sym typeface="Wingdings" pitchFamily="2" charset="2"/>
                </a:rPr>
                <a:t>(how often was it stable)</a:t>
              </a:r>
            </a:p>
            <a:p>
              <a:pPr algn="l"/>
              <a:r>
                <a:rPr lang="en-US" sz="2000" kern="0" dirty="0">
                  <a:sym typeface="Wingdings" pitchFamily="2" charset="2"/>
                </a:rPr>
                <a:t>average if equal</a:t>
              </a:r>
            </a:p>
          </p:txBody>
        </p:sp>
        <p:cxnSp>
          <p:nvCxnSpPr>
            <p:cNvPr id="14" name="Straight Arrow Connector 13">
              <a:extLst>
                <a:ext uri="{FF2B5EF4-FFF2-40B4-BE49-F238E27FC236}">
                  <a16:creationId xmlns:a16="http://schemas.microsoft.com/office/drawing/2014/main" id="{B08977A0-8274-5347-8B05-C7D2F5DC8EA1}"/>
                </a:ext>
              </a:extLst>
            </p:cNvPr>
            <p:cNvCxnSpPr>
              <a:cxnSpLocks/>
              <a:stCxn id="12" idx="1"/>
            </p:cNvCxnSpPr>
            <p:nvPr/>
          </p:nvCxnSpPr>
          <p:spPr bwMode="auto">
            <a:xfrm flipH="1">
              <a:off x="4148255" y="825867"/>
              <a:ext cx="1338144" cy="200046"/>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71E3EB4-E5DA-FA4A-9D85-6F3AC5565AEF}"/>
                </a:ext>
              </a:extLst>
            </p:cNvPr>
            <p:cNvCxnSpPr>
              <a:cxnSpLocks/>
              <a:stCxn id="12" idx="1"/>
            </p:cNvCxnSpPr>
            <p:nvPr/>
          </p:nvCxnSpPr>
          <p:spPr bwMode="auto">
            <a:xfrm flipH="1">
              <a:off x="3612995" y="825867"/>
              <a:ext cx="1873404" cy="188895"/>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892520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sz="3200" dirty="0"/>
              <a:t>Noise flicker example – separate relevance tests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37084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l-GR" i="1" smtClean="0">
                                    <a:solidFill>
                                      <a:schemeClr val="tx1"/>
                                    </a:solidFill>
                                    <a:latin typeface="Cambria Math" panose="02040503050406030204" pitchFamily="18" charset="0"/>
                                    <a:ea typeface="Cambria Math" panose="02040503050406030204" pitchFamily="18" charset="0"/>
                                  </a:rPr>
                                  <m:t>Σ</m:t>
                                </m:r>
                              </m:oMath>
                            </m:oMathPara>
                          </a14:m>
                          <a:endParaRPr lang="en-US" dirty="0">
                            <a:solidFill>
                              <a:schemeClr val="tx1"/>
                            </a:solidFill>
                            <a:latin typeface="Eurostile" panose="020B0504020202050204" pitchFamily="34" charset="77"/>
                          </a:endParaRPr>
                        </a:p>
                        <a:p>
                          <a:pPr algn="ctr"/>
                          <a:endParaRPr lang="en-US" b="0" dirty="0">
                            <a:solidFill>
                              <a:schemeClr val="tx1"/>
                            </a:solidFill>
                            <a:latin typeface="Eurostile" panose="020B0504020202050204" pitchFamily="34" charset="77"/>
                          </a:endParaRPr>
                        </a:p>
                      </a:txBody>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1</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nb-NO" sz="1600" b="0" i="1" smtClean="0">
                                        <a:latin typeface="Cambria Math" panose="02040503050406030204" pitchFamily="18" charset="0"/>
                                      </a:rPr>
                                      <m:t>𝑟</m:t>
                                    </m:r>
                                  </m:e>
                                  <m:sub>
                                    <m:r>
                                      <a:rPr lang="nb-NO" sz="1600" b="0" i="1" smtClean="0">
                                        <a:latin typeface="Cambria Math" panose="02040503050406030204" pitchFamily="18" charset="0"/>
                                      </a:rPr>
                                      <m:t>28</m:t>
                                    </m:r>
                                    <m:r>
                                      <a:rPr lang="nb-NO" sz="1600" b="0" i="1" smtClean="0">
                                        <a:latin typeface="Cambria Math" panose="02040503050406030204" pitchFamily="18" charset="0"/>
                                        <a:ea typeface="Cambria Math" panose="02040503050406030204" pitchFamily="18" charset="0"/>
                                      </a:rPr>
                                      <m:t>∙</m:t>
                                    </m:r>
                                  </m:sub>
                                </m:sSub>
                              </m:oMath>
                            </m:oMathPara>
                          </a14:m>
                          <a:endParaRPr lang="en-US" sz="1600" dirty="0">
                            <a:latin typeface="Eurostile" panose="020B0504020202050204" pitchFamily="34" charset="77"/>
                          </a:endParaRPr>
                        </a:p>
                      </a:txBody>
                      <a:tcPr/>
                    </a:tc>
                    <a:extLst>
                      <a:ext uri="{0D108BD9-81ED-4DB2-BD59-A6C34878D82A}">
                        <a16:rowId xmlns:a16="http://schemas.microsoft.com/office/drawing/2014/main" val="1473507637"/>
                      </a:ext>
                    </a:extLst>
                  </a:tr>
                  <a:tr h="370840">
                    <a:tc>
                      <a:txBody>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m:oMathPara>
                          </a14:m>
                          <a:endParaRPr lang="en-US" dirty="0">
                            <a:latin typeface="Eurostile" panose="020B0504020202050204" pitchFamily="34" charset="77"/>
                          </a:endParaRPr>
                        </a:p>
                      </a:txBody>
                      <a:tcPr>
                        <a:lnR w="12700" cap="flat" cmpd="sng" algn="ctr">
                          <a:solidFill>
                            <a:schemeClr val="tx1"/>
                          </a:solidFill>
                          <a:prstDash val="solid"/>
                          <a:round/>
                          <a:headEnd type="none" w="med" len="med"/>
                          <a:tailEnd type="none" w="med" len="med"/>
                        </a:lnR>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1</m:t>
                                    </m:r>
                                  </m:sub>
                                </m:sSub>
                              </m:oMath>
                            </m:oMathPara>
                          </a14:m>
                          <a:endParaRPr lang="en-US"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2</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3</m:t>
                                    </m:r>
                                  </m:sub>
                                </m:sSub>
                              </m:oMath>
                            </m:oMathPara>
                          </a14:m>
                          <a:endParaRPr lang="en-US" dirty="0">
                            <a:latin typeface="Eurostile" panose="020B0504020202050204" pitchFamily="34" charset="77"/>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nb-NO" b="0" i="1" smtClean="0">
                                        <a:latin typeface="Cambria Math" panose="02040503050406030204" pitchFamily="18" charset="0"/>
                                      </a:rPr>
                                      <m:t>𝑟</m:t>
                                    </m:r>
                                  </m:e>
                                  <m:sub>
                                    <m:r>
                                      <a:rPr lang="en-US"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4</m:t>
                                    </m:r>
                                  </m:sub>
                                </m:sSub>
                              </m:oMath>
                            </m:oMathPara>
                          </a14:m>
                          <a:endParaRPr lang="en-US" dirty="0">
                            <a:latin typeface="Eurostile" panose="020B0504020202050204" pitchFamily="34"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Choice>
        <mc:Fallback xmlns="">
          <p:graphicFrame>
            <p:nvGraphicFramePr>
              <p:cNvPr id="4" name="Content Placeholder 3">
                <a:extLst>
                  <a:ext uri="{FF2B5EF4-FFF2-40B4-BE49-F238E27FC236}">
                    <a16:creationId xmlns:a16="http://schemas.microsoft.com/office/drawing/2014/main" id="{6EDC856D-D158-B744-8A30-9E8004ED7D40}"/>
                  </a:ext>
                </a:extLst>
              </p:cNvPr>
              <p:cNvGraphicFramePr>
                <a:graphicFrameLocks noGrp="1"/>
              </p:cNvGraphicFramePr>
              <p:nvPr>
                <p:ph idx="1"/>
              </p:nvPr>
            </p:nvGraphicFramePr>
            <p:xfrm>
              <a:off x="236538" y="866775"/>
              <a:ext cx="4636545" cy="2123440"/>
            </p:xfrm>
            <a:graphic>
              <a:graphicData uri="http://schemas.openxmlformats.org/drawingml/2006/table">
                <a:tbl>
                  <a:tblPr firstRow="1" bandRow="1">
                    <a:tableStyleId>{5C22544A-7EE6-4342-B048-85BDC9FD1C3A}</a:tableStyleId>
                  </a:tblPr>
                  <a:tblGrid>
                    <a:gridCol w="1738705">
                      <a:extLst>
                        <a:ext uri="{9D8B030D-6E8A-4147-A177-3AD203B41FA5}">
                          <a16:colId xmlns:a16="http://schemas.microsoft.com/office/drawing/2014/main" val="1839127789"/>
                        </a:ext>
                      </a:extLst>
                    </a:gridCol>
                    <a:gridCol w="579568">
                      <a:extLst>
                        <a:ext uri="{9D8B030D-6E8A-4147-A177-3AD203B41FA5}">
                          <a16:colId xmlns:a16="http://schemas.microsoft.com/office/drawing/2014/main" val="2990727683"/>
                        </a:ext>
                      </a:extLst>
                    </a:gridCol>
                    <a:gridCol w="579568">
                      <a:extLst>
                        <a:ext uri="{9D8B030D-6E8A-4147-A177-3AD203B41FA5}">
                          <a16:colId xmlns:a16="http://schemas.microsoft.com/office/drawing/2014/main" val="911897962"/>
                        </a:ext>
                      </a:extLst>
                    </a:gridCol>
                    <a:gridCol w="579568">
                      <a:extLst>
                        <a:ext uri="{9D8B030D-6E8A-4147-A177-3AD203B41FA5}">
                          <a16:colId xmlns:a16="http://schemas.microsoft.com/office/drawing/2014/main" val="621745755"/>
                        </a:ext>
                      </a:extLst>
                    </a:gridCol>
                    <a:gridCol w="579568">
                      <a:extLst>
                        <a:ext uri="{9D8B030D-6E8A-4147-A177-3AD203B41FA5}">
                          <a16:colId xmlns:a16="http://schemas.microsoft.com/office/drawing/2014/main" val="3894054463"/>
                        </a:ext>
                      </a:extLst>
                    </a:gridCol>
                    <a:gridCol w="579568">
                      <a:extLst>
                        <a:ext uri="{9D8B030D-6E8A-4147-A177-3AD203B41FA5}">
                          <a16:colId xmlns:a16="http://schemas.microsoft.com/office/drawing/2014/main" val="3635916139"/>
                        </a:ext>
                      </a:extLst>
                    </a:gridCol>
                  </a:tblGrid>
                  <a:tr h="640080">
                    <a:tc>
                      <a:txBody>
                        <a:bodyPr/>
                        <a:lstStyle/>
                        <a:p>
                          <a:r>
                            <a:rPr lang="en-US" b="0" dirty="0">
                              <a:solidFill>
                                <a:schemeClr val="tx1"/>
                              </a:solidFill>
                              <a:latin typeface="Eurostile" panose="020B0504020202050204" pitchFamily="34" charset="77"/>
                            </a:rPr>
                            <a:t>\   settings(k)</a:t>
                          </a:r>
                          <a:br>
                            <a:rPr lang="en-US" b="0" dirty="0">
                              <a:solidFill>
                                <a:schemeClr val="tx1"/>
                              </a:solidFill>
                              <a:latin typeface="Eurostile" panose="020B0504020202050204" pitchFamily="34" charset="77"/>
                            </a:rPr>
                          </a:br>
                          <a:r>
                            <a:rPr lang="en-US" b="0" dirty="0">
                              <a:solidFill>
                                <a:schemeClr val="tx1"/>
                              </a:solidFill>
                              <a:latin typeface="Eurostile" panose="020B0504020202050204" pitchFamily="34" charset="77"/>
                            </a:rPr>
                            <a:t>participants(n)</a:t>
                          </a:r>
                        </a:p>
                      </a:txBody>
                      <a:tcPr/>
                    </a:tc>
                    <a:tc>
                      <a:txBody>
                        <a:bodyPr/>
                        <a:lstStyle/>
                        <a:p>
                          <a:pPr algn="ctr"/>
                          <a:r>
                            <a:rPr lang="en-US" b="0" dirty="0">
                              <a:solidFill>
                                <a:schemeClr val="tx1"/>
                              </a:solidFill>
                              <a:latin typeface="Eurostile" panose="020B0504020202050204" pitchFamily="34" charset="77"/>
                            </a:rPr>
                            <a:t>QP28</a:t>
                          </a:r>
                        </a:p>
                      </a:txBody>
                      <a:tcPr/>
                    </a:tc>
                    <a:tc>
                      <a:txBody>
                        <a:bodyPr/>
                        <a:lstStyle/>
                        <a:p>
                          <a:pPr algn="ctr"/>
                          <a:r>
                            <a:rPr lang="en-US" b="0" dirty="0">
                              <a:solidFill>
                                <a:schemeClr val="tx1"/>
                              </a:solidFill>
                              <a:latin typeface="Eurostile" panose="020B0504020202050204" pitchFamily="34" charset="77"/>
                            </a:rPr>
                            <a:t>QP32</a:t>
                          </a:r>
                        </a:p>
                      </a:txBody>
                      <a:tcPr/>
                    </a:tc>
                    <a:tc>
                      <a:txBody>
                        <a:bodyPr/>
                        <a:lstStyle/>
                        <a:p>
                          <a:pPr algn="ctr"/>
                          <a:r>
                            <a:rPr lang="en-US" b="0" dirty="0">
                              <a:solidFill>
                                <a:schemeClr val="tx1"/>
                              </a:solidFill>
                              <a:latin typeface="Eurostile" panose="020B0504020202050204" pitchFamily="34" charset="77"/>
                            </a:rPr>
                            <a:t>QP36</a:t>
                          </a:r>
                        </a:p>
                      </a:txBody>
                      <a:tcPr/>
                    </a:tc>
                    <a:tc>
                      <a:txBody>
                        <a:bodyPr/>
                        <a:lstStyle/>
                        <a:p>
                          <a:pPr algn="ctr"/>
                          <a:r>
                            <a:rPr lang="en-US" b="0" dirty="0">
                              <a:solidFill>
                                <a:schemeClr val="tx1"/>
                              </a:solidFill>
                              <a:latin typeface="Eurostile" panose="020B0504020202050204" pitchFamily="34" charset="77"/>
                            </a:rPr>
                            <a:t>QP40</a:t>
                          </a:r>
                        </a:p>
                      </a:txBody>
                      <a:tcPr/>
                    </a:tc>
                    <a:tc>
                      <a:txBody>
                        <a:bodyPr/>
                        <a:lstStyle/>
                        <a:p>
                          <a:endParaRPr lang="nb-NO"/>
                        </a:p>
                      </a:txBody>
                      <a:tcPr>
                        <a:blipFill>
                          <a:blip r:embed="rId2"/>
                          <a:stretch>
                            <a:fillRect l="-697826" t="-3922" r="-2174" b="-229412"/>
                          </a:stretch>
                        </a:blipFill>
                      </a:tcPr>
                    </a:tc>
                    <a:extLst>
                      <a:ext uri="{0D108BD9-81ED-4DB2-BD59-A6C34878D82A}">
                        <a16:rowId xmlns:a16="http://schemas.microsoft.com/office/drawing/2014/main" val="4190218879"/>
                      </a:ext>
                    </a:extLst>
                  </a:tr>
                  <a:tr h="370840">
                    <a:tc>
                      <a:txBody>
                        <a:bodyPr/>
                        <a:lstStyle/>
                        <a:p>
                          <a:r>
                            <a:rPr lang="en-US" dirty="0">
                              <a:latin typeface="Eurostile" panose="020B0504020202050204" pitchFamily="34" charset="77"/>
                            </a:rPr>
                            <a:t>#1</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1,4</a:t>
                          </a:r>
                          <a:endParaRPr lang="en-US" sz="1600" dirty="0">
                            <a:latin typeface="Eurostile" panose="020B0504020202050204" pitchFamily="34" charset="77"/>
                          </a:endParaRPr>
                        </a:p>
                      </a:txBody>
                      <a:tcPr/>
                    </a:tc>
                    <a:tc>
                      <a:txBody>
                        <a:bodyPr/>
                        <a:lstStyle/>
                        <a:p>
                          <a:endParaRPr lang="nb-NO"/>
                        </a:p>
                      </a:txBody>
                      <a:tcPr>
                        <a:blipFill>
                          <a:blip r:embed="rId2"/>
                          <a:stretch>
                            <a:fillRect l="-697826" t="-182759" r="-2174" b="-303448"/>
                          </a:stretch>
                        </a:blipFill>
                      </a:tcPr>
                    </a:tc>
                    <a:extLst>
                      <a:ext uri="{0D108BD9-81ED-4DB2-BD59-A6C34878D82A}">
                        <a16:rowId xmlns:a16="http://schemas.microsoft.com/office/drawing/2014/main" val="2304430934"/>
                      </a:ext>
                    </a:extLst>
                  </a:tr>
                  <a:tr h="370840">
                    <a:tc>
                      <a:txBody>
                        <a:bodyPr/>
                        <a:lstStyle/>
                        <a:p>
                          <a:r>
                            <a:rPr lang="en-US" dirty="0">
                              <a:latin typeface="Eurostile" panose="020B0504020202050204" pitchFamily="34" charset="77"/>
                            </a:rPr>
                            <a:t>…</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a:t>
                          </a: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tc>
                      <a:txBody>
                        <a:bodyPr/>
                        <a:lstStyle/>
                        <a:p>
                          <a:r>
                            <a:rPr lang="en-US" sz="1600" dirty="0">
                              <a:latin typeface="Eurostile" panose="020B0504020202050204" pitchFamily="34" charset="77"/>
                            </a:rPr>
                            <a:t>…</a:t>
                          </a:r>
                        </a:p>
                      </a:txBody>
                      <a:tcPr/>
                    </a:tc>
                    <a:extLst>
                      <a:ext uri="{0D108BD9-81ED-4DB2-BD59-A6C34878D82A}">
                        <a16:rowId xmlns:a16="http://schemas.microsoft.com/office/drawing/2014/main" val="3363637701"/>
                      </a:ext>
                    </a:extLst>
                  </a:tr>
                  <a:tr h="370840">
                    <a:tc>
                      <a:txBody>
                        <a:bodyPr/>
                        <a:lstStyle/>
                        <a:p>
                          <a:r>
                            <a:rPr lang="en-US" dirty="0">
                              <a:latin typeface="Eurostile" panose="020B0504020202050204" pitchFamily="34" charset="77"/>
                            </a:rPr>
                            <a:t>#28</a:t>
                          </a:r>
                        </a:p>
                      </a:txBody>
                      <a:tcPr>
                        <a:lnR w="12700" cap="flat" cmpd="sng" algn="ctr">
                          <a:solidFill>
                            <a:schemeClr val="tx1"/>
                          </a:solidFill>
                          <a:prstDash val="solid"/>
                          <a:round/>
                          <a:headEnd type="none" w="med" len="med"/>
                          <a:tailEnd type="none" w="med" len="med"/>
                        </a:lnR>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28,1</a:t>
                          </a:r>
                          <a:endParaRPr lang="en-US" sz="1600" dirty="0">
                            <a:latin typeface="Eurostile" panose="020B0504020202050204" pitchFamily="34" charset="77"/>
                          </a:endParaRPr>
                        </a:p>
                      </a:txBody>
                      <a:tcPr>
                        <a:lnL w="12700" cap="flat" cmpd="sng" algn="ctr">
                          <a:solidFill>
                            <a:schemeClr val="tx1"/>
                          </a:solidFill>
                          <a:prstDash val="solid"/>
                          <a:round/>
                          <a:headEnd type="none" w="med" len="med"/>
                          <a:tailEnd type="none" w="med" len="med"/>
                        </a:lnL>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28,2</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28,3</a:t>
                          </a:r>
                          <a:endParaRPr lang="en-US" sz="1600" dirty="0">
                            <a:latin typeface="Eurostile" panose="020B0504020202050204" pitchFamily="34" charset="77"/>
                          </a:endParaRPr>
                        </a:p>
                      </a:txBody>
                      <a:tcPr/>
                    </a:tc>
                    <a:tc>
                      <a:txBody>
                        <a:bodyPr/>
                        <a:lstStyle/>
                        <a:p>
                          <a:r>
                            <a:rPr lang="en-US" sz="1600" dirty="0">
                              <a:latin typeface="Eurostile" panose="020B0504020202050204" pitchFamily="34" charset="77"/>
                            </a:rPr>
                            <a:t>r</a:t>
                          </a:r>
                          <a:r>
                            <a:rPr lang="en-US" sz="1600" baseline="-25000" dirty="0">
                              <a:latin typeface="Eurostile" panose="020B0504020202050204" pitchFamily="34" charset="77"/>
                            </a:rPr>
                            <a:t>28,4</a:t>
                          </a:r>
                          <a:endParaRPr lang="en-US" sz="1600" dirty="0">
                            <a:latin typeface="Eurostile" panose="020B0504020202050204" pitchFamily="34" charset="77"/>
                          </a:endParaRPr>
                        </a:p>
                      </a:txBody>
                      <a:tcPr/>
                    </a:tc>
                    <a:tc>
                      <a:txBody>
                        <a:bodyPr/>
                        <a:lstStyle/>
                        <a:p>
                          <a:endParaRPr lang="nb-NO"/>
                        </a:p>
                      </a:txBody>
                      <a:tcPr>
                        <a:blipFill>
                          <a:blip r:embed="rId2"/>
                          <a:stretch>
                            <a:fillRect l="-697826" t="-370000" r="-2174" b="-96667"/>
                          </a:stretch>
                        </a:blipFill>
                      </a:tcPr>
                    </a:tc>
                    <a:extLst>
                      <a:ext uri="{0D108BD9-81ED-4DB2-BD59-A6C34878D82A}">
                        <a16:rowId xmlns:a16="http://schemas.microsoft.com/office/drawing/2014/main" val="1473507637"/>
                      </a:ext>
                    </a:extLst>
                  </a:tr>
                  <a:tr h="370840">
                    <a:tc>
                      <a:txBody>
                        <a:bodyPr/>
                        <a:lstStyle/>
                        <a:p>
                          <a:endParaRPr lang="nb-NO"/>
                        </a:p>
                      </a:txBody>
                      <a:tcPr>
                        <a:lnR w="12700" cap="flat" cmpd="sng" algn="ctr">
                          <a:solidFill>
                            <a:schemeClr val="tx1"/>
                          </a:solidFill>
                          <a:prstDash val="solid"/>
                          <a:round/>
                          <a:headEnd type="none" w="med" len="med"/>
                          <a:tailEnd type="none" w="med" len="med"/>
                        </a:lnR>
                        <a:blipFill>
                          <a:blip r:embed="rId2"/>
                          <a:stretch>
                            <a:fillRect l="-730" t="-486207" r="-167883"/>
                          </a:stretch>
                        </a:blipFill>
                      </a:tcPr>
                    </a:tc>
                    <a:tc>
                      <a:txBody>
                        <a:bodyPr/>
                        <a:lstStyle/>
                        <a:p>
                          <a:endParaRPr lang="nb-NO"/>
                        </a:p>
                      </a:txBody>
                      <a:tcPr>
                        <a:lnL w="12700" cap="flat" cmpd="sng" algn="ctr">
                          <a:solidFill>
                            <a:schemeClr val="tx1"/>
                          </a:solidFill>
                          <a:prstDash val="solid"/>
                          <a:round/>
                          <a:headEnd type="none" w="med" len="med"/>
                          <a:tailEnd type="none" w="med" len="med"/>
                        </a:lnL>
                        <a:blipFill>
                          <a:blip r:embed="rId2"/>
                          <a:stretch>
                            <a:fillRect l="-300000" t="-486207" r="-400000"/>
                          </a:stretch>
                        </a:blipFill>
                      </a:tcPr>
                    </a:tc>
                    <a:tc>
                      <a:txBody>
                        <a:bodyPr/>
                        <a:lstStyle/>
                        <a:p>
                          <a:endParaRPr lang="nb-NO"/>
                        </a:p>
                      </a:txBody>
                      <a:tcPr>
                        <a:blipFill>
                          <a:blip r:embed="rId2"/>
                          <a:stretch>
                            <a:fillRect l="-400000" t="-486207" r="-300000"/>
                          </a:stretch>
                        </a:blipFill>
                      </a:tcPr>
                    </a:tc>
                    <a:tc>
                      <a:txBody>
                        <a:bodyPr/>
                        <a:lstStyle/>
                        <a:p>
                          <a:endParaRPr lang="nb-NO"/>
                        </a:p>
                      </a:txBody>
                      <a:tcPr>
                        <a:blipFill>
                          <a:blip r:embed="rId2"/>
                          <a:stretch>
                            <a:fillRect l="-500000" t="-486207" r="-200000"/>
                          </a:stretch>
                        </a:blipFill>
                      </a:tcPr>
                    </a:tc>
                    <a:tc>
                      <a:txBody>
                        <a:bodyPr/>
                        <a:lstStyle/>
                        <a:p>
                          <a:endParaRPr lang="nb-NO"/>
                        </a:p>
                      </a:txBody>
                      <a:tcPr>
                        <a:blipFill>
                          <a:blip r:embed="rId2"/>
                          <a:stretch>
                            <a:fillRect l="-613333" t="-486207" r="-1044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Eurostile" panose="020B0504020202050204" pitchFamily="34" charset="77"/>
                          </a:endParaRPr>
                        </a:p>
                      </a:txBody>
                      <a:tcPr/>
                    </a:tc>
                    <a:extLst>
                      <a:ext uri="{0D108BD9-81ED-4DB2-BD59-A6C34878D82A}">
                        <a16:rowId xmlns:a16="http://schemas.microsoft.com/office/drawing/2014/main" val="149539620"/>
                      </a:ext>
                    </a:extLst>
                  </a:tr>
                </a:tbl>
              </a:graphicData>
            </a:graphic>
          </p:graphicFrame>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1DC45FC-5F6E-294E-AD1F-8E08B4875BA5}"/>
                  </a:ext>
                </a:extLst>
              </p:cNvPr>
              <p:cNvSpPr>
                <a:spLocks noGrp="1"/>
              </p:cNvSpPr>
              <p:nvPr/>
            </p:nvSpPr>
            <p:spPr bwMode="auto">
              <a:xfrm>
                <a:off x="229735" y="3334215"/>
                <a:ext cx="4754860" cy="3118159"/>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dirty="0"/>
                  <a:t>compute </a:t>
                </a:r>
                <a14:m>
                  <m:oMath xmlns:m="http://schemas.openxmlformats.org/officeDocument/2006/math">
                    <m:r>
                      <a:rPr lang="nb-NO" sz="2000" b="0" i="1" smtClean="0">
                        <a:latin typeface="Cambria Math" panose="02040503050406030204" pitchFamily="18" charset="0"/>
                      </a:rPr>
                      <m:t>𝑄</m:t>
                    </m:r>
                  </m:oMath>
                </a14:m>
                <a:r>
                  <a:rPr lang="nb-NO" sz="2000" dirty="0"/>
                  <a:t> :</a:t>
                </a:r>
              </a:p>
              <a:p>
                <a:pPr marL="0" indent="0">
                  <a:buNone/>
                </a:pPr>
                <a14:m>
                  <m:oMathPara xmlns:m="http://schemas.openxmlformats.org/officeDocument/2006/math">
                    <m:oMathParaPr>
                      <m:jc m:val="centerGroup"/>
                    </m:oMathParaPr>
                    <m:oMath xmlns:m="http://schemas.openxmlformats.org/officeDocument/2006/math">
                      <m:r>
                        <a:rPr lang="nb-NO" sz="1800" b="0" i="1" smtClean="0">
                          <a:latin typeface="Cambria Math" panose="02040503050406030204" pitchFamily="18" charset="0"/>
                        </a:rPr>
                        <m:t>𝑄</m:t>
                      </m:r>
                      <m:r>
                        <a:rPr lang="nb-NO" sz="1800" i="1">
                          <a:latin typeface="Cambria Math" panose="02040503050406030204" pitchFamily="18" charset="0"/>
                        </a:rPr>
                        <m:t>=</m:t>
                      </m:r>
                      <m:f>
                        <m:fPr>
                          <m:ctrlPr>
                            <a:rPr lang="nb-NO" sz="1800" i="1">
                              <a:latin typeface="Cambria Math" panose="02040503050406030204" pitchFamily="18" charset="0"/>
                            </a:rPr>
                          </m:ctrlPr>
                        </m:fPr>
                        <m:num>
                          <m:r>
                            <a:rPr lang="nb-NO" sz="1800" b="0" i="1" smtClean="0">
                              <a:latin typeface="Cambria Math" panose="02040503050406030204" pitchFamily="18" charset="0"/>
                            </a:rPr>
                            <m:t>12</m:t>
                          </m:r>
                        </m:num>
                        <m:den>
                          <m:r>
                            <a:rPr lang="nb-NO" sz="1800" b="0" i="1" smtClean="0">
                              <a:latin typeface="Cambria Math" panose="02040503050406030204" pitchFamily="18" charset="0"/>
                            </a:rPr>
                            <m:t>𝑛𝑘</m:t>
                          </m:r>
                          <m:r>
                            <a:rPr lang="nb-NO" sz="1800" b="0" i="1" smtClean="0">
                              <a:latin typeface="Cambria Math" panose="02040503050406030204" pitchFamily="18" charset="0"/>
                            </a:rPr>
                            <m:t>(</m:t>
                          </m:r>
                          <m:r>
                            <a:rPr lang="nb-NO" sz="1800" b="0" i="1" smtClean="0">
                              <a:latin typeface="Cambria Math" panose="02040503050406030204" pitchFamily="18" charset="0"/>
                            </a:rPr>
                            <m:t>𝑘</m:t>
                          </m:r>
                          <m:r>
                            <a:rPr lang="nb-NO" sz="1800" b="0" i="1" smtClean="0">
                              <a:latin typeface="Cambria Math" panose="02040503050406030204" pitchFamily="18" charset="0"/>
                            </a:rPr>
                            <m:t>+1)</m:t>
                          </m:r>
                        </m:den>
                      </m:f>
                      <m:nary>
                        <m:naryPr>
                          <m:chr m:val="∑"/>
                          <m:ctrlPr>
                            <a:rPr lang="nb-NO" sz="1800" i="1" smtClean="0">
                              <a:latin typeface="Cambria Math" panose="02040503050406030204" pitchFamily="18" charset="0"/>
                            </a:rPr>
                          </m:ctrlPr>
                        </m:naryPr>
                        <m:sub>
                          <m:r>
                            <m:rPr>
                              <m:brk m:alnAt="23"/>
                            </m:rPr>
                            <a:rPr lang="nb-NO" sz="1800" b="0" i="1" smtClean="0">
                              <a:latin typeface="Cambria Math" panose="02040503050406030204" pitchFamily="18" charset="0"/>
                            </a:rPr>
                            <m:t>𝑖</m:t>
                          </m:r>
                          <m:r>
                            <a:rPr lang="nb-NO" sz="1800" b="0" i="1" smtClean="0">
                              <a:latin typeface="Cambria Math" panose="02040503050406030204" pitchFamily="18" charset="0"/>
                            </a:rPr>
                            <m:t>=1</m:t>
                          </m:r>
                        </m:sub>
                        <m:sup>
                          <m:r>
                            <a:rPr lang="nb-NO" sz="1800" b="0" i="1" smtClean="0">
                              <a:latin typeface="Cambria Math" panose="02040503050406030204" pitchFamily="18" charset="0"/>
                            </a:rPr>
                            <m:t>𝑘</m:t>
                          </m:r>
                        </m:sup>
                        <m:e>
                          <m:sSup>
                            <m:sSupPr>
                              <m:ctrlPr>
                                <a:rPr lang="nb-NO" sz="1800" i="1" smtClean="0">
                                  <a:latin typeface="Cambria Math" panose="02040503050406030204" pitchFamily="18" charset="0"/>
                                </a:rPr>
                              </m:ctrlPr>
                            </m:sSupPr>
                            <m:e>
                              <m:d>
                                <m:dPr>
                                  <m:ctrlPr>
                                    <a:rPr lang="nb-NO" sz="1800" i="1" smtClean="0">
                                      <a:latin typeface="Cambria Math" panose="02040503050406030204" pitchFamily="18" charset="0"/>
                                    </a:rPr>
                                  </m:ctrlPr>
                                </m:dPr>
                                <m:e>
                                  <m:sSub>
                                    <m:sSubPr>
                                      <m:ctrlPr>
                                        <a:rPr lang="nb-NO" sz="1800" i="1">
                                          <a:latin typeface="Cambria Math" panose="02040503050406030204" pitchFamily="18" charset="0"/>
                                        </a:rPr>
                                      </m:ctrlPr>
                                    </m:sSubPr>
                                    <m:e>
                                      <m:r>
                                        <a:rPr lang="nb-NO" sz="1800" i="1">
                                          <a:latin typeface="Cambria Math" panose="02040503050406030204" pitchFamily="18" charset="0"/>
                                        </a:rPr>
                                        <m:t>𝑟</m:t>
                                      </m:r>
                                    </m:e>
                                    <m:sub>
                                      <m:r>
                                        <a:rPr lang="nb-NO" sz="1800" i="1">
                                          <a:latin typeface="Cambria Math" panose="02040503050406030204" pitchFamily="18" charset="0"/>
                                          <a:ea typeface="Cambria Math" panose="02040503050406030204" pitchFamily="18" charset="0"/>
                                        </a:rPr>
                                        <m:t>∙</m:t>
                                      </m:r>
                                      <m:r>
                                        <a:rPr lang="nb-NO" sz="1800" i="1">
                                          <a:latin typeface="Cambria Math" panose="02040503050406030204" pitchFamily="18" charset="0"/>
                                          <a:ea typeface="Cambria Math" panose="02040503050406030204" pitchFamily="18" charset="0"/>
                                        </a:rPr>
                                        <m:t>𝑖</m:t>
                                      </m:r>
                                    </m:sub>
                                  </m:sSub>
                                </m:e>
                              </m:d>
                            </m:e>
                            <m:sup>
                              <m:r>
                                <a:rPr lang="nb-NO" sz="1800" i="1" smtClean="0">
                                  <a:latin typeface="Cambria Math" panose="02040503050406030204" pitchFamily="18" charset="0"/>
                                </a:rPr>
                                <m:t>2</m:t>
                              </m:r>
                            </m:sup>
                          </m:sSup>
                          <m:r>
                            <a:rPr lang="nb-NO" sz="1800" b="0" i="1" smtClean="0">
                              <a:latin typeface="Cambria Math" panose="02040503050406030204" pitchFamily="18" charset="0"/>
                            </a:rPr>
                            <m:t>−(3</m:t>
                          </m:r>
                          <m:r>
                            <a:rPr lang="nb-NO" sz="1800" b="0" i="1" smtClean="0">
                              <a:latin typeface="Cambria Math" panose="02040503050406030204" pitchFamily="18" charset="0"/>
                            </a:rPr>
                            <m:t></m:t>
                          </m:r>
                          <m:r>
                            <a:rPr lang="nb-NO" sz="1800" b="0" i="1" smtClean="0">
                              <a:latin typeface="Cambria Math" panose="02040503050406030204" pitchFamily="18" charset="0"/>
                            </a:rPr>
                            <m:t>𝑛</m:t>
                          </m:r>
                          <m:d>
                            <m:dPr>
                              <m:ctrlPr>
                                <a:rPr lang="nb-NO" sz="1800" b="0" i="1" smtClean="0">
                                  <a:latin typeface="Cambria Math" panose="02040503050406030204" pitchFamily="18" charset="0"/>
                                </a:rPr>
                              </m:ctrlPr>
                            </m:dPr>
                            <m:e>
                              <m:r>
                                <a:rPr lang="nb-NO" sz="1800" b="0" i="1" smtClean="0">
                                  <a:latin typeface="Cambria Math" panose="02040503050406030204" pitchFamily="18" charset="0"/>
                                </a:rPr>
                                <m:t>𝑘</m:t>
                              </m:r>
                              <m:r>
                                <a:rPr lang="nb-NO" sz="1800" b="0" i="1" smtClean="0">
                                  <a:latin typeface="Cambria Math" panose="02040503050406030204" pitchFamily="18" charset="0"/>
                                </a:rPr>
                                <m:t>+1</m:t>
                              </m:r>
                            </m:e>
                          </m:d>
                          <m:r>
                            <a:rPr lang="nb-NO" sz="1800" b="0" i="1" smtClean="0">
                              <a:latin typeface="Cambria Math" panose="02040503050406030204" pitchFamily="18" charset="0"/>
                            </a:rPr>
                            <m:t>)</m:t>
                          </m:r>
                        </m:e>
                      </m:nary>
                    </m:oMath>
                  </m:oMathPara>
                </a14:m>
                <a:endParaRPr lang="nb-NO" sz="1800" dirty="0"/>
              </a:p>
              <a:p>
                <a:pPr marL="0" indent="0">
                  <a:buNone/>
                </a:pPr>
                <a:endParaRPr lang="nb-NO" sz="1800" dirty="0"/>
              </a:p>
              <a:p>
                <a:pPr marL="0" indent="0">
                  <a:buNone/>
                </a:pPr>
                <a:r>
                  <a:rPr lang="nb-NO" sz="2000" dirty="0"/>
                  <a:t>If </a:t>
                </a:r>
                <a:r>
                  <a:rPr lang="nb-NO" sz="2000" dirty="0" err="1"/>
                  <a:t>the</a:t>
                </a:r>
                <a:r>
                  <a:rPr lang="nb-NO" sz="2000" dirty="0"/>
                  <a:t> sum </a:t>
                </a:r>
                <a14:m>
                  <m:oMath xmlns:m="http://schemas.openxmlformats.org/officeDocument/2006/math">
                    <m:r>
                      <a:rPr lang="nb-NO" sz="2000" i="1">
                        <a:latin typeface="Cambria Math" panose="02040503050406030204" pitchFamily="18" charset="0"/>
                      </a:rPr>
                      <m:t>𝑄</m:t>
                    </m:r>
                  </m:oMath>
                </a14:m>
                <a:r>
                  <a:rPr lang="nb-NO" sz="2000" dirty="0"/>
                  <a:t> is </a:t>
                </a:r>
                <a:r>
                  <a:rPr lang="nb-NO" sz="2000" dirty="0" err="1"/>
                  <a:t>larger</a:t>
                </a:r>
                <a:r>
                  <a:rPr lang="nb-NO" sz="2000" dirty="0"/>
                  <a:t> </a:t>
                </a:r>
                <a:r>
                  <a:rPr lang="nb-NO" sz="2000" dirty="0" err="1"/>
                  <a:t>than</a:t>
                </a:r>
                <a:r>
                  <a:rPr lang="nb-NO" sz="2000" dirty="0"/>
                  <a:t> </a:t>
                </a:r>
                <a:r>
                  <a:rPr lang="nb-NO" sz="2000" dirty="0" err="1"/>
                  <a:t>the</a:t>
                </a:r>
                <a:r>
                  <a:rPr lang="nb-NO" sz="2000" dirty="0"/>
                  <a:t> </a:t>
                </a:r>
                <a:r>
                  <a:rPr lang="nb-NO" sz="2000" dirty="0" err="1"/>
                  <a:t>tabulated</a:t>
                </a:r>
                <a:r>
                  <a:rPr lang="nb-NO" sz="2000" dirty="0"/>
                  <a:t> </a:t>
                </a:r>
                <a:r>
                  <a:rPr lang="nb-NO" sz="2000" dirty="0" err="1"/>
                  <a:t>lookup</a:t>
                </a:r>
                <a:r>
                  <a:rPr lang="nb-NO" sz="2000" dirty="0"/>
                  <a:t> </a:t>
                </a:r>
                <a:r>
                  <a:rPr lang="nb-NO" sz="2000" dirty="0" err="1"/>
                  <a:t>value</a:t>
                </a:r>
                <a:r>
                  <a:rPr lang="nb-NO" sz="2000" dirty="0"/>
                  <a:t> for </a:t>
                </a:r>
                <a:r>
                  <a:rPr lang="nb-NO" sz="2000" dirty="0" err="1"/>
                  <a:t>the</a:t>
                </a:r>
                <a:r>
                  <a:rPr lang="nb-NO" sz="2000" dirty="0"/>
                  <a:t> </a:t>
                </a:r>
                <a14:m>
                  <m:oMath xmlns:m="http://schemas.openxmlformats.org/officeDocument/2006/math">
                    <m:sSup>
                      <m:sSupPr>
                        <m:ctrlPr>
                          <a:rPr lang="nb-NO"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nb-NO" sz="2000" dirty="0"/>
                  <a:t> </a:t>
                </a:r>
                <a:r>
                  <a:rPr lang="nb-NO" sz="2000" dirty="0" err="1"/>
                  <a:t>distribution</a:t>
                </a:r>
                <a:r>
                  <a:rPr lang="nb-NO" sz="2000" dirty="0"/>
                  <a:t>, </a:t>
                </a:r>
                <a:r>
                  <a:rPr lang="nb-NO" sz="2000" dirty="0" err="1"/>
                  <a:t>the</a:t>
                </a:r>
                <a:r>
                  <a:rPr lang="nb-NO" sz="2000" dirty="0"/>
                  <a:t> </a:t>
                </a:r>
                <a:r>
                  <a:rPr lang="nb-NO" sz="2000" dirty="0" err="1"/>
                  <a:t>result</a:t>
                </a:r>
                <a:r>
                  <a:rPr lang="nb-NO" sz="2000" dirty="0"/>
                  <a:t> is relevant</a:t>
                </a:r>
              </a:p>
            </p:txBody>
          </p:sp>
        </mc:Choice>
        <mc:Fallback xmlns="">
          <p:sp>
            <p:nvSpPr>
              <p:cNvPr id="5" name="Content Placeholder 4">
                <a:extLst>
                  <a:ext uri="{FF2B5EF4-FFF2-40B4-BE49-F238E27FC236}">
                    <a16:creationId xmlns:a16="http://schemas.microsoft.com/office/drawing/2014/main" id="{51DC45FC-5F6E-294E-AD1F-8E08B4875BA5}"/>
                  </a:ext>
                </a:extLst>
              </p:cNvPr>
              <p:cNvSpPr>
                <a:spLocks noGrp="1" noRot="1" noChangeAspect="1" noMove="1" noResize="1" noEditPoints="1" noAdjustHandles="1" noChangeArrowheads="1" noChangeShapeType="1" noTextEdit="1"/>
              </p:cNvSpPr>
              <p:nvPr/>
            </p:nvSpPr>
            <p:spPr bwMode="auto">
              <a:xfrm>
                <a:off x="229735" y="3334215"/>
                <a:ext cx="4754860" cy="3118159"/>
              </a:xfrm>
              <a:prstGeom prst="rect">
                <a:avLst/>
              </a:prstGeom>
              <a:blipFill>
                <a:blip r:embed="rId3"/>
                <a:stretch>
                  <a:fillRect l="-1333" t="-17073"/>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a:extLst>
                  <a:ext uri="{FF2B5EF4-FFF2-40B4-BE49-F238E27FC236}">
                    <a16:creationId xmlns:a16="http://schemas.microsoft.com/office/drawing/2014/main" id="{4608446B-397A-3843-86A3-A9211C25A853}"/>
                  </a:ext>
                </a:extLst>
              </p:cNvPr>
              <p:cNvSpPr>
                <a:spLocks noGrp="1"/>
              </p:cNvSpPr>
              <p:nvPr/>
            </p:nvSpPr>
            <p:spPr bwMode="auto">
              <a:xfrm>
                <a:off x="5118410" y="3389971"/>
                <a:ext cx="3769112" cy="3010828"/>
              </a:xfrm>
              <a:prstGeom prst="rect">
                <a:avLst/>
              </a:prstGeom>
              <a:noFill/>
              <a:ln>
                <a:noFill/>
              </a:ln>
              <a:extLst>
                <a:ext uri="{FAA26D3D-D897-4be2-8F04-BA451C77F1D7}">
                  <ma14:placeholderFlag xmlns:lc="http://schemas.openxmlformats.org/drawingml/2006/lockedCanvas" xmlns="" xmlns:ma14="http://schemas.microsoft.com/office/mac/drawingml/2011/main" val="1"/>
                </a:ext>
                <a:ext uri="{909E8E84-426E-40dd-AFC4-6F175D3DCCD1}">
                  <a14:hiddenFill xmlns:lc="http://schemas.openxmlformats.org/drawingml/2006/lockedCanvas" xmlns="">
                    <a:solidFill>
                      <a:srgbClr val="FFFFFF"/>
                    </a:solidFill>
                  </a14:hiddenFill>
                </a:ext>
                <a:ext uri="{91240B29-F687-4f45-9708-019B960494DF}">
                  <a14:hiddenLine xmlns:lc="http://schemas.openxmlformats.org/drawingml/2006/lockedCanvas"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None/>
                </a:pPr>
                <a:r>
                  <a:rPr lang="nb-NO" sz="2000" b="0" dirty="0"/>
                  <a:t>For k=4 and </a:t>
                </a:r>
                <a:r>
                  <a:rPr lang="nb-NO" sz="2000" dirty="0"/>
                  <a:t>p=0.001, </a:t>
                </a:r>
                <a:r>
                  <a:rPr lang="nb-NO" sz="2000" dirty="0" err="1"/>
                  <a:t>the</a:t>
                </a:r>
                <a:r>
                  <a:rPr lang="nb-NO" sz="2000" dirty="0"/>
                  <a:t> limit for </a:t>
                </a:r>
                <a14:m>
                  <m:oMath xmlns:m="http://schemas.openxmlformats.org/officeDocument/2006/math">
                    <m:sSubSup>
                      <m:sSubSupPr>
                        <m:ctrlPr>
                          <a:rPr lang="nb-NO" sz="2000" i="1" smtClean="0">
                            <a:latin typeface="Cambria Math" panose="02040503050406030204" pitchFamily="18" charset="0"/>
                          </a:rPr>
                        </m:ctrlPr>
                      </m:sSubSupPr>
                      <m:e>
                        <m:r>
                          <m:rPr>
                            <m:sty m:val="p"/>
                          </m:rPr>
                          <a:rPr lang="nb-NO" sz="2000" i="1">
                            <a:latin typeface="Cambria Math" panose="02040503050406030204" pitchFamily="18" charset="0"/>
                            <a:ea typeface="Cambria Math" panose="02040503050406030204" pitchFamily="18" charset="0"/>
                          </a:rPr>
                          <m:t>Χ</m:t>
                        </m:r>
                      </m:e>
                      <m:sub>
                        <m:r>
                          <a:rPr lang="nb-NO" sz="2000" b="0" i="1" smtClean="0">
                            <a:latin typeface="Cambria Math" panose="02040503050406030204" pitchFamily="18" charset="0"/>
                          </a:rPr>
                          <m:t>𝑘</m:t>
                        </m:r>
                        <m:r>
                          <a:rPr lang="nb-NO" sz="2000" b="0" i="1" smtClean="0">
                            <a:latin typeface="Cambria Math" panose="02040503050406030204" pitchFamily="18" charset="0"/>
                          </a:rPr>
                          <m:t>−1</m:t>
                        </m:r>
                      </m:sub>
                      <m:sup>
                        <m:r>
                          <a:rPr lang="nb-NO" sz="2000" b="0" i="1" smtClean="0">
                            <a:latin typeface="Cambria Math" panose="02040503050406030204" pitchFamily="18" charset="0"/>
                          </a:rPr>
                          <m:t>2</m:t>
                        </m:r>
                      </m:sup>
                    </m:sSubSup>
                  </m:oMath>
                </a14:m>
                <a:r>
                  <a:rPr lang="nb-NO" sz="2000" b="0" dirty="0"/>
                  <a:t> is </a:t>
                </a:r>
                <a14:m>
                  <m:oMath xmlns:m="http://schemas.openxmlformats.org/officeDocument/2006/math">
                    <m:r>
                      <a:rPr lang="nb-NO" sz="2000" b="0" i="1" smtClean="0">
                        <a:latin typeface="Cambria Math" panose="02040503050406030204" pitchFamily="18" charset="0"/>
                      </a:rPr>
                      <m:t>16.27</m:t>
                    </m:r>
                  </m:oMath>
                </a14:m>
                <a:endParaRPr lang="nb-NO" sz="2000" b="0" dirty="0"/>
              </a:p>
              <a:p>
                <a:pPr marL="0" indent="0">
                  <a:buNone/>
                </a:pPr>
                <a:r>
                  <a:rPr lang="en-US" sz="2000" dirty="0"/>
                  <a:t>If the </a:t>
                </a:r>
                <a14:m>
                  <m:oMath xmlns:m="http://schemas.openxmlformats.org/officeDocument/2006/math">
                    <m:sSup>
                      <m:sSupPr>
                        <m:ctrlPr>
                          <a:rPr lang="en-US"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Χ</m:t>
                        </m:r>
                      </m:e>
                      <m:sup>
                        <m:r>
                          <a:rPr lang="nb-NO" sz="2000" i="1">
                            <a:latin typeface="Cambria Math" panose="02040503050406030204" pitchFamily="18" charset="0"/>
                          </a:rPr>
                          <m:t>2</m:t>
                        </m:r>
                      </m:sup>
                    </m:sSup>
                  </m:oMath>
                </a14:m>
                <a:r>
                  <a:rPr lang="en-US" sz="2000" dirty="0"/>
                  <a:t> succeeds (Q&gt;16.27), you can say that the ranking determined by the values </a:t>
                </a:r>
                <a14:m>
                  <m:oMath xmlns:m="http://schemas.openxmlformats.org/officeDocument/2006/math">
                    <m:acc>
                      <m:accPr>
                        <m:chr m:val="̅"/>
                        <m:ctrlPr>
                          <a:rPr lang="en-US" sz="2000" i="1">
                            <a:latin typeface="Cambria Math" panose="02040503050406030204" pitchFamily="18" charset="0"/>
                          </a:rPr>
                        </m:ctrlPr>
                      </m:accPr>
                      <m:e>
                        <m:sSub>
                          <m:sSubPr>
                            <m:ctrlPr>
                              <a:rPr lang="en-US" sz="2000" i="1">
                                <a:latin typeface="Cambria Math" panose="02040503050406030204" pitchFamily="18" charset="0"/>
                              </a:rPr>
                            </m:ctrlPr>
                          </m:sSubPr>
                          <m:e>
                            <m:r>
                              <a:rPr lang="nb-NO" sz="2000" i="1">
                                <a:latin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m:t>
                            </m:r>
                            <m:r>
                              <a:rPr lang="nb-NO" sz="2000" i="1">
                                <a:latin typeface="Cambria Math" panose="02040503050406030204" pitchFamily="18" charset="0"/>
                                <a:ea typeface="Cambria Math" panose="02040503050406030204" pitchFamily="18" charset="0"/>
                              </a:rPr>
                              <m:t>𝑗</m:t>
                            </m:r>
                          </m:sub>
                        </m:sSub>
                      </m:e>
                    </m:acc>
                  </m:oMath>
                </a14:m>
                <a:r>
                  <a:rPr lang="en-US" sz="2000" dirty="0"/>
                  <a:t> is </a:t>
                </a:r>
                <a:r>
                  <a:rPr lang="en-US" sz="2000" b="1" dirty="0">
                    <a:solidFill>
                      <a:srgbClr val="FF0000"/>
                    </a:solidFill>
                  </a:rPr>
                  <a:t>relevant</a:t>
                </a:r>
                <a:r>
                  <a:rPr lang="en-US" sz="2000" dirty="0"/>
                  <a:t>.</a:t>
                </a:r>
              </a:p>
              <a:p>
                <a:pPr marL="0" indent="0">
                  <a:buNone/>
                </a:pPr>
                <a:r>
                  <a:rPr lang="en-US" sz="2000" dirty="0"/>
                  <a:t>You must </a:t>
                </a:r>
                <a:r>
                  <a:rPr lang="en-US" sz="2000" b="1" dirty="0">
                    <a:solidFill>
                      <a:srgbClr val="FF0000"/>
                    </a:solidFill>
                  </a:rPr>
                  <a:t>never</a:t>
                </a:r>
                <a:r>
                  <a:rPr lang="en-US" sz="2000" dirty="0"/>
                  <a:t> interpret </a:t>
                </a:r>
                <a:r>
                  <a:rPr lang="en-US" sz="2000" i="1" dirty="0">
                    <a:latin typeface="Times New Roman" panose="02020603050405020304" pitchFamily="18" charset="0"/>
                    <a:cs typeface="Times New Roman" panose="02020603050405020304" pitchFamily="18" charset="0"/>
                  </a:rPr>
                  <a:t>p</a:t>
                </a:r>
                <a:r>
                  <a:rPr lang="en-US" sz="2000" dirty="0"/>
                  <a:t> for anything more.</a:t>
                </a:r>
              </a:p>
            </p:txBody>
          </p:sp>
        </mc:Choice>
        <mc:Fallback xmlns="">
          <p:sp>
            <p:nvSpPr>
              <p:cNvPr id="17" name="Content Placeholder 4">
                <a:extLst>
                  <a:ext uri="{FF2B5EF4-FFF2-40B4-BE49-F238E27FC236}">
                    <a16:creationId xmlns:a16="http://schemas.microsoft.com/office/drawing/2014/main" id="{4608446B-397A-3843-86A3-A9211C25A853}"/>
                  </a:ext>
                </a:extLst>
              </p:cNvPr>
              <p:cNvSpPr>
                <a:spLocks noGrp="1" noRot="1" noChangeAspect="1" noMove="1" noResize="1" noEditPoints="1" noAdjustHandles="1" noChangeArrowheads="1" noChangeShapeType="1" noTextEdit="1"/>
              </p:cNvSpPr>
              <p:nvPr/>
            </p:nvSpPr>
            <p:spPr bwMode="auto">
              <a:xfrm>
                <a:off x="5118410" y="3389971"/>
                <a:ext cx="3769112" cy="3010828"/>
              </a:xfrm>
              <a:prstGeom prst="rect">
                <a:avLst/>
              </a:prstGeom>
              <a:blipFill>
                <a:blip r:embed="rId4"/>
                <a:stretch>
                  <a:fillRect l="-1678" t="-840" r="-2013"/>
                </a:stretch>
              </a:blipFill>
              <a:ln>
                <a:noFill/>
              </a:ln>
              <a:extLst>
                <a:ext uri="{FAA26D3D-D897-4be2-8F04-BA451C77F1D7}">
                  <ma14:placeholderFlag xmlns:lc="http://schemas.openxmlformats.org/drawingml/2006/lockedCanvas" xmlns="" xmlns:ma14="http://schemas.microsoft.com/office/mac/drawingml/2011/main" xmlns:a14="http://schemas.microsoft.com/office/drawing/2010/main" val="1"/>
                </a:ex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77EF7C53-8982-324D-B56B-8479A60773B9}"/>
              </a:ext>
            </a:extLst>
          </p:cNvPr>
          <p:cNvGrpSpPr/>
          <p:nvPr/>
        </p:nvGrpSpPr>
        <p:grpSpPr>
          <a:xfrm>
            <a:off x="3612995" y="780588"/>
            <a:ext cx="4849565" cy="1138773"/>
            <a:chOff x="3612995" y="256480"/>
            <a:chExt cx="4849565" cy="1138773"/>
          </a:xfrm>
          <a:effectLst>
            <a:outerShdw blurRad="50800" dist="38100" dir="2700000" algn="tl" rotWithShape="0">
              <a:prstClr val="black">
                <a:alpha val="40000"/>
              </a:prstClr>
            </a:outerShdw>
          </a:effectLst>
        </p:grpSpPr>
        <p:sp>
          <p:nvSpPr>
            <p:cNvPr id="12" name="TextBox 11">
              <a:extLst>
                <a:ext uri="{FF2B5EF4-FFF2-40B4-BE49-F238E27FC236}">
                  <a16:creationId xmlns:a16="http://schemas.microsoft.com/office/drawing/2014/main" id="{4363C25D-CB7A-DA4B-9E37-6C30C3E363A7}"/>
                </a:ext>
              </a:extLst>
            </p:cNvPr>
            <p:cNvSpPr txBox="1"/>
            <p:nvPr/>
          </p:nvSpPr>
          <p:spPr bwMode="auto">
            <a:xfrm>
              <a:off x="5486399" y="256480"/>
              <a:ext cx="2976161" cy="1138773"/>
            </a:xfrm>
            <a:prstGeom prst="rect">
              <a:avLst/>
            </a:prstGeom>
            <a:solidFill>
              <a:schemeClr val="accent2"/>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54000" bIns="45720" numCol="1" rtlCol="0" anchor="t" anchorCtr="0" compatLnSpc="1">
              <a:prstTxWarp prst="textNoShape">
                <a:avLst/>
              </a:prstTxWarp>
              <a:spAutoFit/>
            </a:bodyPr>
            <a:lstStyle/>
            <a:p>
              <a:pPr algn="l"/>
              <a:r>
                <a:rPr lang="en-US" sz="2000" kern="0" dirty="0">
                  <a:sym typeface="Wingdings" pitchFamily="2" charset="2"/>
                </a:rPr>
                <a:t>ranks for quality ratings</a:t>
              </a:r>
            </a:p>
            <a:p>
              <a:pPr algn="l"/>
              <a:r>
                <a:rPr lang="en-US" sz="2000" kern="0" dirty="0">
                  <a:sym typeface="Wingdings" pitchFamily="2" charset="2"/>
                </a:rPr>
                <a:t>(how often was it stable)</a:t>
              </a:r>
            </a:p>
            <a:p>
              <a:pPr algn="l"/>
              <a:r>
                <a:rPr lang="en-US" sz="2000" kern="0" dirty="0">
                  <a:sym typeface="Wingdings" pitchFamily="2" charset="2"/>
                </a:rPr>
                <a:t>average if equal</a:t>
              </a:r>
            </a:p>
          </p:txBody>
        </p:sp>
        <p:cxnSp>
          <p:nvCxnSpPr>
            <p:cNvPr id="14" name="Straight Arrow Connector 13">
              <a:extLst>
                <a:ext uri="{FF2B5EF4-FFF2-40B4-BE49-F238E27FC236}">
                  <a16:creationId xmlns:a16="http://schemas.microsoft.com/office/drawing/2014/main" id="{B08977A0-8274-5347-8B05-C7D2F5DC8EA1}"/>
                </a:ext>
              </a:extLst>
            </p:cNvPr>
            <p:cNvCxnSpPr>
              <a:cxnSpLocks/>
              <a:stCxn id="12" idx="1"/>
            </p:cNvCxnSpPr>
            <p:nvPr/>
          </p:nvCxnSpPr>
          <p:spPr bwMode="auto">
            <a:xfrm flipH="1">
              <a:off x="4148255" y="825867"/>
              <a:ext cx="1338144" cy="200046"/>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71E3EB4-E5DA-FA4A-9D85-6F3AC5565AEF}"/>
                </a:ext>
              </a:extLst>
            </p:cNvPr>
            <p:cNvCxnSpPr>
              <a:cxnSpLocks/>
              <a:stCxn id="12" idx="1"/>
            </p:cNvCxnSpPr>
            <p:nvPr/>
          </p:nvCxnSpPr>
          <p:spPr bwMode="auto">
            <a:xfrm flipH="1">
              <a:off x="3612995" y="825867"/>
              <a:ext cx="1873404" cy="188895"/>
            </a:xfrm>
            <a:prstGeom prst="straightConnector1">
              <a:avLst/>
            </a:prstGeom>
            <a:solidFill>
              <a:srgbClr val="DDDDDD"/>
            </a:solidFill>
            <a:ln w="127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172482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53D7936-0CDB-3749-B3CC-9219174F378D}"/>
                  </a:ext>
                </a:extLst>
              </p:cNvPr>
              <p:cNvSpPr>
                <a:spLocks noGrp="1"/>
              </p:cNvSpPr>
              <p:nvPr>
                <p:ph type="title"/>
              </p:nvPr>
            </p:nvSpPr>
            <p:spPr>
              <a:xfrm>
                <a:off x="312738" y="127000"/>
                <a:ext cx="8797925" cy="561975"/>
              </a:xfrm>
            </p:spPr>
            <p:txBody>
              <a:bodyPr/>
              <a:lstStyle/>
              <a:p>
                <a:r>
                  <a:rPr lang="en-US" dirty="0"/>
                  <a:t>Relevance tables for </a:t>
                </a:r>
                <a14:m>
                  <m:oMath xmlns:m="http://schemas.openxmlformats.org/officeDocument/2006/math">
                    <m:sSup>
                      <m:sSupPr>
                        <m:ctrlPr>
                          <a:rPr lang="en-US" i="1" smtClean="0">
                            <a:latin typeface="Cambria Math" panose="02040503050406030204" pitchFamily="18" charset="0"/>
                          </a:rPr>
                        </m:ctrlPr>
                      </m:sSupPr>
                      <m:e>
                        <m:r>
                          <m:rPr>
                            <m:sty m:val="p"/>
                          </m:rPr>
                          <a:rPr lang="el-GR" i="1" smtClean="0">
                            <a:latin typeface="Cambria Math" panose="02040503050406030204" pitchFamily="18" charset="0"/>
                            <a:ea typeface="Cambria Math" panose="02040503050406030204" pitchFamily="18" charset="0"/>
                          </a:rPr>
                          <m:t>Χ</m:t>
                        </m:r>
                      </m:e>
                      <m:sup>
                        <m:r>
                          <a:rPr lang="nb-NO" b="0" i="1" smtClean="0">
                            <a:latin typeface="Cambria Math" panose="02040503050406030204" pitchFamily="18" charset="0"/>
                          </a:rPr>
                          <m:t>2</m:t>
                        </m:r>
                      </m:sup>
                    </m:sSup>
                  </m:oMath>
                </a14:m>
                <a:endParaRPr lang="en-US" dirty="0"/>
              </a:p>
            </p:txBody>
          </p:sp>
        </mc:Choice>
        <mc:Fallback xmlns="">
          <p:sp>
            <p:nvSpPr>
              <p:cNvPr id="2" name="Title 1">
                <a:extLst>
                  <a:ext uri="{FF2B5EF4-FFF2-40B4-BE49-F238E27FC236}">
                    <a16:creationId xmlns:a16="http://schemas.microsoft.com/office/drawing/2014/main" id="{A53D7936-0CDB-3749-B3CC-9219174F378D}"/>
                  </a:ext>
                </a:extLst>
              </p:cNvPr>
              <p:cNvSpPr>
                <a:spLocks noGrp="1" noRot="1" noChangeAspect="1" noMove="1" noResize="1" noEditPoints="1" noAdjustHandles="1" noChangeArrowheads="1" noChangeShapeType="1" noTextEdit="1"/>
              </p:cNvSpPr>
              <p:nvPr>
                <p:ph type="title"/>
              </p:nvPr>
            </p:nvSpPr>
            <p:spPr>
              <a:xfrm>
                <a:off x="312738" y="127000"/>
                <a:ext cx="8797925" cy="561975"/>
              </a:xfrm>
              <a:blipFill>
                <a:blip r:embed="rId2"/>
                <a:stretch>
                  <a:fillRect l="-2020" t="-26667" b="-40000"/>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12A17478-AA1A-AF44-9366-17BAE1AD7ECA}"/>
              </a:ext>
            </a:extLst>
          </p:cNvPr>
          <p:cNvSpPr>
            <a:spLocks noGrp="1"/>
          </p:cNvSpPr>
          <p:nvPr>
            <p:ph idx="1"/>
          </p:nvPr>
        </p:nvSpPr>
        <p:spPr/>
        <p:txBody>
          <a:bodyPr/>
          <a:lstStyle/>
          <a:p>
            <a:r>
              <a:rPr lang="nb-NO" dirty="0" err="1">
                <a:hlinkClick r:id="rId3"/>
              </a:rPr>
              <a:t>https</a:t>
            </a:r>
            <a:r>
              <a:rPr lang="nb-NO" dirty="0">
                <a:hlinkClick r:id="rId3"/>
              </a:rPr>
              <a:t>://</a:t>
            </a:r>
            <a:r>
              <a:rPr lang="nb-NO" dirty="0" err="1">
                <a:hlinkClick r:id="rId3"/>
              </a:rPr>
              <a:t>people.richland.edu</a:t>
            </a:r>
            <a:r>
              <a:rPr lang="nb-NO" dirty="0">
                <a:hlinkClick r:id="rId3"/>
              </a:rPr>
              <a:t>/</a:t>
            </a:r>
            <a:r>
              <a:rPr lang="nb-NO" dirty="0" err="1">
                <a:hlinkClick r:id="rId3"/>
              </a:rPr>
              <a:t>james</a:t>
            </a:r>
            <a:r>
              <a:rPr lang="nb-NO" dirty="0">
                <a:hlinkClick r:id="rId3"/>
              </a:rPr>
              <a:t>/</a:t>
            </a:r>
            <a:r>
              <a:rPr lang="nb-NO" dirty="0" err="1">
                <a:hlinkClick r:id="rId3"/>
              </a:rPr>
              <a:t>lecture</a:t>
            </a:r>
            <a:r>
              <a:rPr lang="nb-NO" dirty="0">
                <a:hlinkClick r:id="rId3"/>
              </a:rPr>
              <a:t>/m170/</a:t>
            </a:r>
            <a:r>
              <a:rPr lang="nb-NO" dirty="0" err="1">
                <a:hlinkClick r:id="rId3"/>
              </a:rPr>
              <a:t>tbl-chi.html</a:t>
            </a:r>
            <a:endParaRPr lang="nb-NO" dirty="0"/>
          </a:p>
          <a:p>
            <a:endParaRPr lang="nb-NO" dirty="0"/>
          </a:p>
          <a:p>
            <a:r>
              <a:rPr lang="nb-NO" dirty="0" err="1"/>
              <a:t>Some</a:t>
            </a:r>
            <a:r>
              <a:rPr lang="nb-NO" dirty="0"/>
              <a:t> </a:t>
            </a:r>
            <a:r>
              <a:rPr lang="nb-NO" dirty="0" err="1"/>
              <a:t>tools</a:t>
            </a:r>
            <a:r>
              <a:rPr lang="nb-NO" dirty="0"/>
              <a:t>, like SPSS, </a:t>
            </a:r>
            <a:r>
              <a:rPr lang="nb-NO" dirty="0" err="1"/>
              <a:t>can</a:t>
            </a:r>
            <a:r>
              <a:rPr lang="nb-NO" dirty="0"/>
              <a:t> </a:t>
            </a:r>
            <a:r>
              <a:rPr lang="nb-NO" dirty="0" err="1"/>
              <a:t>compute</a:t>
            </a:r>
            <a:r>
              <a:rPr lang="nb-NO" dirty="0"/>
              <a:t> </a:t>
            </a:r>
            <a:r>
              <a:rPr lang="nb-NO" dirty="0" err="1"/>
              <a:t>the</a:t>
            </a:r>
            <a:r>
              <a:rPr lang="nb-NO" dirty="0"/>
              <a:t> </a:t>
            </a:r>
            <a:r>
              <a:rPr lang="nb-NO" dirty="0" err="1"/>
              <a:t>result</a:t>
            </a:r>
            <a:r>
              <a:rPr lang="nb-NO" dirty="0"/>
              <a:t> from </a:t>
            </a:r>
            <a:r>
              <a:rPr lang="nb-NO" dirty="0" err="1"/>
              <a:t>the</a:t>
            </a:r>
            <a:r>
              <a:rPr lang="nb-NO" dirty="0"/>
              <a:t> </a:t>
            </a:r>
            <a:r>
              <a:rPr lang="nb-NO" dirty="0" err="1"/>
              <a:t>tables</a:t>
            </a:r>
            <a:endParaRPr lang="nb-NO" dirty="0"/>
          </a:p>
        </p:txBody>
      </p:sp>
    </p:spTree>
    <p:extLst>
      <p:ext uri="{BB962C8B-B14F-4D97-AF65-F5344CB8AC3E}">
        <p14:creationId xmlns:p14="http://schemas.microsoft.com/office/powerpoint/2010/main" val="39943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E88C-205F-1023-2227-BB4A1A18B861}"/>
              </a:ext>
            </a:extLst>
          </p:cNvPr>
          <p:cNvSpPr>
            <a:spLocks noGrp="1"/>
          </p:cNvSpPr>
          <p:nvPr>
            <p:ph type="title"/>
          </p:nvPr>
        </p:nvSpPr>
        <p:spPr/>
        <p:txBody>
          <a:bodyPr/>
          <a:lstStyle/>
          <a:p>
            <a:r>
              <a:rPr lang="nb-NO" dirty="0" err="1"/>
              <a:t>Why</a:t>
            </a:r>
            <a:r>
              <a:rPr lang="nb-NO" dirty="0"/>
              <a:t> </a:t>
            </a:r>
            <a:r>
              <a:rPr lang="nb-NO" dirty="0" err="1"/>
              <a:t>user</a:t>
            </a:r>
            <a:r>
              <a:rPr lang="nb-NO" dirty="0"/>
              <a:t> studies?</a:t>
            </a:r>
          </a:p>
        </p:txBody>
      </p:sp>
      <p:sp>
        <p:nvSpPr>
          <p:cNvPr id="4" name="TextBox 3">
            <a:extLst>
              <a:ext uri="{FF2B5EF4-FFF2-40B4-BE49-F238E27FC236}">
                <a16:creationId xmlns:a16="http://schemas.microsoft.com/office/drawing/2014/main" id="{9F2E2D5D-5565-E9FB-5CB6-263101849CB2}"/>
              </a:ext>
            </a:extLst>
          </p:cNvPr>
          <p:cNvSpPr txBox="1"/>
          <p:nvPr/>
        </p:nvSpPr>
        <p:spPr bwMode="auto">
          <a:xfrm>
            <a:off x="4970574" y="779094"/>
            <a:ext cx="3936359" cy="5864224"/>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noAutofit/>
          </a:bodyPr>
          <a:lstStyle/>
          <a:p>
            <a:pPr algn="l"/>
            <a:r>
              <a:rPr lang="nb-NO" sz="2000" b="1" kern="0" dirty="0" err="1">
                <a:latin typeface="Eurostile" panose="020B0504020202050204" pitchFamily="34" charset="77"/>
                <a:sym typeface="Wingdings" pitchFamily="2" charset="2"/>
              </a:rPr>
              <a:t>QoS</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Quality</a:t>
            </a:r>
            <a:r>
              <a:rPr lang="nb-NO" sz="2000" b="1" kern="0" dirty="0">
                <a:latin typeface="Eurostile" panose="020B0504020202050204" pitchFamily="34" charset="77"/>
                <a:sym typeface="Wingdings" pitchFamily="2" charset="2"/>
              </a:rPr>
              <a:t> </a:t>
            </a:r>
            <a:r>
              <a:rPr lang="nb-NO" sz="2000" b="1" kern="0" dirty="0" err="1">
                <a:latin typeface="Eurostile" panose="020B0504020202050204" pitchFamily="34" charset="77"/>
                <a:sym typeface="Wingdings" pitchFamily="2" charset="2"/>
              </a:rPr>
              <a:t>of</a:t>
            </a:r>
            <a:r>
              <a:rPr lang="nb-NO" sz="2000" b="1" kern="0" dirty="0">
                <a:latin typeface="Eurostile" panose="020B0504020202050204" pitchFamily="34" charset="77"/>
                <a:sym typeface="Wingdings" pitchFamily="2" charset="2"/>
              </a:rPr>
              <a:t> Service</a:t>
            </a:r>
          </a:p>
          <a:p>
            <a:pPr marL="342900" indent="-342900" algn="l">
              <a:buFont typeface="Arial" panose="020B0604020202020204" pitchFamily="34" charset="0"/>
              <a:buChar char="•"/>
            </a:pPr>
            <a:r>
              <a:rPr lang="nb-NO" sz="2000" kern="0" dirty="0">
                <a:latin typeface="Eurostile" panose="020B0504020202050204" pitchFamily="34" charset="77"/>
                <a:sym typeface="Wingdings" pitchFamily="2" charset="2"/>
              </a:rPr>
              <a:t>A </a:t>
            </a:r>
            <a:r>
              <a:rPr lang="nb-NO" sz="2000" kern="0" dirty="0" err="1">
                <a:latin typeface="Eurostile" panose="020B0504020202050204" pitchFamily="34" charset="77"/>
                <a:sym typeface="Wingdings" pitchFamily="2" charset="2"/>
              </a:rPr>
              <a:t>measure</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of</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observed</a:t>
            </a:r>
            <a:r>
              <a:rPr lang="nb-NO" sz="2000" kern="0" dirty="0">
                <a:latin typeface="Eurostile" panose="020B0504020202050204" pitchFamily="34" charset="77"/>
                <a:sym typeface="Wingdings" pitchFamily="2" charset="2"/>
              </a:rPr>
              <a:t> system </a:t>
            </a:r>
            <a:r>
              <a:rPr lang="nb-NO" sz="2000" kern="0" dirty="0" err="1">
                <a:latin typeface="Eurostile" panose="020B0504020202050204" pitchFamily="34" charset="77"/>
                <a:sym typeface="Wingdings" pitchFamily="2" charset="2"/>
              </a:rPr>
              <a:t>states</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Typically</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multi-dimensional</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several</a:t>
            </a:r>
            <a:r>
              <a:rPr lang="nb-NO" sz="2000" kern="0" dirty="0">
                <a:latin typeface="Eurostile" panose="020B0504020202050204" pitchFamily="34" charset="77"/>
                <a:sym typeface="Wingdings" pitchFamily="2" charset="2"/>
              </a:rPr>
              <a:t> </a:t>
            </a:r>
            <a:r>
              <a:rPr lang="nb-NO" sz="2000" kern="0" dirty="0" err="1">
                <a:latin typeface="Eurostile" panose="020B0504020202050204" pitchFamily="34" charset="77"/>
                <a:sym typeface="Wingdings" pitchFamily="2" charset="2"/>
              </a:rPr>
              <a:t>metrics</a:t>
            </a:r>
            <a:endParaRPr lang="nb-NO" sz="2000" kern="0" dirty="0">
              <a:latin typeface="Eurostile" panose="020B0504020202050204" pitchFamily="34" charset="77"/>
              <a:sym typeface="Wingdings" pitchFamily="2" charset="2"/>
            </a:endParaRPr>
          </a:p>
          <a:p>
            <a:pPr marL="342900" indent="-342900" algn="l">
              <a:buFont typeface="Arial" panose="020B0604020202020204" pitchFamily="34" charset="0"/>
              <a:buChar char="•"/>
            </a:pPr>
            <a:r>
              <a:rPr lang="nb-NO" sz="2000" kern="0" dirty="0" err="1">
                <a:latin typeface="Eurostile" panose="020B0504020202050204" pitchFamily="34" charset="77"/>
                <a:sym typeface="Wingdings" pitchFamily="2" charset="2"/>
              </a:rPr>
              <a:t>Usual</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networks</a:t>
            </a:r>
            <a:endParaRPr lang="nb-NO" sz="2000" kern="0" dirty="0">
              <a:latin typeface="Eurostile" panose="020B0504020202050204" pitchFamily="34" charset="77"/>
              <a:sym typeface="Wingdings" pitchFamily="2" charset="2"/>
            </a:endParaRP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Latency</a:t>
            </a:r>
            <a:r>
              <a:rPr lang="nb-NO" sz="2000" kern="0" dirty="0">
                <a:latin typeface="Eurostile" panose="020B0504020202050204" pitchFamily="34" charset="77"/>
                <a:sym typeface="Wingdings" pitchFamily="2" charset="2"/>
              </a:rPr>
              <a:t> in ms</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Jitter</a:t>
            </a:r>
            <a:r>
              <a:rPr lang="nb-NO" sz="2000" kern="0" dirty="0">
                <a:latin typeface="Eurostile" panose="020B0504020202050204" pitchFamily="34" charset="77"/>
                <a:sym typeface="Wingdings" pitchFamily="2" charset="2"/>
              </a:rPr>
              <a:t> in ms</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Packet</a:t>
            </a:r>
            <a:r>
              <a:rPr lang="nb-NO" sz="2000" kern="0" dirty="0">
                <a:latin typeface="Eurostile" panose="020B0504020202050204" pitchFamily="34" charset="77"/>
                <a:sym typeface="Wingdings" pitchFamily="2" charset="2"/>
              </a:rPr>
              <a:t> loss rate in %</a:t>
            </a: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Bandwidth</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Mbps</a:t>
            </a:r>
            <a:endParaRPr lang="nb-NO" sz="2000" kern="0" dirty="0">
              <a:latin typeface="Eurostile" panose="020B0504020202050204" pitchFamily="34" charset="77"/>
              <a:sym typeface="Wingdings" pitchFamily="2" charset="2"/>
            </a:endParaRPr>
          </a:p>
          <a:p>
            <a:pPr marL="342900" indent="-342900">
              <a:buFont typeface="Arial" panose="020B0604020202020204" pitchFamily="34" charset="0"/>
              <a:buChar char="•"/>
            </a:pPr>
            <a:r>
              <a:rPr lang="nb-NO" sz="2000" kern="0" dirty="0" err="1">
                <a:latin typeface="Eurostile" panose="020B0504020202050204" pitchFamily="34" charset="77"/>
                <a:sym typeface="Wingdings" pitchFamily="2" charset="2"/>
              </a:rPr>
              <a:t>Usual</a:t>
            </a:r>
            <a:r>
              <a:rPr lang="nb-NO" sz="2000" kern="0" dirty="0">
                <a:latin typeface="Eurostile" panose="020B0504020202050204" pitchFamily="34" charset="77"/>
                <a:sym typeface="Wingdings" pitchFamily="2" charset="2"/>
              </a:rPr>
              <a:t> in </a:t>
            </a:r>
            <a:r>
              <a:rPr lang="nb-NO" sz="2000" kern="0" dirty="0" err="1">
                <a:latin typeface="Eurostile" panose="020B0504020202050204" pitchFamily="34" charset="77"/>
                <a:sym typeface="Wingdings" pitchFamily="2" charset="2"/>
              </a:rPr>
              <a:t>clouds</a:t>
            </a:r>
            <a:endParaRPr lang="nb-NO" sz="2000" kern="0" dirty="0">
              <a:latin typeface="Eurostile" panose="020B0504020202050204" pitchFamily="34" charset="77"/>
              <a:sym typeface="Wingdings" pitchFamily="2" charset="2"/>
            </a:endParaRPr>
          </a:p>
          <a:p>
            <a:pPr marL="800100" lvl="1" indent="-342900">
              <a:buFont typeface="Arial" panose="020B0604020202020204" pitchFamily="34" charset="0"/>
              <a:buChar char="•"/>
            </a:pPr>
            <a:r>
              <a:rPr lang="nb-NO" sz="2000" kern="0" dirty="0" err="1">
                <a:latin typeface="Eurostile" panose="020B0504020202050204" pitchFamily="34" charset="77"/>
                <a:sym typeface="Wingdings" pitchFamily="2" charset="2"/>
              </a:rPr>
              <a:t>Uptime</a:t>
            </a:r>
            <a:r>
              <a:rPr lang="nb-NO" sz="2000" kern="0" dirty="0">
                <a:latin typeface="Eurostile" panose="020B0504020202050204" pitchFamily="34" charset="77"/>
                <a:sym typeface="Wingdings" pitchFamily="2" charset="2"/>
              </a:rPr>
              <a:t> in %</a:t>
            </a: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CPUs in #</a:t>
            </a: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Storage in TB/</a:t>
            </a:r>
            <a:r>
              <a:rPr lang="nb-NO" sz="2000" kern="0" dirty="0" err="1">
                <a:latin typeface="Eurostile" panose="020B0504020202050204" pitchFamily="34" charset="77"/>
                <a:sym typeface="Wingdings" pitchFamily="2" charset="2"/>
              </a:rPr>
              <a:t>year</a:t>
            </a:r>
            <a:endParaRPr lang="nb-NO" sz="2000" kern="0" dirty="0">
              <a:latin typeface="Eurostile" panose="020B0504020202050204" pitchFamily="34" charset="77"/>
              <a:sym typeface="Wingdings" pitchFamily="2" charset="2"/>
            </a:endParaRPr>
          </a:p>
          <a:p>
            <a:pPr marL="800100" lvl="1" indent="-342900">
              <a:buFont typeface="Arial" panose="020B0604020202020204" pitchFamily="34" charset="0"/>
              <a:buChar char="•"/>
            </a:pPr>
            <a:r>
              <a:rPr lang="nb-NO" sz="2000" kern="0" dirty="0">
                <a:latin typeface="Eurostile" panose="020B0504020202050204" pitchFamily="34" charset="77"/>
                <a:sym typeface="Wingdings" pitchFamily="2" charset="2"/>
              </a:rPr>
              <a:t>...</a:t>
            </a:r>
          </a:p>
          <a:p>
            <a:pPr marL="800100" lvl="1" indent="-342900">
              <a:buFont typeface="Arial" panose="020B0604020202020204" pitchFamily="34" charset="0"/>
              <a:buChar char="•"/>
            </a:pPr>
            <a:endParaRPr lang="nb-NO" sz="2000" kern="0" dirty="0">
              <a:latin typeface="Eurostile" panose="020B0504020202050204" pitchFamily="34" charset="77"/>
              <a:sym typeface="Wingdings" pitchFamily="2" charset="2"/>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9FBE9DC-5705-24A1-11F5-6B074B1D4ECC}"/>
                  </a:ext>
                </a:extLst>
              </p:cNvPr>
              <p:cNvSpPr txBox="1"/>
              <p:nvPr/>
            </p:nvSpPr>
            <p:spPr bwMode="auto">
              <a:xfrm>
                <a:off x="709464" y="1116425"/>
                <a:ext cx="2923083" cy="1507272"/>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spAutoFit/>
              </a:bodyPr>
              <a:lstStyle/>
              <a:p>
                <a:pPr algn="l"/>
                <a:r>
                  <a:rPr lang="nb-NO" sz="1800" b="1" kern="0" dirty="0">
                    <a:solidFill>
                      <a:sysClr val="windowText" lastClr="000000"/>
                    </a:solidFill>
                    <a:latin typeface="Comic Sans MS" panose="030F0902030302020204" pitchFamily="66" charset="0"/>
                    <a:sym typeface="Wingdings" pitchFamily="2" charset="2"/>
                  </a:rPr>
                  <a:t>What is a </a:t>
                </a:r>
                <a:r>
                  <a:rPr lang="nb-NO" sz="1800" b="1" kern="0" dirty="0" err="1">
                    <a:solidFill>
                      <a:sysClr val="windowText" lastClr="000000"/>
                    </a:solidFill>
                    <a:latin typeface="Comic Sans MS" panose="030F0902030302020204" pitchFamily="66" charset="0"/>
                    <a:sym typeface="Wingdings" pitchFamily="2" charset="2"/>
                  </a:rPr>
                  <a:t>metric</a:t>
                </a:r>
                <a:r>
                  <a:rPr lang="nb-NO" sz="1800" kern="0" dirty="0">
                    <a:solidFill>
                      <a:sysClr val="windowText" lastClr="000000"/>
                    </a:solidFill>
                    <a:latin typeface="Comic Sans MS" panose="030F0902030302020204" pitchFamily="66" charset="0"/>
                    <a:sym typeface="Wingdings" pitchFamily="2" charset="2"/>
                  </a:rPr>
                  <a:t>:</a:t>
                </a:r>
              </a:p>
              <a:p>
                <a:pPr/>
                <a14:m>
                  <m:oMathPara xmlns:m="http://schemas.openxmlformats.org/officeDocument/2006/math">
                    <m:oMathParaPr>
                      <m:jc m:val="centerGroup"/>
                    </m:oMathParaPr>
                    <m:oMath xmlns:m="http://schemas.openxmlformats.org/officeDocument/2006/math">
                      <m:m>
                        <m:mPr>
                          <m:mcs>
                            <m:mc>
                              <m:mcPr>
                                <m:count m:val="1"/>
                                <m:mcJc m:val="center"/>
                              </m:mcPr>
                            </m:mc>
                          </m:mcs>
                          <m:ctrlPr>
                            <a:rPr lang="nb-NO" sz="1800" i="1" kern="0" smtClean="0">
                              <a:solidFill>
                                <a:sysClr val="windowText" lastClr="000000"/>
                              </a:solidFill>
                              <a:latin typeface="Cambria Math" panose="02040503050406030204" pitchFamily="18" charset="0"/>
                              <a:sym typeface="Wingdings" pitchFamily="2" charset="2"/>
                            </a:rPr>
                          </m:ctrlPr>
                        </m:mPr>
                        <m:mr>
                          <m:e>
                            <m:eqArr>
                              <m:eqArrPr>
                                <m:ctrlPr>
                                  <a:rPr lang="nb-NO" sz="1800" b="0" i="1" kern="0" smtClean="0">
                                    <a:solidFill>
                                      <a:sysClr val="windowText" lastClr="000000"/>
                                    </a:solidFill>
                                    <a:latin typeface="Cambria Math" panose="02040503050406030204" pitchFamily="18" charset="0"/>
                                    <a:sym typeface="Wingdings" pitchFamily="2" charset="2"/>
                                  </a:rPr>
                                </m:ctrlPr>
                              </m:eqArrPr>
                              <m:e>
                                <m:r>
                                  <a:rPr lang="nb-NO" sz="1800" i="1" kern="0">
                                    <a:solidFill>
                                      <a:sysClr val="windowText" lastClr="000000"/>
                                    </a:solidFill>
                                    <a:latin typeface="Cambria Math" panose="02040503050406030204" pitchFamily="18" charset="0"/>
                                    <a:sym typeface="Wingdings" pitchFamily="2" charset="2"/>
                                  </a:rPr>
                                  <m:t>𝑑</m:t>
                                </m:r>
                                <m:r>
                                  <a:rPr lang="nb-NO" sz="1800" i="1" kern="0">
                                    <a:solidFill>
                                      <a:sysClr val="windowText" lastClr="000000"/>
                                    </a:solidFill>
                                    <a:latin typeface="Cambria Math" panose="02040503050406030204" pitchFamily="18" charset="0"/>
                                    <a:sym typeface="Wingdings" pitchFamily="2" charset="2"/>
                                  </a:rPr>
                                  <m:t>(</m:t>
                                </m:r>
                                <m:r>
                                  <a:rPr lang="nb-NO" sz="1800" i="1" kern="0">
                                    <a:solidFill>
                                      <a:sysClr val="windowText" lastClr="000000"/>
                                    </a:solidFill>
                                    <a:latin typeface="Cambria Math" panose="02040503050406030204" pitchFamily="18" charset="0"/>
                                    <a:sym typeface="Wingdings" pitchFamily="2" charset="2"/>
                                  </a:rPr>
                                  <m:t>𝑥</m:t>
                                </m:r>
                                <m:r>
                                  <a:rPr lang="nb-NO" sz="1800" i="1" kern="0">
                                    <a:solidFill>
                                      <a:sysClr val="windowText" lastClr="000000"/>
                                    </a:solidFill>
                                    <a:latin typeface="Cambria Math" panose="02040503050406030204" pitchFamily="18" charset="0"/>
                                    <a:sym typeface="Wingdings" pitchFamily="2" charset="2"/>
                                  </a:rPr>
                                  <m:t>,</m:t>
                                </m:r>
                                <m:r>
                                  <a:rPr lang="nb-NO" sz="1800" i="1" kern="0">
                                    <a:solidFill>
                                      <a:sysClr val="windowText" lastClr="000000"/>
                                    </a:solidFill>
                                    <a:latin typeface="Cambria Math" panose="02040503050406030204" pitchFamily="18" charset="0"/>
                                    <a:sym typeface="Wingdings" pitchFamily="2" charset="2"/>
                                  </a:rPr>
                                  <m:t>𝑦</m:t>
                                </m:r>
                                <m:r>
                                  <a:rPr lang="nb-NO" sz="1800" i="1" kern="0">
                                    <a:solidFill>
                                      <a:sysClr val="windowText" lastClr="000000"/>
                                    </a:solidFill>
                                    <a:latin typeface="Cambria Math" panose="02040503050406030204" pitchFamily="18" charset="0"/>
                                    <a:sym typeface="Wingdings" pitchFamily="2" charset="2"/>
                                  </a:rPr>
                                  <m:t>)≥0</m:t>
                                </m:r>
                              </m:e>
                              <m:e>
                                <m:r>
                                  <a:rPr lang="nb-NO" sz="1800" i="1" kern="0">
                                    <a:solidFill>
                                      <a:sysClr val="windowText" lastClr="000000"/>
                                    </a:solidFill>
                                    <a:latin typeface="Cambria Math" panose="02040503050406030204" pitchFamily="18" charset="0"/>
                                    <a:sym typeface="Wingdings" pitchFamily="2" charset="2"/>
                                  </a:rPr>
                                  <m:t>𝑑</m:t>
                                </m:r>
                                <m:d>
                                  <m:dPr>
                                    <m:ctrlPr>
                                      <a:rPr lang="nb-NO" sz="1800" i="1" kern="0">
                                        <a:solidFill>
                                          <a:sysClr val="windowText" lastClr="000000"/>
                                        </a:solidFill>
                                        <a:latin typeface="Cambria Math" panose="02040503050406030204" pitchFamily="18" charset="0"/>
                                        <a:sym typeface="Wingdings" pitchFamily="2" charset="2"/>
                                      </a:rPr>
                                    </m:ctrlPr>
                                  </m:dPr>
                                  <m:e>
                                    <m:r>
                                      <a:rPr lang="nb-NO" sz="1800" i="1" kern="0">
                                        <a:solidFill>
                                          <a:sysClr val="windowText" lastClr="000000"/>
                                        </a:solidFill>
                                        <a:latin typeface="Cambria Math" panose="02040503050406030204" pitchFamily="18" charset="0"/>
                                        <a:sym typeface="Wingdings" pitchFamily="2" charset="2"/>
                                      </a:rPr>
                                      <m:t>𝑥</m:t>
                                    </m:r>
                                    <m:r>
                                      <a:rPr lang="nb-NO" sz="1800" i="1" kern="0">
                                        <a:solidFill>
                                          <a:sysClr val="windowText" lastClr="000000"/>
                                        </a:solidFill>
                                        <a:latin typeface="Cambria Math" panose="02040503050406030204" pitchFamily="18" charset="0"/>
                                        <a:sym typeface="Wingdings" pitchFamily="2" charset="2"/>
                                      </a:rPr>
                                      <m:t>,</m:t>
                                    </m:r>
                                    <m:r>
                                      <a:rPr lang="nb-NO" sz="1800" i="1" kern="0">
                                        <a:solidFill>
                                          <a:sysClr val="windowText" lastClr="000000"/>
                                        </a:solidFill>
                                        <a:latin typeface="Cambria Math" panose="02040503050406030204" pitchFamily="18" charset="0"/>
                                        <a:sym typeface="Wingdings" pitchFamily="2" charset="2"/>
                                      </a:rPr>
                                      <m:t>𝑦</m:t>
                                    </m:r>
                                  </m:e>
                                </m:d>
                                <m:r>
                                  <a:rPr lang="nb-NO" sz="1800" i="1" kern="0">
                                    <a:solidFill>
                                      <a:sysClr val="windowText" lastClr="000000"/>
                                    </a:solidFill>
                                    <a:latin typeface="Cambria Math" panose="02040503050406030204" pitchFamily="18" charset="0"/>
                                    <a:sym typeface="Wingdings" pitchFamily="2" charset="2"/>
                                  </a:rPr>
                                  <m:t>=0</m:t>
                                </m:r>
                                <m:r>
                                  <a:rPr lang="nb-NO" sz="1800" i="1" ker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i="1" kern="0">
                                    <a:solidFill>
                                      <a:sysClr val="windowText" lastClr="000000"/>
                                    </a:solidFill>
                                    <a:latin typeface="Cambria Math" panose="02040503050406030204" pitchFamily="18" charset="0"/>
                                    <a:ea typeface="Cambria Math" panose="02040503050406030204" pitchFamily="18" charset="0"/>
                                    <a:sym typeface="Wingdings" pitchFamily="2" charset="2"/>
                                  </a:rPr>
                                  <m:t>𝑥</m:t>
                                </m:r>
                                <m:r>
                                  <a:rPr lang="nb-NO" sz="1800" i="1" ker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i="1" kern="0">
                                    <a:solidFill>
                                      <a:sysClr val="windowText" lastClr="000000"/>
                                    </a:solidFill>
                                    <a:latin typeface="Cambria Math" panose="02040503050406030204" pitchFamily="18" charset="0"/>
                                    <a:ea typeface="Cambria Math" panose="02040503050406030204" pitchFamily="18" charset="0"/>
                                    <a:sym typeface="Wingdings" pitchFamily="2" charset="2"/>
                                  </a:rPr>
                                  <m:t>𝑦</m:t>
                                </m:r>
                              </m:e>
                            </m:eqArr>
                          </m:e>
                        </m:mr>
                        <m:mr>
                          <m:e>
                            <m:r>
                              <a:rPr lang="nb-NO" sz="1800" b="0" i="1" kern="0" smtClean="0">
                                <a:solidFill>
                                  <a:sysClr val="windowText" lastClr="000000"/>
                                </a:solidFill>
                                <a:latin typeface="Cambria Math" panose="02040503050406030204" pitchFamily="18" charset="0"/>
                                <a:sym typeface="Wingdings" pitchFamily="2" charset="2"/>
                              </a:rPr>
                              <m:t>𝑑</m:t>
                            </m:r>
                            <m:d>
                              <m:dPr>
                                <m:ctrlPr>
                                  <a:rPr lang="nb-NO" sz="1800" b="0" i="1" kern="0" smtClean="0">
                                    <a:solidFill>
                                      <a:sysClr val="windowText" lastClr="000000"/>
                                    </a:solidFill>
                                    <a:latin typeface="Cambria Math" panose="02040503050406030204" pitchFamily="18" charset="0"/>
                                    <a:sym typeface="Wingdings" pitchFamily="2" charset="2"/>
                                  </a:rPr>
                                </m:ctrlPr>
                              </m:dPr>
                              <m:e>
                                <m:r>
                                  <a:rPr lang="nb-NO" sz="1800" b="0" i="1" kern="0" smtClean="0">
                                    <a:solidFill>
                                      <a:sysClr val="windowText" lastClr="000000"/>
                                    </a:solidFill>
                                    <a:latin typeface="Cambria Math" panose="02040503050406030204" pitchFamily="18" charset="0"/>
                                    <a:sym typeface="Wingdings" pitchFamily="2" charset="2"/>
                                  </a:rPr>
                                  <m:t>𝑥</m:t>
                                </m:r>
                                <m:r>
                                  <a:rPr lang="nb-NO" sz="1800" b="0" i="1" kern="0" smtClean="0">
                                    <a:solidFill>
                                      <a:sysClr val="windowText" lastClr="000000"/>
                                    </a:solidFill>
                                    <a:latin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sym typeface="Wingdings" pitchFamily="2" charset="2"/>
                                  </a:rPr>
                                  <m:t>𝑦</m:t>
                                </m:r>
                              </m:e>
                            </m:d>
                            <m:r>
                              <a:rPr lang="nb-NO" sz="1800" b="0" i="1" kern="0" smtClean="0">
                                <a:solidFill>
                                  <a:sysClr val="windowText" lastClr="000000"/>
                                </a:solidFill>
                                <a:latin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sym typeface="Wingdings" pitchFamily="2" charset="2"/>
                              </a:rPr>
                              <m:t>𝑑</m:t>
                            </m:r>
                            <m:r>
                              <a:rPr lang="nb-NO" sz="1800" b="0" i="1" kern="0" smtClean="0">
                                <a:solidFill>
                                  <a:sysClr val="windowText" lastClr="000000"/>
                                </a:solidFill>
                                <a:latin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sym typeface="Wingdings" pitchFamily="2" charset="2"/>
                              </a:rPr>
                              <m:t>𝑦</m:t>
                            </m:r>
                            <m:r>
                              <a:rPr lang="nb-NO" sz="1800" b="0" i="1" kern="0" smtClean="0">
                                <a:solidFill>
                                  <a:sysClr val="windowText" lastClr="000000"/>
                                </a:solidFill>
                                <a:latin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sym typeface="Wingdings" pitchFamily="2" charset="2"/>
                              </a:rPr>
                              <m:t>𝑥</m:t>
                            </m:r>
                            <m:r>
                              <a:rPr lang="nb-NO" sz="1800" b="0" i="1" kern="0" smtClean="0">
                                <a:solidFill>
                                  <a:sysClr val="windowText" lastClr="000000"/>
                                </a:solidFill>
                                <a:latin typeface="Cambria Math" panose="02040503050406030204" pitchFamily="18" charset="0"/>
                                <a:sym typeface="Wingdings" pitchFamily="2" charset="2"/>
                              </a:rPr>
                              <m:t>)</m:t>
                            </m:r>
                          </m:e>
                        </m:mr>
                        <m:mr>
                          <m:e>
                            <m:r>
                              <a:rPr lang="nb-NO" sz="1800" b="0" i="1" kern="0" smtClean="0">
                                <a:solidFill>
                                  <a:sysClr val="windowText" lastClr="000000"/>
                                </a:solidFill>
                                <a:latin typeface="Cambria Math" panose="02040503050406030204" pitchFamily="18" charset="0"/>
                                <a:sym typeface="Wingdings" pitchFamily="2" charset="2"/>
                              </a:rPr>
                              <m:t>𝑑</m:t>
                            </m:r>
                            <m:d>
                              <m:dPr>
                                <m:ctrlPr>
                                  <a:rPr lang="nb-NO" sz="1800" b="0" i="1" kern="0" smtClean="0">
                                    <a:solidFill>
                                      <a:sysClr val="windowText" lastClr="000000"/>
                                    </a:solidFill>
                                    <a:latin typeface="Cambria Math" panose="02040503050406030204" pitchFamily="18" charset="0"/>
                                    <a:sym typeface="Wingdings" pitchFamily="2" charset="2"/>
                                  </a:rPr>
                                </m:ctrlPr>
                              </m:dPr>
                              <m:e>
                                <m:r>
                                  <a:rPr lang="nb-NO" sz="1800" b="0" i="1" kern="0" smtClean="0">
                                    <a:solidFill>
                                      <a:sysClr val="windowText" lastClr="000000"/>
                                    </a:solidFill>
                                    <a:latin typeface="Cambria Math" panose="02040503050406030204" pitchFamily="18" charset="0"/>
                                    <a:sym typeface="Wingdings" pitchFamily="2" charset="2"/>
                                  </a:rPr>
                                  <m:t>𝑥</m:t>
                                </m:r>
                                <m:r>
                                  <a:rPr lang="nb-NO" sz="1800" b="0" i="1" kern="0" smtClean="0">
                                    <a:solidFill>
                                      <a:sysClr val="windowText" lastClr="000000"/>
                                    </a:solidFill>
                                    <a:latin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sym typeface="Wingdings" pitchFamily="2" charset="2"/>
                                  </a:rPr>
                                  <m:t>𝑧</m:t>
                                </m:r>
                              </m:e>
                            </m:d>
                            <m:r>
                              <a:rPr lang="nb-NO" sz="1800" i="1" ker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𝑑</m:t>
                            </m:r>
                            <m:d>
                              <m:dPr>
                                <m:ctrlP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dPr>
                              <m:e>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𝑥</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𝑦</m:t>
                                </m:r>
                              </m:e>
                            </m:d>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𝑑</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𝑦</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𝑧</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e>
                        </m:mr>
                      </m:m>
                    </m:oMath>
                  </m:oMathPara>
                </a14:m>
                <a:endParaRPr lang="nb-NO" sz="1800" b="0" kern="0" dirty="0">
                  <a:solidFill>
                    <a:sysClr val="windowText" lastClr="000000"/>
                  </a:solidFill>
                  <a:latin typeface="Comic Sans MS" panose="030F0902030302020204" pitchFamily="66" charset="0"/>
                  <a:ea typeface="Cambria Math" panose="02040503050406030204" pitchFamily="18" charset="0"/>
                  <a:sym typeface="Wingdings" pitchFamily="2" charset="2"/>
                </a:endParaRPr>
              </a:p>
            </p:txBody>
          </p:sp>
        </mc:Choice>
        <mc:Fallback>
          <p:sp>
            <p:nvSpPr>
              <p:cNvPr id="5" name="TextBox 4">
                <a:extLst>
                  <a:ext uri="{FF2B5EF4-FFF2-40B4-BE49-F238E27FC236}">
                    <a16:creationId xmlns:a16="http://schemas.microsoft.com/office/drawing/2014/main" id="{19FBE9DC-5705-24A1-11F5-6B074B1D4ECC}"/>
                  </a:ext>
                </a:extLst>
              </p:cNvPr>
              <p:cNvSpPr txBox="1">
                <a:spLocks noRot="1" noChangeAspect="1" noMove="1" noResize="1" noEditPoints="1" noAdjustHandles="1" noChangeArrowheads="1" noChangeShapeType="1" noTextEdit="1"/>
              </p:cNvSpPr>
              <p:nvPr/>
            </p:nvSpPr>
            <p:spPr bwMode="auto">
              <a:xfrm>
                <a:off x="709464" y="1116425"/>
                <a:ext cx="2923083" cy="1507272"/>
              </a:xfrm>
              <a:prstGeom prst="rect">
                <a:avLst/>
              </a:prstGeom>
              <a:blipFill>
                <a:blip r:embed="rId3"/>
                <a:stretch>
                  <a:fillRect/>
                </a:stretch>
              </a:blipFill>
              <a:ln>
                <a:solidFill>
                  <a:schemeClr val="tx1"/>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B7472BD-9798-84BF-80FB-AE3F10A5EA7E}"/>
                  </a:ext>
                </a:extLst>
              </p:cNvPr>
              <p:cNvSpPr txBox="1"/>
              <p:nvPr/>
            </p:nvSpPr>
            <p:spPr bwMode="auto">
              <a:xfrm>
                <a:off x="671885" y="2802699"/>
                <a:ext cx="4037901" cy="293240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54000" bIns="45720" numCol="1" rtlCol="0" anchor="t" anchorCtr="0" compatLnSpc="1">
                <a:prstTxWarp prst="textNoShape">
                  <a:avLst/>
                </a:prstTxWarp>
                <a:spAutoFit/>
              </a:bodyPr>
              <a:lstStyle/>
              <a:p>
                <a:pPr marL="285750" indent="-285750" algn="l">
                  <a:buFont typeface="Arial" panose="020B0604020202020204" pitchFamily="34" charset="0"/>
                  <a:buChar char="•"/>
                </a:pP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The </a:t>
                </a:r>
                <a14:m>
                  <m:oMath xmlns:m="http://schemas.openxmlformats.org/officeDocument/2006/math">
                    <m:r>
                      <a:rPr lang="nb-NO" sz="180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𝑝</m:t>
                    </m:r>
                  </m:oMath>
                </a14:m>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-norms in </a:t>
                </a:r>
                <a14:m>
                  <m:oMath xmlns:m="http://schemas.openxmlformats.org/officeDocument/2006/math">
                    <m:sSup>
                      <m:sSupPr>
                        <m:ctrlPr>
                          <a:rPr lang="nb-NO" sz="180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sSupPr>
                      <m:e>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ℝ</m:t>
                        </m:r>
                      </m:e>
                      <m:sup>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𝑛</m:t>
                        </m:r>
                      </m:sup>
                    </m:sSup>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 </m:t>
                    </m:r>
                  </m:oMath>
                </a14:m>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(a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normed</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space</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are</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all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metrics</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a:t>
                </a:r>
              </a:p>
              <a:p>
                <a:pPr marL="742950" lvl="1" indent="-285750">
                  <a:buFont typeface="Arial" panose="020B0604020202020204" pitchFamily="34" charset="0"/>
                  <a:buChar char="•"/>
                </a:pPr>
                <a14:m>
                  <m:oMath xmlns:m="http://schemas.openxmlformats.org/officeDocument/2006/math">
                    <m:r>
                      <m:rPr>
                        <m:sty m:val="p"/>
                      </m:rPr>
                      <a:rPr lang="el-GR"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Σ</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𝑎𝑏𝑠</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oMath>
                </a14:m>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 Manhattan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distance</a:t>
                </a:r>
                <a:endPar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endParaRPr>
              </a:p>
              <a:p>
                <a:pPr marL="742950" lvl="1" indent="-285750">
                  <a:buFont typeface="Arial" panose="020B0604020202020204" pitchFamily="34" charset="0"/>
                  <a:buChar char="•"/>
                </a:pPr>
                <a14:m>
                  <m:oMath xmlns:m="http://schemas.openxmlformats.org/officeDocument/2006/math">
                    <m:rad>
                      <m:radPr>
                        <m:degHide m:val="on"/>
                        <m:ctrlPr>
                          <a:rPr lang="nb-NO" sz="180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radPr>
                      <m:deg/>
                      <m:e>
                        <m:nary>
                          <m:naryPr>
                            <m:chr m:val="∑"/>
                            <m:subHide m:val="on"/>
                            <m:supHide m:val="on"/>
                            <m:ctrlPr>
                              <a:rPr lang="nb-NO" sz="180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naryPr>
                          <m:sub/>
                          <m:sup/>
                          <m:e>
                            <m:sSup>
                              <m:sSupPr>
                                <m:ctrlPr>
                                  <a:rPr lang="nb-NO" sz="180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sSupPr>
                              <m:e>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e>
                              <m:sup>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2</m:t>
                                </m:r>
                              </m:sup>
                            </m:sSup>
                          </m:e>
                        </m:nary>
                      </m:e>
                    </m:rad>
                  </m:oMath>
                </a14:m>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 Euclidean or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squared</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distance</a:t>
                </a:r>
                <a:endPar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endParaRPr>
              </a:p>
              <a:p>
                <a:pPr marL="742950" lvl="1" indent="-285750">
                  <a:buFont typeface="Arial" panose="020B0604020202020204" pitchFamily="34" charset="0"/>
                  <a:buChar char="•"/>
                </a:pPr>
                <a14:m>
                  <m:oMath xmlns:m="http://schemas.openxmlformats.org/officeDocument/2006/math">
                    <m:r>
                      <m:rPr>
                        <m:sty m:val="p"/>
                      </m:rPr>
                      <a:rPr lang="nb-NO" sz="1800" b="0" i="0"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max</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oMath>
                </a14:m>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infinity</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norm</a:t>
                </a:r>
              </a:p>
              <a:p>
                <a:pPr marL="742950" lvl="1" indent="-285750">
                  <a:buFont typeface="Arial" panose="020B0604020202020204" pitchFamily="34" charset="0"/>
                  <a:buChar char="•"/>
                </a:pPr>
                <a:endPar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endParaRPr>
              </a:p>
              <a:p>
                <a:pPr marL="285750" indent="-285750" algn="l">
                  <a:buFont typeface="Arial" panose="020B0604020202020204" pitchFamily="34" charset="0"/>
                  <a:buChar char="•"/>
                </a:pP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Easy</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to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define</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metric</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on</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r>
                  <a:rPr lang="nb-NO" sz="1800" kern="0" dirty="0" err="1">
                    <a:solidFill>
                      <a:sysClr val="windowText" lastClr="000000"/>
                    </a:solidFill>
                    <a:latin typeface="Eurostile" panose="020B0504020202050204" pitchFamily="34" charset="77"/>
                    <a:ea typeface="Cambria Math" panose="02040503050406030204" pitchFamily="18" charset="0"/>
                    <a:sym typeface="Wingdings" pitchFamily="2" charset="2"/>
                  </a:rPr>
                  <a:t>bool</a:t>
                </a:r>
                <a:r>
                  <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rPr>
                  <a:t> </a:t>
                </a:r>
                <a14:m>
                  <m:oMath xmlns:m="http://schemas.openxmlformats.org/officeDocument/2006/math">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𝑑</m:t>
                    </m:r>
                    <m:d>
                      <m:dPr>
                        <m:ctrlP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ctrlPr>
                      </m:dPr>
                      <m:e>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𝑡𝑟𝑢𝑒</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m:t>
                        </m:r>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𝑓𝑎𝑙𝑠𝑒</m:t>
                        </m:r>
                      </m:e>
                    </m:d>
                    <m:r>
                      <a:rPr lang="nb-NO" sz="1800" b="0" i="1" kern="0" smtClean="0">
                        <a:solidFill>
                          <a:sysClr val="windowText" lastClr="000000"/>
                        </a:solidFill>
                        <a:latin typeface="Cambria Math" panose="02040503050406030204" pitchFamily="18" charset="0"/>
                        <a:ea typeface="Cambria Math" panose="02040503050406030204" pitchFamily="18" charset="0"/>
                        <a:sym typeface="Wingdings" pitchFamily="2" charset="2"/>
                      </a:rPr>
                      <m:t>=1 …</m:t>
                    </m:r>
                  </m:oMath>
                </a14:m>
                <a:endParaRPr lang="nb-NO" sz="1800" kern="0" dirty="0">
                  <a:solidFill>
                    <a:sysClr val="windowText" lastClr="000000"/>
                  </a:solidFill>
                  <a:latin typeface="Eurostile" panose="020B0504020202050204" pitchFamily="34" charset="77"/>
                  <a:ea typeface="Cambria Math" panose="02040503050406030204" pitchFamily="18" charset="0"/>
                  <a:sym typeface="Wingdings" pitchFamily="2" charset="2"/>
                </a:endParaRPr>
              </a:p>
            </p:txBody>
          </p:sp>
        </mc:Choice>
        <mc:Fallback>
          <p:sp>
            <p:nvSpPr>
              <p:cNvPr id="8" name="TextBox 7">
                <a:extLst>
                  <a:ext uri="{FF2B5EF4-FFF2-40B4-BE49-F238E27FC236}">
                    <a16:creationId xmlns:a16="http://schemas.microsoft.com/office/drawing/2014/main" id="{7B7472BD-9798-84BF-80FB-AE3F10A5EA7E}"/>
                  </a:ext>
                </a:extLst>
              </p:cNvPr>
              <p:cNvSpPr txBox="1">
                <a:spLocks noRot="1" noChangeAspect="1" noMove="1" noResize="1" noEditPoints="1" noAdjustHandles="1" noChangeArrowheads="1" noChangeShapeType="1" noTextEdit="1"/>
              </p:cNvSpPr>
              <p:nvPr/>
            </p:nvSpPr>
            <p:spPr bwMode="auto">
              <a:xfrm>
                <a:off x="671885" y="2802699"/>
                <a:ext cx="4037901" cy="2932406"/>
              </a:xfrm>
              <a:prstGeom prst="rect">
                <a:avLst/>
              </a:prstGeom>
              <a:blipFill>
                <a:blip r:embed="rId4"/>
                <a:stretch>
                  <a:fillRect l="-313" t="-862" b="-1293"/>
                </a:stretch>
              </a:blip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
        <p:nvSpPr>
          <p:cNvPr id="9" name="Rectangle 8">
            <a:extLst>
              <a:ext uri="{FF2B5EF4-FFF2-40B4-BE49-F238E27FC236}">
                <a16:creationId xmlns:a16="http://schemas.microsoft.com/office/drawing/2014/main" id="{7EEF924A-DF87-84CC-06D4-D6B11D3CFB05}"/>
              </a:ext>
            </a:extLst>
          </p:cNvPr>
          <p:cNvSpPr/>
          <p:nvPr/>
        </p:nvSpPr>
        <p:spPr bwMode="auto">
          <a:xfrm>
            <a:off x="6125227" y="2154477"/>
            <a:ext cx="977031" cy="388307"/>
          </a:xfrm>
          <a:prstGeom prst="rect">
            <a:avLst/>
          </a:prstGeom>
          <a:noFill/>
          <a:ln w="381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chemeClr val="folHlink"/>
              </a:buClr>
              <a:buSzPct val="85000"/>
              <a:buFont typeface="Wingdings" pitchFamily="-96" charset="2"/>
              <a:buNone/>
              <a:tabLst/>
            </a:pPr>
            <a:endParaRPr kumimoji="0" lang="nb-NO" sz="1400" b="0" i="0" u="none" strike="noStrike" cap="none" normalizeH="0" baseline="0">
              <a:ln>
                <a:noFill/>
              </a:ln>
              <a:solidFill>
                <a:schemeClr val="tx1"/>
              </a:solidFill>
              <a:effectLst/>
              <a:latin typeface="Tahoma" pitchFamily="-96" charset="0"/>
            </a:endParaRPr>
          </a:p>
        </p:txBody>
      </p:sp>
    </p:spTree>
    <p:extLst>
      <p:ext uri="{BB962C8B-B14F-4D97-AF65-F5344CB8AC3E}">
        <p14:creationId xmlns:p14="http://schemas.microsoft.com/office/powerpoint/2010/main" val="3018860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11513" y="1741867"/>
            <a:ext cx="4160113" cy="90486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Peak Signal-to-Noise Ratio</a:t>
            </a:r>
          </a:p>
          <a:p>
            <a:r>
              <a:rPr lang="en-US" sz="2400" b="0" dirty="0">
                <a:latin typeface="Eurostile" panose="020B0504020202050204" pitchFamily="34" charset="77"/>
              </a:rPr>
              <a:t>A prevalent video quality metric</a:t>
            </a:r>
          </a:p>
        </p:txBody>
      </p:sp>
      <p:pic>
        <p:nvPicPr>
          <p:cNvPr id="36" name="Picture 4"/>
          <p:cNvPicPr>
            <a:picLocks noChangeAspect="1" noChangeArrowheads="1"/>
          </p:cNvPicPr>
          <p:nvPr/>
        </p:nvPicPr>
        <p:blipFill>
          <a:blip r:embed="rId3"/>
          <a:srcRect l="2188" t="2511" r="1988" b="2929"/>
          <a:stretch>
            <a:fillRect/>
          </a:stretch>
        </p:blipFill>
        <p:spPr bwMode="auto">
          <a:xfrm>
            <a:off x="6699811" y="836341"/>
            <a:ext cx="2254618" cy="2224880"/>
          </a:xfrm>
          <a:prstGeom prst="rect">
            <a:avLst/>
          </a:prstGeom>
          <a:noFill/>
          <a:ln w="12700">
            <a:noFill/>
            <a:miter lim="800000"/>
            <a:headEnd/>
            <a:tailEnd/>
          </a:ln>
        </p:spPr>
      </p:pic>
      <p:sp>
        <p:nvSpPr>
          <p:cNvPr id="4" name="Title 3">
            <a:extLst>
              <a:ext uri="{FF2B5EF4-FFF2-40B4-BE49-F238E27FC236}">
                <a16:creationId xmlns:a16="http://schemas.microsoft.com/office/drawing/2014/main" id="{C99FAC85-2AA9-8F41-B437-AB5E853306C3}"/>
              </a:ext>
            </a:extLst>
          </p:cNvPr>
          <p:cNvSpPr>
            <a:spLocks noGrp="1"/>
          </p:cNvSpPr>
          <p:nvPr>
            <p:ph type="title"/>
          </p:nvPr>
        </p:nvSpPr>
        <p:spPr/>
        <p:txBody>
          <a:bodyPr/>
          <a:lstStyle/>
          <a:p>
            <a:r>
              <a:rPr lang="en-US" dirty="0"/>
              <a:t>Why user studies?</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24D002A5-5CE2-EB45-9726-1D28477F0A17}"/>
                  </a:ext>
                </a:extLst>
              </p:cNvPr>
              <p:cNvSpPr>
                <a:spLocks noGrp="1"/>
              </p:cNvSpPr>
              <p:nvPr>
                <p:ph idx="1"/>
              </p:nvPr>
            </p:nvSpPr>
            <p:spPr>
              <a:xfrm>
                <a:off x="237067" y="866776"/>
                <a:ext cx="8729134" cy="2790824"/>
              </a:xfrm>
            </p:spPr>
            <p:txBody>
              <a:bodyPr/>
              <a:lstStyle/>
              <a:p>
                <a:r>
                  <a:rPr lang="en-US" dirty="0"/>
                  <a:t>A classical multimedia example</a:t>
                </a:r>
              </a:p>
              <a:p>
                <a:endParaRPr lang="en-US" dirty="0"/>
              </a:p>
              <a:p>
                <a:endParaRPr lang="en-US" dirty="0"/>
              </a:p>
              <a:p>
                <a:endParaRPr lang="en-US" dirty="0"/>
              </a:p>
              <a:p>
                <a:pPr marL="0" indent="0" algn="ctr">
                  <a:buNone/>
                </a:pPr>
                <a14:m>
                  <m:oMathPara xmlns:m="http://schemas.openxmlformats.org/officeDocument/2006/math">
                    <m:oMathParaPr>
                      <m:jc m:val="centerGroup"/>
                    </m:oMathParaPr>
                    <m:oMath xmlns:m="http://schemas.openxmlformats.org/officeDocument/2006/math">
                      <m:r>
                        <a:rPr lang="nb-NO" sz="2400" b="0" i="1" smtClean="0">
                          <a:latin typeface="Cambria Math" panose="02040503050406030204" pitchFamily="18" charset="0"/>
                        </a:rPr>
                        <m:t>𝑃𝑆𝑁𝑅</m:t>
                      </m:r>
                      <m:r>
                        <a:rPr lang="nb-NO" sz="2400" b="0" i="1" smtClean="0">
                          <a:latin typeface="Cambria Math" panose="02040503050406030204" pitchFamily="18" charset="0"/>
                        </a:rPr>
                        <m:t>=10</m:t>
                      </m:r>
                      <m:sSub>
                        <m:sSubPr>
                          <m:ctrlPr>
                            <a:rPr lang="nb-NO" sz="2400" b="0" i="1" smtClean="0">
                              <a:latin typeface="Cambria Math" panose="02040503050406030204" pitchFamily="18" charset="0"/>
                            </a:rPr>
                          </m:ctrlPr>
                        </m:sSubPr>
                        <m:e>
                          <m:r>
                            <a:rPr lang="nb-NO" sz="2400" b="0" i="1" smtClean="0">
                              <a:latin typeface="Cambria Math" panose="02040503050406030204" pitchFamily="18" charset="0"/>
                            </a:rPr>
                            <m:t>𝑙𝑜𝑔</m:t>
                          </m:r>
                        </m:e>
                        <m:sub>
                          <m:r>
                            <a:rPr lang="nb-NO" sz="2400" b="0" i="1" smtClean="0">
                              <a:latin typeface="Cambria Math" panose="02040503050406030204" pitchFamily="18" charset="0"/>
                            </a:rPr>
                            <m:t>10</m:t>
                          </m:r>
                        </m:sub>
                      </m:sSub>
                      <m:f>
                        <m:fPr>
                          <m:ctrlPr>
                            <a:rPr lang="nb-NO" sz="2400" b="0" i="1" smtClean="0">
                              <a:latin typeface="Cambria Math" panose="02040503050406030204" pitchFamily="18" charset="0"/>
                            </a:rPr>
                          </m:ctrlPr>
                        </m:fPr>
                        <m:num>
                          <m:sSup>
                            <m:sSupPr>
                              <m:ctrlPr>
                                <a:rPr lang="nb-NO" sz="2400" b="0" i="1" smtClean="0">
                                  <a:latin typeface="Cambria Math" panose="02040503050406030204" pitchFamily="18" charset="0"/>
                                </a:rPr>
                              </m:ctrlPr>
                            </m:sSupPr>
                            <m:e>
                              <m:r>
                                <a:rPr lang="nb-NO" sz="2400" b="0" i="1" smtClean="0">
                                  <a:latin typeface="Cambria Math" panose="02040503050406030204" pitchFamily="18" charset="0"/>
                                </a:rPr>
                                <m:t>(</m:t>
                              </m:r>
                              <m:sSup>
                                <m:sSupPr>
                                  <m:ctrlPr>
                                    <a:rPr lang="nb-NO" sz="2400" b="0" i="1" smtClean="0">
                                      <a:latin typeface="Cambria Math" panose="02040503050406030204" pitchFamily="18" charset="0"/>
                                    </a:rPr>
                                  </m:ctrlPr>
                                </m:sSupPr>
                                <m:e>
                                  <m:r>
                                    <a:rPr lang="nb-NO" sz="2400" b="0" i="1" smtClean="0">
                                      <a:latin typeface="Cambria Math" panose="02040503050406030204" pitchFamily="18" charset="0"/>
                                    </a:rPr>
                                    <m:t>2</m:t>
                                  </m:r>
                                </m:e>
                                <m:sup>
                                  <m:r>
                                    <a:rPr lang="nb-NO" sz="2400" b="0" i="1" smtClean="0">
                                      <a:latin typeface="Cambria Math" panose="02040503050406030204" pitchFamily="18" charset="0"/>
                                    </a:rPr>
                                    <m:t>𝐵</m:t>
                                  </m:r>
                                </m:sup>
                              </m:sSup>
                              <m:r>
                                <a:rPr lang="nb-NO" sz="2400" b="0" i="1" smtClean="0">
                                  <a:latin typeface="Cambria Math" panose="02040503050406030204" pitchFamily="18" charset="0"/>
                                </a:rPr>
                                <m:t>−1)</m:t>
                              </m:r>
                            </m:e>
                            <m:sup>
                              <m:r>
                                <a:rPr lang="nb-NO" sz="2400" b="0" i="1" smtClean="0">
                                  <a:latin typeface="Cambria Math" panose="02040503050406030204" pitchFamily="18" charset="0"/>
                                </a:rPr>
                                <m:t>2</m:t>
                              </m:r>
                            </m:sup>
                          </m:sSup>
                        </m:num>
                        <m:den>
                          <m:r>
                            <a:rPr lang="nb-NO" sz="2400" b="0" i="1" smtClean="0">
                              <a:latin typeface="Cambria Math" panose="02040503050406030204" pitchFamily="18" charset="0"/>
                            </a:rPr>
                            <m:t>𝑀𝑆𝐸</m:t>
                          </m:r>
                        </m:den>
                      </m:f>
                    </m:oMath>
                  </m:oMathPara>
                </a14:m>
                <a:endParaRPr lang="en-US" sz="1800" dirty="0"/>
              </a:p>
            </p:txBody>
          </p:sp>
        </mc:Choice>
        <mc:Fallback>
          <p:sp>
            <p:nvSpPr>
              <p:cNvPr id="5" name="Content Placeholder 4">
                <a:extLst>
                  <a:ext uri="{FF2B5EF4-FFF2-40B4-BE49-F238E27FC236}">
                    <a16:creationId xmlns:a16="http://schemas.microsoft.com/office/drawing/2014/main" id="{24D002A5-5CE2-EB45-9726-1D28477F0A17}"/>
                  </a:ext>
                </a:extLst>
              </p:cNvPr>
              <p:cNvSpPr>
                <a:spLocks noGrp="1" noRot="1" noChangeAspect="1" noMove="1" noResize="1" noEditPoints="1" noAdjustHandles="1" noChangeArrowheads="1" noChangeShapeType="1" noTextEdit="1"/>
              </p:cNvSpPr>
              <p:nvPr>
                <p:ph idx="1"/>
              </p:nvPr>
            </p:nvSpPr>
            <p:spPr>
              <a:xfrm>
                <a:off x="237067" y="866776"/>
                <a:ext cx="8729134" cy="2790824"/>
              </a:xfrm>
              <a:blipFill>
                <a:blip r:embed="rId4"/>
                <a:stretch>
                  <a:fillRect l="-1597" t="-4091" b="-2273"/>
                </a:stretch>
              </a:blipFill>
            </p:spPr>
            <p:txBody>
              <a:bodyPr/>
              <a:lstStyle/>
              <a:p>
                <a:r>
                  <a:rPr lang="nb-NO">
                    <a:noFill/>
                  </a:rPr>
                  <a:t> </a:t>
                </a:r>
              </a:p>
            </p:txBody>
          </p:sp>
        </mc:Fallback>
      </mc:AlternateContent>
      <mc:AlternateContent xmlns:mc="http://schemas.openxmlformats.org/markup-compatibility/2006">
        <mc:Choice xmlns:a14="http://schemas.microsoft.com/office/drawing/2010/main" Requires="a14">
          <p:sp>
            <p:nvSpPr>
              <p:cNvPr id="2" name="Content Placeholder 4">
                <a:extLst>
                  <a:ext uri="{FF2B5EF4-FFF2-40B4-BE49-F238E27FC236}">
                    <a16:creationId xmlns:a16="http://schemas.microsoft.com/office/drawing/2014/main" id="{B4406A8C-BAF2-D981-C6E3-08E00F8DE264}"/>
                  </a:ext>
                </a:extLst>
              </p:cNvPr>
              <p:cNvSpPr txBox="1">
                <a:spLocks/>
              </p:cNvSpPr>
              <p:nvPr/>
            </p:nvSpPr>
            <p:spPr bwMode="auto">
              <a:xfrm>
                <a:off x="2717246" y="3796778"/>
                <a:ext cx="5473527" cy="2224881"/>
              </a:xfrm>
              <a:prstGeom prst="rect">
                <a:avLst/>
              </a:prstGeom>
              <a:noFill/>
              <a:ln>
                <a:noFill/>
              </a:ln>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vert="horz" wrap="square" lIns="91440" tIns="45720" rIns="5400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00"/>
                  </a:buClr>
                  <a:buSzPct val="120000"/>
                  <a:buFont typeface="Wingdings" charset="0"/>
                  <a:buChar char="§"/>
                  <a:defRPr sz="2800">
                    <a:solidFill>
                      <a:schemeClr val="tx1"/>
                    </a:solidFill>
                    <a:latin typeface="Eurostile" panose="020B0504020202050204" pitchFamily="34" charset="77"/>
                    <a:ea typeface="ＭＳ Ｐゴシック" charset="-128"/>
                    <a:cs typeface="Eurostile" panose="020B0504020202050204" pitchFamily="34" charset="77"/>
                  </a:defRPr>
                </a:lvl1pPr>
                <a:lvl2pPr marL="742950" indent="-285750" algn="l" rtl="0" eaLnBrk="0" fontAlgn="base" hangingPunct="0">
                  <a:spcBef>
                    <a:spcPct val="20000"/>
                  </a:spcBef>
                  <a:spcAft>
                    <a:spcPct val="0"/>
                  </a:spcAft>
                  <a:buClr>
                    <a:srgbClr val="FF6600"/>
                  </a:buClr>
                  <a:buFont typeface="Tahoma" charset="0"/>
                  <a:buChar char="−"/>
                  <a:defRPr sz="2400">
                    <a:solidFill>
                      <a:schemeClr val="tx1"/>
                    </a:solidFill>
                    <a:latin typeface="Eurostile" panose="020B0504020202050204" pitchFamily="34" charset="77"/>
                    <a:ea typeface="ＭＳ Ｐゴシック" charset="-128"/>
                  </a:defRPr>
                </a:lvl2pPr>
                <a:lvl3pPr marL="1143000" indent="-228600" algn="l" rtl="0" eaLnBrk="0" fontAlgn="base" hangingPunct="0">
                  <a:spcBef>
                    <a:spcPct val="20000"/>
                  </a:spcBef>
                  <a:spcAft>
                    <a:spcPct val="0"/>
                  </a:spcAft>
                  <a:buClr>
                    <a:srgbClr val="FF6600"/>
                  </a:buClr>
                  <a:buChar char="•"/>
                  <a:defRPr sz="2000">
                    <a:solidFill>
                      <a:schemeClr val="tx1"/>
                    </a:solidFill>
                    <a:latin typeface="Eurostile" panose="020B0504020202050204" pitchFamily="34" charset="77"/>
                    <a:ea typeface="ＭＳ Ｐゴシック" charset="-128"/>
                  </a:defRPr>
                </a:lvl3pPr>
                <a:lvl4pPr marL="1600200" indent="-228600" algn="l" rtl="0" eaLnBrk="0" fontAlgn="base" hangingPunct="0">
                  <a:spcBef>
                    <a:spcPct val="20000"/>
                  </a:spcBef>
                  <a:spcAft>
                    <a:spcPct val="0"/>
                  </a:spcAft>
                  <a:buClr>
                    <a:srgbClr val="FF6600"/>
                  </a:buClr>
                  <a:buFont typeface="Wingdings" charset="0"/>
                  <a:buChar char="§"/>
                  <a:defRPr sz="1900">
                    <a:solidFill>
                      <a:schemeClr val="tx1"/>
                    </a:solidFill>
                    <a:latin typeface="Eurostile" panose="020B0504020202050204" pitchFamily="34" charset="77"/>
                    <a:ea typeface="ＭＳ Ｐゴシック" charset="-128"/>
                  </a:defRPr>
                </a:lvl4pPr>
                <a:lvl5pPr marL="2057400" indent="-228600" algn="l" rtl="0" eaLnBrk="0" fontAlgn="base" hangingPunct="0">
                  <a:spcBef>
                    <a:spcPct val="20000"/>
                  </a:spcBef>
                  <a:spcAft>
                    <a:spcPct val="0"/>
                  </a:spcAft>
                  <a:buClr>
                    <a:schemeClr val="tx2"/>
                  </a:buClr>
                  <a:buSzPct val="50000"/>
                  <a:buFont typeface="Wingdings" charset="0"/>
                  <a:buChar char="q"/>
                  <a:defRPr>
                    <a:solidFill>
                      <a:schemeClr val="tx1"/>
                    </a:solidFill>
                    <a:latin typeface="Eurostile" panose="020B0504020202050204" pitchFamily="34" charset="77"/>
                    <a:ea typeface="ＭＳ Ｐゴシック" charset="-128"/>
                  </a:defRPr>
                </a:lvl5pPr>
                <a:lvl6pPr marL="25146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6pPr>
                <a:lvl7pPr marL="29718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7pPr>
                <a:lvl8pPr marL="34290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8pPr>
                <a:lvl9pPr marL="3886200" indent="-228600" algn="l" rtl="0" fontAlgn="base">
                  <a:spcBef>
                    <a:spcPct val="20000"/>
                  </a:spcBef>
                  <a:spcAft>
                    <a:spcPct val="0"/>
                  </a:spcAft>
                  <a:buClr>
                    <a:schemeClr val="tx2"/>
                  </a:buClr>
                  <a:buSzPct val="50000"/>
                  <a:buFont typeface="Wingdings" pitchFamily="-96" charset="2"/>
                  <a:buChar char="q"/>
                  <a:defRPr>
                    <a:solidFill>
                      <a:schemeClr val="tx1"/>
                    </a:solidFill>
                    <a:latin typeface="+mn-lt"/>
                  </a:defRPr>
                </a:lvl9pPr>
              </a:lstStyle>
              <a:p>
                <a:pPr marL="0" indent="0">
                  <a:buFont typeface="Wingdings" charset="0"/>
                  <a:buNone/>
                </a:pPr>
                <a:r>
                  <a:rPr lang="en-US" sz="1800" kern="0" dirty="0"/>
                  <a:t>where</a:t>
                </a:r>
              </a:p>
              <a:p>
                <a:pPr marL="0" indent="0">
                  <a:buFont typeface="Wingdings" charset="0"/>
                  <a:buNone/>
                </a:pPr>
                <a14:m>
                  <m:oMathPara xmlns:m="http://schemas.openxmlformats.org/officeDocument/2006/math">
                    <m:oMathParaPr>
                      <m:jc m:val="centerGroup"/>
                    </m:oMathParaPr>
                    <m:oMath xmlns:m="http://schemas.openxmlformats.org/officeDocument/2006/math">
                      <m:r>
                        <a:rPr lang="nb-NO" sz="1800" i="1" kern="0" smtClean="0">
                          <a:latin typeface="Cambria Math" panose="02040503050406030204" pitchFamily="18" charset="0"/>
                        </a:rPr>
                        <m:t>𝑀𝑆𝐸</m:t>
                      </m:r>
                      <m:r>
                        <a:rPr lang="nb-NO" sz="1800" i="1" kern="0" smtClean="0">
                          <a:latin typeface="Cambria Math" panose="02040503050406030204" pitchFamily="18" charset="0"/>
                        </a:rPr>
                        <m:t>=</m:t>
                      </m:r>
                      <m:f>
                        <m:fPr>
                          <m:ctrlPr>
                            <a:rPr lang="nb-NO" sz="1800" i="1" kern="0" smtClean="0">
                              <a:latin typeface="Cambria Math" panose="02040503050406030204" pitchFamily="18" charset="0"/>
                            </a:rPr>
                          </m:ctrlPr>
                        </m:fPr>
                        <m:num>
                          <m:r>
                            <a:rPr lang="nb-NO" sz="1800" i="1" kern="0" smtClean="0">
                              <a:latin typeface="Cambria Math" panose="02040503050406030204" pitchFamily="18" charset="0"/>
                            </a:rPr>
                            <m:t>1</m:t>
                          </m:r>
                        </m:num>
                        <m:den>
                          <m:r>
                            <a:rPr lang="nb-NO" sz="1800" i="1" kern="0" smtClean="0">
                              <a:latin typeface="Cambria Math" panose="02040503050406030204" pitchFamily="18" charset="0"/>
                            </a:rPr>
                            <m:t>𝑀𝑁</m:t>
                          </m:r>
                        </m:den>
                      </m:f>
                      <m:nary>
                        <m:naryPr>
                          <m:chr m:val="∑"/>
                          <m:ctrlPr>
                            <a:rPr lang="nb-NO" sz="1800" i="1" kern="0" smtClean="0">
                              <a:latin typeface="Cambria Math" panose="02040503050406030204" pitchFamily="18" charset="0"/>
                            </a:rPr>
                          </m:ctrlPr>
                        </m:naryPr>
                        <m:sub>
                          <m:r>
                            <m:rPr>
                              <m:brk m:alnAt="23"/>
                            </m:rPr>
                            <a:rPr lang="nb-NO" sz="1800" i="1" kern="0" smtClean="0">
                              <a:latin typeface="Cambria Math" panose="02040503050406030204" pitchFamily="18" charset="0"/>
                            </a:rPr>
                            <m:t>𝑦</m:t>
                          </m:r>
                          <m:r>
                            <a:rPr lang="nb-NO" sz="1800" i="1" kern="0" smtClean="0">
                              <a:latin typeface="Cambria Math" panose="02040503050406030204" pitchFamily="18" charset="0"/>
                            </a:rPr>
                            <m:t>=1</m:t>
                          </m:r>
                        </m:sub>
                        <m:sup>
                          <m:r>
                            <a:rPr lang="nb-NO" sz="1800" i="1" kern="0" smtClean="0">
                              <a:latin typeface="Cambria Math" panose="02040503050406030204" pitchFamily="18" charset="0"/>
                            </a:rPr>
                            <m:t>𝑀</m:t>
                          </m:r>
                        </m:sup>
                        <m:e>
                          <m:nary>
                            <m:naryPr>
                              <m:chr m:val="∑"/>
                              <m:ctrlPr>
                                <a:rPr lang="nb-NO" sz="1800" i="1" kern="0" smtClean="0">
                                  <a:latin typeface="Cambria Math" panose="02040503050406030204" pitchFamily="18" charset="0"/>
                                </a:rPr>
                              </m:ctrlPr>
                            </m:naryPr>
                            <m:sub>
                              <m:r>
                                <m:rPr>
                                  <m:brk m:alnAt="23"/>
                                </m:rPr>
                                <a:rPr lang="nb-NO" sz="1800" i="1" kern="0" smtClean="0">
                                  <a:latin typeface="Cambria Math" panose="02040503050406030204" pitchFamily="18" charset="0"/>
                                </a:rPr>
                                <m:t>𝑥</m:t>
                              </m:r>
                              <m:r>
                                <a:rPr lang="nb-NO" sz="1800" i="1" kern="0" smtClean="0">
                                  <a:latin typeface="Cambria Math" panose="02040503050406030204" pitchFamily="18" charset="0"/>
                                </a:rPr>
                                <m:t>=1</m:t>
                              </m:r>
                            </m:sub>
                            <m:sup>
                              <m:r>
                                <a:rPr lang="nb-NO" sz="1800" i="1" kern="0" smtClean="0">
                                  <a:latin typeface="Cambria Math" panose="02040503050406030204" pitchFamily="18" charset="0"/>
                                </a:rPr>
                                <m:t>𝑁</m:t>
                              </m:r>
                            </m:sup>
                            <m:e>
                              <m:sSup>
                                <m:sSupPr>
                                  <m:ctrlPr>
                                    <a:rPr lang="nb-NO" sz="1800" i="1" kern="0" smtClean="0">
                                      <a:latin typeface="Cambria Math" panose="02040503050406030204" pitchFamily="18" charset="0"/>
                                    </a:rPr>
                                  </m:ctrlPr>
                                </m:sSupPr>
                                <m:e>
                                  <m:d>
                                    <m:dPr>
                                      <m:begChr m:val="["/>
                                      <m:endChr m:val="]"/>
                                      <m:ctrlPr>
                                        <a:rPr lang="nb-NO" sz="1800" i="1" kern="0" smtClean="0">
                                          <a:latin typeface="Cambria Math" panose="02040503050406030204" pitchFamily="18" charset="0"/>
                                        </a:rPr>
                                      </m:ctrlPr>
                                    </m:dPr>
                                    <m:e>
                                      <m:sSub>
                                        <m:sSubPr>
                                          <m:ctrlPr>
                                            <a:rPr lang="nb-NO" sz="1800" i="1" kern="0" smtClean="0">
                                              <a:latin typeface="Cambria Math" panose="02040503050406030204" pitchFamily="18" charset="0"/>
                                            </a:rPr>
                                          </m:ctrlPr>
                                        </m:sSubPr>
                                        <m:e>
                                          <m:r>
                                            <a:rPr lang="nb-NO" sz="1800" i="1" kern="0" smtClean="0">
                                              <a:latin typeface="Cambria Math" panose="02040503050406030204" pitchFamily="18" charset="0"/>
                                            </a:rPr>
                                            <m:t>𝐼𝑚</m:t>
                                          </m:r>
                                        </m:e>
                                        <m:sub>
                                          <m:r>
                                            <a:rPr lang="nb-NO" sz="1800" i="1" kern="0" smtClean="0">
                                              <a:latin typeface="Cambria Math" panose="02040503050406030204" pitchFamily="18" charset="0"/>
                                            </a:rPr>
                                            <m:t>𝑎</m:t>
                                          </m:r>
                                        </m:sub>
                                      </m:sSub>
                                      <m:d>
                                        <m:dPr>
                                          <m:ctrlPr>
                                            <a:rPr lang="nb-NO" sz="1800" i="1" kern="0" smtClean="0">
                                              <a:latin typeface="Cambria Math" panose="02040503050406030204" pitchFamily="18" charset="0"/>
                                            </a:rPr>
                                          </m:ctrlPr>
                                        </m:dPr>
                                        <m:e>
                                          <m:r>
                                            <a:rPr lang="nb-NO" sz="1800" i="1" kern="0" smtClean="0">
                                              <a:latin typeface="Cambria Math" panose="02040503050406030204" pitchFamily="18" charset="0"/>
                                            </a:rPr>
                                            <m:t>𝑥</m:t>
                                          </m:r>
                                          <m:r>
                                            <a:rPr lang="nb-NO" sz="1800" i="1" kern="0" smtClean="0">
                                              <a:latin typeface="Cambria Math" panose="02040503050406030204" pitchFamily="18" charset="0"/>
                                            </a:rPr>
                                            <m:t>,</m:t>
                                          </m:r>
                                          <m:r>
                                            <a:rPr lang="nb-NO" sz="1800" i="1" kern="0" smtClean="0">
                                              <a:latin typeface="Cambria Math" panose="02040503050406030204" pitchFamily="18" charset="0"/>
                                            </a:rPr>
                                            <m:t>𝑦</m:t>
                                          </m:r>
                                        </m:e>
                                      </m:d>
                                      <m:r>
                                        <a:rPr lang="nb-NO" sz="1800" i="1" kern="0" smtClean="0">
                                          <a:latin typeface="Cambria Math" panose="02040503050406030204" pitchFamily="18" charset="0"/>
                                        </a:rPr>
                                        <m:t>−</m:t>
                                      </m:r>
                                      <m:sSub>
                                        <m:sSubPr>
                                          <m:ctrlPr>
                                            <a:rPr lang="nb-NO" sz="1800" i="1" kern="0" smtClean="0">
                                              <a:latin typeface="Cambria Math" panose="02040503050406030204" pitchFamily="18" charset="0"/>
                                            </a:rPr>
                                          </m:ctrlPr>
                                        </m:sSubPr>
                                        <m:e>
                                          <m:r>
                                            <a:rPr lang="nb-NO" sz="1800" i="1" kern="0" smtClean="0">
                                              <a:latin typeface="Cambria Math" panose="02040503050406030204" pitchFamily="18" charset="0"/>
                                            </a:rPr>
                                            <m:t>𝐼𝑚</m:t>
                                          </m:r>
                                        </m:e>
                                        <m:sub>
                                          <m:r>
                                            <a:rPr lang="nb-NO" sz="1800" i="1" kern="0" smtClean="0">
                                              <a:latin typeface="Cambria Math" panose="02040503050406030204" pitchFamily="18" charset="0"/>
                                            </a:rPr>
                                            <m:t>𝑏</m:t>
                                          </m:r>
                                        </m:sub>
                                      </m:sSub>
                                      <m:r>
                                        <a:rPr lang="nb-NO" sz="1800" i="1" kern="0" smtClean="0">
                                          <a:latin typeface="Cambria Math" panose="02040503050406030204" pitchFamily="18" charset="0"/>
                                        </a:rPr>
                                        <m:t>(</m:t>
                                      </m:r>
                                      <m:r>
                                        <a:rPr lang="nb-NO" sz="1800" i="1" kern="0" smtClean="0">
                                          <a:latin typeface="Cambria Math" panose="02040503050406030204" pitchFamily="18" charset="0"/>
                                        </a:rPr>
                                        <m:t>𝑥</m:t>
                                      </m:r>
                                      <m:r>
                                        <a:rPr lang="nb-NO" sz="1800" i="1" kern="0" smtClean="0">
                                          <a:latin typeface="Cambria Math" panose="02040503050406030204" pitchFamily="18" charset="0"/>
                                        </a:rPr>
                                        <m:t>,</m:t>
                                      </m:r>
                                      <m:r>
                                        <a:rPr lang="nb-NO" sz="1800" i="1" kern="0" smtClean="0">
                                          <a:latin typeface="Cambria Math" panose="02040503050406030204" pitchFamily="18" charset="0"/>
                                        </a:rPr>
                                        <m:t>𝑦</m:t>
                                      </m:r>
                                      <m:r>
                                        <a:rPr lang="nb-NO" sz="1800" i="1" kern="0" smtClean="0">
                                          <a:latin typeface="Cambria Math" panose="02040503050406030204" pitchFamily="18" charset="0"/>
                                        </a:rPr>
                                        <m:t>)</m:t>
                                      </m:r>
                                    </m:e>
                                  </m:d>
                                </m:e>
                                <m:sup>
                                  <m:r>
                                    <a:rPr lang="nb-NO" sz="1800" i="1" kern="0" smtClean="0">
                                      <a:latin typeface="Cambria Math" panose="02040503050406030204" pitchFamily="18" charset="0"/>
                                    </a:rPr>
                                    <m:t>2</m:t>
                                  </m:r>
                                </m:sup>
                              </m:sSup>
                            </m:e>
                          </m:nary>
                        </m:e>
                      </m:nary>
                    </m:oMath>
                  </m:oMathPara>
                </a14:m>
                <a:endParaRPr lang="en-US" kern="0" dirty="0"/>
              </a:p>
              <a:p>
                <a:pPr marL="0" indent="0">
                  <a:buFont typeface="Wingdings" charset="0"/>
                  <a:buNone/>
                </a:pPr>
                <a14:m>
                  <m:oMath xmlns:m="http://schemas.openxmlformats.org/officeDocument/2006/math">
                    <m:r>
                      <a:rPr lang="nb-NO" sz="1800" i="1" kern="0" smtClean="0">
                        <a:latin typeface="Cambria Math" panose="02040503050406030204" pitchFamily="18" charset="0"/>
                      </a:rPr>
                      <m:t>𝑀</m:t>
                    </m:r>
                    <m:r>
                      <a:rPr lang="nb-NO" sz="1800" i="1" kern="0" smtClean="0">
                        <a:latin typeface="Cambria Math" panose="02040503050406030204" pitchFamily="18" charset="0"/>
                      </a:rPr>
                      <m:t>,</m:t>
                    </m:r>
                    <m:r>
                      <a:rPr lang="nb-NO" sz="1800" i="1" kern="0" smtClean="0">
                        <a:latin typeface="Cambria Math" panose="02040503050406030204" pitchFamily="18" charset="0"/>
                      </a:rPr>
                      <m:t>𝑁</m:t>
                    </m:r>
                  </m:oMath>
                </a14:m>
                <a:r>
                  <a:rPr lang="en-US" sz="1800" kern="0" dirty="0"/>
                  <a:t> – image dimensions</a:t>
                </a:r>
              </a:p>
              <a:p>
                <a:pPr marL="0" indent="0">
                  <a:buFont typeface="Wingdings" charset="0"/>
                  <a:buNone/>
                </a:pPr>
                <a14:m>
                  <m:oMath xmlns:m="http://schemas.openxmlformats.org/officeDocument/2006/math">
                    <m:sSub>
                      <m:sSubPr>
                        <m:ctrlPr>
                          <a:rPr lang="en-US" sz="1800" i="1" kern="0" smtClean="0">
                            <a:latin typeface="Cambria Math" panose="02040503050406030204" pitchFamily="18" charset="0"/>
                          </a:rPr>
                        </m:ctrlPr>
                      </m:sSubPr>
                      <m:e>
                        <m:r>
                          <a:rPr lang="nb-NO" sz="1800" i="1" kern="0" smtClean="0">
                            <a:latin typeface="Cambria Math" panose="02040503050406030204" pitchFamily="18" charset="0"/>
                          </a:rPr>
                          <m:t>𝐼𝑚</m:t>
                        </m:r>
                      </m:e>
                      <m:sub>
                        <m:r>
                          <a:rPr lang="nb-NO" sz="1800" i="1" kern="0" smtClean="0">
                            <a:latin typeface="Cambria Math" panose="02040503050406030204" pitchFamily="18" charset="0"/>
                          </a:rPr>
                          <m:t>𝑎</m:t>
                        </m:r>
                      </m:sub>
                    </m:sSub>
                    <m:r>
                      <a:rPr lang="nb-NO" sz="1800" i="1" kern="0" smtClean="0">
                        <a:latin typeface="Cambria Math" panose="02040503050406030204" pitchFamily="18" charset="0"/>
                      </a:rPr>
                      <m:t>,</m:t>
                    </m:r>
                    <m:sSub>
                      <m:sSubPr>
                        <m:ctrlPr>
                          <a:rPr lang="nb-NO" sz="1800" i="1" kern="0" smtClean="0">
                            <a:latin typeface="Cambria Math" panose="02040503050406030204" pitchFamily="18" charset="0"/>
                          </a:rPr>
                        </m:ctrlPr>
                      </m:sSubPr>
                      <m:e>
                        <m:r>
                          <a:rPr lang="nb-NO" sz="1800" i="1" kern="0" smtClean="0">
                            <a:latin typeface="Cambria Math" panose="02040503050406030204" pitchFamily="18" charset="0"/>
                          </a:rPr>
                          <m:t>𝐼𝑚</m:t>
                        </m:r>
                      </m:e>
                      <m:sub>
                        <m:r>
                          <a:rPr lang="nb-NO" sz="1800" i="1" kern="0" smtClean="0">
                            <a:latin typeface="Cambria Math" panose="02040503050406030204" pitchFamily="18" charset="0"/>
                          </a:rPr>
                          <m:t>𝑏</m:t>
                        </m:r>
                      </m:sub>
                    </m:sSub>
                  </m:oMath>
                </a14:m>
                <a:r>
                  <a:rPr lang="en-US" sz="1800" kern="0" dirty="0"/>
                  <a:t>- picture to compare</a:t>
                </a:r>
              </a:p>
              <a:p>
                <a:pPr marL="0" indent="0">
                  <a:buFont typeface="Wingdings" charset="0"/>
                  <a:buNone/>
                </a:pPr>
                <a14:m>
                  <m:oMath xmlns:m="http://schemas.openxmlformats.org/officeDocument/2006/math">
                    <m:r>
                      <a:rPr lang="nb-NO" sz="1800" i="1" kern="0" smtClean="0">
                        <a:latin typeface="Cambria Math" panose="02040503050406030204" pitchFamily="18" charset="0"/>
                      </a:rPr>
                      <m:t>𝐵</m:t>
                    </m:r>
                  </m:oMath>
                </a14:m>
                <a:r>
                  <a:rPr lang="en-US" sz="1800" kern="0" dirty="0"/>
                  <a:t> – bit depth</a:t>
                </a:r>
              </a:p>
              <a:p>
                <a:pPr marL="0" indent="0">
                  <a:buFont typeface="Wingdings" charset="0"/>
                  <a:buNone/>
                </a:pPr>
                <a:endParaRPr lang="en-US" kern="0" dirty="0"/>
              </a:p>
            </p:txBody>
          </p:sp>
        </mc:Choice>
        <mc:Fallback>
          <p:sp>
            <p:nvSpPr>
              <p:cNvPr id="2" name="Content Placeholder 4">
                <a:extLst>
                  <a:ext uri="{FF2B5EF4-FFF2-40B4-BE49-F238E27FC236}">
                    <a16:creationId xmlns:a16="http://schemas.microsoft.com/office/drawing/2014/main" id="{B4406A8C-BAF2-D981-C6E3-08E00F8DE264}"/>
                  </a:ext>
                </a:extLst>
              </p:cNvPr>
              <p:cNvSpPr txBox="1">
                <a:spLocks noRot="1" noChangeAspect="1" noMove="1" noResize="1" noEditPoints="1" noAdjustHandles="1" noChangeArrowheads="1" noChangeShapeType="1" noTextEdit="1"/>
              </p:cNvSpPr>
              <p:nvPr/>
            </p:nvSpPr>
            <p:spPr bwMode="auto">
              <a:xfrm>
                <a:off x="2717246" y="3796778"/>
                <a:ext cx="5473527" cy="2224881"/>
              </a:xfrm>
              <a:prstGeom prst="rect">
                <a:avLst/>
              </a:prstGeom>
              <a:blipFill>
                <a:blip r:embed="rId5"/>
                <a:stretch>
                  <a:fillRect l="-1157" t="-25568" b="-10227"/>
                </a:stretch>
              </a:blip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
        <p:nvSpPr>
          <p:cNvPr id="3" name="TextBox 2">
            <a:extLst>
              <a:ext uri="{FF2B5EF4-FFF2-40B4-BE49-F238E27FC236}">
                <a16:creationId xmlns:a16="http://schemas.microsoft.com/office/drawing/2014/main" id="{01F6DB1D-AAF1-3FCF-D1A4-B615DDCA2506}"/>
              </a:ext>
            </a:extLst>
          </p:cNvPr>
          <p:cNvSpPr txBox="1"/>
          <p:nvPr/>
        </p:nvSpPr>
        <p:spPr>
          <a:xfrm>
            <a:off x="-7940" y="6118986"/>
            <a:ext cx="9159880" cy="369332"/>
          </a:xfrm>
          <a:prstGeom prst="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1800" dirty="0">
                <a:latin typeface="Eurostile" panose="020B0504020202050204" pitchFamily="34" charset="77"/>
              </a:rPr>
              <a:t>Good quality estimate for sending analogue video sent from broadcast towers to analogue TVs</a:t>
            </a:r>
            <a:endParaRPr lang="en-US" sz="1800" b="0" dirty="0">
              <a:latin typeface="Eurostile" panose="020B0504020202050204" pitchFamily="34" charset="77"/>
            </a:endParaRPr>
          </a:p>
        </p:txBody>
      </p:sp>
    </p:spTree>
    <p:extLst>
      <p:ext uri="{BB962C8B-B14F-4D97-AF65-F5344CB8AC3E}">
        <p14:creationId xmlns:p14="http://schemas.microsoft.com/office/powerpoint/2010/main" val="3599205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srcRect/>
          <a:stretch>
            <a:fillRect/>
          </a:stretch>
        </p:blipFill>
        <p:spPr bwMode="auto">
          <a:xfrm>
            <a:off x="5886156" y="417999"/>
            <a:ext cx="2600325" cy="2600325"/>
          </a:xfrm>
          <a:prstGeom prst="rect">
            <a:avLst/>
          </a:prstGeom>
          <a:noFill/>
          <a:ln w="12700">
            <a:noFill/>
            <a:miter lim="800000"/>
            <a:headEnd/>
            <a:tailEnd/>
          </a:ln>
        </p:spPr>
      </p:pic>
      <p:pic>
        <p:nvPicPr>
          <p:cNvPr id="12" name="Picture 2"/>
          <p:cNvPicPr>
            <a:picLocks noChangeAspect="1" noChangeArrowheads="1"/>
          </p:cNvPicPr>
          <p:nvPr/>
        </p:nvPicPr>
        <p:blipFill>
          <a:blip r:embed="rId3"/>
          <a:srcRect/>
          <a:stretch>
            <a:fillRect/>
          </a:stretch>
        </p:blipFill>
        <p:spPr bwMode="auto">
          <a:xfrm>
            <a:off x="5878513" y="3679249"/>
            <a:ext cx="2600325" cy="2600325"/>
          </a:xfrm>
          <a:prstGeom prst="rect">
            <a:avLst/>
          </a:prstGeom>
          <a:noFill/>
          <a:ln w="12700">
            <a:noFill/>
            <a:miter lim="800000"/>
            <a:headEnd/>
            <a:tailEnd/>
          </a:ln>
        </p:spPr>
      </p:pic>
      <p:pic>
        <p:nvPicPr>
          <p:cNvPr id="13" name="Picture 3"/>
          <p:cNvPicPr>
            <a:picLocks noChangeAspect="1" noChangeArrowheads="1"/>
          </p:cNvPicPr>
          <p:nvPr/>
        </p:nvPicPr>
        <p:blipFill>
          <a:blip r:embed="rId4"/>
          <a:srcRect/>
          <a:stretch>
            <a:fillRect/>
          </a:stretch>
        </p:blipFill>
        <p:spPr bwMode="auto">
          <a:xfrm>
            <a:off x="3032125" y="3685599"/>
            <a:ext cx="2600325" cy="2609850"/>
          </a:xfrm>
          <a:prstGeom prst="rect">
            <a:avLst/>
          </a:prstGeom>
          <a:noFill/>
          <a:ln w="12700">
            <a:noFill/>
            <a:miter lim="800000"/>
            <a:headEnd/>
            <a:tailEnd/>
          </a:ln>
        </p:spPr>
      </p:pic>
      <p:pic>
        <p:nvPicPr>
          <p:cNvPr id="14" name="Picture 4"/>
          <p:cNvPicPr>
            <a:picLocks noChangeAspect="1" noChangeArrowheads="1"/>
          </p:cNvPicPr>
          <p:nvPr/>
        </p:nvPicPr>
        <p:blipFill>
          <a:blip r:embed="rId5"/>
          <a:srcRect/>
          <a:stretch>
            <a:fillRect/>
          </a:stretch>
        </p:blipFill>
        <p:spPr bwMode="auto">
          <a:xfrm>
            <a:off x="155575" y="3668137"/>
            <a:ext cx="2600325" cy="2600325"/>
          </a:xfrm>
          <a:prstGeom prst="rect">
            <a:avLst/>
          </a:prstGeom>
          <a:noFill/>
          <a:ln w="12700">
            <a:noFill/>
            <a:miter lim="800000"/>
            <a:headEnd/>
            <a:tailEnd/>
          </a:ln>
        </p:spPr>
      </p:pic>
      <p:sp>
        <p:nvSpPr>
          <p:cNvPr id="15" name="TextBox 14"/>
          <p:cNvSpPr txBox="1"/>
          <p:nvPr/>
        </p:nvSpPr>
        <p:spPr>
          <a:xfrm>
            <a:off x="3009181"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6" name="TextBox 15"/>
          <p:cNvSpPr txBox="1"/>
          <p:nvPr/>
        </p:nvSpPr>
        <p:spPr>
          <a:xfrm>
            <a:off x="5829708"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7" name="TextBox 16"/>
          <p:cNvSpPr txBox="1"/>
          <p:nvPr/>
        </p:nvSpPr>
        <p:spPr>
          <a:xfrm>
            <a:off x="124045" y="3161147"/>
            <a:ext cx="234070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PSNR = 24.9 dB</a:t>
            </a:r>
          </a:p>
        </p:txBody>
      </p:sp>
      <p:sp>
        <p:nvSpPr>
          <p:cNvPr id="19" name="TextBox 18"/>
          <p:cNvSpPr txBox="1"/>
          <p:nvPr/>
        </p:nvSpPr>
        <p:spPr>
          <a:xfrm>
            <a:off x="4108469" y="1437753"/>
            <a:ext cx="1505540"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Reference</a:t>
            </a:r>
          </a:p>
        </p:txBody>
      </p:sp>
      <p:sp>
        <p:nvSpPr>
          <p:cNvPr id="20" name="TextBox 19"/>
          <p:cNvSpPr txBox="1"/>
          <p:nvPr/>
        </p:nvSpPr>
        <p:spPr>
          <a:xfrm>
            <a:off x="137560" y="2216577"/>
            <a:ext cx="1879041" cy="824841"/>
          </a:xfrm>
          <a:prstGeom prst="rect">
            <a:avLst/>
          </a:prstGeom>
          <a:noFill/>
          <a:ln>
            <a:solidFill>
              <a:schemeClr val="tx1"/>
            </a:solidFill>
          </a:ln>
          <a:effectLst/>
        </p:spPr>
        <p:txBody>
          <a:bodyPr wrap="none" rtlCol="0">
            <a:spAutoFit/>
          </a:bodyPr>
          <a:lstStyle/>
          <a:p>
            <a:r>
              <a:rPr lang="en-US" sz="1400" b="0" dirty="0">
                <a:latin typeface="Eurostile" panose="020B0504020202050204" pitchFamily="34" charset="77"/>
              </a:rPr>
              <a:t>Example from</a:t>
            </a:r>
          </a:p>
          <a:p>
            <a:r>
              <a:rPr lang="en-US" sz="1400" b="0" dirty="0">
                <a:latin typeface="Eurostile" panose="020B0504020202050204" pitchFamily="34" charset="77"/>
              </a:rPr>
              <a:t>Prof. </a:t>
            </a:r>
            <a:r>
              <a:rPr lang="en-US" sz="1400" b="0" dirty="0" err="1">
                <a:latin typeface="Eurostile" panose="020B0504020202050204" pitchFamily="34" charset="77"/>
              </a:rPr>
              <a:t>Touradj</a:t>
            </a:r>
            <a:r>
              <a:rPr lang="en-US" sz="1400" b="0" dirty="0">
                <a:latin typeface="Eurostile" panose="020B0504020202050204" pitchFamily="34" charset="77"/>
              </a:rPr>
              <a:t> </a:t>
            </a:r>
            <a:r>
              <a:rPr lang="en-US" sz="1400" b="0" dirty="0" err="1">
                <a:latin typeface="Eurostile" panose="020B0504020202050204" pitchFamily="34" charset="77"/>
              </a:rPr>
              <a:t>Ebrahimi</a:t>
            </a:r>
            <a:r>
              <a:rPr lang="en-US" sz="1400" b="0" dirty="0">
                <a:latin typeface="Eurostile" panose="020B0504020202050204" pitchFamily="34" charset="77"/>
              </a:rPr>
              <a:t>,</a:t>
            </a:r>
          </a:p>
          <a:p>
            <a:r>
              <a:rPr lang="en-US" sz="1400" b="0" dirty="0">
                <a:latin typeface="Eurostile" panose="020B0504020202050204" pitchFamily="34" charset="77"/>
              </a:rPr>
              <a:t>ACM MM'09 keynote</a:t>
            </a:r>
          </a:p>
        </p:txBody>
      </p:sp>
      <p:sp>
        <p:nvSpPr>
          <p:cNvPr id="2" name="Title 1">
            <a:extLst>
              <a:ext uri="{FF2B5EF4-FFF2-40B4-BE49-F238E27FC236}">
                <a16:creationId xmlns:a16="http://schemas.microsoft.com/office/drawing/2014/main" id="{44B2D32E-68BC-E941-8695-4C5C2DAE08CE}"/>
              </a:ext>
            </a:extLst>
          </p:cNvPr>
          <p:cNvSpPr>
            <a:spLocks noGrp="1"/>
          </p:cNvSpPr>
          <p:nvPr>
            <p:ph type="title"/>
          </p:nvPr>
        </p:nvSpPr>
        <p:spPr/>
        <p:txBody>
          <a:bodyPr/>
          <a:lstStyle/>
          <a:p>
            <a:r>
              <a:rPr lang="en-US" dirty="0"/>
              <a:t>Why user studies?</a:t>
            </a:r>
          </a:p>
        </p:txBody>
      </p:sp>
    </p:spTree>
    <p:extLst>
      <p:ext uri="{BB962C8B-B14F-4D97-AF65-F5344CB8AC3E}">
        <p14:creationId xmlns:p14="http://schemas.microsoft.com/office/powerpoint/2010/main" val="380119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85084" y="1977232"/>
            <a:ext cx="6694934" cy="1508105"/>
          </a:xfrm>
          <a:prstGeom prst="rect">
            <a:avLst/>
          </a:prstGeom>
          <a:noFill/>
        </p:spPr>
        <p:txBody>
          <a:bodyPr wrap="square" rtlCol="0">
            <a:spAutoFit/>
          </a:bodyPr>
          <a:lstStyle/>
          <a:p>
            <a:r>
              <a:rPr lang="en-US" sz="2000" b="0" dirty="0">
                <a:latin typeface="Eurostile" panose="020B0504020202050204" pitchFamily="34" charset="77"/>
              </a:rPr>
              <a:t>In addition to this:</a:t>
            </a:r>
          </a:p>
          <a:p>
            <a:pPr>
              <a:buFont typeface="Arial"/>
              <a:buChar char="•"/>
            </a:pPr>
            <a:r>
              <a:rPr lang="en-US" sz="2000" b="0" dirty="0">
                <a:latin typeface="Eurostile" panose="020B0504020202050204" pitchFamily="34" charset="77"/>
              </a:rPr>
              <a:t> several different PSNR computations for color images</a:t>
            </a:r>
          </a:p>
          <a:p>
            <a:pPr>
              <a:buFont typeface="Arial"/>
              <a:buChar char="•"/>
            </a:pPr>
            <a:r>
              <a:rPr lang="en-US" sz="2000" b="0" dirty="0">
                <a:latin typeface="Eurostile" panose="020B0504020202050204" pitchFamily="34" charset="77"/>
              </a:rPr>
              <a:t> different PSNR for different color spaces (RGB,YUV)</a:t>
            </a:r>
          </a:p>
          <a:p>
            <a:pPr>
              <a:buFont typeface="Arial"/>
              <a:buChar char="•"/>
            </a:pPr>
            <a:r>
              <a:rPr lang="en-US" sz="2000" b="0" dirty="0">
                <a:latin typeface="Eurostile" panose="020B0504020202050204" pitchFamily="34" charset="77"/>
              </a:rPr>
              <a:t> visible influence of the encoding format</a:t>
            </a:r>
          </a:p>
        </p:txBody>
      </p:sp>
      <p:sp>
        <p:nvSpPr>
          <p:cNvPr id="15" name="TextBox 14"/>
          <p:cNvSpPr txBox="1"/>
          <p:nvPr/>
        </p:nvSpPr>
        <p:spPr>
          <a:xfrm>
            <a:off x="154514" y="3923640"/>
            <a:ext cx="7593745" cy="461665"/>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These problems hurt all metrics that are based on PSNR</a:t>
            </a:r>
            <a:endParaRPr lang="en-US" sz="2400" b="0" dirty="0">
              <a:latin typeface="Eurostile" panose="020B0504020202050204" pitchFamily="34" charset="77"/>
            </a:endParaRPr>
          </a:p>
        </p:txBody>
      </p:sp>
      <p:sp>
        <p:nvSpPr>
          <p:cNvPr id="8" name="TextBox 7"/>
          <p:cNvSpPr txBox="1"/>
          <p:nvPr/>
        </p:nvSpPr>
        <p:spPr>
          <a:xfrm>
            <a:off x="154514" y="4444313"/>
            <a:ext cx="6694934" cy="1138773"/>
          </a:xfrm>
          <a:prstGeom prst="rect">
            <a:avLst/>
          </a:prstGeom>
          <a:noFill/>
        </p:spPr>
        <p:txBody>
          <a:bodyPr wrap="square" rtlCol="0">
            <a:spAutoFit/>
          </a:bodyPr>
          <a:lstStyle/>
          <a:p>
            <a:r>
              <a:rPr lang="en-US" sz="2000" b="0" dirty="0">
                <a:latin typeface="Eurostile" panose="020B0504020202050204" pitchFamily="34" charset="77"/>
              </a:rPr>
              <a:t>Improved by image quality metrics such as</a:t>
            </a:r>
          </a:p>
          <a:p>
            <a:pPr>
              <a:buFont typeface="Arial"/>
              <a:buChar char="•"/>
            </a:pPr>
            <a:r>
              <a:rPr lang="en-US" sz="2000" b="0" dirty="0">
                <a:latin typeface="Eurostile" panose="020B0504020202050204" pitchFamily="34" charset="77"/>
              </a:rPr>
              <a:t> SSIM variants</a:t>
            </a:r>
          </a:p>
          <a:p>
            <a:pPr>
              <a:buFont typeface="Arial"/>
              <a:buChar char="•"/>
            </a:pPr>
            <a:r>
              <a:rPr lang="en-US" sz="2000" b="0" dirty="0">
                <a:latin typeface="Eurostile" panose="020B0504020202050204" pitchFamily="34" charset="77"/>
              </a:rPr>
              <a:t> rate distortion metrics</a:t>
            </a:r>
          </a:p>
        </p:txBody>
      </p:sp>
      <p:sp>
        <p:nvSpPr>
          <p:cNvPr id="9" name="TextBox 8"/>
          <p:cNvSpPr txBox="1"/>
          <p:nvPr/>
        </p:nvSpPr>
        <p:spPr>
          <a:xfrm>
            <a:off x="333815" y="1072795"/>
            <a:ext cx="4160113" cy="904863"/>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txBody>
          <a:bodyPr wrap="none" rtlCol="0">
            <a:spAutoFit/>
          </a:bodyPr>
          <a:lstStyle/>
          <a:p>
            <a:r>
              <a:rPr lang="en-US" sz="2400" dirty="0">
                <a:latin typeface="Eurostile" panose="020B0504020202050204" pitchFamily="34" charset="77"/>
              </a:rPr>
              <a:t>Peak Signal-to-Noise Ratio</a:t>
            </a:r>
          </a:p>
          <a:p>
            <a:r>
              <a:rPr lang="en-US" sz="2400" b="0" dirty="0">
                <a:latin typeface="Eurostile" panose="020B0504020202050204" pitchFamily="34" charset="77"/>
              </a:rPr>
              <a:t>A prevalent video quality metric</a:t>
            </a:r>
          </a:p>
        </p:txBody>
      </p:sp>
      <p:sp>
        <p:nvSpPr>
          <p:cNvPr id="2" name="Title 1">
            <a:extLst>
              <a:ext uri="{FF2B5EF4-FFF2-40B4-BE49-F238E27FC236}">
                <a16:creationId xmlns:a16="http://schemas.microsoft.com/office/drawing/2014/main" id="{C7615281-4BDB-BC4D-92F8-5D44BBC79D62}"/>
              </a:ext>
            </a:extLst>
          </p:cNvPr>
          <p:cNvSpPr>
            <a:spLocks noGrp="1"/>
          </p:cNvSpPr>
          <p:nvPr>
            <p:ph type="title"/>
          </p:nvPr>
        </p:nvSpPr>
        <p:spPr/>
        <p:txBody>
          <a:bodyPr/>
          <a:lstStyle/>
          <a:p>
            <a:r>
              <a:rPr lang="en-US" dirty="0"/>
              <a:t>Why user studies?</a:t>
            </a:r>
          </a:p>
        </p:txBody>
      </p:sp>
    </p:spTree>
    <p:extLst>
      <p:ext uri="{BB962C8B-B14F-4D97-AF65-F5344CB8AC3E}">
        <p14:creationId xmlns:p14="http://schemas.microsoft.com/office/powerpoint/2010/main" val="2260378919"/>
      </p:ext>
    </p:extLst>
  </p:cSld>
  <p:clrMapOvr>
    <a:masterClrMapping/>
  </p:clrMapOvr>
</p:sld>
</file>

<file path=ppt/theme/theme1.xml><?xml version="1.0" encoding="utf-8"?>
<a:theme xmlns:a="http://schemas.openxmlformats.org/drawingml/2006/main" name="OS-intro">
  <a:themeElements>
    <a:clrScheme name="OS-intro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S-intr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DDDDD"/>
        </a:solid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
            <a:schemeClr val="folHlink"/>
          </a:buClr>
          <a:buSzPct val="85000"/>
          <a:buFont typeface="Wingdings" pitchFamily="-96" charset="2"/>
          <a:buNone/>
          <a:tabLst/>
          <a:defRPr kumimoji="0" lang="en-US" sz="1400" b="0" i="0" u="none" strike="noStrike" cap="none" normalizeH="0" baseline="0" smtClean="0">
            <a:ln>
              <a:noFill/>
            </a:ln>
            <a:solidFill>
              <a:schemeClr val="tx1"/>
            </a:solidFill>
            <a:effectLst/>
            <a:latin typeface="Tahoma" pitchFamily="-96" charset="0"/>
          </a:defRPr>
        </a:defPPr>
      </a:lstStyle>
    </a:spDef>
    <a:lnDef>
      <a:spPr bwMode="auto">
        <a:solidFill>
          <a:srgbClr val="DDDDDD"/>
        </a:solidFill>
        <a:ln w="12700" cap="flat" cmpd="sng" algn="ctr">
          <a:solidFill>
            <a:schemeClr val="tx1"/>
          </a:solidFill>
          <a:prstDash val="solid"/>
          <a:round/>
          <a:headEnd type="none" w="med" len="med"/>
          <a:tailEnd type="none"/>
        </a:ln>
        <a:effectLst/>
      </a:spPr>
      <a:bodyPr/>
      <a:lstStyle/>
    </a:lnDef>
    <a:txDef>
      <a:spPr bwMode="auto">
        <a:noFill/>
        <a:ln>
          <a:noFill/>
        </a:ln>
        <a:extLst>
          <a:ext uri="{FAA26D3D-D897-4be2-8F04-BA451C77F1D7}">
            <ma14:placeholderFlag xmlns:ma14="http://schemas.microsoft.com/office/mac/drawingml/2011/main" xmlns="" xmlns:p="http://schemas.openxmlformats.org/presentationml/2006/main" xmlns:r="http://schemas.openxmlformats.org/officeDocument/2006/relationships" val="1"/>
          </a:ext>
          <a:ext uri="{909E8E84-426E-40dd-AFC4-6F175D3DCCD1}">
            <a14:hiddenFill xmlns="" xmlns:a14="http://schemas.microsoft.com/office/drawing/2010/main" xmlns:p="http://schemas.openxmlformats.org/presentationml/2006/main" xmlns:r="http://schemas.openxmlformats.org/officeDocument/2006/relationships">
              <a:solidFill>
                <a:srgbClr val="FFFFFF"/>
              </a:solidFill>
            </a14:hiddenFill>
          </a:ext>
          <a:ext uri="{91240B29-F687-4f45-9708-019B960494DF}">
            <a14:hiddenLine xmlns="" xmlns:a14="http://schemas.microsoft.com/office/drawing/2010/main" xmlns:p="http://schemas.openxmlformats.org/presentationml/2006/main" xmlns:r="http://schemas.openxmlformats.org/officeDocument/2006/relationships" w="9525">
              <a:solidFill>
                <a:srgbClr val="000000"/>
              </a:solidFill>
              <a:miter lim="800000"/>
              <a:headEnd/>
              <a:tailEnd/>
            </a14:hiddenLine>
          </a:ext>
        </a:extLst>
      </a:spPr>
      <a:bodyPr vert="horz" wrap="square" lIns="91440" tIns="45720" rIns="54000" bIns="45720" numCol="1" anchor="t" anchorCtr="0" compatLnSpc="1">
        <a:prstTxWarp prst="textNoShape">
          <a:avLst/>
        </a:prstTxWarp>
      </a:bodyPr>
      <a:lstStyle>
        <a:defPPr algn="l">
          <a:defRPr sz="2000" kern="0" dirty="0" smtClean="0">
            <a:sym typeface="Wingdings" pitchFamily="2" charset="2"/>
          </a:defRPr>
        </a:defPPr>
      </a:lstStyle>
    </a:txDef>
  </a:objectDefaults>
  <a:extraClrSchemeLst>
    <a:extraClrScheme>
      <a:clrScheme name="OS-intro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OS-intro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OS-intro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OS-intro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OS-intro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OS-intro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1_paalh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paalh">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Macintosh HD:Users:griff:SVN:nd:papers:MiSMoSS:slides:courses:INF1060:H07:OS-intro.ppt</Template>
  <TotalTime>59518</TotalTime>
  <Words>4138</Words>
  <Application>Microsoft Macintosh PowerPoint</Application>
  <PresentationFormat>On-screen Show (4:3)</PresentationFormat>
  <Paragraphs>701</Paragraphs>
  <Slides>58</Slides>
  <Notes>32</Notes>
  <HiddenSlides>4</HiddenSlides>
  <MMClips>5</MMClips>
  <ScaleCrop>false</ScaleCrop>
  <HeadingPairs>
    <vt:vector size="8" baseType="variant">
      <vt:variant>
        <vt:lpstr>Fonts Used</vt:lpstr>
      </vt:variant>
      <vt:variant>
        <vt:i4>11</vt:i4>
      </vt:variant>
      <vt:variant>
        <vt:lpstr>Theme</vt:lpstr>
      </vt:variant>
      <vt:variant>
        <vt:i4>1</vt:i4>
      </vt:variant>
      <vt:variant>
        <vt:lpstr>Links</vt:lpstr>
      </vt:variant>
      <vt:variant>
        <vt:i4>2</vt:i4>
      </vt:variant>
      <vt:variant>
        <vt:lpstr>Slide Titles</vt:lpstr>
      </vt:variant>
      <vt:variant>
        <vt:i4>58</vt:i4>
      </vt:variant>
    </vt:vector>
  </HeadingPairs>
  <TitlesOfParts>
    <vt:vector size="72" baseType="lpstr">
      <vt:lpstr>Arial</vt:lpstr>
      <vt:lpstr>Calibri</vt:lpstr>
      <vt:lpstr>Cambria Math</vt:lpstr>
      <vt:lpstr>Chalkduster</vt:lpstr>
      <vt:lpstr>Comic Sans MS</vt:lpstr>
      <vt:lpstr>Eurostile</vt:lpstr>
      <vt:lpstr>Helvetica</vt:lpstr>
      <vt:lpstr>Rockwell</vt:lpstr>
      <vt:lpstr>Tahoma</vt:lpstr>
      <vt:lpstr>Times New Roman</vt:lpstr>
      <vt:lpstr>Wingdings</vt:lpstr>
      <vt:lpstr>OS-intro</vt:lpstr>
      <vt:lpstr>Macintosh%20HD:Users:pengpeng:work:perception:experiments:2010-flicker:doc:perception.xlsb!Sheet3!R6C2:R22C28</vt:lpstr>
      <vt:lpstr>Macintosh%20HD:Users:pengpeng:work:perception:experiments:2010-flicker:doc:perception.xlsb!Sheet3!R24C2:R46C26</vt:lpstr>
      <vt:lpstr>IN5060 </vt:lpstr>
      <vt:lpstr>Why user studies?</vt:lpstr>
      <vt:lpstr>Why user studies?</vt:lpstr>
      <vt:lpstr>Why user studies?</vt:lpstr>
      <vt:lpstr>Why user studies?</vt:lpstr>
      <vt:lpstr>Why user studies?</vt:lpstr>
      <vt:lpstr>Why user studies?</vt:lpstr>
      <vt:lpstr>Why user studies?</vt:lpstr>
      <vt:lpstr>Why user studies?</vt:lpstr>
      <vt:lpstr>Why user studies?</vt:lpstr>
      <vt:lpstr>Quality assessment methods</vt:lpstr>
      <vt:lpstr>Types</vt:lpstr>
      <vt:lpstr>Types</vt:lpstr>
      <vt:lpstr>Types</vt:lpstr>
      <vt:lpstr>Types</vt:lpstr>
      <vt:lpstr>Types</vt:lpstr>
      <vt:lpstr>Types</vt:lpstr>
      <vt:lpstr>User studies and human memory</vt:lpstr>
      <vt:lpstr>Example: delay in cloud games</vt:lpstr>
      <vt:lpstr>Example: delay in cloud games</vt:lpstr>
      <vt:lpstr>Example: delay in cloud games</vt:lpstr>
      <vt:lpstr>How tolerant are video users to startup delay?</vt:lpstr>
      <vt:lpstr>Main result</vt:lpstr>
      <vt:lpstr>Data set</vt:lpstr>
      <vt:lpstr>Flickering in video streaming</vt:lpstr>
      <vt:lpstr>PowerPoint Presentation</vt:lpstr>
      <vt:lpstr>Layer fluctuation in scalable video streaming </vt:lpstr>
      <vt:lpstr>3 origins of flicker</vt:lpstr>
      <vt:lpstr>Assessment of video adaptation strategies</vt:lpstr>
      <vt:lpstr>We create several subjective tests </vt:lpstr>
      <vt:lpstr>Subjective field study for pre-testing</vt:lpstr>
      <vt:lpstr>Video content selection</vt:lpstr>
      <vt:lpstr>Noise flicker example </vt:lpstr>
      <vt:lpstr>Blurriness flicker example</vt:lpstr>
      <vt:lpstr>Motion flicker example</vt:lpstr>
      <vt:lpstr>How to describe different layer fluctuations?</vt:lpstr>
      <vt:lpstr>How to describe different layer fluctuations?</vt:lpstr>
      <vt:lpstr>Layer fluctuation pattern in Spatial dimension</vt:lpstr>
      <vt:lpstr>Layer fluctuation pattern in Temporal dimension</vt:lpstr>
      <vt:lpstr>Method</vt:lpstr>
      <vt:lpstr>Test procedure</vt:lpstr>
      <vt:lpstr>Design &amp; Analysis</vt:lpstr>
      <vt:lpstr>Analysis</vt:lpstr>
      <vt:lpstr>Stability scores - Period</vt:lpstr>
      <vt:lpstr>Stability scores - Amplitude</vt:lpstr>
      <vt:lpstr>Video quality</vt:lpstr>
      <vt:lpstr>Acceptance - Noise flicker</vt:lpstr>
      <vt:lpstr>Acceptance – Blur flicker</vt:lpstr>
      <vt:lpstr>Acceptance – Motion flicker</vt:lpstr>
      <vt:lpstr>Acceptance</vt:lpstr>
      <vt:lpstr>Conclusions</vt:lpstr>
      <vt:lpstr>Friedman’s 〖Chi〗^2 (or Χ^2) test</vt:lpstr>
      <vt:lpstr>Significance of results</vt:lpstr>
      <vt:lpstr>Friedman’s Χ^2 test</vt:lpstr>
      <vt:lpstr>Noise flicker example – single relevance test </vt:lpstr>
      <vt:lpstr>Noise flicker example – separate relevance tests</vt:lpstr>
      <vt:lpstr>Noise flicker example – separate relevance tests</vt:lpstr>
      <vt:lpstr>Relevance tables for Χ^2</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paalh</dc:creator>
  <cp:lastModifiedBy>Carsten Griwodz</cp:lastModifiedBy>
  <cp:revision>2447</cp:revision>
  <cp:lastPrinted>2019-10-15T06:13:20Z</cp:lastPrinted>
  <dcterms:created xsi:type="dcterms:W3CDTF">2010-09-03T09:30:25Z</dcterms:created>
  <dcterms:modified xsi:type="dcterms:W3CDTF">2023-10-25T12:00:02Z</dcterms:modified>
</cp:coreProperties>
</file>