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418" r:id="rId3"/>
    <p:sldId id="425" r:id="rId4"/>
    <p:sldId id="561" r:id="rId5"/>
    <p:sldId id="1091" r:id="rId6"/>
    <p:sldId id="1074" r:id="rId7"/>
    <p:sldId id="1092" r:id="rId8"/>
    <p:sldId id="430" r:id="rId9"/>
    <p:sldId id="442" r:id="rId10"/>
    <p:sldId id="1093" r:id="rId11"/>
    <p:sldId id="1078" r:id="rId12"/>
    <p:sldId id="1094" r:id="rId13"/>
    <p:sldId id="1095" r:id="rId14"/>
    <p:sldId id="1096" r:id="rId15"/>
    <p:sldId id="1097" r:id="rId16"/>
    <p:sldId id="1098" r:id="rId17"/>
    <p:sldId id="1099" r:id="rId18"/>
    <p:sldId id="108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/>
    <p:restoredTop sz="89524"/>
  </p:normalViewPr>
  <p:slideViewPr>
    <p:cSldViewPr>
      <p:cViewPr varScale="1">
        <p:scale>
          <a:sx n="114" d="100"/>
          <a:sy n="114" d="100"/>
        </p:scale>
        <p:origin x="2440" y="176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DA9C2F1-FE3E-FD4D-B3CF-D1F00FBEE699}" type="datetime1">
              <a:rPr lang="nb-NO"/>
              <a:pPr>
                <a:defRPr/>
              </a:pPr>
              <a:t>23.08.2023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A2284C8-EE65-5941-ACC6-7B91BBDFCFF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53245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B61072-AF82-9747-9BCF-167273C6A7FC}" type="datetime1">
              <a:rPr lang="nb-NO"/>
              <a:pPr>
                <a:defRPr/>
              </a:pPr>
              <a:t>23.08.2023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437272B-E7F9-1548-8BC0-B72804DC4B0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5603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This variance formula only if the distance between your X-values is not constant. If you have nothing else than a set of samples X, you divide by the number of samples N instead.</a:t>
            </a:r>
          </a:p>
          <a:p>
            <a:pPr marL="228600" indent="-228600">
              <a:buAutoNum type="arabicParenBoth"/>
            </a:pPr>
            <a:r>
              <a:rPr lang="en-US" dirty="0"/>
              <a:t>If you have a really large dataset and you must compute the variance from a subset of them, you must divide by N-1 instead. This is called sample variance.</a:t>
            </a:r>
          </a:p>
          <a:p>
            <a:pPr marL="228600" indent="-228600">
              <a:buAutoNum type="arabicParenBoth"/>
            </a:pPr>
            <a:r>
              <a:rPr lang="en-US" dirty="0"/>
              <a:t>Standard deviation is in the same unit as the original measurements. It is therefore easier to interpret when you want to illustrate, for example, the mean and dispersion side-by-side.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C0F5E-8D6E-CD41-9FD1-AF5C4C58AB2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5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2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</a:t>
            </a:r>
            <a:r>
              <a:rPr lang="en-US" baseline="0" dirty="0"/>
              <a:t> is hard to find the real mean of the data (population mean), requires infinitely many experiments, we rather get samples and derive statistics.</a:t>
            </a:r>
          </a:p>
          <a:p>
            <a:r>
              <a:rPr lang="en-US" baseline="0" dirty="0"/>
              <a:t>Each sample mean is an estimate of the population mean.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85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So, perfectly finding the mean by sampling is impossible … but perhaps we can approximate its value with a certain confidence?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C0F5E-8D6E-CD41-9FD1-AF5C4C58AB2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01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979712" y="2333600"/>
            <a:ext cx="6630888" cy="519336"/>
          </a:xfrm>
        </p:spPr>
        <p:txBody>
          <a:bodyPr anchor="b"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Department </a:t>
            </a:r>
            <a:r>
              <a:rPr lang="nb-NO" dirty="0" err="1"/>
              <a:t>of</a:t>
            </a:r>
            <a:r>
              <a:rPr lang="nb-NO" dirty="0"/>
              <a:t> Informatics</a:t>
            </a:r>
            <a:br>
              <a:rPr lang="nb-NO" dirty="0"/>
            </a:br>
            <a:r>
              <a:rPr lang="nb-NO" dirty="0"/>
              <a:t>Networks and Distributed Systems (ND) </a:t>
            </a:r>
            <a:r>
              <a:rPr lang="nb-NO" dirty="0" err="1"/>
              <a:t>group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4766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nb-NO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1640" y="2348880"/>
            <a:ext cx="595856" cy="4059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A37B57-12BB-EE40-B12F-0758C29EA9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A37B57-12BB-EE40-B12F-0758C29EA9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18C4F-CA06-8344-9334-7962E8A9800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2709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A29C21-4605-924F-A079-2D0340AA88B2}" type="slidenum">
              <a:rPr lang="nb-NO" smtClean="0"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A37B57-12BB-EE40-B12F-0758C29EA9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A37B57-12BB-EE40-B12F-0758C29EA9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A37B57-12BB-EE40-B12F-0758C29EA9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A37B57-12BB-EE40-B12F-0758C29EA9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A37B57-12BB-EE40-B12F-0758C29EA9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A37B57-12BB-EE40-B12F-0758C29EA9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92696"/>
            <a:ext cx="82192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981200"/>
            <a:ext cx="821925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A37B57-12BB-EE40-B12F-0758C29EA9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ED1529-5045-C64B-893E-FADEF82FC3DB}" type="datetime1">
              <a:rPr lang="nb-NO"/>
              <a:pPr>
                <a:defRPr/>
              </a:pPr>
              <a:t>23.08.2023</a:t>
            </a:fld>
            <a:endParaRPr lang="nb-NO" dirty="0"/>
          </a:p>
        </p:txBody>
      </p:sp>
      <p:pic>
        <p:nvPicPr>
          <p:cNvPr id="13" name="Picture 12" descr="UiO_MN_A_ENG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041" y="228600"/>
            <a:ext cx="5114159" cy="393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16416" y="188640"/>
            <a:ext cx="595856" cy="40594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8731478" y="6536377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CDA37B57-12BB-EE40-B12F-0758C29EA9A3}" type="slidenum">
              <a:rPr lang="nb-NO" sz="1200" smtClean="0"/>
              <a:pPr>
                <a:defRPr/>
              </a:pPr>
              <a:t>‹#›</a:t>
            </a:fld>
            <a:endParaRPr lang="nb-NO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b-NO" dirty="0"/>
              <a:t>Department </a:t>
            </a:r>
            <a:r>
              <a:rPr lang="nb-NO" dirty="0" err="1"/>
              <a:t>of</a:t>
            </a:r>
            <a:r>
              <a:rPr lang="nb-NO" dirty="0"/>
              <a:t> Informatics</a:t>
            </a:r>
            <a:br>
              <a:rPr lang="nb-NO" dirty="0"/>
            </a:br>
            <a:r>
              <a:rPr lang="nb-NO" dirty="0"/>
              <a:t>Networks and Distributed Systems (ND) </a:t>
            </a:r>
            <a:r>
              <a:rPr lang="nb-NO" dirty="0" err="1"/>
              <a:t>group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295400" y="3140968"/>
            <a:ext cx="7315200" cy="1752600"/>
          </a:xfrm>
        </p:spPr>
        <p:txBody>
          <a:bodyPr/>
          <a:lstStyle/>
          <a:p>
            <a:r>
              <a:rPr lang="en-US" dirty="0"/>
              <a:t>INF 5060/9060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Helvetica" pitchFamily="2" charset="0"/>
              </a:rPr>
              <a:t>Quantitative Performance Analysis</a:t>
            </a:r>
            <a:endParaRPr lang="en-US" b="0" dirty="0"/>
          </a:p>
        </p:txBody>
      </p:sp>
      <p:sp>
        <p:nvSpPr>
          <p:cNvPr id="2" name="Rectangle 1"/>
          <p:cNvSpPr/>
          <p:nvPr/>
        </p:nvSpPr>
        <p:spPr>
          <a:xfrm>
            <a:off x="3563888" y="5445224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/>
              <a:t>Özgü</a:t>
            </a:r>
            <a:r>
              <a:rPr lang="en-US" dirty="0"/>
              <a:t> Alay</a:t>
            </a:r>
          </a:p>
          <a:p>
            <a:pPr algn="r"/>
            <a:r>
              <a:rPr lang="en-US" dirty="0"/>
              <a:t>Carsten </a:t>
            </a:r>
            <a:r>
              <a:rPr lang="en-US" dirty="0" err="1"/>
              <a:t>Griwodz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1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174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536" y="1330424"/>
                <a:ext cx="8219256" cy="4114800"/>
              </a:xfrm>
            </p:spPr>
            <p:txBody>
              <a:bodyPr/>
              <a:lstStyle/>
              <a:p>
                <a:r>
                  <a:rPr lang="en-US" altLang="x-none" sz="2400" i="1" dirty="0">
                    <a:solidFill>
                      <a:srgbClr val="FF0000"/>
                    </a:solidFill>
                  </a:rPr>
                  <a:t>Range</a:t>
                </a:r>
                <a:r>
                  <a:rPr lang="en-US" altLang="x-none" sz="2400" dirty="0"/>
                  <a:t> – min and max values observed</a:t>
                </a:r>
              </a:p>
              <a:p>
                <a:r>
                  <a:rPr lang="en-US" altLang="x-none" sz="2400" i="1" dirty="0">
                    <a:solidFill>
                      <a:srgbClr val="FF0000"/>
                    </a:solidFill>
                  </a:rPr>
                  <a:t>Variance</a:t>
                </a:r>
                <a:r>
                  <a:rPr lang="en-US" altLang="x-none" sz="2400" dirty="0"/>
                  <a:t> or </a:t>
                </a:r>
                <a:r>
                  <a:rPr lang="en-US" altLang="x-none" sz="2400" i="1" dirty="0">
                    <a:solidFill>
                      <a:srgbClr val="FF0000"/>
                    </a:solidFill>
                  </a:rPr>
                  <a:t>standard deviation </a:t>
                </a:r>
                <a:r>
                  <a:rPr lang="en-US" altLang="x-none" sz="2400" i="1" dirty="0"/>
                  <a:t>or </a:t>
                </a:r>
                <a:r>
                  <a:rPr lang="en-US" altLang="x-none" sz="2400" i="1" dirty="0" err="1">
                    <a:solidFill>
                      <a:srgbClr val="FF0000"/>
                    </a:solidFill>
                  </a:rPr>
                  <a:t>CoV</a:t>
                </a:r>
                <a:endParaRPr lang="en-US" altLang="x-none" sz="2400" i="1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x-none" dirty="0">
                    <a:sym typeface="Symbol" charset="2"/>
                  </a:rPr>
                  <a:t>Variance: Square of the distance between a set of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x-none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nb-NO" altLang="x-none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𝑥</m:t>
                        </m:r>
                      </m:e>
                      <m:sub>
                        <m:r>
                          <a:rPr lang="nb-NO" altLang="x-none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x-none" dirty="0">
                    <a:sym typeface="Symbol" charset="2"/>
                  </a:rPr>
                  <a:t> with relative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x-none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nb-NO" altLang="x-none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𝑝</m:t>
                        </m:r>
                      </m:e>
                      <m:sub>
                        <m:r>
                          <a:rPr lang="nb-NO" altLang="x-none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𝑖</m:t>
                        </m:r>
                      </m:sub>
                    </m:sSub>
                    <m:r>
                      <a:rPr lang="nb-NO" altLang="x-none" b="0" i="1" smtClean="0">
                        <a:latin typeface="Cambria Math" panose="02040503050406030204" pitchFamily="18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x-none" dirty="0">
                    <a:sym typeface="Symbol" charset="2"/>
                  </a:rPr>
                  <a:t>and the mean </a:t>
                </a:r>
                <a14:m>
                  <m:oMath xmlns:m="http://schemas.openxmlformats.org/officeDocument/2006/math">
                    <m:r>
                      <a:rPr lang="en-US" altLang="x-none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2"/>
                      </a:rPr>
                      <m:t>𝜇</m:t>
                    </m:r>
                  </m:oMath>
                </a14:m>
                <a:endParaRPr lang="nb-NO" altLang="x-none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charset="2"/>
                </a:endParaRPr>
              </a:p>
              <a:p>
                <a:pPr lvl="2">
                  <a:lnSpc>
                    <a:spcPct val="9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altLang="x-non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charset="2"/>
                          </a:rPr>
                          <m:t>𝜎</m:t>
                        </m:r>
                      </m:e>
                      <m:sup>
                        <m:r>
                          <a:rPr lang="nb-NO" altLang="x-none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2</m:t>
                        </m:r>
                      </m:sup>
                    </m:sSup>
                    <m:r>
                      <a:rPr lang="nb-NO" altLang="x-none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r>
                      <a:rPr lang="nb-NO" altLang="x-none" b="0" i="1" smtClean="0">
                        <a:latin typeface="Cambria Math" panose="02040503050406030204" pitchFamily="18" charset="0"/>
                        <a:sym typeface="Symbol" charset="2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nb-NO" altLang="x-none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altLang="x-none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b-NO" altLang="x-none" b="0" i="1" smtClean="0">
                                    <a:latin typeface="Cambria Math" panose="02040503050406030204" pitchFamily="18" charset="0"/>
                                    <a:sym typeface="Symbol" charset="2"/>
                                  </a:rPr>
                                </m:ctrlPr>
                              </m:dPr>
                              <m:e>
                                <m:r>
                                  <a:rPr lang="nb-NO" altLang="x-none" b="0" i="1" smtClean="0">
                                    <a:latin typeface="Cambria Math" panose="02040503050406030204" pitchFamily="18" charset="0"/>
                                    <a:sym typeface="Symbol" charset="2"/>
                                  </a:rPr>
                                  <m:t>𝑥</m:t>
                                </m:r>
                                <m:r>
                                  <a:rPr lang="nb-NO" altLang="x-none" b="0" i="1" smtClean="0">
                                    <a:latin typeface="Cambria Math" panose="02040503050406030204" pitchFamily="18" charset="0"/>
                                    <a:sym typeface="Symbol" charset="2"/>
                                  </a:rPr>
                                  <m:t>−</m:t>
                                </m:r>
                                <m:r>
                                  <a:rPr lang="nb-NO" altLang="x-non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charset="2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nb-NO" altLang="x-none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nb-NO" altLang="x-none" b="0" i="1" smtClean="0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nb-NO" altLang="x-none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altLang="x-none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𝑖</m:t>
                        </m:r>
                        <m:r>
                          <a:rPr lang="nb-NO" altLang="x-none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=1</m:t>
                        </m:r>
                      </m:sub>
                      <m:sup>
                        <m:r>
                          <a:rPr lang="nb-NO" altLang="x-none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nb-NO" altLang="x-none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bPr>
                          <m:e>
                            <m:r>
                              <a:rPr lang="nb-NO" altLang="x-none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nb-NO" altLang="x-none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nb-NO" altLang="x-none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b-NO" altLang="x-none" b="0" i="1" smtClean="0">
                                    <a:latin typeface="Cambria Math" panose="02040503050406030204" pitchFamily="18" charset="0"/>
                                    <a:sym typeface="Symbol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altLang="x-none" b="0" i="1" smtClean="0">
                                        <a:latin typeface="Cambria Math" panose="02040503050406030204" pitchFamily="18" charset="0"/>
                                        <a:sym typeface="Symbol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altLang="x-none" b="0" i="1" smtClean="0">
                                        <a:latin typeface="Cambria Math" panose="02040503050406030204" pitchFamily="18" charset="0"/>
                                        <a:sym typeface="Symbol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b-NO" altLang="x-none" b="0" i="1" smtClean="0">
                                        <a:latin typeface="Cambria Math" panose="02040503050406030204" pitchFamily="18" charset="0"/>
                                        <a:sym typeface="Symbol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nb-NO" altLang="x-none" b="0" i="1" smtClean="0">
                                    <a:latin typeface="Cambria Math" panose="02040503050406030204" pitchFamily="18" charset="0"/>
                                    <a:sym typeface="Symbol" charset="2"/>
                                  </a:rPr>
                                  <m:t>−</m:t>
                                </m:r>
                                <m:r>
                                  <a:rPr lang="nb-NO" altLang="x-non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charset="2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nb-NO" altLang="x-none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x-none" dirty="0">
                    <a:sym typeface="Symbol" charset="2"/>
                  </a:rPr>
                  <a:t> </a:t>
                </a:r>
                <a:br>
                  <a:rPr lang="en-US" altLang="x-none" dirty="0">
                    <a:sym typeface="Symbol" charset="2"/>
                  </a:rPr>
                </a:br>
                <a:endParaRPr lang="en-US" altLang="x-none" dirty="0"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x-none" dirty="0">
                    <a:sym typeface="Symbol" charset="2"/>
                  </a:rPr>
                  <a:t>or, if you have exactly </a:t>
                </a:r>
                <a14:m>
                  <m:oMath xmlns:m="http://schemas.openxmlformats.org/officeDocument/2006/math">
                    <m:r>
                      <a:rPr lang="nb-NO" altLang="x-none" b="0" i="1" smtClean="0">
                        <a:latin typeface="Cambria Math" panose="02040503050406030204" pitchFamily="18" charset="0"/>
                        <a:sym typeface="Symbol" charset="2"/>
                      </a:rPr>
                      <m:t>𝑛</m:t>
                    </m:r>
                  </m:oMath>
                </a14:m>
                <a:r>
                  <a:rPr lang="en-US" altLang="x-none" dirty="0">
                    <a:sym typeface="Symbol" charset="2"/>
                  </a:rPr>
                  <a:t>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x-none" i="1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nb-NO" altLang="x-none" i="1">
                            <a:latin typeface="Cambria Math" panose="02040503050406030204" pitchFamily="18" charset="0"/>
                            <a:sym typeface="Symbol" charset="2"/>
                          </a:rPr>
                          <m:t>𝑥</m:t>
                        </m:r>
                      </m:e>
                      <m:sub>
                        <m:r>
                          <a:rPr lang="nb-NO" altLang="x-none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1</m:t>
                        </m:r>
                      </m:sub>
                    </m:sSub>
                    <m:r>
                      <a:rPr lang="nb-NO" altLang="x-none" b="0" i="1" smtClean="0">
                        <a:latin typeface="Cambria Math" panose="02040503050406030204" pitchFamily="18" charset="0"/>
                        <a:sym typeface="Symbol" charset="2"/>
                      </a:rPr>
                      <m:t>… </m:t>
                    </m:r>
                    <m:sSub>
                      <m:sSubPr>
                        <m:ctrlPr>
                          <a:rPr lang="nb-NO" altLang="x-none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nb-NO" altLang="x-none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𝑥</m:t>
                        </m:r>
                      </m:e>
                      <m:sub>
                        <m:r>
                          <a:rPr lang="nb-NO" altLang="x-none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sub>
                    </m:sSub>
                  </m:oMath>
                </a14:m>
                <a:endParaRPr lang="en-US" altLang="x-none" dirty="0">
                  <a:sym typeface="Symbol" charset="2"/>
                </a:endParaRPr>
              </a:p>
              <a:p>
                <a:pPr lvl="2">
                  <a:lnSpc>
                    <a:spcPct val="9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x-none" i="1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pPr>
                      <m:e>
                        <m:r>
                          <a:rPr lang="en-US" altLang="x-non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charset="2"/>
                          </a:rPr>
                          <m:t>𝜎</m:t>
                        </m:r>
                      </m:e>
                      <m:sup>
                        <m:r>
                          <a:rPr lang="nb-NO" altLang="x-none" i="1">
                            <a:latin typeface="Cambria Math" panose="02040503050406030204" pitchFamily="18" charset="0"/>
                            <a:sym typeface="Symbol" charset="2"/>
                          </a:rPr>
                          <m:t>2</m:t>
                        </m:r>
                      </m:sup>
                    </m:sSup>
                    <m:r>
                      <a:rPr lang="nb-NO" altLang="x-none" i="1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r>
                      <a:rPr lang="nb-NO" altLang="x-none" i="1">
                        <a:latin typeface="Cambria Math" panose="02040503050406030204" pitchFamily="18" charset="0"/>
                        <a:sym typeface="Symbol" charset="2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nb-NO" altLang="x-none" i="1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altLang="x-none" i="1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b-NO" altLang="x-none" i="1">
                                    <a:latin typeface="Cambria Math" panose="02040503050406030204" pitchFamily="18" charset="0"/>
                                    <a:sym typeface="Symbol" charset="2"/>
                                  </a:rPr>
                                </m:ctrlPr>
                              </m:dPr>
                              <m:e>
                                <m:r>
                                  <a:rPr lang="nb-NO" altLang="x-none" i="1">
                                    <a:latin typeface="Cambria Math" panose="02040503050406030204" pitchFamily="18" charset="0"/>
                                    <a:sym typeface="Symbol" charset="2"/>
                                  </a:rPr>
                                  <m:t>𝑥</m:t>
                                </m:r>
                                <m:r>
                                  <a:rPr lang="nb-NO" altLang="x-none" i="1">
                                    <a:latin typeface="Cambria Math" panose="02040503050406030204" pitchFamily="18" charset="0"/>
                                    <a:sym typeface="Symbol" charset="2"/>
                                  </a:rPr>
                                  <m:t>−</m:t>
                                </m:r>
                                <m:r>
                                  <a:rPr lang="nb-NO" altLang="x-non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charset="2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nb-NO" altLang="x-none" i="1">
                                <a:latin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nb-NO" altLang="x-none" i="1">
                        <a:latin typeface="Cambria Math" panose="02040503050406030204" pitchFamily="18" charset="0"/>
                        <a:sym typeface="Symbol" charset="2"/>
                      </a:rPr>
                      <m:t>=</m:t>
                    </m:r>
                    <m:f>
                      <m:fPr>
                        <m:ctrlPr>
                          <a:rPr lang="nb-NO" altLang="x-none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nb-NO" altLang="x-none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1</m:t>
                        </m:r>
                      </m:num>
                      <m:den>
                        <m:r>
                          <a:rPr lang="nb-NO" altLang="x-none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nb-NO" altLang="x-none" i="1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altLang="x-none" i="1">
                            <a:latin typeface="Cambria Math" panose="02040503050406030204" pitchFamily="18" charset="0"/>
                            <a:sym typeface="Symbol" charset="2"/>
                          </a:rPr>
                          <m:t>𝑖</m:t>
                        </m:r>
                        <m:r>
                          <a:rPr lang="nb-NO" altLang="x-none" i="1">
                            <a:latin typeface="Cambria Math" panose="02040503050406030204" pitchFamily="18" charset="0"/>
                            <a:sym typeface="Symbol" charset="2"/>
                          </a:rPr>
                          <m:t>=1</m:t>
                        </m:r>
                      </m:sub>
                      <m:sup>
                        <m:r>
                          <a:rPr lang="nb-NO" altLang="x-none" i="1">
                            <a:latin typeface="Cambria Math" panose="02040503050406030204" pitchFamily="18" charset="0"/>
                            <a:sym typeface="Symbol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nb-NO" altLang="x-none" i="1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b-NO" altLang="x-none" i="1">
                                    <a:latin typeface="Cambria Math" panose="02040503050406030204" pitchFamily="18" charset="0"/>
                                    <a:sym typeface="Symbol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altLang="x-none" i="1">
                                        <a:latin typeface="Cambria Math" panose="02040503050406030204" pitchFamily="18" charset="0"/>
                                        <a:sym typeface="Symbol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altLang="x-none" i="1">
                                        <a:latin typeface="Cambria Math" panose="02040503050406030204" pitchFamily="18" charset="0"/>
                                        <a:sym typeface="Symbol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b-NO" altLang="x-none" i="1">
                                        <a:latin typeface="Cambria Math" panose="02040503050406030204" pitchFamily="18" charset="0"/>
                                        <a:sym typeface="Symbol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nb-NO" altLang="x-none" i="1">
                                    <a:latin typeface="Cambria Math" panose="02040503050406030204" pitchFamily="18" charset="0"/>
                                    <a:sym typeface="Symbol" charset="2"/>
                                  </a:rPr>
                                  <m:t>−</m:t>
                                </m:r>
                                <m:r>
                                  <a:rPr lang="nb-NO" altLang="x-non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charset="2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nb-NO" altLang="x-none" i="1">
                                <a:latin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altLang="x-none" sz="2200" dirty="0"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x-none" sz="2200" dirty="0">
                    <a:sym typeface="Symbol" charset="2"/>
                  </a:rPr>
                  <a:t>Standard deviation, , is square root of variance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x-none" sz="2200" dirty="0"/>
                  <a:t>Coefficient of Variation (C.O.V. ): Ratio of standard deviation to mean: = </a:t>
                </a:r>
                <a:r>
                  <a:rPr lang="en-US" altLang="x-none" sz="2200" dirty="0">
                    <a:sym typeface="Symbol" charset="2"/>
                  </a:rPr>
                  <a:t> / </a:t>
                </a:r>
                <a:r>
                  <a:rPr lang="en-US" altLang="x-none" sz="2200" dirty="0"/>
                  <a:t>µ</a:t>
                </a:r>
              </a:p>
              <a:p>
                <a:r>
                  <a:rPr lang="en-US" altLang="x-none" sz="2400" i="1" dirty="0">
                    <a:solidFill>
                      <a:srgbClr val="FF0000"/>
                    </a:solidFill>
                  </a:rPr>
                  <a:t>Percentiles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x-none" sz="2200" dirty="0"/>
                  <a:t>The x value</a:t>
                </a:r>
                <a:r>
                  <a:rPr lang="en-US" sz="2200" dirty="0"/>
                  <a:t> at which the </a:t>
                </a:r>
                <a:r>
                  <a:rPr lang="en-US" sz="2200" i="1" dirty="0" err="1"/>
                  <a:t>cdf</a:t>
                </a:r>
                <a:r>
                  <a:rPr lang="en-US" sz="2200" dirty="0"/>
                  <a:t>  takes a value α is called the α-percentile and d</a:t>
                </a:r>
                <a:r>
                  <a:rPr lang="en-US" altLang="x-none" sz="2200" dirty="0"/>
                  <a:t>enoted x</a:t>
                </a:r>
                <a:r>
                  <a:rPr lang="en-US" altLang="x-none" sz="2200" baseline="-25000" dirty="0">
                    <a:sym typeface="Symbol" charset="2"/>
                  </a:rPr>
                  <a:t></a:t>
                </a:r>
                <a:r>
                  <a:rPr lang="en-US" altLang="x-none" sz="2200" dirty="0">
                    <a:sym typeface="Symbol" charset="2"/>
                  </a:rPr>
                  <a:t>, so F(</a:t>
                </a:r>
                <a:r>
                  <a:rPr lang="en-US" altLang="x-none" sz="2200" dirty="0"/>
                  <a:t>x</a:t>
                </a:r>
                <a:r>
                  <a:rPr lang="en-US" altLang="x-none" sz="2200" baseline="-25000" dirty="0">
                    <a:sym typeface="Symbol" charset="2"/>
                  </a:rPr>
                  <a:t></a:t>
                </a:r>
                <a:r>
                  <a:rPr lang="en-US" altLang="x-none" sz="2200" dirty="0">
                    <a:sym typeface="Symbol" charset="2"/>
                  </a:rPr>
                  <a:t>) = </a:t>
                </a:r>
                <a:endParaRPr lang="en-US" altLang="x-none" sz="2200" dirty="0"/>
              </a:p>
              <a:p>
                <a:pPr>
                  <a:lnSpc>
                    <a:spcPct val="90000"/>
                  </a:lnSpc>
                </a:pPr>
                <a:endParaRPr lang="en-US" altLang="x-none" sz="2600" dirty="0">
                  <a:sym typeface="Symbol" charset="2"/>
                </a:endParaRPr>
              </a:p>
              <a:p>
                <a:pPr lvl="1"/>
                <a:endParaRPr lang="en-US" altLang="x-none" sz="2000" i="1" dirty="0"/>
              </a:p>
            </p:txBody>
          </p:sp>
        </mc:Choice>
        <mc:Fallback>
          <p:sp>
            <p:nvSpPr>
              <p:cNvPr id="317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536" y="1330424"/>
                <a:ext cx="8219256" cy="4114800"/>
              </a:xfrm>
              <a:blipFill>
                <a:blip r:embed="rId3"/>
                <a:stretch>
                  <a:fillRect l="-1080" t="-1231" b="-31077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2372" y="339761"/>
            <a:ext cx="8219256" cy="1143000"/>
          </a:xfrm>
        </p:spPr>
        <p:txBody>
          <a:bodyPr/>
          <a:lstStyle/>
          <a:p>
            <a:r>
              <a:rPr lang="en-US" altLang="x-none" dirty="0"/>
              <a:t>Indices of Dispersion</a:t>
            </a:r>
          </a:p>
        </p:txBody>
      </p:sp>
    </p:spTree>
    <p:extLst>
      <p:ext uri="{BB962C8B-B14F-4D97-AF65-F5344CB8AC3E}">
        <p14:creationId xmlns:p14="http://schemas.microsoft.com/office/powerpoint/2010/main" val="3507431172"/>
      </p:ext>
    </p:extLst>
  </p:cSld>
  <p:clrMapOvr>
    <a:masterClrMapping/>
  </p:clrMapOvr>
  <p:transition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Indices of Dispersion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3672408" cy="4114800"/>
          </a:xfrm>
        </p:spPr>
        <p:txBody>
          <a:bodyPr/>
          <a:lstStyle/>
          <a:p>
            <a:r>
              <a:rPr lang="en-US" altLang="x-none" sz="2400" dirty="0"/>
              <a:t>10- and 90-</a:t>
            </a:r>
            <a:r>
              <a:rPr lang="en-US" altLang="x-none" sz="2400" i="1" dirty="0"/>
              <a:t>percentiles</a:t>
            </a:r>
          </a:p>
          <a:p>
            <a:r>
              <a:rPr lang="en-US" altLang="x-none" sz="2400" dirty="0"/>
              <a:t>(</a:t>
            </a:r>
            <a:r>
              <a:rPr lang="en-US" altLang="x-none" sz="2400" i="1" dirty="0"/>
              <a:t>Semi-)interquartile</a:t>
            </a:r>
            <a:r>
              <a:rPr lang="en-US" altLang="x-none" sz="2400" dirty="0"/>
              <a:t> range (SIQR)</a:t>
            </a:r>
          </a:p>
          <a:p>
            <a:pPr lvl="1"/>
            <a:r>
              <a:rPr lang="en-US" altLang="x-none" sz="2200" dirty="0"/>
              <a:t>Q1, Q2 and Q3</a:t>
            </a:r>
          </a:p>
          <a:p>
            <a:pPr lvl="1"/>
            <a:endParaRPr lang="en-US" altLang="x-none" i="1" dirty="0"/>
          </a:p>
          <a:p>
            <a:pPr lvl="1"/>
            <a:endParaRPr lang="en-US" altLang="x-none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950" y="1798318"/>
            <a:ext cx="4943050" cy="49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4275"/>
            <a:ext cx="4316249" cy="22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24636"/>
      </p:ext>
    </p:extLst>
  </p:cSld>
  <p:clrMapOvr>
    <a:masterClrMapping/>
  </p:clrMapOvr>
  <p:transition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19256" cy="1143000"/>
          </a:xfrm>
        </p:spPr>
        <p:txBody>
          <a:bodyPr/>
          <a:lstStyle/>
          <a:p>
            <a:r>
              <a:rPr lang="en-US" altLang="x-none" dirty="0"/>
              <a:t>Determining Distribution of Data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598" y="1412776"/>
            <a:ext cx="8542803" cy="4033998"/>
          </a:xfrm>
        </p:spPr>
        <p:txBody>
          <a:bodyPr/>
          <a:lstStyle/>
          <a:p>
            <a:r>
              <a:rPr lang="en-US" altLang="x-none" dirty="0"/>
              <a:t>Additional summary information could be the </a:t>
            </a:r>
            <a:r>
              <a:rPr lang="en-US" altLang="x-none" i="1" dirty="0">
                <a:solidFill>
                  <a:srgbClr val="FF0000"/>
                </a:solidFill>
              </a:rPr>
              <a:t>distribution</a:t>
            </a:r>
            <a:r>
              <a:rPr lang="en-US" altLang="x-none" dirty="0"/>
              <a:t> of the data</a:t>
            </a:r>
          </a:p>
          <a:p>
            <a:pPr lvl="1"/>
            <a:r>
              <a:rPr lang="en-US" altLang="x-none" dirty="0"/>
              <a:t>Ex: Disk I/O mean 13, variance 48. Ok. Perhaps more useful to say data is </a:t>
            </a:r>
            <a:r>
              <a:rPr lang="en-US" altLang="x-none" i="1" dirty="0"/>
              <a:t>uniformly distributed</a:t>
            </a:r>
            <a:r>
              <a:rPr lang="en-US" altLang="x-none" dirty="0"/>
              <a:t> between 1 and 25.</a:t>
            </a:r>
          </a:p>
          <a:p>
            <a:pPr lvl="1"/>
            <a:r>
              <a:rPr lang="en-US" altLang="x-none" dirty="0"/>
              <a:t>Plus, distribution useful for later simulation or analytic modeling</a:t>
            </a:r>
          </a:p>
          <a:p>
            <a:pPr lvl="1"/>
            <a:endParaRPr lang="en-US" altLang="x-none" dirty="0"/>
          </a:p>
          <a:p>
            <a:r>
              <a:rPr lang="en-US" altLang="x-none" dirty="0"/>
              <a:t>How do determine distribution?</a:t>
            </a:r>
          </a:p>
          <a:p>
            <a:pPr lvl="1"/>
            <a:r>
              <a:rPr lang="en-US" altLang="x-none" dirty="0"/>
              <a:t>Plot histogram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1EA55B-9D0C-3347-87B9-442DF2C7B0A0}"/>
              </a:ext>
            </a:extLst>
          </p:cNvPr>
          <p:cNvSpPr txBox="1"/>
          <p:nvPr/>
        </p:nvSpPr>
        <p:spPr>
          <a:xfrm>
            <a:off x="2267744" y="5851255"/>
            <a:ext cx="6522940" cy="1034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Eurostile" panose="020B0504020202050204" pitchFamily="34" charset="77"/>
              </a:rPr>
              <a:t>For more formal testing: statistical comparison of </a:t>
            </a:r>
          </a:p>
          <a:p>
            <a:pPr algn="l"/>
            <a:r>
              <a:rPr lang="en-US" sz="1800" dirty="0">
                <a:latin typeface="Eurostile" panose="020B0504020202050204" pitchFamily="34" charset="77"/>
              </a:rPr>
              <a:t>CDF (</a:t>
            </a:r>
            <a:r>
              <a:rPr lang="en-US" sz="1800" i="1" dirty="0" err="1">
                <a:solidFill>
                  <a:srgbClr val="FF0000"/>
                </a:solidFill>
                <a:latin typeface="Eurostile" panose="020B0504020202050204" pitchFamily="34" charset="77"/>
              </a:rPr>
              <a:t>Komolgorov</a:t>
            </a:r>
            <a:r>
              <a:rPr lang="en-US" sz="1800" i="1" dirty="0">
                <a:solidFill>
                  <a:srgbClr val="FF0000"/>
                </a:solidFill>
                <a:latin typeface="Eurostile" panose="020B0504020202050204" pitchFamily="34" charset="77"/>
              </a:rPr>
              <a:t>-Smirnov test </a:t>
            </a:r>
            <a:r>
              <a:rPr lang="en-US" sz="1800" dirty="0">
                <a:latin typeface="Eurostile" panose="020B0504020202050204" pitchFamily="34" charset="77"/>
              </a:rPr>
              <a:t>) or PDF (</a:t>
            </a:r>
            <a:r>
              <a:rPr lang="en-US" sz="1800" i="1" dirty="0">
                <a:solidFill>
                  <a:srgbClr val="FF0000"/>
                </a:solidFill>
                <a:latin typeface="Eurostile" panose="020B0504020202050204" pitchFamily="34" charset="77"/>
              </a:rPr>
              <a:t>Chi-square test</a:t>
            </a:r>
            <a:r>
              <a:rPr lang="en-US" sz="1800" dirty="0">
                <a:latin typeface="Eurostile" panose="020B0504020202050204" pitchFamily="34" charset="77"/>
              </a:rPr>
              <a:t>)</a:t>
            </a:r>
          </a:p>
          <a:p>
            <a:pPr algn="l"/>
            <a:r>
              <a:rPr lang="en-US" sz="1800" dirty="0">
                <a:latin typeface="Eurostile" panose="020B0504020202050204" pitchFamily="34" charset="77"/>
              </a:rPr>
              <a:t>The Art of Computer Systems Performance Analysis, pp. 460-465</a:t>
            </a:r>
          </a:p>
        </p:txBody>
      </p:sp>
    </p:spTree>
    <p:extLst>
      <p:ext uri="{BB962C8B-B14F-4D97-AF65-F5344CB8AC3E}">
        <p14:creationId xmlns:p14="http://schemas.microsoft.com/office/powerpoint/2010/main" val="309335225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30643" y="1052736"/>
            <a:ext cx="8001000" cy="79994"/>
          </a:xfrm>
        </p:spPr>
        <p:txBody>
          <a:bodyPr/>
          <a:lstStyle/>
          <a:p>
            <a:r>
              <a:rPr lang="en-US" altLang="x-none" dirty="0"/>
              <a:t>Comparing Systems Using Sample Data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745" y="2780928"/>
            <a:ext cx="77724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dirty="0"/>
              <a:t>The word “sample” comes from the same root word as “example”</a:t>
            </a:r>
          </a:p>
          <a:p>
            <a:pPr>
              <a:lnSpc>
                <a:spcPct val="90000"/>
              </a:lnSpc>
            </a:pPr>
            <a:r>
              <a:rPr lang="en-US" altLang="x-none" dirty="0"/>
              <a:t>Similarly, one sample does not prove a theory, but rather is an example</a:t>
            </a:r>
          </a:p>
          <a:p>
            <a:pPr>
              <a:lnSpc>
                <a:spcPct val="90000"/>
              </a:lnSpc>
            </a:pPr>
            <a:r>
              <a:rPr lang="en-US" altLang="x-none" dirty="0"/>
              <a:t>Basically, a definite statement cannot be made about characteristics of all systems</a:t>
            </a:r>
          </a:p>
          <a:p>
            <a:pPr>
              <a:lnSpc>
                <a:spcPct val="90000"/>
              </a:lnSpc>
            </a:pPr>
            <a:r>
              <a:rPr lang="en-US" altLang="x-none" dirty="0"/>
              <a:t>Instead, make probabilistic statement about range of most systems</a:t>
            </a:r>
          </a:p>
          <a:p>
            <a:pPr lvl="1">
              <a:lnSpc>
                <a:spcPct val="90000"/>
              </a:lnSpc>
            </a:pPr>
            <a:r>
              <a:rPr lang="en-US" altLang="x-none" i="1" dirty="0"/>
              <a:t>Confidence intervals</a:t>
            </a:r>
          </a:p>
        </p:txBody>
      </p:sp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1470819" y="1772816"/>
            <a:ext cx="6202362" cy="83185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i="1" dirty="0"/>
              <a:t>“Statistics are like alienists – they will testify for </a:t>
            </a:r>
          </a:p>
          <a:p>
            <a:pPr>
              <a:defRPr/>
            </a:pPr>
            <a:r>
              <a:rPr lang="en-US" altLang="x-none" i="1" dirty="0"/>
              <a:t>either side.”</a:t>
            </a:r>
            <a:r>
              <a:rPr lang="en-US" altLang="x-none" dirty="0"/>
              <a:t> – Fiorello La Guardia</a:t>
            </a:r>
          </a:p>
        </p:txBody>
      </p:sp>
    </p:spTree>
    <p:extLst>
      <p:ext uri="{BB962C8B-B14F-4D97-AF65-F5344CB8AC3E}">
        <p14:creationId xmlns:p14="http://schemas.microsoft.com/office/powerpoint/2010/main" val="248875051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Sample versus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0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x-none" dirty="0"/>
                  <a:t>Say we generate 1-million random numbers</a:t>
                </a:r>
              </a:p>
              <a:p>
                <a:pPr lvl="1"/>
                <a:r>
                  <a:rPr lang="en-US" altLang="x-none" dirty="0"/>
                  <a:t>mean </a:t>
                </a:r>
                <a:r>
                  <a:rPr lang="en-US" altLang="x-none" dirty="0">
                    <a:sym typeface="Symbol" charset="2"/>
                  </a:rPr>
                  <a:t></a:t>
                </a:r>
                <a:r>
                  <a:rPr lang="en-US" altLang="x-none" dirty="0"/>
                  <a:t> and </a:t>
                </a:r>
                <a:r>
                  <a:rPr lang="en-US" altLang="x-none" dirty="0" err="1"/>
                  <a:t>stddev</a:t>
                </a:r>
                <a:r>
                  <a:rPr lang="en-US" altLang="x-none" dirty="0"/>
                  <a:t> </a:t>
                </a:r>
                <a:r>
                  <a:rPr lang="en-US" altLang="x-none" dirty="0">
                    <a:sym typeface="Symbol" charset="2"/>
                  </a:rPr>
                  <a:t></a:t>
                </a:r>
                <a:r>
                  <a:rPr lang="en-US" altLang="x-none" dirty="0"/>
                  <a:t>.</a:t>
                </a:r>
              </a:p>
              <a:p>
                <a:pPr lvl="1"/>
                <a:r>
                  <a:rPr lang="en-US" altLang="x-none" dirty="0">
                    <a:sym typeface="Symbol" charset="2"/>
                  </a:rPr>
                  <a:t> is </a:t>
                </a:r>
                <a:r>
                  <a:rPr lang="en-US" altLang="x-none" i="1" dirty="0">
                    <a:sym typeface="Symbol" charset="2"/>
                  </a:rPr>
                  <a:t>population mean</a:t>
                </a:r>
                <a:endParaRPr lang="en-US" altLang="x-none" i="1" dirty="0"/>
              </a:p>
              <a:p>
                <a:r>
                  <a:rPr lang="en-US" altLang="x-none" dirty="0"/>
                  <a:t>Put them in an urn draw sample of </a:t>
                </a:r>
                <a:r>
                  <a:rPr lang="en-US" altLang="x-none" i="1" dirty="0"/>
                  <a:t>n</a:t>
                </a:r>
                <a:endParaRPr lang="en-US" altLang="x-none" dirty="0"/>
              </a:p>
              <a:p>
                <a:pPr lvl="1"/>
                <a:r>
                  <a:rPr lang="en-US" altLang="x-none" dirty="0"/>
                  <a:t>Sample {x</a:t>
                </a:r>
                <a:r>
                  <a:rPr lang="en-US" altLang="x-none" baseline="-25000" dirty="0"/>
                  <a:t>1</a:t>
                </a:r>
                <a:r>
                  <a:rPr lang="en-US" altLang="x-none" dirty="0"/>
                  <a:t>, x</a:t>
                </a:r>
                <a:r>
                  <a:rPr lang="en-US" altLang="x-none" baseline="-25000" dirty="0"/>
                  <a:t>2</a:t>
                </a:r>
                <a:r>
                  <a:rPr lang="en-US" altLang="x-none" dirty="0"/>
                  <a:t>, …, </a:t>
                </a:r>
                <a:r>
                  <a:rPr lang="en-US" altLang="x-none" dirty="0" err="1"/>
                  <a:t>x</a:t>
                </a:r>
                <a:r>
                  <a:rPr lang="en-US" altLang="x-none" baseline="-25000" dirty="0" err="1"/>
                  <a:t>n</a:t>
                </a:r>
                <a:r>
                  <a:rPr lang="en-US" altLang="x-none" dirty="0"/>
                  <a:t>} has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nb-NO" altLang="x-non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altLang="x-non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x-none" dirty="0"/>
                  <a:t>, </a:t>
                </a:r>
                <a:r>
                  <a:rPr lang="en-US" altLang="x-none" dirty="0" err="1"/>
                  <a:t>stddev</a:t>
                </a:r>
                <a:r>
                  <a:rPr lang="en-US" altLang="x-none" dirty="0"/>
                  <a:t> 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nb-NO" altLang="x-non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altLang="x-non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nb-NO" altLang="x-non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x-none" dirty="0"/>
                  <a:t>is likely different than </a:t>
                </a:r>
                <a:r>
                  <a:rPr lang="en-US" altLang="x-none" dirty="0">
                    <a:sym typeface="Symbol" charset="2"/>
                  </a:rPr>
                  <a:t>!</a:t>
                </a:r>
              </a:p>
              <a:p>
                <a:pPr lvl="1"/>
                <a:r>
                  <a:rPr lang="en-US" altLang="x-none" dirty="0">
                    <a:sym typeface="Symbol" charset="2"/>
                  </a:rPr>
                  <a:t>With many samples,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x-none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x-none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bPr>
                          <m:e>
                            <m:r>
                              <a:rPr lang="nb-NO" altLang="x-none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nb-NO" altLang="x-none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x-none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2"/>
                      </a:rPr>
                      <m:t>≠</m:t>
                    </m:r>
                    <m:acc>
                      <m:accPr>
                        <m:chr m:val="̅"/>
                        <m:ctrlPr>
                          <a:rPr lang="en-US" altLang="x-non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x-non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2"/>
                              </a:rPr>
                            </m:ctrlPr>
                          </m:sSubPr>
                          <m:e>
                            <m:r>
                              <a:rPr lang="nb-NO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nb-NO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altLang="x-none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2"/>
                      </a:rPr>
                      <m:t>≠</m:t>
                    </m:r>
                    <m:r>
                      <a:rPr lang="nb-NO" altLang="x-non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2"/>
                      </a:rPr>
                      <m:t>…</m:t>
                    </m:r>
                  </m:oMath>
                </a14:m>
                <a:endParaRPr lang="en-US" altLang="x-none" dirty="0">
                  <a:sym typeface="Symbol" charset="2"/>
                </a:endParaRPr>
              </a:p>
              <a:p>
                <a:r>
                  <a:rPr lang="en-US" altLang="x-none" dirty="0">
                    <a:sym typeface="Symbol" charset="2"/>
                  </a:rPr>
                  <a:t>Typically,  is not known and may be impossible to know</a:t>
                </a:r>
              </a:p>
              <a:p>
                <a:pPr lvl="1"/>
                <a:r>
                  <a:rPr lang="en-US" altLang="x-none" dirty="0">
                    <a:sym typeface="Symbol" charset="2"/>
                  </a:rPr>
                  <a:t>Instead, get estimate of 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x-none" i="1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x-none" i="1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bPr>
                          <m:e>
                            <m:r>
                              <a:rPr lang="nb-NO" altLang="x-none" i="1">
                                <a:latin typeface="Cambria Math" panose="02040503050406030204" pitchFamily="18" charset="0"/>
                                <a:sym typeface="Symbol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nb-NO" altLang="x-none" i="1">
                                <a:latin typeface="Cambria Math" panose="02040503050406030204" pitchFamily="18" charset="0"/>
                                <a:sym typeface="Symbol" charset="2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x-none" dirty="0">
                    <a:sym typeface="Symbol" charset="2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x-non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x-non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2"/>
                              </a:rPr>
                            </m:ctrlPr>
                          </m:sSubPr>
                          <m:e>
                            <m:r>
                              <a:rPr lang="nb-NO" altLang="x-non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nb-NO" altLang="x-non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x-none" dirty="0">
                    <a:sym typeface="Symbol" charset="2"/>
                  </a:rPr>
                  <a:t>, …</a:t>
                </a:r>
              </a:p>
            </p:txBody>
          </p:sp>
        </mc:Choice>
        <mc:Fallback xmlns="">
          <p:sp>
            <p:nvSpPr>
              <p:cNvPr id="481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597" t="-2018" r="-581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147581"/>
      </p:ext>
    </p:extLst>
  </p:cSld>
  <p:clrMapOvr>
    <a:masterClrMapping/>
  </p:clrMapOvr>
  <p:transition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19256" cy="149963"/>
          </a:xfrm>
        </p:spPr>
        <p:txBody>
          <a:bodyPr/>
          <a:lstStyle/>
          <a:p>
            <a:r>
              <a:rPr lang="en-US" altLang="x-none" dirty="0"/>
              <a:t>Confidence Interval for the Mean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15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52236" y="1559768"/>
                <a:ext cx="7772400" cy="51816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x-none" dirty="0"/>
                  <a:t>Obtain probability of </a:t>
                </a:r>
                <a:r>
                  <a:rPr lang="en-US" altLang="x-none" dirty="0">
                    <a:sym typeface="Symbol" charset="2"/>
                  </a:rPr>
                  <a:t></a:t>
                </a:r>
                <a:r>
                  <a:rPr lang="en-US" altLang="x-none" dirty="0"/>
                  <a:t> in interval</a:t>
                </a:r>
                <a:r>
                  <a:rPr lang="en-US" altLang="x-none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x-none" i="1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x-none" i="1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bPr>
                          <m:e>
                            <m:r>
                              <a:rPr lang="nb-NO" altLang="x-none" i="1">
                                <a:latin typeface="Cambria Math" panose="02040503050406030204" pitchFamily="18" charset="0"/>
                                <a:sym typeface="Symbol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nb-NO" altLang="x-none" i="1">
                                <a:latin typeface="Cambria Math" panose="02040503050406030204" pitchFamily="18" charset="0"/>
                                <a:sym typeface="Symbol" charset="2"/>
                              </a:rPr>
                              <m:t>1,</m:t>
                            </m:r>
                          </m:sub>
                        </m:sSub>
                        <m:sSub>
                          <m:sSubPr>
                            <m:ctrlPr>
                              <a:rPr lang="en-US" altLang="x-none" i="1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bPr>
                          <m:e>
                            <m:r>
                              <a:rPr lang="nb-NO" altLang="x-none" i="1">
                                <a:latin typeface="Cambria Math" panose="02040503050406030204" pitchFamily="18" charset="0"/>
                                <a:sym typeface="Symbol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nb-NO" altLang="x-none" i="1">
                                <a:latin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x-none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nb-NO" altLang="x-none" b="0" i="1" smtClean="0">
                        <a:latin typeface="Cambria Math" panose="02040503050406030204" pitchFamily="18" charset="0"/>
                      </a:rPr>
                      <m:t>𝑃𝑟𝑜𝑏</m:t>
                    </m:r>
                    <m:d>
                      <m:dPr>
                        <m:ctrlPr>
                          <a:rPr lang="nb-NO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altLang="x-non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x-none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altLang="x-non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alt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nb-NO" alt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b-NO" altLang="x-non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nb-NO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altLang="x-non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altLang="x-non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a:rPr lang="nb-NO" altLang="x-non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altLang="x-none" dirty="0">
                  <a:sym typeface="Symbol" charset="2"/>
                </a:endParaRPr>
              </a:p>
              <a:p>
                <a:pPr lvl="2">
                  <a:lnSpc>
                    <a:spcPct val="90000"/>
                  </a:lnSpc>
                  <a:tabLst>
                    <a:tab pos="2744788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x-none" sz="240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x-none" sz="240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bPr>
                          <m:e>
                            <m:r>
                              <a:rPr lang="nb-NO" altLang="x-none" sz="2400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nb-NO" altLang="x-none" sz="2400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1,</m:t>
                            </m:r>
                          </m:sub>
                        </m:sSub>
                        <m:sSub>
                          <m:sSubPr>
                            <m:ctrlPr>
                              <a:rPr lang="en-US" altLang="x-none" sz="240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sSubPr>
                          <m:e>
                            <m:r>
                              <a:rPr lang="nb-NO" altLang="x-none" sz="2400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𝑐</m:t>
                            </m:r>
                          </m:e>
                          <m:sub>
                            <m:r>
                              <a:rPr lang="nb-NO" altLang="x-none" sz="2400" b="0" i="1" smtClean="0">
                                <a:latin typeface="Cambria Math" panose="02040503050406030204" pitchFamily="18" charset="0"/>
                                <a:sym typeface="Symbol" charset="2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x-none" sz="2400" dirty="0">
                    <a:sym typeface="Symbol" charset="2"/>
                  </a:rPr>
                  <a:t>	is the </a:t>
                </a:r>
                <a:r>
                  <a:rPr lang="en-US" altLang="x-none" sz="2400" i="1" dirty="0">
                    <a:solidFill>
                      <a:srgbClr val="FF0000"/>
                    </a:solidFill>
                    <a:sym typeface="Symbol" charset="2"/>
                  </a:rPr>
                  <a:t>confidence interval</a:t>
                </a:r>
              </a:p>
              <a:p>
                <a:pPr lvl="2">
                  <a:lnSpc>
                    <a:spcPct val="90000"/>
                  </a:lnSpc>
                  <a:tabLst>
                    <a:tab pos="2744788" algn="l"/>
                  </a:tabLst>
                </a:pPr>
                <a:r>
                  <a:rPr lang="en-US" altLang="x-none" sz="2400" dirty="0">
                    <a:sym typeface="Symbol" charset="2"/>
                  </a:rPr>
                  <a:t> 	is the </a:t>
                </a:r>
                <a:r>
                  <a:rPr lang="en-US" altLang="x-none" sz="2400" i="1" dirty="0">
                    <a:solidFill>
                      <a:srgbClr val="FF0000"/>
                    </a:solidFill>
                    <a:sym typeface="Symbol" charset="2"/>
                  </a:rPr>
                  <a:t>significance level</a:t>
                </a:r>
              </a:p>
              <a:p>
                <a:pPr lvl="2">
                  <a:lnSpc>
                    <a:spcPct val="90000"/>
                  </a:lnSpc>
                  <a:tabLst>
                    <a:tab pos="2744788" algn="l"/>
                  </a:tabLst>
                </a:pPr>
                <a14:m>
                  <m:oMath xmlns:m="http://schemas.openxmlformats.org/officeDocument/2006/math">
                    <m:r>
                      <a:rPr lang="nb-NO" altLang="x-none" sz="2400" b="0" i="1" smtClean="0">
                        <a:latin typeface="Cambria Math" panose="02040503050406030204" pitchFamily="18" charset="0"/>
                        <a:sym typeface="Symbol" charset="2"/>
                      </a:rPr>
                      <m:t>100(1−</m:t>
                    </m:r>
                    <m:r>
                      <a:rPr lang="nb-NO" altLang="x-non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2"/>
                      </a:rPr>
                      <m:t>𝛼</m:t>
                    </m:r>
                    <m:r>
                      <a:rPr lang="nb-NO" altLang="x-non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2"/>
                      </a:rPr>
                      <m:t>)</m:t>
                    </m:r>
                  </m:oMath>
                </a14:m>
                <a:r>
                  <a:rPr lang="en-US" altLang="x-none" sz="2400" dirty="0">
                    <a:sym typeface="Symbol" charset="2"/>
                  </a:rPr>
                  <a:t>	is the </a:t>
                </a:r>
                <a:r>
                  <a:rPr lang="en-US" altLang="x-none" sz="2400" i="1" dirty="0">
                    <a:solidFill>
                      <a:srgbClr val="FF0000"/>
                    </a:solidFill>
                    <a:sym typeface="Symbol" charset="2"/>
                  </a:rPr>
                  <a:t>confidence level</a:t>
                </a:r>
              </a:p>
              <a:p>
                <a:pPr>
                  <a:lnSpc>
                    <a:spcPct val="90000"/>
                  </a:lnSpc>
                </a:pPr>
                <a:endParaRPr lang="en-US" altLang="x-none" dirty="0">
                  <a:sym typeface="Symbol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x-none" dirty="0">
                    <a:sym typeface="Symbol" charset="2"/>
                  </a:rPr>
                  <a:t>Typically want  small so confidence level 90%, 95% or 99% (more later)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Use 5-percentile and 95-percentile of the sample means to get 90% confidence interval</a:t>
                </a:r>
                <a:endParaRPr lang="en-US" altLang="x-none" dirty="0">
                  <a:sym typeface="Symbol" charset="2"/>
                </a:endParaRPr>
              </a:p>
            </p:txBody>
          </p:sp>
        </mc:Choice>
        <mc:Fallback>
          <p:sp>
            <p:nvSpPr>
              <p:cNvPr id="4915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2236" y="1559768"/>
                <a:ext cx="7772400" cy="5181600"/>
              </a:xfrm>
              <a:blipFill>
                <a:blip r:embed="rId3"/>
                <a:stretch>
                  <a:fillRect l="-1305" t="-1711" r="-816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445086"/>
      </p:ext>
    </p:extLst>
  </p:cSld>
  <p:clrMapOvr>
    <a:masterClrMapping/>
  </p:clrMapOvr>
  <p:transition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64778" y="575236"/>
            <a:ext cx="7772400" cy="584448"/>
          </a:xfrm>
        </p:spPr>
        <p:txBody>
          <a:bodyPr/>
          <a:lstStyle/>
          <a:p>
            <a:r>
              <a:rPr lang="en-US" altLang="x-none" dirty="0"/>
              <a:t>Meaning of Confidence Interval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3040" y="4797152"/>
            <a:ext cx="6629400" cy="249932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x-none" sz="2000" u="sng" dirty="0"/>
              <a:t>Sample</a:t>
            </a:r>
            <a:r>
              <a:rPr lang="en-US" altLang="x-none" sz="2000" dirty="0"/>
              <a:t>					</a:t>
            </a:r>
            <a:r>
              <a:rPr lang="en-US" altLang="x-none" sz="2000" u="sng" dirty="0"/>
              <a:t>Includes </a:t>
            </a:r>
            <a:r>
              <a:rPr lang="en-US" altLang="x-none" sz="2000" u="sng" dirty="0">
                <a:sym typeface="Symbol" charset="2"/>
              </a:rPr>
              <a:t>?</a:t>
            </a:r>
            <a:endParaRPr lang="en-US" altLang="x-none" sz="2000" u="sng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x-none" sz="2000" dirty="0"/>
              <a:t>1						</a:t>
            </a:r>
            <a:r>
              <a:rPr lang="en-US" altLang="x-none" sz="2000" dirty="0">
                <a:solidFill>
                  <a:srgbClr val="009900"/>
                </a:solidFill>
              </a:rPr>
              <a:t>yes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x-none" sz="2000" dirty="0"/>
              <a:t>2						</a:t>
            </a:r>
            <a:r>
              <a:rPr lang="en-US" altLang="x-none" sz="2000" dirty="0">
                <a:solidFill>
                  <a:srgbClr val="009900"/>
                </a:solidFill>
              </a:rPr>
              <a:t>yes</a:t>
            </a:r>
          </a:p>
          <a:p>
            <a:pPr marL="457200" indent="-457200">
              <a:lnSpc>
                <a:spcPct val="90000"/>
              </a:lnSpc>
              <a:buFontTx/>
              <a:buAutoNum type="arabicPlain" startAt="3"/>
            </a:pPr>
            <a:r>
              <a:rPr lang="en-US" altLang="x-none" sz="2000" dirty="0">
                <a:solidFill>
                  <a:srgbClr val="FF0000"/>
                </a:solidFill>
              </a:rPr>
              <a:t>                                                           No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altLang="x-none" sz="2000" dirty="0"/>
              <a:t>…</a:t>
            </a:r>
            <a:r>
              <a:rPr lang="is-IS" altLang="x-none" sz="2000" dirty="0">
                <a:solidFill>
                  <a:srgbClr val="FF0000"/>
                </a:solidFill>
              </a:rPr>
              <a:t>                                                              </a:t>
            </a:r>
            <a:r>
              <a:rPr lang="is-IS" altLang="x-none" sz="2000" dirty="0"/>
              <a:t>...</a:t>
            </a:r>
            <a:endParaRPr lang="en-US" altLang="x-none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x-none" sz="2000" dirty="0"/>
              <a:t>Total					</a:t>
            </a:r>
            <a:r>
              <a:rPr lang="en-US" altLang="x-none" sz="2000" dirty="0">
                <a:solidFill>
                  <a:srgbClr val="009900"/>
                </a:solidFill>
              </a:rPr>
              <a:t>yes</a:t>
            </a:r>
            <a:r>
              <a:rPr lang="en-US" altLang="x-none" sz="2000" dirty="0"/>
              <a:t> </a:t>
            </a:r>
            <a:r>
              <a:rPr lang="en-US" altLang="x-none" sz="2000" u="sng" dirty="0"/>
              <a:t>&gt;</a:t>
            </a:r>
            <a:r>
              <a:rPr lang="en-US" altLang="x-none" sz="2000" dirty="0"/>
              <a:t>100(1-</a:t>
            </a:r>
            <a:r>
              <a:rPr lang="en-US" altLang="x-none" sz="2000" dirty="0">
                <a:sym typeface="Symbol" charset="2"/>
              </a:rPr>
              <a:t></a:t>
            </a:r>
            <a:r>
              <a:rPr lang="en-US" altLang="x-none" sz="20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x-none" sz="2000" dirty="0"/>
              <a:t>				</a:t>
            </a:r>
            <a:endParaRPr lang="en-US" altLang="x-none" sz="2000" dirty="0">
              <a:sym typeface="Symbol" charset="2"/>
            </a:endParaRPr>
          </a:p>
        </p:txBody>
      </p:sp>
      <p:grpSp>
        <p:nvGrpSpPr>
          <p:cNvPr id="52227" name="Group 27"/>
          <p:cNvGrpSpPr>
            <a:grpSpLocks/>
          </p:cNvGrpSpPr>
          <p:nvPr/>
        </p:nvGrpSpPr>
        <p:grpSpPr bwMode="auto">
          <a:xfrm>
            <a:off x="611560" y="2420888"/>
            <a:ext cx="7331075" cy="5589587"/>
            <a:chOff x="326" y="703"/>
            <a:chExt cx="4618" cy="3521"/>
          </a:xfrm>
        </p:grpSpPr>
        <p:sp>
          <p:nvSpPr>
            <p:cNvPr id="359434" name="Line 10"/>
            <p:cNvSpPr>
              <a:spLocks noChangeShapeType="1"/>
            </p:cNvSpPr>
            <p:nvPr/>
          </p:nvSpPr>
          <p:spPr bwMode="auto">
            <a:xfrm>
              <a:off x="2880" y="1104"/>
              <a:ext cx="0" cy="3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2241" name="Group 26"/>
            <p:cNvGrpSpPr>
              <a:grpSpLocks/>
            </p:cNvGrpSpPr>
            <p:nvPr/>
          </p:nvGrpSpPr>
          <p:grpSpPr bwMode="auto">
            <a:xfrm>
              <a:off x="672" y="816"/>
              <a:ext cx="4176" cy="1344"/>
              <a:chOff x="672" y="816"/>
              <a:chExt cx="4176" cy="1344"/>
            </a:xfrm>
          </p:grpSpPr>
          <p:sp>
            <p:nvSpPr>
              <p:cNvPr id="359428" name="Line 4"/>
              <p:cNvSpPr>
                <a:spLocks noChangeShapeType="1"/>
              </p:cNvSpPr>
              <p:nvPr/>
            </p:nvSpPr>
            <p:spPr bwMode="auto">
              <a:xfrm>
                <a:off x="672" y="816"/>
                <a:ext cx="0" cy="13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9429" name="Line 5"/>
              <p:cNvSpPr>
                <a:spLocks noChangeShapeType="1"/>
              </p:cNvSpPr>
              <p:nvPr/>
            </p:nvSpPr>
            <p:spPr bwMode="auto">
              <a:xfrm>
                <a:off x="672" y="2160"/>
                <a:ext cx="41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59430" name="Text Box 6"/>
            <p:cNvSpPr txBox="1">
              <a:spLocks noChangeArrowheads="1"/>
            </p:cNvSpPr>
            <p:nvPr/>
          </p:nvSpPr>
          <p:spPr bwMode="auto">
            <a:xfrm>
              <a:off x="326" y="1353"/>
              <a:ext cx="3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x-none" sz="2000" i="1"/>
                <a:t>f(x)</a:t>
              </a:r>
            </a:p>
          </p:txBody>
        </p:sp>
        <p:grpSp>
          <p:nvGrpSpPr>
            <p:cNvPr id="52243" name="Group 9"/>
            <p:cNvGrpSpPr>
              <a:grpSpLocks/>
            </p:cNvGrpSpPr>
            <p:nvPr/>
          </p:nvGrpSpPr>
          <p:grpSpPr bwMode="auto">
            <a:xfrm>
              <a:off x="816" y="960"/>
              <a:ext cx="4128" cy="1112"/>
              <a:chOff x="768" y="960"/>
              <a:chExt cx="4128" cy="1112"/>
            </a:xfrm>
          </p:grpSpPr>
          <p:sp>
            <p:nvSpPr>
              <p:cNvPr id="359431" name="Freeform 7"/>
              <p:cNvSpPr>
                <a:spLocks/>
              </p:cNvSpPr>
              <p:nvPr/>
            </p:nvSpPr>
            <p:spPr bwMode="auto">
              <a:xfrm>
                <a:off x="768" y="976"/>
                <a:ext cx="2064" cy="1096"/>
              </a:xfrm>
              <a:custGeom>
                <a:avLst/>
                <a:gdLst>
                  <a:gd name="T0" fmla="*/ 0 w 2064"/>
                  <a:gd name="T1" fmla="*/ 1088 h 1096"/>
                  <a:gd name="T2" fmla="*/ 528 w 2064"/>
                  <a:gd name="T3" fmla="*/ 1088 h 1096"/>
                  <a:gd name="T4" fmla="*/ 1056 w 2064"/>
                  <a:gd name="T5" fmla="*/ 1040 h 1096"/>
                  <a:gd name="T6" fmla="*/ 1392 w 2064"/>
                  <a:gd name="T7" fmla="*/ 944 h 1096"/>
                  <a:gd name="T8" fmla="*/ 1776 w 2064"/>
                  <a:gd name="T9" fmla="*/ 512 h 1096"/>
                  <a:gd name="T10" fmla="*/ 2016 w 2064"/>
                  <a:gd name="T11" fmla="*/ 80 h 1096"/>
                  <a:gd name="T12" fmla="*/ 2064 w 2064"/>
                  <a:gd name="T13" fmla="*/ 32 h 1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4" h="1096">
                    <a:moveTo>
                      <a:pt x="0" y="1088"/>
                    </a:moveTo>
                    <a:cubicBezTo>
                      <a:pt x="176" y="1092"/>
                      <a:pt x="352" y="1096"/>
                      <a:pt x="528" y="1088"/>
                    </a:cubicBezTo>
                    <a:cubicBezTo>
                      <a:pt x="704" y="1080"/>
                      <a:pt x="912" y="1064"/>
                      <a:pt x="1056" y="1040"/>
                    </a:cubicBezTo>
                    <a:cubicBezTo>
                      <a:pt x="1200" y="1016"/>
                      <a:pt x="1272" y="1032"/>
                      <a:pt x="1392" y="944"/>
                    </a:cubicBezTo>
                    <a:cubicBezTo>
                      <a:pt x="1512" y="856"/>
                      <a:pt x="1672" y="656"/>
                      <a:pt x="1776" y="512"/>
                    </a:cubicBezTo>
                    <a:cubicBezTo>
                      <a:pt x="1880" y="368"/>
                      <a:pt x="1968" y="160"/>
                      <a:pt x="2016" y="80"/>
                    </a:cubicBezTo>
                    <a:cubicBezTo>
                      <a:pt x="2064" y="0"/>
                      <a:pt x="2056" y="40"/>
                      <a:pt x="2064" y="32"/>
                    </a:cubicBezTo>
                  </a:path>
                </a:pathLst>
              </a:custGeom>
              <a:noFill/>
              <a:ln w="57150" cmpd="sng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9432" name="Freeform 8"/>
              <p:cNvSpPr>
                <a:spLocks/>
              </p:cNvSpPr>
              <p:nvPr/>
            </p:nvSpPr>
            <p:spPr bwMode="auto">
              <a:xfrm flipH="1">
                <a:off x="2832" y="960"/>
                <a:ext cx="2064" cy="1096"/>
              </a:xfrm>
              <a:custGeom>
                <a:avLst/>
                <a:gdLst>
                  <a:gd name="T0" fmla="*/ 0 w 2064"/>
                  <a:gd name="T1" fmla="*/ 1088 h 1096"/>
                  <a:gd name="T2" fmla="*/ 528 w 2064"/>
                  <a:gd name="T3" fmla="*/ 1088 h 1096"/>
                  <a:gd name="T4" fmla="*/ 1056 w 2064"/>
                  <a:gd name="T5" fmla="*/ 1040 h 1096"/>
                  <a:gd name="T6" fmla="*/ 1392 w 2064"/>
                  <a:gd name="T7" fmla="*/ 944 h 1096"/>
                  <a:gd name="T8" fmla="*/ 1776 w 2064"/>
                  <a:gd name="T9" fmla="*/ 512 h 1096"/>
                  <a:gd name="T10" fmla="*/ 2016 w 2064"/>
                  <a:gd name="T11" fmla="*/ 80 h 1096"/>
                  <a:gd name="T12" fmla="*/ 2064 w 2064"/>
                  <a:gd name="T13" fmla="*/ 32 h 1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4" h="1096">
                    <a:moveTo>
                      <a:pt x="0" y="1088"/>
                    </a:moveTo>
                    <a:cubicBezTo>
                      <a:pt x="176" y="1092"/>
                      <a:pt x="352" y="1096"/>
                      <a:pt x="528" y="1088"/>
                    </a:cubicBezTo>
                    <a:cubicBezTo>
                      <a:pt x="704" y="1080"/>
                      <a:pt x="912" y="1064"/>
                      <a:pt x="1056" y="1040"/>
                    </a:cubicBezTo>
                    <a:cubicBezTo>
                      <a:pt x="1200" y="1016"/>
                      <a:pt x="1272" y="1032"/>
                      <a:pt x="1392" y="944"/>
                    </a:cubicBezTo>
                    <a:cubicBezTo>
                      <a:pt x="1512" y="856"/>
                      <a:pt x="1672" y="656"/>
                      <a:pt x="1776" y="512"/>
                    </a:cubicBezTo>
                    <a:cubicBezTo>
                      <a:pt x="1880" y="368"/>
                      <a:pt x="1968" y="160"/>
                      <a:pt x="2016" y="80"/>
                    </a:cubicBezTo>
                    <a:cubicBezTo>
                      <a:pt x="2064" y="0"/>
                      <a:pt x="2056" y="40"/>
                      <a:pt x="2064" y="32"/>
                    </a:cubicBezTo>
                  </a:path>
                </a:pathLst>
              </a:custGeom>
              <a:noFill/>
              <a:ln w="57150" cmpd="sng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59435" name="Rectangle 11"/>
            <p:cNvSpPr>
              <a:spLocks noChangeArrowheads="1"/>
            </p:cNvSpPr>
            <p:nvPr/>
          </p:nvSpPr>
          <p:spPr bwMode="auto">
            <a:xfrm>
              <a:off x="2757" y="70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x-none">
                  <a:latin typeface="Comic Sans MS" charset="0"/>
                  <a:sym typeface="Symbol" charset="2"/>
                </a:rPr>
                <a:t></a:t>
              </a:r>
            </a:p>
          </p:txBody>
        </p:sp>
      </p:grpSp>
      <p:grpSp>
        <p:nvGrpSpPr>
          <p:cNvPr id="52228" name="Group 15"/>
          <p:cNvGrpSpPr>
            <a:grpSpLocks/>
          </p:cNvGrpSpPr>
          <p:nvPr/>
        </p:nvGrpSpPr>
        <p:grpSpPr bwMode="auto">
          <a:xfrm>
            <a:off x="4493840" y="5419445"/>
            <a:ext cx="609600" cy="152400"/>
            <a:chOff x="4176" y="1296"/>
            <a:chExt cx="384" cy="96"/>
          </a:xfrm>
        </p:grpSpPr>
        <p:sp>
          <p:nvSpPr>
            <p:cNvPr id="359437" name="Line 13"/>
            <p:cNvSpPr>
              <a:spLocks noChangeShapeType="1"/>
            </p:cNvSpPr>
            <p:nvPr/>
          </p:nvSpPr>
          <p:spPr bwMode="auto">
            <a:xfrm flipV="1">
              <a:off x="4176" y="13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9438" name="AutoShape 14"/>
            <p:cNvSpPr>
              <a:spLocks noChangeArrowheads="1"/>
            </p:cNvSpPr>
            <p:nvPr/>
          </p:nvSpPr>
          <p:spPr bwMode="auto">
            <a:xfrm>
              <a:off x="4320" y="1296"/>
              <a:ext cx="96" cy="9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x-none" altLang="x-none">
                <a:solidFill>
                  <a:srgbClr val="009900"/>
                </a:solidFill>
              </a:endParaRPr>
            </a:p>
          </p:txBody>
        </p:sp>
      </p:grpSp>
      <p:grpSp>
        <p:nvGrpSpPr>
          <p:cNvPr id="52229" name="Group 17"/>
          <p:cNvGrpSpPr>
            <a:grpSpLocks/>
          </p:cNvGrpSpPr>
          <p:nvPr/>
        </p:nvGrpSpPr>
        <p:grpSpPr bwMode="auto">
          <a:xfrm>
            <a:off x="4189040" y="5724245"/>
            <a:ext cx="609600" cy="152400"/>
            <a:chOff x="4176" y="1296"/>
            <a:chExt cx="384" cy="96"/>
          </a:xfrm>
        </p:grpSpPr>
        <p:sp>
          <p:nvSpPr>
            <p:cNvPr id="359442" name="Line 18"/>
            <p:cNvSpPr>
              <a:spLocks noChangeShapeType="1"/>
            </p:cNvSpPr>
            <p:nvPr/>
          </p:nvSpPr>
          <p:spPr bwMode="auto">
            <a:xfrm flipV="1">
              <a:off x="4176" y="13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9443" name="AutoShape 19"/>
            <p:cNvSpPr>
              <a:spLocks noChangeArrowheads="1"/>
            </p:cNvSpPr>
            <p:nvPr/>
          </p:nvSpPr>
          <p:spPr bwMode="auto">
            <a:xfrm>
              <a:off x="4320" y="1296"/>
              <a:ext cx="96" cy="9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x-none" altLang="x-none">
                <a:solidFill>
                  <a:srgbClr val="009900"/>
                </a:solidFill>
              </a:endParaRPr>
            </a:p>
          </p:txBody>
        </p:sp>
      </p:grpSp>
      <p:grpSp>
        <p:nvGrpSpPr>
          <p:cNvPr id="52230" name="Group 20"/>
          <p:cNvGrpSpPr>
            <a:grpSpLocks/>
          </p:cNvGrpSpPr>
          <p:nvPr/>
        </p:nvGrpSpPr>
        <p:grpSpPr bwMode="auto">
          <a:xfrm>
            <a:off x="4798640" y="5952845"/>
            <a:ext cx="609600" cy="152400"/>
            <a:chOff x="4176" y="1296"/>
            <a:chExt cx="384" cy="96"/>
          </a:xfrm>
        </p:grpSpPr>
        <p:sp>
          <p:nvSpPr>
            <p:cNvPr id="359445" name="Line 21"/>
            <p:cNvSpPr>
              <a:spLocks noChangeShapeType="1"/>
            </p:cNvSpPr>
            <p:nvPr/>
          </p:nvSpPr>
          <p:spPr bwMode="auto">
            <a:xfrm flipV="1">
              <a:off x="4176" y="13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9446" name="AutoShape 22"/>
            <p:cNvSpPr>
              <a:spLocks noChangeArrowheads="1"/>
            </p:cNvSpPr>
            <p:nvPr/>
          </p:nvSpPr>
          <p:spPr bwMode="auto">
            <a:xfrm>
              <a:off x="4320" y="1296"/>
              <a:ext cx="96" cy="9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x-none" altLang="x-none">
                <a:solidFill>
                  <a:srgbClr val="0099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31812" y="1319604"/>
            <a:ext cx="8581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Eurostile" panose="020B0504020202050204" pitchFamily="34" charset="77"/>
              </a:rPr>
              <a:t>For a</a:t>
            </a:r>
            <a:r>
              <a:rPr lang="en-US" altLang="x-none" sz="2400" dirty="0">
                <a:latin typeface="Eurostile" panose="020B0504020202050204" pitchFamily="34" charset="77"/>
              </a:rPr>
              <a:t> 90% confidence level, i</a:t>
            </a:r>
            <a:r>
              <a:rPr lang="en-US" sz="2400" dirty="0">
                <a:latin typeface="Eurostile" panose="020B0504020202050204" pitchFamily="34" charset="77"/>
              </a:rPr>
              <a:t>f we take 100 samples and construct the confidence interval for each sample, the interval would include the population mean in 90 cases.</a:t>
            </a:r>
          </a:p>
        </p:txBody>
      </p:sp>
    </p:spTree>
    <p:extLst>
      <p:ext uri="{BB962C8B-B14F-4D97-AF65-F5344CB8AC3E}">
        <p14:creationId xmlns:p14="http://schemas.microsoft.com/office/powerpoint/2010/main" val="3369603877"/>
      </p:ext>
    </p:extLst>
  </p:cSld>
  <p:clrMapOvr>
    <a:masterClrMapping/>
  </p:clrMapOvr>
  <p:transition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What if </a:t>
            </a:r>
            <a:r>
              <a:rPr lang="en-US" altLang="x-none" i="1"/>
              <a:t>n</a:t>
            </a:r>
            <a:r>
              <a:rPr lang="en-US" altLang="x-none"/>
              <a:t> not large?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27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x-none" dirty="0"/>
                  <a:t>Above only applies for large samples, 30+</a:t>
                </a:r>
              </a:p>
              <a:p>
                <a:r>
                  <a:rPr lang="en-US" altLang="x-none" dirty="0"/>
                  <a:t>For smaller </a:t>
                </a:r>
                <a:r>
                  <a:rPr lang="en-US" altLang="x-none" i="1" dirty="0"/>
                  <a:t>n</a:t>
                </a:r>
                <a:r>
                  <a:rPr lang="en-US" altLang="x-none" dirty="0"/>
                  <a:t>, can only construct confidence intervals if observations come from normally distributed population: t-variate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x-non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x-non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altLang="x-non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nb-NO" altLang="x-non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b-NO" altLang="x-non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x-non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d>
                              <m:dPr>
                                <m:begChr m:val="["/>
                                <m:endChr m:val="]"/>
                                <m:ctrlPr>
                                  <a:rPr lang="nb-NO" altLang="x-non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nb-NO" altLang="x-non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b-NO" altLang="x-none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nb-NO" altLang="x-non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nb-NO" altLang="x-non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nb-NO" altLang="x-none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nb-NO" altLang="x-none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b-NO" altLang="x-none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b>
                        </m:sSub>
                        <m:f>
                          <m:fPr>
                            <m:ctrlPr>
                              <a:rPr lang="nb-NO" altLang="x-non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altLang="x-non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nb-NO" altLang="x-non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altLang="x-none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nb-NO" altLang="x-none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̅"/>
                            <m:ctrlPr>
                              <a:rPr lang="nb-NO" altLang="x-non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altLang="x-non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nb-NO" altLang="x-non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nb-NO" altLang="x-non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x-non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d>
                              <m:dPr>
                                <m:begChr m:val="["/>
                                <m:endChr m:val="]"/>
                                <m:ctrlPr>
                                  <a:rPr lang="nb-NO" altLang="x-non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nb-NO" altLang="x-non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b-NO" altLang="x-none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nb-NO" altLang="x-non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nb-NO" altLang="x-none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nb-NO" altLang="x-none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nb-NO" altLang="x-none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b-NO" altLang="x-none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b>
                        </m:sSub>
                        <m:f>
                          <m:fPr>
                            <m:ctrlPr>
                              <a:rPr lang="nb-NO" altLang="x-non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altLang="x-non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nb-NO" altLang="x-non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altLang="x-none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altLang="x-none" dirty="0"/>
              </a:p>
              <a:p>
                <a:pPr lvl="1"/>
                <a:endParaRPr lang="en-US" altLang="x-none" dirty="0"/>
              </a:p>
              <a:p>
                <a:pPr lvl="1"/>
                <a:endParaRPr lang="en-US" altLang="x-none" dirty="0"/>
              </a:p>
              <a:p>
                <a:r>
                  <a:rPr lang="en-US" altLang="x-none" dirty="0">
                    <a:sym typeface="Symbol" charset="2"/>
                  </a:rPr>
                  <a:t>Table A.4 of Jain’s book</a:t>
                </a:r>
                <a:endParaRPr lang="en-US" altLang="x-none" dirty="0"/>
              </a:p>
            </p:txBody>
          </p:sp>
        </mc:Choice>
        <mc:Fallback>
          <p:sp>
            <p:nvSpPr>
              <p:cNvPr id="5427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235" t="-1846" b="-3692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6B20702-1CAB-0628-34FF-50B61E05BBBC}"/>
                  </a:ext>
                </a:extLst>
              </p:cNvPr>
              <p:cNvSpPr/>
              <p:nvPr/>
            </p:nvSpPr>
            <p:spPr bwMode="auto">
              <a:xfrm>
                <a:off x="5946145" y="3717032"/>
                <a:ext cx="1559379" cy="309958"/>
              </a:xfrm>
              <a:prstGeom prst="rect">
                <a:avLst/>
              </a:prstGeom>
              <a:solidFill>
                <a:srgbClr val="DDDDD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GB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nb-NO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GB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: s</a:t>
                </a:r>
                <a:r>
                  <a:rPr kumimoji="0" lang="en-NO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ampled mean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6B20702-1CAB-0628-34FF-50B61E05BB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6145" y="3717032"/>
                <a:ext cx="1559379" cy="309958"/>
              </a:xfrm>
              <a:prstGeom prst="rect">
                <a:avLst/>
              </a:prstGeom>
              <a:blipFill>
                <a:blip r:embed="rId3"/>
                <a:stretch>
                  <a:fillRect t="-3846" r="-813" b="-19231"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CEA4982-12FE-ABE2-7A1C-74EF1BC887A4}"/>
              </a:ext>
            </a:extLst>
          </p:cNvPr>
          <p:cNvSpPr/>
          <p:nvPr/>
        </p:nvSpPr>
        <p:spPr bwMode="auto">
          <a:xfrm>
            <a:off x="5946145" y="4132284"/>
            <a:ext cx="2601395" cy="309958"/>
          </a:xfrm>
          <a:prstGeom prst="rect">
            <a:avLst/>
          </a:prstGeom>
          <a:solidFill>
            <a:srgbClr val="DDD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rPr>
              <a:t>s: s</a:t>
            </a:r>
            <a:r>
              <a:rPr kumimoji="0" lang="en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rPr>
              <a:t>ampled standard deviation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61C806-A3D2-B74F-33C1-30208E517D89}"/>
              </a:ext>
            </a:extLst>
          </p:cNvPr>
          <p:cNvSpPr/>
          <p:nvPr/>
        </p:nvSpPr>
        <p:spPr bwMode="auto">
          <a:xfrm>
            <a:off x="5949914" y="4547536"/>
            <a:ext cx="1917810" cy="309958"/>
          </a:xfrm>
          <a:prstGeom prst="rect">
            <a:avLst/>
          </a:prstGeom>
          <a:solidFill>
            <a:srgbClr val="DDDD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kumimoji="0" 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rPr>
              <a:t>n: </a:t>
            </a:r>
            <a:r>
              <a:rPr kumimoji="0" lang="nb-N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rPr>
              <a:t>number</a:t>
            </a:r>
            <a:r>
              <a:rPr kumimoji="0" 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rPr>
              <a:t> </a:t>
            </a:r>
            <a:r>
              <a:rPr kumimoji="0" lang="nb-N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rPr>
              <a:t>of</a:t>
            </a:r>
            <a:r>
              <a:rPr kumimoji="0" 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rPr>
              <a:t> samples</a:t>
            </a:r>
            <a:endParaRPr kumimoji="0" lang="en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73BDB9-A809-765D-9C9B-D7288D5CB47F}"/>
                  </a:ext>
                </a:extLst>
              </p:cNvPr>
              <p:cNvSpPr/>
              <p:nvPr/>
            </p:nvSpPr>
            <p:spPr bwMode="auto">
              <a:xfrm>
                <a:off x="4705185" y="4968094"/>
                <a:ext cx="4214785" cy="550216"/>
              </a:xfrm>
              <a:prstGeom prst="rect">
                <a:avLst/>
              </a:prstGeom>
              <a:solidFill>
                <a:srgbClr val="DDDDD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altLang="x-non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x-non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nb-NO" altLang="x-non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b-NO" altLang="x-non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b-NO" altLang="x-none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nb-NO" altLang="x-non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nb-NO" altLang="x-non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nb-NO" altLang="x-none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nb-NO" altLang="x-non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nb-NO" altLang="x-none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b>
                    </m:sSub>
                  </m:oMath>
                </a14:m>
                <a:r>
                  <a:rPr kumimoji="0" lang="nb-NO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: </a:t>
                </a:r>
                <a:r>
                  <a:rPr kumimoji="0" lang="nb-NO" sz="1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tabulated</a:t>
                </a:r>
                <a:r>
                  <a:rPr kumimoji="0" lang="nb-NO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 </a:t>
                </a:r>
                <a:r>
                  <a:rPr kumimoji="0" lang="nb-NO" sz="1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value</a:t>
                </a:r>
                <a:r>
                  <a:rPr kumimoji="0" lang="nb-NO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 </a:t>
                </a:r>
                <a:r>
                  <a:rPr kumimoji="0" lang="nb-NO" sz="1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of</a:t>
                </a:r>
                <a:r>
                  <a:rPr kumimoji="0" lang="nb-NO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 </a:t>
                </a:r>
                <a:r>
                  <a:rPr kumimoji="0" lang="nb-NO" sz="1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the</a:t>
                </a:r>
                <a:r>
                  <a:rPr kumimoji="0" lang="nb-NO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 t </a:t>
                </a:r>
                <a:r>
                  <a:rPr kumimoji="0" lang="nb-NO" sz="1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distribution</a:t>
                </a:r>
                <a:endParaRPr kumimoji="0" lang="en-NO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073BDB9-A809-765D-9C9B-D7288D5CB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5185" y="4968094"/>
                <a:ext cx="4214785" cy="5502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970909"/>
      </p:ext>
    </p:extLst>
  </p:cSld>
  <p:clrMapOvr>
    <a:masterClrMapping/>
  </p:clrMapOvr>
  <p:transition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What Confidence Level to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2400" dirty="0"/>
              <a:t>Often see 90% or 95% (or even 99%), but</a:t>
            </a:r>
            <a:r>
              <a:rPr lang="mr-IN" altLang="x-none" sz="2400" dirty="0"/>
              <a:t>…</a:t>
            </a:r>
            <a:endParaRPr lang="en-US" altLang="x-none" sz="2400" dirty="0"/>
          </a:p>
          <a:p>
            <a:r>
              <a:rPr lang="en-US" altLang="x-none" sz="2400" dirty="0"/>
              <a:t>Example:</a:t>
            </a:r>
          </a:p>
          <a:p>
            <a:pPr lvl="1"/>
            <a:r>
              <a:rPr lang="en-US" altLang="x-none" sz="2200" dirty="0"/>
              <a:t>Lottery ticket $1, pays $5 million</a:t>
            </a:r>
          </a:p>
          <a:p>
            <a:pPr lvl="1"/>
            <a:r>
              <a:rPr lang="en-US" altLang="x-none" sz="2200" dirty="0"/>
              <a:t>Chance of winning is 10</a:t>
            </a:r>
            <a:r>
              <a:rPr lang="en-US" altLang="x-none" sz="2200" baseline="30000" dirty="0"/>
              <a:t>-7</a:t>
            </a:r>
            <a:r>
              <a:rPr lang="en-US" altLang="x-none" sz="2200" dirty="0"/>
              <a:t> (1 in 10 million)</a:t>
            </a:r>
          </a:p>
          <a:p>
            <a:pPr lvl="1"/>
            <a:r>
              <a:rPr lang="en-US" altLang="x-none" sz="2200" dirty="0"/>
              <a:t>To win with 90% confidence, need 9 million tickets</a:t>
            </a:r>
          </a:p>
          <a:p>
            <a:pPr lvl="2"/>
            <a:r>
              <a:rPr lang="en-US" altLang="x-none" dirty="0"/>
              <a:t>No one would buy that many tickets!</a:t>
            </a:r>
          </a:p>
          <a:p>
            <a:pPr lvl="1"/>
            <a:r>
              <a:rPr lang="en-US" altLang="x-none" sz="2200" dirty="0"/>
              <a:t>So, most people happy with 0.01% confidence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5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9816"/>
            <a:ext cx="7772400" cy="1143000"/>
          </a:xfrm>
        </p:spPr>
        <p:txBody>
          <a:bodyPr/>
          <a:lstStyle/>
          <a:p>
            <a:r>
              <a:rPr lang="en-US" altLang="x-none"/>
              <a:t>Why do we need statistics?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916832"/>
            <a:ext cx="7772400" cy="90328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x-none" sz="2400" b="1" dirty="0">
                <a:latin typeface="+mj-lt"/>
              </a:rPr>
              <a:t>1.  Noise, noise, noise, noise, noise!</a:t>
            </a:r>
          </a:p>
          <a:p>
            <a:endParaRPr lang="en-US" altLang="x-none" sz="2400" b="1" dirty="0">
              <a:latin typeface="+mj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580112" y="2992234"/>
            <a:ext cx="32385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x-none" sz="2400" b="1" kern="0" dirty="0"/>
              <a:t>2.  Aggregate data into meaningful information.</a:t>
            </a:r>
          </a:p>
          <a:p>
            <a:endParaRPr lang="en-US" altLang="x-none" sz="2400" b="1" kern="0" dirty="0"/>
          </a:p>
        </p:txBody>
      </p:sp>
      <p:pic>
        <p:nvPicPr>
          <p:cNvPr id="10" name="Picture 4" descr="J029917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5070" y="3140968"/>
            <a:ext cx="831798" cy="116210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 rot="5400000">
            <a:off x="3166934" y="2573295"/>
            <a:ext cx="405344" cy="67659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54203" y="2799067"/>
            <a:ext cx="238720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x-none" sz="1600" dirty="0"/>
              <a:t>445 446 397 226</a:t>
            </a:r>
          </a:p>
          <a:p>
            <a:pPr eaLnBrk="1" hangingPunct="1">
              <a:defRPr/>
            </a:pPr>
            <a:r>
              <a:rPr lang="en-US" altLang="x-none" sz="1600" dirty="0"/>
              <a:t>388 3445 188 1002</a:t>
            </a:r>
          </a:p>
          <a:p>
            <a:pPr eaLnBrk="1" hangingPunct="1">
              <a:defRPr/>
            </a:pPr>
            <a:r>
              <a:rPr lang="en-US" altLang="x-none" sz="1600" dirty="0"/>
              <a:t>47762 432 54 12</a:t>
            </a:r>
          </a:p>
          <a:p>
            <a:pPr eaLnBrk="1" hangingPunct="1">
              <a:defRPr/>
            </a:pPr>
            <a:r>
              <a:rPr lang="en-US" altLang="x-none" sz="1600" dirty="0"/>
              <a:t>98 345 2245 8839</a:t>
            </a:r>
          </a:p>
          <a:p>
            <a:pPr eaLnBrk="1" hangingPunct="1">
              <a:defRPr/>
            </a:pPr>
            <a:r>
              <a:rPr lang="en-US" altLang="x-none" sz="1600" dirty="0"/>
              <a:t>77492 472 565 999</a:t>
            </a:r>
          </a:p>
          <a:p>
            <a:pPr eaLnBrk="1" hangingPunct="1">
              <a:defRPr/>
            </a:pPr>
            <a:r>
              <a:rPr lang="en-US" altLang="x-none" sz="1600" dirty="0"/>
              <a:t>1 34 882 545 4022</a:t>
            </a:r>
          </a:p>
          <a:p>
            <a:pPr eaLnBrk="1" hangingPunct="1">
              <a:defRPr/>
            </a:pPr>
            <a:r>
              <a:rPr lang="en-US" altLang="x-none" sz="1600" dirty="0"/>
              <a:t>827 572 597 364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 rot="10800000" flipH="1">
            <a:off x="3419873" y="4365104"/>
            <a:ext cx="720079" cy="43204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80125" y="4084463"/>
            <a:ext cx="99781" cy="16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x-none" altLang="x-none"/>
          </a:p>
        </p:txBody>
      </p:sp>
      <p:graphicFrame>
        <p:nvGraphicFramePr>
          <p:cNvPr id="15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964447282"/>
              </p:ext>
            </p:extLst>
          </p:nvPr>
        </p:nvGraphicFramePr>
        <p:xfrm>
          <a:off x="4410659" y="4418365"/>
          <a:ext cx="986631" cy="42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35" imgH="165028" progId="Equation.3">
                  <p:embed/>
                </p:oleObj>
              </mc:Choice>
              <mc:Fallback>
                <p:oleObj name="Equation" r:id="rId3" imgW="380835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659" y="4418365"/>
                        <a:ext cx="986631" cy="42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06203" y="5212028"/>
            <a:ext cx="8208912" cy="94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x-none" sz="2400" kern="0" dirty="0"/>
              <a:t>“Impossible things usually don’t happen.”</a:t>
            </a:r>
          </a:p>
          <a:p>
            <a:pPr lvl="1" algn="ctr">
              <a:buFontTx/>
              <a:buNone/>
            </a:pPr>
            <a:r>
              <a:rPr lang="en-US" altLang="x-none" i="1" kern="0" dirty="0"/>
              <a:t>- </a:t>
            </a:r>
            <a:r>
              <a:rPr lang="en-US" altLang="x-none" sz="2000" i="1" kern="0" dirty="0"/>
              <a:t>Sam </a:t>
            </a:r>
            <a:r>
              <a:rPr lang="en-US" altLang="x-none" sz="2000" i="1" kern="0" dirty="0" err="1"/>
              <a:t>Treiman</a:t>
            </a:r>
            <a:r>
              <a:rPr lang="en-US" altLang="x-none" sz="2000" i="1" kern="0" dirty="0"/>
              <a:t>, Princeton University</a:t>
            </a:r>
          </a:p>
          <a:p>
            <a:pPr marL="0" indent="0" algn="ctr">
              <a:buNone/>
            </a:pPr>
            <a:r>
              <a:rPr lang="en-US" altLang="x-none" sz="2400" b="1" i="1" kern="0" dirty="0">
                <a:solidFill>
                  <a:srgbClr val="009900"/>
                </a:solidFill>
              </a:rPr>
              <a:t>Statistics</a:t>
            </a:r>
            <a:r>
              <a:rPr lang="en-US" altLang="x-none" sz="2400" kern="0" dirty="0"/>
              <a:t> helps us quantify “</a:t>
            </a:r>
            <a:r>
              <a:rPr lang="en-US" altLang="x-none" sz="2400" b="1" kern="0" dirty="0"/>
              <a:t>usually</a:t>
            </a:r>
            <a:r>
              <a:rPr lang="en-US" altLang="x-none" sz="2400" kern="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89943793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9" grpId="0"/>
      <p:bldP spid="11" grpId="0" animBg="1"/>
      <p:bldP spid="12" grpId="0"/>
      <p:bldP spid="13" grpId="0" animBg="1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Basic Probability and Statistics Concepts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9768"/>
            <a:ext cx="7772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400" dirty="0"/>
              <a:t>Independent Events:</a:t>
            </a:r>
          </a:p>
          <a:p>
            <a:pPr lvl="1">
              <a:lnSpc>
                <a:spcPct val="90000"/>
              </a:lnSpc>
            </a:pPr>
            <a:r>
              <a:rPr lang="en-US" altLang="x-none" sz="2200" dirty="0"/>
              <a:t>One event does not affect the other</a:t>
            </a:r>
          </a:p>
          <a:p>
            <a:pPr lvl="1">
              <a:lnSpc>
                <a:spcPct val="90000"/>
              </a:lnSpc>
            </a:pPr>
            <a:r>
              <a:rPr lang="en-US" altLang="x-none" sz="2200" dirty="0"/>
              <a:t>Knowing probability of one event does not change estimate of another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Random Variable: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variable is called a random variable if it takes one of a specified set of values with a specified probability</a:t>
            </a:r>
            <a:endParaRPr lang="en-US" altLang="x-none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65" y="4077072"/>
            <a:ext cx="5575323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4152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Discrete Random Variable Probability Distribution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5" y="2554560"/>
            <a:ext cx="7554642" cy="4114800"/>
          </a:xfrm>
        </p:spPr>
      </p:pic>
      <p:sp>
        <p:nvSpPr>
          <p:cNvPr id="5" name="TextBox 4"/>
          <p:cNvSpPr txBox="1"/>
          <p:nvPr/>
        </p:nvSpPr>
        <p:spPr>
          <a:xfrm>
            <a:off x="974465" y="2004886"/>
            <a:ext cx="6981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Experiment: Toss 2 Coins. Let X = # heads</a:t>
            </a:r>
          </a:p>
        </p:txBody>
      </p:sp>
    </p:spTree>
    <p:extLst>
      <p:ext uri="{BB962C8B-B14F-4D97-AF65-F5344CB8AC3E}">
        <p14:creationId xmlns:p14="http://schemas.microsoft.com/office/powerpoint/2010/main" val="96660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331C-E9FC-E145-AF3B-5C6D9B61C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sz="3200" dirty="0"/>
              <a:t>Histogram and Cumulative Distribition Function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E4BDDC-8713-2747-A4AC-BD76D2337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9" y="2733775"/>
            <a:ext cx="8729662" cy="31345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55D89B-4411-B24D-8529-80EE43414151}"/>
              </a:ext>
            </a:extLst>
          </p:cNvPr>
          <p:cNvSpPr txBox="1"/>
          <p:nvPr/>
        </p:nvSpPr>
        <p:spPr>
          <a:xfrm>
            <a:off x="817638" y="5854561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800" b="1" dirty="0">
                <a:latin typeface="Eurostile" panose="020B0504020202050204" pitchFamily="34" charset="77"/>
              </a:rPr>
              <a:t>Histogram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273E1-9DD6-5949-A14C-A84DE1759C07}"/>
              </a:ext>
            </a:extLst>
          </p:cNvPr>
          <p:cNvSpPr txBox="1"/>
          <p:nvPr/>
        </p:nvSpPr>
        <p:spPr>
          <a:xfrm>
            <a:off x="4511369" y="5854561"/>
            <a:ext cx="406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NO" sz="1800" b="1" dirty="0">
                <a:latin typeface="Eurostile" panose="020B0504020202050204" pitchFamily="34" charset="77"/>
              </a:rPr>
              <a:t>Cumulative Distribution Function (CDF)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B019FE-F26E-954C-A128-0DB1AAF9E2C8}"/>
                  </a:ext>
                </a:extLst>
              </p:cNvPr>
              <p:cNvSpPr txBox="1"/>
              <p:nvPr/>
            </p:nvSpPr>
            <p:spPr>
              <a:xfrm>
                <a:off x="312738" y="1177917"/>
                <a:ext cx="6571388" cy="15696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1800" dirty="0">
                    <a:latin typeface="Eurostile" panose="020B0504020202050204" pitchFamily="34" charset="77"/>
                  </a:rPr>
                  <a:t>Histogram</a:t>
                </a:r>
                <a:r>
                  <a:rPr lang="en-GB" sz="2400" dirty="0">
                    <a:latin typeface="Eurostile" panose="020B0504020202050204" pitchFamily="34" charset="77"/>
                  </a:rPr>
                  <a:t>:    </a:t>
                </a:r>
                <a:r>
                  <a:rPr lang="en-GB" sz="2400" b="1" dirty="0">
                    <a:latin typeface="Eurostile" panose="020B0504020202050204" pitchFamily="34" charset="77"/>
                  </a:rPr>
                  <a:t>f</a:t>
                </a:r>
                <a:r>
                  <a:rPr lang="en-NO" sz="2400" b="1" dirty="0">
                    <a:latin typeface="Eurostile" panose="020B0504020202050204" pitchFamily="34" charset="77"/>
                  </a:rPr>
                  <a:t>(x</a:t>
                </a:r>
                <a:r>
                  <a:rPr lang="en-NO" sz="2400" b="1" baseline="-25000" dirty="0">
                    <a:latin typeface="Eurostile" panose="020B0504020202050204" pitchFamily="34" charset="77"/>
                  </a:rPr>
                  <a:t>i</a:t>
                </a:r>
                <a:r>
                  <a:rPr lang="en-NO" sz="2400" b="1" dirty="0">
                    <a:latin typeface="Eurostile" panose="020B0504020202050204" pitchFamily="34" charset="77"/>
                  </a:rPr>
                  <a:t>)= p</a:t>
                </a:r>
                <a:r>
                  <a:rPr lang="en-NO" sz="2400" b="1" baseline="-25000" dirty="0">
                    <a:latin typeface="Eurostile" panose="020B0504020202050204" pitchFamily="34" charset="77"/>
                  </a:rPr>
                  <a:t>i</a:t>
                </a:r>
                <a:endParaRPr lang="en-NO" sz="2400" b="1" dirty="0">
                  <a:latin typeface="Eurostile" panose="020B0504020202050204" pitchFamily="34" charset="77"/>
                </a:endParaRPr>
              </a:p>
              <a:p>
                <a:pPr algn="l"/>
                <a:endParaRPr lang="en-NO" sz="1800" dirty="0">
                  <a:latin typeface="Eurostile" panose="020B0504020202050204" pitchFamily="34" charset="77"/>
                </a:endParaRPr>
              </a:p>
              <a:p>
                <a:pPr algn="l"/>
                <a:r>
                  <a:rPr lang="en-NO" sz="1800" dirty="0">
                    <a:latin typeface="Eurostile" panose="020B0504020202050204" pitchFamily="34" charset="77"/>
                  </a:rPr>
                  <a:t>Cumulative Distribution Function:   </a:t>
                </a:r>
                <a:r>
                  <a:rPr lang="en-NO" sz="2400" b="1" dirty="0">
                    <a:latin typeface="Eurostile" panose="020B0504020202050204" pitchFamily="34" charset="77"/>
                  </a:rPr>
                  <a:t>F</a:t>
                </a:r>
                <a:r>
                  <a:rPr lang="en-NO" sz="2400" b="1" baseline="-25000" dirty="0">
                    <a:latin typeface="Eurostile" panose="020B0504020202050204" pitchFamily="34" charset="77"/>
                  </a:rPr>
                  <a:t>x</a:t>
                </a:r>
                <a:r>
                  <a:rPr lang="en-NO" sz="2400" b="1" dirty="0">
                    <a:latin typeface="Eurostile" panose="020B0504020202050204" pitchFamily="34" charset="77"/>
                  </a:rPr>
                  <a:t>(a)=P(x</a:t>
                </a:r>
                <a14:m>
                  <m:oMath xmlns:m="http://schemas.openxmlformats.org/officeDocument/2006/math">
                    <m:r>
                      <a:rPr lang="en-NO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NO" sz="2400" b="1" dirty="0">
                    <a:latin typeface="Eurostile" panose="020B0504020202050204" pitchFamily="34" charset="77"/>
                  </a:rPr>
                  <a:t>a)</a:t>
                </a:r>
              </a:p>
              <a:p>
                <a:pPr algn="l"/>
                <a:endParaRPr lang="en-NO" sz="1800" dirty="0">
                  <a:latin typeface="Eurostile" panose="020B0504020202050204" pitchFamily="34" charset="77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B019FE-F26E-954C-A128-0DB1AAF9E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38" y="1177917"/>
                <a:ext cx="6571388" cy="1569660"/>
              </a:xfrm>
              <a:prstGeom prst="rect">
                <a:avLst/>
              </a:prstGeom>
              <a:blipFill>
                <a:blip r:embed="rId3"/>
                <a:stretch>
                  <a:fillRect l="-772" t="-320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351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146446" y="539653"/>
            <a:ext cx="8928992" cy="1143000"/>
          </a:xfrm>
        </p:spPr>
        <p:txBody>
          <a:bodyPr/>
          <a:lstStyle/>
          <a:p>
            <a:r>
              <a:rPr lang="en-NO" sz="2400" dirty="0"/>
              <a:t>Continuous Random Variable Probability Density Function</a:t>
            </a:r>
            <a:endParaRPr lang="en-US" altLang="x-none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90" y="1884060"/>
            <a:ext cx="2560320" cy="4648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7E22FC2-D75C-654B-A912-ED7A7108F488}"/>
              </a:ext>
            </a:extLst>
          </p:cNvPr>
          <p:cNvGrpSpPr/>
          <p:nvPr/>
        </p:nvGrpSpPr>
        <p:grpSpPr>
          <a:xfrm>
            <a:off x="176347" y="1501747"/>
            <a:ext cx="5119099" cy="1279181"/>
            <a:chOff x="685799" y="1492925"/>
            <a:chExt cx="5119099" cy="1279181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B997F38D-05E2-214E-8CC1-831A4DC49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799" y="1492925"/>
              <a:ext cx="5119099" cy="12791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238050" tIns="4761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O" altLang="en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NO" altLang="en-NO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The probability density function, </a:t>
              </a:r>
              <a:r>
                <a:rPr kumimoji="0" lang="en-NO" altLang="en-NO" sz="1600" b="0" i="1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Arial" panose="020B0604020202020204" pitchFamily="34" charset="0"/>
                </a:rPr>
                <a:t>pdf</a:t>
              </a:r>
              <a:r>
                <a:rPr kumimoji="0" lang="en-NO" altLang="en-NO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, as            .</a:t>
              </a:r>
            </a:p>
            <a:p>
              <a:pPr marL="0" marR="0" lvl="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NO" altLang="en-NO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NO" altLang="en-NO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The cumulative distribution function, </a:t>
              </a:r>
              <a:r>
                <a:rPr kumimoji="0" lang="en-NO" altLang="en-NO" sz="1600" b="0" i="1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cdf</a:t>
              </a:r>
              <a:r>
                <a:rPr kumimoji="0" lang="en-NO" altLang="en-NO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as            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O" altLang="en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61EF68B5-3C01-C24C-BB8D-A2B010D553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759" y="1770330"/>
              <a:ext cx="546100" cy="29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50603215-6F83-9340-A69F-750755F1C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731" y="2255429"/>
              <a:ext cx="571500" cy="29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714FA7A-30D9-0F4C-91D3-E4963C153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50057" y="2662064"/>
            <a:ext cx="8302624" cy="41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12270"/>
      </p:ext>
    </p:extLst>
  </p:cSld>
  <p:clrMapOvr>
    <a:masterClrMapping/>
  </p:clrMapOvr>
  <p:transition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7924800" cy="654631"/>
          </a:xfrm>
        </p:spPr>
        <p:txBody>
          <a:bodyPr/>
          <a:lstStyle/>
          <a:p>
            <a:r>
              <a:rPr lang="en-US" altLang="x-none" dirty="0"/>
              <a:t>Indices of central tendency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796" y="1556792"/>
            <a:ext cx="7924800" cy="510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x-none" dirty="0"/>
              <a:t>Summarizing Data by a Single Number</a:t>
            </a:r>
            <a:endParaRPr lang="en-US" altLang="x-none" i="1" dirty="0"/>
          </a:p>
          <a:p>
            <a:pPr>
              <a:lnSpc>
                <a:spcPct val="90000"/>
              </a:lnSpc>
            </a:pPr>
            <a:r>
              <a:rPr lang="en-US" altLang="x-none" dirty="0">
                <a:solidFill>
                  <a:srgbClr val="00B050"/>
                </a:solidFill>
              </a:rPr>
              <a:t>Mean</a:t>
            </a:r>
            <a:r>
              <a:rPr lang="en-US" altLang="x-none" dirty="0"/>
              <a:t> – sum all observations, divide by number</a:t>
            </a:r>
          </a:p>
          <a:p>
            <a:pPr>
              <a:lnSpc>
                <a:spcPct val="90000"/>
              </a:lnSpc>
            </a:pPr>
            <a:r>
              <a:rPr lang="en-US" altLang="x-none" dirty="0">
                <a:solidFill>
                  <a:srgbClr val="00B050"/>
                </a:solidFill>
              </a:rPr>
              <a:t>Median </a:t>
            </a:r>
            <a:r>
              <a:rPr lang="en-US" altLang="x-none" dirty="0"/>
              <a:t>– sort in increasing order, take middle</a:t>
            </a:r>
          </a:p>
          <a:p>
            <a:pPr>
              <a:lnSpc>
                <a:spcPct val="90000"/>
              </a:lnSpc>
            </a:pPr>
            <a:r>
              <a:rPr lang="en-US" altLang="x-none" dirty="0">
                <a:solidFill>
                  <a:srgbClr val="00B050"/>
                </a:solidFill>
              </a:rPr>
              <a:t>Mode</a:t>
            </a:r>
            <a:r>
              <a:rPr lang="en-US" altLang="x-none" dirty="0"/>
              <a:t> – plot histogram and take largest bucket</a:t>
            </a:r>
          </a:p>
          <a:p>
            <a:pPr>
              <a:lnSpc>
                <a:spcPct val="90000"/>
              </a:lnSpc>
            </a:pPr>
            <a:r>
              <a:rPr lang="en-US" altLang="x-none" dirty="0"/>
              <a:t>Mean can be affected by outliers, while median or mode ignore lots of info</a:t>
            </a:r>
          </a:p>
          <a:p>
            <a:pPr>
              <a:lnSpc>
                <a:spcPct val="90000"/>
              </a:lnSpc>
            </a:pPr>
            <a:r>
              <a:rPr lang="en-US" altLang="x-none" dirty="0"/>
              <a:t>Mean has additive properties (mean of a sum is the sum of the means), but not median or mode</a:t>
            </a:r>
          </a:p>
        </p:txBody>
      </p:sp>
    </p:spTree>
    <p:extLst>
      <p:ext uri="{BB962C8B-B14F-4D97-AF65-F5344CB8AC3E}">
        <p14:creationId xmlns:p14="http://schemas.microsoft.com/office/powerpoint/2010/main" val="326043959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568952" cy="1143000"/>
          </a:xfrm>
        </p:spPr>
        <p:txBody>
          <a:bodyPr/>
          <a:lstStyle/>
          <a:p>
            <a:r>
              <a:rPr lang="en-US" altLang="x-none"/>
              <a:t>Relationship Between Mean, Median, Mode</a:t>
            </a:r>
          </a:p>
        </p:txBody>
      </p:sp>
      <p:grpSp>
        <p:nvGrpSpPr>
          <p:cNvPr id="18434" name="Group 15"/>
          <p:cNvGrpSpPr>
            <a:grpSpLocks/>
          </p:cNvGrpSpPr>
          <p:nvPr/>
        </p:nvGrpSpPr>
        <p:grpSpPr bwMode="auto">
          <a:xfrm>
            <a:off x="251843" y="1718071"/>
            <a:ext cx="2800351" cy="2493963"/>
            <a:chOff x="204" y="865"/>
            <a:chExt cx="1764" cy="1571"/>
          </a:xfrm>
        </p:grpSpPr>
        <p:sp>
          <p:nvSpPr>
            <p:cNvPr id="323600" name="Line 16"/>
            <p:cNvSpPr>
              <a:spLocks noChangeShapeType="1"/>
            </p:cNvSpPr>
            <p:nvPr/>
          </p:nvSpPr>
          <p:spPr bwMode="auto">
            <a:xfrm>
              <a:off x="720" y="91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01" name="Line 17"/>
            <p:cNvSpPr>
              <a:spLocks noChangeShapeType="1"/>
            </p:cNvSpPr>
            <p:nvPr/>
          </p:nvSpPr>
          <p:spPr bwMode="auto">
            <a:xfrm>
              <a:off x="720" y="216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02" name="Text Box 18"/>
            <p:cNvSpPr txBox="1">
              <a:spLocks noChangeArrowheads="1"/>
            </p:cNvSpPr>
            <p:nvPr/>
          </p:nvSpPr>
          <p:spPr bwMode="auto">
            <a:xfrm>
              <a:off x="204" y="1344"/>
              <a:ext cx="5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x-none" sz="1800"/>
                <a:t>hist</a:t>
              </a:r>
              <a:r>
                <a:rPr lang="en-US" altLang="x-none" sz="1800" i="1" dirty="0"/>
                <a:t>(x)</a:t>
              </a:r>
            </a:p>
          </p:txBody>
        </p:sp>
        <p:sp>
          <p:nvSpPr>
            <p:cNvPr id="323603" name="Freeform 19"/>
            <p:cNvSpPr>
              <a:spLocks/>
            </p:cNvSpPr>
            <p:nvPr/>
          </p:nvSpPr>
          <p:spPr bwMode="auto">
            <a:xfrm>
              <a:off x="768" y="1264"/>
              <a:ext cx="480" cy="800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04" name="Freeform 20"/>
            <p:cNvSpPr>
              <a:spLocks/>
            </p:cNvSpPr>
            <p:nvPr/>
          </p:nvSpPr>
          <p:spPr bwMode="auto">
            <a:xfrm flipH="1">
              <a:off x="1248" y="1248"/>
              <a:ext cx="480" cy="800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05" name="Line 21"/>
            <p:cNvSpPr>
              <a:spLocks noChangeShapeType="1"/>
            </p:cNvSpPr>
            <p:nvPr/>
          </p:nvSpPr>
          <p:spPr bwMode="auto">
            <a:xfrm>
              <a:off x="1248" y="1296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06" name="Text Box 22"/>
            <p:cNvSpPr txBox="1">
              <a:spLocks noChangeArrowheads="1"/>
            </p:cNvSpPr>
            <p:nvPr/>
          </p:nvSpPr>
          <p:spPr bwMode="auto">
            <a:xfrm>
              <a:off x="988" y="865"/>
              <a:ext cx="581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  <a:defRPr/>
              </a:pPr>
              <a:r>
                <a:rPr lang="en-US" altLang="x-none" sz="1800">
                  <a:solidFill>
                    <a:srgbClr val="009900"/>
                  </a:solidFill>
                  <a:latin typeface="Comic Sans MS" charset="0"/>
                </a:rPr>
                <a:t>mean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en-US" altLang="x-none" sz="1800">
                  <a:solidFill>
                    <a:srgbClr val="009900"/>
                  </a:solidFill>
                  <a:latin typeface="Comic Sans MS" charset="0"/>
                </a:rPr>
                <a:t>median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en-US" altLang="x-none" sz="1800">
                  <a:solidFill>
                    <a:srgbClr val="009900"/>
                  </a:solidFill>
                  <a:latin typeface="Comic Sans MS" charset="0"/>
                </a:rPr>
                <a:t>mode</a:t>
              </a:r>
            </a:p>
          </p:txBody>
        </p:sp>
        <p:sp>
          <p:nvSpPr>
            <p:cNvPr id="323607" name="Text Box 23"/>
            <p:cNvSpPr txBox="1">
              <a:spLocks noChangeArrowheads="1"/>
            </p:cNvSpPr>
            <p:nvPr/>
          </p:nvSpPr>
          <p:spPr bwMode="auto">
            <a:xfrm>
              <a:off x="1104" y="2205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x-none" sz="1800">
                  <a:latin typeface="Comic Sans MS" charset="0"/>
                </a:rPr>
                <a:t>(a)</a:t>
              </a:r>
            </a:p>
          </p:txBody>
        </p:sp>
      </p:grpSp>
      <p:grpSp>
        <p:nvGrpSpPr>
          <p:cNvPr id="18435" name="Group 33"/>
          <p:cNvGrpSpPr>
            <a:grpSpLocks/>
          </p:cNvGrpSpPr>
          <p:nvPr/>
        </p:nvGrpSpPr>
        <p:grpSpPr bwMode="auto">
          <a:xfrm>
            <a:off x="5376292" y="1792684"/>
            <a:ext cx="3009900" cy="2425700"/>
            <a:chOff x="3432" y="959"/>
            <a:chExt cx="1896" cy="1528"/>
          </a:xfrm>
        </p:grpSpPr>
        <p:sp>
          <p:nvSpPr>
            <p:cNvPr id="323587" name="Line 3"/>
            <p:cNvSpPr>
              <a:spLocks noChangeShapeType="1"/>
            </p:cNvSpPr>
            <p:nvPr/>
          </p:nvSpPr>
          <p:spPr bwMode="auto">
            <a:xfrm>
              <a:off x="4080" y="959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589" name="Line 5"/>
            <p:cNvSpPr>
              <a:spLocks noChangeShapeType="1"/>
            </p:cNvSpPr>
            <p:nvPr/>
          </p:nvSpPr>
          <p:spPr bwMode="auto">
            <a:xfrm>
              <a:off x="4080" y="2207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590" name="Text Box 6"/>
            <p:cNvSpPr txBox="1">
              <a:spLocks noChangeArrowheads="1"/>
            </p:cNvSpPr>
            <p:nvPr/>
          </p:nvSpPr>
          <p:spPr bwMode="auto">
            <a:xfrm>
              <a:off x="3432" y="1391"/>
              <a:ext cx="6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x-none" sz="1800"/>
                <a:t>hist</a:t>
              </a:r>
              <a:r>
                <a:rPr lang="en-US" altLang="x-none" sz="1800" i="1" dirty="0"/>
                <a:t>(x)</a:t>
              </a:r>
            </a:p>
          </p:txBody>
        </p:sp>
        <p:sp>
          <p:nvSpPr>
            <p:cNvPr id="323592" name="Freeform 8"/>
            <p:cNvSpPr>
              <a:spLocks/>
            </p:cNvSpPr>
            <p:nvPr/>
          </p:nvSpPr>
          <p:spPr bwMode="auto">
            <a:xfrm>
              <a:off x="4176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594" name="Line 10"/>
            <p:cNvSpPr>
              <a:spLocks noChangeShapeType="1"/>
            </p:cNvSpPr>
            <p:nvPr/>
          </p:nvSpPr>
          <p:spPr bwMode="auto">
            <a:xfrm>
              <a:off x="4464" y="163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595" name="Text Box 11"/>
            <p:cNvSpPr txBox="1">
              <a:spLocks noChangeArrowheads="1"/>
            </p:cNvSpPr>
            <p:nvPr/>
          </p:nvSpPr>
          <p:spPr bwMode="auto">
            <a:xfrm>
              <a:off x="4464" y="1392"/>
              <a:ext cx="58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  <a:defRPr/>
              </a:pPr>
              <a:r>
                <a:rPr lang="en-US" altLang="x-none" sz="1800">
                  <a:solidFill>
                    <a:srgbClr val="009900"/>
                  </a:solidFill>
                  <a:latin typeface="Comic Sans MS" charset="0"/>
                </a:rPr>
                <a:t>mean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en-US" altLang="x-none" sz="1800">
                  <a:solidFill>
                    <a:srgbClr val="009900"/>
                  </a:solidFill>
                  <a:latin typeface="Comic Sans MS" charset="0"/>
                </a:rPr>
                <a:t>median</a:t>
              </a:r>
            </a:p>
          </p:txBody>
        </p:sp>
        <p:sp>
          <p:nvSpPr>
            <p:cNvPr id="323596" name="Text Box 12"/>
            <p:cNvSpPr txBox="1">
              <a:spLocks noChangeArrowheads="1"/>
            </p:cNvSpPr>
            <p:nvPr/>
          </p:nvSpPr>
          <p:spPr bwMode="auto">
            <a:xfrm>
              <a:off x="4608" y="2256"/>
              <a:ext cx="3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x-none" sz="1800">
                  <a:latin typeface="Comic Sans MS" charset="0"/>
                </a:rPr>
                <a:t>(b)</a:t>
              </a:r>
            </a:p>
          </p:txBody>
        </p:sp>
        <p:sp>
          <p:nvSpPr>
            <p:cNvPr id="323608" name="Freeform 24"/>
            <p:cNvSpPr>
              <a:spLocks/>
            </p:cNvSpPr>
            <p:nvPr/>
          </p:nvSpPr>
          <p:spPr bwMode="auto">
            <a:xfrm flipH="1">
              <a:off x="4464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09" name="Freeform 25"/>
            <p:cNvSpPr>
              <a:spLocks/>
            </p:cNvSpPr>
            <p:nvPr/>
          </p:nvSpPr>
          <p:spPr bwMode="auto">
            <a:xfrm>
              <a:off x="4752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10" name="Freeform 26"/>
            <p:cNvSpPr>
              <a:spLocks/>
            </p:cNvSpPr>
            <p:nvPr/>
          </p:nvSpPr>
          <p:spPr bwMode="auto">
            <a:xfrm flipH="1">
              <a:off x="5040" y="1584"/>
              <a:ext cx="288" cy="465"/>
            </a:xfrm>
            <a:custGeom>
              <a:avLst/>
              <a:gdLst>
                <a:gd name="T0" fmla="*/ 0 w 480"/>
                <a:gd name="T1" fmla="*/ 800 h 800"/>
                <a:gd name="T2" fmla="*/ 384 w 480"/>
                <a:gd name="T3" fmla="*/ 128 h 800"/>
                <a:gd name="T4" fmla="*/ 480 w 480"/>
                <a:gd name="T5" fmla="*/ 3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800">
                  <a:moveTo>
                    <a:pt x="0" y="800"/>
                  </a:moveTo>
                  <a:cubicBezTo>
                    <a:pt x="152" y="528"/>
                    <a:pt x="304" y="256"/>
                    <a:pt x="384" y="128"/>
                  </a:cubicBezTo>
                  <a:cubicBezTo>
                    <a:pt x="464" y="0"/>
                    <a:pt x="448" y="40"/>
                    <a:pt x="480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11" name="Line 27"/>
            <p:cNvSpPr>
              <a:spLocks noChangeShapeType="1"/>
            </p:cNvSpPr>
            <p:nvPr/>
          </p:nvSpPr>
          <p:spPr bwMode="auto">
            <a:xfrm>
              <a:off x="5040" y="163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13" name="Line 29"/>
            <p:cNvSpPr>
              <a:spLocks noChangeShapeType="1"/>
            </p:cNvSpPr>
            <p:nvPr/>
          </p:nvSpPr>
          <p:spPr bwMode="auto">
            <a:xfrm>
              <a:off x="47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14" name="Text Box 30"/>
            <p:cNvSpPr txBox="1">
              <a:spLocks noChangeArrowheads="1"/>
            </p:cNvSpPr>
            <p:nvPr/>
          </p:nvSpPr>
          <p:spPr bwMode="auto">
            <a:xfrm>
              <a:off x="4486" y="1008"/>
              <a:ext cx="5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  <a:defRPr/>
              </a:pPr>
              <a:r>
                <a:rPr lang="en-US" altLang="x-none" sz="1800">
                  <a:solidFill>
                    <a:srgbClr val="009900"/>
                  </a:solidFill>
                  <a:latin typeface="Comic Sans MS" charset="0"/>
                </a:rPr>
                <a:t>modes</a:t>
              </a:r>
            </a:p>
          </p:txBody>
        </p:sp>
        <p:sp>
          <p:nvSpPr>
            <p:cNvPr id="323615" name="Line 31"/>
            <p:cNvSpPr>
              <a:spLocks noChangeShapeType="1"/>
            </p:cNvSpPr>
            <p:nvPr/>
          </p:nvSpPr>
          <p:spPr bwMode="auto">
            <a:xfrm flipH="1">
              <a:off x="4464" y="1152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16" name="Line 32"/>
            <p:cNvSpPr>
              <a:spLocks noChangeShapeType="1"/>
            </p:cNvSpPr>
            <p:nvPr/>
          </p:nvSpPr>
          <p:spPr bwMode="auto">
            <a:xfrm>
              <a:off x="4896" y="1152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8440" name="Group 79"/>
          <p:cNvGrpSpPr>
            <a:grpSpLocks/>
          </p:cNvGrpSpPr>
          <p:nvPr/>
        </p:nvGrpSpPr>
        <p:grpSpPr bwMode="auto">
          <a:xfrm>
            <a:off x="3007742" y="2937271"/>
            <a:ext cx="2749550" cy="2424113"/>
            <a:chOff x="2156" y="1728"/>
            <a:chExt cx="1732" cy="1527"/>
          </a:xfrm>
        </p:grpSpPr>
        <p:sp>
          <p:nvSpPr>
            <p:cNvPr id="323641" name="Text Box 57"/>
            <p:cNvSpPr txBox="1">
              <a:spLocks noChangeArrowheads="1"/>
            </p:cNvSpPr>
            <p:nvPr/>
          </p:nvSpPr>
          <p:spPr bwMode="auto">
            <a:xfrm>
              <a:off x="3072" y="3024"/>
              <a:ext cx="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x-none" sz="1800">
                  <a:latin typeface="Comic Sans MS" charset="0"/>
                </a:rPr>
                <a:t>(c)</a:t>
              </a:r>
            </a:p>
          </p:txBody>
        </p:sp>
        <p:sp>
          <p:nvSpPr>
            <p:cNvPr id="323642" name="Line 58"/>
            <p:cNvSpPr>
              <a:spLocks noChangeShapeType="1"/>
            </p:cNvSpPr>
            <p:nvPr/>
          </p:nvSpPr>
          <p:spPr bwMode="auto">
            <a:xfrm>
              <a:off x="2640" y="1728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43" name="Line 59"/>
            <p:cNvSpPr>
              <a:spLocks noChangeShapeType="1"/>
            </p:cNvSpPr>
            <p:nvPr/>
          </p:nvSpPr>
          <p:spPr bwMode="auto">
            <a:xfrm>
              <a:off x="2640" y="2976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44" name="Text Box 60"/>
            <p:cNvSpPr txBox="1">
              <a:spLocks noChangeArrowheads="1"/>
            </p:cNvSpPr>
            <p:nvPr/>
          </p:nvSpPr>
          <p:spPr bwMode="auto">
            <a:xfrm>
              <a:off x="2156" y="2189"/>
              <a:ext cx="5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x-none" sz="1800"/>
                <a:t>hist</a:t>
              </a:r>
              <a:r>
                <a:rPr lang="en-US" altLang="x-none" sz="1800" i="1" dirty="0"/>
                <a:t>(x)</a:t>
              </a:r>
            </a:p>
          </p:txBody>
        </p:sp>
        <p:sp>
          <p:nvSpPr>
            <p:cNvPr id="323645" name="Text Box 61"/>
            <p:cNvSpPr txBox="1">
              <a:spLocks noChangeArrowheads="1"/>
            </p:cNvSpPr>
            <p:nvPr/>
          </p:nvSpPr>
          <p:spPr bwMode="auto">
            <a:xfrm>
              <a:off x="2928" y="2292"/>
              <a:ext cx="58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  <a:defRPr/>
              </a:pPr>
              <a:r>
                <a:rPr lang="en-US" altLang="x-none" sz="1800" dirty="0">
                  <a:solidFill>
                    <a:srgbClr val="009900"/>
                  </a:solidFill>
                  <a:latin typeface="Comic Sans MS" charset="0"/>
                </a:rPr>
                <a:t>mean</a:t>
              </a:r>
            </a:p>
            <a:p>
              <a:pPr algn="ctr">
                <a:lnSpc>
                  <a:spcPct val="70000"/>
                </a:lnSpc>
                <a:defRPr/>
              </a:pPr>
              <a:r>
                <a:rPr lang="en-US" altLang="x-none" sz="1800" dirty="0">
                  <a:solidFill>
                    <a:srgbClr val="009900"/>
                  </a:solidFill>
                  <a:latin typeface="Comic Sans MS" charset="0"/>
                </a:rPr>
                <a:t>median</a:t>
              </a:r>
            </a:p>
          </p:txBody>
        </p:sp>
        <p:sp>
          <p:nvSpPr>
            <p:cNvPr id="323646" name="Text Box 62"/>
            <p:cNvSpPr txBox="1">
              <a:spLocks noChangeArrowheads="1"/>
            </p:cNvSpPr>
            <p:nvPr/>
          </p:nvSpPr>
          <p:spPr bwMode="auto">
            <a:xfrm>
              <a:off x="2880" y="2016"/>
              <a:ext cx="6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  <a:defRPr/>
              </a:pPr>
              <a:r>
                <a:rPr lang="en-US" altLang="x-none" sz="1800" dirty="0">
                  <a:solidFill>
                    <a:srgbClr val="009900"/>
                  </a:solidFill>
                  <a:latin typeface="Comic Sans MS" charset="0"/>
                </a:rPr>
                <a:t>no mode</a:t>
              </a:r>
            </a:p>
          </p:txBody>
        </p:sp>
        <p:sp>
          <p:nvSpPr>
            <p:cNvPr id="323647" name="Line 63"/>
            <p:cNvSpPr>
              <a:spLocks noChangeShapeType="1"/>
            </p:cNvSpPr>
            <p:nvPr/>
          </p:nvSpPr>
          <p:spPr bwMode="auto">
            <a:xfrm flipV="1">
              <a:off x="2832" y="259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48" name="Line 64"/>
            <p:cNvSpPr>
              <a:spLocks noChangeShapeType="1"/>
            </p:cNvSpPr>
            <p:nvPr/>
          </p:nvSpPr>
          <p:spPr bwMode="auto">
            <a:xfrm>
              <a:off x="2832" y="2592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49" name="Line 65"/>
            <p:cNvSpPr>
              <a:spLocks noChangeShapeType="1"/>
            </p:cNvSpPr>
            <p:nvPr/>
          </p:nvSpPr>
          <p:spPr bwMode="auto">
            <a:xfrm flipV="1">
              <a:off x="3648" y="259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50" name="Line 66"/>
            <p:cNvSpPr>
              <a:spLocks noChangeShapeType="1"/>
            </p:cNvSpPr>
            <p:nvPr/>
          </p:nvSpPr>
          <p:spPr bwMode="auto">
            <a:xfrm>
              <a:off x="3216" y="259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4492" y="4461271"/>
            <a:ext cx="3176325" cy="2424113"/>
            <a:chOff x="304492" y="4461271"/>
            <a:chExt cx="3176325" cy="2424113"/>
          </a:xfrm>
        </p:grpSpPr>
        <p:sp>
          <p:nvSpPr>
            <p:cNvPr id="323625" name="Text Box 41"/>
            <p:cNvSpPr txBox="1">
              <a:spLocks noChangeArrowheads="1"/>
            </p:cNvSpPr>
            <p:nvPr/>
          </p:nvSpPr>
          <p:spPr bwMode="auto">
            <a:xfrm>
              <a:off x="1756792" y="6518671"/>
              <a:ext cx="48736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x-none" sz="1800">
                  <a:latin typeface="Comic Sans MS" charset="0"/>
                </a:rPr>
                <a:t>(d)</a:t>
              </a:r>
            </a:p>
          </p:txBody>
        </p:sp>
        <p:sp>
          <p:nvSpPr>
            <p:cNvPr id="323619" name="Line 35"/>
            <p:cNvSpPr>
              <a:spLocks noChangeShapeType="1"/>
            </p:cNvSpPr>
            <p:nvPr/>
          </p:nvSpPr>
          <p:spPr bwMode="auto">
            <a:xfrm>
              <a:off x="1070992" y="4461271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20" name="Line 36"/>
            <p:cNvSpPr>
              <a:spLocks noChangeShapeType="1"/>
            </p:cNvSpPr>
            <p:nvPr/>
          </p:nvSpPr>
          <p:spPr bwMode="auto">
            <a:xfrm>
              <a:off x="1070992" y="6442471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21" name="Text Box 37"/>
            <p:cNvSpPr txBox="1">
              <a:spLocks noChangeArrowheads="1"/>
            </p:cNvSpPr>
            <p:nvPr/>
          </p:nvSpPr>
          <p:spPr bwMode="auto">
            <a:xfrm>
              <a:off x="304492" y="5161359"/>
              <a:ext cx="81304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x-none" sz="1800"/>
                <a:t>hist</a:t>
              </a:r>
              <a:r>
                <a:rPr lang="en-US" altLang="x-none" sz="1800" i="1" dirty="0"/>
                <a:t>(x)</a:t>
              </a:r>
            </a:p>
          </p:txBody>
        </p:sp>
        <p:sp>
          <p:nvSpPr>
            <p:cNvPr id="323652" name="Freeform 68"/>
            <p:cNvSpPr>
              <a:spLocks/>
            </p:cNvSpPr>
            <p:nvPr/>
          </p:nvSpPr>
          <p:spPr bwMode="auto">
            <a:xfrm>
              <a:off x="1223392" y="5045471"/>
              <a:ext cx="1676400" cy="1244600"/>
            </a:xfrm>
            <a:custGeom>
              <a:avLst/>
              <a:gdLst>
                <a:gd name="T0" fmla="*/ 0 w 1056"/>
                <a:gd name="T1" fmla="*/ 784 h 784"/>
                <a:gd name="T2" fmla="*/ 144 w 1056"/>
                <a:gd name="T3" fmla="*/ 112 h 784"/>
                <a:gd name="T4" fmla="*/ 288 w 1056"/>
                <a:gd name="T5" fmla="*/ 112 h 784"/>
                <a:gd name="T6" fmla="*/ 480 w 1056"/>
                <a:gd name="T7" fmla="*/ 352 h 784"/>
                <a:gd name="T8" fmla="*/ 816 w 1056"/>
                <a:gd name="T9" fmla="*/ 640 h 784"/>
                <a:gd name="T10" fmla="*/ 1056 w 1056"/>
                <a:gd name="T11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6" h="784">
                  <a:moveTo>
                    <a:pt x="0" y="784"/>
                  </a:moveTo>
                  <a:cubicBezTo>
                    <a:pt x="48" y="504"/>
                    <a:pt x="96" y="224"/>
                    <a:pt x="144" y="112"/>
                  </a:cubicBezTo>
                  <a:cubicBezTo>
                    <a:pt x="192" y="0"/>
                    <a:pt x="232" y="72"/>
                    <a:pt x="288" y="112"/>
                  </a:cubicBezTo>
                  <a:cubicBezTo>
                    <a:pt x="344" y="152"/>
                    <a:pt x="392" y="264"/>
                    <a:pt x="480" y="352"/>
                  </a:cubicBezTo>
                  <a:cubicBezTo>
                    <a:pt x="568" y="440"/>
                    <a:pt x="720" y="568"/>
                    <a:pt x="816" y="640"/>
                  </a:cubicBezTo>
                  <a:cubicBezTo>
                    <a:pt x="912" y="712"/>
                    <a:pt x="1000" y="760"/>
                    <a:pt x="1056" y="78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53" name="Text Box 69"/>
            <p:cNvSpPr txBox="1">
              <a:spLocks noChangeArrowheads="1"/>
            </p:cNvSpPr>
            <p:nvPr/>
          </p:nvSpPr>
          <p:spPr bwMode="auto">
            <a:xfrm>
              <a:off x="1451992" y="4613671"/>
              <a:ext cx="742950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  <a:defRPr/>
              </a:pPr>
              <a:r>
                <a:rPr lang="en-US" altLang="x-none" sz="1800">
                  <a:solidFill>
                    <a:srgbClr val="009900"/>
                  </a:solidFill>
                  <a:latin typeface="Comic Sans MS" charset="0"/>
                </a:rPr>
                <a:t>mode</a:t>
              </a:r>
            </a:p>
          </p:txBody>
        </p:sp>
        <p:sp>
          <p:nvSpPr>
            <p:cNvPr id="323654" name="Line 70"/>
            <p:cNvSpPr>
              <a:spLocks noChangeShapeType="1"/>
            </p:cNvSpPr>
            <p:nvPr/>
          </p:nvSpPr>
          <p:spPr bwMode="auto">
            <a:xfrm>
              <a:off x="1528192" y="5147071"/>
              <a:ext cx="0" cy="1295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55" name="Line 71"/>
            <p:cNvSpPr>
              <a:spLocks noChangeShapeType="1"/>
            </p:cNvSpPr>
            <p:nvPr/>
          </p:nvSpPr>
          <p:spPr bwMode="auto">
            <a:xfrm>
              <a:off x="1909192" y="5528071"/>
              <a:ext cx="0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56" name="Line 72"/>
            <p:cNvSpPr>
              <a:spLocks noChangeShapeType="1"/>
            </p:cNvSpPr>
            <p:nvPr/>
          </p:nvSpPr>
          <p:spPr bwMode="auto">
            <a:xfrm>
              <a:off x="2290192" y="5909071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57" name="Freeform 73"/>
            <p:cNvSpPr>
              <a:spLocks/>
            </p:cNvSpPr>
            <p:nvPr/>
          </p:nvSpPr>
          <p:spPr bwMode="auto">
            <a:xfrm>
              <a:off x="2899792" y="6290071"/>
              <a:ext cx="457200" cy="88900"/>
            </a:xfrm>
            <a:custGeom>
              <a:avLst/>
              <a:gdLst>
                <a:gd name="T0" fmla="*/ 0 w 288"/>
                <a:gd name="T1" fmla="*/ 0 h 56"/>
                <a:gd name="T2" fmla="*/ 96 w 288"/>
                <a:gd name="T3" fmla="*/ 48 h 56"/>
                <a:gd name="T4" fmla="*/ 288 w 288"/>
                <a:gd name="T5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56">
                  <a:moveTo>
                    <a:pt x="0" y="0"/>
                  </a:moveTo>
                  <a:cubicBezTo>
                    <a:pt x="24" y="20"/>
                    <a:pt x="48" y="40"/>
                    <a:pt x="96" y="48"/>
                  </a:cubicBezTo>
                  <a:cubicBezTo>
                    <a:pt x="144" y="56"/>
                    <a:pt x="216" y="52"/>
                    <a:pt x="288" y="4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58" name="Text Box 74"/>
            <p:cNvSpPr txBox="1">
              <a:spLocks noChangeArrowheads="1"/>
            </p:cNvSpPr>
            <p:nvPr/>
          </p:nvSpPr>
          <p:spPr bwMode="auto">
            <a:xfrm>
              <a:off x="2050480" y="5147071"/>
              <a:ext cx="922337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  <a:defRPr/>
              </a:pPr>
              <a:r>
                <a:rPr lang="en-US" altLang="x-none" sz="1800" dirty="0">
                  <a:solidFill>
                    <a:srgbClr val="009900"/>
                  </a:solidFill>
                  <a:latin typeface="Comic Sans MS" charset="0"/>
                </a:rPr>
                <a:t>median</a:t>
              </a:r>
            </a:p>
          </p:txBody>
        </p:sp>
        <p:sp>
          <p:nvSpPr>
            <p:cNvPr id="323659" name="Text Box 75"/>
            <p:cNvSpPr txBox="1">
              <a:spLocks noChangeArrowheads="1"/>
            </p:cNvSpPr>
            <p:nvPr/>
          </p:nvSpPr>
          <p:spPr bwMode="auto">
            <a:xfrm>
              <a:off x="2756917" y="5604271"/>
              <a:ext cx="723900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  <a:defRPr/>
              </a:pPr>
              <a:r>
                <a:rPr lang="en-US" altLang="x-none" sz="1800">
                  <a:solidFill>
                    <a:srgbClr val="009900"/>
                  </a:solidFill>
                  <a:latin typeface="Comic Sans MS" charset="0"/>
                </a:rPr>
                <a:t>mean</a:t>
              </a:r>
            </a:p>
          </p:txBody>
        </p:sp>
        <p:sp>
          <p:nvSpPr>
            <p:cNvPr id="323660" name="Line 76"/>
            <p:cNvSpPr>
              <a:spLocks noChangeShapeType="1"/>
            </p:cNvSpPr>
            <p:nvPr/>
          </p:nvSpPr>
          <p:spPr bwMode="auto">
            <a:xfrm flipH="1">
              <a:off x="1528192" y="4842271"/>
              <a:ext cx="76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61" name="Line 77"/>
            <p:cNvSpPr>
              <a:spLocks noChangeShapeType="1"/>
            </p:cNvSpPr>
            <p:nvPr/>
          </p:nvSpPr>
          <p:spPr bwMode="auto">
            <a:xfrm flipH="1">
              <a:off x="1909192" y="5375671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62" name="Line 78"/>
            <p:cNvSpPr>
              <a:spLocks noChangeShapeType="1"/>
            </p:cNvSpPr>
            <p:nvPr/>
          </p:nvSpPr>
          <p:spPr bwMode="auto">
            <a:xfrm flipH="1">
              <a:off x="2290192" y="5832871"/>
              <a:ext cx="457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17471" y="4385071"/>
            <a:ext cx="3044946" cy="2424113"/>
            <a:chOff x="5617471" y="4385071"/>
            <a:chExt cx="3044946" cy="2424113"/>
          </a:xfrm>
        </p:grpSpPr>
        <p:sp>
          <p:nvSpPr>
            <p:cNvPr id="323664" name="Text Box 80"/>
            <p:cNvSpPr txBox="1">
              <a:spLocks noChangeArrowheads="1"/>
            </p:cNvSpPr>
            <p:nvPr/>
          </p:nvSpPr>
          <p:spPr bwMode="auto">
            <a:xfrm>
              <a:off x="7090792" y="6442471"/>
              <a:ext cx="48736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x-none" sz="1800">
                  <a:latin typeface="Comic Sans MS" charset="0"/>
                </a:rPr>
                <a:t>(d)</a:t>
              </a:r>
            </a:p>
          </p:txBody>
        </p:sp>
        <p:sp>
          <p:nvSpPr>
            <p:cNvPr id="323665" name="Line 81"/>
            <p:cNvSpPr>
              <a:spLocks noChangeShapeType="1"/>
            </p:cNvSpPr>
            <p:nvPr/>
          </p:nvSpPr>
          <p:spPr bwMode="auto">
            <a:xfrm>
              <a:off x="6404992" y="4385071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66" name="Line 82"/>
            <p:cNvSpPr>
              <a:spLocks noChangeShapeType="1"/>
            </p:cNvSpPr>
            <p:nvPr/>
          </p:nvSpPr>
          <p:spPr bwMode="auto">
            <a:xfrm>
              <a:off x="6404992" y="6366271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667" name="Text Box 83"/>
            <p:cNvSpPr txBox="1">
              <a:spLocks noChangeArrowheads="1"/>
            </p:cNvSpPr>
            <p:nvPr/>
          </p:nvSpPr>
          <p:spPr bwMode="auto">
            <a:xfrm>
              <a:off x="5617471" y="5104486"/>
              <a:ext cx="81304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x-none" sz="1800" dirty="0" err="1"/>
                <a:t>hist</a:t>
              </a:r>
              <a:r>
                <a:rPr lang="en-US" altLang="x-none" sz="1800" i="1" dirty="0"/>
                <a:t>(x)</a:t>
              </a:r>
            </a:p>
          </p:txBody>
        </p:sp>
        <p:grpSp>
          <p:nvGrpSpPr>
            <p:cNvPr id="18456" name="Group 96"/>
            <p:cNvGrpSpPr>
              <a:grpSpLocks/>
            </p:cNvGrpSpPr>
            <p:nvPr/>
          </p:nvGrpSpPr>
          <p:grpSpPr bwMode="auto">
            <a:xfrm flipH="1">
              <a:off x="6404992" y="4461271"/>
              <a:ext cx="2257425" cy="1828800"/>
              <a:chOff x="4176" y="2688"/>
              <a:chExt cx="1422" cy="1152"/>
            </a:xfrm>
          </p:grpSpPr>
          <p:sp>
            <p:nvSpPr>
              <p:cNvPr id="323669" name="Text Box 85"/>
              <p:cNvSpPr txBox="1">
                <a:spLocks noChangeArrowheads="1"/>
              </p:cNvSpPr>
              <p:nvPr/>
            </p:nvSpPr>
            <p:spPr bwMode="auto">
              <a:xfrm>
                <a:off x="4320" y="2688"/>
                <a:ext cx="46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70000"/>
                  </a:lnSpc>
                  <a:defRPr/>
                </a:pPr>
                <a:r>
                  <a:rPr lang="en-US" altLang="x-none" sz="1800">
                    <a:solidFill>
                      <a:srgbClr val="009900"/>
                    </a:solidFill>
                    <a:latin typeface="Comic Sans MS" charset="0"/>
                  </a:rPr>
                  <a:t>mode</a:t>
                </a:r>
              </a:p>
            </p:txBody>
          </p:sp>
          <p:sp>
            <p:nvSpPr>
              <p:cNvPr id="323670" name="Line 86"/>
              <p:cNvSpPr>
                <a:spLocks noChangeShapeType="1"/>
              </p:cNvSpPr>
              <p:nvPr/>
            </p:nvSpPr>
            <p:spPr bwMode="auto">
              <a:xfrm>
                <a:off x="4368" y="3024"/>
                <a:ext cx="0" cy="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3671" name="Line 87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3672" name="Line 88"/>
              <p:cNvSpPr>
                <a:spLocks noChangeShapeType="1"/>
              </p:cNvSpPr>
              <p:nvPr/>
            </p:nvSpPr>
            <p:spPr bwMode="auto">
              <a:xfrm>
                <a:off x="4848" y="3504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8461" name="Group 95"/>
              <p:cNvGrpSpPr>
                <a:grpSpLocks/>
              </p:cNvGrpSpPr>
              <p:nvPr/>
            </p:nvGrpSpPr>
            <p:grpSpPr bwMode="auto">
              <a:xfrm>
                <a:off x="4176" y="2960"/>
                <a:ext cx="1344" cy="840"/>
                <a:chOff x="4176" y="2960"/>
                <a:chExt cx="1344" cy="840"/>
              </a:xfrm>
            </p:grpSpPr>
            <p:sp>
              <p:nvSpPr>
                <p:cNvPr id="323668" name="Freeform 84"/>
                <p:cNvSpPr>
                  <a:spLocks/>
                </p:cNvSpPr>
                <p:nvPr/>
              </p:nvSpPr>
              <p:spPr bwMode="auto">
                <a:xfrm>
                  <a:off x="4176" y="2960"/>
                  <a:ext cx="1056" cy="784"/>
                </a:xfrm>
                <a:custGeom>
                  <a:avLst/>
                  <a:gdLst>
                    <a:gd name="T0" fmla="*/ 0 w 1056"/>
                    <a:gd name="T1" fmla="*/ 784 h 784"/>
                    <a:gd name="T2" fmla="*/ 144 w 1056"/>
                    <a:gd name="T3" fmla="*/ 112 h 784"/>
                    <a:gd name="T4" fmla="*/ 288 w 1056"/>
                    <a:gd name="T5" fmla="*/ 112 h 784"/>
                    <a:gd name="T6" fmla="*/ 480 w 1056"/>
                    <a:gd name="T7" fmla="*/ 352 h 784"/>
                    <a:gd name="T8" fmla="*/ 816 w 1056"/>
                    <a:gd name="T9" fmla="*/ 640 h 784"/>
                    <a:gd name="T10" fmla="*/ 1056 w 1056"/>
                    <a:gd name="T11" fmla="*/ 784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56" h="784">
                      <a:moveTo>
                        <a:pt x="0" y="784"/>
                      </a:moveTo>
                      <a:cubicBezTo>
                        <a:pt x="48" y="504"/>
                        <a:pt x="96" y="224"/>
                        <a:pt x="144" y="112"/>
                      </a:cubicBezTo>
                      <a:cubicBezTo>
                        <a:pt x="192" y="0"/>
                        <a:pt x="232" y="72"/>
                        <a:pt x="288" y="112"/>
                      </a:cubicBezTo>
                      <a:cubicBezTo>
                        <a:pt x="344" y="152"/>
                        <a:pt x="392" y="264"/>
                        <a:pt x="480" y="352"/>
                      </a:cubicBezTo>
                      <a:cubicBezTo>
                        <a:pt x="568" y="440"/>
                        <a:pt x="720" y="568"/>
                        <a:pt x="816" y="640"/>
                      </a:cubicBezTo>
                      <a:cubicBezTo>
                        <a:pt x="912" y="712"/>
                        <a:pt x="1000" y="760"/>
                        <a:pt x="1056" y="78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3673" name="Freeform 89"/>
                <p:cNvSpPr>
                  <a:spLocks/>
                </p:cNvSpPr>
                <p:nvPr/>
              </p:nvSpPr>
              <p:spPr bwMode="auto">
                <a:xfrm>
                  <a:off x="5232" y="3744"/>
                  <a:ext cx="288" cy="56"/>
                </a:xfrm>
                <a:custGeom>
                  <a:avLst/>
                  <a:gdLst>
                    <a:gd name="T0" fmla="*/ 0 w 288"/>
                    <a:gd name="T1" fmla="*/ 0 h 56"/>
                    <a:gd name="T2" fmla="*/ 96 w 288"/>
                    <a:gd name="T3" fmla="*/ 48 h 56"/>
                    <a:gd name="T4" fmla="*/ 288 w 288"/>
                    <a:gd name="T5" fmla="*/ 4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8" h="56">
                      <a:moveTo>
                        <a:pt x="0" y="0"/>
                      </a:moveTo>
                      <a:cubicBezTo>
                        <a:pt x="24" y="20"/>
                        <a:pt x="48" y="40"/>
                        <a:pt x="96" y="48"/>
                      </a:cubicBezTo>
                      <a:cubicBezTo>
                        <a:pt x="144" y="56"/>
                        <a:pt x="216" y="52"/>
                        <a:pt x="288" y="4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23674" name="Text Box 90"/>
              <p:cNvSpPr txBox="1">
                <a:spLocks noChangeArrowheads="1"/>
              </p:cNvSpPr>
              <p:nvPr/>
            </p:nvSpPr>
            <p:spPr bwMode="auto">
              <a:xfrm>
                <a:off x="4697" y="3024"/>
                <a:ext cx="581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70000"/>
                  </a:lnSpc>
                  <a:defRPr/>
                </a:pPr>
                <a:r>
                  <a:rPr lang="en-US" altLang="x-none" sz="1800">
                    <a:solidFill>
                      <a:srgbClr val="009900"/>
                    </a:solidFill>
                    <a:latin typeface="Comic Sans MS" charset="0"/>
                  </a:rPr>
                  <a:t>median</a:t>
                </a:r>
              </a:p>
            </p:txBody>
          </p:sp>
          <p:sp>
            <p:nvSpPr>
              <p:cNvPr id="323675" name="Text Box 91"/>
              <p:cNvSpPr txBox="1">
                <a:spLocks noChangeArrowheads="1"/>
              </p:cNvSpPr>
              <p:nvPr/>
            </p:nvSpPr>
            <p:spPr bwMode="auto">
              <a:xfrm>
                <a:off x="5142" y="3312"/>
                <a:ext cx="456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70000"/>
                  </a:lnSpc>
                  <a:defRPr/>
                </a:pPr>
                <a:r>
                  <a:rPr lang="en-US" altLang="x-none" sz="1800">
                    <a:solidFill>
                      <a:srgbClr val="009900"/>
                    </a:solidFill>
                    <a:latin typeface="Comic Sans MS" charset="0"/>
                  </a:rPr>
                  <a:t>mean</a:t>
                </a:r>
              </a:p>
            </p:txBody>
          </p:sp>
          <p:sp>
            <p:nvSpPr>
              <p:cNvPr id="323676" name="Line 92"/>
              <p:cNvSpPr>
                <a:spLocks noChangeShapeType="1"/>
              </p:cNvSpPr>
              <p:nvPr/>
            </p:nvSpPr>
            <p:spPr bwMode="auto">
              <a:xfrm flipH="1">
                <a:off x="4368" y="2832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3677" name="Line 93"/>
              <p:cNvSpPr>
                <a:spLocks noChangeShapeType="1"/>
              </p:cNvSpPr>
              <p:nvPr/>
            </p:nvSpPr>
            <p:spPr bwMode="auto">
              <a:xfrm flipH="1">
                <a:off x="4608" y="3168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3678" name="Line 94"/>
              <p:cNvSpPr>
                <a:spLocks noChangeShapeType="1"/>
              </p:cNvSpPr>
              <p:nvPr/>
            </p:nvSpPr>
            <p:spPr bwMode="auto">
              <a:xfrm flipH="1">
                <a:off x="4848" y="3456"/>
                <a:ext cx="28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587595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Summarizing Variability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574776"/>
            <a:ext cx="8784976" cy="1358280"/>
          </a:xfrm>
        </p:spPr>
        <p:txBody>
          <a:bodyPr/>
          <a:lstStyle/>
          <a:p>
            <a:r>
              <a:rPr lang="en-US" altLang="x-none" sz="2400" dirty="0"/>
              <a:t>Summarizing by a single number is rarely enough </a:t>
            </a:r>
          </a:p>
          <a:p>
            <a:pPr marL="0" indent="0">
              <a:buNone/>
            </a:pPr>
            <a:r>
              <a:rPr lang="en-US" altLang="x-none" sz="2400" dirty="0">
                <a:sym typeface="Wingdings" charset="2"/>
              </a:rPr>
              <a:t> </a:t>
            </a:r>
            <a:r>
              <a:rPr lang="en-US" altLang="x-none" sz="2400" dirty="0"/>
              <a:t>need statement about </a:t>
            </a:r>
            <a:r>
              <a:rPr lang="en-US" altLang="x-none" sz="2400" i="1" dirty="0"/>
              <a:t>variability</a:t>
            </a:r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1066800" y="1628800"/>
            <a:ext cx="6975475" cy="83185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i="1" dirty="0"/>
              <a:t>“Then there is the man who drowned crossing a stream</a:t>
            </a:r>
          </a:p>
          <a:p>
            <a:pPr>
              <a:defRPr/>
            </a:pPr>
            <a:r>
              <a:rPr lang="en-US" altLang="x-none" i="1" dirty="0"/>
              <a:t>with an average depth of six inches.”</a:t>
            </a:r>
            <a:r>
              <a:rPr lang="en-US" altLang="x-none" dirty="0"/>
              <a:t> – W.I.E. Gates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73617" y="3597175"/>
            <a:ext cx="8928992" cy="3030698"/>
            <a:chOff x="-73617" y="3597175"/>
            <a:chExt cx="8928992" cy="3030698"/>
          </a:xfrm>
        </p:grpSpPr>
        <p:sp>
          <p:nvSpPr>
            <p:cNvPr id="334855" name="Line 7"/>
            <p:cNvSpPr>
              <a:spLocks noChangeShapeType="1"/>
            </p:cNvSpPr>
            <p:nvPr/>
          </p:nvSpPr>
          <p:spPr bwMode="auto">
            <a:xfrm>
              <a:off x="5334000" y="3673375"/>
              <a:ext cx="0" cy="198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4856" name="Line 8"/>
            <p:cNvSpPr>
              <a:spLocks noChangeShapeType="1"/>
            </p:cNvSpPr>
            <p:nvPr/>
          </p:nvSpPr>
          <p:spPr bwMode="auto">
            <a:xfrm>
              <a:off x="5334000" y="5654575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4857" name="Text Box 9"/>
            <p:cNvSpPr txBox="1">
              <a:spLocks noChangeArrowheads="1"/>
            </p:cNvSpPr>
            <p:nvPr/>
          </p:nvSpPr>
          <p:spPr bwMode="auto">
            <a:xfrm rot="-5400000">
              <a:off x="4485482" y="4521893"/>
              <a:ext cx="1149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x-none" sz="1800"/>
                <a:t>Frequency</a:t>
              </a:r>
              <a:endParaRPr lang="en-US" altLang="x-none" sz="1800" i="1"/>
            </a:p>
          </p:txBody>
        </p:sp>
        <p:sp>
          <p:nvSpPr>
            <p:cNvPr id="334858" name="Text Box 10"/>
            <p:cNvSpPr txBox="1">
              <a:spLocks noChangeArrowheads="1"/>
            </p:cNvSpPr>
            <p:nvPr/>
          </p:nvSpPr>
          <p:spPr bwMode="auto">
            <a:xfrm>
              <a:off x="5943600" y="4587775"/>
              <a:ext cx="723900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  <a:defRPr/>
              </a:pPr>
              <a:r>
                <a:rPr lang="en-US" altLang="x-none" sz="1800">
                  <a:solidFill>
                    <a:srgbClr val="009900"/>
                  </a:solidFill>
                  <a:latin typeface="Comic Sans MS" charset="0"/>
                </a:rPr>
                <a:t>mean</a:t>
              </a:r>
            </a:p>
          </p:txBody>
        </p:sp>
        <p:sp>
          <p:nvSpPr>
            <p:cNvPr id="334864" name="Text Box 16"/>
            <p:cNvSpPr txBox="1">
              <a:spLocks noChangeArrowheads="1"/>
            </p:cNvSpPr>
            <p:nvPr/>
          </p:nvSpPr>
          <p:spPr bwMode="auto">
            <a:xfrm>
              <a:off x="5486400" y="5654575"/>
              <a:ext cx="1600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x-none" sz="1800"/>
                <a:t>Response Time</a:t>
              </a:r>
              <a:endParaRPr lang="en-US" altLang="x-none" sz="1800" i="1"/>
            </a:p>
          </p:txBody>
        </p:sp>
        <p:sp>
          <p:nvSpPr>
            <p:cNvPr id="334865" name="Rectangle 17"/>
            <p:cNvSpPr>
              <a:spLocks noChangeArrowheads="1"/>
            </p:cNvSpPr>
            <p:nvPr/>
          </p:nvSpPr>
          <p:spPr bwMode="auto">
            <a:xfrm>
              <a:off x="5562600" y="4359175"/>
              <a:ext cx="152400" cy="129540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4866" name="Rectangle 18"/>
            <p:cNvSpPr>
              <a:spLocks noChangeArrowheads="1"/>
            </p:cNvSpPr>
            <p:nvPr/>
          </p:nvSpPr>
          <p:spPr bwMode="auto">
            <a:xfrm>
              <a:off x="6858000" y="4587775"/>
              <a:ext cx="152400" cy="106680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4867" name="Line 19"/>
            <p:cNvSpPr>
              <a:spLocks noChangeShapeType="1"/>
            </p:cNvSpPr>
            <p:nvPr/>
          </p:nvSpPr>
          <p:spPr bwMode="auto">
            <a:xfrm flipH="1">
              <a:off x="6172200" y="4816375"/>
              <a:ext cx="76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0732" name="Group 21"/>
            <p:cNvGrpSpPr>
              <a:grpSpLocks/>
            </p:cNvGrpSpPr>
            <p:nvPr/>
          </p:nvGrpSpPr>
          <p:grpSpPr bwMode="auto">
            <a:xfrm>
              <a:off x="1219200" y="3597175"/>
              <a:ext cx="2438400" cy="2347913"/>
              <a:chOff x="672" y="2592"/>
              <a:chExt cx="1536" cy="1479"/>
            </a:xfrm>
          </p:grpSpPr>
          <p:sp>
            <p:nvSpPr>
              <p:cNvPr id="334870" name="Line 22"/>
              <p:cNvSpPr>
                <a:spLocks noChangeShapeType="1"/>
              </p:cNvSpPr>
              <p:nvPr/>
            </p:nvSpPr>
            <p:spPr bwMode="auto">
              <a:xfrm>
                <a:off x="960" y="259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4871" name="Line 23"/>
              <p:cNvSpPr>
                <a:spLocks noChangeShapeType="1"/>
              </p:cNvSpPr>
              <p:nvPr/>
            </p:nvSpPr>
            <p:spPr bwMode="auto">
              <a:xfrm>
                <a:off x="960" y="3840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4872" name="Text Box 24"/>
              <p:cNvSpPr txBox="1">
                <a:spLocks noChangeArrowheads="1"/>
              </p:cNvSpPr>
              <p:nvPr/>
            </p:nvSpPr>
            <p:spPr bwMode="auto">
              <a:xfrm rot="-5400000">
                <a:off x="426" y="3126"/>
                <a:ext cx="7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x-none" sz="1800"/>
                  <a:t>Frequency</a:t>
                </a:r>
                <a:endParaRPr lang="en-US" altLang="x-none" sz="1800" i="1"/>
              </a:p>
            </p:txBody>
          </p:sp>
          <p:sp>
            <p:nvSpPr>
              <p:cNvPr id="334873" name="Text Box 25"/>
              <p:cNvSpPr txBox="1">
                <a:spLocks noChangeArrowheads="1"/>
              </p:cNvSpPr>
              <p:nvPr/>
            </p:nvSpPr>
            <p:spPr bwMode="auto">
              <a:xfrm>
                <a:off x="1728" y="3360"/>
                <a:ext cx="456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70000"/>
                  </a:lnSpc>
                  <a:defRPr/>
                </a:pPr>
                <a:r>
                  <a:rPr lang="en-US" altLang="x-none" sz="1800">
                    <a:solidFill>
                      <a:srgbClr val="009900"/>
                    </a:solidFill>
                    <a:latin typeface="Comic Sans MS" charset="0"/>
                  </a:rPr>
                  <a:t>mean</a:t>
                </a:r>
              </a:p>
            </p:txBody>
          </p:sp>
          <p:sp>
            <p:nvSpPr>
              <p:cNvPr id="334874" name="Text Box 26"/>
              <p:cNvSpPr txBox="1">
                <a:spLocks noChangeArrowheads="1"/>
              </p:cNvSpPr>
              <p:nvPr/>
            </p:nvSpPr>
            <p:spPr bwMode="auto">
              <a:xfrm>
                <a:off x="1056" y="3840"/>
                <a:ext cx="10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x-none" sz="1800"/>
                  <a:t>Response Time</a:t>
                </a:r>
                <a:endParaRPr lang="en-US" altLang="x-none" sz="1800" i="1"/>
              </a:p>
            </p:txBody>
          </p:sp>
          <p:sp>
            <p:nvSpPr>
              <p:cNvPr id="334875" name="Rectangle 27"/>
              <p:cNvSpPr>
                <a:spLocks noChangeArrowheads="1"/>
              </p:cNvSpPr>
              <p:nvPr/>
            </p:nvSpPr>
            <p:spPr bwMode="auto">
              <a:xfrm>
                <a:off x="1392" y="2832"/>
                <a:ext cx="96" cy="1008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4876" name="Rectangle 28"/>
              <p:cNvSpPr>
                <a:spLocks noChangeArrowheads="1"/>
              </p:cNvSpPr>
              <p:nvPr/>
            </p:nvSpPr>
            <p:spPr bwMode="auto">
              <a:xfrm>
                <a:off x="1488" y="3312"/>
                <a:ext cx="96" cy="528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4877" name="Line 29"/>
              <p:cNvSpPr>
                <a:spLocks noChangeShapeType="1"/>
              </p:cNvSpPr>
              <p:nvPr/>
            </p:nvSpPr>
            <p:spPr bwMode="auto">
              <a:xfrm flipH="1">
                <a:off x="1488" y="3504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-73617" y="6227763"/>
              <a:ext cx="89289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altLang="x-none" dirty="0"/>
                <a:t>If two systems have same mean, tend to prefer one with </a:t>
              </a:r>
              <a:r>
                <a:rPr lang="en-US" altLang="x-none" u="sng" dirty="0"/>
                <a:t>less variability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69559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fi-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ifi-nd.potx</Template>
  <TotalTime>4976</TotalTime>
  <Words>1262</Words>
  <Application>Microsoft Macintosh PowerPoint</Application>
  <PresentationFormat>On-screen Show (4:3)</PresentationFormat>
  <Paragraphs>172</Paragraphs>
  <Slides>18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Eurostile</vt:lpstr>
      <vt:lpstr>Helvetica</vt:lpstr>
      <vt:lpstr>Tahoma</vt:lpstr>
      <vt:lpstr>Wingdings</vt:lpstr>
      <vt:lpstr>ifi-nd</vt:lpstr>
      <vt:lpstr>Equation</vt:lpstr>
      <vt:lpstr>Department of Informatics Networks and Distributed Systems (ND) group</vt:lpstr>
      <vt:lpstr>Why do we need statistics?</vt:lpstr>
      <vt:lpstr>Basic Probability and Statistics Concepts</vt:lpstr>
      <vt:lpstr>Example of a Discrete Random Variable Probability Distribution</vt:lpstr>
      <vt:lpstr>Histogram and Cumulative Distribition Function</vt:lpstr>
      <vt:lpstr>Continuous Random Variable Probability Density Function</vt:lpstr>
      <vt:lpstr>Indices of central tendency</vt:lpstr>
      <vt:lpstr>Relationship Between Mean, Median, Mode</vt:lpstr>
      <vt:lpstr>Summarizing Variability</vt:lpstr>
      <vt:lpstr>Indices of Dispersion</vt:lpstr>
      <vt:lpstr>Indices of Dispersion</vt:lpstr>
      <vt:lpstr>Determining Distribution of Data</vt:lpstr>
      <vt:lpstr>Comparing Systems Using Sample Data</vt:lpstr>
      <vt:lpstr>Sample versus Population</vt:lpstr>
      <vt:lpstr>Confidence Interval for the Mean</vt:lpstr>
      <vt:lpstr>Meaning of Confidence Interval</vt:lpstr>
      <vt:lpstr>What if n not large?</vt:lpstr>
      <vt:lpstr>What Confidence Level to Use?</vt:lpstr>
    </vt:vector>
  </TitlesOfParts>
  <Company>Rayon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 Haugan</dc:creator>
  <cp:lastModifiedBy>Özgü Alay Erduran</cp:lastModifiedBy>
  <cp:revision>325</cp:revision>
  <cp:lastPrinted>2011-08-15T11:15:31Z</cp:lastPrinted>
  <dcterms:created xsi:type="dcterms:W3CDTF">2011-02-18T08:40:46Z</dcterms:created>
  <dcterms:modified xsi:type="dcterms:W3CDTF">2023-08-23T08:30:14Z</dcterms:modified>
</cp:coreProperties>
</file>