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728"/>
  </p:normalViewPr>
  <p:slideViewPr>
    <p:cSldViewPr snapToGrid="0">
      <p:cViewPr varScale="1">
        <p:scale>
          <a:sx n="118" d="100"/>
          <a:sy n="118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656A-DF4F-3C4C-8AFC-4710BA3B8869}" type="datetimeFigureOut">
              <a:rPr lang="en-NO" smtClean="0"/>
              <a:t>06/09/2023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E9FC-2244-EF42-9A15-DB716311777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881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4CE-2630-5055-9B34-D7D70D45B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2855D-3DF1-1888-AF88-1578E8B82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6E91-3C08-1283-CDA6-78AD6B0D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7538-F8E6-4E4E-8147-C9D48682C808}" type="datetime1">
              <a:rPr lang="nb-NO" smtClean="0"/>
              <a:t>06.09.2023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E87C6-B6E8-8E58-6AEF-5267034C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8AA61-DE2E-2664-1DF3-353CF9A6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1805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C453-80C4-3F5F-9DD4-A9693B4B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5410A-27DF-CB7E-A0DC-2CE39EC25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21FF8-87D8-DA9E-0845-9DCA6639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A30-B7A4-D24A-898B-A858943006E1}" type="datetime1">
              <a:rPr lang="nb-NO" smtClean="0"/>
              <a:t>06.09.2023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D3B73-B3FD-AFEA-EF35-41292563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1A41F-1AF7-A183-923E-EB2A86E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308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E4F61-59F9-2E57-4BF8-83DC406EF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34349-DA29-360B-1558-84A8A511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2755A-7182-3DC3-AEFE-C24848C2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C445-144B-C440-AC74-AA2F65C13357}" type="datetime1">
              <a:rPr lang="nb-NO" smtClean="0"/>
              <a:t>06.09.2023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D92F-C70A-E977-00C4-FAF0270F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1495-B45A-36A4-A6D5-4F15B89C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5950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2C0A-93B3-6DB4-E0C1-1FBBB268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99B3-E0A0-8BC6-6C91-9EDF8BB12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B2678-710F-5597-AFE0-8463844A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6FCF-561A-EC4E-9FA1-F16567B06244}" type="datetime1">
              <a:rPr lang="nb-NO" smtClean="0"/>
              <a:t>06.09.2023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D68C-357E-02CC-7726-8AC8FAB3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B0077-153F-32EE-E1D2-3F26F272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758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6323-3287-FA39-1190-B4D0C4F9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86B3-F2E1-86CE-C641-EA9F19C0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46366-493B-A004-4DBE-9A66E441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0127-78E9-524C-B7C6-7FC7C22AD70F}" type="datetime1">
              <a:rPr lang="nb-NO" smtClean="0"/>
              <a:t>06.09.2023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49F49-0AF0-1703-5B42-C2BE7E89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39CA-6A82-8BE4-BC32-57109648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5080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F57-2943-1EB4-26D2-36312E37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545-F1E1-B0A4-CF9A-32CDE916F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C60C7-DAE6-06D7-F02F-4B0CFF9DA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BCDB3-FD32-AB9E-2CE1-3781399A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50B2-511A-D94F-B7C7-6761486C88AA}" type="datetime1">
              <a:rPr lang="nb-NO" smtClean="0"/>
              <a:t>06.09.2023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BDD-FC88-33FA-56B7-ED166911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6FE40-D4C8-A713-630D-4C6DDA43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332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490E-9A6F-DA8E-3B92-5D3D8B3A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6E12B-253D-0E32-B14F-3049D804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ECDF-E5FC-C3FA-6B62-80B027AB6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DF969-F0D7-53B6-4220-766B77CD3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21185-6900-A30B-2858-459036C8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F59B4-8DD6-74F5-4E2D-1C24F117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5267-E07A-1946-8ADE-F34536BDC1C2}" type="datetime1">
              <a:rPr lang="nb-NO" smtClean="0"/>
              <a:t>06.09.2023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1AEEA-720A-7DC5-857B-C47E60D1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0DE14-7D63-7445-1BC7-28A6E944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662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B8DC-69B4-A580-7B8E-0792BCF4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D2E12-B53D-4AB9-0550-8B28BEA4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35BD-8C47-3E4B-9554-9C02076EAFCB}" type="datetime1">
              <a:rPr lang="nb-NO" smtClean="0"/>
              <a:t>06.09.2023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7BA36-937D-6CD9-7A72-8014E290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B8122-DCDD-FD20-E5D4-359BE1CB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1347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0E0C8-CD04-AE6C-5A89-444914AA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C6F7-60FB-3B43-8077-E8F49FA60E61}" type="datetime1">
              <a:rPr lang="nb-NO" smtClean="0"/>
              <a:t>06.09.2023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72035-D497-FE14-CDB8-0732731B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5F6D6-B090-0713-75BC-E28B1B26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3412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86F3-03AB-65B8-3CAD-D23EA72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56C7-2C39-8514-FBB9-F120A69B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B494D-6A2C-2D57-255A-6C141120D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DD51-8003-A7CA-27A2-E2BCAC9B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96A-3A74-4349-8B45-71A186CF2725}" type="datetime1">
              <a:rPr lang="nb-NO" smtClean="0"/>
              <a:t>06.09.2023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ACA79-DFEF-3704-5B04-65B7E412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85F15-3AFA-9555-973F-7EF57593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5404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9438-3938-E5DA-80F7-D1390435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A2D8D-DEB7-A1B4-F6E5-E2F9B9B45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B2060-C8D6-7F85-60E4-6CD39225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66170-610E-C500-13B5-AA85EE01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2FC3-A29D-B844-8909-E9434B2FD575}" type="datetime1">
              <a:rPr lang="nb-NO" smtClean="0"/>
              <a:t>06.09.2023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2CE8-4144-9329-F855-6A7DB6CC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F3051-3622-C712-32CE-55245328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8719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F367C-9DE3-44E8-4813-0D515BF5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24F2F-2F4D-1A66-33F5-F7231D7F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2D344-5216-6E89-0F65-AC25C5192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9359-C3A7-FA4D-90BA-CA3823B06E14}" type="datetime1">
              <a:rPr lang="nb-NO" smtClean="0"/>
              <a:t>06.09.2023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01C3E-DC55-A0D9-D99D-E5946D9DA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D1D7D-3730-E1E4-E24D-B0438C90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CC2F-F8D8-A74E-82A6-3D1F65100A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89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i-winter/matlab_motion_planning/blob/master/README.m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66A0-8371-D34F-7563-51ACEA628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>
                <a:latin typeface="Eurostile" panose="020B0504020202050204" pitchFamily="34" charset="77"/>
              </a:rPr>
              <a:t>Motion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B9673-FBD5-DA2A-F003-0A428515E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IN5060 -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6799D-2AC4-36A4-0B56-A023EB7E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6051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B0A7-F388-0112-D6F0-108ACF89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Your </a:t>
            </a:r>
            <a:r>
              <a:rPr lang="nb-NO" dirty="0" err="1"/>
              <a:t>task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0F4B-DD5A-7CAE-6E4C-0417D4FD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270"/>
            <a:ext cx="10515600" cy="52086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Just like C or Java, </a:t>
            </a:r>
            <a:r>
              <a:rPr lang="nb-NO" dirty="0" err="1"/>
              <a:t>Matlab</a:t>
            </a:r>
            <a:r>
              <a:rPr lang="nb-NO" dirty="0"/>
              <a:t> is not </a:t>
            </a:r>
            <a:r>
              <a:rPr lang="nb-NO" dirty="0" err="1"/>
              <a:t>inherently</a:t>
            </a:r>
            <a:r>
              <a:rPr lang="nb-NO" dirty="0"/>
              <a:t> a simulator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kind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The Motion Planning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comprise</a:t>
            </a:r>
            <a:r>
              <a:rPr lang="nb-NO" dirty="0"/>
              <a:t> </a:t>
            </a:r>
            <a:r>
              <a:rPr lang="nb-NO" dirty="0" err="1"/>
              <a:t>algorithms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kind</a:t>
            </a:r>
            <a:r>
              <a:rPr lang="nb-NO" dirty="0"/>
              <a:t>, and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iterative in nature. Most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algorithms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design to </a:t>
            </a:r>
            <a:r>
              <a:rPr lang="nb-NO" dirty="0" err="1"/>
              <a:t>operate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graphs</a:t>
            </a:r>
            <a:r>
              <a:rPr lang="nb-NO" dirty="0"/>
              <a:t>. </a:t>
            </a: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squared</a:t>
            </a:r>
            <a:r>
              <a:rPr lang="nb-NO" dirty="0"/>
              <a:t> </a:t>
            </a:r>
            <a:r>
              <a:rPr lang="nb-NO" dirty="0" err="1"/>
              <a:t>fields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represented</a:t>
            </a:r>
            <a:r>
              <a:rPr lang="nb-NO" dirty="0"/>
              <a:t> as </a:t>
            </a:r>
            <a:r>
              <a:rPr lang="nb-NO" dirty="0" err="1"/>
              <a:t>graphs</a:t>
            </a:r>
            <a:r>
              <a:rPr lang="nb-NO" dirty="0"/>
              <a:t>,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solve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given problem, </a:t>
            </a:r>
            <a:r>
              <a:rPr lang="nb-NO" dirty="0" err="1"/>
              <a:t>but</a:t>
            </a:r>
            <a:r>
              <a:rPr lang="nb-NO" dirty="0"/>
              <a:t> it </a:t>
            </a:r>
            <a:r>
              <a:rPr lang="nb-NO" dirty="0" err="1"/>
              <a:t>may</a:t>
            </a:r>
            <a:r>
              <a:rPr lang="nb-NO" dirty="0"/>
              <a:t> not be </a:t>
            </a:r>
            <a:r>
              <a:rPr lang="nb-NO" dirty="0" err="1"/>
              <a:t>optimally</a:t>
            </a:r>
            <a:r>
              <a:rPr lang="nb-NO" dirty="0"/>
              <a:t> </a:t>
            </a:r>
            <a:r>
              <a:rPr lang="nb-NO" dirty="0" err="1"/>
              <a:t>suited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Your </a:t>
            </a:r>
            <a:r>
              <a:rPr lang="nb-NO" dirty="0" err="1"/>
              <a:t>task</a:t>
            </a:r>
            <a:r>
              <a:rPr lang="nb-NO" dirty="0"/>
              <a:t> is to</a:t>
            </a:r>
          </a:p>
          <a:p>
            <a:r>
              <a:rPr lang="nb-NO" dirty="0" err="1"/>
              <a:t>define</a:t>
            </a:r>
            <a:r>
              <a:rPr lang="nb-NO" dirty="0"/>
              <a:t> a scenario </a:t>
            </a:r>
            <a:r>
              <a:rPr lang="nb-NO" dirty="0" err="1"/>
              <a:t>inspired</a:t>
            </a:r>
            <a:r>
              <a:rPr lang="nb-NO" dirty="0"/>
              <a:t> by real </a:t>
            </a:r>
            <a:r>
              <a:rPr lang="nb-NO" dirty="0" err="1"/>
              <a:t>life</a:t>
            </a:r>
            <a:endParaRPr lang="nb-NO" dirty="0"/>
          </a:p>
          <a:p>
            <a:r>
              <a:rPr lang="nb-NO" dirty="0"/>
              <a:t>make </a:t>
            </a:r>
            <a:r>
              <a:rPr lang="nb-NO" dirty="0" err="1"/>
              <a:t>interesting</a:t>
            </a:r>
            <a:r>
              <a:rPr lang="nb-NO" dirty="0"/>
              <a:t> </a:t>
            </a:r>
            <a:r>
              <a:rPr lang="nb-NO" dirty="0" err="1"/>
              <a:t>observation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arise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compare</a:t>
            </a:r>
            <a:r>
              <a:rPr lang="nb-NO" dirty="0"/>
              <a:t>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algorithms</a:t>
            </a:r>
            <a:r>
              <a:rPr lang="nb-NO" dirty="0"/>
              <a:t> under different </a:t>
            </a:r>
            <a:r>
              <a:rPr lang="nb-NO" dirty="0" err="1"/>
              <a:t>conditions</a:t>
            </a:r>
            <a:r>
              <a:rPr lang="nb-NO" dirty="0"/>
              <a:t>.</a:t>
            </a:r>
          </a:p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</a:t>
            </a:r>
            <a:r>
              <a:rPr lang="nb-NO" dirty="0" err="1"/>
              <a:t>statistics</a:t>
            </a:r>
            <a:r>
              <a:rPr lang="nb-NO" dirty="0"/>
              <a:t> to </a:t>
            </a:r>
            <a:r>
              <a:rPr lang="nb-NO" dirty="0" err="1"/>
              <a:t>compare</a:t>
            </a:r>
            <a:r>
              <a:rPr lang="nb-NO" dirty="0"/>
              <a:t> different </a:t>
            </a:r>
            <a:r>
              <a:rPr lang="nb-NO" dirty="0" err="1"/>
              <a:t>situations</a:t>
            </a:r>
            <a:r>
              <a:rPr lang="nb-NO" dirty="0"/>
              <a:t> and </a:t>
            </a:r>
            <a:r>
              <a:rPr lang="nb-NO" dirty="0" err="1"/>
              <a:t>summarize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algorithms</a:t>
            </a:r>
            <a:endParaRPr lang="nb-NO" dirty="0"/>
          </a:p>
          <a:p>
            <a:r>
              <a:rPr lang="nb-NO" dirty="0"/>
              <a:t>Must </a:t>
            </a:r>
            <a:r>
              <a:rPr lang="nb-NO" dirty="0" err="1"/>
              <a:t>include</a:t>
            </a:r>
            <a:r>
              <a:rPr lang="nb-NO" dirty="0"/>
              <a:t> </a:t>
            </a:r>
            <a:r>
              <a:rPr lang="nb-NO" dirty="0" err="1"/>
              <a:t>Dijkstra</a:t>
            </a:r>
            <a:r>
              <a:rPr lang="nb-NO" dirty="0"/>
              <a:t> and A*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Compare</a:t>
            </a:r>
            <a:r>
              <a:rPr lang="nb-NO" dirty="0"/>
              <a:t>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maps</a:t>
            </a:r>
            <a:r>
              <a:rPr lang="nb-NO" dirty="0"/>
              <a:t>, </a:t>
            </a:r>
            <a:r>
              <a:rPr lang="nb-NO" dirty="0" err="1"/>
              <a:t>compare</a:t>
            </a:r>
            <a:r>
              <a:rPr lang="nb-NO" dirty="0"/>
              <a:t> different start and end </a:t>
            </a:r>
            <a:r>
              <a:rPr lang="nb-NO" dirty="0" err="1"/>
              <a:t>position</a:t>
            </a:r>
            <a:r>
              <a:rPr lang="nb-NO" dirty="0"/>
              <a:t>, or </a:t>
            </a:r>
            <a:r>
              <a:rPr lang="nb-NO" dirty="0" err="1"/>
              <a:t>compare</a:t>
            </a:r>
            <a:r>
              <a:rPr lang="nb-NO" dirty="0"/>
              <a:t> a </a:t>
            </a:r>
            <a:r>
              <a:rPr lang="nb-NO" dirty="0" err="1"/>
              <a:t>map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path</a:t>
            </a:r>
            <a:r>
              <a:rPr lang="nb-NO" dirty="0"/>
              <a:t> is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walked</a:t>
            </a:r>
            <a:r>
              <a:rPr lang="nb-NO" dirty="0"/>
              <a:t> (</a:t>
            </a:r>
            <a:r>
              <a:rPr lang="nb-NO" dirty="0" err="1"/>
              <a:t>requiring</a:t>
            </a:r>
            <a:r>
              <a:rPr lang="nb-NO" dirty="0"/>
              <a:t> </a:t>
            </a:r>
            <a:r>
              <a:rPr lang="nb-NO" dirty="0" err="1"/>
              <a:t>recomputation</a:t>
            </a:r>
            <a:r>
              <a:rPr lang="nb-NO" dirty="0"/>
              <a:t>).</a:t>
            </a:r>
          </a:p>
          <a:p>
            <a:pPr marL="0" indent="0">
              <a:buNone/>
            </a:pPr>
            <a:r>
              <a:rPr lang="nb-NO" dirty="0"/>
              <a:t>The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metric</a:t>
            </a:r>
            <a:r>
              <a:rPr lang="nb-NO" dirty="0"/>
              <a:t> to </a:t>
            </a:r>
            <a:r>
              <a:rPr lang="nb-NO" dirty="0" err="1"/>
              <a:t>compare</a:t>
            </a:r>
            <a:r>
              <a:rPr lang="nb-NO" dirty="0"/>
              <a:t> is «</a:t>
            </a:r>
            <a:r>
              <a:rPr lang="nb-NO" dirty="0" err="1"/>
              <a:t>cost</a:t>
            </a:r>
            <a:r>
              <a:rPr lang="nb-NO" dirty="0"/>
              <a:t>&gt;.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could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at</a:t>
            </a:r>
          </a:p>
          <a:p>
            <a:pPr lvl="1"/>
            <a:r>
              <a:rPr lang="nb-NO" dirty="0" err="1"/>
              <a:t>path</a:t>
            </a:r>
            <a:r>
              <a:rPr lang="nb-NO" dirty="0"/>
              <a:t> </a:t>
            </a:r>
            <a:r>
              <a:rPr lang="nb-NO" dirty="0" err="1"/>
              <a:t>length</a:t>
            </a:r>
            <a:r>
              <a:rPr lang="nb-NO" dirty="0"/>
              <a:t> in </a:t>
            </a:r>
            <a:r>
              <a:rPr lang="nb-NO" dirty="0" err="1"/>
              <a:t>squares</a:t>
            </a:r>
            <a:r>
              <a:rPr lang="nb-NO" dirty="0"/>
              <a:t> </a:t>
            </a:r>
            <a:r>
              <a:rPr lang="nb-NO" dirty="0" err="1"/>
              <a:t>traveled</a:t>
            </a:r>
            <a:endParaRPr lang="nb-NO" dirty="0"/>
          </a:p>
          <a:p>
            <a:pPr lvl="1"/>
            <a:r>
              <a:rPr lang="nb-NO" dirty="0" err="1"/>
              <a:t>required</a:t>
            </a:r>
            <a:r>
              <a:rPr lang="nb-NO" dirty="0"/>
              <a:t> </a:t>
            </a:r>
            <a:r>
              <a:rPr lang="nb-NO" dirty="0" err="1"/>
              <a:t>recomputations</a:t>
            </a:r>
            <a:r>
              <a:rPr lang="nb-NO" dirty="0"/>
              <a:t> (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paths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moving</a:t>
            </a:r>
            <a:r>
              <a:rPr lang="nb-NO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9D699-1394-1A3F-05C4-846E2A06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838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1164-3D12-DA4D-F822-9B178C91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FA23-1EEA-443B-4138-7C369929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dirty="0">
                <a:latin typeface="Eurostile" panose="020B0504020202050204" pitchFamily="34" charset="77"/>
              </a:rPr>
              <a:t>Motion planning </a:t>
            </a:r>
            <a:r>
              <a:rPr lang="en-GB" dirty="0">
                <a:latin typeface="Eurostile" panose="020B0504020202050204" pitchFamily="34" charset="77"/>
              </a:rPr>
              <a:t>plans the state sequence of the robot without conflict between the start and goal.</a:t>
            </a:r>
            <a:endParaRPr lang="en-GB" b="0" i="0" dirty="0">
              <a:effectLst/>
              <a:latin typeface="Eurostile" panose="020B0504020202050204" pitchFamily="34" charset="77"/>
            </a:endParaRPr>
          </a:p>
          <a:p>
            <a:pPr algn="l"/>
            <a:r>
              <a:rPr lang="en-GB" b="0" i="0" dirty="0">
                <a:effectLst/>
                <a:latin typeface="Eurostile" panose="020B0504020202050204" pitchFamily="34" charset="77"/>
              </a:rPr>
              <a:t>It includes Path planning and Trajectory planning.</a:t>
            </a:r>
          </a:p>
          <a:p>
            <a:pPr lvl="1"/>
            <a:r>
              <a:rPr lang="en-GB" b="1" dirty="0">
                <a:latin typeface="Eurostile" panose="020B0504020202050204" pitchFamily="34" charset="77"/>
              </a:rPr>
              <a:t>Path planning:</a:t>
            </a:r>
            <a:r>
              <a:rPr lang="en-GB" dirty="0">
                <a:latin typeface="Eurostile" panose="020B0504020202050204" pitchFamily="34" charset="77"/>
              </a:rPr>
              <a:t> based on path constraints (such as obstacles)</a:t>
            </a:r>
          </a:p>
          <a:p>
            <a:pPr lvl="1"/>
            <a:r>
              <a:rPr lang="en-GB" b="1" dirty="0">
                <a:latin typeface="Eurostile" panose="020B0504020202050204" pitchFamily="34" charset="77"/>
              </a:rPr>
              <a:t>Trajectory planning: </a:t>
            </a:r>
            <a:r>
              <a:rPr lang="en-GB" dirty="0">
                <a:latin typeface="Eurostile" panose="020B0504020202050204" pitchFamily="34" charset="77"/>
              </a:rPr>
              <a:t>based on kinematics, dynamics constraints and path sequence.</a:t>
            </a:r>
          </a:p>
          <a:p>
            <a:r>
              <a:rPr lang="en-GB" dirty="0">
                <a:latin typeface="Eurostile" panose="020B0504020202050204" pitchFamily="34" charset="77"/>
              </a:rPr>
              <a:t>More information in the following repository:</a:t>
            </a:r>
            <a:endParaRPr lang="en-GB" dirty="0">
              <a:latin typeface="Eurostile" panose="020B0504020202050204" pitchFamily="34" charset="77"/>
              <a:hlinkClick r:id="rId2"/>
            </a:endParaRPr>
          </a:p>
          <a:p>
            <a:pPr lvl="1"/>
            <a:r>
              <a:rPr lang="en-GB" b="0" i="0" dirty="0">
                <a:effectLst/>
                <a:latin typeface="Eurostile" panose="020B0504020202050204" pitchFamily="34" charset="77"/>
                <a:hlinkClick r:id="rId2"/>
              </a:rPr>
              <a:t>https://github.com/ai-winter/matlab_motion_planning/blob/master/README.md</a:t>
            </a:r>
            <a:r>
              <a:rPr lang="en-GB" dirty="0">
                <a:latin typeface="Eurostile" panose="020B0504020202050204" pitchFamily="34" charset="77"/>
              </a:rPr>
              <a:t> </a:t>
            </a:r>
            <a:endParaRPr lang="en-GB" b="0" i="0" dirty="0">
              <a:effectLst/>
              <a:latin typeface="Eurostile" panose="020B050402020205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F012A-DE25-5788-3426-59C2387B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18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D552-7B7B-CD00-F26D-41D0CBF2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latin typeface="Eurostile" panose="020B0504020202050204" pitchFamily="34" charset="77"/>
              </a:rPr>
              <a:t>Search-based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55FC-1787-0387-51D5-650E396E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Eurostile" panose="020B0504020202050204" pitchFamily="34" charset="77"/>
              </a:rPr>
              <a:t>A*: </a:t>
            </a:r>
            <a:r>
              <a:rPr lang="en-GB" i="0" dirty="0">
                <a:effectLst/>
                <a:latin typeface="Eurostile" panose="020B0504020202050204" pitchFamily="34" charset="77"/>
              </a:rPr>
              <a:t>A Formal Basis for the heuristic Determination of Minimum Cost Paths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Eurostile" panose="020B0504020202050204" pitchFamily="34" charset="77"/>
              </a:rPr>
              <a:t>JPS: </a:t>
            </a:r>
            <a:r>
              <a:rPr lang="en-GB" i="0" dirty="0">
                <a:effectLst/>
                <a:latin typeface="Eurostile" panose="020B0504020202050204" pitchFamily="34" charset="77"/>
              </a:rPr>
              <a:t>Online Graph Pruning for Pathfinding On Grid Maps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Eurostile" panose="020B0504020202050204" pitchFamily="34" charset="77"/>
              </a:rPr>
              <a:t>Lifelong Planning A*: </a:t>
            </a:r>
            <a:r>
              <a:rPr lang="en-GB" i="0" dirty="0">
                <a:effectLst/>
                <a:latin typeface="Eurostile" panose="020B0504020202050204" pitchFamily="34" charset="77"/>
              </a:rPr>
              <a:t>Lifelong Planning A*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Eurostile" panose="020B0504020202050204" pitchFamily="34" charset="77"/>
              </a:rPr>
              <a:t>D*: </a:t>
            </a:r>
            <a:r>
              <a:rPr lang="en-GB" i="0" dirty="0">
                <a:effectLst/>
                <a:latin typeface="Eurostile" panose="020B0504020202050204" pitchFamily="34" charset="77"/>
              </a:rPr>
              <a:t>Optimal and Efficient Path Planning for Partially-Known Environments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Eurostile" panose="020B0504020202050204" pitchFamily="34" charset="77"/>
              </a:rPr>
              <a:t>D* Lite: </a:t>
            </a:r>
            <a:r>
              <a:rPr lang="en-GB" i="0" dirty="0">
                <a:effectLst/>
                <a:latin typeface="Eurostile" panose="020B0504020202050204" pitchFamily="34" charset="77"/>
              </a:rPr>
              <a:t>D* Lite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Eurostile" panose="020B0504020202050204" pitchFamily="34" charset="77"/>
              </a:rPr>
              <a:t>Theta*: </a:t>
            </a:r>
            <a:r>
              <a:rPr lang="en-GB" i="0" dirty="0">
                <a:effectLst/>
                <a:latin typeface="Eurostile" panose="020B0504020202050204" pitchFamily="34" charset="77"/>
              </a:rPr>
              <a:t>Theta*: Any-Angle Path Planning on Grids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Eurostile" panose="020B0504020202050204" pitchFamily="34" charset="77"/>
              </a:rPr>
              <a:t>Lazy Theta*: </a:t>
            </a:r>
            <a:r>
              <a:rPr lang="en-GB" i="0" dirty="0">
                <a:effectLst/>
                <a:latin typeface="Eurostile" panose="020B0504020202050204" pitchFamily="34" charset="77"/>
              </a:rPr>
              <a:t>Lazy Theta*: Any-Angle Path Planning and Path Length Analysis in 3D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C2D1-7F9B-B8F3-3C10-5C9005D0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7883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D552-7B7B-CD00-F26D-41D0CBF2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latin typeface="Eurostile" panose="020B0504020202050204" pitchFamily="34" charset="77"/>
              </a:rPr>
              <a:t>Sample-based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55FC-1787-0387-51D5-650E396E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Eurostile" panose="020B0504020202050204" pitchFamily="34" charset="77"/>
              </a:rPr>
              <a:t>RRT</a:t>
            </a:r>
            <a:r>
              <a:rPr lang="en-GB" b="1" i="0" dirty="0">
                <a:effectLst/>
                <a:latin typeface="Eurostile" panose="020B0504020202050204" pitchFamily="34" charset="77"/>
              </a:rPr>
              <a:t>: </a:t>
            </a:r>
            <a:r>
              <a:rPr lang="en-GB" b="0" i="0" dirty="0">
                <a:effectLst/>
                <a:latin typeface="Eurostile" panose="020B0504020202050204" pitchFamily="34" charset="77"/>
              </a:rPr>
              <a:t>Rapidly-Exploring Random Trees: A New Tool for Path Planning</a:t>
            </a:r>
            <a:endParaRPr lang="en-GB" i="0" dirty="0">
              <a:effectLst/>
              <a:latin typeface="Eurostile" panose="020B0504020202050204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Eurostile" panose="020B0504020202050204" pitchFamily="34" charset="77"/>
              </a:rPr>
              <a:t>RRT-Connect: </a:t>
            </a:r>
            <a:r>
              <a:rPr lang="en-GB" b="0" i="0" dirty="0">
                <a:solidFill>
                  <a:srgbClr val="E6EDF3"/>
                </a:solidFill>
                <a:effectLst/>
                <a:latin typeface="-apple-system"/>
              </a:rPr>
              <a:t> </a:t>
            </a:r>
            <a:r>
              <a:rPr lang="en-GB" dirty="0">
                <a:latin typeface="Eurostile" panose="020B0504020202050204" pitchFamily="34" charset="77"/>
              </a:rPr>
              <a:t>RRT-Connect: An Efficient Approach to Single-Query Path Planning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Eurostile" panose="020B0504020202050204" pitchFamily="34" charset="77"/>
              </a:rPr>
              <a:t>RRT* Planning A*: </a:t>
            </a:r>
            <a:r>
              <a:rPr lang="en-GB" dirty="0">
                <a:latin typeface="Eurostile" panose="020B0504020202050204" pitchFamily="34" charset="77"/>
              </a:rPr>
              <a:t>Sampling-based algorithms for optimal motion planning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Eurostile" panose="020B0504020202050204" pitchFamily="34" charset="77"/>
              </a:rPr>
              <a:t>Informed RRT</a:t>
            </a:r>
            <a:r>
              <a:rPr lang="en-GB" b="1" i="0" dirty="0">
                <a:effectLst/>
                <a:latin typeface="Eurostile" panose="020B0504020202050204" pitchFamily="34" charset="77"/>
              </a:rPr>
              <a:t>*: </a:t>
            </a:r>
            <a:r>
              <a:rPr lang="en-GB" dirty="0">
                <a:latin typeface="Eurostile" panose="020B0504020202050204" pitchFamily="34" charset="77"/>
              </a:rPr>
              <a:t>Optimal Sampling-based Path Planning Focused via Direct Sampling of an Admissible Ellipsoidal heuristic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DF6C6-F8C5-8871-A966-0B2F1511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381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D552-7B7B-CD00-F26D-41D0CBF2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latin typeface="Eurostile" panose="020B0504020202050204" pitchFamily="34" charset="77"/>
              </a:rPr>
              <a:t>More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55FC-1787-0387-51D5-650E396E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600" dirty="0">
                <a:latin typeface="Eurostile" panose="020B0504020202050204" pitchFamily="34" charset="77"/>
              </a:rPr>
              <a:t>Evolutionary-based planning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Eurostile" panose="020B0504020202050204" pitchFamily="34" charset="77"/>
              </a:rPr>
              <a:t>ACO</a:t>
            </a:r>
            <a:r>
              <a:rPr lang="en-GB" b="1" i="0" dirty="0">
                <a:effectLst/>
                <a:latin typeface="Eurostile" panose="020B0504020202050204" pitchFamily="34" charset="77"/>
              </a:rPr>
              <a:t>: </a:t>
            </a:r>
            <a:r>
              <a:rPr lang="en-GB" b="0" i="0" dirty="0">
                <a:effectLst/>
                <a:latin typeface="Eurostile" panose="020B0504020202050204" pitchFamily="34" charset="77"/>
              </a:rPr>
              <a:t>Ant Colony Optimization: A new Meta-Heuristic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latin typeface="Eurostile" panose="020B0504020202050204" pitchFamily="34" charset="77"/>
            </a:endParaRPr>
          </a:p>
          <a:p>
            <a:pPr marL="0" indent="0" algn="l">
              <a:buNone/>
            </a:pPr>
            <a:r>
              <a:rPr lang="en-NO" sz="3600" dirty="0">
                <a:latin typeface="Eurostile" panose="020B0504020202050204" pitchFamily="34" charset="77"/>
              </a:rPr>
              <a:t>Local Planning</a:t>
            </a:r>
          </a:p>
          <a:p>
            <a:r>
              <a:rPr lang="en-GB" b="1" dirty="0">
                <a:latin typeface="Eurostile" panose="020B0504020202050204" pitchFamily="34" charset="77"/>
              </a:rPr>
              <a:t>DWA</a:t>
            </a:r>
            <a:r>
              <a:rPr lang="en-GB" b="1" i="0" dirty="0">
                <a:effectLst/>
                <a:latin typeface="Eurostile" panose="020B0504020202050204" pitchFamily="34" charset="77"/>
              </a:rPr>
              <a:t>: </a:t>
            </a:r>
            <a:r>
              <a:rPr lang="en-GB" b="0" i="0" dirty="0">
                <a:effectLst/>
                <a:latin typeface="Eurostile" panose="020B0504020202050204" pitchFamily="34" charset="77"/>
              </a:rPr>
              <a:t>The Dynamic Window Approach to Collision Avoidance</a:t>
            </a:r>
            <a:endParaRPr lang="en-GB" dirty="0">
              <a:latin typeface="Eurostile" panose="020B0504020202050204" pitchFamily="34" charset="77"/>
            </a:endParaRPr>
          </a:p>
          <a:p>
            <a:pPr marL="0" indent="0" algn="l">
              <a:buNone/>
            </a:pPr>
            <a:endParaRPr lang="en-GB" sz="3600" dirty="0">
              <a:latin typeface="Eurostile" panose="020B050402020205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0A35D-6CB8-4030-041F-FE8E73D2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5364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D552-7B7B-CD00-F26D-41D0CBF2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latin typeface="Eurostile" panose="020B0504020202050204" pitchFamily="34" charset="77"/>
              </a:rPr>
              <a:t>Q</a:t>
            </a:r>
            <a:r>
              <a:rPr lang="en-GB" dirty="0">
                <a:latin typeface="Eurostile" panose="020B0504020202050204" pitchFamily="34" charset="77"/>
              </a:rPr>
              <a:t>u</a:t>
            </a:r>
            <a:r>
              <a:rPr lang="en-NO" dirty="0">
                <a:latin typeface="Eurostile" panose="020B0504020202050204" pitchFamily="34" charset="77"/>
              </a:rPr>
              <a:t>ick Start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55FC-1787-0387-51D5-650E396E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latin typeface="Eurostile" panose="020B0504020202050204" pitchFamily="34" charset="77"/>
              </a:rPr>
              <a:t>To start simulation, open </a:t>
            </a:r>
            <a:r>
              <a:rPr lang="en-GB" b="1" dirty="0">
                <a:latin typeface="Eurostile" panose="020B0504020202050204" pitchFamily="34" charset="77"/>
              </a:rPr>
              <a:t>./</a:t>
            </a:r>
            <a:r>
              <a:rPr lang="en-GB" b="1" dirty="0" err="1">
                <a:latin typeface="Eurostile" panose="020B0504020202050204" pitchFamily="34" charset="77"/>
              </a:rPr>
              <a:t>simulation_global.mlx</a:t>
            </a:r>
            <a:r>
              <a:rPr lang="en-GB" b="1" dirty="0">
                <a:latin typeface="Eurostile" panose="020B0504020202050204" pitchFamily="34" charset="77"/>
              </a:rPr>
              <a:t> </a:t>
            </a:r>
            <a:r>
              <a:rPr lang="en-GB" dirty="0">
                <a:latin typeface="Eurostile" panose="020B0504020202050204" pitchFamily="34" charset="77"/>
              </a:rPr>
              <a:t>or </a:t>
            </a:r>
            <a:r>
              <a:rPr lang="en-GB" b="1" dirty="0">
                <a:latin typeface="Eurostile" panose="020B0504020202050204" pitchFamily="34" charset="77"/>
              </a:rPr>
              <a:t>./</a:t>
            </a:r>
            <a:r>
              <a:rPr lang="en-GB" b="1" dirty="0" err="1">
                <a:latin typeface="Eurostile" panose="020B0504020202050204" pitchFamily="34" charset="77"/>
              </a:rPr>
              <a:t>simulation_local.mlx</a:t>
            </a:r>
            <a:r>
              <a:rPr lang="en-GB" b="1" dirty="0">
                <a:latin typeface="Eurostile" panose="020B0504020202050204" pitchFamily="34" charset="77"/>
              </a:rPr>
              <a:t> </a:t>
            </a:r>
            <a:r>
              <a:rPr lang="en-GB" dirty="0">
                <a:latin typeface="Eurostile" panose="020B0504020202050204" pitchFamily="34" charset="77"/>
              </a:rPr>
              <a:t>and select the algorithm</a:t>
            </a:r>
          </a:p>
          <a:p>
            <a:pPr lvl="1"/>
            <a:r>
              <a:rPr lang="en-GB" dirty="0">
                <a:latin typeface="Eurostile" panose="020B0504020202050204" pitchFamily="34" charset="77"/>
              </a:rPr>
              <a:t>For a complete view on the file structure, check the repository</a:t>
            </a:r>
          </a:p>
          <a:p>
            <a:pPr algn="l"/>
            <a:r>
              <a:rPr lang="en-GB" dirty="0">
                <a:latin typeface="Eurostile" panose="020B0504020202050204" pitchFamily="34" charset="77"/>
              </a:rPr>
              <a:t>Configure the </a:t>
            </a:r>
            <a:r>
              <a:rPr lang="en-GB" b="1" dirty="0">
                <a:latin typeface="Eurostile" panose="020B0504020202050204" pitchFamily="34" charset="77"/>
              </a:rPr>
              <a:t>Start</a:t>
            </a:r>
            <a:r>
              <a:rPr lang="en-GB" dirty="0">
                <a:latin typeface="Eurostile" panose="020B0504020202050204" pitchFamily="34" charset="77"/>
              </a:rPr>
              <a:t> and </a:t>
            </a:r>
            <a:r>
              <a:rPr lang="en-GB" b="1" dirty="0">
                <a:latin typeface="Eurostile" panose="020B0504020202050204" pitchFamily="34" charset="77"/>
              </a:rPr>
              <a:t>Finish</a:t>
            </a:r>
            <a:r>
              <a:rPr lang="en-GB" dirty="0">
                <a:latin typeface="Eurostile" panose="020B0504020202050204" pitchFamily="34" charset="77"/>
              </a:rPr>
              <a:t> point on the map.</a:t>
            </a:r>
          </a:p>
          <a:p>
            <a:pPr algn="l"/>
            <a:r>
              <a:rPr lang="en-GB" dirty="0">
                <a:latin typeface="Eurostile" panose="020B0504020202050204" pitchFamily="34" charset="77"/>
              </a:rPr>
              <a:t>Select an algorithm among the pool of available ones</a:t>
            </a:r>
          </a:p>
          <a:p>
            <a:pPr lvl="1"/>
            <a:r>
              <a:rPr lang="en-GB" dirty="0">
                <a:latin typeface="Eurostile" panose="020B0504020202050204" pitchFamily="34" charset="77"/>
              </a:rPr>
              <a:t>See earlier slides</a:t>
            </a:r>
          </a:p>
          <a:p>
            <a:pPr marL="0" indent="0" algn="l">
              <a:buNone/>
            </a:pPr>
            <a:endParaRPr lang="en-GB" b="0" i="0" dirty="0">
              <a:solidFill>
                <a:srgbClr val="E6EDF3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D9622-D127-3B25-2F78-FD90352B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3040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64B0-05BD-CEEE-BB8F-32FBB953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 (A*)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268E60A-551D-CFFA-71A0-0DB750FC5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2607013" y="1262315"/>
            <a:ext cx="7080854" cy="53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C5D6E-3BAC-EFE1-9C62-707FBD47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6179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64B0-05BD-CEEE-BB8F-32FBB953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 (DWA) - Interactive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D8EE2D-7F9E-2ECE-B5FB-4A0A33CB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895475"/>
            <a:ext cx="69088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5B550-2A77-8742-CCBB-0A4CF308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3664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64B0-05BD-CEEE-BB8F-32FBB953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5904-8096-B298-1F22-15C31381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Eurostile" panose="020B0504020202050204" pitchFamily="34" charset="77"/>
              </a:rPr>
              <a:t>Available variables</a:t>
            </a:r>
          </a:p>
          <a:p>
            <a:pPr lvl="1"/>
            <a:r>
              <a:rPr lang="en-GB" b="1" i="1" dirty="0">
                <a:latin typeface="Century Gothic" panose="020B0502020202020204" pitchFamily="34" charset="0"/>
              </a:rPr>
              <a:t>path</a:t>
            </a:r>
            <a:r>
              <a:rPr lang="en-GB" b="1" i="1" dirty="0">
                <a:latin typeface="Eurostile" panose="020B0504020202050204" pitchFamily="34" charset="77"/>
              </a:rPr>
              <a:t>: </a:t>
            </a:r>
            <a:r>
              <a:rPr lang="en-GB" sz="2800" dirty="0">
                <a:latin typeface="Eurostile" panose="020B0504020202050204" pitchFamily="34" charset="77"/>
              </a:rPr>
              <a:t>path coordinates from the starting to the finish point</a:t>
            </a:r>
          </a:p>
          <a:p>
            <a:pPr lvl="1"/>
            <a:r>
              <a:rPr lang="en-GB" b="1" i="1" dirty="0">
                <a:latin typeface="Century Gothic" panose="020B0502020202020204" pitchFamily="34" charset="0"/>
              </a:rPr>
              <a:t>cost: </a:t>
            </a:r>
            <a:r>
              <a:rPr lang="en-GB" dirty="0">
                <a:latin typeface="Eurostile" panose="020B0504020202050204" pitchFamily="34" charset="77"/>
              </a:rPr>
              <a:t>associated cost value – can </a:t>
            </a:r>
            <a:r>
              <a:rPr lang="en-GB">
                <a:latin typeface="Eurostile" panose="020B0504020202050204" pitchFamily="34" charset="77"/>
              </a:rPr>
              <a:t>be modified (source code)</a:t>
            </a:r>
            <a:endParaRPr lang="en-GB" dirty="0">
              <a:latin typeface="Eurostile" panose="020B0504020202050204" pitchFamily="34" charset="77"/>
            </a:endParaRPr>
          </a:p>
          <a:p>
            <a:r>
              <a:rPr lang="en-GB" dirty="0">
                <a:latin typeface="Eurostile" panose="020B0504020202050204" pitchFamily="34" charset="77"/>
              </a:rPr>
              <a:t>Cost functions </a:t>
            </a:r>
          </a:p>
          <a:p>
            <a:pPr lvl="1"/>
            <a:r>
              <a:rPr lang="en-GB" dirty="0">
                <a:latin typeface="Eurostile" panose="020B0504020202050204" pitchFamily="34" charset="77"/>
              </a:rPr>
              <a:t>Distance</a:t>
            </a:r>
          </a:p>
          <a:p>
            <a:pPr lvl="1"/>
            <a:r>
              <a:rPr lang="en-GB" dirty="0">
                <a:latin typeface="Eurostile" panose="020B0504020202050204" pitchFamily="34" charset="77"/>
              </a:rPr>
              <a:t>Time</a:t>
            </a:r>
          </a:p>
          <a:p>
            <a:pPr lvl="1"/>
            <a:r>
              <a:rPr lang="en-GB" dirty="0">
                <a:latin typeface="Eurostile" panose="020B0504020202050204" pitchFamily="34" charset="77"/>
              </a:rPr>
              <a:t>…</a:t>
            </a:r>
          </a:p>
          <a:p>
            <a:pPr marL="457200" lvl="1" indent="0">
              <a:buNone/>
            </a:pPr>
            <a:endParaRPr lang="en-GB" dirty="0">
              <a:latin typeface="Eurostile" panose="020B050402020205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9C249-5EF1-7EC7-58F4-A4169A86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CC2F-F8D8-A74E-82A6-3D1F65100A18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1522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525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Century Gothic</vt:lpstr>
      <vt:lpstr>Eurostile</vt:lpstr>
      <vt:lpstr>Office Theme</vt:lpstr>
      <vt:lpstr>Motion Planning</vt:lpstr>
      <vt:lpstr>Introduction</vt:lpstr>
      <vt:lpstr>Search-based Planning</vt:lpstr>
      <vt:lpstr>Sample-based Planning</vt:lpstr>
      <vt:lpstr>More algorithms</vt:lpstr>
      <vt:lpstr>Quick Start Up</vt:lpstr>
      <vt:lpstr>Example (A*)</vt:lpstr>
      <vt:lpstr>Example (DWA) - Interactive</vt:lpstr>
      <vt:lpstr>Evaluation</vt:lpstr>
      <vt:lpstr>Your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</dc:title>
  <dc:creator>Konstantinos Kousias</dc:creator>
  <cp:lastModifiedBy>Carsten Griwodz</cp:lastModifiedBy>
  <cp:revision>20</cp:revision>
  <dcterms:created xsi:type="dcterms:W3CDTF">2023-09-04T09:25:01Z</dcterms:created>
  <dcterms:modified xsi:type="dcterms:W3CDTF">2023-09-06T10:14:14Z</dcterms:modified>
</cp:coreProperties>
</file>