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4"/>
  </p:sldMasterIdLst>
  <p:notesMasterIdLst>
    <p:notesMasterId r:id="rId57"/>
  </p:notesMasterIdLst>
  <p:handoutMasterIdLst>
    <p:handoutMasterId r:id="rId58"/>
  </p:handoutMasterIdLst>
  <p:sldIdLst>
    <p:sldId id="256" r:id="rId5"/>
    <p:sldId id="257" r:id="rId6"/>
    <p:sldId id="304" r:id="rId7"/>
    <p:sldId id="305" r:id="rId8"/>
    <p:sldId id="258" r:id="rId9"/>
    <p:sldId id="259" r:id="rId10"/>
    <p:sldId id="260" r:id="rId11"/>
    <p:sldId id="306" r:id="rId12"/>
    <p:sldId id="261" r:id="rId13"/>
    <p:sldId id="262" r:id="rId14"/>
    <p:sldId id="265" r:id="rId15"/>
    <p:sldId id="263" r:id="rId16"/>
    <p:sldId id="264" r:id="rId17"/>
    <p:sldId id="266" r:id="rId18"/>
    <p:sldId id="267" r:id="rId19"/>
    <p:sldId id="268" r:id="rId20"/>
    <p:sldId id="269" r:id="rId21"/>
    <p:sldId id="271" r:id="rId22"/>
    <p:sldId id="273" r:id="rId23"/>
    <p:sldId id="274" r:id="rId24"/>
    <p:sldId id="272" r:id="rId25"/>
    <p:sldId id="275" r:id="rId26"/>
    <p:sldId id="277" r:id="rId27"/>
    <p:sldId id="307" r:id="rId28"/>
    <p:sldId id="308" r:id="rId29"/>
    <p:sldId id="309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292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85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8776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170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177552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2540478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2903403" algn="l" defTabSz="362925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672">
          <p15:clr>
            <a:srgbClr val="A4A3A4"/>
          </p15:clr>
        </p15:guide>
        <p15:guide id="3" pos="5472">
          <p15:clr>
            <a:srgbClr val="A4A3A4"/>
          </p15:clr>
        </p15:guide>
        <p15:guide id="4" pos="1008">
          <p15:clr>
            <a:srgbClr val="A4A3A4"/>
          </p15:clr>
        </p15:guide>
        <p15:guide id="5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>
      <p:cViewPr varScale="1">
        <p:scale>
          <a:sx n="104" d="100"/>
          <a:sy n="104" d="100"/>
        </p:scale>
        <p:origin x="108" y="1602"/>
      </p:cViewPr>
      <p:guideLst>
        <p:guide orient="horz" pos="180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E72E0DB-6DC5-3B4E-9167-D3570D893DB1}" type="datetime1">
              <a:rPr lang="nb-NO"/>
              <a:pPr>
                <a:defRPr/>
              </a:pPr>
              <a:t>01.11.2019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38A26176-5149-184F-90AC-02F98EEF233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46252B1-AD53-D94B-8034-3580AC513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36292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72585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088776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451701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1814627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7552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478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3403" algn="l" defTabSz="362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9D09B-5BF1-5141-B6B1-8A3903333FCE}" type="slidenum">
              <a:rPr lang="en-US"/>
              <a:pPr/>
              <a:t>3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Always false as f</a:t>
            </a:r>
            <a:r>
              <a:rPr lang="en-US" baseline="0" dirty="0" smtClean="0"/>
              <a:t> might not hold for k+1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252B1-AD53-D94B-8034-3580AC5133B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33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252B1-AD53-D94B-8034-3580AC5133B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12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propositional, right temporal.</a:t>
            </a:r>
            <a:r>
              <a:rPr lang="en-US" baseline="0" dirty="0" smtClean="0"/>
              <a:t> Loop -&gt; no cutoff -&gt; standard semantics. Unrolling fix points.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252B1-AD53-D94B-8034-3580AC5133B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98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252B1-AD53-D94B-8034-3580AC5133B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43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Michael Jackson Thriller</a:t>
            </a:r>
          </a:p>
          <a:p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The break-up of the AT&amp;T monopoly</a:t>
            </a:r>
          </a:p>
          <a:p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</a:rPr>
              <a:t>Falklands War</a:t>
            </a:r>
          </a:p>
          <a:p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</a:rPr>
              <a:t>Model Checking invented</a:t>
            </a:r>
            <a:r>
              <a:rPr lang="en-US" sz="10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</a:rPr>
              <a:t> twice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252B1-AD53-D94B-8034-3580AC5133B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7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exponential</a:t>
            </a:r>
            <a:r>
              <a:rPr lang="en-US" baseline="0" dirty="0" smtClean="0"/>
              <a:t> growth in the number of states poses the main challenge to model checking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252B1-AD53-D94B-8034-3580AC5133B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04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BegBunch</a:t>
            </a:r>
            <a:r>
              <a:rPr lang="en-US" sz="1000" b="0" i="0" kern="1200" dirty="0" smtClean="0"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 – benchmarking framework developed by Sun Labs at Oracle.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Parfait: Abstract State Analysis, CBMC: BMC</a:t>
            </a:r>
          </a:p>
          <a:p>
            <a:endParaRPr lang="en-US" sz="1000" b="0" i="0" kern="1200" dirty="0" smtClean="0"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252B1-AD53-D94B-8034-3580AC5133B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46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Minimal counterexamples are good because they are easier to understand and fix</a:t>
            </a:r>
          </a:p>
          <a:p>
            <a:r>
              <a:rPr lang="en-US" dirty="0" smtClean="0"/>
              <a:t>BDD</a:t>
            </a:r>
            <a:r>
              <a:rPr lang="en-US" baseline="0" dirty="0" smtClean="0"/>
              <a:t> on infinite state space won’t </a:t>
            </a:r>
            <a:r>
              <a:rPr lang="en-US" baseline="0" dirty="0" smtClean="0"/>
              <a:t>terminate, often you run BDD until you run out of time or space and call it verified</a:t>
            </a:r>
            <a:endParaRPr lang="en-US" baseline="0" dirty="0" smtClean="0"/>
          </a:p>
          <a:p>
            <a:r>
              <a:rPr lang="en-US" baseline="0" dirty="0" smtClean="0"/>
              <a:t>BMC finds counter examples faster than BDD, less time waiting to fix the errors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252B1-AD53-D94B-8034-3580AC5133B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89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BDD need more manual</a:t>
            </a:r>
            <a:r>
              <a:rPr lang="en-US" baseline="0" dirty="0" smtClean="0"/>
              <a:t> guidance in order to optimize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252B1-AD53-D94B-8034-3580AC5133B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35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FL(s)</a:t>
            </a:r>
            <a:r>
              <a:rPr lang="en-US" baseline="0" dirty="0" smtClean="0"/>
              <a:t> is made of the atomic propositions that hold in 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252B1-AD53-D94B-8034-3580AC5133B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44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252B1-AD53-D94B-8034-3580AC5133B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83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Always false as f</a:t>
            </a:r>
            <a:r>
              <a:rPr lang="en-US" baseline="0" dirty="0" smtClean="0"/>
              <a:t> might not hold for k+1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252B1-AD53-D94B-8034-3580AC5133B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3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883155" y="1917128"/>
            <a:ext cx="7543800" cy="952500"/>
          </a:xfrm>
        </p:spPr>
        <p:txBody>
          <a:bodyPr anchor="b"/>
          <a:lstStyle>
            <a:lvl1pPr>
              <a:defRPr sz="1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83155" y="2857500"/>
            <a:ext cx="7543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A97F5-8134-BC4E-89C9-168281A19CA9}" type="datetime1">
              <a:rPr lang="nb-NO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1C00D-2456-454B-A358-8022D09AC2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1" y="698500"/>
            <a:ext cx="1924050" cy="4381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698500"/>
            <a:ext cx="5619750" cy="43815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05C08-AAD4-3940-8221-712B54DA9B71}" type="datetime1">
              <a:rPr lang="nb-NO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FE057-FF92-A241-AB2A-2E369B6C38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37843-7061-A34E-9288-A14C710FBF76}" type="datetime1">
              <a:rPr lang="nb-NO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5BF02-F533-404A-A6F1-6896AEEAF7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5"/>
          </a:xfrm>
        </p:spPr>
        <p:txBody>
          <a:bodyPr anchor="b"/>
          <a:lstStyle>
            <a:lvl1pPr marL="0" indent="0">
              <a:buNone/>
              <a:defRPr sz="1600"/>
            </a:lvl1pPr>
            <a:lvl2pPr marL="362925" indent="0">
              <a:buNone/>
              <a:defRPr sz="1400"/>
            </a:lvl2pPr>
            <a:lvl3pPr marL="725851" indent="0">
              <a:buNone/>
              <a:defRPr sz="1300"/>
            </a:lvl3pPr>
            <a:lvl4pPr marL="1088776" indent="0">
              <a:buNone/>
              <a:defRPr sz="1100"/>
            </a:lvl4pPr>
            <a:lvl5pPr marL="1451701" indent="0">
              <a:buNone/>
              <a:defRPr sz="1100"/>
            </a:lvl5pPr>
            <a:lvl6pPr marL="1814627" indent="0">
              <a:buNone/>
              <a:defRPr sz="1100"/>
            </a:lvl6pPr>
            <a:lvl7pPr marL="2177552" indent="0">
              <a:buNone/>
              <a:defRPr sz="1100"/>
            </a:lvl7pPr>
            <a:lvl8pPr marL="2540478" indent="0">
              <a:buNone/>
              <a:defRPr sz="1100"/>
            </a:lvl8pPr>
            <a:lvl9pPr marL="2903403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47CC5-A0ED-3B47-96D7-EE98EDCF17D3}" type="datetime1">
              <a:rPr lang="nb-NO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F16FC-C841-3348-A072-DD3E6BEEDF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51000"/>
            <a:ext cx="3771900" cy="3429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B0978-15B1-C34C-BE0F-960E246B122E}" type="datetime1">
              <a:rPr lang="nb-NO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F8154-7EA7-BF44-97E0-82DC623594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79260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12397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0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2925" indent="0">
              <a:buNone/>
              <a:defRPr sz="1600" b="1"/>
            </a:lvl2pPr>
            <a:lvl3pPr marL="725851" indent="0">
              <a:buNone/>
              <a:defRPr sz="1400" b="1"/>
            </a:lvl3pPr>
            <a:lvl4pPr marL="1088776" indent="0">
              <a:buNone/>
              <a:defRPr sz="1300" b="1"/>
            </a:lvl4pPr>
            <a:lvl5pPr marL="1451701" indent="0">
              <a:buNone/>
              <a:defRPr sz="1300" b="1"/>
            </a:lvl5pPr>
            <a:lvl6pPr marL="1814627" indent="0">
              <a:buNone/>
              <a:defRPr sz="1300" b="1"/>
            </a:lvl6pPr>
            <a:lvl7pPr marL="2177552" indent="0">
              <a:buNone/>
              <a:defRPr sz="1300" b="1"/>
            </a:lvl7pPr>
            <a:lvl8pPr marL="2540478" indent="0">
              <a:buNone/>
              <a:defRPr sz="1300" b="1"/>
            </a:lvl8pPr>
            <a:lvl9pPr marL="2903403" indent="0">
              <a:buNone/>
              <a:defRPr sz="13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7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ADCAC-FBBE-274B-A500-3A7DFD55AED3}" type="datetime1">
              <a:rPr lang="nb-NO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2E9D2-8A2F-E942-9C74-6FC9B1163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5DEB0-AD0A-5341-BE58-3B1A5808EE0A}" type="datetime1">
              <a:rPr lang="nb-NO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4D903-EA51-734D-A240-C3B5B33958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44A52-8CF0-734B-BCBF-2E8209E7D178}" type="datetime1">
              <a:rPr lang="nb-NO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9CBB4-DE5E-984D-B781-33AA8949C5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7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7C450-018E-F348-8011-8F0999B527DA}" type="datetime1">
              <a:rPr lang="nb-NO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F732E-478B-F24F-BF35-52D6C186C6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000501"/>
            <a:ext cx="5486400" cy="47228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62925" indent="0">
              <a:buNone/>
              <a:defRPr sz="2200"/>
            </a:lvl2pPr>
            <a:lvl3pPr marL="725851" indent="0">
              <a:buNone/>
              <a:defRPr sz="1900"/>
            </a:lvl3pPr>
            <a:lvl4pPr marL="1088776" indent="0">
              <a:buNone/>
              <a:defRPr sz="1600"/>
            </a:lvl4pPr>
            <a:lvl5pPr marL="1451701" indent="0">
              <a:buNone/>
              <a:defRPr sz="1600"/>
            </a:lvl5pPr>
            <a:lvl6pPr marL="1814627" indent="0">
              <a:buNone/>
              <a:defRPr sz="1600"/>
            </a:lvl6pPr>
            <a:lvl7pPr marL="2177552" indent="0">
              <a:buNone/>
              <a:defRPr sz="1600"/>
            </a:lvl7pPr>
            <a:lvl8pPr marL="2540478" indent="0">
              <a:buNone/>
              <a:defRPr sz="1600"/>
            </a:lvl8pPr>
            <a:lvl9pPr marL="2903403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472782"/>
            <a:ext cx="5486400" cy="670719"/>
          </a:xfrm>
        </p:spPr>
        <p:txBody>
          <a:bodyPr/>
          <a:lstStyle>
            <a:lvl1pPr marL="0" indent="0">
              <a:buNone/>
              <a:defRPr sz="1100"/>
            </a:lvl1pPr>
            <a:lvl2pPr marL="362925" indent="0">
              <a:buNone/>
              <a:defRPr sz="1000"/>
            </a:lvl2pPr>
            <a:lvl3pPr marL="725851" indent="0">
              <a:buNone/>
              <a:defRPr sz="800"/>
            </a:lvl3pPr>
            <a:lvl4pPr marL="1088776" indent="0">
              <a:buNone/>
              <a:defRPr sz="700"/>
            </a:lvl4pPr>
            <a:lvl5pPr marL="1451701" indent="0">
              <a:buNone/>
              <a:defRPr sz="700"/>
            </a:lvl5pPr>
            <a:lvl6pPr marL="1814627" indent="0">
              <a:buNone/>
              <a:defRPr sz="700"/>
            </a:lvl6pPr>
            <a:lvl7pPr marL="2177552" indent="0">
              <a:buNone/>
              <a:defRPr sz="700"/>
            </a:lvl7pPr>
            <a:lvl8pPr marL="2540478" indent="0">
              <a:buNone/>
              <a:defRPr sz="700"/>
            </a:lvl8pPr>
            <a:lvl9pPr marL="2903403" indent="0">
              <a:buNone/>
              <a:defRPr sz="7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18588-F072-EF41-A003-C034125A9C59}" type="datetime1">
              <a:rPr lang="nb-NO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E382B-CB99-9A49-BFB4-ADCA25A30E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211" y="708544"/>
            <a:ext cx="7921944" cy="95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211" y="1647806"/>
            <a:ext cx="7924464" cy="342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210" y="5334252"/>
            <a:ext cx="1904895" cy="38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AD1E8DD-ECD3-A443-BB42-27BBD910FF1A}" type="datetime1">
              <a:rPr lang="nb-NO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18953" y="5334252"/>
            <a:ext cx="685359" cy="380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7531C52-9592-F147-A3C9-DA7A6BDEC7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6" descr="MN_IFI_A_ENG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38900" y="157595"/>
            <a:ext cx="2771673" cy="34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362925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72585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088776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451701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72194" indent="-272194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89754" indent="-226828" algn="l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  <a:ea typeface="+mn-ea"/>
          <a:cs typeface="+mn-cs"/>
        </a:defRPr>
      </a:lvl2pPr>
      <a:lvl3pPr marL="907313" indent="-18146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70239" indent="-181463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633164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5pPr>
      <a:lvl6pPr marL="1996089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6pPr>
      <a:lvl7pPr marL="2359015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7pPr>
      <a:lvl8pPr marL="2721940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8pPr>
      <a:lvl9pPr marL="3084866" indent="-181463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925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5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776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701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627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7552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478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3403" algn="l" defTabSz="36292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3156" y="1917608"/>
            <a:ext cx="7543989" cy="951869"/>
          </a:xfrm>
        </p:spPr>
        <p:txBody>
          <a:bodyPr/>
          <a:lstStyle/>
          <a:p>
            <a:pPr eaLnBrk="1" hangingPunct="1"/>
            <a:endParaRPr lang="nb-NO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3156" y="2858131"/>
            <a:ext cx="7543989" cy="1459954"/>
          </a:xfrm>
        </p:spPr>
        <p:txBody>
          <a:bodyPr/>
          <a:lstStyle/>
          <a:p>
            <a:pPr eaLnBrk="1" hangingPunct="1"/>
            <a:r>
              <a:rPr lang="en-US" dirty="0" smtClean="0"/>
              <a:t>Bounded Model Checking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44A52-8CF0-734B-BCBF-2E8209E7D178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59CBB4-DE5E-984D-B781-33AA8949C52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1417340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1996: Partial order reduction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34944" y="2209428"/>
            <a:ext cx="4601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1986: Binary Decision Diagrams</a:t>
            </a:r>
          </a:p>
          <a:p>
            <a:r>
              <a:rPr lang="en-US" dirty="0" smtClean="0"/>
              <a:t>1993: Counter-Example Abstraction Refinement</a:t>
            </a:r>
          </a:p>
          <a:p>
            <a:r>
              <a:rPr lang="en-US" dirty="0" smtClean="0"/>
              <a:t>1999: Bounded Model Checking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34944" y="1129308"/>
            <a:ext cx="2828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Explicit-state model checking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105" y="1921396"/>
            <a:ext cx="2496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Symbolic model checking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1273324"/>
            <a:ext cx="2077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Few thousand states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94140" y="2701871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  states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19202" y="2613285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20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2669985" y="4049721"/>
            <a:ext cx="2765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1977: Abstract Interpretation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704499" y="3711167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Abstract State </a:t>
            </a:r>
            <a:r>
              <a:rPr lang="en-US" dirty="0" smtClean="0"/>
              <a:t>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74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44A52-8CF0-734B-BCBF-2E8209E7D178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59CBB4-DE5E-984D-B781-33AA8949C52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913284"/>
            <a:ext cx="57912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2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do what we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provide a rigorous guarantee of quality</a:t>
            </a:r>
          </a:p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n a highly automated and scalable way </a:t>
            </a:r>
          </a:p>
          <a:p>
            <a:pPr marL="0" indent="0">
              <a:buNone/>
            </a:pPr>
            <a:r>
              <a:rPr lang="en-US" dirty="0" smtClean="0"/>
              <a:t>to cope with the enormous complexity of software systems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8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210" y="565449"/>
            <a:ext cx="7921944" cy="953130"/>
          </a:xfrm>
        </p:spPr>
        <p:txBody>
          <a:bodyPr/>
          <a:lstStyle/>
          <a:p>
            <a:r>
              <a:rPr lang="en-US" dirty="0" smtClean="0"/>
              <a:t>Why BMC instead of BDD?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690" y="1389421"/>
            <a:ext cx="7924464" cy="3427991"/>
          </a:xfrm>
        </p:spPr>
        <p:txBody>
          <a:bodyPr/>
          <a:lstStyle/>
          <a:p>
            <a:r>
              <a:rPr lang="en-US" dirty="0" smtClean="0"/>
              <a:t>Wrong question</a:t>
            </a:r>
          </a:p>
          <a:p>
            <a:r>
              <a:rPr lang="en-US" dirty="0" smtClean="0"/>
              <a:t>BMC sacrifices verification on behalf of finding (minimal) counterexamples</a:t>
            </a:r>
          </a:p>
          <a:p>
            <a:r>
              <a:rPr lang="en-US" dirty="0" smtClean="0"/>
              <a:t>For verification, use BDD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210" y="2949851"/>
            <a:ext cx="7921944" cy="95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36292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725851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088776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451701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en-US" kern="0" dirty="0" smtClean="0"/>
              <a:t>When to use BMC instead of BDD?</a:t>
            </a:r>
            <a:endParaRPr lang="en-US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59690" y="3810630"/>
            <a:ext cx="7924464" cy="342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marL="272194" indent="-27219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9754" indent="-22682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7313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239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3164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6089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9015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940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4866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 smtClean="0"/>
              <a:t>Sometimes the state-space is infinite</a:t>
            </a:r>
          </a:p>
          <a:p>
            <a:r>
              <a:rPr lang="en-US" kern="0" dirty="0" smtClean="0"/>
              <a:t>Sometimes you have little faith in the </a:t>
            </a:r>
            <a:r>
              <a:rPr lang="en-US" kern="0" dirty="0" smtClean="0"/>
              <a:t>system</a:t>
            </a:r>
          </a:p>
          <a:p>
            <a:r>
              <a:rPr lang="en-US" kern="0" dirty="0" smtClean="0"/>
              <a:t>BDD needs more manual guidance in order to optimize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43313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68" y="440537"/>
            <a:ext cx="7921944" cy="953130"/>
          </a:xfrm>
        </p:spPr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210" y="1345332"/>
            <a:ext cx="7924464" cy="3427991"/>
          </a:xfrm>
        </p:spPr>
        <p:txBody>
          <a:bodyPr/>
          <a:lstStyle/>
          <a:p>
            <a:r>
              <a:rPr lang="en-US" dirty="0" smtClean="0"/>
              <a:t>Search for counterexamples in executions whose length is bounded by some integer </a:t>
            </a:r>
            <a:r>
              <a:rPr lang="en-US" i="1" dirty="0" smtClean="0"/>
              <a:t>k</a:t>
            </a:r>
            <a:endParaRPr lang="en-US" dirty="0"/>
          </a:p>
          <a:p>
            <a:r>
              <a:rPr lang="en-US" dirty="0" smtClean="0"/>
              <a:t>If counterexample found, return it.</a:t>
            </a:r>
          </a:p>
          <a:p>
            <a:r>
              <a:rPr lang="en-US" dirty="0" smtClean="0"/>
              <a:t>If not, increase </a:t>
            </a:r>
            <a:r>
              <a:rPr lang="en-US" i="1" dirty="0" smtClean="0"/>
              <a:t>k</a:t>
            </a:r>
            <a:r>
              <a:rPr lang="en-US" dirty="0" smtClean="0"/>
              <a:t> until problem becomes intractable</a:t>
            </a:r>
          </a:p>
          <a:p>
            <a:r>
              <a:rPr lang="en-US" dirty="0" smtClean="0"/>
              <a:t>or you have reached the </a:t>
            </a:r>
            <a:r>
              <a:rPr lang="en-US" i="1" dirty="0" smtClean="0"/>
              <a:t>Completeness Threshold</a:t>
            </a:r>
          </a:p>
          <a:p>
            <a:endParaRPr lang="en-US" i="1" dirty="0"/>
          </a:p>
          <a:p>
            <a:r>
              <a:rPr lang="en-US" dirty="0" smtClean="0"/>
              <a:t>The BMC problem can be reduced to SAT </a:t>
            </a:r>
          </a:p>
          <a:p>
            <a:r>
              <a:rPr lang="en-US" dirty="0" smtClean="0"/>
              <a:t>(which have become really efficient)</a:t>
            </a:r>
          </a:p>
          <a:p>
            <a:r>
              <a:rPr lang="en-US" i="1" dirty="0" smtClean="0"/>
              <a:t>k </a:t>
            </a:r>
            <a:r>
              <a:rPr lang="en-US" dirty="0" smtClean="0"/>
              <a:t>between 60 and 80 outperformed BDD-based techniques in 2003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3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44A52-8CF0-734B-BCBF-2E8209E7D178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59CBB4-DE5E-984D-B781-33AA8949C52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2286273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Safety: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2281436"/>
            <a:ext cx="2408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should not happen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53196" y="2723158"/>
            <a:ext cx="1050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Liveness: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33316" y="2718321"/>
            <a:ext cx="3044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should eventually happen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7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Kripke Structure </a:t>
            </a:r>
            <a:r>
              <a:rPr lang="en-US" i="1" dirty="0" smtClean="0"/>
              <a:t>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i="1" dirty="0" smtClean="0"/>
                  <a:t>M=(S,I,T,L)</a:t>
                </a:r>
              </a:p>
              <a:p>
                <a:pPr marL="0" indent="0" algn="ctr">
                  <a:buNone/>
                </a:pPr>
                <a:endParaRPr lang="en-US" i="1" dirty="0"/>
              </a:p>
              <a:p>
                <a:pPr marL="0" indent="0" algn="ctr">
                  <a:buNone/>
                </a:pPr>
                <a:r>
                  <a:rPr lang="en-US" i="1" dirty="0" smtClean="0"/>
                  <a:t>S</a:t>
                </a:r>
                <a:r>
                  <a:rPr lang="en-US" dirty="0" smtClean="0"/>
                  <a:t>: set of states</a:t>
                </a:r>
              </a:p>
              <a:p>
                <a:pPr marL="0" indent="0" algn="ctr">
                  <a:buNone/>
                </a:pPr>
                <a:r>
                  <a:rPr lang="en-US" i="1" dirty="0" smtClean="0"/>
                  <a:t>I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i="1" dirty="0" smtClean="0"/>
                  <a:t>S</a:t>
                </a:r>
                <a:r>
                  <a:rPr lang="en-US" dirty="0" smtClean="0"/>
                  <a:t>: set of initial states</a:t>
                </a:r>
              </a:p>
              <a:p>
                <a:pPr marL="0" indent="0" algn="ctr">
                  <a:buNone/>
                </a:pPr>
                <a:r>
                  <a:rPr lang="en-US" i="1" dirty="0" smtClean="0"/>
                  <a:t>T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⊂</m:t>
                    </m:r>
                  </m:oMath>
                </a14:m>
                <a:r>
                  <a:rPr lang="en-US" i="1" dirty="0" err="1" smtClean="0"/>
                  <a:t>S</a:t>
                </a:r>
                <a:r>
                  <a:rPr lang="en-US" sz="1800" dirty="0" err="1" smtClean="0"/>
                  <a:t>x</a:t>
                </a:r>
                <a:r>
                  <a:rPr lang="en-US" i="1" dirty="0" err="1" smtClean="0"/>
                  <a:t>S</a:t>
                </a:r>
                <a:r>
                  <a:rPr lang="en-US" dirty="0" smtClean="0"/>
                  <a:t>: transition relation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 smtClean="0"/>
                  <a:t>: the labeling function</a:t>
                </a:r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94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1 (Paths)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Each path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in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 is a sequence                    of states, given in an order that respect the transition relation in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an initial state, the path is initialized.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 length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can be finite or infinite.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We assume the set of initial states is non-empty, and that the transition relation is total.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31" t="-1243" r="-615" b="-5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705372"/>
            <a:ext cx="1400175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69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2 (Witness)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LTL formulas are defined over </a:t>
                </a:r>
                <a:r>
                  <a:rPr lang="en-US" i="1" dirty="0" smtClean="0"/>
                  <a:t>all</a:t>
                </a:r>
                <a:r>
                  <a:rPr lang="en-US" dirty="0" smtClean="0"/>
                  <a:t> paths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Finding counterexamples corresponds to finding a contradicting trace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If we find such a trace, we call it a </a:t>
                </a:r>
                <a:r>
                  <a:rPr lang="en-US" i="1" dirty="0" smtClean="0"/>
                  <a:t>witness</a:t>
                </a:r>
                <a:r>
                  <a:rPr lang="en-US" dirty="0" smtClean="0"/>
                  <a:t> for the property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 smtClean="0"/>
                  <a:t>G</a:t>
                </a:r>
                <a:r>
                  <a:rPr lang="en-US" dirty="0" err="1" smtClean="0"/>
                  <a:t>p</a:t>
                </a:r>
                <a:r>
                  <a:rPr lang="en-US" dirty="0" smtClean="0"/>
                  <a:t> corresponds to the question whether there exists a witness to </a:t>
                </a:r>
                <a:r>
                  <a:rPr lang="en-US" b="1" dirty="0" smtClean="0"/>
                  <a:t>F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1" t="-1243" r="-1538" b="-5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1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44A52-8CF0-734B-BCBF-2E8209E7D178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59CBB4-DE5E-984D-B781-33AA8949C52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10" y="913284"/>
            <a:ext cx="7486650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993404"/>
            <a:ext cx="7505700" cy="1114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721596"/>
            <a:ext cx="53244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9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2333912-D0AE-0241-BBE2-F9403A8AB802}" type="datetime1">
              <a:rPr lang="nb-NO" smtClean="0"/>
              <a:pPr/>
              <a:t>01.11.2019</a:t>
            </a:fld>
            <a:endParaRPr lang="nb-NO" smtClean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C05AC2F-4878-7946-A06B-34F4B1B7ED31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841276"/>
            <a:ext cx="3816424" cy="4112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44A52-8CF0-734B-BCBF-2E8209E7D178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59CBB4-DE5E-984D-B781-33AA8949C52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952" y="1417340"/>
            <a:ext cx="50196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3 (k-loop)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we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call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path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 smtClean="0"/>
                  <a:t>-loop if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there is a transition from state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to state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 smtClean="0"/>
              </a:p>
              <a:p>
                <a:pPr marL="0" indent="0">
                  <a:buNone/>
                </a:pPr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is composed of the states 0 to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followed by </a:t>
                </a:r>
                <a:r>
                  <a:rPr lang="en-US" dirty="0" smtClean="0"/>
                  <a:t>an </a:t>
                </a:r>
                <a:r>
                  <a:rPr lang="en-US" dirty="0" smtClean="0"/>
                  <a:t>infinite repetition of the states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i="1" dirty="0" smtClean="0"/>
                  <a:t> to k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dirty="0" smtClean="0"/>
                  <a:t>We call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a k-loop if there exists a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for which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loop.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1" t="-124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59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44A52-8CF0-734B-BCBF-2E8209E7D178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59CBB4-DE5E-984D-B781-33AA8949C52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633364"/>
            <a:ext cx="4924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44A52-8CF0-734B-BCBF-2E8209E7D178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59CBB4-DE5E-984D-B781-33AA8949C52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633364"/>
            <a:ext cx="6600825" cy="2952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1090018"/>
            <a:ext cx="3105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Semantics for a path </a:t>
            </a:r>
            <a:r>
              <a:rPr lang="en-US" i="1" dirty="0" smtClean="0"/>
              <a:t>with</a:t>
            </a:r>
            <a:r>
              <a:rPr lang="en-US" dirty="0" smtClean="0"/>
              <a:t> a loop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769268"/>
            <a:ext cx="2620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G: Global (always)</a:t>
            </a:r>
          </a:p>
          <a:p>
            <a:r>
              <a:rPr lang="en-US" dirty="0" smtClean="0"/>
              <a:t>F: Finally (eventually)</a:t>
            </a:r>
          </a:p>
          <a:p>
            <a:r>
              <a:rPr lang="en-US" dirty="0" smtClean="0"/>
              <a:t>X: </a:t>
            </a:r>
            <a:r>
              <a:rPr lang="en-US" dirty="0" err="1" smtClean="0"/>
              <a:t>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3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path</a:t>
            </a:r>
            <a:r>
              <a:rPr lang="nb-NO" dirty="0" smtClean="0"/>
              <a:t> is not a k-loop</a:t>
            </a:r>
            <a:endParaRPr lang="nb-NO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nb-NO" dirty="0" smtClean="0"/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Valid </a:t>
                </a:r>
                <a:r>
                  <a:rPr lang="nb-NO" dirty="0" err="1" smtClean="0"/>
                  <a:t>along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if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we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can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find</a:t>
                </a:r>
                <a:r>
                  <a:rPr lang="nb-NO" dirty="0" smtClean="0"/>
                  <a:t> an </a:t>
                </a:r>
                <a:r>
                  <a:rPr lang="nb-NO" dirty="0" err="1" smtClean="0"/>
                  <a:t>index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such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that</a:t>
                </a:r>
                <a:r>
                  <a:rPr lang="nb-NO" dirty="0" smtClean="0"/>
                  <a:t> </a:t>
                </a:r>
                <a:r>
                  <a:rPr lang="nb-NO" i="1" dirty="0" smtClean="0"/>
                  <a:t>p</a:t>
                </a:r>
                <a:r>
                  <a:rPr lang="nb-NO" dirty="0" smtClean="0"/>
                  <a:t> is valid </a:t>
                </a:r>
                <a:r>
                  <a:rPr lang="nb-NO" dirty="0" err="1" smtClean="0"/>
                  <a:t>along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suffix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smtClean="0"/>
                  <a:t>(</a:t>
                </a:r>
                <a:r>
                  <a:rPr lang="nb-NO" i="1" dirty="0" smtClean="0"/>
                  <a:t>k</a:t>
                </a:r>
                <a:r>
                  <a:rPr lang="nb-NO" dirty="0" smtClean="0"/>
                  <a:t>+1)-</a:t>
                </a:r>
                <a:r>
                  <a:rPr lang="nb-NO" dirty="0" err="1" smtClean="0"/>
                  <a:t>th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state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nb-NO" dirty="0" smtClean="0"/>
                  <a:t>(</a:t>
                </a:r>
                <a:r>
                  <a:rPr lang="nb-NO" i="1" dirty="0" smtClean="0"/>
                  <a:t>k</a:t>
                </a:r>
                <a:r>
                  <a:rPr lang="nb-NO" dirty="0" smtClean="0"/>
                  <a:t>) </a:t>
                </a:r>
                <a:r>
                  <a:rPr lang="nb-NO" dirty="0" err="1" smtClean="0"/>
                  <a:t>does</a:t>
                </a:r>
                <a:r>
                  <a:rPr lang="nb-NO" dirty="0" smtClean="0"/>
                  <a:t> not have a </a:t>
                </a:r>
                <a:r>
                  <a:rPr lang="nb-NO" dirty="0" err="1" smtClean="0"/>
                  <a:t>successor</a:t>
                </a:r>
                <a:r>
                  <a:rPr lang="nb-NO" dirty="0" smtClean="0"/>
                  <a:t>.</a:t>
                </a:r>
              </a:p>
              <a:p>
                <a:pPr marL="0" indent="0">
                  <a:buNone/>
                </a:pPr>
                <a:endParaRPr lang="nb-NO" dirty="0"/>
              </a:p>
              <a:p>
                <a:pPr marL="0" indent="0">
                  <a:buNone/>
                </a:pPr>
                <a:r>
                  <a:rPr lang="nb-NO" dirty="0" err="1" smtClean="0"/>
                  <a:t>Cannot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define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the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bounded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semantics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recursively</a:t>
                </a:r>
                <a:r>
                  <a:rPr lang="nb-NO" dirty="0" smtClean="0"/>
                  <a:t> over </a:t>
                </a:r>
                <a:r>
                  <a:rPr lang="nb-NO" dirty="0" err="1" smtClean="0"/>
                  <a:t>suffixes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of</a:t>
                </a:r>
                <a:r>
                  <a:rPr lang="nb-NO" dirty="0" smtClean="0"/>
                  <a:t>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nb-NO" dirty="0" smtClean="0"/>
                  <a:t>.</a:t>
                </a:r>
                <a:endParaRPr lang="nb-NO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1" r="-1231" b="-586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91" y="1647806"/>
            <a:ext cx="16002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5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path</a:t>
            </a:r>
            <a:r>
              <a:rPr lang="nb-NO" dirty="0" smtClean="0"/>
              <a:t> is not a k-loop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Introduce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notation</a:t>
            </a:r>
            <a:r>
              <a:rPr lang="nb-NO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080" y="2167116"/>
            <a:ext cx="962025" cy="409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04" y="2799425"/>
            <a:ext cx="269557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7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44A52-8CF0-734B-BCBF-2E8209E7D178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59CBB4-DE5E-984D-B781-33AA8949C52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985292"/>
            <a:ext cx="3390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Semantics for a path </a:t>
            </a:r>
            <a:r>
              <a:rPr lang="en-US" i="1" dirty="0" smtClean="0"/>
              <a:t>without</a:t>
            </a:r>
            <a:r>
              <a:rPr lang="en-US" dirty="0" smtClean="0"/>
              <a:t> a loop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705372"/>
            <a:ext cx="6038850" cy="3362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686" y="1345332"/>
            <a:ext cx="720080" cy="33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44A52-8CF0-734B-BCBF-2E8209E7D178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59CBB4-DE5E-984D-B781-33AA8949C52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985292"/>
            <a:ext cx="3390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Semantics for a path </a:t>
            </a:r>
            <a:r>
              <a:rPr lang="en-US" i="1" dirty="0" smtClean="0"/>
              <a:t>without</a:t>
            </a:r>
            <a:r>
              <a:rPr lang="en-US" dirty="0" smtClean="0"/>
              <a:t> a loop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705372"/>
            <a:ext cx="6038850" cy="33623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686" y="1345332"/>
            <a:ext cx="720080" cy="3329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1519676" y="3113025"/>
            <a:ext cx="2736304" cy="432048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139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7926" y="1057300"/>
                <a:ext cx="7924464" cy="342799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	      If a LTL formula is valid along a path with a bound, it is valid along a path without a bound.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Lemma 2.</a:t>
                </a:r>
                <a:r>
                  <a:rPr lang="en-US" dirty="0" smtClean="0"/>
                  <a:t> If a Kripke structure validates an unbounded existential LTL formula, then there exist a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such that the Kripke structure validates the bounded existential LTL formula.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Theorem 1. </a:t>
                </a:r>
                <a:r>
                  <a:rPr lang="en-US" dirty="0" smtClean="0"/>
                  <a:t>A Kripke structure validates an unbound existential LTL formula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there </a:t>
                </a:r>
                <a:r>
                  <a:rPr lang="en-US" dirty="0"/>
                  <a:t>exist a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such that the </a:t>
                </a:r>
                <a:r>
                  <a:rPr lang="en-US" dirty="0" smtClean="0"/>
                  <a:t>Kripke structure validates the bounded existential LTL formula.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7926" y="1057300"/>
                <a:ext cx="7924464" cy="3427991"/>
              </a:xfrm>
              <a:blipFill>
                <a:blip r:embed="rId3"/>
                <a:stretch>
                  <a:fillRect l="-1231" t="-1243" r="-923" b="-11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7926" y="1057325"/>
            <a:ext cx="14863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Lemma 1.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4710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1273324"/>
            <a:ext cx="3881797" cy="34279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We have now defined the semantics for bounded model checking.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We still have to reduce bounded model checking to propositional satisfiability.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6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Contents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Motivation</a:t>
            </a:r>
            <a:endParaRPr lang="nb-NO" dirty="0" smtClean="0"/>
          </a:p>
          <a:p>
            <a:r>
              <a:rPr lang="nb-NO" dirty="0" err="1" smtClean="0"/>
              <a:t>What</a:t>
            </a:r>
            <a:r>
              <a:rPr lang="nb-NO" dirty="0" smtClean="0"/>
              <a:t> is </a:t>
            </a:r>
            <a:r>
              <a:rPr lang="nb-NO" dirty="0" err="1" smtClean="0"/>
              <a:t>Bounded</a:t>
            </a:r>
            <a:r>
              <a:rPr lang="nb-NO" dirty="0" smtClean="0"/>
              <a:t> Model </a:t>
            </a:r>
            <a:r>
              <a:rPr lang="nb-NO" dirty="0" err="1" smtClean="0"/>
              <a:t>Checking</a:t>
            </a:r>
            <a:r>
              <a:rPr lang="nb-NO" dirty="0" smtClean="0"/>
              <a:t>?</a:t>
            </a:r>
          </a:p>
          <a:p>
            <a:r>
              <a:rPr lang="nb-NO" dirty="0" err="1" smtClean="0"/>
              <a:t>Translation</a:t>
            </a:r>
            <a:r>
              <a:rPr lang="nb-NO" dirty="0" smtClean="0"/>
              <a:t> from </a:t>
            </a:r>
            <a:r>
              <a:rPr lang="nb-NO" dirty="0" err="1" smtClean="0"/>
              <a:t>Bounded</a:t>
            </a:r>
            <a:r>
              <a:rPr lang="nb-NO" dirty="0" smtClean="0"/>
              <a:t> MC to SAT</a:t>
            </a:r>
          </a:p>
          <a:p>
            <a:r>
              <a:rPr lang="nb-NO" dirty="0" err="1" smtClean="0"/>
              <a:t>Completeness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87823" y="1661674"/>
                <a:ext cx="3679575" cy="3427991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 smtClean="0"/>
                  <a:t>Given a Kripke structure 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,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an LTL formula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 </a:t>
                </a:r>
              </a:p>
              <a:p>
                <a:pPr marL="0" indent="0" algn="ctr">
                  <a:buNone/>
                </a:pPr>
                <a:r>
                  <a:rPr lang="en-US" dirty="0" smtClean="0"/>
                  <a:t>and a bound </a:t>
                </a:r>
                <a:r>
                  <a:rPr lang="en-US" i="1" dirty="0" smtClean="0"/>
                  <a:t>k</a:t>
                </a:r>
              </a:p>
              <a:p>
                <a:pPr marL="0" indent="0" algn="ctr">
                  <a:buNone/>
                </a:pPr>
                <a:endParaRPr lang="en-US" i="1" dirty="0"/>
              </a:p>
              <a:p>
                <a:pPr marL="0" indent="0" algn="ctr">
                  <a:buNone/>
                </a:pPr>
                <a:r>
                  <a:rPr lang="en-US" dirty="0" smtClean="0"/>
                  <a:t>construct a propositional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that is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witness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for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f</a:t>
                </a:r>
                <a:r>
                  <a:rPr lang="en-US" dirty="0" smtClean="0"/>
                  <a:t> 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87823" y="1661674"/>
                <a:ext cx="3679575" cy="3427991"/>
              </a:xfrm>
              <a:blipFill>
                <a:blip r:embed="rId2"/>
                <a:stretch>
                  <a:fillRect l="-662" t="-1423" r="-662" b="-6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10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44A52-8CF0-734B-BCBF-2E8209E7D178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59CBB4-DE5E-984D-B781-33AA8949C528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5" y="2400300"/>
            <a:ext cx="5810250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12930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Constraints the path to be valid </a:t>
            </a:r>
          </a:p>
          <a:p>
            <a:r>
              <a:rPr lang="en-US" dirty="0" smtClean="0"/>
              <a:t>(with regards to the transition relation in </a:t>
            </a:r>
            <a:r>
              <a:rPr lang="en-US" i="1" dirty="0" smtClean="0"/>
              <a:t>M</a:t>
            </a:r>
            <a:r>
              <a:rPr lang="en-US" dirty="0" smtClean="0"/>
              <a:t>) starting from an initial state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2915816" y="1960305"/>
            <a:ext cx="216024" cy="6811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689379" y="3816645"/>
            <a:ext cx="2512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Translation </a:t>
            </a:r>
            <a:r>
              <a:rPr lang="en-US" i="1" dirty="0" smtClean="0"/>
              <a:t>without</a:t>
            </a:r>
            <a:r>
              <a:rPr lang="en-US" dirty="0" smtClean="0"/>
              <a:t> a loop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211960" y="3145532"/>
            <a:ext cx="216024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580112" y="4297660"/>
            <a:ext cx="22272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Translation </a:t>
            </a:r>
            <a:r>
              <a:rPr lang="en-US" i="1" dirty="0" smtClean="0"/>
              <a:t>with</a:t>
            </a:r>
            <a:r>
              <a:rPr lang="en-US" dirty="0" smtClean="0"/>
              <a:t> a loop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6444208" y="3145532"/>
            <a:ext cx="0" cy="10096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7080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4 (Unfolding of the Transition Relation)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For a Kripke structure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1" t="-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528054"/>
            <a:ext cx="64103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5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44A52-8CF0-734B-BCBF-2E8209E7D178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59CBB4-DE5E-984D-B781-33AA8949C528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625252"/>
            <a:ext cx="6610350" cy="21526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080182" y="3361556"/>
                <a:ext cx="485754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 &amp;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&amp;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&amp;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3,4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&amp;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&amp;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(5,6)</m:t>
                    </m:r>
                  </m:oMath>
                </a14:m>
                <a:r>
                  <a:rPr lang="en-US" dirty="0" smtClean="0"/>
                  <a:t>=1</a:t>
                </a:r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182" y="3361556"/>
                <a:ext cx="4857548" cy="246221"/>
              </a:xfrm>
              <a:prstGeom prst="rect">
                <a:avLst/>
              </a:prstGeom>
              <a:blipFill>
                <a:blip r:embed="rId3"/>
                <a:stretch>
                  <a:fillRect l="-1882" t="-24390" r="-1506" b="-4878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3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5 (Loop Condition)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loop condition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true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iff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there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exist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back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loop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from</m:t>
                    </m:r>
                  </m:oMath>
                </a14:m>
                <a:r>
                  <a:rPr lang="en-US" dirty="0" smtClean="0"/>
                  <a:t>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to a previous state or to itself: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1" t="-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145532"/>
            <a:ext cx="31813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6 (Successor in a Loop)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be non-negative integers such that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 successor </a:t>
                </a:r>
                <a:r>
                  <a:rPr lang="en-US" dirty="0" err="1" smtClean="0"/>
                  <a:t>succ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in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-loop </a:t>
                </a:r>
                <a:r>
                  <a:rPr lang="en-US" dirty="0" smtClean="0"/>
                  <a:t>is defined as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𝑠𝑢𝑐𝑐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+1 |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𝑠𝑢𝑐𝑐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1" t="-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51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 smtClean="0"/>
              <a:t>Definition 7 (Translation of an LTL Formula for a Loop)</a:t>
            </a:r>
            <a:endParaRPr lang="en-US" sz="23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 f be an LTL formula,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≥0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with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nb-NO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31" t="-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2353444"/>
            <a:ext cx="86296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 smtClean="0"/>
              <a:t>Definition 8 (Translation of an LTL Formula without a Loop)</a:t>
            </a:r>
            <a:endParaRPr lang="en-US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Same principles, </a:t>
                </a:r>
                <a:r>
                  <a:rPr lang="en-US" dirty="0" err="1" smtClean="0"/>
                  <a:t>succ</a:t>
                </a:r>
                <a:r>
                  <a:rPr lang="en-US" dirty="0" smtClean="0"/>
                  <a:t>(i) simplified to i+1, and index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 smtClean="0"/>
                  <a:t> not needed.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1" t="-1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916" y="2600936"/>
            <a:ext cx="6575621" cy="302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2497460"/>
            <a:ext cx="3240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“But none of this matters unless I can verify that the system is correct!”</a:t>
            </a:r>
          </a:p>
        </p:txBody>
      </p:sp>
    </p:spTree>
    <p:extLst>
      <p:ext uri="{BB962C8B-B14F-4D97-AF65-F5344CB8AC3E}">
        <p14:creationId xmlns:p14="http://schemas.microsoft.com/office/powerpoint/2010/main" val="9825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2497460"/>
            <a:ext cx="3240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Good news!</a:t>
            </a:r>
          </a:p>
          <a:p>
            <a:pPr algn="ctr"/>
            <a:r>
              <a:rPr lang="en-US" dirty="0" smtClean="0"/>
              <a:t>BMC can achieve completeness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Which I’ll show it </a:t>
            </a:r>
            <a:r>
              <a:rPr lang="en-US" smtClean="0"/>
              <a:t>time allows.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67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211" y="1647807"/>
            <a:ext cx="7924464" cy="953130"/>
          </a:xfrm>
        </p:spPr>
        <p:txBody>
          <a:bodyPr/>
          <a:lstStyle/>
          <a:p>
            <a:r>
              <a:rPr lang="en-US" dirty="0" smtClean="0"/>
              <a:t>General Model Checking</a:t>
            </a:r>
          </a:p>
          <a:p>
            <a:r>
              <a:rPr lang="en-US" dirty="0" smtClean="0"/>
              <a:t>Temporal Logic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62210" y="2497460"/>
            <a:ext cx="7921944" cy="95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362925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725851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1088776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1451701" algn="l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2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r>
              <a:rPr lang="en-US" kern="0" dirty="0" smtClean="0"/>
              <a:t>Omitted Content</a:t>
            </a:r>
            <a:endParaRPr lang="en-US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62210" y="3436723"/>
            <a:ext cx="7924464" cy="1292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585" tIns="36293" rIns="72585" bIns="36293" numCol="1" anchor="t" anchorCtr="0" compatLnSpc="1">
            <a:prstTxWarp prst="textNoShape">
              <a:avLst/>
            </a:prstTxWarp>
          </a:bodyPr>
          <a:lstStyle>
            <a:lvl1pPr marL="272194" indent="-272194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9754" indent="-22682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7313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0239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3164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6089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9015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1940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4866" indent="-18146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 smtClean="0"/>
              <a:t>SAT</a:t>
            </a:r>
          </a:p>
          <a:p>
            <a:r>
              <a:rPr lang="en-US" kern="0" dirty="0" smtClean="0"/>
              <a:t>Practical Examples</a:t>
            </a:r>
          </a:p>
          <a:p>
            <a:pPr marL="0" indent="0">
              <a:buFontTx/>
              <a:buNone/>
            </a:pPr>
            <a:endParaRPr lang="en-US" kern="0" dirty="0" smtClean="0"/>
          </a:p>
          <a:p>
            <a:pPr marL="0" indent="0">
              <a:buFontTx/>
              <a:buNone/>
            </a:pPr>
            <a:endParaRPr lang="en-US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273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Completeness Threshold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every finite state system </a:t>
            </a:r>
            <a:r>
              <a:rPr lang="en-US" i="1" dirty="0" smtClean="0"/>
              <a:t>M</a:t>
            </a:r>
            <a:r>
              <a:rPr lang="en-US" dirty="0" smtClean="0"/>
              <a:t>, a property </a:t>
            </a:r>
            <a:r>
              <a:rPr lang="en-US" i="1" dirty="0" smtClean="0"/>
              <a:t>p</a:t>
            </a:r>
            <a:r>
              <a:rPr lang="en-US" dirty="0" smtClean="0"/>
              <a:t>, and a given translation scheme,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 exist a number </a:t>
            </a:r>
            <a:r>
              <a:rPr lang="en-US" i="1" dirty="0" smtClean="0"/>
              <a:t>CT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such that the absence of errors up to cycle </a:t>
            </a:r>
            <a:r>
              <a:rPr lang="en-US" i="1" dirty="0" smtClean="0"/>
              <a:t>CT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proves that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441676"/>
            <a:ext cx="864096" cy="34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51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Completeness Threshold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210" y="1489348"/>
                <a:ext cx="7924464" cy="342799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For formulas of the form </a:t>
                </a:r>
                <a:r>
                  <a:rPr lang="en-US" b="1" dirty="0" err="1" smtClean="0"/>
                  <a:t>G</a:t>
                </a:r>
                <a:r>
                  <a:rPr lang="en-US" dirty="0" err="1" smtClean="0"/>
                  <a:t>p</a:t>
                </a:r>
                <a:r>
                  <a:rPr lang="en-US" dirty="0" smtClean="0"/>
                  <a:t>, this is simply the minimal number of steps requires to reach all states.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This is called the </a:t>
                </a:r>
                <a:r>
                  <a:rPr lang="en-US" i="1" dirty="0" smtClean="0"/>
                  <a:t>reachability diameter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Which is a really just a formal way of stating that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𝑟𝑑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the longest, ‘shortest path’ from an initial state to </a:t>
                </a:r>
                <a:r>
                  <a:rPr lang="en-US" i="1" dirty="0" smtClean="0"/>
                  <a:t>any</a:t>
                </a:r>
                <a:r>
                  <a:rPr lang="en-US" dirty="0" smtClean="0"/>
                  <a:t> reachable state.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210" y="1489348"/>
                <a:ext cx="7924464" cy="3427991"/>
              </a:xfrm>
              <a:blipFill>
                <a:blip r:embed="rId2"/>
                <a:stretch>
                  <a:fillRect l="-1231" t="-1243" r="-1385" b="-15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3352920"/>
            <a:ext cx="6028688" cy="65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9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Completeness Threshold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equation is hard to solve for realistic models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However, it is possible to compute an over-approximation with a SAT instance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which calculates the longest loop-free path in M starting from an initial state.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217540"/>
            <a:ext cx="7018040" cy="84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1921396"/>
            <a:ext cx="32403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 far we have focused on existentially quantified temporal logic formulas: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To verify an existential LTL formula against a Kripke structure, one need to find a witness.</a:t>
            </a:r>
          </a:p>
        </p:txBody>
      </p:sp>
    </p:spTree>
    <p:extLst>
      <p:ext uri="{BB962C8B-B14F-4D97-AF65-F5344CB8AC3E}">
        <p14:creationId xmlns:p14="http://schemas.microsoft.com/office/powerpoint/2010/main" val="248611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1921396"/>
            <a:ext cx="32403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the case of Liveness, the dual is also true: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If a proof of liveness exist, it can be established by examining all finite sequences of length </a:t>
            </a:r>
            <a:r>
              <a:rPr lang="en-US" i="1" dirty="0" smtClean="0"/>
              <a:t>k</a:t>
            </a:r>
            <a:r>
              <a:rPr lang="en-US" dirty="0" smtClean="0"/>
              <a:t> starting from initial states</a:t>
            </a:r>
          </a:p>
        </p:txBody>
      </p:sp>
    </p:spTree>
    <p:extLst>
      <p:ext uri="{BB962C8B-B14F-4D97-AF65-F5344CB8AC3E}">
        <p14:creationId xmlns:p14="http://schemas.microsoft.com/office/powerpoint/2010/main" val="144395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9 (Translation for Liveness Properties)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2214562"/>
            <a:ext cx="75533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1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Prove safety properties by finding (manually) a strengthening </a:t>
            </a:r>
            <a:r>
              <a:rPr lang="en-US" i="1" dirty="0" smtClean="0"/>
              <a:t>inductive invariant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r>
              <a:rPr lang="en-US" dirty="0" smtClean="0"/>
              <a:t>an invariant that is inductive,</a:t>
            </a:r>
          </a:p>
          <a:p>
            <a:pPr marL="0" indent="0">
              <a:buNone/>
            </a:pPr>
            <a:r>
              <a:rPr lang="en-US" dirty="0" smtClean="0"/>
              <a:t>and implies the questioned safety property.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is done over three steps: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1. Check base case is </a:t>
            </a:r>
            <a:r>
              <a:rPr lang="en-US" dirty="0" err="1" smtClean="0"/>
              <a:t>unsatisfiable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703" y="2929508"/>
            <a:ext cx="69532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is done over three steps: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Check induction step is </a:t>
            </a:r>
            <a:r>
              <a:rPr lang="en-US" dirty="0" err="1" smtClean="0"/>
              <a:t>unsatisfiable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82" y="3073524"/>
            <a:ext cx="73342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is done over three steps: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Establish that the strengthening inductive invariant implies </a:t>
            </a:r>
            <a:br>
              <a:rPr lang="en-US" dirty="0" smtClean="0"/>
            </a:br>
            <a:r>
              <a:rPr lang="en-US" dirty="0" smtClean="0"/>
              <a:t>    the property for an arbitrary i: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721596"/>
            <a:ext cx="28765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6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44A52-8CF0-734B-BCBF-2E8209E7D178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59CBB4-DE5E-984D-B781-33AA8949C52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6" name="Picture 2" descr="Relatert bil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465" y="625252"/>
            <a:ext cx="6552728" cy="452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1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Stated the need for symbolic model checking</a:t>
            </a:r>
          </a:p>
          <a:p>
            <a:r>
              <a:rPr lang="en-US" dirty="0" smtClean="0"/>
              <a:t>Defined the semantics for Bounded Model Checking</a:t>
            </a:r>
          </a:p>
          <a:p>
            <a:r>
              <a:rPr lang="en-US" dirty="0" smtClean="0"/>
              <a:t>Translated the BMC-problem to a SAT-problem</a:t>
            </a:r>
          </a:p>
          <a:p>
            <a:r>
              <a:rPr lang="en-US" dirty="0" smtClean="0"/>
              <a:t>Discussed how to regain completeness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3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337843-7061-A34E-9288-A14C710FBF76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95BF02-F533-404A-A6F1-6896AEEAF790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44A52-8CF0-734B-BCBF-2E8209E7D178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59CBB4-DE5E-984D-B781-33AA8949C528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2713484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6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44A52-8CF0-734B-BCBF-2E8209E7D178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59CBB4-DE5E-984D-B781-33AA8949C52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0" name="Picture 2" descr="Bilderesultat for thriller 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56" y="697260"/>
            <a:ext cx="2040161" cy="305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deresultat for at&amp;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25252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779" y="616488"/>
            <a:ext cx="2109637" cy="3838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408" y="1201316"/>
            <a:ext cx="3742148" cy="2160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7984" y="1481664"/>
            <a:ext cx="4420922" cy="177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6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44A52-8CF0-734B-BCBF-2E8209E7D178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59CBB4-DE5E-984D-B781-33AA8949C52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4657" y="1993404"/>
            <a:ext cx="5351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Exhaustively examines the reachable states of a program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Guaranteed to terminate if finite state space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Produces counterexamples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4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44A52-8CF0-734B-BCBF-2E8209E7D178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59CBB4-DE5E-984D-B781-33AA8949C52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1993404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 checking algorithms use instructions in the program to generate sets of states to be analyzed.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These states must be stored to ensure that they are visited at most once.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13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644A52-8CF0-734B-BCBF-2E8209E7D178}" type="datetime1">
              <a:rPr lang="nb-NO" smtClean="0"/>
              <a:pPr>
                <a:defRPr/>
              </a:pPr>
              <a:t>01.11.2019</a:t>
            </a:fld>
            <a:endParaRPr lang="nb-NO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59CBB4-DE5E-984D-B781-33AA8949C52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1993404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 checking algorithms use instructions in the program to generate sets of states to be analyzed.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These states must be </a:t>
            </a:r>
            <a:r>
              <a:rPr lang="en-US" b="1" dirty="0" smtClean="0"/>
              <a:t>stored</a:t>
            </a:r>
            <a:r>
              <a:rPr lang="en-US" dirty="0" smtClean="0"/>
              <a:t> to ensure that they are visited at most once.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9684537">
            <a:off x="465980" y="1938498"/>
            <a:ext cx="87098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STATE-SPACE </a:t>
            </a:r>
            <a:r>
              <a:rPr lang="en-US" sz="40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EXPLOSION</a:t>
            </a:r>
            <a:endParaRPr lang="en-US" sz="40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300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Informatikk_brevi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2CCB1BA9365C54B9C3EB9E23C1B2633" ma:contentTypeVersion="8" ma:contentTypeDescription="Opprett et nytt dokument." ma:contentTypeScope="" ma:versionID="5b1b6d1539b75f898ce2535067da604a">
  <xsd:schema xmlns:xsd="http://www.w3.org/2001/XMLSchema" xmlns:xs="http://www.w3.org/2001/XMLSchema" xmlns:p="http://schemas.microsoft.com/office/2006/metadata/properties" xmlns:ns3="9de6e283-f6b6-4558-8465-801ca1267013" targetNamespace="http://schemas.microsoft.com/office/2006/metadata/properties" ma:root="true" ma:fieldsID="b2c48b455634c385d5fc7e36d341bb50" ns3:_="">
    <xsd:import namespace="9de6e283-f6b6-4558-8465-801ca126701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e6e283-f6b6-4558-8465-801ca12670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52FB7D-DBBA-4CCD-8B20-B7A9C10B22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2D1CF4-4C14-4B34-9733-D5ED494F9C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e6e283-f6b6-4558-8465-801ca12670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3C982D-1C73-43F8-8B88-4AB9A1C9E78E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9de6e283-f6b6-4558-8465-801ca1267013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informatikkenglish16-10</Template>
  <TotalTime>438</TotalTime>
  <Words>1312</Words>
  <Application>Microsoft Office PowerPoint</Application>
  <PresentationFormat>On-screen Show (16:10)</PresentationFormat>
  <Paragraphs>336</Paragraphs>
  <Slides>52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Cambria Math</vt:lpstr>
      <vt:lpstr>ヒラギノ角ゴ Pro W3</vt:lpstr>
      <vt:lpstr>Informatikk_brevik</vt:lpstr>
      <vt:lpstr>PowerPoint Presentation</vt:lpstr>
      <vt:lpstr>PowerPoint Presentation</vt:lpstr>
      <vt:lpstr>Contents</vt:lpstr>
      <vt:lpstr>Prerequisites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do we do what we do</vt:lpstr>
      <vt:lpstr>Why BMC instead of BDD?</vt:lpstr>
      <vt:lpstr>Idea</vt:lpstr>
      <vt:lpstr>PowerPoint Presentation</vt:lpstr>
      <vt:lpstr>Kripke Structure M</vt:lpstr>
      <vt:lpstr>Definition 1 (Paths)</vt:lpstr>
      <vt:lpstr>Definition 2 (Witness)</vt:lpstr>
      <vt:lpstr>PowerPoint Presentation</vt:lpstr>
      <vt:lpstr>PowerPoint Presentation</vt:lpstr>
      <vt:lpstr>Definition 3 (k-loop)</vt:lpstr>
      <vt:lpstr>PowerPoint Presentation</vt:lpstr>
      <vt:lpstr>PowerPoint Presentation</vt:lpstr>
      <vt:lpstr>What if the path is not a k-loop</vt:lpstr>
      <vt:lpstr>What if the path is not a k-loop</vt:lpstr>
      <vt:lpstr>PowerPoint Presentation</vt:lpstr>
      <vt:lpstr>PowerPoint Presentation</vt:lpstr>
      <vt:lpstr>PowerPoint Presentation</vt:lpstr>
      <vt:lpstr>PowerPoint Presentation</vt:lpstr>
      <vt:lpstr>Goal</vt:lpstr>
      <vt:lpstr>PowerPoint Presentation</vt:lpstr>
      <vt:lpstr>Definition 4 (Unfolding of the Transition Relation)</vt:lpstr>
      <vt:lpstr>PowerPoint Presentation</vt:lpstr>
      <vt:lpstr>Definition 5 (Loop Condition)</vt:lpstr>
      <vt:lpstr>Definition 6 (Successor in a Loop)</vt:lpstr>
      <vt:lpstr>Definition 7 (Translation of an LTL Formula for a Loop)</vt:lpstr>
      <vt:lpstr>Definition 8 (Translation of an LTL Formula without a Loop)</vt:lpstr>
      <vt:lpstr>PowerPoint Presentation</vt:lpstr>
      <vt:lpstr>PowerPoint Presentation</vt:lpstr>
      <vt:lpstr>The Completeness Threshold</vt:lpstr>
      <vt:lpstr>The Completeness Threshold</vt:lpstr>
      <vt:lpstr>The Completeness Threshold</vt:lpstr>
      <vt:lpstr>PowerPoint Presentation</vt:lpstr>
      <vt:lpstr>PowerPoint Presentation</vt:lpstr>
      <vt:lpstr>Definition 9 (Translation for Liveness Properties)</vt:lpstr>
      <vt:lpstr>Induction</vt:lpstr>
      <vt:lpstr>Induction</vt:lpstr>
      <vt:lpstr>Induction</vt:lpstr>
      <vt:lpstr>Induction</vt:lpstr>
      <vt:lpstr>Summary</vt:lpstr>
      <vt:lpstr>Questions? Comments?</vt:lpstr>
      <vt:lpstr>PowerPoint Presentation</vt:lpstr>
    </vt:vector>
  </TitlesOfParts>
  <Manager/>
  <Company>Universitetet i Oslo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Henrik Klev</dc:creator>
  <cp:keywords/>
  <dc:description/>
  <cp:lastModifiedBy>Henrik Klev</cp:lastModifiedBy>
  <cp:revision>66</cp:revision>
  <dcterms:created xsi:type="dcterms:W3CDTF">2019-10-31T12:36:50Z</dcterms:created>
  <dcterms:modified xsi:type="dcterms:W3CDTF">2019-11-01T09:27:16Z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0x01010032CCB1BA9365C54B9C3EB9E23C1B2633</vt:lpwstr>
  </property>
</Properties>
</file>