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4" r:id="rId3"/>
    <p:sldId id="332" r:id="rId4"/>
    <p:sldId id="333" r:id="rId5"/>
    <p:sldId id="335" r:id="rId6"/>
    <p:sldId id="330" r:id="rId7"/>
    <p:sldId id="258" r:id="rId8"/>
    <p:sldId id="331" r:id="rId9"/>
    <p:sldId id="36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9" autoAdjust="0"/>
    <p:restoredTop sz="94018" autoAdjust="0"/>
  </p:normalViewPr>
  <p:slideViewPr>
    <p:cSldViewPr>
      <p:cViewPr varScale="1">
        <p:scale>
          <a:sx n="90" d="100"/>
          <a:sy n="90" d="100"/>
        </p:scale>
        <p:origin x="1464" y="18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EC585-F209-0249-87B1-95C1AA7BF750}" type="datetime1">
              <a:rPr lang="nb-NO"/>
              <a:pPr>
                <a:defRPr/>
              </a:pPr>
              <a:t>23.08.2019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034AB-4BDC-1A4E-B997-0CCC3F1DB6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427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1BD64-BEF5-304E-BFE0-849DE736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49D7-777A-49D5-8CEE-15B729B0E444}" type="slidenum">
              <a:rPr lang="nb-NO"/>
              <a:pPr/>
              <a:t>2</a:t>
            </a:fld>
            <a:endParaRPr lang="nb-NO"/>
          </a:p>
        </p:txBody>
      </p:sp>
      <p:sp>
        <p:nvSpPr>
          <p:cNvPr id="27546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80C9-143D-4514-8216-FAF1189F2237}" type="datetime1">
              <a:rPr lang="nb-NO" smtClean="0"/>
              <a:t>23.08.2019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E74-6D16-4424-B942-D53A05621719}" type="datetime1">
              <a:rPr lang="nb-NO" smtClean="0"/>
              <a:t>23.08.2019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2A53-C34D-484B-8C63-53B7D6C408AF}" type="datetime1">
              <a:rPr lang="nb-NO" smtClean="0"/>
              <a:t>23.08.2019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8153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44A7-DD2B-4FA0-88D3-E76DEACF04BE}" type="datetime1">
              <a:rPr lang="nb-NO" smtClean="0"/>
              <a:t>23.08.2019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0BCC-52D0-4D67-B94E-FC6CECBB17A2}" type="datetime1">
              <a:rPr lang="nb-NO" smtClean="0"/>
              <a:t>23.08.2019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1FE2-581E-41E4-AF0E-FA8D0D8EC480}" type="datetime1">
              <a:rPr lang="nb-NO" smtClean="0"/>
              <a:t>23.08.2019</a:t>
            </a:fld>
            <a:endParaRPr lang="nb-NO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C25C-1C82-4613-8FEF-A380CFA08B67}" type="datetime1">
              <a:rPr lang="nb-NO" smtClean="0"/>
              <a:t>23.08.2019</a:t>
            </a:fld>
            <a:endParaRPr lang="nb-NO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7EB2-3E5A-4A37-A7DC-6FAB9BCA7E40}" type="datetime1">
              <a:rPr lang="nb-NO" smtClean="0"/>
              <a:t>23.08.2019</a:t>
            </a:fld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522A-299C-476A-8492-BB9CF8236E16}" type="datetime1">
              <a:rPr lang="nb-NO" smtClean="0"/>
              <a:t>23.08.2019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D5CE-5BBF-423C-80C2-40148396907A}" type="datetime1">
              <a:rPr lang="nb-NO" smtClean="0"/>
              <a:t>23.08.2019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C9CBEB06-E586-4E0D-85DE-14CBB436B761}" type="datetime1">
              <a:rPr lang="nb-NO" smtClean="0"/>
              <a:t>23.08.2019</a:t>
            </a:fld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F1FFC0CC-0FD3-3243-BD7A-655E39B7B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asol@ifi.uio.n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bd@ifi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sensors.org/" TargetMode="External"/><Relationship Id="rId2" Type="http://schemas.openxmlformats.org/officeDocument/2006/relationships/hyperlink" Target="http://cmos-image-sensor.blogspot.no/2010/06/list-of-image-sensor-book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IN5350</a:t>
            </a:r>
            <a:r>
              <a:rPr lang="nb-NO" strike="sngStrike" dirty="0"/>
              <a:t>/IN9350</a:t>
            </a:r>
            <a:r>
              <a:rPr lang="nb-NO" dirty="0"/>
              <a:t> – Fall 2019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/>
              <a:t>CMOS Image Sensor Design</a:t>
            </a:r>
            <a:endParaRPr lang="en-GB" sz="1600"/>
          </a:p>
          <a:p>
            <a:pPr eaLnBrk="1" hangingPunct="1"/>
            <a:r>
              <a:rPr lang="en-GB" sz="1600"/>
              <a:t>Dr. Johannes Sølhusvik</a:t>
            </a:r>
          </a:p>
          <a:p>
            <a:pPr eaLnBrk="1" hangingPunct="1"/>
            <a:r>
              <a:rPr lang="en-GB" sz="1600"/>
              <a:t>Associate Adjunct Professor (Førsteamanuensis II)</a:t>
            </a:r>
          </a:p>
          <a:p>
            <a:pPr eaLnBrk="1" hangingPunct="1"/>
            <a:r>
              <a:rPr lang="en-GB" sz="1600">
                <a:hlinkClick r:id="rId3"/>
              </a:rPr>
              <a:t>johasol@ifi.uio.no</a:t>
            </a:r>
            <a:r>
              <a:rPr lang="en-GB" sz="1600"/>
              <a:t>, Mob: 92412647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Teaching Assistant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Name: </a:t>
            </a:r>
            <a:r>
              <a:rPr lang="en-GB" dirty="0" err="1"/>
              <a:t>Tohid</a:t>
            </a:r>
            <a:r>
              <a:rPr lang="en-GB" dirty="0"/>
              <a:t> Moradi </a:t>
            </a:r>
            <a:r>
              <a:rPr lang="en-GB" dirty="0" err="1"/>
              <a:t>Khanshan</a:t>
            </a:r>
            <a:endParaRPr lang="en-GB" dirty="0"/>
          </a:p>
          <a:p>
            <a:r>
              <a:rPr lang="en-GB" dirty="0"/>
              <a:t>Email: </a:t>
            </a:r>
            <a:r>
              <a:rPr lang="en-GB" u="sng" dirty="0">
                <a:hlinkClick r:id="rId3"/>
              </a:rPr>
              <a:t>tohidm@ifi.uio.no</a:t>
            </a:r>
            <a:endParaRPr lang="en-GB" u="sng" dirty="0"/>
          </a:p>
          <a:p>
            <a:r>
              <a:rPr lang="en-GB" dirty="0"/>
              <a:t>Assistance with exercises, spice simulations, exam prep, etc.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44CC-95FF-4B53-AFE7-3781474466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Course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Learn how CMOS image sensors measure light and colour and output digital pixel values</a:t>
            </a:r>
          </a:p>
          <a:p>
            <a:r>
              <a:rPr lang="en-GB" sz="2400" dirty="0"/>
              <a:t>Understand the basics of the entire camera signal chain from light in to JPEG compressed images out</a:t>
            </a:r>
          </a:p>
          <a:p>
            <a:r>
              <a:rPr lang="en-GB" sz="2400" dirty="0"/>
              <a:t>Focus on pixels and readout circuits, signal/noise ratio and dynamic range</a:t>
            </a:r>
          </a:p>
          <a:p>
            <a:endParaRPr lang="en-GB" sz="2400" dirty="0"/>
          </a:p>
          <a:p>
            <a:r>
              <a:rPr lang="en-GB" sz="2400" dirty="0"/>
              <a:t>…and to spur your interest in designing your own image sensor chip, for instance in an MSc or PhD project.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A53-C34D-484B-8C63-53B7D6C408AF}" type="datetime1">
              <a:rPr lang="nb-NO" smtClean="0"/>
              <a:pPr/>
              <a:t>23.08.2019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162703" cy="253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26821-CC76-DD4E-A7AB-658DC76B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71537"/>
            <a:ext cx="8153400" cy="990600"/>
          </a:xfrm>
        </p:spPr>
        <p:txBody>
          <a:bodyPr/>
          <a:lstStyle/>
          <a:p>
            <a:r>
              <a:rPr lang="en-US" altLang="nb-NO" dirty="0">
                <a:latin typeface="Helvetica" pitchFamily="34" charset="0"/>
              </a:rPr>
              <a:t>MSc projects: Design of CMOS image sensor chips in 0.35um process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CE6-B979-4574-A24D-18CE78BC7AA1}" type="datetime1">
              <a:rPr lang="nb-NO" smtClean="0"/>
              <a:pPr/>
              <a:t>23.08.2019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16548-1C04-E840-B37A-11AE0B0E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2220514"/>
            <a:ext cx="4557713" cy="3418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C7A6-5896-B346-9751-0BFC859EB0AC}"/>
              </a:ext>
            </a:extLst>
          </p:cNvPr>
          <p:cNvSpPr txBox="1"/>
          <p:nvPr/>
        </p:nvSpPr>
        <p:spPr>
          <a:xfrm>
            <a:off x="1752600" y="563880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Stian</a:t>
            </a:r>
            <a:r>
              <a:rPr lang="en-GB" dirty="0"/>
              <a:t> and Mathias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C72D2-CB9F-FC46-9BE2-93B5A418FD63}"/>
              </a:ext>
            </a:extLst>
          </p:cNvPr>
          <p:cNvSpPr txBox="1"/>
          <p:nvPr/>
        </p:nvSpPr>
        <p:spPr>
          <a:xfrm>
            <a:off x="6173229" y="5257800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Johnny and Siri</a:t>
            </a:r>
          </a:p>
        </p:txBody>
      </p:sp>
    </p:spTree>
    <p:extLst>
      <p:ext uri="{BB962C8B-B14F-4D97-AF65-F5344CB8AC3E}">
        <p14:creationId xmlns:p14="http://schemas.microsoft.com/office/powerpoint/2010/main" val="119553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C6C44CC-95FF-4B53-AFE7-3781474466E3}" type="slidenum">
              <a:rPr lang="en-US" smtClean="0"/>
              <a:t>5</a:t>
            </a:fld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 idx="4294967295"/>
          </p:nvPr>
        </p:nvSpPr>
        <p:spPr>
          <a:xfrm>
            <a:off x="2520840" y="2383880"/>
            <a:ext cx="5556360" cy="1959520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92D050"/>
                </a:solidFill>
              </a:rPr>
              <a:t>Application examples</a:t>
            </a:r>
          </a:p>
        </p:txBody>
      </p:sp>
      <p:pic>
        <p:nvPicPr>
          <p:cNvPr id="9" name="Picture 4" descr="http://static.ddmcdn.com/gif/high-speed-photography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01" y="2292512"/>
            <a:ext cx="836330" cy="1183408"/>
          </a:xfrm>
          <a:prstGeom prst="rect">
            <a:avLst/>
          </a:prstGeom>
          <a:noFill/>
        </p:spPr>
      </p:pic>
      <p:pic>
        <p:nvPicPr>
          <p:cNvPr id="10" name="Picture 2" descr="http://static.ddmcdn.com/gif/in-dash-car-night-vision-syst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609" y="4569538"/>
            <a:ext cx="1409733" cy="1057300"/>
          </a:xfrm>
          <a:prstGeom prst="rect">
            <a:avLst/>
          </a:prstGeom>
          <a:noFill/>
        </p:spPr>
      </p:pic>
      <p:pic>
        <p:nvPicPr>
          <p:cNvPr id="9338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7263" y="1339793"/>
            <a:ext cx="1456328" cy="115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My documents\Photobit\Presentations\ap_intestinal_000525_a.jpg"/>
          <p:cNvPicPr>
            <a:picLocks noChangeAspect="1" noChangeArrowheads="1"/>
          </p:cNvPicPr>
          <p:nvPr/>
        </p:nvPicPr>
        <p:blipFill>
          <a:blip r:embed="rId5" cstate="print"/>
          <a:srcRect b="23845"/>
          <a:stretch>
            <a:fillRect/>
          </a:stretch>
        </p:blipFill>
        <p:spPr bwMode="auto">
          <a:xfrm>
            <a:off x="2540562" y="4432300"/>
            <a:ext cx="1215401" cy="1293883"/>
          </a:xfrm>
          <a:prstGeom prst="rect">
            <a:avLst/>
          </a:prstGeom>
          <a:noFill/>
        </p:spPr>
      </p:pic>
      <p:pic>
        <p:nvPicPr>
          <p:cNvPr id="933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2229992"/>
            <a:ext cx="617021" cy="13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20840" y="5764283"/>
            <a:ext cx="2526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Pill camera</a:t>
            </a:r>
          </a:p>
          <a:p>
            <a:r>
              <a:rPr lang="nb-NO"/>
              <a:t>(low power, &lt;10mW)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617" y="2067478"/>
            <a:ext cx="1659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SLR </a:t>
            </a:r>
            <a:r>
              <a:rPr lang="nb-NO" dirty="0" err="1"/>
              <a:t>camera</a:t>
            </a:r>
            <a:endParaRPr lang="nb-NO" dirty="0"/>
          </a:p>
          <a:p>
            <a:r>
              <a:rPr lang="nb-NO" dirty="0"/>
              <a:t>(&gt;30Mpixels)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82" y="3475920"/>
            <a:ext cx="265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Machine vision</a:t>
            </a:r>
          </a:p>
          <a:p>
            <a:r>
              <a:rPr lang="en-GB"/>
              <a:t>(high-speed, &gt;500Hz)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609" y="5565201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Automotive </a:t>
            </a:r>
            <a:r>
              <a:rPr lang="nb-NO" dirty="0" err="1"/>
              <a:t>camera</a:t>
            </a:r>
            <a:endParaRPr lang="nb-NO" dirty="0"/>
          </a:p>
          <a:p>
            <a:r>
              <a:rPr lang="nb-NO" dirty="0"/>
              <a:t>(20bits/</a:t>
            </a:r>
            <a:r>
              <a:rPr lang="nb-NO" dirty="0" err="1"/>
              <a:t>pixel</a:t>
            </a:r>
            <a:r>
              <a:rPr lang="nb-NO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1836" y="628593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Security camera </a:t>
            </a:r>
          </a:p>
          <a:p>
            <a:r>
              <a:rPr lang="nb-NO"/>
              <a:t>(low light, &lt;0.1lux)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3552688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Phone camera</a:t>
            </a:r>
          </a:p>
          <a:p>
            <a:r>
              <a:rPr lang="nb-NO"/>
              <a:t>(small size, &lt;5mm)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  <a:noFill/>
        </p:spPr>
        <p:txBody>
          <a:bodyPr/>
          <a:lstStyle/>
          <a:p>
            <a:fld id="{34CB4F1B-70B4-4A88-879A-3393E3CC3871}" type="datetime1">
              <a:rPr lang="nb-NO" smtClean="0"/>
              <a:t>23.08.2019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1C3EC-D1D0-5F46-B1C5-45BF6FC21B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46" b="7436"/>
          <a:stretch/>
        </p:blipFill>
        <p:spPr>
          <a:xfrm>
            <a:off x="2140248" y="848867"/>
            <a:ext cx="2016028" cy="12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/>
          <a:lstStyle/>
          <a:p>
            <a:r>
              <a:rPr lang="en-GB" sz="2000" dirty="0"/>
              <a:t>Lectures on Fridays 0915-1200 in lecture room Perl</a:t>
            </a:r>
          </a:p>
          <a:p>
            <a:pPr lvl="1"/>
            <a:r>
              <a:rPr lang="en-GB" sz="1800" dirty="0"/>
              <a:t>Exceptions announced on IN5350 home page</a:t>
            </a:r>
          </a:p>
          <a:p>
            <a:r>
              <a:rPr lang="en-GB" sz="2400" dirty="0"/>
              <a:t>Mandatory exercises (hand-outs after lecture)</a:t>
            </a:r>
          </a:p>
          <a:p>
            <a:pPr lvl="1"/>
            <a:r>
              <a:rPr lang="en-GB" sz="1800" dirty="0"/>
              <a:t>Document published on the IN5350 home page after lecture</a:t>
            </a:r>
          </a:p>
          <a:p>
            <a:pPr lvl="1"/>
            <a:r>
              <a:rPr lang="en-GB" sz="1800" dirty="0"/>
              <a:t>Grade: </a:t>
            </a:r>
            <a:r>
              <a:rPr lang="en-GB" sz="1800" dirty="0">
                <a:solidFill>
                  <a:srgbClr val="FF0000"/>
                </a:solidFill>
              </a:rPr>
              <a:t>pass/fail</a:t>
            </a:r>
            <a:r>
              <a:rPr lang="en-GB" sz="1800" dirty="0"/>
              <a:t> (must pass all to take exam)</a:t>
            </a:r>
          </a:p>
          <a:p>
            <a:r>
              <a:rPr lang="en-GB" sz="2200" dirty="0"/>
              <a:t>1 hour group/lab work after each lecture</a:t>
            </a:r>
          </a:p>
          <a:p>
            <a:pPr lvl="1"/>
            <a:r>
              <a:rPr lang="en-GB" sz="1800" dirty="0"/>
              <a:t>Tohid and/or Johannes will be present to help</a:t>
            </a:r>
          </a:p>
          <a:p>
            <a:r>
              <a:rPr lang="en-GB" sz="2400" dirty="0"/>
              <a:t>Mandatory project</a:t>
            </a:r>
          </a:p>
          <a:p>
            <a:pPr lvl="1"/>
            <a:r>
              <a:rPr lang="en-GB" sz="1600" dirty="0"/>
              <a:t>Grade: </a:t>
            </a:r>
            <a:r>
              <a:rPr lang="en-GB" sz="1600" dirty="0">
                <a:solidFill>
                  <a:srgbClr val="FF0000"/>
                </a:solidFill>
              </a:rPr>
              <a:t>pass/fail</a:t>
            </a:r>
            <a:r>
              <a:rPr lang="en-GB" sz="1600" dirty="0"/>
              <a:t> (must pass to take exam)</a:t>
            </a:r>
          </a:p>
          <a:p>
            <a:pPr lvl="1"/>
            <a:r>
              <a:rPr lang="en-GB" sz="1600" dirty="0" err="1"/>
              <a:t>Topic&amp;field</a:t>
            </a:r>
            <a:r>
              <a:rPr lang="en-GB" sz="1600" dirty="0"/>
              <a:t> is optional:</a:t>
            </a:r>
          </a:p>
          <a:p>
            <a:pPr lvl="2"/>
            <a:r>
              <a:rPr lang="en-GB" sz="1400" dirty="0"/>
              <a:t>Analog design (e.g. pixel array and readout circuits)</a:t>
            </a:r>
          </a:p>
          <a:p>
            <a:pPr lvl="2"/>
            <a:r>
              <a:rPr lang="en-GB" sz="1400" dirty="0"/>
              <a:t>Digital design (e.g. readout sequencer, signal processing)</a:t>
            </a:r>
          </a:p>
          <a:p>
            <a:pPr lvl="2"/>
            <a:r>
              <a:rPr lang="en-GB" sz="1400" dirty="0"/>
              <a:t>Algorithm design (image processing in </a:t>
            </a:r>
            <a:r>
              <a:rPr lang="en-GB" sz="1400" dirty="0" err="1"/>
              <a:t>Matlab</a:t>
            </a:r>
            <a:r>
              <a:rPr lang="en-GB" sz="1400" dirty="0"/>
              <a:t>/Python/etc)</a:t>
            </a:r>
          </a:p>
          <a:p>
            <a:pPr lvl="2"/>
            <a:r>
              <a:rPr lang="en-GB" sz="1400" dirty="0"/>
              <a:t>Test and measurements using existing camera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23.08.2019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/>
              <a:t>All mandatory course material covered in slides and exercises</a:t>
            </a:r>
          </a:p>
          <a:p>
            <a:r>
              <a:rPr lang="en-GB" sz="2000" dirty="0"/>
              <a:t>Additional information (book): Image Sensors and Signal Processing for Digital Still Cameras, by Junichi Nakamura</a:t>
            </a:r>
          </a:p>
          <a:p>
            <a:r>
              <a:rPr lang="en-GB" sz="2000" dirty="0"/>
              <a:t>Other good imaging books: </a:t>
            </a:r>
            <a:r>
              <a:rPr lang="en-GB" sz="2000" dirty="0">
                <a:hlinkClick r:id="rId2"/>
              </a:rPr>
              <a:t>http://cmos-image-sensor.blogspot.no/2010/06/list-of-image-sensor-books.html</a:t>
            </a:r>
            <a:endParaRPr lang="en-GB" sz="2000" dirty="0"/>
          </a:p>
          <a:p>
            <a:r>
              <a:rPr lang="en-GB" sz="2000" dirty="0"/>
              <a:t>Free download of state-of-the-art conference papers: </a:t>
            </a:r>
            <a:r>
              <a:rPr lang="en-GB" sz="2000" dirty="0">
                <a:hlinkClick r:id="rId3"/>
              </a:rPr>
              <a:t>www.imagesensors.org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60DF-F51F-4797-A585-EDF6CC55A6CD}" type="datetime1">
              <a:rPr lang="nb-NO" smtClean="0"/>
              <a:t>23.08.2019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Written examination (4 hours)</a:t>
            </a:r>
          </a:p>
          <a:p>
            <a:r>
              <a:rPr lang="en-GB" dirty="0"/>
              <a:t>All mandatory assignments have to be accepted in order to take the exam</a:t>
            </a:r>
          </a:p>
          <a:p>
            <a:endParaRPr lang="en-GB" dirty="0"/>
          </a:p>
          <a:p>
            <a:r>
              <a:rPr lang="en-GB" dirty="0"/>
              <a:t>Exam date: </a:t>
            </a:r>
            <a:r>
              <a:rPr lang="en-GB" b="1" u="sng" dirty="0"/>
              <a:t>Thursday</a:t>
            </a:r>
            <a:r>
              <a:rPr lang="en-GB" b="1" dirty="0"/>
              <a:t> 28 November at 09:00</a:t>
            </a:r>
          </a:p>
          <a:p>
            <a:r>
              <a:rPr lang="en-GB" dirty="0"/>
              <a:t>Place:</a:t>
            </a:r>
            <a:r>
              <a:rPr lang="en-GB" b="1" dirty="0"/>
              <a:t> </a:t>
            </a:r>
            <a:r>
              <a:rPr lang="en-GB" b="1" dirty="0" err="1"/>
              <a:t>Silurveien</a:t>
            </a:r>
            <a:r>
              <a:rPr lang="en-GB" b="1" dirty="0"/>
              <a:t> 2</a:t>
            </a:r>
          </a:p>
          <a:p>
            <a:r>
              <a:rPr lang="en-GB" dirty="0"/>
              <a:t>Examination system: </a:t>
            </a:r>
            <a:r>
              <a:rPr lang="en-GB" b="1" dirty="0" err="1"/>
              <a:t>Inspera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23.08.2019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for exam?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all lecture slides</a:t>
            </a:r>
          </a:p>
          <a:p>
            <a:r>
              <a:rPr lang="en-US" dirty="0"/>
              <a:t>Review obligatory exercises</a:t>
            </a:r>
          </a:p>
          <a:p>
            <a:r>
              <a:rPr lang="en-US" dirty="0"/>
              <a:t>Practice with previous exams</a:t>
            </a:r>
          </a:p>
          <a:p>
            <a:pPr lvl="1"/>
            <a:r>
              <a:rPr lang="en-US" dirty="0"/>
              <a:t>Will be distributed later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23.08.2019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76998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english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uio-ppt-mal-english-2</Template>
  <TotalTime>5020</TotalTime>
  <Words>456</Words>
  <Application>Microsoft Macintosh PowerPoint</Application>
  <PresentationFormat>On-screen Show (4:3)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ヒラギノ角ゴ Pro W3</vt:lpstr>
      <vt:lpstr>Arial</vt:lpstr>
      <vt:lpstr>Helvetica</vt:lpstr>
      <vt:lpstr>uio-ppt-mal-english-2</vt:lpstr>
      <vt:lpstr>IN5350/IN9350 – Fall 2019</vt:lpstr>
      <vt:lpstr>Teaching Assistant</vt:lpstr>
      <vt:lpstr>Course goal</vt:lpstr>
      <vt:lpstr>MSc projects: Design of CMOS image sensor chips in 0.35um process</vt:lpstr>
      <vt:lpstr>Application examples</vt:lpstr>
      <vt:lpstr>Teaching</vt:lpstr>
      <vt:lpstr>Course literature</vt:lpstr>
      <vt:lpstr>Examination</vt:lpstr>
      <vt:lpstr>How to prepare for exam?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INF4220</dc:title>
  <dc:creator>jsolhusvik</dc:creator>
  <cp:lastModifiedBy>Johannes Sølhusvik</cp:lastModifiedBy>
  <cp:revision>203</cp:revision>
  <dcterms:created xsi:type="dcterms:W3CDTF">2014-04-11T12:20:05Z</dcterms:created>
  <dcterms:modified xsi:type="dcterms:W3CDTF">2019-08-23T12:12:11Z</dcterms:modified>
</cp:coreProperties>
</file>