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711" r:id="rId3"/>
    <p:sldId id="257" r:id="rId4"/>
    <p:sldId id="346" r:id="rId5"/>
    <p:sldId id="347" r:id="rId6"/>
    <p:sldId id="348" r:id="rId7"/>
    <p:sldId id="571" r:id="rId8"/>
    <p:sldId id="336" r:id="rId9"/>
    <p:sldId id="364" r:id="rId10"/>
    <p:sldId id="339" r:id="rId11"/>
    <p:sldId id="353" r:id="rId12"/>
    <p:sldId id="664" r:id="rId13"/>
    <p:sldId id="684" r:id="rId14"/>
    <p:sldId id="685" r:id="rId15"/>
    <p:sldId id="676" r:id="rId16"/>
    <p:sldId id="715" r:id="rId17"/>
    <p:sldId id="718" r:id="rId18"/>
    <p:sldId id="396" r:id="rId19"/>
    <p:sldId id="677" r:id="rId20"/>
    <p:sldId id="710" r:id="rId21"/>
    <p:sldId id="480" r:id="rId22"/>
    <p:sldId id="286" r:id="rId23"/>
    <p:sldId id="717" r:id="rId24"/>
    <p:sldId id="283" r:id="rId25"/>
    <p:sldId id="287" r:id="rId26"/>
    <p:sldId id="293" r:id="rId27"/>
    <p:sldId id="295" r:id="rId28"/>
    <p:sldId id="294" r:id="rId29"/>
    <p:sldId id="288" r:id="rId30"/>
    <p:sldId id="289" r:id="rId31"/>
    <p:sldId id="290" r:id="rId32"/>
    <p:sldId id="292" r:id="rId33"/>
    <p:sldId id="296" r:id="rId34"/>
    <p:sldId id="266" r:id="rId35"/>
    <p:sldId id="700" r:id="rId36"/>
    <p:sldId id="297" r:id="rId37"/>
    <p:sldId id="299" r:id="rId38"/>
    <p:sldId id="712" r:id="rId39"/>
    <p:sldId id="713" r:id="rId40"/>
    <p:sldId id="298" r:id="rId41"/>
    <p:sldId id="668" r:id="rId42"/>
    <p:sldId id="696" r:id="rId43"/>
    <p:sldId id="600" r:id="rId44"/>
    <p:sldId id="714" r:id="rId45"/>
    <p:sldId id="615" r:id="rId46"/>
    <p:sldId id="603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521415D9-36F7-43E2-AB2F-B90AF26B5E84}">
      <p14:sectionLst xmlns:p14="http://schemas.microsoft.com/office/powerpoint/2010/main">
        <p14:section name="Default Section" id="{7BA1796D-0842-5240-8D05-C9DFB1CB5565}">
          <p14:sldIdLst>
            <p14:sldId id="256"/>
            <p14:sldId id="711"/>
            <p14:sldId id="257"/>
            <p14:sldId id="346"/>
            <p14:sldId id="347"/>
            <p14:sldId id="348"/>
            <p14:sldId id="571"/>
            <p14:sldId id="336"/>
            <p14:sldId id="364"/>
            <p14:sldId id="339"/>
            <p14:sldId id="353"/>
            <p14:sldId id="664"/>
            <p14:sldId id="684"/>
            <p14:sldId id="685"/>
            <p14:sldId id="676"/>
            <p14:sldId id="715"/>
            <p14:sldId id="718"/>
            <p14:sldId id="396"/>
            <p14:sldId id="677"/>
            <p14:sldId id="710"/>
            <p14:sldId id="480"/>
            <p14:sldId id="286"/>
            <p14:sldId id="717"/>
            <p14:sldId id="283"/>
            <p14:sldId id="287"/>
          </p14:sldIdLst>
        </p14:section>
        <p14:section name="To be covered in next lecture 2" id="{79907C49-2441-4E40-B4A0-1051BFA11088}">
          <p14:sldIdLst>
            <p14:sldId id="293"/>
            <p14:sldId id="295"/>
            <p14:sldId id="294"/>
            <p14:sldId id="288"/>
            <p14:sldId id="289"/>
            <p14:sldId id="290"/>
            <p14:sldId id="292"/>
            <p14:sldId id="296"/>
            <p14:sldId id="266"/>
            <p14:sldId id="700"/>
            <p14:sldId id="297"/>
            <p14:sldId id="299"/>
            <p14:sldId id="712"/>
            <p14:sldId id="713"/>
            <p14:sldId id="298"/>
            <p14:sldId id="668"/>
            <p14:sldId id="696"/>
            <p14:sldId id="600"/>
            <p14:sldId id="714"/>
            <p14:sldId id="615"/>
            <p14:sldId id="6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8C8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49" autoAdjust="0"/>
    <p:restoredTop sz="95179" autoAdjust="0"/>
  </p:normalViewPr>
  <p:slideViewPr>
    <p:cSldViewPr>
      <p:cViewPr>
        <p:scale>
          <a:sx n="86" d="100"/>
          <a:sy n="86" d="100"/>
        </p:scale>
        <p:origin x="2016" y="408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2CEC585-F209-0249-87B1-95C1AA7BF750}" type="datetime1">
              <a:rPr lang="nb-NO"/>
              <a:pPr>
                <a:defRPr/>
              </a:pPr>
              <a:t>28.08.2019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8034AB-4BDC-1A4E-B997-0CCC3F1DB64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84279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21BD64-BEF5-304E-BFE0-849DE736E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196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2B89E4-9522-7B4B-87F4-E6DE4A7D28B6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6436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838807-6477-49B1-987C-D0356FE29A8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39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FC2703-B735-46C3-9E21-9DD088760C65}" type="slidenum">
              <a:rPr lang="en-US"/>
              <a:pPr/>
              <a:t>35</a:t>
            </a:fld>
            <a:endParaRPr lang="en-US"/>
          </a:p>
        </p:txBody>
      </p:sp>
      <p:sp>
        <p:nvSpPr>
          <p:cNvPr id="120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486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D9819E-C874-4B5F-BE8D-F4AC5E93D2A1}" type="slidenum">
              <a:rPr lang="nb-NO"/>
              <a:pPr/>
              <a:t>41</a:t>
            </a:fld>
            <a:endParaRPr lang="nb-NO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703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380C9-143D-4514-8216-FAF1189F2237}" type="datetime1">
              <a:rPr lang="nb-NO" smtClean="0"/>
              <a:t>28.08.2019</a:t>
            </a:fld>
            <a:endParaRPr lang="nb-NO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58E74-6D16-4424-B942-D53A05621719}" type="datetime1">
              <a:rPr lang="nb-NO" smtClean="0"/>
              <a:t>28.08.2019</a:t>
            </a:fld>
            <a:endParaRPr lang="nb-NO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728"/>
            <a:ext cx="9144000" cy="787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01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62A53-C34D-484B-8C63-53B7D6C408AF}" type="datetime1">
              <a:rPr lang="nb-NO" smtClean="0"/>
              <a:t>28.08.2019</a:t>
            </a:fld>
            <a:endParaRPr 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06900"/>
            <a:ext cx="8153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906713"/>
            <a:ext cx="8153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A44A7-DD2B-4FA0-88D3-E76DEACF04BE}" type="datetime1">
              <a:rPr lang="nb-NO" smtClean="0"/>
              <a:t>28.08.2019</a:t>
            </a:fld>
            <a:endParaRPr lang="nb-NO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229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1600200"/>
            <a:ext cx="4229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30BCC-52D0-4D67-B94E-FC6CECBB17A2}" type="datetime1">
              <a:rPr lang="nb-NO" smtClean="0"/>
              <a:t>28.08.2019</a:t>
            </a:fld>
            <a:endParaRPr lang="nb-NO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3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51FE2-581E-41E4-AF0E-FA8D0D8EC480}" type="datetime1">
              <a:rPr lang="nb-NO" smtClean="0"/>
              <a:t>28.08.2019</a:t>
            </a:fld>
            <a:endParaRPr lang="nb-NO"/>
          </a:p>
        </p:txBody>
      </p:sp>
      <p:sp>
        <p:nvSpPr>
          <p:cNvPr id="14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AC25C-1C82-4613-8FEF-A380CFA08B67}" type="datetime1">
              <a:rPr lang="nb-NO" smtClean="0"/>
              <a:t>28.08.2019</a:t>
            </a:fld>
            <a:endParaRPr lang="nb-NO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B7EB2-3E5A-4A37-A7DC-6FAB9BCA7E40}" type="datetime1">
              <a:rPr lang="nb-NO" smtClean="0"/>
              <a:t>28.08.2019</a:t>
            </a:fld>
            <a:endParaRPr lang="nb-NO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2522A-299C-476A-8492-BB9CF8236E16}" type="datetime1">
              <a:rPr lang="nb-NO" smtClean="0"/>
              <a:t>28.08.2019</a:t>
            </a:fld>
            <a:endParaRPr lang="nb-NO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1D5CE-5BBF-423C-80C2-40148396907A}" type="datetime1">
              <a:rPr lang="nb-NO" smtClean="0"/>
              <a:t>28.08.2019</a:t>
            </a:fld>
            <a:endParaRPr lang="nb-NO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05EA-59A6-7140-95FF-E1B500F1B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fld id="{C9CBEB06-E586-4E0D-85DE-14CBB436B761}" type="datetime1">
              <a:rPr lang="nb-NO" smtClean="0"/>
              <a:t>28.08.2019</a:t>
            </a:fld>
            <a:endParaRPr 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F1FFC0CC-0FD3-3243-BD7A-655E39B7B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MN_IFI_A_ENG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04800" y="228600"/>
            <a:ext cx="2949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JgNk-kDrK0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4.png"/><Relationship Id="rId4" Type="http://schemas.openxmlformats.org/officeDocument/2006/relationships/image" Target="../media/image4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b-NO" dirty="0"/>
              <a:t>INF5350 – CMOS Image Sensor Design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1 – CMOS camera systems overview</a:t>
            </a:r>
          </a:p>
          <a:p>
            <a:pPr eaLnBrk="1" hangingPunct="1"/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500561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Camera signal chain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1AC25C-1C82-4613-8FEF-A380CFA08B67}" type="datetime1">
              <a:rPr lang="nb-NO" smtClean="0"/>
              <a:t>28.08.2019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86800" cy="48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988452-7542-5F45-8B72-322295DCE3CE}"/>
              </a:ext>
            </a:extLst>
          </p:cNvPr>
          <p:cNvSpPr txBox="1"/>
          <p:nvPr/>
        </p:nvSpPr>
        <p:spPr>
          <a:xfrm>
            <a:off x="3962400" y="4583668"/>
            <a:ext cx="990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900" dirty="0"/>
              <a:t>LENS CORRECTION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B84C78-2B64-DC4A-A5E9-CD33673DAD7E}"/>
              </a:ext>
            </a:extLst>
          </p:cNvPr>
          <p:cNvSpPr txBox="1"/>
          <p:nvPr/>
        </p:nvSpPr>
        <p:spPr>
          <a:xfrm>
            <a:off x="5257800" y="4583668"/>
            <a:ext cx="990600" cy="5078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 dirty="0"/>
              <a:t>DEFECT PIXEL CORRECTION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87E7EE-1E44-E04B-B4D6-3D6DAA869DA4}"/>
              </a:ext>
            </a:extLst>
          </p:cNvPr>
          <p:cNvSpPr txBox="1"/>
          <p:nvPr/>
        </p:nvSpPr>
        <p:spPr>
          <a:xfrm>
            <a:off x="6553200" y="4495800"/>
            <a:ext cx="9906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000" dirty="0"/>
              <a:t>BLACK LEVEL COMPEN-SATION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5F67D0-8903-7944-9A2E-38813EC7CB0A}"/>
              </a:ext>
            </a:extLst>
          </p:cNvPr>
          <p:cNvSpPr txBox="1"/>
          <p:nvPr/>
        </p:nvSpPr>
        <p:spPr>
          <a:xfrm>
            <a:off x="2743200" y="4572000"/>
            <a:ext cx="9906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900" dirty="0"/>
              <a:t>COLOUR PROCESSING</a:t>
            </a:r>
          </a:p>
        </p:txBody>
      </p:sp>
    </p:spTree>
    <p:extLst>
      <p:ext uri="{BB962C8B-B14F-4D97-AF65-F5344CB8AC3E}">
        <p14:creationId xmlns:p14="http://schemas.microsoft.com/office/powerpoint/2010/main" val="2767028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1698722-437B-F847-8F06-CC4C3520F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Illustration of micro-lens array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1DE5039-CADC-3546-AEED-74D431AFB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5029200"/>
            <a:ext cx="8153400" cy="1066800"/>
          </a:xfrm>
        </p:spPr>
        <p:txBody>
          <a:bodyPr/>
          <a:lstStyle/>
          <a:p>
            <a:r>
              <a:rPr lang="en-GB" sz="2000" dirty="0"/>
              <a:t>Micro-lenses improve light sensitivity and sharpness</a:t>
            </a:r>
          </a:p>
          <a:p>
            <a:r>
              <a:rPr lang="en-GB" sz="2000" dirty="0"/>
              <a:t>Purpose is to focus incoming light to the middle of the pixel to avoid light leakage (losses) to neighbouring pixels and/or light loss due to reflections off transistors, metal routing,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05EA-59A6-7140-95FF-E1B500F1B4C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559843-2E1E-944F-874E-65F8DEA5B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798" y="1891518"/>
            <a:ext cx="4097802" cy="268219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A4E004-8C83-CE4C-8269-F7EDCD6DC3E2}"/>
              </a:ext>
            </a:extLst>
          </p:cNvPr>
          <p:cNvCxnSpPr>
            <a:cxnSpLocks/>
          </p:cNvCxnSpPr>
          <p:nvPr/>
        </p:nvCxnSpPr>
        <p:spPr bwMode="auto">
          <a:xfrm>
            <a:off x="5791200" y="2362200"/>
            <a:ext cx="0" cy="3328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66063DD-5FB8-9A49-9B1A-80633EC2A70F}"/>
              </a:ext>
            </a:extLst>
          </p:cNvPr>
          <p:cNvSpPr txBox="1"/>
          <p:nvPr/>
        </p:nvSpPr>
        <p:spPr>
          <a:xfrm>
            <a:off x="5867400" y="2286000"/>
            <a:ext cx="2266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0.8-5um diameter</a:t>
            </a:r>
          </a:p>
          <a:p>
            <a:r>
              <a:rPr lang="en-GB" dirty="0"/>
              <a:t>(=pixel size)</a:t>
            </a:r>
          </a:p>
        </p:txBody>
      </p:sp>
    </p:spTree>
    <p:extLst>
      <p:ext uri="{BB962C8B-B14F-4D97-AF65-F5344CB8AC3E}">
        <p14:creationId xmlns:p14="http://schemas.microsoft.com/office/powerpoint/2010/main" val="2915690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t="6695"/>
          <a:stretch>
            <a:fillRect/>
          </a:stretch>
        </p:blipFill>
        <p:spPr bwMode="auto">
          <a:xfrm>
            <a:off x="1978938" y="1449981"/>
            <a:ext cx="6683324" cy="422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683568" y="587850"/>
            <a:ext cx="8460432" cy="787400"/>
          </a:xfrm>
        </p:spPr>
        <p:txBody>
          <a:bodyPr/>
          <a:lstStyle/>
          <a:p>
            <a:r>
              <a:rPr lang="en-US" dirty="0"/>
              <a:t>Frontside illuminated (FSI) CMOS sensor</a:t>
            </a: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V="1">
            <a:off x="2108706" y="2339413"/>
            <a:ext cx="6455406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2115892" y="3094708"/>
            <a:ext cx="6455406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2108710" y="3267190"/>
            <a:ext cx="6455406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3976556" y="2336648"/>
            <a:ext cx="0" cy="1298431"/>
          </a:xfrm>
          <a:prstGeom prst="line">
            <a:avLst/>
          </a:prstGeom>
          <a:noFill/>
          <a:ln w="38100">
            <a:solidFill>
              <a:srgbClr val="FFC0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286530" y="2621642"/>
            <a:ext cx="1609725" cy="809625"/>
          </a:xfrm>
          <a:prstGeom prst="wedgeRectCallout">
            <a:avLst>
              <a:gd name="adj1" fmla="val 132231"/>
              <a:gd name="adj2" fmla="val -17422"/>
            </a:avLst>
          </a:prstGeom>
          <a:noFill/>
          <a:ln w="19050" algn="ctr">
            <a:solidFill>
              <a:srgbClr val="FF113E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dirty="0">
                <a:latin typeface="+mn-lt"/>
              </a:rPr>
              <a:t>3-6um</a:t>
            </a:r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272016" y="3764642"/>
            <a:ext cx="1638300" cy="885825"/>
          </a:xfrm>
          <a:prstGeom prst="wedgeRectCallout">
            <a:avLst>
              <a:gd name="adj1" fmla="val 170064"/>
              <a:gd name="adj2" fmla="val -129822"/>
            </a:avLst>
          </a:prstGeom>
          <a:noFill/>
          <a:ln w="19050" algn="ctr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dirty="0">
                <a:latin typeface="+mn-lt"/>
              </a:rPr>
              <a:t>1-3um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51943" y="3007515"/>
            <a:ext cx="16836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err="1">
                <a:solidFill>
                  <a:srgbClr val="FFC000"/>
                </a:solidFill>
                <a:latin typeface="+mn-lt"/>
                <a:cs typeface="Tahoma" pitchFamily="34" charset="0"/>
              </a:rPr>
              <a:t>Passivering</a:t>
            </a:r>
            <a:endParaRPr lang="en-US" sz="1400" b="1">
              <a:solidFill>
                <a:srgbClr val="FFC0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6300192" y="1988840"/>
            <a:ext cx="936104" cy="492443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600" dirty="0"/>
              <a:t>Micro lense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6300192" y="2636912"/>
            <a:ext cx="936104" cy="2462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600" dirty="0" err="1"/>
              <a:t>Color</a:t>
            </a:r>
            <a:r>
              <a:rPr lang="nb-NO" sz="1600" dirty="0"/>
              <a:t> filter</a:t>
            </a:r>
          </a:p>
        </p:txBody>
      </p:sp>
      <p:sp>
        <p:nvSpPr>
          <p:cNvPr id="15" name="Rektangel 14"/>
          <p:cNvSpPr/>
          <p:nvPr/>
        </p:nvSpPr>
        <p:spPr>
          <a:xfrm>
            <a:off x="1979712" y="5661248"/>
            <a:ext cx="669674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3287007" y="2303026"/>
            <a:ext cx="0" cy="3396343"/>
          </a:xfrm>
          <a:prstGeom prst="line">
            <a:avLst/>
          </a:prstGeom>
          <a:noFill/>
          <a:ln w="38100">
            <a:solidFill>
              <a:srgbClr val="FF113E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51720" y="6021288"/>
            <a:ext cx="20630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n-lt"/>
                <a:cs typeface="Tahoma" pitchFamily="34" charset="0"/>
              </a:rPr>
              <a:t>P-doped silicon</a:t>
            </a:r>
          </a:p>
        </p:txBody>
      </p:sp>
      <p:cxnSp>
        <p:nvCxnSpPr>
          <p:cNvPr id="19" name="Rett linje 18"/>
          <p:cNvCxnSpPr/>
          <p:nvPr/>
        </p:nvCxnSpPr>
        <p:spPr>
          <a:xfrm>
            <a:off x="4788024" y="1340768"/>
            <a:ext cx="0" cy="720080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/>
        </p:nvCxnSpPr>
        <p:spPr>
          <a:xfrm>
            <a:off x="4788024" y="2060848"/>
            <a:ext cx="432048" cy="3456384"/>
          </a:xfrm>
          <a:prstGeom prst="line">
            <a:avLst/>
          </a:prstGeom>
          <a:ln w="28575">
            <a:solidFill>
              <a:srgbClr val="FFFF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e 23"/>
          <p:cNvGrpSpPr/>
          <p:nvPr/>
        </p:nvGrpSpPr>
        <p:grpSpPr>
          <a:xfrm flipH="1">
            <a:off x="5505464" y="1340768"/>
            <a:ext cx="432048" cy="4248472"/>
            <a:chOff x="4940424" y="1493168"/>
            <a:chExt cx="432048" cy="4248472"/>
          </a:xfrm>
        </p:grpSpPr>
        <p:cxnSp>
          <p:nvCxnSpPr>
            <p:cNvPr id="22" name="Rett linje 21"/>
            <p:cNvCxnSpPr/>
            <p:nvPr/>
          </p:nvCxnSpPr>
          <p:spPr>
            <a:xfrm>
              <a:off x="4940424" y="1493168"/>
              <a:ext cx="0" cy="720080"/>
            </a:xfrm>
            <a:prstGeom prst="line">
              <a:avLst/>
            </a:prstGeom>
            <a:ln w="28575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tt linje 22"/>
            <p:cNvCxnSpPr/>
            <p:nvPr/>
          </p:nvCxnSpPr>
          <p:spPr>
            <a:xfrm>
              <a:off x="4940424" y="2213248"/>
              <a:ext cx="432048" cy="3528392"/>
            </a:xfrm>
            <a:prstGeom prst="line">
              <a:avLst/>
            </a:prstGeom>
            <a:ln w="28575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Rett linje 24"/>
          <p:cNvCxnSpPr/>
          <p:nvPr/>
        </p:nvCxnSpPr>
        <p:spPr>
          <a:xfrm>
            <a:off x="4940424" y="1340768"/>
            <a:ext cx="0" cy="720080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linje 25"/>
          <p:cNvCxnSpPr/>
          <p:nvPr/>
        </p:nvCxnSpPr>
        <p:spPr>
          <a:xfrm>
            <a:off x="5092824" y="1340768"/>
            <a:ext cx="0" cy="720080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linje 26"/>
          <p:cNvCxnSpPr/>
          <p:nvPr/>
        </p:nvCxnSpPr>
        <p:spPr>
          <a:xfrm>
            <a:off x="5245224" y="1340768"/>
            <a:ext cx="0" cy="720080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/>
          <p:nvPr/>
        </p:nvCxnSpPr>
        <p:spPr>
          <a:xfrm>
            <a:off x="5397624" y="1340768"/>
            <a:ext cx="0" cy="720080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linje 28"/>
          <p:cNvCxnSpPr/>
          <p:nvPr/>
        </p:nvCxnSpPr>
        <p:spPr>
          <a:xfrm>
            <a:off x="5550024" y="1340768"/>
            <a:ext cx="0" cy="720080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/>
          <p:cNvCxnSpPr/>
          <p:nvPr/>
        </p:nvCxnSpPr>
        <p:spPr>
          <a:xfrm>
            <a:off x="5702424" y="1340768"/>
            <a:ext cx="0" cy="720080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linje 31"/>
          <p:cNvCxnSpPr/>
          <p:nvPr/>
        </p:nvCxnSpPr>
        <p:spPr>
          <a:xfrm>
            <a:off x="4940424" y="2060848"/>
            <a:ext cx="351656" cy="3456384"/>
          </a:xfrm>
          <a:prstGeom prst="line">
            <a:avLst/>
          </a:prstGeom>
          <a:ln w="28575">
            <a:solidFill>
              <a:srgbClr val="FFFF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tt linje 33"/>
          <p:cNvCxnSpPr/>
          <p:nvPr/>
        </p:nvCxnSpPr>
        <p:spPr>
          <a:xfrm>
            <a:off x="5092824" y="2060848"/>
            <a:ext cx="271264" cy="3456384"/>
          </a:xfrm>
          <a:prstGeom prst="line">
            <a:avLst/>
          </a:prstGeom>
          <a:ln w="28575">
            <a:solidFill>
              <a:srgbClr val="FFFF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tt linje 35"/>
          <p:cNvCxnSpPr/>
          <p:nvPr/>
        </p:nvCxnSpPr>
        <p:spPr>
          <a:xfrm>
            <a:off x="5245224" y="2060848"/>
            <a:ext cx="118864" cy="3456384"/>
          </a:xfrm>
          <a:prstGeom prst="line">
            <a:avLst/>
          </a:prstGeom>
          <a:ln w="28575">
            <a:solidFill>
              <a:srgbClr val="FFFF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tt linje 37"/>
          <p:cNvCxnSpPr/>
          <p:nvPr/>
        </p:nvCxnSpPr>
        <p:spPr>
          <a:xfrm>
            <a:off x="5397624" y="2060848"/>
            <a:ext cx="38472" cy="3456384"/>
          </a:xfrm>
          <a:prstGeom prst="line">
            <a:avLst/>
          </a:prstGeom>
          <a:ln w="28575">
            <a:solidFill>
              <a:srgbClr val="FFFF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tt linje 39"/>
          <p:cNvCxnSpPr/>
          <p:nvPr/>
        </p:nvCxnSpPr>
        <p:spPr>
          <a:xfrm flipH="1">
            <a:off x="5436096" y="2060848"/>
            <a:ext cx="113928" cy="3456384"/>
          </a:xfrm>
          <a:prstGeom prst="line">
            <a:avLst/>
          </a:prstGeom>
          <a:ln w="28575">
            <a:solidFill>
              <a:srgbClr val="FFFF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tt linje 42"/>
          <p:cNvCxnSpPr/>
          <p:nvPr/>
        </p:nvCxnSpPr>
        <p:spPr>
          <a:xfrm flipH="1">
            <a:off x="5508104" y="2060848"/>
            <a:ext cx="194320" cy="3456384"/>
          </a:xfrm>
          <a:prstGeom prst="line">
            <a:avLst/>
          </a:prstGeom>
          <a:ln w="28575">
            <a:solidFill>
              <a:srgbClr val="FFFF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vrundet rektangel 44"/>
          <p:cNvSpPr/>
          <p:nvPr/>
        </p:nvSpPr>
        <p:spPr>
          <a:xfrm>
            <a:off x="4788024" y="5733256"/>
            <a:ext cx="1152128" cy="5760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err="1"/>
              <a:t>Photon</a:t>
            </a:r>
            <a:r>
              <a:rPr lang="nb-NO" sz="1600" dirty="0"/>
              <a:t> </a:t>
            </a:r>
            <a:r>
              <a:rPr lang="nb-NO" sz="1600" dirty="0" err="1"/>
              <a:t>detection</a:t>
            </a:r>
            <a:endParaRPr lang="nb-NO" sz="1600" dirty="0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683568" y="5445225"/>
            <a:ext cx="1134244" cy="504056"/>
          </a:xfrm>
          <a:prstGeom prst="wedgeRectCallout">
            <a:avLst>
              <a:gd name="adj1" fmla="val 295359"/>
              <a:gd name="adj2" fmla="val -314397"/>
            </a:avLst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400" dirty="0">
                <a:latin typeface="+mn-lt"/>
              </a:rPr>
              <a:t>Metal routing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52686957-0C29-134F-84A3-488A7EC161E6}"/>
              </a:ext>
            </a:extLst>
          </p:cNvPr>
          <p:cNvSpPr txBox="1">
            <a:spLocks/>
          </p:cNvSpPr>
          <p:nvPr/>
        </p:nvSpPr>
        <p:spPr>
          <a:xfrm>
            <a:off x="8001000" y="6248400"/>
            <a:ext cx="685800" cy="45720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fld id="{C7C305EA-59A6-7140-95FF-E1B500F1B4CD}" type="slidenum">
              <a:rPr lang="en-US" sz="1200" smtClean="0"/>
              <a:pPr/>
              <a:t>12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5650756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Backside illuminated (BSI) CMOS sensor</a:t>
            </a:r>
          </a:p>
        </p:txBody>
      </p:sp>
      <p:pic>
        <p:nvPicPr>
          <p:cNvPr id="1921026" name="Picture 2" descr="Cross sectional view of back-illuminated CMOS image sensor pixels"/>
          <p:cNvPicPr>
            <a:picLocks noChangeAspect="1" noChangeArrowheads="1"/>
          </p:cNvPicPr>
          <p:nvPr/>
        </p:nvPicPr>
        <p:blipFill>
          <a:blip r:embed="rId2" cstate="print"/>
          <a:srcRect l="22551" t="9085" r="27061" b="3634"/>
          <a:stretch>
            <a:fillRect/>
          </a:stretch>
        </p:blipFill>
        <p:spPr bwMode="auto">
          <a:xfrm>
            <a:off x="1979712" y="1772816"/>
            <a:ext cx="2943648" cy="3163990"/>
          </a:xfrm>
          <a:prstGeom prst="rect">
            <a:avLst/>
          </a:prstGeom>
          <a:noFill/>
        </p:spPr>
      </p:pic>
      <p:sp>
        <p:nvSpPr>
          <p:cNvPr id="6" name="TekstSylinder 5"/>
          <p:cNvSpPr txBox="1"/>
          <p:nvPr/>
        </p:nvSpPr>
        <p:spPr>
          <a:xfrm>
            <a:off x="1835696" y="147549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Incoming light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33400" y="2811557"/>
            <a:ext cx="1518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/>
              <a:t>’Backside’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533400" y="4674473"/>
            <a:ext cx="1518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/>
              <a:t>’Frontside’</a:t>
            </a: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4932040" y="1731437"/>
            <a:ext cx="0" cy="1298431"/>
          </a:xfrm>
          <a:prstGeom prst="line">
            <a:avLst/>
          </a:prstGeom>
          <a:noFill/>
          <a:ln w="38100">
            <a:solidFill>
              <a:srgbClr val="FFC000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GB"/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6300192" y="1700807"/>
            <a:ext cx="1872208" cy="678701"/>
          </a:xfrm>
          <a:prstGeom prst="wedgeRectCallout">
            <a:avLst>
              <a:gd name="adj1" fmla="val -120966"/>
              <a:gd name="adj2" fmla="val 5240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GB">
                <a:latin typeface="+mn-lt"/>
              </a:rPr>
              <a:t>1-2um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683568" y="525780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1800" dirty="0"/>
              <a:t>After CMOS process, wafer is thinned to ca 5um and placed on a carrier wafer. Then CFA and </a:t>
            </a:r>
            <a:r>
              <a:rPr lang="en-GB" sz="1800" dirty="0" err="1"/>
              <a:t>ulenses</a:t>
            </a:r>
            <a:r>
              <a:rPr lang="en-GB" sz="1800" dirty="0"/>
              <a:t> are deposited.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1800" dirty="0"/>
              <a:t>Better light sensitivity than FSI (Frontside illuminated) sensor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1800" dirty="0"/>
              <a:t>BSI technology important for small pixel sizes &lt;6um</a:t>
            </a:r>
          </a:p>
        </p:txBody>
      </p:sp>
      <p:sp>
        <p:nvSpPr>
          <p:cNvPr id="12" name="Pil høyre 11"/>
          <p:cNvSpPr/>
          <p:nvPr/>
        </p:nvSpPr>
        <p:spPr>
          <a:xfrm flipH="1">
            <a:off x="5004048" y="4293096"/>
            <a:ext cx="288032" cy="432048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vrundet rektangel 12"/>
          <p:cNvSpPr/>
          <p:nvPr/>
        </p:nvSpPr>
        <p:spPr>
          <a:xfrm>
            <a:off x="5364088" y="4005064"/>
            <a:ext cx="3096344" cy="100811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BSI avoids the need for the light to go through these routing layers</a:t>
            </a:r>
          </a:p>
        </p:txBody>
      </p:sp>
      <p:sp>
        <p:nvSpPr>
          <p:cNvPr id="15" name="Plassholder for lysbilde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3C19-2C64-4E97-ACB2-CB8D9D5912B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343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FSI vs BSI</a:t>
            </a:r>
          </a:p>
        </p:txBody>
      </p:sp>
      <p:pic>
        <p:nvPicPr>
          <p:cNvPr id="1928194" name="Picture 2" descr="http://www.sony.net/SonyInfo/News/Press/200806/08-069E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7848600" cy="4005494"/>
          </a:xfrm>
          <a:prstGeom prst="rect">
            <a:avLst/>
          </a:prstGeom>
          <a:noFill/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3C19-2C64-4E97-ACB2-CB8D9D5912B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728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50" name="AutoShape 6"/>
          <p:cNvSpPr>
            <a:spLocks noChangeArrowheads="1"/>
          </p:cNvSpPr>
          <p:nvPr/>
        </p:nvSpPr>
        <p:spPr bwMode="auto">
          <a:xfrm>
            <a:off x="3019136" y="2613130"/>
            <a:ext cx="508000" cy="930088"/>
          </a:xfrm>
          <a:prstGeom prst="roundRect">
            <a:avLst>
              <a:gd name="adj" fmla="val 24870"/>
            </a:avLst>
          </a:pr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51" name="Line 7"/>
          <p:cNvSpPr>
            <a:spLocks noChangeShapeType="1"/>
          </p:cNvSpPr>
          <p:nvPr/>
        </p:nvSpPr>
        <p:spPr bwMode="auto">
          <a:xfrm>
            <a:off x="3410239" y="3292486"/>
            <a:ext cx="191943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52" name="Line 8"/>
          <p:cNvSpPr>
            <a:spLocks noChangeShapeType="1"/>
          </p:cNvSpPr>
          <p:nvPr/>
        </p:nvSpPr>
        <p:spPr bwMode="auto">
          <a:xfrm>
            <a:off x="3817217" y="3292486"/>
            <a:ext cx="239568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>
            <a:off x="4048126" y="2558501"/>
            <a:ext cx="1443" cy="1091173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54" name="Line 10"/>
          <p:cNvSpPr>
            <a:spLocks noChangeShapeType="1"/>
          </p:cNvSpPr>
          <p:nvPr/>
        </p:nvSpPr>
        <p:spPr bwMode="auto">
          <a:xfrm>
            <a:off x="2955636" y="3565630"/>
            <a:ext cx="1052080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55" name="Line 11"/>
          <p:cNvSpPr>
            <a:spLocks noChangeShapeType="1"/>
          </p:cNvSpPr>
          <p:nvPr/>
        </p:nvSpPr>
        <p:spPr bwMode="auto">
          <a:xfrm>
            <a:off x="3665682" y="3366726"/>
            <a:ext cx="1444" cy="204507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56" name="AutoShape 12"/>
          <p:cNvSpPr>
            <a:spLocks noChangeArrowheads="1"/>
          </p:cNvSpPr>
          <p:nvPr/>
        </p:nvSpPr>
        <p:spPr bwMode="auto">
          <a:xfrm>
            <a:off x="3278909" y="2613129"/>
            <a:ext cx="686955" cy="481853"/>
          </a:xfrm>
          <a:prstGeom prst="roundRect">
            <a:avLst>
              <a:gd name="adj" fmla="val 24727"/>
            </a:avLst>
          </a:pr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57" name="Freeform 13"/>
          <p:cNvSpPr>
            <a:spLocks/>
          </p:cNvSpPr>
          <p:nvPr/>
        </p:nvSpPr>
        <p:spPr bwMode="auto">
          <a:xfrm>
            <a:off x="3564660" y="3118794"/>
            <a:ext cx="339148" cy="348784"/>
          </a:xfrm>
          <a:custGeom>
            <a:avLst/>
            <a:gdLst/>
            <a:ahLst/>
            <a:cxnLst>
              <a:cxn ang="0">
                <a:pos x="214" y="110"/>
              </a:cxn>
              <a:cxn ang="0">
                <a:pos x="0" y="0"/>
              </a:cxn>
              <a:cxn ang="0">
                <a:pos x="0" y="220"/>
              </a:cxn>
              <a:cxn ang="0">
                <a:pos x="214" y="110"/>
              </a:cxn>
            </a:cxnLst>
            <a:rect l="0" t="0" r="r" b="b"/>
            <a:pathLst>
              <a:path w="214" h="220">
                <a:moveTo>
                  <a:pt x="214" y="110"/>
                </a:moveTo>
                <a:lnTo>
                  <a:pt x="0" y="0"/>
                </a:lnTo>
                <a:lnTo>
                  <a:pt x="0" y="220"/>
                </a:lnTo>
                <a:lnTo>
                  <a:pt x="214" y="1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58" name="Oval 14"/>
          <p:cNvSpPr>
            <a:spLocks noChangeArrowheads="1"/>
          </p:cNvSpPr>
          <p:nvPr/>
        </p:nvSpPr>
        <p:spPr bwMode="auto">
          <a:xfrm>
            <a:off x="3375603" y="3271475"/>
            <a:ext cx="50511" cy="47625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59" name="AutoShape 15"/>
          <p:cNvSpPr>
            <a:spLocks noChangeArrowheads="1"/>
          </p:cNvSpPr>
          <p:nvPr/>
        </p:nvSpPr>
        <p:spPr bwMode="auto">
          <a:xfrm>
            <a:off x="4169353" y="2613130"/>
            <a:ext cx="508000" cy="930088"/>
          </a:xfrm>
          <a:prstGeom prst="roundRect">
            <a:avLst>
              <a:gd name="adj" fmla="val 2487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60" name="Line 16"/>
          <p:cNvSpPr>
            <a:spLocks noChangeShapeType="1"/>
          </p:cNvSpPr>
          <p:nvPr/>
        </p:nvSpPr>
        <p:spPr bwMode="auto">
          <a:xfrm>
            <a:off x="4560455" y="3292486"/>
            <a:ext cx="193386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61" name="Line 17"/>
          <p:cNvSpPr>
            <a:spLocks noChangeShapeType="1"/>
          </p:cNvSpPr>
          <p:nvPr/>
        </p:nvSpPr>
        <p:spPr bwMode="auto">
          <a:xfrm>
            <a:off x="4965989" y="3292486"/>
            <a:ext cx="241011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62" name="Line 18"/>
          <p:cNvSpPr>
            <a:spLocks noChangeShapeType="1"/>
          </p:cNvSpPr>
          <p:nvPr/>
        </p:nvSpPr>
        <p:spPr bwMode="auto">
          <a:xfrm>
            <a:off x="5202671" y="2552897"/>
            <a:ext cx="1443" cy="1099578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63" name="Line 19"/>
          <p:cNvSpPr>
            <a:spLocks noChangeShapeType="1"/>
          </p:cNvSpPr>
          <p:nvPr/>
        </p:nvSpPr>
        <p:spPr bwMode="auto">
          <a:xfrm>
            <a:off x="4108739" y="3565630"/>
            <a:ext cx="1050636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64" name="Line 20"/>
          <p:cNvSpPr>
            <a:spLocks noChangeShapeType="1"/>
          </p:cNvSpPr>
          <p:nvPr/>
        </p:nvSpPr>
        <p:spPr bwMode="auto">
          <a:xfrm>
            <a:off x="4818785" y="3366726"/>
            <a:ext cx="1443" cy="204507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65" name="AutoShape 21"/>
          <p:cNvSpPr>
            <a:spLocks noChangeArrowheads="1"/>
          </p:cNvSpPr>
          <p:nvPr/>
        </p:nvSpPr>
        <p:spPr bwMode="auto">
          <a:xfrm>
            <a:off x="4429126" y="2613129"/>
            <a:ext cx="689841" cy="481853"/>
          </a:xfrm>
          <a:prstGeom prst="roundRect">
            <a:avLst>
              <a:gd name="adj" fmla="val 2472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66" name="Freeform 22"/>
          <p:cNvSpPr>
            <a:spLocks/>
          </p:cNvSpPr>
          <p:nvPr/>
        </p:nvSpPr>
        <p:spPr bwMode="auto">
          <a:xfrm>
            <a:off x="4713432" y="3118794"/>
            <a:ext cx="340591" cy="348784"/>
          </a:xfrm>
          <a:custGeom>
            <a:avLst/>
            <a:gdLst/>
            <a:ahLst/>
            <a:cxnLst>
              <a:cxn ang="0">
                <a:pos x="214" y="110"/>
              </a:cxn>
              <a:cxn ang="0">
                <a:pos x="0" y="0"/>
              </a:cxn>
              <a:cxn ang="0">
                <a:pos x="0" y="220"/>
              </a:cxn>
              <a:cxn ang="0">
                <a:pos x="214" y="110"/>
              </a:cxn>
            </a:cxnLst>
            <a:rect l="0" t="0" r="r" b="b"/>
            <a:pathLst>
              <a:path w="214" h="220">
                <a:moveTo>
                  <a:pt x="214" y="110"/>
                </a:moveTo>
                <a:lnTo>
                  <a:pt x="0" y="0"/>
                </a:lnTo>
                <a:lnTo>
                  <a:pt x="0" y="220"/>
                </a:lnTo>
                <a:lnTo>
                  <a:pt x="214" y="1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67" name="Oval 23"/>
          <p:cNvSpPr>
            <a:spLocks noChangeArrowheads="1"/>
          </p:cNvSpPr>
          <p:nvPr/>
        </p:nvSpPr>
        <p:spPr bwMode="auto">
          <a:xfrm>
            <a:off x="4525819" y="3271475"/>
            <a:ext cx="50512" cy="47625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68" name="AutoShape 24"/>
          <p:cNvSpPr>
            <a:spLocks noChangeArrowheads="1"/>
          </p:cNvSpPr>
          <p:nvPr/>
        </p:nvSpPr>
        <p:spPr bwMode="auto">
          <a:xfrm>
            <a:off x="5319569" y="2613130"/>
            <a:ext cx="506557" cy="930088"/>
          </a:xfrm>
          <a:prstGeom prst="roundRect">
            <a:avLst>
              <a:gd name="adj" fmla="val 24870"/>
            </a:avLst>
          </a:pr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69" name="Line 25"/>
          <p:cNvSpPr>
            <a:spLocks noChangeShapeType="1"/>
          </p:cNvSpPr>
          <p:nvPr/>
        </p:nvSpPr>
        <p:spPr bwMode="auto">
          <a:xfrm>
            <a:off x="5709228" y="3292486"/>
            <a:ext cx="194830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70" name="Line 26"/>
          <p:cNvSpPr>
            <a:spLocks noChangeShapeType="1"/>
          </p:cNvSpPr>
          <p:nvPr/>
        </p:nvSpPr>
        <p:spPr bwMode="auto">
          <a:xfrm>
            <a:off x="6119091" y="3292486"/>
            <a:ext cx="239568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71" name="Line 27"/>
          <p:cNvSpPr>
            <a:spLocks noChangeShapeType="1"/>
          </p:cNvSpPr>
          <p:nvPr/>
        </p:nvSpPr>
        <p:spPr bwMode="auto">
          <a:xfrm>
            <a:off x="6350000" y="2558501"/>
            <a:ext cx="1444" cy="1091173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72" name="Line 28"/>
          <p:cNvSpPr>
            <a:spLocks noChangeShapeType="1"/>
          </p:cNvSpPr>
          <p:nvPr/>
        </p:nvSpPr>
        <p:spPr bwMode="auto">
          <a:xfrm>
            <a:off x="5258955" y="3565630"/>
            <a:ext cx="1053523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73" name="Line 29"/>
          <p:cNvSpPr>
            <a:spLocks noChangeShapeType="1"/>
          </p:cNvSpPr>
          <p:nvPr/>
        </p:nvSpPr>
        <p:spPr bwMode="auto">
          <a:xfrm>
            <a:off x="5967558" y="3366726"/>
            <a:ext cx="1443" cy="204507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74" name="AutoShape 30"/>
          <p:cNvSpPr>
            <a:spLocks noChangeArrowheads="1"/>
          </p:cNvSpPr>
          <p:nvPr/>
        </p:nvSpPr>
        <p:spPr bwMode="auto">
          <a:xfrm>
            <a:off x="5580784" y="2613129"/>
            <a:ext cx="686955" cy="481853"/>
          </a:xfrm>
          <a:prstGeom prst="roundRect">
            <a:avLst>
              <a:gd name="adj" fmla="val 24727"/>
            </a:avLst>
          </a:pr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75" name="Freeform 31"/>
          <p:cNvSpPr>
            <a:spLocks/>
          </p:cNvSpPr>
          <p:nvPr/>
        </p:nvSpPr>
        <p:spPr bwMode="auto">
          <a:xfrm>
            <a:off x="5863648" y="3118794"/>
            <a:ext cx="342034" cy="348784"/>
          </a:xfrm>
          <a:custGeom>
            <a:avLst/>
            <a:gdLst/>
            <a:ahLst/>
            <a:cxnLst>
              <a:cxn ang="0">
                <a:pos x="216" y="110"/>
              </a:cxn>
              <a:cxn ang="0">
                <a:pos x="0" y="0"/>
              </a:cxn>
              <a:cxn ang="0">
                <a:pos x="0" y="220"/>
              </a:cxn>
              <a:cxn ang="0">
                <a:pos x="216" y="110"/>
              </a:cxn>
            </a:cxnLst>
            <a:rect l="0" t="0" r="r" b="b"/>
            <a:pathLst>
              <a:path w="216" h="220">
                <a:moveTo>
                  <a:pt x="216" y="110"/>
                </a:moveTo>
                <a:lnTo>
                  <a:pt x="0" y="0"/>
                </a:lnTo>
                <a:lnTo>
                  <a:pt x="0" y="220"/>
                </a:lnTo>
                <a:lnTo>
                  <a:pt x="216" y="1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76" name="Oval 32"/>
          <p:cNvSpPr>
            <a:spLocks noChangeArrowheads="1"/>
          </p:cNvSpPr>
          <p:nvPr/>
        </p:nvSpPr>
        <p:spPr bwMode="auto">
          <a:xfrm>
            <a:off x="5677478" y="3271475"/>
            <a:ext cx="49068" cy="47625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77" name="AutoShape 33"/>
          <p:cNvSpPr>
            <a:spLocks noChangeArrowheads="1"/>
          </p:cNvSpPr>
          <p:nvPr/>
        </p:nvSpPr>
        <p:spPr bwMode="auto">
          <a:xfrm>
            <a:off x="3019136" y="3705703"/>
            <a:ext cx="508000" cy="930088"/>
          </a:xfrm>
          <a:prstGeom prst="roundRect">
            <a:avLst>
              <a:gd name="adj" fmla="val 24870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78" name="Line 34"/>
          <p:cNvSpPr>
            <a:spLocks noChangeShapeType="1"/>
          </p:cNvSpPr>
          <p:nvPr/>
        </p:nvSpPr>
        <p:spPr bwMode="auto">
          <a:xfrm>
            <a:off x="3405909" y="4387861"/>
            <a:ext cx="197716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79" name="Line 35"/>
          <p:cNvSpPr>
            <a:spLocks noChangeShapeType="1"/>
          </p:cNvSpPr>
          <p:nvPr/>
        </p:nvSpPr>
        <p:spPr bwMode="auto">
          <a:xfrm>
            <a:off x="3812887" y="4387861"/>
            <a:ext cx="245341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80" name="Line 36"/>
          <p:cNvSpPr>
            <a:spLocks noChangeShapeType="1"/>
          </p:cNvSpPr>
          <p:nvPr/>
        </p:nvSpPr>
        <p:spPr bwMode="auto">
          <a:xfrm>
            <a:off x="4048126" y="3649674"/>
            <a:ext cx="1443" cy="109397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81" name="Line 37"/>
          <p:cNvSpPr>
            <a:spLocks noChangeShapeType="1"/>
          </p:cNvSpPr>
          <p:nvPr/>
        </p:nvSpPr>
        <p:spPr bwMode="auto">
          <a:xfrm>
            <a:off x="2955636" y="4659603"/>
            <a:ext cx="1052080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82" name="Line 38"/>
          <p:cNvSpPr>
            <a:spLocks noChangeShapeType="1"/>
          </p:cNvSpPr>
          <p:nvPr/>
        </p:nvSpPr>
        <p:spPr bwMode="auto">
          <a:xfrm>
            <a:off x="3665682" y="4460699"/>
            <a:ext cx="1444" cy="19890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83" name="AutoShape 39"/>
          <p:cNvSpPr>
            <a:spLocks noChangeArrowheads="1"/>
          </p:cNvSpPr>
          <p:nvPr/>
        </p:nvSpPr>
        <p:spPr bwMode="auto">
          <a:xfrm>
            <a:off x="3278909" y="3705704"/>
            <a:ext cx="686955" cy="483253"/>
          </a:xfrm>
          <a:prstGeom prst="roundRect">
            <a:avLst>
              <a:gd name="adj" fmla="val 24861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84" name="Freeform 40"/>
          <p:cNvSpPr>
            <a:spLocks/>
          </p:cNvSpPr>
          <p:nvPr/>
        </p:nvSpPr>
        <p:spPr bwMode="auto">
          <a:xfrm>
            <a:off x="3564660" y="4207166"/>
            <a:ext cx="339148" cy="354386"/>
          </a:xfrm>
          <a:custGeom>
            <a:avLst/>
            <a:gdLst/>
            <a:ahLst/>
            <a:cxnLst>
              <a:cxn ang="0">
                <a:pos x="214" y="112"/>
              </a:cxn>
              <a:cxn ang="0">
                <a:pos x="0" y="0"/>
              </a:cxn>
              <a:cxn ang="0">
                <a:pos x="0" y="223"/>
              </a:cxn>
              <a:cxn ang="0">
                <a:pos x="214" y="112"/>
              </a:cxn>
            </a:cxnLst>
            <a:rect l="0" t="0" r="r" b="b"/>
            <a:pathLst>
              <a:path w="214" h="223">
                <a:moveTo>
                  <a:pt x="214" y="112"/>
                </a:moveTo>
                <a:lnTo>
                  <a:pt x="0" y="0"/>
                </a:lnTo>
                <a:lnTo>
                  <a:pt x="0" y="223"/>
                </a:lnTo>
                <a:lnTo>
                  <a:pt x="214" y="11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85" name="Oval 41"/>
          <p:cNvSpPr>
            <a:spLocks noChangeArrowheads="1"/>
          </p:cNvSpPr>
          <p:nvPr/>
        </p:nvSpPr>
        <p:spPr bwMode="auto">
          <a:xfrm>
            <a:off x="3375603" y="4364049"/>
            <a:ext cx="50511" cy="47625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86" name="AutoShape 42"/>
          <p:cNvSpPr>
            <a:spLocks noChangeArrowheads="1"/>
          </p:cNvSpPr>
          <p:nvPr/>
        </p:nvSpPr>
        <p:spPr bwMode="auto">
          <a:xfrm>
            <a:off x="4169353" y="3705703"/>
            <a:ext cx="508000" cy="930088"/>
          </a:xfrm>
          <a:prstGeom prst="roundRect">
            <a:avLst>
              <a:gd name="adj" fmla="val 24870"/>
            </a:avLst>
          </a:pr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87" name="Line 43"/>
          <p:cNvSpPr>
            <a:spLocks noChangeShapeType="1"/>
          </p:cNvSpPr>
          <p:nvPr/>
        </p:nvSpPr>
        <p:spPr bwMode="auto">
          <a:xfrm>
            <a:off x="4557569" y="4387861"/>
            <a:ext cx="199159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88" name="Line 44"/>
          <p:cNvSpPr>
            <a:spLocks noChangeShapeType="1"/>
          </p:cNvSpPr>
          <p:nvPr/>
        </p:nvSpPr>
        <p:spPr bwMode="auto">
          <a:xfrm>
            <a:off x="4964546" y="4387861"/>
            <a:ext cx="246785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89" name="Line 45"/>
          <p:cNvSpPr>
            <a:spLocks noChangeShapeType="1"/>
          </p:cNvSpPr>
          <p:nvPr/>
        </p:nvSpPr>
        <p:spPr bwMode="auto">
          <a:xfrm>
            <a:off x="5202671" y="3645471"/>
            <a:ext cx="1443" cy="1100978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90" name="Line 46"/>
          <p:cNvSpPr>
            <a:spLocks noChangeShapeType="1"/>
          </p:cNvSpPr>
          <p:nvPr/>
        </p:nvSpPr>
        <p:spPr bwMode="auto">
          <a:xfrm>
            <a:off x="4108739" y="4659603"/>
            <a:ext cx="1050636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91" name="Line 47"/>
          <p:cNvSpPr>
            <a:spLocks noChangeShapeType="1"/>
          </p:cNvSpPr>
          <p:nvPr/>
        </p:nvSpPr>
        <p:spPr bwMode="auto">
          <a:xfrm>
            <a:off x="4818785" y="4460699"/>
            <a:ext cx="1443" cy="19890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92" name="AutoShape 48"/>
          <p:cNvSpPr>
            <a:spLocks noChangeArrowheads="1"/>
          </p:cNvSpPr>
          <p:nvPr/>
        </p:nvSpPr>
        <p:spPr bwMode="auto">
          <a:xfrm>
            <a:off x="4429126" y="3705704"/>
            <a:ext cx="689841" cy="483253"/>
          </a:xfrm>
          <a:prstGeom prst="roundRect">
            <a:avLst>
              <a:gd name="adj" fmla="val 24861"/>
            </a:avLst>
          </a:pr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93" name="Freeform 49"/>
          <p:cNvSpPr>
            <a:spLocks/>
          </p:cNvSpPr>
          <p:nvPr/>
        </p:nvSpPr>
        <p:spPr bwMode="auto">
          <a:xfrm>
            <a:off x="4713432" y="4207166"/>
            <a:ext cx="340591" cy="354386"/>
          </a:xfrm>
          <a:custGeom>
            <a:avLst/>
            <a:gdLst/>
            <a:ahLst/>
            <a:cxnLst>
              <a:cxn ang="0">
                <a:pos x="214" y="112"/>
              </a:cxn>
              <a:cxn ang="0">
                <a:pos x="0" y="0"/>
              </a:cxn>
              <a:cxn ang="0">
                <a:pos x="0" y="223"/>
              </a:cxn>
              <a:cxn ang="0">
                <a:pos x="214" y="112"/>
              </a:cxn>
            </a:cxnLst>
            <a:rect l="0" t="0" r="r" b="b"/>
            <a:pathLst>
              <a:path w="214" h="223">
                <a:moveTo>
                  <a:pt x="214" y="112"/>
                </a:moveTo>
                <a:lnTo>
                  <a:pt x="0" y="0"/>
                </a:lnTo>
                <a:lnTo>
                  <a:pt x="0" y="223"/>
                </a:lnTo>
                <a:lnTo>
                  <a:pt x="214" y="11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94" name="Oval 50"/>
          <p:cNvSpPr>
            <a:spLocks noChangeArrowheads="1"/>
          </p:cNvSpPr>
          <p:nvPr/>
        </p:nvSpPr>
        <p:spPr bwMode="auto">
          <a:xfrm>
            <a:off x="4525819" y="4364049"/>
            <a:ext cx="50512" cy="47625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95" name="AutoShape 51"/>
          <p:cNvSpPr>
            <a:spLocks noChangeArrowheads="1"/>
          </p:cNvSpPr>
          <p:nvPr/>
        </p:nvSpPr>
        <p:spPr bwMode="auto">
          <a:xfrm>
            <a:off x="5319569" y="3705703"/>
            <a:ext cx="506557" cy="930088"/>
          </a:xfrm>
          <a:prstGeom prst="roundRect">
            <a:avLst>
              <a:gd name="adj" fmla="val 24870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96" name="Line 52"/>
          <p:cNvSpPr>
            <a:spLocks noChangeShapeType="1"/>
          </p:cNvSpPr>
          <p:nvPr/>
        </p:nvSpPr>
        <p:spPr bwMode="auto">
          <a:xfrm>
            <a:off x="5707785" y="4387861"/>
            <a:ext cx="197715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97" name="Line 53"/>
          <p:cNvSpPr>
            <a:spLocks noChangeShapeType="1"/>
          </p:cNvSpPr>
          <p:nvPr/>
        </p:nvSpPr>
        <p:spPr bwMode="auto">
          <a:xfrm>
            <a:off x="6116205" y="4387861"/>
            <a:ext cx="243898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98" name="Line 54"/>
          <p:cNvSpPr>
            <a:spLocks noChangeShapeType="1"/>
          </p:cNvSpPr>
          <p:nvPr/>
        </p:nvSpPr>
        <p:spPr bwMode="auto">
          <a:xfrm>
            <a:off x="6350000" y="3649674"/>
            <a:ext cx="1444" cy="109397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99" name="Line 55"/>
          <p:cNvSpPr>
            <a:spLocks noChangeShapeType="1"/>
          </p:cNvSpPr>
          <p:nvPr/>
        </p:nvSpPr>
        <p:spPr bwMode="auto">
          <a:xfrm>
            <a:off x="5258955" y="4659603"/>
            <a:ext cx="1053523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00" name="Line 56"/>
          <p:cNvSpPr>
            <a:spLocks noChangeShapeType="1"/>
          </p:cNvSpPr>
          <p:nvPr/>
        </p:nvSpPr>
        <p:spPr bwMode="auto">
          <a:xfrm>
            <a:off x="5967558" y="4460699"/>
            <a:ext cx="1443" cy="19890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01" name="AutoShape 57"/>
          <p:cNvSpPr>
            <a:spLocks noChangeArrowheads="1"/>
          </p:cNvSpPr>
          <p:nvPr/>
        </p:nvSpPr>
        <p:spPr bwMode="auto">
          <a:xfrm>
            <a:off x="5580784" y="3705704"/>
            <a:ext cx="686955" cy="483253"/>
          </a:xfrm>
          <a:prstGeom prst="roundRect">
            <a:avLst>
              <a:gd name="adj" fmla="val 24861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02" name="Freeform 58"/>
          <p:cNvSpPr>
            <a:spLocks/>
          </p:cNvSpPr>
          <p:nvPr/>
        </p:nvSpPr>
        <p:spPr bwMode="auto">
          <a:xfrm>
            <a:off x="5863648" y="4207166"/>
            <a:ext cx="342034" cy="354386"/>
          </a:xfrm>
          <a:custGeom>
            <a:avLst/>
            <a:gdLst/>
            <a:ahLst/>
            <a:cxnLst>
              <a:cxn ang="0">
                <a:pos x="216" y="112"/>
              </a:cxn>
              <a:cxn ang="0">
                <a:pos x="0" y="0"/>
              </a:cxn>
              <a:cxn ang="0">
                <a:pos x="0" y="223"/>
              </a:cxn>
              <a:cxn ang="0">
                <a:pos x="216" y="112"/>
              </a:cxn>
            </a:cxnLst>
            <a:rect l="0" t="0" r="r" b="b"/>
            <a:pathLst>
              <a:path w="216" h="223">
                <a:moveTo>
                  <a:pt x="216" y="112"/>
                </a:moveTo>
                <a:lnTo>
                  <a:pt x="0" y="0"/>
                </a:lnTo>
                <a:lnTo>
                  <a:pt x="0" y="223"/>
                </a:lnTo>
                <a:lnTo>
                  <a:pt x="216" y="11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03" name="Oval 59"/>
          <p:cNvSpPr>
            <a:spLocks noChangeArrowheads="1"/>
          </p:cNvSpPr>
          <p:nvPr/>
        </p:nvSpPr>
        <p:spPr bwMode="auto">
          <a:xfrm>
            <a:off x="5677478" y="4364049"/>
            <a:ext cx="49068" cy="47625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04" name="AutoShape 60"/>
          <p:cNvSpPr>
            <a:spLocks noChangeArrowheads="1"/>
          </p:cNvSpPr>
          <p:nvPr/>
        </p:nvSpPr>
        <p:spPr bwMode="auto">
          <a:xfrm>
            <a:off x="3019136" y="4796876"/>
            <a:ext cx="508000" cy="931489"/>
          </a:xfrm>
          <a:prstGeom prst="roundRect">
            <a:avLst>
              <a:gd name="adj" fmla="val 24870"/>
            </a:avLst>
          </a:pr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05" name="Line 61"/>
          <p:cNvSpPr>
            <a:spLocks noChangeShapeType="1"/>
          </p:cNvSpPr>
          <p:nvPr/>
        </p:nvSpPr>
        <p:spPr bwMode="auto">
          <a:xfrm>
            <a:off x="3405909" y="5481836"/>
            <a:ext cx="197716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06" name="Line 62"/>
          <p:cNvSpPr>
            <a:spLocks noChangeShapeType="1"/>
          </p:cNvSpPr>
          <p:nvPr/>
        </p:nvSpPr>
        <p:spPr bwMode="auto">
          <a:xfrm>
            <a:off x="3812887" y="5481836"/>
            <a:ext cx="245341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07" name="Line 63"/>
          <p:cNvSpPr>
            <a:spLocks noChangeShapeType="1"/>
          </p:cNvSpPr>
          <p:nvPr/>
        </p:nvSpPr>
        <p:spPr bwMode="auto">
          <a:xfrm>
            <a:off x="4048126" y="4743647"/>
            <a:ext cx="1443" cy="109257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08" name="Line 64"/>
          <p:cNvSpPr>
            <a:spLocks noChangeShapeType="1"/>
          </p:cNvSpPr>
          <p:nvPr/>
        </p:nvSpPr>
        <p:spPr bwMode="auto">
          <a:xfrm>
            <a:off x="3665682" y="5553273"/>
            <a:ext cx="1444" cy="200306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09" name="AutoShape 65"/>
          <p:cNvSpPr>
            <a:spLocks noChangeArrowheads="1"/>
          </p:cNvSpPr>
          <p:nvPr/>
        </p:nvSpPr>
        <p:spPr bwMode="auto">
          <a:xfrm>
            <a:off x="3278909" y="4796875"/>
            <a:ext cx="686955" cy="481853"/>
          </a:xfrm>
          <a:prstGeom prst="roundRect">
            <a:avLst>
              <a:gd name="adj" fmla="val 25000"/>
            </a:avLst>
          </a:pr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10" name="Freeform 66"/>
          <p:cNvSpPr>
            <a:spLocks/>
          </p:cNvSpPr>
          <p:nvPr/>
        </p:nvSpPr>
        <p:spPr bwMode="auto">
          <a:xfrm>
            <a:off x="3564660" y="5303942"/>
            <a:ext cx="339148" cy="352985"/>
          </a:xfrm>
          <a:custGeom>
            <a:avLst/>
            <a:gdLst/>
            <a:ahLst/>
            <a:cxnLst>
              <a:cxn ang="0">
                <a:pos x="214" y="110"/>
              </a:cxn>
              <a:cxn ang="0">
                <a:pos x="0" y="0"/>
              </a:cxn>
              <a:cxn ang="0">
                <a:pos x="0" y="222"/>
              </a:cxn>
              <a:cxn ang="0">
                <a:pos x="214" y="110"/>
              </a:cxn>
            </a:cxnLst>
            <a:rect l="0" t="0" r="r" b="b"/>
            <a:pathLst>
              <a:path w="214" h="222">
                <a:moveTo>
                  <a:pt x="214" y="110"/>
                </a:moveTo>
                <a:lnTo>
                  <a:pt x="0" y="0"/>
                </a:lnTo>
                <a:lnTo>
                  <a:pt x="0" y="222"/>
                </a:lnTo>
                <a:lnTo>
                  <a:pt x="214" y="1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11" name="Oval 67"/>
          <p:cNvSpPr>
            <a:spLocks noChangeArrowheads="1"/>
          </p:cNvSpPr>
          <p:nvPr/>
        </p:nvSpPr>
        <p:spPr bwMode="auto">
          <a:xfrm>
            <a:off x="3375603" y="5458022"/>
            <a:ext cx="50511" cy="44824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12" name="AutoShape 68"/>
          <p:cNvSpPr>
            <a:spLocks noChangeArrowheads="1"/>
          </p:cNvSpPr>
          <p:nvPr/>
        </p:nvSpPr>
        <p:spPr bwMode="auto">
          <a:xfrm>
            <a:off x="4169353" y="4796876"/>
            <a:ext cx="508000" cy="931489"/>
          </a:xfrm>
          <a:prstGeom prst="roundRect">
            <a:avLst>
              <a:gd name="adj" fmla="val 2487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13" name="Line 69"/>
          <p:cNvSpPr>
            <a:spLocks noChangeShapeType="1"/>
          </p:cNvSpPr>
          <p:nvPr/>
        </p:nvSpPr>
        <p:spPr bwMode="auto">
          <a:xfrm>
            <a:off x="4557569" y="5481836"/>
            <a:ext cx="199159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14" name="Line 70"/>
          <p:cNvSpPr>
            <a:spLocks noChangeShapeType="1"/>
          </p:cNvSpPr>
          <p:nvPr/>
        </p:nvSpPr>
        <p:spPr bwMode="auto">
          <a:xfrm>
            <a:off x="4964546" y="5481836"/>
            <a:ext cx="246785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15" name="Line 71"/>
          <p:cNvSpPr>
            <a:spLocks noChangeShapeType="1"/>
          </p:cNvSpPr>
          <p:nvPr/>
        </p:nvSpPr>
        <p:spPr bwMode="auto">
          <a:xfrm>
            <a:off x="5202671" y="4742247"/>
            <a:ext cx="1443" cy="1096775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16" name="Line 72"/>
          <p:cNvSpPr>
            <a:spLocks noChangeShapeType="1"/>
          </p:cNvSpPr>
          <p:nvPr/>
        </p:nvSpPr>
        <p:spPr bwMode="auto">
          <a:xfrm>
            <a:off x="4818785" y="5553273"/>
            <a:ext cx="1443" cy="200306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17" name="AutoShape 73"/>
          <p:cNvSpPr>
            <a:spLocks noChangeArrowheads="1"/>
          </p:cNvSpPr>
          <p:nvPr/>
        </p:nvSpPr>
        <p:spPr bwMode="auto">
          <a:xfrm>
            <a:off x="4429126" y="4796875"/>
            <a:ext cx="689841" cy="481853"/>
          </a:xfrm>
          <a:prstGeom prst="roundRect">
            <a:avLst>
              <a:gd name="adj" fmla="val 250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18" name="Freeform 74"/>
          <p:cNvSpPr>
            <a:spLocks/>
          </p:cNvSpPr>
          <p:nvPr/>
        </p:nvSpPr>
        <p:spPr bwMode="auto">
          <a:xfrm>
            <a:off x="4713432" y="5303942"/>
            <a:ext cx="340591" cy="352985"/>
          </a:xfrm>
          <a:custGeom>
            <a:avLst/>
            <a:gdLst/>
            <a:ahLst/>
            <a:cxnLst>
              <a:cxn ang="0">
                <a:pos x="214" y="110"/>
              </a:cxn>
              <a:cxn ang="0">
                <a:pos x="0" y="0"/>
              </a:cxn>
              <a:cxn ang="0">
                <a:pos x="0" y="222"/>
              </a:cxn>
              <a:cxn ang="0">
                <a:pos x="214" y="110"/>
              </a:cxn>
            </a:cxnLst>
            <a:rect l="0" t="0" r="r" b="b"/>
            <a:pathLst>
              <a:path w="214" h="222">
                <a:moveTo>
                  <a:pt x="214" y="110"/>
                </a:moveTo>
                <a:lnTo>
                  <a:pt x="0" y="0"/>
                </a:lnTo>
                <a:lnTo>
                  <a:pt x="0" y="222"/>
                </a:lnTo>
                <a:lnTo>
                  <a:pt x="214" y="1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19" name="Oval 75"/>
          <p:cNvSpPr>
            <a:spLocks noChangeArrowheads="1"/>
          </p:cNvSpPr>
          <p:nvPr/>
        </p:nvSpPr>
        <p:spPr bwMode="auto">
          <a:xfrm>
            <a:off x="4525819" y="5458022"/>
            <a:ext cx="50512" cy="44824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20" name="AutoShape 76"/>
          <p:cNvSpPr>
            <a:spLocks noChangeArrowheads="1"/>
          </p:cNvSpPr>
          <p:nvPr/>
        </p:nvSpPr>
        <p:spPr bwMode="auto">
          <a:xfrm>
            <a:off x="5319569" y="4796876"/>
            <a:ext cx="506557" cy="931489"/>
          </a:xfrm>
          <a:prstGeom prst="roundRect">
            <a:avLst>
              <a:gd name="adj" fmla="val 24870"/>
            </a:avLst>
          </a:pr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21" name="Line 77"/>
          <p:cNvSpPr>
            <a:spLocks noChangeShapeType="1"/>
          </p:cNvSpPr>
          <p:nvPr/>
        </p:nvSpPr>
        <p:spPr bwMode="auto">
          <a:xfrm>
            <a:off x="5707785" y="5481836"/>
            <a:ext cx="197715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22" name="Line 78"/>
          <p:cNvSpPr>
            <a:spLocks noChangeShapeType="1"/>
          </p:cNvSpPr>
          <p:nvPr/>
        </p:nvSpPr>
        <p:spPr bwMode="auto">
          <a:xfrm>
            <a:off x="6116205" y="5481836"/>
            <a:ext cx="243898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23" name="Line 79"/>
          <p:cNvSpPr>
            <a:spLocks noChangeShapeType="1"/>
          </p:cNvSpPr>
          <p:nvPr/>
        </p:nvSpPr>
        <p:spPr bwMode="auto">
          <a:xfrm>
            <a:off x="6350000" y="4743647"/>
            <a:ext cx="1444" cy="109257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24" name="Line 80"/>
          <p:cNvSpPr>
            <a:spLocks noChangeShapeType="1"/>
          </p:cNvSpPr>
          <p:nvPr/>
        </p:nvSpPr>
        <p:spPr bwMode="auto">
          <a:xfrm>
            <a:off x="5967558" y="5553273"/>
            <a:ext cx="1443" cy="200306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25" name="AutoShape 81"/>
          <p:cNvSpPr>
            <a:spLocks noChangeArrowheads="1"/>
          </p:cNvSpPr>
          <p:nvPr/>
        </p:nvSpPr>
        <p:spPr bwMode="auto">
          <a:xfrm>
            <a:off x="5580784" y="4796875"/>
            <a:ext cx="686955" cy="481853"/>
          </a:xfrm>
          <a:prstGeom prst="roundRect">
            <a:avLst>
              <a:gd name="adj" fmla="val 25000"/>
            </a:avLst>
          </a:pr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26" name="Freeform 82"/>
          <p:cNvSpPr>
            <a:spLocks/>
          </p:cNvSpPr>
          <p:nvPr/>
        </p:nvSpPr>
        <p:spPr bwMode="auto">
          <a:xfrm>
            <a:off x="5863648" y="5303942"/>
            <a:ext cx="342034" cy="352985"/>
          </a:xfrm>
          <a:custGeom>
            <a:avLst/>
            <a:gdLst/>
            <a:ahLst/>
            <a:cxnLst>
              <a:cxn ang="0">
                <a:pos x="216" y="110"/>
              </a:cxn>
              <a:cxn ang="0">
                <a:pos x="0" y="0"/>
              </a:cxn>
              <a:cxn ang="0">
                <a:pos x="0" y="222"/>
              </a:cxn>
              <a:cxn ang="0">
                <a:pos x="216" y="110"/>
              </a:cxn>
            </a:cxnLst>
            <a:rect l="0" t="0" r="r" b="b"/>
            <a:pathLst>
              <a:path w="216" h="222">
                <a:moveTo>
                  <a:pt x="216" y="110"/>
                </a:moveTo>
                <a:lnTo>
                  <a:pt x="0" y="0"/>
                </a:lnTo>
                <a:lnTo>
                  <a:pt x="0" y="222"/>
                </a:lnTo>
                <a:lnTo>
                  <a:pt x="216" y="1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27" name="Oval 83"/>
          <p:cNvSpPr>
            <a:spLocks noChangeArrowheads="1"/>
          </p:cNvSpPr>
          <p:nvPr/>
        </p:nvSpPr>
        <p:spPr bwMode="auto">
          <a:xfrm>
            <a:off x="5677478" y="5458022"/>
            <a:ext cx="49068" cy="44824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28" name="AutoShape 84"/>
          <p:cNvSpPr>
            <a:spLocks noChangeArrowheads="1"/>
          </p:cNvSpPr>
          <p:nvPr/>
        </p:nvSpPr>
        <p:spPr bwMode="auto">
          <a:xfrm>
            <a:off x="1851603" y="2613130"/>
            <a:ext cx="508000" cy="930088"/>
          </a:xfrm>
          <a:prstGeom prst="roundRect">
            <a:avLst>
              <a:gd name="adj" fmla="val 2487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29" name="Line 85"/>
          <p:cNvSpPr>
            <a:spLocks noChangeShapeType="1"/>
          </p:cNvSpPr>
          <p:nvPr/>
        </p:nvSpPr>
        <p:spPr bwMode="auto">
          <a:xfrm>
            <a:off x="2241262" y="3292486"/>
            <a:ext cx="194829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30" name="Line 86"/>
          <p:cNvSpPr>
            <a:spLocks noChangeShapeType="1"/>
          </p:cNvSpPr>
          <p:nvPr/>
        </p:nvSpPr>
        <p:spPr bwMode="auto">
          <a:xfrm>
            <a:off x="2648239" y="3292486"/>
            <a:ext cx="241011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31" name="Line 87"/>
          <p:cNvSpPr>
            <a:spLocks noChangeShapeType="1"/>
          </p:cNvSpPr>
          <p:nvPr/>
        </p:nvSpPr>
        <p:spPr bwMode="auto">
          <a:xfrm>
            <a:off x="2884921" y="2552897"/>
            <a:ext cx="1443" cy="1099578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32" name="Line 88"/>
          <p:cNvSpPr>
            <a:spLocks noChangeShapeType="1"/>
          </p:cNvSpPr>
          <p:nvPr/>
        </p:nvSpPr>
        <p:spPr bwMode="auto">
          <a:xfrm>
            <a:off x="1790989" y="3565630"/>
            <a:ext cx="1050636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33" name="Line 89"/>
          <p:cNvSpPr>
            <a:spLocks noChangeShapeType="1"/>
          </p:cNvSpPr>
          <p:nvPr/>
        </p:nvSpPr>
        <p:spPr bwMode="auto">
          <a:xfrm>
            <a:off x="2501035" y="3366726"/>
            <a:ext cx="1443" cy="204507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34" name="AutoShape 90"/>
          <p:cNvSpPr>
            <a:spLocks noChangeArrowheads="1"/>
          </p:cNvSpPr>
          <p:nvPr/>
        </p:nvSpPr>
        <p:spPr bwMode="auto">
          <a:xfrm>
            <a:off x="2111376" y="2613129"/>
            <a:ext cx="689841" cy="481853"/>
          </a:xfrm>
          <a:prstGeom prst="roundRect">
            <a:avLst>
              <a:gd name="adj" fmla="val 2472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35" name="Freeform 91"/>
          <p:cNvSpPr>
            <a:spLocks/>
          </p:cNvSpPr>
          <p:nvPr/>
        </p:nvSpPr>
        <p:spPr bwMode="auto">
          <a:xfrm>
            <a:off x="2395682" y="3118794"/>
            <a:ext cx="340591" cy="348784"/>
          </a:xfrm>
          <a:custGeom>
            <a:avLst/>
            <a:gdLst/>
            <a:ahLst/>
            <a:cxnLst>
              <a:cxn ang="0">
                <a:pos x="214" y="110"/>
              </a:cxn>
              <a:cxn ang="0">
                <a:pos x="0" y="0"/>
              </a:cxn>
              <a:cxn ang="0">
                <a:pos x="0" y="220"/>
              </a:cxn>
              <a:cxn ang="0">
                <a:pos x="214" y="110"/>
              </a:cxn>
            </a:cxnLst>
            <a:rect l="0" t="0" r="r" b="b"/>
            <a:pathLst>
              <a:path w="214" h="220">
                <a:moveTo>
                  <a:pt x="214" y="110"/>
                </a:moveTo>
                <a:lnTo>
                  <a:pt x="0" y="0"/>
                </a:lnTo>
                <a:lnTo>
                  <a:pt x="0" y="220"/>
                </a:lnTo>
                <a:lnTo>
                  <a:pt x="214" y="1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36" name="Oval 92"/>
          <p:cNvSpPr>
            <a:spLocks noChangeArrowheads="1"/>
          </p:cNvSpPr>
          <p:nvPr/>
        </p:nvSpPr>
        <p:spPr bwMode="auto">
          <a:xfrm>
            <a:off x="2208069" y="3271475"/>
            <a:ext cx="49068" cy="47625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37" name="AutoShape 93"/>
          <p:cNvSpPr>
            <a:spLocks noChangeArrowheads="1"/>
          </p:cNvSpPr>
          <p:nvPr/>
        </p:nvSpPr>
        <p:spPr bwMode="auto">
          <a:xfrm>
            <a:off x="1851603" y="3705703"/>
            <a:ext cx="508000" cy="930088"/>
          </a:xfrm>
          <a:prstGeom prst="roundRect">
            <a:avLst>
              <a:gd name="adj" fmla="val 24870"/>
            </a:avLst>
          </a:pr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38" name="Line 94"/>
          <p:cNvSpPr>
            <a:spLocks noChangeShapeType="1"/>
          </p:cNvSpPr>
          <p:nvPr/>
        </p:nvSpPr>
        <p:spPr bwMode="auto">
          <a:xfrm>
            <a:off x="2239819" y="4387861"/>
            <a:ext cx="199159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39" name="Line 95"/>
          <p:cNvSpPr>
            <a:spLocks noChangeShapeType="1"/>
          </p:cNvSpPr>
          <p:nvPr/>
        </p:nvSpPr>
        <p:spPr bwMode="auto">
          <a:xfrm>
            <a:off x="2646796" y="4387861"/>
            <a:ext cx="245341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40" name="Line 96"/>
          <p:cNvSpPr>
            <a:spLocks noChangeShapeType="1"/>
          </p:cNvSpPr>
          <p:nvPr/>
        </p:nvSpPr>
        <p:spPr bwMode="auto">
          <a:xfrm>
            <a:off x="2884921" y="3645471"/>
            <a:ext cx="1443" cy="1100978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41" name="Line 97"/>
          <p:cNvSpPr>
            <a:spLocks noChangeShapeType="1"/>
          </p:cNvSpPr>
          <p:nvPr/>
        </p:nvSpPr>
        <p:spPr bwMode="auto">
          <a:xfrm>
            <a:off x="1790989" y="4659603"/>
            <a:ext cx="1050636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42" name="Line 98"/>
          <p:cNvSpPr>
            <a:spLocks noChangeShapeType="1"/>
          </p:cNvSpPr>
          <p:nvPr/>
        </p:nvSpPr>
        <p:spPr bwMode="auto">
          <a:xfrm>
            <a:off x="2501035" y="4460699"/>
            <a:ext cx="1443" cy="19890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43" name="AutoShape 99"/>
          <p:cNvSpPr>
            <a:spLocks noChangeArrowheads="1"/>
          </p:cNvSpPr>
          <p:nvPr/>
        </p:nvSpPr>
        <p:spPr bwMode="auto">
          <a:xfrm>
            <a:off x="2111376" y="3705704"/>
            <a:ext cx="689841" cy="483253"/>
          </a:xfrm>
          <a:prstGeom prst="roundRect">
            <a:avLst>
              <a:gd name="adj" fmla="val 24861"/>
            </a:avLst>
          </a:pr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44" name="Freeform 100"/>
          <p:cNvSpPr>
            <a:spLocks/>
          </p:cNvSpPr>
          <p:nvPr/>
        </p:nvSpPr>
        <p:spPr bwMode="auto">
          <a:xfrm>
            <a:off x="2395682" y="4207166"/>
            <a:ext cx="340591" cy="354386"/>
          </a:xfrm>
          <a:custGeom>
            <a:avLst/>
            <a:gdLst/>
            <a:ahLst/>
            <a:cxnLst>
              <a:cxn ang="0">
                <a:pos x="214" y="112"/>
              </a:cxn>
              <a:cxn ang="0">
                <a:pos x="0" y="0"/>
              </a:cxn>
              <a:cxn ang="0">
                <a:pos x="0" y="223"/>
              </a:cxn>
              <a:cxn ang="0">
                <a:pos x="214" y="112"/>
              </a:cxn>
            </a:cxnLst>
            <a:rect l="0" t="0" r="r" b="b"/>
            <a:pathLst>
              <a:path w="214" h="223">
                <a:moveTo>
                  <a:pt x="214" y="112"/>
                </a:moveTo>
                <a:lnTo>
                  <a:pt x="0" y="0"/>
                </a:lnTo>
                <a:lnTo>
                  <a:pt x="0" y="223"/>
                </a:lnTo>
                <a:lnTo>
                  <a:pt x="214" y="11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45" name="Oval 101"/>
          <p:cNvSpPr>
            <a:spLocks noChangeArrowheads="1"/>
          </p:cNvSpPr>
          <p:nvPr/>
        </p:nvSpPr>
        <p:spPr bwMode="auto">
          <a:xfrm>
            <a:off x="2208069" y="4364049"/>
            <a:ext cx="49068" cy="47625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46" name="Line 102"/>
          <p:cNvSpPr>
            <a:spLocks noChangeShapeType="1"/>
          </p:cNvSpPr>
          <p:nvPr/>
        </p:nvSpPr>
        <p:spPr bwMode="auto">
          <a:xfrm>
            <a:off x="1790989" y="4661005"/>
            <a:ext cx="1050636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47" name="AutoShape 103"/>
          <p:cNvSpPr>
            <a:spLocks noChangeArrowheads="1"/>
          </p:cNvSpPr>
          <p:nvPr/>
        </p:nvSpPr>
        <p:spPr bwMode="auto">
          <a:xfrm>
            <a:off x="1851603" y="4799677"/>
            <a:ext cx="508000" cy="930088"/>
          </a:xfrm>
          <a:prstGeom prst="roundRect">
            <a:avLst>
              <a:gd name="adj" fmla="val 2487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48" name="Line 104"/>
          <p:cNvSpPr>
            <a:spLocks noChangeShapeType="1"/>
          </p:cNvSpPr>
          <p:nvPr/>
        </p:nvSpPr>
        <p:spPr bwMode="auto">
          <a:xfrm>
            <a:off x="2239819" y="5483236"/>
            <a:ext cx="199159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49" name="Line 105"/>
          <p:cNvSpPr>
            <a:spLocks noChangeShapeType="1"/>
          </p:cNvSpPr>
          <p:nvPr/>
        </p:nvSpPr>
        <p:spPr bwMode="auto">
          <a:xfrm>
            <a:off x="2646796" y="5483236"/>
            <a:ext cx="245341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50" name="Line 106"/>
          <p:cNvSpPr>
            <a:spLocks noChangeShapeType="1"/>
          </p:cNvSpPr>
          <p:nvPr/>
        </p:nvSpPr>
        <p:spPr bwMode="auto">
          <a:xfrm>
            <a:off x="2884921" y="4743648"/>
            <a:ext cx="1443" cy="1096776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51" name="Line 107"/>
          <p:cNvSpPr>
            <a:spLocks noChangeShapeType="1"/>
          </p:cNvSpPr>
          <p:nvPr/>
        </p:nvSpPr>
        <p:spPr bwMode="auto">
          <a:xfrm>
            <a:off x="2501035" y="5554673"/>
            <a:ext cx="1443" cy="200305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52" name="AutoShape 108"/>
          <p:cNvSpPr>
            <a:spLocks noChangeArrowheads="1"/>
          </p:cNvSpPr>
          <p:nvPr/>
        </p:nvSpPr>
        <p:spPr bwMode="auto">
          <a:xfrm>
            <a:off x="2111376" y="4799677"/>
            <a:ext cx="689841" cy="480453"/>
          </a:xfrm>
          <a:prstGeom prst="roundRect">
            <a:avLst>
              <a:gd name="adj" fmla="val 250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53" name="Freeform 109"/>
          <p:cNvSpPr>
            <a:spLocks/>
          </p:cNvSpPr>
          <p:nvPr/>
        </p:nvSpPr>
        <p:spPr bwMode="auto">
          <a:xfrm>
            <a:off x="2395682" y="5305343"/>
            <a:ext cx="340591" cy="352985"/>
          </a:xfrm>
          <a:custGeom>
            <a:avLst/>
            <a:gdLst/>
            <a:ahLst/>
            <a:cxnLst>
              <a:cxn ang="0">
                <a:pos x="214" y="110"/>
              </a:cxn>
              <a:cxn ang="0">
                <a:pos x="0" y="0"/>
              </a:cxn>
              <a:cxn ang="0">
                <a:pos x="0" y="222"/>
              </a:cxn>
              <a:cxn ang="0">
                <a:pos x="214" y="110"/>
              </a:cxn>
            </a:cxnLst>
            <a:rect l="0" t="0" r="r" b="b"/>
            <a:pathLst>
              <a:path w="214" h="222">
                <a:moveTo>
                  <a:pt x="214" y="110"/>
                </a:moveTo>
                <a:lnTo>
                  <a:pt x="0" y="0"/>
                </a:lnTo>
                <a:lnTo>
                  <a:pt x="0" y="222"/>
                </a:lnTo>
                <a:lnTo>
                  <a:pt x="214" y="1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54" name="Oval 110"/>
          <p:cNvSpPr>
            <a:spLocks noChangeArrowheads="1"/>
          </p:cNvSpPr>
          <p:nvPr/>
        </p:nvSpPr>
        <p:spPr bwMode="auto">
          <a:xfrm>
            <a:off x="2208069" y="5459423"/>
            <a:ext cx="49068" cy="44824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55" name="Line 111"/>
          <p:cNvSpPr>
            <a:spLocks noChangeShapeType="1"/>
          </p:cNvSpPr>
          <p:nvPr/>
        </p:nvSpPr>
        <p:spPr bwMode="auto">
          <a:xfrm>
            <a:off x="2955636" y="5777136"/>
            <a:ext cx="1052080" cy="3997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56" name="Line 112"/>
          <p:cNvSpPr>
            <a:spLocks noChangeShapeType="1"/>
          </p:cNvSpPr>
          <p:nvPr/>
        </p:nvSpPr>
        <p:spPr bwMode="auto">
          <a:xfrm>
            <a:off x="4108739" y="5777136"/>
            <a:ext cx="1050636" cy="3997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57" name="Line 113"/>
          <p:cNvSpPr>
            <a:spLocks noChangeShapeType="1"/>
          </p:cNvSpPr>
          <p:nvPr/>
        </p:nvSpPr>
        <p:spPr bwMode="auto">
          <a:xfrm>
            <a:off x="5258955" y="5777136"/>
            <a:ext cx="1053523" cy="3997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58" name="AutoShape 114"/>
          <p:cNvSpPr>
            <a:spLocks noChangeArrowheads="1"/>
          </p:cNvSpPr>
          <p:nvPr/>
        </p:nvSpPr>
        <p:spPr bwMode="auto">
          <a:xfrm>
            <a:off x="3019136" y="1547170"/>
            <a:ext cx="508000" cy="930088"/>
          </a:xfrm>
          <a:prstGeom prst="roundRect">
            <a:avLst>
              <a:gd name="adj" fmla="val 24870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59" name="Line 115"/>
          <p:cNvSpPr>
            <a:spLocks noChangeShapeType="1"/>
          </p:cNvSpPr>
          <p:nvPr/>
        </p:nvSpPr>
        <p:spPr bwMode="auto">
          <a:xfrm>
            <a:off x="3405909" y="2229329"/>
            <a:ext cx="197716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60" name="Line 116"/>
          <p:cNvSpPr>
            <a:spLocks noChangeShapeType="1"/>
          </p:cNvSpPr>
          <p:nvPr/>
        </p:nvSpPr>
        <p:spPr bwMode="auto">
          <a:xfrm>
            <a:off x="3812887" y="2229329"/>
            <a:ext cx="245341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61" name="Line 117"/>
          <p:cNvSpPr>
            <a:spLocks noChangeShapeType="1"/>
          </p:cNvSpPr>
          <p:nvPr/>
        </p:nvSpPr>
        <p:spPr bwMode="auto">
          <a:xfrm>
            <a:off x="4048126" y="1491140"/>
            <a:ext cx="1443" cy="1093975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62" name="Line 118"/>
          <p:cNvSpPr>
            <a:spLocks noChangeShapeType="1"/>
          </p:cNvSpPr>
          <p:nvPr/>
        </p:nvSpPr>
        <p:spPr bwMode="auto">
          <a:xfrm>
            <a:off x="2955636" y="2501071"/>
            <a:ext cx="1052080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63" name="Line 119"/>
          <p:cNvSpPr>
            <a:spLocks noChangeShapeType="1"/>
          </p:cNvSpPr>
          <p:nvPr/>
        </p:nvSpPr>
        <p:spPr bwMode="auto">
          <a:xfrm>
            <a:off x="3665682" y="2302167"/>
            <a:ext cx="1444" cy="19890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64" name="AutoShape 120"/>
          <p:cNvSpPr>
            <a:spLocks noChangeArrowheads="1"/>
          </p:cNvSpPr>
          <p:nvPr/>
        </p:nvSpPr>
        <p:spPr bwMode="auto">
          <a:xfrm>
            <a:off x="3278909" y="1547169"/>
            <a:ext cx="686955" cy="483254"/>
          </a:xfrm>
          <a:prstGeom prst="roundRect">
            <a:avLst>
              <a:gd name="adj" fmla="val 24861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65" name="Freeform 121"/>
          <p:cNvSpPr>
            <a:spLocks/>
          </p:cNvSpPr>
          <p:nvPr/>
        </p:nvSpPr>
        <p:spPr bwMode="auto">
          <a:xfrm>
            <a:off x="3564660" y="2048633"/>
            <a:ext cx="339148" cy="354386"/>
          </a:xfrm>
          <a:custGeom>
            <a:avLst/>
            <a:gdLst/>
            <a:ahLst/>
            <a:cxnLst>
              <a:cxn ang="0">
                <a:pos x="214" y="112"/>
              </a:cxn>
              <a:cxn ang="0">
                <a:pos x="0" y="0"/>
              </a:cxn>
              <a:cxn ang="0">
                <a:pos x="0" y="223"/>
              </a:cxn>
              <a:cxn ang="0">
                <a:pos x="214" y="112"/>
              </a:cxn>
            </a:cxnLst>
            <a:rect l="0" t="0" r="r" b="b"/>
            <a:pathLst>
              <a:path w="214" h="223">
                <a:moveTo>
                  <a:pt x="214" y="112"/>
                </a:moveTo>
                <a:lnTo>
                  <a:pt x="0" y="0"/>
                </a:lnTo>
                <a:lnTo>
                  <a:pt x="0" y="223"/>
                </a:lnTo>
                <a:lnTo>
                  <a:pt x="214" y="11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66" name="Oval 122"/>
          <p:cNvSpPr>
            <a:spLocks noChangeArrowheads="1"/>
          </p:cNvSpPr>
          <p:nvPr/>
        </p:nvSpPr>
        <p:spPr bwMode="auto">
          <a:xfrm>
            <a:off x="3375603" y="2205515"/>
            <a:ext cx="50511" cy="47625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67" name="AutoShape 123"/>
          <p:cNvSpPr>
            <a:spLocks noChangeArrowheads="1"/>
          </p:cNvSpPr>
          <p:nvPr/>
        </p:nvSpPr>
        <p:spPr bwMode="auto">
          <a:xfrm>
            <a:off x="4169353" y="1547170"/>
            <a:ext cx="508000" cy="930088"/>
          </a:xfrm>
          <a:prstGeom prst="roundRect">
            <a:avLst>
              <a:gd name="adj" fmla="val 24870"/>
            </a:avLst>
          </a:pr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68" name="Line 124"/>
          <p:cNvSpPr>
            <a:spLocks noChangeShapeType="1"/>
          </p:cNvSpPr>
          <p:nvPr/>
        </p:nvSpPr>
        <p:spPr bwMode="auto">
          <a:xfrm>
            <a:off x="4557569" y="2229329"/>
            <a:ext cx="199159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69" name="Line 125"/>
          <p:cNvSpPr>
            <a:spLocks noChangeShapeType="1"/>
          </p:cNvSpPr>
          <p:nvPr/>
        </p:nvSpPr>
        <p:spPr bwMode="auto">
          <a:xfrm>
            <a:off x="4964546" y="2229329"/>
            <a:ext cx="246785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70" name="Line 126"/>
          <p:cNvSpPr>
            <a:spLocks noChangeShapeType="1"/>
          </p:cNvSpPr>
          <p:nvPr/>
        </p:nvSpPr>
        <p:spPr bwMode="auto">
          <a:xfrm>
            <a:off x="5202671" y="1486939"/>
            <a:ext cx="1443" cy="1100978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71" name="Line 127"/>
          <p:cNvSpPr>
            <a:spLocks noChangeShapeType="1"/>
          </p:cNvSpPr>
          <p:nvPr/>
        </p:nvSpPr>
        <p:spPr bwMode="auto">
          <a:xfrm>
            <a:off x="4108739" y="2501071"/>
            <a:ext cx="1050636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72" name="Line 128"/>
          <p:cNvSpPr>
            <a:spLocks noChangeShapeType="1"/>
          </p:cNvSpPr>
          <p:nvPr/>
        </p:nvSpPr>
        <p:spPr bwMode="auto">
          <a:xfrm>
            <a:off x="4818785" y="2302167"/>
            <a:ext cx="1443" cy="19890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73" name="AutoShape 129"/>
          <p:cNvSpPr>
            <a:spLocks noChangeArrowheads="1"/>
          </p:cNvSpPr>
          <p:nvPr/>
        </p:nvSpPr>
        <p:spPr bwMode="auto">
          <a:xfrm>
            <a:off x="4429126" y="1547169"/>
            <a:ext cx="689841" cy="483254"/>
          </a:xfrm>
          <a:prstGeom prst="roundRect">
            <a:avLst>
              <a:gd name="adj" fmla="val 24861"/>
            </a:avLst>
          </a:pr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74" name="Freeform 130"/>
          <p:cNvSpPr>
            <a:spLocks/>
          </p:cNvSpPr>
          <p:nvPr/>
        </p:nvSpPr>
        <p:spPr bwMode="auto">
          <a:xfrm>
            <a:off x="4713432" y="2048633"/>
            <a:ext cx="340591" cy="354386"/>
          </a:xfrm>
          <a:custGeom>
            <a:avLst/>
            <a:gdLst/>
            <a:ahLst/>
            <a:cxnLst>
              <a:cxn ang="0">
                <a:pos x="214" y="112"/>
              </a:cxn>
              <a:cxn ang="0">
                <a:pos x="0" y="0"/>
              </a:cxn>
              <a:cxn ang="0">
                <a:pos x="0" y="223"/>
              </a:cxn>
              <a:cxn ang="0">
                <a:pos x="214" y="112"/>
              </a:cxn>
            </a:cxnLst>
            <a:rect l="0" t="0" r="r" b="b"/>
            <a:pathLst>
              <a:path w="214" h="223">
                <a:moveTo>
                  <a:pt x="214" y="112"/>
                </a:moveTo>
                <a:lnTo>
                  <a:pt x="0" y="0"/>
                </a:lnTo>
                <a:lnTo>
                  <a:pt x="0" y="223"/>
                </a:lnTo>
                <a:lnTo>
                  <a:pt x="214" y="11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75" name="Oval 131"/>
          <p:cNvSpPr>
            <a:spLocks noChangeArrowheads="1"/>
          </p:cNvSpPr>
          <p:nvPr/>
        </p:nvSpPr>
        <p:spPr bwMode="auto">
          <a:xfrm>
            <a:off x="4525819" y="2205515"/>
            <a:ext cx="50512" cy="47625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76" name="AutoShape 132"/>
          <p:cNvSpPr>
            <a:spLocks noChangeArrowheads="1"/>
          </p:cNvSpPr>
          <p:nvPr/>
        </p:nvSpPr>
        <p:spPr bwMode="auto">
          <a:xfrm>
            <a:off x="5319569" y="1547170"/>
            <a:ext cx="506557" cy="930088"/>
          </a:xfrm>
          <a:prstGeom prst="roundRect">
            <a:avLst>
              <a:gd name="adj" fmla="val 24870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77" name="Line 133"/>
          <p:cNvSpPr>
            <a:spLocks noChangeShapeType="1"/>
          </p:cNvSpPr>
          <p:nvPr/>
        </p:nvSpPr>
        <p:spPr bwMode="auto">
          <a:xfrm>
            <a:off x="5707785" y="2229329"/>
            <a:ext cx="197715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78" name="Line 134"/>
          <p:cNvSpPr>
            <a:spLocks noChangeShapeType="1"/>
          </p:cNvSpPr>
          <p:nvPr/>
        </p:nvSpPr>
        <p:spPr bwMode="auto">
          <a:xfrm>
            <a:off x="6116205" y="2229329"/>
            <a:ext cx="243898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79" name="Line 135"/>
          <p:cNvSpPr>
            <a:spLocks noChangeShapeType="1"/>
          </p:cNvSpPr>
          <p:nvPr/>
        </p:nvSpPr>
        <p:spPr bwMode="auto">
          <a:xfrm>
            <a:off x="6350000" y="1491140"/>
            <a:ext cx="1444" cy="1093975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80" name="Line 136"/>
          <p:cNvSpPr>
            <a:spLocks noChangeShapeType="1"/>
          </p:cNvSpPr>
          <p:nvPr/>
        </p:nvSpPr>
        <p:spPr bwMode="auto">
          <a:xfrm>
            <a:off x="5258955" y="2501071"/>
            <a:ext cx="1053523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81" name="Line 137"/>
          <p:cNvSpPr>
            <a:spLocks noChangeShapeType="1"/>
          </p:cNvSpPr>
          <p:nvPr/>
        </p:nvSpPr>
        <p:spPr bwMode="auto">
          <a:xfrm>
            <a:off x="5967558" y="2302167"/>
            <a:ext cx="1443" cy="19890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82" name="AutoShape 138"/>
          <p:cNvSpPr>
            <a:spLocks noChangeArrowheads="1"/>
          </p:cNvSpPr>
          <p:nvPr/>
        </p:nvSpPr>
        <p:spPr bwMode="auto">
          <a:xfrm>
            <a:off x="5580784" y="1547169"/>
            <a:ext cx="686955" cy="483254"/>
          </a:xfrm>
          <a:prstGeom prst="roundRect">
            <a:avLst>
              <a:gd name="adj" fmla="val 24861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83" name="Freeform 139"/>
          <p:cNvSpPr>
            <a:spLocks/>
          </p:cNvSpPr>
          <p:nvPr/>
        </p:nvSpPr>
        <p:spPr bwMode="auto">
          <a:xfrm>
            <a:off x="5863648" y="2048633"/>
            <a:ext cx="342034" cy="354386"/>
          </a:xfrm>
          <a:custGeom>
            <a:avLst/>
            <a:gdLst/>
            <a:ahLst/>
            <a:cxnLst>
              <a:cxn ang="0">
                <a:pos x="216" y="112"/>
              </a:cxn>
              <a:cxn ang="0">
                <a:pos x="0" y="0"/>
              </a:cxn>
              <a:cxn ang="0">
                <a:pos x="0" y="223"/>
              </a:cxn>
              <a:cxn ang="0">
                <a:pos x="216" y="112"/>
              </a:cxn>
            </a:cxnLst>
            <a:rect l="0" t="0" r="r" b="b"/>
            <a:pathLst>
              <a:path w="216" h="223">
                <a:moveTo>
                  <a:pt x="216" y="112"/>
                </a:moveTo>
                <a:lnTo>
                  <a:pt x="0" y="0"/>
                </a:lnTo>
                <a:lnTo>
                  <a:pt x="0" y="223"/>
                </a:lnTo>
                <a:lnTo>
                  <a:pt x="216" y="11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84" name="Oval 140"/>
          <p:cNvSpPr>
            <a:spLocks noChangeArrowheads="1"/>
          </p:cNvSpPr>
          <p:nvPr/>
        </p:nvSpPr>
        <p:spPr bwMode="auto">
          <a:xfrm>
            <a:off x="5677478" y="2205515"/>
            <a:ext cx="49068" cy="47625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85" name="Line 141"/>
          <p:cNvSpPr>
            <a:spLocks noChangeShapeType="1"/>
          </p:cNvSpPr>
          <p:nvPr/>
        </p:nvSpPr>
        <p:spPr bwMode="auto">
          <a:xfrm>
            <a:off x="1790989" y="5777136"/>
            <a:ext cx="1050636" cy="3997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86" name="AutoShape 142"/>
          <p:cNvSpPr>
            <a:spLocks noChangeArrowheads="1"/>
          </p:cNvSpPr>
          <p:nvPr/>
        </p:nvSpPr>
        <p:spPr bwMode="auto">
          <a:xfrm>
            <a:off x="1851603" y="1547170"/>
            <a:ext cx="508000" cy="930088"/>
          </a:xfrm>
          <a:prstGeom prst="roundRect">
            <a:avLst>
              <a:gd name="adj" fmla="val 24870"/>
            </a:avLst>
          </a:pr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87" name="Line 143"/>
          <p:cNvSpPr>
            <a:spLocks noChangeShapeType="1"/>
          </p:cNvSpPr>
          <p:nvPr/>
        </p:nvSpPr>
        <p:spPr bwMode="auto">
          <a:xfrm>
            <a:off x="2239819" y="2229329"/>
            <a:ext cx="199159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88" name="Line 144"/>
          <p:cNvSpPr>
            <a:spLocks noChangeShapeType="1"/>
          </p:cNvSpPr>
          <p:nvPr/>
        </p:nvSpPr>
        <p:spPr bwMode="auto">
          <a:xfrm>
            <a:off x="2646796" y="2229329"/>
            <a:ext cx="245341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89" name="Line 145"/>
          <p:cNvSpPr>
            <a:spLocks noChangeShapeType="1"/>
          </p:cNvSpPr>
          <p:nvPr/>
        </p:nvSpPr>
        <p:spPr bwMode="auto">
          <a:xfrm>
            <a:off x="2884921" y="1486939"/>
            <a:ext cx="1443" cy="1100978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90" name="Line 146"/>
          <p:cNvSpPr>
            <a:spLocks noChangeShapeType="1"/>
          </p:cNvSpPr>
          <p:nvPr/>
        </p:nvSpPr>
        <p:spPr bwMode="auto">
          <a:xfrm>
            <a:off x="1790989" y="2501071"/>
            <a:ext cx="1050636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91" name="Line 147"/>
          <p:cNvSpPr>
            <a:spLocks noChangeShapeType="1"/>
          </p:cNvSpPr>
          <p:nvPr/>
        </p:nvSpPr>
        <p:spPr bwMode="auto">
          <a:xfrm>
            <a:off x="2501035" y="2302167"/>
            <a:ext cx="1443" cy="19890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92" name="AutoShape 148"/>
          <p:cNvSpPr>
            <a:spLocks noChangeArrowheads="1"/>
          </p:cNvSpPr>
          <p:nvPr/>
        </p:nvSpPr>
        <p:spPr bwMode="auto">
          <a:xfrm>
            <a:off x="2111376" y="1547169"/>
            <a:ext cx="689841" cy="483254"/>
          </a:xfrm>
          <a:prstGeom prst="roundRect">
            <a:avLst>
              <a:gd name="adj" fmla="val 24861"/>
            </a:avLst>
          </a:prstGeom>
          <a:solidFill>
            <a:srgbClr val="33CC33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93" name="Freeform 149"/>
          <p:cNvSpPr>
            <a:spLocks/>
          </p:cNvSpPr>
          <p:nvPr/>
        </p:nvSpPr>
        <p:spPr bwMode="auto">
          <a:xfrm>
            <a:off x="2395682" y="2048633"/>
            <a:ext cx="340591" cy="354386"/>
          </a:xfrm>
          <a:custGeom>
            <a:avLst/>
            <a:gdLst/>
            <a:ahLst/>
            <a:cxnLst>
              <a:cxn ang="0">
                <a:pos x="214" y="112"/>
              </a:cxn>
              <a:cxn ang="0">
                <a:pos x="0" y="0"/>
              </a:cxn>
              <a:cxn ang="0">
                <a:pos x="0" y="223"/>
              </a:cxn>
              <a:cxn ang="0">
                <a:pos x="214" y="112"/>
              </a:cxn>
            </a:cxnLst>
            <a:rect l="0" t="0" r="r" b="b"/>
            <a:pathLst>
              <a:path w="214" h="223">
                <a:moveTo>
                  <a:pt x="214" y="112"/>
                </a:moveTo>
                <a:lnTo>
                  <a:pt x="0" y="0"/>
                </a:lnTo>
                <a:lnTo>
                  <a:pt x="0" y="223"/>
                </a:lnTo>
                <a:lnTo>
                  <a:pt x="214" y="11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94" name="Oval 150"/>
          <p:cNvSpPr>
            <a:spLocks noChangeArrowheads="1"/>
          </p:cNvSpPr>
          <p:nvPr/>
        </p:nvSpPr>
        <p:spPr bwMode="auto">
          <a:xfrm>
            <a:off x="2208069" y="2205515"/>
            <a:ext cx="49068" cy="47625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95" name="Line 151"/>
          <p:cNvSpPr>
            <a:spLocks noChangeShapeType="1"/>
          </p:cNvSpPr>
          <p:nvPr/>
        </p:nvSpPr>
        <p:spPr bwMode="auto">
          <a:xfrm>
            <a:off x="1790989" y="2502471"/>
            <a:ext cx="1050636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62" name="Tittel 16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CMOS-sensor with ’Bayer’ color filter array</a:t>
            </a:r>
          </a:p>
        </p:txBody>
      </p:sp>
      <p:sp>
        <p:nvSpPr>
          <p:cNvPr id="158" name="Plassholder for lysbildenummer 1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3C19-2C64-4E97-ACB2-CB8D9D5912B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64" name="Avrundet rektangel 163"/>
          <p:cNvSpPr/>
          <p:nvPr/>
        </p:nvSpPr>
        <p:spPr>
          <a:xfrm>
            <a:off x="3923928" y="3495328"/>
            <a:ext cx="2520280" cy="2448272"/>
          </a:xfrm>
          <a:prstGeom prst="roundRect">
            <a:avLst/>
          </a:prstGeom>
          <a:noFill/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9" name="Rett pil 168"/>
          <p:cNvCxnSpPr/>
          <p:nvPr/>
        </p:nvCxnSpPr>
        <p:spPr>
          <a:xfrm flipH="1">
            <a:off x="6516216" y="4359424"/>
            <a:ext cx="43204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kstSylinder 169"/>
          <p:cNvSpPr txBox="1"/>
          <p:nvPr/>
        </p:nvSpPr>
        <p:spPr>
          <a:xfrm>
            <a:off x="6948264" y="3940150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Repetitive 2x2 pattern (RGBG)</a:t>
            </a:r>
          </a:p>
        </p:txBody>
      </p:sp>
      <p:sp>
        <p:nvSpPr>
          <p:cNvPr id="171" name="TekstSylinder 170"/>
          <p:cNvSpPr txBox="1"/>
          <p:nvPr/>
        </p:nvSpPr>
        <p:spPr>
          <a:xfrm>
            <a:off x="755576" y="6093296"/>
            <a:ext cx="2725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CFA = color filter array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CDB49F-44E3-E440-A652-4DAC7AE55CE0}"/>
              </a:ext>
            </a:extLst>
          </p:cNvPr>
          <p:cNvSpPr txBox="1"/>
          <p:nvPr/>
        </p:nvSpPr>
        <p:spPr>
          <a:xfrm>
            <a:off x="609600" y="1594281"/>
            <a:ext cx="854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Photo</a:t>
            </a:r>
          </a:p>
          <a:p>
            <a:r>
              <a:rPr lang="en-GB" dirty="0"/>
              <a:t>diode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78DE6DA-2DC3-AA48-9CE2-F93E74BA46E1}"/>
              </a:ext>
            </a:extLst>
          </p:cNvPr>
          <p:cNvCxnSpPr>
            <a:stCxn id="2" idx="3"/>
          </p:cNvCxnSpPr>
          <p:nvPr/>
        </p:nvCxnSpPr>
        <p:spPr bwMode="auto">
          <a:xfrm flipV="1">
            <a:off x="1464321" y="1788796"/>
            <a:ext cx="641282" cy="1594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9189521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CFAs used in CMOS image sensors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317CBE5-13F2-7F4B-9C04-674BDA137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9152"/>
          <a:stretch/>
        </p:blipFill>
        <p:spPr>
          <a:xfrm>
            <a:off x="1066800" y="1676400"/>
            <a:ext cx="2743200" cy="3817856"/>
          </a:xfrm>
        </p:spPr>
      </p:pic>
      <p:pic>
        <p:nvPicPr>
          <p:cNvPr id="15" name="Content Placeholder 7">
            <a:extLst>
              <a:ext uri="{FF2B5EF4-FFF2-40B4-BE49-F238E27FC236}">
                <a16:creationId xmlns:a16="http://schemas.microsoft.com/office/drawing/2014/main" id="{9D9BE953-2462-474C-A411-BD5390A116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069"/>
          <a:stretch/>
        </p:blipFill>
        <p:spPr bwMode="auto">
          <a:xfrm>
            <a:off x="4953000" y="1676401"/>
            <a:ext cx="2850614" cy="381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970A39-2CB3-DB4B-A8A2-E531F00CA7B0}"/>
              </a:ext>
            </a:extLst>
          </p:cNvPr>
          <p:cNvSpPr txBox="1"/>
          <p:nvPr/>
        </p:nvSpPr>
        <p:spPr>
          <a:xfrm>
            <a:off x="533400" y="56388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choice of CFA depends on application requirements, i.e. light sensitivity vs colour accuracy vs spatial resolution</a:t>
            </a:r>
          </a:p>
        </p:txBody>
      </p:sp>
      <p:sp>
        <p:nvSpPr>
          <p:cNvPr id="19" name="Plassholder for lysbildenummer 3">
            <a:extLst>
              <a:ext uri="{FF2B5EF4-FFF2-40B4-BE49-F238E27FC236}">
                <a16:creationId xmlns:a16="http://schemas.microsoft.com/office/drawing/2014/main" id="{58DD8ED1-CF58-2F4F-84CB-58AA2AFCD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685800" cy="457200"/>
          </a:xfrm>
        </p:spPr>
        <p:txBody>
          <a:bodyPr/>
          <a:lstStyle/>
          <a:p>
            <a:endParaRPr lang="nb-NO" dirty="0"/>
          </a:p>
          <a:p>
            <a:fld id="{922BB05F-1E6A-42EC-B9E2-B25F97D0D8A1}" type="slidenum">
              <a:rPr lang="nb-NO" smtClean="0"/>
              <a:pPr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4515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CMOS pixel array (4T pixels)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3C19-2C64-4E97-ACB2-CB8D9D5912B5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FF2429D3-246D-464E-B115-EBB0B6A83654}"/>
              </a:ext>
            </a:extLst>
          </p:cNvPr>
          <p:cNvSpPr/>
          <p:nvPr/>
        </p:nvSpPr>
        <p:spPr bwMode="auto">
          <a:xfrm>
            <a:off x="1963783" y="2985407"/>
            <a:ext cx="269966" cy="272143"/>
          </a:xfrm>
          <a:prstGeom prst="triangl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8D23F9-3E11-274E-A357-C1BEF29C4A52}"/>
              </a:ext>
            </a:extLst>
          </p:cNvPr>
          <p:cNvCxnSpPr>
            <a:cxnSpLocks/>
          </p:cNvCxnSpPr>
          <p:nvPr/>
        </p:nvCxnSpPr>
        <p:spPr bwMode="auto">
          <a:xfrm>
            <a:off x="1963783" y="2985407"/>
            <a:ext cx="2699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CC1346-90EC-424D-921A-859EBB41943F}"/>
              </a:ext>
            </a:extLst>
          </p:cNvPr>
          <p:cNvCxnSpPr/>
          <p:nvPr/>
        </p:nvCxnSpPr>
        <p:spPr bwMode="auto">
          <a:xfrm flipV="1">
            <a:off x="2098766" y="2713264"/>
            <a:ext cx="0" cy="2721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49FF023-FED1-4944-84E1-5339B3D940B2}"/>
              </a:ext>
            </a:extLst>
          </p:cNvPr>
          <p:cNvCxnSpPr>
            <a:stCxn id="6" idx="3"/>
          </p:cNvCxnSpPr>
          <p:nvPr/>
        </p:nvCxnSpPr>
        <p:spPr bwMode="auto">
          <a:xfrm>
            <a:off x="2098766" y="3257550"/>
            <a:ext cx="0" cy="2721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032BD0-69CB-6F49-A6C7-89174AA669F8}"/>
              </a:ext>
            </a:extLst>
          </p:cNvPr>
          <p:cNvCxnSpPr/>
          <p:nvPr/>
        </p:nvCxnSpPr>
        <p:spPr bwMode="auto">
          <a:xfrm>
            <a:off x="2031274" y="3461657"/>
            <a:ext cx="134983" cy="1360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5459B4E-496B-3641-AF37-3AF443F9283A}"/>
              </a:ext>
            </a:extLst>
          </p:cNvPr>
          <p:cNvCxnSpPr/>
          <p:nvPr/>
        </p:nvCxnSpPr>
        <p:spPr bwMode="auto">
          <a:xfrm>
            <a:off x="2098766" y="2713264"/>
            <a:ext cx="3374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64A4D47-9393-A04E-B3D4-73C9F085836E}"/>
              </a:ext>
            </a:extLst>
          </p:cNvPr>
          <p:cNvCxnSpPr/>
          <p:nvPr/>
        </p:nvCxnSpPr>
        <p:spPr bwMode="auto">
          <a:xfrm flipV="1">
            <a:off x="2436223" y="2577193"/>
            <a:ext cx="202474" cy="1360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C8951AB-BF87-E04D-9C31-64F73BE4BCB0}"/>
              </a:ext>
            </a:extLst>
          </p:cNvPr>
          <p:cNvCxnSpPr/>
          <p:nvPr/>
        </p:nvCxnSpPr>
        <p:spPr bwMode="auto">
          <a:xfrm>
            <a:off x="2638697" y="2713264"/>
            <a:ext cx="2699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6FAB307-B038-4F4C-AAC9-1045504E0812}"/>
              </a:ext>
            </a:extLst>
          </p:cNvPr>
          <p:cNvCxnSpPr/>
          <p:nvPr/>
        </p:nvCxnSpPr>
        <p:spPr bwMode="auto">
          <a:xfrm>
            <a:off x="2908663" y="2713264"/>
            <a:ext cx="0" cy="2721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BEDC8F0-C549-FE41-B982-3D201D90388C}"/>
              </a:ext>
            </a:extLst>
          </p:cNvPr>
          <p:cNvCxnSpPr/>
          <p:nvPr/>
        </p:nvCxnSpPr>
        <p:spPr bwMode="auto">
          <a:xfrm>
            <a:off x="2706189" y="2985407"/>
            <a:ext cx="40494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7541844-46D7-214D-A3AE-F93013025C18}"/>
              </a:ext>
            </a:extLst>
          </p:cNvPr>
          <p:cNvCxnSpPr/>
          <p:nvPr/>
        </p:nvCxnSpPr>
        <p:spPr bwMode="auto">
          <a:xfrm>
            <a:off x="2706189" y="3053443"/>
            <a:ext cx="40494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189ED1A-75A9-4243-BF6D-990CB284AC13}"/>
              </a:ext>
            </a:extLst>
          </p:cNvPr>
          <p:cNvCxnSpPr>
            <a:cxnSpLocks/>
          </p:cNvCxnSpPr>
          <p:nvPr/>
        </p:nvCxnSpPr>
        <p:spPr bwMode="auto">
          <a:xfrm>
            <a:off x="2908663" y="3053443"/>
            <a:ext cx="0" cy="4762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9EAD8B7-C091-4F47-BD68-FC4C2360D841}"/>
              </a:ext>
            </a:extLst>
          </p:cNvPr>
          <p:cNvCxnSpPr/>
          <p:nvPr/>
        </p:nvCxnSpPr>
        <p:spPr bwMode="auto">
          <a:xfrm>
            <a:off x="2841171" y="3461657"/>
            <a:ext cx="134983" cy="1360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FD901AB-38D5-A546-9727-0C832180F5AB}"/>
              </a:ext>
            </a:extLst>
          </p:cNvPr>
          <p:cNvCxnSpPr/>
          <p:nvPr/>
        </p:nvCxnSpPr>
        <p:spPr bwMode="auto">
          <a:xfrm>
            <a:off x="2908663" y="2713264"/>
            <a:ext cx="33745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A398D9C-FB14-9840-B821-5E076A9AE45A}"/>
              </a:ext>
            </a:extLst>
          </p:cNvPr>
          <p:cNvCxnSpPr/>
          <p:nvPr/>
        </p:nvCxnSpPr>
        <p:spPr bwMode="auto">
          <a:xfrm>
            <a:off x="3246120" y="2509157"/>
            <a:ext cx="0" cy="4082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7B5757F0-7A2A-D146-A0E9-54815FC9B694}"/>
              </a:ext>
            </a:extLst>
          </p:cNvPr>
          <p:cNvCxnSpPr/>
          <p:nvPr/>
        </p:nvCxnSpPr>
        <p:spPr bwMode="auto">
          <a:xfrm>
            <a:off x="3313611" y="2509157"/>
            <a:ext cx="0" cy="4082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8D3D8F59-EA58-FD4A-8C0B-F575F3FB1507}"/>
              </a:ext>
            </a:extLst>
          </p:cNvPr>
          <p:cNvCxnSpPr/>
          <p:nvPr/>
        </p:nvCxnSpPr>
        <p:spPr bwMode="auto">
          <a:xfrm>
            <a:off x="3313611" y="2917371"/>
            <a:ext cx="13498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15FA522-3A28-C54F-9933-AEF0C37B3CDD}"/>
              </a:ext>
            </a:extLst>
          </p:cNvPr>
          <p:cNvCxnSpPr/>
          <p:nvPr/>
        </p:nvCxnSpPr>
        <p:spPr bwMode="auto">
          <a:xfrm>
            <a:off x="3448594" y="2917371"/>
            <a:ext cx="0" cy="2721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9CDE48E-CA18-3145-9DB2-CE7C5D0B5C5A}"/>
              </a:ext>
            </a:extLst>
          </p:cNvPr>
          <p:cNvCxnSpPr>
            <a:cxnSpLocks/>
          </p:cNvCxnSpPr>
          <p:nvPr/>
        </p:nvCxnSpPr>
        <p:spPr bwMode="auto">
          <a:xfrm>
            <a:off x="3448594" y="3189514"/>
            <a:ext cx="33745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BDC38C7-5500-7741-82A9-22E8FFF10195}"/>
              </a:ext>
            </a:extLst>
          </p:cNvPr>
          <p:cNvCxnSpPr/>
          <p:nvPr/>
        </p:nvCxnSpPr>
        <p:spPr bwMode="auto">
          <a:xfrm flipV="1">
            <a:off x="3786051" y="3053443"/>
            <a:ext cx="202475" cy="1360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DAD5562-99A7-F54B-8440-440814403AF2}"/>
              </a:ext>
            </a:extLst>
          </p:cNvPr>
          <p:cNvCxnSpPr/>
          <p:nvPr/>
        </p:nvCxnSpPr>
        <p:spPr bwMode="auto">
          <a:xfrm>
            <a:off x="3313611" y="2509157"/>
            <a:ext cx="13498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C25FD15D-264D-BF4A-9E36-DA12235EC53A}"/>
              </a:ext>
            </a:extLst>
          </p:cNvPr>
          <p:cNvCxnSpPr/>
          <p:nvPr/>
        </p:nvCxnSpPr>
        <p:spPr bwMode="auto">
          <a:xfrm>
            <a:off x="3448594" y="2237014"/>
            <a:ext cx="0" cy="2721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D3D33494-8964-C248-8D35-746D5AED3373}"/>
              </a:ext>
            </a:extLst>
          </p:cNvPr>
          <p:cNvCxnSpPr/>
          <p:nvPr/>
        </p:nvCxnSpPr>
        <p:spPr bwMode="auto">
          <a:xfrm>
            <a:off x="3381103" y="2168979"/>
            <a:ext cx="134983" cy="1360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D193AFBB-35E0-E241-90A4-1432613D0FDB}"/>
              </a:ext>
            </a:extLst>
          </p:cNvPr>
          <p:cNvCxnSpPr/>
          <p:nvPr/>
        </p:nvCxnSpPr>
        <p:spPr bwMode="auto">
          <a:xfrm>
            <a:off x="2908663" y="2441121"/>
            <a:ext cx="0" cy="2721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78D1018-0931-1C40-9BD0-687FE978B629}"/>
              </a:ext>
            </a:extLst>
          </p:cNvPr>
          <p:cNvCxnSpPr/>
          <p:nvPr/>
        </p:nvCxnSpPr>
        <p:spPr bwMode="auto">
          <a:xfrm>
            <a:off x="2908663" y="1964871"/>
            <a:ext cx="0" cy="2721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44D27D5A-3343-7245-92F0-023CE73E4355}"/>
              </a:ext>
            </a:extLst>
          </p:cNvPr>
          <p:cNvCxnSpPr/>
          <p:nvPr/>
        </p:nvCxnSpPr>
        <p:spPr bwMode="auto">
          <a:xfrm>
            <a:off x="2841171" y="1896836"/>
            <a:ext cx="134983" cy="1360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455826EB-D25A-F74C-9ED5-55FE0FF98887}"/>
              </a:ext>
            </a:extLst>
          </p:cNvPr>
          <p:cNvCxnSpPr/>
          <p:nvPr/>
        </p:nvCxnSpPr>
        <p:spPr bwMode="auto">
          <a:xfrm flipH="1" flipV="1">
            <a:off x="2773680" y="2237014"/>
            <a:ext cx="134983" cy="2041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29D286D8-61B1-0B46-A9D4-102E243F7A19}"/>
              </a:ext>
            </a:extLst>
          </p:cNvPr>
          <p:cNvCxnSpPr>
            <a:cxnSpLocks/>
          </p:cNvCxnSpPr>
          <p:nvPr/>
        </p:nvCxnSpPr>
        <p:spPr bwMode="auto">
          <a:xfrm>
            <a:off x="3988527" y="3189514"/>
            <a:ext cx="20247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0042B383-4E16-8547-9816-62884C88228A}"/>
              </a:ext>
            </a:extLst>
          </p:cNvPr>
          <p:cNvSpPr txBox="1"/>
          <p:nvPr/>
        </p:nvSpPr>
        <p:spPr>
          <a:xfrm>
            <a:off x="2908663" y="3023305"/>
            <a:ext cx="394990" cy="3022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/>
              <a:t>C</a:t>
            </a:r>
            <a:r>
              <a:rPr lang="en-GB" sz="1600" baseline="-25000" dirty="0" err="1"/>
              <a:t>fd</a:t>
            </a:r>
            <a:endParaRPr lang="en-GB" sz="1600" baseline="-25000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30017F1-1319-C640-9935-EC13511DC871}"/>
              </a:ext>
            </a:extLst>
          </p:cNvPr>
          <p:cNvSpPr txBox="1"/>
          <p:nvPr/>
        </p:nvSpPr>
        <p:spPr>
          <a:xfrm>
            <a:off x="2166257" y="2985407"/>
            <a:ext cx="414867" cy="3022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PD</a:t>
            </a:r>
            <a:endParaRPr lang="en-GB" sz="1600" baseline="-25000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04281CE-C819-3B4D-B95E-D377C780D8CE}"/>
              </a:ext>
            </a:extLst>
          </p:cNvPr>
          <p:cNvSpPr txBox="1"/>
          <p:nvPr/>
        </p:nvSpPr>
        <p:spPr>
          <a:xfrm>
            <a:off x="3323570" y="2547055"/>
            <a:ext cx="394990" cy="3022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SF</a:t>
            </a:r>
            <a:endParaRPr lang="en-GB" sz="1600" baseline="-25000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F7AD183-B05C-814C-B52C-74E13F579325}"/>
              </a:ext>
            </a:extLst>
          </p:cNvPr>
          <p:cNvSpPr/>
          <p:nvPr/>
        </p:nvSpPr>
        <p:spPr bwMode="auto">
          <a:xfrm>
            <a:off x="1828800" y="1828800"/>
            <a:ext cx="2362200" cy="1905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375F324F-D9A2-4B44-84D6-38D29D9FB602}"/>
              </a:ext>
            </a:extLst>
          </p:cNvPr>
          <p:cNvGrpSpPr/>
          <p:nvPr/>
        </p:nvGrpSpPr>
        <p:grpSpPr>
          <a:xfrm>
            <a:off x="4191000" y="1828800"/>
            <a:ext cx="2362200" cy="1905000"/>
            <a:chOff x="762000" y="1524000"/>
            <a:chExt cx="2667000" cy="2133600"/>
          </a:xfrm>
        </p:grpSpPr>
        <p:sp>
          <p:nvSpPr>
            <p:cNvPr id="132" name="Triangle 131">
              <a:extLst>
                <a:ext uri="{FF2B5EF4-FFF2-40B4-BE49-F238E27FC236}">
                  <a16:creationId xmlns:a16="http://schemas.microsoft.com/office/drawing/2014/main" id="{DB01DB7A-681E-6345-821D-99CFEE78F52E}"/>
                </a:ext>
              </a:extLst>
            </p:cNvPr>
            <p:cNvSpPr/>
            <p:nvPr/>
          </p:nvSpPr>
          <p:spPr bwMode="auto">
            <a:xfrm>
              <a:off x="914400" y="2819400"/>
              <a:ext cx="304800" cy="304800"/>
            </a:xfrm>
            <a:prstGeom prst="triangl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7075280-47E3-6B40-9F3F-37C7CA5760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14400" y="2819400"/>
              <a:ext cx="304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D5BB633-7A2C-0946-A681-D0220D26C885}"/>
                </a:ext>
              </a:extLst>
            </p:cNvPr>
            <p:cNvCxnSpPr/>
            <p:nvPr/>
          </p:nvCxnSpPr>
          <p:spPr bwMode="auto">
            <a:xfrm flipV="1">
              <a:off x="1066800" y="25146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7485D59F-259D-A54A-B033-34931F4F1479}"/>
                </a:ext>
              </a:extLst>
            </p:cNvPr>
            <p:cNvCxnSpPr>
              <a:stCxn id="132" idx="3"/>
            </p:cNvCxnSpPr>
            <p:nvPr/>
          </p:nvCxnSpPr>
          <p:spPr bwMode="auto">
            <a:xfrm>
              <a:off x="1066800" y="31242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6D1E0824-6A6B-7746-A682-74FD9F99E289}"/>
                </a:ext>
              </a:extLst>
            </p:cNvPr>
            <p:cNvCxnSpPr/>
            <p:nvPr/>
          </p:nvCxnSpPr>
          <p:spPr bwMode="auto">
            <a:xfrm>
              <a:off x="990600" y="33528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32EEB81-78D3-F241-ABAC-6B9970C075AC}"/>
                </a:ext>
              </a:extLst>
            </p:cNvPr>
            <p:cNvCxnSpPr/>
            <p:nvPr/>
          </p:nvCxnSpPr>
          <p:spPr bwMode="auto">
            <a:xfrm>
              <a:off x="1066800" y="2514600"/>
              <a:ext cx="381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C47D74C-87D4-FF4F-B590-14BE258692D2}"/>
                </a:ext>
              </a:extLst>
            </p:cNvPr>
            <p:cNvCxnSpPr/>
            <p:nvPr/>
          </p:nvCxnSpPr>
          <p:spPr bwMode="auto">
            <a:xfrm flipV="1">
              <a:off x="1447800" y="2362200"/>
              <a:ext cx="2286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57652FD-67DC-FA47-95C9-CF5C98526AF0}"/>
                </a:ext>
              </a:extLst>
            </p:cNvPr>
            <p:cNvCxnSpPr/>
            <p:nvPr/>
          </p:nvCxnSpPr>
          <p:spPr bwMode="auto">
            <a:xfrm>
              <a:off x="1676400" y="2514600"/>
              <a:ext cx="304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52D7E39B-C7ED-D246-8B94-CF58A2F58711}"/>
                </a:ext>
              </a:extLst>
            </p:cNvPr>
            <p:cNvCxnSpPr/>
            <p:nvPr/>
          </p:nvCxnSpPr>
          <p:spPr bwMode="auto">
            <a:xfrm>
              <a:off x="1981200" y="25146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8E8E915B-EE59-0B43-937A-02817EE86C41}"/>
                </a:ext>
              </a:extLst>
            </p:cNvPr>
            <p:cNvCxnSpPr/>
            <p:nvPr/>
          </p:nvCxnSpPr>
          <p:spPr bwMode="auto">
            <a:xfrm>
              <a:off x="1752600" y="28194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EE42618-D01B-4248-9968-2402902BCA0F}"/>
                </a:ext>
              </a:extLst>
            </p:cNvPr>
            <p:cNvCxnSpPr/>
            <p:nvPr/>
          </p:nvCxnSpPr>
          <p:spPr bwMode="auto">
            <a:xfrm>
              <a:off x="1752600" y="28956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E5279FF6-9516-6F43-9795-78B9DDB4B8E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1200" y="2895600"/>
              <a:ext cx="0" cy="533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1CED904F-E505-DB46-92A6-4F0701E39A00}"/>
                </a:ext>
              </a:extLst>
            </p:cNvPr>
            <p:cNvCxnSpPr/>
            <p:nvPr/>
          </p:nvCxnSpPr>
          <p:spPr bwMode="auto">
            <a:xfrm>
              <a:off x="1905000" y="33528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6271A62-49DF-4A47-804A-E592E13FC69D}"/>
                </a:ext>
              </a:extLst>
            </p:cNvPr>
            <p:cNvCxnSpPr/>
            <p:nvPr/>
          </p:nvCxnSpPr>
          <p:spPr bwMode="auto">
            <a:xfrm>
              <a:off x="1981200" y="2514600"/>
              <a:ext cx="381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167D5E20-86A6-5A4E-9775-3B569CED5B09}"/>
                </a:ext>
              </a:extLst>
            </p:cNvPr>
            <p:cNvCxnSpPr/>
            <p:nvPr/>
          </p:nvCxnSpPr>
          <p:spPr bwMode="auto">
            <a:xfrm>
              <a:off x="2362200" y="2286000"/>
              <a:ext cx="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7FF4CAD9-589E-8A44-BBC7-9C7B6C5D614F}"/>
                </a:ext>
              </a:extLst>
            </p:cNvPr>
            <p:cNvCxnSpPr/>
            <p:nvPr/>
          </p:nvCxnSpPr>
          <p:spPr bwMode="auto">
            <a:xfrm>
              <a:off x="2438400" y="2286000"/>
              <a:ext cx="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2F99E24-C9A6-C844-9FD5-DDE70C297395}"/>
                </a:ext>
              </a:extLst>
            </p:cNvPr>
            <p:cNvCxnSpPr/>
            <p:nvPr/>
          </p:nvCxnSpPr>
          <p:spPr bwMode="auto">
            <a:xfrm>
              <a:off x="2438400" y="274320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66CF9A5-7443-7B46-8616-5A635E9E64E2}"/>
                </a:ext>
              </a:extLst>
            </p:cNvPr>
            <p:cNvCxnSpPr/>
            <p:nvPr/>
          </p:nvCxnSpPr>
          <p:spPr bwMode="auto">
            <a:xfrm>
              <a:off x="2590800" y="27432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1B54482-3CA0-094F-858E-2274FFF801A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90800" y="3048000"/>
              <a:ext cx="38099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742B8DDF-CF20-6F46-81B1-995637822C16}"/>
                </a:ext>
              </a:extLst>
            </p:cNvPr>
            <p:cNvCxnSpPr/>
            <p:nvPr/>
          </p:nvCxnSpPr>
          <p:spPr bwMode="auto">
            <a:xfrm flipV="1">
              <a:off x="2971799" y="2895600"/>
              <a:ext cx="228601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C1EC20AC-8CBB-6E4D-88A5-B440DFC46000}"/>
                </a:ext>
              </a:extLst>
            </p:cNvPr>
            <p:cNvCxnSpPr/>
            <p:nvPr/>
          </p:nvCxnSpPr>
          <p:spPr bwMode="auto">
            <a:xfrm>
              <a:off x="2438400" y="228600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2D1C5B14-5B74-204A-A9E7-FC0B9BE156CB}"/>
                </a:ext>
              </a:extLst>
            </p:cNvPr>
            <p:cNvCxnSpPr/>
            <p:nvPr/>
          </p:nvCxnSpPr>
          <p:spPr bwMode="auto">
            <a:xfrm>
              <a:off x="2590800" y="19812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C17CF88D-C7EE-1640-B8DB-8F3760DA98B7}"/>
                </a:ext>
              </a:extLst>
            </p:cNvPr>
            <p:cNvCxnSpPr/>
            <p:nvPr/>
          </p:nvCxnSpPr>
          <p:spPr bwMode="auto">
            <a:xfrm>
              <a:off x="2514600" y="19050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EA3A9B26-8BC5-8A49-8845-593153E01E76}"/>
                </a:ext>
              </a:extLst>
            </p:cNvPr>
            <p:cNvCxnSpPr/>
            <p:nvPr/>
          </p:nvCxnSpPr>
          <p:spPr bwMode="auto">
            <a:xfrm>
              <a:off x="1981200" y="22098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A82D48FE-2E10-3445-88BD-24491B55F136}"/>
                </a:ext>
              </a:extLst>
            </p:cNvPr>
            <p:cNvCxnSpPr/>
            <p:nvPr/>
          </p:nvCxnSpPr>
          <p:spPr bwMode="auto">
            <a:xfrm>
              <a:off x="1981200" y="16764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A7487EEA-9A1F-5A4A-B70B-516B06855855}"/>
                </a:ext>
              </a:extLst>
            </p:cNvPr>
            <p:cNvCxnSpPr/>
            <p:nvPr/>
          </p:nvCxnSpPr>
          <p:spPr bwMode="auto">
            <a:xfrm>
              <a:off x="1905000" y="16002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008FD480-E1BB-B945-AF6C-591DEBB8319E}"/>
                </a:ext>
              </a:extLst>
            </p:cNvPr>
            <p:cNvCxnSpPr/>
            <p:nvPr/>
          </p:nvCxnSpPr>
          <p:spPr bwMode="auto">
            <a:xfrm flipH="1" flipV="1">
              <a:off x="1828800" y="1981200"/>
              <a:ext cx="152400" cy="228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F60F9429-2CDA-664A-A0C5-54E8D26A771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00401" y="3048000"/>
              <a:ext cx="22859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CC2E8AED-FD49-6340-9E95-1477727A9C02}"/>
                </a:ext>
              </a:extLst>
            </p:cNvPr>
            <p:cNvSpPr txBox="1"/>
            <p:nvPr/>
          </p:nvSpPr>
          <p:spPr>
            <a:xfrm>
              <a:off x="1981200" y="2861846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err="1"/>
                <a:t>C</a:t>
              </a:r>
              <a:r>
                <a:rPr lang="en-GB" sz="1600" baseline="-25000" dirty="0" err="1"/>
                <a:t>fd</a:t>
              </a:r>
              <a:endParaRPr lang="en-GB" sz="1600" baseline="-25000" dirty="0"/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44586989-A9BE-8D47-8576-58DE53C2F38E}"/>
                </a:ext>
              </a:extLst>
            </p:cNvPr>
            <p:cNvSpPr txBox="1"/>
            <p:nvPr/>
          </p:nvSpPr>
          <p:spPr>
            <a:xfrm>
              <a:off x="1143000" y="2819400"/>
              <a:ext cx="4683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PD</a:t>
              </a:r>
              <a:endParaRPr lang="en-GB" sz="1600" baseline="-25000" dirty="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EE16DD65-CC6B-404A-A9DE-E38B6409A1CC}"/>
                </a:ext>
              </a:extLst>
            </p:cNvPr>
            <p:cNvSpPr txBox="1"/>
            <p:nvPr/>
          </p:nvSpPr>
          <p:spPr>
            <a:xfrm>
              <a:off x="2449644" y="2328446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SF</a:t>
              </a:r>
              <a:endParaRPr lang="en-GB" sz="1600" baseline="-25000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135A1A95-FC43-B547-A93C-9D7DB838CA79}"/>
                </a:ext>
              </a:extLst>
            </p:cNvPr>
            <p:cNvSpPr/>
            <p:nvPr/>
          </p:nvSpPr>
          <p:spPr bwMode="auto">
            <a:xfrm>
              <a:off x="762000" y="1524000"/>
              <a:ext cx="2667000" cy="2133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8091443-1C70-DF4C-81AC-9C4FE8E3754C}"/>
              </a:ext>
            </a:extLst>
          </p:cNvPr>
          <p:cNvGrpSpPr/>
          <p:nvPr/>
        </p:nvGrpSpPr>
        <p:grpSpPr>
          <a:xfrm>
            <a:off x="4191000" y="3733800"/>
            <a:ext cx="2362200" cy="1905000"/>
            <a:chOff x="762000" y="1524000"/>
            <a:chExt cx="2667000" cy="2133600"/>
          </a:xfrm>
        </p:grpSpPr>
        <p:sp>
          <p:nvSpPr>
            <p:cNvPr id="165" name="Triangle 164">
              <a:extLst>
                <a:ext uri="{FF2B5EF4-FFF2-40B4-BE49-F238E27FC236}">
                  <a16:creationId xmlns:a16="http://schemas.microsoft.com/office/drawing/2014/main" id="{53141763-36E4-5844-8FBA-97E27300E72C}"/>
                </a:ext>
              </a:extLst>
            </p:cNvPr>
            <p:cNvSpPr/>
            <p:nvPr/>
          </p:nvSpPr>
          <p:spPr bwMode="auto">
            <a:xfrm>
              <a:off x="914400" y="2819400"/>
              <a:ext cx="304800" cy="304800"/>
            </a:xfrm>
            <a:prstGeom prst="triangle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B02BA2A3-1336-8749-8B13-4D8931FD392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14400" y="2819400"/>
              <a:ext cx="304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B197DB02-D4BF-CF47-835D-62FC2D922EB8}"/>
                </a:ext>
              </a:extLst>
            </p:cNvPr>
            <p:cNvCxnSpPr/>
            <p:nvPr/>
          </p:nvCxnSpPr>
          <p:spPr bwMode="auto">
            <a:xfrm flipV="1">
              <a:off x="1066800" y="25146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31D91710-6212-F848-BA7E-04154CDF2511}"/>
                </a:ext>
              </a:extLst>
            </p:cNvPr>
            <p:cNvCxnSpPr>
              <a:stCxn id="165" idx="3"/>
            </p:cNvCxnSpPr>
            <p:nvPr/>
          </p:nvCxnSpPr>
          <p:spPr bwMode="auto">
            <a:xfrm>
              <a:off x="1066800" y="31242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7650F9EE-901E-0C40-82E9-AE3FEEACCBBF}"/>
                </a:ext>
              </a:extLst>
            </p:cNvPr>
            <p:cNvCxnSpPr/>
            <p:nvPr/>
          </p:nvCxnSpPr>
          <p:spPr bwMode="auto">
            <a:xfrm>
              <a:off x="990600" y="33528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B05CB61B-EFE6-C244-BE2A-37107844BEEE}"/>
                </a:ext>
              </a:extLst>
            </p:cNvPr>
            <p:cNvCxnSpPr/>
            <p:nvPr/>
          </p:nvCxnSpPr>
          <p:spPr bwMode="auto">
            <a:xfrm>
              <a:off x="1066800" y="2514600"/>
              <a:ext cx="381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8F7A0AE2-EA33-7543-93F2-FFE363CB83F2}"/>
                </a:ext>
              </a:extLst>
            </p:cNvPr>
            <p:cNvCxnSpPr/>
            <p:nvPr/>
          </p:nvCxnSpPr>
          <p:spPr bwMode="auto">
            <a:xfrm flipV="1">
              <a:off x="1447800" y="2362200"/>
              <a:ext cx="2286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2FE7D6A5-8DDB-CF4C-8CB6-181D43923654}"/>
                </a:ext>
              </a:extLst>
            </p:cNvPr>
            <p:cNvCxnSpPr/>
            <p:nvPr/>
          </p:nvCxnSpPr>
          <p:spPr bwMode="auto">
            <a:xfrm>
              <a:off x="1676400" y="2514600"/>
              <a:ext cx="304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912A5779-8666-2143-9C53-91C7ABDB48C9}"/>
                </a:ext>
              </a:extLst>
            </p:cNvPr>
            <p:cNvCxnSpPr/>
            <p:nvPr/>
          </p:nvCxnSpPr>
          <p:spPr bwMode="auto">
            <a:xfrm>
              <a:off x="1981200" y="25146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11F03EC7-2E05-114C-A041-886B0DCB16CF}"/>
                </a:ext>
              </a:extLst>
            </p:cNvPr>
            <p:cNvCxnSpPr/>
            <p:nvPr/>
          </p:nvCxnSpPr>
          <p:spPr bwMode="auto">
            <a:xfrm>
              <a:off x="1752600" y="28194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AFEB8F8-6079-6242-858F-07EB78E1C890}"/>
                </a:ext>
              </a:extLst>
            </p:cNvPr>
            <p:cNvCxnSpPr/>
            <p:nvPr/>
          </p:nvCxnSpPr>
          <p:spPr bwMode="auto">
            <a:xfrm>
              <a:off x="1752600" y="28956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89413990-5574-2241-8D1D-9D7D59E1DB5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1200" y="2895600"/>
              <a:ext cx="0" cy="533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E4507074-E503-9344-A78D-36064C3C4DE8}"/>
                </a:ext>
              </a:extLst>
            </p:cNvPr>
            <p:cNvCxnSpPr/>
            <p:nvPr/>
          </p:nvCxnSpPr>
          <p:spPr bwMode="auto">
            <a:xfrm>
              <a:off x="1905000" y="33528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F73BBDCD-B5B5-4445-AAF1-B94A6DA43323}"/>
                </a:ext>
              </a:extLst>
            </p:cNvPr>
            <p:cNvCxnSpPr/>
            <p:nvPr/>
          </p:nvCxnSpPr>
          <p:spPr bwMode="auto">
            <a:xfrm>
              <a:off x="1981200" y="2514600"/>
              <a:ext cx="381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B1C26C6C-0BD7-BC4E-BEAD-27D4538818C7}"/>
                </a:ext>
              </a:extLst>
            </p:cNvPr>
            <p:cNvCxnSpPr/>
            <p:nvPr/>
          </p:nvCxnSpPr>
          <p:spPr bwMode="auto">
            <a:xfrm>
              <a:off x="2362200" y="2286000"/>
              <a:ext cx="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D1088321-035E-E246-9AEA-718484FDC671}"/>
                </a:ext>
              </a:extLst>
            </p:cNvPr>
            <p:cNvCxnSpPr/>
            <p:nvPr/>
          </p:nvCxnSpPr>
          <p:spPr bwMode="auto">
            <a:xfrm>
              <a:off x="2438400" y="2286000"/>
              <a:ext cx="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7A673FEE-5013-2141-9B4F-864BC959AC2B}"/>
                </a:ext>
              </a:extLst>
            </p:cNvPr>
            <p:cNvCxnSpPr/>
            <p:nvPr/>
          </p:nvCxnSpPr>
          <p:spPr bwMode="auto">
            <a:xfrm>
              <a:off x="2438400" y="274320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D51C03A2-F43B-1D4A-A83F-B370317B9A58}"/>
                </a:ext>
              </a:extLst>
            </p:cNvPr>
            <p:cNvCxnSpPr/>
            <p:nvPr/>
          </p:nvCxnSpPr>
          <p:spPr bwMode="auto">
            <a:xfrm>
              <a:off x="2590800" y="27432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8A45CFD7-C1E4-414F-9F93-4824B86F27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90800" y="3048000"/>
              <a:ext cx="38099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2E2FD872-4227-1B44-8710-DEB68D5BFC77}"/>
                </a:ext>
              </a:extLst>
            </p:cNvPr>
            <p:cNvCxnSpPr/>
            <p:nvPr/>
          </p:nvCxnSpPr>
          <p:spPr bwMode="auto">
            <a:xfrm flipV="1">
              <a:off x="2971799" y="2895600"/>
              <a:ext cx="228601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1FF34175-B4FA-0341-A228-6575223B0C7E}"/>
                </a:ext>
              </a:extLst>
            </p:cNvPr>
            <p:cNvCxnSpPr/>
            <p:nvPr/>
          </p:nvCxnSpPr>
          <p:spPr bwMode="auto">
            <a:xfrm>
              <a:off x="2438400" y="228600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F6AB1A2A-62AB-6042-8466-F747B779890F}"/>
                </a:ext>
              </a:extLst>
            </p:cNvPr>
            <p:cNvCxnSpPr/>
            <p:nvPr/>
          </p:nvCxnSpPr>
          <p:spPr bwMode="auto">
            <a:xfrm>
              <a:off x="2590800" y="19812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3EA13557-CA75-FE42-A245-1079688F384A}"/>
                </a:ext>
              </a:extLst>
            </p:cNvPr>
            <p:cNvCxnSpPr/>
            <p:nvPr/>
          </p:nvCxnSpPr>
          <p:spPr bwMode="auto">
            <a:xfrm>
              <a:off x="2514600" y="19050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C7EF2AA1-649B-C841-87E0-EADCA6DE2503}"/>
                </a:ext>
              </a:extLst>
            </p:cNvPr>
            <p:cNvCxnSpPr/>
            <p:nvPr/>
          </p:nvCxnSpPr>
          <p:spPr bwMode="auto">
            <a:xfrm>
              <a:off x="1981200" y="22098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1E186CA4-ADE7-D74F-9B8B-7DB91A26FA83}"/>
                </a:ext>
              </a:extLst>
            </p:cNvPr>
            <p:cNvCxnSpPr/>
            <p:nvPr/>
          </p:nvCxnSpPr>
          <p:spPr bwMode="auto">
            <a:xfrm>
              <a:off x="1981200" y="16764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3408CF3D-0B7F-F44B-B635-83325E89C708}"/>
                </a:ext>
              </a:extLst>
            </p:cNvPr>
            <p:cNvCxnSpPr/>
            <p:nvPr/>
          </p:nvCxnSpPr>
          <p:spPr bwMode="auto">
            <a:xfrm>
              <a:off x="1905000" y="16002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AA80B761-6B16-1B46-9A7C-39C81705199C}"/>
                </a:ext>
              </a:extLst>
            </p:cNvPr>
            <p:cNvCxnSpPr/>
            <p:nvPr/>
          </p:nvCxnSpPr>
          <p:spPr bwMode="auto">
            <a:xfrm flipH="1" flipV="1">
              <a:off x="1828800" y="1981200"/>
              <a:ext cx="152400" cy="228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6CCB16F0-3436-5E4E-9F6A-E54DE817B68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00401" y="3048000"/>
              <a:ext cx="22859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19BF156A-FD4E-D843-AA34-479FDC4BFDFE}"/>
                </a:ext>
              </a:extLst>
            </p:cNvPr>
            <p:cNvSpPr txBox="1"/>
            <p:nvPr/>
          </p:nvSpPr>
          <p:spPr>
            <a:xfrm>
              <a:off x="1981200" y="2861846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err="1"/>
                <a:t>C</a:t>
              </a:r>
              <a:r>
                <a:rPr lang="en-GB" sz="1600" baseline="-25000" dirty="0" err="1"/>
                <a:t>fd</a:t>
              </a:r>
              <a:endParaRPr lang="en-GB" sz="1600" baseline="-25000" dirty="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1DFFB39F-E77F-B645-9C6C-78190DC32237}"/>
                </a:ext>
              </a:extLst>
            </p:cNvPr>
            <p:cNvSpPr txBox="1"/>
            <p:nvPr/>
          </p:nvSpPr>
          <p:spPr>
            <a:xfrm>
              <a:off x="1143000" y="2819400"/>
              <a:ext cx="4683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PD</a:t>
              </a:r>
              <a:endParaRPr lang="en-GB" sz="1600" baseline="-25000" dirty="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9F9850BD-EB7C-7C4E-98E1-6E1CFF47201F}"/>
                </a:ext>
              </a:extLst>
            </p:cNvPr>
            <p:cNvSpPr txBox="1"/>
            <p:nvPr/>
          </p:nvSpPr>
          <p:spPr>
            <a:xfrm>
              <a:off x="2449644" y="2328446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SF</a:t>
              </a:r>
              <a:endParaRPr lang="en-GB" sz="1600" baseline="-25000" dirty="0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41B3EC44-BD2C-644E-B679-063F79BE9813}"/>
                </a:ext>
              </a:extLst>
            </p:cNvPr>
            <p:cNvSpPr/>
            <p:nvPr/>
          </p:nvSpPr>
          <p:spPr bwMode="auto">
            <a:xfrm>
              <a:off x="762000" y="1524000"/>
              <a:ext cx="2667000" cy="2133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AC07889C-5769-7E46-8EE6-538A454B022A}"/>
              </a:ext>
            </a:extLst>
          </p:cNvPr>
          <p:cNvGrpSpPr/>
          <p:nvPr/>
        </p:nvGrpSpPr>
        <p:grpSpPr>
          <a:xfrm>
            <a:off x="1828800" y="3733800"/>
            <a:ext cx="2362200" cy="1905000"/>
            <a:chOff x="762000" y="1524000"/>
            <a:chExt cx="2667000" cy="2133600"/>
          </a:xfrm>
        </p:grpSpPr>
        <p:sp>
          <p:nvSpPr>
            <p:cNvPr id="198" name="Triangle 197">
              <a:extLst>
                <a:ext uri="{FF2B5EF4-FFF2-40B4-BE49-F238E27FC236}">
                  <a16:creationId xmlns:a16="http://schemas.microsoft.com/office/drawing/2014/main" id="{FD2C68E8-5FBF-9840-A03D-A682301EC07A}"/>
                </a:ext>
              </a:extLst>
            </p:cNvPr>
            <p:cNvSpPr/>
            <p:nvPr/>
          </p:nvSpPr>
          <p:spPr bwMode="auto">
            <a:xfrm>
              <a:off x="914400" y="2819400"/>
              <a:ext cx="304800" cy="304800"/>
            </a:xfrm>
            <a:prstGeom prst="triangle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F6359BD5-0510-E644-AEDA-F63AD75FB2E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14400" y="2819400"/>
              <a:ext cx="304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54E3761E-DF8C-644C-A079-CB7C03AD6A72}"/>
                </a:ext>
              </a:extLst>
            </p:cNvPr>
            <p:cNvCxnSpPr/>
            <p:nvPr/>
          </p:nvCxnSpPr>
          <p:spPr bwMode="auto">
            <a:xfrm flipV="1">
              <a:off x="1066800" y="25146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3CBB120E-F977-F645-B6C4-49342FD1D5EB}"/>
                </a:ext>
              </a:extLst>
            </p:cNvPr>
            <p:cNvCxnSpPr>
              <a:stCxn id="198" idx="3"/>
            </p:cNvCxnSpPr>
            <p:nvPr/>
          </p:nvCxnSpPr>
          <p:spPr bwMode="auto">
            <a:xfrm>
              <a:off x="1066800" y="31242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74517CA1-7BE5-A140-A202-9EA7AC68FD1D}"/>
                </a:ext>
              </a:extLst>
            </p:cNvPr>
            <p:cNvCxnSpPr/>
            <p:nvPr/>
          </p:nvCxnSpPr>
          <p:spPr bwMode="auto">
            <a:xfrm>
              <a:off x="990600" y="33528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642E6617-CE97-FD4B-87D3-C7CD95D1BAD7}"/>
                </a:ext>
              </a:extLst>
            </p:cNvPr>
            <p:cNvCxnSpPr/>
            <p:nvPr/>
          </p:nvCxnSpPr>
          <p:spPr bwMode="auto">
            <a:xfrm>
              <a:off x="1066800" y="2514600"/>
              <a:ext cx="381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2D712042-1D5C-894F-9D81-23DFE43EF6ED}"/>
                </a:ext>
              </a:extLst>
            </p:cNvPr>
            <p:cNvCxnSpPr/>
            <p:nvPr/>
          </p:nvCxnSpPr>
          <p:spPr bwMode="auto">
            <a:xfrm flipV="1">
              <a:off x="1447800" y="2362200"/>
              <a:ext cx="2286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73A28CC5-AFD7-EE47-BD93-48EFFD54E647}"/>
                </a:ext>
              </a:extLst>
            </p:cNvPr>
            <p:cNvCxnSpPr/>
            <p:nvPr/>
          </p:nvCxnSpPr>
          <p:spPr bwMode="auto">
            <a:xfrm>
              <a:off x="1676400" y="2514600"/>
              <a:ext cx="304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263FD120-6037-DF46-A0BD-CE7A2EAA69D7}"/>
                </a:ext>
              </a:extLst>
            </p:cNvPr>
            <p:cNvCxnSpPr/>
            <p:nvPr/>
          </p:nvCxnSpPr>
          <p:spPr bwMode="auto">
            <a:xfrm>
              <a:off x="1981200" y="25146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D7A6BC69-06FE-C74C-B8F6-827447A17E73}"/>
                </a:ext>
              </a:extLst>
            </p:cNvPr>
            <p:cNvCxnSpPr/>
            <p:nvPr/>
          </p:nvCxnSpPr>
          <p:spPr bwMode="auto">
            <a:xfrm>
              <a:off x="1752600" y="28194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33E3FCBC-0C24-3740-B994-747CE638CD2E}"/>
                </a:ext>
              </a:extLst>
            </p:cNvPr>
            <p:cNvCxnSpPr/>
            <p:nvPr/>
          </p:nvCxnSpPr>
          <p:spPr bwMode="auto">
            <a:xfrm>
              <a:off x="1752600" y="2895600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3AB05ACB-979B-E044-A461-5C9A8F64684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81200" y="2895600"/>
              <a:ext cx="0" cy="533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6699FF5C-42B1-6C4E-B934-333A44C301E4}"/>
                </a:ext>
              </a:extLst>
            </p:cNvPr>
            <p:cNvCxnSpPr/>
            <p:nvPr/>
          </p:nvCxnSpPr>
          <p:spPr bwMode="auto">
            <a:xfrm>
              <a:off x="1905000" y="33528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ADC6735F-3382-F949-8D52-3E4279821CC2}"/>
                </a:ext>
              </a:extLst>
            </p:cNvPr>
            <p:cNvCxnSpPr/>
            <p:nvPr/>
          </p:nvCxnSpPr>
          <p:spPr bwMode="auto">
            <a:xfrm>
              <a:off x="1981200" y="2514600"/>
              <a:ext cx="381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29DBFBBA-19D1-6B49-8F37-CFF8CC3EC271}"/>
                </a:ext>
              </a:extLst>
            </p:cNvPr>
            <p:cNvCxnSpPr/>
            <p:nvPr/>
          </p:nvCxnSpPr>
          <p:spPr bwMode="auto">
            <a:xfrm>
              <a:off x="2362200" y="2286000"/>
              <a:ext cx="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8AAD63C8-87EF-3B47-A338-F2DC09EDC3D4}"/>
                </a:ext>
              </a:extLst>
            </p:cNvPr>
            <p:cNvCxnSpPr/>
            <p:nvPr/>
          </p:nvCxnSpPr>
          <p:spPr bwMode="auto">
            <a:xfrm>
              <a:off x="2438400" y="2286000"/>
              <a:ext cx="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574A97D6-4979-8B48-B586-11CA7095740C}"/>
                </a:ext>
              </a:extLst>
            </p:cNvPr>
            <p:cNvCxnSpPr/>
            <p:nvPr/>
          </p:nvCxnSpPr>
          <p:spPr bwMode="auto">
            <a:xfrm>
              <a:off x="2438400" y="274320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66C3C3BA-6D57-994D-A1C5-A1A6A2B5C9E2}"/>
                </a:ext>
              </a:extLst>
            </p:cNvPr>
            <p:cNvCxnSpPr/>
            <p:nvPr/>
          </p:nvCxnSpPr>
          <p:spPr bwMode="auto">
            <a:xfrm>
              <a:off x="2590800" y="27432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A2847E39-223B-4C4B-8713-20D690207C7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90800" y="3048000"/>
              <a:ext cx="38099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D8E766D7-76B6-6D47-BFC0-1809250BE3F7}"/>
                </a:ext>
              </a:extLst>
            </p:cNvPr>
            <p:cNvCxnSpPr/>
            <p:nvPr/>
          </p:nvCxnSpPr>
          <p:spPr bwMode="auto">
            <a:xfrm flipV="1">
              <a:off x="2971799" y="2895600"/>
              <a:ext cx="228601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3A2966D1-7559-914C-B98C-59B8440D4227}"/>
                </a:ext>
              </a:extLst>
            </p:cNvPr>
            <p:cNvCxnSpPr/>
            <p:nvPr/>
          </p:nvCxnSpPr>
          <p:spPr bwMode="auto">
            <a:xfrm>
              <a:off x="2438400" y="2286000"/>
              <a:ext cx="152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6CF24FAF-3BFA-6F48-9D4D-1EEE0A7ADC2A}"/>
                </a:ext>
              </a:extLst>
            </p:cNvPr>
            <p:cNvCxnSpPr/>
            <p:nvPr/>
          </p:nvCxnSpPr>
          <p:spPr bwMode="auto">
            <a:xfrm>
              <a:off x="2590800" y="19812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76A7366D-7E94-314E-BE03-4D1054C87CF2}"/>
                </a:ext>
              </a:extLst>
            </p:cNvPr>
            <p:cNvCxnSpPr/>
            <p:nvPr/>
          </p:nvCxnSpPr>
          <p:spPr bwMode="auto">
            <a:xfrm>
              <a:off x="2514600" y="19050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B1F1E60E-A881-354E-8C45-A938EC7BB89E}"/>
                </a:ext>
              </a:extLst>
            </p:cNvPr>
            <p:cNvCxnSpPr/>
            <p:nvPr/>
          </p:nvCxnSpPr>
          <p:spPr bwMode="auto">
            <a:xfrm>
              <a:off x="1981200" y="22098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FE9E3203-0B33-EE44-8A58-0F6766E3114E}"/>
                </a:ext>
              </a:extLst>
            </p:cNvPr>
            <p:cNvCxnSpPr/>
            <p:nvPr/>
          </p:nvCxnSpPr>
          <p:spPr bwMode="auto">
            <a:xfrm>
              <a:off x="1981200" y="1676400"/>
              <a:ext cx="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D9DD05F7-D68E-054F-86D7-6095C8075569}"/>
                </a:ext>
              </a:extLst>
            </p:cNvPr>
            <p:cNvCxnSpPr/>
            <p:nvPr/>
          </p:nvCxnSpPr>
          <p:spPr bwMode="auto">
            <a:xfrm>
              <a:off x="1905000" y="16002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FF54A0AC-71F6-A444-A9CD-40612377D9D9}"/>
                </a:ext>
              </a:extLst>
            </p:cNvPr>
            <p:cNvCxnSpPr/>
            <p:nvPr/>
          </p:nvCxnSpPr>
          <p:spPr bwMode="auto">
            <a:xfrm flipH="1" flipV="1">
              <a:off x="1828800" y="1981200"/>
              <a:ext cx="152400" cy="228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8E35438F-7306-A843-89CF-272C0370999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00401" y="3048000"/>
              <a:ext cx="22859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25933B2A-D38B-7A48-AA82-BD57B81CE563}"/>
                </a:ext>
              </a:extLst>
            </p:cNvPr>
            <p:cNvSpPr txBox="1"/>
            <p:nvPr/>
          </p:nvSpPr>
          <p:spPr>
            <a:xfrm>
              <a:off x="1981200" y="2861846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err="1"/>
                <a:t>C</a:t>
              </a:r>
              <a:r>
                <a:rPr lang="en-GB" sz="1600" baseline="-25000" dirty="0" err="1"/>
                <a:t>fd</a:t>
              </a:r>
              <a:endParaRPr lang="en-GB" sz="1600" baseline="-25000" dirty="0"/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13494AD2-82C1-AA40-B4CA-54F2FE56B639}"/>
                </a:ext>
              </a:extLst>
            </p:cNvPr>
            <p:cNvSpPr txBox="1"/>
            <p:nvPr/>
          </p:nvSpPr>
          <p:spPr>
            <a:xfrm>
              <a:off x="1143000" y="2819400"/>
              <a:ext cx="4683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PD</a:t>
              </a:r>
              <a:endParaRPr lang="en-GB" sz="1600" baseline="-25000" dirty="0"/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CD3818FD-D79C-B947-AED6-8E5B6050DD7D}"/>
                </a:ext>
              </a:extLst>
            </p:cNvPr>
            <p:cNvSpPr txBox="1"/>
            <p:nvPr/>
          </p:nvSpPr>
          <p:spPr>
            <a:xfrm>
              <a:off x="2449644" y="2328446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SF</a:t>
              </a:r>
              <a:endParaRPr lang="en-GB" sz="1600" baseline="-25000" dirty="0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BB8EC726-7408-8048-B9E4-E532E7F79EF7}"/>
                </a:ext>
              </a:extLst>
            </p:cNvPr>
            <p:cNvSpPr/>
            <p:nvPr/>
          </p:nvSpPr>
          <p:spPr bwMode="auto">
            <a:xfrm>
              <a:off x="762000" y="1524000"/>
              <a:ext cx="2667000" cy="2133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500A4C39-24C5-BA49-B699-E590E7DE06C9}"/>
              </a:ext>
            </a:extLst>
          </p:cNvPr>
          <p:cNvCxnSpPr/>
          <p:nvPr/>
        </p:nvCxnSpPr>
        <p:spPr bwMode="auto">
          <a:xfrm>
            <a:off x="4191000" y="1676400"/>
            <a:ext cx="0" cy="4343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2" name="Oval 231">
            <a:extLst>
              <a:ext uri="{FF2B5EF4-FFF2-40B4-BE49-F238E27FC236}">
                <a16:creationId xmlns:a16="http://schemas.microsoft.com/office/drawing/2014/main" id="{4EB9702D-A11B-DE4C-9CAF-F69AD12F4FD6}"/>
              </a:ext>
            </a:extLst>
          </p:cNvPr>
          <p:cNvSpPr/>
          <p:nvPr/>
        </p:nvSpPr>
        <p:spPr bwMode="auto">
          <a:xfrm>
            <a:off x="4038600" y="60198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44FECA66-B471-6248-983C-5C369FBC08F8}"/>
              </a:ext>
            </a:extLst>
          </p:cNvPr>
          <p:cNvSpPr/>
          <p:nvPr/>
        </p:nvSpPr>
        <p:spPr bwMode="auto">
          <a:xfrm>
            <a:off x="4038600" y="61722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5AA22DA8-6DD6-9045-80B7-9F860CF0DC6E}"/>
              </a:ext>
            </a:extLst>
          </p:cNvPr>
          <p:cNvCxnSpPr/>
          <p:nvPr/>
        </p:nvCxnSpPr>
        <p:spPr bwMode="auto">
          <a:xfrm>
            <a:off x="4199709" y="6441622"/>
            <a:ext cx="0" cy="2721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AD3C86B9-1624-A24A-B625-62218EC24046}"/>
              </a:ext>
            </a:extLst>
          </p:cNvPr>
          <p:cNvCxnSpPr/>
          <p:nvPr/>
        </p:nvCxnSpPr>
        <p:spPr bwMode="auto">
          <a:xfrm>
            <a:off x="4132217" y="6645729"/>
            <a:ext cx="134983" cy="1360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DBDA5B8F-FB71-D841-A946-0CEA82B2F7A7}"/>
              </a:ext>
            </a:extLst>
          </p:cNvPr>
          <p:cNvCxnSpPr/>
          <p:nvPr/>
        </p:nvCxnSpPr>
        <p:spPr bwMode="auto">
          <a:xfrm>
            <a:off x="6553200" y="1676400"/>
            <a:ext cx="0" cy="4343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7" name="Oval 236">
            <a:extLst>
              <a:ext uri="{FF2B5EF4-FFF2-40B4-BE49-F238E27FC236}">
                <a16:creationId xmlns:a16="http://schemas.microsoft.com/office/drawing/2014/main" id="{0C8FC6F5-F415-C24E-B98B-A2CE8DB3DFE1}"/>
              </a:ext>
            </a:extLst>
          </p:cNvPr>
          <p:cNvSpPr/>
          <p:nvPr/>
        </p:nvSpPr>
        <p:spPr bwMode="auto">
          <a:xfrm>
            <a:off x="6400800" y="60198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4C8C8ADB-7272-724F-82A7-85AABF0AC8D7}"/>
              </a:ext>
            </a:extLst>
          </p:cNvPr>
          <p:cNvSpPr/>
          <p:nvPr/>
        </p:nvSpPr>
        <p:spPr bwMode="auto">
          <a:xfrm>
            <a:off x="6400800" y="61722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808D69A2-D390-594B-9BBF-98BA8A1BCA43}"/>
              </a:ext>
            </a:extLst>
          </p:cNvPr>
          <p:cNvCxnSpPr/>
          <p:nvPr/>
        </p:nvCxnSpPr>
        <p:spPr bwMode="auto">
          <a:xfrm>
            <a:off x="6561909" y="6441622"/>
            <a:ext cx="0" cy="2721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931B1D5F-FE57-A644-AFBB-E17E0481B319}"/>
              </a:ext>
            </a:extLst>
          </p:cNvPr>
          <p:cNvCxnSpPr/>
          <p:nvPr/>
        </p:nvCxnSpPr>
        <p:spPr bwMode="auto">
          <a:xfrm>
            <a:off x="6494417" y="6645729"/>
            <a:ext cx="134983" cy="1360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Arrow Connector 241">
            <a:extLst>
              <a:ext uri="{FF2B5EF4-FFF2-40B4-BE49-F238E27FC236}">
                <a16:creationId xmlns:a16="http://schemas.microsoft.com/office/drawing/2014/main" id="{035238AD-DE34-894F-B1F9-702799BF16A0}"/>
              </a:ext>
            </a:extLst>
          </p:cNvPr>
          <p:cNvCxnSpPr/>
          <p:nvPr/>
        </p:nvCxnSpPr>
        <p:spPr bwMode="auto">
          <a:xfrm>
            <a:off x="4191000" y="60960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3" name="Straight Arrow Connector 242">
            <a:extLst>
              <a:ext uri="{FF2B5EF4-FFF2-40B4-BE49-F238E27FC236}">
                <a16:creationId xmlns:a16="http://schemas.microsoft.com/office/drawing/2014/main" id="{BD137CAA-D711-304E-BECF-36247158C24B}"/>
              </a:ext>
            </a:extLst>
          </p:cNvPr>
          <p:cNvCxnSpPr/>
          <p:nvPr/>
        </p:nvCxnSpPr>
        <p:spPr bwMode="auto">
          <a:xfrm>
            <a:off x="6553200" y="609600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4" name="TextBox 243">
            <a:extLst>
              <a:ext uri="{FF2B5EF4-FFF2-40B4-BE49-F238E27FC236}">
                <a16:creationId xmlns:a16="http://schemas.microsoft.com/office/drawing/2014/main" id="{5368CA34-071F-FA4F-88B3-E12C029A0FAB}"/>
              </a:ext>
            </a:extLst>
          </p:cNvPr>
          <p:cNvSpPr txBox="1"/>
          <p:nvPr/>
        </p:nvSpPr>
        <p:spPr>
          <a:xfrm>
            <a:off x="3546157" y="6098520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/>
              <a:t>I</a:t>
            </a:r>
            <a:r>
              <a:rPr lang="en-GB" sz="1600" baseline="-25000" dirty="0" err="1"/>
              <a:t>bias</a:t>
            </a:r>
            <a:endParaRPr lang="en-GB" sz="1600" baseline="-25000" dirty="0"/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1D29D550-7D66-734E-BF41-EF3F85146A83}"/>
              </a:ext>
            </a:extLst>
          </p:cNvPr>
          <p:cNvSpPr txBox="1"/>
          <p:nvPr/>
        </p:nvSpPr>
        <p:spPr>
          <a:xfrm>
            <a:off x="5943600" y="6096000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/>
              <a:t>I</a:t>
            </a:r>
            <a:r>
              <a:rPr lang="en-GB" sz="1600" baseline="-25000" dirty="0" err="1"/>
              <a:t>bias</a:t>
            </a:r>
            <a:endParaRPr lang="en-GB" sz="1600" baseline="-25000" dirty="0"/>
          </a:p>
        </p:txBody>
      </p: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78346D13-234E-E94B-865D-305F9409B18A}"/>
              </a:ext>
            </a:extLst>
          </p:cNvPr>
          <p:cNvCxnSpPr/>
          <p:nvPr/>
        </p:nvCxnSpPr>
        <p:spPr bwMode="auto">
          <a:xfrm>
            <a:off x="4199709" y="5867400"/>
            <a:ext cx="29609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248" name="TextBox 247">
            <a:extLst>
              <a:ext uri="{FF2B5EF4-FFF2-40B4-BE49-F238E27FC236}">
                <a16:creationId xmlns:a16="http://schemas.microsoft.com/office/drawing/2014/main" id="{D6C65F5D-7B29-EC41-9C87-45125AF62329}"/>
              </a:ext>
            </a:extLst>
          </p:cNvPr>
          <p:cNvSpPr txBox="1"/>
          <p:nvPr/>
        </p:nvSpPr>
        <p:spPr>
          <a:xfrm>
            <a:off x="4460557" y="5715000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V</a:t>
            </a:r>
            <a:r>
              <a:rPr lang="en-GB" sz="1600" baseline="-25000" dirty="0"/>
              <a:t>col0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4DF36422-361A-C949-9438-CE8FFEA5524D}"/>
              </a:ext>
            </a:extLst>
          </p:cNvPr>
          <p:cNvSpPr txBox="1"/>
          <p:nvPr/>
        </p:nvSpPr>
        <p:spPr>
          <a:xfrm>
            <a:off x="6744210" y="5715000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V</a:t>
            </a:r>
            <a:r>
              <a:rPr lang="en-GB" sz="1600" baseline="-25000" dirty="0"/>
              <a:t>col1</a:t>
            </a:r>
          </a:p>
        </p:txBody>
      </p: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097155FB-55B0-7041-8366-97844719715E}"/>
              </a:ext>
            </a:extLst>
          </p:cNvPr>
          <p:cNvCxnSpPr/>
          <p:nvPr/>
        </p:nvCxnSpPr>
        <p:spPr bwMode="auto">
          <a:xfrm>
            <a:off x="6561909" y="5867400"/>
            <a:ext cx="29609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251" name="TekstSylinder 59">
            <a:extLst>
              <a:ext uri="{FF2B5EF4-FFF2-40B4-BE49-F238E27FC236}">
                <a16:creationId xmlns:a16="http://schemas.microsoft.com/office/drawing/2014/main" id="{65F9126C-F762-864E-B7AF-D8A2C96BC4BD}"/>
              </a:ext>
            </a:extLst>
          </p:cNvPr>
          <p:cNvSpPr txBox="1"/>
          <p:nvPr/>
        </p:nvSpPr>
        <p:spPr>
          <a:xfrm>
            <a:off x="6834808" y="1969744"/>
            <a:ext cx="2080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/>
              <a:t>C</a:t>
            </a:r>
            <a:r>
              <a:rPr lang="en-GB" sz="1800" baseline="-25000" dirty="0" err="1"/>
              <a:t>fd</a:t>
            </a:r>
            <a:r>
              <a:rPr lang="en-GB" sz="1800" dirty="0"/>
              <a:t> node converts photon charges (e-) into voltage (</a:t>
            </a:r>
            <a:r>
              <a:rPr lang="en-GB" sz="1800" dirty="0">
                <a:latin typeface="Symbol" pitchFamily="18" charset="2"/>
              </a:rPr>
              <a:t>D</a:t>
            </a:r>
            <a:r>
              <a:rPr lang="en-GB" sz="1800" dirty="0"/>
              <a:t>V)</a:t>
            </a:r>
          </a:p>
        </p:txBody>
      </p:sp>
      <p:sp>
        <p:nvSpPr>
          <p:cNvPr id="252" name="TekstSylinder 59">
            <a:extLst>
              <a:ext uri="{FF2B5EF4-FFF2-40B4-BE49-F238E27FC236}">
                <a16:creationId xmlns:a16="http://schemas.microsoft.com/office/drawing/2014/main" id="{BCB2FD3F-6736-D149-BB9D-571054C1DAAB}"/>
              </a:ext>
            </a:extLst>
          </p:cNvPr>
          <p:cNvSpPr txBox="1"/>
          <p:nvPr/>
        </p:nvSpPr>
        <p:spPr>
          <a:xfrm>
            <a:off x="6858000" y="3371671"/>
            <a:ext cx="20805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SF drives voltage on output column bus.</a:t>
            </a:r>
          </a:p>
          <a:p>
            <a:endParaRPr lang="en-GB" sz="1800" dirty="0"/>
          </a:p>
          <a:p>
            <a:r>
              <a:rPr lang="en-GB" sz="1800" dirty="0"/>
              <a:t>SF current source is outside array (one per column)</a:t>
            </a:r>
          </a:p>
        </p:txBody>
      </p:sp>
    </p:spTree>
    <p:extLst>
      <p:ext uri="{BB962C8B-B14F-4D97-AF65-F5344CB8AC3E}">
        <p14:creationId xmlns:p14="http://schemas.microsoft.com/office/powerpoint/2010/main" val="3412377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Conversion gain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1AC25C-1C82-4613-8FEF-A380CFA08B67}" type="datetime1">
              <a:rPr lang="en-GB" smtClean="0"/>
              <a:t>28/08/2019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33525"/>
            <a:ext cx="31623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2219325"/>
            <a:ext cx="3175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Charge detection scheme: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5591145"/>
            <a:ext cx="5724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+mn-lt"/>
              </a:rPr>
              <a:t>Assuming number of electrons capture = </a:t>
            </a:r>
            <a:r>
              <a:rPr lang="en-GB"/>
              <a:t>S</a:t>
            </a:r>
            <a:r>
              <a:rPr lang="en-GB" baseline="-25000"/>
              <a:t>electrons</a:t>
            </a:r>
            <a:endParaRPr lang="en-GB">
              <a:latin typeface="+mn-lt"/>
            </a:endParaRPr>
          </a:p>
          <a:p>
            <a:r>
              <a:rPr lang="en-GB">
                <a:latin typeface="+mn-lt"/>
              </a:rPr>
              <a:t>Voltage swing at FD node: </a:t>
            </a:r>
            <a:r>
              <a:rPr lang="en-GB">
                <a:latin typeface="Symbol" panose="05050102010706020507" pitchFamily="18" charset="2"/>
              </a:rPr>
              <a:t>D</a:t>
            </a:r>
            <a:r>
              <a:rPr lang="en-GB"/>
              <a:t>V</a:t>
            </a:r>
            <a:r>
              <a:rPr lang="en-GB" baseline="-25000"/>
              <a:t>FD</a:t>
            </a:r>
            <a:r>
              <a:rPr lang="en-GB"/>
              <a:t> = CG S</a:t>
            </a:r>
            <a:r>
              <a:rPr lang="en-GB" baseline="-25000"/>
              <a:t>electrons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739" y="3605243"/>
            <a:ext cx="4161161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82400" y="3988594"/>
            <a:ext cx="332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Conversion gain: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4874" y="4572000"/>
            <a:ext cx="4291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q = 1.6 x 10</a:t>
            </a:r>
            <a:r>
              <a:rPr lang="en-GB" baseline="30000"/>
              <a:t>-19</a:t>
            </a:r>
            <a:r>
              <a:rPr lang="en-GB"/>
              <a:t> C</a:t>
            </a:r>
          </a:p>
          <a:p>
            <a:r>
              <a:rPr lang="en-GB"/>
              <a:t>C</a:t>
            </a:r>
            <a:r>
              <a:rPr lang="en-GB" baseline="-25000"/>
              <a:t>FD</a:t>
            </a:r>
            <a:r>
              <a:rPr lang="en-GB"/>
              <a:t> = floating diffusion capacitance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7800" y="1581090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FD</a:t>
            </a:r>
          </a:p>
        </p:txBody>
      </p:sp>
    </p:spTree>
    <p:extLst>
      <p:ext uri="{BB962C8B-B14F-4D97-AF65-F5344CB8AC3E}">
        <p14:creationId xmlns:p14="http://schemas.microsoft.com/office/powerpoint/2010/main" val="1826615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50" name="AutoShape 6"/>
          <p:cNvSpPr>
            <a:spLocks noChangeArrowheads="1"/>
          </p:cNvSpPr>
          <p:nvPr/>
        </p:nvSpPr>
        <p:spPr bwMode="auto">
          <a:xfrm>
            <a:off x="3019136" y="2474794"/>
            <a:ext cx="508000" cy="930088"/>
          </a:xfrm>
          <a:prstGeom prst="roundRect">
            <a:avLst>
              <a:gd name="adj" fmla="val 2487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51" name="Line 7"/>
          <p:cNvSpPr>
            <a:spLocks noChangeShapeType="1"/>
          </p:cNvSpPr>
          <p:nvPr/>
        </p:nvSpPr>
        <p:spPr bwMode="auto">
          <a:xfrm>
            <a:off x="3410239" y="3154150"/>
            <a:ext cx="191943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52" name="Line 8"/>
          <p:cNvSpPr>
            <a:spLocks noChangeShapeType="1"/>
          </p:cNvSpPr>
          <p:nvPr/>
        </p:nvSpPr>
        <p:spPr bwMode="auto">
          <a:xfrm>
            <a:off x="3817217" y="3154150"/>
            <a:ext cx="239568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>
            <a:off x="4048126" y="2420165"/>
            <a:ext cx="1443" cy="1091173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54" name="Line 10"/>
          <p:cNvSpPr>
            <a:spLocks noChangeShapeType="1"/>
          </p:cNvSpPr>
          <p:nvPr/>
        </p:nvSpPr>
        <p:spPr bwMode="auto">
          <a:xfrm>
            <a:off x="2955636" y="3427294"/>
            <a:ext cx="1052080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55" name="Line 11"/>
          <p:cNvSpPr>
            <a:spLocks noChangeShapeType="1"/>
          </p:cNvSpPr>
          <p:nvPr/>
        </p:nvSpPr>
        <p:spPr bwMode="auto">
          <a:xfrm>
            <a:off x="3665682" y="3228390"/>
            <a:ext cx="1444" cy="204507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56" name="AutoShape 12"/>
          <p:cNvSpPr>
            <a:spLocks noChangeArrowheads="1"/>
          </p:cNvSpPr>
          <p:nvPr/>
        </p:nvSpPr>
        <p:spPr bwMode="auto">
          <a:xfrm>
            <a:off x="3278909" y="2474793"/>
            <a:ext cx="686955" cy="481853"/>
          </a:xfrm>
          <a:prstGeom prst="roundRect">
            <a:avLst>
              <a:gd name="adj" fmla="val 24727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57" name="Freeform 13"/>
          <p:cNvSpPr>
            <a:spLocks/>
          </p:cNvSpPr>
          <p:nvPr/>
        </p:nvSpPr>
        <p:spPr bwMode="auto">
          <a:xfrm>
            <a:off x="3564660" y="2980458"/>
            <a:ext cx="339148" cy="348784"/>
          </a:xfrm>
          <a:custGeom>
            <a:avLst/>
            <a:gdLst/>
            <a:ahLst/>
            <a:cxnLst>
              <a:cxn ang="0">
                <a:pos x="214" y="110"/>
              </a:cxn>
              <a:cxn ang="0">
                <a:pos x="0" y="0"/>
              </a:cxn>
              <a:cxn ang="0">
                <a:pos x="0" y="220"/>
              </a:cxn>
              <a:cxn ang="0">
                <a:pos x="214" y="110"/>
              </a:cxn>
            </a:cxnLst>
            <a:rect l="0" t="0" r="r" b="b"/>
            <a:pathLst>
              <a:path w="214" h="220">
                <a:moveTo>
                  <a:pt x="214" y="110"/>
                </a:moveTo>
                <a:lnTo>
                  <a:pt x="0" y="0"/>
                </a:lnTo>
                <a:lnTo>
                  <a:pt x="0" y="220"/>
                </a:lnTo>
                <a:lnTo>
                  <a:pt x="214" y="1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58" name="Oval 14"/>
          <p:cNvSpPr>
            <a:spLocks noChangeArrowheads="1"/>
          </p:cNvSpPr>
          <p:nvPr/>
        </p:nvSpPr>
        <p:spPr bwMode="auto">
          <a:xfrm>
            <a:off x="3375603" y="3133139"/>
            <a:ext cx="50511" cy="47625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59" name="AutoShape 15"/>
          <p:cNvSpPr>
            <a:spLocks noChangeArrowheads="1"/>
          </p:cNvSpPr>
          <p:nvPr/>
        </p:nvSpPr>
        <p:spPr bwMode="auto">
          <a:xfrm>
            <a:off x="4169353" y="2474794"/>
            <a:ext cx="508000" cy="930088"/>
          </a:xfrm>
          <a:prstGeom prst="roundRect">
            <a:avLst>
              <a:gd name="adj" fmla="val 2487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60" name="Line 16"/>
          <p:cNvSpPr>
            <a:spLocks noChangeShapeType="1"/>
          </p:cNvSpPr>
          <p:nvPr/>
        </p:nvSpPr>
        <p:spPr bwMode="auto">
          <a:xfrm>
            <a:off x="4560455" y="3154150"/>
            <a:ext cx="193386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61" name="Line 17"/>
          <p:cNvSpPr>
            <a:spLocks noChangeShapeType="1"/>
          </p:cNvSpPr>
          <p:nvPr/>
        </p:nvSpPr>
        <p:spPr bwMode="auto">
          <a:xfrm>
            <a:off x="4965989" y="3154150"/>
            <a:ext cx="241011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62" name="Line 18"/>
          <p:cNvSpPr>
            <a:spLocks noChangeShapeType="1"/>
          </p:cNvSpPr>
          <p:nvPr/>
        </p:nvSpPr>
        <p:spPr bwMode="auto">
          <a:xfrm>
            <a:off x="5202671" y="2414561"/>
            <a:ext cx="1443" cy="1099578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63" name="Line 19"/>
          <p:cNvSpPr>
            <a:spLocks noChangeShapeType="1"/>
          </p:cNvSpPr>
          <p:nvPr/>
        </p:nvSpPr>
        <p:spPr bwMode="auto">
          <a:xfrm>
            <a:off x="4108739" y="3427294"/>
            <a:ext cx="1050636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64" name="Line 20"/>
          <p:cNvSpPr>
            <a:spLocks noChangeShapeType="1"/>
          </p:cNvSpPr>
          <p:nvPr/>
        </p:nvSpPr>
        <p:spPr bwMode="auto">
          <a:xfrm>
            <a:off x="4818785" y="3228390"/>
            <a:ext cx="1443" cy="204507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65" name="AutoShape 21"/>
          <p:cNvSpPr>
            <a:spLocks noChangeArrowheads="1"/>
          </p:cNvSpPr>
          <p:nvPr/>
        </p:nvSpPr>
        <p:spPr bwMode="auto">
          <a:xfrm>
            <a:off x="4429126" y="2474793"/>
            <a:ext cx="689841" cy="481853"/>
          </a:xfrm>
          <a:prstGeom prst="roundRect">
            <a:avLst>
              <a:gd name="adj" fmla="val 24727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66" name="Freeform 22"/>
          <p:cNvSpPr>
            <a:spLocks/>
          </p:cNvSpPr>
          <p:nvPr/>
        </p:nvSpPr>
        <p:spPr bwMode="auto">
          <a:xfrm>
            <a:off x="4713432" y="2980458"/>
            <a:ext cx="340591" cy="348784"/>
          </a:xfrm>
          <a:custGeom>
            <a:avLst/>
            <a:gdLst/>
            <a:ahLst/>
            <a:cxnLst>
              <a:cxn ang="0">
                <a:pos x="214" y="110"/>
              </a:cxn>
              <a:cxn ang="0">
                <a:pos x="0" y="0"/>
              </a:cxn>
              <a:cxn ang="0">
                <a:pos x="0" y="220"/>
              </a:cxn>
              <a:cxn ang="0">
                <a:pos x="214" y="110"/>
              </a:cxn>
            </a:cxnLst>
            <a:rect l="0" t="0" r="r" b="b"/>
            <a:pathLst>
              <a:path w="214" h="220">
                <a:moveTo>
                  <a:pt x="214" y="110"/>
                </a:moveTo>
                <a:lnTo>
                  <a:pt x="0" y="0"/>
                </a:lnTo>
                <a:lnTo>
                  <a:pt x="0" y="220"/>
                </a:lnTo>
                <a:lnTo>
                  <a:pt x="214" y="1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67" name="Oval 23"/>
          <p:cNvSpPr>
            <a:spLocks noChangeArrowheads="1"/>
          </p:cNvSpPr>
          <p:nvPr/>
        </p:nvSpPr>
        <p:spPr bwMode="auto">
          <a:xfrm>
            <a:off x="4525819" y="3133139"/>
            <a:ext cx="50512" cy="47625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68" name="AutoShape 24"/>
          <p:cNvSpPr>
            <a:spLocks noChangeArrowheads="1"/>
          </p:cNvSpPr>
          <p:nvPr/>
        </p:nvSpPr>
        <p:spPr bwMode="auto">
          <a:xfrm>
            <a:off x="5319569" y="2474794"/>
            <a:ext cx="506557" cy="930088"/>
          </a:xfrm>
          <a:prstGeom prst="roundRect">
            <a:avLst>
              <a:gd name="adj" fmla="val 2487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69" name="Line 25"/>
          <p:cNvSpPr>
            <a:spLocks noChangeShapeType="1"/>
          </p:cNvSpPr>
          <p:nvPr/>
        </p:nvSpPr>
        <p:spPr bwMode="auto">
          <a:xfrm>
            <a:off x="5709228" y="3154150"/>
            <a:ext cx="194830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70" name="Line 26"/>
          <p:cNvSpPr>
            <a:spLocks noChangeShapeType="1"/>
          </p:cNvSpPr>
          <p:nvPr/>
        </p:nvSpPr>
        <p:spPr bwMode="auto">
          <a:xfrm>
            <a:off x="6119091" y="3154150"/>
            <a:ext cx="239568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71" name="Line 27"/>
          <p:cNvSpPr>
            <a:spLocks noChangeShapeType="1"/>
          </p:cNvSpPr>
          <p:nvPr/>
        </p:nvSpPr>
        <p:spPr bwMode="auto">
          <a:xfrm>
            <a:off x="6350000" y="2420165"/>
            <a:ext cx="1444" cy="1091173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72" name="Line 28"/>
          <p:cNvSpPr>
            <a:spLocks noChangeShapeType="1"/>
          </p:cNvSpPr>
          <p:nvPr/>
        </p:nvSpPr>
        <p:spPr bwMode="auto">
          <a:xfrm>
            <a:off x="5258955" y="3427294"/>
            <a:ext cx="1053523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73" name="Line 29"/>
          <p:cNvSpPr>
            <a:spLocks noChangeShapeType="1"/>
          </p:cNvSpPr>
          <p:nvPr/>
        </p:nvSpPr>
        <p:spPr bwMode="auto">
          <a:xfrm>
            <a:off x="5967558" y="3228390"/>
            <a:ext cx="1443" cy="204507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74" name="AutoShape 30"/>
          <p:cNvSpPr>
            <a:spLocks noChangeArrowheads="1"/>
          </p:cNvSpPr>
          <p:nvPr/>
        </p:nvSpPr>
        <p:spPr bwMode="auto">
          <a:xfrm>
            <a:off x="5580784" y="2474793"/>
            <a:ext cx="686955" cy="481853"/>
          </a:xfrm>
          <a:prstGeom prst="roundRect">
            <a:avLst>
              <a:gd name="adj" fmla="val 24727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75" name="Freeform 31"/>
          <p:cNvSpPr>
            <a:spLocks/>
          </p:cNvSpPr>
          <p:nvPr/>
        </p:nvSpPr>
        <p:spPr bwMode="auto">
          <a:xfrm>
            <a:off x="5863648" y="2980458"/>
            <a:ext cx="342034" cy="348784"/>
          </a:xfrm>
          <a:custGeom>
            <a:avLst/>
            <a:gdLst/>
            <a:ahLst/>
            <a:cxnLst>
              <a:cxn ang="0">
                <a:pos x="216" y="110"/>
              </a:cxn>
              <a:cxn ang="0">
                <a:pos x="0" y="0"/>
              </a:cxn>
              <a:cxn ang="0">
                <a:pos x="0" y="220"/>
              </a:cxn>
              <a:cxn ang="0">
                <a:pos x="216" y="110"/>
              </a:cxn>
            </a:cxnLst>
            <a:rect l="0" t="0" r="r" b="b"/>
            <a:pathLst>
              <a:path w="216" h="220">
                <a:moveTo>
                  <a:pt x="216" y="110"/>
                </a:moveTo>
                <a:lnTo>
                  <a:pt x="0" y="0"/>
                </a:lnTo>
                <a:lnTo>
                  <a:pt x="0" y="220"/>
                </a:lnTo>
                <a:lnTo>
                  <a:pt x="216" y="1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76" name="Oval 32"/>
          <p:cNvSpPr>
            <a:spLocks noChangeArrowheads="1"/>
          </p:cNvSpPr>
          <p:nvPr/>
        </p:nvSpPr>
        <p:spPr bwMode="auto">
          <a:xfrm>
            <a:off x="5677478" y="3133139"/>
            <a:ext cx="49068" cy="47625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77" name="AutoShape 33"/>
          <p:cNvSpPr>
            <a:spLocks noChangeArrowheads="1"/>
          </p:cNvSpPr>
          <p:nvPr/>
        </p:nvSpPr>
        <p:spPr bwMode="auto">
          <a:xfrm>
            <a:off x="3019136" y="3567367"/>
            <a:ext cx="508000" cy="930088"/>
          </a:xfrm>
          <a:prstGeom prst="roundRect">
            <a:avLst>
              <a:gd name="adj" fmla="val 2487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78" name="Line 34"/>
          <p:cNvSpPr>
            <a:spLocks noChangeShapeType="1"/>
          </p:cNvSpPr>
          <p:nvPr/>
        </p:nvSpPr>
        <p:spPr bwMode="auto">
          <a:xfrm>
            <a:off x="3405909" y="4249525"/>
            <a:ext cx="197716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79" name="Line 35"/>
          <p:cNvSpPr>
            <a:spLocks noChangeShapeType="1"/>
          </p:cNvSpPr>
          <p:nvPr/>
        </p:nvSpPr>
        <p:spPr bwMode="auto">
          <a:xfrm>
            <a:off x="3812887" y="4249525"/>
            <a:ext cx="245341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80" name="Line 36"/>
          <p:cNvSpPr>
            <a:spLocks noChangeShapeType="1"/>
          </p:cNvSpPr>
          <p:nvPr/>
        </p:nvSpPr>
        <p:spPr bwMode="auto">
          <a:xfrm>
            <a:off x="4048126" y="3511338"/>
            <a:ext cx="1443" cy="109397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81" name="Line 37"/>
          <p:cNvSpPr>
            <a:spLocks noChangeShapeType="1"/>
          </p:cNvSpPr>
          <p:nvPr/>
        </p:nvSpPr>
        <p:spPr bwMode="auto">
          <a:xfrm>
            <a:off x="2955636" y="4521267"/>
            <a:ext cx="1052080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82" name="Line 38"/>
          <p:cNvSpPr>
            <a:spLocks noChangeShapeType="1"/>
          </p:cNvSpPr>
          <p:nvPr/>
        </p:nvSpPr>
        <p:spPr bwMode="auto">
          <a:xfrm>
            <a:off x="3665682" y="4322363"/>
            <a:ext cx="1444" cy="19890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83" name="AutoShape 39"/>
          <p:cNvSpPr>
            <a:spLocks noChangeArrowheads="1"/>
          </p:cNvSpPr>
          <p:nvPr/>
        </p:nvSpPr>
        <p:spPr bwMode="auto">
          <a:xfrm>
            <a:off x="3278909" y="3567368"/>
            <a:ext cx="686955" cy="483253"/>
          </a:xfrm>
          <a:prstGeom prst="roundRect">
            <a:avLst>
              <a:gd name="adj" fmla="val 24861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84" name="Freeform 40"/>
          <p:cNvSpPr>
            <a:spLocks/>
          </p:cNvSpPr>
          <p:nvPr/>
        </p:nvSpPr>
        <p:spPr bwMode="auto">
          <a:xfrm>
            <a:off x="3564660" y="4068830"/>
            <a:ext cx="339148" cy="354386"/>
          </a:xfrm>
          <a:custGeom>
            <a:avLst/>
            <a:gdLst/>
            <a:ahLst/>
            <a:cxnLst>
              <a:cxn ang="0">
                <a:pos x="214" y="112"/>
              </a:cxn>
              <a:cxn ang="0">
                <a:pos x="0" y="0"/>
              </a:cxn>
              <a:cxn ang="0">
                <a:pos x="0" y="223"/>
              </a:cxn>
              <a:cxn ang="0">
                <a:pos x="214" y="112"/>
              </a:cxn>
            </a:cxnLst>
            <a:rect l="0" t="0" r="r" b="b"/>
            <a:pathLst>
              <a:path w="214" h="223">
                <a:moveTo>
                  <a:pt x="214" y="112"/>
                </a:moveTo>
                <a:lnTo>
                  <a:pt x="0" y="0"/>
                </a:lnTo>
                <a:lnTo>
                  <a:pt x="0" y="223"/>
                </a:lnTo>
                <a:lnTo>
                  <a:pt x="214" y="112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85" name="Oval 41"/>
          <p:cNvSpPr>
            <a:spLocks noChangeArrowheads="1"/>
          </p:cNvSpPr>
          <p:nvPr/>
        </p:nvSpPr>
        <p:spPr bwMode="auto">
          <a:xfrm>
            <a:off x="3375603" y="4225713"/>
            <a:ext cx="50511" cy="47625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86" name="AutoShape 42"/>
          <p:cNvSpPr>
            <a:spLocks noChangeArrowheads="1"/>
          </p:cNvSpPr>
          <p:nvPr/>
        </p:nvSpPr>
        <p:spPr bwMode="auto">
          <a:xfrm>
            <a:off x="4169353" y="3567367"/>
            <a:ext cx="508000" cy="930088"/>
          </a:xfrm>
          <a:prstGeom prst="roundRect">
            <a:avLst>
              <a:gd name="adj" fmla="val 2487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87" name="Line 43"/>
          <p:cNvSpPr>
            <a:spLocks noChangeShapeType="1"/>
          </p:cNvSpPr>
          <p:nvPr/>
        </p:nvSpPr>
        <p:spPr bwMode="auto">
          <a:xfrm>
            <a:off x="4557569" y="4249525"/>
            <a:ext cx="199159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88" name="Line 44"/>
          <p:cNvSpPr>
            <a:spLocks noChangeShapeType="1"/>
          </p:cNvSpPr>
          <p:nvPr/>
        </p:nvSpPr>
        <p:spPr bwMode="auto">
          <a:xfrm>
            <a:off x="4964546" y="4249525"/>
            <a:ext cx="246785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89" name="Line 45"/>
          <p:cNvSpPr>
            <a:spLocks noChangeShapeType="1"/>
          </p:cNvSpPr>
          <p:nvPr/>
        </p:nvSpPr>
        <p:spPr bwMode="auto">
          <a:xfrm>
            <a:off x="5202671" y="3507135"/>
            <a:ext cx="1443" cy="1100978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90" name="Line 46"/>
          <p:cNvSpPr>
            <a:spLocks noChangeShapeType="1"/>
          </p:cNvSpPr>
          <p:nvPr/>
        </p:nvSpPr>
        <p:spPr bwMode="auto">
          <a:xfrm>
            <a:off x="4108739" y="4521267"/>
            <a:ext cx="1050636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91" name="Line 47"/>
          <p:cNvSpPr>
            <a:spLocks noChangeShapeType="1"/>
          </p:cNvSpPr>
          <p:nvPr/>
        </p:nvSpPr>
        <p:spPr bwMode="auto">
          <a:xfrm>
            <a:off x="4818785" y="4322363"/>
            <a:ext cx="1443" cy="19890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92" name="AutoShape 48"/>
          <p:cNvSpPr>
            <a:spLocks noChangeArrowheads="1"/>
          </p:cNvSpPr>
          <p:nvPr/>
        </p:nvSpPr>
        <p:spPr bwMode="auto">
          <a:xfrm>
            <a:off x="4429126" y="3567368"/>
            <a:ext cx="689841" cy="483253"/>
          </a:xfrm>
          <a:prstGeom prst="roundRect">
            <a:avLst>
              <a:gd name="adj" fmla="val 24861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93" name="Freeform 49"/>
          <p:cNvSpPr>
            <a:spLocks/>
          </p:cNvSpPr>
          <p:nvPr/>
        </p:nvSpPr>
        <p:spPr bwMode="auto">
          <a:xfrm>
            <a:off x="4713432" y="4068830"/>
            <a:ext cx="340591" cy="354386"/>
          </a:xfrm>
          <a:custGeom>
            <a:avLst/>
            <a:gdLst/>
            <a:ahLst/>
            <a:cxnLst>
              <a:cxn ang="0">
                <a:pos x="214" y="112"/>
              </a:cxn>
              <a:cxn ang="0">
                <a:pos x="0" y="0"/>
              </a:cxn>
              <a:cxn ang="0">
                <a:pos x="0" y="223"/>
              </a:cxn>
              <a:cxn ang="0">
                <a:pos x="214" y="112"/>
              </a:cxn>
            </a:cxnLst>
            <a:rect l="0" t="0" r="r" b="b"/>
            <a:pathLst>
              <a:path w="214" h="223">
                <a:moveTo>
                  <a:pt x="214" y="112"/>
                </a:moveTo>
                <a:lnTo>
                  <a:pt x="0" y="0"/>
                </a:lnTo>
                <a:lnTo>
                  <a:pt x="0" y="223"/>
                </a:lnTo>
                <a:lnTo>
                  <a:pt x="214" y="112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94" name="Oval 50"/>
          <p:cNvSpPr>
            <a:spLocks noChangeArrowheads="1"/>
          </p:cNvSpPr>
          <p:nvPr/>
        </p:nvSpPr>
        <p:spPr bwMode="auto">
          <a:xfrm>
            <a:off x="4525819" y="4225713"/>
            <a:ext cx="50512" cy="47625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95" name="AutoShape 51"/>
          <p:cNvSpPr>
            <a:spLocks noChangeArrowheads="1"/>
          </p:cNvSpPr>
          <p:nvPr/>
        </p:nvSpPr>
        <p:spPr bwMode="auto">
          <a:xfrm>
            <a:off x="5319569" y="3567367"/>
            <a:ext cx="506557" cy="930088"/>
          </a:xfrm>
          <a:prstGeom prst="roundRect">
            <a:avLst>
              <a:gd name="adj" fmla="val 2487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96" name="Line 52"/>
          <p:cNvSpPr>
            <a:spLocks noChangeShapeType="1"/>
          </p:cNvSpPr>
          <p:nvPr/>
        </p:nvSpPr>
        <p:spPr bwMode="auto">
          <a:xfrm>
            <a:off x="5707785" y="4249525"/>
            <a:ext cx="197715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97" name="Line 53"/>
          <p:cNvSpPr>
            <a:spLocks noChangeShapeType="1"/>
          </p:cNvSpPr>
          <p:nvPr/>
        </p:nvSpPr>
        <p:spPr bwMode="auto">
          <a:xfrm>
            <a:off x="6116205" y="4249525"/>
            <a:ext cx="243898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98" name="Line 54"/>
          <p:cNvSpPr>
            <a:spLocks noChangeShapeType="1"/>
          </p:cNvSpPr>
          <p:nvPr/>
        </p:nvSpPr>
        <p:spPr bwMode="auto">
          <a:xfrm>
            <a:off x="6350000" y="3511338"/>
            <a:ext cx="1444" cy="109397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99" name="Line 55"/>
          <p:cNvSpPr>
            <a:spLocks noChangeShapeType="1"/>
          </p:cNvSpPr>
          <p:nvPr/>
        </p:nvSpPr>
        <p:spPr bwMode="auto">
          <a:xfrm>
            <a:off x="5258955" y="4521267"/>
            <a:ext cx="1053523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00" name="Line 56"/>
          <p:cNvSpPr>
            <a:spLocks noChangeShapeType="1"/>
          </p:cNvSpPr>
          <p:nvPr/>
        </p:nvSpPr>
        <p:spPr bwMode="auto">
          <a:xfrm>
            <a:off x="5967558" y="4322363"/>
            <a:ext cx="1443" cy="19890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01" name="AutoShape 57"/>
          <p:cNvSpPr>
            <a:spLocks noChangeArrowheads="1"/>
          </p:cNvSpPr>
          <p:nvPr/>
        </p:nvSpPr>
        <p:spPr bwMode="auto">
          <a:xfrm>
            <a:off x="5580784" y="3567368"/>
            <a:ext cx="686955" cy="483253"/>
          </a:xfrm>
          <a:prstGeom prst="roundRect">
            <a:avLst>
              <a:gd name="adj" fmla="val 24861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02" name="Freeform 58"/>
          <p:cNvSpPr>
            <a:spLocks/>
          </p:cNvSpPr>
          <p:nvPr/>
        </p:nvSpPr>
        <p:spPr bwMode="auto">
          <a:xfrm>
            <a:off x="5863648" y="4068830"/>
            <a:ext cx="342034" cy="354386"/>
          </a:xfrm>
          <a:custGeom>
            <a:avLst/>
            <a:gdLst/>
            <a:ahLst/>
            <a:cxnLst>
              <a:cxn ang="0">
                <a:pos x="216" y="112"/>
              </a:cxn>
              <a:cxn ang="0">
                <a:pos x="0" y="0"/>
              </a:cxn>
              <a:cxn ang="0">
                <a:pos x="0" y="223"/>
              </a:cxn>
              <a:cxn ang="0">
                <a:pos x="216" y="112"/>
              </a:cxn>
            </a:cxnLst>
            <a:rect l="0" t="0" r="r" b="b"/>
            <a:pathLst>
              <a:path w="216" h="223">
                <a:moveTo>
                  <a:pt x="216" y="112"/>
                </a:moveTo>
                <a:lnTo>
                  <a:pt x="0" y="0"/>
                </a:lnTo>
                <a:lnTo>
                  <a:pt x="0" y="223"/>
                </a:lnTo>
                <a:lnTo>
                  <a:pt x="216" y="112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03" name="Oval 59"/>
          <p:cNvSpPr>
            <a:spLocks noChangeArrowheads="1"/>
          </p:cNvSpPr>
          <p:nvPr/>
        </p:nvSpPr>
        <p:spPr bwMode="auto">
          <a:xfrm>
            <a:off x="5677478" y="4225713"/>
            <a:ext cx="49068" cy="47625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04" name="AutoShape 60"/>
          <p:cNvSpPr>
            <a:spLocks noChangeArrowheads="1"/>
          </p:cNvSpPr>
          <p:nvPr/>
        </p:nvSpPr>
        <p:spPr bwMode="auto">
          <a:xfrm>
            <a:off x="3019136" y="4658540"/>
            <a:ext cx="508000" cy="931489"/>
          </a:xfrm>
          <a:prstGeom prst="roundRect">
            <a:avLst>
              <a:gd name="adj" fmla="val 2487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05" name="Line 61"/>
          <p:cNvSpPr>
            <a:spLocks noChangeShapeType="1"/>
          </p:cNvSpPr>
          <p:nvPr/>
        </p:nvSpPr>
        <p:spPr bwMode="auto">
          <a:xfrm>
            <a:off x="3405909" y="5343500"/>
            <a:ext cx="197716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06" name="Line 62"/>
          <p:cNvSpPr>
            <a:spLocks noChangeShapeType="1"/>
          </p:cNvSpPr>
          <p:nvPr/>
        </p:nvSpPr>
        <p:spPr bwMode="auto">
          <a:xfrm>
            <a:off x="3812887" y="5343500"/>
            <a:ext cx="245341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07" name="Line 63"/>
          <p:cNvSpPr>
            <a:spLocks noChangeShapeType="1"/>
          </p:cNvSpPr>
          <p:nvPr/>
        </p:nvSpPr>
        <p:spPr bwMode="auto">
          <a:xfrm>
            <a:off x="4048126" y="4605311"/>
            <a:ext cx="1443" cy="109257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08" name="Line 64"/>
          <p:cNvSpPr>
            <a:spLocks noChangeShapeType="1"/>
          </p:cNvSpPr>
          <p:nvPr/>
        </p:nvSpPr>
        <p:spPr bwMode="auto">
          <a:xfrm>
            <a:off x="3665682" y="5414937"/>
            <a:ext cx="1444" cy="200306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09" name="AutoShape 65"/>
          <p:cNvSpPr>
            <a:spLocks noChangeArrowheads="1"/>
          </p:cNvSpPr>
          <p:nvPr/>
        </p:nvSpPr>
        <p:spPr bwMode="auto">
          <a:xfrm>
            <a:off x="3278909" y="4658539"/>
            <a:ext cx="686955" cy="481853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10" name="Freeform 66"/>
          <p:cNvSpPr>
            <a:spLocks/>
          </p:cNvSpPr>
          <p:nvPr/>
        </p:nvSpPr>
        <p:spPr bwMode="auto">
          <a:xfrm>
            <a:off x="3564660" y="5165606"/>
            <a:ext cx="339148" cy="352985"/>
          </a:xfrm>
          <a:custGeom>
            <a:avLst/>
            <a:gdLst/>
            <a:ahLst/>
            <a:cxnLst>
              <a:cxn ang="0">
                <a:pos x="214" y="110"/>
              </a:cxn>
              <a:cxn ang="0">
                <a:pos x="0" y="0"/>
              </a:cxn>
              <a:cxn ang="0">
                <a:pos x="0" y="222"/>
              </a:cxn>
              <a:cxn ang="0">
                <a:pos x="214" y="110"/>
              </a:cxn>
            </a:cxnLst>
            <a:rect l="0" t="0" r="r" b="b"/>
            <a:pathLst>
              <a:path w="214" h="222">
                <a:moveTo>
                  <a:pt x="214" y="110"/>
                </a:moveTo>
                <a:lnTo>
                  <a:pt x="0" y="0"/>
                </a:lnTo>
                <a:lnTo>
                  <a:pt x="0" y="222"/>
                </a:lnTo>
                <a:lnTo>
                  <a:pt x="214" y="11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11" name="Oval 67"/>
          <p:cNvSpPr>
            <a:spLocks noChangeArrowheads="1"/>
          </p:cNvSpPr>
          <p:nvPr/>
        </p:nvSpPr>
        <p:spPr bwMode="auto">
          <a:xfrm>
            <a:off x="3375603" y="5319686"/>
            <a:ext cx="50511" cy="44824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12" name="AutoShape 68"/>
          <p:cNvSpPr>
            <a:spLocks noChangeArrowheads="1"/>
          </p:cNvSpPr>
          <p:nvPr/>
        </p:nvSpPr>
        <p:spPr bwMode="auto">
          <a:xfrm>
            <a:off x="4169353" y="4658540"/>
            <a:ext cx="508000" cy="931489"/>
          </a:xfrm>
          <a:prstGeom prst="roundRect">
            <a:avLst>
              <a:gd name="adj" fmla="val 2487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13" name="Line 69"/>
          <p:cNvSpPr>
            <a:spLocks noChangeShapeType="1"/>
          </p:cNvSpPr>
          <p:nvPr/>
        </p:nvSpPr>
        <p:spPr bwMode="auto">
          <a:xfrm>
            <a:off x="4557569" y="5343500"/>
            <a:ext cx="199159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14" name="Line 70"/>
          <p:cNvSpPr>
            <a:spLocks noChangeShapeType="1"/>
          </p:cNvSpPr>
          <p:nvPr/>
        </p:nvSpPr>
        <p:spPr bwMode="auto">
          <a:xfrm>
            <a:off x="4964546" y="5343500"/>
            <a:ext cx="246785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15" name="Line 71"/>
          <p:cNvSpPr>
            <a:spLocks noChangeShapeType="1"/>
          </p:cNvSpPr>
          <p:nvPr/>
        </p:nvSpPr>
        <p:spPr bwMode="auto">
          <a:xfrm>
            <a:off x="5202671" y="4603911"/>
            <a:ext cx="1443" cy="1096775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16" name="Line 72"/>
          <p:cNvSpPr>
            <a:spLocks noChangeShapeType="1"/>
          </p:cNvSpPr>
          <p:nvPr/>
        </p:nvSpPr>
        <p:spPr bwMode="auto">
          <a:xfrm>
            <a:off x="4818785" y="5414937"/>
            <a:ext cx="1443" cy="200306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17" name="AutoShape 73"/>
          <p:cNvSpPr>
            <a:spLocks noChangeArrowheads="1"/>
          </p:cNvSpPr>
          <p:nvPr/>
        </p:nvSpPr>
        <p:spPr bwMode="auto">
          <a:xfrm>
            <a:off x="4429126" y="4658539"/>
            <a:ext cx="689841" cy="481853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18" name="Freeform 74"/>
          <p:cNvSpPr>
            <a:spLocks/>
          </p:cNvSpPr>
          <p:nvPr/>
        </p:nvSpPr>
        <p:spPr bwMode="auto">
          <a:xfrm>
            <a:off x="4713432" y="5165606"/>
            <a:ext cx="340591" cy="352985"/>
          </a:xfrm>
          <a:custGeom>
            <a:avLst/>
            <a:gdLst/>
            <a:ahLst/>
            <a:cxnLst>
              <a:cxn ang="0">
                <a:pos x="214" y="110"/>
              </a:cxn>
              <a:cxn ang="0">
                <a:pos x="0" y="0"/>
              </a:cxn>
              <a:cxn ang="0">
                <a:pos x="0" y="222"/>
              </a:cxn>
              <a:cxn ang="0">
                <a:pos x="214" y="110"/>
              </a:cxn>
            </a:cxnLst>
            <a:rect l="0" t="0" r="r" b="b"/>
            <a:pathLst>
              <a:path w="214" h="222">
                <a:moveTo>
                  <a:pt x="214" y="110"/>
                </a:moveTo>
                <a:lnTo>
                  <a:pt x="0" y="0"/>
                </a:lnTo>
                <a:lnTo>
                  <a:pt x="0" y="222"/>
                </a:lnTo>
                <a:lnTo>
                  <a:pt x="214" y="11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19" name="Oval 75"/>
          <p:cNvSpPr>
            <a:spLocks noChangeArrowheads="1"/>
          </p:cNvSpPr>
          <p:nvPr/>
        </p:nvSpPr>
        <p:spPr bwMode="auto">
          <a:xfrm>
            <a:off x="4525819" y="5319686"/>
            <a:ext cx="50512" cy="44824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20" name="AutoShape 76"/>
          <p:cNvSpPr>
            <a:spLocks noChangeArrowheads="1"/>
          </p:cNvSpPr>
          <p:nvPr/>
        </p:nvSpPr>
        <p:spPr bwMode="auto">
          <a:xfrm>
            <a:off x="5319569" y="4658540"/>
            <a:ext cx="506557" cy="931489"/>
          </a:xfrm>
          <a:prstGeom prst="roundRect">
            <a:avLst>
              <a:gd name="adj" fmla="val 2487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21" name="Line 77"/>
          <p:cNvSpPr>
            <a:spLocks noChangeShapeType="1"/>
          </p:cNvSpPr>
          <p:nvPr/>
        </p:nvSpPr>
        <p:spPr bwMode="auto">
          <a:xfrm>
            <a:off x="5707785" y="5343500"/>
            <a:ext cx="197715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22" name="Line 78"/>
          <p:cNvSpPr>
            <a:spLocks noChangeShapeType="1"/>
          </p:cNvSpPr>
          <p:nvPr/>
        </p:nvSpPr>
        <p:spPr bwMode="auto">
          <a:xfrm>
            <a:off x="6116205" y="5343500"/>
            <a:ext cx="243898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23" name="Line 79"/>
          <p:cNvSpPr>
            <a:spLocks noChangeShapeType="1"/>
          </p:cNvSpPr>
          <p:nvPr/>
        </p:nvSpPr>
        <p:spPr bwMode="auto">
          <a:xfrm>
            <a:off x="6350000" y="4605311"/>
            <a:ext cx="1444" cy="109257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24" name="Line 80"/>
          <p:cNvSpPr>
            <a:spLocks noChangeShapeType="1"/>
          </p:cNvSpPr>
          <p:nvPr/>
        </p:nvSpPr>
        <p:spPr bwMode="auto">
          <a:xfrm>
            <a:off x="5967558" y="5414937"/>
            <a:ext cx="1443" cy="200306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25" name="AutoShape 81"/>
          <p:cNvSpPr>
            <a:spLocks noChangeArrowheads="1"/>
          </p:cNvSpPr>
          <p:nvPr/>
        </p:nvSpPr>
        <p:spPr bwMode="auto">
          <a:xfrm>
            <a:off x="5580784" y="4658539"/>
            <a:ext cx="686955" cy="481853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26" name="Freeform 82"/>
          <p:cNvSpPr>
            <a:spLocks/>
          </p:cNvSpPr>
          <p:nvPr/>
        </p:nvSpPr>
        <p:spPr bwMode="auto">
          <a:xfrm>
            <a:off x="5863648" y="5165606"/>
            <a:ext cx="342034" cy="352985"/>
          </a:xfrm>
          <a:custGeom>
            <a:avLst/>
            <a:gdLst/>
            <a:ahLst/>
            <a:cxnLst>
              <a:cxn ang="0">
                <a:pos x="216" y="110"/>
              </a:cxn>
              <a:cxn ang="0">
                <a:pos x="0" y="0"/>
              </a:cxn>
              <a:cxn ang="0">
                <a:pos x="0" y="222"/>
              </a:cxn>
              <a:cxn ang="0">
                <a:pos x="216" y="110"/>
              </a:cxn>
            </a:cxnLst>
            <a:rect l="0" t="0" r="r" b="b"/>
            <a:pathLst>
              <a:path w="216" h="222">
                <a:moveTo>
                  <a:pt x="216" y="110"/>
                </a:moveTo>
                <a:lnTo>
                  <a:pt x="0" y="0"/>
                </a:lnTo>
                <a:lnTo>
                  <a:pt x="0" y="222"/>
                </a:lnTo>
                <a:lnTo>
                  <a:pt x="216" y="11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27" name="Oval 83"/>
          <p:cNvSpPr>
            <a:spLocks noChangeArrowheads="1"/>
          </p:cNvSpPr>
          <p:nvPr/>
        </p:nvSpPr>
        <p:spPr bwMode="auto">
          <a:xfrm>
            <a:off x="5677478" y="5319686"/>
            <a:ext cx="49068" cy="44824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28" name="AutoShape 84"/>
          <p:cNvSpPr>
            <a:spLocks noChangeArrowheads="1"/>
          </p:cNvSpPr>
          <p:nvPr/>
        </p:nvSpPr>
        <p:spPr bwMode="auto">
          <a:xfrm>
            <a:off x="1851603" y="2474794"/>
            <a:ext cx="508000" cy="930088"/>
          </a:xfrm>
          <a:prstGeom prst="roundRect">
            <a:avLst>
              <a:gd name="adj" fmla="val 2487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29" name="Line 85"/>
          <p:cNvSpPr>
            <a:spLocks noChangeShapeType="1"/>
          </p:cNvSpPr>
          <p:nvPr/>
        </p:nvSpPr>
        <p:spPr bwMode="auto">
          <a:xfrm>
            <a:off x="2241262" y="3154150"/>
            <a:ext cx="194829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30" name="Line 86"/>
          <p:cNvSpPr>
            <a:spLocks noChangeShapeType="1"/>
          </p:cNvSpPr>
          <p:nvPr/>
        </p:nvSpPr>
        <p:spPr bwMode="auto">
          <a:xfrm>
            <a:off x="2648239" y="3154150"/>
            <a:ext cx="241011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31" name="Line 87"/>
          <p:cNvSpPr>
            <a:spLocks noChangeShapeType="1"/>
          </p:cNvSpPr>
          <p:nvPr/>
        </p:nvSpPr>
        <p:spPr bwMode="auto">
          <a:xfrm>
            <a:off x="2884921" y="2414561"/>
            <a:ext cx="1443" cy="1099578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32" name="Line 88"/>
          <p:cNvSpPr>
            <a:spLocks noChangeShapeType="1"/>
          </p:cNvSpPr>
          <p:nvPr/>
        </p:nvSpPr>
        <p:spPr bwMode="auto">
          <a:xfrm>
            <a:off x="1790989" y="3427294"/>
            <a:ext cx="1050636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33" name="Line 89"/>
          <p:cNvSpPr>
            <a:spLocks noChangeShapeType="1"/>
          </p:cNvSpPr>
          <p:nvPr/>
        </p:nvSpPr>
        <p:spPr bwMode="auto">
          <a:xfrm>
            <a:off x="2501035" y="3228390"/>
            <a:ext cx="1443" cy="204507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34" name="AutoShape 90"/>
          <p:cNvSpPr>
            <a:spLocks noChangeArrowheads="1"/>
          </p:cNvSpPr>
          <p:nvPr/>
        </p:nvSpPr>
        <p:spPr bwMode="auto">
          <a:xfrm>
            <a:off x="2111376" y="2474793"/>
            <a:ext cx="689841" cy="481853"/>
          </a:xfrm>
          <a:prstGeom prst="roundRect">
            <a:avLst>
              <a:gd name="adj" fmla="val 24727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35" name="Freeform 91"/>
          <p:cNvSpPr>
            <a:spLocks/>
          </p:cNvSpPr>
          <p:nvPr/>
        </p:nvSpPr>
        <p:spPr bwMode="auto">
          <a:xfrm>
            <a:off x="2395682" y="2980458"/>
            <a:ext cx="340591" cy="348784"/>
          </a:xfrm>
          <a:custGeom>
            <a:avLst/>
            <a:gdLst/>
            <a:ahLst/>
            <a:cxnLst>
              <a:cxn ang="0">
                <a:pos x="214" y="110"/>
              </a:cxn>
              <a:cxn ang="0">
                <a:pos x="0" y="0"/>
              </a:cxn>
              <a:cxn ang="0">
                <a:pos x="0" y="220"/>
              </a:cxn>
              <a:cxn ang="0">
                <a:pos x="214" y="110"/>
              </a:cxn>
            </a:cxnLst>
            <a:rect l="0" t="0" r="r" b="b"/>
            <a:pathLst>
              <a:path w="214" h="220">
                <a:moveTo>
                  <a:pt x="214" y="110"/>
                </a:moveTo>
                <a:lnTo>
                  <a:pt x="0" y="0"/>
                </a:lnTo>
                <a:lnTo>
                  <a:pt x="0" y="220"/>
                </a:lnTo>
                <a:lnTo>
                  <a:pt x="214" y="1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36" name="Oval 92"/>
          <p:cNvSpPr>
            <a:spLocks noChangeArrowheads="1"/>
          </p:cNvSpPr>
          <p:nvPr/>
        </p:nvSpPr>
        <p:spPr bwMode="auto">
          <a:xfrm>
            <a:off x="2208069" y="3133139"/>
            <a:ext cx="49068" cy="47625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37" name="AutoShape 93"/>
          <p:cNvSpPr>
            <a:spLocks noChangeArrowheads="1"/>
          </p:cNvSpPr>
          <p:nvPr/>
        </p:nvSpPr>
        <p:spPr bwMode="auto">
          <a:xfrm>
            <a:off x="1851603" y="3567367"/>
            <a:ext cx="508000" cy="930088"/>
          </a:xfrm>
          <a:prstGeom prst="roundRect">
            <a:avLst>
              <a:gd name="adj" fmla="val 2487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38" name="Line 94"/>
          <p:cNvSpPr>
            <a:spLocks noChangeShapeType="1"/>
          </p:cNvSpPr>
          <p:nvPr/>
        </p:nvSpPr>
        <p:spPr bwMode="auto">
          <a:xfrm>
            <a:off x="2239819" y="4249525"/>
            <a:ext cx="199159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39" name="Line 95"/>
          <p:cNvSpPr>
            <a:spLocks noChangeShapeType="1"/>
          </p:cNvSpPr>
          <p:nvPr/>
        </p:nvSpPr>
        <p:spPr bwMode="auto">
          <a:xfrm>
            <a:off x="2646796" y="4249525"/>
            <a:ext cx="245341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40" name="Line 96"/>
          <p:cNvSpPr>
            <a:spLocks noChangeShapeType="1"/>
          </p:cNvSpPr>
          <p:nvPr/>
        </p:nvSpPr>
        <p:spPr bwMode="auto">
          <a:xfrm>
            <a:off x="2884921" y="3507135"/>
            <a:ext cx="1443" cy="1100978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41" name="Line 97"/>
          <p:cNvSpPr>
            <a:spLocks noChangeShapeType="1"/>
          </p:cNvSpPr>
          <p:nvPr/>
        </p:nvSpPr>
        <p:spPr bwMode="auto">
          <a:xfrm>
            <a:off x="1790989" y="4521267"/>
            <a:ext cx="1050636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42" name="Line 98"/>
          <p:cNvSpPr>
            <a:spLocks noChangeShapeType="1"/>
          </p:cNvSpPr>
          <p:nvPr/>
        </p:nvSpPr>
        <p:spPr bwMode="auto">
          <a:xfrm>
            <a:off x="2501035" y="4322363"/>
            <a:ext cx="1443" cy="19890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43" name="AutoShape 99"/>
          <p:cNvSpPr>
            <a:spLocks noChangeArrowheads="1"/>
          </p:cNvSpPr>
          <p:nvPr/>
        </p:nvSpPr>
        <p:spPr bwMode="auto">
          <a:xfrm>
            <a:off x="2111376" y="3567368"/>
            <a:ext cx="689841" cy="483253"/>
          </a:xfrm>
          <a:prstGeom prst="roundRect">
            <a:avLst>
              <a:gd name="adj" fmla="val 24861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44" name="Freeform 100"/>
          <p:cNvSpPr>
            <a:spLocks/>
          </p:cNvSpPr>
          <p:nvPr/>
        </p:nvSpPr>
        <p:spPr bwMode="auto">
          <a:xfrm>
            <a:off x="2395682" y="4068830"/>
            <a:ext cx="340591" cy="354386"/>
          </a:xfrm>
          <a:custGeom>
            <a:avLst/>
            <a:gdLst/>
            <a:ahLst/>
            <a:cxnLst>
              <a:cxn ang="0">
                <a:pos x="214" y="112"/>
              </a:cxn>
              <a:cxn ang="0">
                <a:pos x="0" y="0"/>
              </a:cxn>
              <a:cxn ang="0">
                <a:pos x="0" y="223"/>
              </a:cxn>
              <a:cxn ang="0">
                <a:pos x="214" y="112"/>
              </a:cxn>
            </a:cxnLst>
            <a:rect l="0" t="0" r="r" b="b"/>
            <a:pathLst>
              <a:path w="214" h="223">
                <a:moveTo>
                  <a:pt x="214" y="112"/>
                </a:moveTo>
                <a:lnTo>
                  <a:pt x="0" y="0"/>
                </a:lnTo>
                <a:lnTo>
                  <a:pt x="0" y="223"/>
                </a:lnTo>
                <a:lnTo>
                  <a:pt x="214" y="112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45" name="Oval 101"/>
          <p:cNvSpPr>
            <a:spLocks noChangeArrowheads="1"/>
          </p:cNvSpPr>
          <p:nvPr/>
        </p:nvSpPr>
        <p:spPr bwMode="auto">
          <a:xfrm>
            <a:off x="2208069" y="4225713"/>
            <a:ext cx="49068" cy="47625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46" name="Line 102"/>
          <p:cNvSpPr>
            <a:spLocks noChangeShapeType="1"/>
          </p:cNvSpPr>
          <p:nvPr/>
        </p:nvSpPr>
        <p:spPr bwMode="auto">
          <a:xfrm>
            <a:off x="1790989" y="4522669"/>
            <a:ext cx="1050636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47" name="AutoShape 103"/>
          <p:cNvSpPr>
            <a:spLocks noChangeArrowheads="1"/>
          </p:cNvSpPr>
          <p:nvPr/>
        </p:nvSpPr>
        <p:spPr bwMode="auto">
          <a:xfrm>
            <a:off x="1851603" y="4661341"/>
            <a:ext cx="508000" cy="930088"/>
          </a:xfrm>
          <a:prstGeom prst="roundRect">
            <a:avLst>
              <a:gd name="adj" fmla="val 2487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48" name="Line 104"/>
          <p:cNvSpPr>
            <a:spLocks noChangeShapeType="1"/>
          </p:cNvSpPr>
          <p:nvPr/>
        </p:nvSpPr>
        <p:spPr bwMode="auto">
          <a:xfrm>
            <a:off x="2239819" y="5344900"/>
            <a:ext cx="199159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49" name="Line 105"/>
          <p:cNvSpPr>
            <a:spLocks noChangeShapeType="1"/>
          </p:cNvSpPr>
          <p:nvPr/>
        </p:nvSpPr>
        <p:spPr bwMode="auto">
          <a:xfrm>
            <a:off x="2646796" y="5344900"/>
            <a:ext cx="245341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50" name="Line 106"/>
          <p:cNvSpPr>
            <a:spLocks noChangeShapeType="1"/>
          </p:cNvSpPr>
          <p:nvPr/>
        </p:nvSpPr>
        <p:spPr bwMode="auto">
          <a:xfrm>
            <a:off x="2884921" y="4605312"/>
            <a:ext cx="1443" cy="1096776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51" name="Line 107"/>
          <p:cNvSpPr>
            <a:spLocks noChangeShapeType="1"/>
          </p:cNvSpPr>
          <p:nvPr/>
        </p:nvSpPr>
        <p:spPr bwMode="auto">
          <a:xfrm>
            <a:off x="2501035" y="5416337"/>
            <a:ext cx="1443" cy="200305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52" name="AutoShape 108"/>
          <p:cNvSpPr>
            <a:spLocks noChangeArrowheads="1"/>
          </p:cNvSpPr>
          <p:nvPr/>
        </p:nvSpPr>
        <p:spPr bwMode="auto">
          <a:xfrm>
            <a:off x="2111376" y="4661341"/>
            <a:ext cx="689841" cy="480453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53" name="Freeform 109"/>
          <p:cNvSpPr>
            <a:spLocks/>
          </p:cNvSpPr>
          <p:nvPr/>
        </p:nvSpPr>
        <p:spPr bwMode="auto">
          <a:xfrm>
            <a:off x="2395682" y="5167007"/>
            <a:ext cx="340591" cy="352985"/>
          </a:xfrm>
          <a:custGeom>
            <a:avLst/>
            <a:gdLst/>
            <a:ahLst/>
            <a:cxnLst>
              <a:cxn ang="0">
                <a:pos x="214" y="110"/>
              </a:cxn>
              <a:cxn ang="0">
                <a:pos x="0" y="0"/>
              </a:cxn>
              <a:cxn ang="0">
                <a:pos x="0" y="222"/>
              </a:cxn>
              <a:cxn ang="0">
                <a:pos x="214" y="110"/>
              </a:cxn>
            </a:cxnLst>
            <a:rect l="0" t="0" r="r" b="b"/>
            <a:pathLst>
              <a:path w="214" h="222">
                <a:moveTo>
                  <a:pt x="214" y="110"/>
                </a:moveTo>
                <a:lnTo>
                  <a:pt x="0" y="0"/>
                </a:lnTo>
                <a:lnTo>
                  <a:pt x="0" y="222"/>
                </a:lnTo>
                <a:lnTo>
                  <a:pt x="214" y="11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54" name="Oval 110"/>
          <p:cNvSpPr>
            <a:spLocks noChangeArrowheads="1"/>
          </p:cNvSpPr>
          <p:nvPr/>
        </p:nvSpPr>
        <p:spPr bwMode="auto">
          <a:xfrm>
            <a:off x="2208069" y="5321087"/>
            <a:ext cx="49068" cy="44824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58" name="AutoShape 114"/>
          <p:cNvSpPr>
            <a:spLocks noChangeArrowheads="1"/>
          </p:cNvSpPr>
          <p:nvPr/>
        </p:nvSpPr>
        <p:spPr bwMode="auto">
          <a:xfrm>
            <a:off x="3019136" y="1408834"/>
            <a:ext cx="508000" cy="930088"/>
          </a:xfrm>
          <a:prstGeom prst="roundRect">
            <a:avLst>
              <a:gd name="adj" fmla="val 2487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59" name="Line 115"/>
          <p:cNvSpPr>
            <a:spLocks noChangeShapeType="1"/>
          </p:cNvSpPr>
          <p:nvPr/>
        </p:nvSpPr>
        <p:spPr bwMode="auto">
          <a:xfrm>
            <a:off x="3405909" y="2090993"/>
            <a:ext cx="197716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60" name="Line 116"/>
          <p:cNvSpPr>
            <a:spLocks noChangeShapeType="1"/>
          </p:cNvSpPr>
          <p:nvPr/>
        </p:nvSpPr>
        <p:spPr bwMode="auto">
          <a:xfrm>
            <a:off x="3812887" y="2090993"/>
            <a:ext cx="245341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61" name="Line 117"/>
          <p:cNvSpPr>
            <a:spLocks noChangeShapeType="1"/>
          </p:cNvSpPr>
          <p:nvPr/>
        </p:nvSpPr>
        <p:spPr bwMode="auto">
          <a:xfrm>
            <a:off x="4048126" y="1352804"/>
            <a:ext cx="1443" cy="1093975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62" name="Line 118"/>
          <p:cNvSpPr>
            <a:spLocks noChangeShapeType="1"/>
          </p:cNvSpPr>
          <p:nvPr/>
        </p:nvSpPr>
        <p:spPr bwMode="auto">
          <a:xfrm>
            <a:off x="2955636" y="2362735"/>
            <a:ext cx="1052080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63" name="Line 119"/>
          <p:cNvSpPr>
            <a:spLocks noChangeShapeType="1"/>
          </p:cNvSpPr>
          <p:nvPr/>
        </p:nvSpPr>
        <p:spPr bwMode="auto">
          <a:xfrm>
            <a:off x="3665682" y="2163831"/>
            <a:ext cx="1444" cy="19890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64" name="AutoShape 120"/>
          <p:cNvSpPr>
            <a:spLocks noChangeArrowheads="1"/>
          </p:cNvSpPr>
          <p:nvPr/>
        </p:nvSpPr>
        <p:spPr bwMode="auto">
          <a:xfrm>
            <a:off x="3278909" y="1408833"/>
            <a:ext cx="686955" cy="483254"/>
          </a:xfrm>
          <a:prstGeom prst="roundRect">
            <a:avLst>
              <a:gd name="adj" fmla="val 24861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65" name="Freeform 121"/>
          <p:cNvSpPr>
            <a:spLocks/>
          </p:cNvSpPr>
          <p:nvPr/>
        </p:nvSpPr>
        <p:spPr bwMode="auto">
          <a:xfrm>
            <a:off x="3564660" y="1910297"/>
            <a:ext cx="339148" cy="354386"/>
          </a:xfrm>
          <a:custGeom>
            <a:avLst/>
            <a:gdLst/>
            <a:ahLst/>
            <a:cxnLst>
              <a:cxn ang="0">
                <a:pos x="214" y="112"/>
              </a:cxn>
              <a:cxn ang="0">
                <a:pos x="0" y="0"/>
              </a:cxn>
              <a:cxn ang="0">
                <a:pos x="0" y="223"/>
              </a:cxn>
              <a:cxn ang="0">
                <a:pos x="214" y="112"/>
              </a:cxn>
            </a:cxnLst>
            <a:rect l="0" t="0" r="r" b="b"/>
            <a:pathLst>
              <a:path w="214" h="223">
                <a:moveTo>
                  <a:pt x="214" y="112"/>
                </a:moveTo>
                <a:lnTo>
                  <a:pt x="0" y="0"/>
                </a:lnTo>
                <a:lnTo>
                  <a:pt x="0" y="223"/>
                </a:lnTo>
                <a:lnTo>
                  <a:pt x="214" y="112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66" name="Oval 122"/>
          <p:cNvSpPr>
            <a:spLocks noChangeArrowheads="1"/>
          </p:cNvSpPr>
          <p:nvPr/>
        </p:nvSpPr>
        <p:spPr bwMode="auto">
          <a:xfrm>
            <a:off x="3375603" y="2067179"/>
            <a:ext cx="50511" cy="47625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67" name="AutoShape 123"/>
          <p:cNvSpPr>
            <a:spLocks noChangeArrowheads="1"/>
          </p:cNvSpPr>
          <p:nvPr/>
        </p:nvSpPr>
        <p:spPr bwMode="auto">
          <a:xfrm>
            <a:off x="4169353" y="1408834"/>
            <a:ext cx="508000" cy="930088"/>
          </a:xfrm>
          <a:prstGeom prst="roundRect">
            <a:avLst>
              <a:gd name="adj" fmla="val 2487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68" name="Line 124"/>
          <p:cNvSpPr>
            <a:spLocks noChangeShapeType="1"/>
          </p:cNvSpPr>
          <p:nvPr/>
        </p:nvSpPr>
        <p:spPr bwMode="auto">
          <a:xfrm>
            <a:off x="4557569" y="2090993"/>
            <a:ext cx="199159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69" name="Line 125"/>
          <p:cNvSpPr>
            <a:spLocks noChangeShapeType="1"/>
          </p:cNvSpPr>
          <p:nvPr/>
        </p:nvSpPr>
        <p:spPr bwMode="auto">
          <a:xfrm>
            <a:off x="4964546" y="2090993"/>
            <a:ext cx="246785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70" name="Line 126"/>
          <p:cNvSpPr>
            <a:spLocks noChangeShapeType="1"/>
          </p:cNvSpPr>
          <p:nvPr/>
        </p:nvSpPr>
        <p:spPr bwMode="auto">
          <a:xfrm>
            <a:off x="5202671" y="1348603"/>
            <a:ext cx="1443" cy="1100978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71" name="Line 127"/>
          <p:cNvSpPr>
            <a:spLocks noChangeShapeType="1"/>
          </p:cNvSpPr>
          <p:nvPr/>
        </p:nvSpPr>
        <p:spPr bwMode="auto">
          <a:xfrm>
            <a:off x="4108739" y="2362735"/>
            <a:ext cx="1050636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72" name="Line 128"/>
          <p:cNvSpPr>
            <a:spLocks noChangeShapeType="1"/>
          </p:cNvSpPr>
          <p:nvPr/>
        </p:nvSpPr>
        <p:spPr bwMode="auto">
          <a:xfrm>
            <a:off x="4818785" y="2163831"/>
            <a:ext cx="1443" cy="19890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73" name="AutoShape 129"/>
          <p:cNvSpPr>
            <a:spLocks noChangeArrowheads="1"/>
          </p:cNvSpPr>
          <p:nvPr/>
        </p:nvSpPr>
        <p:spPr bwMode="auto">
          <a:xfrm>
            <a:off x="4429126" y="1408833"/>
            <a:ext cx="689841" cy="483254"/>
          </a:xfrm>
          <a:prstGeom prst="roundRect">
            <a:avLst>
              <a:gd name="adj" fmla="val 24861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74" name="Freeform 130"/>
          <p:cNvSpPr>
            <a:spLocks/>
          </p:cNvSpPr>
          <p:nvPr/>
        </p:nvSpPr>
        <p:spPr bwMode="auto">
          <a:xfrm>
            <a:off x="4713432" y="1910297"/>
            <a:ext cx="340591" cy="354386"/>
          </a:xfrm>
          <a:custGeom>
            <a:avLst/>
            <a:gdLst/>
            <a:ahLst/>
            <a:cxnLst>
              <a:cxn ang="0">
                <a:pos x="214" y="112"/>
              </a:cxn>
              <a:cxn ang="0">
                <a:pos x="0" y="0"/>
              </a:cxn>
              <a:cxn ang="0">
                <a:pos x="0" y="223"/>
              </a:cxn>
              <a:cxn ang="0">
                <a:pos x="214" y="112"/>
              </a:cxn>
            </a:cxnLst>
            <a:rect l="0" t="0" r="r" b="b"/>
            <a:pathLst>
              <a:path w="214" h="223">
                <a:moveTo>
                  <a:pt x="214" y="112"/>
                </a:moveTo>
                <a:lnTo>
                  <a:pt x="0" y="0"/>
                </a:lnTo>
                <a:lnTo>
                  <a:pt x="0" y="223"/>
                </a:lnTo>
                <a:lnTo>
                  <a:pt x="214" y="112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75" name="Oval 131"/>
          <p:cNvSpPr>
            <a:spLocks noChangeArrowheads="1"/>
          </p:cNvSpPr>
          <p:nvPr/>
        </p:nvSpPr>
        <p:spPr bwMode="auto">
          <a:xfrm>
            <a:off x="4525819" y="2067179"/>
            <a:ext cx="50512" cy="47625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76" name="AutoShape 132"/>
          <p:cNvSpPr>
            <a:spLocks noChangeArrowheads="1"/>
          </p:cNvSpPr>
          <p:nvPr/>
        </p:nvSpPr>
        <p:spPr bwMode="auto">
          <a:xfrm>
            <a:off x="5319569" y="1408834"/>
            <a:ext cx="506557" cy="930088"/>
          </a:xfrm>
          <a:prstGeom prst="roundRect">
            <a:avLst>
              <a:gd name="adj" fmla="val 2487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77" name="Line 133"/>
          <p:cNvSpPr>
            <a:spLocks noChangeShapeType="1"/>
          </p:cNvSpPr>
          <p:nvPr/>
        </p:nvSpPr>
        <p:spPr bwMode="auto">
          <a:xfrm>
            <a:off x="5707785" y="2090993"/>
            <a:ext cx="197715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78" name="Line 134"/>
          <p:cNvSpPr>
            <a:spLocks noChangeShapeType="1"/>
          </p:cNvSpPr>
          <p:nvPr/>
        </p:nvSpPr>
        <p:spPr bwMode="auto">
          <a:xfrm>
            <a:off x="6116205" y="2090993"/>
            <a:ext cx="243898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79" name="Line 135"/>
          <p:cNvSpPr>
            <a:spLocks noChangeShapeType="1"/>
          </p:cNvSpPr>
          <p:nvPr/>
        </p:nvSpPr>
        <p:spPr bwMode="auto">
          <a:xfrm>
            <a:off x="6350000" y="1352804"/>
            <a:ext cx="1444" cy="1093975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80" name="Line 136"/>
          <p:cNvSpPr>
            <a:spLocks noChangeShapeType="1"/>
          </p:cNvSpPr>
          <p:nvPr/>
        </p:nvSpPr>
        <p:spPr bwMode="auto">
          <a:xfrm>
            <a:off x="5258955" y="2362735"/>
            <a:ext cx="1053523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81" name="Line 137"/>
          <p:cNvSpPr>
            <a:spLocks noChangeShapeType="1"/>
          </p:cNvSpPr>
          <p:nvPr/>
        </p:nvSpPr>
        <p:spPr bwMode="auto">
          <a:xfrm>
            <a:off x="5967558" y="2163831"/>
            <a:ext cx="1443" cy="19890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82" name="AutoShape 138"/>
          <p:cNvSpPr>
            <a:spLocks noChangeArrowheads="1"/>
          </p:cNvSpPr>
          <p:nvPr/>
        </p:nvSpPr>
        <p:spPr bwMode="auto">
          <a:xfrm>
            <a:off x="5580784" y="1408833"/>
            <a:ext cx="686955" cy="483254"/>
          </a:xfrm>
          <a:prstGeom prst="roundRect">
            <a:avLst>
              <a:gd name="adj" fmla="val 24861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83" name="Freeform 139"/>
          <p:cNvSpPr>
            <a:spLocks/>
          </p:cNvSpPr>
          <p:nvPr/>
        </p:nvSpPr>
        <p:spPr bwMode="auto">
          <a:xfrm>
            <a:off x="5863648" y="1910297"/>
            <a:ext cx="342034" cy="354386"/>
          </a:xfrm>
          <a:custGeom>
            <a:avLst/>
            <a:gdLst/>
            <a:ahLst/>
            <a:cxnLst>
              <a:cxn ang="0">
                <a:pos x="216" y="112"/>
              </a:cxn>
              <a:cxn ang="0">
                <a:pos x="0" y="0"/>
              </a:cxn>
              <a:cxn ang="0">
                <a:pos x="0" y="223"/>
              </a:cxn>
              <a:cxn ang="0">
                <a:pos x="216" y="112"/>
              </a:cxn>
            </a:cxnLst>
            <a:rect l="0" t="0" r="r" b="b"/>
            <a:pathLst>
              <a:path w="216" h="223">
                <a:moveTo>
                  <a:pt x="216" y="112"/>
                </a:moveTo>
                <a:lnTo>
                  <a:pt x="0" y="0"/>
                </a:lnTo>
                <a:lnTo>
                  <a:pt x="0" y="223"/>
                </a:lnTo>
                <a:lnTo>
                  <a:pt x="216" y="112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84" name="Oval 140"/>
          <p:cNvSpPr>
            <a:spLocks noChangeArrowheads="1"/>
          </p:cNvSpPr>
          <p:nvPr/>
        </p:nvSpPr>
        <p:spPr bwMode="auto">
          <a:xfrm>
            <a:off x="5677478" y="2067179"/>
            <a:ext cx="49068" cy="47625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86" name="AutoShape 142"/>
          <p:cNvSpPr>
            <a:spLocks noChangeArrowheads="1"/>
          </p:cNvSpPr>
          <p:nvPr/>
        </p:nvSpPr>
        <p:spPr bwMode="auto">
          <a:xfrm>
            <a:off x="1851603" y="1408834"/>
            <a:ext cx="508000" cy="930088"/>
          </a:xfrm>
          <a:prstGeom prst="roundRect">
            <a:avLst>
              <a:gd name="adj" fmla="val 2487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87" name="Line 143"/>
          <p:cNvSpPr>
            <a:spLocks noChangeShapeType="1"/>
          </p:cNvSpPr>
          <p:nvPr/>
        </p:nvSpPr>
        <p:spPr bwMode="auto">
          <a:xfrm>
            <a:off x="2239819" y="2090993"/>
            <a:ext cx="199159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88" name="Line 144"/>
          <p:cNvSpPr>
            <a:spLocks noChangeShapeType="1"/>
          </p:cNvSpPr>
          <p:nvPr/>
        </p:nvSpPr>
        <p:spPr bwMode="auto">
          <a:xfrm>
            <a:off x="2646796" y="2090993"/>
            <a:ext cx="245341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89" name="Line 145"/>
          <p:cNvSpPr>
            <a:spLocks noChangeShapeType="1"/>
          </p:cNvSpPr>
          <p:nvPr/>
        </p:nvSpPr>
        <p:spPr bwMode="auto">
          <a:xfrm>
            <a:off x="2884921" y="1348603"/>
            <a:ext cx="1443" cy="1100978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90" name="Line 146"/>
          <p:cNvSpPr>
            <a:spLocks noChangeShapeType="1"/>
          </p:cNvSpPr>
          <p:nvPr/>
        </p:nvSpPr>
        <p:spPr bwMode="auto">
          <a:xfrm>
            <a:off x="1790989" y="2362735"/>
            <a:ext cx="1050636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91" name="Line 147"/>
          <p:cNvSpPr>
            <a:spLocks noChangeShapeType="1"/>
          </p:cNvSpPr>
          <p:nvPr/>
        </p:nvSpPr>
        <p:spPr bwMode="auto">
          <a:xfrm>
            <a:off x="2501035" y="2163831"/>
            <a:ext cx="1443" cy="19890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92" name="AutoShape 148"/>
          <p:cNvSpPr>
            <a:spLocks noChangeArrowheads="1"/>
          </p:cNvSpPr>
          <p:nvPr/>
        </p:nvSpPr>
        <p:spPr bwMode="auto">
          <a:xfrm>
            <a:off x="2111376" y="1408833"/>
            <a:ext cx="689841" cy="483254"/>
          </a:xfrm>
          <a:prstGeom prst="roundRect">
            <a:avLst>
              <a:gd name="adj" fmla="val 24861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93" name="Freeform 149"/>
          <p:cNvSpPr>
            <a:spLocks/>
          </p:cNvSpPr>
          <p:nvPr/>
        </p:nvSpPr>
        <p:spPr bwMode="auto">
          <a:xfrm>
            <a:off x="2395682" y="1910297"/>
            <a:ext cx="340591" cy="354386"/>
          </a:xfrm>
          <a:custGeom>
            <a:avLst/>
            <a:gdLst/>
            <a:ahLst/>
            <a:cxnLst>
              <a:cxn ang="0">
                <a:pos x="214" y="112"/>
              </a:cxn>
              <a:cxn ang="0">
                <a:pos x="0" y="0"/>
              </a:cxn>
              <a:cxn ang="0">
                <a:pos x="0" y="223"/>
              </a:cxn>
              <a:cxn ang="0">
                <a:pos x="214" y="112"/>
              </a:cxn>
            </a:cxnLst>
            <a:rect l="0" t="0" r="r" b="b"/>
            <a:pathLst>
              <a:path w="214" h="223">
                <a:moveTo>
                  <a:pt x="214" y="112"/>
                </a:moveTo>
                <a:lnTo>
                  <a:pt x="0" y="0"/>
                </a:lnTo>
                <a:lnTo>
                  <a:pt x="0" y="223"/>
                </a:lnTo>
                <a:lnTo>
                  <a:pt x="214" y="112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94" name="Oval 150"/>
          <p:cNvSpPr>
            <a:spLocks noChangeArrowheads="1"/>
          </p:cNvSpPr>
          <p:nvPr/>
        </p:nvSpPr>
        <p:spPr bwMode="auto">
          <a:xfrm>
            <a:off x="2208069" y="2067179"/>
            <a:ext cx="49068" cy="47625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95" name="Line 151"/>
          <p:cNvSpPr>
            <a:spLocks noChangeShapeType="1"/>
          </p:cNvSpPr>
          <p:nvPr/>
        </p:nvSpPr>
        <p:spPr bwMode="auto">
          <a:xfrm>
            <a:off x="1790989" y="2364135"/>
            <a:ext cx="1050636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62" name="Tittel 16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Sequential row readout</a:t>
            </a:r>
          </a:p>
        </p:txBody>
      </p:sp>
      <p:sp>
        <p:nvSpPr>
          <p:cNvPr id="158" name="Plassholder for lysbildenummer 1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3C19-2C64-4E97-ACB2-CB8D9D5912B5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161" name="Bøyd pil 160"/>
          <p:cNvSpPr/>
          <p:nvPr/>
        </p:nvSpPr>
        <p:spPr>
          <a:xfrm rot="5400000">
            <a:off x="1367644" y="4545124"/>
            <a:ext cx="2952328" cy="14401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3" name="Bøyd pil 162"/>
          <p:cNvSpPr/>
          <p:nvPr/>
        </p:nvSpPr>
        <p:spPr>
          <a:xfrm rot="5400000">
            <a:off x="2519772" y="4545124"/>
            <a:ext cx="2952328" cy="14401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4" name="Bøyd pil 163"/>
          <p:cNvSpPr/>
          <p:nvPr/>
        </p:nvSpPr>
        <p:spPr>
          <a:xfrm rot="5400000">
            <a:off x="3699893" y="4545124"/>
            <a:ext cx="2952328" cy="14401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5" name="Bøyd pil 164"/>
          <p:cNvSpPr/>
          <p:nvPr/>
        </p:nvSpPr>
        <p:spPr>
          <a:xfrm rot="5400000">
            <a:off x="4849380" y="4545124"/>
            <a:ext cx="2952328" cy="14401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0" name="TekstSylinder 169"/>
          <p:cNvSpPr txBox="1"/>
          <p:nvPr/>
        </p:nvSpPr>
        <p:spPr>
          <a:xfrm>
            <a:off x="2699792" y="6165304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</a:t>
            </a:r>
            <a:r>
              <a:rPr lang="en-GB" baseline="-25000" dirty="0"/>
              <a:t>col1</a:t>
            </a:r>
          </a:p>
        </p:txBody>
      </p:sp>
      <p:sp>
        <p:nvSpPr>
          <p:cNvPr id="171" name="TekstSylinder 170"/>
          <p:cNvSpPr txBox="1"/>
          <p:nvPr/>
        </p:nvSpPr>
        <p:spPr>
          <a:xfrm>
            <a:off x="3851920" y="6165304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</a:t>
            </a:r>
            <a:r>
              <a:rPr lang="en-GB" baseline="-25000" dirty="0"/>
              <a:t>col2</a:t>
            </a:r>
          </a:p>
        </p:txBody>
      </p:sp>
      <p:sp>
        <p:nvSpPr>
          <p:cNvPr id="172" name="TekstSylinder 171"/>
          <p:cNvSpPr txBox="1"/>
          <p:nvPr/>
        </p:nvSpPr>
        <p:spPr>
          <a:xfrm>
            <a:off x="5041436" y="6165304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</a:t>
            </a:r>
            <a:r>
              <a:rPr lang="en-GB" baseline="-25000" dirty="0"/>
              <a:t>col3</a:t>
            </a:r>
          </a:p>
        </p:txBody>
      </p:sp>
      <p:sp>
        <p:nvSpPr>
          <p:cNvPr id="173" name="TekstSylinder 172"/>
          <p:cNvSpPr txBox="1"/>
          <p:nvPr/>
        </p:nvSpPr>
        <p:spPr>
          <a:xfrm>
            <a:off x="6193564" y="6165304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</a:t>
            </a:r>
            <a:r>
              <a:rPr lang="en-GB" baseline="-25000" dirty="0"/>
              <a:t>col4</a:t>
            </a:r>
          </a:p>
        </p:txBody>
      </p:sp>
      <p:sp>
        <p:nvSpPr>
          <p:cNvPr id="174" name="TekstSylinder 173"/>
          <p:cNvSpPr txBox="1"/>
          <p:nvPr/>
        </p:nvSpPr>
        <p:spPr>
          <a:xfrm>
            <a:off x="1331640" y="3212976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3V</a:t>
            </a:r>
          </a:p>
        </p:txBody>
      </p:sp>
      <p:sp>
        <p:nvSpPr>
          <p:cNvPr id="175" name="TekstSylinder 174"/>
          <p:cNvSpPr txBox="1"/>
          <p:nvPr/>
        </p:nvSpPr>
        <p:spPr>
          <a:xfrm>
            <a:off x="1331640" y="2204864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0V</a:t>
            </a:r>
          </a:p>
        </p:txBody>
      </p:sp>
      <p:sp>
        <p:nvSpPr>
          <p:cNvPr id="176" name="TekstSylinder 175"/>
          <p:cNvSpPr txBox="1"/>
          <p:nvPr/>
        </p:nvSpPr>
        <p:spPr>
          <a:xfrm>
            <a:off x="1331640" y="4355812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0V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9262A0-14F4-CC4E-AAED-A844B27BEC47}"/>
              </a:ext>
            </a:extLst>
          </p:cNvPr>
          <p:cNvSpPr txBox="1"/>
          <p:nvPr/>
        </p:nvSpPr>
        <p:spPr>
          <a:xfrm>
            <a:off x="6804248" y="2264683"/>
            <a:ext cx="21602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Step-1: enable selected row</a:t>
            </a:r>
          </a:p>
          <a:p>
            <a:r>
              <a:rPr lang="en-GB" dirty="0"/>
              <a:t>Step-2: sample each column value (</a:t>
            </a:r>
            <a:r>
              <a:rPr lang="en-GB" dirty="0" err="1"/>
              <a:t>Vcoln</a:t>
            </a:r>
            <a:r>
              <a:rPr lang="en-GB" dirty="0"/>
              <a:t>)</a:t>
            </a:r>
          </a:p>
          <a:p>
            <a:r>
              <a:rPr lang="en-GB" dirty="0"/>
              <a:t>Step-3: disable row</a:t>
            </a:r>
          </a:p>
          <a:p>
            <a:r>
              <a:rPr lang="en-GB" dirty="0"/>
              <a:t>Step-4: increment row address, repeat above steps</a:t>
            </a:r>
          </a:p>
        </p:txBody>
      </p:sp>
      <p:sp>
        <p:nvSpPr>
          <p:cNvPr id="166" name="Line 111">
            <a:extLst>
              <a:ext uri="{FF2B5EF4-FFF2-40B4-BE49-F238E27FC236}">
                <a16:creationId xmlns:a16="http://schemas.microsoft.com/office/drawing/2014/main" id="{8409AFC5-99B2-1E4C-9A5A-82C78A13B4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5636" y="5589240"/>
            <a:ext cx="1052080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67" name="Line 112">
            <a:extLst>
              <a:ext uri="{FF2B5EF4-FFF2-40B4-BE49-F238E27FC236}">
                <a16:creationId xmlns:a16="http://schemas.microsoft.com/office/drawing/2014/main" id="{3E3F6E4A-3E88-E24A-B7C7-98EF278816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8739" y="5589240"/>
            <a:ext cx="1050636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68" name="Line 113">
            <a:extLst>
              <a:ext uri="{FF2B5EF4-FFF2-40B4-BE49-F238E27FC236}">
                <a16:creationId xmlns:a16="http://schemas.microsoft.com/office/drawing/2014/main" id="{1CAB29B1-A37E-8445-B88F-D4D5CDC013C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8955" y="5589240"/>
            <a:ext cx="1053523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69" name="Line 141">
            <a:extLst>
              <a:ext uri="{FF2B5EF4-FFF2-40B4-BE49-F238E27FC236}">
                <a16:creationId xmlns:a16="http://schemas.microsoft.com/office/drawing/2014/main" id="{884BE9CF-190B-6B41-A150-5E60EE1180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0989" y="5589240"/>
            <a:ext cx="1050636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78" name="TekstSylinder 176">
            <a:extLst>
              <a:ext uri="{FF2B5EF4-FFF2-40B4-BE49-F238E27FC236}">
                <a16:creationId xmlns:a16="http://schemas.microsoft.com/office/drawing/2014/main" id="{D912FD2D-B3F1-6C46-AB50-D5659E597DCA}"/>
              </a:ext>
            </a:extLst>
          </p:cNvPr>
          <p:cNvSpPr txBox="1"/>
          <p:nvPr/>
        </p:nvSpPr>
        <p:spPr>
          <a:xfrm>
            <a:off x="1331640" y="5373216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0V</a:t>
            </a:r>
          </a:p>
        </p:txBody>
      </p:sp>
    </p:spTree>
    <p:extLst>
      <p:ext uri="{BB962C8B-B14F-4D97-AF65-F5344CB8AC3E}">
        <p14:creationId xmlns:p14="http://schemas.microsoft.com/office/powerpoint/2010/main" val="416863101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6D62A-6321-9442-9347-73CB5153F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1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4B346-AD0C-FD40-9952-8D73F1E75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Overview how cameras work from light in to digital images out</a:t>
            </a:r>
          </a:p>
          <a:p>
            <a:r>
              <a:rPr lang="en-GB" dirty="0"/>
              <a:t>Introduce topics to be covered in more detail later in the course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D2920-E22D-1743-8659-9B44E1EE2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62A53-C34D-484B-8C63-53B7D6C408AF}" type="datetime1">
              <a:rPr lang="nb-NO" smtClean="0"/>
              <a:t>28.08.2019</a:t>
            </a:fld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6C1478-582E-8B40-BECF-C5B8245DF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38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Line 116"/>
          <p:cNvSpPr>
            <a:spLocks noChangeShapeType="1"/>
          </p:cNvSpPr>
          <p:nvPr/>
        </p:nvSpPr>
        <p:spPr bwMode="auto">
          <a:xfrm>
            <a:off x="3785586" y="3164782"/>
            <a:ext cx="245341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80" name="Line 119"/>
          <p:cNvSpPr>
            <a:spLocks noChangeShapeType="1"/>
          </p:cNvSpPr>
          <p:nvPr/>
        </p:nvSpPr>
        <p:spPr bwMode="auto">
          <a:xfrm>
            <a:off x="3638381" y="3237620"/>
            <a:ext cx="1444" cy="19890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83" name="Line 125"/>
          <p:cNvSpPr>
            <a:spLocks noChangeShapeType="1"/>
          </p:cNvSpPr>
          <p:nvPr/>
        </p:nvSpPr>
        <p:spPr bwMode="auto">
          <a:xfrm>
            <a:off x="4937245" y="3164782"/>
            <a:ext cx="246785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85" name="Line 128"/>
          <p:cNvSpPr>
            <a:spLocks noChangeShapeType="1"/>
          </p:cNvSpPr>
          <p:nvPr/>
        </p:nvSpPr>
        <p:spPr bwMode="auto">
          <a:xfrm>
            <a:off x="4791484" y="3237620"/>
            <a:ext cx="1443" cy="19890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88" name="Line 134"/>
          <p:cNvSpPr>
            <a:spLocks noChangeShapeType="1"/>
          </p:cNvSpPr>
          <p:nvPr/>
        </p:nvSpPr>
        <p:spPr bwMode="auto">
          <a:xfrm>
            <a:off x="6088904" y="3164782"/>
            <a:ext cx="243898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90" name="Line 137"/>
          <p:cNvSpPr>
            <a:spLocks noChangeShapeType="1"/>
          </p:cNvSpPr>
          <p:nvPr/>
        </p:nvSpPr>
        <p:spPr bwMode="auto">
          <a:xfrm>
            <a:off x="5940257" y="3237620"/>
            <a:ext cx="1443" cy="19890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93" name="Line 144"/>
          <p:cNvSpPr>
            <a:spLocks noChangeShapeType="1"/>
          </p:cNvSpPr>
          <p:nvPr/>
        </p:nvSpPr>
        <p:spPr bwMode="auto">
          <a:xfrm>
            <a:off x="2619495" y="3164782"/>
            <a:ext cx="245341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95" name="Line 147"/>
          <p:cNvSpPr>
            <a:spLocks noChangeShapeType="1"/>
          </p:cNvSpPr>
          <p:nvPr/>
        </p:nvSpPr>
        <p:spPr bwMode="auto">
          <a:xfrm>
            <a:off x="2473734" y="3237620"/>
            <a:ext cx="1443" cy="19890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50" name="AutoShape 6"/>
          <p:cNvSpPr>
            <a:spLocks noChangeArrowheads="1"/>
          </p:cNvSpPr>
          <p:nvPr/>
        </p:nvSpPr>
        <p:spPr bwMode="auto">
          <a:xfrm>
            <a:off x="3019136" y="2474794"/>
            <a:ext cx="508000" cy="930088"/>
          </a:xfrm>
          <a:prstGeom prst="roundRect">
            <a:avLst>
              <a:gd name="adj" fmla="val 2487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>
            <a:off x="4048126" y="2420165"/>
            <a:ext cx="1443" cy="1091173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56" name="AutoShape 12"/>
          <p:cNvSpPr>
            <a:spLocks noChangeArrowheads="1"/>
          </p:cNvSpPr>
          <p:nvPr/>
        </p:nvSpPr>
        <p:spPr bwMode="auto">
          <a:xfrm>
            <a:off x="3278909" y="2474793"/>
            <a:ext cx="686955" cy="481853"/>
          </a:xfrm>
          <a:prstGeom prst="roundRect">
            <a:avLst>
              <a:gd name="adj" fmla="val 24727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57" name="Freeform 13"/>
          <p:cNvSpPr>
            <a:spLocks/>
          </p:cNvSpPr>
          <p:nvPr/>
        </p:nvSpPr>
        <p:spPr bwMode="auto">
          <a:xfrm>
            <a:off x="3564660" y="2980458"/>
            <a:ext cx="339148" cy="348784"/>
          </a:xfrm>
          <a:custGeom>
            <a:avLst/>
            <a:gdLst/>
            <a:ahLst/>
            <a:cxnLst>
              <a:cxn ang="0">
                <a:pos x="214" y="110"/>
              </a:cxn>
              <a:cxn ang="0">
                <a:pos x="0" y="0"/>
              </a:cxn>
              <a:cxn ang="0">
                <a:pos x="0" y="220"/>
              </a:cxn>
              <a:cxn ang="0">
                <a:pos x="214" y="110"/>
              </a:cxn>
            </a:cxnLst>
            <a:rect l="0" t="0" r="r" b="b"/>
            <a:pathLst>
              <a:path w="214" h="220">
                <a:moveTo>
                  <a:pt x="214" y="110"/>
                </a:moveTo>
                <a:lnTo>
                  <a:pt x="0" y="0"/>
                </a:lnTo>
                <a:lnTo>
                  <a:pt x="0" y="220"/>
                </a:lnTo>
                <a:lnTo>
                  <a:pt x="214" y="110"/>
                </a:lnTo>
                <a:close/>
              </a:path>
            </a:pathLst>
          </a:cu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59" name="AutoShape 15"/>
          <p:cNvSpPr>
            <a:spLocks noChangeArrowheads="1"/>
          </p:cNvSpPr>
          <p:nvPr/>
        </p:nvSpPr>
        <p:spPr bwMode="auto">
          <a:xfrm>
            <a:off x="4169353" y="2474794"/>
            <a:ext cx="508000" cy="930088"/>
          </a:xfrm>
          <a:prstGeom prst="roundRect">
            <a:avLst>
              <a:gd name="adj" fmla="val 2487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62" name="Line 18"/>
          <p:cNvSpPr>
            <a:spLocks noChangeShapeType="1"/>
          </p:cNvSpPr>
          <p:nvPr/>
        </p:nvSpPr>
        <p:spPr bwMode="auto">
          <a:xfrm>
            <a:off x="5202671" y="2414561"/>
            <a:ext cx="1443" cy="1099578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65" name="AutoShape 21"/>
          <p:cNvSpPr>
            <a:spLocks noChangeArrowheads="1"/>
          </p:cNvSpPr>
          <p:nvPr/>
        </p:nvSpPr>
        <p:spPr bwMode="auto">
          <a:xfrm>
            <a:off x="4429126" y="2474793"/>
            <a:ext cx="689841" cy="481853"/>
          </a:xfrm>
          <a:prstGeom prst="roundRect">
            <a:avLst>
              <a:gd name="adj" fmla="val 24727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66" name="Freeform 22"/>
          <p:cNvSpPr>
            <a:spLocks/>
          </p:cNvSpPr>
          <p:nvPr/>
        </p:nvSpPr>
        <p:spPr bwMode="auto">
          <a:xfrm>
            <a:off x="4713432" y="2980458"/>
            <a:ext cx="340591" cy="348784"/>
          </a:xfrm>
          <a:custGeom>
            <a:avLst/>
            <a:gdLst/>
            <a:ahLst/>
            <a:cxnLst>
              <a:cxn ang="0">
                <a:pos x="214" y="110"/>
              </a:cxn>
              <a:cxn ang="0">
                <a:pos x="0" y="0"/>
              </a:cxn>
              <a:cxn ang="0">
                <a:pos x="0" y="220"/>
              </a:cxn>
              <a:cxn ang="0">
                <a:pos x="214" y="110"/>
              </a:cxn>
            </a:cxnLst>
            <a:rect l="0" t="0" r="r" b="b"/>
            <a:pathLst>
              <a:path w="214" h="220">
                <a:moveTo>
                  <a:pt x="214" y="110"/>
                </a:moveTo>
                <a:lnTo>
                  <a:pt x="0" y="0"/>
                </a:lnTo>
                <a:lnTo>
                  <a:pt x="0" y="220"/>
                </a:lnTo>
                <a:lnTo>
                  <a:pt x="214" y="110"/>
                </a:lnTo>
                <a:close/>
              </a:path>
            </a:pathLst>
          </a:cu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68" name="AutoShape 24"/>
          <p:cNvSpPr>
            <a:spLocks noChangeArrowheads="1"/>
          </p:cNvSpPr>
          <p:nvPr/>
        </p:nvSpPr>
        <p:spPr bwMode="auto">
          <a:xfrm>
            <a:off x="5319569" y="2474794"/>
            <a:ext cx="506557" cy="930088"/>
          </a:xfrm>
          <a:prstGeom prst="roundRect">
            <a:avLst>
              <a:gd name="adj" fmla="val 2487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70" name="Line 26"/>
          <p:cNvSpPr>
            <a:spLocks noChangeShapeType="1"/>
          </p:cNvSpPr>
          <p:nvPr/>
        </p:nvSpPr>
        <p:spPr bwMode="auto">
          <a:xfrm>
            <a:off x="6119091" y="3154150"/>
            <a:ext cx="239568" cy="1401"/>
          </a:xfrm>
          <a:prstGeom prst="line">
            <a:avLst/>
          </a:prstGeom>
          <a:noFill/>
          <a:ln w="26988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71" name="Line 27"/>
          <p:cNvSpPr>
            <a:spLocks noChangeShapeType="1"/>
          </p:cNvSpPr>
          <p:nvPr/>
        </p:nvSpPr>
        <p:spPr bwMode="auto">
          <a:xfrm>
            <a:off x="6350000" y="2420165"/>
            <a:ext cx="1444" cy="1091173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74" name="AutoShape 30"/>
          <p:cNvSpPr>
            <a:spLocks noChangeArrowheads="1"/>
          </p:cNvSpPr>
          <p:nvPr/>
        </p:nvSpPr>
        <p:spPr bwMode="auto">
          <a:xfrm>
            <a:off x="5580784" y="2474793"/>
            <a:ext cx="686955" cy="481853"/>
          </a:xfrm>
          <a:prstGeom prst="roundRect">
            <a:avLst>
              <a:gd name="adj" fmla="val 24727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75" name="Freeform 31"/>
          <p:cNvSpPr>
            <a:spLocks/>
          </p:cNvSpPr>
          <p:nvPr/>
        </p:nvSpPr>
        <p:spPr bwMode="auto">
          <a:xfrm>
            <a:off x="5863648" y="2980458"/>
            <a:ext cx="342034" cy="348784"/>
          </a:xfrm>
          <a:custGeom>
            <a:avLst/>
            <a:gdLst/>
            <a:ahLst/>
            <a:cxnLst>
              <a:cxn ang="0">
                <a:pos x="216" y="110"/>
              </a:cxn>
              <a:cxn ang="0">
                <a:pos x="0" y="0"/>
              </a:cxn>
              <a:cxn ang="0">
                <a:pos x="0" y="220"/>
              </a:cxn>
              <a:cxn ang="0">
                <a:pos x="216" y="110"/>
              </a:cxn>
            </a:cxnLst>
            <a:rect l="0" t="0" r="r" b="b"/>
            <a:pathLst>
              <a:path w="216" h="220">
                <a:moveTo>
                  <a:pt x="216" y="110"/>
                </a:moveTo>
                <a:lnTo>
                  <a:pt x="0" y="0"/>
                </a:lnTo>
                <a:lnTo>
                  <a:pt x="0" y="220"/>
                </a:lnTo>
                <a:lnTo>
                  <a:pt x="216" y="110"/>
                </a:lnTo>
                <a:close/>
              </a:path>
            </a:pathLst>
          </a:cu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77" name="AutoShape 33"/>
          <p:cNvSpPr>
            <a:spLocks noChangeArrowheads="1"/>
          </p:cNvSpPr>
          <p:nvPr/>
        </p:nvSpPr>
        <p:spPr bwMode="auto">
          <a:xfrm>
            <a:off x="3019136" y="3567367"/>
            <a:ext cx="508000" cy="930088"/>
          </a:xfrm>
          <a:prstGeom prst="roundRect">
            <a:avLst>
              <a:gd name="adj" fmla="val 2487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78" name="Line 34"/>
          <p:cNvSpPr>
            <a:spLocks noChangeShapeType="1"/>
          </p:cNvSpPr>
          <p:nvPr/>
        </p:nvSpPr>
        <p:spPr bwMode="auto">
          <a:xfrm>
            <a:off x="3405909" y="4249525"/>
            <a:ext cx="197716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79" name="Line 35"/>
          <p:cNvSpPr>
            <a:spLocks noChangeShapeType="1"/>
          </p:cNvSpPr>
          <p:nvPr/>
        </p:nvSpPr>
        <p:spPr bwMode="auto">
          <a:xfrm>
            <a:off x="3812887" y="4249525"/>
            <a:ext cx="245341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80" name="Line 36"/>
          <p:cNvSpPr>
            <a:spLocks noChangeShapeType="1"/>
          </p:cNvSpPr>
          <p:nvPr/>
        </p:nvSpPr>
        <p:spPr bwMode="auto">
          <a:xfrm>
            <a:off x="4048126" y="3511338"/>
            <a:ext cx="1443" cy="109397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81" name="Line 37"/>
          <p:cNvSpPr>
            <a:spLocks noChangeShapeType="1"/>
          </p:cNvSpPr>
          <p:nvPr/>
        </p:nvSpPr>
        <p:spPr bwMode="auto">
          <a:xfrm>
            <a:off x="2955636" y="4521267"/>
            <a:ext cx="1052080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82" name="Line 38"/>
          <p:cNvSpPr>
            <a:spLocks noChangeShapeType="1"/>
          </p:cNvSpPr>
          <p:nvPr/>
        </p:nvSpPr>
        <p:spPr bwMode="auto">
          <a:xfrm>
            <a:off x="3665682" y="4322363"/>
            <a:ext cx="1444" cy="19890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83" name="AutoShape 39"/>
          <p:cNvSpPr>
            <a:spLocks noChangeArrowheads="1"/>
          </p:cNvSpPr>
          <p:nvPr/>
        </p:nvSpPr>
        <p:spPr bwMode="auto">
          <a:xfrm>
            <a:off x="3278909" y="3567368"/>
            <a:ext cx="686955" cy="483253"/>
          </a:xfrm>
          <a:prstGeom prst="roundRect">
            <a:avLst>
              <a:gd name="adj" fmla="val 24861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84" name="Freeform 40"/>
          <p:cNvSpPr>
            <a:spLocks/>
          </p:cNvSpPr>
          <p:nvPr/>
        </p:nvSpPr>
        <p:spPr bwMode="auto">
          <a:xfrm>
            <a:off x="3564660" y="4068830"/>
            <a:ext cx="339148" cy="354386"/>
          </a:xfrm>
          <a:custGeom>
            <a:avLst/>
            <a:gdLst/>
            <a:ahLst/>
            <a:cxnLst>
              <a:cxn ang="0">
                <a:pos x="214" y="112"/>
              </a:cxn>
              <a:cxn ang="0">
                <a:pos x="0" y="0"/>
              </a:cxn>
              <a:cxn ang="0">
                <a:pos x="0" y="223"/>
              </a:cxn>
              <a:cxn ang="0">
                <a:pos x="214" y="112"/>
              </a:cxn>
            </a:cxnLst>
            <a:rect l="0" t="0" r="r" b="b"/>
            <a:pathLst>
              <a:path w="214" h="223">
                <a:moveTo>
                  <a:pt x="214" y="112"/>
                </a:moveTo>
                <a:lnTo>
                  <a:pt x="0" y="0"/>
                </a:lnTo>
                <a:lnTo>
                  <a:pt x="0" y="223"/>
                </a:lnTo>
                <a:lnTo>
                  <a:pt x="214" y="112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85" name="Oval 41"/>
          <p:cNvSpPr>
            <a:spLocks noChangeArrowheads="1"/>
          </p:cNvSpPr>
          <p:nvPr/>
        </p:nvSpPr>
        <p:spPr bwMode="auto">
          <a:xfrm>
            <a:off x="3375603" y="4225713"/>
            <a:ext cx="50511" cy="47625"/>
          </a:xfrm>
          <a:prstGeom prst="ellipse">
            <a:avLst/>
          </a:prstGeom>
          <a:solidFill>
            <a:schemeClr val="tx1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86" name="AutoShape 42"/>
          <p:cNvSpPr>
            <a:spLocks noChangeArrowheads="1"/>
          </p:cNvSpPr>
          <p:nvPr/>
        </p:nvSpPr>
        <p:spPr bwMode="auto">
          <a:xfrm>
            <a:off x="4169353" y="3567367"/>
            <a:ext cx="508000" cy="930088"/>
          </a:xfrm>
          <a:prstGeom prst="roundRect">
            <a:avLst>
              <a:gd name="adj" fmla="val 2487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87" name="Line 43"/>
          <p:cNvSpPr>
            <a:spLocks noChangeShapeType="1"/>
          </p:cNvSpPr>
          <p:nvPr/>
        </p:nvSpPr>
        <p:spPr bwMode="auto">
          <a:xfrm>
            <a:off x="4557569" y="4249525"/>
            <a:ext cx="199159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88" name="Line 44"/>
          <p:cNvSpPr>
            <a:spLocks noChangeShapeType="1"/>
          </p:cNvSpPr>
          <p:nvPr/>
        </p:nvSpPr>
        <p:spPr bwMode="auto">
          <a:xfrm>
            <a:off x="4964546" y="4249525"/>
            <a:ext cx="246785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89" name="Line 45"/>
          <p:cNvSpPr>
            <a:spLocks noChangeShapeType="1"/>
          </p:cNvSpPr>
          <p:nvPr/>
        </p:nvSpPr>
        <p:spPr bwMode="auto">
          <a:xfrm>
            <a:off x="5202671" y="3507135"/>
            <a:ext cx="1443" cy="1100978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90" name="Line 46"/>
          <p:cNvSpPr>
            <a:spLocks noChangeShapeType="1"/>
          </p:cNvSpPr>
          <p:nvPr/>
        </p:nvSpPr>
        <p:spPr bwMode="auto">
          <a:xfrm>
            <a:off x="4108739" y="4521267"/>
            <a:ext cx="1050636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91" name="Line 47"/>
          <p:cNvSpPr>
            <a:spLocks noChangeShapeType="1"/>
          </p:cNvSpPr>
          <p:nvPr/>
        </p:nvSpPr>
        <p:spPr bwMode="auto">
          <a:xfrm>
            <a:off x="4818785" y="4322363"/>
            <a:ext cx="1443" cy="19890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92" name="AutoShape 48"/>
          <p:cNvSpPr>
            <a:spLocks noChangeArrowheads="1"/>
          </p:cNvSpPr>
          <p:nvPr/>
        </p:nvSpPr>
        <p:spPr bwMode="auto">
          <a:xfrm>
            <a:off x="4429126" y="3567368"/>
            <a:ext cx="689841" cy="483253"/>
          </a:xfrm>
          <a:prstGeom prst="roundRect">
            <a:avLst>
              <a:gd name="adj" fmla="val 24861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93" name="Freeform 49"/>
          <p:cNvSpPr>
            <a:spLocks/>
          </p:cNvSpPr>
          <p:nvPr/>
        </p:nvSpPr>
        <p:spPr bwMode="auto">
          <a:xfrm>
            <a:off x="4713432" y="4068830"/>
            <a:ext cx="340591" cy="354386"/>
          </a:xfrm>
          <a:custGeom>
            <a:avLst/>
            <a:gdLst/>
            <a:ahLst/>
            <a:cxnLst>
              <a:cxn ang="0">
                <a:pos x="214" y="112"/>
              </a:cxn>
              <a:cxn ang="0">
                <a:pos x="0" y="0"/>
              </a:cxn>
              <a:cxn ang="0">
                <a:pos x="0" y="223"/>
              </a:cxn>
              <a:cxn ang="0">
                <a:pos x="214" y="112"/>
              </a:cxn>
            </a:cxnLst>
            <a:rect l="0" t="0" r="r" b="b"/>
            <a:pathLst>
              <a:path w="214" h="223">
                <a:moveTo>
                  <a:pt x="214" y="112"/>
                </a:moveTo>
                <a:lnTo>
                  <a:pt x="0" y="0"/>
                </a:lnTo>
                <a:lnTo>
                  <a:pt x="0" y="223"/>
                </a:lnTo>
                <a:lnTo>
                  <a:pt x="214" y="112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94" name="Oval 50"/>
          <p:cNvSpPr>
            <a:spLocks noChangeArrowheads="1"/>
          </p:cNvSpPr>
          <p:nvPr/>
        </p:nvSpPr>
        <p:spPr bwMode="auto">
          <a:xfrm>
            <a:off x="4525819" y="4225713"/>
            <a:ext cx="50512" cy="47625"/>
          </a:xfrm>
          <a:prstGeom prst="ellipse">
            <a:avLst/>
          </a:prstGeom>
          <a:solidFill>
            <a:schemeClr val="tx1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95" name="AutoShape 51"/>
          <p:cNvSpPr>
            <a:spLocks noChangeArrowheads="1"/>
          </p:cNvSpPr>
          <p:nvPr/>
        </p:nvSpPr>
        <p:spPr bwMode="auto">
          <a:xfrm>
            <a:off x="5319569" y="3567367"/>
            <a:ext cx="506557" cy="930088"/>
          </a:xfrm>
          <a:prstGeom prst="roundRect">
            <a:avLst>
              <a:gd name="adj" fmla="val 2487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96" name="Line 52"/>
          <p:cNvSpPr>
            <a:spLocks noChangeShapeType="1"/>
          </p:cNvSpPr>
          <p:nvPr/>
        </p:nvSpPr>
        <p:spPr bwMode="auto">
          <a:xfrm>
            <a:off x="5707785" y="4249525"/>
            <a:ext cx="197715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97" name="Line 53"/>
          <p:cNvSpPr>
            <a:spLocks noChangeShapeType="1"/>
          </p:cNvSpPr>
          <p:nvPr/>
        </p:nvSpPr>
        <p:spPr bwMode="auto">
          <a:xfrm>
            <a:off x="6116205" y="4249525"/>
            <a:ext cx="243898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98" name="Line 54"/>
          <p:cNvSpPr>
            <a:spLocks noChangeShapeType="1"/>
          </p:cNvSpPr>
          <p:nvPr/>
        </p:nvSpPr>
        <p:spPr bwMode="auto">
          <a:xfrm>
            <a:off x="6350000" y="3511338"/>
            <a:ext cx="1444" cy="109397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799" name="Line 55"/>
          <p:cNvSpPr>
            <a:spLocks noChangeShapeType="1"/>
          </p:cNvSpPr>
          <p:nvPr/>
        </p:nvSpPr>
        <p:spPr bwMode="auto">
          <a:xfrm>
            <a:off x="5258955" y="4521267"/>
            <a:ext cx="1053523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00" name="Line 56"/>
          <p:cNvSpPr>
            <a:spLocks noChangeShapeType="1"/>
          </p:cNvSpPr>
          <p:nvPr/>
        </p:nvSpPr>
        <p:spPr bwMode="auto">
          <a:xfrm>
            <a:off x="5967558" y="4322363"/>
            <a:ext cx="1443" cy="19890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01" name="AutoShape 57"/>
          <p:cNvSpPr>
            <a:spLocks noChangeArrowheads="1"/>
          </p:cNvSpPr>
          <p:nvPr/>
        </p:nvSpPr>
        <p:spPr bwMode="auto">
          <a:xfrm>
            <a:off x="5580784" y="3567368"/>
            <a:ext cx="686955" cy="483253"/>
          </a:xfrm>
          <a:prstGeom prst="roundRect">
            <a:avLst>
              <a:gd name="adj" fmla="val 24861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02" name="Freeform 58"/>
          <p:cNvSpPr>
            <a:spLocks/>
          </p:cNvSpPr>
          <p:nvPr/>
        </p:nvSpPr>
        <p:spPr bwMode="auto">
          <a:xfrm>
            <a:off x="5863648" y="4068830"/>
            <a:ext cx="342034" cy="354386"/>
          </a:xfrm>
          <a:custGeom>
            <a:avLst/>
            <a:gdLst/>
            <a:ahLst/>
            <a:cxnLst>
              <a:cxn ang="0">
                <a:pos x="216" y="112"/>
              </a:cxn>
              <a:cxn ang="0">
                <a:pos x="0" y="0"/>
              </a:cxn>
              <a:cxn ang="0">
                <a:pos x="0" y="223"/>
              </a:cxn>
              <a:cxn ang="0">
                <a:pos x="216" y="112"/>
              </a:cxn>
            </a:cxnLst>
            <a:rect l="0" t="0" r="r" b="b"/>
            <a:pathLst>
              <a:path w="216" h="223">
                <a:moveTo>
                  <a:pt x="216" y="112"/>
                </a:moveTo>
                <a:lnTo>
                  <a:pt x="0" y="0"/>
                </a:lnTo>
                <a:lnTo>
                  <a:pt x="0" y="223"/>
                </a:lnTo>
                <a:lnTo>
                  <a:pt x="216" y="112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03" name="Oval 59"/>
          <p:cNvSpPr>
            <a:spLocks noChangeArrowheads="1"/>
          </p:cNvSpPr>
          <p:nvPr/>
        </p:nvSpPr>
        <p:spPr bwMode="auto">
          <a:xfrm>
            <a:off x="5677478" y="4225713"/>
            <a:ext cx="49068" cy="47625"/>
          </a:xfrm>
          <a:prstGeom prst="ellipse">
            <a:avLst/>
          </a:prstGeom>
          <a:solidFill>
            <a:schemeClr val="tx1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04" name="AutoShape 60"/>
          <p:cNvSpPr>
            <a:spLocks noChangeArrowheads="1"/>
          </p:cNvSpPr>
          <p:nvPr/>
        </p:nvSpPr>
        <p:spPr bwMode="auto">
          <a:xfrm>
            <a:off x="3019136" y="4658540"/>
            <a:ext cx="508000" cy="931489"/>
          </a:xfrm>
          <a:prstGeom prst="roundRect">
            <a:avLst>
              <a:gd name="adj" fmla="val 2487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05" name="Line 61"/>
          <p:cNvSpPr>
            <a:spLocks noChangeShapeType="1"/>
          </p:cNvSpPr>
          <p:nvPr/>
        </p:nvSpPr>
        <p:spPr bwMode="auto">
          <a:xfrm>
            <a:off x="3405909" y="5343500"/>
            <a:ext cx="197716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06" name="Line 62"/>
          <p:cNvSpPr>
            <a:spLocks noChangeShapeType="1"/>
          </p:cNvSpPr>
          <p:nvPr/>
        </p:nvSpPr>
        <p:spPr bwMode="auto">
          <a:xfrm>
            <a:off x="3812887" y="5343500"/>
            <a:ext cx="245341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07" name="Line 63"/>
          <p:cNvSpPr>
            <a:spLocks noChangeShapeType="1"/>
          </p:cNvSpPr>
          <p:nvPr/>
        </p:nvSpPr>
        <p:spPr bwMode="auto">
          <a:xfrm>
            <a:off x="4048126" y="4605311"/>
            <a:ext cx="1443" cy="109257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08" name="Line 64"/>
          <p:cNvSpPr>
            <a:spLocks noChangeShapeType="1"/>
          </p:cNvSpPr>
          <p:nvPr/>
        </p:nvSpPr>
        <p:spPr bwMode="auto">
          <a:xfrm>
            <a:off x="3665682" y="5414937"/>
            <a:ext cx="1444" cy="200306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09" name="AutoShape 65"/>
          <p:cNvSpPr>
            <a:spLocks noChangeArrowheads="1"/>
          </p:cNvSpPr>
          <p:nvPr/>
        </p:nvSpPr>
        <p:spPr bwMode="auto">
          <a:xfrm>
            <a:off x="3278909" y="4658539"/>
            <a:ext cx="686955" cy="481853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10" name="Freeform 66"/>
          <p:cNvSpPr>
            <a:spLocks/>
          </p:cNvSpPr>
          <p:nvPr/>
        </p:nvSpPr>
        <p:spPr bwMode="auto">
          <a:xfrm>
            <a:off x="3564660" y="5165606"/>
            <a:ext cx="339148" cy="352985"/>
          </a:xfrm>
          <a:custGeom>
            <a:avLst/>
            <a:gdLst/>
            <a:ahLst/>
            <a:cxnLst>
              <a:cxn ang="0">
                <a:pos x="214" y="110"/>
              </a:cxn>
              <a:cxn ang="0">
                <a:pos x="0" y="0"/>
              </a:cxn>
              <a:cxn ang="0">
                <a:pos x="0" y="222"/>
              </a:cxn>
              <a:cxn ang="0">
                <a:pos x="214" y="110"/>
              </a:cxn>
            </a:cxnLst>
            <a:rect l="0" t="0" r="r" b="b"/>
            <a:pathLst>
              <a:path w="214" h="222">
                <a:moveTo>
                  <a:pt x="214" y="110"/>
                </a:moveTo>
                <a:lnTo>
                  <a:pt x="0" y="0"/>
                </a:lnTo>
                <a:lnTo>
                  <a:pt x="0" y="222"/>
                </a:lnTo>
                <a:lnTo>
                  <a:pt x="214" y="11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11" name="Oval 67"/>
          <p:cNvSpPr>
            <a:spLocks noChangeArrowheads="1"/>
          </p:cNvSpPr>
          <p:nvPr/>
        </p:nvSpPr>
        <p:spPr bwMode="auto">
          <a:xfrm>
            <a:off x="3375603" y="5319686"/>
            <a:ext cx="50511" cy="44824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12" name="AutoShape 68"/>
          <p:cNvSpPr>
            <a:spLocks noChangeArrowheads="1"/>
          </p:cNvSpPr>
          <p:nvPr/>
        </p:nvSpPr>
        <p:spPr bwMode="auto">
          <a:xfrm>
            <a:off x="4169353" y="4658540"/>
            <a:ext cx="508000" cy="931489"/>
          </a:xfrm>
          <a:prstGeom prst="roundRect">
            <a:avLst>
              <a:gd name="adj" fmla="val 2487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13" name="Line 69"/>
          <p:cNvSpPr>
            <a:spLocks noChangeShapeType="1"/>
          </p:cNvSpPr>
          <p:nvPr/>
        </p:nvSpPr>
        <p:spPr bwMode="auto">
          <a:xfrm>
            <a:off x="4557569" y="5343500"/>
            <a:ext cx="199159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14" name="Line 70"/>
          <p:cNvSpPr>
            <a:spLocks noChangeShapeType="1"/>
          </p:cNvSpPr>
          <p:nvPr/>
        </p:nvSpPr>
        <p:spPr bwMode="auto">
          <a:xfrm>
            <a:off x="4964546" y="5343500"/>
            <a:ext cx="246785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15" name="Line 71"/>
          <p:cNvSpPr>
            <a:spLocks noChangeShapeType="1"/>
          </p:cNvSpPr>
          <p:nvPr/>
        </p:nvSpPr>
        <p:spPr bwMode="auto">
          <a:xfrm>
            <a:off x="5202671" y="4603911"/>
            <a:ext cx="1443" cy="1096775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16" name="Line 72"/>
          <p:cNvSpPr>
            <a:spLocks noChangeShapeType="1"/>
          </p:cNvSpPr>
          <p:nvPr/>
        </p:nvSpPr>
        <p:spPr bwMode="auto">
          <a:xfrm>
            <a:off x="4818785" y="5414937"/>
            <a:ext cx="1443" cy="200306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17" name="AutoShape 73"/>
          <p:cNvSpPr>
            <a:spLocks noChangeArrowheads="1"/>
          </p:cNvSpPr>
          <p:nvPr/>
        </p:nvSpPr>
        <p:spPr bwMode="auto">
          <a:xfrm>
            <a:off x="4429126" y="4658539"/>
            <a:ext cx="689841" cy="481853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18" name="Freeform 74"/>
          <p:cNvSpPr>
            <a:spLocks/>
          </p:cNvSpPr>
          <p:nvPr/>
        </p:nvSpPr>
        <p:spPr bwMode="auto">
          <a:xfrm>
            <a:off x="4713432" y="5165606"/>
            <a:ext cx="340591" cy="352985"/>
          </a:xfrm>
          <a:custGeom>
            <a:avLst/>
            <a:gdLst/>
            <a:ahLst/>
            <a:cxnLst>
              <a:cxn ang="0">
                <a:pos x="214" y="110"/>
              </a:cxn>
              <a:cxn ang="0">
                <a:pos x="0" y="0"/>
              </a:cxn>
              <a:cxn ang="0">
                <a:pos x="0" y="222"/>
              </a:cxn>
              <a:cxn ang="0">
                <a:pos x="214" y="110"/>
              </a:cxn>
            </a:cxnLst>
            <a:rect l="0" t="0" r="r" b="b"/>
            <a:pathLst>
              <a:path w="214" h="222">
                <a:moveTo>
                  <a:pt x="214" y="110"/>
                </a:moveTo>
                <a:lnTo>
                  <a:pt x="0" y="0"/>
                </a:lnTo>
                <a:lnTo>
                  <a:pt x="0" y="222"/>
                </a:lnTo>
                <a:lnTo>
                  <a:pt x="214" y="11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19" name="Oval 75"/>
          <p:cNvSpPr>
            <a:spLocks noChangeArrowheads="1"/>
          </p:cNvSpPr>
          <p:nvPr/>
        </p:nvSpPr>
        <p:spPr bwMode="auto">
          <a:xfrm>
            <a:off x="4525819" y="5319686"/>
            <a:ext cx="50512" cy="44824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20" name="AutoShape 76"/>
          <p:cNvSpPr>
            <a:spLocks noChangeArrowheads="1"/>
          </p:cNvSpPr>
          <p:nvPr/>
        </p:nvSpPr>
        <p:spPr bwMode="auto">
          <a:xfrm>
            <a:off x="5319569" y="4658540"/>
            <a:ext cx="506557" cy="931489"/>
          </a:xfrm>
          <a:prstGeom prst="roundRect">
            <a:avLst>
              <a:gd name="adj" fmla="val 2487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21" name="Line 77"/>
          <p:cNvSpPr>
            <a:spLocks noChangeShapeType="1"/>
          </p:cNvSpPr>
          <p:nvPr/>
        </p:nvSpPr>
        <p:spPr bwMode="auto">
          <a:xfrm>
            <a:off x="5707785" y="5343500"/>
            <a:ext cx="197715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22" name="Line 78"/>
          <p:cNvSpPr>
            <a:spLocks noChangeShapeType="1"/>
          </p:cNvSpPr>
          <p:nvPr/>
        </p:nvSpPr>
        <p:spPr bwMode="auto">
          <a:xfrm>
            <a:off x="6116205" y="5343500"/>
            <a:ext cx="243898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23" name="Line 79"/>
          <p:cNvSpPr>
            <a:spLocks noChangeShapeType="1"/>
          </p:cNvSpPr>
          <p:nvPr/>
        </p:nvSpPr>
        <p:spPr bwMode="auto">
          <a:xfrm>
            <a:off x="6350000" y="4605311"/>
            <a:ext cx="1444" cy="109257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24" name="Line 80"/>
          <p:cNvSpPr>
            <a:spLocks noChangeShapeType="1"/>
          </p:cNvSpPr>
          <p:nvPr/>
        </p:nvSpPr>
        <p:spPr bwMode="auto">
          <a:xfrm>
            <a:off x="5967558" y="5414937"/>
            <a:ext cx="1443" cy="200306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25" name="AutoShape 81"/>
          <p:cNvSpPr>
            <a:spLocks noChangeArrowheads="1"/>
          </p:cNvSpPr>
          <p:nvPr/>
        </p:nvSpPr>
        <p:spPr bwMode="auto">
          <a:xfrm>
            <a:off x="5580784" y="4658539"/>
            <a:ext cx="686955" cy="481853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26" name="Freeform 82"/>
          <p:cNvSpPr>
            <a:spLocks/>
          </p:cNvSpPr>
          <p:nvPr/>
        </p:nvSpPr>
        <p:spPr bwMode="auto">
          <a:xfrm>
            <a:off x="5863648" y="5165606"/>
            <a:ext cx="342034" cy="352985"/>
          </a:xfrm>
          <a:custGeom>
            <a:avLst/>
            <a:gdLst/>
            <a:ahLst/>
            <a:cxnLst>
              <a:cxn ang="0">
                <a:pos x="216" y="110"/>
              </a:cxn>
              <a:cxn ang="0">
                <a:pos x="0" y="0"/>
              </a:cxn>
              <a:cxn ang="0">
                <a:pos x="0" y="222"/>
              </a:cxn>
              <a:cxn ang="0">
                <a:pos x="216" y="110"/>
              </a:cxn>
            </a:cxnLst>
            <a:rect l="0" t="0" r="r" b="b"/>
            <a:pathLst>
              <a:path w="216" h="222">
                <a:moveTo>
                  <a:pt x="216" y="110"/>
                </a:moveTo>
                <a:lnTo>
                  <a:pt x="0" y="0"/>
                </a:lnTo>
                <a:lnTo>
                  <a:pt x="0" y="222"/>
                </a:lnTo>
                <a:lnTo>
                  <a:pt x="216" y="11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27" name="Oval 83"/>
          <p:cNvSpPr>
            <a:spLocks noChangeArrowheads="1"/>
          </p:cNvSpPr>
          <p:nvPr/>
        </p:nvSpPr>
        <p:spPr bwMode="auto">
          <a:xfrm>
            <a:off x="5677478" y="5319686"/>
            <a:ext cx="49068" cy="44824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28" name="AutoShape 84"/>
          <p:cNvSpPr>
            <a:spLocks noChangeArrowheads="1"/>
          </p:cNvSpPr>
          <p:nvPr/>
        </p:nvSpPr>
        <p:spPr bwMode="auto">
          <a:xfrm>
            <a:off x="1851603" y="2474794"/>
            <a:ext cx="508000" cy="930088"/>
          </a:xfrm>
          <a:prstGeom prst="roundRect">
            <a:avLst>
              <a:gd name="adj" fmla="val 2487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31" name="Line 87"/>
          <p:cNvSpPr>
            <a:spLocks noChangeShapeType="1"/>
          </p:cNvSpPr>
          <p:nvPr/>
        </p:nvSpPr>
        <p:spPr bwMode="auto">
          <a:xfrm>
            <a:off x="2884921" y="2414561"/>
            <a:ext cx="1443" cy="1099578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34" name="AutoShape 90"/>
          <p:cNvSpPr>
            <a:spLocks noChangeArrowheads="1"/>
          </p:cNvSpPr>
          <p:nvPr/>
        </p:nvSpPr>
        <p:spPr bwMode="auto">
          <a:xfrm>
            <a:off x="2111376" y="2474793"/>
            <a:ext cx="689841" cy="481853"/>
          </a:xfrm>
          <a:prstGeom prst="roundRect">
            <a:avLst>
              <a:gd name="adj" fmla="val 24727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35" name="Freeform 91"/>
          <p:cNvSpPr>
            <a:spLocks/>
          </p:cNvSpPr>
          <p:nvPr/>
        </p:nvSpPr>
        <p:spPr bwMode="auto">
          <a:xfrm>
            <a:off x="2395682" y="2980458"/>
            <a:ext cx="340591" cy="348784"/>
          </a:xfrm>
          <a:custGeom>
            <a:avLst/>
            <a:gdLst/>
            <a:ahLst/>
            <a:cxnLst>
              <a:cxn ang="0">
                <a:pos x="214" y="110"/>
              </a:cxn>
              <a:cxn ang="0">
                <a:pos x="0" y="0"/>
              </a:cxn>
              <a:cxn ang="0">
                <a:pos x="0" y="220"/>
              </a:cxn>
              <a:cxn ang="0">
                <a:pos x="214" y="110"/>
              </a:cxn>
            </a:cxnLst>
            <a:rect l="0" t="0" r="r" b="b"/>
            <a:pathLst>
              <a:path w="214" h="220">
                <a:moveTo>
                  <a:pt x="214" y="110"/>
                </a:moveTo>
                <a:lnTo>
                  <a:pt x="0" y="0"/>
                </a:lnTo>
                <a:lnTo>
                  <a:pt x="0" y="220"/>
                </a:lnTo>
                <a:lnTo>
                  <a:pt x="214" y="110"/>
                </a:lnTo>
                <a:close/>
              </a:path>
            </a:pathLst>
          </a:cu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37" name="AutoShape 93"/>
          <p:cNvSpPr>
            <a:spLocks noChangeArrowheads="1"/>
          </p:cNvSpPr>
          <p:nvPr/>
        </p:nvSpPr>
        <p:spPr bwMode="auto">
          <a:xfrm>
            <a:off x="1851603" y="3567367"/>
            <a:ext cx="508000" cy="930088"/>
          </a:xfrm>
          <a:prstGeom prst="roundRect">
            <a:avLst>
              <a:gd name="adj" fmla="val 2487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38" name="Line 94"/>
          <p:cNvSpPr>
            <a:spLocks noChangeShapeType="1"/>
          </p:cNvSpPr>
          <p:nvPr/>
        </p:nvSpPr>
        <p:spPr bwMode="auto">
          <a:xfrm>
            <a:off x="2239819" y="4249525"/>
            <a:ext cx="199159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39" name="Line 95"/>
          <p:cNvSpPr>
            <a:spLocks noChangeShapeType="1"/>
          </p:cNvSpPr>
          <p:nvPr/>
        </p:nvSpPr>
        <p:spPr bwMode="auto">
          <a:xfrm>
            <a:off x="2646796" y="4249525"/>
            <a:ext cx="245341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40" name="Line 96"/>
          <p:cNvSpPr>
            <a:spLocks noChangeShapeType="1"/>
          </p:cNvSpPr>
          <p:nvPr/>
        </p:nvSpPr>
        <p:spPr bwMode="auto">
          <a:xfrm>
            <a:off x="2884921" y="3507135"/>
            <a:ext cx="1443" cy="1100978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41" name="Line 97"/>
          <p:cNvSpPr>
            <a:spLocks noChangeShapeType="1"/>
          </p:cNvSpPr>
          <p:nvPr/>
        </p:nvSpPr>
        <p:spPr bwMode="auto">
          <a:xfrm>
            <a:off x="1790989" y="4521267"/>
            <a:ext cx="1050636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42" name="Line 98"/>
          <p:cNvSpPr>
            <a:spLocks noChangeShapeType="1"/>
          </p:cNvSpPr>
          <p:nvPr/>
        </p:nvSpPr>
        <p:spPr bwMode="auto">
          <a:xfrm>
            <a:off x="2501035" y="4322363"/>
            <a:ext cx="1443" cy="19890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43" name="AutoShape 99"/>
          <p:cNvSpPr>
            <a:spLocks noChangeArrowheads="1"/>
          </p:cNvSpPr>
          <p:nvPr/>
        </p:nvSpPr>
        <p:spPr bwMode="auto">
          <a:xfrm>
            <a:off x="2111376" y="3567368"/>
            <a:ext cx="689841" cy="483253"/>
          </a:xfrm>
          <a:prstGeom prst="roundRect">
            <a:avLst>
              <a:gd name="adj" fmla="val 24861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44" name="Freeform 100"/>
          <p:cNvSpPr>
            <a:spLocks/>
          </p:cNvSpPr>
          <p:nvPr/>
        </p:nvSpPr>
        <p:spPr bwMode="auto">
          <a:xfrm>
            <a:off x="2395682" y="4068830"/>
            <a:ext cx="340591" cy="354386"/>
          </a:xfrm>
          <a:custGeom>
            <a:avLst/>
            <a:gdLst/>
            <a:ahLst/>
            <a:cxnLst>
              <a:cxn ang="0">
                <a:pos x="214" y="112"/>
              </a:cxn>
              <a:cxn ang="0">
                <a:pos x="0" y="0"/>
              </a:cxn>
              <a:cxn ang="0">
                <a:pos x="0" y="223"/>
              </a:cxn>
              <a:cxn ang="0">
                <a:pos x="214" y="112"/>
              </a:cxn>
            </a:cxnLst>
            <a:rect l="0" t="0" r="r" b="b"/>
            <a:pathLst>
              <a:path w="214" h="223">
                <a:moveTo>
                  <a:pt x="214" y="112"/>
                </a:moveTo>
                <a:lnTo>
                  <a:pt x="0" y="0"/>
                </a:lnTo>
                <a:lnTo>
                  <a:pt x="0" y="223"/>
                </a:lnTo>
                <a:lnTo>
                  <a:pt x="214" y="112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45" name="Oval 101"/>
          <p:cNvSpPr>
            <a:spLocks noChangeArrowheads="1"/>
          </p:cNvSpPr>
          <p:nvPr/>
        </p:nvSpPr>
        <p:spPr bwMode="auto">
          <a:xfrm>
            <a:off x="2208069" y="4225713"/>
            <a:ext cx="49068" cy="47625"/>
          </a:xfrm>
          <a:prstGeom prst="ellipse">
            <a:avLst/>
          </a:prstGeom>
          <a:solidFill>
            <a:schemeClr val="tx1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46" name="Line 102"/>
          <p:cNvSpPr>
            <a:spLocks noChangeShapeType="1"/>
          </p:cNvSpPr>
          <p:nvPr/>
        </p:nvSpPr>
        <p:spPr bwMode="auto">
          <a:xfrm>
            <a:off x="1790989" y="4522669"/>
            <a:ext cx="1050636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47" name="AutoShape 103"/>
          <p:cNvSpPr>
            <a:spLocks noChangeArrowheads="1"/>
          </p:cNvSpPr>
          <p:nvPr/>
        </p:nvSpPr>
        <p:spPr bwMode="auto">
          <a:xfrm>
            <a:off x="1851603" y="4661341"/>
            <a:ext cx="508000" cy="930088"/>
          </a:xfrm>
          <a:prstGeom prst="roundRect">
            <a:avLst>
              <a:gd name="adj" fmla="val 2487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48" name="Line 104"/>
          <p:cNvSpPr>
            <a:spLocks noChangeShapeType="1"/>
          </p:cNvSpPr>
          <p:nvPr/>
        </p:nvSpPr>
        <p:spPr bwMode="auto">
          <a:xfrm>
            <a:off x="2239819" y="5344900"/>
            <a:ext cx="199159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49" name="Line 105"/>
          <p:cNvSpPr>
            <a:spLocks noChangeShapeType="1"/>
          </p:cNvSpPr>
          <p:nvPr/>
        </p:nvSpPr>
        <p:spPr bwMode="auto">
          <a:xfrm>
            <a:off x="2646796" y="5344900"/>
            <a:ext cx="245341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50" name="Line 106"/>
          <p:cNvSpPr>
            <a:spLocks noChangeShapeType="1"/>
          </p:cNvSpPr>
          <p:nvPr/>
        </p:nvSpPr>
        <p:spPr bwMode="auto">
          <a:xfrm>
            <a:off x="2884921" y="4605312"/>
            <a:ext cx="1443" cy="1096776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51" name="Line 107"/>
          <p:cNvSpPr>
            <a:spLocks noChangeShapeType="1"/>
          </p:cNvSpPr>
          <p:nvPr/>
        </p:nvSpPr>
        <p:spPr bwMode="auto">
          <a:xfrm>
            <a:off x="2501035" y="5416337"/>
            <a:ext cx="1443" cy="200305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52" name="AutoShape 108"/>
          <p:cNvSpPr>
            <a:spLocks noChangeArrowheads="1"/>
          </p:cNvSpPr>
          <p:nvPr/>
        </p:nvSpPr>
        <p:spPr bwMode="auto">
          <a:xfrm>
            <a:off x="2111376" y="4661341"/>
            <a:ext cx="689841" cy="480453"/>
          </a:xfrm>
          <a:prstGeom prst="roundRect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53" name="Freeform 109"/>
          <p:cNvSpPr>
            <a:spLocks/>
          </p:cNvSpPr>
          <p:nvPr/>
        </p:nvSpPr>
        <p:spPr bwMode="auto">
          <a:xfrm>
            <a:off x="2395682" y="5167007"/>
            <a:ext cx="340591" cy="352985"/>
          </a:xfrm>
          <a:custGeom>
            <a:avLst/>
            <a:gdLst/>
            <a:ahLst/>
            <a:cxnLst>
              <a:cxn ang="0">
                <a:pos x="214" y="110"/>
              </a:cxn>
              <a:cxn ang="0">
                <a:pos x="0" y="0"/>
              </a:cxn>
              <a:cxn ang="0">
                <a:pos x="0" y="222"/>
              </a:cxn>
              <a:cxn ang="0">
                <a:pos x="214" y="110"/>
              </a:cxn>
            </a:cxnLst>
            <a:rect l="0" t="0" r="r" b="b"/>
            <a:pathLst>
              <a:path w="214" h="222">
                <a:moveTo>
                  <a:pt x="214" y="110"/>
                </a:moveTo>
                <a:lnTo>
                  <a:pt x="0" y="0"/>
                </a:lnTo>
                <a:lnTo>
                  <a:pt x="0" y="222"/>
                </a:lnTo>
                <a:lnTo>
                  <a:pt x="214" y="11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54" name="Oval 110"/>
          <p:cNvSpPr>
            <a:spLocks noChangeArrowheads="1"/>
          </p:cNvSpPr>
          <p:nvPr/>
        </p:nvSpPr>
        <p:spPr bwMode="auto">
          <a:xfrm>
            <a:off x="2208069" y="5321087"/>
            <a:ext cx="49068" cy="44824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55" name="Line 111"/>
          <p:cNvSpPr>
            <a:spLocks noChangeShapeType="1"/>
          </p:cNvSpPr>
          <p:nvPr/>
        </p:nvSpPr>
        <p:spPr bwMode="auto">
          <a:xfrm>
            <a:off x="2955636" y="5579948"/>
            <a:ext cx="1052080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56" name="Line 112"/>
          <p:cNvSpPr>
            <a:spLocks noChangeShapeType="1"/>
          </p:cNvSpPr>
          <p:nvPr/>
        </p:nvSpPr>
        <p:spPr bwMode="auto">
          <a:xfrm>
            <a:off x="4108739" y="5579948"/>
            <a:ext cx="1050636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57" name="Line 113"/>
          <p:cNvSpPr>
            <a:spLocks noChangeShapeType="1"/>
          </p:cNvSpPr>
          <p:nvPr/>
        </p:nvSpPr>
        <p:spPr bwMode="auto">
          <a:xfrm>
            <a:off x="5258955" y="5579948"/>
            <a:ext cx="1053523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58" name="AutoShape 114"/>
          <p:cNvSpPr>
            <a:spLocks noChangeArrowheads="1"/>
          </p:cNvSpPr>
          <p:nvPr/>
        </p:nvSpPr>
        <p:spPr bwMode="auto">
          <a:xfrm>
            <a:off x="3019136" y="1408834"/>
            <a:ext cx="508000" cy="930088"/>
          </a:xfrm>
          <a:prstGeom prst="roundRect">
            <a:avLst>
              <a:gd name="adj" fmla="val 2487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59" name="Line 115"/>
          <p:cNvSpPr>
            <a:spLocks noChangeShapeType="1"/>
          </p:cNvSpPr>
          <p:nvPr/>
        </p:nvSpPr>
        <p:spPr bwMode="auto">
          <a:xfrm>
            <a:off x="3405909" y="2090993"/>
            <a:ext cx="197716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60" name="Line 116"/>
          <p:cNvSpPr>
            <a:spLocks noChangeShapeType="1"/>
          </p:cNvSpPr>
          <p:nvPr/>
        </p:nvSpPr>
        <p:spPr bwMode="auto">
          <a:xfrm>
            <a:off x="3812887" y="2090993"/>
            <a:ext cx="245341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61" name="Line 117"/>
          <p:cNvSpPr>
            <a:spLocks noChangeShapeType="1"/>
          </p:cNvSpPr>
          <p:nvPr/>
        </p:nvSpPr>
        <p:spPr bwMode="auto">
          <a:xfrm>
            <a:off x="4048126" y="1352804"/>
            <a:ext cx="1443" cy="1093975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62" name="Line 118"/>
          <p:cNvSpPr>
            <a:spLocks noChangeShapeType="1"/>
          </p:cNvSpPr>
          <p:nvPr/>
        </p:nvSpPr>
        <p:spPr bwMode="auto">
          <a:xfrm>
            <a:off x="2955636" y="2362735"/>
            <a:ext cx="1052080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63" name="Line 119"/>
          <p:cNvSpPr>
            <a:spLocks noChangeShapeType="1"/>
          </p:cNvSpPr>
          <p:nvPr/>
        </p:nvSpPr>
        <p:spPr bwMode="auto">
          <a:xfrm>
            <a:off x="3665682" y="2163831"/>
            <a:ext cx="1444" cy="19890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64" name="AutoShape 120"/>
          <p:cNvSpPr>
            <a:spLocks noChangeArrowheads="1"/>
          </p:cNvSpPr>
          <p:nvPr/>
        </p:nvSpPr>
        <p:spPr bwMode="auto">
          <a:xfrm>
            <a:off x="3278909" y="1408833"/>
            <a:ext cx="686955" cy="483254"/>
          </a:xfrm>
          <a:prstGeom prst="roundRect">
            <a:avLst>
              <a:gd name="adj" fmla="val 24861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65" name="Freeform 121"/>
          <p:cNvSpPr>
            <a:spLocks/>
          </p:cNvSpPr>
          <p:nvPr/>
        </p:nvSpPr>
        <p:spPr bwMode="auto">
          <a:xfrm>
            <a:off x="3564660" y="1910297"/>
            <a:ext cx="339148" cy="354386"/>
          </a:xfrm>
          <a:custGeom>
            <a:avLst/>
            <a:gdLst/>
            <a:ahLst/>
            <a:cxnLst>
              <a:cxn ang="0">
                <a:pos x="214" y="112"/>
              </a:cxn>
              <a:cxn ang="0">
                <a:pos x="0" y="0"/>
              </a:cxn>
              <a:cxn ang="0">
                <a:pos x="0" y="223"/>
              </a:cxn>
              <a:cxn ang="0">
                <a:pos x="214" y="112"/>
              </a:cxn>
            </a:cxnLst>
            <a:rect l="0" t="0" r="r" b="b"/>
            <a:pathLst>
              <a:path w="214" h="223">
                <a:moveTo>
                  <a:pt x="214" y="112"/>
                </a:moveTo>
                <a:lnTo>
                  <a:pt x="0" y="0"/>
                </a:lnTo>
                <a:lnTo>
                  <a:pt x="0" y="223"/>
                </a:lnTo>
                <a:lnTo>
                  <a:pt x="214" y="112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66" name="Oval 122"/>
          <p:cNvSpPr>
            <a:spLocks noChangeArrowheads="1"/>
          </p:cNvSpPr>
          <p:nvPr/>
        </p:nvSpPr>
        <p:spPr bwMode="auto">
          <a:xfrm>
            <a:off x="3375603" y="2067179"/>
            <a:ext cx="50511" cy="47625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67" name="AutoShape 123"/>
          <p:cNvSpPr>
            <a:spLocks noChangeArrowheads="1"/>
          </p:cNvSpPr>
          <p:nvPr/>
        </p:nvSpPr>
        <p:spPr bwMode="auto">
          <a:xfrm>
            <a:off x="4169353" y="1408834"/>
            <a:ext cx="508000" cy="930088"/>
          </a:xfrm>
          <a:prstGeom prst="roundRect">
            <a:avLst>
              <a:gd name="adj" fmla="val 2487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68" name="Line 124"/>
          <p:cNvSpPr>
            <a:spLocks noChangeShapeType="1"/>
          </p:cNvSpPr>
          <p:nvPr/>
        </p:nvSpPr>
        <p:spPr bwMode="auto">
          <a:xfrm>
            <a:off x="4557569" y="2090993"/>
            <a:ext cx="199159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69" name="Line 125"/>
          <p:cNvSpPr>
            <a:spLocks noChangeShapeType="1"/>
          </p:cNvSpPr>
          <p:nvPr/>
        </p:nvSpPr>
        <p:spPr bwMode="auto">
          <a:xfrm>
            <a:off x="4964546" y="2090993"/>
            <a:ext cx="246785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70" name="Line 126"/>
          <p:cNvSpPr>
            <a:spLocks noChangeShapeType="1"/>
          </p:cNvSpPr>
          <p:nvPr/>
        </p:nvSpPr>
        <p:spPr bwMode="auto">
          <a:xfrm>
            <a:off x="5202671" y="1348603"/>
            <a:ext cx="1443" cy="1100978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71" name="Line 127"/>
          <p:cNvSpPr>
            <a:spLocks noChangeShapeType="1"/>
          </p:cNvSpPr>
          <p:nvPr/>
        </p:nvSpPr>
        <p:spPr bwMode="auto">
          <a:xfrm>
            <a:off x="4108739" y="2362735"/>
            <a:ext cx="1050636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72" name="Line 128"/>
          <p:cNvSpPr>
            <a:spLocks noChangeShapeType="1"/>
          </p:cNvSpPr>
          <p:nvPr/>
        </p:nvSpPr>
        <p:spPr bwMode="auto">
          <a:xfrm>
            <a:off x="4818785" y="2163831"/>
            <a:ext cx="1443" cy="19890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73" name="AutoShape 129"/>
          <p:cNvSpPr>
            <a:spLocks noChangeArrowheads="1"/>
          </p:cNvSpPr>
          <p:nvPr/>
        </p:nvSpPr>
        <p:spPr bwMode="auto">
          <a:xfrm>
            <a:off x="4429126" y="1408833"/>
            <a:ext cx="689841" cy="483254"/>
          </a:xfrm>
          <a:prstGeom prst="roundRect">
            <a:avLst>
              <a:gd name="adj" fmla="val 24861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74" name="Freeform 130"/>
          <p:cNvSpPr>
            <a:spLocks/>
          </p:cNvSpPr>
          <p:nvPr/>
        </p:nvSpPr>
        <p:spPr bwMode="auto">
          <a:xfrm>
            <a:off x="4713432" y="1910297"/>
            <a:ext cx="340591" cy="354386"/>
          </a:xfrm>
          <a:custGeom>
            <a:avLst/>
            <a:gdLst/>
            <a:ahLst/>
            <a:cxnLst>
              <a:cxn ang="0">
                <a:pos x="214" y="112"/>
              </a:cxn>
              <a:cxn ang="0">
                <a:pos x="0" y="0"/>
              </a:cxn>
              <a:cxn ang="0">
                <a:pos x="0" y="223"/>
              </a:cxn>
              <a:cxn ang="0">
                <a:pos x="214" y="112"/>
              </a:cxn>
            </a:cxnLst>
            <a:rect l="0" t="0" r="r" b="b"/>
            <a:pathLst>
              <a:path w="214" h="223">
                <a:moveTo>
                  <a:pt x="214" y="112"/>
                </a:moveTo>
                <a:lnTo>
                  <a:pt x="0" y="0"/>
                </a:lnTo>
                <a:lnTo>
                  <a:pt x="0" y="223"/>
                </a:lnTo>
                <a:lnTo>
                  <a:pt x="214" y="112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75" name="Oval 131"/>
          <p:cNvSpPr>
            <a:spLocks noChangeArrowheads="1"/>
          </p:cNvSpPr>
          <p:nvPr/>
        </p:nvSpPr>
        <p:spPr bwMode="auto">
          <a:xfrm>
            <a:off x="4525819" y="2067179"/>
            <a:ext cx="50512" cy="47625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76" name="AutoShape 132"/>
          <p:cNvSpPr>
            <a:spLocks noChangeArrowheads="1"/>
          </p:cNvSpPr>
          <p:nvPr/>
        </p:nvSpPr>
        <p:spPr bwMode="auto">
          <a:xfrm>
            <a:off x="5319569" y="1408834"/>
            <a:ext cx="506557" cy="930088"/>
          </a:xfrm>
          <a:prstGeom prst="roundRect">
            <a:avLst>
              <a:gd name="adj" fmla="val 2487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77" name="Line 133"/>
          <p:cNvSpPr>
            <a:spLocks noChangeShapeType="1"/>
          </p:cNvSpPr>
          <p:nvPr/>
        </p:nvSpPr>
        <p:spPr bwMode="auto">
          <a:xfrm>
            <a:off x="5707785" y="2090993"/>
            <a:ext cx="197715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78" name="Line 134"/>
          <p:cNvSpPr>
            <a:spLocks noChangeShapeType="1"/>
          </p:cNvSpPr>
          <p:nvPr/>
        </p:nvSpPr>
        <p:spPr bwMode="auto">
          <a:xfrm>
            <a:off x="6116205" y="2090993"/>
            <a:ext cx="243898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79" name="Line 135"/>
          <p:cNvSpPr>
            <a:spLocks noChangeShapeType="1"/>
          </p:cNvSpPr>
          <p:nvPr/>
        </p:nvSpPr>
        <p:spPr bwMode="auto">
          <a:xfrm>
            <a:off x="6350000" y="1352804"/>
            <a:ext cx="1444" cy="1093975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80" name="Line 136"/>
          <p:cNvSpPr>
            <a:spLocks noChangeShapeType="1"/>
          </p:cNvSpPr>
          <p:nvPr/>
        </p:nvSpPr>
        <p:spPr bwMode="auto">
          <a:xfrm>
            <a:off x="5258955" y="2362735"/>
            <a:ext cx="1053523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81" name="Line 137"/>
          <p:cNvSpPr>
            <a:spLocks noChangeShapeType="1"/>
          </p:cNvSpPr>
          <p:nvPr/>
        </p:nvSpPr>
        <p:spPr bwMode="auto">
          <a:xfrm>
            <a:off x="5967558" y="2163831"/>
            <a:ext cx="1443" cy="19890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82" name="AutoShape 138"/>
          <p:cNvSpPr>
            <a:spLocks noChangeArrowheads="1"/>
          </p:cNvSpPr>
          <p:nvPr/>
        </p:nvSpPr>
        <p:spPr bwMode="auto">
          <a:xfrm>
            <a:off x="5580784" y="1408833"/>
            <a:ext cx="686955" cy="483254"/>
          </a:xfrm>
          <a:prstGeom prst="roundRect">
            <a:avLst>
              <a:gd name="adj" fmla="val 24861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83" name="Freeform 139"/>
          <p:cNvSpPr>
            <a:spLocks/>
          </p:cNvSpPr>
          <p:nvPr/>
        </p:nvSpPr>
        <p:spPr bwMode="auto">
          <a:xfrm>
            <a:off x="5863648" y="1910297"/>
            <a:ext cx="342034" cy="354386"/>
          </a:xfrm>
          <a:custGeom>
            <a:avLst/>
            <a:gdLst/>
            <a:ahLst/>
            <a:cxnLst>
              <a:cxn ang="0">
                <a:pos x="216" y="112"/>
              </a:cxn>
              <a:cxn ang="0">
                <a:pos x="0" y="0"/>
              </a:cxn>
              <a:cxn ang="0">
                <a:pos x="0" y="223"/>
              </a:cxn>
              <a:cxn ang="0">
                <a:pos x="216" y="112"/>
              </a:cxn>
            </a:cxnLst>
            <a:rect l="0" t="0" r="r" b="b"/>
            <a:pathLst>
              <a:path w="216" h="223">
                <a:moveTo>
                  <a:pt x="216" y="112"/>
                </a:moveTo>
                <a:lnTo>
                  <a:pt x="0" y="0"/>
                </a:lnTo>
                <a:lnTo>
                  <a:pt x="0" y="223"/>
                </a:lnTo>
                <a:lnTo>
                  <a:pt x="216" y="112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84" name="Oval 140"/>
          <p:cNvSpPr>
            <a:spLocks noChangeArrowheads="1"/>
          </p:cNvSpPr>
          <p:nvPr/>
        </p:nvSpPr>
        <p:spPr bwMode="auto">
          <a:xfrm>
            <a:off x="5677478" y="2067179"/>
            <a:ext cx="49068" cy="47625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85" name="Line 141"/>
          <p:cNvSpPr>
            <a:spLocks noChangeShapeType="1"/>
          </p:cNvSpPr>
          <p:nvPr/>
        </p:nvSpPr>
        <p:spPr bwMode="auto">
          <a:xfrm>
            <a:off x="1790989" y="5579948"/>
            <a:ext cx="1050636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86" name="AutoShape 142"/>
          <p:cNvSpPr>
            <a:spLocks noChangeArrowheads="1"/>
          </p:cNvSpPr>
          <p:nvPr/>
        </p:nvSpPr>
        <p:spPr bwMode="auto">
          <a:xfrm>
            <a:off x="1851603" y="1408834"/>
            <a:ext cx="508000" cy="930088"/>
          </a:xfrm>
          <a:prstGeom prst="roundRect">
            <a:avLst>
              <a:gd name="adj" fmla="val 24870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87" name="Line 143"/>
          <p:cNvSpPr>
            <a:spLocks noChangeShapeType="1"/>
          </p:cNvSpPr>
          <p:nvPr/>
        </p:nvSpPr>
        <p:spPr bwMode="auto">
          <a:xfrm>
            <a:off x="2239819" y="2090993"/>
            <a:ext cx="199159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88" name="Line 144"/>
          <p:cNvSpPr>
            <a:spLocks noChangeShapeType="1"/>
          </p:cNvSpPr>
          <p:nvPr/>
        </p:nvSpPr>
        <p:spPr bwMode="auto">
          <a:xfrm>
            <a:off x="2646796" y="2090993"/>
            <a:ext cx="245341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89" name="Line 145"/>
          <p:cNvSpPr>
            <a:spLocks noChangeShapeType="1"/>
          </p:cNvSpPr>
          <p:nvPr/>
        </p:nvSpPr>
        <p:spPr bwMode="auto">
          <a:xfrm>
            <a:off x="2884921" y="1348603"/>
            <a:ext cx="1443" cy="1100978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90" name="Line 146"/>
          <p:cNvSpPr>
            <a:spLocks noChangeShapeType="1"/>
          </p:cNvSpPr>
          <p:nvPr/>
        </p:nvSpPr>
        <p:spPr bwMode="auto">
          <a:xfrm>
            <a:off x="1790989" y="2362735"/>
            <a:ext cx="1050636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91" name="Line 147"/>
          <p:cNvSpPr>
            <a:spLocks noChangeShapeType="1"/>
          </p:cNvSpPr>
          <p:nvPr/>
        </p:nvSpPr>
        <p:spPr bwMode="auto">
          <a:xfrm>
            <a:off x="2501035" y="2163831"/>
            <a:ext cx="1443" cy="198904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92" name="AutoShape 148"/>
          <p:cNvSpPr>
            <a:spLocks noChangeArrowheads="1"/>
          </p:cNvSpPr>
          <p:nvPr/>
        </p:nvSpPr>
        <p:spPr bwMode="auto">
          <a:xfrm>
            <a:off x="2111376" y="1408833"/>
            <a:ext cx="689841" cy="483254"/>
          </a:xfrm>
          <a:prstGeom prst="roundRect">
            <a:avLst>
              <a:gd name="adj" fmla="val 24861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93" name="Freeform 149"/>
          <p:cNvSpPr>
            <a:spLocks/>
          </p:cNvSpPr>
          <p:nvPr/>
        </p:nvSpPr>
        <p:spPr bwMode="auto">
          <a:xfrm>
            <a:off x="2395682" y="1910297"/>
            <a:ext cx="340591" cy="354386"/>
          </a:xfrm>
          <a:custGeom>
            <a:avLst/>
            <a:gdLst/>
            <a:ahLst/>
            <a:cxnLst>
              <a:cxn ang="0">
                <a:pos x="214" y="112"/>
              </a:cxn>
              <a:cxn ang="0">
                <a:pos x="0" y="0"/>
              </a:cxn>
              <a:cxn ang="0">
                <a:pos x="0" y="223"/>
              </a:cxn>
              <a:cxn ang="0">
                <a:pos x="214" y="112"/>
              </a:cxn>
            </a:cxnLst>
            <a:rect l="0" t="0" r="r" b="b"/>
            <a:pathLst>
              <a:path w="214" h="223">
                <a:moveTo>
                  <a:pt x="214" y="112"/>
                </a:moveTo>
                <a:lnTo>
                  <a:pt x="0" y="0"/>
                </a:lnTo>
                <a:lnTo>
                  <a:pt x="0" y="223"/>
                </a:lnTo>
                <a:lnTo>
                  <a:pt x="214" y="112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94" name="Oval 150"/>
          <p:cNvSpPr>
            <a:spLocks noChangeArrowheads="1"/>
          </p:cNvSpPr>
          <p:nvPr/>
        </p:nvSpPr>
        <p:spPr bwMode="auto">
          <a:xfrm>
            <a:off x="2208069" y="2067179"/>
            <a:ext cx="49068" cy="47625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59895" name="Line 151"/>
          <p:cNvSpPr>
            <a:spLocks noChangeShapeType="1"/>
          </p:cNvSpPr>
          <p:nvPr/>
        </p:nvSpPr>
        <p:spPr bwMode="auto">
          <a:xfrm>
            <a:off x="1790989" y="2364135"/>
            <a:ext cx="1050636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62" name="Tittel 1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Sequential row readout</a:t>
            </a:r>
          </a:p>
        </p:txBody>
      </p:sp>
      <p:sp>
        <p:nvSpPr>
          <p:cNvPr id="158" name="Plassholder for lysbildenummer 1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3C19-2C64-4E97-ACB2-CB8D9D5912B5}" type="slidenum">
              <a:rPr lang="en-GB" smtClean="0"/>
              <a:pPr/>
              <a:t>20</a:t>
            </a:fld>
            <a:endParaRPr lang="en-GB"/>
          </a:p>
        </p:txBody>
      </p:sp>
      <p:grpSp>
        <p:nvGrpSpPr>
          <p:cNvPr id="198" name="Gruppe 197"/>
          <p:cNvGrpSpPr/>
          <p:nvPr/>
        </p:nvGrpSpPr>
        <p:grpSpPr>
          <a:xfrm>
            <a:off x="2771800" y="4221088"/>
            <a:ext cx="3625752" cy="1872208"/>
            <a:chOff x="2771800" y="3140968"/>
            <a:chExt cx="3625752" cy="2952328"/>
          </a:xfrm>
        </p:grpSpPr>
        <p:sp>
          <p:nvSpPr>
            <p:cNvPr id="161" name="Bøyd pil 160"/>
            <p:cNvSpPr/>
            <p:nvPr/>
          </p:nvSpPr>
          <p:spPr>
            <a:xfrm rot="5400000">
              <a:off x="1367644" y="4545124"/>
              <a:ext cx="2952328" cy="144016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3" name="Bøyd pil 162"/>
            <p:cNvSpPr/>
            <p:nvPr/>
          </p:nvSpPr>
          <p:spPr>
            <a:xfrm rot="5400000">
              <a:off x="2519772" y="4545124"/>
              <a:ext cx="2952328" cy="144016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4" name="Bøyd pil 163"/>
            <p:cNvSpPr/>
            <p:nvPr/>
          </p:nvSpPr>
          <p:spPr>
            <a:xfrm rot="5400000">
              <a:off x="3699893" y="4545124"/>
              <a:ext cx="2952328" cy="144016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5" name="Bøyd pil 164"/>
            <p:cNvSpPr/>
            <p:nvPr/>
          </p:nvSpPr>
          <p:spPr>
            <a:xfrm rot="5400000">
              <a:off x="4849380" y="4545124"/>
              <a:ext cx="2952328" cy="144016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75" name="TekstSylinder 174"/>
          <p:cNvSpPr txBox="1"/>
          <p:nvPr/>
        </p:nvSpPr>
        <p:spPr>
          <a:xfrm>
            <a:off x="1331640" y="2204864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0V</a:t>
            </a:r>
          </a:p>
        </p:txBody>
      </p:sp>
      <p:sp>
        <p:nvSpPr>
          <p:cNvPr id="176" name="TekstSylinder 175"/>
          <p:cNvSpPr txBox="1"/>
          <p:nvPr/>
        </p:nvSpPr>
        <p:spPr>
          <a:xfrm>
            <a:off x="1331640" y="3275692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0V</a:t>
            </a:r>
          </a:p>
        </p:txBody>
      </p:sp>
      <p:sp>
        <p:nvSpPr>
          <p:cNvPr id="177" name="TekstSylinder 176"/>
          <p:cNvSpPr txBox="1"/>
          <p:nvPr/>
        </p:nvSpPr>
        <p:spPr>
          <a:xfrm>
            <a:off x="1331640" y="5363924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0V</a:t>
            </a:r>
          </a:p>
        </p:txBody>
      </p:sp>
      <p:sp>
        <p:nvSpPr>
          <p:cNvPr id="166" name="TekstSylinder 165"/>
          <p:cNvSpPr txBox="1"/>
          <p:nvPr/>
        </p:nvSpPr>
        <p:spPr>
          <a:xfrm>
            <a:off x="1331640" y="4355812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3V</a:t>
            </a:r>
          </a:p>
        </p:txBody>
      </p:sp>
      <p:sp>
        <p:nvSpPr>
          <p:cNvPr id="169" name="Line 115"/>
          <p:cNvSpPr>
            <a:spLocks noChangeShapeType="1"/>
          </p:cNvSpPr>
          <p:nvPr/>
        </p:nvSpPr>
        <p:spPr bwMode="auto">
          <a:xfrm>
            <a:off x="3378608" y="3164782"/>
            <a:ext cx="197716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79" name="Line 118"/>
          <p:cNvSpPr>
            <a:spLocks noChangeShapeType="1"/>
          </p:cNvSpPr>
          <p:nvPr/>
        </p:nvSpPr>
        <p:spPr bwMode="auto">
          <a:xfrm>
            <a:off x="2928335" y="3436524"/>
            <a:ext cx="1052080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81" name="Oval 122"/>
          <p:cNvSpPr>
            <a:spLocks noChangeArrowheads="1"/>
          </p:cNvSpPr>
          <p:nvPr/>
        </p:nvSpPr>
        <p:spPr bwMode="auto">
          <a:xfrm>
            <a:off x="3348302" y="3140968"/>
            <a:ext cx="50511" cy="47625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82" name="Line 124"/>
          <p:cNvSpPr>
            <a:spLocks noChangeShapeType="1"/>
          </p:cNvSpPr>
          <p:nvPr/>
        </p:nvSpPr>
        <p:spPr bwMode="auto">
          <a:xfrm>
            <a:off x="4530268" y="3164782"/>
            <a:ext cx="199159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84" name="Line 127"/>
          <p:cNvSpPr>
            <a:spLocks noChangeShapeType="1"/>
          </p:cNvSpPr>
          <p:nvPr/>
        </p:nvSpPr>
        <p:spPr bwMode="auto">
          <a:xfrm>
            <a:off x="4081438" y="3436524"/>
            <a:ext cx="1050636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86" name="Oval 131"/>
          <p:cNvSpPr>
            <a:spLocks noChangeArrowheads="1"/>
          </p:cNvSpPr>
          <p:nvPr/>
        </p:nvSpPr>
        <p:spPr bwMode="auto">
          <a:xfrm>
            <a:off x="4498518" y="3140968"/>
            <a:ext cx="50512" cy="47625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87" name="Line 133"/>
          <p:cNvSpPr>
            <a:spLocks noChangeShapeType="1"/>
          </p:cNvSpPr>
          <p:nvPr/>
        </p:nvSpPr>
        <p:spPr bwMode="auto">
          <a:xfrm>
            <a:off x="5680484" y="3164782"/>
            <a:ext cx="197715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89" name="Line 136"/>
          <p:cNvSpPr>
            <a:spLocks noChangeShapeType="1"/>
          </p:cNvSpPr>
          <p:nvPr/>
        </p:nvSpPr>
        <p:spPr bwMode="auto">
          <a:xfrm>
            <a:off x="5231654" y="3436524"/>
            <a:ext cx="1053523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91" name="Oval 140"/>
          <p:cNvSpPr>
            <a:spLocks noChangeArrowheads="1"/>
          </p:cNvSpPr>
          <p:nvPr/>
        </p:nvSpPr>
        <p:spPr bwMode="auto">
          <a:xfrm>
            <a:off x="5650177" y="3140968"/>
            <a:ext cx="49068" cy="47625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92" name="Line 143"/>
          <p:cNvSpPr>
            <a:spLocks noChangeShapeType="1"/>
          </p:cNvSpPr>
          <p:nvPr/>
        </p:nvSpPr>
        <p:spPr bwMode="auto">
          <a:xfrm>
            <a:off x="2212518" y="3164782"/>
            <a:ext cx="199159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94" name="Line 146"/>
          <p:cNvSpPr>
            <a:spLocks noChangeShapeType="1"/>
          </p:cNvSpPr>
          <p:nvPr/>
        </p:nvSpPr>
        <p:spPr bwMode="auto">
          <a:xfrm>
            <a:off x="1763688" y="3436524"/>
            <a:ext cx="1050636" cy="1400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96" name="Oval 150"/>
          <p:cNvSpPr>
            <a:spLocks noChangeArrowheads="1"/>
          </p:cNvSpPr>
          <p:nvPr/>
        </p:nvSpPr>
        <p:spPr bwMode="auto">
          <a:xfrm>
            <a:off x="2180768" y="3140968"/>
            <a:ext cx="49068" cy="47625"/>
          </a:xfrm>
          <a:prstGeom prst="ellipse">
            <a:avLst/>
          </a:prstGeom>
          <a:solidFill>
            <a:srgbClr val="996633"/>
          </a:solidFill>
          <a:ln w="12700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97" name="Line 151"/>
          <p:cNvSpPr>
            <a:spLocks noChangeShapeType="1"/>
          </p:cNvSpPr>
          <p:nvPr/>
        </p:nvSpPr>
        <p:spPr bwMode="auto">
          <a:xfrm>
            <a:off x="1763688" y="3437924"/>
            <a:ext cx="1050636" cy="1401"/>
          </a:xfrm>
          <a:prstGeom prst="line">
            <a:avLst/>
          </a:prstGeom>
          <a:noFill/>
          <a:ln w="26988">
            <a:solidFill>
              <a:srgbClr val="996633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GB"/>
          </a:p>
        </p:txBody>
      </p:sp>
      <p:sp>
        <p:nvSpPr>
          <p:cNvPr id="167" name="TekstSylinder 169">
            <a:extLst>
              <a:ext uri="{FF2B5EF4-FFF2-40B4-BE49-F238E27FC236}">
                <a16:creationId xmlns:a16="http://schemas.microsoft.com/office/drawing/2014/main" id="{9D1BC7AD-DB0E-6F44-ADDB-1606E5A1B9F2}"/>
              </a:ext>
            </a:extLst>
          </p:cNvPr>
          <p:cNvSpPr txBox="1"/>
          <p:nvPr/>
        </p:nvSpPr>
        <p:spPr>
          <a:xfrm>
            <a:off x="2699792" y="6165304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V</a:t>
            </a:r>
            <a:r>
              <a:rPr lang="en-GB" baseline="-25000"/>
              <a:t>col1</a:t>
            </a:r>
          </a:p>
        </p:txBody>
      </p:sp>
      <p:sp>
        <p:nvSpPr>
          <p:cNvPr id="168" name="TekstSylinder 170">
            <a:extLst>
              <a:ext uri="{FF2B5EF4-FFF2-40B4-BE49-F238E27FC236}">
                <a16:creationId xmlns:a16="http://schemas.microsoft.com/office/drawing/2014/main" id="{B996A35D-50C6-AB42-98FB-C64F7D049977}"/>
              </a:ext>
            </a:extLst>
          </p:cNvPr>
          <p:cNvSpPr txBox="1"/>
          <p:nvPr/>
        </p:nvSpPr>
        <p:spPr>
          <a:xfrm>
            <a:off x="3851920" y="6165304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V</a:t>
            </a:r>
            <a:r>
              <a:rPr lang="en-GB" baseline="-25000"/>
              <a:t>col2</a:t>
            </a:r>
          </a:p>
        </p:txBody>
      </p:sp>
      <p:sp>
        <p:nvSpPr>
          <p:cNvPr id="174" name="TekstSylinder 171">
            <a:extLst>
              <a:ext uri="{FF2B5EF4-FFF2-40B4-BE49-F238E27FC236}">
                <a16:creationId xmlns:a16="http://schemas.microsoft.com/office/drawing/2014/main" id="{4AA4DE73-A3D9-C341-9E2C-0D49FD02C7BC}"/>
              </a:ext>
            </a:extLst>
          </p:cNvPr>
          <p:cNvSpPr txBox="1"/>
          <p:nvPr/>
        </p:nvSpPr>
        <p:spPr>
          <a:xfrm>
            <a:off x="5041436" y="6165304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V</a:t>
            </a:r>
            <a:r>
              <a:rPr lang="en-GB" baseline="-25000"/>
              <a:t>col3</a:t>
            </a:r>
          </a:p>
        </p:txBody>
      </p:sp>
      <p:sp>
        <p:nvSpPr>
          <p:cNvPr id="199" name="TekstSylinder 172">
            <a:extLst>
              <a:ext uri="{FF2B5EF4-FFF2-40B4-BE49-F238E27FC236}">
                <a16:creationId xmlns:a16="http://schemas.microsoft.com/office/drawing/2014/main" id="{D60E2E35-DAA3-B545-80A0-3B4B4CCB080A}"/>
              </a:ext>
            </a:extLst>
          </p:cNvPr>
          <p:cNvSpPr txBox="1"/>
          <p:nvPr/>
        </p:nvSpPr>
        <p:spPr>
          <a:xfrm>
            <a:off x="6193564" y="6165304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V</a:t>
            </a:r>
            <a:r>
              <a:rPr lang="en-GB" baseline="-25000"/>
              <a:t>col4</a:t>
            </a:r>
          </a:p>
        </p:txBody>
      </p:sp>
    </p:spTree>
    <p:extLst>
      <p:ext uri="{BB962C8B-B14F-4D97-AF65-F5344CB8AC3E}">
        <p14:creationId xmlns:p14="http://schemas.microsoft.com/office/powerpoint/2010/main" val="44187065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Sampling and digitizing output from pixel array</a:t>
            </a:r>
          </a:p>
        </p:txBody>
      </p:sp>
      <p:sp>
        <p:nvSpPr>
          <p:cNvPr id="149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/>
          </a:p>
          <a:p>
            <a:fld id="{5DCEBD29-AEED-4B69-9D27-3293F3B022AA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85381" name="Line 5"/>
          <p:cNvSpPr>
            <a:spLocks noChangeShapeType="1"/>
          </p:cNvSpPr>
          <p:nvPr/>
        </p:nvSpPr>
        <p:spPr bwMode="auto">
          <a:xfrm>
            <a:off x="2551783" y="2042418"/>
            <a:ext cx="0" cy="158417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384" name="Line 8"/>
          <p:cNvSpPr>
            <a:spLocks noChangeShapeType="1"/>
          </p:cNvSpPr>
          <p:nvPr/>
        </p:nvSpPr>
        <p:spPr bwMode="auto">
          <a:xfrm>
            <a:off x="2551783" y="2017266"/>
            <a:ext cx="28135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392" name="Line 16"/>
          <p:cNvSpPr>
            <a:spLocks noChangeShapeType="1"/>
          </p:cNvSpPr>
          <p:nvPr/>
        </p:nvSpPr>
        <p:spPr bwMode="auto">
          <a:xfrm>
            <a:off x="2833137" y="1864866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393" name="Line 17"/>
          <p:cNvSpPr>
            <a:spLocks noChangeShapeType="1"/>
          </p:cNvSpPr>
          <p:nvPr/>
        </p:nvSpPr>
        <p:spPr bwMode="auto">
          <a:xfrm>
            <a:off x="3114491" y="1864866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394" name="Line 18"/>
          <p:cNvSpPr>
            <a:spLocks noChangeShapeType="1"/>
          </p:cNvSpPr>
          <p:nvPr/>
        </p:nvSpPr>
        <p:spPr bwMode="auto">
          <a:xfrm flipH="1">
            <a:off x="2833137" y="1864866"/>
            <a:ext cx="28135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395" name="Line 19"/>
          <p:cNvSpPr>
            <a:spLocks noChangeShapeType="1"/>
          </p:cNvSpPr>
          <p:nvPr/>
        </p:nvSpPr>
        <p:spPr bwMode="auto">
          <a:xfrm flipH="1">
            <a:off x="2833137" y="1788666"/>
            <a:ext cx="28135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396" name="Line 20"/>
          <p:cNvSpPr>
            <a:spLocks noChangeShapeType="1"/>
          </p:cNvSpPr>
          <p:nvPr/>
        </p:nvSpPr>
        <p:spPr bwMode="auto">
          <a:xfrm flipV="1">
            <a:off x="2973814" y="1636266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397" name="Line 21"/>
          <p:cNvSpPr>
            <a:spLocks noChangeShapeType="1"/>
          </p:cNvSpPr>
          <p:nvPr/>
        </p:nvSpPr>
        <p:spPr bwMode="auto">
          <a:xfrm>
            <a:off x="3114491" y="2017266"/>
            <a:ext cx="28135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398" name="Line 22"/>
          <p:cNvSpPr>
            <a:spLocks noChangeShapeType="1"/>
          </p:cNvSpPr>
          <p:nvPr/>
        </p:nvSpPr>
        <p:spPr bwMode="auto">
          <a:xfrm flipH="1">
            <a:off x="3255168" y="2245866"/>
            <a:ext cx="28135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399" name="Line 23"/>
          <p:cNvSpPr>
            <a:spLocks noChangeShapeType="1"/>
          </p:cNvSpPr>
          <p:nvPr/>
        </p:nvSpPr>
        <p:spPr bwMode="auto">
          <a:xfrm flipH="1">
            <a:off x="3255168" y="2169666"/>
            <a:ext cx="28135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400" name="Line 24"/>
          <p:cNvSpPr>
            <a:spLocks noChangeShapeType="1"/>
          </p:cNvSpPr>
          <p:nvPr/>
        </p:nvSpPr>
        <p:spPr bwMode="auto">
          <a:xfrm flipV="1">
            <a:off x="3395845" y="2017266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401" name="Line 25"/>
          <p:cNvSpPr>
            <a:spLocks noChangeShapeType="1"/>
          </p:cNvSpPr>
          <p:nvPr/>
        </p:nvSpPr>
        <p:spPr bwMode="auto">
          <a:xfrm flipV="1">
            <a:off x="3395845" y="2245866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402" name="Line 26"/>
          <p:cNvSpPr>
            <a:spLocks noChangeShapeType="1"/>
          </p:cNvSpPr>
          <p:nvPr/>
        </p:nvSpPr>
        <p:spPr bwMode="auto">
          <a:xfrm flipH="1">
            <a:off x="3255168" y="2398266"/>
            <a:ext cx="28135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403" name="Line 27"/>
          <p:cNvSpPr>
            <a:spLocks noChangeShapeType="1"/>
          </p:cNvSpPr>
          <p:nvPr/>
        </p:nvSpPr>
        <p:spPr bwMode="auto">
          <a:xfrm>
            <a:off x="3255168" y="2398266"/>
            <a:ext cx="70338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404" name="Line 28"/>
          <p:cNvSpPr>
            <a:spLocks noChangeShapeType="1"/>
          </p:cNvSpPr>
          <p:nvPr/>
        </p:nvSpPr>
        <p:spPr bwMode="auto">
          <a:xfrm>
            <a:off x="3325506" y="2398266"/>
            <a:ext cx="70338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405" name="Line 29"/>
          <p:cNvSpPr>
            <a:spLocks noChangeShapeType="1"/>
          </p:cNvSpPr>
          <p:nvPr/>
        </p:nvSpPr>
        <p:spPr bwMode="auto">
          <a:xfrm>
            <a:off x="3395845" y="2398266"/>
            <a:ext cx="70338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406" name="Line 30"/>
          <p:cNvSpPr>
            <a:spLocks noChangeShapeType="1"/>
          </p:cNvSpPr>
          <p:nvPr/>
        </p:nvSpPr>
        <p:spPr bwMode="auto">
          <a:xfrm>
            <a:off x="3466183" y="2398266"/>
            <a:ext cx="70338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407" name="Line 31"/>
          <p:cNvSpPr>
            <a:spLocks noChangeShapeType="1"/>
          </p:cNvSpPr>
          <p:nvPr/>
        </p:nvSpPr>
        <p:spPr bwMode="auto">
          <a:xfrm>
            <a:off x="3536522" y="2398266"/>
            <a:ext cx="70338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408" name="Line 32"/>
          <p:cNvSpPr>
            <a:spLocks noChangeShapeType="1"/>
          </p:cNvSpPr>
          <p:nvPr/>
        </p:nvSpPr>
        <p:spPr bwMode="auto">
          <a:xfrm>
            <a:off x="2551783" y="3619872"/>
            <a:ext cx="28135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409" name="Line 33"/>
          <p:cNvSpPr>
            <a:spLocks noChangeShapeType="1"/>
          </p:cNvSpPr>
          <p:nvPr/>
        </p:nvSpPr>
        <p:spPr bwMode="auto">
          <a:xfrm>
            <a:off x="2833137" y="346747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410" name="Line 34"/>
          <p:cNvSpPr>
            <a:spLocks noChangeShapeType="1"/>
          </p:cNvSpPr>
          <p:nvPr/>
        </p:nvSpPr>
        <p:spPr bwMode="auto">
          <a:xfrm>
            <a:off x="3114491" y="346747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411" name="Line 35"/>
          <p:cNvSpPr>
            <a:spLocks noChangeShapeType="1"/>
          </p:cNvSpPr>
          <p:nvPr/>
        </p:nvSpPr>
        <p:spPr bwMode="auto">
          <a:xfrm flipH="1">
            <a:off x="2833137" y="3467472"/>
            <a:ext cx="28135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412" name="Line 36"/>
          <p:cNvSpPr>
            <a:spLocks noChangeShapeType="1"/>
          </p:cNvSpPr>
          <p:nvPr/>
        </p:nvSpPr>
        <p:spPr bwMode="auto">
          <a:xfrm flipH="1">
            <a:off x="2833137" y="3391272"/>
            <a:ext cx="28135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413" name="Line 37"/>
          <p:cNvSpPr>
            <a:spLocks noChangeShapeType="1"/>
          </p:cNvSpPr>
          <p:nvPr/>
        </p:nvSpPr>
        <p:spPr bwMode="auto">
          <a:xfrm flipV="1">
            <a:off x="2973814" y="323887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414" name="Line 38"/>
          <p:cNvSpPr>
            <a:spLocks noChangeShapeType="1"/>
          </p:cNvSpPr>
          <p:nvPr/>
        </p:nvSpPr>
        <p:spPr bwMode="auto">
          <a:xfrm>
            <a:off x="3114491" y="3619872"/>
            <a:ext cx="28135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415" name="Line 39"/>
          <p:cNvSpPr>
            <a:spLocks noChangeShapeType="1"/>
          </p:cNvSpPr>
          <p:nvPr/>
        </p:nvSpPr>
        <p:spPr bwMode="auto">
          <a:xfrm flipH="1">
            <a:off x="3255168" y="3848472"/>
            <a:ext cx="28135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416" name="Line 40"/>
          <p:cNvSpPr>
            <a:spLocks noChangeShapeType="1"/>
          </p:cNvSpPr>
          <p:nvPr/>
        </p:nvSpPr>
        <p:spPr bwMode="auto">
          <a:xfrm flipH="1">
            <a:off x="3255168" y="3772272"/>
            <a:ext cx="28135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417" name="Line 41"/>
          <p:cNvSpPr>
            <a:spLocks noChangeShapeType="1"/>
          </p:cNvSpPr>
          <p:nvPr/>
        </p:nvSpPr>
        <p:spPr bwMode="auto">
          <a:xfrm flipV="1">
            <a:off x="3395845" y="361987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418" name="Line 42"/>
          <p:cNvSpPr>
            <a:spLocks noChangeShapeType="1"/>
          </p:cNvSpPr>
          <p:nvPr/>
        </p:nvSpPr>
        <p:spPr bwMode="auto">
          <a:xfrm flipV="1">
            <a:off x="3395845" y="384847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419" name="Line 43"/>
          <p:cNvSpPr>
            <a:spLocks noChangeShapeType="1"/>
          </p:cNvSpPr>
          <p:nvPr/>
        </p:nvSpPr>
        <p:spPr bwMode="auto">
          <a:xfrm flipH="1">
            <a:off x="3255168" y="4000872"/>
            <a:ext cx="28135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420" name="Line 44"/>
          <p:cNvSpPr>
            <a:spLocks noChangeShapeType="1"/>
          </p:cNvSpPr>
          <p:nvPr/>
        </p:nvSpPr>
        <p:spPr bwMode="auto">
          <a:xfrm>
            <a:off x="3255168" y="4000872"/>
            <a:ext cx="70338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421" name="Line 45"/>
          <p:cNvSpPr>
            <a:spLocks noChangeShapeType="1"/>
          </p:cNvSpPr>
          <p:nvPr/>
        </p:nvSpPr>
        <p:spPr bwMode="auto">
          <a:xfrm>
            <a:off x="3325506" y="4000872"/>
            <a:ext cx="70338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422" name="Line 46"/>
          <p:cNvSpPr>
            <a:spLocks noChangeShapeType="1"/>
          </p:cNvSpPr>
          <p:nvPr/>
        </p:nvSpPr>
        <p:spPr bwMode="auto">
          <a:xfrm>
            <a:off x="3395845" y="4000872"/>
            <a:ext cx="70338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423" name="Line 47"/>
          <p:cNvSpPr>
            <a:spLocks noChangeShapeType="1"/>
          </p:cNvSpPr>
          <p:nvPr/>
        </p:nvSpPr>
        <p:spPr bwMode="auto">
          <a:xfrm>
            <a:off x="3466183" y="4000872"/>
            <a:ext cx="70338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424" name="Line 48"/>
          <p:cNvSpPr>
            <a:spLocks noChangeShapeType="1"/>
          </p:cNvSpPr>
          <p:nvPr/>
        </p:nvSpPr>
        <p:spPr bwMode="auto">
          <a:xfrm>
            <a:off x="3536522" y="4000872"/>
            <a:ext cx="70338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425" name="Line 49"/>
          <p:cNvSpPr>
            <a:spLocks noChangeShapeType="1"/>
          </p:cNvSpPr>
          <p:nvPr/>
        </p:nvSpPr>
        <p:spPr bwMode="auto">
          <a:xfrm>
            <a:off x="3395844" y="2017266"/>
            <a:ext cx="28135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426" name="Line 50"/>
          <p:cNvSpPr>
            <a:spLocks noChangeShapeType="1"/>
          </p:cNvSpPr>
          <p:nvPr/>
        </p:nvSpPr>
        <p:spPr bwMode="auto">
          <a:xfrm>
            <a:off x="3677198" y="2017266"/>
            <a:ext cx="62825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458" name="Line 82"/>
          <p:cNvSpPr>
            <a:spLocks noChangeShapeType="1"/>
          </p:cNvSpPr>
          <p:nvPr/>
        </p:nvSpPr>
        <p:spPr bwMode="auto">
          <a:xfrm>
            <a:off x="3395844" y="3619872"/>
            <a:ext cx="90961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495" name="AutoShape 119"/>
          <p:cNvSpPr>
            <a:spLocks noChangeArrowheads="1"/>
          </p:cNvSpPr>
          <p:nvPr/>
        </p:nvSpPr>
        <p:spPr bwMode="auto">
          <a:xfrm rot="5400000">
            <a:off x="4971519" y="2240449"/>
            <a:ext cx="1447800" cy="1195754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85496" name="Line 120"/>
          <p:cNvSpPr>
            <a:spLocks noChangeShapeType="1"/>
          </p:cNvSpPr>
          <p:nvPr/>
        </p:nvSpPr>
        <p:spPr bwMode="auto">
          <a:xfrm>
            <a:off x="4323819" y="1988840"/>
            <a:ext cx="0" cy="43038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497" name="Line 121"/>
          <p:cNvSpPr>
            <a:spLocks noChangeShapeType="1"/>
          </p:cNvSpPr>
          <p:nvPr/>
        </p:nvSpPr>
        <p:spPr bwMode="auto">
          <a:xfrm>
            <a:off x="4323819" y="3257426"/>
            <a:ext cx="0" cy="36916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498" name="Line 122"/>
          <p:cNvSpPr>
            <a:spLocks noChangeShapeType="1"/>
          </p:cNvSpPr>
          <p:nvPr/>
        </p:nvSpPr>
        <p:spPr bwMode="auto">
          <a:xfrm>
            <a:off x="4323819" y="2419226"/>
            <a:ext cx="77372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499" name="Line 123"/>
          <p:cNvSpPr>
            <a:spLocks noChangeShapeType="1"/>
          </p:cNvSpPr>
          <p:nvPr/>
        </p:nvSpPr>
        <p:spPr bwMode="auto">
          <a:xfrm>
            <a:off x="4323819" y="3257426"/>
            <a:ext cx="77372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500" name="Rectangle 124"/>
          <p:cNvSpPr>
            <a:spLocks noChangeArrowheads="1"/>
          </p:cNvSpPr>
          <p:nvPr/>
        </p:nvSpPr>
        <p:spPr bwMode="auto">
          <a:xfrm>
            <a:off x="6934200" y="2343026"/>
            <a:ext cx="1195754" cy="990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85501" name="Text Box 125"/>
          <p:cNvSpPr txBox="1">
            <a:spLocks noChangeArrowheads="1"/>
          </p:cNvSpPr>
          <p:nvPr/>
        </p:nvSpPr>
        <p:spPr bwMode="auto">
          <a:xfrm>
            <a:off x="7215554" y="2571626"/>
            <a:ext cx="773723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A/D</a:t>
            </a:r>
          </a:p>
        </p:txBody>
      </p:sp>
      <p:sp>
        <p:nvSpPr>
          <p:cNvPr id="485502" name="Line 126"/>
          <p:cNvSpPr>
            <a:spLocks noChangeShapeType="1"/>
          </p:cNvSpPr>
          <p:nvPr/>
        </p:nvSpPr>
        <p:spPr bwMode="auto">
          <a:xfrm>
            <a:off x="6293296" y="2838326"/>
            <a:ext cx="77372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503" name="Line 127"/>
          <p:cNvSpPr>
            <a:spLocks noChangeShapeType="1"/>
          </p:cNvSpPr>
          <p:nvPr/>
        </p:nvSpPr>
        <p:spPr bwMode="auto">
          <a:xfrm>
            <a:off x="8129954" y="2838326"/>
            <a:ext cx="26966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85515" name="Text Box 139"/>
          <p:cNvSpPr txBox="1">
            <a:spLocks noChangeArrowheads="1"/>
          </p:cNvSpPr>
          <p:nvPr/>
        </p:nvSpPr>
        <p:spPr bwMode="auto">
          <a:xfrm>
            <a:off x="5364088" y="2571626"/>
            <a:ext cx="77372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G</a:t>
            </a:r>
          </a:p>
        </p:txBody>
      </p:sp>
      <p:sp>
        <p:nvSpPr>
          <p:cNvPr id="485516" name="Text Box 140"/>
          <p:cNvSpPr txBox="1">
            <a:spLocks noChangeArrowheads="1"/>
          </p:cNvSpPr>
          <p:nvPr/>
        </p:nvSpPr>
        <p:spPr bwMode="auto">
          <a:xfrm>
            <a:off x="5097542" y="2190626"/>
            <a:ext cx="77372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+</a:t>
            </a:r>
          </a:p>
        </p:txBody>
      </p:sp>
      <p:sp>
        <p:nvSpPr>
          <p:cNvPr id="485517" name="Text Box 141"/>
          <p:cNvSpPr txBox="1">
            <a:spLocks noChangeArrowheads="1"/>
          </p:cNvSpPr>
          <p:nvPr/>
        </p:nvSpPr>
        <p:spPr bwMode="auto">
          <a:xfrm>
            <a:off x="5097542" y="3028826"/>
            <a:ext cx="77372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-</a:t>
            </a:r>
          </a:p>
        </p:txBody>
      </p:sp>
      <p:sp>
        <p:nvSpPr>
          <p:cNvPr id="485525" name="Text Box 149"/>
          <p:cNvSpPr txBox="1">
            <a:spLocks noChangeArrowheads="1"/>
          </p:cNvSpPr>
          <p:nvPr/>
        </p:nvSpPr>
        <p:spPr bwMode="auto">
          <a:xfrm>
            <a:off x="2762798" y="2978522"/>
            <a:ext cx="773723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Arial" pitchFamily="34" charset="0"/>
              </a:rPr>
              <a:t>SHS</a:t>
            </a:r>
          </a:p>
        </p:txBody>
      </p:sp>
      <p:sp>
        <p:nvSpPr>
          <p:cNvPr id="485526" name="Text Box 150"/>
          <p:cNvSpPr txBox="1">
            <a:spLocks noChangeArrowheads="1"/>
          </p:cNvSpPr>
          <p:nvPr/>
        </p:nvSpPr>
        <p:spPr bwMode="auto">
          <a:xfrm>
            <a:off x="5868144" y="3356992"/>
            <a:ext cx="1152128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pitchFamily="34" charset="0"/>
              </a:rPr>
              <a:t>OpAmp</a:t>
            </a:r>
          </a:p>
        </p:txBody>
      </p:sp>
      <p:sp>
        <p:nvSpPr>
          <p:cNvPr id="485528" name="Text Box 152"/>
          <p:cNvSpPr txBox="1">
            <a:spLocks noChangeArrowheads="1"/>
          </p:cNvSpPr>
          <p:nvPr/>
        </p:nvSpPr>
        <p:spPr bwMode="auto">
          <a:xfrm>
            <a:off x="3466183" y="3664322"/>
            <a:ext cx="77372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pitchFamily="34" charset="0"/>
              </a:rPr>
              <a:t>C2</a:t>
            </a:r>
          </a:p>
        </p:txBody>
      </p:sp>
      <p:sp>
        <p:nvSpPr>
          <p:cNvPr id="485529" name="Text Box 153"/>
          <p:cNvSpPr txBox="1">
            <a:spLocks noChangeArrowheads="1"/>
          </p:cNvSpPr>
          <p:nvPr/>
        </p:nvSpPr>
        <p:spPr bwMode="auto">
          <a:xfrm>
            <a:off x="3466183" y="2061716"/>
            <a:ext cx="773723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pitchFamily="34" charset="0"/>
              </a:rPr>
              <a:t>C1</a:t>
            </a:r>
          </a:p>
        </p:txBody>
      </p:sp>
      <p:sp>
        <p:nvSpPr>
          <p:cNvPr id="485543" name="Text Box 167"/>
          <p:cNvSpPr txBox="1">
            <a:spLocks noChangeArrowheads="1"/>
          </p:cNvSpPr>
          <p:nvPr/>
        </p:nvSpPr>
        <p:spPr bwMode="auto">
          <a:xfrm>
            <a:off x="1030420" y="2474466"/>
            <a:ext cx="1093308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>
                <a:latin typeface="Arial" pitchFamily="34" charset="0"/>
              </a:rPr>
              <a:t>V</a:t>
            </a:r>
            <a:r>
              <a:rPr lang="en-GB" baseline="-25000" dirty="0" err="1">
                <a:latin typeface="Arial" pitchFamily="34" charset="0"/>
              </a:rPr>
              <a:t>col</a:t>
            </a:r>
            <a:r>
              <a:rPr lang="en-GB" baseline="-25000" dirty="0">
                <a:latin typeface="Arial" pitchFamily="34" charset="0"/>
              </a:rPr>
              <a:t>&lt;n&gt;</a:t>
            </a:r>
          </a:p>
        </p:txBody>
      </p:sp>
      <p:cxnSp>
        <p:nvCxnSpPr>
          <p:cNvPr id="151" name="Rett linje 150"/>
          <p:cNvCxnSpPr/>
          <p:nvPr/>
        </p:nvCxnSpPr>
        <p:spPr>
          <a:xfrm>
            <a:off x="1970718" y="2690490"/>
            <a:ext cx="5760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uppe 151"/>
          <p:cNvGrpSpPr/>
          <p:nvPr/>
        </p:nvGrpSpPr>
        <p:grpSpPr>
          <a:xfrm>
            <a:off x="827584" y="4437112"/>
            <a:ext cx="2624936" cy="1231941"/>
            <a:chOff x="1547664" y="2269067"/>
            <a:chExt cx="3705056" cy="1744133"/>
          </a:xfrm>
        </p:grpSpPr>
        <p:cxnSp>
          <p:nvCxnSpPr>
            <p:cNvPr id="153" name="Rett linje 152"/>
            <p:cNvCxnSpPr/>
            <p:nvPr/>
          </p:nvCxnSpPr>
          <p:spPr>
            <a:xfrm>
              <a:off x="1547664" y="4005064"/>
              <a:ext cx="21602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Frihåndsform 153"/>
            <p:cNvSpPr/>
            <p:nvPr/>
          </p:nvSpPr>
          <p:spPr>
            <a:xfrm>
              <a:off x="1767840" y="2269067"/>
              <a:ext cx="731520" cy="1744133"/>
            </a:xfrm>
            <a:custGeom>
              <a:avLst/>
              <a:gdLst>
                <a:gd name="connsiteX0" fmla="*/ 0 w 731520"/>
                <a:gd name="connsiteY0" fmla="*/ 1744133 h 1744133"/>
                <a:gd name="connsiteX1" fmla="*/ 314960 w 731520"/>
                <a:gd name="connsiteY1" fmla="*/ 240453 h 1744133"/>
                <a:gd name="connsiteX2" fmla="*/ 518160 w 731520"/>
                <a:gd name="connsiteY2" fmla="*/ 301413 h 1744133"/>
                <a:gd name="connsiteX3" fmla="*/ 731520 w 731520"/>
                <a:gd name="connsiteY3" fmla="*/ 301413 h 1744133"/>
                <a:gd name="connsiteX4" fmla="*/ 731520 w 731520"/>
                <a:gd name="connsiteY4" fmla="*/ 301413 h 174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520" h="1744133">
                  <a:moveTo>
                    <a:pt x="0" y="1744133"/>
                  </a:moveTo>
                  <a:cubicBezTo>
                    <a:pt x="114300" y="1112519"/>
                    <a:pt x="228600" y="480906"/>
                    <a:pt x="314960" y="240453"/>
                  </a:cubicBezTo>
                  <a:cubicBezTo>
                    <a:pt x="401320" y="0"/>
                    <a:pt x="448733" y="291253"/>
                    <a:pt x="518160" y="301413"/>
                  </a:cubicBezTo>
                  <a:cubicBezTo>
                    <a:pt x="587587" y="311573"/>
                    <a:pt x="731520" y="301413"/>
                    <a:pt x="731520" y="301413"/>
                  </a:cubicBezTo>
                  <a:lnTo>
                    <a:pt x="731520" y="301413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5" name="Rett linje 154"/>
            <p:cNvCxnSpPr>
              <a:stCxn id="154" idx="3"/>
            </p:cNvCxnSpPr>
            <p:nvPr/>
          </p:nvCxnSpPr>
          <p:spPr>
            <a:xfrm flipV="1">
              <a:off x="2499360" y="2564904"/>
              <a:ext cx="488464" cy="55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Frihåndsform 155"/>
            <p:cNvSpPr/>
            <p:nvPr/>
          </p:nvSpPr>
          <p:spPr>
            <a:xfrm>
              <a:off x="2997200" y="2560320"/>
              <a:ext cx="436880" cy="1097280"/>
            </a:xfrm>
            <a:custGeom>
              <a:avLst/>
              <a:gdLst>
                <a:gd name="connsiteX0" fmla="*/ 0 w 436880"/>
                <a:gd name="connsiteY0" fmla="*/ 0 h 1097280"/>
                <a:gd name="connsiteX1" fmla="*/ 111760 w 436880"/>
                <a:gd name="connsiteY1" fmla="*/ 904240 h 1097280"/>
                <a:gd name="connsiteX2" fmla="*/ 436880 w 436880"/>
                <a:gd name="connsiteY2" fmla="*/ 1097280 h 1097280"/>
                <a:gd name="connsiteX3" fmla="*/ 436880 w 436880"/>
                <a:gd name="connsiteY3" fmla="*/ 1097280 h 109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0" h="1097280">
                  <a:moveTo>
                    <a:pt x="0" y="0"/>
                  </a:moveTo>
                  <a:cubicBezTo>
                    <a:pt x="19473" y="360680"/>
                    <a:pt x="38947" y="721360"/>
                    <a:pt x="111760" y="904240"/>
                  </a:cubicBezTo>
                  <a:cubicBezTo>
                    <a:pt x="184573" y="1087120"/>
                    <a:pt x="436880" y="1097280"/>
                    <a:pt x="436880" y="1097280"/>
                  </a:cubicBezTo>
                  <a:lnTo>
                    <a:pt x="436880" y="1097280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Frihåndsform 156"/>
            <p:cNvSpPr/>
            <p:nvPr/>
          </p:nvSpPr>
          <p:spPr>
            <a:xfrm>
              <a:off x="3434080" y="3657600"/>
              <a:ext cx="1117600" cy="50800"/>
            </a:xfrm>
            <a:custGeom>
              <a:avLst/>
              <a:gdLst>
                <a:gd name="connsiteX0" fmla="*/ 0 w 1117600"/>
                <a:gd name="connsiteY0" fmla="*/ 0 h 50800"/>
                <a:gd name="connsiteX1" fmla="*/ 690880 w 1117600"/>
                <a:gd name="connsiteY1" fmla="*/ 40640 h 50800"/>
                <a:gd name="connsiteX2" fmla="*/ 1117600 w 1117600"/>
                <a:gd name="connsiteY2" fmla="*/ 50800 h 50800"/>
                <a:gd name="connsiteX3" fmla="*/ 1117600 w 1117600"/>
                <a:gd name="connsiteY3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600" h="50800">
                  <a:moveTo>
                    <a:pt x="0" y="0"/>
                  </a:moveTo>
                  <a:lnTo>
                    <a:pt x="690880" y="40640"/>
                  </a:lnTo>
                  <a:cubicBezTo>
                    <a:pt x="877147" y="49107"/>
                    <a:pt x="1117600" y="50800"/>
                    <a:pt x="1117600" y="50800"/>
                  </a:cubicBezTo>
                  <a:lnTo>
                    <a:pt x="1117600" y="50800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Frihåndsform 157"/>
            <p:cNvSpPr/>
            <p:nvPr/>
          </p:nvSpPr>
          <p:spPr>
            <a:xfrm>
              <a:off x="4551680" y="2274147"/>
              <a:ext cx="701040" cy="1444413"/>
            </a:xfrm>
            <a:custGeom>
              <a:avLst/>
              <a:gdLst>
                <a:gd name="connsiteX0" fmla="*/ 0 w 701040"/>
                <a:gd name="connsiteY0" fmla="*/ 1444413 h 1444413"/>
                <a:gd name="connsiteX1" fmla="*/ 325120 w 701040"/>
                <a:gd name="connsiteY1" fmla="*/ 194733 h 1444413"/>
                <a:gd name="connsiteX2" fmla="*/ 497840 w 701040"/>
                <a:gd name="connsiteY2" fmla="*/ 276013 h 1444413"/>
                <a:gd name="connsiteX3" fmla="*/ 701040 w 701040"/>
                <a:gd name="connsiteY3" fmla="*/ 276013 h 1444413"/>
                <a:gd name="connsiteX4" fmla="*/ 701040 w 701040"/>
                <a:gd name="connsiteY4" fmla="*/ 276013 h 144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" h="1444413">
                  <a:moveTo>
                    <a:pt x="0" y="1444413"/>
                  </a:moveTo>
                  <a:cubicBezTo>
                    <a:pt x="121073" y="916939"/>
                    <a:pt x="242147" y="389466"/>
                    <a:pt x="325120" y="194733"/>
                  </a:cubicBezTo>
                  <a:cubicBezTo>
                    <a:pt x="408093" y="0"/>
                    <a:pt x="435187" y="262466"/>
                    <a:pt x="497840" y="276013"/>
                  </a:cubicBezTo>
                  <a:cubicBezTo>
                    <a:pt x="560493" y="289560"/>
                    <a:pt x="701040" y="276013"/>
                    <a:pt x="701040" y="276013"/>
                  </a:cubicBezTo>
                  <a:lnTo>
                    <a:pt x="701040" y="276013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60" name="Rett pil 159"/>
          <p:cNvCxnSpPr/>
          <p:nvPr/>
        </p:nvCxnSpPr>
        <p:spPr>
          <a:xfrm>
            <a:off x="1766031" y="433462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Rett pil 161"/>
          <p:cNvCxnSpPr/>
          <p:nvPr/>
        </p:nvCxnSpPr>
        <p:spPr>
          <a:xfrm>
            <a:off x="2771800" y="515719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 Box 150"/>
          <p:cNvSpPr txBox="1">
            <a:spLocks noChangeArrowheads="1"/>
          </p:cNvSpPr>
          <p:nvPr/>
        </p:nvSpPr>
        <p:spPr bwMode="auto">
          <a:xfrm>
            <a:off x="1350005" y="4057327"/>
            <a:ext cx="773723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>
                <a:latin typeface="Arial" pitchFamily="34" charset="0"/>
              </a:rPr>
              <a:t>SHR</a:t>
            </a:r>
          </a:p>
        </p:txBody>
      </p:sp>
      <p:sp>
        <p:nvSpPr>
          <p:cNvPr id="164" name="Text Box 149"/>
          <p:cNvSpPr txBox="1">
            <a:spLocks noChangeArrowheads="1"/>
          </p:cNvSpPr>
          <p:nvPr/>
        </p:nvSpPr>
        <p:spPr bwMode="auto">
          <a:xfrm>
            <a:off x="2358117" y="4881131"/>
            <a:ext cx="773723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>
                <a:latin typeface="Arial" pitchFamily="34" charset="0"/>
              </a:rPr>
              <a:t>SHS</a:t>
            </a:r>
          </a:p>
        </p:txBody>
      </p:sp>
      <p:cxnSp>
        <p:nvCxnSpPr>
          <p:cNvPr id="166" name="Rett linje 165"/>
          <p:cNvCxnSpPr/>
          <p:nvPr/>
        </p:nvCxnSpPr>
        <p:spPr>
          <a:xfrm>
            <a:off x="1691680" y="5454555"/>
            <a:ext cx="151216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Rett linje 167"/>
          <p:cNvCxnSpPr/>
          <p:nvPr/>
        </p:nvCxnSpPr>
        <p:spPr>
          <a:xfrm>
            <a:off x="1763688" y="4653136"/>
            <a:ext cx="0" cy="792088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 Box 150"/>
          <p:cNvSpPr txBox="1">
            <a:spLocks noChangeArrowheads="1"/>
          </p:cNvSpPr>
          <p:nvPr/>
        </p:nvSpPr>
        <p:spPr bwMode="auto">
          <a:xfrm>
            <a:off x="6156176" y="1700808"/>
            <a:ext cx="864096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>
                <a:latin typeface="Arial" pitchFamily="34" charset="0"/>
                <a:cs typeface="Arial" pitchFamily="34" charset="0"/>
              </a:rPr>
              <a:t>G x </a:t>
            </a:r>
            <a:r>
              <a:rPr lang="en-GB" sz="1600">
                <a:latin typeface="Symbol" pitchFamily="18" charset="2"/>
              </a:rPr>
              <a:t>D</a:t>
            </a:r>
            <a:r>
              <a:rPr lang="en-GB" sz="1600">
                <a:latin typeface="Arial" pitchFamily="34" charset="0"/>
              </a:rPr>
              <a:t>V</a:t>
            </a:r>
          </a:p>
        </p:txBody>
      </p:sp>
      <p:sp>
        <p:nvSpPr>
          <p:cNvPr id="170" name="Text Box 150"/>
          <p:cNvSpPr txBox="1">
            <a:spLocks noChangeArrowheads="1"/>
          </p:cNvSpPr>
          <p:nvPr/>
        </p:nvSpPr>
        <p:spPr bwMode="auto">
          <a:xfrm>
            <a:off x="4139952" y="2636912"/>
            <a:ext cx="864096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>
                <a:latin typeface="Symbol" pitchFamily="18" charset="2"/>
              </a:rPr>
              <a:t>D</a:t>
            </a:r>
            <a:r>
              <a:rPr lang="en-GB" sz="1600">
                <a:latin typeface="Arial" pitchFamily="34" charset="0"/>
              </a:rPr>
              <a:t>V</a:t>
            </a:r>
          </a:p>
        </p:txBody>
      </p:sp>
      <p:sp>
        <p:nvSpPr>
          <p:cNvPr id="171" name="Text Box 150"/>
          <p:cNvSpPr txBox="1">
            <a:spLocks noChangeArrowheads="1"/>
          </p:cNvSpPr>
          <p:nvPr/>
        </p:nvSpPr>
        <p:spPr bwMode="auto">
          <a:xfrm>
            <a:off x="1240970" y="4869160"/>
            <a:ext cx="504056" cy="338554"/>
          </a:xfrm>
          <a:prstGeom prst="rect">
            <a:avLst/>
          </a:prstGeom>
          <a:solidFill>
            <a:srgbClr val="FFFF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>
                <a:latin typeface="Symbol" pitchFamily="18" charset="2"/>
              </a:rPr>
              <a:t>D</a:t>
            </a:r>
            <a:r>
              <a:rPr lang="en-GB" sz="1600">
                <a:latin typeface="Arial" pitchFamily="34" charset="0"/>
              </a:rPr>
              <a:t>V</a:t>
            </a:r>
          </a:p>
        </p:txBody>
      </p:sp>
      <p:sp>
        <p:nvSpPr>
          <p:cNvPr id="172" name="Text Box 167"/>
          <p:cNvSpPr txBox="1">
            <a:spLocks noChangeArrowheads="1"/>
          </p:cNvSpPr>
          <p:nvPr/>
        </p:nvSpPr>
        <p:spPr bwMode="auto">
          <a:xfrm>
            <a:off x="152400" y="4869160"/>
            <a:ext cx="891208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>
                <a:latin typeface="Arial" pitchFamily="34" charset="0"/>
              </a:rPr>
              <a:t>V</a:t>
            </a:r>
            <a:r>
              <a:rPr lang="en-GB" baseline="-25000" dirty="0" err="1">
                <a:latin typeface="Arial" pitchFamily="34" charset="0"/>
              </a:rPr>
              <a:t>col</a:t>
            </a:r>
            <a:r>
              <a:rPr lang="en-GB" baseline="-25000" dirty="0">
                <a:latin typeface="Arial" pitchFamily="34" charset="0"/>
              </a:rPr>
              <a:t>&lt;n&gt;</a:t>
            </a:r>
          </a:p>
        </p:txBody>
      </p:sp>
      <p:cxnSp>
        <p:nvCxnSpPr>
          <p:cNvPr id="174" name="Rett pil 173"/>
          <p:cNvCxnSpPr>
            <a:stCxn id="169" idx="2"/>
          </p:cNvCxnSpPr>
          <p:nvPr/>
        </p:nvCxnSpPr>
        <p:spPr>
          <a:xfrm>
            <a:off x="6588224" y="2039362"/>
            <a:ext cx="72008" cy="741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kstSylinder 174"/>
          <p:cNvSpPr txBox="1"/>
          <p:nvPr/>
        </p:nvSpPr>
        <p:spPr>
          <a:xfrm>
            <a:off x="4427984" y="4653136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>
                <a:latin typeface="Symbol" pitchFamily="18" charset="2"/>
              </a:rPr>
              <a:t>D</a:t>
            </a:r>
            <a:r>
              <a:rPr lang="en-GB"/>
              <a:t>V proportional to number of photons in the pixel</a:t>
            </a:r>
          </a:p>
        </p:txBody>
      </p:sp>
      <p:sp>
        <p:nvSpPr>
          <p:cNvPr id="79" name="TekstSylinder 78"/>
          <p:cNvSpPr txBox="1"/>
          <p:nvPr/>
        </p:nvSpPr>
        <p:spPr>
          <a:xfrm>
            <a:off x="2012549" y="4481127"/>
            <a:ext cx="537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V</a:t>
            </a:r>
            <a:r>
              <a:rPr lang="en-GB" baseline="-25000"/>
              <a:t>rst</a:t>
            </a:r>
          </a:p>
        </p:txBody>
      </p:sp>
      <p:sp>
        <p:nvSpPr>
          <p:cNvPr id="80" name="TekstSylinder 79"/>
          <p:cNvSpPr txBox="1"/>
          <p:nvPr/>
        </p:nvSpPr>
        <p:spPr>
          <a:xfrm>
            <a:off x="3131840" y="521990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V</a:t>
            </a:r>
            <a:r>
              <a:rPr lang="en-GB" baseline="-25000"/>
              <a:t>sig</a:t>
            </a:r>
          </a:p>
        </p:txBody>
      </p:sp>
      <p:cxnSp>
        <p:nvCxnSpPr>
          <p:cNvPr id="81" name="Rett linje 80"/>
          <p:cNvCxnSpPr/>
          <p:nvPr/>
        </p:nvCxnSpPr>
        <p:spPr>
          <a:xfrm>
            <a:off x="1816087" y="4653136"/>
            <a:ext cx="27964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kstSylinder 86"/>
          <p:cNvSpPr txBox="1"/>
          <p:nvPr/>
        </p:nvSpPr>
        <p:spPr>
          <a:xfrm>
            <a:off x="4499992" y="3212976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V</a:t>
            </a:r>
            <a:r>
              <a:rPr lang="en-GB" baseline="-25000"/>
              <a:t>sig</a:t>
            </a:r>
          </a:p>
        </p:txBody>
      </p:sp>
      <p:sp>
        <p:nvSpPr>
          <p:cNvPr id="88" name="TekstSylinder 87"/>
          <p:cNvSpPr txBox="1"/>
          <p:nvPr/>
        </p:nvSpPr>
        <p:spPr>
          <a:xfrm>
            <a:off x="4493301" y="2079510"/>
            <a:ext cx="537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V</a:t>
            </a:r>
            <a:r>
              <a:rPr lang="en-GB" baseline="-25000"/>
              <a:t>rst</a:t>
            </a:r>
          </a:p>
        </p:txBody>
      </p:sp>
      <p:cxnSp>
        <p:nvCxnSpPr>
          <p:cNvPr id="89" name="Rett linje 88"/>
          <p:cNvCxnSpPr/>
          <p:nvPr/>
        </p:nvCxnSpPr>
        <p:spPr>
          <a:xfrm>
            <a:off x="4932040" y="2448881"/>
            <a:ext cx="0" cy="792088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tt linje 85"/>
          <p:cNvCxnSpPr/>
          <p:nvPr/>
        </p:nvCxnSpPr>
        <p:spPr>
          <a:xfrm>
            <a:off x="5508104" y="3140968"/>
            <a:ext cx="43204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Box 167"/>
          <p:cNvSpPr txBox="1">
            <a:spLocks noChangeArrowheads="1"/>
          </p:cNvSpPr>
          <p:nvPr/>
        </p:nvSpPr>
        <p:spPr bwMode="auto">
          <a:xfrm>
            <a:off x="8399621" y="2636912"/>
            <a:ext cx="744379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>
                <a:latin typeface="Arial" pitchFamily="34" charset="0"/>
              </a:rPr>
              <a:t>D</a:t>
            </a:r>
            <a:r>
              <a:rPr lang="en-GB" baseline="-25000" dirty="0" err="1">
                <a:latin typeface="Arial" pitchFamily="34" charset="0"/>
              </a:rPr>
              <a:t>out</a:t>
            </a:r>
            <a:endParaRPr lang="en-GB" baseline="-25000" dirty="0">
              <a:latin typeface="Arial" pitchFamily="34" charset="0"/>
            </a:endParaRPr>
          </a:p>
        </p:txBody>
      </p:sp>
      <p:sp>
        <p:nvSpPr>
          <p:cNvPr id="91" name="Text Box 149"/>
          <p:cNvSpPr txBox="1">
            <a:spLocks noChangeArrowheads="1"/>
          </p:cNvSpPr>
          <p:nvPr/>
        </p:nvSpPr>
        <p:spPr bwMode="auto">
          <a:xfrm>
            <a:off x="2699792" y="1393031"/>
            <a:ext cx="773723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Arial" pitchFamily="34" charset="0"/>
              </a:rPr>
              <a:t>SHR</a:t>
            </a:r>
          </a:p>
        </p:txBody>
      </p:sp>
    </p:spTree>
    <p:extLst>
      <p:ext uri="{BB962C8B-B14F-4D97-AF65-F5344CB8AC3E}">
        <p14:creationId xmlns:p14="http://schemas.microsoft.com/office/powerpoint/2010/main" val="2649904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Black level compensation (BLC)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ADC output values non-zero even if pixel output signal is zero</a:t>
            </a:r>
          </a:p>
          <a:p>
            <a:pPr lvl="1"/>
            <a:r>
              <a:rPr lang="en-US" sz="1800" dirty="0"/>
              <a:t>Any clipping at 0DN in ADC leads to non-linear sensor data (asymmetric histogram curve)</a:t>
            </a:r>
          </a:p>
          <a:p>
            <a:pPr lvl="1"/>
            <a:r>
              <a:rPr lang="en-US" sz="1800" dirty="0"/>
              <a:t>Offset voltage (</a:t>
            </a:r>
            <a:r>
              <a:rPr lang="en-US" sz="1800" dirty="0" err="1"/>
              <a:t>Voffset</a:t>
            </a:r>
            <a:r>
              <a:rPr lang="en-US" sz="1800" dirty="0"/>
              <a:t>) added to pixel signal before A/D converter</a:t>
            </a:r>
          </a:p>
          <a:p>
            <a:pPr lvl="1"/>
            <a:r>
              <a:rPr lang="en-US" sz="1800" dirty="0"/>
              <a:t>Additional offset comes from dark current generation when operating at elevated temperatures and/or long integration times</a:t>
            </a:r>
          </a:p>
          <a:p>
            <a:r>
              <a:rPr lang="en-US" sz="2200" dirty="0"/>
              <a:t>Image processing functions (e.g. defect pixel correction, lens correction, HDR, and color processing) rely on ‘linear’ pixel values, i.e. proportional to incoming light level (without offsets). Hence, BLC is needed.</a:t>
            </a:r>
          </a:p>
          <a:p>
            <a:r>
              <a:rPr lang="en-US" sz="2000" dirty="0"/>
              <a:t>BLC uses optical black pixels (shielded with opaque material) to </a:t>
            </a:r>
            <a:r>
              <a:rPr lang="en-US" sz="2000" u="sng" dirty="0"/>
              <a:t>estimate</a:t>
            </a:r>
            <a:r>
              <a:rPr lang="en-US" sz="2000" dirty="0"/>
              <a:t> average black level value</a:t>
            </a:r>
          </a:p>
          <a:p>
            <a:r>
              <a:rPr lang="en-US" sz="2000" dirty="0"/>
              <a:t>Average across many pixels to remove noise</a:t>
            </a:r>
          </a:p>
          <a:p>
            <a:r>
              <a:rPr lang="en-US" sz="2000" dirty="0"/>
              <a:t>NB. Important black level is same across the array (no shading)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INF5442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4EC9-94C3-A841-AFA4-55D6E98A989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85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Black level compensation (BLC)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INF5442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4EC9-94C3-A841-AFA4-55D6E98A989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616743-EA05-0E4A-8739-C3FA8991070E}"/>
              </a:ext>
            </a:extLst>
          </p:cNvPr>
          <p:cNvSpPr txBox="1"/>
          <p:nvPr/>
        </p:nvSpPr>
        <p:spPr>
          <a:xfrm>
            <a:off x="1035525" y="2182601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Before BLC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18AD8-B638-3F42-A7C4-FE4C7D53DF02}"/>
              </a:ext>
            </a:extLst>
          </p:cNvPr>
          <p:cNvSpPr txBox="1"/>
          <p:nvPr/>
        </p:nvSpPr>
        <p:spPr>
          <a:xfrm>
            <a:off x="5708101" y="2182601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After BLC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333107A-C538-294E-A34A-AE1F81A92D88}"/>
              </a:ext>
            </a:extLst>
          </p:cNvPr>
          <p:cNvCxnSpPr>
            <a:cxnSpLocks/>
          </p:cNvCxnSpPr>
          <p:nvPr/>
        </p:nvCxnSpPr>
        <p:spPr bwMode="auto">
          <a:xfrm flipV="1">
            <a:off x="990600" y="2819400"/>
            <a:ext cx="0" cy="2057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DC1CAC-263D-CF44-9121-E3A309C1B350}"/>
              </a:ext>
            </a:extLst>
          </p:cNvPr>
          <p:cNvCxnSpPr>
            <a:cxnSpLocks/>
          </p:cNvCxnSpPr>
          <p:nvPr/>
        </p:nvCxnSpPr>
        <p:spPr bwMode="auto">
          <a:xfrm>
            <a:off x="990600" y="4876800"/>
            <a:ext cx="2362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259980-1892-A141-8793-765FA7546427}"/>
              </a:ext>
            </a:extLst>
          </p:cNvPr>
          <p:cNvCxnSpPr>
            <a:cxnSpLocks/>
          </p:cNvCxnSpPr>
          <p:nvPr/>
        </p:nvCxnSpPr>
        <p:spPr bwMode="auto">
          <a:xfrm flipV="1">
            <a:off x="990600" y="3211072"/>
            <a:ext cx="2209800" cy="12656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ED52849-DCE6-C84E-B790-EA43D69C431A}"/>
              </a:ext>
            </a:extLst>
          </p:cNvPr>
          <p:cNvSpPr txBox="1"/>
          <p:nvPr/>
        </p:nvSpPr>
        <p:spPr>
          <a:xfrm>
            <a:off x="1272999" y="5037892"/>
            <a:ext cx="1645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Light level (a.u.)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D9D57E-1CE9-7A49-88C6-45AC62C86E2C}"/>
              </a:ext>
            </a:extLst>
          </p:cNvPr>
          <p:cNvSpPr txBox="1"/>
          <p:nvPr/>
        </p:nvSpPr>
        <p:spPr>
          <a:xfrm rot="16200000">
            <a:off x="-102991" y="3913791"/>
            <a:ext cx="1611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/>
              <a:t>Pix</a:t>
            </a:r>
            <a:r>
              <a:rPr lang="en-GB" sz="1600" dirty="0"/>
              <a:t>. value (a.u.)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458183-A1E4-8B4A-A778-492152D8D2F4}"/>
              </a:ext>
            </a:extLst>
          </p:cNvPr>
          <p:cNvSpPr txBox="1"/>
          <p:nvPr/>
        </p:nvSpPr>
        <p:spPr>
          <a:xfrm>
            <a:off x="762000" y="46906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291D4D-67A8-0249-8961-20992FC58A55}"/>
              </a:ext>
            </a:extLst>
          </p:cNvPr>
          <p:cNvSpPr txBox="1"/>
          <p:nvPr/>
        </p:nvSpPr>
        <p:spPr>
          <a:xfrm>
            <a:off x="381000" y="3048000"/>
            <a:ext cx="611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2</a:t>
            </a:r>
            <a:r>
              <a:rPr lang="en-GB" sz="1600" baseline="30000" dirty="0"/>
              <a:t>Nbits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1FB18F0-B52B-E040-BF32-9E87E496B38C}"/>
              </a:ext>
            </a:extLst>
          </p:cNvPr>
          <p:cNvCxnSpPr>
            <a:cxnSpLocks/>
          </p:cNvCxnSpPr>
          <p:nvPr/>
        </p:nvCxnSpPr>
        <p:spPr bwMode="auto">
          <a:xfrm flipV="1">
            <a:off x="1007165" y="3211072"/>
            <a:ext cx="2269435" cy="129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8C8C8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73ACDE5-C870-D84A-8AEF-5BC9657869F6}"/>
              </a:ext>
            </a:extLst>
          </p:cNvPr>
          <p:cNvSpPr txBox="1"/>
          <p:nvPr/>
        </p:nvSpPr>
        <p:spPr>
          <a:xfrm>
            <a:off x="920720" y="48430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0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C4EA5AC-8299-E549-A966-DB9286246874}"/>
              </a:ext>
            </a:extLst>
          </p:cNvPr>
          <p:cNvCxnSpPr>
            <a:cxnSpLocks/>
          </p:cNvCxnSpPr>
          <p:nvPr/>
        </p:nvCxnSpPr>
        <p:spPr bwMode="auto">
          <a:xfrm>
            <a:off x="3200400" y="3211072"/>
            <a:ext cx="0" cy="18012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8C8C8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41CCECD-5D06-854A-9080-6AEA8349C3DF}"/>
              </a:ext>
            </a:extLst>
          </p:cNvPr>
          <p:cNvCxnSpPr>
            <a:cxnSpLocks/>
          </p:cNvCxnSpPr>
          <p:nvPr/>
        </p:nvCxnSpPr>
        <p:spPr bwMode="auto">
          <a:xfrm flipV="1">
            <a:off x="5638800" y="2819400"/>
            <a:ext cx="0" cy="2057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204A790-DA2A-1343-A5BF-6B2ADCC80F7A}"/>
              </a:ext>
            </a:extLst>
          </p:cNvPr>
          <p:cNvCxnSpPr>
            <a:cxnSpLocks/>
          </p:cNvCxnSpPr>
          <p:nvPr/>
        </p:nvCxnSpPr>
        <p:spPr bwMode="auto">
          <a:xfrm>
            <a:off x="5638800" y="4876800"/>
            <a:ext cx="2362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E0E6E4D-71A8-0A4C-B705-B0A96B916597}"/>
              </a:ext>
            </a:extLst>
          </p:cNvPr>
          <p:cNvCxnSpPr>
            <a:cxnSpLocks/>
          </p:cNvCxnSpPr>
          <p:nvPr/>
        </p:nvCxnSpPr>
        <p:spPr bwMode="auto">
          <a:xfrm flipV="1">
            <a:off x="5638800" y="3211072"/>
            <a:ext cx="2209800" cy="12656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8C8C8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37D190E-1191-574D-AA0E-E04D0564AE28}"/>
              </a:ext>
            </a:extLst>
          </p:cNvPr>
          <p:cNvSpPr txBox="1"/>
          <p:nvPr/>
        </p:nvSpPr>
        <p:spPr>
          <a:xfrm>
            <a:off x="5921199" y="5037892"/>
            <a:ext cx="1645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Light level (a.u.)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8FBDF5D-F350-234B-8413-F1472C6F4CC1}"/>
              </a:ext>
            </a:extLst>
          </p:cNvPr>
          <p:cNvSpPr txBox="1"/>
          <p:nvPr/>
        </p:nvSpPr>
        <p:spPr>
          <a:xfrm rot="16200000">
            <a:off x="4545209" y="3913791"/>
            <a:ext cx="1611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/>
              <a:t>Pix</a:t>
            </a:r>
            <a:r>
              <a:rPr lang="en-GB" sz="1600" dirty="0"/>
              <a:t>. value (a.u.)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567327C-044B-1043-B45E-23E912039CAE}"/>
              </a:ext>
            </a:extLst>
          </p:cNvPr>
          <p:cNvSpPr txBox="1"/>
          <p:nvPr/>
        </p:nvSpPr>
        <p:spPr>
          <a:xfrm>
            <a:off x="5410200" y="46906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A9BBACC-E7E9-9D41-9557-8E2C52924426}"/>
              </a:ext>
            </a:extLst>
          </p:cNvPr>
          <p:cNvSpPr txBox="1"/>
          <p:nvPr/>
        </p:nvSpPr>
        <p:spPr>
          <a:xfrm>
            <a:off x="5029200" y="3048000"/>
            <a:ext cx="611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2</a:t>
            </a:r>
            <a:r>
              <a:rPr lang="en-GB" sz="1600" baseline="30000" dirty="0"/>
              <a:t>Nbits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31ABAA4-5775-0042-A63F-D591B6EA17E1}"/>
              </a:ext>
            </a:extLst>
          </p:cNvPr>
          <p:cNvCxnSpPr>
            <a:cxnSpLocks/>
          </p:cNvCxnSpPr>
          <p:nvPr/>
        </p:nvCxnSpPr>
        <p:spPr bwMode="auto">
          <a:xfrm flipV="1">
            <a:off x="5655365" y="3211072"/>
            <a:ext cx="2269435" cy="1290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8C8C8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C66EDB7-169C-424D-93F3-E1C4CA245647}"/>
              </a:ext>
            </a:extLst>
          </p:cNvPr>
          <p:cNvSpPr txBox="1"/>
          <p:nvPr/>
        </p:nvSpPr>
        <p:spPr>
          <a:xfrm>
            <a:off x="5568920" y="48430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0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0E68396-CDB9-5749-83EB-5CC1F429D0DE}"/>
              </a:ext>
            </a:extLst>
          </p:cNvPr>
          <p:cNvCxnSpPr>
            <a:cxnSpLocks/>
          </p:cNvCxnSpPr>
          <p:nvPr/>
        </p:nvCxnSpPr>
        <p:spPr bwMode="auto">
          <a:xfrm>
            <a:off x="7848600" y="3211072"/>
            <a:ext cx="0" cy="18012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8C8C8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2CCE07E-923D-CB47-A33A-7A15E88AF60F}"/>
              </a:ext>
            </a:extLst>
          </p:cNvPr>
          <p:cNvCxnSpPr>
            <a:cxnSpLocks/>
          </p:cNvCxnSpPr>
          <p:nvPr/>
        </p:nvCxnSpPr>
        <p:spPr bwMode="auto">
          <a:xfrm flipV="1">
            <a:off x="5638800" y="3611181"/>
            <a:ext cx="2209800" cy="12656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Right Brace 44">
            <a:extLst>
              <a:ext uri="{FF2B5EF4-FFF2-40B4-BE49-F238E27FC236}">
                <a16:creationId xmlns:a16="http://schemas.microsoft.com/office/drawing/2014/main" id="{BDDDA854-EADF-A547-8A1A-75C019AF5C29}"/>
              </a:ext>
            </a:extLst>
          </p:cNvPr>
          <p:cNvSpPr/>
          <p:nvPr/>
        </p:nvSpPr>
        <p:spPr bwMode="auto">
          <a:xfrm>
            <a:off x="1060480" y="4476691"/>
            <a:ext cx="158720" cy="400109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092BF2E-FD80-2E42-8822-0F28DC289A3F}"/>
              </a:ext>
            </a:extLst>
          </p:cNvPr>
          <p:cNvSpPr txBox="1"/>
          <p:nvPr/>
        </p:nvSpPr>
        <p:spPr>
          <a:xfrm>
            <a:off x="1180465" y="4495800"/>
            <a:ext cx="1562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Offset pedestal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BAAABF-170E-DB42-8995-6EA6822002BD}"/>
              </a:ext>
            </a:extLst>
          </p:cNvPr>
          <p:cNvSpPr txBox="1"/>
          <p:nvPr/>
        </p:nvSpPr>
        <p:spPr>
          <a:xfrm>
            <a:off x="533400" y="554051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Offset due to dark current and/or analogue offset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B18CFD-FEF7-184E-9048-E5FF16B3676B}"/>
              </a:ext>
            </a:extLst>
          </p:cNvPr>
          <p:cNvSpPr txBox="1"/>
          <p:nvPr/>
        </p:nvSpPr>
        <p:spPr>
          <a:xfrm>
            <a:off x="5151782" y="5547955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Offset removed. Pixel values are now ‘linear’, </a:t>
            </a:r>
            <a:r>
              <a:rPr lang="en-GB" dirty="0" err="1"/>
              <a:t>ie</a:t>
            </a:r>
            <a:r>
              <a:rPr lang="en-GB" dirty="0"/>
              <a:t> proportional to light level</a:t>
            </a:r>
          </a:p>
        </p:txBody>
      </p:sp>
    </p:spTree>
    <p:extLst>
      <p:ext uri="{BB962C8B-B14F-4D97-AF65-F5344CB8AC3E}">
        <p14:creationId xmlns:p14="http://schemas.microsoft.com/office/powerpoint/2010/main" val="318388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CIS readout chain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INF5442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B4EC9-94C3-A841-AFA4-55D6E98A989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5882" y="580090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Typical values:</a:t>
            </a:r>
          </a:p>
          <a:p>
            <a:r>
              <a:rPr lang="en-US" sz="1400" dirty="0" err="1"/>
              <a:t>Vpix_rst</a:t>
            </a:r>
            <a:r>
              <a:rPr lang="en-US" sz="1400" dirty="0"/>
              <a:t>=2V, </a:t>
            </a:r>
            <a:r>
              <a:rPr lang="en-US" sz="1400" dirty="0" err="1"/>
              <a:t>Vpix_sig</a:t>
            </a:r>
            <a:r>
              <a:rPr lang="en-US" sz="1400" dirty="0"/>
              <a:t>=1-2V, G=1x-16x, </a:t>
            </a:r>
            <a:r>
              <a:rPr lang="en-US" sz="1400" dirty="0" err="1"/>
              <a:t>Voffset</a:t>
            </a:r>
            <a:r>
              <a:rPr lang="en-US" sz="1400" dirty="0"/>
              <a:t>=50mV, </a:t>
            </a:r>
            <a:r>
              <a:rPr lang="en-US" sz="1400" dirty="0" err="1"/>
              <a:t>Vref</a:t>
            </a:r>
            <a:r>
              <a:rPr lang="en-US" sz="1400" dirty="0"/>
              <a:t>=1V, N=10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16732"/>
            <a:ext cx="7237437" cy="326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6660232" y="4581128"/>
            <a:ext cx="144016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868145" y="508518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Fixed black level independent of Tint, Temp, and Gain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4238718" y="4581128"/>
            <a:ext cx="621314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006470" y="4974267"/>
            <a:ext cx="3501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Dark current BLC component proportional to exposure time and gain, and doubles every ~7degC.</a:t>
            </a:r>
          </a:p>
        </p:txBody>
      </p:sp>
    </p:spTree>
    <p:extLst>
      <p:ext uri="{BB962C8B-B14F-4D97-AF65-F5344CB8AC3E}">
        <p14:creationId xmlns:p14="http://schemas.microsoft.com/office/powerpoint/2010/main" val="3160328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optical black rows/columns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INF5442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05EA-59A6-7140-95FF-E1B500F1B4C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4" t="-3575" r="5560" b="9264"/>
          <a:stretch/>
        </p:blipFill>
        <p:spPr bwMode="auto">
          <a:xfrm>
            <a:off x="2339752" y="1556792"/>
            <a:ext cx="4680000" cy="4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645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Lens shading correction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INF5442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4EC9-94C3-A841-AFA4-55D6E98A9891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696744" cy="479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579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Defect pixel correction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Objective: Detect and correct abnormal (damaged) pixels</a:t>
            </a:r>
          </a:p>
          <a:p>
            <a:r>
              <a:rPr lang="en-US" sz="2000" dirty="0"/>
              <a:t>Can be done automatically on-the-fly and/or in mass production by writing (</a:t>
            </a:r>
            <a:r>
              <a:rPr lang="en-US" sz="2000" dirty="0" err="1"/>
              <a:t>x,y</a:t>
            </a:r>
            <a:r>
              <a:rPr lang="en-US" sz="2000" dirty="0"/>
              <a:t>) positions into non-volatile memory</a:t>
            </a:r>
          </a:p>
          <a:p>
            <a:r>
              <a:rPr lang="en-US" sz="2000" dirty="0"/>
              <a:t>Correct by interpolation from neighboring pixels</a:t>
            </a:r>
          </a:p>
          <a:p>
            <a:r>
              <a:rPr lang="en-US" sz="2000" dirty="0"/>
              <a:t>DPC complexity and quality depends on power and chip size budget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INF5442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4EC9-94C3-A841-AFA4-55D6E98A9891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122" name="Picture 2" descr="https://upload.wikimedia.org/wikipedia/commons/thumb/b/b4/Damaged_photo_sensitive_chip.jpg/220px-Damaged_photo_sensitive_ch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73016"/>
            <a:ext cx="1772199" cy="276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36096" y="6093296"/>
            <a:ext cx="3010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Example image from Wikipedia</a:t>
            </a:r>
          </a:p>
        </p:txBody>
      </p:sp>
    </p:spTree>
    <p:extLst>
      <p:ext uri="{BB962C8B-B14F-4D97-AF65-F5344CB8AC3E}">
        <p14:creationId xmlns:p14="http://schemas.microsoft.com/office/powerpoint/2010/main" val="3986206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interpolation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Purpose: to generate R+G+B for </a:t>
            </a:r>
            <a:r>
              <a:rPr lang="en-US" u="sng" dirty="0"/>
              <a:t>each</a:t>
            </a:r>
            <a:r>
              <a:rPr lang="en-US" dirty="0"/>
              <a:t> pixel position</a:t>
            </a:r>
          </a:p>
          <a:p>
            <a:r>
              <a:rPr lang="en-US" dirty="0"/>
              <a:t>Three common methods:</a:t>
            </a:r>
          </a:p>
          <a:p>
            <a:pPr lvl="1"/>
            <a:r>
              <a:rPr lang="en-US" dirty="0"/>
              <a:t>Nearest neighbor interpolation</a:t>
            </a:r>
          </a:p>
          <a:p>
            <a:pPr lvl="1"/>
            <a:r>
              <a:rPr lang="en-US" dirty="0"/>
              <a:t>(Bi)Linear interpolation</a:t>
            </a:r>
          </a:p>
          <a:p>
            <a:pPr lvl="1"/>
            <a:r>
              <a:rPr lang="en-US" dirty="0"/>
              <a:t>Bi-Cubic spline interpolation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INF5442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4EC9-94C3-A841-AFA4-55D6E98A9891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122" name="Picture 2" descr="http://www.shortcourses.com/images/b1ch1/interpol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570" y="3657600"/>
            <a:ext cx="216023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95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Nearest neighbor interpolation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0"/>
            <a:ext cx="8153400" cy="1524000"/>
          </a:xfrm>
        </p:spPr>
        <p:txBody>
          <a:bodyPr/>
          <a:lstStyle/>
          <a:p>
            <a:r>
              <a:rPr lang="nb-NO" dirty="0"/>
              <a:t>x: </a:t>
            </a:r>
            <a:r>
              <a:rPr lang="nb-NO" dirty="0" err="1"/>
              <a:t>distance</a:t>
            </a:r>
            <a:r>
              <a:rPr lang="nb-NO" dirty="0"/>
              <a:t> to </a:t>
            </a:r>
            <a:r>
              <a:rPr lang="nb-NO" dirty="0" err="1"/>
              <a:t>pixel</a:t>
            </a:r>
            <a:r>
              <a:rPr lang="nb-NO" dirty="0"/>
              <a:t> i</a:t>
            </a:r>
          </a:p>
          <a:p>
            <a:r>
              <a:rPr lang="nb-NO" dirty="0"/>
              <a:t>f(x): </a:t>
            </a:r>
            <a:r>
              <a:rPr lang="nb-NO" dirty="0" err="1"/>
              <a:t>weighting</a:t>
            </a:r>
            <a:r>
              <a:rPr lang="nb-NO" dirty="0"/>
              <a:t> </a:t>
            </a:r>
            <a:r>
              <a:rPr lang="nb-NO" dirty="0" err="1"/>
              <a:t>factor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INF5442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05EA-59A6-7140-95FF-E1B500F1B4CD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628800"/>
            <a:ext cx="4381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741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Literature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GB" dirty="0"/>
              <a:t>Only lecture notes are obligatory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Reference:</a:t>
            </a:r>
          </a:p>
          <a:p>
            <a:pPr marL="457200" lvl="1" indent="0">
              <a:buNone/>
            </a:pPr>
            <a:r>
              <a:rPr lang="en-GB" dirty="0"/>
              <a:t>Nakamura et al: </a:t>
            </a:r>
          </a:p>
          <a:p>
            <a:pPr lvl="2"/>
            <a:r>
              <a:rPr lang="en-GB" dirty="0"/>
              <a:t>Ch. 1 (background material)</a:t>
            </a:r>
          </a:p>
          <a:p>
            <a:pPr lvl="2"/>
            <a:r>
              <a:rPr lang="en-GB" dirty="0"/>
              <a:t>Ch. 2 (until 2.1.2)</a:t>
            </a:r>
          </a:p>
        </p:txBody>
      </p:sp>
      <p:sp>
        <p:nvSpPr>
          <p:cNvPr id="1638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34CB4F1B-70B4-4A88-879A-3393E3CC3871}" type="datetime1">
              <a:rPr lang="nb-NO" smtClean="0"/>
              <a:t>28.08.2019</a:t>
            </a:fld>
            <a:endParaRPr lang="nb-NO" dirty="0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714C46-FC2B-0B4C-8344-F292E5FCAC3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744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Linear and Bi-Linear interpolation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INF5442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05EA-59A6-7140-95FF-E1B500F1B4CD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82187"/>
            <a:ext cx="4864224" cy="328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19191"/>
            <a:ext cx="3159050" cy="124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9825" y="2142047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Linear: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8835" y="4509120"/>
            <a:ext cx="3389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Bi-Linear (x and y direction):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1844824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x: distance to pixel i</a:t>
            </a:r>
          </a:p>
          <a:p>
            <a:r>
              <a:rPr lang="nb-NO" sz="1600" dirty="0"/>
              <a:t>f(x): weighting factor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4266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Bi-Cubic spline interpolation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INF5442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4EC9-94C3-A841-AFA4-55D6E98A9891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3816320" cy="158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779" y="2990101"/>
            <a:ext cx="4331701" cy="339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0317" y="1844830"/>
            <a:ext cx="9268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Cubic</a:t>
            </a:r>
          </a:p>
          <a:p>
            <a:r>
              <a:rPr lang="nb-NO" dirty="0"/>
              <a:t>spline: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30458" y="4686100"/>
            <a:ext cx="1911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Bi-cubic spline: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073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HW implementation cost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INF5442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4EC9-94C3-A841-AFA4-55D6E98A9891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59699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118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Color correction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INF5442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B4EC9-94C3-A841-AFA4-55D6E98A989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152400" y="1447800"/>
            <a:ext cx="8991600" cy="4648200"/>
          </a:xfrm>
        </p:spPr>
        <p:txBody>
          <a:bodyPr/>
          <a:lstStyle/>
          <a:p>
            <a:r>
              <a:rPr lang="en-GB" sz="2000"/>
              <a:t>Purpose: Improve color accuracy by compensating for crosstalk between R-G-B pixels</a:t>
            </a:r>
          </a:p>
          <a:p>
            <a:r>
              <a:rPr lang="en-GB" sz="2000"/>
              <a:t>Crosstalk due to imperfect colour filters, reflections, charge leakage, etc.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80" y="2667000"/>
            <a:ext cx="2980953" cy="136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88" y="4298910"/>
            <a:ext cx="2304256" cy="72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60013" y="2886025"/>
            <a:ext cx="4669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Matrix ‘A’ = Color correction matrix (CCM)</a:t>
            </a:r>
          </a:p>
          <a:p>
            <a:r>
              <a:rPr lang="en-US" sz="1800" dirty="0"/>
              <a:t>3x3 matrix with fixed values typically stored in non-volatile memory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3105" y="4959975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condition ensures average brightness remains unchanged</a:t>
            </a:r>
          </a:p>
        </p:txBody>
      </p:sp>
      <p:pic>
        <p:nvPicPr>
          <p:cNvPr id="11" name="Picture 2" descr="http://www.lfb.rwth-aachen.de/wp-content/uploads/rgb_sensitivity.png">
            <a:extLst>
              <a:ext uri="{FF2B5EF4-FFF2-40B4-BE49-F238E27FC236}">
                <a16:creationId xmlns:a16="http://schemas.microsoft.com/office/drawing/2014/main" id="{E43E51B0-BA2C-EF44-A4E8-626123C9E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16" y="4298910"/>
            <a:ext cx="2364805" cy="15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06862133-7B63-7245-9DD1-BA43770E6095}"/>
              </a:ext>
            </a:extLst>
          </p:cNvPr>
          <p:cNvSpPr/>
          <p:nvPr/>
        </p:nvSpPr>
        <p:spPr bwMode="auto">
          <a:xfrm rot="16200000">
            <a:off x="5913979" y="5228547"/>
            <a:ext cx="295589" cy="308520"/>
          </a:xfrm>
          <a:prstGeom prst="rtTriangl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757BA7B4-C5B5-2943-B658-4019334AF718}"/>
              </a:ext>
            </a:extLst>
          </p:cNvPr>
          <p:cNvSpPr/>
          <p:nvPr/>
        </p:nvSpPr>
        <p:spPr bwMode="auto">
          <a:xfrm>
            <a:off x="7059641" y="5307022"/>
            <a:ext cx="288032" cy="216024"/>
          </a:xfrm>
          <a:prstGeom prst="rtTriangl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23D367-3BF3-3E47-813D-7F91AA0DF93D}"/>
              </a:ext>
            </a:extLst>
          </p:cNvPr>
          <p:cNvSpPr txBox="1"/>
          <p:nvPr/>
        </p:nvSpPr>
        <p:spPr>
          <a:xfrm>
            <a:off x="7102986" y="4626992"/>
            <a:ext cx="135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Red to green crosstalk, a</a:t>
            </a:r>
            <a:r>
              <a:rPr lang="nb-NO" sz="1200" baseline="-25000" dirty="0"/>
              <a:t>1</a:t>
            </a:r>
            <a:endParaRPr lang="en-US" sz="1200" baseline="-250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E5ED33E-B1C3-CA4C-B8E2-45C098B5C3F7}"/>
              </a:ext>
            </a:extLst>
          </p:cNvPr>
          <p:cNvCxnSpPr>
            <a:endCxn id="13" idx="5"/>
          </p:cNvCxnSpPr>
          <p:nvPr/>
        </p:nvCxnSpPr>
        <p:spPr bwMode="auto">
          <a:xfrm flipH="1">
            <a:off x="7203657" y="5088657"/>
            <a:ext cx="216024" cy="3263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7621C07-618A-AC47-BC11-1421D23B762F}"/>
              </a:ext>
            </a:extLst>
          </p:cNvPr>
          <p:cNvSpPr txBox="1"/>
          <p:nvPr/>
        </p:nvSpPr>
        <p:spPr>
          <a:xfrm>
            <a:off x="5763497" y="4068077"/>
            <a:ext cx="135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Blue to green crosstalk, a</a:t>
            </a:r>
            <a:r>
              <a:rPr lang="nb-NO" sz="1200" baseline="-25000" dirty="0"/>
              <a:t>3</a:t>
            </a:r>
            <a:endParaRPr lang="en-US" sz="1200" baseline="-250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C00E8AE-76F1-AB4C-8E61-EF7854DBCF0D}"/>
              </a:ext>
            </a:extLst>
          </p:cNvPr>
          <p:cNvCxnSpPr>
            <a:endCxn id="12" idx="5"/>
          </p:cNvCxnSpPr>
          <p:nvPr/>
        </p:nvCxnSpPr>
        <p:spPr bwMode="auto">
          <a:xfrm flipH="1">
            <a:off x="6061774" y="4537299"/>
            <a:ext cx="154260" cy="8455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86125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1195388" y="1661889"/>
            <a:ext cx="67532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Camera colour characterization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INF5442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4EC9-94C3-A841-AFA4-55D6E98A9891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25984" y="1484784"/>
            <a:ext cx="3125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[r, g, b]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20072" y="1484784"/>
            <a:ext cx="2981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[R, G, B]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879" y="1993815"/>
            <a:ext cx="1085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</a:rPr>
              <a:t>Captured raw image (after CIP)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84168" y="4563575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</a:rPr>
              <a:t>Target results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12360" y="2001392"/>
            <a:ext cx="1085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tx1">
                    <a:lumMod val="75000"/>
                    <a:lumOff val="25000"/>
                  </a:schemeClr>
                </a:solidFill>
              </a:rPr>
              <a:t>After color correction (CCM) </a:t>
            </a:r>
          </a:p>
        </p:txBody>
      </p:sp>
    </p:spTree>
    <p:extLst>
      <p:ext uri="{BB962C8B-B14F-4D97-AF65-F5344CB8AC3E}">
        <p14:creationId xmlns:p14="http://schemas.microsoft.com/office/powerpoint/2010/main" val="22445268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4B4C-1F54-47A8-87D5-9477511433BF}" type="slidenum">
              <a:rPr lang="en-US"/>
              <a:pPr/>
              <a:t>35</a:t>
            </a:fld>
            <a:endParaRPr lang="en-US"/>
          </a:p>
        </p:txBody>
      </p:sp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HDR combines multiple pictures</a:t>
            </a:r>
          </a:p>
        </p:txBody>
      </p:sp>
      <p:pic>
        <p:nvPicPr>
          <p:cNvPr id="1200131" name="Picture 3" descr="triptych_448x2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80194"/>
            <a:ext cx="8305800" cy="4237038"/>
          </a:xfrm>
          <a:prstGeom prst="rect">
            <a:avLst/>
          </a:prstGeom>
          <a:noFill/>
        </p:spPr>
      </p:pic>
      <p:sp>
        <p:nvSpPr>
          <p:cNvPr id="1200132" name="AutoShape 4"/>
          <p:cNvSpPr>
            <a:spLocks noChangeArrowheads="1"/>
          </p:cNvSpPr>
          <p:nvPr/>
        </p:nvSpPr>
        <p:spPr bwMode="auto">
          <a:xfrm>
            <a:off x="3886200" y="5805264"/>
            <a:ext cx="5006280" cy="648072"/>
          </a:xfrm>
          <a:prstGeom prst="wedgeRoundRectCallout">
            <a:avLst>
              <a:gd name="adj1" fmla="val 17093"/>
              <a:gd name="adj2" fmla="val -160000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 dirty="0"/>
              <a:t>Two captures combined into one picture with correct exposure everywhere!</a:t>
            </a:r>
          </a:p>
        </p:txBody>
      </p:sp>
    </p:spTree>
    <p:extLst>
      <p:ext uri="{BB962C8B-B14F-4D97-AF65-F5344CB8AC3E}">
        <p14:creationId xmlns:p14="http://schemas.microsoft.com/office/powerpoint/2010/main" val="332622732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Tone mapping / gamma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/>
              <a:t>Purpose: (i) Map output image to 8b RGB display, (ii) Data compression</a:t>
            </a:r>
          </a:p>
          <a:p>
            <a:r>
              <a:rPr lang="en-GB" sz="2400"/>
              <a:t>Popular mapping scheme: y(x) = x</a:t>
            </a:r>
            <a:r>
              <a:rPr lang="en-GB" sz="2400" baseline="30000">
                <a:latin typeface="Symbol" pitchFamily="2" charset="2"/>
              </a:rPr>
              <a:t>g</a:t>
            </a:r>
            <a:endParaRPr lang="en-GB" sz="2400"/>
          </a:p>
          <a:p>
            <a:pPr lvl="1"/>
            <a:r>
              <a:rPr lang="en-GB" sz="2000">
                <a:latin typeface="Symbol" pitchFamily="2" charset="2"/>
              </a:rPr>
              <a:t>g</a:t>
            </a:r>
            <a:r>
              <a:rPr lang="en-GB" sz="2000"/>
              <a:t> ~0.45 typical value</a:t>
            </a:r>
          </a:p>
          <a:p>
            <a:endParaRPr lang="en-GB" sz="2400"/>
          </a:p>
          <a:p>
            <a:r>
              <a:rPr lang="en-GB" sz="2400"/>
              <a:t>Global TM</a:t>
            </a:r>
          </a:p>
          <a:p>
            <a:pPr lvl="1"/>
            <a:r>
              <a:rPr lang="en-GB" sz="2000"/>
              <a:t>Same function on entire image</a:t>
            </a:r>
          </a:p>
          <a:p>
            <a:pPr lvl="1"/>
            <a:r>
              <a:rPr lang="en-GB" sz="2000"/>
              <a:t>Reversable</a:t>
            </a:r>
          </a:p>
          <a:p>
            <a:r>
              <a:rPr lang="en-GB" sz="2400"/>
              <a:t>Local TM</a:t>
            </a:r>
          </a:p>
          <a:p>
            <a:pPr lvl="1"/>
            <a:r>
              <a:rPr lang="en-GB" sz="2000"/>
              <a:t>Function changes accross image</a:t>
            </a:r>
          </a:p>
          <a:p>
            <a:pPr lvl="1"/>
            <a:r>
              <a:rPr lang="en-GB" sz="2000"/>
              <a:t>Better image quality</a:t>
            </a:r>
          </a:p>
          <a:p>
            <a:pPr lvl="1"/>
            <a:r>
              <a:rPr lang="en-GB" sz="2000"/>
              <a:t>Non-reversable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INF5442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05EA-59A6-7140-95FF-E1B500F1B4CD}" type="slidenum">
              <a:rPr lang="en-GB" smtClean="0"/>
              <a:pPr/>
              <a:t>36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160" y="3501008"/>
            <a:ext cx="339207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283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Tone mapping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INF5442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05EA-59A6-7140-95FF-E1B500F1B4CD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99" y="1412776"/>
            <a:ext cx="6145431" cy="500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8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6861C277-7575-0E45-86E1-16EB779321A4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algn="ctr"/>
            <a:r>
              <a:rPr lang="en-GB" dirty="0"/>
              <a:t>Thanks!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4581C2-01CB-9D4A-8B8D-803CE48D194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248400"/>
            <a:ext cx="1905000" cy="457200"/>
          </a:xfrm>
        </p:spPr>
        <p:txBody>
          <a:bodyPr/>
          <a:lstStyle/>
          <a:p>
            <a:pPr>
              <a:defRPr/>
            </a:pPr>
            <a:fld id="{751AC25C-1C82-4613-8FEF-A380CFA08B67}" type="datetime1">
              <a:rPr lang="nb-NO" smtClean="0"/>
              <a:t>28.08.2019</a:t>
            </a:fld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0683F-0670-9041-A448-ACFE718CBDF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58200" y="6248400"/>
            <a:ext cx="685800" cy="457200"/>
          </a:xfrm>
        </p:spPr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147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6861C277-7575-0E45-86E1-16EB779321A4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algn="ctr"/>
            <a:r>
              <a:rPr lang="en-GB" dirty="0"/>
              <a:t>ADDITIONAL SLIDES FOR INFORMATION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4581C2-01CB-9D4A-8B8D-803CE48D194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248400"/>
            <a:ext cx="1905000" cy="457200"/>
          </a:xfrm>
        </p:spPr>
        <p:txBody>
          <a:bodyPr/>
          <a:lstStyle/>
          <a:p>
            <a:pPr>
              <a:defRPr/>
            </a:pPr>
            <a:fld id="{751AC25C-1C82-4613-8FEF-A380CFA08B67}" type="datetime1">
              <a:rPr lang="nb-NO" smtClean="0"/>
              <a:t>28.08.2019</a:t>
            </a:fld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0683F-0670-9041-A448-ACFE718CBDF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58200" y="6248400"/>
            <a:ext cx="685800" cy="457200"/>
          </a:xfrm>
        </p:spPr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60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definition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Defn: 2D array of pixels (picture elements) each containing numbers (R+G+B or Y+U+V) to describe the pixel color and its brightness (intensity)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C3C19-2C64-4E97-ACB2-CB8D9D5912B5}" type="slidenum">
              <a:rPr lang="nb-NO" smtClean="0"/>
              <a:pPr/>
              <a:t>4</a:t>
            </a:fld>
            <a:endParaRPr lang="nb-NO"/>
          </a:p>
        </p:txBody>
      </p:sp>
      <p:pic>
        <p:nvPicPr>
          <p:cNvPr id="2724866" name="Picture 2" descr="http://upload.wikimedia.org/wikipedia/commons/2/2b/Pixel-exam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338" y="3959732"/>
            <a:ext cx="3543300" cy="1666875"/>
          </a:xfrm>
          <a:prstGeom prst="rect">
            <a:avLst/>
          </a:prstGeom>
          <a:noFill/>
        </p:spPr>
      </p:pic>
      <p:pic>
        <p:nvPicPr>
          <p:cNvPr id="2724868" name="Picture 4" descr="http://upload.wikimedia.org/wikipedia/commons/thumb/d/de/Closeup_of_pixels.JPG/220px-Closeup_of_pixe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7753" y="3429000"/>
            <a:ext cx="3060340" cy="2448272"/>
          </a:xfrm>
          <a:prstGeom prst="rect">
            <a:avLst/>
          </a:prstGeom>
          <a:noFill/>
        </p:spPr>
      </p:pic>
      <p:sp>
        <p:nvSpPr>
          <p:cNvPr id="7" name="TekstSylinder 6"/>
          <p:cNvSpPr txBox="1"/>
          <p:nvPr/>
        </p:nvSpPr>
        <p:spPr>
          <a:xfrm>
            <a:off x="492370" y="3048001"/>
            <a:ext cx="4517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linkClick r:id="rId4"/>
              </a:rPr>
              <a:t>Zoom-in on LCD screen w/RGB pixels</a:t>
            </a:r>
            <a:endParaRPr lang="nb-NO" dirty="0"/>
          </a:p>
        </p:txBody>
      </p:sp>
      <p:sp>
        <p:nvSpPr>
          <p:cNvPr id="14" name="TekstSylinder 6"/>
          <p:cNvSpPr txBox="1"/>
          <p:nvPr/>
        </p:nvSpPr>
        <p:spPr>
          <a:xfrm>
            <a:off x="4826797" y="5493604"/>
            <a:ext cx="3613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Zoom-in to see individual pixel elements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236B3812-6031-9143-A7E1-981BABADC810}"/>
              </a:ext>
            </a:extLst>
          </p:cNvPr>
          <p:cNvSpPr/>
          <p:nvPr/>
        </p:nvSpPr>
        <p:spPr bwMode="auto">
          <a:xfrm>
            <a:off x="1523999" y="6096000"/>
            <a:ext cx="2764093" cy="609600"/>
          </a:xfrm>
          <a:prstGeom prst="wedgeRoundRectCallout">
            <a:avLst>
              <a:gd name="adj1" fmla="val -37976"/>
              <a:gd name="adj2" fmla="val -131346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Every pixel outputs </a:t>
            </a:r>
            <a:r>
              <a:rPr kumimoji="0" lang="en-GB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Red+Green+Blue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light</a:t>
            </a:r>
          </a:p>
        </p:txBody>
      </p:sp>
    </p:spTree>
    <p:extLst>
      <p:ext uri="{BB962C8B-B14F-4D97-AF65-F5344CB8AC3E}">
        <p14:creationId xmlns:p14="http://schemas.microsoft.com/office/powerpoint/2010/main" val="1029265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CIS signal chain (single A/D architecture)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B4EC9-94C3-A841-AFA4-55D6E98A9891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68288" y="1446213"/>
          <a:ext cx="8629650" cy="512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Visio" r:id="rId3" imgW="10437126" imgH="6048713" progId="Visio.Drawing.11">
                  <p:embed/>
                </p:oleObj>
              </mc:Choice>
              <mc:Fallback>
                <p:oleObj name="Visio" r:id="rId3" imgW="10437126" imgH="6048713" progId="Visio.Drawing.11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288" y="1446213"/>
                        <a:ext cx="8629650" cy="512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A84766B1-06CB-F24B-8D62-62E2E9541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/>
          <a:p>
            <a:pPr>
              <a:defRPr/>
            </a:pPr>
            <a:fld id="{751AC25C-1C82-4613-8FEF-A380CFA08B67}" type="datetime1">
              <a:rPr lang="nb-NO" smtClean="0"/>
              <a:t>28.08.2019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3839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4D44D-B1ED-46B9-A118-16B1A7A42DB9}" type="slidenum">
              <a:rPr lang="nb-NO"/>
              <a:pPr/>
              <a:t>41</a:t>
            </a:fld>
            <a:endParaRPr lang="nb-NO"/>
          </a:p>
        </p:txBody>
      </p:sp>
      <p:pic>
        <p:nvPicPr>
          <p:cNvPr id="455683" name="Picture 1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514601"/>
            <a:ext cx="4572000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568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Digital </a:t>
            </a:r>
            <a:r>
              <a:rPr lang="nb-NO" dirty="0" err="1"/>
              <a:t>Camera</a:t>
            </a:r>
            <a:r>
              <a:rPr lang="nb-NO" dirty="0"/>
              <a:t>-on-a-chip in CMOS</a:t>
            </a:r>
          </a:p>
        </p:txBody>
      </p:sp>
      <p:cxnSp>
        <p:nvCxnSpPr>
          <p:cNvPr id="455688" name="AutoShape 1032"/>
          <p:cNvCxnSpPr>
            <a:cxnSpLocks noChangeShapeType="1"/>
            <a:stCxn id="455689" idx="3"/>
          </p:cNvCxnSpPr>
          <p:nvPr/>
        </p:nvCxnSpPr>
        <p:spPr bwMode="auto">
          <a:xfrm>
            <a:off x="2039816" y="3537467"/>
            <a:ext cx="2154115" cy="139184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455689" name="Text Box 1033"/>
          <p:cNvSpPr txBox="1">
            <a:spLocks noChangeArrowheads="1"/>
          </p:cNvSpPr>
          <p:nvPr/>
        </p:nvSpPr>
        <p:spPr bwMode="auto">
          <a:xfrm>
            <a:off x="281354" y="3352801"/>
            <a:ext cx="1758462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dirty="0" err="1"/>
              <a:t>Pixel</a:t>
            </a:r>
            <a:r>
              <a:rPr lang="nb-NO" dirty="0"/>
              <a:t> </a:t>
            </a:r>
            <a:r>
              <a:rPr lang="nb-NO" dirty="0" err="1"/>
              <a:t>array</a:t>
            </a:r>
            <a:endParaRPr lang="nb-NO" dirty="0"/>
          </a:p>
        </p:txBody>
      </p:sp>
      <p:sp>
        <p:nvSpPr>
          <p:cNvPr id="455690" name="Text Box 1034"/>
          <p:cNvSpPr txBox="1">
            <a:spLocks noChangeArrowheads="1"/>
          </p:cNvSpPr>
          <p:nvPr/>
        </p:nvSpPr>
        <p:spPr bwMode="auto">
          <a:xfrm>
            <a:off x="3974125" y="1449170"/>
            <a:ext cx="1477108" cy="6463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dirty="0"/>
              <a:t>A/D </a:t>
            </a:r>
            <a:r>
              <a:rPr lang="nb-NO" dirty="0" err="1"/>
              <a:t>converters</a:t>
            </a:r>
            <a:endParaRPr lang="nb-NO" dirty="0"/>
          </a:p>
        </p:txBody>
      </p:sp>
      <p:cxnSp>
        <p:nvCxnSpPr>
          <p:cNvPr id="455691" name="AutoShape 1035"/>
          <p:cNvCxnSpPr>
            <a:cxnSpLocks noChangeShapeType="1"/>
            <a:stCxn id="455690" idx="2"/>
          </p:cNvCxnSpPr>
          <p:nvPr/>
        </p:nvCxnSpPr>
        <p:spPr bwMode="auto">
          <a:xfrm flipH="1">
            <a:off x="4629151" y="2095501"/>
            <a:ext cx="83528" cy="162663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sp>
        <p:nvSpPr>
          <p:cNvPr id="455692" name="Text Box 1036"/>
          <p:cNvSpPr txBox="1">
            <a:spLocks noChangeArrowheads="1"/>
          </p:cNvSpPr>
          <p:nvPr/>
        </p:nvSpPr>
        <p:spPr bwMode="auto">
          <a:xfrm>
            <a:off x="7104184" y="3124200"/>
            <a:ext cx="1582616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dirty="0"/>
              <a:t>Timing and </a:t>
            </a:r>
            <a:r>
              <a:rPr lang="nb-NO" dirty="0" err="1"/>
              <a:t>control</a:t>
            </a:r>
            <a:endParaRPr lang="nb-NO" dirty="0"/>
          </a:p>
        </p:txBody>
      </p:sp>
      <p:sp>
        <p:nvSpPr>
          <p:cNvPr id="455694" name="Text Box 1038"/>
          <p:cNvSpPr txBox="1">
            <a:spLocks noChangeArrowheads="1"/>
          </p:cNvSpPr>
          <p:nvPr/>
        </p:nvSpPr>
        <p:spPr bwMode="auto">
          <a:xfrm>
            <a:off x="3516922" y="5873750"/>
            <a:ext cx="2807677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dirty="0"/>
              <a:t>ISP, </a:t>
            </a:r>
            <a:r>
              <a:rPr lang="nb-NO" dirty="0" err="1"/>
              <a:t>PLLs</a:t>
            </a:r>
            <a:r>
              <a:rPr lang="nb-NO" dirty="0"/>
              <a:t>, </a:t>
            </a:r>
            <a:r>
              <a:rPr lang="nb-NO" dirty="0" err="1"/>
              <a:t>Vrefs</a:t>
            </a:r>
            <a:r>
              <a:rPr lang="nb-NO" dirty="0"/>
              <a:t>, </a:t>
            </a:r>
            <a:r>
              <a:rPr lang="nb-NO" dirty="0" err="1"/>
              <a:t>TempSensor</a:t>
            </a:r>
            <a:r>
              <a:rPr lang="nb-NO" dirty="0"/>
              <a:t>, I/O, </a:t>
            </a:r>
            <a:r>
              <a:rPr lang="nb-NO" dirty="0" err="1"/>
              <a:t>etc</a:t>
            </a:r>
            <a:endParaRPr lang="nb-NO" dirty="0"/>
          </a:p>
        </p:txBody>
      </p:sp>
      <p:cxnSp>
        <p:nvCxnSpPr>
          <p:cNvPr id="455695" name="AutoShape 1039"/>
          <p:cNvCxnSpPr>
            <a:cxnSpLocks noChangeShapeType="1"/>
            <a:stCxn id="455694" idx="0"/>
          </p:cNvCxnSpPr>
          <p:nvPr/>
        </p:nvCxnSpPr>
        <p:spPr bwMode="auto">
          <a:xfrm flipH="1" flipV="1">
            <a:off x="4712679" y="4210050"/>
            <a:ext cx="208082" cy="16637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  <p:cxnSp>
        <p:nvCxnSpPr>
          <p:cNvPr id="455696" name="AutoShape 1040"/>
          <p:cNvCxnSpPr>
            <a:cxnSpLocks noChangeShapeType="1"/>
            <a:stCxn id="455692" idx="1"/>
          </p:cNvCxnSpPr>
          <p:nvPr/>
        </p:nvCxnSpPr>
        <p:spPr bwMode="auto">
          <a:xfrm flipH="1">
            <a:off x="5073164" y="3478143"/>
            <a:ext cx="2031020" cy="357259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44608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FF7E-034F-42FF-87F1-0B98EBB3CA30}" type="slidenum">
              <a:rPr lang="en-US"/>
              <a:pPr/>
              <a:t>42</a:t>
            </a:fld>
            <a:endParaRPr lang="en-US"/>
          </a:p>
        </p:txBody>
      </p:sp>
      <p:sp>
        <p:nvSpPr>
          <p:cNvPr id="117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 anchor="t">
            <a:normAutofit/>
          </a:bodyPr>
          <a:lstStyle/>
          <a:p>
            <a:r>
              <a:rPr lang="en-US" dirty="0"/>
              <a:t>Block diagram of CMOS image sensor</a:t>
            </a:r>
          </a:p>
        </p:txBody>
      </p:sp>
      <p:sp>
        <p:nvSpPr>
          <p:cNvPr id="1174531" name="Rectangle 3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nb-NO"/>
          </a:p>
        </p:txBody>
      </p:sp>
      <p:graphicFrame>
        <p:nvGraphicFramePr>
          <p:cNvPr id="1174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704118"/>
              </p:ext>
            </p:extLst>
          </p:nvPr>
        </p:nvGraphicFramePr>
        <p:xfrm>
          <a:off x="584200" y="1187450"/>
          <a:ext cx="5172075" cy="521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Visio" r:id="rId3" imgW="5614721" imgH="5661050" progId="">
                  <p:embed/>
                </p:oleObj>
              </mc:Choice>
              <mc:Fallback>
                <p:oleObj name="Visio" r:id="rId3" imgW="5614721" imgH="5661050" progId="">
                  <p:embed/>
                  <p:pic>
                    <p:nvPicPr>
                      <p:cNvPr id="1174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1187450"/>
                        <a:ext cx="5172075" cy="521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74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4900" y="2601913"/>
            <a:ext cx="2773363" cy="2446337"/>
          </a:xfrm>
          <a:prstGeom prst="rect">
            <a:avLst/>
          </a:prstGeom>
          <a:noFill/>
        </p:spPr>
      </p:pic>
      <p:sp>
        <p:nvSpPr>
          <p:cNvPr id="1174535" name="Text Box 7"/>
          <p:cNvSpPr txBox="1">
            <a:spLocks noChangeArrowheads="1"/>
          </p:cNvSpPr>
          <p:nvPr/>
        </p:nvSpPr>
        <p:spPr bwMode="auto">
          <a:xfrm>
            <a:off x="6228184" y="2184673"/>
            <a:ext cx="2692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2MP, ¼”, 15fps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323528" y="6381328"/>
            <a:ext cx="2337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Source: ISSCC ’09</a:t>
            </a:r>
          </a:p>
        </p:txBody>
      </p:sp>
    </p:spTree>
    <p:extLst>
      <p:ext uri="{BB962C8B-B14F-4D97-AF65-F5344CB8AC3E}">
        <p14:creationId xmlns:p14="http://schemas.microsoft.com/office/powerpoint/2010/main" val="10569851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 anchor="t"/>
          <a:lstStyle/>
          <a:p>
            <a:r>
              <a:rPr lang="en-GB" sz="2800"/>
              <a:t>Fabrication of integrated circuits in CMOS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3C19-2C64-4E97-ACB2-CB8D9D5912B5}" type="slidenum">
              <a:rPr lang="en-GB" smtClean="0"/>
              <a:pPr/>
              <a:t>43</a:t>
            </a:fld>
            <a:endParaRPr lang="en-GB"/>
          </a:p>
        </p:txBody>
      </p:sp>
      <p:pic>
        <p:nvPicPr>
          <p:cNvPr id="2161666" name="Picture 2" descr="http://t0.gstatic.com/images?q=tbn:ANd9GcSOilJhcTo666GcPwxpbhDMj1j9-ja3Iv9i1QJO1_qhHmbxh4Qsp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700808"/>
            <a:ext cx="1800200" cy="1760548"/>
          </a:xfrm>
          <a:prstGeom prst="rect">
            <a:avLst/>
          </a:prstGeom>
          <a:noFill/>
        </p:spPr>
      </p:pic>
      <p:pic>
        <p:nvPicPr>
          <p:cNvPr id="2161668" name="Picture 4" descr="http://t1.gstatic.com/images?q=tbn:ANd9GcRBcXIqp4sO7zIk99PWnFzAK2PwmysbfZHxTbB3IeWi3DvZvaIK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509120"/>
            <a:ext cx="2371725" cy="1924051"/>
          </a:xfrm>
          <a:prstGeom prst="rect">
            <a:avLst/>
          </a:prstGeom>
          <a:noFill/>
        </p:spPr>
      </p:pic>
      <p:pic>
        <p:nvPicPr>
          <p:cNvPr id="2161670" name="Picture 6" descr="http://t0.gstatic.com/images?q=tbn:ANd9GcTZnovyYzmRyH81E0DTgn5RMc4cw1ueT4fb7GVfT9Js8VQ3m3g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340768"/>
            <a:ext cx="2552700" cy="1790701"/>
          </a:xfrm>
          <a:prstGeom prst="rect">
            <a:avLst/>
          </a:prstGeom>
          <a:noFill/>
        </p:spPr>
      </p:pic>
      <p:pic>
        <p:nvPicPr>
          <p:cNvPr id="8" name="Picture 2" descr="http://upload.wikimedia.org/wikipedia/commons/thumb/5/57/CMOS_fabrication_process.svg/220px-CMOS_fabrication_process.svg.png"/>
          <p:cNvPicPr>
            <a:picLocks noChangeAspect="1" noChangeArrowheads="1"/>
          </p:cNvPicPr>
          <p:nvPr/>
        </p:nvPicPr>
        <p:blipFill>
          <a:blip r:embed="rId5" cstate="print"/>
          <a:srcRect b="36380"/>
          <a:stretch>
            <a:fillRect/>
          </a:stretch>
        </p:blipFill>
        <p:spPr bwMode="auto">
          <a:xfrm>
            <a:off x="3779912" y="1124744"/>
            <a:ext cx="2095500" cy="5521590"/>
          </a:xfrm>
          <a:prstGeom prst="rect">
            <a:avLst/>
          </a:prstGeom>
          <a:noFill/>
        </p:spPr>
      </p:pic>
      <p:pic>
        <p:nvPicPr>
          <p:cNvPr id="2161676" name="Picture 12" descr="http://t1.gstatic.com/images?q=tbn:ANd9GcQXm-3k72nBTXqYOg1IMFG3t5KeSayiwkYzTka4Nzz23Fq41o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5085184"/>
            <a:ext cx="1551380" cy="1152128"/>
          </a:xfrm>
          <a:prstGeom prst="rect">
            <a:avLst/>
          </a:prstGeom>
          <a:noFill/>
        </p:spPr>
      </p:pic>
      <p:sp>
        <p:nvSpPr>
          <p:cNvPr id="11" name="TekstSylinder 10"/>
          <p:cNvSpPr txBox="1"/>
          <p:nvPr/>
        </p:nvSpPr>
        <p:spPr>
          <a:xfrm>
            <a:off x="438028" y="3047999"/>
            <a:ext cx="283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/>
              <a:t>i</a:t>
            </a:r>
            <a:r>
              <a:rPr lang="en-GB" sz="1800" dirty="0"/>
              <a:t>) From Si-ingot to Si-substrate (300mm)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446235" y="4149080"/>
            <a:ext cx="2951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iii) Dicing wafers into die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6683705" y="4419600"/>
            <a:ext cx="2079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iv) From die to chips in package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6614655" y="1066800"/>
            <a:ext cx="2135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ii) 300mm wafers</a:t>
            </a:r>
          </a:p>
          <a:p>
            <a:r>
              <a:rPr lang="en-GB" dirty="0"/>
              <a:t>with CMOS die</a:t>
            </a:r>
          </a:p>
        </p:txBody>
      </p:sp>
    </p:spTree>
    <p:extLst>
      <p:ext uri="{BB962C8B-B14F-4D97-AF65-F5344CB8AC3E}">
        <p14:creationId xmlns:p14="http://schemas.microsoft.com/office/powerpoint/2010/main" val="206878167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022625-95D9-2D48-B794-B1030054C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Active research topics in the field of CIS design (selected examples)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26A8B-8491-094C-B448-A1E88C9E5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Multi-layer stacked chip camera modules</a:t>
            </a:r>
          </a:p>
          <a:p>
            <a:pPr lvl="1"/>
            <a:r>
              <a:rPr lang="en-GB" sz="1800" dirty="0"/>
              <a:t>Pixel, ADCs, ISP, memory, I/O in separate layers</a:t>
            </a:r>
          </a:p>
          <a:p>
            <a:pPr lvl="1"/>
            <a:r>
              <a:rPr lang="en-GB" sz="1800" dirty="0"/>
              <a:t>More parallelism, similar to human visual system</a:t>
            </a:r>
          </a:p>
          <a:p>
            <a:r>
              <a:rPr lang="en-GB" sz="2000" dirty="0"/>
              <a:t>High dynamic range (HDR) capture</a:t>
            </a:r>
          </a:p>
          <a:p>
            <a:pPr lvl="1"/>
            <a:r>
              <a:rPr lang="en-GB" sz="1800" dirty="0"/>
              <a:t>HDR involves combining high/low sensitivity captures</a:t>
            </a:r>
          </a:p>
          <a:p>
            <a:pPr lvl="1"/>
            <a:r>
              <a:rPr lang="en-GB" sz="1800" dirty="0"/>
              <a:t>How to avoid LED flicker issues</a:t>
            </a:r>
          </a:p>
          <a:p>
            <a:pPr lvl="1"/>
            <a:r>
              <a:rPr lang="en-GB" sz="1800" dirty="0"/>
              <a:t>How to avoid motion artefacts</a:t>
            </a:r>
          </a:p>
          <a:p>
            <a:r>
              <a:rPr lang="en-GB" sz="2000" dirty="0"/>
              <a:t>Reducing power consumption</a:t>
            </a:r>
          </a:p>
          <a:p>
            <a:pPr lvl="1"/>
            <a:r>
              <a:rPr lang="en-GB" sz="1800" dirty="0"/>
              <a:t>Typical CIS power consumption is 100-500mW</a:t>
            </a:r>
          </a:p>
          <a:p>
            <a:pPr lvl="2"/>
            <a:r>
              <a:rPr lang="en-GB" sz="1400" dirty="0"/>
              <a:t>Difficult to maintain as array size (resolution) keeps increasing</a:t>
            </a:r>
          </a:p>
          <a:p>
            <a:pPr lvl="1"/>
            <a:r>
              <a:rPr lang="en-GB" sz="1800" dirty="0"/>
              <a:t>Need &lt;10mW to enable battery driven IoT cameras, pill cameras, door bells, etc.</a:t>
            </a:r>
          </a:p>
          <a:p>
            <a:pPr lvl="1"/>
            <a:r>
              <a:rPr lang="en-GB" sz="1800" dirty="0"/>
              <a:t>Stacking paradigm shift to enable lower power</a:t>
            </a:r>
          </a:p>
          <a:p>
            <a:r>
              <a:rPr lang="en-GB" sz="2000" dirty="0"/>
              <a:t>Improved infrared response for LL imaging, etc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3F1568-4C5C-0943-8DAA-EC1DE67E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1AC25C-1C82-4613-8FEF-A380CFA08B67}" type="datetime1">
              <a:rPr lang="nb-NO" smtClean="0"/>
              <a:t>28.08.2019</a:t>
            </a:fld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C2022-B613-B44C-A0F8-817544DB1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698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pPr defTabSz="914400"/>
            <a:r>
              <a:rPr lang="en-GB" b="0" dirty="0"/>
              <a:t>CCD vs </a:t>
            </a:r>
            <a:r>
              <a:rPr lang="en-GB" dirty="0"/>
              <a:t>CMOS</a:t>
            </a:r>
            <a:endParaRPr lang="en-GB" b="0" dirty="0"/>
          </a:p>
        </p:txBody>
      </p:sp>
      <p:sp>
        <p:nvSpPr>
          <p:cNvPr id="104" name="Plassholder for lysbildenummer 1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3C19-2C64-4E97-ACB2-CB8D9D5912B5}" type="slidenum">
              <a:rPr lang="nb-NO" smtClean="0"/>
              <a:pPr/>
              <a:t>45</a:t>
            </a:fld>
            <a:endParaRPr lang="nb-NO"/>
          </a:p>
        </p:txBody>
      </p:sp>
      <p:pic>
        <p:nvPicPr>
          <p:cNvPr id="2265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1290638"/>
            <a:ext cx="79152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ktangel 5"/>
          <p:cNvSpPr/>
          <p:nvPr/>
        </p:nvSpPr>
        <p:spPr>
          <a:xfrm>
            <a:off x="5148064" y="4725144"/>
            <a:ext cx="43204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Rett linje 7"/>
          <p:cNvCxnSpPr/>
          <p:nvPr/>
        </p:nvCxnSpPr>
        <p:spPr>
          <a:xfrm flipH="1">
            <a:off x="5076056" y="5007080"/>
            <a:ext cx="6480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2987824" y="1700808"/>
            <a:ext cx="273630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b-NO"/>
              <a:t>Foton til elektron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3461247" y="2007541"/>
            <a:ext cx="172819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b-NO"/>
              <a:t>konvertering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3491880" y="2987660"/>
            <a:ext cx="136815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/>
              <a:t>Ladning til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3491880" y="3279096"/>
            <a:ext cx="1584176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/>
              <a:t>spenning konvertering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183506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Analog/Digital </a:t>
            </a:r>
            <a:r>
              <a:rPr lang="nb-NO" dirty="0" err="1"/>
              <a:t>conversion</a:t>
            </a: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(Volts to bits)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3C19-2C64-4E97-ACB2-CB8D9D5912B5}" type="slidenum">
              <a:rPr lang="nb-NO" smtClean="0"/>
              <a:pPr/>
              <a:t>46</a:t>
            </a:fld>
            <a:endParaRPr lang="nb-NO"/>
          </a:p>
        </p:txBody>
      </p:sp>
      <p:pic>
        <p:nvPicPr>
          <p:cNvPr id="2147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7811" y="1549866"/>
            <a:ext cx="4551957" cy="475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251520" y="5964371"/>
            <a:ext cx="142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Input </a:t>
            </a:r>
            <a:r>
              <a:rPr lang="nb-NO" dirty="0" err="1"/>
              <a:t>voltage</a:t>
            </a:r>
            <a:endParaRPr lang="nb-NO" dirty="0"/>
          </a:p>
        </p:txBody>
      </p:sp>
      <p:sp>
        <p:nvSpPr>
          <p:cNvPr id="6" name="Rektangel 5"/>
          <p:cNvSpPr/>
          <p:nvPr/>
        </p:nvSpPr>
        <p:spPr>
          <a:xfrm>
            <a:off x="5965712" y="1412776"/>
            <a:ext cx="79208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/>
        </p:nvSpPr>
        <p:spPr>
          <a:xfrm flipV="1">
            <a:off x="6901816" y="1772816"/>
            <a:ext cx="720080" cy="4176464"/>
          </a:xfrm>
          <a:prstGeom prst="rect">
            <a:avLst/>
          </a:prstGeom>
          <a:gradFill>
            <a:gsLst>
              <a:gs pos="0">
                <a:schemeClr val="tx1">
                  <a:alpha val="94000"/>
                </a:schemeClr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2" name="Rett pil 11"/>
          <p:cNvCxnSpPr/>
          <p:nvPr/>
        </p:nvCxnSpPr>
        <p:spPr>
          <a:xfrm flipV="1">
            <a:off x="5173624" y="1844824"/>
            <a:ext cx="165618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 13"/>
          <p:cNvCxnSpPr/>
          <p:nvPr/>
        </p:nvCxnSpPr>
        <p:spPr>
          <a:xfrm>
            <a:off x="5173624" y="5301208"/>
            <a:ext cx="165618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Sylinder 31"/>
          <p:cNvSpPr txBox="1"/>
          <p:nvPr/>
        </p:nvSpPr>
        <p:spPr>
          <a:xfrm>
            <a:off x="7621896" y="1628800"/>
            <a:ext cx="112402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1111=15d</a:t>
            </a:r>
          </a:p>
          <a:p>
            <a:r>
              <a:rPr lang="nb-NO"/>
              <a:t>1110</a:t>
            </a:r>
          </a:p>
          <a:p>
            <a:r>
              <a:rPr lang="nb-NO"/>
              <a:t>1101</a:t>
            </a:r>
          </a:p>
          <a:p>
            <a:r>
              <a:rPr lang="nb-NO"/>
              <a:t>1100</a:t>
            </a:r>
          </a:p>
          <a:p>
            <a:r>
              <a:rPr lang="nb-NO"/>
              <a:t>1011</a:t>
            </a:r>
          </a:p>
          <a:p>
            <a:r>
              <a:rPr lang="nb-NO"/>
              <a:t>1010</a:t>
            </a:r>
          </a:p>
          <a:p>
            <a:r>
              <a:rPr lang="nb-NO"/>
              <a:t>1001</a:t>
            </a:r>
          </a:p>
          <a:p>
            <a:r>
              <a:rPr lang="nb-NO"/>
              <a:t>1000</a:t>
            </a:r>
          </a:p>
          <a:p>
            <a:r>
              <a:rPr lang="nb-NO"/>
              <a:t>0111</a:t>
            </a:r>
          </a:p>
          <a:p>
            <a:r>
              <a:rPr lang="nb-NO"/>
              <a:t>0110</a:t>
            </a:r>
          </a:p>
          <a:p>
            <a:r>
              <a:rPr lang="nb-NO"/>
              <a:t>0101</a:t>
            </a:r>
          </a:p>
          <a:p>
            <a:r>
              <a:rPr lang="nb-NO"/>
              <a:t>0100</a:t>
            </a:r>
          </a:p>
          <a:p>
            <a:r>
              <a:rPr lang="nb-NO"/>
              <a:t>0011</a:t>
            </a:r>
          </a:p>
          <a:p>
            <a:r>
              <a:rPr lang="nb-NO"/>
              <a:t>0010</a:t>
            </a:r>
          </a:p>
          <a:p>
            <a:r>
              <a:rPr lang="nb-NO"/>
              <a:t>0001</a:t>
            </a:r>
          </a:p>
          <a:p>
            <a:r>
              <a:rPr lang="nb-NO"/>
              <a:t>0000</a:t>
            </a:r>
          </a:p>
        </p:txBody>
      </p:sp>
    </p:spTree>
    <p:extLst>
      <p:ext uri="{BB962C8B-B14F-4D97-AF65-F5344CB8AC3E}">
        <p14:creationId xmlns:p14="http://schemas.microsoft.com/office/powerpoint/2010/main" val="3315905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RGB vs YUV color representation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b-NO"/>
          </a:p>
          <a:p>
            <a:fld id="{62D1E502-5196-4F14-9F20-5045CA15ABCF}" type="slidenum">
              <a:rPr lang="nb-NO" smtClean="0"/>
              <a:pPr/>
              <a:t>5</a:t>
            </a:fld>
            <a:endParaRPr lang="nb-NO"/>
          </a:p>
        </p:txBody>
      </p:sp>
      <p:pic>
        <p:nvPicPr>
          <p:cNvPr id="507908" name="Picture 4" descr="File:YUV UV plane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2590800"/>
            <a:ext cx="1972408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570" y="4648202"/>
            <a:ext cx="2110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U-V color plane</a:t>
            </a:r>
          </a:p>
          <a:p>
            <a:pPr algn="ctr"/>
            <a:r>
              <a:rPr lang="en-US" dirty="0"/>
              <a:t>(Y=0.5)</a:t>
            </a:r>
          </a:p>
        </p:txBody>
      </p:sp>
      <p:pic>
        <p:nvPicPr>
          <p:cNvPr id="507910" name="Picture 6" descr="http://upload.wikimedia.org/wikipedia/commons/thumb/2/29/Barn-yuv.png/150px-Barn-yu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77" y="1534667"/>
            <a:ext cx="1477108" cy="478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74523" y="1957876"/>
            <a:ext cx="19694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YUV image </a:t>
            </a:r>
          </a:p>
          <a:p>
            <a:r>
              <a:rPr lang="en-US" dirty="0"/>
              <a:t>along with its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Y,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U,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 components.</a:t>
            </a:r>
          </a:p>
        </p:txBody>
      </p:sp>
      <p:pic>
        <p:nvPicPr>
          <p:cNvPr id="9" name="Picture 2" descr="File:AdditiveColor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" y="2286000"/>
            <a:ext cx="246184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4379" y="5029201"/>
            <a:ext cx="2870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Mixing primary colors (RGB)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5D76A-0812-7C4A-B4F4-C7F9D85DAA43}"/>
              </a:ext>
            </a:extLst>
          </p:cNvPr>
          <p:cNvSpPr txBox="1"/>
          <p:nvPr/>
        </p:nvSpPr>
        <p:spPr>
          <a:xfrm>
            <a:off x="990600" y="1794808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RGB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17EAC5-4F04-6C4B-BC40-9A9D3BBF3419}"/>
              </a:ext>
            </a:extLst>
          </p:cNvPr>
          <p:cNvSpPr txBox="1"/>
          <p:nvPr/>
        </p:nvSpPr>
        <p:spPr>
          <a:xfrm>
            <a:off x="3907292" y="2038290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YUV</a:t>
            </a:r>
          </a:p>
        </p:txBody>
      </p:sp>
    </p:spTree>
    <p:extLst>
      <p:ext uri="{BB962C8B-B14F-4D97-AF65-F5344CB8AC3E}">
        <p14:creationId xmlns:p14="http://schemas.microsoft.com/office/powerpoint/2010/main" val="89177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RGB to YUV, and vice-versa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nb-NO"/>
          </a:p>
          <a:p>
            <a:fld id="{C2C66111-AFCE-4138-9E3B-A04561CCC132}" type="slidenum">
              <a:rPr lang="nb-NO" smtClean="0"/>
              <a:pPr/>
              <a:t>6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88123" y="1836990"/>
                <a:ext cx="38353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=0.299</m:t>
                      </m:r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+0.587</m:t>
                      </m:r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r>
                        <a:rPr lang="en-US" b="0" i="1" smtClean="0">
                          <a:latin typeface="Cambria Math"/>
                        </a:rPr>
                        <m:t>+0.114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23" y="1836990"/>
                <a:ext cx="3835344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88123" y="2370390"/>
                <a:ext cx="23305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𝑈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=0.492(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𝑌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23" y="2370390"/>
                <a:ext cx="2330574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88123" y="2979990"/>
                <a:ext cx="23135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=0.877(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𝑌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23" y="2979990"/>
                <a:ext cx="2313517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28801" y="3732340"/>
                <a:ext cx="4992071" cy="912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𝑈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𝑉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.2988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0.5869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0.1143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−0.1689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−0.3311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0.5000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0.5000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−0.4189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−0.0811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3732340"/>
                <a:ext cx="4992071" cy="9124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28800" y="5037390"/>
                <a:ext cx="4176143" cy="906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𝐺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1.402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−0.3441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−0.7141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1.772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0.00015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𝑈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037390"/>
                <a:ext cx="4176143" cy="9062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/>
          <p:cNvSpPr/>
          <p:nvPr/>
        </p:nvSpPr>
        <p:spPr bwMode="auto">
          <a:xfrm>
            <a:off x="1125415" y="4122989"/>
            <a:ext cx="562708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1125415" y="5423213"/>
            <a:ext cx="562708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482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electromagnetic spectrum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3C19-2C64-4E97-ACB2-CB8D9D5912B5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4" name="Picture 4" descr="http://upload.wikimedia.org/wikipedia/commons/thumb/f/fc/Spectre.svg/400px-Spectr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209541" cy="4377727"/>
          </a:xfrm>
          <a:prstGeom prst="rect">
            <a:avLst/>
          </a:prstGeom>
          <a:noFill/>
        </p:spPr>
      </p:pic>
      <p:sp>
        <p:nvSpPr>
          <p:cNvPr id="8" name="TekstSylinder 7"/>
          <p:cNvSpPr txBox="1"/>
          <p:nvPr/>
        </p:nvSpPr>
        <p:spPr>
          <a:xfrm>
            <a:off x="7405665" y="3049215"/>
            <a:ext cx="169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/>
              <a:t>Wavelength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639553" y="4324290"/>
            <a:ext cx="12961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dirty="0" err="1"/>
              <a:t>λ</a:t>
            </a:r>
            <a:r>
              <a:rPr lang="en-GB" dirty="0"/>
              <a:t>=400nm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6866925" y="4324251"/>
            <a:ext cx="12961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/>
              <a:t>λ=700nm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3995936" y="1628800"/>
            <a:ext cx="938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Visible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4932040" y="1628800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Infrared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6156176" y="1628800"/>
            <a:ext cx="1654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Radio waves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3244316" y="1628800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UV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2263586" y="1628800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X-ray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1259632" y="1628800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Gamma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55986" y="3024945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/>
              <a:t>λ=</a:t>
            </a:r>
          </a:p>
        </p:txBody>
      </p:sp>
      <p:cxnSp>
        <p:nvCxnSpPr>
          <p:cNvPr id="19" name="Rett pil 18"/>
          <p:cNvCxnSpPr/>
          <p:nvPr/>
        </p:nvCxnSpPr>
        <p:spPr>
          <a:xfrm flipH="1">
            <a:off x="7549681" y="321297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750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Camera system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5B7EB2-3E5A-4A37-A7DC-6FAB9BCA7E40}" type="datetime1">
              <a:rPr lang="nb-NO" smtClean="0"/>
              <a:t>28.08.2019</a:t>
            </a:fld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8E7BC4-C3AA-3548-AC6B-0C9200295D0D}"/>
              </a:ext>
            </a:extLst>
          </p:cNvPr>
          <p:cNvSpPr/>
          <p:nvPr/>
        </p:nvSpPr>
        <p:spPr bwMode="auto">
          <a:xfrm>
            <a:off x="1524000" y="2438400"/>
            <a:ext cx="157163" cy="1219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30DC4-F676-F947-A600-9511861A1470}"/>
              </a:ext>
            </a:extLst>
          </p:cNvPr>
          <p:cNvSpPr/>
          <p:nvPr/>
        </p:nvSpPr>
        <p:spPr bwMode="auto">
          <a:xfrm>
            <a:off x="1828800" y="2438400"/>
            <a:ext cx="133979" cy="1219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2144E8-A152-6840-87F5-324B5BFF2254}"/>
              </a:ext>
            </a:extLst>
          </p:cNvPr>
          <p:cNvSpPr/>
          <p:nvPr/>
        </p:nvSpPr>
        <p:spPr bwMode="auto">
          <a:xfrm>
            <a:off x="2761621" y="2438400"/>
            <a:ext cx="381000" cy="1219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54C5D9-7AE2-254C-B7A1-C27C9A546D93}"/>
              </a:ext>
            </a:extLst>
          </p:cNvPr>
          <p:cNvSpPr/>
          <p:nvPr/>
        </p:nvSpPr>
        <p:spPr bwMode="auto">
          <a:xfrm>
            <a:off x="3752221" y="2590800"/>
            <a:ext cx="1581779" cy="9101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/>
              <a:t>Digital Image Processing (ISP)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518CC4-9A1B-6742-9F33-3B58DA1DA788}"/>
              </a:ext>
            </a:extLst>
          </p:cNvPr>
          <p:cNvSpPr/>
          <p:nvPr/>
        </p:nvSpPr>
        <p:spPr bwMode="auto">
          <a:xfrm>
            <a:off x="1828801" y="4129561"/>
            <a:ext cx="3429000" cy="44243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/>
              <a:t>System Controller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83F00F-F294-AE4F-A103-059976AA5D96}"/>
              </a:ext>
            </a:extLst>
          </p:cNvPr>
          <p:cNvSpPr/>
          <p:nvPr/>
        </p:nvSpPr>
        <p:spPr bwMode="auto">
          <a:xfrm rot="16200000">
            <a:off x="5067458" y="3543144"/>
            <a:ext cx="2362199" cy="3051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/>
              <a:t>Data bus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3392FC-B5FC-324C-A2FF-4008280A7568}"/>
              </a:ext>
            </a:extLst>
          </p:cNvPr>
          <p:cNvSpPr/>
          <p:nvPr/>
        </p:nvSpPr>
        <p:spPr bwMode="auto">
          <a:xfrm>
            <a:off x="7071368" y="3500990"/>
            <a:ext cx="815332" cy="61381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/>
              <a:t>USB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45CC3C-29F2-5447-B980-CF1B36DE6DB7}"/>
              </a:ext>
            </a:extLst>
          </p:cNvPr>
          <p:cNvSpPr/>
          <p:nvPr/>
        </p:nvSpPr>
        <p:spPr bwMode="auto">
          <a:xfrm>
            <a:off x="6957069" y="2688101"/>
            <a:ext cx="1043931" cy="61381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/>
              <a:t>Memory card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52DE9C-6F6C-EA4A-B15B-6EFF210687D1}"/>
              </a:ext>
            </a:extLst>
          </p:cNvPr>
          <p:cNvSpPr/>
          <p:nvPr/>
        </p:nvSpPr>
        <p:spPr bwMode="auto">
          <a:xfrm>
            <a:off x="6957068" y="4339190"/>
            <a:ext cx="1043931" cy="61381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/>
              <a:t>LCD monitor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C6D09-A8A7-6D4E-BF22-404BED652C66}"/>
              </a:ext>
            </a:extLst>
          </p:cNvPr>
          <p:cNvCxnSpPr>
            <a:endCxn id="6" idx="0"/>
          </p:cNvCxnSpPr>
          <p:nvPr/>
        </p:nvCxnSpPr>
        <p:spPr bwMode="auto">
          <a:xfrm>
            <a:off x="762000" y="2438400"/>
            <a:ext cx="8405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330FC9-0BF6-F442-9098-FCB93F70B6E2}"/>
              </a:ext>
            </a:extLst>
          </p:cNvPr>
          <p:cNvCxnSpPr>
            <a:cxnSpLocks/>
            <a:stCxn id="6" idx="0"/>
            <a:endCxn id="9" idx="1"/>
          </p:cNvCxnSpPr>
          <p:nvPr/>
        </p:nvCxnSpPr>
        <p:spPr bwMode="auto">
          <a:xfrm>
            <a:off x="1602582" y="2438400"/>
            <a:ext cx="1159039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FE3103-41E7-9C46-9386-7435E6D89CA6}"/>
              </a:ext>
            </a:extLst>
          </p:cNvPr>
          <p:cNvCxnSpPr>
            <a:cxnSpLocks/>
            <a:stCxn id="9" idx="1"/>
            <a:endCxn id="6" idx="4"/>
          </p:cNvCxnSpPr>
          <p:nvPr/>
        </p:nvCxnSpPr>
        <p:spPr bwMode="auto">
          <a:xfrm flipH="1">
            <a:off x="1602582" y="3048000"/>
            <a:ext cx="1159039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EC9423-D0B2-024F-B88E-3EC0FAEEA8C5}"/>
              </a:ext>
            </a:extLst>
          </p:cNvPr>
          <p:cNvCxnSpPr>
            <a:stCxn id="6" idx="4"/>
          </p:cNvCxnSpPr>
          <p:nvPr/>
        </p:nvCxnSpPr>
        <p:spPr bwMode="auto">
          <a:xfrm flipH="1" flipV="1">
            <a:off x="762000" y="3633661"/>
            <a:ext cx="840582" cy="239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2C9A42F-4B69-AC46-A9AE-1A74C47DC600}"/>
              </a:ext>
            </a:extLst>
          </p:cNvPr>
          <p:cNvSpPr txBox="1"/>
          <p:nvPr/>
        </p:nvSpPr>
        <p:spPr>
          <a:xfrm>
            <a:off x="846433" y="2824007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F7AF35-7ED4-8841-A269-F171B8A4A826}"/>
              </a:ext>
            </a:extLst>
          </p:cNvPr>
          <p:cNvSpPr txBox="1"/>
          <p:nvPr/>
        </p:nvSpPr>
        <p:spPr>
          <a:xfrm>
            <a:off x="1447800" y="1962090"/>
            <a:ext cx="1010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Shutter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D692A6-D392-674C-9944-D9BFC462234F}"/>
              </a:ext>
            </a:extLst>
          </p:cNvPr>
          <p:cNvSpPr txBox="1"/>
          <p:nvPr/>
        </p:nvSpPr>
        <p:spPr>
          <a:xfrm>
            <a:off x="2663932" y="205740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CIS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535DE6-D39D-274B-9DE7-6316475AF209}"/>
              </a:ext>
            </a:extLst>
          </p:cNvPr>
          <p:cNvSpPr txBox="1"/>
          <p:nvPr/>
        </p:nvSpPr>
        <p:spPr>
          <a:xfrm>
            <a:off x="1295400" y="5543490"/>
            <a:ext cx="3281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CIS = CMOS image sensor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B058D69-36ED-C243-ABBD-6094C9A66303}"/>
              </a:ext>
            </a:extLst>
          </p:cNvPr>
          <p:cNvCxnSpPr>
            <a:cxnSpLocks/>
            <a:endCxn id="9" idx="2"/>
          </p:cNvCxnSpPr>
          <p:nvPr/>
        </p:nvCxnSpPr>
        <p:spPr bwMode="auto">
          <a:xfrm flipV="1">
            <a:off x="2952121" y="3657600"/>
            <a:ext cx="0" cy="4719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E5FCAD-703B-7A49-8983-7A8E8DB9BAAD}"/>
              </a:ext>
            </a:extLst>
          </p:cNvPr>
          <p:cNvCxnSpPr>
            <a:cxnSpLocks/>
            <a:stCxn id="10" idx="2"/>
          </p:cNvCxnSpPr>
          <p:nvPr/>
        </p:nvCxnSpPr>
        <p:spPr bwMode="auto">
          <a:xfrm>
            <a:off x="4543111" y="3500990"/>
            <a:ext cx="0" cy="6476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7CD4511-153C-DB4D-A530-91135563204E}"/>
              </a:ext>
            </a:extLst>
          </p:cNvPr>
          <p:cNvCxnSpPr/>
          <p:nvPr/>
        </p:nvCxnSpPr>
        <p:spPr bwMode="auto">
          <a:xfrm>
            <a:off x="1905000" y="3657600"/>
            <a:ext cx="0" cy="4719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060EF3D-2877-8048-8E58-37C7FEAC7F13}"/>
              </a:ext>
            </a:extLst>
          </p:cNvPr>
          <p:cNvCxnSpPr>
            <a:cxnSpLocks/>
            <a:stCxn id="10" idx="3"/>
          </p:cNvCxnSpPr>
          <p:nvPr/>
        </p:nvCxnSpPr>
        <p:spPr bwMode="auto">
          <a:xfrm>
            <a:off x="5334000" y="3045895"/>
            <a:ext cx="76200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03AF030-1F3E-734E-8FEF-CBF7BA2B56FD}"/>
              </a:ext>
            </a:extLst>
          </p:cNvPr>
          <p:cNvCxnSpPr>
            <a:cxnSpLocks/>
            <a:stCxn id="11" idx="3"/>
          </p:cNvCxnSpPr>
          <p:nvPr/>
        </p:nvCxnSpPr>
        <p:spPr bwMode="auto">
          <a:xfrm>
            <a:off x="5257801" y="4350781"/>
            <a:ext cx="838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2D00871-42E7-144B-9FC9-6D61D4B437C2}"/>
              </a:ext>
            </a:extLst>
          </p:cNvPr>
          <p:cNvCxnSpPr>
            <a:stCxn id="14" idx="1"/>
          </p:cNvCxnSpPr>
          <p:nvPr/>
        </p:nvCxnSpPr>
        <p:spPr bwMode="auto">
          <a:xfrm flipH="1">
            <a:off x="6401114" y="2995006"/>
            <a:ext cx="55595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FA39787-5ACB-674C-B31F-BD3BD40412FD}"/>
              </a:ext>
            </a:extLst>
          </p:cNvPr>
          <p:cNvCxnSpPr>
            <a:cxnSpLocks/>
            <a:stCxn id="13" idx="1"/>
          </p:cNvCxnSpPr>
          <p:nvPr/>
        </p:nvCxnSpPr>
        <p:spPr bwMode="auto">
          <a:xfrm flipH="1">
            <a:off x="6401114" y="3807895"/>
            <a:ext cx="6702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0A02546-AC31-5446-9565-4AD31699CC4B}"/>
              </a:ext>
            </a:extLst>
          </p:cNvPr>
          <p:cNvCxnSpPr>
            <a:stCxn id="15" idx="1"/>
          </p:cNvCxnSpPr>
          <p:nvPr/>
        </p:nvCxnSpPr>
        <p:spPr bwMode="auto">
          <a:xfrm flipH="1">
            <a:off x="6401114" y="4646095"/>
            <a:ext cx="555954" cy="21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9E0999E-5D54-4A4E-A851-99FC0F1DEA44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 bwMode="auto">
          <a:xfrm flipV="1">
            <a:off x="3142621" y="3045895"/>
            <a:ext cx="609600" cy="21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69743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E9216-D746-2245-8AB5-C1CC4918A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CIS chip architecture 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192342-6EA8-1E46-881A-5BE9829FA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1AC25C-1C82-4613-8FEF-A380CFA08B67}" type="datetime1">
              <a:rPr lang="nb-NO" smtClean="0"/>
              <a:t>28.08.2019</a:t>
            </a:fld>
            <a:endParaRPr lang="nb-N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774BA-8889-1D4F-9403-AD19646C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05EA-59A6-7140-95FF-E1B500F1B4C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2EBCF9-920F-0348-B691-AE4EE891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472403"/>
            <a:ext cx="7010400" cy="50236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EF7751-0279-DF4D-90F2-719EB3F89284}"/>
              </a:ext>
            </a:extLst>
          </p:cNvPr>
          <p:cNvSpPr/>
          <p:nvPr/>
        </p:nvSpPr>
        <p:spPr bwMode="auto">
          <a:xfrm>
            <a:off x="3352800" y="2209801"/>
            <a:ext cx="2209800" cy="304800"/>
          </a:xfrm>
          <a:prstGeom prst="rect">
            <a:avLst/>
          </a:prstGeom>
          <a:solidFill>
            <a:srgbClr val="C8C8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6821878"/>
      </p:ext>
    </p:extLst>
  </p:cSld>
  <p:clrMapOvr>
    <a:masterClrMapping/>
  </p:clrMapOvr>
</p:sld>
</file>

<file path=ppt/theme/theme1.xml><?xml version="1.0" encoding="utf-8"?>
<a:theme xmlns:a="http://schemas.openxmlformats.org/drawingml/2006/main" name="uio-ppt-mal-english-2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uio-ppt-mal-english-2</Template>
  <TotalTime>9502</TotalTime>
  <Words>1568</Words>
  <Application>Microsoft Macintosh PowerPoint</Application>
  <PresentationFormat>On-screen Show (4:3)</PresentationFormat>
  <Paragraphs>393</Paragraphs>
  <Slides>46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ヒラギノ角ゴ Pro W3</vt:lpstr>
      <vt:lpstr>Arial</vt:lpstr>
      <vt:lpstr>Cambria Math</vt:lpstr>
      <vt:lpstr>Symbol</vt:lpstr>
      <vt:lpstr>Tahoma</vt:lpstr>
      <vt:lpstr>Times New Roman</vt:lpstr>
      <vt:lpstr>uio-ppt-mal-english-2</vt:lpstr>
      <vt:lpstr>Visio</vt:lpstr>
      <vt:lpstr>INF5350 – CMOS Image Sensor Design</vt:lpstr>
      <vt:lpstr>Lecture 1 objectives</vt:lpstr>
      <vt:lpstr>Literature</vt:lpstr>
      <vt:lpstr>Picture definition</vt:lpstr>
      <vt:lpstr>RGB vs YUV color representation</vt:lpstr>
      <vt:lpstr>RGB to YUV, and vice-versa</vt:lpstr>
      <vt:lpstr>The electromagnetic spectrum</vt:lpstr>
      <vt:lpstr>Camera system</vt:lpstr>
      <vt:lpstr>CIS chip architecture example</vt:lpstr>
      <vt:lpstr>Camera signal chain</vt:lpstr>
      <vt:lpstr>Illustration of micro-lens array</vt:lpstr>
      <vt:lpstr>Frontside illuminated (FSI) CMOS sensor</vt:lpstr>
      <vt:lpstr>Backside illuminated (BSI) CMOS sensor</vt:lpstr>
      <vt:lpstr>FSI vs BSI</vt:lpstr>
      <vt:lpstr>CMOS-sensor with ’Bayer’ color filter array</vt:lpstr>
      <vt:lpstr>CFAs used in CMOS image sensors</vt:lpstr>
      <vt:lpstr>CMOS pixel array (4T pixels)</vt:lpstr>
      <vt:lpstr>Conversion gain</vt:lpstr>
      <vt:lpstr>Sequential row readout</vt:lpstr>
      <vt:lpstr>Sequential row readout</vt:lpstr>
      <vt:lpstr>Sampling and digitizing output from pixel array</vt:lpstr>
      <vt:lpstr>Black level compensation (BLC)</vt:lpstr>
      <vt:lpstr>Black level compensation (BLC)</vt:lpstr>
      <vt:lpstr>CIS readout chain</vt:lpstr>
      <vt:lpstr>Example of optical black rows/columns</vt:lpstr>
      <vt:lpstr>Lens shading correction</vt:lpstr>
      <vt:lpstr>Defect pixel correction</vt:lpstr>
      <vt:lpstr>Color interpolation</vt:lpstr>
      <vt:lpstr>Nearest neighbor interpolation</vt:lpstr>
      <vt:lpstr>Linear and Bi-Linear interpolation</vt:lpstr>
      <vt:lpstr>Bi-Cubic spline interpolation</vt:lpstr>
      <vt:lpstr>HW implementation cost</vt:lpstr>
      <vt:lpstr>Color correction</vt:lpstr>
      <vt:lpstr>Camera colour characterization</vt:lpstr>
      <vt:lpstr>HDR combines multiple pictures</vt:lpstr>
      <vt:lpstr>Tone mapping / gamma curve</vt:lpstr>
      <vt:lpstr>Tone mapping example</vt:lpstr>
      <vt:lpstr>PowerPoint Presentation</vt:lpstr>
      <vt:lpstr>PowerPoint Presentation</vt:lpstr>
      <vt:lpstr>CIS signal chain (single A/D architecture)</vt:lpstr>
      <vt:lpstr>Digital Camera-on-a-chip in CMOS</vt:lpstr>
      <vt:lpstr>Block diagram of CMOS image sensor</vt:lpstr>
      <vt:lpstr>Fabrication of integrated circuits in CMOS</vt:lpstr>
      <vt:lpstr>Active research topics in the field of CIS design (selected examples)</vt:lpstr>
      <vt:lpstr>CCD vs CMOS</vt:lpstr>
      <vt:lpstr>Analog/Digital conversion  (Volts to bits)</vt:lpstr>
    </vt:vector>
  </TitlesOfParts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INF4220</dc:title>
  <dc:creator>jsolhusvik</dc:creator>
  <cp:lastModifiedBy>Johannes Sølhusvik</cp:lastModifiedBy>
  <cp:revision>296</cp:revision>
  <dcterms:created xsi:type="dcterms:W3CDTF">2014-04-11T12:20:05Z</dcterms:created>
  <dcterms:modified xsi:type="dcterms:W3CDTF">2019-08-28T15:48:51Z</dcterms:modified>
</cp:coreProperties>
</file>