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9"/>
  </p:notesMasterIdLst>
  <p:handoutMasterIdLst>
    <p:handoutMasterId r:id="rId20"/>
  </p:handoutMasterIdLst>
  <p:sldIdLst>
    <p:sldId id="256" r:id="rId2"/>
    <p:sldId id="757" r:id="rId3"/>
    <p:sldId id="758" r:id="rId4"/>
    <p:sldId id="740" r:id="rId5"/>
    <p:sldId id="741" r:id="rId6"/>
    <p:sldId id="744" r:id="rId7"/>
    <p:sldId id="746" r:id="rId8"/>
    <p:sldId id="751" r:id="rId9"/>
    <p:sldId id="745" r:id="rId10"/>
    <p:sldId id="752" r:id="rId11"/>
    <p:sldId id="750" r:id="rId12"/>
    <p:sldId id="743" r:id="rId13"/>
    <p:sldId id="747" r:id="rId14"/>
    <p:sldId id="748" r:id="rId15"/>
    <p:sldId id="749" r:id="rId16"/>
    <p:sldId id="760" r:id="rId17"/>
    <p:sldId id="759" r:id="rId18"/>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2pPr>
    <a:lvl3pPr marL="9144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3pPr>
    <a:lvl4pPr marL="13716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4pPr>
    <a:lvl5pPr marL="18288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2000" kern="1200">
        <a:solidFill>
          <a:schemeClr val="tx1"/>
        </a:solidFill>
        <a:latin typeface="Arial" charset="0"/>
        <a:ea typeface="ヒラギノ角ゴ Pro W3" charset="-128"/>
        <a:cs typeface="ヒラギノ角ゴ Pro W3" charset="-128"/>
      </a:defRPr>
    </a:lvl6pPr>
    <a:lvl7pPr marL="2743200" algn="l" defTabSz="457200" rtl="0" eaLnBrk="1" latinLnBrk="0" hangingPunct="1">
      <a:defRPr sz="2000" kern="1200">
        <a:solidFill>
          <a:schemeClr val="tx1"/>
        </a:solidFill>
        <a:latin typeface="Arial" charset="0"/>
        <a:ea typeface="ヒラギノ角ゴ Pro W3" charset="-128"/>
        <a:cs typeface="ヒラギノ角ゴ Pro W3" charset="-128"/>
      </a:defRPr>
    </a:lvl7pPr>
    <a:lvl8pPr marL="3200400" algn="l" defTabSz="457200" rtl="0" eaLnBrk="1" latinLnBrk="0" hangingPunct="1">
      <a:defRPr sz="2000" kern="1200">
        <a:solidFill>
          <a:schemeClr val="tx1"/>
        </a:solidFill>
        <a:latin typeface="Arial" charset="0"/>
        <a:ea typeface="ヒラギノ角ゴ Pro W3" charset="-128"/>
        <a:cs typeface="ヒラギノ角ゴ Pro W3" charset="-128"/>
      </a:defRPr>
    </a:lvl8pPr>
    <a:lvl9pPr marL="3657600" algn="l" defTabSz="457200" rtl="0" eaLnBrk="1" latinLnBrk="0" hangingPunct="1">
      <a:defRPr sz="2000" kern="1200">
        <a:solidFill>
          <a:schemeClr val="tx1"/>
        </a:solidFill>
        <a:latin typeface="Arial" charset="0"/>
        <a:ea typeface="ヒラギノ角ゴ Pro W3" charset="-128"/>
        <a:cs typeface="ヒラギノ角ゴ Pro W3" charset="-128"/>
      </a:defRPr>
    </a:lvl9pPr>
  </p:defaultTextStyle>
  <p:extLst>
    <p:ext uri="{521415D9-36F7-43E2-AB2F-B90AF26B5E84}">
      <p14:sectionLst xmlns:p14="http://schemas.microsoft.com/office/powerpoint/2010/main">
        <p14:section name="Default Section" id="{279C2BF2-5396-1C42-B0F1-2CEF432251CB}">
          <p14:sldIdLst>
            <p14:sldId id="256"/>
            <p14:sldId id="757"/>
            <p14:sldId id="758"/>
            <p14:sldId id="740"/>
            <p14:sldId id="741"/>
            <p14:sldId id="744"/>
            <p14:sldId id="746"/>
            <p14:sldId id="751"/>
            <p14:sldId id="745"/>
            <p14:sldId id="752"/>
            <p14:sldId id="750"/>
            <p14:sldId id="743"/>
            <p14:sldId id="747"/>
            <p14:sldId id="748"/>
            <p14:sldId id="749"/>
            <p14:sldId id="760"/>
            <p14:sldId id="759"/>
          </p14:sldIdLst>
        </p14:section>
      </p14:sectionLst>
    </p:ext>
    <p:ext uri="{EFAFB233-063F-42B5-8137-9DF3F51BA10A}">
      <p15:sldGuideLst xmlns:p15="http://schemas.microsoft.com/office/powerpoint/2012/main">
        <p15:guide id="1" orient="horz" pos="2160">
          <p15:clr>
            <a:srgbClr val="A4A3A4"/>
          </p15:clr>
        </p15:guide>
        <p15:guide id="2" pos="672">
          <p15:clr>
            <a:srgbClr val="A4A3A4"/>
          </p15:clr>
        </p15:guide>
        <p15:guide id="3" pos="5472">
          <p15:clr>
            <a:srgbClr val="A4A3A4"/>
          </p15:clr>
        </p15:guide>
        <p15:guide id="4" pos="1008">
          <p15:clr>
            <a:srgbClr val="A4A3A4"/>
          </p15:clr>
        </p15:guide>
        <p15:guide id="5" pos="11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91" autoAdjust="0"/>
    <p:restoredTop sz="94911" autoAdjust="0"/>
  </p:normalViewPr>
  <p:slideViewPr>
    <p:cSldViewPr>
      <p:cViewPr>
        <p:scale>
          <a:sx n="100" d="100"/>
          <a:sy n="100" d="100"/>
        </p:scale>
        <p:origin x="1552" y="-32"/>
      </p:cViewPr>
      <p:guideLst>
        <p:guide orient="horz" pos="2160"/>
        <p:guide pos="672"/>
        <p:guide pos="5472"/>
        <p:guide pos="1008"/>
        <p:guide pos="115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nb-NO"/>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2CEC585-F209-0249-87B1-95C1AA7BF750}" type="datetime1">
              <a:rPr lang="nb-NO"/>
              <a:pPr>
                <a:defRPr/>
              </a:pPr>
              <a:t>03.09.2019</a:t>
            </a:fld>
            <a:endParaRPr lang="nb-NO"/>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nb-NO"/>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78034AB-4BDC-1A4E-B997-0CCC3F1DB647}" type="slidenum">
              <a:rPr lang="nb-NO"/>
              <a:pPr>
                <a:defRPr/>
              </a:pPr>
              <a:t>‹#›</a:t>
            </a:fld>
            <a:endParaRPr lang="nb-NO"/>
          </a:p>
        </p:txBody>
      </p:sp>
    </p:spTree>
    <p:extLst>
      <p:ext uri="{BB962C8B-B14F-4D97-AF65-F5344CB8AC3E}">
        <p14:creationId xmlns:p14="http://schemas.microsoft.com/office/powerpoint/2010/main" val="4984279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2D21BD64-BEF5-304E-BFE0-849DE736ECCF}" type="slidenum">
              <a:rPr lang="en-US"/>
              <a:pPr>
                <a:defRPr/>
              </a:pPr>
              <a:t>‹#›</a:t>
            </a:fld>
            <a:endParaRPr lang="en-US"/>
          </a:p>
        </p:txBody>
      </p:sp>
    </p:spTree>
    <p:extLst>
      <p:ext uri="{BB962C8B-B14F-4D97-AF65-F5344CB8AC3E}">
        <p14:creationId xmlns:p14="http://schemas.microsoft.com/office/powerpoint/2010/main" val="172071960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a:xfrm>
            <a:off x="1143000" y="2286000"/>
            <a:ext cx="7543800" cy="1143000"/>
          </a:xfrm>
        </p:spPr>
        <p:txBody>
          <a:bodyPr anchor="b"/>
          <a:lstStyle>
            <a:lvl1pPr>
              <a:defRPr sz="2000"/>
            </a:lvl1pPr>
          </a:lstStyle>
          <a:p>
            <a:r>
              <a:rPr lang="en-US"/>
              <a:t>Click to edit Master title style</a:t>
            </a:r>
          </a:p>
        </p:txBody>
      </p:sp>
      <p:sp>
        <p:nvSpPr>
          <p:cNvPr id="3075" name="Rectangle 3"/>
          <p:cNvSpPr>
            <a:spLocks noGrp="1" noChangeArrowheads="1"/>
          </p:cNvSpPr>
          <p:nvPr>
            <p:ph type="subTitle" sz="quarter" idx="1"/>
          </p:nvPr>
        </p:nvSpPr>
        <p:spPr>
          <a:xfrm>
            <a:off x="1143000" y="3429000"/>
            <a:ext cx="7543800" cy="1752600"/>
          </a:xfrm>
        </p:spPr>
        <p:txBody>
          <a:bodyPr/>
          <a:lstStyle>
            <a:lvl1pPr marL="0" indent="0">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0" name="Rectangle 10"/>
          <p:cNvSpPr>
            <a:spLocks noGrp="1" noChangeArrowheads="1"/>
          </p:cNvSpPr>
          <p:nvPr>
            <p:ph type="dt" sz="half" idx="10"/>
          </p:nvPr>
        </p:nvSpPr>
        <p:spPr>
          <a:xfrm>
            <a:off x="533400" y="6248400"/>
            <a:ext cx="1905000" cy="457200"/>
          </a:xfrm>
        </p:spPr>
        <p:txBody>
          <a:bodyPr/>
          <a:lstStyle>
            <a:lvl1pPr>
              <a:defRPr/>
            </a:lvl1pPr>
          </a:lstStyle>
          <a:p>
            <a:pPr>
              <a:defRPr/>
            </a:pPr>
            <a:fld id="{FCF380C9-143D-4514-8216-FAF1189F2237}" type="datetime1">
              <a:rPr lang="nb-NO" smtClean="0"/>
              <a:t>03.09.2019</a:t>
            </a:fld>
            <a:endParaRPr lang="nb-NO"/>
          </a:p>
        </p:txBody>
      </p:sp>
      <p:sp>
        <p:nvSpPr>
          <p:cNvPr id="11" name="Rectangle 12"/>
          <p:cNvSpPr>
            <a:spLocks noGrp="1" noChangeArrowheads="1"/>
          </p:cNvSpPr>
          <p:nvPr>
            <p:ph type="sldNum" sz="quarter" idx="12"/>
          </p:nvPr>
        </p:nvSpPr>
        <p:spPr>
          <a:xfrm>
            <a:off x="8001000" y="6248400"/>
            <a:ext cx="685800" cy="457200"/>
          </a:xfrm>
        </p:spPr>
        <p:txBody>
          <a:bodyPr/>
          <a:lstStyle>
            <a:lvl1pPr>
              <a:defRPr/>
            </a:lvl1pPr>
          </a:lstStyle>
          <a:p>
            <a:pPr>
              <a:defRPr/>
            </a:pPr>
            <a:fld id="{C7C305EA-59A6-7140-95FF-E1B500F1B4C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38200"/>
            <a:ext cx="1924050" cy="5257800"/>
          </a:xfrm>
        </p:spPr>
        <p:txBody>
          <a:bodyPr vert="eaVert"/>
          <a:lstStyle/>
          <a:p>
            <a:r>
              <a:rPr lang="en-US"/>
              <a:t>Click to edit Master title style</a:t>
            </a:r>
            <a:endParaRPr lang="nb-NO"/>
          </a:p>
        </p:txBody>
      </p:sp>
      <p:sp>
        <p:nvSpPr>
          <p:cNvPr id="3" name="Vertical Text Placeholder 2"/>
          <p:cNvSpPr>
            <a:spLocks noGrp="1"/>
          </p:cNvSpPr>
          <p:nvPr>
            <p:ph type="body" orient="vert" idx="1"/>
          </p:nvPr>
        </p:nvSpPr>
        <p:spPr>
          <a:xfrm>
            <a:off x="990600" y="838200"/>
            <a:ext cx="561975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0" name="Rectangle 10"/>
          <p:cNvSpPr>
            <a:spLocks noGrp="1" noChangeArrowheads="1"/>
          </p:cNvSpPr>
          <p:nvPr>
            <p:ph type="dt" sz="half" idx="10"/>
          </p:nvPr>
        </p:nvSpPr>
        <p:spPr>
          <a:xfrm>
            <a:off x="533400" y="6248400"/>
            <a:ext cx="1905000" cy="457200"/>
          </a:xfrm>
        </p:spPr>
        <p:txBody>
          <a:bodyPr/>
          <a:lstStyle>
            <a:lvl1pPr>
              <a:defRPr/>
            </a:lvl1pPr>
          </a:lstStyle>
          <a:p>
            <a:pPr>
              <a:defRPr/>
            </a:pPr>
            <a:fld id="{8CC58E74-6D16-4424-B942-D53A05621719}" type="datetime1">
              <a:rPr lang="nb-NO" smtClean="0"/>
              <a:t>03.09.2019</a:t>
            </a:fld>
            <a:endParaRPr lang="nb-NO"/>
          </a:p>
        </p:txBody>
      </p:sp>
      <p:sp>
        <p:nvSpPr>
          <p:cNvPr id="11" name="Rectangle 12"/>
          <p:cNvSpPr>
            <a:spLocks noGrp="1" noChangeArrowheads="1"/>
          </p:cNvSpPr>
          <p:nvPr>
            <p:ph type="sldNum" sz="quarter" idx="12"/>
          </p:nvPr>
        </p:nvSpPr>
        <p:spPr>
          <a:xfrm>
            <a:off x="8001000" y="6248400"/>
            <a:ext cx="685800" cy="457200"/>
          </a:xfrm>
        </p:spPr>
        <p:txBody>
          <a:bodyPr/>
          <a:lstStyle>
            <a:lvl1pPr>
              <a:defRPr/>
            </a:lvl1pPr>
          </a:lstStyle>
          <a:p>
            <a:pPr>
              <a:defRPr/>
            </a:pPr>
            <a:fld id="{C7C305EA-59A6-7140-95FF-E1B500F1B4C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Rectangle 10"/>
          <p:cNvSpPr>
            <a:spLocks noGrp="1" noChangeArrowheads="1"/>
          </p:cNvSpPr>
          <p:nvPr>
            <p:ph type="dt" sz="half" idx="10"/>
          </p:nvPr>
        </p:nvSpPr>
        <p:spPr/>
        <p:txBody>
          <a:bodyPr/>
          <a:lstStyle>
            <a:lvl1pPr>
              <a:defRPr/>
            </a:lvl1pPr>
          </a:lstStyle>
          <a:p>
            <a:pPr>
              <a:defRPr/>
            </a:pPr>
            <a:fld id="{46F62A53-C34D-484B-8C63-53B7D6C408AF}" type="datetime1">
              <a:rPr lang="nb-NO" smtClean="0"/>
              <a:t>03.09.2019</a:t>
            </a:fld>
            <a:endParaRPr lang="nb-NO"/>
          </a:p>
        </p:txBody>
      </p:sp>
      <p:sp>
        <p:nvSpPr>
          <p:cNvPr id="6" name="Rectangle 12"/>
          <p:cNvSpPr>
            <a:spLocks noGrp="1" noChangeArrowheads="1"/>
          </p:cNvSpPr>
          <p:nvPr>
            <p:ph type="sldNum" sz="quarter" idx="12"/>
          </p:nvPr>
        </p:nvSpPr>
        <p:spPr/>
        <p:txBody>
          <a:bodyPr/>
          <a:lstStyle>
            <a:lvl1pPr>
              <a:defRPr/>
            </a:lvl1pPr>
          </a:lstStyle>
          <a:p>
            <a:pPr>
              <a:defRPr/>
            </a:pPr>
            <a:fld id="{C7C305EA-59A6-7140-95FF-E1B500F1B4C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4406900"/>
            <a:ext cx="8153400" cy="1362075"/>
          </a:xfrm>
        </p:spPr>
        <p:txBody>
          <a:bodyPr anchor="t"/>
          <a:lstStyle>
            <a:lvl1pPr algn="l">
              <a:defRPr sz="4000" b="1" cap="all"/>
            </a:lvl1pPr>
          </a:lstStyle>
          <a:p>
            <a:r>
              <a:rPr lang="en-US"/>
              <a:t>Click to edit Master title style</a:t>
            </a:r>
            <a:endParaRPr lang="nb-NO"/>
          </a:p>
        </p:txBody>
      </p:sp>
      <p:sp>
        <p:nvSpPr>
          <p:cNvPr id="3" name="Text Placeholder 2"/>
          <p:cNvSpPr>
            <a:spLocks noGrp="1"/>
          </p:cNvSpPr>
          <p:nvPr>
            <p:ph type="body" idx="1"/>
          </p:nvPr>
        </p:nvSpPr>
        <p:spPr>
          <a:xfrm>
            <a:off x="533400" y="2906713"/>
            <a:ext cx="8153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10" name="Rectangle 10"/>
          <p:cNvSpPr>
            <a:spLocks noGrp="1" noChangeArrowheads="1"/>
          </p:cNvSpPr>
          <p:nvPr>
            <p:ph type="dt" sz="half" idx="10"/>
          </p:nvPr>
        </p:nvSpPr>
        <p:spPr>
          <a:xfrm>
            <a:off x="533400" y="6248400"/>
            <a:ext cx="1905000" cy="457200"/>
          </a:xfrm>
        </p:spPr>
        <p:txBody>
          <a:bodyPr/>
          <a:lstStyle>
            <a:lvl1pPr>
              <a:defRPr/>
            </a:lvl1pPr>
          </a:lstStyle>
          <a:p>
            <a:pPr>
              <a:defRPr/>
            </a:pPr>
            <a:fld id="{B2CA44A7-DD2B-4FA0-88D3-E76DEACF04BE}" type="datetime1">
              <a:rPr lang="nb-NO" smtClean="0"/>
              <a:t>03.09.2019</a:t>
            </a:fld>
            <a:endParaRPr lang="nb-NO"/>
          </a:p>
        </p:txBody>
      </p:sp>
      <p:sp>
        <p:nvSpPr>
          <p:cNvPr id="11" name="Rectangle 12"/>
          <p:cNvSpPr>
            <a:spLocks noGrp="1" noChangeArrowheads="1"/>
          </p:cNvSpPr>
          <p:nvPr>
            <p:ph type="sldNum" sz="quarter" idx="12"/>
          </p:nvPr>
        </p:nvSpPr>
        <p:spPr>
          <a:xfrm>
            <a:off x="8001000" y="6248400"/>
            <a:ext cx="685800" cy="457200"/>
          </a:xfrm>
        </p:spPr>
        <p:txBody>
          <a:bodyPr/>
          <a:lstStyle>
            <a:lvl1pPr>
              <a:defRPr/>
            </a:lvl1pPr>
          </a:lstStyle>
          <a:p>
            <a:pPr>
              <a:defRPr/>
            </a:pPr>
            <a:fld id="{C7C305EA-59A6-7140-95FF-E1B500F1B4C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Content Placeholder 2"/>
          <p:cNvSpPr>
            <a:spLocks noGrp="1"/>
          </p:cNvSpPr>
          <p:nvPr>
            <p:ph sz="half" idx="1"/>
          </p:nvPr>
        </p:nvSpPr>
        <p:spPr>
          <a:xfrm>
            <a:off x="533400" y="1600200"/>
            <a:ext cx="42291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Content Placeholder 3"/>
          <p:cNvSpPr>
            <a:spLocks noGrp="1"/>
          </p:cNvSpPr>
          <p:nvPr>
            <p:ph sz="half" idx="2"/>
          </p:nvPr>
        </p:nvSpPr>
        <p:spPr>
          <a:xfrm>
            <a:off x="4457700" y="1600200"/>
            <a:ext cx="42291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1" name="Rectangle 10"/>
          <p:cNvSpPr>
            <a:spLocks noGrp="1" noChangeArrowheads="1"/>
          </p:cNvSpPr>
          <p:nvPr>
            <p:ph type="dt" sz="half" idx="10"/>
          </p:nvPr>
        </p:nvSpPr>
        <p:spPr>
          <a:xfrm>
            <a:off x="533400" y="6248400"/>
            <a:ext cx="1905000" cy="457200"/>
          </a:xfrm>
        </p:spPr>
        <p:txBody>
          <a:bodyPr/>
          <a:lstStyle>
            <a:lvl1pPr>
              <a:defRPr/>
            </a:lvl1pPr>
          </a:lstStyle>
          <a:p>
            <a:pPr>
              <a:defRPr/>
            </a:pPr>
            <a:fld id="{BF530BCC-52D0-4D67-B94E-FC6CECBB17A2}" type="datetime1">
              <a:rPr lang="nb-NO" smtClean="0"/>
              <a:t>03.09.2019</a:t>
            </a:fld>
            <a:endParaRPr lang="nb-NO"/>
          </a:p>
        </p:txBody>
      </p:sp>
      <p:sp>
        <p:nvSpPr>
          <p:cNvPr id="12" name="Rectangle 12"/>
          <p:cNvSpPr>
            <a:spLocks noGrp="1" noChangeArrowheads="1"/>
          </p:cNvSpPr>
          <p:nvPr>
            <p:ph type="sldNum" sz="quarter" idx="12"/>
          </p:nvPr>
        </p:nvSpPr>
        <p:spPr>
          <a:xfrm>
            <a:off x="8001000" y="6248400"/>
            <a:ext cx="685800" cy="457200"/>
          </a:xfrm>
        </p:spPr>
        <p:txBody>
          <a:bodyPr/>
          <a:lstStyle>
            <a:lvl1pPr>
              <a:defRPr/>
            </a:lvl1pPr>
          </a:lstStyle>
          <a:p>
            <a:pPr>
              <a:defRPr/>
            </a:pPr>
            <a:fld id="{C7C305EA-59A6-7140-95FF-E1B500F1B4C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3" name="Rectangle 10"/>
          <p:cNvSpPr>
            <a:spLocks noGrp="1" noChangeArrowheads="1"/>
          </p:cNvSpPr>
          <p:nvPr>
            <p:ph type="dt" sz="half" idx="10"/>
          </p:nvPr>
        </p:nvSpPr>
        <p:spPr>
          <a:xfrm>
            <a:off x="533400" y="6248400"/>
            <a:ext cx="1905000" cy="457200"/>
          </a:xfrm>
        </p:spPr>
        <p:txBody>
          <a:bodyPr/>
          <a:lstStyle>
            <a:lvl1pPr>
              <a:defRPr/>
            </a:lvl1pPr>
          </a:lstStyle>
          <a:p>
            <a:pPr>
              <a:defRPr/>
            </a:pPr>
            <a:fld id="{8F951FE2-581E-41E4-AF0E-FA8D0D8EC480}" type="datetime1">
              <a:rPr lang="nb-NO" smtClean="0"/>
              <a:t>03.09.2019</a:t>
            </a:fld>
            <a:endParaRPr lang="nb-NO"/>
          </a:p>
        </p:txBody>
      </p:sp>
      <p:sp>
        <p:nvSpPr>
          <p:cNvPr id="14" name="Rectangle 12"/>
          <p:cNvSpPr>
            <a:spLocks noGrp="1" noChangeArrowheads="1"/>
          </p:cNvSpPr>
          <p:nvPr>
            <p:ph type="sldNum" sz="quarter" idx="12"/>
          </p:nvPr>
        </p:nvSpPr>
        <p:spPr>
          <a:xfrm>
            <a:off x="8001000" y="6248400"/>
            <a:ext cx="685800" cy="457200"/>
          </a:xfrm>
        </p:spPr>
        <p:txBody>
          <a:bodyPr/>
          <a:lstStyle>
            <a:lvl1pPr>
              <a:defRPr/>
            </a:lvl1pPr>
          </a:lstStyle>
          <a:p>
            <a:pPr>
              <a:defRPr/>
            </a:pPr>
            <a:fld id="{C7C305EA-59A6-7140-95FF-E1B500F1B4C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9" name="Rectangle 10"/>
          <p:cNvSpPr>
            <a:spLocks noGrp="1" noChangeArrowheads="1"/>
          </p:cNvSpPr>
          <p:nvPr>
            <p:ph type="dt" sz="half" idx="10"/>
          </p:nvPr>
        </p:nvSpPr>
        <p:spPr>
          <a:xfrm>
            <a:off x="533400" y="6248400"/>
            <a:ext cx="1905000" cy="457200"/>
          </a:xfrm>
        </p:spPr>
        <p:txBody>
          <a:bodyPr/>
          <a:lstStyle>
            <a:lvl1pPr>
              <a:defRPr/>
            </a:lvl1pPr>
          </a:lstStyle>
          <a:p>
            <a:pPr>
              <a:defRPr/>
            </a:pPr>
            <a:fld id="{751AC25C-1C82-4613-8FEF-A380CFA08B67}" type="datetime1">
              <a:rPr lang="nb-NO" smtClean="0"/>
              <a:t>03.09.2019</a:t>
            </a:fld>
            <a:endParaRPr lang="nb-NO"/>
          </a:p>
        </p:txBody>
      </p:sp>
      <p:sp>
        <p:nvSpPr>
          <p:cNvPr id="10" name="Rectangle 12"/>
          <p:cNvSpPr>
            <a:spLocks noGrp="1" noChangeArrowheads="1"/>
          </p:cNvSpPr>
          <p:nvPr>
            <p:ph type="sldNum" sz="quarter" idx="12"/>
          </p:nvPr>
        </p:nvSpPr>
        <p:spPr>
          <a:xfrm>
            <a:off x="8001000" y="6248400"/>
            <a:ext cx="685800" cy="457200"/>
          </a:xfrm>
        </p:spPr>
        <p:txBody>
          <a:bodyPr/>
          <a:lstStyle>
            <a:lvl1pPr>
              <a:defRPr/>
            </a:lvl1pPr>
          </a:lstStyle>
          <a:p>
            <a:pPr>
              <a:defRPr/>
            </a:pPr>
            <a:fld id="{C7C305EA-59A6-7140-95FF-E1B500F1B4C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10"/>
          <p:cNvSpPr>
            <a:spLocks noGrp="1" noChangeArrowheads="1"/>
          </p:cNvSpPr>
          <p:nvPr>
            <p:ph type="dt" sz="half" idx="10"/>
          </p:nvPr>
        </p:nvSpPr>
        <p:spPr>
          <a:xfrm>
            <a:off x="533400" y="6248400"/>
            <a:ext cx="1905000" cy="457200"/>
          </a:xfrm>
        </p:spPr>
        <p:txBody>
          <a:bodyPr/>
          <a:lstStyle>
            <a:lvl1pPr>
              <a:defRPr/>
            </a:lvl1pPr>
          </a:lstStyle>
          <a:p>
            <a:pPr>
              <a:defRPr/>
            </a:pPr>
            <a:fld id="{095B7EB2-3E5A-4A37-A7DC-6FAB9BCA7E40}" type="datetime1">
              <a:rPr lang="nb-NO" smtClean="0"/>
              <a:t>03.09.2019</a:t>
            </a:fld>
            <a:endParaRPr lang="nb-NO"/>
          </a:p>
        </p:txBody>
      </p:sp>
      <p:sp>
        <p:nvSpPr>
          <p:cNvPr id="9" name="Rectangle 12"/>
          <p:cNvSpPr>
            <a:spLocks noGrp="1" noChangeArrowheads="1"/>
          </p:cNvSpPr>
          <p:nvPr>
            <p:ph type="sldNum" sz="quarter" idx="12"/>
          </p:nvPr>
        </p:nvSpPr>
        <p:spPr>
          <a:xfrm>
            <a:off x="8001000" y="6248400"/>
            <a:ext cx="685800" cy="457200"/>
          </a:xfrm>
        </p:spPr>
        <p:txBody>
          <a:bodyPr/>
          <a:lstStyle>
            <a:lvl1pPr>
              <a:defRPr/>
            </a:lvl1pPr>
          </a:lstStyle>
          <a:p>
            <a:pPr>
              <a:defRPr/>
            </a:pPr>
            <a:fld id="{C7C305EA-59A6-7140-95FF-E1B500F1B4C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Rectangle 10"/>
          <p:cNvSpPr>
            <a:spLocks noGrp="1" noChangeArrowheads="1"/>
          </p:cNvSpPr>
          <p:nvPr>
            <p:ph type="dt" sz="half" idx="10"/>
          </p:nvPr>
        </p:nvSpPr>
        <p:spPr>
          <a:xfrm>
            <a:off x="533400" y="6248400"/>
            <a:ext cx="1905000" cy="457200"/>
          </a:xfrm>
        </p:spPr>
        <p:txBody>
          <a:bodyPr/>
          <a:lstStyle>
            <a:lvl1pPr>
              <a:defRPr/>
            </a:lvl1pPr>
          </a:lstStyle>
          <a:p>
            <a:pPr>
              <a:defRPr/>
            </a:pPr>
            <a:fld id="{5342522A-299C-476A-8492-BB9CF8236E16}" type="datetime1">
              <a:rPr lang="nb-NO" smtClean="0"/>
              <a:t>03.09.2019</a:t>
            </a:fld>
            <a:endParaRPr lang="nb-NO"/>
          </a:p>
        </p:txBody>
      </p:sp>
      <p:sp>
        <p:nvSpPr>
          <p:cNvPr id="12" name="Rectangle 12"/>
          <p:cNvSpPr>
            <a:spLocks noGrp="1" noChangeArrowheads="1"/>
          </p:cNvSpPr>
          <p:nvPr>
            <p:ph type="sldNum" sz="quarter" idx="12"/>
          </p:nvPr>
        </p:nvSpPr>
        <p:spPr>
          <a:xfrm>
            <a:off x="8001000" y="6248400"/>
            <a:ext cx="685800" cy="457200"/>
          </a:xfrm>
        </p:spPr>
        <p:txBody>
          <a:bodyPr/>
          <a:lstStyle>
            <a:lvl1pPr>
              <a:defRPr/>
            </a:lvl1pPr>
          </a:lstStyle>
          <a:p>
            <a:pPr>
              <a:defRPr/>
            </a:pPr>
            <a:fld id="{C7C305EA-59A6-7140-95FF-E1B500F1B4C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nb-NO"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Rectangle 10"/>
          <p:cNvSpPr>
            <a:spLocks noGrp="1" noChangeArrowheads="1"/>
          </p:cNvSpPr>
          <p:nvPr>
            <p:ph type="dt" sz="half" idx="10"/>
          </p:nvPr>
        </p:nvSpPr>
        <p:spPr>
          <a:xfrm>
            <a:off x="533400" y="6248400"/>
            <a:ext cx="1905000" cy="457200"/>
          </a:xfrm>
        </p:spPr>
        <p:txBody>
          <a:bodyPr/>
          <a:lstStyle>
            <a:lvl1pPr>
              <a:defRPr/>
            </a:lvl1pPr>
          </a:lstStyle>
          <a:p>
            <a:pPr>
              <a:defRPr/>
            </a:pPr>
            <a:fld id="{6901D5CE-5BBF-423C-80C2-40148396907A}" type="datetime1">
              <a:rPr lang="nb-NO" smtClean="0"/>
              <a:t>03.09.2019</a:t>
            </a:fld>
            <a:endParaRPr lang="nb-NO"/>
          </a:p>
        </p:txBody>
      </p:sp>
      <p:sp>
        <p:nvSpPr>
          <p:cNvPr id="12" name="Rectangle 12"/>
          <p:cNvSpPr>
            <a:spLocks noGrp="1" noChangeArrowheads="1"/>
          </p:cNvSpPr>
          <p:nvPr>
            <p:ph type="sldNum" sz="quarter" idx="12"/>
          </p:nvPr>
        </p:nvSpPr>
        <p:spPr>
          <a:xfrm>
            <a:off x="8001000" y="6248400"/>
            <a:ext cx="685800" cy="457200"/>
          </a:xfrm>
        </p:spPr>
        <p:txBody>
          <a:bodyPr/>
          <a:lstStyle>
            <a:lvl1pPr>
              <a:defRPr/>
            </a:lvl1pPr>
          </a:lstStyle>
          <a:p>
            <a:pPr>
              <a:defRPr/>
            </a:pPr>
            <a:fld id="{C7C305EA-59A6-7140-95FF-E1B500F1B4C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533400" y="609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8"/>
          <p:cNvSpPr>
            <a:spLocks noGrp="1" noChangeArrowheads="1"/>
          </p:cNvSpPr>
          <p:nvPr>
            <p:ph type="body" idx="1"/>
          </p:nvPr>
        </p:nvSpPr>
        <p:spPr bwMode="auto">
          <a:xfrm>
            <a:off x="533400" y="1600200"/>
            <a:ext cx="8153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4" name="Rectangle 10"/>
          <p:cNvSpPr>
            <a:spLocks noGrp="1" noChangeArrowheads="1"/>
          </p:cNvSpPr>
          <p:nvPr>
            <p:ph type="dt" sz="half" idx="2"/>
          </p:nvPr>
        </p:nvSpPr>
        <p:spPr bwMode="auto">
          <a:xfrm>
            <a:off x="533400" y="624840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900"/>
            </a:lvl1pPr>
          </a:lstStyle>
          <a:p>
            <a:pPr>
              <a:defRPr/>
            </a:pPr>
            <a:fld id="{C9CBEB06-E586-4E0D-85DE-14CBB436B761}" type="datetime1">
              <a:rPr lang="nb-NO" smtClean="0"/>
              <a:t>03.09.2019</a:t>
            </a:fld>
            <a:endParaRPr lang="nb-NO"/>
          </a:p>
        </p:txBody>
      </p:sp>
      <p:sp>
        <p:nvSpPr>
          <p:cNvPr id="1036" name="Rectangle 12"/>
          <p:cNvSpPr>
            <a:spLocks noGrp="1" noChangeArrowheads="1"/>
          </p:cNvSpPr>
          <p:nvPr>
            <p:ph type="sldNum" sz="quarter" idx="4"/>
          </p:nvPr>
        </p:nvSpPr>
        <p:spPr bwMode="auto">
          <a:xfrm>
            <a:off x="8001000" y="6248400"/>
            <a:ext cx="685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900"/>
            </a:lvl1pPr>
          </a:lstStyle>
          <a:p>
            <a:pPr>
              <a:defRPr/>
            </a:pPr>
            <a:fld id="{F1FFC0CC-0FD3-3243-BD7A-655E39B7B0EB}" type="slidenum">
              <a:rPr lang="en-US"/>
              <a:pPr>
                <a:defRPr/>
              </a:pPr>
              <a:t>‹#›</a:t>
            </a:fld>
            <a:endParaRPr lang="en-US"/>
          </a:p>
        </p:txBody>
      </p:sp>
      <p:pic>
        <p:nvPicPr>
          <p:cNvPr id="1031" name="Picture 8" descr="MN_IFI_A_ENG.png"/>
          <p:cNvPicPr>
            <a:picLocks noChangeAspect="1"/>
          </p:cNvPicPr>
          <p:nvPr/>
        </p:nvPicPr>
        <p:blipFill>
          <a:blip r:embed="rId13"/>
          <a:srcRect/>
          <a:stretch>
            <a:fillRect/>
          </a:stretch>
        </p:blipFill>
        <p:spPr bwMode="auto">
          <a:xfrm>
            <a:off x="304800" y="228600"/>
            <a:ext cx="2949575" cy="3603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ftr="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har char="–"/>
        <a:defRPr>
          <a:solidFill>
            <a:schemeClr val="tx1"/>
          </a:solidFill>
          <a:latin typeface="+mn-lt"/>
          <a:ea typeface="+mn-ea"/>
          <a:cs typeface="+mn-cs"/>
        </a:defRPr>
      </a:lvl4pPr>
      <a:lvl5pPr marL="2057400" indent="-228600" algn="l" rtl="0" eaLnBrk="1" fontAlgn="base" hangingPunct="1">
        <a:spcBef>
          <a:spcPct val="20000"/>
        </a:spcBef>
        <a:spcAft>
          <a:spcPct val="0"/>
        </a:spcAft>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16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pPr eaLnBrk="1" hangingPunct="1"/>
            <a:r>
              <a:rPr lang="nb-NO" dirty="0"/>
              <a:t>IN5350 – CMOS Image Sensor Design</a:t>
            </a:r>
          </a:p>
        </p:txBody>
      </p:sp>
      <p:sp>
        <p:nvSpPr>
          <p:cNvPr id="15363" name="Rectangle 3"/>
          <p:cNvSpPr>
            <a:spLocks noGrp="1" noChangeArrowheads="1"/>
          </p:cNvSpPr>
          <p:nvPr>
            <p:ph type="subTitle" idx="1"/>
          </p:nvPr>
        </p:nvSpPr>
        <p:spPr/>
        <p:txBody>
          <a:bodyPr/>
          <a:lstStyle/>
          <a:p>
            <a:r>
              <a:rPr lang="en-US" dirty="0"/>
              <a:t>Lecture 2 – 3T and 4T pixels</a:t>
            </a:r>
          </a:p>
          <a:p>
            <a:pPr eaLnBrk="1" hangingPunct="1"/>
            <a:endParaRPr lang="nb-NO"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E9BF7-2567-6641-8799-A2605AD9A256}"/>
              </a:ext>
            </a:extLst>
          </p:cNvPr>
          <p:cNvSpPr>
            <a:spLocks noGrp="1"/>
          </p:cNvSpPr>
          <p:nvPr>
            <p:ph type="title"/>
          </p:nvPr>
        </p:nvSpPr>
        <p:spPr/>
        <p:txBody>
          <a:bodyPr/>
          <a:lstStyle/>
          <a:p>
            <a:r>
              <a:rPr lang="en-GB"/>
              <a:t>Motivation for delta-sampling (V1-V2)</a:t>
            </a:r>
            <a:endParaRPr lang="en-GB" dirty="0"/>
          </a:p>
        </p:txBody>
      </p:sp>
      <p:sp>
        <p:nvSpPr>
          <p:cNvPr id="3" name="Content Placeholder 2">
            <a:extLst>
              <a:ext uri="{FF2B5EF4-FFF2-40B4-BE49-F238E27FC236}">
                <a16:creationId xmlns:a16="http://schemas.microsoft.com/office/drawing/2014/main" id="{448E50EF-09C7-9840-A45E-6EF1C7C22C38}"/>
              </a:ext>
            </a:extLst>
          </p:cNvPr>
          <p:cNvSpPr>
            <a:spLocks noGrp="1"/>
          </p:cNvSpPr>
          <p:nvPr>
            <p:ph idx="1"/>
          </p:nvPr>
        </p:nvSpPr>
        <p:spPr/>
        <p:txBody>
          <a:bodyPr/>
          <a:lstStyle/>
          <a:p>
            <a:r>
              <a:rPr lang="en-GB" dirty="0"/>
              <a:t>Question</a:t>
            </a:r>
          </a:p>
          <a:p>
            <a:pPr lvl="1"/>
            <a:r>
              <a:rPr lang="en-GB" dirty="0"/>
              <a:t>Ref above timing diagram, if PD is always pre-charged to the same voltage (</a:t>
            </a:r>
            <a:r>
              <a:rPr lang="en-GB" dirty="0" err="1"/>
              <a:t>ie</a:t>
            </a:r>
            <a:r>
              <a:rPr lang="en-GB" dirty="0"/>
              <a:t> VRST with hard reset or VRST-Vth with soft reset) then why waste time sampling this pre-charge level (V2) when reading the pixel?</a:t>
            </a:r>
          </a:p>
          <a:p>
            <a:r>
              <a:rPr lang="en-GB" dirty="0"/>
              <a:t>Answer</a:t>
            </a:r>
          </a:p>
          <a:p>
            <a:pPr lvl="1"/>
            <a:r>
              <a:rPr lang="en-GB" dirty="0"/>
              <a:t>SF output dc level depends on Vth which can vary significantly (+/- tens of mV) from pixel to pixel and cause Fixed Pattern Noise (FPN) artefacts. Delta sampling mitigates this issue.</a:t>
            </a:r>
          </a:p>
          <a:p>
            <a:endParaRPr lang="en-GB" dirty="0"/>
          </a:p>
        </p:txBody>
      </p:sp>
      <p:sp>
        <p:nvSpPr>
          <p:cNvPr id="4" name="Date Placeholder 3">
            <a:extLst>
              <a:ext uri="{FF2B5EF4-FFF2-40B4-BE49-F238E27FC236}">
                <a16:creationId xmlns:a16="http://schemas.microsoft.com/office/drawing/2014/main" id="{E751957E-0A54-E942-82CD-9E32972984A2}"/>
              </a:ext>
            </a:extLst>
          </p:cNvPr>
          <p:cNvSpPr>
            <a:spLocks noGrp="1"/>
          </p:cNvSpPr>
          <p:nvPr>
            <p:ph type="dt" sz="half" idx="10"/>
          </p:nvPr>
        </p:nvSpPr>
        <p:spPr/>
        <p:txBody>
          <a:bodyPr/>
          <a:lstStyle/>
          <a:p>
            <a:fld id="{46F62A53-C34D-484B-8C63-53B7D6C408AF}" type="datetime1">
              <a:rPr lang="nb-NO" smtClean="0"/>
              <a:pPr/>
              <a:t>03.09.2019</a:t>
            </a:fld>
            <a:endParaRPr lang="nb-NO"/>
          </a:p>
        </p:txBody>
      </p:sp>
      <p:sp>
        <p:nvSpPr>
          <p:cNvPr id="5" name="Slide Number Placeholder 4">
            <a:extLst>
              <a:ext uri="{FF2B5EF4-FFF2-40B4-BE49-F238E27FC236}">
                <a16:creationId xmlns:a16="http://schemas.microsoft.com/office/drawing/2014/main" id="{61301C94-1D57-3D4A-A3CF-3698D037D807}"/>
              </a:ext>
            </a:extLst>
          </p:cNvPr>
          <p:cNvSpPr>
            <a:spLocks noGrp="1"/>
          </p:cNvSpPr>
          <p:nvPr>
            <p:ph type="sldNum" sz="quarter" idx="12"/>
          </p:nvPr>
        </p:nvSpPr>
        <p:spPr/>
        <p:txBody>
          <a:bodyPr/>
          <a:lstStyle/>
          <a:p>
            <a:fld id="{C7C305EA-59A6-7140-95FF-E1B500F1B4CD}" type="slidenum">
              <a:rPr lang="en-US" smtClean="0"/>
              <a:pPr/>
              <a:t>10</a:t>
            </a:fld>
            <a:endParaRPr lang="en-US"/>
          </a:p>
        </p:txBody>
      </p:sp>
    </p:spTree>
    <p:extLst>
      <p:ext uri="{BB962C8B-B14F-4D97-AF65-F5344CB8AC3E}">
        <p14:creationId xmlns:p14="http://schemas.microsoft.com/office/powerpoint/2010/main" val="3843470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54559-A705-A447-9C09-9528618C2509}"/>
              </a:ext>
            </a:extLst>
          </p:cNvPr>
          <p:cNvSpPr>
            <a:spLocks noGrp="1"/>
          </p:cNvSpPr>
          <p:nvPr>
            <p:ph type="title"/>
          </p:nvPr>
        </p:nvSpPr>
        <p:spPr/>
        <p:txBody>
          <a:bodyPr/>
          <a:lstStyle/>
          <a:p>
            <a:r>
              <a:rPr lang="en-GB" dirty="0"/>
              <a:t>Fixed pattern noise (FPN) examples</a:t>
            </a:r>
          </a:p>
        </p:txBody>
      </p:sp>
      <p:sp>
        <p:nvSpPr>
          <p:cNvPr id="7" name="Content Placeholder 6">
            <a:extLst>
              <a:ext uri="{FF2B5EF4-FFF2-40B4-BE49-F238E27FC236}">
                <a16:creationId xmlns:a16="http://schemas.microsoft.com/office/drawing/2014/main" id="{25CA22E5-5978-484E-8B02-FC08D0C5323B}"/>
              </a:ext>
            </a:extLst>
          </p:cNvPr>
          <p:cNvSpPr>
            <a:spLocks noGrp="1"/>
          </p:cNvSpPr>
          <p:nvPr>
            <p:ph sz="half" idx="1"/>
          </p:nvPr>
        </p:nvSpPr>
        <p:spPr>
          <a:xfrm>
            <a:off x="533400" y="4419600"/>
            <a:ext cx="4229100" cy="1676400"/>
          </a:xfrm>
        </p:spPr>
        <p:txBody>
          <a:bodyPr/>
          <a:lstStyle/>
          <a:p>
            <a:r>
              <a:rPr lang="en-GB" sz="2400" dirty="0"/>
              <a:t>Pixel FPN from SF Vth variation</a:t>
            </a:r>
          </a:p>
          <a:p>
            <a:r>
              <a:rPr lang="en-GB" sz="2400" dirty="0"/>
              <a:t>Mitigated by delta-sampling</a:t>
            </a:r>
          </a:p>
        </p:txBody>
      </p:sp>
      <p:sp>
        <p:nvSpPr>
          <p:cNvPr id="8" name="Content Placeholder 7">
            <a:extLst>
              <a:ext uri="{FF2B5EF4-FFF2-40B4-BE49-F238E27FC236}">
                <a16:creationId xmlns:a16="http://schemas.microsoft.com/office/drawing/2014/main" id="{88C30FB6-483C-694A-8FEF-E114ADB4FED8}"/>
              </a:ext>
            </a:extLst>
          </p:cNvPr>
          <p:cNvSpPr>
            <a:spLocks noGrp="1"/>
          </p:cNvSpPr>
          <p:nvPr>
            <p:ph sz="half" idx="2"/>
          </p:nvPr>
        </p:nvSpPr>
        <p:spPr>
          <a:xfrm>
            <a:off x="4610100" y="4419600"/>
            <a:ext cx="4229100" cy="1676400"/>
          </a:xfrm>
        </p:spPr>
        <p:txBody>
          <a:bodyPr/>
          <a:lstStyle/>
          <a:p>
            <a:r>
              <a:rPr lang="en-GB" sz="2400" dirty="0"/>
              <a:t>Vertical FPN from Vth variation in current source</a:t>
            </a:r>
          </a:p>
          <a:p>
            <a:r>
              <a:rPr lang="en-GB" sz="2400" dirty="0"/>
              <a:t>Mitigated by delta-sampling</a:t>
            </a:r>
          </a:p>
        </p:txBody>
      </p:sp>
      <p:sp>
        <p:nvSpPr>
          <p:cNvPr id="4" name="Date Placeholder 3">
            <a:extLst>
              <a:ext uri="{FF2B5EF4-FFF2-40B4-BE49-F238E27FC236}">
                <a16:creationId xmlns:a16="http://schemas.microsoft.com/office/drawing/2014/main" id="{00836F0B-3C78-BE42-84B2-AFD480EB005B}"/>
              </a:ext>
            </a:extLst>
          </p:cNvPr>
          <p:cNvSpPr>
            <a:spLocks noGrp="1"/>
          </p:cNvSpPr>
          <p:nvPr>
            <p:ph type="dt" sz="half" idx="10"/>
          </p:nvPr>
        </p:nvSpPr>
        <p:spPr/>
        <p:txBody>
          <a:bodyPr/>
          <a:lstStyle/>
          <a:p>
            <a:pPr>
              <a:defRPr/>
            </a:pPr>
            <a:fld id="{46F62A53-C34D-484B-8C63-53B7D6C408AF}" type="datetime1">
              <a:rPr lang="nb-NO" smtClean="0"/>
              <a:t>03.09.2019</a:t>
            </a:fld>
            <a:endParaRPr lang="nb-NO"/>
          </a:p>
        </p:txBody>
      </p:sp>
      <p:sp>
        <p:nvSpPr>
          <p:cNvPr id="5" name="Slide Number Placeholder 4">
            <a:extLst>
              <a:ext uri="{FF2B5EF4-FFF2-40B4-BE49-F238E27FC236}">
                <a16:creationId xmlns:a16="http://schemas.microsoft.com/office/drawing/2014/main" id="{13A75B27-A4E2-2141-B121-6FC8F55594DF}"/>
              </a:ext>
            </a:extLst>
          </p:cNvPr>
          <p:cNvSpPr>
            <a:spLocks noGrp="1"/>
          </p:cNvSpPr>
          <p:nvPr>
            <p:ph type="sldNum" sz="quarter" idx="12"/>
          </p:nvPr>
        </p:nvSpPr>
        <p:spPr/>
        <p:txBody>
          <a:bodyPr/>
          <a:lstStyle/>
          <a:p>
            <a:pPr>
              <a:defRPr/>
            </a:pPr>
            <a:fld id="{C7C305EA-59A6-7140-95FF-E1B500F1B4CD}" type="slidenum">
              <a:rPr lang="en-US" smtClean="0"/>
              <a:pPr>
                <a:defRPr/>
              </a:pPr>
              <a:t>11</a:t>
            </a:fld>
            <a:endParaRPr lang="en-US"/>
          </a:p>
        </p:txBody>
      </p:sp>
      <p:pic>
        <p:nvPicPr>
          <p:cNvPr id="6" name="Picture 5">
            <a:extLst>
              <a:ext uri="{FF2B5EF4-FFF2-40B4-BE49-F238E27FC236}">
                <a16:creationId xmlns:a16="http://schemas.microsoft.com/office/drawing/2014/main" id="{520BDDD7-B32A-4D41-BBFB-34B4B089EF84}"/>
              </a:ext>
            </a:extLst>
          </p:cNvPr>
          <p:cNvPicPr>
            <a:picLocks noChangeAspect="1"/>
          </p:cNvPicPr>
          <p:nvPr/>
        </p:nvPicPr>
        <p:blipFill>
          <a:blip r:embed="rId2"/>
          <a:stretch>
            <a:fillRect/>
          </a:stretch>
        </p:blipFill>
        <p:spPr>
          <a:xfrm>
            <a:off x="1283367" y="1524000"/>
            <a:ext cx="6248401" cy="2895600"/>
          </a:xfrm>
          <a:prstGeom prst="rect">
            <a:avLst/>
          </a:prstGeom>
        </p:spPr>
      </p:pic>
    </p:spTree>
    <p:extLst>
      <p:ext uri="{BB962C8B-B14F-4D97-AF65-F5344CB8AC3E}">
        <p14:creationId xmlns:p14="http://schemas.microsoft.com/office/powerpoint/2010/main" val="3484653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B7486-7389-B14C-A1E5-7F7A8339A844}"/>
              </a:ext>
            </a:extLst>
          </p:cNvPr>
          <p:cNvSpPr>
            <a:spLocks noGrp="1"/>
          </p:cNvSpPr>
          <p:nvPr>
            <p:ph type="title"/>
          </p:nvPr>
        </p:nvSpPr>
        <p:spPr/>
        <p:txBody>
          <a:bodyPr/>
          <a:lstStyle/>
          <a:p>
            <a:r>
              <a:rPr lang="en-GB" dirty="0"/>
              <a:t>4T pixel circuit and timing</a:t>
            </a:r>
          </a:p>
        </p:txBody>
      </p:sp>
      <p:sp>
        <p:nvSpPr>
          <p:cNvPr id="3" name="Date Placeholder 2">
            <a:extLst>
              <a:ext uri="{FF2B5EF4-FFF2-40B4-BE49-F238E27FC236}">
                <a16:creationId xmlns:a16="http://schemas.microsoft.com/office/drawing/2014/main" id="{441561E9-F013-2742-818D-37349F87CC14}"/>
              </a:ext>
            </a:extLst>
          </p:cNvPr>
          <p:cNvSpPr>
            <a:spLocks noGrp="1"/>
          </p:cNvSpPr>
          <p:nvPr>
            <p:ph type="dt" sz="half" idx="10"/>
          </p:nvPr>
        </p:nvSpPr>
        <p:spPr/>
        <p:txBody>
          <a:bodyPr/>
          <a:lstStyle/>
          <a:p>
            <a:pPr>
              <a:defRPr/>
            </a:pPr>
            <a:fld id="{751AC25C-1C82-4613-8FEF-A380CFA08B67}" type="datetime1">
              <a:rPr lang="nb-NO" smtClean="0"/>
              <a:t>03.09.2019</a:t>
            </a:fld>
            <a:endParaRPr lang="nb-NO" dirty="0"/>
          </a:p>
        </p:txBody>
      </p:sp>
      <p:sp>
        <p:nvSpPr>
          <p:cNvPr id="4" name="Slide Number Placeholder 3">
            <a:extLst>
              <a:ext uri="{FF2B5EF4-FFF2-40B4-BE49-F238E27FC236}">
                <a16:creationId xmlns:a16="http://schemas.microsoft.com/office/drawing/2014/main" id="{C2958E2C-4023-F14A-8780-339BC661C6BC}"/>
              </a:ext>
            </a:extLst>
          </p:cNvPr>
          <p:cNvSpPr>
            <a:spLocks noGrp="1"/>
          </p:cNvSpPr>
          <p:nvPr>
            <p:ph type="sldNum" sz="quarter" idx="12"/>
          </p:nvPr>
        </p:nvSpPr>
        <p:spPr/>
        <p:txBody>
          <a:bodyPr/>
          <a:lstStyle/>
          <a:p>
            <a:pPr>
              <a:defRPr/>
            </a:pPr>
            <a:fld id="{C7C305EA-59A6-7140-95FF-E1B500F1B4CD}" type="slidenum">
              <a:rPr lang="en-US" smtClean="0"/>
              <a:pPr>
                <a:defRPr/>
              </a:pPr>
              <a:t>12</a:t>
            </a:fld>
            <a:endParaRPr lang="en-US"/>
          </a:p>
        </p:txBody>
      </p:sp>
      <p:sp>
        <p:nvSpPr>
          <p:cNvPr id="22" name="Triangle 21">
            <a:extLst>
              <a:ext uri="{FF2B5EF4-FFF2-40B4-BE49-F238E27FC236}">
                <a16:creationId xmlns:a16="http://schemas.microsoft.com/office/drawing/2014/main" id="{E8E1CE71-633A-9F49-80E1-F85443AE0BC2}"/>
              </a:ext>
            </a:extLst>
          </p:cNvPr>
          <p:cNvSpPr/>
          <p:nvPr/>
        </p:nvSpPr>
        <p:spPr bwMode="auto">
          <a:xfrm>
            <a:off x="555695" y="4334599"/>
            <a:ext cx="255200" cy="255200"/>
          </a:xfrm>
          <a:prstGeom prst="triangle">
            <a:avLst/>
          </a:prstGeom>
          <a:solidFill>
            <a:schemeClr val="tx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cxnSp>
        <p:nvCxnSpPr>
          <p:cNvPr id="24" name="Straight Connector 23">
            <a:extLst>
              <a:ext uri="{FF2B5EF4-FFF2-40B4-BE49-F238E27FC236}">
                <a16:creationId xmlns:a16="http://schemas.microsoft.com/office/drawing/2014/main" id="{57B506D8-4329-9C46-9305-06E4E4C4D422}"/>
              </a:ext>
            </a:extLst>
          </p:cNvPr>
          <p:cNvCxnSpPr/>
          <p:nvPr/>
        </p:nvCxnSpPr>
        <p:spPr bwMode="auto">
          <a:xfrm>
            <a:off x="555695" y="4334599"/>
            <a:ext cx="2552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E6045201-1793-F848-95FF-63FAF22F5E1E}"/>
              </a:ext>
            </a:extLst>
          </p:cNvPr>
          <p:cNvCxnSpPr>
            <a:stCxn id="22" idx="3"/>
          </p:cNvCxnSpPr>
          <p:nvPr/>
        </p:nvCxnSpPr>
        <p:spPr bwMode="auto">
          <a:xfrm>
            <a:off x="683295" y="4589798"/>
            <a:ext cx="0" cy="25520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28" name="Straight Connector 27">
            <a:extLst>
              <a:ext uri="{FF2B5EF4-FFF2-40B4-BE49-F238E27FC236}">
                <a16:creationId xmlns:a16="http://schemas.microsoft.com/office/drawing/2014/main" id="{3317B4A2-1114-0C43-8BE3-6231B5EC4C3F}"/>
              </a:ext>
            </a:extLst>
          </p:cNvPr>
          <p:cNvCxnSpPr>
            <a:cxnSpLocks/>
          </p:cNvCxnSpPr>
          <p:nvPr/>
        </p:nvCxnSpPr>
        <p:spPr bwMode="auto">
          <a:xfrm>
            <a:off x="491895" y="4844998"/>
            <a:ext cx="382799"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64CDCDC8-37BA-FB4C-8E1F-CE00D3C2BB0C}"/>
              </a:ext>
            </a:extLst>
          </p:cNvPr>
          <p:cNvCxnSpPr>
            <a:cxnSpLocks/>
          </p:cNvCxnSpPr>
          <p:nvPr/>
        </p:nvCxnSpPr>
        <p:spPr bwMode="auto">
          <a:xfrm>
            <a:off x="549437" y="4908798"/>
            <a:ext cx="261457"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12AC0174-433A-814F-B9F8-636BFCC9D2E2}"/>
              </a:ext>
            </a:extLst>
          </p:cNvPr>
          <p:cNvCxnSpPr>
            <a:cxnSpLocks/>
          </p:cNvCxnSpPr>
          <p:nvPr/>
        </p:nvCxnSpPr>
        <p:spPr bwMode="auto">
          <a:xfrm>
            <a:off x="605252" y="4972598"/>
            <a:ext cx="162343"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652FBAC3-D94F-2B41-89F6-9DCBC96C6750}"/>
              </a:ext>
            </a:extLst>
          </p:cNvPr>
          <p:cNvCxnSpPr>
            <a:stCxn id="22" idx="0"/>
          </p:cNvCxnSpPr>
          <p:nvPr/>
        </p:nvCxnSpPr>
        <p:spPr bwMode="auto">
          <a:xfrm flipV="1">
            <a:off x="683295" y="4015599"/>
            <a:ext cx="0" cy="318999"/>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46DD183B-D339-9E44-A4A5-EFE6474BADAB}"/>
              </a:ext>
            </a:extLst>
          </p:cNvPr>
          <p:cNvCxnSpPr/>
          <p:nvPr/>
        </p:nvCxnSpPr>
        <p:spPr bwMode="auto">
          <a:xfrm>
            <a:off x="2278292" y="4038600"/>
            <a:ext cx="50727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140DE3E1-429E-B547-A647-252B90A74252}"/>
              </a:ext>
            </a:extLst>
          </p:cNvPr>
          <p:cNvCxnSpPr>
            <a:cxnSpLocks/>
          </p:cNvCxnSpPr>
          <p:nvPr/>
        </p:nvCxnSpPr>
        <p:spPr bwMode="auto">
          <a:xfrm>
            <a:off x="2849363" y="3842245"/>
            <a:ext cx="0" cy="382799"/>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B576365B-7DA2-384B-9B96-AD838C089760}"/>
              </a:ext>
            </a:extLst>
          </p:cNvPr>
          <p:cNvCxnSpPr>
            <a:cxnSpLocks/>
          </p:cNvCxnSpPr>
          <p:nvPr/>
        </p:nvCxnSpPr>
        <p:spPr bwMode="auto">
          <a:xfrm>
            <a:off x="2849363" y="3842245"/>
            <a:ext cx="1914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46" name="Straight Connector 45">
            <a:extLst>
              <a:ext uri="{FF2B5EF4-FFF2-40B4-BE49-F238E27FC236}">
                <a16:creationId xmlns:a16="http://schemas.microsoft.com/office/drawing/2014/main" id="{A3CCFDE9-3200-194F-9411-DE77DADD440E}"/>
              </a:ext>
            </a:extLst>
          </p:cNvPr>
          <p:cNvCxnSpPr>
            <a:cxnSpLocks/>
          </p:cNvCxnSpPr>
          <p:nvPr/>
        </p:nvCxnSpPr>
        <p:spPr bwMode="auto">
          <a:xfrm>
            <a:off x="2849363" y="4225045"/>
            <a:ext cx="1914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29785A6A-7BF1-7242-9A0B-3B39A3E76B84}"/>
              </a:ext>
            </a:extLst>
          </p:cNvPr>
          <p:cNvCxnSpPr>
            <a:cxnSpLocks/>
          </p:cNvCxnSpPr>
          <p:nvPr/>
        </p:nvCxnSpPr>
        <p:spPr bwMode="auto">
          <a:xfrm>
            <a:off x="2785563" y="3842245"/>
            <a:ext cx="0" cy="382799"/>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id="{A21C40A1-0975-F043-B4FA-688774EA2125}"/>
              </a:ext>
            </a:extLst>
          </p:cNvPr>
          <p:cNvCxnSpPr>
            <a:cxnSpLocks/>
          </p:cNvCxnSpPr>
          <p:nvPr/>
        </p:nvCxnSpPr>
        <p:spPr bwMode="auto">
          <a:xfrm flipV="1">
            <a:off x="3040762" y="3268046"/>
            <a:ext cx="0" cy="574199"/>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3CBA314D-8F79-9E42-A865-3BF734AEA645}"/>
              </a:ext>
            </a:extLst>
          </p:cNvPr>
          <p:cNvCxnSpPr>
            <a:cxnSpLocks/>
          </p:cNvCxnSpPr>
          <p:nvPr/>
        </p:nvCxnSpPr>
        <p:spPr bwMode="auto">
          <a:xfrm flipV="1">
            <a:off x="2278292" y="3220247"/>
            <a:ext cx="0" cy="813398"/>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3" name="Straight Connector 52">
            <a:extLst>
              <a:ext uri="{FF2B5EF4-FFF2-40B4-BE49-F238E27FC236}">
                <a16:creationId xmlns:a16="http://schemas.microsoft.com/office/drawing/2014/main" id="{68C67511-56C6-9C4D-8B23-EEC9110F356D}"/>
              </a:ext>
            </a:extLst>
          </p:cNvPr>
          <p:cNvCxnSpPr>
            <a:cxnSpLocks/>
          </p:cNvCxnSpPr>
          <p:nvPr/>
        </p:nvCxnSpPr>
        <p:spPr bwMode="auto">
          <a:xfrm>
            <a:off x="2083764" y="2837447"/>
            <a:ext cx="0" cy="382799"/>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4" name="Straight Connector 53">
            <a:extLst>
              <a:ext uri="{FF2B5EF4-FFF2-40B4-BE49-F238E27FC236}">
                <a16:creationId xmlns:a16="http://schemas.microsoft.com/office/drawing/2014/main" id="{B3198335-3B2C-3744-BCC1-85E0F37132E3}"/>
              </a:ext>
            </a:extLst>
          </p:cNvPr>
          <p:cNvCxnSpPr>
            <a:cxnSpLocks/>
          </p:cNvCxnSpPr>
          <p:nvPr/>
        </p:nvCxnSpPr>
        <p:spPr bwMode="auto">
          <a:xfrm>
            <a:off x="2083764" y="2837447"/>
            <a:ext cx="1914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5" name="Straight Connector 54">
            <a:extLst>
              <a:ext uri="{FF2B5EF4-FFF2-40B4-BE49-F238E27FC236}">
                <a16:creationId xmlns:a16="http://schemas.microsoft.com/office/drawing/2014/main" id="{AFA49FB1-8641-CC47-B495-BF1714825A33}"/>
              </a:ext>
            </a:extLst>
          </p:cNvPr>
          <p:cNvCxnSpPr>
            <a:cxnSpLocks/>
          </p:cNvCxnSpPr>
          <p:nvPr/>
        </p:nvCxnSpPr>
        <p:spPr bwMode="auto">
          <a:xfrm>
            <a:off x="2083764" y="3220247"/>
            <a:ext cx="1914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6" name="Straight Connector 55">
            <a:extLst>
              <a:ext uri="{FF2B5EF4-FFF2-40B4-BE49-F238E27FC236}">
                <a16:creationId xmlns:a16="http://schemas.microsoft.com/office/drawing/2014/main" id="{F982953A-4ECC-2D44-9C5A-14912EA32021}"/>
              </a:ext>
            </a:extLst>
          </p:cNvPr>
          <p:cNvCxnSpPr>
            <a:cxnSpLocks/>
          </p:cNvCxnSpPr>
          <p:nvPr/>
        </p:nvCxnSpPr>
        <p:spPr bwMode="auto">
          <a:xfrm>
            <a:off x="2019964" y="2837447"/>
            <a:ext cx="0" cy="382799"/>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A2A1DDA1-31D6-784B-B47E-E335008B3D53}"/>
              </a:ext>
            </a:extLst>
          </p:cNvPr>
          <p:cNvCxnSpPr>
            <a:cxnSpLocks/>
          </p:cNvCxnSpPr>
          <p:nvPr/>
        </p:nvCxnSpPr>
        <p:spPr bwMode="auto">
          <a:xfrm>
            <a:off x="1764764" y="3028847"/>
            <a:ext cx="252071"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1A1977F5-B6F2-524F-931E-DCBFA3100C48}"/>
              </a:ext>
            </a:extLst>
          </p:cNvPr>
          <p:cNvCxnSpPr/>
          <p:nvPr/>
        </p:nvCxnSpPr>
        <p:spPr bwMode="auto">
          <a:xfrm flipV="1">
            <a:off x="2278292" y="2518448"/>
            <a:ext cx="0" cy="318999"/>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1A51577D-1D37-BE42-A5C2-0A67671E03F6}"/>
              </a:ext>
            </a:extLst>
          </p:cNvPr>
          <p:cNvCxnSpPr>
            <a:cxnSpLocks/>
          </p:cNvCxnSpPr>
          <p:nvPr/>
        </p:nvCxnSpPr>
        <p:spPr bwMode="auto">
          <a:xfrm>
            <a:off x="2150693" y="2518448"/>
            <a:ext cx="252071"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283796AF-D1E2-6A42-B167-DADAF5F33778}"/>
              </a:ext>
            </a:extLst>
          </p:cNvPr>
          <p:cNvCxnSpPr>
            <a:cxnSpLocks/>
          </p:cNvCxnSpPr>
          <p:nvPr/>
        </p:nvCxnSpPr>
        <p:spPr bwMode="auto">
          <a:xfrm>
            <a:off x="2916291" y="3268046"/>
            <a:ext cx="252071"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64" name="Straight Connector 63">
            <a:extLst>
              <a:ext uri="{FF2B5EF4-FFF2-40B4-BE49-F238E27FC236}">
                <a16:creationId xmlns:a16="http://schemas.microsoft.com/office/drawing/2014/main" id="{AE11206A-E48C-B24A-A93F-F437F5FD4469}"/>
              </a:ext>
            </a:extLst>
          </p:cNvPr>
          <p:cNvCxnSpPr/>
          <p:nvPr/>
        </p:nvCxnSpPr>
        <p:spPr bwMode="auto">
          <a:xfrm>
            <a:off x="3040762" y="4225045"/>
            <a:ext cx="0" cy="446599"/>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F03AFE2D-EB96-EE44-A7A4-BCF74D7ABF91}"/>
              </a:ext>
            </a:extLst>
          </p:cNvPr>
          <p:cNvCxnSpPr/>
          <p:nvPr/>
        </p:nvCxnSpPr>
        <p:spPr bwMode="auto">
          <a:xfrm>
            <a:off x="3040762" y="4671644"/>
            <a:ext cx="446599"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nvGrpSpPr>
          <p:cNvPr id="71" name="Group 70">
            <a:extLst>
              <a:ext uri="{FF2B5EF4-FFF2-40B4-BE49-F238E27FC236}">
                <a16:creationId xmlns:a16="http://schemas.microsoft.com/office/drawing/2014/main" id="{0F278706-1FC4-9348-B747-DBBECDD084FB}"/>
              </a:ext>
            </a:extLst>
          </p:cNvPr>
          <p:cNvGrpSpPr/>
          <p:nvPr/>
        </p:nvGrpSpPr>
        <p:grpSpPr>
          <a:xfrm rot="16200000">
            <a:off x="3551162" y="4607844"/>
            <a:ext cx="255200" cy="382799"/>
            <a:chOff x="1905000" y="3200400"/>
            <a:chExt cx="304800" cy="457200"/>
          </a:xfrm>
          <a:solidFill>
            <a:schemeClr val="tx1"/>
          </a:solidFill>
        </p:grpSpPr>
        <p:cxnSp>
          <p:nvCxnSpPr>
            <p:cNvPr id="67" name="Straight Connector 66">
              <a:extLst>
                <a:ext uri="{FF2B5EF4-FFF2-40B4-BE49-F238E27FC236}">
                  <a16:creationId xmlns:a16="http://schemas.microsoft.com/office/drawing/2014/main" id="{0314DA0E-D1BF-8043-936D-D92F189D9FC4}"/>
                </a:ext>
              </a:extLst>
            </p:cNvPr>
            <p:cNvCxnSpPr>
              <a:cxnSpLocks/>
            </p:cNvCxnSpPr>
            <p:nvPr/>
          </p:nvCxnSpPr>
          <p:spPr bwMode="auto">
            <a:xfrm>
              <a:off x="1981200" y="3200400"/>
              <a:ext cx="0" cy="457200"/>
            </a:xfrm>
            <a:prstGeom prst="line">
              <a:avLst/>
            </a:prstGeom>
            <a:grpFill/>
            <a:ln w="19050" cap="flat" cmpd="sng" algn="ctr">
              <a:solidFill>
                <a:schemeClr val="tx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BFCBF7E7-13F0-3E40-B4CD-FAC8195ADA7F}"/>
                </a:ext>
              </a:extLst>
            </p:cNvPr>
            <p:cNvCxnSpPr>
              <a:cxnSpLocks/>
            </p:cNvCxnSpPr>
            <p:nvPr/>
          </p:nvCxnSpPr>
          <p:spPr bwMode="auto">
            <a:xfrm>
              <a:off x="1981200" y="3200400"/>
              <a:ext cx="228600" cy="0"/>
            </a:xfrm>
            <a:prstGeom prst="line">
              <a:avLst/>
            </a:prstGeom>
            <a:grpFill/>
            <a:ln w="19050" cap="flat" cmpd="sng" algn="ctr">
              <a:solidFill>
                <a:schemeClr val="tx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F736010C-9C5A-854C-B9DA-FEFA86D7BD11}"/>
                </a:ext>
              </a:extLst>
            </p:cNvPr>
            <p:cNvCxnSpPr>
              <a:cxnSpLocks/>
            </p:cNvCxnSpPr>
            <p:nvPr/>
          </p:nvCxnSpPr>
          <p:spPr bwMode="auto">
            <a:xfrm>
              <a:off x="1981200" y="3657600"/>
              <a:ext cx="228600" cy="0"/>
            </a:xfrm>
            <a:prstGeom prst="line">
              <a:avLst/>
            </a:prstGeom>
            <a:grpFill/>
            <a:ln w="19050" cap="flat" cmpd="sng" algn="ctr">
              <a:solidFill>
                <a:schemeClr val="tx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C4D95619-FEE1-AE49-A51E-63EE2C325922}"/>
                </a:ext>
              </a:extLst>
            </p:cNvPr>
            <p:cNvCxnSpPr>
              <a:cxnSpLocks/>
            </p:cNvCxnSpPr>
            <p:nvPr/>
          </p:nvCxnSpPr>
          <p:spPr bwMode="auto">
            <a:xfrm>
              <a:off x="1905000" y="3200400"/>
              <a:ext cx="0" cy="457200"/>
            </a:xfrm>
            <a:prstGeom prst="line">
              <a:avLst/>
            </a:prstGeom>
            <a:grpFill/>
            <a:ln w="19050" cap="flat" cmpd="sng" algn="ctr">
              <a:solidFill>
                <a:schemeClr val="tx1"/>
              </a:solidFill>
              <a:prstDash val="solid"/>
              <a:round/>
              <a:headEnd type="none" w="med" len="med"/>
              <a:tailEnd type="none" w="med" len="med"/>
            </a:ln>
            <a:effectLst/>
          </p:spPr>
        </p:cxnSp>
      </p:grpSp>
      <p:cxnSp>
        <p:nvCxnSpPr>
          <p:cNvPr id="73" name="Straight Connector 72">
            <a:extLst>
              <a:ext uri="{FF2B5EF4-FFF2-40B4-BE49-F238E27FC236}">
                <a16:creationId xmlns:a16="http://schemas.microsoft.com/office/drawing/2014/main" id="{0D369390-7CDA-444A-B067-123508BC9410}"/>
              </a:ext>
            </a:extLst>
          </p:cNvPr>
          <p:cNvCxnSpPr/>
          <p:nvPr/>
        </p:nvCxnSpPr>
        <p:spPr bwMode="auto">
          <a:xfrm>
            <a:off x="3870162" y="4671644"/>
            <a:ext cx="191399" cy="0"/>
          </a:xfrm>
          <a:prstGeom prst="line">
            <a:avLst/>
          </a:prstGeom>
          <a:solidFill>
            <a:schemeClr val="accent1"/>
          </a:solidFill>
          <a:ln w="19050" cap="flat" cmpd="sng" algn="ctr">
            <a:solidFill>
              <a:schemeClr val="tx1"/>
            </a:solidFill>
            <a:prstDash val="solid"/>
            <a:round/>
            <a:headEnd type="none" w="med" len="med"/>
            <a:tailEnd type="oval" w="med" len="med"/>
          </a:ln>
          <a:effectLst/>
        </p:spPr>
      </p:cxnSp>
      <p:cxnSp>
        <p:nvCxnSpPr>
          <p:cNvPr id="75" name="Straight Connector 74">
            <a:extLst>
              <a:ext uri="{FF2B5EF4-FFF2-40B4-BE49-F238E27FC236}">
                <a16:creationId xmlns:a16="http://schemas.microsoft.com/office/drawing/2014/main" id="{4ACD5034-EC1B-4148-A923-530668FB42CF}"/>
              </a:ext>
            </a:extLst>
          </p:cNvPr>
          <p:cNvCxnSpPr/>
          <p:nvPr/>
        </p:nvCxnSpPr>
        <p:spPr bwMode="auto">
          <a:xfrm>
            <a:off x="3678762" y="4926844"/>
            <a:ext cx="0" cy="255200"/>
          </a:xfrm>
          <a:prstGeom prst="line">
            <a:avLst/>
          </a:prstGeom>
          <a:solidFill>
            <a:schemeClr val="accent1"/>
          </a:solidFill>
          <a:ln w="19050" cap="flat" cmpd="sng" algn="ctr">
            <a:solidFill>
              <a:schemeClr val="tx1"/>
            </a:solidFill>
            <a:prstDash val="solid"/>
            <a:round/>
            <a:headEnd type="none" w="med" len="med"/>
            <a:tailEnd type="oval" w="med" len="med"/>
          </a:ln>
          <a:effectLst/>
        </p:spPr>
      </p:cxnSp>
      <p:cxnSp>
        <p:nvCxnSpPr>
          <p:cNvPr id="77" name="Straight Connector 76">
            <a:extLst>
              <a:ext uri="{FF2B5EF4-FFF2-40B4-BE49-F238E27FC236}">
                <a16:creationId xmlns:a16="http://schemas.microsoft.com/office/drawing/2014/main" id="{F36175F0-5705-4846-9BD6-7165FC230E8A}"/>
              </a:ext>
            </a:extLst>
          </p:cNvPr>
          <p:cNvCxnSpPr>
            <a:cxnSpLocks/>
          </p:cNvCxnSpPr>
          <p:nvPr/>
        </p:nvCxnSpPr>
        <p:spPr bwMode="auto">
          <a:xfrm>
            <a:off x="1936888" y="5182043"/>
            <a:ext cx="2379872"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79" name="Straight Connector 78">
            <a:extLst>
              <a:ext uri="{FF2B5EF4-FFF2-40B4-BE49-F238E27FC236}">
                <a16:creationId xmlns:a16="http://schemas.microsoft.com/office/drawing/2014/main" id="{A3C27C87-5AA1-9C40-B34D-05F9AB6252BB}"/>
              </a:ext>
            </a:extLst>
          </p:cNvPr>
          <p:cNvCxnSpPr>
            <a:cxnSpLocks/>
          </p:cNvCxnSpPr>
          <p:nvPr/>
        </p:nvCxnSpPr>
        <p:spPr bwMode="auto">
          <a:xfrm flipV="1">
            <a:off x="4061561" y="3140448"/>
            <a:ext cx="0" cy="2422152"/>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83" name="TextBox 82">
            <a:extLst>
              <a:ext uri="{FF2B5EF4-FFF2-40B4-BE49-F238E27FC236}">
                <a16:creationId xmlns:a16="http://schemas.microsoft.com/office/drawing/2014/main" id="{00A3F4BA-3A97-9A4A-B10A-269DBB78B68A}"/>
              </a:ext>
            </a:extLst>
          </p:cNvPr>
          <p:cNvSpPr txBox="1"/>
          <p:nvPr/>
        </p:nvSpPr>
        <p:spPr>
          <a:xfrm>
            <a:off x="1143000" y="2837447"/>
            <a:ext cx="585444" cy="335000"/>
          </a:xfrm>
          <a:prstGeom prst="rect">
            <a:avLst/>
          </a:prstGeom>
          <a:noFill/>
        </p:spPr>
        <p:txBody>
          <a:bodyPr wrap="none" rtlCol="0">
            <a:spAutoFit/>
          </a:bodyPr>
          <a:lstStyle/>
          <a:p>
            <a:r>
              <a:rPr lang="en-GB" dirty="0"/>
              <a:t>RST</a:t>
            </a:r>
          </a:p>
        </p:txBody>
      </p:sp>
      <p:sp>
        <p:nvSpPr>
          <p:cNvPr id="84" name="TextBox 83">
            <a:extLst>
              <a:ext uri="{FF2B5EF4-FFF2-40B4-BE49-F238E27FC236}">
                <a16:creationId xmlns:a16="http://schemas.microsoft.com/office/drawing/2014/main" id="{FD040ED4-CD92-3B40-8379-ACB34EF39E0D}"/>
              </a:ext>
            </a:extLst>
          </p:cNvPr>
          <p:cNvSpPr txBox="1"/>
          <p:nvPr/>
        </p:nvSpPr>
        <p:spPr>
          <a:xfrm>
            <a:off x="2011848" y="2133600"/>
            <a:ext cx="584102" cy="335000"/>
          </a:xfrm>
          <a:prstGeom prst="rect">
            <a:avLst/>
          </a:prstGeom>
          <a:noFill/>
        </p:spPr>
        <p:txBody>
          <a:bodyPr wrap="none" rtlCol="0">
            <a:spAutoFit/>
          </a:bodyPr>
          <a:lstStyle/>
          <a:p>
            <a:r>
              <a:rPr lang="en-GB" dirty="0"/>
              <a:t>V</a:t>
            </a:r>
            <a:r>
              <a:rPr lang="en-GB" baseline="-25000" dirty="0"/>
              <a:t>RST</a:t>
            </a:r>
          </a:p>
        </p:txBody>
      </p:sp>
      <p:sp>
        <p:nvSpPr>
          <p:cNvPr id="85" name="TextBox 84">
            <a:extLst>
              <a:ext uri="{FF2B5EF4-FFF2-40B4-BE49-F238E27FC236}">
                <a16:creationId xmlns:a16="http://schemas.microsoft.com/office/drawing/2014/main" id="{7CBCDEA2-F1F9-C744-AB78-07BEB0EC8B35}"/>
              </a:ext>
            </a:extLst>
          </p:cNvPr>
          <p:cNvSpPr txBox="1"/>
          <p:nvPr/>
        </p:nvSpPr>
        <p:spPr>
          <a:xfrm>
            <a:off x="2714989" y="2895600"/>
            <a:ext cx="504915" cy="335000"/>
          </a:xfrm>
          <a:prstGeom prst="rect">
            <a:avLst/>
          </a:prstGeom>
          <a:noFill/>
        </p:spPr>
        <p:txBody>
          <a:bodyPr wrap="none" rtlCol="0">
            <a:spAutoFit/>
          </a:bodyPr>
          <a:lstStyle/>
          <a:p>
            <a:r>
              <a:rPr lang="en-GB" dirty="0"/>
              <a:t>V</a:t>
            </a:r>
            <a:r>
              <a:rPr lang="en-GB" baseline="-25000" dirty="0"/>
              <a:t>DD</a:t>
            </a:r>
          </a:p>
        </p:txBody>
      </p:sp>
      <p:sp>
        <p:nvSpPr>
          <p:cNvPr id="86" name="TextBox 85">
            <a:extLst>
              <a:ext uri="{FF2B5EF4-FFF2-40B4-BE49-F238E27FC236}">
                <a16:creationId xmlns:a16="http://schemas.microsoft.com/office/drawing/2014/main" id="{73C93252-D751-4644-9CC9-57827661931C}"/>
              </a:ext>
            </a:extLst>
          </p:cNvPr>
          <p:cNvSpPr txBox="1"/>
          <p:nvPr/>
        </p:nvSpPr>
        <p:spPr>
          <a:xfrm>
            <a:off x="2086893" y="2874614"/>
            <a:ext cx="492836" cy="335000"/>
          </a:xfrm>
          <a:prstGeom prst="rect">
            <a:avLst/>
          </a:prstGeom>
          <a:noFill/>
        </p:spPr>
        <p:txBody>
          <a:bodyPr wrap="none" rtlCol="0">
            <a:spAutoFit/>
          </a:bodyPr>
          <a:lstStyle/>
          <a:p>
            <a:r>
              <a:rPr lang="en-GB" dirty="0" err="1"/>
              <a:t>M</a:t>
            </a:r>
            <a:r>
              <a:rPr lang="en-GB" baseline="-25000" dirty="0" err="1"/>
              <a:t>rst</a:t>
            </a:r>
            <a:endParaRPr lang="en-GB" baseline="-25000" dirty="0"/>
          </a:p>
        </p:txBody>
      </p:sp>
      <p:sp>
        <p:nvSpPr>
          <p:cNvPr id="87" name="TextBox 86">
            <a:extLst>
              <a:ext uri="{FF2B5EF4-FFF2-40B4-BE49-F238E27FC236}">
                <a16:creationId xmlns:a16="http://schemas.microsoft.com/office/drawing/2014/main" id="{9DB84E3E-EA3F-C440-9C54-40B008440501}"/>
              </a:ext>
            </a:extLst>
          </p:cNvPr>
          <p:cNvSpPr txBox="1"/>
          <p:nvPr/>
        </p:nvSpPr>
        <p:spPr>
          <a:xfrm>
            <a:off x="2806255" y="3879412"/>
            <a:ext cx="444519" cy="335000"/>
          </a:xfrm>
          <a:prstGeom prst="rect">
            <a:avLst/>
          </a:prstGeom>
          <a:noFill/>
        </p:spPr>
        <p:txBody>
          <a:bodyPr wrap="none" rtlCol="0">
            <a:spAutoFit/>
          </a:bodyPr>
          <a:lstStyle/>
          <a:p>
            <a:r>
              <a:rPr lang="en-GB" dirty="0" err="1"/>
              <a:t>M</a:t>
            </a:r>
            <a:r>
              <a:rPr lang="en-GB" baseline="-25000" dirty="0" err="1"/>
              <a:t>sf</a:t>
            </a:r>
            <a:endParaRPr lang="en-GB" baseline="-25000" dirty="0"/>
          </a:p>
        </p:txBody>
      </p:sp>
      <p:sp>
        <p:nvSpPr>
          <p:cNvPr id="88" name="TextBox 87">
            <a:extLst>
              <a:ext uri="{FF2B5EF4-FFF2-40B4-BE49-F238E27FC236}">
                <a16:creationId xmlns:a16="http://schemas.microsoft.com/office/drawing/2014/main" id="{5BABEF98-8AB9-4E46-B285-CF2B52CF8220}"/>
              </a:ext>
            </a:extLst>
          </p:cNvPr>
          <p:cNvSpPr txBox="1"/>
          <p:nvPr/>
        </p:nvSpPr>
        <p:spPr>
          <a:xfrm>
            <a:off x="3421438" y="4389811"/>
            <a:ext cx="515652" cy="335000"/>
          </a:xfrm>
          <a:prstGeom prst="rect">
            <a:avLst/>
          </a:prstGeom>
          <a:noFill/>
        </p:spPr>
        <p:txBody>
          <a:bodyPr wrap="none" rtlCol="0">
            <a:spAutoFit/>
          </a:bodyPr>
          <a:lstStyle/>
          <a:p>
            <a:r>
              <a:rPr lang="en-GB" dirty="0" err="1"/>
              <a:t>M</a:t>
            </a:r>
            <a:r>
              <a:rPr lang="en-GB" baseline="-25000" dirty="0" err="1"/>
              <a:t>sel</a:t>
            </a:r>
            <a:endParaRPr lang="en-GB" baseline="-25000" dirty="0"/>
          </a:p>
        </p:txBody>
      </p:sp>
      <p:sp>
        <p:nvSpPr>
          <p:cNvPr id="89" name="TextBox 88">
            <a:extLst>
              <a:ext uri="{FF2B5EF4-FFF2-40B4-BE49-F238E27FC236}">
                <a16:creationId xmlns:a16="http://schemas.microsoft.com/office/drawing/2014/main" id="{4405DB07-B488-6641-B2C0-D98037584BE2}"/>
              </a:ext>
            </a:extLst>
          </p:cNvPr>
          <p:cNvSpPr txBox="1"/>
          <p:nvPr/>
        </p:nvSpPr>
        <p:spPr>
          <a:xfrm>
            <a:off x="1257494" y="4980010"/>
            <a:ext cx="679394" cy="335000"/>
          </a:xfrm>
          <a:prstGeom prst="rect">
            <a:avLst/>
          </a:prstGeom>
          <a:noFill/>
        </p:spPr>
        <p:txBody>
          <a:bodyPr wrap="none" rtlCol="0">
            <a:spAutoFit/>
          </a:bodyPr>
          <a:lstStyle/>
          <a:p>
            <a:r>
              <a:rPr lang="en-GB" dirty="0"/>
              <a:t>ROW</a:t>
            </a:r>
          </a:p>
        </p:txBody>
      </p:sp>
      <p:sp>
        <p:nvSpPr>
          <p:cNvPr id="90" name="TextBox 89">
            <a:extLst>
              <a:ext uri="{FF2B5EF4-FFF2-40B4-BE49-F238E27FC236}">
                <a16:creationId xmlns:a16="http://schemas.microsoft.com/office/drawing/2014/main" id="{D503A54B-B7A4-9940-ACF9-3A7F57AEE539}"/>
              </a:ext>
            </a:extLst>
          </p:cNvPr>
          <p:cNvSpPr txBox="1"/>
          <p:nvPr/>
        </p:nvSpPr>
        <p:spPr>
          <a:xfrm>
            <a:off x="3745690" y="2747014"/>
            <a:ext cx="596181" cy="335000"/>
          </a:xfrm>
          <a:prstGeom prst="rect">
            <a:avLst/>
          </a:prstGeom>
          <a:noFill/>
        </p:spPr>
        <p:txBody>
          <a:bodyPr wrap="none" rtlCol="0">
            <a:spAutoFit/>
          </a:bodyPr>
          <a:lstStyle/>
          <a:p>
            <a:r>
              <a:rPr lang="en-GB" dirty="0"/>
              <a:t>COL</a:t>
            </a:r>
          </a:p>
        </p:txBody>
      </p:sp>
      <p:cxnSp>
        <p:nvCxnSpPr>
          <p:cNvPr id="47" name="Straight Connector 46">
            <a:extLst>
              <a:ext uri="{FF2B5EF4-FFF2-40B4-BE49-F238E27FC236}">
                <a16:creationId xmlns:a16="http://schemas.microsoft.com/office/drawing/2014/main" id="{6CC85BCE-1EB0-A945-8620-0EFA5278C859}"/>
              </a:ext>
            </a:extLst>
          </p:cNvPr>
          <p:cNvCxnSpPr>
            <a:cxnSpLocks/>
          </p:cNvCxnSpPr>
          <p:nvPr/>
        </p:nvCxnSpPr>
        <p:spPr bwMode="auto">
          <a:xfrm>
            <a:off x="683295" y="4020966"/>
            <a:ext cx="3190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nvGrpSpPr>
          <p:cNvPr id="49" name="Group 48">
            <a:extLst>
              <a:ext uri="{FF2B5EF4-FFF2-40B4-BE49-F238E27FC236}">
                <a16:creationId xmlns:a16="http://schemas.microsoft.com/office/drawing/2014/main" id="{7E5D7861-EEB3-8341-A6CF-59A9FC6820CF}"/>
              </a:ext>
            </a:extLst>
          </p:cNvPr>
          <p:cNvGrpSpPr/>
          <p:nvPr/>
        </p:nvGrpSpPr>
        <p:grpSpPr>
          <a:xfrm rot="5400000" flipV="1">
            <a:off x="1066095" y="3701967"/>
            <a:ext cx="255200" cy="382799"/>
            <a:chOff x="1905000" y="3200400"/>
            <a:chExt cx="304800" cy="457200"/>
          </a:xfrm>
          <a:solidFill>
            <a:schemeClr val="tx1"/>
          </a:solidFill>
        </p:grpSpPr>
        <p:cxnSp>
          <p:nvCxnSpPr>
            <p:cNvPr id="51" name="Straight Connector 50">
              <a:extLst>
                <a:ext uri="{FF2B5EF4-FFF2-40B4-BE49-F238E27FC236}">
                  <a16:creationId xmlns:a16="http://schemas.microsoft.com/office/drawing/2014/main" id="{344DAB78-1C0D-BF41-B66A-7F7C7CB85624}"/>
                </a:ext>
              </a:extLst>
            </p:cNvPr>
            <p:cNvCxnSpPr>
              <a:cxnSpLocks/>
            </p:cNvCxnSpPr>
            <p:nvPr/>
          </p:nvCxnSpPr>
          <p:spPr bwMode="auto">
            <a:xfrm>
              <a:off x="1981200" y="3200400"/>
              <a:ext cx="0" cy="457200"/>
            </a:xfrm>
            <a:prstGeom prst="line">
              <a:avLst/>
            </a:prstGeom>
            <a:grpFill/>
            <a:ln w="19050" cap="flat" cmpd="sng" algn="ctr">
              <a:solidFill>
                <a:schemeClr val="tx1"/>
              </a:solidFill>
              <a:prstDash val="solid"/>
              <a:round/>
              <a:headEnd type="none" w="med" len="med"/>
              <a:tailEnd type="none" w="med" len="med"/>
            </a:ln>
            <a:effectLst/>
          </p:spPr>
        </p:cxnSp>
        <p:cxnSp>
          <p:nvCxnSpPr>
            <p:cNvPr id="58" name="Straight Connector 57">
              <a:extLst>
                <a:ext uri="{FF2B5EF4-FFF2-40B4-BE49-F238E27FC236}">
                  <a16:creationId xmlns:a16="http://schemas.microsoft.com/office/drawing/2014/main" id="{766B08B6-A603-3E47-981F-259D92C42808}"/>
                </a:ext>
              </a:extLst>
            </p:cNvPr>
            <p:cNvCxnSpPr>
              <a:cxnSpLocks/>
            </p:cNvCxnSpPr>
            <p:nvPr/>
          </p:nvCxnSpPr>
          <p:spPr bwMode="auto">
            <a:xfrm>
              <a:off x="1981200" y="3200400"/>
              <a:ext cx="228600" cy="0"/>
            </a:xfrm>
            <a:prstGeom prst="line">
              <a:avLst/>
            </a:prstGeom>
            <a:grpFill/>
            <a:ln w="19050" cap="flat" cmpd="sng" algn="ctr">
              <a:solidFill>
                <a:schemeClr val="tx1"/>
              </a:solidFill>
              <a:prstDash val="solid"/>
              <a:round/>
              <a:headEnd type="none" w="med" len="med"/>
              <a:tailEnd type="none" w="med" len="med"/>
            </a:ln>
            <a:effectLst/>
          </p:spPr>
        </p:cxnSp>
        <p:cxnSp>
          <p:nvCxnSpPr>
            <p:cNvPr id="59" name="Straight Connector 58">
              <a:extLst>
                <a:ext uri="{FF2B5EF4-FFF2-40B4-BE49-F238E27FC236}">
                  <a16:creationId xmlns:a16="http://schemas.microsoft.com/office/drawing/2014/main" id="{CC6D4C38-B96A-4243-BC0E-45F0E9E9FE65}"/>
                </a:ext>
              </a:extLst>
            </p:cNvPr>
            <p:cNvCxnSpPr>
              <a:cxnSpLocks/>
            </p:cNvCxnSpPr>
            <p:nvPr/>
          </p:nvCxnSpPr>
          <p:spPr bwMode="auto">
            <a:xfrm>
              <a:off x="1981200" y="3657600"/>
              <a:ext cx="228600" cy="0"/>
            </a:xfrm>
            <a:prstGeom prst="line">
              <a:avLst/>
            </a:prstGeom>
            <a:grpFill/>
            <a:ln w="19050" cap="flat" cmpd="sng" algn="ctr">
              <a:solidFill>
                <a:schemeClr val="tx1"/>
              </a:solidFill>
              <a:prstDash val="solid"/>
              <a:round/>
              <a:headEnd type="none" w="med" len="med"/>
              <a:tailEnd type="none" w="med" len="med"/>
            </a:ln>
            <a:effectLst/>
          </p:spPr>
        </p:cxnSp>
        <p:cxnSp>
          <p:nvCxnSpPr>
            <p:cNvPr id="63" name="Straight Connector 62">
              <a:extLst>
                <a:ext uri="{FF2B5EF4-FFF2-40B4-BE49-F238E27FC236}">
                  <a16:creationId xmlns:a16="http://schemas.microsoft.com/office/drawing/2014/main" id="{5DC77762-B516-1245-877F-9B2B30EF520A}"/>
                </a:ext>
              </a:extLst>
            </p:cNvPr>
            <p:cNvCxnSpPr>
              <a:cxnSpLocks/>
            </p:cNvCxnSpPr>
            <p:nvPr/>
          </p:nvCxnSpPr>
          <p:spPr bwMode="auto">
            <a:xfrm>
              <a:off x="1905000" y="3200400"/>
              <a:ext cx="0" cy="457200"/>
            </a:xfrm>
            <a:prstGeom prst="line">
              <a:avLst/>
            </a:prstGeom>
            <a:grpFill/>
            <a:ln w="19050" cap="flat" cmpd="sng" algn="ctr">
              <a:solidFill>
                <a:schemeClr val="tx1"/>
              </a:solidFill>
              <a:prstDash val="solid"/>
              <a:round/>
              <a:headEnd type="none" w="med" len="med"/>
              <a:tailEnd type="none" w="med" len="med"/>
            </a:ln>
            <a:effectLst/>
          </p:spPr>
        </p:cxnSp>
      </p:grpSp>
      <p:cxnSp>
        <p:nvCxnSpPr>
          <p:cNvPr id="65" name="Straight Connector 64">
            <a:extLst>
              <a:ext uri="{FF2B5EF4-FFF2-40B4-BE49-F238E27FC236}">
                <a16:creationId xmlns:a16="http://schemas.microsoft.com/office/drawing/2014/main" id="{F7F60C83-1C57-984D-B190-643E74AD18FE}"/>
              </a:ext>
            </a:extLst>
          </p:cNvPr>
          <p:cNvCxnSpPr>
            <a:cxnSpLocks/>
          </p:cNvCxnSpPr>
          <p:nvPr/>
        </p:nvCxnSpPr>
        <p:spPr bwMode="auto">
          <a:xfrm>
            <a:off x="1385095" y="4020966"/>
            <a:ext cx="890069" cy="0"/>
          </a:xfrm>
          <a:prstGeom prst="line">
            <a:avLst/>
          </a:prstGeom>
          <a:solidFill>
            <a:schemeClr val="accent1"/>
          </a:solidFill>
          <a:ln w="19050" cap="flat" cmpd="sng" algn="ctr">
            <a:solidFill>
              <a:schemeClr val="tx1"/>
            </a:solidFill>
            <a:prstDash val="solid"/>
            <a:round/>
            <a:headEnd type="none" w="med" len="med"/>
            <a:tailEnd type="oval" w="med" len="med"/>
          </a:ln>
          <a:effectLst/>
        </p:spPr>
      </p:cxnSp>
      <p:cxnSp>
        <p:nvCxnSpPr>
          <p:cNvPr id="72" name="Straight Connector 71">
            <a:extLst>
              <a:ext uri="{FF2B5EF4-FFF2-40B4-BE49-F238E27FC236}">
                <a16:creationId xmlns:a16="http://schemas.microsoft.com/office/drawing/2014/main" id="{81F0415E-A73F-8C47-9398-8FC318900133}"/>
              </a:ext>
            </a:extLst>
          </p:cNvPr>
          <p:cNvCxnSpPr>
            <a:cxnSpLocks/>
          </p:cNvCxnSpPr>
          <p:nvPr/>
        </p:nvCxnSpPr>
        <p:spPr bwMode="auto">
          <a:xfrm flipV="1">
            <a:off x="1193695" y="3505200"/>
            <a:ext cx="0" cy="260566"/>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74" name="TextBox 73">
            <a:extLst>
              <a:ext uri="{FF2B5EF4-FFF2-40B4-BE49-F238E27FC236}">
                <a16:creationId xmlns:a16="http://schemas.microsoft.com/office/drawing/2014/main" id="{E4E6200E-E077-AF47-8215-2AD741A1B207}"/>
              </a:ext>
            </a:extLst>
          </p:cNvPr>
          <p:cNvSpPr txBox="1"/>
          <p:nvPr/>
        </p:nvSpPr>
        <p:spPr>
          <a:xfrm>
            <a:off x="955339" y="3200400"/>
            <a:ext cx="429755" cy="335000"/>
          </a:xfrm>
          <a:prstGeom prst="rect">
            <a:avLst/>
          </a:prstGeom>
          <a:noFill/>
        </p:spPr>
        <p:txBody>
          <a:bodyPr wrap="none" rtlCol="0">
            <a:spAutoFit/>
          </a:bodyPr>
          <a:lstStyle/>
          <a:p>
            <a:r>
              <a:rPr lang="en-GB" dirty="0"/>
              <a:t>TX</a:t>
            </a:r>
          </a:p>
        </p:txBody>
      </p:sp>
      <p:sp>
        <p:nvSpPr>
          <p:cNvPr id="76" name="TextBox 75">
            <a:extLst>
              <a:ext uri="{FF2B5EF4-FFF2-40B4-BE49-F238E27FC236}">
                <a16:creationId xmlns:a16="http://schemas.microsoft.com/office/drawing/2014/main" id="{E8BA328D-5394-8943-958F-8B4B723FD506}"/>
              </a:ext>
            </a:extLst>
          </p:cNvPr>
          <p:cNvSpPr txBox="1"/>
          <p:nvPr/>
        </p:nvSpPr>
        <p:spPr>
          <a:xfrm>
            <a:off x="1002294" y="3877366"/>
            <a:ext cx="444519" cy="335000"/>
          </a:xfrm>
          <a:prstGeom prst="rect">
            <a:avLst/>
          </a:prstGeom>
          <a:noFill/>
        </p:spPr>
        <p:txBody>
          <a:bodyPr wrap="none" rtlCol="0">
            <a:spAutoFit/>
          </a:bodyPr>
          <a:lstStyle/>
          <a:p>
            <a:r>
              <a:rPr lang="en-GB" dirty="0" err="1"/>
              <a:t>M</a:t>
            </a:r>
            <a:r>
              <a:rPr lang="en-GB" baseline="-25000" dirty="0" err="1"/>
              <a:t>tx</a:t>
            </a:r>
            <a:endParaRPr lang="en-GB" baseline="-25000" dirty="0"/>
          </a:p>
        </p:txBody>
      </p:sp>
      <p:sp>
        <p:nvSpPr>
          <p:cNvPr id="78" name="TextBox 77">
            <a:extLst>
              <a:ext uri="{FF2B5EF4-FFF2-40B4-BE49-F238E27FC236}">
                <a16:creationId xmlns:a16="http://schemas.microsoft.com/office/drawing/2014/main" id="{F4C10689-5E56-8545-BB2F-FBAF31A60F97}"/>
              </a:ext>
            </a:extLst>
          </p:cNvPr>
          <p:cNvSpPr txBox="1"/>
          <p:nvPr/>
        </p:nvSpPr>
        <p:spPr>
          <a:xfrm>
            <a:off x="4724400" y="3257490"/>
            <a:ext cx="699230" cy="400110"/>
          </a:xfrm>
          <a:prstGeom prst="rect">
            <a:avLst/>
          </a:prstGeom>
          <a:noFill/>
        </p:spPr>
        <p:txBody>
          <a:bodyPr wrap="none" rtlCol="0">
            <a:spAutoFit/>
          </a:bodyPr>
          <a:lstStyle/>
          <a:p>
            <a:r>
              <a:rPr lang="en-GB" dirty="0"/>
              <a:t>RST</a:t>
            </a:r>
          </a:p>
        </p:txBody>
      </p:sp>
      <p:sp>
        <p:nvSpPr>
          <p:cNvPr id="80" name="TextBox 79">
            <a:extLst>
              <a:ext uri="{FF2B5EF4-FFF2-40B4-BE49-F238E27FC236}">
                <a16:creationId xmlns:a16="http://schemas.microsoft.com/office/drawing/2014/main" id="{9A166FA8-EBCF-5142-8C0B-6F58C7E46ED1}"/>
              </a:ext>
            </a:extLst>
          </p:cNvPr>
          <p:cNvSpPr txBox="1"/>
          <p:nvPr/>
        </p:nvSpPr>
        <p:spPr>
          <a:xfrm>
            <a:off x="4724400" y="2590800"/>
            <a:ext cx="811441" cy="400110"/>
          </a:xfrm>
          <a:prstGeom prst="rect">
            <a:avLst/>
          </a:prstGeom>
          <a:noFill/>
        </p:spPr>
        <p:txBody>
          <a:bodyPr wrap="none" rtlCol="0">
            <a:spAutoFit/>
          </a:bodyPr>
          <a:lstStyle/>
          <a:p>
            <a:r>
              <a:rPr lang="en-GB" dirty="0"/>
              <a:t>ROW</a:t>
            </a:r>
          </a:p>
        </p:txBody>
      </p:sp>
      <p:sp>
        <p:nvSpPr>
          <p:cNvPr id="81" name="TextBox 80">
            <a:extLst>
              <a:ext uri="{FF2B5EF4-FFF2-40B4-BE49-F238E27FC236}">
                <a16:creationId xmlns:a16="http://schemas.microsoft.com/office/drawing/2014/main" id="{947B5DF2-D558-3746-9885-BF46205FCCD0}"/>
              </a:ext>
            </a:extLst>
          </p:cNvPr>
          <p:cNvSpPr txBox="1"/>
          <p:nvPr/>
        </p:nvSpPr>
        <p:spPr>
          <a:xfrm>
            <a:off x="4754739" y="4610100"/>
            <a:ext cx="583814" cy="400110"/>
          </a:xfrm>
          <a:prstGeom prst="rect">
            <a:avLst/>
          </a:prstGeom>
          <a:noFill/>
        </p:spPr>
        <p:txBody>
          <a:bodyPr wrap="none" rtlCol="0">
            <a:spAutoFit/>
          </a:bodyPr>
          <a:lstStyle/>
          <a:p>
            <a:r>
              <a:rPr lang="en-GB" dirty="0"/>
              <a:t>V</a:t>
            </a:r>
            <a:r>
              <a:rPr lang="en-GB" baseline="-25000" dirty="0"/>
              <a:t>FD</a:t>
            </a:r>
          </a:p>
        </p:txBody>
      </p:sp>
      <p:cxnSp>
        <p:nvCxnSpPr>
          <p:cNvPr id="82" name="Straight Connector 81">
            <a:extLst>
              <a:ext uri="{FF2B5EF4-FFF2-40B4-BE49-F238E27FC236}">
                <a16:creationId xmlns:a16="http://schemas.microsoft.com/office/drawing/2014/main" id="{456C1240-B006-9E40-A4D5-B125F3451DCE}"/>
              </a:ext>
            </a:extLst>
          </p:cNvPr>
          <p:cNvCxnSpPr/>
          <p:nvPr/>
        </p:nvCxnSpPr>
        <p:spPr bwMode="auto">
          <a:xfrm flipV="1">
            <a:off x="7662501" y="2495490"/>
            <a:ext cx="0" cy="40011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a:extLst>
              <a:ext uri="{FF2B5EF4-FFF2-40B4-BE49-F238E27FC236}">
                <a16:creationId xmlns:a16="http://schemas.microsoft.com/office/drawing/2014/main" id="{8DE81636-346F-4344-B8F0-17F67781047F}"/>
              </a:ext>
            </a:extLst>
          </p:cNvPr>
          <p:cNvCxnSpPr>
            <a:cxnSpLocks/>
          </p:cNvCxnSpPr>
          <p:nvPr/>
        </p:nvCxnSpPr>
        <p:spPr bwMode="auto">
          <a:xfrm>
            <a:off x="7662501" y="2486055"/>
            <a:ext cx="79569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2" name="Straight Connector 91">
            <a:extLst>
              <a:ext uri="{FF2B5EF4-FFF2-40B4-BE49-F238E27FC236}">
                <a16:creationId xmlns:a16="http://schemas.microsoft.com/office/drawing/2014/main" id="{10C02599-7964-5442-BB1F-3603F04EC164}"/>
              </a:ext>
            </a:extLst>
          </p:cNvPr>
          <p:cNvCxnSpPr/>
          <p:nvPr/>
        </p:nvCxnSpPr>
        <p:spPr bwMode="auto">
          <a:xfrm>
            <a:off x="8458200" y="2495490"/>
            <a:ext cx="0" cy="40011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a:extLst>
              <a:ext uri="{FF2B5EF4-FFF2-40B4-BE49-F238E27FC236}">
                <a16:creationId xmlns:a16="http://schemas.microsoft.com/office/drawing/2014/main" id="{F8D6B954-EB99-F347-86D3-B092D735E780}"/>
              </a:ext>
            </a:extLst>
          </p:cNvPr>
          <p:cNvCxnSpPr/>
          <p:nvPr/>
        </p:nvCxnSpPr>
        <p:spPr bwMode="auto">
          <a:xfrm flipV="1">
            <a:off x="5638800" y="3149480"/>
            <a:ext cx="0" cy="40011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 name="Straight Connector 93">
            <a:extLst>
              <a:ext uri="{FF2B5EF4-FFF2-40B4-BE49-F238E27FC236}">
                <a16:creationId xmlns:a16="http://schemas.microsoft.com/office/drawing/2014/main" id="{E947A3F0-7933-E84E-9C6E-EF7ED1021AEB}"/>
              </a:ext>
            </a:extLst>
          </p:cNvPr>
          <p:cNvCxnSpPr/>
          <p:nvPr/>
        </p:nvCxnSpPr>
        <p:spPr bwMode="auto">
          <a:xfrm flipV="1">
            <a:off x="5791200" y="3149480"/>
            <a:ext cx="0" cy="40011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Connector 94">
            <a:extLst>
              <a:ext uri="{FF2B5EF4-FFF2-40B4-BE49-F238E27FC236}">
                <a16:creationId xmlns:a16="http://schemas.microsoft.com/office/drawing/2014/main" id="{3F166AEE-65B3-854E-B8B3-E50E04CA3895}"/>
              </a:ext>
            </a:extLst>
          </p:cNvPr>
          <p:cNvCxnSpPr/>
          <p:nvPr/>
        </p:nvCxnSpPr>
        <p:spPr bwMode="auto">
          <a:xfrm>
            <a:off x="5638800" y="3149480"/>
            <a:ext cx="152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a:extLst>
              <a:ext uri="{FF2B5EF4-FFF2-40B4-BE49-F238E27FC236}">
                <a16:creationId xmlns:a16="http://schemas.microsoft.com/office/drawing/2014/main" id="{8800B910-F3CA-2247-8472-C0C9198D0C68}"/>
              </a:ext>
            </a:extLst>
          </p:cNvPr>
          <p:cNvCxnSpPr>
            <a:cxnSpLocks/>
          </p:cNvCxnSpPr>
          <p:nvPr/>
        </p:nvCxnSpPr>
        <p:spPr bwMode="auto">
          <a:xfrm>
            <a:off x="5791200" y="3549590"/>
            <a:ext cx="1871301"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7" name="Arc 96">
            <a:extLst>
              <a:ext uri="{FF2B5EF4-FFF2-40B4-BE49-F238E27FC236}">
                <a16:creationId xmlns:a16="http://schemas.microsoft.com/office/drawing/2014/main" id="{FB6FA48F-9ECC-994F-96D8-FDBA3E7869FC}"/>
              </a:ext>
            </a:extLst>
          </p:cNvPr>
          <p:cNvSpPr/>
          <p:nvPr/>
        </p:nvSpPr>
        <p:spPr bwMode="auto">
          <a:xfrm flipH="1">
            <a:off x="5638800" y="4610100"/>
            <a:ext cx="308536" cy="49530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cxnSp>
        <p:nvCxnSpPr>
          <p:cNvPr id="98" name="Straight Connector 97">
            <a:extLst>
              <a:ext uri="{FF2B5EF4-FFF2-40B4-BE49-F238E27FC236}">
                <a16:creationId xmlns:a16="http://schemas.microsoft.com/office/drawing/2014/main" id="{83021BED-C429-5541-B73B-439181B27A8D}"/>
              </a:ext>
            </a:extLst>
          </p:cNvPr>
          <p:cNvCxnSpPr>
            <a:cxnSpLocks/>
          </p:cNvCxnSpPr>
          <p:nvPr/>
        </p:nvCxnSpPr>
        <p:spPr bwMode="auto">
          <a:xfrm>
            <a:off x="5794936" y="4610100"/>
            <a:ext cx="1931227" cy="6154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Arrow Connector 98">
            <a:extLst>
              <a:ext uri="{FF2B5EF4-FFF2-40B4-BE49-F238E27FC236}">
                <a16:creationId xmlns:a16="http://schemas.microsoft.com/office/drawing/2014/main" id="{343A6ED3-C37B-8A4E-8234-C91661135B54}"/>
              </a:ext>
            </a:extLst>
          </p:cNvPr>
          <p:cNvCxnSpPr>
            <a:cxnSpLocks/>
          </p:cNvCxnSpPr>
          <p:nvPr/>
        </p:nvCxnSpPr>
        <p:spPr bwMode="auto">
          <a:xfrm>
            <a:off x="5791200" y="2374900"/>
            <a:ext cx="2282263" cy="0"/>
          </a:xfrm>
          <a:prstGeom prst="straightConnector1">
            <a:avLst/>
          </a:prstGeom>
          <a:solidFill>
            <a:schemeClr val="accent1"/>
          </a:solidFill>
          <a:ln w="9525" cap="flat" cmpd="sng" algn="ctr">
            <a:solidFill>
              <a:schemeClr val="tx1"/>
            </a:solidFill>
            <a:prstDash val="solid"/>
            <a:round/>
            <a:headEnd type="triangle"/>
            <a:tailEnd type="triangle"/>
          </a:ln>
          <a:effectLst/>
        </p:spPr>
      </p:cxnSp>
      <p:sp>
        <p:nvSpPr>
          <p:cNvPr id="100" name="TextBox 99">
            <a:extLst>
              <a:ext uri="{FF2B5EF4-FFF2-40B4-BE49-F238E27FC236}">
                <a16:creationId xmlns:a16="http://schemas.microsoft.com/office/drawing/2014/main" id="{73510F3D-0F10-604B-99A9-9C96C4A24EF5}"/>
              </a:ext>
            </a:extLst>
          </p:cNvPr>
          <p:cNvSpPr txBox="1"/>
          <p:nvPr/>
        </p:nvSpPr>
        <p:spPr>
          <a:xfrm>
            <a:off x="6575331" y="1962090"/>
            <a:ext cx="513410" cy="400110"/>
          </a:xfrm>
          <a:prstGeom prst="rect">
            <a:avLst/>
          </a:prstGeom>
          <a:noFill/>
        </p:spPr>
        <p:txBody>
          <a:bodyPr wrap="none" rtlCol="0">
            <a:spAutoFit/>
          </a:bodyPr>
          <a:lstStyle/>
          <a:p>
            <a:r>
              <a:rPr lang="en-GB" dirty="0"/>
              <a:t>T</a:t>
            </a:r>
            <a:r>
              <a:rPr lang="en-GB" baseline="-25000" dirty="0"/>
              <a:t>int</a:t>
            </a:r>
          </a:p>
        </p:txBody>
      </p:sp>
      <p:sp>
        <p:nvSpPr>
          <p:cNvPr id="101" name="Arc 100">
            <a:extLst>
              <a:ext uri="{FF2B5EF4-FFF2-40B4-BE49-F238E27FC236}">
                <a16:creationId xmlns:a16="http://schemas.microsoft.com/office/drawing/2014/main" id="{A269C411-061F-9343-97C7-483E211CD620}"/>
              </a:ext>
            </a:extLst>
          </p:cNvPr>
          <p:cNvSpPr/>
          <p:nvPr/>
        </p:nvSpPr>
        <p:spPr bwMode="auto">
          <a:xfrm flipH="1">
            <a:off x="7726163" y="4610100"/>
            <a:ext cx="122437" cy="114711"/>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cxnSp>
        <p:nvCxnSpPr>
          <p:cNvPr id="102" name="Straight Connector 101">
            <a:extLst>
              <a:ext uri="{FF2B5EF4-FFF2-40B4-BE49-F238E27FC236}">
                <a16:creationId xmlns:a16="http://schemas.microsoft.com/office/drawing/2014/main" id="{63982DAF-25B4-EA4B-9FFA-2316827DE019}"/>
              </a:ext>
            </a:extLst>
          </p:cNvPr>
          <p:cNvCxnSpPr/>
          <p:nvPr/>
        </p:nvCxnSpPr>
        <p:spPr bwMode="auto">
          <a:xfrm flipV="1">
            <a:off x="7662501" y="3149480"/>
            <a:ext cx="0" cy="40011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3" name="Straight Connector 102">
            <a:extLst>
              <a:ext uri="{FF2B5EF4-FFF2-40B4-BE49-F238E27FC236}">
                <a16:creationId xmlns:a16="http://schemas.microsoft.com/office/drawing/2014/main" id="{29FD0EE9-2544-FA4B-BFE5-2DED1A906B69}"/>
              </a:ext>
            </a:extLst>
          </p:cNvPr>
          <p:cNvCxnSpPr/>
          <p:nvPr/>
        </p:nvCxnSpPr>
        <p:spPr bwMode="auto">
          <a:xfrm flipV="1">
            <a:off x="7814901" y="3149480"/>
            <a:ext cx="0" cy="40011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4" name="Straight Connector 103">
            <a:extLst>
              <a:ext uri="{FF2B5EF4-FFF2-40B4-BE49-F238E27FC236}">
                <a16:creationId xmlns:a16="http://schemas.microsoft.com/office/drawing/2014/main" id="{5C3038F5-CE65-EA41-A8E6-9FDB40C3357C}"/>
              </a:ext>
            </a:extLst>
          </p:cNvPr>
          <p:cNvCxnSpPr/>
          <p:nvPr/>
        </p:nvCxnSpPr>
        <p:spPr bwMode="auto">
          <a:xfrm>
            <a:off x="7662501" y="3149480"/>
            <a:ext cx="152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5" name="Straight Connector 104">
            <a:extLst>
              <a:ext uri="{FF2B5EF4-FFF2-40B4-BE49-F238E27FC236}">
                <a16:creationId xmlns:a16="http://schemas.microsoft.com/office/drawing/2014/main" id="{8B2FAC7F-484B-6F46-AE2A-476D7C3ADF9F}"/>
              </a:ext>
            </a:extLst>
          </p:cNvPr>
          <p:cNvCxnSpPr>
            <a:cxnSpLocks/>
          </p:cNvCxnSpPr>
          <p:nvPr/>
        </p:nvCxnSpPr>
        <p:spPr bwMode="auto">
          <a:xfrm>
            <a:off x="5638800" y="2895600"/>
            <a:ext cx="2023701"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6" name="TextBox 105">
            <a:extLst>
              <a:ext uri="{FF2B5EF4-FFF2-40B4-BE49-F238E27FC236}">
                <a16:creationId xmlns:a16="http://schemas.microsoft.com/office/drawing/2014/main" id="{16C96406-E297-A840-9EBC-33840B92B201}"/>
              </a:ext>
            </a:extLst>
          </p:cNvPr>
          <p:cNvSpPr txBox="1"/>
          <p:nvPr/>
        </p:nvSpPr>
        <p:spPr>
          <a:xfrm>
            <a:off x="4754739" y="5562600"/>
            <a:ext cx="707245" cy="400110"/>
          </a:xfrm>
          <a:prstGeom prst="rect">
            <a:avLst/>
          </a:prstGeom>
          <a:noFill/>
        </p:spPr>
        <p:txBody>
          <a:bodyPr wrap="none" rtlCol="0">
            <a:spAutoFit/>
          </a:bodyPr>
          <a:lstStyle/>
          <a:p>
            <a:r>
              <a:rPr lang="en-GB" dirty="0"/>
              <a:t>V</a:t>
            </a:r>
            <a:r>
              <a:rPr lang="en-GB" baseline="-25000" dirty="0"/>
              <a:t>COL</a:t>
            </a:r>
          </a:p>
        </p:txBody>
      </p:sp>
      <p:cxnSp>
        <p:nvCxnSpPr>
          <p:cNvPr id="109" name="Straight Connector 108">
            <a:extLst>
              <a:ext uri="{FF2B5EF4-FFF2-40B4-BE49-F238E27FC236}">
                <a16:creationId xmlns:a16="http://schemas.microsoft.com/office/drawing/2014/main" id="{BCA66966-BABD-BD4D-85D3-6D81651352FC}"/>
              </a:ext>
            </a:extLst>
          </p:cNvPr>
          <p:cNvCxnSpPr>
            <a:cxnSpLocks/>
          </p:cNvCxnSpPr>
          <p:nvPr/>
        </p:nvCxnSpPr>
        <p:spPr bwMode="auto">
          <a:xfrm>
            <a:off x="7814901" y="3549590"/>
            <a:ext cx="56709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0" name="Straight Connector 109">
            <a:extLst>
              <a:ext uri="{FF2B5EF4-FFF2-40B4-BE49-F238E27FC236}">
                <a16:creationId xmlns:a16="http://schemas.microsoft.com/office/drawing/2014/main" id="{2DA12C57-84CF-0645-B09D-6058DA16EE8C}"/>
              </a:ext>
            </a:extLst>
          </p:cNvPr>
          <p:cNvCxnSpPr>
            <a:cxnSpLocks/>
          </p:cNvCxnSpPr>
          <p:nvPr/>
        </p:nvCxnSpPr>
        <p:spPr bwMode="auto">
          <a:xfrm>
            <a:off x="7772400" y="46101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4" name="TextBox 113">
            <a:extLst>
              <a:ext uri="{FF2B5EF4-FFF2-40B4-BE49-F238E27FC236}">
                <a16:creationId xmlns:a16="http://schemas.microsoft.com/office/drawing/2014/main" id="{298DF5B0-87D9-8443-A41A-04F7D0B995C4}"/>
              </a:ext>
            </a:extLst>
          </p:cNvPr>
          <p:cNvSpPr txBox="1"/>
          <p:nvPr/>
        </p:nvSpPr>
        <p:spPr>
          <a:xfrm>
            <a:off x="7702636" y="5061010"/>
            <a:ext cx="450764" cy="400110"/>
          </a:xfrm>
          <a:prstGeom prst="rect">
            <a:avLst/>
          </a:prstGeom>
          <a:noFill/>
        </p:spPr>
        <p:txBody>
          <a:bodyPr wrap="none" rtlCol="0">
            <a:spAutoFit/>
          </a:bodyPr>
          <a:lstStyle/>
          <a:p>
            <a:r>
              <a:rPr lang="en-GB" dirty="0"/>
              <a:t>V</a:t>
            </a:r>
            <a:r>
              <a:rPr lang="en-GB" baseline="-25000" dirty="0"/>
              <a:t>1</a:t>
            </a:r>
          </a:p>
        </p:txBody>
      </p:sp>
      <p:sp>
        <p:nvSpPr>
          <p:cNvPr id="115" name="TextBox 114">
            <a:extLst>
              <a:ext uri="{FF2B5EF4-FFF2-40B4-BE49-F238E27FC236}">
                <a16:creationId xmlns:a16="http://schemas.microsoft.com/office/drawing/2014/main" id="{E7665B70-FFF6-564B-AFBE-F542DA80DC9F}"/>
              </a:ext>
            </a:extLst>
          </p:cNvPr>
          <p:cNvSpPr txBox="1"/>
          <p:nvPr/>
        </p:nvSpPr>
        <p:spPr>
          <a:xfrm>
            <a:off x="8179736" y="5081449"/>
            <a:ext cx="450764" cy="400110"/>
          </a:xfrm>
          <a:prstGeom prst="rect">
            <a:avLst/>
          </a:prstGeom>
          <a:noFill/>
        </p:spPr>
        <p:txBody>
          <a:bodyPr wrap="none" rtlCol="0">
            <a:spAutoFit/>
          </a:bodyPr>
          <a:lstStyle/>
          <a:p>
            <a:r>
              <a:rPr lang="en-GB" dirty="0"/>
              <a:t>V</a:t>
            </a:r>
            <a:r>
              <a:rPr lang="en-GB" baseline="-25000" dirty="0"/>
              <a:t>2</a:t>
            </a:r>
          </a:p>
        </p:txBody>
      </p:sp>
      <p:cxnSp>
        <p:nvCxnSpPr>
          <p:cNvPr id="116" name="Straight Connector 115">
            <a:extLst>
              <a:ext uri="{FF2B5EF4-FFF2-40B4-BE49-F238E27FC236}">
                <a16:creationId xmlns:a16="http://schemas.microsoft.com/office/drawing/2014/main" id="{67A996F3-91E6-A248-B69E-19186801A70E}"/>
              </a:ext>
            </a:extLst>
          </p:cNvPr>
          <p:cNvCxnSpPr>
            <a:cxnSpLocks/>
          </p:cNvCxnSpPr>
          <p:nvPr/>
        </p:nvCxnSpPr>
        <p:spPr bwMode="auto">
          <a:xfrm>
            <a:off x="5638800" y="5638800"/>
            <a:ext cx="2133598"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117" name="TextBox 116">
            <a:extLst>
              <a:ext uri="{FF2B5EF4-FFF2-40B4-BE49-F238E27FC236}">
                <a16:creationId xmlns:a16="http://schemas.microsoft.com/office/drawing/2014/main" id="{8E0EB705-A0FE-E341-B002-2179415AC82F}"/>
              </a:ext>
            </a:extLst>
          </p:cNvPr>
          <p:cNvSpPr txBox="1"/>
          <p:nvPr/>
        </p:nvSpPr>
        <p:spPr>
          <a:xfrm>
            <a:off x="6403400" y="5619690"/>
            <a:ext cx="683200" cy="400110"/>
          </a:xfrm>
          <a:prstGeom prst="rect">
            <a:avLst/>
          </a:prstGeom>
          <a:noFill/>
        </p:spPr>
        <p:txBody>
          <a:bodyPr wrap="none" rtlCol="0">
            <a:spAutoFit/>
          </a:bodyPr>
          <a:lstStyle/>
          <a:p>
            <a:r>
              <a:rPr lang="en-GB" i="1" dirty="0">
                <a:solidFill>
                  <a:schemeClr val="bg1">
                    <a:lumMod val="65000"/>
                  </a:schemeClr>
                </a:solidFill>
              </a:rPr>
              <a:t>N.A.</a:t>
            </a:r>
          </a:p>
        </p:txBody>
      </p:sp>
      <p:sp>
        <p:nvSpPr>
          <p:cNvPr id="118" name="TextBox 117">
            <a:extLst>
              <a:ext uri="{FF2B5EF4-FFF2-40B4-BE49-F238E27FC236}">
                <a16:creationId xmlns:a16="http://schemas.microsoft.com/office/drawing/2014/main" id="{4561EAA5-C0A8-6F48-9FA4-A345F0FEC354}"/>
              </a:ext>
            </a:extLst>
          </p:cNvPr>
          <p:cNvSpPr txBox="1"/>
          <p:nvPr/>
        </p:nvSpPr>
        <p:spPr>
          <a:xfrm>
            <a:off x="4724400" y="3867090"/>
            <a:ext cx="513282" cy="400110"/>
          </a:xfrm>
          <a:prstGeom prst="rect">
            <a:avLst/>
          </a:prstGeom>
          <a:noFill/>
        </p:spPr>
        <p:txBody>
          <a:bodyPr wrap="none" rtlCol="0">
            <a:spAutoFit/>
          </a:bodyPr>
          <a:lstStyle/>
          <a:p>
            <a:r>
              <a:rPr lang="en-GB" dirty="0"/>
              <a:t>TX</a:t>
            </a:r>
          </a:p>
        </p:txBody>
      </p:sp>
      <p:cxnSp>
        <p:nvCxnSpPr>
          <p:cNvPr id="119" name="Straight Connector 118">
            <a:extLst>
              <a:ext uri="{FF2B5EF4-FFF2-40B4-BE49-F238E27FC236}">
                <a16:creationId xmlns:a16="http://schemas.microsoft.com/office/drawing/2014/main" id="{28F13220-D8FB-B349-8694-2BAD5B490E80}"/>
              </a:ext>
            </a:extLst>
          </p:cNvPr>
          <p:cNvCxnSpPr/>
          <p:nvPr/>
        </p:nvCxnSpPr>
        <p:spPr bwMode="auto">
          <a:xfrm flipV="1">
            <a:off x="5638800" y="3759080"/>
            <a:ext cx="0" cy="40011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0" name="Straight Connector 119">
            <a:extLst>
              <a:ext uri="{FF2B5EF4-FFF2-40B4-BE49-F238E27FC236}">
                <a16:creationId xmlns:a16="http://schemas.microsoft.com/office/drawing/2014/main" id="{F0E40843-FEF1-6347-BE96-5AF393679109}"/>
              </a:ext>
            </a:extLst>
          </p:cNvPr>
          <p:cNvCxnSpPr/>
          <p:nvPr/>
        </p:nvCxnSpPr>
        <p:spPr bwMode="auto">
          <a:xfrm flipV="1">
            <a:off x="5791200" y="3759080"/>
            <a:ext cx="0" cy="40011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1" name="Straight Connector 120">
            <a:extLst>
              <a:ext uri="{FF2B5EF4-FFF2-40B4-BE49-F238E27FC236}">
                <a16:creationId xmlns:a16="http://schemas.microsoft.com/office/drawing/2014/main" id="{093D425E-0F33-9840-A14F-43C4E2DACEB3}"/>
              </a:ext>
            </a:extLst>
          </p:cNvPr>
          <p:cNvCxnSpPr/>
          <p:nvPr/>
        </p:nvCxnSpPr>
        <p:spPr bwMode="auto">
          <a:xfrm>
            <a:off x="5638800" y="3759080"/>
            <a:ext cx="152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2" name="Straight Connector 121">
            <a:extLst>
              <a:ext uri="{FF2B5EF4-FFF2-40B4-BE49-F238E27FC236}">
                <a16:creationId xmlns:a16="http://schemas.microsoft.com/office/drawing/2014/main" id="{6ED591F5-48CD-224B-BD86-C5E95E439385}"/>
              </a:ext>
            </a:extLst>
          </p:cNvPr>
          <p:cNvCxnSpPr>
            <a:cxnSpLocks/>
          </p:cNvCxnSpPr>
          <p:nvPr/>
        </p:nvCxnSpPr>
        <p:spPr bwMode="auto">
          <a:xfrm>
            <a:off x="5791200" y="4159190"/>
            <a:ext cx="228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3" name="Straight Connector 122">
            <a:extLst>
              <a:ext uri="{FF2B5EF4-FFF2-40B4-BE49-F238E27FC236}">
                <a16:creationId xmlns:a16="http://schemas.microsoft.com/office/drawing/2014/main" id="{B98A80B4-E967-D545-B582-AF7C03778335}"/>
              </a:ext>
            </a:extLst>
          </p:cNvPr>
          <p:cNvCxnSpPr/>
          <p:nvPr/>
        </p:nvCxnSpPr>
        <p:spPr bwMode="auto">
          <a:xfrm flipV="1">
            <a:off x="8077200" y="3759080"/>
            <a:ext cx="0" cy="40011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a:extLst>
              <a:ext uri="{FF2B5EF4-FFF2-40B4-BE49-F238E27FC236}">
                <a16:creationId xmlns:a16="http://schemas.microsoft.com/office/drawing/2014/main" id="{2973BC61-3ADB-9A4D-B791-476269C0425E}"/>
              </a:ext>
            </a:extLst>
          </p:cNvPr>
          <p:cNvCxnSpPr/>
          <p:nvPr/>
        </p:nvCxnSpPr>
        <p:spPr bwMode="auto">
          <a:xfrm flipV="1">
            <a:off x="8229600" y="3759080"/>
            <a:ext cx="0" cy="40011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 name="Straight Connector 124">
            <a:extLst>
              <a:ext uri="{FF2B5EF4-FFF2-40B4-BE49-F238E27FC236}">
                <a16:creationId xmlns:a16="http://schemas.microsoft.com/office/drawing/2014/main" id="{17C20EBB-438F-E143-8D77-4FD11142C53B}"/>
              </a:ext>
            </a:extLst>
          </p:cNvPr>
          <p:cNvCxnSpPr/>
          <p:nvPr/>
        </p:nvCxnSpPr>
        <p:spPr bwMode="auto">
          <a:xfrm>
            <a:off x="8077200" y="3759080"/>
            <a:ext cx="152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6" name="Straight Connector 125">
            <a:extLst>
              <a:ext uri="{FF2B5EF4-FFF2-40B4-BE49-F238E27FC236}">
                <a16:creationId xmlns:a16="http://schemas.microsoft.com/office/drawing/2014/main" id="{E76C2F36-1DD0-2E49-AD9B-8F1FD85ABB70}"/>
              </a:ext>
            </a:extLst>
          </p:cNvPr>
          <p:cNvCxnSpPr/>
          <p:nvPr/>
        </p:nvCxnSpPr>
        <p:spPr bwMode="auto">
          <a:xfrm>
            <a:off x="8229600" y="4159190"/>
            <a:ext cx="152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7" name="Arc 126">
            <a:extLst>
              <a:ext uri="{FF2B5EF4-FFF2-40B4-BE49-F238E27FC236}">
                <a16:creationId xmlns:a16="http://schemas.microsoft.com/office/drawing/2014/main" id="{7642B149-8866-794E-A8CD-21483236DF6A}"/>
              </a:ext>
            </a:extLst>
          </p:cNvPr>
          <p:cNvSpPr/>
          <p:nvPr/>
        </p:nvSpPr>
        <p:spPr bwMode="auto">
          <a:xfrm flipH="1" flipV="1">
            <a:off x="8073463" y="4352644"/>
            <a:ext cx="418435" cy="524156"/>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cxnSp>
        <p:nvCxnSpPr>
          <p:cNvPr id="128" name="Straight Connector 127">
            <a:extLst>
              <a:ext uri="{FF2B5EF4-FFF2-40B4-BE49-F238E27FC236}">
                <a16:creationId xmlns:a16="http://schemas.microsoft.com/office/drawing/2014/main" id="{65C78911-8878-C64B-8D0B-99E4999D3A2B}"/>
              </a:ext>
            </a:extLst>
          </p:cNvPr>
          <p:cNvCxnSpPr>
            <a:cxnSpLocks/>
          </p:cNvCxnSpPr>
          <p:nvPr/>
        </p:nvCxnSpPr>
        <p:spPr bwMode="auto">
          <a:xfrm>
            <a:off x="8272101" y="4876800"/>
            <a:ext cx="26603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8610D982-121E-894F-AA70-76FD69808EC3}"/>
              </a:ext>
            </a:extLst>
          </p:cNvPr>
          <p:cNvCxnSpPr/>
          <p:nvPr/>
        </p:nvCxnSpPr>
        <p:spPr bwMode="auto">
          <a:xfrm>
            <a:off x="8073463" y="2451100"/>
            <a:ext cx="0" cy="1282700"/>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129" name="Arc 128">
            <a:extLst>
              <a:ext uri="{FF2B5EF4-FFF2-40B4-BE49-F238E27FC236}">
                <a16:creationId xmlns:a16="http://schemas.microsoft.com/office/drawing/2014/main" id="{D781CF58-E9D2-B04C-8A15-CE891364ACC4}"/>
              </a:ext>
            </a:extLst>
          </p:cNvPr>
          <p:cNvSpPr/>
          <p:nvPr/>
        </p:nvSpPr>
        <p:spPr bwMode="auto">
          <a:xfrm flipH="1">
            <a:off x="7772400" y="5524500"/>
            <a:ext cx="122437" cy="114711"/>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cxnSp>
        <p:nvCxnSpPr>
          <p:cNvPr id="130" name="Straight Connector 129">
            <a:extLst>
              <a:ext uri="{FF2B5EF4-FFF2-40B4-BE49-F238E27FC236}">
                <a16:creationId xmlns:a16="http://schemas.microsoft.com/office/drawing/2014/main" id="{DA043740-CC8F-9F4F-9EA3-AC69A0A38AAA}"/>
              </a:ext>
            </a:extLst>
          </p:cNvPr>
          <p:cNvCxnSpPr>
            <a:cxnSpLocks/>
          </p:cNvCxnSpPr>
          <p:nvPr/>
        </p:nvCxnSpPr>
        <p:spPr bwMode="auto">
          <a:xfrm>
            <a:off x="7818637" y="55245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31" name="Arc 130">
            <a:extLst>
              <a:ext uri="{FF2B5EF4-FFF2-40B4-BE49-F238E27FC236}">
                <a16:creationId xmlns:a16="http://schemas.microsoft.com/office/drawing/2014/main" id="{66A9EA5E-C417-154B-9525-0B846F80BA21}"/>
              </a:ext>
            </a:extLst>
          </p:cNvPr>
          <p:cNvSpPr/>
          <p:nvPr/>
        </p:nvSpPr>
        <p:spPr bwMode="auto">
          <a:xfrm flipH="1" flipV="1">
            <a:off x="8119700" y="5267044"/>
            <a:ext cx="418435" cy="524156"/>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cxnSp>
        <p:nvCxnSpPr>
          <p:cNvPr id="132" name="Straight Connector 131">
            <a:extLst>
              <a:ext uri="{FF2B5EF4-FFF2-40B4-BE49-F238E27FC236}">
                <a16:creationId xmlns:a16="http://schemas.microsoft.com/office/drawing/2014/main" id="{477511C8-1A46-AD45-8EAD-6FFAD41676E3}"/>
              </a:ext>
            </a:extLst>
          </p:cNvPr>
          <p:cNvCxnSpPr>
            <a:cxnSpLocks/>
          </p:cNvCxnSpPr>
          <p:nvPr/>
        </p:nvCxnSpPr>
        <p:spPr bwMode="auto">
          <a:xfrm>
            <a:off x="8318338" y="5791200"/>
            <a:ext cx="17356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7" name="Straight Arrow Connector 106">
            <a:extLst>
              <a:ext uri="{FF2B5EF4-FFF2-40B4-BE49-F238E27FC236}">
                <a16:creationId xmlns:a16="http://schemas.microsoft.com/office/drawing/2014/main" id="{C5A5A4E1-34CA-4B4E-AD81-E5905E382824}"/>
              </a:ext>
            </a:extLst>
          </p:cNvPr>
          <p:cNvCxnSpPr/>
          <p:nvPr/>
        </p:nvCxnSpPr>
        <p:spPr bwMode="auto">
          <a:xfrm>
            <a:off x="8077200" y="5170895"/>
            <a:ext cx="0" cy="315505"/>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08" name="Straight Arrow Connector 107">
            <a:extLst>
              <a:ext uri="{FF2B5EF4-FFF2-40B4-BE49-F238E27FC236}">
                <a16:creationId xmlns:a16="http://schemas.microsoft.com/office/drawing/2014/main" id="{A390FC5E-E5AA-6343-9C3D-5A7B1183F76A}"/>
              </a:ext>
            </a:extLst>
          </p:cNvPr>
          <p:cNvCxnSpPr/>
          <p:nvPr/>
        </p:nvCxnSpPr>
        <p:spPr bwMode="auto">
          <a:xfrm>
            <a:off x="8458200" y="5410200"/>
            <a:ext cx="0" cy="315505"/>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11" name="TextBox 110">
            <a:extLst>
              <a:ext uri="{FF2B5EF4-FFF2-40B4-BE49-F238E27FC236}">
                <a16:creationId xmlns:a16="http://schemas.microsoft.com/office/drawing/2014/main" id="{879964B5-D6FE-6142-9BF0-40EB705C31F3}"/>
              </a:ext>
            </a:extLst>
          </p:cNvPr>
          <p:cNvSpPr txBox="1"/>
          <p:nvPr/>
        </p:nvSpPr>
        <p:spPr>
          <a:xfrm>
            <a:off x="76200" y="3962400"/>
            <a:ext cx="542136" cy="400110"/>
          </a:xfrm>
          <a:prstGeom prst="rect">
            <a:avLst/>
          </a:prstGeom>
          <a:noFill/>
        </p:spPr>
        <p:txBody>
          <a:bodyPr wrap="none" rtlCol="0">
            <a:spAutoFit/>
          </a:bodyPr>
          <a:lstStyle/>
          <a:p>
            <a:r>
              <a:rPr lang="en-GB" dirty="0"/>
              <a:t>PD</a:t>
            </a:r>
          </a:p>
        </p:txBody>
      </p:sp>
      <p:sp>
        <p:nvSpPr>
          <p:cNvPr id="112" name="TextBox 111">
            <a:extLst>
              <a:ext uri="{FF2B5EF4-FFF2-40B4-BE49-F238E27FC236}">
                <a16:creationId xmlns:a16="http://schemas.microsoft.com/office/drawing/2014/main" id="{69FBBAB6-D70A-AC44-AC7C-A5390BE57C24}"/>
              </a:ext>
            </a:extLst>
          </p:cNvPr>
          <p:cNvSpPr txBox="1"/>
          <p:nvPr/>
        </p:nvSpPr>
        <p:spPr>
          <a:xfrm>
            <a:off x="1752600" y="3657600"/>
            <a:ext cx="527709" cy="400110"/>
          </a:xfrm>
          <a:prstGeom prst="rect">
            <a:avLst/>
          </a:prstGeom>
          <a:noFill/>
        </p:spPr>
        <p:txBody>
          <a:bodyPr wrap="none" rtlCol="0">
            <a:spAutoFit/>
          </a:bodyPr>
          <a:lstStyle/>
          <a:p>
            <a:r>
              <a:rPr lang="en-GB" dirty="0"/>
              <a:t>FD</a:t>
            </a:r>
          </a:p>
        </p:txBody>
      </p:sp>
    </p:spTree>
    <p:extLst>
      <p:ext uri="{BB962C8B-B14F-4D97-AF65-F5344CB8AC3E}">
        <p14:creationId xmlns:p14="http://schemas.microsoft.com/office/powerpoint/2010/main" val="1132635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B7486-7389-B14C-A1E5-7F7A8339A844}"/>
              </a:ext>
            </a:extLst>
          </p:cNvPr>
          <p:cNvSpPr>
            <a:spLocks noGrp="1"/>
          </p:cNvSpPr>
          <p:nvPr>
            <p:ph type="title"/>
          </p:nvPr>
        </p:nvSpPr>
        <p:spPr/>
        <p:txBody>
          <a:bodyPr/>
          <a:lstStyle/>
          <a:p>
            <a:r>
              <a:rPr lang="en-GB" dirty="0"/>
              <a:t>4T pixel remarks</a:t>
            </a:r>
          </a:p>
        </p:txBody>
      </p:sp>
      <p:sp>
        <p:nvSpPr>
          <p:cNvPr id="5" name="Content Placeholder 4">
            <a:extLst>
              <a:ext uri="{FF2B5EF4-FFF2-40B4-BE49-F238E27FC236}">
                <a16:creationId xmlns:a16="http://schemas.microsoft.com/office/drawing/2014/main" id="{C2920682-5599-7949-BC1E-43DB24348F51}"/>
              </a:ext>
            </a:extLst>
          </p:cNvPr>
          <p:cNvSpPr>
            <a:spLocks noGrp="1"/>
          </p:cNvSpPr>
          <p:nvPr>
            <p:ph idx="1"/>
          </p:nvPr>
        </p:nvSpPr>
        <p:spPr/>
        <p:txBody>
          <a:bodyPr/>
          <a:lstStyle/>
          <a:p>
            <a:r>
              <a:rPr lang="en-GB" sz="2400" dirty="0"/>
              <a:t>PD behaves similarly to 3T pixel, </a:t>
            </a:r>
            <a:r>
              <a:rPr lang="en-GB" sz="2400" dirty="0" err="1"/>
              <a:t>ie</a:t>
            </a:r>
            <a:r>
              <a:rPr lang="en-GB" sz="2400" dirty="0"/>
              <a:t> always reverse biased and generates charge proportional to the light level. </a:t>
            </a:r>
          </a:p>
          <a:p>
            <a:r>
              <a:rPr lang="en-GB" sz="2400" dirty="0" err="1"/>
              <a:t>M</a:t>
            </a:r>
            <a:r>
              <a:rPr lang="en-GB" sz="2400" baseline="-25000" dirty="0" err="1"/>
              <a:t>tx</a:t>
            </a:r>
            <a:r>
              <a:rPr lang="en-GB" sz="2400" dirty="0"/>
              <a:t> is called a transfer gate. Its purpose is to enable/disable charge flow between PD and FD.</a:t>
            </a:r>
          </a:p>
          <a:p>
            <a:r>
              <a:rPr lang="en-GB" sz="2400" dirty="0" err="1"/>
              <a:t>M</a:t>
            </a:r>
            <a:r>
              <a:rPr lang="en-GB" sz="2400" baseline="-25000" dirty="0" err="1"/>
              <a:t>rst</a:t>
            </a:r>
            <a:r>
              <a:rPr lang="en-GB" sz="2400" dirty="0"/>
              <a:t> reset switch controls (</a:t>
            </a:r>
            <a:r>
              <a:rPr lang="en-GB" sz="2400" dirty="0" err="1"/>
              <a:t>i</a:t>
            </a:r>
            <a:r>
              <a:rPr lang="en-GB" sz="2400" dirty="0"/>
              <a:t>) pre-charge of PD and (ii) pre-charge of FD node during CDS readout.</a:t>
            </a:r>
          </a:p>
          <a:p>
            <a:r>
              <a:rPr lang="en-GB" sz="2400" dirty="0" err="1"/>
              <a:t>M</a:t>
            </a:r>
            <a:r>
              <a:rPr lang="en-GB" sz="2400" baseline="-25000" dirty="0" err="1"/>
              <a:t>sf</a:t>
            </a:r>
            <a:r>
              <a:rPr lang="en-GB" sz="2400" dirty="0"/>
              <a:t> serves as a source follower as in 3T pixel.</a:t>
            </a:r>
          </a:p>
          <a:p>
            <a:r>
              <a:rPr lang="en-GB" sz="2400" dirty="0" err="1"/>
              <a:t>M</a:t>
            </a:r>
            <a:r>
              <a:rPr lang="en-GB" sz="2400" baseline="-25000" dirty="0" err="1"/>
              <a:t>sel</a:t>
            </a:r>
            <a:r>
              <a:rPr lang="en-GB" sz="2400" dirty="0"/>
              <a:t> is a row select switch. Same as in 3T pixel.</a:t>
            </a:r>
          </a:p>
        </p:txBody>
      </p:sp>
      <p:sp>
        <p:nvSpPr>
          <p:cNvPr id="3" name="Date Placeholder 2">
            <a:extLst>
              <a:ext uri="{FF2B5EF4-FFF2-40B4-BE49-F238E27FC236}">
                <a16:creationId xmlns:a16="http://schemas.microsoft.com/office/drawing/2014/main" id="{441561E9-F013-2742-818D-37349F87CC14}"/>
              </a:ext>
            </a:extLst>
          </p:cNvPr>
          <p:cNvSpPr>
            <a:spLocks noGrp="1"/>
          </p:cNvSpPr>
          <p:nvPr>
            <p:ph type="dt" sz="half" idx="10"/>
          </p:nvPr>
        </p:nvSpPr>
        <p:spPr/>
        <p:txBody>
          <a:bodyPr/>
          <a:lstStyle/>
          <a:p>
            <a:pPr>
              <a:defRPr/>
            </a:pPr>
            <a:fld id="{751AC25C-1C82-4613-8FEF-A380CFA08B67}" type="datetime1">
              <a:rPr lang="nb-NO" smtClean="0"/>
              <a:t>03.09.2019</a:t>
            </a:fld>
            <a:endParaRPr lang="nb-NO"/>
          </a:p>
        </p:txBody>
      </p:sp>
      <p:sp>
        <p:nvSpPr>
          <p:cNvPr id="4" name="Slide Number Placeholder 3">
            <a:extLst>
              <a:ext uri="{FF2B5EF4-FFF2-40B4-BE49-F238E27FC236}">
                <a16:creationId xmlns:a16="http://schemas.microsoft.com/office/drawing/2014/main" id="{C2958E2C-4023-F14A-8780-339BC661C6BC}"/>
              </a:ext>
            </a:extLst>
          </p:cNvPr>
          <p:cNvSpPr>
            <a:spLocks noGrp="1"/>
          </p:cNvSpPr>
          <p:nvPr>
            <p:ph type="sldNum" sz="quarter" idx="12"/>
          </p:nvPr>
        </p:nvSpPr>
        <p:spPr/>
        <p:txBody>
          <a:bodyPr/>
          <a:lstStyle/>
          <a:p>
            <a:pPr>
              <a:defRPr/>
            </a:pPr>
            <a:fld id="{C7C305EA-59A6-7140-95FF-E1B500F1B4CD}" type="slidenum">
              <a:rPr lang="en-US" smtClean="0"/>
              <a:pPr>
                <a:defRPr/>
              </a:pPr>
              <a:t>13</a:t>
            </a:fld>
            <a:endParaRPr lang="en-US"/>
          </a:p>
        </p:txBody>
      </p:sp>
    </p:spTree>
    <p:extLst>
      <p:ext uri="{BB962C8B-B14F-4D97-AF65-F5344CB8AC3E}">
        <p14:creationId xmlns:p14="http://schemas.microsoft.com/office/powerpoint/2010/main" val="2173281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B7486-7389-B14C-A1E5-7F7A8339A844}"/>
              </a:ext>
            </a:extLst>
          </p:cNvPr>
          <p:cNvSpPr>
            <a:spLocks noGrp="1"/>
          </p:cNvSpPr>
          <p:nvPr>
            <p:ph type="title"/>
          </p:nvPr>
        </p:nvSpPr>
        <p:spPr/>
        <p:txBody>
          <a:bodyPr/>
          <a:lstStyle/>
          <a:p>
            <a:r>
              <a:rPr lang="en-GB" dirty="0"/>
              <a:t>4T pixel image capture process</a:t>
            </a:r>
          </a:p>
        </p:txBody>
      </p:sp>
      <p:sp>
        <p:nvSpPr>
          <p:cNvPr id="5" name="Content Placeholder 4">
            <a:extLst>
              <a:ext uri="{FF2B5EF4-FFF2-40B4-BE49-F238E27FC236}">
                <a16:creationId xmlns:a16="http://schemas.microsoft.com/office/drawing/2014/main" id="{C2920682-5599-7949-BC1E-43DB24348F51}"/>
              </a:ext>
            </a:extLst>
          </p:cNvPr>
          <p:cNvSpPr>
            <a:spLocks noGrp="1"/>
          </p:cNvSpPr>
          <p:nvPr>
            <p:ph idx="1"/>
          </p:nvPr>
        </p:nvSpPr>
        <p:spPr/>
        <p:txBody>
          <a:bodyPr/>
          <a:lstStyle/>
          <a:p>
            <a:r>
              <a:rPr lang="en-GB" sz="2000" dirty="0"/>
              <a:t>Step-1: Pulse RST and TX simultaneously</a:t>
            </a:r>
          </a:p>
          <a:p>
            <a:pPr lvl="1"/>
            <a:r>
              <a:rPr lang="en-GB" sz="1800" dirty="0"/>
              <a:t>Resets PD. Removes any photon-charge from previous capture</a:t>
            </a:r>
          </a:p>
          <a:p>
            <a:pPr lvl="1"/>
            <a:r>
              <a:rPr lang="en-GB" sz="1800" dirty="0"/>
              <a:t>N part of diode is 100% depleted. Hence, V</a:t>
            </a:r>
            <a:r>
              <a:rPr lang="en-GB" sz="1800" baseline="-25000" dirty="0"/>
              <a:t>PD</a:t>
            </a:r>
            <a:r>
              <a:rPr lang="en-GB" sz="1800" dirty="0"/>
              <a:t> after pre-charge is fixed at </a:t>
            </a:r>
            <a:r>
              <a:rPr lang="en-GB" sz="1800" dirty="0" err="1"/>
              <a:t>Vpin</a:t>
            </a:r>
            <a:r>
              <a:rPr lang="en-GB" sz="1800" dirty="0"/>
              <a:t> (defined by N</a:t>
            </a:r>
            <a:r>
              <a:rPr lang="en-GB" sz="1800" baseline="-25000" dirty="0"/>
              <a:t>D</a:t>
            </a:r>
            <a:r>
              <a:rPr lang="en-GB" sz="1800" dirty="0"/>
              <a:t> implants) with zero </a:t>
            </a:r>
            <a:r>
              <a:rPr lang="en-GB" sz="1800" dirty="0" err="1"/>
              <a:t>kTC</a:t>
            </a:r>
            <a:r>
              <a:rPr lang="en-GB" sz="1800" dirty="0"/>
              <a:t>-noise.</a:t>
            </a:r>
          </a:p>
          <a:p>
            <a:r>
              <a:rPr lang="en-GB" sz="2000" dirty="0"/>
              <a:t>Step-2: Wait for exposure time to elapse</a:t>
            </a:r>
          </a:p>
          <a:p>
            <a:r>
              <a:rPr lang="en-GB" sz="2000" dirty="0"/>
              <a:t>Step-3: Assert ROW</a:t>
            </a:r>
            <a:endParaRPr lang="en-GB" sz="2000" baseline="-25000" dirty="0"/>
          </a:p>
          <a:p>
            <a:pPr lvl="1"/>
            <a:r>
              <a:rPr lang="en-GB" sz="1800" dirty="0"/>
              <a:t>To enable pixel voltage on column bus</a:t>
            </a:r>
          </a:p>
          <a:p>
            <a:r>
              <a:rPr lang="en-GB" sz="2000" dirty="0"/>
              <a:t>Step-4: Pulse RST (keeping TX off)</a:t>
            </a:r>
          </a:p>
          <a:p>
            <a:r>
              <a:rPr lang="en-GB" sz="2000" dirty="0"/>
              <a:t>Step-5: Sample column output voltage (V</a:t>
            </a:r>
            <a:r>
              <a:rPr lang="en-GB" sz="2000" baseline="-25000" dirty="0"/>
              <a:t>1</a:t>
            </a:r>
            <a:r>
              <a:rPr lang="en-GB" sz="2000" dirty="0"/>
              <a:t>=</a:t>
            </a:r>
            <a:r>
              <a:rPr lang="en-GB" sz="2000" dirty="0" err="1"/>
              <a:t>V</a:t>
            </a:r>
            <a:r>
              <a:rPr lang="en-GB" sz="2000" baseline="-25000" dirty="0" err="1"/>
              <a:t>out</a:t>
            </a:r>
            <a:r>
              <a:rPr lang="en-GB" sz="2000" dirty="0"/>
              <a:t>)</a:t>
            </a:r>
          </a:p>
          <a:p>
            <a:pPr lvl="1"/>
            <a:r>
              <a:rPr lang="en-GB" sz="1800" dirty="0"/>
              <a:t>This corresponds to the FD reset level</a:t>
            </a:r>
          </a:p>
          <a:p>
            <a:r>
              <a:rPr lang="en-GB" sz="2000" dirty="0"/>
              <a:t>Step-6: Pulse the TX switch (0.5-1us pulse width, typical value)</a:t>
            </a:r>
          </a:p>
          <a:p>
            <a:pPr lvl="1"/>
            <a:r>
              <a:rPr lang="en-GB" sz="1800" dirty="0"/>
              <a:t>PD photo-electrons move to FD which has a higher potential</a:t>
            </a:r>
          </a:p>
          <a:p>
            <a:pPr lvl="1"/>
            <a:r>
              <a:rPr lang="en-GB" sz="1800" dirty="0"/>
              <a:t>Once charge transfer is complete V</a:t>
            </a:r>
            <a:r>
              <a:rPr lang="en-GB" sz="1800" baseline="-25000" dirty="0"/>
              <a:t>PD</a:t>
            </a:r>
            <a:r>
              <a:rPr lang="en-GB" sz="1800" dirty="0"/>
              <a:t> returns to </a:t>
            </a:r>
            <a:r>
              <a:rPr lang="en-GB" sz="1800" dirty="0" err="1"/>
              <a:t>Vpin</a:t>
            </a:r>
            <a:endParaRPr lang="en-GB" sz="1800" dirty="0"/>
          </a:p>
          <a:p>
            <a:r>
              <a:rPr lang="en-GB" sz="2000" dirty="0"/>
              <a:t>Step-7: Sample column voltage (V</a:t>
            </a:r>
            <a:r>
              <a:rPr lang="en-GB" sz="2000" baseline="-25000" dirty="0"/>
              <a:t>2</a:t>
            </a:r>
            <a:r>
              <a:rPr lang="en-GB" sz="2000" dirty="0"/>
              <a:t>=</a:t>
            </a:r>
            <a:r>
              <a:rPr lang="en-GB" sz="2000" dirty="0" err="1"/>
              <a:t>V</a:t>
            </a:r>
            <a:r>
              <a:rPr lang="en-GB" sz="2000" baseline="-25000" dirty="0" err="1"/>
              <a:t>out</a:t>
            </a:r>
            <a:r>
              <a:rPr lang="en-GB" sz="2000" dirty="0"/>
              <a:t>)</a:t>
            </a:r>
          </a:p>
        </p:txBody>
      </p:sp>
      <p:sp>
        <p:nvSpPr>
          <p:cNvPr id="3" name="Date Placeholder 2">
            <a:extLst>
              <a:ext uri="{FF2B5EF4-FFF2-40B4-BE49-F238E27FC236}">
                <a16:creationId xmlns:a16="http://schemas.microsoft.com/office/drawing/2014/main" id="{441561E9-F013-2742-818D-37349F87CC14}"/>
              </a:ext>
            </a:extLst>
          </p:cNvPr>
          <p:cNvSpPr>
            <a:spLocks noGrp="1"/>
          </p:cNvSpPr>
          <p:nvPr>
            <p:ph type="dt" sz="half" idx="10"/>
          </p:nvPr>
        </p:nvSpPr>
        <p:spPr/>
        <p:txBody>
          <a:bodyPr/>
          <a:lstStyle/>
          <a:p>
            <a:pPr>
              <a:defRPr/>
            </a:pPr>
            <a:fld id="{751AC25C-1C82-4613-8FEF-A380CFA08B67}" type="datetime1">
              <a:rPr lang="nb-NO" smtClean="0"/>
              <a:t>03.09.2019</a:t>
            </a:fld>
            <a:endParaRPr lang="nb-NO" dirty="0"/>
          </a:p>
        </p:txBody>
      </p:sp>
      <p:sp>
        <p:nvSpPr>
          <p:cNvPr id="4" name="Slide Number Placeholder 3">
            <a:extLst>
              <a:ext uri="{FF2B5EF4-FFF2-40B4-BE49-F238E27FC236}">
                <a16:creationId xmlns:a16="http://schemas.microsoft.com/office/drawing/2014/main" id="{C2958E2C-4023-F14A-8780-339BC661C6BC}"/>
              </a:ext>
            </a:extLst>
          </p:cNvPr>
          <p:cNvSpPr>
            <a:spLocks noGrp="1"/>
          </p:cNvSpPr>
          <p:nvPr>
            <p:ph type="sldNum" sz="quarter" idx="12"/>
          </p:nvPr>
        </p:nvSpPr>
        <p:spPr/>
        <p:txBody>
          <a:bodyPr/>
          <a:lstStyle/>
          <a:p>
            <a:pPr>
              <a:defRPr/>
            </a:pPr>
            <a:fld id="{C7C305EA-59A6-7140-95FF-E1B500F1B4CD}" type="slidenum">
              <a:rPr lang="en-US" smtClean="0"/>
              <a:pPr>
                <a:defRPr/>
              </a:pPr>
              <a:t>14</a:t>
            </a:fld>
            <a:endParaRPr lang="en-US"/>
          </a:p>
        </p:txBody>
      </p:sp>
    </p:spTree>
    <p:extLst>
      <p:ext uri="{BB962C8B-B14F-4D97-AF65-F5344CB8AC3E}">
        <p14:creationId xmlns:p14="http://schemas.microsoft.com/office/powerpoint/2010/main" val="686745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E9BF7-2567-6641-8799-A2605AD9A256}"/>
              </a:ext>
            </a:extLst>
          </p:cNvPr>
          <p:cNvSpPr>
            <a:spLocks noGrp="1"/>
          </p:cNvSpPr>
          <p:nvPr>
            <p:ph type="title"/>
          </p:nvPr>
        </p:nvSpPr>
        <p:spPr/>
        <p:txBody>
          <a:bodyPr/>
          <a:lstStyle/>
          <a:p>
            <a:r>
              <a:rPr lang="en-GB" dirty="0"/>
              <a:t>4T pixel remarks</a:t>
            </a:r>
          </a:p>
        </p:txBody>
      </p:sp>
      <p:sp>
        <p:nvSpPr>
          <p:cNvPr id="3" name="Content Placeholder 2">
            <a:extLst>
              <a:ext uri="{FF2B5EF4-FFF2-40B4-BE49-F238E27FC236}">
                <a16:creationId xmlns:a16="http://schemas.microsoft.com/office/drawing/2014/main" id="{448E50EF-09C7-9840-A45E-6EF1C7C22C38}"/>
              </a:ext>
            </a:extLst>
          </p:cNvPr>
          <p:cNvSpPr>
            <a:spLocks noGrp="1"/>
          </p:cNvSpPr>
          <p:nvPr>
            <p:ph idx="1"/>
          </p:nvPr>
        </p:nvSpPr>
        <p:spPr/>
        <p:txBody>
          <a:bodyPr/>
          <a:lstStyle/>
          <a:p>
            <a:r>
              <a:rPr lang="en-GB" sz="2000" dirty="0"/>
              <a:t>N region in the PD is 100% depleted after pre-charge =&gt; no </a:t>
            </a:r>
            <a:r>
              <a:rPr lang="en-GB" sz="2000" dirty="0" err="1"/>
              <a:t>kTC</a:t>
            </a:r>
            <a:r>
              <a:rPr lang="en-GB" sz="2000" dirty="0"/>
              <a:t>-noise</a:t>
            </a:r>
          </a:p>
          <a:p>
            <a:r>
              <a:rPr lang="en-GB" sz="2000" dirty="0"/>
              <a:t>Shallow P+ layer (connected to ground) on top of N region to absorb any dark current generated at the Si/SiO</a:t>
            </a:r>
            <a:r>
              <a:rPr lang="en-GB" sz="2000" baseline="-25000" dirty="0"/>
              <a:t>2</a:t>
            </a:r>
            <a:r>
              <a:rPr lang="en-GB" sz="2000" dirty="0"/>
              <a:t> interface =&gt; MUCH lower dark current (10x-1000x).</a:t>
            </a:r>
          </a:p>
          <a:p>
            <a:pPr lvl="1"/>
            <a:r>
              <a:rPr lang="en-GB" sz="1800" dirty="0"/>
              <a:t>P+ pinning layer requires extra process steps compared to off-the-shelf CMOS</a:t>
            </a:r>
          </a:p>
          <a:p>
            <a:r>
              <a:rPr lang="en-GB" sz="2000" dirty="0"/>
              <a:t>In addition, special engineering of the transfer gate (TX) implants is needed to ensure low DC and that all PD electrons move across to FD without lagging behind causing image artefacts in the subsequent frame</a:t>
            </a:r>
          </a:p>
          <a:p>
            <a:r>
              <a:rPr lang="en-GB" sz="2000" dirty="0"/>
              <a:t>Often, special engineering is also done with the SF device (typically buried channel device) to obtain best possible noise performance</a:t>
            </a:r>
          </a:p>
          <a:p>
            <a:r>
              <a:rPr lang="en-GB" sz="2000" dirty="0"/>
              <a:t>Anti-blooming path via TX and RST, </a:t>
            </a:r>
            <a:r>
              <a:rPr lang="en-GB" sz="2000" dirty="0" err="1"/>
              <a:t>ie</a:t>
            </a:r>
            <a:r>
              <a:rPr lang="en-GB" sz="2000" dirty="0"/>
              <a:t> these devices must pass through electrons when PD is saturated</a:t>
            </a:r>
          </a:p>
        </p:txBody>
      </p:sp>
      <p:sp>
        <p:nvSpPr>
          <p:cNvPr id="4" name="Date Placeholder 3">
            <a:extLst>
              <a:ext uri="{FF2B5EF4-FFF2-40B4-BE49-F238E27FC236}">
                <a16:creationId xmlns:a16="http://schemas.microsoft.com/office/drawing/2014/main" id="{E751957E-0A54-E942-82CD-9E32972984A2}"/>
              </a:ext>
            </a:extLst>
          </p:cNvPr>
          <p:cNvSpPr>
            <a:spLocks noGrp="1"/>
          </p:cNvSpPr>
          <p:nvPr>
            <p:ph type="dt" sz="half" idx="10"/>
          </p:nvPr>
        </p:nvSpPr>
        <p:spPr/>
        <p:txBody>
          <a:bodyPr/>
          <a:lstStyle/>
          <a:p>
            <a:pPr>
              <a:defRPr/>
            </a:pPr>
            <a:fld id="{46F62A53-C34D-484B-8C63-53B7D6C408AF}" type="datetime1">
              <a:rPr lang="nb-NO" smtClean="0"/>
              <a:t>03.09.2019</a:t>
            </a:fld>
            <a:endParaRPr lang="nb-NO"/>
          </a:p>
        </p:txBody>
      </p:sp>
      <p:sp>
        <p:nvSpPr>
          <p:cNvPr id="5" name="Slide Number Placeholder 4">
            <a:extLst>
              <a:ext uri="{FF2B5EF4-FFF2-40B4-BE49-F238E27FC236}">
                <a16:creationId xmlns:a16="http://schemas.microsoft.com/office/drawing/2014/main" id="{61301C94-1D57-3D4A-A3CF-3698D037D807}"/>
              </a:ext>
            </a:extLst>
          </p:cNvPr>
          <p:cNvSpPr>
            <a:spLocks noGrp="1"/>
          </p:cNvSpPr>
          <p:nvPr>
            <p:ph type="sldNum" sz="quarter" idx="12"/>
          </p:nvPr>
        </p:nvSpPr>
        <p:spPr/>
        <p:txBody>
          <a:bodyPr/>
          <a:lstStyle/>
          <a:p>
            <a:pPr>
              <a:defRPr/>
            </a:pPr>
            <a:fld id="{C7C305EA-59A6-7140-95FF-E1B500F1B4CD}" type="slidenum">
              <a:rPr lang="en-US" smtClean="0"/>
              <a:pPr>
                <a:defRPr/>
              </a:pPr>
              <a:t>15</a:t>
            </a:fld>
            <a:endParaRPr lang="en-US"/>
          </a:p>
        </p:txBody>
      </p:sp>
    </p:spTree>
    <p:extLst>
      <p:ext uri="{BB962C8B-B14F-4D97-AF65-F5344CB8AC3E}">
        <p14:creationId xmlns:p14="http://schemas.microsoft.com/office/powerpoint/2010/main" val="4129024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EE0B6D0-DC4E-844A-A3A5-D37B0BD95C26}"/>
              </a:ext>
            </a:extLst>
          </p:cNvPr>
          <p:cNvSpPr>
            <a:spLocks noGrp="1"/>
          </p:cNvSpPr>
          <p:nvPr>
            <p:ph type="title"/>
          </p:nvPr>
        </p:nvSpPr>
        <p:spPr/>
        <p:txBody>
          <a:bodyPr/>
          <a:lstStyle/>
          <a:p>
            <a:r>
              <a:rPr lang="en-GB" dirty="0"/>
              <a:t>Pixel sharing enables higher fill factor</a:t>
            </a:r>
          </a:p>
        </p:txBody>
      </p:sp>
      <p:sp>
        <p:nvSpPr>
          <p:cNvPr id="4" name="Date Placeholder 3">
            <a:extLst>
              <a:ext uri="{FF2B5EF4-FFF2-40B4-BE49-F238E27FC236}">
                <a16:creationId xmlns:a16="http://schemas.microsoft.com/office/drawing/2014/main" id="{11DCCA93-4E44-7444-82A3-B36BE34A1645}"/>
              </a:ext>
            </a:extLst>
          </p:cNvPr>
          <p:cNvSpPr>
            <a:spLocks noGrp="1"/>
          </p:cNvSpPr>
          <p:nvPr>
            <p:ph type="dt" sz="half" idx="10"/>
          </p:nvPr>
        </p:nvSpPr>
        <p:spPr/>
        <p:txBody>
          <a:bodyPr/>
          <a:lstStyle/>
          <a:p>
            <a:pPr>
              <a:defRPr/>
            </a:pPr>
            <a:fld id="{46F62A53-C34D-484B-8C63-53B7D6C408AF}" type="datetime1">
              <a:rPr lang="nb-NO" smtClean="0"/>
              <a:t>03.09.2019</a:t>
            </a:fld>
            <a:endParaRPr lang="nb-NO"/>
          </a:p>
        </p:txBody>
      </p:sp>
      <p:sp>
        <p:nvSpPr>
          <p:cNvPr id="5" name="Slide Number Placeholder 4">
            <a:extLst>
              <a:ext uri="{FF2B5EF4-FFF2-40B4-BE49-F238E27FC236}">
                <a16:creationId xmlns:a16="http://schemas.microsoft.com/office/drawing/2014/main" id="{DA9F164D-69D2-B54F-8D06-DF94A28E57E0}"/>
              </a:ext>
            </a:extLst>
          </p:cNvPr>
          <p:cNvSpPr>
            <a:spLocks noGrp="1"/>
          </p:cNvSpPr>
          <p:nvPr>
            <p:ph type="sldNum" sz="quarter" idx="12"/>
          </p:nvPr>
        </p:nvSpPr>
        <p:spPr/>
        <p:txBody>
          <a:bodyPr/>
          <a:lstStyle/>
          <a:p>
            <a:pPr>
              <a:defRPr/>
            </a:pPr>
            <a:fld id="{C7C305EA-59A6-7140-95FF-E1B500F1B4CD}" type="slidenum">
              <a:rPr lang="en-US" smtClean="0"/>
              <a:pPr>
                <a:defRPr/>
              </a:pPr>
              <a:t>16</a:t>
            </a:fld>
            <a:endParaRPr lang="en-US"/>
          </a:p>
        </p:txBody>
      </p:sp>
      <p:sp>
        <p:nvSpPr>
          <p:cNvPr id="9" name="TextBox 8">
            <a:extLst>
              <a:ext uri="{FF2B5EF4-FFF2-40B4-BE49-F238E27FC236}">
                <a16:creationId xmlns:a16="http://schemas.microsoft.com/office/drawing/2014/main" id="{B323AD83-F78F-5349-B3E2-7DE6D51BD160}"/>
              </a:ext>
            </a:extLst>
          </p:cNvPr>
          <p:cNvSpPr txBox="1"/>
          <p:nvPr/>
        </p:nvSpPr>
        <p:spPr>
          <a:xfrm>
            <a:off x="1705627" y="2114490"/>
            <a:ext cx="5152373" cy="400110"/>
          </a:xfrm>
          <a:prstGeom prst="rect">
            <a:avLst/>
          </a:prstGeom>
          <a:noFill/>
        </p:spPr>
        <p:txBody>
          <a:bodyPr wrap="none" rtlCol="0">
            <a:spAutoFit/>
          </a:bodyPr>
          <a:lstStyle/>
          <a:p>
            <a:r>
              <a:rPr lang="en-GB" dirty="0"/>
              <a:t>2x2 sharing =&gt;  From 4 to 7/4 devices/pixel</a:t>
            </a:r>
          </a:p>
        </p:txBody>
      </p:sp>
      <p:grpSp>
        <p:nvGrpSpPr>
          <p:cNvPr id="42" name="Group 41">
            <a:extLst>
              <a:ext uri="{FF2B5EF4-FFF2-40B4-BE49-F238E27FC236}">
                <a16:creationId xmlns:a16="http://schemas.microsoft.com/office/drawing/2014/main" id="{AE79794F-7358-FC40-8B52-B240FE32A7FE}"/>
              </a:ext>
            </a:extLst>
          </p:cNvPr>
          <p:cNvGrpSpPr/>
          <p:nvPr/>
        </p:nvGrpSpPr>
        <p:grpSpPr>
          <a:xfrm>
            <a:off x="2417135" y="2971800"/>
            <a:ext cx="3657600" cy="2628900"/>
            <a:chOff x="1371600" y="2933700"/>
            <a:chExt cx="2593982" cy="1981200"/>
          </a:xfrm>
        </p:grpSpPr>
        <p:pic>
          <p:nvPicPr>
            <p:cNvPr id="8" name="Picture 7">
              <a:extLst>
                <a:ext uri="{FF2B5EF4-FFF2-40B4-BE49-F238E27FC236}">
                  <a16:creationId xmlns:a16="http://schemas.microsoft.com/office/drawing/2014/main" id="{3320373A-90F1-4845-80D5-3376CDE65942}"/>
                </a:ext>
              </a:extLst>
            </p:cNvPr>
            <p:cNvPicPr>
              <a:picLocks noChangeAspect="1"/>
            </p:cNvPicPr>
            <p:nvPr/>
          </p:nvPicPr>
          <p:blipFill rotWithShape="1">
            <a:blip r:embed="rId2"/>
            <a:srcRect l="5084" t="10221" r="23729" b="3591"/>
            <a:stretch/>
          </p:blipFill>
          <p:spPr>
            <a:xfrm>
              <a:off x="1371600" y="2933700"/>
              <a:ext cx="2133600" cy="1981200"/>
            </a:xfrm>
            <a:prstGeom prst="rect">
              <a:avLst/>
            </a:prstGeom>
          </p:spPr>
        </p:pic>
        <p:cxnSp>
          <p:nvCxnSpPr>
            <p:cNvPr id="29" name="Straight Connector 28">
              <a:extLst>
                <a:ext uri="{FF2B5EF4-FFF2-40B4-BE49-F238E27FC236}">
                  <a16:creationId xmlns:a16="http://schemas.microsoft.com/office/drawing/2014/main" id="{5A6BEAE3-FBDB-174A-A838-ABE54871F97A}"/>
                </a:ext>
              </a:extLst>
            </p:cNvPr>
            <p:cNvCxnSpPr>
              <a:cxnSpLocks/>
            </p:cNvCxnSpPr>
            <p:nvPr/>
          </p:nvCxnSpPr>
          <p:spPr bwMode="auto">
            <a:xfrm>
              <a:off x="3505200" y="4114800"/>
              <a:ext cx="1524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929B6251-E643-FF4D-A0F4-B49263087044}"/>
                </a:ext>
              </a:extLst>
            </p:cNvPr>
            <p:cNvCxnSpPr>
              <a:cxnSpLocks/>
            </p:cNvCxnSpPr>
            <p:nvPr/>
          </p:nvCxnSpPr>
          <p:spPr bwMode="auto">
            <a:xfrm>
              <a:off x="3810000" y="4114800"/>
              <a:ext cx="1524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2DF8FDF0-AFE0-0241-A8E3-74A2FEA78659}"/>
                </a:ext>
              </a:extLst>
            </p:cNvPr>
            <p:cNvCxnSpPr>
              <a:cxnSpLocks/>
            </p:cNvCxnSpPr>
            <p:nvPr/>
          </p:nvCxnSpPr>
          <p:spPr bwMode="auto">
            <a:xfrm rot="5400000">
              <a:off x="3600350" y="4172050"/>
              <a:ext cx="1145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8341D5EC-FE71-184E-85D1-AFF3D266B1BB}"/>
                </a:ext>
              </a:extLst>
            </p:cNvPr>
            <p:cNvCxnSpPr>
              <a:cxnSpLocks/>
            </p:cNvCxnSpPr>
            <p:nvPr/>
          </p:nvCxnSpPr>
          <p:spPr bwMode="auto">
            <a:xfrm rot="5400000">
              <a:off x="3752750" y="4172050"/>
              <a:ext cx="1145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67FF897F-373A-1D4D-8294-88A9F20FEFF9}"/>
                </a:ext>
              </a:extLst>
            </p:cNvPr>
            <p:cNvCxnSpPr>
              <a:cxnSpLocks/>
            </p:cNvCxnSpPr>
            <p:nvPr/>
          </p:nvCxnSpPr>
          <p:spPr bwMode="auto">
            <a:xfrm>
              <a:off x="3581400" y="4229300"/>
              <a:ext cx="3048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35DAD022-86EF-104D-B62E-F9F068F6A715}"/>
                </a:ext>
              </a:extLst>
            </p:cNvPr>
            <p:cNvCxnSpPr>
              <a:cxnSpLocks/>
            </p:cNvCxnSpPr>
            <p:nvPr/>
          </p:nvCxnSpPr>
          <p:spPr bwMode="auto">
            <a:xfrm>
              <a:off x="3639172" y="4311501"/>
              <a:ext cx="189257"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10663DAF-8F2A-4141-A9B0-D8850F5EBABB}"/>
                </a:ext>
              </a:extLst>
            </p:cNvPr>
            <p:cNvCxnSpPr>
              <a:cxnSpLocks/>
            </p:cNvCxnSpPr>
            <p:nvPr/>
          </p:nvCxnSpPr>
          <p:spPr bwMode="auto">
            <a:xfrm rot="5400000">
              <a:off x="3676550" y="4362350"/>
              <a:ext cx="114500" cy="0"/>
            </a:xfrm>
            <a:prstGeom prst="line">
              <a:avLst/>
            </a:prstGeom>
            <a:solidFill>
              <a:schemeClr val="accent1"/>
            </a:solidFill>
            <a:ln w="19050" cap="flat" cmpd="sng" algn="ctr">
              <a:solidFill>
                <a:schemeClr val="tx1"/>
              </a:solidFill>
              <a:prstDash val="solid"/>
              <a:round/>
              <a:headEnd type="none" w="med" len="med"/>
              <a:tailEnd type="oval" w="med" len="med"/>
            </a:ln>
            <a:effectLst/>
          </p:spPr>
        </p:cxnSp>
        <p:sp>
          <p:nvSpPr>
            <p:cNvPr id="40" name="TextBox 39">
              <a:extLst>
                <a:ext uri="{FF2B5EF4-FFF2-40B4-BE49-F238E27FC236}">
                  <a16:creationId xmlns:a16="http://schemas.microsoft.com/office/drawing/2014/main" id="{ECCB94F7-9AEB-0441-95E1-BBC475D5C71C}"/>
                </a:ext>
              </a:extLst>
            </p:cNvPr>
            <p:cNvSpPr txBox="1"/>
            <p:nvPr/>
          </p:nvSpPr>
          <p:spPr>
            <a:xfrm>
              <a:off x="3352800" y="3733800"/>
              <a:ext cx="365806" cy="261610"/>
            </a:xfrm>
            <a:prstGeom prst="rect">
              <a:avLst/>
            </a:prstGeom>
            <a:noFill/>
          </p:spPr>
          <p:txBody>
            <a:bodyPr wrap="none" rtlCol="0">
              <a:spAutoFit/>
            </a:bodyPr>
            <a:lstStyle/>
            <a:p>
              <a:r>
                <a:rPr lang="en-GB" sz="1100" b="1" dirty="0"/>
                <a:t>SF</a:t>
              </a:r>
            </a:p>
          </p:txBody>
        </p:sp>
        <p:sp>
          <p:nvSpPr>
            <p:cNvPr id="41" name="TextBox 40">
              <a:extLst>
                <a:ext uri="{FF2B5EF4-FFF2-40B4-BE49-F238E27FC236}">
                  <a16:creationId xmlns:a16="http://schemas.microsoft.com/office/drawing/2014/main" id="{839638DA-78A3-F94D-83AC-F72653E7268C}"/>
                </a:ext>
              </a:extLst>
            </p:cNvPr>
            <p:cNvSpPr txBox="1"/>
            <p:nvPr/>
          </p:nvSpPr>
          <p:spPr>
            <a:xfrm>
              <a:off x="3505200" y="4419600"/>
              <a:ext cx="460382" cy="261610"/>
            </a:xfrm>
            <a:prstGeom prst="rect">
              <a:avLst/>
            </a:prstGeom>
            <a:noFill/>
          </p:spPr>
          <p:txBody>
            <a:bodyPr wrap="none" rtlCol="0">
              <a:spAutoFit/>
            </a:bodyPr>
            <a:lstStyle/>
            <a:p>
              <a:r>
                <a:rPr lang="en-GB" sz="1100" b="1" dirty="0"/>
                <a:t>SEL</a:t>
              </a:r>
            </a:p>
          </p:txBody>
        </p:sp>
      </p:grpSp>
      <p:sp>
        <p:nvSpPr>
          <p:cNvPr id="43" name="TextBox 42">
            <a:extLst>
              <a:ext uri="{FF2B5EF4-FFF2-40B4-BE49-F238E27FC236}">
                <a16:creationId xmlns:a16="http://schemas.microsoft.com/office/drawing/2014/main" id="{1F3ED2E2-7D09-3241-9B52-EAAE23FAB29E}"/>
              </a:ext>
            </a:extLst>
          </p:cNvPr>
          <p:cNvSpPr txBox="1"/>
          <p:nvPr/>
        </p:nvSpPr>
        <p:spPr>
          <a:xfrm>
            <a:off x="4572000" y="3014332"/>
            <a:ext cx="628698" cy="292388"/>
          </a:xfrm>
          <a:prstGeom prst="rect">
            <a:avLst/>
          </a:prstGeom>
          <a:solidFill>
            <a:schemeClr val="bg1"/>
          </a:solidFill>
        </p:spPr>
        <p:txBody>
          <a:bodyPr wrap="none" rtlCol="0" anchor="b">
            <a:spAutoFit/>
          </a:bodyPr>
          <a:lstStyle/>
          <a:p>
            <a:r>
              <a:rPr lang="en-GB" sz="1300" b="1" dirty="0"/>
              <a:t>VRST</a:t>
            </a:r>
          </a:p>
        </p:txBody>
      </p:sp>
    </p:spTree>
    <p:extLst>
      <p:ext uri="{BB962C8B-B14F-4D97-AF65-F5344CB8AC3E}">
        <p14:creationId xmlns:p14="http://schemas.microsoft.com/office/powerpoint/2010/main" val="580592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57CB6-2F45-0F4B-8FB5-B2C3C73267E9}"/>
              </a:ext>
            </a:extLst>
          </p:cNvPr>
          <p:cNvSpPr>
            <a:spLocks noGrp="1"/>
          </p:cNvSpPr>
          <p:nvPr>
            <p:ph type="title"/>
          </p:nvPr>
        </p:nvSpPr>
        <p:spPr/>
        <p:txBody>
          <a:bodyPr/>
          <a:lstStyle/>
          <a:p>
            <a:r>
              <a:rPr lang="en-GB" dirty="0"/>
              <a:t>3T vs 4T pixels</a:t>
            </a:r>
          </a:p>
        </p:txBody>
      </p:sp>
      <p:sp>
        <p:nvSpPr>
          <p:cNvPr id="6" name="Text Placeholder 5">
            <a:extLst>
              <a:ext uri="{FF2B5EF4-FFF2-40B4-BE49-F238E27FC236}">
                <a16:creationId xmlns:a16="http://schemas.microsoft.com/office/drawing/2014/main" id="{B91FD09C-1400-544E-A24C-7C8CC12CE37E}"/>
              </a:ext>
            </a:extLst>
          </p:cNvPr>
          <p:cNvSpPr>
            <a:spLocks noGrp="1"/>
          </p:cNvSpPr>
          <p:nvPr>
            <p:ph type="body" idx="1"/>
          </p:nvPr>
        </p:nvSpPr>
        <p:spPr/>
        <p:txBody>
          <a:bodyPr/>
          <a:lstStyle/>
          <a:p>
            <a:r>
              <a:rPr lang="en-GB" dirty="0"/>
              <a:t>3T</a:t>
            </a:r>
          </a:p>
        </p:txBody>
      </p:sp>
      <p:sp>
        <p:nvSpPr>
          <p:cNvPr id="7" name="Content Placeholder 6">
            <a:extLst>
              <a:ext uri="{FF2B5EF4-FFF2-40B4-BE49-F238E27FC236}">
                <a16:creationId xmlns:a16="http://schemas.microsoft.com/office/drawing/2014/main" id="{7103AC95-8E73-BF42-B93F-4CD1A678F454}"/>
              </a:ext>
            </a:extLst>
          </p:cNvPr>
          <p:cNvSpPr>
            <a:spLocks noGrp="1"/>
          </p:cNvSpPr>
          <p:nvPr>
            <p:ph sz="half" idx="2"/>
          </p:nvPr>
        </p:nvSpPr>
        <p:spPr/>
        <p:txBody>
          <a:bodyPr/>
          <a:lstStyle/>
          <a:p>
            <a:r>
              <a:rPr lang="en-GB" dirty="0"/>
              <a:t>Fully CMOS compatible</a:t>
            </a:r>
          </a:p>
          <a:p>
            <a:r>
              <a:rPr lang="en-GB" dirty="0"/>
              <a:t>High noise (</a:t>
            </a:r>
            <a:r>
              <a:rPr lang="en-GB" dirty="0" err="1"/>
              <a:t>kTC</a:t>
            </a:r>
            <a:r>
              <a:rPr lang="en-GB" dirty="0"/>
              <a:t>, DC, ..)</a:t>
            </a:r>
          </a:p>
          <a:p>
            <a:r>
              <a:rPr lang="en-GB" dirty="0"/>
              <a:t>Used in applications where S/N ratio is not important</a:t>
            </a:r>
          </a:p>
          <a:p>
            <a:r>
              <a:rPr lang="en-GB" dirty="0"/>
              <a:t>2x1, 2x2, 2x3 sharing enables fewer devices per pixel</a:t>
            </a:r>
          </a:p>
          <a:p>
            <a:endParaRPr lang="en-GB" dirty="0"/>
          </a:p>
          <a:p>
            <a:endParaRPr lang="en-GB" dirty="0"/>
          </a:p>
        </p:txBody>
      </p:sp>
      <p:sp>
        <p:nvSpPr>
          <p:cNvPr id="8" name="Text Placeholder 7">
            <a:extLst>
              <a:ext uri="{FF2B5EF4-FFF2-40B4-BE49-F238E27FC236}">
                <a16:creationId xmlns:a16="http://schemas.microsoft.com/office/drawing/2014/main" id="{58DFF058-9EF2-814C-A229-C76C31B2CD5C}"/>
              </a:ext>
            </a:extLst>
          </p:cNvPr>
          <p:cNvSpPr>
            <a:spLocks noGrp="1"/>
          </p:cNvSpPr>
          <p:nvPr>
            <p:ph type="body" sz="quarter" idx="3"/>
          </p:nvPr>
        </p:nvSpPr>
        <p:spPr/>
        <p:txBody>
          <a:bodyPr/>
          <a:lstStyle/>
          <a:p>
            <a:r>
              <a:rPr lang="en-GB" dirty="0"/>
              <a:t>4T</a:t>
            </a:r>
          </a:p>
        </p:txBody>
      </p:sp>
      <p:sp>
        <p:nvSpPr>
          <p:cNvPr id="9" name="Content Placeholder 8">
            <a:extLst>
              <a:ext uri="{FF2B5EF4-FFF2-40B4-BE49-F238E27FC236}">
                <a16:creationId xmlns:a16="http://schemas.microsoft.com/office/drawing/2014/main" id="{9A6E6477-10BB-1840-951C-7042A19CE345}"/>
              </a:ext>
            </a:extLst>
          </p:cNvPr>
          <p:cNvSpPr>
            <a:spLocks noGrp="1"/>
          </p:cNvSpPr>
          <p:nvPr>
            <p:ph sz="quarter" idx="4"/>
          </p:nvPr>
        </p:nvSpPr>
        <p:spPr/>
        <p:txBody>
          <a:bodyPr/>
          <a:lstStyle/>
          <a:p>
            <a:r>
              <a:rPr lang="en-GB" dirty="0"/>
              <a:t>Pixel implants different from the CMOS devices</a:t>
            </a:r>
          </a:p>
          <a:p>
            <a:r>
              <a:rPr lang="en-GB" dirty="0"/>
              <a:t>Extremely low noise (no KTC, low DC, ..)</a:t>
            </a:r>
          </a:p>
          <a:p>
            <a:r>
              <a:rPr lang="en-GB" dirty="0"/>
              <a:t>Used in nearly all of today’s digital cameras</a:t>
            </a:r>
          </a:p>
          <a:p>
            <a:r>
              <a:rPr lang="en-GB" dirty="0"/>
              <a:t>2x1, 2x2, 2x3 sharing enables fewer devices per pixel</a:t>
            </a:r>
          </a:p>
        </p:txBody>
      </p:sp>
      <p:sp>
        <p:nvSpPr>
          <p:cNvPr id="4" name="Date Placeholder 3">
            <a:extLst>
              <a:ext uri="{FF2B5EF4-FFF2-40B4-BE49-F238E27FC236}">
                <a16:creationId xmlns:a16="http://schemas.microsoft.com/office/drawing/2014/main" id="{34E87F46-2BA7-CC4B-9809-DEA7E6A540BD}"/>
              </a:ext>
            </a:extLst>
          </p:cNvPr>
          <p:cNvSpPr>
            <a:spLocks noGrp="1"/>
          </p:cNvSpPr>
          <p:nvPr>
            <p:ph type="dt" sz="half" idx="10"/>
          </p:nvPr>
        </p:nvSpPr>
        <p:spPr/>
        <p:txBody>
          <a:bodyPr/>
          <a:lstStyle/>
          <a:p>
            <a:pPr>
              <a:defRPr/>
            </a:pPr>
            <a:fld id="{46F62A53-C34D-484B-8C63-53B7D6C408AF}" type="datetime1">
              <a:rPr lang="nb-NO" smtClean="0"/>
              <a:t>03.09.2019</a:t>
            </a:fld>
            <a:endParaRPr lang="nb-NO"/>
          </a:p>
        </p:txBody>
      </p:sp>
      <p:sp>
        <p:nvSpPr>
          <p:cNvPr id="5" name="Slide Number Placeholder 4">
            <a:extLst>
              <a:ext uri="{FF2B5EF4-FFF2-40B4-BE49-F238E27FC236}">
                <a16:creationId xmlns:a16="http://schemas.microsoft.com/office/drawing/2014/main" id="{EF2D83EA-CB2D-B44A-BCA7-7DC6E06E1CAB}"/>
              </a:ext>
            </a:extLst>
          </p:cNvPr>
          <p:cNvSpPr>
            <a:spLocks noGrp="1"/>
          </p:cNvSpPr>
          <p:nvPr>
            <p:ph type="sldNum" sz="quarter" idx="12"/>
          </p:nvPr>
        </p:nvSpPr>
        <p:spPr/>
        <p:txBody>
          <a:bodyPr/>
          <a:lstStyle/>
          <a:p>
            <a:pPr>
              <a:defRPr/>
            </a:pPr>
            <a:fld id="{C7C305EA-59A6-7140-95FF-E1B500F1B4CD}" type="slidenum">
              <a:rPr lang="en-US" smtClean="0"/>
              <a:pPr>
                <a:defRPr/>
              </a:pPr>
              <a:t>17</a:t>
            </a:fld>
            <a:endParaRPr lang="en-US"/>
          </a:p>
        </p:txBody>
      </p:sp>
    </p:spTree>
    <p:extLst>
      <p:ext uri="{BB962C8B-B14F-4D97-AF65-F5344CB8AC3E}">
        <p14:creationId xmlns:p14="http://schemas.microsoft.com/office/powerpoint/2010/main" val="1601207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064E7-BF06-9740-8506-A0140892B7DD}"/>
              </a:ext>
            </a:extLst>
          </p:cNvPr>
          <p:cNvSpPr>
            <a:spLocks noGrp="1"/>
          </p:cNvSpPr>
          <p:nvPr>
            <p:ph type="title"/>
          </p:nvPr>
        </p:nvSpPr>
        <p:spPr/>
        <p:txBody>
          <a:bodyPr/>
          <a:lstStyle/>
          <a:p>
            <a:r>
              <a:rPr lang="en-GB" dirty="0"/>
              <a:t>Contents</a:t>
            </a:r>
          </a:p>
        </p:txBody>
      </p:sp>
      <p:sp>
        <p:nvSpPr>
          <p:cNvPr id="3" name="Content Placeholder 2">
            <a:extLst>
              <a:ext uri="{FF2B5EF4-FFF2-40B4-BE49-F238E27FC236}">
                <a16:creationId xmlns:a16="http://schemas.microsoft.com/office/drawing/2014/main" id="{A990042B-A754-8846-A1C9-5DCB1DE8195A}"/>
              </a:ext>
            </a:extLst>
          </p:cNvPr>
          <p:cNvSpPr>
            <a:spLocks noGrp="1"/>
          </p:cNvSpPr>
          <p:nvPr>
            <p:ph idx="1"/>
          </p:nvPr>
        </p:nvSpPr>
        <p:spPr/>
        <p:txBody>
          <a:bodyPr/>
          <a:lstStyle/>
          <a:p>
            <a:r>
              <a:rPr lang="en-GB" dirty="0"/>
              <a:t>Introduction</a:t>
            </a:r>
          </a:p>
          <a:p>
            <a:r>
              <a:rPr lang="en-GB" dirty="0"/>
              <a:t>3T pixel</a:t>
            </a:r>
          </a:p>
          <a:p>
            <a:pPr lvl="1"/>
            <a:r>
              <a:rPr lang="en-GB" dirty="0"/>
              <a:t>Circuit</a:t>
            </a:r>
          </a:p>
          <a:p>
            <a:pPr lvl="1"/>
            <a:r>
              <a:rPr lang="en-GB" dirty="0"/>
              <a:t>Timing diagram (capture and readout)</a:t>
            </a:r>
          </a:p>
          <a:p>
            <a:pPr lvl="1"/>
            <a:r>
              <a:rPr lang="en-GB" dirty="0"/>
              <a:t>Hard vs soft reset</a:t>
            </a:r>
          </a:p>
          <a:p>
            <a:r>
              <a:rPr lang="en-GB" dirty="0"/>
              <a:t>4T pixel circuit and timing diagram</a:t>
            </a:r>
          </a:p>
        </p:txBody>
      </p:sp>
      <p:sp>
        <p:nvSpPr>
          <p:cNvPr id="4" name="Date Placeholder 3">
            <a:extLst>
              <a:ext uri="{FF2B5EF4-FFF2-40B4-BE49-F238E27FC236}">
                <a16:creationId xmlns:a16="http://schemas.microsoft.com/office/drawing/2014/main" id="{84067722-962C-D142-B826-4A73E626312D}"/>
              </a:ext>
            </a:extLst>
          </p:cNvPr>
          <p:cNvSpPr>
            <a:spLocks noGrp="1"/>
          </p:cNvSpPr>
          <p:nvPr>
            <p:ph type="dt" sz="half" idx="10"/>
          </p:nvPr>
        </p:nvSpPr>
        <p:spPr/>
        <p:txBody>
          <a:bodyPr/>
          <a:lstStyle/>
          <a:p>
            <a:pPr>
              <a:defRPr/>
            </a:pPr>
            <a:fld id="{46F62A53-C34D-484B-8C63-53B7D6C408AF}" type="datetime1">
              <a:rPr lang="nb-NO" smtClean="0"/>
              <a:t>03.09.2019</a:t>
            </a:fld>
            <a:endParaRPr lang="nb-NO"/>
          </a:p>
        </p:txBody>
      </p:sp>
      <p:sp>
        <p:nvSpPr>
          <p:cNvPr id="5" name="Slide Number Placeholder 4">
            <a:extLst>
              <a:ext uri="{FF2B5EF4-FFF2-40B4-BE49-F238E27FC236}">
                <a16:creationId xmlns:a16="http://schemas.microsoft.com/office/drawing/2014/main" id="{8CF3D9BF-10EC-864E-886D-531E56A3FEBF}"/>
              </a:ext>
            </a:extLst>
          </p:cNvPr>
          <p:cNvSpPr>
            <a:spLocks noGrp="1"/>
          </p:cNvSpPr>
          <p:nvPr>
            <p:ph type="sldNum" sz="quarter" idx="12"/>
          </p:nvPr>
        </p:nvSpPr>
        <p:spPr/>
        <p:txBody>
          <a:bodyPr/>
          <a:lstStyle/>
          <a:p>
            <a:pPr>
              <a:defRPr/>
            </a:pPr>
            <a:fld id="{C7C305EA-59A6-7140-95FF-E1B500F1B4CD}" type="slidenum">
              <a:rPr lang="en-US" smtClean="0"/>
              <a:pPr>
                <a:defRPr/>
              </a:pPr>
              <a:t>2</a:t>
            </a:fld>
            <a:endParaRPr lang="en-US"/>
          </a:p>
        </p:txBody>
      </p:sp>
    </p:spTree>
    <p:extLst>
      <p:ext uri="{BB962C8B-B14F-4D97-AF65-F5344CB8AC3E}">
        <p14:creationId xmlns:p14="http://schemas.microsoft.com/office/powerpoint/2010/main" val="3034433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Camera signal chain</a:t>
            </a:r>
          </a:p>
        </p:txBody>
      </p:sp>
      <p:sp>
        <p:nvSpPr>
          <p:cNvPr id="3" name="Date Placeholder 2"/>
          <p:cNvSpPr>
            <a:spLocks noGrp="1"/>
          </p:cNvSpPr>
          <p:nvPr>
            <p:ph type="dt" sz="half" idx="10"/>
          </p:nvPr>
        </p:nvSpPr>
        <p:spPr/>
        <p:txBody>
          <a:bodyPr/>
          <a:lstStyle/>
          <a:p>
            <a:pPr>
              <a:defRPr/>
            </a:pPr>
            <a:fld id="{751AC25C-1C82-4613-8FEF-A380CFA08B67}" type="datetime1">
              <a:rPr lang="en-GB" smtClean="0"/>
              <a:t>03/09/2019</a:t>
            </a:fld>
            <a:endParaRPr lang="en-GB"/>
          </a:p>
        </p:txBody>
      </p:sp>
      <p:sp>
        <p:nvSpPr>
          <p:cNvPr id="4" name="Slide Number Placeholder 3"/>
          <p:cNvSpPr>
            <a:spLocks noGrp="1"/>
          </p:cNvSpPr>
          <p:nvPr>
            <p:ph type="sldNum" sz="quarter" idx="12"/>
          </p:nvPr>
        </p:nvSpPr>
        <p:spPr/>
        <p:txBody>
          <a:bodyPr/>
          <a:lstStyle/>
          <a:p>
            <a:pPr>
              <a:defRPr/>
            </a:pPr>
            <a:fld id="{C7C305EA-59A6-7140-95FF-E1B500F1B4CD}" type="slidenum">
              <a:rPr lang="en-GB" smtClean="0"/>
              <a:pPr>
                <a:defRPr/>
              </a:pPr>
              <a:t>3</a:t>
            </a:fld>
            <a:endParaRPr lang="en-GB"/>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07113"/>
            <a:ext cx="8686800" cy="481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a:extLst>
              <a:ext uri="{FF2B5EF4-FFF2-40B4-BE49-F238E27FC236}">
                <a16:creationId xmlns:a16="http://schemas.microsoft.com/office/drawing/2014/main" id="{27A72EED-4DB4-BD48-A488-A58ED2A92EEE}"/>
              </a:ext>
            </a:extLst>
          </p:cNvPr>
          <p:cNvSpPr/>
          <p:nvPr/>
        </p:nvSpPr>
        <p:spPr bwMode="auto">
          <a:xfrm>
            <a:off x="152400" y="2286000"/>
            <a:ext cx="3656594" cy="1295400"/>
          </a:xfrm>
          <a:prstGeom prst="rect">
            <a:avLst/>
          </a:prstGeom>
          <a:solidFill>
            <a:schemeClr val="accent1">
              <a:alpha val="7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
        <p:nvSpPr>
          <p:cNvPr id="7" name="Rectangle 6">
            <a:extLst>
              <a:ext uri="{FF2B5EF4-FFF2-40B4-BE49-F238E27FC236}">
                <a16:creationId xmlns:a16="http://schemas.microsoft.com/office/drawing/2014/main" id="{100058F7-C317-6E47-B409-C3B09F3627FC}"/>
              </a:ext>
            </a:extLst>
          </p:cNvPr>
          <p:cNvSpPr/>
          <p:nvPr/>
        </p:nvSpPr>
        <p:spPr bwMode="auto">
          <a:xfrm>
            <a:off x="5181600" y="2286000"/>
            <a:ext cx="3733800" cy="1295400"/>
          </a:xfrm>
          <a:prstGeom prst="rect">
            <a:avLst/>
          </a:prstGeom>
          <a:solidFill>
            <a:schemeClr val="accent1">
              <a:alpha val="7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
        <p:nvSpPr>
          <p:cNvPr id="8" name="Rectangle 7">
            <a:extLst>
              <a:ext uri="{FF2B5EF4-FFF2-40B4-BE49-F238E27FC236}">
                <a16:creationId xmlns:a16="http://schemas.microsoft.com/office/drawing/2014/main" id="{A9DC17F3-BD4B-8A49-8FFA-11EB7136AD9E}"/>
              </a:ext>
            </a:extLst>
          </p:cNvPr>
          <p:cNvSpPr/>
          <p:nvPr/>
        </p:nvSpPr>
        <p:spPr bwMode="auto">
          <a:xfrm>
            <a:off x="152400" y="4114800"/>
            <a:ext cx="8763000" cy="1295400"/>
          </a:xfrm>
          <a:prstGeom prst="rect">
            <a:avLst/>
          </a:prstGeom>
          <a:solidFill>
            <a:schemeClr val="accent1">
              <a:alpha val="7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
        <p:nvSpPr>
          <p:cNvPr id="6" name="TextBox 5">
            <a:extLst>
              <a:ext uri="{FF2B5EF4-FFF2-40B4-BE49-F238E27FC236}">
                <a16:creationId xmlns:a16="http://schemas.microsoft.com/office/drawing/2014/main" id="{2D70B5DF-F1B4-694C-9B0B-B71CA81EB556}"/>
              </a:ext>
            </a:extLst>
          </p:cNvPr>
          <p:cNvSpPr txBox="1"/>
          <p:nvPr/>
        </p:nvSpPr>
        <p:spPr>
          <a:xfrm>
            <a:off x="3885194" y="2362200"/>
            <a:ext cx="1220206" cy="338554"/>
          </a:xfrm>
          <a:prstGeom prst="rect">
            <a:avLst/>
          </a:prstGeom>
          <a:noFill/>
        </p:spPr>
        <p:txBody>
          <a:bodyPr wrap="none" rtlCol="0">
            <a:spAutoFit/>
          </a:bodyPr>
          <a:lstStyle/>
          <a:p>
            <a:r>
              <a:rPr lang="en-GB" sz="1600">
                <a:solidFill>
                  <a:srgbClr val="FF0000"/>
                </a:solidFill>
              </a:rPr>
              <a:t>Photodiode</a:t>
            </a:r>
          </a:p>
        </p:txBody>
      </p:sp>
      <p:sp>
        <p:nvSpPr>
          <p:cNvPr id="10" name="TextBox 9">
            <a:extLst>
              <a:ext uri="{FF2B5EF4-FFF2-40B4-BE49-F238E27FC236}">
                <a16:creationId xmlns:a16="http://schemas.microsoft.com/office/drawing/2014/main" id="{0E861B4A-A02E-CC42-86A1-D0814B3E5F13}"/>
              </a:ext>
            </a:extLst>
          </p:cNvPr>
          <p:cNvSpPr txBox="1"/>
          <p:nvPr/>
        </p:nvSpPr>
        <p:spPr>
          <a:xfrm>
            <a:off x="152400" y="1507113"/>
            <a:ext cx="8839200" cy="707886"/>
          </a:xfrm>
          <a:prstGeom prst="rect">
            <a:avLst/>
          </a:prstGeom>
          <a:solidFill>
            <a:schemeClr val="bg1"/>
          </a:solidFill>
          <a:ln>
            <a:solidFill>
              <a:schemeClr val="bg1"/>
            </a:solidFill>
          </a:ln>
        </p:spPr>
        <p:txBody>
          <a:bodyPr wrap="square" rtlCol="0">
            <a:spAutoFit/>
          </a:bodyPr>
          <a:lstStyle/>
          <a:p>
            <a:pPr algn="ctr"/>
            <a:r>
              <a:rPr lang="en-GB" dirty="0"/>
              <a:t>This lecture</a:t>
            </a:r>
          </a:p>
          <a:p>
            <a:pPr algn="ctr"/>
            <a:endParaRPr lang="en-GB" dirty="0"/>
          </a:p>
        </p:txBody>
      </p:sp>
      <p:sp>
        <p:nvSpPr>
          <p:cNvPr id="11" name="Down Arrow 10">
            <a:extLst>
              <a:ext uri="{FF2B5EF4-FFF2-40B4-BE49-F238E27FC236}">
                <a16:creationId xmlns:a16="http://schemas.microsoft.com/office/drawing/2014/main" id="{67E6203C-E970-A147-9F8B-A3D4AC662BFE}"/>
              </a:ext>
            </a:extLst>
          </p:cNvPr>
          <p:cNvSpPr/>
          <p:nvPr/>
        </p:nvSpPr>
        <p:spPr bwMode="auto">
          <a:xfrm>
            <a:off x="4343400" y="1905000"/>
            <a:ext cx="228600" cy="309999"/>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
        <p:nvSpPr>
          <p:cNvPr id="13" name="TextBox 12">
            <a:extLst>
              <a:ext uri="{FF2B5EF4-FFF2-40B4-BE49-F238E27FC236}">
                <a16:creationId xmlns:a16="http://schemas.microsoft.com/office/drawing/2014/main" id="{FFAE82AC-85F3-4B45-8909-2BBDBC317D31}"/>
              </a:ext>
            </a:extLst>
          </p:cNvPr>
          <p:cNvSpPr txBox="1"/>
          <p:nvPr/>
        </p:nvSpPr>
        <p:spPr>
          <a:xfrm>
            <a:off x="152400" y="5464314"/>
            <a:ext cx="8763000" cy="707886"/>
          </a:xfrm>
          <a:prstGeom prst="rect">
            <a:avLst/>
          </a:prstGeom>
          <a:solidFill>
            <a:schemeClr val="bg1"/>
          </a:solidFill>
          <a:ln>
            <a:solidFill>
              <a:schemeClr val="bg1"/>
            </a:solidFill>
          </a:ln>
        </p:spPr>
        <p:txBody>
          <a:bodyPr wrap="square" rtlCol="0">
            <a:spAutoFit/>
          </a:bodyPr>
          <a:lstStyle/>
          <a:p>
            <a:pPr algn="ctr"/>
            <a:endParaRPr lang="en-GB" dirty="0"/>
          </a:p>
          <a:p>
            <a:pPr algn="ctr"/>
            <a:endParaRPr lang="en-GB" dirty="0"/>
          </a:p>
        </p:txBody>
      </p:sp>
    </p:spTree>
    <p:extLst>
      <p:ext uri="{BB962C8B-B14F-4D97-AF65-F5344CB8AC3E}">
        <p14:creationId xmlns:p14="http://schemas.microsoft.com/office/powerpoint/2010/main" val="1093573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3x3 pixel array with address decoders</a:t>
            </a:r>
          </a:p>
        </p:txBody>
      </p:sp>
      <p:sp>
        <p:nvSpPr>
          <p:cNvPr id="3" name="Slide Number Placeholder 2"/>
          <p:cNvSpPr>
            <a:spLocks noGrp="1"/>
          </p:cNvSpPr>
          <p:nvPr>
            <p:ph type="sldNum" sz="quarter" idx="10"/>
          </p:nvPr>
        </p:nvSpPr>
        <p:spPr/>
        <p:txBody>
          <a:bodyPr/>
          <a:lstStyle/>
          <a:p>
            <a:pPr>
              <a:defRPr/>
            </a:pPr>
            <a:endParaRPr lang="nb-NO"/>
          </a:p>
          <a:p>
            <a:pPr>
              <a:defRPr/>
            </a:pPr>
            <a:fld id="{D1CAAE03-E563-47C8-9638-D324D032EAFF}" type="slidenum">
              <a:rPr lang="nb-NO" smtClean="0"/>
              <a:pPr>
                <a:defRPr/>
              </a:pPr>
              <a:t>4</a:t>
            </a:fld>
            <a:endParaRPr lang="nb-NO"/>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7784" y="1462892"/>
            <a:ext cx="6307014" cy="5014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a:extLst>
              <a:ext uri="{FF2B5EF4-FFF2-40B4-BE49-F238E27FC236}">
                <a16:creationId xmlns:a16="http://schemas.microsoft.com/office/drawing/2014/main" id="{8E1BDE68-0D45-F742-ABA7-154D575AAF4B}"/>
              </a:ext>
            </a:extLst>
          </p:cNvPr>
          <p:cNvSpPr txBox="1"/>
          <p:nvPr/>
        </p:nvSpPr>
        <p:spPr>
          <a:xfrm rot="16200000">
            <a:off x="1263912" y="2880212"/>
            <a:ext cx="1309974" cy="276999"/>
          </a:xfrm>
          <a:prstGeom prst="rect">
            <a:avLst/>
          </a:prstGeom>
          <a:solidFill>
            <a:schemeClr val="bg1"/>
          </a:solidFill>
        </p:spPr>
        <p:txBody>
          <a:bodyPr wrap="none" rtlCol="0">
            <a:spAutoFit/>
          </a:bodyPr>
          <a:lstStyle/>
          <a:p>
            <a:r>
              <a:rPr lang="en-GB" sz="1200" dirty="0"/>
              <a:t>Row (y) decoder</a:t>
            </a:r>
          </a:p>
        </p:txBody>
      </p:sp>
      <p:sp>
        <p:nvSpPr>
          <p:cNvPr id="7" name="TextBox 6">
            <a:extLst>
              <a:ext uri="{FF2B5EF4-FFF2-40B4-BE49-F238E27FC236}">
                <a16:creationId xmlns:a16="http://schemas.microsoft.com/office/drawing/2014/main" id="{AD226DDE-36F0-BA4D-8F03-6A7C942146C5}"/>
              </a:ext>
            </a:extLst>
          </p:cNvPr>
          <p:cNvSpPr txBox="1"/>
          <p:nvPr/>
        </p:nvSpPr>
        <p:spPr>
          <a:xfrm>
            <a:off x="4705350" y="6111092"/>
            <a:ext cx="1531188" cy="251817"/>
          </a:xfrm>
          <a:prstGeom prst="rect">
            <a:avLst/>
          </a:prstGeom>
          <a:solidFill>
            <a:schemeClr val="bg1"/>
          </a:solidFill>
        </p:spPr>
        <p:txBody>
          <a:bodyPr wrap="none" rtlCol="0">
            <a:spAutoFit/>
          </a:bodyPr>
          <a:lstStyle/>
          <a:p>
            <a:r>
              <a:rPr lang="en-GB" sz="1200" dirty="0"/>
              <a:t>Column (x) decoder</a:t>
            </a:r>
          </a:p>
        </p:txBody>
      </p:sp>
      <p:sp>
        <p:nvSpPr>
          <p:cNvPr id="8" name="TextBox 7">
            <a:extLst>
              <a:ext uri="{FF2B5EF4-FFF2-40B4-BE49-F238E27FC236}">
                <a16:creationId xmlns:a16="http://schemas.microsoft.com/office/drawing/2014/main" id="{DBE07D78-848E-3844-A407-30EB0CCD2E68}"/>
              </a:ext>
            </a:extLst>
          </p:cNvPr>
          <p:cNvSpPr txBox="1"/>
          <p:nvPr/>
        </p:nvSpPr>
        <p:spPr>
          <a:xfrm>
            <a:off x="2133600" y="6062693"/>
            <a:ext cx="646331" cy="276999"/>
          </a:xfrm>
          <a:prstGeom prst="rect">
            <a:avLst/>
          </a:prstGeom>
          <a:solidFill>
            <a:schemeClr val="bg1"/>
          </a:solidFill>
        </p:spPr>
        <p:txBody>
          <a:bodyPr wrap="none" rtlCol="0">
            <a:spAutoFit/>
          </a:bodyPr>
          <a:lstStyle/>
          <a:p>
            <a:r>
              <a:rPr lang="en-GB" sz="1200" dirty="0"/>
              <a:t>Output</a:t>
            </a:r>
          </a:p>
        </p:txBody>
      </p:sp>
      <p:sp>
        <p:nvSpPr>
          <p:cNvPr id="9" name="TextBox 8">
            <a:extLst>
              <a:ext uri="{FF2B5EF4-FFF2-40B4-BE49-F238E27FC236}">
                <a16:creationId xmlns:a16="http://schemas.microsoft.com/office/drawing/2014/main" id="{CAF1240E-7BD2-C24D-BB32-5D17824B4526}"/>
              </a:ext>
            </a:extLst>
          </p:cNvPr>
          <p:cNvSpPr txBox="1"/>
          <p:nvPr/>
        </p:nvSpPr>
        <p:spPr>
          <a:xfrm>
            <a:off x="2649505" y="5224493"/>
            <a:ext cx="627095" cy="276999"/>
          </a:xfrm>
          <a:prstGeom prst="rect">
            <a:avLst/>
          </a:prstGeom>
          <a:solidFill>
            <a:schemeClr val="bg1"/>
          </a:solidFill>
        </p:spPr>
        <p:txBody>
          <a:bodyPr wrap="none" rtlCol="0">
            <a:spAutoFit/>
          </a:bodyPr>
          <a:lstStyle/>
          <a:p>
            <a:r>
              <a:rPr lang="en-GB" sz="1200" dirty="0"/>
              <a:t>Diode </a:t>
            </a:r>
          </a:p>
        </p:txBody>
      </p:sp>
      <p:sp>
        <p:nvSpPr>
          <p:cNvPr id="10" name="TextBox 9">
            <a:extLst>
              <a:ext uri="{FF2B5EF4-FFF2-40B4-BE49-F238E27FC236}">
                <a16:creationId xmlns:a16="http://schemas.microsoft.com/office/drawing/2014/main" id="{F2FFDBCA-24ED-F747-99DB-36A4CD9D47F5}"/>
              </a:ext>
            </a:extLst>
          </p:cNvPr>
          <p:cNvSpPr txBox="1"/>
          <p:nvPr/>
        </p:nvSpPr>
        <p:spPr>
          <a:xfrm>
            <a:off x="2649505" y="3929093"/>
            <a:ext cx="627095" cy="276999"/>
          </a:xfrm>
          <a:prstGeom prst="rect">
            <a:avLst/>
          </a:prstGeom>
          <a:solidFill>
            <a:schemeClr val="bg1"/>
          </a:solidFill>
        </p:spPr>
        <p:txBody>
          <a:bodyPr wrap="none" rtlCol="0">
            <a:spAutoFit/>
          </a:bodyPr>
          <a:lstStyle/>
          <a:p>
            <a:r>
              <a:rPr lang="en-GB" sz="1200" dirty="0"/>
              <a:t>Diode </a:t>
            </a:r>
          </a:p>
        </p:txBody>
      </p:sp>
      <p:sp>
        <p:nvSpPr>
          <p:cNvPr id="11" name="TextBox 10">
            <a:extLst>
              <a:ext uri="{FF2B5EF4-FFF2-40B4-BE49-F238E27FC236}">
                <a16:creationId xmlns:a16="http://schemas.microsoft.com/office/drawing/2014/main" id="{6F39B56F-E401-BF4E-8A5C-40B882229E41}"/>
              </a:ext>
            </a:extLst>
          </p:cNvPr>
          <p:cNvSpPr txBox="1"/>
          <p:nvPr/>
        </p:nvSpPr>
        <p:spPr>
          <a:xfrm>
            <a:off x="2649505" y="2605892"/>
            <a:ext cx="627095" cy="276999"/>
          </a:xfrm>
          <a:prstGeom prst="rect">
            <a:avLst/>
          </a:prstGeom>
          <a:solidFill>
            <a:schemeClr val="bg1"/>
          </a:solidFill>
        </p:spPr>
        <p:txBody>
          <a:bodyPr wrap="none" rtlCol="0">
            <a:spAutoFit/>
          </a:bodyPr>
          <a:lstStyle/>
          <a:p>
            <a:r>
              <a:rPr lang="en-GB" sz="1200" dirty="0"/>
              <a:t>Diode </a:t>
            </a:r>
          </a:p>
        </p:txBody>
      </p:sp>
      <p:sp>
        <p:nvSpPr>
          <p:cNvPr id="12" name="TextBox 11">
            <a:extLst>
              <a:ext uri="{FF2B5EF4-FFF2-40B4-BE49-F238E27FC236}">
                <a16:creationId xmlns:a16="http://schemas.microsoft.com/office/drawing/2014/main" id="{D97EEAD8-C503-104A-ADE9-51CD9404A7F9}"/>
              </a:ext>
            </a:extLst>
          </p:cNvPr>
          <p:cNvSpPr txBox="1"/>
          <p:nvPr/>
        </p:nvSpPr>
        <p:spPr>
          <a:xfrm>
            <a:off x="4191000" y="2605892"/>
            <a:ext cx="627095" cy="276999"/>
          </a:xfrm>
          <a:prstGeom prst="rect">
            <a:avLst/>
          </a:prstGeom>
          <a:solidFill>
            <a:schemeClr val="bg1"/>
          </a:solidFill>
        </p:spPr>
        <p:txBody>
          <a:bodyPr wrap="none" rtlCol="0">
            <a:spAutoFit/>
          </a:bodyPr>
          <a:lstStyle/>
          <a:p>
            <a:r>
              <a:rPr lang="en-GB" sz="1200" dirty="0"/>
              <a:t>Diode </a:t>
            </a:r>
          </a:p>
        </p:txBody>
      </p:sp>
      <p:sp>
        <p:nvSpPr>
          <p:cNvPr id="13" name="TextBox 12">
            <a:extLst>
              <a:ext uri="{FF2B5EF4-FFF2-40B4-BE49-F238E27FC236}">
                <a16:creationId xmlns:a16="http://schemas.microsoft.com/office/drawing/2014/main" id="{F2F6EA8D-75A8-CE41-97C8-543EC3DA2241}"/>
              </a:ext>
            </a:extLst>
          </p:cNvPr>
          <p:cNvSpPr txBox="1"/>
          <p:nvPr/>
        </p:nvSpPr>
        <p:spPr>
          <a:xfrm>
            <a:off x="4191000" y="3929093"/>
            <a:ext cx="627095" cy="276999"/>
          </a:xfrm>
          <a:prstGeom prst="rect">
            <a:avLst/>
          </a:prstGeom>
          <a:solidFill>
            <a:schemeClr val="bg1"/>
          </a:solidFill>
        </p:spPr>
        <p:txBody>
          <a:bodyPr wrap="none" rtlCol="0">
            <a:spAutoFit/>
          </a:bodyPr>
          <a:lstStyle/>
          <a:p>
            <a:r>
              <a:rPr lang="en-GB" sz="1200" dirty="0"/>
              <a:t>Diode </a:t>
            </a:r>
          </a:p>
        </p:txBody>
      </p:sp>
      <p:sp>
        <p:nvSpPr>
          <p:cNvPr id="14" name="TextBox 13">
            <a:extLst>
              <a:ext uri="{FF2B5EF4-FFF2-40B4-BE49-F238E27FC236}">
                <a16:creationId xmlns:a16="http://schemas.microsoft.com/office/drawing/2014/main" id="{EEFF5FF0-9AA2-B640-8CD3-CB48D29DD5ED}"/>
              </a:ext>
            </a:extLst>
          </p:cNvPr>
          <p:cNvSpPr txBox="1"/>
          <p:nvPr/>
        </p:nvSpPr>
        <p:spPr>
          <a:xfrm>
            <a:off x="4191000" y="5224493"/>
            <a:ext cx="627095" cy="276999"/>
          </a:xfrm>
          <a:prstGeom prst="rect">
            <a:avLst/>
          </a:prstGeom>
          <a:solidFill>
            <a:schemeClr val="bg1"/>
          </a:solidFill>
        </p:spPr>
        <p:txBody>
          <a:bodyPr wrap="none" rtlCol="0">
            <a:spAutoFit/>
          </a:bodyPr>
          <a:lstStyle/>
          <a:p>
            <a:r>
              <a:rPr lang="en-GB" sz="1200" dirty="0"/>
              <a:t>Diode </a:t>
            </a:r>
          </a:p>
        </p:txBody>
      </p:sp>
      <p:sp>
        <p:nvSpPr>
          <p:cNvPr id="15" name="TextBox 14">
            <a:extLst>
              <a:ext uri="{FF2B5EF4-FFF2-40B4-BE49-F238E27FC236}">
                <a16:creationId xmlns:a16="http://schemas.microsoft.com/office/drawing/2014/main" id="{19B35CE4-AAD9-A947-95B1-F876741FBCD6}"/>
              </a:ext>
            </a:extLst>
          </p:cNvPr>
          <p:cNvSpPr txBox="1"/>
          <p:nvPr/>
        </p:nvSpPr>
        <p:spPr>
          <a:xfrm>
            <a:off x="5715000" y="2605892"/>
            <a:ext cx="627095" cy="276999"/>
          </a:xfrm>
          <a:prstGeom prst="rect">
            <a:avLst/>
          </a:prstGeom>
          <a:solidFill>
            <a:schemeClr val="bg1"/>
          </a:solidFill>
        </p:spPr>
        <p:txBody>
          <a:bodyPr wrap="none" rtlCol="0">
            <a:spAutoFit/>
          </a:bodyPr>
          <a:lstStyle/>
          <a:p>
            <a:r>
              <a:rPr lang="en-GB" sz="1200" dirty="0"/>
              <a:t>Diode </a:t>
            </a:r>
          </a:p>
        </p:txBody>
      </p:sp>
      <p:sp>
        <p:nvSpPr>
          <p:cNvPr id="16" name="TextBox 15">
            <a:extLst>
              <a:ext uri="{FF2B5EF4-FFF2-40B4-BE49-F238E27FC236}">
                <a16:creationId xmlns:a16="http://schemas.microsoft.com/office/drawing/2014/main" id="{F33D51DE-1976-C846-842B-2CD0DB48482A}"/>
              </a:ext>
            </a:extLst>
          </p:cNvPr>
          <p:cNvSpPr txBox="1"/>
          <p:nvPr/>
        </p:nvSpPr>
        <p:spPr>
          <a:xfrm>
            <a:off x="5715000" y="3929093"/>
            <a:ext cx="627095" cy="276999"/>
          </a:xfrm>
          <a:prstGeom prst="rect">
            <a:avLst/>
          </a:prstGeom>
          <a:solidFill>
            <a:schemeClr val="bg1"/>
          </a:solidFill>
        </p:spPr>
        <p:txBody>
          <a:bodyPr wrap="none" rtlCol="0">
            <a:spAutoFit/>
          </a:bodyPr>
          <a:lstStyle/>
          <a:p>
            <a:r>
              <a:rPr lang="en-GB" sz="1200" dirty="0"/>
              <a:t>Diode </a:t>
            </a:r>
          </a:p>
        </p:txBody>
      </p:sp>
      <p:sp>
        <p:nvSpPr>
          <p:cNvPr id="17" name="TextBox 16">
            <a:extLst>
              <a:ext uri="{FF2B5EF4-FFF2-40B4-BE49-F238E27FC236}">
                <a16:creationId xmlns:a16="http://schemas.microsoft.com/office/drawing/2014/main" id="{5E67749E-ECFD-B44A-BB1F-F71B1FE484FA}"/>
              </a:ext>
            </a:extLst>
          </p:cNvPr>
          <p:cNvSpPr txBox="1"/>
          <p:nvPr/>
        </p:nvSpPr>
        <p:spPr>
          <a:xfrm>
            <a:off x="5715000" y="5224493"/>
            <a:ext cx="627095" cy="276999"/>
          </a:xfrm>
          <a:prstGeom prst="rect">
            <a:avLst/>
          </a:prstGeom>
          <a:solidFill>
            <a:schemeClr val="bg1"/>
          </a:solidFill>
        </p:spPr>
        <p:txBody>
          <a:bodyPr wrap="none" rtlCol="0">
            <a:spAutoFit/>
          </a:bodyPr>
          <a:lstStyle/>
          <a:p>
            <a:r>
              <a:rPr lang="en-GB" sz="1200" dirty="0"/>
              <a:t>Diode </a:t>
            </a:r>
          </a:p>
        </p:txBody>
      </p:sp>
      <p:sp>
        <p:nvSpPr>
          <p:cNvPr id="18" name="TextBox 17">
            <a:extLst>
              <a:ext uri="{FF2B5EF4-FFF2-40B4-BE49-F238E27FC236}">
                <a16:creationId xmlns:a16="http://schemas.microsoft.com/office/drawing/2014/main" id="{C0E7E5B9-6876-C644-8DB1-B779A7483BA2}"/>
              </a:ext>
            </a:extLst>
          </p:cNvPr>
          <p:cNvSpPr txBox="1"/>
          <p:nvPr/>
        </p:nvSpPr>
        <p:spPr>
          <a:xfrm>
            <a:off x="7162800" y="2301092"/>
            <a:ext cx="619080" cy="276999"/>
          </a:xfrm>
          <a:prstGeom prst="rect">
            <a:avLst/>
          </a:prstGeom>
          <a:solidFill>
            <a:schemeClr val="bg1"/>
          </a:solidFill>
        </p:spPr>
        <p:txBody>
          <a:bodyPr wrap="none" rtlCol="0">
            <a:spAutoFit/>
          </a:bodyPr>
          <a:lstStyle/>
          <a:p>
            <a:r>
              <a:rPr lang="en-GB" sz="1200" dirty="0"/>
              <a:t>Row 0</a:t>
            </a:r>
          </a:p>
        </p:txBody>
      </p:sp>
      <p:sp>
        <p:nvSpPr>
          <p:cNvPr id="19" name="TextBox 18">
            <a:extLst>
              <a:ext uri="{FF2B5EF4-FFF2-40B4-BE49-F238E27FC236}">
                <a16:creationId xmlns:a16="http://schemas.microsoft.com/office/drawing/2014/main" id="{920AA71E-FE4F-454A-AE80-25DA1837627D}"/>
              </a:ext>
            </a:extLst>
          </p:cNvPr>
          <p:cNvSpPr txBox="1"/>
          <p:nvPr/>
        </p:nvSpPr>
        <p:spPr>
          <a:xfrm>
            <a:off x="7162800" y="3624293"/>
            <a:ext cx="619080" cy="276999"/>
          </a:xfrm>
          <a:prstGeom prst="rect">
            <a:avLst/>
          </a:prstGeom>
          <a:solidFill>
            <a:schemeClr val="bg1"/>
          </a:solidFill>
        </p:spPr>
        <p:txBody>
          <a:bodyPr wrap="none" rtlCol="0">
            <a:spAutoFit/>
          </a:bodyPr>
          <a:lstStyle/>
          <a:p>
            <a:r>
              <a:rPr lang="en-GB" sz="1200" dirty="0"/>
              <a:t>Row 1</a:t>
            </a:r>
          </a:p>
        </p:txBody>
      </p:sp>
      <p:sp>
        <p:nvSpPr>
          <p:cNvPr id="20" name="TextBox 19">
            <a:extLst>
              <a:ext uri="{FF2B5EF4-FFF2-40B4-BE49-F238E27FC236}">
                <a16:creationId xmlns:a16="http://schemas.microsoft.com/office/drawing/2014/main" id="{834FCFC5-3942-C349-900D-83A35509D72D}"/>
              </a:ext>
            </a:extLst>
          </p:cNvPr>
          <p:cNvSpPr txBox="1"/>
          <p:nvPr/>
        </p:nvSpPr>
        <p:spPr>
          <a:xfrm>
            <a:off x="7162800" y="4919693"/>
            <a:ext cx="619080" cy="276999"/>
          </a:xfrm>
          <a:prstGeom prst="rect">
            <a:avLst/>
          </a:prstGeom>
          <a:solidFill>
            <a:schemeClr val="bg1"/>
          </a:solidFill>
        </p:spPr>
        <p:txBody>
          <a:bodyPr wrap="none" rtlCol="0">
            <a:spAutoFit/>
          </a:bodyPr>
          <a:lstStyle/>
          <a:p>
            <a:r>
              <a:rPr lang="en-GB" sz="1200" dirty="0"/>
              <a:t>Row 2</a:t>
            </a:r>
          </a:p>
        </p:txBody>
      </p:sp>
    </p:spTree>
    <p:extLst>
      <p:ext uri="{BB962C8B-B14F-4D97-AF65-F5344CB8AC3E}">
        <p14:creationId xmlns:p14="http://schemas.microsoft.com/office/powerpoint/2010/main" val="540184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B7486-7389-B14C-A1E5-7F7A8339A844}"/>
              </a:ext>
            </a:extLst>
          </p:cNvPr>
          <p:cNvSpPr>
            <a:spLocks noGrp="1"/>
          </p:cNvSpPr>
          <p:nvPr>
            <p:ph type="title"/>
          </p:nvPr>
        </p:nvSpPr>
        <p:spPr/>
        <p:txBody>
          <a:bodyPr/>
          <a:lstStyle/>
          <a:p>
            <a:r>
              <a:rPr lang="en-GB" dirty="0"/>
              <a:t>3T pixel</a:t>
            </a:r>
          </a:p>
        </p:txBody>
      </p:sp>
      <p:sp>
        <p:nvSpPr>
          <p:cNvPr id="3" name="Date Placeholder 2">
            <a:extLst>
              <a:ext uri="{FF2B5EF4-FFF2-40B4-BE49-F238E27FC236}">
                <a16:creationId xmlns:a16="http://schemas.microsoft.com/office/drawing/2014/main" id="{441561E9-F013-2742-818D-37349F87CC14}"/>
              </a:ext>
            </a:extLst>
          </p:cNvPr>
          <p:cNvSpPr>
            <a:spLocks noGrp="1"/>
          </p:cNvSpPr>
          <p:nvPr>
            <p:ph type="dt" sz="half" idx="10"/>
          </p:nvPr>
        </p:nvSpPr>
        <p:spPr/>
        <p:txBody>
          <a:bodyPr/>
          <a:lstStyle/>
          <a:p>
            <a:pPr>
              <a:defRPr/>
            </a:pPr>
            <a:fld id="{751AC25C-1C82-4613-8FEF-A380CFA08B67}" type="datetime1">
              <a:rPr lang="nb-NO" smtClean="0"/>
              <a:t>03.09.2019</a:t>
            </a:fld>
            <a:endParaRPr lang="nb-NO"/>
          </a:p>
        </p:txBody>
      </p:sp>
      <p:sp>
        <p:nvSpPr>
          <p:cNvPr id="4" name="Slide Number Placeholder 3">
            <a:extLst>
              <a:ext uri="{FF2B5EF4-FFF2-40B4-BE49-F238E27FC236}">
                <a16:creationId xmlns:a16="http://schemas.microsoft.com/office/drawing/2014/main" id="{C2958E2C-4023-F14A-8780-339BC661C6BC}"/>
              </a:ext>
            </a:extLst>
          </p:cNvPr>
          <p:cNvSpPr>
            <a:spLocks noGrp="1"/>
          </p:cNvSpPr>
          <p:nvPr>
            <p:ph type="sldNum" sz="quarter" idx="12"/>
          </p:nvPr>
        </p:nvSpPr>
        <p:spPr/>
        <p:txBody>
          <a:bodyPr/>
          <a:lstStyle/>
          <a:p>
            <a:pPr>
              <a:defRPr/>
            </a:pPr>
            <a:fld id="{C7C305EA-59A6-7140-95FF-E1B500F1B4CD}" type="slidenum">
              <a:rPr lang="en-US" smtClean="0"/>
              <a:pPr>
                <a:defRPr/>
              </a:pPr>
              <a:t>5</a:t>
            </a:fld>
            <a:endParaRPr lang="en-US"/>
          </a:p>
        </p:txBody>
      </p:sp>
      <p:sp>
        <p:nvSpPr>
          <p:cNvPr id="97" name="TextBox 96">
            <a:extLst>
              <a:ext uri="{FF2B5EF4-FFF2-40B4-BE49-F238E27FC236}">
                <a16:creationId xmlns:a16="http://schemas.microsoft.com/office/drawing/2014/main" id="{02E98A93-3AA0-3C46-93BA-6FBC72080709}"/>
              </a:ext>
            </a:extLst>
          </p:cNvPr>
          <p:cNvSpPr txBox="1"/>
          <p:nvPr/>
        </p:nvSpPr>
        <p:spPr>
          <a:xfrm>
            <a:off x="4648200" y="3257490"/>
            <a:ext cx="699230" cy="400110"/>
          </a:xfrm>
          <a:prstGeom prst="rect">
            <a:avLst/>
          </a:prstGeom>
          <a:noFill/>
        </p:spPr>
        <p:txBody>
          <a:bodyPr wrap="none" rtlCol="0">
            <a:spAutoFit/>
          </a:bodyPr>
          <a:lstStyle/>
          <a:p>
            <a:r>
              <a:rPr lang="en-GB" dirty="0"/>
              <a:t>RST</a:t>
            </a:r>
          </a:p>
        </p:txBody>
      </p:sp>
      <p:sp>
        <p:nvSpPr>
          <p:cNvPr id="100" name="TextBox 99">
            <a:extLst>
              <a:ext uri="{FF2B5EF4-FFF2-40B4-BE49-F238E27FC236}">
                <a16:creationId xmlns:a16="http://schemas.microsoft.com/office/drawing/2014/main" id="{49CA7EEE-B45E-F440-9AFE-76DB7A69A4FD}"/>
              </a:ext>
            </a:extLst>
          </p:cNvPr>
          <p:cNvSpPr txBox="1"/>
          <p:nvPr/>
        </p:nvSpPr>
        <p:spPr>
          <a:xfrm>
            <a:off x="4648200" y="2590800"/>
            <a:ext cx="811441" cy="400110"/>
          </a:xfrm>
          <a:prstGeom prst="rect">
            <a:avLst/>
          </a:prstGeom>
          <a:noFill/>
        </p:spPr>
        <p:txBody>
          <a:bodyPr wrap="none" rtlCol="0">
            <a:spAutoFit/>
          </a:bodyPr>
          <a:lstStyle/>
          <a:p>
            <a:r>
              <a:rPr lang="en-GB" dirty="0"/>
              <a:t>ROW</a:t>
            </a:r>
          </a:p>
        </p:txBody>
      </p:sp>
      <p:sp>
        <p:nvSpPr>
          <p:cNvPr id="101" name="TextBox 100">
            <a:extLst>
              <a:ext uri="{FF2B5EF4-FFF2-40B4-BE49-F238E27FC236}">
                <a16:creationId xmlns:a16="http://schemas.microsoft.com/office/drawing/2014/main" id="{1007CA0E-E2DE-234E-843A-4D014DED495B}"/>
              </a:ext>
            </a:extLst>
          </p:cNvPr>
          <p:cNvSpPr txBox="1"/>
          <p:nvPr/>
        </p:nvSpPr>
        <p:spPr>
          <a:xfrm>
            <a:off x="4678539" y="3962400"/>
            <a:ext cx="593432" cy="400110"/>
          </a:xfrm>
          <a:prstGeom prst="rect">
            <a:avLst/>
          </a:prstGeom>
          <a:noFill/>
        </p:spPr>
        <p:txBody>
          <a:bodyPr wrap="none" rtlCol="0">
            <a:spAutoFit/>
          </a:bodyPr>
          <a:lstStyle/>
          <a:p>
            <a:r>
              <a:rPr lang="en-GB" dirty="0"/>
              <a:t>V</a:t>
            </a:r>
            <a:r>
              <a:rPr lang="en-GB" baseline="-25000" dirty="0"/>
              <a:t>PD</a:t>
            </a:r>
          </a:p>
        </p:txBody>
      </p:sp>
      <p:cxnSp>
        <p:nvCxnSpPr>
          <p:cNvPr id="103" name="Straight Connector 102">
            <a:extLst>
              <a:ext uri="{FF2B5EF4-FFF2-40B4-BE49-F238E27FC236}">
                <a16:creationId xmlns:a16="http://schemas.microsoft.com/office/drawing/2014/main" id="{85DE42D5-449B-6244-BD87-1E615964EE51}"/>
              </a:ext>
            </a:extLst>
          </p:cNvPr>
          <p:cNvCxnSpPr/>
          <p:nvPr/>
        </p:nvCxnSpPr>
        <p:spPr bwMode="auto">
          <a:xfrm flipV="1">
            <a:off x="7924800" y="2495490"/>
            <a:ext cx="0" cy="40011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5" name="Straight Connector 104">
            <a:extLst>
              <a:ext uri="{FF2B5EF4-FFF2-40B4-BE49-F238E27FC236}">
                <a16:creationId xmlns:a16="http://schemas.microsoft.com/office/drawing/2014/main" id="{C48F8EE1-0BA6-704B-A801-9272CCF4602A}"/>
              </a:ext>
            </a:extLst>
          </p:cNvPr>
          <p:cNvCxnSpPr>
            <a:cxnSpLocks/>
          </p:cNvCxnSpPr>
          <p:nvPr/>
        </p:nvCxnSpPr>
        <p:spPr bwMode="auto">
          <a:xfrm>
            <a:off x="7924800" y="2486055"/>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7" name="Straight Connector 106">
            <a:extLst>
              <a:ext uri="{FF2B5EF4-FFF2-40B4-BE49-F238E27FC236}">
                <a16:creationId xmlns:a16="http://schemas.microsoft.com/office/drawing/2014/main" id="{85198EB9-C698-044C-9985-5A7B42BEC610}"/>
              </a:ext>
            </a:extLst>
          </p:cNvPr>
          <p:cNvCxnSpPr/>
          <p:nvPr/>
        </p:nvCxnSpPr>
        <p:spPr bwMode="auto">
          <a:xfrm>
            <a:off x="8305800" y="2495490"/>
            <a:ext cx="0" cy="40011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8" name="Straight Connector 107">
            <a:extLst>
              <a:ext uri="{FF2B5EF4-FFF2-40B4-BE49-F238E27FC236}">
                <a16:creationId xmlns:a16="http://schemas.microsoft.com/office/drawing/2014/main" id="{83DC96FC-330B-8240-B3EC-735FE7943A67}"/>
              </a:ext>
            </a:extLst>
          </p:cNvPr>
          <p:cNvCxnSpPr/>
          <p:nvPr/>
        </p:nvCxnSpPr>
        <p:spPr bwMode="auto">
          <a:xfrm flipV="1">
            <a:off x="5562600" y="3149480"/>
            <a:ext cx="0" cy="40011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9" name="Straight Connector 108">
            <a:extLst>
              <a:ext uri="{FF2B5EF4-FFF2-40B4-BE49-F238E27FC236}">
                <a16:creationId xmlns:a16="http://schemas.microsoft.com/office/drawing/2014/main" id="{428DEEF0-A896-C740-BB09-0713836EDD4F}"/>
              </a:ext>
            </a:extLst>
          </p:cNvPr>
          <p:cNvCxnSpPr/>
          <p:nvPr/>
        </p:nvCxnSpPr>
        <p:spPr bwMode="auto">
          <a:xfrm flipV="1">
            <a:off x="5715000" y="3149480"/>
            <a:ext cx="0" cy="40011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1" name="Straight Connector 110">
            <a:extLst>
              <a:ext uri="{FF2B5EF4-FFF2-40B4-BE49-F238E27FC236}">
                <a16:creationId xmlns:a16="http://schemas.microsoft.com/office/drawing/2014/main" id="{93796EEF-1D41-B74E-B423-BFE480B73B0F}"/>
              </a:ext>
            </a:extLst>
          </p:cNvPr>
          <p:cNvCxnSpPr/>
          <p:nvPr/>
        </p:nvCxnSpPr>
        <p:spPr bwMode="auto">
          <a:xfrm>
            <a:off x="5562600" y="3149480"/>
            <a:ext cx="152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3" name="Straight Connector 112">
            <a:extLst>
              <a:ext uri="{FF2B5EF4-FFF2-40B4-BE49-F238E27FC236}">
                <a16:creationId xmlns:a16="http://schemas.microsoft.com/office/drawing/2014/main" id="{9B2C939F-4E9E-BA42-A1E7-0674ADCC4C78}"/>
              </a:ext>
            </a:extLst>
          </p:cNvPr>
          <p:cNvCxnSpPr/>
          <p:nvPr/>
        </p:nvCxnSpPr>
        <p:spPr bwMode="auto">
          <a:xfrm>
            <a:off x="5715000" y="3549590"/>
            <a:ext cx="228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4" name="Arc 113">
            <a:extLst>
              <a:ext uri="{FF2B5EF4-FFF2-40B4-BE49-F238E27FC236}">
                <a16:creationId xmlns:a16="http://schemas.microsoft.com/office/drawing/2014/main" id="{49679621-0F91-AC43-BB53-E43AE49EC94A}"/>
              </a:ext>
            </a:extLst>
          </p:cNvPr>
          <p:cNvSpPr/>
          <p:nvPr/>
        </p:nvSpPr>
        <p:spPr bwMode="auto">
          <a:xfrm flipH="1">
            <a:off x="5562600" y="3962400"/>
            <a:ext cx="308536" cy="49530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cxnSp>
        <p:nvCxnSpPr>
          <p:cNvPr id="116" name="Straight Connector 115">
            <a:extLst>
              <a:ext uri="{FF2B5EF4-FFF2-40B4-BE49-F238E27FC236}">
                <a16:creationId xmlns:a16="http://schemas.microsoft.com/office/drawing/2014/main" id="{362C9026-B677-A944-81B9-21F209D92EBD}"/>
              </a:ext>
            </a:extLst>
          </p:cNvPr>
          <p:cNvCxnSpPr>
            <a:cxnSpLocks/>
            <a:endCxn id="127" idx="2"/>
          </p:cNvCxnSpPr>
          <p:nvPr/>
        </p:nvCxnSpPr>
        <p:spPr bwMode="auto">
          <a:xfrm>
            <a:off x="5715000" y="3962400"/>
            <a:ext cx="2362200" cy="20955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6" name="Group 125">
            <a:extLst>
              <a:ext uri="{FF2B5EF4-FFF2-40B4-BE49-F238E27FC236}">
                <a16:creationId xmlns:a16="http://schemas.microsoft.com/office/drawing/2014/main" id="{E57F4291-9EDF-B248-BEF6-C023D03475C5}"/>
              </a:ext>
            </a:extLst>
          </p:cNvPr>
          <p:cNvGrpSpPr/>
          <p:nvPr/>
        </p:nvGrpSpPr>
        <p:grpSpPr>
          <a:xfrm>
            <a:off x="457200" y="1981200"/>
            <a:ext cx="3840970" cy="3829110"/>
            <a:chOff x="533400" y="1981200"/>
            <a:chExt cx="3840970" cy="3829110"/>
          </a:xfrm>
        </p:grpSpPr>
        <p:grpSp>
          <p:nvGrpSpPr>
            <p:cNvPr id="96" name="Group 95">
              <a:extLst>
                <a:ext uri="{FF2B5EF4-FFF2-40B4-BE49-F238E27FC236}">
                  <a16:creationId xmlns:a16="http://schemas.microsoft.com/office/drawing/2014/main" id="{E5223161-28A2-AC41-AF52-D1A961A06A58}"/>
                </a:ext>
              </a:extLst>
            </p:cNvPr>
            <p:cNvGrpSpPr/>
            <p:nvPr/>
          </p:nvGrpSpPr>
          <p:grpSpPr>
            <a:xfrm>
              <a:off x="533400" y="1981200"/>
              <a:ext cx="3653863" cy="3371910"/>
              <a:chOff x="2667000" y="1733490"/>
              <a:chExt cx="3653863" cy="3371910"/>
            </a:xfrm>
          </p:grpSpPr>
          <p:sp>
            <p:nvSpPr>
              <p:cNvPr id="22" name="Triangle 21">
                <a:extLst>
                  <a:ext uri="{FF2B5EF4-FFF2-40B4-BE49-F238E27FC236}">
                    <a16:creationId xmlns:a16="http://schemas.microsoft.com/office/drawing/2014/main" id="{E8E1CE71-633A-9F49-80E1-F85443AE0BC2}"/>
                  </a:ext>
                </a:extLst>
              </p:cNvPr>
              <p:cNvSpPr/>
              <p:nvPr/>
            </p:nvSpPr>
            <p:spPr bwMode="auto">
              <a:xfrm>
                <a:off x="3730063" y="3955990"/>
                <a:ext cx="304800" cy="304800"/>
              </a:xfrm>
              <a:prstGeom prst="triangle">
                <a:avLst/>
              </a:prstGeom>
              <a:solidFill>
                <a:schemeClr val="tx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cxnSp>
            <p:nvCxnSpPr>
              <p:cNvPr id="24" name="Straight Connector 23">
                <a:extLst>
                  <a:ext uri="{FF2B5EF4-FFF2-40B4-BE49-F238E27FC236}">
                    <a16:creationId xmlns:a16="http://schemas.microsoft.com/office/drawing/2014/main" id="{57B506D8-4329-9C46-9305-06E4E4C4D422}"/>
                  </a:ext>
                </a:extLst>
              </p:cNvPr>
              <p:cNvCxnSpPr/>
              <p:nvPr/>
            </p:nvCxnSpPr>
            <p:spPr bwMode="auto">
              <a:xfrm>
                <a:off x="3730063" y="3955990"/>
                <a:ext cx="3048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E6045201-1793-F848-95FF-63FAF22F5E1E}"/>
                  </a:ext>
                </a:extLst>
              </p:cNvPr>
              <p:cNvCxnSpPr>
                <a:stCxn id="22" idx="3"/>
              </p:cNvCxnSpPr>
              <p:nvPr/>
            </p:nvCxnSpPr>
            <p:spPr bwMode="auto">
              <a:xfrm>
                <a:off x="3882463" y="4260790"/>
                <a:ext cx="0" cy="30480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28" name="Straight Connector 27">
                <a:extLst>
                  <a:ext uri="{FF2B5EF4-FFF2-40B4-BE49-F238E27FC236}">
                    <a16:creationId xmlns:a16="http://schemas.microsoft.com/office/drawing/2014/main" id="{3317B4A2-1114-0C43-8BE3-6231B5EC4C3F}"/>
                  </a:ext>
                </a:extLst>
              </p:cNvPr>
              <p:cNvCxnSpPr>
                <a:cxnSpLocks/>
              </p:cNvCxnSpPr>
              <p:nvPr/>
            </p:nvCxnSpPr>
            <p:spPr bwMode="auto">
              <a:xfrm>
                <a:off x="3653863" y="4565590"/>
                <a:ext cx="4572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64CDCDC8-37BA-FB4C-8E1F-CE00D3C2BB0C}"/>
                  </a:ext>
                </a:extLst>
              </p:cNvPr>
              <p:cNvCxnSpPr>
                <a:cxnSpLocks/>
              </p:cNvCxnSpPr>
              <p:nvPr/>
            </p:nvCxnSpPr>
            <p:spPr bwMode="auto">
              <a:xfrm>
                <a:off x="3722589" y="4641790"/>
                <a:ext cx="312274"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12AC0174-433A-814F-B9F8-636BFCC9D2E2}"/>
                  </a:ext>
                </a:extLst>
              </p:cNvPr>
              <p:cNvCxnSpPr>
                <a:cxnSpLocks/>
              </p:cNvCxnSpPr>
              <p:nvPr/>
            </p:nvCxnSpPr>
            <p:spPr bwMode="auto">
              <a:xfrm>
                <a:off x="3789252" y="4717990"/>
                <a:ext cx="193896"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652FBAC3-D94F-2B41-89F6-9DCBC96C6750}"/>
                  </a:ext>
                </a:extLst>
              </p:cNvPr>
              <p:cNvCxnSpPr>
                <a:stCxn id="22" idx="0"/>
              </p:cNvCxnSpPr>
              <p:nvPr/>
            </p:nvCxnSpPr>
            <p:spPr bwMode="auto">
              <a:xfrm flipV="1">
                <a:off x="3882463" y="3574990"/>
                <a:ext cx="0" cy="38100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46DD183B-D339-9E44-A4A5-EFE6474BADAB}"/>
                  </a:ext>
                </a:extLst>
              </p:cNvPr>
              <p:cNvCxnSpPr/>
              <p:nvPr/>
            </p:nvCxnSpPr>
            <p:spPr bwMode="auto">
              <a:xfrm>
                <a:off x="3886200" y="3574990"/>
                <a:ext cx="605863"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140DE3E1-429E-B547-A647-252B90A74252}"/>
                  </a:ext>
                </a:extLst>
              </p:cNvPr>
              <p:cNvCxnSpPr>
                <a:cxnSpLocks/>
              </p:cNvCxnSpPr>
              <p:nvPr/>
            </p:nvCxnSpPr>
            <p:spPr bwMode="auto">
              <a:xfrm>
                <a:off x="4568263" y="3346390"/>
                <a:ext cx="0" cy="45720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B576365B-7DA2-384B-9B96-AD838C089760}"/>
                  </a:ext>
                </a:extLst>
              </p:cNvPr>
              <p:cNvCxnSpPr>
                <a:cxnSpLocks/>
              </p:cNvCxnSpPr>
              <p:nvPr/>
            </p:nvCxnSpPr>
            <p:spPr bwMode="auto">
              <a:xfrm>
                <a:off x="4568263" y="3346390"/>
                <a:ext cx="2286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46" name="Straight Connector 45">
                <a:extLst>
                  <a:ext uri="{FF2B5EF4-FFF2-40B4-BE49-F238E27FC236}">
                    <a16:creationId xmlns:a16="http://schemas.microsoft.com/office/drawing/2014/main" id="{A3CCFDE9-3200-194F-9411-DE77DADD440E}"/>
                  </a:ext>
                </a:extLst>
              </p:cNvPr>
              <p:cNvCxnSpPr>
                <a:cxnSpLocks/>
              </p:cNvCxnSpPr>
              <p:nvPr/>
            </p:nvCxnSpPr>
            <p:spPr bwMode="auto">
              <a:xfrm>
                <a:off x="4568263" y="3803590"/>
                <a:ext cx="2286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29785A6A-7BF1-7242-9A0B-3B39A3E76B84}"/>
                  </a:ext>
                </a:extLst>
              </p:cNvPr>
              <p:cNvCxnSpPr>
                <a:cxnSpLocks/>
              </p:cNvCxnSpPr>
              <p:nvPr/>
            </p:nvCxnSpPr>
            <p:spPr bwMode="auto">
              <a:xfrm>
                <a:off x="4492063" y="3346390"/>
                <a:ext cx="0" cy="45720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id="{A21C40A1-0975-F043-B4FA-688774EA2125}"/>
                  </a:ext>
                </a:extLst>
              </p:cNvPr>
              <p:cNvCxnSpPr>
                <a:cxnSpLocks/>
              </p:cNvCxnSpPr>
              <p:nvPr/>
            </p:nvCxnSpPr>
            <p:spPr bwMode="auto">
              <a:xfrm flipV="1">
                <a:off x="4796863" y="2660590"/>
                <a:ext cx="0" cy="68580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3CBA314D-8F79-9E42-A865-3BF734AEA645}"/>
                  </a:ext>
                </a:extLst>
              </p:cNvPr>
              <p:cNvCxnSpPr>
                <a:cxnSpLocks/>
              </p:cNvCxnSpPr>
              <p:nvPr/>
            </p:nvCxnSpPr>
            <p:spPr bwMode="auto">
              <a:xfrm flipV="1">
                <a:off x="3886200" y="2965390"/>
                <a:ext cx="0" cy="60960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3" name="Straight Connector 52">
                <a:extLst>
                  <a:ext uri="{FF2B5EF4-FFF2-40B4-BE49-F238E27FC236}">
                    <a16:creationId xmlns:a16="http://schemas.microsoft.com/office/drawing/2014/main" id="{68C67511-56C6-9C4D-8B23-EEC9110F356D}"/>
                  </a:ext>
                </a:extLst>
              </p:cNvPr>
              <p:cNvCxnSpPr>
                <a:cxnSpLocks/>
              </p:cNvCxnSpPr>
              <p:nvPr/>
            </p:nvCxnSpPr>
            <p:spPr bwMode="auto">
              <a:xfrm>
                <a:off x="3653863" y="2508190"/>
                <a:ext cx="0" cy="45720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4" name="Straight Connector 53">
                <a:extLst>
                  <a:ext uri="{FF2B5EF4-FFF2-40B4-BE49-F238E27FC236}">
                    <a16:creationId xmlns:a16="http://schemas.microsoft.com/office/drawing/2014/main" id="{B3198335-3B2C-3744-BCC1-85E0F37132E3}"/>
                  </a:ext>
                </a:extLst>
              </p:cNvPr>
              <p:cNvCxnSpPr>
                <a:cxnSpLocks/>
              </p:cNvCxnSpPr>
              <p:nvPr/>
            </p:nvCxnSpPr>
            <p:spPr bwMode="auto">
              <a:xfrm>
                <a:off x="3653863" y="2508190"/>
                <a:ext cx="2286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5" name="Straight Connector 54">
                <a:extLst>
                  <a:ext uri="{FF2B5EF4-FFF2-40B4-BE49-F238E27FC236}">
                    <a16:creationId xmlns:a16="http://schemas.microsoft.com/office/drawing/2014/main" id="{AFA49FB1-8641-CC47-B495-BF1714825A33}"/>
                  </a:ext>
                </a:extLst>
              </p:cNvPr>
              <p:cNvCxnSpPr>
                <a:cxnSpLocks/>
              </p:cNvCxnSpPr>
              <p:nvPr/>
            </p:nvCxnSpPr>
            <p:spPr bwMode="auto">
              <a:xfrm>
                <a:off x="3653863" y="2965390"/>
                <a:ext cx="2286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6" name="Straight Connector 55">
                <a:extLst>
                  <a:ext uri="{FF2B5EF4-FFF2-40B4-BE49-F238E27FC236}">
                    <a16:creationId xmlns:a16="http://schemas.microsoft.com/office/drawing/2014/main" id="{F982953A-4ECC-2D44-9C5A-14912EA32021}"/>
                  </a:ext>
                </a:extLst>
              </p:cNvPr>
              <p:cNvCxnSpPr>
                <a:cxnSpLocks/>
              </p:cNvCxnSpPr>
              <p:nvPr/>
            </p:nvCxnSpPr>
            <p:spPr bwMode="auto">
              <a:xfrm>
                <a:off x="3577663" y="2508190"/>
                <a:ext cx="0" cy="45720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A2A1DDA1-31D6-784B-B47E-E335008B3D53}"/>
                  </a:ext>
                </a:extLst>
              </p:cNvPr>
              <p:cNvCxnSpPr>
                <a:cxnSpLocks/>
              </p:cNvCxnSpPr>
              <p:nvPr/>
            </p:nvCxnSpPr>
            <p:spPr bwMode="auto">
              <a:xfrm>
                <a:off x="3272863" y="2736790"/>
                <a:ext cx="301063"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1A1977F5-B6F2-524F-931E-DCBFA3100C48}"/>
                  </a:ext>
                </a:extLst>
              </p:cNvPr>
              <p:cNvCxnSpPr/>
              <p:nvPr/>
            </p:nvCxnSpPr>
            <p:spPr bwMode="auto">
              <a:xfrm flipV="1">
                <a:off x="3886200" y="2127190"/>
                <a:ext cx="0" cy="38100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1A51577D-1D37-BE42-A5C2-0A67671E03F6}"/>
                  </a:ext>
                </a:extLst>
              </p:cNvPr>
              <p:cNvCxnSpPr>
                <a:cxnSpLocks/>
              </p:cNvCxnSpPr>
              <p:nvPr/>
            </p:nvCxnSpPr>
            <p:spPr bwMode="auto">
              <a:xfrm>
                <a:off x="3733800" y="2127190"/>
                <a:ext cx="301063"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283796AF-D1E2-6A42-B167-DADAF5F33778}"/>
                  </a:ext>
                </a:extLst>
              </p:cNvPr>
              <p:cNvCxnSpPr>
                <a:cxnSpLocks/>
              </p:cNvCxnSpPr>
              <p:nvPr/>
            </p:nvCxnSpPr>
            <p:spPr bwMode="auto">
              <a:xfrm>
                <a:off x="4648200" y="2660590"/>
                <a:ext cx="301063"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64" name="Straight Connector 63">
                <a:extLst>
                  <a:ext uri="{FF2B5EF4-FFF2-40B4-BE49-F238E27FC236}">
                    <a16:creationId xmlns:a16="http://schemas.microsoft.com/office/drawing/2014/main" id="{AE11206A-E48C-B24A-A93F-F437F5FD4469}"/>
                  </a:ext>
                </a:extLst>
              </p:cNvPr>
              <p:cNvCxnSpPr/>
              <p:nvPr/>
            </p:nvCxnSpPr>
            <p:spPr bwMode="auto">
              <a:xfrm>
                <a:off x="4796863" y="3803590"/>
                <a:ext cx="0" cy="53340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F03AFE2D-EB96-EE44-A7A4-BCF74D7ABF91}"/>
                  </a:ext>
                </a:extLst>
              </p:cNvPr>
              <p:cNvCxnSpPr/>
              <p:nvPr/>
            </p:nvCxnSpPr>
            <p:spPr bwMode="auto">
              <a:xfrm>
                <a:off x="4796863" y="4336990"/>
                <a:ext cx="5334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nvGrpSpPr>
              <p:cNvPr id="71" name="Group 70">
                <a:extLst>
                  <a:ext uri="{FF2B5EF4-FFF2-40B4-BE49-F238E27FC236}">
                    <a16:creationId xmlns:a16="http://schemas.microsoft.com/office/drawing/2014/main" id="{0F278706-1FC4-9348-B747-DBBECDD084FB}"/>
                  </a:ext>
                </a:extLst>
              </p:cNvPr>
              <p:cNvGrpSpPr/>
              <p:nvPr/>
            </p:nvGrpSpPr>
            <p:grpSpPr>
              <a:xfrm rot="16200000">
                <a:off x="5406464" y="4260790"/>
                <a:ext cx="304800" cy="457200"/>
                <a:chOff x="1905000" y="3200400"/>
                <a:chExt cx="304800" cy="457200"/>
              </a:xfrm>
              <a:solidFill>
                <a:schemeClr val="tx1"/>
              </a:solidFill>
            </p:grpSpPr>
            <p:cxnSp>
              <p:nvCxnSpPr>
                <p:cNvPr id="67" name="Straight Connector 66">
                  <a:extLst>
                    <a:ext uri="{FF2B5EF4-FFF2-40B4-BE49-F238E27FC236}">
                      <a16:creationId xmlns:a16="http://schemas.microsoft.com/office/drawing/2014/main" id="{0314DA0E-D1BF-8043-936D-D92F189D9FC4}"/>
                    </a:ext>
                  </a:extLst>
                </p:cNvPr>
                <p:cNvCxnSpPr>
                  <a:cxnSpLocks/>
                </p:cNvCxnSpPr>
                <p:nvPr/>
              </p:nvCxnSpPr>
              <p:spPr bwMode="auto">
                <a:xfrm>
                  <a:off x="1981200" y="3200400"/>
                  <a:ext cx="0" cy="457200"/>
                </a:xfrm>
                <a:prstGeom prst="line">
                  <a:avLst/>
                </a:prstGeom>
                <a:grpFill/>
                <a:ln w="19050" cap="flat" cmpd="sng" algn="ctr">
                  <a:solidFill>
                    <a:schemeClr val="tx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BFCBF7E7-13F0-3E40-B4CD-FAC8195ADA7F}"/>
                    </a:ext>
                  </a:extLst>
                </p:cNvPr>
                <p:cNvCxnSpPr>
                  <a:cxnSpLocks/>
                </p:cNvCxnSpPr>
                <p:nvPr/>
              </p:nvCxnSpPr>
              <p:spPr bwMode="auto">
                <a:xfrm>
                  <a:off x="1981200" y="3200400"/>
                  <a:ext cx="228600" cy="0"/>
                </a:xfrm>
                <a:prstGeom prst="line">
                  <a:avLst/>
                </a:prstGeom>
                <a:grpFill/>
                <a:ln w="19050" cap="flat" cmpd="sng" algn="ctr">
                  <a:solidFill>
                    <a:schemeClr val="tx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F736010C-9C5A-854C-B9DA-FEFA86D7BD11}"/>
                    </a:ext>
                  </a:extLst>
                </p:cNvPr>
                <p:cNvCxnSpPr>
                  <a:cxnSpLocks/>
                </p:cNvCxnSpPr>
                <p:nvPr/>
              </p:nvCxnSpPr>
              <p:spPr bwMode="auto">
                <a:xfrm>
                  <a:off x="1981200" y="3657600"/>
                  <a:ext cx="228600" cy="0"/>
                </a:xfrm>
                <a:prstGeom prst="line">
                  <a:avLst/>
                </a:prstGeom>
                <a:grpFill/>
                <a:ln w="19050" cap="flat" cmpd="sng" algn="ctr">
                  <a:solidFill>
                    <a:schemeClr val="tx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C4D95619-FEE1-AE49-A51E-63EE2C325922}"/>
                    </a:ext>
                  </a:extLst>
                </p:cNvPr>
                <p:cNvCxnSpPr>
                  <a:cxnSpLocks/>
                </p:cNvCxnSpPr>
                <p:nvPr/>
              </p:nvCxnSpPr>
              <p:spPr bwMode="auto">
                <a:xfrm>
                  <a:off x="1905000" y="3200400"/>
                  <a:ext cx="0" cy="457200"/>
                </a:xfrm>
                <a:prstGeom prst="line">
                  <a:avLst/>
                </a:prstGeom>
                <a:grpFill/>
                <a:ln w="19050" cap="flat" cmpd="sng" algn="ctr">
                  <a:solidFill>
                    <a:schemeClr val="tx1"/>
                  </a:solidFill>
                  <a:prstDash val="solid"/>
                  <a:round/>
                  <a:headEnd type="none" w="med" len="med"/>
                  <a:tailEnd type="none" w="med" len="med"/>
                </a:ln>
                <a:effectLst/>
              </p:spPr>
            </p:cxnSp>
          </p:grpSp>
          <p:cxnSp>
            <p:nvCxnSpPr>
              <p:cNvPr id="73" name="Straight Connector 72">
                <a:extLst>
                  <a:ext uri="{FF2B5EF4-FFF2-40B4-BE49-F238E27FC236}">
                    <a16:creationId xmlns:a16="http://schemas.microsoft.com/office/drawing/2014/main" id="{0D369390-7CDA-444A-B067-123508BC9410}"/>
                  </a:ext>
                </a:extLst>
              </p:cNvPr>
              <p:cNvCxnSpPr/>
              <p:nvPr/>
            </p:nvCxnSpPr>
            <p:spPr bwMode="auto">
              <a:xfrm>
                <a:off x="5787464" y="4336990"/>
                <a:ext cx="228599" cy="0"/>
              </a:xfrm>
              <a:prstGeom prst="line">
                <a:avLst/>
              </a:prstGeom>
              <a:solidFill>
                <a:schemeClr val="accent1"/>
              </a:solidFill>
              <a:ln w="19050" cap="flat" cmpd="sng" algn="ctr">
                <a:solidFill>
                  <a:schemeClr val="tx1"/>
                </a:solidFill>
                <a:prstDash val="solid"/>
                <a:round/>
                <a:headEnd type="none" w="med" len="med"/>
                <a:tailEnd type="oval" w="med" len="med"/>
              </a:ln>
              <a:effectLst/>
            </p:spPr>
          </p:cxnSp>
          <p:cxnSp>
            <p:nvCxnSpPr>
              <p:cNvPr id="75" name="Straight Connector 74">
                <a:extLst>
                  <a:ext uri="{FF2B5EF4-FFF2-40B4-BE49-F238E27FC236}">
                    <a16:creationId xmlns:a16="http://schemas.microsoft.com/office/drawing/2014/main" id="{4ACD5034-EC1B-4148-A923-530668FB42CF}"/>
                  </a:ext>
                </a:extLst>
              </p:cNvPr>
              <p:cNvCxnSpPr/>
              <p:nvPr/>
            </p:nvCxnSpPr>
            <p:spPr bwMode="auto">
              <a:xfrm>
                <a:off x="5558864" y="4641790"/>
                <a:ext cx="0" cy="304800"/>
              </a:xfrm>
              <a:prstGeom prst="line">
                <a:avLst/>
              </a:prstGeom>
              <a:solidFill>
                <a:schemeClr val="accent1"/>
              </a:solidFill>
              <a:ln w="19050" cap="flat" cmpd="sng" algn="ctr">
                <a:solidFill>
                  <a:schemeClr val="tx1"/>
                </a:solidFill>
                <a:prstDash val="solid"/>
                <a:round/>
                <a:headEnd type="none" w="med" len="med"/>
                <a:tailEnd type="oval" w="med" len="med"/>
              </a:ln>
              <a:effectLst/>
            </p:spPr>
          </p:cxnSp>
          <p:cxnSp>
            <p:nvCxnSpPr>
              <p:cNvPr id="77" name="Straight Connector 76">
                <a:extLst>
                  <a:ext uri="{FF2B5EF4-FFF2-40B4-BE49-F238E27FC236}">
                    <a16:creationId xmlns:a16="http://schemas.microsoft.com/office/drawing/2014/main" id="{F36175F0-5705-4846-9BD6-7165FC230E8A}"/>
                  </a:ext>
                </a:extLst>
              </p:cNvPr>
              <p:cNvCxnSpPr>
                <a:cxnSpLocks/>
              </p:cNvCxnSpPr>
              <p:nvPr/>
            </p:nvCxnSpPr>
            <p:spPr bwMode="auto">
              <a:xfrm>
                <a:off x="3478441" y="4946590"/>
                <a:ext cx="2842422"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79" name="Straight Connector 78">
                <a:extLst>
                  <a:ext uri="{FF2B5EF4-FFF2-40B4-BE49-F238E27FC236}">
                    <a16:creationId xmlns:a16="http://schemas.microsoft.com/office/drawing/2014/main" id="{A3C27C87-5AA1-9C40-B34D-05F9AB6252BB}"/>
                  </a:ext>
                </a:extLst>
              </p:cNvPr>
              <p:cNvCxnSpPr>
                <a:cxnSpLocks/>
              </p:cNvCxnSpPr>
              <p:nvPr/>
            </p:nvCxnSpPr>
            <p:spPr bwMode="auto">
              <a:xfrm flipV="1">
                <a:off x="6016063" y="2508190"/>
                <a:ext cx="0" cy="2590800"/>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83" name="TextBox 82">
                <a:extLst>
                  <a:ext uri="{FF2B5EF4-FFF2-40B4-BE49-F238E27FC236}">
                    <a16:creationId xmlns:a16="http://schemas.microsoft.com/office/drawing/2014/main" id="{00A3F4BA-3A97-9A4A-B10A-269DBB78B68A}"/>
                  </a:ext>
                </a:extLst>
              </p:cNvPr>
              <p:cNvSpPr txBox="1"/>
              <p:nvPr/>
            </p:nvSpPr>
            <p:spPr>
              <a:xfrm>
                <a:off x="2667000" y="2508190"/>
                <a:ext cx="699230" cy="400110"/>
              </a:xfrm>
              <a:prstGeom prst="rect">
                <a:avLst/>
              </a:prstGeom>
              <a:noFill/>
            </p:spPr>
            <p:txBody>
              <a:bodyPr wrap="none" rtlCol="0">
                <a:spAutoFit/>
              </a:bodyPr>
              <a:lstStyle/>
              <a:p>
                <a:r>
                  <a:rPr lang="en-GB" dirty="0"/>
                  <a:t>RST</a:t>
                </a:r>
              </a:p>
            </p:txBody>
          </p:sp>
          <p:sp>
            <p:nvSpPr>
              <p:cNvPr id="84" name="TextBox 83">
                <a:extLst>
                  <a:ext uri="{FF2B5EF4-FFF2-40B4-BE49-F238E27FC236}">
                    <a16:creationId xmlns:a16="http://schemas.microsoft.com/office/drawing/2014/main" id="{FD040ED4-CD92-3B40-8379-ACB34EF39E0D}"/>
                  </a:ext>
                </a:extLst>
              </p:cNvPr>
              <p:cNvSpPr txBox="1"/>
              <p:nvPr/>
            </p:nvSpPr>
            <p:spPr>
              <a:xfrm>
                <a:off x="3567970" y="1733490"/>
                <a:ext cx="697627" cy="400110"/>
              </a:xfrm>
              <a:prstGeom prst="rect">
                <a:avLst/>
              </a:prstGeom>
              <a:noFill/>
            </p:spPr>
            <p:txBody>
              <a:bodyPr wrap="none" rtlCol="0">
                <a:spAutoFit/>
              </a:bodyPr>
              <a:lstStyle/>
              <a:p>
                <a:r>
                  <a:rPr lang="en-GB" dirty="0"/>
                  <a:t>V</a:t>
                </a:r>
                <a:r>
                  <a:rPr lang="en-GB" baseline="-25000" dirty="0"/>
                  <a:t>RST</a:t>
                </a:r>
              </a:p>
            </p:txBody>
          </p:sp>
          <p:sp>
            <p:nvSpPr>
              <p:cNvPr id="85" name="TextBox 84">
                <a:extLst>
                  <a:ext uri="{FF2B5EF4-FFF2-40B4-BE49-F238E27FC236}">
                    <a16:creationId xmlns:a16="http://schemas.microsoft.com/office/drawing/2014/main" id="{7CBCDEA2-F1F9-C744-AB78-07BEB0EC8B35}"/>
                  </a:ext>
                </a:extLst>
              </p:cNvPr>
              <p:cNvSpPr txBox="1"/>
              <p:nvPr/>
            </p:nvSpPr>
            <p:spPr>
              <a:xfrm>
                <a:off x="4407773" y="2247780"/>
                <a:ext cx="603050" cy="400110"/>
              </a:xfrm>
              <a:prstGeom prst="rect">
                <a:avLst/>
              </a:prstGeom>
              <a:noFill/>
            </p:spPr>
            <p:txBody>
              <a:bodyPr wrap="none" rtlCol="0">
                <a:spAutoFit/>
              </a:bodyPr>
              <a:lstStyle/>
              <a:p>
                <a:r>
                  <a:rPr lang="en-GB" dirty="0"/>
                  <a:t>V</a:t>
                </a:r>
                <a:r>
                  <a:rPr lang="en-GB" baseline="-25000" dirty="0"/>
                  <a:t>DD</a:t>
                </a:r>
              </a:p>
            </p:txBody>
          </p:sp>
          <p:sp>
            <p:nvSpPr>
              <p:cNvPr id="86" name="TextBox 85">
                <a:extLst>
                  <a:ext uri="{FF2B5EF4-FFF2-40B4-BE49-F238E27FC236}">
                    <a16:creationId xmlns:a16="http://schemas.microsoft.com/office/drawing/2014/main" id="{73C93252-D751-4644-9CC9-57827661931C}"/>
                  </a:ext>
                </a:extLst>
              </p:cNvPr>
              <p:cNvSpPr txBox="1"/>
              <p:nvPr/>
            </p:nvSpPr>
            <p:spPr>
              <a:xfrm>
                <a:off x="3657600" y="2552580"/>
                <a:ext cx="588623" cy="400110"/>
              </a:xfrm>
              <a:prstGeom prst="rect">
                <a:avLst/>
              </a:prstGeom>
              <a:noFill/>
            </p:spPr>
            <p:txBody>
              <a:bodyPr wrap="none" rtlCol="0">
                <a:spAutoFit/>
              </a:bodyPr>
              <a:lstStyle/>
              <a:p>
                <a:r>
                  <a:rPr lang="en-GB" dirty="0" err="1"/>
                  <a:t>M</a:t>
                </a:r>
                <a:r>
                  <a:rPr lang="en-GB" baseline="-25000" dirty="0" err="1"/>
                  <a:t>rst</a:t>
                </a:r>
                <a:endParaRPr lang="en-GB" baseline="-25000" dirty="0"/>
              </a:p>
            </p:txBody>
          </p:sp>
          <p:sp>
            <p:nvSpPr>
              <p:cNvPr id="87" name="TextBox 86">
                <a:extLst>
                  <a:ext uri="{FF2B5EF4-FFF2-40B4-BE49-F238E27FC236}">
                    <a16:creationId xmlns:a16="http://schemas.microsoft.com/office/drawing/2014/main" id="{9DB84E3E-EA3F-C440-9C54-40B008440501}"/>
                  </a:ext>
                </a:extLst>
              </p:cNvPr>
              <p:cNvSpPr txBox="1"/>
              <p:nvPr/>
            </p:nvSpPr>
            <p:spPr>
              <a:xfrm>
                <a:off x="4516777" y="3390780"/>
                <a:ext cx="530915" cy="400110"/>
              </a:xfrm>
              <a:prstGeom prst="rect">
                <a:avLst/>
              </a:prstGeom>
              <a:noFill/>
            </p:spPr>
            <p:txBody>
              <a:bodyPr wrap="none" rtlCol="0">
                <a:spAutoFit/>
              </a:bodyPr>
              <a:lstStyle/>
              <a:p>
                <a:r>
                  <a:rPr lang="en-GB" dirty="0" err="1"/>
                  <a:t>M</a:t>
                </a:r>
                <a:r>
                  <a:rPr lang="en-GB" baseline="-25000" dirty="0" err="1"/>
                  <a:t>sf</a:t>
                </a:r>
                <a:endParaRPr lang="en-GB" baseline="-25000" dirty="0"/>
              </a:p>
            </p:txBody>
          </p:sp>
          <p:sp>
            <p:nvSpPr>
              <p:cNvPr id="88" name="TextBox 87">
                <a:extLst>
                  <a:ext uri="{FF2B5EF4-FFF2-40B4-BE49-F238E27FC236}">
                    <a16:creationId xmlns:a16="http://schemas.microsoft.com/office/drawing/2014/main" id="{5BABEF98-8AB9-4E46-B285-CF2B52CF8220}"/>
                  </a:ext>
                </a:extLst>
              </p:cNvPr>
              <p:cNvSpPr txBox="1"/>
              <p:nvPr/>
            </p:nvSpPr>
            <p:spPr>
              <a:xfrm>
                <a:off x="5251526" y="4000380"/>
                <a:ext cx="615874" cy="400110"/>
              </a:xfrm>
              <a:prstGeom prst="rect">
                <a:avLst/>
              </a:prstGeom>
              <a:noFill/>
            </p:spPr>
            <p:txBody>
              <a:bodyPr wrap="none" rtlCol="0">
                <a:spAutoFit/>
              </a:bodyPr>
              <a:lstStyle/>
              <a:p>
                <a:r>
                  <a:rPr lang="en-GB" dirty="0" err="1"/>
                  <a:t>M</a:t>
                </a:r>
                <a:r>
                  <a:rPr lang="en-GB" baseline="-25000" dirty="0" err="1"/>
                  <a:t>sel</a:t>
                </a:r>
                <a:endParaRPr lang="en-GB" baseline="-25000" dirty="0"/>
              </a:p>
            </p:txBody>
          </p:sp>
          <p:sp>
            <p:nvSpPr>
              <p:cNvPr id="89" name="TextBox 88">
                <a:extLst>
                  <a:ext uri="{FF2B5EF4-FFF2-40B4-BE49-F238E27FC236}">
                    <a16:creationId xmlns:a16="http://schemas.microsoft.com/office/drawing/2014/main" id="{4405DB07-B488-6641-B2C0-D98037584BE2}"/>
                  </a:ext>
                </a:extLst>
              </p:cNvPr>
              <p:cNvSpPr txBox="1"/>
              <p:nvPr/>
            </p:nvSpPr>
            <p:spPr>
              <a:xfrm>
                <a:off x="2667000" y="4705290"/>
                <a:ext cx="811441" cy="400110"/>
              </a:xfrm>
              <a:prstGeom prst="rect">
                <a:avLst/>
              </a:prstGeom>
              <a:noFill/>
            </p:spPr>
            <p:txBody>
              <a:bodyPr wrap="none" rtlCol="0">
                <a:spAutoFit/>
              </a:bodyPr>
              <a:lstStyle/>
              <a:p>
                <a:r>
                  <a:rPr lang="en-GB" dirty="0"/>
                  <a:t>ROW</a:t>
                </a:r>
              </a:p>
            </p:txBody>
          </p:sp>
        </p:grpSp>
        <p:sp>
          <p:nvSpPr>
            <p:cNvPr id="99" name="TextBox 98">
              <a:extLst>
                <a:ext uri="{FF2B5EF4-FFF2-40B4-BE49-F238E27FC236}">
                  <a16:creationId xmlns:a16="http://schemas.microsoft.com/office/drawing/2014/main" id="{402DE4DC-4054-FD4A-A67C-70516FC3559E}"/>
                </a:ext>
              </a:extLst>
            </p:cNvPr>
            <p:cNvSpPr txBox="1"/>
            <p:nvPr/>
          </p:nvSpPr>
          <p:spPr>
            <a:xfrm>
              <a:off x="3667125" y="5410200"/>
              <a:ext cx="707245" cy="400110"/>
            </a:xfrm>
            <a:prstGeom prst="rect">
              <a:avLst/>
            </a:prstGeom>
            <a:noFill/>
          </p:spPr>
          <p:txBody>
            <a:bodyPr wrap="none" rtlCol="0">
              <a:spAutoFit/>
            </a:bodyPr>
            <a:lstStyle/>
            <a:p>
              <a:r>
                <a:rPr lang="en-GB" dirty="0"/>
                <a:t>V</a:t>
              </a:r>
              <a:r>
                <a:rPr lang="en-GB" baseline="-25000" dirty="0"/>
                <a:t>COL</a:t>
              </a:r>
            </a:p>
          </p:txBody>
        </p:sp>
        <p:cxnSp>
          <p:nvCxnSpPr>
            <p:cNvPr id="118" name="Straight Arrow Connector 117">
              <a:extLst>
                <a:ext uri="{FF2B5EF4-FFF2-40B4-BE49-F238E27FC236}">
                  <a16:creationId xmlns:a16="http://schemas.microsoft.com/office/drawing/2014/main" id="{CAB4B284-B2BA-194F-A1F4-DE03F6763369}"/>
                </a:ext>
              </a:extLst>
            </p:cNvPr>
            <p:cNvCxnSpPr/>
            <p:nvPr/>
          </p:nvCxnSpPr>
          <p:spPr bwMode="auto">
            <a:xfrm>
              <a:off x="1981200" y="4051300"/>
              <a:ext cx="0" cy="53339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19" name="TextBox 118">
              <a:extLst>
                <a:ext uri="{FF2B5EF4-FFF2-40B4-BE49-F238E27FC236}">
                  <a16:creationId xmlns:a16="http://schemas.microsoft.com/office/drawing/2014/main" id="{2BE25D59-9423-984C-8866-36FB76E895EA}"/>
                </a:ext>
              </a:extLst>
            </p:cNvPr>
            <p:cNvSpPr txBox="1"/>
            <p:nvPr/>
          </p:nvSpPr>
          <p:spPr>
            <a:xfrm>
              <a:off x="1927580" y="4095690"/>
              <a:ext cx="444352" cy="400110"/>
            </a:xfrm>
            <a:prstGeom prst="rect">
              <a:avLst/>
            </a:prstGeom>
            <a:noFill/>
          </p:spPr>
          <p:txBody>
            <a:bodyPr wrap="none" rtlCol="0">
              <a:spAutoFit/>
            </a:bodyPr>
            <a:lstStyle/>
            <a:p>
              <a:r>
                <a:rPr lang="en-GB" dirty="0" err="1"/>
                <a:t>I</a:t>
              </a:r>
              <a:r>
                <a:rPr lang="en-GB" baseline="-25000" dirty="0" err="1"/>
                <a:t>pd</a:t>
              </a:r>
              <a:endParaRPr lang="en-GB" baseline="-25000" dirty="0"/>
            </a:p>
          </p:txBody>
        </p:sp>
      </p:grpSp>
      <p:cxnSp>
        <p:nvCxnSpPr>
          <p:cNvPr id="122" name="Straight Arrow Connector 121">
            <a:extLst>
              <a:ext uri="{FF2B5EF4-FFF2-40B4-BE49-F238E27FC236}">
                <a16:creationId xmlns:a16="http://schemas.microsoft.com/office/drawing/2014/main" id="{3D890D13-5ACD-484A-B7F5-BAC8357E6AAC}"/>
              </a:ext>
            </a:extLst>
          </p:cNvPr>
          <p:cNvCxnSpPr/>
          <p:nvPr/>
        </p:nvCxnSpPr>
        <p:spPr bwMode="auto">
          <a:xfrm>
            <a:off x="5715000" y="2374900"/>
            <a:ext cx="2286000" cy="0"/>
          </a:xfrm>
          <a:prstGeom prst="straightConnector1">
            <a:avLst/>
          </a:prstGeom>
          <a:solidFill>
            <a:schemeClr val="accent1"/>
          </a:solidFill>
          <a:ln w="9525" cap="flat" cmpd="sng" algn="ctr">
            <a:solidFill>
              <a:schemeClr val="tx1"/>
            </a:solidFill>
            <a:prstDash val="solid"/>
            <a:round/>
            <a:headEnd type="triangle"/>
            <a:tailEnd type="triangle"/>
          </a:ln>
          <a:effectLst/>
        </p:spPr>
      </p:cxnSp>
      <p:sp>
        <p:nvSpPr>
          <p:cNvPr id="123" name="TextBox 122">
            <a:extLst>
              <a:ext uri="{FF2B5EF4-FFF2-40B4-BE49-F238E27FC236}">
                <a16:creationId xmlns:a16="http://schemas.microsoft.com/office/drawing/2014/main" id="{29727BB7-538A-1D4D-AC63-7D04968DF6B8}"/>
              </a:ext>
            </a:extLst>
          </p:cNvPr>
          <p:cNvSpPr txBox="1"/>
          <p:nvPr/>
        </p:nvSpPr>
        <p:spPr>
          <a:xfrm>
            <a:off x="6499131" y="1962090"/>
            <a:ext cx="513410" cy="400110"/>
          </a:xfrm>
          <a:prstGeom prst="rect">
            <a:avLst/>
          </a:prstGeom>
          <a:noFill/>
        </p:spPr>
        <p:txBody>
          <a:bodyPr wrap="none" rtlCol="0">
            <a:spAutoFit/>
          </a:bodyPr>
          <a:lstStyle/>
          <a:p>
            <a:r>
              <a:rPr lang="en-GB" dirty="0"/>
              <a:t>T</a:t>
            </a:r>
            <a:r>
              <a:rPr lang="en-GB" baseline="-25000" dirty="0"/>
              <a:t>int</a:t>
            </a:r>
          </a:p>
        </p:txBody>
      </p:sp>
      <p:sp>
        <p:nvSpPr>
          <p:cNvPr id="127" name="Arc 126">
            <a:extLst>
              <a:ext uri="{FF2B5EF4-FFF2-40B4-BE49-F238E27FC236}">
                <a16:creationId xmlns:a16="http://schemas.microsoft.com/office/drawing/2014/main" id="{CBADDC72-E69E-054F-AB03-D04E5018B8D2}"/>
              </a:ext>
            </a:extLst>
          </p:cNvPr>
          <p:cNvSpPr/>
          <p:nvPr/>
        </p:nvSpPr>
        <p:spPr bwMode="auto">
          <a:xfrm flipH="1">
            <a:off x="8077200" y="3962400"/>
            <a:ext cx="304800" cy="41910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cxnSp>
        <p:nvCxnSpPr>
          <p:cNvPr id="129" name="Straight Connector 128">
            <a:extLst>
              <a:ext uri="{FF2B5EF4-FFF2-40B4-BE49-F238E27FC236}">
                <a16:creationId xmlns:a16="http://schemas.microsoft.com/office/drawing/2014/main" id="{2AFC04FE-D7D5-E649-98C0-9569FF2881FC}"/>
              </a:ext>
            </a:extLst>
          </p:cNvPr>
          <p:cNvCxnSpPr/>
          <p:nvPr/>
        </p:nvCxnSpPr>
        <p:spPr bwMode="auto">
          <a:xfrm flipV="1">
            <a:off x="8001000" y="3149480"/>
            <a:ext cx="0" cy="40011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 name="Straight Connector 129">
            <a:extLst>
              <a:ext uri="{FF2B5EF4-FFF2-40B4-BE49-F238E27FC236}">
                <a16:creationId xmlns:a16="http://schemas.microsoft.com/office/drawing/2014/main" id="{B1D81E61-9DE6-694C-84D3-DDE12822D29D}"/>
              </a:ext>
            </a:extLst>
          </p:cNvPr>
          <p:cNvCxnSpPr/>
          <p:nvPr/>
        </p:nvCxnSpPr>
        <p:spPr bwMode="auto">
          <a:xfrm flipV="1">
            <a:off x="8153400" y="3149480"/>
            <a:ext cx="0" cy="40011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1" name="Straight Connector 130">
            <a:extLst>
              <a:ext uri="{FF2B5EF4-FFF2-40B4-BE49-F238E27FC236}">
                <a16:creationId xmlns:a16="http://schemas.microsoft.com/office/drawing/2014/main" id="{3E088C69-185A-6840-B43E-67D0EFCA4D10}"/>
              </a:ext>
            </a:extLst>
          </p:cNvPr>
          <p:cNvCxnSpPr/>
          <p:nvPr/>
        </p:nvCxnSpPr>
        <p:spPr bwMode="auto">
          <a:xfrm>
            <a:off x="8001000" y="3149480"/>
            <a:ext cx="152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3" name="Straight Connector 132">
            <a:extLst>
              <a:ext uri="{FF2B5EF4-FFF2-40B4-BE49-F238E27FC236}">
                <a16:creationId xmlns:a16="http://schemas.microsoft.com/office/drawing/2014/main" id="{4D008CDA-550B-AA41-A952-9E869C3133F8}"/>
              </a:ext>
            </a:extLst>
          </p:cNvPr>
          <p:cNvCxnSpPr>
            <a:cxnSpLocks/>
          </p:cNvCxnSpPr>
          <p:nvPr/>
        </p:nvCxnSpPr>
        <p:spPr bwMode="auto">
          <a:xfrm>
            <a:off x="5562600" y="2895600"/>
            <a:ext cx="23622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35" name="TextBox 134">
            <a:extLst>
              <a:ext uri="{FF2B5EF4-FFF2-40B4-BE49-F238E27FC236}">
                <a16:creationId xmlns:a16="http://schemas.microsoft.com/office/drawing/2014/main" id="{86CBC837-8403-4541-AA1D-287439F98FF8}"/>
              </a:ext>
            </a:extLst>
          </p:cNvPr>
          <p:cNvSpPr txBox="1"/>
          <p:nvPr/>
        </p:nvSpPr>
        <p:spPr>
          <a:xfrm>
            <a:off x="981864" y="4171890"/>
            <a:ext cx="542136" cy="400110"/>
          </a:xfrm>
          <a:prstGeom prst="rect">
            <a:avLst/>
          </a:prstGeom>
          <a:noFill/>
        </p:spPr>
        <p:txBody>
          <a:bodyPr wrap="none" rtlCol="0">
            <a:spAutoFit/>
          </a:bodyPr>
          <a:lstStyle/>
          <a:p>
            <a:r>
              <a:rPr lang="en-GB" dirty="0"/>
              <a:t>PD</a:t>
            </a:r>
          </a:p>
        </p:txBody>
      </p:sp>
      <p:sp>
        <p:nvSpPr>
          <p:cNvPr id="136" name="TextBox 135">
            <a:extLst>
              <a:ext uri="{FF2B5EF4-FFF2-40B4-BE49-F238E27FC236}">
                <a16:creationId xmlns:a16="http://schemas.microsoft.com/office/drawing/2014/main" id="{660A737C-496C-8541-9672-B6FC779960E9}"/>
              </a:ext>
            </a:extLst>
          </p:cNvPr>
          <p:cNvSpPr txBox="1"/>
          <p:nvPr/>
        </p:nvSpPr>
        <p:spPr>
          <a:xfrm>
            <a:off x="4678539" y="4914900"/>
            <a:ext cx="707245" cy="400110"/>
          </a:xfrm>
          <a:prstGeom prst="rect">
            <a:avLst/>
          </a:prstGeom>
          <a:noFill/>
        </p:spPr>
        <p:txBody>
          <a:bodyPr wrap="none" rtlCol="0">
            <a:spAutoFit/>
          </a:bodyPr>
          <a:lstStyle/>
          <a:p>
            <a:r>
              <a:rPr lang="en-GB" dirty="0"/>
              <a:t>V</a:t>
            </a:r>
            <a:r>
              <a:rPr lang="en-GB" baseline="-25000" dirty="0"/>
              <a:t>COL</a:t>
            </a:r>
          </a:p>
        </p:txBody>
      </p:sp>
      <p:cxnSp>
        <p:nvCxnSpPr>
          <p:cNvPr id="138" name="Straight Connector 137">
            <a:extLst>
              <a:ext uri="{FF2B5EF4-FFF2-40B4-BE49-F238E27FC236}">
                <a16:creationId xmlns:a16="http://schemas.microsoft.com/office/drawing/2014/main" id="{2BBC91F7-112B-DF48-A8CD-F036AB55D588}"/>
              </a:ext>
            </a:extLst>
          </p:cNvPr>
          <p:cNvCxnSpPr>
            <a:cxnSpLocks/>
            <a:endCxn id="139" idx="2"/>
          </p:cNvCxnSpPr>
          <p:nvPr/>
        </p:nvCxnSpPr>
        <p:spPr bwMode="auto">
          <a:xfrm>
            <a:off x="7924800" y="5105400"/>
            <a:ext cx="152400" cy="1905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39" name="Arc 138">
            <a:extLst>
              <a:ext uri="{FF2B5EF4-FFF2-40B4-BE49-F238E27FC236}">
                <a16:creationId xmlns:a16="http://schemas.microsoft.com/office/drawing/2014/main" id="{B09BB153-DACE-6E4E-96A0-A2D23DF3BB3B}"/>
              </a:ext>
            </a:extLst>
          </p:cNvPr>
          <p:cNvSpPr/>
          <p:nvPr/>
        </p:nvSpPr>
        <p:spPr bwMode="auto">
          <a:xfrm flipH="1">
            <a:off x="8077200" y="4876800"/>
            <a:ext cx="304800" cy="49530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cxnSp>
        <p:nvCxnSpPr>
          <p:cNvPr id="144" name="Straight Connector 143">
            <a:extLst>
              <a:ext uri="{FF2B5EF4-FFF2-40B4-BE49-F238E27FC236}">
                <a16:creationId xmlns:a16="http://schemas.microsoft.com/office/drawing/2014/main" id="{DAE2F81E-DC28-1047-93BE-2D43F0C7F9DA}"/>
              </a:ext>
            </a:extLst>
          </p:cNvPr>
          <p:cNvCxnSpPr/>
          <p:nvPr/>
        </p:nvCxnSpPr>
        <p:spPr bwMode="auto">
          <a:xfrm>
            <a:off x="8153400" y="3530480"/>
            <a:ext cx="152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5" name="Straight Connector 144">
            <a:extLst>
              <a:ext uri="{FF2B5EF4-FFF2-40B4-BE49-F238E27FC236}">
                <a16:creationId xmlns:a16="http://schemas.microsoft.com/office/drawing/2014/main" id="{73E1E446-D66C-3B42-ACEF-BD35741F0FB9}"/>
              </a:ext>
            </a:extLst>
          </p:cNvPr>
          <p:cNvCxnSpPr/>
          <p:nvPr/>
        </p:nvCxnSpPr>
        <p:spPr bwMode="auto">
          <a:xfrm>
            <a:off x="8229600" y="3962400"/>
            <a:ext cx="152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6" name="Straight Connector 145">
            <a:extLst>
              <a:ext uri="{FF2B5EF4-FFF2-40B4-BE49-F238E27FC236}">
                <a16:creationId xmlns:a16="http://schemas.microsoft.com/office/drawing/2014/main" id="{9554DFB4-5EAD-F142-821B-DF7EF45A1F36}"/>
              </a:ext>
            </a:extLst>
          </p:cNvPr>
          <p:cNvCxnSpPr/>
          <p:nvPr/>
        </p:nvCxnSpPr>
        <p:spPr bwMode="auto">
          <a:xfrm>
            <a:off x="8229600" y="4876800"/>
            <a:ext cx="152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1" name="TextBox 150">
            <a:extLst>
              <a:ext uri="{FF2B5EF4-FFF2-40B4-BE49-F238E27FC236}">
                <a16:creationId xmlns:a16="http://schemas.microsoft.com/office/drawing/2014/main" id="{19142E5B-497E-6249-9036-C8B24EE67B2E}"/>
              </a:ext>
            </a:extLst>
          </p:cNvPr>
          <p:cNvSpPr txBox="1"/>
          <p:nvPr/>
        </p:nvSpPr>
        <p:spPr>
          <a:xfrm>
            <a:off x="7775618" y="4377085"/>
            <a:ext cx="450764" cy="400110"/>
          </a:xfrm>
          <a:prstGeom prst="rect">
            <a:avLst/>
          </a:prstGeom>
          <a:noFill/>
        </p:spPr>
        <p:txBody>
          <a:bodyPr wrap="none" rtlCol="0">
            <a:spAutoFit/>
          </a:bodyPr>
          <a:lstStyle/>
          <a:p>
            <a:r>
              <a:rPr lang="en-GB" dirty="0"/>
              <a:t>V</a:t>
            </a:r>
            <a:r>
              <a:rPr lang="en-GB" baseline="-25000" dirty="0"/>
              <a:t>1</a:t>
            </a:r>
          </a:p>
        </p:txBody>
      </p:sp>
      <p:sp>
        <p:nvSpPr>
          <p:cNvPr id="152" name="TextBox 151">
            <a:extLst>
              <a:ext uri="{FF2B5EF4-FFF2-40B4-BE49-F238E27FC236}">
                <a16:creationId xmlns:a16="http://schemas.microsoft.com/office/drawing/2014/main" id="{261E027F-F6F5-2F41-8C26-33AD2EE6110B}"/>
              </a:ext>
            </a:extLst>
          </p:cNvPr>
          <p:cNvSpPr txBox="1"/>
          <p:nvPr/>
        </p:nvSpPr>
        <p:spPr>
          <a:xfrm>
            <a:off x="8126137" y="4210050"/>
            <a:ext cx="450764" cy="400110"/>
          </a:xfrm>
          <a:prstGeom prst="rect">
            <a:avLst/>
          </a:prstGeom>
          <a:noFill/>
        </p:spPr>
        <p:txBody>
          <a:bodyPr wrap="none" rtlCol="0">
            <a:spAutoFit/>
          </a:bodyPr>
          <a:lstStyle/>
          <a:p>
            <a:r>
              <a:rPr lang="en-GB" dirty="0"/>
              <a:t>V</a:t>
            </a:r>
            <a:r>
              <a:rPr lang="en-GB" baseline="-25000" dirty="0"/>
              <a:t>2</a:t>
            </a:r>
          </a:p>
        </p:txBody>
      </p:sp>
      <p:cxnSp>
        <p:nvCxnSpPr>
          <p:cNvPr id="154" name="Straight Connector 153">
            <a:extLst>
              <a:ext uri="{FF2B5EF4-FFF2-40B4-BE49-F238E27FC236}">
                <a16:creationId xmlns:a16="http://schemas.microsoft.com/office/drawing/2014/main" id="{F03DAC0B-9572-F34E-A99C-B3E5CF1967E0}"/>
              </a:ext>
            </a:extLst>
          </p:cNvPr>
          <p:cNvCxnSpPr/>
          <p:nvPr/>
        </p:nvCxnSpPr>
        <p:spPr bwMode="auto">
          <a:xfrm flipV="1">
            <a:off x="5638800" y="5092700"/>
            <a:ext cx="2286000" cy="1270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155" name="TextBox 154">
            <a:extLst>
              <a:ext uri="{FF2B5EF4-FFF2-40B4-BE49-F238E27FC236}">
                <a16:creationId xmlns:a16="http://schemas.microsoft.com/office/drawing/2014/main" id="{B4B2FC95-4FBA-994C-88BC-29FC8DEC8E66}"/>
              </a:ext>
            </a:extLst>
          </p:cNvPr>
          <p:cNvSpPr txBox="1"/>
          <p:nvPr/>
        </p:nvSpPr>
        <p:spPr>
          <a:xfrm>
            <a:off x="6403400" y="4781490"/>
            <a:ext cx="683200" cy="400110"/>
          </a:xfrm>
          <a:prstGeom prst="rect">
            <a:avLst/>
          </a:prstGeom>
          <a:noFill/>
        </p:spPr>
        <p:txBody>
          <a:bodyPr wrap="none" rtlCol="0">
            <a:spAutoFit/>
          </a:bodyPr>
          <a:lstStyle/>
          <a:p>
            <a:r>
              <a:rPr lang="en-GB" i="1" dirty="0">
                <a:solidFill>
                  <a:schemeClr val="bg1">
                    <a:lumMod val="65000"/>
                  </a:schemeClr>
                </a:solidFill>
              </a:rPr>
              <a:t>N.A.</a:t>
            </a:r>
          </a:p>
        </p:txBody>
      </p:sp>
      <p:cxnSp>
        <p:nvCxnSpPr>
          <p:cNvPr id="6" name="Straight Arrow Connector 5">
            <a:extLst>
              <a:ext uri="{FF2B5EF4-FFF2-40B4-BE49-F238E27FC236}">
                <a16:creationId xmlns:a16="http://schemas.microsoft.com/office/drawing/2014/main" id="{63A3E94C-4BF1-B14D-BDE0-C40A3B2D8511}"/>
              </a:ext>
            </a:extLst>
          </p:cNvPr>
          <p:cNvCxnSpPr>
            <a:stCxn id="151" idx="2"/>
          </p:cNvCxnSpPr>
          <p:nvPr/>
        </p:nvCxnSpPr>
        <p:spPr bwMode="auto">
          <a:xfrm>
            <a:off x="8001000" y="4777195"/>
            <a:ext cx="0" cy="315505"/>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90" name="Straight Arrow Connector 89">
            <a:extLst>
              <a:ext uri="{FF2B5EF4-FFF2-40B4-BE49-F238E27FC236}">
                <a16:creationId xmlns:a16="http://schemas.microsoft.com/office/drawing/2014/main" id="{400B5519-E1FF-444C-AF0C-7257F6377B7B}"/>
              </a:ext>
            </a:extLst>
          </p:cNvPr>
          <p:cNvCxnSpPr/>
          <p:nvPr/>
        </p:nvCxnSpPr>
        <p:spPr bwMode="auto">
          <a:xfrm>
            <a:off x="8305800" y="4572000"/>
            <a:ext cx="0" cy="26074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858442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B7486-7389-B14C-A1E5-7F7A8339A844}"/>
              </a:ext>
            </a:extLst>
          </p:cNvPr>
          <p:cNvSpPr>
            <a:spLocks noGrp="1"/>
          </p:cNvSpPr>
          <p:nvPr>
            <p:ph type="title"/>
          </p:nvPr>
        </p:nvSpPr>
        <p:spPr/>
        <p:txBody>
          <a:bodyPr/>
          <a:lstStyle/>
          <a:p>
            <a:r>
              <a:rPr lang="en-GB" dirty="0"/>
              <a:t>3T pixel</a:t>
            </a:r>
          </a:p>
        </p:txBody>
      </p:sp>
      <p:sp>
        <p:nvSpPr>
          <p:cNvPr id="5" name="Content Placeholder 4">
            <a:extLst>
              <a:ext uri="{FF2B5EF4-FFF2-40B4-BE49-F238E27FC236}">
                <a16:creationId xmlns:a16="http://schemas.microsoft.com/office/drawing/2014/main" id="{C2920682-5599-7949-BC1E-43DB24348F51}"/>
              </a:ext>
            </a:extLst>
          </p:cNvPr>
          <p:cNvSpPr>
            <a:spLocks noGrp="1"/>
          </p:cNvSpPr>
          <p:nvPr>
            <p:ph idx="1"/>
          </p:nvPr>
        </p:nvSpPr>
        <p:spPr/>
        <p:txBody>
          <a:bodyPr/>
          <a:lstStyle/>
          <a:p>
            <a:r>
              <a:rPr lang="en-GB" sz="2400" dirty="0"/>
              <a:t>Photodiode (PD) is reverse bias and the n-side is ‘floating’ during image capture. PD acts as a capacitor. Its voltage drops proportionally to the photocurrent.</a:t>
            </a:r>
          </a:p>
          <a:p>
            <a:r>
              <a:rPr lang="en-GB" sz="2400" dirty="0" err="1"/>
              <a:t>M</a:t>
            </a:r>
            <a:r>
              <a:rPr lang="en-GB" sz="2400" baseline="-25000" dirty="0" err="1"/>
              <a:t>rst</a:t>
            </a:r>
            <a:r>
              <a:rPr lang="en-GB" sz="2400" dirty="0"/>
              <a:t> is a reset switch. Its purpose is to pre-charge the photodiode to a starting voltage V</a:t>
            </a:r>
            <a:r>
              <a:rPr lang="en-GB" sz="2400" baseline="-25000" dirty="0"/>
              <a:t>RST</a:t>
            </a:r>
            <a:r>
              <a:rPr lang="en-GB" sz="2400" dirty="0"/>
              <a:t> before image capture starts.</a:t>
            </a:r>
          </a:p>
          <a:p>
            <a:r>
              <a:rPr lang="en-GB" sz="2400" dirty="0" err="1"/>
              <a:t>M</a:t>
            </a:r>
            <a:r>
              <a:rPr lang="en-GB" sz="2400" baseline="-25000" dirty="0" err="1"/>
              <a:t>sf</a:t>
            </a:r>
            <a:r>
              <a:rPr lang="en-GB" sz="2400" dirty="0"/>
              <a:t> serves as a common drain amplifier (aka source follower). Note its current source is placed outside the pixel array and shared by all pixels on that column.</a:t>
            </a:r>
          </a:p>
          <a:p>
            <a:r>
              <a:rPr lang="en-GB" sz="2400" dirty="0" err="1"/>
              <a:t>M</a:t>
            </a:r>
            <a:r>
              <a:rPr lang="en-GB" sz="2400" baseline="-25000" dirty="0" err="1"/>
              <a:t>sel</a:t>
            </a:r>
            <a:r>
              <a:rPr lang="en-GB" sz="2400" dirty="0"/>
              <a:t> is a row select switch. When enabled the source follower of that pixel will drive the column line (aka bit line from RAM terminology).</a:t>
            </a:r>
          </a:p>
        </p:txBody>
      </p:sp>
      <p:sp>
        <p:nvSpPr>
          <p:cNvPr id="3" name="Date Placeholder 2">
            <a:extLst>
              <a:ext uri="{FF2B5EF4-FFF2-40B4-BE49-F238E27FC236}">
                <a16:creationId xmlns:a16="http://schemas.microsoft.com/office/drawing/2014/main" id="{441561E9-F013-2742-818D-37349F87CC14}"/>
              </a:ext>
            </a:extLst>
          </p:cNvPr>
          <p:cNvSpPr>
            <a:spLocks noGrp="1"/>
          </p:cNvSpPr>
          <p:nvPr>
            <p:ph type="dt" sz="half" idx="10"/>
          </p:nvPr>
        </p:nvSpPr>
        <p:spPr/>
        <p:txBody>
          <a:bodyPr/>
          <a:lstStyle/>
          <a:p>
            <a:pPr>
              <a:defRPr/>
            </a:pPr>
            <a:fld id="{751AC25C-1C82-4613-8FEF-A380CFA08B67}" type="datetime1">
              <a:rPr lang="nb-NO" smtClean="0"/>
              <a:t>03.09.2019</a:t>
            </a:fld>
            <a:endParaRPr lang="nb-NO"/>
          </a:p>
        </p:txBody>
      </p:sp>
      <p:sp>
        <p:nvSpPr>
          <p:cNvPr id="4" name="Slide Number Placeholder 3">
            <a:extLst>
              <a:ext uri="{FF2B5EF4-FFF2-40B4-BE49-F238E27FC236}">
                <a16:creationId xmlns:a16="http://schemas.microsoft.com/office/drawing/2014/main" id="{C2958E2C-4023-F14A-8780-339BC661C6BC}"/>
              </a:ext>
            </a:extLst>
          </p:cNvPr>
          <p:cNvSpPr>
            <a:spLocks noGrp="1"/>
          </p:cNvSpPr>
          <p:nvPr>
            <p:ph type="sldNum" sz="quarter" idx="12"/>
          </p:nvPr>
        </p:nvSpPr>
        <p:spPr/>
        <p:txBody>
          <a:bodyPr/>
          <a:lstStyle/>
          <a:p>
            <a:pPr>
              <a:defRPr/>
            </a:pPr>
            <a:fld id="{C7C305EA-59A6-7140-95FF-E1B500F1B4CD}" type="slidenum">
              <a:rPr lang="en-US" smtClean="0"/>
              <a:pPr>
                <a:defRPr/>
              </a:pPr>
              <a:t>6</a:t>
            </a:fld>
            <a:endParaRPr lang="en-US"/>
          </a:p>
        </p:txBody>
      </p:sp>
    </p:spTree>
    <p:extLst>
      <p:ext uri="{BB962C8B-B14F-4D97-AF65-F5344CB8AC3E}">
        <p14:creationId xmlns:p14="http://schemas.microsoft.com/office/powerpoint/2010/main" val="2931491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B7486-7389-B14C-A1E5-7F7A8339A844}"/>
              </a:ext>
            </a:extLst>
          </p:cNvPr>
          <p:cNvSpPr>
            <a:spLocks noGrp="1"/>
          </p:cNvSpPr>
          <p:nvPr>
            <p:ph type="title"/>
          </p:nvPr>
        </p:nvSpPr>
        <p:spPr/>
        <p:txBody>
          <a:bodyPr/>
          <a:lstStyle/>
          <a:p>
            <a:r>
              <a:rPr lang="en-GB" dirty="0"/>
              <a:t>3T pixel image capture process</a:t>
            </a:r>
          </a:p>
        </p:txBody>
      </p:sp>
      <p:sp>
        <p:nvSpPr>
          <p:cNvPr id="5" name="Content Placeholder 4">
            <a:extLst>
              <a:ext uri="{FF2B5EF4-FFF2-40B4-BE49-F238E27FC236}">
                <a16:creationId xmlns:a16="http://schemas.microsoft.com/office/drawing/2014/main" id="{C2920682-5599-7949-BC1E-43DB24348F51}"/>
              </a:ext>
            </a:extLst>
          </p:cNvPr>
          <p:cNvSpPr>
            <a:spLocks noGrp="1"/>
          </p:cNvSpPr>
          <p:nvPr>
            <p:ph idx="1"/>
          </p:nvPr>
        </p:nvSpPr>
        <p:spPr/>
        <p:txBody>
          <a:bodyPr/>
          <a:lstStyle/>
          <a:p>
            <a:r>
              <a:rPr lang="en-GB" sz="2400" dirty="0"/>
              <a:t>Step-1: Pulse RST (pre-charge PD to V</a:t>
            </a:r>
            <a:r>
              <a:rPr lang="en-GB" sz="2400" baseline="-25000" dirty="0"/>
              <a:t>RST</a:t>
            </a:r>
            <a:r>
              <a:rPr lang="en-GB" sz="2400" dirty="0"/>
              <a:t>)</a:t>
            </a:r>
          </a:p>
          <a:p>
            <a:pPr lvl="1"/>
            <a:r>
              <a:rPr lang="en-GB" sz="2000" dirty="0"/>
              <a:t>Removes any photon-charge from previous capture</a:t>
            </a:r>
          </a:p>
          <a:p>
            <a:r>
              <a:rPr lang="en-GB" sz="2400" dirty="0"/>
              <a:t>Step-2: Wait for exposure time to elapse</a:t>
            </a:r>
          </a:p>
          <a:p>
            <a:r>
              <a:rPr lang="en-GB" sz="2400" dirty="0"/>
              <a:t>Step-3: Turn ON </a:t>
            </a:r>
            <a:r>
              <a:rPr lang="en-GB" sz="2400" dirty="0" err="1"/>
              <a:t>M</a:t>
            </a:r>
            <a:r>
              <a:rPr lang="en-GB" sz="2400" baseline="-25000" dirty="0" err="1"/>
              <a:t>sel</a:t>
            </a:r>
            <a:endParaRPr lang="en-GB" sz="2400" baseline="-25000" dirty="0"/>
          </a:p>
          <a:p>
            <a:pPr lvl="1"/>
            <a:r>
              <a:rPr lang="en-GB" sz="2000" dirty="0"/>
              <a:t>To enable pixel SF to drive column bus</a:t>
            </a:r>
          </a:p>
          <a:p>
            <a:r>
              <a:rPr lang="en-GB" sz="2400" dirty="0"/>
              <a:t>Step-4: Sample column voltage (V</a:t>
            </a:r>
            <a:r>
              <a:rPr lang="en-GB" sz="2400" baseline="-25000" dirty="0"/>
              <a:t>1</a:t>
            </a:r>
            <a:r>
              <a:rPr lang="en-GB" sz="2400" dirty="0"/>
              <a:t>=</a:t>
            </a:r>
            <a:r>
              <a:rPr lang="en-GB" sz="2400" dirty="0" err="1"/>
              <a:t>V</a:t>
            </a:r>
            <a:r>
              <a:rPr lang="en-GB" sz="2400" baseline="-25000" dirty="0" err="1"/>
              <a:t>out</a:t>
            </a:r>
            <a:r>
              <a:rPr lang="en-GB" sz="2400" dirty="0"/>
              <a:t>)</a:t>
            </a:r>
          </a:p>
          <a:p>
            <a:pPr lvl="1"/>
            <a:r>
              <a:rPr lang="en-GB" sz="2000" dirty="0"/>
              <a:t>This voltage is called the ‘signal level'</a:t>
            </a:r>
          </a:p>
          <a:p>
            <a:r>
              <a:rPr lang="en-GB" sz="2400" dirty="0"/>
              <a:t>Step-5: Pulse the RST switch</a:t>
            </a:r>
          </a:p>
          <a:p>
            <a:pPr lvl="1"/>
            <a:r>
              <a:rPr lang="en-GB" sz="2000" dirty="0"/>
              <a:t>Forces PD back to its original pre-charge level (V</a:t>
            </a:r>
            <a:r>
              <a:rPr lang="en-GB" sz="2000" baseline="-25000" dirty="0"/>
              <a:t>RST</a:t>
            </a:r>
            <a:r>
              <a:rPr lang="en-GB" sz="2000" dirty="0"/>
              <a:t>)</a:t>
            </a:r>
          </a:p>
          <a:p>
            <a:r>
              <a:rPr lang="en-GB" sz="2400" dirty="0"/>
              <a:t>Step-6: Sample column voltage (V</a:t>
            </a:r>
            <a:r>
              <a:rPr lang="en-GB" sz="2400" baseline="-25000" dirty="0"/>
              <a:t>2</a:t>
            </a:r>
            <a:r>
              <a:rPr lang="en-GB" sz="2400" dirty="0"/>
              <a:t>=</a:t>
            </a:r>
            <a:r>
              <a:rPr lang="en-GB" sz="2400" dirty="0" err="1"/>
              <a:t>V</a:t>
            </a:r>
            <a:r>
              <a:rPr lang="en-GB" sz="2400" baseline="-25000" dirty="0" err="1"/>
              <a:t>out</a:t>
            </a:r>
            <a:r>
              <a:rPr lang="en-GB" sz="2400" dirty="0"/>
              <a:t>)</a:t>
            </a:r>
          </a:p>
          <a:p>
            <a:r>
              <a:rPr lang="en-GB" sz="2400" dirty="0"/>
              <a:t>Final result: </a:t>
            </a:r>
            <a:r>
              <a:rPr lang="en-GB" sz="2400" dirty="0">
                <a:latin typeface="Symbol" pitchFamily="2" charset="2"/>
              </a:rPr>
              <a:t>D</a:t>
            </a:r>
            <a:r>
              <a:rPr lang="en-GB" sz="2400" dirty="0"/>
              <a:t>V = V</a:t>
            </a:r>
            <a:r>
              <a:rPr lang="en-GB" sz="2400" baseline="-25000" dirty="0"/>
              <a:t>2</a:t>
            </a:r>
            <a:r>
              <a:rPr lang="en-GB" sz="2400" dirty="0"/>
              <a:t> – V</a:t>
            </a:r>
            <a:r>
              <a:rPr lang="en-GB" sz="2400" baseline="-25000" dirty="0"/>
              <a:t>1</a:t>
            </a:r>
          </a:p>
        </p:txBody>
      </p:sp>
      <p:sp>
        <p:nvSpPr>
          <p:cNvPr id="3" name="Date Placeholder 2">
            <a:extLst>
              <a:ext uri="{FF2B5EF4-FFF2-40B4-BE49-F238E27FC236}">
                <a16:creationId xmlns:a16="http://schemas.microsoft.com/office/drawing/2014/main" id="{441561E9-F013-2742-818D-37349F87CC14}"/>
              </a:ext>
            </a:extLst>
          </p:cNvPr>
          <p:cNvSpPr>
            <a:spLocks noGrp="1"/>
          </p:cNvSpPr>
          <p:nvPr>
            <p:ph type="dt" sz="half" idx="10"/>
          </p:nvPr>
        </p:nvSpPr>
        <p:spPr/>
        <p:txBody>
          <a:bodyPr/>
          <a:lstStyle/>
          <a:p>
            <a:pPr>
              <a:defRPr/>
            </a:pPr>
            <a:fld id="{751AC25C-1C82-4613-8FEF-A380CFA08B67}" type="datetime1">
              <a:rPr lang="nb-NO" smtClean="0"/>
              <a:t>03.09.2019</a:t>
            </a:fld>
            <a:endParaRPr lang="nb-NO"/>
          </a:p>
        </p:txBody>
      </p:sp>
      <p:sp>
        <p:nvSpPr>
          <p:cNvPr id="4" name="Slide Number Placeholder 3">
            <a:extLst>
              <a:ext uri="{FF2B5EF4-FFF2-40B4-BE49-F238E27FC236}">
                <a16:creationId xmlns:a16="http://schemas.microsoft.com/office/drawing/2014/main" id="{C2958E2C-4023-F14A-8780-339BC661C6BC}"/>
              </a:ext>
            </a:extLst>
          </p:cNvPr>
          <p:cNvSpPr>
            <a:spLocks noGrp="1"/>
          </p:cNvSpPr>
          <p:nvPr>
            <p:ph type="sldNum" sz="quarter" idx="12"/>
          </p:nvPr>
        </p:nvSpPr>
        <p:spPr/>
        <p:txBody>
          <a:bodyPr/>
          <a:lstStyle/>
          <a:p>
            <a:pPr>
              <a:defRPr/>
            </a:pPr>
            <a:fld id="{C7C305EA-59A6-7140-95FF-E1B500F1B4CD}" type="slidenum">
              <a:rPr lang="en-US" smtClean="0"/>
              <a:pPr>
                <a:defRPr/>
              </a:pPr>
              <a:t>7</a:t>
            </a:fld>
            <a:endParaRPr lang="en-US"/>
          </a:p>
        </p:txBody>
      </p:sp>
    </p:spTree>
    <p:extLst>
      <p:ext uri="{BB962C8B-B14F-4D97-AF65-F5344CB8AC3E}">
        <p14:creationId xmlns:p14="http://schemas.microsoft.com/office/powerpoint/2010/main" val="738923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E9BF7-2567-6641-8799-A2605AD9A256}"/>
              </a:ext>
            </a:extLst>
          </p:cNvPr>
          <p:cNvSpPr>
            <a:spLocks noGrp="1"/>
          </p:cNvSpPr>
          <p:nvPr>
            <p:ph type="title"/>
          </p:nvPr>
        </p:nvSpPr>
        <p:spPr/>
        <p:txBody>
          <a:bodyPr/>
          <a:lstStyle/>
          <a:p>
            <a:r>
              <a:rPr lang="en-GB" dirty="0"/>
              <a:t>3T pixel remarks</a:t>
            </a:r>
          </a:p>
        </p:txBody>
      </p:sp>
      <p:sp>
        <p:nvSpPr>
          <p:cNvPr id="3" name="Content Placeholder 2">
            <a:extLst>
              <a:ext uri="{FF2B5EF4-FFF2-40B4-BE49-F238E27FC236}">
                <a16:creationId xmlns:a16="http://schemas.microsoft.com/office/drawing/2014/main" id="{448E50EF-09C7-9840-A45E-6EF1C7C22C38}"/>
              </a:ext>
            </a:extLst>
          </p:cNvPr>
          <p:cNvSpPr>
            <a:spLocks noGrp="1"/>
          </p:cNvSpPr>
          <p:nvPr>
            <p:ph idx="1"/>
          </p:nvPr>
        </p:nvSpPr>
        <p:spPr/>
        <p:txBody>
          <a:bodyPr/>
          <a:lstStyle/>
          <a:p>
            <a:r>
              <a:rPr lang="en-GB" sz="2000" dirty="0"/>
              <a:t>Compatible with off-the-shelf CMOS devices</a:t>
            </a:r>
          </a:p>
          <a:p>
            <a:pPr lvl="1"/>
            <a:r>
              <a:rPr lang="en-GB" sz="1800" dirty="0"/>
              <a:t>CFA and </a:t>
            </a:r>
            <a:r>
              <a:rPr lang="en-GB" sz="1800" dirty="0" err="1"/>
              <a:t>ulens</a:t>
            </a:r>
            <a:r>
              <a:rPr lang="en-GB" sz="1800" dirty="0"/>
              <a:t> deposition available from other vendors</a:t>
            </a:r>
          </a:p>
          <a:p>
            <a:r>
              <a:rPr lang="en-GB" sz="2000" dirty="0"/>
              <a:t>PD composed of NW/P-sub</a:t>
            </a:r>
          </a:p>
          <a:p>
            <a:r>
              <a:rPr lang="en-GB" sz="2000" dirty="0"/>
              <a:t>Use thick oxide NFETs to withstand 3V operation</a:t>
            </a:r>
          </a:p>
        </p:txBody>
      </p:sp>
      <p:sp>
        <p:nvSpPr>
          <p:cNvPr id="4" name="Date Placeholder 3">
            <a:extLst>
              <a:ext uri="{FF2B5EF4-FFF2-40B4-BE49-F238E27FC236}">
                <a16:creationId xmlns:a16="http://schemas.microsoft.com/office/drawing/2014/main" id="{E751957E-0A54-E942-82CD-9E32972984A2}"/>
              </a:ext>
            </a:extLst>
          </p:cNvPr>
          <p:cNvSpPr>
            <a:spLocks noGrp="1"/>
          </p:cNvSpPr>
          <p:nvPr>
            <p:ph type="dt" sz="half" idx="10"/>
          </p:nvPr>
        </p:nvSpPr>
        <p:spPr/>
        <p:txBody>
          <a:bodyPr/>
          <a:lstStyle/>
          <a:p>
            <a:pPr>
              <a:defRPr/>
            </a:pPr>
            <a:fld id="{46F62A53-C34D-484B-8C63-53B7D6C408AF}" type="datetime1">
              <a:rPr lang="nb-NO" smtClean="0"/>
              <a:t>03.09.2019</a:t>
            </a:fld>
            <a:endParaRPr lang="nb-NO"/>
          </a:p>
        </p:txBody>
      </p:sp>
      <p:sp>
        <p:nvSpPr>
          <p:cNvPr id="5" name="Slide Number Placeholder 4">
            <a:extLst>
              <a:ext uri="{FF2B5EF4-FFF2-40B4-BE49-F238E27FC236}">
                <a16:creationId xmlns:a16="http://schemas.microsoft.com/office/drawing/2014/main" id="{61301C94-1D57-3D4A-A3CF-3698D037D807}"/>
              </a:ext>
            </a:extLst>
          </p:cNvPr>
          <p:cNvSpPr>
            <a:spLocks noGrp="1"/>
          </p:cNvSpPr>
          <p:nvPr>
            <p:ph type="sldNum" sz="quarter" idx="12"/>
          </p:nvPr>
        </p:nvSpPr>
        <p:spPr/>
        <p:txBody>
          <a:bodyPr/>
          <a:lstStyle/>
          <a:p>
            <a:pPr>
              <a:defRPr/>
            </a:pPr>
            <a:fld id="{C7C305EA-59A6-7140-95FF-E1B500F1B4CD}" type="slidenum">
              <a:rPr lang="en-US" smtClean="0"/>
              <a:pPr>
                <a:defRPr/>
              </a:pPr>
              <a:t>8</a:t>
            </a:fld>
            <a:endParaRPr lang="en-US"/>
          </a:p>
        </p:txBody>
      </p:sp>
    </p:spTree>
    <p:extLst>
      <p:ext uri="{BB962C8B-B14F-4D97-AF65-F5344CB8AC3E}">
        <p14:creationId xmlns:p14="http://schemas.microsoft.com/office/powerpoint/2010/main" val="540948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E9BF7-2567-6641-8799-A2605AD9A256}"/>
              </a:ext>
            </a:extLst>
          </p:cNvPr>
          <p:cNvSpPr>
            <a:spLocks noGrp="1"/>
          </p:cNvSpPr>
          <p:nvPr>
            <p:ph type="title"/>
          </p:nvPr>
        </p:nvSpPr>
        <p:spPr/>
        <p:txBody>
          <a:bodyPr/>
          <a:lstStyle/>
          <a:p>
            <a:r>
              <a:rPr lang="en-GB" dirty="0"/>
              <a:t>Hard reset vs soft reset</a:t>
            </a:r>
          </a:p>
        </p:txBody>
      </p:sp>
      <p:sp>
        <p:nvSpPr>
          <p:cNvPr id="3" name="Content Placeholder 2">
            <a:extLst>
              <a:ext uri="{FF2B5EF4-FFF2-40B4-BE49-F238E27FC236}">
                <a16:creationId xmlns:a16="http://schemas.microsoft.com/office/drawing/2014/main" id="{448E50EF-09C7-9840-A45E-6EF1C7C22C38}"/>
              </a:ext>
            </a:extLst>
          </p:cNvPr>
          <p:cNvSpPr>
            <a:spLocks noGrp="1"/>
          </p:cNvSpPr>
          <p:nvPr>
            <p:ph idx="1"/>
          </p:nvPr>
        </p:nvSpPr>
        <p:spPr/>
        <p:txBody>
          <a:bodyPr/>
          <a:lstStyle/>
          <a:p>
            <a:r>
              <a:rPr lang="en-GB" sz="2000" dirty="0"/>
              <a:t>Vth in NFETs typically 0.5-0.8V</a:t>
            </a:r>
          </a:p>
          <a:p>
            <a:r>
              <a:rPr lang="en-GB" sz="2000" dirty="0" err="1"/>
              <a:t>M</a:t>
            </a:r>
            <a:r>
              <a:rPr lang="en-GB" sz="2000" baseline="-25000" dirty="0" err="1"/>
              <a:t>rst</a:t>
            </a:r>
            <a:r>
              <a:rPr lang="en-GB" sz="2000" dirty="0"/>
              <a:t> turns off gradually as V</a:t>
            </a:r>
            <a:r>
              <a:rPr lang="en-GB" sz="2000" baseline="-25000" dirty="0"/>
              <a:t>PD</a:t>
            </a:r>
            <a:r>
              <a:rPr lang="en-GB" sz="2000" dirty="0"/>
              <a:t> increases which leads to too low V</a:t>
            </a:r>
            <a:r>
              <a:rPr lang="en-GB" sz="2000" baseline="-25000" dirty="0"/>
              <a:t>GS</a:t>
            </a:r>
            <a:r>
              <a:rPr lang="en-GB" sz="2000" dirty="0"/>
              <a:t> </a:t>
            </a:r>
          </a:p>
          <a:p>
            <a:r>
              <a:rPr lang="en-GB" sz="2000" dirty="0"/>
              <a:t>This means V</a:t>
            </a:r>
            <a:r>
              <a:rPr lang="en-GB" sz="2000" baseline="-25000" dirty="0"/>
              <a:t>PD</a:t>
            </a:r>
            <a:r>
              <a:rPr lang="en-GB" sz="2000" dirty="0"/>
              <a:t> will never reach V</a:t>
            </a:r>
            <a:r>
              <a:rPr lang="en-GB" sz="2000" baseline="-25000" dirty="0"/>
              <a:t>RST</a:t>
            </a:r>
            <a:r>
              <a:rPr lang="en-GB" sz="2000" dirty="0"/>
              <a:t> during pre-charge but instead asymptotically move towards RST-Vth (aka ‘soft reset’)</a:t>
            </a:r>
          </a:p>
          <a:p>
            <a:r>
              <a:rPr lang="en-GB" sz="2000" dirty="0"/>
              <a:t>Soft vs Hard reset of PD</a:t>
            </a:r>
          </a:p>
          <a:p>
            <a:pPr lvl="1"/>
            <a:r>
              <a:rPr lang="en-GB" sz="1800" dirty="0"/>
              <a:t>Pros: sqrt(2) lower </a:t>
            </a:r>
            <a:r>
              <a:rPr lang="en-GB" sz="1800" dirty="0" err="1"/>
              <a:t>kTC</a:t>
            </a:r>
            <a:r>
              <a:rPr lang="en-GB" sz="1800" dirty="0"/>
              <a:t>-noise; simplest implementation</a:t>
            </a:r>
          </a:p>
          <a:p>
            <a:pPr lvl="1"/>
            <a:r>
              <a:rPr lang="en-GB" sz="1800" dirty="0"/>
              <a:t>Cons: incomplete reset causes charge lag (traces of charge from previous frame occurs in current frame)</a:t>
            </a:r>
          </a:p>
          <a:p>
            <a:r>
              <a:rPr lang="en-GB" sz="2000" dirty="0"/>
              <a:t>Hard reset obtained by boosting RST voltage to </a:t>
            </a:r>
            <a:r>
              <a:rPr lang="en-GB" sz="2000" dirty="0" err="1"/>
              <a:t>V</a:t>
            </a:r>
            <a:r>
              <a:rPr lang="en-GB" sz="2000" baseline="-25000" dirty="0" err="1"/>
              <a:t>RST</a:t>
            </a:r>
            <a:r>
              <a:rPr lang="en-GB" sz="2000" dirty="0" err="1"/>
              <a:t>+V</a:t>
            </a:r>
            <a:r>
              <a:rPr lang="en-GB" sz="2000" baseline="-25000" dirty="0" err="1"/>
              <a:t>th</a:t>
            </a:r>
            <a:r>
              <a:rPr lang="en-GB" sz="2000" dirty="0"/>
              <a:t> or by setting V</a:t>
            </a:r>
            <a:r>
              <a:rPr lang="en-GB" sz="2000" baseline="-25000" dirty="0"/>
              <a:t>RST</a:t>
            </a:r>
            <a:r>
              <a:rPr lang="en-GB" sz="2000" dirty="0"/>
              <a:t> &lt; V</a:t>
            </a:r>
            <a:r>
              <a:rPr lang="en-GB" sz="2000" baseline="-25000" dirty="0"/>
              <a:t>DD</a:t>
            </a:r>
            <a:r>
              <a:rPr lang="en-GB" sz="2000" dirty="0"/>
              <a:t>-V</a:t>
            </a:r>
            <a:r>
              <a:rPr lang="en-GB" sz="2000" baseline="-25000" dirty="0"/>
              <a:t>th</a:t>
            </a:r>
          </a:p>
        </p:txBody>
      </p:sp>
      <p:sp>
        <p:nvSpPr>
          <p:cNvPr id="4" name="Date Placeholder 3">
            <a:extLst>
              <a:ext uri="{FF2B5EF4-FFF2-40B4-BE49-F238E27FC236}">
                <a16:creationId xmlns:a16="http://schemas.microsoft.com/office/drawing/2014/main" id="{E751957E-0A54-E942-82CD-9E32972984A2}"/>
              </a:ext>
            </a:extLst>
          </p:cNvPr>
          <p:cNvSpPr>
            <a:spLocks noGrp="1"/>
          </p:cNvSpPr>
          <p:nvPr>
            <p:ph type="dt" sz="half" idx="10"/>
          </p:nvPr>
        </p:nvSpPr>
        <p:spPr/>
        <p:txBody>
          <a:bodyPr/>
          <a:lstStyle/>
          <a:p>
            <a:pPr>
              <a:defRPr/>
            </a:pPr>
            <a:fld id="{46F62A53-C34D-484B-8C63-53B7D6C408AF}" type="datetime1">
              <a:rPr lang="nb-NO" smtClean="0"/>
              <a:t>03.09.2019</a:t>
            </a:fld>
            <a:endParaRPr lang="nb-NO"/>
          </a:p>
        </p:txBody>
      </p:sp>
      <p:sp>
        <p:nvSpPr>
          <p:cNvPr id="5" name="Slide Number Placeholder 4">
            <a:extLst>
              <a:ext uri="{FF2B5EF4-FFF2-40B4-BE49-F238E27FC236}">
                <a16:creationId xmlns:a16="http://schemas.microsoft.com/office/drawing/2014/main" id="{61301C94-1D57-3D4A-A3CF-3698D037D807}"/>
              </a:ext>
            </a:extLst>
          </p:cNvPr>
          <p:cNvSpPr>
            <a:spLocks noGrp="1"/>
          </p:cNvSpPr>
          <p:nvPr>
            <p:ph type="sldNum" sz="quarter" idx="12"/>
          </p:nvPr>
        </p:nvSpPr>
        <p:spPr/>
        <p:txBody>
          <a:bodyPr/>
          <a:lstStyle/>
          <a:p>
            <a:pPr>
              <a:defRPr/>
            </a:pPr>
            <a:fld id="{C7C305EA-59A6-7140-95FF-E1B500F1B4CD}" type="slidenum">
              <a:rPr lang="en-US" smtClean="0"/>
              <a:pPr>
                <a:defRPr/>
              </a:pPr>
              <a:t>9</a:t>
            </a:fld>
            <a:endParaRPr lang="en-US"/>
          </a:p>
        </p:txBody>
      </p:sp>
    </p:spTree>
    <p:extLst>
      <p:ext uri="{BB962C8B-B14F-4D97-AF65-F5344CB8AC3E}">
        <p14:creationId xmlns:p14="http://schemas.microsoft.com/office/powerpoint/2010/main" val="4075031106"/>
      </p:ext>
    </p:extLst>
  </p:cSld>
  <p:clrMapOvr>
    <a:masterClrMapping/>
  </p:clrMapOvr>
</p:sld>
</file>

<file path=ppt/theme/theme1.xml><?xml version="1.0" encoding="utf-8"?>
<a:theme xmlns:a="http://schemas.openxmlformats.org/drawingml/2006/main" name="uio-ppt-mal-english-2">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uio-ppt-mal-english-2</Template>
  <TotalTime>10478</TotalTime>
  <Words>1073</Words>
  <Application>Microsoft Macintosh PowerPoint</Application>
  <PresentationFormat>On-screen Show (4:3)</PresentationFormat>
  <Paragraphs>184</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ヒラギノ角ゴ Pro W3</vt:lpstr>
      <vt:lpstr>Arial</vt:lpstr>
      <vt:lpstr>Symbol</vt:lpstr>
      <vt:lpstr>uio-ppt-mal-english-2</vt:lpstr>
      <vt:lpstr>IN5350 – CMOS Image Sensor Design</vt:lpstr>
      <vt:lpstr>Contents</vt:lpstr>
      <vt:lpstr>Camera signal chain</vt:lpstr>
      <vt:lpstr>3x3 pixel array with address decoders</vt:lpstr>
      <vt:lpstr>3T pixel</vt:lpstr>
      <vt:lpstr>3T pixel</vt:lpstr>
      <vt:lpstr>3T pixel image capture process</vt:lpstr>
      <vt:lpstr>3T pixel remarks</vt:lpstr>
      <vt:lpstr>Hard reset vs soft reset</vt:lpstr>
      <vt:lpstr>Motivation for delta-sampling (V1-V2)</vt:lpstr>
      <vt:lpstr>Fixed pattern noise (FPN) examples</vt:lpstr>
      <vt:lpstr>4T pixel circuit and timing</vt:lpstr>
      <vt:lpstr>4T pixel remarks</vt:lpstr>
      <vt:lpstr>4T pixel image capture process</vt:lpstr>
      <vt:lpstr>4T pixel remarks</vt:lpstr>
      <vt:lpstr>Pixel sharing enables higher fill factor</vt:lpstr>
      <vt:lpstr>3T vs 4T pixels</vt:lpstr>
    </vt:vector>
  </TitlesOfParts>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INF4220</dc:title>
  <dc:creator>jsolhusvik</dc:creator>
  <cp:lastModifiedBy>Johannes Sølhusvik</cp:lastModifiedBy>
  <cp:revision>324</cp:revision>
  <dcterms:created xsi:type="dcterms:W3CDTF">2014-04-11T12:20:05Z</dcterms:created>
  <dcterms:modified xsi:type="dcterms:W3CDTF">2019-09-03T13:48:37Z</dcterms:modified>
</cp:coreProperties>
</file>