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71" r:id="rId2"/>
    <p:sldId id="286" r:id="rId3"/>
    <p:sldId id="256" r:id="rId4"/>
    <p:sldId id="769" r:id="rId5"/>
    <p:sldId id="754" r:id="rId6"/>
    <p:sldId id="784" r:id="rId7"/>
    <p:sldId id="782" r:id="rId8"/>
    <p:sldId id="785" r:id="rId9"/>
    <p:sldId id="773" r:id="rId10"/>
    <p:sldId id="772" r:id="rId11"/>
    <p:sldId id="774" r:id="rId12"/>
    <p:sldId id="790" r:id="rId13"/>
    <p:sldId id="775" r:id="rId14"/>
    <p:sldId id="603" r:id="rId15"/>
    <p:sldId id="777" r:id="rId16"/>
    <p:sldId id="778" r:id="rId17"/>
    <p:sldId id="779" r:id="rId18"/>
    <p:sldId id="780" r:id="rId19"/>
    <p:sldId id="390" r:id="rId20"/>
    <p:sldId id="384" r:id="rId21"/>
    <p:sldId id="791" r:id="rId22"/>
    <p:sldId id="315" r:id="rId23"/>
    <p:sldId id="783" r:id="rId24"/>
    <p:sldId id="308" r:id="rId25"/>
    <p:sldId id="325" r:id="rId26"/>
    <p:sldId id="319" r:id="rId27"/>
    <p:sldId id="391" r:id="rId28"/>
    <p:sldId id="321" r:id="rId29"/>
    <p:sldId id="306" r:id="rId30"/>
    <p:sldId id="272" r:id="rId31"/>
    <p:sldId id="326" r:id="rId32"/>
    <p:sldId id="274" r:id="rId33"/>
    <p:sldId id="317" r:id="rId34"/>
    <p:sldId id="316" r:id="rId35"/>
    <p:sldId id="787" r:id="rId36"/>
    <p:sldId id="788" r:id="rId37"/>
    <p:sldId id="786" r:id="rId38"/>
    <p:sldId id="78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9" autoAdjust="0"/>
    <p:restoredTop sz="95000" autoAdjust="0"/>
  </p:normalViewPr>
  <p:slideViewPr>
    <p:cSldViewPr>
      <p:cViewPr varScale="1">
        <p:scale>
          <a:sx n="91" d="100"/>
          <a:sy n="91" d="100"/>
        </p:scale>
        <p:origin x="2112" y="17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30.09.2019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27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6CD162-1808-49B0-BA95-A8203A64DBB2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8500"/>
            <a:ext cx="4548187" cy="3411538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61" y="4344396"/>
            <a:ext cx="5028661" cy="4110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1" tIns="46031" rIns="92061" bIns="46031"/>
          <a:lstStyle/>
          <a:p>
            <a:pPr defTabSz="88265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6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B89E4-9522-7B4B-87F4-E6DE4A7D28B6}" type="slidenum">
              <a:rPr lang="en-US"/>
              <a:pPr/>
              <a:t>24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41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789FF5-D573-4364-A4B0-BDE0892CADB9}" type="slidenum">
              <a:rPr lang="nb-NO" smtClean="0"/>
              <a:pPr/>
              <a:t>27</a:t>
            </a:fld>
            <a:endParaRPr lang="nb-N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8500"/>
            <a:ext cx="4548187" cy="3411538"/>
          </a:xfrm>
          <a:noFill/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61" y="4344396"/>
            <a:ext cx="5028661" cy="41101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1" tIns="46031" rIns="92061" bIns="46031"/>
          <a:lstStyle/>
          <a:p>
            <a:pPr defTabSz="88265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0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B89E4-9522-7B4B-87F4-E6DE4A7D28B6}" type="slidenum">
              <a:rPr lang="en-US"/>
              <a:pPr/>
              <a:t>31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90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38807-6477-49B1-987C-D0356FE29A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80C9-143D-4514-8216-FAF1189F2237}" type="datetime1">
              <a:rPr lang="nb-NO" smtClean="0"/>
              <a:t>30.09.2019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E74-6D16-4424-B942-D53A05621719}" type="datetime1">
              <a:rPr lang="nb-NO" smtClean="0"/>
              <a:t>30.09.2019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153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44A7-DD2B-4FA0-88D3-E76DEACF04BE}" type="datetime1">
              <a:rPr lang="nb-NO" smtClean="0"/>
              <a:t>30.09.2019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0BCC-52D0-4D67-B94E-FC6CECBB17A2}" type="datetime1">
              <a:rPr lang="nb-NO" smtClean="0"/>
              <a:t>30.09.2019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1FE2-581E-41E4-AF0E-FA8D0D8EC480}" type="datetime1">
              <a:rPr lang="nb-NO" smtClean="0"/>
              <a:t>30.09.2019</a:t>
            </a:fld>
            <a:endParaRPr lang="nb-NO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7EB2-3E5A-4A37-A7DC-6FAB9BCA7E40}" type="datetime1">
              <a:rPr lang="nb-NO" smtClean="0"/>
              <a:t>30.09.2019</a:t>
            </a:fld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522A-299C-476A-8492-BB9CF8236E16}" type="datetime1">
              <a:rPr lang="nb-NO" smtClean="0"/>
              <a:t>30.09.2019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D5CE-5BBF-423C-80C2-40148396907A}" type="datetime1">
              <a:rPr lang="nb-NO" smtClean="0"/>
              <a:t>30.09.2019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C9CBEB06-E586-4E0D-85DE-14CBB436B761}" type="datetime1">
              <a:rPr lang="nb-NO" smtClean="0"/>
              <a:t>30.09.2019</a:t>
            </a:fld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F1FFC0CC-0FD3-3243-BD7A-655E39B7B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olavky@ifi.uio.n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FE7740-8AB3-434F-9B0D-46F2E52CA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58108"/>
              </p:ext>
            </p:extLst>
          </p:nvPr>
        </p:nvGraphicFramePr>
        <p:xfrm>
          <a:off x="533400" y="1600200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029112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7056136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3632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Task/milestone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18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Chose topic/scope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16-Sep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Create project plan (tasks, milestones, schedule)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0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MS1 – project plan approved by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Study literature on the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7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prelim report (</a:t>
                      </a:r>
                      <a:r>
                        <a:rPr lang="en-GB" dirty="0" err="1"/>
                        <a:t>inc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4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MS2 – submit preliminary report to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4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12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final report (</a:t>
                      </a:r>
                      <a:r>
                        <a:rPr lang="en-GB" dirty="0" err="1"/>
                        <a:t>incl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9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MS3 – submit final report to Johannes &amp;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3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MS4 – grading (pass/fail) by Johannes &amp; Tohid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2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28-Nov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0837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INF5442/9442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42CD87-5277-E64A-A95D-B7A70815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 timing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16A3-E9DC-DB46-A9A1-9A3B1BD0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149E-E12F-B940-AE17-64CAC414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26EBA2-BAE2-E74A-B495-5CEF01831FE1}"/>
              </a:ext>
            </a:extLst>
          </p:cNvPr>
          <p:cNvSpPr/>
          <p:nvPr/>
        </p:nvSpPr>
        <p:spPr bwMode="auto">
          <a:xfrm>
            <a:off x="4343400" y="348609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382E5-1F8D-0341-9EA5-ECD678E3F964}"/>
              </a:ext>
            </a:extLst>
          </p:cNvPr>
          <p:cNvSpPr/>
          <p:nvPr/>
        </p:nvSpPr>
        <p:spPr bwMode="auto">
          <a:xfrm>
            <a:off x="6336174" y="348609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DBED4A-6141-DA4D-A94B-643CD1048522}"/>
              </a:ext>
            </a:extLst>
          </p:cNvPr>
          <p:cNvSpPr/>
          <p:nvPr/>
        </p:nvSpPr>
        <p:spPr bwMode="auto">
          <a:xfrm>
            <a:off x="4038600" y="3114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2B9AD4-9201-214A-BCBB-BB1ACEF190EB}"/>
              </a:ext>
            </a:extLst>
          </p:cNvPr>
          <p:cNvSpPr/>
          <p:nvPr/>
        </p:nvSpPr>
        <p:spPr bwMode="auto">
          <a:xfrm>
            <a:off x="6031374" y="3114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AA3116-1B5F-F742-B78C-8CE7CF1EE1F4}"/>
              </a:ext>
            </a:extLst>
          </p:cNvPr>
          <p:cNvSpPr/>
          <p:nvPr/>
        </p:nvSpPr>
        <p:spPr bwMode="auto">
          <a:xfrm>
            <a:off x="3733800" y="2733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65F4E-E880-DE48-B83C-17D7211EFFA1}"/>
              </a:ext>
            </a:extLst>
          </p:cNvPr>
          <p:cNvSpPr/>
          <p:nvPr/>
        </p:nvSpPr>
        <p:spPr bwMode="auto">
          <a:xfrm>
            <a:off x="5726574" y="2733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E9C7A4-0E9C-8546-8231-E6D5DEB25AFD}"/>
              </a:ext>
            </a:extLst>
          </p:cNvPr>
          <p:cNvSpPr/>
          <p:nvPr/>
        </p:nvSpPr>
        <p:spPr bwMode="auto">
          <a:xfrm>
            <a:off x="3429000" y="2352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B0DA54-629A-FB48-BE64-80782EEBDF64}"/>
              </a:ext>
            </a:extLst>
          </p:cNvPr>
          <p:cNvSpPr/>
          <p:nvPr/>
        </p:nvSpPr>
        <p:spPr bwMode="auto">
          <a:xfrm>
            <a:off x="5421774" y="2352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BB628C-38EC-B34E-BE29-46FDE05A0DBD}"/>
              </a:ext>
            </a:extLst>
          </p:cNvPr>
          <p:cNvSpPr/>
          <p:nvPr/>
        </p:nvSpPr>
        <p:spPr bwMode="auto">
          <a:xfrm>
            <a:off x="3124200" y="1971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07A200-C830-084E-A44E-44747092BF69}"/>
              </a:ext>
            </a:extLst>
          </p:cNvPr>
          <p:cNvSpPr/>
          <p:nvPr/>
        </p:nvSpPr>
        <p:spPr bwMode="auto">
          <a:xfrm>
            <a:off x="5116974" y="1971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BA32D0-AC25-1A47-A36B-06E0CF6353F2}"/>
              </a:ext>
            </a:extLst>
          </p:cNvPr>
          <p:cNvSpPr txBox="1"/>
          <p:nvPr/>
        </p:nvSpPr>
        <p:spPr>
          <a:xfrm>
            <a:off x="1066800" y="194298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2CF16A-F899-EF44-9F43-9956D43D51C0}"/>
              </a:ext>
            </a:extLst>
          </p:cNvPr>
          <p:cNvCxnSpPr>
            <a:cxnSpLocks/>
          </p:cNvCxnSpPr>
          <p:nvPr/>
        </p:nvCxnSpPr>
        <p:spPr bwMode="auto">
          <a:xfrm>
            <a:off x="3124200" y="1885890"/>
            <a:ext cx="1981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B366C1A-9BF5-7F4B-9A5B-C2E0C8DE9867}"/>
              </a:ext>
            </a:extLst>
          </p:cNvPr>
          <p:cNvSpPr txBox="1"/>
          <p:nvPr/>
        </p:nvSpPr>
        <p:spPr>
          <a:xfrm>
            <a:off x="3886200" y="1504890"/>
            <a:ext cx="513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int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046C94-02BF-3846-BD18-01236AF88833}"/>
              </a:ext>
            </a:extLst>
          </p:cNvPr>
          <p:cNvCxnSpPr>
            <a:cxnSpLocks/>
          </p:cNvCxnSpPr>
          <p:nvPr/>
        </p:nvCxnSpPr>
        <p:spPr bwMode="auto">
          <a:xfrm>
            <a:off x="5105400" y="188589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E2AEDB4-E6E1-234A-8158-E3F5436849D3}"/>
              </a:ext>
            </a:extLst>
          </p:cNvPr>
          <p:cNvSpPr txBox="1"/>
          <p:nvPr/>
        </p:nvSpPr>
        <p:spPr>
          <a:xfrm>
            <a:off x="4954613" y="1504890"/>
            <a:ext cx="607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</a:t>
            </a:r>
            <a:r>
              <a:rPr lang="en-GB" baseline="-25000" dirty="0" err="1"/>
              <a:t>row</a:t>
            </a:r>
            <a:endParaRPr lang="en-GB" baseline="-250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204B090-4D8F-804A-973A-EBB79ADA1115}"/>
              </a:ext>
            </a:extLst>
          </p:cNvPr>
          <p:cNvCxnSpPr/>
          <p:nvPr/>
        </p:nvCxnSpPr>
        <p:spPr bwMode="auto">
          <a:xfrm>
            <a:off x="6036827" y="150489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8F3D475-4981-1A4E-9C6E-5464FE2DF34F}"/>
              </a:ext>
            </a:extLst>
          </p:cNvPr>
          <p:cNvSpPr txBox="1"/>
          <p:nvPr/>
        </p:nvSpPr>
        <p:spPr>
          <a:xfrm>
            <a:off x="7637027" y="127629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CB305D9-3CDF-FB47-A554-3E11AFB33886}"/>
              </a:ext>
            </a:extLst>
          </p:cNvPr>
          <p:cNvSpPr/>
          <p:nvPr/>
        </p:nvSpPr>
        <p:spPr bwMode="auto">
          <a:xfrm>
            <a:off x="533400" y="472440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F2F80A-63F1-E44E-8D38-2100CCC3532B}"/>
              </a:ext>
            </a:extLst>
          </p:cNvPr>
          <p:cNvSpPr txBox="1"/>
          <p:nvPr/>
        </p:nvSpPr>
        <p:spPr>
          <a:xfrm>
            <a:off x="838200" y="470529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Row readout time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0DA436-DB38-7243-BC83-8D738E89FED8}"/>
              </a:ext>
            </a:extLst>
          </p:cNvPr>
          <p:cNvSpPr/>
          <p:nvPr/>
        </p:nvSpPr>
        <p:spPr bwMode="auto">
          <a:xfrm>
            <a:off x="533400" y="4286310"/>
            <a:ext cx="304800" cy="3048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E666DA-E769-7C42-B997-697654AB0FFE}"/>
              </a:ext>
            </a:extLst>
          </p:cNvPr>
          <p:cNvSpPr txBox="1"/>
          <p:nvPr/>
        </p:nvSpPr>
        <p:spPr>
          <a:xfrm>
            <a:off x="838200" y="4267200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Exposure time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3C173E-CD90-084C-8A0E-AAD93E5D90E4}"/>
              </a:ext>
            </a:extLst>
          </p:cNvPr>
          <p:cNvSpPr txBox="1"/>
          <p:nvPr/>
        </p:nvSpPr>
        <p:spPr>
          <a:xfrm>
            <a:off x="3530625" y="4509552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Let </a:t>
            </a:r>
            <a:r>
              <a:rPr lang="en-GB" sz="1800" dirty="0" err="1"/>
              <a:t>N</a:t>
            </a:r>
            <a:r>
              <a:rPr lang="en-GB" sz="1800" baseline="-25000" dirty="0" err="1"/>
              <a:t>rows</a:t>
            </a:r>
            <a:r>
              <a:rPr lang="en-GB" sz="1800" dirty="0"/>
              <a:t>=total number of pixel rows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Time to readout all rows (aka frame 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T</a:t>
            </a:r>
            <a:r>
              <a:rPr lang="en-GB" sz="1800" baseline="-25000" dirty="0" err="1"/>
              <a:t>frame</a:t>
            </a:r>
            <a:r>
              <a:rPr lang="en-GB" sz="1800" dirty="0"/>
              <a:t> = </a:t>
            </a:r>
            <a:r>
              <a:rPr lang="en-GB" sz="1800" dirty="0" err="1"/>
              <a:t>N</a:t>
            </a:r>
            <a:r>
              <a:rPr lang="en-GB" sz="1800" baseline="-25000" dirty="0" err="1"/>
              <a:t>rows</a:t>
            </a:r>
            <a:r>
              <a:rPr lang="en-GB" sz="1800" dirty="0"/>
              <a:t> x </a:t>
            </a:r>
            <a:r>
              <a:rPr lang="en-GB" sz="1800" dirty="0" err="1"/>
              <a:t>T</a:t>
            </a:r>
            <a:r>
              <a:rPr lang="en-GB" sz="1800" baseline="-25000" dirty="0" err="1"/>
              <a:t>row</a:t>
            </a:r>
            <a:endParaRPr lang="en-GB" sz="1800" baseline="-25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Frame rate = 1/</a:t>
            </a:r>
            <a:r>
              <a:rPr lang="en-GB" sz="1800" dirty="0" err="1"/>
              <a:t>T</a:t>
            </a:r>
            <a:r>
              <a:rPr lang="en-GB" sz="1800" baseline="-25000" dirty="0" err="1"/>
              <a:t>frame</a:t>
            </a:r>
            <a:endParaRPr lang="en-GB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E.g. 50Hz video =&gt; </a:t>
            </a:r>
            <a:r>
              <a:rPr lang="en-GB" sz="1800" dirty="0" err="1"/>
              <a:t>T</a:t>
            </a:r>
            <a:r>
              <a:rPr lang="en-GB" sz="1800" baseline="-25000" dirty="0" err="1"/>
              <a:t>frame</a:t>
            </a:r>
            <a:r>
              <a:rPr lang="en-GB" sz="1800" dirty="0"/>
              <a:t> = 20ms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2625C4-83FE-1843-BAF9-35DC1DC4C24E}"/>
              </a:ext>
            </a:extLst>
          </p:cNvPr>
          <p:cNvSpPr/>
          <p:nvPr/>
        </p:nvSpPr>
        <p:spPr bwMode="auto">
          <a:xfrm>
            <a:off x="4024312" y="3486090"/>
            <a:ext cx="304800" cy="31015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6B123-B95A-C64B-92B2-7B1F0445111C}"/>
              </a:ext>
            </a:extLst>
          </p:cNvPr>
          <p:cNvSpPr/>
          <p:nvPr/>
        </p:nvSpPr>
        <p:spPr bwMode="auto">
          <a:xfrm>
            <a:off x="3719512" y="3119378"/>
            <a:ext cx="304800" cy="29944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943DDA-0A74-BE43-89D0-CE561F294DCE}"/>
              </a:ext>
            </a:extLst>
          </p:cNvPr>
          <p:cNvSpPr/>
          <p:nvPr/>
        </p:nvSpPr>
        <p:spPr bwMode="auto">
          <a:xfrm>
            <a:off x="3420499" y="2732591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77BDCCA-2B48-574B-BF80-DD149CFAA44D}"/>
              </a:ext>
            </a:extLst>
          </p:cNvPr>
          <p:cNvSpPr/>
          <p:nvPr/>
        </p:nvSpPr>
        <p:spPr bwMode="auto">
          <a:xfrm>
            <a:off x="3109912" y="2354784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5E317D-1695-4045-90FC-695F837DD25F}"/>
              </a:ext>
            </a:extLst>
          </p:cNvPr>
          <p:cNvSpPr/>
          <p:nvPr/>
        </p:nvSpPr>
        <p:spPr bwMode="auto">
          <a:xfrm>
            <a:off x="2805112" y="1970591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1442DBD-EAA2-084E-B02E-8A3862CD4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3"/>
          <a:stretch/>
        </p:blipFill>
        <p:spPr>
          <a:xfrm>
            <a:off x="2439792" y="1960742"/>
            <a:ext cx="1577376" cy="18288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491DCCC-F3CD-D649-A01A-517F2824C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43"/>
          <a:stretch/>
        </p:blipFill>
        <p:spPr>
          <a:xfrm>
            <a:off x="5410200" y="1962090"/>
            <a:ext cx="1598808" cy="18288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68830FA-01A0-5040-9124-5A2E33A156B5}"/>
              </a:ext>
            </a:extLst>
          </p:cNvPr>
          <p:cNvSpPr txBox="1"/>
          <p:nvPr/>
        </p:nvSpPr>
        <p:spPr>
          <a:xfrm>
            <a:off x="537033" y="5311914"/>
            <a:ext cx="26789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to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T</a:t>
            </a:r>
            <a:r>
              <a:rPr lang="en-GB" baseline="-25000" dirty="0" err="1"/>
              <a:t>frame</a:t>
            </a:r>
            <a:r>
              <a:rPr lang="en-GB" dirty="0"/>
              <a:t> usually </a:t>
            </a:r>
            <a:r>
              <a:rPr lang="en-GB" dirty="0" err="1"/>
              <a:t>msec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T</a:t>
            </a:r>
            <a:r>
              <a:rPr lang="en-GB" baseline="-25000" dirty="0" err="1"/>
              <a:t>row</a:t>
            </a:r>
            <a:r>
              <a:rPr lang="en-GB" dirty="0"/>
              <a:t> usually </a:t>
            </a:r>
            <a:r>
              <a:rPr lang="en-GB" dirty="0" err="1"/>
              <a:t>usec</a:t>
            </a:r>
            <a:endParaRPr lang="en-GB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F15829-4E35-6D4E-85AA-0CDF9E71A964}"/>
              </a:ext>
            </a:extLst>
          </p:cNvPr>
          <p:cNvSpPr txBox="1"/>
          <p:nvPr/>
        </p:nvSpPr>
        <p:spPr>
          <a:xfrm>
            <a:off x="1066800" y="230022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546FEA-E46B-D14E-AB9A-6534FCB61C08}"/>
              </a:ext>
            </a:extLst>
          </p:cNvPr>
          <p:cNvSpPr txBox="1"/>
          <p:nvPr/>
        </p:nvSpPr>
        <p:spPr>
          <a:xfrm>
            <a:off x="1066800" y="267646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8F7BC6-9094-CA4D-A565-036FBA46C0C3}"/>
              </a:ext>
            </a:extLst>
          </p:cNvPr>
          <p:cNvSpPr txBox="1"/>
          <p:nvPr/>
        </p:nvSpPr>
        <p:spPr>
          <a:xfrm>
            <a:off x="1066800" y="306222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53662D-5C70-8E43-B312-22965C4A3AE0}"/>
              </a:ext>
            </a:extLst>
          </p:cNvPr>
          <p:cNvSpPr txBox="1"/>
          <p:nvPr/>
        </p:nvSpPr>
        <p:spPr>
          <a:xfrm>
            <a:off x="1066800" y="342417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row4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0B97C5F-F632-0246-8A09-9E53D1BCA717}"/>
              </a:ext>
            </a:extLst>
          </p:cNvPr>
          <p:cNvCxnSpPr>
            <a:cxnSpLocks/>
          </p:cNvCxnSpPr>
          <p:nvPr/>
        </p:nvCxnSpPr>
        <p:spPr bwMode="auto">
          <a:xfrm>
            <a:off x="4038600" y="3886200"/>
            <a:ext cx="2286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603B337-0904-7747-9270-6F36301385E4}"/>
              </a:ext>
            </a:extLst>
          </p:cNvPr>
          <p:cNvSpPr txBox="1"/>
          <p:nvPr/>
        </p:nvSpPr>
        <p:spPr>
          <a:xfrm>
            <a:off x="4906637" y="3886200"/>
            <a:ext cx="80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</a:t>
            </a:r>
            <a:r>
              <a:rPr lang="en-GB" baseline="-25000" dirty="0" err="1"/>
              <a:t>frame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4171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42CD87-5277-E64A-A95D-B7A70815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 timing (short exposure time)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16A3-E9DC-DB46-A9A1-9A3B1BD0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149E-E12F-B940-AE17-64CAC414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26EBA2-BAE2-E74A-B495-5CEF01831FE1}"/>
              </a:ext>
            </a:extLst>
          </p:cNvPr>
          <p:cNvSpPr/>
          <p:nvPr/>
        </p:nvSpPr>
        <p:spPr bwMode="auto">
          <a:xfrm>
            <a:off x="4343400" y="348609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382E5-1F8D-0341-9EA5-ECD678E3F964}"/>
              </a:ext>
            </a:extLst>
          </p:cNvPr>
          <p:cNvSpPr/>
          <p:nvPr/>
        </p:nvSpPr>
        <p:spPr bwMode="auto">
          <a:xfrm>
            <a:off x="6336174" y="348609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DBED4A-6141-DA4D-A94B-643CD1048522}"/>
              </a:ext>
            </a:extLst>
          </p:cNvPr>
          <p:cNvSpPr/>
          <p:nvPr/>
        </p:nvSpPr>
        <p:spPr bwMode="auto">
          <a:xfrm>
            <a:off x="4038600" y="3114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2B9AD4-9201-214A-BCBB-BB1ACEF190EB}"/>
              </a:ext>
            </a:extLst>
          </p:cNvPr>
          <p:cNvSpPr/>
          <p:nvPr/>
        </p:nvSpPr>
        <p:spPr bwMode="auto">
          <a:xfrm>
            <a:off x="6031374" y="3114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AA3116-1B5F-F742-B78C-8CE7CF1EE1F4}"/>
              </a:ext>
            </a:extLst>
          </p:cNvPr>
          <p:cNvSpPr/>
          <p:nvPr/>
        </p:nvSpPr>
        <p:spPr bwMode="auto">
          <a:xfrm>
            <a:off x="3733800" y="2733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65F4E-E880-DE48-B83C-17D7211EFFA1}"/>
              </a:ext>
            </a:extLst>
          </p:cNvPr>
          <p:cNvSpPr/>
          <p:nvPr/>
        </p:nvSpPr>
        <p:spPr bwMode="auto">
          <a:xfrm>
            <a:off x="5726574" y="2733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E9C7A4-0E9C-8546-8231-E6D5DEB25AFD}"/>
              </a:ext>
            </a:extLst>
          </p:cNvPr>
          <p:cNvSpPr/>
          <p:nvPr/>
        </p:nvSpPr>
        <p:spPr bwMode="auto">
          <a:xfrm>
            <a:off x="3429000" y="2352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B0DA54-629A-FB48-BE64-80782EEBDF64}"/>
              </a:ext>
            </a:extLst>
          </p:cNvPr>
          <p:cNvSpPr/>
          <p:nvPr/>
        </p:nvSpPr>
        <p:spPr bwMode="auto">
          <a:xfrm>
            <a:off x="5421774" y="2352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BB628C-38EC-B34E-BE29-46FDE05A0DBD}"/>
              </a:ext>
            </a:extLst>
          </p:cNvPr>
          <p:cNvSpPr/>
          <p:nvPr/>
        </p:nvSpPr>
        <p:spPr bwMode="auto">
          <a:xfrm>
            <a:off x="3124200" y="1971020"/>
            <a:ext cx="1981200" cy="3048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07A200-C830-084E-A44E-44747092BF69}"/>
              </a:ext>
            </a:extLst>
          </p:cNvPr>
          <p:cNvSpPr/>
          <p:nvPr/>
        </p:nvSpPr>
        <p:spPr bwMode="auto">
          <a:xfrm>
            <a:off x="5116974" y="1971020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BA32D0-AC25-1A47-A36B-06E0CF6353F2}"/>
              </a:ext>
            </a:extLst>
          </p:cNvPr>
          <p:cNvSpPr txBox="1"/>
          <p:nvPr/>
        </p:nvSpPr>
        <p:spPr>
          <a:xfrm>
            <a:off x="1066800" y="194298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2CF16A-F899-EF44-9F43-9956D43D51C0}"/>
              </a:ext>
            </a:extLst>
          </p:cNvPr>
          <p:cNvCxnSpPr>
            <a:cxnSpLocks/>
          </p:cNvCxnSpPr>
          <p:nvPr/>
        </p:nvCxnSpPr>
        <p:spPr bwMode="auto">
          <a:xfrm>
            <a:off x="4800600" y="188589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B366C1A-9BF5-7F4B-9A5B-C2E0C8DE9867}"/>
              </a:ext>
            </a:extLst>
          </p:cNvPr>
          <p:cNvSpPr txBox="1"/>
          <p:nvPr/>
        </p:nvSpPr>
        <p:spPr>
          <a:xfrm>
            <a:off x="4648200" y="1504890"/>
            <a:ext cx="513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int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046C94-02BF-3846-BD18-01236AF88833}"/>
              </a:ext>
            </a:extLst>
          </p:cNvPr>
          <p:cNvCxnSpPr>
            <a:cxnSpLocks/>
          </p:cNvCxnSpPr>
          <p:nvPr/>
        </p:nvCxnSpPr>
        <p:spPr bwMode="auto">
          <a:xfrm>
            <a:off x="5105400" y="1885890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E2AEDB4-E6E1-234A-8158-E3F5436849D3}"/>
              </a:ext>
            </a:extLst>
          </p:cNvPr>
          <p:cNvSpPr txBox="1"/>
          <p:nvPr/>
        </p:nvSpPr>
        <p:spPr>
          <a:xfrm>
            <a:off x="4954613" y="1504890"/>
            <a:ext cx="607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</a:t>
            </a:r>
            <a:r>
              <a:rPr lang="en-GB" baseline="-25000" dirty="0" err="1"/>
              <a:t>row</a:t>
            </a:r>
            <a:endParaRPr lang="en-GB" baseline="-250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204B090-4D8F-804A-973A-EBB79ADA1115}"/>
              </a:ext>
            </a:extLst>
          </p:cNvPr>
          <p:cNvCxnSpPr/>
          <p:nvPr/>
        </p:nvCxnSpPr>
        <p:spPr bwMode="auto">
          <a:xfrm>
            <a:off x="6036827" y="150489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8F3D475-4981-1A4E-9C6E-5464FE2DF34F}"/>
              </a:ext>
            </a:extLst>
          </p:cNvPr>
          <p:cNvSpPr txBox="1"/>
          <p:nvPr/>
        </p:nvSpPr>
        <p:spPr>
          <a:xfrm>
            <a:off x="7637027" y="127629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3C173E-CD90-084C-8A0E-AAD93E5D90E4}"/>
              </a:ext>
            </a:extLst>
          </p:cNvPr>
          <p:cNvSpPr txBox="1"/>
          <p:nvPr/>
        </p:nvSpPr>
        <p:spPr>
          <a:xfrm>
            <a:off x="838200" y="4509552"/>
            <a:ext cx="7645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baseline="-25000" dirty="0"/>
              <a:t>int</a:t>
            </a:r>
            <a:r>
              <a:rPr lang="en-GB" dirty="0"/>
              <a:t> : exposure time adjustable between one row and 1/</a:t>
            </a:r>
            <a:r>
              <a:rPr lang="en-GB" dirty="0" err="1"/>
              <a:t>f</a:t>
            </a:r>
            <a:r>
              <a:rPr lang="en-GB" baseline="-25000" dirty="0" err="1"/>
              <a:t>video</a:t>
            </a:r>
            <a:endParaRPr lang="en-GB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Pixel should be in reset mode during idle time in order to prevent PD saturation and blooming of charge into neighbouring pixels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32625C4-83FE-1843-BAF9-35DC1DC4C24E}"/>
              </a:ext>
            </a:extLst>
          </p:cNvPr>
          <p:cNvSpPr/>
          <p:nvPr/>
        </p:nvSpPr>
        <p:spPr bwMode="auto">
          <a:xfrm>
            <a:off x="4024312" y="3480774"/>
            <a:ext cx="304800" cy="31015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E26B123-B95A-C64B-92B2-7B1F0445111C}"/>
              </a:ext>
            </a:extLst>
          </p:cNvPr>
          <p:cNvSpPr/>
          <p:nvPr/>
        </p:nvSpPr>
        <p:spPr bwMode="auto">
          <a:xfrm>
            <a:off x="3719512" y="3119378"/>
            <a:ext cx="304800" cy="29944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1943DDA-0A74-BE43-89D0-CE561F294DCE}"/>
              </a:ext>
            </a:extLst>
          </p:cNvPr>
          <p:cNvSpPr/>
          <p:nvPr/>
        </p:nvSpPr>
        <p:spPr bwMode="auto">
          <a:xfrm>
            <a:off x="3420499" y="2732591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77BDCCA-2B48-574B-BF80-DD149CFAA44D}"/>
              </a:ext>
            </a:extLst>
          </p:cNvPr>
          <p:cNvSpPr/>
          <p:nvPr/>
        </p:nvSpPr>
        <p:spPr bwMode="auto">
          <a:xfrm>
            <a:off x="3109912" y="2354784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5E317D-1695-4045-90FC-695F837DD25F}"/>
              </a:ext>
            </a:extLst>
          </p:cNvPr>
          <p:cNvSpPr/>
          <p:nvPr/>
        </p:nvSpPr>
        <p:spPr bwMode="auto">
          <a:xfrm>
            <a:off x="2805112" y="1970591"/>
            <a:ext cx="304800" cy="304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1442DBD-EAA2-084E-B02E-8A3862CD4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3"/>
          <a:stretch/>
        </p:blipFill>
        <p:spPr>
          <a:xfrm>
            <a:off x="2439792" y="1960742"/>
            <a:ext cx="1577376" cy="18288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491DCCC-F3CD-D649-A01A-517F2824C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43"/>
          <a:stretch/>
        </p:blipFill>
        <p:spPr>
          <a:xfrm>
            <a:off x="5410200" y="1962090"/>
            <a:ext cx="1598808" cy="18288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66F15829-4E35-6D4E-85AA-0CDF9E71A964}"/>
              </a:ext>
            </a:extLst>
          </p:cNvPr>
          <p:cNvSpPr txBox="1"/>
          <p:nvPr/>
        </p:nvSpPr>
        <p:spPr>
          <a:xfrm>
            <a:off x="1066800" y="230022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E546FEA-E46B-D14E-AB9A-6534FCB61C08}"/>
              </a:ext>
            </a:extLst>
          </p:cNvPr>
          <p:cNvSpPr txBox="1"/>
          <p:nvPr/>
        </p:nvSpPr>
        <p:spPr>
          <a:xfrm>
            <a:off x="1066800" y="267646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8F7BC6-9094-CA4D-A565-036FBA46C0C3}"/>
              </a:ext>
            </a:extLst>
          </p:cNvPr>
          <p:cNvSpPr txBox="1"/>
          <p:nvPr/>
        </p:nvSpPr>
        <p:spPr>
          <a:xfrm>
            <a:off x="1066800" y="306222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D53662D-5C70-8E43-B312-22965C4A3AE0}"/>
              </a:ext>
            </a:extLst>
          </p:cNvPr>
          <p:cNvSpPr txBox="1"/>
          <p:nvPr/>
        </p:nvSpPr>
        <p:spPr>
          <a:xfrm>
            <a:off x="1066800" y="342417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row4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0B97C5F-F632-0246-8A09-9E53D1BCA717}"/>
              </a:ext>
            </a:extLst>
          </p:cNvPr>
          <p:cNvCxnSpPr>
            <a:cxnSpLocks/>
          </p:cNvCxnSpPr>
          <p:nvPr/>
        </p:nvCxnSpPr>
        <p:spPr bwMode="auto">
          <a:xfrm>
            <a:off x="4038600" y="3886200"/>
            <a:ext cx="2286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603B337-0904-7747-9270-6F36301385E4}"/>
              </a:ext>
            </a:extLst>
          </p:cNvPr>
          <p:cNvSpPr txBox="1"/>
          <p:nvPr/>
        </p:nvSpPr>
        <p:spPr>
          <a:xfrm>
            <a:off x="4906637" y="3886200"/>
            <a:ext cx="80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</a:t>
            </a:r>
            <a:r>
              <a:rPr lang="en-GB" baseline="-25000" dirty="0" err="1"/>
              <a:t>frame</a:t>
            </a:r>
            <a:endParaRPr lang="en-GB" baseline="-25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6E3172-1D73-E040-B020-BB990000B3E3}"/>
              </a:ext>
            </a:extLst>
          </p:cNvPr>
          <p:cNvSpPr/>
          <p:nvPr/>
        </p:nvSpPr>
        <p:spPr bwMode="auto">
          <a:xfrm>
            <a:off x="3124201" y="1966912"/>
            <a:ext cx="1676400" cy="3048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4AD420-E11D-6F42-8944-A4DADBEE824D}"/>
              </a:ext>
            </a:extLst>
          </p:cNvPr>
          <p:cNvSpPr/>
          <p:nvPr/>
        </p:nvSpPr>
        <p:spPr bwMode="auto">
          <a:xfrm>
            <a:off x="3429000" y="2362102"/>
            <a:ext cx="1676400" cy="3048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38834D-9A0D-4E46-B288-5230BAEF19D0}"/>
              </a:ext>
            </a:extLst>
          </p:cNvPr>
          <p:cNvSpPr/>
          <p:nvPr/>
        </p:nvSpPr>
        <p:spPr bwMode="auto">
          <a:xfrm>
            <a:off x="3733800" y="2732470"/>
            <a:ext cx="1676400" cy="3048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52F925-8FC6-2042-910B-87E2B13C86C4}"/>
              </a:ext>
            </a:extLst>
          </p:cNvPr>
          <p:cNvSpPr/>
          <p:nvPr/>
        </p:nvSpPr>
        <p:spPr bwMode="auto">
          <a:xfrm>
            <a:off x="4033284" y="3118786"/>
            <a:ext cx="1676400" cy="3048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2BC5C2-18B0-1640-85D9-759E4C6D5109}"/>
              </a:ext>
            </a:extLst>
          </p:cNvPr>
          <p:cNvSpPr/>
          <p:nvPr/>
        </p:nvSpPr>
        <p:spPr bwMode="auto">
          <a:xfrm>
            <a:off x="4338084" y="3489154"/>
            <a:ext cx="1676400" cy="30489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8FFAD3-5E53-9744-BBCD-B24582F4EFF0}"/>
              </a:ext>
            </a:extLst>
          </p:cNvPr>
          <p:cNvCxnSpPr/>
          <p:nvPr/>
        </p:nvCxnSpPr>
        <p:spPr bwMode="auto">
          <a:xfrm>
            <a:off x="4038600" y="2300226"/>
            <a:ext cx="990600" cy="12811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6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42CD87-5277-E64A-A95D-B7A70815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Frame timing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16A3-E9DC-DB46-A9A1-9A3B1BD0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149E-E12F-B940-AE17-64CAC414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2FEF8-C33C-864F-80B3-0D2CC742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14014"/>
            <a:ext cx="8077200" cy="3491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2FC739-940D-FD4A-94FB-B3F4130643D7}"/>
              </a:ext>
            </a:extLst>
          </p:cNvPr>
          <p:cNvSpPr txBox="1"/>
          <p:nvPr/>
        </p:nvSpPr>
        <p:spPr>
          <a:xfrm rot="2687834">
            <a:off x="2128264" y="2880969"/>
            <a:ext cx="1383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pixels ‘idling’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8CDB3C-B7B1-7C40-9BD8-8C0F0BA4F899}"/>
              </a:ext>
            </a:extLst>
          </p:cNvPr>
          <p:cNvCxnSpPr/>
          <p:nvPr/>
        </p:nvCxnSpPr>
        <p:spPr bwMode="auto">
          <a:xfrm>
            <a:off x="3429735" y="4691064"/>
            <a:ext cx="4564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652ED2-C691-704D-9072-A43C9B918B58}"/>
              </a:ext>
            </a:extLst>
          </p:cNvPr>
          <p:cNvCxnSpPr>
            <a:cxnSpLocks/>
          </p:cNvCxnSpPr>
          <p:nvPr/>
        </p:nvCxnSpPr>
        <p:spPr bwMode="auto">
          <a:xfrm flipH="1">
            <a:off x="1676400" y="4681536"/>
            <a:ext cx="91366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2848D68-EA92-BF4E-A3A1-3F9738F15072}"/>
              </a:ext>
            </a:extLst>
          </p:cNvPr>
          <p:cNvSpPr txBox="1"/>
          <p:nvPr/>
        </p:nvSpPr>
        <p:spPr>
          <a:xfrm rot="2687834">
            <a:off x="4338062" y="2882910"/>
            <a:ext cx="1383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Times" pitchFamily="2" charset="0"/>
              </a:rPr>
              <a:t>pixels ‘idling’</a:t>
            </a:r>
          </a:p>
        </p:txBody>
      </p:sp>
    </p:spTree>
    <p:extLst>
      <p:ext uri="{BB962C8B-B14F-4D97-AF65-F5344CB8AC3E}">
        <p14:creationId xmlns:p14="http://schemas.microsoft.com/office/powerpoint/2010/main" val="202347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4E7-BF06-9740-8506-A0140892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042B-A754-8846-A1C9-5DCB1DE81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Section I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Electronic rolling shutter</a:t>
            </a:r>
          </a:p>
          <a:p>
            <a:pPr lvl="1"/>
            <a:r>
              <a:rPr lang="en-GB" dirty="0"/>
              <a:t>Blanking time (HB and VB)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Section II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Row decoder/driver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Voltage boosting and driving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Analog CDS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Digital CDS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7722-962C-D142-B826-4A73E626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3D9BF-10EC-864E-886D-531E56A3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3D3F69-91EC-5845-B8C9-B7FCBBCF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 beam scanning principle in old analogue TVs (cathode ray tubes)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68BC8D-40F7-1E44-ADC2-956256D3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4171950" cy="2305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7388E0-8CD7-DD40-BD92-79F907A4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2590800"/>
            <a:ext cx="3392445" cy="23571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15AA5B6-C3C0-2F4A-B761-DEC46B1666A9}"/>
              </a:ext>
            </a:extLst>
          </p:cNvPr>
          <p:cNvSpPr txBox="1"/>
          <p:nvPr/>
        </p:nvSpPr>
        <p:spPr>
          <a:xfrm>
            <a:off x="914400" y="2095500"/>
            <a:ext cx="2323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Cathode Ray Tube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E1BD4-D645-D84C-A9CF-C3B90861E4C3}"/>
              </a:ext>
            </a:extLst>
          </p:cNvPr>
          <p:cNvSpPr txBox="1"/>
          <p:nvPr/>
        </p:nvSpPr>
        <p:spPr>
          <a:xfrm>
            <a:off x="5715000" y="2133600"/>
            <a:ext cx="306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Raster scanning principle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556064-4795-B247-877A-8FD4BCB6521D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9200" y="3886200"/>
            <a:ext cx="1897105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D2FA286-D494-A342-AEB5-90EA5E83ACB4}"/>
              </a:ext>
            </a:extLst>
          </p:cNvPr>
          <p:cNvSpPr txBox="1"/>
          <p:nvPr/>
        </p:nvSpPr>
        <p:spPr>
          <a:xfrm>
            <a:off x="3759200" y="5181600"/>
            <a:ext cx="2922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Horizontal blanking time</a:t>
            </a:r>
          </a:p>
          <a:p>
            <a:r>
              <a:rPr lang="en-GB" dirty="0"/>
              <a:t>i.e. electron beam OFF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5ABC32D-E987-5C4B-ACC4-91A867DA1E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969250" y="4191000"/>
            <a:ext cx="0" cy="1409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72BAAF0-9171-BE4D-A891-F61858A2A63D}"/>
              </a:ext>
            </a:extLst>
          </p:cNvPr>
          <p:cNvSpPr txBox="1"/>
          <p:nvPr/>
        </p:nvSpPr>
        <p:spPr>
          <a:xfrm>
            <a:off x="6681796" y="5600700"/>
            <a:ext cx="23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Vertical blanking time, i.e. electron beam OFF</a:t>
            </a:r>
          </a:p>
        </p:txBody>
      </p:sp>
    </p:spTree>
    <p:extLst>
      <p:ext uri="{BB962C8B-B14F-4D97-AF65-F5344CB8AC3E}">
        <p14:creationId xmlns:p14="http://schemas.microsoft.com/office/powerpoint/2010/main" val="335787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3D3F69-91EC-5845-B8C9-B7FCBBCF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Analogue NTSC video format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B0C4B-518C-EB4A-8816-B937CE55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7090"/>
            <a:ext cx="6477000" cy="433441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DD666C2-772D-3C4A-A3B5-317E0632BB64}"/>
              </a:ext>
            </a:extLst>
          </p:cNvPr>
          <p:cNvSpPr/>
          <p:nvPr/>
        </p:nvSpPr>
        <p:spPr bwMode="auto">
          <a:xfrm>
            <a:off x="1371600" y="2209800"/>
            <a:ext cx="1295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83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3D3F69-91EC-5845-B8C9-B7FCBBCF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Analogue NTSC video format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9CA4E-081E-9D42-A138-2CEF942E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6019800" cy="43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3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9C09-D358-054E-978F-65860C04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video frame definitions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2CEEC-B413-1342-A296-2A451F33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2220C-CEE9-9C43-9720-C7C5DB0E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AF141-E8BE-B84F-A540-3C28847F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708150"/>
            <a:ext cx="6578600" cy="44323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415CEF8-D263-A845-833A-96097DD4B87D}"/>
              </a:ext>
            </a:extLst>
          </p:cNvPr>
          <p:cNvSpPr/>
          <p:nvPr/>
        </p:nvSpPr>
        <p:spPr bwMode="auto">
          <a:xfrm>
            <a:off x="3295650" y="4495800"/>
            <a:ext cx="211455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DD2FC4-CE2E-4144-837E-A79CB09753F7}"/>
              </a:ext>
            </a:extLst>
          </p:cNvPr>
          <p:cNvSpPr/>
          <p:nvPr/>
        </p:nvSpPr>
        <p:spPr bwMode="auto">
          <a:xfrm>
            <a:off x="5791200" y="4038600"/>
            <a:ext cx="1066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851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4E7-BF06-9740-8506-A0140892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042B-A754-8846-A1C9-5DCB1DE81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Section I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Electronic rolling shutter</a:t>
            </a:r>
          </a:p>
          <a:p>
            <a:pPr lvl="1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Blanking time (HB and VB)</a:t>
            </a:r>
          </a:p>
          <a:p>
            <a:r>
              <a:rPr lang="en-GB" dirty="0"/>
              <a:t>Section II</a:t>
            </a:r>
          </a:p>
          <a:p>
            <a:pPr lvl="1"/>
            <a:r>
              <a:rPr lang="en-GB" dirty="0"/>
              <a:t>Row decoder/driver</a:t>
            </a:r>
          </a:p>
          <a:p>
            <a:pPr lvl="1"/>
            <a:r>
              <a:rPr lang="en-GB" dirty="0"/>
              <a:t>Voltage boosting and driving</a:t>
            </a:r>
          </a:p>
          <a:p>
            <a:pPr lvl="1"/>
            <a:r>
              <a:rPr lang="en-GB" dirty="0"/>
              <a:t>Analog CDS</a:t>
            </a:r>
          </a:p>
          <a:p>
            <a:pPr lvl="1"/>
            <a:r>
              <a:rPr lang="en-GB" dirty="0"/>
              <a:t>Digital CDS</a:t>
            </a:r>
          </a:p>
          <a:p>
            <a:pPr lvl="1"/>
            <a:r>
              <a:rPr lang="en-GB" dirty="0"/>
              <a:t>A/D converters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7722-962C-D142-B826-4A73E626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3D9BF-10EC-864E-886D-531E56A3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/>
              <a:t>Row decoder circuit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  <a:p>
            <a:pPr>
              <a:defRPr/>
            </a:pPr>
            <a:fld id="{D1CAAE03-E563-47C8-9638-D324D032EAFF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1447800"/>
            <a:ext cx="5704971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954" y="1430180"/>
            <a:ext cx="11957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VTX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4708" y="1430179"/>
            <a:ext cx="11547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344580"/>
            <a:ext cx="6016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VTX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592232"/>
            <a:ext cx="6016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VRST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364" y="2819401"/>
            <a:ext cx="118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VROWSELECT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364" y="3257549"/>
            <a:ext cx="6016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VTX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364" y="3505200"/>
            <a:ext cx="8256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VRST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5928" y="3732370"/>
            <a:ext cx="118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VROWSELECT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3364" y="5212964"/>
            <a:ext cx="6016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VTX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3364" y="5460616"/>
            <a:ext cx="11957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VRST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5928" y="5687785"/>
            <a:ext cx="11831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VROWSELECT 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21230E-6FC1-724C-AFAD-45DF06041E6A}"/>
              </a:ext>
            </a:extLst>
          </p:cNvPr>
          <p:cNvCxnSpPr/>
          <p:nvPr/>
        </p:nvCxnSpPr>
        <p:spPr bwMode="auto">
          <a:xfrm>
            <a:off x="6473552" y="2390776"/>
            <a:ext cx="3558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971387-A29A-2F43-8374-F36A0B692CE7}"/>
              </a:ext>
            </a:extLst>
          </p:cNvPr>
          <p:cNvCxnSpPr/>
          <p:nvPr/>
        </p:nvCxnSpPr>
        <p:spPr bwMode="auto">
          <a:xfrm>
            <a:off x="6477000" y="2624136"/>
            <a:ext cx="3558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1DC0152-2F07-D64B-820B-AA04D0AA99B1}"/>
              </a:ext>
            </a:extLst>
          </p:cNvPr>
          <p:cNvCxnSpPr/>
          <p:nvPr/>
        </p:nvCxnSpPr>
        <p:spPr bwMode="auto">
          <a:xfrm>
            <a:off x="6477000" y="3300416"/>
            <a:ext cx="3558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708472-4836-424F-8874-31DA505B98D1}"/>
              </a:ext>
            </a:extLst>
          </p:cNvPr>
          <p:cNvCxnSpPr/>
          <p:nvPr/>
        </p:nvCxnSpPr>
        <p:spPr bwMode="auto">
          <a:xfrm>
            <a:off x="6480448" y="3533776"/>
            <a:ext cx="3558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ED7399-CF74-2646-B0E2-C41EF23D8AFD}"/>
              </a:ext>
            </a:extLst>
          </p:cNvPr>
          <p:cNvCxnSpPr/>
          <p:nvPr/>
        </p:nvCxnSpPr>
        <p:spPr bwMode="auto">
          <a:xfrm>
            <a:off x="6477000" y="5257800"/>
            <a:ext cx="3558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4ACAA2-0858-284B-B3BB-9C2C7B865BA6}"/>
              </a:ext>
            </a:extLst>
          </p:cNvPr>
          <p:cNvCxnSpPr/>
          <p:nvPr/>
        </p:nvCxnSpPr>
        <p:spPr bwMode="auto">
          <a:xfrm>
            <a:off x="6480448" y="5491160"/>
            <a:ext cx="3558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359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Project size: 40-60hrs total</a:t>
            </a:r>
          </a:p>
          <a:p>
            <a:r>
              <a:rPr lang="en-GB" sz="1800" dirty="0"/>
              <a:t>Schedule: see next slide</a:t>
            </a:r>
          </a:p>
          <a:p>
            <a:r>
              <a:rPr lang="en-GB" sz="1800" dirty="0"/>
              <a:t>Grade: pass/fail (must pass to take exam). </a:t>
            </a:r>
          </a:p>
          <a:p>
            <a:r>
              <a:rPr lang="en-GB" sz="1800" dirty="0" err="1"/>
              <a:t>Topic&amp;field</a:t>
            </a:r>
            <a:r>
              <a:rPr lang="en-GB" sz="1800" dirty="0"/>
              <a:t> is optional:</a:t>
            </a:r>
          </a:p>
          <a:p>
            <a:pPr lvl="1"/>
            <a:r>
              <a:rPr lang="en-GB" sz="1800" b="1" dirty="0"/>
              <a:t>Analog design (e.g. SPICE: pixel array and readout circuits)</a:t>
            </a:r>
          </a:p>
          <a:p>
            <a:pPr lvl="1"/>
            <a:r>
              <a:rPr lang="en-GB" sz="1800" b="1" dirty="0"/>
              <a:t>Digital design (e.g. RTL: readout timing, image signal processing)</a:t>
            </a:r>
          </a:p>
          <a:p>
            <a:pPr lvl="1"/>
            <a:r>
              <a:rPr lang="en-GB" sz="1800" b="1" dirty="0"/>
              <a:t>Algorithm design (</a:t>
            </a:r>
            <a:r>
              <a:rPr lang="en-GB" sz="1800" b="1" dirty="0" err="1"/>
              <a:t>Matlab</a:t>
            </a:r>
            <a:r>
              <a:rPr lang="en-GB" sz="1800" b="1" dirty="0"/>
              <a:t>/Python: BLC, DPC, AEC, AWB)</a:t>
            </a:r>
          </a:p>
          <a:p>
            <a:r>
              <a:rPr lang="en-GB" sz="1800" dirty="0"/>
              <a:t>Deliverables: (</a:t>
            </a:r>
            <a:r>
              <a:rPr lang="en-GB" sz="1800" dirty="0" err="1"/>
              <a:t>i</a:t>
            </a:r>
            <a:r>
              <a:rPr lang="en-GB" sz="1800" dirty="0"/>
              <a:t>) Project plan, (ii) Project report, (iii) Presentation</a:t>
            </a:r>
          </a:p>
          <a:p>
            <a:r>
              <a:rPr lang="en-GB" sz="1800" dirty="0"/>
              <a:t>Groups of max 2 persons is allowed, but clearly differentiate who did what in the project.</a:t>
            </a:r>
          </a:p>
          <a:p>
            <a:r>
              <a:rPr lang="en-GB" sz="1800" dirty="0"/>
              <a:t>For access to </a:t>
            </a:r>
            <a:r>
              <a:rPr lang="en-GB" sz="1800" dirty="0" err="1"/>
              <a:t>nanolab</a:t>
            </a:r>
            <a:r>
              <a:rPr lang="en-GB" sz="1800" dirty="0"/>
              <a:t> in 5</a:t>
            </a:r>
            <a:r>
              <a:rPr lang="en-GB" sz="1800" baseline="30000" dirty="0"/>
              <a:t>th</a:t>
            </a:r>
            <a:r>
              <a:rPr lang="en-GB" sz="1800" dirty="0"/>
              <a:t> floor email your name, username, and card number to Olav </a:t>
            </a:r>
            <a:r>
              <a:rPr lang="en-GB" sz="1800" dirty="0" err="1"/>
              <a:t>Stanly</a:t>
            </a:r>
            <a:r>
              <a:rPr lang="en-GB" sz="1800" dirty="0"/>
              <a:t> </a:t>
            </a:r>
            <a:r>
              <a:rPr lang="en-GB" sz="1800" dirty="0" err="1"/>
              <a:t>Kyrvestad</a:t>
            </a:r>
            <a:r>
              <a:rPr lang="en-GB" sz="1800" dirty="0"/>
              <a:t> &lt;</a:t>
            </a:r>
            <a:r>
              <a:rPr lang="en-GB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olavky@ifi.uio.no</a:t>
            </a:r>
            <a:r>
              <a:rPr lang="en-GB" sz="1800" dirty="0"/>
              <a:t>&gt;</a:t>
            </a:r>
          </a:p>
          <a:p>
            <a:r>
              <a:rPr lang="en-GB" sz="1800" dirty="0"/>
              <a:t>All SW (Cadence, </a:t>
            </a:r>
            <a:r>
              <a:rPr lang="en-GB" sz="1800" dirty="0" err="1"/>
              <a:t>Matlab</a:t>
            </a:r>
            <a:r>
              <a:rPr lang="en-GB" sz="1800" dirty="0"/>
              <a:t>, etc) available on all machines at IFI, as well as via remote login from external computer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INF5442/9442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nb-NO" dirty="0"/>
          </a:p>
          <a:p>
            <a:fld id="{C2203758-2043-487A-8E8F-2C031CD8CA48}" type="slidenum">
              <a:rPr lang="nb-NO" smtClean="0"/>
              <a:pPr/>
              <a:t>20</a:t>
            </a:fld>
            <a:endParaRPr lang="nb-NO" dirty="0"/>
          </a:p>
        </p:txBody>
      </p:sp>
      <p:graphicFrame>
        <p:nvGraphicFramePr>
          <p:cNvPr id="8195" name="Object 2"/>
          <p:cNvGraphicFramePr>
            <a:graphicFrameLocks/>
          </p:cNvGraphicFramePr>
          <p:nvPr/>
        </p:nvGraphicFramePr>
        <p:xfrm>
          <a:off x="723900" y="2362201"/>
          <a:ext cx="2932235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Bitmap Image" r:id="rId4" imgW="3218801" imgH="2952897" progId="Paint.Picture">
                  <p:embed/>
                </p:oleObj>
              </mc:Choice>
              <mc:Fallback>
                <p:oleObj name="Bitmap Image" r:id="rId4" imgW="3218801" imgH="2952897" progId="Paint.Picture">
                  <p:embed/>
                  <p:pic>
                    <p:nvPicPr>
                      <p:cNvPr id="8195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362201"/>
                        <a:ext cx="2932235" cy="2913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324599" y="1914525"/>
            <a:ext cx="177773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2400">
                <a:latin typeface="Arial" charset="0"/>
              </a:rPr>
              <a:t>Schematics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46497" y="1954213"/>
            <a:ext cx="111088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2400">
                <a:latin typeface="Arial" charset="0"/>
              </a:rPr>
              <a:t>Layout</a:t>
            </a:r>
          </a:p>
        </p:txBody>
      </p:sp>
      <p:pic>
        <p:nvPicPr>
          <p:cNvPr id="8198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70" y="2347913"/>
            <a:ext cx="2923443" cy="2965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6894253" y="5394325"/>
            <a:ext cx="52097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1600" b="1">
                <a:latin typeface="Arial" charset="0"/>
              </a:rPr>
              <a:t>V</a:t>
            </a:r>
            <a:r>
              <a:rPr lang="nb-NO" sz="1600" b="1" baseline="-25000">
                <a:latin typeface="Arial" charset="0"/>
              </a:rPr>
              <a:t>DD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7765177" y="5394325"/>
            <a:ext cx="51854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1600" b="1">
                <a:latin typeface="Arial" charset="0"/>
              </a:rPr>
              <a:t>V</a:t>
            </a:r>
            <a:r>
              <a:rPr lang="nb-NO" sz="1600" b="1" baseline="-25000">
                <a:latin typeface="Arial" charset="0"/>
              </a:rPr>
              <a:t>out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4520763" y="5064126"/>
            <a:ext cx="54502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1400" b="1" dirty="0">
                <a:latin typeface="+mj-lt"/>
              </a:rPr>
              <a:t>RST</a:t>
            </a:r>
            <a:endParaRPr lang="nb-NO" sz="1100" b="1" baseline="-25000" dirty="0">
              <a:latin typeface="+mj-lt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4395936" y="4814888"/>
            <a:ext cx="79028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1600" b="1">
                <a:latin typeface="Arial" charset="0"/>
              </a:rPr>
              <a:t>Select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5617087" y="3182939"/>
            <a:ext cx="1017907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nb-NO" sz="1600" b="1">
                <a:latin typeface="Arial" charset="0"/>
              </a:rPr>
              <a:t>Detector</a:t>
            </a:r>
          </a:p>
          <a:p>
            <a:pPr algn="ctr"/>
            <a:r>
              <a:rPr lang="nb-NO" sz="1600" b="1">
                <a:latin typeface="Arial" charset="0"/>
              </a:rPr>
              <a:t>surface</a:t>
            </a:r>
          </a:p>
        </p:txBody>
      </p:sp>
      <p:sp>
        <p:nvSpPr>
          <p:cNvPr id="820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3T CMOS Active Pixel Structure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7EE3CC7-B042-9A42-B312-627B9B7E8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124200"/>
            <a:ext cx="419100" cy="313548"/>
          </a:xfrm>
          <a:prstGeom prst="rect">
            <a:avLst/>
          </a:prstGeom>
          <a:solidFill>
            <a:srgbClr val="DEF3FF"/>
          </a:solidFill>
          <a:ln>
            <a:noFill/>
          </a:ln>
          <a:effectLst/>
          <a:ex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nb-NO" sz="900" b="1" dirty="0">
                <a:latin typeface="+mj-lt"/>
              </a:rPr>
              <a:t>RST</a:t>
            </a:r>
          </a:p>
          <a:p>
            <a:pPr algn="ctr"/>
            <a:endParaRPr lang="nb-NO" sz="700" b="1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85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AA29-0EA8-864B-BB45-74539B00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D7FE3-8BC2-5644-8DEB-82A811273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1085910"/>
          </a:xfrm>
        </p:spPr>
        <p:txBody>
          <a:bodyPr/>
          <a:lstStyle/>
          <a:p>
            <a:r>
              <a:rPr lang="en-GB" sz="2000" dirty="0"/>
              <a:t>To keep ON resistance low in pixel switches (RST, RS, and TX) when/if their source/drain potentials get large, it is possible to ‘boost’ the gate voltage above VDD.</a:t>
            </a:r>
          </a:p>
          <a:p>
            <a:endParaRPr lang="en-GB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96578-B94A-F747-8C25-4AAA31F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5F17F-4C34-6B46-97A0-CDF092B8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EA0433-FC29-454D-A130-084EEC41BF33}"/>
              </a:ext>
            </a:extLst>
          </p:cNvPr>
          <p:cNvCxnSpPr/>
          <p:nvPr/>
        </p:nvCxnSpPr>
        <p:spPr bwMode="auto">
          <a:xfrm>
            <a:off x="1752600" y="35052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9419C4-A3D7-544B-995D-0C3852CB20C7}"/>
              </a:ext>
            </a:extLst>
          </p:cNvPr>
          <p:cNvCxnSpPr/>
          <p:nvPr/>
        </p:nvCxnSpPr>
        <p:spPr bwMode="auto">
          <a:xfrm flipV="1">
            <a:off x="2286000" y="3048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80876-731B-2F4F-91AB-4812C2880AF9}"/>
              </a:ext>
            </a:extLst>
          </p:cNvPr>
          <p:cNvCxnSpPr/>
          <p:nvPr/>
        </p:nvCxnSpPr>
        <p:spPr bwMode="auto">
          <a:xfrm flipV="1">
            <a:off x="2819400" y="3048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C2F964-9955-2B4C-A5ED-924C5D43658B}"/>
              </a:ext>
            </a:extLst>
          </p:cNvPr>
          <p:cNvCxnSpPr/>
          <p:nvPr/>
        </p:nvCxnSpPr>
        <p:spPr bwMode="auto">
          <a:xfrm>
            <a:off x="2286000" y="30480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2D044E-397F-6445-9C2F-5CF638F18E6A}"/>
              </a:ext>
            </a:extLst>
          </p:cNvPr>
          <p:cNvCxnSpPr/>
          <p:nvPr/>
        </p:nvCxnSpPr>
        <p:spPr bwMode="auto">
          <a:xfrm>
            <a:off x="2819400" y="3505200"/>
            <a:ext cx="53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83ECDF-05FD-334C-A0F0-25EC4973A58E}"/>
              </a:ext>
            </a:extLst>
          </p:cNvPr>
          <p:cNvSpPr txBox="1"/>
          <p:nvPr/>
        </p:nvSpPr>
        <p:spPr>
          <a:xfrm>
            <a:off x="1053370" y="30480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077851-8C93-634F-BBF7-A2097E73B6A2}"/>
              </a:ext>
            </a:extLst>
          </p:cNvPr>
          <p:cNvSpPr txBox="1"/>
          <p:nvPr/>
        </p:nvSpPr>
        <p:spPr>
          <a:xfrm>
            <a:off x="2362200" y="3505200"/>
            <a:ext cx="40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3B8F49-FADD-7245-9648-D2400AF476D0}"/>
              </a:ext>
            </a:extLst>
          </p:cNvPr>
          <p:cNvSpPr txBox="1"/>
          <p:nvPr/>
        </p:nvSpPr>
        <p:spPr>
          <a:xfrm>
            <a:off x="2949267" y="3505200"/>
            <a:ext cx="40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9166CE-0263-904A-833D-9BF4F0D4949C}"/>
              </a:ext>
            </a:extLst>
          </p:cNvPr>
          <p:cNvCxnSpPr/>
          <p:nvPr/>
        </p:nvCxnSpPr>
        <p:spPr bwMode="auto">
          <a:xfrm flipV="1">
            <a:off x="2286000" y="42672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CB9836-71D9-5944-A308-39409208F28C}"/>
              </a:ext>
            </a:extLst>
          </p:cNvPr>
          <p:cNvCxnSpPr/>
          <p:nvPr/>
        </p:nvCxnSpPr>
        <p:spPr bwMode="auto">
          <a:xfrm flipV="1">
            <a:off x="2438400" y="42672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5A52FE-2C80-E84F-B1C1-B0A35E399FA2}"/>
              </a:ext>
            </a:extLst>
          </p:cNvPr>
          <p:cNvCxnSpPr/>
          <p:nvPr/>
        </p:nvCxnSpPr>
        <p:spPr bwMode="auto">
          <a:xfrm flipH="1">
            <a:off x="1981200" y="4495800"/>
            <a:ext cx="3047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959BD3-BEF6-BB42-9746-A20ADA63B4FD}"/>
              </a:ext>
            </a:extLst>
          </p:cNvPr>
          <p:cNvCxnSpPr>
            <a:cxnSpLocks/>
          </p:cNvCxnSpPr>
          <p:nvPr/>
        </p:nvCxnSpPr>
        <p:spPr bwMode="auto">
          <a:xfrm flipH="1">
            <a:off x="2438402" y="4495800"/>
            <a:ext cx="19811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CF9100-FC94-BE46-B0D9-DCA3346A3B50}"/>
              </a:ext>
            </a:extLst>
          </p:cNvPr>
          <p:cNvCxnSpPr>
            <a:cxnSpLocks/>
          </p:cNvCxnSpPr>
          <p:nvPr/>
        </p:nvCxnSpPr>
        <p:spPr bwMode="auto">
          <a:xfrm flipH="1">
            <a:off x="1647696" y="4495800"/>
            <a:ext cx="3335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6F7363-4F17-DC49-8F9D-7F8D1B178F48}"/>
              </a:ext>
            </a:extLst>
          </p:cNvPr>
          <p:cNvCxnSpPr>
            <a:cxnSpLocks/>
          </p:cNvCxnSpPr>
          <p:nvPr/>
        </p:nvCxnSpPr>
        <p:spPr bwMode="auto">
          <a:xfrm flipH="1">
            <a:off x="1053370" y="4331732"/>
            <a:ext cx="69923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19A77C9-A391-A941-8C88-5741567DC79D}"/>
              </a:ext>
            </a:extLst>
          </p:cNvPr>
          <p:cNvSpPr txBox="1"/>
          <p:nvPr/>
        </p:nvSpPr>
        <p:spPr>
          <a:xfrm>
            <a:off x="291370" y="4160222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VDD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A2DE0C-2659-6C4E-9926-C192FB1BCC84}"/>
              </a:ext>
            </a:extLst>
          </p:cNvPr>
          <p:cNvCxnSpPr>
            <a:cxnSpLocks/>
          </p:cNvCxnSpPr>
          <p:nvPr/>
        </p:nvCxnSpPr>
        <p:spPr bwMode="auto">
          <a:xfrm flipV="1">
            <a:off x="1752600" y="4691256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5" name="Rett linje 23">
            <a:extLst>
              <a:ext uri="{FF2B5EF4-FFF2-40B4-BE49-F238E27FC236}">
                <a16:creationId xmlns:a16="http://schemas.microsoft.com/office/drawing/2014/main" id="{DB61099B-51DA-2A4F-9145-A5C3359C79F5}"/>
              </a:ext>
            </a:extLst>
          </p:cNvPr>
          <p:cNvCxnSpPr/>
          <p:nvPr/>
        </p:nvCxnSpPr>
        <p:spPr>
          <a:xfrm>
            <a:off x="1524000" y="507225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25">
            <a:extLst>
              <a:ext uri="{FF2B5EF4-FFF2-40B4-BE49-F238E27FC236}">
                <a16:creationId xmlns:a16="http://schemas.microsoft.com/office/drawing/2014/main" id="{E7D77DE8-A2AD-C244-B282-DE74A341C9F4}"/>
              </a:ext>
            </a:extLst>
          </p:cNvPr>
          <p:cNvCxnSpPr/>
          <p:nvPr/>
        </p:nvCxnSpPr>
        <p:spPr>
          <a:xfrm>
            <a:off x="1647696" y="5165472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29">
            <a:extLst>
              <a:ext uri="{FF2B5EF4-FFF2-40B4-BE49-F238E27FC236}">
                <a16:creationId xmlns:a16="http://schemas.microsoft.com/office/drawing/2014/main" id="{3FE334C8-73E6-434F-869A-18B1AB443A20}"/>
              </a:ext>
            </a:extLst>
          </p:cNvPr>
          <p:cNvCxnSpPr/>
          <p:nvPr/>
        </p:nvCxnSpPr>
        <p:spPr>
          <a:xfrm>
            <a:off x="1719704" y="5257800"/>
            <a:ext cx="7200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A15D80-CC5D-1C42-BD07-A27FE8F3D7C0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3200" y="44958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CAF0AB-8586-5C4A-9E9E-658F8172CD1D}"/>
              </a:ext>
            </a:extLst>
          </p:cNvPr>
          <p:cNvCxnSpPr>
            <a:cxnSpLocks/>
          </p:cNvCxnSpPr>
          <p:nvPr/>
        </p:nvCxnSpPr>
        <p:spPr bwMode="auto">
          <a:xfrm flipH="1">
            <a:off x="2514600" y="4876800"/>
            <a:ext cx="2286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F64E50-EDE3-7A44-B5F8-3A1AA03E5201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3200" y="5181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17A1E02-8EBD-7E4F-961E-765725DF5F6B}"/>
              </a:ext>
            </a:extLst>
          </p:cNvPr>
          <p:cNvSpPr txBox="1"/>
          <p:nvPr/>
        </p:nvSpPr>
        <p:spPr>
          <a:xfrm>
            <a:off x="2396116" y="554349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VDD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248D43-33D1-544C-ABE4-C4358B798269}"/>
              </a:ext>
            </a:extLst>
          </p:cNvPr>
          <p:cNvSpPr txBox="1"/>
          <p:nvPr/>
        </p:nvSpPr>
        <p:spPr>
          <a:xfrm>
            <a:off x="1577667" y="3962400"/>
            <a:ext cx="40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681659-083D-E240-B86B-7ADF5B5EB4D1}"/>
              </a:ext>
            </a:extLst>
          </p:cNvPr>
          <p:cNvSpPr txBox="1"/>
          <p:nvPr/>
        </p:nvSpPr>
        <p:spPr>
          <a:xfrm>
            <a:off x="1730067" y="4691256"/>
            <a:ext cx="403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A38B86-80A3-3E4D-85DF-A3C9A693DAE2}"/>
              </a:ext>
            </a:extLst>
          </p:cNvPr>
          <p:cNvSpPr txBox="1"/>
          <p:nvPr/>
        </p:nvSpPr>
        <p:spPr>
          <a:xfrm>
            <a:off x="2819400" y="4800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320BE1-0BC3-6F45-A336-EEB55DD1C73D}"/>
              </a:ext>
            </a:extLst>
          </p:cNvPr>
          <p:cNvSpPr txBox="1"/>
          <p:nvPr/>
        </p:nvSpPr>
        <p:spPr>
          <a:xfrm>
            <a:off x="1828800" y="3505200"/>
            <a:ext cx="40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6B591C-3702-A64A-9998-DA05EF5C9348}"/>
              </a:ext>
            </a:extLst>
          </p:cNvPr>
          <p:cNvCxnSpPr/>
          <p:nvPr/>
        </p:nvCxnSpPr>
        <p:spPr bwMode="auto">
          <a:xfrm rot="5400000" flipV="1">
            <a:off x="3886200" y="45720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195ADCE-4CCF-7945-BDCB-A87B4827EEA8}"/>
              </a:ext>
            </a:extLst>
          </p:cNvPr>
          <p:cNvCxnSpPr/>
          <p:nvPr/>
        </p:nvCxnSpPr>
        <p:spPr bwMode="auto">
          <a:xfrm rot="5400000" flipV="1">
            <a:off x="3886200" y="47244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BAA391-B2C6-F041-8161-BCA6F02A5B7B}"/>
              </a:ext>
            </a:extLst>
          </p:cNvPr>
          <p:cNvCxnSpPr/>
          <p:nvPr/>
        </p:nvCxnSpPr>
        <p:spPr bwMode="auto">
          <a:xfrm rot="5400000" flipH="1">
            <a:off x="3733801" y="4648199"/>
            <a:ext cx="3047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Rett linje 23">
            <a:extLst>
              <a:ext uri="{FF2B5EF4-FFF2-40B4-BE49-F238E27FC236}">
                <a16:creationId xmlns:a16="http://schemas.microsoft.com/office/drawing/2014/main" id="{A73EB56F-EC5D-DB43-A74E-6CE8D84A0850}"/>
              </a:ext>
            </a:extLst>
          </p:cNvPr>
          <p:cNvCxnSpPr/>
          <p:nvPr/>
        </p:nvCxnSpPr>
        <p:spPr>
          <a:xfrm>
            <a:off x="3657600" y="5257800"/>
            <a:ext cx="43204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25">
            <a:extLst>
              <a:ext uri="{FF2B5EF4-FFF2-40B4-BE49-F238E27FC236}">
                <a16:creationId xmlns:a16="http://schemas.microsoft.com/office/drawing/2014/main" id="{15BB8C27-C449-EF45-9CDC-CB193E0456F7}"/>
              </a:ext>
            </a:extLst>
          </p:cNvPr>
          <p:cNvCxnSpPr/>
          <p:nvPr/>
        </p:nvCxnSpPr>
        <p:spPr>
          <a:xfrm>
            <a:off x="3781296" y="5351016"/>
            <a:ext cx="21602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29">
            <a:extLst>
              <a:ext uri="{FF2B5EF4-FFF2-40B4-BE49-F238E27FC236}">
                <a16:creationId xmlns:a16="http://schemas.microsoft.com/office/drawing/2014/main" id="{5FFC15AB-66F9-C74B-9B83-F0B9D1959490}"/>
              </a:ext>
            </a:extLst>
          </p:cNvPr>
          <p:cNvCxnSpPr/>
          <p:nvPr/>
        </p:nvCxnSpPr>
        <p:spPr>
          <a:xfrm>
            <a:off x="3853304" y="5443344"/>
            <a:ext cx="720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2868BC3-3C3E-8A41-BFED-921B852B366E}"/>
              </a:ext>
            </a:extLst>
          </p:cNvPr>
          <p:cNvCxnSpPr/>
          <p:nvPr/>
        </p:nvCxnSpPr>
        <p:spPr bwMode="auto">
          <a:xfrm rot="5400000" flipH="1">
            <a:off x="3733801" y="5105401"/>
            <a:ext cx="3047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577E757-CC31-8F41-98FB-59C75FC8C8BD}"/>
              </a:ext>
            </a:extLst>
          </p:cNvPr>
          <p:cNvSpPr txBox="1"/>
          <p:nvPr/>
        </p:nvSpPr>
        <p:spPr>
          <a:xfrm>
            <a:off x="4114800" y="470529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baseline="-25000" dirty="0"/>
              <a:t>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44FBB50-D056-3748-AA7B-62364D599CFA}"/>
              </a:ext>
            </a:extLst>
          </p:cNvPr>
          <p:cNvSpPr txBox="1"/>
          <p:nvPr/>
        </p:nvSpPr>
        <p:spPr>
          <a:xfrm>
            <a:off x="2362200" y="3962400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baseline="-25000" dirty="0"/>
              <a:t>B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F58A602-FF9D-5D48-89CB-744CECEC94AD}"/>
              </a:ext>
            </a:extLst>
          </p:cNvPr>
          <p:cNvSpPr txBox="1"/>
          <p:nvPr/>
        </p:nvSpPr>
        <p:spPr>
          <a:xfrm>
            <a:off x="4419600" y="4324290"/>
            <a:ext cx="3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boost</a:t>
            </a:r>
            <a:r>
              <a:rPr lang="en-GB" dirty="0"/>
              <a:t> = VDD(1+C</a:t>
            </a:r>
            <a:r>
              <a:rPr lang="en-GB" baseline="-25000" dirty="0"/>
              <a:t>B</a:t>
            </a:r>
            <a:r>
              <a:rPr lang="en-GB" dirty="0"/>
              <a:t>/(C</a:t>
            </a:r>
            <a:r>
              <a:rPr lang="en-GB" baseline="-25000" dirty="0"/>
              <a:t>B</a:t>
            </a:r>
            <a:r>
              <a:rPr lang="en-GB" dirty="0"/>
              <a:t>+C</a:t>
            </a:r>
            <a:r>
              <a:rPr lang="en-GB" baseline="-25000" dirty="0"/>
              <a:t>L</a:t>
            </a:r>
            <a:r>
              <a:rPr lang="en-GB" dirty="0"/>
              <a:t>))</a:t>
            </a:r>
            <a:endParaRPr lang="en-GB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53788-BEB6-7640-AB45-CB8451E8A35B}"/>
              </a:ext>
            </a:extLst>
          </p:cNvPr>
          <p:cNvSpPr txBox="1"/>
          <p:nvPr/>
        </p:nvSpPr>
        <p:spPr>
          <a:xfrm>
            <a:off x="5339694" y="2661047"/>
            <a:ext cx="3329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Voltage across C</a:t>
            </a:r>
            <a:r>
              <a:rPr lang="en-GB" baseline="-25000" dirty="0"/>
              <a:t>L</a:t>
            </a:r>
            <a:r>
              <a:rPr lang="en-GB" dirty="0"/>
              <a:t>:</a:t>
            </a:r>
          </a:p>
          <a:p>
            <a:r>
              <a:rPr lang="en-GB" dirty="0"/>
              <a:t>1: V</a:t>
            </a:r>
            <a:r>
              <a:rPr lang="en-GB" baseline="-25000" dirty="0"/>
              <a:t>L</a:t>
            </a:r>
            <a:r>
              <a:rPr lang="en-GB" dirty="0"/>
              <a:t>(1)=V</a:t>
            </a:r>
            <a:r>
              <a:rPr lang="en-GB" baseline="-25000" dirty="0"/>
              <a:t>DD</a:t>
            </a:r>
          </a:p>
          <a:p>
            <a:r>
              <a:rPr lang="en-GB" dirty="0"/>
              <a:t>2. V</a:t>
            </a:r>
            <a:r>
              <a:rPr lang="en-GB" baseline="-25000" dirty="0"/>
              <a:t>L</a:t>
            </a:r>
            <a:r>
              <a:rPr lang="en-GB" dirty="0"/>
              <a:t>(2)=V</a:t>
            </a:r>
            <a:r>
              <a:rPr lang="en-GB" baseline="-25000" dirty="0"/>
              <a:t>L</a:t>
            </a:r>
            <a:r>
              <a:rPr lang="en-GB" dirty="0"/>
              <a:t>(1)+I dT/C</a:t>
            </a:r>
            <a:r>
              <a:rPr lang="en-GB" baseline="-25000" dirty="0"/>
              <a:t>L</a:t>
            </a:r>
            <a:endParaRPr lang="en-GB" dirty="0"/>
          </a:p>
          <a:p>
            <a:r>
              <a:rPr lang="en-GB" dirty="0"/>
              <a:t>            =V</a:t>
            </a:r>
            <a:r>
              <a:rPr lang="en-GB" baseline="-25000" dirty="0"/>
              <a:t>DD</a:t>
            </a:r>
            <a:r>
              <a:rPr lang="en-GB" dirty="0"/>
              <a:t>(1+C</a:t>
            </a:r>
            <a:r>
              <a:rPr lang="en-GB" baseline="-25000" dirty="0"/>
              <a:t>B</a:t>
            </a:r>
            <a:r>
              <a:rPr lang="en-GB" dirty="0"/>
              <a:t>/(C</a:t>
            </a:r>
            <a:r>
              <a:rPr lang="en-GB" baseline="-25000" dirty="0"/>
              <a:t>B</a:t>
            </a:r>
            <a:r>
              <a:rPr lang="en-GB" dirty="0"/>
              <a:t>+C</a:t>
            </a:r>
            <a:r>
              <a:rPr lang="en-GB" baseline="-25000" dirty="0"/>
              <a:t>L</a:t>
            </a:r>
            <a:r>
              <a:rPr lang="en-GB" dirty="0"/>
              <a:t>))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4164154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Boost circuit with non overlapping clock generator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533DA-B6FA-4C38-A62B-561CB90D3A2F}" type="datetime1">
              <a:rPr lang="en-GB" smtClean="0"/>
              <a:t>30/09/2019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8657"/>
            <a:ext cx="4114800" cy="27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6" y="4059827"/>
            <a:ext cx="273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552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6085115" y="2869474"/>
            <a:ext cx="457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32876" y="3424597"/>
            <a:ext cx="457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701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DA89-5867-C240-AACB-C694D27B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boosting circuits (charge pumps)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BF7A7-18D7-AE47-9287-BA4B17F0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09236-ECB6-5841-924D-7CF8B721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E8DB3-3856-F741-9129-3F20F58B9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2819400" cy="15095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7F4868-84F1-A448-8212-3FF9DF799F74}"/>
              </a:ext>
            </a:extLst>
          </p:cNvPr>
          <p:cNvSpPr txBox="1"/>
          <p:nvPr/>
        </p:nvSpPr>
        <p:spPr>
          <a:xfrm>
            <a:off x="4419600" y="2337673"/>
            <a:ext cx="402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Charge pump doubler. </a:t>
            </a:r>
            <a:r>
              <a:rPr lang="en-GB" dirty="0" err="1"/>
              <a:t>C</a:t>
            </a:r>
            <a:r>
              <a:rPr lang="en-GB" baseline="-25000" dirty="0" err="1"/>
              <a:t>p</a:t>
            </a:r>
            <a:r>
              <a:rPr lang="en-GB" dirty="0"/>
              <a:t> delivers charge to C</a:t>
            </a:r>
            <a:r>
              <a:rPr lang="en-GB" baseline="-25000" dirty="0"/>
              <a:t>o</a:t>
            </a:r>
            <a:r>
              <a:rPr lang="en-GB" dirty="0"/>
              <a:t> to compensate for current load on the output</a:t>
            </a:r>
            <a:endParaRPr lang="en-GB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C63AD2-58CB-9945-88B7-E082B385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419600"/>
            <a:ext cx="3200400" cy="11251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F510F7-7610-6D4E-968F-74436583697B}"/>
              </a:ext>
            </a:extLst>
          </p:cNvPr>
          <p:cNvSpPr txBox="1"/>
          <p:nvPr/>
        </p:nvSpPr>
        <p:spPr>
          <a:xfrm>
            <a:off x="3886200" y="4732278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Dickson doublers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290C5-55A9-7743-A4A4-0F740BB65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4420770"/>
            <a:ext cx="2794000" cy="1130300"/>
          </a:xfrm>
          <a:prstGeom prst="rect">
            <a:avLst/>
          </a:prstGeom>
        </p:spPr>
      </p:pic>
      <p:sp>
        <p:nvSpPr>
          <p:cNvPr id="19" name="Left Arrow 18">
            <a:extLst>
              <a:ext uri="{FF2B5EF4-FFF2-40B4-BE49-F238E27FC236}">
                <a16:creationId xmlns:a16="http://schemas.microsoft.com/office/drawing/2014/main" id="{C31A621C-CF78-4744-935E-8918B63782A8}"/>
              </a:ext>
            </a:extLst>
          </p:cNvPr>
          <p:cNvSpPr/>
          <p:nvPr/>
        </p:nvSpPr>
        <p:spPr bwMode="auto">
          <a:xfrm>
            <a:off x="3733800" y="4982170"/>
            <a:ext cx="304800" cy="20730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C7072E3D-6E0B-7541-A07C-DD99E063670F}"/>
              </a:ext>
            </a:extLst>
          </p:cNvPr>
          <p:cNvSpPr/>
          <p:nvPr/>
        </p:nvSpPr>
        <p:spPr bwMode="auto">
          <a:xfrm flipH="1">
            <a:off x="5181600" y="4982170"/>
            <a:ext cx="304800" cy="20730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63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ADCs for CMOS image sensors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Serial readout</a:t>
            </a:r>
          </a:p>
          <a:p>
            <a:pPr lvl="1"/>
            <a:r>
              <a:rPr lang="nb-NO" dirty="0"/>
              <a:t>w/Pipeline ADC</a:t>
            </a:r>
          </a:p>
          <a:p>
            <a:pPr eaLnBrk="1" hangingPunct="1"/>
            <a:r>
              <a:rPr lang="nb-NO" dirty="0"/>
              <a:t>Column-parallel readout</a:t>
            </a:r>
          </a:p>
          <a:p>
            <a:pPr lvl="1"/>
            <a:r>
              <a:rPr lang="nb-NO" dirty="0"/>
              <a:t>w/Ramp ADC</a:t>
            </a:r>
          </a:p>
          <a:p>
            <a:pPr lvl="1"/>
            <a:r>
              <a:rPr lang="nb-NO" dirty="0"/>
              <a:t>w/SAR-ADC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B3FBDE5-7116-4423-869C-5B690B3E1B33}" type="datetime1">
              <a:rPr lang="nb-NO" smtClean="0"/>
              <a:t>30.09.2019</a:t>
            </a:fld>
            <a:endParaRPr lang="nb-NO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14C46-FC2B-0B4C-8344-F292E5FCAC3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C:\Users\jsolhusv\Documents\Universities\INF5442\This insanely small camera will make spying on everyone easier than ever   Stuff_files\micro-c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1" y="3810000"/>
            <a:ext cx="2908299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69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1333501" y="5236030"/>
            <a:ext cx="1862574" cy="1219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Correlated Double Sampling</a:t>
            </a:r>
            <a:br>
              <a:rPr lang="nb-NO" dirty="0"/>
            </a:b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905000" cy="457200"/>
          </a:xfrm>
        </p:spPr>
        <p:txBody>
          <a:bodyPr/>
          <a:lstStyle/>
          <a:p>
            <a:pPr>
              <a:defRPr/>
            </a:pPr>
            <a:fld id="{AF77B142-BB2B-4CFB-BB36-A128E14E32B7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244584" y="4691788"/>
            <a:ext cx="71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Vout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75266" y="233180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29571" y="1910611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RST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50873" y="3657644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RowSel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21322" y="135249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VDD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75868" y="3158144"/>
            <a:ext cx="376632" cy="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485900" y="3158144"/>
            <a:ext cx="9561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 rot="10800000" flipH="1">
            <a:off x="1676401" y="2129776"/>
            <a:ext cx="459291" cy="1028368"/>
            <a:chOff x="3236409" y="1619522"/>
            <a:chExt cx="459291" cy="102836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3505200" y="264789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3505200" y="226689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505200" y="226689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695700" y="1619522"/>
              <a:ext cx="0" cy="64736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429000" y="226689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10800000">
              <a:off x="3236409" y="2457390"/>
              <a:ext cx="19259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cxnSp>
        <p:nvCxnSpPr>
          <p:cNvPr id="47" name="Straight Connector 46"/>
          <p:cNvCxnSpPr/>
          <p:nvPr/>
        </p:nvCxnSpPr>
        <p:spPr bwMode="auto">
          <a:xfrm>
            <a:off x="2442023" y="2929544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2518223" y="2929544"/>
            <a:ext cx="0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518223" y="2929544"/>
            <a:ext cx="2095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518223" y="3386744"/>
            <a:ext cx="2095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727773" y="1693804"/>
            <a:ext cx="0" cy="12357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2733221" y="3577693"/>
            <a:ext cx="310786" cy="929827"/>
            <a:chOff x="4476750" y="4246787"/>
            <a:chExt cx="323850" cy="929827"/>
          </a:xfrm>
        </p:grpSpPr>
        <p:cxnSp>
          <p:nvCxnSpPr>
            <p:cNvPr id="57" name="Straight Connector 56"/>
            <p:cNvCxnSpPr/>
            <p:nvPr/>
          </p:nvCxnSpPr>
          <p:spPr bwMode="auto">
            <a:xfrm rot="16200000" flipH="1">
              <a:off x="4403045" y="4320493"/>
              <a:ext cx="1474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476750" y="4394200"/>
              <a:ext cx="24765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724400" y="4394200"/>
              <a:ext cx="0" cy="406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>
              <a:off x="4476750" y="4800600"/>
              <a:ext cx="24765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4288743" y="4988607"/>
              <a:ext cx="37601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800600" y="4394200"/>
              <a:ext cx="0" cy="406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Straight Connector 15"/>
          <p:cNvCxnSpPr/>
          <p:nvPr/>
        </p:nvCxnSpPr>
        <p:spPr bwMode="auto">
          <a:xfrm>
            <a:off x="2133601" y="1693804"/>
            <a:ext cx="0" cy="436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Flowchart: Extract 31"/>
          <p:cNvSpPr/>
          <p:nvPr/>
        </p:nvSpPr>
        <p:spPr bwMode="auto">
          <a:xfrm>
            <a:off x="381000" y="3386744"/>
            <a:ext cx="381000" cy="292100"/>
          </a:xfrm>
          <a:prstGeom prst="flowChartExtra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6" name="Straight Connector 35"/>
          <p:cNvCxnSpPr>
            <a:stCxn id="32" idx="0"/>
          </p:cNvCxnSpPr>
          <p:nvPr/>
        </p:nvCxnSpPr>
        <p:spPr bwMode="auto">
          <a:xfrm flipV="1">
            <a:off x="571500" y="3158144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2" idx="2"/>
          </p:cNvCxnSpPr>
          <p:nvPr/>
        </p:nvCxnSpPr>
        <p:spPr bwMode="auto">
          <a:xfrm>
            <a:off x="571500" y="3678844"/>
            <a:ext cx="0" cy="228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57200" y="3812194"/>
            <a:ext cx="228600" cy="19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727773" y="3386744"/>
            <a:ext cx="0" cy="284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Group 80"/>
          <p:cNvGrpSpPr/>
          <p:nvPr/>
        </p:nvGrpSpPr>
        <p:grpSpPr>
          <a:xfrm rot="5400000">
            <a:off x="1047750" y="2607306"/>
            <a:ext cx="457200" cy="647700"/>
            <a:chOff x="3238500" y="2000190"/>
            <a:chExt cx="457200" cy="647700"/>
          </a:xfrm>
        </p:grpSpPr>
        <p:cxnSp>
          <p:nvCxnSpPr>
            <p:cNvPr id="84" name="Straight Connector 83"/>
            <p:cNvCxnSpPr/>
            <p:nvPr/>
          </p:nvCxnSpPr>
          <p:spPr bwMode="auto">
            <a:xfrm flipH="1">
              <a:off x="3505200" y="264789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3505200" y="226689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3505200" y="226689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3695700" y="2000190"/>
              <a:ext cx="0" cy="2667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3429000" y="2266890"/>
              <a:ext cx="0" cy="381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3238500" y="245739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cxnSp>
        <p:nvCxnSpPr>
          <p:cNvPr id="94" name="Straight Connector 93"/>
          <p:cNvCxnSpPr/>
          <p:nvPr/>
        </p:nvCxnSpPr>
        <p:spPr bwMode="auto">
          <a:xfrm rot="16200000">
            <a:off x="3147440" y="3804011"/>
            <a:ext cx="0" cy="2068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1636647" y="3158144"/>
            <a:ext cx="381000" cy="1206500"/>
            <a:chOff x="3179248" y="3671913"/>
            <a:chExt cx="381000" cy="1242450"/>
          </a:xfrm>
        </p:grpSpPr>
        <p:grpSp>
          <p:nvGrpSpPr>
            <p:cNvPr id="99" name="Group 98"/>
            <p:cNvGrpSpPr/>
            <p:nvPr/>
          </p:nvGrpSpPr>
          <p:grpSpPr>
            <a:xfrm rot="5400000">
              <a:off x="2971302" y="3879859"/>
              <a:ext cx="796892" cy="381000"/>
              <a:chOff x="2708308" y="2266890"/>
              <a:chExt cx="796892" cy="381000"/>
            </a:xfrm>
          </p:grpSpPr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3505200" y="226689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3429000" y="226689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6200000" flipV="1">
                <a:off x="3068654" y="2097044"/>
                <a:ext cx="0" cy="72069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7" name="Straight Connector 106"/>
            <p:cNvCxnSpPr/>
            <p:nvPr/>
          </p:nvCxnSpPr>
          <p:spPr bwMode="auto">
            <a:xfrm>
              <a:off x="3369748" y="4476213"/>
              <a:ext cx="0" cy="3429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3254375" y="4723863"/>
              <a:ext cx="228600" cy="19050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3" name="Straight Connector 132"/>
          <p:cNvCxnSpPr/>
          <p:nvPr/>
        </p:nvCxnSpPr>
        <p:spPr bwMode="auto">
          <a:xfrm flipV="1">
            <a:off x="2727746" y="4409550"/>
            <a:ext cx="0" cy="10942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 flipH="1">
            <a:off x="2259875" y="5516540"/>
            <a:ext cx="582976" cy="803115"/>
            <a:chOff x="4735570" y="5516540"/>
            <a:chExt cx="582976" cy="803115"/>
          </a:xfrm>
        </p:grpSpPr>
        <p:grpSp>
          <p:nvGrpSpPr>
            <p:cNvPr id="125" name="Group 124"/>
            <p:cNvGrpSpPr/>
            <p:nvPr/>
          </p:nvGrpSpPr>
          <p:grpSpPr>
            <a:xfrm rot="10800000">
              <a:off x="4861345" y="5516540"/>
              <a:ext cx="457201" cy="696667"/>
              <a:chOff x="3238500" y="1951223"/>
              <a:chExt cx="457201" cy="696667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flipH="1">
                <a:off x="3505200" y="2647890"/>
                <a:ext cx="190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3505200" y="226689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3505200" y="2266890"/>
                <a:ext cx="190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10800000" flipH="1">
                <a:off x="3695700" y="1951223"/>
                <a:ext cx="1" cy="3156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3429000" y="226689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flipH="1">
                <a:off x="3238500" y="2457390"/>
                <a:ext cx="1905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37" name="Straight Connector 136"/>
            <p:cNvCxnSpPr/>
            <p:nvPr/>
          </p:nvCxnSpPr>
          <p:spPr bwMode="auto">
            <a:xfrm>
              <a:off x="4735570" y="6071675"/>
              <a:ext cx="259855" cy="2479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9" name="TextBox 138"/>
          <p:cNvSpPr txBox="1"/>
          <p:nvPr/>
        </p:nvSpPr>
        <p:spPr>
          <a:xfrm>
            <a:off x="1480985" y="5506986"/>
            <a:ext cx="881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Vbias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1000" y="3386744"/>
            <a:ext cx="3831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1600199" y="2800290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FD</a:t>
            </a: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1485900" y="1693802"/>
            <a:ext cx="155897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763701" y="2846457"/>
            <a:ext cx="1194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Source follower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 bwMode="auto">
          <a:xfrm>
            <a:off x="2733221" y="4891843"/>
            <a:ext cx="5113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grpSp>
        <p:nvGrpSpPr>
          <p:cNvPr id="93" name="Group 92"/>
          <p:cNvGrpSpPr/>
          <p:nvPr/>
        </p:nvGrpSpPr>
        <p:grpSpPr>
          <a:xfrm>
            <a:off x="4495800" y="1694795"/>
            <a:ext cx="4290437" cy="4401205"/>
            <a:chOff x="838200" y="1694795"/>
            <a:chExt cx="4290437" cy="4401205"/>
          </a:xfrm>
        </p:grpSpPr>
        <p:sp>
          <p:nvSpPr>
            <p:cNvPr id="95" name="TextBox 94"/>
            <p:cNvSpPr txBox="1"/>
            <p:nvPr/>
          </p:nvSpPr>
          <p:spPr>
            <a:xfrm>
              <a:off x="838200" y="1694795"/>
              <a:ext cx="1071191" cy="4401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dirty="0"/>
                <a:t>RowSel</a:t>
              </a:r>
            </a:p>
            <a:p>
              <a:pPr algn="r"/>
              <a:endParaRPr lang="nb-NO" dirty="0"/>
            </a:p>
            <a:p>
              <a:pPr algn="r"/>
              <a:r>
                <a:rPr lang="nb-NO" dirty="0"/>
                <a:t>RST</a:t>
              </a:r>
            </a:p>
            <a:p>
              <a:pPr algn="r"/>
              <a:endParaRPr lang="nb-NO" dirty="0"/>
            </a:p>
            <a:p>
              <a:pPr algn="r"/>
              <a:r>
                <a:rPr lang="nb-NO" dirty="0"/>
                <a:t>TG</a:t>
              </a:r>
            </a:p>
            <a:p>
              <a:pPr algn="r"/>
              <a:endParaRPr lang="nb-NO" dirty="0"/>
            </a:p>
            <a:p>
              <a:pPr algn="r"/>
              <a:endParaRPr lang="nb-NO" dirty="0"/>
            </a:p>
            <a:p>
              <a:pPr algn="r"/>
              <a:r>
                <a:rPr lang="nb-NO" dirty="0"/>
                <a:t>V</a:t>
              </a:r>
              <a:r>
                <a:rPr lang="nb-NO" baseline="-25000" dirty="0"/>
                <a:t>FD</a:t>
              </a:r>
              <a:r>
                <a:rPr lang="nb-NO" dirty="0"/>
                <a:t> </a:t>
              </a:r>
            </a:p>
            <a:p>
              <a:pPr algn="r"/>
              <a:r>
                <a:rPr lang="nb-NO" dirty="0"/>
                <a:t>or Vout</a:t>
              </a:r>
            </a:p>
            <a:p>
              <a:pPr algn="r"/>
              <a:endParaRPr lang="nb-NO" dirty="0"/>
            </a:p>
            <a:p>
              <a:pPr algn="r"/>
              <a:endParaRPr lang="nb-NO" dirty="0"/>
            </a:p>
            <a:p>
              <a:pPr algn="r"/>
              <a:r>
                <a:rPr lang="nb-NO" dirty="0"/>
                <a:t>SHR</a:t>
              </a:r>
            </a:p>
            <a:p>
              <a:pPr algn="r"/>
              <a:endParaRPr lang="nb-NO" dirty="0"/>
            </a:p>
            <a:p>
              <a:pPr algn="r"/>
              <a:r>
                <a:rPr lang="nb-NO" dirty="0"/>
                <a:t>SHS</a:t>
              </a:r>
            </a:p>
          </p:txBody>
        </p:sp>
        <p:cxnSp>
          <p:nvCxnSpPr>
            <p:cNvPr id="96" name="Straight Connector 95"/>
            <p:cNvCxnSpPr/>
            <p:nvPr/>
          </p:nvCxnSpPr>
          <p:spPr bwMode="auto">
            <a:xfrm flipV="1">
              <a:off x="2156837" y="16947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2156837" y="1694795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H="1">
              <a:off x="2008764" y="1999595"/>
              <a:ext cx="1480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2008764" y="2609195"/>
              <a:ext cx="1883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2194937" y="23043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2194937" y="230439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2652137" y="23043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2667000" y="2609195"/>
              <a:ext cx="22330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2008764" y="3211523"/>
              <a:ext cx="136727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3376037" y="29139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3376037" y="291399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3833237" y="29139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3833237" y="3218795"/>
              <a:ext cx="1066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Freeform 117"/>
            <p:cNvSpPr/>
            <p:nvPr/>
          </p:nvSpPr>
          <p:spPr bwMode="auto">
            <a:xfrm>
              <a:off x="2210177" y="3610249"/>
              <a:ext cx="444499" cy="1208746"/>
            </a:xfrm>
            <a:custGeom>
              <a:avLst/>
              <a:gdLst>
                <a:gd name="connsiteX0" fmla="*/ 0 w 635000"/>
                <a:gd name="connsiteY0" fmla="*/ 675346 h 675346"/>
                <a:gd name="connsiteX1" fmla="*/ 342900 w 635000"/>
                <a:gd name="connsiteY1" fmla="*/ 103846 h 675346"/>
                <a:gd name="connsiteX2" fmla="*/ 635000 w 635000"/>
                <a:gd name="connsiteY2" fmla="*/ 2246 h 67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000" h="675346">
                  <a:moveTo>
                    <a:pt x="0" y="675346"/>
                  </a:moveTo>
                  <a:cubicBezTo>
                    <a:pt x="118533" y="445687"/>
                    <a:pt x="237067" y="216029"/>
                    <a:pt x="342900" y="103846"/>
                  </a:cubicBezTo>
                  <a:cubicBezTo>
                    <a:pt x="448733" y="-8337"/>
                    <a:pt x="541866" y="-3046"/>
                    <a:pt x="635000" y="224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 flipH="1">
              <a:off x="2098041" y="4818995"/>
              <a:ext cx="1121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Arc 119"/>
            <p:cNvSpPr/>
            <p:nvPr/>
          </p:nvSpPr>
          <p:spPr bwMode="auto">
            <a:xfrm rot="10800000">
              <a:off x="2654675" y="3511188"/>
              <a:ext cx="340361" cy="218146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1" name="Straight Connector 120"/>
            <p:cNvCxnSpPr>
              <a:stCxn id="120" idx="0"/>
            </p:cNvCxnSpPr>
            <p:nvPr/>
          </p:nvCxnSpPr>
          <p:spPr bwMode="auto">
            <a:xfrm>
              <a:off x="2824856" y="3729334"/>
              <a:ext cx="551181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Freeform 121"/>
            <p:cNvSpPr/>
            <p:nvPr/>
          </p:nvSpPr>
          <p:spPr bwMode="auto">
            <a:xfrm>
              <a:off x="3376037" y="3729335"/>
              <a:ext cx="533400" cy="952636"/>
            </a:xfrm>
            <a:custGeom>
              <a:avLst/>
              <a:gdLst>
                <a:gd name="connsiteX0" fmla="*/ 0 w 533400"/>
                <a:gd name="connsiteY0" fmla="*/ 0 h 952636"/>
                <a:gd name="connsiteX1" fmla="*/ 121920 w 533400"/>
                <a:gd name="connsiteY1" fmla="*/ 624840 h 952636"/>
                <a:gd name="connsiteX2" fmla="*/ 335280 w 533400"/>
                <a:gd name="connsiteY2" fmla="*/ 899160 h 952636"/>
                <a:gd name="connsiteX3" fmla="*/ 533400 w 533400"/>
                <a:gd name="connsiteY3" fmla="*/ 952500 h 9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00" h="952636">
                  <a:moveTo>
                    <a:pt x="0" y="0"/>
                  </a:moveTo>
                  <a:cubicBezTo>
                    <a:pt x="33020" y="237490"/>
                    <a:pt x="66040" y="474980"/>
                    <a:pt x="121920" y="624840"/>
                  </a:cubicBezTo>
                  <a:cubicBezTo>
                    <a:pt x="177800" y="774700"/>
                    <a:pt x="266700" y="844550"/>
                    <a:pt x="335280" y="899160"/>
                  </a:cubicBezTo>
                  <a:cubicBezTo>
                    <a:pt x="403860" y="953770"/>
                    <a:pt x="468630" y="953135"/>
                    <a:pt x="533400" y="9525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>
              <a:off x="3909437" y="4681971"/>
              <a:ext cx="99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2" idx="0"/>
            </p:cNvCxnSpPr>
            <p:nvPr/>
          </p:nvCxnSpPr>
          <p:spPr bwMode="auto">
            <a:xfrm>
              <a:off x="3376037" y="3729335"/>
              <a:ext cx="1524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4592118" y="3729335"/>
              <a:ext cx="0" cy="9526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4592118" y="398079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Symbol" panose="05050102010706020507" pitchFamily="18" charset="2"/>
                </a:rPr>
                <a:t>D</a:t>
              </a:r>
              <a:r>
                <a:rPr lang="nb-NO" dirty="0"/>
                <a:t>V</a:t>
              </a:r>
            </a:p>
          </p:txBody>
        </p:sp>
        <p:cxnSp>
          <p:nvCxnSpPr>
            <p:cNvPr id="135" name="Straight Connector 134"/>
            <p:cNvCxnSpPr/>
            <p:nvPr/>
          </p:nvCxnSpPr>
          <p:spPr bwMode="auto">
            <a:xfrm>
              <a:off x="2008764" y="5352395"/>
              <a:ext cx="9270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flipV="1">
              <a:off x="2933700" y="50475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2933700" y="504759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3390900" y="50475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3405763" y="5352395"/>
              <a:ext cx="17228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2008764" y="5956300"/>
              <a:ext cx="220103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flipV="1">
              <a:off x="4209800" y="56571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4209800" y="5657195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4667000" y="5657195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4667000" y="5961995"/>
              <a:ext cx="4616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 bwMode="auto">
            <a:xfrm flipV="1">
              <a:off x="3305300" y="3859772"/>
              <a:ext cx="0" cy="1057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V="1">
              <a:off x="4590800" y="4764975"/>
              <a:ext cx="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Rectangle 8"/>
          <p:cNvSpPr/>
          <p:nvPr/>
        </p:nvSpPr>
        <p:spPr bwMode="auto">
          <a:xfrm>
            <a:off x="4572000" y="1352490"/>
            <a:ext cx="4419600" cy="4967165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437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Serial readout architecture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C3EB8-2D28-43A1-9F11-8A5A82A01729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029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Small die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Uniform response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0874"/>
            <a:ext cx="5619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57600" y="5029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Low framerate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Column bus limits noise and power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2133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Serial readout suitable for small arrays and moderate framerates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2750" y="3864114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Typically pipeline ADC</a:t>
            </a:r>
          </a:p>
        </p:txBody>
      </p:sp>
    </p:spTree>
    <p:extLst>
      <p:ext uri="{BB962C8B-B14F-4D97-AF65-F5344CB8AC3E}">
        <p14:creationId xmlns:p14="http://schemas.microsoft.com/office/powerpoint/2010/main" val="3035977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readout architecture (example)</a:t>
            </a:r>
          </a:p>
        </p:txBody>
      </p:sp>
      <p:graphicFrame>
        <p:nvGraphicFramePr>
          <p:cNvPr id="15363" name="Object 2"/>
          <p:cNvGraphicFramePr>
            <a:graphicFrameLocks/>
          </p:cNvGraphicFramePr>
          <p:nvPr/>
        </p:nvGraphicFramePr>
        <p:xfrm>
          <a:off x="5196254" y="2060576"/>
          <a:ext cx="3387969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int Shop Pro Image" r:id="rId4" imgW="4596368" imgH="4242753" progId="PaintShopPro">
                  <p:embed/>
                </p:oleObj>
              </mc:Choice>
              <mc:Fallback>
                <p:oleObj name="Paint Shop Pro Image" r:id="rId4" imgW="4596368" imgH="4242753" progId="PaintShopPro">
                  <p:embed/>
                  <p:pic>
                    <p:nvPicPr>
                      <p:cNvPr id="15363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6254" y="2060576"/>
                        <a:ext cx="3387969" cy="33877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"/>
          <p:cNvGraphicFramePr>
            <a:graphicFrameLocks/>
          </p:cNvGraphicFramePr>
          <p:nvPr/>
        </p:nvGraphicFramePr>
        <p:xfrm>
          <a:off x="485043" y="2058988"/>
          <a:ext cx="3786554" cy="340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Paint Shop Pro Image" r:id="rId6" imgW="4127948" imgH="3424390" progId="PaintShopPro">
                  <p:embed/>
                </p:oleObj>
              </mc:Choice>
              <mc:Fallback>
                <p:oleObj name="Paint Shop Pro Image" r:id="rId6" imgW="4127948" imgH="3424390" progId="PaintShopPro">
                  <p:embed/>
                  <p:pic>
                    <p:nvPicPr>
                      <p:cNvPr id="15364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43" y="2058988"/>
                        <a:ext cx="3786554" cy="34020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419805" y="1614488"/>
            <a:ext cx="205184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>
                <a:latin typeface="Arial" charset="0"/>
              </a:rPr>
              <a:t>Image sensor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5278367" y="1630363"/>
            <a:ext cx="331020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sz="2400">
                <a:latin typeface="Arial" charset="0"/>
              </a:rPr>
              <a:t>ASP+Address decoder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828800" y="43434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1828800" y="4313238"/>
            <a:ext cx="1143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0" rIns="92075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>
                <a:latin typeface="Arial" charset="0"/>
              </a:rPr>
              <a:t>ASP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1591408" y="4554539"/>
            <a:ext cx="1701312" cy="246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>
                <a:latin typeface="Arial" charset="0"/>
              </a:rPr>
              <a:t>Address decoder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3780693" y="4170363"/>
            <a:ext cx="490904" cy="23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ヒラギノ角ゴ Pro W3" charset="-128"/>
                <a:cs typeface="ヒラギノ角ゴ Pro W3" charset="-128"/>
              </a:defRPr>
            </a:lvl9pPr>
          </a:lstStyle>
          <a:p>
            <a:endParaRPr lang="en-GB"/>
          </a:p>
          <a:p>
            <a:fld id="{C2203758-2043-487A-8E8F-2C031CD8CA4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72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Serial readout architecture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6CF44-0F18-4C60-9B22-21A5A986046F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90562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Source: Cho et al, IISW’07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0162"/>
            <a:ext cx="9144000" cy="36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2667000" y="4191000"/>
            <a:ext cx="457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00400" y="5181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Large capacitance output bus not </a:t>
            </a:r>
            <a:r>
              <a:rPr lang="nb-NO" dirty="0" err="1"/>
              <a:t>good</a:t>
            </a:r>
            <a:r>
              <a:rPr lang="nb-NO" dirty="0"/>
              <a:t> for </a:t>
            </a:r>
            <a:r>
              <a:rPr lang="nb-NO" dirty="0" err="1"/>
              <a:t>noise</a:t>
            </a:r>
            <a:r>
              <a:rPr lang="nb-NO" dirty="0"/>
              <a:t> and </a:t>
            </a:r>
            <a:r>
              <a:rPr lang="nb-NO" dirty="0" err="1"/>
              <a:t>power</a:t>
            </a:r>
            <a:r>
              <a:rPr lang="nb-NO" dirty="0"/>
              <a:t> (speed)</a:t>
            </a:r>
          </a:p>
        </p:txBody>
      </p:sp>
    </p:spTree>
    <p:extLst>
      <p:ext uri="{BB962C8B-B14F-4D97-AF65-F5344CB8AC3E}">
        <p14:creationId xmlns:p14="http://schemas.microsoft.com/office/powerpoint/2010/main" val="275161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3.3V 12 BIT 6.3 MS/S PIPELINED ADC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126A7-7C18-423E-857E-E9D82255D5CA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7" y="1371600"/>
            <a:ext cx="76485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1530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Source: Hamami et al, ISCAS04</a:t>
            </a:r>
          </a:p>
        </p:txBody>
      </p:sp>
    </p:spTree>
    <p:extLst>
      <p:ext uri="{BB962C8B-B14F-4D97-AF65-F5344CB8AC3E}">
        <p14:creationId xmlns:p14="http://schemas.microsoft.com/office/powerpoint/2010/main" val="328633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IN5350 – CMOS Image Sensor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Lecture 4</a:t>
            </a:r>
          </a:p>
          <a:p>
            <a:r>
              <a:rPr lang="en-GB" dirty="0"/>
              <a:t>Section I – Readout timing</a:t>
            </a:r>
            <a:endParaRPr lang="en-GB" sz="1600" dirty="0"/>
          </a:p>
          <a:p>
            <a:r>
              <a:rPr lang="en-GB" dirty="0"/>
              <a:t>Section II – Readout circuits</a:t>
            </a:r>
          </a:p>
        </p:txBody>
      </p:sp>
    </p:spTree>
    <p:extLst>
      <p:ext uri="{BB962C8B-B14F-4D97-AF65-F5344CB8AC3E}">
        <p14:creationId xmlns:p14="http://schemas.microsoft.com/office/powerpoint/2010/main" val="891938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B8E79-536E-486D-A32A-835B6551125B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b="-1340"/>
          <a:stretch/>
        </p:blipFill>
        <p:spPr bwMode="auto">
          <a:xfrm>
            <a:off x="1295400" y="762000"/>
            <a:ext cx="68199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462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Source: Johansson et.al, ISSCC 2011</a:t>
            </a:r>
          </a:p>
        </p:txBody>
      </p:sp>
    </p:spTree>
    <p:extLst>
      <p:ext uri="{BB962C8B-B14F-4D97-AF65-F5344CB8AC3E}">
        <p14:creationId xmlns:p14="http://schemas.microsoft.com/office/powerpoint/2010/main" val="2977461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Agenda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Pixels and readout circuits</a:t>
            </a:r>
          </a:p>
          <a:p>
            <a:pPr eaLnBrk="1" hangingPunct="1"/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Serial readout</a:t>
            </a:r>
          </a:p>
          <a:p>
            <a:pPr lvl="1"/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w/Pipeline ADC</a:t>
            </a:r>
          </a:p>
          <a:p>
            <a:pPr eaLnBrk="1" hangingPunct="1"/>
            <a:r>
              <a:rPr lang="nb-NO" dirty="0"/>
              <a:t>Column-parallel readout</a:t>
            </a:r>
          </a:p>
          <a:p>
            <a:pPr lvl="1"/>
            <a:r>
              <a:rPr lang="nb-NO" dirty="0"/>
              <a:t>w/Ramp ADC</a:t>
            </a:r>
          </a:p>
          <a:p>
            <a:pPr lvl="1"/>
            <a:r>
              <a:rPr lang="nb-NO" dirty="0"/>
              <a:t>w/SAR-ADC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B3FBDE5-7116-4423-869C-5B690B3E1B33}" type="datetime1">
              <a:rPr lang="nb-NO" smtClean="0"/>
              <a:t>30.09.2019</a:t>
            </a:fld>
            <a:endParaRPr lang="nb-NO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14C46-FC2B-0B4C-8344-F292E5FCAC3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2" descr="C:\Users\jsolhusv\Documents\Universities\INF5442\This insanely small camera will make spying on everyone easier than ever   Stuff_files\micro-c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1" y="3810000"/>
            <a:ext cx="2908299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99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/>
          </p:nvPr>
        </p:nvGraphicFramePr>
        <p:xfrm>
          <a:off x="152400" y="1244600"/>
          <a:ext cx="4810125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Visio" r:id="rId4" imgW="3038559" imgH="3533843" progId="Visio.Drawing.11">
                  <p:embed/>
                </p:oleObj>
              </mc:Choice>
              <mc:Fallback>
                <p:oleObj name="Visio" r:id="rId4" imgW="3038559" imgH="3533843" progId="Visio.Drawing.11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44600"/>
                        <a:ext cx="4810125" cy="5310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Parallel Readout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CF1EB-AB74-4704-A8B8-6B400507BD3E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2133600"/>
            <a:ext cx="358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Fast readout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Low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Low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Disadvantages: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Large chip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Difficult to implement at small pixel pitch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Column non-uniformity</a:t>
            </a:r>
          </a:p>
        </p:txBody>
      </p:sp>
    </p:spTree>
    <p:extLst>
      <p:ext uri="{BB962C8B-B14F-4D97-AF65-F5344CB8AC3E}">
        <p14:creationId xmlns:p14="http://schemas.microsoft.com/office/powerpoint/2010/main" val="293246057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Ramp ADC column circuit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96B9-BA2F-4F12-9CEF-87EBE9D027BE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3051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3840" y="2183802"/>
            <a:ext cx="5549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/>
              <a:t>SHS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422" y="2183802"/>
            <a:ext cx="564578" cy="2797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400" dirty="0"/>
              <a:t>SHR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1447800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Pixel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2956" y="6290846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Reference: Snoeij et al, IEEE J. of SSC, 2006</a:t>
            </a:r>
          </a:p>
        </p:txBody>
      </p:sp>
    </p:spTree>
    <p:extLst>
      <p:ext uri="{BB962C8B-B14F-4D97-AF65-F5344CB8AC3E}">
        <p14:creationId xmlns:p14="http://schemas.microsoft.com/office/powerpoint/2010/main" val="739004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Slope</a:t>
            </a:r>
            <a:r>
              <a:rPr lang="nb-NO" dirty="0"/>
              <a:t> ADC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735E8-E589-44BF-88D0-3CCC719B659B}" type="datetime1">
              <a:rPr lang="nb-NO" smtClean="0"/>
              <a:t>30.09.2019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54"/>
          <a:stretch/>
        </p:blipFill>
        <p:spPr bwMode="auto">
          <a:xfrm>
            <a:off x="0" y="1905000"/>
            <a:ext cx="4343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3BFDD-88C3-9B4A-9AD1-B186B53C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00400"/>
            <a:ext cx="4234591" cy="1255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8ADC39-7A3B-E14F-ABDD-0BA3F0B1DF8E}"/>
              </a:ext>
            </a:extLst>
          </p:cNvPr>
          <p:cNvSpPr txBox="1"/>
          <p:nvPr/>
        </p:nvSpPr>
        <p:spPr>
          <a:xfrm>
            <a:off x="4267200" y="2438400"/>
            <a:ext cx="930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Vramp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A9A7C1-9B78-A94D-B147-AFE04ABB1850}"/>
              </a:ext>
            </a:extLst>
          </p:cNvPr>
          <p:cNvCxnSpPr/>
          <p:nvPr/>
        </p:nvCxnSpPr>
        <p:spPr bwMode="auto">
          <a:xfrm>
            <a:off x="4876800" y="2838510"/>
            <a:ext cx="152400" cy="438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DC3A17A-8FA6-A244-A065-B4217D395F69}"/>
              </a:ext>
            </a:extLst>
          </p:cNvPr>
          <p:cNvSpPr txBox="1"/>
          <p:nvPr/>
        </p:nvSpPr>
        <p:spPr>
          <a:xfrm>
            <a:off x="4343400" y="4157246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Clk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21512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DDF0-0756-374E-B92A-083C6D8E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Ramp ADC remarks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D8DE15-829C-C549-B1E1-C03789489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widely used in commercial CMOS imagers</a:t>
            </a:r>
          </a:p>
          <a:p>
            <a:r>
              <a:rPr lang="en-GB" dirty="0"/>
              <a:t>Relatively low circuit complexity</a:t>
            </a:r>
          </a:p>
          <a:p>
            <a:r>
              <a:rPr lang="en-GB" dirty="0"/>
              <a:t>Low noise bandwidth</a:t>
            </a:r>
          </a:p>
          <a:p>
            <a:r>
              <a:rPr lang="en-GB" dirty="0"/>
              <a:t>Small area (ramp generator shared)</a:t>
            </a:r>
          </a:p>
          <a:p>
            <a:r>
              <a:rPr lang="en-GB" dirty="0"/>
              <a:t>One ADC per column with shared input ramp</a:t>
            </a:r>
          </a:p>
          <a:p>
            <a:r>
              <a:rPr lang="en-GB" dirty="0"/>
              <a:t>Requires a lot of clocks (2</a:t>
            </a:r>
            <a:r>
              <a:rPr lang="en-GB" baseline="30000" dirty="0"/>
              <a:t>Nbits</a:t>
            </a:r>
            <a:r>
              <a:rPr lang="en-GB" dirty="0"/>
              <a:t>) per conversion</a:t>
            </a:r>
          </a:p>
          <a:p>
            <a:pPr lvl="1"/>
            <a:r>
              <a:rPr lang="en-GB" dirty="0"/>
              <a:t>Used by counter</a:t>
            </a:r>
          </a:p>
          <a:p>
            <a:pPr lvl="1"/>
            <a:r>
              <a:rPr lang="en-GB" dirty="0"/>
              <a:t>Typically accompanied by on-chip PLL (100-1000MHz)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528FE-147D-F045-B299-7B5CABF3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6B8D7-5ADD-2841-9A9A-72F318D0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2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47B0-00CD-EE4B-B9E8-FAB4257A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Successive Approximation ADC </a:t>
            </a:r>
            <a:br>
              <a:rPr lang="en-GB" dirty="0"/>
            </a:br>
            <a:r>
              <a:rPr lang="en-GB" sz="2400" i="1" dirty="0"/>
              <a:t>(aka SAR ADC)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17D0-3CE0-594E-8EC9-B178A89A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35140-CC82-2C4D-8DB4-20A5D00E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D660F3-BCDA-7A4D-880E-7F21ADFB7B24}"/>
              </a:ext>
            </a:extLst>
          </p:cNvPr>
          <p:cNvSpPr/>
          <p:nvPr/>
        </p:nvSpPr>
        <p:spPr bwMode="auto">
          <a:xfrm>
            <a:off x="6038346" y="2743200"/>
            <a:ext cx="16764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SAR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1033A-0F83-A445-B514-11EB14AA7DF7}"/>
              </a:ext>
            </a:extLst>
          </p:cNvPr>
          <p:cNvSpPr/>
          <p:nvPr/>
        </p:nvSpPr>
        <p:spPr bwMode="auto">
          <a:xfrm>
            <a:off x="6038346" y="4876800"/>
            <a:ext cx="16764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DAC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32078-D3DA-5843-93EB-7D381C9C17BF}"/>
              </a:ext>
            </a:extLst>
          </p:cNvPr>
          <p:cNvSpPr/>
          <p:nvPr/>
        </p:nvSpPr>
        <p:spPr bwMode="auto">
          <a:xfrm>
            <a:off x="4133346" y="2819400"/>
            <a:ext cx="11430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Control logic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8DC99899-1459-8F4D-B04E-0717E1820EC6}"/>
              </a:ext>
            </a:extLst>
          </p:cNvPr>
          <p:cNvSpPr/>
          <p:nvPr/>
        </p:nvSpPr>
        <p:spPr bwMode="auto">
          <a:xfrm rot="5400000">
            <a:off x="2214746" y="2576512"/>
            <a:ext cx="1409700" cy="11049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A74FD-33F8-3E41-B698-062E49F2D7C1}"/>
              </a:ext>
            </a:extLst>
          </p:cNvPr>
          <p:cNvSpPr txBox="1"/>
          <p:nvPr/>
        </p:nvSpPr>
        <p:spPr>
          <a:xfrm>
            <a:off x="2367146" y="2641937"/>
            <a:ext cx="3337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</a:t>
            </a:r>
          </a:p>
          <a:p>
            <a:endParaRPr lang="en-GB" dirty="0"/>
          </a:p>
          <a:p>
            <a:r>
              <a:rPr lang="en-GB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248FF-37F9-DD45-AA20-B949B2D30426}"/>
              </a:ext>
            </a:extLst>
          </p:cNvPr>
          <p:cNvSpPr txBox="1"/>
          <p:nvPr/>
        </p:nvSpPr>
        <p:spPr>
          <a:xfrm>
            <a:off x="2290946" y="388620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Comparator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884E26-03D5-9340-BB7F-A2708E7BE769}"/>
              </a:ext>
            </a:extLst>
          </p:cNvPr>
          <p:cNvSpPr/>
          <p:nvPr/>
        </p:nvSpPr>
        <p:spPr bwMode="auto">
          <a:xfrm>
            <a:off x="1237746" y="2514600"/>
            <a:ext cx="6858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/>
              <a:t>S/H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63B68E0-FA54-DB4B-8FC2-E89754298715}"/>
              </a:ext>
            </a:extLst>
          </p:cNvPr>
          <p:cNvSpPr/>
          <p:nvPr/>
        </p:nvSpPr>
        <p:spPr bwMode="auto">
          <a:xfrm>
            <a:off x="5276346" y="2971800"/>
            <a:ext cx="7620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6A80BC-6737-D843-A3CF-9EB303372438}"/>
              </a:ext>
            </a:extLst>
          </p:cNvPr>
          <p:cNvCxnSpPr>
            <a:stCxn id="9" idx="0"/>
            <a:endCxn id="8" idx="1"/>
          </p:cNvCxnSpPr>
          <p:nvPr/>
        </p:nvCxnSpPr>
        <p:spPr bwMode="auto">
          <a:xfrm flipV="1">
            <a:off x="3472046" y="3124200"/>
            <a:ext cx="661300" cy="4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D8D40B-2B19-4447-A057-2CF86CDF932A}"/>
              </a:ext>
            </a:extLst>
          </p:cNvPr>
          <p:cNvCxnSpPr>
            <a:cxnSpLocks/>
          </p:cNvCxnSpPr>
          <p:nvPr/>
        </p:nvCxnSpPr>
        <p:spPr bwMode="auto">
          <a:xfrm flipH="1">
            <a:off x="1923546" y="2819400"/>
            <a:ext cx="443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665E78-D163-6C4E-B42D-E729EE4E0554}"/>
              </a:ext>
            </a:extLst>
          </p:cNvPr>
          <p:cNvCxnSpPr>
            <a:cxnSpLocks/>
          </p:cNvCxnSpPr>
          <p:nvPr/>
        </p:nvCxnSpPr>
        <p:spPr bwMode="auto">
          <a:xfrm flipH="1">
            <a:off x="856746" y="2819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80D0F7-8DE5-F14E-BB85-AFE35D5BB069}"/>
              </a:ext>
            </a:extLst>
          </p:cNvPr>
          <p:cNvCxnSpPr/>
          <p:nvPr/>
        </p:nvCxnSpPr>
        <p:spPr bwMode="auto">
          <a:xfrm flipH="1">
            <a:off x="2069146" y="3505200"/>
            <a:ext cx="29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943630-5C7E-A34E-96F2-7FD5445DE3FB}"/>
              </a:ext>
            </a:extLst>
          </p:cNvPr>
          <p:cNvCxnSpPr>
            <a:cxnSpLocks/>
          </p:cNvCxnSpPr>
          <p:nvPr/>
        </p:nvCxnSpPr>
        <p:spPr bwMode="auto">
          <a:xfrm>
            <a:off x="2069146" y="3505200"/>
            <a:ext cx="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FD904D-E116-FF41-A3E6-0F342B3F9D3C}"/>
              </a:ext>
            </a:extLst>
          </p:cNvPr>
          <p:cNvCxnSpPr/>
          <p:nvPr/>
        </p:nvCxnSpPr>
        <p:spPr bwMode="auto">
          <a:xfrm flipH="1">
            <a:off x="2069146" y="5105400"/>
            <a:ext cx="396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1DFCCB-9C47-EC4B-A9B9-EA36C19D791B}"/>
              </a:ext>
            </a:extLst>
          </p:cNvPr>
          <p:cNvCxnSpPr/>
          <p:nvPr/>
        </p:nvCxnSpPr>
        <p:spPr bwMode="auto">
          <a:xfrm flipV="1">
            <a:off x="5377046" y="5410200"/>
            <a:ext cx="661300" cy="47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51F8351-A6CE-5248-9945-B4997E0151D7}"/>
              </a:ext>
            </a:extLst>
          </p:cNvPr>
          <p:cNvSpPr txBox="1"/>
          <p:nvPr/>
        </p:nvSpPr>
        <p:spPr>
          <a:xfrm>
            <a:off x="4707689" y="5238690"/>
            <a:ext cx="644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Vref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8C6BC81-47FA-F24A-801B-76E3CBE03C85}"/>
              </a:ext>
            </a:extLst>
          </p:cNvPr>
          <p:cNvCxnSpPr/>
          <p:nvPr/>
        </p:nvCxnSpPr>
        <p:spPr bwMode="auto">
          <a:xfrm>
            <a:off x="6419346" y="35052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6ABC-6885-E840-A16B-57CD99242298}"/>
              </a:ext>
            </a:extLst>
          </p:cNvPr>
          <p:cNvCxnSpPr/>
          <p:nvPr/>
        </p:nvCxnSpPr>
        <p:spPr bwMode="auto">
          <a:xfrm>
            <a:off x="6724146" y="35052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9003D6-EAC0-3D4D-A72F-C7211310AF78}"/>
              </a:ext>
            </a:extLst>
          </p:cNvPr>
          <p:cNvCxnSpPr/>
          <p:nvPr/>
        </p:nvCxnSpPr>
        <p:spPr bwMode="auto">
          <a:xfrm>
            <a:off x="7028946" y="35052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1720739-CF07-4C43-BF9D-4009DA2F0180}"/>
              </a:ext>
            </a:extLst>
          </p:cNvPr>
          <p:cNvCxnSpPr/>
          <p:nvPr/>
        </p:nvCxnSpPr>
        <p:spPr bwMode="auto">
          <a:xfrm>
            <a:off x="7333746" y="3505200"/>
            <a:ext cx="0" cy="1371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453120-F179-1F4B-BDE4-89055A77C3C2}"/>
              </a:ext>
            </a:extLst>
          </p:cNvPr>
          <p:cNvCxnSpPr/>
          <p:nvPr/>
        </p:nvCxnSpPr>
        <p:spPr bwMode="auto">
          <a:xfrm>
            <a:off x="7333746" y="3810000"/>
            <a:ext cx="571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C8DDF9-7DF8-1B4B-8132-6E93B31E153D}"/>
              </a:ext>
            </a:extLst>
          </p:cNvPr>
          <p:cNvCxnSpPr>
            <a:cxnSpLocks/>
          </p:cNvCxnSpPr>
          <p:nvPr/>
        </p:nvCxnSpPr>
        <p:spPr bwMode="auto">
          <a:xfrm>
            <a:off x="7028946" y="4057710"/>
            <a:ext cx="876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3F12EC-7116-0F40-B439-B3A169C545E6}"/>
              </a:ext>
            </a:extLst>
          </p:cNvPr>
          <p:cNvCxnSpPr>
            <a:cxnSpLocks/>
          </p:cNvCxnSpPr>
          <p:nvPr/>
        </p:nvCxnSpPr>
        <p:spPr bwMode="auto">
          <a:xfrm>
            <a:off x="6724146" y="4267200"/>
            <a:ext cx="1181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C58F8A-1DFF-054C-AE39-CD7D2506E308}"/>
              </a:ext>
            </a:extLst>
          </p:cNvPr>
          <p:cNvCxnSpPr>
            <a:cxnSpLocks/>
          </p:cNvCxnSpPr>
          <p:nvPr/>
        </p:nvCxnSpPr>
        <p:spPr bwMode="auto">
          <a:xfrm>
            <a:off x="6419346" y="4495800"/>
            <a:ext cx="148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B6BD250-E227-3E43-8422-AA5AC7BDE9DF}"/>
              </a:ext>
            </a:extLst>
          </p:cNvPr>
          <p:cNvSpPr txBox="1"/>
          <p:nvPr/>
        </p:nvSpPr>
        <p:spPr>
          <a:xfrm>
            <a:off x="304800" y="2590800"/>
            <a:ext cx="55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57DFE0-FC69-F64C-A448-3F0C2987C953}"/>
              </a:ext>
            </a:extLst>
          </p:cNvPr>
          <p:cNvSpPr txBox="1"/>
          <p:nvPr/>
        </p:nvSpPr>
        <p:spPr>
          <a:xfrm>
            <a:off x="7772400" y="3810000"/>
            <a:ext cx="1143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Binary output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57DF41-9803-314A-B115-9B4347DDB62E}"/>
              </a:ext>
            </a:extLst>
          </p:cNvPr>
          <p:cNvSpPr txBox="1"/>
          <p:nvPr/>
        </p:nvSpPr>
        <p:spPr>
          <a:xfrm>
            <a:off x="4704846" y="5743544"/>
            <a:ext cx="378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Vref</a:t>
            </a:r>
            <a:r>
              <a:rPr lang="en-GB" dirty="0"/>
              <a:t> = max input voltage (all 1s)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75D539-4FEE-7641-9D7A-16AD9DA47824}"/>
              </a:ext>
            </a:extLst>
          </p:cNvPr>
          <p:cNvSpPr txBox="1"/>
          <p:nvPr/>
        </p:nvSpPr>
        <p:spPr>
          <a:xfrm>
            <a:off x="2057400" y="4714875"/>
            <a:ext cx="3398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Vref</a:t>
            </a:r>
            <a:r>
              <a:rPr lang="en-GB" dirty="0"/>
              <a:t>(b0/16+b1/8+b2/4+b3/2)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67EEB5-B867-544A-98E3-DB28599F737C}"/>
              </a:ext>
            </a:extLst>
          </p:cNvPr>
          <p:cNvSpPr txBox="1"/>
          <p:nvPr/>
        </p:nvSpPr>
        <p:spPr>
          <a:xfrm>
            <a:off x="6217108" y="48430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B06C92-64DE-8340-B8C6-3B6B868DAF62}"/>
              </a:ext>
            </a:extLst>
          </p:cNvPr>
          <p:cNvSpPr txBox="1"/>
          <p:nvPr/>
        </p:nvSpPr>
        <p:spPr>
          <a:xfrm>
            <a:off x="6521908" y="48430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30A360-97F0-8842-87EC-97497A10A65A}"/>
              </a:ext>
            </a:extLst>
          </p:cNvPr>
          <p:cNvSpPr txBox="1"/>
          <p:nvPr/>
        </p:nvSpPr>
        <p:spPr>
          <a:xfrm>
            <a:off x="6858000" y="48430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49D023-A34B-B34F-B2E2-357B3EFA95F3}"/>
              </a:ext>
            </a:extLst>
          </p:cNvPr>
          <p:cNvSpPr txBox="1"/>
          <p:nvPr/>
        </p:nvSpPr>
        <p:spPr>
          <a:xfrm>
            <a:off x="7131508" y="484304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EB2D8E-7969-7C4F-9A44-1FE9DB0A9C62}"/>
              </a:ext>
            </a:extLst>
          </p:cNvPr>
          <p:cNvSpPr txBox="1"/>
          <p:nvPr/>
        </p:nvSpPr>
        <p:spPr>
          <a:xfrm>
            <a:off x="5873355" y="2214563"/>
            <a:ext cx="205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Successive Approximation Register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6BFDDE-DB7D-FE4F-9DC1-C2712522A435}"/>
              </a:ext>
            </a:extLst>
          </p:cNvPr>
          <p:cNvSpPr txBox="1"/>
          <p:nvPr/>
        </p:nvSpPr>
        <p:spPr>
          <a:xfrm>
            <a:off x="442913" y="5486400"/>
            <a:ext cx="2710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Ex: Vin=0.7V, </a:t>
            </a:r>
            <a:r>
              <a:rPr lang="en-GB" dirty="0" err="1"/>
              <a:t>Vref</a:t>
            </a:r>
            <a:r>
              <a:rPr lang="en-GB" dirty="0"/>
              <a:t>=1V</a:t>
            </a:r>
          </a:p>
          <a:p>
            <a:r>
              <a:rPr lang="en-GB" dirty="0"/>
              <a:t>=&gt; Output=1011</a:t>
            </a:r>
          </a:p>
        </p:txBody>
      </p:sp>
    </p:spTree>
    <p:extLst>
      <p:ext uri="{BB962C8B-B14F-4D97-AF65-F5344CB8AC3E}">
        <p14:creationId xmlns:p14="http://schemas.microsoft.com/office/powerpoint/2010/main" val="4262937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0AAB-E218-9B4C-BEB6-DB945156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12b SAR ADC with split capacitor DAC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30159-A067-A046-AF67-3129C14B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37C2A-9CC7-4B41-953D-58881E8B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87BC7-7350-E94B-9E5E-E508A2A3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986887" cy="3920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44F870-10DC-184B-A78E-49D7B7B55CAE}"/>
              </a:ext>
            </a:extLst>
          </p:cNvPr>
          <p:cNvSpPr txBox="1"/>
          <p:nvPr/>
        </p:nvSpPr>
        <p:spPr>
          <a:xfrm>
            <a:off x="2186528" y="6381690"/>
            <a:ext cx="467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Solhusvik</a:t>
            </a:r>
            <a:r>
              <a:rPr lang="en-GB" dirty="0"/>
              <a:t> et al, IISW’17, Japan</a:t>
            </a:r>
          </a:p>
        </p:txBody>
      </p:sp>
    </p:spTree>
    <p:extLst>
      <p:ext uri="{BB962C8B-B14F-4D97-AF65-F5344CB8AC3E}">
        <p14:creationId xmlns:p14="http://schemas.microsoft.com/office/powerpoint/2010/main" val="1537437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F455-0178-D24F-9D0B-6B28BD98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 ADC remarks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F6F74D-7455-E143-8325-AF852EF7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widely used ADC in the general industry (but ramp ADC dominates in imagers)</a:t>
            </a:r>
          </a:p>
          <a:p>
            <a:r>
              <a:rPr lang="en-GB" dirty="0"/>
              <a:t>Faster than ramp ADC because it requires only </a:t>
            </a:r>
            <a:r>
              <a:rPr lang="en-GB" dirty="0" err="1"/>
              <a:t>N</a:t>
            </a:r>
            <a:r>
              <a:rPr lang="en-GB" baseline="-25000" dirty="0" err="1"/>
              <a:t>bits</a:t>
            </a:r>
            <a:r>
              <a:rPr lang="en-GB" dirty="0"/>
              <a:t> clocks per conversion (vs 2</a:t>
            </a:r>
            <a:r>
              <a:rPr lang="en-GB" baseline="30000" dirty="0"/>
              <a:t>Nbits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12b@1us typical performance in commercial sensors</a:t>
            </a:r>
          </a:p>
          <a:p>
            <a:r>
              <a:rPr lang="en-GB" dirty="0"/>
              <a:t>Besides the comparator and output latch, an N-bit capacitor DAC is needed in every column</a:t>
            </a:r>
          </a:p>
          <a:p>
            <a:pPr lvl="1"/>
            <a:r>
              <a:rPr lang="en-GB" dirty="0"/>
              <a:t>Challenging column layout</a:t>
            </a:r>
          </a:p>
          <a:p>
            <a:r>
              <a:rPr lang="en-GB" dirty="0"/>
              <a:t>Typically limited to 12-14bits, but higher resolution versions do exist (not in imagers)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2A1CDC-0331-404A-AE3A-62037AC9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01610-2E7C-5447-B733-64FB538B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/>
              <a:t>IN5350 – CMOS Image Sensor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Lecture 4</a:t>
            </a:r>
          </a:p>
          <a:p>
            <a:r>
              <a:rPr lang="en-GB" dirty="0"/>
              <a:t>Section I – Readout timing</a:t>
            </a:r>
            <a:endParaRPr lang="en-GB" sz="1600" dirty="0"/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Section II – Readout circuits</a:t>
            </a:r>
          </a:p>
        </p:txBody>
      </p:sp>
    </p:spTree>
    <p:extLst>
      <p:ext uri="{BB962C8B-B14F-4D97-AF65-F5344CB8AC3E}">
        <p14:creationId xmlns:p14="http://schemas.microsoft.com/office/powerpoint/2010/main" val="7543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64E7-BF06-9740-8506-A0140892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042B-A754-8846-A1C9-5DCB1DE81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Section I</a:t>
            </a:r>
          </a:p>
          <a:p>
            <a:pPr lvl="1"/>
            <a:r>
              <a:rPr lang="en-GB" dirty="0"/>
              <a:t>Electronic rolling shutter</a:t>
            </a:r>
          </a:p>
          <a:p>
            <a:pPr lvl="1"/>
            <a:r>
              <a:rPr lang="en-GB" dirty="0"/>
              <a:t>Blanking time (HB and VB)</a:t>
            </a:r>
          </a:p>
          <a:p>
            <a:r>
              <a:rPr lang="en-GB" dirty="0"/>
              <a:t>Section II</a:t>
            </a:r>
          </a:p>
          <a:p>
            <a:pPr lvl="1"/>
            <a:r>
              <a:rPr lang="en-GB" dirty="0"/>
              <a:t>Row decoder/driver</a:t>
            </a:r>
          </a:p>
          <a:p>
            <a:pPr lvl="1"/>
            <a:r>
              <a:rPr lang="en-GB" dirty="0"/>
              <a:t>Voltage boosting and driving</a:t>
            </a:r>
          </a:p>
          <a:p>
            <a:pPr lvl="1"/>
            <a:r>
              <a:rPr lang="en-GB" dirty="0"/>
              <a:t>Analog CDS</a:t>
            </a:r>
          </a:p>
          <a:p>
            <a:pPr lvl="1"/>
            <a:r>
              <a:rPr lang="en-GB" dirty="0"/>
              <a:t>Digital CDS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67722-962C-D142-B826-4A73E626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3D9BF-10EC-864E-886D-531E56A3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6E97-B498-8541-A892-FE3A7D8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 block diagram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BFEA6-CCA5-2E4A-9758-75EF01B9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DAF36-C8FD-C541-B0AE-0A486766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61431-3D39-434C-96ED-BDE33B72D5D1}"/>
              </a:ext>
            </a:extLst>
          </p:cNvPr>
          <p:cNvSpPr/>
          <p:nvPr/>
        </p:nvSpPr>
        <p:spPr bwMode="auto">
          <a:xfrm>
            <a:off x="1857375" y="2209800"/>
            <a:ext cx="2057400" cy="1752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Pixel array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BA0AF8-3B5B-FF49-A281-86219BBBA7B5}"/>
              </a:ext>
            </a:extLst>
          </p:cNvPr>
          <p:cNvSpPr/>
          <p:nvPr/>
        </p:nvSpPr>
        <p:spPr bwMode="auto">
          <a:xfrm>
            <a:off x="1857375" y="3962400"/>
            <a:ext cx="2057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Column ADCs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18CB9-E4E0-3044-9727-25E140F4CF9F}"/>
              </a:ext>
            </a:extLst>
          </p:cNvPr>
          <p:cNvSpPr/>
          <p:nvPr/>
        </p:nvSpPr>
        <p:spPr bwMode="auto">
          <a:xfrm>
            <a:off x="1857375" y="4495800"/>
            <a:ext cx="2057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Line memory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044D2F6-3738-3F4F-A83F-A7B81E3EC617}"/>
              </a:ext>
            </a:extLst>
          </p:cNvPr>
          <p:cNvSpPr/>
          <p:nvPr/>
        </p:nvSpPr>
        <p:spPr bwMode="auto">
          <a:xfrm>
            <a:off x="3914775" y="4600576"/>
            <a:ext cx="3810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6233A-9E71-634F-B172-221025DDC792}"/>
              </a:ext>
            </a:extLst>
          </p:cNvPr>
          <p:cNvSpPr/>
          <p:nvPr/>
        </p:nvSpPr>
        <p:spPr bwMode="auto">
          <a:xfrm>
            <a:off x="4295775" y="4267200"/>
            <a:ext cx="1524000" cy="8667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ISP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EB738EC-CF93-9540-BF9D-B3F05434D2B2}"/>
              </a:ext>
            </a:extLst>
          </p:cNvPr>
          <p:cNvSpPr/>
          <p:nvPr/>
        </p:nvSpPr>
        <p:spPr bwMode="auto">
          <a:xfrm>
            <a:off x="5819775" y="4648200"/>
            <a:ext cx="3810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6D0B03-B799-1140-BA8A-4AA3C37FDEFC}"/>
              </a:ext>
            </a:extLst>
          </p:cNvPr>
          <p:cNvSpPr/>
          <p:nvPr/>
        </p:nvSpPr>
        <p:spPr bwMode="auto">
          <a:xfrm>
            <a:off x="6200775" y="4267200"/>
            <a:ext cx="1143000" cy="8667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Output FIFO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CB507F-B54C-054D-93C8-1EA7FAE07D3A}"/>
              </a:ext>
            </a:extLst>
          </p:cNvPr>
          <p:cNvSpPr/>
          <p:nvPr/>
        </p:nvSpPr>
        <p:spPr bwMode="auto">
          <a:xfrm>
            <a:off x="5019675" y="2705100"/>
            <a:ext cx="19812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Timing and control logic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A143A-E7F8-E943-AA62-598354380F08}"/>
              </a:ext>
            </a:extLst>
          </p:cNvPr>
          <p:cNvSpPr/>
          <p:nvPr/>
        </p:nvSpPr>
        <p:spPr bwMode="auto">
          <a:xfrm>
            <a:off x="1476375" y="1981200"/>
            <a:ext cx="6248400" cy="3429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7D3A66CC-9FF2-634B-93EA-13D5932BE9A3}"/>
              </a:ext>
            </a:extLst>
          </p:cNvPr>
          <p:cNvSpPr/>
          <p:nvPr/>
        </p:nvSpPr>
        <p:spPr bwMode="auto">
          <a:xfrm>
            <a:off x="7343775" y="4648200"/>
            <a:ext cx="3810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FB1E88-158D-914F-9E35-6985602E9A1C}"/>
              </a:ext>
            </a:extLst>
          </p:cNvPr>
          <p:cNvSpPr/>
          <p:nvPr/>
        </p:nvSpPr>
        <p:spPr bwMode="auto">
          <a:xfrm rot="16200000">
            <a:off x="3343275" y="2857500"/>
            <a:ext cx="17526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Row decoder</a:t>
            </a:r>
          </a:p>
        </p:txBody>
      </p:sp>
    </p:spTree>
    <p:extLst>
      <p:ext uri="{BB962C8B-B14F-4D97-AF65-F5344CB8AC3E}">
        <p14:creationId xmlns:p14="http://schemas.microsoft.com/office/powerpoint/2010/main" val="226582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B17D5E-464C-AD41-A8D8-30E7D656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vs Digital CDS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2A116-2558-8E44-AD1D-20D93365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800600"/>
          </a:xfrm>
        </p:spPr>
        <p:txBody>
          <a:bodyPr/>
          <a:lstStyle/>
          <a:p>
            <a:r>
              <a:rPr lang="en-GB" sz="2400" dirty="0"/>
              <a:t>Analog CDS</a:t>
            </a:r>
          </a:p>
          <a:p>
            <a:pPr lvl="1"/>
            <a:r>
              <a:rPr lang="en-GB" sz="2000" dirty="0" err="1"/>
              <a:t>Sample&amp;Hold</a:t>
            </a:r>
            <a:r>
              <a:rPr lang="en-GB" sz="2000" dirty="0"/>
              <a:t>(</a:t>
            </a:r>
            <a:r>
              <a:rPr lang="en-GB" sz="2000" dirty="0" err="1"/>
              <a:t>Vrst</a:t>
            </a:r>
            <a:r>
              <a:rPr lang="en-GB" sz="2000" dirty="0"/>
              <a:t> &amp; </a:t>
            </a:r>
            <a:r>
              <a:rPr lang="en-GB" sz="2000" dirty="0" err="1"/>
              <a:t>Vsig</a:t>
            </a:r>
            <a:r>
              <a:rPr lang="en-GB" sz="2000" dirty="0"/>
              <a:t>) =&gt; </a:t>
            </a:r>
            <a:r>
              <a:rPr lang="en-GB" sz="2000" dirty="0" err="1"/>
              <a:t>OpAmp</a:t>
            </a:r>
            <a:r>
              <a:rPr lang="en-GB" sz="2000" dirty="0"/>
              <a:t> =&gt; </a:t>
            </a:r>
            <a:r>
              <a:rPr lang="en-GB" sz="2000" dirty="0" err="1"/>
              <a:t>deltaV</a:t>
            </a:r>
            <a:r>
              <a:rPr lang="en-GB" sz="2000" dirty="0"/>
              <a:t> =&gt; ADC</a:t>
            </a:r>
          </a:p>
          <a:p>
            <a:pPr lvl="1"/>
            <a:r>
              <a:rPr lang="en-GB" sz="2000" dirty="0"/>
              <a:t>Pros: faster (less ADC activity), lower </a:t>
            </a:r>
            <a:r>
              <a:rPr lang="en-GB" sz="2000" dirty="0" err="1"/>
              <a:t>readnoise</a:t>
            </a:r>
            <a:r>
              <a:rPr lang="en-GB" sz="2000" dirty="0"/>
              <a:t> floor</a:t>
            </a:r>
          </a:p>
          <a:p>
            <a:pPr lvl="1"/>
            <a:r>
              <a:rPr lang="en-GB" sz="2000" dirty="0"/>
              <a:t>Cons: vertical FPN due to column offset variations (</a:t>
            </a:r>
            <a:r>
              <a:rPr lang="en-GB" sz="2000" dirty="0" err="1"/>
              <a:t>parasitics</a:t>
            </a:r>
            <a:r>
              <a:rPr lang="en-GB" sz="2000" dirty="0"/>
              <a:t>)</a:t>
            </a:r>
          </a:p>
          <a:p>
            <a:r>
              <a:rPr lang="en-GB" sz="2400" dirty="0"/>
              <a:t>Digital CDS</a:t>
            </a:r>
          </a:p>
          <a:p>
            <a:pPr lvl="1"/>
            <a:r>
              <a:rPr lang="en-GB" sz="2000" dirty="0" err="1"/>
              <a:t>Vrst</a:t>
            </a:r>
            <a:r>
              <a:rPr lang="en-GB" sz="2000" dirty="0"/>
              <a:t> =&gt; ADC, </a:t>
            </a:r>
            <a:r>
              <a:rPr lang="en-GB" sz="2000" dirty="0" err="1"/>
              <a:t>Vsig</a:t>
            </a:r>
            <a:r>
              <a:rPr lang="en-GB" sz="2000" dirty="0"/>
              <a:t> =&gt; ADC, digital calculation of ‘</a:t>
            </a:r>
            <a:r>
              <a:rPr lang="en-GB" sz="2000" dirty="0" err="1"/>
              <a:t>deltaV</a:t>
            </a:r>
            <a:r>
              <a:rPr lang="en-GB" sz="2000" dirty="0"/>
              <a:t>’ (</a:t>
            </a:r>
            <a:r>
              <a:rPr lang="en-GB" sz="2000" dirty="0" err="1"/>
              <a:t>ie</a:t>
            </a:r>
            <a:r>
              <a:rPr lang="en-GB" sz="2000" dirty="0"/>
              <a:t> number of photons captured)</a:t>
            </a:r>
          </a:p>
          <a:p>
            <a:pPr lvl="1"/>
            <a:r>
              <a:rPr lang="en-GB" sz="2000" dirty="0"/>
              <a:t>Pros: less analogue circuit complexity, best VFPN performance (</a:t>
            </a:r>
            <a:r>
              <a:rPr lang="en-GB" sz="2000" dirty="0" err="1"/>
              <a:t>analog</a:t>
            </a:r>
            <a:r>
              <a:rPr lang="en-GB" sz="2000" dirty="0"/>
              <a:t> offsets subtracted off)</a:t>
            </a:r>
          </a:p>
          <a:p>
            <a:pPr lvl="1"/>
            <a:r>
              <a:rPr lang="en-GB" sz="2000" dirty="0"/>
              <a:t>Cons: need 2x faster ADC, root(2) higher noise when subtracting the two samples to get ‘</a:t>
            </a:r>
            <a:r>
              <a:rPr lang="en-GB" sz="2000" dirty="0" err="1"/>
              <a:t>deltaV</a:t>
            </a:r>
            <a:r>
              <a:rPr lang="en-GB" sz="2000" dirty="0"/>
              <a:t>’</a:t>
            </a:r>
          </a:p>
          <a:p>
            <a:pPr lvl="1"/>
            <a:endParaRPr lang="en-GB" sz="2000" dirty="0"/>
          </a:p>
          <a:p>
            <a:r>
              <a:rPr lang="en-GB" sz="2400" dirty="0"/>
              <a:t>Commercially imagers use predominantly digital CDS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3584C-7D86-D14E-B972-0628FAA7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FC09-7FF3-1045-9BB3-BB02213D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DDD3-A0E5-6045-B6D7-AAB4845A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4T pixel readout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AE6D6-566E-074C-AF7B-9B5A8766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30.09.2019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E81D9-CC2E-C94B-83F6-9D3A12A1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72358-004F-9A4A-9F37-F943F47ED6E3}"/>
              </a:ext>
            </a:extLst>
          </p:cNvPr>
          <p:cNvSpPr txBox="1"/>
          <p:nvPr/>
        </p:nvSpPr>
        <p:spPr>
          <a:xfrm>
            <a:off x="914400" y="2414588"/>
            <a:ext cx="14125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RS</a:t>
            </a:r>
          </a:p>
          <a:p>
            <a:endParaRPr lang="en-GB" dirty="0"/>
          </a:p>
          <a:p>
            <a:r>
              <a:rPr lang="en-GB" dirty="0"/>
              <a:t>RST</a:t>
            </a:r>
          </a:p>
          <a:p>
            <a:endParaRPr lang="en-GB" dirty="0"/>
          </a:p>
          <a:p>
            <a:r>
              <a:rPr lang="en-GB" dirty="0"/>
              <a:t>SHR</a:t>
            </a:r>
          </a:p>
          <a:p>
            <a:endParaRPr lang="en-GB" dirty="0"/>
          </a:p>
          <a:p>
            <a:r>
              <a:rPr lang="en-GB" dirty="0"/>
              <a:t>TG</a:t>
            </a:r>
          </a:p>
          <a:p>
            <a:endParaRPr lang="en-GB" dirty="0"/>
          </a:p>
          <a:p>
            <a:r>
              <a:rPr lang="en-GB" dirty="0"/>
              <a:t>SHS</a:t>
            </a:r>
          </a:p>
          <a:p>
            <a:endParaRPr lang="en-GB" dirty="0"/>
          </a:p>
          <a:p>
            <a:r>
              <a:rPr lang="en-GB" dirty="0" err="1"/>
              <a:t>ADC_busy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ED879C-2D97-324B-A327-B6B38C7E2D1C}"/>
              </a:ext>
            </a:extLst>
          </p:cNvPr>
          <p:cNvGrpSpPr/>
          <p:nvPr/>
        </p:nvGrpSpPr>
        <p:grpSpPr>
          <a:xfrm>
            <a:off x="2124075" y="3048000"/>
            <a:ext cx="228600" cy="304800"/>
            <a:chOff x="1219200" y="3048000"/>
            <a:chExt cx="228600" cy="3048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E94197-6F6F-C046-B78B-90AD1CF1BF78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557D73-0FA3-2A49-92EC-CBA2972939C2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3559CA-17B4-E14A-A4AB-008781A2E79D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D8622E-6DDD-5642-A93B-DD8C08F022D7}"/>
              </a:ext>
            </a:extLst>
          </p:cNvPr>
          <p:cNvGrpSpPr/>
          <p:nvPr/>
        </p:nvGrpSpPr>
        <p:grpSpPr>
          <a:xfrm>
            <a:off x="2428875" y="3657600"/>
            <a:ext cx="228600" cy="304800"/>
            <a:chOff x="1219200" y="3048000"/>
            <a:chExt cx="228600" cy="3048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426FB87-4308-5146-B57B-8B046E5A5923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2C8D74-820B-7B40-9553-3BB0F7E58DBC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5629E2-FF68-CB44-88D2-F212D9C06E79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CA418B-352B-2746-82A1-E845318226E8}"/>
              </a:ext>
            </a:extLst>
          </p:cNvPr>
          <p:cNvGrpSpPr/>
          <p:nvPr/>
        </p:nvGrpSpPr>
        <p:grpSpPr>
          <a:xfrm>
            <a:off x="2733675" y="4343400"/>
            <a:ext cx="228600" cy="304800"/>
            <a:chOff x="1219200" y="3048000"/>
            <a:chExt cx="228600" cy="3048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EC3C00-782F-B348-B430-B2C1A0C213E6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8148D2-ED3E-6A4A-B28E-2E25D649CB10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E6386A-1A05-F442-AFDD-55D628CB9B1A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D5F4D2-FB50-8340-9057-B63832430A7F}"/>
              </a:ext>
            </a:extLst>
          </p:cNvPr>
          <p:cNvGrpSpPr/>
          <p:nvPr/>
        </p:nvGrpSpPr>
        <p:grpSpPr>
          <a:xfrm>
            <a:off x="3038475" y="4876800"/>
            <a:ext cx="228600" cy="304800"/>
            <a:chOff x="1219200" y="3048000"/>
            <a:chExt cx="228600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10D54D-B4A8-4D47-B4D7-A2C710D8E05D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78F42AC-21DA-2944-A20B-499011B7302B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455A9D-378A-A540-9786-904674E38DA1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8695C9C-56B1-6E44-8839-C8517627D92D}"/>
              </a:ext>
            </a:extLst>
          </p:cNvPr>
          <p:cNvCxnSpPr/>
          <p:nvPr/>
        </p:nvCxnSpPr>
        <p:spPr bwMode="auto">
          <a:xfrm flipV="1">
            <a:off x="3343275" y="5562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F0F8EA-2707-1342-A52C-59595B62CD99}"/>
              </a:ext>
            </a:extLst>
          </p:cNvPr>
          <p:cNvCxnSpPr/>
          <p:nvPr/>
        </p:nvCxnSpPr>
        <p:spPr bwMode="auto">
          <a:xfrm flipV="1">
            <a:off x="4638675" y="5562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B8A830-7F54-E346-A43C-B2FF8B40E9E0}"/>
              </a:ext>
            </a:extLst>
          </p:cNvPr>
          <p:cNvCxnSpPr>
            <a:cxnSpLocks/>
          </p:cNvCxnSpPr>
          <p:nvPr/>
        </p:nvCxnSpPr>
        <p:spPr bwMode="auto">
          <a:xfrm>
            <a:off x="3343275" y="55626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C88D25-704D-014E-9993-C461C63833AE}"/>
              </a:ext>
            </a:extLst>
          </p:cNvPr>
          <p:cNvCxnSpPr/>
          <p:nvPr/>
        </p:nvCxnSpPr>
        <p:spPr bwMode="auto">
          <a:xfrm flipV="1">
            <a:off x="2047875" y="2362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A1AAD9C-6235-E54C-97A4-9B192748FB1E}"/>
              </a:ext>
            </a:extLst>
          </p:cNvPr>
          <p:cNvCxnSpPr/>
          <p:nvPr/>
        </p:nvCxnSpPr>
        <p:spPr bwMode="auto">
          <a:xfrm flipV="1">
            <a:off x="3343275" y="2362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88BB20-8CFD-9B4C-8012-F30828927C43}"/>
              </a:ext>
            </a:extLst>
          </p:cNvPr>
          <p:cNvCxnSpPr>
            <a:cxnSpLocks/>
          </p:cNvCxnSpPr>
          <p:nvPr/>
        </p:nvCxnSpPr>
        <p:spPr bwMode="auto">
          <a:xfrm>
            <a:off x="2047875" y="23622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7726E4-5991-C24F-B1F3-916D888080D0}"/>
              </a:ext>
            </a:extLst>
          </p:cNvPr>
          <p:cNvCxnSpPr>
            <a:cxnSpLocks/>
          </p:cNvCxnSpPr>
          <p:nvPr/>
        </p:nvCxnSpPr>
        <p:spPr bwMode="auto">
          <a:xfrm>
            <a:off x="3343275" y="26670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DA41E3D-6AE2-B945-86D5-16FEF8DB27C6}"/>
              </a:ext>
            </a:extLst>
          </p:cNvPr>
          <p:cNvCxnSpPr>
            <a:cxnSpLocks/>
          </p:cNvCxnSpPr>
          <p:nvPr/>
        </p:nvCxnSpPr>
        <p:spPr bwMode="auto">
          <a:xfrm>
            <a:off x="2352675" y="3352800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A2D876E-8C2E-4747-8502-903100C43516}"/>
              </a:ext>
            </a:extLst>
          </p:cNvPr>
          <p:cNvCxnSpPr>
            <a:cxnSpLocks/>
          </p:cNvCxnSpPr>
          <p:nvPr/>
        </p:nvCxnSpPr>
        <p:spPr bwMode="auto">
          <a:xfrm>
            <a:off x="2657475" y="39624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C62C48-90C4-7945-8079-CD6D437EA654}"/>
              </a:ext>
            </a:extLst>
          </p:cNvPr>
          <p:cNvCxnSpPr>
            <a:cxnSpLocks/>
          </p:cNvCxnSpPr>
          <p:nvPr/>
        </p:nvCxnSpPr>
        <p:spPr bwMode="auto">
          <a:xfrm>
            <a:off x="2962275" y="46482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C504D7-5323-4F41-A253-EC0A027654CA}"/>
              </a:ext>
            </a:extLst>
          </p:cNvPr>
          <p:cNvCxnSpPr>
            <a:cxnSpLocks/>
          </p:cNvCxnSpPr>
          <p:nvPr/>
        </p:nvCxnSpPr>
        <p:spPr bwMode="auto">
          <a:xfrm>
            <a:off x="3267075" y="51816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AFE34BE-871E-D949-8CE9-AB39F5A237B0}"/>
              </a:ext>
            </a:extLst>
          </p:cNvPr>
          <p:cNvCxnSpPr>
            <a:cxnSpLocks/>
          </p:cNvCxnSpPr>
          <p:nvPr/>
        </p:nvCxnSpPr>
        <p:spPr bwMode="auto">
          <a:xfrm>
            <a:off x="4638675" y="5867400"/>
            <a:ext cx="12287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AA20AB9-79EA-AC4D-A583-449A118F6595}"/>
              </a:ext>
            </a:extLst>
          </p:cNvPr>
          <p:cNvCxnSpPr>
            <a:cxnSpLocks/>
          </p:cNvCxnSpPr>
          <p:nvPr/>
        </p:nvCxnSpPr>
        <p:spPr bwMode="auto">
          <a:xfrm>
            <a:off x="2047875" y="58674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09CD7B-4CD8-834D-BC97-4A4572DDF6E2}"/>
              </a:ext>
            </a:extLst>
          </p:cNvPr>
          <p:cNvCxnSpPr>
            <a:cxnSpLocks/>
          </p:cNvCxnSpPr>
          <p:nvPr/>
        </p:nvCxnSpPr>
        <p:spPr bwMode="auto">
          <a:xfrm>
            <a:off x="2047875" y="51816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21B493B-B638-D94B-90F9-67FDA322D1FD}"/>
              </a:ext>
            </a:extLst>
          </p:cNvPr>
          <p:cNvCxnSpPr>
            <a:cxnSpLocks/>
          </p:cNvCxnSpPr>
          <p:nvPr/>
        </p:nvCxnSpPr>
        <p:spPr bwMode="auto">
          <a:xfrm>
            <a:off x="2047875" y="46482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93685CC-38C6-C54C-AAC8-9D0863F5A5E5}"/>
              </a:ext>
            </a:extLst>
          </p:cNvPr>
          <p:cNvCxnSpPr>
            <a:cxnSpLocks/>
          </p:cNvCxnSpPr>
          <p:nvPr/>
        </p:nvCxnSpPr>
        <p:spPr bwMode="auto">
          <a:xfrm>
            <a:off x="2047875" y="3962400"/>
            <a:ext cx="381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C6F0206-2AAF-6848-9074-41ED47823BE2}"/>
              </a:ext>
            </a:extLst>
          </p:cNvPr>
          <p:cNvCxnSpPr>
            <a:cxnSpLocks/>
          </p:cNvCxnSpPr>
          <p:nvPr/>
        </p:nvCxnSpPr>
        <p:spPr bwMode="auto">
          <a:xfrm>
            <a:off x="2047875" y="3352800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3F4DFE7-3716-6340-9167-5CC76C16F318}"/>
              </a:ext>
            </a:extLst>
          </p:cNvPr>
          <p:cNvCxnSpPr/>
          <p:nvPr/>
        </p:nvCxnSpPr>
        <p:spPr bwMode="auto">
          <a:xfrm>
            <a:off x="2047875" y="2133600"/>
            <a:ext cx="259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63CC9B4-1567-A044-99B4-7586321F055F}"/>
              </a:ext>
            </a:extLst>
          </p:cNvPr>
          <p:cNvSpPr txBox="1"/>
          <p:nvPr/>
        </p:nvSpPr>
        <p:spPr>
          <a:xfrm>
            <a:off x="2905125" y="1800225"/>
            <a:ext cx="1101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Trow</a:t>
            </a:r>
            <a:r>
              <a:rPr lang="en-GB" dirty="0"/>
              <a:t>&lt;</a:t>
            </a:r>
            <a:r>
              <a:rPr lang="en-GB" dirty="0" err="1"/>
              <a:t>i</a:t>
            </a:r>
            <a:r>
              <a:rPr lang="en-GB" dirty="0"/>
              <a:t>&gt;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151891-6CB3-9242-80B0-2322929FCB67}"/>
              </a:ext>
            </a:extLst>
          </p:cNvPr>
          <p:cNvGrpSpPr/>
          <p:nvPr/>
        </p:nvGrpSpPr>
        <p:grpSpPr>
          <a:xfrm>
            <a:off x="4648200" y="3048000"/>
            <a:ext cx="228600" cy="304800"/>
            <a:chOff x="1219200" y="3048000"/>
            <a:chExt cx="228600" cy="3048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DB05E4B-F3A5-F44B-B6F4-005051ABF634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2466204-9DEA-744C-8A7C-91D53D763AF0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D4BC031-6E66-9240-A8AF-433C5679F5F9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5EB2023-110B-7543-8349-913607F8A59C}"/>
              </a:ext>
            </a:extLst>
          </p:cNvPr>
          <p:cNvGrpSpPr/>
          <p:nvPr/>
        </p:nvGrpSpPr>
        <p:grpSpPr>
          <a:xfrm>
            <a:off x="4953000" y="3657600"/>
            <a:ext cx="228600" cy="304800"/>
            <a:chOff x="1219200" y="3048000"/>
            <a:chExt cx="228600" cy="304800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AE83FD-2DD1-CB40-BB42-0541513C09F4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128B162-4282-224D-B477-33ABA7ADC514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396479A-21B2-FA40-B65F-1041D9589470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3FCBD2-1B2D-5E44-8CE6-F3C9C75C36FE}"/>
              </a:ext>
            </a:extLst>
          </p:cNvPr>
          <p:cNvGrpSpPr/>
          <p:nvPr/>
        </p:nvGrpSpPr>
        <p:grpSpPr>
          <a:xfrm>
            <a:off x="5257800" y="4343400"/>
            <a:ext cx="228600" cy="304800"/>
            <a:chOff x="1219200" y="3048000"/>
            <a:chExt cx="228600" cy="304800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0BEBFB4-5F6D-E14E-9037-318D32A7F5F5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1D9D0E7-4780-8545-A283-0D704F66C021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70C37C2-6BA8-C741-BF1B-930EF1C57959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FA924A-8E8B-8F4F-B540-08110CA4D38F}"/>
              </a:ext>
            </a:extLst>
          </p:cNvPr>
          <p:cNvGrpSpPr/>
          <p:nvPr/>
        </p:nvGrpSpPr>
        <p:grpSpPr>
          <a:xfrm>
            <a:off x="5562600" y="4876800"/>
            <a:ext cx="228600" cy="304800"/>
            <a:chOff x="1219200" y="3048000"/>
            <a:chExt cx="228600" cy="3048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C15ADE0-DCF2-F74F-8BD4-9A821D66A032}"/>
                </a:ext>
              </a:extLst>
            </p:cNvPr>
            <p:cNvCxnSpPr/>
            <p:nvPr/>
          </p:nvCxnSpPr>
          <p:spPr bwMode="auto">
            <a:xfrm flipV="1">
              <a:off x="12192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8CAC541-6871-9347-96E6-79653586EC2A}"/>
                </a:ext>
              </a:extLst>
            </p:cNvPr>
            <p:cNvCxnSpPr/>
            <p:nvPr/>
          </p:nvCxnSpPr>
          <p:spPr bwMode="auto">
            <a:xfrm flipV="1">
              <a:off x="1447800" y="30480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F687355-54AB-804D-8560-E6C0EFCEF06F}"/>
                </a:ext>
              </a:extLst>
            </p:cNvPr>
            <p:cNvCxnSpPr/>
            <p:nvPr/>
          </p:nvCxnSpPr>
          <p:spPr bwMode="auto">
            <a:xfrm>
              <a:off x="1219200" y="3048000"/>
              <a:ext cx="228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A324E43-BB03-CF4B-8F2A-ED92FC8AE802}"/>
              </a:ext>
            </a:extLst>
          </p:cNvPr>
          <p:cNvCxnSpPr/>
          <p:nvPr/>
        </p:nvCxnSpPr>
        <p:spPr bwMode="auto">
          <a:xfrm flipV="1">
            <a:off x="7162800" y="5562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0728B6C-0021-9341-BE3A-3E71DF7FABAD}"/>
              </a:ext>
            </a:extLst>
          </p:cNvPr>
          <p:cNvCxnSpPr>
            <a:cxnSpLocks/>
          </p:cNvCxnSpPr>
          <p:nvPr/>
        </p:nvCxnSpPr>
        <p:spPr bwMode="auto">
          <a:xfrm>
            <a:off x="5867400" y="55626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B198074-5790-6245-892C-5F4FF98814FB}"/>
              </a:ext>
            </a:extLst>
          </p:cNvPr>
          <p:cNvCxnSpPr>
            <a:cxnSpLocks/>
          </p:cNvCxnSpPr>
          <p:nvPr/>
        </p:nvCxnSpPr>
        <p:spPr bwMode="auto">
          <a:xfrm>
            <a:off x="4648200" y="51816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A6E8825-BFED-4440-BE5A-5ED84319ACEC}"/>
              </a:ext>
            </a:extLst>
          </p:cNvPr>
          <p:cNvCxnSpPr>
            <a:cxnSpLocks/>
          </p:cNvCxnSpPr>
          <p:nvPr/>
        </p:nvCxnSpPr>
        <p:spPr bwMode="auto">
          <a:xfrm>
            <a:off x="4648200" y="4648200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166A1D5-A5AC-E748-AE61-BEDDCFF7E706}"/>
              </a:ext>
            </a:extLst>
          </p:cNvPr>
          <p:cNvCxnSpPr>
            <a:cxnSpLocks/>
          </p:cNvCxnSpPr>
          <p:nvPr/>
        </p:nvCxnSpPr>
        <p:spPr bwMode="auto">
          <a:xfrm>
            <a:off x="4648200" y="3962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E2C13DA-158C-FA49-9429-D6C188842EB8}"/>
              </a:ext>
            </a:extLst>
          </p:cNvPr>
          <p:cNvCxnSpPr>
            <a:cxnSpLocks/>
          </p:cNvCxnSpPr>
          <p:nvPr/>
        </p:nvCxnSpPr>
        <p:spPr bwMode="auto">
          <a:xfrm>
            <a:off x="4876800" y="3352800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0C206D0-7E2F-A145-B977-61AB64B5F24D}"/>
              </a:ext>
            </a:extLst>
          </p:cNvPr>
          <p:cNvCxnSpPr>
            <a:cxnSpLocks/>
          </p:cNvCxnSpPr>
          <p:nvPr/>
        </p:nvCxnSpPr>
        <p:spPr bwMode="auto">
          <a:xfrm>
            <a:off x="5181600" y="3962400"/>
            <a:ext cx="198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1F5FFB7-6F69-D543-9B14-32A9F90168EE}"/>
              </a:ext>
            </a:extLst>
          </p:cNvPr>
          <p:cNvCxnSpPr>
            <a:cxnSpLocks/>
          </p:cNvCxnSpPr>
          <p:nvPr/>
        </p:nvCxnSpPr>
        <p:spPr bwMode="auto">
          <a:xfrm>
            <a:off x="5486400" y="46482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F65AA38-8DB9-2D40-BA05-FACBCA8B1984}"/>
              </a:ext>
            </a:extLst>
          </p:cNvPr>
          <p:cNvCxnSpPr>
            <a:cxnSpLocks/>
          </p:cNvCxnSpPr>
          <p:nvPr/>
        </p:nvCxnSpPr>
        <p:spPr bwMode="auto">
          <a:xfrm>
            <a:off x="5791200" y="5181600"/>
            <a:ext cx="1419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533BA7C-DBEA-1749-8342-B8537484E487}"/>
              </a:ext>
            </a:extLst>
          </p:cNvPr>
          <p:cNvCxnSpPr/>
          <p:nvPr/>
        </p:nvCxnSpPr>
        <p:spPr bwMode="auto">
          <a:xfrm>
            <a:off x="4619624" y="2128777"/>
            <a:ext cx="2590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75B0C6C2-D259-EF46-A3E0-B9CAFF74FA70}"/>
              </a:ext>
            </a:extLst>
          </p:cNvPr>
          <p:cNvSpPr txBox="1"/>
          <p:nvPr/>
        </p:nvSpPr>
        <p:spPr>
          <a:xfrm>
            <a:off x="5334000" y="1795402"/>
            <a:ext cx="1393458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Trow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&lt;i+1&gt;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7B87A55-87C8-FB42-AB69-0924BF79F54B}"/>
              </a:ext>
            </a:extLst>
          </p:cNvPr>
          <p:cNvCxnSpPr/>
          <p:nvPr/>
        </p:nvCxnSpPr>
        <p:spPr bwMode="auto">
          <a:xfrm flipV="1">
            <a:off x="4648200" y="2362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2937F8F-E9B4-3D47-B524-444D6327491A}"/>
              </a:ext>
            </a:extLst>
          </p:cNvPr>
          <p:cNvCxnSpPr/>
          <p:nvPr/>
        </p:nvCxnSpPr>
        <p:spPr bwMode="auto">
          <a:xfrm flipV="1">
            <a:off x="5943600" y="2362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D10EB0-841B-9C40-8A32-017C5BD3F1A6}"/>
              </a:ext>
            </a:extLst>
          </p:cNvPr>
          <p:cNvCxnSpPr>
            <a:cxnSpLocks/>
          </p:cNvCxnSpPr>
          <p:nvPr/>
        </p:nvCxnSpPr>
        <p:spPr bwMode="auto">
          <a:xfrm>
            <a:off x="4648200" y="23622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4F58EA4-0C14-DE45-98B0-363E1394D9F0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6670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4842923-4C69-0741-A044-25B01E0DD073}"/>
              </a:ext>
            </a:extLst>
          </p:cNvPr>
          <p:cNvCxnSpPr/>
          <p:nvPr/>
        </p:nvCxnSpPr>
        <p:spPr bwMode="auto">
          <a:xfrm flipV="1">
            <a:off x="2438400" y="5562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4F34307-AD6E-5443-8156-BB89692C78A2}"/>
              </a:ext>
            </a:extLst>
          </p:cNvPr>
          <p:cNvCxnSpPr>
            <a:cxnSpLocks/>
          </p:cNvCxnSpPr>
          <p:nvPr/>
        </p:nvCxnSpPr>
        <p:spPr bwMode="auto">
          <a:xfrm>
            <a:off x="2438400" y="5562600"/>
            <a:ext cx="904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E29A43C1-084F-1044-A3E4-498FA89DF50D}"/>
              </a:ext>
            </a:extLst>
          </p:cNvPr>
          <p:cNvSpPr txBox="1"/>
          <p:nvPr/>
        </p:nvSpPr>
        <p:spPr>
          <a:xfrm>
            <a:off x="3591271" y="5562600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ACDS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7A7D8E9-81FA-9042-A8C6-2842F38BF99E}"/>
              </a:ext>
            </a:extLst>
          </p:cNvPr>
          <p:cNvSpPr txBox="1"/>
          <p:nvPr/>
        </p:nvSpPr>
        <p:spPr>
          <a:xfrm>
            <a:off x="2514600" y="5562600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DCDS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CB1DB8F-D798-0041-BA06-B02C6F3A526B}"/>
              </a:ext>
            </a:extLst>
          </p:cNvPr>
          <p:cNvCxnSpPr/>
          <p:nvPr/>
        </p:nvCxnSpPr>
        <p:spPr bwMode="auto">
          <a:xfrm flipV="1">
            <a:off x="5867400" y="5562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5845DE9-9192-F347-B932-D9070B42D2FD}"/>
              </a:ext>
            </a:extLst>
          </p:cNvPr>
          <p:cNvCxnSpPr/>
          <p:nvPr/>
        </p:nvCxnSpPr>
        <p:spPr bwMode="auto">
          <a:xfrm flipV="1">
            <a:off x="5029200" y="5562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630D35B-D2E6-6F48-A754-50298D5C4E3D}"/>
              </a:ext>
            </a:extLst>
          </p:cNvPr>
          <p:cNvCxnSpPr>
            <a:cxnSpLocks/>
          </p:cNvCxnSpPr>
          <p:nvPr/>
        </p:nvCxnSpPr>
        <p:spPr bwMode="auto">
          <a:xfrm>
            <a:off x="5038725" y="5562600"/>
            <a:ext cx="9048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7656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FE31637-4500-3D46-8893-B66A3A1D381D}"/>
              </a:ext>
            </a:extLst>
          </p:cNvPr>
          <p:cNvSpPr/>
          <p:nvPr/>
        </p:nvSpPr>
        <p:spPr bwMode="auto">
          <a:xfrm>
            <a:off x="2971800" y="1862198"/>
            <a:ext cx="3352800" cy="2895601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42CD87-5277-E64A-A95D-B7A70815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Electronic rolling shutter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F2846D90-CAF7-DB42-B2F7-DFECEADF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800600"/>
            <a:ext cx="8153400" cy="1338201"/>
          </a:xfrm>
        </p:spPr>
        <p:txBody>
          <a:bodyPr/>
          <a:lstStyle/>
          <a:p>
            <a:r>
              <a:rPr lang="en-GB" sz="1600" dirty="0"/>
              <a:t>‘Readout’ and ‘Reset’ pointers move in parallel from row to row</a:t>
            </a:r>
          </a:p>
          <a:p>
            <a:r>
              <a:rPr lang="en-GB" sz="1600" dirty="0"/>
              <a:t>‘Readout’ points at output row to be sampled, digitized and sent to the output FIFO</a:t>
            </a:r>
          </a:p>
          <a:p>
            <a:r>
              <a:rPr lang="en-GB" sz="1600" dirty="0"/>
              <a:t>‘Reset’ points at row to be reset (pre-charged), thus starting a new capture</a:t>
            </a:r>
          </a:p>
          <a:p>
            <a:r>
              <a:rPr lang="en-GB" sz="1600" dirty="0"/>
              <a:t>Readout and reset pointers increment after completion. Total </a:t>
            </a:r>
            <a:r>
              <a:rPr lang="en-GB" sz="1600" dirty="0" err="1"/>
              <a:t>rowtime</a:t>
            </a:r>
            <a:r>
              <a:rPr lang="en-GB" sz="1600" dirty="0"/>
              <a:t> is ‘</a:t>
            </a:r>
            <a:r>
              <a:rPr lang="en-GB" sz="1600" dirty="0" err="1"/>
              <a:t>Trow</a:t>
            </a:r>
            <a:r>
              <a:rPr lang="en-GB" sz="1600" dirty="0"/>
              <a:t>’.</a:t>
            </a:r>
          </a:p>
          <a:p>
            <a:r>
              <a:rPr lang="en-GB" sz="1600" dirty="0"/>
              <a:t>Exposure time (</a:t>
            </a:r>
            <a:r>
              <a:rPr lang="en-GB" sz="1600" dirty="0" err="1"/>
              <a:t>Texp</a:t>
            </a:r>
            <a:r>
              <a:rPr lang="en-GB" sz="1600" dirty="0"/>
              <a:t>) = </a:t>
            </a:r>
            <a:r>
              <a:rPr lang="en-GB" sz="1600" dirty="0" err="1"/>
              <a:t>Nrows</a:t>
            </a:r>
            <a:r>
              <a:rPr lang="en-GB" sz="1600" dirty="0"/>
              <a:t> x </a:t>
            </a:r>
            <a:r>
              <a:rPr lang="en-GB" sz="1600" dirty="0" err="1"/>
              <a:t>Trow</a:t>
            </a:r>
            <a:r>
              <a:rPr lang="en-GB" sz="1600" dirty="0"/>
              <a:t>, where </a:t>
            </a:r>
            <a:r>
              <a:rPr lang="en-GB" sz="1600" dirty="0" err="1"/>
              <a:t>Nrows</a:t>
            </a:r>
            <a:r>
              <a:rPr lang="en-GB" sz="1600" dirty="0"/>
              <a:t>=number of rows between Reset pointer and Readout pointer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516A3-E9DC-DB46-A9A1-9A3B1BD0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2A53-C34D-484B-8C63-53B7D6C408AF}" type="datetime1">
              <a:rPr lang="nb-NO" smtClean="0"/>
              <a:pPr/>
              <a:t>30.09.2019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149E-E12F-B940-AE17-64CAC4145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083082-B93C-2146-8763-684041E1C26C}"/>
              </a:ext>
            </a:extLst>
          </p:cNvPr>
          <p:cNvCxnSpPr/>
          <p:nvPr/>
        </p:nvCxnSpPr>
        <p:spPr bwMode="auto">
          <a:xfrm>
            <a:off x="2066928" y="1957387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368845-A933-1543-A96A-C28CC381F9C1}"/>
              </a:ext>
            </a:extLst>
          </p:cNvPr>
          <p:cNvSpPr txBox="1"/>
          <p:nvPr/>
        </p:nvSpPr>
        <p:spPr>
          <a:xfrm>
            <a:off x="912445" y="17526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Readout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CF323C6-229B-374B-B3CF-0F2FEABC782B}"/>
              </a:ext>
            </a:extLst>
          </p:cNvPr>
          <p:cNvCxnSpPr/>
          <p:nvPr/>
        </p:nvCxnSpPr>
        <p:spPr bwMode="auto">
          <a:xfrm>
            <a:off x="2064123" y="3800475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C3F8EAB-A0AF-E149-BC9F-C2247846F916}"/>
              </a:ext>
            </a:extLst>
          </p:cNvPr>
          <p:cNvSpPr txBox="1"/>
          <p:nvPr/>
        </p:nvSpPr>
        <p:spPr>
          <a:xfrm>
            <a:off x="909640" y="3595688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70D810-B56A-0241-A9FB-DE70FD3BDA5E}"/>
              </a:ext>
            </a:extLst>
          </p:cNvPr>
          <p:cNvCxnSpPr>
            <a:cxnSpLocks/>
          </p:cNvCxnSpPr>
          <p:nvPr/>
        </p:nvCxnSpPr>
        <p:spPr bwMode="auto">
          <a:xfrm>
            <a:off x="2590800" y="1957387"/>
            <a:ext cx="0" cy="1843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CA7FF4-1171-A947-884F-C71EE0314EF7}"/>
              </a:ext>
            </a:extLst>
          </p:cNvPr>
          <p:cNvSpPr txBox="1"/>
          <p:nvPr/>
        </p:nvSpPr>
        <p:spPr>
          <a:xfrm>
            <a:off x="2003331" y="2624198"/>
            <a:ext cx="58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</a:t>
            </a:r>
            <a:r>
              <a:rPr lang="en-GB" baseline="-25000" dirty="0" err="1"/>
              <a:t>exp</a:t>
            </a:r>
            <a:endParaRPr lang="en-GB" baseline="-250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DBF0C6A-AC45-8A46-B2ED-1448F752996E}"/>
              </a:ext>
            </a:extLst>
          </p:cNvPr>
          <p:cNvCxnSpPr>
            <a:cxnSpLocks/>
          </p:cNvCxnSpPr>
          <p:nvPr/>
        </p:nvCxnSpPr>
        <p:spPr bwMode="auto">
          <a:xfrm flipH="1">
            <a:off x="6403605" y="1957387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A647B04-7A5E-6C44-A0EB-FEC1FD00E4EE}"/>
              </a:ext>
            </a:extLst>
          </p:cNvPr>
          <p:cNvSpPr txBox="1"/>
          <p:nvPr/>
        </p:nvSpPr>
        <p:spPr>
          <a:xfrm>
            <a:off x="7241944" y="182582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Row&lt;j&gt;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550FA8-C1BD-2045-B690-E3F0AE26065D}"/>
              </a:ext>
            </a:extLst>
          </p:cNvPr>
          <p:cNvCxnSpPr>
            <a:cxnSpLocks/>
          </p:cNvCxnSpPr>
          <p:nvPr/>
        </p:nvCxnSpPr>
        <p:spPr bwMode="auto">
          <a:xfrm flipH="1">
            <a:off x="6400800" y="3800475"/>
            <a:ext cx="838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F21BDA8-A949-4D4D-9120-38BA9715918B}"/>
              </a:ext>
            </a:extLst>
          </p:cNvPr>
          <p:cNvCxnSpPr>
            <a:cxnSpLocks/>
          </p:cNvCxnSpPr>
          <p:nvPr/>
        </p:nvCxnSpPr>
        <p:spPr bwMode="auto">
          <a:xfrm flipH="1">
            <a:off x="6927477" y="1957387"/>
            <a:ext cx="0" cy="1843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9070E5C-6723-1240-8F98-689FB28E00ED}"/>
              </a:ext>
            </a:extLst>
          </p:cNvPr>
          <p:cNvSpPr txBox="1"/>
          <p:nvPr/>
        </p:nvSpPr>
        <p:spPr>
          <a:xfrm>
            <a:off x="6922714" y="2709446"/>
            <a:ext cx="1529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(</a:t>
            </a:r>
            <a:r>
              <a:rPr lang="en-GB" sz="1600" dirty="0" err="1"/>
              <a:t>T</a:t>
            </a:r>
            <a:r>
              <a:rPr lang="en-GB" sz="1600" baseline="-25000" dirty="0" err="1"/>
              <a:t>exp</a:t>
            </a:r>
            <a:r>
              <a:rPr lang="en-GB" sz="1600" dirty="0"/>
              <a:t>/</a:t>
            </a:r>
            <a:r>
              <a:rPr lang="en-GB" sz="1600" dirty="0" err="1"/>
              <a:t>T</a:t>
            </a:r>
            <a:r>
              <a:rPr lang="en-GB" sz="1600" baseline="-25000" dirty="0" err="1"/>
              <a:t>row</a:t>
            </a:r>
            <a:r>
              <a:rPr lang="en-GB" sz="1600" dirty="0"/>
              <a:t> rows)</a:t>
            </a:r>
            <a:endParaRPr lang="en-GB" sz="16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1899E-48F4-134E-974E-53BE1D01E331}"/>
              </a:ext>
            </a:extLst>
          </p:cNvPr>
          <p:cNvSpPr txBox="1"/>
          <p:nvPr/>
        </p:nvSpPr>
        <p:spPr>
          <a:xfrm>
            <a:off x="7239000" y="3638490"/>
            <a:ext cx="1714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Row&lt;</a:t>
            </a:r>
            <a:r>
              <a:rPr lang="en-GB" sz="1400" dirty="0" err="1"/>
              <a:t>j+Texp</a:t>
            </a:r>
            <a:r>
              <a:rPr lang="en-GB" sz="1400" dirty="0"/>
              <a:t>/</a:t>
            </a:r>
            <a:r>
              <a:rPr lang="en-GB" sz="1400" dirty="0" err="1"/>
              <a:t>Trow</a:t>
            </a:r>
            <a:r>
              <a:rPr lang="en-GB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46263420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english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uio-ppt-mal-english-2</Template>
  <TotalTime>9852</TotalTime>
  <Words>1510</Words>
  <Application>Microsoft Macintosh PowerPoint</Application>
  <PresentationFormat>On-screen Show (4:3)</PresentationFormat>
  <Paragraphs>419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ヒラギノ角ゴ Pro W3</vt:lpstr>
      <vt:lpstr>Arial</vt:lpstr>
      <vt:lpstr>Symbol</vt:lpstr>
      <vt:lpstr>Times</vt:lpstr>
      <vt:lpstr>Times New Roman</vt:lpstr>
      <vt:lpstr>uio-ppt-mal-english-2</vt:lpstr>
      <vt:lpstr>Bitmap Image</vt:lpstr>
      <vt:lpstr>Paint Shop Pro Image</vt:lpstr>
      <vt:lpstr>Visio</vt:lpstr>
      <vt:lpstr>Project schedule</vt:lpstr>
      <vt:lpstr>Course project</vt:lpstr>
      <vt:lpstr>IN5350 – CMOS Image Sensor Design</vt:lpstr>
      <vt:lpstr>IN5350 – CMOS Image Sensor Design</vt:lpstr>
      <vt:lpstr>Contents</vt:lpstr>
      <vt:lpstr>CIS block diagram</vt:lpstr>
      <vt:lpstr>Analog vs Digital CDS</vt:lpstr>
      <vt:lpstr>4T pixel readout</vt:lpstr>
      <vt:lpstr>Electronic rolling shutter</vt:lpstr>
      <vt:lpstr>Frame timing</vt:lpstr>
      <vt:lpstr>Frame timing (short exposure time)</vt:lpstr>
      <vt:lpstr>Frame timing</vt:lpstr>
      <vt:lpstr>Contents</vt:lpstr>
      <vt:lpstr>Electron beam scanning principle in old analogue TVs (cathode ray tubes)</vt:lpstr>
      <vt:lpstr>Analogue NTSC video format</vt:lpstr>
      <vt:lpstr>Analogue NTSC video format</vt:lpstr>
      <vt:lpstr>Typical video frame definitions</vt:lpstr>
      <vt:lpstr>Contents</vt:lpstr>
      <vt:lpstr>Row decoder circuit example</vt:lpstr>
      <vt:lpstr>3T CMOS Active Pixel Structure</vt:lpstr>
      <vt:lpstr>Boosting</vt:lpstr>
      <vt:lpstr>Boost circuit with non overlapping clock generator</vt:lpstr>
      <vt:lpstr>Alternative boosting circuits (charge pumps)</vt:lpstr>
      <vt:lpstr>ADCs for CMOS image sensors</vt:lpstr>
      <vt:lpstr>Correlated Double Sampling </vt:lpstr>
      <vt:lpstr>Serial readout architecture</vt:lpstr>
      <vt:lpstr>Serial readout architecture (example)</vt:lpstr>
      <vt:lpstr>Serial readout architecture</vt:lpstr>
      <vt:lpstr>3.3V 12 BIT 6.3 MS/S PIPELINED ADC</vt:lpstr>
      <vt:lpstr>PowerPoint Presentation</vt:lpstr>
      <vt:lpstr>Agenda</vt:lpstr>
      <vt:lpstr>Column Parallel Readout</vt:lpstr>
      <vt:lpstr>Ramp ADC column circuit</vt:lpstr>
      <vt:lpstr>Slope ADC</vt:lpstr>
      <vt:lpstr>Ramp ADC remarks</vt:lpstr>
      <vt:lpstr>Successive Approximation ADC  (aka SAR ADC)</vt:lpstr>
      <vt:lpstr>12b SAR ADC with split capacitor DAC</vt:lpstr>
      <vt:lpstr>SAR ADC remarks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INF4220</dc:title>
  <dc:creator>jsolhusvik</dc:creator>
  <cp:lastModifiedBy>Johannes Sølhusvik</cp:lastModifiedBy>
  <cp:revision>275</cp:revision>
  <dcterms:created xsi:type="dcterms:W3CDTF">2014-04-11T12:20:05Z</dcterms:created>
  <dcterms:modified xsi:type="dcterms:W3CDTF">2019-09-30T14:07:57Z</dcterms:modified>
</cp:coreProperties>
</file>