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3" r:id="rId3"/>
    <p:sldId id="771" r:id="rId4"/>
    <p:sldId id="325" r:id="rId5"/>
    <p:sldId id="356" r:id="rId6"/>
    <p:sldId id="406" r:id="rId7"/>
    <p:sldId id="432" r:id="rId8"/>
    <p:sldId id="417" r:id="rId9"/>
    <p:sldId id="407" r:id="rId10"/>
    <p:sldId id="419" r:id="rId11"/>
    <p:sldId id="409" r:id="rId12"/>
    <p:sldId id="410" r:id="rId13"/>
    <p:sldId id="416" r:id="rId14"/>
    <p:sldId id="418" r:id="rId15"/>
    <p:sldId id="426" r:id="rId16"/>
    <p:sldId id="414" r:id="rId17"/>
    <p:sldId id="774" r:id="rId18"/>
    <p:sldId id="298" r:id="rId19"/>
    <p:sldId id="326" r:id="rId20"/>
    <p:sldId id="331" r:id="rId21"/>
    <p:sldId id="337" r:id="rId22"/>
    <p:sldId id="341" r:id="rId23"/>
    <p:sldId id="342" r:id="rId24"/>
    <p:sldId id="340" r:id="rId25"/>
    <p:sldId id="343" r:id="rId26"/>
    <p:sldId id="333" r:id="rId27"/>
    <p:sldId id="334" r:id="rId28"/>
    <p:sldId id="335" r:id="rId29"/>
    <p:sldId id="336" r:id="rId30"/>
    <p:sldId id="339" r:id="rId31"/>
    <p:sldId id="320" r:id="rId32"/>
    <p:sldId id="321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27" autoAdjust="0"/>
    <p:restoredTop sz="86429" autoAdjust="0"/>
  </p:normalViewPr>
  <p:slideViewPr>
    <p:cSldViewPr>
      <p:cViewPr varScale="1">
        <p:scale>
          <a:sx n="82" d="100"/>
          <a:sy n="82" d="100"/>
        </p:scale>
        <p:origin x="968" y="16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0.36791758646063283</c:v>
                </c:pt>
                <c:pt idx="1">
                  <c:v>0.36791758646063283</c:v>
                </c:pt>
                <c:pt idx="2">
                  <c:v>0.18395879323031641</c:v>
                </c:pt>
                <c:pt idx="3">
                  <c:v>6.1319597743438807E-2</c:v>
                </c:pt>
                <c:pt idx="4">
                  <c:v>1.5329899435859702E-2</c:v>
                </c:pt>
                <c:pt idx="5">
                  <c:v>3.0659798871719404E-3</c:v>
                </c:pt>
                <c:pt idx="6">
                  <c:v>5.1099664786199007E-4</c:v>
                </c:pt>
                <c:pt idx="7">
                  <c:v>7.2999521123141435E-5</c:v>
                </c:pt>
                <c:pt idx="8">
                  <c:v>9.1249401403926794E-6</c:v>
                </c:pt>
                <c:pt idx="9">
                  <c:v>1.0138822378214087E-6</c:v>
                </c:pt>
                <c:pt idx="10">
                  <c:v>1.0138822378214088E-7</c:v>
                </c:pt>
                <c:pt idx="11">
                  <c:v>9.2171112529218987E-9</c:v>
                </c:pt>
                <c:pt idx="12">
                  <c:v>7.6809260441015819E-10</c:v>
                </c:pt>
                <c:pt idx="13">
                  <c:v>5.9084046493089097E-11</c:v>
                </c:pt>
                <c:pt idx="14">
                  <c:v>4.2202890352206491E-12</c:v>
                </c:pt>
                <c:pt idx="15">
                  <c:v>2.8135260234804329E-13</c:v>
                </c:pt>
                <c:pt idx="16">
                  <c:v>1.7584537646752706E-14</c:v>
                </c:pt>
                <c:pt idx="17">
                  <c:v>1.0343845674560415E-15</c:v>
                </c:pt>
                <c:pt idx="18">
                  <c:v>5.7465809303113413E-17</c:v>
                </c:pt>
                <c:pt idx="19">
                  <c:v>3.0245162791112324E-18</c:v>
                </c:pt>
                <c:pt idx="20">
                  <c:v>1.5122581395556162E-19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F5-DC44-85EF-B72BEF290170}"/>
            </c:ext>
          </c:extLst>
        </c:ser>
        <c:ser>
          <c:idx val="1"/>
          <c:order val="1"/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Sheet1!$C$2:$C$22</c:f>
              <c:numCache>
                <c:formatCode>General</c:formatCode>
                <c:ptCount val="21"/>
                <c:pt idx="0">
                  <c:v>0.13536335042701722</c:v>
                </c:pt>
                <c:pt idx="1">
                  <c:v>0.27072670085403444</c:v>
                </c:pt>
                <c:pt idx="2">
                  <c:v>0.27072670085403444</c:v>
                </c:pt>
                <c:pt idx="3">
                  <c:v>0.18048446723602296</c:v>
                </c:pt>
                <c:pt idx="4">
                  <c:v>9.024223361801148E-2</c:v>
                </c:pt>
                <c:pt idx="5">
                  <c:v>3.6096893447204591E-2</c:v>
                </c:pt>
                <c:pt idx="6">
                  <c:v>1.2032297815734864E-2</c:v>
                </c:pt>
                <c:pt idx="7">
                  <c:v>3.4377993759242467E-3</c:v>
                </c:pt>
                <c:pt idx="8">
                  <c:v>8.5944984398106166E-4</c:v>
                </c:pt>
                <c:pt idx="9">
                  <c:v>1.9098885421801372E-4</c:v>
                </c:pt>
                <c:pt idx="10">
                  <c:v>3.8197770843602742E-5</c:v>
                </c:pt>
                <c:pt idx="11">
                  <c:v>6.945049244291408E-6</c:v>
                </c:pt>
                <c:pt idx="12">
                  <c:v>1.1575082073819013E-6</c:v>
                </c:pt>
                <c:pt idx="13">
                  <c:v>1.7807818575106173E-7</c:v>
                </c:pt>
                <c:pt idx="14">
                  <c:v>2.5439740821580247E-8</c:v>
                </c:pt>
                <c:pt idx="15">
                  <c:v>3.3919654428773666E-9</c:v>
                </c:pt>
                <c:pt idx="16">
                  <c:v>4.2399568035967082E-10</c:v>
                </c:pt>
                <c:pt idx="17">
                  <c:v>4.9881844748196565E-11</c:v>
                </c:pt>
                <c:pt idx="18">
                  <c:v>5.5424271942440627E-12</c:v>
                </c:pt>
                <c:pt idx="19">
                  <c:v>5.8341338886779613E-13</c:v>
                </c:pt>
                <c:pt idx="20">
                  <c:v>5.8341338886779615E-14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5F5-DC44-85EF-B72BEF290170}"/>
            </c:ext>
          </c:extLst>
        </c:ser>
        <c:ser>
          <c:idx val="2"/>
          <c:order val="2"/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Sheet1!$D$2:$D$22</c:f>
              <c:numCache>
                <c:formatCode>General</c:formatCode>
                <c:ptCount val="21"/>
                <c:pt idx="0">
                  <c:v>6.7414410003044387E-3</c:v>
                </c:pt>
                <c:pt idx="1">
                  <c:v>3.3707205001522196E-2</c:v>
                </c:pt>
                <c:pt idx="2">
                  <c:v>8.4268012503805487E-2</c:v>
                </c:pt>
                <c:pt idx="3">
                  <c:v>0.14044668750634245</c:v>
                </c:pt>
                <c:pt idx="4">
                  <c:v>0.17555835938292808</c:v>
                </c:pt>
                <c:pt idx="5">
                  <c:v>0.17555835938292808</c:v>
                </c:pt>
                <c:pt idx="6">
                  <c:v>0.14629863281910674</c:v>
                </c:pt>
                <c:pt idx="7">
                  <c:v>0.10449902344221909</c:v>
                </c:pt>
                <c:pt idx="8">
                  <c:v>6.5311889651386942E-2</c:v>
                </c:pt>
                <c:pt idx="9">
                  <c:v>3.6284383139659412E-2</c:v>
                </c:pt>
                <c:pt idx="10">
                  <c:v>1.8142191569829703E-2</c:v>
                </c:pt>
                <c:pt idx="11">
                  <c:v>8.2464507135589574E-3</c:v>
                </c:pt>
                <c:pt idx="12">
                  <c:v>3.4360211306495654E-3</c:v>
                </c:pt>
                <c:pt idx="13">
                  <c:v>1.3215465887113714E-3</c:v>
                </c:pt>
                <c:pt idx="14">
                  <c:v>4.7198092453977546E-4</c:v>
                </c:pt>
                <c:pt idx="15">
                  <c:v>1.5732697484659183E-4</c:v>
                </c:pt>
                <c:pt idx="16">
                  <c:v>4.9164679639559948E-5</c:v>
                </c:pt>
                <c:pt idx="17">
                  <c:v>1.4460199893988219E-5</c:v>
                </c:pt>
                <c:pt idx="18">
                  <c:v>4.0167221927745058E-6</c:v>
                </c:pt>
                <c:pt idx="19">
                  <c:v>1.0570321559932908E-6</c:v>
                </c:pt>
                <c:pt idx="20">
                  <c:v>2.6425803899832271E-7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5F5-DC44-85EF-B72BEF290170}"/>
            </c:ext>
          </c:extLst>
        </c:ser>
        <c:ser>
          <c:idx val="3"/>
          <c:order val="3"/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Sheet1!$E$2:$E$22</c:f>
              <c:numCache>
                <c:formatCode>General</c:formatCode>
                <c:ptCount val="21"/>
                <c:pt idx="0">
                  <c:v>4.5447026760585705E-5</c:v>
                </c:pt>
                <c:pt idx="1">
                  <c:v>4.5447026760585707E-4</c:v>
                </c:pt>
                <c:pt idx="2">
                  <c:v>2.2723513380292853E-3</c:v>
                </c:pt>
                <c:pt idx="3">
                  <c:v>7.5745044600976181E-3</c:v>
                </c:pt>
                <c:pt idx="4">
                  <c:v>1.8936261150244046E-2</c:v>
                </c:pt>
                <c:pt idx="5">
                  <c:v>3.7872522300488085E-2</c:v>
                </c:pt>
                <c:pt idx="6">
                  <c:v>6.3120870500813483E-2</c:v>
                </c:pt>
                <c:pt idx="7">
                  <c:v>9.017267214401925E-2</c:v>
                </c:pt>
                <c:pt idx="8">
                  <c:v>0.11271584018002406</c:v>
                </c:pt>
                <c:pt idx="9">
                  <c:v>0.12523982242224899</c:v>
                </c:pt>
                <c:pt idx="10">
                  <c:v>0.12523982242224896</c:v>
                </c:pt>
                <c:pt idx="11">
                  <c:v>0.11385438402022634</c:v>
                </c:pt>
                <c:pt idx="12">
                  <c:v>9.4878653350188608E-2</c:v>
                </c:pt>
                <c:pt idx="13">
                  <c:v>7.2983579500145085E-2</c:v>
                </c:pt>
                <c:pt idx="14">
                  <c:v>5.2131128214389352E-2</c:v>
                </c:pt>
                <c:pt idx="15">
                  <c:v>3.4754085476259564E-2</c:v>
                </c:pt>
                <c:pt idx="16">
                  <c:v>2.1721303422662229E-2</c:v>
                </c:pt>
                <c:pt idx="17">
                  <c:v>1.2777237307448369E-2</c:v>
                </c:pt>
                <c:pt idx="18">
                  <c:v>7.0984651708046491E-3</c:v>
                </c:pt>
                <c:pt idx="19">
                  <c:v>3.7360343004234999E-3</c:v>
                </c:pt>
                <c:pt idx="20">
                  <c:v>1.8680171502117498E-3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5F5-DC44-85EF-B72BEF290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00640"/>
        <c:axId val="95601216"/>
      </c:scatterChart>
      <c:valAx>
        <c:axId val="95600640"/>
        <c:scaling>
          <c:orientation val="minMax"/>
          <c:max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95601216"/>
        <c:crosses val="autoZero"/>
        <c:crossBetween val="midCat"/>
      </c:valAx>
      <c:valAx>
        <c:axId val="9560121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600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2CEC585-F209-0249-87B1-95C1AA7BF750}" type="datetime1">
              <a:rPr lang="nb-NO"/>
              <a:pPr>
                <a:defRPr/>
              </a:pPr>
              <a:t>07.10.2019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8034AB-4BDC-1A4E-B997-0CCC3F1DB64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427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21BD64-BEF5-304E-BFE0-849DE736E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96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33F2-42B9-F24A-A161-8010F2EC0A01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IN5350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E80-B603-4331-A1B2-3961C4FB19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15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4740A-2D58-3F4B-985F-D09A1557197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IN5350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E80-B603-4331-A1B2-3961C4FB19F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153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06713"/>
            <a:ext cx="8153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E56D-3A0B-934B-BBFA-8F5A395BFE2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IN5350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E80-B603-4331-A1B2-3961C4FB19FD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34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1031" name="Picture 8" descr="MN_IFI_A_ENG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228600"/>
            <a:ext cx="2949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2E3AE-3C99-434A-901E-B4FDB02DDC73}" type="datetime1">
              <a:rPr lang="en-GB" noProof="0" smtClean="0"/>
              <a:t>07/10/2019</a:t>
            </a:fld>
            <a:endParaRPr lang="en-GB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/>
              <a:t>IN5350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E80-B603-4331-A1B2-3961C4FB19FD}" type="slidenum">
              <a:rPr lang="en-GB" noProof="0" smtClean="0"/>
              <a:t>‹#›</a:t>
            </a:fld>
            <a:endParaRPr lang="en-GB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6" r:id="rId2"/>
    <p:sldLayoutId id="2147483728" r:id="rId3"/>
    <p:sldLayoutId id="2147483729" r:id="rId4"/>
    <p:sldLayoutId id="2147483732" r:id="rId5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dirty="0">
                <a:solidFill>
                  <a:schemeClr val="tx1"/>
                </a:solidFill>
              </a:rPr>
              <a:t>INF5350</a:t>
            </a:r>
            <a:r>
              <a:rPr lang="nb-NO" dirty="0"/>
              <a:t> – CMOS image sensor design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5 – Noise and modelling S/N</a:t>
            </a:r>
          </a:p>
          <a:p>
            <a:pPr eaLnBrk="1" hangingPunct="1"/>
            <a:endParaRPr lang="nb-NO" sz="1600" dirty="0"/>
          </a:p>
          <a:p>
            <a:pPr eaLnBrk="1" hangingPunct="1"/>
            <a:r>
              <a:rPr lang="nb-NO" sz="1600" dirty="0"/>
              <a:t>27-September-2019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of Poisson process: variance equals the mean (µ)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3723" y="4229401"/>
                <a:ext cx="59787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Signal/Noise of ideal photon detector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𝝁</m:t>
                    </m:r>
                    <m:r>
                      <a:rPr lang="nb-NO" b="1" i="1" smtClean="0">
                        <a:latin typeface="Cambria Math" panose="02040503050406030204" pitchFamily="18" charset="0"/>
                        <a:ea typeface="Cambria Math"/>
                      </a:rPr>
                      <m:t>/</m:t>
                    </m:r>
                    <m:r>
                      <a:rPr lang="nb-NO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dirty="0"/>
                  <a:t>):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23" y="4229401"/>
                <a:ext cx="5978769" cy="400110"/>
              </a:xfrm>
              <a:prstGeom prst="rect">
                <a:avLst/>
              </a:prstGeom>
              <a:blipFill>
                <a:blip r:embed="rId2"/>
                <a:stretch>
                  <a:fillRect l="-1059" t="-6061" b="-212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2535" y="4739674"/>
                <a:ext cx="3422155" cy="80772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𝑺𝑵𝑹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𝑀𝑒𝑎𝑛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𝑉𝑎𝑟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</m:ra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35" y="4739674"/>
                <a:ext cx="3422155" cy="807722"/>
              </a:xfrm>
              <a:prstGeom prst="rect">
                <a:avLst/>
              </a:prstGeom>
              <a:blipFill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94733" y="2944582"/>
                <a:ext cx="4457759" cy="931858"/>
              </a:xfrm>
              <a:prstGeom prst="rect">
                <a:avLst/>
              </a:prstGeom>
              <a:solidFill>
                <a:schemeClr val="accent5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𝑽𝒂𝒓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)=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733" y="2944582"/>
                <a:ext cx="4457759" cy="931858"/>
              </a:xfrm>
              <a:prstGeom prst="rect">
                <a:avLst/>
              </a:prstGeom>
              <a:blipFill>
                <a:blip r:embed="rId4"/>
                <a:stretch>
                  <a:fillRect t="-102703" b="-15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2369" y="5829601"/>
            <a:ext cx="815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Ex: if a pixel detects an average of 100photons, then S/N=10 (20dB)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ADA9F-F4ED-164B-9235-ED8E179371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ECFB44-6D59-2E4C-97AC-4EE073E799CB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BC907-1104-FF4F-9AEC-8FA32CA3D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5CE9A-7C59-2048-9345-8355D8C5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B882DF-B961-8047-A374-A892322B49E5}"/>
                  </a:ext>
                </a:extLst>
              </p:cNvPr>
              <p:cNvSpPr txBox="1"/>
              <p:nvPr/>
            </p:nvSpPr>
            <p:spPr>
              <a:xfrm>
                <a:off x="2864440" y="1752600"/>
                <a:ext cx="3318344" cy="9318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)=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𝝁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0B882DF-B961-8047-A374-A892322B4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40" y="1752600"/>
                <a:ext cx="3318344" cy="931858"/>
              </a:xfrm>
              <a:prstGeom prst="rect">
                <a:avLst/>
              </a:prstGeom>
              <a:blipFill>
                <a:blip r:embed="rId5"/>
                <a:stretch>
                  <a:fillRect t="-102703" b="-15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697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1754066" y="1747837"/>
          <a:ext cx="5635869" cy="389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plots at various mean values (µ)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0831" y="195607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µ=1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9790" y="2855120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µ=2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9970" y="3841531"/>
            <a:ext cx="766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µ=10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5638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Number of incidences (e.g. photons or electrons)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790545" y="3533745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Probability of occurrance (no unit)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048B14-9754-6B43-94B9-50697B6E25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F91DF75-1CBC-FA49-AB84-0801F278947E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01013-643E-5C40-B92E-BAAB46F68A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F560C7-42EF-6147-913C-7C038D72C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2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807368"/>
          </a:xfrm>
        </p:spPr>
        <p:txBody>
          <a:bodyPr/>
          <a:lstStyle/>
          <a:p>
            <a:r>
              <a:rPr lang="nb-NO" sz="2800" dirty="0"/>
              <a:t>Photon shot noise examples</a:t>
            </a:r>
          </a:p>
        </p:txBody>
      </p:sp>
      <p:pic>
        <p:nvPicPr>
          <p:cNvPr id="2148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6"/>
            <a:ext cx="7236542" cy="484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Sylinder 4"/>
          <p:cNvSpPr txBox="1"/>
          <p:nvPr/>
        </p:nvSpPr>
        <p:spPr>
          <a:xfrm>
            <a:off x="811065" y="627796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/>
              <a:t>Ref: Wikipedia</a:t>
            </a:r>
          </a:p>
        </p:txBody>
      </p:sp>
      <p:sp>
        <p:nvSpPr>
          <p:cNvPr id="6" name="Rektangel 5"/>
          <p:cNvSpPr/>
          <p:nvPr/>
        </p:nvSpPr>
        <p:spPr>
          <a:xfrm>
            <a:off x="8028384" y="105273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115617" y="2420889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=0e-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517794" y="2420889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=1e-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5868145" y="2411597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=2e-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099597" y="3995773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=4e-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491881" y="4005065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=10e-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879121" y="4005065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=30e-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115616" y="5579949"/>
            <a:ext cx="1136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=100e-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3419873" y="5589241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=1000e-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5861107" y="5589241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nb-NO" dirty="0">
                <a:solidFill>
                  <a:srgbClr val="FF0000"/>
                </a:solidFill>
              </a:rPr>
              <a:t>=10000e-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E022-27BB-DF4C-8903-1A94315251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32C77D-8EC6-E14D-8599-AAD4D6992CA6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D8002937-8C12-A04F-9A42-F8B4C97E6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CDDD126-F985-3048-ADEB-5785E445B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573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Fixed pattern noise (FPN)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FPN (also called nonuniformity) is the </a:t>
            </a:r>
            <a:r>
              <a:rPr lang="en-GB" u="sng" dirty="0"/>
              <a:t>time invariant</a:t>
            </a:r>
            <a:r>
              <a:rPr lang="en-GB" dirty="0"/>
              <a:t> spatial variation in pixel output values under uniform illumination (</a:t>
            </a:r>
            <a:r>
              <a:rPr lang="en-GB" dirty="0" err="1"/>
              <a:t>incl</a:t>
            </a:r>
            <a:r>
              <a:rPr lang="en-GB" dirty="0"/>
              <a:t> total darkness) due to device and parameter variations (mismatches) across the sensor </a:t>
            </a:r>
          </a:p>
          <a:p>
            <a:r>
              <a:rPr lang="en-GB" dirty="0"/>
              <a:t>Fixed for one sensor, but the nonuniformity pattern changes randomly from sensor to sensor. Hence, the ‘noise’ term.</a:t>
            </a:r>
          </a:p>
          <a:p>
            <a:r>
              <a:rPr lang="en-GB" dirty="0"/>
              <a:t>E.g. vertical or horizontal stripes, white pixels, black pixels, shading, …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ACA7D-4D25-F342-B732-4330BA5D2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B2103E-2020-5B49-8296-AB027066FA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ED42514-0598-0D40-A126-7A57C7615637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F1C2F6-FDA1-2A45-A597-8ECF11911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13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FPN compensation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r>
              <a:rPr lang="en-GB" sz="2000" dirty="0"/>
              <a:t>FPN in pixels can be compensated digitally</a:t>
            </a:r>
          </a:p>
          <a:p>
            <a:r>
              <a:rPr lang="en-GB" sz="2000" dirty="0"/>
              <a:t>For instance, dark FPN (</a:t>
            </a:r>
            <a:r>
              <a:rPr lang="en-GB" sz="2000" dirty="0" err="1"/>
              <a:t>ie</a:t>
            </a:r>
            <a:r>
              <a:rPr lang="en-GB" sz="2000" dirty="0"/>
              <a:t> FPN under zero illumination) can be removed by subtracting a dark image from regular captures</a:t>
            </a:r>
          </a:p>
          <a:p>
            <a:pPr lvl="1"/>
            <a:r>
              <a:rPr lang="en-GB" sz="1600" dirty="0"/>
              <a:t>But FPN compensation too costly in commercial products. Instead, sensor must be designed for FPN to be invisible to human eye =&gt; 10x below temporal noise</a:t>
            </a:r>
          </a:p>
        </p:txBody>
      </p:sp>
      <p:pic>
        <p:nvPicPr>
          <p:cNvPr id="7" name="Picture 2" descr="https://www.apertus.org/sites/default/files/fixed-pattern-noise-illustration-0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540735"/>
            <a:ext cx="9144000" cy="241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" y="60006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Original picture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2000" y="60006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Dark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60006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After compensation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124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40200" y="3124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10400" y="3124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A - 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6983A6-1B88-EA44-A8F5-F6EC89D1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3F532-CEEB-1D46-8920-F489151178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1DAE22-0545-B344-9239-9193D32BD032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8641A0-0913-5D48-AB2C-32FC04DCE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84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Dark current = both temporal noise and fixed noise (FPN)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267200"/>
          </a:xfrm>
        </p:spPr>
        <p:txBody>
          <a:bodyPr/>
          <a:lstStyle/>
          <a:p>
            <a:r>
              <a:rPr lang="nb-NO" sz="2000" dirty="0"/>
              <a:t>Thermally generated electrons (or holes) in the pixel. Adds to the photo-generated signal charge and thus creates a pedestal offset.</a:t>
            </a:r>
          </a:p>
          <a:p>
            <a:r>
              <a:rPr lang="nb-NO" sz="2000" dirty="0"/>
              <a:t>Problem is that dark current is a random process (Poissonian, just like photons). Hence, it appears as noise in the picture or video at high temperatures and/or long integration times.</a:t>
            </a:r>
          </a:p>
          <a:p>
            <a:r>
              <a:rPr lang="nb-NO" sz="2000" dirty="0"/>
              <a:t>Mean value accross the array (N</a:t>
            </a:r>
            <a:r>
              <a:rPr lang="nb-NO" sz="2000" baseline="-25000" dirty="0"/>
              <a:t>dark</a:t>
            </a:r>
            <a:r>
              <a:rPr lang="nb-NO" sz="2000" dirty="0"/>
              <a:t>) is a constant value and not defined as noise, since not random. In fact, it can be measured and subtracted from the pixel values (Black.</a:t>
            </a:r>
          </a:p>
          <a:p>
            <a:r>
              <a:rPr lang="nb-NO" sz="2000" dirty="0"/>
              <a:t>Standard deviation (</a:t>
            </a:r>
            <a:r>
              <a:rPr lang="nb-NO" sz="2000" dirty="0">
                <a:latin typeface="Symbol" panose="05050102010706020507" pitchFamily="18" charset="2"/>
              </a:rPr>
              <a:t>s</a:t>
            </a:r>
            <a:r>
              <a:rPr lang="nb-NO" sz="2000" baseline="-25000" dirty="0"/>
              <a:t>dark</a:t>
            </a:r>
            <a:r>
              <a:rPr lang="nb-NO" sz="2000" dirty="0"/>
              <a:t>) is temporal noise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257800"/>
            <a:ext cx="2286000" cy="72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CD73A-EEC1-5544-9DBD-95F656E60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FF311C-BED4-234D-A287-27FF907381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ECAD642-797D-F042-AA1C-6F20A09BEE2E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F52EEE-DEB0-6743-B34C-EEB9BFE86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40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Thermal noise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Thermal agitations of electrons within a resistance (fundamental in all circuits)</a:t>
            </a:r>
          </a:p>
          <a:p>
            <a:endParaRPr lang="nb-NO" sz="2400" dirty="0"/>
          </a:p>
          <a:p>
            <a:endParaRPr lang="nb-NO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r="2938"/>
          <a:stretch/>
        </p:blipFill>
        <p:spPr bwMode="auto">
          <a:xfrm>
            <a:off x="1219200" y="4114800"/>
            <a:ext cx="745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410200" y="5029200"/>
            <a:ext cx="1066800" cy="45720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6172200" y="3886200"/>
            <a:ext cx="76200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3505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Random variation for every capture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9550" y="3581400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800" dirty="0"/>
              <a:t>Example row profile in darkness: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40000"/>
            <a:ext cx="74485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5AA1F77-3F39-2E44-AADA-2EE9E61C8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602BB55-6A53-AF4C-B0F6-6EEA4ED77E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15C9C4-294F-8D46-AA34-304698695A8C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BC776D5-355B-3541-9154-9CFCF1B1C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41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Signal/noise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9C910-5980-C24E-9CB3-C074D225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02" y="1447800"/>
            <a:ext cx="3624197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Signal/noise ratio (S/N or SNR) is an essential quality performance parameter of any sensor</a:t>
            </a:r>
          </a:p>
          <a:p>
            <a:r>
              <a:rPr lang="nb-NO" dirty="0"/>
              <a:t>SNR quantifies how precise, accurate, reliable, trustworthy, .. </a:t>
            </a:r>
            <a:r>
              <a:rPr lang="nb-NO" dirty="0" err="1"/>
              <a:t>the</a:t>
            </a:r>
            <a:r>
              <a:rPr lang="nb-NO" dirty="0"/>
              <a:t> sensor output value is</a:t>
            </a:r>
          </a:p>
          <a:p>
            <a:r>
              <a:rPr lang="nb-NO" dirty="0"/>
              <a:t>Modelling SNR is important when making design desicions such as pixel size, circuit topology, ADC resolution, etc.</a:t>
            </a:r>
          </a:p>
          <a:p>
            <a:r>
              <a:rPr lang="nb-NO" dirty="0"/>
              <a:t>This </a:t>
            </a:r>
            <a:r>
              <a:rPr lang="nb-NO" dirty="0" err="1"/>
              <a:t>section</a:t>
            </a:r>
            <a:r>
              <a:rPr lang="nb-NO" dirty="0"/>
              <a:t> covers SNR modelling, incl correlated double sampling, and the impact of FPN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F69EEE-21C9-D54B-9D49-322FD19AE12D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9327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signal and noise for CMOS image sensors</a:t>
            </a:r>
          </a:p>
          <a:p>
            <a:r>
              <a:rPr lang="en-US" dirty="0"/>
              <a:t>Create model of S (from photons to bits)</a:t>
            </a:r>
          </a:p>
          <a:p>
            <a:r>
              <a:rPr lang="en-US" dirty="0"/>
              <a:t>Create model of N (shot noise, RN, ADC..)</a:t>
            </a:r>
          </a:p>
          <a:p>
            <a:r>
              <a:rPr lang="en-US" dirty="0"/>
              <a:t>Create model of CDS sampling process</a:t>
            </a:r>
          </a:p>
          <a:p>
            <a:r>
              <a:rPr lang="en-US" dirty="0"/>
              <a:t>Discuss how FPN influences SNR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ACA1A5-5E07-5B40-AA9E-E7458CFD99CE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958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 milestone status</a:t>
            </a:r>
          </a:p>
          <a:p>
            <a:r>
              <a:rPr lang="en-GB" dirty="0"/>
              <a:t>Takeaways from previous </a:t>
            </a:r>
            <a:r>
              <a:rPr lang="en-GB" dirty="0" err="1"/>
              <a:t>lecture&amp;exercises</a:t>
            </a:r>
            <a:endParaRPr lang="en-GB" dirty="0"/>
          </a:p>
          <a:p>
            <a:r>
              <a:rPr lang="en-GB" dirty="0"/>
              <a:t>Noise and S/N in CMOS image sensors</a:t>
            </a:r>
          </a:p>
          <a:p>
            <a:endParaRPr lang="en-GB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B1E10D-2409-4149-A137-D643D278175A}" type="datetime1">
              <a:rPr lang="nb-NO" smtClean="0"/>
              <a:t>07.10.2019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IN5350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305EA-59A6-7140-95FF-E1B500F1B4C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86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Signal-to-noise ratio (SNR)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CF5218-CD5A-4C4E-9FA1-B2F3C9023140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pPr/>
              <a:t>20</a:t>
            </a:fld>
            <a:endParaRPr lang="nb-NO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789355" y="3048000"/>
            <a:ext cx="0" cy="2819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1560755" y="5867400"/>
            <a:ext cx="5943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1789355" y="3276600"/>
            <a:ext cx="5486400" cy="259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541955" y="5924490"/>
            <a:ext cx="2162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Input signal (a.u.)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79928" y="4257645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Output signal (a.u.)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825702" y="1676400"/>
            <a:ext cx="1143000" cy="838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dirty="0"/>
              <a:t>Sensor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216102" y="20955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4800" y="1885890"/>
            <a:ext cx="291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Input signal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1885890"/>
            <a:ext cx="250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Output </a:t>
            </a:r>
            <a:r>
              <a:rPr lang="nb-NO" dirty="0" err="1"/>
              <a:t>signal&amp;noise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4588578" y="4572000"/>
            <a:ext cx="0" cy="129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790444" y="4559598"/>
            <a:ext cx="2819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1474552" y="3910352"/>
            <a:ext cx="647111" cy="1172393"/>
            <a:chOff x="6806661" y="3744472"/>
            <a:chExt cx="647111" cy="979928"/>
          </a:xfrm>
        </p:grpSpPr>
        <p:sp>
          <p:nvSpPr>
            <p:cNvPr id="19" name="Freeform 18"/>
            <p:cNvSpPr/>
            <p:nvPr/>
          </p:nvSpPr>
          <p:spPr bwMode="auto">
            <a:xfrm rot="3377375">
              <a:off x="6736413" y="3814720"/>
              <a:ext cx="787608" cy="647111"/>
            </a:xfrm>
            <a:custGeom>
              <a:avLst/>
              <a:gdLst>
                <a:gd name="connsiteX0" fmla="*/ 0 w 803838"/>
                <a:gd name="connsiteY0" fmla="*/ 422167 h 836836"/>
                <a:gd name="connsiteX1" fmla="*/ 318977 w 803838"/>
                <a:gd name="connsiteY1" fmla="*/ 369004 h 836836"/>
                <a:gd name="connsiteX2" fmla="*/ 574158 w 803838"/>
                <a:gd name="connsiteY2" fmla="*/ 71292 h 836836"/>
                <a:gd name="connsiteX3" fmla="*/ 765544 w 803838"/>
                <a:gd name="connsiteY3" fmla="*/ 7497 h 836836"/>
                <a:gd name="connsiteX4" fmla="*/ 797442 w 803838"/>
                <a:gd name="connsiteY4" fmla="*/ 198883 h 836836"/>
                <a:gd name="connsiteX5" fmla="*/ 680484 w 803838"/>
                <a:gd name="connsiteY5" fmla="*/ 592288 h 836836"/>
                <a:gd name="connsiteX6" fmla="*/ 723014 w 803838"/>
                <a:gd name="connsiteY6" fmla="*/ 836836 h 83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3838" h="836836">
                  <a:moveTo>
                    <a:pt x="0" y="422167"/>
                  </a:moveTo>
                  <a:cubicBezTo>
                    <a:pt x="111642" y="424825"/>
                    <a:pt x="223284" y="427483"/>
                    <a:pt x="318977" y="369004"/>
                  </a:cubicBezTo>
                  <a:cubicBezTo>
                    <a:pt x="414670" y="310525"/>
                    <a:pt x="499730" y="131543"/>
                    <a:pt x="574158" y="71292"/>
                  </a:cubicBezTo>
                  <a:cubicBezTo>
                    <a:pt x="648586" y="11041"/>
                    <a:pt x="728330" y="-13768"/>
                    <a:pt x="765544" y="7497"/>
                  </a:cubicBezTo>
                  <a:cubicBezTo>
                    <a:pt x="802758" y="28762"/>
                    <a:pt x="811619" y="101418"/>
                    <a:pt x="797442" y="198883"/>
                  </a:cubicBezTo>
                  <a:cubicBezTo>
                    <a:pt x="783265" y="296348"/>
                    <a:pt x="692889" y="485963"/>
                    <a:pt x="680484" y="592288"/>
                  </a:cubicBezTo>
                  <a:cubicBezTo>
                    <a:pt x="668079" y="698613"/>
                    <a:pt x="695546" y="767724"/>
                    <a:pt x="723014" y="836836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843086" y="3787977"/>
              <a:ext cx="268834" cy="93642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60352" y="3882081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</a:t>
            </a:r>
            <a:r>
              <a:rPr lang="nb-NO" dirty="0"/>
              <a:t>=</a:t>
            </a:r>
            <a:r>
              <a:rPr lang="nb-NO" dirty="0" err="1"/>
              <a:t>rms</a:t>
            </a:r>
            <a:r>
              <a:rPr lang="nb-NO" dirty="0"/>
              <a:t> </a:t>
            </a:r>
            <a:r>
              <a:rPr lang="nb-NO" dirty="0" err="1"/>
              <a:t>noise</a:t>
            </a:r>
            <a:r>
              <a:rPr lang="nb-NO" dirty="0"/>
              <a:t>=std.dev.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2003051" y="4343400"/>
            <a:ext cx="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2003051" y="4267200"/>
            <a:ext cx="309701" cy="190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4968702" y="2095500"/>
            <a:ext cx="609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532242" y="4343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94152" y="4151419"/>
                <a:ext cx="2335448" cy="1334981"/>
              </a:xfrm>
              <a:prstGeom prst="rect">
                <a:avLst/>
              </a:prstGeom>
              <a:solidFill>
                <a:srgbClr val="FFFF00"/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/>
                        </a:rPr>
                        <m:t>𝑆𝑁𝑅</m:t>
                      </m:r>
                      <m:r>
                        <a:rPr lang="nb-NO" b="0" i="1" smtClean="0">
                          <a:latin typeface="Cambria Math"/>
                        </a:rPr>
                        <m:t>≝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>
                            <a:rPr lang="nb-NO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S/N in dB: 20log(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nb-NO" i="1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152" y="4151419"/>
                <a:ext cx="2335448" cy="1334981"/>
              </a:xfrm>
              <a:prstGeom prst="rect">
                <a:avLst/>
              </a:prstGeom>
              <a:blipFill>
                <a:blip r:embed="rId2"/>
                <a:stretch>
                  <a:fillRect l="-2139" r="-1070" b="-926"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 bwMode="auto">
          <a:xfrm>
            <a:off x="1798108" y="4610100"/>
            <a:ext cx="362244" cy="266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901503" y="4778514"/>
            <a:ext cx="1798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µ</a:t>
            </a:r>
            <a:r>
              <a:rPr lang="nb-NO" dirty="0"/>
              <a:t>=</a:t>
            </a:r>
            <a:r>
              <a:rPr lang="nb-NO" dirty="0" err="1"/>
              <a:t>mean</a:t>
            </a:r>
            <a:r>
              <a:rPr lang="nb-NO" dirty="0"/>
              <a:t> sig</a:t>
            </a:r>
            <a:endParaRPr lang="en-US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A1C3274A-F5F8-E542-A53A-9E3717027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4823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signal chain (multiple blocks)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9EF922-0E4F-2C4F-8BA9-699D2018A3CD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21</a:t>
            </a:fld>
            <a:endParaRPr 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2438400" y="1977656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σ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1974112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lang="el-GR" dirty="0"/>
              <a:t>σ</a:t>
            </a:r>
            <a:r>
              <a:rPr lang="en-US" baseline="-25000" dirty="0"/>
              <a:t>2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0" y="1974112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</a:t>
            </a:r>
            <a:r>
              <a:rPr lang="en-US" baseline="-25000" dirty="0"/>
              <a:t>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lang="el-GR" dirty="0"/>
              <a:t>σ</a:t>
            </a:r>
            <a:r>
              <a:rPr lang="en-US" baseline="-25000" dirty="0"/>
              <a:t>3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 bwMode="auto">
          <a:xfrm>
            <a:off x="1676400" y="2355112"/>
            <a:ext cx="7620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 flipV="1">
            <a:off x="3200400" y="2355112"/>
            <a:ext cx="6858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 bwMode="auto">
          <a:xfrm>
            <a:off x="4648200" y="2355112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3"/>
          </p:cNvCxnSpPr>
          <p:nvPr/>
        </p:nvCxnSpPr>
        <p:spPr bwMode="auto">
          <a:xfrm>
            <a:off x="6096000" y="2355112"/>
            <a:ext cx="6096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2133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in</a:t>
            </a:r>
            <a:r>
              <a:rPr lang="en-US" dirty="0"/>
              <a:t>/</a:t>
            </a:r>
            <a:r>
              <a:rPr lang="el-GR" dirty="0"/>
              <a:t> σ</a:t>
            </a:r>
            <a:r>
              <a:rPr lang="en-US" baseline="-25000" dirty="0"/>
              <a:t>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214030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out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/>
              <a:t>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74135" y="4495800"/>
                <a:ext cx="6583021" cy="79970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𝑖𝑛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i="1" baseline="-250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i="1" baseline="-250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i="1" baseline="-250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135" y="4495800"/>
                <a:ext cx="6583021" cy="7997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85800" y="28956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S: signal</a:t>
            </a:r>
          </a:p>
          <a:p>
            <a:r>
              <a:rPr lang="en-US" dirty="0" err="1"/>
              <a:t>G</a:t>
            </a:r>
            <a:r>
              <a:rPr lang="en-US" baseline="-25000" dirty="0" err="1"/>
              <a:t>i</a:t>
            </a:r>
            <a:r>
              <a:rPr lang="en-US" dirty="0"/>
              <a:t>: gain of module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 err="1"/>
              <a:t>σ</a:t>
            </a:r>
            <a:r>
              <a:rPr lang="en-US" baseline="-25000" dirty="0" err="1"/>
              <a:t>i</a:t>
            </a:r>
            <a:r>
              <a:rPr lang="en-US" dirty="0"/>
              <a:t>: </a:t>
            </a:r>
            <a:r>
              <a:rPr lang="en-US" dirty="0" err="1"/>
              <a:t>rms</a:t>
            </a:r>
            <a:r>
              <a:rPr lang="en-US" dirty="0"/>
              <a:t> noise added by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module (uncorrelated with the others)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BCB40-980D-D948-AF39-C9172F82616E}"/>
              </a:ext>
            </a:extLst>
          </p:cNvPr>
          <p:cNvSpPr txBox="1"/>
          <p:nvPr/>
        </p:nvSpPr>
        <p:spPr>
          <a:xfrm>
            <a:off x="457200" y="5486400"/>
            <a:ext cx="83104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NB! Noise sources added together. However, only in power (V</a:t>
            </a:r>
            <a:r>
              <a:rPr lang="en-GB" baseline="30000" dirty="0"/>
              <a:t>2</a:t>
            </a:r>
            <a:r>
              <a:rPr lang="en-GB" dirty="0"/>
              <a:t>) domain, not in voltage domain due to the noise voltage (and/or noise current) being random with zero mean value.</a:t>
            </a:r>
          </a:p>
        </p:txBody>
      </p:sp>
    </p:spTree>
    <p:extLst>
      <p:ext uri="{BB962C8B-B14F-4D97-AF65-F5344CB8AC3E}">
        <p14:creationId xmlns:p14="http://schemas.microsoft.com/office/powerpoint/2010/main" val="942020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Pixel+ADC</a:t>
            </a:r>
            <a:r>
              <a:rPr lang="en-US" dirty="0"/>
              <a:t>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A14169-1141-0141-88F8-BC1D0D7543CD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22</a:t>
            </a:fld>
            <a:endParaRPr 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2438400" y="2206256"/>
            <a:ext cx="8382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CG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fd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kumimoji="0" lang="el-G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σ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kTC</a:t>
            </a:r>
            <a:endParaRPr kumimoji="0" lang="en-US" sz="2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886200" y="2202712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sf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lang="el-GR" dirty="0"/>
              <a:t>σ</a:t>
            </a:r>
            <a:r>
              <a:rPr lang="en-US" baseline="-25000" dirty="0"/>
              <a:t>sf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34000" y="2202712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adc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</a:t>
            </a:r>
            <a:r>
              <a:rPr lang="el-GR" dirty="0"/>
              <a:t>σ</a:t>
            </a:r>
            <a:r>
              <a:rPr lang="en-US" baseline="-25000" dirty="0" err="1"/>
              <a:t>adc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 bwMode="auto">
          <a:xfrm>
            <a:off x="1676400" y="2583712"/>
            <a:ext cx="7620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 bwMode="auto">
          <a:xfrm flipV="1">
            <a:off x="3276600" y="2583712"/>
            <a:ext cx="6096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7" idx="3"/>
            <a:endCxn id="8" idx="1"/>
          </p:cNvCxnSpPr>
          <p:nvPr/>
        </p:nvCxnSpPr>
        <p:spPr bwMode="auto">
          <a:xfrm>
            <a:off x="4648200" y="2583712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8" idx="3"/>
          </p:cNvCxnSpPr>
          <p:nvPr/>
        </p:nvCxnSpPr>
        <p:spPr bwMode="auto">
          <a:xfrm>
            <a:off x="6096000" y="2583712"/>
            <a:ext cx="6096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2362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in</a:t>
            </a:r>
            <a:r>
              <a:rPr lang="en-US" dirty="0"/>
              <a:t>/</a:t>
            </a:r>
            <a:r>
              <a:rPr lang="el-GR" dirty="0"/>
              <a:t> σ</a:t>
            </a:r>
            <a:r>
              <a:rPr lang="en-US" baseline="-25000" dirty="0"/>
              <a:t>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236890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out</a:t>
            </a:r>
            <a:r>
              <a:rPr lang="en-US" dirty="0"/>
              <a:t>/</a:t>
            </a:r>
            <a:r>
              <a:rPr lang="el-GR" dirty="0"/>
              <a:t>σ</a:t>
            </a:r>
            <a:r>
              <a:rPr lang="en-US" baseline="-25000" dirty="0"/>
              <a:t>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9600" y="3505200"/>
                <a:ext cx="7990905" cy="80855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𝑜𝑢𝑡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nb-NO" b="0" i="1" smtClean="0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nb-NO" b="0" i="1" smtClean="0">
                              <a:latin typeface="Cambria Math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𝑓𝑑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𝑠𝑓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/>
                                </a:rPr>
                                <m:t>𝑎𝑑𝑐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nb-NO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𝐶𝐺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𝑓𝑑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𝑠𝑓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𝑎𝑑𝑐</m:t>
                                  </m:r>
                                </m:e>
                                <m:sub/>
                                <m:sup>
                                  <m:r>
                                    <a:rPr lang="nb-NO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𝑘𝑇𝐶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𝑠𝑓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𝑎𝑑𝑐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𝑠𝑓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i="1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</a:rPr>
                                    <m:t>𝑎𝑑𝑐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nb-NO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  <m:r>
                                    <a:rPr lang="nb-NO" b="0" i="1" baseline="-25000" smtClean="0">
                                      <a:latin typeface="Cambria Math"/>
                                      <a:ea typeface="Cambria Math"/>
                                    </a:rPr>
                                    <m:t>𝑎𝑑𝑐</m:t>
                                  </m:r>
                                </m:e>
                                <m:sub/>
                                <m:sup>
                                  <m:r>
                                    <a:rPr lang="nb-NO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505200"/>
                <a:ext cx="7990905" cy="808555"/>
              </a:xfrm>
              <a:prstGeom prst="rect">
                <a:avLst/>
              </a:prstGeom>
              <a:blipFill>
                <a:blip r:embed="rId2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324100" y="15781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Floating diffusion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1900" y="15781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follower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19700" y="1578114"/>
            <a:ext cx="125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A/D converter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48006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</a:t>
            </a:r>
            <a:r>
              <a:rPr lang="en-US" sz="1800" baseline="-25000" dirty="0"/>
              <a:t>e-</a:t>
            </a:r>
            <a:r>
              <a:rPr lang="en-US" sz="1800" dirty="0"/>
              <a:t>: number of photo-electrons generated by photodiode</a:t>
            </a:r>
          </a:p>
          <a:p>
            <a:r>
              <a:rPr lang="en-US" sz="1800" dirty="0" err="1"/>
              <a:t>S</a:t>
            </a:r>
            <a:r>
              <a:rPr lang="en-US" sz="1800" baseline="-25000" dirty="0" err="1"/>
              <a:t>out</a:t>
            </a:r>
            <a:r>
              <a:rPr lang="en-US" sz="1800" dirty="0"/>
              <a:t>: ADC output signal (DN or LSBs)</a:t>
            </a:r>
          </a:p>
          <a:p>
            <a:r>
              <a:rPr lang="en-US" sz="1800" dirty="0" err="1"/>
              <a:t>σ</a:t>
            </a:r>
            <a:r>
              <a:rPr lang="en-US" sz="1800" baseline="-25000" dirty="0" err="1"/>
              <a:t>kTC</a:t>
            </a:r>
            <a:r>
              <a:rPr lang="en-US" sz="1800" dirty="0"/>
              <a:t>, </a:t>
            </a:r>
            <a:r>
              <a:rPr lang="en-US" sz="1800" dirty="0" err="1"/>
              <a:t>σ</a:t>
            </a:r>
            <a:r>
              <a:rPr lang="en-US" sz="1800" baseline="-25000" dirty="0" err="1"/>
              <a:t>sf</a:t>
            </a:r>
            <a:r>
              <a:rPr lang="en-US" sz="1800" dirty="0"/>
              <a:t>: </a:t>
            </a:r>
            <a:r>
              <a:rPr lang="en-US" sz="1800" dirty="0" err="1"/>
              <a:t>rms</a:t>
            </a:r>
            <a:r>
              <a:rPr lang="en-US" sz="1800" dirty="0"/>
              <a:t> noise voltage from FD and SF, respectively (V </a:t>
            </a:r>
            <a:r>
              <a:rPr lang="en-US" sz="1800" dirty="0" err="1"/>
              <a:t>rms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σ</a:t>
            </a:r>
            <a:r>
              <a:rPr lang="en-US" sz="1800" baseline="-25000" dirty="0" err="1"/>
              <a:t>adc</a:t>
            </a:r>
            <a:r>
              <a:rPr lang="en-US" sz="1800" dirty="0"/>
              <a:t>: </a:t>
            </a:r>
            <a:r>
              <a:rPr lang="en-US" sz="1800" dirty="0" err="1"/>
              <a:t>rms</a:t>
            </a:r>
            <a:r>
              <a:rPr lang="en-US" sz="1800" dirty="0"/>
              <a:t> noise from ADC after gain (LSB </a:t>
            </a:r>
            <a:r>
              <a:rPr lang="en-US" sz="1800" dirty="0" err="1"/>
              <a:t>rms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G</a:t>
            </a:r>
            <a:r>
              <a:rPr lang="en-US" sz="1800" baseline="-25000" dirty="0" err="1"/>
              <a:t>adc</a:t>
            </a:r>
            <a:r>
              <a:rPr lang="en-US" sz="1800" dirty="0"/>
              <a:t>: ADC conversion gain, (2^Nbits-1)/</a:t>
            </a:r>
            <a:r>
              <a:rPr lang="en-US" sz="1800" dirty="0" err="1"/>
              <a:t>Vref_adc</a:t>
            </a:r>
            <a:r>
              <a:rPr lang="en-US" sz="1800" dirty="0"/>
              <a:t>  (LSB/V) </a:t>
            </a:r>
          </a:p>
          <a:p>
            <a:r>
              <a:rPr lang="en-US" sz="1800" dirty="0" err="1"/>
              <a:t>CG</a:t>
            </a:r>
            <a:r>
              <a:rPr lang="en-US" sz="1800" baseline="-25000" dirty="0" err="1"/>
              <a:t>fd</a:t>
            </a:r>
            <a:r>
              <a:rPr lang="en-US" sz="1800" dirty="0"/>
              <a:t>: floating diffusion conversion gain (V/e-)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4876800" y="4343400"/>
            <a:ext cx="152400" cy="268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953000" y="4368225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Eliminated with</a:t>
            </a:r>
          </a:p>
          <a:p>
            <a:r>
              <a:rPr lang="en-US" sz="1600" dirty="0"/>
              <a:t>CDS</a:t>
            </a:r>
          </a:p>
        </p:txBody>
      </p:sp>
      <p:sp>
        <p:nvSpPr>
          <p:cNvPr id="26" name="Left Brace 25"/>
          <p:cNvSpPr/>
          <p:nvPr/>
        </p:nvSpPr>
        <p:spPr bwMode="auto">
          <a:xfrm rot="16200000">
            <a:off x="7315200" y="3544667"/>
            <a:ext cx="304800" cy="182880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2300" y="4495800"/>
            <a:ext cx="1572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Readnoise</a:t>
            </a:r>
            <a:r>
              <a:rPr lang="en-US" sz="1600" dirty="0"/>
              <a:t>, RN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 flipV="1">
            <a:off x="2514600" y="4343400"/>
            <a:ext cx="228600" cy="3216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667000" y="446204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Photon shot noise</a:t>
            </a:r>
          </a:p>
        </p:txBody>
      </p:sp>
    </p:spTree>
    <p:extLst>
      <p:ext uri="{BB962C8B-B14F-4D97-AF65-F5344CB8AC3E}">
        <p14:creationId xmlns:p14="http://schemas.microsoft.com/office/powerpoint/2010/main" val="35490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</a:t>
            </a:r>
            <a:r>
              <a:rPr lang="en-US" dirty="0" err="1"/>
              <a:t>rms</a:t>
            </a:r>
            <a:r>
              <a:rPr lang="en-US" dirty="0"/>
              <a:t> noise value (</a:t>
            </a:r>
            <a:r>
              <a:rPr lang="el-GR" dirty="0"/>
              <a:t>σ</a:t>
            </a:r>
            <a:r>
              <a:rPr lang="nb-NO" dirty="0"/>
              <a:t>) from </a:t>
            </a:r>
            <a:r>
              <a:rPr lang="en-US" dirty="0"/>
              <a:t>noise spectrum, N(f)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572000"/>
          </a:xfrm>
        </p:spPr>
        <p:txBody>
          <a:bodyPr/>
          <a:lstStyle/>
          <a:p>
            <a:r>
              <a:rPr lang="en-US" dirty="0"/>
              <a:t>Integrate N(f) across all frequencies to get </a:t>
            </a:r>
            <a:r>
              <a:rPr lang="el-GR" dirty="0"/>
              <a:t>σ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N(f): noise spectrum (V</a:t>
            </a:r>
            <a:r>
              <a:rPr lang="nb-NO" baseline="30000" dirty="0"/>
              <a:t>2</a:t>
            </a:r>
            <a:r>
              <a:rPr lang="nb-NO" dirty="0"/>
              <a:t>/Hz)</a:t>
            </a:r>
          </a:p>
          <a:p>
            <a:r>
              <a:rPr lang="el-GR" dirty="0"/>
              <a:t>σ</a:t>
            </a:r>
            <a:r>
              <a:rPr lang="nb-NO" dirty="0"/>
              <a:t>: rms noise voltage (V)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63E4E1-940A-E444-A517-87AA95FBE858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23</a:t>
            </a:fld>
            <a:endParaRPr lang="nb-NO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654685"/>
              </p:ext>
            </p:extLst>
          </p:nvPr>
        </p:nvGraphicFramePr>
        <p:xfrm>
          <a:off x="3557588" y="2895600"/>
          <a:ext cx="20605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3" imgW="1257120" imgH="520560" progId="Equation.3">
                  <p:embed/>
                </p:oleObj>
              </mc:Choice>
              <mc:Fallback>
                <p:oleObj name="Equation" r:id="rId3" imgW="12571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2895600"/>
                        <a:ext cx="2060575" cy="8556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637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domain representation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F0D1EE-ED77-7044-8DCF-3C02139B42AC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24</a:t>
            </a:fld>
            <a:endParaRPr 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3810000" y="17526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(f)N(f)</a:t>
            </a: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 bwMode="auto">
          <a:xfrm>
            <a:off x="3048000" y="2130056"/>
            <a:ext cx="7620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4572000" y="2130056"/>
            <a:ext cx="6858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057400" y="180317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in</a:t>
            </a:r>
            <a:r>
              <a:rPr lang="en-US" dirty="0"/>
              <a:t>(f)</a:t>
            </a:r>
          </a:p>
          <a:p>
            <a:r>
              <a:rPr lang="en-US" dirty="0"/>
              <a:t>N</a:t>
            </a:r>
            <a:r>
              <a:rPr lang="en-US" baseline="-25000" dirty="0"/>
              <a:t>in</a:t>
            </a:r>
            <a:r>
              <a:rPr lang="en-US" dirty="0"/>
              <a:t>(f)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28956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in</a:t>
            </a:r>
            <a:r>
              <a:rPr lang="en-US" dirty="0"/>
              <a:t>(f): input signal spectrum (V</a:t>
            </a:r>
            <a:r>
              <a:rPr lang="en-US" baseline="30000" dirty="0"/>
              <a:t>2</a:t>
            </a:r>
            <a:r>
              <a:rPr lang="en-US" dirty="0"/>
              <a:t>/Hz)</a:t>
            </a:r>
          </a:p>
          <a:p>
            <a:r>
              <a:rPr lang="en-US" dirty="0"/>
              <a:t>H(f): transfer function of any linear time-invariant system, e.g. pixel, amplifier, filter, ADC, CDS, ..</a:t>
            </a:r>
          </a:p>
          <a:p>
            <a:r>
              <a:rPr lang="en-US" dirty="0"/>
              <a:t>N(f): noise spectrum of additive noise source inside H(f), e.g. Johnson noise or 1/f-noise from resistors or transistors  (V</a:t>
            </a:r>
            <a:r>
              <a:rPr lang="en-US" baseline="30000" dirty="0"/>
              <a:t>2</a:t>
            </a:r>
            <a:r>
              <a:rPr lang="en-US" dirty="0"/>
              <a:t>/Hz)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2600" y="177965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out</a:t>
            </a:r>
            <a:r>
              <a:rPr lang="en-US" dirty="0"/>
              <a:t>(f)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out</a:t>
            </a:r>
            <a:r>
              <a:rPr lang="en-US" dirty="0"/>
              <a:t>(f)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38516"/>
              </p:ext>
            </p:extLst>
          </p:nvPr>
        </p:nvGraphicFramePr>
        <p:xfrm>
          <a:off x="2994025" y="4722813"/>
          <a:ext cx="25209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3" imgW="1536480" imgH="279360" progId="Equation.3">
                  <p:embed/>
                </p:oleObj>
              </mc:Choice>
              <mc:Fallback>
                <p:oleObj name="Equation" r:id="rId3" imgW="1536480" imgH="279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4722813"/>
                        <a:ext cx="2520950" cy="458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84130"/>
              </p:ext>
            </p:extLst>
          </p:nvPr>
        </p:nvGraphicFramePr>
        <p:xfrm>
          <a:off x="2590800" y="5429250"/>
          <a:ext cx="32845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5" imgW="2095200" imgH="279360" progId="Equation.3">
                  <p:embed/>
                </p:oleObj>
              </mc:Choice>
              <mc:Fallback>
                <p:oleObj name="Equation" r:id="rId5" imgW="2095200" imgH="2793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429250"/>
                        <a:ext cx="3284538" cy="438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0782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chain in frequency domain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C26DC2-C49A-6047-B826-B867BAD22E71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25</a:t>
            </a:fld>
            <a:endParaRPr lang="nb-NO"/>
          </a:p>
        </p:txBody>
      </p:sp>
      <p:sp>
        <p:nvSpPr>
          <p:cNvPr id="6" name="Rectangle 5"/>
          <p:cNvSpPr/>
          <p:nvPr/>
        </p:nvSpPr>
        <p:spPr bwMode="auto">
          <a:xfrm>
            <a:off x="2438400" y="1977656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(f)N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(f)</a:t>
            </a: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 bwMode="auto">
          <a:xfrm>
            <a:off x="1676400" y="2355112"/>
            <a:ext cx="7620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6" idx="3"/>
          </p:cNvCxnSpPr>
          <p:nvPr/>
        </p:nvCxnSpPr>
        <p:spPr bwMode="auto">
          <a:xfrm flipV="1">
            <a:off x="3200400" y="2355112"/>
            <a:ext cx="6858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648200" y="2355112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096000" y="2355112"/>
            <a:ext cx="609600" cy="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2028226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in</a:t>
            </a:r>
            <a:r>
              <a:rPr lang="en-US" dirty="0"/>
              <a:t>(f)</a:t>
            </a:r>
          </a:p>
          <a:p>
            <a:r>
              <a:rPr lang="en-US" dirty="0"/>
              <a:t>N</a:t>
            </a:r>
            <a:r>
              <a:rPr lang="en-US" baseline="-25000" dirty="0"/>
              <a:t>in</a:t>
            </a:r>
            <a:r>
              <a:rPr lang="en-US" dirty="0"/>
              <a:t>(f)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28956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H(f): transfer function of any linear time-invariant system, e.g. pixel, amplifier, filter, ADC, CDS, ..</a:t>
            </a:r>
          </a:p>
          <a:p>
            <a:r>
              <a:rPr lang="en-US" dirty="0"/>
              <a:t>N</a:t>
            </a:r>
            <a:r>
              <a:rPr lang="en-US" baseline="-25000" dirty="0"/>
              <a:t>1</a:t>
            </a:r>
            <a:r>
              <a:rPr lang="en-US" dirty="0"/>
              <a:t>(f), N</a:t>
            </a:r>
            <a:r>
              <a:rPr lang="en-US" baseline="-25000" dirty="0"/>
              <a:t>2</a:t>
            </a:r>
            <a:r>
              <a:rPr lang="en-US" dirty="0"/>
              <a:t>(f), N</a:t>
            </a:r>
            <a:r>
              <a:rPr lang="en-US" baseline="-25000" dirty="0"/>
              <a:t>3</a:t>
            </a:r>
            <a:r>
              <a:rPr lang="en-US" dirty="0"/>
              <a:t>(f): noise spectrum of noise sources (V</a:t>
            </a:r>
            <a:r>
              <a:rPr lang="en-US" baseline="30000" dirty="0"/>
              <a:t>2</a:t>
            </a:r>
            <a:r>
              <a:rPr lang="en-US" dirty="0"/>
              <a:t>/Hz)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73795" y="1974112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2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(f)N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2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(f)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312735" y="1967024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3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(f)N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3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(f)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0" y="2004713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-25000" dirty="0" err="1"/>
              <a:t>out</a:t>
            </a:r>
            <a:r>
              <a:rPr lang="en-US" dirty="0"/>
              <a:t>(f)</a:t>
            </a:r>
          </a:p>
          <a:p>
            <a:r>
              <a:rPr lang="en-US" dirty="0" err="1"/>
              <a:t>N</a:t>
            </a:r>
            <a:r>
              <a:rPr lang="en-US" baseline="-25000" dirty="0" err="1"/>
              <a:t>out</a:t>
            </a:r>
            <a:r>
              <a:rPr lang="en-US" dirty="0"/>
              <a:t>(f)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655830"/>
              </p:ext>
            </p:extLst>
          </p:nvPr>
        </p:nvGraphicFramePr>
        <p:xfrm>
          <a:off x="2295525" y="4246563"/>
          <a:ext cx="39179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3" imgW="2387520" imgH="279360" progId="Equation.3">
                  <p:embed/>
                </p:oleObj>
              </mc:Choice>
              <mc:Fallback>
                <p:oleObj name="Equation" r:id="rId3" imgW="2387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4246563"/>
                        <a:ext cx="3917950" cy="45878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606170"/>
              </p:ext>
            </p:extLst>
          </p:nvPr>
        </p:nvGraphicFramePr>
        <p:xfrm>
          <a:off x="161925" y="4953000"/>
          <a:ext cx="87963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5" imgW="5613120" imgH="279360" progId="Equation.3">
                  <p:embed/>
                </p:oleObj>
              </mc:Choice>
              <mc:Fallback>
                <p:oleObj name="Equation" r:id="rId5" imgW="5613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4953000"/>
                        <a:ext cx="8796338" cy="438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585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5849"/>
            <a:ext cx="8686800" cy="48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087169"/>
          </a:xfrm>
        </p:spPr>
        <p:txBody>
          <a:bodyPr/>
          <a:lstStyle/>
          <a:p>
            <a:r>
              <a:rPr lang="en-US" dirty="0"/>
              <a:t>CIS signal chain from photons to bits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451899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rgbClr val="FF0000"/>
                </a:solidFill>
              </a:rPr>
              <a:t>CIP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441736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rgbClr val="FF0000"/>
                </a:solidFill>
              </a:rPr>
              <a:t>CCM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fld id="{8ACC92C3-661D-2643-A09E-4F40D436A6D9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E42A1E80-B603-4331-A1B2-3961C4FB19FD}" type="slidenum">
              <a:rPr lang="nb-NO" smtClean="0"/>
              <a:pPr/>
              <a:t>26</a:t>
            </a:fld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46F179-F765-4547-9953-7534232B57C6}"/>
              </a:ext>
            </a:extLst>
          </p:cNvPr>
          <p:cNvSpPr/>
          <p:nvPr/>
        </p:nvSpPr>
        <p:spPr bwMode="auto">
          <a:xfrm>
            <a:off x="0" y="4114800"/>
            <a:ext cx="7696200" cy="23018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4752B51-16C0-E442-B2CB-460DBB9BBFF9}"/>
              </a:ext>
            </a:extLst>
          </p:cNvPr>
          <p:cNvCxnSpPr/>
          <p:nvPr/>
        </p:nvCxnSpPr>
        <p:spPr bwMode="auto">
          <a:xfrm flipH="1">
            <a:off x="7315200" y="4876800"/>
            <a:ext cx="4572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B81F66-F803-8642-BE77-C03739769A29}"/>
                  </a:ext>
                </a:extLst>
              </p:cNvPr>
              <p:cNvSpPr txBox="1"/>
              <p:nvPr/>
            </p:nvSpPr>
            <p:spPr>
              <a:xfrm>
                <a:off x="6430791" y="4721423"/>
                <a:ext cx="8844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𝐴𝐷𝐶𝑜𝑢𝑡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B81F66-F803-8642-BE77-C03739769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791" y="4721423"/>
                <a:ext cx="884409" cy="307777"/>
              </a:xfrm>
              <a:prstGeom prst="rect">
                <a:avLst/>
              </a:prstGeom>
              <a:blipFill>
                <a:blip r:embed="rId3"/>
                <a:stretch>
                  <a:fillRect l="-42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66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KameraSce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908720"/>
            <a:ext cx="4030583" cy="5373216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67544" y="5229200"/>
            <a:ext cx="1512168" cy="86409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10600" cy="990600"/>
          </a:xfrm>
        </p:spPr>
        <p:txBody>
          <a:bodyPr>
            <a:normAutofit fontScale="90000"/>
          </a:bodyPr>
          <a:lstStyle/>
          <a:p>
            <a:r>
              <a:rPr lang="nb-NO" dirty="0"/>
              <a:t>Pixel light flux for a given scene illumination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1929220" name="Object 3"/>
          <p:cNvGraphicFramePr>
            <a:graphicFrameLocks noChangeAspect="1"/>
          </p:cNvGraphicFramePr>
          <p:nvPr/>
        </p:nvGraphicFramePr>
        <p:xfrm>
          <a:off x="539552" y="4365104"/>
          <a:ext cx="755433" cy="57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Formel" r:id="rId4" imgW="583920" imgH="444240" progId="Equation.3">
                  <p:embed/>
                </p:oleObj>
              </mc:Choice>
              <mc:Fallback>
                <p:oleObj name="Formel" r:id="rId4" imgW="583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65104"/>
                        <a:ext cx="755433" cy="575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3652009" y="1441807"/>
            <a:ext cx="38667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</a:t>
            </a:r>
            <a:r>
              <a:rPr lang="nb-NO" baseline="-25000" dirty="0"/>
              <a:t>sc</a:t>
            </a:r>
            <a:r>
              <a:rPr lang="nb-NO" dirty="0"/>
              <a:t>=scene irradiation (W/m/m</a:t>
            </a:r>
            <a:r>
              <a:rPr lang="nb-NO" baseline="30000" dirty="0"/>
              <a:t>2</a:t>
            </a:r>
            <a:r>
              <a:rPr lang="nb-NO" dirty="0"/>
              <a:t>)</a:t>
            </a:r>
          </a:p>
          <a:p>
            <a:r>
              <a:rPr lang="el-GR" dirty="0"/>
              <a:t>ρ</a:t>
            </a:r>
            <a:r>
              <a:rPr lang="nb-NO" baseline="-25000" dirty="0"/>
              <a:t>sc</a:t>
            </a:r>
            <a:r>
              <a:rPr lang="nb-NO" dirty="0"/>
              <a:t>=scene reflectivity (no unit)</a:t>
            </a:r>
          </a:p>
          <a:p>
            <a:r>
              <a:rPr lang="nb-NO" dirty="0"/>
              <a:t>F=lense F-nummer  (=f/D</a:t>
            </a:r>
            <a:r>
              <a:rPr lang="nb-NO" baseline="-25000" dirty="0"/>
              <a:t>obj</a:t>
            </a:r>
            <a:r>
              <a:rPr lang="nb-NO" dirty="0"/>
              <a:t>)</a:t>
            </a:r>
          </a:p>
          <a:p>
            <a:r>
              <a:rPr lang="nb-NO" dirty="0"/>
              <a:t>D</a:t>
            </a:r>
            <a:r>
              <a:rPr lang="nb-NO" baseline="-25000" dirty="0"/>
              <a:t>obj</a:t>
            </a:r>
            <a:r>
              <a:rPr lang="nb-NO" dirty="0"/>
              <a:t>= lens aperture (m)</a:t>
            </a:r>
          </a:p>
          <a:p>
            <a:r>
              <a:rPr lang="nb-NO" dirty="0"/>
              <a:t>f = lens focal length (m) </a:t>
            </a:r>
          </a:p>
          <a:p>
            <a:r>
              <a:rPr lang="nb-NO" dirty="0"/>
              <a:t>A</a:t>
            </a:r>
            <a:r>
              <a:rPr lang="nb-NO" baseline="-25000" dirty="0"/>
              <a:t>d</a:t>
            </a:r>
            <a:r>
              <a:rPr lang="nb-NO" dirty="0"/>
              <a:t>=detector area (m</a:t>
            </a:r>
            <a:r>
              <a:rPr lang="nb-NO" baseline="30000" dirty="0"/>
              <a:t>2</a:t>
            </a:r>
            <a:r>
              <a:rPr lang="nb-NO" dirty="0"/>
              <a:t>)</a:t>
            </a:r>
          </a:p>
          <a:p>
            <a:r>
              <a:rPr lang="el-GR" dirty="0"/>
              <a:t>λ</a:t>
            </a:r>
            <a:r>
              <a:rPr lang="nb-NO" dirty="0"/>
              <a:t>=light wavelength (m)</a:t>
            </a:r>
          </a:p>
          <a:p>
            <a:r>
              <a:rPr lang="nb-NO" dirty="0"/>
              <a:t>E</a:t>
            </a:r>
            <a:r>
              <a:rPr lang="nb-NO" baseline="-25000" dirty="0"/>
              <a:t>d</a:t>
            </a:r>
            <a:r>
              <a:rPr lang="nb-NO" dirty="0"/>
              <a:t>=detector irradiation (W/m/m</a:t>
            </a:r>
            <a:r>
              <a:rPr lang="nb-NO" baseline="30000" dirty="0"/>
              <a:t>2</a:t>
            </a:r>
            <a:r>
              <a:rPr lang="nb-NO" dirty="0"/>
              <a:t>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fld id="{EDF45537-34A4-9B40-9456-20742B0A28FC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E42A1E80-B603-4331-A1B2-3961C4FB19FD}" type="slidenum">
              <a:rPr lang="nb-NO" smtClean="0"/>
              <a:t>27</a:t>
            </a:fld>
            <a:endParaRPr lang="nb-NO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265940"/>
              </p:ext>
            </p:extLst>
          </p:nvPr>
        </p:nvGraphicFramePr>
        <p:xfrm>
          <a:off x="5272088" y="5453063"/>
          <a:ext cx="22717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6" imgW="1384200" imgH="393480" progId="Equation.3">
                  <p:embed/>
                </p:oleObj>
              </mc:Choice>
              <mc:Fallback>
                <p:oleObj name="Equation" r:id="rId6" imgW="13842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088" y="5453063"/>
                        <a:ext cx="2271712" cy="646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014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Calculation of pixel value after ADC</a:t>
            </a: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46408"/>
              </p:ext>
            </p:extLst>
          </p:nvPr>
        </p:nvGraphicFramePr>
        <p:xfrm>
          <a:off x="565150" y="1600200"/>
          <a:ext cx="714216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tion" r:id="rId3" imgW="4356000" imgH="482400" progId="Equation.3">
                  <p:embed/>
                </p:oleObj>
              </mc:Choice>
              <mc:Fallback>
                <p:oleObj name="Equation" r:id="rId3" imgW="4356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600200"/>
                        <a:ext cx="7142163" cy="792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381000" y="2895600"/>
            <a:ext cx="4371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</a:t>
            </a:r>
            <a:r>
              <a:rPr lang="nb-NO" baseline="-25000" dirty="0"/>
              <a:t>ADCout</a:t>
            </a:r>
            <a:r>
              <a:rPr lang="nb-NO" dirty="0"/>
              <a:t>=output value (DN aka LSBs)</a:t>
            </a:r>
          </a:p>
          <a:p>
            <a:r>
              <a:rPr lang="nb-NO" dirty="0"/>
              <a:t>E</a:t>
            </a:r>
            <a:r>
              <a:rPr lang="nb-NO" baseline="-25000" dirty="0"/>
              <a:t>sc</a:t>
            </a:r>
            <a:r>
              <a:rPr lang="nb-NO" dirty="0"/>
              <a:t>(</a:t>
            </a:r>
            <a:r>
              <a:rPr lang="el-GR" dirty="0"/>
              <a:t>λ</a:t>
            </a:r>
            <a:r>
              <a:rPr lang="nb-NO" dirty="0"/>
              <a:t>)=spectral irradiation (W/m/m</a:t>
            </a:r>
            <a:r>
              <a:rPr lang="nb-NO" baseline="30000" dirty="0"/>
              <a:t>2</a:t>
            </a:r>
            <a:r>
              <a:rPr lang="nb-NO" dirty="0"/>
              <a:t>)</a:t>
            </a:r>
          </a:p>
          <a:p>
            <a:r>
              <a:rPr lang="el-GR" dirty="0"/>
              <a:t>ρ</a:t>
            </a:r>
            <a:r>
              <a:rPr lang="nb-NO" baseline="-25000" dirty="0"/>
              <a:t>sc</a:t>
            </a:r>
            <a:r>
              <a:rPr lang="nb-NO" dirty="0"/>
              <a:t>(</a:t>
            </a:r>
            <a:r>
              <a:rPr lang="el-GR" dirty="0"/>
              <a:t>λ</a:t>
            </a:r>
            <a:r>
              <a:rPr lang="nb-NO" dirty="0"/>
              <a:t>)=scene reflectivity (no unit)</a:t>
            </a:r>
          </a:p>
          <a:p>
            <a:r>
              <a:rPr lang="nb-NO" dirty="0"/>
              <a:t>T</a:t>
            </a:r>
            <a:r>
              <a:rPr lang="nb-NO" baseline="-25000" dirty="0"/>
              <a:t>int</a:t>
            </a:r>
            <a:r>
              <a:rPr lang="nb-NO" dirty="0"/>
              <a:t>=camera exposure time (s)</a:t>
            </a:r>
          </a:p>
          <a:p>
            <a:r>
              <a:rPr lang="nb-NO" dirty="0"/>
              <a:t>F=lense F-nummer  (=f/D</a:t>
            </a:r>
            <a:r>
              <a:rPr lang="nb-NO" baseline="-25000" dirty="0"/>
              <a:t>obj</a:t>
            </a:r>
            <a:r>
              <a:rPr lang="nb-NO" dirty="0"/>
              <a:t>)</a:t>
            </a:r>
          </a:p>
          <a:p>
            <a:r>
              <a:rPr lang="nb-NO" dirty="0"/>
              <a:t>h=Plancks constant (6.6x10</a:t>
            </a:r>
            <a:r>
              <a:rPr lang="nb-NO" baseline="30000" dirty="0"/>
              <a:t>-34 </a:t>
            </a:r>
            <a:r>
              <a:rPr lang="nb-NO" dirty="0"/>
              <a:t>J s)</a:t>
            </a:r>
          </a:p>
          <a:p>
            <a:r>
              <a:rPr lang="nb-NO" dirty="0"/>
              <a:t>c=speed of light (3x10</a:t>
            </a:r>
            <a:r>
              <a:rPr lang="nb-NO" baseline="30000" dirty="0"/>
              <a:t>8</a:t>
            </a:r>
            <a:r>
              <a:rPr lang="nb-NO" dirty="0"/>
              <a:t> m/s)</a:t>
            </a:r>
          </a:p>
          <a:p>
            <a:r>
              <a:rPr lang="nb-NO" dirty="0"/>
              <a:t>A</a:t>
            </a:r>
            <a:r>
              <a:rPr lang="nb-NO" baseline="-25000" dirty="0"/>
              <a:t>pix</a:t>
            </a:r>
            <a:r>
              <a:rPr lang="nb-NO" dirty="0"/>
              <a:t>=detector area (m</a:t>
            </a:r>
            <a:r>
              <a:rPr lang="nb-NO" baseline="30000" dirty="0"/>
              <a:t>2</a:t>
            </a:r>
            <a:r>
              <a:rPr lang="nb-NO" dirty="0"/>
              <a:t>)</a:t>
            </a:r>
          </a:p>
          <a:p>
            <a:r>
              <a:rPr lang="el-GR" dirty="0"/>
              <a:t>λ</a:t>
            </a:r>
            <a:r>
              <a:rPr lang="nb-NO" dirty="0"/>
              <a:t>=light spectral wavelength (m)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304800" y="6416675"/>
            <a:ext cx="2133600" cy="365125"/>
          </a:xfrm>
        </p:spPr>
        <p:txBody>
          <a:bodyPr/>
          <a:lstStyle/>
          <a:p>
            <a:fld id="{30EDC5EB-1E5B-2C48-BBDE-69DE200E7A72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05600" y="6416675"/>
            <a:ext cx="2133600" cy="365125"/>
          </a:xfrm>
        </p:spPr>
        <p:txBody>
          <a:bodyPr/>
          <a:lstStyle/>
          <a:p>
            <a:fld id="{E42A1E80-B603-4331-A1B2-3961C4FB19FD}" type="slidenum">
              <a:rPr lang="nb-NO" smtClean="0"/>
              <a:t>28</a:t>
            </a:fld>
            <a:endParaRPr lang="nb-NO"/>
          </a:p>
        </p:txBody>
      </p:sp>
      <p:sp>
        <p:nvSpPr>
          <p:cNvPr id="14" name="TekstSylinder 9"/>
          <p:cNvSpPr txBox="1"/>
          <p:nvPr/>
        </p:nvSpPr>
        <p:spPr>
          <a:xfrm>
            <a:off x="4752825" y="2895600"/>
            <a:ext cx="3956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CG</a:t>
            </a:r>
            <a:r>
              <a:rPr lang="nb-NO" baseline="-25000" dirty="0"/>
              <a:t>pix</a:t>
            </a:r>
            <a:r>
              <a:rPr lang="nb-NO" dirty="0"/>
              <a:t>=conversion gain (V/e-)</a:t>
            </a:r>
          </a:p>
          <a:p>
            <a:r>
              <a:rPr lang="nb-NO" dirty="0"/>
              <a:t>G</a:t>
            </a:r>
            <a:r>
              <a:rPr lang="nb-NO" baseline="-25000" dirty="0"/>
              <a:t>sf</a:t>
            </a:r>
            <a:r>
              <a:rPr lang="nb-NO" dirty="0"/>
              <a:t>=source follower gain (no unit)</a:t>
            </a:r>
          </a:p>
          <a:p>
            <a:r>
              <a:rPr lang="nb-NO" dirty="0"/>
              <a:t>N</a:t>
            </a:r>
            <a:r>
              <a:rPr lang="nb-NO" baseline="-25000" dirty="0"/>
              <a:t>bits</a:t>
            </a:r>
            <a:r>
              <a:rPr lang="nb-NO" dirty="0"/>
              <a:t>=ADC resolution (no unit)</a:t>
            </a:r>
          </a:p>
          <a:p>
            <a:r>
              <a:rPr lang="nb-NO" dirty="0"/>
              <a:t>V</a:t>
            </a:r>
            <a:r>
              <a:rPr lang="nb-NO" baseline="-25000" dirty="0"/>
              <a:t>adc_ref</a:t>
            </a:r>
            <a:r>
              <a:rPr lang="nb-NO" dirty="0"/>
              <a:t>=ADC saturation level (V)</a:t>
            </a:r>
          </a:p>
        </p:txBody>
      </p:sp>
    </p:spTree>
    <p:extLst>
      <p:ext uri="{BB962C8B-B14F-4D97-AF65-F5344CB8AC3E}">
        <p14:creationId xmlns:p14="http://schemas.microsoft.com/office/powerpoint/2010/main" val="3455166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noise 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Photon shot noise		=&gt;µ=S</a:t>
            </a:r>
            <a:r>
              <a:rPr lang="en-US" sz="2400" baseline="-25000" dirty="0"/>
              <a:t>e-</a:t>
            </a:r>
            <a:r>
              <a:rPr lang="en-US" sz="2400" dirty="0"/>
              <a:t>, </a:t>
            </a:r>
            <a:r>
              <a:rPr lang="el-GR" sz="2400" dirty="0"/>
              <a:t>σ</a:t>
            </a:r>
            <a:r>
              <a:rPr lang="nb-NO" sz="2400" dirty="0"/>
              <a:t>=sqrt(</a:t>
            </a:r>
            <a:r>
              <a:rPr lang="en-US" sz="2400" dirty="0" err="1"/>
              <a:t>N</a:t>
            </a:r>
            <a:r>
              <a:rPr lang="en-US" sz="2400" baseline="-25000" dirty="0" err="1"/>
              <a:t>ph</a:t>
            </a:r>
            <a:r>
              <a:rPr lang="nb-NO" sz="2400" dirty="0"/>
              <a:t>)</a:t>
            </a:r>
            <a:endParaRPr lang="en-US" sz="2400" dirty="0"/>
          </a:p>
          <a:p>
            <a:pPr lvl="1"/>
            <a:r>
              <a:rPr lang="en-US" sz="2000" dirty="0" err="1"/>
              <a:t>N</a:t>
            </a:r>
            <a:r>
              <a:rPr lang="en-US" sz="2000" baseline="-25000" dirty="0" err="1"/>
              <a:t>ph</a:t>
            </a:r>
            <a:r>
              <a:rPr lang="en-US" sz="2000" dirty="0"/>
              <a:t>: mean value of photons</a:t>
            </a:r>
          </a:p>
          <a:p>
            <a:r>
              <a:rPr lang="en-US" sz="2400" dirty="0"/>
              <a:t>Dark current noise		=&gt;µ=</a:t>
            </a:r>
            <a:r>
              <a:rPr lang="en-US" sz="2400" dirty="0" err="1"/>
              <a:t>N</a:t>
            </a:r>
            <a:r>
              <a:rPr lang="en-US" sz="2400" baseline="-25000" dirty="0" err="1"/>
              <a:t>dc</a:t>
            </a:r>
            <a:r>
              <a:rPr lang="en-US" sz="2400" dirty="0"/>
              <a:t>, </a:t>
            </a:r>
            <a:r>
              <a:rPr lang="el-GR" sz="2400" dirty="0"/>
              <a:t>σ</a:t>
            </a:r>
            <a:r>
              <a:rPr lang="nb-NO" sz="2400" dirty="0"/>
              <a:t>=sqrt(N</a:t>
            </a:r>
            <a:r>
              <a:rPr lang="nb-NO" sz="2400" baseline="-25000" dirty="0"/>
              <a:t>dc</a:t>
            </a:r>
            <a:r>
              <a:rPr lang="nb-NO" sz="2400" dirty="0"/>
              <a:t>)</a:t>
            </a:r>
          </a:p>
          <a:p>
            <a:pPr lvl="1"/>
            <a:r>
              <a:rPr lang="nb-NO" sz="2000" dirty="0"/>
              <a:t>N</a:t>
            </a:r>
            <a:r>
              <a:rPr lang="nb-NO" sz="2000" baseline="-25000" dirty="0"/>
              <a:t>dc</a:t>
            </a:r>
            <a:r>
              <a:rPr lang="nb-NO" sz="2000" dirty="0"/>
              <a:t>: mean value of dark current electrons</a:t>
            </a:r>
            <a:endParaRPr lang="en-US" sz="2000" dirty="0"/>
          </a:p>
          <a:p>
            <a:r>
              <a:rPr lang="en-US" sz="2400" dirty="0"/>
              <a:t>Read noise			=&gt;µ=0, </a:t>
            </a:r>
            <a:r>
              <a:rPr lang="el-GR" sz="2400" dirty="0"/>
              <a:t>σ</a:t>
            </a:r>
            <a:r>
              <a:rPr lang="nb-NO" sz="2400" dirty="0"/>
              <a:t>=RN   (V rms)</a:t>
            </a:r>
          </a:p>
          <a:p>
            <a:pPr lvl="1"/>
            <a:r>
              <a:rPr lang="nb-NO" sz="2000" dirty="0"/>
              <a:t>RN: temporal noise in darkness from pixel+ADC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31A34D-A16C-F54F-B326-2B5DAA63D61E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29</a:t>
            </a:fld>
            <a:endParaRPr lang="nb-NO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840439"/>
              </p:ext>
            </p:extLst>
          </p:nvPr>
        </p:nvGraphicFramePr>
        <p:xfrm>
          <a:off x="2393950" y="5334000"/>
          <a:ext cx="43307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3" imgW="2641320" imgH="507960" progId="Equation.3">
                  <p:embed/>
                </p:oleObj>
              </mc:Choice>
              <mc:Fallback>
                <p:oleObj name="Equation" r:id="rId3" imgW="264132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5334000"/>
                        <a:ext cx="4330700" cy="835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243795"/>
              </p:ext>
            </p:extLst>
          </p:nvPr>
        </p:nvGraphicFramePr>
        <p:xfrm>
          <a:off x="1597025" y="4114800"/>
          <a:ext cx="58705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5" imgW="3581280" imgH="317160" progId="Equation.3">
                  <p:embed/>
                </p:oleObj>
              </mc:Choice>
              <mc:Fallback>
                <p:oleObj name="Equation" r:id="rId5" imgW="3581280" imgH="317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4114800"/>
                        <a:ext cx="5870575" cy="5222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680964"/>
              </p:ext>
            </p:extLst>
          </p:nvPr>
        </p:nvGraphicFramePr>
        <p:xfrm>
          <a:off x="3173413" y="4786313"/>
          <a:ext cx="25622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7" imgW="1562040" imgH="241200" progId="Equation.3">
                  <p:embed/>
                </p:oleObj>
              </mc:Choice>
              <mc:Fallback>
                <p:oleObj name="Equation" r:id="rId7" imgW="156204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4786313"/>
                        <a:ext cx="2562225" cy="3968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980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FE7740-8AB3-434F-9B0D-46F2E52CAB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114828"/>
              </p:ext>
            </p:extLst>
          </p:nvPr>
        </p:nvGraphicFramePr>
        <p:xfrm>
          <a:off x="533400" y="1600200"/>
          <a:ext cx="81534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40291129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7056136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736328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Task/milestone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18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Chose topic/scope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16-Sep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1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Create project plan (tasks, milestones, schedule)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20-Sep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27-Sep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802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MS1 – project plan approved by Johannes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30-Sep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95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Study literature on the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27-Sep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72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Design/simulation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8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up prelim report (</a:t>
                      </a:r>
                      <a:r>
                        <a:rPr lang="en-GB" dirty="0" err="1"/>
                        <a:t>inc</a:t>
                      </a:r>
                      <a:r>
                        <a:rPr lang="en-GB" dirty="0"/>
                        <a:t> references, design, results)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44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MS2 – submit preliminary report to Johannes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745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Design/simulation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29-Oct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125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Write up final report (</a:t>
                      </a:r>
                      <a:r>
                        <a:rPr lang="en-GB" dirty="0" err="1"/>
                        <a:t>incl</a:t>
                      </a:r>
                      <a:r>
                        <a:rPr lang="en-GB" dirty="0"/>
                        <a:t> references, design, results)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95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MS3 – submit final report to Johannes &amp;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33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MS4 – grading (pass/fail) by Johannes &amp; Tohid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22-Nov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72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Exam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28-Nov 2019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8083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4474C7B-3C85-304C-B3EB-55904B12DB64}"/>
              </a:ext>
            </a:extLst>
          </p:cNvPr>
          <p:cNvSpPr txBox="1"/>
          <p:nvPr/>
        </p:nvSpPr>
        <p:spPr>
          <a:xfrm>
            <a:off x="92254" y="196209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✅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BE51F-2DA4-614A-9A39-CB289BA32CA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1076934-37AA-8649-AD0A-B5463904894C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ABAF55-AF9F-2744-B6B0-305F99FE4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317397-0224-3846-B94F-96F320D1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267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noise 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Temporal noise at zero illumination</a:t>
            </a:r>
          </a:p>
          <a:p>
            <a:r>
              <a:rPr lang="en-US" sz="2400" dirty="0"/>
              <a:t>Read noise			=&gt;µ=0, </a:t>
            </a:r>
            <a:r>
              <a:rPr lang="el-GR" sz="2400" dirty="0"/>
              <a:t>σ</a:t>
            </a:r>
            <a:r>
              <a:rPr lang="nb-NO" sz="2400" dirty="0"/>
              <a:t>=RN</a:t>
            </a:r>
          </a:p>
          <a:p>
            <a:pPr lvl="1"/>
            <a:r>
              <a:rPr lang="nb-NO" sz="2000" dirty="0"/>
              <a:t>RN: rms noise floor in dark from pixel+ADC</a:t>
            </a:r>
            <a:endParaRPr lang="en-US" sz="2000" dirty="0"/>
          </a:p>
          <a:p>
            <a:pPr lvl="1"/>
            <a:r>
              <a:rPr lang="en-US" sz="2000" dirty="0"/>
              <a:t>Pixel source follower noise sources</a:t>
            </a:r>
          </a:p>
          <a:p>
            <a:pPr lvl="2"/>
            <a:r>
              <a:rPr lang="en-US" sz="1800" dirty="0"/>
              <a:t>White noise</a:t>
            </a:r>
          </a:p>
          <a:p>
            <a:pPr lvl="2"/>
            <a:r>
              <a:rPr lang="en-US" sz="1800" dirty="0"/>
              <a:t>1/f noise</a:t>
            </a:r>
          </a:p>
          <a:p>
            <a:pPr lvl="1"/>
            <a:r>
              <a:rPr lang="en-US" sz="2000" dirty="0"/>
              <a:t>ADC noise</a:t>
            </a:r>
          </a:p>
          <a:p>
            <a:pPr lvl="2"/>
            <a:r>
              <a:rPr lang="en-US" sz="1800" dirty="0"/>
              <a:t>White noise</a:t>
            </a:r>
          </a:p>
          <a:p>
            <a:pPr lvl="2"/>
            <a:r>
              <a:rPr lang="en-US" sz="1800" dirty="0"/>
              <a:t>1/f noise</a:t>
            </a:r>
          </a:p>
          <a:p>
            <a:pPr lvl="2"/>
            <a:r>
              <a:rPr lang="en-US" sz="1800" dirty="0"/>
              <a:t>Quantization noise		=&gt;µ=0, </a:t>
            </a:r>
            <a:r>
              <a:rPr lang="el-GR" sz="1800" dirty="0"/>
              <a:t>σ</a:t>
            </a:r>
            <a:r>
              <a:rPr lang="nb-NO" sz="1800" dirty="0"/>
              <a:t>=1LSB/sqrt(12)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EB6E5E-C7C1-BA47-A99A-9FE0D830B51E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808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of 4T pixel output signal with noise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79A40-ADDF-7147-AB72-BBC4C5C39F53}" type="datetime1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IN5350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31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46189"/>
            <a:ext cx="7429500" cy="41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1946189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kT/C noise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2346299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Reset level (Vrst)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5721" y="2003279"/>
            <a:ext cx="405587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White noise and 1/f noise, N</a:t>
            </a:r>
            <a:r>
              <a:rPr lang="en-GB" baseline="-25000"/>
              <a:t>pix</a:t>
            </a:r>
            <a:r>
              <a:rPr lang="en-GB"/>
              <a:t>(f)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3927389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Signal level (Vsig)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483" y="1746134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V</a:t>
            </a:r>
            <a:r>
              <a:rPr lang="en-GB" baseline="-25000"/>
              <a:t>pix</a:t>
            </a:r>
            <a:r>
              <a:rPr lang="en-GB"/>
              <a:t>(t)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1066800" y="1641389"/>
            <a:ext cx="0" cy="403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12123" y="5277723"/>
            <a:ext cx="786037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534400" y="507038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295400" y="5375189"/>
            <a:ext cx="6553200" cy="7208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1447800" y="5679989"/>
            <a:ext cx="0" cy="26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447800" y="5679989"/>
            <a:ext cx="106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514600" y="5679989"/>
            <a:ext cx="0" cy="26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514600" y="5943600"/>
            <a:ext cx="4800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7315200" y="5679989"/>
            <a:ext cx="0" cy="26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315200" y="5679989"/>
            <a:ext cx="914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8229600" y="5679989"/>
            <a:ext cx="0" cy="26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8229600" y="59436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>
            <a:off x="1295400" y="59436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4859521" y="6059217"/>
            <a:ext cx="0" cy="26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4859521" y="6059217"/>
            <a:ext cx="322079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181600" y="6059217"/>
            <a:ext cx="0" cy="26361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4783321" y="6322828"/>
            <a:ext cx="76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5181600" y="6322828"/>
            <a:ext cx="3200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1295400" y="6322828"/>
            <a:ext cx="348792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596170" y="56388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RST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600" y="600069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TX</a:t>
            </a:r>
          </a:p>
        </p:txBody>
      </p:sp>
    </p:spTree>
    <p:extLst>
      <p:ext uri="{BB962C8B-B14F-4D97-AF65-F5344CB8AC3E}">
        <p14:creationId xmlns:p14="http://schemas.microsoft.com/office/powerpoint/2010/main" val="1183163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White noise and 1/f noise in transistors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518537-7F00-4A4C-92AB-375D59DCDD8C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32</a:t>
            </a:fld>
            <a:endParaRPr lang="nb-NO"/>
          </a:p>
        </p:txBody>
      </p:sp>
      <p:pic>
        <p:nvPicPr>
          <p:cNvPr id="1026" name="Picture 2" descr="File:Scholarpedia 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257300"/>
            <a:ext cx="675640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4328548" y="1814681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N(f)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2286000"/>
            <a:ext cx="88838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N(f)=k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2200" y="3105090"/>
            <a:ext cx="104387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N(f)=1/f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6782" y="4572000"/>
            <a:ext cx="113845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N(f)=1/f</a:t>
            </a:r>
            <a:r>
              <a:rPr lang="en-US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7995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 from previous lectures and exercises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Linearity of pixel values should be within +/-0.5% for good image quality (no color artifacts,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Pixel source follower is linear to within 0.5-1% but only in the range where the devices are in saturation</a:t>
            </a:r>
          </a:p>
          <a:p>
            <a:pPr lvl="1"/>
            <a:r>
              <a:rPr lang="en-US" dirty="0"/>
              <a:t>controllable with device sizing and bias current</a:t>
            </a:r>
          </a:p>
          <a:p>
            <a:r>
              <a:rPr lang="en-US" dirty="0"/>
              <a:t>In addition, load capacitance and settling time must be considered, i.e. SF settling to within 99% of final value with maximum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V input voltage</a:t>
            </a:r>
          </a:p>
          <a:p>
            <a:pPr lvl="1"/>
            <a:r>
              <a:rPr lang="en-US" dirty="0"/>
              <a:t>controllable with device sizing and bias current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47FFF2-A085-6F49-8643-F2E45FF29501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535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AEC5DE-6739-0E4C-9797-A10AABBBA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Linearity sometimes impacted by settling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03AC2-9E6E-5C47-A50D-8A05F6F8A8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9C8D59-0D23-CB43-94CD-7A4B80317E0D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CE39-9A7E-4C4D-ACEE-283377E28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32AE-A575-D143-8B3D-6EF4A3D2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5</a:t>
            </a:fld>
            <a:endParaRPr lang="nb-NO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25B312-34EC-334B-9632-08BC97AD084A}"/>
              </a:ext>
            </a:extLst>
          </p:cNvPr>
          <p:cNvCxnSpPr>
            <a:cxnSpLocks/>
          </p:cNvCxnSpPr>
          <p:nvPr/>
        </p:nvCxnSpPr>
        <p:spPr bwMode="auto">
          <a:xfrm flipV="1">
            <a:off x="801732" y="2266890"/>
            <a:ext cx="0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11969D-AC2C-2A46-A120-47EB26ADDFD2}"/>
              </a:ext>
            </a:extLst>
          </p:cNvPr>
          <p:cNvCxnSpPr/>
          <p:nvPr/>
        </p:nvCxnSpPr>
        <p:spPr bwMode="auto">
          <a:xfrm>
            <a:off x="725532" y="4857690"/>
            <a:ext cx="2819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0A3426-1D69-5447-828A-7CF1D3D74233}"/>
              </a:ext>
            </a:extLst>
          </p:cNvPr>
          <p:cNvCxnSpPr>
            <a:cxnSpLocks/>
          </p:cNvCxnSpPr>
          <p:nvPr/>
        </p:nvCxnSpPr>
        <p:spPr bwMode="auto">
          <a:xfrm flipV="1">
            <a:off x="801732" y="3733800"/>
            <a:ext cx="874668" cy="11238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86A25591-4BF1-6D49-938B-DF67E6BC70FE}"/>
              </a:ext>
            </a:extLst>
          </p:cNvPr>
          <p:cNvSpPr/>
          <p:nvPr/>
        </p:nvSpPr>
        <p:spPr bwMode="auto">
          <a:xfrm rot="18977706">
            <a:off x="1880541" y="3146607"/>
            <a:ext cx="990600" cy="533400"/>
          </a:xfrm>
          <a:prstGeom prst="arc">
            <a:avLst>
              <a:gd name="adj1" fmla="val 16365300"/>
              <a:gd name="adj2" fmla="val 2067185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295094-6138-004F-9E38-1468834A5B2F}"/>
              </a:ext>
            </a:extLst>
          </p:cNvPr>
          <p:cNvCxnSpPr/>
          <p:nvPr/>
        </p:nvCxnSpPr>
        <p:spPr bwMode="auto">
          <a:xfrm>
            <a:off x="2600765" y="3019864"/>
            <a:ext cx="72389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769146-010D-8D45-B472-505E70A647CA}"/>
              </a:ext>
            </a:extLst>
          </p:cNvPr>
          <p:cNvCxnSpPr>
            <a:cxnSpLocks/>
          </p:cNvCxnSpPr>
          <p:nvPr/>
        </p:nvCxnSpPr>
        <p:spPr bwMode="auto">
          <a:xfrm flipV="1">
            <a:off x="787664" y="2743200"/>
            <a:ext cx="1676400" cy="21336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2FB4E64-32B4-EF43-A164-EBE3B0636CA0}"/>
              </a:ext>
            </a:extLst>
          </p:cNvPr>
          <p:cNvSpPr txBox="1"/>
          <p:nvPr/>
        </p:nvSpPr>
        <p:spPr>
          <a:xfrm>
            <a:off x="1371600" y="501009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Light level (a.u.)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C24A56-F2D6-3245-A59C-4AD0296F502D}"/>
              </a:ext>
            </a:extLst>
          </p:cNvPr>
          <p:cNvSpPr txBox="1"/>
          <p:nvPr/>
        </p:nvSpPr>
        <p:spPr>
          <a:xfrm rot="16200000">
            <a:off x="-438614" y="3285187"/>
            <a:ext cx="2039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Pixel value (DN)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8F4AB9D7-1903-DE4D-B5D1-1572B6F14E04}"/>
              </a:ext>
            </a:extLst>
          </p:cNvPr>
          <p:cNvSpPr/>
          <p:nvPr/>
        </p:nvSpPr>
        <p:spPr bwMode="auto">
          <a:xfrm flipH="1">
            <a:off x="4800600" y="2362200"/>
            <a:ext cx="2057400" cy="447669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0015BF-8A96-574F-928D-7EEB5180738B}"/>
              </a:ext>
            </a:extLst>
          </p:cNvPr>
          <p:cNvCxnSpPr>
            <a:cxnSpLocks/>
          </p:cNvCxnSpPr>
          <p:nvPr/>
        </p:nvCxnSpPr>
        <p:spPr bwMode="auto">
          <a:xfrm>
            <a:off x="5829299" y="2362200"/>
            <a:ext cx="17011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Arc 28">
            <a:extLst>
              <a:ext uri="{FF2B5EF4-FFF2-40B4-BE49-F238E27FC236}">
                <a16:creationId xmlns:a16="http://schemas.microsoft.com/office/drawing/2014/main" id="{A6F93490-4F3C-B542-8A45-B69AC8B15512}"/>
              </a:ext>
            </a:extLst>
          </p:cNvPr>
          <p:cNvSpPr/>
          <p:nvPr/>
        </p:nvSpPr>
        <p:spPr bwMode="auto">
          <a:xfrm rot="16200000" flipH="1">
            <a:off x="6035252" y="1948588"/>
            <a:ext cx="762000" cy="827222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6D4C4F9-3315-414D-A4B4-0E0CFDDEC29E}"/>
              </a:ext>
            </a:extLst>
          </p:cNvPr>
          <p:cNvCxnSpPr>
            <a:cxnSpLocks/>
          </p:cNvCxnSpPr>
          <p:nvPr/>
        </p:nvCxnSpPr>
        <p:spPr bwMode="auto">
          <a:xfrm>
            <a:off x="6400800" y="2743199"/>
            <a:ext cx="22859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EFC300D7-C168-F349-A942-796A02B2D400}"/>
              </a:ext>
            </a:extLst>
          </p:cNvPr>
          <p:cNvSpPr/>
          <p:nvPr/>
        </p:nvSpPr>
        <p:spPr bwMode="auto">
          <a:xfrm rot="16200000" flipH="1">
            <a:off x="5958807" y="1434871"/>
            <a:ext cx="3867089" cy="2503296"/>
          </a:xfrm>
          <a:prstGeom prst="arc">
            <a:avLst>
              <a:gd name="adj1" fmla="val 16335294"/>
              <a:gd name="adj2" fmla="val 2157699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90BADBBD-7A08-0245-8078-B4BD21E00A36}"/>
              </a:ext>
            </a:extLst>
          </p:cNvPr>
          <p:cNvSpPr/>
          <p:nvPr/>
        </p:nvSpPr>
        <p:spPr bwMode="auto">
          <a:xfrm flipH="1">
            <a:off x="7862668" y="2348130"/>
            <a:ext cx="2057400" cy="4476690"/>
          </a:xfrm>
          <a:prstGeom prst="arc">
            <a:avLst>
              <a:gd name="adj1" fmla="val 16200000"/>
              <a:gd name="adj2" fmla="val 11467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8F07605-DE0B-554F-BD4A-86D297A8E98B}"/>
              </a:ext>
            </a:extLst>
          </p:cNvPr>
          <p:cNvSpPr/>
          <p:nvPr/>
        </p:nvSpPr>
        <p:spPr bwMode="auto">
          <a:xfrm rot="16200000" flipH="1">
            <a:off x="6219857" y="1724056"/>
            <a:ext cx="2800288" cy="1981199"/>
          </a:xfrm>
          <a:prstGeom prst="arc">
            <a:avLst>
              <a:gd name="adj1" fmla="val 16335294"/>
              <a:gd name="adj2" fmla="val 2157699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13C93A7-2A94-574F-8122-33B69A965830}"/>
              </a:ext>
            </a:extLst>
          </p:cNvPr>
          <p:cNvCxnSpPr/>
          <p:nvPr/>
        </p:nvCxnSpPr>
        <p:spPr bwMode="auto">
          <a:xfrm>
            <a:off x="7605932" y="4114800"/>
            <a:ext cx="2426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598CAF24-6931-0D4C-B5D4-03961913E222}"/>
              </a:ext>
            </a:extLst>
          </p:cNvPr>
          <p:cNvSpPr/>
          <p:nvPr/>
        </p:nvSpPr>
        <p:spPr bwMode="auto">
          <a:xfrm rot="16200000" flipH="1">
            <a:off x="6477002" y="1981202"/>
            <a:ext cx="1904997" cy="1600199"/>
          </a:xfrm>
          <a:prstGeom prst="arc">
            <a:avLst>
              <a:gd name="adj1" fmla="val 16335294"/>
              <a:gd name="adj2" fmla="val 2157699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5828F8-863B-614B-B51B-C3CCD718C603}"/>
              </a:ext>
            </a:extLst>
          </p:cNvPr>
          <p:cNvCxnSpPr/>
          <p:nvPr/>
        </p:nvCxnSpPr>
        <p:spPr bwMode="auto">
          <a:xfrm>
            <a:off x="7425396" y="3733800"/>
            <a:ext cx="3950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Arc 39">
            <a:extLst>
              <a:ext uri="{FF2B5EF4-FFF2-40B4-BE49-F238E27FC236}">
                <a16:creationId xmlns:a16="http://schemas.microsoft.com/office/drawing/2014/main" id="{D0A8A0C2-5B37-9B4B-ACE3-EE3FAD70F013}"/>
              </a:ext>
            </a:extLst>
          </p:cNvPr>
          <p:cNvSpPr/>
          <p:nvPr/>
        </p:nvSpPr>
        <p:spPr bwMode="auto">
          <a:xfrm rot="16200000" flipH="1">
            <a:off x="6776204" y="2062998"/>
            <a:ext cx="1077994" cy="1371599"/>
          </a:xfrm>
          <a:prstGeom prst="arc">
            <a:avLst>
              <a:gd name="adj1" fmla="val 16335294"/>
              <a:gd name="adj2" fmla="val 2157699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BF0719-93D2-A74D-AD87-16AE4F7EECCD}"/>
              </a:ext>
            </a:extLst>
          </p:cNvPr>
          <p:cNvCxnSpPr>
            <a:cxnSpLocks/>
          </p:cNvCxnSpPr>
          <p:nvPr/>
        </p:nvCxnSpPr>
        <p:spPr bwMode="auto">
          <a:xfrm>
            <a:off x="7315200" y="3290668"/>
            <a:ext cx="533400" cy="1119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Arc 42">
            <a:extLst>
              <a:ext uri="{FF2B5EF4-FFF2-40B4-BE49-F238E27FC236}">
                <a16:creationId xmlns:a16="http://schemas.microsoft.com/office/drawing/2014/main" id="{8897FADC-CA8F-DC40-BEB3-9E093F8405DA}"/>
              </a:ext>
            </a:extLst>
          </p:cNvPr>
          <p:cNvSpPr/>
          <p:nvPr/>
        </p:nvSpPr>
        <p:spPr bwMode="auto">
          <a:xfrm rot="16200000" flipH="1">
            <a:off x="6873916" y="2270088"/>
            <a:ext cx="487503" cy="976530"/>
          </a:xfrm>
          <a:prstGeom prst="arc">
            <a:avLst>
              <a:gd name="adj1" fmla="val 16335294"/>
              <a:gd name="adj2" fmla="val 21576992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28AAF22-22FD-314A-B243-93A744969F15}"/>
              </a:ext>
            </a:extLst>
          </p:cNvPr>
          <p:cNvCxnSpPr>
            <a:cxnSpLocks/>
          </p:cNvCxnSpPr>
          <p:nvPr/>
        </p:nvCxnSpPr>
        <p:spPr bwMode="auto">
          <a:xfrm>
            <a:off x="7118248" y="3007226"/>
            <a:ext cx="73035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6E58199-B53A-5D43-957F-0DA4DE835563}"/>
              </a:ext>
            </a:extLst>
          </p:cNvPr>
          <p:cNvCxnSpPr>
            <a:cxnSpLocks/>
          </p:cNvCxnSpPr>
          <p:nvPr/>
        </p:nvCxnSpPr>
        <p:spPr bwMode="auto">
          <a:xfrm>
            <a:off x="6641110" y="2743200"/>
            <a:ext cx="120749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BF53C3-2A4C-C74C-829B-01427C24A254}"/>
              </a:ext>
            </a:extLst>
          </p:cNvPr>
          <p:cNvCxnSpPr/>
          <p:nvPr/>
        </p:nvCxnSpPr>
        <p:spPr bwMode="auto">
          <a:xfrm>
            <a:off x="6657536" y="4724400"/>
            <a:ext cx="12051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F16D7C2-5FE0-C14E-992F-80A1ED3E4788}"/>
              </a:ext>
            </a:extLst>
          </p:cNvPr>
          <p:cNvSpPr txBox="1"/>
          <p:nvPr/>
        </p:nvSpPr>
        <p:spPr>
          <a:xfrm>
            <a:off x="6781800" y="4648199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Settling to 99% of final value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C3F3537-BB02-DC41-A43E-BF85799095CA}"/>
              </a:ext>
            </a:extLst>
          </p:cNvPr>
          <p:cNvSpPr txBox="1"/>
          <p:nvPr/>
        </p:nvSpPr>
        <p:spPr>
          <a:xfrm>
            <a:off x="4800600" y="1871003"/>
            <a:ext cx="1133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RST=on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9FB1494-C2F1-3F47-8597-0C0D86728879}"/>
              </a:ext>
            </a:extLst>
          </p:cNvPr>
          <p:cNvCxnSpPr/>
          <p:nvPr/>
        </p:nvCxnSpPr>
        <p:spPr bwMode="auto">
          <a:xfrm>
            <a:off x="4800600" y="2266890"/>
            <a:ext cx="11988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83852B6-9581-FD4C-B5C6-36F8A06A2539}"/>
              </a:ext>
            </a:extLst>
          </p:cNvPr>
          <p:cNvSpPr txBox="1"/>
          <p:nvPr/>
        </p:nvSpPr>
        <p:spPr>
          <a:xfrm>
            <a:off x="5562600" y="2514600"/>
            <a:ext cx="63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Vrst</a:t>
            </a:r>
            <a:endParaRPr lang="en-GB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087095-2EC8-E34F-A6D9-7581188C3E5F}"/>
              </a:ext>
            </a:extLst>
          </p:cNvPr>
          <p:cNvSpPr txBox="1"/>
          <p:nvPr/>
        </p:nvSpPr>
        <p:spPr>
          <a:xfrm>
            <a:off x="5183234" y="3276600"/>
            <a:ext cx="1171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Signal levels, </a:t>
            </a:r>
            <a:r>
              <a:rPr lang="en-GB" dirty="0" err="1"/>
              <a:t>Vsig</a:t>
            </a:r>
            <a:endParaRPr lang="en-GB" dirty="0"/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4097680E-CF8C-C54C-AF31-EF36953F6E8E}"/>
              </a:ext>
            </a:extLst>
          </p:cNvPr>
          <p:cNvSpPr/>
          <p:nvPr/>
        </p:nvSpPr>
        <p:spPr bwMode="auto">
          <a:xfrm>
            <a:off x="6248400" y="2743199"/>
            <a:ext cx="392302" cy="1981201"/>
          </a:xfrm>
          <a:prstGeom prst="leftBrace">
            <a:avLst>
              <a:gd name="adj1" fmla="val 5495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F115EC-A78F-F04A-8637-48E83B2CFC04}"/>
              </a:ext>
            </a:extLst>
          </p:cNvPr>
          <p:cNvSpPr txBox="1"/>
          <p:nvPr/>
        </p:nvSpPr>
        <p:spPr>
          <a:xfrm>
            <a:off x="3962400" y="302889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Vsf_out</a:t>
            </a:r>
            <a:endParaRPr lang="en-GB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C443305-B0C8-B84A-9741-629EC0536E7A}"/>
              </a:ext>
            </a:extLst>
          </p:cNvPr>
          <p:cNvSpPr txBox="1"/>
          <p:nvPr/>
        </p:nvSpPr>
        <p:spPr>
          <a:xfrm>
            <a:off x="6040188" y="187100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TX=on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AF4BF73-ACBD-CC4D-BA4F-CC054EF0D919}"/>
              </a:ext>
            </a:extLst>
          </p:cNvPr>
          <p:cNvCxnSpPr>
            <a:cxnSpLocks/>
            <a:endCxn id="64" idx="2"/>
          </p:cNvCxnSpPr>
          <p:nvPr/>
        </p:nvCxnSpPr>
        <p:spPr bwMode="auto">
          <a:xfrm>
            <a:off x="6040188" y="2266890"/>
            <a:ext cx="473848" cy="42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B4D848-4E28-BF4C-A51F-6526E5C3EB36}"/>
              </a:ext>
            </a:extLst>
          </p:cNvPr>
          <p:cNvCxnSpPr>
            <a:stCxn id="14" idx="0"/>
          </p:cNvCxnSpPr>
          <p:nvPr/>
        </p:nvCxnSpPr>
        <p:spPr bwMode="auto">
          <a:xfrm flipH="1">
            <a:off x="1676400" y="3211707"/>
            <a:ext cx="524503" cy="52209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ight Brace 72">
            <a:extLst>
              <a:ext uri="{FF2B5EF4-FFF2-40B4-BE49-F238E27FC236}">
                <a16:creationId xmlns:a16="http://schemas.microsoft.com/office/drawing/2014/main" id="{BFA1D1C1-5B8B-334B-B20E-5001B2620B4D}"/>
              </a:ext>
            </a:extLst>
          </p:cNvPr>
          <p:cNvSpPr/>
          <p:nvPr/>
        </p:nvSpPr>
        <p:spPr bwMode="auto">
          <a:xfrm>
            <a:off x="2362200" y="2861604"/>
            <a:ext cx="152400" cy="186543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200902A-41DF-D840-909D-88E53E0B7279}"/>
              </a:ext>
            </a:extLst>
          </p:cNvPr>
          <p:cNvSpPr txBox="1"/>
          <p:nvPr/>
        </p:nvSpPr>
        <p:spPr>
          <a:xfrm>
            <a:off x="2486180" y="2695136"/>
            <a:ext cx="296876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Symbol" pitchFamily="2" charset="2"/>
              </a:rPr>
              <a:t>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26394D4-5CEF-EB4A-A106-A61F905580B4}"/>
              </a:ext>
            </a:extLst>
          </p:cNvPr>
          <p:cNvCxnSpPr/>
          <p:nvPr/>
        </p:nvCxnSpPr>
        <p:spPr bwMode="auto">
          <a:xfrm>
            <a:off x="2200903" y="2362200"/>
            <a:ext cx="161297" cy="3809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8351155-9492-C941-90E3-BA98F3FE8688}"/>
              </a:ext>
            </a:extLst>
          </p:cNvPr>
          <p:cNvSpPr txBox="1"/>
          <p:nvPr/>
        </p:nvSpPr>
        <p:spPr>
          <a:xfrm>
            <a:off x="1524000" y="2038290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 linearity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B3D18D-C860-3643-A932-B718B349959E}"/>
              </a:ext>
            </a:extLst>
          </p:cNvPr>
          <p:cNvSpPr txBox="1"/>
          <p:nvPr/>
        </p:nvSpPr>
        <p:spPr>
          <a:xfrm>
            <a:off x="1393665" y="3962400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Linear </a:t>
            </a:r>
          </a:p>
        </p:txBody>
      </p:sp>
    </p:spTree>
    <p:extLst>
      <p:ext uri="{BB962C8B-B14F-4D97-AF65-F5344CB8AC3E}">
        <p14:creationId xmlns:p14="http://schemas.microsoft.com/office/powerpoint/2010/main" val="241336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Noise sources in image sensors</a:t>
            </a:r>
            <a:endParaRPr lang="nb-NO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A5A952-0203-EA4B-8FB8-77C2CA38E179}"/>
              </a:ext>
            </a:extLst>
          </p:cNvPr>
          <p:cNvGrpSpPr/>
          <p:nvPr/>
        </p:nvGrpSpPr>
        <p:grpSpPr>
          <a:xfrm>
            <a:off x="2022209" y="1295400"/>
            <a:ext cx="4530991" cy="2895600"/>
            <a:chOff x="2022209" y="1295400"/>
            <a:chExt cx="4540251" cy="28367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B5F9ACD-02D5-0A43-81AE-52D396E44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2209" y="1295400"/>
              <a:ext cx="3092450" cy="22957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8F7ADB-7772-6F4A-906E-715561C64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2800" y="2133600"/>
              <a:ext cx="3209660" cy="1998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322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Two noise categories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94D08FC-BD4D-8145-A616-F3066A018E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52B0A91-D35E-2C48-888F-C9590F3A46D4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D5108F-F3C4-B24A-A1B1-3985FDECA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D8CEB8F-1D4C-594F-A9AA-A3DAE48CF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7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6510"/>
            <a:ext cx="343810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57200" y="4479304"/>
            <a:ext cx="792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077200" y="2190810"/>
            <a:ext cx="304800" cy="24408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22934" y="2076510"/>
            <a:ext cx="304800" cy="24408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61040" y="2133660"/>
            <a:ext cx="1091960" cy="24408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49A86-8209-BF40-9C74-80294C299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321" y="2147867"/>
            <a:ext cx="2683679" cy="26836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40A0B6-0445-1A48-8FA6-C0389AC6D942}"/>
              </a:ext>
            </a:extLst>
          </p:cNvPr>
          <p:cNvSpPr txBox="1"/>
          <p:nvPr/>
        </p:nvSpPr>
        <p:spPr>
          <a:xfrm>
            <a:off x="990600" y="1537944"/>
            <a:ext cx="261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1. Temporal noise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6704F2-97D1-C441-81CC-76F6A68A6489}"/>
              </a:ext>
            </a:extLst>
          </p:cNvPr>
          <p:cNvSpPr txBox="1"/>
          <p:nvPr/>
        </p:nvSpPr>
        <p:spPr>
          <a:xfrm>
            <a:off x="5105400" y="1524000"/>
            <a:ext cx="3145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2. Fixed pattern noise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57200" y="1924110"/>
            <a:ext cx="7924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A5128D-D7BE-2643-9853-EB5AA80F68D6}"/>
              </a:ext>
            </a:extLst>
          </p:cNvPr>
          <p:cNvSpPr txBox="1"/>
          <p:nvPr/>
        </p:nvSpPr>
        <p:spPr>
          <a:xfrm>
            <a:off x="457200" y="50292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Temporal noise: random disturbance which changes every time a capture is taken</a:t>
            </a:r>
          </a:p>
          <a:p>
            <a:r>
              <a:rPr lang="en-GB" dirty="0"/>
              <a:t>Fixed pattern noise: does NOT change with time (</a:t>
            </a:r>
            <a:r>
              <a:rPr lang="en-GB" dirty="0" err="1"/>
              <a:t>ie</a:t>
            </a:r>
            <a:r>
              <a:rPr lang="en-GB" dirty="0"/>
              <a:t> fixed pattern superimposed on the image)</a:t>
            </a:r>
          </a:p>
        </p:txBody>
      </p:sp>
    </p:spTree>
    <p:extLst>
      <p:ext uri="{BB962C8B-B14F-4D97-AF65-F5344CB8AC3E}">
        <p14:creationId xmlns:p14="http://schemas.microsoft.com/office/powerpoint/2010/main" val="247729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Temporal noise example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D951A1F-75D3-2445-BBAC-5781008354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2EBA9A-BDEE-8840-9FCE-53FD557B62CA}" type="datetime1">
              <a:rPr lang="en-GB" smtClean="0"/>
              <a:t>07/10/2019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4A4E7AB-BB64-254C-BB9E-2E79D0EA7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IN5350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F207B11-FDF5-5B4A-8570-9EECB6B3D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en-GB" smtClean="0"/>
              <a:t>8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1" t="-5284" r="1335" b="5284"/>
          <a:stretch/>
        </p:blipFill>
        <p:spPr bwMode="auto">
          <a:xfrm>
            <a:off x="1371600" y="2495490"/>
            <a:ext cx="651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477800" y="3528690"/>
            <a:ext cx="1066800" cy="457200"/>
          </a:xfrm>
          <a:prstGeom prst="ellipse">
            <a:avLst/>
          </a:prstGeom>
          <a:solidFill>
            <a:schemeClr val="accent1">
              <a:alpha val="3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5239800" y="2385690"/>
            <a:ext cx="762000" cy="12192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181600" y="17774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Temporal noise changes randomly with time (</a:t>
            </a:r>
            <a:r>
              <a:rPr lang="en-GB" sz="1600" dirty="0" err="1"/>
              <a:t>ie</a:t>
            </a:r>
            <a:r>
              <a:rPr lang="en-GB" sz="1600" dirty="0"/>
              <a:t> for every capture)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9814" y="2112411"/>
            <a:ext cx="281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/>
              <a:t>Example pixel row profile: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7B9ACC-BDEE-4141-90AF-C78DD480A7E3}"/>
              </a:ext>
            </a:extLst>
          </p:cNvPr>
          <p:cNvSpPr txBox="1"/>
          <p:nvPr/>
        </p:nvSpPr>
        <p:spPr>
          <a:xfrm>
            <a:off x="3712896" y="4781490"/>
            <a:ext cx="2024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Column 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C382AA-9425-3C4C-81D4-CE9084BE3F65}"/>
              </a:ext>
            </a:extLst>
          </p:cNvPr>
          <p:cNvSpPr txBox="1"/>
          <p:nvPr/>
        </p:nvSpPr>
        <p:spPr>
          <a:xfrm rot="16200000">
            <a:off x="400958" y="3389932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Pixel value</a:t>
            </a:r>
          </a:p>
        </p:txBody>
      </p:sp>
    </p:spTree>
    <p:extLst>
      <p:ext uri="{BB962C8B-B14F-4D97-AF65-F5344CB8AC3E}">
        <p14:creationId xmlns:p14="http://schemas.microsoft.com/office/powerpoint/2010/main" val="277062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Photon shot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Temporal noise that changes randomly from pixel to pixel and capture to capture (even if light level is constant)</a:t>
                </a:r>
              </a:p>
              <a:p>
                <a:r>
                  <a:rPr lang="en-US" sz="2400" dirty="0"/>
                  <a:t>Follows Poisson’s probability distribution: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p(x) = probability of x incidents (e.g. x photons detected in a pixel during T</a:t>
                </a:r>
                <a:r>
                  <a:rPr lang="en-US" sz="2400" baseline="-25000" dirty="0"/>
                  <a:t>int</a:t>
                </a:r>
                <a:r>
                  <a:rPr lang="en-US" sz="2400" dirty="0"/>
                  <a:t>),</a:t>
                </a:r>
              </a:p>
              <a:p>
                <a:r>
                  <a:rPr lang="en-US" sz="2400" dirty="0"/>
                  <a:t>e = natural logarithm base (~2.72),</a:t>
                </a:r>
              </a:p>
              <a:p>
                <a:r>
                  <a:rPr lang="en-US" sz="2400" dirty="0"/>
                  <a:t>µ = mean value, i.e. statistical average of x, </a:t>
                </a:r>
                <a:r>
                  <a:rPr lang="en-US" sz="2400" dirty="0" err="1"/>
                  <a:t>ie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1042"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6246" y="3124200"/>
                <a:ext cx="1787028" cy="68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246" y="3124200"/>
                <a:ext cx="1787028" cy="6849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1679DEE-FA28-0F4F-8775-E22D051A7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2F0C4F-F902-554F-B8B6-131A6AE09A53}" type="datetime1">
              <a:rPr lang="nb-NO" smtClean="0"/>
              <a:t>07.10.2019</a:t>
            </a:fld>
            <a:endParaRPr lang="nb-NO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92B7CE3-5AFE-DB46-998C-8C9C45E98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IN5350</a:t>
            </a:r>
            <a:endParaRPr lang="nb-NO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F0ADBE9-B11F-BF45-AFBF-F2E36B9FB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2A1E80-B603-4331-A1B2-3961C4FB19F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953946"/>
      </p:ext>
    </p:extLst>
  </p:cSld>
  <p:clrMapOvr>
    <a:masterClrMapping/>
  </p:clrMapOvr>
</p:sld>
</file>

<file path=ppt/theme/theme1.xml><?xml version="1.0" encoding="utf-8"?>
<a:theme xmlns:a="http://schemas.openxmlformats.org/drawingml/2006/main" name="uio-ppt-mal-english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uio-ppt-mal-english-2</Template>
  <TotalTime>18285</TotalTime>
  <Words>1894</Words>
  <Application>Microsoft Macintosh PowerPoint</Application>
  <PresentationFormat>On-screen Show (4:3)</PresentationFormat>
  <Paragraphs>361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ヒラギノ角ゴ Pro W3</vt:lpstr>
      <vt:lpstr>Arial</vt:lpstr>
      <vt:lpstr>Cambria Math</vt:lpstr>
      <vt:lpstr>Symbol</vt:lpstr>
      <vt:lpstr>uio-ppt-mal-english-2</vt:lpstr>
      <vt:lpstr>Equation</vt:lpstr>
      <vt:lpstr>Formel</vt:lpstr>
      <vt:lpstr>INF5350 – CMOS image sensor design</vt:lpstr>
      <vt:lpstr>Agenda</vt:lpstr>
      <vt:lpstr>Project schedule</vt:lpstr>
      <vt:lpstr>Key takeaways from previous lectures and exercises</vt:lpstr>
      <vt:lpstr>Linearity sometimes impacted by settling</vt:lpstr>
      <vt:lpstr>Noise sources in image sensors</vt:lpstr>
      <vt:lpstr>Two noise categories</vt:lpstr>
      <vt:lpstr>Temporal noise example</vt:lpstr>
      <vt:lpstr>Photon shot noise</vt:lpstr>
      <vt:lpstr>Property of Poisson process: variance equals the mean (µ)</vt:lpstr>
      <vt:lpstr>Poisson distribution plots at various mean values (µ)</vt:lpstr>
      <vt:lpstr>Photon shot noise examples</vt:lpstr>
      <vt:lpstr>Fixed pattern noise (FPN)</vt:lpstr>
      <vt:lpstr>FPN compensation</vt:lpstr>
      <vt:lpstr>Dark current = both temporal noise and fixed noise (FPN)</vt:lpstr>
      <vt:lpstr>Thermal noise</vt:lpstr>
      <vt:lpstr>Signal/noise model</vt:lpstr>
      <vt:lpstr>Introduction</vt:lpstr>
      <vt:lpstr>Outline</vt:lpstr>
      <vt:lpstr>Signal-to-noise ratio (SNR)</vt:lpstr>
      <vt:lpstr>Model of signal chain (multiple blocks)</vt:lpstr>
      <vt:lpstr>Pixel+ADC model</vt:lpstr>
      <vt:lpstr>Calculating rms noise value (σ) from noise spectrum, N(f) </vt:lpstr>
      <vt:lpstr>Frequency domain representation</vt:lpstr>
      <vt:lpstr>Signal chain in frequency domain</vt:lpstr>
      <vt:lpstr>CIS signal chain from photons to bits</vt:lpstr>
      <vt:lpstr>Pixel light flux for a given scene illumination </vt:lpstr>
      <vt:lpstr>Calculation of pixel value after ADC</vt:lpstr>
      <vt:lpstr>Temporal noise sources</vt:lpstr>
      <vt:lpstr>Read noise sources</vt:lpstr>
      <vt:lpstr>Example of 4T pixel output signal with noise</vt:lpstr>
      <vt:lpstr>White noise and 1/f noise in transistors</vt:lpstr>
    </vt:vector>
  </TitlesOfParts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INF9442 – Image Sensor Circuits and Systems</dc:title>
  <dc:creator>jsolhusvik</dc:creator>
  <cp:lastModifiedBy>Johannes Sølhusvik</cp:lastModifiedBy>
  <cp:revision>547</cp:revision>
  <dcterms:created xsi:type="dcterms:W3CDTF">2014-04-11T12:20:05Z</dcterms:created>
  <dcterms:modified xsi:type="dcterms:W3CDTF">2019-10-07T11:17:14Z</dcterms:modified>
</cp:coreProperties>
</file>