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323" r:id="rId3"/>
    <p:sldId id="771" r:id="rId4"/>
    <p:sldId id="325" r:id="rId5"/>
    <p:sldId id="341" r:id="rId6"/>
    <p:sldId id="338" r:id="rId7"/>
    <p:sldId id="322" r:id="rId8"/>
    <p:sldId id="315" r:id="rId9"/>
    <p:sldId id="777" r:id="rId10"/>
    <p:sldId id="780" r:id="rId11"/>
    <p:sldId id="776" r:id="rId12"/>
    <p:sldId id="310" r:id="rId13"/>
    <p:sldId id="308" r:id="rId14"/>
    <p:sldId id="313" r:id="rId15"/>
    <p:sldId id="314" r:id="rId16"/>
    <p:sldId id="781" r:id="rId17"/>
    <p:sldId id="345" r:id="rId18"/>
    <p:sldId id="346" r:id="rId19"/>
    <p:sldId id="347" r:id="rId20"/>
    <p:sldId id="351" r:id="rId21"/>
    <p:sldId id="354" r:id="rId22"/>
    <p:sldId id="355" r:id="rId23"/>
    <p:sldId id="352" r:id="rId24"/>
    <p:sldId id="348" r:id="rId25"/>
    <p:sldId id="350" r:id="rId26"/>
    <p:sldId id="428" r:id="rId27"/>
    <p:sldId id="344" r:id="rId28"/>
    <p:sldId id="775" r:id="rId29"/>
    <p:sldId id="772" r:id="rId30"/>
    <p:sldId id="773" r:id="rId3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9pPr>
  </p:defaultTextStyle>
  <p:extLst>
    <p:ext uri="{521415D9-36F7-43E2-AB2F-B90AF26B5E84}">
      <p14:sectionLst xmlns:p14="http://schemas.microsoft.com/office/powerpoint/2010/main">
        <p14:section name="Default Section" id="{FCD57DE1-0336-1E42-BDAA-2761119479A9}">
          <p14:sldIdLst>
            <p14:sldId id="256"/>
            <p14:sldId id="323"/>
            <p14:sldId id="771"/>
            <p14:sldId id="325"/>
            <p14:sldId id="341"/>
            <p14:sldId id="338"/>
            <p14:sldId id="322"/>
            <p14:sldId id="315"/>
            <p14:sldId id="777"/>
            <p14:sldId id="780"/>
            <p14:sldId id="776"/>
            <p14:sldId id="310"/>
            <p14:sldId id="308"/>
            <p14:sldId id="313"/>
            <p14:sldId id="314"/>
            <p14:sldId id="781"/>
            <p14:sldId id="345"/>
            <p14:sldId id="346"/>
            <p14:sldId id="347"/>
            <p14:sldId id="351"/>
            <p14:sldId id="354"/>
            <p14:sldId id="355"/>
            <p14:sldId id="352"/>
            <p14:sldId id="348"/>
            <p14:sldId id="350"/>
            <p14:sldId id="428"/>
            <p14:sldId id="344"/>
            <p14:sldId id="775"/>
            <p14:sldId id="772"/>
            <p14:sldId id="7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672">
          <p15:clr>
            <a:srgbClr val="A4A3A4"/>
          </p15:clr>
        </p15:guide>
        <p15:guide id="3" pos="5472">
          <p15:clr>
            <a:srgbClr val="A4A3A4"/>
          </p15:clr>
        </p15:guide>
        <p15:guide id="4" pos="1008">
          <p15:clr>
            <a:srgbClr val="A4A3A4"/>
          </p15:clr>
        </p15:guide>
        <p15:guide id="5" pos="115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745" autoAdjust="0"/>
    <p:restoredTop sz="86429" autoAdjust="0"/>
  </p:normalViewPr>
  <p:slideViewPr>
    <p:cSldViewPr>
      <p:cViewPr varScale="1">
        <p:scale>
          <a:sx n="82" d="100"/>
          <a:sy n="82" d="100"/>
        </p:scale>
        <p:origin x="968" y="168"/>
      </p:cViewPr>
      <p:guideLst>
        <p:guide orient="horz" pos="2160"/>
        <p:guide pos="672"/>
        <p:guide pos="5472"/>
        <p:guide pos="1008"/>
        <p:guide pos="1152"/>
      </p:guideLst>
    </p:cSldViewPr>
  </p:slideViewPr>
  <p:outlineViewPr>
    <p:cViewPr>
      <p:scale>
        <a:sx n="33" d="100"/>
        <a:sy n="33" d="100"/>
      </p:scale>
      <p:origin x="0" y="-9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36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jsolhusvik\Documents\Universities\UiO\inf5442_h15\prnu_vs_shotnois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Sheet1!$B$5</c:f>
              <c:strCache>
                <c:ptCount val="1"/>
                <c:pt idx="0">
                  <c:v>|H(f)|^2</c:v>
                </c:pt>
              </c:strCache>
            </c:strRef>
          </c:tx>
          <c:spPr>
            <a:ln w="1905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xVal>
            <c:numRef>
              <c:f>Sheet1!$A$6:$A$201</c:f>
              <c:numCache>
                <c:formatCode>General</c:formatCode>
                <c:ptCount val="19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20</c:v>
                </c:pt>
                <c:pt idx="11">
                  <c:v>30</c:v>
                </c:pt>
                <c:pt idx="12">
                  <c:v>40</c:v>
                </c:pt>
                <c:pt idx="13">
                  <c:v>50</c:v>
                </c:pt>
                <c:pt idx="14">
                  <c:v>60</c:v>
                </c:pt>
                <c:pt idx="15">
                  <c:v>70</c:v>
                </c:pt>
                <c:pt idx="16">
                  <c:v>80</c:v>
                </c:pt>
                <c:pt idx="17">
                  <c:v>90</c:v>
                </c:pt>
                <c:pt idx="18">
                  <c:v>100</c:v>
                </c:pt>
                <c:pt idx="19">
                  <c:v>200</c:v>
                </c:pt>
                <c:pt idx="20">
                  <c:v>300</c:v>
                </c:pt>
                <c:pt idx="21">
                  <c:v>400</c:v>
                </c:pt>
                <c:pt idx="22">
                  <c:v>500</c:v>
                </c:pt>
                <c:pt idx="23">
                  <c:v>600</c:v>
                </c:pt>
                <c:pt idx="24">
                  <c:v>700</c:v>
                </c:pt>
                <c:pt idx="25">
                  <c:v>800</c:v>
                </c:pt>
                <c:pt idx="26">
                  <c:v>900</c:v>
                </c:pt>
                <c:pt idx="27">
                  <c:v>1000</c:v>
                </c:pt>
                <c:pt idx="28">
                  <c:v>2000</c:v>
                </c:pt>
                <c:pt idx="29">
                  <c:v>3000</c:v>
                </c:pt>
                <c:pt idx="30">
                  <c:v>4000</c:v>
                </c:pt>
                <c:pt idx="31">
                  <c:v>5000</c:v>
                </c:pt>
                <c:pt idx="32">
                  <c:v>6000</c:v>
                </c:pt>
                <c:pt idx="33">
                  <c:v>7000</c:v>
                </c:pt>
                <c:pt idx="34">
                  <c:v>8000</c:v>
                </c:pt>
                <c:pt idx="35">
                  <c:v>9000</c:v>
                </c:pt>
                <c:pt idx="36">
                  <c:v>10000</c:v>
                </c:pt>
                <c:pt idx="37">
                  <c:v>20000</c:v>
                </c:pt>
                <c:pt idx="38">
                  <c:v>30000</c:v>
                </c:pt>
                <c:pt idx="39">
                  <c:v>40000</c:v>
                </c:pt>
                <c:pt idx="40">
                  <c:v>50000</c:v>
                </c:pt>
                <c:pt idx="41">
                  <c:v>60000</c:v>
                </c:pt>
                <c:pt idx="42">
                  <c:v>70000</c:v>
                </c:pt>
                <c:pt idx="43">
                  <c:v>80000</c:v>
                </c:pt>
                <c:pt idx="44">
                  <c:v>90000</c:v>
                </c:pt>
                <c:pt idx="45">
                  <c:v>100000</c:v>
                </c:pt>
                <c:pt idx="46">
                  <c:v>110000</c:v>
                </c:pt>
                <c:pt idx="47">
                  <c:v>120000</c:v>
                </c:pt>
                <c:pt idx="48">
                  <c:v>130000</c:v>
                </c:pt>
                <c:pt idx="49">
                  <c:v>140000</c:v>
                </c:pt>
                <c:pt idx="50">
                  <c:v>150000</c:v>
                </c:pt>
                <c:pt idx="51">
                  <c:v>160000</c:v>
                </c:pt>
                <c:pt idx="52">
                  <c:v>170000</c:v>
                </c:pt>
                <c:pt idx="53">
                  <c:v>180000</c:v>
                </c:pt>
                <c:pt idx="54">
                  <c:v>190000</c:v>
                </c:pt>
                <c:pt idx="55">
                  <c:v>200000</c:v>
                </c:pt>
                <c:pt idx="56">
                  <c:v>210000</c:v>
                </c:pt>
                <c:pt idx="57">
                  <c:v>220000</c:v>
                </c:pt>
                <c:pt idx="58">
                  <c:v>230000</c:v>
                </c:pt>
                <c:pt idx="59">
                  <c:v>240000</c:v>
                </c:pt>
                <c:pt idx="60">
                  <c:v>250000</c:v>
                </c:pt>
                <c:pt idx="61">
                  <c:v>260000</c:v>
                </c:pt>
                <c:pt idx="62">
                  <c:v>270000</c:v>
                </c:pt>
                <c:pt idx="63">
                  <c:v>280000</c:v>
                </c:pt>
                <c:pt idx="64">
                  <c:v>290000</c:v>
                </c:pt>
                <c:pt idx="65">
                  <c:v>300000</c:v>
                </c:pt>
                <c:pt idx="66">
                  <c:v>350000</c:v>
                </c:pt>
                <c:pt idx="67">
                  <c:v>400000</c:v>
                </c:pt>
                <c:pt idx="68">
                  <c:v>450000</c:v>
                </c:pt>
                <c:pt idx="69">
                  <c:v>500000</c:v>
                </c:pt>
                <c:pt idx="70">
                  <c:v>550000</c:v>
                </c:pt>
                <c:pt idx="71">
                  <c:v>600000</c:v>
                </c:pt>
                <c:pt idx="72">
                  <c:v>650000</c:v>
                </c:pt>
                <c:pt idx="73">
                  <c:v>700000</c:v>
                </c:pt>
                <c:pt idx="74">
                  <c:v>750000</c:v>
                </c:pt>
                <c:pt idx="75">
                  <c:v>800000</c:v>
                </c:pt>
                <c:pt idx="76">
                  <c:v>850000</c:v>
                </c:pt>
                <c:pt idx="77">
                  <c:v>900000</c:v>
                </c:pt>
                <c:pt idx="78">
                  <c:v>950000</c:v>
                </c:pt>
                <c:pt idx="79">
                  <c:v>1000000</c:v>
                </c:pt>
                <c:pt idx="80">
                  <c:v>1050000</c:v>
                </c:pt>
                <c:pt idx="81">
                  <c:v>1100000</c:v>
                </c:pt>
                <c:pt idx="82">
                  <c:v>1150000</c:v>
                </c:pt>
                <c:pt idx="83">
                  <c:v>1200000</c:v>
                </c:pt>
                <c:pt idx="84">
                  <c:v>1250000</c:v>
                </c:pt>
                <c:pt idx="85">
                  <c:v>1300000</c:v>
                </c:pt>
                <c:pt idx="86">
                  <c:v>1350000</c:v>
                </c:pt>
                <c:pt idx="87">
                  <c:v>1400000</c:v>
                </c:pt>
                <c:pt idx="88">
                  <c:v>1450000</c:v>
                </c:pt>
                <c:pt idx="89">
                  <c:v>1500000</c:v>
                </c:pt>
                <c:pt idx="90">
                  <c:v>1550000</c:v>
                </c:pt>
                <c:pt idx="91">
                  <c:v>1600000</c:v>
                </c:pt>
                <c:pt idx="92">
                  <c:v>1650000</c:v>
                </c:pt>
                <c:pt idx="93">
                  <c:v>1700000</c:v>
                </c:pt>
                <c:pt idx="94">
                  <c:v>1750000</c:v>
                </c:pt>
                <c:pt idx="95">
                  <c:v>1800000</c:v>
                </c:pt>
                <c:pt idx="96">
                  <c:v>1850000</c:v>
                </c:pt>
                <c:pt idx="97">
                  <c:v>1900000</c:v>
                </c:pt>
                <c:pt idx="98">
                  <c:v>1950000</c:v>
                </c:pt>
                <c:pt idx="99">
                  <c:v>2000000</c:v>
                </c:pt>
                <c:pt idx="100">
                  <c:v>2050000</c:v>
                </c:pt>
                <c:pt idx="101">
                  <c:v>2100000</c:v>
                </c:pt>
                <c:pt idx="102">
                  <c:v>2150000</c:v>
                </c:pt>
                <c:pt idx="103">
                  <c:v>2200000</c:v>
                </c:pt>
                <c:pt idx="104">
                  <c:v>2250000</c:v>
                </c:pt>
                <c:pt idx="105">
                  <c:v>2300000</c:v>
                </c:pt>
                <c:pt idx="106">
                  <c:v>2350000</c:v>
                </c:pt>
                <c:pt idx="107">
                  <c:v>2400000</c:v>
                </c:pt>
                <c:pt idx="108">
                  <c:v>2450000</c:v>
                </c:pt>
                <c:pt idx="109">
                  <c:v>2500000</c:v>
                </c:pt>
                <c:pt idx="110">
                  <c:v>2550000</c:v>
                </c:pt>
                <c:pt idx="111">
                  <c:v>2600000</c:v>
                </c:pt>
                <c:pt idx="112">
                  <c:v>2650000</c:v>
                </c:pt>
                <c:pt idx="113">
                  <c:v>2700000</c:v>
                </c:pt>
                <c:pt idx="114">
                  <c:v>2750000</c:v>
                </c:pt>
                <c:pt idx="115">
                  <c:v>2800000</c:v>
                </c:pt>
                <c:pt idx="116">
                  <c:v>2850000</c:v>
                </c:pt>
                <c:pt idx="117">
                  <c:v>2900000</c:v>
                </c:pt>
                <c:pt idx="118">
                  <c:v>2950000</c:v>
                </c:pt>
                <c:pt idx="119">
                  <c:v>3000000</c:v>
                </c:pt>
                <c:pt idx="120">
                  <c:v>3050000</c:v>
                </c:pt>
                <c:pt idx="121">
                  <c:v>3100000</c:v>
                </c:pt>
                <c:pt idx="122">
                  <c:v>3150000</c:v>
                </c:pt>
                <c:pt idx="123">
                  <c:v>3200000</c:v>
                </c:pt>
                <c:pt idx="124">
                  <c:v>3250000</c:v>
                </c:pt>
                <c:pt idx="125">
                  <c:v>3300000</c:v>
                </c:pt>
                <c:pt idx="126">
                  <c:v>3350000</c:v>
                </c:pt>
                <c:pt idx="127">
                  <c:v>3400000</c:v>
                </c:pt>
                <c:pt idx="128">
                  <c:v>3450000</c:v>
                </c:pt>
                <c:pt idx="129">
                  <c:v>3500000</c:v>
                </c:pt>
                <c:pt idx="130">
                  <c:v>3550000</c:v>
                </c:pt>
                <c:pt idx="131">
                  <c:v>3600000</c:v>
                </c:pt>
                <c:pt idx="132">
                  <c:v>3650000</c:v>
                </c:pt>
                <c:pt idx="133">
                  <c:v>3700000</c:v>
                </c:pt>
                <c:pt idx="134">
                  <c:v>3750000</c:v>
                </c:pt>
                <c:pt idx="135">
                  <c:v>3800000</c:v>
                </c:pt>
                <c:pt idx="136">
                  <c:v>3850000</c:v>
                </c:pt>
                <c:pt idx="137">
                  <c:v>3900000</c:v>
                </c:pt>
                <c:pt idx="138">
                  <c:v>3950000</c:v>
                </c:pt>
                <c:pt idx="139">
                  <c:v>4000000</c:v>
                </c:pt>
                <c:pt idx="140">
                  <c:v>4050000</c:v>
                </c:pt>
                <c:pt idx="141">
                  <c:v>4100000</c:v>
                </c:pt>
                <c:pt idx="142">
                  <c:v>4150000</c:v>
                </c:pt>
                <c:pt idx="143">
                  <c:v>4200000</c:v>
                </c:pt>
                <c:pt idx="144">
                  <c:v>4250000</c:v>
                </c:pt>
                <c:pt idx="145">
                  <c:v>4300000</c:v>
                </c:pt>
                <c:pt idx="146">
                  <c:v>4350000</c:v>
                </c:pt>
                <c:pt idx="147">
                  <c:v>4400000</c:v>
                </c:pt>
                <c:pt idx="148">
                  <c:v>4450000</c:v>
                </c:pt>
                <c:pt idx="149">
                  <c:v>4500000</c:v>
                </c:pt>
                <c:pt idx="150">
                  <c:v>4550000</c:v>
                </c:pt>
                <c:pt idx="151">
                  <c:v>4600000</c:v>
                </c:pt>
                <c:pt idx="152">
                  <c:v>4650000</c:v>
                </c:pt>
                <c:pt idx="153">
                  <c:v>4700000</c:v>
                </c:pt>
                <c:pt idx="154">
                  <c:v>4750000</c:v>
                </c:pt>
                <c:pt idx="155">
                  <c:v>4800000</c:v>
                </c:pt>
                <c:pt idx="156">
                  <c:v>4850000</c:v>
                </c:pt>
                <c:pt idx="157">
                  <c:v>4900000</c:v>
                </c:pt>
                <c:pt idx="158">
                  <c:v>4950000</c:v>
                </c:pt>
                <c:pt idx="159">
                  <c:v>5000000</c:v>
                </c:pt>
                <c:pt idx="160">
                  <c:v>5050000</c:v>
                </c:pt>
                <c:pt idx="161">
                  <c:v>5100000</c:v>
                </c:pt>
                <c:pt idx="162">
                  <c:v>5150000</c:v>
                </c:pt>
                <c:pt idx="163">
                  <c:v>5200000</c:v>
                </c:pt>
                <c:pt idx="164">
                  <c:v>5250000</c:v>
                </c:pt>
                <c:pt idx="165">
                  <c:v>5300000</c:v>
                </c:pt>
                <c:pt idx="166">
                  <c:v>5350000</c:v>
                </c:pt>
                <c:pt idx="167">
                  <c:v>5400000</c:v>
                </c:pt>
                <c:pt idx="168">
                  <c:v>5450000</c:v>
                </c:pt>
                <c:pt idx="169">
                  <c:v>5500000</c:v>
                </c:pt>
                <c:pt idx="170">
                  <c:v>5550000</c:v>
                </c:pt>
                <c:pt idx="171">
                  <c:v>5600000</c:v>
                </c:pt>
                <c:pt idx="172">
                  <c:v>5650000</c:v>
                </c:pt>
                <c:pt idx="173">
                  <c:v>5700000</c:v>
                </c:pt>
                <c:pt idx="174">
                  <c:v>5750000</c:v>
                </c:pt>
                <c:pt idx="175">
                  <c:v>5800000</c:v>
                </c:pt>
                <c:pt idx="176">
                  <c:v>5850000</c:v>
                </c:pt>
                <c:pt idx="177">
                  <c:v>5900000</c:v>
                </c:pt>
                <c:pt idx="178">
                  <c:v>5950000</c:v>
                </c:pt>
                <c:pt idx="179">
                  <c:v>6000000</c:v>
                </c:pt>
                <c:pt idx="180">
                  <c:v>6050000</c:v>
                </c:pt>
                <c:pt idx="181">
                  <c:v>6100000</c:v>
                </c:pt>
                <c:pt idx="182">
                  <c:v>6150000</c:v>
                </c:pt>
                <c:pt idx="183">
                  <c:v>6200000</c:v>
                </c:pt>
                <c:pt idx="184">
                  <c:v>6250000</c:v>
                </c:pt>
                <c:pt idx="185">
                  <c:v>6300000</c:v>
                </c:pt>
                <c:pt idx="186">
                  <c:v>6350000</c:v>
                </c:pt>
                <c:pt idx="187">
                  <c:v>6400000</c:v>
                </c:pt>
                <c:pt idx="188">
                  <c:v>6450000</c:v>
                </c:pt>
                <c:pt idx="189">
                  <c:v>6500000</c:v>
                </c:pt>
                <c:pt idx="190">
                  <c:v>6550000</c:v>
                </c:pt>
                <c:pt idx="191">
                  <c:v>6600000</c:v>
                </c:pt>
                <c:pt idx="192">
                  <c:v>6650000</c:v>
                </c:pt>
                <c:pt idx="193">
                  <c:v>6700000</c:v>
                </c:pt>
                <c:pt idx="194">
                  <c:v>6750000</c:v>
                </c:pt>
                <c:pt idx="195">
                  <c:v>6800000</c:v>
                </c:pt>
              </c:numCache>
            </c:numRef>
          </c:xVal>
          <c:yVal>
            <c:numRef>
              <c:f>Sheet1!$B$6:$B$201</c:f>
              <c:numCache>
                <c:formatCode>General</c:formatCode>
                <c:ptCount val="196"/>
                <c:pt idx="0">
                  <c:v>9.8595999991899004E-10</c:v>
                </c:pt>
                <c:pt idx="1">
                  <c:v>3.9438399987038426E-9</c:v>
                </c:pt>
                <c:pt idx="2">
                  <c:v>8.8736399934382094E-9</c:v>
                </c:pt>
                <c:pt idx="3">
                  <c:v>1.57753599792615E-8</c:v>
                </c:pt>
                <c:pt idx="4">
                  <c:v>2.4648999949368901E-8</c:v>
                </c:pt>
                <c:pt idx="5">
                  <c:v>3.5494559895011351E-8</c:v>
                </c:pt>
                <c:pt idx="6">
                  <c:v>4.8312039805495568E-8</c:v>
                </c:pt>
                <c:pt idx="7">
                  <c:v>6.3101439668184E-8</c:v>
                </c:pt>
                <c:pt idx="8">
                  <c:v>7.986275946849496E-8</c:v>
                </c:pt>
                <c:pt idx="9">
                  <c:v>9.8595999189902393E-8</c:v>
                </c:pt>
                <c:pt idx="10">
                  <c:v>3.9438398703843854E-7</c:v>
                </c:pt>
                <c:pt idx="11">
                  <c:v>8.8736393438209614E-7</c:v>
                </c:pt>
                <c:pt idx="12">
                  <c:v>1.5775357926150251E-6</c:v>
                </c:pt>
                <c:pt idx="13">
                  <c:v>2.464899493689041E-6</c:v>
                </c:pt>
                <c:pt idx="14">
                  <c:v>3.5494549501136319E-6</c:v>
                </c:pt>
                <c:pt idx="15">
                  <c:v>4.8312020549559712E-6</c:v>
                </c:pt>
                <c:pt idx="16">
                  <c:v>6.3101406818409221E-6</c:v>
                </c:pt>
                <c:pt idx="17">
                  <c:v>7.9862706849510512E-6</c:v>
                </c:pt>
                <c:pt idx="18">
                  <c:v>9.8595918990266485E-6</c:v>
                </c:pt>
                <c:pt idx="19">
                  <c:v>3.9438270384554181E-5</c:v>
                </c:pt>
                <c:pt idx="20">
                  <c:v>8.8735743822883803E-5</c:v>
                </c:pt>
                <c:pt idx="21">
                  <c:v>1.5775152616104581E-4</c:v>
                </c:pt>
                <c:pt idx="22">
                  <c:v>2.464849369315916E-4</c:v>
                </c:pt>
                <c:pt idx="23">
                  <c:v>3.5493510125930337E-4</c:v>
                </c:pt>
                <c:pt idx="24">
                  <c:v>4.8310094986981944E-4</c:v>
                </c:pt>
                <c:pt idx="25">
                  <c:v>6.309812191001771E-4</c:v>
                </c:pt>
                <c:pt idx="26">
                  <c:v>7.9857445091127167E-4</c:v>
                </c:pt>
                <c:pt idx="27">
                  <c:v>9.8587899290223237E-4</c:v>
                </c:pt>
                <c:pt idx="28">
                  <c:v>3.942544014220283E-3</c:v>
                </c:pt>
                <c:pt idx="29">
                  <c:v>8.8670801500205891E-3</c:v>
                </c:pt>
                <c:pt idx="30">
                  <c:v>1.5754632403577072E-2</c:v>
                </c:pt>
                <c:pt idx="31">
                  <c:v>2.459841048181044E-2</c:v>
                </c:pt>
                <c:pt idx="32">
                  <c:v>3.5389695489695464E-2</c:v>
                </c:pt>
                <c:pt idx="33">
                  <c:v>4.8117848526036462E-2</c:v>
                </c:pt>
                <c:pt idx="34">
                  <c:v>6.2770321172136448E-2</c:v>
                </c:pt>
                <c:pt idx="35">
                  <c:v>7.9332667863019554E-2</c:v>
                </c:pt>
                <c:pt idx="36">
                  <c:v>9.7788560129010133E-2</c:v>
                </c:pt>
                <c:pt idx="37">
                  <c:v>0.38159163802393542</c:v>
                </c:pt>
                <c:pt idx="38">
                  <c:v>0.82365653933724992</c:v>
                </c:pt>
                <c:pt idx="39">
                  <c:v>1.3807543738859516</c:v>
                </c:pt>
                <c:pt idx="40">
                  <c:v>1.998407346578533</c:v>
                </c:pt>
                <c:pt idx="41">
                  <c:v>2.6162160625559849</c:v>
                </c:pt>
                <c:pt idx="42">
                  <c:v>3.1737658970477192</c:v>
                </c:pt>
                <c:pt idx="43">
                  <c:v>3.6165348545386204</c:v>
                </c:pt>
                <c:pt idx="44">
                  <c:v>3.9012251962058313</c:v>
                </c:pt>
                <c:pt idx="45">
                  <c:v>3.9999974634550792</c:v>
                </c:pt>
                <c:pt idx="46">
                  <c:v>3.9031928584913826</c:v>
                </c:pt>
                <c:pt idx="47">
                  <c:v>3.6202777642479989</c:v>
                </c:pt>
                <c:pt idx="48">
                  <c:v>3.1789180404297515</c:v>
                </c:pt>
                <c:pt idx="49">
                  <c:v>2.6222736189277644</c:v>
                </c:pt>
                <c:pt idx="50">
                  <c:v>2.0047779562245629</c:v>
                </c:pt>
                <c:pt idx="51">
                  <c:v>1.3868150640618022</c:v>
                </c:pt>
                <c:pt idx="52">
                  <c:v>0.82881464387723702</c:v>
                </c:pt>
                <c:pt idx="53">
                  <c:v>0.38534275331209894</c:v>
                </c:pt>
                <c:pt idx="54">
                  <c:v>9.976587000244308E-2</c:v>
                </c:pt>
                <c:pt idx="55">
                  <c:v>1.0146173249581657E-5</c:v>
                </c:pt>
                <c:pt idx="56">
                  <c:v>9.5830550422403488E-2</c:v>
                </c:pt>
                <c:pt idx="57">
                  <c:v>0.37785694338740039</c:v>
                </c:pt>
                <c:pt idx="58">
                  <c:v>0.81851037018181472</c:v>
                </c:pt>
                <c:pt idx="59">
                  <c:v>1.3746999666835067</c:v>
                </c:pt>
                <c:pt idx="60">
                  <c:v>1.9920367530918408</c:v>
                </c:pt>
                <c:pt idx="61">
                  <c:v>2.6101522539492747</c:v>
                </c:pt>
                <c:pt idx="62">
                  <c:v>3.1686018444335402</c:v>
                </c:pt>
                <c:pt idx="63">
                  <c:v>3.6127755431865438</c:v>
                </c:pt>
                <c:pt idx="64">
                  <c:v>3.8992382437600526</c:v>
                </c:pt>
                <c:pt idx="65">
                  <c:v>3.9999771711343164</c:v>
                </c:pt>
                <c:pt idx="66">
                  <c:v>2.0111485173926207</c:v>
                </c:pt>
                <c:pt idx="67">
                  <c:v>4.058459005349502E-5</c:v>
                </c:pt>
                <c:pt idx="68">
                  <c:v>1.9856662404016296</c:v>
                </c:pt>
                <c:pt idx="69">
                  <c:v>3.9999365866986802</c:v>
                </c:pt>
                <c:pt idx="70">
                  <c:v>2.0175189654458912</c:v>
                </c:pt>
                <c:pt idx="71">
                  <c:v>9.1314941578255794E-5</c:v>
                </c:pt>
                <c:pt idx="72">
                  <c:v>1.9792958731442312</c:v>
                </c:pt>
                <c:pt idx="73">
                  <c:v>3.9998757105599458</c:v>
                </c:pt>
                <c:pt idx="74">
                  <c:v>2.0238892357486988</c:v>
                </c:pt>
                <c:pt idx="75">
                  <c:v>1.6233671310503025E-4</c:v>
                </c:pt>
                <c:pt idx="76">
                  <c:v>1.9729257159544833</c:v>
                </c:pt>
                <c:pt idx="77">
                  <c:v>3.9997945433357756</c:v>
                </c:pt>
                <c:pt idx="78">
                  <c:v>2.0302592636671899</c:v>
                </c:pt>
                <c:pt idx="79">
                  <c:v>2.536491840344616E-4</c:v>
                </c:pt>
                <c:pt idx="80">
                  <c:v>1.9665558334651185</c:v>
                </c:pt>
                <c:pt idx="81">
                  <c:v>3.9996930858497062</c:v>
                </c:pt>
                <c:pt idx="82">
                  <c:v>2.0366289845699419</c:v>
                </c:pt>
                <c:pt idx="83">
                  <c:v>3.6525142789446772E-4</c:v>
                </c:pt>
                <c:pt idx="84">
                  <c:v>1.9601862903060623</c:v>
                </c:pt>
                <c:pt idx="85">
                  <c:v>3.99957133913114</c:v>
                </c:pt>
                <c:pt idx="86">
                  <c:v>2.0429983338286708</c:v>
                </c:pt>
                <c:pt idx="87">
                  <c:v>4.9714231234934756E-4</c:v>
                </c:pt>
                <c:pt idx="88">
                  <c:v>1.9538171511038021</c:v>
                </c:pt>
                <c:pt idx="89">
                  <c:v>3.9994293044153428</c:v>
                </c:pt>
                <c:pt idx="90">
                  <c:v>2.0493672468188686</c:v>
                </c:pt>
                <c:pt idx="91">
                  <c:v>6.4932049921169943E-4</c:v>
                </c:pt>
                <c:pt idx="92">
                  <c:v>1.9474484804807137</c:v>
                </c:pt>
                <c:pt idx="93">
                  <c:v>3.9992669831434231</c:v>
                </c:pt>
                <c:pt idx="94">
                  <c:v>2.0557356589204137</c:v>
                </c:pt>
                <c:pt idx="95">
                  <c:v>8.2178444445459551E-4</c:v>
                </c:pt>
                <c:pt idx="96">
                  <c:v>1.9410803430544614</c:v>
                </c:pt>
                <c:pt idx="97">
                  <c:v>3.9990843769623199</c:v>
                </c:pt>
                <c:pt idx="98">
                  <c:v>2.0621035055183072</c:v>
                </c:pt>
                <c:pt idx="99">
                  <c:v>1.0145323982292851E-3</c:v>
                </c:pt>
                <c:pt idx="100">
                  <c:v>1.9347128034372416</c:v>
                </c:pt>
                <c:pt idx="101">
                  <c:v>3.9988814877247867</c:v>
                </c:pt>
                <c:pt idx="102">
                  <c:v>2.0684707220032883</c:v>
                </c:pt>
                <c:pt idx="103">
                  <c:v>1.2275624048816358E-3</c:v>
                </c:pt>
                <c:pt idx="104">
                  <c:v>1.9283459262352436</c:v>
                </c:pt>
                <c:pt idx="105">
                  <c:v>3.9986583174893746</c:v>
                </c:pt>
                <c:pt idx="106">
                  <c:v>2.0748372437724476</c:v>
                </c:pt>
                <c:pt idx="107">
                  <c:v>1.460872302972292E-3</c:v>
                </c:pt>
                <c:pt idx="108">
                  <c:v>1.9219797760478923</c:v>
                </c:pt>
                <c:pt idx="109">
                  <c:v>3.9984148685204071</c:v>
                </c:pt>
                <c:pt idx="110">
                  <c:v>2.0812030062299653</c:v>
                </c:pt>
                <c:pt idx="111">
                  <c:v>1.7144597252986078E-3</c:v>
                </c:pt>
                <c:pt idx="112">
                  <c:v>1.9156144174672494</c:v>
                </c:pt>
                <c:pt idx="113">
                  <c:v>3.9981511432879584</c:v>
                </c:pt>
                <c:pt idx="114">
                  <c:v>2.0875679447877147</c:v>
                </c:pt>
                <c:pt idx="115">
                  <c:v>1.9883220989186622E-3</c:v>
                </c:pt>
                <c:pt idx="116">
                  <c:v>1.9092499150773472</c:v>
                </c:pt>
                <c:pt idx="117">
                  <c:v>3.9978671444678309</c:v>
                </c:pt>
                <c:pt idx="118">
                  <c:v>2.0939319948659239</c:v>
                </c:pt>
                <c:pt idx="119">
                  <c:v>2.2824566451773655E-3</c:v>
                </c:pt>
                <c:pt idx="120">
                  <c:v>1.9028863334535295</c:v>
                </c:pt>
                <c:pt idx="121">
                  <c:v>3.9975628749415248</c:v>
                </c:pt>
                <c:pt idx="122">
                  <c:v>2.1002950918938401</c:v>
                </c:pt>
                <c:pt idx="123">
                  <c:v>2.596860379736101E-3</c:v>
                </c:pt>
                <c:pt idx="124">
                  <c:v>1.8965237371617965</c:v>
                </c:pt>
                <c:pt idx="125">
                  <c:v>3.997238337796214</c:v>
                </c:pt>
                <c:pt idx="126">
                  <c:v>2.1066571713103781</c:v>
                </c:pt>
                <c:pt idx="127">
                  <c:v>2.9315301125973012E-3</c:v>
                </c:pt>
                <c:pt idx="128">
                  <c:v>1.8901621907581541</c:v>
                </c:pt>
                <c:pt idx="129">
                  <c:v>3.9968935363247073</c:v>
                </c:pt>
                <c:pt idx="130">
                  <c:v>2.1130181685647771</c:v>
                </c:pt>
                <c:pt idx="131">
                  <c:v>3.286462448145234E-3</c:v>
                </c:pt>
                <c:pt idx="132">
                  <c:v>1.883801758787953</c:v>
                </c:pt>
                <c:pt idx="133">
                  <c:v>3.9965284740254199</c:v>
                </c:pt>
                <c:pt idx="134">
                  <c:v>2.1193780191172578</c:v>
                </c:pt>
                <c:pt idx="135">
                  <c:v>3.6616537851749307E-3</c:v>
                </c:pt>
                <c:pt idx="136">
                  <c:v>1.8774425057852395</c:v>
                </c:pt>
                <c:pt idx="137">
                  <c:v>3.9961431546023376</c:v>
                </c:pt>
                <c:pt idx="138">
                  <c:v>2.1257366584396742</c:v>
                </c:pt>
                <c:pt idx="139">
                  <c:v>4.057100316930083E-3</c:v>
                </c:pt>
                <c:pt idx="140">
                  <c:v>1.8710844962720665</c:v>
                </c:pt>
                <c:pt idx="141">
                  <c:v>3.9957375819649759</c:v>
                </c:pt>
                <c:pt idx="142">
                  <c:v>2.1320940220161702</c:v>
                </c:pt>
                <c:pt idx="143">
                  <c:v>4.4727980311416709E-3</c:v>
                </c:pt>
                <c:pt idx="144">
                  <c:v>1.8647277947579568</c:v>
                </c:pt>
                <c:pt idx="145">
                  <c:v>3.9953117602283488</c:v>
                </c:pt>
                <c:pt idx="146">
                  <c:v>2.1384500453438338</c:v>
                </c:pt>
                <c:pt idx="147">
                  <c:v>4.9087427100686634E-3</c:v>
                </c:pt>
                <c:pt idx="148">
                  <c:v>1.8583724657390781</c:v>
                </c:pt>
                <c:pt idx="149">
                  <c:v>3.994865693712915</c:v>
                </c:pt>
                <c:pt idx="150">
                  <c:v>2.1448046639333511</c:v>
                </c:pt>
                <c:pt idx="151">
                  <c:v>5.3649299305408224E-3</c:v>
                </c:pt>
                <c:pt idx="152">
                  <c:v>1.852018573697698</c:v>
                </c:pt>
                <c:pt idx="153">
                  <c:v>3.9943993869445436</c:v>
                </c:pt>
                <c:pt idx="154">
                  <c:v>2.1511578133096605</c:v>
                </c:pt>
                <c:pt idx="155">
                  <c:v>5.8413550640035771E-3</c:v>
                </c:pt>
                <c:pt idx="156">
                  <c:v>1.845666183101508</c:v>
                </c:pt>
                <c:pt idx="157">
                  <c:v>3.9939128446544627</c:v>
                </c:pt>
                <c:pt idx="158">
                  <c:v>2.1575094290126082</c:v>
                </c:pt>
                <c:pt idx="159">
                  <c:v>6.3380132765649784E-3</c:v>
                </c:pt>
                <c:pt idx="160">
                  <c:v>1.8393153584029616</c:v>
                </c:pt>
                <c:pt idx="161">
                  <c:v>3.9934060717792161</c:v>
                </c:pt>
                <c:pt idx="162">
                  <c:v>2.1638594465976571</c:v>
                </c:pt>
                <c:pt idx="163">
                  <c:v>6.8548995290447614E-3</c:v>
                </c:pt>
                <c:pt idx="164">
                  <c:v>1.8329661640386277</c:v>
                </c:pt>
                <c:pt idx="165">
                  <c:v>3.9928790734606086</c:v>
                </c:pt>
                <c:pt idx="166">
                  <c:v>2.170207801636316</c:v>
                </c:pt>
                <c:pt idx="167">
                  <c:v>7.3920085770254537E-3</c:v>
                </c:pt>
                <c:pt idx="168">
                  <c:v>1.826618664428532</c:v>
                </c:pt>
                <c:pt idx="169">
                  <c:v>3.9923318550456557</c:v>
                </c:pt>
                <c:pt idx="170">
                  <c:v>2.1765544297171302</c:v>
                </c:pt>
                <c:pt idx="171">
                  <c:v>7.9493349709055996E-3</c:v>
                </c:pt>
                <c:pt idx="172">
                  <c:v>1.8202729239755053</c:v>
                </c:pt>
                <c:pt idx="173">
                  <c:v>3.9917644220865318</c:v>
                </c:pt>
                <c:pt idx="174">
                  <c:v>2.1828992664461135</c:v>
                </c:pt>
                <c:pt idx="175">
                  <c:v>8.5268730559550556E-3</c:v>
                </c:pt>
                <c:pt idx="176">
                  <c:v>1.8139290070645295</c:v>
                </c:pt>
                <c:pt idx="177">
                  <c:v>3.9911767803405076</c:v>
                </c:pt>
                <c:pt idx="178">
                  <c:v>2.1892422474474511</c:v>
                </c:pt>
                <c:pt idx="179">
                  <c:v>9.1246169723723479E-3</c:v>
                </c:pt>
                <c:pt idx="180">
                  <c:v>1.807586978062085</c:v>
                </c:pt>
                <c:pt idx="181">
                  <c:v>3.9905689357699012</c:v>
                </c:pt>
                <c:pt idx="182">
                  <c:v>2.1955833083641609</c:v>
                </c:pt>
                <c:pt idx="183">
                  <c:v>9.7425606553497475E-3</c:v>
                </c:pt>
                <c:pt idx="184">
                  <c:v>1.8012469013154966</c:v>
                </c:pt>
                <c:pt idx="185">
                  <c:v>3.9899408945420061</c:v>
                </c:pt>
                <c:pt idx="186">
                  <c:v>2.2019223848587393</c:v>
                </c:pt>
                <c:pt idx="187">
                  <c:v>1.0380697835112562E-2</c:v>
                </c:pt>
                <c:pt idx="188">
                  <c:v>1.7949088411522811</c:v>
                </c:pt>
                <c:pt idx="189">
                  <c:v>3.9892926630290386</c:v>
                </c:pt>
                <c:pt idx="190">
                  <c:v>2.2082594126138178</c:v>
                </c:pt>
                <c:pt idx="191">
                  <c:v>1.1039022037015829E-2</c:v>
                </c:pt>
                <c:pt idx="192">
                  <c:v>1.7885728618794949</c:v>
                </c:pt>
                <c:pt idx="193">
                  <c:v>3.9886242478080689</c:v>
                </c:pt>
                <c:pt idx="194">
                  <c:v>2.214594327332815</c:v>
                </c:pt>
                <c:pt idx="195">
                  <c:v>1.1717526581588143E-2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B12A-D148-BCBE-475B47CCBD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1063679"/>
        <c:axId val="339174751"/>
      </c:scatterChart>
      <c:valAx>
        <c:axId val="341063679"/>
        <c:scaling>
          <c:logBase val="10"/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freq (Hz)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39174751"/>
        <c:crosses val="autoZero"/>
        <c:crossBetween val="midCat"/>
      </c:valAx>
      <c:valAx>
        <c:axId val="3391747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|H(f)|^2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41063679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nb-NO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1"/>
          <c:order val="0"/>
          <c:tx>
            <c:strRef>
              <c:f>Sheet1!$B$5</c:f>
              <c:strCache>
                <c:ptCount val="1"/>
                <c:pt idx="0">
                  <c:v>|H(f)|^2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dPt>
            <c:idx val="40"/>
            <c:bubble3D val="0"/>
            <c:extLst>
              <c:ext xmlns:c16="http://schemas.microsoft.com/office/drawing/2014/chart" uri="{C3380CC4-5D6E-409C-BE32-E72D297353CC}">
                <c16:uniqueId val="{00000003-E4E4-F84C-B99A-981804C3B474}"/>
              </c:ext>
            </c:extLst>
          </c:dPt>
          <c:dPt>
            <c:idx val="41"/>
            <c:bubble3D val="0"/>
            <c:extLst>
              <c:ext xmlns:c16="http://schemas.microsoft.com/office/drawing/2014/chart" uri="{C3380CC4-5D6E-409C-BE32-E72D297353CC}">
                <c16:uniqueId val="{00000002-8EBD-A34C-932D-46782415A1C1}"/>
              </c:ext>
            </c:extLst>
          </c:dPt>
          <c:dPt>
            <c:idx val="42"/>
            <c:bubble3D val="0"/>
            <c:spPr>
              <a:ln>
                <a:solidFill>
                  <a:srgbClr val="FFC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EBD-A34C-932D-46782415A1C1}"/>
              </c:ext>
            </c:extLst>
          </c:dPt>
          <c:xVal>
            <c:numRef>
              <c:f>Sheet1!$A$6:$A$201</c:f>
              <c:numCache>
                <c:formatCode>General</c:formatCode>
                <c:ptCount val="19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20</c:v>
                </c:pt>
                <c:pt idx="11">
                  <c:v>30</c:v>
                </c:pt>
                <c:pt idx="12">
                  <c:v>40</c:v>
                </c:pt>
                <c:pt idx="13">
                  <c:v>50</c:v>
                </c:pt>
                <c:pt idx="14">
                  <c:v>60</c:v>
                </c:pt>
                <c:pt idx="15">
                  <c:v>70</c:v>
                </c:pt>
                <c:pt idx="16">
                  <c:v>80</c:v>
                </c:pt>
                <c:pt idx="17">
                  <c:v>90</c:v>
                </c:pt>
                <c:pt idx="18">
                  <c:v>100</c:v>
                </c:pt>
                <c:pt idx="19">
                  <c:v>200</c:v>
                </c:pt>
                <c:pt idx="20">
                  <c:v>300</c:v>
                </c:pt>
                <c:pt idx="21">
                  <c:v>400</c:v>
                </c:pt>
                <c:pt idx="22">
                  <c:v>500</c:v>
                </c:pt>
                <c:pt idx="23">
                  <c:v>600</c:v>
                </c:pt>
                <c:pt idx="24">
                  <c:v>700</c:v>
                </c:pt>
                <c:pt idx="25">
                  <c:v>800</c:v>
                </c:pt>
                <c:pt idx="26">
                  <c:v>900</c:v>
                </c:pt>
                <c:pt idx="27">
                  <c:v>1000</c:v>
                </c:pt>
                <c:pt idx="28">
                  <c:v>2000</c:v>
                </c:pt>
                <c:pt idx="29">
                  <c:v>3000</c:v>
                </c:pt>
                <c:pt idx="30">
                  <c:v>4000</c:v>
                </c:pt>
                <c:pt idx="31">
                  <c:v>5000</c:v>
                </c:pt>
                <c:pt idx="32">
                  <c:v>6000</c:v>
                </c:pt>
                <c:pt idx="33">
                  <c:v>7000</c:v>
                </c:pt>
                <c:pt idx="34">
                  <c:v>8000</c:v>
                </c:pt>
                <c:pt idx="35">
                  <c:v>9000</c:v>
                </c:pt>
                <c:pt idx="36">
                  <c:v>10000</c:v>
                </c:pt>
                <c:pt idx="37">
                  <c:v>20000</c:v>
                </c:pt>
                <c:pt idx="38">
                  <c:v>30000</c:v>
                </c:pt>
                <c:pt idx="39">
                  <c:v>40000</c:v>
                </c:pt>
                <c:pt idx="40">
                  <c:v>50000</c:v>
                </c:pt>
                <c:pt idx="41">
                  <c:v>60000</c:v>
                </c:pt>
                <c:pt idx="42">
                  <c:v>70000</c:v>
                </c:pt>
                <c:pt idx="43">
                  <c:v>80000</c:v>
                </c:pt>
                <c:pt idx="44">
                  <c:v>90000</c:v>
                </c:pt>
                <c:pt idx="45">
                  <c:v>100000</c:v>
                </c:pt>
                <c:pt idx="46">
                  <c:v>110000</c:v>
                </c:pt>
                <c:pt idx="47">
                  <c:v>120000</c:v>
                </c:pt>
                <c:pt idx="48">
                  <c:v>130000</c:v>
                </c:pt>
                <c:pt idx="49">
                  <c:v>140000</c:v>
                </c:pt>
                <c:pt idx="50">
                  <c:v>150000</c:v>
                </c:pt>
                <c:pt idx="51">
                  <c:v>160000</c:v>
                </c:pt>
                <c:pt idx="52">
                  <c:v>170000</c:v>
                </c:pt>
                <c:pt idx="53">
                  <c:v>180000</c:v>
                </c:pt>
                <c:pt idx="54">
                  <c:v>190000</c:v>
                </c:pt>
                <c:pt idx="55">
                  <c:v>200000</c:v>
                </c:pt>
                <c:pt idx="56">
                  <c:v>210000</c:v>
                </c:pt>
                <c:pt idx="57">
                  <c:v>220000</c:v>
                </c:pt>
                <c:pt idx="58">
                  <c:v>230000</c:v>
                </c:pt>
                <c:pt idx="59">
                  <c:v>240000</c:v>
                </c:pt>
                <c:pt idx="60">
                  <c:v>250000</c:v>
                </c:pt>
                <c:pt idx="61">
                  <c:v>260000</c:v>
                </c:pt>
                <c:pt idx="62">
                  <c:v>270000</c:v>
                </c:pt>
                <c:pt idx="63">
                  <c:v>280000</c:v>
                </c:pt>
                <c:pt idx="64">
                  <c:v>290000</c:v>
                </c:pt>
                <c:pt idx="65">
                  <c:v>300000</c:v>
                </c:pt>
                <c:pt idx="66">
                  <c:v>350000</c:v>
                </c:pt>
                <c:pt idx="67">
                  <c:v>400000</c:v>
                </c:pt>
                <c:pt idx="68">
                  <c:v>450000</c:v>
                </c:pt>
                <c:pt idx="69">
                  <c:v>500000</c:v>
                </c:pt>
                <c:pt idx="70">
                  <c:v>550000</c:v>
                </c:pt>
                <c:pt idx="71">
                  <c:v>600000</c:v>
                </c:pt>
                <c:pt idx="72">
                  <c:v>650000</c:v>
                </c:pt>
                <c:pt idx="73">
                  <c:v>700000</c:v>
                </c:pt>
                <c:pt idx="74">
                  <c:v>750000</c:v>
                </c:pt>
                <c:pt idx="75">
                  <c:v>800000</c:v>
                </c:pt>
                <c:pt idx="76">
                  <c:v>850000</c:v>
                </c:pt>
                <c:pt idx="77">
                  <c:v>900000</c:v>
                </c:pt>
                <c:pt idx="78">
                  <c:v>950000</c:v>
                </c:pt>
                <c:pt idx="79">
                  <c:v>1000000</c:v>
                </c:pt>
                <c:pt idx="80">
                  <c:v>1050000</c:v>
                </c:pt>
                <c:pt idx="81">
                  <c:v>1100000</c:v>
                </c:pt>
                <c:pt idx="82">
                  <c:v>1150000</c:v>
                </c:pt>
                <c:pt idx="83">
                  <c:v>1200000</c:v>
                </c:pt>
                <c:pt idx="84">
                  <c:v>1250000</c:v>
                </c:pt>
                <c:pt idx="85">
                  <c:v>1300000</c:v>
                </c:pt>
                <c:pt idx="86">
                  <c:v>1350000</c:v>
                </c:pt>
                <c:pt idx="87">
                  <c:v>1400000</c:v>
                </c:pt>
                <c:pt idx="88">
                  <c:v>1450000</c:v>
                </c:pt>
                <c:pt idx="89">
                  <c:v>1500000</c:v>
                </c:pt>
                <c:pt idx="90">
                  <c:v>1550000</c:v>
                </c:pt>
                <c:pt idx="91">
                  <c:v>1600000</c:v>
                </c:pt>
                <c:pt idx="92">
                  <c:v>1650000</c:v>
                </c:pt>
                <c:pt idx="93">
                  <c:v>1700000</c:v>
                </c:pt>
                <c:pt idx="94">
                  <c:v>1750000</c:v>
                </c:pt>
                <c:pt idx="95">
                  <c:v>1800000</c:v>
                </c:pt>
                <c:pt idx="96">
                  <c:v>1850000</c:v>
                </c:pt>
                <c:pt idx="97">
                  <c:v>1900000</c:v>
                </c:pt>
                <c:pt idx="98">
                  <c:v>1950000</c:v>
                </c:pt>
                <c:pt idx="99">
                  <c:v>2000000</c:v>
                </c:pt>
                <c:pt idx="100">
                  <c:v>2050000</c:v>
                </c:pt>
                <c:pt idx="101">
                  <c:v>2100000</c:v>
                </c:pt>
                <c:pt idx="102">
                  <c:v>2150000</c:v>
                </c:pt>
                <c:pt idx="103">
                  <c:v>2200000</c:v>
                </c:pt>
                <c:pt idx="104">
                  <c:v>2250000</c:v>
                </c:pt>
                <c:pt idx="105">
                  <c:v>2300000</c:v>
                </c:pt>
                <c:pt idx="106">
                  <c:v>2350000</c:v>
                </c:pt>
                <c:pt idx="107">
                  <c:v>2400000</c:v>
                </c:pt>
                <c:pt idx="108">
                  <c:v>2450000</c:v>
                </c:pt>
                <c:pt idx="109">
                  <c:v>2500000</c:v>
                </c:pt>
                <c:pt idx="110">
                  <c:v>2550000</c:v>
                </c:pt>
                <c:pt idx="111">
                  <c:v>2600000</c:v>
                </c:pt>
                <c:pt idx="112">
                  <c:v>2650000</c:v>
                </c:pt>
                <c:pt idx="113">
                  <c:v>2700000</c:v>
                </c:pt>
                <c:pt idx="114">
                  <c:v>2750000</c:v>
                </c:pt>
                <c:pt idx="115">
                  <c:v>2800000</c:v>
                </c:pt>
                <c:pt idx="116">
                  <c:v>2850000</c:v>
                </c:pt>
                <c:pt idx="117">
                  <c:v>2900000</c:v>
                </c:pt>
                <c:pt idx="118">
                  <c:v>2950000</c:v>
                </c:pt>
                <c:pt idx="119">
                  <c:v>3000000</c:v>
                </c:pt>
                <c:pt idx="120">
                  <c:v>3050000</c:v>
                </c:pt>
                <c:pt idx="121">
                  <c:v>3100000</c:v>
                </c:pt>
                <c:pt idx="122">
                  <c:v>3150000</c:v>
                </c:pt>
                <c:pt idx="123">
                  <c:v>3200000</c:v>
                </c:pt>
                <c:pt idx="124">
                  <c:v>3250000</c:v>
                </c:pt>
                <c:pt idx="125">
                  <c:v>3300000</c:v>
                </c:pt>
                <c:pt idx="126">
                  <c:v>3350000</c:v>
                </c:pt>
                <c:pt idx="127">
                  <c:v>3400000</c:v>
                </c:pt>
                <c:pt idx="128">
                  <c:v>3450000</c:v>
                </c:pt>
                <c:pt idx="129">
                  <c:v>3500000</c:v>
                </c:pt>
                <c:pt idx="130">
                  <c:v>3550000</c:v>
                </c:pt>
                <c:pt idx="131">
                  <c:v>3600000</c:v>
                </c:pt>
                <c:pt idx="132">
                  <c:v>3650000</c:v>
                </c:pt>
                <c:pt idx="133">
                  <c:v>3700000</c:v>
                </c:pt>
                <c:pt idx="134">
                  <c:v>3750000</c:v>
                </c:pt>
                <c:pt idx="135">
                  <c:v>3800000</c:v>
                </c:pt>
                <c:pt idx="136">
                  <c:v>3850000</c:v>
                </c:pt>
                <c:pt idx="137">
                  <c:v>3900000</c:v>
                </c:pt>
                <c:pt idx="138">
                  <c:v>3950000</c:v>
                </c:pt>
                <c:pt idx="139">
                  <c:v>4000000</c:v>
                </c:pt>
                <c:pt idx="140">
                  <c:v>4050000</c:v>
                </c:pt>
                <c:pt idx="141">
                  <c:v>4100000</c:v>
                </c:pt>
                <c:pt idx="142">
                  <c:v>4150000</c:v>
                </c:pt>
                <c:pt idx="143">
                  <c:v>4200000</c:v>
                </c:pt>
                <c:pt idx="144">
                  <c:v>4250000</c:v>
                </c:pt>
                <c:pt idx="145">
                  <c:v>4300000</c:v>
                </c:pt>
                <c:pt idx="146">
                  <c:v>4350000</c:v>
                </c:pt>
                <c:pt idx="147">
                  <c:v>4400000</c:v>
                </c:pt>
                <c:pt idx="148">
                  <c:v>4450000</c:v>
                </c:pt>
                <c:pt idx="149">
                  <c:v>4500000</c:v>
                </c:pt>
                <c:pt idx="150">
                  <c:v>4550000</c:v>
                </c:pt>
                <c:pt idx="151">
                  <c:v>4600000</c:v>
                </c:pt>
                <c:pt idx="152">
                  <c:v>4650000</c:v>
                </c:pt>
                <c:pt idx="153">
                  <c:v>4700000</c:v>
                </c:pt>
                <c:pt idx="154">
                  <c:v>4750000</c:v>
                </c:pt>
                <c:pt idx="155">
                  <c:v>4800000</c:v>
                </c:pt>
                <c:pt idx="156">
                  <c:v>4850000</c:v>
                </c:pt>
                <c:pt idx="157">
                  <c:v>4900000</c:v>
                </c:pt>
                <c:pt idx="158">
                  <c:v>4950000</c:v>
                </c:pt>
                <c:pt idx="159">
                  <c:v>5000000</c:v>
                </c:pt>
                <c:pt idx="160">
                  <c:v>5050000</c:v>
                </c:pt>
                <c:pt idx="161">
                  <c:v>5100000</c:v>
                </c:pt>
                <c:pt idx="162">
                  <c:v>5150000</c:v>
                </c:pt>
                <c:pt idx="163">
                  <c:v>5200000</c:v>
                </c:pt>
                <c:pt idx="164">
                  <c:v>5250000</c:v>
                </c:pt>
                <c:pt idx="165">
                  <c:v>5300000</c:v>
                </c:pt>
                <c:pt idx="166">
                  <c:v>5350000</c:v>
                </c:pt>
                <c:pt idx="167">
                  <c:v>5400000</c:v>
                </c:pt>
                <c:pt idx="168">
                  <c:v>5450000</c:v>
                </c:pt>
                <c:pt idx="169">
                  <c:v>5500000</c:v>
                </c:pt>
                <c:pt idx="170">
                  <c:v>5550000</c:v>
                </c:pt>
                <c:pt idx="171">
                  <c:v>5600000</c:v>
                </c:pt>
                <c:pt idx="172">
                  <c:v>5650000</c:v>
                </c:pt>
                <c:pt idx="173">
                  <c:v>5700000</c:v>
                </c:pt>
                <c:pt idx="174">
                  <c:v>5750000</c:v>
                </c:pt>
                <c:pt idx="175">
                  <c:v>5800000</c:v>
                </c:pt>
                <c:pt idx="176">
                  <c:v>5850000</c:v>
                </c:pt>
                <c:pt idx="177">
                  <c:v>5900000</c:v>
                </c:pt>
                <c:pt idx="178">
                  <c:v>5950000</c:v>
                </c:pt>
                <c:pt idx="179">
                  <c:v>6000000</c:v>
                </c:pt>
                <c:pt idx="180">
                  <c:v>6050000</c:v>
                </c:pt>
                <c:pt idx="181">
                  <c:v>6100000</c:v>
                </c:pt>
                <c:pt idx="182">
                  <c:v>6150000</c:v>
                </c:pt>
                <c:pt idx="183">
                  <c:v>6200000</c:v>
                </c:pt>
                <c:pt idx="184">
                  <c:v>6250000</c:v>
                </c:pt>
                <c:pt idx="185">
                  <c:v>6300000</c:v>
                </c:pt>
                <c:pt idx="186">
                  <c:v>6350000</c:v>
                </c:pt>
                <c:pt idx="187">
                  <c:v>6400000</c:v>
                </c:pt>
                <c:pt idx="188">
                  <c:v>6450000</c:v>
                </c:pt>
                <c:pt idx="189">
                  <c:v>6500000</c:v>
                </c:pt>
                <c:pt idx="190">
                  <c:v>6550000</c:v>
                </c:pt>
                <c:pt idx="191">
                  <c:v>6600000</c:v>
                </c:pt>
                <c:pt idx="192">
                  <c:v>6650000</c:v>
                </c:pt>
                <c:pt idx="193">
                  <c:v>6700000</c:v>
                </c:pt>
                <c:pt idx="194">
                  <c:v>6750000</c:v>
                </c:pt>
                <c:pt idx="195">
                  <c:v>6800000</c:v>
                </c:pt>
              </c:numCache>
            </c:numRef>
          </c:xVal>
          <c:yVal>
            <c:numRef>
              <c:f>Sheet1!$C$6:$C$201</c:f>
              <c:numCache>
                <c:formatCode>General</c:formatCode>
                <c:ptCount val="196"/>
                <c:pt idx="0">
                  <c:v>9.8595999991895054E-10</c:v>
                </c:pt>
                <c:pt idx="1">
                  <c:v>3.9438399987032115E-9</c:v>
                </c:pt>
                <c:pt idx="2">
                  <c:v>8.8736399934350149E-9</c:v>
                </c:pt>
                <c:pt idx="3">
                  <c:v>1.5775359979251405E-8</c:v>
                </c:pt>
                <c:pt idx="4">
                  <c:v>2.4648999949344251E-8</c:v>
                </c:pt>
                <c:pt idx="5">
                  <c:v>3.5494559894960238E-8</c:v>
                </c:pt>
                <c:pt idx="6">
                  <c:v>4.8312039805400879E-8</c:v>
                </c:pt>
                <c:pt idx="7">
                  <c:v>6.3101439668022468E-8</c:v>
                </c:pt>
                <c:pt idx="8">
                  <c:v>7.9862759468236205E-8</c:v>
                </c:pt>
                <c:pt idx="9">
                  <c:v>9.8595999189508019E-8</c:v>
                </c:pt>
                <c:pt idx="10">
                  <c:v>3.9438398703212836E-7</c:v>
                </c:pt>
                <c:pt idx="11">
                  <c:v>8.8736393435015093E-7</c:v>
                </c:pt>
                <c:pt idx="12">
                  <c:v>1.577535792514063E-6</c:v>
                </c:pt>
                <c:pt idx="13">
                  <c:v>2.4648994934425511E-6</c:v>
                </c:pt>
                <c:pt idx="14">
                  <c:v>3.5494549496025106E-6</c:v>
                </c:pt>
                <c:pt idx="15">
                  <c:v>4.8312020540090553E-6</c:v>
                </c:pt>
                <c:pt idx="16">
                  <c:v>6.3101406802255252E-6</c:v>
                </c:pt>
                <c:pt idx="17">
                  <c:v>7.9862706823634994E-6</c:v>
                </c:pt>
                <c:pt idx="18">
                  <c:v>9.8595918950828105E-6</c:v>
                </c:pt>
                <c:pt idx="19">
                  <c:v>3.943827032145295E-5</c:v>
                </c:pt>
                <c:pt idx="20">
                  <c:v>8.8735743503435126E-5</c:v>
                </c:pt>
                <c:pt idx="21">
                  <c:v>1.5775152515143604E-4</c:v>
                </c:pt>
                <c:pt idx="22">
                  <c:v>2.4648493446674226E-4</c:v>
                </c:pt>
                <c:pt idx="23">
                  <c:v>3.5493509614823793E-4</c:v>
                </c:pt>
                <c:pt idx="24">
                  <c:v>4.8310094040104098E-4</c:v>
                </c:pt>
                <c:pt idx="25">
                  <c:v>6.3098120294705832E-4</c:v>
                </c:pt>
                <c:pt idx="26">
                  <c:v>7.9857442503746033E-4</c:v>
                </c:pt>
                <c:pt idx="27">
                  <c:v>9.8587895346707432E-4</c:v>
                </c:pt>
                <c:pt idx="28">
                  <c:v>3.9425433834133416E-3</c:v>
                </c:pt>
                <c:pt idx="29">
                  <c:v>8.8670769578728832E-3</c:v>
                </c:pt>
                <c:pt idx="30">
                  <c:v>1.5754622320618784E-2</c:v>
                </c:pt>
                <c:pt idx="31">
                  <c:v>2.459838588342456E-2</c:v>
                </c:pt>
                <c:pt idx="32">
                  <c:v>3.5389644528607343E-2</c:v>
                </c:pt>
                <c:pt idx="33">
                  <c:v>4.8117754215238194E-2</c:v>
                </c:pt>
                <c:pt idx="34">
                  <c:v>6.2770160480525625E-2</c:v>
                </c:pt>
                <c:pt idx="35">
                  <c:v>7.9332410826008476E-2</c:v>
                </c:pt>
                <c:pt idx="36">
                  <c:v>9.7788168976334244E-2</c:v>
                </c:pt>
                <c:pt idx="37">
                  <c:v>0.38158553265541295</c:v>
                </c:pt>
                <c:pt idx="38">
                  <c:v>0.82362688876925427</c:v>
                </c:pt>
                <c:pt idx="39">
                  <c:v>1.3806660112612308</c:v>
                </c:pt>
                <c:pt idx="40">
                  <c:v>1.9982075258259504</c:v>
                </c:pt>
                <c:pt idx="41">
                  <c:v>2.6158393816850225</c:v>
                </c:pt>
                <c:pt idx="42">
                  <c:v>3.1731439608313958</c:v>
                </c:pt>
                <c:pt idx="43">
                  <c:v>3.6156092585684267</c:v>
                </c:pt>
                <c:pt idx="44">
                  <c:v>3.8999616086446305</c:v>
                </c:pt>
                <c:pt idx="45">
                  <c:v>3.9983981042133943</c:v>
                </c:pt>
                <c:pt idx="46">
                  <c:v>3.9013046270518896</c:v>
                </c:pt>
                <c:pt idx="47">
                  <c:v>3.6181936846856204</c:v>
                </c:pt>
                <c:pt idx="48">
                  <c:v>3.1767705435423172</c:v>
                </c:pt>
                <c:pt idx="49">
                  <c:v>2.6202193669440805</c:v>
                </c:pt>
                <c:pt idx="50">
                  <c:v>2.0029752784739365</c:v>
                </c:pt>
                <c:pt idx="51">
                  <c:v>1.3853964181296377</c:v>
                </c:pt>
                <c:pt idx="52">
                  <c:v>0.82785764044488275</c:v>
                </c:pt>
                <c:pt idx="53">
                  <c:v>0.38484399549393883</c:v>
                </c:pt>
                <c:pt idx="54">
                  <c:v>9.962201581161112E-2</c:v>
                </c:pt>
                <c:pt idx="55">
                  <c:v>1.0129965305093508E-5</c:v>
                </c:pt>
                <c:pt idx="56">
                  <c:v>9.5661803001908116E-2</c:v>
                </c:pt>
                <c:pt idx="57">
                  <c:v>0.37712682585254986</c:v>
                </c:pt>
                <c:pt idx="58">
                  <c:v>0.81678205934424231</c:v>
                </c:pt>
                <c:pt idx="59">
                  <c:v>1.3715399386648228</c:v>
                </c:pt>
                <c:pt idx="60">
                  <c:v>1.9870690803908637</c:v>
                </c:pt>
                <c:pt idx="61">
                  <c:v>2.6031134352204384</c:v>
                </c:pt>
                <c:pt idx="62">
                  <c:v>3.1593890659173254</c:v>
                </c:pt>
                <c:pt idx="63">
                  <c:v>3.6014812978365285</c:v>
                </c:pt>
                <c:pt idx="64">
                  <c:v>3.8861651840808049</c:v>
                </c:pt>
                <c:pt idx="65">
                  <c:v>3.9856289070688682</c:v>
                </c:pt>
                <c:pt idx="66">
                  <c:v>2.0013419418774214</c:v>
                </c:pt>
                <c:pt idx="67">
                  <c:v>4.0326500450611114E-5</c:v>
                </c:pt>
                <c:pt idx="68">
                  <c:v>1.9697115766309192</c:v>
                </c:pt>
                <c:pt idx="69">
                  <c:v>3.960333254157109</c:v>
                </c:pt>
                <c:pt idx="70">
                  <c:v>1.9933988394880853</c:v>
                </c:pt>
                <c:pt idx="71">
                  <c:v>9.0018672691498226E-5</c:v>
                </c:pt>
                <c:pt idx="72">
                  <c:v>1.9464016846732533</c:v>
                </c:pt>
                <c:pt idx="73">
                  <c:v>3.922985200627644</c:v>
                </c:pt>
                <c:pt idx="74">
                  <c:v>1.9793537757933486</c:v>
                </c:pt>
                <c:pt idx="75">
                  <c:v>1.5828462666247098E-4</c:v>
                </c:pt>
                <c:pt idx="76">
                  <c:v>1.9175096860282665</c:v>
                </c:pt>
                <c:pt idx="77">
                  <c:v>3.8742682519718863</c:v>
                </c:pt>
                <c:pt idx="78">
                  <c:v>1.9595205710522052</c:v>
                </c:pt>
                <c:pt idx="79">
                  <c:v>2.4389344618698229E-4</c:v>
                </c:pt>
                <c:pt idx="80">
                  <c:v>1.8834937587061762</c:v>
                </c:pt>
                <c:pt idx="81">
                  <c:v>3.8150449121038785</c:v>
                </c:pt>
                <c:pt idx="82">
                  <c:v>1.9343042877480692</c:v>
                </c:pt>
                <c:pt idx="83">
                  <c:v>3.4535876313773419E-4</c:v>
                </c:pt>
                <c:pt idx="84">
                  <c:v>1.8448812144057056</c:v>
                </c:pt>
                <c:pt idx="85">
                  <c:v>3.7463201003476394</c:v>
                </c:pt>
                <c:pt idx="86">
                  <c:v>1.9041833664168804</c:v>
                </c:pt>
                <c:pt idx="87">
                  <c:v>4.60999918721576E-4</c:v>
                </c:pt>
                <c:pt idx="88">
                  <c:v>1.8022480869881026</c:v>
                </c:pt>
                <c:pt idx="89">
                  <c:v>3.6692011967113234</c:v>
                </c:pt>
                <c:pt idx="90">
                  <c:v>1.8696900345031187</c:v>
                </c:pt>
                <c:pt idx="91">
                  <c:v>5.8900625835604087E-4</c:v>
                </c:pt>
                <c:pt idx="92">
                  <c:v>1.756198467382734</c:v>
                </c:pt>
                <c:pt idx="93">
                  <c:v>3.584857460687902</c:v>
                </c:pt>
                <c:pt idx="94">
                  <c:v>1.8313903420226401</c:v>
                </c:pt>
                <c:pt idx="95">
                  <c:v>7.2750039346192944E-4</c:v>
                </c:pt>
                <c:pt idx="96">
                  <c:v>1.7073448351257468</c:v>
                </c:pt>
                <c:pt idx="97">
                  <c:v>3.494481280113876</c:v>
                </c:pt>
                <c:pt idx="98">
                  <c:v>1.7898650338671187</c:v>
                </c:pt>
                <c:pt idx="99">
                  <c:v>8.745968950252457E-4</c:v>
                </c:pt>
                <c:pt idx="100">
                  <c:v>1.6562903890396727</c:v>
                </c:pt>
                <c:pt idx="101">
                  <c:v>3.3992532197592547</c:v>
                </c:pt>
                <c:pt idx="102">
                  <c:v>1.7456922288828494</c:v>
                </c:pt>
                <c:pt idx="103">
                  <c:v>1.0284537574410488E-3</c:v>
                </c:pt>
                <c:pt idx="104">
                  <c:v>1.6036140758713042</c:v>
                </c:pt>
                <c:pt idx="105">
                  <c:v>3.3003122461945975</c:v>
                </c:pt>
                <c:pt idx="106">
                  <c:v>1.699432585610982</c:v>
                </c:pt>
                <c:pt idx="107">
                  <c:v>1.1873149406471815E-3</c:v>
                </c:pt>
                <c:pt idx="108">
                  <c:v>1.5498587017562231</c:v>
                </c:pt>
                <c:pt idx="109">
                  <c:v>3.1987318948163255</c:v>
                </c:pt>
                <c:pt idx="110">
                  <c:v>1.6516173369018057</c:v>
                </c:pt>
                <c:pt idx="111">
                  <c:v>1.3495432346494079E-3</c:v>
                </c:pt>
                <c:pt idx="112">
                  <c:v>1.4955222245821294</c:v>
                </c:pt>
                <c:pt idx="113">
                  <c:v>3.0955025884855667</c:v>
                </c:pt>
                <c:pt idx="114">
                  <c:v>1.6027393050193588</c:v>
                </c:pt>
                <c:pt idx="115">
                  <c:v>1.5136434979587865E-3</c:v>
                </c:pt>
                <c:pt idx="116">
                  <c:v>1.441052090782208</c:v>
                </c:pt>
                <c:pt idx="117">
                  <c:v>2.9915198626667396</c:v>
                </c:pt>
                <c:pt idx="118">
                  <c:v>1.5532467879726457</c:v>
                </c:pt>
                <c:pt idx="119">
                  <c:v>1.6782769449833572E-3</c:v>
                </c:pt>
                <c:pt idx="120">
                  <c:v>1.3868423099289624</c:v>
                </c:pt>
                <c:pt idx="121">
                  <c:v>2.8875779218011592</c:v>
                </c:pt>
                <c:pt idx="122">
                  <c:v>1.5035400471714797</c:v>
                </c:pt>
                <c:pt idx="123">
                  <c:v>1.842267579267949E-3</c:v>
                </c:pt>
                <c:pt idx="124">
                  <c:v>1.333232855649769</c:v>
                </c:pt>
                <c:pt idx="125">
                  <c:v>2.7843677471414141</c:v>
                </c:pt>
                <c:pt idx="126">
                  <c:v>1.4539700264410091</c:v>
                </c:pt>
                <c:pt idx="127">
                  <c:v>2.0046021010648937E-3</c:v>
                </c:pt>
                <c:pt idx="128">
                  <c:v>1.2805109347321686</c:v>
                </c:pt>
                <c:pt idx="129">
                  <c:v>2.6824788834394009</c:v>
                </c:pt>
                <c:pt idx="130">
                  <c:v>1.4048388860878778</c:v>
                </c:pt>
                <c:pt idx="131">
                  <c:v>2.1644246892421194E-3</c:v>
                </c:pt>
                <c:pt idx="132">
                  <c:v>1.2289136661151758</c:v>
                </c:pt>
                <c:pt idx="133">
                  <c:v>2.5824040281890794</c:v>
                </c:pt>
                <c:pt idx="134">
                  <c:v>1.3564019322350449</c:v>
                </c:pt>
                <c:pt idx="135">
                  <c:v>2.32102800784415E-3</c:v>
                </c:pt>
                <c:pt idx="136">
                  <c:v>1.1786317444819132</c:v>
                </c:pt>
                <c:pt idx="137">
                  <c:v>2.48454560718872</c:v>
                </c:pt>
                <c:pt idx="138">
                  <c:v>1.3088705488822572</c:v>
                </c:pt>
                <c:pt idx="139">
                  <c:v>2.4738416566646845E-3</c:v>
                </c:pt>
                <c:pt idx="140">
                  <c:v>1.1298137167272908</c:v>
                </c:pt>
                <c:pt idx="141">
                  <c:v>2.3892236199264389</c:v>
                </c:pt>
                <c:pt idx="142">
                  <c:v>1.2624157866162415</c:v>
                </c:pt>
                <c:pt idx="143">
                  <c:v>2.6224191083147694E-3</c:v>
                </c:pt>
                <c:pt idx="144">
                  <c:v>1.0825705629944598</c:v>
                </c:pt>
                <c:pt idx="145">
                  <c:v>2.2966841574088006</c:v>
                </c:pt>
                <c:pt idx="146">
                  <c:v>1.217172317914414</c:v>
                </c:pt>
                <c:pt idx="147">
                  <c:v>2.7664239799755769E-3</c:v>
                </c:pt>
                <c:pt idx="148">
                  <c:v>1.0369803391211863</c:v>
                </c:pt>
                <c:pt idx="149">
                  <c:v>2.2071081180734335</c:v>
                </c:pt>
                <c:pt idx="150">
                  <c:v>1.1732425271775893</c:v>
                </c:pt>
                <c:pt idx="151">
                  <c:v>2.9056162968700292E-3</c:v>
                </c:pt>
                <c:pt idx="152">
                  <c:v>0.99309269864212446</c:v>
                </c:pt>
                <c:pt idx="153">
                  <c:v>2.1206197637208239</c:v>
                </c:pt>
                <c:pt idx="154">
                  <c:v>1.1307005589012671</c:v>
                </c:pt>
                <c:pt idx="155">
                  <c:v>3.0398392298103547E-3</c:v>
                </c:pt>
                <c:pt idx="156">
                  <c:v>0.95093316662450822</c:v>
                </c:pt>
                <c:pt idx="157">
                  <c:v>2.0372948605664472</c:v>
                </c:pt>
                <c:pt idx="158">
                  <c:v>1.089596196663102</c:v>
                </c:pt>
                <c:pt idx="159">
                  <c:v>3.1690066382824892E-3</c:v>
                </c:pt>
                <c:pt idx="160">
                  <c:v>0.91050708301715821</c:v>
                </c:pt>
                <c:pt idx="161">
                  <c:v>1.9571682374922643</c:v>
                </c:pt>
                <c:pt idx="162">
                  <c:v>1.0499584873587544</c:v>
                </c:pt>
                <c:pt idx="163">
                  <c:v>3.2930916261744627E-3</c:v>
                </c:pt>
                <c:pt idx="164">
                  <c:v>0.87180316957841986</c:v>
                </c:pt>
                <c:pt idx="165">
                  <c:v>1.8802406637128499</c:v>
                </c:pt>
                <c:pt idx="166">
                  <c:v>1.01179905899404</c:v>
                </c:pt>
                <c:pt idx="167">
                  <c:v>3.4121162190848655E-3</c:v>
                </c:pt>
                <c:pt idx="168">
                  <c:v>0.83479670235753933</c:v>
                </c:pt>
                <c:pt idx="169">
                  <c:v>1.806485002283102</c:v>
                </c:pt>
                <c:pt idx="170">
                  <c:v>0.97511510672332347</c:v>
                </c:pt>
                <c:pt idx="171">
                  <c:v>3.5261421978821849E-3</c:v>
                </c:pt>
                <c:pt idx="172">
                  <c:v>0.79945229214085189</c:v>
                </c:pt>
                <c:pt idx="173">
                  <c:v>1.7358516359743139</c:v>
                </c:pt>
                <c:pt idx="174">
                  <c:v>0.93989204152685202</c:v>
                </c:pt>
                <c:pt idx="175">
                  <c:v>3.635263069557919E-3</c:v>
                </c:pt>
                <c:pt idx="176">
                  <c:v>0.76572628944426924</c:v>
                </c:pt>
                <c:pt idx="177">
                  <c:v>1.6682731902443186</c:v>
                </c:pt>
                <c:pt idx="178">
                  <c:v>0.90610580996128098</c:v>
                </c:pt>
                <c:pt idx="179">
                  <c:v>3.7395971198247329E-3</c:v>
                </c:pt>
                <c:pt idx="180">
                  <c:v>0.73356883976384268</c:v>
                </c:pt>
                <c:pt idx="181">
                  <c:v>1.6036685965961668</c:v>
                </c:pt>
                <c:pt idx="182">
                  <c:v>0.87372490284697391</c:v>
                </c:pt>
                <c:pt idx="183">
                  <c:v>3.8392814688484184E-3</c:v>
                </c:pt>
                <c:pt idx="184">
                  <c:v>0.70292562002555969</c:v>
                </c:pt>
                <c:pt idx="185">
                  <c:v>1.5419465506809422</c:v>
                </c:pt>
                <c:pt idx="186">
                  <c:v>0.84271207656578495</c:v>
                </c:pt>
                <c:pt idx="187">
                  <c:v>3.9344670387782606E-3</c:v>
                </c:pt>
                <c:pt idx="188">
                  <c:v>0.67373928949824735</c:v>
                </c:pt>
                <c:pt idx="189">
                  <c:v>1.4830084249178581</c:v>
                </c:pt>
                <c:pt idx="190">
                  <c:v>0.8130258137085592</c:v>
                </c:pt>
                <c:pt idx="191">
                  <c:v>4.0253143367181407E-3</c:v>
                </c:pt>
                <c:pt idx="192">
                  <c:v>0.64595068867763183</c:v>
                </c:pt>
                <c:pt idx="193">
                  <c:v>1.4267506967406169</c:v>
                </c:pt>
                <c:pt idx="194">
                  <c:v>0.78462155087079355</c:v>
                </c:pt>
                <c:pt idx="195">
                  <c:v>4.1119899570424409E-3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EBD-A34C-932D-46782415A1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1063679"/>
        <c:axId val="339174751"/>
      </c:scatterChart>
      <c:valAx>
        <c:axId val="341063679"/>
        <c:scaling>
          <c:logBase val="10"/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freq (Hz)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nb-NO"/>
          </a:p>
        </c:txPr>
        <c:crossAx val="339174751"/>
        <c:crosses val="autoZero"/>
        <c:crossBetween val="midCat"/>
      </c:valAx>
      <c:valAx>
        <c:axId val="3391747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|H(f)|^2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nb-NO"/>
          </a:p>
        </c:txPr>
        <c:crossAx val="341063679"/>
        <c:crosses val="autoZero"/>
        <c:crossBetween val="midCat"/>
      </c:valAx>
    </c:plotArea>
    <c:plotVisOnly val="1"/>
    <c:dispBlanksAs val="gap"/>
    <c:showDLblsOverMax val="0"/>
    <c:extLst/>
  </c:chart>
  <c:txPr>
    <a:bodyPr/>
    <a:lstStyle/>
    <a:p>
      <a:pPr>
        <a:defRPr sz="1400"/>
      </a:pPr>
      <a:endParaRPr lang="nb-NO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529012325391068"/>
          <c:y val="3.9947040644237153E-2"/>
          <c:w val="0.69728331327472104"/>
          <c:h val="0.78181510106319851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noise
(e- rms)</c:v>
                </c:pt>
              </c:strCache>
            </c:strRef>
          </c:tx>
          <c:xVal>
            <c:numRef>
              <c:f>Sheet1!$A$2:$A$49</c:f>
              <c:numCache>
                <c:formatCode>#,##0</c:formatCode>
                <c:ptCount val="4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20</c:v>
                </c:pt>
                <c:pt idx="11">
                  <c:v>30</c:v>
                </c:pt>
                <c:pt idx="12">
                  <c:v>40</c:v>
                </c:pt>
                <c:pt idx="13">
                  <c:v>50</c:v>
                </c:pt>
                <c:pt idx="14">
                  <c:v>60</c:v>
                </c:pt>
                <c:pt idx="15">
                  <c:v>70</c:v>
                </c:pt>
                <c:pt idx="16">
                  <c:v>80</c:v>
                </c:pt>
                <c:pt idx="17">
                  <c:v>90</c:v>
                </c:pt>
                <c:pt idx="18">
                  <c:v>100</c:v>
                </c:pt>
                <c:pt idx="19">
                  <c:v>200</c:v>
                </c:pt>
                <c:pt idx="20">
                  <c:v>300</c:v>
                </c:pt>
                <c:pt idx="21">
                  <c:v>400</c:v>
                </c:pt>
                <c:pt idx="22">
                  <c:v>500</c:v>
                </c:pt>
                <c:pt idx="23">
                  <c:v>600</c:v>
                </c:pt>
                <c:pt idx="24">
                  <c:v>700</c:v>
                </c:pt>
                <c:pt idx="25">
                  <c:v>800</c:v>
                </c:pt>
                <c:pt idx="26">
                  <c:v>900</c:v>
                </c:pt>
                <c:pt idx="27">
                  <c:v>1000</c:v>
                </c:pt>
                <c:pt idx="28">
                  <c:v>2000</c:v>
                </c:pt>
                <c:pt idx="29">
                  <c:v>3000</c:v>
                </c:pt>
                <c:pt idx="30">
                  <c:v>4096</c:v>
                </c:pt>
                <c:pt idx="31">
                  <c:v>5000</c:v>
                </c:pt>
                <c:pt idx="32">
                  <c:v>6000</c:v>
                </c:pt>
                <c:pt idx="33">
                  <c:v>7490</c:v>
                </c:pt>
                <c:pt idx="34">
                  <c:v>7500</c:v>
                </c:pt>
                <c:pt idx="35">
                  <c:v>9000</c:v>
                </c:pt>
                <c:pt idx="36">
                  <c:v>12000</c:v>
                </c:pt>
                <c:pt idx="37">
                  <c:v>15000</c:v>
                </c:pt>
                <c:pt idx="38">
                  <c:v>20000</c:v>
                </c:pt>
                <c:pt idx="39">
                  <c:v>25000</c:v>
                </c:pt>
                <c:pt idx="40">
                  <c:v>29995</c:v>
                </c:pt>
                <c:pt idx="41">
                  <c:v>30500</c:v>
                </c:pt>
                <c:pt idx="42">
                  <c:v>44000</c:v>
                </c:pt>
                <c:pt idx="43">
                  <c:v>46000</c:v>
                </c:pt>
                <c:pt idx="44">
                  <c:v>59000</c:v>
                </c:pt>
                <c:pt idx="45">
                  <c:v>61000</c:v>
                </c:pt>
                <c:pt idx="46">
                  <c:v>90000</c:v>
                </c:pt>
                <c:pt idx="47">
                  <c:v>100000</c:v>
                </c:pt>
              </c:numCache>
            </c:numRef>
          </c:xVal>
          <c:yVal>
            <c:numRef>
              <c:f>Sheet1!$B$2:$B$49</c:f>
              <c:numCache>
                <c:formatCode>General</c:formatCode>
                <c:ptCount val="48"/>
                <c:pt idx="0">
                  <c:v>3.162293471517152</c:v>
                </c:pt>
                <c:pt idx="1">
                  <c:v>3.3166850920761228</c:v>
                </c:pt>
                <c:pt idx="2">
                  <c:v>3.4642315165127169</c:v>
                </c:pt>
                <c:pt idx="3">
                  <c:v>3.6057731487158202</c:v>
                </c:pt>
                <c:pt idx="4">
                  <c:v>3.7419914484135317</c:v>
                </c:pt>
                <c:pt idx="5">
                  <c:v>3.8734480763268273</c:v>
                </c:pt>
                <c:pt idx="6">
                  <c:v>4.0006124531126481</c:v>
                </c:pt>
                <c:pt idx="7">
                  <c:v>4.1238816665854996</c:v>
                </c:pt>
                <c:pt idx="8">
                  <c:v>4.2435951739062006</c:v>
                </c:pt>
                <c:pt idx="9">
                  <c:v>4.3600458713183281</c:v>
                </c:pt>
                <c:pt idx="10">
                  <c:v>5.3888774341229917</c:v>
                </c:pt>
                <c:pt idx="11">
                  <c:v>6.2521996129362352</c:v>
                </c:pt>
                <c:pt idx="12">
                  <c:v>7.011419257183241</c:v>
                </c:pt>
                <c:pt idx="13">
                  <c:v>7.6974021591703261</c:v>
                </c:pt>
                <c:pt idx="14">
                  <c:v>8.3282651254628046</c:v>
                </c:pt>
                <c:pt idx="15">
                  <c:v>8.9157164602739574</c:v>
                </c:pt>
                <c:pt idx="16">
                  <c:v>9.4678403028357003</c:v>
                </c:pt>
                <c:pt idx="17">
                  <c:v>9.9904954832080275</c:v>
                </c:pt>
                <c:pt idx="18">
                  <c:v>10.488088481701515</c:v>
                </c:pt>
                <c:pt idx="19">
                  <c:v>14.594519519326424</c:v>
                </c:pt>
                <c:pt idx="20">
                  <c:v>17.832554500127006</c:v>
                </c:pt>
                <c:pt idx="21">
                  <c:v>20.615528128088304</c:v>
                </c:pt>
                <c:pt idx="22">
                  <c:v>23.108440016582687</c:v>
                </c:pt>
                <c:pt idx="23">
                  <c:v>25.396850198400589</c:v>
                </c:pt>
                <c:pt idx="24">
                  <c:v>27.531799795872409</c:v>
                </c:pt>
                <c:pt idx="25">
                  <c:v>29.546573405388315</c:v>
                </c:pt>
                <c:pt idx="26">
                  <c:v>31.464265445104548</c:v>
                </c:pt>
                <c:pt idx="27">
                  <c:v>33.301651610693426</c:v>
                </c:pt>
                <c:pt idx="28">
                  <c:v>49.081564767232109</c:v>
                </c:pt>
                <c:pt idx="29">
                  <c:v>62.521996129362343</c:v>
                </c:pt>
                <c:pt idx="30">
                  <c:v>76.044208194970381</c:v>
                </c:pt>
                <c:pt idx="31">
                  <c:v>86.654486323559723</c:v>
                </c:pt>
                <c:pt idx="32">
                  <c:v>98.025506884687928</c:v>
                </c:pt>
                <c:pt idx="33">
                  <c:v>114.49458502479496</c:v>
                </c:pt>
                <c:pt idx="34">
                  <c:v>114.60366486286553</c:v>
                </c:pt>
                <c:pt idx="35">
                  <c:v>130.80137613954986</c:v>
                </c:pt>
                <c:pt idx="36">
                  <c:v>162.50846131817261</c:v>
                </c:pt>
                <c:pt idx="37">
                  <c:v>193.67240381634136</c:v>
                </c:pt>
                <c:pt idx="38">
                  <c:v>244.96734476252135</c:v>
                </c:pt>
                <c:pt idx="39">
                  <c:v>295.81920154040034</c:v>
                </c:pt>
                <c:pt idx="40">
                  <c:v>346.37263532213399</c:v>
                </c:pt>
                <c:pt idx="41">
                  <c:v>351.47403887058289</c:v>
                </c:pt>
                <c:pt idx="42">
                  <c:v>487.45153605255979</c:v>
                </c:pt>
                <c:pt idx="43">
                  <c:v>507.5519677826104</c:v>
                </c:pt>
                <c:pt idx="44">
                  <c:v>638.05093840539098</c:v>
                </c:pt>
                <c:pt idx="45">
                  <c:v>658.11017314732339</c:v>
                </c:pt>
                <c:pt idx="46">
                  <c:v>948.68804145514559</c:v>
                </c:pt>
                <c:pt idx="47">
                  <c:v>1048.8131387430269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8A13-CA48-95A7-E0337DE386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837696"/>
        <c:axId val="136750208"/>
      </c:scatterChart>
      <c:valAx>
        <c:axId val="41837696"/>
        <c:scaling>
          <c:logBase val="10"/>
          <c:orientation val="minMax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Light level (e-)</a:t>
                </a:r>
              </a:p>
            </c:rich>
          </c:tx>
          <c:overlay val="0"/>
        </c:title>
        <c:numFmt formatCode="#,##0" sourceLinked="1"/>
        <c:majorTickMark val="out"/>
        <c:minorTickMark val="none"/>
        <c:tickLblPos val="nextTo"/>
        <c:crossAx val="136750208"/>
        <c:crosses val="autoZero"/>
        <c:crossBetween val="midCat"/>
      </c:valAx>
      <c:valAx>
        <c:axId val="136750208"/>
        <c:scaling>
          <c:logBase val="10"/>
          <c:orientation val="minMax"/>
          <c:max val="1000"/>
        </c:scaling>
        <c:delete val="0"/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Noise (e- rms)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1837696"/>
        <c:crosses val="autoZero"/>
        <c:crossBetween val="midCat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nb-NO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SNR (dB)</c:v>
                </c:pt>
              </c:strCache>
            </c:strRef>
          </c:tx>
          <c:xVal>
            <c:numRef>
              <c:f>Sheet1!$A$2:$A$49</c:f>
              <c:numCache>
                <c:formatCode>#,##0</c:formatCode>
                <c:ptCount val="4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20</c:v>
                </c:pt>
                <c:pt idx="11">
                  <c:v>30</c:v>
                </c:pt>
                <c:pt idx="12">
                  <c:v>40</c:v>
                </c:pt>
                <c:pt idx="13">
                  <c:v>50</c:v>
                </c:pt>
                <c:pt idx="14">
                  <c:v>60</c:v>
                </c:pt>
                <c:pt idx="15">
                  <c:v>70</c:v>
                </c:pt>
                <c:pt idx="16">
                  <c:v>80</c:v>
                </c:pt>
                <c:pt idx="17">
                  <c:v>90</c:v>
                </c:pt>
                <c:pt idx="18">
                  <c:v>100</c:v>
                </c:pt>
                <c:pt idx="19">
                  <c:v>200</c:v>
                </c:pt>
                <c:pt idx="20">
                  <c:v>300</c:v>
                </c:pt>
                <c:pt idx="21">
                  <c:v>400</c:v>
                </c:pt>
                <c:pt idx="22">
                  <c:v>500</c:v>
                </c:pt>
                <c:pt idx="23">
                  <c:v>600</c:v>
                </c:pt>
                <c:pt idx="24">
                  <c:v>700</c:v>
                </c:pt>
                <c:pt idx="25">
                  <c:v>800</c:v>
                </c:pt>
                <c:pt idx="26">
                  <c:v>900</c:v>
                </c:pt>
                <c:pt idx="27">
                  <c:v>1000</c:v>
                </c:pt>
                <c:pt idx="28">
                  <c:v>2000</c:v>
                </c:pt>
                <c:pt idx="29">
                  <c:v>3000</c:v>
                </c:pt>
                <c:pt idx="30">
                  <c:v>4096</c:v>
                </c:pt>
                <c:pt idx="31">
                  <c:v>5000</c:v>
                </c:pt>
                <c:pt idx="32">
                  <c:v>6000</c:v>
                </c:pt>
                <c:pt idx="33">
                  <c:v>7490</c:v>
                </c:pt>
                <c:pt idx="34">
                  <c:v>7500</c:v>
                </c:pt>
                <c:pt idx="35">
                  <c:v>9000</c:v>
                </c:pt>
                <c:pt idx="36">
                  <c:v>12000</c:v>
                </c:pt>
                <c:pt idx="37">
                  <c:v>15000</c:v>
                </c:pt>
                <c:pt idx="38">
                  <c:v>20000</c:v>
                </c:pt>
                <c:pt idx="39">
                  <c:v>25000</c:v>
                </c:pt>
                <c:pt idx="40">
                  <c:v>29995</c:v>
                </c:pt>
                <c:pt idx="41">
                  <c:v>30500</c:v>
                </c:pt>
                <c:pt idx="42">
                  <c:v>44000</c:v>
                </c:pt>
                <c:pt idx="43">
                  <c:v>46000</c:v>
                </c:pt>
                <c:pt idx="44">
                  <c:v>59000</c:v>
                </c:pt>
                <c:pt idx="45">
                  <c:v>61000</c:v>
                </c:pt>
                <c:pt idx="46">
                  <c:v>90000</c:v>
                </c:pt>
                <c:pt idx="47">
                  <c:v>100000</c:v>
                </c:pt>
              </c:numCache>
            </c:numRef>
          </c:xVal>
          <c:yVal>
            <c:numRef>
              <c:f>Sheet1!$C$2:$C$49</c:f>
              <c:numCache>
                <c:formatCode>General</c:formatCode>
                <c:ptCount val="48"/>
                <c:pt idx="0">
                  <c:v>-10.000043429231045</c:v>
                </c:pt>
                <c:pt idx="1">
                  <c:v>-4.3934848606974741</c:v>
                </c:pt>
                <c:pt idx="2">
                  <c:v>-1.2497130747305047</c:v>
                </c:pt>
                <c:pt idx="3">
                  <c:v>0.90123182009607106</c:v>
                </c:pt>
                <c:pt idx="4">
                  <c:v>2.5173442733125921</c:v>
                </c:pt>
                <c:pt idx="5">
                  <c:v>3.8010702354162946</c:v>
                </c:pt>
                <c:pt idx="6">
                  <c:v>4.8594311504938501</c:v>
                </c:pt>
                <c:pt idx="7">
                  <c:v>5.755675842751228</c:v>
                </c:pt>
                <c:pt idx="8">
                  <c:v>6.5301712521761637</c:v>
                </c:pt>
                <c:pt idx="9">
                  <c:v>7.2101788313455684</c:v>
                </c:pt>
                <c:pt idx="10">
                  <c:v>11.390633792999063</c:v>
                </c:pt>
                <c:pt idx="11">
                  <c:v>13.621768390070777</c:v>
                </c:pt>
                <c:pt idx="12">
                  <c:v>15.125081084415084</c:v>
                </c:pt>
                <c:pt idx="13">
                  <c:v>16.252516539898959</c:v>
                </c:pt>
                <c:pt idx="14">
                  <c:v>17.151934162991335</c:v>
                </c:pt>
                <c:pt idx="15">
                  <c:v>17.898835830447872</c:v>
                </c:pt>
                <c:pt idx="16">
                  <c:v>18.536781261208635</c:v>
                </c:pt>
                <c:pt idx="17">
                  <c:v>19.093109632901648</c:v>
                </c:pt>
                <c:pt idx="18">
                  <c:v>19.58607314841775</c:v>
                </c:pt>
                <c:pt idx="19">
                  <c:v>22.736803878892246</c:v>
                </c:pt>
                <c:pt idx="20">
                  <c:v>24.518153894548924</c:v>
                </c:pt>
                <c:pt idx="21">
                  <c:v>25.757310526056131</c:v>
                </c:pt>
                <c:pt idx="22">
                  <c:v>26.703987516434815</c:v>
                </c:pt>
                <c:pt idx="23">
                  <c:v>27.467427861320193</c:v>
                </c:pt>
                <c:pt idx="24">
                  <c:v>28.105268743964601</c:v>
                </c:pt>
                <c:pt idx="25">
                  <c:v>28.651657302783175</c:v>
                </c:pt>
                <c:pt idx="26">
                  <c:v>29.128498242810998</c:v>
                </c:pt>
                <c:pt idx="27">
                  <c:v>29.550684538508399</c:v>
                </c:pt>
                <c:pt idx="28">
                  <c:v>32.202231913296188</c:v>
                </c:pt>
                <c:pt idx="29">
                  <c:v>33.621768390070777</c:v>
                </c:pt>
                <c:pt idx="30">
                  <c:v>34.625876115507104</c:v>
                </c:pt>
                <c:pt idx="31">
                  <c:v>35.223579043441518</c:v>
                </c:pt>
                <c:pt idx="32">
                  <c:v>35.736243073838033</c:v>
                </c:pt>
                <c:pt idx="33">
                  <c:v>36.313937406403333</c:v>
                </c:pt>
                <c:pt idx="34">
                  <c:v>36.317255148318246</c:v>
                </c:pt>
                <c:pt idx="35">
                  <c:v>36.752603925738818</c:v>
                </c:pt>
                <c:pt idx="36">
                  <c:v>37.366105355193085</c:v>
                </c:pt>
                <c:pt idx="37">
                  <c:v>37.780470322136672</c:v>
                </c:pt>
                <c:pt idx="38">
                  <c:v>38.23843601657358</c:v>
                </c:pt>
                <c:pt idx="39">
                  <c:v>38.538272963293664</c:v>
                </c:pt>
                <c:pt idx="40">
                  <c:v>38.750105847826354</c:v>
                </c:pt>
                <c:pt idx="41">
                  <c:v>38.768131746995941</c:v>
                </c:pt>
                <c:pt idx="42">
                  <c:v>39.110424664262176</c:v>
                </c:pt>
                <c:pt idx="43">
                  <c:v>39.14554631608376</c:v>
                </c:pt>
                <c:pt idx="44">
                  <c:v>39.319933198065534</c:v>
                </c:pt>
                <c:pt idx="45">
                  <c:v>39.340624615636244</c:v>
                </c:pt>
                <c:pt idx="46">
                  <c:v>39.542381665162203</c:v>
                </c:pt>
                <c:pt idx="47">
                  <c:v>39.586037615378231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B445-BC4E-9D71-043A5F93A6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6755968"/>
        <c:axId val="136756544"/>
      </c:scatterChart>
      <c:valAx>
        <c:axId val="136755968"/>
        <c:scaling>
          <c:logBase val="10"/>
          <c:orientation val="minMax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Light level (e-)</a:t>
                </a:r>
              </a:p>
            </c:rich>
          </c:tx>
          <c:overlay val="0"/>
        </c:title>
        <c:numFmt formatCode="#,##0" sourceLinked="1"/>
        <c:majorTickMark val="none"/>
        <c:minorTickMark val="none"/>
        <c:tickLblPos val="nextTo"/>
        <c:crossAx val="136756544"/>
        <c:crosses val="autoZero"/>
        <c:crossBetween val="midCat"/>
      </c:valAx>
      <c:valAx>
        <c:axId val="136756544"/>
        <c:scaling>
          <c:orientation val="minMax"/>
        </c:scaling>
        <c:delete val="0"/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SNR (dB)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136755968"/>
        <c:crosses val="autoZero"/>
        <c:crossBetween val="midCat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PRNU/PN @1K</c:v>
                </c:pt>
              </c:strCache>
            </c:strRef>
          </c:tx>
          <c:trendline>
            <c:trendlineType val="linear"/>
            <c:dispRSqr val="0"/>
            <c:dispEq val="0"/>
          </c:trendline>
          <c:xVal>
            <c:numRef>
              <c:f>Sheet1!$A$2:$A$29</c:f>
              <c:numCache>
                <c:formatCode>General</c:formatCode>
                <c:ptCount val="28"/>
                <c:pt idx="0">
                  <c:v>0.1</c:v>
                </c:pt>
                <c:pt idx="1">
                  <c:v>0.2</c:v>
                </c:pt>
                <c:pt idx="2">
                  <c:v>0.30000000000000004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0.79999999999999993</c:v>
                </c:pt>
                <c:pt idx="8">
                  <c:v>0.89999999999999991</c:v>
                </c:pt>
                <c:pt idx="9">
                  <c:v>0.99999999999999989</c:v>
                </c:pt>
                <c:pt idx="10">
                  <c:v>1.0999999999999999</c:v>
                </c:pt>
                <c:pt idx="11">
                  <c:v>1.2</c:v>
                </c:pt>
                <c:pt idx="12">
                  <c:v>1.3</c:v>
                </c:pt>
                <c:pt idx="13">
                  <c:v>1.4000000000000001</c:v>
                </c:pt>
                <c:pt idx="14">
                  <c:v>1.5000000000000002</c:v>
                </c:pt>
                <c:pt idx="15">
                  <c:v>1.6000000000000003</c:v>
                </c:pt>
                <c:pt idx="16">
                  <c:v>1.7000000000000004</c:v>
                </c:pt>
                <c:pt idx="17">
                  <c:v>1.8000000000000005</c:v>
                </c:pt>
                <c:pt idx="18">
                  <c:v>1.9000000000000006</c:v>
                </c:pt>
                <c:pt idx="19">
                  <c:v>2.0000000000000004</c:v>
                </c:pt>
                <c:pt idx="20">
                  <c:v>2.1000000000000005</c:v>
                </c:pt>
                <c:pt idx="21">
                  <c:v>2.2000000000000006</c:v>
                </c:pt>
                <c:pt idx="22">
                  <c:v>2.3000000000000007</c:v>
                </c:pt>
                <c:pt idx="23">
                  <c:v>2.4000000000000008</c:v>
                </c:pt>
                <c:pt idx="24">
                  <c:v>2.5000000000000009</c:v>
                </c:pt>
                <c:pt idx="25">
                  <c:v>2.600000000000001</c:v>
                </c:pt>
                <c:pt idx="26">
                  <c:v>2.7000000000000011</c:v>
                </c:pt>
                <c:pt idx="27">
                  <c:v>2.8000000000000012</c:v>
                </c:pt>
              </c:numCache>
            </c:numRef>
          </c:xVal>
          <c:yVal>
            <c:numRef>
              <c:f>Sheet1!$B$2:$B$29</c:f>
              <c:numCache>
                <c:formatCode>0.00</c:formatCode>
                <c:ptCount val="28"/>
                <c:pt idx="0">
                  <c:v>3.1622776601683791E-2</c:v>
                </c:pt>
                <c:pt idx="1">
                  <c:v>6.3245553203367583E-2</c:v>
                </c:pt>
                <c:pt idx="2">
                  <c:v>9.4868329805051388E-2</c:v>
                </c:pt>
                <c:pt idx="3">
                  <c:v>0.12649110640673517</c:v>
                </c:pt>
                <c:pt idx="4">
                  <c:v>0.15811388300841897</c:v>
                </c:pt>
                <c:pt idx="5">
                  <c:v>0.18973665961010275</c:v>
                </c:pt>
                <c:pt idx="6">
                  <c:v>0.22135943621178653</c:v>
                </c:pt>
                <c:pt idx="7">
                  <c:v>0.25298221281347033</c:v>
                </c:pt>
                <c:pt idx="8">
                  <c:v>0.28460498941515411</c:v>
                </c:pt>
                <c:pt idx="9">
                  <c:v>0.31622776601683789</c:v>
                </c:pt>
                <c:pt idx="10">
                  <c:v>0.34785054261852172</c:v>
                </c:pt>
                <c:pt idx="11">
                  <c:v>0.3794733192202055</c:v>
                </c:pt>
                <c:pt idx="12">
                  <c:v>0.41109609582188933</c:v>
                </c:pt>
                <c:pt idx="13">
                  <c:v>0.44271887242357316</c:v>
                </c:pt>
                <c:pt idx="14">
                  <c:v>0.474341649025257</c:v>
                </c:pt>
                <c:pt idx="15">
                  <c:v>0.50596442562694077</c:v>
                </c:pt>
                <c:pt idx="16">
                  <c:v>0.53758720222862466</c:v>
                </c:pt>
                <c:pt idx="17">
                  <c:v>0.56920997883030844</c:v>
                </c:pt>
                <c:pt idx="18">
                  <c:v>0.60083275543199222</c:v>
                </c:pt>
                <c:pt idx="19">
                  <c:v>0.63245553203367599</c:v>
                </c:pt>
                <c:pt idx="20">
                  <c:v>0.66407830863535977</c:v>
                </c:pt>
                <c:pt idx="21">
                  <c:v>0.69570108523704366</c:v>
                </c:pt>
                <c:pt idx="22">
                  <c:v>0.72732386183872744</c:v>
                </c:pt>
                <c:pt idx="23">
                  <c:v>0.75894663844041121</c:v>
                </c:pt>
                <c:pt idx="24">
                  <c:v>0.7905694150420951</c:v>
                </c:pt>
                <c:pt idx="25">
                  <c:v>0.82219219164377888</c:v>
                </c:pt>
                <c:pt idx="26">
                  <c:v>0.85381496824546277</c:v>
                </c:pt>
                <c:pt idx="27">
                  <c:v>0.88543774484714655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E76-E94A-9629-8C71CFB4CFC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PRNU/PN @10K</c:v>
                </c:pt>
              </c:strCache>
            </c:strRef>
          </c:tx>
          <c:trendline>
            <c:trendlineType val="linear"/>
            <c:dispRSqr val="0"/>
            <c:dispEq val="0"/>
          </c:trendline>
          <c:xVal>
            <c:numRef>
              <c:f>Sheet1!$A$2:$A$29</c:f>
              <c:numCache>
                <c:formatCode>General</c:formatCode>
                <c:ptCount val="28"/>
                <c:pt idx="0">
                  <c:v>0.1</c:v>
                </c:pt>
                <c:pt idx="1">
                  <c:v>0.2</c:v>
                </c:pt>
                <c:pt idx="2">
                  <c:v>0.30000000000000004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0.79999999999999993</c:v>
                </c:pt>
                <c:pt idx="8">
                  <c:v>0.89999999999999991</c:v>
                </c:pt>
                <c:pt idx="9">
                  <c:v>0.99999999999999989</c:v>
                </c:pt>
                <c:pt idx="10">
                  <c:v>1.0999999999999999</c:v>
                </c:pt>
                <c:pt idx="11">
                  <c:v>1.2</c:v>
                </c:pt>
                <c:pt idx="12">
                  <c:v>1.3</c:v>
                </c:pt>
                <c:pt idx="13">
                  <c:v>1.4000000000000001</c:v>
                </c:pt>
                <c:pt idx="14">
                  <c:v>1.5000000000000002</c:v>
                </c:pt>
                <c:pt idx="15">
                  <c:v>1.6000000000000003</c:v>
                </c:pt>
                <c:pt idx="16">
                  <c:v>1.7000000000000004</c:v>
                </c:pt>
                <c:pt idx="17">
                  <c:v>1.8000000000000005</c:v>
                </c:pt>
                <c:pt idx="18">
                  <c:v>1.9000000000000006</c:v>
                </c:pt>
                <c:pt idx="19">
                  <c:v>2.0000000000000004</c:v>
                </c:pt>
                <c:pt idx="20">
                  <c:v>2.1000000000000005</c:v>
                </c:pt>
                <c:pt idx="21">
                  <c:v>2.2000000000000006</c:v>
                </c:pt>
                <c:pt idx="22">
                  <c:v>2.3000000000000007</c:v>
                </c:pt>
                <c:pt idx="23">
                  <c:v>2.4000000000000008</c:v>
                </c:pt>
                <c:pt idx="24">
                  <c:v>2.5000000000000009</c:v>
                </c:pt>
                <c:pt idx="25">
                  <c:v>2.600000000000001</c:v>
                </c:pt>
                <c:pt idx="26">
                  <c:v>2.7000000000000011</c:v>
                </c:pt>
                <c:pt idx="27">
                  <c:v>2.8000000000000012</c:v>
                </c:pt>
              </c:numCache>
            </c:numRef>
          </c:xVal>
          <c:yVal>
            <c:numRef>
              <c:f>Sheet1!$C$2:$C$29</c:f>
              <c:numCache>
                <c:formatCode>0.00</c:formatCode>
                <c:ptCount val="28"/>
                <c:pt idx="0">
                  <c:v>0.1</c:v>
                </c:pt>
                <c:pt idx="1">
                  <c:v>0.2</c:v>
                </c:pt>
                <c:pt idx="2">
                  <c:v>0.30000000000000004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  <c:pt idx="8">
                  <c:v>0.89999999999999991</c:v>
                </c:pt>
                <c:pt idx="9">
                  <c:v>0.99999999999999989</c:v>
                </c:pt>
                <c:pt idx="10">
                  <c:v>1.0999999999999999</c:v>
                </c:pt>
                <c:pt idx="11">
                  <c:v>1.2</c:v>
                </c:pt>
                <c:pt idx="12">
                  <c:v>1.3</c:v>
                </c:pt>
                <c:pt idx="13">
                  <c:v>1.4000000000000001</c:v>
                </c:pt>
                <c:pt idx="14">
                  <c:v>1.5000000000000002</c:v>
                </c:pt>
                <c:pt idx="15">
                  <c:v>1.6000000000000003</c:v>
                </c:pt>
                <c:pt idx="16">
                  <c:v>1.7000000000000004</c:v>
                </c:pt>
                <c:pt idx="17">
                  <c:v>1.8000000000000005</c:v>
                </c:pt>
                <c:pt idx="18">
                  <c:v>1.9000000000000006</c:v>
                </c:pt>
                <c:pt idx="19">
                  <c:v>2.0000000000000004</c:v>
                </c:pt>
                <c:pt idx="20">
                  <c:v>2.1000000000000005</c:v>
                </c:pt>
                <c:pt idx="21">
                  <c:v>2.2000000000000006</c:v>
                </c:pt>
                <c:pt idx="22">
                  <c:v>2.3000000000000007</c:v>
                </c:pt>
                <c:pt idx="23">
                  <c:v>2.4000000000000008</c:v>
                </c:pt>
                <c:pt idx="24">
                  <c:v>2.5000000000000009</c:v>
                </c:pt>
                <c:pt idx="25">
                  <c:v>2.600000000000001</c:v>
                </c:pt>
                <c:pt idx="26">
                  <c:v>2.7000000000000011</c:v>
                </c:pt>
                <c:pt idx="27">
                  <c:v>2.8000000000000012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4E76-E94A-9629-8C71CFB4CFC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PRNU/PN @100K</c:v>
                </c:pt>
              </c:strCache>
            </c:strRef>
          </c:tx>
          <c:trendline>
            <c:trendlineType val="linear"/>
            <c:dispRSqr val="0"/>
            <c:dispEq val="0"/>
          </c:trendline>
          <c:xVal>
            <c:numRef>
              <c:f>Sheet1!$A$2:$A$29</c:f>
              <c:numCache>
                <c:formatCode>General</c:formatCode>
                <c:ptCount val="28"/>
                <c:pt idx="0">
                  <c:v>0.1</c:v>
                </c:pt>
                <c:pt idx="1">
                  <c:v>0.2</c:v>
                </c:pt>
                <c:pt idx="2">
                  <c:v>0.30000000000000004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0.79999999999999993</c:v>
                </c:pt>
                <c:pt idx="8">
                  <c:v>0.89999999999999991</c:v>
                </c:pt>
                <c:pt idx="9">
                  <c:v>0.99999999999999989</c:v>
                </c:pt>
                <c:pt idx="10">
                  <c:v>1.0999999999999999</c:v>
                </c:pt>
                <c:pt idx="11">
                  <c:v>1.2</c:v>
                </c:pt>
                <c:pt idx="12">
                  <c:v>1.3</c:v>
                </c:pt>
                <c:pt idx="13">
                  <c:v>1.4000000000000001</c:v>
                </c:pt>
                <c:pt idx="14">
                  <c:v>1.5000000000000002</c:v>
                </c:pt>
                <c:pt idx="15">
                  <c:v>1.6000000000000003</c:v>
                </c:pt>
                <c:pt idx="16">
                  <c:v>1.7000000000000004</c:v>
                </c:pt>
                <c:pt idx="17">
                  <c:v>1.8000000000000005</c:v>
                </c:pt>
                <c:pt idx="18">
                  <c:v>1.9000000000000006</c:v>
                </c:pt>
                <c:pt idx="19">
                  <c:v>2.0000000000000004</c:v>
                </c:pt>
                <c:pt idx="20">
                  <c:v>2.1000000000000005</c:v>
                </c:pt>
                <c:pt idx="21">
                  <c:v>2.2000000000000006</c:v>
                </c:pt>
                <c:pt idx="22">
                  <c:v>2.3000000000000007</c:v>
                </c:pt>
                <c:pt idx="23">
                  <c:v>2.4000000000000008</c:v>
                </c:pt>
                <c:pt idx="24">
                  <c:v>2.5000000000000009</c:v>
                </c:pt>
                <c:pt idx="25">
                  <c:v>2.600000000000001</c:v>
                </c:pt>
                <c:pt idx="26">
                  <c:v>2.7000000000000011</c:v>
                </c:pt>
                <c:pt idx="27">
                  <c:v>2.8000000000000012</c:v>
                </c:pt>
              </c:numCache>
            </c:numRef>
          </c:xVal>
          <c:yVal>
            <c:numRef>
              <c:f>Sheet1!$D$2:$D$29</c:f>
              <c:numCache>
                <c:formatCode>0.00</c:formatCode>
                <c:ptCount val="28"/>
                <c:pt idx="0">
                  <c:v>0.31622776601683794</c:v>
                </c:pt>
                <c:pt idx="1">
                  <c:v>0.63245553203367588</c:v>
                </c:pt>
                <c:pt idx="2">
                  <c:v>0.94868329805051399</c:v>
                </c:pt>
                <c:pt idx="3">
                  <c:v>1.2649110640673518</c:v>
                </c:pt>
                <c:pt idx="4">
                  <c:v>1.5811388300841898</c:v>
                </c:pt>
                <c:pt idx="5">
                  <c:v>1.8973665961010278</c:v>
                </c:pt>
                <c:pt idx="6">
                  <c:v>2.2135943621178655</c:v>
                </c:pt>
                <c:pt idx="7">
                  <c:v>2.5298221281347035</c:v>
                </c:pt>
                <c:pt idx="8">
                  <c:v>2.8460498941515415</c:v>
                </c:pt>
                <c:pt idx="9">
                  <c:v>3.1622776601683791</c:v>
                </c:pt>
                <c:pt idx="10">
                  <c:v>3.4785054261852175</c:v>
                </c:pt>
                <c:pt idx="11">
                  <c:v>3.7947331922020555</c:v>
                </c:pt>
                <c:pt idx="12">
                  <c:v>4.110960958218894</c:v>
                </c:pt>
                <c:pt idx="13">
                  <c:v>4.427188724235732</c:v>
                </c:pt>
                <c:pt idx="14">
                  <c:v>4.74341649025257</c:v>
                </c:pt>
                <c:pt idx="15">
                  <c:v>5.0596442562694088</c:v>
                </c:pt>
                <c:pt idx="16">
                  <c:v>5.3758720222862468</c:v>
                </c:pt>
                <c:pt idx="17">
                  <c:v>5.6920997883030848</c:v>
                </c:pt>
                <c:pt idx="18">
                  <c:v>6.0083275543199237</c:v>
                </c:pt>
                <c:pt idx="19">
                  <c:v>6.3245553203367608</c:v>
                </c:pt>
                <c:pt idx="20">
                  <c:v>6.6407830863535988</c:v>
                </c:pt>
                <c:pt idx="21">
                  <c:v>6.9570108523704368</c:v>
                </c:pt>
                <c:pt idx="22">
                  <c:v>7.2732386183872748</c:v>
                </c:pt>
                <c:pt idx="23">
                  <c:v>7.5894663844041137</c:v>
                </c:pt>
                <c:pt idx="24">
                  <c:v>7.9056941504209517</c:v>
                </c:pt>
                <c:pt idx="25">
                  <c:v>8.2219219164377897</c:v>
                </c:pt>
                <c:pt idx="26">
                  <c:v>8.5381496824546286</c:v>
                </c:pt>
                <c:pt idx="27">
                  <c:v>8.8543774484714657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4E76-E94A-9629-8C71CFB4CFC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PRNU/PN @1M</c:v>
                </c:pt>
              </c:strCache>
            </c:strRef>
          </c:tx>
          <c:trendline>
            <c:trendlineType val="linear"/>
            <c:dispRSqr val="0"/>
            <c:dispEq val="0"/>
          </c:trendline>
          <c:xVal>
            <c:numRef>
              <c:f>Sheet1!$A$2:$A$29</c:f>
              <c:numCache>
                <c:formatCode>General</c:formatCode>
                <c:ptCount val="28"/>
                <c:pt idx="0">
                  <c:v>0.1</c:v>
                </c:pt>
                <c:pt idx="1">
                  <c:v>0.2</c:v>
                </c:pt>
                <c:pt idx="2">
                  <c:v>0.30000000000000004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0.79999999999999993</c:v>
                </c:pt>
                <c:pt idx="8">
                  <c:v>0.89999999999999991</c:v>
                </c:pt>
                <c:pt idx="9">
                  <c:v>0.99999999999999989</c:v>
                </c:pt>
                <c:pt idx="10">
                  <c:v>1.0999999999999999</c:v>
                </c:pt>
                <c:pt idx="11">
                  <c:v>1.2</c:v>
                </c:pt>
                <c:pt idx="12">
                  <c:v>1.3</c:v>
                </c:pt>
                <c:pt idx="13">
                  <c:v>1.4000000000000001</c:v>
                </c:pt>
                <c:pt idx="14">
                  <c:v>1.5000000000000002</c:v>
                </c:pt>
                <c:pt idx="15">
                  <c:v>1.6000000000000003</c:v>
                </c:pt>
                <c:pt idx="16">
                  <c:v>1.7000000000000004</c:v>
                </c:pt>
                <c:pt idx="17">
                  <c:v>1.8000000000000005</c:v>
                </c:pt>
                <c:pt idx="18">
                  <c:v>1.9000000000000006</c:v>
                </c:pt>
                <c:pt idx="19">
                  <c:v>2.0000000000000004</c:v>
                </c:pt>
                <c:pt idx="20">
                  <c:v>2.1000000000000005</c:v>
                </c:pt>
                <c:pt idx="21">
                  <c:v>2.2000000000000006</c:v>
                </c:pt>
                <c:pt idx="22">
                  <c:v>2.3000000000000007</c:v>
                </c:pt>
                <c:pt idx="23">
                  <c:v>2.4000000000000008</c:v>
                </c:pt>
                <c:pt idx="24">
                  <c:v>2.5000000000000009</c:v>
                </c:pt>
                <c:pt idx="25">
                  <c:v>2.600000000000001</c:v>
                </c:pt>
                <c:pt idx="26">
                  <c:v>2.7000000000000011</c:v>
                </c:pt>
                <c:pt idx="27">
                  <c:v>2.8000000000000012</c:v>
                </c:pt>
              </c:numCache>
            </c:numRef>
          </c:xVal>
          <c:yVal>
            <c:numRef>
              <c:f>Sheet1!$E$2:$E$29</c:f>
              <c:numCache>
                <c:formatCode>0.00</c:formatCode>
                <c:ptCount val="28"/>
                <c:pt idx="0">
                  <c:v>1</c:v>
                </c:pt>
                <c:pt idx="1">
                  <c:v>2</c:v>
                </c:pt>
                <c:pt idx="2">
                  <c:v>3.0000000000000004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6.9999999999999991</c:v>
                </c:pt>
                <c:pt idx="7">
                  <c:v>8</c:v>
                </c:pt>
                <c:pt idx="8">
                  <c:v>9</c:v>
                </c:pt>
                <c:pt idx="9">
                  <c:v>9.9999999999999982</c:v>
                </c:pt>
                <c:pt idx="10">
                  <c:v>11</c:v>
                </c:pt>
                <c:pt idx="11">
                  <c:v>12</c:v>
                </c:pt>
                <c:pt idx="12">
                  <c:v>13.000000000000002</c:v>
                </c:pt>
                <c:pt idx="13">
                  <c:v>14.000000000000002</c:v>
                </c:pt>
                <c:pt idx="14">
                  <c:v>15.000000000000004</c:v>
                </c:pt>
                <c:pt idx="15">
                  <c:v>16.000000000000004</c:v>
                </c:pt>
                <c:pt idx="16">
                  <c:v>17.000000000000004</c:v>
                </c:pt>
                <c:pt idx="17">
                  <c:v>18.000000000000007</c:v>
                </c:pt>
                <c:pt idx="18">
                  <c:v>19.000000000000007</c:v>
                </c:pt>
                <c:pt idx="19">
                  <c:v>20.000000000000004</c:v>
                </c:pt>
                <c:pt idx="20">
                  <c:v>21.000000000000004</c:v>
                </c:pt>
                <c:pt idx="21">
                  <c:v>22.000000000000007</c:v>
                </c:pt>
                <c:pt idx="22">
                  <c:v>23.000000000000007</c:v>
                </c:pt>
                <c:pt idx="23">
                  <c:v>24.000000000000007</c:v>
                </c:pt>
                <c:pt idx="24">
                  <c:v>25.000000000000007</c:v>
                </c:pt>
                <c:pt idx="25">
                  <c:v>26.000000000000011</c:v>
                </c:pt>
                <c:pt idx="26">
                  <c:v>27.000000000000011</c:v>
                </c:pt>
                <c:pt idx="27">
                  <c:v>28.000000000000011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4E76-E94A-9629-8C71CFB4CF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4627392"/>
        <c:axId val="84627968"/>
      </c:scatterChart>
      <c:valAx>
        <c:axId val="84627392"/>
        <c:scaling>
          <c:orientation val="minMax"/>
          <c:max val="1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PRNU (% rms)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84627968"/>
        <c:crosses val="autoZero"/>
        <c:crossBetween val="midCat"/>
      </c:valAx>
      <c:valAx>
        <c:axId val="84627968"/>
        <c:scaling>
          <c:orientation val="minMax"/>
          <c:max val="6"/>
        </c:scaling>
        <c:delete val="0"/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Noise</a:t>
                </a:r>
                <a:r>
                  <a:rPr lang="en-US" baseline="0"/>
                  <a:t> ratio (no unit)</a:t>
                </a:r>
                <a:endParaRPr lang="en-US"/>
              </a:p>
            </c:rich>
          </c:tx>
          <c:overlay val="0"/>
        </c:title>
        <c:numFmt formatCode="0.00" sourceLinked="1"/>
        <c:majorTickMark val="out"/>
        <c:minorTickMark val="none"/>
        <c:tickLblPos val="nextTo"/>
        <c:crossAx val="84627392"/>
        <c:crosses val="autoZero"/>
        <c:crossBetween val="midCat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0.42528</cdr:x>
      <cdr:y>0.06667</cdr:y>
    </cdr:from>
    <cdr:to>
      <cdr:x>0.53281</cdr:x>
      <cdr:y>0.15463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6480D26D-A464-D449-BA37-C555C8B93BD9}"/>
            </a:ext>
          </a:extLst>
        </cdr:cNvPr>
        <cdr:cNvSpPr txBox="1"/>
      </cdr:nvSpPr>
      <cdr:spPr>
        <a:xfrm xmlns:a="http://schemas.openxmlformats.org/drawingml/2006/main">
          <a:off x="3888780" y="228600"/>
          <a:ext cx="983255" cy="301615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/>
            <a:t>Tcds=5us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0.22385</cdr:x>
      <cdr:y>0.16435</cdr:y>
    </cdr:from>
    <cdr:to>
      <cdr:x>0.33138</cdr:x>
      <cdr:y>0.33565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6480D26D-A464-D449-BA37-C555C8B93BD9}"/>
            </a:ext>
          </a:extLst>
        </cdr:cNvPr>
        <cdr:cNvSpPr txBox="1"/>
      </cdr:nvSpPr>
      <cdr:spPr>
        <a:xfrm xmlns:a="http://schemas.openxmlformats.org/drawingml/2006/main">
          <a:off x="1454141" y="450844"/>
          <a:ext cx="698520" cy="469905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dirty="0" err="1"/>
            <a:t>Tcds</a:t>
          </a:r>
          <a:r>
            <a:rPr lang="en-US" sz="1400" dirty="0"/>
            <a:t>=5us</a:t>
          </a:r>
        </a:p>
        <a:p xmlns:a="http://schemas.openxmlformats.org/drawingml/2006/main">
          <a:r>
            <a:rPr lang="en-US" sz="1400" dirty="0"/>
            <a:t>fc = 5MHz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2CEC585-F209-0249-87B1-95C1AA7BF750}" type="datetime1">
              <a:rPr lang="nb-NO"/>
              <a:pPr>
                <a:defRPr/>
              </a:pPr>
              <a:t>07.10.2019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78034AB-4BDC-1A4E-B997-0CCC3F1DB647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984279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D21BD64-BEF5-304E-BFE0-849DE736EC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7196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21BD64-BEF5-304E-BFE0-849DE736ECC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25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543800" cy="1143000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143000" y="3429000"/>
            <a:ext cx="7543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noProof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B33F2-42B9-F24A-A161-8010F2EC0A01}" type="datetime1">
              <a:rPr lang="nb-NO" smtClean="0"/>
              <a:t>07.10.2019</a:t>
            </a:fld>
            <a:endParaRPr lang="nb-NO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dirty="0"/>
              <a:t>IN5350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A1E80-B603-4331-A1B2-3961C4FB19F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31561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5344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4740A-2D58-3F4B-985F-D09A15571976}" type="datetime1">
              <a:rPr lang="nb-NO" smtClean="0"/>
              <a:t>07.10.2019</a:t>
            </a:fld>
            <a:endParaRPr lang="nb-NO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dirty="0"/>
              <a:t>IN5350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A1E80-B603-4331-A1B2-3961C4FB19FD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06900"/>
            <a:ext cx="8153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906713"/>
            <a:ext cx="8153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EE56D-3A0B-934B-BBFA-8F5A395BFE26}" type="datetime1">
              <a:rPr lang="nb-NO" smtClean="0"/>
              <a:t>07.10.2019</a:t>
            </a:fld>
            <a:endParaRPr lang="nb-NO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dirty="0"/>
              <a:t>IN5350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A1E80-B603-4331-A1B2-3961C4FB19FD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533400"/>
            <a:ext cx="8534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600200"/>
            <a:ext cx="8534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pic>
        <p:nvPicPr>
          <p:cNvPr id="1031" name="Picture 8" descr="MN_IFI_A_ENG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" y="228600"/>
            <a:ext cx="294957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32E3AE-3C99-434A-901E-B4FDB02DDC73}" type="datetime1">
              <a:rPr lang="en-GB" noProof="0" smtClean="0"/>
              <a:t>07/10/2019</a:t>
            </a:fld>
            <a:endParaRPr lang="en-GB" noProof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noProof="0"/>
              <a:t>IN5350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A1E80-B603-4331-A1B2-3961C4FB19FD}" type="slidenum">
              <a:rPr lang="en-GB" noProof="0" smtClean="0"/>
              <a:t>‹#›</a:t>
            </a:fld>
            <a:endParaRPr lang="en-GB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46" r:id="rId2"/>
    <p:sldLayoutId id="2147483728" r:id="rId3"/>
    <p:sldLayoutId id="2147483729" r:id="rId4"/>
    <p:sldLayoutId id="2147483732" r:id="rId5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openxmlformats.org/officeDocument/2006/relationships/image" Target="../media/image24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6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3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nb-NO" dirty="0">
                <a:solidFill>
                  <a:schemeClr val="tx1"/>
                </a:solidFill>
              </a:rPr>
              <a:t>INF5350</a:t>
            </a:r>
            <a:r>
              <a:rPr lang="nb-NO" dirty="0"/>
              <a:t> – CMOS image sensor design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Lecture 6 – Modelling S/N ratio</a:t>
            </a:r>
          </a:p>
          <a:p>
            <a:pPr eaLnBrk="1" hangingPunct="1"/>
            <a:endParaRPr lang="nb-NO" sz="1600" dirty="0"/>
          </a:p>
          <a:p>
            <a:pPr eaLnBrk="1" hangingPunct="1"/>
            <a:r>
              <a:rPr lang="nb-NO" sz="1600" dirty="0"/>
              <a:t>4-October-2019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7C222-E063-FC4C-AE15-369D39854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DCDS transfer function example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34255A-DD84-D143-86F3-FC4FF374C25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E1EE56D-3A0B-934B-BBFA-8F5A395BFE26}" type="datetime1">
              <a:rPr lang="nb-NO" smtClean="0"/>
              <a:t>07.10.2019</a:t>
            </a:fld>
            <a:endParaRPr lang="nb-NO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A4A5CC-BF72-B84B-A8AD-CB4D13570C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IN5350</a:t>
            </a:r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2F8639-D4DC-854E-A2A8-96EFBFD3D1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2A1E80-B603-4331-A1B2-3961C4FB19FD}" type="slidenum">
              <a:rPr lang="nb-NO" smtClean="0"/>
              <a:t>10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F461E35-7DCB-8A4E-AB78-ADF033C4F4B5}"/>
                  </a:ext>
                </a:extLst>
              </p:cNvPr>
              <p:cNvSpPr txBox="1"/>
              <p:nvPr/>
            </p:nvSpPr>
            <p:spPr>
              <a:xfrm>
                <a:off x="2741017" y="1763368"/>
                <a:ext cx="3278783" cy="66652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 smtClean="0">
                                  <a:latin typeface="Cambria Math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 smtClean="0"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en-GB" i="1" smtClean="0"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GB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i="1" smtClean="0">
                          <a:latin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/>
                        </a:rPr>
                        <m:t>4</m:t>
                      </m:r>
                      <m:r>
                        <a:rPr lang="en-GB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𝑠𝑖𝑛</m:t>
                          </m:r>
                        </m:e>
                        <m:sup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(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  <m:sSub>
                            <m:sSubPr>
                              <m:ctrlPr>
                                <a:rPr lang="en-GB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GB" i="1" smtClean="0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GB" i="1" smtClean="0">
                                  <a:latin typeface="Cambria Math"/>
                                  <a:ea typeface="Cambria Math"/>
                                </a:rPr>
                                <m:t>𝐶𝐷𝑆</m:t>
                              </m:r>
                            </m:sub>
                          </m:sSub>
                        </m:num>
                        <m:den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en-GB" smtClean="0"/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F461E35-7DCB-8A4E-AB78-ADF033C4F4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1017" y="1763368"/>
                <a:ext cx="3278783" cy="666529"/>
              </a:xfrm>
              <a:prstGeom prst="rect">
                <a:avLst/>
              </a:prstGeom>
              <a:blipFill>
                <a:blip r:embed="rId2"/>
                <a:stretch>
                  <a:fillRect b="-185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D103C7A4-4B87-3544-965B-0869CB25D2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8989301"/>
              </p:ext>
            </p:extLst>
          </p:nvPr>
        </p:nvGraphicFramePr>
        <p:xfrm>
          <a:off x="0" y="2667000"/>
          <a:ext cx="91440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572EA17-6ECA-694D-BBC8-37250E1061AC}"/>
              </a:ext>
            </a:extLst>
          </p:cNvPr>
          <p:cNvCxnSpPr>
            <a:cxnSpLocks/>
          </p:cNvCxnSpPr>
          <p:nvPr/>
        </p:nvCxnSpPr>
        <p:spPr bwMode="auto">
          <a:xfrm>
            <a:off x="914400" y="5181600"/>
            <a:ext cx="41910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dash"/>
            <a:round/>
            <a:headEnd type="triangle"/>
            <a:tailEnd type="triangle"/>
          </a:ln>
          <a:effectLst/>
        </p:spPr>
      </p:cxnSp>
      <p:sp>
        <p:nvSpPr>
          <p:cNvPr id="15" name="Down Arrow Callout 14">
            <a:extLst>
              <a:ext uri="{FF2B5EF4-FFF2-40B4-BE49-F238E27FC236}">
                <a16:creationId xmlns:a16="http://schemas.microsoft.com/office/drawing/2014/main" id="{31258BE7-7A9B-8F42-A058-5228DC1C56D5}"/>
              </a:ext>
            </a:extLst>
          </p:cNvPr>
          <p:cNvSpPr/>
          <p:nvPr/>
        </p:nvSpPr>
        <p:spPr bwMode="auto">
          <a:xfrm>
            <a:off x="2057400" y="3886200"/>
            <a:ext cx="1676400" cy="1143000"/>
          </a:xfrm>
          <a:prstGeom prst="downArrowCallout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GB" sz="1600" dirty="0"/>
              <a:t>Low frequency signals &amp; noise attenuated</a:t>
            </a:r>
          </a:p>
        </p:txBody>
      </p:sp>
    </p:spTree>
    <p:extLst>
      <p:ext uri="{BB962C8B-B14F-4D97-AF65-F5344CB8AC3E}">
        <p14:creationId xmlns:p14="http://schemas.microsoft.com/office/powerpoint/2010/main" val="2708069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DCDS with LP filter for noise limitation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3A8CBF4-D648-EE4D-943E-27A19B318E6B}" type="datetime1">
              <a:rPr lang="en-GB" smtClean="0"/>
              <a:t>07/10/2019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IN5350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2A1E80-B603-4331-A1B2-3961C4FB19FD}" type="slidenum">
              <a:rPr lang="en-GB" smtClean="0"/>
              <a:t>11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 bwMode="auto">
              <a:xfrm>
                <a:off x="3783290" y="2308269"/>
                <a:ext cx="3429000" cy="1219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/>
                        </a:rPr>
                        <m:t>h</m:t>
                      </m:r>
                      <m:r>
                        <a:rPr lang="en-GB" sz="1600" i="1" smtClean="0">
                          <a:latin typeface="Cambria Math"/>
                        </a:rPr>
                        <m:t>(</m:t>
                      </m:r>
                      <m:r>
                        <a:rPr lang="en-GB" sz="1600" i="1" smtClean="0">
                          <a:latin typeface="Cambria Math"/>
                        </a:rPr>
                        <m:t>𝑡</m:t>
                      </m:r>
                      <m:r>
                        <a:rPr lang="en-GB" sz="1600" i="1" smtClean="0">
                          <a:latin typeface="Cambria Math"/>
                        </a:rPr>
                        <m:t>) = </m:t>
                      </m:r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𝑏𝑖𝑡</m:t>
                                  </m:r>
                                </m:sub>
                              </m:sSub>
                            </m:sup>
                          </m:sSup>
                          <m:r>
                            <a:rPr lang="en-GB" sz="1600" b="0" i="1" smtClean="0">
                              <a:latin typeface="Cambria Math"/>
                            </a:rPr>
                            <m:t>−1</m:t>
                          </m:r>
                        </m:num>
                        <m:den>
                          <m:sSub>
                            <m:sSub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GB" sz="1600" b="0" i="1" smtClean="0">
                                  <a:latin typeface="Cambria Math"/>
                                </a:rPr>
                                <m:t>𝑟𝑒𝑓</m:t>
                              </m:r>
                            </m:sub>
                          </m:sSub>
                        </m:den>
                      </m:f>
                      <m:r>
                        <a:rPr lang="en-GB" sz="1600" i="1">
                          <a:latin typeface="Cambria Math"/>
                        </a:rPr>
                        <m:t>{</m:t>
                      </m:r>
                      <m:r>
                        <a:rPr lang="en-GB" sz="1600" i="1" smtClean="0">
                          <a:latin typeface="Cambria Math"/>
                          <a:ea typeface="Cambria Math"/>
                        </a:rPr>
                        <m:t>𝛿</m:t>
                      </m:r>
                      <m:r>
                        <a:rPr lang="en-GB" sz="1600" i="1">
                          <a:latin typeface="Cambria Math"/>
                        </a:rPr>
                        <m:t>(</m:t>
                      </m:r>
                      <m:r>
                        <a:rPr lang="en-GB" sz="1600" i="1">
                          <a:latin typeface="Cambria Math"/>
                        </a:rPr>
                        <m:t>𝑡</m:t>
                      </m:r>
                      <m:r>
                        <a:rPr lang="en-GB" sz="1600" i="1">
                          <a:latin typeface="Cambria Math"/>
                        </a:rPr>
                        <m:t>) –</m:t>
                      </m:r>
                      <m:r>
                        <a:rPr lang="en-GB" sz="1600" i="1">
                          <a:latin typeface="Cambria Math"/>
                          <a:ea typeface="Cambria Math"/>
                        </a:rPr>
                        <m:t>𝛿</m:t>
                      </m:r>
                      <m:r>
                        <a:rPr lang="en-GB" sz="1600" i="1">
                          <a:latin typeface="Cambria Math"/>
                        </a:rPr>
                        <m:t>(</m:t>
                      </m:r>
                      <m:r>
                        <a:rPr lang="en-GB" sz="1600" i="1">
                          <a:latin typeface="Cambria Math"/>
                        </a:rPr>
                        <m:t>𝑡</m:t>
                      </m:r>
                      <m:r>
                        <a:rPr lang="en-GB" sz="16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/>
                            </a:rPr>
                            <m:t>𝐶𝐷𝑆</m:t>
                          </m:r>
                        </m:sub>
                      </m:sSub>
                      <m:r>
                        <a:rPr lang="en-GB" sz="1600" i="1">
                          <a:latin typeface="Cambria Math"/>
                        </a:rPr>
                        <m:t>)}</m:t>
                      </m:r>
                    </m:oMath>
                  </m:oMathPara>
                </a14:m>
                <a:endParaRPr kumimoji="0" lang="en-GB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83290" y="2308269"/>
                <a:ext cx="3429000" cy="12192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>
            <a:cxnSpLocks/>
            <a:endCxn id="6" idx="1"/>
          </p:cNvCxnSpPr>
          <p:nvPr/>
        </p:nvCxnSpPr>
        <p:spPr bwMode="auto">
          <a:xfrm>
            <a:off x="3402290" y="2917869"/>
            <a:ext cx="3810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>
            <a:cxnSpLocks/>
          </p:cNvCxnSpPr>
          <p:nvPr/>
        </p:nvCxnSpPr>
        <p:spPr bwMode="auto">
          <a:xfrm>
            <a:off x="7212290" y="2917869"/>
            <a:ext cx="20188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685800" y="2689269"/>
            <a:ext cx="887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Input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35690" y="1908159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A/D and digital CDS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67600" y="2689269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Output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 bwMode="auto">
              <a:xfrm>
                <a:off x="1802090" y="2281212"/>
                <a:ext cx="1752600" cy="12192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ヒラギノ角ゴ Pro W3" charset="-128"/>
                        </a:rPr>
                        <m:t>h</m:t>
                      </m:r>
                      <m:d>
                        <m:dPr>
                          <m:ctrlPr>
                            <a:rPr kumimoji="0" lang="en-GB" sz="16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ヒラギノ角ゴ Pro W3" charset="-128"/>
                            </a:rPr>
                          </m:ctrlPr>
                        </m:dPr>
                        <m:e>
                          <m:r>
                            <a:rPr kumimoji="0" lang="en-GB" sz="16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ヒラギノ角ゴ Pro W3" charset="-128"/>
                            </a:rPr>
                            <m:t>𝑡</m:t>
                          </m:r>
                        </m:e>
                      </m:d>
                      <m:r>
                        <a:rPr kumimoji="0" lang="en-GB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ヒラギノ角ゴ Pro W3" charset="-128"/>
                        </a:rPr>
                        <m:t>=1−</m:t>
                      </m:r>
                      <m:sSup>
                        <m:sSupPr>
                          <m:ctrlPr>
                            <a:rPr kumimoji="0" lang="en-GB" sz="16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ヒラギノ角ゴ Pro W3" charset="-128"/>
                            </a:rPr>
                          </m:ctrlPr>
                        </m:sSupPr>
                        <m:e>
                          <m:r>
                            <a:rPr kumimoji="0" lang="en-GB" sz="16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ヒラギノ角ゴ Pro W3" charset="-128"/>
                            </a:rPr>
                            <m:t>𝑒</m:t>
                          </m:r>
                        </m:e>
                        <m:sup>
                          <m:r>
                            <a:rPr kumimoji="0" lang="en-GB" sz="16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ヒラギノ角ゴ Pro W3" charset="-128"/>
                            </a:rPr>
                            <m:t>−</m:t>
                          </m:r>
                          <m:f>
                            <m:fPr>
                              <m:type m:val="skw"/>
                              <m:ctrlPr>
                                <a:rPr kumimoji="0" lang="en-GB" sz="16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ヒラギノ角ゴ Pro W3" charset="-128"/>
                                </a:rPr>
                              </m:ctrlPr>
                            </m:fPr>
                            <m:num>
                              <m:r>
                                <a:rPr kumimoji="0" lang="en-GB" sz="16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ヒラギノ角ゴ Pro W3" charset="-128"/>
                                </a:rPr>
                                <m:t>𝑡</m:t>
                              </m:r>
                            </m:num>
                            <m:den>
                              <m:r>
                                <a:rPr kumimoji="0" lang="en-GB" sz="160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ヒラギノ角ゴ Pro W3" charset="-128"/>
                                </a:rPr>
                                <m:t>𝑅𝐶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kumimoji="0" lang="en-GB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02090" y="2281212"/>
                <a:ext cx="1752600" cy="1219200"/>
              </a:xfrm>
              <a:prstGeom prst="rect">
                <a:avLst/>
              </a:prstGeom>
              <a:blipFill>
                <a:blip r:embed="rId3"/>
                <a:stretch>
                  <a:fillRect b="-5155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1649690" y="1908159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Low-pass filter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4C65AF4-9EAE-8546-B1A3-B1391F157628}"/>
              </a:ext>
            </a:extLst>
          </p:cNvPr>
          <p:cNvCxnSpPr>
            <a:cxnSpLocks/>
          </p:cNvCxnSpPr>
          <p:nvPr/>
        </p:nvCxnSpPr>
        <p:spPr bwMode="auto">
          <a:xfrm>
            <a:off x="1600201" y="2917869"/>
            <a:ext cx="20188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BA02C17-2C51-FC46-8023-90248EA411B2}"/>
                  </a:ext>
                </a:extLst>
              </p:cNvPr>
              <p:cNvSpPr txBox="1"/>
              <p:nvPr/>
            </p:nvSpPr>
            <p:spPr>
              <a:xfrm>
                <a:off x="333764" y="4042494"/>
                <a:ext cx="2532873" cy="6508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BA02C17-2C51-FC46-8023-90248EA411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764" y="4042494"/>
                <a:ext cx="2532873" cy="650819"/>
              </a:xfrm>
              <a:prstGeom prst="rect">
                <a:avLst/>
              </a:prstGeom>
              <a:blipFill>
                <a:blip r:embed="rId4"/>
                <a:stretch>
                  <a:fillRect b="-113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8DD70D6-9AC5-BB47-8283-2298DA36E4A4}"/>
              </a:ext>
            </a:extLst>
          </p:cNvPr>
          <p:cNvCxnSpPr>
            <a:cxnSpLocks/>
          </p:cNvCxnSpPr>
          <p:nvPr/>
        </p:nvCxnSpPr>
        <p:spPr bwMode="auto">
          <a:xfrm flipH="1">
            <a:off x="2057400" y="3298869"/>
            <a:ext cx="533400" cy="57459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1BA13D0-53D8-7046-AB16-6E2EBBE55B49}"/>
                  </a:ext>
                </a:extLst>
              </p:cNvPr>
              <p:cNvSpPr txBox="1"/>
              <p:nvPr/>
            </p:nvSpPr>
            <p:spPr>
              <a:xfrm>
                <a:off x="4191000" y="3927579"/>
                <a:ext cx="4077014" cy="7968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lang="en-GB">
                          <a:latin typeface="Cambria Math"/>
                        </a:rPr>
                        <m:t>4</m:t>
                      </m:r>
                      <m:r>
                        <a:rPr lang="en-GB" i="1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GB" i="1">
                                  <a:latin typeface="Cambria Math"/>
                                </a:rPr>
                                <m:t>𝑁</m:t>
                              </m:r>
                            </m:sup>
                          </m:sSup>
                          <m:r>
                            <a:rPr lang="en-GB" i="1">
                              <a:latin typeface="Cambria Math"/>
                            </a:rPr>
                            <m:t>−1</m:t>
                          </m:r>
                        </m:num>
                        <m:den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GB" i="1">
                                  <a:latin typeface="Cambria Math"/>
                                </a:rPr>
                                <m:t>𝑟𝑒𝑓</m:t>
                              </m:r>
                            </m:sub>
                          </m:sSub>
                        </m:den>
                      </m:f>
                      <m:r>
                        <a:rPr lang="en-GB" i="1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/>
                              <a:ea typeface="Cambria Math"/>
                            </a:rPr>
                            <m:t>𝑠𝑖𝑛</m:t>
                          </m:r>
                        </m:e>
                        <m:sup>
                          <m:r>
                            <a:rPr lang="en-GB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latin typeface="Cambria Math"/>
                          <a:ea typeface="Cambria Math"/>
                        </a:rPr>
                        <m:t>(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/>
                              <a:ea typeface="Cambria Math"/>
                            </a:rPr>
                            <m:t>𝜔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𝐶𝐷𝑆</m:t>
                              </m:r>
                            </m:sub>
                          </m:sSub>
                        </m:num>
                        <m:den>
                          <m:r>
                            <a:rPr lang="en-GB" i="1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en-GB"/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1BA13D0-53D8-7046-AB16-6E2EBBE55B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3927579"/>
                <a:ext cx="4077014" cy="796821"/>
              </a:xfrm>
              <a:prstGeom prst="rect">
                <a:avLst/>
              </a:prstGeom>
              <a:blipFill>
                <a:blip r:embed="rId5"/>
                <a:stretch>
                  <a:fillRect b="-15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B602F4A-AD81-CA4C-95FE-70A9F459CEAB}"/>
              </a:ext>
            </a:extLst>
          </p:cNvPr>
          <p:cNvCxnSpPr>
            <a:cxnSpLocks/>
          </p:cNvCxnSpPr>
          <p:nvPr/>
        </p:nvCxnSpPr>
        <p:spPr bwMode="auto">
          <a:xfrm>
            <a:off x="4306358" y="3263913"/>
            <a:ext cx="418042" cy="66366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836775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DCDS w/LP filter transfer function example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049BC39-B1BB-F247-9684-1611A86342B9}" type="datetime1">
              <a:rPr lang="en-GB" smtClean="0"/>
              <a:t>07/10/2019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IN5350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2A1E80-B603-4331-A1B2-3961C4FB19FD}" type="slidenum">
              <a:rPr lang="en-GB" smtClean="0"/>
              <a:t>12</a:t>
            </a:fld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705600" y="2062371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Roll-off due to low-pass filter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0347C900-EE78-6147-8507-8B53F632F4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1195270"/>
              </p:ext>
            </p:extLst>
          </p:nvPr>
        </p:nvGraphicFramePr>
        <p:xfrm>
          <a:off x="-12915" y="2986375"/>
          <a:ext cx="9144000" cy="3146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87A123C-A6E9-A84F-A60B-5B7742C01E07}"/>
                  </a:ext>
                </a:extLst>
              </p:cNvPr>
              <p:cNvSpPr txBox="1"/>
              <p:nvPr/>
            </p:nvSpPr>
            <p:spPr>
              <a:xfrm>
                <a:off x="1361268" y="1849428"/>
                <a:ext cx="4267002" cy="56688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 smtClean="0">
                                <a:latin typeface="Cambria Math"/>
                              </a:rPr>
                              <m:t>𝐻</m:t>
                            </m:r>
                            <m:d>
                              <m:dPr>
                                <m:ctrlPr>
                                  <a:rPr lang="en-GB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i="1" smtClean="0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en-GB" i="1" smtClean="0">
                                    <a:latin typeface="Cambria Math"/>
                                    <a:ea typeface="Cambria Math"/>
                                  </a:rPr>
                                  <m:t>𝜔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GB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i="1" smtClean="0"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GB" b="0" i="0" smtClean="0">
                        <a:latin typeface="Cambria Math"/>
                      </a:rPr>
                      <m:t>4</m:t>
                    </m:r>
                    <m:r>
                      <a:rPr lang="en-GB" i="1" smtClean="0"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𝑠𝑖𝑛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/>
                        <a:ea typeface="Cambria Math"/>
                      </a:rPr>
                      <m:t>(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GB" i="1" smtClean="0">
                            <a:latin typeface="Cambria Math"/>
                            <a:ea typeface="Cambria Math"/>
                          </a:rPr>
                          <m:t>𝜔</m:t>
                        </m:r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GB" i="1" smtClean="0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GB" i="1" smtClean="0">
                                <a:latin typeface="Cambria Math"/>
                                <a:ea typeface="Cambria Math"/>
                              </a:rPr>
                              <m:t>𝐶𝐷𝑆</m:t>
                            </m:r>
                          </m:sub>
                        </m:sSub>
                      </m:num>
                      <m:den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GB" smtClean="0"/>
                      <m:t>)</m:t>
                    </m:r>
                  </m:oMath>
                </a14:m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  <a:ea typeface="Cambria Math"/>
                      </a:rPr>
                      <m:t>∙ 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87A123C-A6E9-A84F-A60B-5B7742C01E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1268" y="1849428"/>
                <a:ext cx="4267002" cy="566886"/>
              </a:xfrm>
              <a:prstGeom prst="rect">
                <a:avLst/>
              </a:prstGeom>
              <a:blipFill>
                <a:blip r:embed="rId3"/>
                <a:stretch>
                  <a:fillRect b="-217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own Arrow 5">
            <a:extLst>
              <a:ext uri="{FF2B5EF4-FFF2-40B4-BE49-F238E27FC236}">
                <a16:creationId xmlns:a16="http://schemas.microsoft.com/office/drawing/2014/main" id="{FD0083E2-FA9B-894C-9679-FF98688A4044}"/>
              </a:ext>
            </a:extLst>
          </p:cNvPr>
          <p:cNvSpPr/>
          <p:nvPr/>
        </p:nvSpPr>
        <p:spPr bwMode="auto">
          <a:xfrm>
            <a:off x="7848600" y="2770257"/>
            <a:ext cx="304800" cy="887343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98516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Output noise after digital CDS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7448C02-DDBA-034F-BF4E-EA6FA0DEC68F}" type="datetime1">
              <a:rPr lang="nb-NO" smtClean="0"/>
              <a:t>07.10.2019</a:t>
            </a:fld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IN5350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2A1E80-B603-4331-A1B2-3961C4FB19FD}" type="slidenum">
              <a:rPr lang="nb-NO" smtClean="0"/>
              <a:t>13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600200" y="1447800"/>
                <a:ext cx="3685432" cy="11841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p>
                          <m:r>
                            <a:rPr lang="en-US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nb-NO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nb-NO" i="1" smtClean="0">
                                      <a:latin typeface="Cambria Math"/>
                                    </a:rPr>
                                    <m:t>𝑝𝑖𝑥</m:t>
                                  </m:r>
                                </m:sub>
                              </m:sSub>
                              <m:r>
                                <a:rPr lang="nb-NO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nb-NO" i="1">
                                  <a:latin typeface="Cambria Math"/>
                                </a:rPr>
                                <m:t>𝑓</m:t>
                              </m:r>
                              <m:r>
                                <a:rPr lang="nb-NO" i="1">
                                  <a:latin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nb-NO" b="0" i="1" smtClean="0">
                                  <a:latin typeface="Cambria Math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nb-NO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nb-NO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nb-NO" b="0" i="1" smtClean="0">
                                              <a:latin typeface="Cambria Math"/>
                                            </a:rPr>
                                            <m:t>𝑓</m:t>
                                          </m:r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nb-NO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nb-NO" b="0" i="1" smtClean="0">
                                                  <a:latin typeface="Cambria Math"/>
                                                </a:rPr>
                                                <m:t>𝑓</m:t>
                                              </m:r>
                                            </m:e>
                                            <m:sub>
                                              <m:r>
                                                <a:rPr lang="nb-NO" b="0" i="1" smtClean="0">
                                                  <a:latin typeface="Cambria Math"/>
                                                </a:rPr>
                                                <m:t>𝑐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nb-NO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nb-NO" i="1">
                              <a:latin typeface="Cambria Math"/>
                              <a:ea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nb-NO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nb-NO" b="0" i="1" smtClean="0">
                                      <a:latin typeface="Cambria Math"/>
                                      <a:ea typeface="Cambria Math"/>
                                    </a:rPr>
                                    <m:t>𝐻</m:t>
                                  </m:r>
                                  <m:r>
                                    <a:rPr lang="nb-NO" b="0" i="1" smtClean="0"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r>
                                    <a:rPr lang="nb-NO" b="0" i="1" smtClean="0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  <m:r>
                                    <a:rPr lang="nb-NO" b="0" i="1" smtClean="0">
                                      <a:latin typeface="Cambria Math"/>
                                      <a:ea typeface="Cambria Math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p>
                              <m:r>
                                <a:rPr lang="nb-NO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nb-NO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nb-NO" b="0" i="1" smtClean="0">
                              <a:latin typeface="Cambria Math"/>
                              <a:ea typeface="Cambria Math"/>
                            </a:rPr>
                            <m:t>𝑑𝑓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1447800"/>
                <a:ext cx="3685432" cy="1184170"/>
              </a:xfrm>
              <a:prstGeom prst="rect">
                <a:avLst/>
              </a:prstGeom>
              <a:blipFill>
                <a:blip r:embed="rId2"/>
                <a:stretch>
                  <a:fillRect l="-8935" t="-93617" b="-1265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894159C5-3B72-6842-A86C-DA440E7241B1}"/>
              </a:ext>
            </a:extLst>
          </p:cNvPr>
          <p:cNvSpPr txBox="1"/>
          <p:nvPr/>
        </p:nvSpPr>
        <p:spPr>
          <a:xfrm>
            <a:off x="7904329" y="4811630"/>
            <a:ext cx="9348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(LSB</a:t>
            </a:r>
            <a:r>
              <a:rPr lang="en-GB" baseline="30000" dirty="0"/>
              <a:t>2</a:t>
            </a:r>
            <a:r>
              <a:rPr lang="en-GB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0EC2EE4-E490-5342-9C24-96126CC7C3FA}"/>
                  </a:ext>
                </a:extLst>
              </p:cNvPr>
              <p:cNvSpPr txBox="1"/>
              <p:nvPr/>
            </p:nvSpPr>
            <p:spPr>
              <a:xfrm>
                <a:off x="1676400" y="2895600"/>
                <a:ext cx="5733814" cy="11841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p>
                          <m:r>
                            <a:rPr lang="en-US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nb-NO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nb-NO" i="1" smtClean="0">
                                      <a:latin typeface="Cambria Math"/>
                                    </a:rPr>
                                    <m:t>𝑝𝑖𝑥</m:t>
                                  </m:r>
                                </m:sub>
                              </m:sSub>
                              <m:r>
                                <a:rPr lang="nb-NO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nb-NO" i="1">
                                  <a:latin typeface="Cambria Math"/>
                                </a:rPr>
                                <m:t>𝑓</m:t>
                              </m:r>
                              <m:r>
                                <a:rPr lang="nb-NO" i="1">
                                  <a:latin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nb-NO" b="0" i="1" smtClean="0">
                                  <a:latin typeface="Cambria Math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nb-NO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nb-NO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nb-NO" b="0" i="1" smtClean="0">
                                              <a:latin typeface="Cambria Math"/>
                                            </a:rPr>
                                            <m:t>𝑓</m:t>
                                          </m:r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nb-NO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nb-NO" b="0" i="1" smtClean="0">
                                                  <a:latin typeface="Cambria Math"/>
                                                </a:rPr>
                                                <m:t>𝑓</m:t>
                                              </m:r>
                                            </m:e>
                                            <m:sub>
                                              <m:r>
                                                <a:rPr lang="nb-NO" b="0" i="1" smtClean="0">
                                                  <a:latin typeface="Cambria Math"/>
                                                </a:rPr>
                                                <m:t>𝑐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nb-NO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nb-NO" i="1">
                              <a:latin typeface="Cambria Math"/>
                              <a:ea typeface="Cambria Math"/>
                            </a:rPr>
                            <m:t>∙</m:t>
                          </m:r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𝑏𝑖𝑡</m:t>
                                      </m:r>
                                    </m:sub>
                                  </m:sSub>
                                </m:sup>
                              </m:sSup>
                              <m:r>
                                <a:rPr lang="en-GB" i="1">
                                  <a:latin typeface="Cambria Math"/>
                                </a:rPr>
                                <m:t>−1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/>
                                    </a:rPr>
                                    <m:t>𝑟𝑒𝑓</m:t>
                                  </m:r>
                                </m:sub>
                              </m:sSub>
                            </m:den>
                          </m:f>
                          <m:r>
                            <a:rPr lang="nb-NO" i="1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m:rPr>
                              <m:nor/>
                            </m:rPr>
                            <a:rPr lang="nb-NO">
                              <a:latin typeface="Cambria Math"/>
                            </a:rPr>
                            <m:t>4</m:t>
                          </m:r>
                          <m:r>
                            <a:rPr lang="nb-NO" i="1">
                              <a:latin typeface="Cambria Math"/>
                              <a:ea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lang="nb-NO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nb-NO" i="1">
                                  <a:latin typeface="Cambria Math"/>
                                  <a:ea typeface="Cambria Math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nb-NO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nb-NO" i="1">
                              <a:latin typeface="Cambria Math"/>
                              <a:ea typeface="Cambria Math"/>
                            </a:rPr>
                            <m:t>(</m:t>
                          </m:r>
                          <m:f>
                            <m:fPr>
                              <m:ctrlPr>
                                <a:rPr lang="nb-NO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nb-NO" i="1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  <m:sSub>
                                <m:sSub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nb-NO" i="1">
                                      <a:latin typeface="Cambria Math"/>
                                      <a:ea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nb-NO" i="1">
                                      <a:latin typeface="Cambria Math"/>
                                      <a:ea typeface="Cambria Math"/>
                                    </a:rPr>
                                    <m:t>𝐶𝐷𝑆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nb-NO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dirty="0"/>
                            <m:t>)</m:t>
                          </m:r>
                          <m:r>
                            <a:rPr lang="nb-NO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nb-NO" b="0" i="1" smtClean="0">
                              <a:latin typeface="Cambria Math"/>
                              <a:ea typeface="Cambria Math"/>
                            </a:rPr>
                            <m:t>𝑑𝑓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0EC2EE4-E490-5342-9C24-96126CC7C3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2895600"/>
                <a:ext cx="5733814" cy="1184170"/>
              </a:xfrm>
              <a:prstGeom prst="rect">
                <a:avLst/>
              </a:prstGeom>
              <a:blipFill>
                <a:blip r:embed="rId3"/>
                <a:stretch>
                  <a:fillRect l="-5765" t="-95699" b="-1279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4BB763F-AD7E-1A41-A4B3-2D41E8CB5164}"/>
                  </a:ext>
                </a:extLst>
              </p:cNvPr>
              <p:cNvSpPr txBox="1"/>
              <p:nvPr/>
            </p:nvSpPr>
            <p:spPr>
              <a:xfrm>
                <a:off x="1581386" y="4419600"/>
                <a:ext cx="5733814" cy="118417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p>
                          <m:r>
                            <a:rPr lang="en-US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 smtClean="0">
                          <a:latin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lang="nb-NO">
                          <a:latin typeface="Cambria Math"/>
                        </a:rPr>
                        <m:t>4</m:t>
                      </m:r>
                      <m:r>
                        <a:rPr lang="nb-NO" i="1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𝑏𝑖𝑡</m:t>
                                  </m:r>
                                </m:sub>
                              </m:sSub>
                            </m:sup>
                          </m:sSup>
                          <m:r>
                            <a:rPr lang="en-GB" i="1">
                              <a:latin typeface="Cambria Math"/>
                            </a:rPr>
                            <m:t>−1</m:t>
                          </m:r>
                        </m:num>
                        <m:den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GB" i="1">
                                  <a:latin typeface="Cambria Math"/>
                                </a:rPr>
                                <m:t>𝑟𝑒𝑓</m:t>
                              </m:r>
                            </m:sub>
                          </m:sSub>
                        </m:den>
                      </m:f>
                      <m:r>
                        <a:rPr lang="nb-NO" i="1">
                          <a:latin typeface="Cambria Math"/>
                          <a:ea typeface="Cambria Math"/>
                        </a:rPr>
                        <m:t>∙</m:t>
                      </m:r>
                      <m:nary>
                        <m:naryPr>
                          <m:limLoc m:val="undOvr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nb-NO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nb-NO" i="1" smtClean="0">
                                      <a:latin typeface="Cambria Math"/>
                                    </a:rPr>
                                    <m:t>𝑝𝑖𝑥</m:t>
                                  </m:r>
                                </m:sub>
                              </m:sSub>
                              <m:r>
                                <a:rPr lang="nb-NO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nb-NO" i="1">
                                  <a:latin typeface="Cambria Math"/>
                                </a:rPr>
                                <m:t>𝑓</m:t>
                              </m:r>
                              <m:r>
                                <a:rPr lang="nb-NO" i="1">
                                  <a:latin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nb-NO" b="0" i="1" smtClean="0">
                                  <a:latin typeface="Cambria Math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nb-NO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nb-NO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nb-NO" b="0" i="1" smtClean="0">
                                              <a:latin typeface="Cambria Math"/>
                                            </a:rPr>
                                            <m:t>𝑓</m:t>
                                          </m:r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nb-NO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nb-NO" b="0" i="1" smtClean="0">
                                                  <a:latin typeface="Cambria Math"/>
                                                </a:rPr>
                                                <m:t>𝑓</m:t>
                                              </m:r>
                                            </m:e>
                                            <m:sub>
                                              <m:r>
                                                <a:rPr lang="nb-NO" b="0" i="1" smtClean="0">
                                                  <a:latin typeface="Cambria Math"/>
                                                </a:rPr>
                                                <m:t>𝑐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nb-NO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nb-NO" i="1">
                              <a:latin typeface="Cambria Math"/>
                              <a:ea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lang="nb-NO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nb-NO" i="1">
                                  <a:latin typeface="Cambria Math"/>
                                  <a:ea typeface="Cambria Math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nb-NO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nb-NO" i="1">
                              <a:latin typeface="Cambria Math"/>
                              <a:ea typeface="Cambria Math"/>
                            </a:rPr>
                            <m:t>(</m:t>
                          </m:r>
                          <m:f>
                            <m:fPr>
                              <m:ctrlPr>
                                <a:rPr lang="nb-NO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nb-NO" i="1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  <m:sSub>
                                <m:sSub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nb-NO" i="1">
                                      <a:latin typeface="Cambria Math"/>
                                      <a:ea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nb-NO" i="1">
                                      <a:latin typeface="Cambria Math"/>
                                      <a:ea typeface="Cambria Math"/>
                                    </a:rPr>
                                    <m:t>𝐶𝐷𝑆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nb-NO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dirty="0"/>
                            <m:t>)</m:t>
                          </m:r>
                          <m:r>
                            <a:rPr lang="nb-NO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nb-NO" b="0" i="1" smtClean="0">
                              <a:latin typeface="Cambria Math"/>
                              <a:ea typeface="Cambria Math"/>
                            </a:rPr>
                            <m:t>𝑑𝑓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4BB763F-AD7E-1A41-A4B3-2D41E8CB51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1386" y="4419600"/>
                <a:ext cx="5733814" cy="1184170"/>
              </a:xfrm>
              <a:prstGeom prst="rect">
                <a:avLst/>
              </a:prstGeom>
              <a:blipFill>
                <a:blip r:embed="rId4"/>
                <a:stretch>
                  <a:fillRect t="-95699" b="-1279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3535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Correlated </a:t>
            </a:r>
            <a:r>
              <a:rPr lang="nb-NO" u="sng" dirty="0"/>
              <a:t>Multi</a:t>
            </a:r>
            <a:r>
              <a:rPr lang="nb-NO" dirty="0"/>
              <a:t>-Sampling (CMS)</a:t>
            </a:r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A936E333-217C-984E-827F-1AF423D589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Sample </a:t>
            </a:r>
            <a:r>
              <a:rPr lang="en-GB" dirty="0" err="1"/>
              <a:t>Vrst</a:t>
            </a:r>
            <a:r>
              <a:rPr lang="en-GB" dirty="0"/>
              <a:t> and </a:t>
            </a:r>
            <a:r>
              <a:rPr lang="en-GB" dirty="0" err="1"/>
              <a:t>Vsig</a:t>
            </a:r>
            <a:r>
              <a:rPr lang="en-GB" dirty="0"/>
              <a:t> twice and take average to reduce noise (need twice as fast ADCs)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401498E-80DD-374C-8335-B1EF2984936C}" type="datetime1">
              <a:rPr lang="nb-NO" smtClean="0"/>
              <a:t>07.10.2019</a:t>
            </a:fld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IN5350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2A1E80-B603-4331-A1B2-3961C4FB19FD}" type="slidenum">
              <a:rPr lang="nb-NO" smtClean="0"/>
              <a:t>14</a:t>
            </a:fld>
            <a:endParaRPr lang="nb-NO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3114395"/>
            <a:ext cx="8943975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90600" y="3061947"/>
            <a:ext cx="21336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dirty="0"/>
              <a:t>Low-pass filter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76600" y="2680947"/>
            <a:ext cx="21336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A/D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562600" y="3138147"/>
            <a:ext cx="21336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ALU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925265" y="4833657"/>
                <a:ext cx="2198935" cy="4676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i="1">
                          <a:latin typeface="Cambria Math"/>
                        </a:rPr>
                        <m:t>h</m:t>
                      </m:r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nb-NO" i="1">
                          <a:latin typeface="Cambria Math"/>
                        </a:rPr>
                        <m:t>=1−</m:t>
                      </m:r>
                      <m:sSup>
                        <m:s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nb-NO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type m:val="skw"/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i="1">
                                  <a:latin typeface="Cambria Math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nb-NO" i="1">
                                  <a:latin typeface="Cambria Math"/>
                                </a:rPr>
                                <m:t>𝑅𝐶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265" y="4833657"/>
                <a:ext cx="2198935" cy="467692"/>
              </a:xfrm>
              <a:prstGeom prst="rect">
                <a:avLst/>
              </a:prstGeom>
              <a:blipFill>
                <a:blip r:embed="rId3"/>
                <a:stretch>
                  <a:fillRect t="-91892" b="-1297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Left Brace 9"/>
          <p:cNvSpPr/>
          <p:nvPr/>
        </p:nvSpPr>
        <p:spPr bwMode="auto">
          <a:xfrm rot="16200000">
            <a:off x="5232990" y="3589649"/>
            <a:ext cx="381001" cy="4240619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053123" y="5748057"/>
                <a:ext cx="7014677" cy="652743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h</m:t>
                    </m:r>
                    <m:r>
                      <a:rPr lang="en-US" i="1" smtClean="0">
                        <a:latin typeface="Cambria Math"/>
                      </a:rPr>
                      <m:t>(</m:t>
                    </m:r>
                    <m:r>
                      <a:rPr lang="en-US" i="1" smtClean="0">
                        <a:latin typeface="Cambria Math"/>
                      </a:rPr>
                      <m:t>𝑡</m:t>
                    </m:r>
                    <m:r>
                      <a:rPr lang="en-US" i="1" smtClean="0">
                        <a:latin typeface="Cambria Math"/>
                      </a:rPr>
                      <m:t>) 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i="1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nb-NO" i="1">
                                <a:latin typeface="Cambria Math"/>
                              </a:rPr>
                              <m:t>𝑁</m:t>
                            </m:r>
                          </m:sup>
                        </m:sSup>
                        <m:r>
                          <a:rPr lang="nb-NO" b="0" i="1" smtClean="0">
                            <a:latin typeface="Cambria Math"/>
                          </a:rPr>
                          <m:t>−1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nb-NO" i="1">
                                <a:latin typeface="Cambria Math"/>
                              </a:rPr>
                              <m:t>𝑟𝑒𝑓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/>
                      </a:rPr>
                      <m:t>{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𝛿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nb-NO" b="0" i="1" smtClean="0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𝛿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𝑡</m:t>
                    </m:r>
                    <m:r>
                      <a:rPr lang="nb-NO" b="0" i="1" smtClean="0">
                        <a:latin typeface="Cambria Math"/>
                      </a:rPr>
                      <m:t>−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𝜏</m:t>
                    </m:r>
                    <m:r>
                      <a:rPr lang="en-US" i="1">
                        <a:latin typeface="Cambria Math"/>
                      </a:rPr>
                      <m:t>)</m:t>
                    </m:r>
                    <m:r>
                      <a:rPr lang="en-US" i="1" smtClean="0">
                        <a:latin typeface="Cambria Math"/>
                      </a:rPr>
                      <m:t>–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𝛿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𝑡</m:t>
                    </m:r>
                    <m:r>
                      <a:rPr lang="en-US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nb-NO" i="1">
                            <a:latin typeface="Cambria Math"/>
                          </a:rPr>
                          <m:t>𝐶𝐷𝑆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)–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𝛿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𝑡</m:t>
                    </m:r>
                    <m:r>
                      <a:rPr lang="en-US" i="1">
                        <a:latin typeface="Cambria Math"/>
                      </a:rPr>
                      <m:t>−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𝜏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nb-NO" i="1">
                            <a:latin typeface="Cambria Math"/>
                          </a:rPr>
                          <m:t>𝐶𝐷𝑆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)}</m:t>
                    </m:r>
                  </m:oMath>
                </a14:m>
                <a:r>
                  <a:rPr lang="en-US" dirty="0"/>
                  <a:t>/2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3123" y="5748057"/>
                <a:ext cx="7014677" cy="652743"/>
              </a:xfrm>
              <a:prstGeom prst="rect">
                <a:avLst/>
              </a:prstGeom>
              <a:blipFill>
                <a:blip r:embed="rId4"/>
                <a:stretch>
                  <a:fillRect r="-3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4087572" y="5138457"/>
            <a:ext cx="48442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dirty="0"/>
              <a:t>CDS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2210374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CMS S/N model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AEF7C18-0507-5D44-8C63-45F14908F87F}" type="datetime1">
              <a:rPr lang="nb-NO" smtClean="0"/>
              <a:t>07.10.2019</a:t>
            </a:fld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IN5350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2A1E80-B603-4331-A1B2-3961C4FB19FD}" type="slidenum">
              <a:rPr lang="nb-NO" smtClean="0"/>
              <a:t>15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932830" y="1524000"/>
                <a:ext cx="7014677" cy="6527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h</m:t>
                    </m:r>
                    <m:r>
                      <a:rPr lang="en-US" i="1" smtClean="0">
                        <a:latin typeface="Cambria Math"/>
                      </a:rPr>
                      <m:t>(</m:t>
                    </m:r>
                    <m:r>
                      <a:rPr lang="en-US" i="1" smtClean="0">
                        <a:latin typeface="Cambria Math"/>
                      </a:rPr>
                      <m:t>𝑡</m:t>
                    </m:r>
                    <m:r>
                      <a:rPr lang="en-US" i="1" smtClean="0">
                        <a:latin typeface="Cambria Math"/>
                      </a:rPr>
                      <m:t>) 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i="1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nb-NO" i="1">
                                <a:latin typeface="Cambria Math"/>
                              </a:rPr>
                              <m:t>𝑁</m:t>
                            </m:r>
                          </m:sup>
                        </m:sSup>
                        <m:r>
                          <a:rPr lang="nb-NO" b="0" i="1" smtClean="0">
                            <a:latin typeface="Cambria Math"/>
                          </a:rPr>
                          <m:t>−1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nb-NO" i="1">
                                <a:latin typeface="Cambria Math"/>
                              </a:rPr>
                              <m:t>𝑟𝑒𝑓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/>
                      </a:rPr>
                      <m:t>{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𝛿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nb-NO" b="0" i="1" smtClean="0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𝛿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𝑡</m:t>
                    </m:r>
                    <m:r>
                      <a:rPr lang="nb-NO" b="0" i="1" smtClean="0">
                        <a:latin typeface="Cambria Math"/>
                      </a:rPr>
                      <m:t>−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𝜏</m:t>
                    </m:r>
                    <m:r>
                      <a:rPr lang="en-US" i="1">
                        <a:latin typeface="Cambria Math"/>
                      </a:rPr>
                      <m:t>)</m:t>
                    </m:r>
                    <m:r>
                      <a:rPr lang="en-US" i="1" smtClean="0">
                        <a:latin typeface="Cambria Math"/>
                      </a:rPr>
                      <m:t>–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𝛿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𝑡</m:t>
                    </m:r>
                    <m:r>
                      <a:rPr lang="en-US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nb-NO" i="1">
                            <a:latin typeface="Cambria Math"/>
                          </a:rPr>
                          <m:t>𝐶𝐷𝑆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)–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𝛿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𝑡</m:t>
                    </m:r>
                    <m:r>
                      <a:rPr lang="en-US" i="1">
                        <a:latin typeface="Cambria Math"/>
                      </a:rPr>
                      <m:t>−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𝜏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nb-NO" i="1">
                            <a:latin typeface="Cambria Math"/>
                          </a:rPr>
                          <m:t>𝐶𝐷𝑆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)}</m:t>
                    </m:r>
                  </m:oMath>
                </a14:m>
                <a:r>
                  <a:rPr lang="en-US" dirty="0"/>
                  <a:t>/2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830" y="1524000"/>
                <a:ext cx="7014677" cy="652743"/>
              </a:xfrm>
              <a:prstGeom prst="rect">
                <a:avLst/>
              </a:prstGeom>
              <a:blipFill rotWithShape="1">
                <a:blip r:embed="rId2"/>
                <a:stretch>
                  <a:fillRect r="-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66800" y="2362200"/>
                <a:ext cx="6357638" cy="7968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nb-NO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</m:d>
                      <m:r>
                        <a:rPr lang="en-US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i="1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i="1">
                                  <a:latin typeface="Cambria Math"/>
                                </a:rPr>
                                <m:t>𝑁</m:t>
                              </m:r>
                            </m:sup>
                          </m:sSup>
                          <m:r>
                            <a:rPr lang="nb-NO" i="1">
                              <a:latin typeface="Cambria Math"/>
                            </a:rPr>
                            <m:t>−1</m:t>
                          </m:r>
                        </m:num>
                        <m:den>
                          <m:r>
                            <a:rPr lang="nb-NO" b="0" i="1" smtClean="0">
                              <a:latin typeface="Cambria Math"/>
                            </a:rPr>
                            <m:t>2</m:t>
                          </m:r>
                          <m:r>
                            <a:rPr lang="nb-NO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nb-NO" i="1">
                                  <a:latin typeface="Cambria Math"/>
                                </a:rPr>
                                <m:t>𝑟𝑒𝑓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>
                              <a:latin typeface="Cambria Math"/>
                            </a:rPr>
                            <m:t>1</m:t>
                          </m:r>
                          <m:r>
                            <a:rPr lang="nb-NO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nb-NO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nb-NO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nb-NO" i="1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  <m:r>
                                <a:rPr lang="nb-NO" i="1" smtClean="0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sup>
                          </m:sSup>
                          <m:r>
                            <a:rPr lang="nb-NO" i="1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nb-NO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nb-NO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nb-NO" i="1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  <m:sSub>
                                <m:sSub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nb-NO" i="1">
                                      <a:latin typeface="Cambria Math"/>
                                      <a:ea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nb-NO" i="1">
                                      <a:latin typeface="Cambria Math"/>
                                      <a:ea typeface="Cambria Math"/>
                                    </a:rPr>
                                    <m:t>𝐶𝐷𝑆</m:t>
                                  </m:r>
                                </m:sub>
                              </m:sSub>
                            </m:sup>
                          </m:sSup>
                          <m:r>
                            <a:rPr lang="nb-NO" i="1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nb-NO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nb-NO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nb-NO" i="1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  <m:sSub>
                                <m:sSub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r>
                                    <a:rPr lang="nb-NO" b="0" i="1" smtClean="0">
                                      <a:latin typeface="Cambria Math"/>
                                      <a:ea typeface="Cambria Math"/>
                                    </a:rPr>
                                    <m:t>𝜏</m:t>
                                  </m:r>
                                  <m:r>
                                    <a:rPr lang="nb-NO" b="0" i="1" smtClean="0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r>
                                    <a:rPr lang="nb-NO" i="1">
                                      <a:latin typeface="Cambria Math"/>
                                      <a:ea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nb-NO" i="1">
                                      <a:latin typeface="Cambria Math"/>
                                      <a:ea typeface="Cambria Math"/>
                                    </a:rPr>
                                    <m:t>𝐶𝐷𝑆</m:t>
                                  </m:r>
                                </m:sub>
                              </m:sSub>
                              <m:r>
                                <a:rPr lang="nb-NO" b="0" i="1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2362200"/>
                <a:ext cx="6357638" cy="79682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62000" y="3352800"/>
                <a:ext cx="7911012" cy="5650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600" i="1">
                                <a:latin typeface="Cambria Math"/>
                              </a:rPr>
                              <m:t>𝐻</m:t>
                            </m:r>
                            <m:d>
                              <m:dPr>
                                <m:ctrlPr>
                                  <a:rPr lang="nb-NO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b-NO" sz="1600" i="1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nb-NO" sz="1600" i="1">
                                    <a:latin typeface="Cambria Math"/>
                                    <a:ea typeface="Cambria Math"/>
                                  </a:rPr>
                                  <m:t>𝜔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nb-NO" sz="16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nb-NO" sz="16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1800" i="1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nb-NO" sz="1800" i="1">
                                <a:latin typeface="Cambria Math"/>
                              </a:rPr>
                              <m:t>𝑁</m:t>
                            </m:r>
                          </m:sup>
                        </m:sSup>
                        <m:r>
                          <a:rPr lang="nb-NO" sz="1800" i="1">
                            <a:latin typeface="Cambria Math"/>
                          </a:rPr>
                          <m:t>−1</m:t>
                        </m:r>
                      </m:num>
                      <m:den>
                        <m:r>
                          <a:rPr lang="nb-NO" sz="1800" i="1">
                            <a:latin typeface="Cambria Math"/>
                          </a:rPr>
                          <m:t>2</m:t>
                        </m:r>
                        <m:r>
                          <a:rPr lang="nb-NO" sz="1800" i="1">
                            <a:latin typeface="Cambria Math"/>
                            <a:ea typeface="Cambria Math"/>
                          </a:rPr>
                          <m:t>∙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800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nb-NO" sz="1800" i="1">
                                <a:latin typeface="Cambria Math"/>
                              </a:rPr>
                              <m:t>𝑟𝑒𝑓</m:t>
                            </m:r>
                          </m:sub>
                        </m:sSub>
                      </m:den>
                    </m:f>
                    <m:r>
                      <a:rPr lang="nb-NO" sz="1600" b="0" i="1" smtClean="0">
                        <a:latin typeface="Cambria Math"/>
                      </a:rPr>
                      <m:t>{1+</m:t>
                    </m:r>
                    <m:r>
                      <m:rPr>
                        <m:sty m:val="p"/>
                      </m:rPr>
                      <a:rPr lang="nb-NO" sz="1600" b="0" i="0" smtClean="0">
                        <a:latin typeface="Cambria Math"/>
                        <a:ea typeface="Cambria Math"/>
                      </a:rPr>
                      <m:t>cos</m:t>
                    </m:r>
                    <m:r>
                      <a:rPr lang="nb-NO" sz="1600" b="0" i="1" smtClean="0">
                        <a:latin typeface="Cambria Math"/>
                        <a:ea typeface="Cambria Math"/>
                      </a:rPr>
                      <m:t>⁡(</m:t>
                    </m:r>
                    <m:r>
                      <a:rPr lang="nb-NO" sz="1600" b="0" i="1" smtClean="0">
                        <a:latin typeface="Cambria Math"/>
                        <a:ea typeface="Cambria Math"/>
                      </a:rPr>
                      <m:t>𝜔𝜏</m:t>
                    </m:r>
                    <m:r>
                      <a:rPr lang="nb-NO" sz="1600" b="0" i="1" smtClean="0">
                        <a:latin typeface="Cambria Math"/>
                        <a:ea typeface="Cambria Math"/>
                      </a:rPr>
                      <m:t>)</m:t>
                    </m:r>
                    <m:r>
                      <m:rPr>
                        <m:nor/>
                      </m:rPr>
                      <a:rPr lang="nb-NO" sz="1600" b="0" i="0" smtClean="0">
                        <a:latin typeface="Cambria Math"/>
                        <a:ea typeface="Cambria Math"/>
                      </a:rPr>
                      <m:t>−</m:t>
                    </m:r>
                    <m:r>
                      <m:rPr>
                        <m:nor/>
                      </m:rPr>
                      <a:rPr lang="nb-NO" sz="1600" b="0" i="0" smtClean="0">
                        <a:latin typeface="Cambria Math"/>
                        <a:ea typeface="Cambria Math"/>
                      </a:rPr>
                      <m:t>cos</m:t>
                    </m:r>
                    <m:r>
                      <m:rPr>
                        <m:nor/>
                      </m:rPr>
                      <a:rPr lang="nb-NO" sz="1600" b="0" i="0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nb-NO" sz="1600" i="1">
                        <a:latin typeface="Cambria Math"/>
                        <a:ea typeface="Cambria Math"/>
                      </a:rPr>
                      <m:t>𝜔</m:t>
                    </m:r>
                    <m:sSub>
                      <m:sSubPr>
                        <m:ctrlPr>
                          <a:rPr lang="nb-NO" sz="1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nb-NO" sz="1600" i="1">
                            <a:latin typeface="Cambria Math"/>
                            <a:ea typeface="Cambria Math"/>
                          </a:rPr>
                          <m:t>𝑇</m:t>
                        </m:r>
                      </m:e>
                      <m:sub>
                        <m:r>
                          <a:rPr lang="nb-NO" sz="1600" i="1">
                            <a:latin typeface="Cambria Math"/>
                            <a:ea typeface="Cambria Math"/>
                          </a:rPr>
                          <m:t>𝐶𝐷𝑆</m:t>
                        </m:r>
                      </m:sub>
                    </m:sSub>
                    <m:r>
                      <m:rPr>
                        <m:nor/>
                      </m:rPr>
                      <a:rPr lang="nb-NO" sz="1600" b="0" i="0" smtClean="0">
                        <a:latin typeface="Cambria Math"/>
                        <a:ea typeface="Cambria Math"/>
                      </a:rPr>
                      <m:t>)−</m:t>
                    </m:r>
                    <m:f>
                      <m:fPr>
                        <m:ctrlPr>
                          <a:rPr lang="nb-NO" sz="16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nb-NO" sz="16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nb-NO" sz="16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nb-NO" sz="1600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nb-NO" sz="1600" b="0" i="1" smtClean="0">
                        <a:latin typeface="Cambria Math"/>
                        <a:ea typeface="Cambria Math"/>
                      </a:rPr>
                      <m:t>𝑐𝑜𝑠</m:t>
                    </m:r>
                    <m:d>
                      <m:dPr>
                        <m:ctrlPr>
                          <a:rPr lang="nb-NO" sz="16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nb-NO" sz="1600" b="0" i="1" smtClean="0">
                            <a:latin typeface="Cambria Math"/>
                            <a:ea typeface="Cambria Math"/>
                          </a:rPr>
                          <m:t>𝜔</m:t>
                        </m:r>
                        <m:d>
                          <m:d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sz="16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nb-NO" sz="1600" i="1">
                                    <a:latin typeface="Cambria Math"/>
                                    <a:ea typeface="Cambria Math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nb-NO" sz="1600" i="1">
                                    <a:latin typeface="Cambria Math"/>
                                    <a:ea typeface="Cambria Math"/>
                                  </a:rPr>
                                  <m:t>𝐶𝐷𝑆</m:t>
                                </m:r>
                              </m:sub>
                            </m:sSub>
                            <m:r>
                              <a:rPr lang="nb-NO" sz="1600" b="0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nb-NO" sz="1600" b="0" i="1" smtClean="0">
                                <a:latin typeface="Cambria Math"/>
                                <a:ea typeface="Cambria Math"/>
                              </a:rPr>
                              <m:t>𝜏</m:t>
                            </m:r>
                          </m:e>
                        </m:d>
                      </m:e>
                    </m:d>
                    <m:r>
                      <m:rPr>
                        <m:nor/>
                      </m:rPr>
                      <a:rPr lang="nb-NO" sz="1600">
                        <a:latin typeface="Cambria Math"/>
                        <a:ea typeface="Cambria Math"/>
                      </a:rPr>
                      <m:t>−</m:t>
                    </m:r>
                    <m:f>
                      <m:fPr>
                        <m:ctrlPr>
                          <a:rPr lang="nb-NO" sz="1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nb-NO" sz="1600" i="1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nb-NO" sz="1600" i="1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nb-NO" sz="1600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nb-NO" sz="1600" i="1">
                        <a:latin typeface="Cambria Math"/>
                        <a:ea typeface="Cambria Math"/>
                      </a:rPr>
                      <m:t>𝑐𝑜𝑠</m:t>
                    </m:r>
                    <m:d>
                      <m:dPr>
                        <m:ctrlPr>
                          <a:rPr lang="nb-NO" sz="1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nb-NO" sz="1600" i="1">
                            <a:latin typeface="Cambria Math"/>
                            <a:ea typeface="Cambria Math"/>
                          </a:rPr>
                          <m:t>𝜔</m:t>
                        </m:r>
                        <m:d>
                          <m:dPr>
                            <m:ctrlPr>
                              <a:rPr lang="nb-NO" sz="16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sz="16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nb-NO" sz="1600" i="1">
                                    <a:latin typeface="Cambria Math"/>
                                    <a:ea typeface="Cambria Math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nb-NO" sz="1600" i="1">
                                    <a:latin typeface="Cambria Math"/>
                                    <a:ea typeface="Cambria Math"/>
                                  </a:rPr>
                                  <m:t>𝐶𝐷𝑆</m:t>
                                </m:r>
                              </m:sub>
                            </m:sSub>
                            <m:r>
                              <a:rPr lang="nb-NO" sz="1600" b="0" i="1" smtClean="0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nb-NO" sz="1600" i="1">
                                <a:latin typeface="Cambria Math"/>
                                <a:ea typeface="Cambria Math"/>
                              </a:rPr>
                              <m:t>𝜏</m:t>
                            </m:r>
                          </m:e>
                        </m:d>
                      </m:e>
                    </m:d>
                  </m:oMath>
                </a14:m>
                <a:r>
                  <a:rPr lang="nb-NO" sz="1800" dirty="0"/>
                  <a:t>}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352800"/>
                <a:ext cx="7911012" cy="565026"/>
              </a:xfrm>
              <a:prstGeom prst="rect">
                <a:avLst/>
              </a:prstGeom>
              <a:blipFill rotWithShape="1">
                <a:blip r:embed="rId4"/>
                <a:stretch>
                  <a:fillRect b="-2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97388" y="4343400"/>
                <a:ext cx="3731919" cy="121142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p>
                          <m:r>
                            <a:rPr lang="en-US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nb-NO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nb-NO" i="1">
                                      <a:latin typeface="Cambria Math"/>
                                    </a:rPr>
                                    <m:t>𝑝𝑖𝑥</m:t>
                                  </m:r>
                                </m:sub>
                              </m:sSub>
                              <m:r>
                                <a:rPr lang="nb-NO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nb-NO" i="1">
                                  <a:latin typeface="Cambria Math"/>
                                </a:rPr>
                                <m:t>𝑓</m:t>
                              </m:r>
                              <m:r>
                                <a:rPr lang="nb-NO" i="1">
                                  <a:latin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nb-NO" b="0" i="1" smtClean="0">
                                  <a:latin typeface="Cambria Math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nb-NO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nb-NO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nb-NO" b="0" i="1" smtClean="0">
                                              <a:latin typeface="Cambria Math"/>
                                            </a:rPr>
                                            <m:t>𝑓</m:t>
                                          </m:r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nb-NO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nb-NO" b="0" i="1" smtClean="0">
                                                  <a:latin typeface="Cambria Math"/>
                                                </a:rPr>
                                                <m:t>𝑓</m:t>
                                              </m:r>
                                            </m:e>
                                            <m:sub>
                                              <m:r>
                                                <a:rPr lang="nb-NO" b="0" i="1" smtClean="0">
                                                  <a:latin typeface="Cambria Math"/>
                                                </a:rPr>
                                                <m:t>𝑐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nb-NO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nb-NO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nb-NO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nb-NO" b="0" i="1" smtClean="0">
                                      <a:latin typeface="Cambria Math"/>
                                      <a:ea typeface="Cambria Math"/>
                                    </a:rPr>
                                    <m:t>𝐻</m:t>
                                  </m:r>
                                  <m:r>
                                    <a:rPr lang="nb-NO" b="0" i="1" smtClean="0"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r>
                                    <a:rPr lang="nb-NO" b="0" i="1" smtClean="0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  <m:r>
                                    <a:rPr lang="nb-NO" b="0" i="1" smtClean="0">
                                      <a:latin typeface="Cambria Math"/>
                                      <a:ea typeface="Cambria Math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p>
                              <m:r>
                                <a:rPr lang="nb-NO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nb-NO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nb-NO" b="0" i="1" smtClean="0">
                              <a:latin typeface="Cambria Math"/>
                              <a:ea typeface="Cambria Math"/>
                            </a:rPr>
                            <m:t>𝑑𝑓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388" y="4343400"/>
                <a:ext cx="3731919" cy="1211422"/>
              </a:xfrm>
              <a:prstGeom prst="rect">
                <a:avLst/>
              </a:prstGeom>
              <a:blipFill>
                <a:blip r:embed="rId5"/>
                <a:stretch>
                  <a:fillRect l="-8136" t="-91667" b="-1218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5618329" y="4736068"/>
            <a:ext cx="85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800" dirty="0"/>
              <a:t>(LSB</a:t>
            </a:r>
            <a:r>
              <a:rPr lang="nb-NO" sz="1800" baseline="30000" dirty="0"/>
              <a:t>2</a:t>
            </a:r>
            <a:r>
              <a:rPr lang="nb-NO" sz="1800" dirty="0"/>
              <a:t>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697588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D2E1C-E6BC-264F-898E-3775E57B5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of Poisson distributed random values (e.g. photons and dark current)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9FC833-FA59-C54F-B941-9488EFA9744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E1EE56D-3A0B-934B-BBFA-8F5A395BFE26}" type="datetime1">
              <a:rPr lang="nb-NO" smtClean="0"/>
              <a:t>07.10.2019</a:t>
            </a:fld>
            <a:endParaRPr lang="nb-NO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4B2A89-AFA0-AD48-B672-935ADF1C8F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IN5350</a:t>
            </a:r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CEC8CB-981E-964A-8A62-2DF2606A15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2A1E80-B603-4331-A1B2-3961C4FB19FD}" type="slidenum">
              <a:rPr lang="nb-NO" smtClean="0"/>
              <a:t>16</a:t>
            </a:fld>
            <a:endParaRPr lang="nb-NO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C184F6-AD83-3A4F-B239-60CFE80D4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4333"/>
            <a:ext cx="9144000" cy="27093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0FC8AA5-2ADB-A146-A245-6D0BFE11FD97}"/>
              </a:ext>
            </a:extLst>
          </p:cNvPr>
          <p:cNvSpPr txBox="1"/>
          <p:nvPr/>
        </p:nvSpPr>
        <p:spPr>
          <a:xfrm>
            <a:off x="990600" y="5181600"/>
            <a:ext cx="531587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Mean(A) = 2		=&gt; sigma(A) = 1.4</a:t>
            </a:r>
          </a:p>
          <a:p>
            <a:r>
              <a:rPr lang="en-GB" dirty="0"/>
              <a:t>Mean(B) = 10		=&gt; sigma(B) = 3.2</a:t>
            </a:r>
          </a:p>
          <a:p>
            <a:r>
              <a:rPr lang="en-GB" dirty="0"/>
              <a:t>Mean(A+B) = 12	=&gt; sigma(A+B) = 3.5</a:t>
            </a:r>
          </a:p>
        </p:txBody>
      </p:sp>
    </p:spTree>
    <p:extLst>
      <p:ext uri="{BB962C8B-B14F-4D97-AF65-F5344CB8AC3E}">
        <p14:creationId xmlns:p14="http://schemas.microsoft.com/office/powerpoint/2010/main" val="5826336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Noise from color crosstalk</a:t>
            </a:r>
            <a:endParaRPr lang="en-US" dirty="0"/>
          </a:p>
        </p:txBody>
      </p:sp>
      <p:sp>
        <p:nvSpPr>
          <p:cNvPr id="25" name="Content Placeholder 24"/>
          <p:cNvSpPr>
            <a:spLocks noGrp="1"/>
          </p:cNvSpPr>
          <p:nvPr>
            <p:ph idx="1"/>
          </p:nvPr>
        </p:nvSpPr>
        <p:spPr>
          <a:xfrm>
            <a:off x="304800" y="4953000"/>
            <a:ext cx="8534400" cy="1447800"/>
          </a:xfrm>
        </p:spPr>
        <p:txBody>
          <a:bodyPr/>
          <a:lstStyle/>
          <a:p>
            <a:r>
              <a:rPr lang="en-US" sz="2400" dirty="0"/>
              <a:t>R’=a</a:t>
            </a:r>
            <a:r>
              <a:rPr lang="en-US" sz="2400" baseline="-25000" dirty="0"/>
              <a:t>1</a:t>
            </a:r>
            <a:r>
              <a:rPr lang="en-US" sz="2400" dirty="0"/>
              <a:t>R+a</a:t>
            </a:r>
            <a:r>
              <a:rPr lang="en-US" sz="2400" baseline="-25000" dirty="0"/>
              <a:t>2</a:t>
            </a:r>
            <a:r>
              <a:rPr lang="en-US" sz="2400" dirty="0"/>
              <a:t>G+a</a:t>
            </a:r>
            <a:r>
              <a:rPr lang="en-US" sz="2400" baseline="-25000" dirty="0"/>
              <a:t>3</a:t>
            </a:r>
            <a:r>
              <a:rPr lang="en-US" sz="2400" dirty="0"/>
              <a:t>B		e.g. 1.35R-0.2G-0.15B</a:t>
            </a:r>
          </a:p>
          <a:p>
            <a:r>
              <a:rPr lang="en-US" sz="2400" dirty="0"/>
              <a:t>G’=b</a:t>
            </a:r>
            <a:r>
              <a:rPr lang="en-US" sz="2400" baseline="-25000" dirty="0"/>
              <a:t>1</a:t>
            </a:r>
            <a:r>
              <a:rPr lang="en-US" sz="2400" dirty="0"/>
              <a:t>R+b</a:t>
            </a:r>
            <a:r>
              <a:rPr lang="en-US" sz="2400" baseline="-25000" dirty="0"/>
              <a:t>2</a:t>
            </a:r>
            <a:r>
              <a:rPr lang="en-US" sz="2400" dirty="0"/>
              <a:t>G+b</a:t>
            </a:r>
            <a:r>
              <a:rPr lang="en-US" sz="2400" baseline="-25000" dirty="0"/>
              <a:t>3</a:t>
            </a:r>
            <a:r>
              <a:rPr lang="en-US" sz="2400" dirty="0"/>
              <a:t>B		e.g. -0.05R+1.1G-0.05B</a:t>
            </a:r>
          </a:p>
          <a:p>
            <a:r>
              <a:rPr lang="en-US" sz="2400" dirty="0"/>
              <a:t>B’=c</a:t>
            </a:r>
            <a:r>
              <a:rPr lang="en-US" sz="2400" baseline="-25000" dirty="0"/>
              <a:t>1</a:t>
            </a:r>
            <a:r>
              <a:rPr lang="en-US" sz="2400" dirty="0"/>
              <a:t>R+c</a:t>
            </a:r>
            <a:r>
              <a:rPr lang="en-US" sz="2400" baseline="-25000" dirty="0"/>
              <a:t>2</a:t>
            </a:r>
            <a:r>
              <a:rPr lang="en-US" sz="2400" dirty="0"/>
              <a:t>G+c</a:t>
            </a:r>
            <a:r>
              <a:rPr lang="en-US" sz="2400" baseline="-25000" dirty="0"/>
              <a:t>3</a:t>
            </a:r>
            <a:r>
              <a:rPr lang="en-US" sz="2400" dirty="0"/>
              <a:t>B		e.g. </a:t>
            </a:r>
            <a:r>
              <a:rPr lang="en-US" sz="2400"/>
              <a:t>-0.05R-0.15G+1.2B</a:t>
            </a:r>
            <a:endParaRPr lang="en-US" sz="2400" dirty="0"/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32BB9D8-BF7A-1949-80F8-8F16D82F5DF9}" type="datetime1">
              <a:rPr lang="nb-NO" smtClean="0"/>
              <a:t>07.10.2019</a:t>
            </a:fld>
            <a:endParaRPr lang="nb-NO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IN5350</a:t>
            </a:r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2A1E80-B603-4331-A1B2-3961C4FB19FD}" type="slidenum">
              <a:rPr lang="nb-NO" smtClean="0"/>
              <a:pPr/>
              <a:t>17</a:t>
            </a:fld>
            <a:endParaRPr lang="nb-NO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11" y="1442704"/>
            <a:ext cx="2980953" cy="1361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067944" y="1661729"/>
            <a:ext cx="46694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Matrix ‘A’ = Color correction matrix (CCM)</a:t>
            </a:r>
          </a:p>
          <a:p>
            <a:r>
              <a:rPr lang="en-US" sz="1800" dirty="0"/>
              <a:t>3x3 matrix with fixed values stored in non-volatile memory</a:t>
            </a:r>
          </a:p>
        </p:txBody>
      </p:sp>
      <p:pic>
        <p:nvPicPr>
          <p:cNvPr id="16" name="Picture 2" descr="http://www.lfb.rwth-aachen.de/wp-content/uploads/rgb_sensitivit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660" y="3029413"/>
            <a:ext cx="2364805" cy="157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ight Triangle 16"/>
          <p:cNvSpPr/>
          <p:nvPr/>
        </p:nvSpPr>
        <p:spPr bwMode="auto">
          <a:xfrm rot="16200000">
            <a:off x="3248723" y="3959050"/>
            <a:ext cx="295589" cy="308520"/>
          </a:xfrm>
          <a:prstGeom prst="rtTriangl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8" name="Right Triangle 17"/>
          <p:cNvSpPr/>
          <p:nvPr/>
        </p:nvSpPr>
        <p:spPr bwMode="auto">
          <a:xfrm>
            <a:off x="4394385" y="4037525"/>
            <a:ext cx="288032" cy="216024"/>
          </a:xfrm>
          <a:prstGeom prst="rtTriangl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37730" y="3357495"/>
            <a:ext cx="1353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Ref to green crosstalk, b</a:t>
            </a:r>
            <a:r>
              <a:rPr lang="nb-NO" sz="1200" baseline="-25000" dirty="0"/>
              <a:t>1</a:t>
            </a:r>
            <a:endParaRPr lang="en-US" sz="1200" baseline="-25000" dirty="0"/>
          </a:p>
        </p:txBody>
      </p:sp>
      <p:cxnSp>
        <p:nvCxnSpPr>
          <p:cNvPr id="20" name="Straight Arrow Connector 19"/>
          <p:cNvCxnSpPr>
            <a:endCxn id="18" idx="5"/>
          </p:cNvCxnSpPr>
          <p:nvPr/>
        </p:nvCxnSpPr>
        <p:spPr bwMode="auto">
          <a:xfrm flipH="1">
            <a:off x="4538401" y="3819160"/>
            <a:ext cx="216024" cy="3263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3098241" y="2798580"/>
            <a:ext cx="1353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Blue to green crosstalk, b</a:t>
            </a:r>
            <a:r>
              <a:rPr lang="nb-NO" sz="1200" baseline="-25000" dirty="0"/>
              <a:t>3</a:t>
            </a:r>
            <a:endParaRPr lang="en-US" sz="1200" baseline="-25000" dirty="0"/>
          </a:p>
        </p:txBody>
      </p:sp>
      <p:cxnSp>
        <p:nvCxnSpPr>
          <p:cNvPr id="22" name="Straight Arrow Connector 21"/>
          <p:cNvCxnSpPr>
            <a:endCxn id="17" idx="5"/>
          </p:cNvCxnSpPr>
          <p:nvPr/>
        </p:nvCxnSpPr>
        <p:spPr bwMode="auto">
          <a:xfrm flipH="1">
            <a:off x="3396518" y="3267802"/>
            <a:ext cx="154260" cy="84550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0087357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Noise from color crosstalk (cont.)</a:t>
            </a:r>
            <a:endParaRPr lang="en-US" dirty="0"/>
          </a:p>
        </p:txBody>
      </p:sp>
      <p:sp>
        <p:nvSpPr>
          <p:cNvPr id="25" name="Content Placeholder 2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Green signal, G’ = b</a:t>
            </a:r>
            <a:r>
              <a:rPr lang="en-US" baseline="-25000" dirty="0"/>
              <a:t>1</a:t>
            </a:r>
            <a:r>
              <a:rPr lang="en-US" dirty="0"/>
              <a:t>R + b</a:t>
            </a:r>
            <a:r>
              <a:rPr lang="en-US" baseline="-25000" dirty="0"/>
              <a:t>2</a:t>
            </a:r>
            <a:r>
              <a:rPr lang="en-US" dirty="0"/>
              <a:t>G + b</a:t>
            </a:r>
            <a:r>
              <a:rPr lang="en-US" baseline="-25000" dirty="0"/>
              <a:t>3</a:t>
            </a:r>
            <a:r>
              <a:rPr lang="en-US" dirty="0"/>
              <a:t>B</a:t>
            </a:r>
          </a:p>
          <a:p>
            <a:r>
              <a:rPr lang="en-US" dirty="0"/>
              <a:t>Green noise, </a:t>
            </a:r>
            <a:r>
              <a:rPr lang="el-GR" dirty="0"/>
              <a:t>σ</a:t>
            </a:r>
            <a:r>
              <a:rPr lang="en-US" baseline="-25000" dirty="0"/>
              <a:t>G’</a:t>
            </a:r>
            <a:r>
              <a:rPr lang="nb-NO" baseline="30000" dirty="0"/>
              <a:t>2</a:t>
            </a:r>
            <a:r>
              <a:rPr lang="nb-NO" dirty="0"/>
              <a:t> = </a:t>
            </a:r>
            <a:r>
              <a:rPr lang="en-US" dirty="0"/>
              <a:t>b</a:t>
            </a:r>
            <a:r>
              <a:rPr lang="en-US" baseline="-25000" dirty="0"/>
              <a:t>1</a:t>
            </a:r>
            <a:r>
              <a:rPr lang="en-US" baseline="30000" dirty="0"/>
              <a:t>2</a:t>
            </a:r>
            <a:r>
              <a:rPr lang="el-GR" dirty="0"/>
              <a:t>σ</a:t>
            </a:r>
            <a:r>
              <a:rPr lang="nb-NO" baseline="-25000" dirty="0"/>
              <a:t>R</a:t>
            </a:r>
            <a:r>
              <a:rPr lang="nb-NO" baseline="30000" dirty="0"/>
              <a:t>2 </a:t>
            </a:r>
            <a:r>
              <a:rPr lang="en-US" dirty="0"/>
              <a:t>+ b</a:t>
            </a:r>
            <a:r>
              <a:rPr lang="en-US" baseline="-25000" dirty="0"/>
              <a:t>2</a:t>
            </a:r>
            <a:r>
              <a:rPr lang="en-US" baseline="30000" dirty="0"/>
              <a:t>2</a:t>
            </a:r>
            <a:r>
              <a:rPr lang="el-GR" dirty="0"/>
              <a:t>σ</a:t>
            </a:r>
            <a:r>
              <a:rPr lang="nb-NO" baseline="-25000" dirty="0"/>
              <a:t>G</a:t>
            </a:r>
            <a:r>
              <a:rPr lang="nb-NO" baseline="30000" dirty="0"/>
              <a:t>2 </a:t>
            </a:r>
            <a:r>
              <a:rPr lang="en-US" dirty="0"/>
              <a:t>+ b</a:t>
            </a:r>
            <a:r>
              <a:rPr lang="en-US" baseline="-25000" dirty="0"/>
              <a:t>3</a:t>
            </a:r>
            <a:r>
              <a:rPr lang="en-US" baseline="30000" dirty="0"/>
              <a:t>2</a:t>
            </a:r>
            <a:r>
              <a:rPr lang="el-GR" dirty="0"/>
              <a:t>σ</a:t>
            </a:r>
            <a:r>
              <a:rPr lang="nb-NO" baseline="-25000" dirty="0"/>
              <a:t>B</a:t>
            </a:r>
            <a:r>
              <a:rPr lang="nb-NO" baseline="30000" dirty="0"/>
              <a:t>2</a:t>
            </a:r>
          </a:p>
          <a:p>
            <a:r>
              <a:rPr lang="en-US" dirty="0"/>
              <a:t>Assuming R=G=B=S</a:t>
            </a:r>
            <a:r>
              <a:rPr lang="en-US" baseline="-25000" dirty="0"/>
              <a:t>e-</a:t>
            </a:r>
            <a:r>
              <a:rPr lang="en-US" dirty="0"/>
              <a:t>&gt;&gt;RN (photon noise limited)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larger the CCM values, the lower the SNR. (same for blue and red pixels.)</a:t>
            </a:r>
          </a:p>
          <a:p>
            <a:endParaRPr lang="en-US" dirty="0"/>
          </a:p>
          <a:p>
            <a:r>
              <a:rPr lang="en-US" dirty="0"/>
              <a:t>NB! Above assumes b</a:t>
            </a:r>
            <a:r>
              <a:rPr lang="en-US" baseline="-25000" dirty="0"/>
              <a:t>1</a:t>
            </a:r>
            <a:r>
              <a:rPr lang="en-US" dirty="0"/>
              <a:t>+b</a:t>
            </a:r>
            <a:r>
              <a:rPr lang="en-US" baseline="-25000" dirty="0"/>
              <a:t>2</a:t>
            </a:r>
            <a:r>
              <a:rPr lang="en-US" dirty="0"/>
              <a:t>+b</a:t>
            </a:r>
            <a:r>
              <a:rPr lang="en-US" baseline="-25000" dirty="0"/>
              <a:t>3</a:t>
            </a:r>
            <a:r>
              <a:rPr lang="en-US" dirty="0"/>
              <a:t>=1 (unchanged brightness)</a:t>
            </a: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7443EF-F4D6-0648-A90D-A6CC11631783}" type="datetime1">
              <a:rPr lang="nb-NO" smtClean="0"/>
              <a:t>07.10.2019</a:t>
            </a:fld>
            <a:endParaRPr lang="nb-NO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IN5350</a:t>
            </a:r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2A1E80-B603-4331-A1B2-3961C4FB19FD}" type="slidenum">
              <a:rPr lang="nb-NO" smtClean="0"/>
              <a:pPr/>
              <a:t>18</a:t>
            </a:fld>
            <a:endParaRPr lang="nb-NO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8613306"/>
              </p:ext>
            </p:extLst>
          </p:nvPr>
        </p:nvGraphicFramePr>
        <p:xfrm>
          <a:off x="2066925" y="3114675"/>
          <a:ext cx="4768850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6" name="Equation" r:id="rId3" imgW="2908080" imgH="520560" progId="Equation.3">
                  <p:embed/>
                </p:oleObj>
              </mc:Choice>
              <mc:Fallback>
                <p:oleObj name="Equation" r:id="rId3" imgW="2908080" imgH="52056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6925" y="3114675"/>
                        <a:ext cx="4768850" cy="85566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68100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Photoresponse</a:t>
            </a:r>
            <a:r>
              <a:rPr lang="en-GB" dirty="0"/>
              <a:t> non-uniformity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Fixed pattern noise</a:t>
            </a:r>
          </a:p>
          <a:p>
            <a:r>
              <a:rPr lang="en-GB" sz="2400" dirty="0"/>
              <a:t>Several potential root causes</a:t>
            </a:r>
          </a:p>
          <a:p>
            <a:pPr lvl="1"/>
            <a:r>
              <a:rPr lang="en-GB" sz="1600" dirty="0"/>
              <a:t>Quantum efficiency variation due to manufacturing spread in the optical stack and/or in the PD implants</a:t>
            </a:r>
          </a:p>
          <a:p>
            <a:pPr lvl="1"/>
            <a:r>
              <a:rPr lang="en-GB" sz="1600" dirty="0"/>
              <a:t>Conversion gain (CG) variation due to parasitic capacitance variation</a:t>
            </a:r>
          </a:p>
          <a:p>
            <a:pPr lvl="1"/>
            <a:r>
              <a:rPr lang="en-GB" sz="1600" dirty="0"/>
              <a:t>Source follower gain variation due to Vth variation in active device</a:t>
            </a:r>
          </a:p>
          <a:p>
            <a:r>
              <a:rPr lang="en-GB" sz="2000" dirty="0"/>
              <a:t>PRNU (in e- </a:t>
            </a:r>
            <a:r>
              <a:rPr lang="en-GB" sz="2000" dirty="0" err="1"/>
              <a:t>rms</a:t>
            </a:r>
            <a:r>
              <a:rPr lang="en-GB" sz="2000" dirty="0"/>
              <a:t>, V </a:t>
            </a:r>
            <a:r>
              <a:rPr lang="en-GB" sz="2000" dirty="0" err="1"/>
              <a:t>rms</a:t>
            </a:r>
            <a:r>
              <a:rPr lang="en-GB" sz="2000" dirty="0"/>
              <a:t>, or LSB </a:t>
            </a:r>
            <a:r>
              <a:rPr lang="en-GB" sz="2000" dirty="0" err="1"/>
              <a:t>rms</a:t>
            </a:r>
            <a:r>
              <a:rPr lang="en-GB" sz="2000" dirty="0"/>
              <a:t>) is proportional to the signal level</a:t>
            </a:r>
          </a:p>
          <a:p>
            <a:r>
              <a:rPr lang="en-GB" sz="2000" dirty="0"/>
              <a:t>Therefore, it is usually quoted in terms of % </a:t>
            </a:r>
            <a:r>
              <a:rPr lang="en-GB" sz="2000" dirty="0" err="1"/>
              <a:t>rms</a:t>
            </a:r>
            <a:r>
              <a:rPr lang="en-GB" sz="2000" dirty="0"/>
              <a:t> of signal level</a:t>
            </a:r>
          </a:p>
          <a:p>
            <a:endParaRPr lang="en-GB" sz="2000" dirty="0"/>
          </a:p>
          <a:p>
            <a:r>
              <a:rPr lang="en-GB" sz="2000" dirty="0"/>
              <a:t>Let’s assume a signal level of 500e</a:t>
            </a:r>
            <a:r>
              <a:rPr lang="en-GB" sz="2000" baseline="30000" dirty="0"/>
              <a:t>-</a:t>
            </a:r>
            <a:r>
              <a:rPr lang="en-GB" sz="2000" dirty="0"/>
              <a:t> and 1% </a:t>
            </a:r>
            <a:r>
              <a:rPr lang="en-GB" sz="2000" dirty="0" err="1"/>
              <a:t>rms</a:t>
            </a:r>
            <a:r>
              <a:rPr lang="en-GB" sz="2000" dirty="0"/>
              <a:t> PRNU. Then,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55DAF7B-9FCF-DD42-86DA-293CFCD1BB62}" type="datetime1">
              <a:rPr lang="en-GB" smtClean="0"/>
              <a:t>07/10/2019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IN5350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2A1E80-B603-4331-A1B2-3961C4FB19FD}" type="slidenum">
              <a:rPr lang="en-GB" smtClean="0"/>
              <a:t>19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15DDAE2-B2F3-E34F-9C88-C519823C274D}"/>
                  </a:ext>
                </a:extLst>
              </p:cNvPr>
              <p:cNvSpPr txBox="1"/>
              <p:nvPr/>
            </p:nvSpPr>
            <p:spPr>
              <a:xfrm>
                <a:off x="2743200" y="5029200"/>
                <a:ext cx="373711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𝑃𝑅𝑁𝑈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=500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∙0.01=5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𝑟𝑚𝑠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15DDAE2-B2F3-E34F-9C88-C519823C27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5029200"/>
                <a:ext cx="3737113" cy="307777"/>
              </a:xfrm>
              <a:prstGeom prst="rect">
                <a:avLst/>
              </a:prstGeom>
              <a:blipFill>
                <a:blip r:embed="rId2"/>
                <a:stretch>
                  <a:fillRect l="-340" t="-8333" b="-3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0120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Project milestone status</a:t>
            </a:r>
          </a:p>
          <a:p>
            <a:r>
              <a:rPr lang="en-GB" dirty="0"/>
              <a:t>Takeaways from previous </a:t>
            </a:r>
            <a:r>
              <a:rPr lang="en-GB" dirty="0" err="1"/>
              <a:t>lecture&amp;exercises</a:t>
            </a:r>
            <a:endParaRPr lang="en-GB" dirty="0"/>
          </a:p>
          <a:p>
            <a:r>
              <a:rPr lang="en-GB" dirty="0"/>
              <a:t>Modelling S/N ratio</a:t>
            </a:r>
          </a:p>
          <a:p>
            <a:endParaRPr lang="en-GB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5B1E10D-2409-4149-A137-D643D278175A}" type="datetime1">
              <a:rPr lang="nb-NO" smtClean="0"/>
              <a:t>07.10.2019</a:t>
            </a:fld>
            <a:endParaRPr lang="en-GB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IN5350</a:t>
            </a:r>
            <a:endParaRPr lang="en-GB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C305EA-59A6-7140-95FF-E1B500F1B4CD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20860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SNR model w/FPN sources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733AF61-7892-7147-9C74-ABE197A97BA5}" type="datetime1">
              <a:rPr lang="nb-NO" smtClean="0"/>
              <a:t>07.10.2019</a:t>
            </a:fld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IN5350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2A1E80-B603-4331-A1B2-3961C4FB19FD}" type="slidenum">
              <a:rPr lang="nb-NO" smtClean="0"/>
              <a:t>20</a:t>
            </a:fld>
            <a:endParaRPr lang="nb-NO"/>
          </a:p>
        </p:txBody>
      </p:sp>
      <p:sp>
        <p:nvSpPr>
          <p:cNvPr id="6" name="Rectangle 5"/>
          <p:cNvSpPr/>
          <p:nvPr/>
        </p:nvSpPr>
        <p:spPr bwMode="auto">
          <a:xfrm>
            <a:off x="3797595" y="1825256"/>
            <a:ext cx="838200" cy="762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G</a:t>
            </a:r>
            <a:r>
              <a:rPr kumimoji="0" lang="en-US" sz="2000" b="0" i="0" u="none" strike="noStrike" cap="none" normalizeH="0" baseline="-2500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asc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, </a:t>
            </a:r>
            <a:r>
              <a:rPr kumimoji="0" lang="el-G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σ</a:t>
            </a:r>
            <a:r>
              <a:rPr kumimoji="0" lang="en-US" sz="2000" b="0" i="0" u="none" strike="noStrike" cap="none" normalizeH="0" baseline="-2500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asc</a:t>
            </a:r>
            <a:endParaRPr kumimoji="0" lang="en-US" sz="20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cxnSp>
        <p:nvCxnSpPr>
          <p:cNvPr id="10" name="Straight Arrow Connector 9"/>
          <p:cNvCxnSpPr>
            <a:endCxn id="6" idx="1"/>
          </p:cNvCxnSpPr>
          <p:nvPr/>
        </p:nvCxnSpPr>
        <p:spPr bwMode="auto">
          <a:xfrm>
            <a:off x="3035595" y="2202712"/>
            <a:ext cx="762000" cy="35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stCxn id="6" idx="3"/>
          </p:cNvCxnSpPr>
          <p:nvPr/>
        </p:nvCxnSpPr>
        <p:spPr bwMode="auto">
          <a:xfrm flipV="1">
            <a:off x="4635795" y="2202712"/>
            <a:ext cx="609600" cy="35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2044995" y="198120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baseline="-25000" dirty="0"/>
              <a:t>in</a:t>
            </a:r>
            <a:r>
              <a:rPr lang="en-US" dirty="0"/>
              <a:t>/</a:t>
            </a:r>
            <a:r>
              <a:rPr lang="el-GR" dirty="0"/>
              <a:t> σ</a:t>
            </a:r>
            <a:r>
              <a:rPr lang="en-US" baseline="-25000" dirty="0"/>
              <a:t>in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21595" y="1987905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</a:t>
            </a:r>
            <a:r>
              <a:rPr lang="en-US" baseline="-25000" dirty="0" err="1"/>
              <a:t>out</a:t>
            </a:r>
            <a:r>
              <a:rPr lang="en-US" dirty="0"/>
              <a:t>/</a:t>
            </a:r>
            <a:r>
              <a:rPr lang="el-GR" dirty="0"/>
              <a:t>σ</a:t>
            </a:r>
            <a:r>
              <a:rPr lang="en-US" baseline="-25000" dirty="0"/>
              <a:t>out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74906" y="3048000"/>
                <a:ext cx="7378494" cy="79970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nb-NO" b="0" i="1" smtClean="0">
                              <a:latin typeface="Cambria Math"/>
                            </a:rPr>
                            <m:t>𝑜𝑢𝑡</m:t>
                          </m:r>
                        </m:sub>
                      </m:sSub>
                      <m:r>
                        <a:rPr lang="nb-NO" b="0" i="1" smtClean="0">
                          <a:latin typeface="Cambria Math"/>
                        </a:rPr>
                        <m:t>/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nb-NO" b="0" i="1" smtClean="0">
                              <a:latin typeface="Cambria Math"/>
                            </a:rPr>
                            <m:t>𝑜𝑢𝑡</m:t>
                          </m:r>
                        </m:sub>
                      </m:sSub>
                      <m:r>
                        <a:rPr lang="en-US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/>
                                </a:rPr>
                                <m:t>𝑎𝑠𝑐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nb-NO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/>
                                    </a:rPr>
                                    <m:t>𝑒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nb-NO" b="0" i="1" smtClean="0">
                                      <a:latin typeface="Cambria Math"/>
                                    </a:rPr>
                                    <m:t>𝐺</m:t>
                                  </m:r>
                                  <m:r>
                                    <a:rPr lang="nb-NO" b="0" i="1" baseline="-25000" smtClean="0">
                                      <a:latin typeface="Cambria Math"/>
                                    </a:rPr>
                                    <m:t>𝑎𝑠𝑐</m:t>
                                  </m:r>
                                </m:e>
                                <m:sub/>
                                <m:sup>
                                  <m:r>
                                    <a:rPr lang="nb-NO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nb-NO" b="0" i="1" smtClean="0">
                                  <a:latin typeface="Cambria Math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nb-NO" b="0" i="1" smtClean="0">
                                      <a:latin typeface="Cambria Math"/>
                                      <a:ea typeface="Cambria Math"/>
                                    </a:rPr>
                                    <m:t>𝑆</m:t>
                                  </m:r>
                                  <m:r>
                                    <a:rPr lang="nb-NO" b="0" i="1" baseline="-25000" smtClean="0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  <m:sub/>
                                <m:sup>
                                  <m:r>
                                    <a:rPr lang="nb-NO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  <m:r>
                                    <a:rPr lang="nb-NO" b="0" i="1" baseline="-25000" smtClean="0">
                                      <a:latin typeface="Cambria Math"/>
                                      <a:ea typeface="Cambria Math"/>
                                    </a:rPr>
                                    <m:t>𝑃𝑅𝑁𝑈</m:t>
                                  </m:r>
                                </m:e>
                                <m:sub/>
                                <m:sup>
                                  <m:r>
                                    <a:rPr lang="nb-NO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nb-NO" i="1">
                                      <a:latin typeface="Cambria Math"/>
                                    </a:rPr>
                                    <m:t>𝐺</m:t>
                                  </m:r>
                                  <m:r>
                                    <a:rPr lang="nb-NO" b="0" i="1" baseline="-25000" smtClean="0">
                                      <a:latin typeface="Cambria Math"/>
                                    </a:rPr>
                                    <m:t>𝑎𝑠𝑐</m:t>
                                  </m:r>
                                </m:e>
                                <m:sub/>
                                <m:sup>
                                  <m:r>
                                    <a:rPr lang="nb-NO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nb-NO" b="0" i="1" smtClean="0">
                                  <a:latin typeface="Cambria Math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  <m:r>
                                    <a:rPr lang="nb-NO" b="0" i="1" baseline="-25000" smtClean="0">
                                      <a:latin typeface="Cambria Math"/>
                                      <a:ea typeface="Cambria Math"/>
                                    </a:rPr>
                                    <m:t>𝐷𝑆𝑁𝑈</m:t>
                                  </m:r>
                                </m:e>
                                <m:sub/>
                                <m:sup>
                                  <m:r>
                                    <a:rPr lang="nb-NO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nb-NO" i="1">
                                      <a:latin typeface="Cambria Math"/>
                                    </a:rPr>
                                    <m:t>𝐺</m:t>
                                  </m:r>
                                  <m:r>
                                    <a:rPr lang="nb-NO" b="0" i="1" baseline="-25000" smtClean="0">
                                      <a:latin typeface="Cambria Math"/>
                                    </a:rPr>
                                    <m:t>𝑎𝑠𝑐</m:t>
                                  </m:r>
                                </m:e>
                                <m:sub/>
                                <m:sup>
                                  <m:r>
                                    <a:rPr lang="nb-NO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nb-NO" b="0" i="1" smtClean="0">
                                  <a:latin typeface="Cambria Math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  <m:r>
                                    <a:rPr lang="nb-NO" b="0" i="1" baseline="-25000" smtClean="0">
                                      <a:latin typeface="Cambria Math"/>
                                      <a:ea typeface="Cambria Math"/>
                                    </a:rPr>
                                    <m:t>𝑣𝑓𝑝𝑛</m:t>
                                  </m:r>
                                </m:e>
                                <m:sub/>
                                <m:sup>
                                  <m:r>
                                    <a:rPr lang="nb-NO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906" y="3048000"/>
                <a:ext cx="7378494" cy="79970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457200" y="4495800"/>
            <a:ext cx="8305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</a:t>
            </a:r>
            <a:r>
              <a:rPr lang="en-US" sz="1600" baseline="-25000" dirty="0"/>
              <a:t>e</a:t>
            </a:r>
            <a:r>
              <a:rPr lang="en-US" sz="1600" dirty="0"/>
              <a:t>: number of photo-electrons generated by photodiode</a:t>
            </a:r>
          </a:p>
          <a:p>
            <a:r>
              <a:rPr lang="en-US" sz="1600" dirty="0" err="1"/>
              <a:t>S</a:t>
            </a:r>
            <a:r>
              <a:rPr lang="en-US" sz="1600" baseline="-25000" dirty="0" err="1"/>
              <a:t>out</a:t>
            </a:r>
            <a:r>
              <a:rPr lang="en-US" sz="1600" dirty="0"/>
              <a:t>: ADC output signal (DN or LSBs)</a:t>
            </a:r>
          </a:p>
          <a:p>
            <a:r>
              <a:rPr lang="en-US" sz="1600" dirty="0" err="1"/>
              <a:t>σ</a:t>
            </a:r>
            <a:r>
              <a:rPr lang="en-US" sz="1600" baseline="-25000" dirty="0" err="1"/>
              <a:t>PRNU</a:t>
            </a:r>
            <a:r>
              <a:rPr lang="en-US" sz="1600" dirty="0"/>
              <a:t>: </a:t>
            </a:r>
            <a:r>
              <a:rPr lang="en-US" sz="1600" dirty="0" err="1"/>
              <a:t>photoresponse</a:t>
            </a:r>
            <a:r>
              <a:rPr lang="en-US" sz="1600" dirty="0"/>
              <a:t> non-uniformity (% </a:t>
            </a:r>
            <a:r>
              <a:rPr lang="en-US" sz="1600" dirty="0" err="1"/>
              <a:t>rms</a:t>
            </a:r>
            <a:r>
              <a:rPr lang="en-US" sz="1600" dirty="0"/>
              <a:t>)</a:t>
            </a:r>
          </a:p>
          <a:p>
            <a:r>
              <a:rPr lang="en-US" sz="1600" dirty="0" err="1"/>
              <a:t>σ</a:t>
            </a:r>
            <a:r>
              <a:rPr lang="en-US" sz="1600" baseline="-25000" dirty="0" err="1"/>
              <a:t>DSNU</a:t>
            </a:r>
            <a:r>
              <a:rPr lang="en-US" sz="1600" dirty="0"/>
              <a:t>: dark signal non-uniformity (e- </a:t>
            </a:r>
            <a:r>
              <a:rPr lang="en-US" sz="1600" dirty="0" err="1"/>
              <a:t>rms</a:t>
            </a:r>
            <a:r>
              <a:rPr lang="en-US" sz="1600" dirty="0"/>
              <a:t>)</a:t>
            </a:r>
          </a:p>
          <a:p>
            <a:r>
              <a:rPr lang="en-US" sz="1600" dirty="0" err="1"/>
              <a:t>σ</a:t>
            </a:r>
            <a:r>
              <a:rPr lang="en-US" sz="1600" baseline="-25000" dirty="0" err="1"/>
              <a:t>vfpn</a:t>
            </a:r>
            <a:r>
              <a:rPr lang="en-US" sz="1600" dirty="0"/>
              <a:t>: </a:t>
            </a:r>
            <a:r>
              <a:rPr lang="en-US" sz="1600" dirty="0" err="1"/>
              <a:t>rms</a:t>
            </a:r>
            <a:r>
              <a:rPr lang="en-US" sz="1600" dirty="0"/>
              <a:t> noise from vertical column FPN (LSB </a:t>
            </a:r>
            <a:r>
              <a:rPr lang="en-US" sz="1600" dirty="0" err="1"/>
              <a:t>rms</a:t>
            </a:r>
            <a:r>
              <a:rPr lang="en-US" sz="1600" dirty="0"/>
              <a:t>)</a:t>
            </a:r>
          </a:p>
          <a:p>
            <a:r>
              <a:rPr lang="en-US" sz="1600" dirty="0" err="1"/>
              <a:t>G</a:t>
            </a:r>
            <a:r>
              <a:rPr lang="en-US" sz="1600" baseline="-25000" dirty="0" err="1"/>
              <a:t>asc</a:t>
            </a:r>
            <a:r>
              <a:rPr lang="en-US" sz="1600" dirty="0"/>
              <a:t>: conversion factor of analog signal chain, (LSB/e-) </a:t>
            </a:r>
          </a:p>
          <a:p>
            <a:r>
              <a:rPr lang="en-US" sz="1600" dirty="0" err="1"/>
              <a:t>CG</a:t>
            </a:r>
            <a:r>
              <a:rPr lang="en-US" sz="1600" baseline="-25000" dirty="0" err="1"/>
              <a:t>fd</a:t>
            </a:r>
            <a:r>
              <a:rPr lang="en-US" sz="1600" dirty="0"/>
              <a:t>: floating diffusion conversion gain (V/e-)</a:t>
            </a:r>
          </a:p>
        </p:txBody>
      </p:sp>
      <p:cxnSp>
        <p:nvCxnSpPr>
          <p:cNvPr id="24" name="Straight Arrow Connector 23"/>
          <p:cNvCxnSpPr/>
          <p:nvPr/>
        </p:nvCxnSpPr>
        <p:spPr bwMode="auto">
          <a:xfrm flipH="1" flipV="1">
            <a:off x="4495800" y="3886200"/>
            <a:ext cx="152400" cy="26806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4648200" y="4004846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If S</a:t>
            </a:r>
            <a:r>
              <a:rPr lang="en-US" sz="1600" baseline="-25000" dirty="0"/>
              <a:t>e</a:t>
            </a:r>
            <a:r>
              <a:rPr lang="en-US" sz="1600" dirty="0"/>
              <a:t> &gt;&gt;1 =&gt; SNR=1/</a:t>
            </a:r>
            <a:r>
              <a:rPr lang="en-US" sz="1600" dirty="0" err="1"/>
              <a:t>σ</a:t>
            </a:r>
            <a:r>
              <a:rPr lang="en-US" sz="1600" baseline="-25000" dirty="0" err="1"/>
              <a:t>PRNU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056245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noise curve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FBAB587-7B16-2746-8433-395280B70788}" type="datetime1">
              <a:rPr lang="nb-NO" smtClean="0"/>
              <a:t>07.10.2019</a:t>
            </a:fld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IN5350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2A1E80-B603-4331-A1B2-3961C4FB19FD}" type="slidenum">
              <a:rPr lang="nb-NO" smtClean="0"/>
              <a:t>21</a:t>
            </a:fld>
            <a:endParaRPr lang="nb-NO"/>
          </a:p>
        </p:txBody>
      </p:sp>
      <p:graphicFrame>
        <p:nvGraphicFramePr>
          <p:cNvPr id="25" name="Chart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1882660"/>
              </p:ext>
            </p:extLst>
          </p:nvPr>
        </p:nvGraphicFramePr>
        <p:xfrm>
          <a:off x="304800" y="1447800"/>
          <a:ext cx="8610599" cy="4786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971800" y="313307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Photon shot noise dominated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029200" y="1657290"/>
            <a:ext cx="21820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PRNU dominated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48064" y="4552890"/>
            <a:ext cx="1075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RN=3e-</a:t>
            </a:r>
          </a:p>
        </p:txBody>
      </p:sp>
    </p:spTree>
    <p:extLst>
      <p:ext uri="{BB962C8B-B14F-4D97-AF65-F5344CB8AC3E}">
        <p14:creationId xmlns:p14="http://schemas.microsoft.com/office/powerpoint/2010/main" val="31152370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SNR plot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9758446-B900-F646-AA58-9AB560DA5E2F}" type="datetime1">
              <a:rPr lang="nb-NO" smtClean="0"/>
              <a:t>07.10.2019</a:t>
            </a:fld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IN5350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2A1E80-B603-4331-A1B2-3961C4FB19FD}" type="slidenum">
              <a:rPr lang="nb-NO" smtClean="0"/>
              <a:t>22</a:t>
            </a:fld>
            <a:endParaRPr lang="nb-NO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2318230"/>
              </p:ext>
            </p:extLst>
          </p:nvPr>
        </p:nvGraphicFramePr>
        <p:xfrm>
          <a:off x="838200" y="1981200"/>
          <a:ext cx="7696200" cy="4139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600200" y="3200400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Photon shot noise dominated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29200" y="2209800"/>
            <a:ext cx="21820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PRNU dominated</a:t>
            </a:r>
          </a:p>
        </p:txBody>
      </p:sp>
    </p:spTree>
    <p:extLst>
      <p:ext uri="{BB962C8B-B14F-4D97-AF65-F5344CB8AC3E}">
        <p14:creationId xmlns:p14="http://schemas.microsoft.com/office/powerpoint/2010/main" val="4639292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PRNU dominates over photon shot noise at high signal levels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2057400"/>
          </a:xfrm>
        </p:spPr>
        <p:txBody>
          <a:bodyPr/>
          <a:lstStyle/>
          <a:p>
            <a:r>
              <a:rPr lang="en-US" sz="2400" dirty="0"/>
              <a:t>PRNU for most sensors is &lt;1% </a:t>
            </a:r>
            <a:r>
              <a:rPr lang="en-US" sz="2400" dirty="0" err="1"/>
              <a:t>rms</a:t>
            </a:r>
            <a:endParaRPr lang="en-US" sz="2400" dirty="0"/>
          </a:p>
          <a:p>
            <a:r>
              <a:rPr lang="en-US" sz="2400" dirty="0"/>
              <a:t>Negligible at small signal levels (small FW) but becomes dominant at high signal levels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C9FA2AA-7550-DF40-A19B-8CBFDD834E5C}" type="datetime1">
              <a:rPr lang="nb-NO" smtClean="0"/>
              <a:t>07.10.2019</a:t>
            </a:fld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IN5350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2A1E80-B603-4331-A1B2-3961C4FB19FD}" type="slidenum">
              <a:rPr lang="nb-NO" smtClean="0"/>
              <a:t>23</a:t>
            </a:fld>
            <a:endParaRPr lang="nb-NO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8117535"/>
              </p:ext>
            </p:extLst>
          </p:nvPr>
        </p:nvGraphicFramePr>
        <p:xfrm>
          <a:off x="1676400" y="3276600"/>
          <a:ext cx="6153150" cy="3112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135869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Example of picture with random noise</a:t>
            </a:r>
            <a:endParaRPr lang="nb-NO" dirty="0"/>
          </a:p>
        </p:txBody>
      </p:sp>
      <p:pic>
        <p:nvPicPr>
          <p:cNvPr id="2701314" name="Picture 2" descr="http://upload.wikimedia.org/wikipedia/commons/thumb/8/87/Highimgnoise.jpg/300px-Highimgnoi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545704"/>
            <a:ext cx="4619600" cy="4619600"/>
          </a:xfrm>
          <a:prstGeom prst="rect">
            <a:avLst/>
          </a:prstGeom>
          <a:noFill/>
        </p:spPr>
      </p:pic>
      <p:sp>
        <p:nvSpPr>
          <p:cNvPr id="8" name="TekstSylinder 7"/>
          <p:cNvSpPr txBox="1"/>
          <p:nvPr/>
        </p:nvSpPr>
        <p:spPr>
          <a:xfrm>
            <a:off x="6294474" y="1559308"/>
            <a:ext cx="263988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Possible noise sources in this picture: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nb-NO" dirty="0"/>
              <a:t>Photon noise in ‘grey’ medium bright areas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nb-NO" dirty="0"/>
              <a:t>Dark current (DC) in dark areas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nb-NO" dirty="0"/>
              <a:t>Electronic circuit noise (read noise) in dark areas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nb-NO" dirty="0"/>
              <a:t>Photoresponse-non-uniformity (PRNU) in bright areas</a:t>
            </a:r>
          </a:p>
          <a:p>
            <a:pPr marL="342900" indent="-342900">
              <a:buFont typeface="Arial" pitchFamily="34" charset="0"/>
              <a:buChar char="•"/>
            </a:pPr>
            <a:endParaRPr lang="nb-NO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"/>
          </p:nvPr>
        </p:nvSpPr>
        <p:spPr>
          <a:xfrm>
            <a:off x="304800" y="6416675"/>
            <a:ext cx="2133600" cy="365125"/>
          </a:xfrm>
        </p:spPr>
        <p:txBody>
          <a:bodyPr/>
          <a:lstStyle/>
          <a:p>
            <a:fld id="{06E6DA18-8D4D-9A47-900B-CC3D5291218D}" type="datetime1">
              <a:rPr lang="nb-NO" smtClean="0"/>
              <a:t>07.10.2019</a:t>
            </a:fld>
            <a:endParaRPr lang="nb-NO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r>
              <a:rPr lang="nb-NO"/>
              <a:t>IN5350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705600" y="6416675"/>
            <a:ext cx="2133600" cy="365125"/>
          </a:xfrm>
        </p:spPr>
        <p:txBody>
          <a:bodyPr/>
          <a:lstStyle/>
          <a:p>
            <a:fld id="{E42A1E80-B603-4331-A1B2-3961C4FB19FD}" type="slidenum">
              <a:rPr lang="nb-NO" smtClean="0"/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668044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Vertical fixed pattern noise (VFPN)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564D19F-01CE-6247-A023-197F44BBB382}" type="datetime1">
              <a:rPr lang="nb-NO" smtClean="0"/>
              <a:t>07.10.2019</a:t>
            </a:fld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IN5350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2A1E80-B603-4331-A1B2-3961C4FB19FD}" type="slidenum">
              <a:rPr lang="nb-NO" smtClean="0"/>
              <a:t>25</a:t>
            </a:fld>
            <a:endParaRPr lang="nb-NO"/>
          </a:p>
        </p:txBody>
      </p:sp>
      <p:pic>
        <p:nvPicPr>
          <p:cNvPr id="6" name="Picture 2" descr="http://qsimaging.com/images/FFT/noise3_ff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9840" y="2293640"/>
            <a:ext cx="4107160" cy="2506960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>
            <a:endCxn id="6" idx="0"/>
          </p:cNvCxnSpPr>
          <p:nvPr/>
        </p:nvCxnSpPr>
        <p:spPr bwMode="auto">
          <a:xfrm>
            <a:off x="4423420" y="1988840"/>
            <a:ext cx="0" cy="304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6319835" y="1988840"/>
            <a:ext cx="0" cy="304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3500435" y="1988840"/>
            <a:ext cx="0" cy="304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2586035" y="1988840"/>
            <a:ext cx="0" cy="304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2203418" y="1607840"/>
            <a:ext cx="47307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Example of column FPN (vertical FPN)</a:t>
            </a:r>
            <a:endParaRPr lang="en-US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6771103"/>
              </p:ext>
            </p:extLst>
          </p:nvPr>
        </p:nvGraphicFramePr>
        <p:xfrm>
          <a:off x="1155700" y="5715000"/>
          <a:ext cx="6827838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7" name="Equation" r:id="rId4" imgW="4165560" imgH="317160" progId="Equation.3">
                  <p:embed/>
                </p:oleObj>
              </mc:Choice>
              <mc:Fallback>
                <p:oleObj name="Equation" r:id="rId4" imgW="4165560" imgH="31716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5700" y="5715000"/>
                        <a:ext cx="6827838" cy="52228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Oval 14"/>
          <p:cNvSpPr/>
          <p:nvPr/>
        </p:nvSpPr>
        <p:spPr bwMode="auto">
          <a:xfrm>
            <a:off x="6934200" y="5486400"/>
            <a:ext cx="1295400" cy="990600"/>
          </a:xfrm>
          <a:prstGeom prst="ellipse">
            <a:avLst/>
          </a:prstGeom>
          <a:noFill/>
          <a:ln w="19050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800" y="495300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When VFPN is randomly distributed across columns, it can be modelled similarly to temporal noise:</a:t>
            </a:r>
          </a:p>
        </p:txBody>
      </p:sp>
    </p:spTree>
    <p:extLst>
      <p:ext uri="{BB962C8B-B14F-4D97-AF65-F5344CB8AC3E}">
        <p14:creationId xmlns:p14="http://schemas.microsoft.com/office/powerpoint/2010/main" val="35974058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Signal, Noise and Dynamic Range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" y="1447800"/>
            <a:ext cx="74295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D5AA1-CB6E-BC49-9851-CD01E612D3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IN5350</a:t>
            </a:r>
            <a:endParaRPr lang="nb-NO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749351E-DA40-BB4E-886E-278A79C13A8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C7AD0F2-197C-A24A-A8C5-EC1A69E779C3}" type="datetime1">
              <a:rPr lang="nb-NO" smtClean="0"/>
              <a:t>07.10.2019</a:t>
            </a:fld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CCF705-2FC3-DA4A-A731-ACB745334B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2A1E80-B603-4331-A1B2-3961C4FB19FD}" type="slidenum">
              <a:rPr lang="nb-NO" smtClean="0"/>
              <a:t>26</a:t>
            </a:fld>
            <a:endParaRPr lang="nb-NO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8955EE-B585-C142-BAE6-B86F4332FE89}"/>
              </a:ext>
            </a:extLst>
          </p:cNvPr>
          <p:cNvSpPr txBox="1"/>
          <p:nvPr/>
        </p:nvSpPr>
        <p:spPr>
          <a:xfrm>
            <a:off x="950976" y="6071616"/>
            <a:ext cx="29466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Source: Nakamura </a:t>
            </a:r>
            <a:r>
              <a:rPr lang="en-GB" dirty="0" err="1"/>
              <a:t>et.al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537033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takeaways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Noise sources added together in power domain or variance (</a:t>
            </a:r>
            <a:r>
              <a:rPr lang="en-US" dirty="0" err="1"/>
              <a:t>ie</a:t>
            </a:r>
            <a:r>
              <a:rPr lang="en-US" dirty="0"/>
              <a:t> V</a:t>
            </a:r>
            <a:r>
              <a:rPr lang="en-US" baseline="30000" dirty="0"/>
              <a:t>2</a:t>
            </a:r>
            <a:r>
              <a:rPr lang="en-US" dirty="0"/>
              <a:t>, I</a:t>
            </a:r>
            <a:r>
              <a:rPr lang="en-US" baseline="30000" dirty="0"/>
              <a:t>2</a:t>
            </a:r>
            <a:r>
              <a:rPr lang="en-US" dirty="0"/>
              <a:t>, or </a:t>
            </a:r>
            <a:r>
              <a:rPr lang="en-US" dirty="0">
                <a:latin typeface="Symbol" pitchFamily="2" charset="2"/>
              </a:rPr>
              <a:t>s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  <a:p>
            <a:r>
              <a:rPr lang="en-US" dirty="0"/>
              <a:t>CDS eliminates in-pixel </a:t>
            </a:r>
            <a:r>
              <a:rPr lang="en-US" dirty="0" err="1"/>
              <a:t>kTC</a:t>
            </a:r>
            <a:r>
              <a:rPr lang="en-US" dirty="0"/>
              <a:t>-noise and strongly attenuates low-frequency (1/f) noise</a:t>
            </a:r>
          </a:p>
          <a:p>
            <a:r>
              <a:rPr lang="en-US" dirty="0"/>
              <a:t>The larger the color correction matrix (CCM) values, the more shot noise is added to the pixel</a:t>
            </a:r>
          </a:p>
          <a:p>
            <a:r>
              <a:rPr lang="en-US" dirty="0"/>
              <a:t>FPN is calculated after removing (averaging) temporal noise. Thus, FPN relates to the image, not a single pixel.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F9A13A2-8B1C-E745-AAEA-62D67871468D}" type="datetime1">
              <a:rPr lang="nb-NO" smtClean="0"/>
              <a:t>07.10.2019</a:t>
            </a:fld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IN5350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2A1E80-B603-4331-A1B2-3961C4FB19FD}" type="slidenum">
              <a:rPr lang="nb-NO" smtClean="0"/>
              <a:t>27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134374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6C019F3-5350-154F-BCE2-85DA310CB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appendix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1B79406-97AC-AA49-99EE-9D494B8000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0A4083-4BDC-2C48-AA87-0931EF3A8088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416675"/>
            <a:ext cx="2133600" cy="365125"/>
          </a:xfrm>
        </p:spPr>
        <p:txBody>
          <a:bodyPr/>
          <a:lstStyle/>
          <a:p>
            <a:fld id="{A6E4740A-2D58-3F4B-985F-D09A15571976}" type="datetime1">
              <a:rPr lang="nb-NO" smtClean="0"/>
              <a:t>07.10.2019</a:t>
            </a:fld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DD7111-0CE0-494D-BF6B-F82676943FA9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416675"/>
            <a:ext cx="2895600" cy="365125"/>
          </a:xfrm>
        </p:spPr>
        <p:txBody>
          <a:bodyPr/>
          <a:lstStyle/>
          <a:p>
            <a:r>
              <a:rPr lang="nb-NO"/>
              <a:t>IN5350</a:t>
            </a:r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95B0AD-DEF9-8F4C-A380-108F83534EC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10400" y="6416675"/>
            <a:ext cx="2133600" cy="365125"/>
          </a:xfrm>
        </p:spPr>
        <p:txBody>
          <a:bodyPr/>
          <a:lstStyle/>
          <a:p>
            <a:fld id="{E42A1E80-B603-4331-A1B2-3961C4FB19FD}" type="slidenum">
              <a:rPr lang="nb-NO" smtClean="0"/>
              <a:t>28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088580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C363C-AD2E-0F48-BF5B-00A3228EB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Random variables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71610A-4D6F-E246-816F-056642628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524000"/>
            <a:ext cx="8534400" cy="4876800"/>
          </a:xfrm>
        </p:spPr>
        <p:txBody>
          <a:bodyPr/>
          <a:lstStyle/>
          <a:p>
            <a:r>
              <a:rPr lang="en-GB" sz="2400" dirty="0"/>
              <a:t>Discrete random variables modelled as probability mass function</a:t>
            </a:r>
          </a:p>
          <a:p>
            <a:pPr marL="0" indent="0">
              <a:buNone/>
            </a:pPr>
            <a:endParaRPr lang="en-GB" sz="2400" dirty="0"/>
          </a:p>
          <a:p>
            <a:pPr lvl="1"/>
            <a:endParaRPr lang="en-GB" sz="2000" dirty="0"/>
          </a:p>
          <a:p>
            <a:pPr lvl="1"/>
            <a:r>
              <a:rPr lang="en-GB" sz="2000" dirty="0"/>
              <a:t>x is integer (example: number of photons or electrons in a Poisson process)</a:t>
            </a:r>
          </a:p>
          <a:p>
            <a:endParaRPr lang="en-GB" sz="2400" dirty="0"/>
          </a:p>
          <a:p>
            <a:r>
              <a:rPr lang="en-GB" sz="2400" dirty="0"/>
              <a:t>A continuous random variable (x real, e.g. analogue voltage) modelled as probability density function</a:t>
            </a:r>
          </a:p>
          <a:p>
            <a:endParaRPr lang="en-GB" sz="2400" dirty="0"/>
          </a:p>
          <a:p>
            <a:pPr lvl="1"/>
            <a:endParaRPr lang="en-GB" sz="2000" dirty="0"/>
          </a:p>
          <a:p>
            <a:pPr lvl="1"/>
            <a:r>
              <a:rPr lang="en-GB" sz="2000" dirty="0"/>
              <a:t>x is real (example: analogue voltage in a Gaussian process)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51B0CB-5206-8F4F-8641-F22237A937B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E1EE56D-3A0B-934B-BBFA-8F5A395BFE26}" type="datetime1">
              <a:rPr lang="nb-NO" smtClean="0"/>
              <a:t>07.10.2019</a:t>
            </a:fld>
            <a:endParaRPr lang="nb-NO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36387F-1B9C-AD45-BE25-8BC4496C6A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IN5350</a:t>
            </a:r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5C8EC5-3105-B342-9B9A-2A71A2EFF1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2A1E80-B603-4331-A1B2-3961C4FB19FD}" type="slidenum">
              <a:rPr lang="nb-NO" smtClean="0"/>
              <a:t>29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5F9E8BB-ADB0-C946-895A-E17E9F869494}"/>
                  </a:ext>
                </a:extLst>
              </p:cNvPr>
              <p:cNvSpPr txBox="1"/>
              <p:nvPr/>
            </p:nvSpPr>
            <p:spPr>
              <a:xfrm>
                <a:off x="4371636" y="2301129"/>
                <a:ext cx="1433534" cy="7468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nb-NO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5F9E8BB-ADB0-C946-895A-E17E9F8694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1636" y="2301129"/>
                <a:ext cx="1433534" cy="746871"/>
              </a:xfrm>
              <a:prstGeom prst="rect">
                <a:avLst/>
              </a:prstGeom>
              <a:blipFill>
                <a:blip r:embed="rId2"/>
                <a:stretch>
                  <a:fillRect l="-63158" t="-143333" r="-2632" b="-20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764A412-366C-C744-B9FB-2668E10CB7A2}"/>
                  </a:ext>
                </a:extLst>
              </p:cNvPr>
              <p:cNvSpPr/>
              <p:nvPr/>
            </p:nvSpPr>
            <p:spPr>
              <a:xfrm>
                <a:off x="2574598" y="2438400"/>
                <a:ext cx="123540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nb-NO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764A412-366C-C744-B9FB-2668E10CB7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4598" y="2438400"/>
                <a:ext cx="1235402" cy="400110"/>
              </a:xfrm>
              <a:prstGeom prst="rect">
                <a:avLst/>
              </a:prstGeom>
              <a:blipFill>
                <a:blip r:embed="rId3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398E319-DCB5-B440-A6CD-C0F765DFAE25}"/>
                  </a:ext>
                </a:extLst>
              </p:cNvPr>
              <p:cNvSpPr txBox="1"/>
              <p:nvPr/>
            </p:nvSpPr>
            <p:spPr>
              <a:xfrm>
                <a:off x="2860557" y="5110821"/>
                <a:ext cx="3447226" cy="6803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≥0,   </m:t>
                      </m:r>
                      <m:nary>
                        <m:naryPr>
                          <m:ctrlPr>
                            <a:rPr lang="nb-N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nb-N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nb-N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398E319-DCB5-B440-A6CD-C0F765DFAE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0557" y="5110821"/>
                <a:ext cx="3447226" cy="680379"/>
              </a:xfrm>
              <a:prstGeom prst="rect">
                <a:avLst/>
              </a:prstGeom>
              <a:blipFill>
                <a:blip r:embed="rId4"/>
                <a:stretch>
                  <a:fillRect l="-1832" t="-181818" r="-733" b="-267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484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schedule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1FE7740-8AB3-434F-9B0D-46F2E52CAB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0073241"/>
              </p:ext>
            </p:extLst>
          </p:nvPr>
        </p:nvGraphicFramePr>
        <p:xfrm>
          <a:off x="533400" y="1600200"/>
          <a:ext cx="8153400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40291129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370561366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736328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Task/milestone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Start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Finish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11872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Chose topic/scope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16-Sep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20-Sep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0612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Create project plan (tasks, milestones, schedule)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20-Sep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27-Sep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38028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MS1 – project plan approved by Johannes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30-Sep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30-Sep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9954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Study literature on the topic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27-Sep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4-Oct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2072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Design/simulation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4-Oct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25-Oct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3852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Write up prelim report (</a:t>
                      </a:r>
                      <a:r>
                        <a:rPr lang="en-GB" dirty="0" err="1"/>
                        <a:t>inc</a:t>
                      </a:r>
                      <a:r>
                        <a:rPr lang="en-GB" dirty="0"/>
                        <a:t> references, design, results)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25-Oct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29-Oct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5443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MS2 – submit preliminary report to Johannes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29-Oct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29-Oct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57453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Design/simulation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29-Oct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15-Nov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11252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Write up final report (</a:t>
                      </a:r>
                      <a:r>
                        <a:rPr lang="en-GB" dirty="0" err="1"/>
                        <a:t>incl</a:t>
                      </a:r>
                      <a:r>
                        <a:rPr lang="en-GB" dirty="0"/>
                        <a:t> references, design, results)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15-Nov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22-Nov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73955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MS3 – submit final report to Johannes &amp; presentation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22-Nov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22-Nov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4334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MS4 – grading (pass/fail) by Johannes &amp; Tohid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22-Nov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22-Nov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77260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Exam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/>
                        <a:t>28-Nov 2019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480837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4474C7B-3C85-304C-B3EB-55904B12DB64}"/>
              </a:ext>
            </a:extLst>
          </p:cNvPr>
          <p:cNvSpPr txBox="1"/>
          <p:nvPr/>
        </p:nvSpPr>
        <p:spPr>
          <a:xfrm>
            <a:off x="92254" y="1962090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✅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8BE51F-2DA4-614A-9A39-CB289BA32CA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1076934-37AA-8649-AD0A-B5463904894C}" type="datetime1">
              <a:rPr lang="nb-NO" smtClean="0"/>
              <a:t>07.10.2019</a:t>
            </a:fld>
            <a:endParaRPr lang="nb-NO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ABAF55-AF9F-2744-B6B0-305F99FE4E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IN5350</a:t>
            </a:r>
            <a:endParaRPr lang="nb-NO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317397-0224-3846-B94F-96F320D155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2A1E80-B603-4331-A1B2-3961C4FB19FD}" type="slidenum">
              <a:rPr lang="nb-NO" smtClean="0"/>
              <a:t>3</a:t>
            </a:fld>
            <a:endParaRPr lang="nb-NO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50BB0F-7325-A14A-B160-0413FD26C0DA}"/>
              </a:ext>
            </a:extLst>
          </p:cNvPr>
          <p:cNvSpPr txBox="1"/>
          <p:nvPr/>
        </p:nvSpPr>
        <p:spPr>
          <a:xfrm>
            <a:off x="92254" y="2343090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✅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EBAB4F-AECD-FC47-9F7F-F5D1B2CB7914}"/>
              </a:ext>
            </a:extLst>
          </p:cNvPr>
          <p:cNvSpPr txBox="1"/>
          <p:nvPr/>
        </p:nvSpPr>
        <p:spPr>
          <a:xfrm>
            <a:off x="92254" y="2724090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✅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8CD1B6-6D07-1443-A246-5129292D68FC}"/>
              </a:ext>
            </a:extLst>
          </p:cNvPr>
          <p:cNvSpPr txBox="1"/>
          <p:nvPr/>
        </p:nvSpPr>
        <p:spPr>
          <a:xfrm>
            <a:off x="92254" y="3105090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✅</a:t>
            </a:r>
          </a:p>
        </p:txBody>
      </p:sp>
    </p:spTree>
    <p:extLst>
      <p:ext uri="{BB962C8B-B14F-4D97-AF65-F5344CB8AC3E}">
        <p14:creationId xmlns:p14="http://schemas.microsoft.com/office/powerpoint/2010/main" val="10472678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36E7522-CC43-134F-886B-7AAE6F8E3C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971924"/>
            <a:ext cx="8305800" cy="25050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E82256-1AC5-FD4F-9E28-FB2796176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Gaussian random variable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AE0EF55-D072-AF4C-B3E0-77ACC82508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7144" b="-1"/>
          <a:stretch/>
        </p:blipFill>
        <p:spPr>
          <a:xfrm>
            <a:off x="4267200" y="1760537"/>
            <a:ext cx="4343400" cy="220980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7F81ED-DF80-1D4D-AB4F-4CB18B0601B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6E4740A-2D58-3F4B-985F-D09A15571976}" type="datetime1">
              <a:rPr lang="nb-NO" smtClean="0"/>
              <a:t>07.10.2019</a:t>
            </a:fld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2242D1-0594-3A48-81A5-8052035AE6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IN5350</a:t>
            </a:r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7AEAF-FA56-B24A-ACB1-35B6DC525F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2A1E80-B603-4331-A1B2-3961C4FB19FD}" type="slidenum">
              <a:rPr lang="nb-NO" smtClean="0"/>
              <a:t>30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ACC30E9-B003-414F-AF4C-0107B2BA6B4F}"/>
                  </a:ext>
                </a:extLst>
              </p:cNvPr>
              <p:cNvSpPr txBox="1"/>
              <p:nvPr/>
            </p:nvSpPr>
            <p:spPr>
              <a:xfrm>
                <a:off x="914400" y="2128811"/>
                <a:ext cx="2625334" cy="7157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nb-NO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nb-NO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  <m:r>
                                    <a:rPr lang="nb-NO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ACC30E9-B003-414F-AF4C-0107B2BA6B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2128811"/>
                <a:ext cx="2625334" cy="715709"/>
              </a:xfrm>
              <a:prstGeom prst="rect">
                <a:avLst/>
              </a:prstGeom>
              <a:blipFill>
                <a:blip r:embed="rId4"/>
                <a:stretch>
                  <a:fillRect l="-2899" b="-7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EBDD9883-1502-894B-929F-AEA0093E7A5A}"/>
              </a:ext>
            </a:extLst>
          </p:cNvPr>
          <p:cNvSpPr txBox="1"/>
          <p:nvPr/>
        </p:nvSpPr>
        <p:spPr>
          <a:xfrm>
            <a:off x="4572000" y="1675616"/>
            <a:ext cx="5533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f(x)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B6A8D16-3E8B-0649-948E-F223A70ACD00}"/>
              </a:ext>
            </a:extLst>
          </p:cNvPr>
          <p:cNvCxnSpPr/>
          <p:nvPr/>
        </p:nvCxnSpPr>
        <p:spPr bwMode="auto">
          <a:xfrm>
            <a:off x="6362700" y="2514600"/>
            <a:ext cx="2667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6A268EC-1DDA-3746-9C0C-DE957DFF7B3C}"/>
              </a:ext>
            </a:extLst>
          </p:cNvPr>
          <p:cNvSpPr txBox="1"/>
          <p:nvPr/>
        </p:nvSpPr>
        <p:spPr>
          <a:xfrm>
            <a:off x="6671846" y="2266890"/>
            <a:ext cx="338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latin typeface="Symbol" pitchFamily="2" charset="2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055154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takeaways from previous lecture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Temporal noise vs Fixed pattern noise</a:t>
            </a:r>
          </a:p>
          <a:p>
            <a:r>
              <a:rPr lang="en-US" dirty="0"/>
              <a:t>Photon flux and electron flux  are random Poisson processes</a:t>
            </a:r>
          </a:p>
          <a:p>
            <a:pPr lvl="1"/>
            <a:r>
              <a:rPr lang="en-US" dirty="0"/>
              <a:t>Mean value (</a:t>
            </a:r>
            <a:r>
              <a:rPr lang="en-US" dirty="0" err="1"/>
              <a:t>μ</a:t>
            </a:r>
            <a:r>
              <a:rPr lang="en-US" dirty="0"/>
              <a:t>) = Variance (σ</a:t>
            </a:r>
            <a:r>
              <a:rPr lang="en-US" baseline="30000" dirty="0"/>
              <a:t>2</a:t>
            </a:r>
            <a:r>
              <a:rPr lang="en-US" dirty="0"/>
              <a:t>) = (RMS value, </a:t>
            </a:r>
            <a:r>
              <a:rPr lang="en-US" dirty="0" err="1"/>
              <a:t>σ</a:t>
            </a:r>
            <a:r>
              <a:rPr lang="en-US" dirty="0"/>
              <a:t>)</a:t>
            </a:r>
            <a:r>
              <a:rPr lang="en-US" baseline="30000" dirty="0"/>
              <a:t>2</a:t>
            </a:r>
          </a:p>
          <a:p>
            <a:r>
              <a:rPr lang="en-US" dirty="0"/>
              <a:t>Independent noise sources can be summed </a:t>
            </a:r>
            <a:r>
              <a:rPr lang="en-US" u="sng" dirty="0"/>
              <a:t>quadratically</a:t>
            </a:r>
          </a:p>
          <a:p>
            <a:pPr lvl="1"/>
            <a:r>
              <a:rPr lang="en-US" dirty="0" err="1">
                <a:latin typeface="Symbol" pitchFamily="2" charset="2"/>
              </a:rPr>
              <a:t>s</a:t>
            </a:r>
            <a:r>
              <a:rPr lang="en-US" baseline="-25000" dirty="0" err="1"/>
              <a:t>total</a:t>
            </a:r>
            <a:r>
              <a:rPr lang="en-US" dirty="0"/>
              <a:t> = sqrt(</a:t>
            </a:r>
            <a:r>
              <a:rPr lang="en-US" dirty="0">
                <a:latin typeface="Symbol" pitchFamily="2" charset="2"/>
              </a:rPr>
              <a:t>s</a:t>
            </a:r>
            <a:r>
              <a:rPr lang="en-US" baseline="-25000" dirty="0"/>
              <a:t>1</a:t>
            </a:r>
            <a:r>
              <a:rPr lang="en-US" baseline="30000" dirty="0"/>
              <a:t>2</a:t>
            </a:r>
            <a:r>
              <a:rPr lang="en-US" dirty="0"/>
              <a:t>+ </a:t>
            </a:r>
            <a:r>
              <a:rPr lang="en-US" dirty="0">
                <a:latin typeface="Symbol" pitchFamily="2" charset="2"/>
              </a:rPr>
              <a:t>s</a:t>
            </a:r>
            <a:r>
              <a:rPr lang="en-US" baseline="-25000" dirty="0"/>
              <a:t>2</a:t>
            </a:r>
            <a:r>
              <a:rPr lang="en-US" baseline="30000" dirty="0"/>
              <a:t>2</a:t>
            </a:r>
            <a:r>
              <a:rPr lang="en-US" dirty="0"/>
              <a:t> + </a:t>
            </a:r>
            <a:r>
              <a:rPr lang="en-US" dirty="0">
                <a:latin typeface="Symbol" pitchFamily="2" charset="2"/>
              </a:rPr>
              <a:t>s</a:t>
            </a:r>
            <a:r>
              <a:rPr lang="en-US" baseline="-25000" dirty="0"/>
              <a:t>3</a:t>
            </a:r>
            <a:r>
              <a:rPr lang="en-US" baseline="30000" dirty="0"/>
              <a:t>2</a:t>
            </a:r>
            <a:r>
              <a:rPr lang="en-US" dirty="0"/>
              <a:t> + ..)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A47FFF2-A085-6F49-8643-F2E45FF29501}" type="datetime1">
              <a:rPr lang="nb-NO" smtClean="0"/>
              <a:t>07.10.2019</a:t>
            </a:fld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IN5350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2A1E80-B603-4331-A1B2-3961C4FB19FD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45357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SNR model based on </a:t>
            </a:r>
            <a:r>
              <a:rPr lang="en-US" dirty="0">
                <a:latin typeface="Symbol" pitchFamily="2" charset="2"/>
              </a:rPr>
              <a:t>s</a:t>
            </a:r>
            <a:r>
              <a:rPr lang="en-US" dirty="0"/>
              <a:t> for each block</a:t>
            </a:r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7C325671-69C4-E94A-99B6-30D713D5B2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4871934"/>
            <a:ext cx="8534400" cy="1528865"/>
          </a:xfrm>
        </p:spPr>
        <p:txBody>
          <a:bodyPr/>
          <a:lstStyle/>
          <a:p>
            <a:r>
              <a:rPr lang="en-GB" dirty="0"/>
              <a:t>How to model </a:t>
            </a:r>
            <a:r>
              <a:rPr lang="en-GB" dirty="0">
                <a:latin typeface="Symbol" pitchFamily="2" charset="2"/>
              </a:rPr>
              <a:t>s</a:t>
            </a:r>
            <a:r>
              <a:rPr lang="en-GB" dirty="0"/>
              <a:t> for pixels, gain amplifiers, filters, ADCs, etc?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3A14169-1141-0141-88F8-BC1D0D7543CD}" type="datetime1">
              <a:rPr lang="nb-NO" smtClean="0"/>
              <a:pPr/>
              <a:t>07.10.2019</a:t>
            </a:fld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IN5350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2A1E80-B603-4331-A1B2-3961C4FB19FD}" type="slidenum">
              <a:rPr lang="nb-NO" smtClean="0"/>
              <a:pPr/>
              <a:t>5</a:t>
            </a:fld>
            <a:endParaRPr lang="nb-NO"/>
          </a:p>
        </p:txBody>
      </p:sp>
      <p:sp>
        <p:nvSpPr>
          <p:cNvPr id="6" name="Rectangle 5"/>
          <p:cNvSpPr/>
          <p:nvPr/>
        </p:nvSpPr>
        <p:spPr bwMode="auto">
          <a:xfrm>
            <a:off x="2438400" y="2206256"/>
            <a:ext cx="838200" cy="762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CG</a:t>
            </a:r>
            <a:r>
              <a:rPr kumimoji="0" lang="en-US" sz="2000" b="0" i="0" u="none" strike="noStrike" cap="none" normalizeH="0" baseline="-2500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fd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, </a:t>
            </a:r>
            <a:r>
              <a:rPr kumimoji="0" lang="el-G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σ</a:t>
            </a:r>
            <a:r>
              <a:rPr kumimoji="0" lang="en-US" sz="2000" b="0" i="0" u="none" strike="noStrike" cap="none" normalizeH="0" baseline="-2500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kTC</a:t>
            </a:r>
            <a:endParaRPr kumimoji="0" lang="en-US" sz="20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886200" y="2202712"/>
            <a:ext cx="762000" cy="762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G</a:t>
            </a:r>
            <a:r>
              <a:rPr kumimoji="0" lang="en-US" sz="2000" b="0" i="0" u="none" strike="noStrike" cap="none" normalizeH="0" baseline="-2500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sf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, </a:t>
            </a:r>
            <a:r>
              <a:rPr lang="el-GR" dirty="0"/>
              <a:t>σ</a:t>
            </a:r>
            <a:r>
              <a:rPr lang="en-US" baseline="-25000" dirty="0"/>
              <a:t>sf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334000" y="2202712"/>
            <a:ext cx="762000" cy="762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G</a:t>
            </a:r>
            <a:r>
              <a:rPr kumimoji="0" lang="en-US" sz="2000" b="0" i="0" u="none" strike="noStrike" cap="none" normalizeH="0" baseline="-2500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adc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, </a:t>
            </a:r>
            <a:r>
              <a:rPr lang="el-GR" dirty="0"/>
              <a:t>σ</a:t>
            </a:r>
            <a:r>
              <a:rPr lang="en-US" baseline="-25000" dirty="0" err="1"/>
              <a:t>adc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cxnSp>
        <p:nvCxnSpPr>
          <p:cNvPr id="10" name="Straight Arrow Connector 9"/>
          <p:cNvCxnSpPr>
            <a:endCxn id="6" idx="1"/>
          </p:cNvCxnSpPr>
          <p:nvPr/>
        </p:nvCxnSpPr>
        <p:spPr bwMode="auto">
          <a:xfrm>
            <a:off x="1676400" y="2583712"/>
            <a:ext cx="762000" cy="35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stCxn id="6" idx="3"/>
            <a:endCxn id="7" idx="1"/>
          </p:cNvCxnSpPr>
          <p:nvPr/>
        </p:nvCxnSpPr>
        <p:spPr bwMode="auto">
          <a:xfrm flipV="1">
            <a:off x="3276600" y="2583712"/>
            <a:ext cx="609600" cy="35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>
            <a:stCxn id="7" idx="3"/>
            <a:endCxn id="8" idx="1"/>
          </p:cNvCxnSpPr>
          <p:nvPr/>
        </p:nvCxnSpPr>
        <p:spPr bwMode="auto">
          <a:xfrm>
            <a:off x="4648200" y="2583712"/>
            <a:ext cx="6858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>
            <a:stCxn id="8" idx="3"/>
          </p:cNvCxnSpPr>
          <p:nvPr/>
        </p:nvCxnSpPr>
        <p:spPr bwMode="auto">
          <a:xfrm>
            <a:off x="6096000" y="2583712"/>
            <a:ext cx="609600" cy="35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685800" y="236220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baseline="-25000" dirty="0"/>
              <a:t>in</a:t>
            </a:r>
            <a:r>
              <a:rPr lang="en-US" dirty="0"/>
              <a:t>/</a:t>
            </a:r>
            <a:r>
              <a:rPr lang="el-GR" dirty="0"/>
              <a:t> σ</a:t>
            </a:r>
            <a:r>
              <a:rPr lang="en-US" baseline="-25000" dirty="0"/>
              <a:t>in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81800" y="2368905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</a:t>
            </a:r>
            <a:r>
              <a:rPr lang="en-US" baseline="-25000" dirty="0" err="1"/>
              <a:t>out</a:t>
            </a:r>
            <a:r>
              <a:rPr lang="en-US" dirty="0"/>
              <a:t>/</a:t>
            </a:r>
            <a:r>
              <a:rPr lang="el-GR" dirty="0"/>
              <a:t>σ</a:t>
            </a:r>
            <a:r>
              <a:rPr lang="en-US" baseline="-25000" dirty="0"/>
              <a:t>out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09600" y="3505200"/>
                <a:ext cx="7990905" cy="80855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nb-NO" b="0" i="1" smtClean="0">
                              <a:latin typeface="Cambria Math"/>
                            </a:rPr>
                            <m:t>𝑜𝑢𝑡</m:t>
                          </m:r>
                        </m:sub>
                      </m:sSub>
                      <m:r>
                        <a:rPr lang="nb-NO" b="0" i="1" smtClean="0">
                          <a:latin typeface="Cambria Math"/>
                        </a:rPr>
                        <m:t>/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nb-NO" b="0" i="1" smtClean="0">
                              <a:latin typeface="Cambria Math"/>
                            </a:rPr>
                            <m:t>𝑜𝑢𝑡</m:t>
                          </m:r>
                        </m:sub>
                      </m:sSub>
                      <m:r>
                        <a:rPr lang="en-US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/>
                                </a:rPr>
                                <m:t>𝑒</m:t>
                              </m:r>
                              <m:r>
                                <a:rPr lang="nb-NO" b="0" i="1" smtClean="0">
                                  <a:latin typeface="Cambria Math"/>
                                </a:rPr>
                                <m:t>−</m:t>
                              </m:r>
                            </m:sub>
                          </m:sSub>
                          <m:r>
                            <a:rPr lang="nb-NO" b="0" i="1" smtClean="0">
                              <a:latin typeface="Cambria Math"/>
                            </a:rPr>
                            <m:t>𝐶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/>
                                </a:rPr>
                                <m:t>𝑓𝑑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/>
                                </a:rPr>
                                <m:t>𝑠𝑓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/>
                                </a:rPr>
                                <m:t>𝑎𝑑𝑐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nb-NO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/>
                                    </a:rPr>
                                    <m:t>𝑒</m:t>
                                  </m:r>
                                  <m:r>
                                    <a:rPr lang="nb-NO" b="0" i="1" smtClean="0">
                                      <a:latin typeface="Cambria Math"/>
                                    </a:rPr>
                                    <m:t>−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nb-NO" b="0" i="1" smtClean="0">
                                      <a:latin typeface="Cambria Math"/>
                                    </a:rPr>
                                    <m:t>𝐶𝐺</m:t>
                                  </m:r>
                                  <m:r>
                                    <a:rPr lang="nb-NO" b="0" i="1" baseline="-25000" smtClean="0">
                                      <a:latin typeface="Cambria Math"/>
                                    </a:rPr>
                                    <m:t>𝑓𝑑</m:t>
                                  </m:r>
                                </m:e>
                                <m:sub/>
                                <m:sup>
                                  <m:r>
                                    <a:rPr lang="nb-NO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nb-NO" b="0" i="1" smtClean="0">
                                      <a:latin typeface="Cambria Math"/>
                                    </a:rPr>
                                    <m:t>𝐺</m:t>
                                  </m:r>
                                  <m:r>
                                    <a:rPr lang="nb-NO" b="0" i="1" baseline="-25000" smtClean="0">
                                      <a:latin typeface="Cambria Math"/>
                                    </a:rPr>
                                    <m:t>𝑠𝑓</m:t>
                                  </m:r>
                                </m:e>
                                <m:sub/>
                                <m:sup>
                                  <m:r>
                                    <a:rPr lang="nb-NO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nb-NO" b="0" i="1" smtClean="0">
                                      <a:latin typeface="Cambria Math"/>
                                    </a:rPr>
                                    <m:t>𝐺</m:t>
                                  </m:r>
                                  <m:r>
                                    <a:rPr lang="nb-NO" b="0" i="1" baseline="-25000" smtClean="0">
                                      <a:latin typeface="Cambria Math"/>
                                    </a:rPr>
                                    <m:t>𝑎𝑑𝑐</m:t>
                                  </m:r>
                                </m:e>
                                <m:sub/>
                                <m:sup>
                                  <m:r>
                                    <a:rPr lang="nb-NO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nb-NO" b="0" i="1" smtClean="0">
                                  <a:latin typeface="Cambria Math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  <m:r>
                                    <a:rPr lang="nb-NO" b="0" i="1" baseline="-25000" smtClean="0">
                                      <a:latin typeface="Cambria Math"/>
                                      <a:ea typeface="Cambria Math"/>
                                    </a:rPr>
                                    <m:t>𝑘𝑇𝐶</m:t>
                                  </m:r>
                                </m:e>
                                <m:sub/>
                                <m:sup>
                                  <m:r>
                                    <a:rPr lang="nb-NO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nb-NO" i="1">
                                      <a:latin typeface="Cambria Math"/>
                                    </a:rPr>
                                    <m:t>𝐺</m:t>
                                  </m:r>
                                  <m:r>
                                    <a:rPr lang="nb-NO" b="0" i="1" baseline="-25000" smtClean="0">
                                      <a:latin typeface="Cambria Math"/>
                                    </a:rPr>
                                    <m:t>𝑠𝑓</m:t>
                                  </m:r>
                                </m:e>
                                <m:sub/>
                                <m:sup>
                                  <m:r>
                                    <a:rPr lang="nb-NO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nb-NO" i="1">
                                      <a:latin typeface="Cambria Math"/>
                                    </a:rPr>
                                    <m:t>𝐺</m:t>
                                  </m:r>
                                  <m:r>
                                    <a:rPr lang="nb-NO" b="0" i="1" baseline="-25000" smtClean="0">
                                      <a:latin typeface="Cambria Math"/>
                                    </a:rPr>
                                    <m:t>𝑎𝑑𝑐</m:t>
                                  </m:r>
                                </m:e>
                                <m:sub/>
                                <m:sup>
                                  <m:r>
                                    <a:rPr lang="nb-NO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nb-NO" b="0" i="1" smtClean="0">
                                  <a:latin typeface="Cambria Math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  <m:r>
                                    <a:rPr lang="nb-NO" b="0" i="1" baseline="-25000" smtClean="0">
                                      <a:latin typeface="Cambria Math"/>
                                      <a:ea typeface="Cambria Math"/>
                                    </a:rPr>
                                    <m:t>𝑠𝑓</m:t>
                                  </m:r>
                                </m:e>
                                <m:sub/>
                                <m:sup>
                                  <m:r>
                                    <a:rPr lang="nb-NO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nb-NO" i="1">
                                      <a:latin typeface="Cambria Math"/>
                                    </a:rPr>
                                    <m:t>𝐺</m:t>
                                  </m:r>
                                  <m:r>
                                    <a:rPr lang="nb-NO" b="0" i="1" baseline="-25000" smtClean="0">
                                      <a:latin typeface="Cambria Math"/>
                                    </a:rPr>
                                    <m:t>𝑎𝑑𝑐</m:t>
                                  </m:r>
                                </m:e>
                                <m:sub/>
                                <m:sup>
                                  <m:r>
                                    <a:rPr lang="nb-NO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nb-NO" b="0" i="1" smtClean="0">
                                  <a:latin typeface="Cambria Math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  <m:r>
                                    <a:rPr lang="nb-NO" b="0" i="1" baseline="-25000" smtClean="0">
                                      <a:latin typeface="Cambria Math"/>
                                      <a:ea typeface="Cambria Math"/>
                                    </a:rPr>
                                    <m:t>𝑎𝑑𝑐</m:t>
                                  </m:r>
                                </m:e>
                                <m:sub/>
                                <m:sup>
                                  <m:r>
                                    <a:rPr lang="nb-NO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505200"/>
                <a:ext cx="7990905" cy="808555"/>
              </a:xfrm>
              <a:prstGeom prst="rect">
                <a:avLst/>
              </a:prstGeom>
              <a:blipFill>
                <a:blip r:embed="rId2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324100" y="1578114"/>
            <a:ext cx="1257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Floating diffusion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71900" y="1578114"/>
            <a:ext cx="1257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 follower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219700" y="1578114"/>
            <a:ext cx="1257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A/D converter</a:t>
            </a:r>
          </a:p>
        </p:txBody>
      </p:sp>
    </p:spTree>
    <p:extLst>
      <p:ext uri="{BB962C8B-B14F-4D97-AF65-F5344CB8AC3E}">
        <p14:creationId xmlns:p14="http://schemas.microsoft.com/office/powerpoint/2010/main" val="3287628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Modelling noise in frequency domain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534400" cy="4876800"/>
          </a:xfrm>
        </p:spPr>
        <p:txBody>
          <a:bodyPr/>
          <a:lstStyle/>
          <a:p>
            <a:endParaRPr lang="en-GB" sz="2000"/>
          </a:p>
          <a:p>
            <a:endParaRPr lang="en-GB" sz="2000"/>
          </a:p>
          <a:p>
            <a:endParaRPr lang="en-GB" sz="2000"/>
          </a:p>
          <a:p>
            <a:pPr marL="0" indent="0">
              <a:buNone/>
            </a:pPr>
            <a:endParaRPr lang="en-GB" sz="2000"/>
          </a:p>
          <a:p>
            <a:endParaRPr lang="en-GB" sz="2000"/>
          </a:p>
          <a:p>
            <a:r>
              <a:rPr lang="en-GB" sz="2000"/>
              <a:t>N</a:t>
            </a:r>
            <a:r>
              <a:rPr lang="en-GB" sz="2000" baseline="-25000"/>
              <a:t>in</a:t>
            </a:r>
            <a:r>
              <a:rPr lang="en-GB" sz="2000"/>
              <a:t>(f): noise power density at input (V</a:t>
            </a:r>
            <a:r>
              <a:rPr lang="en-GB" sz="2000" baseline="30000"/>
              <a:t>2</a:t>
            </a:r>
            <a:r>
              <a:rPr lang="en-GB" sz="2000"/>
              <a:t>/Hz)</a:t>
            </a:r>
          </a:p>
          <a:p>
            <a:r>
              <a:rPr lang="en-GB" sz="2000"/>
              <a:t>N</a:t>
            </a:r>
            <a:r>
              <a:rPr lang="en-GB" sz="2000" baseline="-25000"/>
              <a:t>out</a:t>
            </a:r>
            <a:r>
              <a:rPr lang="en-GB" sz="2000"/>
              <a:t>(f): noise power density at output (V</a:t>
            </a:r>
            <a:r>
              <a:rPr lang="en-GB" sz="2000" baseline="30000"/>
              <a:t>2</a:t>
            </a:r>
            <a:r>
              <a:rPr lang="en-GB" sz="2000"/>
              <a:t>/Hz)</a:t>
            </a:r>
          </a:p>
          <a:p>
            <a:r>
              <a:rPr lang="en-GB" sz="2000"/>
              <a:t>H(f): transfer function of a linear time-invariant system, e.g. pixel, amplifier, filter, ADC, CDS, ..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369F459-86A3-974A-B3BA-2D4C19519D26}" type="datetime1">
              <a:rPr lang="en-GB" smtClean="0"/>
              <a:t>07/10/2019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IN5350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2A1E80-B603-4331-A1B2-3961C4FB19FD}" type="slidenum">
              <a:rPr lang="en-GB" smtClean="0"/>
              <a:t>6</a:t>
            </a:fld>
            <a:endParaRPr lang="en-GB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7387091"/>
              </p:ext>
            </p:extLst>
          </p:nvPr>
        </p:nvGraphicFramePr>
        <p:xfrm>
          <a:off x="2219775" y="5086290"/>
          <a:ext cx="4452938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0" name="Equation" r:id="rId3" imgW="2717640" imgH="520560" progId="Equation.3">
                  <p:embed/>
                </p:oleObj>
              </mc:Choice>
              <mc:Fallback>
                <p:oleObj name="Equation" r:id="rId3" imgW="2717640" imgH="52056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9775" y="5086290"/>
                        <a:ext cx="4452938" cy="85566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 bwMode="auto">
          <a:xfrm>
            <a:off x="2895600" y="2362200"/>
            <a:ext cx="1295400" cy="762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/>
              <a:t>H(f)</a:t>
            </a: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cxnSp>
        <p:nvCxnSpPr>
          <p:cNvPr id="10" name="Straight Arrow Connector 9"/>
          <p:cNvCxnSpPr>
            <a:endCxn id="8" idx="1"/>
          </p:cNvCxnSpPr>
          <p:nvPr/>
        </p:nvCxnSpPr>
        <p:spPr bwMode="auto">
          <a:xfrm>
            <a:off x="2286000" y="2743200"/>
            <a:ext cx="609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stCxn id="8" idx="3"/>
          </p:cNvCxnSpPr>
          <p:nvPr/>
        </p:nvCxnSpPr>
        <p:spPr bwMode="auto">
          <a:xfrm>
            <a:off x="4191000" y="2743200"/>
            <a:ext cx="6858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1600200" y="2514600"/>
            <a:ext cx="7441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N</a:t>
            </a:r>
            <a:r>
              <a:rPr lang="en-GB" baseline="-25000"/>
              <a:t>in</a:t>
            </a:r>
            <a:r>
              <a:rPr lang="en-GB"/>
              <a:t>(f)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29200" y="2543145"/>
            <a:ext cx="28520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N</a:t>
            </a:r>
            <a:r>
              <a:rPr lang="en-GB" baseline="-25000"/>
              <a:t>out</a:t>
            </a:r>
            <a:r>
              <a:rPr lang="en-GB"/>
              <a:t>(f) 		(V</a:t>
            </a:r>
            <a:r>
              <a:rPr lang="en-GB" baseline="30000"/>
              <a:t>2</a:t>
            </a:r>
            <a:r>
              <a:rPr lang="en-GB"/>
              <a:t>/Hz)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E9F64F-C61E-E446-9F63-72A0B68FF0DD}"/>
              </a:ext>
            </a:extLst>
          </p:cNvPr>
          <p:cNvSpPr txBox="1"/>
          <p:nvPr/>
        </p:nvSpPr>
        <p:spPr>
          <a:xfrm>
            <a:off x="7576275" y="5314066"/>
            <a:ext cx="10230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(V rms)</a:t>
            </a:r>
          </a:p>
        </p:txBody>
      </p:sp>
    </p:spTree>
    <p:extLst>
      <p:ext uri="{BB962C8B-B14F-4D97-AF65-F5344CB8AC3E}">
        <p14:creationId xmlns:p14="http://schemas.microsoft.com/office/powerpoint/2010/main" val="4277325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Noise spectral density at pixel SF output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N</a:t>
            </a:r>
            <a:r>
              <a:rPr lang="en-GB" baseline="-25000" dirty="0" err="1"/>
              <a:t>pix</a:t>
            </a:r>
            <a:r>
              <a:rPr lang="en-GB" dirty="0"/>
              <a:t>(f) = k</a:t>
            </a:r>
            <a:r>
              <a:rPr lang="en-GB" baseline="-25000" dirty="0"/>
              <a:t>1</a:t>
            </a:r>
            <a:r>
              <a:rPr lang="en-GB" dirty="0"/>
              <a:t> + k</a:t>
            </a:r>
            <a:r>
              <a:rPr lang="en-GB" baseline="-25000" dirty="0"/>
              <a:t>2</a:t>
            </a:r>
            <a:r>
              <a:rPr lang="en-GB" dirty="0"/>
              <a:t>/f + k</a:t>
            </a:r>
            <a:r>
              <a:rPr lang="en-GB" baseline="-25000" dirty="0"/>
              <a:t>3</a:t>
            </a:r>
            <a:r>
              <a:rPr lang="en-GB" dirty="0"/>
              <a:t>/f</a:t>
            </a:r>
            <a:r>
              <a:rPr lang="en-GB" baseline="30000" dirty="0"/>
              <a:t>2		</a:t>
            </a:r>
            <a:r>
              <a:rPr lang="en-GB" dirty="0"/>
              <a:t>(V</a:t>
            </a:r>
            <a:r>
              <a:rPr lang="en-GB" baseline="30000" dirty="0"/>
              <a:t>2</a:t>
            </a:r>
            <a:r>
              <a:rPr lang="en-GB" dirty="0"/>
              <a:t> / Hz)</a:t>
            </a:r>
            <a:endParaRPr lang="en-GB" baseline="30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2756C77-0894-E644-9278-3D2EA5AB68C3}" type="datetime1">
              <a:rPr lang="en-GB" smtClean="0"/>
              <a:t>07/10/2019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IN5350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2A1E80-B603-4331-A1B2-3961C4FB19FD}" type="slidenum">
              <a:rPr lang="en-GB" smtClean="0"/>
              <a:t>7</a:t>
            </a:fld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43" y="2116580"/>
            <a:ext cx="7354857" cy="4355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42172" y="5466903"/>
            <a:ext cx="7659657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Measured noise spectrum at the output of a CCD source follower at -40C. CMOS source followers look similar. White noise (k</a:t>
            </a:r>
            <a:r>
              <a:rPr lang="en-GB" baseline="-25000" dirty="0"/>
              <a:t>1</a:t>
            </a:r>
            <a:r>
              <a:rPr lang="en-GB" dirty="0"/>
              <a:t>) dominates at high frequencies, typically above 1-10MHz.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7CB010-5403-BE4A-A169-FCA3EB5964AB}"/>
              </a:ext>
            </a:extLst>
          </p:cNvPr>
          <p:cNvSpPr txBox="1"/>
          <p:nvPr/>
        </p:nvSpPr>
        <p:spPr>
          <a:xfrm>
            <a:off x="923527" y="3105090"/>
            <a:ext cx="97013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err="1"/>
              <a:t>N</a:t>
            </a:r>
            <a:r>
              <a:rPr lang="en-GB" baseline="-25000" dirty="0" err="1"/>
              <a:t>pix</a:t>
            </a:r>
            <a:r>
              <a:rPr lang="en-GB" dirty="0"/>
              <a:t>(f)  </a:t>
            </a:r>
          </a:p>
        </p:txBody>
      </p:sp>
    </p:spTree>
    <p:extLst>
      <p:ext uri="{BB962C8B-B14F-4D97-AF65-F5344CB8AC3E}">
        <p14:creationId xmlns:p14="http://schemas.microsoft.com/office/powerpoint/2010/main" val="2546188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Digital CDS model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2A2DFC4-A87C-4949-B6D0-3553AF8324CF}" type="datetime1">
              <a:rPr lang="en-GB" smtClean="0"/>
              <a:t>07/10/2019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IN5350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2A1E80-B603-4331-A1B2-3961C4FB19FD}" type="slidenum">
              <a:rPr lang="en-GB" smtClean="0"/>
              <a:t>8</a:t>
            </a:fld>
            <a:endParaRPr lang="en-GB"/>
          </a:p>
        </p:txBody>
      </p:sp>
      <p:sp>
        <p:nvSpPr>
          <p:cNvPr id="12" name="Left Brace 11"/>
          <p:cNvSpPr/>
          <p:nvPr/>
        </p:nvSpPr>
        <p:spPr bwMode="auto">
          <a:xfrm rot="16200000">
            <a:off x="5499690" y="1824334"/>
            <a:ext cx="381001" cy="3803059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612938" y="4003779"/>
                <a:ext cx="4295150" cy="7968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/>
                        </a:rPr>
                        <m:t>h</m:t>
                      </m:r>
                      <m:r>
                        <a:rPr lang="en-GB" i="1" smtClean="0">
                          <a:latin typeface="Cambria Math"/>
                        </a:rPr>
                        <m:t>(</m:t>
                      </m:r>
                      <m:r>
                        <a:rPr lang="en-GB" i="1" smtClean="0">
                          <a:latin typeface="Cambria Math"/>
                        </a:rPr>
                        <m:t>𝑡</m:t>
                      </m:r>
                      <m:r>
                        <a:rPr lang="en-GB" i="1" smtClean="0">
                          <a:latin typeface="Cambria Math"/>
                        </a:rPr>
                        <m:t>) = </m:t>
                      </m:r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 smtClean="0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𝑏𝑖𝑡</m:t>
                                  </m:r>
                                </m:sub>
                              </m:sSub>
                            </m:sup>
                          </m:sSup>
                          <m:r>
                            <a:rPr lang="en-GB" b="0" i="1" smtClean="0">
                              <a:latin typeface="Cambria Math"/>
                            </a:rPr>
                            <m:t>−1</m:t>
                          </m:r>
                        </m:num>
                        <m:den>
                          <m:sSub>
                            <m:sSub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 smtClean="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GB" i="1" smtClean="0">
                                  <a:latin typeface="Cambria Math"/>
                                </a:rPr>
                                <m:t>𝑟𝑒𝑓</m:t>
                              </m:r>
                            </m:sub>
                          </m:sSub>
                        </m:den>
                      </m:f>
                      <m:r>
                        <a:rPr lang="en-GB" i="1" smtClean="0">
                          <a:latin typeface="Cambria Math"/>
                        </a:rPr>
                        <m:t>{</m:t>
                      </m:r>
                      <m:r>
                        <a:rPr lang="en-GB" i="1" smtClean="0">
                          <a:latin typeface="Cambria Math"/>
                          <a:ea typeface="Cambria Math"/>
                        </a:rPr>
                        <m:t>𝛿</m:t>
                      </m:r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GB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GB" i="1" smtClean="0">
                          <a:latin typeface="Cambria Math"/>
                        </a:rPr>
                        <m:t>–</m:t>
                      </m:r>
                      <m:r>
                        <a:rPr lang="en-GB" i="1" smtClean="0">
                          <a:latin typeface="Cambria Math"/>
                          <a:ea typeface="Cambria Math"/>
                        </a:rPr>
                        <m:t>𝛿</m:t>
                      </m:r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GB" i="1" smtClean="0">
                              <a:latin typeface="Cambria Math"/>
                            </a:rPr>
                            <m:t>𝑡</m:t>
                          </m:r>
                          <m:r>
                            <a:rPr lang="en-GB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 smtClean="0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GB" i="1" smtClean="0">
                                  <a:latin typeface="Cambria Math"/>
                                </a:rPr>
                                <m:t>𝐶𝐷𝑆</m:t>
                              </m:r>
                            </m:sub>
                          </m:sSub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2938" y="4003779"/>
                <a:ext cx="4295150" cy="796821"/>
              </a:xfrm>
              <a:prstGeom prst="rect">
                <a:avLst/>
              </a:prstGeom>
              <a:blipFill>
                <a:blip r:embed="rId2"/>
                <a:stretch>
                  <a:fillRect b="-15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069780FA-E96D-2E48-9123-41DD35007F68}"/>
              </a:ext>
            </a:extLst>
          </p:cNvPr>
          <p:cNvGrpSpPr/>
          <p:nvPr/>
        </p:nvGrpSpPr>
        <p:grpSpPr>
          <a:xfrm>
            <a:off x="1295400" y="1477961"/>
            <a:ext cx="6843713" cy="2178661"/>
            <a:chOff x="1981200" y="2402863"/>
            <a:chExt cx="6843713" cy="2178661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200" y="2726901"/>
              <a:ext cx="6843713" cy="18546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2438400" y="2638815"/>
              <a:ext cx="18288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800" dirty="0"/>
                <a:t>Low-pass filter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064163" y="2402863"/>
              <a:ext cx="21336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err="1"/>
                <a:t>Sample&amp;Hold</a:t>
              </a:r>
              <a:endParaRPr lang="en-GB" sz="16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400800" y="3288846"/>
              <a:ext cx="595927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/>
                <a:t>A/D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303310" y="2724944"/>
              <a:ext cx="107869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/>
                <a:t>ALU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>
              <a:off x="6691927" y="2847945"/>
              <a:ext cx="0" cy="27625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5" name="TextBox 14"/>
            <p:cNvSpPr txBox="1"/>
            <p:nvPr/>
          </p:nvSpPr>
          <p:spPr>
            <a:xfrm>
              <a:off x="6463327" y="2466945"/>
              <a:ext cx="5470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/>
                <a:t>V</a:t>
              </a:r>
              <a:r>
                <a:rPr lang="en-GB" baseline="-25000" dirty="0" err="1"/>
                <a:t>ref</a:t>
              </a:r>
              <a:endParaRPr lang="en-GB" baseline="-25000" dirty="0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0011610-1D38-5749-A6D6-6BAA851919BD}"/>
              </a:ext>
            </a:extLst>
          </p:cNvPr>
          <p:cNvSpPr txBox="1"/>
          <p:nvPr/>
        </p:nvSpPr>
        <p:spPr>
          <a:xfrm>
            <a:off x="41085" y="2294441"/>
            <a:ext cx="139333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800" dirty="0"/>
              <a:t>Signal, </a:t>
            </a:r>
            <a:r>
              <a:rPr lang="en-GB" sz="1800" dirty="0" err="1"/>
              <a:t>V</a:t>
            </a:r>
            <a:r>
              <a:rPr lang="en-GB" sz="1800" baseline="-25000" dirty="0" err="1"/>
              <a:t>pix</a:t>
            </a:r>
            <a:endParaRPr lang="en-GB" sz="1800" dirty="0"/>
          </a:p>
          <a:p>
            <a:r>
              <a:rPr lang="en-GB" sz="1800" dirty="0"/>
              <a:t>Noise, </a:t>
            </a:r>
            <a:r>
              <a:rPr lang="en-GB" sz="1800" dirty="0" err="1"/>
              <a:t>N</a:t>
            </a:r>
            <a:r>
              <a:rPr lang="en-GB" sz="1800" baseline="-25000" dirty="0" err="1"/>
              <a:t>pix</a:t>
            </a:r>
            <a:r>
              <a:rPr lang="en-GB" sz="1800" dirty="0"/>
              <a:t>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A67D684-2F82-1B4E-A2BB-6C7927E0AB2F}"/>
              </a:ext>
            </a:extLst>
          </p:cNvPr>
          <p:cNvSpPr txBox="1"/>
          <p:nvPr/>
        </p:nvSpPr>
        <p:spPr>
          <a:xfrm>
            <a:off x="7818740" y="2218241"/>
            <a:ext cx="124906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800" dirty="0"/>
              <a:t>Signal, </a:t>
            </a:r>
            <a:r>
              <a:rPr lang="en-GB" sz="1800" dirty="0">
                <a:latin typeface="Symbol" pitchFamily="2" charset="2"/>
              </a:rPr>
              <a:t>D</a:t>
            </a:r>
            <a:r>
              <a:rPr lang="en-GB" sz="1800" dirty="0"/>
              <a:t>V</a:t>
            </a:r>
          </a:p>
          <a:p>
            <a:r>
              <a:rPr lang="en-GB" sz="1800" dirty="0"/>
              <a:t>Noise, </a:t>
            </a:r>
            <a:r>
              <a:rPr lang="en-GB" sz="1800" dirty="0">
                <a:latin typeface="Symbol" pitchFamily="2" charset="2"/>
              </a:rPr>
              <a:t>s</a:t>
            </a:r>
            <a:r>
              <a:rPr lang="en-GB" sz="1800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338932" y="3916363"/>
                <a:ext cx="2198935" cy="4676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/>
                        </a:rPr>
                        <m:t>h</m:t>
                      </m:r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GB" i="1" smtClean="0">
                          <a:latin typeface="Cambria Math"/>
                        </a:rPr>
                        <m:t>=1−</m:t>
                      </m:r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type m:val="skw"/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 smtClean="0">
                                  <a:latin typeface="Cambria Math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en-GB" i="1" smtClean="0">
                                  <a:latin typeface="Cambria Math"/>
                                </a:rPr>
                                <m:t>𝑅𝐶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8932" y="3916363"/>
                <a:ext cx="2198935" cy="467692"/>
              </a:xfrm>
              <a:prstGeom prst="rect">
                <a:avLst/>
              </a:prstGeom>
              <a:blipFill>
                <a:blip r:embed="rId4"/>
                <a:stretch>
                  <a:fillRect t="-89474" b="-126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Left Brace 18">
            <a:extLst>
              <a:ext uri="{FF2B5EF4-FFF2-40B4-BE49-F238E27FC236}">
                <a16:creationId xmlns:a16="http://schemas.microsoft.com/office/drawing/2014/main" id="{CEF7BC7D-CCE0-FA46-911D-6C73E451ECA1}"/>
              </a:ext>
            </a:extLst>
          </p:cNvPr>
          <p:cNvSpPr/>
          <p:nvPr/>
        </p:nvSpPr>
        <p:spPr bwMode="auto">
          <a:xfrm rot="16200000">
            <a:off x="2565481" y="3027281"/>
            <a:ext cx="381001" cy="1397163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481A410-894D-5747-BA51-4ACB08D6DA86}"/>
              </a:ext>
            </a:extLst>
          </p:cNvPr>
          <p:cNvSpPr txBox="1"/>
          <p:nvPr/>
        </p:nvSpPr>
        <p:spPr>
          <a:xfrm>
            <a:off x="381001" y="5077361"/>
            <a:ext cx="845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latin typeface="Symbol" panose="05050102010706020507" pitchFamily="18" charset="2"/>
              </a:rPr>
              <a:t>d</a:t>
            </a:r>
            <a:r>
              <a:rPr lang="nb-NO" dirty="0"/>
              <a:t>(t) = delta-</a:t>
            </a:r>
            <a:r>
              <a:rPr lang="nb-NO" dirty="0" err="1"/>
              <a:t>dirac</a:t>
            </a:r>
            <a:r>
              <a:rPr lang="nb-NO" dirty="0"/>
              <a:t> </a:t>
            </a:r>
            <a:r>
              <a:rPr lang="nb-NO" dirty="0" err="1"/>
              <a:t>function</a:t>
            </a:r>
            <a:r>
              <a:rPr lang="nb-NO" dirty="0"/>
              <a:t> </a:t>
            </a:r>
            <a:r>
              <a:rPr lang="nb-NO" dirty="0" err="1"/>
              <a:t>models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ADC input signal sampling</a:t>
            </a:r>
          </a:p>
          <a:p>
            <a:r>
              <a:rPr lang="nb-NO" dirty="0" err="1"/>
              <a:t>N</a:t>
            </a:r>
            <a:r>
              <a:rPr lang="nb-NO" baseline="-25000" dirty="0" err="1"/>
              <a:t>bit</a:t>
            </a:r>
            <a:r>
              <a:rPr lang="nb-NO" dirty="0"/>
              <a:t> = number of ADC bits (typically 10b-12b)</a:t>
            </a:r>
          </a:p>
          <a:p>
            <a:r>
              <a:rPr lang="nb-NO" dirty="0"/>
              <a:t>V</a:t>
            </a:r>
            <a:r>
              <a:rPr lang="nb-NO" baseline="-25000" dirty="0"/>
              <a:t>ref</a:t>
            </a:r>
            <a:r>
              <a:rPr lang="nb-NO" dirty="0"/>
              <a:t> = ADC reference voltage (typically 1V at 1x gain)</a:t>
            </a:r>
          </a:p>
          <a:p>
            <a:r>
              <a:rPr lang="nb-NO" dirty="0"/>
              <a:t>T</a:t>
            </a:r>
            <a:r>
              <a:rPr lang="nb-NO" baseline="-25000" dirty="0"/>
              <a:t>CDS</a:t>
            </a:r>
            <a:r>
              <a:rPr lang="nb-NO" dirty="0"/>
              <a:t> = time interval between sampling of reset level and signal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489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Fourier transfer of DCDS process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7448C02-DDBA-034F-BF4E-EA6FA0DEC68F}" type="datetime1">
              <a:rPr lang="en-GB" smtClean="0"/>
              <a:t>07/10/2019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IN5350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2A1E80-B603-4331-A1B2-3961C4FB19FD}" type="slidenum">
              <a:rPr lang="en-GB" smtClean="0"/>
              <a:t>9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438400" y="1801753"/>
                <a:ext cx="325185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GB" i="1" smtClean="0">
                        <a:latin typeface="Cambria Math"/>
                      </a:rPr>
                      <m:t>=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/>
                      </a:rPr>
                      <m:t>(</m:t>
                    </m:r>
                    <m:r>
                      <a:rPr lang="en-GB" i="1" smtClean="0">
                        <a:latin typeface="Cambria Math"/>
                        <a:ea typeface="Cambria Math"/>
                      </a:rPr>
                      <m:t>𝛿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GB" b="0" i="1" smtClean="0">
                        <a:latin typeface="Cambria Math"/>
                      </a:rPr>
                      <m:t>−</m:t>
                    </m:r>
                    <m:r>
                      <a:rPr lang="en-GB" i="1" smtClean="0">
                        <a:latin typeface="Cambria Math"/>
                        <a:ea typeface="Cambria Math"/>
                      </a:rPr>
                      <m:t>𝛿</m:t>
                    </m:r>
                    <m:r>
                      <a:rPr lang="en-GB" b="0" i="1" smtClean="0">
                        <a:latin typeface="Cambria Math"/>
                      </a:rPr>
                      <m:t>(</m:t>
                    </m:r>
                    <m:r>
                      <a:rPr lang="en-GB" b="0" i="1" smtClean="0">
                        <a:latin typeface="Cambria Math"/>
                      </a:rPr>
                      <m:t>𝑡</m:t>
                    </m:r>
                    <m:r>
                      <a:rPr lang="en-GB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𝐶𝐷𝑆</m:t>
                        </m:r>
                      </m:sub>
                    </m:sSub>
                  </m:oMath>
                </a14:m>
                <a:r>
                  <a:rPr lang="en-GB"/>
                  <a:t>))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1801753"/>
                <a:ext cx="3251852" cy="400110"/>
              </a:xfrm>
              <a:prstGeom prst="rect">
                <a:avLst/>
              </a:prstGeom>
              <a:blipFill>
                <a:blip r:embed="rId2"/>
                <a:stretch>
                  <a:fillRect t="-6250" r="-781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194391" y="2637888"/>
                <a:ext cx="2971711" cy="4101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</m:d>
                      <m:r>
                        <a:rPr lang="en-GB" i="1" smtClean="0">
                          <a:latin typeface="Cambria Math"/>
                        </a:rPr>
                        <m:t>=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0" i="1" smtClean="0">
                          <a:latin typeface="Cambria Math"/>
                        </a:rPr>
                        <m:t>1−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/>
                                  <a:ea typeface="Cambria Math"/>
                                </a:rPr>
                                <m:t>𝐶𝐷𝑆</m:t>
                              </m:r>
                            </m:sub>
                          </m:sSub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4391" y="2637888"/>
                <a:ext cx="2971711" cy="410112"/>
              </a:xfrm>
              <a:prstGeom prst="rect">
                <a:avLst/>
              </a:prstGeom>
              <a:blipFill>
                <a:blip r:embed="rId3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509803" y="2610766"/>
                <a:ext cx="143674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  <a:ea typeface="Cambria Math"/>
                        </a:rPr>
                        <m:t>(</m:t>
                      </m:r>
                      <m:r>
                        <a:rPr lang="en-GB" i="1" smtClean="0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=2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𝑓</m:t>
                      </m:r>
                      <m:r>
                        <a:rPr lang="nb-NO" b="0" i="1" smtClean="0">
                          <a:latin typeface="Cambria Math" panose="02040503050406030204" pitchFamily="18" charset="0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9803" y="2610766"/>
                <a:ext cx="1436740" cy="400110"/>
              </a:xfrm>
              <a:prstGeom prst="rect">
                <a:avLst/>
              </a:prstGeom>
              <a:blipFill>
                <a:blip r:embed="rId4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981200" y="3622535"/>
                <a:ext cx="4977453" cy="1025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 smtClean="0">
                                  <a:latin typeface="Cambria Math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 smtClean="0"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en-GB" i="1" smtClean="0"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i="1" smtClean="0">
                          <a:latin typeface="Cambria Math"/>
                        </a:rPr>
                        <m:t>=</m:t>
                      </m:r>
                      <m:r>
                        <a:rPr lang="en-GB" i="1" smtClean="0"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 smtClean="0">
                              <a:latin typeface="Cambria Math"/>
                            </a:rPr>
                            <m:t>𝑗</m:t>
                          </m:r>
                          <m:r>
                            <a:rPr lang="en-GB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</m:d>
                      <m:r>
                        <a:rPr lang="en-GB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GB" i="1" smtClean="0"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i="1" smtClean="0">
                              <a:latin typeface="Cambria Math"/>
                            </a:rPr>
                            <m:t>𝑗</m:t>
                          </m:r>
                          <m:r>
                            <a:rPr lang="en-GB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</m:d>
                    </m:oMath>
                  </m:oMathPara>
                </a14:m>
                <a:endParaRPr lang="en-GB" i="1">
                  <a:latin typeface="Cambria Math"/>
                  <a:ea typeface="Cambria Math"/>
                </a:endParaRPr>
              </a:p>
              <a:p>
                <a:endParaRPr lang="en-GB" i="1">
                  <a:latin typeface="Cambria Math"/>
                  <a:ea typeface="Cambria Math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 smtClean="0">
                                <a:latin typeface="Cambria Math"/>
                              </a:rPr>
                              <m:t>𝐻</m:t>
                            </m:r>
                            <m:d>
                              <m:dPr>
                                <m:ctrlPr>
                                  <a:rPr lang="en-GB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i="1" smtClean="0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en-GB" i="1" smtClean="0">
                                    <a:latin typeface="Cambria Math"/>
                                    <a:ea typeface="Cambria Math"/>
                                  </a:rPr>
                                  <m:t>𝜔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GB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GB" b="0" i="1" smtClean="0">
                        <a:latin typeface="Cambria Math"/>
                      </a:rPr>
                      <m:t>1−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−</m:t>
                        </m:r>
                        <m:r>
                          <a:rPr lang="en-GB" b="0" i="1" smtClean="0">
                            <a:latin typeface="Cambria Math"/>
                          </a:rPr>
                          <m:t>𝑗</m:t>
                        </m:r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𝜔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/>
                                <a:ea typeface="Cambria Math"/>
                              </a:rPr>
                              <m:t>𝐶𝐷𝑆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GB"/>
                  <a:t>)</a:t>
                </a:r>
                <a:r>
                  <a:rPr lang="en-GB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/>
                        <a:ea typeface="Cambria Math"/>
                      </a:rPr>
                      <m:t>∙(</m:t>
                    </m:r>
                    <m:r>
                      <a:rPr lang="en-GB" i="1" smtClean="0">
                        <a:latin typeface="Cambria Math"/>
                      </a:rPr>
                      <m:t>1−</m:t>
                    </m:r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+</m:t>
                        </m:r>
                        <m:r>
                          <a:rPr lang="en-GB" i="1" smtClean="0">
                            <a:latin typeface="Cambria Math"/>
                          </a:rPr>
                          <m:t>𝑗</m:t>
                        </m:r>
                        <m:r>
                          <a:rPr lang="en-GB" i="1" smtClean="0">
                            <a:latin typeface="Cambria Math"/>
                            <a:ea typeface="Cambria Math"/>
                          </a:rPr>
                          <m:t>𝜔</m:t>
                        </m:r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GB" i="1" smtClean="0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GB" i="1" smtClean="0">
                                <a:latin typeface="Cambria Math"/>
                                <a:ea typeface="Cambria Math"/>
                              </a:rPr>
                              <m:t>𝐶𝐷𝑆</m:t>
                            </m:r>
                          </m:sub>
                        </m:sSub>
                      </m:sup>
                    </m:sSup>
                    <m:r>
                      <m:rPr>
                        <m:nor/>
                      </m:rPr>
                      <a:rPr lang="en-GB" smtClean="0"/>
                      <m:t>)</m:t>
                    </m:r>
                  </m:oMath>
                </a14:m>
                <a:endParaRPr lang="en-GB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3622535"/>
                <a:ext cx="4977453" cy="1025665"/>
              </a:xfrm>
              <a:prstGeom prst="rect">
                <a:avLst/>
              </a:prstGeom>
              <a:blipFill>
                <a:blip r:embed="rId5"/>
                <a:stretch>
                  <a:fillRect b="-85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008822" y="5200871"/>
                <a:ext cx="5915978" cy="66652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 smtClean="0">
                                  <a:latin typeface="Cambria Math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 smtClean="0"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en-GB" i="1" smtClean="0"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GB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0" i="1" smtClean="0">
                          <a:latin typeface="Cambria Math"/>
                        </a:rPr>
                        <m:t>2−2</m:t>
                      </m:r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∙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  <a:ea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/>
                                      <a:ea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/>
                                      <a:ea typeface="Cambria Math"/>
                                    </a:rPr>
                                    <m:t>𝐶𝐷𝑆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  <a:ea typeface="Cambria Math"/>
                        </a:rPr>
                        <m:t>)</m:t>
                      </m:r>
                      <m:r>
                        <a:rPr lang="en-GB" i="1" smtClean="0">
                          <a:latin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/>
                        </a:rPr>
                        <m:t>4</m:t>
                      </m:r>
                      <m:r>
                        <a:rPr lang="en-GB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𝑠𝑖𝑛</m:t>
                          </m:r>
                        </m:e>
                        <m:sup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/>
                          <a:ea typeface="Cambria Math"/>
                        </a:rPr>
                        <m:t>(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  <m:sSub>
                            <m:sSubPr>
                              <m:ctrlPr>
                                <a:rPr lang="en-GB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GB" i="1" smtClean="0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GB" i="1" smtClean="0">
                                  <a:latin typeface="Cambria Math"/>
                                  <a:ea typeface="Cambria Math"/>
                                </a:rPr>
                                <m:t>𝐶𝐷𝑆</m:t>
                              </m:r>
                            </m:sub>
                          </m:sSub>
                        </m:num>
                        <m:den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en-GB" smtClean="0"/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8822" y="5200871"/>
                <a:ext cx="5915978" cy="666529"/>
              </a:xfrm>
              <a:prstGeom prst="rect">
                <a:avLst/>
              </a:prstGeom>
              <a:blipFill>
                <a:blip r:embed="rId6"/>
                <a:stretch>
                  <a:fillRect b="-37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Down Arrow 12">
            <a:extLst>
              <a:ext uri="{FF2B5EF4-FFF2-40B4-BE49-F238E27FC236}">
                <a16:creationId xmlns:a16="http://schemas.microsoft.com/office/drawing/2014/main" id="{0908C31A-02D8-5244-9FED-D887AC42BA3E}"/>
              </a:ext>
            </a:extLst>
          </p:cNvPr>
          <p:cNvSpPr/>
          <p:nvPr/>
        </p:nvSpPr>
        <p:spPr bwMode="auto">
          <a:xfrm>
            <a:off x="3048000" y="2291568"/>
            <a:ext cx="228600" cy="375432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6" name="Down Arrow 15">
            <a:extLst>
              <a:ext uri="{FF2B5EF4-FFF2-40B4-BE49-F238E27FC236}">
                <a16:creationId xmlns:a16="http://schemas.microsoft.com/office/drawing/2014/main" id="{AE2487D9-D324-7E4C-B294-58CB81F6CE94}"/>
              </a:ext>
            </a:extLst>
          </p:cNvPr>
          <p:cNvSpPr/>
          <p:nvPr/>
        </p:nvSpPr>
        <p:spPr bwMode="auto">
          <a:xfrm>
            <a:off x="3048000" y="3129768"/>
            <a:ext cx="228600" cy="375432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7" name="Down Arrow 16">
            <a:extLst>
              <a:ext uri="{FF2B5EF4-FFF2-40B4-BE49-F238E27FC236}">
                <a16:creationId xmlns:a16="http://schemas.microsoft.com/office/drawing/2014/main" id="{453A1C37-1342-AB4A-B5E5-3A1EF3C3FFD8}"/>
              </a:ext>
            </a:extLst>
          </p:cNvPr>
          <p:cNvSpPr/>
          <p:nvPr/>
        </p:nvSpPr>
        <p:spPr bwMode="auto">
          <a:xfrm>
            <a:off x="3048000" y="4729968"/>
            <a:ext cx="228600" cy="375432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D1B978-2C74-F147-87B9-D2EB8000CBE6}"/>
              </a:ext>
            </a:extLst>
          </p:cNvPr>
          <p:cNvSpPr txBox="1"/>
          <p:nvPr/>
        </p:nvSpPr>
        <p:spPr>
          <a:xfrm>
            <a:off x="6509288" y="1809690"/>
            <a:ext cx="17974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(i.e. </a:t>
            </a:r>
            <a:r>
              <a:rPr lang="en-GB" dirty="0" err="1"/>
              <a:t>Vrst-Vsig</a:t>
            </a:r>
            <a:r>
              <a:rPr lang="en-GB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8967664"/>
      </p:ext>
    </p:extLst>
  </p:cSld>
  <p:clrMapOvr>
    <a:masterClrMapping/>
  </p:clrMapOvr>
</p:sld>
</file>

<file path=ppt/theme/theme1.xml><?xml version="1.0" encoding="utf-8"?>
<a:theme xmlns:a="http://schemas.openxmlformats.org/drawingml/2006/main" name="uio-ppt-mal-english-2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uio-ppt-mal-english-2</Template>
  <TotalTime>19220</TotalTime>
  <Words>1635</Words>
  <Application>Microsoft Macintosh PowerPoint</Application>
  <PresentationFormat>On-screen Show (4:3)</PresentationFormat>
  <Paragraphs>334</Paragraphs>
  <Slides>30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ヒラギノ角ゴ Pro W3</vt:lpstr>
      <vt:lpstr>Arial</vt:lpstr>
      <vt:lpstr>Cambria Math</vt:lpstr>
      <vt:lpstr>Symbol</vt:lpstr>
      <vt:lpstr>uio-ppt-mal-english-2</vt:lpstr>
      <vt:lpstr>Equation</vt:lpstr>
      <vt:lpstr>INF5350 – CMOS image sensor design</vt:lpstr>
      <vt:lpstr>Agenda</vt:lpstr>
      <vt:lpstr>Project schedule</vt:lpstr>
      <vt:lpstr>Key takeaways from previous lecture</vt:lpstr>
      <vt:lpstr>SNR model based on s for each block</vt:lpstr>
      <vt:lpstr>Modelling noise in frequency domain</vt:lpstr>
      <vt:lpstr>Noise spectral density at pixel SF output</vt:lpstr>
      <vt:lpstr>Digital CDS model</vt:lpstr>
      <vt:lpstr>Fourier transfer of DCDS process</vt:lpstr>
      <vt:lpstr>DCDS transfer function example</vt:lpstr>
      <vt:lpstr>DCDS with LP filter for noise limitation</vt:lpstr>
      <vt:lpstr>DCDS w/LP filter transfer function example</vt:lpstr>
      <vt:lpstr>Output noise after digital CDS</vt:lpstr>
      <vt:lpstr>Correlated Multi-Sampling (CMS)</vt:lpstr>
      <vt:lpstr>CMS S/N model</vt:lpstr>
      <vt:lpstr>Example of Poisson distributed random values (e.g. photons and dark current)</vt:lpstr>
      <vt:lpstr>Noise from color crosstalk</vt:lpstr>
      <vt:lpstr>Noise from color crosstalk (cont.)</vt:lpstr>
      <vt:lpstr>Photoresponse non-uniformity</vt:lpstr>
      <vt:lpstr>SNR model w/FPN sources</vt:lpstr>
      <vt:lpstr>Example noise curve</vt:lpstr>
      <vt:lpstr>Example SNR plot</vt:lpstr>
      <vt:lpstr>PRNU dominates over photon shot noise at high signal levels</vt:lpstr>
      <vt:lpstr>Example of picture with random noise</vt:lpstr>
      <vt:lpstr>Vertical fixed pattern noise (VFPN)</vt:lpstr>
      <vt:lpstr>Signal, Noise and Dynamic Range</vt:lpstr>
      <vt:lpstr>Key takeaways</vt:lpstr>
      <vt:lpstr>appendix</vt:lpstr>
      <vt:lpstr>Random variables</vt:lpstr>
      <vt:lpstr>Gaussian random variable</vt:lpstr>
    </vt:vector>
  </TitlesOfParts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INF9442 – Image Sensor Circuits and Systems</dc:title>
  <dc:creator>jsolhusvik</dc:creator>
  <cp:lastModifiedBy>Johannes Sølhusvik</cp:lastModifiedBy>
  <cp:revision>584</cp:revision>
  <dcterms:created xsi:type="dcterms:W3CDTF">2014-04-11T12:20:05Z</dcterms:created>
  <dcterms:modified xsi:type="dcterms:W3CDTF">2019-10-07T14:36:08Z</dcterms:modified>
</cp:coreProperties>
</file>