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3" r:id="rId3"/>
    <p:sldId id="771" r:id="rId4"/>
    <p:sldId id="363" r:id="rId5"/>
    <p:sldId id="772" r:id="rId6"/>
    <p:sldId id="282" r:id="rId7"/>
    <p:sldId id="773" r:id="rId8"/>
    <p:sldId id="775" r:id="rId9"/>
    <p:sldId id="774" r:id="rId10"/>
    <p:sldId id="776" r:id="rId11"/>
    <p:sldId id="428" r:id="rId12"/>
    <p:sldId id="777" r:id="rId13"/>
    <p:sldId id="366" r:id="rId14"/>
    <p:sldId id="778" r:id="rId15"/>
    <p:sldId id="779" r:id="rId16"/>
    <p:sldId id="787" r:id="rId17"/>
    <p:sldId id="780" r:id="rId18"/>
    <p:sldId id="781" r:id="rId19"/>
    <p:sldId id="782" r:id="rId20"/>
    <p:sldId id="783" r:id="rId21"/>
    <p:sldId id="784" r:id="rId22"/>
    <p:sldId id="785" r:id="rId23"/>
    <p:sldId id="786" r:id="rId24"/>
    <p:sldId id="788" r:id="rId25"/>
    <p:sldId id="35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0" autoAdjust="0"/>
    <p:restoredTop sz="95179" autoAdjust="0"/>
  </p:normalViewPr>
  <p:slideViewPr>
    <p:cSldViewPr>
      <p:cViewPr varScale="1">
        <p:scale>
          <a:sx n="91" d="100"/>
          <a:sy n="91" d="100"/>
        </p:scale>
        <p:origin x="1856" y="176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EC585-F209-0249-87B1-95C1AA7BF750}" type="datetime1">
              <a:rPr lang="nb-NO"/>
              <a:pPr>
                <a:defRPr/>
              </a:pPr>
              <a:t>22.10.2019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8034AB-4BDC-1A4E-B997-0CCC3F1DB6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427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21BD64-BEF5-304E-BFE0-849DE736E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9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1BD64-BEF5-304E-BFE0-849DE736EC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38807-6477-49B1-987C-D0356FE29A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380C9-143D-4514-8216-FAF1189F2237}" type="datetime1">
              <a:rPr lang="nb-NO" smtClean="0"/>
              <a:t>22.10.2019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8E74-6D16-4424-B942-D53A05621719}" type="datetime1">
              <a:rPr lang="nb-NO" smtClean="0"/>
              <a:t>22.10.2019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6900"/>
            <a:ext cx="8153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906713"/>
            <a:ext cx="8153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44A7-DD2B-4FA0-88D3-E76DEACF04BE}" type="datetime1">
              <a:rPr lang="nb-NO" smtClean="0"/>
              <a:t>22.10.2019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0BCC-52D0-4D67-B94E-FC6CECBB17A2}" type="datetime1">
              <a:rPr lang="nb-NO" smtClean="0"/>
              <a:t>22.10.2019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1FE2-581E-41E4-AF0E-FA8D0D8EC480}" type="datetime1">
              <a:rPr lang="nb-NO" smtClean="0"/>
              <a:t>22.10.2019</a:t>
            </a:fld>
            <a:endParaRPr lang="nb-NO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C25C-1C82-4613-8FEF-A380CFA08B67}" type="datetime1">
              <a:rPr lang="nb-NO" smtClean="0"/>
              <a:t>22.10.2019</a:t>
            </a:fld>
            <a:endParaRPr lang="nb-NO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7EB2-3E5A-4A37-A7DC-6FAB9BCA7E40}" type="datetime1">
              <a:rPr lang="nb-NO" smtClean="0"/>
              <a:t>22.10.2019</a:t>
            </a:fld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522A-299C-476A-8492-BB9CF8236E16}" type="datetime1">
              <a:rPr lang="nb-NO" smtClean="0"/>
              <a:t>22.10.2019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1D5CE-5BBF-423C-80C2-40148396907A}" type="datetime1">
              <a:rPr lang="nb-NO" smtClean="0"/>
              <a:t>22.10.2019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C9CBEB06-E586-4E0D-85DE-14CBB436B761}" type="datetime1">
              <a:rPr lang="nb-NO" smtClean="0"/>
              <a:t>22.10.2019</a:t>
            </a:fld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F1FFC0CC-0FD3-3243-BD7A-655E39B7B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MN_IFI_A_EN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949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magesensors.org/Past%20Workshops/2013%20Workshop/2013%20Papers/13-3_050-solhusvik_paper3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agesensors.org/Past%20Workshops/2013%20Workshop/2013%20Papers/13-3_050-solhusvik_paper3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>
                <a:solidFill>
                  <a:schemeClr val="tx1"/>
                </a:solidFill>
              </a:rPr>
              <a:t>INF5350</a:t>
            </a:r>
            <a:r>
              <a:rPr lang="nb-NO" dirty="0"/>
              <a:t> – CMOS image sensor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7 – High Dynamic Range CIS</a:t>
            </a:r>
          </a:p>
          <a:p>
            <a:pPr eaLnBrk="1" hangingPunct="1"/>
            <a:endParaRPr lang="nb-NO" sz="1600" dirty="0"/>
          </a:p>
          <a:p>
            <a:pPr eaLnBrk="1" hangingPunct="1"/>
            <a:r>
              <a:rPr lang="nb-NO" sz="1600" dirty="0"/>
              <a:t>11-October-2019</a:t>
            </a:r>
          </a:p>
        </p:txBody>
      </p:sp>
    </p:spTree>
    <p:extLst>
      <p:ext uri="{BB962C8B-B14F-4D97-AF65-F5344CB8AC3E}">
        <p14:creationId xmlns:p14="http://schemas.microsoft.com/office/powerpoint/2010/main" val="258221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656D-964A-C34A-B1FF-F04AC2B3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HDR sensor after </a:t>
            </a:r>
            <a:r>
              <a:rPr lang="en-GB" dirty="0" err="1"/>
              <a:t>combine&amp;processing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B853-DDE4-0B4F-9FC3-2866FEA5A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117B9-BD71-0649-BC36-24535582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495F3-42BC-7F46-8C3B-B8F1F3DF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1600200"/>
            <a:ext cx="3150507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6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Range for Image Sensors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E983E25-6BA2-5449-B5A6-0D541D715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≝20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sz="2400" dirty="0"/>
              </a:p>
              <a:p>
                <a:r>
                  <a:rPr lang="en-GB" sz="2400" dirty="0" err="1"/>
                  <a:t>S</a:t>
                </a:r>
                <a:r>
                  <a:rPr lang="en-GB" sz="2400" baseline="-25000" dirty="0" err="1"/>
                  <a:t>min</a:t>
                </a:r>
                <a:r>
                  <a:rPr lang="en-GB" sz="2400" dirty="0"/>
                  <a:t> defined to be equal to the noise floor at zero light (a.k.a. </a:t>
                </a:r>
                <a:r>
                  <a:rPr lang="en-GB" sz="2400" dirty="0" err="1"/>
                  <a:t>readnoise</a:t>
                </a:r>
                <a:r>
                  <a:rPr lang="en-GB" sz="2400" dirty="0"/>
                  <a:t>)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E983E25-6BA2-5449-B5A6-0D541D715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3" t="-16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49E926D-814F-FB46-AF89-C9939168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en-GB" smtClean="0"/>
              <a:t>22/10/2019</a:t>
            </a:fld>
            <a:endParaRPr lang="en-GB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EB7EA05-6A27-6F4C-B550-33DE0F0C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12222" b="14286"/>
          <a:stretch/>
        </p:blipFill>
        <p:spPr bwMode="auto">
          <a:xfrm>
            <a:off x="1957108" y="3119940"/>
            <a:ext cx="5229785" cy="350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9BD1EC-1917-F945-992B-A9E585F2FC5E}"/>
              </a:ext>
            </a:extLst>
          </p:cNvPr>
          <p:cNvSpPr txBox="1"/>
          <p:nvPr/>
        </p:nvSpPr>
        <p:spPr>
          <a:xfrm>
            <a:off x="5791200" y="2742104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</a:t>
            </a:r>
            <a:r>
              <a:rPr lang="en-GB" baseline="-25000" dirty="0" err="1"/>
              <a:t>max</a:t>
            </a:r>
            <a:endParaRPr lang="en-GB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DDC51-6E84-0B4B-9B9E-3714349ED392}"/>
              </a:ext>
            </a:extLst>
          </p:cNvPr>
          <p:cNvSpPr txBox="1"/>
          <p:nvPr/>
        </p:nvSpPr>
        <p:spPr>
          <a:xfrm>
            <a:off x="3581400" y="274320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</a:t>
            </a:r>
            <a:r>
              <a:rPr lang="en-GB" baseline="-25000" dirty="0" err="1"/>
              <a:t>min</a:t>
            </a:r>
            <a:endParaRPr lang="en-GB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AED4DE-97D2-F048-8C38-256AFD3CDD31}"/>
              </a:ext>
            </a:extLst>
          </p:cNvPr>
          <p:cNvSpPr txBox="1"/>
          <p:nvPr/>
        </p:nvSpPr>
        <p:spPr>
          <a:xfrm>
            <a:off x="6789209" y="3562290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</a:t>
            </a:r>
            <a:r>
              <a:rPr lang="en-GB" baseline="-25000" dirty="0" err="1"/>
              <a:t>max</a:t>
            </a:r>
            <a:endParaRPr lang="en-GB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1255B-41F9-7B45-9800-3202BEF36AE6}"/>
              </a:ext>
            </a:extLst>
          </p:cNvPr>
          <p:cNvSpPr txBox="1"/>
          <p:nvPr/>
        </p:nvSpPr>
        <p:spPr>
          <a:xfrm>
            <a:off x="6835696" y="523869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</a:t>
            </a:r>
            <a:r>
              <a:rPr lang="en-GB" baseline="-25000" dirty="0" err="1"/>
              <a:t>min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91567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6E12-E66D-FC4A-A48C-D79E72D2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Remark about DR for image sensors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6B8C3-40C2-9C47-AC46-597C9507B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8153400" cy="4876800"/>
              </a:xfrm>
            </p:spPr>
            <p:txBody>
              <a:bodyPr/>
              <a:lstStyle/>
              <a:p>
                <a:r>
                  <a:rPr lang="en-GB" dirty="0" err="1"/>
                  <a:t>S</a:t>
                </a:r>
                <a:r>
                  <a:rPr lang="en-GB" baseline="-25000" dirty="0" err="1"/>
                  <a:t>min</a:t>
                </a:r>
                <a:r>
                  <a:rPr lang="en-GB" dirty="0"/>
                  <a:t> ≝ signal level at which S/N=1</a:t>
                </a:r>
              </a:p>
              <a:p>
                <a:pPr lvl="1"/>
                <a:r>
                  <a:rPr lang="en-GB" dirty="0"/>
                  <a:t>Common to ignore photon shot noise and simply set </a:t>
                </a:r>
                <a:r>
                  <a:rPr lang="en-GB" dirty="0" err="1"/>
                  <a:t>S</a:t>
                </a:r>
                <a:r>
                  <a:rPr lang="en-GB" baseline="-25000" dirty="0" err="1"/>
                  <a:t>min</a:t>
                </a:r>
                <a:r>
                  <a:rPr lang="en-GB" dirty="0"/>
                  <a:t>=RN</a:t>
                </a:r>
                <a:endParaRPr lang="en-GB" baseline="-25000" dirty="0"/>
              </a:p>
              <a:p>
                <a:pPr lvl="1"/>
                <a:r>
                  <a:rPr lang="en-GB" dirty="0"/>
                  <a:t>Strictly speaking this is only true for large RN. Here is why:</a:t>
                </a:r>
              </a:p>
              <a:p>
                <a:pPr lvl="1"/>
                <a:r>
                  <a:rPr lang="en-GB" dirty="0"/>
                  <a:t>SNR=1 when </a:t>
                </a:r>
                <a:r>
                  <a:rPr lang="en-GB" dirty="0" err="1"/>
                  <a:t>S</a:t>
                </a:r>
                <a:r>
                  <a:rPr lang="en-GB" baseline="-25000" dirty="0" err="1"/>
                  <a:t>min</a:t>
                </a:r>
                <a:r>
                  <a:rPr lang="en-GB" dirty="0"/>
                  <a:t>=</a:t>
                </a:r>
                <a:r>
                  <a:rPr lang="en-GB" dirty="0" err="1"/>
                  <a:t>rms</a:t>
                </a:r>
                <a:r>
                  <a:rPr lang="en-GB" dirty="0"/>
                  <a:t> noise value</a:t>
                </a:r>
              </a:p>
              <a:p>
                <a:pPr lvl="1"/>
                <a:r>
                  <a:rPr lang="en-GB" dirty="0"/>
                  <a:t>In electron domain this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𝑅𝑁</m:t>
                                </m:r>
                              </m:e>
                              <m: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endParaRPr lang="nb-NO" b="0" dirty="0"/>
              </a:p>
              <a:p>
                <a:pPr lvl="1"/>
                <a:r>
                  <a:rPr lang="en-GB" dirty="0"/>
                  <a:t>Solving for </a:t>
                </a:r>
                <a:r>
                  <a:rPr lang="en-GB" dirty="0" err="1"/>
                  <a:t>S</a:t>
                </a:r>
                <a:r>
                  <a:rPr lang="en-GB" baseline="-25000" dirty="0" err="1"/>
                  <a:t>min</a:t>
                </a:r>
                <a:r>
                  <a:rPr lang="en-GB" dirty="0"/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1+4</m:t>
                            </m:r>
                            <m:sSup>
                              <m:sSup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𝑅𝑁</m:t>
                                </m:r>
                              </m:e>
                              <m: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Hence, </a:t>
                </a:r>
                <a:r>
                  <a:rPr lang="en-GB" dirty="0" err="1"/>
                  <a:t>S</a:t>
                </a:r>
                <a:r>
                  <a:rPr lang="en-GB" baseline="-25000" dirty="0" err="1"/>
                  <a:t>min</a:t>
                </a:r>
                <a:r>
                  <a:rPr lang="en-GB" dirty="0"/>
                  <a:t>=RN for large RN (</a:t>
                </a:r>
                <a:r>
                  <a:rPr lang="en-GB" dirty="0" err="1"/>
                  <a:t>ie</a:t>
                </a:r>
                <a:r>
                  <a:rPr lang="en-GB" dirty="0"/>
                  <a:t> above 2e- </a:t>
                </a:r>
                <a:r>
                  <a:rPr lang="en-GB" dirty="0" err="1"/>
                  <a:t>rms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Rem: modern image sensors have RN≅1e- rms..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6B8C3-40C2-9C47-AC46-597C9507B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8153400" cy="4876800"/>
              </a:xfrm>
              <a:blipFill>
                <a:blip r:embed="rId2"/>
                <a:stretch>
                  <a:fillRect l="-1244" t="-1299" r="-1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26996-FF57-DE40-9E96-9347A304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B5325-74E5-C848-87B4-B86132F5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 exposure HDR concept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en-GB" smtClean="0"/>
              <a:t>22/10/2019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B4AFE2-A57A-2A4E-BAE9-30CC21C5A0DB}"/>
              </a:ext>
            </a:extLst>
          </p:cNvPr>
          <p:cNvCxnSpPr/>
          <p:nvPr/>
        </p:nvCxnSpPr>
        <p:spPr bwMode="auto">
          <a:xfrm flipV="1">
            <a:off x="11430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705BBD-B1D0-7F4C-AA8B-76F4C303B7DA}"/>
              </a:ext>
            </a:extLst>
          </p:cNvPr>
          <p:cNvCxnSpPr/>
          <p:nvPr/>
        </p:nvCxnSpPr>
        <p:spPr bwMode="auto">
          <a:xfrm>
            <a:off x="1066800" y="4876800"/>
            <a:ext cx="7010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FB6F50-3543-EB42-9DBF-3D047C9E04D5}"/>
              </a:ext>
            </a:extLst>
          </p:cNvPr>
          <p:cNvCxnSpPr/>
          <p:nvPr/>
        </p:nvCxnSpPr>
        <p:spPr bwMode="auto">
          <a:xfrm>
            <a:off x="1143000" y="35052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3A0AB6-9A5C-CC47-946C-39F9CD4E514A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3505200"/>
            <a:ext cx="76200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271192-A927-5E46-9067-1B4E2E0EF83F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3505199"/>
            <a:ext cx="6019800" cy="137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D36CD0-3258-F047-BD32-F18478C7EB1A}"/>
              </a:ext>
            </a:extLst>
          </p:cNvPr>
          <p:cNvCxnSpPr>
            <a:cxnSpLocks/>
          </p:cNvCxnSpPr>
          <p:nvPr/>
        </p:nvCxnSpPr>
        <p:spPr bwMode="auto">
          <a:xfrm flipV="1">
            <a:off x="1905000" y="1752600"/>
            <a:ext cx="990600" cy="1752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63A78CA-BB5E-8244-A43F-62CCA71C6B06}"/>
              </a:ext>
            </a:extLst>
          </p:cNvPr>
          <p:cNvSpPr/>
          <p:nvPr/>
        </p:nvSpPr>
        <p:spPr bwMode="auto">
          <a:xfrm>
            <a:off x="1600200" y="3975867"/>
            <a:ext cx="381000" cy="381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5AC31C-BE19-1544-8C25-9259D223B109}"/>
              </a:ext>
            </a:extLst>
          </p:cNvPr>
          <p:cNvSpPr/>
          <p:nvPr/>
        </p:nvSpPr>
        <p:spPr bwMode="auto">
          <a:xfrm>
            <a:off x="5410200" y="3962400"/>
            <a:ext cx="381000" cy="381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0550BF-3B68-8040-B0C2-0B1666195887}"/>
              </a:ext>
            </a:extLst>
          </p:cNvPr>
          <p:cNvCxnSpPr>
            <a:cxnSpLocks/>
          </p:cNvCxnSpPr>
          <p:nvPr/>
        </p:nvCxnSpPr>
        <p:spPr bwMode="auto">
          <a:xfrm>
            <a:off x="7162800" y="3505200"/>
            <a:ext cx="0" cy="18625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A043075B-0F8E-634A-B03B-73183380F814}"/>
              </a:ext>
            </a:extLst>
          </p:cNvPr>
          <p:cNvSpPr/>
          <p:nvPr/>
        </p:nvSpPr>
        <p:spPr bwMode="auto">
          <a:xfrm>
            <a:off x="2286000" y="2667000"/>
            <a:ext cx="1219200" cy="2819400"/>
          </a:xfrm>
          <a:prstGeom prst="arc">
            <a:avLst/>
          </a:prstGeom>
          <a:noFill/>
          <a:ln w="571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9EC48C-0E22-1247-965C-953492172DBD}"/>
              </a:ext>
            </a:extLst>
          </p:cNvPr>
          <p:cNvSpPr txBox="1"/>
          <p:nvPr/>
        </p:nvSpPr>
        <p:spPr>
          <a:xfrm>
            <a:off x="3372010" y="2554069"/>
            <a:ext cx="508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HDR combine function maps exp-2 pixel values along exp-1 curve to get linear output response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A74AF-6901-D744-A4A6-221EDA9EDBAE}"/>
              </a:ext>
            </a:extLst>
          </p:cNvPr>
          <p:cNvSpPr txBox="1"/>
          <p:nvPr/>
        </p:nvSpPr>
        <p:spPr>
          <a:xfrm rot="16200000">
            <a:off x="41359" y="3183523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Pixel value (a.u.)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890EAA-BDA1-7D41-87FA-97A557087FC0}"/>
              </a:ext>
            </a:extLst>
          </p:cNvPr>
          <p:cNvSpPr txBox="1"/>
          <p:nvPr/>
        </p:nvSpPr>
        <p:spPr>
          <a:xfrm>
            <a:off x="7239000" y="331904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PD saturation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FAC32A-D68D-6B4D-9AC3-06CD730DC73C}"/>
              </a:ext>
            </a:extLst>
          </p:cNvPr>
          <p:cNvSpPr txBox="1"/>
          <p:nvPr/>
        </p:nvSpPr>
        <p:spPr>
          <a:xfrm>
            <a:off x="1880070" y="6211669"/>
            <a:ext cx="5663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T</a:t>
            </a:r>
            <a:r>
              <a:rPr lang="en-GB" sz="1800" baseline="-25000" dirty="0"/>
              <a:t>1</a:t>
            </a:r>
            <a:r>
              <a:rPr lang="en-GB" sz="1800" dirty="0"/>
              <a:t>, T</a:t>
            </a:r>
            <a:r>
              <a:rPr lang="en-GB" sz="1800" baseline="-25000" dirty="0"/>
              <a:t>2</a:t>
            </a:r>
            <a:r>
              <a:rPr lang="en-GB" sz="1800" dirty="0"/>
              <a:t>: integration time (T</a:t>
            </a:r>
            <a:r>
              <a:rPr lang="en-GB" sz="1800" baseline="-25000" dirty="0"/>
              <a:t>1</a:t>
            </a:r>
            <a:r>
              <a:rPr lang="en-GB" sz="1800" dirty="0"/>
              <a:t> is long, T</a:t>
            </a:r>
            <a:r>
              <a:rPr lang="en-GB" sz="1800" baseline="-25000" dirty="0"/>
              <a:t>2</a:t>
            </a:r>
            <a:r>
              <a:rPr lang="en-GB" sz="1800" dirty="0"/>
              <a:t> is short)</a:t>
            </a:r>
          </a:p>
          <a:p>
            <a:r>
              <a:rPr lang="en-GB" sz="1800" dirty="0"/>
              <a:t>G</a:t>
            </a:r>
            <a:r>
              <a:rPr lang="en-GB" sz="1800" baseline="-25000" dirty="0"/>
              <a:t>1</a:t>
            </a:r>
            <a:r>
              <a:rPr lang="en-GB" sz="1800" dirty="0"/>
              <a:t>, G</a:t>
            </a:r>
            <a:r>
              <a:rPr lang="en-GB" sz="1800" baseline="-25000" dirty="0"/>
              <a:t>2</a:t>
            </a:r>
            <a:r>
              <a:rPr lang="en-GB" sz="1800" dirty="0"/>
              <a:t>: total gain in readout chain (LSBs per electron)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A1DF1F-012A-7244-A059-F7750CDEC0A0}"/>
              </a:ext>
            </a:extLst>
          </p:cNvPr>
          <p:cNvCxnSpPr/>
          <p:nvPr/>
        </p:nvCxnSpPr>
        <p:spPr bwMode="auto">
          <a:xfrm>
            <a:off x="1143000" y="5486400"/>
            <a:ext cx="601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2231DAE-B2ED-D04A-A940-C6F3A14059BB}"/>
              </a:ext>
            </a:extLst>
          </p:cNvPr>
          <p:cNvSpPr txBox="1"/>
          <p:nvPr/>
        </p:nvSpPr>
        <p:spPr>
          <a:xfrm>
            <a:off x="3384198" y="4876800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Light level (a.u.)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4E83E3-00C4-C04B-85F7-17370455F031}"/>
              </a:ext>
            </a:extLst>
          </p:cNvPr>
          <p:cNvCxnSpPr>
            <a:cxnSpLocks/>
          </p:cNvCxnSpPr>
          <p:nvPr/>
        </p:nvCxnSpPr>
        <p:spPr bwMode="auto">
          <a:xfrm>
            <a:off x="1143000" y="5029200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DB887A8-7943-8B43-80B6-3985D27A3F1B}"/>
              </a:ext>
            </a:extLst>
          </p:cNvPr>
          <p:cNvSpPr txBox="1"/>
          <p:nvPr/>
        </p:nvSpPr>
        <p:spPr>
          <a:xfrm>
            <a:off x="1219200" y="502920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DR</a:t>
            </a:r>
            <a:r>
              <a:rPr lang="en-GB" sz="1600" baseline="-25000" dirty="0"/>
              <a:t>1</a:t>
            </a:r>
            <a:endParaRPr lang="en-GB" sz="16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2DF6D67-D371-6A44-BA0C-B4B6C5AF250C}"/>
              </a:ext>
            </a:extLst>
          </p:cNvPr>
          <p:cNvCxnSpPr/>
          <p:nvPr/>
        </p:nvCxnSpPr>
        <p:spPr bwMode="auto">
          <a:xfrm>
            <a:off x="1905000" y="3505200"/>
            <a:ext cx="0" cy="1447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05E4A4-FE87-8347-BC8B-57659BA52429}"/>
                  </a:ext>
                </a:extLst>
              </p:cNvPr>
              <p:cNvSpPr txBox="1"/>
              <p:nvPr/>
            </p:nvSpPr>
            <p:spPr>
              <a:xfrm>
                <a:off x="2663389" y="5333999"/>
                <a:ext cx="2979021" cy="6285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𝐷𝑅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𝐷𝑅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05E4A4-FE87-8347-BC8B-57659BA5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389" y="5333999"/>
                <a:ext cx="2979021" cy="628505"/>
              </a:xfrm>
              <a:prstGeom prst="rect">
                <a:avLst/>
              </a:prstGeom>
              <a:blipFill>
                <a:blip r:embed="rId2"/>
                <a:stretch>
                  <a:fillRect l="-1277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73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4BBD-D441-BD4C-BE9E-BE99C03A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 exposure with Staggered readout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B80EC4-5004-E34E-828C-1911E9DC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343400"/>
            <a:ext cx="8153400" cy="1447800"/>
          </a:xfrm>
        </p:spPr>
        <p:txBody>
          <a:bodyPr/>
          <a:lstStyle/>
          <a:p>
            <a:r>
              <a:rPr lang="en-GB" sz="2000" dirty="0"/>
              <a:t>Two readout pointers running in parallel (</a:t>
            </a:r>
            <a:r>
              <a:rPr lang="en-GB" sz="2000" dirty="0" err="1"/>
              <a:t>Tlong</a:t>
            </a:r>
            <a:r>
              <a:rPr lang="en-GB" sz="2000" dirty="0"/>
              <a:t> and </a:t>
            </a:r>
            <a:r>
              <a:rPr lang="en-GB" sz="2000" dirty="0" err="1"/>
              <a:t>Tshort</a:t>
            </a:r>
            <a:r>
              <a:rPr lang="en-GB" sz="2000" dirty="0"/>
              <a:t>)</a:t>
            </a:r>
          </a:p>
          <a:p>
            <a:r>
              <a:rPr lang="en-GB" sz="2000" dirty="0"/>
              <a:t>Line memory used as FIFO to delay processing of </a:t>
            </a:r>
            <a:r>
              <a:rPr lang="en-GB" sz="2000" dirty="0" err="1"/>
              <a:t>Tlong</a:t>
            </a:r>
            <a:r>
              <a:rPr lang="en-GB" sz="2000" dirty="0"/>
              <a:t> pixel values until they can be combined with </a:t>
            </a:r>
            <a:r>
              <a:rPr lang="en-GB" sz="2000" dirty="0" err="1"/>
              <a:t>Tshort</a:t>
            </a:r>
            <a:r>
              <a:rPr lang="en-GB" sz="2000" dirty="0"/>
              <a:t> values from same pixel row and produce linear HDR value</a:t>
            </a:r>
          </a:p>
          <a:p>
            <a:r>
              <a:rPr lang="en-GB" sz="2000" dirty="0"/>
              <a:t>Delay between </a:t>
            </a:r>
            <a:r>
              <a:rPr lang="en-GB" sz="2000" dirty="0" err="1"/>
              <a:t>Tlong</a:t>
            </a:r>
            <a:r>
              <a:rPr lang="en-GB" sz="2000" dirty="0"/>
              <a:t> and </a:t>
            </a:r>
            <a:r>
              <a:rPr lang="en-GB" sz="2000" dirty="0" err="1"/>
              <a:t>Tshort</a:t>
            </a:r>
            <a:r>
              <a:rPr lang="en-GB" sz="2000" dirty="0"/>
              <a:t> =&gt; motion </a:t>
            </a:r>
            <a:r>
              <a:rPr lang="en-GB" sz="2000" dirty="0" err="1"/>
              <a:t>artifacts</a:t>
            </a:r>
            <a:endParaRPr lang="en-GB" sz="2000" dirty="0"/>
          </a:p>
          <a:p>
            <a:pPr lvl="1"/>
            <a:r>
              <a:rPr lang="en-GB" sz="1600" dirty="0"/>
              <a:t>More details here: </a:t>
            </a:r>
            <a:r>
              <a:rPr lang="en-GB" sz="1600" dirty="0" err="1">
                <a:hlinkClick r:id="rId2"/>
              </a:rPr>
              <a:t>Solhusvik</a:t>
            </a:r>
            <a:r>
              <a:rPr lang="en-GB" sz="1600" dirty="0">
                <a:hlinkClick r:id="rId2"/>
              </a:rPr>
              <a:t>, IISW’13</a:t>
            </a:r>
            <a:endParaRPr lang="en-GB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075E4-2BA6-FC43-95F8-C8677E2D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25C-1C82-4613-8FEF-A380CFA08B67}" type="datetime1">
              <a:rPr lang="nb-NO" smtClean="0"/>
              <a:pPr/>
              <a:t>22.10.2019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67856-8CB9-3C40-9BBC-55F74B75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C1D6C-6335-B54B-98E1-D654905B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24000"/>
            <a:ext cx="910567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CFE3-B2CA-564C-8BAD-5E6410D3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Staggered dual exposure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5DC7F-0DAF-9C4F-815E-1C7ED46F0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analogue gain is applied in the readout chain, then the full DR of the photodiode is not utilized</a:t>
            </a:r>
          </a:p>
          <a:p>
            <a:r>
              <a:rPr lang="en-GB" dirty="0"/>
              <a:t>For instance, 8x </a:t>
            </a:r>
            <a:r>
              <a:rPr lang="en-GB" dirty="0" err="1"/>
              <a:t>analog</a:t>
            </a:r>
            <a:r>
              <a:rPr lang="en-GB" dirty="0"/>
              <a:t> gain reduces full-well capacity (FWC) by 8x</a:t>
            </a:r>
          </a:p>
          <a:p>
            <a:r>
              <a:rPr lang="en-GB" dirty="0"/>
              <a:t>Therefore, </a:t>
            </a:r>
            <a:r>
              <a:rPr lang="en-GB" dirty="0" err="1"/>
              <a:t>Tshort</a:t>
            </a:r>
            <a:r>
              <a:rPr lang="en-GB" dirty="0"/>
              <a:t> capture is usually with 1x gain and </a:t>
            </a:r>
            <a:r>
              <a:rPr lang="en-GB" dirty="0" err="1"/>
              <a:t>Tlong</a:t>
            </a:r>
            <a:r>
              <a:rPr lang="en-GB" dirty="0"/>
              <a:t> with 2x-16x depending on application</a:t>
            </a:r>
          </a:p>
          <a:p>
            <a:r>
              <a:rPr lang="en-GB" dirty="0"/>
              <a:t>Significant SNR drop at the </a:t>
            </a:r>
            <a:r>
              <a:rPr lang="en-GB" dirty="0" err="1"/>
              <a:t>Tlong</a:t>
            </a:r>
            <a:r>
              <a:rPr lang="en-GB" dirty="0"/>
              <a:t>/</a:t>
            </a:r>
            <a:r>
              <a:rPr lang="en-GB" dirty="0" err="1"/>
              <a:t>Tshort</a:t>
            </a:r>
            <a:r>
              <a:rPr lang="en-GB" dirty="0"/>
              <a:t> transition point (a.k.a. knee-point), especially at large exposure ratios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32F1-CB08-6C43-8A70-EB49E7AD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5D554-5F1F-964F-A26B-11CF260E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6A77-950F-F649-A0E9-8E811144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HDR motion artefact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7EEF-2152-B64C-8307-0F2C8628E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/>
              <a:t>Time-multiplexed staggered HDR scheme introduces motion artifacts (“ghosting”) due to motion in scene, as objects are in different position for each capture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6B2BB-C6E6-F04A-B3AE-7D790E6E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en-GB" smtClean="0"/>
              <a:t>22/10/2019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6F704-D90C-3245-ACAE-01DD5EDE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C8D89-F7FE-6346-AB46-CB71A6EF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20" y="2743200"/>
            <a:ext cx="6530280" cy="36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C4C2-ECA1-4943-8CA5-1A19EFD2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Skimming (lateral overflow) HDR concept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E294D3-B37B-004E-BEC7-6FDB98B35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434" y="1752600"/>
            <a:ext cx="8153400" cy="231484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07A01-35E9-F24D-BABC-36750A63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A53-C34D-484B-8C63-53B7D6C408AF}" type="datetime1">
              <a:rPr lang="nb-NO" smtClean="0"/>
              <a:pPr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0C5ED-8F3F-384D-A691-92F6DD91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6DE04-06F6-8040-B900-5405A892286E}"/>
              </a:ext>
            </a:extLst>
          </p:cNvPr>
          <p:cNvSpPr txBox="1"/>
          <p:nvPr/>
        </p:nvSpPr>
        <p:spPr>
          <a:xfrm>
            <a:off x="457200" y="4419600"/>
            <a:ext cx="8229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At T1, TG is pulsed with reduced amplitude to ‘skim’ (remove) any charge above 50% of FWC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DR = DR</a:t>
            </a:r>
            <a:r>
              <a:rPr lang="en-GB" baseline="-25000" dirty="0"/>
              <a:t>1</a:t>
            </a:r>
            <a:r>
              <a:rPr lang="en-GB" dirty="0"/>
              <a:t> + 20log((T1+T2)/T2), where DR</a:t>
            </a:r>
            <a:r>
              <a:rPr lang="en-GB" baseline="-25000" dirty="0"/>
              <a:t>1</a:t>
            </a:r>
            <a:r>
              <a:rPr lang="en-GB" dirty="0"/>
              <a:t> is for capture 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Assumes same gain in both captures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need for line memory (smaller chip, lower power)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More details here: </a:t>
            </a:r>
            <a:r>
              <a:rPr lang="en-GB" sz="1600" dirty="0">
                <a:hlinkClick r:id="rId3"/>
              </a:rPr>
              <a:t>Solhusvik, IISW’13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7FCFC-9F3C-D243-8D88-ABAA05F7504F}"/>
              </a:ext>
            </a:extLst>
          </p:cNvPr>
          <p:cNvSpPr txBox="1"/>
          <p:nvPr/>
        </p:nvSpPr>
        <p:spPr>
          <a:xfrm>
            <a:off x="8119404" y="3581400"/>
            <a:ext cx="609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1050" dirty="0"/>
              <a:t>T1+T2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841959-07F8-A241-86D6-BE541F5DFBAE}"/>
              </a:ext>
            </a:extLst>
          </p:cNvPr>
          <p:cNvCxnSpPr/>
          <p:nvPr/>
        </p:nvCxnSpPr>
        <p:spPr bwMode="auto">
          <a:xfrm>
            <a:off x="8001000" y="2971800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166A17-6CD7-2E40-9962-DD4933074FEF}"/>
              </a:ext>
            </a:extLst>
          </p:cNvPr>
          <p:cNvSpPr txBox="1"/>
          <p:nvPr/>
        </p:nvSpPr>
        <p:spPr>
          <a:xfrm>
            <a:off x="8001000" y="2717884"/>
            <a:ext cx="381000" cy="253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050" dirty="0"/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400918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CFE3-B2CA-564C-8BAD-5E6410D3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Skimming (Lateral-</a:t>
            </a:r>
            <a:r>
              <a:rPr lang="en-GB" dirty="0" err="1"/>
              <a:t>Ovflw</a:t>
            </a:r>
            <a:r>
              <a:rPr lang="en-GB" dirty="0"/>
              <a:t>) HDR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5DC7F-0DAF-9C4F-815E-1C7ED46F0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Sensitive to Vth variations on TG device</a:t>
            </a:r>
          </a:p>
          <a:p>
            <a:pPr lvl="1"/>
            <a:r>
              <a:rPr lang="en-GB" dirty="0"/>
              <a:t>Leads to pixel-to-pixel variations of skimming level (source of FPN)</a:t>
            </a:r>
          </a:p>
          <a:p>
            <a:pPr lvl="1"/>
            <a:r>
              <a:rPr lang="en-GB" dirty="0"/>
              <a:t>Possible to measure and compensate for Vth spread by ‘flushing’ PD with electrons, then skimming pulse, then reading out the remaining charge which equals the skimming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32F1-CB08-6C43-8A70-EB49E7AD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5D554-5F1F-964F-A26B-11CF260E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94AF-9ABA-6A49-A104-485AC39D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 sampling HDR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92CDD38-9776-1740-A6B8-ACAA8BFF6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75" y="2819400"/>
            <a:ext cx="8357225" cy="2209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5A7E-D567-034F-888C-571AA557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DFD2F-0BC3-1244-BE74-8C74D189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65EFC1-A09A-884E-BB93-92CC68541F8D}"/>
              </a:ext>
            </a:extLst>
          </p:cNvPr>
          <p:cNvSpPr txBox="1">
            <a:spLocks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kern="0" dirty="0"/>
              <a:t>Trade off optical (array) resolution to achieve HDR</a:t>
            </a:r>
          </a:p>
          <a:p>
            <a:r>
              <a:rPr lang="en-GB" sz="2000" kern="0" dirty="0"/>
              <a:t>Combine neighbouring pixels with different Tint</a:t>
            </a:r>
          </a:p>
          <a:p>
            <a:pPr lvl="1"/>
            <a:r>
              <a:rPr lang="en-GB" sz="1800" kern="0" dirty="0"/>
              <a:t>T1/T2 represent long/short integration times</a:t>
            </a:r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r>
              <a:rPr lang="en-GB" sz="2000" kern="0" dirty="0"/>
              <a:t>Above example uses RGBC CFA for improved sensitivity</a:t>
            </a:r>
          </a:p>
          <a:p>
            <a:pPr lvl="1"/>
            <a:r>
              <a:rPr lang="en-GB" sz="1800" kern="0" dirty="0"/>
              <a:t>RGBC is not unique for down-sampling HDR sensors</a:t>
            </a:r>
          </a:p>
          <a:p>
            <a:pPr lvl="1"/>
            <a:r>
              <a:rPr lang="en-GB" sz="1800" kern="0" dirty="0"/>
              <a:t>Equally applicable to other sensors for improved sensitivity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137925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Project milestone status</a:t>
            </a:r>
          </a:p>
          <a:p>
            <a:r>
              <a:rPr lang="en-GB"/>
              <a:t>Takeaways from previous lecture&amp;exercises</a:t>
            </a:r>
          </a:p>
          <a:p>
            <a:r>
              <a:rPr lang="en-GB"/>
              <a:t>HDR image capture</a:t>
            </a:r>
          </a:p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1B91898-7EC7-9447-8877-D0EFA434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D08F73E-9248-814C-860B-F56512CA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3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0D8E-44F5-F44E-B902-586A9AB7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 sampling HDR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DCE17-F5E3-8944-8745-7C3C7AD2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to staggered HDR, but only requires one line buffer (small chip size, low power)</a:t>
            </a:r>
          </a:p>
          <a:p>
            <a:r>
              <a:rPr lang="en-GB" dirty="0"/>
              <a:t>Trade off on resolution often not observable since even HDTV monitors (2Mpixels) have much lower resolution than most consumer imagers (8-80Mpixels)</a:t>
            </a:r>
          </a:p>
          <a:p>
            <a:r>
              <a:rPr lang="en-GB" dirty="0"/>
              <a:t>Possible to further increase DR with for instance T1, T2, T3, T4 of four neighbouring pixels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4E9AA-1B84-614E-BF7A-C81ABEAB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2EA2E-5199-3749-8E19-DE83E86C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7FC7B-E251-C94A-B6D0-56F366F6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65" y="381000"/>
            <a:ext cx="1041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4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D3C8-ABC4-DA45-AAB7-8B2967B6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Split-diode pixel HDR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5DA993-60B4-5F4D-B000-3051D5CE4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450599"/>
            <a:ext cx="8993215" cy="257860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AAEE3-B66C-944D-9EDC-50B904FA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C00A6-ABBF-3A41-BBAF-D7B920E8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C4792B-6886-524C-BEC6-BDB404A10509}"/>
              </a:ext>
            </a:extLst>
          </p:cNvPr>
          <p:cNvSpPr txBox="1">
            <a:spLocks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kern="0" dirty="0"/>
              <a:t>One small PD (SPD) and one large PD (LPD) in each pixel</a:t>
            </a:r>
          </a:p>
          <a:p>
            <a:r>
              <a:rPr lang="en-GB" sz="2000" kern="0" dirty="0"/>
              <a:t>SPD used to capture bright parts of the scene</a:t>
            </a:r>
          </a:p>
          <a:p>
            <a:pPr lvl="1"/>
            <a:endParaRPr lang="en-GB" sz="18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r>
              <a:rPr lang="en-GB" sz="2000" kern="0" dirty="0"/>
              <a:t>If T</a:t>
            </a:r>
            <a:r>
              <a:rPr lang="en-GB" sz="2000" kern="0" baseline="-25000" dirty="0"/>
              <a:t>LPD</a:t>
            </a:r>
            <a:r>
              <a:rPr lang="en-GB" sz="2000" kern="0" dirty="0"/>
              <a:t>=T</a:t>
            </a:r>
            <a:r>
              <a:rPr lang="en-GB" sz="2000" kern="0" baseline="-25000" dirty="0"/>
              <a:t>SPD</a:t>
            </a:r>
            <a:r>
              <a:rPr lang="en-GB" sz="2000" kern="0" dirty="0"/>
              <a:t> then motion artefacts if mitigated (ref: the other HDR methods)</a:t>
            </a:r>
          </a:p>
        </p:txBody>
      </p:sp>
    </p:spTree>
    <p:extLst>
      <p:ext uri="{BB962C8B-B14F-4D97-AF65-F5344CB8AC3E}">
        <p14:creationId xmlns:p14="http://schemas.microsoft.com/office/powerpoint/2010/main" val="249620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C98B-0502-694D-9F05-A4F68EAB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Split-diode HDR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92330-2E2A-BA43-AAF6-BD3BE7C7E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Trades off pixel sensitivity to get HDR with minimum motion </a:t>
            </a:r>
            <a:r>
              <a:rPr lang="en-GB" dirty="0" err="1"/>
              <a:t>artifacts</a:t>
            </a:r>
            <a:endParaRPr lang="en-GB" dirty="0"/>
          </a:p>
          <a:p>
            <a:r>
              <a:rPr lang="en-GB" dirty="0"/>
              <a:t>Complex architecture, difficult to scale below say 2um</a:t>
            </a:r>
          </a:p>
          <a:p>
            <a:r>
              <a:rPr lang="en-GB" dirty="0"/>
              <a:t>Challenging to obtain identical QE curve for both LPD and SPD</a:t>
            </a:r>
          </a:p>
          <a:p>
            <a:r>
              <a:rPr lang="en-GB" dirty="0"/>
              <a:t>Alternative approach, use 2x2 pixel cluster and reduce sensitivity of one of them, and combine the other there together into one large PD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F914-8736-DB4A-A574-C43680F0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D1F8A-A143-C94E-B975-1D96800E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66AA0-156E-2E4B-AEF2-8C6F562F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43416"/>
            <a:ext cx="2209800" cy="11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5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347E73-D3DB-2144-9F84-2C71CCD4202E}"/>
              </a:ext>
            </a:extLst>
          </p:cNvPr>
          <p:cNvSpPr txBox="1">
            <a:spLocks/>
          </p:cNvSpPr>
          <p:nvPr/>
        </p:nvSpPr>
        <p:spPr bwMode="auto">
          <a:xfrm>
            <a:off x="533400" y="14478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kern="0" dirty="0"/>
              <a:t>One single capture (Tint). Read out PD charge with high CG (low light) and low CG (high light).</a:t>
            </a:r>
          </a:p>
          <a:p>
            <a:endParaRPr lang="en-GB" sz="2000" kern="0" dirty="0"/>
          </a:p>
          <a:p>
            <a:pPr lvl="1"/>
            <a:endParaRPr lang="en-GB" sz="18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endParaRPr lang="en-GB" sz="2000" kern="0" dirty="0"/>
          </a:p>
          <a:p>
            <a:r>
              <a:rPr lang="en-GB" sz="2000" kern="0" dirty="0"/>
              <a:t>DR = 20log(FWC</a:t>
            </a:r>
            <a:r>
              <a:rPr lang="en-GB" sz="2000" kern="0" baseline="-25000" dirty="0"/>
              <a:t>LCG</a:t>
            </a:r>
            <a:r>
              <a:rPr lang="en-GB" sz="2000" kern="0" dirty="0"/>
              <a:t> / RN</a:t>
            </a:r>
            <a:r>
              <a:rPr lang="en-GB" sz="2000" kern="0" baseline="-25000" dirty="0"/>
              <a:t>HCG</a:t>
            </a:r>
            <a:r>
              <a:rPr lang="en-GB" sz="2000" kern="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6CC4D-56D7-904F-A228-0AB9E379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 conversion gain HDR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CED3A0-B064-8C46-B93C-930C06AB0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331052"/>
            <a:ext cx="8153400" cy="307914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E589-8A8B-3443-B756-929AA34A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054FE-EA24-1646-912F-597DCACA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9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80E9-F205-194E-A026-8DE47454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DCG HDR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B1B67-8F39-0144-8AB2-5DFEE4380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single integration =&gt; no motion </a:t>
            </a:r>
            <a:r>
              <a:rPr lang="en-GB" dirty="0" err="1"/>
              <a:t>artifacts</a:t>
            </a:r>
            <a:endParaRPr lang="en-GB" dirty="0"/>
          </a:p>
          <a:p>
            <a:r>
              <a:rPr lang="en-GB" dirty="0"/>
              <a:t>DR limited to about 96dB (60ke-/1e-) which is smaller than </a:t>
            </a:r>
            <a:r>
              <a:rPr lang="en-GB" dirty="0" err="1"/>
              <a:t>Tlong</a:t>
            </a:r>
            <a:r>
              <a:rPr lang="en-GB" dirty="0"/>
              <a:t>/</a:t>
            </a:r>
            <a:r>
              <a:rPr lang="en-GB" dirty="0" err="1"/>
              <a:t>Tshort</a:t>
            </a:r>
            <a:r>
              <a:rPr lang="en-GB" dirty="0"/>
              <a:t> HDR schemes</a:t>
            </a:r>
          </a:p>
          <a:p>
            <a:r>
              <a:rPr lang="en-GB" dirty="0"/>
              <a:t>Often combined with other HDR schemes such as split-diode, multi-exposure, etc</a:t>
            </a:r>
          </a:p>
          <a:p>
            <a:r>
              <a:rPr lang="en-GB" dirty="0"/>
              <a:t>Requires pixels with large FWC which is challenging </a:t>
            </a:r>
            <a:r>
              <a:rPr lang="en-GB" dirty="0" err="1"/>
              <a:t>w.r.t</a:t>
            </a:r>
            <a:r>
              <a:rPr lang="en-GB" dirty="0"/>
              <a:t>. dark current and charge lag from PD to FD node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484A2-6CDA-CB43-BBD8-DAB15FD2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57311-7E3D-F449-9670-46447DEB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22.10.2019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66900" y="3136613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91569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FE7740-8AB3-434F-9B0D-46F2E52CABE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600200"/>
          <a:ext cx="8153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029112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7056136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736328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Task/milestone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18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Chose topic/scope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16-Sep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1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Create project plan (tasks, milestones, schedule)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27-Sep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0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MS1 – project plan approved by Johannes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5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Study literature on the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07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Design/simulation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Write up prelim report (</a:t>
                      </a:r>
                      <a:r>
                        <a:rPr lang="en-GB" dirty="0" err="1"/>
                        <a:t>inc</a:t>
                      </a:r>
                      <a:r>
                        <a:rPr lang="en-GB" dirty="0"/>
                        <a:t> references, design, results)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4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MS2 – submit preliminary report to Johannes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4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Design/simulation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12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Write up final report (</a:t>
                      </a:r>
                      <a:r>
                        <a:rPr lang="en-GB" dirty="0" err="1"/>
                        <a:t>incl</a:t>
                      </a:r>
                      <a:r>
                        <a:rPr lang="en-GB" dirty="0"/>
                        <a:t> references, design, results)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9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MS3 – submit final report to Johannes &amp;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33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MS4 – grading (pass/fail) by Johannes &amp; Tohid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2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Exam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28-Nov 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083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474C7B-3C85-304C-B3EB-55904B12DB64}"/>
              </a:ext>
            </a:extLst>
          </p:cNvPr>
          <p:cNvSpPr txBox="1"/>
          <p:nvPr/>
        </p:nvSpPr>
        <p:spPr>
          <a:xfrm>
            <a:off x="92254" y="1962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✅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BE51F-2DA4-614A-9A39-CB289BA32C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076934-37AA-8649-AD0A-B5463904894C}" type="datetime1">
              <a:rPr lang="nb-NO" smtClean="0"/>
              <a:t>22.10.2019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BAF55-AF9F-2744-B6B0-305F99FE4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17397-0224-3846-B94F-96F320D1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3</a:t>
            </a:fld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0BB0F-7325-A14A-B160-0413FD26C0DA}"/>
              </a:ext>
            </a:extLst>
          </p:cNvPr>
          <p:cNvSpPr txBox="1"/>
          <p:nvPr/>
        </p:nvSpPr>
        <p:spPr>
          <a:xfrm>
            <a:off x="92254" y="2343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BAB4F-AECD-FC47-9F7F-F5D1B2CB7914}"/>
              </a:ext>
            </a:extLst>
          </p:cNvPr>
          <p:cNvSpPr txBox="1"/>
          <p:nvPr/>
        </p:nvSpPr>
        <p:spPr>
          <a:xfrm>
            <a:off x="92254" y="2724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CD1B6-6D07-1443-A246-5129292D68FC}"/>
              </a:ext>
            </a:extLst>
          </p:cNvPr>
          <p:cNvSpPr txBox="1"/>
          <p:nvPr/>
        </p:nvSpPr>
        <p:spPr>
          <a:xfrm>
            <a:off x="92254" y="3105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✅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25E8C36-658A-814A-ABBE-C377918B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786D660-ED42-B14E-9891-38EA0439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9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3888-A0C9-7A41-BDA0-3D6C7725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7 – High dynamic range capture techniques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E4D50-17B6-764E-91C2-E82A5789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495800"/>
          </a:xfrm>
        </p:spPr>
        <p:txBody>
          <a:bodyPr/>
          <a:lstStyle/>
          <a:p>
            <a:r>
              <a:rPr lang="en-GB" dirty="0"/>
              <a:t>Motivation</a:t>
            </a:r>
          </a:p>
          <a:p>
            <a:r>
              <a:rPr lang="en-GB" dirty="0"/>
              <a:t>Define DR</a:t>
            </a:r>
          </a:p>
          <a:p>
            <a:r>
              <a:rPr lang="en-GB" dirty="0"/>
              <a:t>Dual exposure HDR</a:t>
            </a:r>
          </a:p>
          <a:p>
            <a:r>
              <a:rPr lang="en-GB" dirty="0"/>
              <a:t>Skimming HDR (a.k.a. Lateral-Overflow HDR)</a:t>
            </a:r>
          </a:p>
          <a:p>
            <a:r>
              <a:rPr lang="en-GB" dirty="0"/>
              <a:t>Down sampling HDR</a:t>
            </a:r>
          </a:p>
          <a:p>
            <a:r>
              <a:rPr lang="en-GB" dirty="0"/>
              <a:t>Split-diode pixel HDR</a:t>
            </a:r>
          </a:p>
          <a:p>
            <a:r>
              <a:rPr lang="en-GB" dirty="0"/>
              <a:t>Dual conversion gain HDR (a.k.a. DCG HDR)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6B1E3-5CC4-9343-AAF9-D1664BAD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0116-F0AC-0F48-806E-8946EAE7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0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83C340-6A72-0041-8AA0-3D58CA98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HDR in automotive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2EED4-A02B-9C40-A217-F2B56723D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Imaging terminology</a:t>
            </a:r>
          </a:p>
          <a:p>
            <a:pPr lvl="1"/>
            <a:r>
              <a:rPr lang="en-GB" i="1" dirty="0"/>
              <a:t>Linear sensor</a:t>
            </a:r>
            <a:r>
              <a:rPr lang="en-GB" dirty="0"/>
              <a:t>: 8b to 12b output from single capture</a:t>
            </a:r>
          </a:p>
          <a:p>
            <a:pPr lvl="1"/>
            <a:r>
              <a:rPr lang="en-GB" i="1" dirty="0"/>
              <a:t>HDR sensor</a:t>
            </a:r>
            <a:r>
              <a:rPr lang="en-GB" dirty="0"/>
              <a:t>: up to 24b output from multiple captures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3E8D-BE5C-A443-A63F-E53756D8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A53-C34D-484B-8C63-53B7D6C408AF}" type="datetime1">
              <a:rPr lang="nb-NO" smtClean="0"/>
              <a:pPr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66C90-E7E4-484B-A1D4-E76DFDBC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6BE2B-1559-D94D-9C88-B8F05C237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886"/>
            <a:ext cx="9144000" cy="1736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62D194-BD57-7F41-BC8B-532DC3EC30B4}"/>
              </a:ext>
            </a:extLst>
          </p:cNvPr>
          <p:cNvSpPr txBox="1"/>
          <p:nvPr/>
        </p:nvSpPr>
        <p:spPr>
          <a:xfrm>
            <a:off x="3200374" y="5915465"/>
            <a:ext cx="274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Sony, IISW’19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03BAD-6CB9-EC47-A345-469657F7CDB0}"/>
              </a:ext>
            </a:extLst>
          </p:cNvPr>
          <p:cNvSpPr txBox="1"/>
          <p:nvPr/>
        </p:nvSpPr>
        <p:spPr>
          <a:xfrm>
            <a:off x="533400" y="3733800"/>
            <a:ext cx="219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Linear (Tint short)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EF2E0-0919-5E45-8161-4E78A7BB5532}"/>
              </a:ext>
            </a:extLst>
          </p:cNvPr>
          <p:cNvSpPr txBox="1"/>
          <p:nvPr/>
        </p:nvSpPr>
        <p:spPr>
          <a:xfrm>
            <a:off x="3581400" y="3733800"/>
            <a:ext cx="211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Linear (Tint long)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601F1-F024-734E-AB16-F77ACFE9A7F4}"/>
              </a:ext>
            </a:extLst>
          </p:cNvPr>
          <p:cNvSpPr txBox="1"/>
          <p:nvPr/>
        </p:nvSpPr>
        <p:spPr>
          <a:xfrm>
            <a:off x="6681008" y="3733800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HDR capture</a:t>
            </a:r>
          </a:p>
        </p:txBody>
      </p:sp>
    </p:spTree>
    <p:extLst>
      <p:ext uri="{BB962C8B-B14F-4D97-AF65-F5344CB8AC3E}">
        <p14:creationId xmlns:p14="http://schemas.microsoft.com/office/powerpoint/2010/main" val="151225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A5843D-B733-4939-A0D7-78320C305CAE}" type="datetime1">
              <a:rPr lang="nb-NO" smtClean="0"/>
              <a:t>22.10.2019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1C3FA-F3E2-B44A-A25E-BCEC8C47F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4813"/>
            <a:ext cx="9144000" cy="452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6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1E5F-E31F-0349-B5DC-31BB4FF6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124F-7CCA-2341-98DD-F92F74C6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685800"/>
          </a:xfrm>
        </p:spPr>
        <p:txBody>
          <a:bodyPr/>
          <a:lstStyle/>
          <a:p>
            <a:r>
              <a:rPr lang="en-GB" dirty="0"/>
              <a:t>8b to 12b output from single capture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2C35-8FB5-D944-BBF8-65EEF838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8D31E-A7FE-D045-B0E0-04402EE4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20B97C-B01B-9A43-B76F-413FC2277344}"/>
              </a:ext>
            </a:extLst>
          </p:cNvPr>
          <p:cNvCxnSpPr/>
          <p:nvPr/>
        </p:nvCxnSpPr>
        <p:spPr bwMode="auto">
          <a:xfrm flipV="1">
            <a:off x="990600" y="2438400"/>
            <a:ext cx="0" cy="297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7E7CCF-17D6-2545-99F8-CFEF93D3ED49}"/>
              </a:ext>
            </a:extLst>
          </p:cNvPr>
          <p:cNvCxnSpPr/>
          <p:nvPr/>
        </p:nvCxnSpPr>
        <p:spPr bwMode="auto">
          <a:xfrm>
            <a:off x="914400" y="5257800"/>
            <a:ext cx="7391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1743C8-03CA-0F41-B075-8BBD3F18DE1E}"/>
              </a:ext>
            </a:extLst>
          </p:cNvPr>
          <p:cNvCxnSpPr/>
          <p:nvPr/>
        </p:nvCxnSpPr>
        <p:spPr bwMode="auto">
          <a:xfrm>
            <a:off x="990600" y="2819400"/>
            <a:ext cx="716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0BB035-01EF-5947-9B42-54CE16446F11}"/>
              </a:ext>
            </a:extLst>
          </p:cNvPr>
          <p:cNvCxnSpPr/>
          <p:nvPr/>
        </p:nvCxnSpPr>
        <p:spPr bwMode="auto">
          <a:xfrm flipV="1">
            <a:off x="1004668" y="2819400"/>
            <a:ext cx="304800" cy="2438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406A6-73F9-6445-83BC-AF29E269BEB0}"/>
              </a:ext>
            </a:extLst>
          </p:cNvPr>
          <p:cNvCxnSpPr/>
          <p:nvPr/>
        </p:nvCxnSpPr>
        <p:spPr bwMode="auto">
          <a:xfrm flipV="1">
            <a:off x="990600" y="2819400"/>
            <a:ext cx="7162800" cy="2438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5D3093-46C0-5541-AA3B-3484F499A49D}"/>
              </a:ext>
            </a:extLst>
          </p:cNvPr>
          <p:cNvSpPr txBox="1"/>
          <p:nvPr/>
        </p:nvSpPr>
        <p:spPr>
          <a:xfrm>
            <a:off x="3886200" y="533400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Light level (a.u.)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3F1F9-E627-E74B-942E-A7B3F3140F43}"/>
              </a:ext>
            </a:extLst>
          </p:cNvPr>
          <p:cNvSpPr txBox="1"/>
          <p:nvPr/>
        </p:nvSpPr>
        <p:spPr>
          <a:xfrm rot="16200000">
            <a:off x="-522481" y="3782223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value (LSBs)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19499D-7D35-6E48-A77E-8C67AA78A127}"/>
              </a:ext>
            </a:extLst>
          </p:cNvPr>
          <p:cNvSpPr txBox="1"/>
          <p:nvPr/>
        </p:nvSpPr>
        <p:spPr>
          <a:xfrm>
            <a:off x="1699218" y="2976771"/>
            <a:ext cx="142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Dark night setting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D9991-B8FA-6743-B7D3-F08BC3A23888}"/>
              </a:ext>
            </a:extLst>
          </p:cNvPr>
          <p:cNvSpPr txBox="1"/>
          <p:nvPr/>
        </p:nvSpPr>
        <p:spPr>
          <a:xfrm>
            <a:off x="7116795" y="3148421"/>
            <a:ext cx="1112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Daylight</a:t>
            </a:r>
          </a:p>
          <a:p>
            <a:r>
              <a:rPr lang="en-GB" dirty="0"/>
              <a:t>setting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B78229-C20F-B145-8D4F-030EB9E0B096}"/>
              </a:ext>
            </a:extLst>
          </p:cNvPr>
          <p:cNvSpPr txBox="1"/>
          <p:nvPr/>
        </p:nvSpPr>
        <p:spPr>
          <a:xfrm>
            <a:off x="196793" y="2633246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</a:t>
            </a:r>
            <a:r>
              <a:rPr lang="en-GB" sz="1600" baseline="30000" dirty="0"/>
              <a:t>Nbits</a:t>
            </a:r>
            <a:r>
              <a:rPr lang="en-GB" sz="1600" dirty="0"/>
              <a:t>-1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407D42-CAEE-D449-9E06-1181064334BF}"/>
              </a:ext>
            </a:extLst>
          </p:cNvPr>
          <p:cNvSpPr/>
          <p:nvPr/>
        </p:nvSpPr>
        <p:spPr bwMode="auto">
          <a:xfrm>
            <a:off x="1324744" y="3171092"/>
            <a:ext cx="381000" cy="381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989D975-5C29-0E42-BDFB-8455B6AB05AD}"/>
              </a:ext>
            </a:extLst>
          </p:cNvPr>
          <p:cNvSpPr/>
          <p:nvPr/>
        </p:nvSpPr>
        <p:spPr bwMode="auto">
          <a:xfrm>
            <a:off x="6710676" y="3376350"/>
            <a:ext cx="381000" cy="381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A0D27-4E27-E64B-83C0-0C5C1C5DE340}"/>
              </a:ext>
            </a:extLst>
          </p:cNvPr>
          <p:cNvCxnSpPr>
            <a:cxnSpLocks/>
          </p:cNvCxnSpPr>
          <p:nvPr/>
        </p:nvCxnSpPr>
        <p:spPr bwMode="auto">
          <a:xfrm flipV="1">
            <a:off x="976532" y="5122975"/>
            <a:ext cx="471268" cy="1348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D1E0765E-0C11-E444-A837-E079FD0EFA5C}"/>
              </a:ext>
            </a:extLst>
          </p:cNvPr>
          <p:cNvSpPr/>
          <p:nvPr/>
        </p:nvSpPr>
        <p:spPr bwMode="auto">
          <a:xfrm>
            <a:off x="1447800" y="5734110"/>
            <a:ext cx="1371600" cy="514290"/>
          </a:xfrm>
          <a:prstGeom prst="wedgeRoundRectCallout">
            <a:avLst>
              <a:gd name="adj1" fmla="val -66218"/>
              <a:gd name="adj2" fmla="val -15632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Poor S/N</a:t>
            </a:r>
          </a:p>
        </p:txBody>
      </p:sp>
    </p:spTree>
    <p:extLst>
      <p:ext uri="{BB962C8B-B14F-4D97-AF65-F5344CB8AC3E}">
        <p14:creationId xmlns:p14="http://schemas.microsoft.com/office/powerpoint/2010/main" val="303776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656D-964A-C34A-B1FF-F04AC2B3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sensor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B853-DDE4-0B4F-9FC3-2866FEA5A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117B9-BD71-0649-BC36-24535582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1D3721-AAAB-9D40-A42B-880D39260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00200"/>
            <a:ext cx="8153400" cy="40894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8795AED-5D98-5340-9280-5082DC06DF42}"/>
              </a:ext>
            </a:extLst>
          </p:cNvPr>
          <p:cNvSpPr/>
          <p:nvPr/>
        </p:nvSpPr>
        <p:spPr bwMode="auto">
          <a:xfrm>
            <a:off x="7239000" y="5789735"/>
            <a:ext cx="381000" cy="381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58CA40-4B6D-4341-B0DD-00728B83C8BB}"/>
              </a:ext>
            </a:extLst>
          </p:cNvPr>
          <p:cNvSpPr/>
          <p:nvPr/>
        </p:nvSpPr>
        <p:spPr bwMode="auto">
          <a:xfrm>
            <a:off x="4438992" y="5761404"/>
            <a:ext cx="381000" cy="381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0C65B0-C55A-1842-B001-4F904A5A4B9A}"/>
              </a:ext>
            </a:extLst>
          </p:cNvPr>
          <p:cNvSpPr/>
          <p:nvPr/>
        </p:nvSpPr>
        <p:spPr bwMode="auto">
          <a:xfrm>
            <a:off x="1638984" y="5789735"/>
            <a:ext cx="381000" cy="381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3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16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1E5F-E31F-0349-B5DC-31BB4FF6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HDR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124F-7CCA-2341-98DD-F92F74C6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685800"/>
          </a:xfrm>
        </p:spPr>
        <p:txBody>
          <a:bodyPr/>
          <a:lstStyle/>
          <a:p>
            <a:r>
              <a:rPr lang="en-GB" sz="2400" dirty="0"/>
              <a:t>Up to 24b output from multiple captures combined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2C35-8FB5-D944-BBF8-65EEF838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22.10.2019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8D31E-A7FE-D045-B0E0-04402EE4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20B97C-B01B-9A43-B76F-413FC2277344}"/>
              </a:ext>
            </a:extLst>
          </p:cNvPr>
          <p:cNvCxnSpPr>
            <a:cxnSpLocks/>
          </p:cNvCxnSpPr>
          <p:nvPr/>
        </p:nvCxnSpPr>
        <p:spPr bwMode="auto">
          <a:xfrm flipV="1">
            <a:off x="990600" y="2286000"/>
            <a:ext cx="0" cy="3733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7E7CCF-17D6-2545-99F8-CFEF93D3ED49}"/>
              </a:ext>
            </a:extLst>
          </p:cNvPr>
          <p:cNvCxnSpPr/>
          <p:nvPr/>
        </p:nvCxnSpPr>
        <p:spPr bwMode="auto">
          <a:xfrm>
            <a:off x="914400" y="5867400"/>
            <a:ext cx="7391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1743C8-03CA-0F41-B075-8BBD3F18DE1E}"/>
              </a:ext>
            </a:extLst>
          </p:cNvPr>
          <p:cNvCxnSpPr/>
          <p:nvPr/>
        </p:nvCxnSpPr>
        <p:spPr bwMode="auto">
          <a:xfrm>
            <a:off x="990600" y="4800600"/>
            <a:ext cx="716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0BB035-01EF-5947-9B42-54CE16446F1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4668" y="4800600"/>
            <a:ext cx="138332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CE6122-4ED0-8C45-9550-5517D9B3794A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3657600"/>
            <a:ext cx="1600200" cy="114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406A6-73F9-6445-83BC-AF29E269BEB0}"/>
              </a:ext>
            </a:extLst>
          </p:cNvPr>
          <p:cNvCxnSpPr>
            <a:cxnSpLocks/>
          </p:cNvCxnSpPr>
          <p:nvPr/>
        </p:nvCxnSpPr>
        <p:spPr bwMode="auto">
          <a:xfrm flipV="1">
            <a:off x="2743200" y="2514600"/>
            <a:ext cx="5410200" cy="11429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5D3093-46C0-5541-AA3B-3484F499A49D}"/>
              </a:ext>
            </a:extLst>
          </p:cNvPr>
          <p:cNvSpPr txBox="1"/>
          <p:nvPr/>
        </p:nvSpPr>
        <p:spPr>
          <a:xfrm>
            <a:off x="3886200" y="594360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Light level (a.u.)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3F1F9-E627-E74B-942E-A7B3F3140F43}"/>
              </a:ext>
            </a:extLst>
          </p:cNvPr>
          <p:cNvSpPr txBox="1"/>
          <p:nvPr/>
        </p:nvSpPr>
        <p:spPr>
          <a:xfrm rot="16200000">
            <a:off x="-428706" y="4313227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value (a.u.)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F4DBF1-D2E8-E14A-95F3-EB2EDC8C3A98}"/>
              </a:ext>
            </a:extLst>
          </p:cNvPr>
          <p:cNvCxnSpPr/>
          <p:nvPr/>
        </p:nvCxnSpPr>
        <p:spPr bwMode="auto">
          <a:xfrm>
            <a:off x="990600" y="3657600"/>
            <a:ext cx="716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F4B583-5C1B-6241-8289-D92C4E1B9973}"/>
              </a:ext>
            </a:extLst>
          </p:cNvPr>
          <p:cNvCxnSpPr/>
          <p:nvPr/>
        </p:nvCxnSpPr>
        <p:spPr bwMode="auto">
          <a:xfrm>
            <a:off x="990600" y="2514600"/>
            <a:ext cx="716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1384395-9618-C848-9CC2-069597D9D849}"/>
              </a:ext>
            </a:extLst>
          </p:cNvPr>
          <p:cNvSpPr txBox="1"/>
          <p:nvPr/>
        </p:nvSpPr>
        <p:spPr>
          <a:xfrm>
            <a:off x="196793" y="236220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</a:t>
            </a:r>
            <a:r>
              <a:rPr lang="en-GB" sz="1600" baseline="30000" dirty="0"/>
              <a:t>Nbits</a:t>
            </a:r>
            <a:r>
              <a:rPr lang="en-GB" sz="1600" dirty="0"/>
              <a:t>-1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4D754B-9F13-3B4D-BBE6-B49F8A716640}"/>
              </a:ext>
            </a:extLst>
          </p:cNvPr>
          <p:cNvSpPr/>
          <p:nvPr/>
        </p:nvSpPr>
        <p:spPr bwMode="auto">
          <a:xfrm>
            <a:off x="1087903" y="5156967"/>
            <a:ext cx="381000" cy="381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E90792-CA89-5A48-A930-ED9C3407AFE1}"/>
              </a:ext>
            </a:extLst>
          </p:cNvPr>
          <p:cNvSpPr/>
          <p:nvPr/>
        </p:nvSpPr>
        <p:spPr bwMode="auto">
          <a:xfrm>
            <a:off x="2075570" y="4152900"/>
            <a:ext cx="381000" cy="381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DD06AB-A9A5-2E42-AF12-4652EA712447}"/>
              </a:ext>
            </a:extLst>
          </p:cNvPr>
          <p:cNvSpPr/>
          <p:nvPr/>
        </p:nvSpPr>
        <p:spPr bwMode="auto">
          <a:xfrm>
            <a:off x="6248400" y="2928082"/>
            <a:ext cx="381000" cy="381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3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144414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english-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uio-ppt-mal-english-2</Template>
  <TotalTime>11590</TotalTime>
  <Words>1188</Words>
  <Application>Microsoft Macintosh PowerPoint</Application>
  <PresentationFormat>On-screen Show (4:3)</PresentationFormat>
  <Paragraphs>249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ヒラギノ角ゴ Pro W3</vt:lpstr>
      <vt:lpstr>Arial</vt:lpstr>
      <vt:lpstr>Cambria Math</vt:lpstr>
      <vt:lpstr>uio-ppt-mal-english-2</vt:lpstr>
      <vt:lpstr>INF5350 – CMOS image sensor design</vt:lpstr>
      <vt:lpstr>Agenda</vt:lpstr>
      <vt:lpstr>Project schedule</vt:lpstr>
      <vt:lpstr>Lecture 7 – High dynamic range capture techniques overview</vt:lpstr>
      <vt:lpstr>HDR in automotive</vt:lpstr>
      <vt:lpstr>PowerPoint Presentation</vt:lpstr>
      <vt:lpstr>Linear sensor</vt:lpstr>
      <vt:lpstr>Linear sensor</vt:lpstr>
      <vt:lpstr>HDR sensor</vt:lpstr>
      <vt:lpstr>HDR sensor after combine&amp;processing</vt:lpstr>
      <vt:lpstr>Dynamic Range for Image Sensors</vt:lpstr>
      <vt:lpstr>Remark about DR for image sensors</vt:lpstr>
      <vt:lpstr>Dual exposure HDR concept</vt:lpstr>
      <vt:lpstr>Dual exposure with Staggered readout</vt:lpstr>
      <vt:lpstr>Staggered dual exposure remarks</vt:lpstr>
      <vt:lpstr>HDR motion artefact</vt:lpstr>
      <vt:lpstr>Skimming (lateral overflow) HDR concept</vt:lpstr>
      <vt:lpstr>Skimming (Lateral-Ovflw) HDR remarks</vt:lpstr>
      <vt:lpstr>Down sampling HDR</vt:lpstr>
      <vt:lpstr>Down sampling HDR remarks</vt:lpstr>
      <vt:lpstr>Split-diode pixel HDR</vt:lpstr>
      <vt:lpstr>Split-diode HDR remarks</vt:lpstr>
      <vt:lpstr>Dual conversion gain HDR</vt:lpstr>
      <vt:lpstr>DCG HDR remarks</vt:lpstr>
      <vt:lpstr>PowerPoint Presentation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INF4220</dc:title>
  <dc:creator>jsolhusvik</dc:creator>
  <cp:lastModifiedBy>Johannes Sølhusvik</cp:lastModifiedBy>
  <cp:revision>275</cp:revision>
  <dcterms:created xsi:type="dcterms:W3CDTF">2014-04-11T12:20:05Z</dcterms:created>
  <dcterms:modified xsi:type="dcterms:W3CDTF">2019-10-22T10:42:17Z</dcterms:modified>
</cp:coreProperties>
</file>