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321" r:id="rId4"/>
    <p:sldId id="322" r:id="rId5"/>
    <p:sldId id="323" r:id="rId6"/>
    <p:sldId id="324" r:id="rId7"/>
    <p:sldId id="325" r:id="rId8"/>
    <p:sldId id="326" r:id="rId9"/>
    <p:sldId id="327" r:id="rId10"/>
    <p:sldId id="328" r:id="rId11"/>
    <p:sldId id="334" r:id="rId12"/>
    <p:sldId id="335" r:id="rId13"/>
    <p:sldId id="329" r:id="rId14"/>
    <p:sldId id="336" r:id="rId15"/>
    <p:sldId id="331" r:id="rId16"/>
    <p:sldId id="330" r:id="rId17"/>
    <p:sldId id="332" r:id="rId18"/>
    <p:sldId id="333" r:id="rId19"/>
    <p:sldId id="298" r:id="rId20"/>
    <p:sldId id="320" r:id="rId21"/>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extLst>
    <p:ext uri="{521415D9-36F7-43E2-AB2F-B90AF26B5E84}">
      <p14:sectionLst xmlns:p14="http://schemas.microsoft.com/office/powerpoint/2010/main">
        <p14:section name="Covered on 21/10" id="{279C2BF2-5396-1C42-B0F1-2CEF432251CB}">
          <p14:sldIdLst>
            <p14:sldId id="256"/>
            <p14:sldId id="257"/>
            <p14:sldId id="321"/>
            <p14:sldId id="322"/>
            <p14:sldId id="323"/>
            <p14:sldId id="324"/>
            <p14:sldId id="325"/>
            <p14:sldId id="326"/>
            <p14:sldId id="327"/>
            <p14:sldId id="328"/>
            <p14:sldId id="334"/>
            <p14:sldId id="335"/>
            <p14:sldId id="329"/>
            <p14:sldId id="336"/>
            <p14:sldId id="331"/>
            <p14:sldId id="330"/>
            <p14:sldId id="332"/>
            <p14:sldId id="333"/>
            <p14:sldId id="298"/>
            <p14:sldId id="320"/>
          </p14:sldIdLst>
        </p14:section>
      </p14:sectionLst>
    </p:ex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3" autoAdjust="0"/>
    <p:restoredTop sz="95000" autoAdjust="0"/>
  </p:normalViewPr>
  <p:slideViewPr>
    <p:cSldViewPr>
      <p:cViewPr varScale="1">
        <p:scale>
          <a:sx n="91" d="100"/>
          <a:sy n="91" d="100"/>
        </p:scale>
        <p:origin x="3208" y="176"/>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eier/Documents/ptc_examp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78796695947154E-2"/>
          <c:y val="0.11458809932709028"/>
          <c:w val="0.8990798019774674"/>
          <c:h val="0.77297998197986439"/>
        </c:manualLayout>
      </c:layout>
      <c:scatterChart>
        <c:scatterStyle val="smoothMarker"/>
        <c:varyColors val="0"/>
        <c:ser>
          <c:idx val="0"/>
          <c:order val="0"/>
          <c:tx>
            <c:strRef>
              <c:f>Sheet1!$B$1</c:f>
              <c:strCache>
                <c:ptCount val="1"/>
                <c:pt idx="0">
                  <c:v>RN (e- ^2)</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Sheet1!$A$2:$A$49</c:f>
              <c:numCache>
                <c:formatCode>#,##0</c:formatCode>
                <c:ptCount val="48"/>
                <c:pt idx="0">
                  <c:v>1</c:v>
                </c:pt>
                <c:pt idx="1">
                  <c:v>2</c:v>
                </c:pt>
                <c:pt idx="2">
                  <c:v>3</c:v>
                </c:pt>
                <c:pt idx="3">
                  <c:v>4</c:v>
                </c:pt>
                <c:pt idx="4">
                  <c:v>5</c:v>
                </c:pt>
                <c:pt idx="5">
                  <c:v>6</c:v>
                </c:pt>
                <c:pt idx="6">
                  <c:v>7</c:v>
                </c:pt>
                <c:pt idx="7">
                  <c:v>8</c:v>
                </c:pt>
                <c:pt idx="8">
                  <c:v>9</c:v>
                </c:pt>
                <c:pt idx="9">
                  <c:v>10</c:v>
                </c:pt>
                <c:pt idx="10">
                  <c:v>20</c:v>
                </c:pt>
                <c:pt idx="11">
                  <c:v>30</c:v>
                </c:pt>
                <c:pt idx="12">
                  <c:v>40</c:v>
                </c:pt>
                <c:pt idx="13">
                  <c:v>50</c:v>
                </c:pt>
                <c:pt idx="14">
                  <c:v>60</c:v>
                </c:pt>
                <c:pt idx="15">
                  <c:v>70</c:v>
                </c:pt>
                <c:pt idx="16">
                  <c:v>80</c:v>
                </c:pt>
                <c:pt idx="17">
                  <c:v>90</c:v>
                </c:pt>
                <c:pt idx="18">
                  <c:v>100</c:v>
                </c:pt>
                <c:pt idx="19">
                  <c:v>200</c:v>
                </c:pt>
                <c:pt idx="20">
                  <c:v>300</c:v>
                </c:pt>
                <c:pt idx="21">
                  <c:v>400</c:v>
                </c:pt>
                <c:pt idx="22">
                  <c:v>500</c:v>
                </c:pt>
                <c:pt idx="23">
                  <c:v>600</c:v>
                </c:pt>
                <c:pt idx="24">
                  <c:v>700</c:v>
                </c:pt>
                <c:pt idx="25">
                  <c:v>800</c:v>
                </c:pt>
                <c:pt idx="26">
                  <c:v>900</c:v>
                </c:pt>
                <c:pt idx="27">
                  <c:v>1000</c:v>
                </c:pt>
                <c:pt idx="28">
                  <c:v>2000</c:v>
                </c:pt>
                <c:pt idx="29">
                  <c:v>3000</c:v>
                </c:pt>
                <c:pt idx="30">
                  <c:v>4000</c:v>
                </c:pt>
                <c:pt idx="31">
                  <c:v>5000</c:v>
                </c:pt>
                <c:pt idx="32">
                  <c:v>6000</c:v>
                </c:pt>
                <c:pt idx="33">
                  <c:v>7000</c:v>
                </c:pt>
                <c:pt idx="34">
                  <c:v>8000</c:v>
                </c:pt>
                <c:pt idx="35">
                  <c:v>9000</c:v>
                </c:pt>
                <c:pt idx="36">
                  <c:v>10000</c:v>
                </c:pt>
                <c:pt idx="37">
                  <c:v>20000</c:v>
                </c:pt>
                <c:pt idx="38">
                  <c:v>30000</c:v>
                </c:pt>
                <c:pt idx="39">
                  <c:v>40000</c:v>
                </c:pt>
                <c:pt idx="40">
                  <c:v>50000</c:v>
                </c:pt>
                <c:pt idx="41">
                  <c:v>60000</c:v>
                </c:pt>
                <c:pt idx="42">
                  <c:v>70000</c:v>
                </c:pt>
                <c:pt idx="43">
                  <c:v>80000</c:v>
                </c:pt>
                <c:pt idx="44">
                  <c:v>90000</c:v>
                </c:pt>
                <c:pt idx="45">
                  <c:v>100000</c:v>
                </c:pt>
              </c:numCache>
            </c:numRef>
          </c:xVal>
          <c:yVal>
            <c:numRef>
              <c:f>Sheet1!$B$2:$B$49</c:f>
              <c:numCache>
                <c:formatCode>General</c:formatCode>
                <c:ptCount val="48"/>
                <c:pt idx="0">
                  <c:v>9</c:v>
                </c:pt>
                <c:pt idx="1">
                  <c:v>9</c:v>
                </c:pt>
                <c:pt idx="2">
                  <c:v>9</c:v>
                </c:pt>
                <c:pt idx="3">
                  <c:v>9</c:v>
                </c:pt>
                <c:pt idx="4">
                  <c:v>9</c:v>
                </c:pt>
                <c:pt idx="5">
                  <c:v>9</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pt idx="21">
                  <c:v>9</c:v>
                </c:pt>
                <c:pt idx="22">
                  <c:v>9</c:v>
                </c:pt>
                <c:pt idx="23">
                  <c:v>9</c:v>
                </c:pt>
                <c:pt idx="24">
                  <c:v>9</c:v>
                </c:pt>
                <c:pt idx="25">
                  <c:v>9</c:v>
                </c:pt>
                <c:pt idx="26">
                  <c:v>9</c:v>
                </c:pt>
                <c:pt idx="27">
                  <c:v>9</c:v>
                </c:pt>
                <c:pt idx="28">
                  <c:v>9</c:v>
                </c:pt>
                <c:pt idx="29">
                  <c:v>9</c:v>
                </c:pt>
                <c:pt idx="30">
                  <c:v>9</c:v>
                </c:pt>
                <c:pt idx="31">
                  <c:v>9</c:v>
                </c:pt>
                <c:pt idx="32">
                  <c:v>9</c:v>
                </c:pt>
                <c:pt idx="33">
                  <c:v>9</c:v>
                </c:pt>
                <c:pt idx="34">
                  <c:v>9</c:v>
                </c:pt>
                <c:pt idx="35">
                  <c:v>9</c:v>
                </c:pt>
                <c:pt idx="36">
                  <c:v>9</c:v>
                </c:pt>
                <c:pt idx="37">
                  <c:v>9</c:v>
                </c:pt>
                <c:pt idx="38">
                  <c:v>9</c:v>
                </c:pt>
                <c:pt idx="39">
                  <c:v>9</c:v>
                </c:pt>
                <c:pt idx="40">
                  <c:v>9</c:v>
                </c:pt>
                <c:pt idx="41">
                  <c:v>9</c:v>
                </c:pt>
                <c:pt idx="42">
                  <c:v>9</c:v>
                </c:pt>
                <c:pt idx="43">
                  <c:v>9</c:v>
                </c:pt>
                <c:pt idx="44">
                  <c:v>9</c:v>
                </c:pt>
                <c:pt idx="45">
                  <c:v>9</c:v>
                </c:pt>
              </c:numCache>
            </c:numRef>
          </c:yVal>
          <c:smooth val="1"/>
          <c:extLst>
            <c:ext xmlns:c16="http://schemas.microsoft.com/office/drawing/2014/chart" uri="{C3380CC4-5D6E-409C-BE32-E72D297353CC}">
              <c16:uniqueId val="{00000000-51A9-754D-BCC4-8001132C079D}"/>
            </c:ext>
          </c:extLst>
        </c:ser>
        <c:ser>
          <c:idx val="1"/>
          <c:order val="1"/>
          <c:tx>
            <c:strRef>
              <c:f>Sheet1!$C$1</c:f>
              <c:strCache>
                <c:ptCount val="1"/>
                <c:pt idx="0">
                  <c:v>Shot noise (e-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Sheet1!$A$2:$A$49</c:f>
              <c:numCache>
                <c:formatCode>#,##0</c:formatCode>
                <c:ptCount val="48"/>
                <c:pt idx="0">
                  <c:v>1</c:v>
                </c:pt>
                <c:pt idx="1">
                  <c:v>2</c:v>
                </c:pt>
                <c:pt idx="2">
                  <c:v>3</c:v>
                </c:pt>
                <c:pt idx="3">
                  <c:v>4</c:v>
                </c:pt>
                <c:pt idx="4">
                  <c:v>5</c:v>
                </c:pt>
                <c:pt idx="5">
                  <c:v>6</c:v>
                </c:pt>
                <c:pt idx="6">
                  <c:v>7</c:v>
                </c:pt>
                <c:pt idx="7">
                  <c:v>8</c:v>
                </c:pt>
                <c:pt idx="8">
                  <c:v>9</c:v>
                </c:pt>
                <c:pt idx="9">
                  <c:v>10</c:v>
                </c:pt>
                <c:pt idx="10">
                  <c:v>20</c:v>
                </c:pt>
                <c:pt idx="11">
                  <c:v>30</c:v>
                </c:pt>
                <c:pt idx="12">
                  <c:v>40</c:v>
                </c:pt>
                <c:pt idx="13">
                  <c:v>50</c:v>
                </c:pt>
                <c:pt idx="14">
                  <c:v>60</c:v>
                </c:pt>
                <c:pt idx="15">
                  <c:v>70</c:v>
                </c:pt>
                <c:pt idx="16">
                  <c:v>80</c:v>
                </c:pt>
                <c:pt idx="17">
                  <c:v>90</c:v>
                </c:pt>
                <c:pt idx="18">
                  <c:v>100</c:v>
                </c:pt>
                <c:pt idx="19">
                  <c:v>200</c:v>
                </c:pt>
                <c:pt idx="20">
                  <c:v>300</c:v>
                </c:pt>
                <c:pt idx="21">
                  <c:v>400</c:v>
                </c:pt>
                <c:pt idx="22">
                  <c:v>500</c:v>
                </c:pt>
                <c:pt idx="23">
                  <c:v>600</c:v>
                </c:pt>
                <c:pt idx="24">
                  <c:v>700</c:v>
                </c:pt>
                <c:pt idx="25">
                  <c:v>800</c:v>
                </c:pt>
                <c:pt idx="26">
                  <c:v>900</c:v>
                </c:pt>
                <c:pt idx="27">
                  <c:v>1000</c:v>
                </c:pt>
                <c:pt idx="28">
                  <c:v>2000</c:v>
                </c:pt>
                <c:pt idx="29">
                  <c:v>3000</c:v>
                </c:pt>
                <c:pt idx="30">
                  <c:v>4000</c:v>
                </c:pt>
                <c:pt idx="31">
                  <c:v>5000</c:v>
                </c:pt>
                <c:pt idx="32">
                  <c:v>6000</c:v>
                </c:pt>
                <c:pt idx="33">
                  <c:v>7000</c:v>
                </c:pt>
                <c:pt idx="34">
                  <c:v>8000</c:v>
                </c:pt>
                <c:pt idx="35">
                  <c:v>9000</c:v>
                </c:pt>
                <c:pt idx="36">
                  <c:v>10000</c:v>
                </c:pt>
                <c:pt idx="37">
                  <c:v>20000</c:v>
                </c:pt>
                <c:pt idx="38">
                  <c:v>30000</c:v>
                </c:pt>
                <c:pt idx="39">
                  <c:v>40000</c:v>
                </c:pt>
                <c:pt idx="40">
                  <c:v>50000</c:v>
                </c:pt>
                <c:pt idx="41">
                  <c:v>60000</c:v>
                </c:pt>
                <c:pt idx="42">
                  <c:v>70000</c:v>
                </c:pt>
                <c:pt idx="43">
                  <c:v>80000</c:v>
                </c:pt>
                <c:pt idx="44">
                  <c:v>90000</c:v>
                </c:pt>
                <c:pt idx="45">
                  <c:v>100000</c:v>
                </c:pt>
              </c:numCache>
            </c:numRef>
          </c:xVal>
          <c:yVal>
            <c:numRef>
              <c:f>Sheet1!$C$2:$C$49</c:f>
              <c:numCache>
                <c:formatCode>#,##0.0</c:formatCode>
                <c:ptCount val="48"/>
                <c:pt idx="0">
                  <c:v>1</c:v>
                </c:pt>
                <c:pt idx="1">
                  <c:v>2</c:v>
                </c:pt>
                <c:pt idx="2">
                  <c:v>3</c:v>
                </c:pt>
                <c:pt idx="3">
                  <c:v>4</c:v>
                </c:pt>
                <c:pt idx="4">
                  <c:v>5</c:v>
                </c:pt>
                <c:pt idx="5">
                  <c:v>6</c:v>
                </c:pt>
                <c:pt idx="6">
                  <c:v>7</c:v>
                </c:pt>
                <c:pt idx="7">
                  <c:v>8</c:v>
                </c:pt>
                <c:pt idx="8">
                  <c:v>9</c:v>
                </c:pt>
                <c:pt idx="9">
                  <c:v>10</c:v>
                </c:pt>
                <c:pt idx="10">
                  <c:v>20</c:v>
                </c:pt>
                <c:pt idx="11">
                  <c:v>30</c:v>
                </c:pt>
                <c:pt idx="12">
                  <c:v>40</c:v>
                </c:pt>
                <c:pt idx="13">
                  <c:v>50</c:v>
                </c:pt>
                <c:pt idx="14">
                  <c:v>60</c:v>
                </c:pt>
                <c:pt idx="15">
                  <c:v>70</c:v>
                </c:pt>
                <c:pt idx="16">
                  <c:v>80</c:v>
                </c:pt>
                <c:pt idx="17">
                  <c:v>90</c:v>
                </c:pt>
                <c:pt idx="18">
                  <c:v>100</c:v>
                </c:pt>
                <c:pt idx="19">
                  <c:v>200</c:v>
                </c:pt>
                <c:pt idx="20">
                  <c:v>300</c:v>
                </c:pt>
                <c:pt idx="21">
                  <c:v>400</c:v>
                </c:pt>
                <c:pt idx="22">
                  <c:v>500</c:v>
                </c:pt>
                <c:pt idx="23">
                  <c:v>600</c:v>
                </c:pt>
                <c:pt idx="24">
                  <c:v>700</c:v>
                </c:pt>
                <c:pt idx="25">
                  <c:v>800</c:v>
                </c:pt>
                <c:pt idx="26">
                  <c:v>900</c:v>
                </c:pt>
                <c:pt idx="27">
                  <c:v>1000</c:v>
                </c:pt>
                <c:pt idx="28">
                  <c:v>2000</c:v>
                </c:pt>
                <c:pt idx="29">
                  <c:v>3000</c:v>
                </c:pt>
                <c:pt idx="30">
                  <c:v>4000</c:v>
                </c:pt>
                <c:pt idx="31">
                  <c:v>5000</c:v>
                </c:pt>
                <c:pt idx="32">
                  <c:v>6000</c:v>
                </c:pt>
                <c:pt idx="33">
                  <c:v>7000</c:v>
                </c:pt>
                <c:pt idx="34">
                  <c:v>8000</c:v>
                </c:pt>
                <c:pt idx="35">
                  <c:v>9000</c:v>
                </c:pt>
                <c:pt idx="36">
                  <c:v>10000</c:v>
                </c:pt>
                <c:pt idx="37">
                  <c:v>20000</c:v>
                </c:pt>
                <c:pt idx="38">
                  <c:v>30000</c:v>
                </c:pt>
                <c:pt idx="39">
                  <c:v>40000</c:v>
                </c:pt>
                <c:pt idx="40">
                  <c:v>50000</c:v>
                </c:pt>
                <c:pt idx="41">
                  <c:v>60000</c:v>
                </c:pt>
                <c:pt idx="42">
                  <c:v>70000</c:v>
                </c:pt>
                <c:pt idx="43">
                  <c:v>80000</c:v>
                </c:pt>
                <c:pt idx="44">
                  <c:v>90000</c:v>
                </c:pt>
                <c:pt idx="45">
                  <c:v>100000</c:v>
                </c:pt>
              </c:numCache>
            </c:numRef>
          </c:yVal>
          <c:smooth val="1"/>
          <c:extLst>
            <c:ext xmlns:c16="http://schemas.microsoft.com/office/drawing/2014/chart" uri="{C3380CC4-5D6E-409C-BE32-E72D297353CC}">
              <c16:uniqueId val="{00000001-51A9-754D-BCC4-8001132C079D}"/>
            </c:ext>
          </c:extLst>
        </c:ser>
        <c:ser>
          <c:idx val="2"/>
          <c:order val="2"/>
          <c:tx>
            <c:strRef>
              <c:f>Sheet1!$D$1</c:f>
              <c:strCache>
                <c:ptCount val="1"/>
                <c:pt idx="0">
                  <c:v>PRNU (e- rms)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Sheet1!$A$2:$A$49</c:f>
              <c:numCache>
                <c:formatCode>#,##0</c:formatCode>
                <c:ptCount val="48"/>
                <c:pt idx="0">
                  <c:v>1</c:v>
                </c:pt>
                <c:pt idx="1">
                  <c:v>2</c:v>
                </c:pt>
                <c:pt idx="2">
                  <c:v>3</c:v>
                </c:pt>
                <c:pt idx="3">
                  <c:v>4</c:v>
                </c:pt>
                <c:pt idx="4">
                  <c:v>5</c:v>
                </c:pt>
                <c:pt idx="5">
                  <c:v>6</c:v>
                </c:pt>
                <c:pt idx="6">
                  <c:v>7</c:v>
                </c:pt>
                <c:pt idx="7">
                  <c:v>8</c:v>
                </c:pt>
                <c:pt idx="8">
                  <c:v>9</c:v>
                </c:pt>
                <c:pt idx="9">
                  <c:v>10</c:v>
                </c:pt>
                <c:pt idx="10">
                  <c:v>20</c:v>
                </c:pt>
                <c:pt idx="11">
                  <c:v>30</c:v>
                </c:pt>
                <c:pt idx="12">
                  <c:v>40</c:v>
                </c:pt>
                <c:pt idx="13">
                  <c:v>50</c:v>
                </c:pt>
                <c:pt idx="14">
                  <c:v>60</c:v>
                </c:pt>
                <c:pt idx="15">
                  <c:v>70</c:v>
                </c:pt>
                <c:pt idx="16">
                  <c:v>80</c:v>
                </c:pt>
                <c:pt idx="17">
                  <c:v>90</c:v>
                </c:pt>
                <c:pt idx="18">
                  <c:v>100</c:v>
                </c:pt>
                <c:pt idx="19">
                  <c:v>200</c:v>
                </c:pt>
                <c:pt idx="20">
                  <c:v>300</c:v>
                </c:pt>
                <c:pt idx="21">
                  <c:v>400</c:v>
                </c:pt>
                <c:pt idx="22">
                  <c:v>500</c:v>
                </c:pt>
                <c:pt idx="23">
                  <c:v>600</c:v>
                </c:pt>
                <c:pt idx="24">
                  <c:v>700</c:v>
                </c:pt>
                <c:pt idx="25">
                  <c:v>800</c:v>
                </c:pt>
                <c:pt idx="26">
                  <c:v>900</c:v>
                </c:pt>
                <c:pt idx="27">
                  <c:v>1000</c:v>
                </c:pt>
                <c:pt idx="28">
                  <c:v>2000</c:v>
                </c:pt>
                <c:pt idx="29">
                  <c:v>3000</c:v>
                </c:pt>
                <c:pt idx="30">
                  <c:v>4000</c:v>
                </c:pt>
                <c:pt idx="31">
                  <c:v>5000</c:v>
                </c:pt>
                <c:pt idx="32">
                  <c:v>6000</c:v>
                </c:pt>
                <c:pt idx="33">
                  <c:v>7000</c:v>
                </c:pt>
                <c:pt idx="34">
                  <c:v>8000</c:v>
                </c:pt>
                <c:pt idx="35">
                  <c:v>9000</c:v>
                </c:pt>
                <c:pt idx="36">
                  <c:v>10000</c:v>
                </c:pt>
                <c:pt idx="37">
                  <c:v>20000</c:v>
                </c:pt>
                <c:pt idx="38">
                  <c:v>30000</c:v>
                </c:pt>
                <c:pt idx="39">
                  <c:v>40000</c:v>
                </c:pt>
                <c:pt idx="40">
                  <c:v>50000</c:v>
                </c:pt>
                <c:pt idx="41">
                  <c:v>60000</c:v>
                </c:pt>
                <c:pt idx="42">
                  <c:v>70000</c:v>
                </c:pt>
                <c:pt idx="43">
                  <c:v>80000</c:v>
                </c:pt>
                <c:pt idx="44">
                  <c:v>90000</c:v>
                </c:pt>
                <c:pt idx="45">
                  <c:v>100000</c:v>
                </c:pt>
              </c:numCache>
            </c:numRef>
          </c:xVal>
          <c:yVal>
            <c:numRef>
              <c:f>Sheet1!$D$2:$D$49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yVal>
          <c:smooth val="1"/>
          <c:extLst>
            <c:ext xmlns:c16="http://schemas.microsoft.com/office/drawing/2014/chart" uri="{C3380CC4-5D6E-409C-BE32-E72D297353CC}">
              <c16:uniqueId val="{00000002-51A9-754D-BCC4-8001132C079D}"/>
            </c:ext>
          </c:extLst>
        </c:ser>
        <c:ser>
          <c:idx val="3"/>
          <c:order val="3"/>
          <c:tx>
            <c:strRef>
              <c:f>Sheet1!$E$1</c:f>
              <c:strCache>
                <c:ptCount val="1"/>
                <c:pt idx="0">
                  <c:v>Total noise (e- rms)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Sheet1!$A$2:$A$49</c:f>
              <c:numCache>
                <c:formatCode>#,##0</c:formatCode>
                <c:ptCount val="48"/>
                <c:pt idx="0">
                  <c:v>1</c:v>
                </c:pt>
                <c:pt idx="1">
                  <c:v>2</c:v>
                </c:pt>
                <c:pt idx="2">
                  <c:v>3</c:v>
                </c:pt>
                <c:pt idx="3">
                  <c:v>4</c:v>
                </c:pt>
                <c:pt idx="4">
                  <c:v>5</c:v>
                </c:pt>
                <c:pt idx="5">
                  <c:v>6</c:v>
                </c:pt>
                <c:pt idx="6">
                  <c:v>7</c:v>
                </c:pt>
                <c:pt idx="7">
                  <c:v>8</c:v>
                </c:pt>
                <c:pt idx="8">
                  <c:v>9</c:v>
                </c:pt>
                <c:pt idx="9">
                  <c:v>10</c:v>
                </c:pt>
                <c:pt idx="10">
                  <c:v>20</c:v>
                </c:pt>
                <c:pt idx="11">
                  <c:v>30</c:v>
                </c:pt>
                <c:pt idx="12">
                  <c:v>40</c:v>
                </c:pt>
                <c:pt idx="13">
                  <c:v>50</c:v>
                </c:pt>
                <c:pt idx="14">
                  <c:v>60</c:v>
                </c:pt>
                <c:pt idx="15">
                  <c:v>70</c:v>
                </c:pt>
                <c:pt idx="16">
                  <c:v>80</c:v>
                </c:pt>
                <c:pt idx="17">
                  <c:v>90</c:v>
                </c:pt>
                <c:pt idx="18">
                  <c:v>100</c:v>
                </c:pt>
                <c:pt idx="19">
                  <c:v>200</c:v>
                </c:pt>
                <c:pt idx="20">
                  <c:v>300</c:v>
                </c:pt>
                <c:pt idx="21">
                  <c:v>400</c:v>
                </c:pt>
                <c:pt idx="22">
                  <c:v>500</c:v>
                </c:pt>
                <c:pt idx="23">
                  <c:v>600</c:v>
                </c:pt>
                <c:pt idx="24">
                  <c:v>700</c:v>
                </c:pt>
                <c:pt idx="25">
                  <c:v>800</c:v>
                </c:pt>
                <c:pt idx="26">
                  <c:v>900</c:v>
                </c:pt>
                <c:pt idx="27">
                  <c:v>1000</c:v>
                </c:pt>
                <c:pt idx="28">
                  <c:v>2000</c:v>
                </c:pt>
                <c:pt idx="29">
                  <c:v>3000</c:v>
                </c:pt>
                <c:pt idx="30">
                  <c:v>4000</c:v>
                </c:pt>
                <c:pt idx="31">
                  <c:v>5000</c:v>
                </c:pt>
                <c:pt idx="32">
                  <c:v>6000</c:v>
                </c:pt>
                <c:pt idx="33">
                  <c:v>7000</c:v>
                </c:pt>
                <c:pt idx="34">
                  <c:v>8000</c:v>
                </c:pt>
                <c:pt idx="35">
                  <c:v>9000</c:v>
                </c:pt>
                <c:pt idx="36">
                  <c:v>10000</c:v>
                </c:pt>
                <c:pt idx="37">
                  <c:v>20000</c:v>
                </c:pt>
                <c:pt idx="38">
                  <c:v>30000</c:v>
                </c:pt>
                <c:pt idx="39">
                  <c:v>40000</c:v>
                </c:pt>
                <c:pt idx="40">
                  <c:v>50000</c:v>
                </c:pt>
                <c:pt idx="41">
                  <c:v>60000</c:v>
                </c:pt>
                <c:pt idx="42">
                  <c:v>70000</c:v>
                </c:pt>
                <c:pt idx="43">
                  <c:v>80000</c:v>
                </c:pt>
                <c:pt idx="44">
                  <c:v>90000</c:v>
                </c:pt>
                <c:pt idx="45">
                  <c:v>100000</c:v>
                </c:pt>
              </c:numCache>
            </c:numRef>
          </c:xVal>
          <c:yVal>
            <c:numRef>
              <c:f>Sheet1!$E$2:$E$49</c:f>
              <c:numCache>
                <c:formatCode>#,##0.00</c:formatCode>
                <c:ptCount val="48"/>
                <c:pt idx="0">
                  <c:v>10</c:v>
                </c:pt>
                <c:pt idx="1">
                  <c:v>11</c:v>
                </c:pt>
                <c:pt idx="2">
                  <c:v>12</c:v>
                </c:pt>
                <c:pt idx="3">
                  <c:v>13</c:v>
                </c:pt>
                <c:pt idx="4">
                  <c:v>14</c:v>
                </c:pt>
                <c:pt idx="5">
                  <c:v>15</c:v>
                </c:pt>
                <c:pt idx="6">
                  <c:v>16</c:v>
                </c:pt>
                <c:pt idx="7">
                  <c:v>17</c:v>
                </c:pt>
                <c:pt idx="8">
                  <c:v>18</c:v>
                </c:pt>
                <c:pt idx="9">
                  <c:v>19</c:v>
                </c:pt>
                <c:pt idx="10">
                  <c:v>29</c:v>
                </c:pt>
                <c:pt idx="11">
                  <c:v>39</c:v>
                </c:pt>
                <c:pt idx="12">
                  <c:v>49</c:v>
                </c:pt>
                <c:pt idx="13">
                  <c:v>59</c:v>
                </c:pt>
                <c:pt idx="14">
                  <c:v>69</c:v>
                </c:pt>
                <c:pt idx="15">
                  <c:v>79</c:v>
                </c:pt>
                <c:pt idx="16">
                  <c:v>89</c:v>
                </c:pt>
                <c:pt idx="17">
                  <c:v>99</c:v>
                </c:pt>
                <c:pt idx="18">
                  <c:v>109</c:v>
                </c:pt>
                <c:pt idx="19">
                  <c:v>209</c:v>
                </c:pt>
                <c:pt idx="20">
                  <c:v>309</c:v>
                </c:pt>
                <c:pt idx="21">
                  <c:v>409</c:v>
                </c:pt>
                <c:pt idx="22">
                  <c:v>509</c:v>
                </c:pt>
                <c:pt idx="23">
                  <c:v>609</c:v>
                </c:pt>
                <c:pt idx="24">
                  <c:v>709</c:v>
                </c:pt>
                <c:pt idx="25">
                  <c:v>809</c:v>
                </c:pt>
                <c:pt idx="26">
                  <c:v>909</c:v>
                </c:pt>
                <c:pt idx="27">
                  <c:v>1009</c:v>
                </c:pt>
                <c:pt idx="28">
                  <c:v>2009</c:v>
                </c:pt>
                <c:pt idx="29">
                  <c:v>3009</c:v>
                </c:pt>
                <c:pt idx="30">
                  <c:v>4009</c:v>
                </c:pt>
                <c:pt idx="31">
                  <c:v>5009</c:v>
                </c:pt>
                <c:pt idx="32">
                  <c:v>6009</c:v>
                </c:pt>
                <c:pt idx="33">
                  <c:v>7009</c:v>
                </c:pt>
                <c:pt idx="34">
                  <c:v>8009</c:v>
                </c:pt>
                <c:pt idx="35">
                  <c:v>9009</c:v>
                </c:pt>
                <c:pt idx="36">
                  <c:v>10009</c:v>
                </c:pt>
                <c:pt idx="37">
                  <c:v>20009</c:v>
                </c:pt>
                <c:pt idx="38">
                  <c:v>30009</c:v>
                </c:pt>
                <c:pt idx="39">
                  <c:v>40009</c:v>
                </c:pt>
                <c:pt idx="40">
                  <c:v>50009</c:v>
                </c:pt>
                <c:pt idx="41">
                  <c:v>60009</c:v>
                </c:pt>
                <c:pt idx="42">
                  <c:v>70009</c:v>
                </c:pt>
                <c:pt idx="43">
                  <c:v>80009</c:v>
                </c:pt>
                <c:pt idx="44">
                  <c:v>90009</c:v>
                </c:pt>
                <c:pt idx="45">
                  <c:v>100009</c:v>
                </c:pt>
              </c:numCache>
            </c:numRef>
          </c:yVal>
          <c:smooth val="1"/>
          <c:extLst>
            <c:ext xmlns:c16="http://schemas.microsoft.com/office/drawing/2014/chart" uri="{C3380CC4-5D6E-409C-BE32-E72D297353CC}">
              <c16:uniqueId val="{00000003-51A9-754D-BCC4-8001132C079D}"/>
            </c:ext>
          </c:extLst>
        </c:ser>
        <c:dLbls>
          <c:showLegendKey val="0"/>
          <c:showVal val="0"/>
          <c:showCatName val="0"/>
          <c:showSerName val="0"/>
          <c:showPercent val="0"/>
          <c:showBubbleSize val="0"/>
        </c:dLbls>
        <c:axId val="311638096"/>
        <c:axId val="311639776"/>
      </c:scatterChart>
      <c:valAx>
        <c:axId val="311638096"/>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Mean signal (e-)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311639776"/>
        <c:crosses val="autoZero"/>
        <c:crossBetween val="midCat"/>
      </c:valAx>
      <c:valAx>
        <c:axId val="311639776"/>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Noise variance (e- ^2)</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31163809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2CEC585-F209-0249-87B1-95C1AA7BF750}" type="datetime1">
              <a:rPr lang="nb-NO"/>
              <a:pPr>
                <a:defRPr/>
              </a:pPr>
              <a:t>24.10.2019</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78034AB-4BDC-1A4E-B997-0CCC3F1DB647}" type="slidenum">
              <a:rPr lang="nb-NO"/>
              <a:pPr>
                <a:defRPr/>
              </a:pPr>
              <a:t>‹#›</a:t>
            </a:fld>
            <a:endParaRPr lang="nb-NO"/>
          </a:p>
        </p:txBody>
      </p:sp>
    </p:spTree>
    <p:extLst>
      <p:ext uri="{BB962C8B-B14F-4D97-AF65-F5344CB8AC3E}">
        <p14:creationId xmlns:p14="http://schemas.microsoft.com/office/powerpoint/2010/main" val="4984279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D21BD64-BEF5-304E-BFE0-849DE736ECCF}" type="slidenum">
              <a:rPr lang="en-US"/>
              <a:pPr>
                <a:defRPr/>
              </a:pPr>
              <a:t>‹#›</a:t>
            </a:fld>
            <a:endParaRPr lang="en-US"/>
          </a:p>
        </p:txBody>
      </p:sp>
    </p:spTree>
    <p:extLst>
      <p:ext uri="{BB962C8B-B14F-4D97-AF65-F5344CB8AC3E}">
        <p14:creationId xmlns:p14="http://schemas.microsoft.com/office/powerpoint/2010/main" val="17207196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053D2-31FC-4374-9639-286A75AC0BDD}" type="slidenum">
              <a:rPr lang="nb-NO"/>
              <a:pPr/>
              <a:t>19</a:t>
            </a:fld>
            <a:endParaRPr lang="nb-NO"/>
          </a:p>
        </p:txBody>
      </p:sp>
      <p:sp>
        <p:nvSpPr>
          <p:cNvPr id="530434" name="Rectangle 2"/>
          <p:cNvSpPr>
            <a:spLocks noGrp="1" noRot="1" noChangeAspect="1" noChangeArrowheads="1" noTextEdit="1"/>
          </p:cNvSpPr>
          <p:nvPr>
            <p:ph type="sldImg"/>
          </p:nvPr>
        </p:nvSpPr>
        <p:spPr bwMode="auto">
          <a:xfrm>
            <a:off x="1150938" y="693738"/>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0435" name="Rectangle 3"/>
          <p:cNvSpPr>
            <a:spLocks noGrp="1" noChangeArrowheads="1"/>
          </p:cNvSpPr>
          <p:nvPr>
            <p:ph type="body" idx="1"/>
          </p:nvPr>
        </p:nvSpPr>
        <p:spPr bwMode="auto">
          <a:xfrm>
            <a:off x="913862" y="4342921"/>
            <a:ext cx="5030278" cy="41131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07" tIns="45854" rIns="91707" bIns="45854"/>
          <a:lstStyle/>
          <a:p>
            <a:pPr defTabSz="917575"/>
            <a:endParaRPr lang="en-GB"/>
          </a:p>
        </p:txBody>
      </p:sp>
    </p:spTree>
    <p:extLst>
      <p:ext uri="{BB962C8B-B14F-4D97-AF65-F5344CB8AC3E}">
        <p14:creationId xmlns:p14="http://schemas.microsoft.com/office/powerpoint/2010/main" val="917533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a:t>Click to edit Master title style</a:t>
            </a:r>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Rectangle 10"/>
          <p:cNvSpPr>
            <a:spLocks noGrp="1" noChangeArrowheads="1"/>
          </p:cNvSpPr>
          <p:nvPr>
            <p:ph type="dt" sz="half" idx="10"/>
          </p:nvPr>
        </p:nvSpPr>
        <p:spPr>
          <a:xfrm>
            <a:off x="533400" y="6248400"/>
            <a:ext cx="1905000" cy="457200"/>
          </a:xfrm>
        </p:spPr>
        <p:txBody>
          <a:bodyPr/>
          <a:lstStyle>
            <a:lvl1pPr>
              <a:defRPr/>
            </a:lvl1pPr>
          </a:lstStyle>
          <a:p>
            <a:pPr>
              <a:defRPr/>
            </a:pPr>
            <a:fld id="{FCF380C9-143D-4514-8216-FAF1189F2237}" type="datetime1">
              <a:rPr lang="nb-NO" smtClean="0"/>
              <a:t>24.10.2019</a:t>
            </a:fld>
            <a:endParaRPr lang="nb-NO"/>
          </a:p>
        </p:txBody>
      </p:sp>
      <p:sp>
        <p:nvSpPr>
          <p:cNvPr id="11" name="Rectangle 12"/>
          <p:cNvSpPr>
            <a:spLocks noGrp="1" noChangeArrowheads="1"/>
          </p:cNvSpPr>
          <p:nvPr>
            <p:ph type="sldNum" sz="quarter" idx="12"/>
          </p:nvPr>
        </p:nvSpPr>
        <p:spPr>
          <a:xfrm>
            <a:off x="8001000" y="6248400"/>
            <a:ext cx="685800" cy="457200"/>
          </a:xfrm>
        </p:spPr>
        <p:txBody>
          <a:bodyPr/>
          <a:lstStyle>
            <a:lvl1pPr>
              <a:defRPr/>
            </a:lvl1pPr>
          </a:lstStyle>
          <a:p>
            <a:pPr>
              <a:defRPr/>
            </a:pPr>
            <a:fld id="{C7C305EA-59A6-7140-95FF-E1B500F1B4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Rectangle 10"/>
          <p:cNvSpPr>
            <a:spLocks noGrp="1" noChangeArrowheads="1"/>
          </p:cNvSpPr>
          <p:nvPr>
            <p:ph type="dt" sz="half" idx="10"/>
          </p:nvPr>
        </p:nvSpPr>
        <p:spPr>
          <a:xfrm>
            <a:off x="533400" y="6248400"/>
            <a:ext cx="1905000" cy="457200"/>
          </a:xfrm>
        </p:spPr>
        <p:txBody>
          <a:bodyPr/>
          <a:lstStyle>
            <a:lvl1pPr>
              <a:defRPr/>
            </a:lvl1pPr>
          </a:lstStyle>
          <a:p>
            <a:pPr>
              <a:defRPr/>
            </a:pPr>
            <a:fld id="{8CC58E74-6D16-4424-B942-D53A05621719}" type="datetime1">
              <a:rPr lang="nb-NO" smtClean="0"/>
              <a:t>24.10.2019</a:t>
            </a:fld>
            <a:endParaRPr lang="nb-NO"/>
          </a:p>
        </p:txBody>
      </p:sp>
      <p:sp>
        <p:nvSpPr>
          <p:cNvPr id="11" name="Rectangle 12"/>
          <p:cNvSpPr>
            <a:spLocks noGrp="1" noChangeArrowheads="1"/>
          </p:cNvSpPr>
          <p:nvPr>
            <p:ph type="sldNum" sz="quarter" idx="12"/>
          </p:nvPr>
        </p:nvSpPr>
        <p:spPr>
          <a:xfrm>
            <a:off x="8001000" y="6248400"/>
            <a:ext cx="685800" cy="457200"/>
          </a:xfrm>
        </p:spPr>
        <p:txBody>
          <a:bodyPr/>
          <a:lstStyle>
            <a:lvl1pPr>
              <a:defRPr/>
            </a:lvl1pPr>
          </a:lstStyle>
          <a:p>
            <a:pPr>
              <a:defRPr/>
            </a:pPr>
            <a:fld id="{C7C305EA-59A6-7140-95FF-E1B500F1B4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fld id="{46F62A53-C34D-484B-8C63-53B7D6C408AF}" type="datetime1">
              <a:rPr lang="nb-NO" smtClean="0"/>
              <a:t>24.10.2019</a:t>
            </a:fld>
            <a:endParaRPr lang="nb-NO"/>
          </a:p>
        </p:txBody>
      </p:sp>
      <p:sp>
        <p:nvSpPr>
          <p:cNvPr id="6" name="Rectangle 12"/>
          <p:cNvSpPr>
            <a:spLocks noGrp="1" noChangeArrowheads="1"/>
          </p:cNvSpPr>
          <p:nvPr>
            <p:ph type="sldNum" sz="quarter" idx="12"/>
          </p:nvPr>
        </p:nvSpPr>
        <p:spPr/>
        <p:txBody>
          <a:bodyPr/>
          <a:lstStyle>
            <a:lvl1pPr>
              <a:defRPr/>
            </a:lvl1pPr>
          </a:lstStyle>
          <a:p>
            <a:pPr>
              <a:defRPr/>
            </a:pPr>
            <a:fld id="{C7C305EA-59A6-7140-95FF-E1B500F1B4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4406900"/>
            <a:ext cx="8153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533400" y="2906713"/>
            <a:ext cx="8153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0" name="Rectangle 10"/>
          <p:cNvSpPr>
            <a:spLocks noGrp="1" noChangeArrowheads="1"/>
          </p:cNvSpPr>
          <p:nvPr>
            <p:ph type="dt" sz="half" idx="10"/>
          </p:nvPr>
        </p:nvSpPr>
        <p:spPr>
          <a:xfrm>
            <a:off x="533400" y="6248400"/>
            <a:ext cx="1905000" cy="457200"/>
          </a:xfrm>
        </p:spPr>
        <p:txBody>
          <a:bodyPr/>
          <a:lstStyle>
            <a:lvl1pPr>
              <a:defRPr/>
            </a:lvl1pPr>
          </a:lstStyle>
          <a:p>
            <a:pPr>
              <a:defRPr/>
            </a:pPr>
            <a:fld id="{B2CA44A7-DD2B-4FA0-88D3-E76DEACF04BE}" type="datetime1">
              <a:rPr lang="nb-NO" smtClean="0"/>
              <a:t>24.10.2019</a:t>
            </a:fld>
            <a:endParaRPr lang="nb-NO"/>
          </a:p>
        </p:txBody>
      </p:sp>
      <p:sp>
        <p:nvSpPr>
          <p:cNvPr id="11" name="Rectangle 12"/>
          <p:cNvSpPr>
            <a:spLocks noGrp="1" noChangeArrowheads="1"/>
          </p:cNvSpPr>
          <p:nvPr>
            <p:ph type="sldNum" sz="quarter" idx="12"/>
          </p:nvPr>
        </p:nvSpPr>
        <p:spPr>
          <a:xfrm>
            <a:off x="8001000" y="6248400"/>
            <a:ext cx="685800" cy="457200"/>
          </a:xfrm>
        </p:spPr>
        <p:txBody>
          <a:bodyPr/>
          <a:lstStyle>
            <a:lvl1pPr>
              <a:defRPr/>
            </a:lvl1pPr>
          </a:lstStyle>
          <a:p>
            <a:pPr>
              <a:defRPr/>
            </a:pPr>
            <a:fld id="{C7C305EA-59A6-7140-95FF-E1B500F1B4C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533400" y="1600200"/>
            <a:ext cx="4229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457700" y="1600200"/>
            <a:ext cx="4229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Rectangle 10"/>
          <p:cNvSpPr>
            <a:spLocks noGrp="1" noChangeArrowheads="1"/>
          </p:cNvSpPr>
          <p:nvPr>
            <p:ph type="dt" sz="half" idx="10"/>
          </p:nvPr>
        </p:nvSpPr>
        <p:spPr>
          <a:xfrm>
            <a:off x="533400" y="6248400"/>
            <a:ext cx="1905000" cy="457200"/>
          </a:xfrm>
        </p:spPr>
        <p:txBody>
          <a:bodyPr/>
          <a:lstStyle>
            <a:lvl1pPr>
              <a:defRPr/>
            </a:lvl1pPr>
          </a:lstStyle>
          <a:p>
            <a:pPr>
              <a:defRPr/>
            </a:pPr>
            <a:fld id="{BF530BCC-52D0-4D67-B94E-FC6CECBB17A2}" type="datetime1">
              <a:rPr lang="nb-NO" smtClean="0"/>
              <a:t>24.10.2019</a:t>
            </a:fld>
            <a:endParaRPr lang="nb-NO"/>
          </a:p>
        </p:txBody>
      </p:sp>
      <p:sp>
        <p:nvSpPr>
          <p:cNvPr id="12" name="Rectangle 12"/>
          <p:cNvSpPr>
            <a:spLocks noGrp="1" noChangeArrowheads="1"/>
          </p:cNvSpPr>
          <p:nvPr>
            <p:ph type="sldNum" sz="quarter" idx="12"/>
          </p:nvPr>
        </p:nvSpPr>
        <p:spPr>
          <a:xfrm>
            <a:off x="8001000" y="6248400"/>
            <a:ext cx="685800" cy="457200"/>
          </a:xfrm>
        </p:spPr>
        <p:txBody>
          <a:bodyPr/>
          <a:lstStyle>
            <a:lvl1pPr>
              <a:defRPr/>
            </a:lvl1pPr>
          </a:lstStyle>
          <a:p>
            <a:pPr>
              <a:defRPr/>
            </a:pPr>
            <a:fld id="{C7C305EA-59A6-7140-95FF-E1B500F1B4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Rectangle 10"/>
          <p:cNvSpPr>
            <a:spLocks noGrp="1" noChangeArrowheads="1"/>
          </p:cNvSpPr>
          <p:nvPr>
            <p:ph type="dt" sz="half" idx="10"/>
          </p:nvPr>
        </p:nvSpPr>
        <p:spPr>
          <a:xfrm>
            <a:off x="533400" y="6248400"/>
            <a:ext cx="1905000" cy="457200"/>
          </a:xfrm>
        </p:spPr>
        <p:txBody>
          <a:bodyPr/>
          <a:lstStyle>
            <a:lvl1pPr>
              <a:defRPr/>
            </a:lvl1pPr>
          </a:lstStyle>
          <a:p>
            <a:pPr>
              <a:defRPr/>
            </a:pPr>
            <a:fld id="{8F951FE2-581E-41E4-AF0E-FA8D0D8EC480}" type="datetime1">
              <a:rPr lang="nb-NO" smtClean="0"/>
              <a:t>24.10.2019</a:t>
            </a:fld>
            <a:endParaRPr lang="nb-NO"/>
          </a:p>
        </p:txBody>
      </p:sp>
      <p:sp>
        <p:nvSpPr>
          <p:cNvPr id="14" name="Rectangle 12"/>
          <p:cNvSpPr>
            <a:spLocks noGrp="1" noChangeArrowheads="1"/>
          </p:cNvSpPr>
          <p:nvPr>
            <p:ph type="sldNum" sz="quarter" idx="12"/>
          </p:nvPr>
        </p:nvSpPr>
        <p:spPr>
          <a:xfrm>
            <a:off x="8001000" y="6248400"/>
            <a:ext cx="685800" cy="457200"/>
          </a:xfrm>
        </p:spPr>
        <p:txBody>
          <a:bodyPr/>
          <a:lstStyle>
            <a:lvl1pPr>
              <a:defRPr/>
            </a:lvl1pPr>
          </a:lstStyle>
          <a:p>
            <a:pPr>
              <a:defRPr/>
            </a:pPr>
            <a:fld id="{C7C305EA-59A6-7140-95FF-E1B500F1B4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9" name="Rectangle 10"/>
          <p:cNvSpPr>
            <a:spLocks noGrp="1" noChangeArrowheads="1"/>
          </p:cNvSpPr>
          <p:nvPr>
            <p:ph type="dt" sz="half" idx="10"/>
          </p:nvPr>
        </p:nvSpPr>
        <p:spPr>
          <a:xfrm>
            <a:off x="533400" y="6248400"/>
            <a:ext cx="1905000" cy="457200"/>
          </a:xfrm>
        </p:spPr>
        <p:txBody>
          <a:bodyPr/>
          <a:lstStyle>
            <a:lvl1pPr>
              <a:defRPr/>
            </a:lvl1pPr>
          </a:lstStyle>
          <a:p>
            <a:pPr>
              <a:defRPr/>
            </a:pPr>
            <a:fld id="{751AC25C-1C82-4613-8FEF-A380CFA08B67}" type="datetime1">
              <a:rPr lang="nb-NO" smtClean="0"/>
              <a:t>24.10.2019</a:t>
            </a:fld>
            <a:endParaRPr lang="nb-NO"/>
          </a:p>
        </p:txBody>
      </p:sp>
      <p:sp>
        <p:nvSpPr>
          <p:cNvPr id="10" name="Rectangle 12"/>
          <p:cNvSpPr>
            <a:spLocks noGrp="1" noChangeArrowheads="1"/>
          </p:cNvSpPr>
          <p:nvPr>
            <p:ph type="sldNum" sz="quarter" idx="12"/>
          </p:nvPr>
        </p:nvSpPr>
        <p:spPr>
          <a:xfrm>
            <a:off x="8001000" y="6248400"/>
            <a:ext cx="685800" cy="457200"/>
          </a:xfrm>
        </p:spPr>
        <p:txBody>
          <a:bodyPr/>
          <a:lstStyle>
            <a:lvl1pPr>
              <a:defRPr/>
            </a:lvl1pPr>
          </a:lstStyle>
          <a:p>
            <a:pPr>
              <a:defRPr/>
            </a:pPr>
            <a:fld id="{C7C305EA-59A6-7140-95FF-E1B500F1B4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10"/>
          <p:cNvSpPr>
            <a:spLocks noGrp="1" noChangeArrowheads="1"/>
          </p:cNvSpPr>
          <p:nvPr>
            <p:ph type="dt" sz="half" idx="10"/>
          </p:nvPr>
        </p:nvSpPr>
        <p:spPr>
          <a:xfrm>
            <a:off x="533400" y="6248400"/>
            <a:ext cx="1905000" cy="457200"/>
          </a:xfrm>
        </p:spPr>
        <p:txBody>
          <a:bodyPr/>
          <a:lstStyle>
            <a:lvl1pPr>
              <a:defRPr/>
            </a:lvl1pPr>
          </a:lstStyle>
          <a:p>
            <a:pPr>
              <a:defRPr/>
            </a:pPr>
            <a:fld id="{095B7EB2-3E5A-4A37-A7DC-6FAB9BCA7E40}" type="datetime1">
              <a:rPr lang="nb-NO" smtClean="0"/>
              <a:t>24.10.2019</a:t>
            </a:fld>
            <a:endParaRPr lang="nb-NO"/>
          </a:p>
        </p:txBody>
      </p:sp>
      <p:sp>
        <p:nvSpPr>
          <p:cNvPr id="9" name="Rectangle 12"/>
          <p:cNvSpPr>
            <a:spLocks noGrp="1" noChangeArrowheads="1"/>
          </p:cNvSpPr>
          <p:nvPr>
            <p:ph type="sldNum" sz="quarter" idx="12"/>
          </p:nvPr>
        </p:nvSpPr>
        <p:spPr>
          <a:xfrm>
            <a:off x="8001000" y="6248400"/>
            <a:ext cx="685800" cy="457200"/>
          </a:xfrm>
        </p:spPr>
        <p:txBody>
          <a:bodyPr/>
          <a:lstStyle>
            <a:lvl1pPr>
              <a:defRPr/>
            </a:lvl1pPr>
          </a:lstStyle>
          <a:p>
            <a:pPr>
              <a:defRPr/>
            </a:pPr>
            <a:fld id="{C7C305EA-59A6-7140-95FF-E1B500F1B4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a:spLocks noGrp="1" noChangeArrowheads="1"/>
          </p:cNvSpPr>
          <p:nvPr>
            <p:ph type="dt" sz="half" idx="10"/>
          </p:nvPr>
        </p:nvSpPr>
        <p:spPr>
          <a:xfrm>
            <a:off x="533400" y="6248400"/>
            <a:ext cx="1905000" cy="457200"/>
          </a:xfrm>
        </p:spPr>
        <p:txBody>
          <a:bodyPr/>
          <a:lstStyle>
            <a:lvl1pPr>
              <a:defRPr/>
            </a:lvl1pPr>
          </a:lstStyle>
          <a:p>
            <a:pPr>
              <a:defRPr/>
            </a:pPr>
            <a:fld id="{5342522A-299C-476A-8492-BB9CF8236E16}" type="datetime1">
              <a:rPr lang="nb-NO" smtClean="0"/>
              <a:t>24.10.2019</a:t>
            </a:fld>
            <a:endParaRPr lang="nb-NO"/>
          </a:p>
        </p:txBody>
      </p:sp>
      <p:sp>
        <p:nvSpPr>
          <p:cNvPr id="12" name="Rectangle 12"/>
          <p:cNvSpPr>
            <a:spLocks noGrp="1" noChangeArrowheads="1"/>
          </p:cNvSpPr>
          <p:nvPr>
            <p:ph type="sldNum" sz="quarter" idx="12"/>
          </p:nvPr>
        </p:nvSpPr>
        <p:spPr>
          <a:xfrm>
            <a:off x="8001000" y="6248400"/>
            <a:ext cx="685800" cy="457200"/>
          </a:xfrm>
        </p:spPr>
        <p:txBody>
          <a:bodyPr/>
          <a:lstStyle>
            <a:lvl1pPr>
              <a:defRPr/>
            </a:lvl1pPr>
          </a:lstStyle>
          <a:p>
            <a:pPr>
              <a:defRPr/>
            </a:pPr>
            <a:fld id="{C7C305EA-59A6-7140-95FF-E1B500F1B4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a:spLocks noGrp="1" noChangeArrowheads="1"/>
          </p:cNvSpPr>
          <p:nvPr>
            <p:ph type="dt" sz="half" idx="10"/>
          </p:nvPr>
        </p:nvSpPr>
        <p:spPr>
          <a:xfrm>
            <a:off x="533400" y="6248400"/>
            <a:ext cx="1905000" cy="457200"/>
          </a:xfrm>
        </p:spPr>
        <p:txBody>
          <a:bodyPr/>
          <a:lstStyle>
            <a:lvl1pPr>
              <a:defRPr/>
            </a:lvl1pPr>
          </a:lstStyle>
          <a:p>
            <a:pPr>
              <a:defRPr/>
            </a:pPr>
            <a:fld id="{6901D5CE-5BBF-423C-80C2-40148396907A}" type="datetime1">
              <a:rPr lang="nb-NO" smtClean="0"/>
              <a:t>24.10.2019</a:t>
            </a:fld>
            <a:endParaRPr lang="nb-NO"/>
          </a:p>
        </p:txBody>
      </p:sp>
      <p:sp>
        <p:nvSpPr>
          <p:cNvPr id="12" name="Rectangle 12"/>
          <p:cNvSpPr>
            <a:spLocks noGrp="1" noChangeArrowheads="1"/>
          </p:cNvSpPr>
          <p:nvPr>
            <p:ph type="sldNum" sz="quarter" idx="12"/>
          </p:nvPr>
        </p:nvSpPr>
        <p:spPr>
          <a:xfrm>
            <a:off x="8001000" y="6248400"/>
            <a:ext cx="685800" cy="457200"/>
          </a:xfrm>
        </p:spPr>
        <p:txBody>
          <a:bodyPr/>
          <a:lstStyle>
            <a:lvl1pPr>
              <a:defRPr/>
            </a:lvl1pPr>
          </a:lstStyle>
          <a:p>
            <a:pPr>
              <a:defRPr/>
            </a:pPr>
            <a:fld id="{C7C305EA-59A6-7140-95FF-E1B500F1B4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533400" y="609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533400" y="16002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5334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900"/>
            </a:lvl1pPr>
          </a:lstStyle>
          <a:p>
            <a:pPr>
              <a:defRPr/>
            </a:pPr>
            <a:fld id="{C9CBEB06-E586-4E0D-85DE-14CBB436B761}" type="datetime1">
              <a:rPr lang="nb-NO" smtClean="0"/>
              <a:t>24.10.2019</a:t>
            </a:fld>
            <a:endParaRPr lang="nb-NO"/>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900"/>
            </a:lvl1pPr>
          </a:lstStyle>
          <a:p>
            <a:pPr>
              <a:defRPr/>
            </a:pPr>
            <a:fld id="{F1FFC0CC-0FD3-3243-BD7A-655E39B7B0EB}" type="slidenum">
              <a:rPr lang="en-US"/>
              <a:pPr>
                <a:defRPr/>
              </a:pPr>
              <a:t>‹#›</a:t>
            </a:fld>
            <a:endParaRPr lang="en-US"/>
          </a:p>
        </p:txBody>
      </p:sp>
      <p:pic>
        <p:nvPicPr>
          <p:cNvPr id="1031" name="Picture 8" descr="MN_IFI_A_ENG.png"/>
          <p:cNvPicPr>
            <a:picLocks noChangeAspect="1"/>
          </p:cNvPicPr>
          <p:nvPr/>
        </p:nvPicPr>
        <p:blipFill>
          <a:blip r:embed="rId13"/>
          <a:srcRect/>
          <a:stretch>
            <a:fillRect/>
          </a:stretch>
        </p:blipFill>
        <p:spPr bwMode="auto">
          <a:xfrm>
            <a:off x="304800" y="228600"/>
            <a:ext cx="2949575"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file:///Users/eier/Downloads/Utsav_jain_thesis_report.pdf" TargetMode="External"/><Relationship Id="rId2" Type="http://schemas.openxmlformats.org/officeDocument/2006/relationships/hyperlink" Target="https://www.emva.org/wp-content/uploads/EMVA1288-3.1a.pdf" TargetMode="External"/><Relationship Id="rId1" Type="http://schemas.openxmlformats.org/officeDocument/2006/relationships/slideLayout" Target="../slideLayouts/slideLayout2.xml"/><Relationship Id="rId4" Type="http://schemas.openxmlformats.org/officeDocument/2006/relationships/hyperlink" Target="https://www.spiedigitallibrary.org/journalArticle/Download?fullDOI=10.1117%2F1.JEI.26.1.01301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abelcolor.com/index_htm_files/RGB%20Coordinates%20of%20the%20Macbeth%20ColorChecker.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nb-NO" dirty="0"/>
              <a:t>IN5350 – CMOS Image Sensor Design</a:t>
            </a:r>
          </a:p>
        </p:txBody>
      </p:sp>
      <p:sp>
        <p:nvSpPr>
          <p:cNvPr id="15363" name="Rectangle 3"/>
          <p:cNvSpPr>
            <a:spLocks noGrp="1" noChangeArrowheads="1"/>
          </p:cNvSpPr>
          <p:nvPr>
            <p:ph type="subTitle" idx="1"/>
          </p:nvPr>
        </p:nvSpPr>
        <p:spPr/>
        <p:txBody>
          <a:bodyPr/>
          <a:lstStyle/>
          <a:p>
            <a:r>
              <a:rPr lang="en-US" dirty="0"/>
              <a:t>Lecture 8 – Characterization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AF7B5-3377-A947-9CF0-BD6432E5FCCD}"/>
              </a:ext>
            </a:extLst>
          </p:cNvPr>
          <p:cNvSpPr>
            <a:spLocks noGrp="1"/>
          </p:cNvSpPr>
          <p:nvPr>
            <p:ph type="title"/>
          </p:nvPr>
        </p:nvSpPr>
        <p:spPr/>
        <p:txBody>
          <a:bodyPr/>
          <a:lstStyle/>
          <a:p>
            <a:r>
              <a:rPr lang="en-GB" dirty="0"/>
              <a:t>Photon Transfer Curve (PTC)</a:t>
            </a:r>
          </a:p>
        </p:txBody>
      </p:sp>
      <p:sp>
        <p:nvSpPr>
          <p:cNvPr id="3" name="Content Placeholder 2">
            <a:extLst>
              <a:ext uri="{FF2B5EF4-FFF2-40B4-BE49-F238E27FC236}">
                <a16:creationId xmlns:a16="http://schemas.microsoft.com/office/drawing/2014/main" id="{85C7A6DD-24C5-964E-AC0E-855AB8BC98D5}"/>
              </a:ext>
            </a:extLst>
          </p:cNvPr>
          <p:cNvSpPr>
            <a:spLocks noGrp="1"/>
          </p:cNvSpPr>
          <p:nvPr>
            <p:ph idx="1"/>
          </p:nvPr>
        </p:nvSpPr>
        <p:spPr/>
        <p:txBody>
          <a:bodyPr/>
          <a:lstStyle/>
          <a:p>
            <a:r>
              <a:rPr lang="en-GB" sz="2400" dirty="0"/>
              <a:t>PTC: plot of variance vs mean (in DNs, Volts, or electrons)</a:t>
            </a:r>
          </a:p>
        </p:txBody>
      </p:sp>
      <p:sp>
        <p:nvSpPr>
          <p:cNvPr id="4" name="Date Placeholder 3">
            <a:extLst>
              <a:ext uri="{FF2B5EF4-FFF2-40B4-BE49-F238E27FC236}">
                <a16:creationId xmlns:a16="http://schemas.microsoft.com/office/drawing/2014/main" id="{4DC7EDF9-01AF-2644-BE71-6BA4FB14BDF6}"/>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1EC77D66-E135-CD45-A74C-64B4FFE465E6}"/>
              </a:ext>
            </a:extLst>
          </p:cNvPr>
          <p:cNvSpPr>
            <a:spLocks noGrp="1"/>
          </p:cNvSpPr>
          <p:nvPr>
            <p:ph type="sldNum" sz="quarter" idx="12"/>
          </p:nvPr>
        </p:nvSpPr>
        <p:spPr/>
        <p:txBody>
          <a:bodyPr/>
          <a:lstStyle/>
          <a:p>
            <a:pPr>
              <a:defRPr/>
            </a:pPr>
            <a:fld id="{C7C305EA-59A6-7140-95FF-E1B500F1B4CD}" type="slidenum">
              <a:rPr lang="en-US" smtClean="0"/>
              <a:pPr>
                <a:defRPr/>
              </a:pPr>
              <a:t>10</a:t>
            </a:fld>
            <a:endParaRPr lang="en-US"/>
          </a:p>
        </p:txBody>
      </p:sp>
      <p:cxnSp>
        <p:nvCxnSpPr>
          <p:cNvPr id="7" name="Straight Arrow Connector 6">
            <a:extLst>
              <a:ext uri="{FF2B5EF4-FFF2-40B4-BE49-F238E27FC236}">
                <a16:creationId xmlns:a16="http://schemas.microsoft.com/office/drawing/2014/main" id="{3B43EED1-AF06-C344-968E-87BA46DCCDFE}"/>
              </a:ext>
            </a:extLst>
          </p:cNvPr>
          <p:cNvCxnSpPr/>
          <p:nvPr/>
        </p:nvCxnSpPr>
        <p:spPr bwMode="auto">
          <a:xfrm flipV="1">
            <a:off x="2886726" y="2875065"/>
            <a:ext cx="0" cy="2819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FD67F129-5E1F-524B-B827-03B7CD716A6D}"/>
              </a:ext>
            </a:extLst>
          </p:cNvPr>
          <p:cNvCxnSpPr/>
          <p:nvPr/>
        </p:nvCxnSpPr>
        <p:spPr bwMode="auto">
          <a:xfrm>
            <a:off x="2810526" y="5542065"/>
            <a:ext cx="4648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Connector 10">
            <a:extLst>
              <a:ext uri="{FF2B5EF4-FFF2-40B4-BE49-F238E27FC236}">
                <a16:creationId xmlns:a16="http://schemas.microsoft.com/office/drawing/2014/main" id="{AFFF0331-AB47-4D41-A2B5-367EE652C77A}"/>
              </a:ext>
            </a:extLst>
          </p:cNvPr>
          <p:cNvCxnSpPr/>
          <p:nvPr/>
        </p:nvCxnSpPr>
        <p:spPr bwMode="auto">
          <a:xfrm>
            <a:off x="2886726" y="5389665"/>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B8C7F29A-53C5-A849-BFE6-235A3BB3B375}"/>
              </a:ext>
            </a:extLst>
          </p:cNvPr>
          <p:cNvCxnSpPr/>
          <p:nvPr/>
        </p:nvCxnSpPr>
        <p:spPr bwMode="auto">
          <a:xfrm>
            <a:off x="2886726" y="5389665"/>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A0BFFAB9-5E27-E143-A442-38A09013790E}"/>
              </a:ext>
            </a:extLst>
          </p:cNvPr>
          <p:cNvCxnSpPr/>
          <p:nvPr/>
        </p:nvCxnSpPr>
        <p:spPr bwMode="auto">
          <a:xfrm flipV="1">
            <a:off x="3039126" y="3332265"/>
            <a:ext cx="2362200" cy="2057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E7AADF0A-B6D4-9841-87D6-BD4A8A3926A3}"/>
              </a:ext>
            </a:extLst>
          </p:cNvPr>
          <p:cNvCxnSpPr/>
          <p:nvPr/>
        </p:nvCxnSpPr>
        <p:spPr bwMode="auto">
          <a:xfrm flipV="1">
            <a:off x="5401326" y="3179865"/>
            <a:ext cx="5334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86A348EB-BFEA-0A43-8738-B08898AE10A9}"/>
              </a:ext>
            </a:extLst>
          </p:cNvPr>
          <p:cNvCxnSpPr/>
          <p:nvPr/>
        </p:nvCxnSpPr>
        <p:spPr bwMode="auto">
          <a:xfrm>
            <a:off x="5934726" y="3179865"/>
            <a:ext cx="76200" cy="2362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a:extLst>
              <a:ext uri="{FF2B5EF4-FFF2-40B4-BE49-F238E27FC236}">
                <a16:creationId xmlns:a16="http://schemas.microsoft.com/office/drawing/2014/main" id="{B382032E-ADC9-C94E-9955-724878B08C92}"/>
              </a:ext>
            </a:extLst>
          </p:cNvPr>
          <p:cNvSpPr txBox="1"/>
          <p:nvPr/>
        </p:nvSpPr>
        <p:spPr>
          <a:xfrm rot="19113868">
            <a:off x="2557113" y="4100765"/>
            <a:ext cx="3288080" cy="400110"/>
          </a:xfrm>
          <a:prstGeom prst="rect">
            <a:avLst/>
          </a:prstGeom>
          <a:noFill/>
        </p:spPr>
        <p:txBody>
          <a:bodyPr wrap="none" rtlCol="0">
            <a:spAutoFit/>
          </a:bodyPr>
          <a:lstStyle/>
          <a:p>
            <a:r>
              <a:rPr lang="en-GB" b="1" dirty="0"/>
              <a:t>.   .      .       .     .     .     .     .</a:t>
            </a:r>
          </a:p>
        </p:txBody>
      </p:sp>
      <p:sp>
        <p:nvSpPr>
          <p:cNvPr id="21" name="TextBox 20">
            <a:extLst>
              <a:ext uri="{FF2B5EF4-FFF2-40B4-BE49-F238E27FC236}">
                <a16:creationId xmlns:a16="http://schemas.microsoft.com/office/drawing/2014/main" id="{473AD667-EF6B-AA4D-9506-7E3B62C6E281}"/>
              </a:ext>
            </a:extLst>
          </p:cNvPr>
          <p:cNvSpPr txBox="1"/>
          <p:nvPr/>
        </p:nvSpPr>
        <p:spPr>
          <a:xfrm rot="20582021">
            <a:off x="5787977" y="2924128"/>
            <a:ext cx="255198" cy="400110"/>
          </a:xfrm>
          <a:prstGeom prst="rect">
            <a:avLst/>
          </a:prstGeom>
          <a:noFill/>
        </p:spPr>
        <p:txBody>
          <a:bodyPr wrap="none" rtlCol="0">
            <a:spAutoFit/>
          </a:bodyPr>
          <a:lstStyle/>
          <a:p>
            <a:r>
              <a:rPr lang="en-GB" b="1" dirty="0"/>
              <a:t>.</a:t>
            </a:r>
          </a:p>
        </p:txBody>
      </p:sp>
      <p:sp>
        <p:nvSpPr>
          <p:cNvPr id="22" name="TextBox 21">
            <a:extLst>
              <a:ext uri="{FF2B5EF4-FFF2-40B4-BE49-F238E27FC236}">
                <a16:creationId xmlns:a16="http://schemas.microsoft.com/office/drawing/2014/main" id="{DAD02C01-5EB1-334F-8F4C-9A9A83420380}"/>
              </a:ext>
            </a:extLst>
          </p:cNvPr>
          <p:cNvSpPr txBox="1"/>
          <p:nvPr/>
        </p:nvSpPr>
        <p:spPr>
          <a:xfrm>
            <a:off x="2766688" y="5127729"/>
            <a:ext cx="396262" cy="400110"/>
          </a:xfrm>
          <a:prstGeom prst="rect">
            <a:avLst/>
          </a:prstGeom>
          <a:noFill/>
        </p:spPr>
        <p:txBody>
          <a:bodyPr wrap="none" rtlCol="0">
            <a:spAutoFit/>
          </a:bodyPr>
          <a:lstStyle/>
          <a:p>
            <a:r>
              <a:rPr lang="en-GB" b="1" dirty="0"/>
              <a:t>...</a:t>
            </a:r>
          </a:p>
        </p:txBody>
      </p:sp>
      <p:sp>
        <p:nvSpPr>
          <p:cNvPr id="23" name="TextBox 22">
            <a:extLst>
              <a:ext uri="{FF2B5EF4-FFF2-40B4-BE49-F238E27FC236}">
                <a16:creationId xmlns:a16="http://schemas.microsoft.com/office/drawing/2014/main" id="{CBB0F696-1AE1-274D-B9E3-E668A7D081C4}"/>
              </a:ext>
            </a:extLst>
          </p:cNvPr>
          <p:cNvSpPr txBox="1"/>
          <p:nvPr/>
        </p:nvSpPr>
        <p:spPr>
          <a:xfrm rot="20582021">
            <a:off x="5835151" y="4198993"/>
            <a:ext cx="255198" cy="400110"/>
          </a:xfrm>
          <a:prstGeom prst="rect">
            <a:avLst/>
          </a:prstGeom>
          <a:noFill/>
        </p:spPr>
        <p:txBody>
          <a:bodyPr wrap="none" rtlCol="0">
            <a:spAutoFit/>
          </a:bodyPr>
          <a:lstStyle/>
          <a:p>
            <a:r>
              <a:rPr lang="en-GB" b="1" dirty="0"/>
              <a:t>.</a:t>
            </a:r>
          </a:p>
        </p:txBody>
      </p:sp>
      <p:sp>
        <p:nvSpPr>
          <p:cNvPr id="24" name="TextBox 23">
            <a:extLst>
              <a:ext uri="{FF2B5EF4-FFF2-40B4-BE49-F238E27FC236}">
                <a16:creationId xmlns:a16="http://schemas.microsoft.com/office/drawing/2014/main" id="{07324C26-96DF-764A-8B8F-6033F97C5879}"/>
              </a:ext>
            </a:extLst>
          </p:cNvPr>
          <p:cNvSpPr txBox="1"/>
          <p:nvPr/>
        </p:nvSpPr>
        <p:spPr>
          <a:xfrm rot="20582021">
            <a:off x="5878015" y="5265827"/>
            <a:ext cx="255198" cy="400110"/>
          </a:xfrm>
          <a:prstGeom prst="rect">
            <a:avLst/>
          </a:prstGeom>
          <a:noFill/>
        </p:spPr>
        <p:txBody>
          <a:bodyPr wrap="none" rtlCol="0">
            <a:spAutoFit/>
          </a:bodyPr>
          <a:lstStyle/>
          <a:p>
            <a:r>
              <a:rPr lang="en-GB" b="1" dirty="0"/>
              <a:t>.</a:t>
            </a:r>
          </a:p>
        </p:txBody>
      </p:sp>
      <p:sp>
        <p:nvSpPr>
          <p:cNvPr id="25" name="TextBox 24">
            <a:extLst>
              <a:ext uri="{FF2B5EF4-FFF2-40B4-BE49-F238E27FC236}">
                <a16:creationId xmlns:a16="http://schemas.microsoft.com/office/drawing/2014/main" id="{0058775C-610F-7F42-A340-CD4A6B4051A3}"/>
              </a:ext>
            </a:extLst>
          </p:cNvPr>
          <p:cNvSpPr txBox="1"/>
          <p:nvPr/>
        </p:nvSpPr>
        <p:spPr>
          <a:xfrm>
            <a:off x="2103395" y="3027465"/>
            <a:ext cx="859531" cy="400110"/>
          </a:xfrm>
          <a:prstGeom prst="rect">
            <a:avLst/>
          </a:prstGeom>
          <a:noFill/>
        </p:spPr>
        <p:txBody>
          <a:bodyPr wrap="none" rtlCol="0">
            <a:spAutoFit/>
          </a:bodyPr>
          <a:lstStyle/>
          <a:p>
            <a:r>
              <a:rPr lang="en-GB" dirty="0"/>
              <a:t>2</a:t>
            </a:r>
            <a:r>
              <a:rPr lang="en-GB" baseline="30000" dirty="0"/>
              <a:t>Nbit</a:t>
            </a:r>
            <a:r>
              <a:rPr lang="en-GB" dirty="0"/>
              <a:t>-1</a:t>
            </a:r>
          </a:p>
        </p:txBody>
      </p:sp>
      <p:sp>
        <p:nvSpPr>
          <p:cNvPr id="26" name="TextBox 25">
            <a:extLst>
              <a:ext uri="{FF2B5EF4-FFF2-40B4-BE49-F238E27FC236}">
                <a16:creationId xmlns:a16="http://schemas.microsoft.com/office/drawing/2014/main" id="{058D6AAB-B3A2-F34B-A1DF-816731A29C93}"/>
              </a:ext>
            </a:extLst>
          </p:cNvPr>
          <p:cNvSpPr txBox="1"/>
          <p:nvPr/>
        </p:nvSpPr>
        <p:spPr>
          <a:xfrm>
            <a:off x="2483192" y="5370555"/>
            <a:ext cx="327334" cy="400110"/>
          </a:xfrm>
          <a:prstGeom prst="rect">
            <a:avLst/>
          </a:prstGeom>
          <a:noFill/>
        </p:spPr>
        <p:txBody>
          <a:bodyPr wrap="none" rtlCol="0">
            <a:spAutoFit/>
          </a:bodyPr>
          <a:lstStyle/>
          <a:p>
            <a:r>
              <a:rPr lang="en-GB" dirty="0"/>
              <a:t>0</a:t>
            </a:r>
          </a:p>
        </p:txBody>
      </p:sp>
      <p:sp>
        <p:nvSpPr>
          <p:cNvPr id="27" name="TextBox 26">
            <a:extLst>
              <a:ext uri="{FF2B5EF4-FFF2-40B4-BE49-F238E27FC236}">
                <a16:creationId xmlns:a16="http://schemas.microsoft.com/office/drawing/2014/main" id="{D922D48F-12FF-4A4C-BE4B-A42F1BCC57FC}"/>
              </a:ext>
            </a:extLst>
          </p:cNvPr>
          <p:cNvSpPr txBox="1"/>
          <p:nvPr/>
        </p:nvSpPr>
        <p:spPr>
          <a:xfrm>
            <a:off x="2734326" y="5618265"/>
            <a:ext cx="327334" cy="400110"/>
          </a:xfrm>
          <a:prstGeom prst="rect">
            <a:avLst/>
          </a:prstGeom>
          <a:noFill/>
        </p:spPr>
        <p:txBody>
          <a:bodyPr wrap="none" rtlCol="0">
            <a:spAutoFit/>
          </a:bodyPr>
          <a:lstStyle/>
          <a:p>
            <a:r>
              <a:rPr lang="en-GB" dirty="0"/>
              <a:t>0</a:t>
            </a:r>
          </a:p>
        </p:txBody>
      </p:sp>
      <p:sp>
        <p:nvSpPr>
          <p:cNvPr id="28" name="TextBox 27">
            <a:extLst>
              <a:ext uri="{FF2B5EF4-FFF2-40B4-BE49-F238E27FC236}">
                <a16:creationId xmlns:a16="http://schemas.microsoft.com/office/drawing/2014/main" id="{1A9C78C9-737A-944C-87BD-E512F7EB4FB1}"/>
              </a:ext>
            </a:extLst>
          </p:cNvPr>
          <p:cNvSpPr txBox="1"/>
          <p:nvPr/>
        </p:nvSpPr>
        <p:spPr>
          <a:xfrm>
            <a:off x="3200400" y="5618265"/>
            <a:ext cx="2792752" cy="400110"/>
          </a:xfrm>
          <a:prstGeom prst="rect">
            <a:avLst/>
          </a:prstGeom>
          <a:noFill/>
        </p:spPr>
        <p:txBody>
          <a:bodyPr wrap="none" rtlCol="0">
            <a:spAutoFit/>
          </a:bodyPr>
          <a:lstStyle/>
          <a:p>
            <a:r>
              <a:rPr lang="en-GB" dirty="0"/>
              <a:t>Mean pixel value, (DN)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63FDCAB-CDEF-7C4A-9697-F150F5B5EE43}"/>
                  </a:ext>
                </a:extLst>
              </p:cNvPr>
              <p:cNvSpPr txBox="1"/>
              <p:nvPr/>
            </p:nvSpPr>
            <p:spPr>
              <a:xfrm rot="16200000">
                <a:off x="1953205" y="4037067"/>
                <a:ext cx="1314527" cy="402161"/>
              </a:xfrm>
              <a:prstGeom prst="rect">
                <a:avLst/>
              </a:prstGeom>
              <a:noFill/>
            </p:spPr>
            <p:txBody>
              <a:bodyPr wrap="none" rtlCol="0">
                <a:spAutoFit/>
              </a:bodyPr>
              <a:lstStyle/>
              <a:p>
                <a14:m>
                  <m:oMath xmlns:m="http://schemas.openxmlformats.org/officeDocument/2006/math">
                    <m:sSubSup>
                      <m:sSubSupPr>
                        <m:ctrlPr>
                          <a:rPr lang="en-GB" i="1" smtClean="0">
                            <a:latin typeface="Cambria Math" panose="02040503050406030204" pitchFamily="18" charset="0"/>
                          </a:rPr>
                        </m:ctrlPr>
                      </m:sSubSupPr>
                      <m:e>
                        <m:r>
                          <a:rPr lang="en-GB" i="1" smtClean="0">
                            <a:latin typeface="Cambria Math" panose="02040503050406030204" pitchFamily="18" charset="0"/>
                            <a:ea typeface="Cambria Math" panose="02040503050406030204" pitchFamily="18" charset="0"/>
                          </a:rPr>
                          <m:t>𝜎</m:t>
                        </m:r>
                      </m:e>
                      <m:sub>
                        <m:r>
                          <a:rPr lang="nb-NO" b="0" i="1" smtClean="0">
                            <a:latin typeface="Cambria Math" panose="02040503050406030204" pitchFamily="18" charset="0"/>
                          </a:rPr>
                          <m:t>𝑡𝑜𝑡</m:t>
                        </m:r>
                      </m:sub>
                      <m:sup>
                        <m:r>
                          <a:rPr lang="nb-NO" b="0" i="1" smtClean="0">
                            <a:latin typeface="Cambria Math" panose="02040503050406030204" pitchFamily="18" charset="0"/>
                          </a:rPr>
                          <m:t>2</m:t>
                        </m:r>
                      </m:sup>
                    </m:sSubSup>
                  </m:oMath>
                </a14:m>
                <a:r>
                  <a:rPr lang="en-GB" dirty="0"/>
                  <a:t> (DN</a:t>
                </a:r>
                <a:r>
                  <a:rPr lang="en-GB" baseline="30000" dirty="0"/>
                  <a:t>2</a:t>
                </a:r>
                <a:r>
                  <a:rPr lang="en-GB" dirty="0"/>
                  <a:t>)</a:t>
                </a:r>
              </a:p>
            </p:txBody>
          </p:sp>
        </mc:Choice>
        <mc:Fallback xmlns="">
          <p:sp>
            <p:nvSpPr>
              <p:cNvPr id="29" name="TextBox 28">
                <a:extLst>
                  <a:ext uri="{FF2B5EF4-FFF2-40B4-BE49-F238E27FC236}">
                    <a16:creationId xmlns:a16="http://schemas.microsoft.com/office/drawing/2014/main" id="{063FDCAB-CDEF-7C4A-9697-F150F5B5EE43}"/>
                  </a:ext>
                </a:extLst>
              </p:cNvPr>
              <p:cNvSpPr txBox="1">
                <a:spLocks noRot="1" noChangeAspect="1" noMove="1" noResize="1" noEditPoints="1" noAdjustHandles="1" noChangeArrowheads="1" noChangeShapeType="1" noTextEdit="1"/>
              </p:cNvSpPr>
              <p:nvPr/>
            </p:nvSpPr>
            <p:spPr>
              <a:xfrm rot="16200000">
                <a:off x="1953205" y="4037067"/>
                <a:ext cx="1314527" cy="402161"/>
              </a:xfrm>
              <a:prstGeom prst="rect">
                <a:avLst/>
              </a:prstGeom>
              <a:blipFill>
                <a:blip r:embed="rId2"/>
                <a:stretch>
                  <a:fillRect l="-3125" t="-3846" r="-28125"/>
                </a:stretch>
              </a:blipFill>
            </p:spPr>
            <p:txBody>
              <a:bodyPr/>
              <a:lstStyle/>
              <a:p>
                <a:r>
                  <a:rPr lang="en-GB">
                    <a:noFill/>
                  </a:rPr>
                  <a:t> </a:t>
                </a:r>
              </a:p>
            </p:txBody>
          </p:sp>
        </mc:Fallback>
      </mc:AlternateContent>
      <p:cxnSp>
        <p:nvCxnSpPr>
          <p:cNvPr id="31" name="Straight Arrow Connector 30">
            <a:extLst>
              <a:ext uri="{FF2B5EF4-FFF2-40B4-BE49-F238E27FC236}">
                <a16:creationId xmlns:a16="http://schemas.microsoft.com/office/drawing/2014/main" id="{B03330E5-EAB2-EA47-82F5-EAADBB7A180B}"/>
              </a:ext>
            </a:extLst>
          </p:cNvPr>
          <p:cNvCxnSpPr/>
          <p:nvPr/>
        </p:nvCxnSpPr>
        <p:spPr bwMode="auto">
          <a:xfrm>
            <a:off x="2103395" y="5127729"/>
            <a:ext cx="783331" cy="242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TextBox 31">
            <a:extLst>
              <a:ext uri="{FF2B5EF4-FFF2-40B4-BE49-F238E27FC236}">
                <a16:creationId xmlns:a16="http://schemas.microsoft.com/office/drawing/2014/main" id="{EE81F2FC-2CCE-F146-83DD-3C23A7C52FDC}"/>
              </a:ext>
            </a:extLst>
          </p:cNvPr>
          <p:cNvSpPr txBox="1"/>
          <p:nvPr/>
        </p:nvSpPr>
        <p:spPr>
          <a:xfrm>
            <a:off x="644834" y="4857690"/>
            <a:ext cx="1412566" cy="400110"/>
          </a:xfrm>
          <a:prstGeom prst="rect">
            <a:avLst/>
          </a:prstGeom>
          <a:noFill/>
        </p:spPr>
        <p:txBody>
          <a:bodyPr wrap="none" rtlCol="0">
            <a:spAutoFit/>
          </a:bodyPr>
          <a:lstStyle/>
          <a:p>
            <a:r>
              <a:rPr lang="en-GB" dirty="0" err="1"/>
              <a:t>Readnoise</a:t>
            </a:r>
            <a:endParaRPr lang="en-GB" dirty="0"/>
          </a:p>
        </p:txBody>
      </p:sp>
      <p:sp>
        <p:nvSpPr>
          <p:cNvPr id="33" name="Rounded Rectangular Callout 32">
            <a:extLst>
              <a:ext uri="{FF2B5EF4-FFF2-40B4-BE49-F238E27FC236}">
                <a16:creationId xmlns:a16="http://schemas.microsoft.com/office/drawing/2014/main" id="{B74C8F4E-1847-9549-81A4-3E3F9493A391}"/>
              </a:ext>
            </a:extLst>
          </p:cNvPr>
          <p:cNvSpPr/>
          <p:nvPr/>
        </p:nvSpPr>
        <p:spPr bwMode="auto">
          <a:xfrm>
            <a:off x="3343926" y="2430288"/>
            <a:ext cx="1896126" cy="846065"/>
          </a:xfrm>
          <a:prstGeom prst="wedgeRoundRectCallout">
            <a:avLst>
              <a:gd name="adj1" fmla="val -2749"/>
              <a:gd name="adj2" fmla="val 163822"/>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ヒラギノ角ゴ Pro W3" charset="-128"/>
                <a:cs typeface="ヒラギノ角ゴ Pro W3" charset="-128"/>
              </a:rPr>
              <a:t>Slope = CG (in DN/e-)</a:t>
            </a:r>
          </a:p>
        </p:txBody>
      </p:sp>
      <p:sp>
        <p:nvSpPr>
          <p:cNvPr id="34" name="TextBox 33">
            <a:extLst>
              <a:ext uri="{FF2B5EF4-FFF2-40B4-BE49-F238E27FC236}">
                <a16:creationId xmlns:a16="http://schemas.microsoft.com/office/drawing/2014/main" id="{D20E4E97-B25E-EC47-9B4B-B5C7A5C4171E}"/>
              </a:ext>
            </a:extLst>
          </p:cNvPr>
          <p:cNvSpPr txBox="1"/>
          <p:nvPr/>
        </p:nvSpPr>
        <p:spPr>
          <a:xfrm>
            <a:off x="6553200" y="3179865"/>
            <a:ext cx="2362200" cy="1015663"/>
          </a:xfrm>
          <a:prstGeom prst="rect">
            <a:avLst/>
          </a:prstGeom>
          <a:noFill/>
        </p:spPr>
        <p:txBody>
          <a:bodyPr wrap="square" rtlCol="0">
            <a:spAutoFit/>
          </a:bodyPr>
          <a:lstStyle/>
          <a:p>
            <a:r>
              <a:rPr lang="en-GB" dirty="0"/>
              <a:t>Convert from DN/e- to </a:t>
            </a:r>
            <a:r>
              <a:rPr lang="en-GB" dirty="0" err="1"/>
              <a:t>uV</a:t>
            </a:r>
            <a:r>
              <a:rPr lang="en-GB" dirty="0"/>
              <a:t>/e- by multiplying with:</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98D5CA7-0E30-F141-973F-342D08BC70A7}"/>
                  </a:ext>
                </a:extLst>
              </p:cNvPr>
              <p:cNvSpPr txBox="1"/>
              <p:nvPr/>
            </p:nvSpPr>
            <p:spPr>
              <a:xfrm>
                <a:off x="6748602" y="4399048"/>
                <a:ext cx="2194895" cy="317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𝑉𝑟𝑒𝑓</m:t>
                      </m:r>
                      <m:r>
                        <a:rPr lang="nb-NO" b="0" i="1" smtClean="0">
                          <a:latin typeface="Cambria Math" panose="02040503050406030204" pitchFamily="18" charset="0"/>
                          <a:ea typeface="Cambria Math" panose="02040503050406030204" pitchFamily="18" charset="0"/>
                        </a:rPr>
                        <m:t>/</m:t>
                      </m:r>
                      <m:sSup>
                        <m:sSupPr>
                          <m:ctrlPr>
                            <a:rPr lang="nb-NO" b="0" i="1" smtClean="0">
                              <a:latin typeface="Cambria Math" panose="02040503050406030204" pitchFamily="18" charset="0"/>
                              <a:ea typeface="Cambria Math" panose="02040503050406030204" pitchFamily="18" charset="0"/>
                            </a:rPr>
                          </m:ctrlPr>
                        </m:sSupPr>
                        <m:e>
                          <m:r>
                            <a:rPr lang="nb-NO" b="0" i="1" smtClean="0">
                              <a:latin typeface="Cambria Math" panose="02040503050406030204" pitchFamily="18" charset="0"/>
                              <a:ea typeface="Cambria Math" panose="02040503050406030204" pitchFamily="18" charset="0"/>
                            </a:rPr>
                            <m:t>2</m:t>
                          </m:r>
                        </m:e>
                        <m:sup>
                          <m:r>
                            <a:rPr lang="nb-NO" b="0" i="1" smtClean="0">
                              <a:latin typeface="Cambria Math" panose="02040503050406030204" pitchFamily="18" charset="0"/>
                              <a:ea typeface="Cambria Math" panose="02040503050406030204" pitchFamily="18" charset="0"/>
                            </a:rPr>
                            <m:t>𝑁𝑏𝑖𝑡</m:t>
                          </m:r>
                        </m:sup>
                      </m:sSup>
                      <m:r>
                        <a:rPr lang="nb-NO" b="0" i="1" smtClean="0">
                          <a:latin typeface="Cambria Math" panose="02040503050406030204" pitchFamily="18" charset="0"/>
                          <a:ea typeface="Cambria Math" panose="02040503050406030204" pitchFamily="18" charset="0"/>
                        </a:rPr>
                        <m:t>∙1/</m:t>
                      </m:r>
                      <m:r>
                        <a:rPr lang="nb-NO" b="0" i="1" smtClean="0">
                          <a:latin typeface="Cambria Math" panose="02040503050406030204" pitchFamily="18" charset="0"/>
                          <a:ea typeface="Cambria Math" panose="02040503050406030204" pitchFamily="18" charset="0"/>
                        </a:rPr>
                        <m:t>𝐴𝑠𝑓</m:t>
                      </m:r>
                    </m:oMath>
                  </m:oMathPara>
                </a14:m>
                <a:endParaRPr lang="en-GB" dirty="0"/>
              </a:p>
            </p:txBody>
          </p:sp>
        </mc:Choice>
        <mc:Fallback xmlns="">
          <p:sp>
            <p:nvSpPr>
              <p:cNvPr id="35" name="TextBox 34">
                <a:extLst>
                  <a:ext uri="{FF2B5EF4-FFF2-40B4-BE49-F238E27FC236}">
                    <a16:creationId xmlns:a16="http://schemas.microsoft.com/office/drawing/2014/main" id="{498D5CA7-0E30-F141-973F-342D08BC70A7}"/>
                  </a:ext>
                </a:extLst>
              </p:cNvPr>
              <p:cNvSpPr txBox="1">
                <a:spLocks noRot="1" noChangeAspect="1" noMove="1" noResize="1" noEditPoints="1" noAdjustHandles="1" noChangeArrowheads="1" noChangeShapeType="1" noTextEdit="1"/>
              </p:cNvSpPr>
              <p:nvPr/>
            </p:nvSpPr>
            <p:spPr>
              <a:xfrm>
                <a:off x="6748602" y="4399048"/>
                <a:ext cx="2194895" cy="317779"/>
              </a:xfrm>
              <a:prstGeom prst="rect">
                <a:avLst/>
              </a:prstGeom>
              <a:blipFill>
                <a:blip r:embed="rId3"/>
                <a:stretch>
                  <a:fillRect l="-2874" r="-2874" b="-30769"/>
                </a:stretch>
              </a:blipFill>
            </p:spPr>
            <p:txBody>
              <a:bodyPr/>
              <a:lstStyle/>
              <a:p>
                <a:r>
                  <a:rPr lang="en-GB">
                    <a:noFill/>
                  </a:rPr>
                  <a:t> </a:t>
                </a:r>
              </a:p>
            </p:txBody>
          </p:sp>
        </mc:Fallback>
      </mc:AlternateContent>
      <p:cxnSp>
        <p:nvCxnSpPr>
          <p:cNvPr id="37" name="Straight Arrow Connector 36">
            <a:extLst>
              <a:ext uri="{FF2B5EF4-FFF2-40B4-BE49-F238E27FC236}">
                <a16:creationId xmlns:a16="http://schemas.microsoft.com/office/drawing/2014/main" id="{45762710-695A-4C45-B101-C9CC2CC527B6}"/>
              </a:ext>
            </a:extLst>
          </p:cNvPr>
          <p:cNvCxnSpPr>
            <a:cxnSpLocks/>
          </p:cNvCxnSpPr>
          <p:nvPr/>
        </p:nvCxnSpPr>
        <p:spPr bwMode="auto">
          <a:xfrm flipH="1">
            <a:off x="5832300" y="2889353"/>
            <a:ext cx="292882" cy="2905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8" name="TextBox 37">
            <a:extLst>
              <a:ext uri="{FF2B5EF4-FFF2-40B4-BE49-F238E27FC236}">
                <a16:creationId xmlns:a16="http://schemas.microsoft.com/office/drawing/2014/main" id="{470F0E78-4E16-DB41-A70D-7782720BFF39}"/>
              </a:ext>
            </a:extLst>
          </p:cNvPr>
          <p:cNvSpPr txBox="1"/>
          <p:nvPr/>
        </p:nvSpPr>
        <p:spPr>
          <a:xfrm>
            <a:off x="6144103" y="2285999"/>
            <a:ext cx="2923697" cy="646331"/>
          </a:xfrm>
          <a:prstGeom prst="rect">
            <a:avLst/>
          </a:prstGeom>
          <a:noFill/>
        </p:spPr>
        <p:txBody>
          <a:bodyPr wrap="square" rtlCol="0">
            <a:spAutoFit/>
          </a:bodyPr>
          <a:lstStyle/>
          <a:p>
            <a:r>
              <a:rPr lang="en-GB" sz="1800" dirty="0"/>
              <a:t>Curve bends due to clipping near saturation</a:t>
            </a:r>
          </a:p>
        </p:txBody>
      </p:sp>
      <p:cxnSp>
        <p:nvCxnSpPr>
          <p:cNvPr id="41" name="Straight Connector 40">
            <a:extLst>
              <a:ext uri="{FF2B5EF4-FFF2-40B4-BE49-F238E27FC236}">
                <a16:creationId xmlns:a16="http://schemas.microsoft.com/office/drawing/2014/main" id="{0876796A-A17D-D543-B011-BD40077F0521}"/>
              </a:ext>
            </a:extLst>
          </p:cNvPr>
          <p:cNvCxnSpPr>
            <a:cxnSpLocks/>
          </p:cNvCxnSpPr>
          <p:nvPr/>
        </p:nvCxnSpPr>
        <p:spPr bwMode="auto">
          <a:xfrm flipV="1">
            <a:off x="2884333" y="5381624"/>
            <a:ext cx="163667" cy="152383"/>
          </a:xfrm>
          <a:prstGeom prst="line">
            <a:avLst/>
          </a:prstGeom>
          <a:solidFill>
            <a:schemeClr val="accent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179497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D7C9-486B-5F4C-ACEA-E3959283B6B0}"/>
              </a:ext>
            </a:extLst>
          </p:cNvPr>
          <p:cNvSpPr>
            <a:spLocks noGrp="1"/>
          </p:cNvSpPr>
          <p:nvPr>
            <p:ph type="title"/>
          </p:nvPr>
        </p:nvSpPr>
        <p:spPr/>
        <p:txBody>
          <a:bodyPr/>
          <a:lstStyle/>
          <a:p>
            <a:r>
              <a:rPr lang="en-GB" dirty="0"/>
              <a:t>Photon Transfer Curve</a:t>
            </a:r>
          </a:p>
        </p:txBody>
      </p:sp>
      <p:sp>
        <p:nvSpPr>
          <p:cNvPr id="4" name="Date Placeholder 3">
            <a:extLst>
              <a:ext uri="{FF2B5EF4-FFF2-40B4-BE49-F238E27FC236}">
                <a16:creationId xmlns:a16="http://schemas.microsoft.com/office/drawing/2014/main" id="{8FA09295-CCD1-1C48-B01C-004A4E482A09}"/>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99EFC968-7515-9846-A739-5EE96664225B}"/>
              </a:ext>
            </a:extLst>
          </p:cNvPr>
          <p:cNvSpPr>
            <a:spLocks noGrp="1"/>
          </p:cNvSpPr>
          <p:nvPr>
            <p:ph type="sldNum" sz="quarter" idx="12"/>
          </p:nvPr>
        </p:nvSpPr>
        <p:spPr/>
        <p:txBody>
          <a:bodyPr/>
          <a:lstStyle/>
          <a:p>
            <a:pPr>
              <a:defRPr/>
            </a:pPr>
            <a:fld id="{C7C305EA-59A6-7140-95FF-E1B500F1B4CD}" type="slidenum">
              <a:rPr lang="en-US" smtClean="0"/>
              <a:pPr>
                <a:defRPr/>
              </a:pPr>
              <a:t>11</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7EBA8C-4952-5447-BD35-D3348328EEB5}"/>
                  </a:ext>
                </a:extLst>
              </p:cNvPr>
              <p:cNvSpPr txBox="1"/>
              <p:nvPr/>
            </p:nvSpPr>
            <p:spPr>
              <a:xfrm>
                <a:off x="3505200" y="2133600"/>
                <a:ext cx="220214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𝑆</m:t>
                          </m:r>
                        </m:e>
                        <m:sub>
                          <m:r>
                            <a:rPr lang="nb-NO" b="0" i="1" smtClean="0">
                              <a:latin typeface="Cambria Math" panose="02040503050406030204" pitchFamily="18" charset="0"/>
                            </a:rPr>
                            <m:t>𝑜𝑢𝑡</m:t>
                          </m:r>
                        </m:sub>
                      </m:sSub>
                      <m:r>
                        <a:rPr lang="nb-NO" b="0" i="1" smtClean="0">
                          <a:latin typeface="Cambria Math" panose="02040503050406030204" pitchFamily="18" charset="0"/>
                        </a:rPr>
                        <m:t>=</m:t>
                      </m:r>
                      <m:r>
                        <a:rPr lang="nb-NO" b="0" i="1" smtClean="0">
                          <a:latin typeface="Cambria Math" panose="02040503050406030204" pitchFamily="18" charset="0"/>
                          <a:ea typeface="Cambria Math" panose="02040503050406030204" pitchFamily="18" charset="0"/>
                        </a:rPr>
                        <m:t>𝛼</m:t>
                      </m:r>
                      <m:r>
                        <a:rPr lang="nb-NO" b="0" i="1" smtClean="0">
                          <a:latin typeface="Cambria Math" panose="02040503050406030204" pitchFamily="18" charset="0"/>
                          <a:ea typeface="Cambria Math" panose="02040503050406030204" pitchFamily="18" charset="0"/>
                        </a:rPr>
                        <m:t>∙</m:t>
                      </m:r>
                      <m:sSub>
                        <m:sSubPr>
                          <m:ctrlPr>
                            <a:rPr lang="nb-NO" b="0" i="1" smtClean="0">
                              <a:latin typeface="Cambria Math" panose="02040503050406030204" pitchFamily="18" charset="0"/>
                              <a:ea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𝑁</m:t>
                          </m:r>
                        </m:e>
                        <m:sub>
                          <m:r>
                            <a:rPr lang="nb-NO" b="0" i="1" smtClean="0">
                              <a:latin typeface="Cambria Math" panose="02040503050406030204" pitchFamily="18" charset="0"/>
                              <a:ea typeface="Cambria Math" panose="02040503050406030204" pitchFamily="18" charset="0"/>
                            </a:rPr>
                            <m:t>𝑒𝑙𝑒𝑐</m:t>
                          </m:r>
                        </m:sub>
                      </m:sSub>
                      <m:r>
                        <a:rPr lang="nb-NO" b="0" i="0"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β</m:t>
                      </m:r>
                    </m:oMath>
                  </m:oMathPara>
                </a14:m>
                <a:endParaRPr lang="en-GB" dirty="0"/>
              </a:p>
            </p:txBody>
          </p:sp>
        </mc:Choice>
        <mc:Fallback xmlns="">
          <p:sp>
            <p:nvSpPr>
              <p:cNvPr id="7" name="TextBox 6">
                <a:extLst>
                  <a:ext uri="{FF2B5EF4-FFF2-40B4-BE49-F238E27FC236}">
                    <a16:creationId xmlns:a16="http://schemas.microsoft.com/office/drawing/2014/main" id="{077EBA8C-4952-5447-BD35-D3348328EEB5}"/>
                  </a:ext>
                </a:extLst>
              </p:cNvPr>
              <p:cNvSpPr txBox="1">
                <a:spLocks noRot="1" noChangeAspect="1" noMove="1" noResize="1" noEditPoints="1" noAdjustHandles="1" noChangeArrowheads="1" noChangeShapeType="1" noTextEdit="1"/>
              </p:cNvSpPr>
              <p:nvPr/>
            </p:nvSpPr>
            <p:spPr>
              <a:xfrm>
                <a:off x="3505200" y="2133600"/>
                <a:ext cx="2202141" cy="307777"/>
              </a:xfrm>
              <a:prstGeom prst="rect">
                <a:avLst/>
              </a:prstGeom>
              <a:blipFill>
                <a:blip r:embed="rId2"/>
                <a:stretch>
                  <a:fillRect l="-2312" r="-3468"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C8CAC9D-21A3-5D4D-81EC-3DD6D2AB78E8}"/>
                  </a:ext>
                </a:extLst>
              </p:cNvPr>
              <p:cNvSpPr txBox="1"/>
              <p:nvPr/>
            </p:nvSpPr>
            <p:spPr>
              <a:xfrm>
                <a:off x="1071563" y="2686050"/>
                <a:ext cx="4748544" cy="1631216"/>
              </a:xfrm>
              <a:prstGeom prst="rect">
                <a:avLst/>
              </a:prstGeom>
              <a:noFill/>
            </p:spPr>
            <p:txBody>
              <a:bodyPr wrap="none" rtlCol="0">
                <a:spAutoFit/>
              </a:bodyPr>
              <a:lstStyle/>
              <a:p>
                <a:r>
                  <a:rPr lang="en-GB" dirty="0"/>
                  <a:t>, where</a:t>
                </a:r>
              </a:p>
              <a:p>
                <a14:m>
                  <m:oMath xmlns:m="http://schemas.openxmlformats.org/officeDocument/2006/math">
                    <m:sSub>
                      <m:sSubPr>
                        <m:ctrlPr>
                          <a:rPr lang="en-GB" i="1">
                            <a:latin typeface="Cambria Math" panose="02040503050406030204" pitchFamily="18" charset="0"/>
                          </a:rPr>
                        </m:ctrlPr>
                      </m:sSubPr>
                      <m:e>
                        <m:r>
                          <a:rPr lang="nb-NO" i="1">
                            <a:latin typeface="Cambria Math" panose="02040503050406030204" pitchFamily="18" charset="0"/>
                            <a:ea typeface="Cambria Math" panose="02040503050406030204" pitchFamily="18" charset="0"/>
                          </a:rPr>
                          <m:t>𝑆</m:t>
                        </m:r>
                      </m:e>
                      <m:sub>
                        <m:r>
                          <a:rPr lang="nb-NO" i="1">
                            <a:latin typeface="Cambria Math" panose="02040503050406030204" pitchFamily="18" charset="0"/>
                          </a:rPr>
                          <m:t>𝑜𝑢𝑡</m:t>
                        </m:r>
                      </m:sub>
                    </m:sSub>
                  </m:oMath>
                </a14:m>
                <a:r>
                  <a:rPr lang="en-GB" dirty="0"/>
                  <a:t>= output pixel value (DN)</a:t>
                </a:r>
              </a:p>
              <a:p>
                <a14:m>
                  <m:oMath xmlns:m="http://schemas.openxmlformats.org/officeDocument/2006/math">
                    <m:r>
                      <a:rPr lang="nb-NO" i="1">
                        <a:latin typeface="Cambria Math" panose="02040503050406030204" pitchFamily="18" charset="0"/>
                        <a:ea typeface="Cambria Math" panose="02040503050406030204" pitchFamily="18" charset="0"/>
                      </a:rPr>
                      <m:t>𝛼</m:t>
                    </m:r>
                  </m:oMath>
                </a14:m>
                <a:r>
                  <a:rPr lang="en-GB" dirty="0"/>
                  <a:t> = conversion factor (DN/e-)</a:t>
                </a:r>
              </a:p>
              <a:p>
                <a14:m>
                  <m:oMath xmlns:m="http://schemas.openxmlformats.org/officeDocument/2006/math">
                    <m:sSub>
                      <m:sSubPr>
                        <m:ctrlPr>
                          <a:rPr lang="en-GB" i="1">
                            <a:latin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𝑁</m:t>
                        </m:r>
                      </m:e>
                      <m:sub>
                        <m:r>
                          <a:rPr lang="nb-NO" b="0" i="1" smtClean="0">
                            <a:latin typeface="Cambria Math" panose="02040503050406030204" pitchFamily="18" charset="0"/>
                          </a:rPr>
                          <m:t>𝑒𝑙𝑒𝑐</m:t>
                        </m:r>
                      </m:sub>
                    </m:sSub>
                  </m:oMath>
                </a14:m>
                <a:r>
                  <a:rPr lang="en-GB" dirty="0"/>
                  <a:t>= number of electrons captured (e-)</a:t>
                </a:r>
              </a:p>
              <a:p>
                <a14:m>
                  <m:oMath xmlns:m="http://schemas.openxmlformats.org/officeDocument/2006/math">
                    <m:r>
                      <a:rPr lang="nb-NO" b="0" i="1" smtClean="0">
                        <a:latin typeface="Cambria Math" panose="02040503050406030204" pitchFamily="18" charset="0"/>
                        <a:ea typeface="Cambria Math" panose="02040503050406030204" pitchFamily="18" charset="0"/>
                      </a:rPr>
                      <m:t>𝛽</m:t>
                    </m:r>
                  </m:oMath>
                </a14:m>
                <a:r>
                  <a:rPr lang="en-GB" dirty="0"/>
                  <a:t> = black level offset (DN)</a:t>
                </a:r>
              </a:p>
            </p:txBody>
          </p:sp>
        </mc:Choice>
        <mc:Fallback xmlns="">
          <p:sp>
            <p:nvSpPr>
              <p:cNvPr id="8" name="TextBox 7">
                <a:extLst>
                  <a:ext uri="{FF2B5EF4-FFF2-40B4-BE49-F238E27FC236}">
                    <a16:creationId xmlns:a16="http://schemas.microsoft.com/office/drawing/2014/main" id="{3C8CAC9D-21A3-5D4D-81EC-3DD6D2AB78E8}"/>
                  </a:ext>
                </a:extLst>
              </p:cNvPr>
              <p:cNvSpPr txBox="1">
                <a:spLocks noRot="1" noChangeAspect="1" noMove="1" noResize="1" noEditPoints="1" noAdjustHandles="1" noChangeArrowheads="1" noChangeShapeType="1" noTextEdit="1"/>
              </p:cNvSpPr>
              <p:nvPr/>
            </p:nvSpPr>
            <p:spPr>
              <a:xfrm>
                <a:off x="1071563" y="2686050"/>
                <a:ext cx="4748544" cy="1631216"/>
              </a:xfrm>
              <a:prstGeom prst="rect">
                <a:avLst/>
              </a:prstGeom>
              <a:blipFill>
                <a:blip r:embed="rId3"/>
                <a:stretch>
                  <a:fillRect l="-1337" t="-2326" r="-267" b="-5426"/>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FEC8B06B-07AB-1849-ADBB-6B5DAB1C35FD}"/>
              </a:ext>
            </a:extLst>
          </p:cNvPr>
          <p:cNvSpPr txBox="1"/>
          <p:nvPr/>
        </p:nvSpPr>
        <p:spPr>
          <a:xfrm>
            <a:off x="1128713" y="2143125"/>
            <a:ext cx="540533" cy="400110"/>
          </a:xfrm>
          <a:prstGeom prst="rect">
            <a:avLst/>
          </a:prstGeom>
          <a:noFill/>
        </p:spPr>
        <p:txBody>
          <a:bodyPr wrap="none" rtlCol="0">
            <a:spAutoFit/>
          </a:bodyPr>
          <a:lstStyle/>
          <a:p>
            <a:r>
              <a:rPr lang="en-GB" dirty="0"/>
              <a:t>Let</a:t>
            </a:r>
          </a:p>
        </p:txBody>
      </p:sp>
      <p:sp>
        <p:nvSpPr>
          <p:cNvPr id="10" name="TextBox 9">
            <a:extLst>
              <a:ext uri="{FF2B5EF4-FFF2-40B4-BE49-F238E27FC236}">
                <a16:creationId xmlns:a16="http://schemas.microsoft.com/office/drawing/2014/main" id="{4D550D9C-4519-7543-B5FA-3F6E3B39651F}"/>
              </a:ext>
            </a:extLst>
          </p:cNvPr>
          <p:cNvSpPr txBox="1"/>
          <p:nvPr/>
        </p:nvSpPr>
        <p:spPr>
          <a:xfrm>
            <a:off x="7343775" y="2114490"/>
            <a:ext cx="497252" cy="400110"/>
          </a:xfrm>
          <a:prstGeom prst="rect">
            <a:avLst/>
          </a:prstGeom>
          <a:noFill/>
        </p:spPr>
        <p:txBody>
          <a:bodyPr wrap="none" rtlCol="0">
            <a:spAutoFit/>
          </a:bodyPr>
          <a:lstStyle/>
          <a:p>
            <a:r>
              <a:rPr lang="en-GB" dirty="0"/>
              <a:t>(1)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D7C1B53-2BDF-A34B-812F-160FCAAEE07E}"/>
                  </a:ext>
                </a:extLst>
              </p:cNvPr>
              <p:cNvSpPr txBox="1"/>
              <p:nvPr/>
            </p:nvSpPr>
            <p:spPr>
              <a:xfrm>
                <a:off x="1185863" y="4400550"/>
                <a:ext cx="7308154" cy="402161"/>
              </a:xfrm>
              <a:prstGeom prst="rect">
                <a:avLst/>
              </a:prstGeom>
              <a:noFill/>
            </p:spPr>
            <p:txBody>
              <a:bodyPr wrap="none" rtlCol="0">
                <a:spAutoFit/>
              </a:bodyPr>
              <a:lstStyle/>
              <a:p>
                <a:r>
                  <a:rPr lang="en-GB" dirty="0"/>
                  <a:t>From (1), the noise output variance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nb-NO" i="1">
                            <a:latin typeface="Cambria Math" panose="02040503050406030204" pitchFamily="18" charset="0"/>
                          </a:rPr>
                          <m:t>𝑜𝑢𝑡</m:t>
                        </m:r>
                      </m:sub>
                      <m:sup>
                        <m:r>
                          <a:rPr lang="nb-NO" i="1">
                            <a:latin typeface="Cambria Math" panose="02040503050406030204" pitchFamily="18" charset="0"/>
                          </a:rPr>
                          <m:t>2</m:t>
                        </m:r>
                      </m:sup>
                    </m:sSubSup>
                  </m:oMath>
                </a14:m>
                <a:r>
                  <a:rPr lang="en-GB" dirty="0"/>
                  <a:t>) can be expressed by</a:t>
                </a:r>
              </a:p>
            </p:txBody>
          </p:sp>
        </mc:Choice>
        <mc:Fallback xmlns="">
          <p:sp>
            <p:nvSpPr>
              <p:cNvPr id="11" name="TextBox 10">
                <a:extLst>
                  <a:ext uri="{FF2B5EF4-FFF2-40B4-BE49-F238E27FC236}">
                    <a16:creationId xmlns:a16="http://schemas.microsoft.com/office/drawing/2014/main" id="{1D7C1B53-2BDF-A34B-812F-160FCAAEE07E}"/>
                  </a:ext>
                </a:extLst>
              </p:cNvPr>
              <p:cNvSpPr txBox="1">
                <a:spLocks noRot="1" noChangeAspect="1" noMove="1" noResize="1" noEditPoints="1" noAdjustHandles="1" noChangeArrowheads="1" noChangeShapeType="1" noTextEdit="1"/>
              </p:cNvSpPr>
              <p:nvPr/>
            </p:nvSpPr>
            <p:spPr>
              <a:xfrm>
                <a:off x="1185863" y="4400550"/>
                <a:ext cx="7308154" cy="402161"/>
              </a:xfrm>
              <a:prstGeom prst="rect">
                <a:avLst/>
              </a:prstGeom>
              <a:blipFill>
                <a:blip r:embed="rId4"/>
                <a:stretch>
                  <a:fillRect l="-693" t="-6250" b="-28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E9D1FE0-DBD7-B54A-AEC9-D1EBB13DCB46}"/>
                  </a:ext>
                </a:extLst>
              </p:cNvPr>
              <p:cNvSpPr txBox="1"/>
              <p:nvPr/>
            </p:nvSpPr>
            <p:spPr>
              <a:xfrm>
                <a:off x="2415991" y="4953000"/>
                <a:ext cx="3984809" cy="319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GB" i="1" smtClean="0">
                              <a:latin typeface="Cambria Math" panose="02040503050406030204" pitchFamily="18" charset="0"/>
                              <a:ea typeface="Cambria Math" panose="02040503050406030204" pitchFamily="18" charset="0"/>
                            </a:rPr>
                            <m:t>𝜎</m:t>
                          </m:r>
                        </m:e>
                        <m:sub>
                          <m:r>
                            <a:rPr lang="nb-NO" b="0" i="1" smtClean="0">
                              <a:latin typeface="Cambria Math" panose="02040503050406030204" pitchFamily="18" charset="0"/>
                            </a:rPr>
                            <m:t>𝑜𝑢𝑡</m:t>
                          </m:r>
                        </m:sub>
                        <m:sup>
                          <m:r>
                            <a:rPr lang="nb-NO" b="0" i="1" smtClean="0">
                              <a:latin typeface="Cambria Math" panose="02040503050406030204" pitchFamily="18" charset="0"/>
                            </a:rPr>
                            <m:t>2</m:t>
                          </m:r>
                        </m:sup>
                      </m:sSubSup>
                      <m:r>
                        <a:rPr lang="nb-NO"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nb-NO" b="0" i="1" smtClean="0">
                              <a:latin typeface="Cambria Math" panose="02040503050406030204" pitchFamily="18" charset="0"/>
                            </a:rPr>
                            <m:t>𝑒𝑙𝑒𝑐</m:t>
                          </m:r>
                        </m:sub>
                        <m:sup>
                          <m:r>
                            <a:rPr lang="nb-NO" i="1">
                              <a:latin typeface="Cambria Math" panose="02040503050406030204" pitchFamily="18" charset="0"/>
                            </a:rPr>
                            <m:t>2</m:t>
                          </m:r>
                        </m:sup>
                      </m:sSubSup>
                      <m:r>
                        <a:rPr lang="nb-NO" b="0" i="0" smtClean="0">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nb-NO" b="0" i="1" smtClean="0">
                              <a:latin typeface="Cambria Math" panose="02040503050406030204" pitchFamily="18" charset="0"/>
                            </a:rPr>
                            <m:t>𝑅𝑁</m:t>
                          </m:r>
                        </m:sub>
                        <m:sup>
                          <m:r>
                            <a:rPr lang="nb-NO" i="1">
                              <a:latin typeface="Cambria Math" panose="02040503050406030204" pitchFamily="18" charset="0"/>
                            </a:rPr>
                            <m:t>2</m:t>
                          </m:r>
                        </m:sup>
                      </m:sSubSup>
                      <m:r>
                        <a:rPr lang="nb-NO" b="0" i="1" smtClean="0">
                          <a:latin typeface="Cambria Math" panose="02040503050406030204" pitchFamily="18" charset="0"/>
                        </a:rPr>
                        <m:t>=</m:t>
                      </m:r>
                      <m:sSup>
                        <m:sSupPr>
                          <m:ctrlPr>
                            <a:rPr lang="nb-NO" b="0" i="1" smtClean="0">
                              <a:latin typeface="Cambria Math" panose="02040503050406030204" pitchFamily="18" charset="0"/>
                            </a:rPr>
                          </m:ctrlPr>
                        </m:sSupPr>
                        <m:e>
                          <m:r>
                            <a:rPr lang="nb-NO" b="0" i="1" smtClean="0">
                              <a:latin typeface="Cambria Math" panose="02040503050406030204" pitchFamily="18" charset="0"/>
                              <a:ea typeface="Cambria Math" panose="02040503050406030204" pitchFamily="18" charset="0"/>
                            </a:rPr>
                            <m:t>𝛼</m:t>
                          </m:r>
                        </m:e>
                        <m:sup>
                          <m:r>
                            <a:rPr lang="nb-NO" b="0" i="1" smtClean="0">
                              <a:latin typeface="Cambria Math" panose="02040503050406030204" pitchFamily="18" charset="0"/>
                            </a:rPr>
                            <m:t>2</m:t>
                          </m:r>
                        </m:sup>
                      </m:sSup>
                      <m:sSub>
                        <m:sSubPr>
                          <m:ctrlPr>
                            <a:rPr lang="nb-NO" b="0" i="1" smtClean="0">
                              <a:latin typeface="Cambria Math" panose="02040503050406030204" pitchFamily="18" charset="0"/>
                            </a:rPr>
                          </m:ctrlPr>
                        </m:sSubPr>
                        <m:e>
                          <m:r>
                            <a:rPr lang="nb-NO" b="0" i="1" smtClean="0">
                              <a:latin typeface="Cambria Math" panose="02040503050406030204" pitchFamily="18" charset="0"/>
                            </a:rPr>
                            <m:t>𝑁</m:t>
                          </m:r>
                        </m:e>
                        <m:sub>
                          <m:r>
                            <a:rPr lang="nb-NO" b="0" i="1" smtClean="0">
                              <a:latin typeface="Cambria Math" panose="02040503050406030204" pitchFamily="18" charset="0"/>
                            </a:rPr>
                            <m:t>𝑒𝑙𝑒𝑐</m:t>
                          </m:r>
                        </m:sub>
                      </m:sSub>
                      <m:r>
                        <a:rPr lang="nb-NO"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nb-NO" i="1">
                              <a:latin typeface="Cambria Math" panose="02040503050406030204" pitchFamily="18" charset="0"/>
                            </a:rPr>
                            <m:t>𝑅𝑁</m:t>
                          </m:r>
                        </m:sub>
                        <m:sup>
                          <m:r>
                            <a:rPr lang="nb-NO" i="1">
                              <a:latin typeface="Cambria Math" panose="02040503050406030204" pitchFamily="18" charset="0"/>
                            </a:rPr>
                            <m:t>2</m:t>
                          </m:r>
                        </m:sup>
                      </m:sSubSup>
                    </m:oMath>
                  </m:oMathPara>
                </a14:m>
                <a:endParaRPr lang="en-GB" dirty="0"/>
              </a:p>
            </p:txBody>
          </p:sp>
        </mc:Choice>
        <mc:Fallback xmlns="">
          <p:sp>
            <p:nvSpPr>
              <p:cNvPr id="12" name="TextBox 11">
                <a:extLst>
                  <a:ext uri="{FF2B5EF4-FFF2-40B4-BE49-F238E27FC236}">
                    <a16:creationId xmlns:a16="http://schemas.microsoft.com/office/drawing/2014/main" id="{0E9D1FE0-DBD7-B54A-AEC9-D1EBB13DCB46}"/>
                  </a:ext>
                </a:extLst>
              </p:cNvPr>
              <p:cNvSpPr txBox="1">
                <a:spLocks noRot="1" noChangeAspect="1" noMove="1" noResize="1" noEditPoints="1" noAdjustHandles="1" noChangeArrowheads="1" noChangeShapeType="1" noTextEdit="1"/>
              </p:cNvSpPr>
              <p:nvPr/>
            </p:nvSpPr>
            <p:spPr>
              <a:xfrm>
                <a:off x="2415991" y="4953000"/>
                <a:ext cx="3984809" cy="319959"/>
              </a:xfrm>
              <a:prstGeom prst="rect">
                <a:avLst/>
              </a:prstGeom>
              <a:blipFill>
                <a:blip r:embed="rId5"/>
                <a:stretch>
                  <a:fillRect b="-15385"/>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E1105613-065E-EB42-A95E-6F3710C36268}"/>
              </a:ext>
            </a:extLst>
          </p:cNvPr>
          <p:cNvSpPr txBox="1"/>
          <p:nvPr/>
        </p:nvSpPr>
        <p:spPr>
          <a:xfrm>
            <a:off x="7391400" y="4933890"/>
            <a:ext cx="497252" cy="400110"/>
          </a:xfrm>
          <a:prstGeom prst="rect">
            <a:avLst/>
          </a:prstGeom>
          <a:noFill/>
        </p:spPr>
        <p:txBody>
          <a:bodyPr wrap="none" rtlCol="0">
            <a:spAutoFit/>
          </a:bodyPr>
          <a:lstStyle/>
          <a:p>
            <a:r>
              <a:rPr lang="en-GB" dirty="0"/>
              <a:t>(2)</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B46D395-6DD5-EF40-A630-B11041AD25B0}"/>
                  </a:ext>
                </a:extLst>
              </p:cNvPr>
              <p:cNvSpPr txBox="1"/>
              <p:nvPr/>
            </p:nvSpPr>
            <p:spPr>
              <a:xfrm>
                <a:off x="1271588" y="5486400"/>
                <a:ext cx="5499326" cy="1032142"/>
              </a:xfrm>
              <a:prstGeom prst="rect">
                <a:avLst/>
              </a:prstGeom>
              <a:noFill/>
            </p:spPr>
            <p:txBody>
              <a:bodyPr wrap="none" rtlCol="0">
                <a:spAutoFit/>
              </a:bodyPr>
              <a:lstStyle/>
              <a:p>
                <a:r>
                  <a:rPr lang="en-GB" dirty="0"/>
                  <a:t>, where</a:t>
                </a:r>
              </a:p>
              <a:p>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nb-NO" i="1">
                            <a:latin typeface="Cambria Math" panose="02040503050406030204" pitchFamily="18" charset="0"/>
                          </a:rPr>
                          <m:t>𝑒𝑙𝑒𝑐</m:t>
                        </m:r>
                      </m:sub>
                      <m:sup>
                        <m:r>
                          <a:rPr lang="nb-NO" i="1">
                            <a:latin typeface="Cambria Math" panose="02040503050406030204" pitchFamily="18" charset="0"/>
                          </a:rPr>
                          <m:t>2</m:t>
                        </m:r>
                      </m:sup>
                    </m:sSubSup>
                  </m:oMath>
                </a14:m>
                <a:r>
                  <a:rPr lang="en-GB" dirty="0"/>
                  <a:t> = electron shot noise (DN</a:t>
                </a:r>
                <a:r>
                  <a:rPr lang="en-GB" baseline="30000" dirty="0"/>
                  <a:t>2</a:t>
                </a:r>
                <a:r>
                  <a:rPr lang="en-GB" dirty="0"/>
                  <a:t>)</a:t>
                </a:r>
              </a:p>
              <a:p>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nb-NO" b="0" i="1" smtClean="0">
                            <a:latin typeface="Cambria Math" panose="02040503050406030204" pitchFamily="18" charset="0"/>
                          </a:rPr>
                          <m:t>𝑅𝑁</m:t>
                        </m:r>
                      </m:sub>
                      <m:sup>
                        <m:r>
                          <a:rPr lang="nb-NO" i="1">
                            <a:latin typeface="Cambria Math" panose="02040503050406030204" pitchFamily="18" charset="0"/>
                          </a:rPr>
                          <m:t>2</m:t>
                        </m:r>
                      </m:sup>
                    </m:sSubSup>
                  </m:oMath>
                </a14:m>
                <a:r>
                  <a:rPr lang="en-GB" dirty="0"/>
                  <a:t> = </a:t>
                </a:r>
                <a:r>
                  <a:rPr lang="en-GB" dirty="0" err="1"/>
                  <a:t>readnoise</a:t>
                </a:r>
                <a:r>
                  <a:rPr lang="en-GB" dirty="0"/>
                  <a:t> floor at zero illumination (DN</a:t>
                </a:r>
                <a:r>
                  <a:rPr lang="en-GB" baseline="30000" dirty="0"/>
                  <a:t>2</a:t>
                </a:r>
                <a:r>
                  <a:rPr lang="en-GB" dirty="0"/>
                  <a:t>)</a:t>
                </a:r>
              </a:p>
            </p:txBody>
          </p:sp>
        </mc:Choice>
        <mc:Fallback xmlns="">
          <p:sp>
            <p:nvSpPr>
              <p:cNvPr id="14" name="TextBox 13">
                <a:extLst>
                  <a:ext uri="{FF2B5EF4-FFF2-40B4-BE49-F238E27FC236}">
                    <a16:creationId xmlns:a16="http://schemas.microsoft.com/office/drawing/2014/main" id="{FB46D395-6DD5-EF40-A630-B11041AD25B0}"/>
                  </a:ext>
                </a:extLst>
              </p:cNvPr>
              <p:cNvSpPr txBox="1">
                <a:spLocks noRot="1" noChangeAspect="1" noMove="1" noResize="1" noEditPoints="1" noAdjustHandles="1" noChangeArrowheads="1" noChangeShapeType="1" noTextEdit="1"/>
              </p:cNvSpPr>
              <p:nvPr/>
            </p:nvSpPr>
            <p:spPr>
              <a:xfrm>
                <a:off x="1271588" y="5486400"/>
                <a:ext cx="5499326" cy="1032142"/>
              </a:xfrm>
              <a:prstGeom prst="rect">
                <a:avLst/>
              </a:prstGeom>
              <a:blipFill>
                <a:blip r:embed="rId6"/>
                <a:stretch>
                  <a:fillRect l="-922" t="-3704" b="-9877"/>
                </a:stretch>
              </a:blipFill>
            </p:spPr>
            <p:txBody>
              <a:bodyPr/>
              <a:lstStyle/>
              <a:p>
                <a:r>
                  <a:rPr lang="en-GB">
                    <a:noFill/>
                  </a:rPr>
                  <a:t> </a:t>
                </a:r>
              </a:p>
            </p:txBody>
          </p:sp>
        </mc:Fallback>
      </mc:AlternateContent>
    </p:spTree>
    <p:extLst>
      <p:ext uri="{BB962C8B-B14F-4D97-AF65-F5344CB8AC3E}">
        <p14:creationId xmlns:p14="http://schemas.microsoft.com/office/powerpoint/2010/main" val="36184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D7C9-486B-5F4C-ACEA-E3959283B6B0}"/>
              </a:ext>
            </a:extLst>
          </p:cNvPr>
          <p:cNvSpPr>
            <a:spLocks noGrp="1"/>
          </p:cNvSpPr>
          <p:nvPr>
            <p:ph type="title"/>
          </p:nvPr>
        </p:nvSpPr>
        <p:spPr/>
        <p:txBody>
          <a:bodyPr/>
          <a:lstStyle/>
          <a:p>
            <a:r>
              <a:rPr lang="en-GB" dirty="0"/>
              <a:t>Photon Transfer Curve (cont.)</a:t>
            </a:r>
          </a:p>
        </p:txBody>
      </p:sp>
      <p:sp>
        <p:nvSpPr>
          <p:cNvPr id="4" name="Date Placeholder 3">
            <a:extLst>
              <a:ext uri="{FF2B5EF4-FFF2-40B4-BE49-F238E27FC236}">
                <a16:creationId xmlns:a16="http://schemas.microsoft.com/office/drawing/2014/main" id="{8FA09295-CCD1-1C48-B01C-004A4E482A09}"/>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99EFC968-7515-9846-A739-5EE96664225B}"/>
              </a:ext>
            </a:extLst>
          </p:cNvPr>
          <p:cNvSpPr>
            <a:spLocks noGrp="1"/>
          </p:cNvSpPr>
          <p:nvPr>
            <p:ph type="sldNum" sz="quarter" idx="12"/>
          </p:nvPr>
        </p:nvSpPr>
        <p:spPr/>
        <p:txBody>
          <a:bodyPr/>
          <a:lstStyle/>
          <a:p>
            <a:pPr>
              <a:defRPr/>
            </a:pPr>
            <a:fld id="{C7C305EA-59A6-7140-95FF-E1B500F1B4CD}" type="slidenum">
              <a:rPr lang="en-US" smtClean="0"/>
              <a:pPr>
                <a:defRPr/>
              </a:pPr>
              <a:t>12</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7EBA8C-4952-5447-BD35-D3348328EEB5}"/>
                  </a:ext>
                </a:extLst>
              </p:cNvPr>
              <p:cNvSpPr txBox="1"/>
              <p:nvPr/>
            </p:nvSpPr>
            <p:spPr>
              <a:xfrm>
                <a:off x="3505200" y="2133600"/>
                <a:ext cx="220214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𝑆</m:t>
                          </m:r>
                        </m:e>
                        <m:sub>
                          <m:r>
                            <a:rPr lang="nb-NO" b="0" i="1" smtClean="0">
                              <a:latin typeface="Cambria Math" panose="02040503050406030204" pitchFamily="18" charset="0"/>
                            </a:rPr>
                            <m:t>𝑜𝑢𝑡</m:t>
                          </m:r>
                        </m:sub>
                      </m:sSub>
                      <m:r>
                        <a:rPr lang="nb-NO" b="0" i="1" smtClean="0">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β</m:t>
                      </m:r>
                      <m:r>
                        <a:rPr lang="nb-NO" b="0" i="1" smtClean="0">
                          <a:latin typeface="Cambria Math" panose="02040503050406030204" pitchFamily="18" charset="0"/>
                        </a:rPr>
                        <m:t>=</m:t>
                      </m:r>
                      <m:r>
                        <a:rPr lang="nb-NO" b="0" i="1" smtClean="0">
                          <a:latin typeface="Cambria Math" panose="02040503050406030204" pitchFamily="18" charset="0"/>
                          <a:ea typeface="Cambria Math" panose="02040503050406030204" pitchFamily="18" charset="0"/>
                        </a:rPr>
                        <m:t>𝛼</m:t>
                      </m:r>
                      <m:r>
                        <a:rPr lang="nb-NO" b="0" i="1" smtClean="0">
                          <a:latin typeface="Cambria Math" panose="02040503050406030204" pitchFamily="18" charset="0"/>
                          <a:ea typeface="Cambria Math" panose="02040503050406030204" pitchFamily="18" charset="0"/>
                        </a:rPr>
                        <m:t>∙</m:t>
                      </m:r>
                      <m:sSub>
                        <m:sSubPr>
                          <m:ctrlPr>
                            <a:rPr lang="nb-NO" b="0" i="1" smtClean="0">
                              <a:latin typeface="Cambria Math" panose="02040503050406030204" pitchFamily="18" charset="0"/>
                              <a:ea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𝑁</m:t>
                          </m:r>
                        </m:e>
                        <m:sub>
                          <m:r>
                            <a:rPr lang="nb-NO" b="0" i="1" smtClean="0">
                              <a:latin typeface="Cambria Math" panose="02040503050406030204" pitchFamily="18" charset="0"/>
                              <a:ea typeface="Cambria Math" panose="02040503050406030204" pitchFamily="18" charset="0"/>
                            </a:rPr>
                            <m:t>𝑒𝑙𝑒𝑐</m:t>
                          </m:r>
                        </m:sub>
                      </m:sSub>
                    </m:oMath>
                  </m:oMathPara>
                </a14:m>
                <a:endParaRPr lang="en-GB" dirty="0"/>
              </a:p>
            </p:txBody>
          </p:sp>
        </mc:Choice>
        <mc:Fallback xmlns="">
          <p:sp>
            <p:nvSpPr>
              <p:cNvPr id="7" name="TextBox 6">
                <a:extLst>
                  <a:ext uri="{FF2B5EF4-FFF2-40B4-BE49-F238E27FC236}">
                    <a16:creationId xmlns:a16="http://schemas.microsoft.com/office/drawing/2014/main" id="{077EBA8C-4952-5447-BD35-D3348328EEB5}"/>
                  </a:ext>
                </a:extLst>
              </p:cNvPr>
              <p:cNvSpPr txBox="1">
                <a:spLocks noRot="1" noChangeAspect="1" noMove="1" noResize="1" noEditPoints="1" noAdjustHandles="1" noChangeArrowheads="1" noChangeShapeType="1" noTextEdit="1"/>
              </p:cNvSpPr>
              <p:nvPr/>
            </p:nvSpPr>
            <p:spPr>
              <a:xfrm>
                <a:off x="3505200" y="2133600"/>
                <a:ext cx="2202141" cy="307777"/>
              </a:xfrm>
              <a:prstGeom prst="rect">
                <a:avLst/>
              </a:prstGeom>
              <a:blipFill>
                <a:blip r:embed="rId2"/>
                <a:stretch>
                  <a:fillRect l="-2312" b="-33333"/>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3C8CAC9D-21A3-5D4D-81EC-3DD6D2AB78E8}"/>
              </a:ext>
            </a:extLst>
          </p:cNvPr>
          <p:cNvSpPr txBox="1"/>
          <p:nvPr/>
        </p:nvSpPr>
        <p:spPr>
          <a:xfrm>
            <a:off x="1071563" y="2686050"/>
            <a:ext cx="2864887" cy="400110"/>
          </a:xfrm>
          <a:prstGeom prst="rect">
            <a:avLst/>
          </a:prstGeom>
          <a:noFill/>
        </p:spPr>
        <p:txBody>
          <a:bodyPr wrap="none" rtlCol="0">
            <a:spAutoFit/>
          </a:bodyPr>
          <a:lstStyle/>
          <a:p>
            <a:r>
              <a:rPr lang="en-GB" dirty="0"/>
              <a:t>Replacing into (2) gives</a:t>
            </a:r>
          </a:p>
        </p:txBody>
      </p:sp>
      <p:sp>
        <p:nvSpPr>
          <p:cNvPr id="9" name="TextBox 8">
            <a:extLst>
              <a:ext uri="{FF2B5EF4-FFF2-40B4-BE49-F238E27FC236}">
                <a16:creationId xmlns:a16="http://schemas.microsoft.com/office/drawing/2014/main" id="{FEC8B06B-07AB-1849-ADBB-6B5DAB1C35FD}"/>
              </a:ext>
            </a:extLst>
          </p:cNvPr>
          <p:cNvSpPr txBox="1"/>
          <p:nvPr/>
        </p:nvSpPr>
        <p:spPr>
          <a:xfrm>
            <a:off x="1066800" y="2114490"/>
            <a:ext cx="2191626" cy="400110"/>
          </a:xfrm>
          <a:prstGeom prst="rect">
            <a:avLst/>
          </a:prstGeom>
          <a:noFill/>
        </p:spPr>
        <p:txBody>
          <a:bodyPr wrap="none" rtlCol="0">
            <a:spAutoFit/>
          </a:bodyPr>
          <a:lstStyle/>
          <a:p>
            <a:r>
              <a:rPr lang="en-GB" dirty="0"/>
              <a:t>From (1) we have</a:t>
            </a:r>
          </a:p>
        </p:txBody>
      </p:sp>
      <p:sp>
        <p:nvSpPr>
          <p:cNvPr id="10" name="TextBox 9">
            <a:extLst>
              <a:ext uri="{FF2B5EF4-FFF2-40B4-BE49-F238E27FC236}">
                <a16:creationId xmlns:a16="http://schemas.microsoft.com/office/drawing/2014/main" id="{4D550D9C-4519-7543-B5FA-3F6E3B39651F}"/>
              </a:ext>
            </a:extLst>
          </p:cNvPr>
          <p:cNvSpPr txBox="1"/>
          <p:nvPr/>
        </p:nvSpPr>
        <p:spPr>
          <a:xfrm>
            <a:off x="7343775" y="2114490"/>
            <a:ext cx="497252" cy="400110"/>
          </a:xfrm>
          <a:prstGeom prst="rect">
            <a:avLst/>
          </a:prstGeom>
          <a:noFill/>
        </p:spPr>
        <p:txBody>
          <a:bodyPr wrap="none" rtlCol="0">
            <a:spAutoFit/>
          </a:bodyPr>
          <a:lstStyle/>
          <a:p>
            <a:r>
              <a:rPr lang="en-GB" dirty="0"/>
              <a:t>(3)</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F1E0E6-FFBC-EA43-B73E-DAEE29F0EE44}"/>
                  </a:ext>
                </a:extLst>
              </p:cNvPr>
              <p:cNvSpPr txBox="1"/>
              <p:nvPr/>
            </p:nvSpPr>
            <p:spPr>
              <a:xfrm>
                <a:off x="2568391" y="3352800"/>
                <a:ext cx="2865785" cy="3120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GB" i="1" smtClean="0">
                              <a:latin typeface="Cambria Math" panose="02040503050406030204" pitchFamily="18" charset="0"/>
                              <a:ea typeface="Cambria Math" panose="02040503050406030204" pitchFamily="18" charset="0"/>
                            </a:rPr>
                            <m:t>𝜎</m:t>
                          </m:r>
                        </m:e>
                        <m:sub>
                          <m:r>
                            <a:rPr lang="nb-NO" b="0" i="1" smtClean="0">
                              <a:latin typeface="Cambria Math" panose="02040503050406030204" pitchFamily="18" charset="0"/>
                            </a:rPr>
                            <m:t>𝑜𝑢𝑡</m:t>
                          </m:r>
                        </m:sub>
                        <m:sup>
                          <m:r>
                            <a:rPr lang="nb-NO" b="0" i="1" smtClean="0">
                              <a:latin typeface="Cambria Math" panose="02040503050406030204" pitchFamily="18" charset="0"/>
                            </a:rPr>
                            <m:t>2</m:t>
                          </m:r>
                        </m:sup>
                      </m:sSubSup>
                      <m:r>
                        <a:rPr lang="nb-NO" b="0" i="1" smtClean="0">
                          <a:latin typeface="Cambria Math" panose="02040503050406030204" pitchFamily="18" charset="0"/>
                        </a:rPr>
                        <m:t>=</m:t>
                      </m:r>
                      <m:r>
                        <a:rPr lang="nb-NO" i="1">
                          <a:latin typeface="Cambria Math" panose="02040503050406030204" pitchFamily="18" charset="0"/>
                          <a:ea typeface="Cambria Math" panose="02040503050406030204" pitchFamily="18" charset="0"/>
                        </a:rPr>
                        <m:t>𝛼</m:t>
                      </m:r>
                      <m:d>
                        <m:dPr>
                          <m:ctrlPr>
                            <a:rPr lang="nb-NO" i="1" smtClean="0">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rPr>
                              </m:ctrlPr>
                            </m:sSubPr>
                            <m:e>
                              <m:r>
                                <a:rPr lang="nb-NO" i="1">
                                  <a:latin typeface="Cambria Math" panose="02040503050406030204" pitchFamily="18" charset="0"/>
                                  <a:ea typeface="Cambria Math" panose="02040503050406030204" pitchFamily="18" charset="0"/>
                                </a:rPr>
                                <m:t>𝑆</m:t>
                              </m:r>
                            </m:e>
                            <m:sub>
                              <m:r>
                                <a:rPr lang="nb-NO" i="1">
                                  <a:latin typeface="Cambria Math" panose="02040503050406030204" pitchFamily="18" charset="0"/>
                                </a:rPr>
                                <m:t>𝑜𝑢𝑡</m:t>
                              </m:r>
                            </m:sub>
                          </m:sSub>
                          <m:r>
                            <a:rPr lang="nb-NO"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β</m:t>
                          </m:r>
                        </m:e>
                      </m:d>
                      <m:r>
                        <a:rPr lang="nb-NO"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nb-NO" i="1">
                              <a:latin typeface="Cambria Math" panose="02040503050406030204" pitchFamily="18" charset="0"/>
                            </a:rPr>
                            <m:t>𝑅𝑁</m:t>
                          </m:r>
                        </m:sub>
                        <m:sup>
                          <m:r>
                            <a:rPr lang="nb-NO" i="1">
                              <a:latin typeface="Cambria Math" panose="02040503050406030204" pitchFamily="18" charset="0"/>
                            </a:rPr>
                            <m:t>2</m:t>
                          </m:r>
                        </m:sup>
                      </m:sSubSup>
                    </m:oMath>
                  </m:oMathPara>
                </a14:m>
                <a:endParaRPr lang="en-GB" dirty="0"/>
              </a:p>
            </p:txBody>
          </p:sp>
        </mc:Choice>
        <mc:Fallback xmlns="">
          <p:sp>
            <p:nvSpPr>
              <p:cNvPr id="15" name="TextBox 14">
                <a:extLst>
                  <a:ext uri="{FF2B5EF4-FFF2-40B4-BE49-F238E27FC236}">
                    <a16:creationId xmlns:a16="http://schemas.microsoft.com/office/drawing/2014/main" id="{EDF1E0E6-FFBC-EA43-B73E-DAEE29F0EE44}"/>
                  </a:ext>
                </a:extLst>
              </p:cNvPr>
              <p:cNvSpPr txBox="1">
                <a:spLocks noRot="1" noChangeAspect="1" noMove="1" noResize="1" noEditPoints="1" noAdjustHandles="1" noChangeArrowheads="1" noChangeShapeType="1" noTextEdit="1"/>
              </p:cNvSpPr>
              <p:nvPr/>
            </p:nvSpPr>
            <p:spPr>
              <a:xfrm>
                <a:off x="2568391" y="3352800"/>
                <a:ext cx="2865785" cy="312073"/>
              </a:xfrm>
              <a:prstGeom prst="rect">
                <a:avLst/>
              </a:prstGeom>
              <a:blipFill>
                <a:blip r:embed="rId3"/>
                <a:stretch>
                  <a:fillRect t="-4000" b="-32000"/>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0F40D03-A1E3-C043-AA7D-67D3E2F0E7F8}"/>
              </a:ext>
            </a:extLst>
          </p:cNvPr>
          <p:cNvSpPr txBox="1"/>
          <p:nvPr/>
        </p:nvSpPr>
        <p:spPr>
          <a:xfrm>
            <a:off x="7351348" y="3276600"/>
            <a:ext cx="497252" cy="400110"/>
          </a:xfrm>
          <a:prstGeom prst="rect">
            <a:avLst/>
          </a:prstGeom>
          <a:noFill/>
        </p:spPr>
        <p:txBody>
          <a:bodyPr wrap="none" rtlCol="0">
            <a:spAutoFit/>
          </a:bodyPr>
          <a:lstStyle/>
          <a:p>
            <a:r>
              <a:rPr lang="en-GB" dirty="0"/>
              <a:t>(4)</a:t>
            </a:r>
          </a:p>
        </p:txBody>
      </p:sp>
      <p:sp>
        <p:nvSpPr>
          <p:cNvPr id="6" name="TextBox 5">
            <a:extLst>
              <a:ext uri="{FF2B5EF4-FFF2-40B4-BE49-F238E27FC236}">
                <a16:creationId xmlns:a16="http://schemas.microsoft.com/office/drawing/2014/main" id="{8776DA73-BFAD-D548-B185-738F56954322}"/>
              </a:ext>
            </a:extLst>
          </p:cNvPr>
          <p:cNvSpPr txBox="1"/>
          <p:nvPr/>
        </p:nvSpPr>
        <p:spPr>
          <a:xfrm>
            <a:off x="1066800" y="3945800"/>
            <a:ext cx="4499950" cy="400110"/>
          </a:xfrm>
          <a:prstGeom prst="rect">
            <a:avLst/>
          </a:prstGeom>
          <a:noFill/>
        </p:spPr>
        <p:txBody>
          <a:bodyPr wrap="none" rtlCol="0">
            <a:spAutoFit/>
          </a:bodyPr>
          <a:lstStyle/>
          <a:p>
            <a:r>
              <a:rPr lang="en-GB" dirty="0"/>
              <a:t>Deriving (4) with respect to </a:t>
            </a:r>
            <a:r>
              <a:rPr lang="en-GB" i="1" dirty="0" err="1"/>
              <a:t>S</a:t>
            </a:r>
            <a:r>
              <a:rPr lang="en-GB" i="1" baseline="-25000" dirty="0" err="1"/>
              <a:t>out</a:t>
            </a:r>
            <a:r>
              <a:rPr lang="en-GB" dirty="0"/>
              <a:t> gives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F733A7-BDB5-D741-A9CA-5CF0927631CC}"/>
                  </a:ext>
                </a:extLst>
              </p:cNvPr>
              <p:cNvSpPr txBox="1"/>
              <p:nvPr/>
            </p:nvSpPr>
            <p:spPr>
              <a:xfrm>
                <a:off x="2590800" y="4578871"/>
                <a:ext cx="1187248" cy="672492"/>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nb-NO" b="0" i="1" smtClean="0">
                              <a:latin typeface="Cambria Math" panose="02040503050406030204" pitchFamily="18" charset="0"/>
                            </a:rPr>
                            <m:t>𝑑</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nb-NO" i="1">
                                  <a:latin typeface="Cambria Math" panose="02040503050406030204" pitchFamily="18" charset="0"/>
                                </a:rPr>
                                <m:t>𝑜𝑢𝑡</m:t>
                              </m:r>
                            </m:sub>
                            <m:sup>
                              <m:r>
                                <a:rPr lang="nb-NO" i="1">
                                  <a:latin typeface="Cambria Math" panose="02040503050406030204" pitchFamily="18" charset="0"/>
                                </a:rPr>
                                <m:t>2</m:t>
                              </m:r>
                            </m:sup>
                          </m:sSubSup>
                        </m:num>
                        <m:den>
                          <m:r>
                            <a:rPr lang="nb-NO" b="0" i="1" smtClean="0">
                              <a:latin typeface="Cambria Math" panose="02040503050406030204" pitchFamily="18" charset="0"/>
                            </a:rPr>
                            <m:t>𝑑</m:t>
                          </m:r>
                          <m:sSub>
                            <m:sSubPr>
                              <m:ctrlPr>
                                <a:rPr lang="en-GB" i="1">
                                  <a:latin typeface="Cambria Math" panose="02040503050406030204" pitchFamily="18" charset="0"/>
                                </a:rPr>
                              </m:ctrlPr>
                            </m:sSubPr>
                            <m:e>
                              <m:r>
                                <a:rPr lang="nb-NO" i="1">
                                  <a:latin typeface="Cambria Math" panose="02040503050406030204" pitchFamily="18" charset="0"/>
                                  <a:ea typeface="Cambria Math" panose="02040503050406030204" pitchFamily="18" charset="0"/>
                                </a:rPr>
                                <m:t>𝑆</m:t>
                              </m:r>
                            </m:e>
                            <m:sub>
                              <m:r>
                                <a:rPr lang="nb-NO" i="1">
                                  <a:latin typeface="Cambria Math" panose="02040503050406030204" pitchFamily="18" charset="0"/>
                                </a:rPr>
                                <m:t>𝑜𝑢𝑡</m:t>
                              </m:r>
                            </m:sub>
                          </m:sSub>
                        </m:den>
                      </m:f>
                      <m:r>
                        <a:rPr lang="nb-NO" b="0" i="1" smtClean="0">
                          <a:latin typeface="Cambria Math" panose="02040503050406030204" pitchFamily="18" charset="0"/>
                        </a:rPr>
                        <m:t>=</m:t>
                      </m:r>
                      <m:r>
                        <a:rPr lang="nb-NO"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16" name="TextBox 15">
                <a:extLst>
                  <a:ext uri="{FF2B5EF4-FFF2-40B4-BE49-F238E27FC236}">
                    <a16:creationId xmlns:a16="http://schemas.microsoft.com/office/drawing/2014/main" id="{F4F733A7-BDB5-D741-A9CA-5CF0927631CC}"/>
                  </a:ext>
                </a:extLst>
              </p:cNvPr>
              <p:cNvSpPr txBox="1">
                <a:spLocks noRot="1" noChangeAspect="1" noMove="1" noResize="1" noEditPoints="1" noAdjustHandles="1" noChangeArrowheads="1" noChangeShapeType="1" noTextEdit="1"/>
              </p:cNvSpPr>
              <p:nvPr/>
            </p:nvSpPr>
            <p:spPr>
              <a:xfrm>
                <a:off x="2590800" y="4578871"/>
                <a:ext cx="1187248" cy="672492"/>
              </a:xfrm>
              <a:prstGeom prst="rect">
                <a:avLst/>
              </a:prstGeom>
              <a:blipFill>
                <a:blip r:embed="rId4"/>
                <a:stretch>
                  <a:fillRect l="-5376" r="-1075" b="-7547"/>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C103B95F-60BA-BA40-BD54-A893DB01CDF3}"/>
              </a:ext>
            </a:extLst>
          </p:cNvPr>
          <p:cNvSpPr txBox="1"/>
          <p:nvPr/>
        </p:nvSpPr>
        <p:spPr>
          <a:xfrm>
            <a:off x="7400925" y="4648200"/>
            <a:ext cx="497252" cy="400110"/>
          </a:xfrm>
          <a:prstGeom prst="rect">
            <a:avLst/>
          </a:prstGeom>
          <a:noFill/>
        </p:spPr>
        <p:txBody>
          <a:bodyPr wrap="none" rtlCol="0">
            <a:spAutoFit/>
          </a:bodyPr>
          <a:lstStyle/>
          <a:p>
            <a:r>
              <a:rPr lang="en-GB" dirty="0"/>
              <a:t>(5)</a:t>
            </a:r>
          </a:p>
        </p:txBody>
      </p:sp>
      <p:sp>
        <p:nvSpPr>
          <p:cNvPr id="18" name="TextBox 17">
            <a:extLst>
              <a:ext uri="{FF2B5EF4-FFF2-40B4-BE49-F238E27FC236}">
                <a16:creationId xmlns:a16="http://schemas.microsoft.com/office/drawing/2014/main" id="{79B22472-A76C-0D42-B897-34D2D57FD9B5}"/>
              </a:ext>
            </a:extLst>
          </p:cNvPr>
          <p:cNvSpPr txBox="1"/>
          <p:nvPr/>
        </p:nvSpPr>
        <p:spPr>
          <a:xfrm>
            <a:off x="1143000" y="5600700"/>
            <a:ext cx="7772400" cy="1015663"/>
          </a:xfrm>
          <a:prstGeom prst="rect">
            <a:avLst/>
          </a:prstGeom>
          <a:noFill/>
        </p:spPr>
        <p:txBody>
          <a:bodyPr wrap="square" rtlCol="0">
            <a:spAutoFit/>
          </a:bodyPr>
          <a:lstStyle/>
          <a:p>
            <a:r>
              <a:rPr lang="en-GB" dirty="0"/>
              <a:t>Conclusion: Conversion gain (in DN/e-) is slope of output variance versus mean curve. Can be referred back to FD node by dividing by ADC gain and SF gain.</a:t>
            </a:r>
          </a:p>
        </p:txBody>
      </p:sp>
      <p:sp>
        <p:nvSpPr>
          <p:cNvPr id="19" name="TextBox 18">
            <a:extLst>
              <a:ext uri="{FF2B5EF4-FFF2-40B4-BE49-F238E27FC236}">
                <a16:creationId xmlns:a16="http://schemas.microsoft.com/office/drawing/2014/main" id="{EC0ED2A8-EC71-1041-AA59-0679E32AB9AF}"/>
              </a:ext>
            </a:extLst>
          </p:cNvPr>
          <p:cNvSpPr txBox="1"/>
          <p:nvPr/>
        </p:nvSpPr>
        <p:spPr>
          <a:xfrm>
            <a:off x="4371975" y="4724400"/>
            <a:ext cx="1024639" cy="400110"/>
          </a:xfrm>
          <a:prstGeom prst="rect">
            <a:avLst/>
          </a:prstGeom>
          <a:noFill/>
        </p:spPr>
        <p:txBody>
          <a:bodyPr wrap="none" rtlCol="0">
            <a:spAutoFit/>
          </a:bodyPr>
          <a:lstStyle/>
          <a:p>
            <a:r>
              <a:rPr lang="en-GB" dirty="0"/>
              <a:t>(DN/e-)</a:t>
            </a:r>
          </a:p>
        </p:txBody>
      </p:sp>
    </p:spTree>
    <p:extLst>
      <p:ext uri="{BB962C8B-B14F-4D97-AF65-F5344CB8AC3E}">
        <p14:creationId xmlns:p14="http://schemas.microsoft.com/office/powerpoint/2010/main" val="197341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CF79-9153-EC4D-B28B-32006784BEE2}"/>
              </a:ext>
            </a:extLst>
          </p:cNvPr>
          <p:cNvSpPr>
            <a:spLocks noGrp="1"/>
          </p:cNvSpPr>
          <p:nvPr>
            <p:ph type="title"/>
          </p:nvPr>
        </p:nvSpPr>
        <p:spPr/>
        <p:txBody>
          <a:bodyPr/>
          <a:lstStyle/>
          <a:p>
            <a:r>
              <a:rPr lang="en-GB" dirty="0"/>
              <a:t>PTC remarks</a:t>
            </a:r>
          </a:p>
        </p:txBody>
      </p:sp>
      <p:sp>
        <p:nvSpPr>
          <p:cNvPr id="3" name="Content Placeholder 2">
            <a:extLst>
              <a:ext uri="{FF2B5EF4-FFF2-40B4-BE49-F238E27FC236}">
                <a16:creationId xmlns:a16="http://schemas.microsoft.com/office/drawing/2014/main" id="{70195287-591C-7A44-8DCC-48D5451A2F49}"/>
              </a:ext>
            </a:extLst>
          </p:cNvPr>
          <p:cNvSpPr>
            <a:spLocks noGrp="1"/>
          </p:cNvSpPr>
          <p:nvPr>
            <p:ph idx="1"/>
          </p:nvPr>
        </p:nvSpPr>
        <p:spPr/>
        <p:txBody>
          <a:bodyPr/>
          <a:lstStyle/>
          <a:p>
            <a:r>
              <a:rPr lang="en-GB" sz="2000" dirty="0"/>
              <a:t>Vary light level by changing integration time</a:t>
            </a:r>
          </a:p>
          <a:p>
            <a:pPr lvl="1"/>
            <a:r>
              <a:rPr lang="en-GB" sz="1800" dirty="0"/>
              <a:t>High precision from crystal oscillator</a:t>
            </a:r>
          </a:p>
          <a:p>
            <a:pPr lvl="1"/>
            <a:r>
              <a:rPr lang="en-GB" sz="1800" dirty="0"/>
              <a:t>Tint=0 gives </a:t>
            </a:r>
            <a:r>
              <a:rPr lang="en-GB" sz="1800" dirty="0" err="1"/>
              <a:t>readnoise</a:t>
            </a:r>
            <a:r>
              <a:rPr lang="en-GB" sz="1800" dirty="0"/>
              <a:t> value (RN)</a:t>
            </a:r>
          </a:p>
          <a:p>
            <a:r>
              <a:rPr lang="en-GB" sz="2000" dirty="0"/>
              <a:t>To measure mean value (x-axis), prudent to capture dark frame (black level) for each setting</a:t>
            </a:r>
          </a:p>
          <a:p>
            <a:r>
              <a:rPr lang="en-GB" sz="2000" dirty="0"/>
              <a:t>To measure variance (y-axis), convenient to use difference between two subsequent captures</a:t>
            </a:r>
          </a:p>
          <a:p>
            <a:pPr lvl="1"/>
            <a:r>
              <a:rPr lang="en-GB" sz="1800" dirty="0"/>
              <a:t>Removes black level and fixed pattern noise</a:t>
            </a:r>
          </a:p>
          <a:p>
            <a:pPr lvl="1"/>
            <a:r>
              <a:rPr lang="en-GB" sz="1800" dirty="0"/>
              <a:t>Remember to divide by 2 since noise variance is additive</a:t>
            </a:r>
          </a:p>
          <a:p>
            <a:pPr lvl="1"/>
            <a:r>
              <a:rPr lang="en-GB" sz="1800" dirty="0"/>
              <a:t>Pixel values start to clip near saturation (measurement error)</a:t>
            </a:r>
          </a:p>
          <a:p>
            <a:r>
              <a:rPr lang="en-GB" sz="2000" dirty="0"/>
              <a:t>For extra precision calculate variance for each pixel independently, i.e. by capturing 100-1000 pictures for each light level setting</a:t>
            </a:r>
          </a:p>
          <a:p>
            <a:pPr lvl="1"/>
            <a:r>
              <a:rPr lang="en-GB" sz="1800" dirty="0"/>
              <a:t>Avoids the influence of PRNU at high signal levels</a:t>
            </a:r>
          </a:p>
        </p:txBody>
      </p:sp>
      <p:sp>
        <p:nvSpPr>
          <p:cNvPr id="4" name="Date Placeholder 3">
            <a:extLst>
              <a:ext uri="{FF2B5EF4-FFF2-40B4-BE49-F238E27FC236}">
                <a16:creationId xmlns:a16="http://schemas.microsoft.com/office/drawing/2014/main" id="{18DB4815-832F-1541-B1CD-30AF77D1CF23}"/>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77029D57-B985-2746-AB57-EB3504F1634A}"/>
              </a:ext>
            </a:extLst>
          </p:cNvPr>
          <p:cNvSpPr>
            <a:spLocks noGrp="1"/>
          </p:cNvSpPr>
          <p:nvPr>
            <p:ph type="sldNum" sz="quarter" idx="12"/>
          </p:nvPr>
        </p:nvSpPr>
        <p:spPr/>
        <p:txBody>
          <a:bodyPr/>
          <a:lstStyle/>
          <a:p>
            <a:pPr>
              <a:defRPr/>
            </a:pPr>
            <a:fld id="{C7C305EA-59A6-7140-95FF-E1B500F1B4CD}" type="slidenum">
              <a:rPr lang="en-US" smtClean="0"/>
              <a:pPr>
                <a:defRPr/>
              </a:pPr>
              <a:t>13</a:t>
            </a:fld>
            <a:endParaRPr lang="en-US"/>
          </a:p>
        </p:txBody>
      </p:sp>
    </p:spTree>
    <p:extLst>
      <p:ext uri="{BB962C8B-B14F-4D97-AF65-F5344CB8AC3E}">
        <p14:creationId xmlns:p14="http://schemas.microsoft.com/office/powerpoint/2010/main" val="242688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513BFF-2E79-3C43-BD67-D0DEE2889E19}"/>
              </a:ext>
            </a:extLst>
          </p:cNvPr>
          <p:cNvSpPr>
            <a:spLocks noGrp="1"/>
          </p:cNvSpPr>
          <p:nvPr>
            <p:ph type="title"/>
          </p:nvPr>
        </p:nvSpPr>
        <p:spPr/>
        <p:txBody>
          <a:bodyPr/>
          <a:lstStyle/>
          <a:p>
            <a:r>
              <a:rPr lang="en-GB" dirty="0"/>
              <a:t>PTC example</a:t>
            </a:r>
          </a:p>
        </p:txBody>
      </p:sp>
      <p:sp>
        <p:nvSpPr>
          <p:cNvPr id="4" name="Date Placeholder 3">
            <a:extLst>
              <a:ext uri="{FF2B5EF4-FFF2-40B4-BE49-F238E27FC236}">
                <a16:creationId xmlns:a16="http://schemas.microsoft.com/office/drawing/2014/main" id="{8EFD4955-C7A6-4343-B5E1-5A0A75CA3EED}"/>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34E6C44E-B747-BC47-9F3A-8C1CEA4CECDE}"/>
              </a:ext>
            </a:extLst>
          </p:cNvPr>
          <p:cNvSpPr>
            <a:spLocks noGrp="1"/>
          </p:cNvSpPr>
          <p:nvPr>
            <p:ph type="sldNum" sz="quarter" idx="12"/>
          </p:nvPr>
        </p:nvSpPr>
        <p:spPr/>
        <p:txBody>
          <a:bodyPr/>
          <a:lstStyle/>
          <a:p>
            <a:pPr>
              <a:defRPr/>
            </a:pPr>
            <a:fld id="{C7C305EA-59A6-7140-95FF-E1B500F1B4CD}" type="slidenum">
              <a:rPr lang="en-US" smtClean="0"/>
              <a:pPr>
                <a:defRPr/>
              </a:pPr>
              <a:t>14</a:t>
            </a:fld>
            <a:endParaRPr lang="en-US"/>
          </a:p>
        </p:txBody>
      </p:sp>
      <p:graphicFrame>
        <p:nvGraphicFramePr>
          <p:cNvPr id="11" name="Chart 10">
            <a:extLst>
              <a:ext uri="{FF2B5EF4-FFF2-40B4-BE49-F238E27FC236}">
                <a16:creationId xmlns:a16="http://schemas.microsoft.com/office/drawing/2014/main" id="{555625C4-70E4-4947-BDFD-17CCB9099C42}"/>
              </a:ext>
            </a:extLst>
          </p:cNvPr>
          <p:cNvGraphicFramePr>
            <a:graphicFrameLocks/>
          </p:cNvGraphicFramePr>
          <p:nvPr>
            <p:extLst>
              <p:ext uri="{D42A27DB-BD31-4B8C-83A1-F6EECF244321}">
                <p14:modId xmlns:p14="http://schemas.microsoft.com/office/powerpoint/2010/main" val="4204675134"/>
              </p:ext>
            </p:extLst>
          </p:nvPr>
        </p:nvGraphicFramePr>
        <p:xfrm>
          <a:off x="304800" y="1371600"/>
          <a:ext cx="86868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829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8A1C-D4BC-CB4A-8B32-814BF32DF426}"/>
              </a:ext>
            </a:extLst>
          </p:cNvPr>
          <p:cNvSpPr>
            <a:spLocks noGrp="1"/>
          </p:cNvSpPr>
          <p:nvPr>
            <p:ph type="title"/>
          </p:nvPr>
        </p:nvSpPr>
        <p:spPr/>
        <p:txBody>
          <a:bodyPr/>
          <a:lstStyle/>
          <a:p>
            <a:r>
              <a:rPr lang="en-GB" dirty="0"/>
              <a:t>Dark current (DC) measurement</a:t>
            </a:r>
          </a:p>
        </p:txBody>
      </p:sp>
      <p:sp>
        <p:nvSpPr>
          <p:cNvPr id="4" name="Date Placeholder 3">
            <a:extLst>
              <a:ext uri="{FF2B5EF4-FFF2-40B4-BE49-F238E27FC236}">
                <a16:creationId xmlns:a16="http://schemas.microsoft.com/office/drawing/2014/main" id="{FBD34D44-3A5E-824E-AF8C-84670EAA50A7}"/>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CA1C02AD-212D-C747-8A92-E93329902E96}"/>
              </a:ext>
            </a:extLst>
          </p:cNvPr>
          <p:cNvSpPr>
            <a:spLocks noGrp="1"/>
          </p:cNvSpPr>
          <p:nvPr>
            <p:ph type="sldNum" sz="quarter" idx="12"/>
          </p:nvPr>
        </p:nvSpPr>
        <p:spPr/>
        <p:txBody>
          <a:bodyPr/>
          <a:lstStyle/>
          <a:p>
            <a:pPr>
              <a:defRPr/>
            </a:pPr>
            <a:fld id="{C7C305EA-59A6-7140-95FF-E1B500F1B4CD}" type="slidenum">
              <a:rPr lang="en-US" smtClean="0"/>
              <a:pPr>
                <a:defRPr/>
              </a:pPr>
              <a:t>15</a:t>
            </a:fld>
            <a:endParaRPr lang="en-US"/>
          </a:p>
        </p:txBody>
      </p:sp>
      <p:pic>
        <p:nvPicPr>
          <p:cNvPr id="7" name="Picture 6">
            <a:extLst>
              <a:ext uri="{FF2B5EF4-FFF2-40B4-BE49-F238E27FC236}">
                <a16:creationId xmlns:a16="http://schemas.microsoft.com/office/drawing/2014/main" id="{AC9A6150-DE0C-9345-848D-C81121264446}"/>
              </a:ext>
            </a:extLst>
          </p:cNvPr>
          <p:cNvPicPr>
            <a:picLocks noChangeAspect="1"/>
          </p:cNvPicPr>
          <p:nvPr/>
        </p:nvPicPr>
        <p:blipFill>
          <a:blip r:embed="rId2"/>
          <a:stretch>
            <a:fillRect/>
          </a:stretch>
        </p:blipFill>
        <p:spPr>
          <a:xfrm>
            <a:off x="5257800" y="1732159"/>
            <a:ext cx="3632200" cy="1849241"/>
          </a:xfrm>
          <a:prstGeom prst="rect">
            <a:avLst/>
          </a:prstGeom>
        </p:spPr>
      </p:pic>
      <p:pic>
        <p:nvPicPr>
          <p:cNvPr id="9" name="Picture 8">
            <a:extLst>
              <a:ext uri="{FF2B5EF4-FFF2-40B4-BE49-F238E27FC236}">
                <a16:creationId xmlns:a16="http://schemas.microsoft.com/office/drawing/2014/main" id="{238D4F05-0D51-8442-8736-E16D07F360A8}"/>
              </a:ext>
            </a:extLst>
          </p:cNvPr>
          <p:cNvPicPr>
            <a:picLocks noChangeAspect="1"/>
          </p:cNvPicPr>
          <p:nvPr/>
        </p:nvPicPr>
        <p:blipFill>
          <a:blip r:embed="rId3"/>
          <a:stretch>
            <a:fillRect/>
          </a:stretch>
        </p:blipFill>
        <p:spPr>
          <a:xfrm>
            <a:off x="1860710" y="3810000"/>
            <a:ext cx="3124200" cy="2377265"/>
          </a:xfrm>
          <a:prstGeom prst="rect">
            <a:avLst/>
          </a:prstGeom>
        </p:spPr>
      </p:pic>
      <p:sp>
        <p:nvSpPr>
          <p:cNvPr id="10" name="TextBox 9">
            <a:extLst>
              <a:ext uri="{FF2B5EF4-FFF2-40B4-BE49-F238E27FC236}">
                <a16:creationId xmlns:a16="http://schemas.microsoft.com/office/drawing/2014/main" id="{18B3542C-7EEA-C047-B301-2789AF950A27}"/>
              </a:ext>
            </a:extLst>
          </p:cNvPr>
          <p:cNvSpPr txBox="1"/>
          <p:nvPr/>
        </p:nvSpPr>
        <p:spPr>
          <a:xfrm>
            <a:off x="6136694" y="1346396"/>
            <a:ext cx="1922321" cy="400110"/>
          </a:xfrm>
          <a:prstGeom prst="rect">
            <a:avLst/>
          </a:prstGeom>
          <a:noFill/>
        </p:spPr>
        <p:txBody>
          <a:bodyPr wrap="none" rtlCol="0">
            <a:spAutoFit/>
          </a:bodyPr>
          <a:lstStyle/>
          <a:p>
            <a:r>
              <a:rPr lang="en-GB" dirty="0"/>
              <a:t>Sources of DC</a:t>
            </a:r>
          </a:p>
        </p:txBody>
      </p:sp>
      <p:sp>
        <p:nvSpPr>
          <p:cNvPr id="11" name="TextBox 10">
            <a:extLst>
              <a:ext uri="{FF2B5EF4-FFF2-40B4-BE49-F238E27FC236}">
                <a16:creationId xmlns:a16="http://schemas.microsoft.com/office/drawing/2014/main" id="{3BE88827-8E6C-9545-B3E4-C014AE8017A7}"/>
              </a:ext>
            </a:extLst>
          </p:cNvPr>
          <p:cNvSpPr txBox="1"/>
          <p:nvPr/>
        </p:nvSpPr>
        <p:spPr>
          <a:xfrm>
            <a:off x="0" y="4699069"/>
            <a:ext cx="2042144" cy="707886"/>
          </a:xfrm>
          <a:prstGeom prst="rect">
            <a:avLst/>
          </a:prstGeom>
          <a:noFill/>
        </p:spPr>
        <p:txBody>
          <a:bodyPr wrap="square" rtlCol="0">
            <a:spAutoFit/>
          </a:bodyPr>
          <a:lstStyle/>
          <a:p>
            <a:r>
              <a:rPr lang="en-GB" dirty="0"/>
              <a:t>DC captures at constant temp.</a:t>
            </a:r>
          </a:p>
        </p:txBody>
      </p:sp>
      <p:pic>
        <p:nvPicPr>
          <p:cNvPr id="13" name="Picture 12">
            <a:extLst>
              <a:ext uri="{FF2B5EF4-FFF2-40B4-BE49-F238E27FC236}">
                <a16:creationId xmlns:a16="http://schemas.microsoft.com/office/drawing/2014/main" id="{28949EE3-0ADB-1946-82EF-C263B16789EF}"/>
              </a:ext>
            </a:extLst>
          </p:cNvPr>
          <p:cNvPicPr>
            <a:picLocks noChangeAspect="1"/>
          </p:cNvPicPr>
          <p:nvPr/>
        </p:nvPicPr>
        <p:blipFill>
          <a:blip r:embed="rId4"/>
          <a:stretch>
            <a:fillRect/>
          </a:stretch>
        </p:blipFill>
        <p:spPr>
          <a:xfrm>
            <a:off x="5334000" y="3960867"/>
            <a:ext cx="2362200" cy="2287533"/>
          </a:xfrm>
          <a:prstGeom prst="rect">
            <a:avLst/>
          </a:prstGeom>
        </p:spPr>
      </p:pic>
      <p:sp>
        <p:nvSpPr>
          <p:cNvPr id="14" name="TextBox 13">
            <a:extLst>
              <a:ext uri="{FF2B5EF4-FFF2-40B4-BE49-F238E27FC236}">
                <a16:creationId xmlns:a16="http://schemas.microsoft.com/office/drawing/2014/main" id="{ECB30053-C827-6E41-B95D-83C256674DCB}"/>
              </a:ext>
            </a:extLst>
          </p:cNvPr>
          <p:cNvSpPr txBox="1"/>
          <p:nvPr/>
        </p:nvSpPr>
        <p:spPr>
          <a:xfrm>
            <a:off x="7658100" y="4586288"/>
            <a:ext cx="1331912" cy="1015663"/>
          </a:xfrm>
          <a:prstGeom prst="rect">
            <a:avLst/>
          </a:prstGeom>
          <a:noFill/>
        </p:spPr>
        <p:txBody>
          <a:bodyPr wrap="square" rtlCol="0">
            <a:spAutoFit/>
          </a:bodyPr>
          <a:lstStyle/>
          <a:p>
            <a:r>
              <a:rPr lang="en-GB" dirty="0"/>
              <a:t>Example of bright pixels</a:t>
            </a:r>
          </a:p>
        </p:txBody>
      </p:sp>
      <p:sp>
        <p:nvSpPr>
          <p:cNvPr id="15" name="Oval 14">
            <a:extLst>
              <a:ext uri="{FF2B5EF4-FFF2-40B4-BE49-F238E27FC236}">
                <a16:creationId xmlns:a16="http://schemas.microsoft.com/office/drawing/2014/main" id="{9D7EEEFA-FFA3-0D43-BEDF-97A9D0785F71}"/>
              </a:ext>
            </a:extLst>
          </p:cNvPr>
          <p:cNvSpPr/>
          <p:nvPr/>
        </p:nvSpPr>
        <p:spPr bwMode="auto">
          <a:xfrm>
            <a:off x="5370512" y="5943600"/>
            <a:ext cx="203200" cy="203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6" name="Oval 15">
            <a:extLst>
              <a:ext uri="{FF2B5EF4-FFF2-40B4-BE49-F238E27FC236}">
                <a16:creationId xmlns:a16="http://schemas.microsoft.com/office/drawing/2014/main" id="{EDF2F402-601F-0E4C-B917-EC68F1E501E9}"/>
              </a:ext>
            </a:extLst>
          </p:cNvPr>
          <p:cNvSpPr/>
          <p:nvPr/>
        </p:nvSpPr>
        <p:spPr bwMode="auto">
          <a:xfrm>
            <a:off x="6691312" y="4383088"/>
            <a:ext cx="203200" cy="203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7" name="TextBox 16">
            <a:extLst>
              <a:ext uri="{FF2B5EF4-FFF2-40B4-BE49-F238E27FC236}">
                <a16:creationId xmlns:a16="http://schemas.microsoft.com/office/drawing/2014/main" id="{3C1A2A03-B1F0-C149-AF9F-310E6BCF7CB6}"/>
              </a:ext>
            </a:extLst>
          </p:cNvPr>
          <p:cNvSpPr txBox="1"/>
          <p:nvPr/>
        </p:nvSpPr>
        <p:spPr>
          <a:xfrm>
            <a:off x="1621010" y="6165011"/>
            <a:ext cx="3560590" cy="400110"/>
          </a:xfrm>
          <a:prstGeom prst="rect">
            <a:avLst/>
          </a:prstGeom>
          <a:noFill/>
        </p:spPr>
        <p:txBody>
          <a:bodyPr wrap="none" rtlCol="0">
            <a:spAutoFit/>
          </a:bodyPr>
          <a:lstStyle/>
          <a:p>
            <a:r>
              <a:rPr lang="en-GB" dirty="0"/>
              <a:t>Source: Harvest Imaging blog</a:t>
            </a:r>
          </a:p>
        </p:txBody>
      </p:sp>
      <p:cxnSp>
        <p:nvCxnSpPr>
          <p:cNvPr id="6" name="Straight Arrow Connector 5">
            <a:extLst>
              <a:ext uri="{FF2B5EF4-FFF2-40B4-BE49-F238E27FC236}">
                <a16:creationId xmlns:a16="http://schemas.microsoft.com/office/drawing/2014/main" id="{BAC0F262-A865-9B4E-9329-D446121E8E28}"/>
              </a:ext>
            </a:extLst>
          </p:cNvPr>
          <p:cNvCxnSpPr/>
          <p:nvPr/>
        </p:nvCxnSpPr>
        <p:spPr bwMode="auto">
          <a:xfrm flipV="1">
            <a:off x="838200" y="1732159"/>
            <a:ext cx="0" cy="162064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1DE10473-D630-B54C-AA39-576089DE5710}"/>
              </a:ext>
            </a:extLst>
          </p:cNvPr>
          <p:cNvCxnSpPr/>
          <p:nvPr/>
        </p:nvCxnSpPr>
        <p:spPr bwMode="auto">
          <a:xfrm>
            <a:off x="838200" y="3352800"/>
            <a:ext cx="258461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Connector 18">
            <a:extLst>
              <a:ext uri="{FF2B5EF4-FFF2-40B4-BE49-F238E27FC236}">
                <a16:creationId xmlns:a16="http://schemas.microsoft.com/office/drawing/2014/main" id="{471A6899-5D05-6B48-8CD2-AFB728B30397}"/>
              </a:ext>
            </a:extLst>
          </p:cNvPr>
          <p:cNvCxnSpPr/>
          <p:nvPr/>
        </p:nvCxnSpPr>
        <p:spPr bwMode="auto">
          <a:xfrm flipV="1">
            <a:off x="838200" y="2209800"/>
            <a:ext cx="1905000" cy="1143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8EC57B0F-6340-9A45-BA8D-5237426116CC}"/>
              </a:ext>
            </a:extLst>
          </p:cNvPr>
          <p:cNvCxnSpPr/>
          <p:nvPr/>
        </p:nvCxnSpPr>
        <p:spPr bwMode="auto">
          <a:xfrm>
            <a:off x="2042144" y="2656779"/>
            <a:ext cx="0" cy="2388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FDC77986-D96D-B946-81FC-3267BE07C335}"/>
              </a:ext>
            </a:extLst>
          </p:cNvPr>
          <p:cNvCxnSpPr/>
          <p:nvPr/>
        </p:nvCxnSpPr>
        <p:spPr bwMode="auto">
          <a:xfrm flipH="1">
            <a:off x="1621010" y="2895600"/>
            <a:ext cx="42113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TextBox 23">
            <a:extLst>
              <a:ext uri="{FF2B5EF4-FFF2-40B4-BE49-F238E27FC236}">
                <a16:creationId xmlns:a16="http://schemas.microsoft.com/office/drawing/2014/main" id="{00ECAC67-E008-3746-B089-15134FAACF6A}"/>
              </a:ext>
            </a:extLst>
          </p:cNvPr>
          <p:cNvSpPr txBox="1"/>
          <p:nvPr/>
        </p:nvSpPr>
        <p:spPr>
          <a:xfrm rot="16200000">
            <a:off x="-83115" y="2290806"/>
            <a:ext cx="1233030" cy="400110"/>
          </a:xfrm>
          <a:prstGeom prst="rect">
            <a:avLst/>
          </a:prstGeom>
          <a:noFill/>
        </p:spPr>
        <p:txBody>
          <a:bodyPr wrap="none" rtlCol="0">
            <a:spAutoFit/>
          </a:bodyPr>
          <a:lstStyle/>
          <a:p>
            <a:r>
              <a:rPr lang="en-GB" dirty="0" err="1"/>
              <a:t>μ,</a:t>
            </a:r>
            <a:r>
              <a:rPr lang="en-GB" baseline="-25000" dirty="0" err="1"/>
              <a:t>pix</a:t>
            </a:r>
            <a:r>
              <a:rPr lang="en-GB" dirty="0"/>
              <a:t> (DN)</a:t>
            </a:r>
          </a:p>
        </p:txBody>
      </p:sp>
      <p:sp>
        <p:nvSpPr>
          <p:cNvPr id="25" name="TextBox 24">
            <a:extLst>
              <a:ext uri="{FF2B5EF4-FFF2-40B4-BE49-F238E27FC236}">
                <a16:creationId xmlns:a16="http://schemas.microsoft.com/office/drawing/2014/main" id="{D11882B6-3D25-6448-B179-8BD25D98C761}"/>
              </a:ext>
            </a:extLst>
          </p:cNvPr>
          <p:cNvSpPr txBox="1"/>
          <p:nvPr/>
        </p:nvSpPr>
        <p:spPr>
          <a:xfrm>
            <a:off x="1676400" y="3333690"/>
            <a:ext cx="971869" cy="400110"/>
          </a:xfrm>
          <a:prstGeom prst="rect">
            <a:avLst/>
          </a:prstGeom>
          <a:noFill/>
        </p:spPr>
        <p:txBody>
          <a:bodyPr wrap="none" rtlCol="0">
            <a:spAutoFit/>
          </a:bodyPr>
          <a:lstStyle/>
          <a:p>
            <a:r>
              <a:rPr lang="en-GB" dirty="0"/>
              <a:t>Tint (s)</a:t>
            </a:r>
          </a:p>
        </p:txBody>
      </p:sp>
      <p:sp>
        <p:nvSpPr>
          <p:cNvPr id="26" name="TextBox 25">
            <a:extLst>
              <a:ext uri="{FF2B5EF4-FFF2-40B4-BE49-F238E27FC236}">
                <a16:creationId xmlns:a16="http://schemas.microsoft.com/office/drawing/2014/main" id="{C10F74E7-ED29-6C4F-9489-631E097BF6C4}"/>
              </a:ext>
            </a:extLst>
          </p:cNvPr>
          <p:cNvSpPr txBox="1"/>
          <p:nvPr/>
        </p:nvSpPr>
        <p:spPr>
          <a:xfrm>
            <a:off x="1221917" y="1905000"/>
            <a:ext cx="2969083" cy="400110"/>
          </a:xfrm>
          <a:prstGeom prst="rect">
            <a:avLst/>
          </a:prstGeom>
          <a:noFill/>
        </p:spPr>
        <p:txBody>
          <a:bodyPr wrap="none" rtlCol="0">
            <a:spAutoFit/>
          </a:bodyPr>
          <a:lstStyle/>
          <a:p>
            <a:r>
              <a:rPr lang="en-GB" dirty="0"/>
              <a:t>Slope=DC (DN/s or e-/s)</a:t>
            </a:r>
          </a:p>
        </p:txBody>
      </p:sp>
      <p:sp>
        <p:nvSpPr>
          <p:cNvPr id="27" name="Bent Arrow 26">
            <a:extLst>
              <a:ext uri="{FF2B5EF4-FFF2-40B4-BE49-F238E27FC236}">
                <a16:creationId xmlns:a16="http://schemas.microsoft.com/office/drawing/2014/main" id="{274C7BD1-69E8-4142-9AF2-4DFB675407C0}"/>
              </a:ext>
            </a:extLst>
          </p:cNvPr>
          <p:cNvSpPr/>
          <p:nvPr/>
        </p:nvSpPr>
        <p:spPr bwMode="auto">
          <a:xfrm rot="1536061" flipV="1">
            <a:off x="1492477" y="2397194"/>
            <a:ext cx="345677" cy="285328"/>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8" name="TextBox 27">
            <a:extLst>
              <a:ext uri="{FF2B5EF4-FFF2-40B4-BE49-F238E27FC236}">
                <a16:creationId xmlns:a16="http://schemas.microsoft.com/office/drawing/2014/main" id="{ABAEFF61-A0A9-9D4F-9615-70B1A26FCA46}"/>
              </a:ext>
            </a:extLst>
          </p:cNvPr>
          <p:cNvSpPr txBox="1"/>
          <p:nvPr/>
        </p:nvSpPr>
        <p:spPr>
          <a:xfrm>
            <a:off x="2914650" y="2600325"/>
            <a:ext cx="1221809" cy="400110"/>
          </a:xfrm>
          <a:prstGeom prst="rect">
            <a:avLst/>
          </a:prstGeom>
          <a:noFill/>
        </p:spPr>
        <p:txBody>
          <a:bodyPr wrap="none" rtlCol="0">
            <a:spAutoFit/>
          </a:bodyPr>
          <a:lstStyle/>
          <a:p>
            <a:r>
              <a:rPr lang="en-GB" dirty="0"/>
              <a:t>@T=60C</a:t>
            </a:r>
          </a:p>
        </p:txBody>
      </p:sp>
    </p:spTree>
    <p:extLst>
      <p:ext uri="{BB962C8B-B14F-4D97-AF65-F5344CB8AC3E}">
        <p14:creationId xmlns:p14="http://schemas.microsoft.com/office/powerpoint/2010/main" val="288941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40A7-8602-904E-8CFA-F8CAA74E02EB}"/>
              </a:ext>
            </a:extLst>
          </p:cNvPr>
          <p:cNvSpPr>
            <a:spLocks noGrp="1"/>
          </p:cNvSpPr>
          <p:nvPr>
            <p:ph type="title"/>
          </p:nvPr>
        </p:nvSpPr>
        <p:spPr/>
        <p:txBody>
          <a:bodyPr/>
          <a:lstStyle/>
          <a:p>
            <a:r>
              <a:rPr lang="en-GB" dirty="0"/>
              <a:t>Dark current measurement remarks</a:t>
            </a:r>
          </a:p>
        </p:txBody>
      </p:sp>
      <p:sp>
        <p:nvSpPr>
          <p:cNvPr id="3" name="Content Placeholder 2">
            <a:extLst>
              <a:ext uri="{FF2B5EF4-FFF2-40B4-BE49-F238E27FC236}">
                <a16:creationId xmlns:a16="http://schemas.microsoft.com/office/drawing/2014/main" id="{47C0C578-D99B-054C-B2CF-93B2E8DCA6FA}"/>
              </a:ext>
            </a:extLst>
          </p:cNvPr>
          <p:cNvSpPr>
            <a:spLocks noGrp="1"/>
          </p:cNvSpPr>
          <p:nvPr>
            <p:ph idx="1"/>
          </p:nvPr>
        </p:nvSpPr>
        <p:spPr/>
        <p:txBody>
          <a:bodyPr/>
          <a:lstStyle/>
          <a:p>
            <a:r>
              <a:rPr lang="en-GB" sz="2000" dirty="0"/>
              <a:t>Ensure sensor has reached a stable temperature since DC is highly temperature dependent (DC doubles every 6-8℃)</a:t>
            </a:r>
          </a:p>
          <a:p>
            <a:r>
              <a:rPr lang="en-GB" sz="2000" dirty="0"/>
              <a:t>Avoid light exposure (sometimes challenging)</a:t>
            </a:r>
          </a:p>
          <a:p>
            <a:r>
              <a:rPr lang="en-GB" sz="2000" dirty="0"/>
              <a:t>Beware of DC shading. Could be due to non-uniform doping or contaminant levels and/or heat glow from circuits nearby (e.g. high power voltage driver)</a:t>
            </a:r>
          </a:p>
          <a:p>
            <a:r>
              <a:rPr lang="en-GB" sz="2000" dirty="0"/>
              <a:t>Plot DC vs Tint. Slope gives DC in e-/sec.</a:t>
            </a:r>
          </a:p>
          <a:p>
            <a:pPr lvl="1"/>
            <a:r>
              <a:rPr lang="en-GB" sz="1800" dirty="0"/>
              <a:t>DC can be calculated as average per frame OR individually for each pixel and then averaged</a:t>
            </a:r>
          </a:p>
          <a:p>
            <a:pPr lvl="1"/>
            <a:r>
              <a:rPr lang="en-GB" sz="1800" dirty="0"/>
              <a:t>In the latter case, you can calculate the RMS variation of the DC. This is called the DSNU (dark signal non uniformity).</a:t>
            </a:r>
          </a:p>
          <a:p>
            <a:pPr lvl="1"/>
            <a:r>
              <a:rPr lang="en-GB" sz="1800" dirty="0"/>
              <a:t>DSNU sometimes artificially large due to ’outliers’ in the DC distribution (</a:t>
            </a:r>
            <a:r>
              <a:rPr lang="en-GB" sz="1800" dirty="0" err="1"/>
              <a:t>ie</a:t>
            </a:r>
            <a:r>
              <a:rPr lang="en-GB" sz="1800" dirty="0"/>
              <a:t> bright pixels or black pixels). Could be filtered out.</a:t>
            </a:r>
          </a:p>
        </p:txBody>
      </p:sp>
      <p:sp>
        <p:nvSpPr>
          <p:cNvPr id="4" name="Date Placeholder 3">
            <a:extLst>
              <a:ext uri="{FF2B5EF4-FFF2-40B4-BE49-F238E27FC236}">
                <a16:creationId xmlns:a16="http://schemas.microsoft.com/office/drawing/2014/main" id="{E8871E6F-3369-FB42-AF6D-C688F68B53A0}"/>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D424B2AB-3A31-D249-9B77-2B14E1C4B85E}"/>
              </a:ext>
            </a:extLst>
          </p:cNvPr>
          <p:cNvSpPr>
            <a:spLocks noGrp="1"/>
          </p:cNvSpPr>
          <p:nvPr>
            <p:ph type="sldNum" sz="quarter" idx="12"/>
          </p:nvPr>
        </p:nvSpPr>
        <p:spPr/>
        <p:txBody>
          <a:bodyPr/>
          <a:lstStyle/>
          <a:p>
            <a:pPr>
              <a:defRPr/>
            </a:pPr>
            <a:fld id="{C7C305EA-59A6-7140-95FF-E1B500F1B4CD}" type="slidenum">
              <a:rPr lang="en-US" smtClean="0"/>
              <a:pPr>
                <a:defRPr/>
              </a:pPr>
              <a:t>16</a:t>
            </a:fld>
            <a:endParaRPr lang="en-US"/>
          </a:p>
        </p:txBody>
      </p:sp>
    </p:spTree>
    <p:extLst>
      <p:ext uri="{BB962C8B-B14F-4D97-AF65-F5344CB8AC3E}">
        <p14:creationId xmlns:p14="http://schemas.microsoft.com/office/powerpoint/2010/main" val="1618312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ADF9-1E2E-C04D-86C6-A79E2147F198}"/>
              </a:ext>
            </a:extLst>
          </p:cNvPr>
          <p:cNvSpPr>
            <a:spLocks noGrp="1"/>
          </p:cNvSpPr>
          <p:nvPr>
            <p:ph type="title"/>
          </p:nvPr>
        </p:nvSpPr>
        <p:spPr/>
        <p:txBody>
          <a:bodyPr/>
          <a:lstStyle/>
          <a:p>
            <a:r>
              <a:rPr lang="en-GB" dirty="0" err="1"/>
              <a:t>Photoresponse</a:t>
            </a:r>
            <a:r>
              <a:rPr lang="en-GB" dirty="0"/>
              <a:t> non-uniformity (PRNU)</a:t>
            </a:r>
          </a:p>
        </p:txBody>
      </p:sp>
      <p:sp>
        <p:nvSpPr>
          <p:cNvPr id="3" name="Content Placeholder 2">
            <a:extLst>
              <a:ext uri="{FF2B5EF4-FFF2-40B4-BE49-F238E27FC236}">
                <a16:creationId xmlns:a16="http://schemas.microsoft.com/office/drawing/2014/main" id="{2DDBC3DA-B965-C14A-93FE-5815A5BD21C5}"/>
              </a:ext>
            </a:extLst>
          </p:cNvPr>
          <p:cNvSpPr>
            <a:spLocks noGrp="1"/>
          </p:cNvSpPr>
          <p:nvPr>
            <p:ph idx="1"/>
          </p:nvPr>
        </p:nvSpPr>
        <p:spPr/>
        <p:txBody>
          <a:bodyPr/>
          <a:lstStyle/>
          <a:p>
            <a:r>
              <a:rPr lang="en-GB" dirty="0"/>
              <a:t>As the name suggests, PRNU is a measure of the variation in responsivity from pixel to pixel</a:t>
            </a:r>
          </a:p>
          <a:p>
            <a:r>
              <a:rPr lang="en-GB" dirty="0"/>
              <a:t>It’s definition varies in the literature, but the most common is as follows</a:t>
            </a:r>
          </a:p>
          <a:p>
            <a:endParaRPr lang="en-GB" dirty="0"/>
          </a:p>
          <a:p>
            <a:endParaRPr lang="en-GB" dirty="0"/>
          </a:p>
          <a:p>
            <a:r>
              <a:rPr lang="en-GB" dirty="0"/>
              <a:t>Where σ</a:t>
            </a:r>
            <a:r>
              <a:rPr lang="en-GB" baseline="-25000" dirty="0"/>
              <a:t>50%</a:t>
            </a:r>
            <a:r>
              <a:rPr lang="en-GB" dirty="0"/>
              <a:t> is the </a:t>
            </a:r>
            <a:r>
              <a:rPr lang="en-GB" dirty="0" err="1"/>
              <a:t>rms</a:t>
            </a:r>
            <a:r>
              <a:rPr lang="en-GB" dirty="0"/>
              <a:t> variation of pixel </a:t>
            </a:r>
            <a:r>
              <a:rPr lang="en-GB" u="sng" dirty="0"/>
              <a:t>mean</a:t>
            </a:r>
            <a:r>
              <a:rPr lang="en-GB" dirty="0"/>
              <a:t> values across the frame at 50% saturation (i.e. all the temporal noise is removed by averaging multiple frames, e.g. 100-1000 frames)</a:t>
            </a:r>
          </a:p>
        </p:txBody>
      </p:sp>
      <p:sp>
        <p:nvSpPr>
          <p:cNvPr id="4" name="Date Placeholder 3">
            <a:extLst>
              <a:ext uri="{FF2B5EF4-FFF2-40B4-BE49-F238E27FC236}">
                <a16:creationId xmlns:a16="http://schemas.microsoft.com/office/drawing/2014/main" id="{DAF3D8FE-0241-F945-AEF9-C39B149403A2}"/>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5986EE1F-0D75-EF43-B328-BFDF22FD4D14}"/>
              </a:ext>
            </a:extLst>
          </p:cNvPr>
          <p:cNvSpPr>
            <a:spLocks noGrp="1"/>
          </p:cNvSpPr>
          <p:nvPr>
            <p:ph type="sldNum" sz="quarter" idx="12"/>
          </p:nvPr>
        </p:nvSpPr>
        <p:spPr/>
        <p:txBody>
          <a:bodyPr/>
          <a:lstStyle/>
          <a:p>
            <a:pPr>
              <a:defRPr/>
            </a:pPr>
            <a:fld id="{C7C305EA-59A6-7140-95FF-E1B500F1B4CD}" type="slidenum">
              <a:rPr lang="en-US" smtClean="0"/>
              <a:pPr>
                <a:defRPr/>
              </a:pPr>
              <a:t>17</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E2E676F-9CFA-E842-88E2-E25D451A9A30}"/>
                  </a:ext>
                </a:extLst>
              </p:cNvPr>
              <p:cNvSpPr txBox="1"/>
              <p:nvPr/>
            </p:nvSpPr>
            <p:spPr>
              <a:xfrm>
                <a:off x="2514600" y="3505200"/>
                <a:ext cx="2930931" cy="968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rPr>
                        <m:t>𝑃𝑅𝑁𝑈</m:t>
                      </m:r>
                      <m:r>
                        <a:rPr lang="nb-NO" b="0" i="1" smtClean="0">
                          <a:latin typeface="Cambria Math" panose="02040503050406030204" pitchFamily="18" charset="0"/>
                        </a:rPr>
                        <m:t>=</m:t>
                      </m:r>
                      <m:f>
                        <m:fPr>
                          <m:ctrlPr>
                            <a:rPr lang="nb-NO" b="0" i="1" smtClean="0">
                              <a:latin typeface="Cambria Math" panose="02040503050406030204" pitchFamily="18" charset="0"/>
                            </a:rPr>
                          </m:ctrlPr>
                        </m:fPr>
                        <m:num>
                          <m:rad>
                            <m:radPr>
                              <m:degHide m:val="on"/>
                              <m:ctrlPr>
                                <a:rPr lang="nb-NO" b="0" i="1" smtClean="0">
                                  <a:latin typeface="Cambria Math" panose="02040503050406030204" pitchFamily="18" charset="0"/>
                                </a:rPr>
                              </m:ctrlPr>
                            </m:radPr>
                            <m:deg/>
                            <m:e>
                              <m:sSubSup>
                                <m:sSubSupPr>
                                  <m:ctrlPr>
                                    <a:rPr lang="nb-NO" b="0" i="1" smtClean="0">
                                      <a:latin typeface="Cambria Math" panose="02040503050406030204" pitchFamily="18" charset="0"/>
                                    </a:rPr>
                                  </m:ctrlPr>
                                </m:sSubSupPr>
                                <m:e>
                                  <m:r>
                                    <a:rPr lang="nb-NO" b="0" i="1" smtClean="0">
                                      <a:latin typeface="Cambria Math" panose="02040503050406030204" pitchFamily="18" charset="0"/>
                                      <a:ea typeface="Cambria Math" panose="02040503050406030204" pitchFamily="18" charset="0"/>
                                    </a:rPr>
                                    <m:t>𝜎</m:t>
                                  </m:r>
                                </m:e>
                                <m:sub>
                                  <m:r>
                                    <a:rPr lang="nb-NO" b="0" i="1" smtClean="0">
                                      <a:latin typeface="Cambria Math" panose="02040503050406030204" pitchFamily="18" charset="0"/>
                                    </a:rPr>
                                    <m:t>50%</m:t>
                                  </m:r>
                                </m:sub>
                                <m:sup>
                                  <m:r>
                                    <a:rPr lang="nb-NO" b="0" i="1" smtClean="0">
                                      <a:latin typeface="Cambria Math" panose="02040503050406030204" pitchFamily="18" charset="0"/>
                                    </a:rPr>
                                    <m:t>2</m:t>
                                  </m:r>
                                </m:sup>
                              </m:sSubSup>
                              <m:r>
                                <a:rPr lang="nb-NO" b="0" i="1" smtClean="0">
                                  <a:latin typeface="Cambria Math" panose="02040503050406030204" pitchFamily="18" charset="0"/>
                                </a:rPr>
                                <m:t>−</m:t>
                              </m:r>
                              <m:sSup>
                                <m:sSupPr>
                                  <m:ctrlPr>
                                    <a:rPr lang="nb-NO" b="0" i="1" smtClean="0">
                                      <a:latin typeface="Cambria Math" panose="02040503050406030204" pitchFamily="18" charset="0"/>
                                    </a:rPr>
                                  </m:ctrlPr>
                                </m:sSupPr>
                                <m:e>
                                  <m:r>
                                    <a:rPr lang="nb-NO" b="0" i="1" smtClean="0">
                                      <a:latin typeface="Cambria Math" panose="02040503050406030204" pitchFamily="18" charset="0"/>
                                    </a:rPr>
                                    <m:t>𝐷𝑆𝑁𝑈</m:t>
                                  </m:r>
                                </m:e>
                                <m:sup>
                                  <m:r>
                                    <a:rPr lang="nb-NO" b="0" i="1" smtClean="0">
                                      <a:latin typeface="Cambria Math" panose="02040503050406030204" pitchFamily="18" charset="0"/>
                                    </a:rPr>
                                    <m:t>2</m:t>
                                  </m:r>
                                </m:sup>
                              </m:sSup>
                            </m:e>
                          </m:rad>
                        </m:num>
                        <m:den>
                          <m:d>
                            <m:dPr>
                              <m:ctrlPr>
                                <a:rPr lang="nb-NO" b="0" i="1" smtClean="0">
                                  <a:latin typeface="Cambria Math" panose="02040503050406030204" pitchFamily="18" charset="0"/>
                                </a:rPr>
                              </m:ctrlPr>
                            </m:dPr>
                            <m:e>
                              <m:sSub>
                                <m:sSubPr>
                                  <m:ctrlPr>
                                    <a:rPr lang="nb-NO" b="0" i="1" smtClean="0">
                                      <a:latin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𝜇</m:t>
                                  </m:r>
                                </m:e>
                                <m:sub>
                                  <m:r>
                                    <a:rPr lang="nb-NO" b="0" i="1" smtClean="0">
                                      <a:latin typeface="Cambria Math" panose="02040503050406030204" pitchFamily="18" charset="0"/>
                                    </a:rPr>
                                    <m:t>50%</m:t>
                                  </m:r>
                                </m:sub>
                              </m:sSub>
                              <m:r>
                                <a:rPr lang="nb-NO" b="0" i="1" smtClean="0">
                                  <a:latin typeface="Cambria Math" panose="02040503050406030204" pitchFamily="18" charset="0"/>
                                </a:rPr>
                                <m:t>−</m:t>
                              </m:r>
                              <m:sSub>
                                <m:sSubPr>
                                  <m:ctrlPr>
                                    <a:rPr lang="nb-NO" b="0" i="1" smtClean="0">
                                      <a:latin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𝜇</m:t>
                                  </m:r>
                                </m:e>
                                <m:sub>
                                  <m:r>
                                    <a:rPr lang="nb-NO" b="0" i="1" smtClean="0">
                                      <a:latin typeface="Cambria Math" panose="02040503050406030204" pitchFamily="18" charset="0"/>
                                    </a:rPr>
                                    <m:t>𝑑𝑎𝑟𝑘</m:t>
                                  </m:r>
                                </m:sub>
                              </m:sSub>
                            </m:e>
                          </m:d>
                        </m:den>
                      </m:f>
                    </m:oMath>
                  </m:oMathPara>
                </a14:m>
                <a:endParaRPr lang="en-GB" dirty="0"/>
              </a:p>
            </p:txBody>
          </p:sp>
        </mc:Choice>
        <mc:Fallback xmlns="">
          <p:sp>
            <p:nvSpPr>
              <p:cNvPr id="6" name="TextBox 5">
                <a:extLst>
                  <a:ext uri="{FF2B5EF4-FFF2-40B4-BE49-F238E27FC236}">
                    <a16:creationId xmlns:a16="http://schemas.microsoft.com/office/drawing/2014/main" id="{CE2E676F-9CFA-E842-88E2-E25D451A9A30}"/>
                  </a:ext>
                </a:extLst>
              </p:cNvPr>
              <p:cNvSpPr txBox="1">
                <a:spLocks noRot="1" noChangeAspect="1" noMove="1" noResize="1" noEditPoints="1" noAdjustHandles="1" noChangeArrowheads="1" noChangeShapeType="1" noTextEdit="1"/>
              </p:cNvSpPr>
              <p:nvPr/>
            </p:nvSpPr>
            <p:spPr>
              <a:xfrm>
                <a:off x="2514600" y="3505200"/>
                <a:ext cx="2930931" cy="968727"/>
              </a:xfrm>
              <a:prstGeom prst="rect">
                <a:avLst/>
              </a:prstGeom>
              <a:blipFill>
                <a:blip r:embed="rId2"/>
                <a:stretch>
                  <a:fillRect l="-1293" b="-7895"/>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A6122CDC-BFAC-D640-834C-E3BC0EB6CE05}"/>
              </a:ext>
            </a:extLst>
          </p:cNvPr>
          <p:cNvSpPr txBox="1"/>
          <p:nvPr/>
        </p:nvSpPr>
        <p:spPr>
          <a:xfrm>
            <a:off x="5931258" y="3976628"/>
            <a:ext cx="1079142" cy="400110"/>
          </a:xfrm>
          <a:prstGeom prst="rect">
            <a:avLst/>
          </a:prstGeom>
          <a:noFill/>
        </p:spPr>
        <p:txBody>
          <a:bodyPr wrap="none" rtlCol="0">
            <a:spAutoFit/>
          </a:bodyPr>
          <a:lstStyle/>
          <a:p>
            <a:r>
              <a:rPr lang="en-GB" dirty="0"/>
              <a:t>(% </a:t>
            </a:r>
            <a:r>
              <a:rPr lang="en-GB" dirty="0" err="1"/>
              <a:t>rms</a:t>
            </a:r>
            <a:r>
              <a:rPr lang="en-GB" dirty="0"/>
              <a:t>)</a:t>
            </a:r>
          </a:p>
        </p:txBody>
      </p:sp>
    </p:spTree>
    <p:extLst>
      <p:ext uri="{BB962C8B-B14F-4D97-AF65-F5344CB8AC3E}">
        <p14:creationId xmlns:p14="http://schemas.microsoft.com/office/powerpoint/2010/main" val="299666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35DA-C20F-9949-9BE5-AEDE361BCB65}"/>
              </a:ext>
            </a:extLst>
          </p:cNvPr>
          <p:cNvSpPr>
            <a:spLocks noGrp="1"/>
          </p:cNvSpPr>
          <p:nvPr>
            <p:ph type="title"/>
          </p:nvPr>
        </p:nvSpPr>
        <p:spPr/>
        <p:txBody>
          <a:bodyPr/>
          <a:lstStyle/>
          <a:p>
            <a:r>
              <a:rPr lang="en-GB" dirty="0"/>
              <a:t>PRNU remarks</a:t>
            </a:r>
          </a:p>
        </p:txBody>
      </p:sp>
      <p:sp>
        <p:nvSpPr>
          <p:cNvPr id="3" name="Content Placeholder 2">
            <a:extLst>
              <a:ext uri="{FF2B5EF4-FFF2-40B4-BE49-F238E27FC236}">
                <a16:creationId xmlns:a16="http://schemas.microsoft.com/office/drawing/2014/main" id="{39842841-D67C-FE47-9124-08CE4143DE35}"/>
              </a:ext>
            </a:extLst>
          </p:cNvPr>
          <p:cNvSpPr>
            <a:spLocks noGrp="1"/>
          </p:cNvSpPr>
          <p:nvPr>
            <p:ph idx="1"/>
          </p:nvPr>
        </p:nvSpPr>
        <p:spPr/>
        <p:txBody>
          <a:bodyPr/>
          <a:lstStyle/>
          <a:p>
            <a:r>
              <a:rPr lang="en-GB" dirty="0"/>
              <a:t>Convenient to re-use data from PTC measurements (assuming 100-1000 frames were captured for each integration time)</a:t>
            </a:r>
          </a:p>
          <a:p>
            <a:endParaRPr lang="en-GB" dirty="0"/>
          </a:p>
        </p:txBody>
      </p:sp>
      <p:sp>
        <p:nvSpPr>
          <p:cNvPr id="4" name="Date Placeholder 3">
            <a:extLst>
              <a:ext uri="{FF2B5EF4-FFF2-40B4-BE49-F238E27FC236}">
                <a16:creationId xmlns:a16="http://schemas.microsoft.com/office/drawing/2014/main" id="{D33D613B-BD42-9B46-9EB3-6CD1EEC90DB7}"/>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A0C23953-C383-F646-AC5D-0B112C463951}"/>
              </a:ext>
            </a:extLst>
          </p:cNvPr>
          <p:cNvSpPr>
            <a:spLocks noGrp="1"/>
          </p:cNvSpPr>
          <p:nvPr>
            <p:ph type="sldNum" sz="quarter" idx="12"/>
          </p:nvPr>
        </p:nvSpPr>
        <p:spPr/>
        <p:txBody>
          <a:bodyPr/>
          <a:lstStyle/>
          <a:p>
            <a:pPr>
              <a:defRPr/>
            </a:pPr>
            <a:fld id="{C7C305EA-59A6-7140-95FF-E1B500F1B4CD}" type="slidenum">
              <a:rPr lang="en-US" smtClean="0"/>
              <a:pPr>
                <a:defRPr/>
              </a:pPr>
              <a:t>18</a:t>
            </a:fld>
            <a:endParaRPr lang="en-US"/>
          </a:p>
        </p:txBody>
      </p:sp>
      <p:sp>
        <p:nvSpPr>
          <p:cNvPr id="9" name="TextBox 8">
            <a:extLst>
              <a:ext uri="{FF2B5EF4-FFF2-40B4-BE49-F238E27FC236}">
                <a16:creationId xmlns:a16="http://schemas.microsoft.com/office/drawing/2014/main" id="{F0F097AF-A0CA-CA49-AA5E-61E340D09C2D}"/>
              </a:ext>
            </a:extLst>
          </p:cNvPr>
          <p:cNvSpPr txBox="1"/>
          <p:nvPr/>
        </p:nvSpPr>
        <p:spPr>
          <a:xfrm>
            <a:off x="5962651" y="4314764"/>
            <a:ext cx="2495550" cy="1631216"/>
          </a:xfrm>
          <a:prstGeom prst="rect">
            <a:avLst/>
          </a:prstGeom>
          <a:noFill/>
        </p:spPr>
        <p:txBody>
          <a:bodyPr wrap="square" rtlCol="0">
            <a:spAutoFit/>
          </a:bodyPr>
          <a:lstStyle/>
          <a:p>
            <a:r>
              <a:rPr lang="en-GB" dirty="0"/>
              <a:t>Stack of captures each with identical setting (values vary due to temporal noise, only)</a:t>
            </a:r>
          </a:p>
        </p:txBody>
      </p:sp>
      <p:pic>
        <p:nvPicPr>
          <p:cNvPr id="11" name="Picture 10">
            <a:extLst>
              <a:ext uri="{FF2B5EF4-FFF2-40B4-BE49-F238E27FC236}">
                <a16:creationId xmlns:a16="http://schemas.microsoft.com/office/drawing/2014/main" id="{230E9AEA-F6AB-964E-9839-8893DFC8CC5B}"/>
              </a:ext>
            </a:extLst>
          </p:cNvPr>
          <p:cNvPicPr>
            <a:picLocks noChangeAspect="1"/>
          </p:cNvPicPr>
          <p:nvPr/>
        </p:nvPicPr>
        <p:blipFill>
          <a:blip r:embed="rId2"/>
          <a:stretch>
            <a:fillRect/>
          </a:stretch>
        </p:blipFill>
        <p:spPr>
          <a:xfrm>
            <a:off x="3081340" y="3429000"/>
            <a:ext cx="2876548" cy="2876548"/>
          </a:xfrm>
          <a:prstGeom prst="rect">
            <a:avLst/>
          </a:prstGeom>
        </p:spPr>
      </p:pic>
      <p:sp>
        <p:nvSpPr>
          <p:cNvPr id="12" name="Left Brace 11">
            <a:extLst>
              <a:ext uri="{FF2B5EF4-FFF2-40B4-BE49-F238E27FC236}">
                <a16:creationId xmlns:a16="http://schemas.microsoft.com/office/drawing/2014/main" id="{E57527AD-CC71-F14B-98A4-EB2E4265F1FF}"/>
              </a:ext>
            </a:extLst>
          </p:cNvPr>
          <p:cNvSpPr/>
          <p:nvPr/>
        </p:nvSpPr>
        <p:spPr bwMode="auto">
          <a:xfrm rot="18853189">
            <a:off x="3010192" y="3613254"/>
            <a:ext cx="392859" cy="955543"/>
          </a:xfrm>
          <a:prstGeom prst="leftBrace">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3" name="TextBox 12">
            <a:extLst>
              <a:ext uri="{FF2B5EF4-FFF2-40B4-BE49-F238E27FC236}">
                <a16:creationId xmlns:a16="http://schemas.microsoft.com/office/drawing/2014/main" id="{131FA5AE-5428-5242-899A-651AE15554CC}"/>
              </a:ext>
            </a:extLst>
          </p:cNvPr>
          <p:cNvSpPr txBox="1"/>
          <p:nvPr/>
        </p:nvSpPr>
        <p:spPr>
          <a:xfrm>
            <a:off x="533400" y="3870661"/>
            <a:ext cx="2495550" cy="2246769"/>
          </a:xfrm>
          <a:prstGeom prst="rect">
            <a:avLst/>
          </a:prstGeom>
          <a:noFill/>
        </p:spPr>
        <p:txBody>
          <a:bodyPr wrap="square" rtlCol="0">
            <a:spAutoFit/>
          </a:bodyPr>
          <a:lstStyle/>
          <a:p>
            <a:r>
              <a:rPr lang="en-GB" dirty="0"/>
              <a:t>Remove temporal noise by calculating mean (</a:t>
            </a:r>
            <a:r>
              <a:rPr lang="en-GB" dirty="0" err="1"/>
              <a:t>μ</a:t>
            </a:r>
            <a:r>
              <a:rPr lang="en-GB" dirty="0"/>
              <a:t>) for each pixel position. Use it to calculate PRNU which is spatial and fixed noise.</a:t>
            </a:r>
          </a:p>
        </p:txBody>
      </p:sp>
    </p:spTree>
    <p:extLst>
      <p:ext uri="{BB962C8B-B14F-4D97-AF65-F5344CB8AC3E}">
        <p14:creationId xmlns:p14="http://schemas.microsoft.com/office/powerpoint/2010/main" val="2232455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2" name="Rectangle 1028"/>
          <p:cNvSpPr>
            <a:spLocks noChangeArrowheads="1"/>
          </p:cNvSpPr>
          <p:nvPr/>
        </p:nvSpPr>
        <p:spPr bwMode="auto">
          <a:xfrm>
            <a:off x="5155223" y="2033589"/>
            <a:ext cx="3698631" cy="378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buFontTx/>
              <a:buChar char="•"/>
            </a:pPr>
            <a:r>
              <a:rPr lang="en-GB" dirty="0"/>
              <a:t> VFPN induced by col-to-col variations in Vth and parasitic couplings causing signal DC offset variations</a:t>
            </a:r>
          </a:p>
          <a:p>
            <a:pPr>
              <a:buFontTx/>
              <a:buChar char="•"/>
            </a:pPr>
            <a:r>
              <a:rPr lang="en-GB" dirty="0">
                <a:latin typeface="Arial" charset="0"/>
              </a:rPr>
              <a:t> </a:t>
            </a:r>
            <a:r>
              <a:rPr lang="en-GB" dirty="0"/>
              <a:t>Measured by (</a:t>
            </a:r>
            <a:r>
              <a:rPr lang="en-GB" dirty="0" err="1"/>
              <a:t>i</a:t>
            </a:r>
            <a:r>
              <a:rPr lang="en-GB" dirty="0"/>
              <a:t>) capturing dark frame, (ii) averaging all rows to form one single row without temporal noise, (iii) calculate </a:t>
            </a:r>
            <a:r>
              <a:rPr lang="en-GB" dirty="0" err="1"/>
              <a:t>rms</a:t>
            </a:r>
            <a:r>
              <a:rPr lang="en-GB" dirty="0"/>
              <a:t> value of row</a:t>
            </a:r>
          </a:p>
          <a:p>
            <a:pPr>
              <a:buFontTx/>
              <a:buChar char="•"/>
            </a:pPr>
            <a:r>
              <a:rPr lang="en-GB" dirty="0">
                <a:latin typeface="Arial" charset="0"/>
              </a:rPr>
              <a:t> </a:t>
            </a:r>
            <a:r>
              <a:rPr lang="en-GB" dirty="0"/>
              <a:t>VFPN value should be 10x smaller than RN to be invisible in image</a:t>
            </a:r>
            <a:endParaRPr lang="en-GB" dirty="0">
              <a:latin typeface="Arial" charset="0"/>
            </a:endParaRPr>
          </a:p>
        </p:txBody>
      </p:sp>
      <p:sp>
        <p:nvSpPr>
          <p:cNvPr id="529418" name="Rectangle 1034"/>
          <p:cNvSpPr>
            <a:spLocks noGrp="1" noChangeArrowheads="1"/>
          </p:cNvSpPr>
          <p:nvPr>
            <p:ph type="title"/>
          </p:nvPr>
        </p:nvSpPr>
        <p:spPr>
          <a:noFill/>
          <a:ln/>
        </p:spPr>
        <p:txBody>
          <a:bodyPr lIns="92075" tIns="46038" rIns="92075" bIns="46038" anchor="ctr"/>
          <a:lstStyle/>
          <a:p>
            <a:pPr defTabSz="914400"/>
            <a:r>
              <a:rPr lang="nb-NO" dirty="0" err="1"/>
              <a:t>Vertical</a:t>
            </a:r>
            <a:r>
              <a:rPr lang="nb-NO" dirty="0"/>
              <a:t> </a:t>
            </a:r>
            <a:r>
              <a:rPr lang="nb-NO" dirty="0" err="1"/>
              <a:t>Fixed</a:t>
            </a:r>
            <a:r>
              <a:rPr lang="nb-NO" dirty="0"/>
              <a:t> </a:t>
            </a:r>
            <a:r>
              <a:rPr lang="nb-NO" dirty="0" err="1"/>
              <a:t>Pattern</a:t>
            </a:r>
            <a:r>
              <a:rPr lang="nb-NO" dirty="0"/>
              <a:t> </a:t>
            </a:r>
            <a:r>
              <a:rPr lang="nb-NO" dirty="0" err="1"/>
              <a:t>Noise</a:t>
            </a:r>
            <a:r>
              <a:rPr lang="nb-NO" dirty="0"/>
              <a:t> (VFPN)</a:t>
            </a:r>
            <a:endParaRPr lang="en-GB" dirty="0"/>
          </a:p>
        </p:txBody>
      </p:sp>
      <p:sp>
        <p:nvSpPr>
          <p:cNvPr id="2" name="Date Placeholder 1"/>
          <p:cNvSpPr>
            <a:spLocks noGrp="1"/>
          </p:cNvSpPr>
          <p:nvPr>
            <p:ph type="dt" sz="half" idx="10"/>
          </p:nvPr>
        </p:nvSpPr>
        <p:spPr/>
        <p:txBody>
          <a:bodyPr/>
          <a:lstStyle/>
          <a:p>
            <a:pPr>
              <a:defRPr/>
            </a:pPr>
            <a:fld id="{7D2D4A64-86B6-4A51-838D-D9D4EA2B9B34}" type="datetime1">
              <a:rPr lang="nb-NO" smtClean="0"/>
              <a:t>24.10.2019</a:t>
            </a:fld>
            <a:endParaRPr lang="nb-NO" dirty="0"/>
          </a:p>
        </p:txBody>
      </p:sp>
      <p:sp>
        <p:nvSpPr>
          <p:cNvPr id="3" name="Slide Number Placeholder 2"/>
          <p:cNvSpPr>
            <a:spLocks noGrp="1"/>
          </p:cNvSpPr>
          <p:nvPr>
            <p:ph type="sldNum" sz="quarter" idx="12"/>
          </p:nvPr>
        </p:nvSpPr>
        <p:spPr/>
        <p:txBody>
          <a:bodyPr/>
          <a:lstStyle/>
          <a:p>
            <a:pPr>
              <a:defRPr/>
            </a:pPr>
            <a:fld id="{C7C305EA-59A6-7140-95FF-E1B500F1B4CD}" type="slidenum">
              <a:rPr lang="en-US" smtClean="0"/>
              <a:pPr>
                <a:defRPr/>
              </a:pPr>
              <a:t>19</a:t>
            </a:fld>
            <a:endParaRPr lang="en-US"/>
          </a:p>
        </p:txBody>
      </p:sp>
      <p:pic>
        <p:nvPicPr>
          <p:cNvPr id="12" name="Picture 2" descr="http://qsimaging.com/images/FFT/noise3_fft.gif"/>
          <p:cNvPicPr>
            <a:picLocks noChangeAspect="1" noChangeArrowheads="1"/>
          </p:cNvPicPr>
          <p:nvPr/>
        </p:nvPicPr>
        <p:blipFill>
          <a:blip r:embed="rId3" cstate="print"/>
          <a:srcRect/>
          <a:stretch>
            <a:fillRect/>
          </a:stretch>
        </p:blipFill>
        <p:spPr bwMode="auto">
          <a:xfrm>
            <a:off x="914400" y="1894864"/>
            <a:ext cx="3667736" cy="3667736"/>
          </a:xfrm>
          <a:prstGeom prst="rect">
            <a:avLst/>
          </a:prstGeom>
          <a:noFill/>
        </p:spPr>
      </p:pic>
    </p:spTree>
    <p:extLst>
      <p:ext uri="{BB962C8B-B14F-4D97-AF65-F5344CB8AC3E}">
        <p14:creationId xmlns:p14="http://schemas.microsoft.com/office/powerpoint/2010/main" val="183837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2A95-CDA1-2846-B672-349E1E7C0624}"/>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F9F5A784-3EF5-FD4F-AC82-11B3A73FBA28}"/>
              </a:ext>
            </a:extLst>
          </p:cNvPr>
          <p:cNvSpPr>
            <a:spLocks noGrp="1"/>
          </p:cNvSpPr>
          <p:nvPr>
            <p:ph idx="1"/>
          </p:nvPr>
        </p:nvSpPr>
        <p:spPr/>
        <p:txBody>
          <a:bodyPr/>
          <a:lstStyle/>
          <a:p>
            <a:r>
              <a:rPr lang="en-GB" sz="2400" dirty="0"/>
              <a:t>Measurement tools</a:t>
            </a:r>
          </a:p>
          <a:p>
            <a:r>
              <a:rPr lang="en-GB" sz="2400" dirty="0"/>
              <a:t>QE – Quantum efficiency</a:t>
            </a:r>
          </a:p>
          <a:p>
            <a:r>
              <a:rPr lang="en-GB" sz="2400" dirty="0"/>
              <a:t>CG – Conversion gain</a:t>
            </a:r>
          </a:p>
          <a:p>
            <a:r>
              <a:rPr lang="en-GB" sz="2400" dirty="0"/>
              <a:t>RN - </a:t>
            </a:r>
            <a:r>
              <a:rPr lang="en-GB" sz="2400" dirty="0" err="1"/>
              <a:t>Readnoise</a:t>
            </a:r>
            <a:endParaRPr lang="en-GB" sz="2400" dirty="0"/>
          </a:p>
          <a:p>
            <a:r>
              <a:rPr lang="en-GB" sz="2400" dirty="0"/>
              <a:t>DC – Dark current</a:t>
            </a:r>
          </a:p>
          <a:p>
            <a:r>
              <a:rPr lang="en-GB" sz="2400" dirty="0"/>
              <a:t>DSNU – Dark signal non-uniformity</a:t>
            </a:r>
          </a:p>
          <a:p>
            <a:r>
              <a:rPr lang="en-GB" sz="2400" dirty="0"/>
              <a:t>PRNU – </a:t>
            </a:r>
            <a:r>
              <a:rPr lang="en-GB" sz="2400" dirty="0" err="1"/>
              <a:t>Photoresponse</a:t>
            </a:r>
            <a:r>
              <a:rPr lang="en-GB" sz="2400" dirty="0"/>
              <a:t> non-uniformity</a:t>
            </a:r>
          </a:p>
          <a:p>
            <a:r>
              <a:rPr lang="en-GB" sz="2400" dirty="0"/>
              <a:t>VFPN – Vertical fixed pattern noise</a:t>
            </a:r>
          </a:p>
          <a:p>
            <a:r>
              <a:rPr lang="en-GB" sz="2400" dirty="0"/>
              <a:t>HFPN – Horizontal fixed pattern noise</a:t>
            </a:r>
          </a:p>
          <a:p>
            <a:endParaRPr lang="en-GB" sz="2400" dirty="0"/>
          </a:p>
        </p:txBody>
      </p:sp>
      <p:sp>
        <p:nvSpPr>
          <p:cNvPr id="4" name="Date Placeholder 3">
            <a:extLst>
              <a:ext uri="{FF2B5EF4-FFF2-40B4-BE49-F238E27FC236}">
                <a16:creationId xmlns:a16="http://schemas.microsoft.com/office/drawing/2014/main" id="{127C3E28-D837-C94B-B792-5ABBDE53CEDB}"/>
              </a:ext>
            </a:extLst>
          </p:cNvPr>
          <p:cNvSpPr>
            <a:spLocks noGrp="1"/>
          </p:cNvSpPr>
          <p:nvPr>
            <p:ph type="dt" sz="half" idx="10"/>
          </p:nvPr>
        </p:nvSpPr>
        <p:spPr/>
        <p:txBody>
          <a:bodyPr/>
          <a:lstStyle/>
          <a:p>
            <a:pPr>
              <a:defRPr/>
            </a:pPr>
            <a:fld id="{46F62A53-C34D-484B-8C63-53B7D6C408AF}" type="datetime1">
              <a:rPr lang="nb-NO" smtClean="0"/>
              <a:t>24.10.2019</a:t>
            </a:fld>
            <a:endParaRPr lang="nb-NO" dirty="0"/>
          </a:p>
        </p:txBody>
      </p:sp>
      <p:sp>
        <p:nvSpPr>
          <p:cNvPr id="5" name="Slide Number Placeholder 4">
            <a:extLst>
              <a:ext uri="{FF2B5EF4-FFF2-40B4-BE49-F238E27FC236}">
                <a16:creationId xmlns:a16="http://schemas.microsoft.com/office/drawing/2014/main" id="{916BF9DC-693F-6746-A4A0-EF38FB76C7D6}"/>
              </a:ext>
            </a:extLst>
          </p:cNvPr>
          <p:cNvSpPr>
            <a:spLocks noGrp="1"/>
          </p:cNvSpPr>
          <p:nvPr>
            <p:ph type="sldNum" sz="quarter" idx="12"/>
          </p:nvPr>
        </p:nvSpPr>
        <p:spPr/>
        <p:txBody>
          <a:bodyPr/>
          <a:lstStyle/>
          <a:p>
            <a:pPr>
              <a:defRPr/>
            </a:pPr>
            <a:fld id="{C7C305EA-59A6-7140-95FF-E1B500F1B4CD}" type="slidenum">
              <a:rPr lang="en-US" smtClean="0"/>
              <a:pPr>
                <a:defRPr/>
              </a:pPr>
              <a:t>2</a:t>
            </a:fld>
            <a:endParaRPr lang="en-US"/>
          </a:p>
        </p:txBody>
      </p:sp>
    </p:spTree>
    <p:extLst>
      <p:ext uri="{BB962C8B-B14F-4D97-AF65-F5344CB8AC3E}">
        <p14:creationId xmlns:p14="http://schemas.microsoft.com/office/powerpoint/2010/main" val="39746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Hnoise</a:t>
            </a:r>
            <a:r>
              <a:rPr lang="nb-NO" dirty="0"/>
              <a:t> (rownoise)</a:t>
            </a:r>
          </a:p>
        </p:txBody>
      </p:sp>
      <p:sp>
        <p:nvSpPr>
          <p:cNvPr id="3" name="Date Placeholder 2"/>
          <p:cNvSpPr>
            <a:spLocks noGrp="1"/>
          </p:cNvSpPr>
          <p:nvPr>
            <p:ph type="dt" sz="half" idx="10"/>
          </p:nvPr>
        </p:nvSpPr>
        <p:spPr/>
        <p:txBody>
          <a:bodyPr/>
          <a:lstStyle/>
          <a:p>
            <a:pPr>
              <a:defRPr/>
            </a:pPr>
            <a:fld id="{3933F38F-9930-4FB4-B0CD-29736423B6BF}" type="datetime1">
              <a:rPr lang="nb-NO" smtClean="0"/>
              <a:t>24.10.2019</a:t>
            </a:fld>
            <a:endParaRPr lang="nb-NO" dirty="0"/>
          </a:p>
        </p:txBody>
      </p:sp>
      <p:sp>
        <p:nvSpPr>
          <p:cNvPr id="4" name="Slide Number Placeholder 3"/>
          <p:cNvSpPr>
            <a:spLocks noGrp="1"/>
          </p:cNvSpPr>
          <p:nvPr>
            <p:ph type="sldNum" sz="quarter" idx="12"/>
          </p:nvPr>
        </p:nvSpPr>
        <p:spPr/>
        <p:txBody>
          <a:bodyPr/>
          <a:lstStyle/>
          <a:p>
            <a:pPr>
              <a:defRPr/>
            </a:pPr>
            <a:fld id="{C7C305EA-59A6-7140-95FF-E1B500F1B4CD}" type="slidenum">
              <a:rPr lang="en-US" smtClean="0"/>
              <a:pPr>
                <a:defRPr/>
              </a:pPr>
              <a:t>20</a:t>
            </a:fld>
            <a:endParaRPr lang="en-US"/>
          </a:p>
        </p:txBody>
      </p:sp>
      <p:pic>
        <p:nvPicPr>
          <p:cNvPr id="11266" name="Picture 2" descr="Banding No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3400" y="1759822"/>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28"/>
          <p:cNvSpPr>
            <a:spLocks noChangeArrowheads="1"/>
          </p:cNvSpPr>
          <p:nvPr/>
        </p:nvSpPr>
        <p:spPr bwMode="auto">
          <a:xfrm>
            <a:off x="5155223" y="2033589"/>
            <a:ext cx="3698631" cy="317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buFontTx/>
              <a:buChar char="•"/>
            </a:pPr>
            <a:r>
              <a:rPr lang="en-GB" dirty="0"/>
              <a:t> Temporal noise on all pixels along one row induced by spikes on array signals or on VDD or GND during CDS readout (same noise spike on all pixels along one row)</a:t>
            </a:r>
            <a:endParaRPr lang="en-GB" dirty="0">
              <a:latin typeface="Arial" charset="0"/>
            </a:endParaRPr>
          </a:p>
          <a:p>
            <a:pPr>
              <a:buFontTx/>
              <a:buChar char="•"/>
            </a:pPr>
            <a:r>
              <a:rPr lang="en-GB" dirty="0">
                <a:latin typeface="Arial" charset="0"/>
              </a:rPr>
              <a:t> </a:t>
            </a:r>
            <a:r>
              <a:rPr lang="en-GB" dirty="0" err="1">
                <a:latin typeface="Arial" charset="0"/>
              </a:rPr>
              <a:t>Hnoise</a:t>
            </a:r>
            <a:r>
              <a:rPr lang="en-GB" dirty="0">
                <a:latin typeface="Arial" charset="0"/>
              </a:rPr>
              <a:t> measured similarly to VFPN, </a:t>
            </a:r>
            <a:r>
              <a:rPr lang="en-GB" dirty="0" err="1">
                <a:latin typeface="Arial" charset="0"/>
              </a:rPr>
              <a:t>ie</a:t>
            </a:r>
            <a:r>
              <a:rPr lang="en-GB" dirty="0">
                <a:latin typeface="Arial" charset="0"/>
              </a:rPr>
              <a:t> average all columns to remove temporal noise, then calculate </a:t>
            </a:r>
            <a:r>
              <a:rPr lang="en-GB" dirty="0" err="1">
                <a:latin typeface="Arial" charset="0"/>
              </a:rPr>
              <a:t>rms</a:t>
            </a:r>
            <a:r>
              <a:rPr lang="en-GB" dirty="0">
                <a:latin typeface="Arial" charset="0"/>
              </a:rPr>
              <a:t> value</a:t>
            </a:r>
          </a:p>
        </p:txBody>
      </p:sp>
    </p:spTree>
    <p:extLst>
      <p:ext uri="{BB962C8B-B14F-4D97-AF65-F5344CB8AC3E}">
        <p14:creationId xmlns:p14="http://schemas.microsoft.com/office/powerpoint/2010/main" val="198065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5021-9B65-B54C-92FD-EADC44FFE2A5}"/>
              </a:ext>
            </a:extLst>
          </p:cNvPr>
          <p:cNvSpPr>
            <a:spLocks noGrp="1"/>
          </p:cNvSpPr>
          <p:nvPr>
            <p:ph type="title"/>
          </p:nvPr>
        </p:nvSpPr>
        <p:spPr/>
        <p:txBody>
          <a:bodyPr/>
          <a:lstStyle/>
          <a:p>
            <a:r>
              <a:rPr lang="en-GB" dirty="0"/>
              <a:t>Recommended reading</a:t>
            </a:r>
          </a:p>
        </p:txBody>
      </p:sp>
      <p:sp>
        <p:nvSpPr>
          <p:cNvPr id="3" name="Content Placeholder 2">
            <a:extLst>
              <a:ext uri="{FF2B5EF4-FFF2-40B4-BE49-F238E27FC236}">
                <a16:creationId xmlns:a16="http://schemas.microsoft.com/office/drawing/2014/main" id="{6B200CAA-91FE-0942-8DCE-5C16CA1550BF}"/>
              </a:ext>
            </a:extLst>
          </p:cNvPr>
          <p:cNvSpPr>
            <a:spLocks noGrp="1"/>
          </p:cNvSpPr>
          <p:nvPr>
            <p:ph idx="1"/>
          </p:nvPr>
        </p:nvSpPr>
        <p:spPr/>
        <p:txBody>
          <a:bodyPr/>
          <a:lstStyle/>
          <a:p>
            <a:r>
              <a:rPr lang="en-GB" sz="2400" dirty="0"/>
              <a:t>EMVA 1288 Standard for image sensor characterization</a:t>
            </a:r>
          </a:p>
          <a:p>
            <a:pPr lvl="1"/>
            <a:r>
              <a:rPr lang="nb-NO" sz="2000" dirty="0">
                <a:hlinkClick r:id="rId2"/>
              </a:rPr>
              <a:t>https://www.emva.org/wp-content/uploads/EMVA1288-3.1a.pdf</a:t>
            </a:r>
            <a:endParaRPr lang="nb-NO" sz="2000" dirty="0"/>
          </a:p>
          <a:p>
            <a:r>
              <a:rPr lang="en-GB" sz="2400" dirty="0"/>
              <a:t>SPIE book by Jim </a:t>
            </a:r>
            <a:r>
              <a:rPr lang="en-GB" sz="2400" dirty="0" err="1"/>
              <a:t>Janesick</a:t>
            </a:r>
            <a:r>
              <a:rPr lang="en-GB" sz="2400" dirty="0"/>
              <a:t>: Photon Transfer</a:t>
            </a:r>
          </a:p>
          <a:p>
            <a:pPr lvl="1"/>
            <a:r>
              <a:rPr lang="en-GB" sz="2000" dirty="0"/>
              <a:t>Available at </a:t>
            </a:r>
            <a:r>
              <a:rPr lang="en-GB" sz="2000" dirty="0" err="1"/>
              <a:t>UiO</a:t>
            </a:r>
            <a:endParaRPr lang="en-GB" sz="2000" dirty="0"/>
          </a:p>
          <a:p>
            <a:r>
              <a:rPr lang="en-GB" sz="2400" dirty="0"/>
              <a:t>PhD thesis on CIS characterization</a:t>
            </a:r>
          </a:p>
          <a:p>
            <a:pPr lvl="1"/>
            <a:r>
              <a:rPr lang="nb-NO" sz="2000" dirty="0">
                <a:hlinkClick r:id="rId3"/>
              </a:rPr>
              <a:t>file:///Users/eier/Downloads/Utsav_jain_thesis_report.pdf</a:t>
            </a:r>
            <a:endParaRPr lang="nb-NO" sz="2000" dirty="0"/>
          </a:p>
          <a:p>
            <a:r>
              <a:rPr lang="en-GB" sz="2400" dirty="0"/>
              <a:t>SPIE paper on Raspberry Pi based camera characterization</a:t>
            </a:r>
          </a:p>
          <a:p>
            <a:pPr lvl="1"/>
            <a:r>
              <a:rPr lang="en-GB" sz="2000" dirty="0">
                <a:hlinkClick r:id="rId4"/>
              </a:rPr>
              <a:t>https://www.spiedigitallibrary.org/journalArticle/Download?fullDOI=10.1117%2F1.JEI.26.1.013014</a:t>
            </a:r>
            <a:r>
              <a:rPr lang="en-GB" sz="2000" dirty="0"/>
              <a:t> </a:t>
            </a:r>
          </a:p>
        </p:txBody>
      </p:sp>
      <p:sp>
        <p:nvSpPr>
          <p:cNvPr id="4" name="Date Placeholder 3">
            <a:extLst>
              <a:ext uri="{FF2B5EF4-FFF2-40B4-BE49-F238E27FC236}">
                <a16:creationId xmlns:a16="http://schemas.microsoft.com/office/drawing/2014/main" id="{327CD503-08D7-8A41-9804-5A32EA9E1E14}"/>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0B986A0F-AC8E-464D-828D-7783CB1B8BE6}"/>
              </a:ext>
            </a:extLst>
          </p:cNvPr>
          <p:cNvSpPr>
            <a:spLocks noGrp="1"/>
          </p:cNvSpPr>
          <p:nvPr>
            <p:ph type="sldNum" sz="quarter" idx="12"/>
          </p:nvPr>
        </p:nvSpPr>
        <p:spPr/>
        <p:txBody>
          <a:bodyPr/>
          <a:lstStyle/>
          <a:p>
            <a:pPr>
              <a:defRPr/>
            </a:pPr>
            <a:fld id="{C7C305EA-59A6-7140-95FF-E1B500F1B4CD}" type="slidenum">
              <a:rPr lang="en-US" smtClean="0"/>
              <a:pPr>
                <a:defRPr/>
              </a:pPr>
              <a:t>3</a:t>
            </a:fld>
            <a:endParaRPr lang="en-US"/>
          </a:p>
        </p:txBody>
      </p:sp>
    </p:spTree>
    <p:extLst>
      <p:ext uri="{BB962C8B-B14F-4D97-AF65-F5344CB8AC3E}">
        <p14:creationId xmlns:p14="http://schemas.microsoft.com/office/powerpoint/2010/main" val="256219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9173-D24B-524F-AE17-3C246755E593}"/>
              </a:ext>
            </a:extLst>
          </p:cNvPr>
          <p:cNvSpPr>
            <a:spLocks noGrp="1"/>
          </p:cNvSpPr>
          <p:nvPr>
            <p:ph type="title"/>
          </p:nvPr>
        </p:nvSpPr>
        <p:spPr/>
        <p:txBody>
          <a:bodyPr/>
          <a:lstStyle/>
          <a:p>
            <a:r>
              <a:rPr lang="en-GB" dirty="0"/>
              <a:t>Integrating sphere</a:t>
            </a:r>
          </a:p>
        </p:txBody>
      </p:sp>
      <p:sp>
        <p:nvSpPr>
          <p:cNvPr id="3" name="Content Placeholder 2">
            <a:extLst>
              <a:ext uri="{FF2B5EF4-FFF2-40B4-BE49-F238E27FC236}">
                <a16:creationId xmlns:a16="http://schemas.microsoft.com/office/drawing/2014/main" id="{6FC7DBC8-DDF8-904A-B01E-4AF11D1BDCB9}"/>
              </a:ext>
            </a:extLst>
          </p:cNvPr>
          <p:cNvSpPr>
            <a:spLocks noGrp="1"/>
          </p:cNvSpPr>
          <p:nvPr>
            <p:ph idx="1"/>
          </p:nvPr>
        </p:nvSpPr>
        <p:spPr/>
        <p:txBody>
          <a:bodyPr/>
          <a:lstStyle/>
          <a:p>
            <a:r>
              <a:rPr lang="en-GB" dirty="0"/>
              <a:t>Illuminating a sensor uniformly on all pixels</a:t>
            </a:r>
          </a:p>
          <a:p>
            <a:pPr lvl="1"/>
            <a:r>
              <a:rPr lang="en-GB" dirty="0"/>
              <a:t>Can be combined with a filter to select specific wavelength(s)</a:t>
            </a:r>
          </a:p>
          <a:p>
            <a:endParaRPr lang="en-GB" dirty="0"/>
          </a:p>
        </p:txBody>
      </p:sp>
      <p:sp>
        <p:nvSpPr>
          <p:cNvPr id="4" name="Date Placeholder 3">
            <a:extLst>
              <a:ext uri="{FF2B5EF4-FFF2-40B4-BE49-F238E27FC236}">
                <a16:creationId xmlns:a16="http://schemas.microsoft.com/office/drawing/2014/main" id="{1030FACF-9402-6949-99FB-E74DC0947396}"/>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A688BBA5-76C1-0141-8C02-2071F71DFA38}"/>
              </a:ext>
            </a:extLst>
          </p:cNvPr>
          <p:cNvSpPr>
            <a:spLocks noGrp="1"/>
          </p:cNvSpPr>
          <p:nvPr>
            <p:ph type="sldNum" sz="quarter" idx="12"/>
          </p:nvPr>
        </p:nvSpPr>
        <p:spPr/>
        <p:txBody>
          <a:bodyPr/>
          <a:lstStyle/>
          <a:p>
            <a:pPr>
              <a:defRPr/>
            </a:pPr>
            <a:fld id="{C7C305EA-59A6-7140-95FF-E1B500F1B4CD}" type="slidenum">
              <a:rPr lang="en-US" smtClean="0"/>
              <a:pPr>
                <a:defRPr/>
              </a:pPr>
              <a:t>4</a:t>
            </a:fld>
            <a:endParaRPr lang="en-US"/>
          </a:p>
        </p:txBody>
      </p:sp>
      <p:pic>
        <p:nvPicPr>
          <p:cNvPr id="7" name="Picture 6">
            <a:extLst>
              <a:ext uri="{FF2B5EF4-FFF2-40B4-BE49-F238E27FC236}">
                <a16:creationId xmlns:a16="http://schemas.microsoft.com/office/drawing/2014/main" id="{8FAA8326-953E-7542-BB6E-A5C9ACD168BF}"/>
              </a:ext>
            </a:extLst>
          </p:cNvPr>
          <p:cNvPicPr>
            <a:picLocks noChangeAspect="1"/>
          </p:cNvPicPr>
          <p:nvPr/>
        </p:nvPicPr>
        <p:blipFill>
          <a:blip r:embed="rId2"/>
          <a:stretch>
            <a:fillRect/>
          </a:stretch>
        </p:blipFill>
        <p:spPr>
          <a:xfrm>
            <a:off x="2403678" y="3581400"/>
            <a:ext cx="4378121" cy="2590798"/>
          </a:xfrm>
          <a:prstGeom prst="rect">
            <a:avLst/>
          </a:prstGeom>
        </p:spPr>
      </p:pic>
    </p:spTree>
    <p:extLst>
      <p:ext uri="{BB962C8B-B14F-4D97-AF65-F5344CB8AC3E}">
        <p14:creationId xmlns:p14="http://schemas.microsoft.com/office/powerpoint/2010/main" val="66830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3C23-7A84-1644-ABFD-CA850449A4B0}"/>
              </a:ext>
            </a:extLst>
          </p:cNvPr>
          <p:cNvSpPr>
            <a:spLocks noGrp="1"/>
          </p:cNvSpPr>
          <p:nvPr>
            <p:ph type="title"/>
          </p:nvPr>
        </p:nvSpPr>
        <p:spPr/>
        <p:txBody>
          <a:bodyPr/>
          <a:lstStyle/>
          <a:p>
            <a:r>
              <a:rPr lang="en-GB" dirty="0" err="1"/>
              <a:t>Optoliner</a:t>
            </a:r>
            <a:endParaRPr lang="en-GB" dirty="0"/>
          </a:p>
        </p:txBody>
      </p:sp>
      <p:pic>
        <p:nvPicPr>
          <p:cNvPr id="7" name="Content Placeholder 6">
            <a:extLst>
              <a:ext uri="{FF2B5EF4-FFF2-40B4-BE49-F238E27FC236}">
                <a16:creationId xmlns:a16="http://schemas.microsoft.com/office/drawing/2014/main" id="{AC969E01-3E80-D645-8B72-BF527856E19C}"/>
              </a:ext>
            </a:extLst>
          </p:cNvPr>
          <p:cNvPicPr>
            <a:picLocks noGrp="1" noChangeAspect="1"/>
          </p:cNvPicPr>
          <p:nvPr>
            <p:ph idx="1"/>
          </p:nvPr>
        </p:nvPicPr>
        <p:blipFill>
          <a:blip r:embed="rId2"/>
          <a:stretch>
            <a:fillRect/>
          </a:stretch>
        </p:blipFill>
        <p:spPr>
          <a:xfrm>
            <a:off x="533400" y="2708528"/>
            <a:ext cx="8153400" cy="3539872"/>
          </a:xfrm>
        </p:spPr>
      </p:pic>
      <p:sp>
        <p:nvSpPr>
          <p:cNvPr id="4" name="Date Placeholder 3">
            <a:extLst>
              <a:ext uri="{FF2B5EF4-FFF2-40B4-BE49-F238E27FC236}">
                <a16:creationId xmlns:a16="http://schemas.microsoft.com/office/drawing/2014/main" id="{B2DEAD21-5C74-1B49-B1F2-52FD880698BE}"/>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3C3177BA-5C2D-2042-BE71-862E3B9B7154}"/>
              </a:ext>
            </a:extLst>
          </p:cNvPr>
          <p:cNvSpPr>
            <a:spLocks noGrp="1"/>
          </p:cNvSpPr>
          <p:nvPr>
            <p:ph type="sldNum" sz="quarter" idx="12"/>
          </p:nvPr>
        </p:nvSpPr>
        <p:spPr/>
        <p:txBody>
          <a:bodyPr/>
          <a:lstStyle/>
          <a:p>
            <a:pPr>
              <a:defRPr/>
            </a:pPr>
            <a:fld id="{C7C305EA-59A6-7140-95FF-E1B500F1B4CD}" type="slidenum">
              <a:rPr lang="en-US" smtClean="0"/>
              <a:pPr>
                <a:defRPr/>
              </a:pPr>
              <a:t>5</a:t>
            </a:fld>
            <a:endParaRPr lang="en-US"/>
          </a:p>
        </p:txBody>
      </p:sp>
      <p:sp>
        <p:nvSpPr>
          <p:cNvPr id="8" name="Content Placeholder 2">
            <a:extLst>
              <a:ext uri="{FF2B5EF4-FFF2-40B4-BE49-F238E27FC236}">
                <a16:creationId xmlns:a16="http://schemas.microsoft.com/office/drawing/2014/main" id="{54CD67C8-CBAF-0443-8B7C-47F9FBEF75F9}"/>
              </a:ext>
            </a:extLst>
          </p:cNvPr>
          <p:cNvSpPr txBox="1">
            <a:spLocks/>
          </p:cNvSpPr>
          <p:nvPr/>
        </p:nvSpPr>
        <p:spPr bwMode="auto">
          <a:xfrm>
            <a:off x="533400" y="1600200"/>
            <a:ext cx="8153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a:lstStyle>
          <a:p>
            <a:r>
              <a:rPr lang="en-GB" kern="0" dirty="0"/>
              <a:t>Integrating sphere + filters + optics</a:t>
            </a:r>
          </a:p>
          <a:p>
            <a:r>
              <a:rPr lang="en-GB" kern="0" dirty="0"/>
              <a:t>Illumination w/test pattern</a:t>
            </a:r>
          </a:p>
        </p:txBody>
      </p:sp>
    </p:spTree>
    <p:extLst>
      <p:ext uri="{BB962C8B-B14F-4D97-AF65-F5344CB8AC3E}">
        <p14:creationId xmlns:p14="http://schemas.microsoft.com/office/powerpoint/2010/main" val="156102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F2DE-1940-6E46-8CE0-797DF948472B}"/>
              </a:ext>
            </a:extLst>
          </p:cNvPr>
          <p:cNvSpPr>
            <a:spLocks noGrp="1"/>
          </p:cNvSpPr>
          <p:nvPr>
            <p:ph type="title"/>
          </p:nvPr>
        </p:nvSpPr>
        <p:spPr/>
        <p:txBody>
          <a:bodyPr/>
          <a:lstStyle/>
          <a:p>
            <a:r>
              <a:rPr lang="en-GB" dirty="0"/>
              <a:t>Light box with Macbeth colour checker chart</a:t>
            </a:r>
          </a:p>
        </p:txBody>
      </p:sp>
      <p:sp>
        <p:nvSpPr>
          <p:cNvPr id="3" name="Content Placeholder 2">
            <a:extLst>
              <a:ext uri="{FF2B5EF4-FFF2-40B4-BE49-F238E27FC236}">
                <a16:creationId xmlns:a16="http://schemas.microsoft.com/office/drawing/2014/main" id="{84D78299-AF7C-A848-9330-6770FA7D18EB}"/>
              </a:ext>
            </a:extLst>
          </p:cNvPr>
          <p:cNvSpPr>
            <a:spLocks noGrp="1"/>
          </p:cNvSpPr>
          <p:nvPr>
            <p:ph idx="1"/>
          </p:nvPr>
        </p:nvSpPr>
        <p:spPr/>
        <p:txBody>
          <a:bodyPr/>
          <a:lstStyle/>
          <a:p>
            <a:r>
              <a:rPr lang="en-GB" dirty="0"/>
              <a:t>Illumination w/colour temperature settings</a:t>
            </a:r>
          </a:p>
          <a:p>
            <a:r>
              <a:rPr lang="en-GB" dirty="0"/>
              <a:t>Ref: </a:t>
            </a:r>
            <a:r>
              <a:rPr lang="en-GB" dirty="0">
                <a:hlinkClick r:id="rId2"/>
              </a:rPr>
              <a:t>RGB coordinates of Macbeth colours</a:t>
            </a:r>
            <a:endParaRPr lang="en-GB" dirty="0"/>
          </a:p>
        </p:txBody>
      </p:sp>
      <p:sp>
        <p:nvSpPr>
          <p:cNvPr id="4" name="Date Placeholder 3">
            <a:extLst>
              <a:ext uri="{FF2B5EF4-FFF2-40B4-BE49-F238E27FC236}">
                <a16:creationId xmlns:a16="http://schemas.microsoft.com/office/drawing/2014/main" id="{68D7B1DD-4743-2242-B290-0656CA7391AA}"/>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3AA316A2-7F23-7841-977A-6947D00CAA22}"/>
              </a:ext>
            </a:extLst>
          </p:cNvPr>
          <p:cNvSpPr>
            <a:spLocks noGrp="1"/>
          </p:cNvSpPr>
          <p:nvPr>
            <p:ph type="sldNum" sz="quarter" idx="12"/>
          </p:nvPr>
        </p:nvSpPr>
        <p:spPr/>
        <p:txBody>
          <a:bodyPr/>
          <a:lstStyle/>
          <a:p>
            <a:pPr>
              <a:defRPr/>
            </a:pPr>
            <a:fld id="{C7C305EA-59A6-7140-95FF-E1B500F1B4CD}" type="slidenum">
              <a:rPr lang="en-US" smtClean="0"/>
              <a:pPr>
                <a:defRPr/>
              </a:pPr>
              <a:t>6</a:t>
            </a:fld>
            <a:endParaRPr lang="en-US"/>
          </a:p>
        </p:txBody>
      </p:sp>
      <p:pic>
        <p:nvPicPr>
          <p:cNvPr id="8" name="Picture 7">
            <a:extLst>
              <a:ext uri="{FF2B5EF4-FFF2-40B4-BE49-F238E27FC236}">
                <a16:creationId xmlns:a16="http://schemas.microsoft.com/office/drawing/2014/main" id="{70241203-1D21-124B-ABA4-D2524E3E21AF}"/>
              </a:ext>
            </a:extLst>
          </p:cNvPr>
          <p:cNvPicPr>
            <a:picLocks noChangeAspect="1"/>
          </p:cNvPicPr>
          <p:nvPr/>
        </p:nvPicPr>
        <p:blipFill>
          <a:blip r:embed="rId3"/>
          <a:stretch>
            <a:fillRect/>
          </a:stretch>
        </p:blipFill>
        <p:spPr>
          <a:xfrm>
            <a:off x="755650" y="3048000"/>
            <a:ext cx="3854450" cy="2895600"/>
          </a:xfrm>
          <a:prstGeom prst="rect">
            <a:avLst/>
          </a:prstGeom>
        </p:spPr>
      </p:pic>
      <p:pic>
        <p:nvPicPr>
          <p:cNvPr id="10" name="Picture 9">
            <a:extLst>
              <a:ext uri="{FF2B5EF4-FFF2-40B4-BE49-F238E27FC236}">
                <a16:creationId xmlns:a16="http://schemas.microsoft.com/office/drawing/2014/main" id="{2CA6C98D-FE8D-EA43-B4A6-223A7D679C64}"/>
              </a:ext>
            </a:extLst>
          </p:cNvPr>
          <p:cNvPicPr>
            <a:picLocks noChangeAspect="1"/>
          </p:cNvPicPr>
          <p:nvPr/>
        </p:nvPicPr>
        <p:blipFill>
          <a:blip r:embed="rId4"/>
          <a:stretch>
            <a:fillRect/>
          </a:stretch>
        </p:blipFill>
        <p:spPr>
          <a:xfrm>
            <a:off x="5181600" y="2919455"/>
            <a:ext cx="3505200" cy="3473621"/>
          </a:xfrm>
          <a:prstGeom prst="rect">
            <a:avLst/>
          </a:prstGeom>
        </p:spPr>
      </p:pic>
      <p:cxnSp>
        <p:nvCxnSpPr>
          <p:cNvPr id="7" name="Straight Arrow Connector 6">
            <a:extLst>
              <a:ext uri="{FF2B5EF4-FFF2-40B4-BE49-F238E27FC236}">
                <a16:creationId xmlns:a16="http://schemas.microsoft.com/office/drawing/2014/main" id="{6C2E605C-2A90-F24D-8DFD-992B19196588}"/>
              </a:ext>
            </a:extLst>
          </p:cNvPr>
          <p:cNvCxnSpPr/>
          <p:nvPr/>
        </p:nvCxnSpPr>
        <p:spPr bwMode="auto">
          <a:xfrm>
            <a:off x="2209800" y="2667000"/>
            <a:ext cx="762000" cy="1524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Curved Left Arrow 8">
            <a:extLst>
              <a:ext uri="{FF2B5EF4-FFF2-40B4-BE49-F238E27FC236}">
                <a16:creationId xmlns:a16="http://schemas.microsoft.com/office/drawing/2014/main" id="{AB9F5D2F-26A9-4C46-B55E-00EEBFC7342A}"/>
              </a:ext>
            </a:extLst>
          </p:cNvPr>
          <p:cNvSpPr/>
          <p:nvPr/>
        </p:nvSpPr>
        <p:spPr bwMode="auto">
          <a:xfrm rot="21175670">
            <a:off x="7772400" y="1828800"/>
            <a:ext cx="457200" cy="1219200"/>
          </a:xfrm>
          <a:prstGeom prst="curvedLeftArrow">
            <a:avLst>
              <a:gd name="adj1" fmla="val 25000"/>
              <a:gd name="adj2" fmla="val 59470"/>
              <a:gd name="adj3" fmla="val 2812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28741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6976-0B68-BD4C-BDB8-4059C00ECD47}"/>
              </a:ext>
            </a:extLst>
          </p:cNvPr>
          <p:cNvSpPr>
            <a:spLocks noGrp="1"/>
          </p:cNvSpPr>
          <p:nvPr>
            <p:ph type="title"/>
          </p:nvPr>
        </p:nvSpPr>
        <p:spPr/>
        <p:txBody>
          <a:bodyPr/>
          <a:lstStyle/>
          <a:p>
            <a:r>
              <a:rPr lang="en-GB" dirty="0"/>
              <a:t>Monochromator</a:t>
            </a:r>
          </a:p>
        </p:txBody>
      </p:sp>
      <p:sp>
        <p:nvSpPr>
          <p:cNvPr id="3" name="Content Placeholder 2">
            <a:extLst>
              <a:ext uri="{FF2B5EF4-FFF2-40B4-BE49-F238E27FC236}">
                <a16:creationId xmlns:a16="http://schemas.microsoft.com/office/drawing/2014/main" id="{7A797CCD-9573-A74E-82C9-985834F781A2}"/>
              </a:ext>
            </a:extLst>
          </p:cNvPr>
          <p:cNvSpPr>
            <a:spLocks noGrp="1"/>
          </p:cNvSpPr>
          <p:nvPr>
            <p:ph idx="1"/>
          </p:nvPr>
        </p:nvSpPr>
        <p:spPr/>
        <p:txBody>
          <a:bodyPr/>
          <a:lstStyle/>
          <a:p>
            <a:r>
              <a:rPr lang="en-GB" sz="2400" dirty="0"/>
              <a:t>Narrowband wavelength selection</a:t>
            </a:r>
          </a:p>
          <a:p>
            <a:r>
              <a:rPr lang="en-GB" sz="2400" dirty="0"/>
              <a:t>Spectral response measurement (QE)</a:t>
            </a:r>
          </a:p>
        </p:txBody>
      </p:sp>
      <p:sp>
        <p:nvSpPr>
          <p:cNvPr id="4" name="Date Placeholder 3">
            <a:extLst>
              <a:ext uri="{FF2B5EF4-FFF2-40B4-BE49-F238E27FC236}">
                <a16:creationId xmlns:a16="http://schemas.microsoft.com/office/drawing/2014/main" id="{BBD1427E-39CA-594D-9549-1B0A3C4E898B}"/>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3901971B-DA8B-BA42-BB25-2DD12F07692D}"/>
              </a:ext>
            </a:extLst>
          </p:cNvPr>
          <p:cNvSpPr>
            <a:spLocks noGrp="1"/>
          </p:cNvSpPr>
          <p:nvPr>
            <p:ph type="sldNum" sz="quarter" idx="12"/>
          </p:nvPr>
        </p:nvSpPr>
        <p:spPr/>
        <p:txBody>
          <a:bodyPr/>
          <a:lstStyle/>
          <a:p>
            <a:pPr>
              <a:defRPr/>
            </a:pPr>
            <a:fld id="{C7C305EA-59A6-7140-95FF-E1B500F1B4CD}" type="slidenum">
              <a:rPr lang="en-US" smtClean="0"/>
              <a:pPr>
                <a:defRPr/>
              </a:pPr>
              <a:t>7</a:t>
            </a:fld>
            <a:endParaRPr lang="en-US"/>
          </a:p>
        </p:txBody>
      </p:sp>
      <p:pic>
        <p:nvPicPr>
          <p:cNvPr id="7" name="Picture 6">
            <a:extLst>
              <a:ext uri="{FF2B5EF4-FFF2-40B4-BE49-F238E27FC236}">
                <a16:creationId xmlns:a16="http://schemas.microsoft.com/office/drawing/2014/main" id="{9073DF21-521C-C14B-82B4-00467A6A4690}"/>
              </a:ext>
            </a:extLst>
          </p:cNvPr>
          <p:cNvPicPr>
            <a:picLocks noChangeAspect="1"/>
          </p:cNvPicPr>
          <p:nvPr/>
        </p:nvPicPr>
        <p:blipFill>
          <a:blip r:embed="rId2"/>
          <a:stretch>
            <a:fillRect/>
          </a:stretch>
        </p:blipFill>
        <p:spPr>
          <a:xfrm>
            <a:off x="1609725" y="4848415"/>
            <a:ext cx="6019800" cy="1704785"/>
          </a:xfrm>
          <a:prstGeom prst="rect">
            <a:avLst/>
          </a:prstGeom>
        </p:spPr>
      </p:pic>
      <p:sp>
        <p:nvSpPr>
          <p:cNvPr id="8" name="TextBox 7">
            <a:extLst>
              <a:ext uri="{FF2B5EF4-FFF2-40B4-BE49-F238E27FC236}">
                <a16:creationId xmlns:a16="http://schemas.microsoft.com/office/drawing/2014/main" id="{BA5B7AE9-7C02-8244-B170-0E9DF68B4ED0}"/>
              </a:ext>
            </a:extLst>
          </p:cNvPr>
          <p:cNvSpPr txBox="1"/>
          <p:nvPr/>
        </p:nvSpPr>
        <p:spPr>
          <a:xfrm>
            <a:off x="1831506" y="4322029"/>
            <a:ext cx="5480988" cy="400110"/>
          </a:xfrm>
          <a:prstGeom prst="rect">
            <a:avLst/>
          </a:prstGeom>
          <a:noFill/>
        </p:spPr>
        <p:txBody>
          <a:bodyPr wrap="none" rtlCol="0">
            <a:spAutoFit/>
          </a:bodyPr>
          <a:lstStyle/>
          <a:p>
            <a:r>
              <a:rPr lang="en-GB" dirty="0"/>
              <a:t>Monochromator principles: (</a:t>
            </a:r>
            <a:r>
              <a:rPr lang="en-GB" dirty="0" err="1"/>
              <a:t>i</a:t>
            </a:r>
            <a:r>
              <a:rPr lang="en-GB" dirty="0"/>
              <a:t>) prism, (ii) grating</a:t>
            </a:r>
          </a:p>
        </p:txBody>
      </p:sp>
      <p:pic>
        <p:nvPicPr>
          <p:cNvPr id="10" name="Picture 9">
            <a:extLst>
              <a:ext uri="{FF2B5EF4-FFF2-40B4-BE49-F238E27FC236}">
                <a16:creationId xmlns:a16="http://schemas.microsoft.com/office/drawing/2014/main" id="{6C6161BB-67A0-3E45-B1C1-602F4684D832}"/>
              </a:ext>
            </a:extLst>
          </p:cNvPr>
          <p:cNvPicPr>
            <a:picLocks noChangeAspect="1"/>
          </p:cNvPicPr>
          <p:nvPr/>
        </p:nvPicPr>
        <p:blipFill>
          <a:blip r:embed="rId3"/>
          <a:stretch>
            <a:fillRect/>
          </a:stretch>
        </p:blipFill>
        <p:spPr>
          <a:xfrm>
            <a:off x="317500" y="2500218"/>
            <a:ext cx="8509000" cy="1257300"/>
          </a:xfrm>
          <a:prstGeom prst="rect">
            <a:avLst/>
          </a:prstGeom>
        </p:spPr>
      </p:pic>
      <p:cxnSp>
        <p:nvCxnSpPr>
          <p:cNvPr id="12" name="Straight Arrow Connector 11">
            <a:extLst>
              <a:ext uri="{FF2B5EF4-FFF2-40B4-BE49-F238E27FC236}">
                <a16:creationId xmlns:a16="http://schemas.microsoft.com/office/drawing/2014/main" id="{E863B7C2-1E04-604B-837A-361A49D17ACA}"/>
              </a:ext>
            </a:extLst>
          </p:cNvPr>
          <p:cNvCxnSpPr>
            <a:cxnSpLocks/>
          </p:cNvCxnSpPr>
          <p:nvPr/>
        </p:nvCxnSpPr>
        <p:spPr bwMode="auto">
          <a:xfrm>
            <a:off x="2209800" y="3186103"/>
            <a:ext cx="457200" cy="1121552"/>
          </a:xfrm>
          <a:prstGeom prst="straightConnector1">
            <a:avLst/>
          </a:prstGeom>
          <a:solidFill>
            <a:schemeClr val="accent1"/>
          </a:solidFill>
          <a:ln w="9525" cap="flat" cmpd="sng" algn="ctr">
            <a:solidFill>
              <a:schemeClr val="tx1"/>
            </a:solidFill>
            <a:prstDash val="dash"/>
            <a:round/>
            <a:headEnd type="none" w="med" len="med"/>
            <a:tailEnd type="triangle"/>
          </a:ln>
          <a:effectLst/>
        </p:spPr>
      </p:cxnSp>
      <p:sp>
        <p:nvSpPr>
          <p:cNvPr id="14" name="Rectangle 13">
            <a:extLst>
              <a:ext uri="{FF2B5EF4-FFF2-40B4-BE49-F238E27FC236}">
                <a16:creationId xmlns:a16="http://schemas.microsoft.com/office/drawing/2014/main" id="{CAE1FDEF-3FF4-854E-897D-5F155853EF15}"/>
              </a:ext>
            </a:extLst>
          </p:cNvPr>
          <p:cNvSpPr/>
          <p:nvPr/>
        </p:nvSpPr>
        <p:spPr bwMode="auto">
          <a:xfrm>
            <a:off x="3962400" y="2690718"/>
            <a:ext cx="2514600" cy="4381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ヒラギノ角ゴ Pro W3" charset="-128"/>
                <a:cs typeface="ヒラギノ角ゴ Pro W3" charset="-128"/>
              </a:rPr>
              <a:t>Reference detector</a:t>
            </a:r>
          </a:p>
        </p:txBody>
      </p:sp>
      <p:sp>
        <p:nvSpPr>
          <p:cNvPr id="15" name="Rectangle 14">
            <a:extLst>
              <a:ext uri="{FF2B5EF4-FFF2-40B4-BE49-F238E27FC236}">
                <a16:creationId xmlns:a16="http://schemas.microsoft.com/office/drawing/2014/main" id="{02DDB093-9A19-E049-A6C4-C474CEDDA5BC}"/>
              </a:ext>
            </a:extLst>
          </p:cNvPr>
          <p:cNvSpPr/>
          <p:nvPr/>
        </p:nvSpPr>
        <p:spPr bwMode="auto">
          <a:xfrm>
            <a:off x="3962400" y="3224118"/>
            <a:ext cx="2514600" cy="4381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ヒラギノ角ゴ Pro W3" charset="-128"/>
                <a:cs typeface="ヒラギノ角ゴ Pro W3" charset="-128"/>
              </a:rPr>
              <a:t>DUT</a:t>
            </a:r>
          </a:p>
        </p:txBody>
      </p:sp>
    </p:spTree>
    <p:extLst>
      <p:ext uri="{BB962C8B-B14F-4D97-AF65-F5344CB8AC3E}">
        <p14:creationId xmlns:p14="http://schemas.microsoft.com/office/powerpoint/2010/main" val="2780867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ED0F-3123-0047-AD20-42B67B153986}"/>
              </a:ext>
            </a:extLst>
          </p:cNvPr>
          <p:cNvSpPr>
            <a:spLocks noGrp="1"/>
          </p:cNvSpPr>
          <p:nvPr>
            <p:ph type="title"/>
          </p:nvPr>
        </p:nvSpPr>
        <p:spPr/>
        <p:txBody>
          <a:bodyPr/>
          <a:lstStyle/>
          <a:p>
            <a:r>
              <a:rPr lang="en-GB" dirty="0"/>
              <a:t>Quantum efficiency</a:t>
            </a:r>
          </a:p>
        </p:txBody>
      </p:sp>
      <p:sp>
        <p:nvSpPr>
          <p:cNvPr id="3" name="Content Placeholder 2">
            <a:extLst>
              <a:ext uri="{FF2B5EF4-FFF2-40B4-BE49-F238E27FC236}">
                <a16:creationId xmlns:a16="http://schemas.microsoft.com/office/drawing/2014/main" id="{EBC73E0B-013F-F348-81AE-8DDD637742DE}"/>
              </a:ext>
            </a:extLst>
          </p:cNvPr>
          <p:cNvSpPr>
            <a:spLocks noGrp="1"/>
          </p:cNvSpPr>
          <p:nvPr>
            <p:ph idx="1"/>
          </p:nvPr>
        </p:nvSpPr>
        <p:spPr/>
        <p:txBody>
          <a:bodyPr/>
          <a:lstStyle/>
          <a:p>
            <a:r>
              <a:rPr lang="en-GB" sz="2400" dirty="0"/>
              <a:t>Definition: Probability of a pixel detecting a photon of a given wavelength (spectral sensitivity)</a:t>
            </a:r>
          </a:p>
          <a:p>
            <a:r>
              <a:rPr lang="en-GB" sz="2400" dirty="0"/>
              <a:t>Method: With a monochromator, step through each wavelength and measure average output pixel value, calculate back to #electrons captured, divide by #photons incident on the pixel</a:t>
            </a:r>
          </a:p>
        </p:txBody>
      </p:sp>
      <p:sp>
        <p:nvSpPr>
          <p:cNvPr id="4" name="Date Placeholder 3">
            <a:extLst>
              <a:ext uri="{FF2B5EF4-FFF2-40B4-BE49-F238E27FC236}">
                <a16:creationId xmlns:a16="http://schemas.microsoft.com/office/drawing/2014/main" id="{9B7418C0-AB1A-8E4B-AFF1-EDA3A8F25BEC}"/>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F5272375-1D3D-6A41-946D-414184D0E6ED}"/>
              </a:ext>
            </a:extLst>
          </p:cNvPr>
          <p:cNvSpPr>
            <a:spLocks noGrp="1"/>
          </p:cNvSpPr>
          <p:nvPr>
            <p:ph type="sldNum" sz="quarter" idx="12"/>
          </p:nvPr>
        </p:nvSpPr>
        <p:spPr/>
        <p:txBody>
          <a:bodyPr/>
          <a:lstStyle/>
          <a:p>
            <a:pPr>
              <a:defRPr/>
            </a:pPr>
            <a:fld id="{C7C305EA-59A6-7140-95FF-E1B500F1B4CD}" type="slidenum">
              <a:rPr lang="en-US" smtClean="0"/>
              <a:pPr>
                <a:defRPr/>
              </a:pPr>
              <a:t>8</a:t>
            </a:fld>
            <a:endParaRPr lang="en-US"/>
          </a:p>
        </p:txBody>
      </p:sp>
      <p:pic>
        <p:nvPicPr>
          <p:cNvPr id="7" name="Picture 6">
            <a:extLst>
              <a:ext uri="{FF2B5EF4-FFF2-40B4-BE49-F238E27FC236}">
                <a16:creationId xmlns:a16="http://schemas.microsoft.com/office/drawing/2014/main" id="{39A7D12B-0D37-6640-8CBA-3B1D0C8D8F5E}"/>
              </a:ext>
            </a:extLst>
          </p:cNvPr>
          <p:cNvPicPr>
            <a:picLocks noChangeAspect="1"/>
          </p:cNvPicPr>
          <p:nvPr/>
        </p:nvPicPr>
        <p:blipFill>
          <a:blip r:embed="rId2"/>
          <a:stretch>
            <a:fillRect/>
          </a:stretch>
        </p:blipFill>
        <p:spPr>
          <a:xfrm>
            <a:off x="1219200" y="4014787"/>
            <a:ext cx="3887922" cy="2657475"/>
          </a:xfrm>
          <a:prstGeom prst="rect">
            <a:avLst/>
          </a:prstGeom>
        </p:spPr>
      </p:pic>
      <p:pic>
        <p:nvPicPr>
          <p:cNvPr id="8" name="Picture 7">
            <a:extLst>
              <a:ext uri="{FF2B5EF4-FFF2-40B4-BE49-F238E27FC236}">
                <a16:creationId xmlns:a16="http://schemas.microsoft.com/office/drawing/2014/main" id="{356DA840-D01F-6942-AB60-EE5745EA1A28}"/>
              </a:ext>
            </a:extLst>
          </p:cNvPr>
          <p:cNvPicPr>
            <a:picLocks noChangeAspect="1"/>
          </p:cNvPicPr>
          <p:nvPr/>
        </p:nvPicPr>
        <p:blipFill rotWithShape="1">
          <a:blip r:embed="rId3"/>
          <a:srcRect l="32148"/>
          <a:stretch/>
        </p:blipFill>
        <p:spPr>
          <a:xfrm>
            <a:off x="5486400" y="4305300"/>
            <a:ext cx="2757487" cy="2324100"/>
          </a:xfrm>
          <a:prstGeom prst="rect">
            <a:avLst/>
          </a:prstGeom>
        </p:spPr>
      </p:pic>
    </p:spTree>
    <p:extLst>
      <p:ext uri="{BB962C8B-B14F-4D97-AF65-F5344CB8AC3E}">
        <p14:creationId xmlns:p14="http://schemas.microsoft.com/office/powerpoint/2010/main" val="187902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0789-D6AF-054F-908B-B713BC9A35FE}"/>
              </a:ext>
            </a:extLst>
          </p:cNvPr>
          <p:cNvSpPr>
            <a:spLocks noGrp="1"/>
          </p:cNvSpPr>
          <p:nvPr>
            <p:ph type="title"/>
          </p:nvPr>
        </p:nvSpPr>
        <p:spPr/>
        <p:txBody>
          <a:bodyPr/>
          <a:lstStyle/>
          <a:p>
            <a:r>
              <a:rPr lang="en-GB" dirty="0"/>
              <a:t>QE remarks</a:t>
            </a:r>
          </a:p>
        </p:txBody>
      </p:sp>
      <p:sp>
        <p:nvSpPr>
          <p:cNvPr id="3" name="Content Placeholder 2">
            <a:extLst>
              <a:ext uri="{FF2B5EF4-FFF2-40B4-BE49-F238E27FC236}">
                <a16:creationId xmlns:a16="http://schemas.microsoft.com/office/drawing/2014/main" id="{BC6B1F27-7853-E444-B96C-58E77A0F0B3C}"/>
              </a:ext>
            </a:extLst>
          </p:cNvPr>
          <p:cNvSpPr>
            <a:spLocks noGrp="1"/>
          </p:cNvSpPr>
          <p:nvPr>
            <p:ph idx="1"/>
          </p:nvPr>
        </p:nvSpPr>
        <p:spPr/>
        <p:txBody>
          <a:bodyPr/>
          <a:lstStyle/>
          <a:p>
            <a:r>
              <a:rPr lang="en-GB" dirty="0"/>
              <a:t>QE influenced by angle of incidence</a:t>
            </a:r>
          </a:p>
          <a:p>
            <a:pPr lvl="1"/>
            <a:r>
              <a:rPr lang="en-GB" dirty="0"/>
              <a:t>Wide angle =&gt; more crosstalk to neighbour pixels</a:t>
            </a:r>
          </a:p>
          <a:p>
            <a:pPr lvl="1"/>
            <a:r>
              <a:rPr lang="en-GB" dirty="0"/>
              <a:t>Using small array in the centre minimizes crosstalk</a:t>
            </a:r>
          </a:p>
          <a:p>
            <a:r>
              <a:rPr lang="en-GB" dirty="0"/>
              <a:t>Interference oscillations from optical stack</a:t>
            </a:r>
          </a:p>
          <a:p>
            <a:r>
              <a:rPr lang="en-GB" dirty="0"/>
              <a:t>Latest innovation to boost QE in NIR</a:t>
            </a:r>
          </a:p>
        </p:txBody>
      </p:sp>
      <p:sp>
        <p:nvSpPr>
          <p:cNvPr id="4" name="Date Placeholder 3">
            <a:extLst>
              <a:ext uri="{FF2B5EF4-FFF2-40B4-BE49-F238E27FC236}">
                <a16:creationId xmlns:a16="http://schemas.microsoft.com/office/drawing/2014/main" id="{B92EC125-58AB-0745-968A-6CC46F6DB6B3}"/>
              </a:ext>
            </a:extLst>
          </p:cNvPr>
          <p:cNvSpPr>
            <a:spLocks noGrp="1"/>
          </p:cNvSpPr>
          <p:nvPr>
            <p:ph type="dt" sz="half" idx="10"/>
          </p:nvPr>
        </p:nvSpPr>
        <p:spPr/>
        <p:txBody>
          <a:bodyPr/>
          <a:lstStyle/>
          <a:p>
            <a:pPr>
              <a:defRPr/>
            </a:pPr>
            <a:fld id="{46F62A53-C34D-484B-8C63-53B7D6C408AF}" type="datetime1">
              <a:rPr lang="nb-NO" smtClean="0"/>
              <a:t>24.10.2019</a:t>
            </a:fld>
            <a:endParaRPr lang="nb-NO"/>
          </a:p>
        </p:txBody>
      </p:sp>
      <p:sp>
        <p:nvSpPr>
          <p:cNvPr id="5" name="Slide Number Placeholder 4">
            <a:extLst>
              <a:ext uri="{FF2B5EF4-FFF2-40B4-BE49-F238E27FC236}">
                <a16:creationId xmlns:a16="http://schemas.microsoft.com/office/drawing/2014/main" id="{4C056D26-4746-2F45-9F93-4E0CBB8A0103}"/>
              </a:ext>
            </a:extLst>
          </p:cNvPr>
          <p:cNvSpPr>
            <a:spLocks noGrp="1"/>
          </p:cNvSpPr>
          <p:nvPr>
            <p:ph type="sldNum" sz="quarter" idx="12"/>
          </p:nvPr>
        </p:nvSpPr>
        <p:spPr/>
        <p:txBody>
          <a:bodyPr/>
          <a:lstStyle/>
          <a:p>
            <a:pPr>
              <a:defRPr/>
            </a:pPr>
            <a:fld id="{C7C305EA-59A6-7140-95FF-E1B500F1B4CD}" type="slidenum">
              <a:rPr lang="en-US" smtClean="0"/>
              <a:pPr>
                <a:defRPr/>
              </a:pPr>
              <a:t>9</a:t>
            </a:fld>
            <a:endParaRPr lang="en-US"/>
          </a:p>
        </p:txBody>
      </p:sp>
      <p:pic>
        <p:nvPicPr>
          <p:cNvPr id="7" name="Picture 6">
            <a:extLst>
              <a:ext uri="{FF2B5EF4-FFF2-40B4-BE49-F238E27FC236}">
                <a16:creationId xmlns:a16="http://schemas.microsoft.com/office/drawing/2014/main" id="{0D7E1150-1CDF-3F4C-B009-A3D03A101002}"/>
              </a:ext>
            </a:extLst>
          </p:cNvPr>
          <p:cNvPicPr>
            <a:picLocks noChangeAspect="1"/>
          </p:cNvPicPr>
          <p:nvPr/>
        </p:nvPicPr>
        <p:blipFill>
          <a:blip r:embed="rId2"/>
          <a:stretch>
            <a:fillRect/>
          </a:stretch>
        </p:blipFill>
        <p:spPr>
          <a:xfrm>
            <a:off x="2025650" y="4094653"/>
            <a:ext cx="4832350" cy="2763347"/>
          </a:xfrm>
          <a:prstGeom prst="rect">
            <a:avLst/>
          </a:prstGeom>
        </p:spPr>
      </p:pic>
      <p:sp>
        <p:nvSpPr>
          <p:cNvPr id="8" name="Bent-Up Arrow 7">
            <a:extLst>
              <a:ext uri="{FF2B5EF4-FFF2-40B4-BE49-F238E27FC236}">
                <a16:creationId xmlns:a16="http://schemas.microsoft.com/office/drawing/2014/main" id="{07F56D06-3394-3A49-99FD-405B73D94B87}"/>
              </a:ext>
            </a:extLst>
          </p:cNvPr>
          <p:cNvSpPr/>
          <p:nvPr/>
        </p:nvSpPr>
        <p:spPr bwMode="auto">
          <a:xfrm rot="5400000">
            <a:off x="979105" y="4288769"/>
            <a:ext cx="1176063" cy="675726"/>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475346972"/>
      </p:ext>
    </p:extLst>
  </p:cSld>
  <p:clrMapOvr>
    <a:masterClrMapping/>
  </p:clrMapOvr>
</p:sld>
</file>

<file path=ppt/theme/theme1.xml><?xml version="1.0" encoding="utf-8"?>
<a:theme xmlns:a="http://schemas.openxmlformats.org/drawingml/2006/main" name="uio-ppt-mal-english-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uio-ppt-mal-english-2</Template>
  <TotalTime>19371</TotalTime>
  <Words>1211</Words>
  <Application>Microsoft Macintosh PowerPoint</Application>
  <PresentationFormat>On-screen Show (4:3)</PresentationFormat>
  <Paragraphs>178</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ヒラギノ角ゴ Pro W3</vt:lpstr>
      <vt:lpstr>Arial</vt:lpstr>
      <vt:lpstr>Cambria Math</vt:lpstr>
      <vt:lpstr>uio-ppt-mal-english-2</vt:lpstr>
      <vt:lpstr>IN5350 – CMOS Image Sensor Design</vt:lpstr>
      <vt:lpstr>Contents</vt:lpstr>
      <vt:lpstr>Recommended reading</vt:lpstr>
      <vt:lpstr>Integrating sphere</vt:lpstr>
      <vt:lpstr>Optoliner</vt:lpstr>
      <vt:lpstr>Light box with Macbeth colour checker chart</vt:lpstr>
      <vt:lpstr>Monochromator</vt:lpstr>
      <vt:lpstr>Quantum efficiency</vt:lpstr>
      <vt:lpstr>QE remarks</vt:lpstr>
      <vt:lpstr>Photon Transfer Curve (PTC)</vt:lpstr>
      <vt:lpstr>Photon Transfer Curve</vt:lpstr>
      <vt:lpstr>Photon Transfer Curve (cont.)</vt:lpstr>
      <vt:lpstr>PTC remarks</vt:lpstr>
      <vt:lpstr>PTC example</vt:lpstr>
      <vt:lpstr>Dark current (DC) measurement</vt:lpstr>
      <vt:lpstr>Dark current measurement remarks</vt:lpstr>
      <vt:lpstr>Photoresponse non-uniformity (PRNU)</vt:lpstr>
      <vt:lpstr>PRNU remarks</vt:lpstr>
      <vt:lpstr>Vertical Fixed Pattern Noise (VFPN)</vt:lpstr>
      <vt:lpstr>Hnoise (rownoise)</vt:lpstr>
    </vt:vector>
  </TitlesOfParts>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INF4220</dc:title>
  <dc:creator>jsolhusvik</dc:creator>
  <cp:lastModifiedBy>Johannes Sølhusvik</cp:lastModifiedBy>
  <cp:revision>352</cp:revision>
  <dcterms:created xsi:type="dcterms:W3CDTF">2014-04-11T12:20:05Z</dcterms:created>
  <dcterms:modified xsi:type="dcterms:W3CDTF">2019-10-25T09:13:52Z</dcterms:modified>
</cp:coreProperties>
</file>