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771" r:id="rId3"/>
    <p:sldId id="318" r:id="rId4"/>
    <p:sldId id="299" r:id="rId5"/>
    <p:sldId id="321" r:id="rId6"/>
    <p:sldId id="297" r:id="rId7"/>
    <p:sldId id="300" r:id="rId8"/>
    <p:sldId id="301" r:id="rId9"/>
    <p:sldId id="302" r:id="rId10"/>
    <p:sldId id="305" r:id="rId11"/>
    <p:sldId id="306" r:id="rId12"/>
    <p:sldId id="307" r:id="rId13"/>
    <p:sldId id="316" r:id="rId14"/>
    <p:sldId id="317" r:id="rId15"/>
    <p:sldId id="304" r:id="rId16"/>
    <p:sldId id="308" r:id="rId17"/>
    <p:sldId id="309" r:id="rId18"/>
    <p:sldId id="310" r:id="rId19"/>
    <p:sldId id="311" r:id="rId20"/>
    <p:sldId id="312" r:id="rId21"/>
    <p:sldId id="313" r:id="rId22"/>
    <p:sldId id="314" r:id="rId23"/>
    <p:sldId id="320" r:id="rId24"/>
    <p:sldId id="323" r:id="rId25"/>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2" autoAdjust="0"/>
    <p:restoredTop sz="94846" autoAdjust="0"/>
  </p:normalViewPr>
  <p:slideViewPr>
    <p:cSldViewPr>
      <p:cViewPr varScale="1">
        <p:scale>
          <a:sx n="90" d="100"/>
          <a:sy n="90" d="100"/>
        </p:scale>
        <p:origin x="2112" y="200"/>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CEC585-F209-0249-87B1-95C1AA7BF750}" type="datetime1">
              <a:rPr lang="nb-NO"/>
              <a:pPr>
                <a:defRPr/>
              </a:pPr>
              <a:t>25.10.2019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8034AB-4BDC-1A4E-B997-0CCC3F1DB647}" type="slidenum">
              <a:rPr lang="nb-NO"/>
              <a:pPr>
                <a:defRPr/>
              </a:pPr>
              <a:t>‹#›</a:t>
            </a:fld>
            <a:endParaRPr lang="nb-NO"/>
          </a:p>
        </p:txBody>
      </p:sp>
    </p:spTree>
    <p:extLst>
      <p:ext uri="{BB962C8B-B14F-4D97-AF65-F5344CB8AC3E}">
        <p14:creationId xmlns:p14="http://schemas.microsoft.com/office/powerpoint/2010/main" val="498427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D21BD64-BEF5-304E-BFE0-849DE736ECCF}" type="slidenum">
              <a:rPr lang="en-US"/>
              <a:pPr>
                <a:defRPr/>
              </a:pPr>
              <a:t>‹#›</a:t>
            </a:fld>
            <a:endParaRPr lang="en-US"/>
          </a:p>
        </p:txBody>
      </p:sp>
    </p:spTree>
    <p:extLst>
      <p:ext uri="{BB962C8B-B14F-4D97-AF65-F5344CB8AC3E}">
        <p14:creationId xmlns:p14="http://schemas.microsoft.com/office/powerpoint/2010/main" val="17207196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96F12-7C36-419F-A6D9-CB5583E91E5D}" type="datetime1">
              <a:rPr lang="nb-NO" smtClean="0"/>
              <a:t>25.10.2019</a:t>
            </a:fld>
            <a:endParaRPr lang="nb-NO" dirty="0"/>
          </a:p>
        </p:txBody>
      </p:sp>
      <p:sp>
        <p:nvSpPr>
          <p:cNvPr id="4"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INF5442 / INF9442</a:t>
            </a:r>
          </a:p>
        </p:txBody>
      </p:sp>
      <p:sp>
        <p:nvSpPr>
          <p:cNvPr id="5" name="Slide Number Placeholder 5"/>
          <p:cNvSpPr>
            <a:spLocks noGrp="1"/>
          </p:cNvSpPr>
          <p:nvPr>
            <p:ph type="sldNum" sz="quarter" idx="4"/>
          </p:nvPr>
        </p:nvSpPr>
        <p:spPr>
          <a:xfrm>
            <a:off x="67056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A1E80-B603-4331-A1B2-3961C4FB19FD}" type="slidenum">
              <a:rPr lang="nb-NO" smtClean="0"/>
              <a:t>‹#›</a:t>
            </a:fld>
            <a:endParaRPr lang="nb-NO"/>
          </a:p>
        </p:txBody>
      </p:sp>
    </p:spTree>
    <p:extLst>
      <p:ext uri="{BB962C8B-B14F-4D97-AF65-F5344CB8AC3E}">
        <p14:creationId xmlns:p14="http://schemas.microsoft.com/office/powerpoint/2010/main" val="7315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a:xfrm>
            <a:off x="304800" y="1524000"/>
            <a:ext cx="8534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871E-B520-4B5D-AE7A-36C1409ED361}" type="datetime1">
              <a:rPr lang="nb-NO" smtClean="0"/>
              <a:t>25.10.2019</a:t>
            </a:fld>
            <a:endParaRPr lang="nb-NO" dirty="0"/>
          </a:p>
        </p:txBody>
      </p:sp>
      <p:sp>
        <p:nvSpPr>
          <p:cNvPr id="8"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dirty="0"/>
              <a:t>IN5350</a:t>
            </a:r>
          </a:p>
        </p:txBody>
      </p:sp>
      <p:sp>
        <p:nvSpPr>
          <p:cNvPr id="9" name="Slide Number Placeholder 5"/>
          <p:cNvSpPr>
            <a:spLocks noGrp="1"/>
          </p:cNvSpPr>
          <p:nvPr>
            <p:ph type="sldNum" sz="quarter" idx="4"/>
          </p:nvPr>
        </p:nvSpPr>
        <p:spPr>
          <a:xfrm>
            <a:off x="67056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A1E80-B603-4331-A1B2-3961C4FB19FD}"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4406900"/>
            <a:ext cx="8153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533400" y="2906713"/>
            <a:ext cx="8153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ECB45-BB27-4FF5-8472-42B4A4447C69}" type="datetime1">
              <a:rPr lang="nb-NO" smtClean="0"/>
              <a:t>25.10.2019</a:t>
            </a:fld>
            <a:endParaRPr lang="nb-NO" dirty="0"/>
          </a:p>
        </p:txBody>
      </p:sp>
      <p:sp>
        <p:nvSpPr>
          <p:cNvPr id="4"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INF5442 / INF9442</a:t>
            </a:r>
          </a:p>
        </p:txBody>
      </p:sp>
      <p:sp>
        <p:nvSpPr>
          <p:cNvPr id="5" name="Slide Number Placeholder 5"/>
          <p:cNvSpPr>
            <a:spLocks noGrp="1"/>
          </p:cNvSpPr>
          <p:nvPr>
            <p:ph type="sldNum" sz="quarter" idx="4"/>
          </p:nvPr>
        </p:nvSpPr>
        <p:spPr>
          <a:xfrm>
            <a:off x="67056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A1E80-B603-4331-A1B2-3961C4FB19FD}"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304800" y="53340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8"/>
          <p:cNvSpPr>
            <a:spLocks noGrp="1" noChangeArrowheads="1"/>
          </p:cNvSpPr>
          <p:nvPr>
            <p:ph type="body" idx="1"/>
          </p:nvPr>
        </p:nvSpPr>
        <p:spPr bwMode="auto">
          <a:xfrm>
            <a:off x="304800" y="1600200"/>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8" descr="MN_IFI_A_ENG.png"/>
          <p:cNvPicPr>
            <a:picLocks noChangeAspect="1"/>
          </p:cNvPicPr>
          <p:nvPr/>
        </p:nvPicPr>
        <p:blipFill>
          <a:blip r:embed="rId7"/>
          <a:srcRect/>
          <a:stretch>
            <a:fillRect/>
          </a:stretch>
        </p:blipFill>
        <p:spPr bwMode="auto">
          <a:xfrm>
            <a:off x="304800" y="228600"/>
            <a:ext cx="2949575" cy="360363"/>
          </a:xfrm>
          <a:prstGeom prst="rect">
            <a:avLst/>
          </a:prstGeom>
          <a:noFill/>
          <a:ln w="9525">
            <a:noFill/>
            <a:miter lim="800000"/>
            <a:headEnd/>
            <a:tailEnd/>
          </a:ln>
        </p:spPr>
      </p:pic>
      <p:sp>
        <p:nvSpPr>
          <p:cNvPr id="9"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ECB45-BB27-4FF5-8472-42B4A4447C69}" type="datetime1">
              <a:rPr lang="nb-NO" smtClean="0"/>
              <a:t>25.10.2019</a:t>
            </a:fld>
            <a:endParaRPr lang="nb-NO" dirty="0"/>
          </a:p>
        </p:txBody>
      </p:sp>
      <p:sp>
        <p:nvSpPr>
          <p:cNvPr id="10"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INF5442 / INF9442</a:t>
            </a:r>
          </a:p>
        </p:txBody>
      </p:sp>
      <p:sp>
        <p:nvSpPr>
          <p:cNvPr id="11" name="Slide Number Placeholder 5"/>
          <p:cNvSpPr>
            <a:spLocks noGrp="1"/>
          </p:cNvSpPr>
          <p:nvPr>
            <p:ph type="sldNum" sz="quarter" idx="4"/>
          </p:nvPr>
        </p:nvSpPr>
        <p:spPr>
          <a:xfrm>
            <a:off x="67056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A1E80-B603-4331-A1B2-3961C4FB19FD}"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727" r:id="rId1"/>
    <p:sldLayoutId id="2147483746" r:id="rId2"/>
    <p:sldLayoutId id="2147483728" r:id="rId3"/>
    <p:sldLayoutId id="2147483729" r:id="rId4"/>
    <p:sldLayoutId id="2147483732" r:id="rId5"/>
  </p:sldLayoutIdLst>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JEDEC"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robot-electronics.co.uk/acatalog/I2C_Tutorial.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nb-NO" dirty="0"/>
              <a:t>IN5350 – CMOS Image Sensor Design</a:t>
            </a:r>
          </a:p>
        </p:txBody>
      </p:sp>
      <p:sp>
        <p:nvSpPr>
          <p:cNvPr id="15363" name="Rectangle 3"/>
          <p:cNvSpPr>
            <a:spLocks noGrp="1" noChangeArrowheads="1"/>
          </p:cNvSpPr>
          <p:nvPr>
            <p:ph type="subTitle" idx="1"/>
          </p:nvPr>
        </p:nvSpPr>
        <p:spPr/>
        <p:txBody>
          <a:bodyPr/>
          <a:lstStyle/>
          <a:p>
            <a:r>
              <a:rPr lang="en-US" dirty="0"/>
              <a:t>Lecture 9 – CIS communication interfaces</a:t>
            </a:r>
          </a:p>
          <a:p>
            <a:pPr eaLnBrk="1" hangingPunct="1"/>
            <a:endParaRPr lang="nb-NO" sz="1600" dirty="0"/>
          </a:p>
          <a:p>
            <a:pPr eaLnBrk="1" hangingPunct="1"/>
            <a:r>
              <a:rPr lang="nb-NO" sz="1600" dirty="0"/>
              <a:t>25-October-2019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VDDIO power dissipation</a:t>
            </a:r>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10</a:t>
            </a:fld>
            <a:endParaRPr lang="nb-NO"/>
          </a:p>
        </p:txBody>
      </p:sp>
      <p:sp>
        <p:nvSpPr>
          <p:cNvPr id="91" name="TextBox 90"/>
          <p:cNvSpPr txBox="1"/>
          <p:nvPr/>
        </p:nvSpPr>
        <p:spPr>
          <a:xfrm>
            <a:off x="4648199" y="1676400"/>
            <a:ext cx="4419601" cy="4647426"/>
          </a:xfrm>
          <a:prstGeom prst="rect">
            <a:avLst/>
          </a:prstGeom>
          <a:noFill/>
        </p:spPr>
        <p:txBody>
          <a:bodyPr wrap="square" rtlCol="0">
            <a:spAutoFit/>
          </a:bodyPr>
          <a:lstStyle/>
          <a:p>
            <a:r>
              <a:rPr lang="nb-NO" sz="1800" dirty="0"/>
              <a:t>Energy per transition (delivered by VDD</a:t>
            </a:r>
            <a:r>
              <a:rPr lang="nb-NO" sz="1800" baseline="-25000" dirty="0"/>
              <a:t>IO</a:t>
            </a:r>
            <a:r>
              <a:rPr lang="nb-NO" sz="1800" dirty="0"/>
              <a:t>):</a:t>
            </a:r>
          </a:p>
          <a:p>
            <a:r>
              <a:rPr lang="nb-NO" sz="1800" dirty="0"/>
              <a:t>	E</a:t>
            </a:r>
            <a:r>
              <a:rPr lang="nb-NO" sz="1800" baseline="-25000" dirty="0"/>
              <a:t>IO</a:t>
            </a:r>
            <a:r>
              <a:rPr lang="nb-NO" sz="1800" dirty="0"/>
              <a:t> = C</a:t>
            </a:r>
            <a:r>
              <a:rPr lang="nb-NO" sz="1800" baseline="-25000" dirty="0"/>
              <a:t>load</a:t>
            </a:r>
            <a:r>
              <a:rPr lang="nb-NO" sz="1800" dirty="0"/>
              <a:t> x VDD</a:t>
            </a:r>
            <a:r>
              <a:rPr lang="nb-NO" sz="1800" baseline="-25000" dirty="0"/>
              <a:t>IO</a:t>
            </a:r>
            <a:r>
              <a:rPr lang="nb-NO" sz="1800" baseline="30000" dirty="0"/>
              <a:t>2</a:t>
            </a:r>
          </a:p>
          <a:p>
            <a:endParaRPr lang="nb-NO" sz="1800" baseline="30000" dirty="0"/>
          </a:p>
          <a:p>
            <a:r>
              <a:rPr lang="nb-NO" sz="1800" dirty="0"/>
              <a:t>Power delivered to output clock pin:</a:t>
            </a:r>
          </a:p>
          <a:p>
            <a:r>
              <a:rPr lang="nb-NO" sz="1800" dirty="0"/>
              <a:t>	P</a:t>
            </a:r>
            <a:r>
              <a:rPr lang="nb-NO" sz="1800" baseline="-25000" dirty="0"/>
              <a:t>CLK</a:t>
            </a:r>
            <a:r>
              <a:rPr lang="nb-NO" sz="1800" dirty="0"/>
              <a:t> = C</a:t>
            </a:r>
            <a:r>
              <a:rPr lang="nb-NO" sz="1800" baseline="-25000" dirty="0"/>
              <a:t>load</a:t>
            </a:r>
            <a:r>
              <a:rPr lang="nb-NO" sz="1800" dirty="0"/>
              <a:t> x VDD</a:t>
            </a:r>
            <a:r>
              <a:rPr lang="nb-NO" sz="1800" baseline="-25000" dirty="0"/>
              <a:t>IO</a:t>
            </a:r>
            <a:r>
              <a:rPr lang="nb-NO" sz="1800" baseline="30000" dirty="0"/>
              <a:t>2</a:t>
            </a:r>
            <a:r>
              <a:rPr lang="nb-NO" sz="1800" dirty="0"/>
              <a:t> x f</a:t>
            </a:r>
            <a:r>
              <a:rPr lang="nb-NO" sz="1800" baseline="-25000" dirty="0"/>
              <a:t>CLK</a:t>
            </a:r>
          </a:p>
          <a:p>
            <a:endParaRPr lang="nb-NO" sz="1800" baseline="-25000" dirty="0"/>
          </a:p>
          <a:p>
            <a:r>
              <a:rPr lang="nb-NO" sz="1800" dirty="0"/>
              <a:t>Power delivered to output pins:</a:t>
            </a:r>
          </a:p>
          <a:p>
            <a:r>
              <a:rPr lang="nb-NO" sz="1800" dirty="0"/>
              <a:t>	P</a:t>
            </a:r>
            <a:r>
              <a:rPr lang="nb-NO" sz="1800" baseline="-25000" dirty="0"/>
              <a:t>IOpin</a:t>
            </a:r>
            <a:r>
              <a:rPr lang="nb-NO" sz="1800" dirty="0"/>
              <a:t> = C</a:t>
            </a:r>
            <a:r>
              <a:rPr lang="nb-NO" sz="1800" baseline="-25000" dirty="0"/>
              <a:t>load</a:t>
            </a:r>
            <a:r>
              <a:rPr lang="nb-NO" sz="1800" dirty="0"/>
              <a:t> x VDD</a:t>
            </a:r>
            <a:r>
              <a:rPr lang="nb-NO" sz="1800" baseline="-25000" dirty="0"/>
              <a:t>IO</a:t>
            </a:r>
            <a:r>
              <a:rPr lang="nb-NO" sz="1800" baseline="30000" dirty="0"/>
              <a:t>2</a:t>
            </a:r>
            <a:r>
              <a:rPr lang="nb-NO" sz="1800" dirty="0"/>
              <a:t> x f</a:t>
            </a:r>
            <a:r>
              <a:rPr lang="nb-NO" sz="1800" baseline="-25000" dirty="0"/>
              <a:t>CLK</a:t>
            </a:r>
            <a:r>
              <a:rPr lang="nb-NO" sz="1800" dirty="0"/>
              <a:t>/2</a:t>
            </a:r>
          </a:p>
          <a:p>
            <a:endParaRPr lang="nb-NO" sz="1800" dirty="0"/>
          </a:p>
          <a:p>
            <a:r>
              <a:rPr lang="nb-NO" sz="1800" dirty="0"/>
              <a:t>Total power:</a:t>
            </a:r>
          </a:p>
          <a:p>
            <a:r>
              <a:rPr lang="nb-NO" sz="1800" dirty="0"/>
              <a:t>	P</a:t>
            </a:r>
            <a:r>
              <a:rPr lang="nb-NO" sz="1800" baseline="-25000" dirty="0"/>
              <a:t>IO</a:t>
            </a:r>
            <a:r>
              <a:rPr lang="nb-NO" sz="1800" dirty="0"/>
              <a:t> = C</a:t>
            </a:r>
            <a:r>
              <a:rPr lang="nb-NO" sz="1800" baseline="-25000" dirty="0"/>
              <a:t>load</a:t>
            </a:r>
            <a:r>
              <a:rPr lang="nb-NO" sz="1800" dirty="0"/>
              <a:t> x VDD</a:t>
            </a:r>
            <a:r>
              <a:rPr lang="nb-NO" sz="1800" baseline="-25000" dirty="0"/>
              <a:t>IO</a:t>
            </a:r>
            <a:r>
              <a:rPr lang="nb-NO" sz="1800" baseline="30000" dirty="0"/>
              <a:t>2</a:t>
            </a:r>
            <a:r>
              <a:rPr lang="nb-NO" sz="1800" dirty="0"/>
              <a:t> x f</a:t>
            </a:r>
            <a:r>
              <a:rPr lang="nb-NO" sz="1800" baseline="-25000" dirty="0"/>
              <a:t>CLK </a:t>
            </a:r>
            <a:r>
              <a:rPr lang="nb-NO" sz="1800" dirty="0"/>
              <a:t>x (1 + N</a:t>
            </a:r>
            <a:r>
              <a:rPr lang="nb-NO" sz="1800" baseline="-25000" dirty="0"/>
              <a:t>DVP</a:t>
            </a:r>
            <a:r>
              <a:rPr lang="nb-NO" sz="1800" dirty="0"/>
              <a:t>/2)</a:t>
            </a:r>
          </a:p>
          <a:p>
            <a:endParaRPr lang="nb-NO" sz="1800" dirty="0"/>
          </a:p>
          <a:p>
            <a:r>
              <a:rPr lang="nb-NO" sz="1800" dirty="0"/>
              <a:t>Example: P</a:t>
            </a:r>
            <a:r>
              <a:rPr lang="nb-NO" sz="1800" baseline="-25000" dirty="0"/>
              <a:t>IO</a:t>
            </a:r>
            <a:r>
              <a:rPr lang="nb-NO" sz="1800" dirty="0"/>
              <a:t>=20pF (3.3V)</a:t>
            </a:r>
            <a:r>
              <a:rPr lang="nb-NO" sz="1800" baseline="30000" dirty="0"/>
              <a:t>2</a:t>
            </a:r>
            <a:r>
              <a:rPr lang="nb-NO" sz="1800" dirty="0"/>
              <a:t> 100MHz (1+12/2) = </a:t>
            </a:r>
            <a:r>
              <a:rPr lang="nb-NO" sz="1800" dirty="0">
                <a:solidFill>
                  <a:srgbClr val="FF0000"/>
                </a:solidFill>
              </a:rPr>
              <a:t>152mW(!)</a:t>
            </a:r>
          </a:p>
          <a:p>
            <a:endParaRPr lang="nb-NO"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231504" cy="3405188"/>
          </a:xfrm>
          <a:prstGeom prst="rect">
            <a:avLst/>
          </a:prstGeom>
          <a:solidFill>
            <a:srgbClr val="FFFF00"/>
          </a:solidFill>
          <a:ln>
            <a:noFill/>
          </a:ln>
          <a:effectLst/>
        </p:spPr>
      </p:pic>
    </p:spTree>
    <p:extLst>
      <p:ext uri="{BB962C8B-B14F-4D97-AF65-F5344CB8AC3E}">
        <p14:creationId xmlns:p14="http://schemas.microsoft.com/office/powerpoint/2010/main" val="317410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Noise concern when DVP data toggles</a:t>
            </a:r>
            <a:endParaRPr lang="en-US" dirty="0"/>
          </a:p>
        </p:txBody>
      </p:sp>
      <p:sp>
        <p:nvSpPr>
          <p:cNvPr id="7" name="Content Placeholder 6"/>
          <p:cNvSpPr>
            <a:spLocks noGrp="1"/>
          </p:cNvSpPr>
          <p:nvPr>
            <p:ph idx="1"/>
          </p:nvPr>
        </p:nvSpPr>
        <p:spPr/>
        <p:txBody>
          <a:bodyPr/>
          <a:lstStyle/>
          <a:p>
            <a:r>
              <a:rPr lang="nb-NO" dirty="0"/>
              <a:t>Current in I/O pins during LOW to HIGH transition</a:t>
            </a:r>
          </a:p>
          <a:p>
            <a:pPr lvl="1"/>
            <a:r>
              <a:rPr lang="nb-NO" dirty="0"/>
              <a:t>I</a:t>
            </a:r>
            <a:r>
              <a:rPr lang="nb-NO" baseline="-25000" dirty="0"/>
              <a:t>VDDIO</a:t>
            </a:r>
            <a:r>
              <a:rPr lang="nb-NO" dirty="0"/>
              <a:t> = C</a:t>
            </a:r>
            <a:r>
              <a:rPr lang="nb-NO" baseline="-25000" dirty="0"/>
              <a:t>load</a:t>
            </a:r>
            <a:r>
              <a:rPr lang="nb-NO" dirty="0"/>
              <a:t> dV</a:t>
            </a:r>
            <a:r>
              <a:rPr lang="nb-NO" baseline="-25000" dirty="0"/>
              <a:t>VDDIO</a:t>
            </a:r>
            <a:r>
              <a:rPr lang="nb-NO" dirty="0"/>
              <a:t>/dT</a:t>
            </a:r>
          </a:p>
          <a:p>
            <a:pPr lvl="1"/>
            <a:endParaRPr lang="nb-NO" dirty="0"/>
          </a:p>
          <a:p>
            <a:pPr lvl="1"/>
            <a:r>
              <a:rPr lang="nb-NO" dirty="0"/>
              <a:t>Typical pin load: C</a:t>
            </a:r>
            <a:r>
              <a:rPr lang="nb-NO" baseline="-25000" dirty="0"/>
              <a:t>load</a:t>
            </a:r>
            <a:r>
              <a:rPr lang="nb-NO" dirty="0"/>
              <a:t> = 15pF</a:t>
            </a:r>
          </a:p>
          <a:p>
            <a:pPr lvl="1"/>
            <a:r>
              <a:rPr lang="nb-NO" dirty="0"/>
              <a:t>HDTV (720p60) output clock frequency: f</a:t>
            </a:r>
            <a:r>
              <a:rPr lang="nb-NO" baseline="-25000" dirty="0"/>
              <a:t>CLK</a:t>
            </a:r>
            <a:r>
              <a:rPr lang="nb-NO" dirty="0"/>
              <a:t> = 74.25MHz (74.25Mpix/sec), i.e. Cycle time of 13.5ns</a:t>
            </a:r>
          </a:p>
          <a:p>
            <a:pPr lvl="1"/>
            <a:r>
              <a:rPr lang="nb-NO" dirty="0"/>
              <a:t>Assume VDD</a:t>
            </a:r>
            <a:r>
              <a:rPr lang="nb-NO" baseline="-25000" dirty="0"/>
              <a:t>IO</a:t>
            </a:r>
            <a:r>
              <a:rPr lang="nb-NO" dirty="0"/>
              <a:t>=1.8V and rise time of ¼ cycle time</a:t>
            </a:r>
          </a:p>
          <a:p>
            <a:pPr lvl="1"/>
            <a:endParaRPr lang="nb-NO" dirty="0"/>
          </a:p>
          <a:p>
            <a:pPr lvl="1"/>
            <a:r>
              <a:rPr lang="nb-NO" dirty="0"/>
              <a:t>I</a:t>
            </a:r>
            <a:r>
              <a:rPr lang="nb-NO" baseline="-25000" dirty="0"/>
              <a:t>VDDIO</a:t>
            </a:r>
            <a:r>
              <a:rPr lang="nb-NO" dirty="0"/>
              <a:t> = 15pF 1.8V/(13.5ns/4) = 8mA</a:t>
            </a:r>
          </a:p>
          <a:p>
            <a:pPr lvl="1"/>
            <a:r>
              <a:rPr lang="nb-NO" dirty="0"/>
              <a:t>Assuming 0 to 1 transition on 12bit pixel value + clk</a:t>
            </a:r>
          </a:p>
          <a:p>
            <a:pPr lvl="2"/>
            <a:r>
              <a:rPr lang="nb-NO" dirty="0"/>
              <a:t>8mA/pin x (12+1)pins = </a:t>
            </a:r>
            <a:r>
              <a:rPr lang="nb-NO" b="1" dirty="0">
                <a:solidFill>
                  <a:srgbClr val="FF0000"/>
                </a:solidFill>
              </a:rPr>
              <a:t>104mA</a:t>
            </a:r>
            <a:r>
              <a:rPr lang="nb-NO" dirty="0"/>
              <a:t> (large </a:t>
            </a:r>
            <a:r>
              <a:rPr lang="nb-NO" dirty="0" err="1"/>
              <a:t>current</a:t>
            </a:r>
            <a:r>
              <a:rPr lang="nb-NO" dirty="0"/>
              <a:t> spikes on VDD</a:t>
            </a:r>
            <a:r>
              <a:rPr lang="nb-NO" baseline="-25000" dirty="0"/>
              <a:t>IO</a:t>
            </a:r>
            <a:r>
              <a:rPr lang="nb-NO" dirty="0"/>
              <a:t>!)</a:t>
            </a:r>
          </a:p>
          <a:p>
            <a:pPr lvl="1"/>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11</a:t>
            </a:fld>
            <a:endParaRPr lang="nb-NO"/>
          </a:p>
        </p:txBody>
      </p:sp>
    </p:spTree>
    <p:extLst>
      <p:ext uri="{BB962C8B-B14F-4D97-AF65-F5344CB8AC3E}">
        <p14:creationId xmlns:p14="http://schemas.microsoft.com/office/powerpoint/2010/main" val="126748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Industry trend from parallel to serial output</a:t>
            </a:r>
            <a:endParaRPr lang="en-US" dirty="0"/>
          </a:p>
        </p:txBody>
      </p:sp>
      <p:sp>
        <p:nvSpPr>
          <p:cNvPr id="3" name="Content Placeholder 2"/>
          <p:cNvSpPr>
            <a:spLocks noGrp="1"/>
          </p:cNvSpPr>
          <p:nvPr>
            <p:ph idx="1"/>
          </p:nvPr>
        </p:nvSpPr>
        <p:spPr/>
        <p:txBody>
          <a:bodyPr/>
          <a:lstStyle/>
          <a:p>
            <a:r>
              <a:rPr lang="nb-NO" dirty="0"/>
              <a:t>Driven by the megapixel raze</a:t>
            </a:r>
          </a:p>
          <a:p>
            <a:pPr lvl="1"/>
            <a:r>
              <a:rPr lang="nb-NO" dirty="0"/>
              <a:t>E.g. 8MP 30fps =&gt; 240Mpix/sec</a:t>
            </a:r>
          </a:p>
          <a:p>
            <a:pPr lvl="2"/>
            <a:r>
              <a:rPr lang="nb-NO" dirty="0"/>
              <a:t>CMOS DVP i/os limited to approx 100MHz</a:t>
            </a:r>
          </a:p>
          <a:p>
            <a:pPr lvl="2"/>
            <a:r>
              <a:rPr lang="nb-NO" dirty="0"/>
              <a:t>Adding multiple DVPs could increase die size (cost)</a:t>
            </a:r>
          </a:p>
          <a:p>
            <a:r>
              <a:rPr lang="nb-NO" dirty="0"/>
              <a:t>Driven by </a:t>
            </a:r>
            <a:r>
              <a:rPr lang="nb-NO" dirty="0" err="1"/>
              <a:t>power</a:t>
            </a:r>
            <a:r>
              <a:rPr lang="nb-NO" dirty="0"/>
              <a:t> and </a:t>
            </a:r>
            <a:r>
              <a:rPr lang="nb-NO" dirty="0" err="1"/>
              <a:t>noise</a:t>
            </a:r>
            <a:r>
              <a:rPr lang="nb-NO" dirty="0"/>
              <a:t> concerns</a:t>
            </a:r>
          </a:p>
          <a:p>
            <a:pPr lvl="1"/>
            <a:r>
              <a:rPr lang="nb-NO" dirty="0"/>
              <a:t>Current spikes in I/Os inducing supply and gnd noise</a:t>
            </a:r>
          </a:p>
          <a:p>
            <a:r>
              <a:rPr lang="nb-NO" dirty="0"/>
              <a:t>Driven by EMC requirements</a:t>
            </a:r>
          </a:p>
          <a:p>
            <a:pPr lvl="1"/>
            <a:r>
              <a:rPr lang="nb-NO" dirty="0"/>
              <a:t>Reduced EM radiation from serial interfaces w/differential signalling</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12</a:t>
            </a:fld>
            <a:endParaRPr lang="nb-NO"/>
          </a:p>
        </p:txBody>
      </p:sp>
    </p:spTree>
    <p:extLst>
      <p:ext uri="{BB962C8B-B14F-4D97-AF65-F5344CB8AC3E}">
        <p14:creationId xmlns:p14="http://schemas.microsoft.com/office/powerpoint/2010/main" val="205153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EMC test of digital VDD supply</a:t>
            </a:r>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13</a:t>
            </a:fld>
            <a:endParaRPr lang="nb-NO"/>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828800"/>
            <a:ext cx="63912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a:extLst>
              <a:ext uri="{FF2B5EF4-FFF2-40B4-BE49-F238E27FC236}">
                <a16:creationId xmlns:a16="http://schemas.microsoft.com/office/drawing/2014/main" id="{F2F95337-0E6A-8F46-BA22-4520FBE8CC83}"/>
              </a:ext>
            </a:extLst>
          </p:cNvPr>
          <p:cNvSpPr/>
          <p:nvPr/>
        </p:nvSpPr>
        <p:spPr bwMode="auto">
          <a:xfrm>
            <a:off x="7767638" y="5181600"/>
            <a:ext cx="614362" cy="1066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91218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EMC test of digital VDD supply</a:t>
            </a:r>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14</a:t>
            </a:fld>
            <a:endParaRPr lang="nb-N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40080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a:extLst>
              <a:ext uri="{FF2B5EF4-FFF2-40B4-BE49-F238E27FC236}">
                <a16:creationId xmlns:a16="http://schemas.microsoft.com/office/drawing/2014/main" id="{FACEB6F1-FF07-254D-B77D-A9A778D17624}"/>
              </a:ext>
            </a:extLst>
          </p:cNvPr>
          <p:cNvSpPr/>
          <p:nvPr/>
        </p:nvSpPr>
        <p:spPr bwMode="auto">
          <a:xfrm>
            <a:off x="1138238" y="5029200"/>
            <a:ext cx="614362" cy="1066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99690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Low Voltage Differential Signaling</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15</a:t>
            </a:fld>
            <a:endParaRPr lang="nb-NO"/>
          </a:p>
        </p:txBody>
      </p:sp>
      <p:pic>
        <p:nvPicPr>
          <p:cNvPr id="1026" name="Picture 2" descr="http://upload.wikimedia.org/wikipedia/commons/b/bb/Basic_LVDS_circuit_ope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199"/>
            <a:ext cx="7850208" cy="3914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 y="6076890"/>
            <a:ext cx="6050502" cy="400110"/>
          </a:xfrm>
          <a:prstGeom prst="rect">
            <a:avLst/>
          </a:prstGeom>
          <a:noFill/>
        </p:spPr>
        <p:txBody>
          <a:bodyPr wrap="none" rtlCol="0">
            <a:spAutoFit/>
          </a:bodyPr>
          <a:lstStyle/>
          <a:p>
            <a:r>
              <a:rPr lang="nb-NO" dirty="0"/>
              <a:t>Ref: National Semiconductor, LVDS owners manual.</a:t>
            </a:r>
            <a:endParaRPr lang="en-US" dirty="0"/>
          </a:p>
        </p:txBody>
      </p:sp>
    </p:spTree>
    <p:extLst>
      <p:ext uri="{BB962C8B-B14F-4D97-AF65-F5344CB8AC3E}">
        <p14:creationId xmlns:p14="http://schemas.microsoft.com/office/powerpoint/2010/main" val="213377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LVDS remarks</a:t>
            </a:r>
            <a:endParaRPr lang="en-US" dirty="0"/>
          </a:p>
        </p:txBody>
      </p:sp>
      <p:sp>
        <p:nvSpPr>
          <p:cNvPr id="7" name="Content Placeholder 6"/>
          <p:cNvSpPr>
            <a:spLocks noGrp="1"/>
          </p:cNvSpPr>
          <p:nvPr>
            <p:ph idx="1"/>
          </p:nvPr>
        </p:nvSpPr>
        <p:spPr/>
        <p:txBody>
          <a:bodyPr/>
          <a:lstStyle/>
          <a:p>
            <a:r>
              <a:rPr lang="nb-NO" sz="2400" dirty="0"/>
              <a:t>Data rate &gt;5Gbps per lane (1Gbps is typical)</a:t>
            </a:r>
          </a:p>
          <a:p>
            <a:r>
              <a:rPr lang="nb-NO" sz="2400" dirty="0"/>
              <a:t>Unaffected by common mode noise thanks to differential signalling</a:t>
            </a:r>
          </a:p>
          <a:p>
            <a:r>
              <a:rPr lang="en-US" sz="2400" dirty="0"/>
              <a:t>At 2.5V supply voltage the power to drive 3.5 mA becomes 8.75 </a:t>
            </a:r>
            <a:r>
              <a:rPr lang="en-US" sz="2400" dirty="0" err="1"/>
              <a:t>mW</a:t>
            </a:r>
            <a:r>
              <a:rPr lang="en-US" sz="2400" dirty="0"/>
              <a:t> per lane</a:t>
            </a:r>
            <a:endParaRPr lang="nb-NO" sz="2400" dirty="0"/>
          </a:p>
          <a:p>
            <a:r>
              <a:rPr lang="nb-NO" sz="2400" dirty="0"/>
              <a:t>Variations of LVDS for reduced power</a:t>
            </a:r>
          </a:p>
          <a:p>
            <a:pPr lvl="1"/>
            <a:r>
              <a:rPr lang="en-US" sz="2000" dirty="0"/>
              <a:t>sub-LVDS (introduced by Nokia in 2004) uses 0.9V typical common mode voltage</a:t>
            </a:r>
          </a:p>
          <a:p>
            <a:pPr lvl="1"/>
            <a:r>
              <a:rPr lang="en-US" sz="2000" dirty="0"/>
              <a:t>SLVS-400 specified in </a:t>
            </a:r>
            <a:r>
              <a:rPr lang="en-US" sz="2000" dirty="0">
                <a:hlinkClick r:id="rId2" tooltip="JEDEC"/>
              </a:rPr>
              <a:t>JEDEC</a:t>
            </a:r>
            <a:r>
              <a:rPr lang="en-US" sz="2000" dirty="0"/>
              <a:t> where the power supply can be 800 mV and common mode voltage 400mV</a:t>
            </a:r>
          </a:p>
          <a:p>
            <a:pPr lvl="1"/>
            <a:r>
              <a:rPr lang="nb-NO" sz="2000" dirty="0"/>
              <a:t>MIPI D-PHY uses 200mV differential signalling</a:t>
            </a:r>
            <a:endParaRPr lang="en-US" sz="2000" dirty="0"/>
          </a:p>
          <a:p>
            <a:endParaRPr lang="en-US" sz="2400"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16</a:t>
            </a:fld>
            <a:endParaRPr lang="nb-NO"/>
          </a:p>
        </p:txBody>
      </p:sp>
    </p:spTree>
    <p:extLst>
      <p:ext uri="{BB962C8B-B14F-4D97-AF65-F5344CB8AC3E}">
        <p14:creationId xmlns:p14="http://schemas.microsoft.com/office/powerpoint/2010/main" val="327553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I2C Inter-Integrated Circuit</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17</a:t>
            </a:fld>
            <a:endParaRPr lang="nb-N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2471738"/>
            <a:ext cx="61817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81200" y="2209800"/>
            <a:ext cx="909223" cy="400110"/>
          </a:xfrm>
          <a:prstGeom prst="rect">
            <a:avLst/>
          </a:prstGeom>
          <a:noFill/>
        </p:spPr>
        <p:txBody>
          <a:bodyPr wrap="none" rtlCol="0">
            <a:spAutoFit/>
          </a:bodyPr>
          <a:lstStyle/>
          <a:p>
            <a:r>
              <a:rPr lang="nb-NO" dirty="0"/>
              <a:t>VDD</a:t>
            </a:r>
            <a:r>
              <a:rPr lang="nb-NO" baseline="-25000" dirty="0"/>
              <a:t>IO</a:t>
            </a:r>
            <a:endParaRPr lang="en-US" baseline="-25000" dirty="0"/>
          </a:p>
        </p:txBody>
      </p:sp>
      <p:sp>
        <p:nvSpPr>
          <p:cNvPr id="9" name="TextBox 8"/>
          <p:cNvSpPr txBox="1"/>
          <p:nvPr/>
        </p:nvSpPr>
        <p:spPr>
          <a:xfrm>
            <a:off x="990600" y="4876800"/>
            <a:ext cx="6858000" cy="1323439"/>
          </a:xfrm>
          <a:prstGeom prst="rect">
            <a:avLst/>
          </a:prstGeom>
          <a:noFill/>
        </p:spPr>
        <p:txBody>
          <a:bodyPr wrap="square" rtlCol="0">
            <a:spAutoFit/>
          </a:bodyPr>
          <a:lstStyle/>
          <a:p>
            <a:pPr marL="342900" indent="-342900">
              <a:buFont typeface="Arial" panose="020B0604020202020204" pitchFamily="34" charset="0"/>
              <a:buChar char="•"/>
            </a:pPr>
            <a:r>
              <a:rPr lang="nb-NO" dirty="0"/>
              <a:t>One device is Master, the others are Slaves (max 127)</a:t>
            </a:r>
          </a:p>
          <a:p>
            <a:pPr marL="342900" indent="-342900">
              <a:buFont typeface="Arial" panose="020B0604020202020204" pitchFamily="34" charset="0"/>
              <a:buChar char="•"/>
            </a:pPr>
            <a:r>
              <a:rPr lang="nb-NO" dirty="0"/>
              <a:t>Only the Master drives the clock line (SCL)</a:t>
            </a:r>
          </a:p>
          <a:p>
            <a:pPr marL="342900" indent="-342900">
              <a:buFont typeface="Arial" panose="020B0604020202020204" pitchFamily="34" charset="0"/>
              <a:buChar char="•"/>
            </a:pPr>
            <a:r>
              <a:rPr lang="nb-NO" dirty="0"/>
              <a:t>Pull-up resistors, R</a:t>
            </a:r>
            <a:r>
              <a:rPr lang="nb-NO" baseline="-25000" dirty="0"/>
              <a:t>p</a:t>
            </a:r>
            <a:r>
              <a:rPr lang="nb-NO" dirty="0"/>
              <a:t>, typically 1.8kohms to 10kohms</a:t>
            </a:r>
          </a:p>
          <a:p>
            <a:pPr marL="342900" indent="-342900">
              <a:buFont typeface="Arial" panose="020B0604020202020204" pitchFamily="34" charset="0"/>
              <a:buChar char="•"/>
            </a:pPr>
            <a:r>
              <a:rPr lang="nb-NO" dirty="0"/>
              <a:t>Speed grades: 100kHz, </a:t>
            </a:r>
            <a:r>
              <a:rPr lang="nb-NO" b="1" dirty="0"/>
              <a:t>400kHz, 1MHz</a:t>
            </a:r>
            <a:r>
              <a:rPr lang="nb-NO" dirty="0"/>
              <a:t>, 3.3MHz</a:t>
            </a:r>
            <a:endParaRPr lang="en-US" dirty="0"/>
          </a:p>
        </p:txBody>
      </p:sp>
      <p:sp>
        <p:nvSpPr>
          <p:cNvPr id="10" name="TextBox 9"/>
          <p:cNvSpPr txBox="1"/>
          <p:nvPr/>
        </p:nvSpPr>
        <p:spPr>
          <a:xfrm>
            <a:off x="3073157" y="3276600"/>
            <a:ext cx="813043" cy="338554"/>
          </a:xfrm>
          <a:prstGeom prst="rect">
            <a:avLst/>
          </a:prstGeom>
          <a:noFill/>
        </p:spPr>
        <p:txBody>
          <a:bodyPr wrap="none" rtlCol="0">
            <a:spAutoFit/>
          </a:bodyPr>
          <a:lstStyle/>
          <a:p>
            <a:r>
              <a:rPr lang="nb-NO" sz="1600" dirty="0"/>
              <a:t>Master</a:t>
            </a:r>
            <a:endParaRPr lang="en-US" sz="1600" dirty="0"/>
          </a:p>
        </p:txBody>
      </p:sp>
      <p:sp>
        <p:nvSpPr>
          <p:cNvPr id="12" name="TextBox 11"/>
          <p:cNvSpPr txBox="1"/>
          <p:nvPr/>
        </p:nvSpPr>
        <p:spPr>
          <a:xfrm>
            <a:off x="4724400" y="3281916"/>
            <a:ext cx="696024" cy="338554"/>
          </a:xfrm>
          <a:prstGeom prst="rect">
            <a:avLst/>
          </a:prstGeom>
          <a:noFill/>
        </p:spPr>
        <p:txBody>
          <a:bodyPr wrap="none" rtlCol="0">
            <a:spAutoFit/>
          </a:bodyPr>
          <a:lstStyle/>
          <a:p>
            <a:r>
              <a:rPr lang="nb-NO" sz="1600" dirty="0"/>
              <a:t>Slave</a:t>
            </a:r>
            <a:endParaRPr lang="en-US" sz="1600" dirty="0"/>
          </a:p>
        </p:txBody>
      </p:sp>
      <p:sp>
        <p:nvSpPr>
          <p:cNvPr id="13" name="TextBox 12"/>
          <p:cNvSpPr txBox="1"/>
          <p:nvPr/>
        </p:nvSpPr>
        <p:spPr>
          <a:xfrm>
            <a:off x="6324600" y="3281916"/>
            <a:ext cx="696024" cy="338554"/>
          </a:xfrm>
          <a:prstGeom prst="rect">
            <a:avLst/>
          </a:prstGeom>
          <a:noFill/>
        </p:spPr>
        <p:txBody>
          <a:bodyPr wrap="none" rtlCol="0">
            <a:spAutoFit/>
          </a:bodyPr>
          <a:lstStyle/>
          <a:p>
            <a:r>
              <a:rPr lang="nb-NO" sz="1600" dirty="0"/>
              <a:t>Slave</a:t>
            </a:r>
            <a:endParaRPr lang="en-US" sz="1600" dirty="0"/>
          </a:p>
        </p:txBody>
      </p:sp>
      <p:sp>
        <p:nvSpPr>
          <p:cNvPr id="2" name="Rectangle 1">
            <a:extLst>
              <a:ext uri="{FF2B5EF4-FFF2-40B4-BE49-F238E27FC236}">
                <a16:creationId xmlns:a16="http://schemas.microsoft.com/office/drawing/2014/main" id="{51273B8D-3C97-8F42-B270-9AAAF3F8678A}"/>
              </a:ext>
            </a:extLst>
          </p:cNvPr>
          <p:cNvSpPr/>
          <p:nvPr/>
        </p:nvSpPr>
        <p:spPr bwMode="auto">
          <a:xfrm>
            <a:off x="3110113" y="3305979"/>
            <a:ext cx="739130" cy="279796"/>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2979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Start and stop sequence and data transmission</a:t>
            </a:r>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18</a:t>
            </a:fld>
            <a:endParaRPr lang="nb-N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26" y="1676400"/>
            <a:ext cx="74104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4800600"/>
            <a:ext cx="58293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3962400"/>
            <a:ext cx="7162800" cy="707886"/>
          </a:xfrm>
          <a:prstGeom prst="rect">
            <a:avLst/>
          </a:prstGeom>
          <a:noFill/>
        </p:spPr>
        <p:txBody>
          <a:bodyPr wrap="square" rtlCol="0">
            <a:spAutoFit/>
          </a:bodyPr>
          <a:lstStyle/>
          <a:p>
            <a:r>
              <a:rPr lang="nb-NO" dirty="0"/>
              <a:t>Data transmission: 8b data followed by 1b acknowledge from slave (i.e. SDA is pulled down by the slave device)</a:t>
            </a:r>
            <a:endParaRPr lang="en-US" dirty="0"/>
          </a:p>
        </p:txBody>
      </p:sp>
    </p:spTree>
    <p:extLst>
      <p:ext uri="{BB962C8B-B14F-4D97-AF65-F5344CB8AC3E}">
        <p14:creationId xmlns:p14="http://schemas.microsoft.com/office/powerpoint/2010/main" val="330823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Addresssing an I2C device</a:t>
            </a:r>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19</a:t>
            </a:fld>
            <a:endParaRPr lang="nb-N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791" y="3200400"/>
            <a:ext cx="55435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5805" y="1676400"/>
            <a:ext cx="8077200" cy="1015663"/>
          </a:xfrm>
          <a:prstGeom prst="rect">
            <a:avLst/>
          </a:prstGeom>
          <a:noFill/>
        </p:spPr>
        <p:txBody>
          <a:bodyPr wrap="square" rtlCol="0">
            <a:spAutoFit/>
          </a:bodyPr>
          <a:lstStyle/>
          <a:p>
            <a:pPr marL="342900" indent="-342900">
              <a:buFont typeface="Arial" panose="020B0604020202020204" pitchFamily="34" charset="0"/>
              <a:buChar char="•"/>
            </a:pPr>
            <a:r>
              <a:rPr lang="nb-NO" dirty="0"/>
              <a:t>7-bit device address, i.e. max 127 devices can be connected to the bus</a:t>
            </a:r>
          </a:p>
          <a:p>
            <a:pPr marL="342900" indent="-342900">
              <a:buFont typeface="Arial" panose="020B0604020202020204" pitchFamily="34" charset="0"/>
              <a:buChar char="•"/>
            </a:pPr>
            <a:r>
              <a:rPr lang="nb-NO" dirty="0"/>
              <a:t>R/W bit informs slave that master wants to Read (‘1’) or Write (‘0’)</a:t>
            </a:r>
            <a:endParaRPr lang="en-US" dirty="0"/>
          </a:p>
        </p:txBody>
      </p:sp>
    </p:spTree>
    <p:extLst>
      <p:ext uri="{BB962C8B-B14F-4D97-AF65-F5344CB8AC3E}">
        <p14:creationId xmlns:p14="http://schemas.microsoft.com/office/powerpoint/2010/main" val="159249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schedule</a:t>
            </a:r>
          </a:p>
        </p:txBody>
      </p:sp>
      <p:graphicFrame>
        <p:nvGraphicFramePr>
          <p:cNvPr id="6" name="Content Placeholder 5">
            <a:extLst>
              <a:ext uri="{FF2B5EF4-FFF2-40B4-BE49-F238E27FC236}">
                <a16:creationId xmlns:a16="http://schemas.microsoft.com/office/drawing/2014/main" id="{E1FE7740-8AB3-434F-9B0D-46F2E52CABE0}"/>
              </a:ext>
            </a:extLst>
          </p:cNvPr>
          <p:cNvGraphicFramePr>
            <a:graphicFrameLocks noGrp="1"/>
          </p:cNvGraphicFramePr>
          <p:nvPr>
            <p:ph idx="1"/>
            <p:extLst/>
          </p:nvPr>
        </p:nvGraphicFramePr>
        <p:xfrm>
          <a:off x="533400" y="1371600"/>
          <a:ext cx="8153400" cy="50901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02911290"/>
                    </a:ext>
                  </a:extLst>
                </a:gridCol>
                <a:gridCol w="1066800">
                  <a:extLst>
                    <a:ext uri="{9D8B030D-6E8A-4147-A177-3AD203B41FA5}">
                      <a16:colId xmlns:a16="http://schemas.microsoft.com/office/drawing/2014/main" val="2370561366"/>
                    </a:ext>
                  </a:extLst>
                </a:gridCol>
                <a:gridCol w="990600">
                  <a:extLst>
                    <a:ext uri="{9D8B030D-6E8A-4147-A177-3AD203B41FA5}">
                      <a16:colId xmlns:a16="http://schemas.microsoft.com/office/drawing/2014/main" val="736328006"/>
                    </a:ext>
                  </a:extLst>
                </a:gridCol>
              </a:tblGrid>
              <a:tr h="370840">
                <a:tc>
                  <a:txBody>
                    <a:bodyPr/>
                    <a:lstStyle/>
                    <a:p>
                      <a:r>
                        <a:rPr lang="en-GB" dirty="0"/>
                        <a:t>Task/milestone</a:t>
                      </a:r>
                    </a:p>
                  </a:txBody>
                  <a:tcPr/>
                </a:tc>
                <a:tc>
                  <a:txBody>
                    <a:bodyPr/>
                    <a:lstStyle/>
                    <a:p>
                      <a:r>
                        <a:rPr lang="en-GB" dirty="0"/>
                        <a:t>Start</a:t>
                      </a:r>
                    </a:p>
                  </a:txBody>
                  <a:tcPr/>
                </a:tc>
                <a:tc>
                  <a:txBody>
                    <a:bodyPr/>
                    <a:lstStyle/>
                    <a:p>
                      <a:r>
                        <a:rPr lang="en-GB" dirty="0"/>
                        <a:t>Finish</a:t>
                      </a:r>
                    </a:p>
                  </a:txBody>
                  <a:tcPr/>
                </a:tc>
                <a:extLst>
                  <a:ext uri="{0D108BD9-81ED-4DB2-BD59-A6C34878D82A}">
                    <a16:rowId xmlns:a16="http://schemas.microsoft.com/office/drawing/2014/main" val="1601187281"/>
                  </a:ext>
                </a:extLst>
              </a:tr>
              <a:tr h="370840">
                <a:tc>
                  <a:txBody>
                    <a:bodyPr/>
                    <a:lstStyle/>
                    <a:p>
                      <a:r>
                        <a:rPr lang="en-GB" dirty="0">
                          <a:solidFill>
                            <a:schemeClr val="tx1"/>
                          </a:solidFill>
                        </a:rPr>
                        <a:t>Chose topic/scope</a:t>
                      </a:r>
                    </a:p>
                  </a:txBody>
                  <a:tcPr/>
                </a:tc>
                <a:tc>
                  <a:txBody>
                    <a:bodyPr/>
                    <a:lstStyle/>
                    <a:p>
                      <a:r>
                        <a:rPr lang="en-GB" dirty="0">
                          <a:solidFill>
                            <a:schemeClr val="tx1"/>
                          </a:solidFill>
                        </a:rPr>
                        <a:t>16-Sep</a:t>
                      </a:r>
                    </a:p>
                  </a:txBody>
                  <a:tcPr/>
                </a:tc>
                <a:tc>
                  <a:txBody>
                    <a:bodyPr/>
                    <a:lstStyle/>
                    <a:p>
                      <a:r>
                        <a:rPr lang="en-GB" dirty="0">
                          <a:solidFill>
                            <a:schemeClr val="tx1"/>
                          </a:solidFill>
                        </a:rPr>
                        <a:t>20-Sep</a:t>
                      </a:r>
                    </a:p>
                  </a:txBody>
                  <a:tcPr/>
                </a:tc>
                <a:extLst>
                  <a:ext uri="{0D108BD9-81ED-4DB2-BD59-A6C34878D82A}">
                    <a16:rowId xmlns:a16="http://schemas.microsoft.com/office/drawing/2014/main" val="510612972"/>
                  </a:ext>
                </a:extLst>
              </a:tr>
              <a:tr h="370840">
                <a:tc>
                  <a:txBody>
                    <a:bodyPr/>
                    <a:lstStyle/>
                    <a:p>
                      <a:r>
                        <a:rPr lang="en-GB" dirty="0">
                          <a:solidFill>
                            <a:schemeClr val="tx1"/>
                          </a:solidFill>
                        </a:rPr>
                        <a:t>Create project plan (tasks, milestones, schedule)</a:t>
                      </a:r>
                    </a:p>
                  </a:txBody>
                  <a:tcPr/>
                </a:tc>
                <a:tc>
                  <a:txBody>
                    <a:bodyPr/>
                    <a:lstStyle/>
                    <a:p>
                      <a:r>
                        <a:rPr lang="en-GB" dirty="0">
                          <a:solidFill>
                            <a:schemeClr val="tx1"/>
                          </a:solidFill>
                        </a:rPr>
                        <a:t>20-Sep</a:t>
                      </a:r>
                    </a:p>
                  </a:txBody>
                  <a:tcPr/>
                </a:tc>
                <a:tc>
                  <a:txBody>
                    <a:bodyPr/>
                    <a:lstStyle/>
                    <a:p>
                      <a:r>
                        <a:rPr lang="en-GB" dirty="0">
                          <a:solidFill>
                            <a:schemeClr val="tx1"/>
                          </a:solidFill>
                        </a:rPr>
                        <a:t>27-Sep</a:t>
                      </a:r>
                    </a:p>
                  </a:txBody>
                  <a:tcPr/>
                </a:tc>
                <a:extLst>
                  <a:ext uri="{0D108BD9-81ED-4DB2-BD59-A6C34878D82A}">
                    <a16:rowId xmlns:a16="http://schemas.microsoft.com/office/drawing/2014/main" val="4203802820"/>
                  </a:ext>
                </a:extLst>
              </a:tr>
              <a:tr h="370840">
                <a:tc>
                  <a:txBody>
                    <a:bodyPr/>
                    <a:lstStyle/>
                    <a:p>
                      <a:r>
                        <a:rPr lang="en-GB" b="1" dirty="0"/>
                        <a:t>MS1 – project plan approved by Johannes</a:t>
                      </a:r>
                    </a:p>
                  </a:txBody>
                  <a:tcPr/>
                </a:tc>
                <a:tc>
                  <a:txBody>
                    <a:bodyPr/>
                    <a:lstStyle/>
                    <a:p>
                      <a:r>
                        <a:rPr lang="en-GB" dirty="0"/>
                        <a:t>30-Sep</a:t>
                      </a:r>
                    </a:p>
                  </a:txBody>
                  <a:tcPr/>
                </a:tc>
                <a:tc>
                  <a:txBody>
                    <a:bodyPr/>
                    <a:lstStyle/>
                    <a:p>
                      <a:r>
                        <a:rPr lang="en-GB" dirty="0"/>
                        <a:t>30-Sep</a:t>
                      </a:r>
                    </a:p>
                  </a:txBody>
                  <a:tcPr/>
                </a:tc>
                <a:extLst>
                  <a:ext uri="{0D108BD9-81ED-4DB2-BD59-A6C34878D82A}">
                    <a16:rowId xmlns:a16="http://schemas.microsoft.com/office/drawing/2014/main" val="3399954071"/>
                  </a:ext>
                </a:extLst>
              </a:tr>
              <a:tr h="370840">
                <a:tc>
                  <a:txBody>
                    <a:bodyPr/>
                    <a:lstStyle/>
                    <a:p>
                      <a:r>
                        <a:rPr lang="en-GB" dirty="0"/>
                        <a:t>Study literature on the topic</a:t>
                      </a:r>
                    </a:p>
                  </a:txBody>
                  <a:tcPr/>
                </a:tc>
                <a:tc>
                  <a:txBody>
                    <a:bodyPr/>
                    <a:lstStyle/>
                    <a:p>
                      <a:r>
                        <a:rPr lang="en-GB" dirty="0"/>
                        <a:t>27-Sep</a:t>
                      </a:r>
                    </a:p>
                  </a:txBody>
                  <a:tcPr/>
                </a:tc>
                <a:tc>
                  <a:txBody>
                    <a:bodyPr/>
                    <a:lstStyle/>
                    <a:p>
                      <a:r>
                        <a:rPr lang="en-GB" dirty="0"/>
                        <a:t>4-Oct</a:t>
                      </a:r>
                    </a:p>
                  </a:txBody>
                  <a:tcPr/>
                </a:tc>
                <a:extLst>
                  <a:ext uri="{0D108BD9-81ED-4DB2-BD59-A6C34878D82A}">
                    <a16:rowId xmlns:a16="http://schemas.microsoft.com/office/drawing/2014/main" val="2512072672"/>
                  </a:ext>
                </a:extLst>
              </a:tr>
              <a:tr h="370840">
                <a:tc>
                  <a:txBody>
                    <a:bodyPr/>
                    <a:lstStyle/>
                    <a:p>
                      <a:r>
                        <a:rPr lang="en-GB" dirty="0"/>
                        <a:t>Design/simulation</a:t>
                      </a:r>
                    </a:p>
                  </a:txBody>
                  <a:tcPr/>
                </a:tc>
                <a:tc>
                  <a:txBody>
                    <a:bodyPr/>
                    <a:lstStyle/>
                    <a:p>
                      <a:r>
                        <a:rPr lang="en-GB" dirty="0"/>
                        <a:t>4-Oct</a:t>
                      </a:r>
                    </a:p>
                  </a:txBody>
                  <a:tcPr/>
                </a:tc>
                <a:tc>
                  <a:txBody>
                    <a:bodyPr/>
                    <a:lstStyle/>
                    <a:p>
                      <a:r>
                        <a:rPr lang="en-GB" dirty="0"/>
                        <a:t>25-Oct</a:t>
                      </a:r>
                    </a:p>
                  </a:txBody>
                  <a:tcPr/>
                </a:tc>
                <a:extLst>
                  <a:ext uri="{0D108BD9-81ED-4DB2-BD59-A6C34878D82A}">
                    <a16:rowId xmlns:a16="http://schemas.microsoft.com/office/drawing/2014/main" val="2683852393"/>
                  </a:ext>
                </a:extLst>
              </a:tr>
              <a:tr h="370840">
                <a:tc>
                  <a:txBody>
                    <a:bodyPr/>
                    <a:lstStyle/>
                    <a:p>
                      <a:r>
                        <a:rPr lang="en-GB" b="1" dirty="0">
                          <a:solidFill>
                            <a:srgbClr val="FF0000"/>
                          </a:solidFill>
                        </a:rPr>
                        <a:t>Write prelim report (2-3pages, </a:t>
                      </a:r>
                      <a:r>
                        <a:rPr lang="en-GB" b="1" dirty="0" err="1">
                          <a:solidFill>
                            <a:srgbClr val="FF0000"/>
                          </a:solidFill>
                        </a:rPr>
                        <a:t>inc</a:t>
                      </a:r>
                      <a:r>
                        <a:rPr lang="en-GB" b="1" dirty="0">
                          <a:solidFill>
                            <a:srgbClr val="FF0000"/>
                          </a:solidFill>
                        </a:rPr>
                        <a:t> references, goals, design, prelim results)</a:t>
                      </a:r>
                    </a:p>
                  </a:txBody>
                  <a:tcPr/>
                </a:tc>
                <a:tc>
                  <a:txBody>
                    <a:bodyPr/>
                    <a:lstStyle/>
                    <a:p>
                      <a:r>
                        <a:rPr lang="en-GB" b="1" dirty="0">
                          <a:solidFill>
                            <a:srgbClr val="FF0000"/>
                          </a:solidFill>
                        </a:rPr>
                        <a:t>25-Oct</a:t>
                      </a:r>
                    </a:p>
                  </a:txBody>
                  <a:tcPr/>
                </a:tc>
                <a:tc>
                  <a:txBody>
                    <a:bodyPr/>
                    <a:lstStyle/>
                    <a:p>
                      <a:r>
                        <a:rPr lang="en-GB" b="1" dirty="0">
                          <a:solidFill>
                            <a:srgbClr val="FF0000"/>
                          </a:solidFill>
                        </a:rPr>
                        <a:t>29-Oct</a:t>
                      </a:r>
                    </a:p>
                  </a:txBody>
                  <a:tcPr/>
                </a:tc>
                <a:extLst>
                  <a:ext uri="{0D108BD9-81ED-4DB2-BD59-A6C34878D82A}">
                    <a16:rowId xmlns:a16="http://schemas.microsoft.com/office/drawing/2014/main" val="1375443515"/>
                  </a:ext>
                </a:extLst>
              </a:tr>
              <a:tr h="370840">
                <a:tc>
                  <a:txBody>
                    <a:bodyPr/>
                    <a:lstStyle/>
                    <a:p>
                      <a:r>
                        <a:rPr lang="en-GB" b="1" dirty="0"/>
                        <a:t>MS2 – submit preliminary report to Johannes</a:t>
                      </a:r>
                    </a:p>
                  </a:txBody>
                  <a:tcPr/>
                </a:tc>
                <a:tc>
                  <a:txBody>
                    <a:bodyPr/>
                    <a:lstStyle/>
                    <a:p>
                      <a:r>
                        <a:rPr lang="en-GB" dirty="0"/>
                        <a:t>29-Oct</a:t>
                      </a:r>
                    </a:p>
                  </a:txBody>
                  <a:tcPr/>
                </a:tc>
                <a:tc>
                  <a:txBody>
                    <a:bodyPr/>
                    <a:lstStyle/>
                    <a:p>
                      <a:r>
                        <a:rPr lang="en-GB" dirty="0"/>
                        <a:t>29-Oct</a:t>
                      </a:r>
                    </a:p>
                  </a:txBody>
                  <a:tcPr/>
                </a:tc>
                <a:extLst>
                  <a:ext uri="{0D108BD9-81ED-4DB2-BD59-A6C34878D82A}">
                    <a16:rowId xmlns:a16="http://schemas.microsoft.com/office/drawing/2014/main" val="2605745389"/>
                  </a:ext>
                </a:extLst>
              </a:tr>
              <a:tr h="370840">
                <a:tc>
                  <a:txBody>
                    <a:bodyPr/>
                    <a:lstStyle/>
                    <a:p>
                      <a:r>
                        <a:rPr lang="en-GB" dirty="0"/>
                        <a:t>Design/simulation</a:t>
                      </a:r>
                    </a:p>
                  </a:txBody>
                  <a:tcPr/>
                </a:tc>
                <a:tc>
                  <a:txBody>
                    <a:bodyPr/>
                    <a:lstStyle/>
                    <a:p>
                      <a:r>
                        <a:rPr lang="en-GB" dirty="0"/>
                        <a:t>29-Oct</a:t>
                      </a:r>
                    </a:p>
                  </a:txBody>
                  <a:tcPr/>
                </a:tc>
                <a:tc>
                  <a:txBody>
                    <a:bodyPr/>
                    <a:lstStyle/>
                    <a:p>
                      <a:r>
                        <a:rPr lang="en-GB" dirty="0"/>
                        <a:t>15-Nov</a:t>
                      </a:r>
                    </a:p>
                  </a:txBody>
                  <a:tcPr/>
                </a:tc>
                <a:extLst>
                  <a:ext uri="{0D108BD9-81ED-4DB2-BD59-A6C34878D82A}">
                    <a16:rowId xmlns:a16="http://schemas.microsoft.com/office/drawing/2014/main" val="641125277"/>
                  </a:ext>
                </a:extLst>
              </a:tr>
              <a:tr h="370840">
                <a:tc>
                  <a:txBody>
                    <a:bodyPr/>
                    <a:lstStyle/>
                    <a:p>
                      <a:r>
                        <a:rPr lang="en-GB" dirty="0"/>
                        <a:t>Write up final report (</a:t>
                      </a:r>
                      <a:r>
                        <a:rPr lang="en-GB" dirty="0" err="1"/>
                        <a:t>incl</a:t>
                      </a:r>
                      <a:r>
                        <a:rPr lang="en-GB" dirty="0"/>
                        <a:t> references, design, results)</a:t>
                      </a:r>
                    </a:p>
                  </a:txBody>
                  <a:tcPr/>
                </a:tc>
                <a:tc>
                  <a:txBody>
                    <a:bodyPr/>
                    <a:lstStyle/>
                    <a:p>
                      <a:r>
                        <a:rPr lang="en-GB" dirty="0"/>
                        <a:t>15-Nov</a:t>
                      </a:r>
                    </a:p>
                  </a:txBody>
                  <a:tcPr/>
                </a:tc>
                <a:tc>
                  <a:txBody>
                    <a:bodyPr/>
                    <a:lstStyle/>
                    <a:p>
                      <a:r>
                        <a:rPr lang="en-GB" dirty="0"/>
                        <a:t>22-Nov</a:t>
                      </a:r>
                    </a:p>
                  </a:txBody>
                  <a:tcPr/>
                </a:tc>
                <a:extLst>
                  <a:ext uri="{0D108BD9-81ED-4DB2-BD59-A6C34878D82A}">
                    <a16:rowId xmlns:a16="http://schemas.microsoft.com/office/drawing/2014/main" val="437395566"/>
                  </a:ext>
                </a:extLst>
              </a:tr>
              <a:tr h="370840">
                <a:tc>
                  <a:txBody>
                    <a:bodyPr/>
                    <a:lstStyle/>
                    <a:p>
                      <a:r>
                        <a:rPr lang="en-GB" b="1" dirty="0"/>
                        <a:t>MS3 – submit final report to Johannes &amp; presentation</a:t>
                      </a:r>
                    </a:p>
                  </a:txBody>
                  <a:tcPr/>
                </a:tc>
                <a:tc>
                  <a:txBody>
                    <a:bodyPr/>
                    <a:lstStyle/>
                    <a:p>
                      <a:r>
                        <a:rPr lang="en-GB" dirty="0"/>
                        <a:t>22-Nov</a:t>
                      </a:r>
                    </a:p>
                  </a:txBody>
                  <a:tcPr/>
                </a:tc>
                <a:tc>
                  <a:txBody>
                    <a:bodyPr/>
                    <a:lstStyle/>
                    <a:p>
                      <a:r>
                        <a:rPr lang="en-GB" dirty="0"/>
                        <a:t>22-Nov</a:t>
                      </a:r>
                    </a:p>
                  </a:txBody>
                  <a:tcPr/>
                </a:tc>
                <a:extLst>
                  <a:ext uri="{0D108BD9-81ED-4DB2-BD59-A6C34878D82A}">
                    <a16:rowId xmlns:a16="http://schemas.microsoft.com/office/drawing/2014/main" val="454334235"/>
                  </a:ext>
                </a:extLst>
              </a:tr>
              <a:tr h="370840">
                <a:tc>
                  <a:txBody>
                    <a:bodyPr/>
                    <a:lstStyle/>
                    <a:p>
                      <a:r>
                        <a:rPr lang="en-GB" b="1" dirty="0"/>
                        <a:t>MS4 – grading (pass/fail) by Johannes &amp; Tohid</a:t>
                      </a:r>
                    </a:p>
                  </a:txBody>
                  <a:tcPr/>
                </a:tc>
                <a:tc>
                  <a:txBody>
                    <a:bodyPr/>
                    <a:lstStyle/>
                    <a:p>
                      <a:r>
                        <a:rPr lang="en-GB" dirty="0"/>
                        <a:t>22-Nov</a:t>
                      </a:r>
                    </a:p>
                  </a:txBody>
                  <a:tcPr/>
                </a:tc>
                <a:tc>
                  <a:txBody>
                    <a:bodyPr/>
                    <a:lstStyle/>
                    <a:p>
                      <a:r>
                        <a:rPr lang="en-GB" dirty="0"/>
                        <a:t>22-Nov</a:t>
                      </a:r>
                    </a:p>
                  </a:txBody>
                  <a:tcPr/>
                </a:tc>
                <a:extLst>
                  <a:ext uri="{0D108BD9-81ED-4DB2-BD59-A6C34878D82A}">
                    <a16:rowId xmlns:a16="http://schemas.microsoft.com/office/drawing/2014/main" val="4077726084"/>
                  </a:ext>
                </a:extLst>
              </a:tr>
              <a:tr h="370840">
                <a:tc>
                  <a:txBody>
                    <a:bodyPr/>
                    <a:lstStyle/>
                    <a:p>
                      <a:r>
                        <a:rPr lang="en-GB" dirty="0"/>
                        <a:t>Exam</a:t>
                      </a:r>
                    </a:p>
                  </a:txBody>
                  <a:tcPr/>
                </a:tc>
                <a:tc gridSpan="2">
                  <a:txBody>
                    <a:bodyPr/>
                    <a:lstStyle/>
                    <a:p>
                      <a:pPr algn="ctr"/>
                      <a:r>
                        <a:rPr lang="en-GB" dirty="0"/>
                        <a:t>28-Nov 2019</a:t>
                      </a:r>
                    </a:p>
                  </a:txBody>
                  <a:tcPr/>
                </a:tc>
                <a:tc hMerge="1">
                  <a:txBody>
                    <a:bodyPr/>
                    <a:lstStyle/>
                    <a:p>
                      <a:endParaRPr lang="en-GB" dirty="0"/>
                    </a:p>
                  </a:txBody>
                  <a:tcPr/>
                </a:tc>
                <a:extLst>
                  <a:ext uri="{0D108BD9-81ED-4DB2-BD59-A6C34878D82A}">
                    <a16:rowId xmlns:a16="http://schemas.microsoft.com/office/drawing/2014/main" val="1504808377"/>
                  </a:ext>
                </a:extLst>
              </a:tr>
            </a:tbl>
          </a:graphicData>
        </a:graphic>
      </p:graphicFrame>
      <p:sp>
        <p:nvSpPr>
          <p:cNvPr id="3" name="TextBox 2">
            <a:extLst>
              <a:ext uri="{FF2B5EF4-FFF2-40B4-BE49-F238E27FC236}">
                <a16:creationId xmlns:a16="http://schemas.microsoft.com/office/drawing/2014/main" id="{D4474C7B-3C85-304C-B3EB-55904B12DB64}"/>
              </a:ext>
            </a:extLst>
          </p:cNvPr>
          <p:cNvSpPr txBox="1"/>
          <p:nvPr/>
        </p:nvSpPr>
        <p:spPr>
          <a:xfrm>
            <a:off x="92254" y="1733490"/>
            <a:ext cx="441146" cy="400110"/>
          </a:xfrm>
          <a:prstGeom prst="rect">
            <a:avLst/>
          </a:prstGeom>
          <a:noFill/>
        </p:spPr>
        <p:txBody>
          <a:bodyPr wrap="none" rtlCol="0">
            <a:spAutoFit/>
          </a:bodyPr>
          <a:lstStyle/>
          <a:p>
            <a:r>
              <a:rPr lang="en-GB" dirty="0"/>
              <a:t>✅</a:t>
            </a:r>
          </a:p>
        </p:txBody>
      </p:sp>
      <p:sp>
        <p:nvSpPr>
          <p:cNvPr id="7" name="Date Placeholder 6">
            <a:extLst>
              <a:ext uri="{FF2B5EF4-FFF2-40B4-BE49-F238E27FC236}">
                <a16:creationId xmlns:a16="http://schemas.microsoft.com/office/drawing/2014/main" id="{678BE51F-2DA4-614A-9A39-CB289BA32CA7}"/>
              </a:ext>
            </a:extLst>
          </p:cNvPr>
          <p:cNvSpPr>
            <a:spLocks noGrp="1"/>
          </p:cNvSpPr>
          <p:nvPr>
            <p:ph type="dt" sz="half" idx="2"/>
          </p:nvPr>
        </p:nvSpPr>
        <p:spPr/>
        <p:txBody>
          <a:bodyPr/>
          <a:lstStyle/>
          <a:p>
            <a:fld id="{E1076934-37AA-8649-AD0A-B5463904894C}" type="datetime1">
              <a:rPr lang="nb-NO" smtClean="0"/>
              <a:t>25.10.2019</a:t>
            </a:fld>
            <a:endParaRPr lang="nb-NO" dirty="0"/>
          </a:p>
        </p:txBody>
      </p:sp>
      <p:sp>
        <p:nvSpPr>
          <p:cNvPr id="9" name="Slide Number Placeholder 8">
            <a:extLst>
              <a:ext uri="{FF2B5EF4-FFF2-40B4-BE49-F238E27FC236}">
                <a16:creationId xmlns:a16="http://schemas.microsoft.com/office/drawing/2014/main" id="{85317397-0224-3846-B94F-96F320D15591}"/>
              </a:ext>
            </a:extLst>
          </p:cNvPr>
          <p:cNvSpPr>
            <a:spLocks noGrp="1"/>
          </p:cNvSpPr>
          <p:nvPr>
            <p:ph type="sldNum" sz="quarter" idx="4"/>
          </p:nvPr>
        </p:nvSpPr>
        <p:spPr/>
        <p:txBody>
          <a:bodyPr/>
          <a:lstStyle/>
          <a:p>
            <a:fld id="{E42A1E80-B603-4331-A1B2-3961C4FB19FD}" type="slidenum">
              <a:rPr lang="nb-NO" smtClean="0"/>
              <a:t>2</a:t>
            </a:fld>
            <a:endParaRPr lang="nb-NO"/>
          </a:p>
        </p:txBody>
      </p:sp>
      <p:sp>
        <p:nvSpPr>
          <p:cNvPr id="10" name="TextBox 9">
            <a:extLst>
              <a:ext uri="{FF2B5EF4-FFF2-40B4-BE49-F238E27FC236}">
                <a16:creationId xmlns:a16="http://schemas.microsoft.com/office/drawing/2014/main" id="{7750BB0F-7325-A14A-B160-0413FD26C0DA}"/>
              </a:ext>
            </a:extLst>
          </p:cNvPr>
          <p:cNvSpPr txBox="1"/>
          <p:nvPr/>
        </p:nvSpPr>
        <p:spPr>
          <a:xfrm>
            <a:off x="92254" y="2114490"/>
            <a:ext cx="441146" cy="400110"/>
          </a:xfrm>
          <a:prstGeom prst="rect">
            <a:avLst/>
          </a:prstGeom>
          <a:noFill/>
        </p:spPr>
        <p:txBody>
          <a:bodyPr wrap="none" rtlCol="0">
            <a:spAutoFit/>
          </a:bodyPr>
          <a:lstStyle/>
          <a:p>
            <a:r>
              <a:rPr lang="en-GB" dirty="0"/>
              <a:t>✅</a:t>
            </a:r>
          </a:p>
        </p:txBody>
      </p:sp>
      <p:sp>
        <p:nvSpPr>
          <p:cNvPr id="11" name="TextBox 10">
            <a:extLst>
              <a:ext uri="{FF2B5EF4-FFF2-40B4-BE49-F238E27FC236}">
                <a16:creationId xmlns:a16="http://schemas.microsoft.com/office/drawing/2014/main" id="{2AEBAB4F-AECD-FC47-9F7F-F5D1B2CB7914}"/>
              </a:ext>
            </a:extLst>
          </p:cNvPr>
          <p:cNvSpPr txBox="1"/>
          <p:nvPr/>
        </p:nvSpPr>
        <p:spPr>
          <a:xfrm>
            <a:off x="92254" y="2479992"/>
            <a:ext cx="441146" cy="400110"/>
          </a:xfrm>
          <a:prstGeom prst="rect">
            <a:avLst/>
          </a:prstGeom>
          <a:noFill/>
        </p:spPr>
        <p:txBody>
          <a:bodyPr wrap="none" rtlCol="0">
            <a:spAutoFit/>
          </a:bodyPr>
          <a:lstStyle/>
          <a:p>
            <a:r>
              <a:rPr lang="en-GB" dirty="0"/>
              <a:t>✅</a:t>
            </a:r>
          </a:p>
        </p:txBody>
      </p:sp>
      <p:sp>
        <p:nvSpPr>
          <p:cNvPr id="12" name="TextBox 11">
            <a:extLst>
              <a:ext uri="{FF2B5EF4-FFF2-40B4-BE49-F238E27FC236}">
                <a16:creationId xmlns:a16="http://schemas.microsoft.com/office/drawing/2014/main" id="{818CD1B6-6D07-1443-A246-5129292D68FC}"/>
              </a:ext>
            </a:extLst>
          </p:cNvPr>
          <p:cNvSpPr txBox="1"/>
          <p:nvPr/>
        </p:nvSpPr>
        <p:spPr>
          <a:xfrm>
            <a:off x="92254" y="2845494"/>
            <a:ext cx="441146" cy="400110"/>
          </a:xfrm>
          <a:prstGeom prst="rect">
            <a:avLst/>
          </a:prstGeom>
          <a:noFill/>
        </p:spPr>
        <p:txBody>
          <a:bodyPr wrap="none" rtlCol="0">
            <a:spAutoFit/>
          </a:bodyPr>
          <a:lstStyle/>
          <a:p>
            <a:r>
              <a:rPr lang="en-GB" dirty="0"/>
              <a:t>✅</a:t>
            </a:r>
          </a:p>
        </p:txBody>
      </p:sp>
      <p:sp>
        <p:nvSpPr>
          <p:cNvPr id="13" name="TextBox 12">
            <a:extLst>
              <a:ext uri="{FF2B5EF4-FFF2-40B4-BE49-F238E27FC236}">
                <a16:creationId xmlns:a16="http://schemas.microsoft.com/office/drawing/2014/main" id="{AD9721B7-D5FE-A846-84F0-6B78E35A7A1D}"/>
              </a:ext>
            </a:extLst>
          </p:cNvPr>
          <p:cNvSpPr txBox="1"/>
          <p:nvPr/>
        </p:nvSpPr>
        <p:spPr>
          <a:xfrm>
            <a:off x="92254" y="3226494"/>
            <a:ext cx="441146" cy="400110"/>
          </a:xfrm>
          <a:prstGeom prst="rect">
            <a:avLst/>
          </a:prstGeom>
          <a:noFill/>
        </p:spPr>
        <p:txBody>
          <a:bodyPr wrap="none" rtlCol="0">
            <a:spAutoFit/>
          </a:bodyPr>
          <a:lstStyle/>
          <a:p>
            <a:r>
              <a:rPr lang="en-GB" dirty="0"/>
              <a:t>✅</a:t>
            </a:r>
          </a:p>
        </p:txBody>
      </p:sp>
      <p:sp>
        <p:nvSpPr>
          <p:cNvPr id="4" name="Right Arrow 3">
            <a:extLst>
              <a:ext uri="{FF2B5EF4-FFF2-40B4-BE49-F238E27FC236}">
                <a16:creationId xmlns:a16="http://schemas.microsoft.com/office/drawing/2014/main" id="{CECF32AA-A6A6-8443-8769-783B797A06EF}"/>
              </a:ext>
            </a:extLst>
          </p:cNvPr>
          <p:cNvSpPr/>
          <p:nvPr/>
        </p:nvSpPr>
        <p:spPr bwMode="auto">
          <a:xfrm>
            <a:off x="92254" y="3626604"/>
            <a:ext cx="441146" cy="2595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86034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Write sequence</a:t>
            </a:r>
            <a:endParaRPr lang="en-US" dirty="0"/>
          </a:p>
        </p:txBody>
      </p:sp>
      <p:sp>
        <p:nvSpPr>
          <p:cNvPr id="7" name="Content Placeholder 6"/>
          <p:cNvSpPr>
            <a:spLocks noGrp="1"/>
          </p:cNvSpPr>
          <p:nvPr>
            <p:ph idx="1"/>
          </p:nvPr>
        </p:nvSpPr>
        <p:spPr/>
        <p:txBody>
          <a:bodyPr/>
          <a:lstStyle/>
          <a:p>
            <a:pPr marL="514350" indent="-514350">
              <a:buFont typeface="+mj-lt"/>
              <a:buAutoNum type="arabicPeriod"/>
            </a:pPr>
            <a:r>
              <a:rPr lang="en-US" dirty="0"/>
              <a:t>Send a start sequence</a:t>
            </a:r>
          </a:p>
          <a:p>
            <a:pPr marL="514350" indent="-514350">
              <a:buFont typeface="+mj-lt"/>
              <a:buAutoNum type="arabicPeriod"/>
            </a:pPr>
            <a:r>
              <a:rPr lang="en-US" dirty="0"/>
              <a:t>Send the I2C address of the slave with the R/W bit low (even address)</a:t>
            </a:r>
          </a:p>
          <a:p>
            <a:pPr marL="514350" indent="-514350">
              <a:buFont typeface="+mj-lt"/>
              <a:buAutoNum type="arabicPeriod"/>
            </a:pPr>
            <a:r>
              <a:rPr lang="en-US" dirty="0"/>
              <a:t>Send the internal register number you want to write to</a:t>
            </a:r>
          </a:p>
          <a:p>
            <a:pPr marL="514350" indent="-514350">
              <a:buFont typeface="+mj-lt"/>
              <a:buAutoNum type="arabicPeriod"/>
            </a:pPr>
            <a:r>
              <a:rPr lang="en-US" dirty="0"/>
              <a:t>Send the data byte</a:t>
            </a:r>
          </a:p>
          <a:p>
            <a:pPr marL="514350" indent="-514350">
              <a:buFont typeface="+mj-lt"/>
              <a:buAutoNum type="arabicPeriod"/>
            </a:pPr>
            <a:r>
              <a:rPr lang="en-US" dirty="0"/>
              <a:t>[Optionally, send any further data bytes]</a:t>
            </a:r>
          </a:p>
          <a:p>
            <a:pPr marL="514350" indent="-514350">
              <a:buFont typeface="+mj-lt"/>
              <a:buAutoNum type="arabicPeriod"/>
            </a:pPr>
            <a:r>
              <a:rPr lang="en-US" dirty="0"/>
              <a:t>Send the stop sequence.</a:t>
            </a:r>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20</a:t>
            </a:fld>
            <a:endParaRPr lang="nb-NO"/>
          </a:p>
        </p:txBody>
      </p:sp>
    </p:spTree>
    <p:extLst>
      <p:ext uri="{BB962C8B-B14F-4D97-AF65-F5344CB8AC3E}">
        <p14:creationId xmlns:p14="http://schemas.microsoft.com/office/powerpoint/2010/main" val="123639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Read sequence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Send a start sequence</a:t>
            </a:r>
          </a:p>
          <a:p>
            <a:pPr marL="514350" indent="-514350">
              <a:buFont typeface="+mj-lt"/>
              <a:buAutoNum type="arabicPeriod"/>
            </a:pPr>
            <a:r>
              <a:rPr lang="en-US" dirty="0"/>
              <a:t>Send 0x&lt;device address&gt;</a:t>
            </a:r>
          </a:p>
          <a:p>
            <a:pPr marL="514350" indent="-514350">
              <a:buFont typeface="+mj-lt"/>
              <a:buAutoNum type="arabicPeriod"/>
            </a:pPr>
            <a:r>
              <a:rPr lang="en-US" dirty="0"/>
              <a:t>Send 0x&lt;register address&gt;</a:t>
            </a:r>
          </a:p>
          <a:p>
            <a:pPr marL="514350" indent="-514350">
              <a:buFont typeface="+mj-lt"/>
              <a:buAutoNum type="arabicPeriod"/>
            </a:pPr>
            <a:r>
              <a:rPr lang="en-US" dirty="0"/>
              <a:t>Send a start sequence again (repeated start)</a:t>
            </a:r>
          </a:p>
          <a:p>
            <a:pPr marL="514350" indent="-514350">
              <a:buFont typeface="+mj-lt"/>
              <a:buAutoNum type="arabicPeriod"/>
            </a:pPr>
            <a:r>
              <a:rPr lang="en-US" dirty="0"/>
              <a:t>Send 0x&lt;device address&gt;</a:t>
            </a:r>
          </a:p>
          <a:p>
            <a:pPr marL="514350" indent="-514350">
              <a:buFont typeface="+mj-lt"/>
              <a:buAutoNum type="arabicPeriod"/>
            </a:pPr>
            <a:r>
              <a:rPr lang="en-US" dirty="0"/>
              <a:t>Read data byte from device</a:t>
            </a:r>
          </a:p>
          <a:p>
            <a:pPr marL="514350" indent="-514350">
              <a:buFont typeface="+mj-lt"/>
              <a:buAutoNum type="arabicPeriod"/>
            </a:pPr>
            <a:r>
              <a:rPr lang="en-US" dirty="0"/>
              <a:t>Send the stop sequence</a:t>
            </a:r>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21</a:t>
            </a:fld>
            <a:endParaRPr lang="nb-NO"/>
          </a:p>
        </p:txBody>
      </p:sp>
    </p:spTree>
    <p:extLst>
      <p:ext uri="{BB962C8B-B14F-4D97-AF65-F5344CB8AC3E}">
        <p14:creationId xmlns:p14="http://schemas.microsoft.com/office/powerpoint/2010/main" val="210046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Example read sequence</a:t>
            </a:r>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22</a:t>
            </a:fld>
            <a:endParaRPr lang="nb-N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68" y="1524000"/>
            <a:ext cx="83153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0668" y="4419600"/>
            <a:ext cx="8458532" cy="1754326"/>
          </a:xfrm>
          <a:prstGeom prst="rect">
            <a:avLst/>
          </a:prstGeom>
          <a:noFill/>
        </p:spPr>
        <p:txBody>
          <a:bodyPr wrap="square" rtlCol="0">
            <a:spAutoFit/>
          </a:bodyPr>
          <a:lstStyle/>
          <a:p>
            <a:r>
              <a:rPr lang="nb-NO" sz="1800" dirty="0"/>
              <a:t>NB. If </a:t>
            </a:r>
            <a:r>
              <a:rPr lang="en-US" sz="1800" dirty="0"/>
              <a:t>slave is not ready for register read it can hold the SCL line low. This is called </a:t>
            </a:r>
            <a:r>
              <a:rPr lang="en-US" sz="1800" i="1" dirty="0"/>
              <a:t>clock stretching</a:t>
            </a:r>
            <a:r>
              <a:rPr lang="en-US" sz="1800" dirty="0"/>
              <a:t>. The master issues the first clock pulse of the read by making SCL high and then checks to see if it really has gone high. If its still low then it waits until it goes high before continuing.</a:t>
            </a:r>
          </a:p>
          <a:p>
            <a:endParaRPr lang="en-US" sz="1800" dirty="0"/>
          </a:p>
          <a:p>
            <a:r>
              <a:rPr lang="en-US" sz="1800" dirty="0"/>
              <a:t>Example code: </a:t>
            </a:r>
            <a:r>
              <a:rPr lang="en-US" sz="1800" dirty="0">
                <a:hlinkClick r:id="rId3"/>
              </a:rPr>
              <a:t>http://www.robot-electronics.co.uk/acatalog/I2C_Tutorial.html</a:t>
            </a:r>
            <a:r>
              <a:rPr lang="en-US" sz="1800" dirty="0"/>
              <a:t>  </a:t>
            </a:r>
          </a:p>
        </p:txBody>
      </p:sp>
    </p:spTree>
    <p:extLst>
      <p:ext uri="{BB962C8B-B14F-4D97-AF65-F5344CB8AC3E}">
        <p14:creationId xmlns:p14="http://schemas.microsoft.com/office/powerpoint/2010/main" val="148759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6" name="Content Placeholder 5"/>
          <p:cNvSpPr>
            <a:spLocks noGrp="1"/>
          </p:cNvSpPr>
          <p:nvPr>
            <p:ph idx="1"/>
          </p:nvPr>
        </p:nvSpPr>
        <p:spPr/>
        <p:txBody>
          <a:bodyPr/>
          <a:lstStyle/>
          <a:p>
            <a:r>
              <a:rPr lang="nb-NO" dirty="0"/>
              <a:t>Digital I/O pads with level shifting and ESD protection</a:t>
            </a:r>
          </a:p>
          <a:p>
            <a:r>
              <a:rPr lang="nb-NO" dirty="0"/>
              <a:t>Parallel outputs can be power hungry</a:t>
            </a:r>
          </a:p>
          <a:p>
            <a:pPr lvl="1"/>
            <a:r>
              <a:rPr lang="nb-NO" dirty="0"/>
              <a:t>P</a:t>
            </a:r>
            <a:r>
              <a:rPr lang="nb-NO" baseline="-25000" dirty="0"/>
              <a:t>IO</a:t>
            </a:r>
            <a:r>
              <a:rPr lang="nb-NO" dirty="0"/>
              <a:t> = C</a:t>
            </a:r>
            <a:r>
              <a:rPr lang="nb-NO" baseline="-25000" dirty="0"/>
              <a:t>load</a:t>
            </a:r>
            <a:r>
              <a:rPr lang="nb-NO" dirty="0"/>
              <a:t> x VDD</a:t>
            </a:r>
            <a:r>
              <a:rPr lang="nb-NO" baseline="-25000" dirty="0"/>
              <a:t>IO</a:t>
            </a:r>
            <a:r>
              <a:rPr lang="nb-NO" baseline="30000" dirty="0"/>
              <a:t>2</a:t>
            </a:r>
            <a:r>
              <a:rPr lang="nb-NO" dirty="0"/>
              <a:t> x f</a:t>
            </a:r>
            <a:r>
              <a:rPr lang="nb-NO" baseline="-25000" dirty="0"/>
              <a:t>CLK </a:t>
            </a:r>
            <a:r>
              <a:rPr lang="nb-NO" dirty="0"/>
              <a:t>x (1 + N</a:t>
            </a:r>
            <a:r>
              <a:rPr lang="nb-NO" baseline="-25000" dirty="0"/>
              <a:t>DVP</a:t>
            </a:r>
            <a:r>
              <a:rPr lang="nb-NO" dirty="0"/>
              <a:t>/2)</a:t>
            </a:r>
          </a:p>
          <a:p>
            <a:r>
              <a:rPr lang="nb-NO" dirty="0"/>
              <a:t>Industry trend from parallel to serial output (e.g. LVDS) due to higher datarates and lower EMC</a:t>
            </a:r>
          </a:p>
          <a:p>
            <a:r>
              <a:rPr lang="nb-NO" dirty="0"/>
              <a:t>I2C: industry strandard protocol used to read/write 8b values to CMOS sensor (e.g. Integration time, gain, etc)</a:t>
            </a:r>
            <a:endParaRPr lang="en-US" dirty="0"/>
          </a:p>
          <a:p>
            <a:endParaRPr lang="en-US" dirty="0"/>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23</a:t>
            </a:fld>
            <a:endParaRPr lang="nb-NO"/>
          </a:p>
        </p:txBody>
      </p:sp>
    </p:spTree>
    <p:extLst>
      <p:ext uri="{BB962C8B-B14F-4D97-AF65-F5344CB8AC3E}">
        <p14:creationId xmlns:p14="http://schemas.microsoft.com/office/powerpoint/2010/main" val="86302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743200"/>
            <a:ext cx="8153400" cy="3025775"/>
          </a:xfrm>
        </p:spPr>
        <p:txBody>
          <a:bodyPr/>
          <a:lstStyle/>
          <a:p>
            <a:pPr algn="ctr"/>
            <a:r>
              <a:rPr lang="en-US" dirty="0"/>
              <a:t>Thanks!</a:t>
            </a:r>
          </a:p>
        </p:txBody>
      </p:sp>
      <p:sp>
        <p:nvSpPr>
          <p:cNvPr id="4" name="Date Placeholder 3"/>
          <p:cNvSpPr>
            <a:spLocks noGrp="1"/>
          </p:cNvSpPr>
          <p:nvPr>
            <p:ph type="dt" sz="half" idx="4294967295"/>
          </p:nvPr>
        </p:nvSpPr>
        <p:spPr>
          <a:xfrm>
            <a:off x="0" y="6416675"/>
            <a:ext cx="2133600" cy="365125"/>
          </a:xfrm>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294967295"/>
          </p:nvPr>
        </p:nvSpPr>
        <p:spPr>
          <a:xfrm>
            <a:off x="7010400" y="6416675"/>
            <a:ext cx="2133600" cy="365125"/>
          </a:xfrm>
        </p:spPr>
        <p:txBody>
          <a:bodyPr/>
          <a:lstStyle/>
          <a:p>
            <a:fld id="{E42A1E80-B603-4331-A1B2-3961C4FB19FD}" type="slidenum">
              <a:rPr lang="nb-NO" smtClean="0"/>
              <a:t>24</a:t>
            </a:fld>
            <a:endParaRPr lang="nb-NO"/>
          </a:p>
        </p:txBody>
      </p:sp>
    </p:spTree>
    <p:extLst>
      <p:ext uri="{BB962C8B-B14F-4D97-AF65-F5344CB8AC3E}">
        <p14:creationId xmlns:p14="http://schemas.microsoft.com/office/powerpoint/2010/main" val="402453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Goal for this lecture</a:t>
            </a:r>
          </a:p>
        </p:txBody>
      </p:sp>
      <p:sp>
        <p:nvSpPr>
          <p:cNvPr id="3" name="Content Placeholder 2"/>
          <p:cNvSpPr>
            <a:spLocks noGrp="1"/>
          </p:cNvSpPr>
          <p:nvPr>
            <p:ph idx="1"/>
          </p:nvPr>
        </p:nvSpPr>
        <p:spPr/>
        <p:txBody>
          <a:bodyPr/>
          <a:lstStyle/>
          <a:p>
            <a:r>
              <a:rPr lang="en-GB"/>
              <a:t>Learn how the image sensor chip communciates with host CPU using industry standard interfaces</a:t>
            </a:r>
          </a:p>
          <a:p>
            <a:r>
              <a:rPr lang="en-GB"/>
              <a:t>Learn how I2C is used to write commands to the CMOS image sensor and to read register contents</a:t>
            </a:r>
          </a:p>
          <a:p>
            <a:r>
              <a:rPr lang="en-GB"/>
              <a:t>Learn about pros and cons of outputing pixel data with parallel and serial interfaces</a:t>
            </a:r>
          </a:p>
        </p:txBody>
      </p:sp>
      <p:sp>
        <p:nvSpPr>
          <p:cNvPr id="4" name="Date Placeholder 3"/>
          <p:cNvSpPr>
            <a:spLocks noGrp="1"/>
          </p:cNvSpPr>
          <p:nvPr>
            <p:ph type="dt" sz="half" idx="2"/>
          </p:nvPr>
        </p:nvSpPr>
        <p:spPr/>
        <p:txBody>
          <a:bodyPr/>
          <a:lstStyle/>
          <a:p>
            <a:fld id="{0F72871E-B520-4B5D-AE7A-36C1409ED361}" type="datetime1">
              <a:rPr lang="en-GB" smtClean="0"/>
              <a:t>25/10/2019</a:t>
            </a:fld>
            <a:endParaRPr lang="en-GB"/>
          </a:p>
        </p:txBody>
      </p:sp>
      <p:sp>
        <p:nvSpPr>
          <p:cNvPr id="6" name="Slide Number Placeholder 5"/>
          <p:cNvSpPr>
            <a:spLocks noGrp="1"/>
          </p:cNvSpPr>
          <p:nvPr>
            <p:ph type="sldNum" sz="quarter" idx="4"/>
          </p:nvPr>
        </p:nvSpPr>
        <p:spPr/>
        <p:txBody>
          <a:bodyPr/>
          <a:lstStyle/>
          <a:p>
            <a:fld id="{E42A1E80-B603-4331-A1B2-3961C4FB19FD}" type="slidenum">
              <a:rPr lang="en-GB" smtClean="0"/>
              <a:t>3</a:t>
            </a:fld>
            <a:endParaRPr lang="en-GB"/>
          </a:p>
        </p:txBody>
      </p:sp>
    </p:spTree>
    <p:extLst>
      <p:ext uri="{BB962C8B-B14F-4D97-AF65-F5344CB8AC3E}">
        <p14:creationId xmlns:p14="http://schemas.microsoft.com/office/powerpoint/2010/main" val="324591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Package types</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4</a:t>
            </a:fld>
            <a:endParaRPr lang="nb-NO"/>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804" b="-3"/>
          <a:stretch/>
        </p:blipFill>
        <p:spPr bwMode="auto">
          <a:xfrm>
            <a:off x="571500" y="1447800"/>
            <a:ext cx="800100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1000" y="6076890"/>
            <a:ext cx="5323893" cy="400110"/>
          </a:xfrm>
          <a:prstGeom prst="rect">
            <a:avLst/>
          </a:prstGeom>
          <a:noFill/>
        </p:spPr>
        <p:txBody>
          <a:bodyPr wrap="none" rtlCol="0">
            <a:spAutoFit/>
          </a:bodyPr>
          <a:lstStyle/>
          <a:p>
            <a:r>
              <a:rPr lang="nb-NO" dirty="0"/>
              <a:t>Ref: Harris et al, CMOS VLSI Design, 4th Ed.</a:t>
            </a:r>
            <a:endParaRPr lang="en-US" dirty="0"/>
          </a:p>
        </p:txBody>
      </p:sp>
    </p:spTree>
    <p:extLst>
      <p:ext uri="{BB962C8B-B14F-4D97-AF65-F5344CB8AC3E}">
        <p14:creationId xmlns:p14="http://schemas.microsoft.com/office/powerpoint/2010/main" val="280778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09600" y="2333655"/>
            <a:ext cx="4419600" cy="269554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en-US" dirty="0"/>
              <a:t>Camera HW examples</a:t>
            </a:r>
          </a:p>
        </p:txBody>
      </p:sp>
      <p:sp>
        <p:nvSpPr>
          <p:cNvPr id="3" name="Date Placeholder 2"/>
          <p:cNvSpPr>
            <a:spLocks noGrp="1"/>
          </p:cNvSpPr>
          <p:nvPr>
            <p:ph type="dt" sz="half" idx="2"/>
          </p:nvPr>
        </p:nvSpPr>
        <p:spPr/>
        <p:txBody>
          <a:bodyPr/>
          <a:lstStyle/>
          <a:p>
            <a:fld id="{53096F12-7C36-419F-A6D9-CB5583E91E5D}" type="datetime1">
              <a:rPr lang="nb-NO" smtClean="0"/>
              <a:t>25.10.2019</a:t>
            </a:fld>
            <a:endParaRPr lang="nb-NO" dirty="0"/>
          </a:p>
        </p:txBody>
      </p:sp>
      <p:sp>
        <p:nvSpPr>
          <p:cNvPr id="5" name="Slide Number Placeholder 4"/>
          <p:cNvSpPr>
            <a:spLocks noGrp="1"/>
          </p:cNvSpPr>
          <p:nvPr>
            <p:ph type="sldNum" sz="quarter" idx="4"/>
          </p:nvPr>
        </p:nvSpPr>
        <p:spPr/>
        <p:txBody>
          <a:bodyPr/>
          <a:lstStyle/>
          <a:p>
            <a:fld id="{E42A1E80-B603-4331-A1B2-3961C4FB19FD}" type="slidenum">
              <a:rPr lang="nb-NO" smtClean="0"/>
              <a:t>5</a:t>
            </a:fld>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697" y="2509838"/>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Bilderesultat for ovt gaia bo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ilderesultat for ovt gaia boar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Bilderesultat for ovt gaia boar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09838"/>
            <a:ext cx="19050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Bilderesultat for ovt sensor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87" y="2724151"/>
            <a:ext cx="1790700" cy="1981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1905000"/>
            <a:ext cx="2265364" cy="400110"/>
          </a:xfrm>
          <a:prstGeom prst="rect">
            <a:avLst/>
          </a:prstGeom>
          <a:noFill/>
        </p:spPr>
        <p:txBody>
          <a:bodyPr wrap="none" rtlCol="0">
            <a:spAutoFit/>
          </a:bodyPr>
          <a:lstStyle/>
          <a:p>
            <a:r>
              <a:rPr lang="en-US" dirty="0"/>
              <a:t>Sensor </a:t>
            </a:r>
            <a:r>
              <a:rPr lang="en-US" dirty="0" err="1"/>
              <a:t>eval</a:t>
            </a:r>
            <a:r>
              <a:rPr lang="en-US" dirty="0"/>
              <a:t> board</a:t>
            </a:r>
          </a:p>
        </p:txBody>
      </p:sp>
      <p:sp>
        <p:nvSpPr>
          <p:cNvPr id="10" name="TextBox 9"/>
          <p:cNvSpPr txBox="1"/>
          <p:nvPr/>
        </p:nvSpPr>
        <p:spPr>
          <a:xfrm>
            <a:off x="2766900" y="5105400"/>
            <a:ext cx="2414700" cy="400110"/>
          </a:xfrm>
          <a:prstGeom prst="rect">
            <a:avLst/>
          </a:prstGeom>
          <a:noFill/>
        </p:spPr>
        <p:txBody>
          <a:bodyPr wrap="none" rtlCol="0">
            <a:spAutoFit/>
          </a:bodyPr>
          <a:lstStyle/>
          <a:p>
            <a:r>
              <a:rPr lang="en-US" dirty="0"/>
              <a:t>FPGA + USB board</a:t>
            </a:r>
          </a:p>
        </p:txBody>
      </p:sp>
      <p:sp>
        <p:nvSpPr>
          <p:cNvPr id="11" name="TextBox 10"/>
          <p:cNvSpPr txBox="1"/>
          <p:nvPr/>
        </p:nvSpPr>
        <p:spPr>
          <a:xfrm>
            <a:off x="5943600" y="2133600"/>
            <a:ext cx="1795684" cy="400110"/>
          </a:xfrm>
          <a:prstGeom prst="rect">
            <a:avLst/>
          </a:prstGeom>
          <a:noFill/>
        </p:spPr>
        <p:txBody>
          <a:bodyPr wrap="none" rtlCol="0">
            <a:spAutoFit/>
          </a:bodyPr>
          <a:lstStyle/>
          <a:p>
            <a:r>
              <a:rPr lang="en-US" dirty="0"/>
              <a:t>DSLR camera</a:t>
            </a:r>
          </a:p>
        </p:txBody>
      </p:sp>
    </p:spTree>
    <p:extLst>
      <p:ext uri="{BB962C8B-B14F-4D97-AF65-F5344CB8AC3E}">
        <p14:creationId xmlns:p14="http://schemas.microsoft.com/office/powerpoint/2010/main" val="410159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nb-NO" sz="2800" dirty="0"/>
              <a:t>Sensor eval board example</a:t>
            </a:r>
            <a:endParaRPr lang="en-US" sz="2800"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6</a:t>
            </a:fld>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178338"/>
            <a:ext cx="8746719" cy="52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2971800"/>
            <a:ext cx="1524000" cy="707886"/>
          </a:xfrm>
          <a:prstGeom prst="rect">
            <a:avLst/>
          </a:prstGeom>
          <a:solidFill>
            <a:schemeClr val="bg1"/>
          </a:solidFill>
        </p:spPr>
        <p:txBody>
          <a:bodyPr wrap="square" rtlCol="0">
            <a:spAutoFit/>
          </a:bodyPr>
          <a:lstStyle/>
          <a:p>
            <a:r>
              <a:rPr lang="nb-NO" dirty="0"/>
              <a:t>Example </a:t>
            </a:r>
          </a:p>
          <a:p>
            <a:r>
              <a:rPr lang="nb-NO" dirty="0"/>
              <a:t>CIS chip</a:t>
            </a:r>
            <a:endParaRPr lang="en-US" dirty="0"/>
          </a:p>
        </p:txBody>
      </p:sp>
    </p:spTree>
    <p:extLst>
      <p:ext uri="{BB962C8B-B14F-4D97-AF65-F5344CB8AC3E}">
        <p14:creationId xmlns:p14="http://schemas.microsoft.com/office/powerpoint/2010/main" val="252671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Digital input pads</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7</a:t>
            </a:fld>
            <a:endParaRPr lang="nb-NO"/>
          </a:p>
        </p:txBody>
      </p:sp>
      <p:sp>
        <p:nvSpPr>
          <p:cNvPr id="8" name="TextBox 7"/>
          <p:cNvSpPr txBox="1"/>
          <p:nvPr/>
        </p:nvSpPr>
        <p:spPr>
          <a:xfrm>
            <a:off x="381000" y="6076890"/>
            <a:ext cx="5323893" cy="400110"/>
          </a:xfrm>
          <a:prstGeom prst="rect">
            <a:avLst/>
          </a:prstGeom>
          <a:noFill/>
        </p:spPr>
        <p:txBody>
          <a:bodyPr wrap="none" rtlCol="0">
            <a:spAutoFit/>
          </a:bodyPr>
          <a:lstStyle/>
          <a:p>
            <a:r>
              <a:rPr lang="nb-NO" dirty="0"/>
              <a:t>Ref: Harris et al, CMOS VLSI Design, 4th 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88" y="1447800"/>
            <a:ext cx="8495212" cy="428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4200" y="5257800"/>
            <a:ext cx="1438214" cy="400110"/>
          </a:xfrm>
          <a:prstGeom prst="rect">
            <a:avLst/>
          </a:prstGeom>
          <a:noFill/>
        </p:spPr>
        <p:txBody>
          <a:bodyPr wrap="none" rtlCol="0">
            <a:spAutoFit/>
          </a:bodyPr>
          <a:lstStyle/>
          <a:p>
            <a:r>
              <a:rPr lang="en-US" dirty="0"/>
              <a:t>(next slide)</a:t>
            </a:r>
          </a:p>
        </p:txBody>
      </p:sp>
    </p:spTree>
    <p:extLst>
      <p:ext uri="{BB962C8B-B14F-4D97-AF65-F5344CB8AC3E}">
        <p14:creationId xmlns:p14="http://schemas.microsoft.com/office/powerpoint/2010/main" val="175932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ESD protection</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8</a:t>
            </a:fld>
            <a:endParaRPr lang="nb-NO"/>
          </a:p>
        </p:txBody>
      </p:sp>
      <p:sp>
        <p:nvSpPr>
          <p:cNvPr id="8" name="TextBox 7"/>
          <p:cNvSpPr txBox="1"/>
          <p:nvPr/>
        </p:nvSpPr>
        <p:spPr>
          <a:xfrm>
            <a:off x="381000" y="6076890"/>
            <a:ext cx="5323893" cy="400110"/>
          </a:xfrm>
          <a:prstGeom prst="rect">
            <a:avLst/>
          </a:prstGeom>
          <a:noFill/>
        </p:spPr>
        <p:txBody>
          <a:bodyPr wrap="none" rtlCol="0">
            <a:spAutoFit/>
          </a:bodyPr>
          <a:lstStyle/>
          <a:p>
            <a:r>
              <a:rPr lang="nb-NO" dirty="0"/>
              <a:t>Ref: Harris et al, CMOS VLSI Design, 4th 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08535"/>
            <a:ext cx="8020050" cy="443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5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Bidirectional pads</a:t>
            </a:r>
            <a:endParaRPr lang="en-US" dirty="0"/>
          </a:p>
        </p:txBody>
      </p:sp>
      <p:sp>
        <p:nvSpPr>
          <p:cNvPr id="4" name="Date Placeholder 3"/>
          <p:cNvSpPr>
            <a:spLocks noGrp="1"/>
          </p:cNvSpPr>
          <p:nvPr>
            <p:ph type="dt" sz="half" idx="2"/>
          </p:nvPr>
        </p:nvSpPr>
        <p:spPr/>
        <p:txBody>
          <a:bodyPr/>
          <a:lstStyle/>
          <a:p>
            <a:fld id="{0F72871E-B520-4B5D-AE7A-36C1409ED361}" type="datetime1">
              <a:rPr lang="nb-NO" smtClean="0"/>
              <a:t>25.10.2019</a:t>
            </a:fld>
            <a:endParaRPr lang="nb-NO" dirty="0"/>
          </a:p>
        </p:txBody>
      </p:sp>
      <p:sp>
        <p:nvSpPr>
          <p:cNvPr id="6" name="Slide Number Placeholder 5"/>
          <p:cNvSpPr>
            <a:spLocks noGrp="1"/>
          </p:cNvSpPr>
          <p:nvPr>
            <p:ph type="sldNum" sz="quarter" idx="4"/>
          </p:nvPr>
        </p:nvSpPr>
        <p:spPr/>
        <p:txBody>
          <a:bodyPr/>
          <a:lstStyle/>
          <a:p>
            <a:fld id="{E42A1E80-B603-4331-A1B2-3961C4FB19FD}" type="slidenum">
              <a:rPr lang="nb-NO" smtClean="0"/>
              <a:t>9</a:t>
            </a:fld>
            <a:endParaRPr lang="nb-NO"/>
          </a:p>
        </p:txBody>
      </p:sp>
      <p:sp>
        <p:nvSpPr>
          <p:cNvPr id="8" name="TextBox 7"/>
          <p:cNvSpPr txBox="1"/>
          <p:nvPr/>
        </p:nvSpPr>
        <p:spPr>
          <a:xfrm>
            <a:off x="381000" y="6076890"/>
            <a:ext cx="5323893" cy="400110"/>
          </a:xfrm>
          <a:prstGeom prst="rect">
            <a:avLst/>
          </a:prstGeom>
          <a:noFill/>
        </p:spPr>
        <p:txBody>
          <a:bodyPr wrap="none" rtlCol="0">
            <a:spAutoFit/>
          </a:bodyPr>
          <a:lstStyle/>
          <a:p>
            <a:r>
              <a:rPr lang="nb-NO" dirty="0"/>
              <a:t>Ref: Harris et al, CMOS VLSI Design, 4th 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9379"/>
            <a:ext cx="7696200" cy="457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765350"/>
      </p:ext>
    </p:extLst>
  </p:cSld>
  <p:clrMapOvr>
    <a:masterClrMapping/>
  </p:clrMapOvr>
</p:sld>
</file>

<file path=ppt/theme/theme1.xml><?xml version="1.0" encoding="utf-8"?>
<a:theme xmlns:a="http://schemas.openxmlformats.org/drawingml/2006/main" name="uio-ppt-mal-english-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uio-ppt-mal-english-2</Template>
  <TotalTime>11536</TotalTime>
  <Words>952</Words>
  <Application>Microsoft Macintosh PowerPoint</Application>
  <PresentationFormat>On-screen Show (4:3)</PresentationFormat>
  <Paragraphs>200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ヒラギノ角ゴ Pro W3</vt:lpstr>
      <vt:lpstr>Arial</vt:lpstr>
      <vt:lpstr>uio-ppt-mal-english-2</vt:lpstr>
      <vt:lpstr>IN5350 – CMOS Image Sensor Design</vt:lpstr>
      <vt:lpstr>Project schedule</vt:lpstr>
      <vt:lpstr>Goal for this lecture</vt:lpstr>
      <vt:lpstr>Package types</vt:lpstr>
      <vt:lpstr>Camera HW examples</vt:lpstr>
      <vt:lpstr>Sensor eval board example</vt:lpstr>
      <vt:lpstr>Digital input pads</vt:lpstr>
      <vt:lpstr>ESD protection</vt:lpstr>
      <vt:lpstr>Bidirectional pads</vt:lpstr>
      <vt:lpstr>VDDIO power dissipation</vt:lpstr>
      <vt:lpstr>Noise concern when DVP data toggles</vt:lpstr>
      <vt:lpstr>Industry trend from parallel to serial output</vt:lpstr>
      <vt:lpstr>Example EMC test of digital VDD supply</vt:lpstr>
      <vt:lpstr>Example EMC test of digital VDD supply</vt:lpstr>
      <vt:lpstr>Low Voltage Differential Signaling</vt:lpstr>
      <vt:lpstr>LVDS remarks</vt:lpstr>
      <vt:lpstr>I2C Inter-Integrated Circuit</vt:lpstr>
      <vt:lpstr>Start and stop sequence and data transmission</vt:lpstr>
      <vt:lpstr>Addresssing an I2C device</vt:lpstr>
      <vt:lpstr>Write sequence</vt:lpstr>
      <vt:lpstr>Read sequence</vt:lpstr>
      <vt:lpstr>Example read sequence</vt:lpstr>
      <vt:lpstr>Key takeaways</vt:lpstr>
      <vt:lpstr>Thanks!</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INF4220</dc:title>
  <dc:creator>jsolhusvik</dc:creator>
  <cp:lastModifiedBy>Johannes Sølhusvik</cp:lastModifiedBy>
  <cp:revision>385</cp:revision>
  <dcterms:created xsi:type="dcterms:W3CDTF">2014-04-11T12:20:05Z</dcterms:created>
  <dcterms:modified xsi:type="dcterms:W3CDTF">2019-10-25T09:14:15Z</dcterms:modified>
</cp:coreProperties>
</file>