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309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97" r:id="rId11"/>
    <p:sldId id="270" r:id="rId12"/>
    <p:sldId id="301" r:id="rId13"/>
    <p:sldId id="302" r:id="rId14"/>
    <p:sldId id="304" r:id="rId15"/>
    <p:sldId id="284" r:id="rId16"/>
    <p:sldId id="305" r:id="rId17"/>
    <p:sldId id="306" r:id="rId18"/>
    <p:sldId id="307" r:id="rId19"/>
    <p:sldId id="308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1"/>
  </p:normalViewPr>
  <p:slideViewPr>
    <p:cSldViewPr snapToGrid="0" snapToObjects="1">
      <p:cViewPr>
        <p:scale>
          <a:sx n="100" d="100"/>
          <a:sy n="100" d="100"/>
        </p:scale>
        <p:origin x="10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9B71-7123-B64C-9345-74C176C606CB}" type="datetimeFigureOut">
              <a:rPr lang="nb-NO" smtClean="0"/>
              <a:t>06.09.2020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79BB9-E393-8740-81D9-148AD9D7F1A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18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6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10 </a:t>
            </a:r>
            <a:r>
              <a:rPr lang="nb-NO" dirty="0" err="1"/>
              <a:t>are</a:t>
            </a:r>
            <a:r>
              <a:rPr lang="nb-NO" dirty="0"/>
              <a:t> in </a:t>
            </a:r>
            <a:r>
              <a:rPr lang="nb-NO" dirty="0" err="1"/>
              <a:t>field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infectious</a:t>
            </a:r>
            <a:r>
              <a:rPr lang="nb-NO" dirty="0"/>
              <a:t> </a:t>
            </a:r>
            <a:r>
              <a:rPr lang="nb-NO" dirty="0" err="1"/>
              <a:t>diseases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79BB9-E393-8740-81D9-148AD9D7F1A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54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500 x </a:t>
            </a:r>
            <a:r>
              <a:rPr lang="nb-NO" dirty="0" err="1"/>
              <a:t>norwegian</a:t>
            </a:r>
            <a:r>
              <a:rPr lang="nb-NO" dirty="0"/>
              <a:t> </a:t>
            </a:r>
            <a:r>
              <a:rPr lang="nb-NO" dirty="0" err="1"/>
              <a:t>fiscal</a:t>
            </a:r>
            <a:r>
              <a:rPr lang="nb-NO" baseline="0" dirty="0"/>
              <a:t> </a:t>
            </a:r>
            <a:r>
              <a:rPr lang="nb-NO" baseline="0" dirty="0" err="1"/>
              <a:t>budget</a:t>
            </a:r>
            <a:r>
              <a:rPr lang="nb-NO" baseline="0" dirty="0"/>
              <a:t> (</a:t>
            </a:r>
            <a:r>
              <a:rPr lang="nb-NO" baseline="0" dirty="0" err="1"/>
              <a:t>state</a:t>
            </a:r>
            <a:r>
              <a:rPr lang="nb-NO" baseline="0" dirty="0"/>
              <a:t> </a:t>
            </a:r>
            <a:r>
              <a:rPr lang="nb-NO" baseline="0" dirty="0" err="1"/>
              <a:t>budget</a:t>
            </a:r>
            <a:r>
              <a:rPr lang="nb-NO" baseline="0" dirty="0"/>
              <a:t>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BBA1-EB2E-9545-9EFF-640F1B754B6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430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2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6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7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1D535-0C69-4A4D-AB49-51110F50F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0" b="1118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7D0B207-0DC3-9C4D-80E1-A2659A602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b-NO" sz="3600">
                <a:solidFill>
                  <a:schemeClr val="bg1"/>
                </a:solidFill>
              </a:rPr>
              <a:t>ICTs and Global health</a:t>
            </a:r>
            <a:br>
              <a:rPr lang="nb-NO" sz="3600">
                <a:solidFill>
                  <a:schemeClr val="bg1"/>
                </a:solidFill>
              </a:rPr>
            </a:br>
            <a:endParaRPr lang="nb-NO" sz="360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3FBF16-EB90-F341-9A76-E7FA6C13E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</a:rPr>
              <a:t>Ernst Kristian Rødland, MD </a:t>
            </a:r>
            <a:r>
              <a:rPr lang="nb-NO" sz="1800" dirty="0" err="1">
                <a:solidFill>
                  <a:schemeClr val="bg1"/>
                </a:solidFill>
              </a:rPr>
              <a:t>PhD</a:t>
            </a:r>
            <a:endParaRPr lang="nb-NO" sz="1800" dirty="0">
              <a:solidFill>
                <a:schemeClr val="bg1"/>
              </a:solidFill>
            </a:endParaRPr>
          </a:p>
          <a:p>
            <a:pPr algn="ctr"/>
            <a:r>
              <a:rPr lang="nb-NO" sz="1800" dirty="0">
                <a:solidFill>
                  <a:schemeClr val="bg1"/>
                </a:solidFill>
              </a:rPr>
              <a:t>Senior </a:t>
            </a:r>
            <a:r>
              <a:rPr lang="nb-NO" sz="1800" dirty="0" err="1">
                <a:solidFill>
                  <a:schemeClr val="bg1"/>
                </a:solidFill>
              </a:rPr>
              <a:t>medical</a:t>
            </a:r>
            <a:r>
              <a:rPr lang="nb-NO" sz="1800" dirty="0">
                <a:solidFill>
                  <a:schemeClr val="bg1"/>
                </a:solidFill>
              </a:rPr>
              <a:t> offiser, </a:t>
            </a:r>
            <a:r>
              <a:rPr lang="nb-NO" sz="1800" dirty="0" err="1">
                <a:solidFill>
                  <a:schemeClr val="bg1"/>
                </a:solidFill>
              </a:rPr>
              <a:t>the</a:t>
            </a:r>
            <a:r>
              <a:rPr lang="nb-NO" sz="1800" dirty="0">
                <a:solidFill>
                  <a:schemeClr val="bg1"/>
                </a:solidFill>
              </a:rPr>
              <a:t> Norwegian </a:t>
            </a:r>
            <a:r>
              <a:rPr lang="nb-NO" sz="1800" dirty="0" err="1">
                <a:solidFill>
                  <a:schemeClr val="bg1"/>
                </a:solidFill>
              </a:rPr>
              <a:t>Institute</a:t>
            </a:r>
            <a:r>
              <a:rPr lang="nb-NO" sz="1800" dirty="0">
                <a:solidFill>
                  <a:schemeClr val="bg1"/>
                </a:solidFill>
              </a:rPr>
              <a:t> </a:t>
            </a:r>
            <a:r>
              <a:rPr lang="nb-NO" sz="1800" dirty="0" err="1">
                <a:solidFill>
                  <a:schemeClr val="bg1"/>
                </a:solidFill>
              </a:rPr>
              <a:t>of</a:t>
            </a:r>
            <a:r>
              <a:rPr lang="nb-NO" sz="1800" dirty="0">
                <a:solidFill>
                  <a:schemeClr val="bg1"/>
                </a:solidFill>
              </a:rPr>
              <a:t> Public Health</a:t>
            </a:r>
          </a:p>
          <a:p>
            <a:pPr algn="ctr"/>
            <a:r>
              <a:rPr lang="nb-NO" sz="1800" dirty="0" err="1">
                <a:solidFill>
                  <a:schemeClr val="bg1"/>
                </a:solidFill>
              </a:rPr>
              <a:t>ernstkristian.rodland@fhi.no</a:t>
            </a:r>
            <a:endParaRPr lang="nb-NO" sz="18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6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7B1272E-3CF6-B748-BA67-7A9A7670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WHO Global action plan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302D4AB-2EDB-9F45-90D6-FE3D1CA7A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032" y="2192906"/>
            <a:ext cx="8852109" cy="22674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B02A12C-B881-5E4D-B618-78CDD19655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24" y="5196838"/>
            <a:ext cx="3347864" cy="147252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54E006B-1BF9-0D4E-9266-7FC6B3537486}"/>
              </a:ext>
            </a:extLst>
          </p:cNvPr>
          <p:cNvSpPr txBox="1"/>
          <p:nvPr/>
        </p:nvSpPr>
        <p:spPr>
          <a:xfrm>
            <a:off x="1927679" y="4597762"/>
            <a:ext cx="8336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/>
              <a:t>Strenghten</a:t>
            </a:r>
            <a:r>
              <a:rPr lang="nb-NO" sz="2400" dirty="0"/>
              <a:t> </a:t>
            </a:r>
            <a:r>
              <a:rPr lang="nb-NO" sz="2400" dirty="0" err="1"/>
              <a:t>knowledge</a:t>
            </a:r>
            <a:r>
              <a:rPr lang="nb-NO" sz="2400" dirty="0"/>
              <a:t> </a:t>
            </a:r>
            <a:r>
              <a:rPr lang="nb-NO" sz="2400" dirty="0" err="1"/>
              <a:t>through</a:t>
            </a:r>
            <a:r>
              <a:rPr lang="nb-NO" sz="2400" dirty="0"/>
              <a:t> </a:t>
            </a:r>
            <a:r>
              <a:rPr lang="nb-NO" sz="2400" dirty="0" err="1">
                <a:solidFill>
                  <a:srgbClr val="FF0000"/>
                </a:solidFill>
              </a:rPr>
              <a:t>surveillance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/>
              <a:t>and </a:t>
            </a:r>
            <a:r>
              <a:rPr lang="nb-NO" sz="2400" dirty="0" err="1"/>
              <a:t>research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5784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</a:t>
            </a:r>
            <a:br>
              <a:rPr lang="nb-NO" dirty="0"/>
            </a:br>
            <a:r>
              <a:rPr lang="nb-NO" sz="2100" dirty="0" err="1"/>
              <a:t>Developement</a:t>
            </a:r>
            <a:r>
              <a:rPr lang="nb-NO" sz="2100" dirty="0"/>
              <a:t> and </a:t>
            </a:r>
            <a:r>
              <a:rPr lang="nb-NO" sz="2100" dirty="0" err="1"/>
              <a:t>spread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Improper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antimicrobials</a:t>
            </a:r>
          </a:p>
          <a:p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microbiological</a:t>
            </a:r>
            <a:r>
              <a:rPr lang="nb-NO" dirty="0"/>
              <a:t> </a:t>
            </a:r>
            <a:r>
              <a:rPr lang="nb-NO" dirty="0" err="1"/>
              <a:t>diagnostic</a:t>
            </a:r>
            <a:r>
              <a:rPr lang="nb-NO" dirty="0"/>
              <a:t> services</a:t>
            </a:r>
          </a:p>
          <a:p>
            <a:r>
              <a:rPr lang="nb-NO" dirty="0" err="1"/>
              <a:t>Poor</a:t>
            </a:r>
            <a:r>
              <a:rPr lang="nb-NO" dirty="0"/>
              <a:t> </a:t>
            </a:r>
            <a:r>
              <a:rPr lang="nb-NO" dirty="0" err="1"/>
              <a:t>sanitation</a:t>
            </a:r>
            <a:r>
              <a:rPr lang="nb-NO" dirty="0"/>
              <a:t> and </a:t>
            </a:r>
            <a:r>
              <a:rPr lang="nb-NO" dirty="0" err="1"/>
              <a:t>shortage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clean</a:t>
            </a:r>
            <a:r>
              <a:rPr lang="nb-NO" dirty="0"/>
              <a:t> water</a:t>
            </a:r>
          </a:p>
          <a:p>
            <a:r>
              <a:rPr lang="nb-NO" dirty="0" err="1"/>
              <a:t>Crowding</a:t>
            </a:r>
            <a:r>
              <a:rPr lang="nb-NO" dirty="0"/>
              <a:t> </a:t>
            </a:r>
            <a:r>
              <a:rPr lang="mr-IN" dirty="0"/>
              <a:t>–</a:t>
            </a:r>
            <a:r>
              <a:rPr lang="nb-NO" dirty="0"/>
              <a:t> interpersonal </a:t>
            </a:r>
            <a:r>
              <a:rPr lang="nb-NO" dirty="0" err="1"/>
              <a:t>spread</a:t>
            </a:r>
            <a:endParaRPr lang="nb-NO" dirty="0"/>
          </a:p>
          <a:p>
            <a:r>
              <a:rPr lang="nb-NO" dirty="0"/>
              <a:t>Migration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il høyre 6"/>
          <p:cNvSpPr/>
          <p:nvPr/>
        </p:nvSpPr>
        <p:spPr>
          <a:xfrm>
            <a:off x="3057004" y="552299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500"/>
          </a:p>
        </p:txBody>
      </p:sp>
      <p:sp>
        <p:nvSpPr>
          <p:cNvPr id="8" name="TekstSylinder 7"/>
          <p:cNvSpPr txBox="1"/>
          <p:nvPr/>
        </p:nvSpPr>
        <p:spPr>
          <a:xfrm>
            <a:off x="3947518" y="5521675"/>
            <a:ext cx="44557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dirty="0"/>
              <a:t>Resource </a:t>
            </a:r>
            <a:r>
              <a:rPr lang="nb-NO" sz="2100" dirty="0" err="1"/>
              <a:t>limited</a:t>
            </a:r>
            <a:r>
              <a:rPr lang="nb-NO" sz="2100" dirty="0"/>
              <a:t> </a:t>
            </a:r>
            <a:r>
              <a:rPr lang="nb-NO" sz="2100" dirty="0" err="1"/>
              <a:t>countries</a:t>
            </a:r>
            <a:r>
              <a:rPr lang="nb-NO" sz="2100" dirty="0"/>
              <a:t> (</a:t>
            </a:r>
            <a:r>
              <a:rPr lang="nb-NO" sz="2100" dirty="0" err="1"/>
              <a:t>RLCs</a:t>
            </a:r>
            <a:r>
              <a:rPr lang="nb-NO" sz="2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33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129036C-331B-5643-89DC-038BE37682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404" y="1339850"/>
            <a:ext cx="8035192" cy="41783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5787A22-19A9-0E46-8DCB-ED21C3AC6F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FA0C41-8032-E347-B304-B69AF4EB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/>
              <a:t>Results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A8A476-2A7A-624A-962C-F7A40EA1A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AMR data from 22 </a:t>
            </a:r>
            <a:r>
              <a:rPr lang="nb-NO" dirty="0" err="1"/>
              <a:t>surveillance</a:t>
            </a:r>
            <a:r>
              <a:rPr lang="nb-NO" dirty="0"/>
              <a:t> systems</a:t>
            </a:r>
          </a:p>
          <a:p>
            <a:r>
              <a:rPr lang="nb-NO" dirty="0"/>
              <a:t>67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HICs</a:t>
            </a:r>
            <a:r>
              <a:rPr lang="nb-NO" dirty="0"/>
              <a:t> 57%, 38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UMICs</a:t>
            </a:r>
            <a:r>
              <a:rPr lang="nb-NO" dirty="0"/>
              <a:t> 24%, 16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LMICs</a:t>
            </a:r>
            <a:r>
              <a:rPr lang="nb-NO" dirty="0"/>
              <a:t> 16%, 11 </a:t>
            </a:r>
            <a:r>
              <a:rPr lang="nb-NO" dirty="0" err="1"/>
              <a:t>countries</a:t>
            </a:r>
            <a:endParaRPr lang="nb-NO" dirty="0"/>
          </a:p>
          <a:p>
            <a:pPr lvl="1"/>
            <a:r>
              <a:rPr lang="nb-NO" dirty="0" err="1"/>
              <a:t>LICs</a:t>
            </a:r>
            <a:r>
              <a:rPr lang="nb-NO" dirty="0"/>
              <a:t> 3%, 2 </a:t>
            </a:r>
            <a:r>
              <a:rPr lang="nb-NO" dirty="0" err="1"/>
              <a:t>countries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05C788-806E-3D4C-999F-6A902FDDB5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5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9308ACA-F5AD-FE4E-AA55-699BB9D56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133" y="1340768"/>
            <a:ext cx="7797734" cy="518549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28C13C3-8251-494B-B511-152E47D5D9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446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0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A06EB1-99A1-6144-BE88-1D06D9B0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Global </a:t>
            </a:r>
            <a:r>
              <a:rPr lang="nb-NO" dirty="0" err="1"/>
              <a:t>antibiotic</a:t>
            </a:r>
            <a:r>
              <a:rPr lang="nb-NO" dirty="0"/>
              <a:t> </a:t>
            </a:r>
            <a:r>
              <a:rPr lang="nb-NO" dirty="0" err="1"/>
              <a:t>consumption</a:t>
            </a: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38D5DEF5-31B9-E24E-AD16-DC889D6C0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234" y="2122513"/>
            <a:ext cx="7686796" cy="41148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7D8C7984-3CF7-E94A-89F6-E43EF864CE23}"/>
              </a:ext>
            </a:extLst>
          </p:cNvPr>
          <p:cNvSpPr txBox="1"/>
          <p:nvPr/>
        </p:nvSpPr>
        <p:spPr>
          <a:xfrm>
            <a:off x="8213888" y="6237313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Klein et al. PNAS, 2018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7567DF5-CF69-3D44-A7CD-ADD556FC5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44624"/>
            <a:ext cx="1296144" cy="69723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C373796-B664-8B47-86A3-1A883AF674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744" y="197024"/>
            <a:ext cx="1296144" cy="6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4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2741A86-B45E-FF4B-87F7-F8BA0561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13" y="152013"/>
            <a:ext cx="9375573" cy="65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2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4380FB-3151-0F49-8640-4146499F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DHIS2 AMR </a:t>
            </a:r>
            <a:r>
              <a:rPr lang="nb-NO" dirty="0" err="1"/>
              <a:t>surveillance</a:t>
            </a:r>
            <a:r>
              <a:rPr lang="nb-NO" dirty="0"/>
              <a:t> </a:t>
            </a:r>
            <a:r>
              <a:rPr lang="nb-NO" dirty="0" err="1"/>
              <a:t>platform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39FA41-96F3-F947-851D-F45C6116D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 dirty="0" err="1"/>
              <a:t>Why</a:t>
            </a:r>
            <a:r>
              <a:rPr lang="nb-NO" dirty="0"/>
              <a:t>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F49093-CDE6-E84F-A41C-FE521F6A72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Digital Global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good</a:t>
            </a:r>
            <a:endParaRPr lang="nb-NO" dirty="0"/>
          </a:p>
          <a:p>
            <a:r>
              <a:rPr lang="nb-NO" dirty="0"/>
              <a:t>Data is </a:t>
            </a:r>
            <a:r>
              <a:rPr lang="nb-NO" dirty="0" err="1"/>
              <a:t>needed</a:t>
            </a:r>
            <a:r>
              <a:rPr lang="nb-NO" dirty="0"/>
              <a:t> to/for:</a:t>
            </a:r>
          </a:p>
          <a:p>
            <a:pPr lvl="1"/>
            <a:r>
              <a:rPr lang="nb-NO" dirty="0" err="1"/>
              <a:t>Develope</a:t>
            </a:r>
            <a:r>
              <a:rPr lang="nb-NO" dirty="0"/>
              <a:t> guidelines</a:t>
            </a:r>
          </a:p>
          <a:p>
            <a:pPr lvl="1"/>
            <a:r>
              <a:rPr lang="nb-NO" dirty="0" err="1"/>
              <a:t>Local</a:t>
            </a:r>
            <a:r>
              <a:rPr lang="nb-NO" dirty="0"/>
              <a:t>, regional, </a:t>
            </a:r>
            <a:r>
              <a:rPr lang="nb-NO" dirty="0" err="1"/>
              <a:t>national</a:t>
            </a:r>
            <a:r>
              <a:rPr lang="nb-NO" dirty="0"/>
              <a:t> and global </a:t>
            </a:r>
            <a:r>
              <a:rPr lang="nb-NO" dirty="0" err="1"/>
              <a:t>surveillance</a:t>
            </a:r>
            <a:endParaRPr lang="nb-NO" dirty="0"/>
          </a:p>
          <a:p>
            <a:pPr lvl="1"/>
            <a:r>
              <a:rPr lang="nb-NO" dirty="0" err="1"/>
              <a:t>Evaluate</a:t>
            </a:r>
            <a:r>
              <a:rPr lang="nb-NO" dirty="0"/>
              <a:t> </a:t>
            </a:r>
            <a:r>
              <a:rPr lang="nb-NO" dirty="0" err="1"/>
              <a:t>efforts</a:t>
            </a:r>
            <a:r>
              <a:rPr lang="nb-NO" dirty="0"/>
              <a:t> to fight </a:t>
            </a:r>
            <a:r>
              <a:rPr lang="nb-NO" dirty="0" err="1"/>
              <a:t>the</a:t>
            </a:r>
            <a:r>
              <a:rPr lang="nb-NO" dirty="0"/>
              <a:t> problem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4A1A7C-8583-0540-AFEB-93B6442D3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b-NO" dirty="0"/>
              <a:t>Challenges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103A69E-4E51-2C4F-9753-8FA4FFB232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Big data</a:t>
            </a:r>
          </a:p>
          <a:p>
            <a:r>
              <a:rPr lang="nb-NO" dirty="0" err="1"/>
              <a:t>Usage</a:t>
            </a:r>
            <a:r>
              <a:rPr lang="nb-NO" dirty="0"/>
              <a:t> and </a:t>
            </a:r>
            <a:r>
              <a:rPr lang="nb-NO" dirty="0" err="1"/>
              <a:t>sharing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data</a:t>
            </a:r>
          </a:p>
          <a:p>
            <a:r>
              <a:rPr lang="nb-NO" dirty="0" err="1"/>
              <a:t>Attract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relevant stakeholders</a:t>
            </a:r>
          </a:p>
        </p:txBody>
      </p:sp>
    </p:spTree>
    <p:extLst>
      <p:ext uri="{BB962C8B-B14F-4D97-AF65-F5344CB8AC3E}">
        <p14:creationId xmlns:p14="http://schemas.microsoft.com/office/powerpoint/2010/main" val="222372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16204B-837C-F249-9A23-050C0E58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Covid-19 surveillance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FBDFD063-29EF-4C47-B45E-B962D669C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2856" y="1346128"/>
            <a:ext cx="6408836" cy="4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76CB9F4-84C5-4247-84BE-BD88D23B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Covid-19 </a:t>
            </a:r>
            <a:r>
              <a:rPr lang="nb-NO" dirty="0" err="1"/>
              <a:t>surveillance</a:t>
            </a:r>
            <a:r>
              <a:rPr lang="nb-NO" dirty="0"/>
              <a:t> in Norway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BFA5606-5881-514C-B0E4-623D153C1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System </a:t>
            </a:r>
            <a:r>
              <a:rPr lang="nb-NO" dirty="0" err="1"/>
              <a:t>developed</a:t>
            </a:r>
            <a:r>
              <a:rPr lang="nb-NO" dirty="0"/>
              <a:t> in a </a:t>
            </a:r>
            <a:r>
              <a:rPr lang="nb-NO" dirty="0" err="1"/>
              <a:t>low-income</a:t>
            </a:r>
            <a:r>
              <a:rPr lang="nb-NO" dirty="0"/>
              <a:t> setting </a:t>
            </a:r>
            <a:r>
              <a:rPr lang="nb-NO" dirty="0" err="1"/>
              <a:t>proved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in a </a:t>
            </a:r>
            <a:r>
              <a:rPr lang="nb-NO" dirty="0" err="1"/>
              <a:t>high</a:t>
            </a:r>
            <a:r>
              <a:rPr lang="nb-NO" dirty="0"/>
              <a:t> </a:t>
            </a:r>
            <a:r>
              <a:rPr lang="nb-NO" dirty="0" err="1"/>
              <a:t>income</a:t>
            </a:r>
            <a:r>
              <a:rPr lang="nb-NO" dirty="0"/>
              <a:t> setting like Norway</a:t>
            </a:r>
          </a:p>
          <a:p>
            <a:r>
              <a:rPr lang="nb-NO" dirty="0"/>
              <a:t>All </a:t>
            </a:r>
            <a:r>
              <a:rPr lang="nb-NO" dirty="0" err="1"/>
              <a:t>countries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developing</a:t>
            </a:r>
            <a:r>
              <a:rPr lang="nb-NO" dirty="0"/>
              <a:t> </a:t>
            </a:r>
            <a:r>
              <a:rPr lang="nb-NO" dirty="0" err="1"/>
              <a:t>countries</a:t>
            </a: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1344D79E-8B81-3648-843E-F7634A6952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2077" y="2478088"/>
            <a:ext cx="3605034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4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8E8F8F-DC44-7A40-B52B-75A389E8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Topics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65A02DD-EBA3-8C40-80DF-07508CEAD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Global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challenges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ICT in Global Health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</a:t>
            </a:r>
            <a:r>
              <a:rPr lang="nb-NO" dirty="0" err="1"/>
              <a:t>examples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epidemics</a:t>
            </a:r>
            <a:r>
              <a:rPr lang="nb-NO" dirty="0"/>
              <a:t>/</a:t>
            </a:r>
            <a:r>
              <a:rPr lang="nb-NO" dirty="0" err="1"/>
              <a:t>pandemics</a:t>
            </a:r>
            <a:endParaRPr lang="nb-NO" dirty="0"/>
          </a:p>
          <a:p>
            <a:pPr marL="914400" lvl="1" indent="-457200">
              <a:buFont typeface="+mj-lt"/>
              <a:buAutoNum type="alphaLcParenR"/>
            </a:pPr>
            <a:r>
              <a:rPr lang="nb-NO" dirty="0"/>
              <a:t>Antimicrobial </a:t>
            </a:r>
            <a:r>
              <a:rPr lang="nb-NO" dirty="0" err="1"/>
              <a:t>resistance</a:t>
            </a:r>
            <a:r>
              <a:rPr lang="nb-NO" dirty="0"/>
              <a:t> (AMR)</a:t>
            </a:r>
          </a:p>
          <a:p>
            <a:pPr marL="914400" lvl="1" indent="-457200">
              <a:buFont typeface="+mj-lt"/>
              <a:buAutoNum type="alphaLcParenR"/>
            </a:pPr>
            <a:r>
              <a:rPr lang="nb-NO" dirty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228833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65B8C84-5A96-8649-8B4A-4C54FD27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Top ten threaths to Global health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9E3B2C28-9818-BB4A-8DB6-F29110413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608" y="1256675"/>
            <a:ext cx="6846363" cy="41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B2E3A42-6DBF-1F46-AAE5-33694F45C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16" y="0"/>
            <a:ext cx="11020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77DFEB-08CE-DC40-910C-97573322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ICT relevant for Global Health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455E16-A70B-8C43-A5F7-60BDD5E00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/>
              <a:t>Internet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things</a:t>
            </a:r>
            <a:r>
              <a:rPr lang="nb-NO" dirty="0"/>
              <a:t>, </a:t>
            </a:r>
            <a:r>
              <a:rPr lang="nb-NO" dirty="0" err="1"/>
              <a:t>virtual</a:t>
            </a:r>
            <a:r>
              <a:rPr lang="nb-NO" dirty="0"/>
              <a:t> </a:t>
            </a:r>
            <a:r>
              <a:rPr lang="nb-NO" dirty="0" err="1"/>
              <a:t>care</a:t>
            </a:r>
            <a:r>
              <a:rPr lang="nb-NO" dirty="0"/>
              <a:t>, </a:t>
            </a:r>
            <a:r>
              <a:rPr lang="nb-NO" dirty="0" err="1"/>
              <a:t>remote</a:t>
            </a:r>
            <a:r>
              <a:rPr lang="nb-NO" dirty="0"/>
              <a:t> </a:t>
            </a:r>
            <a:r>
              <a:rPr lang="nb-NO" dirty="0" err="1"/>
              <a:t>monitoring</a:t>
            </a:r>
            <a:r>
              <a:rPr lang="nb-NO" dirty="0"/>
              <a:t>, AI, </a:t>
            </a:r>
            <a:r>
              <a:rPr lang="nb-NO" dirty="0" err="1"/>
              <a:t>big</a:t>
            </a:r>
            <a:r>
              <a:rPr lang="nb-NO" dirty="0"/>
              <a:t> data </a:t>
            </a:r>
            <a:r>
              <a:rPr lang="nb-NO" dirty="0" err="1"/>
              <a:t>analytics</a:t>
            </a:r>
            <a:r>
              <a:rPr lang="nb-NO" dirty="0"/>
              <a:t>, smart </a:t>
            </a:r>
            <a:r>
              <a:rPr lang="nb-NO" dirty="0" err="1"/>
              <a:t>wearables</a:t>
            </a:r>
            <a:r>
              <a:rPr lang="nb-NO" dirty="0"/>
              <a:t>, </a:t>
            </a:r>
            <a:r>
              <a:rPr lang="nb-NO" dirty="0" err="1"/>
              <a:t>platforms</a:t>
            </a:r>
            <a:r>
              <a:rPr lang="nb-NO" dirty="0"/>
              <a:t>, data </a:t>
            </a:r>
            <a:r>
              <a:rPr lang="nb-NO" dirty="0" err="1"/>
              <a:t>exchange</a:t>
            </a:r>
            <a:r>
              <a:rPr lang="nb-NO" dirty="0"/>
              <a:t> and </a:t>
            </a:r>
            <a:r>
              <a:rPr lang="nb-NO" dirty="0" err="1"/>
              <a:t>storage</a:t>
            </a:r>
            <a:r>
              <a:rPr lang="nb-NO" dirty="0"/>
              <a:t> etc.</a:t>
            </a:r>
          </a:p>
          <a:p>
            <a:r>
              <a:rPr lang="en-US" dirty="0"/>
              <a:t>To enhance health outcomes by improving </a:t>
            </a:r>
          </a:p>
          <a:p>
            <a:pPr lvl="1"/>
            <a:r>
              <a:rPr lang="en-US" dirty="0"/>
              <a:t>medical diagnosis </a:t>
            </a:r>
          </a:p>
          <a:p>
            <a:pPr lvl="1"/>
            <a:r>
              <a:rPr lang="en-US" dirty="0"/>
              <a:t>data- based treatment decisions  </a:t>
            </a:r>
          </a:p>
          <a:p>
            <a:pPr lvl="1"/>
            <a:r>
              <a:rPr lang="en-US" dirty="0"/>
              <a:t>digital therapeutics </a:t>
            </a:r>
          </a:p>
          <a:p>
            <a:pPr lvl="1"/>
            <a:r>
              <a:rPr lang="en-US" dirty="0"/>
              <a:t>clinical trials and self-management of care </a:t>
            </a:r>
          </a:p>
          <a:p>
            <a:pPr lvl="1"/>
            <a:r>
              <a:rPr lang="en-US" dirty="0"/>
              <a:t>supporting health workforce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70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3D27FD91-3DD0-3C4C-9FF3-2DA1FC2E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ICT and SDG3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FD098F1-E4B3-8248-B05A-CF10280A2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Improve health for everyone, everywhere through development of digital solutions</a:t>
            </a:r>
          </a:p>
          <a:p>
            <a:pPr lvl="1"/>
            <a:r>
              <a:rPr lang="en-US" sz="1800"/>
              <a:t>To prevent, detect and respond to epidemics/pandemics</a:t>
            </a:r>
          </a:p>
          <a:p>
            <a:pPr lvl="1"/>
            <a:r>
              <a:rPr lang="en-US" sz="1800"/>
              <a:t>Improve use of health data</a:t>
            </a:r>
          </a:p>
          <a:p>
            <a:pPr lvl="1"/>
            <a:r>
              <a:rPr lang="en-US" sz="1800"/>
              <a:t>Promote health and wellbeing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E68297D9-DEB5-E64A-8A1C-5A573335B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94066" y="1277693"/>
            <a:ext cx="4237686" cy="42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3394D7A-970E-ED4E-8C14-913AD7C8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can</a:t>
            </a:r>
            <a:r>
              <a:rPr lang="nb-NO" dirty="0"/>
              <a:t> ICT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in </a:t>
            </a:r>
            <a:r>
              <a:rPr lang="nb-NO" dirty="0" err="1"/>
              <a:t>LMICs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AFEEB16-B3CB-A94A-A1E0-E1EEE451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spread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  <a:p>
            <a:r>
              <a:rPr lang="nb-NO" dirty="0" err="1"/>
              <a:t>Enable</a:t>
            </a:r>
            <a:r>
              <a:rPr lang="nb-NO" dirty="0"/>
              <a:t> </a:t>
            </a:r>
            <a:r>
              <a:rPr lang="nb-NO" dirty="0" err="1"/>
              <a:t>distant</a:t>
            </a:r>
            <a:r>
              <a:rPr lang="nb-NO" dirty="0"/>
              <a:t> </a:t>
            </a:r>
            <a:r>
              <a:rPr lang="nb-NO" dirty="0" err="1"/>
              <a:t>consultations</a:t>
            </a:r>
            <a:r>
              <a:rPr lang="nb-NO" dirty="0"/>
              <a:t>, </a:t>
            </a:r>
            <a:r>
              <a:rPr lang="nb-NO" dirty="0" err="1"/>
              <a:t>diagnosis</a:t>
            </a:r>
            <a:r>
              <a:rPr lang="nb-NO" dirty="0"/>
              <a:t> and </a:t>
            </a:r>
            <a:r>
              <a:rPr lang="nb-NO" dirty="0" err="1"/>
              <a:t>treatment</a:t>
            </a:r>
            <a:endParaRPr lang="nb-NO" dirty="0"/>
          </a:p>
          <a:p>
            <a:r>
              <a:rPr lang="nb-NO" dirty="0" err="1"/>
              <a:t>Facilitate</a:t>
            </a:r>
            <a:r>
              <a:rPr lang="nb-NO" dirty="0"/>
              <a:t> teamwork </a:t>
            </a:r>
            <a:r>
              <a:rPr lang="nb-NO" dirty="0" err="1"/>
              <a:t>among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workers</a:t>
            </a:r>
            <a:endParaRPr lang="nb-NO" dirty="0"/>
          </a:p>
          <a:p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  <a:p>
            <a:r>
              <a:rPr lang="nb-NO" dirty="0" err="1"/>
              <a:t>Monitoring</a:t>
            </a:r>
            <a:r>
              <a:rPr lang="nb-NO" dirty="0"/>
              <a:t> and </a:t>
            </a:r>
            <a:r>
              <a:rPr lang="nb-NO" dirty="0" err="1"/>
              <a:t>responding</a:t>
            </a:r>
            <a:r>
              <a:rPr lang="nb-NO" dirty="0"/>
              <a:t> to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threats</a:t>
            </a:r>
            <a:endParaRPr lang="nb-NO" dirty="0"/>
          </a:p>
          <a:p>
            <a:r>
              <a:rPr lang="nb-NO" dirty="0" err="1"/>
              <a:t>Improve</a:t>
            </a:r>
            <a:r>
              <a:rPr lang="nb-NO" dirty="0"/>
              <a:t> administrative systems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93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CF9A1-B968-AE41-9CEC-E02059BD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Barriers to </a:t>
            </a:r>
            <a:r>
              <a:rPr lang="nb-NO" dirty="0" err="1"/>
              <a:t>application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ICT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health</a:t>
            </a:r>
            <a:r>
              <a:rPr lang="nb-NO" dirty="0"/>
              <a:t> </a:t>
            </a:r>
            <a:r>
              <a:rPr lang="nb-NO" dirty="0" err="1"/>
              <a:t>sector</a:t>
            </a:r>
            <a:r>
              <a:rPr lang="nb-NO" dirty="0"/>
              <a:t> in </a:t>
            </a:r>
            <a:r>
              <a:rPr lang="nb-NO" dirty="0" err="1"/>
              <a:t>LMICs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6C5FF-3D79-3345-9A83-E7A4752F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Connectivity</a:t>
            </a:r>
          </a:p>
          <a:p>
            <a:pPr lvl="1"/>
            <a:r>
              <a:rPr lang="nb-NO" dirty="0" err="1"/>
              <a:t>Electricity</a:t>
            </a:r>
            <a:r>
              <a:rPr lang="nb-NO" dirty="0"/>
              <a:t>, internett, hardware</a:t>
            </a:r>
          </a:p>
          <a:p>
            <a:r>
              <a:rPr lang="nb-NO" dirty="0" err="1"/>
              <a:t>Capacity</a:t>
            </a:r>
            <a:endParaRPr lang="nb-NO" dirty="0"/>
          </a:p>
          <a:p>
            <a:pPr lvl="1"/>
            <a:r>
              <a:rPr lang="nb-NO" dirty="0" err="1"/>
              <a:t>Culturally</a:t>
            </a:r>
            <a:r>
              <a:rPr lang="nb-NO" dirty="0"/>
              <a:t> </a:t>
            </a:r>
            <a:r>
              <a:rPr lang="nb-NO" dirty="0" err="1"/>
              <a:t>appropiate</a:t>
            </a:r>
            <a:r>
              <a:rPr lang="nb-NO" dirty="0"/>
              <a:t> </a:t>
            </a:r>
            <a:r>
              <a:rPr lang="nb-NO" dirty="0" err="1"/>
              <a:t>information</a:t>
            </a:r>
            <a:endParaRPr lang="nb-NO" dirty="0"/>
          </a:p>
          <a:p>
            <a:r>
              <a:rPr lang="nb-NO" dirty="0"/>
              <a:t>Content</a:t>
            </a:r>
          </a:p>
          <a:p>
            <a:pPr lvl="1"/>
            <a:r>
              <a:rPr lang="nb-NO" dirty="0"/>
              <a:t>Language, </a:t>
            </a:r>
            <a:r>
              <a:rPr lang="nb-NO" dirty="0" err="1"/>
              <a:t>locally</a:t>
            </a:r>
            <a:r>
              <a:rPr lang="nb-NO" dirty="0"/>
              <a:t> relevant </a:t>
            </a:r>
            <a:r>
              <a:rPr lang="nb-NO" dirty="0" err="1"/>
              <a:t>information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100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AMR, a global </a:t>
            </a:r>
            <a:r>
              <a:rPr lang="nb-NO" dirty="0" err="1"/>
              <a:t>challenge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000" dirty="0"/>
              <a:t>AMR is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strategies</a:t>
            </a:r>
            <a:r>
              <a:rPr lang="nb-NO" sz="2000" dirty="0"/>
              <a:t> </a:t>
            </a:r>
            <a:r>
              <a:rPr lang="nb-NO" sz="2000" dirty="0" err="1"/>
              <a:t>microorganisms</a:t>
            </a:r>
            <a:r>
              <a:rPr lang="nb-NO" sz="2000" dirty="0"/>
              <a:t> have to </a:t>
            </a:r>
            <a:r>
              <a:rPr lang="nb-NO" sz="2000" dirty="0" err="1"/>
              <a:t>survive</a:t>
            </a:r>
            <a:r>
              <a:rPr lang="nb-NO" sz="2000" dirty="0"/>
              <a:t> </a:t>
            </a:r>
            <a:r>
              <a:rPr lang="nb-NO" sz="2000" dirty="0" err="1"/>
              <a:t>being</a:t>
            </a:r>
            <a:r>
              <a:rPr lang="nb-NO" sz="2000" dirty="0"/>
              <a:t> </a:t>
            </a:r>
            <a:r>
              <a:rPr lang="nb-NO" sz="2000" dirty="0" err="1"/>
              <a:t>exposed</a:t>
            </a:r>
            <a:r>
              <a:rPr lang="nb-NO" sz="2000" dirty="0"/>
              <a:t> to antimicrobials</a:t>
            </a:r>
          </a:p>
          <a:p>
            <a:r>
              <a:rPr lang="nb-NO" sz="2000" dirty="0"/>
              <a:t>AMR is a global </a:t>
            </a:r>
            <a:r>
              <a:rPr lang="nb-NO" sz="2000" dirty="0" err="1"/>
              <a:t>challenge</a:t>
            </a:r>
            <a:r>
              <a:rPr lang="nb-NO" sz="2000" baseline="-25000" dirty="0"/>
              <a:t>(1)</a:t>
            </a:r>
            <a:endParaRPr lang="nb-NO" sz="2000" dirty="0"/>
          </a:p>
          <a:p>
            <a:r>
              <a:rPr lang="nb-NO" sz="2000" dirty="0" err="1"/>
              <a:t>Estimation</a:t>
            </a:r>
            <a:r>
              <a:rPr lang="nb-NO" sz="2000" dirty="0"/>
              <a:t> by 2050</a:t>
            </a:r>
            <a:r>
              <a:rPr lang="nb-NO" sz="2000" baseline="-25000" dirty="0"/>
              <a:t>(2)</a:t>
            </a:r>
          </a:p>
          <a:p>
            <a:pPr lvl="1"/>
            <a:r>
              <a:rPr lang="nb-NO" dirty="0"/>
              <a:t>10 million </a:t>
            </a:r>
            <a:r>
              <a:rPr lang="nb-NO" dirty="0" err="1"/>
              <a:t>deaths</a:t>
            </a:r>
            <a:r>
              <a:rPr lang="nb-NO" dirty="0"/>
              <a:t>/yr </a:t>
            </a:r>
            <a:r>
              <a:rPr lang="nb-NO" dirty="0" err="1"/>
              <a:t>globally</a:t>
            </a:r>
            <a:endParaRPr lang="nb-NO" dirty="0"/>
          </a:p>
          <a:p>
            <a:pPr lvl="1"/>
            <a:r>
              <a:rPr lang="nb-NO" dirty="0" err="1"/>
              <a:t>Costs</a:t>
            </a:r>
            <a:r>
              <a:rPr lang="nb-NO" dirty="0"/>
              <a:t>: 100 trillion USD/yr</a:t>
            </a:r>
          </a:p>
          <a:p>
            <a:pPr lvl="1"/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501" y="2105387"/>
            <a:ext cx="3909931" cy="4403015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2927648" y="6310482"/>
            <a:ext cx="1808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(1) WHO, 2015</a:t>
            </a:r>
          </a:p>
          <a:p>
            <a:r>
              <a:rPr lang="nb-NO" sz="1100" dirty="0"/>
              <a:t>(2) Jim O`Neill </a:t>
            </a:r>
            <a:r>
              <a:rPr lang="nb-NO" sz="1100" dirty="0" err="1"/>
              <a:t>et.al</a:t>
            </a:r>
            <a:r>
              <a:rPr lang="nb-NO" sz="11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41115736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2E4"/>
      </a:lt2>
      <a:accent1>
        <a:srgbClr val="81AA9C"/>
      </a:accent1>
      <a:accent2>
        <a:srgbClr val="76A8AD"/>
      </a:accent2>
      <a:accent3>
        <a:srgbClr val="89A4BF"/>
      </a:accent3>
      <a:accent4>
        <a:srgbClr val="7F84BA"/>
      </a:accent4>
      <a:accent5>
        <a:srgbClr val="A696C6"/>
      </a:accent5>
      <a:accent6>
        <a:srgbClr val="AB7FBA"/>
      </a:accent6>
      <a:hlink>
        <a:srgbClr val="AE6980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444</Words>
  <Application>Microsoft Macintosh PowerPoint</Application>
  <PresentationFormat>Widescreen</PresentationFormat>
  <Paragraphs>84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Neue Haas Grotesk Text Pro</vt:lpstr>
      <vt:lpstr>AccentBoxVTI</vt:lpstr>
      <vt:lpstr>ICTs and Global health </vt:lpstr>
      <vt:lpstr>Topics</vt:lpstr>
      <vt:lpstr>Top ten threaths to Global health</vt:lpstr>
      <vt:lpstr>PowerPoint-presentasjon</vt:lpstr>
      <vt:lpstr>ICT relevant for Global Health</vt:lpstr>
      <vt:lpstr>ICT and SDG3</vt:lpstr>
      <vt:lpstr>How can ICT improve health in LMICs</vt:lpstr>
      <vt:lpstr>Barriers to application of ICT in the health sector in LMICs</vt:lpstr>
      <vt:lpstr>AMR, a global challenge</vt:lpstr>
      <vt:lpstr>WHO Global action plan</vt:lpstr>
      <vt:lpstr>AMR Developement and spread</vt:lpstr>
      <vt:lpstr>PowerPoint-presentasjon</vt:lpstr>
      <vt:lpstr>Results</vt:lpstr>
      <vt:lpstr>PowerPoint-presentasjon</vt:lpstr>
      <vt:lpstr>Global antibiotic consumption</vt:lpstr>
      <vt:lpstr>PowerPoint-presentasjon</vt:lpstr>
      <vt:lpstr>DHIS2 AMR surveillance platform</vt:lpstr>
      <vt:lpstr>Covid-19 surveillance</vt:lpstr>
      <vt:lpstr>Covid-19 surveillance in Norway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ICTs and Global health </dc:title>
  <dc:creator>Ernst Kristian Rødland</dc:creator>
  <cp:lastModifiedBy>Ernst Kristian Rødland</cp:lastModifiedBy>
  <cp:revision>3</cp:revision>
  <dcterms:created xsi:type="dcterms:W3CDTF">2020-09-06T17:02:22Z</dcterms:created>
  <dcterms:modified xsi:type="dcterms:W3CDTF">2020-09-06T17:39:03Z</dcterms:modified>
</cp:coreProperties>
</file>