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trictFirstAndLastChars="0" saveSubsetFonts="1" autoCompressPictures="0">
  <p:sldMasterIdLst>
    <p:sldMasterId id="2147483648" r:id="rId1"/>
  </p:sldMasterIdLst>
  <p:notesMasterIdLst>
    <p:notesMasterId r:id="rId26"/>
  </p:notesMasterIdLst>
  <p:handoutMasterIdLst>
    <p:handoutMasterId r:id="rId27"/>
  </p:handoutMasterIdLst>
  <p:sldIdLst>
    <p:sldId id="256" r:id="rId2"/>
    <p:sldId id="389" r:id="rId3"/>
    <p:sldId id="375" r:id="rId4"/>
    <p:sldId id="376" r:id="rId5"/>
    <p:sldId id="377" r:id="rId6"/>
    <p:sldId id="379" r:id="rId7"/>
    <p:sldId id="286" r:id="rId8"/>
    <p:sldId id="381" r:id="rId9"/>
    <p:sldId id="382" r:id="rId10"/>
    <p:sldId id="383" r:id="rId11"/>
    <p:sldId id="386" r:id="rId12"/>
    <p:sldId id="387" r:id="rId13"/>
    <p:sldId id="388" r:id="rId14"/>
    <p:sldId id="391" r:id="rId15"/>
    <p:sldId id="392" r:id="rId16"/>
    <p:sldId id="393" r:id="rId17"/>
    <p:sldId id="394" r:id="rId18"/>
    <p:sldId id="395" r:id="rId19"/>
    <p:sldId id="396" r:id="rId20"/>
    <p:sldId id="397" r:id="rId21"/>
    <p:sldId id="399" r:id="rId22"/>
    <p:sldId id="400" r:id="rId23"/>
    <p:sldId id="398" r:id="rId24"/>
    <p:sldId id="401" r:id="rId25"/>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2pPr>
    <a:lvl3pPr marL="9144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4pPr>
    <a:lvl5pPr marL="1828800" algn="l" rtl="0" eaLnBrk="0" fontAlgn="base" hangingPunct="0">
      <a:spcBef>
        <a:spcPct val="0"/>
      </a:spcBef>
      <a:spcAft>
        <a:spcPct val="0"/>
      </a:spcAft>
      <a:defRPr sz="20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2000"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sz="2000"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sz="2000"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sz="2000" kern="1200">
        <a:solidFill>
          <a:schemeClr val="tx1"/>
        </a:solidFill>
        <a:latin typeface="Arial" charset="0"/>
        <a:ea typeface="ヒラギノ角ゴ Pro W3" charset="-128"/>
        <a:cs typeface="ヒラギノ角ゴ Pro W3" charset="-128"/>
      </a:defRPr>
    </a:lvl9pPr>
  </p:defaultTextStyle>
  <p:extLst>
    <p:ext uri="{EFAFB233-063F-42B5-8137-9DF3F51BA10A}">
      <p15:sldGuideLst xmlns:p15="http://schemas.microsoft.com/office/powerpoint/2012/main">
        <p15:guide id="1" orient="horz" pos="2160">
          <p15:clr>
            <a:srgbClr val="A4A3A4"/>
          </p15:clr>
        </p15:guide>
        <p15:guide id="2" pos="672">
          <p15:clr>
            <a:srgbClr val="A4A3A4"/>
          </p15:clr>
        </p15:guide>
        <p15:guide id="3" pos="5472">
          <p15:clr>
            <a:srgbClr val="A4A3A4"/>
          </p15:clr>
        </p15:guide>
        <p15:guide id="4" pos="1008">
          <p15:clr>
            <a:srgbClr val="A4A3A4"/>
          </p15:clr>
        </p15:guide>
        <p15:guide id="5" pos="11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2347" autoAdjust="0"/>
  </p:normalViewPr>
  <p:slideViewPr>
    <p:cSldViewPr>
      <p:cViewPr varScale="1">
        <p:scale>
          <a:sx n="121" d="100"/>
          <a:sy n="121" d="100"/>
        </p:scale>
        <p:origin x="2028" y="108"/>
      </p:cViewPr>
      <p:guideLst>
        <p:guide orient="horz" pos="2160"/>
        <p:guide pos="672"/>
        <p:guide pos="5472"/>
        <p:guide pos="1008"/>
        <p:guide pos="11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nb-NO"/>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0D1DC19-EE72-0842-B118-2A14423AFD65}" type="datetime1">
              <a:rPr lang="nb-NO"/>
              <a:pPr>
                <a:defRPr/>
              </a:pPr>
              <a:t>11.09.2020</a:t>
            </a:fld>
            <a:endParaRPr lang="nb-NO"/>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nb-NO"/>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5BD0148-8A9C-8B4D-90D4-8206669784ED}" type="slidenum">
              <a:rPr lang="nb-NO"/>
              <a:pPr>
                <a:defRPr/>
              </a:pPr>
              <a:t>‹#›</a:t>
            </a:fld>
            <a:endParaRPr lang="nb-NO"/>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6382BCA0-DB43-A94E-9CBE-AC2A19B38C6F}"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55000" lnSpcReduction="20000"/>
          </a:bodyPr>
          <a:lstStyle/>
          <a:p>
            <a:r>
              <a:t>Presenter</a:t>
            </a:r>
          </a:p>
          <a:p>
            <a:r>
              <a:t>2019-09-24 23:56:38</a:t>
            </a:r>
          </a:p>
          <a:p>
            <a:r>
              <a:t>--------------------------------------------</a:t>
            </a:r>
          </a:p>
          <a:p>
            <a:r>
              <a:t>Life. Being able to live to the end  of a human life of normal length;  not dying prematurely, or before  one's life is so reduced as to be  not worth living. Bodily Health.  Being able to have good health,  including reproductive health; to  be adequately nourished; to have  adequate shelter. </a:t>
            </a:r>
          </a:p>
          <a:p>
            <a:r>
              <a:t>Bodily Integrity. Being able to move  freely from place to place; to be  secure against violent assault,  including sexual assault and  domestic violence; having  opportunities for sexual  satisfaction and for choice in  matters of reproduction. </a:t>
            </a:r>
          </a:p>
          <a:p>
            <a:r>
              <a:t>Senses, Imagination, and Thought.  Being able to use the senses, to  imagine, think, and reason—and  to do these things in a "truly  human" way, a way informed and  cultivated by an adequate  education, including, but by no  means limited to, literacy and  basic mathematical and scientific  training. Being able to use  imagination and thought in  connection with experiencing and  producing works and events of  one's own choice, religious,  literary, musical, and so forth.  Being able to use one's mind in  ways protected by guarantees of  freedom of expression with  respect to both political and  artistic speech, and freedom of  religious exercise. Being able to  have pleasurable experiences  and to avoid non-beneficial pain.  Emotions. Being able to have  attachments to things and people  outside ourselves; to love those  who love and care for us, to  grieve at their absence; in  general, to love, to grieve, to  experience longing, gratitude,  and justified anger. Not having  one's emotional development  blighted by fear and anxiety.  (Supporting this capability means  supporting forms of human  association that can be shown to  be crucial in their development.) </a:t>
            </a:r>
          </a:p>
          <a:p>
            <a:r>
              <a:t>Practical Reason. Being able to  form a conception of the good and  to engage in critical reflection  about the planning of one's life.  (This entails protection for the  liberty of conscience and  religious observance.) Affiliation. </a:t>
            </a:r>
          </a:p>
          <a:p>
            <a:r>
              <a:t>Being able to live with and toward  others, to recognize and show  concern for other humans, to  engage in various forms of social  interaction; to be able to imagine  the situation of another.  (Protecting this capability means  protecting institutions that  constitute and nourish such  forms of affiliation, and also  protecting the freedom of  assembly and political speech.)  Having the social bases of  self-respect and non-humiliation;  being able to be treated as a  dignified being whose worth is  equal to that of others. This  entails provisions of  non-discrimination on the basis  of race, sex, sexual orientation,  ethnicity, caste, religion, national  origin and species. </a:t>
            </a:r>
          </a:p>
          <a:p>
            <a:r>
              <a:t>Other Species. Being able to live  with concern for and in relation to  animals, plants, and the world of  nature. Play. Being able to laugh,  to play, to enjoy recreational  activities. </a:t>
            </a:r>
          </a:p>
          <a:p>
            <a:r>
              <a:t>Control over one's Environment. </a:t>
            </a:r>
          </a:p>
          <a:p>
            <a:r>
              <a:t>Political. Being able to participate  effectively in political choices that govern  one's life; having the right of  political participation, protections  of free speech and association. </a:t>
            </a:r>
          </a:p>
          <a:p>
            <a:r>
              <a:t>Material. Being able to hold property  (both land and movable goods),  and having property rights on an  equal basis with others; having  the right to seek employment on  an equal basis with others;  having the freedom from  unwarranted search and seizure.  In work, being able to work as a  human, exercising practical  reason and entering into  meaningful relationships of  mutual recognition with other  workers.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2019-09-24 23:56:33</a:t>
            </a:r>
          </a:p>
          <a:p>
            <a:r>
              <a:t>--------------------------------------------</a:t>
            </a:r>
          </a:p>
          <a:p>
            <a:r>
              <a:t>The aspect of “agency freedom”,  which is a critical appeal of the CA,  has not been very well  developed partly because it is  particularly difficult to  operationalize (Gasper, 2007).  Most development approaches  have concentrated on the  well-being aspect, such as  income, education, and  healthcare. Even in the Human  Development Reports which  adopt the capability approach as  a conceptual framework, the  focus has been on the well-being  aspect of human development  and the agency aspect has been  much less appreciated.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2019-09-24 23:56:33</a:t>
            </a:r>
          </a:p>
          <a:p>
            <a:r>
              <a:t>--------------------------------------------</a:t>
            </a:r>
          </a:p>
          <a:p>
            <a:r>
              <a:t>For example, Fukuda-Parr (2003a)  compares gender inequality  seen from growth-oriented  perspectives and from the  capability approach.  Growth-oriented approaches  measure women’s deprivation in  terms of income gaps between  female-headed and  male-headed households, and  perceives promoting the welfare  of women as instrumental to the  well-being of others and  economic growth. The capability  approach focuses not on the  level of income but deprivation of  capabilities, e.g. access to  healthcare, education,  participating in economic life and  the autonomy in decision  making. In other words, it  “measures gender equity in  women’s agency” (ibid., p.314).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1143000" y="2286000"/>
            <a:ext cx="7543800" cy="1143000"/>
          </a:xfrm>
        </p:spPr>
        <p:txBody>
          <a:bodyPr anchor="b"/>
          <a:lstStyle>
            <a:lvl1pPr>
              <a:defRPr sz="2000"/>
            </a:lvl1pPr>
          </a:lstStyle>
          <a:p>
            <a:r>
              <a:rPr lang="en-US"/>
              <a:t>Click to edit Master title style</a:t>
            </a:r>
          </a:p>
        </p:txBody>
      </p:sp>
      <p:sp>
        <p:nvSpPr>
          <p:cNvPr id="3075" name="Rectangle 3"/>
          <p:cNvSpPr>
            <a:spLocks noGrp="1" noChangeArrowheads="1"/>
          </p:cNvSpPr>
          <p:nvPr>
            <p:ph type="subTitle" sz="quarter" idx="1"/>
          </p:nvPr>
        </p:nvSpPr>
        <p:spPr>
          <a:xfrm>
            <a:off x="1143000" y="3429000"/>
            <a:ext cx="7543800" cy="1752600"/>
          </a:xfrm>
        </p:spPr>
        <p:txBody>
          <a:bodyPr/>
          <a:lstStyle>
            <a:lvl1pPr marL="0" indent="0">
              <a:buFontTx/>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10"/>
          <p:cNvSpPr>
            <a:spLocks noGrp="1" noChangeArrowheads="1"/>
          </p:cNvSpPr>
          <p:nvPr>
            <p:ph type="dt" sz="half" idx="10"/>
          </p:nvPr>
        </p:nvSpPr>
        <p:spPr/>
        <p:txBody>
          <a:bodyPr/>
          <a:lstStyle>
            <a:lvl1pPr>
              <a:defRPr/>
            </a:lvl1pPr>
          </a:lstStyle>
          <a:p>
            <a:pPr>
              <a:defRPr/>
            </a:pPr>
            <a:r>
              <a:rPr lang="nb-NO"/>
              <a:t>11. april 2011</a:t>
            </a:r>
          </a:p>
        </p:txBody>
      </p:sp>
      <p:sp>
        <p:nvSpPr>
          <p:cNvPr id="5" name="Rectangle 11"/>
          <p:cNvSpPr>
            <a:spLocks noGrp="1" noChangeArrowheads="1"/>
          </p:cNvSpPr>
          <p:nvPr>
            <p:ph type="ftr" sz="quarter" idx="11"/>
          </p:nvPr>
        </p:nvSpPr>
        <p:spPr/>
        <p:txBody>
          <a:bodyPr/>
          <a:lstStyle>
            <a:lvl1pPr>
              <a:defRPr/>
            </a:lvl1pPr>
          </a:lstStyle>
          <a:p>
            <a:pPr>
              <a:defRPr/>
            </a:pPr>
            <a:r>
              <a:rPr lang="en-US"/>
              <a:t>Ny Powerpoint mal 2011</a:t>
            </a:r>
          </a:p>
        </p:txBody>
      </p:sp>
      <p:sp>
        <p:nvSpPr>
          <p:cNvPr id="6" name="Rectangle 12"/>
          <p:cNvSpPr>
            <a:spLocks noGrp="1" noChangeArrowheads="1"/>
          </p:cNvSpPr>
          <p:nvPr>
            <p:ph type="sldNum" sz="quarter" idx="12"/>
          </p:nvPr>
        </p:nvSpPr>
        <p:spPr/>
        <p:txBody>
          <a:bodyPr/>
          <a:lstStyle>
            <a:lvl1pPr>
              <a:defRPr/>
            </a:lvl1pPr>
          </a:lstStyle>
          <a:p>
            <a:pPr>
              <a:defRPr/>
            </a:pPr>
            <a:fld id="{269FC4E4-593E-7649-8041-C6CCF4D5C86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838200"/>
            <a:ext cx="1924050" cy="5257800"/>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990600" y="838200"/>
            <a:ext cx="561975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10"/>
          <p:cNvSpPr>
            <a:spLocks noGrp="1" noChangeArrowheads="1"/>
          </p:cNvSpPr>
          <p:nvPr>
            <p:ph type="dt" sz="half" idx="10"/>
          </p:nvPr>
        </p:nvSpPr>
        <p:spPr/>
        <p:txBody>
          <a:bodyPr/>
          <a:lstStyle>
            <a:lvl1pPr>
              <a:defRPr/>
            </a:lvl1pPr>
          </a:lstStyle>
          <a:p>
            <a:pPr>
              <a:defRPr/>
            </a:pPr>
            <a:r>
              <a:rPr lang="nb-NO"/>
              <a:t>11. april 2011</a:t>
            </a:r>
          </a:p>
        </p:txBody>
      </p:sp>
      <p:sp>
        <p:nvSpPr>
          <p:cNvPr id="5" name="Rectangle 11"/>
          <p:cNvSpPr>
            <a:spLocks noGrp="1" noChangeArrowheads="1"/>
          </p:cNvSpPr>
          <p:nvPr>
            <p:ph type="ftr" sz="quarter" idx="11"/>
          </p:nvPr>
        </p:nvSpPr>
        <p:spPr/>
        <p:txBody>
          <a:bodyPr/>
          <a:lstStyle>
            <a:lvl1pPr>
              <a:defRPr/>
            </a:lvl1pPr>
          </a:lstStyle>
          <a:p>
            <a:pPr>
              <a:defRPr/>
            </a:pPr>
            <a:r>
              <a:rPr lang="en-US"/>
              <a:t>Ny Powerpoint mal 2011</a:t>
            </a:r>
          </a:p>
        </p:txBody>
      </p:sp>
      <p:sp>
        <p:nvSpPr>
          <p:cNvPr id="6" name="Rectangle 12"/>
          <p:cNvSpPr>
            <a:spLocks noGrp="1" noChangeArrowheads="1"/>
          </p:cNvSpPr>
          <p:nvPr>
            <p:ph type="sldNum" sz="quarter" idx="12"/>
          </p:nvPr>
        </p:nvSpPr>
        <p:spPr/>
        <p:txBody>
          <a:bodyPr/>
          <a:lstStyle>
            <a:lvl1pPr>
              <a:defRPr/>
            </a:lvl1pPr>
          </a:lstStyle>
          <a:p>
            <a:pPr>
              <a:defRPr/>
            </a:pPr>
            <a:fld id="{02BEE401-E43E-8447-83BD-3BCF3696FA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Rectangle 10"/>
          <p:cNvSpPr>
            <a:spLocks noGrp="1" noChangeArrowheads="1"/>
          </p:cNvSpPr>
          <p:nvPr>
            <p:ph type="dt" sz="half" idx="10"/>
          </p:nvPr>
        </p:nvSpPr>
        <p:spPr/>
        <p:txBody>
          <a:bodyPr/>
          <a:lstStyle>
            <a:lvl1pPr>
              <a:defRPr/>
            </a:lvl1pPr>
          </a:lstStyle>
          <a:p>
            <a:pPr>
              <a:defRPr/>
            </a:pPr>
            <a:r>
              <a:rPr lang="nb-NO"/>
              <a:t>11. april 2011</a:t>
            </a:r>
          </a:p>
        </p:txBody>
      </p:sp>
      <p:sp>
        <p:nvSpPr>
          <p:cNvPr id="5" name="Rectangle 11"/>
          <p:cNvSpPr>
            <a:spLocks noGrp="1" noChangeArrowheads="1"/>
          </p:cNvSpPr>
          <p:nvPr>
            <p:ph type="ftr" sz="quarter" idx="11"/>
          </p:nvPr>
        </p:nvSpPr>
        <p:spPr/>
        <p:txBody>
          <a:bodyPr/>
          <a:lstStyle>
            <a:lvl1pPr>
              <a:defRPr/>
            </a:lvl1pPr>
          </a:lstStyle>
          <a:p>
            <a:pPr>
              <a:defRPr/>
            </a:pPr>
            <a:r>
              <a:rPr lang="en-US"/>
              <a:t>Ny Powerpoint mal 2011</a:t>
            </a:r>
          </a:p>
        </p:txBody>
      </p:sp>
      <p:sp>
        <p:nvSpPr>
          <p:cNvPr id="6" name="Rectangle 12"/>
          <p:cNvSpPr>
            <a:spLocks noGrp="1" noChangeArrowheads="1"/>
          </p:cNvSpPr>
          <p:nvPr>
            <p:ph type="sldNum" sz="quarter" idx="12"/>
          </p:nvPr>
        </p:nvSpPr>
        <p:spPr/>
        <p:txBody>
          <a:bodyPr/>
          <a:lstStyle>
            <a:lvl1pPr>
              <a:defRPr/>
            </a:lvl1pPr>
          </a:lstStyle>
          <a:p>
            <a:pPr>
              <a:defRPr/>
            </a:pPr>
            <a:fld id="{7CB43F52-4741-E84B-AC11-72E438FC59C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p:txBody>
          <a:bodyPr/>
          <a:lstStyle>
            <a:lvl1pPr>
              <a:defRPr/>
            </a:lvl1pPr>
          </a:lstStyle>
          <a:p>
            <a:pPr>
              <a:defRPr/>
            </a:pPr>
            <a:r>
              <a:rPr lang="nb-NO"/>
              <a:t>11. april 2011</a:t>
            </a:r>
          </a:p>
        </p:txBody>
      </p:sp>
      <p:sp>
        <p:nvSpPr>
          <p:cNvPr id="5" name="Rectangle 11"/>
          <p:cNvSpPr>
            <a:spLocks noGrp="1" noChangeArrowheads="1"/>
          </p:cNvSpPr>
          <p:nvPr>
            <p:ph type="ftr" sz="quarter" idx="11"/>
          </p:nvPr>
        </p:nvSpPr>
        <p:spPr/>
        <p:txBody>
          <a:bodyPr/>
          <a:lstStyle>
            <a:lvl1pPr>
              <a:defRPr/>
            </a:lvl1pPr>
          </a:lstStyle>
          <a:p>
            <a:pPr>
              <a:defRPr/>
            </a:pPr>
            <a:r>
              <a:rPr lang="en-US"/>
              <a:t>Ny Powerpoint mal 2011</a:t>
            </a:r>
          </a:p>
        </p:txBody>
      </p:sp>
      <p:sp>
        <p:nvSpPr>
          <p:cNvPr id="6" name="Rectangle 12"/>
          <p:cNvSpPr>
            <a:spLocks noGrp="1" noChangeArrowheads="1"/>
          </p:cNvSpPr>
          <p:nvPr>
            <p:ph type="sldNum" sz="quarter" idx="12"/>
          </p:nvPr>
        </p:nvSpPr>
        <p:spPr/>
        <p:txBody>
          <a:bodyPr/>
          <a:lstStyle>
            <a:lvl1pPr>
              <a:defRPr/>
            </a:lvl1pPr>
          </a:lstStyle>
          <a:p>
            <a:pPr>
              <a:defRPr/>
            </a:pPr>
            <a:fld id="{2D1CA79F-4412-684C-A7D3-DCC7FFC8690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9906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49149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Rectangle 10"/>
          <p:cNvSpPr>
            <a:spLocks noGrp="1" noChangeArrowheads="1"/>
          </p:cNvSpPr>
          <p:nvPr>
            <p:ph type="dt" sz="half" idx="10"/>
          </p:nvPr>
        </p:nvSpPr>
        <p:spPr/>
        <p:txBody>
          <a:bodyPr/>
          <a:lstStyle>
            <a:lvl1pPr>
              <a:defRPr/>
            </a:lvl1pPr>
          </a:lstStyle>
          <a:p>
            <a:pPr>
              <a:defRPr/>
            </a:pPr>
            <a:r>
              <a:rPr lang="nb-NO"/>
              <a:t>11. april 2011</a:t>
            </a:r>
          </a:p>
        </p:txBody>
      </p:sp>
      <p:sp>
        <p:nvSpPr>
          <p:cNvPr id="6" name="Rectangle 11"/>
          <p:cNvSpPr>
            <a:spLocks noGrp="1" noChangeArrowheads="1"/>
          </p:cNvSpPr>
          <p:nvPr>
            <p:ph type="ftr" sz="quarter" idx="11"/>
          </p:nvPr>
        </p:nvSpPr>
        <p:spPr/>
        <p:txBody>
          <a:bodyPr/>
          <a:lstStyle>
            <a:lvl1pPr>
              <a:defRPr/>
            </a:lvl1pPr>
          </a:lstStyle>
          <a:p>
            <a:pPr>
              <a:defRPr/>
            </a:pPr>
            <a:r>
              <a:rPr lang="en-US"/>
              <a:t>Ny Powerpoint mal 2011</a:t>
            </a:r>
          </a:p>
        </p:txBody>
      </p:sp>
      <p:sp>
        <p:nvSpPr>
          <p:cNvPr id="7" name="Rectangle 12"/>
          <p:cNvSpPr>
            <a:spLocks noGrp="1" noChangeArrowheads="1"/>
          </p:cNvSpPr>
          <p:nvPr>
            <p:ph type="sldNum" sz="quarter" idx="12"/>
          </p:nvPr>
        </p:nvSpPr>
        <p:spPr/>
        <p:txBody>
          <a:bodyPr/>
          <a:lstStyle>
            <a:lvl1pPr>
              <a:defRPr/>
            </a:lvl1pPr>
          </a:lstStyle>
          <a:p>
            <a:pPr>
              <a:defRPr/>
            </a:pPr>
            <a:fld id="{1BA507BD-BA8D-4147-A6E8-6D3E36B590E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Rectangle 10"/>
          <p:cNvSpPr>
            <a:spLocks noGrp="1" noChangeArrowheads="1"/>
          </p:cNvSpPr>
          <p:nvPr>
            <p:ph type="dt" sz="half" idx="10"/>
          </p:nvPr>
        </p:nvSpPr>
        <p:spPr/>
        <p:txBody>
          <a:bodyPr/>
          <a:lstStyle>
            <a:lvl1pPr>
              <a:defRPr/>
            </a:lvl1pPr>
          </a:lstStyle>
          <a:p>
            <a:pPr>
              <a:defRPr/>
            </a:pPr>
            <a:r>
              <a:rPr lang="nb-NO"/>
              <a:t>11. april 2011</a:t>
            </a:r>
          </a:p>
        </p:txBody>
      </p:sp>
      <p:sp>
        <p:nvSpPr>
          <p:cNvPr id="8" name="Rectangle 11"/>
          <p:cNvSpPr>
            <a:spLocks noGrp="1" noChangeArrowheads="1"/>
          </p:cNvSpPr>
          <p:nvPr>
            <p:ph type="ftr" sz="quarter" idx="11"/>
          </p:nvPr>
        </p:nvSpPr>
        <p:spPr/>
        <p:txBody>
          <a:bodyPr/>
          <a:lstStyle>
            <a:lvl1pPr>
              <a:defRPr/>
            </a:lvl1pPr>
          </a:lstStyle>
          <a:p>
            <a:pPr>
              <a:defRPr/>
            </a:pPr>
            <a:r>
              <a:rPr lang="en-US"/>
              <a:t>Ny Powerpoint mal 2011</a:t>
            </a:r>
          </a:p>
        </p:txBody>
      </p:sp>
      <p:sp>
        <p:nvSpPr>
          <p:cNvPr id="9" name="Rectangle 12"/>
          <p:cNvSpPr>
            <a:spLocks noGrp="1" noChangeArrowheads="1"/>
          </p:cNvSpPr>
          <p:nvPr>
            <p:ph type="sldNum" sz="quarter" idx="12"/>
          </p:nvPr>
        </p:nvSpPr>
        <p:spPr/>
        <p:txBody>
          <a:bodyPr/>
          <a:lstStyle>
            <a:lvl1pPr>
              <a:defRPr/>
            </a:lvl1pPr>
          </a:lstStyle>
          <a:p>
            <a:pPr>
              <a:defRPr/>
            </a:pPr>
            <a:fld id="{75012E89-CEB9-3043-BDD3-344F70F53B6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Rectangle 10"/>
          <p:cNvSpPr>
            <a:spLocks noGrp="1" noChangeArrowheads="1"/>
          </p:cNvSpPr>
          <p:nvPr>
            <p:ph type="dt" sz="half" idx="10"/>
          </p:nvPr>
        </p:nvSpPr>
        <p:spPr/>
        <p:txBody>
          <a:bodyPr/>
          <a:lstStyle>
            <a:lvl1pPr>
              <a:defRPr/>
            </a:lvl1pPr>
          </a:lstStyle>
          <a:p>
            <a:pPr>
              <a:defRPr/>
            </a:pPr>
            <a:r>
              <a:rPr lang="nb-NO"/>
              <a:t>11. april 2011</a:t>
            </a:r>
          </a:p>
        </p:txBody>
      </p:sp>
      <p:sp>
        <p:nvSpPr>
          <p:cNvPr id="4" name="Rectangle 11"/>
          <p:cNvSpPr>
            <a:spLocks noGrp="1" noChangeArrowheads="1"/>
          </p:cNvSpPr>
          <p:nvPr>
            <p:ph type="ftr" sz="quarter" idx="11"/>
          </p:nvPr>
        </p:nvSpPr>
        <p:spPr/>
        <p:txBody>
          <a:bodyPr/>
          <a:lstStyle>
            <a:lvl1pPr>
              <a:defRPr/>
            </a:lvl1pPr>
          </a:lstStyle>
          <a:p>
            <a:pPr>
              <a:defRPr/>
            </a:pPr>
            <a:r>
              <a:rPr lang="en-US"/>
              <a:t>Ny Powerpoint mal 2011</a:t>
            </a:r>
          </a:p>
        </p:txBody>
      </p:sp>
      <p:sp>
        <p:nvSpPr>
          <p:cNvPr id="5" name="Rectangle 12"/>
          <p:cNvSpPr>
            <a:spLocks noGrp="1" noChangeArrowheads="1"/>
          </p:cNvSpPr>
          <p:nvPr>
            <p:ph type="sldNum" sz="quarter" idx="12"/>
          </p:nvPr>
        </p:nvSpPr>
        <p:spPr/>
        <p:txBody>
          <a:bodyPr/>
          <a:lstStyle>
            <a:lvl1pPr>
              <a:defRPr/>
            </a:lvl1pPr>
          </a:lstStyle>
          <a:p>
            <a:pPr>
              <a:defRPr/>
            </a:pPr>
            <a:fld id="{607889AF-3F5A-D04D-9104-D4F6954E509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p:txBody>
          <a:bodyPr/>
          <a:lstStyle>
            <a:lvl1pPr>
              <a:defRPr/>
            </a:lvl1pPr>
          </a:lstStyle>
          <a:p>
            <a:pPr>
              <a:defRPr/>
            </a:pPr>
            <a:r>
              <a:rPr lang="nb-NO"/>
              <a:t>11. april 2011</a:t>
            </a:r>
          </a:p>
        </p:txBody>
      </p:sp>
      <p:sp>
        <p:nvSpPr>
          <p:cNvPr id="3" name="Rectangle 11"/>
          <p:cNvSpPr>
            <a:spLocks noGrp="1" noChangeArrowheads="1"/>
          </p:cNvSpPr>
          <p:nvPr>
            <p:ph type="ftr" sz="quarter" idx="11"/>
          </p:nvPr>
        </p:nvSpPr>
        <p:spPr/>
        <p:txBody>
          <a:bodyPr/>
          <a:lstStyle>
            <a:lvl1pPr>
              <a:defRPr/>
            </a:lvl1pPr>
          </a:lstStyle>
          <a:p>
            <a:pPr>
              <a:defRPr/>
            </a:pPr>
            <a:r>
              <a:rPr lang="en-US"/>
              <a:t>Ny Powerpoint mal 2011</a:t>
            </a:r>
          </a:p>
        </p:txBody>
      </p:sp>
      <p:sp>
        <p:nvSpPr>
          <p:cNvPr id="4" name="Rectangle 12"/>
          <p:cNvSpPr>
            <a:spLocks noGrp="1" noChangeArrowheads="1"/>
          </p:cNvSpPr>
          <p:nvPr>
            <p:ph type="sldNum" sz="quarter" idx="12"/>
          </p:nvPr>
        </p:nvSpPr>
        <p:spPr/>
        <p:txBody>
          <a:bodyPr/>
          <a:lstStyle>
            <a:lvl1pPr>
              <a:defRPr/>
            </a:lvl1pPr>
          </a:lstStyle>
          <a:p>
            <a:pPr>
              <a:defRPr/>
            </a:pPr>
            <a:fld id="{9A338BB6-ED1F-CC43-AAB2-8038727C8A2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p:txBody>
          <a:bodyPr/>
          <a:lstStyle>
            <a:lvl1pPr>
              <a:defRPr/>
            </a:lvl1pPr>
          </a:lstStyle>
          <a:p>
            <a:pPr>
              <a:defRPr/>
            </a:pPr>
            <a:r>
              <a:rPr lang="nb-NO"/>
              <a:t>11. april 2011</a:t>
            </a:r>
          </a:p>
        </p:txBody>
      </p:sp>
      <p:sp>
        <p:nvSpPr>
          <p:cNvPr id="6" name="Rectangle 11"/>
          <p:cNvSpPr>
            <a:spLocks noGrp="1" noChangeArrowheads="1"/>
          </p:cNvSpPr>
          <p:nvPr>
            <p:ph type="ftr" sz="quarter" idx="11"/>
          </p:nvPr>
        </p:nvSpPr>
        <p:spPr/>
        <p:txBody>
          <a:bodyPr/>
          <a:lstStyle>
            <a:lvl1pPr>
              <a:defRPr/>
            </a:lvl1pPr>
          </a:lstStyle>
          <a:p>
            <a:pPr>
              <a:defRPr/>
            </a:pPr>
            <a:r>
              <a:rPr lang="en-US"/>
              <a:t>Ny Powerpoint mal 2011</a:t>
            </a:r>
          </a:p>
        </p:txBody>
      </p:sp>
      <p:sp>
        <p:nvSpPr>
          <p:cNvPr id="7" name="Rectangle 12"/>
          <p:cNvSpPr>
            <a:spLocks noGrp="1" noChangeArrowheads="1"/>
          </p:cNvSpPr>
          <p:nvPr>
            <p:ph type="sldNum" sz="quarter" idx="12"/>
          </p:nvPr>
        </p:nvSpPr>
        <p:spPr/>
        <p:txBody>
          <a:bodyPr/>
          <a:lstStyle>
            <a:lvl1pPr>
              <a:defRPr/>
            </a:lvl1pPr>
          </a:lstStyle>
          <a:p>
            <a:pPr>
              <a:defRPr/>
            </a:pPr>
            <a:fld id="{E29F2DB9-3912-9F41-90B3-38480033FDE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nb-NO"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p:txBody>
          <a:bodyPr/>
          <a:lstStyle>
            <a:lvl1pPr>
              <a:defRPr/>
            </a:lvl1pPr>
          </a:lstStyle>
          <a:p>
            <a:pPr>
              <a:defRPr/>
            </a:pPr>
            <a:r>
              <a:rPr lang="nb-NO"/>
              <a:t>11. april 2011</a:t>
            </a:r>
          </a:p>
        </p:txBody>
      </p:sp>
      <p:sp>
        <p:nvSpPr>
          <p:cNvPr id="6" name="Rectangle 11"/>
          <p:cNvSpPr>
            <a:spLocks noGrp="1" noChangeArrowheads="1"/>
          </p:cNvSpPr>
          <p:nvPr>
            <p:ph type="ftr" sz="quarter" idx="11"/>
          </p:nvPr>
        </p:nvSpPr>
        <p:spPr/>
        <p:txBody>
          <a:bodyPr/>
          <a:lstStyle>
            <a:lvl1pPr>
              <a:defRPr/>
            </a:lvl1pPr>
          </a:lstStyle>
          <a:p>
            <a:pPr>
              <a:defRPr/>
            </a:pPr>
            <a:r>
              <a:rPr lang="en-US"/>
              <a:t>Ny Powerpoint mal 2011</a:t>
            </a:r>
          </a:p>
        </p:txBody>
      </p:sp>
      <p:sp>
        <p:nvSpPr>
          <p:cNvPr id="7" name="Rectangle 12"/>
          <p:cNvSpPr>
            <a:spLocks noGrp="1" noChangeArrowheads="1"/>
          </p:cNvSpPr>
          <p:nvPr>
            <p:ph type="sldNum" sz="quarter" idx="12"/>
          </p:nvPr>
        </p:nvSpPr>
        <p:spPr/>
        <p:txBody>
          <a:bodyPr/>
          <a:lstStyle>
            <a:lvl1pPr>
              <a:defRPr/>
            </a:lvl1pPr>
          </a:lstStyle>
          <a:p>
            <a:pPr>
              <a:defRPr/>
            </a:pPr>
            <a:fld id="{18053879-7CDA-4C44-831F-A10F1A59CAD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990600" y="838200"/>
            <a:ext cx="7696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8"/>
          <p:cNvSpPr>
            <a:spLocks noGrp="1" noChangeArrowheads="1"/>
          </p:cNvSpPr>
          <p:nvPr>
            <p:ph type="body" idx="1"/>
          </p:nvPr>
        </p:nvSpPr>
        <p:spPr bwMode="auto">
          <a:xfrm>
            <a:off x="990600" y="1981200"/>
            <a:ext cx="7696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 name="Rectangle 10"/>
          <p:cNvSpPr>
            <a:spLocks noGrp="1" noChangeArrowheads="1"/>
          </p:cNvSpPr>
          <p:nvPr>
            <p:ph type="dt" sz="half" idx="2"/>
          </p:nvPr>
        </p:nvSpPr>
        <p:spPr bwMode="auto">
          <a:xfrm>
            <a:off x="990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lvl1pPr>
          </a:lstStyle>
          <a:p>
            <a:pPr>
              <a:defRPr/>
            </a:pPr>
            <a:r>
              <a:rPr lang="nb-NO"/>
              <a:t>11. april 2011</a:t>
            </a:r>
          </a:p>
        </p:txBody>
      </p:sp>
      <p:sp>
        <p:nvSpPr>
          <p:cNvPr id="1035" name="Rectangle 11"/>
          <p:cNvSpPr>
            <a:spLocks noGrp="1" noChangeArrowheads="1"/>
          </p:cNvSpPr>
          <p:nvPr>
            <p:ph type="ftr" sz="quarter" idx="3"/>
          </p:nvPr>
        </p:nvSpPr>
        <p:spPr bwMode="auto">
          <a:xfrm>
            <a:off x="3048000" y="6248400"/>
            <a:ext cx="4800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lvl1pPr>
          </a:lstStyle>
          <a:p>
            <a:pPr>
              <a:defRPr/>
            </a:pPr>
            <a:r>
              <a:rPr lang="en-US"/>
              <a:t>Tema Powerpoint</a:t>
            </a:r>
          </a:p>
        </p:txBody>
      </p:sp>
      <p:sp>
        <p:nvSpPr>
          <p:cNvPr id="1036" name="Rectangle 12"/>
          <p:cNvSpPr>
            <a:spLocks noGrp="1" noChangeArrowheads="1"/>
          </p:cNvSpPr>
          <p:nvPr>
            <p:ph type="sldNum" sz="quarter" idx="4"/>
          </p:nvPr>
        </p:nvSpPr>
        <p:spPr bwMode="auto">
          <a:xfrm>
            <a:off x="8001000" y="6248400"/>
            <a:ext cx="685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900"/>
            </a:lvl1pPr>
          </a:lstStyle>
          <a:p>
            <a:pPr>
              <a:defRPr/>
            </a:pPr>
            <a:fld id="{89AB0EE9-3859-9B4A-A397-21679FCBC20E}" type="slidenum">
              <a:rPr lang="en-US"/>
              <a:pPr>
                <a:defRPr/>
              </a:pPr>
              <a:t>‹#›</a:t>
            </a:fld>
            <a:endParaRPr lang="en-US"/>
          </a:p>
        </p:txBody>
      </p:sp>
      <p:pic>
        <p:nvPicPr>
          <p:cNvPr id="1031" name="Picture 8" descr="MN_IFI_A_ENG.png"/>
          <p:cNvPicPr>
            <a:picLocks noChangeAspect="1"/>
          </p:cNvPicPr>
          <p:nvPr userDrawn="1"/>
        </p:nvPicPr>
        <p:blipFill>
          <a:blip r:embed="rId13"/>
          <a:srcRect/>
          <a:stretch>
            <a:fillRect/>
          </a:stretch>
        </p:blipFill>
        <p:spPr bwMode="auto">
          <a:xfrm>
            <a:off x="304800" y="228600"/>
            <a:ext cx="2949575" cy="3603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hdr="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a:solidFill>
            <a:schemeClr val="tx1"/>
          </a:solidFill>
          <a:latin typeface="+mn-lt"/>
          <a:ea typeface="+mn-ea"/>
          <a:cs typeface="+mn-cs"/>
        </a:defRPr>
      </a:lvl3pPr>
      <a:lvl4pPr marL="1600200" indent="-228600" algn="l" rtl="0" eaLnBrk="1" fontAlgn="base" hangingPunct="1">
        <a:spcBef>
          <a:spcPct val="20000"/>
        </a:spcBef>
        <a:spcAft>
          <a:spcPct val="0"/>
        </a:spcAft>
        <a:buChar char="–"/>
        <a:defRPr>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16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066800" y="2971800"/>
            <a:ext cx="7543800" cy="1371600"/>
          </a:xfrm>
        </p:spPr>
        <p:txBody>
          <a:bodyPr/>
          <a:lstStyle/>
          <a:p>
            <a:pPr marL="12700">
              <a:lnSpc>
                <a:spcPct val="100000"/>
              </a:lnSpc>
              <a:spcBef>
                <a:spcPts val="100"/>
              </a:spcBef>
            </a:pPr>
            <a:r>
              <a:rPr lang="en-US" sz="4800" dirty="0"/>
              <a:t/>
            </a:r>
            <a:br>
              <a:rPr lang="en-US" sz="4800" dirty="0"/>
            </a:br>
            <a:r>
              <a:rPr lang="en-US" sz="3600" dirty="0" smtClean="0"/>
              <a:t>Alternative conceptualization of “better”: Sen and Castells</a:t>
            </a:r>
            <a:endParaRPr lang="nb-NO" sz="3600" dirty="0"/>
          </a:p>
        </p:txBody>
      </p:sp>
      <p:sp>
        <p:nvSpPr>
          <p:cNvPr id="15363" name="Rectangle 3"/>
          <p:cNvSpPr>
            <a:spLocks noGrp="1" noChangeArrowheads="1"/>
          </p:cNvSpPr>
          <p:nvPr>
            <p:ph type="subTitle" idx="1"/>
          </p:nvPr>
        </p:nvSpPr>
        <p:spPr>
          <a:xfrm>
            <a:off x="1066800" y="3962400"/>
            <a:ext cx="7543800" cy="1752600"/>
          </a:xfrm>
        </p:spPr>
        <p:txBody>
          <a:bodyPr/>
          <a:lstStyle/>
          <a:p>
            <a:pPr algn="ctr" eaLnBrk="1" hangingPunct="1"/>
            <a:endParaRPr lang="nb-NO" sz="2000" dirty="0"/>
          </a:p>
          <a:p>
            <a:pPr algn="ctr" eaLnBrk="1" hangingPunct="1"/>
            <a:r>
              <a:rPr lang="en-US" sz="2000" spc="-50" dirty="0" smtClean="0">
                <a:latin typeface="Arial"/>
                <a:cs typeface="Arial"/>
              </a:rPr>
              <a:t>Sundeep Sahay</a:t>
            </a:r>
            <a:endParaRPr lang="nb-NO"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3200400" y="2543365"/>
            <a:ext cx="2268220" cy="3397250"/>
            <a:chOff x="3200400" y="2543365"/>
            <a:chExt cx="2268220" cy="3397250"/>
          </a:xfrm>
        </p:grpSpPr>
        <p:sp>
          <p:nvSpPr>
            <p:cNvPr id="4" name="object 4"/>
            <p:cNvSpPr/>
            <p:nvPr/>
          </p:nvSpPr>
          <p:spPr>
            <a:xfrm>
              <a:off x="4248911" y="2555620"/>
              <a:ext cx="1207135" cy="1889125"/>
            </a:xfrm>
            <a:custGeom>
              <a:avLst/>
              <a:gdLst/>
              <a:ahLst/>
              <a:cxnLst/>
              <a:rect l="l" t="t" r="r" b="b"/>
              <a:pathLst>
                <a:path w="1207135" h="1889125">
                  <a:moveTo>
                    <a:pt x="905256" y="0"/>
                  </a:moveTo>
                  <a:lnTo>
                    <a:pt x="905256" y="150875"/>
                  </a:lnTo>
                  <a:lnTo>
                    <a:pt x="863521" y="165098"/>
                  </a:lnTo>
                  <a:lnTo>
                    <a:pt x="822476" y="181035"/>
                  </a:lnTo>
                  <a:lnTo>
                    <a:pt x="782145" y="198652"/>
                  </a:lnTo>
                  <a:lnTo>
                    <a:pt x="742551" y="217910"/>
                  </a:lnTo>
                  <a:lnTo>
                    <a:pt x="703716" y="238774"/>
                  </a:lnTo>
                  <a:lnTo>
                    <a:pt x="665665" y="261206"/>
                  </a:lnTo>
                  <a:lnTo>
                    <a:pt x="628419" y="285170"/>
                  </a:lnTo>
                  <a:lnTo>
                    <a:pt x="592003" y="310630"/>
                  </a:lnTo>
                  <a:lnTo>
                    <a:pt x="556440" y="337547"/>
                  </a:lnTo>
                  <a:lnTo>
                    <a:pt x="521752" y="365886"/>
                  </a:lnTo>
                  <a:lnTo>
                    <a:pt x="487962" y="395610"/>
                  </a:lnTo>
                  <a:lnTo>
                    <a:pt x="455095" y="426682"/>
                  </a:lnTo>
                  <a:lnTo>
                    <a:pt x="423173" y="459066"/>
                  </a:lnTo>
                  <a:lnTo>
                    <a:pt x="392219" y="492724"/>
                  </a:lnTo>
                  <a:lnTo>
                    <a:pt x="362257" y="527620"/>
                  </a:lnTo>
                  <a:lnTo>
                    <a:pt x="333309" y="563717"/>
                  </a:lnTo>
                  <a:lnTo>
                    <a:pt x="305398" y="600979"/>
                  </a:lnTo>
                  <a:lnTo>
                    <a:pt x="278549" y="639368"/>
                  </a:lnTo>
                  <a:lnTo>
                    <a:pt x="252783" y="678848"/>
                  </a:lnTo>
                  <a:lnTo>
                    <a:pt x="228125" y="719382"/>
                  </a:lnTo>
                  <a:lnTo>
                    <a:pt x="204597" y="760934"/>
                  </a:lnTo>
                  <a:lnTo>
                    <a:pt x="182223" y="803466"/>
                  </a:lnTo>
                  <a:lnTo>
                    <a:pt x="161025" y="846942"/>
                  </a:lnTo>
                  <a:lnTo>
                    <a:pt x="141027" y="891326"/>
                  </a:lnTo>
                  <a:lnTo>
                    <a:pt x="122252" y="936580"/>
                  </a:lnTo>
                  <a:lnTo>
                    <a:pt x="104723" y="982667"/>
                  </a:lnTo>
                  <a:lnTo>
                    <a:pt x="88463" y="1029552"/>
                  </a:lnTo>
                  <a:lnTo>
                    <a:pt x="73496" y="1077197"/>
                  </a:lnTo>
                  <a:lnTo>
                    <a:pt x="59844" y="1125565"/>
                  </a:lnTo>
                  <a:lnTo>
                    <a:pt x="47531" y="1174620"/>
                  </a:lnTo>
                  <a:lnTo>
                    <a:pt x="36580" y="1224325"/>
                  </a:lnTo>
                  <a:lnTo>
                    <a:pt x="27014" y="1274643"/>
                  </a:lnTo>
                  <a:lnTo>
                    <a:pt x="18856" y="1325538"/>
                  </a:lnTo>
                  <a:lnTo>
                    <a:pt x="12129" y="1376972"/>
                  </a:lnTo>
                  <a:lnTo>
                    <a:pt x="6857" y="1428909"/>
                  </a:lnTo>
                  <a:lnTo>
                    <a:pt x="3063" y="1481313"/>
                  </a:lnTo>
                  <a:lnTo>
                    <a:pt x="769" y="1534146"/>
                  </a:lnTo>
                  <a:lnTo>
                    <a:pt x="0" y="1587372"/>
                  </a:lnTo>
                  <a:lnTo>
                    <a:pt x="0" y="1889124"/>
                  </a:lnTo>
                  <a:lnTo>
                    <a:pt x="769" y="1835898"/>
                  </a:lnTo>
                  <a:lnTo>
                    <a:pt x="3063" y="1783065"/>
                  </a:lnTo>
                  <a:lnTo>
                    <a:pt x="6857" y="1730661"/>
                  </a:lnTo>
                  <a:lnTo>
                    <a:pt x="12129" y="1678724"/>
                  </a:lnTo>
                  <a:lnTo>
                    <a:pt x="18856" y="1627290"/>
                  </a:lnTo>
                  <a:lnTo>
                    <a:pt x="27014" y="1576395"/>
                  </a:lnTo>
                  <a:lnTo>
                    <a:pt x="36580" y="1526077"/>
                  </a:lnTo>
                  <a:lnTo>
                    <a:pt x="47531" y="1476372"/>
                  </a:lnTo>
                  <a:lnTo>
                    <a:pt x="59844" y="1427317"/>
                  </a:lnTo>
                  <a:lnTo>
                    <a:pt x="73496" y="1378949"/>
                  </a:lnTo>
                  <a:lnTo>
                    <a:pt x="88463" y="1331304"/>
                  </a:lnTo>
                  <a:lnTo>
                    <a:pt x="104723" y="1284419"/>
                  </a:lnTo>
                  <a:lnTo>
                    <a:pt x="122252" y="1238332"/>
                  </a:lnTo>
                  <a:lnTo>
                    <a:pt x="141027" y="1193078"/>
                  </a:lnTo>
                  <a:lnTo>
                    <a:pt x="161025" y="1148694"/>
                  </a:lnTo>
                  <a:lnTo>
                    <a:pt x="182223" y="1105218"/>
                  </a:lnTo>
                  <a:lnTo>
                    <a:pt x="204597" y="1062686"/>
                  </a:lnTo>
                  <a:lnTo>
                    <a:pt x="228125" y="1021134"/>
                  </a:lnTo>
                  <a:lnTo>
                    <a:pt x="252783" y="980600"/>
                  </a:lnTo>
                  <a:lnTo>
                    <a:pt x="278549" y="941120"/>
                  </a:lnTo>
                  <a:lnTo>
                    <a:pt x="305398" y="902731"/>
                  </a:lnTo>
                  <a:lnTo>
                    <a:pt x="333309" y="865469"/>
                  </a:lnTo>
                  <a:lnTo>
                    <a:pt x="362257" y="829372"/>
                  </a:lnTo>
                  <a:lnTo>
                    <a:pt x="392219" y="794476"/>
                  </a:lnTo>
                  <a:lnTo>
                    <a:pt x="423173" y="760818"/>
                  </a:lnTo>
                  <a:lnTo>
                    <a:pt x="455095" y="728434"/>
                  </a:lnTo>
                  <a:lnTo>
                    <a:pt x="487962" y="697362"/>
                  </a:lnTo>
                  <a:lnTo>
                    <a:pt x="521752" y="667638"/>
                  </a:lnTo>
                  <a:lnTo>
                    <a:pt x="556440" y="639299"/>
                  </a:lnTo>
                  <a:lnTo>
                    <a:pt x="592003" y="612382"/>
                  </a:lnTo>
                  <a:lnTo>
                    <a:pt x="628419" y="586922"/>
                  </a:lnTo>
                  <a:lnTo>
                    <a:pt x="665665" y="562958"/>
                  </a:lnTo>
                  <a:lnTo>
                    <a:pt x="703716" y="540526"/>
                  </a:lnTo>
                  <a:lnTo>
                    <a:pt x="742551" y="519662"/>
                  </a:lnTo>
                  <a:lnTo>
                    <a:pt x="782145" y="500404"/>
                  </a:lnTo>
                  <a:lnTo>
                    <a:pt x="822476" y="482787"/>
                  </a:lnTo>
                  <a:lnTo>
                    <a:pt x="863521" y="466850"/>
                  </a:lnTo>
                  <a:lnTo>
                    <a:pt x="905256" y="452627"/>
                  </a:lnTo>
                  <a:lnTo>
                    <a:pt x="905256" y="603491"/>
                  </a:lnTo>
                  <a:lnTo>
                    <a:pt x="1207008" y="254634"/>
                  </a:lnTo>
                  <a:lnTo>
                    <a:pt x="905256" y="0"/>
                  </a:lnTo>
                  <a:close/>
                </a:path>
              </a:pathLst>
            </a:custGeom>
            <a:solidFill>
              <a:srgbClr val="F7C1A5">
                <a:alpha val="43920"/>
              </a:srgbClr>
            </a:solidFill>
          </p:spPr>
          <p:txBody>
            <a:bodyPr wrap="square" lIns="0" tIns="0" rIns="0" bIns="0" rtlCol="0"/>
            <a:lstStyle/>
            <a:p>
              <a:endParaRPr/>
            </a:p>
          </p:txBody>
        </p:sp>
        <p:sp>
          <p:nvSpPr>
            <p:cNvPr id="5" name="object 5"/>
            <p:cNvSpPr/>
            <p:nvPr/>
          </p:nvSpPr>
          <p:spPr>
            <a:xfrm>
              <a:off x="4248830" y="4293871"/>
              <a:ext cx="1207135" cy="1634489"/>
            </a:xfrm>
            <a:custGeom>
              <a:avLst/>
              <a:gdLst/>
              <a:ahLst/>
              <a:cxnLst/>
              <a:rect l="l" t="t" r="r" b="b"/>
              <a:pathLst>
                <a:path w="1207135" h="1634489">
                  <a:moveTo>
                    <a:pt x="6342" y="0"/>
                  </a:moveTo>
                  <a:lnTo>
                    <a:pt x="2698" y="53031"/>
                  </a:lnTo>
                  <a:lnTo>
                    <a:pt x="591" y="105782"/>
                  </a:lnTo>
                  <a:lnTo>
                    <a:pt x="0" y="158218"/>
                  </a:lnTo>
                  <a:lnTo>
                    <a:pt x="900" y="210305"/>
                  </a:lnTo>
                  <a:lnTo>
                    <a:pt x="3271" y="262008"/>
                  </a:lnTo>
                  <a:lnTo>
                    <a:pt x="7088" y="313293"/>
                  </a:lnTo>
                  <a:lnTo>
                    <a:pt x="12329" y="364126"/>
                  </a:lnTo>
                  <a:lnTo>
                    <a:pt x="18971" y="414471"/>
                  </a:lnTo>
                  <a:lnTo>
                    <a:pt x="26992" y="464295"/>
                  </a:lnTo>
                  <a:lnTo>
                    <a:pt x="36368" y="513564"/>
                  </a:lnTo>
                  <a:lnTo>
                    <a:pt x="47077" y="562242"/>
                  </a:lnTo>
                  <a:lnTo>
                    <a:pt x="59096" y="610296"/>
                  </a:lnTo>
                  <a:lnTo>
                    <a:pt x="72402" y="657690"/>
                  </a:lnTo>
                  <a:lnTo>
                    <a:pt x="86972" y="704391"/>
                  </a:lnTo>
                  <a:lnTo>
                    <a:pt x="102784" y="750365"/>
                  </a:lnTo>
                  <a:lnTo>
                    <a:pt x="119814" y="795576"/>
                  </a:lnTo>
                  <a:lnTo>
                    <a:pt x="138041" y="839991"/>
                  </a:lnTo>
                  <a:lnTo>
                    <a:pt x="157440" y="883574"/>
                  </a:lnTo>
                  <a:lnTo>
                    <a:pt x="177990" y="926292"/>
                  </a:lnTo>
                  <a:lnTo>
                    <a:pt x="199668" y="968110"/>
                  </a:lnTo>
                  <a:lnTo>
                    <a:pt x="222450" y="1008994"/>
                  </a:lnTo>
                  <a:lnTo>
                    <a:pt x="246314" y="1048909"/>
                  </a:lnTo>
                  <a:lnTo>
                    <a:pt x="271237" y="1087821"/>
                  </a:lnTo>
                  <a:lnTo>
                    <a:pt x="297197" y="1125696"/>
                  </a:lnTo>
                  <a:lnTo>
                    <a:pt x="324170" y="1162498"/>
                  </a:lnTo>
                  <a:lnTo>
                    <a:pt x="352134" y="1198194"/>
                  </a:lnTo>
                  <a:lnTo>
                    <a:pt x="381066" y="1232750"/>
                  </a:lnTo>
                  <a:lnTo>
                    <a:pt x="410942" y="1266130"/>
                  </a:lnTo>
                  <a:lnTo>
                    <a:pt x="441742" y="1298301"/>
                  </a:lnTo>
                  <a:lnTo>
                    <a:pt x="473440" y="1329228"/>
                  </a:lnTo>
                  <a:lnTo>
                    <a:pt x="506015" y="1358876"/>
                  </a:lnTo>
                  <a:lnTo>
                    <a:pt x="539445" y="1387212"/>
                  </a:lnTo>
                  <a:lnTo>
                    <a:pt x="573705" y="1414200"/>
                  </a:lnTo>
                  <a:lnTo>
                    <a:pt x="608774" y="1439807"/>
                  </a:lnTo>
                  <a:lnTo>
                    <a:pt x="644628" y="1463997"/>
                  </a:lnTo>
                  <a:lnTo>
                    <a:pt x="681244" y="1486737"/>
                  </a:lnTo>
                  <a:lnTo>
                    <a:pt x="718601" y="1507993"/>
                  </a:lnTo>
                  <a:lnTo>
                    <a:pt x="756675" y="1527729"/>
                  </a:lnTo>
                  <a:lnTo>
                    <a:pt x="795443" y="1545911"/>
                  </a:lnTo>
                  <a:lnTo>
                    <a:pt x="834882" y="1562505"/>
                  </a:lnTo>
                  <a:lnTo>
                    <a:pt x="874971" y="1577477"/>
                  </a:lnTo>
                  <a:lnTo>
                    <a:pt x="915685" y="1590792"/>
                  </a:lnTo>
                  <a:lnTo>
                    <a:pt x="957002" y="1602415"/>
                  </a:lnTo>
                  <a:lnTo>
                    <a:pt x="998899" y="1612313"/>
                  </a:lnTo>
                  <a:lnTo>
                    <a:pt x="1041354" y="1620450"/>
                  </a:lnTo>
                  <a:lnTo>
                    <a:pt x="1084344" y="1626793"/>
                  </a:lnTo>
                  <a:lnTo>
                    <a:pt x="1145636" y="1632565"/>
                  </a:lnTo>
                  <a:lnTo>
                    <a:pt x="1207089" y="1634489"/>
                  </a:lnTo>
                  <a:lnTo>
                    <a:pt x="1207089" y="1332738"/>
                  </a:lnTo>
                  <a:lnTo>
                    <a:pt x="1163044" y="1331764"/>
                  </a:lnTo>
                  <a:lnTo>
                    <a:pt x="1119370" y="1328864"/>
                  </a:lnTo>
                  <a:lnTo>
                    <a:pt x="1076094" y="1324069"/>
                  </a:lnTo>
                  <a:lnTo>
                    <a:pt x="1033246" y="1317412"/>
                  </a:lnTo>
                  <a:lnTo>
                    <a:pt x="990854" y="1308925"/>
                  </a:lnTo>
                  <a:lnTo>
                    <a:pt x="948948" y="1298639"/>
                  </a:lnTo>
                  <a:lnTo>
                    <a:pt x="907556" y="1286586"/>
                  </a:lnTo>
                  <a:lnTo>
                    <a:pt x="866707" y="1272799"/>
                  </a:lnTo>
                  <a:lnTo>
                    <a:pt x="826430" y="1257309"/>
                  </a:lnTo>
                  <a:lnTo>
                    <a:pt x="786753" y="1240148"/>
                  </a:lnTo>
                  <a:lnTo>
                    <a:pt x="747705" y="1221349"/>
                  </a:lnTo>
                  <a:lnTo>
                    <a:pt x="709315" y="1200943"/>
                  </a:lnTo>
                  <a:lnTo>
                    <a:pt x="671612" y="1178961"/>
                  </a:lnTo>
                  <a:lnTo>
                    <a:pt x="634625" y="1155437"/>
                  </a:lnTo>
                  <a:lnTo>
                    <a:pt x="598382" y="1130402"/>
                  </a:lnTo>
                  <a:lnTo>
                    <a:pt x="562912" y="1103887"/>
                  </a:lnTo>
                  <a:lnTo>
                    <a:pt x="528244" y="1075926"/>
                  </a:lnTo>
                  <a:lnTo>
                    <a:pt x="494406" y="1046549"/>
                  </a:lnTo>
                  <a:lnTo>
                    <a:pt x="461428" y="1015789"/>
                  </a:lnTo>
                  <a:lnTo>
                    <a:pt x="429339" y="983678"/>
                  </a:lnTo>
                  <a:lnTo>
                    <a:pt x="398166" y="950247"/>
                  </a:lnTo>
                  <a:lnTo>
                    <a:pt x="367939" y="915529"/>
                  </a:lnTo>
                  <a:lnTo>
                    <a:pt x="338687" y="879555"/>
                  </a:lnTo>
                  <a:lnTo>
                    <a:pt x="310438" y="842358"/>
                  </a:lnTo>
                  <a:lnTo>
                    <a:pt x="283221" y="803969"/>
                  </a:lnTo>
                  <a:lnTo>
                    <a:pt x="257066" y="764421"/>
                  </a:lnTo>
                  <a:lnTo>
                    <a:pt x="231999" y="723744"/>
                  </a:lnTo>
                  <a:lnTo>
                    <a:pt x="208052" y="681973"/>
                  </a:lnTo>
                  <a:lnTo>
                    <a:pt x="185251" y="639137"/>
                  </a:lnTo>
                  <a:lnTo>
                    <a:pt x="163627" y="595269"/>
                  </a:lnTo>
                  <a:lnTo>
                    <a:pt x="143208" y="550402"/>
                  </a:lnTo>
                  <a:lnTo>
                    <a:pt x="124022" y="504566"/>
                  </a:lnTo>
                  <a:lnTo>
                    <a:pt x="106098" y="457795"/>
                  </a:lnTo>
                  <a:lnTo>
                    <a:pt x="89466" y="410119"/>
                  </a:lnTo>
                  <a:lnTo>
                    <a:pt x="74153" y="361571"/>
                  </a:lnTo>
                  <a:lnTo>
                    <a:pt x="60190" y="312183"/>
                  </a:lnTo>
                  <a:lnTo>
                    <a:pt x="47604" y="261987"/>
                  </a:lnTo>
                  <a:lnTo>
                    <a:pt x="36424" y="211014"/>
                  </a:lnTo>
                  <a:lnTo>
                    <a:pt x="26679" y="159297"/>
                  </a:lnTo>
                  <a:lnTo>
                    <a:pt x="18398" y="106868"/>
                  </a:lnTo>
                  <a:lnTo>
                    <a:pt x="11609" y="53758"/>
                  </a:lnTo>
                  <a:lnTo>
                    <a:pt x="6342" y="0"/>
                  </a:lnTo>
                  <a:close/>
                </a:path>
              </a:pathLst>
            </a:custGeom>
            <a:solidFill>
              <a:srgbClr val="C79B85">
                <a:alpha val="43920"/>
              </a:srgbClr>
            </a:solidFill>
          </p:spPr>
          <p:txBody>
            <a:bodyPr wrap="square" lIns="0" tIns="0" rIns="0" bIns="0" rtlCol="0"/>
            <a:lstStyle/>
            <a:p>
              <a:endParaRPr/>
            </a:p>
          </p:txBody>
        </p:sp>
        <p:sp>
          <p:nvSpPr>
            <p:cNvPr id="6" name="object 6"/>
            <p:cNvSpPr/>
            <p:nvPr/>
          </p:nvSpPr>
          <p:spPr>
            <a:xfrm>
              <a:off x="4248911" y="2555620"/>
              <a:ext cx="1207135" cy="3373120"/>
            </a:xfrm>
            <a:custGeom>
              <a:avLst/>
              <a:gdLst/>
              <a:ahLst/>
              <a:cxnLst/>
              <a:rect l="l" t="t" r="r" b="b"/>
              <a:pathLst>
                <a:path w="1207135" h="3373120">
                  <a:moveTo>
                    <a:pt x="0" y="1889124"/>
                  </a:moveTo>
                  <a:lnTo>
                    <a:pt x="769" y="1835898"/>
                  </a:lnTo>
                  <a:lnTo>
                    <a:pt x="3063" y="1783065"/>
                  </a:lnTo>
                  <a:lnTo>
                    <a:pt x="6857" y="1730661"/>
                  </a:lnTo>
                  <a:lnTo>
                    <a:pt x="12129" y="1678724"/>
                  </a:lnTo>
                  <a:lnTo>
                    <a:pt x="18856" y="1627290"/>
                  </a:lnTo>
                  <a:lnTo>
                    <a:pt x="27014" y="1576395"/>
                  </a:lnTo>
                  <a:lnTo>
                    <a:pt x="36580" y="1526077"/>
                  </a:lnTo>
                  <a:lnTo>
                    <a:pt x="47531" y="1476372"/>
                  </a:lnTo>
                  <a:lnTo>
                    <a:pt x="59844" y="1427317"/>
                  </a:lnTo>
                  <a:lnTo>
                    <a:pt x="73496" y="1378949"/>
                  </a:lnTo>
                  <a:lnTo>
                    <a:pt x="88463" y="1331304"/>
                  </a:lnTo>
                  <a:lnTo>
                    <a:pt x="104723" y="1284419"/>
                  </a:lnTo>
                  <a:lnTo>
                    <a:pt x="122252" y="1238332"/>
                  </a:lnTo>
                  <a:lnTo>
                    <a:pt x="141027" y="1193078"/>
                  </a:lnTo>
                  <a:lnTo>
                    <a:pt x="161025" y="1148694"/>
                  </a:lnTo>
                  <a:lnTo>
                    <a:pt x="182223" y="1105218"/>
                  </a:lnTo>
                  <a:lnTo>
                    <a:pt x="204597" y="1062686"/>
                  </a:lnTo>
                  <a:lnTo>
                    <a:pt x="228125" y="1021134"/>
                  </a:lnTo>
                  <a:lnTo>
                    <a:pt x="252783" y="980600"/>
                  </a:lnTo>
                  <a:lnTo>
                    <a:pt x="278549" y="941120"/>
                  </a:lnTo>
                  <a:lnTo>
                    <a:pt x="305398" y="902731"/>
                  </a:lnTo>
                  <a:lnTo>
                    <a:pt x="333309" y="865469"/>
                  </a:lnTo>
                  <a:lnTo>
                    <a:pt x="362257" y="829372"/>
                  </a:lnTo>
                  <a:lnTo>
                    <a:pt x="392219" y="794476"/>
                  </a:lnTo>
                  <a:lnTo>
                    <a:pt x="423173" y="760818"/>
                  </a:lnTo>
                  <a:lnTo>
                    <a:pt x="455095" y="728434"/>
                  </a:lnTo>
                  <a:lnTo>
                    <a:pt x="487962" y="697362"/>
                  </a:lnTo>
                  <a:lnTo>
                    <a:pt x="521752" y="667638"/>
                  </a:lnTo>
                  <a:lnTo>
                    <a:pt x="556440" y="639299"/>
                  </a:lnTo>
                  <a:lnTo>
                    <a:pt x="592003" y="612382"/>
                  </a:lnTo>
                  <a:lnTo>
                    <a:pt x="628419" y="586922"/>
                  </a:lnTo>
                  <a:lnTo>
                    <a:pt x="665665" y="562958"/>
                  </a:lnTo>
                  <a:lnTo>
                    <a:pt x="703716" y="540526"/>
                  </a:lnTo>
                  <a:lnTo>
                    <a:pt x="742551" y="519662"/>
                  </a:lnTo>
                  <a:lnTo>
                    <a:pt x="782145" y="500404"/>
                  </a:lnTo>
                  <a:lnTo>
                    <a:pt x="822476" y="482787"/>
                  </a:lnTo>
                  <a:lnTo>
                    <a:pt x="863521" y="466850"/>
                  </a:lnTo>
                  <a:lnTo>
                    <a:pt x="905256" y="452627"/>
                  </a:lnTo>
                  <a:lnTo>
                    <a:pt x="905256" y="603491"/>
                  </a:lnTo>
                  <a:lnTo>
                    <a:pt x="1207008" y="254634"/>
                  </a:lnTo>
                  <a:lnTo>
                    <a:pt x="905256" y="0"/>
                  </a:lnTo>
                  <a:lnTo>
                    <a:pt x="905256" y="150875"/>
                  </a:lnTo>
                  <a:lnTo>
                    <a:pt x="863521" y="165098"/>
                  </a:lnTo>
                  <a:lnTo>
                    <a:pt x="822476" y="181035"/>
                  </a:lnTo>
                  <a:lnTo>
                    <a:pt x="782145" y="198652"/>
                  </a:lnTo>
                  <a:lnTo>
                    <a:pt x="742551" y="217910"/>
                  </a:lnTo>
                  <a:lnTo>
                    <a:pt x="703716" y="238774"/>
                  </a:lnTo>
                  <a:lnTo>
                    <a:pt x="665665" y="261206"/>
                  </a:lnTo>
                  <a:lnTo>
                    <a:pt x="628419" y="285170"/>
                  </a:lnTo>
                  <a:lnTo>
                    <a:pt x="592003" y="310630"/>
                  </a:lnTo>
                  <a:lnTo>
                    <a:pt x="556440" y="337547"/>
                  </a:lnTo>
                  <a:lnTo>
                    <a:pt x="521752" y="365886"/>
                  </a:lnTo>
                  <a:lnTo>
                    <a:pt x="487962" y="395610"/>
                  </a:lnTo>
                  <a:lnTo>
                    <a:pt x="455095" y="426682"/>
                  </a:lnTo>
                  <a:lnTo>
                    <a:pt x="423173" y="459066"/>
                  </a:lnTo>
                  <a:lnTo>
                    <a:pt x="392219" y="492724"/>
                  </a:lnTo>
                  <a:lnTo>
                    <a:pt x="362257" y="527620"/>
                  </a:lnTo>
                  <a:lnTo>
                    <a:pt x="333309" y="563717"/>
                  </a:lnTo>
                  <a:lnTo>
                    <a:pt x="305398" y="600979"/>
                  </a:lnTo>
                  <a:lnTo>
                    <a:pt x="278549" y="639368"/>
                  </a:lnTo>
                  <a:lnTo>
                    <a:pt x="252783" y="678848"/>
                  </a:lnTo>
                  <a:lnTo>
                    <a:pt x="228125" y="719382"/>
                  </a:lnTo>
                  <a:lnTo>
                    <a:pt x="204597" y="760934"/>
                  </a:lnTo>
                  <a:lnTo>
                    <a:pt x="182223" y="803466"/>
                  </a:lnTo>
                  <a:lnTo>
                    <a:pt x="161025" y="846942"/>
                  </a:lnTo>
                  <a:lnTo>
                    <a:pt x="141027" y="891326"/>
                  </a:lnTo>
                  <a:lnTo>
                    <a:pt x="122252" y="936580"/>
                  </a:lnTo>
                  <a:lnTo>
                    <a:pt x="104723" y="982667"/>
                  </a:lnTo>
                  <a:lnTo>
                    <a:pt x="88463" y="1029552"/>
                  </a:lnTo>
                  <a:lnTo>
                    <a:pt x="73496" y="1077197"/>
                  </a:lnTo>
                  <a:lnTo>
                    <a:pt x="59844" y="1125565"/>
                  </a:lnTo>
                  <a:lnTo>
                    <a:pt x="47531" y="1174620"/>
                  </a:lnTo>
                  <a:lnTo>
                    <a:pt x="36580" y="1224325"/>
                  </a:lnTo>
                  <a:lnTo>
                    <a:pt x="27014" y="1274643"/>
                  </a:lnTo>
                  <a:lnTo>
                    <a:pt x="18856" y="1325538"/>
                  </a:lnTo>
                  <a:lnTo>
                    <a:pt x="12129" y="1376972"/>
                  </a:lnTo>
                  <a:lnTo>
                    <a:pt x="6857" y="1428909"/>
                  </a:lnTo>
                  <a:lnTo>
                    <a:pt x="3063" y="1481313"/>
                  </a:lnTo>
                  <a:lnTo>
                    <a:pt x="769" y="1534146"/>
                  </a:lnTo>
                  <a:lnTo>
                    <a:pt x="0" y="1587372"/>
                  </a:lnTo>
                  <a:lnTo>
                    <a:pt x="0" y="1889124"/>
                  </a:lnTo>
                  <a:lnTo>
                    <a:pt x="761" y="1942337"/>
                  </a:lnTo>
                  <a:lnTo>
                    <a:pt x="3030" y="1995078"/>
                  </a:lnTo>
                  <a:lnTo>
                    <a:pt x="6780" y="2047317"/>
                  </a:lnTo>
                  <a:lnTo>
                    <a:pt x="11986" y="2099021"/>
                  </a:lnTo>
                  <a:lnTo>
                    <a:pt x="18622" y="2150160"/>
                  </a:lnTo>
                  <a:lnTo>
                    <a:pt x="26662" y="2200703"/>
                  </a:lnTo>
                  <a:lnTo>
                    <a:pt x="36082" y="2250617"/>
                  </a:lnTo>
                  <a:lnTo>
                    <a:pt x="46855" y="2299871"/>
                  </a:lnTo>
                  <a:lnTo>
                    <a:pt x="58956" y="2348435"/>
                  </a:lnTo>
                  <a:lnTo>
                    <a:pt x="72360" y="2396276"/>
                  </a:lnTo>
                  <a:lnTo>
                    <a:pt x="87041" y="2443363"/>
                  </a:lnTo>
                  <a:lnTo>
                    <a:pt x="102973" y="2489666"/>
                  </a:lnTo>
                  <a:lnTo>
                    <a:pt x="120132" y="2535151"/>
                  </a:lnTo>
                  <a:lnTo>
                    <a:pt x="138490" y="2579789"/>
                  </a:lnTo>
                  <a:lnTo>
                    <a:pt x="158024" y="2623548"/>
                  </a:lnTo>
                  <a:lnTo>
                    <a:pt x="178707" y="2666396"/>
                  </a:lnTo>
                  <a:lnTo>
                    <a:pt x="200514" y="2708302"/>
                  </a:lnTo>
                  <a:lnTo>
                    <a:pt x="223419" y="2749235"/>
                  </a:lnTo>
                  <a:lnTo>
                    <a:pt x="247397" y="2789163"/>
                  </a:lnTo>
                  <a:lnTo>
                    <a:pt x="272422" y="2828054"/>
                  </a:lnTo>
                  <a:lnTo>
                    <a:pt x="298468" y="2865878"/>
                  </a:lnTo>
                  <a:lnTo>
                    <a:pt x="325511" y="2902604"/>
                  </a:lnTo>
                  <a:lnTo>
                    <a:pt x="353525" y="2938198"/>
                  </a:lnTo>
                  <a:lnTo>
                    <a:pt x="382483" y="2972632"/>
                  </a:lnTo>
                  <a:lnTo>
                    <a:pt x="412361" y="3005872"/>
                  </a:lnTo>
                  <a:lnTo>
                    <a:pt x="443134" y="3037888"/>
                  </a:lnTo>
                  <a:lnTo>
                    <a:pt x="474774" y="3068647"/>
                  </a:lnTo>
                  <a:lnTo>
                    <a:pt x="507258" y="3098120"/>
                  </a:lnTo>
                  <a:lnTo>
                    <a:pt x="540559" y="3126274"/>
                  </a:lnTo>
                  <a:lnTo>
                    <a:pt x="574652" y="3153078"/>
                  </a:lnTo>
                  <a:lnTo>
                    <a:pt x="609512" y="3178501"/>
                  </a:lnTo>
                  <a:lnTo>
                    <a:pt x="645112" y="3202511"/>
                  </a:lnTo>
                  <a:lnTo>
                    <a:pt x="681428" y="3225077"/>
                  </a:lnTo>
                  <a:lnTo>
                    <a:pt x="718433" y="3246167"/>
                  </a:lnTo>
                  <a:lnTo>
                    <a:pt x="756103" y="3265750"/>
                  </a:lnTo>
                  <a:lnTo>
                    <a:pt x="794411" y="3283795"/>
                  </a:lnTo>
                  <a:lnTo>
                    <a:pt x="833332" y="3300271"/>
                  </a:lnTo>
                  <a:lnTo>
                    <a:pt x="872842" y="3315146"/>
                  </a:lnTo>
                  <a:lnTo>
                    <a:pt x="912913" y="3328388"/>
                  </a:lnTo>
                  <a:lnTo>
                    <a:pt x="953521" y="3339966"/>
                  </a:lnTo>
                  <a:lnTo>
                    <a:pt x="994640" y="3349849"/>
                  </a:lnTo>
                  <a:lnTo>
                    <a:pt x="1036245" y="3358006"/>
                  </a:lnTo>
                  <a:lnTo>
                    <a:pt x="1078309" y="3364404"/>
                  </a:lnTo>
                  <a:lnTo>
                    <a:pt x="1120808" y="3369013"/>
                  </a:lnTo>
                  <a:lnTo>
                    <a:pt x="1163716" y="3371802"/>
                  </a:lnTo>
                  <a:lnTo>
                    <a:pt x="1207008" y="3372738"/>
                  </a:lnTo>
                  <a:lnTo>
                    <a:pt x="1207008" y="3070986"/>
                  </a:lnTo>
                  <a:lnTo>
                    <a:pt x="1162963" y="3070013"/>
                  </a:lnTo>
                  <a:lnTo>
                    <a:pt x="1119288" y="3067113"/>
                  </a:lnTo>
                  <a:lnTo>
                    <a:pt x="1076012" y="3062318"/>
                  </a:lnTo>
                  <a:lnTo>
                    <a:pt x="1033164" y="3055661"/>
                  </a:lnTo>
                  <a:lnTo>
                    <a:pt x="990773" y="3047174"/>
                  </a:lnTo>
                  <a:lnTo>
                    <a:pt x="948866" y="3036888"/>
                  </a:lnTo>
                  <a:lnTo>
                    <a:pt x="907474" y="3024835"/>
                  </a:lnTo>
                  <a:lnTo>
                    <a:pt x="866625" y="3011048"/>
                  </a:lnTo>
                  <a:lnTo>
                    <a:pt x="826348" y="2995558"/>
                  </a:lnTo>
                  <a:lnTo>
                    <a:pt x="786671" y="2978397"/>
                  </a:lnTo>
                  <a:lnTo>
                    <a:pt x="747623" y="2959598"/>
                  </a:lnTo>
                  <a:lnTo>
                    <a:pt x="709233" y="2939192"/>
                  </a:lnTo>
                  <a:lnTo>
                    <a:pt x="671530" y="2917210"/>
                  </a:lnTo>
                  <a:lnTo>
                    <a:pt x="634543" y="2893686"/>
                  </a:lnTo>
                  <a:lnTo>
                    <a:pt x="598300" y="2868651"/>
                  </a:lnTo>
                  <a:lnTo>
                    <a:pt x="562830" y="2842136"/>
                  </a:lnTo>
                  <a:lnTo>
                    <a:pt x="528162" y="2814175"/>
                  </a:lnTo>
                  <a:lnTo>
                    <a:pt x="494324" y="2784798"/>
                  </a:lnTo>
                  <a:lnTo>
                    <a:pt x="461346" y="2754038"/>
                  </a:lnTo>
                  <a:lnTo>
                    <a:pt x="429257" y="2721927"/>
                  </a:lnTo>
                  <a:lnTo>
                    <a:pt x="398084" y="2688496"/>
                  </a:lnTo>
                  <a:lnTo>
                    <a:pt x="367857" y="2653778"/>
                  </a:lnTo>
                  <a:lnTo>
                    <a:pt x="338605" y="2617804"/>
                  </a:lnTo>
                  <a:lnTo>
                    <a:pt x="310356" y="2580607"/>
                  </a:lnTo>
                  <a:lnTo>
                    <a:pt x="283140" y="2542218"/>
                  </a:lnTo>
                  <a:lnTo>
                    <a:pt x="256984" y="2502670"/>
                  </a:lnTo>
                  <a:lnTo>
                    <a:pt x="231918" y="2461993"/>
                  </a:lnTo>
                  <a:lnTo>
                    <a:pt x="207970" y="2420222"/>
                  </a:lnTo>
                  <a:lnTo>
                    <a:pt x="185170" y="2377386"/>
                  </a:lnTo>
                  <a:lnTo>
                    <a:pt x="163545" y="2333518"/>
                  </a:lnTo>
                  <a:lnTo>
                    <a:pt x="143126" y="2288651"/>
                  </a:lnTo>
                  <a:lnTo>
                    <a:pt x="123940" y="2242815"/>
                  </a:lnTo>
                  <a:lnTo>
                    <a:pt x="106016" y="2196044"/>
                  </a:lnTo>
                  <a:lnTo>
                    <a:pt x="89384" y="2148368"/>
                  </a:lnTo>
                  <a:lnTo>
                    <a:pt x="74072" y="2099820"/>
                  </a:lnTo>
                  <a:lnTo>
                    <a:pt x="60108" y="2050432"/>
                  </a:lnTo>
                  <a:lnTo>
                    <a:pt x="47522" y="2000236"/>
                  </a:lnTo>
                  <a:lnTo>
                    <a:pt x="36342" y="1949263"/>
                  </a:lnTo>
                  <a:lnTo>
                    <a:pt x="26597" y="1897546"/>
                  </a:lnTo>
                  <a:lnTo>
                    <a:pt x="18316" y="1845117"/>
                  </a:lnTo>
                  <a:lnTo>
                    <a:pt x="11528" y="1792007"/>
                  </a:lnTo>
                  <a:lnTo>
                    <a:pt x="6261" y="1738248"/>
                  </a:lnTo>
                </a:path>
              </a:pathLst>
            </a:custGeom>
            <a:ln w="24383">
              <a:solidFill>
                <a:srgbClr val="CBD6DD"/>
              </a:solidFill>
            </a:ln>
          </p:spPr>
          <p:txBody>
            <a:bodyPr wrap="square" lIns="0" tIns="0" rIns="0" bIns="0" rtlCol="0"/>
            <a:lstStyle/>
            <a:p>
              <a:endParaRPr/>
            </a:p>
          </p:txBody>
        </p:sp>
        <p:sp>
          <p:nvSpPr>
            <p:cNvPr id="7" name="object 7"/>
            <p:cNvSpPr/>
            <p:nvPr/>
          </p:nvSpPr>
          <p:spPr>
            <a:xfrm>
              <a:off x="3212591" y="2555557"/>
              <a:ext cx="1216660" cy="1891030"/>
            </a:xfrm>
            <a:custGeom>
              <a:avLst/>
              <a:gdLst/>
              <a:ahLst/>
              <a:cxnLst/>
              <a:rect l="l" t="t" r="r" b="b"/>
              <a:pathLst>
                <a:path w="1216660" h="1891029">
                  <a:moveTo>
                    <a:pt x="304038" y="0"/>
                  </a:moveTo>
                  <a:lnTo>
                    <a:pt x="0" y="256984"/>
                  </a:lnTo>
                  <a:lnTo>
                    <a:pt x="304038" y="608075"/>
                  </a:lnTo>
                  <a:lnTo>
                    <a:pt x="304038" y="456056"/>
                  </a:lnTo>
                  <a:lnTo>
                    <a:pt x="346089" y="470263"/>
                  </a:lnTo>
                  <a:lnTo>
                    <a:pt x="387444" y="486182"/>
                  </a:lnTo>
                  <a:lnTo>
                    <a:pt x="428081" y="503779"/>
                  </a:lnTo>
                  <a:lnTo>
                    <a:pt x="467975" y="523015"/>
                  </a:lnTo>
                  <a:lnTo>
                    <a:pt x="507104" y="543855"/>
                  </a:lnTo>
                  <a:lnTo>
                    <a:pt x="545444" y="566262"/>
                  </a:lnTo>
                  <a:lnTo>
                    <a:pt x="582972" y="590199"/>
                  </a:lnTo>
                  <a:lnTo>
                    <a:pt x="619663" y="615629"/>
                  </a:lnTo>
                  <a:lnTo>
                    <a:pt x="655497" y="642516"/>
                  </a:lnTo>
                  <a:lnTo>
                    <a:pt x="690447" y="670823"/>
                  </a:lnTo>
                  <a:lnTo>
                    <a:pt x="724492" y="700513"/>
                  </a:lnTo>
                  <a:lnTo>
                    <a:pt x="757609" y="731550"/>
                  </a:lnTo>
                  <a:lnTo>
                    <a:pt x="789773" y="763897"/>
                  </a:lnTo>
                  <a:lnTo>
                    <a:pt x="820961" y="797516"/>
                  </a:lnTo>
                  <a:lnTo>
                    <a:pt x="851151" y="832372"/>
                  </a:lnTo>
                  <a:lnTo>
                    <a:pt x="880318" y="868428"/>
                  </a:lnTo>
                  <a:lnTo>
                    <a:pt x="908440" y="905647"/>
                  </a:lnTo>
                  <a:lnTo>
                    <a:pt x="935492" y="943992"/>
                  </a:lnTo>
                  <a:lnTo>
                    <a:pt x="961453" y="983427"/>
                  </a:lnTo>
                  <a:lnTo>
                    <a:pt x="986298" y="1023915"/>
                  </a:lnTo>
                  <a:lnTo>
                    <a:pt x="1010004" y="1065419"/>
                  </a:lnTo>
                  <a:lnTo>
                    <a:pt x="1032548" y="1107902"/>
                  </a:lnTo>
                  <a:lnTo>
                    <a:pt x="1053906" y="1151329"/>
                  </a:lnTo>
                  <a:lnTo>
                    <a:pt x="1074056" y="1195661"/>
                  </a:lnTo>
                  <a:lnTo>
                    <a:pt x="1092973" y="1240863"/>
                  </a:lnTo>
                  <a:lnTo>
                    <a:pt x="1110635" y="1286897"/>
                  </a:lnTo>
                  <a:lnTo>
                    <a:pt x="1127018" y="1333728"/>
                  </a:lnTo>
                  <a:lnTo>
                    <a:pt x="1142098" y="1381318"/>
                  </a:lnTo>
                  <a:lnTo>
                    <a:pt x="1155854" y="1429630"/>
                  </a:lnTo>
                  <a:lnTo>
                    <a:pt x="1168260" y="1478628"/>
                  </a:lnTo>
                  <a:lnTo>
                    <a:pt x="1179294" y="1528276"/>
                  </a:lnTo>
                  <a:lnTo>
                    <a:pt x="1188932" y="1578536"/>
                  </a:lnTo>
                  <a:lnTo>
                    <a:pt x="1197152" y="1629372"/>
                  </a:lnTo>
                  <a:lnTo>
                    <a:pt x="1203930" y="1680746"/>
                  </a:lnTo>
                  <a:lnTo>
                    <a:pt x="1209242" y="1732624"/>
                  </a:lnTo>
                  <a:lnTo>
                    <a:pt x="1213065" y="1784967"/>
                  </a:lnTo>
                  <a:lnTo>
                    <a:pt x="1215376" y="1837738"/>
                  </a:lnTo>
                  <a:lnTo>
                    <a:pt x="1216152" y="1890902"/>
                  </a:lnTo>
                  <a:lnTo>
                    <a:pt x="1216152" y="1586864"/>
                  </a:lnTo>
                  <a:lnTo>
                    <a:pt x="1215376" y="1533700"/>
                  </a:lnTo>
                  <a:lnTo>
                    <a:pt x="1213065" y="1480929"/>
                  </a:lnTo>
                  <a:lnTo>
                    <a:pt x="1209242" y="1428586"/>
                  </a:lnTo>
                  <a:lnTo>
                    <a:pt x="1203930" y="1376708"/>
                  </a:lnTo>
                  <a:lnTo>
                    <a:pt x="1197152" y="1325334"/>
                  </a:lnTo>
                  <a:lnTo>
                    <a:pt x="1188932" y="1274498"/>
                  </a:lnTo>
                  <a:lnTo>
                    <a:pt x="1179294" y="1224238"/>
                  </a:lnTo>
                  <a:lnTo>
                    <a:pt x="1168260" y="1174590"/>
                  </a:lnTo>
                  <a:lnTo>
                    <a:pt x="1155854" y="1125592"/>
                  </a:lnTo>
                  <a:lnTo>
                    <a:pt x="1142098" y="1077280"/>
                  </a:lnTo>
                  <a:lnTo>
                    <a:pt x="1127018" y="1029690"/>
                  </a:lnTo>
                  <a:lnTo>
                    <a:pt x="1110635" y="982859"/>
                  </a:lnTo>
                  <a:lnTo>
                    <a:pt x="1092973" y="936825"/>
                  </a:lnTo>
                  <a:lnTo>
                    <a:pt x="1074056" y="891623"/>
                  </a:lnTo>
                  <a:lnTo>
                    <a:pt x="1053906" y="847291"/>
                  </a:lnTo>
                  <a:lnTo>
                    <a:pt x="1032548" y="803864"/>
                  </a:lnTo>
                  <a:lnTo>
                    <a:pt x="1010004" y="761381"/>
                  </a:lnTo>
                  <a:lnTo>
                    <a:pt x="986298" y="719877"/>
                  </a:lnTo>
                  <a:lnTo>
                    <a:pt x="961453" y="679389"/>
                  </a:lnTo>
                  <a:lnTo>
                    <a:pt x="935492" y="639954"/>
                  </a:lnTo>
                  <a:lnTo>
                    <a:pt x="908440" y="601609"/>
                  </a:lnTo>
                  <a:lnTo>
                    <a:pt x="880318" y="564390"/>
                  </a:lnTo>
                  <a:lnTo>
                    <a:pt x="851151" y="528334"/>
                  </a:lnTo>
                  <a:lnTo>
                    <a:pt x="820961" y="493478"/>
                  </a:lnTo>
                  <a:lnTo>
                    <a:pt x="789773" y="459859"/>
                  </a:lnTo>
                  <a:lnTo>
                    <a:pt x="757609" y="427512"/>
                  </a:lnTo>
                  <a:lnTo>
                    <a:pt x="724492" y="396475"/>
                  </a:lnTo>
                  <a:lnTo>
                    <a:pt x="690447" y="366785"/>
                  </a:lnTo>
                  <a:lnTo>
                    <a:pt x="655497" y="338478"/>
                  </a:lnTo>
                  <a:lnTo>
                    <a:pt x="619663" y="311591"/>
                  </a:lnTo>
                  <a:lnTo>
                    <a:pt x="582972" y="286161"/>
                  </a:lnTo>
                  <a:lnTo>
                    <a:pt x="545444" y="262224"/>
                  </a:lnTo>
                  <a:lnTo>
                    <a:pt x="507104" y="239817"/>
                  </a:lnTo>
                  <a:lnTo>
                    <a:pt x="467975" y="218977"/>
                  </a:lnTo>
                  <a:lnTo>
                    <a:pt x="428081" y="199741"/>
                  </a:lnTo>
                  <a:lnTo>
                    <a:pt x="387444" y="182144"/>
                  </a:lnTo>
                  <a:lnTo>
                    <a:pt x="346089" y="166225"/>
                  </a:lnTo>
                  <a:lnTo>
                    <a:pt x="304038" y="152019"/>
                  </a:lnTo>
                  <a:lnTo>
                    <a:pt x="304038" y="0"/>
                  </a:lnTo>
                  <a:close/>
                </a:path>
              </a:pathLst>
            </a:custGeom>
            <a:solidFill>
              <a:srgbClr val="F7C1A5">
                <a:alpha val="45881"/>
              </a:srgbClr>
            </a:solidFill>
          </p:spPr>
          <p:txBody>
            <a:bodyPr wrap="square" lIns="0" tIns="0" rIns="0" bIns="0" rtlCol="0"/>
            <a:lstStyle/>
            <a:p>
              <a:endParaRPr/>
            </a:p>
          </p:txBody>
        </p:sp>
        <p:sp>
          <p:nvSpPr>
            <p:cNvPr id="8" name="object 8"/>
            <p:cNvSpPr/>
            <p:nvPr/>
          </p:nvSpPr>
          <p:spPr>
            <a:xfrm>
              <a:off x="3212591" y="4294440"/>
              <a:ext cx="1216660" cy="1634489"/>
            </a:xfrm>
            <a:custGeom>
              <a:avLst/>
              <a:gdLst/>
              <a:ahLst/>
              <a:cxnLst/>
              <a:rect l="l" t="t" r="r" b="b"/>
              <a:pathLst>
                <a:path w="1216660" h="1634489">
                  <a:moveTo>
                    <a:pt x="1209738" y="0"/>
                  </a:moveTo>
                  <a:lnTo>
                    <a:pt x="1204396" y="53655"/>
                  </a:lnTo>
                  <a:lnTo>
                    <a:pt x="1197523" y="106661"/>
                  </a:lnTo>
                  <a:lnTo>
                    <a:pt x="1189148" y="158988"/>
                  </a:lnTo>
                  <a:lnTo>
                    <a:pt x="1179301" y="210603"/>
                  </a:lnTo>
                  <a:lnTo>
                    <a:pt x="1168010" y="261474"/>
                  </a:lnTo>
                  <a:lnTo>
                    <a:pt x="1155305" y="311569"/>
                  </a:lnTo>
                  <a:lnTo>
                    <a:pt x="1141213" y="360857"/>
                  </a:lnTo>
                  <a:lnTo>
                    <a:pt x="1125765" y="409305"/>
                  </a:lnTo>
                  <a:lnTo>
                    <a:pt x="1108989" y="456883"/>
                  </a:lnTo>
                  <a:lnTo>
                    <a:pt x="1090914" y="503557"/>
                  </a:lnTo>
                  <a:lnTo>
                    <a:pt x="1071570" y="549297"/>
                  </a:lnTo>
                  <a:lnTo>
                    <a:pt x="1050984" y="594070"/>
                  </a:lnTo>
                  <a:lnTo>
                    <a:pt x="1029186" y="637844"/>
                  </a:lnTo>
                  <a:lnTo>
                    <a:pt x="1006205" y="680588"/>
                  </a:lnTo>
                  <a:lnTo>
                    <a:pt x="982071" y="722270"/>
                  </a:lnTo>
                  <a:lnTo>
                    <a:pt x="956811" y="762858"/>
                  </a:lnTo>
                  <a:lnTo>
                    <a:pt x="930454" y="802321"/>
                  </a:lnTo>
                  <a:lnTo>
                    <a:pt x="903031" y="840625"/>
                  </a:lnTo>
                  <a:lnTo>
                    <a:pt x="874569" y="877741"/>
                  </a:lnTo>
                  <a:lnTo>
                    <a:pt x="845099" y="913634"/>
                  </a:lnTo>
                  <a:lnTo>
                    <a:pt x="814647" y="948275"/>
                  </a:lnTo>
                  <a:lnTo>
                    <a:pt x="783245" y="981631"/>
                  </a:lnTo>
                  <a:lnTo>
                    <a:pt x="750920" y="1013670"/>
                  </a:lnTo>
                  <a:lnTo>
                    <a:pt x="717701" y="1044360"/>
                  </a:lnTo>
                  <a:lnTo>
                    <a:pt x="683618" y="1073670"/>
                  </a:lnTo>
                  <a:lnTo>
                    <a:pt x="648700" y="1101568"/>
                  </a:lnTo>
                  <a:lnTo>
                    <a:pt x="612975" y="1128021"/>
                  </a:lnTo>
                  <a:lnTo>
                    <a:pt x="576472" y="1152999"/>
                  </a:lnTo>
                  <a:lnTo>
                    <a:pt x="539220" y="1176468"/>
                  </a:lnTo>
                  <a:lnTo>
                    <a:pt x="501249" y="1198398"/>
                  </a:lnTo>
                  <a:lnTo>
                    <a:pt x="462587" y="1218757"/>
                  </a:lnTo>
                  <a:lnTo>
                    <a:pt x="423264" y="1237512"/>
                  </a:lnTo>
                  <a:lnTo>
                    <a:pt x="383307" y="1254632"/>
                  </a:lnTo>
                  <a:lnTo>
                    <a:pt x="342747" y="1270085"/>
                  </a:lnTo>
                  <a:lnTo>
                    <a:pt x="301612" y="1283840"/>
                  </a:lnTo>
                  <a:lnTo>
                    <a:pt x="259930" y="1295864"/>
                  </a:lnTo>
                  <a:lnTo>
                    <a:pt x="217732" y="1306125"/>
                  </a:lnTo>
                  <a:lnTo>
                    <a:pt x="175046" y="1314592"/>
                  </a:lnTo>
                  <a:lnTo>
                    <a:pt x="131900" y="1321233"/>
                  </a:lnTo>
                  <a:lnTo>
                    <a:pt x="88325" y="1326016"/>
                  </a:lnTo>
                  <a:lnTo>
                    <a:pt x="44348" y="1328909"/>
                  </a:lnTo>
                  <a:lnTo>
                    <a:pt x="0" y="1329880"/>
                  </a:lnTo>
                  <a:lnTo>
                    <a:pt x="0" y="1633918"/>
                  </a:lnTo>
                  <a:lnTo>
                    <a:pt x="62461" y="1631964"/>
                  </a:lnTo>
                  <a:lnTo>
                    <a:pt x="124752" y="1626095"/>
                  </a:lnTo>
                  <a:lnTo>
                    <a:pt x="167146" y="1619867"/>
                  </a:lnTo>
                  <a:lnTo>
                    <a:pt x="209024" y="1611922"/>
                  </a:lnTo>
                  <a:lnTo>
                    <a:pt x="250364" y="1602292"/>
                  </a:lnTo>
                  <a:lnTo>
                    <a:pt x="291144" y="1591010"/>
                  </a:lnTo>
                  <a:lnTo>
                    <a:pt x="331342" y="1578107"/>
                  </a:lnTo>
                  <a:lnTo>
                    <a:pt x="370938" y="1563616"/>
                  </a:lnTo>
                  <a:lnTo>
                    <a:pt x="409909" y="1547568"/>
                  </a:lnTo>
                  <a:lnTo>
                    <a:pt x="448234" y="1529997"/>
                  </a:lnTo>
                  <a:lnTo>
                    <a:pt x="485892" y="1510935"/>
                  </a:lnTo>
                  <a:lnTo>
                    <a:pt x="522860" y="1490413"/>
                  </a:lnTo>
                  <a:lnTo>
                    <a:pt x="559119" y="1468465"/>
                  </a:lnTo>
                  <a:lnTo>
                    <a:pt x="594645" y="1445121"/>
                  </a:lnTo>
                  <a:lnTo>
                    <a:pt x="629418" y="1420416"/>
                  </a:lnTo>
                  <a:lnTo>
                    <a:pt x="663416" y="1394380"/>
                  </a:lnTo>
                  <a:lnTo>
                    <a:pt x="696617" y="1367046"/>
                  </a:lnTo>
                  <a:lnTo>
                    <a:pt x="729000" y="1338446"/>
                  </a:lnTo>
                  <a:lnTo>
                    <a:pt x="760544" y="1308613"/>
                  </a:lnTo>
                  <a:lnTo>
                    <a:pt x="791226" y="1277578"/>
                  </a:lnTo>
                  <a:lnTo>
                    <a:pt x="821026" y="1245375"/>
                  </a:lnTo>
                  <a:lnTo>
                    <a:pt x="849922" y="1212034"/>
                  </a:lnTo>
                  <a:lnTo>
                    <a:pt x="877892" y="1177590"/>
                  </a:lnTo>
                  <a:lnTo>
                    <a:pt x="904915" y="1142073"/>
                  </a:lnTo>
                  <a:lnTo>
                    <a:pt x="930970" y="1105516"/>
                  </a:lnTo>
                  <a:lnTo>
                    <a:pt x="956034" y="1067951"/>
                  </a:lnTo>
                  <a:lnTo>
                    <a:pt x="980087" y="1029411"/>
                  </a:lnTo>
                  <a:lnTo>
                    <a:pt x="1003106" y="989928"/>
                  </a:lnTo>
                  <a:lnTo>
                    <a:pt x="1025070" y="949533"/>
                  </a:lnTo>
                  <a:lnTo>
                    <a:pt x="1045959" y="908260"/>
                  </a:lnTo>
                  <a:lnTo>
                    <a:pt x="1065750" y="866141"/>
                  </a:lnTo>
                  <a:lnTo>
                    <a:pt x="1084421" y="823207"/>
                  </a:lnTo>
                  <a:lnTo>
                    <a:pt x="1101952" y="779491"/>
                  </a:lnTo>
                  <a:lnTo>
                    <a:pt x="1118320" y="735025"/>
                  </a:lnTo>
                  <a:lnTo>
                    <a:pt x="1133504" y="689842"/>
                  </a:lnTo>
                  <a:lnTo>
                    <a:pt x="1147483" y="643974"/>
                  </a:lnTo>
                  <a:lnTo>
                    <a:pt x="1160236" y="597452"/>
                  </a:lnTo>
                  <a:lnTo>
                    <a:pt x="1171740" y="550310"/>
                  </a:lnTo>
                  <a:lnTo>
                    <a:pt x="1181974" y="502579"/>
                  </a:lnTo>
                  <a:lnTo>
                    <a:pt x="1190916" y="454293"/>
                  </a:lnTo>
                  <a:lnTo>
                    <a:pt x="1198546" y="405482"/>
                  </a:lnTo>
                  <a:lnTo>
                    <a:pt x="1204842" y="356179"/>
                  </a:lnTo>
                  <a:lnTo>
                    <a:pt x="1209781" y="306417"/>
                  </a:lnTo>
                  <a:lnTo>
                    <a:pt x="1213343" y="256227"/>
                  </a:lnTo>
                  <a:lnTo>
                    <a:pt x="1215506" y="205643"/>
                  </a:lnTo>
                  <a:lnTo>
                    <a:pt x="1216249" y="154695"/>
                  </a:lnTo>
                  <a:lnTo>
                    <a:pt x="1215549" y="103418"/>
                  </a:lnTo>
                  <a:lnTo>
                    <a:pt x="1213386" y="51842"/>
                  </a:lnTo>
                  <a:lnTo>
                    <a:pt x="1209738" y="0"/>
                  </a:lnTo>
                  <a:close/>
                </a:path>
              </a:pathLst>
            </a:custGeom>
            <a:solidFill>
              <a:srgbClr val="C79B85">
                <a:alpha val="45881"/>
              </a:srgbClr>
            </a:solidFill>
          </p:spPr>
          <p:txBody>
            <a:bodyPr wrap="square" lIns="0" tIns="0" rIns="0" bIns="0" rtlCol="0"/>
            <a:lstStyle/>
            <a:p>
              <a:endParaRPr/>
            </a:p>
          </p:txBody>
        </p:sp>
        <p:sp>
          <p:nvSpPr>
            <p:cNvPr id="9" name="object 9"/>
            <p:cNvSpPr/>
            <p:nvPr/>
          </p:nvSpPr>
          <p:spPr>
            <a:xfrm>
              <a:off x="3212591" y="2555557"/>
              <a:ext cx="1216660" cy="3373120"/>
            </a:xfrm>
            <a:custGeom>
              <a:avLst/>
              <a:gdLst/>
              <a:ahLst/>
              <a:cxnLst/>
              <a:rect l="l" t="t" r="r" b="b"/>
              <a:pathLst>
                <a:path w="1216660" h="3373120">
                  <a:moveTo>
                    <a:pt x="1216152" y="1890902"/>
                  </a:moveTo>
                  <a:lnTo>
                    <a:pt x="1215376" y="1837738"/>
                  </a:lnTo>
                  <a:lnTo>
                    <a:pt x="1213065" y="1784967"/>
                  </a:lnTo>
                  <a:lnTo>
                    <a:pt x="1209242" y="1732624"/>
                  </a:lnTo>
                  <a:lnTo>
                    <a:pt x="1203930" y="1680746"/>
                  </a:lnTo>
                  <a:lnTo>
                    <a:pt x="1197152" y="1629372"/>
                  </a:lnTo>
                  <a:lnTo>
                    <a:pt x="1188932" y="1578536"/>
                  </a:lnTo>
                  <a:lnTo>
                    <a:pt x="1179294" y="1528276"/>
                  </a:lnTo>
                  <a:lnTo>
                    <a:pt x="1168260" y="1478628"/>
                  </a:lnTo>
                  <a:lnTo>
                    <a:pt x="1155854" y="1429630"/>
                  </a:lnTo>
                  <a:lnTo>
                    <a:pt x="1142098" y="1381318"/>
                  </a:lnTo>
                  <a:lnTo>
                    <a:pt x="1127018" y="1333728"/>
                  </a:lnTo>
                  <a:lnTo>
                    <a:pt x="1110635" y="1286897"/>
                  </a:lnTo>
                  <a:lnTo>
                    <a:pt x="1092973" y="1240863"/>
                  </a:lnTo>
                  <a:lnTo>
                    <a:pt x="1074056" y="1195661"/>
                  </a:lnTo>
                  <a:lnTo>
                    <a:pt x="1053906" y="1151329"/>
                  </a:lnTo>
                  <a:lnTo>
                    <a:pt x="1032548" y="1107902"/>
                  </a:lnTo>
                  <a:lnTo>
                    <a:pt x="1010004" y="1065419"/>
                  </a:lnTo>
                  <a:lnTo>
                    <a:pt x="986298" y="1023915"/>
                  </a:lnTo>
                  <a:lnTo>
                    <a:pt x="961453" y="983427"/>
                  </a:lnTo>
                  <a:lnTo>
                    <a:pt x="935492" y="943992"/>
                  </a:lnTo>
                  <a:lnTo>
                    <a:pt x="908440" y="905647"/>
                  </a:lnTo>
                  <a:lnTo>
                    <a:pt x="880318" y="868428"/>
                  </a:lnTo>
                  <a:lnTo>
                    <a:pt x="851151" y="832372"/>
                  </a:lnTo>
                  <a:lnTo>
                    <a:pt x="820961" y="797516"/>
                  </a:lnTo>
                  <a:lnTo>
                    <a:pt x="789773" y="763897"/>
                  </a:lnTo>
                  <a:lnTo>
                    <a:pt x="757609" y="731550"/>
                  </a:lnTo>
                  <a:lnTo>
                    <a:pt x="724492" y="700513"/>
                  </a:lnTo>
                  <a:lnTo>
                    <a:pt x="690447" y="670823"/>
                  </a:lnTo>
                  <a:lnTo>
                    <a:pt x="655497" y="642516"/>
                  </a:lnTo>
                  <a:lnTo>
                    <a:pt x="619663" y="615629"/>
                  </a:lnTo>
                  <a:lnTo>
                    <a:pt x="582972" y="590199"/>
                  </a:lnTo>
                  <a:lnTo>
                    <a:pt x="545444" y="566262"/>
                  </a:lnTo>
                  <a:lnTo>
                    <a:pt x="507104" y="543855"/>
                  </a:lnTo>
                  <a:lnTo>
                    <a:pt x="467975" y="523015"/>
                  </a:lnTo>
                  <a:lnTo>
                    <a:pt x="428081" y="503779"/>
                  </a:lnTo>
                  <a:lnTo>
                    <a:pt x="387444" y="486182"/>
                  </a:lnTo>
                  <a:lnTo>
                    <a:pt x="346089" y="470263"/>
                  </a:lnTo>
                  <a:lnTo>
                    <a:pt x="304038" y="456056"/>
                  </a:lnTo>
                  <a:lnTo>
                    <a:pt x="304038" y="608075"/>
                  </a:lnTo>
                  <a:lnTo>
                    <a:pt x="0" y="256984"/>
                  </a:lnTo>
                  <a:lnTo>
                    <a:pt x="304038" y="0"/>
                  </a:lnTo>
                  <a:lnTo>
                    <a:pt x="304038" y="152019"/>
                  </a:lnTo>
                  <a:lnTo>
                    <a:pt x="346089" y="166225"/>
                  </a:lnTo>
                  <a:lnTo>
                    <a:pt x="387444" y="182144"/>
                  </a:lnTo>
                  <a:lnTo>
                    <a:pt x="428081" y="199741"/>
                  </a:lnTo>
                  <a:lnTo>
                    <a:pt x="467975" y="218977"/>
                  </a:lnTo>
                  <a:lnTo>
                    <a:pt x="507104" y="239817"/>
                  </a:lnTo>
                  <a:lnTo>
                    <a:pt x="545444" y="262224"/>
                  </a:lnTo>
                  <a:lnTo>
                    <a:pt x="582972" y="286161"/>
                  </a:lnTo>
                  <a:lnTo>
                    <a:pt x="619663" y="311591"/>
                  </a:lnTo>
                  <a:lnTo>
                    <a:pt x="655497" y="338478"/>
                  </a:lnTo>
                  <a:lnTo>
                    <a:pt x="690447" y="366785"/>
                  </a:lnTo>
                  <a:lnTo>
                    <a:pt x="724492" y="396475"/>
                  </a:lnTo>
                  <a:lnTo>
                    <a:pt x="757609" y="427512"/>
                  </a:lnTo>
                  <a:lnTo>
                    <a:pt x="789773" y="459859"/>
                  </a:lnTo>
                  <a:lnTo>
                    <a:pt x="820961" y="493478"/>
                  </a:lnTo>
                  <a:lnTo>
                    <a:pt x="851151" y="528334"/>
                  </a:lnTo>
                  <a:lnTo>
                    <a:pt x="880318" y="564390"/>
                  </a:lnTo>
                  <a:lnTo>
                    <a:pt x="908440" y="601609"/>
                  </a:lnTo>
                  <a:lnTo>
                    <a:pt x="935492" y="639954"/>
                  </a:lnTo>
                  <a:lnTo>
                    <a:pt x="961453" y="679389"/>
                  </a:lnTo>
                  <a:lnTo>
                    <a:pt x="986298" y="719877"/>
                  </a:lnTo>
                  <a:lnTo>
                    <a:pt x="1010004" y="761381"/>
                  </a:lnTo>
                  <a:lnTo>
                    <a:pt x="1032548" y="803864"/>
                  </a:lnTo>
                  <a:lnTo>
                    <a:pt x="1053906" y="847291"/>
                  </a:lnTo>
                  <a:lnTo>
                    <a:pt x="1074056" y="891623"/>
                  </a:lnTo>
                  <a:lnTo>
                    <a:pt x="1092973" y="936825"/>
                  </a:lnTo>
                  <a:lnTo>
                    <a:pt x="1110635" y="982859"/>
                  </a:lnTo>
                  <a:lnTo>
                    <a:pt x="1127018" y="1029690"/>
                  </a:lnTo>
                  <a:lnTo>
                    <a:pt x="1142098" y="1077280"/>
                  </a:lnTo>
                  <a:lnTo>
                    <a:pt x="1155854" y="1125592"/>
                  </a:lnTo>
                  <a:lnTo>
                    <a:pt x="1168260" y="1174590"/>
                  </a:lnTo>
                  <a:lnTo>
                    <a:pt x="1179294" y="1224238"/>
                  </a:lnTo>
                  <a:lnTo>
                    <a:pt x="1188932" y="1274498"/>
                  </a:lnTo>
                  <a:lnTo>
                    <a:pt x="1197152" y="1325334"/>
                  </a:lnTo>
                  <a:lnTo>
                    <a:pt x="1203930" y="1376708"/>
                  </a:lnTo>
                  <a:lnTo>
                    <a:pt x="1209242" y="1428586"/>
                  </a:lnTo>
                  <a:lnTo>
                    <a:pt x="1213065" y="1480929"/>
                  </a:lnTo>
                  <a:lnTo>
                    <a:pt x="1215376" y="1533700"/>
                  </a:lnTo>
                  <a:lnTo>
                    <a:pt x="1216152" y="1586864"/>
                  </a:lnTo>
                  <a:lnTo>
                    <a:pt x="1216152" y="1890902"/>
                  </a:lnTo>
                  <a:lnTo>
                    <a:pt x="1215384" y="1944053"/>
                  </a:lnTo>
                  <a:lnTo>
                    <a:pt x="1213098" y="1996733"/>
                  </a:lnTo>
                  <a:lnTo>
                    <a:pt x="1209320" y="2048911"/>
                  </a:lnTo>
                  <a:lnTo>
                    <a:pt x="1204075" y="2100556"/>
                  </a:lnTo>
                  <a:lnTo>
                    <a:pt x="1197388" y="2151635"/>
                  </a:lnTo>
                  <a:lnTo>
                    <a:pt x="1189287" y="2202119"/>
                  </a:lnTo>
                  <a:lnTo>
                    <a:pt x="1179796" y="2251975"/>
                  </a:lnTo>
                  <a:lnTo>
                    <a:pt x="1168941" y="2301173"/>
                  </a:lnTo>
                  <a:lnTo>
                    <a:pt x="1156748" y="2349680"/>
                  </a:lnTo>
                  <a:lnTo>
                    <a:pt x="1143243" y="2397466"/>
                  </a:lnTo>
                  <a:lnTo>
                    <a:pt x="1128451" y="2444498"/>
                  </a:lnTo>
                  <a:lnTo>
                    <a:pt x="1112398" y="2490747"/>
                  </a:lnTo>
                  <a:lnTo>
                    <a:pt x="1095110" y="2536180"/>
                  </a:lnTo>
                  <a:lnTo>
                    <a:pt x="1076612" y="2580767"/>
                  </a:lnTo>
                  <a:lnTo>
                    <a:pt x="1056931" y="2624475"/>
                  </a:lnTo>
                  <a:lnTo>
                    <a:pt x="1036091" y="2667273"/>
                  </a:lnTo>
                  <a:lnTo>
                    <a:pt x="1014119" y="2709131"/>
                  </a:lnTo>
                  <a:lnTo>
                    <a:pt x="991041" y="2750016"/>
                  </a:lnTo>
                  <a:lnTo>
                    <a:pt x="966882" y="2789898"/>
                  </a:lnTo>
                  <a:lnTo>
                    <a:pt x="941667" y="2828745"/>
                  </a:lnTo>
                  <a:lnTo>
                    <a:pt x="915423" y="2866525"/>
                  </a:lnTo>
                  <a:lnTo>
                    <a:pt x="888175" y="2903208"/>
                  </a:lnTo>
                  <a:lnTo>
                    <a:pt x="859950" y="2938762"/>
                  </a:lnTo>
                  <a:lnTo>
                    <a:pt x="830772" y="2973156"/>
                  </a:lnTo>
                  <a:lnTo>
                    <a:pt x="800667" y="3006357"/>
                  </a:lnTo>
                  <a:lnTo>
                    <a:pt x="769662" y="3038336"/>
                  </a:lnTo>
                  <a:lnTo>
                    <a:pt x="737782" y="3069061"/>
                  </a:lnTo>
                  <a:lnTo>
                    <a:pt x="705052" y="3098499"/>
                  </a:lnTo>
                  <a:lnTo>
                    <a:pt x="671499" y="3126621"/>
                  </a:lnTo>
                  <a:lnTo>
                    <a:pt x="637147" y="3153394"/>
                  </a:lnTo>
                  <a:lnTo>
                    <a:pt x="602024" y="3178788"/>
                  </a:lnTo>
                  <a:lnTo>
                    <a:pt x="566154" y="3202770"/>
                  </a:lnTo>
                  <a:lnTo>
                    <a:pt x="529563" y="3225310"/>
                  </a:lnTo>
                  <a:lnTo>
                    <a:pt x="492277" y="3246376"/>
                  </a:lnTo>
                  <a:lnTo>
                    <a:pt x="454322" y="3265937"/>
                  </a:lnTo>
                  <a:lnTo>
                    <a:pt x="415724" y="3283961"/>
                  </a:lnTo>
                  <a:lnTo>
                    <a:pt x="376507" y="3300418"/>
                  </a:lnTo>
                  <a:lnTo>
                    <a:pt x="336698" y="3315275"/>
                  </a:lnTo>
                  <a:lnTo>
                    <a:pt x="296323" y="3328502"/>
                  </a:lnTo>
                  <a:lnTo>
                    <a:pt x="255408" y="3340067"/>
                  </a:lnTo>
                  <a:lnTo>
                    <a:pt x="213977" y="3349939"/>
                  </a:lnTo>
                  <a:lnTo>
                    <a:pt x="172057" y="3358086"/>
                  </a:lnTo>
                  <a:lnTo>
                    <a:pt x="129674" y="3364477"/>
                  </a:lnTo>
                  <a:lnTo>
                    <a:pt x="86852" y="3369081"/>
                  </a:lnTo>
                  <a:lnTo>
                    <a:pt x="43619" y="3371867"/>
                  </a:lnTo>
                  <a:lnTo>
                    <a:pt x="0" y="3372802"/>
                  </a:lnTo>
                  <a:lnTo>
                    <a:pt x="0" y="3068764"/>
                  </a:lnTo>
                  <a:lnTo>
                    <a:pt x="44348" y="3067793"/>
                  </a:lnTo>
                  <a:lnTo>
                    <a:pt x="88325" y="3064900"/>
                  </a:lnTo>
                  <a:lnTo>
                    <a:pt x="131900" y="3060117"/>
                  </a:lnTo>
                  <a:lnTo>
                    <a:pt x="175046" y="3053476"/>
                  </a:lnTo>
                  <a:lnTo>
                    <a:pt x="217732" y="3045009"/>
                  </a:lnTo>
                  <a:lnTo>
                    <a:pt x="259930" y="3034748"/>
                  </a:lnTo>
                  <a:lnTo>
                    <a:pt x="301612" y="3022724"/>
                  </a:lnTo>
                  <a:lnTo>
                    <a:pt x="342747" y="3008969"/>
                  </a:lnTo>
                  <a:lnTo>
                    <a:pt x="383307" y="2993516"/>
                  </a:lnTo>
                  <a:lnTo>
                    <a:pt x="423264" y="2976396"/>
                  </a:lnTo>
                  <a:lnTo>
                    <a:pt x="462587" y="2957641"/>
                  </a:lnTo>
                  <a:lnTo>
                    <a:pt x="501249" y="2937282"/>
                  </a:lnTo>
                  <a:lnTo>
                    <a:pt x="539220" y="2915352"/>
                  </a:lnTo>
                  <a:lnTo>
                    <a:pt x="576472" y="2891883"/>
                  </a:lnTo>
                  <a:lnTo>
                    <a:pt x="612975" y="2866905"/>
                  </a:lnTo>
                  <a:lnTo>
                    <a:pt x="648700" y="2840452"/>
                  </a:lnTo>
                  <a:lnTo>
                    <a:pt x="683618" y="2812554"/>
                  </a:lnTo>
                  <a:lnTo>
                    <a:pt x="717701" y="2783244"/>
                  </a:lnTo>
                  <a:lnTo>
                    <a:pt x="750920" y="2752554"/>
                  </a:lnTo>
                  <a:lnTo>
                    <a:pt x="783245" y="2720515"/>
                  </a:lnTo>
                  <a:lnTo>
                    <a:pt x="814647" y="2687159"/>
                  </a:lnTo>
                  <a:lnTo>
                    <a:pt x="845099" y="2652518"/>
                  </a:lnTo>
                  <a:lnTo>
                    <a:pt x="874569" y="2616625"/>
                  </a:lnTo>
                  <a:lnTo>
                    <a:pt x="903031" y="2579509"/>
                  </a:lnTo>
                  <a:lnTo>
                    <a:pt x="930454" y="2541205"/>
                  </a:lnTo>
                  <a:lnTo>
                    <a:pt x="956811" y="2501742"/>
                  </a:lnTo>
                  <a:lnTo>
                    <a:pt x="982071" y="2461154"/>
                  </a:lnTo>
                  <a:lnTo>
                    <a:pt x="1006205" y="2419472"/>
                  </a:lnTo>
                  <a:lnTo>
                    <a:pt x="1029186" y="2376728"/>
                  </a:lnTo>
                  <a:lnTo>
                    <a:pt x="1050984" y="2332954"/>
                  </a:lnTo>
                  <a:lnTo>
                    <a:pt x="1071570" y="2288181"/>
                  </a:lnTo>
                  <a:lnTo>
                    <a:pt x="1090914" y="2242441"/>
                  </a:lnTo>
                  <a:lnTo>
                    <a:pt x="1108989" y="2195767"/>
                  </a:lnTo>
                  <a:lnTo>
                    <a:pt x="1125765" y="2148189"/>
                  </a:lnTo>
                  <a:lnTo>
                    <a:pt x="1141213" y="2099741"/>
                  </a:lnTo>
                  <a:lnTo>
                    <a:pt x="1155305" y="2050453"/>
                  </a:lnTo>
                  <a:lnTo>
                    <a:pt x="1168010" y="2000358"/>
                  </a:lnTo>
                  <a:lnTo>
                    <a:pt x="1179301" y="1949487"/>
                  </a:lnTo>
                  <a:lnTo>
                    <a:pt x="1189148" y="1897872"/>
                  </a:lnTo>
                  <a:lnTo>
                    <a:pt x="1197523" y="1845545"/>
                  </a:lnTo>
                  <a:lnTo>
                    <a:pt x="1204396" y="1792539"/>
                  </a:lnTo>
                  <a:lnTo>
                    <a:pt x="1209738" y="1738883"/>
                  </a:lnTo>
                </a:path>
              </a:pathLst>
            </a:custGeom>
            <a:ln w="24384">
              <a:solidFill>
                <a:srgbClr val="CBD6DD"/>
              </a:solidFill>
            </a:ln>
          </p:spPr>
          <p:txBody>
            <a:bodyPr wrap="square" lIns="0" tIns="0" rIns="0" bIns="0" rtlCol="0"/>
            <a:lstStyle/>
            <a:p>
              <a:endParaRPr/>
            </a:p>
          </p:txBody>
        </p:sp>
      </p:grpSp>
      <p:sp>
        <p:nvSpPr>
          <p:cNvPr id="10" name="object 10"/>
          <p:cNvSpPr/>
          <p:nvPr/>
        </p:nvSpPr>
        <p:spPr>
          <a:xfrm>
            <a:off x="6260591" y="4959096"/>
            <a:ext cx="1540148" cy="1508759"/>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1258824" y="5330952"/>
            <a:ext cx="1609344" cy="1005839"/>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1432560" y="1877750"/>
            <a:ext cx="1275418" cy="1651833"/>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6086855" y="1999488"/>
            <a:ext cx="1496568" cy="1325879"/>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3319271" y="2409444"/>
            <a:ext cx="84455" cy="3726815"/>
          </a:xfrm>
          <a:custGeom>
            <a:avLst/>
            <a:gdLst/>
            <a:ahLst/>
            <a:cxnLst/>
            <a:rect l="l" t="t" r="r" b="b"/>
            <a:pathLst>
              <a:path w="84454" h="3726815">
                <a:moveTo>
                  <a:pt x="84328" y="0"/>
                </a:moveTo>
                <a:lnTo>
                  <a:pt x="0" y="0"/>
                </a:lnTo>
                <a:lnTo>
                  <a:pt x="0" y="3726815"/>
                </a:lnTo>
                <a:lnTo>
                  <a:pt x="84328" y="3726815"/>
                </a:lnTo>
                <a:lnTo>
                  <a:pt x="84328" y="0"/>
                </a:lnTo>
                <a:close/>
              </a:path>
            </a:pathLst>
          </a:custGeom>
          <a:solidFill>
            <a:srgbClr val="BECCD4"/>
          </a:solidFill>
        </p:spPr>
        <p:txBody>
          <a:bodyPr wrap="square" lIns="0" tIns="0" rIns="0" bIns="0" rtlCol="0"/>
          <a:lstStyle/>
          <a:p>
            <a:endParaRPr/>
          </a:p>
        </p:txBody>
      </p:sp>
      <p:sp>
        <p:nvSpPr>
          <p:cNvPr id="15" name="object 15"/>
          <p:cNvSpPr/>
          <p:nvPr/>
        </p:nvSpPr>
        <p:spPr>
          <a:xfrm>
            <a:off x="3487928" y="2409444"/>
            <a:ext cx="84455" cy="3726815"/>
          </a:xfrm>
          <a:custGeom>
            <a:avLst/>
            <a:gdLst/>
            <a:ahLst/>
            <a:cxnLst/>
            <a:rect l="l" t="t" r="r" b="b"/>
            <a:pathLst>
              <a:path w="84454" h="3726815">
                <a:moveTo>
                  <a:pt x="84328" y="0"/>
                </a:moveTo>
                <a:lnTo>
                  <a:pt x="0" y="0"/>
                </a:lnTo>
                <a:lnTo>
                  <a:pt x="0" y="3726815"/>
                </a:lnTo>
                <a:lnTo>
                  <a:pt x="84328" y="3726815"/>
                </a:lnTo>
                <a:lnTo>
                  <a:pt x="84328" y="0"/>
                </a:lnTo>
                <a:close/>
              </a:path>
            </a:pathLst>
          </a:custGeom>
          <a:solidFill>
            <a:srgbClr val="BECCD4"/>
          </a:solidFill>
        </p:spPr>
        <p:txBody>
          <a:bodyPr wrap="square" lIns="0" tIns="0" rIns="0" bIns="0" rtlCol="0"/>
          <a:lstStyle/>
          <a:p>
            <a:endParaRPr/>
          </a:p>
        </p:txBody>
      </p:sp>
      <p:sp>
        <p:nvSpPr>
          <p:cNvPr id="16" name="object 16"/>
          <p:cNvSpPr/>
          <p:nvPr/>
        </p:nvSpPr>
        <p:spPr>
          <a:xfrm>
            <a:off x="4410455" y="2409444"/>
            <a:ext cx="84455" cy="3726815"/>
          </a:xfrm>
          <a:custGeom>
            <a:avLst/>
            <a:gdLst/>
            <a:ahLst/>
            <a:cxnLst/>
            <a:rect l="l" t="t" r="r" b="b"/>
            <a:pathLst>
              <a:path w="84454" h="3726815">
                <a:moveTo>
                  <a:pt x="84328" y="0"/>
                </a:moveTo>
                <a:lnTo>
                  <a:pt x="0" y="0"/>
                </a:lnTo>
                <a:lnTo>
                  <a:pt x="0" y="3726815"/>
                </a:lnTo>
                <a:lnTo>
                  <a:pt x="84328" y="3726815"/>
                </a:lnTo>
                <a:lnTo>
                  <a:pt x="84328" y="0"/>
                </a:lnTo>
                <a:close/>
              </a:path>
            </a:pathLst>
          </a:custGeom>
          <a:solidFill>
            <a:srgbClr val="BECCD4"/>
          </a:solidFill>
        </p:spPr>
        <p:txBody>
          <a:bodyPr wrap="square" lIns="0" tIns="0" rIns="0" bIns="0" rtlCol="0"/>
          <a:lstStyle/>
          <a:p>
            <a:endParaRPr/>
          </a:p>
        </p:txBody>
      </p:sp>
      <p:sp>
        <p:nvSpPr>
          <p:cNvPr id="17" name="object 17"/>
          <p:cNvSpPr/>
          <p:nvPr/>
        </p:nvSpPr>
        <p:spPr>
          <a:xfrm>
            <a:off x="4579111" y="2409444"/>
            <a:ext cx="84455" cy="3726815"/>
          </a:xfrm>
          <a:custGeom>
            <a:avLst/>
            <a:gdLst/>
            <a:ahLst/>
            <a:cxnLst/>
            <a:rect l="l" t="t" r="r" b="b"/>
            <a:pathLst>
              <a:path w="84454" h="3726815">
                <a:moveTo>
                  <a:pt x="84328" y="0"/>
                </a:moveTo>
                <a:lnTo>
                  <a:pt x="0" y="0"/>
                </a:lnTo>
                <a:lnTo>
                  <a:pt x="0" y="3726815"/>
                </a:lnTo>
                <a:lnTo>
                  <a:pt x="84328" y="3726815"/>
                </a:lnTo>
                <a:lnTo>
                  <a:pt x="84328" y="0"/>
                </a:lnTo>
                <a:close/>
              </a:path>
            </a:pathLst>
          </a:custGeom>
          <a:solidFill>
            <a:srgbClr val="BECCD4"/>
          </a:solidFill>
        </p:spPr>
        <p:txBody>
          <a:bodyPr wrap="square" lIns="0" tIns="0" rIns="0" bIns="0" rtlCol="0"/>
          <a:lstStyle/>
          <a:p>
            <a:endParaRPr/>
          </a:p>
        </p:txBody>
      </p:sp>
      <p:sp>
        <p:nvSpPr>
          <p:cNvPr id="18" name="object 18"/>
          <p:cNvSpPr/>
          <p:nvPr/>
        </p:nvSpPr>
        <p:spPr>
          <a:xfrm>
            <a:off x="5501640" y="2409444"/>
            <a:ext cx="84455" cy="3726815"/>
          </a:xfrm>
          <a:custGeom>
            <a:avLst/>
            <a:gdLst/>
            <a:ahLst/>
            <a:cxnLst/>
            <a:rect l="l" t="t" r="r" b="b"/>
            <a:pathLst>
              <a:path w="84454" h="3726815">
                <a:moveTo>
                  <a:pt x="84328" y="0"/>
                </a:moveTo>
                <a:lnTo>
                  <a:pt x="0" y="0"/>
                </a:lnTo>
                <a:lnTo>
                  <a:pt x="0" y="3726815"/>
                </a:lnTo>
                <a:lnTo>
                  <a:pt x="84328" y="3726815"/>
                </a:lnTo>
                <a:lnTo>
                  <a:pt x="84328" y="0"/>
                </a:lnTo>
                <a:close/>
              </a:path>
            </a:pathLst>
          </a:custGeom>
          <a:solidFill>
            <a:srgbClr val="BECCD4"/>
          </a:solidFill>
        </p:spPr>
        <p:txBody>
          <a:bodyPr wrap="square" lIns="0" tIns="0" rIns="0" bIns="0" rtlCol="0"/>
          <a:lstStyle/>
          <a:p>
            <a:endParaRPr/>
          </a:p>
        </p:txBody>
      </p:sp>
      <p:sp>
        <p:nvSpPr>
          <p:cNvPr id="19" name="object 19"/>
          <p:cNvSpPr/>
          <p:nvPr/>
        </p:nvSpPr>
        <p:spPr>
          <a:xfrm>
            <a:off x="5670296" y="2409444"/>
            <a:ext cx="84455" cy="3726815"/>
          </a:xfrm>
          <a:custGeom>
            <a:avLst/>
            <a:gdLst/>
            <a:ahLst/>
            <a:cxnLst/>
            <a:rect l="l" t="t" r="r" b="b"/>
            <a:pathLst>
              <a:path w="84454" h="3726815">
                <a:moveTo>
                  <a:pt x="84328" y="0"/>
                </a:moveTo>
                <a:lnTo>
                  <a:pt x="0" y="0"/>
                </a:lnTo>
                <a:lnTo>
                  <a:pt x="0" y="3726815"/>
                </a:lnTo>
                <a:lnTo>
                  <a:pt x="84328" y="3726815"/>
                </a:lnTo>
                <a:lnTo>
                  <a:pt x="84328" y="0"/>
                </a:lnTo>
                <a:close/>
              </a:path>
            </a:pathLst>
          </a:custGeom>
          <a:solidFill>
            <a:srgbClr val="BECCD4"/>
          </a:solidFill>
        </p:spPr>
        <p:txBody>
          <a:bodyPr wrap="square" lIns="0" tIns="0" rIns="0" bIns="0" rtlCol="0"/>
          <a:lstStyle/>
          <a:p>
            <a:endParaRPr/>
          </a:p>
        </p:txBody>
      </p:sp>
      <p:sp>
        <p:nvSpPr>
          <p:cNvPr id="20" name="object 20"/>
          <p:cNvSpPr txBox="1"/>
          <p:nvPr/>
        </p:nvSpPr>
        <p:spPr>
          <a:xfrm>
            <a:off x="3120250" y="2532379"/>
            <a:ext cx="3220720" cy="2403475"/>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632523"/>
                </a:solidFill>
                <a:latin typeface="Trebuchet MS"/>
                <a:cs typeface="Trebuchet MS"/>
              </a:rPr>
              <a:t>A</a:t>
            </a:r>
            <a:endParaRPr sz="1200">
              <a:latin typeface="Trebuchet MS"/>
              <a:cs typeface="Trebuchet MS"/>
            </a:endParaRPr>
          </a:p>
          <a:p>
            <a:pPr marL="12700" marR="2311400">
              <a:lnSpc>
                <a:spcPct val="100000"/>
              </a:lnSpc>
            </a:pPr>
            <a:r>
              <a:rPr sz="1200" b="1" spc="-25" dirty="0">
                <a:solidFill>
                  <a:srgbClr val="632523"/>
                </a:solidFill>
                <a:latin typeface="Trebuchet MS"/>
                <a:cs typeface="Trebuchet MS"/>
              </a:rPr>
              <a:t>t</a:t>
            </a:r>
            <a:r>
              <a:rPr sz="1200" b="1" spc="-70" dirty="0">
                <a:solidFill>
                  <a:srgbClr val="632523"/>
                </a:solidFill>
                <a:latin typeface="Trebuchet MS"/>
                <a:cs typeface="Trebuchet MS"/>
              </a:rPr>
              <a:t>e</a:t>
            </a:r>
            <a:r>
              <a:rPr sz="1200" b="1" spc="-65" dirty="0">
                <a:solidFill>
                  <a:srgbClr val="632523"/>
                </a:solidFill>
                <a:latin typeface="Trebuchet MS"/>
                <a:cs typeface="Trebuchet MS"/>
              </a:rPr>
              <a:t>c</a:t>
            </a:r>
            <a:r>
              <a:rPr sz="1200" b="1" spc="-70" dirty="0">
                <a:solidFill>
                  <a:srgbClr val="632523"/>
                </a:solidFill>
                <a:latin typeface="Trebuchet MS"/>
                <a:cs typeface="Trebuchet MS"/>
              </a:rPr>
              <a:t>h</a:t>
            </a:r>
            <a:r>
              <a:rPr sz="1200" b="1" spc="-40" dirty="0">
                <a:solidFill>
                  <a:srgbClr val="632523"/>
                </a:solidFill>
                <a:latin typeface="Trebuchet MS"/>
                <a:cs typeface="Trebuchet MS"/>
              </a:rPr>
              <a:t>n</a:t>
            </a:r>
            <a:r>
              <a:rPr sz="1200" b="1" spc="-10" dirty="0">
                <a:solidFill>
                  <a:srgbClr val="632523"/>
                </a:solidFill>
                <a:latin typeface="Trebuchet MS"/>
                <a:cs typeface="Trebuchet MS"/>
              </a:rPr>
              <a:t>o</a:t>
            </a:r>
            <a:r>
              <a:rPr sz="1200" b="1" spc="-50" dirty="0">
                <a:solidFill>
                  <a:srgbClr val="632523"/>
                </a:solidFill>
                <a:latin typeface="Trebuchet MS"/>
                <a:cs typeface="Trebuchet MS"/>
              </a:rPr>
              <a:t>l</a:t>
            </a:r>
            <a:r>
              <a:rPr sz="1200" b="1" spc="-10" dirty="0">
                <a:solidFill>
                  <a:srgbClr val="632523"/>
                </a:solidFill>
                <a:latin typeface="Trebuchet MS"/>
                <a:cs typeface="Trebuchet MS"/>
              </a:rPr>
              <a:t>o</a:t>
            </a:r>
            <a:r>
              <a:rPr sz="1200" b="1" spc="40" dirty="0">
                <a:solidFill>
                  <a:srgbClr val="632523"/>
                </a:solidFill>
                <a:latin typeface="Trebuchet MS"/>
                <a:cs typeface="Trebuchet MS"/>
              </a:rPr>
              <a:t>g</a:t>
            </a:r>
            <a:r>
              <a:rPr sz="1200" b="1" spc="-75" dirty="0">
                <a:solidFill>
                  <a:srgbClr val="632523"/>
                </a:solidFill>
                <a:latin typeface="Trebuchet MS"/>
                <a:cs typeface="Trebuchet MS"/>
              </a:rPr>
              <a:t>i</a:t>
            </a:r>
            <a:r>
              <a:rPr sz="1200" b="1" spc="-60" dirty="0">
                <a:solidFill>
                  <a:srgbClr val="632523"/>
                </a:solidFill>
                <a:latin typeface="Trebuchet MS"/>
                <a:cs typeface="Trebuchet MS"/>
              </a:rPr>
              <a:t>c</a:t>
            </a:r>
            <a:r>
              <a:rPr sz="1200" b="1" spc="-50" dirty="0">
                <a:solidFill>
                  <a:srgbClr val="632523"/>
                </a:solidFill>
                <a:latin typeface="Trebuchet MS"/>
                <a:cs typeface="Trebuchet MS"/>
              </a:rPr>
              <a:t>a</a:t>
            </a:r>
            <a:r>
              <a:rPr sz="1200" b="1" spc="-55" dirty="0">
                <a:solidFill>
                  <a:srgbClr val="632523"/>
                </a:solidFill>
                <a:latin typeface="Trebuchet MS"/>
                <a:cs typeface="Trebuchet MS"/>
              </a:rPr>
              <a:t>l  divide</a:t>
            </a:r>
            <a:endParaRPr sz="1200">
              <a:latin typeface="Trebuchet MS"/>
              <a:cs typeface="Trebuchet MS"/>
            </a:endParaRPr>
          </a:p>
          <a:p>
            <a:pPr>
              <a:lnSpc>
                <a:spcPct val="100000"/>
              </a:lnSpc>
              <a:spcBef>
                <a:spcPts val="25"/>
              </a:spcBef>
            </a:pPr>
            <a:endParaRPr sz="950">
              <a:latin typeface="Trebuchet MS"/>
              <a:cs typeface="Trebuchet MS"/>
            </a:endParaRPr>
          </a:p>
          <a:p>
            <a:pPr marL="1120775" marR="1454150">
              <a:lnSpc>
                <a:spcPct val="100000"/>
              </a:lnSpc>
            </a:pPr>
            <a:r>
              <a:rPr sz="1200" b="1" spc="-10" dirty="0">
                <a:solidFill>
                  <a:srgbClr val="632523"/>
                </a:solidFill>
                <a:latin typeface="Trebuchet MS"/>
                <a:cs typeface="Trebuchet MS"/>
              </a:rPr>
              <a:t>An  </a:t>
            </a:r>
            <a:r>
              <a:rPr sz="1200" b="1" spc="-70" dirty="0">
                <a:solidFill>
                  <a:srgbClr val="632523"/>
                </a:solidFill>
                <a:latin typeface="Trebuchet MS"/>
                <a:cs typeface="Trebuchet MS"/>
              </a:rPr>
              <a:t>e</a:t>
            </a:r>
            <a:r>
              <a:rPr sz="1200" b="1" spc="-55" dirty="0">
                <a:solidFill>
                  <a:srgbClr val="632523"/>
                </a:solidFill>
                <a:latin typeface="Trebuchet MS"/>
                <a:cs typeface="Trebuchet MS"/>
              </a:rPr>
              <a:t>c</a:t>
            </a:r>
            <a:r>
              <a:rPr sz="1200" b="1" spc="-50" dirty="0">
                <a:solidFill>
                  <a:srgbClr val="632523"/>
                </a:solidFill>
                <a:latin typeface="Trebuchet MS"/>
                <a:cs typeface="Trebuchet MS"/>
              </a:rPr>
              <a:t>o</a:t>
            </a:r>
            <a:r>
              <a:rPr sz="1200" b="1" spc="-40" dirty="0">
                <a:solidFill>
                  <a:srgbClr val="632523"/>
                </a:solidFill>
                <a:latin typeface="Trebuchet MS"/>
                <a:cs typeface="Trebuchet MS"/>
              </a:rPr>
              <a:t>n</a:t>
            </a:r>
            <a:r>
              <a:rPr sz="1200" b="1" spc="-10" dirty="0">
                <a:solidFill>
                  <a:srgbClr val="632523"/>
                </a:solidFill>
                <a:latin typeface="Trebuchet MS"/>
                <a:cs typeface="Trebuchet MS"/>
              </a:rPr>
              <a:t>o</a:t>
            </a:r>
            <a:r>
              <a:rPr sz="1200" b="1" spc="-5" dirty="0">
                <a:solidFill>
                  <a:srgbClr val="632523"/>
                </a:solidFill>
                <a:latin typeface="Trebuchet MS"/>
                <a:cs typeface="Trebuchet MS"/>
              </a:rPr>
              <a:t>m</a:t>
            </a:r>
            <a:r>
              <a:rPr sz="1200" b="1" spc="-75" dirty="0">
                <a:solidFill>
                  <a:srgbClr val="632523"/>
                </a:solidFill>
                <a:latin typeface="Trebuchet MS"/>
                <a:cs typeface="Trebuchet MS"/>
              </a:rPr>
              <a:t>i</a:t>
            </a:r>
            <a:r>
              <a:rPr sz="1200" b="1" spc="-65" dirty="0">
                <a:solidFill>
                  <a:srgbClr val="632523"/>
                </a:solidFill>
                <a:latin typeface="Trebuchet MS"/>
                <a:cs typeface="Trebuchet MS"/>
              </a:rPr>
              <a:t>c  </a:t>
            </a:r>
            <a:r>
              <a:rPr sz="1200" b="1" spc="-55" dirty="0">
                <a:solidFill>
                  <a:srgbClr val="632523"/>
                </a:solidFill>
                <a:latin typeface="Trebuchet MS"/>
                <a:cs typeface="Trebuchet MS"/>
              </a:rPr>
              <a:t>divide</a:t>
            </a:r>
            <a:endParaRPr sz="1200">
              <a:latin typeface="Trebuchet MS"/>
              <a:cs typeface="Trebuchet MS"/>
            </a:endParaRPr>
          </a:p>
          <a:p>
            <a:pPr marL="1983105">
              <a:lnSpc>
                <a:spcPct val="100000"/>
              </a:lnSpc>
              <a:spcBef>
                <a:spcPts val="555"/>
              </a:spcBef>
            </a:pPr>
            <a:r>
              <a:rPr sz="1400" b="1" spc="25" dirty="0">
                <a:solidFill>
                  <a:srgbClr val="632523"/>
                </a:solidFill>
                <a:latin typeface="Trebuchet MS"/>
                <a:cs typeface="Trebuchet MS"/>
              </a:rPr>
              <a:t>A</a:t>
            </a:r>
            <a:endParaRPr sz="1400">
              <a:latin typeface="Trebuchet MS"/>
              <a:cs typeface="Trebuchet MS"/>
            </a:endParaRPr>
          </a:p>
          <a:p>
            <a:pPr marL="1983105" marR="193675">
              <a:lnSpc>
                <a:spcPct val="100000"/>
              </a:lnSpc>
            </a:pPr>
            <a:r>
              <a:rPr sz="1400" b="1" spc="-5" dirty="0">
                <a:solidFill>
                  <a:srgbClr val="632523"/>
                </a:solidFill>
                <a:latin typeface="Trebuchet MS"/>
                <a:cs typeface="Trebuchet MS"/>
              </a:rPr>
              <a:t>s</a:t>
            </a:r>
            <a:r>
              <a:rPr sz="1400" b="1" spc="-25" dirty="0">
                <a:solidFill>
                  <a:srgbClr val="632523"/>
                </a:solidFill>
                <a:latin typeface="Trebuchet MS"/>
                <a:cs typeface="Trebuchet MS"/>
              </a:rPr>
              <a:t>o</a:t>
            </a:r>
            <a:r>
              <a:rPr sz="1400" b="1" spc="-110" dirty="0">
                <a:solidFill>
                  <a:srgbClr val="632523"/>
                </a:solidFill>
                <a:latin typeface="Trebuchet MS"/>
                <a:cs typeface="Trebuchet MS"/>
              </a:rPr>
              <a:t>c</a:t>
            </a:r>
            <a:r>
              <a:rPr sz="1400" b="1" spc="-80" dirty="0">
                <a:solidFill>
                  <a:srgbClr val="632523"/>
                </a:solidFill>
                <a:latin typeface="Trebuchet MS"/>
                <a:cs typeface="Trebuchet MS"/>
              </a:rPr>
              <a:t>i</a:t>
            </a:r>
            <a:r>
              <a:rPr sz="1400" b="1" spc="-30" dirty="0">
                <a:solidFill>
                  <a:srgbClr val="632523"/>
                </a:solidFill>
                <a:latin typeface="Trebuchet MS"/>
                <a:cs typeface="Trebuchet MS"/>
              </a:rPr>
              <a:t>o</a:t>
            </a:r>
            <a:r>
              <a:rPr sz="1400" b="1" spc="-65" dirty="0">
                <a:solidFill>
                  <a:srgbClr val="632523"/>
                </a:solidFill>
                <a:latin typeface="Trebuchet MS"/>
                <a:cs typeface="Trebuchet MS"/>
              </a:rPr>
              <a:t>-cul</a:t>
            </a:r>
            <a:r>
              <a:rPr sz="1400" b="1" spc="-60" dirty="0">
                <a:solidFill>
                  <a:srgbClr val="632523"/>
                </a:solidFill>
                <a:latin typeface="Trebuchet MS"/>
                <a:cs typeface="Trebuchet MS"/>
              </a:rPr>
              <a:t>t</a:t>
            </a:r>
            <a:r>
              <a:rPr sz="1400" b="1" spc="-100" dirty="0">
                <a:solidFill>
                  <a:srgbClr val="632523"/>
                </a:solidFill>
                <a:latin typeface="Trebuchet MS"/>
                <a:cs typeface="Trebuchet MS"/>
              </a:rPr>
              <a:t>u</a:t>
            </a:r>
            <a:r>
              <a:rPr sz="1400" b="1" spc="-90" dirty="0">
                <a:solidFill>
                  <a:srgbClr val="632523"/>
                </a:solidFill>
                <a:latin typeface="Trebuchet MS"/>
                <a:cs typeface="Trebuchet MS"/>
              </a:rPr>
              <a:t>r</a:t>
            </a:r>
            <a:r>
              <a:rPr sz="1400" b="1" spc="-30" dirty="0">
                <a:solidFill>
                  <a:srgbClr val="632523"/>
                </a:solidFill>
                <a:latin typeface="Trebuchet MS"/>
                <a:cs typeface="Trebuchet MS"/>
              </a:rPr>
              <a:t>a</a:t>
            </a:r>
            <a:r>
              <a:rPr sz="1400" b="1" spc="-65" dirty="0">
                <a:solidFill>
                  <a:srgbClr val="632523"/>
                </a:solidFill>
                <a:latin typeface="Trebuchet MS"/>
                <a:cs typeface="Trebuchet MS"/>
              </a:rPr>
              <a:t>l  </a:t>
            </a:r>
            <a:r>
              <a:rPr sz="1400" b="1" spc="-70" dirty="0">
                <a:solidFill>
                  <a:srgbClr val="632523"/>
                </a:solidFill>
                <a:latin typeface="Trebuchet MS"/>
                <a:cs typeface="Trebuchet MS"/>
              </a:rPr>
              <a:t>divide</a:t>
            </a:r>
            <a:endParaRPr sz="1400">
              <a:latin typeface="Trebuchet MS"/>
              <a:cs typeface="Trebuchet MS"/>
            </a:endParaRPr>
          </a:p>
          <a:p>
            <a:pPr>
              <a:lnSpc>
                <a:spcPct val="100000"/>
              </a:lnSpc>
              <a:spcBef>
                <a:spcPts val="55"/>
              </a:spcBef>
            </a:pPr>
            <a:endParaRPr sz="1400">
              <a:latin typeface="Trebuchet MS"/>
              <a:cs typeface="Trebuchet MS"/>
            </a:endParaRPr>
          </a:p>
          <a:p>
            <a:pPr marL="1983105">
              <a:lnSpc>
                <a:spcPct val="100000"/>
              </a:lnSpc>
            </a:pPr>
            <a:r>
              <a:rPr sz="1400" b="1" spc="25" dirty="0">
                <a:solidFill>
                  <a:srgbClr val="632523"/>
                </a:solidFill>
                <a:latin typeface="Trebuchet MS"/>
                <a:cs typeface="Trebuchet MS"/>
              </a:rPr>
              <a:t>A</a:t>
            </a:r>
            <a:r>
              <a:rPr sz="1400" b="1" spc="-285" dirty="0">
                <a:solidFill>
                  <a:srgbClr val="632523"/>
                </a:solidFill>
                <a:latin typeface="Trebuchet MS"/>
                <a:cs typeface="Trebuchet MS"/>
              </a:rPr>
              <a:t> </a:t>
            </a:r>
            <a:r>
              <a:rPr sz="1400" b="1" spc="-70" dirty="0">
                <a:solidFill>
                  <a:srgbClr val="632523"/>
                </a:solidFill>
                <a:latin typeface="Trebuchet MS"/>
                <a:cs typeface="Trebuchet MS"/>
              </a:rPr>
              <a:t>Gender </a:t>
            </a:r>
            <a:r>
              <a:rPr sz="1400" b="1" spc="-55" dirty="0">
                <a:solidFill>
                  <a:srgbClr val="632523"/>
                </a:solidFill>
                <a:latin typeface="Trebuchet MS"/>
                <a:cs typeface="Trebuchet MS"/>
              </a:rPr>
              <a:t>Divide</a:t>
            </a:r>
            <a:endParaRPr sz="1400">
              <a:latin typeface="Trebuchet MS"/>
              <a:cs typeface="Trebuchet MS"/>
            </a:endParaRPr>
          </a:p>
        </p:txBody>
      </p:sp>
      <p:sp>
        <p:nvSpPr>
          <p:cNvPr id="21" name="object 21"/>
          <p:cNvSpPr txBox="1"/>
          <p:nvPr/>
        </p:nvSpPr>
        <p:spPr>
          <a:xfrm>
            <a:off x="3292690" y="1798840"/>
            <a:ext cx="1703705" cy="299720"/>
          </a:xfrm>
          <a:prstGeom prst="rect">
            <a:avLst/>
          </a:prstGeom>
        </p:spPr>
        <p:txBody>
          <a:bodyPr vert="horz" wrap="square" lIns="0" tIns="12700" rIns="0" bIns="0" rtlCol="0">
            <a:spAutoFit/>
          </a:bodyPr>
          <a:lstStyle/>
          <a:p>
            <a:pPr marL="12700">
              <a:lnSpc>
                <a:spcPct val="100000"/>
              </a:lnSpc>
              <a:spcBef>
                <a:spcPts val="100"/>
              </a:spcBef>
            </a:pPr>
            <a:r>
              <a:rPr sz="1800" spc="-85" dirty="0">
                <a:latin typeface="Arial"/>
                <a:cs typeface="Arial"/>
              </a:rPr>
              <a:t>The </a:t>
            </a:r>
            <a:r>
              <a:rPr sz="1800" spc="-20" dirty="0">
                <a:latin typeface="Arial"/>
                <a:cs typeface="Arial"/>
              </a:rPr>
              <a:t>Digital</a:t>
            </a:r>
            <a:r>
              <a:rPr sz="1800" spc="-240" dirty="0">
                <a:latin typeface="Arial"/>
                <a:cs typeface="Arial"/>
              </a:rPr>
              <a:t> </a:t>
            </a:r>
            <a:r>
              <a:rPr sz="1800" spc="-50" dirty="0">
                <a:latin typeface="Arial"/>
                <a:cs typeface="Arial"/>
              </a:rPr>
              <a:t>Divide</a:t>
            </a:r>
            <a:endParaRPr sz="1800">
              <a:latin typeface="Arial"/>
              <a:cs typeface="Arial"/>
            </a:endParaRPr>
          </a:p>
        </p:txBody>
      </p:sp>
      <p:sp>
        <p:nvSpPr>
          <p:cNvPr id="22" name="object 22"/>
          <p:cNvSpPr txBox="1">
            <a:spLocks noGrp="1"/>
          </p:cNvSpPr>
          <p:nvPr>
            <p:ph type="title"/>
          </p:nvPr>
        </p:nvSpPr>
        <p:spPr>
          <a:xfrm>
            <a:off x="444500" y="574256"/>
            <a:ext cx="8082280" cy="574040"/>
          </a:xfrm>
          <a:prstGeom prst="rect">
            <a:avLst/>
          </a:prstGeom>
        </p:spPr>
        <p:txBody>
          <a:bodyPr vert="horz" wrap="square" lIns="0" tIns="12700" rIns="0" bIns="0" rtlCol="0">
            <a:spAutoFit/>
          </a:bodyPr>
          <a:lstStyle/>
          <a:p>
            <a:pPr marL="12700">
              <a:lnSpc>
                <a:spcPct val="100000"/>
              </a:lnSpc>
              <a:spcBef>
                <a:spcPts val="100"/>
              </a:spcBef>
            </a:pPr>
            <a:r>
              <a:rPr spc="-120" dirty="0"/>
              <a:t>From</a:t>
            </a:r>
            <a:r>
              <a:rPr spc="-295" dirty="0"/>
              <a:t> </a:t>
            </a:r>
            <a:r>
              <a:rPr spc="-25" dirty="0"/>
              <a:t>Digital</a:t>
            </a:r>
            <a:r>
              <a:rPr spc="-285" dirty="0"/>
              <a:t> </a:t>
            </a:r>
            <a:r>
              <a:rPr spc="-95" dirty="0"/>
              <a:t>Divide</a:t>
            </a:r>
            <a:r>
              <a:rPr spc="-280" dirty="0"/>
              <a:t> </a:t>
            </a:r>
            <a:r>
              <a:rPr spc="80" dirty="0"/>
              <a:t>to</a:t>
            </a:r>
            <a:r>
              <a:rPr spc="-285" dirty="0"/>
              <a:t> </a:t>
            </a:r>
            <a:r>
              <a:rPr spc="-20" dirty="0"/>
              <a:t>Multiple</a:t>
            </a:r>
            <a:r>
              <a:rPr spc="-305" dirty="0"/>
              <a:t> </a:t>
            </a:r>
            <a:r>
              <a:rPr spc="-95" dirty="0"/>
              <a:t>Inequalities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5233415" y="2849879"/>
            <a:ext cx="868680" cy="521334"/>
          </a:xfrm>
          <a:custGeom>
            <a:avLst/>
            <a:gdLst/>
            <a:ahLst/>
            <a:cxnLst/>
            <a:rect l="l" t="t" r="r" b="b"/>
            <a:pathLst>
              <a:path w="868679" h="521335">
                <a:moveTo>
                  <a:pt x="0" y="260603"/>
                </a:moveTo>
                <a:lnTo>
                  <a:pt x="15515" y="191324"/>
                </a:lnTo>
                <a:lnTo>
                  <a:pt x="59300" y="129071"/>
                </a:lnTo>
                <a:lnTo>
                  <a:pt x="90500" y="101356"/>
                </a:lnTo>
                <a:lnTo>
                  <a:pt x="127215" y="76328"/>
                </a:lnTo>
                <a:lnTo>
                  <a:pt x="168928" y="54299"/>
                </a:lnTo>
                <a:lnTo>
                  <a:pt x="215121" y="35579"/>
                </a:lnTo>
                <a:lnTo>
                  <a:pt x="265276" y="20479"/>
                </a:lnTo>
                <a:lnTo>
                  <a:pt x="318875" y="9308"/>
                </a:lnTo>
                <a:lnTo>
                  <a:pt x="375403" y="2378"/>
                </a:lnTo>
                <a:lnTo>
                  <a:pt x="434340" y="0"/>
                </a:lnTo>
                <a:lnTo>
                  <a:pt x="493276" y="2378"/>
                </a:lnTo>
                <a:lnTo>
                  <a:pt x="549804" y="9308"/>
                </a:lnTo>
                <a:lnTo>
                  <a:pt x="603403" y="20479"/>
                </a:lnTo>
                <a:lnTo>
                  <a:pt x="653558" y="35579"/>
                </a:lnTo>
                <a:lnTo>
                  <a:pt x="699751" y="54299"/>
                </a:lnTo>
                <a:lnTo>
                  <a:pt x="741464" y="76328"/>
                </a:lnTo>
                <a:lnTo>
                  <a:pt x="778179" y="101356"/>
                </a:lnTo>
                <a:lnTo>
                  <a:pt x="809379" y="129071"/>
                </a:lnTo>
                <a:lnTo>
                  <a:pt x="834547" y="159164"/>
                </a:lnTo>
                <a:lnTo>
                  <a:pt x="864714" y="225241"/>
                </a:lnTo>
                <a:lnTo>
                  <a:pt x="868680" y="260603"/>
                </a:lnTo>
                <a:lnTo>
                  <a:pt x="864714" y="295966"/>
                </a:lnTo>
                <a:lnTo>
                  <a:pt x="834547" y="362043"/>
                </a:lnTo>
                <a:lnTo>
                  <a:pt x="809379" y="392136"/>
                </a:lnTo>
                <a:lnTo>
                  <a:pt x="778179" y="419851"/>
                </a:lnTo>
                <a:lnTo>
                  <a:pt x="741464" y="444879"/>
                </a:lnTo>
                <a:lnTo>
                  <a:pt x="699751" y="466908"/>
                </a:lnTo>
                <a:lnTo>
                  <a:pt x="653558" y="485628"/>
                </a:lnTo>
                <a:lnTo>
                  <a:pt x="603403" y="500728"/>
                </a:lnTo>
                <a:lnTo>
                  <a:pt x="549804" y="511899"/>
                </a:lnTo>
                <a:lnTo>
                  <a:pt x="493276" y="518829"/>
                </a:lnTo>
                <a:lnTo>
                  <a:pt x="434340" y="521207"/>
                </a:lnTo>
                <a:lnTo>
                  <a:pt x="375403" y="518829"/>
                </a:lnTo>
                <a:lnTo>
                  <a:pt x="318875" y="511899"/>
                </a:lnTo>
                <a:lnTo>
                  <a:pt x="265276" y="500728"/>
                </a:lnTo>
                <a:lnTo>
                  <a:pt x="215121" y="485628"/>
                </a:lnTo>
                <a:lnTo>
                  <a:pt x="168928" y="466908"/>
                </a:lnTo>
                <a:lnTo>
                  <a:pt x="127215" y="444879"/>
                </a:lnTo>
                <a:lnTo>
                  <a:pt x="90500" y="419851"/>
                </a:lnTo>
                <a:lnTo>
                  <a:pt x="59300" y="392136"/>
                </a:lnTo>
                <a:lnTo>
                  <a:pt x="34132" y="362043"/>
                </a:lnTo>
                <a:lnTo>
                  <a:pt x="3965" y="295966"/>
                </a:lnTo>
                <a:lnTo>
                  <a:pt x="0" y="260603"/>
                </a:lnTo>
                <a:close/>
              </a:path>
            </a:pathLst>
          </a:custGeom>
          <a:ln w="24384">
            <a:solidFill>
              <a:srgbClr val="DDD9C3"/>
            </a:solidFill>
          </a:ln>
        </p:spPr>
        <p:txBody>
          <a:bodyPr wrap="square" lIns="0" tIns="0" rIns="0" bIns="0" rtlCol="0"/>
          <a:lstStyle/>
          <a:p>
            <a:endParaRPr/>
          </a:p>
        </p:txBody>
      </p:sp>
      <p:sp>
        <p:nvSpPr>
          <p:cNvPr id="4" name="object 4"/>
          <p:cNvSpPr txBox="1"/>
          <p:nvPr/>
        </p:nvSpPr>
        <p:spPr>
          <a:xfrm>
            <a:off x="5455945" y="3004477"/>
            <a:ext cx="421640" cy="193675"/>
          </a:xfrm>
          <a:prstGeom prst="rect">
            <a:avLst/>
          </a:prstGeom>
        </p:spPr>
        <p:txBody>
          <a:bodyPr vert="horz" wrap="square" lIns="0" tIns="13335" rIns="0" bIns="0" rtlCol="0">
            <a:spAutoFit/>
          </a:bodyPr>
          <a:lstStyle/>
          <a:p>
            <a:pPr marL="12700">
              <a:lnSpc>
                <a:spcPct val="100000"/>
              </a:lnSpc>
              <a:spcBef>
                <a:spcPts val="105"/>
              </a:spcBef>
            </a:pPr>
            <a:r>
              <a:rPr sz="1100" spc="-150" dirty="0">
                <a:latin typeface="Arial"/>
                <a:cs typeface="Arial"/>
              </a:rPr>
              <a:t>C</a:t>
            </a:r>
            <a:r>
              <a:rPr sz="1100" spc="-40" dirty="0">
                <a:latin typeface="Arial"/>
                <a:cs typeface="Arial"/>
              </a:rPr>
              <a:t>h</a:t>
            </a:r>
            <a:r>
              <a:rPr sz="1100" spc="-15" dirty="0">
                <a:latin typeface="Arial"/>
                <a:cs typeface="Arial"/>
              </a:rPr>
              <a:t>o</a:t>
            </a:r>
            <a:r>
              <a:rPr sz="1100" spc="15" dirty="0">
                <a:latin typeface="Arial"/>
                <a:cs typeface="Arial"/>
              </a:rPr>
              <a:t>i</a:t>
            </a:r>
            <a:r>
              <a:rPr sz="1100" spc="-75" dirty="0">
                <a:latin typeface="Arial"/>
                <a:cs typeface="Arial"/>
              </a:rPr>
              <a:t>c</a:t>
            </a:r>
            <a:r>
              <a:rPr sz="1100" spc="-65" dirty="0">
                <a:latin typeface="Arial"/>
                <a:cs typeface="Arial"/>
              </a:rPr>
              <a:t>e</a:t>
            </a:r>
            <a:endParaRPr sz="1100">
              <a:latin typeface="Arial"/>
              <a:cs typeface="Arial"/>
            </a:endParaRPr>
          </a:p>
        </p:txBody>
      </p:sp>
      <p:sp>
        <p:nvSpPr>
          <p:cNvPr id="5" name="object 5"/>
          <p:cNvSpPr txBox="1">
            <a:spLocks noGrp="1"/>
          </p:cNvSpPr>
          <p:nvPr>
            <p:ph type="title"/>
          </p:nvPr>
        </p:nvSpPr>
        <p:spPr>
          <a:xfrm>
            <a:off x="444500" y="574256"/>
            <a:ext cx="7094855" cy="574040"/>
          </a:xfrm>
          <a:prstGeom prst="rect">
            <a:avLst/>
          </a:prstGeom>
        </p:spPr>
        <p:txBody>
          <a:bodyPr vert="horz" wrap="square" lIns="0" tIns="12700" rIns="0" bIns="0" rtlCol="0">
            <a:spAutoFit/>
          </a:bodyPr>
          <a:lstStyle/>
          <a:p>
            <a:pPr marL="12700">
              <a:lnSpc>
                <a:spcPct val="100000"/>
              </a:lnSpc>
              <a:spcBef>
                <a:spcPts val="100"/>
              </a:spcBef>
            </a:pPr>
            <a:r>
              <a:rPr spc="-155" dirty="0"/>
              <a:t>Conversion</a:t>
            </a:r>
            <a:r>
              <a:rPr spc="-275" dirty="0"/>
              <a:t> </a:t>
            </a:r>
            <a:r>
              <a:rPr spc="-135" dirty="0"/>
              <a:t>Factors,</a:t>
            </a:r>
            <a:r>
              <a:rPr spc="-450" dirty="0"/>
              <a:t> </a:t>
            </a:r>
            <a:r>
              <a:rPr spc="-160" dirty="0"/>
              <a:t>Choice,</a:t>
            </a:r>
            <a:r>
              <a:rPr spc="-455" dirty="0"/>
              <a:t> </a:t>
            </a:r>
            <a:r>
              <a:rPr spc="-85" dirty="0"/>
              <a:t>Outcome</a:t>
            </a:r>
          </a:p>
        </p:txBody>
      </p:sp>
      <p:sp>
        <p:nvSpPr>
          <p:cNvPr id="6" name="object 6"/>
          <p:cNvSpPr/>
          <p:nvPr/>
        </p:nvSpPr>
        <p:spPr>
          <a:xfrm>
            <a:off x="595883" y="2113788"/>
            <a:ext cx="1493520" cy="1746885"/>
          </a:xfrm>
          <a:custGeom>
            <a:avLst/>
            <a:gdLst/>
            <a:ahLst/>
            <a:cxnLst/>
            <a:rect l="l" t="t" r="r" b="b"/>
            <a:pathLst>
              <a:path w="1493520" h="1746885">
                <a:moveTo>
                  <a:pt x="0" y="0"/>
                </a:moveTo>
                <a:lnTo>
                  <a:pt x="1493519" y="0"/>
                </a:lnTo>
                <a:lnTo>
                  <a:pt x="1493519" y="1746504"/>
                </a:lnTo>
                <a:lnTo>
                  <a:pt x="0" y="1746504"/>
                </a:lnTo>
                <a:lnTo>
                  <a:pt x="0" y="0"/>
                </a:lnTo>
                <a:close/>
              </a:path>
            </a:pathLst>
          </a:custGeom>
          <a:ln w="9144">
            <a:solidFill>
              <a:srgbClr val="000000"/>
            </a:solidFill>
          </a:ln>
        </p:spPr>
        <p:txBody>
          <a:bodyPr wrap="square" lIns="0" tIns="0" rIns="0" bIns="0" rtlCol="0"/>
          <a:lstStyle/>
          <a:p>
            <a:endParaRPr/>
          </a:p>
        </p:txBody>
      </p:sp>
      <p:sp>
        <p:nvSpPr>
          <p:cNvPr id="7" name="object 7"/>
          <p:cNvSpPr txBox="1"/>
          <p:nvPr/>
        </p:nvSpPr>
        <p:spPr>
          <a:xfrm>
            <a:off x="656124" y="2366930"/>
            <a:ext cx="1367155" cy="1007110"/>
          </a:xfrm>
          <a:prstGeom prst="rect">
            <a:avLst/>
          </a:prstGeom>
        </p:spPr>
        <p:txBody>
          <a:bodyPr vert="horz" wrap="square" lIns="0" tIns="137160" rIns="0" bIns="0" rtlCol="0">
            <a:spAutoFit/>
          </a:bodyPr>
          <a:lstStyle/>
          <a:p>
            <a:pPr marL="55244" indent="78740">
              <a:lnSpc>
                <a:spcPct val="100000"/>
              </a:lnSpc>
              <a:spcBef>
                <a:spcPts val="1080"/>
              </a:spcBef>
            </a:pPr>
            <a:r>
              <a:rPr sz="1600" spc="-5" dirty="0">
                <a:latin typeface="Carlito"/>
                <a:cs typeface="Carlito"/>
              </a:rPr>
              <a:t>Commodities</a:t>
            </a:r>
            <a:endParaRPr sz="1600">
              <a:latin typeface="Carlito"/>
              <a:cs typeface="Carlito"/>
            </a:endParaRPr>
          </a:p>
          <a:p>
            <a:pPr marL="12700" marR="5080" indent="42545">
              <a:lnSpc>
                <a:spcPct val="100000"/>
              </a:lnSpc>
              <a:spcBef>
                <a:spcPts val="985"/>
              </a:spcBef>
            </a:pPr>
            <a:r>
              <a:rPr sz="1600" spc="-10" dirty="0">
                <a:latin typeface="Carlito"/>
                <a:cs typeface="Carlito"/>
              </a:rPr>
              <a:t>(Characteristics  </a:t>
            </a:r>
            <a:r>
              <a:rPr sz="1600" spc="-5" dirty="0">
                <a:latin typeface="Carlito"/>
                <a:cs typeface="Carlito"/>
              </a:rPr>
              <a:t>of</a:t>
            </a:r>
            <a:r>
              <a:rPr sz="1600" spc="-60" dirty="0">
                <a:latin typeface="Carlito"/>
                <a:cs typeface="Carlito"/>
              </a:rPr>
              <a:t> </a:t>
            </a:r>
            <a:r>
              <a:rPr sz="1600" spc="-15" dirty="0">
                <a:latin typeface="Carlito"/>
                <a:cs typeface="Carlito"/>
              </a:rPr>
              <a:t>Technologies)</a:t>
            </a:r>
            <a:endParaRPr sz="1600">
              <a:latin typeface="Carlito"/>
              <a:cs typeface="Carlito"/>
            </a:endParaRPr>
          </a:p>
        </p:txBody>
      </p:sp>
      <p:sp>
        <p:nvSpPr>
          <p:cNvPr id="8" name="object 8"/>
          <p:cNvSpPr/>
          <p:nvPr/>
        </p:nvSpPr>
        <p:spPr>
          <a:xfrm>
            <a:off x="3549396" y="2113788"/>
            <a:ext cx="1496695" cy="1758950"/>
          </a:xfrm>
          <a:custGeom>
            <a:avLst/>
            <a:gdLst/>
            <a:ahLst/>
            <a:cxnLst/>
            <a:rect l="l" t="t" r="r" b="b"/>
            <a:pathLst>
              <a:path w="1496695" h="1758950">
                <a:moveTo>
                  <a:pt x="0" y="0"/>
                </a:moveTo>
                <a:lnTo>
                  <a:pt x="1496568" y="0"/>
                </a:lnTo>
                <a:lnTo>
                  <a:pt x="1496568" y="1758695"/>
                </a:lnTo>
                <a:lnTo>
                  <a:pt x="0" y="1758695"/>
                </a:lnTo>
                <a:lnTo>
                  <a:pt x="0" y="0"/>
                </a:lnTo>
                <a:close/>
              </a:path>
            </a:pathLst>
          </a:custGeom>
          <a:ln w="9144">
            <a:solidFill>
              <a:srgbClr val="000000"/>
            </a:solidFill>
          </a:ln>
        </p:spPr>
        <p:txBody>
          <a:bodyPr wrap="square" lIns="0" tIns="0" rIns="0" bIns="0" rtlCol="0"/>
          <a:lstStyle/>
          <a:p>
            <a:endParaRPr/>
          </a:p>
        </p:txBody>
      </p:sp>
      <p:sp>
        <p:nvSpPr>
          <p:cNvPr id="9" name="object 9"/>
          <p:cNvSpPr txBox="1"/>
          <p:nvPr/>
        </p:nvSpPr>
        <p:spPr>
          <a:xfrm>
            <a:off x="3709769" y="2361632"/>
            <a:ext cx="1169035" cy="1384935"/>
          </a:xfrm>
          <a:prstGeom prst="rect">
            <a:avLst/>
          </a:prstGeom>
        </p:spPr>
        <p:txBody>
          <a:bodyPr vert="horz" wrap="square" lIns="0" tIns="140335" rIns="0" bIns="0" rtlCol="0">
            <a:spAutoFit/>
          </a:bodyPr>
          <a:lstStyle/>
          <a:p>
            <a:pPr algn="ctr">
              <a:lnSpc>
                <a:spcPct val="100000"/>
              </a:lnSpc>
              <a:spcBef>
                <a:spcPts val="1105"/>
              </a:spcBef>
            </a:pPr>
            <a:r>
              <a:rPr sz="1600" spc="-5" dirty="0">
                <a:latin typeface="Carlito"/>
                <a:cs typeface="Carlito"/>
              </a:rPr>
              <a:t>Capabilities</a:t>
            </a:r>
            <a:endParaRPr sz="1600">
              <a:latin typeface="Carlito"/>
              <a:cs typeface="Carlito"/>
            </a:endParaRPr>
          </a:p>
          <a:p>
            <a:pPr marL="635" algn="ctr">
              <a:lnSpc>
                <a:spcPct val="100000"/>
              </a:lnSpc>
              <a:spcBef>
                <a:spcPts val="1010"/>
              </a:spcBef>
            </a:pPr>
            <a:r>
              <a:rPr sz="1600" dirty="0">
                <a:latin typeface="Carlito"/>
                <a:cs typeface="Carlito"/>
              </a:rPr>
              <a:t>=</a:t>
            </a:r>
            <a:endParaRPr sz="1600">
              <a:latin typeface="Carlito"/>
              <a:cs typeface="Carlito"/>
            </a:endParaRPr>
          </a:p>
          <a:p>
            <a:pPr marL="12700" marR="5080" indent="3175" algn="ctr">
              <a:lnSpc>
                <a:spcPct val="101299"/>
              </a:lnSpc>
              <a:spcBef>
                <a:spcPts val="955"/>
              </a:spcBef>
            </a:pPr>
            <a:r>
              <a:rPr sz="1600" spc="-25" dirty="0">
                <a:latin typeface="Carlito"/>
                <a:cs typeface="Carlito"/>
              </a:rPr>
              <a:t>Effective  </a:t>
            </a:r>
            <a:r>
              <a:rPr sz="1600" spc="-5" dirty="0">
                <a:latin typeface="Carlito"/>
                <a:cs typeface="Carlito"/>
              </a:rPr>
              <a:t>Opp</a:t>
            </a:r>
            <a:r>
              <a:rPr sz="1600" spc="-10" dirty="0">
                <a:latin typeface="Carlito"/>
                <a:cs typeface="Carlito"/>
              </a:rPr>
              <a:t>or</a:t>
            </a:r>
            <a:r>
              <a:rPr sz="1600" spc="-15" dirty="0">
                <a:latin typeface="Carlito"/>
                <a:cs typeface="Carlito"/>
              </a:rPr>
              <a:t>t</a:t>
            </a:r>
            <a:r>
              <a:rPr sz="1600" spc="-5" dirty="0">
                <a:latin typeface="Carlito"/>
                <a:cs typeface="Carlito"/>
              </a:rPr>
              <a:t>un</a:t>
            </a:r>
            <a:r>
              <a:rPr sz="1600" spc="-10" dirty="0">
                <a:latin typeface="Carlito"/>
                <a:cs typeface="Carlito"/>
              </a:rPr>
              <a:t>i</a:t>
            </a:r>
            <a:r>
              <a:rPr sz="1600" spc="-15" dirty="0">
                <a:latin typeface="Carlito"/>
                <a:cs typeface="Carlito"/>
              </a:rPr>
              <a:t>t</a:t>
            </a:r>
            <a:r>
              <a:rPr sz="1600" spc="-10" dirty="0">
                <a:latin typeface="Carlito"/>
                <a:cs typeface="Carlito"/>
              </a:rPr>
              <a:t>ie</a:t>
            </a:r>
            <a:r>
              <a:rPr sz="1600" dirty="0">
                <a:latin typeface="Carlito"/>
                <a:cs typeface="Carlito"/>
              </a:rPr>
              <a:t>s</a:t>
            </a:r>
            <a:endParaRPr sz="1600">
              <a:latin typeface="Carlito"/>
              <a:cs typeface="Carlito"/>
            </a:endParaRPr>
          </a:p>
        </p:txBody>
      </p:sp>
      <p:sp>
        <p:nvSpPr>
          <p:cNvPr id="10" name="object 10"/>
          <p:cNvSpPr txBox="1"/>
          <p:nvPr/>
        </p:nvSpPr>
        <p:spPr>
          <a:xfrm>
            <a:off x="6298691" y="2113788"/>
            <a:ext cx="1496695" cy="1746885"/>
          </a:xfrm>
          <a:prstGeom prst="rect">
            <a:avLst/>
          </a:prstGeom>
          <a:ln w="9144">
            <a:solidFill>
              <a:srgbClr val="000000"/>
            </a:solidFill>
          </a:ln>
        </p:spPr>
        <p:txBody>
          <a:bodyPr vert="horz" wrap="square" lIns="0" tIns="0" rIns="0" bIns="0" rtlCol="0">
            <a:spAutoFit/>
          </a:bodyPr>
          <a:lstStyle/>
          <a:p>
            <a:pPr>
              <a:lnSpc>
                <a:spcPct val="100000"/>
              </a:lnSpc>
            </a:pPr>
            <a:endParaRPr sz="1600">
              <a:latin typeface="Times New Roman"/>
              <a:cs typeface="Times New Roman"/>
            </a:endParaRPr>
          </a:p>
          <a:p>
            <a:pPr marL="236220" marR="236854" indent="130810">
              <a:lnSpc>
                <a:spcPct val="100000"/>
              </a:lnSpc>
              <a:spcBef>
                <a:spcPts val="1215"/>
              </a:spcBef>
            </a:pPr>
            <a:r>
              <a:rPr sz="1600" spc="-10" dirty="0">
                <a:latin typeface="Carlito"/>
                <a:cs typeface="Carlito"/>
              </a:rPr>
              <a:t>Achieved  </a:t>
            </a:r>
            <a:r>
              <a:rPr sz="1600" spc="-15" dirty="0">
                <a:latin typeface="Carlito"/>
                <a:cs typeface="Carlito"/>
              </a:rPr>
              <a:t>f</a:t>
            </a:r>
            <a:r>
              <a:rPr sz="1600" spc="-10" dirty="0">
                <a:latin typeface="Carlito"/>
                <a:cs typeface="Carlito"/>
              </a:rPr>
              <a:t>unc</a:t>
            </a:r>
            <a:r>
              <a:rPr sz="1600" spc="-15" dirty="0">
                <a:latin typeface="Carlito"/>
                <a:cs typeface="Carlito"/>
              </a:rPr>
              <a:t>t</a:t>
            </a:r>
            <a:r>
              <a:rPr sz="1600" spc="-10" dirty="0">
                <a:latin typeface="Carlito"/>
                <a:cs typeface="Carlito"/>
              </a:rPr>
              <a:t>ionin</a:t>
            </a:r>
            <a:r>
              <a:rPr sz="1600" spc="10" dirty="0">
                <a:latin typeface="Carlito"/>
                <a:cs typeface="Carlito"/>
              </a:rPr>
              <a:t>g</a:t>
            </a:r>
            <a:r>
              <a:rPr sz="1600" dirty="0">
                <a:latin typeface="Carlito"/>
                <a:cs typeface="Carlito"/>
              </a:rPr>
              <a:t>s</a:t>
            </a:r>
            <a:endParaRPr sz="1600">
              <a:latin typeface="Carlito"/>
              <a:cs typeface="Carlito"/>
            </a:endParaRPr>
          </a:p>
        </p:txBody>
      </p:sp>
      <p:grpSp>
        <p:nvGrpSpPr>
          <p:cNvPr id="11" name="object 11"/>
          <p:cNvGrpSpPr/>
          <p:nvPr/>
        </p:nvGrpSpPr>
        <p:grpSpPr>
          <a:xfrm>
            <a:off x="2134870" y="3185160"/>
            <a:ext cx="4097020" cy="76200"/>
            <a:chOff x="2134870" y="3185160"/>
            <a:chExt cx="4097020" cy="76200"/>
          </a:xfrm>
        </p:grpSpPr>
        <p:sp>
          <p:nvSpPr>
            <p:cNvPr id="12" name="object 12"/>
            <p:cNvSpPr/>
            <p:nvPr/>
          </p:nvSpPr>
          <p:spPr>
            <a:xfrm>
              <a:off x="5091684" y="3223260"/>
              <a:ext cx="1076960" cy="0"/>
            </a:xfrm>
            <a:custGeom>
              <a:avLst/>
              <a:gdLst/>
              <a:ahLst/>
              <a:cxnLst/>
              <a:rect l="l" t="t" r="r" b="b"/>
              <a:pathLst>
                <a:path w="1076960">
                  <a:moveTo>
                    <a:pt x="0" y="0"/>
                  </a:moveTo>
                  <a:lnTo>
                    <a:pt x="1076452" y="0"/>
                  </a:lnTo>
                </a:path>
              </a:pathLst>
            </a:custGeom>
            <a:ln w="12700">
              <a:solidFill>
                <a:srgbClr val="000000"/>
              </a:solidFill>
            </a:ln>
          </p:spPr>
          <p:txBody>
            <a:bodyPr wrap="square" lIns="0" tIns="0" rIns="0" bIns="0" rtlCol="0"/>
            <a:lstStyle/>
            <a:p>
              <a:endParaRPr/>
            </a:p>
          </p:txBody>
        </p:sp>
        <p:sp>
          <p:nvSpPr>
            <p:cNvPr id="13" name="object 13"/>
            <p:cNvSpPr/>
            <p:nvPr/>
          </p:nvSpPr>
          <p:spPr>
            <a:xfrm>
              <a:off x="6155435" y="3185160"/>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a:p>
          </p:txBody>
        </p:sp>
        <p:sp>
          <p:nvSpPr>
            <p:cNvPr id="14" name="object 14"/>
            <p:cNvSpPr/>
            <p:nvPr/>
          </p:nvSpPr>
          <p:spPr>
            <a:xfrm>
              <a:off x="2141220" y="3223260"/>
              <a:ext cx="1277620" cy="0"/>
            </a:xfrm>
            <a:custGeom>
              <a:avLst/>
              <a:gdLst/>
              <a:ahLst/>
              <a:cxnLst/>
              <a:rect l="l" t="t" r="r" b="b"/>
              <a:pathLst>
                <a:path w="1277620">
                  <a:moveTo>
                    <a:pt x="0" y="0"/>
                  </a:moveTo>
                  <a:lnTo>
                    <a:pt x="1277620" y="0"/>
                  </a:lnTo>
                </a:path>
              </a:pathLst>
            </a:custGeom>
            <a:ln w="12700">
              <a:solidFill>
                <a:srgbClr val="000000"/>
              </a:solidFill>
            </a:ln>
          </p:spPr>
          <p:txBody>
            <a:bodyPr wrap="square" lIns="0" tIns="0" rIns="0" bIns="0" rtlCol="0"/>
            <a:lstStyle/>
            <a:p>
              <a:endParaRPr/>
            </a:p>
          </p:txBody>
        </p:sp>
        <p:sp>
          <p:nvSpPr>
            <p:cNvPr id="15" name="object 15"/>
            <p:cNvSpPr/>
            <p:nvPr/>
          </p:nvSpPr>
          <p:spPr>
            <a:xfrm>
              <a:off x="3406140" y="3185160"/>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a:p>
          </p:txBody>
        </p:sp>
      </p:grpSp>
      <p:sp>
        <p:nvSpPr>
          <p:cNvPr id="16" name="object 16"/>
          <p:cNvSpPr txBox="1"/>
          <p:nvPr/>
        </p:nvSpPr>
        <p:spPr>
          <a:xfrm>
            <a:off x="2190546" y="2360257"/>
            <a:ext cx="1092200" cy="506730"/>
          </a:xfrm>
          <a:prstGeom prst="rect">
            <a:avLst/>
          </a:prstGeom>
        </p:spPr>
        <p:txBody>
          <a:bodyPr vert="horz" wrap="square" lIns="0" tIns="13335" rIns="0" bIns="0" rtlCol="0">
            <a:spAutoFit/>
          </a:bodyPr>
          <a:lstStyle/>
          <a:p>
            <a:pPr marL="12700" marR="5080">
              <a:lnSpc>
                <a:spcPct val="100000"/>
              </a:lnSpc>
              <a:spcBef>
                <a:spcPts val="105"/>
              </a:spcBef>
            </a:pPr>
            <a:r>
              <a:rPr sz="1050" spc="-5" dirty="0">
                <a:latin typeface="Carlito"/>
                <a:cs typeface="Carlito"/>
              </a:rPr>
              <a:t>Personal, social</a:t>
            </a:r>
            <a:r>
              <a:rPr sz="1050" spc="-70" dirty="0">
                <a:latin typeface="Carlito"/>
                <a:cs typeface="Carlito"/>
              </a:rPr>
              <a:t> </a:t>
            </a:r>
            <a:r>
              <a:rPr sz="1050" spc="-5" dirty="0">
                <a:latin typeface="Carlito"/>
                <a:cs typeface="Carlito"/>
              </a:rPr>
              <a:t>and  environmental  conversion</a:t>
            </a:r>
            <a:r>
              <a:rPr sz="1050" spc="-35" dirty="0">
                <a:latin typeface="Carlito"/>
                <a:cs typeface="Carlito"/>
              </a:rPr>
              <a:t> </a:t>
            </a:r>
            <a:r>
              <a:rPr sz="1050" spc="-5" dirty="0">
                <a:latin typeface="Carlito"/>
                <a:cs typeface="Carlito"/>
              </a:rPr>
              <a:t>factors</a:t>
            </a:r>
            <a:endParaRPr sz="1050">
              <a:latin typeface="Carlito"/>
              <a:cs typeface="Carlito"/>
            </a:endParaRPr>
          </a:p>
        </p:txBody>
      </p:sp>
      <p:sp>
        <p:nvSpPr>
          <p:cNvPr id="17" name="object 17"/>
          <p:cNvSpPr txBox="1"/>
          <p:nvPr/>
        </p:nvSpPr>
        <p:spPr>
          <a:xfrm>
            <a:off x="5140742" y="2106517"/>
            <a:ext cx="1153795" cy="668655"/>
          </a:xfrm>
          <a:prstGeom prst="rect">
            <a:avLst/>
          </a:prstGeom>
        </p:spPr>
        <p:txBody>
          <a:bodyPr vert="horz" wrap="square" lIns="0" tIns="12700" rIns="0" bIns="0" rtlCol="0">
            <a:spAutoFit/>
          </a:bodyPr>
          <a:lstStyle/>
          <a:p>
            <a:pPr marL="12700" marR="5080">
              <a:lnSpc>
                <a:spcPct val="100299"/>
              </a:lnSpc>
              <a:spcBef>
                <a:spcPts val="100"/>
              </a:spcBef>
            </a:pPr>
            <a:r>
              <a:rPr sz="1050" spc="-5" dirty="0">
                <a:latin typeface="Carlito"/>
                <a:cs typeface="Carlito"/>
              </a:rPr>
              <a:t>Personal</a:t>
            </a:r>
            <a:r>
              <a:rPr sz="1050" spc="-75" dirty="0">
                <a:latin typeface="Carlito"/>
                <a:cs typeface="Carlito"/>
              </a:rPr>
              <a:t> </a:t>
            </a:r>
            <a:r>
              <a:rPr sz="1050" dirty="0">
                <a:latin typeface="Carlito"/>
                <a:cs typeface="Carlito"/>
              </a:rPr>
              <a:t>Preference,  </a:t>
            </a:r>
            <a:r>
              <a:rPr sz="1050" spc="-5" dirty="0">
                <a:latin typeface="Carlito"/>
                <a:cs typeface="Carlito"/>
              </a:rPr>
              <a:t>social pressure and  </a:t>
            </a:r>
            <a:r>
              <a:rPr sz="1050" dirty="0">
                <a:latin typeface="Carlito"/>
                <a:cs typeface="Carlito"/>
              </a:rPr>
              <a:t>other </a:t>
            </a:r>
            <a:r>
              <a:rPr sz="1050" spc="-5" dirty="0">
                <a:latin typeface="Carlito"/>
                <a:cs typeface="Carlito"/>
              </a:rPr>
              <a:t>decision-  making</a:t>
            </a:r>
            <a:r>
              <a:rPr sz="1050" spc="-50" dirty="0">
                <a:latin typeface="Carlito"/>
                <a:cs typeface="Carlito"/>
              </a:rPr>
              <a:t> </a:t>
            </a:r>
            <a:r>
              <a:rPr sz="1050" dirty="0">
                <a:latin typeface="Carlito"/>
                <a:cs typeface="Carlito"/>
              </a:rPr>
              <a:t>mechanisms</a:t>
            </a:r>
            <a:endParaRPr sz="1050">
              <a:latin typeface="Carlito"/>
              <a:cs typeface="Carlito"/>
            </a:endParaRPr>
          </a:p>
        </p:txBody>
      </p:sp>
      <p:sp>
        <p:nvSpPr>
          <p:cNvPr id="18" name="object 18"/>
          <p:cNvSpPr txBox="1"/>
          <p:nvPr/>
        </p:nvSpPr>
        <p:spPr>
          <a:xfrm>
            <a:off x="595883" y="4094988"/>
            <a:ext cx="1411605" cy="582295"/>
          </a:xfrm>
          <a:prstGeom prst="rect">
            <a:avLst/>
          </a:prstGeom>
          <a:ln w="9144">
            <a:solidFill>
              <a:srgbClr val="000000"/>
            </a:solidFill>
          </a:ln>
        </p:spPr>
        <p:txBody>
          <a:bodyPr vert="horz" wrap="square" lIns="0" tIns="13970" rIns="0" bIns="0" rtlCol="0">
            <a:spAutoFit/>
          </a:bodyPr>
          <a:lstStyle/>
          <a:p>
            <a:pPr marL="380365" marR="311150" indent="-64135">
              <a:lnSpc>
                <a:spcPct val="101299"/>
              </a:lnSpc>
              <a:spcBef>
                <a:spcPts val="110"/>
              </a:spcBef>
            </a:pPr>
            <a:r>
              <a:rPr sz="1600" spc="-5" dirty="0">
                <a:latin typeface="Carlito"/>
                <a:cs typeface="Carlito"/>
              </a:rPr>
              <a:t>Means</a:t>
            </a:r>
            <a:r>
              <a:rPr sz="1600" spc="-85" dirty="0">
                <a:latin typeface="Carlito"/>
                <a:cs typeface="Carlito"/>
              </a:rPr>
              <a:t> </a:t>
            </a:r>
            <a:r>
              <a:rPr sz="1600" spc="-15" dirty="0">
                <a:latin typeface="Carlito"/>
                <a:cs typeface="Carlito"/>
              </a:rPr>
              <a:t>to  </a:t>
            </a:r>
            <a:r>
              <a:rPr sz="1600" spc="-10" dirty="0">
                <a:latin typeface="Carlito"/>
                <a:cs typeface="Carlito"/>
              </a:rPr>
              <a:t>Achieve</a:t>
            </a:r>
            <a:endParaRPr sz="1600">
              <a:latin typeface="Carlito"/>
              <a:cs typeface="Carlito"/>
            </a:endParaRPr>
          </a:p>
        </p:txBody>
      </p:sp>
      <p:sp>
        <p:nvSpPr>
          <p:cNvPr id="19" name="object 19"/>
          <p:cNvSpPr txBox="1"/>
          <p:nvPr/>
        </p:nvSpPr>
        <p:spPr>
          <a:xfrm>
            <a:off x="3546347" y="4107179"/>
            <a:ext cx="1411605" cy="582295"/>
          </a:xfrm>
          <a:prstGeom prst="rect">
            <a:avLst/>
          </a:prstGeom>
          <a:ln w="9144">
            <a:solidFill>
              <a:srgbClr val="000000"/>
            </a:solidFill>
          </a:ln>
        </p:spPr>
        <p:txBody>
          <a:bodyPr vert="horz" wrap="square" lIns="0" tIns="13970" rIns="0" bIns="0" rtlCol="0">
            <a:spAutoFit/>
          </a:bodyPr>
          <a:lstStyle/>
          <a:p>
            <a:pPr marL="381635" marR="219075" indent="-158750">
              <a:lnSpc>
                <a:spcPct val="101299"/>
              </a:lnSpc>
              <a:spcBef>
                <a:spcPts val="110"/>
              </a:spcBef>
            </a:pPr>
            <a:r>
              <a:rPr sz="1600" spc="-10" dirty="0">
                <a:latin typeface="Carlito"/>
                <a:cs typeface="Carlito"/>
              </a:rPr>
              <a:t>Freedom</a:t>
            </a:r>
            <a:r>
              <a:rPr sz="1600" spc="-30" dirty="0">
                <a:latin typeface="Carlito"/>
                <a:cs typeface="Carlito"/>
              </a:rPr>
              <a:t> </a:t>
            </a:r>
            <a:r>
              <a:rPr sz="1600" spc="-15" dirty="0">
                <a:latin typeface="Carlito"/>
                <a:cs typeface="Carlito"/>
              </a:rPr>
              <a:t>to  </a:t>
            </a:r>
            <a:r>
              <a:rPr sz="1600" spc="-10" dirty="0">
                <a:latin typeface="Carlito"/>
                <a:cs typeface="Carlito"/>
              </a:rPr>
              <a:t>Achieve</a:t>
            </a:r>
            <a:endParaRPr sz="1600">
              <a:latin typeface="Carlito"/>
              <a:cs typeface="Carlito"/>
            </a:endParaRPr>
          </a:p>
        </p:txBody>
      </p:sp>
      <p:sp>
        <p:nvSpPr>
          <p:cNvPr id="20" name="object 20"/>
          <p:cNvSpPr txBox="1"/>
          <p:nvPr/>
        </p:nvSpPr>
        <p:spPr>
          <a:xfrm>
            <a:off x="6307835" y="4119371"/>
            <a:ext cx="1362710" cy="591820"/>
          </a:xfrm>
          <a:prstGeom prst="rect">
            <a:avLst/>
          </a:prstGeom>
          <a:ln w="9144">
            <a:solidFill>
              <a:srgbClr val="000000"/>
            </a:solidFill>
          </a:ln>
        </p:spPr>
        <p:txBody>
          <a:bodyPr vert="horz" wrap="square" lIns="0" tIns="59690" rIns="0" bIns="0" rtlCol="0">
            <a:spAutoFit/>
          </a:bodyPr>
          <a:lstStyle/>
          <a:p>
            <a:pPr marL="137160">
              <a:lnSpc>
                <a:spcPct val="100000"/>
              </a:lnSpc>
              <a:spcBef>
                <a:spcPts val="470"/>
              </a:spcBef>
            </a:pPr>
            <a:r>
              <a:rPr sz="1600" spc="-10" dirty="0">
                <a:latin typeface="Carlito"/>
                <a:cs typeface="Carlito"/>
              </a:rPr>
              <a:t>Achievement</a:t>
            </a:r>
            <a:endParaRPr sz="1600">
              <a:latin typeface="Carlito"/>
              <a:cs typeface="Carlito"/>
            </a:endParaRPr>
          </a:p>
        </p:txBody>
      </p:sp>
      <p:grpSp>
        <p:nvGrpSpPr>
          <p:cNvPr id="21" name="object 21"/>
          <p:cNvGrpSpPr/>
          <p:nvPr/>
        </p:nvGrpSpPr>
        <p:grpSpPr>
          <a:xfrm>
            <a:off x="1831848" y="1860550"/>
            <a:ext cx="3934460" cy="1288415"/>
            <a:chOff x="1831848" y="1860550"/>
            <a:chExt cx="3934460" cy="1288415"/>
          </a:xfrm>
        </p:grpSpPr>
        <p:sp>
          <p:nvSpPr>
            <p:cNvPr id="22" name="object 22"/>
            <p:cNvSpPr/>
            <p:nvPr/>
          </p:nvSpPr>
          <p:spPr>
            <a:xfrm>
              <a:off x="2811780" y="1866900"/>
              <a:ext cx="2916555" cy="482600"/>
            </a:xfrm>
            <a:custGeom>
              <a:avLst/>
              <a:gdLst/>
              <a:ahLst/>
              <a:cxnLst/>
              <a:rect l="l" t="t" r="r" b="b"/>
              <a:pathLst>
                <a:path w="2916554" h="482600">
                  <a:moveTo>
                    <a:pt x="0" y="482485"/>
                  </a:moveTo>
                  <a:lnTo>
                    <a:pt x="0" y="0"/>
                  </a:lnTo>
                  <a:lnTo>
                    <a:pt x="2916097" y="0"/>
                  </a:lnTo>
                  <a:lnTo>
                    <a:pt x="2916097" y="165099"/>
                  </a:lnTo>
                </a:path>
              </a:pathLst>
            </a:custGeom>
            <a:ln w="12700">
              <a:solidFill>
                <a:srgbClr val="000000"/>
              </a:solidFill>
            </a:ln>
          </p:spPr>
          <p:txBody>
            <a:bodyPr wrap="square" lIns="0" tIns="0" rIns="0" bIns="0" rtlCol="0"/>
            <a:lstStyle/>
            <a:p>
              <a:endParaRPr/>
            </a:p>
          </p:txBody>
        </p:sp>
        <p:sp>
          <p:nvSpPr>
            <p:cNvPr id="23" name="object 23"/>
            <p:cNvSpPr/>
            <p:nvPr/>
          </p:nvSpPr>
          <p:spPr>
            <a:xfrm>
              <a:off x="5689777" y="2019300"/>
              <a:ext cx="76200" cy="76200"/>
            </a:xfrm>
            <a:custGeom>
              <a:avLst/>
              <a:gdLst/>
              <a:ahLst/>
              <a:cxnLst/>
              <a:rect l="l" t="t" r="r" b="b"/>
              <a:pathLst>
                <a:path w="76200" h="76200">
                  <a:moveTo>
                    <a:pt x="76200" y="0"/>
                  </a:moveTo>
                  <a:lnTo>
                    <a:pt x="0" y="0"/>
                  </a:lnTo>
                  <a:lnTo>
                    <a:pt x="38100" y="76200"/>
                  </a:lnTo>
                  <a:lnTo>
                    <a:pt x="76200" y="0"/>
                  </a:lnTo>
                  <a:close/>
                </a:path>
              </a:pathLst>
            </a:custGeom>
            <a:solidFill>
              <a:srgbClr val="000000"/>
            </a:solidFill>
          </p:spPr>
          <p:txBody>
            <a:bodyPr wrap="square" lIns="0" tIns="0" rIns="0" bIns="0" rtlCol="0"/>
            <a:lstStyle/>
            <a:p>
              <a:endParaRPr/>
            </a:p>
          </p:txBody>
        </p:sp>
        <p:sp>
          <p:nvSpPr>
            <p:cNvPr id="24" name="object 24"/>
            <p:cNvSpPr/>
            <p:nvPr/>
          </p:nvSpPr>
          <p:spPr>
            <a:xfrm>
              <a:off x="1836420" y="2095500"/>
              <a:ext cx="1801495" cy="1049020"/>
            </a:xfrm>
            <a:custGeom>
              <a:avLst/>
              <a:gdLst/>
              <a:ahLst/>
              <a:cxnLst/>
              <a:rect l="l" t="t" r="r" b="b"/>
              <a:pathLst>
                <a:path w="1801495" h="1049020">
                  <a:moveTo>
                    <a:pt x="0" y="524255"/>
                  </a:moveTo>
                  <a:lnTo>
                    <a:pt x="7584" y="455912"/>
                  </a:lnTo>
                  <a:lnTo>
                    <a:pt x="29703" y="390225"/>
                  </a:lnTo>
                  <a:lnTo>
                    <a:pt x="65409" y="327749"/>
                  </a:lnTo>
                  <a:lnTo>
                    <a:pt x="113751" y="269036"/>
                  </a:lnTo>
                  <a:lnTo>
                    <a:pt x="142363" y="241263"/>
                  </a:lnTo>
                  <a:lnTo>
                    <a:pt x="173779" y="214638"/>
                  </a:lnTo>
                  <a:lnTo>
                    <a:pt x="207880" y="189231"/>
                  </a:lnTo>
                  <a:lnTo>
                    <a:pt x="244546" y="165109"/>
                  </a:lnTo>
                  <a:lnTo>
                    <a:pt x="283659" y="142343"/>
                  </a:lnTo>
                  <a:lnTo>
                    <a:pt x="325100" y="121000"/>
                  </a:lnTo>
                  <a:lnTo>
                    <a:pt x="368751" y="101152"/>
                  </a:lnTo>
                  <a:lnTo>
                    <a:pt x="414493" y="82865"/>
                  </a:lnTo>
                  <a:lnTo>
                    <a:pt x="462208" y="66211"/>
                  </a:lnTo>
                  <a:lnTo>
                    <a:pt x="511776" y="51257"/>
                  </a:lnTo>
                  <a:lnTo>
                    <a:pt x="563079" y="38072"/>
                  </a:lnTo>
                  <a:lnTo>
                    <a:pt x="615998" y="26727"/>
                  </a:lnTo>
                  <a:lnTo>
                    <a:pt x="670415" y="17289"/>
                  </a:lnTo>
                  <a:lnTo>
                    <a:pt x="726210" y="9829"/>
                  </a:lnTo>
                  <a:lnTo>
                    <a:pt x="783266" y="4414"/>
                  </a:lnTo>
                  <a:lnTo>
                    <a:pt x="841463" y="1115"/>
                  </a:lnTo>
                  <a:lnTo>
                    <a:pt x="900684" y="0"/>
                  </a:lnTo>
                  <a:lnTo>
                    <a:pt x="959904" y="1115"/>
                  </a:lnTo>
                  <a:lnTo>
                    <a:pt x="1018101" y="4414"/>
                  </a:lnTo>
                  <a:lnTo>
                    <a:pt x="1075157" y="9829"/>
                  </a:lnTo>
                  <a:lnTo>
                    <a:pt x="1130952" y="17289"/>
                  </a:lnTo>
                  <a:lnTo>
                    <a:pt x="1185369" y="26727"/>
                  </a:lnTo>
                  <a:lnTo>
                    <a:pt x="1238288" y="38072"/>
                  </a:lnTo>
                  <a:lnTo>
                    <a:pt x="1289591" y="51257"/>
                  </a:lnTo>
                  <a:lnTo>
                    <a:pt x="1339159" y="66211"/>
                  </a:lnTo>
                  <a:lnTo>
                    <a:pt x="1386874" y="82865"/>
                  </a:lnTo>
                  <a:lnTo>
                    <a:pt x="1432616" y="101152"/>
                  </a:lnTo>
                  <a:lnTo>
                    <a:pt x="1476267" y="121000"/>
                  </a:lnTo>
                  <a:lnTo>
                    <a:pt x="1517708" y="142343"/>
                  </a:lnTo>
                  <a:lnTo>
                    <a:pt x="1556821" y="165109"/>
                  </a:lnTo>
                  <a:lnTo>
                    <a:pt x="1593487" y="189231"/>
                  </a:lnTo>
                  <a:lnTo>
                    <a:pt x="1627588" y="214638"/>
                  </a:lnTo>
                  <a:lnTo>
                    <a:pt x="1659004" y="241263"/>
                  </a:lnTo>
                  <a:lnTo>
                    <a:pt x="1687616" y="269036"/>
                  </a:lnTo>
                  <a:lnTo>
                    <a:pt x="1713308" y="297888"/>
                  </a:lnTo>
                  <a:lnTo>
                    <a:pt x="1755450" y="358552"/>
                  </a:lnTo>
                  <a:lnTo>
                    <a:pt x="1784481" y="422702"/>
                  </a:lnTo>
                  <a:lnTo>
                    <a:pt x="1799452" y="489786"/>
                  </a:lnTo>
                  <a:lnTo>
                    <a:pt x="1801368" y="524255"/>
                  </a:lnTo>
                  <a:lnTo>
                    <a:pt x="1799452" y="558725"/>
                  </a:lnTo>
                  <a:lnTo>
                    <a:pt x="1784481" y="625809"/>
                  </a:lnTo>
                  <a:lnTo>
                    <a:pt x="1755450" y="689959"/>
                  </a:lnTo>
                  <a:lnTo>
                    <a:pt x="1713308" y="750623"/>
                  </a:lnTo>
                  <a:lnTo>
                    <a:pt x="1687616" y="779475"/>
                  </a:lnTo>
                  <a:lnTo>
                    <a:pt x="1659004" y="807248"/>
                  </a:lnTo>
                  <a:lnTo>
                    <a:pt x="1627588" y="833873"/>
                  </a:lnTo>
                  <a:lnTo>
                    <a:pt x="1593487" y="859280"/>
                  </a:lnTo>
                  <a:lnTo>
                    <a:pt x="1556821" y="883402"/>
                  </a:lnTo>
                  <a:lnTo>
                    <a:pt x="1517708" y="906168"/>
                  </a:lnTo>
                  <a:lnTo>
                    <a:pt x="1476267" y="927511"/>
                  </a:lnTo>
                  <a:lnTo>
                    <a:pt x="1432616" y="947359"/>
                  </a:lnTo>
                  <a:lnTo>
                    <a:pt x="1386874" y="965646"/>
                  </a:lnTo>
                  <a:lnTo>
                    <a:pt x="1339159" y="982300"/>
                  </a:lnTo>
                  <a:lnTo>
                    <a:pt x="1289591" y="997254"/>
                  </a:lnTo>
                  <a:lnTo>
                    <a:pt x="1238288" y="1010439"/>
                  </a:lnTo>
                  <a:lnTo>
                    <a:pt x="1185369" y="1021784"/>
                  </a:lnTo>
                  <a:lnTo>
                    <a:pt x="1130952" y="1031222"/>
                  </a:lnTo>
                  <a:lnTo>
                    <a:pt x="1075157" y="1038682"/>
                  </a:lnTo>
                  <a:lnTo>
                    <a:pt x="1018101" y="1044097"/>
                  </a:lnTo>
                  <a:lnTo>
                    <a:pt x="959904" y="1047396"/>
                  </a:lnTo>
                  <a:lnTo>
                    <a:pt x="900684" y="1048511"/>
                  </a:lnTo>
                  <a:lnTo>
                    <a:pt x="841463" y="1047396"/>
                  </a:lnTo>
                  <a:lnTo>
                    <a:pt x="783266" y="1044097"/>
                  </a:lnTo>
                  <a:lnTo>
                    <a:pt x="726210" y="1038682"/>
                  </a:lnTo>
                  <a:lnTo>
                    <a:pt x="670415" y="1031222"/>
                  </a:lnTo>
                  <a:lnTo>
                    <a:pt x="615998" y="1021784"/>
                  </a:lnTo>
                  <a:lnTo>
                    <a:pt x="563079" y="1010439"/>
                  </a:lnTo>
                  <a:lnTo>
                    <a:pt x="511776" y="997254"/>
                  </a:lnTo>
                  <a:lnTo>
                    <a:pt x="462208" y="982300"/>
                  </a:lnTo>
                  <a:lnTo>
                    <a:pt x="414493" y="965646"/>
                  </a:lnTo>
                  <a:lnTo>
                    <a:pt x="368751" y="947359"/>
                  </a:lnTo>
                  <a:lnTo>
                    <a:pt x="325100" y="927511"/>
                  </a:lnTo>
                  <a:lnTo>
                    <a:pt x="283659" y="906168"/>
                  </a:lnTo>
                  <a:lnTo>
                    <a:pt x="244546" y="883402"/>
                  </a:lnTo>
                  <a:lnTo>
                    <a:pt x="207880" y="859280"/>
                  </a:lnTo>
                  <a:lnTo>
                    <a:pt x="173779" y="833873"/>
                  </a:lnTo>
                  <a:lnTo>
                    <a:pt x="142363" y="807248"/>
                  </a:lnTo>
                  <a:lnTo>
                    <a:pt x="113751" y="779475"/>
                  </a:lnTo>
                  <a:lnTo>
                    <a:pt x="88059" y="750623"/>
                  </a:lnTo>
                  <a:lnTo>
                    <a:pt x="45917" y="689959"/>
                  </a:lnTo>
                  <a:lnTo>
                    <a:pt x="16886" y="625809"/>
                  </a:lnTo>
                  <a:lnTo>
                    <a:pt x="1915" y="558725"/>
                  </a:lnTo>
                  <a:lnTo>
                    <a:pt x="0" y="524255"/>
                  </a:lnTo>
                  <a:close/>
                </a:path>
              </a:pathLst>
            </a:custGeom>
            <a:ln w="9144">
              <a:solidFill>
                <a:srgbClr val="EB641E"/>
              </a:solidFill>
            </a:ln>
          </p:spPr>
          <p:txBody>
            <a:bodyPr wrap="square" lIns="0" tIns="0" rIns="0" bIns="0" rtlCol="0"/>
            <a:lstStyle/>
            <a:p>
              <a:endParaRPr/>
            </a:p>
          </p:txBody>
        </p:sp>
      </p:grpSp>
      <p:sp>
        <p:nvSpPr>
          <p:cNvPr id="25" name="object 25"/>
          <p:cNvSpPr txBox="1"/>
          <p:nvPr/>
        </p:nvSpPr>
        <p:spPr>
          <a:xfrm>
            <a:off x="575378" y="5201831"/>
            <a:ext cx="4203065" cy="299720"/>
          </a:xfrm>
          <a:prstGeom prst="rect">
            <a:avLst/>
          </a:prstGeom>
        </p:spPr>
        <p:txBody>
          <a:bodyPr vert="horz" wrap="square" lIns="0" tIns="12700" rIns="0" bIns="0" rtlCol="0">
            <a:spAutoFit/>
          </a:bodyPr>
          <a:lstStyle/>
          <a:p>
            <a:pPr marL="12700">
              <a:lnSpc>
                <a:spcPct val="100000"/>
              </a:lnSpc>
              <a:spcBef>
                <a:spcPts val="100"/>
              </a:spcBef>
            </a:pPr>
            <a:r>
              <a:rPr sz="1800" spc="-35" dirty="0">
                <a:latin typeface="Arial"/>
                <a:cs typeface="Arial"/>
              </a:rPr>
              <a:t>Applying</a:t>
            </a:r>
            <a:r>
              <a:rPr sz="1800" spc="-190" dirty="0">
                <a:latin typeface="Arial"/>
                <a:cs typeface="Arial"/>
              </a:rPr>
              <a:t> </a:t>
            </a:r>
            <a:r>
              <a:rPr sz="1800" spc="-10" dirty="0">
                <a:latin typeface="Arial"/>
                <a:cs typeface="Arial"/>
              </a:rPr>
              <a:t>the</a:t>
            </a:r>
            <a:r>
              <a:rPr sz="1800" spc="-200" dirty="0">
                <a:latin typeface="Arial"/>
                <a:cs typeface="Arial"/>
              </a:rPr>
              <a:t> </a:t>
            </a:r>
            <a:r>
              <a:rPr sz="1800" spc="-60" dirty="0">
                <a:latin typeface="Arial"/>
                <a:cs typeface="Arial"/>
              </a:rPr>
              <a:t>Capabilities</a:t>
            </a:r>
            <a:r>
              <a:rPr sz="1800" spc="-200" dirty="0">
                <a:latin typeface="Arial"/>
                <a:cs typeface="Arial"/>
              </a:rPr>
              <a:t> </a:t>
            </a:r>
            <a:r>
              <a:rPr sz="1800" spc="-60" dirty="0">
                <a:latin typeface="Arial"/>
                <a:cs typeface="Arial"/>
              </a:rPr>
              <a:t>Approach</a:t>
            </a:r>
            <a:r>
              <a:rPr sz="1800" spc="-165" dirty="0">
                <a:latin typeface="Arial"/>
                <a:cs typeface="Arial"/>
              </a:rPr>
              <a:t> </a:t>
            </a:r>
            <a:r>
              <a:rPr sz="1800" spc="35" dirty="0">
                <a:latin typeface="Arial"/>
                <a:cs typeface="Arial"/>
              </a:rPr>
              <a:t>to</a:t>
            </a:r>
            <a:r>
              <a:rPr sz="1800" spc="-145" dirty="0">
                <a:latin typeface="Arial"/>
                <a:cs typeface="Arial"/>
              </a:rPr>
              <a:t> </a:t>
            </a:r>
            <a:r>
              <a:rPr sz="1800" spc="-114" dirty="0">
                <a:latin typeface="Arial"/>
                <a:cs typeface="Arial"/>
              </a:rPr>
              <a:t>ICT4D</a:t>
            </a:r>
            <a:endParaRPr sz="18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643986"/>
            <a:ext cx="3743325" cy="505267"/>
          </a:xfrm>
          <a:prstGeom prst="rect">
            <a:avLst/>
          </a:prstGeom>
        </p:spPr>
        <p:txBody>
          <a:bodyPr vert="horz" wrap="square" lIns="0" tIns="12700" rIns="0" bIns="0" rtlCol="0">
            <a:spAutoFit/>
          </a:bodyPr>
          <a:lstStyle/>
          <a:p>
            <a:pPr marL="12700">
              <a:lnSpc>
                <a:spcPct val="100000"/>
              </a:lnSpc>
              <a:spcBef>
                <a:spcPts val="100"/>
              </a:spcBef>
            </a:pPr>
            <a:r>
              <a:rPr spc="-235" dirty="0"/>
              <a:t>Research</a:t>
            </a:r>
            <a:r>
              <a:rPr spc="-515" dirty="0"/>
              <a:t> </a:t>
            </a:r>
            <a:r>
              <a:rPr spc="-120" dirty="0"/>
              <a:t>Qu</a:t>
            </a:r>
            <a:r>
              <a:rPr lang="en-US" spc="-120" dirty="0"/>
              <a:t>e</a:t>
            </a:r>
            <a:r>
              <a:rPr spc="-120" dirty="0"/>
              <a:t>stions</a:t>
            </a:r>
          </a:p>
        </p:txBody>
      </p:sp>
      <p:sp>
        <p:nvSpPr>
          <p:cNvPr id="3" name="object 3"/>
          <p:cNvSpPr/>
          <p:nvPr/>
        </p:nvSpPr>
        <p:spPr>
          <a:xfrm>
            <a:off x="914400" y="1371600"/>
            <a:ext cx="7021355" cy="532901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44500" y="574256"/>
            <a:ext cx="2905125" cy="574040"/>
          </a:xfrm>
          <a:prstGeom prst="rect">
            <a:avLst/>
          </a:prstGeom>
        </p:spPr>
        <p:txBody>
          <a:bodyPr vert="horz" wrap="square" lIns="0" tIns="12700" rIns="0" bIns="0" rtlCol="0">
            <a:spAutoFit/>
          </a:bodyPr>
          <a:lstStyle/>
          <a:p>
            <a:pPr marL="12700">
              <a:lnSpc>
                <a:spcPct val="100000"/>
              </a:lnSpc>
              <a:spcBef>
                <a:spcPts val="100"/>
              </a:spcBef>
            </a:pPr>
            <a:r>
              <a:rPr spc="-80" dirty="0"/>
              <a:t>Critique </a:t>
            </a:r>
            <a:r>
              <a:rPr spc="-95" dirty="0"/>
              <a:t>on</a:t>
            </a:r>
            <a:r>
              <a:rPr spc="-640" dirty="0"/>
              <a:t> </a:t>
            </a:r>
            <a:r>
              <a:rPr spc="-240" dirty="0"/>
              <a:t>Sen</a:t>
            </a:r>
          </a:p>
        </p:txBody>
      </p:sp>
      <p:sp>
        <p:nvSpPr>
          <p:cNvPr id="5" name="object 5"/>
          <p:cNvSpPr txBox="1"/>
          <p:nvPr/>
        </p:nvSpPr>
        <p:spPr>
          <a:xfrm>
            <a:off x="444500" y="1345240"/>
            <a:ext cx="8029575" cy="5354320"/>
          </a:xfrm>
          <a:prstGeom prst="rect">
            <a:avLst/>
          </a:prstGeom>
        </p:spPr>
        <p:txBody>
          <a:bodyPr vert="horz" wrap="square" lIns="0" tIns="146685" rIns="0" bIns="0" rtlCol="0">
            <a:spAutoFit/>
          </a:bodyPr>
          <a:lstStyle/>
          <a:p>
            <a:pPr marL="356870" indent="-344805">
              <a:lnSpc>
                <a:spcPct val="100000"/>
              </a:lnSpc>
              <a:spcBef>
                <a:spcPts val="1155"/>
              </a:spcBef>
              <a:buClr>
                <a:srgbClr val="EB641E"/>
              </a:buClr>
              <a:buFont typeface="Wingdings"/>
              <a:buChar char=""/>
              <a:tabLst>
                <a:tab pos="356870" algn="l"/>
                <a:tab pos="357505" algn="l"/>
              </a:tabLst>
            </a:pPr>
            <a:r>
              <a:rPr sz="3000" spc="-45" dirty="0">
                <a:latin typeface="Arial"/>
                <a:cs typeface="Arial"/>
              </a:rPr>
              <a:t>Insufficient</a:t>
            </a:r>
            <a:r>
              <a:rPr sz="3000" spc="-265" dirty="0">
                <a:latin typeface="Arial"/>
                <a:cs typeface="Arial"/>
              </a:rPr>
              <a:t> </a:t>
            </a:r>
            <a:r>
              <a:rPr sz="3000" spc="-35" dirty="0">
                <a:latin typeface="Arial"/>
                <a:cs typeface="Arial"/>
              </a:rPr>
              <a:t>theorization</a:t>
            </a:r>
            <a:r>
              <a:rPr sz="3000" spc="-250" dirty="0">
                <a:latin typeface="Arial"/>
                <a:cs typeface="Arial"/>
              </a:rPr>
              <a:t> </a:t>
            </a:r>
            <a:r>
              <a:rPr sz="3000" spc="-80" dirty="0">
                <a:latin typeface="Arial"/>
                <a:cs typeface="Arial"/>
              </a:rPr>
              <a:t>on</a:t>
            </a:r>
            <a:r>
              <a:rPr sz="3000" spc="-225" dirty="0">
                <a:latin typeface="Arial"/>
                <a:cs typeface="Arial"/>
              </a:rPr>
              <a:t> </a:t>
            </a:r>
            <a:r>
              <a:rPr sz="3000" spc="-55" dirty="0">
                <a:latin typeface="Arial"/>
                <a:cs typeface="Arial"/>
              </a:rPr>
              <a:t>structure</a:t>
            </a:r>
            <a:r>
              <a:rPr sz="3000" spc="-280" dirty="0">
                <a:latin typeface="Arial"/>
                <a:cs typeface="Arial"/>
              </a:rPr>
              <a:t> </a:t>
            </a:r>
            <a:r>
              <a:rPr sz="3000" spc="-120" dirty="0">
                <a:latin typeface="Arial"/>
                <a:cs typeface="Arial"/>
              </a:rPr>
              <a:t>and</a:t>
            </a:r>
            <a:r>
              <a:rPr sz="3000" spc="-204" dirty="0">
                <a:latin typeface="Arial"/>
                <a:cs typeface="Arial"/>
              </a:rPr>
              <a:t> </a:t>
            </a:r>
            <a:r>
              <a:rPr sz="3000" spc="-75" dirty="0">
                <a:latin typeface="Arial"/>
                <a:cs typeface="Arial"/>
              </a:rPr>
              <a:t>power</a:t>
            </a:r>
            <a:endParaRPr sz="3000" dirty="0">
              <a:latin typeface="Arial"/>
              <a:cs typeface="Arial"/>
            </a:endParaRPr>
          </a:p>
          <a:p>
            <a:pPr marL="737870" marR="5080" lvl="1" indent="-368935">
              <a:lnSpc>
                <a:spcPts val="2810"/>
              </a:lnSpc>
              <a:spcBef>
                <a:spcPts val="1255"/>
              </a:spcBef>
              <a:buClr>
                <a:srgbClr val="EB641E"/>
              </a:buClr>
              <a:buFont typeface="Wingdings"/>
              <a:buChar char=""/>
              <a:tabLst>
                <a:tab pos="737870" algn="l"/>
                <a:tab pos="738505" algn="l"/>
              </a:tabLst>
            </a:pPr>
            <a:r>
              <a:rPr sz="2600" spc="-105" dirty="0">
                <a:latin typeface="Arial"/>
                <a:cs typeface="Arial"/>
              </a:rPr>
              <a:t>Unable</a:t>
            </a:r>
            <a:r>
              <a:rPr sz="2600" spc="-170" dirty="0">
                <a:latin typeface="Arial"/>
                <a:cs typeface="Arial"/>
              </a:rPr>
              <a:t> </a:t>
            </a:r>
            <a:r>
              <a:rPr sz="2600" spc="60" dirty="0">
                <a:latin typeface="Arial"/>
                <a:cs typeface="Arial"/>
              </a:rPr>
              <a:t>to</a:t>
            </a:r>
            <a:r>
              <a:rPr sz="2600" spc="-215" dirty="0">
                <a:latin typeface="Arial"/>
                <a:cs typeface="Arial"/>
              </a:rPr>
              <a:t> </a:t>
            </a:r>
            <a:r>
              <a:rPr sz="2600" spc="-135" dirty="0">
                <a:latin typeface="Arial"/>
                <a:cs typeface="Arial"/>
              </a:rPr>
              <a:t>address</a:t>
            </a:r>
            <a:r>
              <a:rPr sz="2600" spc="-215" dirty="0">
                <a:latin typeface="Arial"/>
                <a:cs typeface="Arial"/>
              </a:rPr>
              <a:t> </a:t>
            </a:r>
            <a:r>
              <a:rPr sz="2600" spc="-55" dirty="0">
                <a:latin typeface="Arial"/>
                <a:cs typeface="Arial"/>
              </a:rPr>
              <a:t>“entrenched</a:t>
            </a:r>
            <a:r>
              <a:rPr sz="2600" spc="-195" dirty="0">
                <a:latin typeface="Arial"/>
                <a:cs typeface="Arial"/>
              </a:rPr>
              <a:t> </a:t>
            </a:r>
            <a:r>
              <a:rPr sz="2600" spc="-65" dirty="0">
                <a:latin typeface="Arial"/>
                <a:cs typeface="Arial"/>
              </a:rPr>
              <a:t>power</a:t>
            </a:r>
            <a:r>
              <a:rPr sz="2600" spc="-200" dirty="0">
                <a:latin typeface="Arial"/>
                <a:cs typeface="Arial"/>
              </a:rPr>
              <a:t> </a:t>
            </a:r>
            <a:r>
              <a:rPr sz="2600" spc="-105" dirty="0">
                <a:latin typeface="Arial"/>
                <a:cs typeface="Arial"/>
              </a:rPr>
              <a:t>and</a:t>
            </a:r>
            <a:r>
              <a:rPr sz="2600" spc="-195" dirty="0">
                <a:latin typeface="Arial"/>
                <a:cs typeface="Arial"/>
              </a:rPr>
              <a:t> </a:t>
            </a:r>
            <a:r>
              <a:rPr sz="2600" spc="-20" dirty="0">
                <a:latin typeface="Arial"/>
                <a:cs typeface="Arial"/>
              </a:rPr>
              <a:t>the</a:t>
            </a:r>
            <a:r>
              <a:rPr sz="2600" spc="-190" dirty="0">
                <a:latin typeface="Arial"/>
                <a:cs typeface="Arial"/>
              </a:rPr>
              <a:t> </a:t>
            </a:r>
            <a:r>
              <a:rPr sz="2600" spc="-40" dirty="0">
                <a:latin typeface="Arial"/>
                <a:cs typeface="Arial"/>
              </a:rPr>
              <a:t>politics  </a:t>
            </a:r>
            <a:r>
              <a:rPr sz="2600" spc="20" dirty="0">
                <a:latin typeface="Arial"/>
                <a:cs typeface="Arial"/>
              </a:rPr>
              <a:t>of</a:t>
            </a:r>
            <a:r>
              <a:rPr sz="2600" spc="-204" dirty="0">
                <a:latin typeface="Arial"/>
                <a:cs typeface="Arial"/>
              </a:rPr>
              <a:t> </a:t>
            </a:r>
            <a:r>
              <a:rPr sz="2600" spc="-25" dirty="0">
                <a:latin typeface="Arial"/>
                <a:cs typeface="Arial"/>
              </a:rPr>
              <a:t>conflict</a:t>
            </a:r>
            <a:r>
              <a:rPr sz="2600" spc="-165" dirty="0">
                <a:latin typeface="Arial"/>
                <a:cs typeface="Arial"/>
              </a:rPr>
              <a:t> </a:t>
            </a:r>
            <a:r>
              <a:rPr sz="2600" spc="-30" dirty="0">
                <a:latin typeface="Arial"/>
                <a:cs typeface="Arial"/>
              </a:rPr>
              <a:t>or</a:t>
            </a:r>
            <a:r>
              <a:rPr sz="2600" spc="-200" dirty="0">
                <a:latin typeface="Arial"/>
                <a:cs typeface="Arial"/>
              </a:rPr>
              <a:t> </a:t>
            </a:r>
            <a:r>
              <a:rPr sz="2600" spc="-105" dirty="0">
                <a:latin typeface="Arial"/>
                <a:cs typeface="Arial"/>
              </a:rPr>
              <a:t>social</a:t>
            </a:r>
            <a:r>
              <a:rPr sz="2600" spc="-195" dirty="0">
                <a:latin typeface="Arial"/>
                <a:cs typeface="Arial"/>
              </a:rPr>
              <a:t> </a:t>
            </a:r>
            <a:r>
              <a:rPr sz="2600" spc="-15" dirty="0">
                <a:latin typeface="Arial"/>
                <a:cs typeface="Arial"/>
              </a:rPr>
              <a:t>mobilization”</a:t>
            </a:r>
            <a:r>
              <a:rPr sz="2600" spc="-215" dirty="0">
                <a:latin typeface="Arial"/>
                <a:cs typeface="Arial"/>
              </a:rPr>
              <a:t> </a:t>
            </a:r>
            <a:r>
              <a:rPr sz="2600" spc="-90" dirty="0">
                <a:latin typeface="Arial"/>
                <a:cs typeface="Arial"/>
              </a:rPr>
              <a:t>(Navarro</a:t>
            </a:r>
            <a:r>
              <a:rPr sz="2600" spc="-140" dirty="0">
                <a:latin typeface="Arial"/>
                <a:cs typeface="Arial"/>
              </a:rPr>
              <a:t> </a:t>
            </a:r>
            <a:r>
              <a:rPr sz="2600" spc="-135" dirty="0">
                <a:latin typeface="Arial"/>
                <a:cs typeface="Arial"/>
              </a:rPr>
              <a:t>2000)</a:t>
            </a:r>
            <a:endParaRPr sz="2600" dirty="0">
              <a:latin typeface="Arial"/>
              <a:cs typeface="Arial"/>
            </a:endParaRPr>
          </a:p>
          <a:p>
            <a:pPr marL="737870" marR="138430" lvl="1" indent="-368935">
              <a:lnSpc>
                <a:spcPts val="2810"/>
              </a:lnSpc>
              <a:spcBef>
                <a:spcPts val="1195"/>
              </a:spcBef>
              <a:buClr>
                <a:srgbClr val="EB641E"/>
              </a:buClr>
              <a:buFont typeface="Wingdings"/>
              <a:buChar char=""/>
              <a:tabLst>
                <a:tab pos="737870" algn="l"/>
                <a:tab pos="738505" algn="l"/>
              </a:tabLst>
            </a:pPr>
            <a:r>
              <a:rPr sz="2600" spc="-180" dirty="0">
                <a:latin typeface="Arial"/>
                <a:cs typeface="Arial"/>
              </a:rPr>
              <a:t>a</a:t>
            </a:r>
            <a:r>
              <a:rPr sz="2600" spc="-190" dirty="0">
                <a:latin typeface="Arial"/>
                <a:cs typeface="Arial"/>
              </a:rPr>
              <a:t> </a:t>
            </a:r>
            <a:r>
              <a:rPr sz="2600" spc="-114" dirty="0">
                <a:latin typeface="Arial"/>
                <a:cs typeface="Arial"/>
              </a:rPr>
              <a:t>need</a:t>
            </a:r>
            <a:r>
              <a:rPr sz="2600" spc="-210" dirty="0">
                <a:latin typeface="Arial"/>
                <a:cs typeface="Arial"/>
              </a:rPr>
              <a:t> </a:t>
            </a:r>
            <a:r>
              <a:rPr sz="2600" spc="60" dirty="0">
                <a:latin typeface="Arial"/>
                <a:cs typeface="Arial"/>
              </a:rPr>
              <a:t>to</a:t>
            </a:r>
            <a:r>
              <a:rPr sz="2600" spc="-210" dirty="0">
                <a:latin typeface="Arial"/>
                <a:cs typeface="Arial"/>
              </a:rPr>
              <a:t> </a:t>
            </a:r>
            <a:r>
              <a:rPr sz="2600" spc="-60" dirty="0">
                <a:latin typeface="Arial"/>
                <a:cs typeface="Arial"/>
              </a:rPr>
              <a:t>distinguish</a:t>
            </a:r>
            <a:r>
              <a:rPr sz="2600" spc="-180" dirty="0">
                <a:latin typeface="Arial"/>
                <a:cs typeface="Arial"/>
              </a:rPr>
              <a:t> </a:t>
            </a:r>
            <a:r>
              <a:rPr sz="2600" spc="-20" dirty="0">
                <a:latin typeface="Arial"/>
                <a:cs typeface="Arial"/>
              </a:rPr>
              <a:t>the</a:t>
            </a:r>
            <a:r>
              <a:rPr sz="2600" spc="-185" dirty="0">
                <a:latin typeface="Arial"/>
                <a:cs typeface="Arial"/>
              </a:rPr>
              <a:t> </a:t>
            </a:r>
            <a:r>
              <a:rPr sz="2600" spc="-30" dirty="0">
                <a:latin typeface="Arial"/>
                <a:cs typeface="Arial"/>
              </a:rPr>
              <a:t>type</a:t>
            </a:r>
            <a:r>
              <a:rPr sz="2600" spc="-215" dirty="0">
                <a:latin typeface="Arial"/>
                <a:cs typeface="Arial"/>
              </a:rPr>
              <a:t> </a:t>
            </a:r>
            <a:r>
              <a:rPr sz="2600" spc="20" dirty="0">
                <a:latin typeface="Arial"/>
                <a:cs typeface="Arial"/>
              </a:rPr>
              <a:t>of</a:t>
            </a:r>
            <a:r>
              <a:rPr sz="2600" spc="-200" dirty="0">
                <a:latin typeface="Arial"/>
                <a:cs typeface="Arial"/>
              </a:rPr>
              <a:t> </a:t>
            </a:r>
            <a:r>
              <a:rPr sz="2600" spc="-70" dirty="0">
                <a:latin typeface="Arial"/>
                <a:cs typeface="Arial"/>
              </a:rPr>
              <a:t>structures</a:t>
            </a:r>
            <a:r>
              <a:rPr sz="2600" spc="-190" dirty="0">
                <a:latin typeface="Arial"/>
                <a:cs typeface="Arial"/>
              </a:rPr>
              <a:t> </a:t>
            </a:r>
            <a:r>
              <a:rPr sz="2600" spc="-70" dirty="0">
                <a:latin typeface="Arial"/>
                <a:cs typeface="Arial"/>
              </a:rPr>
              <a:t>favorable  </a:t>
            </a:r>
            <a:r>
              <a:rPr sz="2600" spc="10" dirty="0">
                <a:latin typeface="Arial"/>
                <a:cs typeface="Arial"/>
              </a:rPr>
              <a:t>for</a:t>
            </a:r>
            <a:r>
              <a:rPr sz="2600" spc="-180" dirty="0">
                <a:latin typeface="Arial"/>
                <a:cs typeface="Arial"/>
              </a:rPr>
              <a:t> </a:t>
            </a:r>
            <a:r>
              <a:rPr sz="2600" spc="-50" dirty="0">
                <a:latin typeface="Arial"/>
                <a:cs typeface="Arial"/>
              </a:rPr>
              <a:t>individual</a:t>
            </a:r>
            <a:r>
              <a:rPr sz="2600" spc="-195" dirty="0">
                <a:latin typeface="Arial"/>
                <a:cs typeface="Arial"/>
              </a:rPr>
              <a:t> </a:t>
            </a:r>
            <a:r>
              <a:rPr sz="2600" spc="-120" dirty="0">
                <a:latin typeface="Arial"/>
                <a:cs typeface="Arial"/>
              </a:rPr>
              <a:t>agency</a:t>
            </a:r>
            <a:r>
              <a:rPr sz="2600" spc="-190" dirty="0">
                <a:latin typeface="Arial"/>
                <a:cs typeface="Arial"/>
              </a:rPr>
              <a:t> </a:t>
            </a:r>
            <a:r>
              <a:rPr sz="2600" spc="-60" dirty="0">
                <a:latin typeface="Arial"/>
                <a:cs typeface="Arial"/>
              </a:rPr>
              <a:t>(Stewart</a:t>
            </a:r>
            <a:r>
              <a:rPr sz="2600" spc="-185" dirty="0">
                <a:latin typeface="Arial"/>
                <a:cs typeface="Arial"/>
              </a:rPr>
              <a:t> </a:t>
            </a:r>
            <a:r>
              <a:rPr sz="2600" spc="-105" dirty="0">
                <a:latin typeface="Arial"/>
                <a:cs typeface="Arial"/>
              </a:rPr>
              <a:t>and</a:t>
            </a:r>
            <a:r>
              <a:rPr sz="2600" spc="-190" dirty="0">
                <a:latin typeface="Arial"/>
                <a:cs typeface="Arial"/>
              </a:rPr>
              <a:t> </a:t>
            </a:r>
            <a:r>
              <a:rPr sz="2600" spc="-90" dirty="0">
                <a:latin typeface="Arial"/>
                <a:cs typeface="Arial"/>
              </a:rPr>
              <a:t>Deneulin</a:t>
            </a:r>
            <a:r>
              <a:rPr sz="2600" spc="-180" dirty="0">
                <a:latin typeface="Arial"/>
                <a:cs typeface="Arial"/>
              </a:rPr>
              <a:t> </a:t>
            </a:r>
            <a:r>
              <a:rPr sz="2600" spc="-140" dirty="0">
                <a:latin typeface="Arial"/>
                <a:cs typeface="Arial"/>
              </a:rPr>
              <a:t>2002)</a:t>
            </a:r>
            <a:endParaRPr sz="2600" dirty="0">
              <a:latin typeface="Arial"/>
              <a:cs typeface="Arial"/>
            </a:endParaRPr>
          </a:p>
          <a:p>
            <a:pPr marL="356870" marR="927100" indent="-344805">
              <a:lnSpc>
                <a:spcPts val="3240"/>
              </a:lnSpc>
              <a:spcBef>
                <a:spcPts val="1190"/>
              </a:spcBef>
              <a:buClr>
                <a:srgbClr val="EB641E"/>
              </a:buClr>
              <a:buFont typeface="Wingdings"/>
              <a:buChar char=""/>
              <a:tabLst>
                <a:tab pos="356870" algn="l"/>
                <a:tab pos="357505" algn="l"/>
              </a:tabLst>
            </a:pPr>
            <a:r>
              <a:rPr sz="3000" spc="-204" dirty="0">
                <a:latin typeface="Arial"/>
                <a:cs typeface="Arial"/>
              </a:rPr>
              <a:t>Focuses </a:t>
            </a:r>
            <a:r>
              <a:rPr sz="3000" spc="-80" dirty="0">
                <a:latin typeface="Arial"/>
                <a:cs typeface="Arial"/>
              </a:rPr>
              <a:t>on </a:t>
            </a:r>
            <a:r>
              <a:rPr sz="3000" spc="-55" dirty="0">
                <a:latin typeface="Arial"/>
                <a:cs typeface="Arial"/>
              </a:rPr>
              <a:t>individual </a:t>
            </a:r>
            <a:r>
              <a:rPr sz="3000" spc="-135" dirty="0">
                <a:latin typeface="Arial"/>
                <a:cs typeface="Arial"/>
              </a:rPr>
              <a:t>agency </a:t>
            </a:r>
            <a:r>
              <a:rPr sz="3000" spc="-45" dirty="0">
                <a:latin typeface="Arial"/>
                <a:cs typeface="Arial"/>
              </a:rPr>
              <a:t>rather than  </a:t>
            </a:r>
            <a:r>
              <a:rPr sz="3000" spc="-65" dirty="0">
                <a:latin typeface="Arial"/>
                <a:cs typeface="Arial"/>
              </a:rPr>
              <a:t>collective </a:t>
            </a:r>
            <a:r>
              <a:rPr sz="3000" spc="-30" dirty="0">
                <a:latin typeface="Arial"/>
                <a:cs typeface="Arial"/>
              </a:rPr>
              <a:t>mobilization </a:t>
            </a:r>
            <a:r>
              <a:rPr sz="3000" spc="-125" dirty="0">
                <a:latin typeface="Arial"/>
                <a:cs typeface="Arial"/>
              </a:rPr>
              <a:t>(Fukuda-Parr</a:t>
            </a:r>
            <a:r>
              <a:rPr sz="3000" spc="-590" dirty="0">
                <a:latin typeface="Arial"/>
                <a:cs typeface="Arial"/>
              </a:rPr>
              <a:t> </a:t>
            </a:r>
            <a:r>
              <a:rPr sz="3000" spc="-135" dirty="0">
                <a:latin typeface="Arial"/>
                <a:cs typeface="Arial"/>
              </a:rPr>
              <a:t>2002);</a:t>
            </a:r>
            <a:endParaRPr sz="3000" dirty="0">
              <a:latin typeface="Arial"/>
              <a:cs typeface="Arial"/>
            </a:endParaRPr>
          </a:p>
          <a:p>
            <a:pPr marL="737870" lvl="1" indent="-369570">
              <a:lnSpc>
                <a:spcPct val="100000"/>
              </a:lnSpc>
              <a:spcBef>
                <a:spcPts val="855"/>
              </a:spcBef>
              <a:buClr>
                <a:srgbClr val="EB641E"/>
              </a:buClr>
              <a:buFont typeface="Wingdings"/>
              <a:buChar char=""/>
              <a:tabLst>
                <a:tab pos="737870" algn="l"/>
                <a:tab pos="738505" algn="l"/>
              </a:tabLst>
            </a:pPr>
            <a:r>
              <a:rPr sz="2600" spc="-130" dirty="0">
                <a:latin typeface="Arial"/>
                <a:cs typeface="Arial"/>
              </a:rPr>
              <a:t>The</a:t>
            </a:r>
            <a:r>
              <a:rPr sz="2600" spc="-285" dirty="0">
                <a:latin typeface="Arial"/>
                <a:cs typeface="Arial"/>
              </a:rPr>
              <a:t> </a:t>
            </a:r>
            <a:r>
              <a:rPr sz="2600" spc="-220" dirty="0">
                <a:latin typeface="Arial"/>
                <a:cs typeface="Arial"/>
              </a:rPr>
              <a:t>CA</a:t>
            </a:r>
            <a:r>
              <a:rPr sz="2600" spc="-185" dirty="0">
                <a:latin typeface="Arial"/>
                <a:cs typeface="Arial"/>
              </a:rPr>
              <a:t> </a:t>
            </a:r>
            <a:r>
              <a:rPr sz="2600" spc="-204" dirty="0">
                <a:latin typeface="Arial"/>
                <a:cs typeface="Arial"/>
              </a:rPr>
              <a:t>sees</a:t>
            </a:r>
            <a:r>
              <a:rPr sz="2600" spc="-235" dirty="0">
                <a:latin typeface="Arial"/>
                <a:cs typeface="Arial"/>
              </a:rPr>
              <a:t> </a:t>
            </a:r>
            <a:r>
              <a:rPr sz="2600" spc="-70" dirty="0">
                <a:latin typeface="Arial"/>
                <a:cs typeface="Arial"/>
              </a:rPr>
              <a:t>individuals</a:t>
            </a:r>
            <a:r>
              <a:rPr sz="2600" spc="-190" dirty="0">
                <a:latin typeface="Arial"/>
                <a:cs typeface="Arial"/>
              </a:rPr>
              <a:t> </a:t>
            </a:r>
            <a:r>
              <a:rPr sz="2600" spc="-215" dirty="0">
                <a:latin typeface="Arial"/>
                <a:cs typeface="Arial"/>
              </a:rPr>
              <a:t>as</a:t>
            </a:r>
            <a:r>
              <a:rPr sz="2600" spc="-180" dirty="0">
                <a:latin typeface="Arial"/>
                <a:cs typeface="Arial"/>
              </a:rPr>
              <a:t> </a:t>
            </a:r>
            <a:r>
              <a:rPr sz="2600" spc="-70" dirty="0">
                <a:latin typeface="Arial"/>
                <a:cs typeface="Arial"/>
              </a:rPr>
              <a:t>active</a:t>
            </a:r>
            <a:r>
              <a:rPr sz="2600" spc="-190" dirty="0">
                <a:latin typeface="Arial"/>
                <a:cs typeface="Arial"/>
              </a:rPr>
              <a:t> </a:t>
            </a:r>
            <a:r>
              <a:rPr sz="2600" spc="-95" dirty="0">
                <a:latin typeface="Arial"/>
                <a:cs typeface="Arial"/>
              </a:rPr>
              <a:t>agents</a:t>
            </a:r>
            <a:r>
              <a:rPr sz="2600" spc="-215" dirty="0">
                <a:latin typeface="Arial"/>
                <a:cs typeface="Arial"/>
              </a:rPr>
              <a:t> </a:t>
            </a:r>
            <a:r>
              <a:rPr sz="2600" spc="20" dirty="0">
                <a:latin typeface="Arial"/>
                <a:cs typeface="Arial"/>
              </a:rPr>
              <a:t>of</a:t>
            </a:r>
            <a:r>
              <a:rPr sz="2600" spc="-200" dirty="0">
                <a:latin typeface="Arial"/>
                <a:cs typeface="Arial"/>
              </a:rPr>
              <a:t> </a:t>
            </a:r>
            <a:r>
              <a:rPr sz="2600" spc="-114" dirty="0">
                <a:latin typeface="Arial"/>
                <a:cs typeface="Arial"/>
              </a:rPr>
              <a:t>change;</a:t>
            </a:r>
            <a:endParaRPr sz="2600" dirty="0">
              <a:latin typeface="Arial"/>
              <a:cs typeface="Arial"/>
            </a:endParaRPr>
          </a:p>
          <a:p>
            <a:pPr marL="737870" marR="731520" lvl="1" indent="-368935">
              <a:lnSpc>
                <a:spcPts val="2810"/>
              </a:lnSpc>
              <a:spcBef>
                <a:spcPts val="1240"/>
              </a:spcBef>
              <a:buClr>
                <a:srgbClr val="EB641E"/>
              </a:buClr>
              <a:buFont typeface="Wingdings"/>
              <a:buChar char=""/>
              <a:tabLst>
                <a:tab pos="737870" algn="l"/>
                <a:tab pos="738505" algn="l"/>
              </a:tabLst>
            </a:pPr>
            <a:r>
              <a:rPr sz="2600" spc="-130" dirty="0">
                <a:latin typeface="Arial"/>
                <a:cs typeface="Arial"/>
              </a:rPr>
              <a:t>The</a:t>
            </a:r>
            <a:r>
              <a:rPr sz="2600" spc="-190" dirty="0">
                <a:latin typeface="Arial"/>
                <a:cs typeface="Arial"/>
              </a:rPr>
              <a:t> </a:t>
            </a:r>
            <a:r>
              <a:rPr sz="2600" spc="-110" dirty="0">
                <a:latin typeface="Arial"/>
                <a:cs typeface="Arial"/>
              </a:rPr>
              <a:t>need</a:t>
            </a:r>
            <a:r>
              <a:rPr sz="2600" spc="-190" dirty="0">
                <a:latin typeface="Arial"/>
                <a:cs typeface="Arial"/>
              </a:rPr>
              <a:t> </a:t>
            </a:r>
            <a:r>
              <a:rPr sz="2600" spc="10" dirty="0">
                <a:latin typeface="Arial"/>
                <a:cs typeface="Arial"/>
              </a:rPr>
              <a:t>for</a:t>
            </a:r>
            <a:r>
              <a:rPr sz="2600" spc="-200" dirty="0">
                <a:latin typeface="Arial"/>
                <a:cs typeface="Arial"/>
              </a:rPr>
              <a:t> </a:t>
            </a:r>
            <a:r>
              <a:rPr sz="2600" spc="-60" dirty="0">
                <a:latin typeface="Arial"/>
                <a:cs typeface="Arial"/>
              </a:rPr>
              <a:t>collective</a:t>
            </a:r>
            <a:r>
              <a:rPr sz="2600" spc="-215" dirty="0">
                <a:latin typeface="Arial"/>
                <a:cs typeface="Arial"/>
              </a:rPr>
              <a:t> </a:t>
            </a:r>
            <a:r>
              <a:rPr sz="2600" spc="-50" dirty="0">
                <a:latin typeface="Arial"/>
                <a:cs typeface="Arial"/>
              </a:rPr>
              <a:t>action</a:t>
            </a:r>
            <a:r>
              <a:rPr sz="2600" spc="-195" dirty="0">
                <a:latin typeface="Arial"/>
                <a:cs typeface="Arial"/>
              </a:rPr>
              <a:t> </a:t>
            </a:r>
            <a:r>
              <a:rPr sz="2600" spc="60" dirty="0">
                <a:latin typeface="Arial"/>
                <a:cs typeface="Arial"/>
              </a:rPr>
              <a:t>to</a:t>
            </a:r>
            <a:r>
              <a:rPr sz="2600" spc="-210" dirty="0">
                <a:latin typeface="Arial"/>
                <a:cs typeface="Arial"/>
              </a:rPr>
              <a:t> </a:t>
            </a:r>
            <a:r>
              <a:rPr sz="2600" spc="-70" dirty="0">
                <a:latin typeface="Arial"/>
                <a:cs typeface="Arial"/>
              </a:rPr>
              <a:t>influence</a:t>
            </a:r>
            <a:r>
              <a:rPr sz="2600" spc="-165" dirty="0">
                <a:latin typeface="Arial"/>
                <a:cs typeface="Arial"/>
              </a:rPr>
              <a:t> </a:t>
            </a:r>
            <a:r>
              <a:rPr sz="2600" spc="-65" dirty="0">
                <a:latin typeface="Arial"/>
                <a:cs typeface="Arial"/>
              </a:rPr>
              <a:t>public  </a:t>
            </a:r>
            <a:r>
              <a:rPr sz="2600" spc="-60" dirty="0">
                <a:latin typeface="Arial"/>
                <a:cs typeface="Arial"/>
              </a:rPr>
              <a:t>policy (Stewart </a:t>
            </a:r>
            <a:r>
              <a:rPr sz="2600" spc="-105" dirty="0">
                <a:latin typeface="Arial"/>
                <a:cs typeface="Arial"/>
              </a:rPr>
              <a:t>and </a:t>
            </a:r>
            <a:r>
              <a:rPr sz="2600" spc="-90" dirty="0">
                <a:latin typeface="Arial"/>
                <a:cs typeface="Arial"/>
              </a:rPr>
              <a:t>Deneulin</a:t>
            </a:r>
            <a:r>
              <a:rPr sz="2600" spc="-520" dirty="0">
                <a:latin typeface="Arial"/>
                <a:cs typeface="Arial"/>
              </a:rPr>
              <a:t> </a:t>
            </a:r>
            <a:r>
              <a:rPr sz="2600" spc="-140" dirty="0">
                <a:latin typeface="Arial"/>
                <a:cs typeface="Arial"/>
              </a:rPr>
              <a:t>2002)</a:t>
            </a:r>
            <a:endParaRPr sz="2600" dirty="0">
              <a:latin typeface="Arial"/>
              <a:cs typeface="Arial"/>
            </a:endParaRPr>
          </a:p>
          <a:p>
            <a:pPr>
              <a:lnSpc>
                <a:spcPct val="100000"/>
              </a:lnSpc>
              <a:spcBef>
                <a:spcPts val="5"/>
              </a:spcBef>
            </a:pPr>
            <a:endParaRPr sz="2350" dirty="0">
              <a:latin typeface="Arial"/>
              <a:cs typeface="Arial"/>
            </a:endParaRPr>
          </a:p>
          <a:p>
            <a:pPr marL="87630">
              <a:lnSpc>
                <a:spcPct val="100000"/>
              </a:lnSpc>
              <a:spcBef>
                <a:spcPts val="5"/>
              </a:spcBef>
            </a:pPr>
            <a:r>
              <a:rPr sz="2000" spc="-195" dirty="0">
                <a:solidFill>
                  <a:srgbClr val="FFFFFF"/>
                </a:solidFill>
                <a:latin typeface="Arial"/>
                <a:cs typeface="Arial"/>
              </a:rPr>
              <a:t>15</a:t>
            </a:r>
            <a:endParaRPr sz="2000" dirty="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Manuel </a:t>
            </a:r>
            <a:r>
              <a:rPr lang="nb-NO" dirty="0" err="1" smtClean="0"/>
              <a:t>Castells</a:t>
            </a:r>
            <a:r>
              <a:rPr lang="nb-NO" dirty="0" smtClean="0"/>
              <a:t> – </a:t>
            </a:r>
            <a:r>
              <a:rPr lang="nb-NO" dirty="0" err="1" smtClean="0"/>
              <a:t>the</a:t>
            </a:r>
            <a:r>
              <a:rPr lang="nb-NO" dirty="0" smtClean="0"/>
              <a:t> </a:t>
            </a:r>
            <a:r>
              <a:rPr lang="nb-NO" dirty="0" err="1" smtClean="0"/>
              <a:t>network</a:t>
            </a:r>
            <a:r>
              <a:rPr lang="nb-NO" dirty="0" smtClean="0"/>
              <a:t> </a:t>
            </a:r>
            <a:r>
              <a:rPr lang="nb-NO" dirty="0" err="1" smtClean="0"/>
              <a:t>society</a:t>
            </a:r>
            <a:endParaRPr lang="nb-NO" dirty="0"/>
          </a:p>
        </p:txBody>
      </p:sp>
      <p:sp>
        <p:nvSpPr>
          <p:cNvPr id="3" name="Content Placeholder 2"/>
          <p:cNvSpPr>
            <a:spLocks noGrp="1"/>
          </p:cNvSpPr>
          <p:nvPr>
            <p:ph idx="1"/>
          </p:nvPr>
        </p:nvSpPr>
        <p:spPr/>
        <p:txBody>
          <a:bodyPr/>
          <a:lstStyle/>
          <a:p>
            <a:r>
              <a:rPr lang="en-US" dirty="0"/>
              <a:t>Develops a “grand narrative of the present” where the entire planet is capitalist</a:t>
            </a:r>
          </a:p>
          <a:p>
            <a:r>
              <a:rPr lang="en-US" dirty="0" smtClean="0"/>
              <a:t>Volume </a:t>
            </a:r>
            <a:r>
              <a:rPr lang="en-US" dirty="0"/>
              <a:t>I - The Network society - outlines basic tenets of a “network society”</a:t>
            </a:r>
          </a:p>
          <a:p>
            <a:r>
              <a:rPr lang="en-US" dirty="0" smtClean="0"/>
              <a:t>Volume </a:t>
            </a:r>
            <a:r>
              <a:rPr lang="en-US" dirty="0"/>
              <a:t>II - The Power of Identity - outlines various processes of social change</a:t>
            </a:r>
          </a:p>
          <a:p>
            <a:r>
              <a:rPr lang="en-US" dirty="0" smtClean="0"/>
              <a:t>Volume </a:t>
            </a:r>
            <a:r>
              <a:rPr lang="en-US" dirty="0"/>
              <a:t>III - End of Millennium - processes of historical transformation</a:t>
            </a:r>
          </a:p>
          <a:p>
            <a:endParaRPr lang="nb-NO" dirty="0"/>
          </a:p>
        </p:txBody>
      </p:sp>
      <p:sp>
        <p:nvSpPr>
          <p:cNvPr id="6" name="Slide Number Placeholder 5"/>
          <p:cNvSpPr>
            <a:spLocks noGrp="1"/>
          </p:cNvSpPr>
          <p:nvPr>
            <p:ph type="sldNum" sz="quarter" idx="12"/>
          </p:nvPr>
        </p:nvSpPr>
        <p:spPr/>
        <p:txBody>
          <a:bodyPr/>
          <a:lstStyle/>
          <a:p>
            <a:pPr>
              <a:defRPr/>
            </a:pPr>
            <a:fld id="{7CB43F52-4741-E84B-AC11-72E438FC59C4}" type="slidenum">
              <a:rPr lang="en-US" smtClean="0"/>
              <a:pPr>
                <a:defRPr/>
              </a:pPr>
              <a:t>15</a:t>
            </a:fld>
            <a:endParaRPr lang="en-US"/>
          </a:p>
        </p:txBody>
      </p:sp>
    </p:spTree>
    <p:extLst>
      <p:ext uri="{BB962C8B-B14F-4D97-AF65-F5344CB8AC3E}">
        <p14:creationId xmlns:p14="http://schemas.microsoft.com/office/powerpoint/2010/main" val="1725357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Key </a:t>
            </a:r>
            <a:r>
              <a:rPr lang="nb-NO" dirty="0" err="1" smtClean="0"/>
              <a:t>thesis</a:t>
            </a:r>
            <a:endParaRPr lang="nb-NO" dirty="0"/>
          </a:p>
        </p:txBody>
      </p:sp>
      <p:sp>
        <p:nvSpPr>
          <p:cNvPr id="3" name="Content Placeholder 2"/>
          <p:cNvSpPr>
            <a:spLocks noGrp="1"/>
          </p:cNvSpPr>
          <p:nvPr>
            <p:ph idx="1"/>
          </p:nvPr>
        </p:nvSpPr>
        <p:spPr/>
        <p:txBody>
          <a:bodyPr/>
          <a:lstStyle/>
          <a:p>
            <a:r>
              <a:rPr lang="en-US" dirty="0"/>
              <a:t>Relation between IT-Globalization-Social Development</a:t>
            </a:r>
          </a:p>
          <a:p>
            <a:r>
              <a:rPr lang="en-US" dirty="0" smtClean="0"/>
              <a:t>Two </a:t>
            </a:r>
            <a:r>
              <a:rPr lang="en-US" dirty="0"/>
              <a:t>key trends in the information age</a:t>
            </a:r>
          </a:p>
          <a:p>
            <a:pPr lvl="1"/>
            <a:r>
              <a:rPr lang="en-US" dirty="0" smtClean="0"/>
              <a:t>New </a:t>
            </a:r>
            <a:r>
              <a:rPr lang="en-US" dirty="0"/>
              <a:t>capitalism - global and informational </a:t>
            </a:r>
          </a:p>
          <a:p>
            <a:r>
              <a:rPr lang="en-US" dirty="0" smtClean="0"/>
              <a:t>Challenged </a:t>
            </a:r>
            <a:r>
              <a:rPr lang="en-US" dirty="0"/>
              <a:t>by social movements based on cultural singularity - affirming identity</a:t>
            </a:r>
          </a:p>
          <a:p>
            <a:r>
              <a:rPr lang="en-US" dirty="0" smtClean="0"/>
              <a:t>Dialectical </a:t>
            </a:r>
            <a:r>
              <a:rPr lang="en-US" dirty="0"/>
              <a:t>opposition of “self and the net”</a:t>
            </a:r>
          </a:p>
          <a:p>
            <a:endParaRPr lang="nb-NO" dirty="0"/>
          </a:p>
          <a:p>
            <a:endParaRPr lang="nb-NO" dirty="0"/>
          </a:p>
        </p:txBody>
      </p:sp>
      <p:sp>
        <p:nvSpPr>
          <p:cNvPr id="6" name="Slide Number Placeholder 5"/>
          <p:cNvSpPr>
            <a:spLocks noGrp="1"/>
          </p:cNvSpPr>
          <p:nvPr>
            <p:ph type="sldNum" sz="quarter" idx="12"/>
          </p:nvPr>
        </p:nvSpPr>
        <p:spPr/>
        <p:txBody>
          <a:bodyPr/>
          <a:lstStyle/>
          <a:p>
            <a:pPr>
              <a:defRPr/>
            </a:pPr>
            <a:fld id="{7CB43F52-4741-E84B-AC11-72E438FC59C4}" type="slidenum">
              <a:rPr lang="en-US" smtClean="0"/>
              <a:pPr>
                <a:defRPr/>
              </a:pPr>
              <a:t>16</a:t>
            </a:fld>
            <a:endParaRPr lang="en-US"/>
          </a:p>
        </p:txBody>
      </p:sp>
    </p:spTree>
    <p:extLst>
      <p:ext uri="{BB962C8B-B14F-4D97-AF65-F5344CB8AC3E}">
        <p14:creationId xmlns:p14="http://schemas.microsoft.com/office/powerpoint/2010/main" val="4020814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Understanding</a:t>
            </a:r>
            <a:r>
              <a:rPr lang="nb-NO" dirty="0" smtClean="0"/>
              <a:t> </a:t>
            </a:r>
            <a:r>
              <a:rPr lang="nb-NO" dirty="0" err="1" smtClean="0"/>
              <a:t>network</a:t>
            </a:r>
            <a:r>
              <a:rPr lang="nb-NO" dirty="0" smtClean="0"/>
              <a:t> </a:t>
            </a:r>
            <a:r>
              <a:rPr lang="nb-NO" dirty="0" err="1" smtClean="0"/>
              <a:t>society</a:t>
            </a:r>
            <a:endParaRPr lang="nb-NO" dirty="0"/>
          </a:p>
        </p:txBody>
      </p:sp>
      <p:sp>
        <p:nvSpPr>
          <p:cNvPr id="3" name="Content Placeholder 2"/>
          <p:cNvSpPr>
            <a:spLocks noGrp="1"/>
          </p:cNvSpPr>
          <p:nvPr>
            <p:ph idx="1"/>
          </p:nvPr>
        </p:nvSpPr>
        <p:spPr/>
        <p:txBody>
          <a:bodyPr/>
          <a:lstStyle/>
          <a:p>
            <a:r>
              <a:rPr lang="en-US" dirty="0"/>
              <a:t>Network basic form of social structure</a:t>
            </a:r>
          </a:p>
          <a:p>
            <a:r>
              <a:rPr lang="en-US" dirty="0" smtClean="0"/>
              <a:t>Social </a:t>
            </a:r>
            <a:r>
              <a:rPr lang="en-US" dirty="0"/>
              <a:t>interactions </a:t>
            </a:r>
            <a:r>
              <a:rPr lang="en-US" dirty="0" smtClean="0"/>
              <a:t>occur with a </a:t>
            </a:r>
            <a:r>
              <a:rPr lang="en-US" dirty="0"/>
              <a:t>“networking logic”</a:t>
            </a:r>
          </a:p>
          <a:p>
            <a:r>
              <a:rPr lang="en-US" dirty="0" smtClean="0"/>
              <a:t>Example </a:t>
            </a:r>
            <a:r>
              <a:rPr lang="en-US" dirty="0"/>
              <a:t>stock exchange</a:t>
            </a:r>
          </a:p>
          <a:p>
            <a:r>
              <a:rPr lang="en-US" dirty="0" smtClean="0"/>
              <a:t>Not </a:t>
            </a:r>
            <a:r>
              <a:rPr lang="en-US" dirty="0"/>
              <a:t>restricted to financial systems, example peace networks, “black lives matter”, “</a:t>
            </a:r>
            <a:r>
              <a:rPr lang="en-US" dirty="0" err="1"/>
              <a:t>MeToo</a:t>
            </a:r>
            <a:r>
              <a:rPr lang="en-US" dirty="0"/>
              <a:t>” </a:t>
            </a:r>
            <a:r>
              <a:rPr lang="en-US" dirty="0" err="1"/>
              <a:t>etc</a:t>
            </a:r>
            <a:endParaRPr lang="en-US" dirty="0"/>
          </a:p>
          <a:p>
            <a:r>
              <a:rPr lang="en-US" dirty="0" smtClean="0"/>
              <a:t>Networks </a:t>
            </a:r>
            <a:r>
              <a:rPr lang="en-US" dirty="0"/>
              <a:t>not new, informational basis and its global nature is what is new</a:t>
            </a:r>
            <a:endParaRPr lang="en-US" dirty="0"/>
          </a:p>
        </p:txBody>
      </p:sp>
      <p:sp>
        <p:nvSpPr>
          <p:cNvPr id="6" name="Slide Number Placeholder 5"/>
          <p:cNvSpPr>
            <a:spLocks noGrp="1"/>
          </p:cNvSpPr>
          <p:nvPr>
            <p:ph type="sldNum" sz="quarter" idx="12"/>
          </p:nvPr>
        </p:nvSpPr>
        <p:spPr/>
        <p:txBody>
          <a:bodyPr/>
          <a:lstStyle/>
          <a:p>
            <a:pPr>
              <a:defRPr/>
            </a:pPr>
            <a:fld id="{7CB43F52-4741-E84B-AC11-72E438FC59C4}" type="slidenum">
              <a:rPr lang="en-US" smtClean="0"/>
              <a:pPr>
                <a:defRPr/>
              </a:pPr>
              <a:t>17</a:t>
            </a:fld>
            <a:endParaRPr lang="en-US"/>
          </a:p>
        </p:txBody>
      </p:sp>
    </p:spTree>
    <p:extLst>
      <p:ext uri="{BB962C8B-B14F-4D97-AF65-F5344CB8AC3E}">
        <p14:creationId xmlns:p14="http://schemas.microsoft.com/office/powerpoint/2010/main" val="79329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Network </a:t>
            </a:r>
            <a:r>
              <a:rPr lang="nb-NO" dirty="0" err="1" smtClean="0"/>
              <a:t>society</a:t>
            </a:r>
            <a:r>
              <a:rPr lang="nb-NO" dirty="0" smtClean="0"/>
              <a:t> and </a:t>
            </a:r>
            <a:r>
              <a:rPr lang="nb-NO" dirty="0" err="1" smtClean="0"/>
              <a:t>ICTs</a:t>
            </a:r>
            <a:endParaRPr lang="nb-NO" dirty="0"/>
          </a:p>
        </p:txBody>
      </p:sp>
      <p:sp>
        <p:nvSpPr>
          <p:cNvPr id="3" name="Content Placeholder 2"/>
          <p:cNvSpPr>
            <a:spLocks noGrp="1"/>
          </p:cNvSpPr>
          <p:nvPr>
            <p:ph idx="1"/>
          </p:nvPr>
        </p:nvSpPr>
        <p:spPr/>
        <p:txBody>
          <a:bodyPr/>
          <a:lstStyle/>
          <a:p>
            <a:r>
              <a:rPr lang="en-US" dirty="0"/>
              <a:t>Information - raw material and also outcome</a:t>
            </a:r>
          </a:p>
          <a:p>
            <a:r>
              <a:rPr lang="en-US" dirty="0" smtClean="0"/>
              <a:t>ICTs </a:t>
            </a:r>
            <a:r>
              <a:rPr lang="en-US" dirty="0"/>
              <a:t>are pervasive - all aspects of life</a:t>
            </a:r>
          </a:p>
          <a:p>
            <a:r>
              <a:rPr lang="en-US" dirty="0" smtClean="0"/>
              <a:t>ITs </a:t>
            </a:r>
            <a:r>
              <a:rPr lang="en-US" dirty="0"/>
              <a:t>foster a networking logic because it allows to deal with complexity, which in itself is increased by IT</a:t>
            </a:r>
          </a:p>
          <a:p>
            <a:r>
              <a:rPr lang="en-US" dirty="0" smtClean="0"/>
              <a:t>Specific </a:t>
            </a:r>
            <a:r>
              <a:rPr lang="en-US" dirty="0"/>
              <a:t>ITs converge into highly integrated systems</a:t>
            </a:r>
          </a:p>
          <a:p>
            <a:endParaRPr lang="nb-NO" dirty="0"/>
          </a:p>
        </p:txBody>
      </p:sp>
      <p:sp>
        <p:nvSpPr>
          <p:cNvPr id="6" name="Slide Number Placeholder 5"/>
          <p:cNvSpPr>
            <a:spLocks noGrp="1"/>
          </p:cNvSpPr>
          <p:nvPr>
            <p:ph type="sldNum" sz="quarter" idx="12"/>
          </p:nvPr>
        </p:nvSpPr>
        <p:spPr/>
        <p:txBody>
          <a:bodyPr/>
          <a:lstStyle/>
          <a:p>
            <a:pPr>
              <a:defRPr/>
            </a:pPr>
            <a:fld id="{7CB43F52-4741-E84B-AC11-72E438FC59C4}" type="slidenum">
              <a:rPr lang="en-US" smtClean="0"/>
              <a:pPr>
                <a:defRPr/>
              </a:pPr>
              <a:t>18</a:t>
            </a:fld>
            <a:endParaRPr lang="en-US"/>
          </a:p>
        </p:txBody>
      </p:sp>
    </p:spTree>
    <p:extLst>
      <p:ext uri="{BB962C8B-B14F-4D97-AF65-F5344CB8AC3E}">
        <p14:creationId xmlns:p14="http://schemas.microsoft.com/office/powerpoint/2010/main" val="2962011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Key </a:t>
            </a:r>
            <a:r>
              <a:rPr lang="nb-NO" dirty="0" err="1" smtClean="0"/>
              <a:t>characteristics</a:t>
            </a:r>
            <a:endParaRPr lang="nb-NO" dirty="0"/>
          </a:p>
        </p:txBody>
      </p:sp>
      <p:sp>
        <p:nvSpPr>
          <p:cNvPr id="3" name="Content Placeholder 2"/>
          <p:cNvSpPr>
            <a:spLocks noGrp="1"/>
          </p:cNvSpPr>
          <p:nvPr>
            <p:ph idx="1"/>
          </p:nvPr>
        </p:nvSpPr>
        <p:spPr/>
        <p:txBody>
          <a:bodyPr/>
          <a:lstStyle/>
          <a:p>
            <a:r>
              <a:rPr lang="en-US" dirty="0"/>
              <a:t>Represents a structural transformation (production, power and experience)</a:t>
            </a:r>
          </a:p>
          <a:p>
            <a:r>
              <a:rPr lang="en-US" dirty="0" smtClean="0"/>
              <a:t>Social </a:t>
            </a:r>
            <a:r>
              <a:rPr lang="en-US" dirty="0"/>
              <a:t>processes organized around networks</a:t>
            </a:r>
          </a:p>
          <a:p>
            <a:r>
              <a:rPr lang="en-US" dirty="0" smtClean="0"/>
              <a:t>Studying </a:t>
            </a:r>
            <a:r>
              <a:rPr lang="en-US" dirty="0"/>
              <a:t>the logic of these networks</a:t>
            </a:r>
          </a:p>
          <a:p>
            <a:r>
              <a:rPr lang="en-US" dirty="0" smtClean="0"/>
              <a:t>Logic </a:t>
            </a:r>
            <a:r>
              <a:rPr lang="en-US" dirty="0"/>
              <a:t>of the “power of flows” dominate “flows of power” (“flow society”)</a:t>
            </a:r>
          </a:p>
          <a:p>
            <a:r>
              <a:rPr lang="en-US" dirty="0" smtClean="0"/>
              <a:t>Social </a:t>
            </a:r>
            <a:r>
              <a:rPr lang="en-US" dirty="0"/>
              <a:t>morphology dominates social action - pace of flows defined by timeless time and placeless space</a:t>
            </a:r>
          </a:p>
          <a:p>
            <a:endParaRPr lang="en-US" dirty="0"/>
          </a:p>
        </p:txBody>
      </p:sp>
      <p:sp>
        <p:nvSpPr>
          <p:cNvPr id="6" name="Slide Number Placeholder 5"/>
          <p:cNvSpPr>
            <a:spLocks noGrp="1"/>
          </p:cNvSpPr>
          <p:nvPr>
            <p:ph type="sldNum" sz="quarter" idx="12"/>
          </p:nvPr>
        </p:nvSpPr>
        <p:spPr/>
        <p:txBody>
          <a:bodyPr/>
          <a:lstStyle/>
          <a:p>
            <a:pPr>
              <a:defRPr/>
            </a:pPr>
            <a:fld id="{7CB43F52-4741-E84B-AC11-72E438FC59C4}" type="slidenum">
              <a:rPr lang="en-US" smtClean="0"/>
              <a:pPr>
                <a:defRPr/>
              </a:pPr>
              <a:t>19</a:t>
            </a:fld>
            <a:endParaRPr lang="en-US"/>
          </a:p>
        </p:txBody>
      </p:sp>
    </p:spTree>
    <p:extLst>
      <p:ext uri="{BB962C8B-B14F-4D97-AF65-F5344CB8AC3E}">
        <p14:creationId xmlns:p14="http://schemas.microsoft.com/office/powerpoint/2010/main" val="3326295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Network </a:t>
            </a:r>
            <a:r>
              <a:rPr lang="nb-NO" dirty="0" err="1" smtClean="0"/>
              <a:t>society</a:t>
            </a:r>
            <a:r>
              <a:rPr lang="nb-NO" dirty="0" smtClean="0"/>
              <a:t> and </a:t>
            </a:r>
            <a:r>
              <a:rPr lang="nb-NO" dirty="0" err="1" smtClean="0"/>
              <a:t>power</a:t>
            </a:r>
            <a:endParaRPr lang="nb-NO" dirty="0"/>
          </a:p>
        </p:txBody>
      </p:sp>
      <p:sp>
        <p:nvSpPr>
          <p:cNvPr id="3" name="Content Placeholder 2"/>
          <p:cNvSpPr>
            <a:spLocks noGrp="1"/>
          </p:cNvSpPr>
          <p:nvPr>
            <p:ph idx="1"/>
          </p:nvPr>
        </p:nvSpPr>
        <p:spPr/>
        <p:txBody>
          <a:bodyPr/>
          <a:lstStyle/>
          <a:p>
            <a:r>
              <a:rPr lang="en-US" dirty="0"/>
              <a:t>Not rooted in institutions as before – the power of the church or the family</a:t>
            </a:r>
          </a:p>
          <a:p>
            <a:r>
              <a:rPr lang="en-US" dirty="0" smtClean="0"/>
              <a:t>Located </a:t>
            </a:r>
            <a:r>
              <a:rPr lang="en-US" dirty="0"/>
              <a:t>in networks</a:t>
            </a:r>
          </a:p>
          <a:p>
            <a:r>
              <a:rPr lang="en-US" dirty="0" smtClean="0"/>
              <a:t>Lies </a:t>
            </a:r>
            <a:r>
              <a:rPr lang="en-US" dirty="0"/>
              <a:t>in codes of information</a:t>
            </a:r>
          </a:p>
          <a:p>
            <a:r>
              <a:rPr lang="en-US" dirty="0" smtClean="0"/>
              <a:t>Three </a:t>
            </a:r>
            <a:r>
              <a:rPr lang="en-US" dirty="0"/>
              <a:t>kinds of dichotomies are inherent</a:t>
            </a:r>
          </a:p>
          <a:p>
            <a:pPr lvl="1"/>
            <a:r>
              <a:rPr lang="en-US" dirty="0" smtClean="0"/>
              <a:t>net </a:t>
            </a:r>
            <a:r>
              <a:rPr lang="en-US" dirty="0"/>
              <a:t>and the self</a:t>
            </a:r>
          </a:p>
          <a:p>
            <a:pPr lvl="1"/>
            <a:r>
              <a:rPr lang="en-US" dirty="0" smtClean="0"/>
              <a:t>timeless </a:t>
            </a:r>
            <a:r>
              <a:rPr lang="en-US" dirty="0"/>
              <a:t>time and placeless self</a:t>
            </a:r>
          </a:p>
          <a:p>
            <a:pPr lvl="1"/>
            <a:r>
              <a:rPr lang="en-US" dirty="0" smtClean="0"/>
              <a:t>inclusion </a:t>
            </a:r>
            <a:r>
              <a:rPr lang="en-US" dirty="0"/>
              <a:t>and exclusion</a:t>
            </a:r>
            <a:endParaRPr lang="en-US" dirty="0"/>
          </a:p>
        </p:txBody>
      </p:sp>
      <p:sp>
        <p:nvSpPr>
          <p:cNvPr id="6" name="Slide Number Placeholder 5"/>
          <p:cNvSpPr>
            <a:spLocks noGrp="1"/>
          </p:cNvSpPr>
          <p:nvPr>
            <p:ph type="sldNum" sz="quarter" idx="12"/>
          </p:nvPr>
        </p:nvSpPr>
        <p:spPr/>
        <p:txBody>
          <a:bodyPr/>
          <a:lstStyle/>
          <a:p>
            <a:pPr>
              <a:defRPr/>
            </a:pPr>
            <a:fld id="{7CB43F52-4741-E84B-AC11-72E438FC59C4}" type="slidenum">
              <a:rPr lang="en-US" smtClean="0"/>
              <a:pPr>
                <a:defRPr/>
              </a:pPr>
              <a:t>20</a:t>
            </a:fld>
            <a:endParaRPr lang="en-US"/>
          </a:p>
        </p:txBody>
      </p:sp>
    </p:spTree>
    <p:extLst>
      <p:ext uri="{BB962C8B-B14F-4D97-AF65-F5344CB8AC3E}">
        <p14:creationId xmlns:p14="http://schemas.microsoft.com/office/powerpoint/2010/main" val="1806130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Alternative </a:t>
            </a:r>
            <a:r>
              <a:rPr lang="nb-NO" dirty="0" err="1" smtClean="0"/>
              <a:t>conceptualization</a:t>
            </a:r>
            <a:r>
              <a:rPr lang="nb-NO" dirty="0" smtClean="0"/>
              <a:t> </a:t>
            </a:r>
            <a:r>
              <a:rPr lang="nb-NO" dirty="0" err="1" smtClean="0"/>
              <a:t>of</a:t>
            </a:r>
            <a:r>
              <a:rPr lang="nb-NO" dirty="0" smtClean="0"/>
              <a:t> «</a:t>
            </a:r>
            <a:r>
              <a:rPr lang="nb-NO" dirty="0" err="1" smtClean="0"/>
              <a:t>better</a:t>
            </a:r>
            <a:r>
              <a:rPr lang="nb-NO" dirty="0" smtClean="0"/>
              <a:t>»</a:t>
            </a:r>
            <a:endParaRPr lang="nb-NO" dirty="0"/>
          </a:p>
        </p:txBody>
      </p:sp>
      <p:sp>
        <p:nvSpPr>
          <p:cNvPr id="3" name="Content Placeholder 2"/>
          <p:cNvSpPr>
            <a:spLocks noGrp="1"/>
          </p:cNvSpPr>
          <p:nvPr>
            <p:ph idx="1"/>
          </p:nvPr>
        </p:nvSpPr>
        <p:spPr/>
        <p:txBody>
          <a:bodyPr/>
          <a:lstStyle/>
          <a:p>
            <a:r>
              <a:rPr lang="nb-NO" dirty="0" smtClean="0"/>
              <a:t>Alternative to an «</a:t>
            </a:r>
            <a:r>
              <a:rPr lang="nb-NO" dirty="0" err="1" smtClean="0"/>
              <a:t>economic</a:t>
            </a:r>
            <a:r>
              <a:rPr lang="nb-NO" dirty="0" smtClean="0"/>
              <a:t> </a:t>
            </a:r>
            <a:r>
              <a:rPr lang="nb-NO" dirty="0" err="1" smtClean="0"/>
              <a:t>growth</a:t>
            </a:r>
            <a:r>
              <a:rPr lang="nb-NO" dirty="0" smtClean="0"/>
              <a:t>» </a:t>
            </a:r>
            <a:r>
              <a:rPr lang="nb-NO" dirty="0" err="1" smtClean="0"/>
              <a:t>based</a:t>
            </a:r>
            <a:r>
              <a:rPr lang="nb-NO" dirty="0" smtClean="0"/>
              <a:t> </a:t>
            </a:r>
            <a:r>
              <a:rPr lang="nb-NO" dirty="0" err="1" smtClean="0"/>
              <a:t>perspective</a:t>
            </a:r>
            <a:r>
              <a:rPr lang="nb-NO" dirty="0" smtClean="0"/>
              <a:t> </a:t>
            </a:r>
            <a:r>
              <a:rPr lang="nb-NO" dirty="0" err="1" smtClean="0"/>
              <a:t>on</a:t>
            </a:r>
            <a:r>
              <a:rPr lang="nb-NO" dirty="0" smtClean="0"/>
              <a:t> </a:t>
            </a:r>
            <a:r>
              <a:rPr lang="nb-NO" dirty="0" err="1" smtClean="0"/>
              <a:t>development</a:t>
            </a:r>
            <a:endParaRPr lang="nb-NO" dirty="0" smtClean="0"/>
          </a:p>
          <a:p>
            <a:r>
              <a:rPr lang="nb-NO" dirty="0" err="1" smtClean="0"/>
              <a:t>Amartya</a:t>
            </a:r>
            <a:r>
              <a:rPr lang="nb-NO" dirty="0" smtClean="0"/>
              <a:t> Sen – </a:t>
            </a:r>
            <a:r>
              <a:rPr lang="nb-NO" dirty="0" err="1" smtClean="0"/>
              <a:t>Perspective</a:t>
            </a:r>
            <a:r>
              <a:rPr lang="nb-NO" dirty="0" smtClean="0"/>
              <a:t> </a:t>
            </a:r>
            <a:r>
              <a:rPr lang="nb-NO" dirty="0" err="1" smtClean="0"/>
              <a:t>on</a:t>
            </a:r>
            <a:r>
              <a:rPr lang="nb-NO" dirty="0" smtClean="0"/>
              <a:t> human </a:t>
            </a:r>
            <a:r>
              <a:rPr lang="nb-NO" dirty="0" err="1" smtClean="0"/>
              <a:t>development</a:t>
            </a:r>
            <a:r>
              <a:rPr lang="nb-NO" dirty="0" smtClean="0"/>
              <a:t> – </a:t>
            </a:r>
            <a:r>
              <a:rPr lang="nb-NO" dirty="0" err="1" smtClean="0"/>
              <a:t>Capability</a:t>
            </a:r>
            <a:r>
              <a:rPr lang="nb-NO" dirty="0" smtClean="0"/>
              <a:t> </a:t>
            </a:r>
            <a:r>
              <a:rPr lang="nb-NO" dirty="0" err="1" smtClean="0"/>
              <a:t>Approach</a:t>
            </a:r>
            <a:endParaRPr lang="nb-NO" dirty="0" smtClean="0"/>
          </a:p>
          <a:p>
            <a:r>
              <a:rPr lang="nb-NO" dirty="0" smtClean="0"/>
              <a:t>Manuel </a:t>
            </a:r>
            <a:r>
              <a:rPr lang="nb-NO" dirty="0" err="1" smtClean="0"/>
              <a:t>Castells</a:t>
            </a:r>
            <a:r>
              <a:rPr lang="nb-NO" dirty="0" smtClean="0"/>
              <a:t> – </a:t>
            </a:r>
            <a:r>
              <a:rPr lang="nb-NO" dirty="0" err="1"/>
              <a:t>P</a:t>
            </a:r>
            <a:r>
              <a:rPr lang="nb-NO" dirty="0" err="1" smtClean="0"/>
              <a:t>erspective</a:t>
            </a:r>
            <a:r>
              <a:rPr lang="nb-NO" dirty="0" smtClean="0"/>
              <a:t> </a:t>
            </a:r>
            <a:r>
              <a:rPr lang="nb-NO" dirty="0" err="1" smtClean="0"/>
              <a:t>on</a:t>
            </a:r>
            <a:r>
              <a:rPr lang="nb-NO" dirty="0" smtClean="0"/>
              <a:t> </a:t>
            </a:r>
            <a:r>
              <a:rPr lang="nb-NO" dirty="0" err="1" smtClean="0"/>
              <a:t>exclusion-inclusion</a:t>
            </a:r>
            <a:r>
              <a:rPr lang="nb-NO" dirty="0" smtClean="0"/>
              <a:t> – </a:t>
            </a:r>
            <a:r>
              <a:rPr lang="nb-NO" dirty="0" err="1" smtClean="0"/>
              <a:t>the</a:t>
            </a:r>
            <a:r>
              <a:rPr lang="nb-NO" dirty="0" smtClean="0"/>
              <a:t> Network </a:t>
            </a:r>
            <a:r>
              <a:rPr lang="nb-NO" dirty="0" err="1" smtClean="0"/>
              <a:t>Society</a:t>
            </a:r>
            <a:endParaRPr lang="nb-NO" dirty="0"/>
          </a:p>
        </p:txBody>
      </p:sp>
      <p:sp>
        <p:nvSpPr>
          <p:cNvPr id="6" name="Slide Number Placeholder 5"/>
          <p:cNvSpPr>
            <a:spLocks noGrp="1"/>
          </p:cNvSpPr>
          <p:nvPr>
            <p:ph type="sldNum" sz="quarter" idx="12"/>
          </p:nvPr>
        </p:nvSpPr>
        <p:spPr/>
        <p:txBody>
          <a:bodyPr/>
          <a:lstStyle/>
          <a:p>
            <a:pPr>
              <a:defRPr/>
            </a:pPr>
            <a:fld id="{7CB43F52-4741-E84B-AC11-72E438FC59C4}" type="slidenum">
              <a:rPr lang="en-US" smtClean="0"/>
              <a:pPr>
                <a:defRPr/>
              </a:pPr>
              <a:t>3</a:t>
            </a:fld>
            <a:endParaRPr lang="en-US"/>
          </a:p>
        </p:txBody>
      </p:sp>
    </p:spTree>
    <p:extLst>
      <p:ext uri="{BB962C8B-B14F-4D97-AF65-F5344CB8AC3E}">
        <p14:creationId xmlns:p14="http://schemas.microsoft.com/office/powerpoint/2010/main" val="1810157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38200"/>
            <a:ext cx="7696200" cy="609600"/>
          </a:xfrm>
        </p:spPr>
        <p:txBody>
          <a:bodyPr/>
          <a:lstStyle/>
          <a:p>
            <a:r>
              <a:rPr lang="nb-NO" dirty="0" smtClean="0"/>
              <a:t>Relevant to </a:t>
            </a:r>
            <a:r>
              <a:rPr lang="nb-NO" dirty="0" err="1" smtClean="0"/>
              <a:t>us</a:t>
            </a:r>
            <a:r>
              <a:rPr lang="nb-NO" dirty="0" smtClean="0"/>
              <a:t> </a:t>
            </a:r>
            <a:r>
              <a:rPr lang="nb-NO" dirty="0" err="1" smtClean="0"/>
              <a:t>with</a:t>
            </a:r>
            <a:r>
              <a:rPr lang="nb-NO" dirty="0" smtClean="0"/>
              <a:t> </a:t>
            </a:r>
            <a:r>
              <a:rPr lang="nb-NO" dirty="0" err="1" smtClean="0"/>
              <a:t>respect</a:t>
            </a:r>
            <a:r>
              <a:rPr lang="nb-NO" dirty="0" smtClean="0"/>
              <a:t> to </a:t>
            </a:r>
            <a:r>
              <a:rPr lang="nb-NO" dirty="0" err="1" smtClean="0"/>
              <a:t>understanding</a:t>
            </a:r>
            <a:r>
              <a:rPr lang="nb-NO" dirty="0" smtClean="0"/>
              <a:t> «</a:t>
            </a:r>
            <a:r>
              <a:rPr lang="nb-NO" dirty="0" err="1" smtClean="0"/>
              <a:t>better</a:t>
            </a:r>
            <a:r>
              <a:rPr lang="nb-NO" dirty="0" smtClean="0"/>
              <a:t>»</a:t>
            </a:r>
            <a:endParaRPr lang="nb-NO" dirty="0"/>
          </a:p>
        </p:txBody>
      </p:sp>
      <p:sp>
        <p:nvSpPr>
          <p:cNvPr id="3" name="Content Placeholder 2"/>
          <p:cNvSpPr>
            <a:spLocks noGrp="1"/>
          </p:cNvSpPr>
          <p:nvPr>
            <p:ph idx="1"/>
          </p:nvPr>
        </p:nvSpPr>
        <p:spPr>
          <a:xfrm>
            <a:off x="838200" y="1676400"/>
            <a:ext cx="7848600" cy="4572000"/>
          </a:xfrm>
        </p:spPr>
        <p:txBody>
          <a:bodyPr/>
          <a:lstStyle/>
          <a:p>
            <a:r>
              <a:rPr lang="nb-NO" dirty="0" smtClean="0"/>
              <a:t>The </a:t>
            </a:r>
            <a:r>
              <a:rPr lang="nb-NO" dirty="0" err="1" smtClean="0"/>
              <a:t>notion</a:t>
            </a:r>
            <a:r>
              <a:rPr lang="nb-NO" dirty="0" smtClean="0"/>
              <a:t> </a:t>
            </a:r>
            <a:r>
              <a:rPr lang="nb-NO" dirty="0" err="1" smtClean="0"/>
              <a:t>of</a:t>
            </a:r>
            <a:r>
              <a:rPr lang="nb-NO" dirty="0" smtClean="0"/>
              <a:t> «</a:t>
            </a:r>
            <a:r>
              <a:rPr lang="nb-NO" dirty="0" err="1" smtClean="0"/>
              <a:t>counter</a:t>
            </a:r>
            <a:r>
              <a:rPr lang="nb-NO" dirty="0" smtClean="0"/>
              <a:t> </a:t>
            </a:r>
            <a:r>
              <a:rPr lang="nb-NO" dirty="0" err="1" smtClean="0"/>
              <a:t>networks</a:t>
            </a:r>
            <a:r>
              <a:rPr lang="nb-NO" dirty="0" smtClean="0"/>
              <a:t>»</a:t>
            </a:r>
          </a:p>
          <a:p>
            <a:r>
              <a:rPr lang="nb-NO" dirty="0" err="1" smtClean="0"/>
              <a:t>Castells</a:t>
            </a:r>
            <a:r>
              <a:rPr lang="nb-NO" dirty="0" smtClean="0"/>
              <a:t>’ </a:t>
            </a:r>
            <a:r>
              <a:rPr lang="nb-NO" dirty="0" err="1" smtClean="0"/>
              <a:t>thesis</a:t>
            </a:r>
            <a:r>
              <a:rPr lang="nb-NO" dirty="0" smtClean="0"/>
              <a:t> is </a:t>
            </a:r>
            <a:r>
              <a:rPr lang="nb-NO" dirty="0" err="1" smtClean="0"/>
              <a:t>that</a:t>
            </a:r>
            <a:r>
              <a:rPr lang="nb-NO" dirty="0" smtClean="0"/>
              <a:t> «</a:t>
            </a:r>
            <a:r>
              <a:rPr lang="nb-NO" dirty="0" err="1" smtClean="0"/>
              <a:t>if</a:t>
            </a:r>
            <a:r>
              <a:rPr lang="nb-NO" dirty="0" smtClean="0"/>
              <a:t> </a:t>
            </a:r>
            <a:r>
              <a:rPr lang="nb-NO" dirty="0" err="1" smtClean="0"/>
              <a:t>you</a:t>
            </a:r>
            <a:r>
              <a:rPr lang="nb-NO" dirty="0" smtClean="0"/>
              <a:t> </a:t>
            </a:r>
            <a:r>
              <a:rPr lang="nb-NO" dirty="0" err="1" smtClean="0"/>
              <a:t>are</a:t>
            </a:r>
            <a:r>
              <a:rPr lang="nb-NO" dirty="0" smtClean="0"/>
              <a:t> not in </a:t>
            </a:r>
            <a:r>
              <a:rPr lang="nb-NO" dirty="0" err="1" smtClean="0"/>
              <a:t>the</a:t>
            </a:r>
            <a:r>
              <a:rPr lang="nb-NO" dirty="0" smtClean="0"/>
              <a:t> </a:t>
            </a:r>
            <a:r>
              <a:rPr lang="nb-NO" dirty="0" err="1" smtClean="0"/>
              <a:t>network</a:t>
            </a:r>
            <a:r>
              <a:rPr lang="nb-NO" dirty="0" smtClean="0"/>
              <a:t> </a:t>
            </a:r>
            <a:r>
              <a:rPr lang="nb-NO" dirty="0" err="1" smtClean="0"/>
              <a:t>society</a:t>
            </a:r>
            <a:r>
              <a:rPr lang="nb-NO" dirty="0" smtClean="0"/>
              <a:t>, </a:t>
            </a:r>
            <a:r>
              <a:rPr lang="nb-NO" dirty="0" err="1" smtClean="0"/>
              <a:t>you</a:t>
            </a:r>
            <a:r>
              <a:rPr lang="nb-NO" dirty="0" smtClean="0"/>
              <a:t> </a:t>
            </a:r>
            <a:r>
              <a:rPr lang="nb-NO" dirty="0" err="1" smtClean="0"/>
              <a:t>will</a:t>
            </a:r>
            <a:r>
              <a:rPr lang="nb-NO" dirty="0" smtClean="0"/>
              <a:t> be </a:t>
            </a:r>
            <a:r>
              <a:rPr lang="nb-NO" dirty="0" err="1" smtClean="0"/>
              <a:t>excluded</a:t>
            </a:r>
            <a:r>
              <a:rPr lang="nb-NO" dirty="0" smtClean="0"/>
              <a:t> and </a:t>
            </a:r>
            <a:r>
              <a:rPr lang="nb-NO" dirty="0" err="1" smtClean="0"/>
              <a:t>further</a:t>
            </a:r>
            <a:r>
              <a:rPr lang="nb-NO" dirty="0" smtClean="0"/>
              <a:t> </a:t>
            </a:r>
            <a:r>
              <a:rPr lang="nb-NO" dirty="0" err="1" smtClean="0"/>
              <a:t>systematically</a:t>
            </a:r>
            <a:r>
              <a:rPr lang="nb-NO" dirty="0" smtClean="0"/>
              <a:t> </a:t>
            </a:r>
            <a:r>
              <a:rPr lang="nb-NO" dirty="0" err="1" smtClean="0"/>
              <a:t>marginalized</a:t>
            </a:r>
            <a:r>
              <a:rPr lang="nb-NO" dirty="0" smtClean="0"/>
              <a:t>»</a:t>
            </a:r>
          </a:p>
          <a:p>
            <a:r>
              <a:rPr lang="nb-NO" dirty="0" smtClean="0"/>
              <a:t>«in </a:t>
            </a:r>
            <a:r>
              <a:rPr lang="nb-NO" dirty="0" err="1" smtClean="0"/>
              <a:t>the</a:t>
            </a:r>
            <a:r>
              <a:rPr lang="nb-NO" dirty="0" smtClean="0"/>
              <a:t> </a:t>
            </a:r>
            <a:r>
              <a:rPr lang="nb-NO" dirty="0" err="1" smtClean="0"/>
              <a:t>past</a:t>
            </a:r>
            <a:r>
              <a:rPr lang="nb-NO" dirty="0" smtClean="0"/>
              <a:t>, </a:t>
            </a:r>
            <a:r>
              <a:rPr lang="nb-NO" dirty="0" err="1" smtClean="0"/>
              <a:t>colonization</a:t>
            </a:r>
            <a:r>
              <a:rPr lang="nb-NO" dirty="0" smtClean="0"/>
              <a:t> </a:t>
            </a:r>
            <a:r>
              <a:rPr lang="nb-NO" dirty="0" err="1" smtClean="0"/>
              <a:t>was</a:t>
            </a:r>
            <a:r>
              <a:rPr lang="nb-NO" dirty="0" smtClean="0"/>
              <a:t> </a:t>
            </a:r>
            <a:r>
              <a:rPr lang="nb-NO" dirty="0" err="1" smtClean="0"/>
              <a:t>exercised</a:t>
            </a:r>
            <a:r>
              <a:rPr lang="nb-NO" dirty="0" smtClean="0"/>
              <a:t> by </a:t>
            </a:r>
            <a:r>
              <a:rPr lang="nb-NO" dirty="0" err="1" smtClean="0"/>
              <a:t>going</a:t>
            </a:r>
            <a:r>
              <a:rPr lang="nb-NO" dirty="0" smtClean="0"/>
              <a:t> </a:t>
            </a:r>
            <a:r>
              <a:rPr lang="nb-NO" dirty="0" err="1" smtClean="0"/>
              <a:t>there</a:t>
            </a:r>
            <a:r>
              <a:rPr lang="nb-NO" dirty="0" smtClean="0"/>
              <a:t>, </a:t>
            </a:r>
            <a:r>
              <a:rPr lang="nb-NO" dirty="0" err="1" smtClean="0"/>
              <a:t>but</a:t>
            </a:r>
            <a:r>
              <a:rPr lang="nb-NO" dirty="0" smtClean="0"/>
              <a:t> in </a:t>
            </a:r>
            <a:r>
              <a:rPr lang="nb-NO" dirty="0" err="1" smtClean="0"/>
              <a:t>the</a:t>
            </a:r>
            <a:r>
              <a:rPr lang="nb-NO" dirty="0" smtClean="0"/>
              <a:t> </a:t>
            </a:r>
            <a:r>
              <a:rPr lang="nb-NO" dirty="0" err="1" smtClean="0"/>
              <a:t>network</a:t>
            </a:r>
            <a:r>
              <a:rPr lang="nb-NO" dirty="0" smtClean="0"/>
              <a:t> </a:t>
            </a:r>
            <a:r>
              <a:rPr lang="nb-NO" dirty="0" err="1" smtClean="0"/>
              <a:t>society</a:t>
            </a:r>
            <a:r>
              <a:rPr lang="nb-NO" dirty="0" smtClean="0"/>
              <a:t>, </a:t>
            </a:r>
            <a:r>
              <a:rPr lang="nb-NO" dirty="0" err="1" smtClean="0"/>
              <a:t>colonization</a:t>
            </a:r>
            <a:r>
              <a:rPr lang="nb-NO" dirty="0" smtClean="0"/>
              <a:t> is </a:t>
            </a:r>
            <a:r>
              <a:rPr lang="nb-NO" dirty="0" err="1" smtClean="0"/>
              <a:t>exercised</a:t>
            </a:r>
            <a:r>
              <a:rPr lang="nb-NO" dirty="0" smtClean="0"/>
              <a:t> by not </a:t>
            </a:r>
            <a:r>
              <a:rPr lang="nb-NO" dirty="0" err="1" smtClean="0"/>
              <a:t>going</a:t>
            </a:r>
            <a:r>
              <a:rPr lang="nb-NO" dirty="0" smtClean="0"/>
              <a:t> </a:t>
            </a:r>
            <a:r>
              <a:rPr lang="nb-NO" dirty="0" err="1" smtClean="0"/>
              <a:t>there</a:t>
            </a:r>
            <a:r>
              <a:rPr lang="nb-NO" dirty="0" smtClean="0"/>
              <a:t>»</a:t>
            </a:r>
            <a:endParaRPr lang="nb-NO" dirty="0"/>
          </a:p>
          <a:p>
            <a:r>
              <a:rPr lang="nb-NO" dirty="0" smtClean="0"/>
              <a:t>For </a:t>
            </a:r>
            <a:r>
              <a:rPr lang="nb-NO" dirty="0" err="1" smtClean="0"/>
              <a:t>marginalized</a:t>
            </a:r>
            <a:r>
              <a:rPr lang="nb-NO" dirty="0" smtClean="0"/>
              <a:t>, to </a:t>
            </a:r>
            <a:r>
              <a:rPr lang="nb-NO" dirty="0" err="1" smtClean="0"/>
              <a:t>enter</a:t>
            </a:r>
            <a:r>
              <a:rPr lang="nb-NO" dirty="0" smtClean="0"/>
              <a:t> </a:t>
            </a:r>
            <a:r>
              <a:rPr lang="nb-NO" dirty="0" err="1" smtClean="0"/>
              <a:t>the</a:t>
            </a:r>
            <a:r>
              <a:rPr lang="nb-NO" dirty="0" smtClean="0"/>
              <a:t> </a:t>
            </a:r>
            <a:r>
              <a:rPr lang="nb-NO" dirty="0" err="1" smtClean="0"/>
              <a:t>network</a:t>
            </a:r>
            <a:r>
              <a:rPr lang="nb-NO" dirty="0" smtClean="0"/>
              <a:t> </a:t>
            </a:r>
            <a:r>
              <a:rPr lang="nb-NO" dirty="0" err="1" smtClean="0"/>
              <a:t>society</a:t>
            </a:r>
            <a:r>
              <a:rPr lang="nb-NO" dirty="0" smtClean="0"/>
              <a:t>, </a:t>
            </a:r>
            <a:r>
              <a:rPr lang="nb-NO" dirty="0" err="1" smtClean="0"/>
              <a:t>you</a:t>
            </a:r>
            <a:r>
              <a:rPr lang="nb-NO" dirty="0" smtClean="0"/>
              <a:t> have to </a:t>
            </a:r>
            <a:r>
              <a:rPr lang="nb-NO" dirty="0" err="1" smtClean="0"/>
              <a:t>create</a:t>
            </a:r>
            <a:r>
              <a:rPr lang="nb-NO" dirty="0" smtClean="0"/>
              <a:t> «</a:t>
            </a:r>
            <a:r>
              <a:rPr lang="nb-NO" dirty="0" err="1" smtClean="0"/>
              <a:t>counter</a:t>
            </a:r>
            <a:r>
              <a:rPr lang="nb-NO" dirty="0" smtClean="0"/>
              <a:t> </a:t>
            </a:r>
            <a:r>
              <a:rPr lang="nb-NO" dirty="0" err="1" smtClean="0"/>
              <a:t>networks</a:t>
            </a:r>
            <a:r>
              <a:rPr lang="nb-NO" dirty="0" smtClean="0"/>
              <a:t>»</a:t>
            </a:r>
          </a:p>
          <a:p>
            <a:r>
              <a:rPr lang="nb-NO" dirty="0" err="1" smtClean="0"/>
              <a:t>Only</a:t>
            </a:r>
            <a:r>
              <a:rPr lang="nb-NO" dirty="0" smtClean="0"/>
              <a:t> </a:t>
            </a:r>
            <a:r>
              <a:rPr lang="nb-NO" dirty="0" err="1" smtClean="0"/>
              <a:t>when</a:t>
            </a:r>
            <a:r>
              <a:rPr lang="nb-NO" dirty="0" smtClean="0"/>
              <a:t> </a:t>
            </a:r>
            <a:r>
              <a:rPr lang="nb-NO" dirty="0" err="1" smtClean="0"/>
              <a:t>information</a:t>
            </a:r>
            <a:r>
              <a:rPr lang="nb-NO" dirty="0" smtClean="0"/>
              <a:t> is visible, </a:t>
            </a:r>
            <a:r>
              <a:rPr lang="nb-NO" dirty="0" err="1" smtClean="0"/>
              <a:t>can</a:t>
            </a:r>
            <a:r>
              <a:rPr lang="nb-NO" dirty="0" smtClean="0"/>
              <a:t> </a:t>
            </a:r>
            <a:r>
              <a:rPr lang="nb-NO" dirty="0" err="1" smtClean="0"/>
              <a:t>we</a:t>
            </a:r>
            <a:r>
              <a:rPr lang="nb-NO" dirty="0" smtClean="0"/>
              <a:t> </a:t>
            </a:r>
            <a:r>
              <a:rPr lang="nb-NO" dirty="0" err="1" smtClean="0"/>
              <a:t>act</a:t>
            </a:r>
            <a:endParaRPr lang="nb-NO" dirty="0"/>
          </a:p>
        </p:txBody>
      </p:sp>
      <p:sp>
        <p:nvSpPr>
          <p:cNvPr id="6" name="Slide Number Placeholder 5"/>
          <p:cNvSpPr>
            <a:spLocks noGrp="1"/>
          </p:cNvSpPr>
          <p:nvPr>
            <p:ph type="sldNum" sz="quarter" idx="12"/>
          </p:nvPr>
        </p:nvSpPr>
        <p:spPr/>
        <p:txBody>
          <a:bodyPr/>
          <a:lstStyle/>
          <a:p>
            <a:pPr>
              <a:defRPr/>
            </a:pPr>
            <a:fld id="{7CB43F52-4741-E84B-AC11-72E438FC59C4}" type="slidenum">
              <a:rPr lang="en-US" smtClean="0"/>
              <a:pPr>
                <a:defRPr/>
              </a:pPr>
              <a:t>21</a:t>
            </a:fld>
            <a:endParaRPr lang="en-US"/>
          </a:p>
        </p:txBody>
      </p:sp>
    </p:spTree>
    <p:extLst>
      <p:ext uri="{BB962C8B-B14F-4D97-AF65-F5344CB8AC3E}">
        <p14:creationId xmlns:p14="http://schemas.microsoft.com/office/powerpoint/2010/main" val="3548874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Counter </a:t>
            </a:r>
            <a:r>
              <a:rPr lang="nb-NO" dirty="0" err="1" smtClean="0"/>
              <a:t>network</a:t>
            </a:r>
            <a:endParaRPr lang="nb-NO" dirty="0"/>
          </a:p>
        </p:txBody>
      </p:sp>
      <p:sp>
        <p:nvSpPr>
          <p:cNvPr id="3" name="Content Placeholder 2"/>
          <p:cNvSpPr>
            <a:spLocks noGrp="1"/>
          </p:cNvSpPr>
          <p:nvPr>
            <p:ph idx="1"/>
          </p:nvPr>
        </p:nvSpPr>
        <p:spPr/>
        <p:txBody>
          <a:bodyPr/>
          <a:lstStyle/>
          <a:p>
            <a:r>
              <a:rPr lang="nb-NO" dirty="0" err="1" smtClean="0"/>
              <a:t>Why</a:t>
            </a:r>
            <a:r>
              <a:rPr lang="nb-NO" dirty="0" smtClean="0"/>
              <a:t> «</a:t>
            </a:r>
            <a:r>
              <a:rPr lang="nb-NO" dirty="0" err="1" smtClean="0"/>
              <a:t>counter</a:t>
            </a:r>
            <a:r>
              <a:rPr lang="nb-NO" dirty="0" smtClean="0"/>
              <a:t>»?</a:t>
            </a:r>
          </a:p>
          <a:p>
            <a:pPr lvl="1"/>
            <a:r>
              <a:rPr lang="nb-NO" dirty="0" err="1"/>
              <a:t>Historically</a:t>
            </a:r>
            <a:r>
              <a:rPr lang="nb-NO" dirty="0"/>
              <a:t> </a:t>
            </a:r>
            <a:r>
              <a:rPr lang="nb-NO" dirty="0" err="1"/>
              <a:t>excluded</a:t>
            </a:r>
            <a:endParaRPr lang="nb-NO" dirty="0"/>
          </a:p>
          <a:p>
            <a:pPr lvl="1"/>
            <a:r>
              <a:rPr lang="nb-NO" dirty="0" err="1"/>
              <a:t>Capacities</a:t>
            </a:r>
            <a:r>
              <a:rPr lang="nb-NO" dirty="0"/>
              <a:t> </a:t>
            </a:r>
            <a:r>
              <a:rPr lang="nb-NO" dirty="0" err="1"/>
              <a:t>deficencies</a:t>
            </a:r>
            <a:endParaRPr lang="nb-NO" dirty="0"/>
          </a:p>
          <a:p>
            <a:pPr lvl="1"/>
            <a:r>
              <a:rPr lang="nb-NO" dirty="0" err="1"/>
              <a:t>Infrastructure</a:t>
            </a:r>
            <a:r>
              <a:rPr lang="nb-NO" dirty="0"/>
              <a:t> </a:t>
            </a:r>
            <a:r>
              <a:rPr lang="nb-NO" dirty="0" err="1"/>
              <a:t>inadequacies</a:t>
            </a:r>
            <a:endParaRPr lang="nb-NO" dirty="0"/>
          </a:p>
          <a:p>
            <a:r>
              <a:rPr lang="nb-NO" dirty="0" smtClean="0"/>
              <a:t>So, it is not </a:t>
            </a:r>
            <a:r>
              <a:rPr lang="nb-NO" dirty="0" err="1" smtClean="0"/>
              <a:t>about</a:t>
            </a:r>
            <a:r>
              <a:rPr lang="nb-NO" dirty="0" smtClean="0"/>
              <a:t> </a:t>
            </a:r>
            <a:r>
              <a:rPr lang="nb-NO" dirty="0" err="1" smtClean="0"/>
              <a:t>plug</a:t>
            </a:r>
            <a:r>
              <a:rPr lang="nb-NO" dirty="0" smtClean="0"/>
              <a:t> and play in </a:t>
            </a:r>
            <a:r>
              <a:rPr lang="nb-NO" dirty="0" err="1" smtClean="0"/>
              <a:t>the</a:t>
            </a:r>
            <a:r>
              <a:rPr lang="nb-NO" dirty="0" smtClean="0"/>
              <a:t> </a:t>
            </a:r>
            <a:r>
              <a:rPr lang="nb-NO" dirty="0" err="1" smtClean="0"/>
              <a:t>network</a:t>
            </a:r>
            <a:endParaRPr lang="nb-NO" dirty="0" smtClean="0"/>
          </a:p>
          <a:p>
            <a:r>
              <a:rPr lang="nb-NO" dirty="0" err="1" smtClean="0"/>
              <a:t>But</a:t>
            </a:r>
            <a:r>
              <a:rPr lang="nb-NO" dirty="0" smtClean="0"/>
              <a:t> it </a:t>
            </a:r>
            <a:r>
              <a:rPr lang="nb-NO" dirty="0" err="1" smtClean="0"/>
              <a:t>takes</a:t>
            </a:r>
            <a:r>
              <a:rPr lang="nb-NO" dirty="0" smtClean="0"/>
              <a:t> </a:t>
            </a:r>
            <a:r>
              <a:rPr lang="nb-NO" dirty="0" err="1" smtClean="0"/>
              <a:t>extra</a:t>
            </a:r>
            <a:r>
              <a:rPr lang="nb-NO" dirty="0" smtClean="0"/>
              <a:t>, time and innovative </a:t>
            </a:r>
            <a:r>
              <a:rPr lang="nb-NO" dirty="0" err="1" smtClean="0"/>
              <a:t>approaches</a:t>
            </a:r>
            <a:r>
              <a:rPr lang="nb-NO" dirty="0" smtClean="0"/>
              <a:t> to </a:t>
            </a:r>
            <a:r>
              <a:rPr lang="nb-NO" dirty="0" err="1" smtClean="0"/>
              <a:t>build</a:t>
            </a:r>
            <a:r>
              <a:rPr lang="nb-NO" dirty="0" smtClean="0"/>
              <a:t> </a:t>
            </a:r>
            <a:r>
              <a:rPr lang="nb-NO" dirty="0" err="1" smtClean="0"/>
              <a:t>counter</a:t>
            </a:r>
            <a:r>
              <a:rPr lang="nb-NO" dirty="0" smtClean="0"/>
              <a:t> </a:t>
            </a:r>
            <a:r>
              <a:rPr lang="nb-NO" dirty="0" err="1" smtClean="0"/>
              <a:t>networks</a:t>
            </a:r>
            <a:endParaRPr lang="nb-NO" dirty="0" smtClean="0"/>
          </a:p>
        </p:txBody>
      </p:sp>
      <p:sp>
        <p:nvSpPr>
          <p:cNvPr id="6" name="Slide Number Placeholder 5"/>
          <p:cNvSpPr>
            <a:spLocks noGrp="1"/>
          </p:cNvSpPr>
          <p:nvPr>
            <p:ph type="sldNum" sz="quarter" idx="12"/>
          </p:nvPr>
        </p:nvSpPr>
        <p:spPr/>
        <p:txBody>
          <a:bodyPr/>
          <a:lstStyle/>
          <a:p>
            <a:pPr>
              <a:defRPr/>
            </a:pPr>
            <a:fld id="{7CB43F52-4741-E84B-AC11-72E438FC59C4}" type="slidenum">
              <a:rPr lang="en-US" smtClean="0"/>
              <a:pPr>
                <a:defRPr/>
              </a:pPr>
              <a:t>22</a:t>
            </a:fld>
            <a:endParaRPr lang="en-US"/>
          </a:p>
        </p:txBody>
      </p:sp>
    </p:spTree>
    <p:extLst>
      <p:ext uri="{BB962C8B-B14F-4D97-AF65-F5344CB8AC3E}">
        <p14:creationId xmlns:p14="http://schemas.microsoft.com/office/powerpoint/2010/main" val="708967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Counter «</a:t>
            </a:r>
            <a:r>
              <a:rPr lang="nb-NO" dirty="0" err="1" smtClean="0"/>
              <a:t>peace</a:t>
            </a:r>
            <a:r>
              <a:rPr lang="nb-NO" dirty="0" smtClean="0"/>
              <a:t>» </a:t>
            </a:r>
            <a:r>
              <a:rPr lang="nb-NO" dirty="0" err="1" smtClean="0"/>
              <a:t>networks</a:t>
            </a:r>
            <a:endParaRPr lang="nb-NO" dirty="0"/>
          </a:p>
        </p:txBody>
      </p:sp>
      <p:sp>
        <p:nvSpPr>
          <p:cNvPr id="3" name="Content Placeholder 2"/>
          <p:cNvSpPr>
            <a:spLocks noGrp="1"/>
          </p:cNvSpPr>
          <p:nvPr>
            <p:ph idx="1"/>
          </p:nvPr>
        </p:nvSpPr>
        <p:spPr/>
        <p:txBody>
          <a:bodyPr/>
          <a:lstStyle/>
          <a:p>
            <a:r>
              <a:rPr lang="nb-NO" dirty="0" smtClean="0"/>
              <a:t>North Kenya, </a:t>
            </a:r>
            <a:r>
              <a:rPr lang="nb-NO" dirty="0" err="1" smtClean="0"/>
              <a:t>plagued</a:t>
            </a:r>
            <a:r>
              <a:rPr lang="nb-NO" dirty="0" smtClean="0"/>
              <a:t> by </a:t>
            </a:r>
            <a:r>
              <a:rPr lang="nb-NO" dirty="0" err="1" smtClean="0"/>
              <a:t>inter-ethnic</a:t>
            </a:r>
            <a:r>
              <a:rPr lang="nb-NO" dirty="0" smtClean="0"/>
              <a:t> </a:t>
            </a:r>
            <a:r>
              <a:rPr lang="nb-NO" dirty="0" err="1" smtClean="0"/>
              <a:t>conflict</a:t>
            </a:r>
            <a:r>
              <a:rPr lang="nb-NO" dirty="0" smtClean="0"/>
              <a:t> – </a:t>
            </a:r>
            <a:r>
              <a:rPr lang="nb-NO" dirty="0" err="1" smtClean="0"/>
              <a:t>around</a:t>
            </a:r>
            <a:r>
              <a:rPr lang="nb-NO" dirty="0" smtClean="0"/>
              <a:t> 2008 </a:t>
            </a:r>
            <a:r>
              <a:rPr lang="nb-NO" dirty="0" err="1" smtClean="0"/>
              <a:t>elections</a:t>
            </a:r>
            <a:endParaRPr lang="nb-NO" dirty="0" smtClean="0"/>
          </a:p>
          <a:p>
            <a:r>
              <a:rPr lang="nb-NO" dirty="0" err="1" smtClean="0"/>
              <a:t>Building</a:t>
            </a:r>
            <a:r>
              <a:rPr lang="nb-NO" dirty="0" smtClean="0"/>
              <a:t> over time, </a:t>
            </a:r>
            <a:r>
              <a:rPr lang="nb-NO" dirty="0" err="1" smtClean="0"/>
              <a:t>communities</a:t>
            </a:r>
            <a:r>
              <a:rPr lang="nb-NO" dirty="0" smtClean="0"/>
              <a:t> </a:t>
            </a:r>
            <a:r>
              <a:rPr lang="nb-NO" dirty="0" err="1" smtClean="0"/>
              <a:t>affected</a:t>
            </a:r>
            <a:r>
              <a:rPr lang="nb-NO" dirty="0" smtClean="0"/>
              <a:t> by </a:t>
            </a:r>
            <a:r>
              <a:rPr lang="nb-NO" dirty="0" err="1" smtClean="0"/>
              <a:t>the</a:t>
            </a:r>
            <a:r>
              <a:rPr lang="nb-NO" dirty="0" smtClean="0"/>
              <a:t> </a:t>
            </a:r>
            <a:r>
              <a:rPr lang="nb-NO" dirty="0" err="1" smtClean="0"/>
              <a:t>voilence</a:t>
            </a:r>
            <a:r>
              <a:rPr lang="nb-NO" dirty="0" smtClean="0"/>
              <a:t>, and </a:t>
            </a:r>
            <a:r>
              <a:rPr lang="nb-NO" dirty="0" err="1" smtClean="0"/>
              <a:t>mobilize</a:t>
            </a:r>
            <a:r>
              <a:rPr lang="nb-NO" dirty="0" smtClean="0"/>
              <a:t> </a:t>
            </a:r>
            <a:r>
              <a:rPr lang="nb-NO" dirty="0" err="1" smtClean="0"/>
              <a:t>them</a:t>
            </a:r>
            <a:r>
              <a:rPr lang="nb-NO" dirty="0" smtClean="0"/>
              <a:t> as </a:t>
            </a:r>
            <a:r>
              <a:rPr lang="nb-NO" dirty="0" err="1" smtClean="0"/>
              <a:t>peace</a:t>
            </a:r>
            <a:r>
              <a:rPr lang="nb-NO" dirty="0" smtClean="0"/>
              <a:t> </a:t>
            </a:r>
            <a:r>
              <a:rPr lang="nb-NO" dirty="0" err="1" smtClean="0"/>
              <a:t>networks</a:t>
            </a:r>
            <a:endParaRPr lang="nb-NO" dirty="0" smtClean="0"/>
          </a:p>
          <a:p>
            <a:r>
              <a:rPr lang="nb-NO" dirty="0" smtClean="0"/>
              <a:t>SMS </a:t>
            </a:r>
            <a:r>
              <a:rPr lang="nb-NO" dirty="0" err="1" smtClean="0"/>
              <a:t>based</a:t>
            </a:r>
            <a:r>
              <a:rPr lang="nb-NO" dirty="0" smtClean="0"/>
              <a:t> </a:t>
            </a:r>
            <a:r>
              <a:rPr lang="nb-NO" dirty="0" err="1" smtClean="0"/>
              <a:t>reporting</a:t>
            </a:r>
            <a:r>
              <a:rPr lang="nb-NO" dirty="0" smtClean="0"/>
              <a:t> </a:t>
            </a:r>
            <a:r>
              <a:rPr lang="nb-NO" dirty="0" err="1" smtClean="0"/>
              <a:t>was</a:t>
            </a:r>
            <a:r>
              <a:rPr lang="nb-NO" dirty="0" smtClean="0"/>
              <a:t> a </a:t>
            </a:r>
            <a:r>
              <a:rPr lang="nb-NO" dirty="0" err="1" smtClean="0"/>
              <a:t>tool</a:t>
            </a:r>
            <a:r>
              <a:rPr lang="nb-NO" dirty="0" smtClean="0"/>
              <a:t> used to make </a:t>
            </a:r>
            <a:r>
              <a:rPr lang="nb-NO" dirty="0" err="1" smtClean="0"/>
              <a:t>potential</a:t>
            </a:r>
            <a:r>
              <a:rPr lang="nb-NO" dirty="0" smtClean="0"/>
              <a:t> </a:t>
            </a:r>
            <a:r>
              <a:rPr lang="nb-NO" dirty="0" err="1" smtClean="0"/>
              <a:t>voilence</a:t>
            </a:r>
            <a:r>
              <a:rPr lang="nb-NO" dirty="0" smtClean="0"/>
              <a:t> </a:t>
            </a:r>
            <a:r>
              <a:rPr lang="nb-NO" dirty="0" err="1" smtClean="0"/>
              <a:t>solutions</a:t>
            </a:r>
            <a:r>
              <a:rPr lang="nb-NO" dirty="0" smtClean="0"/>
              <a:t> visible</a:t>
            </a:r>
          </a:p>
          <a:p>
            <a:r>
              <a:rPr lang="nb-NO" dirty="0" err="1" smtClean="0"/>
              <a:t>Based</a:t>
            </a:r>
            <a:r>
              <a:rPr lang="nb-NO" dirty="0" smtClean="0"/>
              <a:t> </a:t>
            </a:r>
            <a:r>
              <a:rPr lang="nb-NO" dirty="0" err="1" smtClean="0"/>
              <a:t>on</a:t>
            </a:r>
            <a:r>
              <a:rPr lang="nb-NO" dirty="0" smtClean="0"/>
              <a:t> </a:t>
            </a:r>
            <a:r>
              <a:rPr lang="nb-NO" dirty="0" err="1" smtClean="0"/>
              <a:t>this</a:t>
            </a:r>
            <a:r>
              <a:rPr lang="nb-NO" dirty="0" smtClean="0"/>
              <a:t> </a:t>
            </a:r>
            <a:r>
              <a:rPr lang="nb-NO" dirty="0" err="1" smtClean="0"/>
              <a:t>information</a:t>
            </a:r>
            <a:r>
              <a:rPr lang="nb-NO" dirty="0" smtClean="0"/>
              <a:t>, </a:t>
            </a:r>
            <a:r>
              <a:rPr lang="nb-NO" dirty="0" err="1" smtClean="0"/>
              <a:t>conflict</a:t>
            </a:r>
            <a:r>
              <a:rPr lang="nb-NO" dirty="0" smtClean="0"/>
              <a:t> </a:t>
            </a:r>
            <a:r>
              <a:rPr lang="nb-NO" dirty="0" err="1" smtClean="0"/>
              <a:t>mitigation</a:t>
            </a:r>
            <a:r>
              <a:rPr lang="nb-NO" dirty="0" smtClean="0"/>
              <a:t> </a:t>
            </a:r>
            <a:r>
              <a:rPr lang="nb-NO" dirty="0" err="1" smtClean="0"/>
              <a:t>efforts</a:t>
            </a:r>
            <a:r>
              <a:rPr lang="nb-NO" dirty="0" smtClean="0"/>
              <a:t> </a:t>
            </a:r>
            <a:r>
              <a:rPr lang="nb-NO" dirty="0" err="1" smtClean="0"/>
              <a:t>were</a:t>
            </a:r>
            <a:r>
              <a:rPr lang="nb-NO" dirty="0" smtClean="0"/>
              <a:t> </a:t>
            </a:r>
            <a:r>
              <a:rPr lang="nb-NO" dirty="0" err="1" smtClean="0"/>
              <a:t>initiated</a:t>
            </a:r>
            <a:endParaRPr lang="nb-NO" dirty="0"/>
          </a:p>
        </p:txBody>
      </p:sp>
      <p:sp>
        <p:nvSpPr>
          <p:cNvPr id="6" name="Slide Number Placeholder 5"/>
          <p:cNvSpPr>
            <a:spLocks noGrp="1"/>
          </p:cNvSpPr>
          <p:nvPr>
            <p:ph type="sldNum" sz="quarter" idx="12"/>
          </p:nvPr>
        </p:nvSpPr>
        <p:spPr/>
        <p:txBody>
          <a:bodyPr/>
          <a:lstStyle/>
          <a:p>
            <a:pPr>
              <a:defRPr/>
            </a:pPr>
            <a:fld id="{7CB43F52-4741-E84B-AC11-72E438FC59C4}" type="slidenum">
              <a:rPr lang="en-US" smtClean="0"/>
              <a:pPr>
                <a:defRPr/>
              </a:pPr>
              <a:t>23</a:t>
            </a:fld>
            <a:endParaRPr lang="en-US"/>
          </a:p>
        </p:txBody>
      </p:sp>
    </p:spTree>
    <p:extLst>
      <p:ext uri="{BB962C8B-B14F-4D97-AF65-F5344CB8AC3E}">
        <p14:creationId xmlns:p14="http://schemas.microsoft.com/office/powerpoint/2010/main" val="526435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38200"/>
            <a:ext cx="7696200" cy="457200"/>
          </a:xfrm>
        </p:spPr>
        <p:txBody>
          <a:bodyPr/>
          <a:lstStyle/>
          <a:p>
            <a:r>
              <a:rPr lang="nb-NO" dirty="0" smtClean="0"/>
              <a:t>Counter «</a:t>
            </a:r>
            <a:r>
              <a:rPr lang="nb-NO" dirty="0" err="1" smtClean="0"/>
              <a:t>health</a:t>
            </a:r>
            <a:r>
              <a:rPr lang="nb-NO" dirty="0" smtClean="0"/>
              <a:t>» </a:t>
            </a:r>
            <a:r>
              <a:rPr lang="nb-NO" dirty="0" err="1" smtClean="0"/>
              <a:t>networks</a:t>
            </a:r>
            <a:endParaRPr lang="nb-NO" dirty="0"/>
          </a:p>
        </p:txBody>
      </p:sp>
      <p:sp>
        <p:nvSpPr>
          <p:cNvPr id="3" name="Content Placeholder 2"/>
          <p:cNvSpPr>
            <a:spLocks noGrp="1"/>
          </p:cNvSpPr>
          <p:nvPr>
            <p:ph idx="1"/>
          </p:nvPr>
        </p:nvSpPr>
        <p:spPr>
          <a:xfrm>
            <a:off x="990600" y="1600200"/>
            <a:ext cx="7696200" cy="4495800"/>
          </a:xfrm>
        </p:spPr>
        <p:txBody>
          <a:bodyPr/>
          <a:lstStyle/>
          <a:p>
            <a:r>
              <a:rPr lang="en-US" dirty="0" smtClean="0"/>
              <a:t>Strengthening health equities within a deprived region in north Mozambique</a:t>
            </a:r>
          </a:p>
          <a:p>
            <a:r>
              <a:rPr lang="en-US" dirty="0" smtClean="0"/>
              <a:t>Electronic systems can help them make their health problems visible to the authorities as a basis to strengthen advocacy efforts</a:t>
            </a:r>
          </a:p>
          <a:p>
            <a:r>
              <a:rPr lang="en-US" dirty="0" smtClean="0"/>
              <a:t>But given their historical deprivations, challenging for them to join the network</a:t>
            </a:r>
          </a:p>
          <a:p>
            <a:r>
              <a:rPr lang="en-US" dirty="0" smtClean="0"/>
              <a:t>Long term, sustained effort, based on innovative efforts to include them in the network – the counter health network</a:t>
            </a:r>
            <a:endParaRPr lang="en-US" dirty="0"/>
          </a:p>
          <a:p>
            <a:endParaRPr lang="nb-NO" dirty="0"/>
          </a:p>
        </p:txBody>
      </p:sp>
      <p:sp>
        <p:nvSpPr>
          <p:cNvPr id="6" name="Slide Number Placeholder 5"/>
          <p:cNvSpPr>
            <a:spLocks noGrp="1"/>
          </p:cNvSpPr>
          <p:nvPr>
            <p:ph type="sldNum" sz="quarter" idx="12"/>
          </p:nvPr>
        </p:nvSpPr>
        <p:spPr/>
        <p:txBody>
          <a:bodyPr/>
          <a:lstStyle/>
          <a:p>
            <a:pPr>
              <a:defRPr/>
            </a:pPr>
            <a:fld id="{7CB43F52-4741-E84B-AC11-72E438FC59C4}" type="slidenum">
              <a:rPr lang="en-US" smtClean="0"/>
              <a:pPr>
                <a:defRPr/>
              </a:pPr>
              <a:t>24</a:t>
            </a:fld>
            <a:endParaRPr lang="en-US"/>
          </a:p>
        </p:txBody>
      </p:sp>
    </p:spTree>
    <p:extLst>
      <p:ext uri="{BB962C8B-B14F-4D97-AF65-F5344CB8AC3E}">
        <p14:creationId xmlns:p14="http://schemas.microsoft.com/office/powerpoint/2010/main" val="1362791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Concluding</a:t>
            </a:r>
            <a:r>
              <a:rPr lang="nb-NO" dirty="0" smtClean="0"/>
              <a:t>: alternative </a:t>
            </a:r>
            <a:r>
              <a:rPr lang="nb-NO" dirty="0" err="1" smtClean="0"/>
              <a:t>views</a:t>
            </a:r>
            <a:r>
              <a:rPr lang="nb-NO" dirty="0" smtClean="0"/>
              <a:t> </a:t>
            </a:r>
            <a:r>
              <a:rPr lang="nb-NO" dirty="0" err="1" smtClean="0"/>
              <a:t>on</a:t>
            </a:r>
            <a:r>
              <a:rPr lang="nb-NO" dirty="0" smtClean="0"/>
              <a:t> </a:t>
            </a:r>
            <a:r>
              <a:rPr lang="nb-NO" dirty="0" err="1" smtClean="0"/>
              <a:t>better</a:t>
            </a:r>
            <a:endParaRPr lang="nb-NO" dirty="0"/>
          </a:p>
        </p:txBody>
      </p:sp>
      <p:sp>
        <p:nvSpPr>
          <p:cNvPr id="3" name="Content Placeholder 2"/>
          <p:cNvSpPr>
            <a:spLocks noGrp="1"/>
          </p:cNvSpPr>
          <p:nvPr>
            <p:ph idx="1"/>
          </p:nvPr>
        </p:nvSpPr>
        <p:spPr/>
        <p:txBody>
          <a:bodyPr/>
          <a:lstStyle/>
          <a:p>
            <a:r>
              <a:rPr lang="nb-NO" dirty="0" smtClean="0"/>
              <a:t>Sen – </a:t>
            </a:r>
            <a:r>
              <a:rPr lang="nb-NO" dirty="0" err="1" smtClean="0"/>
              <a:t>gives</a:t>
            </a:r>
            <a:r>
              <a:rPr lang="nb-NO" dirty="0" smtClean="0"/>
              <a:t> </a:t>
            </a:r>
            <a:r>
              <a:rPr lang="nb-NO" dirty="0" err="1" smtClean="0"/>
              <a:t>us</a:t>
            </a:r>
            <a:r>
              <a:rPr lang="nb-NO" dirty="0" smtClean="0"/>
              <a:t> </a:t>
            </a:r>
            <a:r>
              <a:rPr lang="nb-NO" dirty="0" err="1" smtClean="0"/>
              <a:t>the</a:t>
            </a:r>
            <a:r>
              <a:rPr lang="nb-NO" dirty="0" smtClean="0"/>
              <a:t> </a:t>
            </a:r>
            <a:r>
              <a:rPr lang="nb-NO" dirty="0" err="1" smtClean="0"/>
              <a:t>notion</a:t>
            </a:r>
            <a:r>
              <a:rPr lang="nb-NO" dirty="0" smtClean="0"/>
              <a:t> </a:t>
            </a:r>
            <a:r>
              <a:rPr lang="nb-NO" dirty="0" err="1" smtClean="0"/>
              <a:t>of</a:t>
            </a:r>
            <a:r>
              <a:rPr lang="nb-NO" dirty="0" smtClean="0"/>
              <a:t> </a:t>
            </a:r>
            <a:r>
              <a:rPr lang="nb-NO" dirty="0" err="1" smtClean="0"/>
              <a:t>better</a:t>
            </a:r>
            <a:r>
              <a:rPr lang="nb-NO" dirty="0" smtClean="0"/>
              <a:t> </a:t>
            </a:r>
            <a:r>
              <a:rPr lang="nb-NO" dirty="0" err="1" smtClean="0"/>
              <a:t>through</a:t>
            </a:r>
            <a:r>
              <a:rPr lang="nb-NO" dirty="0" smtClean="0"/>
              <a:t> </a:t>
            </a:r>
            <a:r>
              <a:rPr lang="nb-NO" dirty="0" err="1" smtClean="0"/>
              <a:t>the</a:t>
            </a:r>
            <a:r>
              <a:rPr lang="nb-NO" dirty="0" smtClean="0"/>
              <a:t> «human </a:t>
            </a:r>
            <a:r>
              <a:rPr lang="nb-NO" dirty="0" err="1" smtClean="0"/>
              <a:t>development</a:t>
            </a:r>
            <a:r>
              <a:rPr lang="nb-NO" dirty="0" smtClean="0"/>
              <a:t>» </a:t>
            </a:r>
            <a:r>
              <a:rPr lang="nb-NO" dirty="0" err="1" smtClean="0"/>
              <a:t>perspective</a:t>
            </a:r>
            <a:endParaRPr lang="nb-NO" dirty="0" smtClean="0"/>
          </a:p>
          <a:p>
            <a:endParaRPr lang="nb-NO" dirty="0"/>
          </a:p>
          <a:p>
            <a:r>
              <a:rPr lang="nb-NO" dirty="0" err="1" smtClean="0"/>
              <a:t>Castells</a:t>
            </a:r>
            <a:r>
              <a:rPr lang="nb-NO" dirty="0" smtClean="0"/>
              <a:t> – </a:t>
            </a:r>
            <a:r>
              <a:rPr lang="nb-NO" dirty="0" err="1" smtClean="0"/>
              <a:t>gives</a:t>
            </a:r>
            <a:r>
              <a:rPr lang="nb-NO" dirty="0" smtClean="0"/>
              <a:t> </a:t>
            </a:r>
            <a:r>
              <a:rPr lang="nb-NO" dirty="0" err="1" smtClean="0"/>
              <a:t>us</a:t>
            </a:r>
            <a:r>
              <a:rPr lang="nb-NO" dirty="0" smtClean="0"/>
              <a:t> </a:t>
            </a:r>
            <a:r>
              <a:rPr lang="nb-NO" dirty="0" err="1" smtClean="0"/>
              <a:t>the</a:t>
            </a:r>
            <a:r>
              <a:rPr lang="nb-NO" dirty="0" smtClean="0"/>
              <a:t> </a:t>
            </a:r>
            <a:r>
              <a:rPr lang="nb-NO" dirty="0" err="1" smtClean="0"/>
              <a:t>notion</a:t>
            </a:r>
            <a:r>
              <a:rPr lang="nb-NO" dirty="0" smtClean="0"/>
              <a:t> </a:t>
            </a:r>
            <a:r>
              <a:rPr lang="nb-NO" dirty="0" err="1" smtClean="0"/>
              <a:t>of</a:t>
            </a:r>
            <a:r>
              <a:rPr lang="nb-NO" dirty="0" smtClean="0"/>
              <a:t> </a:t>
            </a:r>
            <a:r>
              <a:rPr lang="nb-NO" dirty="0" err="1" smtClean="0"/>
              <a:t>better</a:t>
            </a:r>
            <a:r>
              <a:rPr lang="nb-NO" dirty="0" smtClean="0"/>
              <a:t> </a:t>
            </a:r>
            <a:r>
              <a:rPr lang="nb-NO" dirty="0" err="1" smtClean="0"/>
              <a:t>through</a:t>
            </a:r>
            <a:r>
              <a:rPr lang="nb-NO" dirty="0" smtClean="0"/>
              <a:t> </a:t>
            </a:r>
            <a:r>
              <a:rPr lang="nb-NO" dirty="0" err="1" smtClean="0"/>
              <a:t>the</a:t>
            </a:r>
            <a:r>
              <a:rPr lang="nb-NO" dirty="0" smtClean="0"/>
              <a:t> </a:t>
            </a:r>
            <a:r>
              <a:rPr lang="nb-NO" dirty="0" err="1" smtClean="0"/>
              <a:t>inclusion</a:t>
            </a:r>
            <a:r>
              <a:rPr lang="nb-NO" dirty="0" smtClean="0"/>
              <a:t>/</a:t>
            </a:r>
            <a:r>
              <a:rPr lang="nb-NO" dirty="0" err="1" smtClean="0"/>
              <a:t>exclusion</a:t>
            </a:r>
            <a:r>
              <a:rPr lang="nb-NO" dirty="0" smtClean="0"/>
              <a:t> </a:t>
            </a:r>
            <a:r>
              <a:rPr lang="nb-NO" dirty="0" err="1" smtClean="0"/>
              <a:t>perspective</a:t>
            </a:r>
            <a:r>
              <a:rPr lang="nb-NO" dirty="0" smtClean="0"/>
              <a:t> </a:t>
            </a:r>
            <a:r>
              <a:rPr lang="nb-NO" dirty="0" err="1" smtClean="0"/>
              <a:t>framed</a:t>
            </a:r>
            <a:r>
              <a:rPr lang="nb-NO" dirty="0" smtClean="0"/>
              <a:t> </a:t>
            </a:r>
            <a:r>
              <a:rPr lang="nb-NO" dirty="0" err="1" smtClean="0"/>
              <a:t>within</a:t>
            </a:r>
            <a:r>
              <a:rPr lang="nb-NO" dirty="0" smtClean="0"/>
              <a:t> </a:t>
            </a:r>
            <a:r>
              <a:rPr lang="nb-NO" dirty="0" err="1" smtClean="0"/>
              <a:t>network</a:t>
            </a:r>
            <a:r>
              <a:rPr lang="nb-NO" dirty="0" smtClean="0"/>
              <a:t> </a:t>
            </a:r>
            <a:r>
              <a:rPr lang="nb-NO" dirty="0" err="1" smtClean="0"/>
              <a:t>society</a:t>
            </a:r>
            <a:r>
              <a:rPr lang="nb-NO" dirty="0" smtClean="0"/>
              <a:t> </a:t>
            </a:r>
            <a:r>
              <a:rPr lang="nb-NO" dirty="0" err="1" smtClean="0"/>
              <a:t>thinking</a:t>
            </a:r>
            <a:endParaRPr lang="nb-NO" dirty="0"/>
          </a:p>
        </p:txBody>
      </p:sp>
      <p:sp>
        <p:nvSpPr>
          <p:cNvPr id="6" name="Slide Number Placeholder 5"/>
          <p:cNvSpPr>
            <a:spLocks noGrp="1"/>
          </p:cNvSpPr>
          <p:nvPr>
            <p:ph type="sldNum" sz="quarter" idx="12"/>
          </p:nvPr>
        </p:nvSpPr>
        <p:spPr/>
        <p:txBody>
          <a:bodyPr/>
          <a:lstStyle/>
          <a:p>
            <a:pPr>
              <a:defRPr/>
            </a:pPr>
            <a:fld id="{7CB43F52-4741-E84B-AC11-72E438FC59C4}" type="slidenum">
              <a:rPr lang="en-US" smtClean="0"/>
              <a:pPr>
                <a:defRPr/>
              </a:pPr>
              <a:t>25</a:t>
            </a:fld>
            <a:endParaRPr lang="en-US"/>
          </a:p>
        </p:txBody>
      </p:sp>
    </p:spTree>
    <p:extLst>
      <p:ext uri="{BB962C8B-B14F-4D97-AF65-F5344CB8AC3E}">
        <p14:creationId xmlns:p14="http://schemas.microsoft.com/office/powerpoint/2010/main" val="3255018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55612" y="666280"/>
            <a:ext cx="6537325" cy="574040"/>
          </a:xfrm>
          <a:prstGeom prst="rect">
            <a:avLst/>
          </a:prstGeom>
        </p:spPr>
        <p:txBody>
          <a:bodyPr vert="horz" wrap="square" lIns="0" tIns="12700" rIns="0" bIns="0" rtlCol="0">
            <a:spAutoFit/>
          </a:bodyPr>
          <a:lstStyle/>
          <a:p>
            <a:pPr marL="12700">
              <a:lnSpc>
                <a:spcPct val="100000"/>
              </a:lnSpc>
              <a:spcBef>
                <a:spcPts val="100"/>
              </a:spcBef>
            </a:pPr>
            <a:r>
              <a:rPr spc="-70" dirty="0"/>
              <a:t>Amartya </a:t>
            </a:r>
            <a:r>
              <a:rPr spc="-235" dirty="0"/>
              <a:t>Sen’s </a:t>
            </a:r>
            <a:r>
              <a:rPr spc="-60" dirty="0"/>
              <a:t>capability</a:t>
            </a:r>
            <a:r>
              <a:rPr spc="-670" dirty="0"/>
              <a:t> </a:t>
            </a:r>
            <a:r>
              <a:rPr spc="-135" dirty="0"/>
              <a:t>approach</a:t>
            </a:r>
          </a:p>
        </p:txBody>
      </p:sp>
      <p:sp>
        <p:nvSpPr>
          <p:cNvPr id="4" name="object 4"/>
          <p:cNvSpPr txBox="1"/>
          <p:nvPr/>
        </p:nvSpPr>
        <p:spPr>
          <a:xfrm>
            <a:off x="912099" y="1915604"/>
            <a:ext cx="7802880" cy="4050665"/>
          </a:xfrm>
          <a:prstGeom prst="rect">
            <a:avLst/>
          </a:prstGeom>
        </p:spPr>
        <p:txBody>
          <a:bodyPr vert="horz" wrap="square" lIns="0" tIns="13335" rIns="0" bIns="0" rtlCol="0">
            <a:spAutoFit/>
          </a:bodyPr>
          <a:lstStyle/>
          <a:p>
            <a:pPr marL="12700" marR="5080" indent="635" algn="just">
              <a:lnSpc>
                <a:spcPct val="100000"/>
              </a:lnSpc>
              <a:spcBef>
                <a:spcPts val="105"/>
              </a:spcBef>
            </a:pPr>
            <a:r>
              <a:rPr sz="2800" i="1" spc="-140" dirty="0">
                <a:latin typeface="Arial"/>
                <a:cs typeface="Arial"/>
              </a:rPr>
              <a:t>Development </a:t>
            </a:r>
            <a:r>
              <a:rPr sz="2800" i="1" spc="-170" dirty="0">
                <a:latin typeface="Arial"/>
                <a:cs typeface="Arial"/>
              </a:rPr>
              <a:t>can </a:t>
            </a:r>
            <a:r>
              <a:rPr sz="2800" i="1" spc="-235" dirty="0">
                <a:latin typeface="Arial"/>
                <a:cs typeface="Arial"/>
              </a:rPr>
              <a:t>be </a:t>
            </a:r>
            <a:r>
              <a:rPr sz="2800" i="1" spc="-240" dirty="0">
                <a:latin typeface="Arial"/>
                <a:cs typeface="Arial"/>
              </a:rPr>
              <a:t>seen </a:t>
            </a:r>
            <a:r>
              <a:rPr sz="2800" i="1" spc="-215" dirty="0">
                <a:latin typeface="Arial"/>
                <a:cs typeface="Arial"/>
              </a:rPr>
              <a:t>as </a:t>
            </a:r>
            <a:r>
              <a:rPr sz="2800" i="1" spc="-140" dirty="0">
                <a:latin typeface="Arial"/>
                <a:cs typeface="Arial"/>
              </a:rPr>
              <a:t>a </a:t>
            </a:r>
            <a:r>
              <a:rPr sz="2800" i="1" spc="-215" dirty="0">
                <a:latin typeface="Arial"/>
                <a:cs typeface="Arial"/>
              </a:rPr>
              <a:t>process </a:t>
            </a:r>
            <a:r>
              <a:rPr sz="2800" i="1" spc="-45" dirty="0">
                <a:latin typeface="Arial"/>
                <a:cs typeface="Arial"/>
              </a:rPr>
              <a:t>of </a:t>
            </a:r>
            <a:r>
              <a:rPr sz="2800" i="1" spc="-140" dirty="0">
                <a:latin typeface="Arial"/>
                <a:cs typeface="Arial"/>
              </a:rPr>
              <a:t>expanding  </a:t>
            </a:r>
            <a:r>
              <a:rPr sz="2800" i="1" spc="-65" dirty="0">
                <a:latin typeface="Arial"/>
                <a:cs typeface="Arial"/>
              </a:rPr>
              <a:t>the </a:t>
            </a:r>
            <a:r>
              <a:rPr sz="2800" i="1" spc="-110" dirty="0">
                <a:latin typeface="Arial"/>
                <a:cs typeface="Arial"/>
              </a:rPr>
              <a:t>real </a:t>
            </a:r>
            <a:r>
              <a:rPr sz="2800" i="1" spc="-155" dirty="0">
                <a:latin typeface="Arial"/>
                <a:cs typeface="Arial"/>
              </a:rPr>
              <a:t>freedoms </a:t>
            </a:r>
            <a:r>
              <a:rPr sz="2800" i="1" spc="30" dirty="0">
                <a:latin typeface="Arial"/>
                <a:cs typeface="Arial"/>
              </a:rPr>
              <a:t>that </a:t>
            </a:r>
            <a:r>
              <a:rPr sz="2800" i="1" spc="-175" dirty="0">
                <a:latin typeface="Arial"/>
                <a:cs typeface="Arial"/>
              </a:rPr>
              <a:t>people </a:t>
            </a:r>
            <a:r>
              <a:rPr sz="2800" i="1" spc="-140" dirty="0">
                <a:latin typeface="Arial"/>
                <a:cs typeface="Arial"/>
              </a:rPr>
              <a:t>enjoy. </a:t>
            </a:r>
            <a:r>
              <a:rPr sz="2800" i="1" spc="-130" dirty="0">
                <a:latin typeface="Arial"/>
                <a:cs typeface="Arial"/>
              </a:rPr>
              <a:t>[…] </a:t>
            </a:r>
            <a:r>
              <a:rPr sz="2800" i="1" spc="-190" dirty="0">
                <a:latin typeface="Arial"/>
                <a:cs typeface="Arial"/>
              </a:rPr>
              <a:t>Focusing  </a:t>
            </a:r>
            <a:r>
              <a:rPr sz="2800" i="1" spc="-70" dirty="0">
                <a:latin typeface="Arial"/>
                <a:cs typeface="Arial"/>
              </a:rPr>
              <a:t>particularly </a:t>
            </a:r>
            <a:r>
              <a:rPr sz="2800" i="1" spc="-150" dirty="0">
                <a:latin typeface="Arial"/>
                <a:cs typeface="Arial"/>
              </a:rPr>
              <a:t>on </a:t>
            </a:r>
            <a:r>
              <a:rPr sz="2800" i="1" spc="-175" dirty="0">
                <a:latin typeface="Arial"/>
                <a:cs typeface="Arial"/>
              </a:rPr>
              <a:t>people’s </a:t>
            </a:r>
            <a:r>
              <a:rPr sz="2800" i="1" spc="-85" dirty="0">
                <a:latin typeface="Arial"/>
                <a:cs typeface="Arial"/>
              </a:rPr>
              <a:t>capability </a:t>
            </a:r>
            <a:r>
              <a:rPr sz="2800" i="1" dirty="0">
                <a:latin typeface="Arial"/>
                <a:cs typeface="Arial"/>
              </a:rPr>
              <a:t>to </a:t>
            </a:r>
            <a:r>
              <a:rPr sz="2800" i="1" spc="-215" dirty="0">
                <a:latin typeface="Arial"/>
                <a:cs typeface="Arial"/>
              </a:rPr>
              <a:t>choose </a:t>
            </a:r>
            <a:r>
              <a:rPr sz="2800" i="1" spc="-65" dirty="0">
                <a:latin typeface="Arial"/>
                <a:cs typeface="Arial"/>
              </a:rPr>
              <a:t>the </a:t>
            </a:r>
            <a:r>
              <a:rPr sz="2800" i="1" spc="-135" dirty="0">
                <a:latin typeface="Arial"/>
                <a:cs typeface="Arial"/>
              </a:rPr>
              <a:t>lives  </a:t>
            </a:r>
            <a:r>
              <a:rPr sz="2800" i="1" spc="-75" dirty="0">
                <a:latin typeface="Arial"/>
                <a:cs typeface="Arial"/>
              </a:rPr>
              <a:t>they </a:t>
            </a:r>
            <a:r>
              <a:rPr sz="2800" i="1" spc="-150" dirty="0">
                <a:latin typeface="Arial"/>
                <a:cs typeface="Arial"/>
              </a:rPr>
              <a:t>have </a:t>
            </a:r>
            <a:r>
              <a:rPr sz="2800" i="1" spc="-180" dirty="0">
                <a:latin typeface="Arial"/>
                <a:cs typeface="Arial"/>
              </a:rPr>
              <a:t>reason </a:t>
            </a:r>
            <a:r>
              <a:rPr sz="2800" i="1" dirty="0">
                <a:latin typeface="Arial"/>
                <a:cs typeface="Arial"/>
              </a:rPr>
              <a:t>to</a:t>
            </a:r>
            <a:r>
              <a:rPr sz="2800" i="1" spc="-515" dirty="0">
                <a:latin typeface="Arial"/>
                <a:cs typeface="Arial"/>
              </a:rPr>
              <a:t> </a:t>
            </a:r>
            <a:r>
              <a:rPr sz="2800" i="1" spc="-130" dirty="0">
                <a:latin typeface="Arial"/>
                <a:cs typeface="Arial"/>
              </a:rPr>
              <a:t>value</a:t>
            </a:r>
            <a:endParaRPr sz="2800">
              <a:latin typeface="Arial"/>
              <a:cs typeface="Arial"/>
            </a:endParaRPr>
          </a:p>
          <a:p>
            <a:pPr marL="12700" algn="just">
              <a:lnSpc>
                <a:spcPct val="100000"/>
              </a:lnSpc>
              <a:spcBef>
                <a:spcPts val="1205"/>
              </a:spcBef>
            </a:pPr>
            <a:r>
              <a:rPr sz="2800" spc="-175" dirty="0">
                <a:latin typeface="Arial"/>
                <a:cs typeface="Arial"/>
              </a:rPr>
              <a:t>(Sen</a:t>
            </a:r>
            <a:r>
              <a:rPr sz="2800" spc="-250" dirty="0">
                <a:latin typeface="Arial"/>
                <a:cs typeface="Arial"/>
              </a:rPr>
              <a:t> </a:t>
            </a:r>
            <a:r>
              <a:rPr sz="2800" spc="-140" dirty="0">
                <a:latin typeface="Arial"/>
                <a:cs typeface="Arial"/>
              </a:rPr>
              <a:t>1999)</a:t>
            </a:r>
            <a:endParaRPr sz="2800">
              <a:latin typeface="Arial"/>
              <a:cs typeface="Arial"/>
            </a:endParaRPr>
          </a:p>
          <a:p>
            <a:pPr>
              <a:lnSpc>
                <a:spcPct val="100000"/>
              </a:lnSpc>
              <a:spcBef>
                <a:spcPts val="20"/>
              </a:spcBef>
            </a:pPr>
            <a:endParaRPr sz="3950">
              <a:latin typeface="Arial"/>
              <a:cs typeface="Arial"/>
            </a:endParaRPr>
          </a:p>
          <a:p>
            <a:pPr marL="54610" marR="3023235">
              <a:lnSpc>
                <a:spcPct val="135700"/>
              </a:lnSpc>
            </a:pPr>
            <a:r>
              <a:rPr sz="2800" spc="-110" dirty="0">
                <a:latin typeface="Arial"/>
                <a:cs typeface="Arial"/>
              </a:rPr>
              <a:t>Freedom </a:t>
            </a:r>
            <a:r>
              <a:rPr sz="2800" spc="-180" dirty="0">
                <a:latin typeface="Arial"/>
                <a:cs typeface="Arial"/>
              </a:rPr>
              <a:t>has </a:t>
            </a:r>
            <a:r>
              <a:rPr sz="2800" spc="5" dirty="0">
                <a:latin typeface="Arial"/>
                <a:cs typeface="Arial"/>
              </a:rPr>
              <a:t>both</a:t>
            </a:r>
            <a:r>
              <a:rPr sz="2800" spc="-615" dirty="0">
                <a:latin typeface="Arial"/>
                <a:cs typeface="Arial"/>
              </a:rPr>
              <a:t> </a:t>
            </a:r>
            <a:r>
              <a:rPr sz="2800" i="1" spc="-75" dirty="0">
                <a:latin typeface="Arial"/>
                <a:cs typeface="Arial"/>
              </a:rPr>
              <a:t>intrinsic </a:t>
            </a:r>
            <a:r>
              <a:rPr sz="2800" spc="-110" dirty="0">
                <a:latin typeface="Arial"/>
                <a:cs typeface="Arial"/>
              </a:rPr>
              <a:t>value  and </a:t>
            </a:r>
            <a:r>
              <a:rPr sz="2800" i="1" spc="-75" dirty="0">
                <a:latin typeface="Arial"/>
                <a:cs typeface="Arial"/>
              </a:rPr>
              <a:t>instrumental</a:t>
            </a:r>
            <a:r>
              <a:rPr sz="2800" i="1" spc="-415" dirty="0">
                <a:latin typeface="Arial"/>
                <a:cs typeface="Arial"/>
              </a:rPr>
              <a:t> </a:t>
            </a:r>
            <a:r>
              <a:rPr sz="2800" spc="-110" dirty="0">
                <a:latin typeface="Arial"/>
                <a:cs typeface="Arial"/>
              </a:rPr>
              <a:t>value</a:t>
            </a:r>
            <a:endParaRPr sz="2800">
              <a:latin typeface="Arial"/>
              <a:cs typeface="Arial"/>
            </a:endParaRPr>
          </a:p>
        </p:txBody>
      </p:sp>
      <p:sp>
        <p:nvSpPr>
          <p:cNvPr id="5" name="object 5"/>
          <p:cNvSpPr/>
          <p:nvPr/>
        </p:nvSpPr>
        <p:spPr>
          <a:xfrm>
            <a:off x="6312408" y="4867655"/>
            <a:ext cx="2831591" cy="190499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80589" y="6370585"/>
            <a:ext cx="140335" cy="329565"/>
          </a:xfrm>
          <a:prstGeom prst="rect">
            <a:avLst/>
          </a:prstGeom>
        </p:spPr>
        <p:txBody>
          <a:bodyPr vert="horz" wrap="square" lIns="0" tIns="11430" rIns="0" bIns="0" rtlCol="0">
            <a:spAutoFit/>
          </a:bodyPr>
          <a:lstStyle/>
          <a:p>
            <a:pPr marL="12700">
              <a:lnSpc>
                <a:spcPct val="100000"/>
              </a:lnSpc>
              <a:spcBef>
                <a:spcPts val="90"/>
              </a:spcBef>
            </a:pPr>
            <a:r>
              <a:rPr sz="2000" spc="-210" dirty="0">
                <a:solidFill>
                  <a:srgbClr val="FFFFFF"/>
                </a:solidFill>
                <a:latin typeface="Arial"/>
                <a:cs typeface="Arial"/>
              </a:rPr>
              <a:t>3</a:t>
            </a:r>
            <a:endParaRPr sz="2000" dirty="0">
              <a:latin typeface="Arial"/>
              <a:cs typeface="Arial"/>
            </a:endParaRPr>
          </a:p>
        </p:txBody>
      </p:sp>
      <p:sp>
        <p:nvSpPr>
          <p:cNvPr id="4" name="object 4"/>
          <p:cNvSpPr/>
          <p:nvPr/>
        </p:nvSpPr>
        <p:spPr>
          <a:xfrm>
            <a:off x="344424" y="460260"/>
            <a:ext cx="8430768" cy="570889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1194356" y="6333775"/>
            <a:ext cx="6920230" cy="391160"/>
          </a:xfrm>
          <a:prstGeom prst="rect">
            <a:avLst/>
          </a:prstGeom>
        </p:spPr>
        <p:txBody>
          <a:bodyPr vert="horz" wrap="square" lIns="0" tIns="12700" rIns="0" bIns="0" rtlCol="0">
            <a:spAutoFit/>
          </a:bodyPr>
          <a:lstStyle/>
          <a:p>
            <a:pPr marL="12700" marR="5080">
              <a:lnSpc>
                <a:spcPct val="100000"/>
              </a:lnSpc>
              <a:spcBef>
                <a:spcPts val="100"/>
              </a:spcBef>
            </a:pPr>
            <a:r>
              <a:rPr sz="1200" spc="-55" dirty="0">
                <a:latin typeface="Arial"/>
                <a:cs typeface="Arial"/>
              </a:rPr>
              <a:t>Thapa,</a:t>
            </a:r>
            <a:r>
              <a:rPr sz="1200" spc="-95" dirty="0">
                <a:latin typeface="Arial"/>
                <a:cs typeface="Arial"/>
              </a:rPr>
              <a:t> </a:t>
            </a:r>
            <a:r>
              <a:rPr sz="1200" spc="-50" dirty="0">
                <a:latin typeface="Arial"/>
                <a:cs typeface="Arial"/>
              </a:rPr>
              <a:t>D.</a:t>
            </a:r>
            <a:r>
              <a:rPr sz="1200" spc="-114" dirty="0">
                <a:latin typeface="Arial"/>
                <a:cs typeface="Arial"/>
              </a:rPr>
              <a:t> </a:t>
            </a:r>
            <a:r>
              <a:rPr sz="1200" spc="-55" dirty="0">
                <a:latin typeface="Arial"/>
                <a:cs typeface="Arial"/>
              </a:rPr>
              <a:t>and</a:t>
            </a:r>
            <a:r>
              <a:rPr sz="1200" spc="-110" dirty="0">
                <a:latin typeface="Arial"/>
                <a:cs typeface="Arial"/>
              </a:rPr>
              <a:t> </a:t>
            </a:r>
            <a:r>
              <a:rPr sz="1200" spc="-75" dirty="0">
                <a:latin typeface="Arial"/>
                <a:cs typeface="Arial"/>
              </a:rPr>
              <a:t>Saebø,</a:t>
            </a:r>
            <a:r>
              <a:rPr sz="1200" spc="-160" dirty="0">
                <a:latin typeface="Arial"/>
                <a:cs typeface="Arial"/>
              </a:rPr>
              <a:t> </a:t>
            </a:r>
            <a:r>
              <a:rPr sz="1200" spc="-45" dirty="0">
                <a:latin typeface="Arial"/>
                <a:cs typeface="Arial"/>
              </a:rPr>
              <a:t>Ø.</a:t>
            </a:r>
            <a:r>
              <a:rPr sz="1200" spc="-120" dirty="0">
                <a:latin typeface="Arial"/>
                <a:cs typeface="Arial"/>
              </a:rPr>
              <a:t> </a:t>
            </a:r>
            <a:r>
              <a:rPr sz="1200" spc="-60" dirty="0">
                <a:latin typeface="Arial"/>
                <a:cs typeface="Arial"/>
              </a:rPr>
              <a:t>(2014),</a:t>
            </a:r>
            <a:r>
              <a:rPr sz="1200" spc="-90" dirty="0">
                <a:latin typeface="Arial"/>
                <a:cs typeface="Arial"/>
              </a:rPr>
              <a:t> </a:t>
            </a:r>
            <a:r>
              <a:rPr sz="1200" spc="-20" dirty="0">
                <a:latin typeface="Arial"/>
                <a:cs typeface="Arial"/>
              </a:rPr>
              <a:t>“Exploring</a:t>
            </a:r>
            <a:r>
              <a:rPr sz="1200" spc="-150" dirty="0">
                <a:latin typeface="Arial"/>
                <a:cs typeface="Arial"/>
              </a:rPr>
              <a:t> </a:t>
            </a:r>
            <a:r>
              <a:rPr sz="1200" spc="-10" dirty="0">
                <a:latin typeface="Arial"/>
                <a:cs typeface="Arial"/>
              </a:rPr>
              <a:t>the</a:t>
            </a:r>
            <a:r>
              <a:rPr sz="1200" spc="-85" dirty="0">
                <a:latin typeface="Arial"/>
                <a:cs typeface="Arial"/>
              </a:rPr>
              <a:t> </a:t>
            </a:r>
            <a:r>
              <a:rPr sz="1200" spc="-10" dirty="0">
                <a:latin typeface="Arial"/>
                <a:cs typeface="Arial"/>
              </a:rPr>
              <a:t>link</a:t>
            </a:r>
            <a:r>
              <a:rPr sz="1200" spc="-125" dirty="0">
                <a:latin typeface="Arial"/>
                <a:cs typeface="Arial"/>
              </a:rPr>
              <a:t> </a:t>
            </a:r>
            <a:r>
              <a:rPr sz="1200" spc="-30" dirty="0">
                <a:latin typeface="Arial"/>
                <a:cs typeface="Arial"/>
              </a:rPr>
              <a:t>between</a:t>
            </a:r>
            <a:r>
              <a:rPr sz="1200" spc="-95" dirty="0">
                <a:latin typeface="Arial"/>
                <a:cs typeface="Arial"/>
              </a:rPr>
              <a:t> </a:t>
            </a:r>
            <a:r>
              <a:rPr sz="1200" spc="-100" dirty="0">
                <a:latin typeface="Arial"/>
                <a:cs typeface="Arial"/>
              </a:rPr>
              <a:t>ICT</a:t>
            </a:r>
            <a:r>
              <a:rPr sz="1200" spc="-55" dirty="0">
                <a:latin typeface="Arial"/>
                <a:cs typeface="Arial"/>
              </a:rPr>
              <a:t> and</a:t>
            </a:r>
            <a:r>
              <a:rPr sz="1200" spc="-80" dirty="0">
                <a:latin typeface="Arial"/>
                <a:cs typeface="Arial"/>
              </a:rPr>
              <a:t> </a:t>
            </a:r>
            <a:r>
              <a:rPr sz="1200" spc="-30" dirty="0">
                <a:latin typeface="Arial"/>
                <a:cs typeface="Arial"/>
              </a:rPr>
              <a:t>development</a:t>
            </a:r>
            <a:r>
              <a:rPr sz="1200" spc="-125" dirty="0">
                <a:latin typeface="Arial"/>
                <a:cs typeface="Arial"/>
              </a:rPr>
              <a:t> </a:t>
            </a:r>
            <a:r>
              <a:rPr sz="1200" spc="-10" dirty="0">
                <a:latin typeface="Arial"/>
                <a:cs typeface="Arial"/>
              </a:rPr>
              <a:t>in</a:t>
            </a:r>
            <a:r>
              <a:rPr sz="1200" spc="-95" dirty="0">
                <a:latin typeface="Arial"/>
                <a:cs typeface="Arial"/>
              </a:rPr>
              <a:t> </a:t>
            </a:r>
            <a:r>
              <a:rPr sz="1200" spc="-10" dirty="0">
                <a:latin typeface="Arial"/>
                <a:cs typeface="Arial"/>
              </a:rPr>
              <a:t>the</a:t>
            </a:r>
            <a:r>
              <a:rPr sz="1200" spc="-85" dirty="0">
                <a:latin typeface="Arial"/>
                <a:cs typeface="Arial"/>
              </a:rPr>
              <a:t> </a:t>
            </a:r>
            <a:r>
              <a:rPr sz="1200" spc="-15" dirty="0">
                <a:latin typeface="Arial"/>
                <a:cs typeface="Arial"/>
              </a:rPr>
              <a:t>context</a:t>
            </a:r>
            <a:r>
              <a:rPr sz="1200" spc="-100" dirty="0">
                <a:latin typeface="Arial"/>
                <a:cs typeface="Arial"/>
              </a:rPr>
              <a:t> </a:t>
            </a:r>
            <a:r>
              <a:rPr sz="1200" spc="10" dirty="0">
                <a:latin typeface="Arial"/>
                <a:cs typeface="Arial"/>
              </a:rPr>
              <a:t>of</a:t>
            </a:r>
            <a:r>
              <a:rPr sz="1200" spc="-85" dirty="0">
                <a:latin typeface="Arial"/>
                <a:cs typeface="Arial"/>
              </a:rPr>
              <a:t> </a:t>
            </a:r>
            <a:r>
              <a:rPr sz="1200" spc="-35" dirty="0">
                <a:latin typeface="Arial"/>
                <a:cs typeface="Arial"/>
              </a:rPr>
              <a:t>developing  </a:t>
            </a:r>
            <a:r>
              <a:rPr sz="1200" spc="-30" dirty="0">
                <a:latin typeface="Arial"/>
                <a:cs typeface="Arial"/>
              </a:rPr>
              <a:t>countries:</a:t>
            </a:r>
            <a:r>
              <a:rPr sz="1200" spc="-100" dirty="0">
                <a:latin typeface="Arial"/>
                <a:cs typeface="Arial"/>
              </a:rPr>
              <a:t> </a:t>
            </a:r>
            <a:r>
              <a:rPr sz="1200" spc="-80" dirty="0">
                <a:latin typeface="Arial"/>
                <a:cs typeface="Arial"/>
              </a:rPr>
              <a:t>a</a:t>
            </a:r>
            <a:r>
              <a:rPr sz="1200" spc="-110" dirty="0">
                <a:latin typeface="Arial"/>
                <a:cs typeface="Arial"/>
              </a:rPr>
              <a:t> </a:t>
            </a:r>
            <a:r>
              <a:rPr sz="1200" spc="-10" dirty="0">
                <a:latin typeface="Arial"/>
                <a:cs typeface="Arial"/>
              </a:rPr>
              <a:t>literature</a:t>
            </a:r>
            <a:r>
              <a:rPr sz="1200" spc="-110" dirty="0">
                <a:latin typeface="Arial"/>
                <a:cs typeface="Arial"/>
              </a:rPr>
              <a:t> </a:t>
            </a:r>
            <a:r>
              <a:rPr sz="1200" spc="-15" dirty="0">
                <a:latin typeface="Arial"/>
                <a:cs typeface="Arial"/>
              </a:rPr>
              <a:t>review”,</a:t>
            </a:r>
            <a:r>
              <a:rPr sz="1200" spc="-220" dirty="0">
                <a:latin typeface="Arial"/>
                <a:cs typeface="Arial"/>
              </a:rPr>
              <a:t> </a:t>
            </a:r>
            <a:r>
              <a:rPr sz="1200" spc="-55" dirty="0">
                <a:latin typeface="Arial"/>
                <a:cs typeface="Arial"/>
              </a:rPr>
              <a:t>The</a:t>
            </a:r>
            <a:r>
              <a:rPr sz="1200" spc="-114" dirty="0">
                <a:latin typeface="Arial"/>
                <a:cs typeface="Arial"/>
              </a:rPr>
              <a:t> </a:t>
            </a:r>
            <a:r>
              <a:rPr sz="1200" spc="-30" dirty="0">
                <a:latin typeface="Arial"/>
                <a:cs typeface="Arial"/>
              </a:rPr>
              <a:t>Electronic</a:t>
            </a:r>
            <a:r>
              <a:rPr sz="1200" spc="-160" dirty="0">
                <a:latin typeface="Arial"/>
                <a:cs typeface="Arial"/>
              </a:rPr>
              <a:t> </a:t>
            </a:r>
            <a:r>
              <a:rPr sz="1200" spc="-50" dirty="0">
                <a:latin typeface="Arial"/>
                <a:cs typeface="Arial"/>
              </a:rPr>
              <a:t>Journal</a:t>
            </a:r>
            <a:r>
              <a:rPr sz="1200" spc="-110" dirty="0">
                <a:latin typeface="Arial"/>
                <a:cs typeface="Arial"/>
              </a:rPr>
              <a:t> </a:t>
            </a:r>
            <a:r>
              <a:rPr sz="1200" spc="10" dirty="0">
                <a:latin typeface="Arial"/>
                <a:cs typeface="Arial"/>
              </a:rPr>
              <a:t>of</a:t>
            </a:r>
            <a:r>
              <a:rPr sz="1200" spc="-90" dirty="0">
                <a:latin typeface="Arial"/>
                <a:cs typeface="Arial"/>
              </a:rPr>
              <a:t> </a:t>
            </a:r>
            <a:r>
              <a:rPr sz="1200" spc="-15" dirty="0">
                <a:latin typeface="Arial"/>
                <a:cs typeface="Arial"/>
              </a:rPr>
              <a:t>Information</a:t>
            </a:r>
            <a:r>
              <a:rPr sz="1200" spc="-105" dirty="0">
                <a:latin typeface="Arial"/>
                <a:cs typeface="Arial"/>
              </a:rPr>
              <a:t> </a:t>
            </a:r>
            <a:r>
              <a:rPr sz="1200" spc="-60" dirty="0">
                <a:latin typeface="Arial"/>
                <a:cs typeface="Arial"/>
              </a:rPr>
              <a:t>Systems</a:t>
            </a:r>
            <a:r>
              <a:rPr sz="1200" spc="-70" dirty="0">
                <a:latin typeface="Arial"/>
                <a:cs typeface="Arial"/>
              </a:rPr>
              <a:t> </a:t>
            </a:r>
            <a:r>
              <a:rPr sz="1200" spc="-10" dirty="0">
                <a:latin typeface="Arial"/>
                <a:cs typeface="Arial"/>
              </a:rPr>
              <a:t>in</a:t>
            </a:r>
            <a:r>
              <a:rPr sz="1200" spc="-105" dirty="0">
                <a:latin typeface="Arial"/>
                <a:cs typeface="Arial"/>
              </a:rPr>
              <a:t> </a:t>
            </a:r>
            <a:r>
              <a:rPr sz="1200" spc="-35" dirty="0">
                <a:latin typeface="Arial"/>
                <a:cs typeface="Arial"/>
              </a:rPr>
              <a:t>Developing</a:t>
            </a:r>
            <a:r>
              <a:rPr sz="1200" spc="-204" dirty="0">
                <a:latin typeface="Arial"/>
                <a:cs typeface="Arial"/>
              </a:rPr>
              <a:t> </a:t>
            </a:r>
            <a:r>
              <a:rPr sz="1200" spc="-40" dirty="0">
                <a:latin typeface="Arial"/>
                <a:cs typeface="Arial"/>
              </a:rPr>
              <a:t>Countries,</a:t>
            </a:r>
            <a:r>
              <a:rPr sz="1200" spc="-170" dirty="0">
                <a:latin typeface="Arial"/>
                <a:cs typeface="Arial"/>
              </a:rPr>
              <a:t> </a:t>
            </a:r>
            <a:r>
              <a:rPr sz="1200" spc="-40" dirty="0">
                <a:latin typeface="Arial"/>
                <a:cs typeface="Arial"/>
              </a:rPr>
              <a:t>Vol.</a:t>
            </a:r>
            <a:r>
              <a:rPr sz="1200" spc="-120" dirty="0">
                <a:latin typeface="Arial"/>
                <a:cs typeface="Arial"/>
              </a:rPr>
              <a:t> </a:t>
            </a:r>
            <a:r>
              <a:rPr sz="1200" spc="-40" dirty="0">
                <a:latin typeface="Arial"/>
                <a:cs typeface="Arial"/>
              </a:rPr>
              <a:t>64,</a:t>
            </a:r>
            <a:endParaRPr sz="12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44500" y="574256"/>
            <a:ext cx="5200015" cy="574040"/>
          </a:xfrm>
          <a:prstGeom prst="rect">
            <a:avLst/>
          </a:prstGeom>
        </p:spPr>
        <p:txBody>
          <a:bodyPr vert="horz" wrap="square" lIns="0" tIns="12700" rIns="0" bIns="0" rtlCol="0">
            <a:spAutoFit/>
          </a:bodyPr>
          <a:lstStyle/>
          <a:p>
            <a:pPr marL="12700">
              <a:lnSpc>
                <a:spcPct val="100000"/>
              </a:lnSpc>
              <a:spcBef>
                <a:spcPts val="100"/>
              </a:spcBef>
            </a:pPr>
            <a:r>
              <a:rPr spc="-145" dirty="0"/>
              <a:t>Human </a:t>
            </a:r>
            <a:r>
              <a:rPr spc="-90" dirty="0"/>
              <a:t>Development</a:t>
            </a:r>
            <a:r>
              <a:rPr spc="-500" dirty="0"/>
              <a:t> </a:t>
            </a:r>
            <a:r>
              <a:rPr spc="-135" dirty="0"/>
              <a:t>Index</a:t>
            </a:r>
          </a:p>
        </p:txBody>
      </p:sp>
      <p:sp>
        <p:nvSpPr>
          <p:cNvPr id="4" name="object 4"/>
          <p:cNvSpPr txBox="1"/>
          <p:nvPr/>
        </p:nvSpPr>
        <p:spPr>
          <a:xfrm>
            <a:off x="444500" y="1807591"/>
            <a:ext cx="5446395" cy="4386457"/>
          </a:xfrm>
          <a:prstGeom prst="rect">
            <a:avLst/>
          </a:prstGeom>
        </p:spPr>
        <p:txBody>
          <a:bodyPr vert="horz" wrap="square" lIns="0" tIns="13335" rIns="0" bIns="0" rtlCol="0">
            <a:spAutoFit/>
          </a:bodyPr>
          <a:lstStyle/>
          <a:p>
            <a:pPr marL="469265" marR="5080" indent="-457200">
              <a:lnSpc>
                <a:spcPct val="100000"/>
              </a:lnSpc>
              <a:spcBef>
                <a:spcPts val="105"/>
              </a:spcBef>
              <a:buClr>
                <a:srgbClr val="EB641E"/>
              </a:buClr>
              <a:buFont typeface="Wingdings"/>
              <a:buChar char=""/>
              <a:tabLst>
                <a:tab pos="469265" algn="l"/>
                <a:tab pos="469900" algn="l"/>
              </a:tabLst>
            </a:pPr>
            <a:r>
              <a:rPr sz="2800" spc="-5" dirty="0">
                <a:latin typeface="Arial"/>
                <a:cs typeface="Arial"/>
              </a:rPr>
              <a:t>With</a:t>
            </a:r>
            <a:r>
              <a:rPr sz="2800" spc="-245" dirty="0">
                <a:latin typeface="Arial"/>
                <a:cs typeface="Arial"/>
              </a:rPr>
              <a:t> </a:t>
            </a:r>
            <a:r>
              <a:rPr sz="2800" spc="-85" dirty="0">
                <a:latin typeface="Arial"/>
                <a:cs typeface="Arial"/>
              </a:rPr>
              <a:t>Mahbub</a:t>
            </a:r>
            <a:r>
              <a:rPr sz="2800" spc="-250" dirty="0">
                <a:latin typeface="Arial"/>
                <a:cs typeface="Arial"/>
              </a:rPr>
              <a:t> </a:t>
            </a:r>
            <a:r>
              <a:rPr sz="2800" spc="-35" dirty="0">
                <a:latin typeface="Arial"/>
                <a:cs typeface="Arial"/>
              </a:rPr>
              <a:t>ul</a:t>
            </a:r>
            <a:r>
              <a:rPr sz="2800" spc="-235" dirty="0">
                <a:latin typeface="Arial"/>
                <a:cs typeface="Arial"/>
              </a:rPr>
              <a:t> </a:t>
            </a:r>
            <a:r>
              <a:rPr sz="2800" spc="-145" dirty="0">
                <a:latin typeface="Arial"/>
                <a:cs typeface="Arial"/>
              </a:rPr>
              <a:t>Haq</a:t>
            </a:r>
            <a:r>
              <a:rPr sz="2800" spc="-215" dirty="0">
                <a:latin typeface="Arial"/>
                <a:cs typeface="Arial"/>
              </a:rPr>
              <a:t> </a:t>
            </a:r>
            <a:r>
              <a:rPr sz="2800" spc="-190" dirty="0">
                <a:latin typeface="Arial"/>
                <a:cs typeface="Arial"/>
              </a:rPr>
              <a:t>–</a:t>
            </a:r>
            <a:r>
              <a:rPr sz="2800" spc="-235" dirty="0">
                <a:latin typeface="Arial"/>
                <a:cs typeface="Arial"/>
              </a:rPr>
              <a:t> </a:t>
            </a:r>
            <a:r>
              <a:rPr sz="2800" spc="-20" dirty="0">
                <a:latin typeface="Arial"/>
                <a:cs typeface="Arial"/>
              </a:rPr>
              <a:t>integration  </a:t>
            </a:r>
            <a:r>
              <a:rPr sz="2800" spc="20" dirty="0">
                <a:latin typeface="Arial"/>
                <a:cs typeface="Arial"/>
              </a:rPr>
              <a:t>into </a:t>
            </a:r>
            <a:r>
              <a:rPr sz="2800" spc="-65" dirty="0">
                <a:latin typeface="Arial"/>
                <a:cs typeface="Arial"/>
              </a:rPr>
              <a:t>development </a:t>
            </a:r>
            <a:r>
              <a:rPr sz="2800" spc="-90" dirty="0">
                <a:latin typeface="Arial"/>
                <a:cs typeface="Arial"/>
              </a:rPr>
              <a:t>measurement  </a:t>
            </a:r>
            <a:r>
              <a:rPr sz="2800" spc="-110" dirty="0">
                <a:latin typeface="Arial"/>
                <a:cs typeface="Arial"/>
              </a:rPr>
              <a:t>and</a:t>
            </a:r>
            <a:r>
              <a:rPr sz="2800" spc="-225" dirty="0">
                <a:latin typeface="Arial"/>
                <a:cs typeface="Arial"/>
              </a:rPr>
              <a:t> </a:t>
            </a:r>
            <a:r>
              <a:rPr sz="2800" spc="-65" dirty="0">
                <a:latin typeface="Arial"/>
                <a:cs typeface="Arial"/>
              </a:rPr>
              <a:t>development</a:t>
            </a:r>
            <a:r>
              <a:rPr sz="2800" spc="-265" dirty="0">
                <a:latin typeface="Arial"/>
                <a:cs typeface="Arial"/>
              </a:rPr>
              <a:t> </a:t>
            </a:r>
            <a:r>
              <a:rPr sz="2800" spc="20" dirty="0">
                <a:latin typeface="Arial"/>
                <a:cs typeface="Arial"/>
              </a:rPr>
              <a:t>of</a:t>
            </a:r>
            <a:r>
              <a:rPr sz="2800" spc="-215" dirty="0">
                <a:latin typeface="Arial"/>
                <a:cs typeface="Arial"/>
              </a:rPr>
              <a:t> </a:t>
            </a:r>
            <a:r>
              <a:rPr sz="2800" spc="-15" dirty="0">
                <a:latin typeface="Arial"/>
                <a:cs typeface="Arial"/>
              </a:rPr>
              <a:t>the</a:t>
            </a:r>
            <a:r>
              <a:rPr sz="2800" spc="-260" dirty="0">
                <a:latin typeface="Arial"/>
                <a:cs typeface="Arial"/>
              </a:rPr>
              <a:t> </a:t>
            </a:r>
            <a:r>
              <a:rPr sz="2800" spc="-125" dirty="0">
                <a:latin typeface="Arial"/>
                <a:cs typeface="Arial"/>
              </a:rPr>
              <a:t>HDI</a:t>
            </a:r>
            <a:r>
              <a:rPr sz="2800" spc="-229" dirty="0">
                <a:latin typeface="Arial"/>
                <a:cs typeface="Arial"/>
              </a:rPr>
              <a:t> </a:t>
            </a:r>
            <a:r>
              <a:rPr sz="2800" spc="5" dirty="0">
                <a:latin typeface="Arial"/>
                <a:cs typeface="Arial"/>
              </a:rPr>
              <a:t>from  </a:t>
            </a:r>
            <a:r>
              <a:rPr sz="2800" spc="-160" dirty="0" smtClean="0">
                <a:latin typeface="Arial"/>
                <a:cs typeface="Arial"/>
              </a:rPr>
              <a:t>1990</a:t>
            </a:r>
            <a:r>
              <a:rPr lang="nb-NO" sz="2800" spc="-160" dirty="0" smtClean="0">
                <a:latin typeface="Arial"/>
                <a:cs typeface="Arial"/>
              </a:rPr>
              <a:t> </a:t>
            </a:r>
          </a:p>
          <a:p>
            <a:pPr marL="12065" marR="5080">
              <a:lnSpc>
                <a:spcPct val="100000"/>
              </a:lnSpc>
              <a:spcBef>
                <a:spcPts val="105"/>
              </a:spcBef>
              <a:buClr>
                <a:srgbClr val="EB641E"/>
              </a:buClr>
              <a:tabLst>
                <a:tab pos="469265" algn="l"/>
                <a:tab pos="469900" algn="l"/>
              </a:tabLst>
            </a:pPr>
            <a:endParaRPr lang="nb-NO" sz="2800" spc="-160" dirty="0" smtClean="0">
              <a:latin typeface="Arial"/>
              <a:cs typeface="Arial"/>
            </a:endParaRPr>
          </a:p>
          <a:p>
            <a:pPr marL="469265" marR="5080" indent="-457200">
              <a:lnSpc>
                <a:spcPct val="100000"/>
              </a:lnSpc>
              <a:spcBef>
                <a:spcPts val="105"/>
              </a:spcBef>
              <a:buClr>
                <a:srgbClr val="EB641E"/>
              </a:buClr>
              <a:buFont typeface="Wingdings"/>
              <a:buChar char=""/>
              <a:tabLst>
                <a:tab pos="469265" algn="l"/>
                <a:tab pos="469900" algn="l"/>
              </a:tabLst>
            </a:pPr>
            <a:r>
              <a:rPr lang="nb-NO" sz="2800" spc="-160" dirty="0" smtClean="0">
                <a:latin typeface="Arial"/>
                <a:cs typeface="Arial"/>
              </a:rPr>
              <a:t>Three </a:t>
            </a:r>
            <a:r>
              <a:rPr lang="nb-NO" sz="2800" spc="-160" dirty="0" err="1" smtClean="0">
                <a:latin typeface="Arial"/>
                <a:cs typeface="Arial"/>
              </a:rPr>
              <a:t>key</a:t>
            </a:r>
            <a:r>
              <a:rPr lang="nb-NO" sz="2800" spc="-160" dirty="0" smtClean="0">
                <a:latin typeface="Arial"/>
                <a:cs typeface="Arial"/>
              </a:rPr>
              <a:t> parameters</a:t>
            </a:r>
          </a:p>
          <a:p>
            <a:pPr marL="926465" marR="5080" lvl="1" indent="-457200">
              <a:spcBef>
                <a:spcPts val="105"/>
              </a:spcBef>
              <a:buClr>
                <a:srgbClr val="EB641E"/>
              </a:buClr>
              <a:buFont typeface="Wingdings"/>
              <a:buChar char=""/>
              <a:tabLst>
                <a:tab pos="469265" algn="l"/>
                <a:tab pos="469900" algn="l"/>
              </a:tabLst>
            </a:pPr>
            <a:r>
              <a:rPr lang="nb-NO" sz="2800" spc="-160" dirty="0" err="1" smtClean="0">
                <a:latin typeface="Arial"/>
                <a:cs typeface="Arial"/>
              </a:rPr>
              <a:t>Education</a:t>
            </a:r>
            <a:r>
              <a:rPr lang="nb-NO" sz="2800" spc="-160" dirty="0" smtClean="0">
                <a:latin typeface="Arial"/>
                <a:cs typeface="Arial"/>
              </a:rPr>
              <a:t> – </a:t>
            </a:r>
            <a:r>
              <a:rPr lang="nb-NO" sz="2800" spc="-160" dirty="0" err="1" smtClean="0">
                <a:latin typeface="Arial"/>
                <a:cs typeface="Arial"/>
              </a:rPr>
              <a:t>level</a:t>
            </a:r>
            <a:r>
              <a:rPr lang="nb-NO" sz="2800" spc="-160" dirty="0" smtClean="0">
                <a:latin typeface="Arial"/>
                <a:cs typeface="Arial"/>
              </a:rPr>
              <a:t> </a:t>
            </a:r>
            <a:r>
              <a:rPr lang="nb-NO" sz="2800" spc="-160" dirty="0" err="1" smtClean="0">
                <a:latin typeface="Arial"/>
                <a:cs typeface="Arial"/>
              </a:rPr>
              <a:t>of</a:t>
            </a:r>
            <a:r>
              <a:rPr lang="nb-NO" sz="2800" spc="-160" dirty="0" smtClean="0">
                <a:latin typeface="Arial"/>
                <a:cs typeface="Arial"/>
              </a:rPr>
              <a:t> </a:t>
            </a:r>
            <a:r>
              <a:rPr lang="nb-NO" sz="2800" spc="-160" dirty="0" err="1" smtClean="0">
                <a:latin typeface="Arial"/>
                <a:cs typeface="Arial"/>
              </a:rPr>
              <a:t>literacy</a:t>
            </a:r>
            <a:endParaRPr lang="nb-NO" sz="2800" spc="-160" dirty="0" smtClean="0">
              <a:latin typeface="Arial"/>
              <a:cs typeface="Arial"/>
            </a:endParaRPr>
          </a:p>
          <a:p>
            <a:pPr marL="926465" marR="5080" lvl="1" indent="-457200">
              <a:spcBef>
                <a:spcPts val="105"/>
              </a:spcBef>
              <a:buClr>
                <a:srgbClr val="EB641E"/>
              </a:buClr>
              <a:buFont typeface="Wingdings"/>
              <a:buChar char=""/>
              <a:tabLst>
                <a:tab pos="469265" algn="l"/>
                <a:tab pos="469900" algn="l"/>
              </a:tabLst>
            </a:pPr>
            <a:r>
              <a:rPr lang="nb-NO" sz="2800" spc="-160" dirty="0" smtClean="0">
                <a:latin typeface="Arial"/>
                <a:cs typeface="Arial"/>
              </a:rPr>
              <a:t>Health  - </a:t>
            </a:r>
            <a:r>
              <a:rPr lang="nb-NO" sz="2800" spc="-160" dirty="0" err="1" smtClean="0">
                <a:latin typeface="Arial"/>
                <a:cs typeface="Arial"/>
              </a:rPr>
              <a:t>life</a:t>
            </a:r>
            <a:r>
              <a:rPr lang="nb-NO" sz="2800" spc="-160" dirty="0" smtClean="0">
                <a:latin typeface="Arial"/>
                <a:cs typeface="Arial"/>
              </a:rPr>
              <a:t> </a:t>
            </a:r>
            <a:r>
              <a:rPr lang="nb-NO" sz="2800" spc="-160" dirty="0" err="1" smtClean="0">
                <a:latin typeface="Arial"/>
                <a:cs typeface="Arial"/>
              </a:rPr>
              <a:t>expectancy</a:t>
            </a:r>
            <a:endParaRPr lang="nb-NO" sz="2800" spc="-160" dirty="0" smtClean="0">
              <a:latin typeface="Arial"/>
              <a:cs typeface="Arial"/>
            </a:endParaRPr>
          </a:p>
          <a:p>
            <a:pPr marL="926465" marR="5080" lvl="1" indent="-457200">
              <a:spcBef>
                <a:spcPts val="105"/>
              </a:spcBef>
              <a:buClr>
                <a:srgbClr val="EB641E"/>
              </a:buClr>
              <a:buFont typeface="Wingdings"/>
              <a:buChar char=""/>
              <a:tabLst>
                <a:tab pos="469265" algn="l"/>
                <a:tab pos="469900" algn="l"/>
              </a:tabLst>
            </a:pPr>
            <a:r>
              <a:rPr lang="nb-NO" sz="2800" spc="-160" dirty="0" smtClean="0">
                <a:latin typeface="Arial"/>
                <a:cs typeface="Arial"/>
              </a:rPr>
              <a:t>Income </a:t>
            </a:r>
            <a:r>
              <a:rPr lang="nb-NO" sz="2800" spc="-160" dirty="0" err="1" smtClean="0">
                <a:latin typeface="Arial"/>
                <a:cs typeface="Arial"/>
              </a:rPr>
              <a:t>distribution</a:t>
            </a:r>
            <a:r>
              <a:rPr lang="nb-NO" sz="2800" spc="-160" dirty="0" smtClean="0">
                <a:latin typeface="Arial"/>
                <a:cs typeface="Arial"/>
              </a:rPr>
              <a:t> – </a:t>
            </a:r>
            <a:r>
              <a:rPr lang="nb-NO" sz="2800" spc="-160" dirty="0" err="1" smtClean="0">
                <a:latin typeface="Arial"/>
                <a:cs typeface="Arial"/>
              </a:rPr>
              <a:t>parities</a:t>
            </a:r>
            <a:r>
              <a:rPr lang="nb-NO" sz="2800" spc="-160" dirty="0" smtClean="0">
                <a:latin typeface="Arial"/>
                <a:cs typeface="Arial"/>
              </a:rPr>
              <a:t> </a:t>
            </a:r>
            <a:r>
              <a:rPr lang="nb-NO" sz="2800" spc="-160" dirty="0" err="1" smtClean="0">
                <a:latin typeface="Arial"/>
                <a:cs typeface="Arial"/>
              </a:rPr>
              <a:t>of</a:t>
            </a:r>
            <a:r>
              <a:rPr lang="nb-NO" sz="2800" spc="-160" dirty="0" smtClean="0">
                <a:latin typeface="Arial"/>
                <a:cs typeface="Arial"/>
              </a:rPr>
              <a:t> </a:t>
            </a:r>
            <a:r>
              <a:rPr lang="nb-NO" sz="2800" spc="-160" dirty="0" err="1" smtClean="0">
                <a:latin typeface="Arial"/>
                <a:cs typeface="Arial"/>
              </a:rPr>
              <a:t>income</a:t>
            </a:r>
            <a:endParaRPr sz="2800" dirty="0">
              <a:latin typeface="Arial"/>
              <a:cs typeface="Arial"/>
            </a:endParaRPr>
          </a:p>
        </p:txBody>
      </p:sp>
      <p:sp>
        <p:nvSpPr>
          <p:cNvPr id="5" name="object 5"/>
          <p:cNvSpPr/>
          <p:nvPr/>
        </p:nvSpPr>
        <p:spPr>
          <a:xfrm>
            <a:off x="7001256" y="1844039"/>
            <a:ext cx="2142744" cy="218236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44500" y="574256"/>
            <a:ext cx="5534660" cy="574040"/>
          </a:xfrm>
          <a:prstGeom prst="rect">
            <a:avLst/>
          </a:prstGeom>
        </p:spPr>
        <p:txBody>
          <a:bodyPr vert="horz" wrap="square" lIns="0" tIns="12700" rIns="0" bIns="0" rtlCol="0">
            <a:spAutoFit/>
          </a:bodyPr>
          <a:lstStyle/>
          <a:p>
            <a:pPr marL="12700">
              <a:lnSpc>
                <a:spcPct val="100000"/>
              </a:lnSpc>
              <a:spcBef>
                <a:spcPts val="100"/>
              </a:spcBef>
            </a:pPr>
            <a:r>
              <a:rPr spc="-105" dirty="0"/>
              <a:t>Functionings </a:t>
            </a:r>
            <a:r>
              <a:rPr spc="-150" dirty="0"/>
              <a:t>and</a:t>
            </a:r>
            <a:r>
              <a:rPr spc="-635" dirty="0"/>
              <a:t> </a:t>
            </a:r>
            <a:r>
              <a:rPr spc="-114" dirty="0"/>
              <a:t>Capabilities</a:t>
            </a:r>
          </a:p>
        </p:txBody>
      </p:sp>
      <p:sp>
        <p:nvSpPr>
          <p:cNvPr id="4" name="object 4"/>
          <p:cNvSpPr txBox="1"/>
          <p:nvPr/>
        </p:nvSpPr>
        <p:spPr>
          <a:xfrm>
            <a:off x="444500" y="1563116"/>
            <a:ext cx="8081645" cy="3745865"/>
          </a:xfrm>
          <a:prstGeom prst="rect">
            <a:avLst/>
          </a:prstGeom>
        </p:spPr>
        <p:txBody>
          <a:bodyPr vert="horz" wrap="square" lIns="0" tIns="13335" rIns="0" bIns="0" rtlCol="0">
            <a:spAutoFit/>
          </a:bodyPr>
          <a:lstStyle/>
          <a:p>
            <a:pPr marL="469265" marR="13970" indent="-457200">
              <a:lnSpc>
                <a:spcPct val="100000"/>
              </a:lnSpc>
              <a:spcBef>
                <a:spcPts val="105"/>
              </a:spcBef>
              <a:buClr>
                <a:srgbClr val="EB641E"/>
              </a:buClr>
              <a:buFont typeface="Wingdings"/>
              <a:buChar char=""/>
              <a:tabLst>
                <a:tab pos="469265" algn="l"/>
                <a:tab pos="469900" algn="l"/>
              </a:tabLst>
            </a:pPr>
            <a:r>
              <a:rPr sz="2800" spc="-45" dirty="0">
                <a:latin typeface="Arial"/>
                <a:cs typeface="Arial"/>
              </a:rPr>
              <a:t>“A </a:t>
            </a:r>
            <a:r>
              <a:rPr sz="2800" spc="-25" dirty="0">
                <a:latin typeface="Arial"/>
                <a:cs typeface="Arial"/>
              </a:rPr>
              <a:t>functioning </a:t>
            </a:r>
            <a:r>
              <a:rPr sz="2800" spc="-125" dirty="0">
                <a:latin typeface="Arial"/>
                <a:cs typeface="Arial"/>
              </a:rPr>
              <a:t>is </a:t>
            </a:r>
            <a:r>
              <a:rPr sz="2800" spc="-135" dirty="0">
                <a:latin typeface="Arial"/>
                <a:cs typeface="Arial"/>
              </a:rPr>
              <a:t>an </a:t>
            </a:r>
            <a:r>
              <a:rPr sz="2800" spc="-85" dirty="0">
                <a:latin typeface="Arial"/>
                <a:cs typeface="Arial"/>
              </a:rPr>
              <a:t>achievement, </a:t>
            </a:r>
            <a:r>
              <a:rPr sz="2800" spc="-130" dirty="0">
                <a:latin typeface="Arial"/>
                <a:cs typeface="Arial"/>
              </a:rPr>
              <a:t>whereas </a:t>
            </a:r>
            <a:r>
              <a:rPr sz="2800" spc="-185" dirty="0">
                <a:latin typeface="Arial"/>
                <a:cs typeface="Arial"/>
              </a:rPr>
              <a:t>a  </a:t>
            </a:r>
            <a:r>
              <a:rPr sz="2800" spc="-50" dirty="0">
                <a:latin typeface="Arial"/>
                <a:cs typeface="Arial"/>
              </a:rPr>
              <a:t>capability</a:t>
            </a:r>
            <a:r>
              <a:rPr sz="2800" spc="-229" dirty="0">
                <a:latin typeface="Arial"/>
                <a:cs typeface="Arial"/>
              </a:rPr>
              <a:t> </a:t>
            </a:r>
            <a:r>
              <a:rPr sz="2800" spc="-125" dirty="0">
                <a:latin typeface="Arial"/>
                <a:cs typeface="Arial"/>
              </a:rPr>
              <a:t>is</a:t>
            </a:r>
            <a:r>
              <a:rPr sz="2800" spc="-204" dirty="0">
                <a:latin typeface="Arial"/>
                <a:cs typeface="Arial"/>
              </a:rPr>
              <a:t> </a:t>
            </a:r>
            <a:r>
              <a:rPr sz="2800" spc="-15" dirty="0">
                <a:latin typeface="Arial"/>
                <a:cs typeface="Arial"/>
              </a:rPr>
              <a:t>the</a:t>
            </a:r>
            <a:r>
              <a:rPr sz="2800" spc="-229" dirty="0">
                <a:latin typeface="Arial"/>
                <a:cs typeface="Arial"/>
              </a:rPr>
              <a:t> </a:t>
            </a:r>
            <a:r>
              <a:rPr sz="2800" spc="-5" dirty="0">
                <a:latin typeface="Arial"/>
                <a:cs typeface="Arial"/>
              </a:rPr>
              <a:t>ability</a:t>
            </a:r>
            <a:r>
              <a:rPr sz="2800" spc="-225" dirty="0">
                <a:latin typeface="Arial"/>
                <a:cs typeface="Arial"/>
              </a:rPr>
              <a:t> </a:t>
            </a:r>
            <a:r>
              <a:rPr sz="2800" spc="70" dirty="0">
                <a:latin typeface="Arial"/>
                <a:cs typeface="Arial"/>
              </a:rPr>
              <a:t>to</a:t>
            </a:r>
            <a:r>
              <a:rPr sz="2800" spc="-235" dirty="0">
                <a:latin typeface="Arial"/>
                <a:cs typeface="Arial"/>
              </a:rPr>
              <a:t> </a:t>
            </a:r>
            <a:r>
              <a:rPr sz="2800" spc="-120" dirty="0">
                <a:latin typeface="Arial"/>
                <a:cs typeface="Arial"/>
              </a:rPr>
              <a:t>achieve.</a:t>
            </a:r>
            <a:r>
              <a:rPr sz="2800" spc="-225" dirty="0">
                <a:latin typeface="Arial"/>
                <a:cs typeface="Arial"/>
              </a:rPr>
              <a:t> </a:t>
            </a:r>
            <a:r>
              <a:rPr sz="2800" spc="-80" dirty="0">
                <a:latin typeface="Arial"/>
                <a:cs typeface="Arial"/>
              </a:rPr>
              <a:t>Functionings</a:t>
            </a:r>
            <a:r>
              <a:rPr sz="2800" spc="-280" dirty="0">
                <a:latin typeface="Arial"/>
                <a:cs typeface="Arial"/>
              </a:rPr>
              <a:t> </a:t>
            </a:r>
            <a:r>
              <a:rPr sz="2800" spc="-105" dirty="0">
                <a:latin typeface="Arial"/>
                <a:cs typeface="Arial"/>
              </a:rPr>
              <a:t>are,  </a:t>
            </a:r>
            <a:r>
              <a:rPr sz="2800" spc="-30" dirty="0">
                <a:latin typeface="Arial"/>
                <a:cs typeface="Arial"/>
              </a:rPr>
              <a:t>in</a:t>
            </a:r>
            <a:r>
              <a:rPr sz="2800" spc="-220" dirty="0">
                <a:latin typeface="Arial"/>
                <a:cs typeface="Arial"/>
              </a:rPr>
              <a:t> </a:t>
            </a:r>
            <a:r>
              <a:rPr sz="2800" spc="-185" dirty="0">
                <a:latin typeface="Arial"/>
                <a:cs typeface="Arial"/>
              </a:rPr>
              <a:t>a</a:t>
            </a:r>
            <a:r>
              <a:rPr sz="2800" spc="-210" dirty="0">
                <a:latin typeface="Arial"/>
                <a:cs typeface="Arial"/>
              </a:rPr>
              <a:t> </a:t>
            </a:r>
            <a:r>
              <a:rPr sz="2800" spc="-170" dirty="0">
                <a:latin typeface="Arial"/>
                <a:cs typeface="Arial"/>
              </a:rPr>
              <a:t>sense,</a:t>
            </a:r>
            <a:r>
              <a:rPr sz="2800" spc="-225" dirty="0">
                <a:latin typeface="Arial"/>
                <a:cs typeface="Arial"/>
              </a:rPr>
              <a:t> </a:t>
            </a:r>
            <a:r>
              <a:rPr sz="2800" spc="-60" dirty="0">
                <a:latin typeface="Arial"/>
                <a:cs typeface="Arial"/>
              </a:rPr>
              <a:t>more</a:t>
            </a:r>
            <a:r>
              <a:rPr sz="2800" spc="-229" dirty="0">
                <a:latin typeface="Arial"/>
                <a:cs typeface="Arial"/>
              </a:rPr>
              <a:t> </a:t>
            </a:r>
            <a:r>
              <a:rPr sz="2800" spc="-25" dirty="0">
                <a:latin typeface="Arial"/>
                <a:cs typeface="Arial"/>
              </a:rPr>
              <a:t>directly</a:t>
            </a:r>
            <a:r>
              <a:rPr sz="2800" spc="-254" dirty="0">
                <a:latin typeface="Arial"/>
                <a:cs typeface="Arial"/>
              </a:rPr>
              <a:t> </a:t>
            </a:r>
            <a:r>
              <a:rPr sz="2800" spc="-55" dirty="0">
                <a:latin typeface="Arial"/>
                <a:cs typeface="Arial"/>
              </a:rPr>
              <a:t>related</a:t>
            </a:r>
            <a:r>
              <a:rPr sz="2800" spc="-220" dirty="0">
                <a:latin typeface="Arial"/>
                <a:cs typeface="Arial"/>
              </a:rPr>
              <a:t> </a:t>
            </a:r>
            <a:r>
              <a:rPr sz="2800" spc="70" dirty="0">
                <a:latin typeface="Arial"/>
                <a:cs typeface="Arial"/>
              </a:rPr>
              <a:t>to</a:t>
            </a:r>
            <a:r>
              <a:rPr sz="2800" spc="-235" dirty="0">
                <a:latin typeface="Arial"/>
                <a:cs typeface="Arial"/>
              </a:rPr>
              <a:t> </a:t>
            </a:r>
            <a:r>
              <a:rPr sz="2800" spc="-30" dirty="0">
                <a:latin typeface="Arial"/>
                <a:cs typeface="Arial"/>
              </a:rPr>
              <a:t>living</a:t>
            </a:r>
            <a:r>
              <a:rPr sz="2800" spc="-229" dirty="0">
                <a:latin typeface="Arial"/>
                <a:cs typeface="Arial"/>
              </a:rPr>
              <a:t> </a:t>
            </a:r>
            <a:r>
              <a:rPr sz="2800" spc="-55" dirty="0">
                <a:latin typeface="Arial"/>
                <a:cs typeface="Arial"/>
              </a:rPr>
              <a:t>conditions,  </a:t>
            </a:r>
            <a:r>
              <a:rPr sz="2800" spc="-135" dirty="0">
                <a:latin typeface="Arial"/>
                <a:cs typeface="Arial"/>
              </a:rPr>
              <a:t>since</a:t>
            </a:r>
            <a:r>
              <a:rPr sz="2800" spc="-229" dirty="0">
                <a:latin typeface="Arial"/>
                <a:cs typeface="Arial"/>
              </a:rPr>
              <a:t> </a:t>
            </a:r>
            <a:r>
              <a:rPr sz="2800" spc="-30" dirty="0">
                <a:latin typeface="Arial"/>
                <a:cs typeface="Arial"/>
              </a:rPr>
              <a:t>they</a:t>
            </a:r>
            <a:r>
              <a:rPr sz="2800" spc="-225" dirty="0">
                <a:latin typeface="Arial"/>
                <a:cs typeface="Arial"/>
              </a:rPr>
              <a:t> </a:t>
            </a:r>
            <a:r>
              <a:rPr sz="2800" spc="-120" dirty="0">
                <a:latin typeface="Arial"/>
                <a:cs typeface="Arial"/>
              </a:rPr>
              <a:t>are</a:t>
            </a:r>
            <a:r>
              <a:rPr sz="2800" spc="-204" dirty="0">
                <a:latin typeface="Arial"/>
                <a:cs typeface="Arial"/>
              </a:rPr>
              <a:t> </a:t>
            </a:r>
            <a:r>
              <a:rPr sz="2800" spc="-5" dirty="0">
                <a:latin typeface="Arial"/>
                <a:cs typeface="Arial"/>
              </a:rPr>
              <a:t>different</a:t>
            </a:r>
            <a:r>
              <a:rPr sz="2800" spc="-240" dirty="0">
                <a:latin typeface="Arial"/>
                <a:cs typeface="Arial"/>
              </a:rPr>
              <a:t> </a:t>
            </a:r>
            <a:r>
              <a:rPr sz="2800" spc="-140" dirty="0">
                <a:latin typeface="Arial"/>
                <a:cs typeface="Arial"/>
              </a:rPr>
              <a:t>aspects</a:t>
            </a:r>
            <a:r>
              <a:rPr sz="2800" spc="-204" dirty="0">
                <a:latin typeface="Arial"/>
                <a:cs typeface="Arial"/>
              </a:rPr>
              <a:t> </a:t>
            </a:r>
            <a:r>
              <a:rPr sz="2800" spc="20" dirty="0">
                <a:latin typeface="Arial"/>
                <a:cs typeface="Arial"/>
              </a:rPr>
              <a:t>of</a:t>
            </a:r>
            <a:r>
              <a:rPr sz="2800" spc="-229" dirty="0">
                <a:latin typeface="Arial"/>
                <a:cs typeface="Arial"/>
              </a:rPr>
              <a:t> </a:t>
            </a:r>
            <a:r>
              <a:rPr sz="2800" spc="-30" dirty="0">
                <a:latin typeface="Arial"/>
                <a:cs typeface="Arial"/>
              </a:rPr>
              <a:t>living</a:t>
            </a:r>
            <a:r>
              <a:rPr sz="2800" spc="-225" dirty="0">
                <a:latin typeface="Arial"/>
                <a:cs typeface="Arial"/>
              </a:rPr>
              <a:t> </a:t>
            </a:r>
            <a:r>
              <a:rPr sz="2800" spc="-55" dirty="0">
                <a:latin typeface="Arial"/>
                <a:cs typeface="Arial"/>
              </a:rPr>
              <a:t>conditions.</a:t>
            </a:r>
            <a:endParaRPr sz="2800">
              <a:latin typeface="Arial"/>
              <a:cs typeface="Arial"/>
            </a:endParaRPr>
          </a:p>
          <a:p>
            <a:pPr marL="469265" marR="22860" indent="-457200">
              <a:lnSpc>
                <a:spcPct val="100000"/>
              </a:lnSpc>
              <a:spcBef>
                <a:spcPts val="1200"/>
              </a:spcBef>
              <a:buClr>
                <a:srgbClr val="EB641E"/>
              </a:buClr>
              <a:buFont typeface="Wingdings"/>
              <a:buChar char=""/>
              <a:tabLst>
                <a:tab pos="469265" algn="l"/>
                <a:tab pos="469900" algn="l"/>
              </a:tabLst>
            </a:pPr>
            <a:r>
              <a:rPr sz="2800" spc="-85" dirty="0">
                <a:latin typeface="Arial"/>
                <a:cs typeface="Arial"/>
              </a:rPr>
              <a:t>Capabilities, </a:t>
            </a:r>
            <a:r>
              <a:rPr sz="2800" spc="-30" dirty="0">
                <a:latin typeface="Arial"/>
                <a:cs typeface="Arial"/>
              </a:rPr>
              <a:t>in </a:t>
            </a:r>
            <a:r>
              <a:rPr sz="2800" spc="-50" dirty="0">
                <a:latin typeface="Arial"/>
                <a:cs typeface="Arial"/>
              </a:rPr>
              <a:t>contrast, </a:t>
            </a:r>
            <a:r>
              <a:rPr sz="2800" spc="-120" dirty="0">
                <a:latin typeface="Arial"/>
                <a:cs typeface="Arial"/>
              </a:rPr>
              <a:t>are </a:t>
            </a:r>
            <a:r>
              <a:rPr sz="2800" spc="-50" dirty="0">
                <a:latin typeface="Arial"/>
                <a:cs typeface="Arial"/>
              </a:rPr>
              <a:t>notions </a:t>
            </a:r>
            <a:r>
              <a:rPr sz="2800" spc="20" dirty="0">
                <a:latin typeface="Arial"/>
                <a:cs typeface="Arial"/>
              </a:rPr>
              <a:t>of </a:t>
            </a:r>
            <a:r>
              <a:rPr sz="2800" spc="-50" dirty="0">
                <a:latin typeface="Arial"/>
                <a:cs typeface="Arial"/>
              </a:rPr>
              <a:t>freedom, </a:t>
            </a:r>
            <a:r>
              <a:rPr sz="2800" spc="-30" dirty="0">
                <a:latin typeface="Arial"/>
                <a:cs typeface="Arial"/>
              </a:rPr>
              <a:t>in  </a:t>
            </a:r>
            <a:r>
              <a:rPr sz="2800" spc="-15" dirty="0">
                <a:latin typeface="Arial"/>
                <a:cs typeface="Arial"/>
              </a:rPr>
              <a:t>the</a:t>
            </a:r>
            <a:r>
              <a:rPr sz="2800" spc="-235" dirty="0">
                <a:latin typeface="Arial"/>
                <a:cs typeface="Arial"/>
              </a:rPr>
              <a:t> </a:t>
            </a:r>
            <a:r>
              <a:rPr sz="2800" spc="-55" dirty="0">
                <a:latin typeface="Arial"/>
                <a:cs typeface="Arial"/>
              </a:rPr>
              <a:t>positive</a:t>
            </a:r>
            <a:r>
              <a:rPr sz="2800" spc="-229" dirty="0">
                <a:latin typeface="Arial"/>
                <a:cs typeface="Arial"/>
              </a:rPr>
              <a:t> </a:t>
            </a:r>
            <a:r>
              <a:rPr sz="2800" spc="-170" dirty="0">
                <a:latin typeface="Arial"/>
                <a:cs typeface="Arial"/>
              </a:rPr>
              <a:t>sense:</a:t>
            </a:r>
            <a:r>
              <a:rPr sz="2800" spc="-225" dirty="0">
                <a:latin typeface="Arial"/>
                <a:cs typeface="Arial"/>
              </a:rPr>
              <a:t> </a:t>
            </a:r>
            <a:r>
              <a:rPr sz="2800" spc="-30" dirty="0">
                <a:latin typeface="Arial"/>
                <a:cs typeface="Arial"/>
              </a:rPr>
              <a:t>what</a:t>
            </a:r>
            <a:r>
              <a:rPr sz="2800" spc="-220" dirty="0">
                <a:latin typeface="Arial"/>
                <a:cs typeface="Arial"/>
              </a:rPr>
              <a:t> </a:t>
            </a:r>
            <a:r>
              <a:rPr sz="2800" spc="-85" dirty="0">
                <a:latin typeface="Arial"/>
                <a:cs typeface="Arial"/>
              </a:rPr>
              <a:t>real</a:t>
            </a:r>
            <a:r>
              <a:rPr sz="2800" spc="-204" dirty="0">
                <a:latin typeface="Arial"/>
                <a:cs typeface="Arial"/>
              </a:rPr>
              <a:t> </a:t>
            </a:r>
            <a:r>
              <a:rPr sz="2800" spc="-35" dirty="0">
                <a:latin typeface="Arial"/>
                <a:cs typeface="Arial"/>
              </a:rPr>
              <a:t>opportunities</a:t>
            </a:r>
            <a:r>
              <a:rPr sz="2800" spc="-254" dirty="0">
                <a:latin typeface="Arial"/>
                <a:cs typeface="Arial"/>
              </a:rPr>
              <a:t> </a:t>
            </a:r>
            <a:r>
              <a:rPr sz="2800" spc="-80" dirty="0">
                <a:latin typeface="Arial"/>
                <a:cs typeface="Arial"/>
              </a:rPr>
              <a:t>you</a:t>
            </a:r>
            <a:r>
              <a:rPr sz="2800" spc="-240" dirty="0">
                <a:latin typeface="Arial"/>
                <a:cs typeface="Arial"/>
              </a:rPr>
              <a:t> </a:t>
            </a:r>
            <a:r>
              <a:rPr sz="2800" spc="-135" dirty="0">
                <a:latin typeface="Arial"/>
                <a:cs typeface="Arial"/>
              </a:rPr>
              <a:t>have  </a:t>
            </a:r>
            <a:r>
              <a:rPr sz="2800" spc="-70" dirty="0">
                <a:latin typeface="Arial"/>
                <a:cs typeface="Arial"/>
              </a:rPr>
              <a:t>regarding</a:t>
            </a:r>
            <a:r>
              <a:rPr sz="2800" spc="-229" dirty="0">
                <a:latin typeface="Arial"/>
                <a:cs typeface="Arial"/>
              </a:rPr>
              <a:t> </a:t>
            </a:r>
            <a:r>
              <a:rPr sz="2800" spc="-15" dirty="0">
                <a:latin typeface="Arial"/>
                <a:cs typeface="Arial"/>
              </a:rPr>
              <a:t>the</a:t>
            </a:r>
            <a:r>
              <a:rPr sz="2800" spc="-235" dirty="0">
                <a:latin typeface="Arial"/>
                <a:cs typeface="Arial"/>
              </a:rPr>
              <a:t> </a:t>
            </a:r>
            <a:r>
              <a:rPr sz="2800" spc="-5" dirty="0">
                <a:latin typeface="Arial"/>
                <a:cs typeface="Arial"/>
              </a:rPr>
              <a:t>life</a:t>
            </a:r>
            <a:r>
              <a:rPr sz="2800" spc="-235" dirty="0">
                <a:latin typeface="Arial"/>
                <a:cs typeface="Arial"/>
              </a:rPr>
              <a:t> </a:t>
            </a:r>
            <a:r>
              <a:rPr sz="2800" spc="-80" dirty="0">
                <a:latin typeface="Arial"/>
                <a:cs typeface="Arial"/>
              </a:rPr>
              <a:t>you</a:t>
            </a:r>
            <a:r>
              <a:rPr sz="2800" spc="-240" dirty="0">
                <a:latin typeface="Arial"/>
                <a:cs typeface="Arial"/>
              </a:rPr>
              <a:t> </a:t>
            </a:r>
            <a:r>
              <a:rPr sz="2800" spc="-85" dirty="0">
                <a:latin typeface="Arial"/>
                <a:cs typeface="Arial"/>
              </a:rPr>
              <a:t>may</a:t>
            </a:r>
            <a:r>
              <a:rPr sz="2800" spc="-204" dirty="0">
                <a:latin typeface="Arial"/>
                <a:cs typeface="Arial"/>
              </a:rPr>
              <a:t> </a:t>
            </a:r>
            <a:r>
              <a:rPr sz="2800" spc="-70" dirty="0">
                <a:latin typeface="Arial"/>
                <a:cs typeface="Arial"/>
              </a:rPr>
              <a:t>lead”.</a:t>
            </a:r>
            <a:endParaRPr sz="2800">
              <a:latin typeface="Arial"/>
              <a:cs typeface="Arial"/>
            </a:endParaRPr>
          </a:p>
          <a:p>
            <a:pPr marL="5499100">
              <a:lnSpc>
                <a:spcPct val="100000"/>
              </a:lnSpc>
              <a:spcBef>
                <a:spcPts val="1205"/>
              </a:spcBef>
            </a:pPr>
            <a:r>
              <a:rPr sz="2800" spc="-150" dirty="0">
                <a:latin typeface="Arial"/>
                <a:cs typeface="Arial"/>
              </a:rPr>
              <a:t>(Sen, </a:t>
            </a:r>
            <a:r>
              <a:rPr sz="2800" spc="-195" dirty="0">
                <a:latin typeface="Arial"/>
                <a:cs typeface="Arial"/>
              </a:rPr>
              <a:t>1987, </a:t>
            </a:r>
            <a:r>
              <a:rPr sz="2800" spc="-55" dirty="0">
                <a:latin typeface="Arial"/>
                <a:cs typeface="Arial"/>
              </a:rPr>
              <a:t>p.</a:t>
            </a:r>
            <a:r>
              <a:rPr sz="2800" spc="-400" dirty="0">
                <a:latin typeface="Arial"/>
                <a:cs typeface="Arial"/>
              </a:rPr>
              <a:t> </a:t>
            </a:r>
            <a:r>
              <a:rPr sz="2800" spc="-130" dirty="0">
                <a:latin typeface="Arial"/>
                <a:cs typeface="Arial"/>
              </a:rPr>
              <a:t>36).</a:t>
            </a:r>
            <a:endParaRPr sz="28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85800" y="381000"/>
            <a:ext cx="7696200" cy="1143000"/>
          </a:xfrm>
          <a:prstGeom prst="rect">
            <a:avLst/>
          </a:prstGeom>
        </p:spPr>
        <p:txBody>
          <a:bodyPr vert="horz" wrap="square" lIns="0" tIns="12700" rIns="0" bIns="0" rtlCol="0">
            <a:spAutoFit/>
          </a:bodyPr>
          <a:lstStyle/>
          <a:p>
            <a:pPr marL="12700">
              <a:lnSpc>
                <a:spcPct val="100000"/>
              </a:lnSpc>
              <a:spcBef>
                <a:spcPts val="100"/>
              </a:spcBef>
            </a:pPr>
            <a:r>
              <a:rPr spc="-65" dirty="0"/>
              <a:t>Martha</a:t>
            </a:r>
            <a:r>
              <a:rPr spc="-270" dirty="0"/>
              <a:t> </a:t>
            </a:r>
            <a:r>
              <a:rPr spc="-190" dirty="0"/>
              <a:t>Nussbaum’s</a:t>
            </a:r>
            <a:r>
              <a:rPr spc="-445" dirty="0"/>
              <a:t> </a:t>
            </a:r>
            <a:r>
              <a:rPr spc="-90" dirty="0"/>
              <a:t>Capability</a:t>
            </a:r>
            <a:r>
              <a:rPr spc="-405" dirty="0"/>
              <a:t> </a:t>
            </a:r>
            <a:r>
              <a:rPr spc="-120" dirty="0"/>
              <a:t>Approach</a:t>
            </a:r>
          </a:p>
        </p:txBody>
      </p:sp>
      <p:sp>
        <p:nvSpPr>
          <p:cNvPr id="4" name="object 4"/>
          <p:cNvSpPr txBox="1"/>
          <p:nvPr/>
        </p:nvSpPr>
        <p:spPr>
          <a:xfrm>
            <a:off x="444500" y="1256068"/>
            <a:ext cx="7016750" cy="5245026"/>
          </a:xfrm>
          <a:prstGeom prst="rect">
            <a:avLst/>
          </a:prstGeom>
        </p:spPr>
        <p:txBody>
          <a:bodyPr vert="horz" wrap="square" lIns="0" tIns="165100" rIns="0" bIns="0" rtlCol="0">
            <a:spAutoFit/>
          </a:bodyPr>
          <a:lstStyle/>
          <a:p>
            <a:pPr marL="469900" indent="-457200">
              <a:lnSpc>
                <a:spcPct val="100000"/>
              </a:lnSpc>
              <a:spcBef>
                <a:spcPts val="1300"/>
              </a:spcBef>
              <a:buClr>
                <a:srgbClr val="EB641E"/>
              </a:buClr>
              <a:buFont typeface="Wingdings"/>
              <a:buChar char=""/>
              <a:tabLst>
                <a:tab pos="469265" algn="l"/>
                <a:tab pos="469900" algn="l"/>
              </a:tabLst>
            </a:pPr>
            <a:r>
              <a:rPr sz="2000" spc="-85" dirty="0">
                <a:latin typeface="Arial"/>
                <a:cs typeface="Arial"/>
              </a:rPr>
              <a:t>Developed </a:t>
            </a:r>
            <a:r>
              <a:rPr sz="2000" spc="-50" dirty="0">
                <a:latin typeface="Arial"/>
                <a:cs typeface="Arial"/>
              </a:rPr>
              <a:t>independently </a:t>
            </a:r>
            <a:r>
              <a:rPr sz="2000" spc="-5" dirty="0">
                <a:latin typeface="Arial"/>
                <a:cs typeface="Arial"/>
              </a:rPr>
              <a:t>from </a:t>
            </a:r>
            <a:r>
              <a:rPr sz="2000" spc="-140" dirty="0">
                <a:latin typeface="Arial"/>
                <a:cs typeface="Arial"/>
              </a:rPr>
              <a:t>Sen’s </a:t>
            </a:r>
            <a:endParaRPr sz="2000" dirty="0">
              <a:latin typeface="Arial"/>
              <a:cs typeface="Arial"/>
            </a:endParaRPr>
          </a:p>
          <a:p>
            <a:pPr marL="469900" indent="-457200">
              <a:lnSpc>
                <a:spcPct val="100000"/>
              </a:lnSpc>
              <a:spcBef>
                <a:spcPts val="1200"/>
              </a:spcBef>
              <a:buClr>
                <a:srgbClr val="EB641E"/>
              </a:buClr>
              <a:buFont typeface="Wingdings"/>
              <a:buChar char=""/>
              <a:tabLst>
                <a:tab pos="469265" algn="l"/>
                <a:tab pos="469900" algn="l"/>
              </a:tabLst>
            </a:pPr>
            <a:r>
              <a:rPr lang="nb-NO" sz="2000" spc="-100" dirty="0" err="1" smtClean="0">
                <a:latin typeface="Arial"/>
                <a:cs typeface="Arial"/>
              </a:rPr>
              <a:t>Identifie</a:t>
            </a:r>
            <a:r>
              <a:rPr lang="nb-NO" spc="-100" dirty="0" err="1" smtClean="0">
                <a:latin typeface="Arial"/>
                <a:cs typeface="Arial"/>
              </a:rPr>
              <a:t>s</a:t>
            </a:r>
            <a:r>
              <a:rPr lang="nb-NO" spc="-100" dirty="0" smtClean="0">
                <a:latin typeface="Arial"/>
                <a:cs typeface="Arial"/>
              </a:rPr>
              <a:t> </a:t>
            </a:r>
            <a:r>
              <a:rPr sz="2000" spc="-45" dirty="0" smtClean="0">
                <a:latin typeface="Arial"/>
                <a:cs typeface="Arial"/>
              </a:rPr>
              <a:t>central</a:t>
            </a:r>
            <a:r>
              <a:rPr sz="2000" spc="-155" dirty="0" smtClean="0">
                <a:latin typeface="Arial"/>
                <a:cs typeface="Arial"/>
              </a:rPr>
              <a:t> </a:t>
            </a:r>
            <a:r>
              <a:rPr sz="2000" spc="-70" dirty="0">
                <a:latin typeface="Arial"/>
                <a:cs typeface="Arial"/>
              </a:rPr>
              <a:t>human</a:t>
            </a:r>
            <a:r>
              <a:rPr sz="2000" spc="-145" dirty="0">
                <a:latin typeface="Arial"/>
                <a:cs typeface="Arial"/>
              </a:rPr>
              <a:t> </a:t>
            </a:r>
            <a:r>
              <a:rPr sz="2000" spc="-60" dirty="0">
                <a:latin typeface="Arial"/>
                <a:cs typeface="Arial"/>
              </a:rPr>
              <a:t>capabilities</a:t>
            </a:r>
            <a:r>
              <a:rPr sz="2000" spc="-85" dirty="0">
                <a:latin typeface="Arial"/>
                <a:cs typeface="Arial"/>
              </a:rPr>
              <a:t> </a:t>
            </a:r>
            <a:endParaRPr sz="2000" dirty="0">
              <a:latin typeface="Arial"/>
              <a:cs typeface="Arial"/>
            </a:endParaRPr>
          </a:p>
          <a:p>
            <a:pPr marL="939165" lvl="1" indent="-213360">
              <a:lnSpc>
                <a:spcPct val="100000"/>
              </a:lnSpc>
              <a:spcBef>
                <a:spcPts val="1210"/>
              </a:spcBef>
              <a:buAutoNum type="arabicParenR"/>
              <a:tabLst>
                <a:tab pos="939165" algn="l"/>
              </a:tabLst>
            </a:pPr>
            <a:r>
              <a:rPr sz="1800" i="1" spc="-60" dirty="0">
                <a:latin typeface="Arial"/>
                <a:cs typeface="Arial"/>
              </a:rPr>
              <a:t>Life</a:t>
            </a:r>
            <a:endParaRPr sz="1800" dirty="0">
              <a:latin typeface="Arial"/>
              <a:cs typeface="Arial"/>
            </a:endParaRPr>
          </a:p>
          <a:p>
            <a:pPr marL="951230" lvl="1" indent="-226060">
              <a:lnSpc>
                <a:spcPct val="100000"/>
              </a:lnSpc>
              <a:spcBef>
                <a:spcPts val="1200"/>
              </a:spcBef>
              <a:buAutoNum type="arabicParenR"/>
              <a:tabLst>
                <a:tab pos="951865" algn="l"/>
              </a:tabLst>
            </a:pPr>
            <a:r>
              <a:rPr sz="1800" i="1" spc="-70" dirty="0">
                <a:latin typeface="Arial"/>
                <a:cs typeface="Arial"/>
              </a:rPr>
              <a:t>Bodily</a:t>
            </a:r>
            <a:r>
              <a:rPr sz="1800" i="1" spc="-105" dirty="0">
                <a:latin typeface="Arial"/>
                <a:cs typeface="Arial"/>
              </a:rPr>
              <a:t> </a:t>
            </a:r>
            <a:r>
              <a:rPr sz="1800" i="1" spc="-55" dirty="0">
                <a:latin typeface="Arial"/>
                <a:cs typeface="Arial"/>
              </a:rPr>
              <a:t>Health</a:t>
            </a:r>
            <a:endParaRPr sz="1800" dirty="0">
              <a:latin typeface="Arial"/>
              <a:cs typeface="Arial"/>
            </a:endParaRPr>
          </a:p>
          <a:p>
            <a:pPr marL="939165" lvl="1" indent="-213995">
              <a:lnSpc>
                <a:spcPct val="100000"/>
              </a:lnSpc>
              <a:spcBef>
                <a:spcPts val="1200"/>
              </a:spcBef>
              <a:buAutoNum type="arabicParenR"/>
              <a:tabLst>
                <a:tab pos="939800" algn="l"/>
              </a:tabLst>
            </a:pPr>
            <a:r>
              <a:rPr sz="1800" i="1" spc="-70" dirty="0">
                <a:latin typeface="Arial"/>
                <a:cs typeface="Arial"/>
              </a:rPr>
              <a:t>Bodily</a:t>
            </a:r>
            <a:r>
              <a:rPr sz="1800" i="1" spc="-105" dirty="0">
                <a:latin typeface="Arial"/>
                <a:cs typeface="Arial"/>
              </a:rPr>
              <a:t> </a:t>
            </a:r>
            <a:r>
              <a:rPr sz="1800" i="1" spc="-35" dirty="0">
                <a:latin typeface="Arial"/>
                <a:cs typeface="Arial"/>
              </a:rPr>
              <a:t>Integrity</a:t>
            </a:r>
            <a:endParaRPr sz="1800" dirty="0">
              <a:latin typeface="Arial"/>
              <a:cs typeface="Arial"/>
            </a:endParaRPr>
          </a:p>
          <a:p>
            <a:pPr marL="942340" lvl="1" indent="-217170">
              <a:lnSpc>
                <a:spcPct val="100000"/>
              </a:lnSpc>
              <a:spcBef>
                <a:spcPts val="1200"/>
              </a:spcBef>
              <a:buAutoNum type="arabicParenR"/>
              <a:tabLst>
                <a:tab pos="942975" algn="l"/>
              </a:tabLst>
            </a:pPr>
            <a:r>
              <a:rPr sz="1800" i="1" spc="-150" dirty="0">
                <a:latin typeface="Arial"/>
                <a:cs typeface="Arial"/>
              </a:rPr>
              <a:t>Senses, </a:t>
            </a:r>
            <a:r>
              <a:rPr sz="1800" i="1" spc="-55" dirty="0">
                <a:latin typeface="Arial"/>
                <a:cs typeface="Arial"/>
              </a:rPr>
              <a:t>Imagination, </a:t>
            </a:r>
            <a:r>
              <a:rPr sz="1800" i="1" spc="-80" dirty="0">
                <a:latin typeface="Arial"/>
                <a:cs typeface="Arial"/>
              </a:rPr>
              <a:t>and</a:t>
            </a:r>
            <a:r>
              <a:rPr sz="1800" i="1" spc="-400" dirty="0">
                <a:latin typeface="Arial"/>
                <a:cs typeface="Arial"/>
              </a:rPr>
              <a:t> </a:t>
            </a:r>
            <a:r>
              <a:rPr sz="1800" i="1" spc="-80" dirty="0">
                <a:latin typeface="Arial"/>
                <a:cs typeface="Arial"/>
              </a:rPr>
              <a:t>Thought</a:t>
            </a:r>
            <a:endParaRPr sz="1800" dirty="0">
              <a:latin typeface="Arial"/>
              <a:cs typeface="Arial"/>
            </a:endParaRPr>
          </a:p>
          <a:p>
            <a:pPr marL="948055" lvl="1" indent="-222885">
              <a:lnSpc>
                <a:spcPct val="100000"/>
              </a:lnSpc>
              <a:spcBef>
                <a:spcPts val="1200"/>
              </a:spcBef>
              <a:buAutoNum type="arabicParenR"/>
              <a:tabLst>
                <a:tab pos="948690" algn="l"/>
              </a:tabLst>
            </a:pPr>
            <a:r>
              <a:rPr sz="1800" i="1" spc="-95" dirty="0">
                <a:latin typeface="Arial"/>
                <a:cs typeface="Arial"/>
              </a:rPr>
              <a:t>Emotions</a:t>
            </a:r>
            <a:endParaRPr sz="1800" dirty="0">
              <a:latin typeface="Arial"/>
              <a:cs typeface="Arial"/>
            </a:endParaRPr>
          </a:p>
          <a:p>
            <a:pPr marL="951230" lvl="1" indent="-226060">
              <a:lnSpc>
                <a:spcPct val="100000"/>
              </a:lnSpc>
              <a:spcBef>
                <a:spcPts val="1200"/>
              </a:spcBef>
              <a:buAutoNum type="arabicParenR"/>
              <a:tabLst>
                <a:tab pos="951865" algn="l"/>
              </a:tabLst>
            </a:pPr>
            <a:r>
              <a:rPr sz="1800" i="1" spc="-65" dirty="0">
                <a:latin typeface="Arial"/>
                <a:cs typeface="Arial"/>
              </a:rPr>
              <a:t>Practical</a:t>
            </a:r>
            <a:r>
              <a:rPr sz="1800" i="1" spc="-125" dirty="0">
                <a:latin typeface="Arial"/>
                <a:cs typeface="Arial"/>
              </a:rPr>
              <a:t> </a:t>
            </a:r>
            <a:r>
              <a:rPr sz="1800" i="1" spc="-150" dirty="0">
                <a:latin typeface="Arial"/>
                <a:cs typeface="Arial"/>
              </a:rPr>
              <a:t>Reason</a:t>
            </a:r>
            <a:endParaRPr sz="1800" dirty="0">
              <a:latin typeface="Arial"/>
              <a:cs typeface="Arial"/>
            </a:endParaRPr>
          </a:p>
          <a:p>
            <a:pPr marL="927100" lvl="1" indent="-201930">
              <a:lnSpc>
                <a:spcPct val="100000"/>
              </a:lnSpc>
              <a:spcBef>
                <a:spcPts val="1200"/>
              </a:spcBef>
              <a:buAutoNum type="arabicParenR"/>
              <a:tabLst>
                <a:tab pos="927735" algn="l"/>
              </a:tabLst>
            </a:pPr>
            <a:r>
              <a:rPr sz="1800" i="1" spc="-15" dirty="0">
                <a:latin typeface="Arial"/>
                <a:cs typeface="Arial"/>
              </a:rPr>
              <a:t>Affiliation</a:t>
            </a:r>
            <a:endParaRPr sz="1800" dirty="0">
              <a:latin typeface="Arial"/>
              <a:cs typeface="Arial"/>
            </a:endParaRPr>
          </a:p>
          <a:p>
            <a:pPr marL="956944" lvl="1" indent="-231775">
              <a:lnSpc>
                <a:spcPct val="100000"/>
              </a:lnSpc>
              <a:spcBef>
                <a:spcPts val="1200"/>
              </a:spcBef>
              <a:buFont typeface="Arial"/>
              <a:buAutoNum type="arabicParenR"/>
              <a:tabLst>
                <a:tab pos="957580" algn="l"/>
              </a:tabLst>
            </a:pPr>
            <a:r>
              <a:rPr sz="1800" i="1" spc="-65" dirty="0">
                <a:latin typeface="Arial"/>
                <a:cs typeface="Arial"/>
              </a:rPr>
              <a:t>Other</a:t>
            </a:r>
            <a:r>
              <a:rPr sz="1800" i="1" spc="-215" dirty="0">
                <a:latin typeface="Arial"/>
                <a:cs typeface="Arial"/>
              </a:rPr>
              <a:t> </a:t>
            </a:r>
            <a:r>
              <a:rPr sz="1800" i="1" spc="-160" dirty="0">
                <a:latin typeface="Arial"/>
                <a:cs typeface="Arial"/>
              </a:rPr>
              <a:t>Species</a:t>
            </a:r>
            <a:endParaRPr sz="1800" dirty="0">
              <a:latin typeface="Arial"/>
              <a:cs typeface="Arial"/>
            </a:endParaRPr>
          </a:p>
          <a:p>
            <a:pPr marL="951230" lvl="1" indent="-226060">
              <a:lnSpc>
                <a:spcPct val="100000"/>
              </a:lnSpc>
              <a:spcBef>
                <a:spcPts val="1205"/>
              </a:spcBef>
              <a:buAutoNum type="arabicParenR"/>
              <a:tabLst>
                <a:tab pos="951865" algn="l"/>
              </a:tabLst>
            </a:pPr>
            <a:r>
              <a:rPr sz="1800" i="1" spc="-75" dirty="0">
                <a:latin typeface="Arial"/>
                <a:cs typeface="Arial"/>
              </a:rPr>
              <a:t>Play</a:t>
            </a:r>
            <a:endParaRPr sz="1800" dirty="0">
              <a:latin typeface="Arial"/>
              <a:cs typeface="Arial"/>
            </a:endParaRPr>
          </a:p>
          <a:p>
            <a:pPr marL="1045844" lvl="1" indent="-320675">
              <a:lnSpc>
                <a:spcPct val="100000"/>
              </a:lnSpc>
              <a:spcBef>
                <a:spcPts val="1200"/>
              </a:spcBef>
              <a:buAutoNum type="arabicParenR"/>
              <a:tabLst>
                <a:tab pos="1046480" algn="l"/>
              </a:tabLst>
            </a:pPr>
            <a:r>
              <a:rPr sz="1800" i="1" spc="-75" dirty="0">
                <a:latin typeface="Arial"/>
                <a:cs typeface="Arial"/>
              </a:rPr>
              <a:t>Control </a:t>
            </a:r>
            <a:r>
              <a:rPr sz="1800" i="1" spc="-100" dirty="0">
                <a:latin typeface="Arial"/>
                <a:cs typeface="Arial"/>
              </a:rPr>
              <a:t>over </a:t>
            </a:r>
            <a:r>
              <a:rPr sz="1800" i="1" spc="-114" dirty="0">
                <a:latin typeface="Arial"/>
                <a:cs typeface="Arial"/>
              </a:rPr>
              <a:t>one's</a:t>
            </a:r>
            <a:r>
              <a:rPr sz="1800" i="1" spc="-225" dirty="0">
                <a:latin typeface="Arial"/>
                <a:cs typeface="Arial"/>
              </a:rPr>
              <a:t> </a:t>
            </a:r>
            <a:r>
              <a:rPr sz="1800" i="1" spc="-75" dirty="0">
                <a:latin typeface="Arial"/>
                <a:cs typeface="Arial"/>
              </a:rPr>
              <a:t>Environment.</a:t>
            </a:r>
            <a:endParaRPr sz="1800" dirty="0">
              <a:latin typeface="Arial"/>
              <a:cs typeface="Arial"/>
            </a:endParaRPr>
          </a:p>
        </p:txBody>
      </p:sp>
      <p:sp>
        <p:nvSpPr>
          <p:cNvPr id="5" name="object 5"/>
          <p:cNvSpPr/>
          <p:nvPr/>
        </p:nvSpPr>
        <p:spPr>
          <a:xfrm>
            <a:off x="6583680" y="5169408"/>
            <a:ext cx="2538983" cy="168859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44500" y="574256"/>
            <a:ext cx="4164329" cy="574040"/>
          </a:xfrm>
          <a:prstGeom prst="rect">
            <a:avLst/>
          </a:prstGeom>
        </p:spPr>
        <p:txBody>
          <a:bodyPr vert="horz" wrap="square" lIns="0" tIns="12700" rIns="0" bIns="0" rtlCol="0">
            <a:spAutoFit/>
          </a:bodyPr>
          <a:lstStyle/>
          <a:p>
            <a:pPr marL="12700">
              <a:lnSpc>
                <a:spcPct val="100000"/>
              </a:lnSpc>
              <a:spcBef>
                <a:spcPts val="100"/>
              </a:spcBef>
            </a:pPr>
            <a:r>
              <a:rPr spc="-125" dirty="0"/>
              <a:t>From </a:t>
            </a:r>
            <a:r>
              <a:rPr spc="-20" dirty="0"/>
              <a:t>patient </a:t>
            </a:r>
            <a:r>
              <a:rPr spc="80" dirty="0"/>
              <a:t>to</a:t>
            </a:r>
            <a:r>
              <a:rPr spc="-745" dirty="0"/>
              <a:t> </a:t>
            </a:r>
            <a:r>
              <a:rPr spc="-85" dirty="0"/>
              <a:t>agent</a:t>
            </a:r>
          </a:p>
        </p:txBody>
      </p:sp>
      <p:sp>
        <p:nvSpPr>
          <p:cNvPr id="4" name="object 4"/>
          <p:cNvSpPr txBox="1"/>
          <p:nvPr/>
        </p:nvSpPr>
        <p:spPr>
          <a:xfrm>
            <a:off x="444500" y="1479296"/>
            <a:ext cx="8163559" cy="4463401"/>
          </a:xfrm>
          <a:prstGeom prst="rect">
            <a:avLst/>
          </a:prstGeom>
        </p:spPr>
        <p:txBody>
          <a:bodyPr vert="horz" wrap="square" lIns="0" tIns="64135" rIns="0" bIns="0" rtlCol="0">
            <a:spAutoFit/>
          </a:bodyPr>
          <a:lstStyle/>
          <a:p>
            <a:pPr marL="356870" marR="5080" indent="-344805" algn="just">
              <a:lnSpc>
                <a:spcPts val="3240"/>
              </a:lnSpc>
              <a:spcBef>
                <a:spcPts val="505"/>
              </a:spcBef>
              <a:buClr>
                <a:srgbClr val="EB641E"/>
              </a:buClr>
              <a:buFont typeface="Wingdings"/>
              <a:buChar char=""/>
              <a:tabLst>
                <a:tab pos="357505" algn="l"/>
              </a:tabLst>
            </a:pPr>
            <a:r>
              <a:rPr sz="3000" spc="-100" dirty="0">
                <a:latin typeface="Arial"/>
                <a:cs typeface="Arial"/>
              </a:rPr>
              <a:t>A</a:t>
            </a:r>
            <a:r>
              <a:rPr sz="3000" spc="-245" dirty="0">
                <a:latin typeface="Arial"/>
                <a:cs typeface="Arial"/>
              </a:rPr>
              <a:t> </a:t>
            </a:r>
            <a:r>
              <a:rPr sz="3000" spc="-120" dirty="0">
                <a:latin typeface="Arial"/>
                <a:cs typeface="Arial"/>
              </a:rPr>
              <a:t>person</a:t>
            </a:r>
            <a:r>
              <a:rPr sz="3000" spc="-260" dirty="0">
                <a:latin typeface="Arial"/>
                <a:cs typeface="Arial"/>
              </a:rPr>
              <a:t> </a:t>
            </a:r>
            <a:r>
              <a:rPr sz="3000" spc="-130" dirty="0">
                <a:latin typeface="Arial"/>
                <a:cs typeface="Arial"/>
              </a:rPr>
              <a:t>is</a:t>
            </a:r>
            <a:r>
              <a:rPr sz="3000" spc="-225" dirty="0">
                <a:latin typeface="Arial"/>
                <a:cs typeface="Arial"/>
              </a:rPr>
              <a:t> </a:t>
            </a:r>
            <a:r>
              <a:rPr sz="3000" spc="-70" dirty="0">
                <a:latin typeface="Arial"/>
                <a:cs typeface="Arial"/>
              </a:rPr>
              <a:t>thus</a:t>
            </a:r>
            <a:r>
              <a:rPr sz="3000" spc="-250" dirty="0">
                <a:latin typeface="Arial"/>
                <a:cs typeface="Arial"/>
              </a:rPr>
              <a:t> </a:t>
            </a:r>
            <a:r>
              <a:rPr sz="3000" spc="-90" dirty="0">
                <a:latin typeface="Arial"/>
                <a:cs typeface="Arial"/>
              </a:rPr>
              <a:t>viewed</a:t>
            </a:r>
            <a:r>
              <a:rPr sz="3000" spc="-229" dirty="0">
                <a:latin typeface="Arial"/>
                <a:cs typeface="Arial"/>
              </a:rPr>
              <a:t> </a:t>
            </a:r>
            <a:r>
              <a:rPr sz="3000" spc="-250" dirty="0">
                <a:latin typeface="Arial"/>
                <a:cs typeface="Arial"/>
              </a:rPr>
              <a:t>as</a:t>
            </a:r>
            <a:r>
              <a:rPr sz="3000" spc="-225" dirty="0">
                <a:latin typeface="Arial"/>
                <a:cs typeface="Arial"/>
              </a:rPr>
              <a:t> </a:t>
            </a:r>
            <a:r>
              <a:rPr sz="3000" spc="-150" dirty="0">
                <a:latin typeface="Arial"/>
                <a:cs typeface="Arial"/>
              </a:rPr>
              <a:t>an</a:t>
            </a:r>
            <a:r>
              <a:rPr sz="3000" spc="-210" dirty="0">
                <a:latin typeface="Arial"/>
                <a:cs typeface="Arial"/>
              </a:rPr>
              <a:t> </a:t>
            </a:r>
            <a:r>
              <a:rPr sz="3000" spc="-10" dirty="0">
                <a:latin typeface="Arial"/>
                <a:cs typeface="Arial"/>
              </a:rPr>
              <a:t>“agent”,</a:t>
            </a:r>
            <a:r>
              <a:rPr sz="3000" spc="-210" dirty="0">
                <a:latin typeface="Arial"/>
                <a:cs typeface="Arial"/>
              </a:rPr>
              <a:t> </a:t>
            </a:r>
            <a:r>
              <a:rPr sz="3000" spc="-250" dirty="0">
                <a:latin typeface="Arial"/>
                <a:cs typeface="Arial"/>
              </a:rPr>
              <a:t>as</a:t>
            </a:r>
            <a:r>
              <a:rPr sz="3000" spc="-220" dirty="0">
                <a:latin typeface="Arial"/>
                <a:cs typeface="Arial"/>
              </a:rPr>
              <a:t> </a:t>
            </a:r>
            <a:r>
              <a:rPr sz="3000" spc="-120" dirty="0">
                <a:latin typeface="Arial"/>
                <a:cs typeface="Arial"/>
              </a:rPr>
              <a:t>opposed  </a:t>
            </a:r>
            <a:r>
              <a:rPr sz="3000" spc="60" dirty="0">
                <a:latin typeface="Arial"/>
                <a:cs typeface="Arial"/>
              </a:rPr>
              <a:t>to</a:t>
            </a:r>
            <a:r>
              <a:rPr sz="3000" spc="-225" dirty="0">
                <a:latin typeface="Arial"/>
                <a:cs typeface="Arial"/>
              </a:rPr>
              <a:t> </a:t>
            </a:r>
            <a:r>
              <a:rPr sz="3000" spc="-200" dirty="0">
                <a:latin typeface="Arial"/>
                <a:cs typeface="Arial"/>
              </a:rPr>
              <a:t>a</a:t>
            </a:r>
            <a:r>
              <a:rPr sz="3000" spc="-235" dirty="0">
                <a:latin typeface="Arial"/>
                <a:cs typeface="Arial"/>
              </a:rPr>
              <a:t> </a:t>
            </a:r>
            <a:r>
              <a:rPr sz="3000" spc="20" dirty="0">
                <a:latin typeface="Arial"/>
                <a:cs typeface="Arial"/>
              </a:rPr>
              <a:t>“patient”</a:t>
            </a:r>
            <a:r>
              <a:rPr sz="3000" spc="-175" dirty="0">
                <a:latin typeface="Arial"/>
                <a:cs typeface="Arial"/>
              </a:rPr>
              <a:t> </a:t>
            </a:r>
            <a:r>
              <a:rPr sz="3000" spc="-125" dirty="0">
                <a:latin typeface="Arial"/>
                <a:cs typeface="Arial"/>
              </a:rPr>
              <a:t>whose</a:t>
            </a:r>
            <a:r>
              <a:rPr sz="3000" spc="-260" dirty="0">
                <a:latin typeface="Arial"/>
                <a:cs typeface="Arial"/>
              </a:rPr>
              <a:t> </a:t>
            </a:r>
            <a:r>
              <a:rPr sz="3000" spc="-55" dirty="0">
                <a:latin typeface="Arial"/>
                <a:cs typeface="Arial"/>
              </a:rPr>
              <a:t>well-being</a:t>
            </a:r>
            <a:r>
              <a:rPr sz="3000" spc="-245" dirty="0">
                <a:latin typeface="Arial"/>
                <a:cs typeface="Arial"/>
              </a:rPr>
              <a:t> </a:t>
            </a:r>
            <a:r>
              <a:rPr sz="3000" spc="-30" dirty="0">
                <a:latin typeface="Arial"/>
                <a:cs typeface="Arial"/>
              </a:rPr>
              <a:t>or</a:t>
            </a:r>
            <a:r>
              <a:rPr sz="3000" spc="-229" dirty="0">
                <a:latin typeface="Arial"/>
                <a:cs typeface="Arial"/>
              </a:rPr>
              <a:t> </a:t>
            </a:r>
            <a:r>
              <a:rPr sz="3000" spc="-15" dirty="0">
                <a:latin typeface="Arial"/>
                <a:cs typeface="Arial"/>
              </a:rPr>
              <a:t>the</a:t>
            </a:r>
            <a:r>
              <a:rPr sz="3000" spc="-265" dirty="0">
                <a:latin typeface="Arial"/>
                <a:cs typeface="Arial"/>
              </a:rPr>
              <a:t> </a:t>
            </a:r>
            <a:r>
              <a:rPr sz="3000" spc="-170" dirty="0">
                <a:latin typeface="Arial"/>
                <a:cs typeface="Arial"/>
              </a:rPr>
              <a:t>absence</a:t>
            </a:r>
            <a:r>
              <a:rPr sz="3000" spc="-235" dirty="0">
                <a:latin typeface="Arial"/>
                <a:cs typeface="Arial"/>
              </a:rPr>
              <a:t> </a:t>
            </a:r>
            <a:r>
              <a:rPr sz="3000" spc="25" dirty="0">
                <a:latin typeface="Arial"/>
                <a:cs typeface="Arial"/>
              </a:rPr>
              <a:t>of  </a:t>
            </a:r>
            <a:r>
              <a:rPr sz="3000" spc="-55" dirty="0">
                <a:latin typeface="Arial"/>
                <a:cs typeface="Arial"/>
              </a:rPr>
              <a:t>well-being</a:t>
            </a:r>
            <a:r>
              <a:rPr sz="3000" spc="-225" dirty="0">
                <a:latin typeface="Arial"/>
                <a:cs typeface="Arial"/>
              </a:rPr>
              <a:t> </a:t>
            </a:r>
            <a:r>
              <a:rPr sz="3000" spc="-135" dirty="0">
                <a:latin typeface="Arial"/>
                <a:cs typeface="Arial"/>
              </a:rPr>
              <a:t>is</a:t>
            </a:r>
            <a:r>
              <a:rPr sz="3000" spc="-250" dirty="0">
                <a:latin typeface="Arial"/>
                <a:cs typeface="Arial"/>
              </a:rPr>
              <a:t> </a:t>
            </a:r>
            <a:r>
              <a:rPr sz="3000" spc="-15" dirty="0">
                <a:latin typeface="Arial"/>
                <a:cs typeface="Arial"/>
              </a:rPr>
              <a:t>the</a:t>
            </a:r>
            <a:r>
              <a:rPr sz="3000" spc="-240" dirty="0">
                <a:latin typeface="Arial"/>
                <a:cs typeface="Arial"/>
              </a:rPr>
              <a:t> </a:t>
            </a:r>
            <a:r>
              <a:rPr sz="3000" spc="-50" dirty="0">
                <a:latin typeface="Arial"/>
                <a:cs typeface="Arial"/>
              </a:rPr>
              <a:t>only</a:t>
            </a:r>
            <a:r>
              <a:rPr sz="3000" spc="-240" dirty="0">
                <a:latin typeface="Arial"/>
                <a:cs typeface="Arial"/>
              </a:rPr>
              <a:t> </a:t>
            </a:r>
            <a:r>
              <a:rPr sz="3000" spc="-114" dirty="0">
                <a:latin typeface="Arial"/>
                <a:cs typeface="Arial"/>
              </a:rPr>
              <a:t>concern</a:t>
            </a:r>
            <a:r>
              <a:rPr sz="3000" spc="-254" dirty="0">
                <a:latin typeface="Arial"/>
                <a:cs typeface="Arial"/>
              </a:rPr>
              <a:t> </a:t>
            </a:r>
            <a:r>
              <a:rPr sz="3000" spc="-150" dirty="0">
                <a:latin typeface="Arial"/>
                <a:cs typeface="Arial"/>
              </a:rPr>
              <a:t>(Robeyns,</a:t>
            </a:r>
            <a:r>
              <a:rPr sz="3000" spc="-235" dirty="0">
                <a:latin typeface="Arial"/>
                <a:cs typeface="Arial"/>
              </a:rPr>
              <a:t> </a:t>
            </a:r>
            <a:r>
              <a:rPr sz="3000" spc="-140" dirty="0">
                <a:latin typeface="Arial"/>
                <a:cs typeface="Arial"/>
              </a:rPr>
              <a:t>2005).</a:t>
            </a:r>
            <a:endParaRPr sz="3000" dirty="0">
              <a:latin typeface="Arial"/>
              <a:cs typeface="Arial"/>
            </a:endParaRPr>
          </a:p>
          <a:p>
            <a:pPr>
              <a:lnSpc>
                <a:spcPct val="100000"/>
              </a:lnSpc>
              <a:buChar char=""/>
            </a:pPr>
            <a:endParaRPr sz="3000" dirty="0">
              <a:latin typeface="Arial"/>
              <a:cs typeface="Arial"/>
            </a:endParaRPr>
          </a:p>
          <a:p>
            <a:pPr marL="356870" indent="-344805">
              <a:lnSpc>
                <a:spcPct val="100000"/>
              </a:lnSpc>
              <a:spcBef>
                <a:spcPts val="1850"/>
              </a:spcBef>
              <a:buClr>
                <a:srgbClr val="EB641E"/>
              </a:buClr>
              <a:buFont typeface="Wingdings"/>
              <a:buChar char=""/>
              <a:tabLst>
                <a:tab pos="356870" algn="l"/>
                <a:tab pos="357505" algn="l"/>
              </a:tabLst>
            </a:pPr>
            <a:r>
              <a:rPr sz="2600" spc="-130" dirty="0">
                <a:latin typeface="Arial"/>
                <a:cs typeface="Arial"/>
              </a:rPr>
              <a:t>Concern</a:t>
            </a:r>
            <a:r>
              <a:rPr sz="2600" spc="-175" dirty="0">
                <a:latin typeface="Arial"/>
                <a:cs typeface="Arial"/>
              </a:rPr>
              <a:t> </a:t>
            </a:r>
            <a:r>
              <a:rPr sz="2600" spc="-5" dirty="0">
                <a:latin typeface="Arial"/>
                <a:cs typeface="Arial"/>
              </a:rPr>
              <a:t>for:</a:t>
            </a:r>
            <a:endParaRPr sz="2600" dirty="0">
              <a:latin typeface="Arial"/>
              <a:cs typeface="Arial"/>
            </a:endParaRPr>
          </a:p>
          <a:p>
            <a:pPr marL="814070" lvl="1" indent="-344805">
              <a:spcBef>
                <a:spcPts val="885"/>
              </a:spcBef>
              <a:buClr>
                <a:srgbClr val="EB641E"/>
              </a:buClr>
              <a:buChar char="-"/>
              <a:tabLst>
                <a:tab pos="356870" algn="l"/>
                <a:tab pos="357505" algn="l"/>
              </a:tabLst>
            </a:pPr>
            <a:r>
              <a:rPr sz="2600" spc="-45" dirty="0">
                <a:latin typeface="Arial"/>
                <a:cs typeface="Arial"/>
              </a:rPr>
              <a:t>Participation</a:t>
            </a:r>
            <a:endParaRPr sz="2600" dirty="0">
              <a:latin typeface="Arial"/>
              <a:cs typeface="Arial"/>
            </a:endParaRPr>
          </a:p>
          <a:p>
            <a:pPr marL="814070" lvl="1" indent="-344805">
              <a:spcBef>
                <a:spcPts val="890"/>
              </a:spcBef>
              <a:buClr>
                <a:srgbClr val="EB641E"/>
              </a:buClr>
              <a:buChar char="-"/>
              <a:tabLst>
                <a:tab pos="356870" algn="l"/>
                <a:tab pos="357505" algn="l"/>
              </a:tabLst>
            </a:pPr>
            <a:r>
              <a:rPr sz="2600" spc="-90" dirty="0">
                <a:latin typeface="Arial"/>
                <a:cs typeface="Arial"/>
              </a:rPr>
              <a:t>Public</a:t>
            </a:r>
            <a:r>
              <a:rPr sz="2600" spc="-210" dirty="0">
                <a:latin typeface="Arial"/>
                <a:cs typeface="Arial"/>
              </a:rPr>
              <a:t> </a:t>
            </a:r>
            <a:r>
              <a:rPr sz="2600" spc="-70" dirty="0">
                <a:latin typeface="Arial"/>
                <a:cs typeface="Arial"/>
              </a:rPr>
              <a:t>debate</a:t>
            </a:r>
            <a:r>
              <a:rPr sz="2600" spc="-215" dirty="0">
                <a:latin typeface="Arial"/>
                <a:cs typeface="Arial"/>
              </a:rPr>
              <a:t> </a:t>
            </a:r>
            <a:r>
              <a:rPr sz="2600" spc="-35" dirty="0">
                <a:latin typeface="Arial"/>
                <a:cs typeface="Arial"/>
              </a:rPr>
              <a:t>in</a:t>
            </a:r>
            <a:r>
              <a:rPr sz="2600" spc="-195" dirty="0">
                <a:latin typeface="Arial"/>
                <a:cs typeface="Arial"/>
              </a:rPr>
              <a:t> </a:t>
            </a:r>
            <a:r>
              <a:rPr sz="2600" spc="-20" dirty="0">
                <a:latin typeface="Arial"/>
                <a:cs typeface="Arial"/>
              </a:rPr>
              <a:t>the</a:t>
            </a:r>
            <a:r>
              <a:rPr sz="2600" spc="-190" dirty="0">
                <a:latin typeface="Arial"/>
                <a:cs typeface="Arial"/>
              </a:rPr>
              <a:t> </a:t>
            </a:r>
            <a:r>
              <a:rPr sz="2600" spc="-65" dirty="0">
                <a:latin typeface="Arial"/>
                <a:cs typeface="Arial"/>
              </a:rPr>
              <a:t>public</a:t>
            </a:r>
            <a:r>
              <a:rPr sz="2600" spc="-204" dirty="0">
                <a:latin typeface="Arial"/>
                <a:cs typeface="Arial"/>
              </a:rPr>
              <a:t> </a:t>
            </a:r>
            <a:r>
              <a:rPr sz="2600" spc="-120" dirty="0" smtClean="0">
                <a:latin typeface="Arial"/>
                <a:cs typeface="Arial"/>
              </a:rPr>
              <a:t>sphere</a:t>
            </a:r>
            <a:endParaRPr lang="nb-NO" sz="2600" dirty="0">
              <a:latin typeface="Arial"/>
              <a:cs typeface="Arial"/>
            </a:endParaRPr>
          </a:p>
          <a:p>
            <a:pPr marL="814070" lvl="1" indent="-344805">
              <a:spcBef>
                <a:spcPts val="890"/>
              </a:spcBef>
              <a:buClr>
                <a:srgbClr val="EB641E"/>
              </a:buClr>
              <a:buChar char="-"/>
              <a:tabLst>
                <a:tab pos="356870" algn="l"/>
                <a:tab pos="357505" algn="l"/>
              </a:tabLst>
            </a:pPr>
            <a:r>
              <a:rPr sz="2600" spc="-75" dirty="0" smtClean="0">
                <a:latin typeface="Arial"/>
                <a:cs typeface="Arial"/>
              </a:rPr>
              <a:t>Democratic</a:t>
            </a:r>
            <a:r>
              <a:rPr sz="2600" spc="-165" dirty="0" smtClean="0">
                <a:latin typeface="Arial"/>
                <a:cs typeface="Arial"/>
              </a:rPr>
              <a:t> </a:t>
            </a:r>
            <a:r>
              <a:rPr sz="2600" spc="-75" dirty="0" smtClean="0">
                <a:latin typeface="Arial"/>
                <a:cs typeface="Arial"/>
              </a:rPr>
              <a:t>practice</a:t>
            </a:r>
            <a:endParaRPr lang="nb-NO" sz="2600" dirty="0">
              <a:latin typeface="Arial"/>
              <a:cs typeface="Arial"/>
            </a:endParaRPr>
          </a:p>
          <a:p>
            <a:pPr marL="814070" lvl="1" indent="-344805">
              <a:spcBef>
                <a:spcPts val="890"/>
              </a:spcBef>
              <a:buClr>
                <a:srgbClr val="EB641E"/>
              </a:buClr>
              <a:buChar char="-"/>
              <a:tabLst>
                <a:tab pos="356870" algn="l"/>
                <a:tab pos="357505" algn="l"/>
              </a:tabLst>
            </a:pPr>
            <a:r>
              <a:rPr sz="2600" spc="-70" dirty="0" smtClean="0">
                <a:latin typeface="Arial"/>
                <a:cs typeface="Arial"/>
              </a:rPr>
              <a:t>Empowerment</a:t>
            </a:r>
            <a:endParaRPr sz="2600" dirty="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44500" y="574256"/>
            <a:ext cx="1664335" cy="574040"/>
          </a:xfrm>
          <a:prstGeom prst="rect">
            <a:avLst/>
          </a:prstGeom>
        </p:spPr>
        <p:txBody>
          <a:bodyPr vert="horz" wrap="square" lIns="0" tIns="12700" rIns="0" bIns="0" rtlCol="0">
            <a:spAutoFit/>
          </a:bodyPr>
          <a:lstStyle/>
          <a:p>
            <a:pPr marL="12700">
              <a:lnSpc>
                <a:spcPct val="100000"/>
              </a:lnSpc>
              <a:spcBef>
                <a:spcPts val="100"/>
              </a:spcBef>
            </a:pPr>
            <a:r>
              <a:rPr spc="-165" dirty="0"/>
              <a:t>Example</a:t>
            </a:r>
          </a:p>
        </p:txBody>
      </p:sp>
      <p:sp>
        <p:nvSpPr>
          <p:cNvPr id="4" name="object 4"/>
          <p:cNvSpPr txBox="1"/>
          <p:nvPr/>
        </p:nvSpPr>
        <p:spPr>
          <a:xfrm>
            <a:off x="444500" y="1525015"/>
            <a:ext cx="7993380" cy="4111625"/>
          </a:xfrm>
          <a:prstGeom prst="rect">
            <a:avLst/>
          </a:prstGeom>
        </p:spPr>
        <p:txBody>
          <a:bodyPr vert="horz" wrap="square" lIns="0" tIns="12700" rIns="0" bIns="0" rtlCol="0">
            <a:spAutoFit/>
          </a:bodyPr>
          <a:lstStyle/>
          <a:p>
            <a:pPr marL="356870" marR="473709" indent="-344805">
              <a:lnSpc>
                <a:spcPct val="100000"/>
              </a:lnSpc>
              <a:spcBef>
                <a:spcPts val="100"/>
              </a:spcBef>
              <a:buClr>
                <a:srgbClr val="EB641E"/>
              </a:buClr>
              <a:buFont typeface="Wingdings"/>
              <a:buChar char=""/>
              <a:tabLst>
                <a:tab pos="356870" algn="l"/>
                <a:tab pos="357505" algn="l"/>
              </a:tabLst>
            </a:pPr>
            <a:r>
              <a:rPr sz="3000" spc="-105" dirty="0">
                <a:latin typeface="Arial"/>
                <a:cs typeface="Arial"/>
              </a:rPr>
              <a:t>Measuring</a:t>
            </a:r>
            <a:r>
              <a:rPr sz="3000" spc="-280" dirty="0">
                <a:latin typeface="Arial"/>
                <a:cs typeface="Arial"/>
              </a:rPr>
              <a:t> </a:t>
            </a:r>
            <a:r>
              <a:rPr sz="3000" spc="-100" dirty="0">
                <a:latin typeface="Arial"/>
                <a:cs typeface="Arial"/>
              </a:rPr>
              <a:t>gender</a:t>
            </a:r>
            <a:r>
              <a:rPr sz="3000" spc="-240" dirty="0">
                <a:latin typeface="Arial"/>
                <a:cs typeface="Arial"/>
              </a:rPr>
              <a:t> </a:t>
            </a:r>
            <a:r>
              <a:rPr sz="3000" spc="-40" dirty="0">
                <a:latin typeface="Arial"/>
                <a:cs typeface="Arial"/>
              </a:rPr>
              <a:t>equity</a:t>
            </a:r>
            <a:r>
              <a:rPr sz="3000" spc="-220" dirty="0">
                <a:latin typeface="Arial"/>
                <a:cs typeface="Arial"/>
              </a:rPr>
              <a:t> </a:t>
            </a:r>
            <a:r>
              <a:rPr sz="3000" spc="-30" dirty="0">
                <a:latin typeface="Arial"/>
                <a:cs typeface="Arial"/>
              </a:rPr>
              <a:t>in</a:t>
            </a:r>
            <a:r>
              <a:rPr sz="3000" spc="-240" dirty="0">
                <a:latin typeface="Arial"/>
                <a:cs typeface="Arial"/>
              </a:rPr>
              <a:t> </a:t>
            </a:r>
            <a:r>
              <a:rPr sz="3000" spc="-55" dirty="0">
                <a:latin typeface="Arial"/>
                <a:cs typeface="Arial"/>
              </a:rPr>
              <a:t>terms</a:t>
            </a:r>
            <a:r>
              <a:rPr sz="3000" spc="-254" dirty="0">
                <a:latin typeface="Arial"/>
                <a:cs typeface="Arial"/>
              </a:rPr>
              <a:t> </a:t>
            </a:r>
            <a:r>
              <a:rPr sz="3000" spc="25" dirty="0">
                <a:latin typeface="Arial"/>
                <a:cs typeface="Arial"/>
              </a:rPr>
              <a:t>of</a:t>
            </a:r>
            <a:r>
              <a:rPr sz="3000" spc="-265" dirty="0">
                <a:latin typeface="Arial"/>
                <a:cs typeface="Arial"/>
              </a:rPr>
              <a:t> </a:t>
            </a:r>
            <a:r>
              <a:rPr sz="3000" spc="-114" dirty="0">
                <a:latin typeface="Arial"/>
                <a:cs typeface="Arial"/>
              </a:rPr>
              <a:t>women’s  </a:t>
            </a:r>
            <a:r>
              <a:rPr sz="3000" spc="-135" dirty="0">
                <a:latin typeface="Arial"/>
                <a:cs typeface="Arial"/>
              </a:rPr>
              <a:t>agency</a:t>
            </a:r>
            <a:endParaRPr sz="3000" dirty="0">
              <a:latin typeface="Arial"/>
              <a:cs typeface="Arial"/>
            </a:endParaRPr>
          </a:p>
          <a:p>
            <a:pPr marL="356870" marR="5080" indent="-344805">
              <a:lnSpc>
                <a:spcPct val="100000"/>
              </a:lnSpc>
              <a:spcBef>
                <a:spcPts val="1200"/>
              </a:spcBef>
              <a:buClr>
                <a:srgbClr val="EB641E"/>
              </a:buClr>
              <a:buFont typeface="Wingdings"/>
              <a:buChar char=""/>
              <a:tabLst>
                <a:tab pos="356870" algn="l"/>
                <a:tab pos="357505" algn="l"/>
              </a:tabLst>
            </a:pPr>
            <a:r>
              <a:rPr sz="3000" spc="-45" dirty="0">
                <a:latin typeface="Arial"/>
                <a:cs typeface="Arial"/>
              </a:rPr>
              <a:t>Growth-oriented </a:t>
            </a:r>
            <a:r>
              <a:rPr sz="3000" spc="-140" dirty="0">
                <a:latin typeface="Arial"/>
                <a:cs typeface="Arial"/>
              </a:rPr>
              <a:t>approaches </a:t>
            </a:r>
            <a:r>
              <a:rPr sz="3000" spc="-155" dirty="0">
                <a:latin typeface="Arial"/>
                <a:cs typeface="Arial"/>
              </a:rPr>
              <a:t>measures</a:t>
            </a:r>
            <a:r>
              <a:rPr sz="3000" spc="-550" dirty="0">
                <a:latin typeface="Arial"/>
                <a:cs typeface="Arial"/>
              </a:rPr>
              <a:t> </a:t>
            </a:r>
            <a:r>
              <a:rPr sz="3000" spc="-114" dirty="0">
                <a:latin typeface="Arial"/>
                <a:cs typeface="Arial"/>
              </a:rPr>
              <a:t>women’s  </a:t>
            </a:r>
            <a:r>
              <a:rPr sz="3000" spc="-50" dirty="0">
                <a:latin typeface="Arial"/>
                <a:cs typeface="Arial"/>
              </a:rPr>
              <a:t>deprivation</a:t>
            </a:r>
            <a:r>
              <a:rPr sz="3000" spc="-215" dirty="0">
                <a:latin typeface="Arial"/>
                <a:cs typeface="Arial"/>
              </a:rPr>
              <a:t> </a:t>
            </a:r>
            <a:r>
              <a:rPr sz="3000" spc="-30" dirty="0">
                <a:latin typeface="Arial"/>
                <a:cs typeface="Arial"/>
              </a:rPr>
              <a:t>in</a:t>
            </a:r>
            <a:r>
              <a:rPr sz="3000" spc="-235" dirty="0">
                <a:latin typeface="Arial"/>
                <a:cs typeface="Arial"/>
              </a:rPr>
              <a:t> </a:t>
            </a:r>
            <a:r>
              <a:rPr sz="3000" spc="-55" dirty="0">
                <a:latin typeface="Arial"/>
                <a:cs typeface="Arial"/>
              </a:rPr>
              <a:t>terms</a:t>
            </a:r>
            <a:r>
              <a:rPr sz="3000" spc="-250" dirty="0">
                <a:latin typeface="Arial"/>
                <a:cs typeface="Arial"/>
              </a:rPr>
              <a:t> </a:t>
            </a:r>
            <a:r>
              <a:rPr sz="3000" spc="25" dirty="0">
                <a:latin typeface="Arial"/>
                <a:cs typeface="Arial"/>
              </a:rPr>
              <a:t>of</a:t>
            </a:r>
            <a:r>
              <a:rPr sz="3000" spc="-260" dirty="0">
                <a:latin typeface="Arial"/>
                <a:cs typeface="Arial"/>
              </a:rPr>
              <a:t> </a:t>
            </a:r>
            <a:r>
              <a:rPr sz="3000" spc="-85" dirty="0">
                <a:latin typeface="Arial"/>
                <a:cs typeface="Arial"/>
              </a:rPr>
              <a:t>income</a:t>
            </a:r>
            <a:r>
              <a:rPr sz="3000" spc="-240" dirty="0">
                <a:latin typeface="Arial"/>
                <a:cs typeface="Arial"/>
              </a:rPr>
              <a:t> </a:t>
            </a:r>
            <a:r>
              <a:rPr sz="3000" spc="-170" dirty="0">
                <a:latin typeface="Arial"/>
                <a:cs typeface="Arial"/>
              </a:rPr>
              <a:t>gaps</a:t>
            </a:r>
            <a:endParaRPr sz="3000" dirty="0">
              <a:latin typeface="Arial"/>
              <a:cs typeface="Arial"/>
            </a:endParaRPr>
          </a:p>
          <a:p>
            <a:pPr marL="737870" marR="119380" lvl="1" indent="-368935">
              <a:lnSpc>
                <a:spcPct val="100000"/>
              </a:lnSpc>
              <a:spcBef>
                <a:spcPts val="1215"/>
              </a:spcBef>
              <a:buClr>
                <a:srgbClr val="EB641E"/>
              </a:buClr>
              <a:buFont typeface="Wingdings"/>
              <a:buChar char=""/>
              <a:tabLst>
                <a:tab pos="737870" algn="l"/>
                <a:tab pos="738505" algn="l"/>
              </a:tabLst>
            </a:pPr>
            <a:r>
              <a:rPr sz="2600" spc="-135" dirty="0">
                <a:latin typeface="Arial"/>
                <a:cs typeface="Arial"/>
              </a:rPr>
              <a:t>Women’s</a:t>
            </a:r>
            <a:r>
              <a:rPr sz="2600" spc="-195" dirty="0">
                <a:latin typeface="Arial"/>
                <a:cs typeface="Arial"/>
              </a:rPr>
              <a:t> </a:t>
            </a:r>
            <a:r>
              <a:rPr sz="2600" spc="-60" dirty="0">
                <a:latin typeface="Arial"/>
                <a:cs typeface="Arial"/>
              </a:rPr>
              <a:t>welfare</a:t>
            </a:r>
            <a:r>
              <a:rPr sz="2600" spc="-190" dirty="0">
                <a:latin typeface="Arial"/>
                <a:cs typeface="Arial"/>
              </a:rPr>
              <a:t> </a:t>
            </a:r>
            <a:r>
              <a:rPr sz="2600" spc="-215" dirty="0">
                <a:latin typeface="Arial"/>
                <a:cs typeface="Arial"/>
              </a:rPr>
              <a:t>as</a:t>
            </a:r>
            <a:r>
              <a:rPr sz="2600" spc="-195" dirty="0">
                <a:latin typeface="Arial"/>
                <a:cs typeface="Arial"/>
              </a:rPr>
              <a:t> </a:t>
            </a:r>
            <a:r>
              <a:rPr sz="2600" spc="-40" dirty="0">
                <a:latin typeface="Arial"/>
                <a:cs typeface="Arial"/>
              </a:rPr>
              <a:t>instrumental</a:t>
            </a:r>
            <a:r>
              <a:rPr sz="2600" spc="-195" dirty="0">
                <a:latin typeface="Arial"/>
                <a:cs typeface="Arial"/>
              </a:rPr>
              <a:t> </a:t>
            </a:r>
            <a:r>
              <a:rPr sz="2600" spc="60" dirty="0">
                <a:latin typeface="Arial"/>
                <a:cs typeface="Arial"/>
              </a:rPr>
              <a:t>to</a:t>
            </a:r>
            <a:r>
              <a:rPr sz="2600" spc="-190" dirty="0">
                <a:latin typeface="Arial"/>
                <a:cs typeface="Arial"/>
              </a:rPr>
              <a:t> </a:t>
            </a:r>
            <a:r>
              <a:rPr sz="2600" spc="-20" dirty="0">
                <a:latin typeface="Arial"/>
                <a:cs typeface="Arial"/>
              </a:rPr>
              <a:t>the</a:t>
            </a:r>
            <a:r>
              <a:rPr sz="2600" spc="-215" dirty="0">
                <a:latin typeface="Arial"/>
                <a:cs typeface="Arial"/>
              </a:rPr>
              <a:t> </a:t>
            </a:r>
            <a:r>
              <a:rPr sz="2600" spc="-55" dirty="0">
                <a:latin typeface="Arial"/>
                <a:cs typeface="Arial"/>
              </a:rPr>
              <a:t>wellbeing</a:t>
            </a:r>
            <a:r>
              <a:rPr sz="2600" spc="-210" dirty="0">
                <a:latin typeface="Arial"/>
                <a:cs typeface="Arial"/>
              </a:rPr>
              <a:t> </a:t>
            </a:r>
            <a:r>
              <a:rPr sz="2600" spc="20" dirty="0">
                <a:latin typeface="Arial"/>
                <a:cs typeface="Arial"/>
              </a:rPr>
              <a:t>of  </a:t>
            </a:r>
            <a:r>
              <a:rPr sz="2600" spc="-60" dirty="0">
                <a:latin typeface="Arial"/>
                <a:cs typeface="Arial"/>
              </a:rPr>
              <a:t>others </a:t>
            </a:r>
            <a:r>
              <a:rPr sz="2600" spc="-105" dirty="0">
                <a:latin typeface="Arial"/>
                <a:cs typeface="Arial"/>
              </a:rPr>
              <a:t>and </a:t>
            </a:r>
            <a:r>
              <a:rPr sz="2600" spc="-90" dirty="0">
                <a:latin typeface="Arial"/>
                <a:cs typeface="Arial"/>
              </a:rPr>
              <a:t>economic</a:t>
            </a:r>
            <a:r>
              <a:rPr sz="2600" spc="-405" dirty="0">
                <a:latin typeface="Arial"/>
                <a:cs typeface="Arial"/>
              </a:rPr>
              <a:t> </a:t>
            </a:r>
            <a:r>
              <a:rPr sz="2600" spc="-10" dirty="0">
                <a:latin typeface="Arial"/>
                <a:cs typeface="Arial"/>
              </a:rPr>
              <a:t>growth</a:t>
            </a:r>
            <a:endParaRPr sz="2600" dirty="0">
              <a:latin typeface="Arial"/>
              <a:cs typeface="Arial"/>
            </a:endParaRPr>
          </a:p>
          <a:p>
            <a:pPr marL="356870" indent="-344805">
              <a:lnSpc>
                <a:spcPct val="100000"/>
              </a:lnSpc>
              <a:spcBef>
                <a:spcPts val="1185"/>
              </a:spcBef>
              <a:buClr>
                <a:srgbClr val="EB641E"/>
              </a:buClr>
              <a:buFont typeface="Wingdings"/>
              <a:buChar char=""/>
              <a:tabLst>
                <a:tab pos="356870" algn="l"/>
                <a:tab pos="357505" algn="l"/>
              </a:tabLst>
            </a:pPr>
            <a:r>
              <a:rPr lang="nb-NO" sz="3000" spc="-245" dirty="0" smtClean="0">
                <a:latin typeface="Arial"/>
                <a:cs typeface="Arial"/>
              </a:rPr>
              <a:t>Sen</a:t>
            </a:r>
            <a:r>
              <a:rPr sz="3000" spc="-245" dirty="0" smtClean="0">
                <a:latin typeface="Arial"/>
                <a:cs typeface="Arial"/>
              </a:rPr>
              <a:t> </a:t>
            </a:r>
            <a:r>
              <a:rPr sz="3000" spc="-140" dirty="0">
                <a:latin typeface="Arial"/>
                <a:cs typeface="Arial"/>
              </a:rPr>
              <a:t>focuses</a:t>
            </a:r>
            <a:r>
              <a:rPr sz="3000" spc="-295" dirty="0">
                <a:latin typeface="Arial"/>
                <a:cs typeface="Arial"/>
              </a:rPr>
              <a:t> </a:t>
            </a:r>
            <a:r>
              <a:rPr sz="3000" spc="-80" dirty="0">
                <a:latin typeface="Arial"/>
                <a:cs typeface="Arial"/>
              </a:rPr>
              <a:t>on</a:t>
            </a:r>
            <a:r>
              <a:rPr sz="3000" spc="-235" dirty="0">
                <a:latin typeface="Arial"/>
                <a:cs typeface="Arial"/>
              </a:rPr>
              <a:t> </a:t>
            </a:r>
            <a:r>
              <a:rPr sz="3000" spc="-15" dirty="0">
                <a:latin typeface="Arial"/>
                <a:cs typeface="Arial"/>
              </a:rPr>
              <a:t>the</a:t>
            </a:r>
            <a:r>
              <a:rPr sz="3000" spc="-240" dirty="0">
                <a:latin typeface="Arial"/>
                <a:cs typeface="Arial"/>
              </a:rPr>
              <a:t> </a:t>
            </a:r>
            <a:r>
              <a:rPr sz="3000" spc="-50" dirty="0">
                <a:latin typeface="Arial"/>
                <a:cs typeface="Arial"/>
              </a:rPr>
              <a:t>deprivation</a:t>
            </a:r>
            <a:r>
              <a:rPr sz="3000" spc="-210" dirty="0">
                <a:latin typeface="Arial"/>
                <a:cs typeface="Arial"/>
              </a:rPr>
              <a:t> </a:t>
            </a:r>
            <a:r>
              <a:rPr sz="3000" spc="25" dirty="0">
                <a:latin typeface="Arial"/>
                <a:cs typeface="Arial"/>
              </a:rPr>
              <a:t>of</a:t>
            </a:r>
            <a:r>
              <a:rPr sz="3000" spc="-254" dirty="0">
                <a:latin typeface="Arial"/>
                <a:cs typeface="Arial"/>
              </a:rPr>
              <a:t> </a:t>
            </a:r>
            <a:r>
              <a:rPr sz="3000" spc="-80" dirty="0">
                <a:latin typeface="Arial"/>
                <a:cs typeface="Arial"/>
              </a:rPr>
              <a:t>capabilities</a:t>
            </a:r>
            <a:endParaRPr sz="3000" dirty="0">
              <a:latin typeface="Arial"/>
              <a:cs typeface="Arial"/>
            </a:endParaRPr>
          </a:p>
          <a:p>
            <a:pPr marL="737870" lvl="1" indent="-369570">
              <a:lnSpc>
                <a:spcPct val="100000"/>
              </a:lnSpc>
              <a:spcBef>
                <a:spcPts val="1215"/>
              </a:spcBef>
              <a:buClr>
                <a:srgbClr val="EB641E"/>
              </a:buClr>
              <a:buFont typeface="Wingdings"/>
              <a:buChar char=""/>
              <a:tabLst>
                <a:tab pos="737870" algn="l"/>
                <a:tab pos="738505" algn="l"/>
              </a:tabLst>
            </a:pPr>
            <a:r>
              <a:rPr sz="2600" spc="-114" dirty="0">
                <a:latin typeface="Arial"/>
                <a:cs typeface="Arial"/>
              </a:rPr>
              <a:t>E.g. </a:t>
            </a:r>
            <a:r>
              <a:rPr sz="2600" spc="-204" dirty="0">
                <a:latin typeface="Arial"/>
                <a:cs typeface="Arial"/>
              </a:rPr>
              <a:t>access </a:t>
            </a:r>
            <a:r>
              <a:rPr sz="2600" spc="60" dirty="0">
                <a:latin typeface="Arial"/>
                <a:cs typeface="Arial"/>
              </a:rPr>
              <a:t>to</a:t>
            </a:r>
            <a:r>
              <a:rPr sz="2600" spc="-484" dirty="0">
                <a:latin typeface="Arial"/>
                <a:cs typeface="Arial"/>
              </a:rPr>
              <a:t> </a:t>
            </a:r>
            <a:r>
              <a:rPr sz="2600" spc="-80" dirty="0">
                <a:latin typeface="Arial"/>
                <a:cs typeface="Arial"/>
              </a:rPr>
              <a:t>healthcare, </a:t>
            </a:r>
            <a:r>
              <a:rPr sz="2600" spc="-65" dirty="0">
                <a:latin typeface="Arial"/>
                <a:cs typeface="Arial"/>
              </a:rPr>
              <a:t>education, </a:t>
            </a:r>
            <a:r>
              <a:rPr sz="2600" spc="-50" dirty="0">
                <a:latin typeface="Arial"/>
                <a:cs typeface="Arial"/>
              </a:rPr>
              <a:t>autonomy</a:t>
            </a:r>
            <a:endParaRPr sz="2600" dirty="0">
              <a:latin typeface="Arial"/>
              <a:cs typeface="Arial"/>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informatics_english_2</Template>
  <TotalTime>171</TotalTime>
  <Words>1981</Words>
  <Application>Microsoft Office PowerPoint</Application>
  <PresentationFormat>On-screen Show (4:3)</PresentationFormat>
  <Paragraphs>182</Paragraphs>
  <Slides>24</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Carlito</vt:lpstr>
      <vt:lpstr>Times New Roman</vt:lpstr>
      <vt:lpstr>Trebuchet MS</vt:lpstr>
      <vt:lpstr>Wingdings</vt:lpstr>
      <vt:lpstr>ヒラギノ角ゴ Pro W3</vt:lpstr>
      <vt:lpstr>Blank Presentation</vt:lpstr>
      <vt:lpstr> Alternative conceptualization of “better”: Sen and Castells</vt:lpstr>
      <vt:lpstr>Alternative conceptualization of «better»</vt:lpstr>
      <vt:lpstr>Amartya Sen’s capability approach</vt:lpstr>
      <vt:lpstr>PowerPoint Presentation</vt:lpstr>
      <vt:lpstr>Human Development Index</vt:lpstr>
      <vt:lpstr>Functionings and Capabilities</vt:lpstr>
      <vt:lpstr>Martha Nussbaum’s Capability Approach</vt:lpstr>
      <vt:lpstr>From patient to agent</vt:lpstr>
      <vt:lpstr>Example</vt:lpstr>
      <vt:lpstr>From Digital Divide to Multiple Inequalities</vt:lpstr>
      <vt:lpstr>Conversion Factors, Choice, Outcome</vt:lpstr>
      <vt:lpstr>Research Questions</vt:lpstr>
      <vt:lpstr>Critique on Sen</vt:lpstr>
      <vt:lpstr>Manuel Castells – the network society</vt:lpstr>
      <vt:lpstr>Key thesis</vt:lpstr>
      <vt:lpstr>Understanding network society</vt:lpstr>
      <vt:lpstr>Network society and ICTs</vt:lpstr>
      <vt:lpstr>Key characteristics</vt:lpstr>
      <vt:lpstr>Network society and power</vt:lpstr>
      <vt:lpstr>Relevant to us with respect to understanding «better»</vt:lpstr>
      <vt:lpstr>Counter network</vt:lpstr>
      <vt:lpstr>Counter «peace» networks</vt:lpstr>
      <vt:lpstr>Counter «health» networks</vt:lpstr>
      <vt:lpstr>Concluding: alternative views on better</vt:lpstr>
    </vt:vector>
  </TitlesOfParts>
  <Manager/>
  <Company>Rayon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hisp 2</dc:creator>
  <cp:keywords/>
  <dc:description/>
  <cp:lastModifiedBy>Sundeep Sahay</cp:lastModifiedBy>
  <cp:revision>14</cp:revision>
  <dcterms:created xsi:type="dcterms:W3CDTF">2020-09-01T16:35:22Z</dcterms:created>
  <dcterms:modified xsi:type="dcterms:W3CDTF">2020-09-11T11:33:04Z</dcterms:modified>
  <cp:category/>
</cp:coreProperties>
</file>