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60" r:id="rId4"/>
    <p:sldId id="257" r:id="rId5"/>
    <p:sldId id="288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59" r:id="rId18"/>
    <p:sldId id="272" r:id="rId19"/>
    <p:sldId id="273" r:id="rId20"/>
    <p:sldId id="274" r:id="rId21"/>
    <p:sldId id="275" r:id="rId22"/>
    <p:sldId id="276" r:id="rId23"/>
    <p:sldId id="287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90" r:id="rId35"/>
    <p:sldId id="291" r:id="rId36"/>
    <p:sldId id="292" r:id="rId37"/>
    <p:sldId id="294" r:id="rId38"/>
    <p:sldId id="295" r:id="rId39"/>
    <p:sldId id="293" r:id="rId40"/>
  </p:sldIdLst>
  <p:sldSz cx="11522075" cy="71961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pos="1421">
          <p15:clr>
            <a:srgbClr val="A4A3A4"/>
          </p15:clr>
        </p15:guide>
        <p15:guide id="3" pos="6221">
          <p15:clr>
            <a:srgbClr val="A4A3A4"/>
          </p15:clr>
        </p15:guide>
        <p15:guide id="4" pos="1757">
          <p15:clr>
            <a:srgbClr val="A4A3A4"/>
          </p15:clr>
        </p15:guide>
        <p15:guide id="5" pos="1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26F"/>
    <a:srgbClr val="FDE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/>
    <p:restoredTop sz="88194"/>
  </p:normalViewPr>
  <p:slideViewPr>
    <p:cSldViewPr>
      <p:cViewPr>
        <p:scale>
          <a:sx n="80" d="100"/>
          <a:sy n="80" d="100"/>
        </p:scale>
        <p:origin x="952" y="488"/>
      </p:cViewPr>
      <p:guideLst>
        <p:guide orient="horz" pos="2266"/>
        <p:guide pos="1421"/>
        <p:guide pos="6221"/>
        <p:guide pos="1757"/>
        <p:guide pos="1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AC326F0-6F64-4435-848F-F7035A94F354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9285BC7-49AB-4144-A8C8-8FEC0669586F}" type="slidenum">
              <a:rPr lang="nb-NO" altLang="nb-NO"/>
              <a:pPr/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54890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685800"/>
            <a:ext cx="54895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6FFE4EE-B2D0-48D8-91FD-7BCFC81CC2E7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9947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9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12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65378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13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How</a:t>
            </a:r>
            <a:r>
              <a:rPr lang="nb-NO" altLang="nb-NO" baseline="0" dirty="0" smtClean="0"/>
              <a:t> to make sure </a:t>
            </a:r>
            <a:r>
              <a:rPr lang="nb-NO" altLang="nb-NO" baseline="0" dirty="0" err="1" smtClean="0"/>
              <a:t>the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content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inside</a:t>
            </a:r>
            <a:r>
              <a:rPr lang="nb-NO" altLang="nb-NO" baseline="0" dirty="0" smtClean="0"/>
              <a:t> a log is real?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19887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14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4846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15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6405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16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err="1" smtClean="0"/>
              <a:t>We</a:t>
            </a:r>
            <a:r>
              <a:rPr lang="nb-NO" altLang="nb-NO" dirty="0" smtClean="0"/>
              <a:t> talk </a:t>
            </a:r>
            <a:r>
              <a:rPr lang="nb-NO" altLang="nb-NO" dirty="0" err="1" smtClean="0"/>
              <a:t>about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transaction</a:t>
            </a:r>
            <a:r>
              <a:rPr lang="nb-NO" altLang="nb-NO" dirty="0" smtClean="0"/>
              <a:t>.</a:t>
            </a:r>
            <a:r>
              <a:rPr lang="nb-NO" altLang="nb-NO" baseline="0" dirty="0" smtClean="0"/>
              <a:t> 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77468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17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r>
              <a:rPr lang="nb-NO" altLang="nb-NO" dirty="0" err="1" smtClean="0"/>
              <a:t>Reward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transactions</a:t>
            </a:r>
            <a:endParaRPr lang="nb-NO" altLang="nb-NO" dirty="0" smtClean="0"/>
          </a:p>
          <a:p>
            <a:pPr eaLnBrk="1" hangingPunct="1"/>
            <a:r>
              <a:rPr lang="nb-NO" altLang="nb-NO" dirty="0" smtClean="0"/>
              <a:t>Normal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transactions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341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18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err="1" smtClean="0"/>
              <a:t>ScriptSig</a:t>
            </a:r>
            <a:r>
              <a:rPr lang="nb-NO" altLang="nb-NO" dirty="0" smtClean="0"/>
              <a:t>: </a:t>
            </a:r>
          </a:p>
          <a:p>
            <a:pPr eaLnBrk="1" hangingPunct="1"/>
            <a:r>
              <a:rPr lang="nb-NO" altLang="nb-NO" dirty="0" smtClean="0"/>
              <a:t>The </a:t>
            </a:r>
            <a:r>
              <a:rPr lang="nb-NO" altLang="nb-NO" dirty="0" err="1" smtClean="0"/>
              <a:t>length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a </a:t>
            </a:r>
            <a:r>
              <a:rPr lang="nb-NO" altLang="nb-NO" dirty="0" err="1" smtClean="0"/>
              <a:t>signature</a:t>
            </a:r>
            <a:r>
              <a:rPr lang="nb-NO" altLang="nb-NO" baseline="0" dirty="0" smtClean="0"/>
              <a:t> is from 71 to 73 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bytes. The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probability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is,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25%, 50% and 25%.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2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DDP: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Duplicates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top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item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stack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endParaRPr lang="nb-NO" dirty="0" smtClean="0">
              <a:effectLst/>
            </a:endParaRPr>
          </a:p>
          <a:p>
            <a:pPr eaLnBrk="1" hangingPunct="1"/>
            <a:r>
              <a:rPr lang="nb-NO" altLang="nb-NO" dirty="0" smtClean="0"/>
              <a:t>OP_HASH160: </a:t>
            </a:r>
            <a:r>
              <a:rPr lang="nb-NO" altLang="nb-NO" dirty="0" err="1" smtClean="0"/>
              <a:t>hash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twice</a:t>
            </a:r>
            <a:r>
              <a:rPr lang="nb-NO" altLang="nb-NO" baseline="0" dirty="0" smtClean="0"/>
              <a:t>, </a:t>
            </a:r>
            <a:r>
              <a:rPr lang="nb-NO" altLang="nb-NO" baseline="0" dirty="0" err="1" smtClean="0"/>
              <a:t>fitst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using</a:t>
            </a:r>
            <a:r>
              <a:rPr lang="nb-NO" altLang="nb-NO" baseline="0" dirty="0" smtClean="0"/>
              <a:t> </a:t>
            </a:r>
            <a:endParaRPr lang="zh-CN" alt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OP_EQUALVERIFY: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Returns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true if the inputs are equal. Returns false and marks the transaction as invalid if they are unequal </a:t>
            </a:r>
            <a:endParaRPr lang="en-US" dirty="0" smtClean="0">
              <a:effectLst/>
            </a:endParaRPr>
          </a:p>
          <a:p>
            <a:pPr eaLnBrk="1" hangingPunct="1"/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dirty="0" smtClean="0"/>
              <a:t>OP_CHECKSIG: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Checks that the input signature is a valid signature using the input public key for the hash of the current transaction </a:t>
            </a:r>
            <a:endParaRPr lang="en-US" dirty="0" smtClean="0">
              <a:effectLst/>
            </a:endParaRPr>
          </a:p>
          <a:p>
            <a:pPr eaLnBrk="1" hangingPunct="1"/>
            <a:endParaRPr lang="en-US" altLang="nb-NO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dirty="0" err="1" smtClean="0"/>
              <a:t>OP_CHECKMULTISIG: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Checks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that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signatures on the transaction are valid signatures from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of the specified public keys. </a:t>
            </a:r>
            <a:endParaRPr lang="en-US" dirty="0" smtClean="0">
              <a:effectLst/>
            </a:endParaRP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15612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19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61135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20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66339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21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9044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4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674484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22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44875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23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916077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24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0576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25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021761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26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24867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27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73008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28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err="1" smtClean="0"/>
              <a:t>Difficulty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Increases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with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the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resources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that</a:t>
            </a:r>
            <a:r>
              <a:rPr lang="nb-NO" altLang="nb-NO" baseline="0" dirty="0" smtClean="0"/>
              <a:t> a </a:t>
            </a:r>
            <a:r>
              <a:rPr lang="nb-NO" altLang="nb-NO" baseline="0" dirty="0" err="1" smtClean="0"/>
              <a:t>challenger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owns</a:t>
            </a:r>
            <a:r>
              <a:rPr lang="nb-NO" altLang="nb-NO" baseline="0" dirty="0" smtClean="0"/>
              <a:t>. 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214116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29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Block </a:t>
            </a:r>
            <a:r>
              <a:rPr lang="nb-NO" altLang="nb-NO" dirty="0" err="1" smtClean="0"/>
              <a:t>verfication</a:t>
            </a:r>
            <a:endParaRPr lang="nb-NO" altLang="nb-NO" baseline="0" dirty="0" smtClean="0"/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84910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30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Is it </a:t>
            </a:r>
            <a:r>
              <a:rPr lang="nb-NO" altLang="nb-NO" dirty="0" err="1" smtClean="0"/>
              <a:t>scalable</a:t>
            </a:r>
            <a:r>
              <a:rPr lang="nb-NO" altLang="nb-NO" dirty="0" smtClean="0"/>
              <a:t>?</a:t>
            </a:r>
          </a:p>
          <a:p>
            <a:pPr eaLnBrk="1" hangingPunct="1"/>
            <a:r>
              <a:rPr lang="nb-NO" altLang="nb-NO" dirty="0" smtClean="0"/>
              <a:t>Is it </a:t>
            </a:r>
            <a:r>
              <a:rPr lang="nb-NO" altLang="nb-NO" dirty="0" err="1" smtClean="0"/>
              <a:t>robustness</a:t>
            </a:r>
            <a:r>
              <a:rPr lang="nb-NO" altLang="nb-NO" dirty="0" smtClean="0"/>
              <a:t>?</a:t>
            </a:r>
          </a:p>
          <a:p>
            <a:pPr eaLnBrk="1" hangingPunct="1"/>
            <a:r>
              <a:rPr lang="nb-NO" altLang="nb-NO" dirty="0" smtClean="0"/>
              <a:t>Is it reliable? </a:t>
            </a:r>
          </a:p>
          <a:p>
            <a:pPr eaLnBrk="1" hangingPunct="1"/>
            <a:endParaRPr lang="nb-NO" altLang="nb-NO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 err="1" smtClean="0"/>
              <a:t>Gossip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protocol</a:t>
            </a:r>
            <a:endParaRPr lang="nb-NO" altLang="nb-NO" baseline="0" dirty="0" smtClean="0"/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1801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31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97947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5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25857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32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39827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33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Block Headers: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sym typeface="Wingdings"/>
              </a:rPr>
              <a:t>(byte)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4  version, 32  previous block header, 32 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mercle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root, 4 time,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4  encode of target, 4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nounce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. In total 80 bytes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09512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34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612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35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871061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36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30717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37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15336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38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208137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39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27392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40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8798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6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7873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7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43376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8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3571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9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4494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10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0171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11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How to </a:t>
            </a:r>
            <a:r>
              <a:rPr lang="nb-NO" altLang="nb-NO" dirty="0" err="1" smtClean="0"/>
              <a:t>implement</a:t>
            </a:r>
            <a:r>
              <a:rPr lang="nb-NO" altLang="nb-NO" dirty="0" smtClean="0"/>
              <a:t> it in a system?</a:t>
            </a:r>
          </a:p>
        </p:txBody>
      </p:sp>
    </p:spTree>
    <p:extLst>
      <p:ext uri="{BB962C8B-B14F-4D97-AF65-F5344CB8AC3E}">
        <p14:creationId xmlns:p14="http://schemas.microsoft.com/office/powerpoint/2010/main" val="177533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12837" y="2413984"/>
            <a:ext cx="9505712" cy="1199356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2837" y="3598069"/>
            <a:ext cx="9505712" cy="18390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86C35-8CDE-41F8-9494-2680F61D811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034F0-BB3B-4B8C-B75E-10B1C32B8D02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12894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1535" y="879528"/>
            <a:ext cx="2424437" cy="55170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8226" y="879528"/>
            <a:ext cx="7081275" cy="55170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EA8AC-BE4A-4AFD-B7D8-5B9E3ECFA8FE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CB842-40FB-4E88-A754-21B304A0D489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84846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B7E20-7EFF-4D92-986E-B4AFA1BE706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99164-151D-401A-9262-7F9A6517E626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9816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624186"/>
            <a:ext cx="9793764" cy="1429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3050031"/>
            <a:ext cx="9793764" cy="15741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776EC-EBAC-486C-86C0-5B367444A421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1E04B-DD0A-41CA-8281-BF2E1B95681C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409047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225" y="2078884"/>
            <a:ext cx="4752856" cy="431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115" y="2078884"/>
            <a:ext cx="4752856" cy="431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72C26-2B36-46C5-B452-3A16327EE65D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3623-EC00-4650-8F82-FB29A7BE67D2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5316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88180"/>
            <a:ext cx="10369868" cy="11993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610802"/>
            <a:ext cx="5090917" cy="671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282109"/>
            <a:ext cx="5090917" cy="41461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6" y="1610802"/>
            <a:ext cx="5092917" cy="671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6" y="2282109"/>
            <a:ext cx="5092917" cy="41461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94164-37D5-4B77-B0FA-6EB0BCB88C6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2D2F0-0B25-4C80-B57B-FAE13C0BEC80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20961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C4FF7-6B76-458C-AB84-0AC004865C51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F9E5-9741-4005-AAAB-973637831EFC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93946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5C623-8FDF-49CE-838B-9EBC090CA718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C693-DBE3-4190-A2C5-199EEB6B0DE3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1962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6" y="286512"/>
            <a:ext cx="3790683" cy="1219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86514"/>
            <a:ext cx="6441160" cy="6141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6" y="1505858"/>
            <a:ext cx="3790683" cy="49223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850A7-D0D7-4CDB-B853-67B273C45647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017A1-6841-45C3-999B-60DCAE02E5E6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6612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8" y="5037297"/>
            <a:ext cx="6913245" cy="594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8" y="642988"/>
            <a:ext cx="6913245" cy="4317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8" y="5631978"/>
            <a:ext cx="6913245" cy="844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538FE-3778-4E74-9887-0AAA58CA3939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C884E-6DE4-4490-961B-E42D970D9171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9211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892175"/>
            <a:ext cx="998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2074863"/>
            <a:ext cx="998537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716713"/>
            <a:ext cx="2400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2"/>
                </a:solidFill>
              </a:defRPr>
            </a:lvl1pPr>
          </a:lstStyle>
          <a:p>
            <a:fld id="{B2E1BC54-9852-4244-947E-4C45CE257AE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4438" y="6716713"/>
            <a:ext cx="863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2"/>
                </a:solidFill>
              </a:defRPr>
            </a:lvl1pPr>
          </a:lstStyle>
          <a:p>
            <a:fld id="{D3483C73-674B-48B1-8AAF-6DDC8AA54AA0}" type="slidenum">
              <a:rPr lang="en-US" altLang="nb-NO"/>
              <a:pPr/>
              <a:t>‹#›</a:t>
            </a:fld>
            <a:endParaRPr lang="en-US" altLang="nb-NO" dirty="0"/>
          </a:p>
        </p:txBody>
      </p:sp>
      <p:pic>
        <p:nvPicPr>
          <p:cNvPr id="1030" name="Picture 6" descr="UiO_A_EN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9863"/>
            <a:ext cx="25923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blockchain.info/block/0000000000000000000ec0e6cf9626403e79ad89c34988f7961fc628b233773d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tcoinmining.co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chain.info/block-index/1670848" TargetMode="External"/><Relationship Id="rId4" Type="http://schemas.openxmlformats.org/officeDocument/2006/relationships/hyperlink" Target="https://blockchain.info/block/000000000000000000419805bf708423d5d2b0f3f3deae89714501f6c7608b2b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book/bitcoinbook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chain.info/" TargetMode="External"/><Relationship Id="rId4" Type="http://schemas.openxmlformats.org/officeDocument/2006/relationships/hyperlink" Target="https://en.bitcoin.it/wiki/Main_Page" TargetMode="External"/><Relationship Id="rId5" Type="http://schemas.openxmlformats.org/officeDocument/2006/relationships/hyperlink" Target="https://mastanbtc.github.io/blockchainnotes/consensustypes" TargetMode="External"/><Relationship Id="rId6" Type="http://schemas.openxmlformats.org/officeDocument/2006/relationships/hyperlink" Target="https://www.bitcoinmining.com/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9.jpe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7mGVOekKMR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573" y="2733973"/>
            <a:ext cx="9505950" cy="1198562"/>
          </a:xfrm>
        </p:spPr>
        <p:txBody>
          <a:bodyPr/>
          <a:lstStyle/>
          <a:p>
            <a:pPr algn="ctr"/>
            <a:r>
              <a:rPr lang="en-US" sz="3200" dirty="0"/>
              <a:t>Technical Overview of </a:t>
            </a:r>
            <a:r>
              <a:rPr lang="en-US" sz="3200" dirty="0" smtClean="0"/>
              <a:t>Bitcoin</a:t>
            </a:r>
            <a:r>
              <a:rPr lang="en-US" sz="3200" noProof="0" dirty="0" smtClean="0"/>
              <a:t/>
            </a:r>
            <a:br>
              <a:rPr lang="en-US" sz="3200" noProof="0" dirty="0" smtClean="0"/>
            </a:br>
            <a:endParaRPr lang="en-US" sz="1800" noProof="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2838" y="3598863"/>
            <a:ext cx="9505950" cy="1838325"/>
          </a:xfrm>
        </p:spPr>
        <p:txBody>
          <a:bodyPr/>
          <a:lstStyle/>
          <a:p>
            <a:pPr algn="ctr" eaLnBrk="1" hangingPunct="1"/>
            <a:r>
              <a:rPr lang="en-US" altLang="nb-NO" noProof="0" dirty="0" err="1" smtClean="0"/>
              <a:t>Xiaojie</a:t>
            </a:r>
            <a:r>
              <a:rPr lang="en-US" altLang="nb-NO" noProof="0" dirty="0" smtClean="0"/>
              <a:t> Zhu</a:t>
            </a:r>
          </a:p>
        </p:txBody>
      </p:sp>
      <p:pic>
        <p:nvPicPr>
          <p:cNvPr id="5" name="Picture 5" descr="Bitco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475659"/>
            <a:ext cx="1983903" cy="202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11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Record the history</a:t>
            </a:r>
          </a:p>
          <a:p>
            <a:pPr eaLnBrk="1" hangingPunct="1"/>
            <a:r>
              <a:rPr lang="en-US" altLang="nb-NO" noProof="0" dirty="0" smtClean="0"/>
              <a:t>Create metric to evaluate the contribution</a:t>
            </a:r>
          </a:p>
          <a:p>
            <a:pPr eaLnBrk="1" hangingPunct="1"/>
            <a:r>
              <a:rPr lang="en-US" altLang="nb-NO" noProof="0" dirty="0" smtClean="0"/>
              <a:t>Set the priority level based on the contribution</a:t>
            </a: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 bwMode="auto">
          <a:xfrm>
            <a:off x="4896941" y="3925405"/>
            <a:ext cx="720080" cy="10081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0582" y="5057039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918" y="5057039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metric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9728" y="5057039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value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932" y="2145465"/>
            <a:ext cx="8905055" cy="16497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438" y="5055691"/>
            <a:ext cx="8905055" cy="10626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64493" y="2517949"/>
            <a:ext cx="98265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nb-NO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Bitcoin is created to implement previous mission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7273205" y="3166020"/>
            <a:ext cx="396587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3816821" y="3166020"/>
            <a:ext cx="3099967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403" name="Rounded Rectangle 16402"/>
          <p:cNvSpPr/>
          <p:nvPr/>
        </p:nvSpPr>
        <p:spPr bwMode="auto">
          <a:xfrm>
            <a:off x="888430" y="3166020"/>
            <a:ext cx="2064295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Hash Chain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 bwMode="auto">
          <a:xfrm>
            <a:off x="1152526" y="3310037"/>
            <a:ext cx="57606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cs typeface="ヒラギノ角ゴ Pro W3" charset="-128"/>
              </a:rPr>
              <a:t>b</a:t>
            </a:r>
            <a:r>
              <a:rPr lang="en-US" sz="1600" dirty="0" smtClean="0">
                <a:cs typeface="ヒラギノ角ゴ Pro W3" charset="-128"/>
              </a:rPr>
              <a:t>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60837" y="3310037"/>
            <a:ext cx="57606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mtClean="0">
                <a:cs typeface="ヒラギノ角ゴ Pro W3" charset="-128"/>
              </a:rPr>
              <a:t>b</a:t>
            </a:r>
            <a:r>
              <a:rPr lang="en-US" sz="1600" smtClean="0">
                <a:cs typeface="ヒラギノ角ゴ Pro W3" charset="-128"/>
              </a:rPr>
              <a:t>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137301" y="3310037"/>
            <a:ext cx="2952328" cy="6480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</a:t>
            </a:r>
            <a:r>
              <a:rPr lang="en-US" dirty="0" smtClean="0">
                <a:cs typeface="ヒラギノ角ゴ Pro W3" charset="-128"/>
              </a:rPr>
              <a:t>b</a:t>
            </a:r>
            <a:r>
              <a:rPr lang="en-US" sz="1600" dirty="0" smtClean="0">
                <a:cs typeface="ヒラギノ角ゴ Pro W3" charset="-128"/>
              </a:rPr>
              <a:t>3</a:t>
            </a:r>
            <a:r>
              <a:rPr lang="en-US" dirty="0" smtClean="0">
                <a:cs typeface="ヒラギノ角ゴ Pro W3" charset="-128"/>
              </a:rPr>
              <a:t>, h(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h(b</a:t>
            </a:r>
            <a:r>
              <a:rPr lang="en-US" sz="1600" dirty="0" smtClean="0">
                <a:solidFill>
                  <a:srgbClr val="000000"/>
                </a:solidFill>
                <a:cs typeface="ヒラギノ角ゴ Pro W3" charset="-128"/>
              </a:rPr>
              <a:t>1</a:t>
            </a:r>
            <a:r>
              <a:rPr lang="en-US" sz="1600" dirty="0">
                <a:solidFill>
                  <a:srgbClr val="000000"/>
                </a:solidFill>
                <a:cs typeface="ヒラギノ角ゴ Pro W3" charset="-128"/>
              </a:rPr>
              <a:t>, </a:t>
            </a:r>
            <a:r>
              <a:rPr lang="en-US">
                <a:solidFill>
                  <a:srgbClr val="000000"/>
                </a:solidFill>
                <a:cs typeface="ヒラギノ角ゴ Pro W3" charset="-128"/>
              </a:rPr>
              <a:t>h(b</a:t>
            </a:r>
            <a:r>
              <a:rPr lang="en-US" sz="1600">
                <a:solidFill>
                  <a:srgbClr val="000000"/>
                </a:solidFill>
                <a:cs typeface="ヒラギノ角ゴ Pro W3" charset="-128"/>
              </a:rPr>
              <a:t>1</a:t>
            </a:r>
            <a:r>
              <a:rPr lang="en-US" smtClean="0">
                <a:solidFill>
                  <a:srgbClr val="000000"/>
                </a:solidFill>
                <a:cs typeface="ヒラギノ角ゴ Pro W3" charset="-128"/>
              </a:rPr>
              <a:t>)),</a:t>
            </a:r>
            <a:r>
              <a:rPr lang="en-US" smtClean="0">
                <a:cs typeface="ヒラギノ角ゴ Pro W3" charset="-128"/>
              </a:rPr>
              <a:t> </a:t>
            </a:r>
            <a:r>
              <a:rPr lang="en-US" dirty="0">
                <a:cs typeface="ヒラギノ角ゴ Pro W3" charset="-128"/>
              </a:rPr>
              <a:t>b</a:t>
            </a:r>
            <a:r>
              <a:rPr lang="en-US" sz="1600" dirty="0">
                <a:cs typeface="ヒラギノ角ゴ Pro W3" charset="-128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))</a:t>
            </a:r>
            <a:endParaRPr lang="en-US" dirty="0">
              <a:solidFill>
                <a:srgbClr val="000000"/>
              </a:solidFill>
              <a:cs typeface="ヒラギノ角ゴ Pro W3" charset="-128"/>
            </a:endParaRPr>
          </a:p>
          <a:p>
            <a:pPr eaLnBrk="0" hangingPunct="0"/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4" name="Straight Arrow Connector 3"/>
          <p:cNvCxnSpPr>
            <a:stCxn id="26" idx="3"/>
            <a:endCxn id="8" idx="1"/>
          </p:cNvCxnSpPr>
          <p:nvPr/>
        </p:nvCxnSpPr>
        <p:spPr bwMode="auto">
          <a:xfrm>
            <a:off x="2664693" y="3634073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1728589" y="3310037"/>
            <a:ext cx="93610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cs typeface="ヒラギノ角ゴ Pro W3" charset="-128"/>
              </a:rPr>
              <a:t>h(b</a:t>
            </a:r>
            <a:r>
              <a:rPr lang="en-US" sz="1600" dirty="0" smtClean="0">
                <a:cs typeface="ヒラギノ角ゴ Pro W3" charset="-128"/>
              </a:rPr>
              <a:t>1)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36901" y="3310037"/>
            <a:ext cx="2232248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h(h(b</a:t>
            </a:r>
            <a:r>
              <a:rPr lang="en-US" sz="1600" dirty="0" smtClean="0">
                <a:solidFill>
                  <a:srgbClr val="000000"/>
                </a:solidFill>
                <a:cs typeface="ヒラギノ角ゴ Pro W3" charset="-128"/>
              </a:rPr>
              <a:t>1, 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h(b</a:t>
            </a:r>
            <a:r>
              <a:rPr lang="en-US" sz="1600" dirty="0" smtClean="0">
                <a:solidFill>
                  <a:srgbClr val="000000"/>
                </a:solidFill>
                <a:cs typeface="ヒラギノ角ゴ Pro W3" charset="-128"/>
              </a:rPr>
              <a:t>1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)),</a:t>
            </a:r>
            <a:r>
              <a:rPr lang="en-US" dirty="0" smtClean="0">
                <a:cs typeface="ヒラギノ角ゴ Pro W3" charset="-128"/>
              </a:rPr>
              <a:t> b</a:t>
            </a:r>
            <a:r>
              <a:rPr lang="en-US" sz="1600" dirty="0" smtClean="0">
                <a:cs typeface="ヒラギノ角ゴ Pro W3" charset="-128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)</a:t>
            </a:r>
            <a:endParaRPr lang="en-US" dirty="0">
              <a:solidFill>
                <a:srgbClr val="000000"/>
              </a:solidFill>
              <a:cs typeface="ヒラギノ角ゴ Pro W3" charset="-128"/>
            </a:endParaRPr>
          </a:p>
          <a:p>
            <a:pPr lvl="0" eaLnBrk="0" hangingPunct="0"/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558688" y="3310037"/>
            <a:ext cx="57606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dirty="0" smtClean="0">
                <a:cs typeface="ヒラギノ角ゴ Pro W3" charset="-128"/>
              </a:rPr>
              <a:t>b</a:t>
            </a:r>
            <a:r>
              <a:rPr lang="en-US" sz="1600" dirty="0">
                <a:cs typeface="ヒラギノ角ゴ Pro W3" charset="-128"/>
              </a:rPr>
              <a:t>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2" name="Straight Arrow Connector 31"/>
          <p:cNvCxnSpPr>
            <a:stCxn id="30" idx="3"/>
            <a:endCxn id="31" idx="1"/>
          </p:cNvCxnSpPr>
          <p:nvPr/>
        </p:nvCxnSpPr>
        <p:spPr bwMode="auto">
          <a:xfrm>
            <a:off x="6769149" y="3634073"/>
            <a:ext cx="7895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/>
          <p:cNvCxnSpPr>
            <a:stCxn id="30" idx="2"/>
            <a:endCxn id="16403" idx="2"/>
          </p:cNvCxnSpPr>
          <p:nvPr/>
        </p:nvCxnSpPr>
        <p:spPr bwMode="auto">
          <a:xfrm rot="5400000">
            <a:off x="3714795" y="2163893"/>
            <a:ext cx="144015" cy="3732447"/>
          </a:xfrm>
          <a:prstGeom prst="curvedConnector3">
            <a:avLst>
              <a:gd name="adj1" fmla="val 916343"/>
            </a:avLst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87" name="Curved Connector 86"/>
          <p:cNvCxnSpPr/>
          <p:nvPr/>
        </p:nvCxnSpPr>
        <p:spPr bwMode="auto">
          <a:xfrm rot="5400000">
            <a:off x="7705229" y="2244427"/>
            <a:ext cx="144015" cy="3600449"/>
          </a:xfrm>
          <a:prstGeom prst="curvedConnector3">
            <a:avLst>
              <a:gd name="adj1" fmla="val 946578"/>
            </a:avLst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894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14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err="1" smtClean="0"/>
              <a:t>Merkle</a:t>
            </a:r>
            <a:r>
              <a:rPr lang="en-US" altLang="nb-NO" noProof="0" dirty="0" smtClean="0"/>
              <a:t> tree (binary hash chain)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24" y="2313343"/>
            <a:ext cx="7171605" cy="45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15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Block chain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17" y="2845398"/>
            <a:ext cx="8064896" cy="31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Transaction </a:t>
            </a:r>
            <a:r>
              <a:rPr lang="en-US" noProof="0" dirty="0" smtClean="0"/>
              <a:t>records the ownership change of Bitcoin</a:t>
            </a:r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12937" y="5945413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website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37" y="4148394"/>
            <a:ext cx="5806922" cy="803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8" y="2941701"/>
            <a:ext cx="6428573" cy="100314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7921277" y="3598069"/>
            <a:ext cx="716612" cy="346772"/>
          </a:xfrm>
          <a:prstGeom prst="rightArrow">
            <a:avLst/>
          </a:prstGeom>
          <a:solidFill>
            <a:srgbClr val="00F2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Donut 14"/>
          <p:cNvSpPr/>
          <p:nvPr/>
        </p:nvSpPr>
        <p:spPr bwMode="auto">
          <a:xfrm>
            <a:off x="1224533" y="2949997"/>
            <a:ext cx="6436250" cy="547819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9586" y="2877989"/>
            <a:ext cx="214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Transaction hash</a:t>
            </a:r>
            <a:endParaRPr lang="en-US"/>
          </a:p>
        </p:txBody>
      </p:sp>
      <p:sp>
        <p:nvSpPr>
          <p:cNvPr id="21" name="Donut 20"/>
          <p:cNvSpPr/>
          <p:nvPr/>
        </p:nvSpPr>
        <p:spPr bwMode="auto">
          <a:xfrm>
            <a:off x="1224533" y="3526061"/>
            <a:ext cx="4643501" cy="403803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412" y="430624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86132" y="5430207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address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224533" y="3992879"/>
            <a:ext cx="1245070" cy="3908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6" idx="1"/>
          </p:cNvCxnSpPr>
          <p:nvPr/>
        </p:nvCxnSpPr>
        <p:spPr bwMode="auto">
          <a:xfrm flipH="1">
            <a:off x="7732792" y="3078044"/>
            <a:ext cx="576794" cy="106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Donut 29"/>
          <p:cNvSpPr/>
          <p:nvPr/>
        </p:nvSpPr>
        <p:spPr bwMode="auto">
          <a:xfrm>
            <a:off x="4237003" y="4102125"/>
            <a:ext cx="6436250" cy="948809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1" name="Straight Arrow Connector 30"/>
          <p:cNvCxnSpPr>
            <a:endCxn id="30" idx="4"/>
          </p:cNvCxnSpPr>
          <p:nvPr/>
        </p:nvCxnSpPr>
        <p:spPr bwMode="auto">
          <a:xfrm flipV="1">
            <a:off x="6829163" y="5050934"/>
            <a:ext cx="625965" cy="3314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Cloud Callout 25"/>
          <p:cNvSpPr/>
          <p:nvPr/>
        </p:nvSpPr>
        <p:spPr bwMode="auto">
          <a:xfrm>
            <a:off x="144412" y="4965946"/>
            <a:ext cx="2895785" cy="1084466"/>
          </a:xfrm>
          <a:prstGeom prst="cloudCallout">
            <a:avLst>
              <a:gd name="adj1" fmla="val 50709"/>
              <a:gd name="adj2" fmla="val -143279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1: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Not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unspent transaction?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7708721" y="5426368"/>
            <a:ext cx="2592288" cy="1084466"/>
          </a:xfrm>
          <a:prstGeom prst="cloudCallout">
            <a:avLst>
              <a:gd name="adj1" fmla="val 38741"/>
              <a:gd name="adj2" fmla="val -9961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3: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How do you know?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Donut 34"/>
          <p:cNvSpPr/>
          <p:nvPr/>
        </p:nvSpPr>
        <p:spPr bwMode="auto">
          <a:xfrm>
            <a:off x="9615183" y="4174133"/>
            <a:ext cx="970390" cy="796409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921088" y="3929864"/>
            <a:ext cx="905144" cy="7764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40" name="Cloud Callout 39"/>
          <p:cNvSpPr/>
          <p:nvPr/>
        </p:nvSpPr>
        <p:spPr bwMode="auto">
          <a:xfrm>
            <a:off x="3040197" y="5075960"/>
            <a:ext cx="2827837" cy="1084466"/>
          </a:xfrm>
          <a:prstGeom prst="cloudCallout">
            <a:avLst>
              <a:gd name="adj1" fmla="val -9343"/>
              <a:gd name="adj2" fmla="val -128222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2:</a:t>
            </a:r>
            <a:r>
              <a:rPr lang="en-US" i="1" dirty="0">
                <a:cs typeface="ヒラギノ角ゴ Pro W3" charset="-128"/>
              </a:rPr>
              <a:t>T</a:t>
            </a:r>
            <a:r>
              <a:rPr lang="en-US" i="1" dirty="0" smtClean="0">
                <a:cs typeface="ヒラギノ角ゴ Pro W3" charset="-128"/>
              </a:rPr>
              <a:t>he same address?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6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17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Two kinds of transactions</a:t>
            </a:r>
          </a:p>
          <a:p>
            <a:pPr lvl="1"/>
            <a:r>
              <a:rPr lang="en-US" altLang="nb-NO" noProof="0" dirty="0" smtClean="0"/>
              <a:t>No Input</a:t>
            </a:r>
          </a:p>
          <a:p>
            <a:pPr lvl="1"/>
            <a:endParaRPr lang="en-US" altLang="nb-NO" noProof="0" dirty="0" smtClean="0"/>
          </a:p>
          <a:p>
            <a:pPr lvl="1"/>
            <a:endParaRPr lang="en-US" altLang="nb-NO" noProof="0" dirty="0" smtClean="0"/>
          </a:p>
          <a:p>
            <a:pPr lvl="1"/>
            <a:endParaRPr lang="en-US" altLang="nb-NO" noProof="0" dirty="0" smtClean="0"/>
          </a:p>
          <a:p>
            <a:pPr lvl="1"/>
            <a:r>
              <a:rPr lang="en-US" altLang="nb-NO" noProof="0" dirty="0" smtClean="0"/>
              <a:t>List of inputs</a:t>
            </a:r>
          </a:p>
          <a:p>
            <a:pPr marL="457200" lvl="1" indent="0">
              <a:buNone/>
            </a:pPr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64" y="4747625"/>
            <a:ext cx="6823229" cy="1250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87" y="3136900"/>
            <a:ext cx="6857807" cy="1181249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 bwMode="auto">
          <a:xfrm>
            <a:off x="8755104" y="3334692"/>
            <a:ext cx="2254672" cy="1397274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Why it is zero input?</a:t>
            </a:r>
            <a:endParaRPr kumimoji="0" lang="en-US" sz="2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2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18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2085901"/>
            <a:ext cx="9985375" cy="4316412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Input script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  <a:p>
            <a:endParaRPr lang="en-US" altLang="nb-NO" noProof="0" dirty="0" smtClean="0"/>
          </a:p>
          <a:p>
            <a:r>
              <a:rPr lang="en-US" altLang="nb-NO" noProof="0" dirty="0" smtClean="0"/>
              <a:t>Output script</a:t>
            </a:r>
          </a:p>
          <a:p>
            <a:pPr eaLnBrk="1" hangingPunct="1"/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0701"/>
              </p:ext>
            </p:extLst>
          </p:nvPr>
        </p:nvGraphicFramePr>
        <p:xfrm>
          <a:off x="1342490" y="2635170"/>
          <a:ext cx="8737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ScriptSig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PUSHDATA(72)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is-I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3045022100f0569b4734f446d021d81c2ecf3d91ce6e5251f064628769888e6a701c56292d02201fc5943c62c302473cb1c65d54d426115e812c72df65ea0dccdf70582181271b01]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PUSHDATA</a:t>
                      </a:r>
                      <a:r>
                        <a:rPr lang="en-US" dirty="0" smtClean="0"/>
                        <a:t>(33)[02227cedfab55d1b7642d47a5ac92638ed8822a23c3ddadf88defea45a37f5935e]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1239"/>
              </p:ext>
            </p:extLst>
          </p:nvPr>
        </p:nvGraphicFramePr>
        <p:xfrm>
          <a:off x="1342490" y="5152235"/>
          <a:ext cx="8737600" cy="111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600"/>
              </a:tblGrid>
              <a:tr h="407233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HASH160 PUSHDATA(20)[42bf530f0afed3149338ba351148be0f844f49e5] EQUAL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8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DUP HASH160 PUSHDATA(20)[b08f46e4d21cd0547a8a1e2e43e5440284f710a4] EQUALVERIFY CHECKSIG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5545013" y="2495221"/>
            <a:ext cx="2736304" cy="3827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Transaction signature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45159" y="4181638"/>
            <a:ext cx="1440160" cy="37057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Public key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154188" y="4448616"/>
            <a:ext cx="1908926" cy="3738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Address 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3" name="Straight Arrow Connector 12"/>
          <p:cNvCxnSpPr>
            <a:endCxn id="17" idx="1"/>
          </p:cNvCxnSpPr>
          <p:nvPr/>
        </p:nvCxnSpPr>
        <p:spPr bwMode="auto">
          <a:xfrm flipV="1">
            <a:off x="6002060" y="4635549"/>
            <a:ext cx="1152128" cy="603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loud Callout 14"/>
          <p:cNvSpPr/>
          <p:nvPr/>
        </p:nvSpPr>
        <p:spPr bwMode="auto">
          <a:xfrm>
            <a:off x="9361437" y="4197857"/>
            <a:ext cx="2000164" cy="815382"/>
          </a:xfrm>
          <a:prstGeom prst="cloudCallout">
            <a:avLst>
              <a:gd name="adj1" fmla="val -2505"/>
              <a:gd name="adj2" fmla="val 119234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Different?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Block Arc 18"/>
          <p:cNvSpPr/>
          <p:nvPr/>
        </p:nvSpPr>
        <p:spPr bwMode="auto">
          <a:xfrm rot="5183112">
            <a:off x="9817246" y="5215402"/>
            <a:ext cx="508990" cy="814514"/>
          </a:xfrm>
          <a:prstGeom prst="blockArc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5711290" y="4366926"/>
            <a:ext cx="1442898" cy="268622"/>
          </a:xfrm>
          <a:prstGeom prst="leftRightArrow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39" y="3905128"/>
            <a:ext cx="460200" cy="9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19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9985375" cy="3971477"/>
          </a:xfrm>
        </p:spPr>
        <p:txBody>
          <a:bodyPr/>
          <a:lstStyle/>
          <a:p>
            <a:r>
              <a:rPr lang="en-US" altLang="nb-NO" noProof="0" dirty="0" smtClean="0"/>
              <a:t>Script execution (Spend the transaction)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73" y="2929104"/>
            <a:ext cx="6083300" cy="2768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960438" y="5869110"/>
            <a:ext cx="9793486" cy="4881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Validation:&lt;sig&gt;&lt;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&gt;&lt;DUP&gt;&lt;HASH160&gt;&lt;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PukKHash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EqualVerify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CheckSig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 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Cloud Callout 8"/>
          <p:cNvSpPr/>
          <p:nvPr/>
        </p:nvSpPr>
        <p:spPr bwMode="auto">
          <a:xfrm>
            <a:off x="7851115" y="3648687"/>
            <a:ext cx="1523684" cy="841292"/>
          </a:xfrm>
          <a:prstGeom prst="cloudCallout">
            <a:avLst>
              <a:gd name="adj1" fmla="val -74344"/>
              <a:gd name="adj2" fmla="val 29118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Lock?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7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20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1" y="2121522"/>
            <a:ext cx="3602516" cy="4391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17" y="2121522"/>
            <a:ext cx="3602516" cy="43916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396666" y="5084971"/>
            <a:ext cx="1752595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89441" y="4617541"/>
            <a:ext cx="1758939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470990" y="3234797"/>
            <a:ext cx="2032346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Dup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75192" y="3710025"/>
            <a:ext cx="2028144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Hash160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494394" y="4649691"/>
            <a:ext cx="2008943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EQUALVERIFY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494394" y="5121358"/>
            <a:ext cx="2008942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cs typeface="ヒラギノ角ゴ Pro W3" charset="-128"/>
              </a:rPr>
              <a:t>CHECKSIG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490259" y="4181692"/>
            <a:ext cx="2032347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cs typeface="ヒラギノ角ゴ Pro W3" charset="-128"/>
              </a:rPr>
              <a:t>PubKHASH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376661" y="4173362"/>
            <a:ext cx="1758939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96666" y="4159518"/>
            <a:ext cx="1752595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389441" y="3683647"/>
            <a:ext cx="1752595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6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274E-6 -1.85308E-7 C -0.00455 -0.01257 -0.02012 -0.02493 -0.02549 -0.02493 C -0.05994 -0.02493 -0.09535 0.17031 -0.09535 0.36576 C -0.09535 0.26693 -0.11298 0.17009 -0.12965 0.17009 C -0.14729 0.17009 -0.16396 0.26848 -0.16396 0.36576 C -0.16396 0.31679 -0.17278 0.26693 -0.1816 0.26693 C -0.19055 0.26693 -0.19937 0.31546 -0.19937 0.36576 C -0.19937 0.34017 -0.20378 0.31679 -0.20819 0.31679 C -0.2126 0.31679 -0.21701 0.34194 -0.21701 0.36576 C -0.21701 0.35319 -0.21935 0.34017 -0.22141 0.34017 C -0.22252 0.34017 -0.22596 0.35275 -0.22596 0.36576 C -0.22596 0.35936 -0.22693 0.35319 -0.22817 0.35319 C -0.22817 0.35142 -0.23051 0.35936 -0.23051 0.36576 C -0.23051 0.36245 -0.23051 0.35936 -0.23147 0.35936 C -0.23147 0.36091 -0.23257 0.36245 -0.23257 0.36576 C -0.23257 0.36378 -0.23257 0.36245 -0.23257 0.36069 C -0.23368 0.36069 -0.23368 0.36245 -0.23368 0.36378 C -0.23478 0.36378 -0.23478 0.36201 -0.23478 0.36069 C -0.23574 0.36069 -0.23574 0.36245 -0.23574 0.36378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4" y="17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626E-6 -0.0011 C -0.00454 -0.0086 -0.02011 -0.0161 -0.02576 -0.0161 C -0.06021 -0.0161 -0.09561 0.10192 -0.09561 0.22039 C -0.09561 0.16038 -0.11339 0.10192 -0.12992 0.10192 C -0.14769 0.10192 -0.16437 0.16148 -0.16437 0.22039 C -0.16437 0.1906 -0.17332 0.16038 -0.18214 0.16038 C -0.1911 0.16038 -0.19991 0.18972 -0.19991 0.22039 C -0.19991 0.20494 -0.20418 0.1906 -0.20873 0.1906 C -0.21314 0.1906 -0.21755 0.20605 -0.21755 0.22039 C -0.21755 0.21267 -0.21989 0.20494 -0.22196 0.20494 C -0.2232 0.20494 -0.2265 0.21244 -0.2265 0.22039 C -0.2265 0.21642 -0.22761 0.21267 -0.22871 0.21267 C -0.22871 0.21156 -0.23105 0.21642 -0.23105 0.22039 C -0.23105 0.2184 -0.23105 0.21642 -0.23215 0.21642 C -0.23215 0.21752 -0.23326 0.2184 -0.23326 0.22039 C -0.23326 0.21928 -0.23326 0.2184 -0.23326 0.2173 C -0.23436 0.2173 -0.23436 0.2184 -0.23436 0.21928 C -0.23532 0.21928 -0.23532 0.21818 -0.23532 0.2173 C -0.23629 0.2173 -0.23629 0.2184 -0.23629 0.21928 " pathEditMode="relative" rAng="0" ptsTypes="AAAAA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712E-7 -3.51644E-6 C -0.00468 -0.00286 -0.02025 -0.00573 -0.0259 -0.00573 C -0.06049 -0.00573 -0.09631 0.03883 -0.09631 0.08361 C -0.09631 0.06089 -0.11408 0.03883 -0.13075 0.03883 C -0.14866 0.03883 -0.16547 0.06133 -0.16547 0.08361 C -0.16547 0.07236 -0.17443 0.06089 -0.18325 0.06089 C -0.19234 0.06089 -0.20116 0.07214 -0.20116 0.08361 C -0.20116 0.07766 -0.20557 0.07236 -0.21011 0.07236 C -0.21452 0.07236 -0.21893 0.0781 -0.21893 0.08361 C -0.21893 0.08074 -0.22141 0.07766 -0.22348 0.07766 C -0.22458 0.07766 -0.22802 0.08052 -0.22802 0.08361 C -0.22802 0.08207 -0.22899 0.08074 -0.23023 0.08074 C -0.23023 0.0803 -0.23257 0.08207 -0.23257 0.08361 C -0.23257 0.08273 -0.23257 0.08207 -0.23354 0.08207 C -0.23354 0.08251 -0.23478 0.08273 -0.23478 0.08361 C -0.23478 0.08317 -0.23478 0.08273 -0.23478 0.08229 C -0.23574 0.08229 -0.23574 0.08273 -0.23574 0.08317 C -0.23684 0.08317 -0.23684 0.08273 -0.23684 0.08229 C -0.23781 0.08229 -0.23781 0.08273 -0.23781 0.08317 " pathEditMode="relative" rAng="0" ptsTypes="AAAAAAAAAAAAAAAAA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0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 -0.0653 C 0.00634 -0.05449 0.01598 -0.04302 0.02025 -0.02934 C 0.02453 -0.01412 0.02673 0.00397 0.0288 0.02206 C 0.031 0.03993 0.0288 0.05493 0.02673 0.07192 C 0.02453 0.08714 0.02136 0.10368 0.01392 0.11736 C 0.00744 0.13148 -0.00331 0.14251 -0.01502 0.15067 C -0.0259 0.15884 -0.03871 0.16435 -0.05153 0.16744 C -0.06448 0.17031 -0.07729 0.17031 -0.08914 0.16744 C -0.10196 0.16435 -0.1138 0.15773 -0.12345 0.1467 C -0.13296 0.137 -0.14177 0.12442 -0.14604 0.1092 C -0.15128 0.0953 -0.15335 0.07589 -0.15335 0.06089 C -0.15459 0.04544 -0.15335 0.02758 -0.14811 0.01213 C -0.14274 -0.00154 -0.13296 -0.01279 -0.12014 -0.01831 C -0.10733 -0.02228 -0.09438 -0.01677 -0.08584 -0.00728 C -0.0784 0.00243 -0.07302 0.01765 -0.07192 0.03574 C -0.07192 0.05383 -0.07302 0.07037 -0.0784 0.08427 C -0.08377 0.09817 -0.08267 0.10082 -0.10416 0.11891 C -0.12345 0.1381 -0.14274 0.13258 -0.15459 0.13413 C -0.1663 0.13413 -0.17594 0.12861 -0.18779 0.12288 C -0.20074 0.11604 -0.21135 0.10368 -0.21893 0.09265 C -0.22637 0.0814 -0.22968 0.06751 -0.23395 0.04544 C -0.23712 0.02316 -0.23712 0.01213 -0.23712 -0.00463 C -0.23712 -0.02118 -0.23712 -0.0375 -0.23712 -0.05449 " pathEditMode="relative" rAng="0" ptsTypes="AAAAAAAAAAAAAAAAAAA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4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028E-6 -0.19082 L -0.06365 -0.01015 C -0.07702 0.03088 -0.09686 0.05405 -0.11766 0.05405 C -0.14136 0.05405 -0.16037 0.03088 -0.1736 -0.01015 L -0.23712 -0.19082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3" y="12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8628" y="892175"/>
            <a:ext cx="8854009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Content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Exclude</a:t>
            </a:r>
          </a:p>
          <a:p>
            <a:pPr lvl="1"/>
            <a:r>
              <a:rPr lang="en-US" altLang="nb-NO" noProof="0" dirty="0" smtClean="0"/>
              <a:t>Economics: Shall </a:t>
            </a:r>
            <a:r>
              <a:rPr lang="en-US" altLang="nb-NO" dirty="0" err="1"/>
              <a:t>I</a:t>
            </a:r>
            <a:r>
              <a:rPr lang="en-US" altLang="nb-NO" noProof="0" dirty="0" smtClean="0"/>
              <a:t> buy Bitcoin?</a:t>
            </a:r>
          </a:p>
          <a:p>
            <a:pPr lvl="1"/>
            <a:r>
              <a:rPr lang="en-US" altLang="nb-NO" noProof="0" dirty="0" smtClean="0"/>
              <a:t>Laws: Is it a legal currency?</a:t>
            </a:r>
          </a:p>
          <a:p>
            <a:pPr lvl="1"/>
            <a:r>
              <a:rPr lang="en-US" altLang="nb-NO" noProof="0" dirty="0" smtClean="0"/>
              <a:t>Politics: How to avoid Bitcoin for stabling countries?</a:t>
            </a:r>
          </a:p>
          <a:p>
            <a:pPr lvl="1"/>
            <a:r>
              <a:rPr lang="en-US" altLang="nb-NO" noProof="0" dirty="0" smtClean="0"/>
              <a:t>....</a:t>
            </a:r>
          </a:p>
          <a:p>
            <a:pPr marL="457200" lvl="1" indent="0">
              <a:buNone/>
            </a:pPr>
            <a:endParaRPr lang="en-US" altLang="nb-NO" noProof="0" dirty="0" smtClean="0"/>
          </a:p>
          <a:p>
            <a:r>
              <a:rPr lang="en-US" altLang="nb-NO" noProof="0" dirty="0" smtClean="0"/>
              <a:t>Include</a:t>
            </a:r>
          </a:p>
          <a:p>
            <a:pPr lvl="1"/>
            <a:r>
              <a:rPr lang="en-US" altLang="nb-NO" noProof="0" dirty="0" smtClean="0"/>
              <a:t>Techniques: hash chain, POW, distributed consensus and so on</a:t>
            </a:r>
          </a:p>
          <a:p>
            <a:pPr lvl="1"/>
            <a:r>
              <a:rPr lang="en-US" altLang="nb-NO" noProof="0" dirty="0" smtClean="0"/>
              <a:t>Code: Bitcoin core</a:t>
            </a:r>
          </a:p>
          <a:p>
            <a:pPr marL="57150" indent="0">
              <a:buNone/>
            </a:pPr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101639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\\ad.nfit.au.dk\NFDFS\Users\orlandi\Desktop\ex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17" y="3886101"/>
            <a:ext cx="4618262" cy="13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21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10153128" cy="4641849"/>
          </a:xfrm>
        </p:spPr>
        <p:txBody>
          <a:bodyPr/>
          <a:lstStyle/>
          <a:p>
            <a:r>
              <a:rPr lang="en-US" altLang="nb-NO" noProof="0" dirty="0" smtClean="0"/>
              <a:t>Block</a:t>
            </a:r>
          </a:p>
          <a:p>
            <a:pPr lvl="1"/>
            <a:r>
              <a:rPr lang="en-US" altLang="nb-NO" sz="2000" noProof="0" dirty="0" smtClean="0"/>
              <a:t>Transaction data is </a:t>
            </a:r>
            <a:r>
              <a:rPr lang="en-US" altLang="nb-NO" sz="2000" i="1" noProof="0" dirty="0" smtClean="0">
                <a:solidFill>
                  <a:srgbClr val="FF0000"/>
                </a:solidFill>
              </a:rPr>
              <a:t>permanently</a:t>
            </a:r>
            <a:r>
              <a:rPr lang="en-US" altLang="nb-NO" sz="2000" noProof="0" dirty="0" smtClean="0">
                <a:solidFill>
                  <a:srgbClr val="FF0000"/>
                </a:solidFill>
              </a:rPr>
              <a:t> </a:t>
            </a:r>
            <a:r>
              <a:rPr lang="en-US" altLang="nb-NO" sz="2000" noProof="0" dirty="0" smtClean="0"/>
              <a:t>recorded in files called blocks (wiki)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06" y="3165211"/>
            <a:ext cx="8005616" cy="27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/>
          <p:cNvCxnSpPr>
            <a:endCxn id="3" idx="3"/>
          </p:cNvCxnSpPr>
          <p:nvPr/>
        </p:nvCxnSpPr>
        <p:spPr bwMode="auto">
          <a:xfrm flipH="1">
            <a:off x="7448186" y="3598069"/>
            <a:ext cx="1265179" cy="412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23798"/>
              </p:ext>
            </p:extLst>
          </p:nvPr>
        </p:nvGraphicFramePr>
        <p:xfrm>
          <a:off x="960438" y="2253732"/>
          <a:ext cx="6487748" cy="351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874"/>
                <a:gridCol w="3243874"/>
              </a:tblGrid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Number Of Transactions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1978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Transaction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1.57825302 BTC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506236 (Main Chain)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2018-01-26 18:30:30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2,603,077,300,218.59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2682281202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Block Reward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12.5 BTC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loud 9"/>
          <p:cNvSpPr/>
          <p:nvPr/>
        </p:nvSpPr>
        <p:spPr bwMode="auto">
          <a:xfrm>
            <a:off x="8857380" y="2900886"/>
            <a:ext cx="2232249" cy="1394365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Why it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1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needs timestamp?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648469" y="4246141"/>
            <a:ext cx="6840760" cy="1049992"/>
          </a:xfrm>
          <a:prstGeom prst="donut">
            <a:avLst>
              <a:gd name="adj" fmla="val 3011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Donut 19"/>
          <p:cNvSpPr/>
          <p:nvPr/>
        </p:nvSpPr>
        <p:spPr bwMode="auto">
          <a:xfrm>
            <a:off x="792485" y="3699447"/>
            <a:ext cx="6840760" cy="504056"/>
          </a:xfrm>
          <a:prstGeom prst="donut">
            <a:avLst>
              <a:gd name="adj" fmla="val 3011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8592022" y="4513787"/>
            <a:ext cx="2376016" cy="1394365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What are they?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any </a:t>
            </a:r>
            <a:r>
              <a:rPr kumimoji="0" lang="en-US" sz="2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relatinship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 bwMode="auto">
          <a:xfrm flipH="1" flipV="1">
            <a:off x="7489230" y="4771138"/>
            <a:ext cx="1110162" cy="439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24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127357"/>
            <a:ext cx="9985375" cy="4757877"/>
          </a:xfrm>
        </p:spPr>
        <p:txBody>
          <a:bodyPr/>
          <a:lstStyle/>
          <a:p>
            <a:r>
              <a:rPr lang="en-US" altLang="nb-NO" noProof="0" dirty="0" smtClean="0"/>
              <a:t>Mining</a:t>
            </a:r>
          </a:p>
          <a:p>
            <a:pPr lvl="1"/>
            <a:r>
              <a:rPr lang="en-US" noProof="0" dirty="0" smtClean="0"/>
              <a:t>The process of adding transaction records to Bitcoin's </a:t>
            </a:r>
            <a:r>
              <a:rPr lang="en-US" b="1" i="1" noProof="0" dirty="0" smtClean="0"/>
              <a:t>public ledger</a:t>
            </a:r>
            <a:r>
              <a:rPr lang="en-US" noProof="0" dirty="0" smtClean="0"/>
              <a:t> of past transactions (wiki)</a:t>
            </a:r>
          </a:p>
          <a:p>
            <a:pPr marL="457200" lvl="1" indent="0">
              <a:buNone/>
            </a:pPr>
            <a:endParaRPr lang="en-US" noProof="0" dirty="0" smtClean="0"/>
          </a:p>
          <a:p>
            <a:pPr lvl="1"/>
            <a:r>
              <a:rPr lang="en-US" noProof="0" dirty="0" smtClean="0"/>
              <a:t>It is a decentralized computational process that serves 2 purposes: </a:t>
            </a:r>
            <a:r>
              <a:rPr lang="en-US" noProof="0" dirty="0" smtClean="0">
                <a:sym typeface="Wingdings"/>
              </a:rPr>
              <a:t>(</a:t>
            </a:r>
            <a:r>
              <a:rPr lang="en-US" noProof="0" dirty="0" smtClean="0">
                <a:sym typeface="Wingdings"/>
                <a:hlinkClick r:id="rId3"/>
              </a:rPr>
              <a:t>a mining company</a:t>
            </a:r>
            <a:r>
              <a:rPr lang="en-US" noProof="0" dirty="0" smtClean="0">
                <a:sym typeface="Wingdings"/>
              </a:rPr>
              <a:t>)</a:t>
            </a:r>
          </a:p>
          <a:p>
            <a:pPr lvl="2"/>
            <a:r>
              <a:rPr lang="en-US" b="1" i="1" noProof="0" dirty="0" smtClean="0"/>
              <a:t>Confirms</a:t>
            </a:r>
            <a:r>
              <a:rPr lang="en-US" noProof="0" dirty="0" smtClean="0"/>
              <a:t> transactions in a trustful manner when enough computational power (effort) is devoted to block</a:t>
            </a:r>
          </a:p>
          <a:p>
            <a:pPr lvl="2"/>
            <a:r>
              <a:rPr lang="en-US" b="1" i="1" noProof="0" dirty="0" smtClean="0"/>
              <a:t>Creates</a:t>
            </a:r>
            <a:r>
              <a:rPr lang="en-US" noProof="0" dirty="0" smtClean="0"/>
              <a:t> (issues) new bitcoins in each block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8" y="1831253"/>
            <a:ext cx="1016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24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45" y="1826593"/>
            <a:ext cx="5561313" cy="489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6" y="1840806"/>
            <a:ext cx="3310895" cy="1757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485" y="4141727"/>
            <a:ext cx="387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Observation: transaction is selected based on the arriving time, not the transaction fee.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77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92485" y="6431012"/>
            <a:ext cx="24003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442053" y="6356673"/>
            <a:ext cx="8636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25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 bwMode="auto">
          <a:xfrm>
            <a:off x="216421" y="3218303"/>
            <a:ext cx="1008112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56581" y="3238029"/>
            <a:ext cx="1395609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Proposed new block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66812" y="3183525"/>
            <a:ext cx="1332691" cy="8465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Combine and 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75978" y="4645326"/>
            <a:ext cx="2641043" cy="7529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Head of the most recent block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664693" y="1909022"/>
            <a:ext cx="3012408" cy="7529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Nonce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(an incremental number)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24955" y="3183525"/>
            <a:ext cx="1201912" cy="8465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Hash number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Diamond 8"/>
          <p:cNvSpPr/>
          <p:nvPr/>
        </p:nvSpPr>
        <p:spPr bwMode="auto">
          <a:xfrm>
            <a:off x="6952319" y="2589957"/>
            <a:ext cx="2175416" cy="2132988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hash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&lt;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target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value?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753021" y="1916631"/>
            <a:ext cx="1024240" cy="65334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656678" y="3310037"/>
            <a:ext cx="856887" cy="7444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426979" y="4578122"/>
            <a:ext cx="1487905" cy="7444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You solve the POW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479873" y="5902325"/>
            <a:ext cx="1465740" cy="7444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Mining reward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236056" y="4734597"/>
            <a:ext cx="1661603" cy="6143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74198" y="5888196"/>
            <a:ext cx="1623461" cy="7609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224533" y="3526061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096741" y="3584443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4921740" y="3560157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6560145" y="3572327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9160240" y="3598147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Curved Left Arrow 25"/>
          <p:cNvSpPr/>
          <p:nvPr/>
        </p:nvSpPr>
        <p:spPr bwMode="auto">
          <a:xfrm>
            <a:off x="8040027" y="4695401"/>
            <a:ext cx="577291" cy="509911"/>
          </a:xfrm>
          <a:prstGeom prst="curvedLeftArrow">
            <a:avLst>
              <a:gd name="adj1" fmla="val 25000"/>
              <a:gd name="adj2" fmla="val 43728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6952319" y="5427425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10054915" y="5427425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9974759" y="4147453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" name="Down Arrow 40"/>
          <p:cNvSpPr/>
          <p:nvPr/>
        </p:nvSpPr>
        <p:spPr bwMode="auto">
          <a:xfrm>
            <a:off x="4143774" y="2733973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84" name="Up Arrow 16383"/>
          <p:cNvSpPr/>
          <p:nvPr/>
        </p:nvSpPr>
        <p:spPr bwMode="auto">
          <a:xfrm>
            <a:off x="4143774" y="4108184"/>
            <a:ext cx="178766" cy="46993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85" name="Curved Left Arrow 16384"/>
          <p:cNvSpPr/>
          <p:nvPr/>
        </p:nvSpPr>
        <p:spPr bwMode="auto">
          <a:xfrm rot="10645795" flipH="1">
            <a:off x="7989484" y="2043284"/>
            <a:ext cx="843363" cy="528031"/>
          </a:xfrm>
          <a:prstGeom prst="curvedLeftArrow">
            <a:avLst>
              <a:gd name="adj1" fmla="val 25000"/>
              <a:gd name="adj2" fmla="val 50000"/>
              <a:gd name="adj3" fmla="val 357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90" name="Left Arrow 16389"/>
          <p:cNvSpPr/>
          <p:nvPr/>
        </p:nvSpPr>
        <p:spPr bwMode="auto">
          <a:xfrm>
            <a:off x="5782754" y="2166376"/>
            <a:ext cx="636835" cy="189163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39" y="34142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ヒラギノ角ゴ Pro W3" charset="-128"/>
              </a:rPr>
              <a:t>Start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21477" y="3485991"/>
            <a:ext cx="85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6981" y="4810383"/>
            <a:ext cx="1541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ヒラギノ角ゴ Pro W3" charset="-128"/>
              </a:rPr>
              <a:t>determines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4459" y="5923180"/>
            <a:ext cx="1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ヒラギノ角ゴ Pro W3" charset="-128"/>
              </a:rPr>
              <a:t>Mining difficulty</a:t>
            </a:r>
          </a:p>
          <a:p>
            <a:endParaRPr lang="en-US" dirty="0"/>
          </a:p>
        </p:txBody>
      </p:sp>
      <p:sp>
        <p:nvSpPr>
          <p:cNvPr id="7" name="Donut 6"/>
          <p:cNvSpPr/>
          <p:nvPr/>
        </p:nvSpPr>
        <p:spPr bwMode="auto">
          <a:xfrm>
            <a:off x="3308424" y="1725861"/>
            <a:ext cx="1910878" cy="2696943"/>
          </a:xfrm>
          <a:prstGeom prst="donut">
            <a:avLst>
              <a:gd name="adj" fmla="val 2172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792485" y="4578122"/>
            <a:ext cx="1728192" cy="1236023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Mining pool?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8" name="Straight Arrow Connector 37"/>
          <p:cNvCxnSpPr>
            <a:endCxn id="7" idx="3"/>
          </p:cNvCxnSpPr>
          <p:nvPr/>
        </p:nvCxnSpPr>
        <p:spPr bwMode="auto">
          <a:xfrm flipV="1">
            <a:off x="2402670" y="4027846"/>
            <a:ext cx="1185596" cy="7825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976183" y="2013893"/>
            <a:ext cx="72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9319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278417"/>
            <a:ext cx="9985375" cy="3335876"/>
          </a:xfrm>
        </p:spPr>
        <p:txBody>
          <a:bodyPr/>
          <a:lstStyle/>
          <a:p>
            <a:r>
              <a:rPr lang="en-US" altLang="nb-NO" noProof="0" dirty="0" smtClean="0"/>
              <a:t>Proof-of-work: </a:t>
            </a:r>
            <a:r>
              <a:rPr lang="en-US" noProof="0" dirty="0" smtClean="0"/>
              <a:t> </a:t>
            </a:r>
          </a:p>
          <a:p>
            <a:pPr lvl="1"/>
            <a:r>
              <a:rPr lang="en-US" noProof="0" dirty="0" smtClean="0"/>
              <a:t>A piece of data which is difficult (costly, time-consuming) to produce but easy for others to verify and which satisfies certain requirements (wiki)</a:t>
            </a:r>
          </a:p>
          <a:p>
            <a:pPr marL="457200" lvl="1" indent="0">
              <a:buNone/>
            </a:pPr>
            <a:endParaRPr lang="en-US" noProof="0" dirty="0" smtClean="0"/>
          </a:p>
          <a:p>
            <a:r>
              <a:rPr lang="en-US" altLang="nb-NO" noProof="0" dirty="0" smtClean="0"/>
              <a:t>Hash puzzle</a:t>
            </a: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1" y="4893291"/>
            <a:ext cx="6553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27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5"/>
            <a:ext cx="9985375" cy="462438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Mining difficulty &amp; Target value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42" y="3315787"/>
            <a:ext cx="3733800" cy="140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80" y="3311880"/>
            <a:ext cx="3733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28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How does it </a:t>
            </a:r>
            <a:r>
              <a:rPr lang="en-US" altLang="zh-CN" noProof="0" dirty="0" smtClean="0"/>
              <a:t>w</a:t>
            </a:r>
            <a:r>
              <a:rPr lang="en-US" altLang="nb-NO" noProof="0" dirty="0" smtClean="0"/>
              <a:t>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1" y="2039239"/>
            <a:ext cx="5398469" cy="4677473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480" y="2092325"/>
            <a:ext cx="9985375" cy="7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kern="0" dirty="0" err="1"/>
              <a:t>Labyrinth</a:t>
            </a:r>
            <a:r>
              <a:rPr lang="nb-NO" altLang="nb-NO" kern="0" dirty="0"/>
              <a:t> Game</a:t>
            </a:r>
            <a:endParaRPr lang="nb-NO" altLang="nb-NO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84" y="2776371"/>
            <a:ext cx="3252254" cy="30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29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9985375" cy="4331517"/>
          </a:xfrm>
        </p:spPr>
        <p:txBody>
          <a:bodyPr/>
          <a:lstStyle/>
          <a:p>
            <a:r>
              <a:rPr lang="en-US" altLang="nb-NO" noProof="0" dirty="0" smtClean="0"/>
              <a:t>Consensus</a:t>
            </a:r>
          </a:p>
          <a:p>
            <a:pPr lvl="1"/>
            <a:r>
              <a:rPr lang="en-US" noProof="0" dirty="0" smtClean="0"/>
              <a:t>“Well, everyone will </a:t>
            </a:r>
            <a:r>
              <a:rPr lang="en-US" b="1" i="1" noProof="0" dirty="0" smtClean="0"/>
              <a:t>basically</a:t>
            </a:r>
            <a:r>
              <a:rPr lang="en-US" noProof="0" dirty="0" smtClean="0"/>
              <a:t> agree.”(wiki)</a:t>
            </a:r>
          </a:p>
          <a:p>
            <a:pPr marL="457200" lvl="1" indent="0">
              <a:buNone/>
            </a:pPr>
            <a:endParaRPr lang="en-US" noProof="0" dirty="0" smtClean="0"/>
          </a:p>
          <a:p>
            <a:r>
              <a:rPr lang="en-US" noProof="0" dirty="0" smtClean="0"/>
              <a:t>Consensus rules in Bitcoin</a:t>
            </a:r>
          </a:p>
          <a:p>
            <a:pPr lvl="1"/>
            <a:r>
              <a:rPr lang="en-US" noProof="0" dirty="0" smtClean="0"/>
              <a:t>The specific set of rules that </a:t>
            </a:r>
            <a:r>
              <a:rPr lang="en-US" b="1" i="1" u="sng" noProof="0" dirty="0" smtClean="0"/>
              <a:t>all the nodes having all blocks and transactions</a:t>
            </a:r>
            <a:r>
              <a:rPr lang="en-US" u="sng" noProof="0" dirty="0" smtClean="0"/>
              <a:t> </a:t>
            </a:r>
            <a:r>
              <a:rPr lang="en-US" noProof="0" dirty="0" smtClean="0"/>
              <a:t>will </a:t>
            </a:r>
            <a:r>
              <a:rPr lang="en-US" b="1" i="1" noProof="0" dirty="0" smtClean="0"/>
              <a:t>unfailingly</a:t>
            </a:r>
            <a:r>
              <a:rPr lang="en-US" noProof="0" dirty="0" smtClean="0"/>
              <a:t> enforce when considering the validity of a block and its transactions (wiki)</a:t>
            </a:r>
          </a:p>
          <a:p>
            <a:pPr marL="457200" lvl="1" indent="0">
              <a:buNone/>
            </a:pP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 bwMode="auto">
          <a:xfrm>
            <a:off x="7609558" y="2661965"/>
            <a:ext cx="3120031" cy="978180"/>
          </a:xfrm>
          <a:prstGeom prst="cloudCallout">
            <a:avLst>
              <a:gd name="adj1" fmla="val -38877"/>
              <a:gd name="adj2" fmla="val 79058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 it necessary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for all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0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60438" y="1963111"/>
            <a:ext cx="10007600" cy="503149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86" y="1989726"/>
            <a:ext cx="5037452" cy="259090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60438" y="6791052"/>
            <a:ext cx="24003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04438" y="6791052"/>
            <a:ext cx="8636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30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8" y="4454667"/>
            <a:ext cx="5081882" cy="260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9" y="1993478"/>
            <a:ext cx="4947866" cy="2457933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1" name="Straight Connector 10"/>
          <p:cNvCxnSpPr>
            <a:stCxn id="8" idx="0"/>
            <a:endCxn id="8" idx="2"/>
          </p:cNvCxnSpPr>
          <p:nvPr/>
        </p:nvCxnSpPr>
        <p:spPr bwMode="auto">
          <a:xfrm>
            <a:off x="5964238" y="1963111"/>
            <a:ext cx="0" cy="5031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90" y="4464496"/>
            <a:ext cx="5007031" cy="2519176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20" name="Elbow Connector 19"/>
          <p:cNvCxnSpPr>
            <a:endCxn id="8" idx="3"/>
          </p:cNvCxnSpPr>
          <p:nvPr/>
        </p:nvCxnSpPr>
        <p:spPr bwMode="auto">
          <a:xfrm>
            <a:off x="970021" y="4392487"/>
            <a:ext cx="9998017" cy="86371"/>
          </a:xfrm>
          <a:prstGeom prst="bentConnector3">
            <a:avLst>
              <a:gd name="adj1" fmla="val 1000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0968038" y="4382659"/>
            <a:ext cx="0" cy="26119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970020" y="6994605"/>
            <a:ext cx="5040570" cy="9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8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4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Questions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r>
              <a:rPr lang="en-US" altLang="nb-NO" noProof="0" dirty="0" smtClean="0"/>
              <a:t>How does it work?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r>
              <a:rPr lang="en-US" altLang="nb-NO" noProof="0" dirty="0" smtClean="0"/>
              <a:t>Why does it work?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7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2" y="1778041"/>
            <a:ext cx="1622561" cy="1027939"/>
          </a:xfrm>
          <a:prstGeom prst="rect">
            <a:avLst/>
          </a:prstGeom>
        </p:spPr>
      </p:pic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31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2135542"/>
            <a:ext cx="9985375" cy="4420835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Forks</a:t>
            </a:r>
          </a:p>
          <a:p>
            <a:pPr lvl="1"/>
            <a:r>
              <a:rPr lang="en-US" altLang="nb-NO" noProof="0" dirty="0" smtClean="0"/>
              <a:t>Soft forks: main chain rejects the miners that did not update</a:t>
            </a:r>
          </a:p>
          <a:p>
            <a:pPr lvl="2"/>
            <a:r>
              <a:rPr lang="en-US" altLang="nb-NO" noProof="0" dirty="0" smtClean="0"/>
              <a:t>the block built by the old miners does not match the new requirement</a:t>
            </a:r>
          </a:p>
          <a:p>
            <a:pPr lvl="1"/>
            <a:r>
              <a:rPr lang="en-US" altLang="nb-NO" noProof="0" dirty="0" smtClean="0"/>
              <a:t>Hard forks:  miners that did not update reject main chain</a:t>
            </a:r>
          </a:p>
          <a:p>
            <a:pPr lvl="2"/>
            <a:r>
              <a:rPr lang="en-US" altLang="nb-NO" noProof="0" dirty="0" smtClean="0"/>
              <a:t>the main chain includes new blocks that without update miners verifies as invalid blocks</a:t>
            </a:r>
          </a:p>
          <a:p>
            <a:r>
              <a:rPr lang="en-US" altLang="nb-NO" noProof="0" dirty="0" smtClean="0"/>
              <a:t>Application</a:t>
            </a:r>
          </a:p>
          <a:p>
            <a:pPr lvl="1"/>
            <a:r>
              <a:rPr lang="en-US" altLang="nb-NO" noProof="0" dirty="0" smtClean="0"/>
              <a:t>Introduce new operation code(Hard)</a:t>
            </a:r>
          </a:p>
          <a:p>
            <a:pPr lvl="1"/>
            <a:r>
              <a:rPr lang="en-US" altLang="nb-NO" noProof="0" dirty="0" smtClean="0"/>
              <a:t>Software update (Soft)</a:t>
            </a:r>
          </a:p>
        </p:txBody>
      </p:sp>
    </p:spTree>
    <p:extLst>
      <p:ext uri="{BB962C8B-B14F-4D97-AF65-F5344CB8AC3E}">
        <p14:creationId xmlns:p14="http://schemas.microsoft.com/office/powerpoint/2010/main" val="15002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9985375" cy="731116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Bitcoin fork &amp; New Coins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8" y="3027387"/>
            <a:ext cx="7920880" cy="33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Wallet   </a:t>
            </a:r>
          </a:p>
          <a:p>
            <a:pPr lvl="1"/>
            <a:r>
              <a:rPr lang="en-US" altLang="nb-NO" noProof="0" dirty="0" smtClean="0"/>
              <a:t>A collection of private keys but may also refer to client software used to manage those keys and to make transactions on the Bitcoin network (wiki)</a:t>
            </a:r>
          </a:p>
          <a:p>
            <a:r>
              <a:rPr lang="en-US" altLang="nb-NO" noProof="0" dirty="0" smtClean="0"/>
              <a:t>SPV (</a:t>
            </a:r>
            <a:r>
              <a:rPr lang="en-US" noProof="0" dirty="0" smtClean="0"/>
              <a:t>Simple Payment Verification</a:t>
            </a:r>
            <a:r>
              <a:rPr lang="en-US" altLang="nb-NO" noProof="0" dirty="0" smtClean="0"/>
              <a:t>)</a:t>
            </a:r>
          </a:p>
          <a:p>
            <a:pPr lvl="1"/>
            <a:r>
              <a:rPr lang="en-US" altLang="nb-NO" noProof="0" dirty="0" smtClean="0"/>
              <a:t>A client that only downloads the headers of blocks during the initialization process and then requests transactions from full nodes as needed </a:t>
            </a:r>
          </a:p>
          <a:p>
            <a:pPr lvl="1"/>
            <a:r>
              <a:rPr lang="en-US" altLang="nb-NO" noProof="0" dirty="0" smtClean="0"/>
              <a:t>a way where you can determine that a particular transaction was in a block in the block chain without requiring the entire block chain to be downloaded</a:t>
            </a:r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5" y="1612124"/>
            <a:ext cx="1131030" cy="11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34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Transaction confirmation</a:t>
            </a:r>
          </a:p>
          <a:p>
            <a:pPr lvl="1"/>
            <a:r>
              <a:rPr lang="en-US" altLang="nb-NO" noProof="0" dirty="0" smtClean="0"/>
              <a:t>Inside block:</a:t>
            </a:r>
            <a:r>
              <a:rPr lang="en-US" noProof="0" dirty="0" smtClean="0">
                <a:hlinkClick r:id="rId3"/>
              </a:rPr>
              <a:t>506364</a:t>
            </a:r>
            <a:r>
              <a:rPr lang="en-US" noProof="0" dirty="0" smtClean="0"/>
              <a:t> </a:t>
            </a:r>
          </a:p>
          <a:p>
            <a:pPr lvl="1"/>
            <a:r>
              <a:rPr lang="en-US" altLang="nb-NO" noProof="0" dirty="0" smtClean="0"/>
              <a:t>Most recent: </a:t>
            </a:r>
            <a:r>
              <a:rPr lang="en-US" noProof="0" dirty="0" smtClean="0">
                <a:hlinkClick r:id="rId4"/>
              </a:rPr>
              <a:t>506367</a:t>
            </a: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6" y="3541523"/>
            <a:ext cx="9283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35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Why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Cryptographically secure hash function</a:t>
            </a:r>
          </a:p>
          <a:p>
            <a:pPr lvl="1"/>
            <a:r>
              <a:rPr lang="en-US" noProof="0" dirty="0" smtClean="0"/>
              <a:t>Its input can be any string of any size. </a:t>
            </a:r>
          </a:p>
          <a:p>
            <a:pPr lvl="1"/>
            <a:r>
              <a:rPr lang="en-US" noProof="0" dirty="0" smtClean="0"/>
              <a:t>It produces a fixed size output </a:t>
            </a:r>
          </a:p>
          <a:p>
            <a:pPr lvl="1"/>
            <a:r>
              <a:rPr lang="en-US" noProof="0" dirty="0" smtClean="0"/>
              <a:t>It is </a:t>
            </a:r>
            <a:r>
              <a:rPr lang="en-US" b="1" i="1" noProof="0" dirty="0" smtClean="0"/>
              <a:t>efficiently computable </a:t>
            </a:r>
          </a:p>
          <a:p>
            <a:pPr lvl="1"/>
            <a:r>
              <a:rPr lang="en-US" altLang="nb-NO" noProof="0" dirty="0" smtClean="0"/>
              <a:t>It is hard to </a:t>
            </a:r>
            <a:r>
              <a:rPr lang="en-US" altLang="nb-NO" b="1" i="1" noProof="0" dirty="0" smtClean="0"/>
              <a:t>reverse </a:t>
            </a:r>
          </a:p>
          <a:p>
            <a:pPr lvl="1"/>
            <a:r>
              <a:rPr lang="en-US" noProof="0" dirty="0" smtClean="0"/>
              <a:t>It is </a:t>
            </a:r>
            <a:r>
              <a:rPr lang="en-US" b="1" i="1" noProof="0" dirty="0" smtClean="0"/>
              <a:t>collision‐resistance </a:t>
            </a:r>
          </a:p>
          <a:p>
            <a:pPr lvl="1"/>
            <a:endParaRPr lang="en-US" altLang="nb-NO" noProof="0" dirty="0" smtClean="0"/>
          </a:p>
          <a:p>
            <a:pPr marL="457200" lvl="1" indent="0">
              <a:buNone/>
            </a:pP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9" y="4966221"/>
            <a:ext cx="8892146" cy="720080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effectLst>
            <a:outerShdw blurRad="50800" dist="76200" dir="5400000" algn="t" rotWithShape="0">
              <a:srgbClr val="92D050">
                <a:alpha val="4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4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Why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Unforgeable signature</a:t>
            </a:r>
          </a:p>
          <a:p>
            <a:pPr lvl="1"/>
            <a:r>
              <a:rPr lang="en-US" altLang="nb-NO" noProof="0" dirty="0" smtClean="0"/>
              <a:t>Each user can </a:t>
            </a:r>
            <a:r>
              <a:rPr lang="en-US" altLang="nb-NO" b="1" i="1" noProof="0" dirty="0" smtClean="0"/>
              <a:t>efficiently produce his/her own signature </a:t>
            </a:r>
            <a:r>
              <a:rPr lang="en-US" altLang="nb-NO" noProof="0" dirty="0" smtClean="0"/>
              <a:t>on document of his/her choice</a:t>
            </a:r>
          </a:p>
          <a:p>
            <a:pPr lvl="1"/>
            <a:r>
              <a:rPr lang="en-US" altLang="nb-NO" noProof="0" dirty="0" smtClean="0"/>
              <a:t>Every user can </a:t>
            </a:r>
            <a:r>
              <a:rPr lang="en-US" altLang="nb-NO" b="1" i="1" noProof="0" dirty="0" smtClean="0"/>
              <a:t>efficiently verify</a:t>
            </a:r>
            <a:r>
              <a:rPr lang="en-US" altLang="nb-NO" noProof="0" dirty="0" smtClean="0"/>
              <a:t> whether a given string a signature of another user on a specific document </a:t>
            </a:r>
          </a:p>
          <a:p>
            <a:pPr lvl="1"/>
            <a:r>
              <a:rPr lang="en-US" altLang="nb-NO" noProof="0" dirty="0" smtClean="0"/>
              <a:t>It is </a:t>
            </a:r>
            <a:r>
              <a:rPr lang="en-US" altLang="nb-NO" b="1" i="1" noProof="0" dirty="0" smtClean="0"/>
              <a:t>infeasible to produce signature of other users </a:t>
            </a:r>
            <a:r>
              <a:rPr lang="en-US" altLang="nb-NO" noProof="0" dirty="0" smtClean="0"/>
              <a:t>to documents that they did not sign</a:t>
            </a:r>
          </a:p>
          <a:p>
            <a:pPr marL="457200" lvl="1" indent="0">
              <a:buNone/>
            </a:pP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6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37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Why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Bloom filter &amp; Proof of membership</a:t>
            </a:r>
          </a:p>
          <a:p>
            <a:pPr lvl="1"/>
            <a:r>
              <a:rPr lang="en-US" altLang="nb-NO" noProof="0" dirty="0" smtClean="0"/>
              <a:t>It is a </a:t>
            </a:r>
            <a:r>
              <a:rPr lang="en-US" altLang="nb-NO" i="1" noProof="0" dirty="0" smtClean="0"/>
              <a:t>space-efficient</a:t>
            </a:r>
            <a:r>
              <a:rPr lang="en-US" altLang="nb-NO" b="1" i="1" noProof="0" dirty="0" smtClean="0"/>
              <a:t> probabilistic</a:t>
            </a:r>
            <a:r>
              <a:rPr lang="en-US" altLang="nb-NO" noProof="0" dirty="0" smtClean="0"/>
              <a:t> data structure</a:t>
            </a:r>
          </a:p>
          <a:p>
            <a:pPr lvl="1"/>
            <a:r>
              <a:rPr lang="en-US" altLang="nb-NO" noProof="0" dirty="0" smtClean="0"/>
              <a:t>It is </a:t>
            </a:r>
            <a:r>
              <a:rPr lang="en-US" noProof="0" dirty="0" smtClean="0"/>
              <a:t>is used to </a:t>
            </a:r>
            <a:r>
              <a:rPr lang="en-US" b="1" i="1" noProof="0" dirty="0" smtClean="0"/>
              <a:t>test whether an element is a member of a set</a:t>
            </a:r>
            <a:r>
              <a:rPr lang="en-US" noProof="0" dirty="0" smtClean="0"/>
              <a:t> </a:t>
            </a:r>
          </a:p>
          <a:p>
            <a:pPr lvl="1"/>
            <a:r>
              <a:rPr lang="en-US" altLang="nb-NO" noProof="0" dirty="0" smtClean="0"/>
              <a:t>It has </a:t>
            </a:r>
            <a:r>
              <a:rPr lang="en-US" altLang="nb-NO" b="1" i="1" noProof="0" dirty="0" smtClean="0"/>
              <a:t>Zero false negative</a:t>
            </a:r>
          </a:p>
          <a:p>
            <a:pPr marL="457200" lvl="1" indent="0">
              <a:buNone/>
            </a:pP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38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Book references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4"/>
            <a:ext cx="10009112" cy="4420835"/>
          </a:xfrm>
        </p:spPr>
        <p:txBody>
          <a:bodyPr/>
          <a:lstStyle/>
          <a:p>
            <a:r>
              <a:rPr lang="en-US" noProof="0" dirty="0" smtClean="0"/>
              <a:t>Bitcoin and Cryptocurrency Technologies</a:t>
            </a:r>
          </a:p>
          <a:p>
            <a:pPr lvl="1"/>
            <a:r>
              <a:rPr lang="en-US" noProof="0" dirty="0" smtClean="0"/>
              <a:t>Distributed consensus: 2.2,2.3</a:t>
            </a:r>
          </a:p>
          <a:p>
            <a:pPr lvl="1"/>
            <a:r>
              <a:rPr lang="en-US" noProof="0" dirty="0" smtClean="0"/>
              <a:t>Minging and proof of work: 2.4</a:t>
            </a:r>
          </a:p>
          <a:p>
            <a:pPr lvl="1"/>
            <a:r>
              <a:rPr lang="en-US" noProof="0" dirty="0" smtClean="0"/>
              <a:t>Bitcoin transactions: 3.1</a:t>
            </a:r>
          </a:p>
          <a:p>
            <a:pPr lvl="1"/>
            <a:r>
              <a:rPr lang="en-US" noProof="0" dirty="0" smtClean="0"/>
              <a:t>Bitcoin scripts: 3.2</a:t>
            </a:r>
          </a:p>
          <a:p>
            <a:pPr lvl="1"/>
            <a:r>
              <a:rPr lang="en-US" noProof="0" dirty="0" smtClean="0"/>
              <a:t>Bitcoin Blocks: 3.4</a:t>
            </a:r>
          </a:p>
          <a:p>
            <a:pPr lvl="1"/>
            <a:r>
              <a:rPr lang="en-US" noProof="0" dirty="0" smtClean="0"/>
              <a:t>Bitcoin network: 3.5</a:t>
            </a:r>
          </a:p>
          <a:p>
            <a:pPr lvl="1"/>
            <a:r>
              <a:rPr lang="en-US" noProof="0" dirty="0" smtClean="0"/>
              <a:t>Forks: 3.6</a:t>
            </a:r>
          </a:p>
          <a:p>
            <a:r>
              <a:rPr lang="en-US" altLang="nb-NO" noProof="0" dirty="0" smtClean="0">
                <a:hlinkClick r:id="rId3"/>
              </a:rPr>
              <a:t>Mastering Bitcoin - Second Edition</a:t>
            </a:r>
            <a:r>
              <a:rPr lang="en-US" altLang="nb-NO" noProof="0" dirty="0" smtClean="0"/>
              <a:t>: chapter 2</a:t>
            </a: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39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Website references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4"/>
            <a:ext cx="10009112" cy="4420835"/>
          </a:xfrm>
        </p:spPr>
        <p:txBody>
          <a:bodyPr/>
          <a:lstStyle/>
          <a:p>
            <a:r>
              <a:rPr lang="en-US" noProof="0" dirty="0" smtClean="0">
                <a:hlinkClick r:id="rId3"/>
              </a:rPr>
              <a:t>https://blockchain.info/</a:t>
            </a:r>
            <a:endParaRPr lang="en-US" noProof="0" dirty="0" smtClean="0"/>
          </a:p>
          <a:p>
            <a:r>
              <a:rPr lang="en-US" noProof="0" dirty="0" smtClean="0">
                <a:hlinkClick r:id="rId4"/>
              </a:rPr>
              <a:t>https://en.bitcoin.it/wiki/Main_Page</a:t>
            </a:r>
            <a:endParaRPr lang="en-US" noProof="0" dirty="0" smtClean="0"/>
          </a:p>
          <a:p>
            <a:r>
              <a:rPr lang="en-US" noProof="0" dirty="0" smtClean="0">
                <a:hlinkClick r:id="rId5"/>
              </a:rPr>
              <a:t>https://mastanbtc.github.io/blockchainnotes/consensustypes</a:t>
            </a:r>
            <a:endParaRPr lang="en-US" noProof="0" dirty="0" smtClean="0"/>
          </a:p>
          <a:p>
            <a:r>
              <a:rPr lang="en-US" noProof="0" dirty="0" smtClean="0"/>
              <a:t> </a:t>
            </a:r>
            <a:r>
              <a:rPr lang="en-US" noProof="0" dirty="0" smtClean="0">
                <a:hlinkClick r:id="rId6"/>
              </a:rPr>
              <a:t>https://www.bitcoinmining.com/</a:t>
            </a:r>
            <a:endParaRPr lang="en-US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40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Discussion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4"/>
            <a:ext cx="9985375" cy="4420835"/>
          </a:xfrm>
        </p:spPr>
        <p:txBody>
          <a:bodyPr/>
          <a:lstStyle/>
          <a:p>
            <a:r>
              <a:rPr lang="en-US" altLang="nb-NO" noProof="0" dirty="0" smtClean="0"/>
              <a:t>What is the advantage and disadvantage of Block chain?</a:t>
            </a:r>
          </a:p>
          <a:p>
            <a:r>
              <a:rPr lang="en-US" altLang="nb-NO" noProof="0" dirty="0" smtClean="0"/>
              <a:t>What is the difference between pay-to-publick key and pay-to-script-hash?</a:t>
            </a:r>
          </a:p>
          <a:p>
            <a:r>
              <a:rPr lang="en-US" altLang="nb-NO" noProof="0" dirty="0" smtClean="0"/>
              <a:t>Why the system reaches a consensus finally?</a:t>
            </a:r>
          </a:p>
          <a:p>
            <a:r>
              <a:rPr lang="en-US" altLang="nb-NO" noProof="0" dirty="0" smtClean="0"/>
              <a:t>Is it necessary to have transaction fees?</a:t>
            </a:r>
          </a:p>
          <a:p>
            <a:r>
              <a:rPr lang="en-US" altLang="nb-NO" noProof="0" dirty="0" smtClean="0"/>
              <a:t>How is the reliability and validity of the SPV mechanism?</a:t>
            </a:r>
          </a:p>
          <a:p>
            <a:pPr eaLnBrk="1" hangingPunct="1"/>
            <a:r>
              <a:rPr lang="en-US" altLang="nb-NO" noProof="0" dirty="0" smtClean="0"/>
              <a:t>Why the mining difficulty should be around 10 minutes? </a:t>
            </a:r>
          </a:p>
          <a:p>
            <a:r>
              <a:rPr lang="en-US" altLang="nb-NO" noProof="0" dirty="0" smtClean="0"/>
              <a:t>Is there any better/alternative mechanism in addition to POW?</a:t>
            </a:r>
          </a:p>
          <a:p>
            <a:pPr marL="0" indent="0">
              <a:buNone/>
            </a:pPr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4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5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 O</a:t>
            </a:r>
            <a:r>
              <a:rPr lang="en-US" altLang="nb-NO" noProof="0" dirty="0" err="1" smtClean="0"/>
              <a:t>verview</a:t>
            </a:r>
            <a:endParaRPr lang="en-US" altLang="nb-NO" noProof="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Data Structure</a:t>
            </a:r>
          </a:p>
          <a:p>
            <a:pPr eaLnBrk="1" hangingPunct="1"/>
            <a:r>
              <a:rPr lang="en-US" altLang="nb-NO" noProof="0" dirty="0" smtClean="0"/>
              <a:t>Transaction</a:t>
            </a:r>
          </a:p>
          <a:p>
            <a:pPr eaLnBrk="1" hangingPunct="1"/>
            <a:r>
              <a:rPr lang="en-US" altLang="nb-NO" noProof="0" dirty="0" smtClean="0"/>
              <a:t>Block</a:t>
            </a:r>
          </a:p>
          <a:p>
            <a:pPr eaLnBrk="1" hangingPunct="1"/>
            <a:r>
              <a:rPr lang="en-US" altLang="nb-NO" noProof="0" dirty="0" smtClean="0"/>
              <a:t>Mining</a:t>
            </a:r>
            <a:endParaRPr lang="en-US" altLang="zh-CN" noProof="0" dirty="0" smtClean="0"/>
          </a:p>
          <a:p>
            <a:r>
              <a:rPr lang="en-US" altLang="nb-NO" noProof="0" dirty="0" smtClean="0"/>
              <a:t>Network</a:t>
            </a:r>
          </a:p>
          <a:p>
            <a:pPr eaLnBrk="1" hangingPunct="1"/>
            <a:r>
              <a:rPr lang="en-US" altLang="nb-NO" noProof="0" dirty="0" smtClean="0"/>
              <a:t>Forks</a:t>
            </a:r>
          </a:p>
          <a:p>
            <a:pPr eaLnBrk="1" hangingPunct="1"/>
            <a:r>
              <a:rPr lang="en-US" altLang="nb-NO" noProof="0" dirty="0" smtClean="0"/>
              <a:t>Wallet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Where are they in Bitcoin blueprint?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12" y="1834615"/>
            <a:ext cx="8905055" cy="5009094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1896542" y="2609471"/>
            <a:ext cx="1440160" cy="3312368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Donut 11"/>
          <p:cNvSpPr/>
          <p:nvPr/>
        </p:nvSpPr>
        <p:spPr bwMode="auto">
          <a:xfrm rot="5400000">
            <a:off x="5217878" y="5437373"/>
            <a:ext cx="1246095" cy="1455920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Donut 12"/>
          <p:cNvSpPr/>
          <p:nvPr/>
        </p:nvSpPr>
        <p:spPr bwMode="auto">
          <a:xfrm rot="5218925">
            <a:off x="5519295" y="2361247"/>
            <a:ext cx="1091917" cy="4301931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Donut 13"/>
          <p:cNvSpPr/>
          <p:nvPr/>
        </p:nvSpPr>
        <p:spPr bwMode="auto">
          <a:xfrm rot="5218925">
            <a:off x="5929863" y="2045016"/>
            <a:ext cx="1423524" cy="1189863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Donut 10"/>
          <p:cNvSpPr/>
          <p:nvPr/>
        </p:nvSpPr>
        <p:spPr bwMode="auto">
          <a:xfrm rot="5400000">
            <a:off x="6974193" y="5516370"/>
            <a:ext cx="1246095" cy="1224136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Donut 14"/>
          <p:cNvSpPr/>
          <p:nvPr/>
        </p:nvSpPr>
        <p:spPr bwMode="auto">
          <a:xfrm rot="5400000">
            <a:off x="3544756" y="5630260"/>
            <a:ext cx="989828" cy="1138478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7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noProof="0" dirty="0" smtClean="0"/>
              <a:t>Super Mario Bros.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ad.nfit.au.dk\NFDFS\Users\orland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486308"/>
            <a:ext cx="906701" cy="12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ad.nfit.au.dk\NFDFS\Users\orlandi\Desktop\img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57" y="4936435"/>
            <a:ext cx="516660" cy="51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ad.nfit.au.dk\NFDFS\Users\orlandi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85" y="4042552"/>
            <a:ext cx="1621109" cy="17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059226" y="5097396"/>
            <a:ext cx="2885776" cy="0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557617" y="5097396"/>
            <a:ext cx="2435668" cy="0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\\ad.nfit.au.dk\NFDFS\Users\orlandi\Desktop\img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93" y="2149570"/>
            <a:ext cx="1733542" cy="16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 flipV="1">
            <a:off x="2059226" y="3238029"/>
            <a:ext cx="2189643" cy="12813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6414459" y="3094013"/>
            <a:ext cx="1578826" cy="12704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403033" y="3359832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ithdraw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33474" y="376362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tore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90849" y="5499869"/>
            <a:ext cx="145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Gold Coin</a:t>
            </a:r>
            <a:endParaRPr lang="en-US"/>
          </a:p>
        </p:txBody>
      </p:sp>
      <p:cxnSp>
        <p:nvCxnSpPr>
          <p:cNvPr id="36" name="Straight Arrow Connector 35"/>
          <p:cNvCxnSpPr>
            <a:stCxn id="8" idx="0"/>
            <a:endCxn id="26" idx="2"/>
          </p:cNvCxnSpPr>
          <p:nvPr/>
        </p:nvCxnSpPr>
        <p:spPr bwMode="auto">
          <a:xfrm flipV="1">
            <a:off x="5299287" y="3829889"/>
            <a:ext cx="32377" cy="11065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392" name="TextBox 16391"/>
          <p:cNvSpPr txBox="1"/>
          <p:nvPr/>
        </p:nvSpPr>
        <p:spPr>
          <a:xfrm>
            <a:off x="5424152" y="427677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16393" name="TextBox 16392"/>
          <p:cNvSpPr txBox="1"/>
          <p:nvPr/>
        </p:nvSpPr>
        <p:spPr>
          <a:xfrm>
            <a:off x="1192941" y="584928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964683" y="6791052"/>
            <a:ext cx="8636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8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\\ad.nfit.au.dk\NFDFS\Users\orland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3462506"/>
            <a:ext cx="906701" cy="12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ad.nfit.au.dk\NFDFS\Users\orlandi\Desktop\Lui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58" y="4771245"/>
            <a:ext cx="64807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\\ad.nfit.au.dk\NFDFS\Users\orlandi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9474" y="3482699"/>
            <a:ext cx="1115487" cy="118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>
            <a:off x="1849496" y="4304920"/>
            <a:ext cx="1884118" cy="14100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453330" y="4304920"/>
            <a:ext cx="2113094" cy="14100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43" name="Picture 4" descr="\\ad.nfit.au.dk\NFDFS\Users\orlandi\Desktop\img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21" y="2013893"/>
            <a:ext cx="1621109" cy="17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 flipV="1">
            <a:off x="1860943" y="3050651"/>
            <a:ext cx="1647362" cy="787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5048924" y="2907775"/>
            <a:ext cx="1300550" cy="10569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2034097" y="4133205"/>
            <a:ext cx="4158193" cy="176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9455" y="3848643"/>
            <a:ext cx="592" cy="8179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6408" name="Picture 164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1" y="1905311"/>
            <a:ext cx="820241" cy="1762329"/>
          </a:xfrm>
          <a:prstGeom prst="rect">
            <a:avLst/>
          </a:prstGeom>
        </p:spPr>
      </p:pic>
      <p:sp>
        <p:nvSpPr>
          <p:cNvPr id="16409" name="Cloud 16408"/>
          <p:cNvSpPr/>
          <p:nvPr/>
        </p:nvSpPr>
        <p:spPr bwMode="auto">
          <a:xfrm>
            <a:off x="7849269" y="3727667"/>
            <a:ext cx="2952328" cy="80650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Without bank?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410" name="TextBox 16409"/>
          <p:cNvSpPr txBox="1"/>
          <p:nvPr/>
        </p:nvSpPr>
        <p:spPr>
          <a:xfrm>
            <a:off x="6829114" y="4632496"/>
            <a:ext cx="80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Yoshi</a:t>
            </a:r>
          </a:p>
        </p:txBody>
      </p:sp>
      <p:sp>
        <p:nvSpPr>
          <p:cNvPr id="16411" name="TextBox 16410"/>
          <p:cNvSpPr txBox="1"/>
          <p:nvPr/>
        </p:nvSpPr>
        <p:spPr>
          <a:xfrm>
            <a:off x="3765252" y="624482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Luigi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9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noProof="0" dirty="0" smtClean="0"/>
              <a:t>The allegory of the long spoons 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90" y="2805981"/>
            <a:ext cx="6200341" cy="3585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6741" y="651665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61" y="4010273"/>
            <a:ext cx="1704677" cy="11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10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3199113"/>
            <a:ext cx="9985375" cy="1307182"/>
          </a:xfrm>
        </p:spPr>
        <p:txBody>
          <a:bodyPr/>
          <a:lstStyle/>
          <a:p>
            <a:r>
              <a:rPr lang="en-US" altLang="nb-NO" noProof="0" dirty="0" smtClean="0"/>
              <a:t>How to avoid the bad thing happening to the “heaven”, e.g., good man starves to death?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8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uio-collage-13-eng</Template>
  <TotalTime>5348</TotalTime>
  <Words>1337</Words>
  <Application>Microsoft Macintosh PowerPoint</Application>
  <PresentationFormat>Custom</PresentationFormat>
  <Paragraphs>380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Times New Roman</vt:lpstr>
      <vt:lpstr>Wingdings</vt:lpstr>
      <vt:lpstr>ヒラギノ角ゴ Pro W3</vt:lpstr>
      <vt:lpstr>Arial</vt:lpstr>
      <vt:lpstr>Informatikk_brevik</vt:lpstr>
      <vt:lpstr>Technical Overview of Bitcoin </vt:lpstr>
      <vt:lpstr>Content</vt:lpstr>
      <vt:lpstr>Questions</vt:lpstr>
      <vt:lpstr> Overview</vt:lpstr>
      <vt:lpstr>Where are they in Bitcoin blueprint?</vt:lpstr>
      <vt:lpstr>What is Bitcoin?</vt:lpstr>
      <vt:lpstr>What is Bitcoin?</vt:lpstr>
      <vt:lpstr>What is Bitcoin?</vt:lpstr>
      <vt:lpstr>What is Bitcoin?</vt:lpstr>
      <vt:lpstr>What is Bitcoin?</vt:lpstr>
      <vt:lpstr>What is Bitcoin?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Why does it work?</vt:lpstr>
      <vt:lpstr>Why does it work?</vt:lpstr>
      <vt:lpstr>Why does it work?</vt:lpstr>
      <vt:lpstr>Book references</vt:lpstr>
      <vt:lpstr>Website references</vt:lpstr>
      <vt:lpstr>Discussion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OVERVIEW</dc:title>
  <dc:creator>Microsoft Office User</dc:creator>
  <cp:lastModifiedBy>Microsoft Office User</cp:lastModifiedBy>
  <cp:revision>126</cp:revision>
  <dcterms:created xsi:type="dcterms:W3CDTF">2018-01-24T20:10:28Z</dcterms:created>
  <dcterms:modified xsi:type="dcterms:W3CDTF">2018-01-29T09:50:40Z</dcterms:modified>
</cp:coreProperties>
</file>