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2" r:id="rId6"/>
    <p:sldId id="261" r:id="rId7"/>
    <p:sldId id="263" r:id="rId8"/>
    <p:sldId id="264" r:id="rId9"/>
    <p:sldId id="266" r:id="rId10"/>
    <p:sldId id="269" r:id="rId11"/>
    <p:sldId id="268" r:id="rId12"/>
    <p:sldId id="267" r:id="rId13"/>
    <p:sldId id="270" r:id="rId14"/>
    <p:sldId id="271" r:id="rId15"/>
    <p:sldId id="272" r:id="rId16"/>
    <p:sldId id="274" r:id="rId17"/>
    <p:sldId id="275" r:id="rId18"/>
    <p:sldId id="26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0160" autoAdjust="0"/>
  </p:normalViewPr>
  <p:slideViewPr>
    <p:cSldViewPr snapToGrid="0">
      <p:cViewPr varScale="1">
        <p:scale>
          <a:sx n="54" d="100"/>
          <a:sy n="54" d="100"/>
        </p:scale>
        <p:origin x="11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902C9-F2F8-4849-88F7-E2B26795DDA5}" type="datetimeFigureOut">
              <a:rPr lang="nb-NO" smtClean="0"/>
              <a:t>13.02.2018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D7CC-BE01-4B19-8274-E1589A4E35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30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Reference </a:t>
            </a:r>
            <a:r>
              <a:rPr lang="nb-NO" dirty="0" err="1"/>
              <a:t>graphic</a:t>
            </a:r>
            <a:r>
              <a:rPr lang="nb-NO" dirty="0"/>
              <a:t>: https://evandientrading.com/wp-content/uploads/2018/01/Bitcoin-Mining-Final.png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535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Pay</a:t>
            </a:r>
            <a:r>
              <a:rPr lang="nb-NO" dirty="0"/>
              <a:t> per </a:t>
            </a:r>
            <a:r>
              <a:rPr lang="nb-NO" dirty="0" err="1"/>
              <a:t>share</a:t>
            </a:r>
            <a:r>
              <a:rPr lang="nb-NO" dirty="0"/>
              <a:t> – </a:t>
            </a:r>
            <a:r>
              <a:rPr lang="nb-NO" dirty="0" err="1"/>
              <a:t>even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found</a:t>
            </a:r>
            <a:r>
              <a:rPr lang="nb-NO" dirty="0"/>
              <a:t>,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fees</a:t>
            </a:r>
            <a:r>
              <a:rPr lang="nb-NO" dirty="0"/>
              <a:t>- </a:t>
            </a:r>
            <a:r>
              <a:rPr lang="nb-NO" dirty="0" err="1"/>
              <a:t>prone</a:t>
            </a:r>
            <a:r>
              <a:rPr lang="nb-NO" dirty="0"/>
              <a:t> to </a:t>
            </a:r>
            <a:r>
              <a:rPr lang="nb-NO" dirty="0" err="1"/>
              <a:t>attacks</a:t>
            </a:r>
            <a:r>
              <a:rPr lang="nb-NO" dirty="0"/>
              <a:t> – </a:t>
            </a:r>
            <a:r>
              <a:rPr lang="nb-NO" dirty="0" err="1"/>
              <a:t>discarding</a:t>
            </a:r>
            <a:r>
              <a:rPr lang="nb-NO" dirty="0"/>
              <a:t> valid pools</a:t>
            </a:r>
          </a:p>
          <a:p>
            <a:endParaRPr lang="nb-NO" dirty="0"/>
          </a:p>
          <a:p>
            <a:r>
              <a:rPr lang="nb-NO" dirty="0" err="1"/>
              <a:t>Proptioanl</a:t>
            </a:r>
            <a:r>
              <a:rPr lang="nb-NO" dirty="0"/>
              <a:t>- </a:t>
            </a:r>
            <a:r>
              <a:rPr lang="nb-NO" dirty="0" err="1"/>
              <a:t>every</a:t>
            </a:r>
            <a:r>
              <a:rPr lang="nb-NO" dirty="0"/>
              <a:t> time a valid </a:t>
            </a:r>
            <a:r>
              <a:rPr lang="nb-NO" dirty="0" err="1"/>
              <a:t>block</a:t>
            </a:r>
            <a:r>
              <a:rPr lang="nb-NO" dirty="0"/>
              <a:t> is </a:t>
            </a:r>
            <a:r>
              <a:rPr lang="nb-NO" dirty="0" err="1"/>
              <a:t>found</a:t>
            </a:r>
            <a:r>
              <a:rPr lang="nb-NO" dirty="0"/>
              <a:t>, </a:t>
            </a:r>
            <a:r>
              <a:rPr lang="nb-NO" dirty="0" err="1"/>
              <a:t>fee</a:t>
            </a:r>
            <a:r>
              <a:rPr lang="nb-NO" dirty="0"/>
              <a:t> is </a:t>
            </a:r>
            <a:r>
              <a:rPr lang="nb-NO" dirty="0" err="1"/>
              <a:t>paid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done.</a:t>
            </a:r>
          </a:p>
          <a:p>
            <a:r>
              <a:rPr lang="nb-NO" dirty="0"/>
              <a:t>Pool hopping- jumping </a:t>
            </a:r>
            <a:r>
              <a:rPr lang="nb-NO" dirty="0" err="1"/>
              <a:t>ships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modesl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most </a:t>
            </a:r>
            <a:r>
              <a:rPr lang="nb-NO" dirty="0" err="1"/>
              <a:t>valuable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09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51% </a:t>
            </a:r>
            <a:r>
              <a:rPr lang="nb-NO" dirty="0" err="1"/>
              <a:t>Ghash</a:t>
            </a:r>
            <a:r>
              <a:rPr lang="nb-NO" dirty="0"/>
              <a:t> – </a:t>
            </a:r>
            <a:r>
              <a:rPr lang="nb-NO" dirty="0" err="1"/>
              <a:t>laundering</a:t>
            </a:r>
            <a:r>
              <a:rPr lang="nb-NO" dirty="0"/>
              <a:t> </a:t>
            </a:r>
            <a:r>
              <a:rPr lang="nb-NO" dirty="0" err="1"/>
              <a:t>hashes</a:t>
            </a:r>
            <a:r>
              <a:rPr lang="nb-NO" dirty="0"/>
              <a:t> –true </a:t>
            </a:r>
            <a:r>
              <a:rPr lang="nb-NO" dirty="0" err="1"/>
              <a:t>mining</a:t>
            </a:r>
            <a:r>
              <a:rPr lang="nb-NO" dirty="0"/>
              <a:t> </a:t>
            </a:r>
            <a:r>
              <a:rPr lang="nb-NO" dirty="0" err="1"/>
              <a:t>power</a:t>
            </a:r>
            <a:endParaRPr lang="nb-NO" dirty="0"/>
          </a:p>
          <a:p>
            <a:endParaRPr lang="nb-NO" dirty="0"/>
          </a:p>
          <a:p>
            <a:r>
              <a:rPr lang="nb-NO" dirty="0"/>
              <a:t>Positive for </a:t>
            </a:r>
            <a:r>
              <a:rPr lang="nb-NO" dirty="0" err="1"/>
              <a:t>smaller</a:t>
            </a:r>
            <a:r>
              <a:rPr lang="nb-NO" dirty="0"/>
              <a:t> miners, </a:t>
            </a:r>
            <a:r>
              <a:rPr lang="nb-NO" dirty="0" err="1"/>
              <a:t>easier</a:t>
            </a:r>
            <a:r>
              <a:rPr lang="nb-NO" dirty="0"/>
              <a:t> to </a:t>
            </a:r>
            <a:r>
              <a:rPr lang="nb-NO" dirty="0" err="1"/>
              <a:t>upgrade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network</a:t>
            </a:r>
            <a:r>
              <a:rPr lang="nb-NO" dirty="0"/>
              <a:t> with controlling pool manager, </a:t>
            </a:r>
            <a:r>
              <a:rPr lang="nb-NO" dirty="0" err="1"/>
              <a:t>updating</a:t>
            </a:r>
            <a:r>
              <a:rPr lang="nb-NO" dirty="0"/>
              <a:t> </a:t>
            </a:r>
            <a:r>
              <a:rPr lang="nb-NO" dirty="0" err="1"/>
              <a:t>software</a:t>
            </a:r>
            <a:endParaRPr lang="nb-NO" dirty="0"/>
          </a:p>
          <a:p>
            <a:r>
              <a:rPr lang="nb-NO" dirty="0" err="1"/>
              <a:t>Disadvantege</a:t>
            </a:r>
            <a:r>
              <a:rPr lang="nb-NO" dirty="0"/>
              <a:t> is a </a:t>
            </a:r>
            <a:r>
              <a:rPr lang="nb-NO" dirty="0" err="1"/>
              <a:t>centralization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power</a:t>
            </a:r>
            <a:endParaRPr lang="nb-NO" dirty="0"/>
          </a:p>
          <a:p>
            <a:endParaRPr lang="nb-NO" dirty="0"/>
          </a:p>
          <a:p>
            <a:r>
              <a:rPr lang="nb-NO" dirty="0"/>
              <a:t>Miners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choose</a:t>
            </a:r>
            <a:r>
              <a:rPr lang="nb-NO" dirty="0"/>
              <a:t>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transactions</a:t>
            </a:r>
            <a:r>
              <a:rPr lang="nb-NO" dirty="0"/>
              <a:t> to </a:t>
            </a:r>
            <a:r>
              <a:rPr lang="nb-NO" dirty="0" err="1"/>
              <a:t>include</a:t>
            </a:r>
            <a:r>
              <a:rPr lang="nb-NO" dirty="0"/>
              <a:t>,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above</a:t>
            </a:r>
            <a:r>
              <a:rPr lang="nb-NO" dirty="0"/>
              <a:t> </a:t>
            </a:r>
            <a:r>
              <a:rPr lang="nb-NO" dirty="0" err="1"/>
              <a:t>certain</a:t>
            </a:r>
            <a:r>
              <a:rPr lang="nb-NO" dirty="0"/>
              <a:t> limit</a:t>
            </a:r>
          </a:p>
          <a:p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to mine, </a:t>
            </a:r>
            <a:r>
              <a:rPr lang="nb-NO" dirty="0" err="1"/>
              <a:t>usually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longest</a:t>
            </a:r>
            <a:r>
              <a:rPr lang="nb-NO" dirty="0"/>
              <a:t> valid </a:t>
            </a:r>
            <a:r>
              <a:rPr lang="nb-NO" dirty="0" err="1"/>
              <a:t>known</a:t>
            </a:r>
            <a:r>
              <a:rPr lang="nb-NO" dirty="0"/>
              <a:t> </a:t>
            </a:r>
            <a:r>
              <a:rPr lang="nb-NO" dirty="0" err="1"/>
              <a:t>chain</a:t>
            </a:r>
            <a:endParaRPr lang="nb-NO" dirty="0"/>
          </a:p>
          <a:p>
            <a:r>
              <a:rPr lang="nb-NO" dirty="0"/>
              <a:t>Block </a:t>
            </a:r>
            <a:r>
              <a:rPr lang="nb-NO" dirty="0" err="1"/>
              <a:t>of</a:t>
            </a:r>
            <a:r>
              <a:rPr lang="nb-NO" dirty="0"/>
              <a:t> same </a:t>
            </a:r>
            <a:r>
              <a:rPr lang="nb-NO" dirty="0" err="1"/>
              <a:t>height</a:t>
            </a:r>
            <a:r>
              <a:rPr lang="nb-NO" dirty="0"/>
              <a:t> – </a:t>
            </a:r>
            <a:r>
              <a:rPr lang="nb-NO" dirty="0" err="1"/>
              <a:t>chose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fork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came</a:t>
            </a:r>
            <a:r>
              <a:rPr lang="nb-NO" dirty="0"/>
              <a:t> first</a:t>
            </a:r>
          </a:p>
          <a:p>
            <a:r>
              <a:rPr lang="nb-NO" dirty="0" err="1"/>
              <a:t>Announcing</a:t>
            </a:r>
            <a:r>
              <a:rPr lang="nb-NO" dirty="0"/>
              <a:t> block- </a:t>
            </a:r>
            <a:r>
              <a:rPr lang="nb-NO" dirty="0" err="1"/>
              <a:t>usually</a:t>
            </a:r>
            <a:r>
              <a:rPr lang="nb-NO" dirty="0"/>
              <a:t> straight </a:t>
            </a:r>
            <a:r>
              <a:rPr lang="nb-NO" dirty="0" err="1"/>
              <a:t>away</a:t>
            </a:r>
            <a:endParaRPr lang="nb-NO" dirty="0"/>
          </a:p>
          <a:p>
            <a:r>
              <a:rPr lang="nb-NO" dirty="0"/>
              <a:t>New </a:t>
            </a:r>
            <a:r>
              <a:rPr lang="nb-NO" dirty="0" err="1"/>
              <a:t>strategies</a:t>
            </a:r>
            <a:r>
              <a:rPr lang="nb-NO" dirty="0"/>
              <a:t> and </a:t>
            </a:r>
            <a:r>
              <a:rPr lang="nb-NO" dirty="0" err="1"/>
              <a:t>combinatiosn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researched</a:t>
            </a:r>
            <a:endParaRPr lang="nb-NO" dirty="0"/>
          </a:p>
          <a:p>
            <a:endParaRPr lang="nb-NO" dirty="0"/>
          </a:p>
          <a:p>
            <a:r>
              <a:rPr lang="nb-NO" dirty="0"/>
              <a:t>Image </a:t>
            </a:r>
            <a:r>
              <a:rPr lang="nb-NO" dirty="0" err="1"/>
              <a:t>source</a:t>
            </a:r>
            <a:r>
              <a:rPr lang="nb-NO" dirty="0"/>
              <a:t>:</a:t>
            </a:r>
          </a:p>
          <a:p>
            <a:r>
              <a:rPr lang="nb-NO" dirty="0"/>
              <a:t>https://blockchain.info/pools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05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Forking</a:t>
            </a:r>
            <a:r>
              <a:rPr lang="nb-NO" dirty="0"/>
              <a:t> </a:t>
            </a:r>
            <a:r>
              <a:rPr lang="nb-NO" dirty="0" err="1"/>
              <a:t>attack</a:t>
            </a:r>
            <a:r>
              <a:rPr lang="nb-NO" dirty="0"/>
              <a:t>- </a:t>
            </a:r>
            <a:r>
              <a:rPr lang="nb-NO" dirty="0" err="1"/>
              <a:t>essentially</a:t>
            </a:r>
            <a:r>
              <a:rPr lang="nb-NO" dirty="0"/>
              <a:t> </a:t>
            </a:r>
            <a:r>
              <a:rPr lang="nb-NO" dirty="0" err="1"/>
              <a:t>paying</a:t>
            </a:r>
            <a:r>
              <a:rPr lang="nb-NO" dirty="0"/>
              <a:t> a </a:t>
            </a:r>
            <a:r>
              <a:rPr lang="nb-NO" dirty="0" err="1"/>
              <a:t>transaction</a:t>
            </a:r>
            <a:r>
              <a:rPr lang="nb-NO" dirty="0"/>
              <a:t> and </a:t>
            </a:r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mining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 different </a:t>
            </a:r>
            <a:r>
              <a:rPr lang="nb-NO" dirty="0" err="1"/>
              <a:t>block</a:t>
            </a:r>
            <a:r>
              <a:rPr lang="nb-NO" dirty="0"/>
              <a:t> to </a:t>
            </a:r>
            <a:r>
              <a:rPr lang="nb-NO" dirty="0" err="1"/>
              <a:t>invalidate</a:t>
            </a:r>
            <a:r>
              <a:rPr lang="nb-NO" dirty="0"/>
              <a:t> a </a:t>
            </a:r>
            <a:r>
              <a:rPr lang="nb-NO" dirty="0" err="1"/>
              <a:t>recent</a:t>
            </a:r>
            <a:r>
              <a:rPr lang="nb-NO" dirty="0"/>
              <a:t> </a:t>
            </a:r>
            <a:r>
              <a:rPr lang="nb-NO" dirty="0" err="1"/>
              <a:t>transaction</a:t>
            </a:r>
            <a:r>
              <a:rPr lang="nb-NO" dirty="0"/>
              <a:t> – </a:t>
            </a:r>
            <a:r>
              <a:rPr lang="nb-NO" dirty="0" err="1"/>
              <a:t>if</a:t>
            </a:r>
            <a:r>
              <a:rPr lang="nb-NO" dirty="0"/>
              <a:t> attacher has </a:t>
            </a:r>
            <a:r>
              <a:rPr lang="nb-NO" dirty="0" err="1"/>
              <a:t>majority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–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countermeasured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/>
              <a:t>Goldfinger – </a:t>
            </a:r>
            <a:r>
              <a:rPr lang="nb-NO" dirty="0" err="1"/>
              <a:t>crash</a:t>
            </a:r>
            <a:r>
              <a:rPr lang="nb-NO" dirty="0"/>
              <a:t> it in order to </a:t>
            </a:r>
            <a:r>
              <a:rPr lang="nb-NO" dirty="0" err="1"/>
              <a:t>gain</a:t>
            </a:r>
            <a:r>
              <a:rPr lang="nb-NO" dirty="0"/>
              <a:t> a different </a:t>
            </a:r>
            <a:r>
              <a:rPr lang="nb-NO" dirty="0" err="1"/>
              <a:t>currency</a:t>
            </a:r>
            <a:r>
              <a:rPr lang="nb-NO" dirty="0"/>
              <a:t> up?</a:t>
            </a:r>
          </a:p>
          <a:p>
            <a:r>
              <a:rPr lang="nb-NO" dirty="0" err="1"/>
              <a:t>Bribrery</a:t>
            </a:r>
            <a:r>
              <a:rPr lang="nb-NO" dirty="0"/>
              <a:t>- </a:t>
            </a:r>
            <a:r>
              <a:rPr lang="nb-NO" dirty="0" err="1"/>
              <a:t>bribery</a:t>
            </a:r>
            <a:r>
              <a:rPr lang="nb-NO" dirty="0"/>
              <a:t>- </a:t>
            </a:r>
            <a:r>
              <a:rPr lang="nb-NO" dirty="0" err="1"/>
              <a:t>mining</a:t>
            </a:r>
            <a:r>
              <a:rPr lang="nb-NO" dirty="0"/>
              <a:t> pools at loss- or be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biggst</a:t>
            </a:r>
            <a:r>
              <a:rPr lang="nb-NO" dirty="0"/>
              <a:t> tipper</a:t>
            </a:r>
          </a:p>
          <a:p>
            <a:endParaRPr lang="nb-NO" dirty="0"/>
          </a:p>
          <a:p>
            <a:r>
              <a:rPr lang="nb-NO" dirty="0"/>
              <a:t>With </a:t>
            </a:r>
            <a:r>
              <a:rPr lang="nb-NO" dirty="0" err="1"/>
              <a:t>holding</a:t>
            </a:r>
            <a:r>
              <a:rPr lang="nb-NO" dirty="0"/>
              <a:t> blocks- </a:t>
            </a:r>
            <a:r>
              <a:rPr lang="nb-NO" dirty="0" err="1"/>
              <a:t>finding</a:t>
            </a:r>
            <a:r>
              <a:rPr lang="nb-NO" dirty="0"/>
              <a:t> more </a:t>
            </a:r>
            <a:r>
              <a:rPr lang="nb-NO" dirty="0" err="1"/>
              <a:t>blocks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top</a:t>
            </a:r>
            <a:r>
              <a:rPr lang="nb-NO" dirty="0"/>
              <a:t> and </a:t>
            </a:r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delcaring</a:t>
            </a:r>
            <a:r>
              <a:rPr lang="nb-NO" dirty="0"/>
              <a:t> </a:t>
            </a:r>
            <a:r>
              <a:rPr lang="nb-NO" dirty="0" err="1"/>
              <a:t>longest</a:t>
            </a:r>
            <a:r>
              <a:rPr lang="nb-NO" dirty="0"/>
              <a:t> </a:t>
            </a:r>
            <a:r>
              <a:rPr lang="nb-NO" dirty="0" err="1"/>
              <a:t>chain</a:t>
            </a:r>
            <a:r>
              <a:rPr lang="nb-NO" dirty="0"/>
              <a:t> –</a:t>
            </a:r>
            <a:r>
              <a:rPr lang="nb-NO" dirty="0" err="1"/>
              <a:t>theoretical</a:t>
            </a:r>
            <a:endParaRPr lang="nb-NO" dirty="0"/>
          </a:p>
          <a:p>
            <a:endParaRPr lang="nb-NO" dirty="0"/>
          </a:p>
          <a:p>
            <a:r>
              <a:rPr lang="nb-NO" dirty="0"/>
              <a:t>All relative to </a:t>
            </a:r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power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89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Mining puzzles are at the very core of Bitcoin because their difficulty limits the ability of any one party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control the consensus process. Might skip and focus on network-related optimization if not designed correctly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Adjusting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difficiuly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 and increasing hash power comes along’</a:t>
            </a:r>
          </a:p>
          <a:p>
            <a:endParaRPr lang="nb-NO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partial</a:t>
            </a:r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hash‐preimage</a:t>
            </a:r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puzzle</a:t>
            </a:r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nb-N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preimages</a:t>
            </a:r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 </a:t>
            </a:r>
            <a:r>
              <a:rPr lang="nb-N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partially</a:t>
            </a:r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specified</a:t>
            </a:r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hash</a:t>
            </a:r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output</a:t>
            </a:r>
          </a:p>
          <a:p>
            <a:endParaRPr lang="nb-NO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 </a:t>
            </a:r>
            <a:r>
              <a:rPr lang="nb-N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freenes</a:t>
            </a:r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chance of winning a puzzle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in any unit of time should be roughly proportional to the hash power used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it ASIC-resistant?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905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Hard - 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puzzles that require a large amount of memory to compute, instead of,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in addition to, a lot of CPU time.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similar but different concept is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memory‐bound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puzzles in which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to access memory dominates the total computation time – used to restrain and limit output.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Scrypt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used for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Litecoin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memory hard function – hard to brute force- filling up a large buffer in RAM- updating in pseudorandom order, required that the entire buffer is store in RAM – low value of N ended up being broken 128kb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though x11 is not widely broken og having ASIC implemented, the market share of coins is low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45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VM –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viirtual</a:t>
            </a:r>
            <a:r>
              <a:rPr lang="nb-NO" dirty="0"/>
              <a:t>  </a:t>
            </a:r>
            <a:r>
              <a:rPr lang="nb-NO" dirty="0" err="1"/>
              <a:t>ming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coins</a:t>
            </a:r>
            <a:r>
              <a:rPr lang="nb-NO" dirty="0"/>
              <a:t> </a:t>
            </a:r>
            <a:r>
              <a:rPr lang="nb-NO" dirty="0" err="1"/>
              <a:t>voting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and </a:t>
            </a:r>
            <a:r>
              <a:rPr lang="nb-NO" dirty="0" err="1"/>
              <a:t>assumes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do </a:t>
            </a:r>
            <a:r>
              <a:rPr lang="nb-NO" dirty="0" err="1"/>
              <a:t>whats</a:t>
            </a:r>
            <a:r>
              <a:rPr lang="nb-NO" dirty="0"/>
              <a:t> best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coin</a:t>
            </a:r>
            <a:r>
              <a:rPr lang="nb-NO" dirty="0"/>
              <a:t> to </a:t>
            </a:r>
            <a:r>
              <a:rPr lang="nb-NO" dirty="0" err="1"/>
              <a:t>increase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given </a:t>
            </a:r>
            <a:r>
              <a:rPr lang="nb-NO" dirty="0" err="1"/>
              <a:t>coin</a:t>
            </a:r>
            <a:r>
              <a:rPr lang="nb-NO" dirty="0"/>
              <a:t>. – </a:t>
            </a:r>
            <a:r>
              <a:rPr lang="nb-NO" dirty="0" err="1"/>
              <a:t>proof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stake and </a:t>
            </a:r>
            <a:r>
              <a:rPr lang="nb-NO" dirty="0" err="1"/>
              <a:t>proof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deposit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02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1- Listen for </a:t>
            </a:r>
            <a:r>
              <a:rPr lang="nb-NO" dirty="0" err="1"/>
              <a:t>transactions</a:t>
            </a:r>
            <a:r>
              <a:rPr lang="nb-NO" dirty="0"/>
              <a:t> and </a:t>
            </a:r>
            <a:r>
              <a:rPr lang="nb-NO" dirty="0" err="1"/>
              <a:t>validate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by </a:t>
            </a:r>
            <a:r>
              <a:rPr lang="nb-NO" dirty="0" err="1"/>
              <a:t>checking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signatures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correct</a:t>
            </a:r>
            <a:r>
              <a:rPr lang="nb-NO" dirty="0"/>
              <a:t> and outputs </a:t>
            </a:r>
            <a:r>
              <a:rPr lang="nb-NO" dirty="0" err="1"/>
              <a:t>being</a:t>
            </a:r>
            <a:r>
              <a:rPr lang="nb-NO" dirty="0"/>
              <a:t> spent </a:t>
            </a:r>
            <a:r>
              <a:rPr lang="nb-NO" dirty="0" err="1"/>
              <a:t>haven`t</a:t>
            </a:r>
            <a:r>
              <a:rPr lang="nb-NO" dirty="0"/>
              <a:t> </a:t>
            </a:r>
            <a:r>
              <a:rPr lang="nb-NO" dirty="0" err="1"/>
              <a:t>been</a:t>
            </a:r>
            <a:r>
              <a:rPr lang="nb-NO" dirty="0"/>
              <a:t> spent </a:t>
            </a:r>
            <a:r>
              <a:rPr lang="nb-NO" dirty="0" err="1"/>
              <a:t>before</a:t>
            </a:r>
            <a:r>
              <a:rPr lang="nb-NO" dirty="0"/>
              <a:t>.</a:t>
            </a:r>
          </a:p>
          <a:p>
            <a:r>
              <a:rPr lang="nb-NO" dirty="0"/>
              <a:t>2- </a:t>
            </a:r>
            <a:r>
              <a:rPr lang="nb-NO" dirty="0" err="1"/>
              <a:t>Maintain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</a:t>
            </a:r>
            <a:r>
              <a:rPr lang="nb-NO" dirty="0" err="1"/>
              <a:t>chain</a:t>
            </a:r>
            <a:r>
              <a:rPr lang="nb-NO" dirty="0"/>
              <a:t>. Start by </a:t>
            </a:r>
            <a:r>
              <a:rPr lang="nb-NO" dirty="0" err="1"/>
              <a:t>asking</a:t>
            </a:r>
            <a:r>
              <a:rPr lang="nb-NO" dirty="0"/>
              <a:t> nodes for </a:t>
            </a:r>
            <a:r>
              <a:rPr lang="nb-NO" dirty="0" err="1"/>
              <a:t>historical</a:t>
            </a:r>
            <a:r>
              <a:rPr lang="nb-NO" dirty="0"/>
              <a:t> </a:t>
            </a:r>
            <a:r>
              <a:rPr lang="nb-NO" dirty="0" err="1"/>
              <a:t>blocks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joined</a:t>
            </a:r>
            <a:r>
              <a:rPr lang="nb-NO" dirty="0"/>
              <a:t>. Listen for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ones</a:t>
            </a:r>
            <a:r>
              <a:rPr lang="nb-NO" dirty="0"/>
              <a:t>, by </a:t>
            </a:r>
            <a:r>
              <a:rPr lang="nb-NO" dirty="0" err="1"/>
              <a:t>validating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transaction</a:t>
            </a:r>
            <a:r>
              <a:rPr lang="nb-NO" dirty="0"/>
              <a:t> and valid </a:t>
            </a:r>
            <a:r>
              <a:rPr lang="nb-NO" dirty="0" err="1"/>
              <a:t>nonce</a:t>
            </a:r>
            <a:r>
              <a:rPr lang="nb-NO" dirty="0"/>
              <a:t>.</a:t>
            </a:r>
          </a:p>
          <a:p>
            <a:r>
              <a:rPr lang="nb-NO" dirty="0"/>
              <a:t>3- </a:t>
            </a:r>
            <a:r>
              <a:rPr lang="nb-NO" dirty="0" err="1"/>
              <a:t>You</a:t>
            </a:r>
            <a:r>
              <a:rPr lang="nb-NO" dirty="0"/>
              <a:t> have an </a:t>
            </a:r>
            <a:r>
              <a:rPr lang="nb-NO" dirty="0" err="1"/>
              <a:t>update</a:t>
            </a:r>
            <a:r>
              <a:rPr lang="nb-NO" dirty="0"/>
              <a:t> to date </a:t>
            </a:r>
            <a:r>
              <a:rPr lang="nb-NO" dirty="0" err="1"/>
              <a:t>block</a:t>
            </a:r>
            <a:r>
              <a:rPr lang="nb-NO" dirty="0"/>
              <a:t> – </a:t>
            </a:r>
            <a:r>
              <a:rPr lang="nb-NO" dirty="0" err="1"/>
              <a:t>begin</a:t>
            </a:r>
            <a:r>
              <a:rPr lang="nb-NO" dirty="0"/>
              <a:t> </a:t>
            </a:r>
            <a:r>
              <a:rPr lang="nb-NO" dirty="0" err="1"/>
              <a:t>building</a:t>
            </a:r>
            <a:r>
              <a:rPr lang="nb-NO" dirty="0"/>
              <a:t> by </a:t>
            </a:r>
            <a:r>
              <a:rPr lang="nb-NO" dirty="0" err="1"/>
              <a:t>grouping</a:t>
            </a:r>
            <a:r>
              <a:rPr lang="nb-NO" dirty="0"/>
              <a:t> </a:t>
            </a:r>
            <a:r>
              <a:rPr lang="nb-NO" dirty="0" err="1"/>
              <a:t>transaction</a:t>
            </a:r>
            <a:r>
              <a:rPr lang="nb-NO" dirty="0"/>
              <a:t> </a:t>
            </a:r>
            <a:r>
              <a:rPr lang="nb-NO" dirty="0" err="1"/>
              <a:t>you`ve</a:t>
            </a:r>
            <a:r>
              <a:rPr lang="nb-NO" dirty="0"/>
              <a:t> </a:t>
            </a:r>
            <a:r>
              <a:rPr lang="nb-NO" dirty="0" err="1"/>
              <a:t>heard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,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extends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latest </a:t>
            </a:r>
            <a:r>
              <a:rPr lang="nb-NO" dirty="0" err="1"/>
              <a:t>block</a:t>
            </a:r>
            <a:r>
              <a:rPr lang="nb-NO" dirty="0"/>
              <a:t> –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transaction</a:t>
            </a:r>
            <a:r>
              <a:rPr lang="nb-NO" dirty="0"/>
              <a:t> must be valid.</a:t>
            </a:r>
          </a:p>
          <a:p>
            <a:r>
              <a:rPr lang="nb-NO" dirty="0"/>
              <a:t>4- </a:t>
            </a:r>
            <a:r>
              <a:rPr lang="nb-NO" dirty="0" err="1"/>
              <a:t>Requires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most </a:t>
            </a:r>
            <a:r>
              <a:rPr lang="nb-NO" dirty="0" err="1"/>
              <a:t>work</a:t>
            </a:r>
            <a:endParaRPr lang="nb-NO" dirty="0"/>
          </a:p>
          <a:p>
            <a:r>
              <a:rPr lang="nb-NO" dirty="0"/>
              <a:t>5 – Hope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others</a:t>
            </a:r>
            <a:r>
              <a:rPr lang="nb-NO" dirty="0"/>
              <a:t> </a:t>
            </a:r>
            <a:r>
              <a:rPr lang="nb-NO" dirty="0" err="1"/>
              <a:t>accept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consesus</a:t>
            </a:r>
            <a:r>
              <a:rPr lang="nb-NO" dirty="0"/>
              <a:t> </a:t>
            </a:r>
            <a:r>
              <a:rPr lang="nb-NO" dirty="0" err="1"/>
              <a:t>chain</a:t>
            </a:r>
            <a:r>
              <a:rPr lang="nb-NO" dirty="0"/>
              <a:t>, </a:t>
            </a:r>
            <a:r>
              <a:rPr lang="nb-NO" dirty="0" err="1"/>
              <a:t>instead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others</a:t>
            </a:r>
            <a:r>
              <a:rPr lang="nb-NO" dirty="0"/>
              <a:t>.</a:t>
            </a:r>
          </a:p>
          <a:p>
            <a:r>
              <a:rPr lang="nb-NO" dirty="0"/>
              <a:t>6- Your </a:t>
            </a:r>
            <a:r>
              <a:rPr lang="nb-NO" dirty="0" err="1"/>
              <a:t>profit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accepted</a:t>
            </a:r>
            <a:r>
              <a:rPr lang="nb-NO" dirty="0"/>
              <a:t>. </a:t>
            </a:r>
            <a:r>
              <a:rPr lang="nb-NO" dirty="0" err="1"/>
              <a:t>Transaction</a:t>
            </a:r>
            <a:r>
              <a:rPr lang="nb-NO" dirty="0"/>
              <a:t> </a:t>
            </a:r>
            <a:r>
              <a:rPr lang="nb-NO" dirty="0" err="1"/>
              <a:t>fees</a:t>
            </a:r>
            <a:r>
              <a:rPr lang="nb-NO" dirty="0"/>
              <a:t>,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applies</a:t>
            </a:r>
            <a:r>
              <a:rPr lang="nb-NO" dirty="0"/>
              <a:t>, given to miners </a:t>
            </a:r>
            <a:r>
              <a:rPr lang="nb-NO" dirty="0" err="1"/>
              <a:t>on</a:t>
            </a:r>
            <a:r>
              <a:rPr lang="nb-NO" dirty="0"/>
              <a:t> 1% </a:t>
            </a:r>
            <a:r>
              <a:rPr lang="nb-NO" dirty="0" err="1"/>
              <a:t>scale</a:t>
            </a:r>
            <a:r>
              <a:rPr lang="nb-NO" dirty="0"/>
              <a:t>.</a:t>
            </a:r>
          </a:p>
          <a:p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categoires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miners must do: </a:t>
            </a:r>
            <a:r>
              <a:rPr lang="nb-NO" dirty="0" err="1"/>
              <a:t>validating</a:t>
            </a:r>
            <a:r>
              <a:rPr lang="nb-NO" dirty="0"/>
              <a:t> </a:t>
            </a:r>
            <a:r>
              <a:rPr lang="nb-NO" dirty="0" err="1"/>
              <a:t>transactions</a:t>
            </a:r>
            <a:r>
              <a:rPr lang="nb-NO" dirty="0"/>
              <a:t> and </a:t>
            </a:r>
            <a:r>
              <a:rPr lang="nb-NO" dirty="0" err="1"/>
              <a:t>blocks</a:t>
            </a:r>
            <a:r>
              <a:rPr lang="nb-NO" dirty="0"/>
              <a:t>, and </a:t>
            </a:r>
            <a:r>
              <a:rPr lang="nb-NO" dirty="0" err="1"/>
              <a:t>the</a:t>
            </a:r>
            <a:r>
              <a:rPr lang="nb-NO" dirty="0"/>
              <a:t> race to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blocks</a:t>
            </a:r>
            <a:r>
              <a:rPr lang="nb-NO" dirty="0"/>
              <a:t> and </a:t>
            </a:r>
            <a:r>
              <a:rPr lang="nb-NO" dirty="0" err="1"/>
              <a:t>profit</a:t>
            </a:r>
            <a:r>
              <a:rPr lang="nb-NO" dirty="0"/>
              <a:t>. The so </a:t>
            </a:r>
            <a:r>
              <a:rPr lang="nb-NO" dirty="0" err="1"/>
              <a:t>called</a:t>
            </a:r>
            <a:r>
              <a:rPr lang="nb-NO" dirty="0"/>
              <a:t> </a:t>
            </a:r>
            <a:r>
              <a:rPr lang="nb-NO" dirty="0" err="1"/>
              <a:t>incentive</a:t>
            </a:r>
            <a:r>
              <a:rPr lang="nb-NO" dirty="0"/>
              <a:t> to </a:t>
            </a:r>
            <a:r>
              <a:rPr lang="nb-NO" dirty="0" err="1"/>
              <a:t>keep</a:t>
            </a:r>
            <a:r>
              <a:rPr lang="nb-NO" dirty="0"/>
              <a:t> it as a </a:t>
            </a:r>
            <a:r>
              <a:rPr lang="nb-NO" dirty="0" err="1"/>
              <a:t>currency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80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Compile</a:t>
            </a:r>
            <a:r>
              <a:rPr lang="nb-NO" dirty="0"/>
              <a:t> valid </a:t>
            </a:r>
            <a:r>
              <a:rPr lang="nb-NO" dirty="0" err="1"/>
              <a:t>transactions</a:t>
            </a:r>
            <a:r>
              <a:rPr lang="nb-NO" dirty="0"/>
              <a:t> pool </a:t>
            </a:r>
            <a:r>
              <a:rPr lang="nb-NO" dirty="0" err="1"/>
              <a:t>into</a:t>
            </a:r>
            <a:r>
              <a:rPr lang="nb-NO" dirty="0"/>
              <a:t> a </a:t>
            </a:r>
            <a:r>
              <a:rPr lang="nb-NO" dirty="0" err="1"/>
              <a:t>Merkle</a:t>
            </a:r>
            <a:r>
              <a:rPr lang="nb-NO" dirty="0"/>
              <a:t> </a:t>
            </a:r>
            <a:r>
              <a:rPr lang="nb-NO" dirty="0" err="1"/>
              <a:t>tree</a:t>
            </a:r>
            <a:r>
              <a:rPr lang="nb-NO" dirty="0"/>
              <a:t>, up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limit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total </a:t>
            </a:r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. Header </a:t>
            </a:r>
            <a:r>
              <a:rPr lang="nb-NO" dirty="0" err="1"/>
              <a:t>points</a:t>
            </a:r>
            <a:r>
              <a:rPr lang="nb-NO" dirty="0"/>
              <a:t> to </a:t>
            </a:r>
            <a:r>
              <a:rPr lang="nb-NO" dirty="0" err="1"/>
              <a:t>previous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. Header «</a:t>
            </a:r>
            <a:r>
              <a:rPr lang="nb-NO" dirty="0" err="1"/>
              <a:t>nonce</a:t>
            </a:r>
            <a:r>
              <a:rPr lang="nb-NO" dirty="0"/>
              <a:t> </a:t>
            </a:r>
            <a:r>
              <a:rPr lang="nb-NO" dirty="0" err="1"/>
              <a:t>field</a:t>
            </a:r>
            <a:r>
              <a:rPr lang="nb-NO" dirty="0"/>
              <a:t>» is </a:t>
            </a:r>
            <a:r>
              <a:rPr lang="nb-NO" dirty="0" err="1"/>
              <a:t>tried</a:t>
            </a:r>
            <a:r>
              <a:rPr lang="nb-NO" dirty="0"/>
              <a:t> to </a:t>
            </a:r>
            <a:r>
              <a:rPr lang="nb-NO" dirty="0" err="1"/>
              <a:t>find</a:t>
            </a:r>
            <a:r>
              <a:rPr lang="nb-NO" dirty="0"/>
              <a:t> a </a:t>
            </a:r>
            <a:r>
              <a:rPr lang="nb-NO" dirty="0" err="1"/>
              <a:t>nonce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</a:t>
            </a:r>
            <a:r>
              <a:rPr lang="nb-NO" dirty="0" err="1"/>
              <a:t>hash</a:t>
            </a:r>
            <a:r>
              <a:rPr lang="nb-NO" dirty="0"/>
              <a:t> to be under target- &gt; </a:t>
            </a:r>
            <a:r>
              <a:rPr lang="nb-NO" dirty="0" err="1"/>
              <a:t>required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zeroes</a:t>
            </a:r>
            <a:r>
              <a:rPr lang="nb-NO" dirty="0"/>
              <a:t> and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validates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32 bit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have, </a:t>
            </a:r>
          </a:p>
          <a:p>
            <a:r>
              <a:rPr lang="nb-NO" dirty="0"/>
              <a:t>If none is valid,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nonce</a:t>
            </a:r>
            <a:r>
              <a:rPr lang="nb-NO" dirty="0"/>
              <a:t>, </a:t>
            </a:r>
            <a:r>
              <a:rPr lang="nb-NO" dirty="0" err="1"/>
              <a:t>if</a:t>
            </a:r>
            <a:r>
              <a:rPr lang="nb-NO" dirty="0"/>
              <a:t> not by header, </a:t>
            </a:r>
            <a:r>
              <a:rPr lang="nb-NO" dirty="0" err="1"/>
              <a:t>then</a:t>
            </a:r>
            <a:r>
              <a:rPr lang="nb-NO" dirty="0"/>
              <a:t> by </a:t>
            </a:r>
            <a:r>
              <a:rPr lang="nb-NO" dirty="0" err="1"/>
              <a:t>transaction</a:t>
            </a:r>
            <a:r>
              <a:rPr lang="nb-NO" dirty="0"/>
              <a:t> </a:t>
            </a:r>
            <a:r>
              <a:rPr lang="nb-NO" dirty="0" err="1"/>
              <a:t>nonce</a:t>
            </a:r>
            <a:r>
              <a:rPr lang="nb-NO" dirty="0"/>
              <a:t>. And </a:t>
            </a:r>
            <a:r>
              <a:rPr lang="nb-NO" dirty="0" err="1"/>
              <a:t>then</a:t>
            </a:r>
            <a:r>
              <a:rPr lang="nb-NO" dirty="0"/>
              <a:t> back to </a:t>
            </a:r>
            <a:r>
              <a:rPr lang="nb-NO" dirty="0" err="1"/>
              <a:t>the</a:t>
            </a:r>
            <a:r>
              <a:rPr lang="nb-NO" dirty="0"/>
              <a:t> header </a:t>
            </a:r>
            <a:r>
              <a:rPr lang="nb-NO" dirty="0" err="1"/>
              <a:t>nonce</a:t>
            </a:r>
            <a:r>
              <a:rPr lang="nb-NO" dirty="0"/>
              <a:t> in </a:t>
            </a:r>
            <a:r>
              <a:rPr lang="nb-NO" dirty="0" err="1"/>
              <a:t>succinct</a:t>
            </a:r>
            <a:r>
              <a:rPr lang="nb-NO" dirty="0"/>
              <a:t> order.</a:t>
            </a:r>
          </a:p>
          <a:p>
            <a:r>
              <a:rPr lang="nb-NO" dirty="0"/>
              <a:t>If done, </a:t>
            </a:r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whole</a:t>
            </a:r>
            <a:r>
              <a:rPr lang="nb-NO" dirty="0"/>
              <a:t> </a:t>
            </a:r>
            <a:r>
              <a:rPr lang="nb-NO" dirty="0" err="1"/>
              <a:t>merkle</a:t>
            </a:r>
            <a:r>
              <a:rPr lang="nb-NO" dirty="0"/>
              <a:t> </a:t>
            </a:r>
            <a:r>
              <a:rPr lang="nb-NO" dirty="0" err="1"/>
              <a:t>tree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</a:t>
            </a:r>
            <a:r>
              <a:rPr lang="nb-NO" dirty="0" err="1"/>
              <a:t>upwards</a:t>
            </a:r>
            <a:r>
              <a:rPr lang="nb-NO" dirty="0"/>
              <a:t>, </a:t>
            </a:r>
            <a:r>
              <a:rPr lang="nb-NO" dirty="0" err="1"/>
              <a:t>producing</a:t>
            </a:r>
            <a:r>
              <a:rPr lang="nb-NO" dirty="0"/>
              <a:t> a more </a:t>
            </a:r>
            <a:r>
              <a:rPr lang="nb-NO" dirty="0" err="1"/>
              <a:t>expensve</a:t>
            </a:r>
            <a:r>
              <a:rPr lang="nb-NO" dirty="0"/>
              <a:t> </a:t>
            </a:r>
            <a:r>
              <a:rPr lang="nb-NO" dirty="0" err="1"/>
              <a:t>operation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looking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header </a:t>
            </a:r>
            <a:r>
              <a:rPr lang="nb-NO" dirty="0" err="1"/>
              <a:t>operation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When</a:t>
            </a:r>
            <a:r>
              <a:rPr lang="nb-NO" dirty="0"/>
              <a:t> a combination </a:t>
            </a:r>
            <a:r>
              <a:rPr lang="nb-NO" dirty="0" err="1"/>
              <a:t>finally</a:t>
            </a:r>
            <a:r>
              <a:rPr lang="nb-NO" dirty="0"/>
              <a:t> hits 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announce</a:t>
            </a:r>
            <a:r>
              <a:rPr lang="nb-NO" dirty="0"/>
              <a:t> and hope for </a:t>
            </a:r>
            <a:r>
              <a:rPr lang="nb-NO" dirty="0" err="1"/>
              <a:t>profit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Image is </a:t>
            </a:r>
            <a:r>
              <a:rPr lang="nb-NO" dirty="0" err="1"/>
              <a:t>taken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06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06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Mining </a:t>
            </a:r>
            <a:r>
              <a:rPr lang="nb-NO" dirty="0" err="1"/>
              <a:t>difficulty</a:t>
            </a:r>
            <a:r>
              <a:rPr lang="nb-NO" dirty="0"/>
              <a:t> is </a:t>
            </a:r>
            <a:r>
              <a:rPr lang="nb-NO" dirty="0" err="1"/>
              <a:t>dependant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,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miners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effictivieness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hardware,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exchange</a:t>
            </a:r>
            <a:r>
              <a:rPr lang="nb-NO" dirty="0"/>
              <a:t> rate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coins</a:t>
            </a:r>
            <a:r>
              <a:rPr lang="nb-NO" dirty="0"/>
              <a:t> is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increased</a:t>
            </a:r>
            <a:r>
              <a:rPr lang="nb-NO" dirty="0"/>
              <a:t> so it </a:t>
            </a:r>
            <a:r>
              <a:rPr lang="nb-NO" dirty="0" err="1"/>
              <a:t>takes</a:t>
            </a:r>
            <a:r>
              <a:rPr lang="nb-NO" dirty="0"/>
              <a:t> </a:t>
            </a:r>
            <a:r>
              <a:rPr lang="nb-NO" dirty="0" err="1"/>
              <a:t>roughly</a:t>
            </a:r>
            <a:r>
              <a:rPr lang="nb-NO" dirty="0"/>
              <a:t> </a:t>
            </a:r>
            <a:r>
              <a:rPr lang="nb-NO" dirty="0" err="1"/>
              <a:t>ten</a:t>
            </a:r>
            <a:r>
              <a:rPr lang="nb-NO" dirty="0"/>
              <a:t> </a:t>
            </a:r>
            <a:r>
              <a:rPr lang="nb-NO" dirty="0" err="1"/>
              <a:t>minutes</a:t>
            </a:r>
            <a:r>
              <a:rPr lang="nb-NO" dirty="0"/>
              <a:t> to </a:t>
            </a:r>
            <a:r>
              <a:rPr lang="nb-NO" dirty="0" err="1"/>
              <a:t>find</a:t>
            </a:r>
            <a:r>
              <a:rPr lang="nb-NO" dirty="0"/>
              <a:t> a </a:t>
            </a:r>
            <a:r>
              <a:rPr lang="nb-NO" dirty="0" err="1"/>
              <a:t>block</a:t>
            </a:r>
            <a:r>
              <a:rPr lang="nb-NO" dirty="0"/>
              <a:t>.</a:t>
            </a:r>
          </a:p>
          <a:p>
            <a:r>
              <a:rPr lang="nb-NO" dirty="0" err="1"/>
              <a:t>Hexadecimal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 to be </a:t>
            </a:r>
            <a:r>
              <a:rPr lang="nb-NO" dirty="0" err="1"/>
              <a:t>below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calculation</a:t>
            </a:r>
            <a:r>
              <a:rPr lang="nb-NO" dirty="0"/>
              <a:t> is </a:t>
            </a:r>
            <a:r>
              <a:rPr lang="nb-NO" dirty="0" err="1"/>
              <a:t>about</a:t>
            </a:r>
            <a:r>
              <a:rPr lang="nb-NO" dirty="0"/>
              <a:t> 267 </a:t>
            </a:r>
            <a:r>
              <a:rPr lang="nb-NO" dirty="0" err="1"/>
              <a:t>nonces</a:t>
            </a:r>
            <a:r>
              <a:rPr lang="nb-NO" dirty="0"/>
              <a:t> (as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writing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book)</a:t>
            </a:r>
          </a:p>
          <a:p>
            <a:endParaRPr lang="nb-NO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 Spiral - which a dropping exchange rate makes mining unprofitable for some miners, causing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exodus, in turn causing the price to drop further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Image </a:t>
            </a:r>
            <a:r>
              <a:rPr lang="nb-NO" dirty="0" err="1"/>
              <a:t>source</a:t>
            </a:r>
            <a:r>
              <a:rPr lang="nb-NO" dirty="0"/>
              <a:t>: https://img04.rl0.ru/9c4532ea1558c74a2e891ae94c9b2cb2/c1122x439/lh3.googleusercontent.com/zceV_44RR_MRdJH1tzUwjHX4NCSP8bTOxH9fcLufkhN1UgU5M8yS7zNsMbYr4fdWeeuemvGUeqc4yz5NC3j3MWuNwXpMrHngWTljSDJGcBxdxz7vZ-ltgFCdxXzD1-l0ZCkhE4G2CRk-FREv5w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61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540 </a:t>
            </a:r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</a:t>
            </a:r>
            <a:r>
              <a:rPr lang="nb-NO" dirty="0" err="1"/>
              <a:t>discoveryup</a:t>
            </a:r>
            <a:r>
              <a:rPr lang="nb-NO" dirty="0"/>
              <a:t> and </a:t>
            </a:r>
            <a:r>
              <a:rPr lang="nb-NO" dirty="0" err="1"/>
              <a:t>down</a:t>
            </a:r>
            <a:endParaRPr lang="nb-NO" dirty="0"/>
          </a:p>
          <a:p>
            <a:r>
              <a:rPr lang="nb-NO" dirty="0"/>
              <a:t>On </a:t>
            </a:r>
            <a:r>
              <a:rPr lang="nb-NO" dirty="0" err="1"/>
              <a:t>occasion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mining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rising by 25% </a:t>
            </a:r>
            <a:r>
              <a:rPr lang="nb-NO" dirty="0" err="1"/>
              <a:t>percent</a:t>
            </a:r>
            <a:r>
              <a:rPr lang="nb-NO" dirty="0"/>
              <a:t>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weeks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Image </a:t>
            </a:r>
            <a:r>
              <a:rPr lang="nb-NO" dirty="0" err="1"/>
              <a:t>source</a:t>
            </a:r>
            <a:r>
              <a:rPr lang="nb-NO" dirty="0"/>
              <a:t> is book.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26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Secure</a:t>
            </a:r>
            <a:r>
              <a:rPr lang="nb-NO" dirty="0"/>
              <a:t> </a:t>
            </a:r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Alorithm</a:t>
            </a:r>
            <a:r>
              <a:rPr lang="nb-NO" dirty="0"/>
              <a:t> </a:t>
            </a:r>
            <a:r>
              <a:rPr lang="nb-NO" dirty="0" err="1"/>
              <a:t>developed</a:t>
            </a:r>
            <a:r>
              <a:rPr lang="nb-NO" dirty="0"/>
              <a:t> in 2001 – </a:t>
            </a:r>
            <a:r>
              <a:rPr lang="nb-NO" dirty="0" err="1"/>
              <a:t>reasonable</a:t>
            </a:r>
            <a:r>
              <a:rPr lang="nb-NO" dirty="0"/>
              <a:t> </a:t>
            </a:r>
            <a:r>
              <a:rPr lang="nb-NO" dirty="0" err="1"/>
              <a:t>choice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bitcoin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designed</a:t>
            </a:r>
            <a:endParaRPr lang="nb-NO" dirty="0"/>
          </a:p>
          <a:p>
            <a:endParaRPr lang="nb-NO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high‐end desktop PC you might expect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 about 20 million hashes per second (MH/s). At that speed, it would take you several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hundred thousand years on average at the early‐2015 difficulty level (2 67 ) to find a valid block.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Arithmetic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Logic Units (ALUs) used for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overclocking</a:t>
            </a:r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Disadvantages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spesific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hardware ,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heat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FPGA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performanace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cooling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transistors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Asic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forms and drive by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bitcoin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buggy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beginning,obsolete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</a:t>
            </a:r>
            <a:endParaRPr lang="nb-NO" dirty="0"/>
          </a:p>
          <a:p>
            <a:r>
              <a:rPr lang="nb-NO" dirty="0"/>
              <a:t>Image from:</a:t>
            </a:r>
          </a:p>
          <a:p>
            <a:r>
              <a:rPr lang="nb-NO" dirty="0"/>
              <a:t>https://keyword-hero.com/wp-content/uploads/2017/05/sha256-1.png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12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centres</a:t>
            </a:r>
            <a:r>
              <a:rPr lang="nb-NO" dirty="0"/>
              <a:t> </a:t>
            </a:r>
            <a:r>
              <a:rPr lang="nb-NO" dirty="0" err="1"/>
              <a:t>disclose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details</a:t>
            </a:r>
            <a:r>
              <a:rPr lang="nb-NO" dirty="0"/>
              <a:t>, </a:t>
            </a:r>
            <a:r>
              <a:rPr lang="nb-NO" dirty="0" err="1"/>
              <a:t>although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interesting</a:t>
            </a:r>
            <a:r>
              <a:rPr lang="nb-NO" dirty="0"/>
              <a:t> </a:t>
            </a:r>
            <a:r>
              <a:rPr lang="nb-NO" dirty="0" err="1"/>
              <a:t>stories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from China, Island and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remote</a:t>
            </a:r>
            <a:r>
              <a:rPr lang="nb-NO" dirty="0"/>
              <a:t> parts not </a:t>
            </a:r>
            <a:r>
              <a:rPr lang="nb-NO" dirty="0" err="1"/>
              <a:t>famous</a:t>
            </a:r>
            <a:r>
              <a:rPr lang="nb-NO" dirty="0"/>
              <a:t> for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infrastructure</a:t>
            </a:r>
            <a:endParaRPr lang="nb-NO" dirty="0"/>
          </a:p>
          <a:p>
            <a:r>
              <a:rPr lang="nb-NO" dirty="0" err="1"/>
              <a:t>Considerations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climate</a:t>
            </a:r>
            <a:r>
              <a:rPr lang="nb-NO" dirty="0"/>
              <a:t> , </a:t>
            </a:r>
            <a:r>
              <a:rPr lang="nb-NO" dirty="0" err="1"/>
              <a:t>cost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electricity</a:t>
            </a:r>
            <a:r>
              <a:rPr lang="nb-NO" dirty="0"/>
              <a:t> and </a:t>
            </a:r>
            <a:r>
              <a:rPr lang="nb-NO" dirty="0" err="1"/>
              <a:t>network</a:t>
            </a:r>
            <a:r>
              <a:rPr lang="nb-NO" dirty="0"/>
              <a:t>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58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principle</a:t>
            </a:r>
            <a:r>
              <a:rPr lang="nb-NO" dirty="0"/>
              <a:t> is </a:t>
            </a:r>
            <a:r>
              <a:rPr lang="nb-NO" dirty="0" err="1"/>
              <a:t>optimali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actual</a:t>
            </a:r>
            <a:r>
              <a:rPr lang="nb-NO" dirty="0"/>
              <a:t> output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energy</a:t>
            </a:r>
            <a:r>
              <a:rPr lang="nb-NO" dirty="0"/>
              <a:t> is far </a:t>
            </a:r>
            <a:r>
              <a:rPr lang="nb-NO" dirty="0" err="1"/>
              <a:t>greater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Emobided</a:t>
            </a:r>
            <a:r>
              <a:rPr lang="nb-NO" dirty="0"/>
              <a:t>, </a:t>
            </a:r>
            <a:r>
              <a:rPr lang="nb-NO" dirty="0" err="1"/>
              <a:t>physical</a:t>
            </a:r>
            <a:r>
              <a:rPr lang="nb-NO" dirty="0"/>
              <a:t>, </a:t>
            </a:r>
            <a:r>
              <a:rPr lang="nb-NO" dirty="0" err="1"/>
              <a:t>raw</a:t>
            </a:r>
            <a:endParaRPr lang="nb-NO" dirty="0"/>
          </a:p>
          <a:p>
            <a:endParaRPr lang="nb-NO" dirty="0"/>
          </a:p>
          <a:p>
            <a:r>
              <a:rPr lang="nb-NO" dirty="0"/>
              <a:t>Top Down - </a:t>
            </a:r>
            <a:r>
              <a:rPr lang="nb-NO" dirty="0" err="1"/>
              <a:t>Calculated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bitcoins</a:t>
            </a:r>
            <a:r>
              <a:rPr lang="nb-NO" dirty="0"/>
              <a:t> </a:t>
            </a:r>
            <a:r>
              <a:rPr lang="nb-NO" dirty="0" err="1"/>
              <a:t>mined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them</a:t>
            </a:r>
            <a:endParaRPr lang="nb-NO" dirty="0"/>
          </a:p>
          <a:p>
            <a:r>
              <a:rPr lang="nb-NO" dirty="0" err="1"/>
              <a:t>Bottom</a:t>
            </a:r>
            <a:r>
              <a:rPr lang="nb-NO" dirty="0"/>
              <a:t> up –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numbers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hashes</a:t>
            </a:r>
            <a:r>
              <a:rPr lang="nb-NO" dirty="0"/>
              <a:t> and </a:t>
            </a:r>
            <a:r>
              <a:rPr lang="nb-NO" dirty="0" err="1"/>
              <a:t>and</a:t>
            </a:r>
            <a:r>
              <a:rPr lang="nb-NO" dirty="0"/>
              <a:t> </a:t>
            </a:r>
            <a:r>
              <a:rPr lang="nb-NO" dirty="0" err="1"/>
              <a:t>estimated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consumpiton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these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D7CC-BE01-4B19-8274-E1589A4E352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9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3BC03-76F9-47E2-8599-E9B3B36ED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1846922"/>
            <a:ext cx="9886530" cy="28429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2797DB-350B-4E21-A890-357C62EE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69750"/>
            <a:ext cx="9905998" cy="1478570"/>
          </a:xfrm>
        </p:spPr>
        <p:txBody>
          <a:bodyPr/>
          <a:lstStyle/>
          <a:p>
            <a:r>
              <a:rPr lang="nb-NO" dirty="0" err="1"/>
              <a:t>Topic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616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0081-8043-4330-97F9-09D31B6B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Professional </a:t>
            </a:r>
            <a:r>
              <a:rPr lang="nb-NO" dirty="0" err="1"/>
              <a:t>mining</a:t>
            </a:r>
            <a:endParaRPr lang="nb-NO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34C4A64-AC16-4130-A734-A8BF45E26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6861" y="2097088"/>
            <a:ext cx="4235252" cy="23360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18B4FB-F5DE-47F2-A59E-5117D02BB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00" y="3075350"/>
            <a:ext cx="5334000" cy="24139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9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3FC5-F30F-438E-B7E4-5D48CB11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Energy </a:t>
            </a:r>
            <a:r>
              <a:rPr lang="nb-NO" dirty="0" err="1"/>
              <a:t>consumption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BBAC-CBFE-4D76-897C-260BBA6B8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65613"/>
          </a:xfrm>
        </p:spPr>
        <p:txBody>
          <a:bodyPr/>
          <a:lstStyle/>
          <a:p>
            <a:r>
              <a:rPr lang="nb-NO" dirty="0" err="1"/>
              <a:t>Laundauer`s</a:t>
            </a:r>
            <a:r>
              <a:rPr lang="nb-NO" dirty="0"/>
              <a:t> </a:t>
            </a:r>
            <a:r>
              <a:rPr lang="nb-NO" dirty="0" err="1"/>
              <a:t>Principle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(</a:t>
            </a:r>
            <a:r>
              <a:rPr lang="nb-NO" dirty="0" err="1"/>
              <a:t>every</a:t>
            </a:r>
            <a:r>
              <a:rPr lang="nb-NO" dirty="0"/>
              <a:t> time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flip</a:t>
            </a:r>
            <a:r>
              <a:rPr lang="nb-NO" dirty="0"/>
              <a:t> a bit </a:t>
            </a:r>
            <a:r>
              <a:rPr lang="nb-NO" dirty="0" err="1"/>
              <a:t>there</a:t>
            </a:r>
            <a:r>
              <a:rPr lang="nb-NO" dirty="0"/>
              <a:t> is a minimum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energy</a:t>
            </a:r>
            <a:r>
              <a:rPr lang="nb-NO" dirty="0"/>
              <a:t> </a:t>
            </a:r>
            <a:r>
              <a:rPr lang="nb-NO" dirty="0" err="1"/>
              <a:t>required</a:t>
            </a:r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/>
              <a:t>Three </a:t>
            </a:r>
            <a:r>
              <a:rPr lang="nb-NO" dirty="0" err="1"/>
              <a:t>steps</a:t>
            </a:r>
            <a:r>
              <a:rPr lang="nb-NO" dirty="0"/>
              <a:t> to </a:t>
            </a:r>
            <a:r>
              <a:rPr lang="nb-NO" dirty="0" err="1"/>
              <a:t>bitcoin`s</a:t>
            </a:r>
            <a:r>
              <a:rPr lang="nb-NO" dirty="0"/>
              <a:t> </a:t>
            </a:r>
            <a:r>
              <a:rPr lang="nb-NO" dirty="0" err="1"/>
              <a:t>usage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energy</a:t>
            </a:r>
            <a:endParaRPr lang="nb-NO" dirty="0"/>
          </a:p>
          <a:p>
            <a:pPr lvl="2"/>
            <a:r>
              <a:rPr lang="nb-NO" dirty="0" err="1"/>
              <a:t>Embodied</a:t>
            </a:r>
            <a:r>
              <a:rPr lang="nb-NO" dirty="0"/>
              <a:t> </a:t>
            </a:r>
            <a:r>
              <a:rPr lang="nb-NO" dirty="0" err="1"/>
              <a:t>energy</a:t>
            </a:r>
            <a:endParaRPr lang="nb-NO" dirty="0"/>
          </a:p>
          <a:p>
            <a:pPr lvl="2"/>
            <a:r>
              <a:rPr lang="nb-NO" dirty="0"/>
              <a:t>Pure </a:t>
            </a:r>
            <a:r>
              <a:rPr lang="nb-NO" dirty="0" err="1"/>
              <a:t>Electrity</a:t>
            </a:r>
            <a:endParaRPr lang="nb-NO" dirty="0"/>
          </a:p>
          <a:p>
            <a:pPr lvl="2"/>
            <a:r>
              <a:rPr lang="nb-NO" dirty="0" err="1"/>
              <a:t>Cooling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to </a:t>
            </a:r>
            <a:r>
              <a:rPr lang="nb-NO" dirty="0" err="1"/>
              <a:t>calculate</a:t>
            </a:r>
            <a:r>
              <a:rPr lang="nb-NO" dirty="0"/>
              <a:t>: Top-</a:t>
            </a:r>
            <a:r>
              <a:rPr lang="nb-NO" dirty="0" err="1"/>
              <a:t>down</a:t>
            </a:r>
            <a:r>
              <a:rPr lang="nb-NO" dirty="0"/>
              <a:t>/</a:t>
            </a:r>
            <a:r>
              <a:rPr lang="nb-NO" dirty="0" err="1"/>
              <a:t>Bottom</a:t>
            </a:r>
            <a:r>
              <a:rPr lang="nb-NO" dirty="0"/>
              <a:t>-up</a:t>
            </a:r>
          </a:p>
        </p:txBody>
      </p:sp>
      <p:pic>
        <p:nvPicPr>
          <p:cNvPr id="3076" name="Picture 4" descr="Image result for windmill power">
            <a:extLst>
              <a:ext uri="{FF2B5EF4-FFF2-40B4-BE49-F238E27FC236}">
                <a16:creationId xmlns:a16="http://schemas.microsoft.com/office/drawing/2014/main" id="{C4F5A002-3C4B-4E92-9E7D-57F12565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905250"/>
            <a:ext cx="35718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8D30AA-F8DD-4DFB-B20E-3E7ECA90CAB9}"/>
              </a:ext>
            </a:extLst>
          </p:cNvPr>
          <p:cNvSpPr txBox="1"/>
          <p:nvPr/>
        </p:nvSpPr>
        <p:spPr>
          <a:xfrm>
            <a:off x="9029700" y="5101193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effectLst>
                  <a:glow rad="127000">
                    <a:schemeClr val="accent2">
                      <a:satMod val="175000"/>
                      <a:alpha val="40000"/>
                    </a:schemeClr>
                  </a:glow>
                  <a:reflection stA="45000" endPos="26000" dist="330200" dir="5400000" sy="-100000" algn="bl" rotWithShape="0"/>
                </a:effectLst>
              </a:rPr>
              <a:t>0.21</a:t>
            </a:r>
            <a:r>
              <a:rPr lang="nb-NO" dirty="0">
                <a:effectLst>
                  <a:glow rad="127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5127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8487-9E53-4580-B6C4-FC3C88B8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Mining Pools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9EA5-9A7B-4184-8FC0-A41F8BD0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5716588" cy="3973513"/>
          </a:xfrm>
        </p:spPr>
        <p:txBody>
          <a:bodyPr>
            <a:normAutofit/>
          </a:bodyPr>
          <a:lstStyle/>
          <a:p>
            <a:r>
              <a:rPr lang="nb-NO" dirty="0"/>
              <a:t>Small </a:t>
            </a:r>
            <a:r>
              <a:rPr lang="nb-NO" dirty="0" err="1"/>
              <a:t>chance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finding</a:t>
            </a:r>
            <a:r>
              <a:rPr lang="nb-NO" dirty="0"/>
              <a:t> </a:t>
            </a:r>
            <a:r>
              <a:rPr lang="nb-NO" dirty="0" err="1"/>
              <a:t>blocks</a:t>
            </a:r>
            <a:endParaRPr lang="nb-NO" dirty="0"/>
          </a:p>
          <a:p>
            <a:r>
              <a:rPr lang="nb-NO" dirty="0" err="1"/>
              <a:t>Many</a:t>
            </a:r>
            <a:r>
              <a:rPr lang="nb-NO" dirty="0"/>
              <a:t> miners, </a:t>
            </a:r>
            <a:r>
              <a:rPr lang="nb-NO" dirty="0" err="1"/>
              <a:t>one</a:t>
            </a:r>
            <a:r>
              <a:rPr lang="nb-NO" dirty="0"/>
              <a:t> pool manager</a:t>
            </a:r>
          </a:p>
          <a:p>
            <a:r>
              <a:rPr lang="nb-NO" dirty="0" err="1"/>
              <a:t>Calculating</a:t>
            </a:r>
            <a:r>
              <a:rPr lang="nb-NO" dirty="0"/>
              <a:t> </a:t>
            </a:r>
            <a:r>
              <a:rPr lang="nb-NO" dirty="0" err="1"/>
              <a:t>mining</a:t>
            </a:r>
            <a:r>
              <a:rPr lang="nb-NO" dirty="0"/>
              <a:t> </a:t>
            </a:r>
            <a:r>
              <a:rPr lang="nb-NO" dirty="0" err="1"/>
              <a:t>shares</a:t>
            </a:r>
            <a:r>
              <a:rPr lang="nb-NO" dirty="0"/>
              <a:t> by </a:t>
            </a:r>
            <a:r>
              <a:rPr lang="nb-NO" dirty="0" err="1"/>
              <a:t>reporting</a:t>
            </a:r>
            <a:r>
              <a:rPr lang="nb-NO" dirty="0"/>
              <a:t> </a:t>
            </a:r>
            <a:r>
              <a:rPr lang="nb-NO" dirty="0" err="1"/>
              <a:t>near</a:t>
            </a:r>
            <a:r>
              <a:rPr lang="nb-NO" dirty="0"/>
              <a:t> valid </a:t>
            </a:r>
            <a:r>
              <a:rPr lang="nb-NO" dirty="0" err="1"/>
              <a:t>hashes</a:t>
            </a:r>
            <a:r>
              <a:rPr lang="nb-NO" dirty="0"/>
              <a:t> and </a:t>
            </a:r>
            <a:r>
              <a:rPr lang="nb-NO" dirty="0" err="1"/>
              <a:t>actual</a:t>
            </a:r>
            <a:r>
              <a:rPr lang="nb-NO" dirty="0"/>
              <a:t> valid </a:t>
            </a:r>
            <a:r>
              <a:rPr lang="nb-NO" dirty="0" err="1"/>
              <a:t>blocks</a:t>
            </a:r>
            <a:endParaRPr lang="nb-NO" dirty="0"/>
          </a:p>
          <a:p>
            <a:pPr lvl="1"/>
            <a:r>
              <a:rPr lang="nb-NO" dirty="0" err="1"/>
              <a:t>Pay</a:t>
            </a:r>
            <a:r>
              <a:rPr lang="nb-NO" dirty="0"/>
              <a:t>-per </a:t>
            </a:r>
            <a:r>
              <a:rPr lang="nb-NO" dirty="0" err="1"/>
              <a:t>share</a:t>
            </a:r>
            <a:endParaRPr lang="nb-NO" dirty="0"/>
          </a:p>
          <a:p>
            <a:pPr lvl="1"/>
            <a:r>
              <a:rPr lang="nb-NO" dirty="0" err="1"/>
              <a:t>Propotional</a:t>
            </a:r>
            <a:endParaRPr lang="nb-NO" dirty="0"/>
          </a:p>
          <a:p>
            <a:pPr lvl="1"/>
            <a:r>
              <a:rPr lang="nb-NO" dirty="0"/>
              <a:t>Pool hopping</a:t>
            </a:r>
          </a:p>
          <a:p>
            <a:pPr lvl="1"/>
            <a:r>
              <a:rPr lang="nb-NO" dirty="0" err="1"/>
              <a:t>Communication</a:t>
            </a:r>
            <a:r>
              <a:rPr lang="nb-NO" dirty="0"/>
              <a:t> </a:t>
            </a:r>
            <a:r>
              <a:rPr lang="nb-NO" dirty="0" err="1"/>
              <a:t>API`s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48483-8322-457B-964C-0AE3FF13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99" y="2351742"/>
            <a:ext cx="3859212" cy="24577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90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AA12-219C-45D5-B5D2-E07F3D57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Mining Pools </a:t>
            </a:r>
            <a:r>
              <a:rPr lang="nb-NO" dirty="0" err="1"/>
              <a:t>cont</a:t>
            </a:r>
            <a:r>
              <a:rPr lang="nb-NO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35EE3-3F1E-4A05-B4AB-9F7FD6E12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51%?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9E2E1-93E4-456A-A9AD-DEA26FBC5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110" y="1880394"/>
            <a:ext cx="6168601" cy="4279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65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F3C0-A627-4ABA-8F4E-4D353A8F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Mining Risks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CED0DB-DB1A-4199-923D-0C1A4B353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Forking</a:t>
            </a:r>
            <a:r>
              <a:rPr lang="nb-NO" dirty="0"/>
              <a:t> </a:t>
            </a:r>
            <a:r>
              <a:rPr lang="nb-NO" dirty="0" err="1"/>
              <a:t>attack</a:t>
            </a:r>
            <a:endParaRPr lang="nb-NO" dirty="0"/>
          </a:p>
          <a:p>
            <a:r>
              <a:rPr lang="nb-NO" dirty="0"/>
              <a:t>Goldfinger </a:t>
            </a:r>
            <a:r>
              <a:rPr lang="nb-NO" dirty="0" err="1"/>
              <a:t>attack</a:t>
            </a:r>
            <a:endParaRPr lang="nb-NO" dirty="0"/>
          </a:p>
          <a:p>
            <a:r>
              <a:rPr lang="nb-NO" dirty="0" err="1"/>
              <a:t>Forking</a:t>
            </a:r>
            <a:r>
              <a:rPr lang="nb-NO" dirty="0"/>
              <a:t> via </a:t>
            </a:r>
            <a:r>
              <a:rPr lang="nb-NO" dirty="0" err="1"/>
              <a:t>bribery</a:t>
            </a:r>
            <a:endParaRPr lang="nb-NO" dirty="0"/>
          </a:p>
          <a:p>
            <a:r>
              <a:rPr lang="nb-NO" dirty="0" err="1"/>
              <a:t>Temporary</a:t>
            </a:r>
            <a:r>
              <a:rPr lang="nb-NO" dirty="0"/>
              <a:t> block-</a:t>
            </a:r>
            <a:r>
              <a:rPr lang="nb-NO" dirty="0" err="1"/>
              <a:t>withholding</a:t>
            </a:r>
            <a:r>
              <a:rPr lang="nb-NO" dirty="0"/>
              <a:t> </a:t>
            </a:r>
            <a:r>
              <a:rPr lang="nb-NO" dirty="0" err="1"/>
              <a:t>attacks</a:t>
            </a:r>
            <a:endParaRPr lang="nb-NO" dirty="0"/>
          </a:p>
          <a:p>
            <a:r>
              <a:rPr lang="nb-NO" dirty="0"/>
              <a:t>Blacklisting / </a:t>
            </a:r>
            <a:r>
              <a:rPr lang="nb-NO" dirty="0" err="1"/>
              <a:t>Punitive</a:t>
            </a:r>
            <a:r>
              <a:rPr lang="nb-NO" dirty="0"/>
              <a:t> </a:t>
            </a:r>
            <a:r>
              <a:rPr lang="nb-NO" dirty="0" err="1"/>
              <a:t>Forking</a:t>
            </a:r>
            <a:endParaRPr lang="nb-NO" dirty="0"/>
          </a:p>
        </p:txBody>
      </p:sp>
      <p:pic>
        <p:nvPicPr>
          <p:cNvPr id="4100" name="Picture 4" descr="https://d30y9cdsu7xlg0.cloudfront.net/png/1452441-200.png">
            <a:extLst>
              <a:ext uri="{FF2B5EF4-FFF2-40B4-BE49-F238E27FC236}">
                <a16:creationId xmlns:a16="http://schemas.microsoft.com/office/drawing/2014/main" id="{DA6A730C-3B2B-4387-BDD7-A2266CAF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7" y="2332831"/>
            <a:ext cx="2614613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3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6C1B-90B0-4AB5-A709-A8BE6665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Alternative Mining </a:t>
            </a:r>
            <a:r>
              <a:rPr lang="nb-NO" dirty="0" err="1"/>
              <a:t>puzzles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B97FB-24DA-4950-99B8-2EF692D4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510088" cy="3541714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Why</a:t>
            </a:r>
            <a:r>
              <a:rPr lang="nb-NO" dirty="0"/>
              <a:t> do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mining</a:t>
            </a:r>
            <a:r>
              <a:rPr lang="nb-NO" dirty="0"/>
              <a:t> </a:t>
            </a:r>
            <a:r>
              <a:rPr lang="nb-NO" dirty="0" err="1"/>
              <a:t>puzzles</a:t>
            </a:r>
            <a:r>
              <a:rPr lang="nb-NO" dirty="0"/>
              <a:t>?</a:t>
            </a:r>
          </a:p>
          <a:p>
            <a:r>
              <a:rPr lang="nb-NO" dirty="0"/>
              <a:t>A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basic</a:t>
            </a:r>
            <a:r>
              <a:rPr lang="nb-NO" dirty="0"/>
              <a:t> </a:t>
            </a:r>
            <a:r>
              <a:rPr lang="nb-NO" dirty="0" err="1"/>
              <a:t>requirements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Quick</a:t>
            </a:r>
            <a:r>
              <a:rPr lang="nb-NO" dirty="0"/>
              <a:t> to </a:t>
            </a:r>
            <a:r>
              <a:rPr lang="nb-NO" dirty="0" err="1"/>
              <a:t>verify</a:t>
            </a:r>
            <a:endParaRPr lang="nb-NO" dirty="0"/>
          </a:p>
          <a:p>
            <a:pPr lvl="1"/>
            <a:r>
              <a:rPr lang="nb-NO" dirty="0" err="1"/>
              <a:t>Adjustable</a:t>
            </a:r>
            <a:r>
              <a:rPr lang="nb-NO" dirty="0"/>
              <a:t> </a:t>
            </a:r>
            <a:r>
              <a:rPr lang="nb-NO" dirty="0" err="1"/>
              <a:t>difficulty</a:t>
            </a:r>
            <a:endParaRPr lang="nb-NO" dirty="0"/>
          </a:p>
          <a:p>
            <a:pPr lvl="1"/>
            <a:r>
              <a:rPr lang="nb-NO" dirty="0"/>
              <a:t>Progress-</a:t>
            </a:r>
            <a:r>
              <a:rPr lang="nb-NO" dirty="0" err="1"/>
              <a:t>freenes</a:t>
            </a:r>
            <a:endParaRPr lang="nb-NO" dirty="0"/>
          </a:p>
          <a:p>
            <a:pPr lvl="1"/>
            <a:r>
              <a:rPr lang="nb-NO" dirty="0" err="1"/>
              <a:t>Memoryless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b-NO" dirty="0"/>
          </a:p>
          <a:p>
            <a:r>
              <a:rPr lang="nb-NO" dirty="0" err="1"/>
              <a:t>What</a:t>
            </a:r>
            <a:r>
              <a:rPr lang="nb-NO" dirty="0"/>
              <a:t> is a different </a:t>
            </a:r>
            <a:r>
              <a:rPr lang="nb-NO" dirty="0" err="1"/>
              <a:t>word</a:t>
            </a:r>
            <a:r>
              <a:rPr lang="nb-NO" dirty="0"/>
              <a:t> for «</a:t>
            </a:r>
            <a:r>
              <a:rPr lang="nb-NO" dirty="0" err="1"/>
              <a:t>Bitcoin</a:t>
            </a:r>
            <a:r>
              <a:rPr lang="nb-NO" dirty="0"/>
              <a:t> Puzzle»?</a:t>
            </a:r>
          </a:p>
        </p:txBody>
      </p:sp>
      <p:pic>
        <p:nvPicPr>
          <p:cNvPr id="4" name="Picture 2" descr="https://asia.nikkei.com/var/site_cache/storage/images/node_43/node_51/2018/201801/20180131t/20180201bitcointopimage/8811851-1-eng-GB/20180201BitcoinTopImage_article_main_image.png">
            <a:extLst>
              <a:ext uri="{FF2B5EF4-FFF2-40B4-BE49-F238E27FC236}">
                <a16:creationId xmlns:a16="http://schemas.microsoft.com/office/drawing/2014/main" id="{659E61B9-28E7-40F2-A6E4-C26043F93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2249487"/>
            <a:ext cx="5524500" cy="31051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9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5245-5072-4079-8723-3B83DE1C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ASIC-resistant?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3506-959F-4259-B7BF-D1C5D539D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«One-CPU-one-</a:t>
            </a:r>
            <a:r>
              <a:rPr lang="nb-NO" dirty="0" err="1"/>
              <a:t>vote</a:t>
            </a:r>
            <a:r>
              <a:rPr lang="nb-NO" dirty="0"/>
              <a:t>»</a:t>
            </a:r>
          </a:p>
          <a:p>
            <a:r>
              <a:rPr lang="nb-NO" dirty="0"/>
              <a:t>Memory-hard </a:t>
            </a:r>
            <a:r>
              <a:rPr lang="nb-NO" dirty="0" err="1"/>
              <a:t>puzzles</a:t>
            </a:r>
            <a:endParaRPr lang="nb-NO" dirty="0"/>
          </a:p>
          <a:p>
            <a:r>
              <a:rPr lang="nb-NO" dirty="0"/>
              <a:t>Memory-</a:t>
            </a:r>
            <a:r>
              <a:rPr lang="nb-NO" dirty="0" err="1"/>
              <a:t>bound</a:t>
            </a:r>
            <a:r>
              <a:rPr lang="nb-NO" dirty="0"/>
              <a:t> </a:t>
            </a:r>
            <a:r>
              <a:rPr lang="nb-NO" dirty="0" err="1"/>
              <a:t>puzzles</a:t>
            </a:r>
            <a:endParaRPr lang="nb-NO" dirty="0"/>
          </a:p>
          <a:p>
            <a:r>
              <a:rPr lang="nb-NO" dirty="0" err="1"/>
              <a:t>Scrypt</a:t>
            </a:r>
            <a:r>
              <a:rPr lang="nb-NO" dirty="0"/>
              <a:t> – </a:t>
            </a:r>
            <a:r>
              <a:rPr lang="nb-NO" dirty="0" err="1"/>
              <a:t>although</a:t>
            </a:r>
            <a:r>
              <a:rPr lang="nb-NO" dirty="0"/>
              <a:t> </a:t>
            </a:r>
            <a:r>
              <a:rPr lang="nb-NO" dirty="0" err="1"/>
              <a:t>resitant</a:t>
            </a:r>
            <a:r>
              <a:rPr lang="nb-NO" dirty="0"/>
              <a:t>,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happened</a:t>
            </a:r>
            <a:r>
              <a:rPr lang="nb-NO" dirty="0"/>
              <a:t>?</a:t>
            </a:r>
          </a:p>
          <a:p>
            <a:r>
              <a:rPr lang="nb-NO" dirty="0"/>
              <a:t>DASH(x11)</a:t>
            </a:r>
          </a:p>
          <a:p>
            <a:r>
              <a:rPr lang="nb-NO" dirty="0" err="1"/>
              <a:t>Changing</a:t>
            </a:r>
            <a:r>
              <a:rPr lang="nb-NO" dirty="0"/>
              <a:t>/</a:t>
            </a:r>
            <a:r>
              <a:rPr lang="nb-NO" dirty="0" err="1"/>
              <a:t>Moving</a:t>
            </a:r>
            <a:r>
              <a:rPr lang="nb-NO" dirty="0"/>
              <a:t> </a:t>
            </a:r>
            <a:r>
              <a:rPr lang="nb-NO" dirty="0" err="1"/>
              <a:t>puzzles</a:t>
            </a:r>
            <a:endParaRPr lang="nb-NO" dirty="0"/>
          </a:p>
          <a:p>
            <a:endParaRPr lang="nb-NO" dirty="0"/>
          </a:p>
        </p:txBody>
      </p:sp>
      <p:pic>
        <p:nvPicPr>
          <p:cNvPr id="6146" name="Picture 2" descr="Blank puzzle piece clipart kid 2">
            <a:extLst>
              <a:ext uri="{FF2B5EF4-FFF2-40B4-BE49-F238E27FC236}">
                <a16:creationId xmlns:a16="http://schemas.microsoft.com/office/drawing/2014/main" id="{F871087C-8E88-48CB-A16E-55093845D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2097088"/>
            <a:ext cx="2555874" cy="2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9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2491-BB81-40D5-80ED-FD606057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Last Notes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530B-D297-4B36-828F-4FBA00453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Proof-of-Useful-Work</a:t>
            </a:r>
            <a:endParaRPr lang="nb-NO" dirty="0"/>
          </a:p>
          <a:p>
            <a:r>
              <a:rPr lang="nb-NO" dirty="0" err="1"/>
              <a:t>Nonoutsourceable</a:t>
            </a:r>
            <a:r>
              <a:rPr lang="nb-NO" dirty="0"/>
              <a:t> Puzzles</a:t>
            </a:r>
          </a:p>
          <a:p>
            <a:r>
              <a:rPr lang="nb-NO" dirty="0"/>
              <a:t>Virtual Mining</a:t>
            </a:r>
          </a:p>
        </p:txBody>
      </p:sp>
    </p:spTree>
    <p:extLst>
      <p:ext uri="{BB962C8B-B14F-4D97-AF65-F5344CB8AC3E}">
        <p14:creationId xmlns:p14="http://schemas.microsoft.com/office/powerpoint/2010/main" val="72728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BEB7-B759-48C9-9081-CF9FAFC9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Discussion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91409-B3A1-496E-B368-58085E97D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1800"/>
            <a:ext cx="9905999" cy="5029200"/>
          </a:xfrm>
        </p:spPr>
        <p:txBody>
          <a:bodyPr>
            <a:normAutofit fontScale="92500"/>
          </a:bodyPr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constitutes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luck</a:t>
            </a:r>
            <a:r>
              <a:rPr lang="nb-NO" dirty="0"/>
              <a:t> element, </a:t>
            </a:r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involved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</a:t>
            </a:r>
            <a:r>
              <a:rPr lang="nb-NO" dirty="0" err="1"/>
              <a:t>creation</a:t>
            </a:r>
            <a:r>
              <a:rPr lang="nb-NO" dirty="0"/>
              <a:t> to be </a:t>
            </a:r>
            <a:r>
              <a:rPr lang="nb-NO" dirty="0" err="1"/>
              <a:t>accepted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consensus </a:t>
            </a:r>
            <a:r>
              <a:rPr lang="nb-NO" dirty="0" err="1"/>
              <a:t>chain</a:t>
            </a:r>
            <a:r>
              <a:rPr lang="nb-NO" dirty="0"/>
              <a:t>?</a:t>
            </a:r>
          </a:p>
          <a:p>
            <a:r>
              <a:rPr lang="nb-NO" dirty="0"/>
              <a:t>Is </a:t>
            </a:r>
            <a:r>
              <a:rPr lang="nb-NO" dirty="0" err="1"/>
              <a:t>there</a:t>
            </a:r>
            <a:r>
              <a:rPr lang="nb-NO" dirty="0"/>
              <a:t> a </a:t>
            </a:r>
            <a:r>
              <a:rPr lang="nb-NO" dirty="0" err="1"/>
              <a:t>chance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miners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mining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block</a:t>
            </a:r>
            <a:r>
              <a:rPr lang="nb-NO" dirty="0"/>
              <a:t>/</a:t>
            </a:r>
            <a:r>
              <a:rPr lang="nb-NO" dirty="0" err="1"/>
              <a:t>puzzle</a:t>
            </a:r>
            <a:r>
              <a:rPr lang="nb-NO" dirty="0"/>
              <a:t>?</a:t>
            </a:r>
          </a:p>
          <a:p>
            <a:r>
              <a:rPr lang="nb-NO" dirty="0"/>
              <a:t>At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book mentions : «</a:t>
            </a:r>
            <a:r>
              <a:rPr lang="en-US" dirty="0"/>
              <a:t>If the period were much higher, the network’s hash power might get too far out of </a:t>
            </a:r>
            <a:r>
              <a:rPr lang="nb-NO" dirty="0" err="1"/>
              <a:t>balance</a:t>
            </a:r>
            <a:r>
              <a:rPr lang="nb-NO" dirty="0"/>
              <a:t> with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difficulty</a:t>
            </a:r>
            <a:r>
              <a:rPr lang="nb-NO" dirty="0"/>
              <a:t>.» -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happens</a:t>
            </a:r>
            <a:r>
              <a:rPr lang="nb-NO" dirty="0"/>
              <a:t> </a:t>
            </a:r>
            <a:r>
              <a:rPr lang="nb-NO" dirty="0" err="1"/>
              <a:t>then</a:t>
            </a:r>
            <a:r>
              <a:rPr lang="nb-NO" dirty="0"/>
              <a:t>?</a:t>
            </a:r>
          </a:p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happens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go</a:t>
            </a:r>
            <a:r>
              <a:rPr lang="nb-NO" dirty="0"/>
              <a:t> from </a:t>
            </a:r>
            <a:r>
              <a:rPr lang="nb-NO" dirty="0" err="1"/>
              <a:t>derived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mining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transaction</a:t>
            </a:r>
            <a:r>
              <a:rPr lang="nb-NO" dirty="0"/>
              <a:t> </a:t>
            </a:r>
            <a:r>
              <a:rPr lang="nb-NO" dirty="0" err="1"/>
              <a:t>fees</a:t>
            </a:r>
            <a:r>
              <a:rPr lang="nb-NO" dirty="0"/>
              <a:t>? How </a:t>
            </a:r>
            <a:r>
              <a:rPr lang="nb-NO" dirty="0" err="1"/>
              <a:t>will</a:t>
            </a:r>
            <a:r>
              <a:rPr lang="nb-NO" dirty="0"/>
              <a:t> miners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behaviour</a:t>
            </a:r>
            <a:r>
              <a:rPr lang="nb-NO" dirty="0"/>
              <a:t>?</a:t>
            </a:r>
          </a:p>
          <a:p>
            <a:r>
              <a:rPr lang="en-US" dirty="0"/>
              <a:t>ASIC mining and the development of professional mining centers violate the original vision of Bitcoin which was to have a completely decentralized system in which every individual in the network mined on his or her own computer.     </a:t>
            </a:r>
            <a:r>
              <a:rPr lang="nb-NO" dirty="0"/>
              <a:t>Is it a </a:t>
            </a:r>
            <a:r>
              <a:rPr lang="nb-NO" dirty="0" err="1"/>
              <a:t>violation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Satoshi</a:t>
            </a:r>
            <a:r>
              <a:rPr lang="nb-NO" dirty="0"/>
              <a:t> </a:t>
            </a:r>
            <a:r>
              <a:rPr lang="nb-NO" dirty="0" err="1"/>
              <a:t>Nakamoto’s</a:t>
            </a:r>
            <a:r>
              <a:rPr lang="nb-NO" dirty="0"/>
              <a:t> original </a:t>
            </a:r>
            <a:r>
              <a:rPr lang="nb-NO" dirty="0" err="1"/>
              <a:t>vision</a:t>
            </a:r>
            <a:r>
              <a:rPr lang="nb-NO" dirty="0"/>
              <a:t> in terms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mining</a:t>
            </a:r>
            <a:r>
              <a:rPr lang="nb-NO" dirty="0"/>
              <a:t> or </a:t>
            </a:r>
            <a:r>
              <a:rPr lang="nb-NO" dirty="0" err="1"/>
              <a:t>did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foresee</a:t>
            </a:r>
            <a:r>
              <a:rPr lang="nb-NO" dirty="0"/>
              <a:t> it?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3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B560-83A3-437C-8249-2836DDB0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C863-2745-4BDE-A828-7DA1C56B1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happens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go</a:t>
            </a:r>
            <a:r>
              <a:rPr lang="nb-NO" dirty="0"/>
              <a:t> from </a:t>
            </a:r>
            <a:r>
              <a:rPr lang="nb-NO" dirty="0" err="1"/>
              <a:t>derived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mining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transaction</a:t>
            </a:r>
            <a:r>
              <a:rPr lang="nb-NO" dirty="0"/>
              <a:t> </a:t>
            </a:r>
            <a:r>
              <a:rPr lang="nb-NO" dirty="0" err="1"/>
              <a:t>fees</a:t>
            </a:r>
            <a:r>
              <a:rPr lang="nb-NO" dirty="0"/>
              <a:t>? How </a:t>
            </a:r>
            <a:r>
              <a:rPr lang="nb-NO" dirty="0" err="1"/>
              <a:t>will</a:t>
            </a:r>
            <a:r>
              <a:rPr lang="nb-NO" dirty="0"/>
              <a:t> miners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behaviour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969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E924B1-AE58-4426-BCB3-C407A68F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12" y="790158"/>
            <a:ext cx="4848236" cy="49827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20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01A6-3799-4CDF-A854-3EC3CEF7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nb-NO" dirty="0"/>
              <a:t>Brief </a:t>
            </a:r>
            <a:r>
              <a:rPr lang="nb-NO" dirty="0" err="1"/>
              <a:t>Introduction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2C541-86D3-403C-8521-219E41FC7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Name</a:t>
            </a:r>
            <a:r>
              <a:rPr lang="nb-NO" dirty="0"/>
              <a:t>: Radoslaw Krzeski</a:t>
            </a:r>
          </a:p>
          <a:p>
            <a:r>
              <a:rPr lang="nb-NO" dirty="0" err="1"/>
              <a:t>Occupation</a:t>
            </a:r>
            <a:r>
              <a:rPr lang="nb-NO" dirty="0"/>
              <a:t>: Digital Project Manager</a:t>
            </a:r>
          </a:p>
          <a:p>
            <a:r>
              <a:rPr lang="nb-NO" dirty="0" err="1"/>
              <a:t>Interested</a:t>
            </a:r>
            <a:r>
              <a:rPr lang="nb-NO" dirty="0"/>
              <a:t> in </a:t>
            </a:r>
            <a:r>
              <a:rPr lang="nb-NO" dirty="0" err="1"/>
              <a:t>Blockchains</a:t>
            </a:r>
            <a:r>
              <a:rPr lang="nb-NO" dirty="0"/>
              <a:t> as a </a:t>
            </a:r>
            <a:r>
              <a:rPr lang="nb-NO" dirty="0" err="1"/>
              <a:t>tool</a:t>
            </a:r>
            <a:r>
              <a:rPr lang="nb-NO" dirty="0"/>
              <a:t> for </a:t>
            </a:r>
            <a:r>
              <a:rPr lang="en-US" dirty="0"/>
              <a:t>economic</a:t>
            </a:r>
            <a:r>
              <a:rPr lang="nb-NO" dirty="0"/>
              <a:t> </a:t>
            </a:r>
            <a:r>
              <a:rPr lang="nb-NO" dirty="0" err="1"/>
              <a:t>efficiency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media </a:t>
            </a:r>
            <a:r>
              <a:rPr lang="nb-NO" dirty="0" err="1"/>
              <a:t>industry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915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B8FE-2CC0-42F9-B005-92F5D87B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Bitcoin</a:t>
            </a:r>
            <a:r>
              <a:rPr lang="nb-NO" dirty="0"/>
              <a:t> </a:t>
            </a:r>
            <a:r>
              <a:rPr lang="nb-NO" dirty="0" err="1"/>
              <a:t>mining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F51F-524D-4F99-88D5-694BCDB6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nb-NO" dirty="0"/>
              <a:t>The </a:t>
            </a:r>
            <a:r>
              <a:rPr lang="nb-NO" dirty="0" err="1"/>
              <a:t>authors</a:t>
            </a:r>
            <a:r>
              <a:rPr lang="nb-NO" dirty="0"/>
              <a:t> </a:t>
            </a:r>
            <a:r>
              <a:rPr lang="nb-NO" dirty="0" err="1"/>
              <a:t>warn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goldrush race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To </a:t>
            </a:r>
            <a:r>
              <a:rPr lang="nb-NO" dirty="0" err="1"/>
              <a:t>join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connect</a:t>
            </a:r>
            <a:r>
              <a:rPr lang="nb-NO" dirty="0"/>
              <a:t> to </a:t>
            </a:r>
            <a:r>
              <a:rPr lang="nb-NO" dirty="0" err="1"/>
              <a:t>other</a:t>
            </a:r>
            <a:r>
              <a:rPr lang="nb-NO" dirty="0"/>
              <a:t> nodes and </a:t>
            </a:r>
            <a:r>
              <a:rPr lang="nb-NO" dirty="0" err="1"/>
              <a:t>perform</a:t>
            </a:r>
            <a:r>
              <a:rPr lang="nb-NO" dirty="0"/>
              <a:t> </a:t>
            </a:r>
            <a:r>
              <a:rPr lang="nb-NO" dirty="0" err="1"/>
              <a:t>six</a:t>
            </a:r>
            <a:r>
              <a:rPr lang="nb-NO" dirty="0"/>
              <a:t> </a:t>
            </a:r>
            <a:r>
              <a:rPr lang="nb-NO" dirty="0" err="1"/>
              <a:t>tasks</a:t>
            </a:r>
            <a:r>
              <a:rPr lang="nb-NO" dirty="0"/>
              <a:t>:</a:t>
            </a:r>
          </a:p>
          <a:p>
            <a:pPr lvl="2"/>
            <a:r>
              <a:rPr lang="nb-NO" dirty="0"/>
              <a:t>Listen for </a:t>
            </a:r>
            <a:r>
              <a:rPr lang="nb-NO" dirty="0" err="1"/>
              <a:t>transactions</a:t>
            </a:r>
            <a:endParaRPr lang="nb-NO" dirty="0"/>
          </a:p>
          <a:p>
            <a:pPr lvl="2"/>
            <a:r>
              <a:rPr lang="nb-NO" dirty="0" err="1"/>
              <a:t>Maintain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</a:t>
            </a:r>
            <a:r>
              <a:rPr lang="nb-NO" dirty="0" err="1"/>
              <a:t>chains</a:t>
            </a:r>
            <a:r>
              <a:rPr lang="nb-NO" dirty="0"/>
              <a:t> and listen for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blocks</a:t>
            </a:r>
            <a:r>
              <a:rPr lang="nb-NO" dirty="0"/>
              <a:t> (valid </a:t>
            </a:r>
            <a:r>
              <a:rPr lang="nb-NO" dirty="0" err="1"/>
              <a:t>nonce</a:t>
            </a:r>
            <a:r>
              <a:rPr lang="nb-NO" dirty="0"/>
              <a:t>)</a:t>
            </a:r>
          </a:p>
          <a:p>
            <a:pPr lvl="2"/>
            <a:r>
              <a:rPr lang="nb-NO" dirty="0" err="1"/>
              <a:t>Assemble</a:t>
            </a:r>
            <a:r>
              <a:rPr lang="nb-NO" dirty="0"/>
              <a:t> a </a:t>
            </a:r>
            <a:r>
              <a:rPr lang="nb-NO" dirty="0" err="1"/>
              <a:t>candidate</a:t>
            </a:r>
            <a:r>
              <a:rPr lang="nb-NO" dirty="0"/>
              <a:t> </a:t>
            </a:r>
            <a:r>
              <a:rPr lang="nb-NO" dirty="0" err="1"/>
              <a:t>block</a:t>
            </a:r>
            <a:endParaRPr lang="nb-NO" dirty="0"/>
          </a:p>
          <a:p>
            <a:pPr lvl="2"/>
            <a:r>
              <a:rPr lang="nb-NO" dirty="0" err="1"/>
              <a:t>Find</a:t>
            </a:r>
            <a:r>
              <a:rPr lang="nb-NO" dirty="0"/>
              <a:t> a </a:t>
            </a:r>
            <a:r>
              <a:rPr lang="nb-NO" dirty="0" err="1"/>
              <a:t>nonce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makes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valid (</a:t>
            </a:r>
            <a:r>
              <a:rPr lang="nb-NO" dirty="0" err="1"/>
              <a:t>hitting</a:t>
            </a:r>
            <a:r>
              <a:rPr lang="nb-NO" dirty="0"/>
              <a:t> target)</a:t>
            </a:r>
          </a:p>
          <a:p>
            <a:pPr lvl="2"/>
            <a:r>
              <a:rPr lang="nb-NO" dirty="0"/>
              <a:t>Hope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is </a:t>
            </a:r>
            <a:r>
              <a:rPr lang="nb-NO" dirty="0" err="1"/>
              <a:t>accepted</a:t>
            </a:r>
            <a:endParaRPr lang="nb-NO" dirty="0"/>
          </a:p>
          <a:p>
            <a:pPr lvl="2"/>
            <a:endParaRPr lang="nb-NO" dirty="0"/>
          </a:p>
          <a:p>
            <a:pPr marL="914400" lvl="2" indent="0">
              <a:buNone/>
            </a:pPr>
            <a:r>
              <a:rPr lang="nb-NO" dirty="0"/>
              <a:t>= Profit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B7947D-07AB-4709-830D-E150C582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3946">
            <a:off x="8200291" y="1284665"/>
            <a:ext cx="1706318" cy="2293291"/>
          </a:xfrm>
          <a:prstGeom prst="rect">
            <a:avLst/>
          </a:prstGeom>
        </p:spPr>
      </p:pic>
      <p:pic>
        <p:nvPicPr>
          <p:cNvPr id="1028" name="Picture 4" descr="Image result for profit cash bitcoin">
            <a:extLst>
              <a:ext uri="{FF2B5EF4-FFF2-40B4-BE49-F238E27FC236}">
                <a16:creationId xmlns:a16="http://schemas.microsoft.com/office/drawing/2014/main" id="{1CA7898C-7142-4BA2-A3C4-1B52514E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84" y="4986338"/>
            <a:ext cx="804863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7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C7CA-C652-4782-8146-D630ADCC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Finding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Valid Block</a:t>
            </a:r>
          </a:p>
        </p:txBody>
      </p:sp>
      <p:pic>
        <p:nvPicPr>
          <p:cNvPr id="2050" name="Picture 2" descr="Image result for finding a valid block">
            <a:extLst>
              <a:ext uri="{FF2B5EF4-FFF2-40B4-BE49-F238E27FC236}">
                <a16:creationId xmlns:a16="http://schemas.microsoft.com/office/drawing/2014/main" id="{FFFACD20-6BD4-4955-AAD6-FE9C6526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254933"/>
            <a:ext cx="7413624" cy="37220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1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96F4-BBD4-4261-A77C-03589C1D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Determining</a:t>
            </a:r>
            <a:r>
              <a:rPr lang="nb-NO" dirty="0"/>
              <a:t> </a:t>
            </a:r>
            <a:r>
              <a:rPr lang="nb-NO" dirty="0" err="1"/>
              <a:t>Difficulty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A7A3-CF94-4EA3-A38B-E79DB1D0A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Changes</a:t>
            </a:r>
            <a:r>
              <a:rPr lang="nb-NO" dirty="0"/>
              <a:t> </a:t>
            </a:r>
            <a:r>
              <a:rPr lang="nb-NO" dirty="0" err="1"/>
              <a:t>roughly</a:t>
            </a:r>
            <a:r>
              <a:rPr lang="nb-NO" dirty="0"/>
              <a:t>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weeks</a:t>
            </a:r>
            <a:endParaRPr lang="nb-NO" dirty="0"/>
          </a:p>
          <a:p>
            <a:r>
              <a:rPr lang="nb-NO" dirty="0" err="1"/>
              <a:t>Changes</a:t>
            </a:r>
            <a:r>
              <a:rPr lang="nb-NO" dirty="0"/>
              <a:t> at </a:t>
            </a:r>
            <a:r>
              <a:rPr lang="nb-NO" dirty="0" err="1"/>
              <a:t>every</a:t>
            </a:r>
            <a:r>
              <a:rPr lang="nb-NO" dirty="0"/>
              <a:t> 2016 </a:t>
            </a:r>
            <a:r>
              <a:rPr lang="nb-NO" dirty="0" err="1"/>
              <a:t>blocks</a:t>
            </a:r>
            <a:endParaRPr lang="nb-NO" dirty="0"/>
          </a:p>
          <a:p>
            <a:r>
              <a:rPr lang="nb-NO" dirty="0" err="1"/>
              <a:t>Difficulty</a:t>
            </a:r>
            <a:r>
              <a:rPr lang="nb-NO" dirty="0"/>
              <a:t> </a:t>
            </a:r>
            <a:r>
              <a:rPr lang="nb-NO" dirty="0" err="1"/>
              <a:t>fluctuates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given time to mine</a:t>
            </a:r>
          </a:p>
          <a:p>
            <a:r>
              <a:rPr lang="nb-NO" dirty="0"/>
              <a:t>Miners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block</a:t>
            </a:r>
            <a:r>
              <a:rPr lang="nb-NO" dirty="0"/>
              <a:t> have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difficulty</a:t>
            </a:r>
            <a:endParaRPr lang="nb-NO" dirty="0"/>
          </a:p>
          <a:p>
            <a:r>
              <a:rPr lang="nb-NO" dirty="0" err="1"/>
              <a:t>Allows</a:t>
            </a:r>
            <a:r>
              <a:rPr lang="nb-NO" dirty="0"/>
              <a:t> </a:t>
            </a:r>
            <a:r>
              <a:rPr lang="nb-NO" dirty="0" err="1"/>
              <a:t>consesus</a:t>
            </a:r>
            <a:endParaRPr lang="nb-NO" dirty="0"/>
          </a:p>
          <a:p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F7F1B-3492-4A35-95EA-8401F95D9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908" y="214313"/>
            <a:ext cx="2559368" cy="63984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70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EF2A4D-79EF-47F7-BE91-ACFB05F6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704" y="1256496"/>
            <a:ext cx="9048017" cy="35401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B114B2-0720-4C39-9F5B-F23D77C56300}"/>
              </a:ext>
            </a:extLst>
          </p:cNvPr>
          <p:cNvSpPr/>
          <p:nvPr/>
        </p:nvSpPr>
        <p:spPr>
          <a:xfrm>
            <a:off x="7565877" y="5898634"/>
            <a:ext cx="374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Side </a:t>
            </a:r>
            <a:r>
              <a:rPr lang="nb-NO" dirty="0" err="1"/>
              <a:t>Question</a:t>
            </a:r>
            <a:r>
              <a:rPr lang="nb-NO" dirty="0"/>
              <a:t>; </a:t>
            </a:r>
            <a:r>
              <a:rPr lang="nb-NO" dirty="0" err="1"/>
              <a:t>What</a:t>
            </a:r>
            <a:r>
              <a:rPr lang="nb-NO" dirty="0"/>
              <a:t> is a </a:t>
            </a:r>
            <a:r>
              <a:rPr lang="nb-NO" dirty="0" err="1"/>
              <a:t>death</a:t>
            </a:r>
            <a:r>
              <a:rPr lang="nb-NO" dirty="0"/>
              <a:t> spiral?</a:t>
            </a:r>
          </a:p>
        </p:txBody>
      </p:sp>
    </p:spTree>
    <p:extLst>
      <p:ext uri="{BB962C8B-B14F-4D97-AF65-F5344CB8AC3E}">
        <p14:creationId xmlns:p14="http://schemas.microsoft.com/office/powerpoint/2010/main" val="95257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36DCB3-445A-4578-9A13-6A298A87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01365"/>
            <a:ext cx="9309100" cy="36346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84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A0D0-D699-4539-8F2B-0E1DC7AA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Mining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E939-7D52-4715-9207-B5C3E3D0A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3700"/>
            <a:ext cx="9905999" cy="4127501"/>
          </a:xfrm>
        </p:spPr>
        <p:txBody>
          <a:bodyPr>
            <a:normAutofit/>
          </a:bodyPr>
          <a:lstStyle/>
          <a:p>
            <a:r>
              <a:rPr lang="nb-NO" dirty="0"/>
              <a:t>SHA-256 </a:t>
            </a:r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function</a:t>
            </a:r>
            <a:endParaRPr lang="nb-NO" dirty="0"/>
          </a:p>
          <a:p>
            <a:r>
              <a:rPr lang="nb-NO" dirty="0"/>
              <a:t>Applied </a:t>
            </a:r>
            <a:r>
              <a:rPr lang="nb-NO" dirty="0" err="1"/>
              <a:t>twice</a:t>
            </a:r>
            <a:r>
              <a:rPr lang="nb-NO" dirty="0"/>
              <a:t> to a </a:t>
            </a:r>
            <a:r>
              <a:rPr lang="nb-NO" dirty="0" err="1"/>
              <a:t>bitcoin</a:t>
            </a:r>
            <a:r>
              <a:rPr lang="nb-NO" dirty="0"/>
              <a:t> </a:t>
            </a:r>
            <a:r>
              <a:rPr lang="nb-NO" dirty="0" err="1"/>
              <a:t>block</a:t>
            </a:r>
            <a:endParaRPr lang="nb-NO" dirty="0"/>
          </a:p>
          <a:p>
            <a:r>
              <a:rPr lang="nb-NO" dirty="0"/>
              <a:t>Impossible for normal computers</a:t>
            </a:r>
          </a:p>
          <a:p>
            <a:r>
              <a:rPr lang="nb-NO" dirty="0"/>
              <a:t>CPU/GPU </a:t>
            </a:r>
            <a:r>
              <a:rPr lang="nb-NO" dirty="0" err="1"/>
              <a:t>mining</a:t>
            </a:r>
            <a:r>
              <a:rPr lang="nb-NO" dirty="0"/>
              <a:t> (2010 </a:t>
            </a:r>
            <a:r>
              <a:rPr lang="nb-NO" dirty="0" err="1"/>
              <a:t>OpenCL</a:t>
            </a:r>
            <a:r>
              <a:rPr lang="nb-NO" dirty="0"/>
              <a:t>)</a:t>
            </a:r>
          </a:p>
          <a:p>
            <a:r>
              <a:rPr lang="nb-NO" dirty="0" err="1"/>
              <a:t>Arithmetic</a:t>
            </a:r>
            <a:r>
              <a:rPr lang="nb-NO" dirty="0"/>
              <a:t> Logic Units (ALUs)</a:t>
            </a:r>
          </a:p>
          <a:p>
            <a:r>
              <a:rPr lang="nb-NO" dirty="0"/>
              <a:t>Field </a:t>
            </a:r>
            <a:r>
              <a:rPr lang="nb-NO" dirty="0" err="1"/>
              <a:t>Programmable</a:t>
            </a:r>
            <a:r>
              <a:rPr lang="nb-NO" dirty="0"/>
              <a:t> Gate </a:t>
            </a:r>
            <a:r>
              <a:rPr lang="nb-NO" dirty="0" err="1"/>
              <a:t>Arrays</a:t>
            </a:r>
            <a:endParaRPr lang="nb-NO" dirty="0"/>
          </a:p>
          <a:p>
            <a:r>
              <a:rPr lang="nb-NO" dirty="0"/>
              <a:t>Application –</a:t>
            </a:r>
            <a:r>
              <a:rPr lang="nb-NO" dirty="0" err="1"/>
              <a:t>Specific</a:t>
            </a:r>
            <a:r>
              <a:rPr lang="nb-NO" dirty="0"/>
              <a:t> Integrated Circuits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7FFF-1E79-4736-AA16-FA4F9F69B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0" y="1663700"/>
            <a:ext cx="6718300" cy="3535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A2B66-67AE-41C7-B8BB-3ABCDD6B5407}"/>
              </a:ext>
            </a:extLst>
          </p:cNvPr>
          <p:cNvSpPr txBox="1"/>
          <p:nvPr/>
        </p:nvSpPr>
        <p:spPr>
          <a:xfrm>
            <a:off x="7271974" y="1173137"/>
            <a:ext cx="312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hashes</a:t>
            </a:r>
            <a:r>
              <a:rPr lang="nb-NO" dirty="0"/>
              <a:t> non-reversible?</a:t>
            </a:r>
          </a:p>
        </p:txBody>
      </p:sp>
    </p:spTree>
    <p:extLst>
      <p:ext uri="{BB962C8B-B14F-4D97-AF65-F5344CB8AC3E}">
        <p14:creationId xmlns:p14="http://schemas.microsoft.com/office/powerpoint/2010/main" val="661220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3564</TotalTime>
  <Words>1672</Words>
  <Application>Microsoft Office PowerPoint</Application>
  <PresentationFormat>Widescreen</PresentationFormat>
  <Paragraphs>200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Tw Cen MT</vt:lpstr>
      <vt:lpstr>Circuit</vt:lpstr>
      <vt:lpstr>Topic of the day:</vt:lpstr>
      <vt:lpstr>PowerPoint Presentation</vt:lpstr>
      <vt:lpstr>Brief Introduction</vt:lpstr>
      <vt:lpstr>Bitcoin mining</vt:lpstr>
      <vt:lpstr>Finding the Valid Block</vt:lpstr>
      <vt:lpstr>Determining Difficulty</vt:lpstr>
      <vt:lpstr>PowerPoint Presentation</vt:lpstr>
      <vt:lpstr>PowerPoint Presentation</vt:lpstr>
      <vt:lpstr>Mining Hardware</vt:lpstr>
      <vt:lpstr>Professional mining</vt:lpstr>
      <vt:lpstr>Energy consumption</vt:lpstr>
      <vt:lpstr>Mining Pools</vt:lpstr>
      <vt:lpstr>Mining Pools cont.</vt:lpstr>
      <vt:lpstr>Mining Risks </vt:lpstr>
      <vt:lpstr>Alternative Mining puzzles</vt:lpstr>
      <vt:lpstr>ASIC-resistant?</vt:lpstr>
      <vt:lpstr>Last Notes 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Radoslaw Krzeski</dc:creator>
  <cp:lastModifiedBy>Radoslaw Krzeski</cp:lastModifiedBy>
  <cp:revision>52</cp:revision>
  <dcterms:created xsi:type="dcterms:W3CDTF">2018-02-04T20:07:56Z</dcterms:created>
  <dcterms:modified xsi:type="dcterms:W3CDTF">2018-02-13T12:00:27Z</dcterms:modified>
</cp:coreProperties>
</file>