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62" r:id="rId3"/>
    <p:sldId id="285" r:id="rId4"/>
    <p:sldId id="287" r:id="rId5"/>
    <p:sldId id="331" r:id="rId6"/>
    <p:sldId id="269" r:id="rId7"/>
    <p:sldId id="270" r:id="rId8"/>
    <p:sldId id="293" r:id="rId9"/>
    <p:sldId id="294" r:id="rId10"/>
    <p:sldId id="295" r:id="rId11"/>
    <p:sldId id="296" r:id="rId12"/>
    <p:sldId id="272" r:id="rId13"/>
    <p:sldId id="289" r:id="rId14"/>
    <p:sldId id="277" r:id="rId15"/>
    <p:sldId id="276" r:id="rId16"/>
    <p:sldId id="268" r:id="rId17"/>
    <p:sldId id="288" r:id="rId18"/>
    <p:sldId id="275" r:id="rId19"/>
    <p:sldId id="299" r:id="rId20"/>
    <p:sldId id="297" r:id="rId21"/>
    <p:sldId id="298" r:id="rId22"/>
    <p:sldId id="290" r:id="rId23"/>
    <p:sldId id="291" r:id="rId24"/>
    <p:sldId id="279" r:id="rId25"/>
    <p:sldId id="300" r:id="rId26"/>
    <p:sldId id="281" r:id="rId27"/>
    <p:sldId id="302" r:id="rId28"/>
    <p:sldId id="280" r:id="rId29"/>
    <p:sldId id="283" r:id="rId30"/>
    <p:sldId id="292" r:id="rId31"/>
    <p:sldId id="303" r:id="rId32"/>
    <p:sldId id="304" r:id="rId33"/>
    <p:sldId id="336" r:id="rId34"/>
    <p:sldId id="305" r:id="rId35"/>
    <p:sldId id="306" r:id="rId36"/>
    <p:sldId id="307" r:id="rId37"/>
    <p:sldId id="317" r:id="rId38"/>
    <p:sldId id="308" r:id="rId39"/>
    <p:sldId id="318" r:id="rId40"/>
    <p:sldId id="319" r:id="rId41"/>
    <p:sldId id="309" r:id="rId42"/>
    <p:sldId id="315" r:id="rId43"/>
    <p:sldId id="314" r:id="rId44"/>
    <p:sldId id="316" r:id="rId45"/>
    <p:sldId id="267" r:id="rId46"/>
    <p:sldId id="257" r:id="rId47"/>
    <p:sldId id="320" r:id="rId48"/>
    <p:sldId id="322" r:id="rId49"/>
    <p:sldId id="323" r:id="rId50"/>
    <p:sldId id="321" r:id="rId51"/>
    <p:sldId id="324" r:id="rId52"/>
    <p:sldId id="325" r:id="rId53"/>
    <p:sldId id="327" r:id="rId54"/>
    <p:sldId id="328" r:id="rId55"/>
    <p:sldId id="329" r:id="rId56"/>
    <p:sldId id="259" r:id="rId57"/>
    <p:sldId id="335" r:id="rId58"/>
    <p:sldId id="334" r:id="rId59"/>
    <p:sldId id="260" r:id="rId60"/>
    <p:sldId id="261" r:id="rId61"/>
    <p:sldId id="333" r:id="rId62"/>
    <p:sldId id="330" r:id="rId63"/>
    <p:sldId id="266" r:id="rId64"/>
    <p:sldId id="33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72" autoAdjust="0"/>
  </p:normalViewPr>
  <p:slideViewPr>
    <p:cSldViewPr snapToGrid="0" showGuides="1">
      <p:cViewPr varScale="1">
        <p:scale>
          <a:sx n="61" d="100"/>
          <a:sy n="61" d="100"/>
        </p:scale>
        <p:origin x="10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BAB4A-0279-4AB1-90DE-7B8CB2763F8F}"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0B12C-5042-475E-B5C1-5AAD2F800028}" type="slidenum">
              <a:rPr lang="en-US" smtClean="0"/>
              <a:t>‹#›</a:t>
            </a:fld>
            <a:endParaRPr lang="en-US"/>
          </a:p>
        </p:txBody>
      </p:sp>
    </p:spTree>
    <p:extLst>
      <p:ext uri="{BB962C8B-B14F-4D97-AF65-F5344CB8AC3E}">
        <p14:creationId xmlns:p14="http://schemas.microsoft.com/office/powerpoint/2010/main" val="410265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0B12C-5042-475E-B5C1-5AAD2F800028}" type="slidenum">
              <a:rPr lang="en-US" smtClean="0"/>
              <a:t>2</a:t>
            </a:fld>
            <a:endParaRPr lang="en-US"/>
          </a:p>
        </p:txBody>
      </p:sp>
    </p:spTree>
    <p:extLst>
      <p:ext uri="{BB962C8B-B14F-4D97-AF65-F5344CB8AC3E}">
        <p14:creationId xmlns:p14="http://schemas.microsoft.com/office/powerpoint/2010/main" val="381815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exploiting a firmware update vulnerability, they hijacked the vehicle over the Sprint cellular network and discovered they could make it speed up, slow down .</a:t>
            </a:r>
          </a:p>
          <a:p>
            <a:r>
              <a:rPr lang="en-US" dirty="0" smtClean="0"/>
              <a:t>While companies often ignore the security of peripheral devices or networks, the consequences can be disastrous.”</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11</a:t>
            </a:fld>
            <a:endParaRPr lang="en-US"/>
          </a:p>
        </p:txBody>
      </p:sp>
    </p:spTree>
    <p:extLst>
      <p:ext uri="{BB962C8B-B14F-4D97-AF65-F5344CB8AC3E}">
        <p14:creationId xmlns:p14="http://schemas.microsoft.com/office/powerpoint/2010/main" val="205570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Ability to change passwords and firmware</a:t>
            </a:r>
          </a:p>
          <a:p>
            <a:r>
              <a:rPr lang="en-US" dirty="0" smtClean="0"/>
              <a:t>Changing default</a:t>
            </a:r>
            <a:r>
              <a:rPr lang="en-US" baseline="0" dirty="0" smtClean="0"/>
              <a:t> username and password, mandatory</a:t>
            </a:r>
          </a:p>
          <a:p>
            <a:r>
              <a:rPr lang="en-US" baseline="0" dirty="0" smtClean="0"/>
              <a:t>Passwords unique</a:t>
            </a:r>
          </a:p>
          <a:p>
            <a:r>
              <a:rPr lang="en-US" baseline="0" dirty="0" smtClean="0"/>
              <a:t>Patch with latest software and firmware</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12</a:t>
            </a:fld>
            <a:endParaRPr lang="en-US"/>
          </a:p>
        </p:txBody>
      </p:sp>
    </p:spTree>
    <p:extLst>
      <p:ext uri="{BB962C8B-B14F-4D97-AF65-F5344CB8AC3E}">
        <p14:creationId xmlns:p14="http://schemas.microsoft.com/office/powerpoint/2010/main" val="251752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Start talking about BC and Iot and what the problem is. Next</a:t>
            </a:r>
            <a:r>
              <a:rPr lang="nb-NO" baseline="0" dirty="0" smtClean="0"/>
              <a:t> slide get some cool image of a hack</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13</a:t>
            </a:fld>
            <a:endParaRPr lang="en-US"/>
          </a:p>
        </p:txBody>
      </p:sp>
    </p:spTree>
    <p:extLst>
      <p:ext uri="{BB962C8B-B14F-4D97-AF65-F5344CB8AC3E}">
        <p14:creationId xmlns:p14="http://schemas.microsoft.com/office/powerpoint/2010/main" val="269426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Limited</a:t>
            </a:r>
            <a:r>
              <a:rPr lang="nb-NO" baseline="0" dirty="0" smtClean="0"/>
              <a:t> resources incompatible with complex security</a:t>
            </a:r>
          </a:p>
          <a:p>
            <a:r>
              <a:rPr lang="nb-NO" baseline="0" dirty="0" smtClean="0"/>
              <a:t>Cetralization: unlikely to scale with bilions of devices, cloud servers will remain a bottleneck and point of failure</a:t>
            </a:r>
          </a:p>
          <a:p>
            <a:r>
              <a:rPr lang="en-US" sz="1200" b="0" i="0" u="none" strike="noStrike" kern="1200" baseline="0" dirty="0" smtClean="0">
                <a:solidFill>
                  <a:schemeClr val="tx1"/>
                </a:solidFill>
                <a:latin typeface="+mn-lt"/>
                <a:ea typeface="+mn-ea"/>
                <a:cs typeface="+mn-cs"/>
              </a:rPr>
              <a:t>several </a:t>
            </a:r>
            <a:r>
              <a:rPr lang="en-US" sz="1200" b="0" i="0" u="none" strike="noStrike" kern="1200" baseline="0" dirty="0" err="1" smtClean="0">
                <a:solidFill>
                  <a:schemeClr val="tx1"/>
                </a:solidFill>
                <a:latin typeface="+mn-lt"/>
                <a:ea typeface="+mn-ea"/>
                <a:cs typeface="+mn-cs"/>
              </a:rPr>
              <a:t>IoT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applications require users to reveal precise data to</a:t>
            </a:r>
          </a:p>
          <a:p>
            <a:r>
              <a:rPr lang="en-US" sz="1200" b="0" i="0" u="none" strike="noStrike" kern="1200" baseline="0" dirty="0" smtClean="0">
                <a:solidFill>
                  <a:schemeClr val="tx1"/>
                </a:solidFill>
                <a:latin typeface="+mn-lt"/>
                <a:ea typeface="+mn-ea"/>
                <a:cs typeface="+mn-cs"/>
              </a:rPr>
              <a:t>the Service Providers (SP) to receive personalized</a:t>
            </a:r>
          </a:p>
          <a:p>
            <a:r>
              <a:rPr lang="en-US" sz="1200" b="0" i="0" u="none" strike="noStrike" kern="1200" baseline="0" dirty="0" smtClean="0">
                <a:solidFill>
                  <a:schemeClr val="tx1"/>
                </a:solidFill>
                <a:latin typeface="+mn-lt"/>
                <a:ea typeface="+mn-ea"/>
                <a:cs typeface="+mn-cs"/>
              </a:rPr>
              <a:t>services.</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15</a:t>
            </a:fld>
            <a:endParaRPr lang="en-US"/>
          </a:p>
        </p:txBody>
      </p:sp>
    </p:spTree>
    <p:extLst>
      <p:ext uri="{BB962C8B-B14F-4D97-AF65-F5344CB8AC3E}">
        <p14:creationId xmlns:p14="http://schemas.microsoft.com/office/powerpoint/2010/main" val="703073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Overlay: async encription</a:t>
            </a:r>
          </a:p>
          <a:p>
            <a:r>
              <a:rPr lang="nb-NO" dirty="0" smtClean="0"/>
              <a:t>Smat</a:t>
            </a:r>
            <a:r>
              <a:rPr lang="nb-NO" baseline="0" dirty="0" smtClean="0"/>
              <a:t> home: symetric encryption</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18</a:t>
            </a:fld>
            <a:endParaRPr lang="en-US"/>
          </a:p>
        </p:txBody>
      </p:sp>
    </p:spTree>
    <p:extLst>
      <p:ext uri="{BB962C8B-B14F-4D97-AF65-F5344CB8AC3E}">
        <p14:creationId xmlns:p14="http://schemas.microsoft.com/office/powerpoint/2010/main" val="1224947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Iot Devices :</a:t>
            </a:r>
            <a:r>
              <a:rPr lang="nb-NO" baseline="0" dirty="0" smtClean="0"/>
              <a:t> resource constrained</a:t>
            </a:r>
          </a:p>
          <a:p>
            <a:r>
              <a:rPr lang="nb-NO" baseline="0" dirty="0" smtClean="0"/>
              <a:t>Symetric encryption</a:t>
            </a:r>
          </a:p>
          <a:p>
            <a:r>
              <a:rPr lang="nb-NO" baseline="0" dirty="0" smtClean="0"/>
              <a:t>LBM manages local IL(inmutable ledger)= similar to BC</a:t>
            </a:r>
          </a:p>
          <a:p>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24</a:t>
            </a:fld>
            <a:endParaRPr lang="en-US"/>
          </a:p>
        </p:txBody>
      </p:sp>
    </p:spTree>
    <p:extLst>
      <p:ext uri="{BB962C8B-B14F-4D97-AF65-F5344CB8AC3E}">
        <p14:creationId xmlns:p14="http://schemas.microsoft.com/office/powerpoint/2010/main" val="350409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Bh:hash to previous</a:t>
            </a:r>
            <a:r>
              <a:rPr lang="nb-NO" baseline="0" dirty="0" smtClean="0"/>
              <a:t> block</a:t>
            </a:r>
          </a:p>
          <a:p>
            <a:r>
              <a:rPr lang="nb-NO" baseline="0" dirty="0" smtClean="0"/>
              <a:t>Ph: acl:</a:t>
            </a:r>
          </a:p>
          <a:p>
            <a:r>
              <a:rPr lang="nb-NO" baseline="0" dirty="0" smtClean="0"/>
              <a:t>1.id: if multisig its pk of the requestee</a:t>
            </a:r>
          </a:p>
          <a:p>
            <a:r>
              <a:rPr lang="nb-NO" baseline="0" dirty="0" smtClean="0"/>
              <a:t>-local trans: specific IoT Device</a:t>
            </a:r>
          </a:p>
          <a:p>
            <a:r>
              <a:rPr lang="nb-NO" baseline="0" dirty="0" smtClean="0"/>
              <a:t>2.permited actions</a:t>
            </a:r>
          </a:p>
          <a:p>
            <a:r>
              <a:rPr lang="nb-NO" baseline="0" dirty="0" smtClean="0"/>
              <a:t>3. Targer device</a:t>
            </a:r>
          </a:p>
          <a:p>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25</a:t>
            </a:fld>
            <a:endParaRPr lang="en-US"/>
          </a:p>
        </p:txBody>
      </p:sp>
    </p:spTree>
    <p:extLst>
      <p:ext uri="{BB962C8B-B14F-4D97-AF65-F5344CB8AC3E}">
        <p14:creationId xmlns:p14="http://schemas.microsoft.com/office/powerpoint/2010/main" val="1569990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CH keep evidence</a:t>
            </a:r>
            <a:r>
              <a:rPr lang="nb-NO" baseline="0" dirty="0" smtClean="0"/>
              <a:t> of trustworthiness of other CH. New CHs need full verificatino, but well know is CHs verification is reduced. Recommender systems</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26</a:t>
            </a:fld>
            <a:endParaRPr lang="en-US"/>
          </a:p>
        </p:txBody>
      </p:sp>
    </p:spTree>
    <p:extLst>
      <p:ext uri="{BB962C8B-B14F-4D97-AF65-F5344CB8AC3E}">
        <p14:creationId xmlns:p14="http://schemas.microsoft.com/office/powerpoint/2010/main" val="1964271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To reduce computancy demand</a:t>
            </a:r>
          </a:p>
          <a:p>
            <a:r>
              <a:rPr lang="nb-NO" dirty="0" smtClean="0"/>
              <a:t>Build</a:t>
            </a:r>
            <a:r>
              <a:rPr lang="nb-NO" baseline="0" dirty="0" smtClean="0"/>
              <a:t> evidence</a:t>
            </a:r>
          </a:p>
          <a:p>
            <a:r>
              <a:rPr lang="nb-NO" baseline="0" dirty="0" smtClean="0"/>
              <a:t>-direct evidence: OBM a has DE that OBM b prevously has verified at least one block generated by B</a:t>
            </a:r>
          </a:p>
          <a:p>
            <a:r>
              <a:rPr lang="nb-NO" baseline="0" dirty="0" smtClean="0"/>
              <a:t>-indirect evidence: OBM a does not have direct evidence of OBM b, bot other has confirmed that the block generated by B is valid.</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27</a:t>
            </a:fld>
            <a:endParaRPr lang="en-US"/>
          </a:p>
        </p:txBody>
      </p:sp>
    </p:spTree>
    <p:extLst>
      <p:ext uri="{BB962C8B-B14F-4D97-AF65-F5344CB8AC3E}">
        <p14:creationId xmlns:p14="http://schemas.microsoft.com/office/powerpoint/2010/main" val="1106536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CH keep evidence</a:t>
            </a:r>
            <a:r>
              <a:rPr lang="nb-NO" baseline="0" dirty="0" smtClean="0"/>
              <a:t> of trustworthiness of other CH. New CHs need full verificatino, but well know is CHs verification is reduced. Recommender systems</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29</a:t>
            </a:fld>
            <a:endParaRPr lang="en-US"/>
          </a:p>
        </p:txBody>
      </p:sp>
    </p:spTree>
    <p:extLst>
      <p:ext uri="{BB962C8B-B14F-4D97-AF65-F5344CB8AC3E}">
        <p14:creationId xmlns:p14="http://schemas.microsoft.com/office/powerpoint/2010/main" val="301168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this all begun, interest in learning</a:t>
            </a:r>
            <a:r>
              <a:rPr lang="en-US" baseline="0" dirty="0" smtClean="0"/>
              <a:t> and finding uses, </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3</a:t>
            </a:fld>
            <a:endParaRPr lang="en-US"/>
          </a:p>
        </p:txBody>
      </p:sp>
    </p:spTree>
    <p:extLst>
      <p:ext uri="{BB962C8B-B14F-4D97-AF65-F5344CB8AC3E}">
        <p14:creationId xmlns:p14="http://schemas.microsoft.com/office/powerpoint/2010/main" val="2653567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Time based : periodicity fir an OBM: period an OBM can generate blocks</a:t>
            </a:r>
          </a:p>
          <a:p>
            <a:r>
              <a:rPr lang="nb-NO" dirty="0" smtClean="0"/>
              <a:t>DTM:adjust the consensus period</a:t>
            </a:r>
          </a:p>
          <a:p>
            <a:r>
              <a:rPr lang="nb-NO" dirty="0" smtClean="0"/>
              <a:t>1. Validate signature</a:t>
            </a:r>
            <a:endParaRPr lang="en-US" dirty="0" smtClean="0"/>
          </a:p>
          <a:p>
            <a:r>
              <a:rPr lang="nb-NO" dirty="0" smtClean="0"/>
              <a:t>2. Verify each transaction</a:t>
            </a:r>
            <a:r>
              <a:rPr lang="nb-NO" baseline="0" dirty="0" smtClean="0"/>
              <a:t> in the block</a:t>
            </a:r>
          </a:p>
          <a:p>
            <a:r>
              <a:rPr lang="nb-NO" baseline="0" dirty="0" smtClean="0"/>
              <a:t>3. Calid if all transactions are valid</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30</a:t>
            </a:fld>
            <a:endParaRPr lang="en-US"/>
          </a:p>
        </p:txBody>
      </p:sp>
    </p:spTree>
    <p:extLst>
      <p:ext uri="{BB962C8B-B14F-4D97-AF65-F5344CB8AC3E}">
        <p14:creationId xmlns:p14="http://schemas.microsoft.com/office/powerpoint/2010/main" val="1094889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31</a:t>
            </a:fld>
            <a:endParaRPr lang="en-US"/>
          </a:p>
        </p:txBody>
      </p:sp>
    </p:spTree>
    <p:extLst>
      <p:ext uri="{BB962C8B-B14F-4D97-AF65-F5344CB8AC3E}">
        <p14:creationId xmlns:p14="http://schemas.microsoft.com/office/powerpoint/2010/main" val="1065987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Availability:LBM</a:t>
            </a:r>
            <a:r>
              <a:rPr lang="en-US" sz="1200" b="0" i="0" u="none" strike="noStrike" kern="1200" baseline="0" dirty="0" smtClean="0">
                <a:solidFill>
                  <a:schemeClr val="tx1"/>
                </a:solidFill>
                <a:latin typeface="+mn-lt"/>
                <a:ea typeface="+mn-ea"/>
                <a:cs typeface="+mn-cs"/>
              </a:rPr>
              <a:t> processes all incoming transactions and controls access to all smart home devices, thus protecting them from</a:t>
            </a:r>
          </a:p>
          <a:p>
            <a:r>
              <a:rPr lang="en-US" sz="1200" b="0" i="0" u="none" strike="noStrike" kern="1200" baseline="0" dirty="0" smtClean="0">
                <a:solidFill>
                  <a:schemeClr val="tx1"/>
                </a:solidFill>
                <a:latin typeface="+mn-lt"/>
                <a:ea typeface="+mn-ea"/>
                <a:cs typeface="+mn-cs"/>
              </a:rPr>
              <a:t>malicious requests, 2) An OBM sends a transaction to its cluster members only if a key contained in the transaction</a:t>
            </a:r>
          </a:p>
          <a:p>
            <a:r>
              <a:rPr lang="en-US" sz="1200" b="0" i="0" u="none" strike="noStrike" kern="1200" baseline="0" dirty="0" smtClean="0">
                <a:solidFill>
                  <a:schemeClr val="tx1"/>
                </a:solidFill>
                <a:latin typeface="+mn-lt"/>
                <a:ea typeface="+mn-ea"/>
                <a:cs typeface="+mn-cs"/>
              </a:rPr>
              <a:t>matches one of the entries in its </a:t>
            </a:r>
            <a:r>
              <a:rPr lang="en-US" sz="1200" b="0" i="0" u="none" strike="noStrike" kern="1200" baseline="0" dirty="0" err="1" smtClean="0">
                <a:solidFill>
                  <a:schemeClr val="tx1"/>
                </a:solidFill>
                <a:latin typeface="+mn-lt"/>
                <a:ea typeface="+mn-ea"/>
                <a:cs typeface="+mn-cs"/>
              </a:rPr>
              <a:t>keylist</a:t>
            </a:r>
            <a:r>
              <a:rPr lang="en-US" sz="1200" b="0" i="0" u="none" strike="noStrike" kern="1200" baseline="0" dirty="0" smtClean="0">
                <a:solidFill>
                  <a:schemeClr val="tx1"/>
                </a:solidFill>
                <a:latin typeface="+mn-lt"/>
                <a:ea typeface="+mn-ea"/>
                <a:cs typeface="+mn-cs"/>
              </a:rPr>
              <a:t> (Section 2.1). This ensures that the cluster members only receive transactions</a:t>
            </a:r>
          </a:p>
          <a:p>
            <a:r>
              <a:rPr lang="en-US" sz="1200" b="0" i="0" u="none" strike="noStrike" kern="1200" baseline="0" dirty="0" smtClean="0">
                <a:solidFill>
                  <a:schemeClr val="tx1"/>
                </a:solidFill>
                <a:latin typeface="+mn-lt"/>
                <a:ea typeface="+mn-ea"/>
                <a:cs typeface="+mn-cs"/>
              </a:rPr>
              <a:t>from authorized nodes.</a:t>
            </a:r>
          </a:p>
          <a:p>
            <a:r>
              <a:rPr lang="nb-NO" sz="1200" b="0" i="0" u="none" strike="noStrike" kern="1200" baseline="0" dirty="0" smtClean="0">
                <a:solidFill>
                  <a:schemeClr val="tx1"/>
                </a:solidFill>
                <a:latin typeface="+mn-lt"/>
                <a:ea typeface="+mn-ea"/>
                <a:cs typeface="+mn-cs"/>
              </a:rPr>
              <a:t>Authentication: </a:t>
            </a:r>
            <a:r>
              <a:rPr lang="en-US" sz="1200" b="0" i="0" u="none" strike="noStrike" kern="1200" baseline="0" dirty="0" smtClean="0">
                <a:solidFill>
                  <a:schemeClr val="tx1"/>
                </a:solidFill>
                <a:latin typeface="+mn-lt"/>
                <a:ea typeface="+mn-ea"/>
                <a:cs typeface="+mn-cs"/>
              </a:rPr>
              <a:t>In the smart home, the LBM creates a shared key between two communicating devices which is also used for</a:t>
            </a:r>
          </a:p>
          <a:p>
            <a:r>
              <a:rPr lang="en-US" sz="1200" b="0" i="0" u="none" strike="noStrike" kern="1200" baseline="0" dirty="0" smtClean="0">
                <a:solidFill>
                  <a:schemeClr val="tx1"/>
                </a:solidFill>
                <a:latin typeface="+mn-lt"/>
                <a:ea typeface="+mn-ea"/>
                <a:cs typeface="+mn-cs"/>
              </a:rPr>
              <a:t>authentication (Section 2.2). In the overlay, each node should have a stored genesis transaction in the BC to be</a:t>
            </a:r>
          </a:p>
          <a:p>
            <a:r>
              <a:rPr lang="en-US" sz="1200" b="0" i="0" u="none" strike="noStrike" kern="1200" baseline="0" dirty="0" smtClean="0">
                <a:solidFill>
                  <a:schemeClr val="tx1"/>
                </a:solidFill>
                <a:latin typeface="+mn-lt"/>
                <a:ea typeface="+mn-ea"/>
                <a:cs typeface="+mn-cs"/>
              </a:rPr>
              <a:t>authenticated. As transactions are chained to the genesis transaction, a node is authenticated when it has the private</a:t>
            </a:r>
          </a:p>
          <a:p>
            <a:r>
              <a:rPr lang="en-US" sz="1200" b="0" i="0" u="none" strike="noStrike" kern="1200" baseline="0" dirty="0" smtClean="0">
                <a:solidFill>
                  <a:schemeClr val="tx1"/>
                </a:solidFill>
                <a:latin typeface="+mn-lt"/>
                <a:ea typeface="+mn-ea"/>
                <a:cs typeface="+mn-cs"/>
              </a:rPr>
              <a:t>key corresponding to the output PK of a transaction stored in the BC (Section 2.1). The cloud storage uses standard</a:t>
            </a:r>
          </a:p>
          <a:p>
            <a:r>
              <a:rPr lang="en-US" sz="1200" b="0" i="0" u="none" strike="noStrike" kern="1200" baseline="0" dirty="0" smtClean="0">
                <a:solidFill>
                  <a:schemeClr val="tx1"/>
                </a:solidFill>
                <a:latin typeface="+mn-lt"/>
                <a:ea typeface="+mn-ea"/>
                <a:cs typeface="+mn-cs"/>
              </a:rPr>
              <a:t>authentication protocols.</a:t>
            </a:r>
          </a:p>
          <a:p>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32</a:t>
            </a:fld>
            <a:endParaRPr lang="en-US"/>
          </a:p>
        </p:txBody>
      </p:sp>
    </p:spTree>
    <p:extLst>
      <p:ext uri="{BB962C8B-B14F-4D97-AF65-F5344CB8AC3E}">
        <p14:creationId xmlns:p14="http://schemas.microsoft.com/office/powerpoint/2010/main" val="3931292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a:t>
            </a:r>
            <a:r>
              <a:rPr lang="en-US" smtClean="0"/>
              <a:t>storage example</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33</a:t>
            </a:fld>
            <a:endParaRPr lang="en-US"/>
          </a:p>
        </p:txBody>
      </p:sp>
    </p:spTree>
    <p:extLst>
      <p:ext uri="{BB962C8B-B14F-4D97-AF65-F5344CB8AC3E}">
        <p14:creationId xmlns:p14="http://schemas.microsoft.com/office/powerpoint/2010/main" val="283925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Baselin: IPv6</a:t>
            </a:r>
            <a:r>
              <a:rPr lang="nb-NO" baseline="0" dirty="0" smtClean="0"/>
              <a:t> over low power wireless personal area networks vs LSB encryption, hashing  and local IL </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34</a:t>
            </a:fld>
            <a:endParaRPr lang="en-US"/>
          </a:p>
        </p:txBody>
      </p:sp>
    </p:spTree>
    <p:extLst>
      <p:ext uri="{BB962C8B-B14F-4D97-AF65-F5344CB8AC3E}">
        <p14:creationId xmlns:p14="http://schemas.microsoft.com/office/powerpoint/2010/main" val="1285903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Energy consumption for the 3 core taskts: CPU</a:t>
            </a:r>
            <a:r>
              <a:rPr lang="nb-NO" baseline="0" dirty="0" smtClean="0"/>
              <a:t> </a:t>
            </a:r>
            <a:r>
              <a:rPr lang="nb-NO" dirty="0" smtClean="0"/>
              <a:t>, transmission</a:t>
            </a:r>
            <a:r>
              <a:rPr lang="nb-NO" baseline="0" dirty="0" smtClean="0"/>
              <a:t> (Tx), listening (Lx)</a:t>
            </a:r>
          </a:p>
          <a:p>
            <a:r>
              <a:rPr lang="nb-NO" baseline="0" dirty="0" smtClean="0"/>
              <a:t>Increase due to encryption and hashing</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35</a:t>
            </a:fld>
            <a:endParaRPr lang="en-US"/>
          </a:p>
        </p:txBody>
      </p:sp>
    </p:spTree>
    <p:extLst>
      <p:ext uri="{BB962C8B-B14F-4D97-AF65-F5344CB8AC3E}">
        <p14:creationId xmlns:p14="http://schemas.microsoft.com/office/powerpoint/2010/main" val="357855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Separation in LSB helps, end to end is not affected by amount of OBMS, packet overhead is linear,</a:t>
            </a:r>
          </a:p>
          <a:p>
            <a:r>
              <a:rPr lang="nb-NO" dirty="0" smtClean="0"/>
              <a:t>OBM gain</a:t>
            </a:r>
            <a:r>
              <a:rPr lang="nb-NO" baseline="0" dirty="0" smtClean="0"/>
              <a:t> on packets since they are broadcasted among all OBMS, not routed using the best path.</a:t>
            </a:r>
          </a:p>
          <a:p>
            <a:r>
              <a:rPr lang="nb-NO" baseline="0" dirty="0" smtClean="0"/>
              <a:t>Will this continue to be linear?</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36</a:t>
            </a:fld>
            <a:endParaRPr lang="en-US"/>
          </a:p>
        </p:txBody>
      </p:sp>
    </p:spTree>
    <p:extLst>
      <p:ext uri="{BB962C8B-B14F-4D97-AF65-F5344CB8AC3E}">
        <p14:creationId xmlns:p14="http://schemas.microsoft.com/office/powerpoint/2010/main" val="48986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Distributred trust algorithm</a:t>
            </a:r>
          </a:p>
          <a:p>
            <a:r>
              <a:rPr lang="nb-NO" dirty="0" smtClean="0"/>
              <a:t>Baseline similar</a:t>
            </a:r>
            <a:r>
              <a:rPr lang="nb-NO" baseline="0" dirty="0" smtClean="0"/>
              <a:t> to classical BC</a:t>
            </a:r>
          </a:p>
          <a:p>
            <a:r>
              <a:rPr lang="nb-NO" baseline="0" dirty="0" smtClean="0"/>
              <a:t>LSB: trusted OBMS</a:t>
            </a:r>
          </a:p>
          <a:p>
            <a:r>
              <a:rPr lang="nb-NO" baseline="0" dirty="0" smtClean="0"/>
              <a:t>PVT: % verified transactions grows in baseline while not in LSB</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37</a:t>
            </a:fld>
            <a:endParaRPr lang="en-US"/>
          </a:p>
        </p:txBody>
      </p:sp>
    </p:spTree>
    <p:extLst>
      <p:ext uri="{BB962C8B-B14F-4D97-AF65-F5344CB8AC3E}">
        <p14:creationId xmlns:p14="http://schemas.microsoft.com/office/powerpoint/2010/main" val="590911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Baseline: overlay</a:t>
            </a:r>
            <a:r>
              <a:rPr lang="nb-NO" baseline="0" dirty="0" smtClean="0"/>
              <a:t> structured as Bitcoin</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38</a:t>
            </a:fld>
            <a:endParaRPr lang="en-US"/>
          </a:p>
        </p:txBody>
      </p:sp>
    </p:spTree>
    <p:extLst>
      <p:ext uri="{BB962C8B-B14F-4D97-AF65-F5344CB8AC3E}">
        <p14:creationId xmlns:p14="http://schemas.microsoft.com/office/powerpoint/2010/main" val="3069777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More verifications, less</a:t>
            </a:r>
            <a:r>
              <a:rPr lang="nb-NO" baseline="0" dirty="0" smtClean="0"/>
              <a:t> probability of append attacks</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39</a:t>
            </a:fld>
            <a:endParaRPr lang="en-US"/>
          </a:p>
        </p:txBody>
      </p:sp>
    </p:spTree>
    <p:extLst>
      <p:ext uri="{BB962C8B-B14F-4D97-AF65-F5344CB8AC3E}">
        <p14:creationId xmlns:p14="http://schemas.microsoft.com/office/powerpoint/2010/main" val="9015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Useful</a:t>
            </a:r>
            <a:r>
              <a:rPr lang="nb-NO" baseline="0" dirty="0" smtClean="0"/>
              <a:t> or religion</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4</a:t>
            </a:fld>
            <a:endParaRPr lang="en-US"/>
          </a:p>
        </p:txBody>
      </p:sp>
    </p:spTree>
    <p:extLst>
      <p:ext uri="{BB962C8B-B14F-4D97-AF65-F5344CB8AC3E}">
        <p14:creationId xmlns:p14="http://schemas.microsoft.com/office/powerpoint/2010/main" val="1432198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DTM mechanism</a:t>
            </a:r>
            <a:r>
              <a:rPr lang="nb-NO" baseline="0" dirty="0" smtClean="0"/>
              <a:t>, for adjusting the network utilization based on total load, number generated transactions.</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40</a:t>
            </a:fld>
            <a:endParaRPr lang="en-US"/>
          </a:p>
        </p:txBody>
      </p:sp>
    </p:spTree>
    <p:extLst>
      <p:ext uri="{BB962C8B-B14F-4D97-AF65-F5344CB8AC3E}">
        <p14:creationId xmlns:p14="http://schemas.microsoft.com/office/powerpoint/2010/main" val="285613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--Ddos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Overlay threshold:</a:t>
            </a:r>
            <a:r>
              <a:rPr lang="nb-NO" baseline="0" dirty="0" smtClean="0"/>
              <a:t> maximum rate transactions received from overlay</a:t>
            </a:r>
            <a:endParaRPr lang="nb-NO" dirty="0" smtClean="0"/>
          </a:p>
          <a:p>
            <a:r>
              <a:rPr lang="nb-NO" dirty="0" smtClean="0"/>
              <a:t>Obm keylists</a:t>
            </a:r>
          </a:p>
          <a:p>
            <a:r>
              <a:rPr lang="nb-NO" dirty="0" smtClean="0"/>
              <a:t>LBM</a:t>
            </a:r>
            <a:r>
              <a:rPr lang="nb-NO" baseline="0" dirty="0" smtClean="0"/>
              <a:t> auth before sending</a:t>
            </a:r>
          </a:p>
          <a:p>
            <a:r>
              <a:rPr lang="nb-NO" baseline="0" dirty="0" smtClean="0"/>
              <a:t>Overlay transactions not valid within the smart home</a:t>
            </a:r>
          </a:p>
          <a:p>
            <a:r>
              <a:rPr lang="nb-NO" baseline="0" dirty="0" smtClean="0"/>
              <a:t>SH , communication only if shared key establishe between them bia LBM</a:t>
            </a:r>
          </a:p>
          <a:p>
            <a:r>
              <a:rPr lang="nb-NO" baseline="0" dirty="0" smtClean="0"/>
              <a:t>--medical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Device injection attack, limited by LBM shared key, requiring Home approval</a:t>
            </a:r>
            <a:endParaRPr lang="en-US" dirty="0" smtClean="0"/>
          </a:p>
          <a:p>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41</a:t>
            </a:fld>
            <a:endParaRPr lang="en-US"/>
          </a:p>
        </p:txBody>
      </p:sp>
    </p:spTree>
    <p:extLst>
      <p:ext uri="{BB962C8B-B14F-4D97-AF65-F5344CB8AC3E}">
        <p14:creationId xmlns:p14="http://schemas.microsoft.com/office/powerpoint/2010/main" val="1208887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Encrypted communication between device and Mobile via LBM, shared 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Now just the ip of the camera is not enough.</a:t>
            </a:r>
          </a:p>
          <a:p>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42</a:t>
            </a:fld>
            <a:endParaRPr lang="en-US"/>
          </a:p>
        </p:txBody>
      </p:sp>
    </p:spTree>
    <p:extLst>
      <p:ext uri="{BB962C8B-B14F-4D97-AF65-F5344CB8AC3E}">
        <p14:creationId xmlns:p14="http://schemas.microsoft.com/office/powerpoint/2010/main" val="3477478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Storage can be shared, trusted system to not depend only on the manufacturer</a:t>
            </a:r>
          </a:p>
        </p:txBody>
      </p:sp>
      <p:sp>
        <p:nvSpPr>
          <p:cNvPr id="4" name="Slide Number Placeholder 3"/>
          <p:cNvSpPr>
            <a:spLocks noGrp="1"/>
          </p:cNvSpPr>
          <p:nvPr>
            <p:ph type="sldNum" sz="quarter" idx="10"/>
          </p:nvPr>
        </p:nvSpPr>
        <p:spPr/>
        <p:txBody>
          <a:bodyPr/>
          <a:lstStyle/>
          <a:p>
            <a:fld id="{BE90B12C-5042-475E-B5C1-5AAD2F800028}" type="slidenum">
              <a:rPr lang="en-US" smtClean="0"/>
              <a:t>43</a:t>
            </a:fld>
            <a:endParaRPr lang="en-US"/>
          </a:p>
        </p:txBody>
      </p:sp>
    </p:spTree>
    <p:extLst>
      <p:ext uri="{BB962C8B-B14F-4D97-AF65-F5344CB8AC3E}">
        <p14:creationId xmlns:p14="http://schemas.microsoft.com/office/powerpoint/2010/main" val="2945609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Start talking about BC and Iot and what the problem is. Next</a:t>
            </a:r>
            <a:r>
              <a:rPr lang="nb-NO" baseline="0" dirty="0" smtClean="0"/>
              <a:t> slide get some cool image of a hack</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44</a:t>
            </a:fld>
            <a:endParaRPr lang="en-US"/>
          </a:p>
        </p:txBody>
      </p:sp>
    </p:spTree>
    <p:extLst>
      <p:ext uri="{BB962C8B-B14F-4D97-AF65-F5344CB8AC3E}">
        <p14:creationId xmlns:p14="http://schemas.microsoft.com/office/powerpoint/2010/main" val="799001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Prosumers can trade energy</a:t>
            </a:r>
            <a:r>
              <a:rPr lang="nb-NO" baseline="0" dirty="0" smtClean="0"/>
              <a:t> wiht each other, smoothing the load on main grid using local supply</a:t>
            </a:r>
          </a:p>
          <a:p>
            <a:r>
              <a:rPr lang="nb-NO" baseline="0" dirty="0" smtClean="0"/>
              <a:t>Problems: security, safety, privacy in decentralized and transactive energy system.</a:t>
            </a:r>
          </a:p>
          <a:p>
            <a:r>
              <a:rPr lang="nb-NO" baseline="0" dirty="0" smtClean="0"/>
              <a:t>This system requires of a distributed infraestructure  comprising, smart meters, feeders,smart inverters, utility substation, the utility central offices,and the transportation system operator, provind the computational fabric to support the interplay between the energy control and fiscal market challenges.</a:t>
            </a:r>
          </a:p>
          <a:p>
            <a:r>
              <a:rPr lang="nb-NO" baseline="0" dirty="0" smtClean="0"/>
              <a:t>5% of energy in the US is lost in the transfer with big traditional grids</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45</a:t>
            </a:fld>
            <a:endParaRPr lang="en-US"/>
          </a:p>
        </p:txBody>
      </p:sp>
    </p:spTree>
    <p:extLst>
      <p:ext uri="{BB962C8B-B14F-4D97-AF65-F5344CB8AC3E}">
        <p14:creationId xmlns:p14="http://schemas.microsoft.com/office/powerpoint/2010/main" val="4122587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Prosumers can trade energy</a:t>
            </a:r>
            <a:r>
              <a:rPr lang="nb-NO" baseline="0" dirty="0" smtClean="0"/>
              <a:t> wiht each other, smoothing the load on main grid using local supply</a:t>
            </a:r>
          </a:p>
          <a:p>
            <a:r>
              <a:rPr lang="nb-NO" baseline="0" dirty="0" smtClean="0"/>
              <a:t>Problems: security, safety, privacy in decentralized and transactive energy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46</a:t>
            </a:fld>
            <a:endParaRPr lang="en-US"/>
          </a:p>
        </p:txBody>
      </p:sp>
    </p:spTree>
    <p:extLst>
      <p:ext uri="{BB962C8B-B14F-4D97-AF65-F5344CB8AC3E}">
        <p14:creationId xmlns:p14="http://schemas.microsoft.com/office/powerpoint/2010/main" val="3302184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Prosumers can trade energy</a:t>
            </a:r>
            <a:r>
              <a:rPr lang="nb-NO" baseline="0" dirty="0" smtClean="0"/>
              <a:t> wiht each other, smoothing the load on main grid using local supply</a:t>
            </a:r>
          </a:p>
          <a:p>
            <a:r>
              <a:rPr lang="nb-NO" baseline="0" dirty="0" smtClean="0"/>
              <a:t>Problems: security, safety, privacy in decentralized and transactive energy system.</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47</a:t>
            </a:fld>
            <a:endParaRPr lang="en-US"/>
          </a:p>
        </p:txBody>
      </p:sp>
    </p:spTree>
    <p:extLst>
      <p:ext uri="{BB962C8B-B14F-4D97-AF65-F5344CB8AC3E}">
        <p14:creationId xmlns:p14="http://schemas.microsoft.com/office/powerpoint/2010/main" val="2357192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The prosumer</a:t>
            </a:r>
            <a:r>
              <a:rPr lang="nb-NO" baseline="0" dirty="0" smtClean="0"/>
              <a:t> usage patterns in the current Iot might be leaked to others,</a:t>
            </a:r>
          </a:p>
          <a:p>
            <a:r>
              <a:rPr lang="nb-NO" baseline="0" dirty="0" smtClean="0"/>
              <a:t>Future states might be leak, giving information about times the family will be home</a:t>
            </a:r>
          </a:p>
          <a:p>
            <a:r>
              <a:rPr lang="nb-NO" dirty="0" smtClean="0"/>
              <a:t>Infer personal information, such as risk propensity and financial standing</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48</a:t>
            </a:fld>
            <a:endParaRPr lang="en-US"/>
          </a:p>
        </p:txBody>
      </p:sp>
    </p:spTree>
    <p:extLst>
      <p:ext uri="{BB962C8B-B14F-4D97-AF65-F5344CB8AC3E}">
        <p14:creationId xmlns:p14="http://schemas.microsoft.com/office/powerpoint/2010/main" val="4257264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Current systems for smart grids and others have forgotten about privacy? Focus on the computation and distribution of information, and not handle the require privacy challenges that arise from information exchange.</a:t>
            </a:r>
          </a:p>
          <a:p>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49</a:t>
            </a:fld>
            <a:endParaRPr lang="en-US"/>
          </a:p>
        </p:txBody>
      </p:sp>
    </p:spTree>
    <p:extLst>
      <p:ext uri="{BB962C8B-B14F-4D97-AF65-F5344CB8AC3E}">
        <p14:creationId xmlns:p14="http://schemas.microsoft.com/office/powerpoint/2010/main" val="187632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Evolution… or weird scheme</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5</a:t>
            </a:fld>
            <a:endParaRPr lang="en-US"/>
          </a:p>
        </p:txBody>
      </p:sp>
    </p:spTree>
    <p:extLst>
      <p:ext uri="{BB962C8B-B14F-4D97-AF65-F5344CB8AC3E}">
        <p14:creationId xmlns:p14="http://schemas.microsoft.com/office/powerpoint/2010/main" val="3916131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Solution that enables consumers to trade energy without</a:t>
            </a:r>
            <a:r>
              <a:rPr lang="nb-NO" baseline="0" dirty="0" smtClean="0"/>
              <a:t> sacrifying their privacy</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50</a:t>
            </a:fld>
            <a:endParaRPr lang="en-US"/>
          </a:p>
        </p:txBody>
      </p:sp>
    </p:spTree>
    <p:extLst>
      <p:ext uri="{BB962C8B-B14F-4D97-AF65-F5344CB8AC3E}">
        <p14:creationId xmlns:p14="http://schemas.microsoft.com/office/powerpoint/2010/main" val="3472437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Blue are basic elements in decentralized transactive microgrid</a:t>
            </a:r>
          </a:p>
          <a:p>
            <a:r>
              <a:rPr lang="nb-NO" dirty="0" smtClean="0"/>
              <a:t>Red: added or extended by petra</a:t>
            </a:r>
          </a:p>
          <a:p>
            <a:endParaRPr lang="nb-NO" dirty="0" smtClean="0"/>
          </a:p>
          <a:p>
            <a:r>
              <a:rPr lang="nb-NO" dirty="0" smtClean="0"/>
              <a:t>DL: for security and safety offfer</a:t>
            </a:r>
            <a:r>
              <a:rPr lang="nb-NO" baseline="0" dirty="0" smtClean="0"/>
              <a:t>s inmutability , trades, changes in regulatory policies for microgrid. Distributed to provide fault tolerance</a:t>
            </a:r>
          </a:p>
          <a:p>
            <a:r>
              <a:rPr lang="nb-NO" baseline="0" dirty="0" smtClean="0"/>
              <a:t>Reach consensus, quickly and reliable, even in presence of faulty or malicious ledger nodes.</a:t>
            </a:r>
          </a:p>
          <a:p>
            <a:r>
              <a:rPr lang="nb-NO" baseline="0" dirty="0" smtClean="0"/>
              <a:t>Bid storage: where prosumers to find trade partners. Can be implemented in a distrubuted manner. Prosumers only communicate with this service to discover trade partners.</a:t>
            </a:r>
          </a:p>
          <a:p>
            <a:r>
              <a:rPr lang="nb-NO" baseline="0" dirty="0" smtClean="0"/>
              <a:t>Microgrid controller:DSO level, predicts the load based on: 1. bids and ask in the bid storage, 2. outstanding energy trades in the ledger. Based on this info the controller, increases or decreases load, also updates the price policy, to influence energy production and consumption. Assume secondary controllers that balances voltage and frequency in the microgrid.</a:t>
            </a:r>
          </a:p>
          <a:p>
            <a:r>
              <a:rPr lang="nb-NO" baseline="0" dirty="0" smtClean="0"/>
              <a:t>Smart meter: measure the prosumer, energy production and consumption, tamper resistant, after measured amount of energy consumed in some time interval, info send to DSO for billing purposes</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51</a:t>
            </a:fld>
            <a:endParaRPr lang="en-US"/>
          </a:p>
        </p:txBody>
      </p:sp>
    </p:spTree>
    <p:extLst>
      <p:ext uri="{BB962C8B-B14F-4D97-AF65-F5344CB8AC3E}">
        <p14:creationId xmlns:p14="http://schemas.microsoft.com/office/powerpoint/2010/main" val="4118811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52</a:t>
            </a:fld>
            <a:endParaRPr lang="en-US"/>
          </a:p>
        </p:txBody>
      </p:sp>
    </p:spTree>
    <p:extLst>
      <p:ext uri="{BB962C8B-B14F-4D97-AF65-F5344CB8AC3E}">
        <p14:creationId xmlns:p14="http://schemas.microsoft.com/office/powerpoint/2010/main" val="613752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Net amount of energy</a:t>
            </a:r>
            <a:r>
              <a:rPr lang="nb-NO" baseline="0" dirty="0" smtClean="0"/>
              <a:t> sold is the difference of the and bought and sold, adn amount of bought energy is defined analogously </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53</a:t>
            </a:fld>
            <a:endParaRPr lang="en-US"/>
          </a:p>
        </p:txBody>
      </p:sp>
    </p:spTree>
    <p:extLst>
      <p:ext uri="{BB962C8B-B14F-4D97-AF65-F5344CB8AC3E}">
        <p14:creationId xmlns:p14="http://schemas.microsoft.com/office/powerpoint/2010/main" val="2676568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Net amount of energy</a:t>
            </a:r>
            <a:r>
              <a:rPr lang="nb-NO" baseline="0" dirty="0" smtClean="0"/>
              <a:t> sold is the difference of the and bought and sold, adn amount of bought energy is defined analogously </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54</a:t>
            </a:fld>
            <a:endParaRPr lang="en-US"/>
          </a:p>
        </p:txBody>
      </p:sp>
    </p:spTree>
    <p:extLst>
      <p:ext uri="{BB962C8B-B14F-4D97-AF65-F5344CB8AC3E}">
        <p14:creationId xmlns:p14="http://schemas.microsoft.com/office/powerpoint/2010/main" val="623662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Mixing service: conishuffle</a:t>
            </a:r>
            <a:r>
              <a:rPr lang="nb-NO" baseline="0" dirty="0" smtClean="0"/>
              <a:t> or Xim</a:t>
            </a:r>
          </a:p>
          <a:p>
            <a:r>
              <a:rPr lang="nb-NO" baseline="0" dirty="0" smtClean="0"/>
              <a:t>To post an ask: prosumer needs to prove to storage service, that it owns a production asset in an anonymous address, which prevents spamming.</a:t>
            </a:r>
          </a:p>
          <a:p>
            <a:r>
              <a:rPr lang="nb-NO" baseline="0" dirty="0" smtClean="0"/>
              <a:t>-then the prosumer can post the energy ask, with an anonymous communication identifier, a price, and a reference to the production asset.</a:t>
            </a:r>
          </a:p>
          <a:p>
            <a:r>
              <a:rPr lang="nb-NO" baseline="0" dirty="0" smtClean="0"/>
              <a:t>-if another prosumer , seeking to buy energy , find the ask acceptable, it can contact the seller using the comunication identifier included in the ask</a:t>
            </a:r>
          </a:p>
          <a:p>
            <a:pPr marL="228600" indent="-228600">
              <a:buAutoNum type="arabicPeriod" startAt="5"/>
            </a:pPr>
            <a:r>
              <a:rPr lang="nb-NO" baseline="0" dirty="0" smtClean="0"/>
              <a:t>Seller and uyer can execute the trade by creating a financial transaction together, and recording it to the ledger. </a:t>
            </a:r>
          </a:p>
          <a:p>
            <a:pPr marL="0" indent="0">
              <a:buNone/>
            </a:pPr>
            <a:r>
              <a:rPr lang="nb-NO" baseline="0" dirty="0" smtClean="0"/>
              <a:t>Financial asset: certain amount of money</a:t>
            </a:r>
          </a:p>
          <a:p>
            <a:pPr marL="0" indent="0">
              <a:buNone/>
            </a:pPr>
            <a:r>
              <a:rPr lang="nb-NO" baseline="0" smtClean="0"/>
              <a:t>Comsumption asset: permission to buy a certain amount of energy.</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55</a:t>
            </a:fld>
            <a:endParaRPr lang="en-US"/>
          </a:p>
        </p:txBody>
      </p:sp>
    </p:spTree>
    <p:extLst>
      <p:ext uri="{BB962C8B-B14F-4D97-AF65-F5344CB8AC3E}">
        <p14:creationId xmlns:p14="http://schemas.microsoft.com/office/powerpoint/2010/main" val="665853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Timing: when energy trades take place, microgrid load, when will it be produced or consumed. Fixed</a:t>
            </a:r>
            <a:r>
              <a:rPr lang="nb-NO" baseline="0" dirty="0" smtClean="0"/>
              <a:t> lenght intervals</a:t>
            </a:r>
          </a:p>
          <a:p>
            <a:r>
              <a:rPr lang="nb-NO" baseline="0" dirty="0" smtClean="0"/>
              <a:t>Energy production accet, energy consumption asset (power,start, end), financial asset</a:t>
            </a:r>
          </a:p>
          <a:p>
            <a:r>
              <a:rPr lang="nb-NO" dirty="0" smtClean="0"/>
              <a:t>Smart meter transaction</a:t>
            </a:r>
            <a:r>
              <a:rPr lang="nb-NO" baseline="0" dirty="0" smtClean="0"/>
              <a:t> is valid:  smart meter identified has been authorized (not banned) by DSO, smart meter signature is valid.</a:t>
            </a:r>
          </a:p>
          <a:p>
            <a:r>
              <a:rPr lang="nb-NO" baseline="0" dirty="0" smtClean="0"/>
              <a:t>Regulatory transactions: (1) manage the set of authorized meters, (2) to change the price policy. Timestep should not be in the past.</a:t>
            </a:r>
          </a:p>
          <a:p>
            <a:endParaRPr lang="nb-NO" baseline="0" dirty="0" smtClean="0"/>
          </a:p>
          <a:p>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56</a:t>
            </a:fld>
            <a:endParaRPr lang="en-US"/>
          </a:p>
        </p:txBody>
      </p:sp>
    </p:spTree>
    <p:extLst>
      <p:ext uri="{BB962C8B-B14F-4D97-AF65-F5344CB8AC3E}">
        <p14:creationId xmlns:p14="http://schemas.microsoft.com/office/powerpoint/2010/main" val="3881591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Communication anonymity: without this layer the bids, asks, transactions could be easily deanonymized, by ip or mac address. Onion ring (smart meters, prosumers, and other devices act as routers)</a:t>
            </a:r>
          </a:p>
          <a:p>
            <a:r>
              <a:rPr lang="nb-NO" baseline="0" dirty="0" smtClean="0"/>
              <a:t>Transaction anonymity: DL allow users to generate new address at random, then use of mixing services</a:t>
            </a:r>
          </a:p>
          <a:p>
            <a:r>
              <a:rPr lang="nb-NO" baseline="0" dirty="0" smtClean="0"/>
              <a:t>Bidding anonymity: must first proof he owns the assets, but uses an anonymous communication identifier (Tor hidden service) Publik key, proof  means knowing the PK</a:t>
            </a:r>
          </a:p>
          <a:p>
            <a:r>
              <a:rPr lang="nb-NO" baseline="0" dirty="0" smtClean="0"/>
              <a:t>Smart-meter: measures amount of energy actually consumed (or produced) by prosumer, using physical sensors. Compute prosumers bill for timeslot t, consumptions assets are not used directlyfor billing but only to enforce security and safety.</a:t>
            </a:r>
          </a:p>
          <a:p>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57</a:t>
            </a:fld>
            <a:endParaRPr lang="en-US"/>
          </a:p>
        </p:txBody>
      </p:sp>
    </p:spTree>
    <p:extLst>
      <p:ext uri="{BB962C8B-B14F-4D97-AF65-F5344CB8AC3E}">
        <p14:creationId xmlns:p14="http://schemas.microsoft.com/office/powerpoint/2010/main" val="1842242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has more money</a:t>
            </a:r>
            <a:r>
              <a:rPr lang="en-US" baseline="0" dirty="0" smtClean="0"/>
              <a:t> Alice or Bob?</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62</a:t>
            </a:fld>
            <a:endParaRPr lang="en-US"/>
          </a:p>
        </p:txBody>
      </p:sp>
    </p:spTree>
    <p:extLst>
      <p:ext uri="{BB962C8B-B14F-4D97-AF65-F5344CB8AC3E}">
        <p14:creationId xmlns:p14="http://schemas.microsoft.com/office/powerpoint/2010/main" val="1900162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Regulators to decide if one could buy</a:t>
            </a:r>
            <a:r>
              <a:rPr lang="nb-NO" baseline="0" dirty="0" smtClean="0"/>
              <a:t> and sell credits? So its just an exchange</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63</a:t>
            </a:fld>
            <a:endParaRPr lang="en-US"/>
          </a:p>
        </p:txBody>
      </p:sp>
    </p:spTree>
    <p:extLst>
      <p:ext uri="{BB962C8B-B14F-4D97-AF65-F5344CB8AC3E}">
        <p14:creationId xmlns:p14="http://schemas.microsoft.com/office/powerpoint/2010/main" val="274359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 will $3.1 trillion by 2030</a:t>
            </a:r>
          </a:p>
          <a:p>
            <a:r>
              <a:rPr lang="en-US" dirty="0" smtClean="0"/>
              <a:t>BC is disrupting around 20 industries</a:t>
            </a:r>
          </a:p>
          <a:p>
            <a:r>
              <a:rPr lang="en-US" dirty="0" smtClean="0"/>
              <a:t> </a:t>
            </a:r>
            <a:r>
              <a:rPr lang="en-US" dirty="0" err="1" smtClean="0"/>
              <a:t>IoT</a:t>
            </a:r>
            <a:r>
              <a:rPr lang="en-US" dirty="0" smtClean="0"/>
              <a:t> market $2.99 trillion(2014) </a:t>
            </a:r>
            <a:r>
              <a:rPr lang="en-US" dirty="0" smtClean="0">
                <a:sym typeface="Wingdings" panose="05000000000000000000" pitchFamily="2" charset="2"/>
              </a:rPr>
              <a:t> $8.9 trillion by 2020</a:t>
            </a:r>
          </a:p>
          <a:p>
            <a:r>
              <a:rPr lang="nb-NO" dirty="0" smtClean="0">
                <a:sym typeface="Wingdings" panose="05000000000000000000" pitchFamily="2" charset="2"/>
              </a:rPr>
              <a:t>IoT security primari concern</a:t>
            </a:r>
          </a:p>
          <a:p>
            <a:r>
              <a:rPr lang="nb-NO" dirty="0" smtClean="0">
                <a:sym typeface="Wingdings" panose="05000000000000000000" pitchFamily="2" charset="2"/>
              </a:rPr>
              <a:t>Devices, data and supply chain partners  vunerable</a:t>
            </a:r>
          </a:p>
          <a:p>
            <a:r>
              <a:rPr lang="nb-NO" dirty="0" smtClean="0">
                <a:sym typeface="Wingdings" panose="05000000000000000000" pitchFamily="2" charset="2"/>
              </a:rPr>
              <a:t>IoT devices lack authentication standards to ensure data security</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6</a:t>
            </a:fld>
            <a:endParaRPr lang="en-US"/>
          </a:p>
        </p:txBody>
      </p:sp>
    </p:spTree>
    <p:extLst>
      <p:ext uri="{BB962C8B-B14F-4D97-AF65-F5344CB8AC3E}">
        <p14:creationId xmlns:p14="http://schemas.microsoft.com/office/powerpoint/2010/main" val="40136884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has more money</a:t>
            </a:r>
            <a:r>
              <a:rPr lang="en-US" baseline="0" dirty="0" smtClean="0"/>
              <a:t> Alice or Bob?</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64</a:t>
            </a:fld>
            <a:endParaRPr lang="en-US"/>
          </a:p>
        </p:txBody>
      </p:sp>
    </p:spTree>
    <p:extLst>
      <p:ext uri="{BB962C8B-B14F-4D97-AF65-F5344CB8AC3E}">
        <p14:creationId xmlns:p14="http://schemas.microsoft.com/office/powerpoint/2010/main" val="356849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his </a:t>
            </a:r>
            <a:r>
              <a:rPr lang="en-US" sz="1200" b="0" i="0" kern="1200" dirty="0" err="1" smtClean="0">
                <a:solidFill>
                  <a:schemeClr val="tx1"/>
                </a:solidFill>
                <a:effectLst/>
                <a:latin typeface="+mn-lt"/>
                <a:ea typeface="+mn-ea"/>
                <a:cs typeface="+mn-cs"/>
              </a:rPr>
              <a:t>IoT</a:t>
            </a:r>
            <a:r>
              <a:rPr lang="en-US" sz="1200" b="0" i="0" kern="1200" dirty="0" smtClean="0">
                <a:solidFill>
                  <a:schemeClr val="tx1"/>
                </a:solidFill>
                <a:effectLst/>
                <a:latin typeface="+mn-lt"/>
                <a:ea typeface="+mn-ea"/>
                <a:cs typeface="+mn-cs"/>
              </a:rPr>
              <a:t> botnet was made possible by malware called </a:t>
            </a:r>
            <a:r>
              <a:rPr lang="en-US" sz="1200" b="0" i="0" kern="1200" dirty="0" err="1" smtClean="0">
                <a:solidFill>
                  <a:schemeClr val="tx1"/>
                </a:solidFill>
                <a:effectLst/>
                <a:latin typeface="+mn-lt"/>
                <a:ea typeface="+mn-ea"/>
                <a:cs typeface="+mn-cs"/>
              </a:rPr>
              <a:t>Mirai</a:t>
            </a:r>
            <a:r>
              <a:rPr lang="en-US" sz="1200" b="0" i="0" kern="1200" dirty="0" smtClean="0">
                <a:solidFill>
                  <a:schemeClr val="tx1"/>
                </a:solidFill>
                <a:effectLst/>
                <a:latin typeface="+mn-lt"/>
                <a:ea typeface="+mn-ea"/>
                <a:cs typeface="+mn-cs"/>
              </a:rPr>
              <a:t>. Once infected with </a:t>
            </a:r>
            <a:r>
              <a:rPr lang="en-US" sz="1200" b="0" i="0" kern="1200" dirty="0" err="1" smtClean="0">
                <a:solidFill>
                  <a:schemeClr val="tx1"/>
                </a:solidFill>
                <a:effectLst/>
                <a:latin typeface="+mn-lt"/>
                <a:ea typeface="+mn-ea"/>
                <a:cs typeface="+mn-cs"/>
              </a:rPr>
              <a:t>Mirai</a:t>
            </a:r>
            <a:r>
              <a:rPr lang="en-US" sz="1200" b="0" i="0" kern="1200" dirty="0" smtClean="0">
                <a:solidFill>
                  <a:schemeClr val="tx1"/>
                </a:solidFill>
                <a:effectLst/>
                <a:latin typeface="+mn-lt"/>
                <a:ea typeface="+mn-ea"/>
                <a:cs typeface="+mn-cs"/>
              </a:rPr>
              <a:t>, computers continually search the internet for vulnerable </a:t>
            </a:r>
            <a:r>
              <a:rPr lang="en-US" sz="1200" b="0" i="0" kern="1200" dirty="0" err="1" smtClean="0">
                <a:solidFill>
                  <a:schemeClr val="tx1"/>
                </a:solidFill>
                <a:effectLst/>
                <a:latin typeface="+mn-lt"/>
                <a:ea typeface="+mn-ea"/>
                <a:cs typeface="+mn-cs"/>
              </a:rPr>
              <a:t>IoT</a:t>
            </a:r>
            <a:r>
              <a:rPr lang="en-US" sz="1200" b="0" i="0" kern="1200" dirty="0" smtClean="0">
                <a:solidFill>
                  <a:schemeClr val="tx1"/>
                </a:solidFill>
                <a:effectLst/>
                <a:latin typeface="+mn-lt"/>
                <a:ea typeface="+mn-ea"/>
                <a:cs typeface="+mn-cs"/>
              </a:rPr>
              <a:t> devices and then use known default usernames and passwords to login, infecting them with malware. These devices were things like digital cameras and DVR players.</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7</a:t>
            </a:fld>
            <a:endParaRPr lang="en-US"/>
          </a:p>
        </p:txBody>
      </p:sp>
    </p:spTree>
    <p:extLst>
      <p:ext uri="{BB962C8B-B14F-4D97-AF65-F5344CB8AC3E}">
        <p14:creationId xmlns:p14="http://schemas.microsoft.com/office/powerpoint/2010/main" val="247041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FDA confirmed that St. Jude Medical’s implantable cardiac devices have vulnerabilities that could allow a hacker to access a device. Once in, they could deplete the battery or administer incorrect pacing or shocks, the FDA said.</a:t>
            </a:r>
          </a:p>
          <a:p>
            <a:r>
              <a:rPr lang="en-US" dirty="0" smtClean="0"/>
              <a:t>The vulnerability occurred in the transmitter that reads the device’s data and remotely shares it with physicians</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8</a:t>
            </a:fld>
            <a:endParaRPr lang="en-US"/>
          </a:p>
        </p:txBody>
      </p:sp>
    </p:spTree>
    <p:extLst>
      <p:ext uri="{BB962C8B-B14F-4D97-AF65-F5344CB8AC3E}">
        <p14:creationId xmlns:p14="http://schemas.microsoft.com/office/powerpoint/2010/main" val="331631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connectivity element makes them exploitable and if manufacturers and developers don’t consider this and take extra steps to secure devices at the hardware layer, these are stories that we will, unfortunately, keep hearing.”</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9</a:t>
            </a:fld>
            <a:endParaRPr lang="en-US"/>
          </a:p>
        </p:txBody>
      </p:sp>
    </p:spTree>
    <p:extLst>
      <p:ext uri="{BB962C8B-B14F-4D97-AF65-F5344CB8AC3E}">
        <p14:creationId xmlns:p14="http://schemas.microsoft.com/office/powerpoint/2010/main" val="1693205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April 2010 [until about January 2012], </a:t>
            </a:r>
            <a:r>
              <a:rPr lang="en-US" sz="1200" b="0" i="0" kern="1200" dirty="0" err="1" smtClean="0">
                <a:solidFill>
                  <a:schemeClr val="tx1"/>
                </a:solidFill>
                <a:effectLst/>
                <a:latin typeface="+mn-lt"/>
                <a:ea typeface="+mn-ea"/>
                <a:cs typeface="+mn-cs"/>
              </a:rPr>
              <a:t>TRENDnet</a:t>
            </a:r>
            <a:r>
              <a:rPr lang="en-US" sz="1200" b="0" i="0" kern="1200" dirty="0" smtClean="0">
                <a:solidFill>
                  <a:schemeClr val="tx1"/>
                </a:solidFill>
                <a:effectLst/>
                <a:latin typeface="+mn-lt"/>
                <a:ea typeface="+mn-ea"/>
                <a:cs typeface="+mn-cs"/>
              </a:rPr>
              <a:t> transmitted user login credentials in clear, readable text over the Internet, and its mobile apps for the cameras stored consumers’ login information in clear, readable text on their mobile devices, the FTC said.</a:t>
            </a:r>
            <a:endParaRPr lang="en-US" dirty="0"/>
          </a:p>
        </p:txBody>
      </p:sp>
      <p:sp>
        <p:nvSpPr>
          <p:cNvPr id="4" name="Slide Number Placeholder 3"/>
          <p:cNvSpPr>
            <a:spLocks noGrp="1"/>
          </p:cNvSpPr>
          <p:nvPr>
            <p:ph type="sldNum" sz="quarter" idx="10"/>
          </p:nvPr>
        </p:nvSpPr>
        <p:spPr/>
        <p:txBody>
          <a:bodyPr/>
          <a:lstStyle/>
          <a:p>
            <a:fld id="{BE90B12C-5042-475E-B5C1-5AAD2F800028}" type="slidenum">
              <a:rPr lang="en-US" smtClean="0"/>
              <a:t>10</a:t>
            </a:fld>
            <a:endParaRPr lang="en-US"/>
          </a:p>
        </p:txBody>
      </p:sp>
    </p:spTree>
    <p:extLst>
      <p:ext uri="{BB962C8B-B14F-4D97-AF65-F5344CB8AC3E}">
        <p14:creationId xmlns:p14="http://schemas.microsoft.com/office/powerpoint/2010/main" val="1967600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val="0"/>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E21F3A-8915-424E-90B5-0399B77A919C}" type="datetime1">
              <a:rPr lang="en-US" smtClean="0"/>
              <a:t>5/15/2018</a:t>
            </a:fld>
            <a:endParaRPr lang="en-US"/>
          </a:p>
        </p:txBody>
      </p:sp>
      <p:sp>
        <p:nvSpPr>
          <p:cNvPr id="5" name="Footer Placeholder 4"/>
          <p:cNvSpPr>
            <a:spLocks noGrp="1"/>
          </p:cNvSpPr>
          <p:nvPr>
            <p:ph type="ftr" sz="quarter" idx="11"/>
          </p:nvPr>
        </p:nvSpPr>
        <p:spPr/>
        <p:txBody>
          <a:bodyPr/>
          <a:lstStyle/>
          <a:p>
            <a:r>
              <a:rPr lang="en-US" smtClean="0"/>
              <a:t>https://www.trisent.com/blockchain-technology-value-to-exceed-3-1-trillion-by-2030/</a:t>
            </a: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B969246-FAFC-455E-85B4-069EAE7E72DE}" type="slidenum">
              <a:rPr lang="en-US" smtClean="0"/>
              <a:t>‹#›</a:t>
            </a:fld>
            <a:endParaRPr lang="en-US"/>
          </a:p>
        </p:txBody>
      </p:sp>
    </p:spTree>
    <p:extLst>
      <p:ext uri="{BB962C8B-B14F-4D97-AF65-F5344CB8AC3E}">
        <p14:creationId xmlns:p14="http://schemas.microsoft.com/office/powerpoint/2010/main" val="285922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3C6675-808F-4E71-B660-4313A7D61C4B}" type="datetime1">
              <a:rPr lang="en-US" smtClean="0"/>
              <a:t>5/15/2018</a:t>
            </a:fld>
            <a:endParaRPr lang="en-US"/>
          </a:p>
        </p:txBody>
      </p:sp>
      <p:sp>
        <p:nvSpPr>
          <p:cNvPr id="5" name="Footer Placeholder 4"/>
          <p:cNvSpPr>
            <a:spLocks noGrp="1"/>
          </p:cNvSpPr>
          <p:nvPr>
            <p:ph type="ftr" sz="quarter" idx="11"/>
          </p:nvPr>
        </p:nvSpPr>
        <p:spPr/>
        <p:txBody>
          <a:bodyPr/>
          <a:lstStyle/>
          <a:p>
            <a:r>
              <a:rPr lang="en-US" smtClean="0"/>
              <a:t>https://www.trisent.com/blockchain-technology-value-to-exceed-3-1-trillion-by-2030/</a:t>
            </a:r>
            <a:endParaRPr lang="en-US"/>
          </a:p>
        </p:txBody>
      </p:sp>
      <p:sp>
        <p:nvSpPr>
          <p:cNvPr id="6" name="Slide Number Placeholder 5"/>
          <p:cNvSpPr>
            <a:spLocks noGrp="1"/>
          </p:cNvSpPr>
          <p:nvPr>
            <p:ph type="sldNum" sz="quarter" idx="12"/>
          </p:nvPr>
        </p:nvSpPr>
        <p:spPr/>
        <p:txBody>
          <a:bodyPr/>
          <a:lstStyle/>
          <a:p>
            <a:fld id="{DB969246-FAFC-455E-85B4-069EAE7E72DE}" type="slidenum">
              <a:rPr lang="en-US" smtClean="0"/>
              <a:t>‹#›</a:t>
            </a:fld>
            <a:endParaRPr lang="en-US"/>
          </a:p>
        </p:txBody>
      </p:sp>
    </p:spTree>
    <p:extLst>
      <p:ext uri="{BB962C8B-B14F-4D97-AF65-F5344CB8AC3E}">
        <p14:creationId xmlns:p14="http://schemas.microsoft.com/office/powerpoint/2010/main" val="95889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886343-CE63-4371-86DF-933E819E3A9F}" type="datetime1">
              <a:rPr lang="en-US" smtClean="0"/>
              <a:t>5/15/2018</a:t>
            </a:fld>
            <a:endParaRPr lang="en-US"/>
          </a:p>
        </p:txBody>
      </p:sp>
      <p:sp>
        <p:nvSpPr>
          <p:cNvPr id="5" name="Footer Placeholder 4"/>
          <p:cNvSpPr>
            <a:spLocks noGrp="1"/>
          </p:cNvSpPr>
          <p:nvPr>
            <p:ph type="ftr" sz="quarter" idx="11"/>
          </p:nvPr>
        </p:nvSpPr>
        <p:spPr/>
        <p:txBody>
          <a:bodyPr/>
          <a:lstStyle/>
          <a:p>
            <a:r>
              <a:rPr lang="en-US" smtClean="0"/>
              <a:t>https://www.trisent.com/blockchain-technology-value-to-exceed-3-1-trillion-by-2030/</a:t>
            </a:r>
            <a:endParaRPr lang="en-US"/>
          </a:p>
        </p:txBody>
      </p:sp>
      <p:sp>
        <p:nvSpPr>
          <p:cNvPr id="6" name="Slide Number Placeholder 5"/>
          <p:cNvSpPr>
            <a:spLocks noGrp="1"/>
          </p:cNvSpPr>
          <p:nvPr>
            <p:ph type="sldNum" sz="quarter" idx="12"/>
          </p:nvPr>
        </p:nvSpPr>
        <p:spPr/>
        <p:txBody>
          <a:bodyPr/>
          <a:lstStyle/>
          <a:p>
            <a:fld id="{DB969246-FAFC-455E-85B4-069EAE7E72DE}" type="slidenum">
              <a:rPr lang="en-US" smtClean="0"/>
              <a:t>‹#›</a:t>
            </a:fld>
            <a:endParaRPr lang="en-US"/>
          </a:p>
        </p:txBody>
      </p:sp>
    </p:spTree>
    <p:extLst>
      <p:ext uri="{BB962C8B-B14F-4D97-AF65-F5344CB8AC3E}">
        <p14:creationId xmlns:p14="http://schemas.microsoft.com/office/powerpoint/2010/main" val="254441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E366B5-48CA-416C-9781-671A2CA00873}" type="datetime1">
              <a:rPr lang="en-US" smtClean="0"/>
              <a:t>5/15/2018</a:t>
            </a:fld>
            <a:endParaRPr lang="en-US"/>
          </a:p>
        </p:txBody>
      </p:sp>
      <p:sp>
        <p:nvSpPr>
          <p:cNvPr id="5" name="Footer Placeholder 4"/>
          <p:cNvSpPr>
            <a:spLocks noGrp="1"/>
          </p:cNvSpPr>
          <p:nvPr>
            <p:ph type="ftr" sz="quarter" idx="11"/>
          </p:nvPr>
        </p:nvSpPr>
        <p:spPr/>
        <p:txBody>
          <a:bodyPr/>
          <a:lstStyle/>
          <a:p>
            <a:r>
              <a:rPr lang="en-US" smtClean="0"/>
              <a:t>https://www.trisent.com/blockchain-technology-value-to-exceed-3-1-trillion-by-2030/</a:t>
            </a:r>
            <a:endParaRPr lang="en-US"/>
          </a:p>
        </p:txBody>
      </p:sp>
      <p:sp>
        <p:nvSpPr>
          <p:cNvPr id="6" name="Slide Number Placeholder 5"/>
          <p:cNvSpPr>
            <a:spLocks noGrp="1"/>
          </p:cNvSpPr>
          <p:nvPr>
            <p:ph type="sldNum" sz="quarter" idx="12"/>
          </p:nvPr>
        </p:nvSpPr>
        <p:spPr/>
        <p:txBody>
          <a:bodyPr/>
          <a:lstStyle/>
          <a:p>
            <a:fld id="{DB969246-FAFC-455E-85B4-069EAE7E72DE}" type="slidenum">
              <a:rPr lang="en-US" smtClean="0"/>
              <a:t>‹#›</a:t>
            </a:fld>
            <a:endParaRPr lang="en-US"/>
          </a:p>
        </p:txBody>
      </p:sp>
    </p:spTree>
    <p:extLst>
      <p:ext uri="{BB962C8B-B14F-4D97-AF65-F5344CB8AC3E}">
        <p14:creationId xmlns:p14="http://schemas.microsoft.com/office/powerpoint/2010/main" val="419288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DA3AEA6-1769-4860-A1E4-7D0C78AF05A7}" type="datetime1">
              <a:rPr lang="en-US" smtClean="0"/>
              <a:t>5/15/2018</a:t>
            </a:fld>
            <a:endParaRPr lang="en-US"/>
          </a:p>
        </p:txBody>
      </p:sp>
      <p:sp>
        <p:nvSpPr>
          <p:cNvPr id="5" name="Footer Placeholder 4"/>
          <p:cNvSpPr>
            <a:spLocks noGrp="1"/>
          </p:cNvSpPr>
          <p:nvPr>
            <p:ph type="ftr" sz="quarter" idx="11"/>
          </p:nvPr>
        </p:nvSpPr>
        <p:spPr>
          <a:xfrm>
            <a:off x="2182708" y="6272784"/>
            <a:ext cx="6327648" cy="365125"/>
          </a:xfrm>
        </p:spPr>
        <p:txBody>
          <a:bodyPr/>
          <a:lstStyle/>
          <a:p>
            <a:r>
              <a:rPr lang="en-US" smtClean="0"/>
              <a:t>https://www.trisent.com/blockchain-technology-value-to-exceed-3-1-trillion-by-2030/</a:t>
            </a: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val="0"/>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B969246-FAFC-455E-85B4-069EAE7E72DE}" type="slidenum">
              <a:rPr lang="en-US" smtClean="0"/>
              <a:t>‹#›</a:t>
            </a:fld>
            <a:endParaRPr lang="en-US"/>
          </a:p>
        </p:txBody>
      </p:sp>
    </p:spTree>
    <p:extLst>
      <p:ext uri="{BB962C8B-B14F-4D97-AF65-F5344CB8AC3E}">
        <p14:creationId xmlns:p14="http://schemas.microsoft.com/office/powerpoint/2010/main" val="147622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DD9A14-6F67-4B62-AA26-1F8219CF1A2B}" type="datetime1">
              <a:rPr lang="en-US" smtClean="0"/>
              <a:t>5/15/2018</a:t>
            </a:fld>
            <a:endParaRPr lang="en-US"/>
          </a:p>
        </p:txBody>
      </p:sp>
      <p:sp>
        <p:nvSpPr>
          <p:cNvPr id="6" name="Footer Placeholder 5"/>
          <p:cNvSpPr>
            <a:spLocks noGrp="1"/>
          </p:cNvSpPr>
          <p:nvPr>
            <p:ph type="ftr" sz="quarter" idx="11"/>
          </p:nvPr>
        </p:nvSpPr>
        <p:spPr/>
        <p:txBody>
          <a:bodyPr/>
          <a:lstStyle/>
          <a:p>
            <a:r>
              <a:rPr lang="en-US" smtClean="0"/>
              <a:t>https://www.trisent.com/blockchain-technology-value-to-exceed-3-1-trillion-by-2030/</a:t>
            </a:r>
            <a:endParaRPr lang="en-US"/>
          </a:p>
        </p:txBody>
      </p:sp>
      <p:sp>
        <p:nvSpPr>
          <p:cNvPr id="7" name="Slide Number Placeholder 6"/>
          <p:cNvSpPr>
            <a:spLocks noGrp="1"/>
          </p:cNvSpPr>
          <p:nvPr>
            <p:ph type="sldNum" sz="quarter" idx="12"/>
          </p:nvPr>
        </p:nvSpPr>
        <p:spPr/>
        <p:txBody>
          <a:bodyPr/>
          <a:lstStyle/>
          <a:p>
            <a:fld id="{DB969246-FAFC-455E-85B4-069EAE7E72DE}" type="slidenum">
              <a:rPr lang="en-US" smtClean="0"/>
              <a:t>‹#›</a:t>
            </a:fld>
            <a:endParaRPr lang="en-US"/>
          </a:p>
        </p:txBody>
      </p:sp>
    </p:spTree>
    <p:extLst>
      <p:ext uri="{BB962C8B-B14F-4D97-AF65-F5344CB8AC3E}">
        <p14:creationId xmlns:p14="http://schemas.microsoft.com/office/powerpoint/2010/main" val="103274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59C06A-08F9-4618-AD94-E921803CA7EA}" type="datetime1">
              <a:rPr lang="en-US" smtClean="0"/>
              <a:t>5/15/2018</a:t>
            </a:fld>
            <a:endParaRPr lang="en-US"/>
          </a:p>
        </p:txBody>
      </p:sp>
      <p:sp>
        <p:nvSpPr>
          <p:cNvPr id="8" name="Footer Placeholder 7"/>
          <p:cNvSpPr>
            <a:spLocks noGrp="1"/>
          </p:cNvSpPr>
          <p:nvPr>
            <p:ph type="ftr" sz="quarter" idx="11"/>
          </p:nvPr>
        </p:nvSpPr>
        <p:spPr/>
        <p:txBody>
          <a:bodyPr/>
          <a:lstStyle/>
          <a:p>
            <a:r>
              <a:rPr lang="en-US" smtClean="0"/>
              <a:t>https://www.trisent.com/blockchain-technology-value-to-exceed-3-1-trillion-by-2030/</a:t>
            </a:r>
            <a:endParaRPr lang="en-US"/>
          </a:p>
        </p:txBody>
      </p:sp>
      <p:sp>
        <p:nvSpPr>
          <p:cNvPr id="9" name="Slide Number Placeholder 8"/>
          <p:cNvSpPr>
            <a:spLocks noGrp="1"/>
          </p:cNvSpPr>
          <p:nvPr>
            <p:ph type="sldNum" sz="quarter" idx="12"/>
          </p:nvPr>
        </p:nvSpPr>
        <p:spPr/>
        <p:txBody>
          <a:bodyPr/>
          <a:lstStyle/>
          <a:p>
            <a:fld id="{DB969246-FAFC-455E-85B4-069EAE7E72DE}" type="slidenum">
              <a:rPr lang="en-US" smtClean="0"/>
              <a:t>‹#›</a:t>
            </a:fld>
            <a:endParaRPr lang="en-US"/>
          </a:p>
        </p:txBody>
      </p:sp>
    </p:spTree>
    <p:extLst>
      <p:ext uri="{BB962C8B-B14F-4D97-AF65-F5344CB8AC3E}">
        <p14:creationId xmlns:p14="http://schemas.microsoft.com/office/powerpoint/2010/main" val="33848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46F65C-7782-4E17-A3DA-D6D19BACD369}" type="datetime1">
              <a:rPr lang="en-US" smtClean="0"/>
              <a:t>5/15/2018</a:t>
            </a:fld>
            <a:endParaRPr lang="en-US"/>
          </a:p>
        </p:txBody>
      </p:sp>
      <p:sp>
        <p:nvSpPr>
          <p:cNvPr id="4" name="Footer Placeholder 3"/>
          <p:cNvSpPr>
            <a:spLocks noGrp="1"/>
          </p:cNvSpPr>
          <p:nvPr>
            <p:ph type="ftr" sz="quarter" idx="11"/>
          </p:nvPr>
        </p:nvSpPr>
        <p:spPr/>
        <p:txBody>
          <a:bodyPr/>
          <a:lstStyle/>
          <a:p>
            <a:r>
              <a:rPr lang="en-US" smtClean="0"/>
              <a:t>https://www.trisent.com/blockchain-technology-value-to-exceed-3-1-trillion-by-2030/</a:t>
            </a:r>
            <a:endParaRPr lang="en-US"/>
          </a:p>
        </p:txBody>
      </p:sp>
      <p:sp>
        <p:nvSpPr>
          <p:cNvPr id="5" name="Slide Number Placeholder 4"/>
          <p:cNvSpPr>
            <a:spLocks noGrp="1"/>
          </p:cNvSpPr>
          <p:nvPr>
            <p:ph type="sldNum" sz="quarter" idx="12"/>
          </p:nvPr>
        </p:nvSpPr>
        <p:spPr/>
        <p:txBody>
          <a:bodyPr/>
          <a:lstStyle/>
          <a:p>
            <a:fld id="{DB969246-FAFC-455E-85B4-069EAE7E72DE}" type="slidenum">
              <a:rPr lang="en-US" smtClean="0"/>
              <a:t>‹#›</a:t>
            </a:fld>
            <a:endParaRPr lang="en-US"/>
          </a:p>
        </p:txBody>
      </p:sp>
    </p:spTree>
    <p:extLst>
      <p:ext uri="{BB962C8B-B14F-4D97-AF65-F5344CB8AC3E}">
        <p14:creationId xmlns:p14="http://schemas.microsoft.com/office/powerpoint/2010/main" val="409472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4566C-E253-4049-A92C-E7099E585D27}" type="datetime1">
              <a:rPr lang="en-US" smtClean="0"/>
              <a:t>5/15/2018</a:t>
            </a:fld>
            <a:endParaRPr lang="en-US"/>
          </a:p>
        </p:txBody>
      </p:sp>
      <p:sp>
        <p:nvSpPr>
          <p:cNvPr id="3" name="Footer Placeholder 2"/>
          <p:cNvSpPr>
            <a:spLocks noGrp="1"/>
          </p:cNvSpPr>
          <p:nvPr>
            <p:ph type="ftr" sz="quarter" idx="11"/>
          </p:nvPr>
        </p:nvSpPr>
        <p:spPr/>
        <p:txBody>
          <a:bodyPr/>
          <a:lstStyle/>
          <a:p>
            <a:r>
              <a:rPr lang="en-US" smtClean="0"/>
              <a:t>https://www.trisent.com/blockchain-technology-value-to-exceed-3-1-trillion-by-2030/</a:t>
            </a:r>
            <a:endParaRPr lang="en-US"/>
          </a:p>
        </p:txBody>
      </p:sp>
      <p:sp>
        <p:nvSpPr>
          <p:cNvPr id="4" name="Slide Number Placeholder 3"/>
          <p:cNvSpPr>
            <a:spLocks noGrp="1"/>
          </p:cNvSpPr>
          <p:nvPr>
            <p:ph type="sldNum" sz="quarter" idx="12"/>
          </p:nvPr>
        </p:nvSpPr>
        <p:spPr/>
        <p:txBody>
          <a:bodyPr/>
          <a:lstStyle/>
          <a:p>
            <a:fld id="{DB969246-FAFC-455E-85B4-069EAE7E72DE}" type="slidenum">
              <a:rPr lang="en-US" smtClean="0"/>
              <a:t>‹#›</a:t>
            </a:fld>
            <a:endParaRPr lang="en-US"/>
          </a:p>
        </p:txBody>
      </p:sp>
    </p:spTree>
    <p:extLst>
      <p:ext uri="{BB962C8B-B14F-4D97-AF65-F5344CB8AC3E}">
        <p14:creationId xmlns:p14="http://schemas.microsoft.com/office/powerpoint/2010/main" val="345043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476F7-CA88-4238-8241-EB11CFC0520B}" type="datetime1">
              <a:rPr lang="en-US" smtClean="0"/>
              <a:t>5/15/2018</a:t>
            </a:fld>
            <a:endParaRPr lang="en-US"/>
          </a:p>
        </p:txBody>
      </p:sp>
      <p:sp>
        <p:nvSpPr>
          <p:cNvPr id="6" name="Footer Placeholder 5"/>
          <p:cNvSpPr>
            <a:spLocks noGrp="1"/>
          </p:cNvSpPr>
          <p:nvPr>
            <p:ph type="ftr" sz="quarter" idx="11"/>
          </p:nvPr>
        </p:nvSpPr>
        <p:spPr/>
        <p:txBody>
          <a:bodyPr/>
          <a:lstStyle/>
          <a:p>
            <a:r>
              <a:rPr lang="en-US" smtClean="0"/>
              <a:t>https://www.trisent.com/blockchain-technology-value-to-exceed-3-1-trillion-by-2030/</a:t>
            </a: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969246-FAFC-455E-85B4-069EAE7E72DE}" type="slidenum">
              <a:rPr lang="en-US" smtClean="0"/>
              <a:t>‹#›</a:t>
            </a:fld>
            <a:endParaRPr lang="en-US"/>
          </a:p>
        </p:txBody>
      </p:sp>
    </p:spTree>
    <p:extLst>
      <p:ext uri="{BB962C8B-B14F-4D97-AF65-F5344CB8AC3E}">
        <p14:creationId xmlns:p14="http://schemas.microsoft.com/office/powerpoint/2010/main" val="59446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A265E-1737-44A0-A876-985B1808740F}" type="datetime1">
              <a:rPr lang="en-US" smtClean="0"/>
              <a:t>5/15/2018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969246-FAFC-455E-85B4-069EAE7E72DE}" type="slidenum">
              <a:rPr lang="en-US" smtClean="0"/>
              <a:t>‹#›</a:t>
            </a:fld>
            <a:endParaRPr lang="en-US"/>
          </a:p>
        </p:txBody>
      </p:sp>
    </p:spTree>
    <p:extLst>
      <p:ext uri="{BB962C8B-B14F-4D97-AF65-F5344CB8AC3E}">
        <p14:creationId xmlns:p14="http://schemas.microsoft.com/office/powerpoint/2010/main" val="80424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FA609CA-F409-4509-BBED-5436892FBDF4}" type="datetime1">
              <a:rPr lang="en-US" smtClean="0"/>
              <a:t>5/15/2018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smtClean="0"/>
              <a:t>https://www.trisent.com/blockchain-technology-value-to-exceed-3-1-trillion-by-2030/</a:t>
            </a: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B969246-FAFC-455E-85B4-069EAE7E72DE}" type="slidenum">
              <a:rPr lang="en-US" smtClean="0"/>
              <a:t>‹#›</a:t>
            </a:fld>
            <a:endParaRPr lang="en-US"/>
          </a:p>
        </p:txBody>
      </p:sp>
    </p:spTree>
    <p:extLst>
      <p:ext uri="{BB962C8B-B14F-4D97-AF65-F5344CB8AC3E}">
        <p14:creationId xmlns:p14="http://schemas.microsoft.com/office/powerpoint/2010/main" val="2117763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forbes.com/sites/louiscolumbus/2017/12/10/2017-roundup-of-internet-of-things-forecasts/#2e95f04614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smtClean="0"/>
              <a:t>Applications BC </a:t>
            </a:r>
            <a:endParaRPr lang="en-US" dirty="0"/>
          </a:p>
        </p:txBody>
      </p:sp>
      <p:sp>
        <p:nvSpPr>
          <p:cNvPr id="3" name="Subtitle 2"/>
          <p:cNvSpPr>
            <a:spLocks noGrp="1"/>
          </p:cNvSpPr>
          <p:nvPr>
            <p:ph type="subTitle" idx="1"/>
          </p:nvPr>
        </p:nvSpPr>
        <p:spPr/>
        <p:txBody>
          <a:bodyPr/>
          <a:lstStyle/>
          <a:p>
            <a:r>
              <a:rPr lang="nb-NO" dirty="0" smtClean="0"/>
              <a:t>Carl Petter Boehlke</a:t>
            </a:r>
            <a:endParaRPr lang="en-US" dirty="0"/>
          </a:p>
        </p:txBody>
      </p:sp>
    </p:spTree>
    <p:extLst>
      <p:ext uri="{BB962C8B-B14F-4D97-AF65-F5344CB8AC3E}">
        <p14:creationId xmlns:p14="http://schemas.microsoft.com/office/powerpoint/2010/main" val="66734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ym typeface="Wingdings" panose="05000000000000000000" pitchFamily="2" charset="2"/>
              </a:rPr>
              <a:t>IOT Devices</a:t>
            </a:r>
            <a:br>
              <a:rPr lang="nb-NO" dirty="0" smtClean="0">
                <a:sym typeface="Wingdings" panose="05000000000000000000" pitchFamily="2" charset="2"/>
              </a:rPr>
            </a:br>
            <a:r>
              <a:rPr lang="nb-NO" dirty="0">
                <a:sym typeface="Wingdings" panose="05000000000000000000" pitchFamily="2" charset="2"/>
              </a:rPr>
              <a:t>T</a:t>
            </a:r>
            <a:r>
              <a:rPr lang="nb-NO" dirty="0" smtClean="0">
                <a:sym typeface="Wingdings" panose="05000000000000000000" pitchFamily="2" charset="2"/>
              </a:rPr>
              <a:t>RENDnet </a:t>
            </a:r>
            <a:r>
              <a:rPr lang="nb-NO" dirty="0">
                <a:sym typeface="Wingdings" panose="05000000000000000000" pitchFamily="2" charset="2"/>
              </a:rPr>
              <a:t>Webcam Hack</a:t>
            </a:r>
          </a:p>
        </p:txBody>
      </p:sp>
      <p:sp>
        <p:nvSpPr>
          <p:cNvPr id="3" name="Content Placeholder 2"/>
          <p:cNvSpPr>
            <a:spLocks noGrp="1"/>
          </p:cNvSpPr>
          <p:nvPr>
            <p:ph idx="1"/>
          </p:nvPr>
        </p:nvSpPr>
        <p:spPr>
          <a:xfrm>
            <a:off x="1069848" y="2121408"/>
            <a:ext cx="2137586" cy="4050792"/>
          </a:xfrm>
        </p:spPr>
        <p:txBody>
          <a:bodyPr/>
          <a:lstStyle/>
          <a:p>
            <a:endParaRPr lang="en-US" dirty="0"/>
          </a:p>
        </p:txBody>
      </p:sp>
      <p:sp>
        <p:nvSpPr>
          <p:cNvPr id="5" name="TextBox 4"/>
          <p:cNvSpPr txBox="1"/>
          <p:nvPr/>
        </p:nvSpPr>
        <p:spPr>
          <a:xfrm>
            <a:off x="4480243" y="6172200"/>
            <a:ext cx="6776342" cy="369332"/>
          </a:xfrm>
          <a:prstGeom prst="rect">
            <a:avLst/>
          </a:prstGeom>
          <a:noFill/>
        </p:spPr>
        <p:txBody>
          <a:bodyPr wrap="none" rtlCol="0">
            <a:spAutoFit/>
          </a:bodyPr>
          <a:lstStyle/>
          <a:p>
            <a:r>
              <a:rPr lang="en-US" dirty="0"/>
              <a:t>https://www.iotforall.com/5-worst-iot-hacking-vulnerabilities/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418" y="2255418"/>
            <a:ext cx="3772403" cy="3772403"/>
          </a:xfrm>
          <a:prstGeom prst="rect">
            <a:avLst/>
          </a:prstGeom>
        </p:spPr>
      </p:pic>
    </p:spTree>
    <p:extLst>
      <p:ext uri="{BB962C8B-B14F-4D97-AF65-F5344CB8AC3E}">
        <p14:creationId xmlns:p14="http://schemas.microsoft.com/office/powerpoint/2010/main" val="3013927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ym typeface="Wingdings" panose="05000000000000000000" pitchFamily="2" charset="2"/>
              </a:rPr>
              <a:t>IOT Devices</a:t>
            </a:r>
            <a:r>
              <a:rPr lang="nb-NO" dirty="0">
                <a:sym typeface="Wingdings" panose="05000000000000000000" pitchFamily="2" charset="2"/>
              </a:rPr>
              <a:t/>
            </a:r>
            <a:br>
              <a:rPr lang="nb-NO" dirty="0">
                <a:sym typeface="Wingdings" panose="05000000000000000000" pitchFamily="2" charset="2"/>
              </a:rPr>
            </a:br>
            <a:r>
              <a:rPr lang="nb-NO" dirty="0">
                <a:sym typeface="Wingdings" panose="05000000000000000000" pitchFamily="2" charset="2"/>
              </a:rPr>
              <a:t>Jeep Hack</a:t>
            </a:r>
          </a:p>
        </p:txBody>
      </p:sp>
      <p:sp>
        <p:nvSpPr>
          <p:cNvPr id="3" name="Content Placeholder 2"/>
          <p:cNvSpPr>
            <a:spLocks noGrp="1"/>
          </p:cNvSpPr>
          <p:nvPr>
            <p:ph idx="1"/>
          </p:nvPr>
        </p:nvSpPr>
        <p:spPr>
          <a:xfrm>
            <a:off x="1069848" y="2121408"/>
            <a:ext cx="2137586" cy="4050792"/>
          </a:xfrm>
        </p:spPr>
        <p:txBody>
          <a:bodyPr/>
          <a:lstStyle/>
          <a:p>
            <a:endParaRPr lang="en-US" dirty="0"/>
          </a:p>
        </p:txBody>
      </p:sp>
      <p:sp>
        <p:nvSpPr>
          <p:cNvPr id="5" name="TextBox 4"/>
          <p:cNvSpPr txBox="1"/>
          <p:nvPr/>
        </p:nvSpPr>
        <p:spPr>
          <a:xfrm>
            <a:off x="4480243" y="6172200"/>
            <a:ext cx="6776342" cy="369332"/>
          </a:xfrm>
          <a:prstGeom prst="rect">
            <a:avLst/>
          </a:prstGeom>
          <a:noFill/>
        </p:spPr>
        <p:txBody>
          <a:bodyPr wrap="none" rtlCol="0">
            <a:spAutoFit/>
          </a:bodyPr>
          <a:lstStyle/>
          <a:p>
            <a:r>
              <a:rPr lang="en-US" dirty="0"/>
              <a:t>https://www.iotforall.com/5-worst-iot-hacking-vulnerabilities/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987" y="2447459"/>
            <a:ext cx="6898390" cy="3247488"/>
          </a:xfrm>
          <a:prstGeom prst="rect">
            <a:avLst/>
          </a:prstGeom>
        </p:spPr>
      </p:pic>
    </p:spTree>
    <p:extLst>
      <p:ext uri="{BB962C8B-B14F-4D97-AF65-F5344CB8AC3E}">
        <p14:creationId xmlns:p14="http://schemas.microsoft.com/office/powerpoint/2010/main" val="890193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security lessons</a:t>
            </a:r>
            <a:endParaRPr lang="en-US" dirty="0"/>
          </a:p>
        </p:txBody>
      </p:sp>
      <p:sp>
        <p:nvSpPr>
          <p:cNvPr id="3" name="Content Placeholder 2"/>
          <p:cNvSpPr>
            <a:spLocks noGrp="1"/>
          </p:cNvSpPr>
          <p:nvPr>
            <p:ph idx="1"/>
          </p:nvPr>
        </p:nvSpPr>
        <p:spPr/>
        <p:txBody>
          <a:bodyPr/>
          <a:lstStyle/>
          <a:p>
            <a:r>
              <a:rPr lang="en-US" dirty="0"/>
              <a:t>Devices that cannot have their software, passwords, or firmware updated should never be implemented</a:t>
            </a:r>
            <a:r>
              <a:rPr lang="en-US" dirty="0" smtClean="0"/>
              <a:t>.</a:t>
            </a:r>
          </a:p>
          <a:p>
            <a:r>
              <a:rPr lang="en-US" dirty="0"/>
              <a:t>Changing the default username and password should be mandatory for the installation of any device on the Internet.</a:t>
            </a:r>
          </a:p>
          <a:p>
            <a:r>
              <a:rPr lang="en-US" dirty="0"/>
              <a:t>Passwords for </a:t>
            </a:r>
            <a:r>
              <a:rPr lang="en-US" dirty="0" err="1"/>
              <a:t>IoT</a:t>
            </a:r>
            <a:r>
              <a:rPr lang="en-US" dirty="0"/>
              <a:t> devices should be unique per device, especially when they are connected to the Internet.</a:t>
            </a:r>
          </a:p>
          <a:p>
            <a:r>
              <a:rPr lang="en-US" dirty="0"/>
              <a:t>Always patch </a:t>
            </a:r>
            <a:r>
              <a:rPr lang="en-US" dirty="0" err="1"/>
              <a:t>IoT</a:t>
            </a:r>
            <a:r>
              <a:rPr lang="en-US" dirty="0"/>
              <a:t> devices with the latest software and firmware updates to mitigate </a:t>
            </a:r>
            <a:r>
              <a:rPr lang="en-US" dirty="0" smtClean="0"/>
              <a:t>vulnerabilities</a:t>
            </a:r>
          </a:p>
          <a:p>
            <a:pPr marL="0" indent="0">
              <a:buNone/>
            </a:pPr>
            <a:r>
              <a:rPr lang="nb-NO" dirty="0" smtClean="0"/>
              <a:t>-pcmagazine</a:t>
            </a:r>
            <a:endParaRPr lang="en-US" dirty="0" smtClean="0"/>
          </a:p>
        </p:txBody>
      </p:sp>
    </p:spTree>
    <p:extLst>
      <p:ext uri="{BB962C8B-B14F-4D97-AF65-F5344CB8AC3E}">
        <p14:creationId xmlns:p14="http://schemas.microsoft.com/office/powerpoint/2010/main" val="203956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010" y="1322261"/>
            <a:ext cx="5385297" cy="3577732"/>
          </a:xfrm>
          <a:prstGeom prst="rect">
            <a:avLst/>
          </a:prstGeom>
        </p:spPr>
      </p:pic>
    </p:spTree>
    <p:extLst>
      <p:ext uri="{BB962C8B-B14F-4D97-AF65-F5344CB8AC3E}">
        <p14:creationId xmlns:p14="http://schemas.microsoft.com/office/powerpoint/2010/main" val="378062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 benefits</a:t>
            </a:r>
            <a:endParaRPr lang="en-US" dirty="0"/>
          </a:p>
        </p:txBody>
      </p:sp>
      <p:sp>
        <p:nvSpPr>
          <p:cNvPr id="3" name="Content Placeholder 2"/>
          <p:cNvSpPr>
            <a:spLocks noGrp="1"/>
          </p:cNvSpPr>
          <p:nvPr>
            <p:ph idx="1"/>
          </p:nvPr>
        </p:nvSpPr>
        <p:spPr/>
        <p:txBody>
          <a:bodyPr/>
          <a:lstStyle/>
          <a:p>
            <a:r>
              <a:rPr lang="en-US" dirty="0" smtClean="0"/>
              <a:t>Maintains distributed ledger of transactions distributed</a:t>
            </a:r>
          </a:p>
          <a:p>
            <a:r>
              <a:rPr lang="nb-NO" dirty="0" smtClean="0"/>
              <a:t>Decentralized (non-trusting) interact in certain manner</a:t>
            </a:r>
          </a:p>
          <a:p>
            <a:r>
              <a:rPr lang="nb-NO" dirty="0" smtClean="0"/>
              <a:t>trustless consensus</a:t>
            </a:r>
          </a:p>
          <a:p>
            <a:r>
              <a:rPr lang="nb-NO" dirty="0" smtClean="0"/>
              <a:t>Computation resources required, protecting against malicions mining of blocks</a:t>
            </a:r>
          </a:p>
          <a:p>
            <a:r>
              <a:rPr lang="nb-NO" dirty="0" smtClean="0"/>
              <a:t>Puzzle solving introduces randomness</a:t>
            </a:r>
          </a:p>
          <a:p>
            <a:r>
              <a:rPr lang="nb-NO" dirty="0" smtClean="0"/>
              <a:t>Encrypted communication, protecting agains eavesdropping</a:t>
            </a:r>
          </a:p>
          <a:p>
            <a:r>
              <a:rPr lang="nb-NO" dirty="0" smtClean="0"/>
              <a:t>Use of changeable PK that prevents from being tracked, privacy</a:t>
            </a:r>
          </a:p>
          <a:p>
            <a:r>
              <a:rPr lang="nb-NO" dirty="0" smtClean="0"/>
              <a:t>Tagging different pieces of info belonging to different participants </a:t>
            </a:r>
            <a:endParaRPr lang="en-US" dirty="0"/>
          </a:p>
        </p:txBody>
      </p:sp>
    </p:spTree>
    <p:extLst>
      <p:ext uri="{BB962C8B-B14F-4D97-AF65-F5344CB8AC3E}">
        <p14:creationId xmlns:p14="http://schemas.microsoft.com/office/powerpoint/2010/main" val="2019177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nb-NO" dirty="0" smtClean="0"/>
              <a:t>Limited resources (bandwith, computation, memory)</a:t>
            </a:r>
          </a:p>
          <a:p>
            <a:r>
              <a:rPr lang="nb-NO" dirty="0" smtClean="0"/>
              <a:t>Ecosystems rely centralized brokered communications models, all devices are identified, autenticated and connected through cloud servers</a:t>
            </a:r>
          </a:p>
          <a:p>
            <a:r>
              <a:rPr lang="nb-NO" dirty="0" smtClean="0"/>
              <a:t>Lack of privacy: apps require users to reveal precise data to SP to receive personalized services</a:t>
            </a:r>
          </a:p>
          <a:p>
            <a:r>
              <a:rPr lang="nb-NO" dirty="0" smtClean="0"/>
              <a:t>Updates are centralized</a:t>
            </a:r>
          </a:p>
          <a:p>
            <a:r>
              <a:rPr lang="nb-NO" dirty="0" smtClean="0"/>
              <a:t>Users are non heavy</a:t>
            </a:r>
          </a:p>
          <a:p>
            <a:r>
              <a:rPr lang="nb-NO" dirty="0" smtClean="0"/>
              <a:t>Lack of trust phone home devices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415" y="4053078"/>
            <a:ext cx="2816352" cy="1952244"/>
          </a:xfrm>
          <a:prstGeom prst="rect">
            <a:avLst/>
          </a:prstGeom>
        </p:spPr>
      </p:pic>
    </p:spTree>
    <p:extLst>
      <p:ext uri="{BB962C8B-B14F-4D97-AF65-F5344CB8AC3E}">
        <p14:creationId xmlns:p14="http://schemas.microsoft.com/office/powerpoint/2010/main" val="826998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with BC for </a:t>
            </a:r>
            <a:r>
              <a:rPr lang="en-US" dirty="0" err="1" smtClean="0"/>
              <a:t>Iot</a:t>
            </a:r>
            <a:endParaRPr lang="en-US" dirty="0"/>
          </a:p>
        </p:txBody>
      </p:sp>
      <p:sp>
        <p:nvSpPr>
          <p:cNvPr id="3" name="Content Placeholder 2"/>
          <p:cNvSpPr>
            <a:spLocks noGrp="1"/>
          </p:cNvSpPr>
          <p:nvPr>
            <p:ph idx="1"/>
          </p:nvPr>
        </p:nvSpPr>
        <p:spPr/>
        <p:txBody>
          <a:bodyPr/>
          <a:lstStyle/>
          <a:p>
            <a:r>
              <a:rPr lang="en-US" dirty="0" smtClean="0"/>
              <a:t>For some applications </a:t>
            </a:r>
            <a:r>
              <a:rPr lang="en-US" dirty="0" err="1" smtClean="0"/>
              <a:t>IoT</a:t>
            </a:r>
            <a:r>
              <a:rPr lang="en-US" dirty="0" smtClean="0"/>
              <a:t> , there are high limitations</a:t>
            </a:r>
          </a:p>
          <a:p>
            <a:r>
              <a:rPr lang="nb-NO" dirty="0" smtClean="0"/>
              <a:t>Complex consensus (PoW or PoS)</a:t>
            </a:r>
          </a:p>
          <a:p>
            <a:r>
              <a:rPr lang="nb-NO" dirty="0" smtClean="0"/>
              <a:t>Scalability and overheads (typical all blocks are broadcasted to and verified by all nodes) Iot devices have limited bandwidth connections (LPWAN)</a:t>
            </a:r>
          </a:p>
          <a:p>
            <a:r>
              <a:rPr lang="nb-NO" dirty="0" smtClean="0"/>
              <a:t>Latency: in bitcoin 30 min for confirming a transaction. IoT requires shorter delays</a:t>
            </a:r>
          </a:p>
          <a:p>
            <a:r>
              <a:rPr lang="nb-NO" dirty="0"/>
              <a:t>Security overheads: some compu-intesive security mechanisms in BC are ment for protecting from double spending, appropiate for cryptocurrency not directly for IoT</a:t>
            </a:r>
          </a:p>
          <a:p>
            <a:endParaRPr lang="nb-NO"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5132" y="4718304"/>
            <a:ext cx="4047831" cy="1781887"/>
          </a:xfrm>
          <a:prstGeom prst="rect">
            <a:avLst/>
          </a:prstGeom>
        </p:spPr>
      </p:pic>
    </p:spTree>
    <p:extLst>
      <p:ext uri="{BB962C8B-B14F-4D97-AF65-F5344CB8AC3E}">
        <p14:creationId xmlns:p14="http://schemas.microsoft.com/office/powerpoint/2010/main" val="2140479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LSB lightweight scalable </a:t>
            </a:r>
            <a:r>
              <a:rPr lang="en-US" dirty="0" err="1" smtClean="0"/>
              <a:t>Bc</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nb-NO" dirty="0" smtClean="0"/>
              <a:t>Application agnostic</a:t>
            </a:r>
          </a:p>
          <a:p>
            <a:r>
              <a:rPr lang="nb-NO" dirty="0" smtClean="0"/>
              <a:t>2 main tiers: Smart Home and Overlay</a:t>
            </a:r>
          </a:p>
          <a:p>
            <a:r>
              <a:rPr lang="nb-NO" dirty="0" smtClean="0"/>
              <a:t>Transaction is basic comunication primitive for exchanging information among entities.</a:t>
            </a:r>
          </a:p>
          <a:p>
            <a:r>
              <a:rPr lang="nb-NO" dirty="0" smtClean="0"/>
              <a:t>IL (local primitive imutable ledger), like a BC but centralized</a:t>
            </a:r>
          </a:p>
          <a:p>
            <a:pPr lvl="1"/>
            <a:r>
              <a:rPr lang="nb-NO" dirty="0" smtClean="0"/>
              <a:t>Symmetric encryption to encript transactions here.</a:t>
            </a:r>
          </a:p>
          <a:p>
            <a:r>
              <a:rPr lang="nb-NO" dirty="0" smtClean="0"/>
              <a:t>Overlay Tier: capable nodes (SP servers), manage the public bc, to store overlay transactions.</a:t>
            </a:r>
          </a:p>
          <a:p>
            <a:r>
              <a:rPr lang="nb-NO" dirty="0" smtClean="0"/>
              <a:t>Overlay organiza as clusters where CH(cluster heads res for managing public BC.</a:t>
            </a:r>
          </a:p>
          <a:p>
            <a:r>
              <a:rPr lang="nb-NO" dirty="0" smtClean="0"/>
              <a:t>LSB: tunable concensus period for </a:t>
            </a:r>
          </a:p>
          <a:p>
            <a:r>
              <a:rPr lang="nb-NO" dirty="0" smtClean="0"/>
              <a:t>number of generated blocks by the CH</a:t>
            </a:r>
          </a:p>
        </p:txBody>
      </p:sp>
    </p:spTree>
    <p:extLst>
      <p:ext uri="{BB962C8B-B14F-4D97-AF65-F5344CB8AC3E}">
        <p14:creationId xmlns:p14="http://schemas.microsoft.com/office/powerpoint/2010/main" val="3986656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3355" y="1056290"/>
            <a:ext cx="14479901" cy="5801710"/>
          </a:xfrm>
          <a:prstGeom prst="rect">
            <a:avLst/>
          </a:prstGeom>
        </p:spPr>
      </p:pic>
      <p:sp>
        <p:nvSpPr>
          <p:cNvPr id="2" name="Title 1"/>
          <p:cNvSpPr>
            <a:spLocks noGrp="1"/>
          </p:cNvSpPr>
          <p:nvPr>
            <p:ph type="title"/>
          </p:nvPr>
        </p:nvSpPr>
        <p:spPr/>
        <p:txBody>
          <a:bodyPr/>
          <a:lstStyle/>
          <a:p>
            <a:r>
              <a:rPr lang="en-US" dirty="0" smtClean="0"/>
              <a:t>LSB OVERLAY &amp; Smart home </a:t>
            </a:r>
            <a:br>
              <a:rPr lang="en-US" dirty="0" smtClean="0"/>
            </a:br>
            <a:endParaRPr lang="en-US" dirty="0"/>
          </a:p>
        </p:txBody>
      </p:sp>
    </p:spTree>
    <p:extLst>
      <p:ext uri="{BB962C8B-B14F-4D97-AF65-F5344CB8AC3E}">
        <p14:creationId xmlns:p14="http://schemas.microsoft.com/office/powerpoint/2010/main" val="3102718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LSB Encryption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870" y="2093976"/>
            <a:ext cx="2381250" cy="3571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085" y="1918284"/>
            <a:ext cx="5476243" cy="3747567"/>
          </a:xfrm>
          <a:prstGeom prst="rect">
            <a:avLst/>
          </a:prstGeom>
        </p:spPr>
      </p:pic>
      <p:sp>
        <p:nvSpPr>
          <p:cNvPr id="3" name="TextBox 2"/>
          <p:cNvSpPr txBox="1"/>
          <p:nvPr/>
        </p:nvSpPr>
        <p:spPr>
          <a:xfrm>
            <a:off x="1529255" y="1450422"/>
            <a:ext cx="2547557" cy="369332"/>
          </a:xfrm>
          <a:prstGeom prst="rect">
            <a:avLst/>
          </a:prstGeom>
          <a:noFill/>
        </p:spPr>
        <p:txBody>
          <a:bodyPr wrap="none" rtlCol="0">
            <a:spAutoFit/>
          </a:bodyPr>
          <a:lstStyle/>
          <a:p>
            <a:r>
              <a:rPr lang="en-US" dirty="0" smtClean="0"/>
              <a:t>Symmetric encryption</a:t>
            </a:r>
            <a:endParaRPr lang="en-US" dirty="0"/>
          </a:p>
        </p:txBody>
      </p:sp>
      <p:sp>
        <p:nvSpPr>
          <p:cNvPr id="6" name="TextBox 5"/>
          <p:cNvSpPr txBox="1"/>
          <p:nvPr/>
        </p:nvSpPr>
        <p:spPr>
          <a:xfrm>
            <a:off x="7402427" y="1454948"/>
            <a:ext cx="2653355" cy="369332"/>
          </a:xfrm>
          <a:prstGeom prst="rect">
            <a:avLst/>
          </a:prstGeom>
          <a:noFill/>
        </p:spPr>
        <p:txBody>
          <a:bodyPr wrap="none" rtlCol="0">
            <a:spAutoFit/>
          </a:bodyPr>
          <a:lstStyle/>
          <a:p>
            <a:r>
              <a:rPr lang="en-US" dirty="0" smtClean="0"/>
              <a:t>asymmetric encryption</a:t>
            </a:r>
            <a:endParaRPr lang="en-US" dirty="0"/>
          </a:p>
        </p:txBody>
      </p:sp>
    </p:spTree>
    <p:extLst>
      <p:ext uri="{BB962C8B-B14F-4D97-AF65-F5344CB8AC3E}">
        <p14:creationId xmlns:p14="http://schemas.microsoft.com/office/powerpoint/2010/main" val="2001067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a:t>
            </a:r>
            <a:endParaRPr lang="en-US" dirty="0"/>
          </a:p>
        </p:txBody>
      </p:sp>
      <p:sp>
        <p:nvSpPr>
          <p:cNvPr id="3" name="Content Placeholder 2"/>
          <p:cNvSpPr>
            <a:spLocks noGrp="1"/>
          </p:cNvSpPr>
          <p:nvPr>
            <p:ph idx="1"/>
          </p:nvPr>
        </p:nvSpPr>
        <p:spPr/>
        <p:txBody>
          <a:bodyPr/>
          <a:lstStyle/>
          <a:p>
            <a:r>
              <a:rPr lang="en-US" dirty="0" err="1"/>
              <a:t>Blockchains</a:t>
            </a:r>
            <a:r>
              <a:rPr lang="en-US" dirty="0"/>
              <a:t> and Smart Contracts for the Internet of Things Konstantinos </a:t>
            </a:r>
            <a:r>
              <a:rPr lang="en-US" i="1" dirty="0" err="1"/>
              <a:t>Christidis</a:t>
            </a:r>
            <a:r>
              <a:rPr lang="en-US" i="1" dirty="0"/>
              <a:t> and Michael </a:t>
            </a:r>
            <a:r>
              <a:rPr lang="en-US" i="1" dirty="0" err="1"/>
              <a:t>Devetsikiotis</a:t>
            </a:r>
            <a:endParaRPr lang="en-US" i="1" dirty="0" smtClean="0"/>
          </a:p>
          <a:p>
            <a:r>
              <a:rPr lang="en-US" dirty="0"/>
              <a:t>LSB: A Lightweight Scalable </a:t>
            </a:r>
            <a:r>
              <a:rPr lang="en-US" dirty="0" err="1"/>
              <a:t>BlockChain</a:t>
            </a:r>
            <a:r>
              <a:rPr lang="en-US" dirty="0"/>
              <a:t> for </a:t>
            </a:r>
            <a:r>
              <a:rPr lang="en-US" dirty="0" err="1"/>
              <a:t>IoT</a:t>
            </a:r>
            <a:r>
              <a:rPr lang="en-US" dirty="0"/>
              <a:t> Security and Privacy </a:t>
            </a:r>
            <a:r>
              <a:rPr lang="en-US" i="1" dirty="0"/>
              <a:t>Ali </a:t>
            </a:r>
            <a:r>
              <a:rPr lang="en-US" i="1" dirty="0" err="1"/>
              <a:t>Dorri</a:t>
            </a:r>
            <a:r>
              <a:rPr lang="en-US" i="1" dirty="0"/>
              <a:t>, </a:t>
            </a:r>
            <a:r>
              <a:rPr lang="en-US" i="1" dirty="0" err="1"/>
              <a:t>Salil</a:t>
            </a:r>
            <a:r>
              <a:rPr lang="en-US" i="1" dirty="0"/>
              <a:t> S. </a:t>
            </a:r>
            <a:r>
              <a:rPr lang="en-US" i="1" dirty="0" err="1"/>
              <a:t>Kanhere</a:t>
            </a:r>
            <a:r>
              <a:rPr lang="en-US" i="1" dirty="0"/>
              <a:t>, Raja </a:t>
            </a:r>
            <a:r>
              <a:rPr lang="en-US" i="1" dirty="0" err="1"/>
              <a:t>Jurdak</a:t>
            </a:r>
            <a:r>
              <a:rPr lang="en-US" i="1" dirty="0"/>
              <a:t>, Praveen </a:t>
            </a:r>
            <a:r>
              <a:rPr lang="en-US" i="1" dirty="0" err="1" smtClean="0"/>
              <a:t>Gauravaram</a:t>
            </a:r>
            <a:endParaRPr lang="en-US" i="1" dirty="0" smtClean="0"/>
          </a:p>
          <a:p>
            <a:r>
              <a:rPr lang="en-US" dirty="0"/>
              <a:t>Providing Privacy, Safety, and Security in </a:t>
            </a:r>
            <a:r>
              <a:rPr lang="en-US" dirty="0" err="1"/>
              <a:t>IoT</a:t>
            </a:r>
            <a:r>
              <a:rPr lang="en-US" dirty="0"/>
              <a:t>-Based </a:t>
            </a:r>
            <a:r>
              <a:rPr lang="en-US" dirty="0" err="1"/>
              <a:t>Transactive</a:t>
            </a:r>
            <a:r>
              <a:rPr lang="en-US" dirty="0"/>
              <a:t> Energy Systems using Distributed Ledgers </a:t>
            </a:r>
            <a:r>
              <a:rPr lang="en-US" i="1" dirty="0"/>
              <a:t>Aron </a:t>
            </a:r>
            <a:r>
              <a:rPr lang="en-US" i="1" dirty="0" err="1"/>
              <a:t>Laszka</a:t>
            </a:r>
            <a:r>
              <a:rPr lang="en-US" i="1" dirty="0"/>
              <a:t>, Abhishek Dubey, Michael Walker, Douglas Schmidt</a:t>
            </a:r>
          </a:p>
        </p:txBody>
      </p:sp>
    </p:spTree>
    <p:extLst>
      <p:ext uri="{BB962C8B-B14F-4D97-AF65-F5344CB8AC3E}">
        <p14:creationId xmlns:p14="http://schemas.microsoft.com/office/powerpoint/2010/main" val="3854025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LSB OVERLAY &amp; Smart home </a:t>
            </a:r>
            <a:br>
              <a:rPr lang="en-US" dirty="0" smtClean="0"/>
            </a:b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582779" y="2121408"/>
            <a:ext cx="8153846" cy="4283138"/>
          </a:xfrm>
          <a:prstGeom prst="rect">
            <a:avLst/>
          </a:prstGeom>
        </p:spPr>
      </p:pic>
      <p:sp>
        <p:nvSpPr>
          <p:cNvPr id="5" name="Content Placeholder 2"/>
          <p:cNvSpPr>
            <a:spLocks noGrp="1"/>
          </p:cNvSpPr>
          <p:nvPr>
            <p:ph idx="1"/>
          </p:nvPr>
        </p:nvSpPr>
        <p:spPr>
          <a:xfrm>
            <a:off x="1069848" y="2121408"/>
            <a:ext cx="10058400" cy="4050792"/>
          </a:xfrm>
        </p:spPr>
        <p:txBody>
          <a:bodyPr>
            <a:normAutofit/>
          </a:bodyPr>
          <a:lstStyle/>
          <a:p>
            <a:r>
              <a:rPr lang="nb-NO" dirty="0" smtClean="0"/>
              <a:t>Multisig transaction</a:t>
            </a:r>
          </a:p>
        </p:txBody>
      </p:sp>
    </p:spTree>
    <p:extLst>
      <p:ext uri="{BB962C8B-B14F-4D97-AF65-F5344CB8AC3E}">
        <p14:creationId xmlns:p14="http://schemas.microsoft.com/office/powerpoint/2010/main" val="79733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LSB OVERLAY &amp; Smart home </a:t>
            </a:r>
            <a:br>
              <a:rPr lang="en-US" dirty="0" smtClean="0"/>
            </a:b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89221" y="3031957"/>
            <a:ext cx="6448926" cy="2021306"/>
          </a:xfrm>
          <a:prstGeom prst="rect">
            <a:avLst/>
          </a:prstGeom>
        </p:spPr>
      </p:pic>
      <p:sp>
        <p:nvSpPr>
          <p:cNvPr id="4" name="Content Placeholder 2"/>
          <p:cNvSpPr>
            <a:spLocks noGrp="1"/>
          </p:cNvSpPr>
          <p:nvPr>
            <p:ph idx="1"/>
          </p:nvPr>
        </p:nvSpPr>
        <p:spPr>
          <a:xfrm>
            <a:off x="1069848" y="2121408"/>
            <a:ext cx="10058400" cy="4050792"/>
          </a:xfrm>
        </p:spPr>
        <p:txBody>
          <a:bodyPr>
            <a:normAutofit/>
          </a:bodyPr>
          <a:lstStyle/>
          <a:p>
            <a:r>
              <a:rPr lang="nb-NO" dirty="0" smtClean="0"/>
              <a:t>Trust table</a:t>
            </a:r>
          </a:p>
        </p:txBody>
      </p:sp>
    </p:spTree>
    <p:extLst>
      <p:ext uri="{BB962C8B-B14F-4D97-AF65-F5344CB8AC3E}">
        <p14:creationId xmlns:p14="http://schemas.microsoft.com/office/powerpoint/2010/main" val="2682557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LSB How</a:t>
            </a:r>
            <a:br>
              <a:rPr lang="en-US" dirty="0" smtClean="0"/>
            </a:br>
            <a:endParaRPr lang="en-US" dirty="0"/>
          </a:p>
        </p:txBody>
      </p:sp>
      <p:sp>
        <p:nvSpPr>
          <p:cNvPr id="3" name="Content Placeholder 2"/>
          <p:cNvSpPr>
            <a:spLocks noGrp="1"/>
          </p:cNvSpPr>
          <p:nvPr>
            <p:ph idx="1"/>
          </p:nvPr>
        </p:nvSpPr>
        <p:spPr/>
        <p:txBody>
          <a:bodyPr>
            <a:normAutofit/>
          </a:bodyPr>
          <a:lstStyle/>
          <a:p>
            <a:r>
              <a:rPr lang="nb-NO" dirty="0" smtClean="0"/>
              <a:t>Distriubuted trust algorithm</a:t>
            </a:r>
          </a:p>
          <a:p>
            <a:r>
              <a:rPr lang="nb-NO" dirty="0" smtClean="0"/>
              <a:t>Each CH acumulates evidence about other CH, and the validity of the new blocks they generate.</a:t>
            </a:r>
          </a:p>
          <a:p>
            <a:r>
              <a:rPr lang="nb-NO" dirty="0" smtClean="0"/>
              <a:t>DTM: dynamically adjust throughput to public BC.</a:t>
            </a:r>
          </a:p>
          <a:p>
            <a:pPr lvl="1"/>
            <a:r>
              <a:rPr lang="nb-NO" dirty="0" smtClean="0"/>
              <a:t>Network is selfscaling</a:t>
            </a:r>
          </a:p>
        </p:txBody>
      </p:sp>
    </p:spTree>
    <p:extLst>
      <p:ext uri="{BB962C8B-B14F-4D97-AF65-F5344CB8AC3E}">
        <p14:creationId xmlns:p14="http://schemas.microsoft.com/office/powerpoint/2010/main" val="1487636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LSB flow of data</a:t>
            </a:r>
            <a:br>
              <a:rPr lang="en-US" dirty="0" smtClean="0"/>
            </a:br>
            <a:endParaRPr lang="en-US" dirty="0"/>
          </a:p>
        </p:txBody>
      </p:sp>
      <p:sp>
        <p:nvSpPr>
          <p:cNvPr id="3" name="Content Placeholder 2"/>
          <p:cNvSpPr>
            <a:spLocks noGrp="1"/>
          </p:cNvSpPr>
          <p:nvPr>
            <p:ph idx="1"/>
          </p:nvPr>
        </p:nvSpPr>
        <p:spPr/>
        <p:txBody>
          <a:bodyPr>
            <a:normAutofit/>
          </a:bodyPr>
          <a:lstStyle/>
          <a:p>
            <a:r>
              <a:rPr lang="nb-NO" dirty="0" smtClean="0"/>
              <a:t>To and from IoT devices: seperate from transaction flow</a:t>
            </a:r>
          </a:p>
          <a:p>
            <a:r>
              <a:rPr lang="nb-NO" dirty="0" smtClean="0"/>
              <a:t>Transactions are broadcasted among overlay nodes</a:t>
            </a:r>
          </a:p>
          <a:p>
            <a:r>
              <a:rPr lang="nb-NO" dirty="0" smtClean="0"/>
              <a:t>Data packets are routed toward their destinations.</a:t>
            </a:r>
          </a:p>
        </p:txBody>
      </p:sp>
    </p:spTree>
    <p:extLst>
      <p:ext uri="{BB962C8B-B14F-4D97-AF65-F5344CB8AC3E}">
        <p14:creationId xmlns:p14="http://schemas.microsoft.com/office/powerpoint/2010/main" val="2822718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smart home tier</a:t>
            </a:r>
            <a:br>
              <a:rPr lang="en-US" dirty="0" smtClean="0"/>
            </a:br>
            <a:endParaRPr lang="en-US" dirty="0"/>
          </a:p>
        </p:txBody>
      </p:sp>
      <p:sp>
        <p:nvSpPr>
          <p:cNvPr id="3" name="Content Placeholder 2"/>
          <p:cNvSpPr>
            <a:spLocks noGrp="1"/>
          </p:cNvSpPr>
          <p:nvPr>
            <p:ph idx="1"/>
          </p:nvPr>
        </p:nvSpPr>
        <p:spPr/>
        <p:txBody>
          <a:bodyPr/>
          <a:lstStyle/>
          <a:p>
            <a:r>
              <a:rPr lang="nb-NO" dirty="0" smtClean="0"/>
              <a:t>IL: local immutable ledger of local transactions similar to BC but managed centrally</a:t>
            </a:r>
          </a:p>
          <a:p>
            <a:r>
              <a:rPr lang="nb-NO" dirty="0" smtClean="0"/>
              <a:t>Symmetric encription is used to encrypt transactions in this tier</a:t>
            </a:r>
          </a:p>
          <a:p>
            <a:r>
              <a:rPr lang="nb-NO" dirty="0" smtClean="0"/>
              <a:t>Process local transactions and overlay transactions generated to and from SH</a:t>
            </a:r>
          </a:p>
          <a:p>
            <a:endParaRPr lang="en-US" dirty="0"/>
          </a:p>
        </p:txBody>
      </p:sp>
    </p:spTree>
    <p:extLst>
      <p:ext uri="{BB962C8B-B14F-4D97-AF65-F5344CB8AC3E}">
        <p14:creationId xmlns:p14="http://schemas.microsoft.com/office/powerpoint/2010/main" val="3319819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SH : IL</a:t>
            </a:r>
            <a:br>
              <a:rPr lang="en-US" dirty="0" smtClean="0"/>
            </a:br>
            <a:endParaRPr lang="en-US" dirty="0"/>
          </a:p>
        </p:txBody>
      </p:sp>
      <p:sp>
        <p:nvSpPr>
          <p:cNvPr id="3" name="Content Placeholder 2"/>
          <p:cNvSpPr>
            <a:spLocks noGrp="1"/>
          </p:cNvSpPr>
          <p:nvPr>
            <p:ph idx="1"/>
          </p:nvPr>
        </p:nvSpPr>
        <p:spPr/>
        <p:txBody>
          <a:bodyPr/>
          <a:lstStyle/>
          <a:p>
            <a:r>
              <a:rPr lang="nb-NO" dirty="0" smtClean="0"/>
              <a:t>LBM requestee: IL records: block header :hash to previous block</a:t>
            </a:r>
          </a:p>
          <a:p>
            <a:pPr lvl="1"/>
            <a:r>
              <a:rPr lang="nb-NO" dirty="0" smtClean="0"/>
              <a:t>Policy header: access control list rules for processing local and overlay transactions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112168"/>
            <a:ext cx="12784147" cy="3060032"/>
          </a:xfrm>
          <a:prstGeom prst="rect">
            <a:avLst/>
          </a:prstGeom>
        </p:spPr>
      </p:pic>
    </p:spTree>
    <p:extLst>
      <p:ext uri="{BB962C8B-B14F-4D97-AF65-F5344CB8AC3E}">
        <p14:creationId xmlns:p14="http://schemas.microsoft.com/office/powerpoint/2010/main" val="4133429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Overlay tier</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nb-NO" dirty="0"/>
              <a:t>Distributed trust </a:t>
            </a:r>
            <a:r>
              <a:rPr lang="nb-NO" dirty="0" smtClean="0"/>
              <a:t>algorithm</a:t>
            </a:r>
          </a:p>
          <a:p>
            <a:r>
              <a:rPr lang="nb-NO" dirty="0" smtClean="0"/>
              <a:t>Nodes are grouped into clusters, where a CH is elected</a:t>
            </a:r>
          </a:p>
          <a:p>
            <a:r>
              <a:rPr lang="nb-NO" dirty="0" smtClean="0"/>
              <a:t>CHs process incoming and outgoing  transactions generated to or form their cluster members</a:t>
            </a:r>
          </a:p>
          <a:p>
            <a:r>
              <a:rPr lang="nb-NO" dirty="0" smtClean="0"/>
              <a:t>Each CH accumulates evidence about other CHs based on the validity of the new nodes that they generate</a:t>
            </a:r>
          </a:p>
          <a:p>
            <a:r>
              <a:rPr lang="nb-NO" dirty="0" smtClean="0"/>
              <a:t>CHs more trust, less verification needed in transactions for a new block</a:t>
            </a:r>
          </a:p>
          <a:p>
            <a:r>
              <a:rPr lang="nb-NO" dirty="0" smtClean="0"/>
              <a:t>DTM: adjust some system parameters to ensure throughput to the public BC (tps appended to BC)</a:t>
            </a:r>
          </a:p>
          <a:p>
            <a:r>
              <a:rPr lang="nb-NO" dirty="0" smtClean="0"/>
              <a:t>DTM ensures network is self scalling. </a:t>
            </a:r>
            <a:endParaRPr lang="en-US" dirty="0"/>
          </a:p>
          <a:p>
            <a:pPr marL="0" indent="0">
              <a:buNone/>
            </a:pPr>
            <a:r>
              <a:rPr lang="nb-NO" dirty="0" smtClean="0"/>
              <a:t> </a:t>
            </a:r>
            <a:endParaRPr lang="en-US" dirty="0"/>
          </a:p>
        </p:txBody>
      </p:sp>
    </p:spTree>
    <p:extLst>
      <p:ext uri="{BB962C8B-B14F-4D97-AF65-F5344CB8AC3E}">
        <p14:creationId xmlns:p14="http://schemas.microsoft.com/office/powerpoint/2010/main" val="1040899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LSB OVERLAY Consensus</a:t>
            </a:r>
            <a:br>
              <a:rPr lang="en-US" dirty="0" smtClean="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564" y="1443037"/>
            <a:ext cx="2143125" cy="21431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710" y="4360452"/>
            <a:ext cx="907131" cy="9071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326" y="4196021"/>
            <a:ext cx="2143125" cy="2143125"/>
          </a:xfrm>
          <a:prstGeom prst="rect">
            <a:avLst/>
          </a:prstGeom>
        </p:spPr>
      </p:pic>
      <p:sp>
        <p:nvSpPr>
          <p:cNvPr id="7" name="Content Placeholder 2"/>
          <p:cNvSpPr>
            <a:spLocks noGrp="1"/>
          </p:cNvSpPr>
          <p:nvPr>
            <p:ph idx="1"/>
          </p:nvPr>
        </p:nvSpPr>
        <p:spPr>
          <a:xfrm>
            <a:off x="6099048" y="1782222"/>
            <a:ext cx="4403768" cy="1464754"/>
          </a:xfrm>
        </p:spPr>
        <p:txBody>
          <a:bodyPr>
            <a:normAutofit/>
          </a:bodyPr>
          <a:lstStyle/>
          <a:p>
            <a:r>
              <a:rPr lang="nb-NO" sz="4000" dirty="0" smtClean="0"/>
              <a:t>Direct Evidence</a:t>
            </a:r>
            <a:endParaRPr lang="en-US" sz="4000" dirty="0"/>
          </a:p>
          <a:p>
            <a:pPr marL="0" indent="0">
              <a:buNone/>
            </a:pPr>
            <a:r>
              <a:rPr lang="nb-NO" dirty="0" smtClean="0"/>
              <a:t> </a:t>
            </a:r>
            <a:endParaRPr lang="en-US" dirty="0"/>
          </a:p>
        </p:txBody>
      </p:sp>
      <p:sp>
        <p:nvSpPr>
          <p:cNvPr id="8" name="Content Placeholder 2"/>
          <p:cNvSpPr txBox="1">
            <a:spLocks/>
          </p:cNvSpPr>
          <p:nvPr/>
        </p:nvSpPr>
        <p:spPr>
          <a:xfrm>
            <a:off x="968832" y="4535207"/>
            <a:ext cx="4870494" cy="146475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nb-NO" sz="4000" dirty="0" smtClean="0"/>
              <a:t>Indirect Evidence</a:t>
            </a:r>
            <a:endParaRPr lang="en-US" sz="4000" dirty="0" smtClean="0"/>
          </a:p>
          <a:p>
            <a:pPr marL="0" indent="0">
              <a:buFont typeface="Wingdings" pitchFamily="2" charset="2"/>
              <a:buNone/>
            </a:pPr>
            <a:r>
              <a:rPr lang="nb-NO" dirty="0" smtClean="0"/>
              <a:t> </a:t>
            </a:r>
            <a:endParaRPr lang="en-US" dirty="0"/>
          </a:p>
        </p:txBody>
      </p:sp>
      <p:cxnSp>
        <p:nvCxnSpPr>
          <p:cNvPr id="10" name="Straight Connector 9"/>
          <p:cNvCxnSpPr/>
          <p:nvPr/>
        </p:nvCxnSpPr>
        <p:spPr>
          <a:xfrm>
            <a:off x="1235242" y="3891223"/>
            <a:ext cx="90156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460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Overlay tier</a:t>
            </a:r>
            <a:br>
              <a:rPr lang="en-US" dirty="0" smtClean="0"/>
            </a:br>
            <a:endParaRPr lang="en-US" dirty="0"/>
          </a:p>
        </p:txBody>
      </p:sp>
      <p:sp>
        <p:nvSpPr>
          <p:cNvPr id="3" name="Content Placeholder 2"/>
          <p:cNvSpPr>
            <a:spLocks noGrp="1"/>
          </p:cNvSpPr>
          <p:nvPr>
            <p:ph idx="1"/>
          </p:nvPr>
        </p:nvSpPr>
        <p:spPr/>
        <p:txBody>
          <a:bodyPr/>
          <a:lstStyle/>
          <a:p>
            <a:r>
              <a:rPr lang="nb-NO" dirty="0" smtClean="0"/>
              <a:t>Capable nodes, SP servers, collaborativel manage a public BC which stores overlay transactions</a:t>
            </a:r>
          </a:p>
          <a:p>
            <a:r>
              <a:rPr lang="nb-NO" dirty="0" smtClean="0"/>
              <a:t>Scalability assured, overlay nodes are organized as clusters and only the Cluster Heads (CH) are responsible of managing the public BC</a:t>
            </a:r>
          </a:p>
          <a:p>
            <a:r>
              <a:rPr lang="nb-NO" dirty="0" smtClean="0"/>
              <a:t>Proposed a lightweight consensus algorithm that limits the number of new blocks generated by the CHs within a tunable consensus period</a:t>
            </a:r>
          </a:p>
          <a:p>
            <a:r>
              <a:rPr lang="nb-NO" dirty="0" smtClean="0"/>
              <a:t>Asymetric encription (sha256) (single signature and multisig)</a:t>
            </a:r>
          </a:p>
          <a:p>
            <a:pPr marL="0" indent="0">
              <a:buNone/>
            </a:pPr>
            <a:r>
              <a:rPr lang="nb-NO" dirty="0" smtClean="0"/>
              <a:t> </a:t>
            </a:r>
            <a:endParaRPr lang="en-US" dirty="0"/>
          </a:p>
        </p:txBody>
      </p:sp>
    </p:spTree>
    <p:extLst>
      <p:ext uri="{BB962C8B-B14F-4D97-AF65-F5344CB8AC3E}">
        <p14:creationId xmlns:p14="http://schemas.microsoft.com/office/powerpoint/2010/main" val="3450550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Overlay tier</a:t>
            </a:r>
            <a:br>
              <a:rPr lang="en-US" dirty="0" smtClean="0"/>
            </a:br>
            <a:endParaRPr lang="en-US" dirty="0"/>
          </a:p>
        </p:txBody>
      </p:sp>
      <p:sp>
        <p:nvSpPr>
          <p:cNvPr id="3" name="Content Placeholder 2"/>
          <p:cNvSpPr>
            <a:spLocks noGrp="1"/>
          </p:cNvSpPr>
          <p:nvPr>
            <p:ph idx="1"/>
          </p:nvPr>
        </p:nvSpPr>
        <p:spPr/>
        <p:txBody>
          <a:bodyPr/>
          <a:lstStyle/>
          <a:p>
            <a:r>
              <a:rPr lang="nb-NO" dirty="0" smtClean="0"/>
              <a:t>Each node is known by PK</a:t>
            </a:r>
          </a:p>
          <a:p>
            <a:r>
              <a:rPr lang="nb-NO" dirty="0" smtClean="0"/>
              <a:t>Fresh PKs to generate new transaction</a:t>
            </a:r>
          </a:p>
          <a:p>
            <a:r>
              <a:rPr lang="nb-NO" dirty="0" smtClean="0"/>
              <a:t>Entities: overlay nodes: smart home(LBM), mobile devices, Service Providers (SP) servers, cloud storage (where smart homes store data)</a:t>
            </a:r>
            <a:endParaRPr lang="en-US" dirty="0"/>
          </a:p>
          <a:p>
            <a:pPr marL="0" indent="0">
              <a:buNone/>
            </a:pPr>
            <a:r>
              <a:rPr lang="nb-NO" dirty="0" smtClean="0"/>
              <a:t> </a:t>
            </a:r>
            <a:endParaRPr lang="en-US" dirty="0"/>
          </a:p>
        </p:txBody>
      </p:sp>
    </p:spTree>
    <p:extLst>
      <p:ext uri="{BB962C8B-B14F-4D97-AF65-F5344CB8AC3E}">
        <p14:creationId xmlns:p14="http://schemas.microsoft.com/office/powerpoint/2010/main" val="1381273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2070" y="1922557"/>
            <a:ext cx="9253955" cy="4935443"/>
          </a:xfrm>
        </p:spPr>
      </p:pic>
    </p:spTree>
    <p:extLst>
      <p:ext uri="{BB962C8B-B14F-4D97-AF65-F5344CB8AC3E}">
        <p14:creationId xmlns:p14="http://schemas.microsoft.com/office/powerpoint/2010/main" val="3183692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LSB OVERLAY Consensus</a:t>
            </a:r>
            <a:br>
              <a:rPr lang="en-US" dirty="0" smtClean="0"/>
            </a:b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30442" y="1780672"/>
            <a:ext cx="7218948" cy="4201191"/>
          </a:xfrm>
          <a:prstGeom prst="rect">
            <a:avLst/>
          </a:prstGeom>
        </p:spPr>
      </p:pic>
    </p:spTree>
    <p:extLst>
      <p:ext uri="{BB962C8B-B14F-4D97-AF65-F5344CB8AC3E}">
        <p14:creationId xmlns:p14="http://schemas.microsoft.com/office/powerpoint/2010/main" val="1323256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LSB OVERLAY Consensus</a:t>
            </a:r>
            <a:br>
              <a:rPr lang="en-US" dirty="0" smtClean="0"/>
            </a:br>
            <a:endParaRPr lang="en-US" dirty="0"/>
          </a:p>
        </p:txBody>
      </p:sp>
      <p:sp>
        <p:nvSpPr>
          <p:cNvPr id="5" name="Content Placeholder 2"/>
          <p:cNvSpPr>
            <a:spLocks noGrp="1"/>
          </p:cNvSpPr>
          <p:nvPr>
            <p:ph idx="1"/>
          </p:nvPr>
        </p:nvSpPr>
        <p:spPr>
          <a:xfrm>
            <a:off x="1069848" y="2121408"/>
            <a:ext cx="10058400" cy="4050792"/>
          </a:xfrm>
        </p:spPr>
        <p:txBody>
          <a:bodyPr/>
          <a:lstStyle/>
          <a:p>
            <a:r>
              <a:rPr lang="nb-NO" dirty="0" smtClean="0"/>
              <a:t>DTM: calculate utilization ratio: </a:t>
            </a:r>
          </a:p>
          <a:p>
            <a:pPr marL="0" indent="0">
              <a:buNone/>
            </a:pPr>
            <a:r>
              <a:rPr lang="nb-NO" dirty="0" smtClean="0"/>
              <a:t>Total number of new transactions generated</a:t>
            </a:r>
          </a:p>
          <a:p>
            <a:pPr marL="0" indent="0">
              <a:buNone/>
            </a:pPr>
            <a:r>
              <a:rPr lang="nb-NO" dirty="0" smtClean="0"/>
              <a:t> total number of transactions added to BC.</a:t>
            </a:r>
            <a:endParaRPr lang="en-US" dirty="0"/>
          </a:p>
          <a:p>
            <a:pPr marL="0" indent="0">
              <a:buNone/>
            </a:pPr>
            <a:r>
              <a:rPr lang="nb-NO" dirty="0" smtClean="0"/>
              <a:t> </a:t>
            </a:r>
            <a:endParaRPr lang="en-US" dirty="0"/>
          </a:p>
        </p:txBody>
      </p:sp>
      <p:cxnSp>
        <p:nvCxnSpPr>
          <p:cNvPr id="6" name="Straight Connector 5"/>
          <p:cNvCxnSpPr/>
          <p:nvPr/>
        </p:nvCxnSpPr>
        <p:spPr>
          <a:xfrm flipV="1">
            <a:off x="1069848" y="2871537"/>
            <a:ext cx="4593015" cy="16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269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LBS security</a:t>
            </a:r>
            <a:br>
              <a:rPr lang="en-US" dirty="0" smtClean="0"/>
            </a:br>
            <a:endParaRPr lang="en-US" dirty="0"/>
          </a:p>
        </p:txBody>
      </p:sp>
      <p:sp>
        <p:nvSpPr>
          <p:cNvPr id="4" name="Content Placeholder 3"/>
          <p:cNvSpPr>
            <a:spLocks noGrp="1"/>
          </p:cNvSpPr>
          <p:nvPr>
            <p:ph idx="1"/>
          </p:nvPr>
        </p:nvSpPr>
        <p:spPr/>
        <p:txBody>
          <a:bodyPr/>
          <a:lstStyle/>
          <a:p>
            <a:r>
              <a:rPr lang="nb-NO" dirty="0" smtClean="0"/>
              <a:t>Confidentiality: Encryption</a:t>
            </a:r>
          </a:p>
          <a:p>
            <a:r>
              <a:rPr lang="nb-NO" dirty="0" smtClean="0"/>
              <a:t>Integrity: transaction includes a hash of all other fields contained in th transaction</a:t>
            </a:r>
          </a:p>
          <a:p>
            <a:r>
              <a:rPr lang="nb-NO" dirty="0" smtClean="0"/>
              <a:t>Availability:LBM procesees </a:t>
            </a:r>
          </a:p>
          <a:p>
            <a:r>
              <a:rPr lang="nb-NO" dirty="0" smtClean="0"/>
              <a:t>Authentication: LBM creates shared key, overlay store genesis block</a:t>
            </a:r>
          </a:p>
          <a:p>
            <a:r>
              <a:rPr lang="nb-NO" dirty="0" smtClean="0"/>
              <a:t>Non-repudiation</a:t>
            </a:r>
            <a:endParaRPr lang="en-US" dirty="0"/>
          </a:p>
        </p:txBody>
      </p:sp>
    </p:spTree>
    <p:extLst>
      <p:ext uri="{BB962C8B-B14F-4D97-AF65-F5344CB8AC3E}">
        <p14:creationId xmlns:p14="http://schemas.microsoft.com/office/powerpoint/2010/main" val="1667880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LBS Storage</a:t>
            </a:r>
            <a:br>
              <a:rPr lang="en-US" dirty="0" smtClean="0"/>
            </a:b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9848" y="1289304"/>
            <a:ext cx="10491830" cy="4745421"/>
          </a:xfrm>
          <a:prstGeom prst="rect">
            <a:avLst/>
          </a:prstGeom>
        </p:spPr>
      </p:pic>
    </p:spTree>
    <p:extLst>
      <p:ext uri="{BB962C8B-B14F-4D97-AF65-F5344CB8AC3E}">
        <p14:creationId xmlns:p14="http://schemas.microsoft.com/office/powerpoint/2010/main" val="49704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LBS TIME Performance</a:t>
            </a:r>
            <a:br>
              <a:rPr lang="en-US" dirty="0" smtClean="0"/>
            </a:b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04212" y="1215190"/>
            <a:ext cx="8293768" cy="5183603"/>
          </a:xfrm>
          <a:prstGeom prst="rect">
            <a:avLst/>
          </a:prstGeom>
        </p:spPr>
      </p:pic>
    </p:spTree>
    <p:extLst>
      <p:ext uri="{BB962C8B-B14F-4D97-AF65-F5344CB8AC3E}">
        <p14:creationId xmlns:p14="http://schemas.microsoft.com/office/powerpoint/2010/main" val="1644525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LBS Energy Performance</a:t>
            </a:r>
            <a:br>
              <a:rPr lang="en-US" dirty="0" smtClean="0"/>
            </a:b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99411" y="1625600"/>
            <a:ext cx="7353522" cy="4679476"/>
          </a:xfrm>
          <a:prstGeom prst="rect">
            <a:avLst/>
          </a:prstGeom>
        </p:spPr>
      </p:pic>
    </p:spTree>
    <p:extLst>
      <p:ext uri="{BB962C8B-B14F-4D97-AF65-F5344CB8AC3E}">
        <p14:creationId xmlns:p14="http://schemas.microsoft.com/office/powerpoint/2010/main" val="1238348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99807" y="1289304"/>
            <a:ext cx="8731309" cy="5099699"/>
          </a:xfrm>
          <a:prstGeom prst="rect">
            <a:avLst/>
          </a:prstGeom>
        </p:spPr>
      </p:pic>
      <p:sp>
        <p:nvSpPr>
          <p:cNvPr id="2" name="Title 1"/>
          <p:cNvSpPr>
            <a:spLocks noGrp="1"/>
          </p:cNvSpPr>
          <p:nvPr>
            <p:ph type="title"/>
          </p:nvPr>
        </p:nvSpPr>
        <p:spPr/>
        <p:txBody>
          <a:bodyPr>
            <a:normAutofit fontScale="90000"/>
          </a:bodyPr>
          <a:lstStyle/>
          <a:p>
            <a:r>
              <a:rPr lang="en-US" dirty="0" smtClean="0"/>
              <a:t>LBS transaction and data flow Performance</a:t>
            </a:r>
            <a:br>
              <a:rPr lang="en-US" dirty="0" smtClean="0"/>
            </a:br>
            <a:endParaRPr lang="en-US" dirty="0"/>
          </a:p>
        </p:txBody>
      </p:sp>
    </p:spTree>
    <p:extLst>
      <p:ext uri="{BB962C8B-B14F-4D97-AF65-F5344CB8AC3E}">
        <p14:creationId xmlns:p14="http://schemas.microsoft.com/office/powerpoint/2010/main" val="1135222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LBS processing time</a:t>
            </a:r>
            <a:br>
              <a:rPr lang="en-US" dirty="0" smtClean="0"/>
            </a:b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81727" y="1443789"/>
            <a:ext cx="6753725" cy="4560207"/>
          </a:xfrm>
          <a:prstGeom prst="rect">
            <a:avLst/>
          </a:prstGeom>
        </p:spPr>
      </p:pic>
    </p:spTree>
    <p:extLst>
      <p:ext uri="{BB962C8B-B14F-4D97-AF65-F5344CB8AC3E}">
        <p14:creationId xmlns:p14="http://schemas.microsoft.com/office/powerpoint/2010/main" val="2543687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LBS impact # of OBMS on security and packet overhead</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54356" y="1938130"/>
            <a:ext cx="6713402" cy="3979598"/>
          </a:xfrm>
          <a:prstGeom prst="rect">
            <a:avLst/>
          </a:prstGeom>
        </p:spPr>
      </p:pic>
    </p:spTree>
    <p:extLst>
      <p:ext uri="{BB962C8B-B14F-4D97-AF65-F5344CB8AC3E}">
        <p14:creationId xmlns:p14="http://schemas.microsoft.com/office/powerpoint/2010/main" val="1408536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LBS PVT ability vs append attacks</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70656" y="1908312"/>
            <a:ext cx="7056783" cy="4536503"/>
          </a:xfrm>
          <a:prstGeom prst="rect">
            <a:avLst/>
          </a:prstGeom>
        </p:spPr>
      </p:pic>
    </p:spTree>
    <p:extLst>
      <p:ext uri="{BB962C8B-B14F-4D97-AF65-F5344CB8AC3E}">
        <p14:creationId xmlns:p14="http://schemas.microsoft.com/office/powerpoint/2010/main" val="3688904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t>
            </a:r>
            <a:r>
              <a:rPr lang="nb-NO" dirty="0" smtClean="0"/>
              <a:t>(‘94)  vs BC (‘18)</a:t>
            </a:r>
            <a:r>
              <a:rPr lang="en-US" dirty="0" smtClean="0"/>
              <a:t>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205" y="2270439"/>
            <a:ext cx="6023727" cy="24506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436" y="2270439"/>
            <a:ext cx="5528434" cy="3151208"/>
          </a:xfrm>
          <a:prstGeom prst="rect">
            <a:avLst/>
          </a:prstGeom>
        </p:spPr>
      </p:pic>
    </p:spTree>
    <p:extLst>
      <p:ext uri="{BB962C8B-B14F-4D97-AF65-F5344CB8AC3E}">
        <p14:creationId xmlns:p14="http://schemas.microsoft.com/office/powerpoint/2010/main" val="1282678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LBS PVT ability vs append attacks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04661" y="1888433"/>
            <a:ext cx="6589644" cy="4160134"/>
          </a:xfrm>
          <a:prstGeom prst="rect">
            <a:avLst/>
          </a:prstGeom>
        </p:spPr>
      </p:pic>
    </p:spTree>
    <p:extLst>
      <p:ext uri="{BB962C8B-B14F-4D97-AF65-F5344CB8AC3E}">
        <p14:creationId xmlns:p14="http://schemas.microsoft.com/office/powerpoint/2010/main" val="2123771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LBS back to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735" y="1395851"/>
            <a:ext cx="4144882" cy="19999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187" y="4442791"/>
            <a:ext cx="4153336" cy="1858618"/>
          </a:xfrm>
          <a:prstGeom prst="rect">
            <a:avLst/>
          </a:prstGeom>
        </p:spPr>
      </p:pic>
      <p:sp>
        <p:nvSpPr>
          <p:cNvPr id="6" name="Content Placeholder 2"/>
          <p:cNvSpPr>
            <a:spLocks noGrp="1"/>
          </p:cNvSpPr>
          <p:nvPr>
            <p:ph idx="1"/>
          </p:nvPr>
        </p:nvSpPr>
        <p:spPr>
          <a:xfrm>
            <a:off x="1069847" y="1395852"/>
            <a:ext cx="4148195" cy="2480409"/>
          </a:xfrm>
        </p:spPr>
        <p:txBody>
          <a:bodyPr/>
          <a:lstStyle/>
          <a:p>
            <a:r>
              <a:rPr lang="nb-NO" dirty="0" smtClean="0"/>
              <a:t>OBMS have to find match</a:t>
            </a:r>
          </a:p>
          <a:p>
            <a:r>
              <a:rPr lang="nb-NO" dirty="0" smtClean="0"/>
              <a:t>Overlay threshold</a:t>
            </a:r>
          </a:p>
          <a:p>
            <a:r>
              <a:rPr lang="nb-NO" dirty="0" smtClean="0"/>
              <a:t>OBM keylists</a:t>
            </a:r>
          </a:p>
          <a:p>
            <a:r>
              <a:rPr lang="nb-NO" dirty="0" smtClean="0"/>
              <a:t>LBM authorization before sending</a:t>
            </a:r>
          </a:p>
          <a:p>
            <a:r>
              <a:rPr lang="nb-NO" dirty="0" smtClean="0"/>
              <a:t>SH shared key communication</a:t>
            </a:r>
          </a:p>
        </p:txBody>
      </p:sp>
      <p:sp>
        <p:nvSpPr>
          <p:cNvPr id="7" name="Content Placeholder 2"/>
          <p:cNvSpPr txBox="1">
            <a:spLocks/>
          </p:cNvSpPr>
          <p:nvPr/>
        </p:nvSpPr>
        <p:spPr>
          <a:xfrm>
            <a:off x="1222248" y="4668144"/>
            <a:ext cx="3717500" cy="218985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nb-NO" dirty="0" smtClean="0"/>
              <a:t>Device injection attack, limited by LBM shared key, requiring Home approval</a:t>
            </a:r>
          </a:p>
          <a:p>
            <a:endParaRPr lang="en-US" dirty="0"/>
          </a:p>
        </p:txBody>
      </p:sp>
    </p:spTree>
    <p:extLst>
      <p:ext uri="{BB962C8B-B14F-4D97-AF65-F5344CB8AC3E}">
        <p14:creationId xmlns:p14="http://schemas.microsoft.com/office/powerpoint/2010/main" val="484720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LBS back to </a:t>
            </a:r>
            <a:br>
              <a:rPr lang="en-US" dirty="0" smtClean="0"/>
            </a:b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961" y="1507965"/>
            <a:ext cx="4153336" cy="24920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707" y="3999966"/>
            <a:ext cx="2525304" cy="2525304"/>
          </a:xfrm>
          <a:prstGeom prst="rect">
            <a:avLst/>
          </a:prstGeom>
        </p:spPr>
      </p:pic>
      <p:sp>
        <p:nvSpPr>
          <p:cNvPr id="9" name="Content Placeholder 2"/>
          <p:cNvSpPr>
            <a:spLocks noGrp="1"/>
          </p:cNvSpPr>
          <p:nvPr>
            <p:ph idx="1"/>
          </p:nvPr>
        </p:nvSpPr>
        <p:spPr>
          <a:xfrm>
            <a:off x="5874675" y="1405791"/>
            <a:ext cx="4148195" cy="2480409"/>
          </a:xfrm>
        </p:spPr>
        <p:txBody>
          <a:bodyPr/>
          <a:lstStyle/>
          <a:p>
            <a:r>
              <a:rPr lang="nb-NO" dirty="0" smtClean="0"/>
              <a:t>Encrypted communication between device and Mobile</a:t>
            </a:r>
          </a:p>
          <a:p>
            <a:r>
              <a:rPr lang="nb-NO" dirty="0" smtClean="0"/>
              <a:t>Linking attack: overlay unique PK for each transaction in the Overlay</a:t>
            </a:r>
          </a:p>
        </p:txBody>
      </p:sp>
      <p:sp>
        <p:nvSpPr>
          <p:cNvPr id="11" name="Content Placeholder 2"/>
          <p:cNvSpPr txBox="1">
            <a:spLocks/>
          </p:cNvSpPr>
          <p:nvPr/>
        </p:nvSpPr>
        <p:spPr>
          <a:xfrm>
            <a:off x="5874675" y="3886200"/>
            <a:ext cx="4148195" cy="248040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nb-NO" dirty="0" smtClean="0"/>
              <a:t>LBM shared key needed, and PK address on the overlay.</a:t>
            </a:r>
          </a:p>
          <a:p>
            <a:r>
              <a:rPr lang="nb-NO" dirty="0" smtClean="0"/>
              <a:t>Encrypted transactions</a:t>
            </a:r>
          </a:p>
        </p:txBody>
      </p:sp>
    </p:spTree>
    <p:extLst>
      <p:ext uri="{BB962C8B-B14F-4D97-AF65-F5344CB8AC3E}">
        <p14:creationId xmlns:p14="http://schemas.microsoft.com/office/powerpoint/2010/main" val="3609682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ym typeface="Wingdings" panose="05000000000000000000" pitchFamily="2" charset="2"/>
              </a:rPr>
              <a:t>IOT Devices</a:t>
            </a:r>
            <a:r>
              <a:rPr lang="nb-NO" dirty="0">
                <a:sym typeface="Wingdings" panose="05000000000000000000" pitchFamily="2" charset="2"/>
              </a:rPr>
              <a:t/>
            </a:r>
            <a:br>
              <a:rPr lang="nb-NO" dirty="0">
                <a:sym typeface="Wingdings" panose="05000000000000000000" pitchFamily="2" charset="2"/>
              </a:rPr>
            </a:br>
            <a:r>
              <a:rPr lang="nb-NO" dirty="0">
                <a:sym typeface="Wingdings" panose="05000000000000000000" pitchFamily="2" charset="2"/>
              </a:rPr>
              <a:t>Jeep Hack</a:t>
            </a:r>
          </a:p>
        </p:txBody>
      </p:sp>
      <p:sp>
        <p:nvSpPr>
          <p:cNvPr id="5" name="TextBox 4"/>
          <p:cNvSpPr txBox="1"/>
          <p:nvPr/>
        </p:nvSpPr>
        <p:spPr>
          <a:xfrm>
            <a:off x="4480243" y="6172200"/>
            <a:ext cx="6776342" cy="369332"/>
          </a:xfrm>
          <a:prstGeom prst="rect">
            <a:avLst/>
          </a:prstGeom>
          <a:noFill/>
        </p:spPr>
        <p:txBody>
          <a:bodyPr wrap="none" rtlCol="0">
            <a:spAutoFit/>
          </a:bodyPr>
          <a:lstStyle/>
          <a:p>
            <a:r>
              <a:rPr lang="en-US" dirty="0"/>
              <a:t>https://www.iotforall.com/5-worst-iot-hacking-vulnerabilities/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100" y="2093976"/>
            <a:ext cx="5869025" cy="2762904"/>
          </a:xfrm>
          <a:prstGeom prst="rect">
            <a:avLst/>
          </a:prstGeom>
        </p:spPr>
      </p:pic>
      <p:sp>
        <p:nvSpPr>
          <p:cNvPr id="7" name="Content Placeholder 2"/>
          <p:cNvSpPr txBox="1">
            <a:spLocks/>
          </p:cNvSpPr>
          <p:nvPr/>
        </p:nvSpPr>
        <p:spPr>
          <a:xfrm>
            <a:off x="546653" y="2564295"/>
            <a:ext cx="4148195" cy="248040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nb-NO" dirty="0" smtClean="0"/>
              <a:t>Firmware can only be updated from listed OBM</a:t>
            </a:r>
          </a:p>
          <a:p>
            <a:r>
              <a:rPr lang="nb-NO" dirty="0" smtClean="0"/>
              <a:t>Trusted sharing</a:t>
            </a:r>
          </a:p>
          <a:p>
            <a:r>
              <a:rPr lang="nb-NO" dirty="0" smtClean="0"/>
              <a:t>Smart contracts for secure updates</a:t>
            </a:r>
          </a:p>
        </p:txBody>
      </p:sp>
    </p:spTree>
    <p:extLst>
      <p:ext uri="{BB962C8B-B14F-4D97-AF65-F5344CB8AC3E}">
        <p14:creationId xmlns:p14="http://schemas.microsoft.com/office/powerpoint/2010/main" val="7706731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security lessons with BC</a:t>
            </a:r>
            <a:endParaRPr lang="en-US" dirty="0"/>
          </a:p>
        </p:txBody>
      </p:sp>
      <p:sp>
        <p:nvSpPr>
          <p:cNvPr id="3" name="Content Placeholder 2"/>
          <p:cNvSpPr>
            <a:spLocks noGrp="1"/>
          </p:cNvSpPr>
          <p:nvPr>
            <p:ph idx="1"/>
          </p:nvPr>
        </p:nvSpPr>
        <p:spPr/>
        <p:txBody>
          <a:bodyPr/>
          <a:lstStyle/>
          <a:p>
            <a:r>
              <a:rPr lang="en-US" dirty="0"/>
              <a:t>Devices that cannot have their software, passwords, or firmware updated should never be implemented</a:t>
            </a:r>
            <a:r>
              <a:rPr lang="en-US" dirty="0" smtClean="0"/>
              <a:t>. </a:t>
            </a:r>
            <a:r>
              <a:rPr lang="en-US" dirty="0" smtClean="0">
                <a:solidFill>
                  <a:srgbClr val="00B050"/>
                </a:solidFill>
              </a:rPr>
              <a:t>LBM , and smart contracts</a:t>
            </a:r>
          </a:p>
          <a:p>
            <a:r>
              <a:rPr lang="en-US" dirty="0"/>
              <a:t>Changing the default username and password should be mandatory for the installation of any device on the Internet</a:t>
            </a:r>
            <a:r>
              <a:rPr lang="en-US" dirty="0" smtClean="0"/>
              <a:t>.</a:t>
            </a:r>
            <a:r>
              <a:rPr lang="en-US" dirty="0" smtClean="0">
                <a:solidFill>
                  <a:srgbClr val="00B050"/>
                </a:solidFill>
              </a:rPr>
              <a:t> Smart Contracts, LBM </a:t>
            </a:r>
            <a:endParaRPr lang="en-US" dirty="0">
              <a:solidFill>
                <a:srgbClr val="00B050"/>
              </a:solidFill>
            </a:endParaRPr>
          </a:p>
          <a:p>
            <a:r>
              <a:rPr lang="en-US" dirty="0"/>
              <a:t>Passwords for </a:t>
            </a:r>
            <a:r>
              <a:rPr lang="en-US" dirty="0" err="1"/>
              <a:t>IoT</a:t>
            </a:r>
            <a:r>
              <a:rPr lang="en-US" dirty="0"/>
              <a:t> devices should be unique per device, especially when they are connected to the Internet</a:t>
            </a:r>
            <a:r>
              <a:rPr lang="en-US" dirty="0" smtClean="0"/>
              <a:t>. </a:t>
            </a:r>
            <a:r>
              <a:rPr lang="en-US" dirty="0" smtClean="0">
                <a:solidFill>
                  <a:srgbClr val="00B050"/>
                </a:solidFill>
              </a:rPr>
              <a:t>Shared keys, PKs</a:t>
            </a:r>
            <a:endParaRPr lang="en-US" dirty="0">
              <a:solidFill>
                <a:srgbClr val="00B050"/>
              </a:solidFill>
            </a:endParaRPr>
          </a:p>
          <a:p>
            <a:r>
              <a:rPr lang="en-US" dirty="0"/>
              <a:t>Always patch </a:t>
            </a:r>
            <a:r>
              <a:rPr lang="en-US" dirty="0" err="1"/>
              <a:t>IoT</a:t>
            </a:r>
            <a:r>
              <a:rPr lang="en-US" dirty="0"/>
              <a:t> devices with the latest software and firmware updates to mitigate </a:t>
            </a:r>
            <a:r>
              <a:rPr lang="en-US" dirty="0" smtClean="0"/>
              <a:t>vulnerabilities. </a:t>
            </a:r>
            <a:r>
              <a:rPr lang="en-US" dirty="0" smtClean="0">
                <a:solidFill>
                  <a:srgbClr val="00B050"/>
                </a:solidFill>
              </a:rPr>
              <a:t>Smart contracts Overlay trusted lists, and </a:t>
            </a:r>
            <a:r>
              <a:rPr lang="en-US" dirty="0" err="1" smtClean="0">
                <a:solidFill>
                  <a:srgbClr val="00B050"/>
                </a:solidFill>
              </a:rPr>
              <a:t>async</a:t>
            </a:r>
            <a:r>
              <a:rPr lang="en-US" dirty="0" smtClean="0">
                <a:solidFill>
                  <a:srgbClr val="00B050"/>
                </a:solidFill>
              </a:rPr>
              <a:t> encryption</a:t>
            </a:r>
          </a:p>
          <a:p>
            <a:pPr marL="0" indent="0">
              <a:buNone/>
            </a:pPr>
            <a:r>
              <a:rPr lang="nb-NO" dirty="0" smtClean="0"/>
              <a:t>-pcmagazine</a:t>
            </a:r>
            <a:endParaRPr lang="en-US" dirty="0" smtClean="0"/>
          </a:p>
        </p:txBody>
      </p:sp>
    </p:spTree>
    <p:extLst>
      <p:ext uri="{BB962C8B-B14F-4D97-AF65-F5344CB8AC3E}">
        <p14:creationId xmlns:p14="http://schemas.microsoft.com/office/powerpoint/2010/main" val="1577593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358" y="2185771"/>
            <a:ext cx="6907112" cy="3986429"/>
          </a:xfrm>
          <a:prstGeom prst="rect">
            <a:avLst/>
          </a:prstGeom>
          <a:ln>
            <a:solidFill>
              <a:schemeClr val="tx1"/>
            </a:solidFill>
          </a:ln>
        </p:spPr>
      </p:pic>
      <p:sp>
        <p:nvSpPr>
          <p:cNvPr id="5" name="Rectangle 4"/>
          <p:cNvSpPr/>
          <p:nvPr/>
        </p:nvSpPr>
        <p:spPr>
          <a:xfrm>
            <a:off x="5765638" y="5066999"/>
            <a:ext cx="6426362" cy="95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Transactive</a:t>
            </a:r>
            <a:r>
              <a:rPr lang="en-US" dirty="0" smtClean="0"/>
              <a:t> </a:t>
            </a:r>
            <a:r>
              <a:rPr lang="en-US" dirty="0" err="1" smtClean="0"/>
              <a:t>microgrid</a:t>
            </a:r>
            <a:r>
              <a:rPr lang="en-US" dirty="0" smtClean="0"/>
              <a:t/>
            </a:r>
            <a:br>
              <a:rPr lang="en-US" dirty="0" smtClean="0"/>
            </a:br>
            <a:endParaRPr lang="en-US" dirty="0"/>
          </a:p>
        </p:txBody>
      </p:sp>
      <p:sp>
        <p:nvSpPr>
          <p:cNvPr id="3" name="Content Placeholder 2"/>
          <p:cNvSpPr>
            <a:spLocks noGrp="1"/>
          </p:cNvSpPr>
          <p:nvPr>
            <p:ph idx="1"/>
          </p:nvPr>
        </p:nvSpPr>
        <p:spPr>
          <a:xfrm>
            <a:off x="1069848" y="2121408"/>
            <a:ext cx="2468482" cy="4050792"/>
          </a:xfrm>
        </p:spPr>
        <p:txBody>
          <a:bodyPr>
            <a:normAutofit lnSpcReduction="10000"/>
          </a:bodyPr>
          <a:lstStyle/>
          <a:p>
            <a:r>
              <a:rPr lang="nb-NO" dirty="0" smtClean="0"/>
              <a:t>Prosumers</a:t>
            </a:r>
          </a:p>
          <a:p>
            <a:r>
              <a:rPr lang="nb-NO" dirty="0" smtClean="0"/>
              <a:t>Smooth load on</a:t>
            </a:r>
          </a:p>
          <a:p>
            <a:pPr marL="0" indent="0">
              <a:buNone/>
            </a:pPr>
            <a:r>
              <a:rPr lang="nb-NO" dirty="0" smtClean="0"/>
              <a:t>main grid usage</a:t>
            </a:r>
          </a:p>
          <a:p>
            <a:pPr marL="0" indent="0">
              <a:buNone/>
            </a:pPr>
            <a:r>
              <a:rPr lang="nb-NO" dirty="0" smtClean="0"/>
              <a:t>4%(2015) </a:t>
            </a:r>
          </a:p>
          <a:p>
            <a:pPr marL="0" indent="0">
              <a:buNone/>
            </a:pPr>
            <a:r>
              <a:rPr lang="nb-NO" dirty="0" smtClean="0"/>
              <a:t>29% (2040)</a:t>
            </a:r>
          </a:p>
          <a:p>
            <a:pPr marL="0" indent="0">
              <a:buNone/>
            </a:pPr>
            <a:r>
              <a:rPr lang="nb-NO" dirty="0" smtClean="0"/>
              <a:t>5% lost energy (3)</a:t>
            </a:r>
          </a:p>
          <a:p>
            <a:r>
              <a:rPr lang="nb-NO" dirty="0" smtClean="0"/>
              <a:t>Decentralized power system control problem</a:t>
            </a:r>
          </a:p>
          <a:p>
            <a:r>
              <a:rPr lang="nb-NO" dirty="0" smtClean="0"/>
              <a:t>Distributed market problem</a:t>
            </a:r>
            <a:endParaRPr lang="en-US" dirty="0"/>
          </a:p>
        </p:txBody>
      </p:sp>
      <p:sp>
        <p:nvSpPr>
          <p:cNvPr id="6" name="Rectangle 5"/>
          <p:cNvSpPr/>
          <p:nvPr/>
        </p:nvSpPr>
        <p:spPr>
          <a:xfrm>
            <a:off x="8028452" y="4922201"/>
            <a:ext cx="1095462" cy="289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DSOs</a:t>
            </a:r>
            <a:endParaRPr lang="en-US" dirty="0"/>
          </a:p>
        </p:txBody>
      </p:sp>
      <p:sp>
        <p:nvSpPr>
          <p:cNvPr id="7" name="Rectangle 6"/>
          <p:cNvSpPr/>
          <p:nvPr/>
        </p:nvSpPr>
        <p:spPr>
          <a:xfrm>
            <a:off x="10160480" y="4914441"/>
            <a:ext cx="1095462" cy="289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Storage</a:t>
            </a:r>
            <a:endParaRPr lang="en-US" dirty="0"/>
          </a:p>
        </p:txBody>
      </p:sp>
    </p:spTree>
    <p:extLst>
      <p:ext uri="{BB962C8B-B14F-4D97-AF65-F5344CB8AC3E}">
        <p14:creationId xmlns:p14="http://schemas.microsoft.com/office/powerpoint/2010/main" val="4337474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IOT based transactive Energy Systems &amp; DL</a:t>
            </a:r>
            <a:endParaRPr lang="en-US" dirty="0"/>
          </a:p>
        </p:txBody>
      </p:sp>
      <p:sp>
        <p:nvSpPr>
          <p:cNvPr id="3" name="Content Placeholder 2"/>
          <p:cNvSpPr>
            <a:spLocks noGrp="1"/>
          </p:cNvSpPr>
          <p:nvPr>
            <p:ph idx="1"/>
          </p:nvPr>
        </p:nvSpPr>
        <p:spPr/>
        <p:txBody>
          <a:bodyPr/>
          <a:lstStyle/>
          <a:p>
            <a:r>
              <a:rPr lang="nb-NO" dirty="0" smtClean="0"/>
              <a:t>Prosumers (consumers with energy generation and storage capabilities)</a:t>
            </a:r>
          </a:p>
          <a:p>
            <a:r>
              <a:rPr lang="nb-NO" dirty="0" smtClean="0"/>
              <a:t>Trade with each other to sooth load on the main grid with local supply</a:t>
            </a:r>
          </a:p>
          <a:p>
            <a:r>
              <a:rPr lang="nb-NO" dirty="0" smtClean="0"/>
              <a:t>Difficult to provide security, safety, and privacy in a Decentralized transactive system.</a:t>
            </a:r>
          </a:p>
          <a:p>
            <a:r>
              <a:rPr lang="nb-NO" dirty="0" smtClean="0"/>
              <a:t>Protected from careless and malicious trading which could destabilize the entire grid.</a:t>
            </a:r>
          </a:p>
          <a:p>
            <a:endParaRPr lang="en-US" dirty="0"/>
          </a:p>
        </p:txBody>
      </p:sp>
    </p:spTree>
    <p:extLst>
      <p:ext uri="{BB962C8B-B14F-4D97-AF65-F5344CB8AC3E}">
        <p14:creationId xmlns:p14="http://schemas.microsoft.com/office/powerpoint/2010/main" val="1992525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Transactive</a:t>
            </a:r>
            <a:r>
              <a:rPr lang="en-US" dirty="0" smtClean="0"/>
              <a:t> </a:t>
            </a:r>
            <a:r>
              <a:rPr lang="en-US" dirty="0" err="1" smtClean="0"/>
              <a:t>microgrid</a:t>
            </a:r>
            <a:r>
              <a:rPr lang="en-US" dirty="0" smtClean="0"/>
              <a:t> challenges</a:t>
            </a:r>
            <a:br>
              <a:rPr lang="en-US" dirty="0" smtClean="0"/>
            </a:br>
            <a:endParaRPr lang="en-US" dirty="0"/>
          </a:p>
        </p:txBody>
      </p:sp>
      <p:sp>
        <p:nvSpPr>
          <p:cNvPr id="3" name="Content Placeholder 2"/>
          <p:cNvSpPr>
            <a:spLocks noGrp="1"/>
          </p:cNvSpPr>
          <p:nvPr>
            <p:ph idx="1"/>
          </p:nvPr>
        </p:nvSpPr>
        <p:spPr/>
        <p:txBody>
          <a:bodyPr/>
          <a:lstStyle/>
          <a:p>
            <a:r>
              <a:rPr lang="nb-NO" dirty="0" smtClean="0"/>
              <a:t>Security</a:t>
            </a:r>
          </a:p>
          <a:p>
            <a:r>
              <a:rPr lang="nb-NO" dirty="0" smtClean="0"/>
              <a:t>Safety</a:t>
            </a:r>
          </a:p>
          <a:p>
            <a:r>
              <a:rPr lang="nb-NO" dirty="0" smtClean="0"/>
              <a:t>Privacy</a:t>
            </a:r>
          </a:p>
          <a:p>
            <a:r>
              <a:rPr lang="nb-NO" dirty="0" smtClean="0"/>
              <a:t>Careless</a:t>
            </a:r>
          </a:p>
          <a:p>
            <a:r>
              <a:rPr lang="nb-NO" dirty="0" smtClean="0"/>
              <a:t>Malicious trading</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6649" y="1993030"/>
            <a:ext cx="5737308" cy="4118732"/>
          </a:xfrm>
          <a:prstGeom prst="rect">
            <a:avLst/>
          </a:prstGeom>
        </p:spPr>
      </p:pic>
    </p:spTree>
    <p:extLst>
      <p:ext uri="{BB962C8B-B14F-4D97-AF65-F5344CB8AC3E}">
        <p14:creationId xmlns:p14="http://schemas.microsoft.com/office/powerpoint/2010/main" val="31724798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Transactive</a:t>
            </a:r>
            <a:r>
              <a:rPr lang="en-US" dirty="0" smtClean="0"/>
              <a:t> </a:t>
            </a:r>
            <a:r>
              <a:rPr lang="en-US" dirty="0" err="1" smtClean="0"/>
              <a:t>microgrid</a:t>
            </a:r>
            <a:r>
              <a:rPr lang="en-US" dirty="0" smtClean="0"/>
              <a:t> challenges</a:t>
            </a:r>
            <a:br>
              <a:rPr lang="en-US" dirty="0" smtClean="0"/>
            </a:br>
            <a:endParaRPr lang="en-US" dirty="0"/>
          </a:p>
        </p:txBody>
      </p:sp>
      <p:sp>
        <p:nvSpPr>
          <p:cNvPr id="3" name="Content Placeholder 2"/>
          <p:cNvSpPr>
            <a:spLocks noGrp="1"/>
          </p:cNvSpPr>
          <p:nvPr>
            <p:ph idx="1"/>
          </p:nvPr>
        </p:nvSpPr>
        <p:spPr/>
        <p:txBody>
          <a:bodyPr/>
          <a:lstStyle/>
          <a:p>
            <a:r>
              <a:rPr lang="nb-NO" dirty="0" smtClean="0"/>
              <a:t>Leakage of user patterns</a:t>
            </a:r>
          </a:p>
          <a:p>
            <a:r>
              <a:rPr lang="nb-NO" dirty="0" smtClean="0"/>
              <a:t>Future states</a:t>
            </a:r>
          </a:p>
          <a:p>
            <a:r>
              <a:rPr lang="nb-NO" dirty="0" smtClean="0"/>
              <a:t>Personally identifiable information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048" y="2121408"/>
            <a:ext cx="4055165" cy="2534478"/>
          </a:xfrm>
          <a:prstGeom prst="rect">
            <a:avLst/>
          </a:prstGeom>
        </p:spPr>
      </p:pic>
    </p:spTree>
    <p:extLst>
      <p:ext uri="{BB962C8B-B14F-4D97-AF65-F5344CB8AC3E}">
        <p14:creationId xmlns:p14="http://schemas.microsoft.com/office/powerpoint/2010/main" val="3373822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Petra solution </a:t>
            </a:r>
            <a:endParaRPr lang="en-US" dirty="0"/>
          </a:p>
        </p:txBody>
      </p:sp>
      <p:sp>
        <p:nvSpPr>
          <p:cNvPr id="3" name="Content Placeholder 2"/>
          <p:cNvSpPr>
            <a:spLocks noGrp="1"/>
          </p:cNvSpPr>
          <p:nvPr>
            <p:ph idx="1"/>
          </p:nvPr>
        </p:nvSpPr>
        <p:spPr/>
        <p:txBody>
          <a:bodyPr/>
          <a:lstStyle/>
          <a:p>
            <a:r>
              <a:rPr lang="nb-NO" dirty="0" smtClean="0"/>
              <a:t>Privacy prevailing Energy Transactions</a:t>
            </a:r>
          </a:p>
          <a:p>
            <a:r>
              <a:rPr lang="nb-NO" dirty="0" smtClean="0"/>
              <a:t>Major changes in power grids </a:t>
            </a:r>
          </a:p>
          <a:p>
            <a:r>
              <a:rPr lang="nb-NO" dirty="0" smtClean="0"/>
              <a:t>Current systems for smart grids and others have forgotten about privacy? </a:t>
            </a:r>
          </a:p>
          <a:p>
            <a:r>
              <a:rPr lang="nb-NO" dirty="0" smtClean="0"/>
              <a:t>Secure and safe solution for transactive microgrids enabling consumers to trade energy without sacrifing privacy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463" y="4146804"/>
            <a:ext cx="2143125" cy="2143125"/>
          </a:xfrm>
          <a:prstGeom prst="rect">
            <a:avLst/>
          </a:prstGeom>
        </p:spPr>
      </p:pic>
    </p:spTree>
    <p:extLst>
      <p:ext uri="{BB962C8B-B14F-4D97-AF65-F5344CB8AC3E}">
        <p14:creationId xmlns:p14="http://schemas.microsoft.com/office/powerpoint/2010/main" val="3322129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6115" y="705678"/>
            <a:ext cx="9117495" cy="5128591"/>
          </a:xfrm>
        </p:spPr>
      </p:pic>
    </p:spTree>
    <p:extLst>
      <p:ext uri="{BB962C8B-B14F-4D97-AF65-F5344CB8AC3E}">
        <p14:creationId xmlns:p14="http://schemas.microsoft.com/office/powerpoint/2010/main" val="39268974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Transactive</a:t>
            </a:r>
            <a:r>
              <a:rPr lang="en-US" dirty="0" smtClean="0"/>
              <a:t> </a:t>
            </a:r>
            <a:r>
              <a:rPr lang="en-US" dirty="0" err="1" smtClean="0"/>
              <a:t>microgrid</a:t>
            </a:r>
            <a:r>
              <a:rPr lang="en-US" dirty="0" smtClean="0"/>
              <a:t> Petra</a:t>
            </a:r>
            <a:br>
              <a:rPr lang="en-US" dirty="0" smtClean="0"/>
            </a:br>
            <a:endParaRPr lang="en-US" dirty="0"/>
          </a:p>
        </p:txBody>
      </p:sp>
      <p:sp>
        <p:nvSpPr>
          <p:cNvPr id="3" name="Content Placeholder 2"/>
          <p:cNvSpPr>
            <a:spLocks noGrp="1"/>
          </p:cNvSpPr>
          <p:nvPr>
            <p:ph idx="1"/>
          </p:nvPr>
        </p:nvSpPr>
        <p:spPr/>
        <p:txBody>
          <a:bodyPr/>
          <a:lstStyle/>
          <a:p>
            <a:r>
              <a:rPr lang="nb-NO" dirty="0" smtClean="0"/>
              <a:t>PETra : privacy preseving energy transactions </a:t>
            </a:r>
          </a:p>
          <a:p>
            <a:r>
              <a:rPr lang="nb-NO" dirty="0" smtClean="0"/>
              <a:t>DL such as Blockchains</a:t>
            </a:r>
          </a:p>
          <a:p>
            <a:r>
              <a:rPr lang="nb-NO" dirty="0" smtClean="0"/>
              <a:t>Provides anonimity for communication, bidding and trading</a:t>
            </a:r>
          </a:p>
          <a:p>
            <a:r>
              <a:rPr lang="nb-NO" dirty="0" smtClean="0"/>
              <a:t>1. enables trading in a secure and verifiable manner</a:t>
            </a:r>
          </a:p>
          <a:p>
            <a:r>
              <a:rPr lang="nb-NO" dirty="0" smtClean="0"/>
              <a:t>2. preserves prosumer privacy</a:t>
            </a:r>
          </a:p>
          <a:p>
            <a:r>
              <a:rPr lang="nb-NO" dirty="0" smtClean="0"/>
              <a:t>3. enables DSOs to regulate trading and enforce some safety rules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967" y="1632916"/>
            <a:ext cx="4132908" cy="2253284"/>
          </a:xfrm>
          <a:prstGeom prst="rect">
            <a:avLst/>
          </a:prstGeom>
        </p:spPr>
      </p:pic>
    </p:spTree>
    <p:extLst>
      <p:ext uri="{BB962C8B-B14F-4D97-AF65-F5344CB8AC3E}">
        <p14:creationId xmlns:p14="http://schemas.microsoft.com/office/powerpoint/2010/main" val="2129286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with Petra</a:t>
            </a:r>
            <a:br>
              <a:rPr lang="en-US" dirty="0" smtClean="0"/>
            </a:b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24147" y="2345634"/>
            <a:ext cx="9749802" cy="2981739"/>
          </a:xfrm>
          <a:prstGeom prst="rect">
            <a:avLst/>
          </a:prstGeom>
        </p:spPr>
      </p:pic>
    </p:spTree>
    <p:extLst>
      <p:ext uri="{BB962C8B-B14F-4D97-AF65-F5344CB8AC3E}">
        <p14:creationId xmlns:p14="http://schemas.microsoft.com/office/powerpoint/2010/main" val="11656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a:t>
            </a:r>
            <a:br>
              <a:rPr lang="en-US" dirty="0" smtClean="0"/>
            </a:br>
            <a:r>
              <a:rPr lang="en-US" dirty="0" smtClean="0"/>
              <a:t>security	</a:t>
            </a:r>
            <a:br>
              <a:rPr lang="en-US" dirty="0" smtClean="0"/>
            </a:br>
            <a:endParaRPr lang="en-US" dirty="0"/>
          </a:p>
        </p:txBody>
      </p:sp>
      <p:sp>
        <p:nvSpPr>
          <p:cNvPr id="5" name="Content Placeholder 2"/>
          <p:cNvSpPr>
            <a:spLocks noGrp="1"/>
          </p:cNvSpPr>
          <p:nvPr>
            <p:ph idx="1"/>
          </p:nvPr>
        </p:nvSpPr>
        <p:spPr>
          <a:xfrm>
            <a:off x="1069848" y="2121408"/>
            <a:ext cx="10058400" cy="4050792"/>
          </a:xfrm>
        </p:spPr>
        <p:txBody>
          <a:bodyPr/>
          <a:lstStyle/>
          <a:p>
            <a:r>
              <a:rPr lang="nb-NO" dirty="0" smtClean="0"/>
              <a:t>Prosumers are billed correctly</a:t>
            </a:r>
          </a:p>
          <a:p>
            <a:r>
              <a:rPr lang="nb-NO" dirty="0" smtClean="0"/>
              <a:t>Prosumers or outside attackers cannot change policies set by DSO</a:t>
            </a:r>
          </a:p>
          <a:p>
            <a:r>
              <a:rPr lang="nb-NO" dirty="0" smtClean="0"/>
              <a:t>Prosumers cannot back ouot of trades  unilaterally, and tamper with others trading and bidding</a:t>
            </a:r>
          </a:p>
          <a:p>
            <a:r>
              <a:rPr lang="nb-NO" dirty="0" smtClean="0"/>
              <a:t>Financial and physical impact of compromised or faulty nodes is limited and nodes can be banned by the DSO</a:t>
            </a:r>
            <a:endParaRPr lang="en-US" dirty="0"/>
          </a:p>
        </p:txBody>
      </p:sp>
    </p:spTree>
    <p:extLst>
      <p:ext uri="{BB962C8B-B14F-4D97-AF65-F5344CB8AC3E}">
        <p14:creationId xmlns:p14="http://schemas.microsoft.com/office/powerpoint/2010/main" val="15883163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a:t>
            </a:r>
            <a:br>
              <a:rPr lang="en-US" dirty="0" smtClean="0"/>
            </a:br>
            <a:r>
              <a:rPr lang="en-US" dirty="0" smtClean="0"/>
              <a:t>safety	</a:t>
            </a:r>
            <a:br>
              <a:rPr lang="en-US" dirty="0" smtClean="0"/>
            </a:br>
            <a:endParaRPr lang="en-US" dirty="0"/>
          </a:p>
        </p:txBody>
      </p:sp>
      <p:sp>
        <p:nvSpPr>
          <p:cNvPr id="5" name="Content Placeholder 2"/>
          <p:cNvSpPr>
            <a:spLocks noGrp="1"/>
          </p:cNvSpPr>
          <p:nvPr>
            <p:ph idx="1"/>
          </p:nvPr>
        </p:nvSpPr>
        <p:spPr>
          <a:xfrm>
            <a:off x="1069848" y="2121408"/>
            <a:ext cx="10058400" cy="4050792"/>
          </a:xfrm>
        </p:spPr>
        <p:txBody>
          <a:bodyPr/>
          <a:lstStyle/>
          <a:p>
            <a:r>
              <a:rPr lang="nb-NO" dirty="0" smtClean="0"/>
              <a:t>To avoid oversell of futures</a:t>
            </a:r>
          </a:p>
          <a:p>
            <a:r>
              <a:rPr lang="nb-NO" dirty="0" smtClean="0"/>
              <a:t>Amount of net amount of energy sold or bought by prosume is upperbounded by DSO</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034" y="3491740"/>
            <a:ext cx="2619375" cy="1743075"/>
          </a:xfrm>
          <a:prstGeom prst="rect">
            <a:avLst/>
          </a:prstGeom>
        </p:spPr>
      </p:pic>
    </p:spTree>
    <p:extLst>
      <p:ext uri="{BB962C8B-B14F-4D97-AF65-F5344CB8AC3E}">
        <p14:creationId xmlns:p14="http://schemas.microsoft.com/office/powerpoint/2010/main" val="3020822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a:t>
            </a:r>
            <a:br>
              <a:rPr lang="en-US" dirty="0" smtClean="0"/>
            </a:br>
            <a:r>
              <a:rPr lang="en-US" dirty="0" smtClean="0"/>
              <a:t>privacy	</a:t>
            </a:r>
            <a:br>
              <a:rPr lang="en-US" dirty="0" smtClean="0"/>
            </a:br>
            <a:endParaRPr lang="en-US" dirty="0"/>
          </a:p>
        </p:txBody>
      </p:sp>
      <p:sp>
        <p:nvSpPr>
          <p:cNvPr id="5" name="Content Placeholder 2"/>
          <p:cNvSpPr>
            <a:spLocks noGrp="1"/>
          </p:cNvSpPr>
          <p:nvPr>
            <p:ph idx="1"/>
          </p:nvPr>
        </p:nvSpPr>
        <p:spPr>
          <a:xfrm>
            <a:off x="1069848" y="2121408"/>
            <a:ext cx="10058400" cy="4050792"/>
          </a:xfrm>
        </p:spPr>
        <p:txBody>
          <a:bodyPr/>
          <a:lstStyle/>
          <a:p>
            <a:r>
              <a:rPr lang="nb-NO" dirty="0" smtClean="0"/>
              <a:t>Only corresponding smartmeter and DSO may gain information regarding  the amount of energy produced, consumed, bought  or sold by a prosumer</a:t>
            </a:r>
          </a:p>
          <a:p>
            <a:r>
              <a:rPr lang="nb-NO" dirty="0" smtClean="0"/>
              <a:t>Only the prosumer knows which bids and asks it has posted, no one can know who traded energy with whom</a:t>
            </a:r>
            <a:endParaRPr lang="en-US" dirty="0"/>
          </a:p>
        </p:txBody>
      </p:sp>
    </p:spTree>
    <p:extLst>
      <p:ext uri="{BB962C8B-B14F-4D97-AF65-F5344CB8AC3E}">
        <p14:creationId xmlns:p14="http://schemas.microsoft.com/office/powerpoint/2010/main" val="41764260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Trading workflow	</a:t>
            </a:r>
            <a:br>
              <a:rPr lang="en-US" dirty="0" smtClean="0"/>
            </a:b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6286" y="2663688"/>
            <a:ext cx="10675175" cy="1958008"/>
          </a:xfrm>
          <a:prstGeom prst="rect">
            <a:avLst/>
          </a:prstGeom>
        </p:spPr>
      </p:pic>
    </p:spTree>
    <p:extLst>
      <p:ext uri="{BB962C8B-B14F-4D97-AF65-F5344CB8AC3E}">
        <p14:creationId xmlns:p14="http://schemas.microsoft.com/office/powerpoint/2010/main" val="30414164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transactions</a:t>
            </a:r>
            <a:endParaRPr lang="en-US" dirty="0"/>
          </a:p>
        </p:txBody>
      </p:sp>
      <p:sp>
        <p:nvSpPr>
          <p:cNvPr id="3" name="Content Placeholder 2"/>
          <p:cNvSpPr>
            <a:spLocks noGrp="1"/>
          </p:cNvSpPr>
          <p:nvPr>
            <p:ph idx="1"/>
          </p:nvPr>
        </p:nvSpPr>
        <p:spPr/>
        <p:txBody>
          <a:bodyPr/>
          <a:lstStyle/>
          <a:p>
            <a:r>
              <a:rPr lang="nb-NO" dirty="0" smtClean="0"/>
              <a:t>Timing</a:t>
            </a:r>
          </a:p>
          <a:p>
            <a:r>
              <a:rPr lang="nb-NO" dirty="0" smtClean="0"/>
              <a:t>Assets</a:t>
            </a:r>
            <a:r>
              <a:rPr lang="en-US" dirty="0"/>
              <a:t> </a:t>
            </a:r>
            <a:r>
              <a:rPr lang="en-US" dirty="0" smtClean="0"/>
              <a:t>(EPA, ECA, FA) :</a:t>
            </a:r>
          </a:p>
          <a:p>
            <a:r>
              <a:rPr lang="en-US" dirty="0" smtClean="0"/>
              <a:t>Energy and financial </a:t>
            </a:r>
            <a:r>
              <a:rPr lang="en-US" dirty="0" err="1" smtClean="0"/>
              <a:t>transactions:used</a:t>
            </a:r>
            <a:r>
              <a:rPr lang="en-US" dirty="0" smtClean="0"/>
              <a:t> as proof, to hide identity, deposit asset</a:t>
            </a:r>
          </a:p>
          <a:p>
            <a:r>
              <a:rPr lang="nb-NO" dirty="0" smtClean="0"/>
              <a:t>Conditions: non spent, signatured are valid, sum of input and output are equal</a:t>
            </a:r>
          </a:p>
          <a:p>
            <a:r>
              <a:rPr lang="nb-NO" dirty="0" smtClean="0"/>
              <a:t>Smart meter transactions: used to withdraw energy and financial assets</a:t>
            </a:r>
          </a:p>
          <a:p>
            <a:r>
              <a:rPr lang="nb-NO" dirty="0" smtClean="0"/>
              <a:t>Regulatory transactions</a:t>
            </a:r>
          </a:p>
        </p:txBody>
      </p:sp>
    </p:spTree>
    <p:extLst>
      <p:ext uri="{BB962C8B-B14F-4D97-AF65-F5344CB8AC3E}">
        <p14:creationId xmlns:p14="http://schemas.microsoft.com/office/powerpoint/2010/main" val="19505841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services</a:t>
            </a:r>
            <a:endParaRPr lang="en-US" dirty="0"/>
          </a:p>
        </p:txBody>
      </p:sp>
      <p:sp>
        <p:nvSpPr>
          <p:cNvPr id="3" name="Content Placeholder 2"/>
          <p:cNvSpPr>
            <a:spLocks noGrp="1"/>
          </p:cNvSpPr>
          <p:nvPr>
            <p:ph idx="1"/>
          </p:nvPr>
        </p:nvSpPr>
        <p:spPr/>
        <p:txBody>
          <a:bodyPr/>
          <a:lstStyle/>
          <a:p>
            <a:r>
              <a:rPr lang="nb-NO" dirty="0" smtClean="0"/>
              <a:t>Communication anonymity</a:t>
            </a:r>
          </a:p>
          <a:p>
            <a:r>
              <a:rPr lang="nb-NO" dirty="0" smtClean="0"/>
              <a:t>Transaction anonymity</a:t>
            </a:r>
          </a:p>
          <a:p>
            <a:r>
              <a:rPr lang="nb-NO" dirty="0" smtClean="0"/>
              <a:t>Bidding anonymity</a:t>
            </a:r>
          </a:p>
          <a:p>
            <a:r>
              <a:rPr lang="nb-NO" dirty="0" smtClean="0"/>
              <a:t>Smart-Meter based billing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176" y="1661491"/>
            <a:ext cx="4762500" cy="1905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52371" y="3793058"/>
            <a:ext cx="2363029" cy="2482674"/>
          </a:xfrm>
          <a:prstGeom prst="rect">
            <a:avLst/>
          </a:prstGeom>
        </p:spPr>
      </p:pic>
    </p:spTree>
    <p:extLst>
      <p:ext uri="{BB962C8B-B14F-4D97-AF65-F5344CB8AC3E}">
        <p14:creationId xmlns:p14="http://schemas.microsoft.com/office/powerpoint/2010/main" val="18424100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Contribution</a:t>
            </a:r>
            <a:endParaRPr lang="en-US" dirty="0"/>
          </a:p>
        </p:txBody>
      </p:sp>
      <p:sp>
        <p:nvSpPr>
          <p:cNvPr id="3" name="Content Placeholder 2"/>
          <p:cNvSpPr>
            <a:spLocks noGrp="1"/>
          </p:cNvSpPr>
          <p:nvPr>
            <p:ph idx="1"/>
          </p:nvPr>
        </p:nvSpPr>
        <p:spPr/>
        <p:txBody>
          <a:bodyPr/>
          <a:lstStyle/>
          <a:p>
            <a:r>
              <a:rPr lang="nb-NO" dirty="0" smtClean="0"/>
              <a:t>Overview of the microgrids problems,</a:t>
            </a:r>
          </a:p>
          <a:p>
            <a:r>
              <a:rPr lang="nb-NO" dirty="0" smtClean="0"/>
              <a:t>Presents an idea of a Solution</a:t>
            </a:r>
          </a:p>
          <a:p>
            <a:r>
              <a:rPr lang="nb-NO" dirty="0" smtClean="0"/>
              <a:t>Feasable , practical?</a:t>
            </a:r>
          </a:p>
          <a:p>
            <a:r>
              <a:rPr lang="nb-NO" dirty="0" smtClean="0"/>
              <a:t>Any real deployment? Or all simulated?</a:t>
            </a:r>
          </a:p>
          <a:p>
            <a:r>
              <a:rPr lang="nb-NO" dirty="0" smtClean="0"/>
              <a:t>Privacy can be achieved by mix transactions like CoinShuffle or Xim</a:t>
            </a:r>
          </a:p>
          <a:p>
            <a:r>
              <a:rPr lang="nb-NO" dirty="0" smtClean="0"/>
              <a:t>It is important the transactions also go through even if you have none</a:t>
            </a:r>
            <a:endParaRPr lang="en-US" dirty="0"/>
          </a:p>
        </p:txBody>
      </p:sp>
    </p:spTree>
    <p:extLst>
      <p:ext uri="{BB962C8B-B14F-4D97-AF65-F5344CB8AC3E}">
        <p14:creationId xmlns:p14="http://schemas.microsoft.com/office/powerpoint/2010/main" val="20431015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Personal view</a:t>
            </a:r>
            <a:endParaRPr lang="en-US" dirty="0"/>
          </a:p>
        </p:txBody>
      </p:sp>
      <p:sp>
        <p:nvSpPr>
          <p:cNvPr id="3" name="Content Placeholder 2"/>
          <p:cNvSpPr>
            <a:spLocks noGrp="1"/>
          </p:cNvSpPr>
          <p:nvPr>
            <p:ph idx="1"/>
          </p:nvPr>
        </p:nvSpPr>
        <p:spPr/>
        <p:txBody>
          <a:bodyPr/>
          <a:lstStyle/>
          <a:p>
            <a:r>
              <a:rPr lang="nb-NO" dirty="0" smtClean="0"/>
              <a:t>Good description of requirements</a:t>
            </a:r>
          </a:p>
          <a:p>
            <a:r>
              <a:rPr lang="nb-NO" dirty="0" smtClean="0"/>
              <a:t>Lacks some why we need the privacy</a:t>
            </a:r>
          </a:p>
          <a:p>
            <a:r>
              <a:rPr lang="nb-NO" dirty="0" smtClean="0"/>
              <a:t>For transactive grids , consensus is an important isssue</a:t>
            </a:r>
          </a:p>
          <a:p>
            <a:r>
              <a:rPr lang="nb-NO" dirty="0" smtClean="0"/>
              <a:t>Still interesting to see the LSB application</a:t>
            </a:r>
            <a:endParaRPr lang="en-US" dirty="0"/>
          </a:p>
        </p:txBody>
      </p:sp>
    </p:spTree>
    <p:extLst>
      <p:ext uri="{BB962C8B-B14F-4D97-AF65-F5344CB8AC3E}">
        <p14:creationId xmlns:p14="http://schemas.microsoft.com/office/powerpoint/2010/main" val="3957678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lstStyle/>
          <a:p>
            <a:r>
              <a:rPr lang="en-US" dirty="0" smtClean="0"/>
              <a:t>BC $3.1 trillion 2030(1)</a:t>
            </a:r>
          </a:p>
          <a:p>
            <a:r>
              <a:rPr lang="en-US" dirty="0"/>
              <a:t>BC is disrupting </a:t>
            </a:r>
            <a:r>
              <a:rPr lang="en-US" dirty="0" smtClean="0"/>
              <a:t>20 industries</a:t>
            </a:r>
          </a:p>
          <a:p>
            <a:r>
              <a:rPr lang="en-US" dirty="0" smtClean="0"/>
              <a:t> </a:t>
            </a:r>
            <a:r>
              <a:rPr lang="en-US" dirty="0" err="1" smtClean="0"/>
              <a:t>IoT</a:t>
            </a:r>
            <a:r>
              <a:rPr lang="en-US" dirty="0" smtClean="0"/>
              <a:t> market $2.99 trillion(2014) </a:t>
            </a:r>
            <a:r>
              <a:rPr lang="en-US" dirty="0" smtClean="0">
                <a:sym typeface="Wingdings" panose="05000000000000000000" pitchFamily="2" charset="2"/>
              </a:rPr>
              <a:t> $8.9 trillion by 2020(2)</a:t>
            </a:r>
          </a:p>
          <a:p>
            <a:r>
              <a:rPr lang="nb-NO" dirty="0" smtClean="0">
                <a:sym typeface="Wingdings" panose="05000000000000000000" pitchFamily="2" charset="2"/>
              </a:rPr>
              <a:t>IoT security</a:t>
            </a:r>
          </a:p>
          <a:p>
            <a:r>
              <a:rPr lang="nb-NO" dirty="0" smtClean="0">
                <a:sym typeface="Wingdings" panose="05000000000000000000" pitchFamily="2" charset="2"/>
              </a:rPr>
              <a:t>Devices, data and supply chain partners  vunerable</a:t>
            </a:r>
          </a:p>
          <a:p>
            <a:r>
              <a:rPr lang="nb-NO" dirty="0" smtClean="0">
                <a:sym typeface="Wingdings" panose="05000000000000000000" pitchFamily="2" charset="2"/>
              </a:rPr>
              <a:t>IoT devices lack authentication standards to ensure data security</a:t>
            </a:r>
          </a:p>
          <a:p>
            <a:endParaRPr lang="nb-NO" dirty="0">
              <a:sym typeface="Wingdings" panose="05000000000000000000" pitchFamily="2" charset="2"/>
            </a:endParaRPr>
          </a:p>
        </p:txBody>
      </p:sp>
    </p:spTree>
    <p:extLst>
      <p:ext uri="{BB962C8B-B14F-4D97-AF65-F5344CB8AC3E}">
        <p14:creationId xmlns:p14="http://schemas.microsoft.com/office/powerpoint/2010/main" val="1849905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To take away cryptocurrencies	</a:t>
            </a:r>
            <a:endParaRPr lang="en-US" dirty="0"/>
          </a:p>
        </p:txBody>
      </p:sp>
      <p:sp>
        <p:nvSpPr>
          <p:cNvPr id="3" name="Content Placeholder 2"/>
          <p:cNvSpPr>
            <a:spLocks noGrp="1"/>
          </p:cNvSpPr>
          <p:nvPr>
            <p:ph idx="1"/>
          </p:nvPr>
        </p:nvSpPr>
        <p:spPr/>
        <p:txBody>
          <a:bodyPr/>
          <a:lstStyle/>
          <a:p>
            <a:r>
              <a:rPr lang="nb-NO" dirty="0" smtClean="0"/>
              <a:t>IOT might need incentives</a:t>
            </a:r>
          </a:p>
          <a:p>
            <a:r>
              <a:rPr lang="nb-NO" dirty="0" smtClean="0"/>
              <a:t>Could be a billing layer</a:t>
            </a:r>
          </a:p>
          <a:p>
            <a:r>
              <a:rPr lang="nb-NO" dirty="0" smtClean="0"/>
              <a:t>Paves way for marketplace between devices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621" y="3515559"/>
            <a:ext cx="5255692" cy="29597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859" y="1644330"/>
            <a:ext cx="3997917" cy="4736592"/>
          </a:xfrm>
          <a:prstGeom prst="rect">
            <a:avLst/>
          </a:prstGeom>
        </p:spPr>
      </p:pic>
    </p:spTree>
    <p:extLst>
      <p:ext uri="{BB962C8B-B14F-4D97-AF65-F5344CB8AC3E}">
        <p14:creationId xmlns:p14="http://schemas.microsoft.com/office/powerpoint/2010/main" val="18789858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To take away	</a:t>
            </a:r>
            <a:endParaRPr lang="en-US" dirty="0"/>
          </a:p>
        </p:txBody>
      </p:sp>
      <p:sp>
        <p:nvSpPr>
          <p:cNvPr id="3" name="Content Placeholder 2"/>
          <p:cNvSpPr>
            <a:spLocks noGrp="1"/>
          </p:cNvSpPr>
          <p:nvPr>
            <p:ph idx="1"/>
          </p:nvPr>
        </p:nvSpPr>
        <p:spPr/>
        <p:txBody>
          <a:bodyPr/>
          <a:lstStyle/>
          <a:p>
            <a:r>
              <a:rPr lang="nb-NO" dirty="0" smtClean="0"/>
              <a:t>Microgrids can be one of the clearest applications of distributed ledgers.</a:t>
            </a:r>
          </a:p>
          <a:p>
            <a:r>
              <a:rPr lang="nb-NO" dirty="0" smtClean="0"/>
              <a:t>It does need to keep safety, privacy and security, since damage can be done</a:t>
            </a:r>
          </a:p>
          <a:p>
            <a:r>
              <a:rPr lang="nb-NO" dirty="0" smtClean="0"/>
              <a:t>In that sense distributed ledgers working with it might require some sort of permisioned based DL</a:t>
            </a:r>
          </a:p>
          <a:p>
            <a:r>
              <a:rPr lang="nb-NO" dirty="0" smtClean="0"/>
              <a:t>For microgrids the DSOs will have the central info so they will be like a central point, and therefore security measures have to be good.</a:t>
            </a:r>
          </a:p>
          <a:p>
            <a:r>
              <a:rPr lang="nb-NO" dirty="0" smtClean="0"/>
              <a:t>BC can surely benefit IoT</a:t>
            </a:r>
            <a:endParaRPr lang="en-US" dirty="0"/>
          </a:p>
        </p:txBody>
      </p:sp>
    </p:spTree>
    <p:extLst>
      <p:ext uri="{BB962C8B-B14F-4D97-AF65-F5344CB8AC3E}">
        <p14:creationId xmlns:p14="http://schemas.microsoft.com/office/powerpoint/2010/main" val="25830748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Title 1"/>
          <p:cNvSpPr txBox="1">
            <a:spLocks/>
          </p:cNvSpPr>
          <p:nvPr/>
        </p:nvSpPr>
        <p:spPr>
          <a:xfrm>
            <a:off x="1222248" y="637032"/>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b-NO" dirty="0" smtClean="0"/>
              <a:t>questions	</a:t>
            </a:r>
            <a:endParaRPr lang="en-US" dirty="0"/>
          </a:p>
        </p:txBody>
      </p:sp>
      <p:sp>
        <p:nvSpPr>
          <p:cNvPr id="5" name="Content Placeholder 2"/>
          <p:cNvSpPr>
            <a:spLocks noGrp="1"/>
          </p:cNvSpPr>
          <p:nvPr>
            <p:ph idx="1"/>
          </p:nvPr>
        </p:nvSpPr>
        <p:spPr>
          <a:xfrm>
            <a:off x="1069848" y="2121408"/>
            <a:ext cx="5012900" cy="4050792"/>
          </a:xfrm>
        </p:spPr>
        <p:txBody>
          <a:bodyPr/>
          <a:lstStyle/>
          <a:p>
            <a:r>
              <a:rPr lang="nb-NO" dirty="0" smtClean="0"/>
              <a:t>Alice </a:t>
            </a:r>
          </a:p>
          <a:p>
            <a:r>
              <a:rPr lang="nb-NO" dirty="0" smtClean="0"/>
              <a:t>Bob</a:t>
            </a:r>
          </a:p>
          <a:p>
            <a:endParaRPr lang="en-US" dirty="0"/>
          </a:p>
        </p:txBody>
      </p:sp>
    </p:spTree>
    <p:extLst>
      <p:ext uri="{BB962C8B-B14F-4D97-AF65-F5344CB8AC3E}">
        <p14:creationId xmlns:p14="http://schemas.microsoft.com/office/powerpoint/2010/main" val="12539945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Questions discussion</a:t>
            </a:r>
            <a:endParaRPr lang="en-US" dirty="0"/>
          </a:p>
        </p:txBody>
      </p:sp>
      <p:sp>
        <p:nvSpPr>
          <p:cNvPr id="3" name="Content Placeholder 2"/>
          <p:cNvSpPr>
            <a:spLocks noGrp="1"/>
          </p:cNvSpPr>
          <p:nvPr>
            <p:ph idx="1"/>
          </p:nvPr>
        </p:nvSpPr>
        <p:spPr>
          <a:xfrm>
            <a:off x="1069848" y="2121408"/>
            <a:ext cx="5012900" cy="4050792"/>
          </a:xfrm>
        </p:spPr>
        <p:txBody>
          <a:bodyPr>
            <a:normAutofit lnSpcReduction="10000"/>
          </a:bodyPr>
          <a:lstStyle/>
          <a:p>
            <a:r>
              <a:rPr lang="nb-NO" dirty="0" smtClean="0"/>
              <a:t>How secure is LSB, against bizantine nodes?</a:t>
            </a:r>
          </a:p>
          <a:p>
            <a:r>
              <a:rPr lang="nb-NO" dirty="0" smtClean="0"/>
              <a:t>Incentives with cryptocurrencies?</a:t>
            </a:r>
          </a:p>
          <a:p>
            <a:r>
              <a:rPr lang="nb-NO" dirty="0" smtClean="0"/>
              <a:t>Incentives for manufacturers?</a:t>
            </a:r>
          </a:p>
          <a:p>
            <a:r>
              <a:rPr lang="nb-NO" dirty="0" smtClean="0"/>
              <a:t>BC is about decentralization, non-trust, IoT uses more centralized OBMs, DSO, trust lists?</a:t>
            </a:r>
          </a:p>
          <a:p>
            <a:r>
              <a:rPr lang="nb-NO" dirty="0" smtClean="0"/>
              <a:t>Incentives for firmware storage</a:t>
            </a:r>
          </a:p>
          <a:p>
            <a:r>
              <a:rPr lang="nb-NO" dirty="0" smtClean="0"/>
              <a:t>projects: </a:t>
            </a:r>
          </a:p>
          <a:p>
            <a:pPr lvl="1"/>
            <a:r>
              <a:rPr lang="nb-NO" dirty="0" smtClean="0"/>
              <a:t>brooklin microgrid</a:t>
            </a:r>
          </a:p>
          <a:p>
            <a:pPr lvl="1"/>
            <a:r>
              <a:rPr lang="en-US" dirty="0"/>
              <a:t>Power </a:t>
            </a:r>
            <a:r>
              <a:rPr lang="en-US" dirty="0" smtClean="0"/>
              <a:t>Ledger</a:t>
            </a:r>
          </a:p>
          <a:p>
            <a:r>
              <a:rPr lang="en-US" dirty="0" err="1" smtClean="0"/>
              <a:t>catastrophees</a:t>
            </a:r>
            <a:r>
              <a:rPr lang="en-US" dirty="0" smtClean="0"/>
              <a:t>	</a:t>
            </a:r>
            <a:endParaRPr lang="nb-NO"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967" y="1"/>
            <a:ext cx="5552033" cy="6858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50097" y="5817575"/>
            <a:ext cx="2922104" cy="709250"/>
          </a:xfrm>
          <a:prstGeom prst="rect">
            <a:avLst/>
          </a:prstGeom>
        </p:spPr>
      </p:pic>
    </p:spTree>
    <p:extLst>
      <p:ext uri="{BB962C8B-B14F-4D97-AF65-F5344CB8AC3E}">
        <p14:creationId xmlns:p14="http://schemas.microsoft.com/office/powerpoint/2010/main" val="26750774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Title 1"/>
          <p:cNvSpPr txBox="1">
            <a:spLocks/>
          </p:cNvSpPr>
          <p:nvPr/>
        </p:nvSpPr>
        <p:spPr>
          <a:xfrm>
            <a:off x="1222248" y="637032"/>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b-NO" dirty="0" smtClean="0"/>
              <a:t>references	</a:t>
            </a:r>
            <a:endParaRPr lang="en-US" dirty="0"/>
          </a:p>
        </p:txBody>
      </p:sp>
      <p:sp>
        <p:nvSpPr>
          <p:cNvPr id="5" name="Content Placeholder 2"/>
          <p:cNvSpPr>
            <a:spLocks noGrp="1"/>
          </p:cNvSpPr>
          <p:nvPr>
            <p:ph idx="1"/>
          </p:nvPr>
        </p:nvSpPr>
        <p:spPr>
          <a:xfrm>
            <a:off x="1069848" y="2121408"/>
            <a:ext cx="10058400" cy="4050792"/>
          </a:xfrm>
        </p:spPr>
        <p:txBody>
          <a:bodyPr/>
          <a:lstStyle/>
          <a:p>
            <a:r>
              <a:rPr lang="nb-NO" dirty="0" smtClean="0"/>
              <a:t>(1) </a:t>
            </a:r>
            <a:r>
              <a:rPr lang="en-US" dirty="0"/>
              <a:t>https://www.trisent.com/blockchain-technology-value-to-exceed-3-1-trillion-by-2030</a:t>
            </a:r>
            <a:r>
              <a:rPr lang="en-US" dirty="0" smtClean="0"/>
              <a:t>/</a:t>
            </a:r>
            <a:endParaRPr lang="nb-NO" dirty="0" smtClean="0"/>
          </a:p>
          <a:p>
            <a:r>
              <a:rPr lang="nb-NO" dirty="0"/>
              <a:t>(2) </a:t>
            </a:r>
            <a:r>
              <a:rPr lang="nb-NO" dirty="0">
                <a:hlinkClick r:id="rId4"/>
              </a:rPr>
              <a:t>https://www.forbes.com/sites/louiscolumbus/2017/12/10/2017-roundup-of-internet-of-things-forecasts/#</a:t>
            </a:r>
            <a:r>
              <a:rPr lang="nb-NO" dirty="0" smtClean="0">
                <a:hlinkClick r:id="rId4"/>
              </a:rPr>
              <a:t>2e95f0461480</a:t>
            </a:r>
            <a:endParaRPr lang="nb-NO" dirty="0" smtClean="0"/>
          </a:p>
          <a:p>
            <a:r>
              <a:rPr lang="nb-NO" dirty="0"/>
              <a:t>(3) https://www.power-technology.com/features/featurethe-brooklyn-microgrid-blockchain-enabled-community-power-5783564/</a:t>
            </a:r>
            <a:endParaRPr lang="nb-NO" dirty="0" smtClean="0"/>
          </a:p>
          <a:p>
            <a:endParaRPr lang="en-US" dirty="0"/>
          </a:p>
        </p:txBody>
      </p:sp>
    </p:spTree>
    <p:extLst>
      <p:ext uri="{BB962C8B-B14F-4D97-AF65-F5344CB8AC3E}">
        <p14:creationId xmlns:p14="http://schemas.microsoft.com/office/powerpoint/2010/main" val="1649047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ym typeface="Wingdings" panose="05000000000000000000" pitchFamily="2" charset="2"/>
              </a:rPr>
              <a:t>IOT Devices</a:t>
            </a:r>
            <a:r>
              <a:rPr lang="nb-NO" dirty="0">
                <a:sym typeface="Wingdings" panose="05000000000000000000" pitchFamily="2" charset="2"/>
              </a:rPr>
              <a:t>, data and supply chain partners  vunerable</a:t>
            </a:r>
          </a:p>
        </p:txBody>
      </p:sp>
      <p:sp>
        <p:nvSpPr>
          <p:cNvPr id="3" name="Content Placeholder 2"/>
          <p:cNvSpPr>
            <a:spLocks noGrp="1"/>
          </p:cNvSpPr>
          <p:nvPr>
            <p:ph idx="1"/>
          </p:nvPr>
        </p:nvSpPr>
        <p:spPr>
          <a:xfrm>
            <a:off x="1069848" y="2121408"/>
            <a:ext cx="2137586" cy="4050792"/>
          </a:xfrm>
        </p:spPr>
        <p:txBody>
          <a:bodyPr/>
          <a:lstStyle/>
          <a:p>
            <a:r>
              <a:rPr lang="nb-NO" dirty="0" smtClean="0"/>
              <a:t>October 2016 DDos attack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248" y="2121408"/>
            <a:ext cx="7620000" cy="3676650"/>
          </a:xfrm>
          <a:prstGeom prst="rect">
            <a:avLst/>
          </a:prstGeom>
        </p:spPr>
      </p:pic>
      <p:sp>
        <p:nvSpPr>
          <p:cNvPr id="5" name="TextBox 4"/>
          <p:cNvSpPr txBox="1"/>
          <p:nvPr/>
        </p:nvSpPr>
        <p:spPr>
          <a:xfrm>
            <a:off x="4480243" y="6172200"/>
            <a:ext cx="6776342" cy="369332"/>
          </a:xfrm>
          <a:prstGeom prst="rect">
            <a:avLst/>
          </a:prstGeom>
          <a:noFill/>
        </p:spPr>
        <p:txBody>
          <a:bodyPr wrap="none" rtlCol="0">
            <a:spAutoFit/>
          </a:bodyPr>
          <a:lstStyle/>
          <a:p>
            <a:r>
              <a:rPr lang="en-US" dirty="0"/>
              <a:t>https://www.iotforall.com/5-worst-iot-hacking-vulnerabilities/</a:t>
            </a:r>
          </a:p>
        </p:txBody>
      </p:sp>
    </p:spTree>
    <p:extLst>
      <p:ext uri="{BB962C8B-B14F-4D97-AF65-F5344CB8AC3E}">
        <p14:creationId xmlns:p14="http://schemas.microsoft.com/office/powerpoint/2010/main" val="1519917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ym typeface="Wingdings" panose="05000000000000000000" pitchFamily="2" charset="2"/>
              </a:rPr>
              <a:t>IOT Devices</a:t>
            </a:r>
            <a:br>
              <a:rPr lang="nb-NO" dirty="0" smtClean="0">
                <a:sym typeface="Wingdings" panose="05000000000000000000" pitchFamily="2" charset="2"/>
              </a:rPr>
            </a:br>
            <a:r>
              <a:rPr lang="nb-NO" dirty="0" smtClean="0">
                <a:sym typeface="Wingdings" panose="05000000000000000000" pitchFamily="2" charset="2"/>
              </a:rPr>
              <a:t>Hackable </a:t>
            </a:r>
            <a:r>
              <a:rPr lang="nb-NO" dirty="0">
                <a:sym typeface="Wingdings" panose="05000000000000000000" pitchFamily="2" charset="2"/>
              </a:rPr>
              <a:t>Cardiac Devices </a:t>
            </a:r>
          </a:p>
        </p:txBody>
      </p:sp>
      <p:sp>
        <p:nvSpPr>
          <p:cNvPr id="3" name="Content Placeholder 2"/>
          <p:cNvSpPr>
            <a:spLocks noGrp="1"/>
          </p:cNvSpPr>
          <p:nvPr>
            <p:ph idx="1"/>
          </p:nvPr>
        </p:nvSpPr>
        <p:spPr>
          <a:xfrm>
            <a:off x="1069848" y="2121408"/>
            <a:ext cx="2137586" cy="4050792"/>
          </a:xfrm>
        </p:spPr>
        <p:txBody>
          <a:bodyPr/>
          <a:lstStyle/>
          <a:p>
            <a:endParaRPr lang="en-US" dirty="0"/>
          </a:p>
        </p:txBody>
      </p:sp>
      <p:sp>
        <p:nvSpPr>
          <p:cNvPr id="5" name="TextBox 4"/>
          <p:cNvSpPr txBox="1"/>
          <p:nvPr/>
        </p:nvSpPr>
        <p:spPr>
          <a:xfrm>
            <a:off x="4480243" y="6172200"/>
            <a:ext cx="6776342" cy="369332"/>
          </a:xfrm>
          <a:prstGeom prst="rect">
            <a:avLst/>
          </a:prstGeom>
          <a:noFill/>
        </p:spPr>
        <p:txBody>
          <a:bodyPr wrap="none" rtlCol="0">
            <a:spAutoFit/>
          </a:bodyPr>
          <a:lstStyle/>
          <a:p>
            <a:r>
              <a:rPr lang="en-US" dirty="0"/>
              <a:t>https://www.iotforall.com/5-worst-iot-hacking-vulnerabilities/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053" y="2326105"/>
            <a:ext cx="7954181" cy="3559496"/>
          </a:xfrm>
          <a:prstGeom prst="rect">
            <a:avLst/>
          </a:prstGeom>
        </p:spPr>
      </p:pic>
    </p:spTree>
    <p:extLst>
      <p:ext uri="{BB962C8B-B14F-4D97-AF65-F5344CB8AC3E}">
        <p14:creationId xmlns:p14="http://schemas.microsoft.com/office/powerpoint/2010/main" val="1500611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ym typeface="Wingdings" panose="05000000000000000000" pitchFamily="2" charset="2"/>
              </a:rPr>
              <a:t>IOT Devices</a:t>
            </a:r>
            <a:br>
              <a:rPr lang="nb-NO" dirty="0" smtClean="0">
                <a:sym typeface="Wingdings" panose="05000000000000000000" pitchFamily="2" charset="2"/>
              </a:rPr>
            </a:br>
            <a:r>
              <a:rPr lang="en-US" dirty="0" smtClean="0">
                <a:sym typeface="Wingdings" panose="05000000000000000000" pitchFamily="2" charset="2"/>
              </a:rPr>
              <a:t>Owlet </a:t>
            </a:r>
            <a:r>
              <a:rPr lang="en-US" dirty="0" err="1">
                <a:sym typeface="Wingdings" panose="05000000000000000000" pitchFamily="2" charset="2"/>
              </a:rPr>
              <a:t>WiFi</a:t>
            </a:r>
            <a:r>
              <a:rPr lang="en-US" dirty="0">
                <a:sym typeface="Wingdings" panose="05000000000000000000" pitchFamily="2" charset="2"/>
              </a:rPr>
              <a:t> Baby Heart Monitor </a:t>
            </a:r>
            <a:endParaRPr lang="nb-NO" dirty="0">
              <a:sym typeface="Wingdings" panose="05000000000000000000" pitchFamily="2" charset="2"/>
            </a:endParaRPr>
          </a:p>
        </p:txBody>
      </p:sp>
      <p:sp>
        <p:nvSpPr>
          <p:cNvPr id="3" name="Content Placeholder 2"/>
          <p:cNvSpPr>
            <a:spLocks noGrp="1"/>
          </p:cNvSpPr>
          <p:nvPr>
            <p:ph idx="1"/>
          </p:nvPr>
        </p:nvSpPr>
        <p:spPr>
          <a:xfrm>
            <a:off x="1069848" y="2121408"/>
            <a:ext cx="2137586" cy="4050792"/>
          </a:xfrm>
        </p:spPr>
        <p:txBody>
          <a:bodyPr/>
          <a:lstStyle/>
          <a:p>
            <a:endParaRPr lang="en-US" dirty="0"/>
          </a:p>
        </p:txBody>
      </p:sp>
      <p:sp>
        <p:nvSpPr>
          <p:cNvPr id="5" name="TextBox 4"/>
          <p:cNvSpPr txBox="1"/>
          <p:nvPr/>
        </p:nvSpPr>
        <p:spPr>
          <a:xfrm>
            <a:off x="4480243" y="6172200"/>
            <a:ext cx="6776342" cy="369332"/>
          </a:xfrm>
          <a:prstGeom prst="rect">
            <a:avLst/>
          </a:prstGeom>
          <a:noFill/>
        </p:spPr>
        <p:txBody>
          <a:bodyPr wrap="none" rtlCol="0">
            <a:spAutoFit/>
          </a:bodyPr>
          <a:lstStyle/>
          <a:p>
            <a:r>
              <a:rPr lang="en-US" dirty="0"/>
              <a:t>https://www.iotforall.com/5-worst-iot-hacking-vulnerabilities/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443" y="2019126"/>
            <a:ext cx="6608248" cy="3964948"/>
          </a:xfrm>
          <a:prstGeom prst="rect">
            <a:avLst/>
          </a:prstGeom>
        </p:spPr>
      </p:pic>
    </p:spTree>
    <p:extLst>
      <p:ext uri="{BB962C8B-B14F-4D97-AF65-F5344CB8AC3E}">
        <p14:creationId xmlns:p14="http://schemas.microsoft.com/office/powerpoint/2010/main" val="4070618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2477</TotalTime>
  <Words>3732</Words>
  <Application>Microsoft Office PowerPoint</Application>
  <PresentationFormat>Widescreen</PresentationFormat>
  <Paragraphs>437</Paragraphs>
  <Slides>64</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Calibri</vt:lpstr>
      <vt:lpstr>Rockwell</vt:lpstr>
      <vt:lpstr>Rockwell Condensed</vt:lpstr>
      <vt:lpstr>Wingdings</vt:lpstr>
      <vt:lpstr>Wood Type</vt:lpstr>
      <vt:lpstr>Applications BC </vt:lpstr>
      <vt:lpstr>Articles </vt:lpstr>
      <vt:lpstr> </vt:lpstr>
      <vt:lpstr>Internet (‘94)  vs BC (‘18) </vt:lpstr>
      <vt:lpstr> </vt:lpstr>
      <vt:lpstr>Challenge</vt:lpstr>
      <vt:lpstr>IOT Devices, data and supply chain partners  vunerable</vt:lpstr>
      <vt:lpstr>IOT Devices Hackable Cardiac Devices </vt:lpstr>
      <vt:lpstr>IOT Devices Owlet WiFi Baby Heart Monitor </vt:lpstr>
      <vt:lpstr>IOT Devices TRENDnet Webcam Hack</vt:lpstr>
      <vt:lpstr>IOT Devices Jeep Hack</vt:lpstr>
      <vt:lpstr>Iot security lessons</vt:lpstr>
      <vt:lpstr>PowerPoint Presentation</vt:lpstr>
      <vt:lpstr>BC benefits</vt:lpstr>
      <vt:lpstr>iot </vt:lpstr>
      <vt:lpstr>Challenge with BC for Iot</vt:lpstr>
      <vt:lpstr>LSB lightweight scalable Bc </vt:lpstr>
      <vt:lpstr>LSB OVERLAY &amp; Smart home  </vt:lpstr>
      <vt:lpstr>LSB Encryption  </vt:lpstr>
      <vt:lpstr>LSB OVERLAY &amp; Smart home  </vt:lpstr>
      <vt:lpstr>LSB OVERLAY &amp; Smart home  </vt:lpstr>
      <vt:lpstr>LSB How </vt:lpstr>
      <vt:lpstr>LSB flow of data </vt:lpstr>
      <vt:lpstr>Local smart home tier </vt:lpstr>
      <vt:lpstr>Local SH : IL </vt:lpstr>
      <vt:lpstr>Overlay tier </vt:lpstr>
      <vt:lpstr>LSB OVERLAY Consensus </vt:lpstr>
      <vt:lpstr>Overlay tier </vt:lpstr>
      <vt:lpstr>Overlay tier </vt:lpstr>
      <vt:lpstr>LSB OVERLAY Consensus </vt:lpstr>
      <vt:lpstr>LSB OVERLAY Consensus </vt:lpstr>
      <vt:lpstr>LBS security </vt:lpstr>
      <vt:lpstr>LBS Storage </vt:lpstr>
      <vt:lpstr>LBS TIME Performance </vt:lpstr>
      <vt:lpstr>LBS Energy Performance </vt:lpstr>
      <vt:lpstr>LBS transaction and data flow Performance </vt:lpstr>
      <vt:lpstr>LBS processing time </vt:lpstr>
      <vt:lpstr>LBS impact # of OBMS on security and packet overhead</vt:lpstr>
      <vt:lpstr>LBS PVT ability vs append attacks</vt:lpstr>
      <vt:lpstr>LBS PVT ability vs append attacks</vt:lpstr>
      <vt:lpstr>LBS back to  </vt:lpstr>
      <vt:lpstr>LBS back to  </vt:lpstr>
      <vt:lpstr>IOT Devices Jeep Hack</vt:lpstr>
      <vt:lpstr>Iot security lessons with BC</vt:lpstr>
      <vt:lpstr>Transactive microgrid </vt:lpstr>
      <vt:lpstr>IOT based transactive Energy Systems &amp; DL</vt:lpstr>
      <vt:lpstr>Transactive microgrid challenges </vt:lpstr>
      <vt:lpstr>Transactive microgrid challenges </vt:lpstr>
      <vt:lpstr>Petra solution </vt:lpstr>
      <vt:lpstr>Transactive microgrid Petra </vt:lpstr>
      <vt:lpstr>Architecture with Petra </vt:lpstr>
      <vt:lpstr>Requirements  security  </vt:lpstr>
      <vt:lpstr>Requirements  safety  </vt:lpstr>
      <vt:lpstr>Requirements  privacy  </vt:lpstr>
      <vt:lpstr>Trading workflow  </vt:lpstr>
      <vt:lpstr>transactions</vt:lpstr>
      <vt:lpstr>services</vt:lpstr>
      <vt:lpstr>Contribution</vt:lpstr>
      <vt:lpstr>Personal view</vt:lpstr>
      <vt:lpstr>To take away cryptocurrencies </vt:lpstr>
      <vt:lpstr>To take away </vt:lpstr>
      <vt:lpstr> </vt:lpstr>
      <vt:lpstr>Questions discussion</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BC </dc:title>
  <dc:creator>Carl B</dc:creator>
  <cp:lastModifiedBy>Carl B</cp:lastModifiedBy>
  <cp:revision>106</cp:revision>
  <dcterms:created xsi:type="dcterms:W3CDTF">2018-04-01T10:27:54Z</dcterms:created>
  <dcterms:modified xsi:type="dcterms:W3CDTF">2018-05-15T12:39:08Z</dcterms:modified>
</cp:coreProperties>
</file>