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bookmarkIdSeed="2">
  <p:sldMasterIdLst>
    <p:sldMasterId id="2147483648" r:id="rId1"/>
  </p:sldMasterIdLst>
  <p:notesMasterIdLst>
    <p:notesMasterId r:id="rId21"/>
  </p:notesMasterIdLst>
  <p:handoutMasterIdLst>
    <p:handoutMasterId r:id="rId22"/>
  </p:handoutMasterIdLst>
  <p:sldIdLst>
    <p:sldId id="261" r:id="rId2"/>
    <p:sldId id="262" r:id="rId3"/>
    <p:sldId id="268" r:id="rId4"/>
    <p:sldId id="303" r:id="rId5"/>
    <p:sldId id="315" r:id="rId6"/>
    <p:sldId id="324" r:id="rId7"/>
    <p:sldId id="320" r:id="rId8"/>
    <p:sldId id="325" r:id="rId9"/>
    <p:sldId id="260" r:id="rId10"/>
    <p:sldId id="329" r:id="rId11"/>
    <p:sldId id="326" r:id="rId12"/>
    <p:sldId id="327" r:id="rId13"/>
    <p:sldId id="319" r:id="rId14"/>
    <p:sldId id="328" r:id="rId15"/>
    <p:sldId id="321" r:id="rId16"/>
    <p:sldId id="322" r:id="rId17"/>
    <p:sldId id="331" r:id="rId18"/>
    <p:sldId id="330" r:id="rId19"/>
    <p:sldId id="316" r:id="rId20"/>
  </p:sldIdLst>
  <p:sldSz cx="9144000" cy="6858000" type="screen4x3"/>
  <p:notesSz cx="6794500" cy="9931400"/>
  <p:custDataLst>
    <p:tags r:id="rId23"/>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gunn"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20"/>
    <p:restoredTop sz="82871" autoAdjust="0"/>
  </p:normalViewPr>
  <p:slideViewPr>
    <p:cSldViewPr>
      <p:cViewPr varScale="1">
        <p:scale>
          <a:sx n="135" d="100"/>
          <a:sy n="135" d="100"/>
        </p:scale>
        <p:origin x="246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4813" cy="49657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48101" y="0"/>
            <a:ext cx="2944813" cy="496570"/>
          </a:xfrm>
          <a:prstGeom prst="rect">
            <a:avLst/>
          </a:prstGeom>
        </p:spPr>
        <p:txBody>
          <a:bodyPr vert="horz" lIns="91440" tIns="45720" rIns="91440" bIns="45720" rtlCol="0"/>
          <a:lstStyle>
            <a:lvl1pPr algn="r">
              <a:defRPr sz="1200"/>
            </a:lvl1pPr>
          </a:lstStyle>
          <a:p>
            <a:fld id="{2DC48BF3-CC8D-4D76-8CA4-60C41DDA2F8E}" type="datetimeFigureOut">
              <a:rPr lang="nb-NO" smtClean="0"/>
              <a:t>16.01.2019</a:t>
            </a:fld>
            <a:endParaRPr lang="nb-NO"/>
          </a:p>
        </p:txBody>
      </p:sp>
      <p:sp>
        <p:nvSpPr>
          <p:cNvPr id="4" name="Footer Placeholder 3"/>
          <p:cNvSpPr>
            <a:spLocks noGrp="1"/>
          </p:cNvSpPr>
          <p:nvPr>
            <p:ph type="ftr" sz="quarter" idx="2"/>
          </p:nvPr>
        </p:nvSpPr>
        <p:spPr>
          <a:xfrm>
            <a:off x="1" y="9433239"/>
            <a:ext cx="2944813" cy="496570"/>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48101" y="9433239"/>
            <a:ext cx="2944813" cy="496570"/>
          </a:xfrm>
          <a:prstGeom prst="rect">
            <a:avLst/>
          </a:prstGeom>
        </p:spPr>
        <p:txBody>
          <a:bodyPr vert="horz" lIns="91440" tIns="45720" rIns="91440" bIns="45720" rtlCol="0" anchor="b"/>
          <a:lstStyle>
            <a:lvl1pPr algn="r">
              <a:defRPr sz="1200"/>
            </a:lvl1pPr>
          </a:lstStyle>
          <a:p>
            <a:fld id="{BEF3AEAA-7ED8-4238-BF54-62A8CBB42291}" type="slidenum">
              <a:rPr lang="nb-NO" smtClean="0"/>
              <a:t>‹#›</a:t>
            </a:fld>
            <a:endParaRPr lang="nb-NO"/>
          </a:p>
        </p:txBody>
      </p:sp>
    </p:spTree>
    <p:extLst>
      <p:ext uri="{BB962C8B-B14F-4D97-AF65-F5344CB8AC3E}">
        <p14:creationId xmlns:p14="http://schemas.microsoft.com/office/powerpoint/2010/main" val="2850705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4283" cy="49657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48646" y="0"/>
            <a:ext cx="2944283" cy="496570"/>
          </a:xfrm>
          <a:prstGeom prst="rect">
            <a:avLst/>
          </a:prstGeom>
        </p:spPr>
        <p:txBody>
          <a:bodyPr vert="horz" lIns="91440" tIns="45720" rIns="91440" bIns="45720" rtlCol="0"/>
          <a:lstStyle>
            <a:lvl1pPr algn="r">
              <a:defRPr sz="1200"/>
            </a:lvl1pPr>
          </a:lstStyle>
          <a:p>
            <a:fld id="{A4F90908-A9E7-4AD5-BA98-021EF15A14B2}" type="datetimeFigureOut">
              <a:rPr lang="el-GR" smtClean="0"/>
              <a:t>16/1/2019</a:t>
            </a:fld>
            <a:endParaRPr lang="el-GR"/>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1" y="9433107"/>
            <a:ext cx="2944283" cy="49657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48646" y="9433107"/>
            <a:ext cx="2944283" cy="496570"/>
          </a:xfrm>
          <a:prstGeom prst="rect">
            <a:avLst/>
          </a:prstGeom>
        </p:spPr>
        <p:txBody>
          <a:bodyPr vert="horz" lIns="91440" tIns="45720" rIns="91440" bIns="45720" rtlCol="0" anchor="b"/>
          <a:lstStyle>
            <a:lvl1pPr algn="r">
              <a:defRPr sz="1200"/>
            </a:lvl1pPr>
          </a:lstStyle>
          <a:p>
            <a:fld id="{4058A34A-3A6C-4D97-A404-CE72BC1F6F8B}" type="slidenum">
              <a:rPr lang="el-GR" smtClean="0"/>
              <a:t>‹#›</a:t>
            </a:fld>
            <a:endParaRPr lang="el-GR"/>
          </a:p>
        </p:txBody>
      </p:sp>
    </p:spTree>
    <p:extLst>
      <p:ext uri="{BB962C8B-B14F-4D97-AF65-F5344CB8AC3E}">
        <p14:creationId xmlns:p14="http://schemas.microsoft.com/office/powerpoint/2010/main" val="3052653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4058A34A-3A6C-4D97-A404-CE72BC1F6F8B}" type="slidenum">
              <a:rPr lang="el-GR" smtClean="0"/>
              <a:t>0</a:t>
            </a:fld>
            <a:endParaRPr lang="el-GR"/>
          </a:p>
        </p:txBody>
      </p:sp>
    </p:spTree>
    <p:extLst>
      <p:ext uri="{BB962C8B-B14F-4D97-AF65-F5344CB8AC3E}">
        <p14:creationId xmlns:p14="http://schemas.microsoft.com/office/powerpoint/2010/main" val="1546443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4058A34A-3A6C-4D97-A404-CE72BC1F6F8B}" type="slidenum">
              <a:rPr lang="el-GR" smtClean="0"/>
              <a:t>1</a:t>
            </a:fld>
            <a:endParaRPr lang="el-GR"/>
          </a:p>
        </p:txBody>
      </p:sp>
    </p:spTree>
    <p:extLst>
      <p:ext uri="{BB962C8B-B14F-4D97-AF65-F5344CB8AC3E}">
        <p14:creationId xmlns:p14="http://schemas.microsoft.com/office/powerpoint/2010/main" val="1939500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4058A34A-3A6C-4D97-A404-CE72BC1F6F8B}" type="slidenum">
              <a:rPr lang="el-GR" smtClean="0"/>
              <a:t>2</a:t>
            </a:fld>
            <a:endParaRPr lang="el-GR"/>
          </a:p>
        </p:txBody>
      </p:sp>
    </p:spTree>
    <p:extLst>
      <p:ext uri="{BB962C8B-B14F-4D97-AF65-F5344CB8AC3E}">
        <p14:creationId xmlns:p14="http://schemas.microsoft.com/office/powerpoint/2010/main" val="1158977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4058A34A-3A6C-4D97-A404-CE72BC1F6F8B}" type="slidenum">
              <a:rPr lang="el-GR" smtClean="0">
                <a:solidFill>
                  <a:prstClr val="black"/>
                </a:solidFill>
              </a:rPr>
              <a:pPr/>
              <a:t>3</a:t>
            </a:fld>
            <a:endParaRPr lang="el-GR">
              <a:solidFill>
                <a:prstClr val="black"/>
              </a:solidFill>
            </a:endParaRPr>
          </a:p>
        </p:txBody>
      </p:sp>
    </p:spTree>
    <p:extLst>
      <p:ext uri="{BB962C8B-B14F-4D97-AF65-F5344CB8AC3E}">
        <p14:creationId xmlns:p14="http://schemas.microsoft.com/office/powerpoint/2010/main" val="3396506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4058A34A-3A6C-4D97-A404-CE72BC1F6F8B}" type="slidenum">
              <a:rPr lang="el-GR" smtClean="0"/>
              <a:t>18</a:t>
            </a:fld>
            <a:endParaRPr lang="el-GR"/>
          </a:p>
        </p:txBody>
      </p:sp>
    </p:spTree>
    <p:extLst>
      <p:ext uri="{BB962C8B-B14F-4D97-AF65-F5344CB8AC3E}">
        <p14:creationId xmlns:p14="http://schemas.microsoft.com/office/powerpoint/2010/main" val="2459123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ACF47107-01D1-4A31-B733-32B6DF129AF4}" type="datetimeFigureOut">
              <a:rPr lang="el-GR" smtClean="0"/>
              <a:t>16/1/2019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204C712-04BA-4483-A4AB-D234BBBB9568}" type="slidenum">
              <a:rPr lang="el-GR" smtClean="0"/>
              <a:t>‹#›</a:t>
            </a:fld>
            <a:endParaRPr lang="el-GR"/>
          </a:p>
        </p:txBody>
      </p:sp>
    </p:spTree>
    <p:extLst>
      <p:ext uri="{BB962C8B-B14F-4D97-AF65-F5344CB8AC3E}">
        <p14:creationId xmlns:p14="http://schemas.microsoft.com/office/powerpoint/2010/main" val="3649505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ACF47107-01D1-4A31-B733-32B6DF129AF4}" type="datetimeFigureOut">
              <a:rPr lang="el-GR" smtClean="0"/>
              <a:t>16/1/2019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204C712-04BA-4483-A4AB-D234BBBB9568}" type="slidenum">
              <a:rPr lang="el-GR" smtClean="0"/>
              <a:t>‹#›</a:t>
            </a:fld>
            <a:endParaRPr lang="el-GR"/>
          </a:p>
        </p:txBody>
      </p:sp>
    </p:spTree>
    <p:extLst>
      <p:ext uri="{BB962C8B-B14F-4D97-AF65-F5344CB8AC3E}">
        <p14:creationId xmlns:p14="http://schemas.microsoft.com/office/powerpoint/2010/main" val="1591945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ACF47107-01D1-4A31-B733-32B6DF129AF4}" type="datetimeFigureOut">
              <a:rPr lang="el-GR" smtClean="0"/>
              <a:t>16/1/2019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204C712-04BA-4483-A4AB-D234BBBB9568}" type="slidenum">
              <a:rPr lang="el-GR" smtClean="0"/>
              <a:t>‹#›</a:t>
            </a:fld>
            <a:endParaRPr lang="el-GR"/>
          </a:p>
        </p:txBody>
      </p:sp>
    </p:spTree>
    <p:extLst>
      <p:ext uri="{BB962C8B-B14F-4D97-AF65-F5344CB8AC3E}">
        <p14:creationId xmlns:p14="http://schemas.microsoft.com/office/powerpoint/2010/main" val="281122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ACF47107-01D1-4A31-B733-32B6DF129AF4}" type="datetimeFigureOut">
              <a:rPr lang="el-GR" smtClean="0"/>
              <a:t>16/1/2019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204C712-04BA-4483-A4AB-D234BBBB9568}" type="slidenum">
              <a:rPr lang="el-GR" smtClean="0"/>
              <a:t>‹#›</a:t>
            </a:fld>
            <a:endParaRPr lang="el-GR"/>
          </a:p>
        </p:txBody>
      </p:sp>
    </p:spTree>
    <p:extLst>
      <p:ext uri="{BB962C8B-B14F-4D97-AF65-F5344CB8AC3E}">
        <p14:creationId xmlns:p14="http://schemas.microsoft.com/office/powerpoint/2010/main" val="4092716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F47107-01D1-4A31-B733-32B6DF129AF4}" type="datetimeFigureOut">
              <a:rPr lang="el-GR" smtClean="0"/>
              <a:t>16/1/2019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204C712-04BA-4483-A4AB-D234BBBB9568}" type="slidenum">
              <a:rPr lang="el-GR" smtClean="0"/>
              <a:t>‹#›</a:t>
            </a:fld>
            <a:endParaRPr lang="el-GR"/>
          </a:p>
        </p:txBody>
      </p:sp>
    </p:spTree>
    <p:extLst>
      <p:ext uri="{BB962C8B-B14F-4D97-AF65-F5344CB8AC3E}">
        <p14:creationId xmlns:p14="http://schemas.microsoft.com/office/powerpoint/2010/main" val="1546974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ACF47107-01D1-4A31-B733-32B6DF129AF4}" type="datetimeFigureOut">
              <a:rPr lang="el-GR" smtClean="0"/>
              <a:t>16/1/2019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204C712-04BA-4483-A4AB-D234BBBB9568}" type="slidenum">
              <a:rPr lang="el-GR" smtClean="0"/>
              <a:t>‹#›</a:t>
            </a:fld>
            <a:endParaRPr lang="el-GR"/>
          </a:p>
        </p:txBody>
      </p:sp>
    </p:spTree>
    <p:extLst>
      <p:ext uri="{BB962C8B-B14F-4D97-AF65-F5344CB8AC3E}">
        <p14:creationId xmlns:p14="http://schemas.microsoft.com/office/powerpoint/2010/main" val="1898203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ACF47107-01D1-4A31-B733-32B6DF129AF4}" type="datetimeFigureOut">
              <a:rPr lang="el-GR" smtClean="0"/>
              <a:t>16/1/2019</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5204C712-04BA-4483-A4AB-D234BBBB9568}" type="slidenum">
              <a:rPr lang="el-GR" smtClean="0"/>
              <a:t>‹#›</a:t>
            </a:fld>
            <a:endParaRPr lang="el-GR"/>
          </a:p>
        </p:txBody>
      </p:sp>
    </p:spTree>
    <p:extLst>
      <p:ext uri="{BB962C8B-B14F-4D97-AF65-F5344CB8AC3E}">
        <p14:creationId xmlns:p14="http://schemas.microsoft.com/office/powerpoint/2010/main" val="4171676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ACF47107-01D1-4A31-B733-32B6DF129AF4}" type="datetimeFigureOut">
              <a:rPr lang="el-GR" smtClean="0"/>
              <a:t>16/1/2019</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5204C712-04BA-4483-A4AB-D234BBBB9568}" type="slidenum">
              <a:rPr lang="el-GR" smtClean="0"/>
              <a:t>‹#›</a:t>
            </a:fld>
            <a:endParaRPr lang="el-GR"/>
          </a:p>
        </p:txBody>
      </p:sp>
    </p:spTree>
    <p:extLst>
      <p:ext uri="{BB962C8B-B14F-4D97-AF65-F5344CB8AC3E}">
        <p14:creationId xmlns:p14="http://schemas.microsoft.com/office/powerpoint/2010/main" val="3519265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47107-01D1-4A31-B733-32B6DF129AF4}" type="datetimeFigureOut">
              <a:rPr lang="el-GR" smtClean="0"/>
              <a:t>16/1/2019</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5204C712-04BA-4483-A4AB-D234BBBB9568}" type="slidenum">
              <a:rPr lang="el-GR" smtClean="0"/>
              <a:t>‹#›</a:t>
            </a:fld>
            <a:endParaRPr lang="el-GR"/>
          </a:p>
        </p:txBody>
      </p:sp>
    </p:spTree>
    <p:extLst>
      <p:ext uri="{BB962C8B-B14F-4D97-AF65-F5344CB8AC3E}">
        <p14:creationId xmlns:p14="http://schemas.microsoft.com/office/powerpoint/2010/main" val="1187481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47107-01D1-4A31-B733-32B6DF129AF4}" type="datetimeFigureOut">
              <a:rPr lang="el-GR" smtClean="0"/>
              <a:t>16/1/2019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204C712-04BA-4483-A4AB-D234BBBB9568}" type="slidenum">
              <a:rPr lang="el-GR" smtClean="0"/>
              <a:t>‹#›</a:t>
            </a:fld>
            <a:endParaRPr lang="el-GR"/>
          </a:p>
        </p:txBody>
      </p:sp>
    </p:spTree>
    <p:extLst>
      <p:ext uri="{BB962C8B-B14F-4D97-AF65-F5344CB8AC3E}">
        <p14:creationId xmlns:p14="http://schemas.microsoft.com/office/powerpoint/2010/main" val="1867580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47107-01D1-4A31-B733-32B6DF129AF4}" type="datetimeFigureOut">
              <a:rPr lang="el-GR" smtClean="0"/>
              <a:t>16/1/2019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204C712-04BA-4483-A4AB-D234BBBB9568}" type="slidenum">
              <a:rPr lang="el-GR" smtClean="0"/>
              <a:t>‹#›</a:t>
            </a:fld>
            <a:endParaRPr lang="el-GR"/>
          </a:p>
        </p:txBody>
      </p:sp>
    </p:spTree>
    <p:extLst>
      <p:ext uri="{BB962C8B-B14F-4D97-AF65-F5344CB8AC3E}">
        <p14:creationId xmlns:p14="http://schemas.microsoft.com/office/powerpoint/2010/main" val="4218627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47107-01D1-4A31-B733-32B6DF129AF4}" type="datetimeFigureOut">
              <a:rPr lang="el-GR" smtClean="0"/>
              <a:t>16/1/2019</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04C712-04BA-4483-A4AB-D234BBBB9568}" type="slidenum">
              <a:rPr lang="el-GR" smtClean="0"/>
              <a:t>‹#›</a:t>
            </a:fld>
            <a:endParaRPr lang="el-GR"/>
          </a:p>
        </p:txBody>
      </p:sp>
    </p:spTree>
    <p:extLst>
      <p:ext uri="{BB962C8B-B14F-4D97-AF65-F5344CB8AC3E}">
        <p14:creationId xmlns:p14="http://schemas.microsoft.com/office/powerpoint/2010/main" val="2482850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le.Hanseth@ifi.uio.no"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kristofo@ifi.uio.no"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kognifai.com/" TargetMode="External"/><Relationship Id="rId2" Type="http://schemas.openxmlformats.org/officeDocument/2006/relationships/hyperlink" Target="https://www.veracity.com/" TargetMode="External"/><Relationship Id="rId1" Type="http://schemas.openxmlformats.org/officeDocument/2006/relationships/slideLayout" Target="../slideLayouts/slideLayout2.xml"/><Relationship Id="rId6" Type="http://schemas.openxmlformats.org/officeDocument/2006/relationships/hyperlink" Target="https://new.abb.com/abb-ability" TargetMode="External"/><Relationship Id="rId5" Type="http://schemas.openxmlformats.org/officeDocument/2006/relationships/hyperlink" Target="https://www.ge.com/digital/iiot-platform" TargetMode="External"/><Relationship Id="rId4" Type="http://schemas.openxmlformats.org/officeDocument/2006/relationships/hyperlink" Target="https://www.cognit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3068960"/>
            <a:ext cx="7772400" cy="1470025"/>
          </a:xfrm>
        </p:spPr>
        <p:txBody>
          <a:bodyPr>
            <a:normAutofit fontScale="90000"/>
          </a:bodyPr>
          <a:lstStyle/>
          <a:p>
            <a:r>
              <a:rPr lang="en-GB" dirty="0">
                <a:effectLst>
                  <a:outerShdw blurRad="50800" dist="38100" algn="tr" rotWithShape="0">
                    <a:prstClr val="black">
                      <a:alpha val="40000"/>
                    </a:prstClr>
                  </a:outerShdw>
                </a:effectLst>
              </a:rPr>
              <a:t>IN5430 IT and Management</a:t>
            </a:r>
            <a:br>
              <a:rPr lang="en-GB" dirty="0">
                <a:effectLst>
                  <a:outerShdw blurRad="50800" dist="38100" algn="tr" rotWithShape="0">
                    <a:prstClr val="black">
                      <a:alpha val="40000"/>
                    </a:prstClr>
                  </a:outerShdw>
                </a:effectLst>
              </a:rPr>
            </a:br>
            <a:r>
              <a:rPr lang="en-GB" dirty="0">
                <a:effectLst>
                  <a:outerShdw blurRad="50800" dist="38100" algn="tr" rotWithShape="0">
                    <a:prstClr val="black">
                      <a:alpha val="40000"/>
                    </a:prstClr>
                  </a:outerShdw>
                </a:effectLst>
              </a:rPr>
              <a:t/>
            </a:r>
            <a:br>
              <a:rPr lang="en-GB" dirty="0">
                <a:effectLst>
                  <a:outerShdw blurRad="50800" dist="38100" algn="tr" rotWithShape="0">
                    <a:prstClr val="black">
                      <a:alpha val="40000"/>
                    </a:prstClr>
                  </a:outerShdw>
                </a:effectLst>
              </a:rPr>
            </a:br>
            <a:r>
              <a:rPr lang="en-GB" dirty="0">
                <a:effectLst>
                  <a:outerShdw blurRad="50800" dist="38100" algn="tr" rotWithShape="0">
                    <a:prstClr val="black">
                      <a:alpha val="40000"/>
                    </a:prstClr>
                  </a:outerShdw>
                </a:effectLst>
              </a:rPr>
              <a:t>Introduction</a:t>
            </a:r>
            <a:br>
              <a:rPr lang="en-GB" dirty="0">
                <a:effectLst>
                  <a:outerShdw blurRad="50800" dist="38100" algn="tr" rotWithShape="0">
                    <a:prstClr val="black">
                      <a:alpha val="40000"/>
                    </a:prstClr>
                  </a:outerShdw>
                </a:effectLst>
              </a:rPr>
            </a:br>
            <a:r>
              <a:rPr lang="en-GB" dirty="0">
                <a:effectLst>
                  <a:outerShdw blurRad="50800" dist="38100" algn="tr" rotWithShape="0">
                    <a:prstClr val="black">
                      <a:alpha val="40000"/>
                    </a:prstClr>
                  </a:outerShdw>
                </a:effectLst>
              </a:rPr>
              <a:t>16</a:t>
            </a:r>
            <a:r>
              <a:rPr lang="en-GB" baseline="30000" dirty="0">
                <a:effectLst>
                  <a:outerShdw blurRad="50800" dist="38100" algn="tr" rotWithShape="0">
                    <a:prstClr val="black">
                      <a:alpha val="40000"/>
                    </a:prstClr>
                  </a:outerShdw>
                </a:effectLst>
              </a:rPr>
              <a:t>th</a:t>
            </a:r>
            <a:r>
              <a:rPr lang="en-GB" dirty="0">
                <a:effectLst>
                  <a:outerShdw blurRad="50800" dist="38100" algn="tr" rotWithShape="0">
                    <a:prstClr val="black">
                      <a:alpha val="40000"/>
                    </a:prstClr>
                  </a:outerShdw>
                </a:effectLst>
              </a:rPr>
              <a:t> January 2019</a:t>
            </a:r>
            <a:r>
              <a:rPr lang="el-GR" dirty="0"/>
              <a:t/>
            </a:r>
            <a:br>
              <a:rPr lang="el-GR" dirty="0"/>
            </a:br>
            <a:r>
              <a:rPr lang="en-GB" dirty="0">
                <a:effectLst>
                  <a:outerShdw blurRad="50800" dist="38100" algn="tr" rotWithShape="0">
                    <a:prstClr val="black">
                      <a:alpha val="40000"/>
                    </a:prstClr>
                  </a:outerShdw>
                </a:effectLst>
              </a:rPr>
              <a:t/>
            </a:r>
            <a:br>
              <a:rPr lang="en-GB" dirty="0">
                <a:effectLst>
                  <a:outerShdw blurRad="50800" dist="38100" algn="tr" rotWithShape="0">
                    <a:prstClr val="black">
                      <a:alpha val="40000"/>
                    </a:prstClr>
                  </a:outerShdw>
                </a:effectLst>
              </a:rPr>
            </a:br>
            <a:r>
              <a:rPr lang="en-GB" dirty="0">
                <a:effectLst>
                  <a:outerShdw blurRad="50800" dist="38100" algn="tr" rotWithShape="0">
                    <a:prstClr val="black">
                      <a:alpha val="40000"/>
                    </a:prstClr>
                  </a:outerShdw>
                </a:effectLst>
              </a:rPr>
              <a:t/>
            </a:r>
            <a:br>
              <a:rPr lang="en-GB" dirty="0">
                <a:effectLst>
                  <a:outerShdw blurRad="50800" dist="38100" algn="tr" rotWithShape="0">
                    <a:prstClr val="black">
                      <a:alpha val="40000"/>
                    </a:prstClr>
                  </a:outerShdw>
                </a:effectLst>
              </a:rPr>
            </a:br>
            <a:r>
              <a:rPr lang="en-GB" dirty="0">
                <a:effectLst>
                  <a:outerShdw blurRad="50800" dist="38100" algn="tr" rotWithShape="0">
                    <a:prstClr val="black">
                      <a:alpha val="40000"/>
                    </a:prstClr>
                  </a:outerShdw>
                </a:effectLst>
              </a:rPr>
              <a:t/>
            </a:r>
            <a:br>
              <a:rPr lang="en-GB" dirty="0">
                <a:effectLst>
                  <a:outerShdw blurRad="50800" dist="38100" algn="tr" rotWithShape="0">
                    <a:prstClr val="black">
                      <a:alpha val="40000"/>
                    </a:prstClr>
                  </a:outerShdw>
                </a:effectLst>
              </a:rPr>
            </a:br>
            <a:endParaRPr lang="el-GR" sz="3100" dirty="0"/>
          </a:p>
        </p:txBody>
      </p:sp>
      <p:sp>
        <p:nvSpPr>
          <p:cNvPr id="3" name="TextBox 2"/>
          <p:cNvSpPr txBox="1"/>
          <p:nvPr/>
        </p:nvSpPr>
        <p:spPr>
          <a:xfrm>
            <a:off x="755576" y="4392106"/>
            <a:ext cx="7951023" cy="1815882"/>
          </a:xfrm>
          <a:prstGeom prst="rect">
            <a:avLst/>
          </a:prstGeom>
          <a:noFill/>
        </p:spPr>
        <p:txBody>
          <a:bodyPr wrap="none" rtlCol="0">
            <a:spAutoFit/>
          </a:bodyPr>
          <a:lstStyle/>
          <a:p>
            <a:endParaRPr lang="nb-NO" sz="2800" dirty="0"/>
          </a:p>
          <a:p>
            <a:r>
              <a:rPr lang="nb-NO" sz="2800" dirty="0"/>
              <a:t>Ole Hanseth 	(</a:t>
            </a:r>
            <a:r>
              <a:rPr lang="nb-NO" sz="2800" dirty="0">
                <a:hlinkClick r:id="rId3"/>
              </a:rPr>
              <a:t>Ole.Hanseth@ifi.uio.no</a:t>
            </a:r>
            <a:r>
              <a:rPr lang="nb-NO" sz="2800" dirty="0"/>
              <a:t>)</a:t>
            </a:r>
          </a:p>
          <a:p>
            <a:r>
              <a:rPr lang="nb-NO" sz="2800" dirty="0"/>
              <a:t>Kristoffer Fossum  		(</a:t>
            </a:r>
            <a:r>
              <a:rPr lang="nb-NO" sz="2800" dirty="0">
                <a:hlinkClick r:id="rId4"/>
              </a:rPr>
              <a:t>kristofo@ifi.uio.no</a:t>
            </a:r>
            <a:r>
              <a:rPr lang="nb-NO" sz="2800" dirty="0"/>
              <a:t>)</a:t>
            </a:r>
          </a:p>
          <a:p>
            <a:r>
              <a:rPr lang="nb-NO" sz="2800" dirty="0"/>
              <a:t>Alexander </a:t>
            </a:r>
            <a:r>
              <a:rPr lang="nb-NO" sz="2800" dirty="0" err="1"/>
              <a:t>Moltubakk</a:t>
            </a:r>
            <a:r>
              <a:rPr lang="nb-NO" sz="2800" dirty="0"/>
              <a:t> </a:t>
            </a:r>
            <a:r>
              <a:rPr lang="nb-NO" sz="2800" dirty="0" err="1"/>
              <a:t>Kempton</a:t>
            </a:r>
            <a:r>
              <a:rPr lang="nb-NO" sz="2800" dirty="0"/>
              <a:t> (</a:t>
            </a:r>
            <a:r>
              <a:rPr lang="nb-NO" sz="2800" dirty="0" err="1"/>
              <a:t>alexansk@ifi.uio.no</a:t>
            </a:r>
            <a:r>
              <a:rPr lang="nb-NO" sz="2800" dirty="0"/>
              <a:t>) </a:t>
            </a:r>
          </a:p>
        </p:txBody>
      </p:sp>
    </p:spTree>
    <p:extLst>
      <p:ext uri="{BB962C8B-B14F-4D97-AF65-F5344CB8AC3E}">
        <p14:creationId xmlns:p14="http://schemas.microsoft.com/office/powerpoint/2010/main" val="2135210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04C198-9083-9E4D-AC1C-7767703501A9}"/>
              </a:ext>
            </a:extLst>
          </p:cNvPr>
          <p:cNvSpPr>
            <a:spLocks noGrp="1"/>
          </p:cNvSpPr>
          <p:nvPr>
            <p:ph type="title"/>
          </p:nvPr>
        </p:nvSpPr>
        <p:spPr/>
        <p:txBody>
          <a:bodyPr/>
          <a:lstStyle/>
          <a:p>
            <a:r>
              <a:rPr lang="en-GB" dirty="0"/>
              <a:t>Platforms and platform ecosystems</a:t>
            </a:r>
          </a:p>
        </p:txBody>
      </p:sp>
      <p:sp>
        <p:nvSpPr>
          <p:cNvPr id="3" name="Plassholder for innhold 2">
            <a:extLst>
              <a:ext uri="{FF2B5EF4-FFF2-40B4-BE49-F238E27FC236}">
                <a16:creationId xmlns:a16="http://schemas.microsoft.com/office/drawing/2014/main" id="{A74742B4-8634-AC4B-BC36-F816D5220904}"/>
              </a:ext>
            </a:extLst>
          </p:cNvPr>
          <p:cNvSpPr>
            <a:spLocks noGrp="1"/>
          </p:cNvSpPr>
          <p:nvPr>
            <p:ph idx="1"/>
          </p:nvPr>
        </p:nvSpPr>
        <p:spPr/>
        <p:txBody>
          <a:bodyPr/>
          <a:lstStyle/>
          <a:p>
            <a:r>
              <a:rPr lang="en-GB" dirty="0"/>
              <a:t>Complexity – networks</a:t>
            </a:r>
          </a:p>
          <a:p>
            <a:r>
              <a:rPr lang="en-GB" dirty="0"/>
              <a:t>Network effects – increasing returns</a:t>
            </a:r>
          </a:p>
          <a:p>
            <a:r>
              <a:rPr lang="en-GB" dirty="0"/>
              <a:t>Self-reinforcing processes</a:t>
            </a:r>
          </a:p>
          <a:p>
            <a:r>
              <a:rPr lang="en-GB" dirty="0"/>
              <a:t>Multi-sided markets</a:t>
            </a:r>
          </a:p>
        </p:txBody>
      </p:sp>
    </p:spTree>
    <p:extLst>
      <p:ext uri="{BB962C8B-B14F-4D97-AF65-F5344CB8AC3E}">
        <p14:creationId xmlns:p14="http://schemas.microsoft.com/office/powerpoint/2010/main" val="1339250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A985D6-3CB2-B14B-9E5A-9206DE858F6A}"/>
              </a:ext>
            </a:extLst>
          </p:cNvPr>
          <p:cNvSpPr>
            <a:spLocks noGrp="1"/>
          </p:cNvSpPr>
          <p:nvPr>
            <p:ph type="title"/>
          </p:nvPr>
        </p:nvSpPr>
        <p:spPr/>
        <p:txBody>
          <a:bodyPr/>
          <a:lstStyle/>
          <a:p>
            <a:r>
              <a:rPr lang="en-GB" dirty="0"/>
              <a:t>From platforms to infrastructures</a:t>
            </a:r>
          </a:p>
        </p:txBody>
      </p:sp>
      <p:sp>
        <p:nvSpPr>
          <p:cNvPr id="3" name="Plassholder for innhold 2">
            <a:extLst>
              <a:ext uri="{FF2B5EF4-FFF2-40B4-BE49-F238E27FC236}">
                <a16:creationId xmlns:a16="http://schemas.microsoft.com/office/drawing/2014/main" id="{16020249-4383-7240-9EF1-60FEF079436F}"/>
              </a:ext>
            </a:extLst>
          </p:cNvPr>
          <p:cNvSpPr>
            <a:spLocks noGrp="1"/>
          </p:cNvSpPr>
          <p:nvPr>
            <p:ph idx="1"/>
          </p:nvPr>
        </p:nvSpPr>
        <p:spPr/>
        <p:txBody>
          <a:bodyPr/>
          <a:lstStyle/>
          <a:p>
            <a:r>
              <a:rPr lang="en-GB" dirty="0"/>
              <a:t>Internet</a:t>
            </a:r>
          </a:p>
          <a:p>
            <a:r>
              <a:rPr lang="en-GB" dirty="0"/>
              <a:t>National e-health infrastructures</a:t>
            </a:r>
          </a:p>
          <a:p>
            <a:r>
              <a:rPr lang="en-GB" dirty="0"/>
              <a:t>Supply chain support</a:t>
            </a:r>
          </a:p>
          <a:p>
            <a:r>
              <a:rPr lang="en-GB" dirty="0"/>
              <a:t>E-Government solutions</a:t>
            </a:r>
          </a:p>
          <a:p>
            <a:r>
              <a:rPr lang="en-GB" dirty="0"/>
              <a:t>Pan-European e-Government infrastructures</a:t>
            </a:r>
          </a:p>
          <a:p>
            <a:r>
              <a:rPr lang="en-GB" dirty="0"/>
              <a:t>Programmatic advertising</a:t>
            </a:r>
          </a:p>
          <a:p>
            <a:r>
              <a:rPr lang="en-GB" dirty="0"/>
              <a:t>..</a:t>
            </a:r>
          </a:p>
        </p:txBody>
      </p:sp>
    </p:spTree>
    <p:extLst>
      <p:ext uri="{BB962C8B-B14F-4D97-AF65-F5344CB8AC3E}">
        <p14:creationId xmlns:p14="http://schemas.microsoft.com/office/powerpoint/2010/main" val="569251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page11image256">
            <a:extLst>
              <a:ext uri="{FF2B5EF4-FFF2-40B4-BE49-F238E27FC236}">
                <a16:creationId xmlns:a16="http://schemas.microsoft.com/office/drawing/2014/main" id="{9F6CDDC9-69DC-C546-9B4A-8127EB02A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196975"/>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tel 3">
            <a:extLst>
              <a:ext uri="{FF2B5EF4-FFF2-40B4-BE49-F238E27FC236}">
                <a16:creationId xmlns:a16="http://schemas.microsoft.com/office/drawing/2014/main" id="{4E54E497-1B9C-AC4D-8761-811B3CE64A45}"/>
              </a:ext>
            </a:extLst>
          </p:cNvPr>
          <p:cNvSpPr>
            <a:spLocks noGrp="1"/>
          </p:cNvSpPr>
          <p:nvPr>
            <p:ph type="title"/>
          </p:nvPr>
        </p:nvSpPr>
        <p:spPr>
          <a:noFill/>
        </p:spPr>
        <p:txBody>
          <a:bodyPr/>
          <a:lstStyle/>
          <a:p>
            <a:r>
              <a:rPr lang="en-GB" altLang="nb-NO"/>
              <a:t>Example: Programatic advertizing</a:t>
            </a:r>
          </a:p>
        </p:txBody>
      </p:sp>
    </p:spTree>
    <p:extLst>
      <p:ext uri="{BB962C8B-B14F-4D97-AF65-F5344CB8AC3E}">
        <p14:creationId xmlns:p14="http://schemas.microsoft.com/office/powerpoint/2010/main" val="3597862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tel 1">
            <a:extLst>
              <a:ext uri="{FF2B5EF4-FFF2-40B4-BE49-F238E27FC236}">
                <a16:creationId xmlns:a16="http://schemas.microsoft.com/office/drawing/2014/main" id="{D1B000F1-AED5-364B-8B9E-76D652B31183}"/>
              </a:ext>
            </a:extLst>
          </p:cNvPr>
          <p:cNvSpPr>
            <a:spLocks noGrp="1"/>
          </p:cNvSpPr>
          <p:nvPr>
            <p:ph type="title"/>
          </p:nvPr>
        </p:nvSpPr>
        <p:spPr/>
        <p:txBody>
          <a:bodyPr/>
          <a:lstStyle/>
          <a:p>
            <a:endParaRPr lang="nb-NO" altLang="nb-NO"/>
          </a:p>
        </p:txBody>
      </p:sp>
      <p:sp>
        <p:nvSpPr>
          <p:cNvPr id="14339" name="Plassholder for innhold 2">
            <a:extLst>
              <a:ext uri="{FF2B5EF4-FFF2-40B4-BE49-F238E27FC236}">
                <a16:creationId xmlns:a16="http://schemas.microsoft.com/office/drawing/2014/main" id="{1137EB3F-8509-154F-962B-46DBC5D89336}"/>
              </a:ext>
            </a:extLst>
          </p:cNvPr>
          <p:cNvSpPr>
            <a:spLocks noGrp="1"/>
          </p:cNvSpPr>
          <p:nvPr>
            <p:ph idx="1"/>
          </p:nvPr>
        </p:nvSpPr>
        <p:spPr/>
        <p:txBody>
          <a:bodyPr/>
          <a:lstStyle/>
          <a:p>
            <a:endParaRPr lang="nb-NO" altLang="nb-NO"/>
          </a:p>
        </p:txBody>
      </p:sp>
      <p:pic>
        <p:nvPicPr>
          <p:cNvPr id="14340" name="Bilde 3">
            <a:extLst>
              <a:ext uri="{FF2B5EF4-FFF2-40B4-BE49-F238E27FC236}">
                <a16:creationId xmlns:a16="http://schemas.microsoft.com/office/drawing/2014/main" id="{91D9AB86-A1FF-2245-A500-8393C75CB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9398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page10image256">
            <a:extLst>
              <a:ext uri="{FF2B5EF4-FFF2-40B4-BE49-F238E27FC236}">
                <a16:creationId xmlns:a16="http://schemas.microsoft.com/office/drawing/2014/main" id="{388E4B95-8D24-4D40-93E3-A535571EADED}"/>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23850" y="188913"/>
            <a:ext cx="8702675" cy="6526212"/>
          </a:xfrm>
          <a:noFill/>
        </p:spPr>
      </p:pic>
    </p:spTree>
    <p:extLst>
      <p:ext uri="{BB962C8B-B14F-4D97-AF65-F5344CB8AC3E}">
        <p14:creationId xmlns:p14="http://schemas.microsoft.com/office/powerpoint/2010/main" val="1646293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page12image256">
            <a:extLst>
              <a:ext uri="{FF2B5EF4-FFF2-40B4-BE49-F238E27FC236}">
                <a16:creationId xmlns:a16="http://schemas.microsoft.com/office/drawing/2014/main" id="{D80065A5-547F-A349-B574-FFCD838BD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126" y="959991"/>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6219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Bilde 1">
            <a:extLst>
              <a:ext uri="{FF2B5EF4-FFF2-40B4-BE49-F238E27FC236}">
                <a16:creationId xmlns:a16="http://schemas.microsoft.com/office/drawing/2014/main" id="{22F0CA4F-F231-4041-9522-07AC3BB34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171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76FA64-A796-444F-80D3-2E13C1B85530}"/>
              </a:ext>
            </a:extLst>
          </p:cNvPr>
          <p:cNvSpPr>
            <a:spLocks noGrp="1"/>
          </p:cNvSpPr>
          <p:nvPr>
            <p:ph type="title"/>
          </p:nvPr>
        </p:nvSpPr>
        <p:spPr/>
        <p:txBody>
          <a:bodyPr/>
          <a:lstStyle/>
          <a:p>
            <a:r>
              <a:rPr lang="en-GB" dirty="0"/>
              <a:t>Projects</a:t>
            </a:r>
          </a:p>
        </p:txBody>
      </p:sp>
      <p:sp>
        <p:nvSpPr>
          <p:cNvPr id="3" name="Plassholder for innhold 2">
            <a:extLst>
              <a:ext uri="{FF2B5EF4-FFF2-40B4-BE49-F238E27FC236}">
                <a16:creationId xmlns:a16="http://schemas.microsoft.com/office/drawing/2014/main" id="{B16A04AF-292A-A34D-812B-26B0E97B98A6}"/>
              </a:ext>
            </a:extLst>
          </p:cNvPr>
          <p:cNvSpPr>
            <a:spLocks noGrp="1"/>
          </p:cNvSpPr>
          <p:nvPr>
            <p:ph idx="1"/>
          </p:nvPr>
        </p:nvSpPr>
        <p:spPr/>
        <p:txBody>
          <a:bodyPr>
            <a:normAutofit/>
          </a:bodyPr>
          <a:lstStyle/>
          <a:p>
            <a:r>
              <a:rPr lang="en-GB" dirty="0"/>
              <a:t>Deliverable 1 (Group) (March 12th) </a:t>
            </a:r>
            <a:endParaRPr lang="nb-NO" sz="2000" dirty="0"/>
          </a:p>
          <a:p>
            <a:pPr lvl="1"/>
            <a:r>
              <a:rPr lang="en-GB" dirty="0"/>
              <a:t>Find a platform. The description should include: </a:t>
            </a:r>
            <a:endParaRPr lang="nb-NO" dirty="0"/>
          </a:p>
          <a:p>
            <a:pPr lvl="1"/>
            <a:r>
              <a:rPr lang="en-GB" dirty="0"/>
              <a:t>A description of the platform in terms of its</a:t>
            </a:r>
            <a:endParaRPr lang="nb-NO" dirty="0"/>
          </a:p>
          <a:p>
            <a:pPr lvl="2"/>
            <a:r>
              <a:rPr lang="en-GB" dirty="0"/>
              <a:t>Functionality</a:t>
            </a:r>
            <a:endParaRPr lang="nb-NO" dirty="0"/>
          </a:p>
          <a:p>
            <a:pPr lvl="2"/>
            <a:r>
              <a:rPr lang="en-GB" dirty="0"/>
              <a:t>Use and user groups,</a:t>
            </a:r>
            <a:endParaRPr lang="nb-NO" dirty="0"/>
          </a:p>
          <a:p>
            <a:pPr lvl="2"/>
            <a:r>
              <a:rPr lang="en-GB" dirty="0"/>
              <a:t>Origin and historical evolution</a:t>
            </a:r>
            <a:endParaRPr lang="nb-NO" dirty="0"/>
          </a:p>
          <a:p>
            <a:pPr lvl="1"/>
            <a:r>
              <a:rPr lang="en-GB" dirty="0"/>
              <a:t>You should also identify systems the platform is connected to (is it a part of a larger infrastructure?).</a:t>
            </a:r>
            <a:endParaRPr lang="nb-NO" dirty="0"/>
          </a:p>
          <a:p>
            <a:endParaRPr lang="en-GB" dirty="0"/>
          </a:p>
        </p:txBody>
      </p:sp>
    </p:spTree>
    <p:extLst>
      <p:ext uri="{BB962C8B-B14F-4D97-AF65-F5344CB8AC3E}">
        <p14:creationId xmlns:p14="http://schemas.microsoft.com/office/powerpoint/2010/main" val="1414331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8C95B1-AB07-4548-883B-F9CE435CB270}"/>
              </a:ext>
            </a:extLst>
          </p:cNvPr>
          <p:cNvSpPr>
            <a:spLocks noGrp="1"/>
          </p:cNvSpPr>
          <p:nvPr>
            <p:ph type="title"/>
          </p:nvPr>
        </p:nvSpPr>
        <p:spPr>
          <a:xfrm>
            <a:off x="457200" y="274638"/>
            <a:ext cx="8229600" cy="202034"/>
          </a:xfrm>
        </p:spPr>
        <p:txBody>
          <a:bodyPr>
            <a:normAutofit fontScale="90000"/>
          </a:bodyPr>
          <a:lstStyle/>
          <a:p>
            <a:endParaRPr lang="en-GB" dirty="0"/>
          </a:p>
        </p:txBody>
      </p:sp>
      <p:sp>
        <p:nvSpPr>
          <p:cNvPr id="3" name="Plassholder for innhold 2">
            <a:extLst>
              <a:ext uri="{FF2B5EF4-FFF2-40B4-BE49-F238E27FC236}">
                <a16:creationId xmlns:a16="http://schemas.microsoft.com/office/drawing/2014/main" id="{3C74215C-3A3D-FE48-B2DA-959741672B9C}"/>
              </a:ext>
            </a:extLst>
          </p:cNvPr>
          <p:cNvSpPr>
            <a:spLocks noGrp="1"/>
          </p:cNvSpPr>
          <p:nvPr>
            <p:ph idx="1"/>
          </p:nvPr>
        </p:nvSpPr>
        <p:spPr>
          <a:xfrm>
            <a:off x="457200" y="764704"/>
            <a:ext cx="8229600" cy="5361459"/>
          </a:xfrm>
        </p:spPr>
        <p:txBody>
          <a:bodyPr>
            <a:normAutofit fontScale="77500" lnSpcReduction="20000"/>
          </a:bodyPr>
          <a:lstStyle/>
          <a:p>
            <a:r>
              <a:rPr lang="en-GB" dirty="0"/>
              <a:t>Deliverable 2 (Group) (April </a:t>
            </a:r>
            <a:r>
              <a:rPr lang="en-GB" dirty="0" smtClean="0"/>
              <a:t>8th</a:t>
            </a:r>
            <a:r>
              <a:rPr lang="en-GB" dirty="0"/>
              <a:t>) </a:t>
            </a:r>
            <a:endParaRPr lang="nb-NO" dirty="0"/>
          </a:p>
          <a:p>
            <a:pPr lvl="1"/>
            <a:r>
              <a:rPr lang="en-GB" dirty="0"/>
              <a:t>Apply theory on platforms and platform governance and address the following questions:</a:t>
            </a:r>
            <a:endParaRPr lang="nb-NO" dirty="0"/>
          </a:p>
          <a:p>
            <a:pPr lvl="1"/>
            <a:r>
              <a:rPr lang="en-GB" dirty="0"/>
              <a:t>What kind of platform is it?</a:t>
            </a:r>
            <a:endParaRPr lang="nb-NO" dirty="0"/>
          </a:p>
          <a:p>
            <a:pPr lvl="1"/>
            <a:r>
              <a:rPr lang="en-GB" dirty="0"/>
              <a:t>What are the relations and dependencies between user groups?</a:t>
            </a:r>
            <a:endParaRPr lang="nb-NO" dirty="0"/>
          </a:p>
          <a:p>
            <a:pPr lvl="1"/>
            <a:r>
              <a:rPr lang="en-GB" dirty="0"/>
              <a:t>How is the platform (ecosystem) governed?</a:t>
            </a:r>
            <a:endParaRPr lang="nb-NO" dirty="0"/>
          </a:p>
          <a:p>
            <a:pPr lvl="1"/>
            <a:r>
              <a:rPr lang="en-GB" dirty="0"/>
              <a:t>Could platform theory contribute to the further development of the platform?</a:t>
            </a:r>
            <a:endParaRPr lang="nb-NO" dirty="0"/>
          </a:p>
          <a:p>
            <a:pPr lvl="1"/>
            <a:r>
              <a:rPr lang="en-GB" dirty="0"/>
              <a:t>This part is an addition to deliverable 1. In total the document should now be maximum 30 pages. Hand in by April 9th by email. Prepare to present in the seminar on the same day. The presentation should not exceed 10 minutes and PowerPoint slides should be used. </a:t>
            </a:r>
          </a:p>
          <a:p>
            <a:pPr marL="457200" lvl="1" indent="0">
              <a:buNone/>
            </a:pPr>
            <a:endParaRPr lang="nb-NO" dirty="0"/>
          </a:p>
          <a:p>
            <a:r>
              <a:rPr lang="en-GB" dirty="0"/>
              <a:t>Deliverable 3 (Individual) </a:t>
            </a:r>
            <a:r>
              <a:rPr lang="en-GB" dirty="0" smtClean="0"/>
              <a:t>(</a:t>
            </a:r>
            <a:r>
              <a:rPr lang="en-GB" dirty="0" smtClean="0"/>
              <a:t>May</a:t>
            </a:r>
            <a:r>
              <a:rPr lang="en-GB" dirty="0" smtClean="0"/>
              <a:t> </a:t>
            </a:r>
            <a:r>
              <a:rPr lang="en-GB" dirty="0" smtClean="0"/>
              <a:t>22</a:t>
            </a:r>
            <a:r>
              <a:rPr lang="en-GB" dirty="0" smtClean="0"/>
              <a:t>nd) </a:t>
            </a:r>
            <a:endParaRPr lang="nb-NO" dirty="0"/>
          </a:p>
          <a:p>
            <a:pPr lvl="1"/>
            <a:r>
              <a:rPr lang="en-GB" dirty="0"/>
              <a:t>To be announced. </a:t>
            </a:r>
            <a:endParaRPr lang="nb-NO" dirty="0"/>
          </a:p>
          <a:p>
            <a:endParaRPr lang="en-GB" dirty="0"/>
          </a:p>
        </p:txBody>
      </p:sp>
    </p:spTree>
    <p:extLst>
      <p:ext uri="{BB962C8B-B14F-4D97-AF65-F5344CB8AC3E}">
        <p14:creationId xmlns:p14="http://schemas.microsoft.com/office/powerpoint/2010/main" val="3380535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Course Overview</a:t>
            </a:r>
            <a:endParaRPr lang="el-GR" dirty="0"/>
          </a:p>
        </p:txBody>
      </p:sp>
      <p:graphicFrame>
        <p:nvGraphicFramePr>
          <p:cNvPr id="8" name="Table 7"/>
          <p:cNvGraphicFramePr>
            <a:graphicFrameLocks noGrp="1"/>
          </p:cNvGraphicFramePr>
          <p:nvPr>
            <p:extLst>
              <p:ext uri="{D42A27DB-BD31-4B8C-83A1-F6EECF244321}">
                <p14:modId xmlns:p14="http://schemas.microsoft.com/office/powerpoint/2010/main" val="74101651"/>
              </p:ext>
            </p:extLst>
          </p:nvPr>
        </p:nvGraphicFramePr>
        <p:xfrm>
          <a:off x="251520" y="1484784"/>
          <a:ext cx="8712968" cy="6032573"/>
        </p:xfrm>
        <a:graphic>
          <a:graphicData uri="http://schemas.openxmlformats.org/drawingml/2006/table">
            <a:tbl>
              <a:tblPr firstRow="1" firstCol="1" bandRow="1"/>
              <a:tblGrid>
                <a:gridCol w="648072">
                  <a:extLst>
                    <a:ext uri="{9D8B030D-6E8A-4147-A177-3AD203B41FA5}">
                      <a16:colId xmlns:a16="http://schemas.microsoft.com/office/drawing/2014/main" val="20000"/>
                    </a:ext>
                  </a:extLst>
                </a:gridCol>
                <a:gridCol w="3600400">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944216">
                  <a:extLst>
                    <a:ext uri="{9D8B030D-6E8A-4147-A177-3AD203B41FA5}">
                      <a16:colId xmlns:a16="http://schemas.microsoft.com/office/drawing/2014/main" val="20003"/>
                    </a:ext>
                  </a:extLst>
                </a:gridCol>
                <a:gridCol w="1080120">
                  <a:extLst>
                    <a:ext uri="{9D8B030D-6E8A-4147-A177-3AD203B41FA5}">
                      <a16:colId xmlns:a16="http://schemas.microsoft.com/office/drawing/2014/main" val="20004"/>
                    </a:ext>
                  </a:extLst>
                </a:gridCol>
              </a:tblGrid>
              <a:tr h="432048">
                <a:tc gridSpan="2">
                  <a:txBody>
                    <a:bodyPr/>
                    <a:lstStyle/>
                    <a:p>
                      <a:pPr algn="ctr">
                        <a:spcBef>
                          <a:spcPts val="600"/>
                        </a:spcBef>
                        <a:spcAft>
                          <a:spcPts val="0"/>
                        </a:spcAft>
                      </a:pPr>
                      <a:r>
                        <a:rPr lang="nb-NO" sz="1400" b="1" dirty="0" err="1">
                          <a:solidFill>
                            <a:srgbClr val="2B2B2B"/>
                          </a:solidFill>
                          <a:effectLst/>
                          <a:latin typeface="+mn-lt"/>
                          <a:ea typeface="Times New Roman"/>
                        </a:rPr>
                        <a:t>Lectures</a:t>
                      </a: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hMerge="1">
                  <a:txBody>
                    <a:bodyPr/>
                    <a:lstStyle/>
                    <a:p>
                      <a:pPr algn="ctr">
                        <a:spcBef>
                          <a:spcPts val="600"/>
                        </a:spcBef>
                        <a:spcAft>
                          <a:spcPts val="0"/>
                        </a:spcAft>
                      </a:pPr>
                      <a:endParaRPr lang="el-GR" sz="700" dirty="0">
                        <a:effectLst/>
                        <a:latin typeface="Times New Roman"/>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r>
                        <a:rPr lang="nb-NO" sz="1400" b="1" dirty="0">
                          <a:solidFill>
                            <a:srgbClr val="2B2B2B"/>
                          </a:solidFill>
                          <a:effectLst/>
                          <a:latin typeface="+mn-lt"/>
                          <a:ea typeface="Calibri"/>
                        </a:rPr>
                        <a:t>Reading</a:t>
                      </a: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r>
                        <a:rPr lang="en-US" sz="1400" b="1" dirty="0">
                          <a:effectLst/>
                          <a:latin typeface="+mn-lt"/>
                          <a:ea typeface="Calibri"/>
                        </a:rPr>
                        <a:t>Seminars</a:t>
                      </a: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r>
                        <a:rPr lang="en-US" sz="1400" b="1" dirty="0">
                          <a:effectLst/>
                          <a:latin typeface="+mn-lt"/>
                          <a:ea typeface="Calibri"/>
                        </a:rPr>
                        <a:t>Project Deliverables</a:t>
                      </a: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13918">
                <a:tc>
                  <a:txBody>
                    <a:bodyPr/>
                    <a:lstStyle/>
                    <a:p>
                      <a:pPr algn="ctr">
                        <a:spcBef>
                          <a:spcPts val="600"/>
                        </a:spcBef>
                        <a:spcAft>
                          <a:spcPts val="0"/>
                        </a:spcAft>
                      </a:pPr>
                      <a:r>
                        <a:rPr lang="nb-NO" sz="1400" b="1" dirty="0">
                          <a:solidFill>
                            <a:srgbClr val="2B2B2B"/>
                          </a:solidFill>
                          <a:effectLst/>
                          <a:latin typeface="+mn-lt"/>
                          <a:ea typeface="Times New Roman"/>
                        </a:rPr>
                        <a:t>16.01</a:t>
                      </a:r>
                    </a:p>
                    <a:p>
                      <a:pPr algn="ctr">
                        <a:spcBef>
                          <a:spcPts val="600"/>
                        </a:spcBef>
                        <a:spcAft>
                          <a:spcPts val="0"/>
                        </a:spcAft>
                      </a:pPr>
                      <a:r>
                        <a:rPr lang="nb-NO" sz="1400" b="1" dirty="0">
                          <a:solidFill>
                            <a:srgbClr val="2B2B2B"/>
                          </a:solidFill>
                          <a:effectLst/>
                          <a:latin typeface="+mn-lt"/>
                          <a:ea typeface="Calibri"/>
                        </a:rPr>
                        <a:t>22.01</a:t>
                      </a: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r>
                        <a:rPr lang="nb-NO" sz="1400" dirty="0" err="1">
                          <a:solidFill>
                            <a:srgbClr val="2B2B2B"/>
                          </a:solidFill>
                          <a:effectLst/>
                          <a:latin typeface="+mn-lt"/>
                          <a:ea typeface="Times New Roman"/>
                        </a:rPr>
                        <a:t>Introduction</a:t>
                      </a:r>
                      <a:endParaRPr lang="nb-NO" sz="1400" dirty="0">
                        <a:solidFill>
                          <a:srgbClr val="2B2B2B"/>
                        </a:solidFill>
                        <a:effectLst/>
                        <a:latin typeface="+mn-lt"/>
                        <a:ea typeface="Times New Roman"/>
                      </a:endParaRPr>
                    </a:p>
                    <a:p>
                      <a:pPr algn="ctr">
                        <a:spcBef>
                          <a:spcPts val="600"/>
                        </a:spcBef>
                        <a:spcAft>
                          <a:spcPts val="0"/>
                        </a:spcAft>
                      </a:pPr>
                      <a:r>
                        <a:rPr lang="nb-NO" sz="1400" b="0" i="0" kern="1200" dirty="0">
                          <a:solidFill>
                            <a:schemeClr val="tx1"/>
                          </a:solidFill>
                          <a:effectLst/>
                          <a:latin typeface="+mn-lt"/>
                          <a:ea typeface="+mn-ea"/>
                          <a:cs typeface="+mn-cs"/>
                        </a:rPr>
                        <a:t>Platforms: </a:t>
                      </a:r>
                      <a:r>
                        <a:rPr lang="nb-NO" sz="1400" b="0" i="0" kern="1200" dirty="0" err="1">
                          <a:solidFill>
                            <a:schemeClr val="tx1"/>
                          </a:solidFill>
                          <a:effectLst/>
                          <a:latin typeface="+mn-lt"/>
                          <a:ea typeface="+mn-ea"/>
                          <a:cs typeface="+mn-cs"/>
                        </a:rPr>
                        <a:t>Examples</a:t>
                      </a:r>
                      <a:r>
                        <a:rPr lang="nb-NO" sz="1400" b="0" i="0" kern="1200" dirty="0">
                          <a:solidFill>
                            <a:schemeClr val="tx1"/>
                          </a:solidFill>
                          <a:effectLst/>
                          <a:latin typeface="+mn-lt"/>
                          <a:ea typeface="+mn-ea"/>
                          <a:cs typeface="+mn-cs"/>
                        </a:rPr>
                        <a:t> and </a:t>
                      </a:r>
                      <a:r>
                        <a:rPr lang="nb-NO" sz="1400" b="0" i="0" kern="1200" dirty="0" err="1">
                          <a:solidFill>
                            <a:schemeClr val="tx1"/>
                          </a:solidFill>
                          <a:effectLst/>
                          <a:latin typeface="+mn-lt"/>
                          <a:ea typeface="+mn-ea"/>
                          <a:cs typeface="+mn-cs"/>
                        </a:rPr>
                        <a:t>basic</a:t>
                      </a:r>
                      <a:r>
                        <a:rPr lang="nb-NO" sz="1400" b="0" i="0" kern="1200" dirty="0">
                          <a:solidFill>
                            <a:schemeClr val="tx1"/>
                          </a:solidFill>
                          <a:effectLst/>
                          <a:latin typeface="+mn-lt"/>
                          <a:ea typeface="+mn-ea"/>
                          <a:cs typeface="+mn-cs"/>
                        </a:rPr>
                        <a:t> </a:t>
                      </a:r>
                      <a:r>
                        <a:rPr lang="nb-NO" sz="1400" b="0" i="0" kern="1200" dirty="0" err="1">
                          <a:solidFill>
                            <a:schemeClr val="tx1"/>
                          </a:solidFill>
                          <a:effectLst/>
                          <a:latin typeface="+mn-lt"/>
                          <a:ea typeface="+mn-ea"/>
                          <a:cs typeface="+mn-cs"/>
                        </a:rPr>
                        <a:t>issues</a:t>
                      </a:r>
                      <a:r>
                        <a:rPr lang="nb-NO" sz="1400" b="0" i="0" kern="1200" dirty="0">
                          <a:solidFill>
                            <a:schemeClr val="tx1"/>
                          </a:solidFill>
                          <a:effectLst/>
                          <a:latin typeface="+mn-lt"/>
                          <a:ea typeface="+mn-ea"/>
                          <a:cs typeface="+mn-cs"/>
                        </a:rPr>
                        <a:t>. Network </a:t>
                      </a:r>
                      <a:r>
                        <a:rPr lang="nb-NO" sz="1400" b="0" i="0" kern="1200" dirty="0" err="1">
                          <a:solidFill>
                            <a:schemeClr val="tx1"/>
                          </a:solidFill>
                          <a:effectLst/>
                          <a:latin typeface="+mn-lt"/>
                          <a:ea typeface="+mn-ea"/>
                          <a:cs typeface="+mn-cs"/>
                        </a:rPr>
                        <a:t>economics</a:t>
                      </a: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r>
                        <a:rPr lang="en-US" sz="1400" dirty="0">
                          <a:solidFill>
                            <a:srgbClr val="2B2B2B"/>
                          </a:solidFill>
                          <a:effectLst/>
                          <a:latin typeface="+mn-lt"/>
                          <a:ea typeface="Times New Roman"/>
                        </a:rPr>
                        <a:t>- </a:t>
                      </a: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13820">
                <a:tc>
                  <a:txBody>
                    <a:bodyPr/>
                    <a:lstStyle/>
                    <a:p>
                      <a:pPr algn="ctr">
                        <a:spcBef>
                          <a:spcPts val="600"/>
                        </a:spcBef>
                        <a:spcAft>
                          <a:spcPts val="0"/>
                        </a:spcAft>
                      </a:pPr>
                      <a:r>
                        <a:rPr lang="en-US" sz="1400" b="1" dirty="0">
                          <a:solidFill>
                            <a:srgbClr val="2B2B2B"/>
                          </a:solidFill>
                          <a:effectLst/>
                          <a:latin typeface="+mn-lt"/>
                          <a:ea typeface="Times New Roman"/>
                        </a:rPr>
                        <a:t>23.01</a:t>
                      </a: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r>
                        <a:rPr lang="en-US" sz="1400" dirty="0">
                          <a:solidFill>
                            <a:srgbClr val="2B2B2B"/>
                          </a:solidFill>
                          <a:effectLst/>
                          <a:latin typeface="+mn-lt"/>
                          <a:ea typeface="Times New Roman"/>
                        </a:rPr>
                        <a:t>IT governance in organizations (Bendik Bygstad)</a:t>
                      </a: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91123">
                <a:tc>
                  <a:txBody>
                    <a:bodyPr/>
                    <a:lstStyle/>
                    <a:p>
                      <a:pPr algn="ctr">
                        <a:spcBef>
                          <a:spcPts val="600"/>
                        </a:spcBef>
                        <a:spcAft>
                          <a:spcPts val="0"/>
                        </a:spcAft>
                      </a:pPr>
                      <a:r>
                        <a:rPr lang="en-US" sz="1400" b="1" dirty="0">
                          <a:solidFill>
                            <a:schemeClr val="tx1"/>
                          </a:solidFill>
                          <a:effectLst/>
                          <a:latin typeface="+mn-lt"/>
                          <a:ea typeface="Calibri"/>
                        </a:rPr>
                        <a:t>30.01</a:t>
                      </a:r>
                      <a:endParaRPr lang="el-GR" sz="1400" b="1" dirty="0">
                        <a:solidFill>
                          <a:schemeClr val="tx1"/>
                        </a:solidFill>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400" dirty="0">
                          <a:solidFill>
                            <a:srgbClr val="2B2B2B"/>
                          </a:solidFill>
                          <a:effectLst/>
                          <a:latin typeface="+mn-lt"/>
                          <a:ea typeface="Times New Roman"/>
                        </a:rPr>
                        <a:t>Project management</a:t>
                      </a:r>
                      <a:r>
                        <a:rPr lang="en-US" sz="1400" baseline="0" dirty="0">
                          <a:solidFill>
                            <a:srgbClr val="2B2B2B"/>
                          </a:solidFill>
                          <a:effectLst/>
                          <a:latin typeface="+mn-lt"/>
                          <a:ea typeface="Times New Roman"/>
                        </a:rPr>
                        <a:t> (Knut Rolland)</a:t>
                      </a: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21142">
                <a:tc>
                  <a:txBody>
                    <a:bodyPr/>
                    <a:lstStyle/>
                    <a:p>
                      <a:pPr algn="ctr">
                        <a:spcBef>
                          <a:spcPts val="600"/>
                        </a:spcBef>
                        <a:spcAft>
                          <a:spcPts val="0"/>
                        </a:spcAft>
                      </a:pPr>
                      <a:r>
                        <a:rPr lang="en-US" sz="1400" b="1" dirty="0">
                          <a:solidFill>
                            <a:srgbClr val="2B2B2B"/>
                          </a:solidFill>
                          <a:effectLst/>
                          <a:latin typeface="+mn-lt"/>
                          <a:ea typeface="Times New Roman"/>
                        </a:rPr>
                        <a:t>06.02</a:t>
                      </a: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nb-NO" sz="1400" dirty="0">
                          <a:solidFill>
                            <a:srgbClr val="2B2B2B"/>
                          </a:solidFill>
                          <a:effectLst/>
                          <a:latin typeface="+mn-lt"/>
                          <a:ea typeface="Times New Roman"/>
                        </a:rPr>
                        <a:t>IT </a:t>
                      </a:r>
                      <a:r>
                        <a:rPr lang="nb-NO" sz="1400" dirty="0" err="1">
                          <a:solidFill>
                            <a:srgbClr val="2B2B2B"/>
                          </a:solidFill>
                          <a:effectLst/>
                          <a:latin typeface="+mn-lt"/>
                          <a:ea typeface="Times New Roman"/>
                        </a:rPr>
                        <a:t>strategy</a:t>
                      </a:r>
                      <a:r>
                        <a:rPr lang="nb-NO" sz="1400" dirty="0">
                          <a:solidFill>
                            <a:srgbClr val="2B2B2B"/>
                          </a:solidFill>
                          <a:effectLst/>
                          <a:latin typeface="+mn-lt"/>
                          <a:ea typeface="Times New Roman"/>
                        </a:rPr>
                        <a:t> and Enterprise Architecture (BB)</a:t>
                      </a: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51342">
                <a:tc>
                  <a:txBody>
                    <a:bodyPr/>
                    <a:lstStyle/>
                    <a:p>
                      <a:pPr algn="ctr">
                        <a:spcBef>
                          <a:spcPts val="600"/>
                        </a:spcBef>
                        <a:spcAft>
                          <a:spcPts val="0"/>
                        </a:spcAft>
                      </a:pPr>
                      <a:r>
                        <a:rPr lang="nb-NO" sz="1400" b="1" dirty="0">
                          <a:solidFill>
                            <a:srgbClr val="2B2B2B"/>
                          </a:solidFill>
                          <a:effectLst/>
                          <a:latin typeface="+mn-lt"/>
                          <a:ea typeface="Times New Roman"/>
                        </a:rPr>
                        <a:t>13.02</a:t>
                      </a: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nb-NO" sz="1400" dirty="0" err="1">
                          <a:effectLst/>
                          <a:latin typeface="+mn-lt"/>
                          <a:ea typeface="Calibri"/>
                        </a:rPr>
                        <a:t>Lightweight</a:t>
                      </a:r>
                      <a:r>
                        <a:rPr lang="nb-NO" sz="1400" dirty="0">
                          <a:effectLst/>
                          <a:latin typeface="+mn-lt"/>
                          <a:ea typeface="Calibri"/>
                        </a:rPr>
                        <a:t> IT and platformization (BB)</a:t>
                      </a: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51342">
                <a:tc>
                  <a:txBody>
                    <a:bodyPr/>
                    <a:lstStyle/>
                    <a:p>
                      <a:pPr algn="ctr">
                        <a:spcBef>
                          <a:spcPts val="600"/>
                        </a:spcBef>
                        <a:spcAft>
                          <a:spcPts val="0"/>
                        </a:spcAft>
                      </a:pPr>
                      <a:r>
                        <a:rPr lang="nb-NO" sz="1400" b="1" dirty="0">
                          <a:solidFill>
                            <a:srgbClr val="2B2B2B"/>
                          </a:solidFill>
                          <a:effectLst/>
                          <a:latin typeface="+mn-lt"/>
                          <a:ea typeface="Times New Roman"/>
                        </a:rPr>
                        <a:t>19.02</a:t>
                      </a: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nb-NO" sz="1400" dirty="0">
                          <a:effectLst/>
                          <a:latin typeface="+mn-lt"/>
                          <a:ea typeface="Calibri"/>
                        </a:rPr>
                        <a:t>Platform </a:t>
                      </a:r>
                      <a:r>
                        <a:rPr lang="nb-NO" sz="1400" dirty="0" err="1">
                          <a:effectLst/>
                          <a:latin typeface="+mn-lt"/>
                          <a:ea typeface="Calibri"/>
                        </a:rPr>
                        <a:t>launch</a:t>
                      </a:r>
                      <a:r>
                        <a:rPr lang="nb-NO" sz="1400" dirty="0">
                          <a:effectLst/>
                          <a:latin typeface="+mn-lt"/>
                          <a:ea typeface="Calibri"/>
                        </a:rPr>
                        <a:t> </a:t>
                      </a:r>
                      <a:r>
                        <a:rPr lang="nb-NO" sz="1400" dirty="0" err="1">
                          <a:effectLst/>
                          <a:latin typeface="+mn-lt"/>
                          <a:ea typeface="Calibri"/>
                        </a:rPr>
                        <a:t>strategies</a:t>
                      </a: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13918">
                <a:tc>
                  <a:txBody>
                    <a:bodyPr/>
                    <a:lstStyle/>
                    <a:p>
                      <a:pPr algn="ctr">
                        <a:spcBef>
                          <a:spcPts val="600"/>
                        </a:spcBef>
                        <a:spcAft>
                          <a:spcPts val="0"/>
                        </a:spcAft>
                      </a:pPr>
                      <a:r>
                        <a:rPr lang="nb-NO" sz="1400" b="1" dirty="0">
                          <a:solidFill>
                            <a:srgbClr val="2B2B2B"/>
                          </a:solidFill>
                          <a:effectLst/>
                          <a:latin typeface="+mn-lt"/>
                          <a:ea typeface="Times New Roman"/>
                        </a:rPr>
                        <a:t>20.02</a:t>
                      </a: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nb-NO" sz="1400" dirty="0" err="1">
                          <a:effectLst/>
                          <a:latin typeface="+mn-lt"/>
                          <a:ea typeface="Calibri"/>
                        </a:rPr>
                        <a:t>Managing</a:t>
                      </a:r>
                      <a:r>
                        <a:rPr lang="nb-NO" sz="1400" dirty="0">
                          <a:effectLst/>
                          <a:latin typeface="+mn-lt"/>
                          <a:ea typeface="Calibri"/>
                        </a:rPr>
                        <a:t> </a:t>
                      </a:r>
                      <a:r>
                        <a:rPr lang="nb-NO" sz="1400" dirty="0" err="1">
                          <a:effectLst/>
                          <a:latin typeface="+mn-lt"/>
                          <a:ea typeface="Calibri"/>
                        </a:rPr>
                        <a:t>multi-sided</a:t>
                      </a:r>
                      <a:r>
                        <a:rPr lang="nb-NO" sz="1400" dirty="0">
                          <a:effectLst/>
                          <a:latin typeface="+mn-lt"/>
                          <a:ea typeface="Calibri"/>
                        </a:rPr>
                        <a:t> </a:t>
                      </a:r>
                      <a:r>
                        <a:rPr lang="nb-NO" sz="1400" dirty="0" err="1">
                          <a:effectLst/>
                          <a:latin typeface="+mn-lt"/>
                          <a:ea typeface="Calibri"/>
                        </a:rPr>
                        <a:t>markets</a:t>
                      </a: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81576">
                <a:tc>
                  <a:txBody>
                    <a:bodyPr/>
                    <a:lstStyle/>
                    <a:p>
                      <a:pPr algn="ctr">
                        <a:spcBef>
                          <a:spcPts val="600"/>
                        </a:spcBef>
                        <a:spcAft>
                          <a:spcPts val="0"/>
                        </a:spcAft>
                      </a:pPr>
                      <a:r>
                        <a:rPr lang="nb-NO" sz="1400" b="1" dirty="0">
                          <a:solidFill>
                            <a:srgbClr val="2B2B2B"/>
                          </a:solidFill>
                          <a:effectLst/>
                          <a:latin typeface="+mn-lt"/>
                          <a:ea typeface="Calibri"/>
                        </a:rPr>
                        <a:t>06.03</a:t>
                      </a: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nb-NO" sz="1400" dirty="0" err="1">
                          <a:effectLst/>
                          <a:latin typeface="+mn-lt"/>
                          <a:ea typeface="Calibri"/>
                        </a:rPr>
                        <a:t>Governance</a:t>
                      </a:r>
                      <a:r>
                        <a:rPr lang="nb-NO" sz="1400" dirty="0">
                          <a:effectLst/>
                          <a:latin typeface="+mn-lt"/>
                          <a:ea typeface="Calibri"/>
                        </a:rPr>
                        <a:t> </a:t>
                      </a:r>
                      <a:r>
                        <a:rPr lang="nb-NO" sz="1400" dirty="0" err="1">
                          <a:effectLst/>
                          <a:latin typeface="+mn-lt"/>
                          <a:ea typeface="Calibri"/>
                        </a:rPr>
                        <a:t>of</a:t>
                      </a:r>
                      <a:r>
                        <a:rPr lang="nb-NO" sz="1400" dirty="0">
                          <a:effectLst/>
                          <a:latin typeface="+mn-lt"/>
                          <a:ea typeface="Calibri"/>
                        </a:rPr>
                        <a:t> </a:t>
                      </a:r>
                      <a:r>
                        <a:rPr lang="nb-NO" sz="1400" dirty="0" err="1">
                          <a:effectLst/>
                          <a:latin typeface="+mn-lt"/>
                          <a:ea typeface="Calibri"/>
                        </a:rPr>
                        <a:t>consumer</a:t>
                      </a:r>
                      <a:r>
                        <a:rPr lang="nb-NO" sz="1400" dirty="0">
                          <a:effectLst/>
                          <a:latin typeface="+mn-lt"/>
                          <a:ea typeface="Calibri"/>
                        </a:rPr>
                        <a:t> </a:t>
                      </a:r>
                      <a:r>
                        <a:rPr lang="nb-NO" sz="1400" dirty="0" err="1">
                          <a:effectLst/>
                          <a:latin typeface="+mn-lt"/>
                          <a:ea typeface="Calibri"/>
                        </a:rPr>
                        <a:t>platforms</a:t>
                      </a: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51342">
                <a:tc>
                  <a:txBody>
                    <a:bodyPr/>
                    <a:lstStyle/>
                    <a:p>
                      <a:pPr algn="ctr">
                        <a:spcBef>
                          <a:spcPts val="600"/>
                        </a:spcBef>
                        <a:spcAft>
                          <a:spcPts val="0"/>
                        </a:spcAft>
                      </a:pPr>
                      <a:r>
                        <a:rPr lang="nb-NO" sz="1400" b="1" dirty="0">
                          <a:solidFill>
                            <a:schemeClr val="tx1"/>
                          </a:solidFill>
                          <a:effectLst/>
                          <a:latin typeface="+mn-lt"/>
                          <a:ea typeface="Times New Roman"/>
                        </a:rPr>
                        <a:t>12.03</a:t>
                      </a:r>
                      <a:endParaRPr lang="el-GR" sz="1400" b="1" dirty="0">
                        <a:solidFill>
                          <a:schemeClr val="tx1"/>
                        </a:solidFill>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nb-NO" sz="1400" dirty="0" err="1">
                          <a:effectLst/>
                          <a:latin typeface="+mn-lt"/>
                          <a:ea typeface="Calibri"/>
                        </a:rPr>
                        <a:t>Governance</a:t>
                      </a:r>
                      <a:r>
                        <a:rPr lang="nb-NO" sz="1400" dirty="0">
                          <a:effectLst/>
                          <a:latin typeface="+mn-lt"/>
                          <a:ea typeface="Calibri"/>
                        </a:rPr>
                        <a:t> og </a:t>
                      </a:r>
                      <a:r>
                        <a:rPr lang="nb-NO" sz="1400" dirty="0" err="1">
                          <a:effectLst/>
                          <a:latin typeface="+mn-lt"/>
                          <a:ea typeface="Calibri"/>
                        </a:rPr>
                        <a:t>software</a:t>
                      </a:r>
                      <a:r>
                        <a:rPr lang="nb-NO" sz="1400" dirty="0">
                          <a:effectLst/>
                          <a:latin typeface="+mn-lt"/>
                          <a:ea typeface="Calibri"/>
                        </a:rPr>
                        <a:t> </a:t>
                      </a:r>
                      <a:r>
                        <a:rPr lang="nb-NO" sz="1400" dirty="0" err="1">
                          <a:effectLst/>
                          <a:latin typeface="+mn-lt"/>
                          <a:ea typeface="Calibri"/>
                        </a:rPr>
                        <a:t>platforms</a:t>
                      </a: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US" sz="1400" b="1" dirty="0">
                          <a:effectLst/>
                          <a:latin typeface="+mn-lt"/>
                          <a:ea typeface="Calibri"/>
                        </a:rPr>
                        <a:t>12.03 </a:t>
                      </a: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67943">
                <a:tc>
                  <a:txBody>
                    <a:bodyPr/>
                    <a:lstStyle/>
                    <a:p>
                      <a:pPr algn="ctr">
                        <a:spcBef>
                          <a:spcPts val="600"/>
                        </a:spcBef>
                        <a:spcAft>
                          <a:spcPts val="0"/>
                        </a:spcAft>
                      </a:pPr>
                      <a:r>
                        <a:rPr lang="en-US" sz="1400" b="1" dirty="0">
                          <a:solidFill>
                            <a:srgbClr val="2B2B2B"/>
                          </a:solidFill>
                          <a:effectLst/>
                          <a:latin typeface="+mn-lt"/>
                          <a:ea typeface="Times New Roman"/>
                        </a:rPr>
                        <a:t>20.03</a:t>
                      </a:r>
                    </a:p>
                    <a:p>
                      <a:pPr algn="ctr">
                        <a:spcBef>
                          <a:spcPts val="600"/>
                        </a:spcBef>
                        <a:spcAft>
                          <a:spcPts val="0"/>
                        </a:spcAft>
                      </a:pPr>
                      <a:endParaRPr lang="en-US" sz="1400" b="1" dirty="0">
                        <a:solidFill>
                          <a:srgbClr val="2B2B2B"/>
                        </a:solidFill>
                        <a:effectLst/>
                        <a:latin typeface="+mn-lt"/>
                        <a:ea typeface="Calibri"/>
                      </a:endParaRPr>
                    </a:p>
                    <a:p>
                      <a:pPr algn="ctr">
                        <a:spcBef>
                          <a:spcPts val="600"/>
                        </a:spcBef>
                        <a:spcAft>
                          <a:spcPts val="0"/>
                        </a:spcAft>
                      </a:pPr>
                      <a:r>
                        <a:rPr lang="en-US" sz="1400" b="1" dirty="0">
                          <a:solidFill>
                            <a:srgbClr val="2B2B2B"/>
                          </a:solidFill>
                          <a:effectLst/>
                          <a:latin typeface="+mn-lt"/>
                          <a:ea typeface="Calibri"/>
                        </a:rPr>
                        <a:t>27.03</a:t>
                      </a: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nb-NO" sz="1400" dirty="0">
                          <a:effectLst/>
                          <a:latin typeface="+mn-lt"/>
                          <a:ea typeface="Calibri"/>
                        </a:rPr>
                        <a:t>(</a:t>
                      </a:r>
                      <a:r>
                        <a:rPr lang="nb-NO" sz="1400" dirty="0" err="1">
                          <a:effectLst/>
                          <a:latin typeface="+mn-lt"/>
                          <a:ea typeface="Calibri"/>
                        </a:rPr>
                        <a:t>goverannce</a:t>
                      </a:r>
                      <a:r>
                        <a:rPr lang="nb-NO" sz="1400" dirty="0">
                          <a:effectLst/>
                          <a:latin typeface="+mn-lt"/>
                          <a:ea typeface="Calibri"/>
                        </a:rPr>
                        <a:t> </a:t>
                      </a:r>
                      <a:r>
                        <a:rPr lang="nb-NO" sz="1400" dirty="0" err="1">
                          <a:effectLst/>
                          <a:latin typeface="+mn-lt"/>
                          <a:ea typeface="Calibri"/>
                        </a:rPr>
                        <a:t>of</a:t>
                      </a:r>
                      <a:r>
                        <a:rPr lang="nb-NO" sz="1400" dirty="0">
                          <a:effectLst/>
                          <a:latin typeface="+mn-lt"/>
                          <a:ea typeface="Calibri"/>
                        </a:rPr>
                        <a:t> </a:t>
                      </a:r>
                      <a:r>
                        <a:rPr lang="nb-NO" sz="1400" dirty="0" err="1">
                          <a:effectLst/>
                          <a:latin typeface="+mn-lt"/>
                          <a:ea typeface="Calibri"/>
                        </a:rPr>
                        <a:t>shared</a:t>
                      </a:r>
                      <a:r>
                        <a:rPr lang="nb-NO" sz="1400" dirty="0">
                          <a:effectLst/>
                          <a:latin typeface="+mn-lt"/>
                          <a:ea typeface="Calibri"/>
                        </a:rPr>
                        <a:t> </a:t>
                      </a:r>
                      <a:r>
                        <a:rPr lang="nb-NO" sz="1400" dirty="0" err="1">
                          <a:effectLst/>
                          <a:latin typeface="+mn-lt"/>
                          <a:ea typeface="Calibri"/>
                        </a:rPr>
                        <a:t>platforms</a:t>
                      </a:r>
                      <a:r>
                        <a:rPr lang="nb-NO" sz="1400" dirty="0">
                          <a:effectLst/>
                          <a:latin typeface="+mn-lt"/>
                          <a:ea typeface="Calibri"/>
                        </a:rPr>
                        <a:t> &amp; </a:t>
                      </a:r>
                      <a:r>
                        <a:rPr lang="nb-NO" sz="1400" dirty="0" err="1">
                          <a:effectLst/>
                          <a:latin typeface="+mn-lt"/>
                          <a:ea typeface="Calibri"/>
                        </a:rPr>
                        <a:t>platform</a:t>
                      </a:r>
                      <a:r>
                        <a:rPr lang="nb-NO" sz="1400" dirty="0">
                          <a:effectLst/>
                          <a:latin typeface="+mn-lt"/>
                          <a:ea typeface="Calibri"/>
                        </a:rPr>
                        <a:t> co-operatives)</a:t>
                      </a:r>
                    </a:p>
                    <a:p>
                      <a:pPr marL="0" marR="0" lvl="0" indent="0" algn="ctr" defTabSz="914400" rtl="0" eaLnBrk="1" fontAlgn="auto" latinLnBrk="0" hangingPunct="1">
                        <a:lnSpc>
                          <a:spcPct val="100000"/>
                        </a:lnSpc>
                        <a:spcBef>
                          <a:spcPts val="600"/>
                        </a:spcBef>
                        <a:spcAft>
                          <a:spcPts val="0"/>
                        </a:spcAft>
                        <a:buClrTx/>
                        <a:buSzTx/>
                        <a:buFontTx/>
                        <a:buNone/>
                        <a:tabLst/>
                        <a:defRPr/>
                      </a:pPr>
                      <a:r>
                        <a:rPr lang="nb-NO" sz="1400" dirty="0" err="1">
                          <a:effectLst/>
                          <a:latin typeface="+mn-lt"/>
                          <a:ea typeface="Calibri"/>
                        </a:rPr>
                        <a:t>Infrastrucutre</a:t>
                      </a:r>
                      <a:r>
                        <a:rPr lang="nb-NO" sz="1400" dirty="0">
                          <a:effectLst/>
                          <a:latin typeface="+mn-lt"/>
                          <a:ea typeface="Calibri"/>
                        </a:rPr>
                        <a:t> </a:t>
                      </a:r>
                      <a:r>
                        <a:rPr lang="nb-NO" sz="1400" dirty="0" err="1">
                          <a:effectLst/>
                          <a:latin typeface="+mn-lt"/>
                          <a:ea typeface="Calibri"/>
                        </a:rPr>
                        <a:t>governance</a:t>
                      </a:r>
                      <a:r>
                        <a:rPr lang="nb-NO" sz="1400" dirty="0">
                          <a:effectLst/>
                          <a:latin typeface="+mn-lt"/>
                          <a:ea typeface="Calibri"/>
                        </a:rPr>
                        <a:t>: Heath </a:t>
                      </a:r>
                      <a:r>
                        <a:rPr lang="nb-NO" sz="1400" dirty="0" err="1">
                          <a:effectLst/>
                          <a:latin typeface="+mn-lt"/>
                          <a:ea typeface="Calibri"/>
                        </a:rPr>
                        <a:t>care</a:t>
                      </a: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216024">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nb-NO" sz="1400" b="1" dirty="0">
                          <a:solidFill>
                            <a:srgbClr val="2B2B2B"/>
                          </a:solidFill>
                          <a:effectLst/>
                          <a:latin typeface="+mn-lt"/>
                          <a:ea typeface="Times New Roman"/>
                        </a:rPr>
                        <a:t>02.04</a:t>
                      </a: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nb-NO" sz="1400" dirty="0">
                          <a:effectLst/>
                          <a:latin typeface="+mn-lt"/>
                          <a:ea typeface="Calibri"/>
                        </a:rPr>
                        <a:t>Network </a:t>
                      </a:r>
                      <a:r>
                        <a:rPr lang="nb-NO" sz="1400" dirty="0" err="1">
                          <a:effectLst/>
                          <a:latin typeface="+mn-lt"/>
                          <a:ea typeface="Calibri"/>
                        </a:rPr>
                        <a:t>governance</a:t>
                      </a:r>
                      <a:r>
                        <a:rPr lang="nb-NO" sz="1400" dirty="0">
                          <a:effectLst/>
                          <a:latin typeface="+mn-lt"/>
                          <a:ea typeface="Calibri"/>
                        </a:rPr>
                        <a:t>, </a:t>
                      </a:r>
                      <a:r>
                        <a:rPr lang="nb-NO" sz="1400" dirty="0" err="1">
                          <a:effectLst/>
                          <a:latin typeface="+mn-lt"/>
                          <a:ea typeface="Calibri"/>
                        </a:rPr>
                        <a:t>orchestrtion</a:t>
                      </a:r>
                      <a:r>
                        <a:rPr lang="nb-NO" sz="1400" dirty="0">
                          <a:effectLst/>
                          <a:latin typeface="+mn-lt"/>
                          <a:ea typeface="Calibri"/>
                        </a:rPr>
                        <a:t>, adaptive co-</a:t>
                      </a:r>
                      <a:r>
                        <a:rPr lang="nb-NO" sz="1400" dirty="0" err="1">
                          <a:effectLst/>
                          <a:latin typeface="+mn-lt"/>
                          <a:ea typeface="Calibri"/>
                        </a:rPr>
                        <a:t>mamagement</a:t>
                      </a: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182630">
                <a:tc>
                  <a:txBody>
                    <a:bodyPr/>
                    <a:lstStyle/>
                    <a:p>
                      <a:pPr algn="ctr">
                        <a:spcBef>
                          <a:spcPts val="600"/>
                        </a:spcBef>
                        <a:spcAft>
                          <a:spcPts val="0"/>
                        </a:spcAft>
                      </a:pPr>
                      <a:r>
                        <a:rPr lang="nb-NO" sz="1400" b="1" dirty="0">
                          <a:effectLst/>
                          <a:latin typeface="+mn-lt"/>
                          <a:ea typeface="Calibri"/>
                        </a:rPr>
                        <a:t>03.04</a:t>
                      </a: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nb-NO" sz="1400" dirty="0" err="1">
                          <a:effectLst/>
                          <a:latin typeface="+mn-lt"/>
                          <a:ea typeface="Calibri"/>
                        </a:rPr>
                        <a:t>Infrastructure</a:t>
                      </a:r>
                      <a:r>
                        <a:rPr lang="nb-NO" sz="1400" dirty="0">
                          <a:effectLst/>
                          <a:latin typeface="+mn-lt"/>
                          <a:ea typeface="Calibri"/>
                        </a:rPr>
                        <a:t> </a:t>
                      </a:r>
                      <a:r>
                        <a:rPr lang="nb-NO" sz="1400" dirty="0" err="1">
                          <a:effectLst/>
                          <a:latin typeface="+mn-lt"/>
                          <a:ea typeface="Calibri"/>
                        </a:rPr>
                        <a:t>governance</a:t>
                      </a:r>
                      <a:r>
                        <a:rPr lang="nb-NO" sz="1400" dirty="0">
                          <a:effectLst/>
                          <a:latin typeface="+mn-lt"/>
                          <a:ea typeface="Calibri"/>
                        </a:rPr>
                        <a:t>: </a:t>
                      </a:r>
                      <a:r>
                        <a:rPr lang="nb-NO" sz="1400" dirty="0" err="1">
                          <a:effectLst/>
                          <a:latin typeface="+mn-lt"/>
                          <a:ea typeface="Calibri"/>
                        </a:rPr>
                        <a:t>the</a:t>
                      </a:r>
                      <a:r>
                        <a:rPr lang="nb-NO" sz="1400" dirty="0">
                          <a:effectLst/>
                          <a:latin typeface="+mn-lt"/>
                          <a:ea typeface="Calibri"/>
                        </a:rPr>
                        <a:t> </a:t>
                      </a:r>
                      <a:r>
                        <a:rPr lang="nb-NO" sz="1400" dirty="0" err="1">
                          <a:effectLst/>
                          <a:latin typeface="+mn-lt"/>
                          <a:ea typeface="Calibri"/>
                        </a:rPr>
                        <a:t>role</a:t>
                      </a:r>
                      <a:r>
                        <a:rPr lang="nb-NO" sz="1400" dirty="0">
                          <a:effectLst/>
                          <a:latin typeface="+mn-lt"/>
                          <a:ea typeface="Calibri"/>
                        </a:rPr>
                        <a:t> </a:t>
                      </a:r>
                      <a:r>
                        <a:rPr lang="nb-NO" sz="1400" dirty="0" err="1">
                          <a:effectLst/>
                          <a:latin typeface="+mn-lt"/>
                          <a:ea typeface="Calibri"/>
                        </a:rPr>
                        <a:t>of</a:t>
                      </a:r>
                      <a:r>
                        <a:rPr lang="nb-NO" sz="1400" dirty="0">
                          <a:effectLst/>
                          <a:latin typeface="+mn-lt"/>
                          <a:ea typeface="Calibri"/>
                        </a:rPr>
                        <a:t> </a:t>
                      </a:r>
                      <a:r>
                        <a:rPr lang="nb-NO" sz="1400" dirty="0" err="1">
                          <a:effectLst/>
                          <a:latin typeface="+mn-lt"/>
                          <a:ea typeface="Calibri"/>
                        </a:rPr>
                        <a:t>architecture</a:t>
                      </a: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r>
                        <a:rPr lang="nb-NO" sz="1400" b="1" dirty="0" smtClean="0">
                          <a:effectLst/>
                          <a:latin typeface="+mn-lt"/>
                          <a:ea typeface="Calibri"/>
                        </a:rPr>
                        <a:t>08.04</a:t>
                      </a: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182630">
                <a:tc>
                  <a:txBody>
                    <a:bodyPr/>
                    <a:lstStyle/>
                    <a:p>
                      <a:pPr algn="ctr">
                        <a:spcBef>
                          <a:spcPts val="600"/>
                        </a:spcBef>
                        <a:spcAft>
                          <a:spcPts val="0"/>
                        </a:spcAft>
                      </a:pPr>
                      <a:r>
                        <a:rPr lang="nb-NO" sz="1400" b="1" dirty="0">
                          <a:effectLst/>
                          <a:latin typeface="+mn-lt"/>
                          <a:ea typeface="Calibri"/>
                        </a:rPr>
                        <a:t>10.04</a:t>
                      </a: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nb-NO" sz="1400" dirty="0">
                          <a:effectLst/>
                          <a:latin typeface="+mn-lt"/>
                          <a:ea typeface="Calibri"/>
                        </a:rPr>
                        <a:t>Adaptive </a:t>
                      </a:r>
                      <a:r>
                        <a:rPr lang="nb-NO" sz="1400" dirty="0" err="1">
                          <a:effectLst/>
                          <a:latin typeface="+mn-lt"/>
                          <a:ea typeface="Calibri"/>
                        </a:rPr>
                        <a:t>infrastructure</a:t>
                      </a:r>
                      <a:r>
                        <a:rPr lang="nb-NO" sz="1400" dirty="0">
                          <a:effectLst/>
                          <a:latin typeface="+mn-lt"/>
                          <a:ea typeface="Calibri"/>
                        </a:rPr>
                        <a:t> </a:t>
                      </a:r>
                      <a:r>
                        <a:rPr lang="nb-NO" sz="1400" dirty="0" err="1">
                          <a:effectLst/>
                          <a:latin typeface="+mn-lt"/>
                          <a:ea typeface="Calibri"/>
                        </a:rPr>
                        <a:t>governance</a:t>
                      </a: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extLst>
                  <a:ext uri="{0D108BD9-81ED-4DB2-BD59-A6C34878D82A}">
                    <a16:rowId xmlns:a16="http://schemas.microsoft.com/office/drawing/2014/main" val="2861786986"/>
                  </a:ext>
                </a:extLst>
              </a:tr>
              <a:tr h="113918">
                <a:tc>
                  <a:txBody>
                    <a:bodyPr/>
                    <a:lstStyle/>
                    <a:p>
                      <a:pPr algn="ctr">
                        <a:spcBef>
                          <a:spcPts val="600"/>
                        </a:spcBef>
                        <a:spcAft>
                          <a:spcPts val="0"/>
                        </a:spcAft>
                      </a:pPr>
                      <a:r>
                        <a:rPr lang="nb-NO" sz="1400" b="1" dirty="0">
                          <a:solidFill>
                            <a:srgbClr val="2B2B2B"/>
                          </a:solidFill>
                          <a:effectLst/>
                          <a:latin typeface="+mn-lt"/>
                          <a:ea typeface="Times New Roman"/>
                        </a:rPr>
                        <a:t>24.04</a:t>
                      </a: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nb-NO" sz="1400" dirty="0">
                          <a:effectLst/>
                          <a:latin typeface="+mn-lt"/>
                          <a:ea typeface="Calibri"/>
                        </a:rPr>
                        <a:t>Critical </a:t>
                      </a:r>
                      <a:r>
                        <a:rPr lang="nb-NO" sz="1400" dirty="0" err="1">
                          <a:effectLst/>
                          <a:latin typeface="+mn-lt"/>
                          <a:ea typeface="Calibri"/>
                        </a:rPr>
                        <a:t>perspectives</a:t>
                      </a: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US" sz="1400" b="1" dirty="0">
                          <a:effectLst/>
                          <a:latin typeface="+mn-lt"/>
                          <a:ea typeface="Calibri"/>
                        </a:rPr>
                        <a:t>30.04</a:t>
                      </a: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132000">
                <a:tc>
                  <a:txBody>
                    <a:bodyPr/>
                    <a:lstStyle/>
                    <a:p>
                      <a:pPr algn="ctr">
                        <a:spcBef>
                          <a:spcPts val="600"/>
                        </a:spcBef>
                        <a:spcAft>
                          <a:spcPts val="0"/>
                        </a:spcAft>
                      </a:pPr>
                      <a:r>
                        <a:rPr lang="nb-NO" sz="1400" b="1" dirty="0">
                          <a:solidFill>
                            <a:srgbClr val="2B2B2B"/>
                          </a:solidFill>
                          <a:effectLst/>
                          <a:latin typeface="+mn-lt"/>
                          <a:ea typeface="Times New Roman"/>
                        </a:rPr>
                        <a:t>08.05</a:t>
                      </a: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r>
                        <a:rPr lang="nb-NO" sz="1400" dirty="0" err="1">
                          <a:effectLst/>
                          <a:latin typeface="+mn-lt"/>
                          <a:ea typeface="Calibri"/>
                        </a:rPr>
                        <a:t>Summary</a:t>
                      </a:r>
                      <a:r>
                        <a:rPr lang="nb-NO" sz="1400" dirty="0">
                          <a:effectLst/>
                          <a:latin typeface="+mn-lt"/>
                          <a:ea typeface="Calibri"/>
                        </a:rPr>
                        <a:t> </a:t>
                      </a:r>
                      <a:r>
                        <a:rPr lang="nb-NO" sz="1400" dirty="0" err="1">
                          <a:effectLst/>
                          <a:latin typeface="+mn-lt"/>
                          <a:ea typeface="Calibri"/>
                        </a:rPr>
                        <a:t>of</a:t>
                      </a:r>
                      <a:r>
                        <a:rPr lang="nb-NO" sz="1400" dirty="0">
                          <a:effectLst/>
                          <a:latin typeface="+mn-lt"/>
                          <a:ea typeface="Calibri"/>
                        </a:rPr>
                        <a:t> </a:t>
                      </a:r>
                      <a:r>
                        <a:rPr lang="nb-NO" sz="1400" dirty="0" err="1">
                          <a:effectLst/>
                          <a:latin typeface="+mn-lt"/>
                          <a:ea typeface="Calibri"/>
                        </a:rPr>
                        <a:t>lectures</a:t>
                      </a: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ctr">
                        <a:spcBef>
                          <a:spcPts val="600"/>
                        </a:spcBef>
                        <a:spcAft>
                          <a:spcPts val="0"/>
                        </a:spcAft>
                      </a:pPr>
                      <a:endParaRPr lang="el-GR" sz="1400"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endParaRPr lang="el-GR" sz="1400" b="1" dirty="0">
                        <a:effectLst/>
                        <a:latin typeface="+mn-lt"/>
                        <a:ea typeface="Calibri"/>
                      </a:endParaRPr>
                    </a:p>
                  </a:txBody>
                  <a:tcPr marL="45205" marR="22603" marT="22603" marB="2260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bl>
          </a:graphicData>
        </a:graphic>
      </p:graphicFrame>
      <p:sp>
        <p:nvSpPr>
          <p:cNvPr id="13" name="TextBox 12"/>
          <p:cNvSpPr txBox="1"/>
          <p:nvPr/>
        </p:nvSpPr>
        <p:spPr>
          <a:xfrm>
            <a:off x="6192180" y="1700808"/>
            <a:ext cx="1440160" cy="4524315"/>
          </a:xfrm>
          <a:prstGeom prst="rect">
            <a:avLst/>
          </a:prstGeom>
          <a:solidFill>
            <a:srgbClr val="A6A6A6">
              <a:alpha val="16863"/>
            </a:srgbClr>
          </a:solidFill>
          <a:ln>
            <a:noFill/>
          </a:ln>
        </p:spPr>
        <p:txBody>
          <a:bodyPr wrap="square" rtlCol="0">
            <a:spAutoFit/>
          </a:bodyPr>
          <a:lstStyle/>
          <a:p>
            <a:endParaRPr lang="en-US" sz="1600" dirty="0"/>
          </a:p>
          <a:p>
            <a:endParaRPr lang="en-US" sz="1600" dirty="0"/>
          </a:p>
          <a:p>
            <a:r>
              <a:rPr lang="en-US" sz="1600" dirty="0"/>
              <a:t>(Starting 22.1)</a:t>
            </a:r>
          </a:p>
          <a:p>
            <a:endParaRPr lang="en-US" sz="1600" dirty="0"/>
          </a:p>
          <a:p>
            <a:endParaRPr lang="en-US" sz="1600" dirty="0"/>
          </a:p>
          <a:p>
            <a:r>
              <a:rPr lang="en-US" sz="1600" dirty="0"/>
              <a:t>Discuss:</a:t>
            </a:r>
          </a:p>
          <a:p>
            <a:r>
              <a:rPr lang="en-US" sz="1600" dirty="0"/>
              <a:t>Readings</a:t>
            </a:r>
          </a:p>
          <a:p>
            <a:r>
              <a:rPr lang="en-US" sz="1600" dirty="0"/>
              <a:t>Project Work</a:t>
            </a:r>
          </a:p>
          <a:p>
            <a:endParaRPr lang="en-US" sz="1600" dirty="0"/>
          </a:p>
          <a:p>
            <a:r>
              <a:rPr lang="en-US" sz="1600" dirty="0"/>
              <a:t>Present: </a:t>
            </a:r>
          </a:p>
          <a:p>
            <a:r>
              <a:rPr lang="en-US" sz="1600" dirty="0"/>
              <a:t>Group Project Deliverables</a:t>
            </a:r>
          </a:p>
          <a:p>
            <a:endParaRPr lang="en-US" sz="1600" dirty="0"/>
          </a:p>
          <a:p>
            <a:endParaRPr lang="en-US" sz="1200" i="1" dirty="0"/>
          </a:p>
          <a:p>
            <a:r>
              <a:rPr lang="en-US" sz="1200" i="1" dirty="0"/>
              <a:t>Coordinated by </a:t>
            </a:r>
            <a:br>
              <a:rPr lang="en-US" sz="1200" i="1" dirty="0"/>
            </a:br>
            <a:r>
              <a:rPr lang="en-US" sz="1200" i="1" dirty="0"/>
              <a:t>Mikael + Kristoffer</a:t>
            </a:r>
          </a:p>
          <a:p>
            <a:r>
              <a:rPr lang="en-US" sz="1200" i="1" dirty="0"/>
              <a:t> </a:t>
            </a:r>
            <a:endParaRPr lang="en-US" sz="1600" dirty="0"/>
          </a:p>
          <a:p>
            <a:endParaRPr lang="en-US" sz="1600" dirty="0"/>
          </a:p>
          <a:p>
            <a:endParaRPr lang="en-US" sz="1600" dirty="0"/>
          </a:p>
        </p:txBody>
      </p:sp>
      <p:sp>
        <p:nvSpPr>
          <p:cNvPr id="14" name="TextBox 13"/>
          <p:cNvSpPr txBox="1"/>
          <p:nvPr/>
        </p:nvSpPr>
        <p:spPr>
          <a:xfrm>
            <a:off x="4525455" y="1841241"/>
            <a:ext cx="1368151" cy="4154984"/>
          </a:xfrm>
          <a:prstGeom prst="rect">
            <a:avLst/>
          </a:prstGeom>
          <a:solidFill>
            <a:srgbClr val="A6A6A6">
              <a:alpha val="16863"/>
            </a:srgbClr>
          </a:solidFill>
          <a:ln>
            <a:noFill/>
          </a:ln>
        </p:spPr>
        <p:txBody>
          <a:bodyPr wrap="square" rtlCol="0">
            <a:spAutoFit/>
          </a:bodyPr>
          <a:lstStyle/>
          <a:p>
            <a:endParaRPr lang="en-US" sz="1600" dirty="0"/>
          </a:p>
          <a:p>
            <a:endParaRPr lang="en-US" sz="1600" dirty="0"/>
          </a:p>
          <a:p>
            <a:endParaRPr lang="en-US" sz="1600" dirty="0"/>
          </a:p>
          <a:p>
            <a:endParaRPr lang="en-US" sz="1600" dirty="0"/>
          </a:p>
          <a:p>
            <a:endParaRPr lang="en-US" sz="1600" dirty="0"/>
          </a:p>
          <a:p>
            <a:r>
              <a:rPr lang="en-US" sz="1600" dirty="0"/>
              <a:t>As per reading list</a:t>
            </a:r>
          </a:p>
          <a:p>
            <a:endParaRPr lang="en-US" sz="1200" dirty="0"/>
          </a:p>
          <a:p>
            <a:endParaRPr lang="en-US" sz="1200" dirty="0"/>
          </a:p>
          <a:p>
            <a:endParaRPr lang="en-US" sz="1200" dirty="0"/>
          </a:p>
          <a:p>
            <a:r>
              <a:rPr lang="en-US" sz="1200" i="1" dirty="0"/>
              <a:t>(matching literature to lectures)</a:t>
            </a:r>
          </a:p>
          <a:p>
            <a:endParaRPr lang="en-US" sz="1600" dirty="0"/>
          </a:p>
          <a:p>
            <a:endParaRPr lang="en-US" sz="1600" dirty="0"/>
          </a:p>
          <a:p>
            <a:endParaRPr lang="en-US" sz="1600" dirty="0"/>
          </a:p>
          <a:p>
            <a:endParaRPr lang="en-US" sz="1600" dirty="0"/>
          </a:p>
          <a:p>
            <a:endParaRPr lang="en-US" sz="1600" dirty="0"/>
          </a:p>
        </p:txBody>
      </p:sp>
      <p:sp>
        <p:nvSpPr>
          <p:cNvPr id="3" name="Rectangle 2"/>
          <p:cNvSpPr/>
          <p:nvPr/>
        </p:nvSpPr>
        <p:spPr>
          <a:xfrm>
            <a:off x="6084168" y="1402538"/>
            <a:ext cx="2880320" cy="4680520"/>
          </a:xfrm>
          <a:prstGeom prst="rect">
            <a:avLst/>
          </a:prstGeom>
          <a:no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351563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the course</a:t>
            </a:r>
            <a:endParaRPr lang="el-GR" dirty="0"/>
          </a:p>
        </p:txBody>
      </p:sp>
      <p:sp>
        <p:nvSpPr>
          <p:cNvPr id="3" name="Content Placeholder 2"/>
          <p:cNvSpPr>
            <a:spLocks noGrp="1"/>
          </p:cNvSpPr>
          <p:nvPr>
            <p:ph idx="1"/>
          </p:nvPr>
        </p:nvSpPr>
        <p:spPr/>
        <p:txBody>
          <a:bodyPr>
            <a:normAutofit fontScale="55000" lnSpcReduction="20000"/>
          </a:bodyPr>
          <a:lstStyle/>
          <a:p>
            <a:pPr>
              <a:lnSpc>
                <a:spcPct val="150000"/>
              </a:lnSpc>
            </a:pPr>
            <a:r>
              <a:rPr lang="en-US" dirty="0"/>
              <a:t>Practicalities</a:t>
            </a:r>
          </a:p>
          <a:p>
            <a:pPr lvl="1">
              <a:lnSpc>
                <a:spcPct val="150000"/>
              </a:lnSpc>
            </a:pPr>
            <a:r>
              <a:rPr lang="en-US" dirty="0"/>
              <a:t>Course overview (format, important dates </a:t>
            </a:r>
            <a:r>
              <a:rPr lang="en-US" dirty="0" err="1"/>
              <a:t>etc</a:t>
            </a:r>
            <a:r>
              <a:rPr lang="en-US" dirty="0"/>
              <a:t>)</a:t>
            </a:r>
          </a:p>
          <a:p>
            <a:pPr lvl="1">
              <a:lnSpc>
                <a:spcPct val="150000"/>
              </a:lnSpc>
            </a:pPr>
            <a:r>
              <a:rPr lang="en-US" dirty="0"/>
              <a:t>About the project: seminar Tuesday 22</a:t>
            </a:r>
            <a:r>
              <a:rPr lang="en-US" baseline="30000" dirty="0"/>
              <a:t>nd</a:t>
            </a:r>
            <a:r>
              <a:rPr lang="en-US" dirty="0"/>
              <a:t> January</a:t>
            </a:r>
          </a:p>
          <a:p>
            <a:pPr>
              <a:lnSpc>
                <a:spcPct val="150000"/>
              </a:lnSpc>
            </a:pPr>
            <a:r>
              <a:rPr lang="en-US" dirty="0"/>
              <a:t>Changed from </a:t>
            </a:r>
            <a:r>
              <a:rPr lang="en-US" b="1" dirty="0"/>
              <a:t>INF5890 </a:t>
            </a:r>
            <a:r>
              <a:rPr lang="en-US" dirty="0"/>
              <a:t>to </a:t>
            </a:r>
            <a:r>
              <a:rPr lang="en-US" b="1" dirty="0"/>
              <a:t>IN5430</a:t>
            </a:r>
          </a:p>
          <a:p>
            <a:pPr lvl="1">
              <a:lnSpc>
                <a:spcPct val="150000"/>
              </a:lnSpc>
            </a:pPr>
            <a:r>
              <a:rPr lang="en-US" dirty="0"/>
              <a:t>Revised course description</a:t>
            </a:r>
          </a:p>
          <a:p>
            <a:pPr lvl="1">
              <a:lnSpc>
                <a:spcPct val="150000"/>
              </a:lnSpc>
            </a:pPr>
            <a:r>
              <a:rPr lang="en-US" dirty="0"/>
              <a:t>New exam form: oral exam</a:t>
            </a:r>
          </a:p>
          <a:p>
            <a:pPr>
              <a:lnSpc>
                <a:spcPct val="150000"/>
              </a:lnSpc>
            </a:pPr>
            <a:r>
              <a:rPr lang="en-US" dirty="0"/>
              <a:t>Course content</a:t>
            </a:r>
          </a:p>
          <a:p>
            <a:pPr lvl="1">
              <a:lnSpc>
                <a:spcPct val="150000"/>
              </a:lnSpc>
            </a:pPr>
            <a:r>
              <a:rPr lang="en-US" dirty="0"/>
              <a:t>“IT and management” at what level?</a:t>
            </a:r>
          </a:p>
          <a:p>
            <a:pPr lvl="1">
              <a:lnSpc>
                <a:spcPct val="150000"/>
              </a:lnSpc>
            </a:pPr>
            <a:r>
              <a:rPr lang="en-US" dirty="0"/>
              <a:t>Sociotechnical complexity</a:t>
            </a:r>
          </a:p>
          <a:p>
            <a:pPr lvl="2">
              <a:lnSpc>
                <a:spcPct val="150000"/>
              </a:lnSpc>
            </a:pPr>
            <a:r>
              <a:rPr lang="en-US" dirty="0"/>
              <a:t>How readings (book + articles) and activities (lectures, seminars and project work) contribute to understanding complexity</a:t>
            </a:r>
          </a:p>
          <a:p>
            <a:pPr lvl="1">
              <a:lnSpc>
                <a:spcPct val="150000"/>
              </a:lnSpc>
            </a:pPr>
            <a:r>
              <a:rPr lang="en-US" dirty="0"/>
              <a:t>More focus on platforms</a:t>
            </a:r>
          </a:p>
          <a:p>
            <a:pPr>
              <a:lnSpc>
                <a:spcPct val="150000"/>
              </a:lnSpc>
            </a:pPr>
            <a:endParaRPr lang="en-US" dirty="0"/>
          </a:p>
        </p:txBody>
      </p:sp>
    </p:spTree>
    <p:extLst>
      <p:ext uri="{BB962C8B-B14F-4D97-AF65-F5344CB8AC3E}">
        <p14:creationId xmlns:p14="http://schemas.microsoft.com/office/powerpoint/2010/main" val="853799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err="1"/>
              <a:t>What</a:t>
            </a:r>
            <a:r>
              <a:rPr lang="nb-NO" dirty="0"/>
              <a:t> is </a:t>
            </a:r>
            <a:r>
              <a:rPr lang="nb-NO" dirty="0" err="1"/>
              <a:t>the</a:t>
            </a:r>
            <a:r>
              <a:rPr lang="nb-NO" dirty="0"/>
              <a:t> </a:t>
            </a:r>
            <a:r>
              <a:rPr lang="nb-NO" dirty="0" err="1"/>
              <a:t>course</a:t>
            </a:r>
            <a:r>
              <a:rPr lang="nb-NO" dirty="0"/>
              <a:t> </a:t>
            </a:r>
            <a:r>
              <a:rPr lang="nb-NO" dirty="0" err="1"/>
              <a:t>about</a:t>
            </a:r>
            <a:r>
              <a:rPr lang="nb-NO" dirty="0"/>
              <a:t>?</a:t>
            </a:r>
          </a:p>
        </p:txBody>
      </p:sp>
      <p:sp>
        <p:nvSpPr>
          <p:cNvPr id="3" name="Content Placeholder 2"/>
          <p:cNvSpPr>
            <a:spLocks noGrp="1"/>
          </p:cNvSpPr>
          <p:nvPr>
            <p:ph idx="1"/>
          </p:nvPr>
        </p:nvSpPr>
        <p:spPr/>
        <p:txBody>
          <a:bodyPr>
            <a:normAutofit fontScale="47500" lnSpcReduction="20000"/>
          </a:bodyPr>
          <a:lstStyle/>
          <a:p>
            <a:endParaRPr lang="en-US" dirty="0"/>
          </a:p>
          <a:p>
            <a:pPr marL="0" indent="0">
              <a:buNone/>
            </a:pPr>
            <a:r>
              <a:rPr lang="en-US" b="1" u="sng" dirty="0"/>
              <a:t>Course content</a:t>
            </a:r>
          </a:p>
          <a:p>
            <a:endParaRPr lang="en-US" dirty="0"/>
          </a:p>
          <a:p>
            <a:pPr lvl="1"/>
            <a:r>
              <a:rPr lang="en-US" dirty="0"/>
              <a:t>In this course you learn about managerial challenges related to development, implementation and management of IT solutions in organizations. A specific focus is on the challenges posed by socio-technical, complex, large-scale and interconnected IT solutions. The lectures and readings in the course present approaches, models and frameworks found in practice, and offer a research-based view on the topics. You will participate in a project where  you apply this knowledge to an empirical study within a real-world organization. </a:t>
            </a:r>
          </a:p>
          <a:p>
            <a:endParaRPr lang="en-US" dirty="0"/>
          </a:p>
          <a:p>
            <a:pPr marL="0" indent="0">
              <a:buNone/>
            </a:pPr>
            <a:r>
              <a:rPr lang="en-US" b="1" u="sng" dirty="0"/>
              <a:t>Learning outcome</a:t>
            </a:r>
          </a:p>
          <a:p>
            <a:pPr lvl="1"/>
            <a:r>
              <a:rPr lang="en-US" dirty="0"/>
              <a:t>After you have completed the course you:</a:t>
            </a:r>
          </a:p>
          <a:p>
            <a:pPr lvl="1" fontAlgn="base"/>
            <a:r>
              <a:rPr lang="nb-NO" dirty="0" err="1"/>
              <a:t>describe</a:t>
            </a:r>
            <a:r>
              <a:rPr lang="nb-NO" dirty="0"/>
              <a:t> </a:t>
            </a:r>
            <a:r>
              <a:rPr lang="nb-NO" dirty="0" err="1"/>
              <a:t>common</a:t>
            </a:r>
            <a:r>
              <a:rPr lang="nb-NO" dirty="0"/>
              <a:t> </a:t>
            </a:r>
            <a:r>
              <a:rPr lang="nb-NO" dirty="0" err="1"/>
              <a:t>approaches</a:t>
            </a:r>
            <a:r>
              <a:rPr lang="nb-NO" dirty="0"/>
              <a:t>, </a:t>
            </a:r>
            <a:r>
              <a:rPr lang="nb-NO" dirty="0" err="1"/>
              <a:t>models</a:t>
            </a:r>
            <a:r>
              <a:rPr lang="nb-NO" dirty="0"/>
              <a:t> and </a:t>
            </a:r>
            <a:r>
              <a:rPr lang="nb-NO" dirty="0" err="1"/>
              <a:t>frameworks</a:t>
            </a:r>
            <a:r>
              <a:rPr lang="nb-NO" dirty="0"/>
              <a:t> for IT management and </a:t>
            </a:r>
            <a:r>
              <a:rPr lang="nb-NO" dirty="0" err="1"/>
              <a:t>governance</a:t>
            </a:r>
            <a:r>
              <a:rPr lang="nb-NO" dirty="0"/>
              <a:t>, </a:t>
            </a:r>
            <a:r>
              <a:rPr lang="nb-NO" dirty="0" err="1"/>
              <a:t>project</a:t>
            </a:r>
            <a:r>
              <a:rPr lang="nb-NO" dirty="0"/>
              <a:t> management and </a:t>
            </a:r>
            <a:r>
              <a:rPr lang="nb-NO" dirty="0" err="1"/>
              <a:t>enterprise</a:t>
            </a:r>
            <a:r>
              <a:rPr lang="nb-NO" dirty="0"/>
              <a:t> </a:t>
            </a:r>
            <a:r>
              <a:rPr lang="nb-NO" dirty="0" err="1"/>
              <a:t>architectures</a:t>
            </a:r>
            <a:r>
              <a:rPr lang="nb-NO" dirty="0"/>
              <a:t> in </a:t>
            </a:r>
            <a:r>
              <a:rPr lang="nb-NO" dirty="0" err="1"/>
              <a:t>organizations</a:t>
            </a:r>
            <a:r>
              <a:rPr lang="nb-NO" dirty="0"/>
              <a:t>.</a:t>
            </a:r>
          </a:p>
          <a:p>
            <a:pPr lvl="1" fontAlgn="base"/>
            <a:r>
              <a:rPr lang="nb-NO" dirty="0" err="1"/>
              <a:t>describe</a:t>
            </a:r>
            <a:r>
              <a:rPr lang="nb-NO" dirty="0"/>
              <a:t> </a:t>
            </a:r>
            <a:r>
              <a:rPr lang="nb-NO" dirty="0" err="1"/>
              <a:t>theoretical</a:t>
            </a:r>
            <a:r>
              <a:rPr lang="nb-NO" dirty="0"/>
              <a:t> </a:t>
            </a:r>
            <a:r>
              <a:rPr lang="nb-NO" dirty="0" err="1"/>
              <a:t>perspectives</a:t>
            </a:r>
            <a:r>
              <a:rPr lang="nb-NO" dirty="0"/>
              <a:t> </a:t>
            </a:r>
            <a:r>
              <a:rPr lang="nb-NO" dirty="0" err="1"/>
              <a:t>on</a:t>
            </a:r>
            <a:r>
              <a:rPr lang="nb-NO" dirty="0"/>
              <a:t> </a:t>
            </a:r>
            <a:r>
              <a:rPr lang="nb-NO" dirty="0" err="1"/>
              <a:t>the</a:t>
            </a:r>
            <a:r>
              <a:rPr lang="nb-NO" dirty="0"/>
              <a:t> </a:t>
            </a:r>
            <a:r>
              <a:rPr lang="nb-NO" dirty="0" err="1"/>
              <a:t>opportunities</a:t>
            </a:r>
            <a:r>
              <a:rPr lang="nb-NO" dirty="0"/>
              <a:t> and </a:t>
            </a:r>
            <a:r>
              <a:rPr lang="nb-NO" dirty="0" err="1"/>
              <a:t>challenges</a:t>
            </a:r>
            <a:r>
              <a:rPr lang="nb-NO" dirty="0"/>
              <a:t> </a:t>
            </a:r>
            <a:r>
              <a:rPr lang="nb-NO" dirty="0" err="1"/>
              <a:t>associated</a:t>
            </a:r>
            <a:r>
              <a:rPr lang="nb-NO" dirty="0"/>
              <a:t> </a:t>
            </a:r>
            <a:r>
              <a:rPr lang="nb-NO" dirty="0" err="1"/>
              <a:t>with</a:t>
            </a:r>
            <a:r>
              <a:rPr lang="nb-NO" dirty="0"/>
              <a:t> IT </a:t>
            </a:r>
            <a:r>
              <a:rPr lang="nb-NO" dirty="0" err="1"/>
              <a:t>governance</a:t>
            </a:r>
            <a:r>
              <a:rPr lang="nb-NO" dirty="0"/>
              <a:t>, </a:t>
            </a:r>
            <a:r>
              <a:rPr lang="nb-NO" dirty="0" err="1"/>
              <a:t>project</a:t>
            </a:r>
            <a:r>
              <a:rPr lang="nb-NO" dirty="0"/>
              <a:t> management and </a:t>
            </a:r>
            <a:r>
              <a:rPr lang="nb-NO" dirty="0" err="1"/>
              <a:t>enterprise</a:t>
            </a:r>
            <a:r>
              <a:rPr lang="nb-NO" dirty="0"/>
              <a:t> </a:t>
            </a:r>
            <a:r>
              <a:rPr lang="nb-NO" dirty="0" err="1"/>
              <a:t>architectures</a:t>
            </a:r>
            <a:r>
              <a:rPr lang="nb-NO" dirty="0"/>
              <a:t>.</a:t>
            </a:r>
          </a:p>
          <a:p>
            <a:pPr lvl="1" fontAlgn="base"/>
            <a:r>
              <a:rPr lang="nb-NO" dirty="0" err="1"/>
              <a:t>discuss</a:t>
            </a:r>
            <a:r>
              <a:rPr lang="nb-NO" dirty="0"/>
              <a:t> </a:t>
            </a:r>
            <a:r>
              <a:rPr lang="nb-NO" dirty="0" err="1"/>
              <a:t>the</a:t>
            </a:r>
            <a:r>
              <a:rPr lang="nb-NO" dirty="0"/>
              <a:t> </a:t>
            </a:r>
            <a:r>
              <a:rPr lang="nb-NO" dirty="0" err="1"/>
              <a:t>challenges</a:t>
            </a:r>
            <a:r>
              <a:rPr lang="nb-NO" dirty="0"/>
              <a:t> </a:t>
            </a:r>
            <a:r>
              <a:rPr lang="nb-NO" dirty="0" err="1"/>
              <a:t>of</a:t>
            </a:r>
            <a:r>
              <a:rPr lang="nb-NO" dirty="0"/>
              <a:t> </a:t>
            </a:r>
            <a:r>
              <a:rPr lang="nb-NO" dirty="0" err="1"/>
              <a:t>inter-organizational</a:t>
            </a:r>
            <a:r>
              <a:rPr lang="nb-NO" dirty="0"/>
              <a:t> and </a:t>
            </a:r>
            <a:r>
              <a:rPr lang="nb-NO" dirty="0" err="1"/>
              <a:t>sector-wide</a:t>
            </a:r>
            <a:r>
              <a:rPr lang="nb-NO" dirty="0"/>
              <a:t> IT </a:t>
            </a:r>
            <a:r>
              <a:rPr lang="nb-NO" dirty="0" err="1"/>
              <a:t>governance</a:t>
            </a:r>
            <a:r>
              <a:rPr lang="nb-NO" dirty="0"/>
              <a:t>.</a:t>
            </a:r>
          </a:p>
          <a:p>
            <a:pPr lvl="1" fontAlgn="base"/>
            <a:r>
              <a:rPr lang="nb-NO" dirty="0" err="1"/>
              <a:t>describe</a:t>
            </a:r>
            <a:r>
              <a:rPr lang="nb-NO" dirty="0"/>
              <a:t> </a:t>
            </a:r>
            <a:r>
              <a:rPr lang="nb-NO" dirty="0" err="1"/>
              <a:t>the</a:t>
            </a:r>
            <a:r>
              <a:rPr lang="nb-NO" dirty="0"/>
              <a:t> </a:t>
            </a:r>
            <a:r>
              <a:rPr lang="nb-NO" dirty="0" err="1"/>
              <a:t>connection</a:t>
            </a:r>
            <a:r>
              <a:rPr lang="nb-NO" dirty="0"/>
              <a:t> </a:t>
            </a:r>
            <a:r>
              <a:rPr lang="nb-NO" dirty="0" err="1"/>
              <a:t>between</a:t>
            </a:r>
            <a:r>
              <a:rPr lang="nb-NO" dirty="0"/>
              <a:t> </a:t>
            </a:r>
            <a:r>
              <a:rPr lang="nb-NO" dirty="0" err="1"/>
              <a:t>governance</a:t>
            </a:r>
            <a:r>
              <a:rPr lang="nb-NO" dirty="0"/>
              <a:t> </a:t>
            </a:r>
            <a:r>
              <a:rPr lang="nb-NO" dirty="0" err="1"/>
              <a:t>models</a:t>
            </a:r>
            <a:r>
              <a:rPr lang="nb-NO" dirty="0"/>
              <a:t> and </a:t>
            </a:r>
            <a:r>
              <a:rPr lang="nb-NO" dirty="0" err="1"/>
              <a:t>enterprise</a:t>
            </a:r>
            <a:r>
              <a:rPr lang="nb-NO" dirty="0"/>
              <a:t> </a:t>
            </a:r>
            <a:r>
              <a:rPr lang="nb-NO" dirty="0" err="1"/>
              <a:t>architectures</a:t>
            </a:r>
            <a:r>
              <a:rPr lang="nb-NO" dirty="0"/>
              <a:t>.</a:t>
            </a:r>
          </a:p>
          <a:p>
            <a:pPr lvl="1" fontAlgn="base"/>
            <a:r>
              <a:rPr lang="nb-NO" dirty="0" err="1"/>
              <a:t>can</a:t>
            </a:r>
            <a:r>
              <a:rPr lang="nb-NO" dirty="0"/>
              <a:t> plan, </a:t>
            </a:r>
            <a:r>
              <a:rPr lang="nb-NO" dirty="0" err="1"/>
              <a:t>organize</a:t>
            </a:r>
            <a:r>
              <a:rPr lang="nb-NO" dirty="0"/>
              <a:t>, and report from a </a:t>
            </a:r>
            <a:r>
              <a:rPr lang="nb-NO" dirty="0" err="1"/>
              <a:t>project</a:t>
            </a:r>
            <a:r>
              <a:rPr lang="nb-NO" dirty="0"/>
              <a:t> </a:t>
            </a:r>
            <a:r>
              <a:rPr lang="nb-NO" dirty="0" err="1"/>
              <a:t>where</a:t>
            </a:r>
            <a:r>
              <a:rPr lang="nb-NO" dirty="0"/>
              <a:t> </a:t>
            </a:r>
            <a:r>
              <a:rPr lang="nb-NO" dirty="0" err="1"/>
              <a:t>you</a:t>
            </a:r>
            <a:r>
              <a:rPr lang="nb-NO" dirty="0"/>
              <a:t> </a:t>
            </a:r>
            <a:r>
              <a:rPr lang="nb-NO" dirty="0" err="1"/>
              <a:t>collect</a:t>
            </a:r>
            <a:r>
              <a:rPr lang="nb-NO" dirty="0"/>
              <a:t> and </a:t>
            </a:r>
            <a:r>
              <a:rPr lang="nb-NO" dirty="0" err="1"/>
              <a:t>analyze</a:t>
            </a:r>
            <a:r>
              <a:rPr lang="nb-NO" dirty="0"/>
              <a:t> data to </a:t>
            </a:r>
            <a:r>
              <a:rPr lang="nb-NO" dirty="0" err="1"/>
              <a:t>document</a:t>
            </a:r>
            <a:r>
              <a:rPr lang="nb-NO" dirty="0"/>
              <a:t> and </a:t>
            </a:r>
            <a:r>
              <a:rPr lang="nb-NO" dirty="0" err="1"/>
              <a:t>assess</a:t>
            </a:r>
            <a:r>
              <a:rPr lang="nb-NO" dirty="0"/>
              <a:t> </a:t>
            </a:r>
            <a:r>
              <a:rPr lang="nb-NO" dirty="0" err="1"/>
              <a:t>the</a:t>
            </a:r>
            <a:r>
              <a:rPr lang="nb-NO" dirty="0"/>
              <a:t> IT </a:t>
            </a:r>
            <a:r>
              <a:rPr lang="nb-NO" dirty="0" err="1"/>
              <a:t>governance</a:t>
            </a:r>
            <a:r>
              <a:rPr lang="nb-NO" dirty="0"/>
              <a:t> </a:t>
            </a:r>
            <a:r>
              <a:rPr lang="nb-NO" dirty="0" err="1"/>
              <a:t>model</a:t>
            </a:r>
            <a:r>
              <a:rPr lang="nb-NO" dirty="0"/>
              <a:t> </a:t>
            </a:r>
            <a:r>
              <a:rPr lang="nb-NO" dirty="0" err="1"/>
              <a:t>of</a:t>
            </a:r>
            <a:r>
              <a:rPr lang="nb-NO" dirty="0"/>
              <a:t> an </a:t>
            </a:r>
            <a:r>
              <a:rPr lang="nb-NO" dirty="0" err="1"/>
              <a:t>organization</a:t>
            </a:r>
            <a:r>
              <a:rPr lang="nb-NO" dirty="0"/>
              <a:t>.</a:t>
            </a:r>
          </a:p>
          <a:p>
            <a:pPr lvl="1" fontAlgn="base"/>
            <a:r>
              <a:rPr lang="nb-NO" dirty="0" err="1"/>
              <a:t>utilize</a:t>
            </a:r>
            <a:r>
              <a:rPr lang="nb-NO" dirty="0"/>
              <a:t> </a:t>
            </a:r>
            <a:r>
              <a:rPr lang="nb-NO" dirty="0" err="1"/>
              <a:t>your</a:t>
            </a:r>
            <a:r>
              <a:rPr lang="nb-NO" dirty="0"/>
              <a:t> </a:t>
            </a:r>
            <a:r>
              <a:rPr lang="nb-NO" dirty="0" err="1"/>
              <a:t>practical</a:t>
            </a:r>
            <a:r>
              <a:rPr lang="nb-NO" dirty="0"/>
              <a:t> and </a:t>
            </a:r>
            <a:r>
              <a:rPr lang="nb-NO" dirty="0" err="1"/>
              <a:t>theoretical</a:t>
            </a:r>
            <a:r>
              <a:rPr lang="nb-NO" dirty="0"/>
              <a:t> basis for </a:t>
            </a:r>
            <a:r>
              <a:rPr lang="nb-NO" dirty="0" err="1"/>
              <a:t>critical</a:t>
            </a:r>
            <a:r>
              <a:rPr lang="nb-NO" dirty="0"/>
              <a:t> </a:t>
            </a:r>
            <a:r>
              <a:rPr lang="nb-NO" dirty="0" err="1"/>
              <a:t>reflection</a:t>
            </a:r>
            <a:r>
              <a:rPr lang="nb-NO" dirty="0"/>
              <a:t> </a:t>
            </a:r>
            <a:r>
              <a:rPr lang="nb-NO" dirty="0" err="1"/>
              <a:t>on</a:t>
            </a:r>
            <a:r>
              <a:rPr lang="nb-NO" dirty="0"/>
              <a:t> </a:t>
            </a:r>
            <a:r>
              <a:rPr lang="nb-NO" dirty="0" err="1"/>
              <a:t>how</a:t>
            </a:r>
            <a:r>
              <a:rPr lang="nb-NO" dirty="0"/>
              <a:t> IT is </a:t>
            </a:r>
            <a:r>
              <a:rPr lang="nb-NO" dirty="0" err="1"/>
              <a:t>managed</a:t>
            </a:r>
            <a:r>
              <a:rPr lang="nb-NO" dirty="0"/>
              <a:t> in </a:t>
            </a:r>
            <a:r>
              <a:rPr lang="nb-NO" dirty="0" err="1"/>
              <a:t>organizations</a:t>
            </a:r>
            <a:r>
              <a:rPr lang="nb-NO" dirty="0"/>
              <a:t>.</a:t>
            </a:r>
          </a:p>
          <a:p>
            <a:endParaRPr lang="en-US" sz="3400" b="1" u="sng" dirty="0"/>
          </a:p>
        </p:txBody>
      </p:sp>
    </p:spTree>
    <p:extLst>
      <p:ext uri="{BB962C8B-B14F-4D97-AF65-F5344CB8AC3E}">
        <p14:creationId xmlns:p14="http://schemas.microsoft.com/office/powerpoint/2010/main" val="4155988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Activities and evaluation </a:t>
            </a:r>
            <a:endParaRPr lang="el-GR" dirty="0"/>
          </a:p>
        </p:txBody>
      </p:sp>
      <p:sp>
        <p:nvSpPr>
          <p:cNvPr id="3" name="Content Placeholder 2"/>
          <p:cNvSpPr>
            <a:spLocks noGrp="1"/>
          </p:cNvSpPr>
          <p:nvPr>
            <p:ph idx="1"/>
          </p:nvPr>
        </p:nvSpPr>
        <p:spPr>
          <a:xfrm>
            <a:off x="323528" y="1600200"/>
            <a:ext cx="8568952" cy="4525963"/>
          </a:xfrm>
        </p:spPr>
        <p:txBody>
          <a:bodyPr>
            <a:normAutofit/>
          </a:bodyPr>
          <a:lstStyle/>
          <a:p>
            <a:r>
              <a:rPr lang="en-GB" dirty="0"/>
              <a:t>Oral exam (individual): Grades A-F</a:t>
            </a:r>
          </a:p>
          <a:p>
            <a:r>
              <a:rPr lang="en-GB" dirty="0"/>
              <a:t>Mandatory project has to be passed to take exam (not graded).</a:t>
            </a:r>
          </a:p>
          <a:p>
            <a:pPr lvl="1"/>
            <a:r>
              <a:rPr lang="en-GB" dirty="0"/>
              <a:t>Groups (3-4 participants) identify case organizations</a:t>
            </a:r>
          </a:p>
          <a:p>
            <a:pPr lvl="1"/>
            <a:r>
              <a:rPr lang="en-GB" dirty="0"/>
              <a:t>3 deliverables (2 group + 1 individual)</a:t>
            </a:r>
          </a:p>
          <a:p>
            <a:endParaRPr lang="en-GB" dirty="0"/>
          </a:p>
          <a:p>
            <a:r>
              <a:rPr lang="en-GB" dirty="0"/>
              <a:t>More in seminar Tuesday 22</a:t>
            </a:r>
            <a:r>
              <a:rPr lang="en-GB" baseline="30000" dirty="0"/>
              <a:t>nd</a:t>
            </a:r>
            <a:r>
              <a:rPr lang="en-GB" dirty="0"/>
              <a:t> Jan</a:t>
            </a:r>
          </a:p>
          <a:p>
            <a:endParaRPr lang="el-GR" dirty="0"/>
          </a:p>
        </p:txBody>
      </p:sp>
    </p:spTree>
    <p:extLst>
      <p:ext uri="{BB962C8B-B14F-4D97-AF65-F5344CB8AC3E}">
        <p14:creationId xmlns:p14="http://schemas.microsoft.com/office/powerpoint/2010/main" val="3875332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e 2">
            <a:extLst>
              <a:ext uri="{FF2B5EF4-FFF2-40B4-BE49-F238E27FC236}">
                <a16:creationId xmlns:a16="http://schemas.microsoft.com/office/drawing/2014/main" id="{AA76B541-4321-E945-82F1-859504F86F6E}"/>
              </a:ext>
            </a:extLst>
          </p:cNvPr>
          <p:cNvGrpSpPr/>
          <p:nvPr/>
        </p:nvGrpSpPr>
        <p:grpSpPr>
          <a:xfrm>
            <a:off x="683568" y="2636912"/>
            <a:ext cx="7717845" cy="3506326"/>
            <a:chOff x="358431" y="2488250"/>
            <a:chExt cx="7717845" cy="3506326"/>
          </a:xfrm>
        </p:grpSpPr>
        <p:cxnSp>
          <p:nvCxnSpPr>
            <p:cNvPr id="5" name="Straight Arrow Connector 4"/>
            <p:cNvCxnSpPr/>
            <p:nvPr/>
          </p:nvCxnSpPr>
          <p:spPr>
            <a:xfrm flipH="1" flipV="1">
              <a:off x="1330445" y="2960948"/>
              <a:ext cx="13416" cy="2592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58431" y="2488250"/>
              <a:ext cx="1519262" cy="369332"/>
            </a:xfrm>
            <a:prstGeom prst="rect">
              <a:avLst/>
            </a:prstGeom>
            <a:noFill/>
          </p:spPr>
          <p:txBody>
            <a:bodyPr wrap="none" rtlCol="0">
              <a:spAutoFit/>
            </a:bodyPr>
            <a:lstStyle/>
            <a:p>
              <a:r>
                <a:rPr lang="nb-NO" b="1" dirty="0"/>
                <a:t>Level </a:t>
              </a:r>
              <a:r>
                <a:rPr lang="nb-NO" b="1" dirty="0" err="1"/>
                <a:t>of</a:t>
              </a:r>
              <a:r>
                <a:rPr lang="nb-NO" b="1" dirty="0"/>
                <a:t> </a:t>
              </a:r>
              <a:r>
                <a:rPr lang="nb-NO" b="1" dirty="0" err="1"/>
                <a:t>detail</a:t>
              </a:r>
              <a:endParaRPr lang="nb-NO" b="1" dirty="0"/>
            </a:p>
          </p:txBody>
        </p:sp>
        <p:sp>
          <p:nvSpPr>
            <p:cNvPr id="9" name="TextBox 8"/>
            <p:cNvSpPr txBox="1"/>
            <p:nvPr/>
          </p:nvSpPr>
          <p:spPr>
            <a:xfrm>
              <a:off x="676935" y="5194507"/>
              <a:ext cx="518091" cy="307777"/>
            </a:xfrm>
            <a:prstGeom prst="rect">
              <a:avLst/>
            </a:prstGeom>
            <a:noFill/>
          </p:spPr>
          <p:txBody>
            <a:bodyPr wrap="none" rtlCol="0">
              <a:spAutoFit/>
            </a:bodyPr>
            <a:lstStyle/>
            <a:p>
              <a:r>
                <a:rPr lang="nb-NO" sz="1400" dirty="0"/>
                <a:t>High</a:t>
              </a:r>
            </a:p>
          </p:txBody>
        </p:sp>
        <p:sp>
          <p:nvSpPr>
            <p:cNvPr id="10" name="TextBox 9"/>
            <p:cNvSpPr txBox="1"/>
            <p:nvPr/>
          </p:nvSpPr>
          <p:spPr>
            <a:xfrm>
              <a:off x="768183" y="2977207"/>
              <a:ext cx="482120" cy="307777"/>
            </a:xfrm>
            <a:prstGeom prst="rect">
              <a:avLst/>
            </a:prstGeom>
            <a:noFill/>
          </p:spPr>
          <p:txBody>
            <a:bodyPr wrap="none" rtlCol="0">
              <a:spAutoFit/>
            </a:bodyPr>
            <a:lstStyle/>
            <a:p>
              <a:r>
                <a:rPr lang="nb-NO" sz="1400" dirty="0" err="1"/>
                <a:t>Low</a:t>
              </a:r>
              <a:endParaRPr lang="nb-NO" sz="1400" dirty="0"/>
            </a:p>
          </p:txBody>
        </p:sp>
        <p:cxnSp>
          <p:nvCxnSpPr>
            <p:cNvPr id="13" name="Straight Arrow Connector 12"/>
            <p:cNvCxnSpPr/>
            <p:nvPr/>
          </p:nvCxnSpPr>
          <p:spPr>
            <a:xfrm>
              <a:off x="1343861" y="5481228"/>
              <a:ext cx="553170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63087" y="5625244"/>
              <a:ext cx="1813189" cy="369332"/>
            </a:xfrm>
            <a:prstGeom prst="rect">
              <a:avLst/>
            </a:prstGeom>
            <a:noFill/>
          </p:spPr>
          <p:txBody>
            <a:bodyPr wrap="none" rtlCol="0">
              <a:spAutoFit/>
            </a:bodyPr>
            <a:lstStyle/>
            <a:p>
              <a:r>
                <a:rPr lang="nb-NO" b="1" dirty="0"/>
                <a:t>Time </a:t>
              </a:r>
              <a:r>
                <a:rPr lang="nb-NO" b="1" dirty="0" err="1"/>
                <a:t>perspective</a:t>
              </a:r>
              <a:endParaRPr lang="nb-NO" b="1" dirty="0"/>
            </a:p>
          </p:txBody>
        </p:sp>
        <p:cxnSp>
          <p:nvCxnSpPr>
            <p:cNvPr id="17" name="Straight Connector 16"/>
            <p:cNvCxnSpPr/>
            <p:nvPr/>
          </p:nvCxnSpPr>
          <p:spPr>
            <a:xfrm flipH="1">
              <a:off x="3958830" y="2960948"/>
              <a:ext cx="1" cy="2520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582567" y="4041068"/>
              <a:ext cx="4968552" cy="72008"/>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907704" y="3284984"/>
              <a:ext cx="1509965" cy="369332"/>
            </a:xfrm>
            <a:prstGeom prst="rect">
              <a:avLst/>
            </a:prstGeom>
            <a:noFill/>
          </p:spPr>
          <p:txBody>
            <a:bodyPr wrap="none" rtlCol="0">
              <a:spAutoFit/>
            </a:bodyPr>
            <a:lstStyle/>
            <a:p>
              <a:r>
                <a:rPr lang="nb-NO" dirty="0">
                  <a:solidFill>
                    <a:srgbClr val="FF0000"/>
                  </a:solidFill>
                </a:rPr>
                <a:t>OPERATIONAL</a:t>
              </a:r>
            </a:p>
          </p:txBody>
        </p:sp>
        <p:sp>
          <p:nvSpPr>
            <p:cNvPr id="23" name="TextBox 22"/>
            <p:cNvSpPr txBox="1"/>
            <p:nvPr/>
          </p:nvSpPr>
          <p:spPr>
            <a:xfrm>
              <a:off x="4462887" y="4593830"/>
              <a:ext cx="1059008" cy="369332"/>
            </a:xfrm>
            <a:prstGeom prst="rect">
              <a:avLst/>
            </a:prstGeom>
            <a:noFill/>
          </p:spPr>
          <p:txBody>
            <a:bodyPr wrap="none" rtlCol="0">
              <a:spAutoFit/>
            </a:bodyPr>
            <a:lstStyle/>
            <a:p>
              <a:r>
                <a:rPr lang="nb-NO" dirty="0">
                  <a:solidFill>
                    <a:srgbClr val="FF0000"/>
                  </a:solidFill>
                </a:rPr>
                <a:t>TACTICAL</a:t>
              </a:r>
            </a:p>
          </p:txBody>
        </p:sp>
        <p:sp>
          <p:nvSpPr>
            <p:cNvPr id="24" name="TextBox 23"/>
            <p:cNvSpPr txBox="1"/>
            <p:nvPr/>
          </p:nvSpPr>
          <p:spPr>
            <a:xfrm>
              <a:off x="1905702" y="4593830"/>
              <a:ext cx="1235146" cy="369332"/>
            </a:xfrm>
            <a:prstGeom prst="rect">
              <a:avLst/>
            </a:prstGeom>
            <a:noFill/>
          </p:spPr>
          <p:txBody>
            <a:bodyPr wrap="none" rtlCol="0">
              <a:spAutoFit/>
            </a:bodyPr>
            <a:lstStyle/>
            <a:p>
              <a:r>
                <a:rPr lang="nb-NO" dirty="0">
                  <a:solidFill>
                    <a:srgbClr val="FF0000"/>
                  </a:solidFill>
                </a:rPr>
                <a:t>TECHNICAL</a:t>
              </a:r>
            </a:p>
          </p:txBody>
        </p:sp>
        <p:sp>
          <p:nvSpPr>
            <p:cNvPr id="25" name="TextBox 24"/>
            <p:cNvSpPr txBox="1"/>
            <p:nvPr/>
          </p:nvSpPr>
          <p:spPr>
            <a:xfrm>
              <a:off x="4353295" y="3266328"/>
              <a:ext cx="1189878" cy="369332"/>
            </a:xfrm>
            <a:prstGeom prst="rect">
              <a:avLst/>
            </a:prstGeom>
            <a:noFill/>
          </p:spPr>
          <p:txBody>
            <a:bodyPr wrap="none" rtlCol="0">
              <a:spAutoFit/>
            </a:bodyPr>
            <a:lstStyle/>
            <a:p>
              <a:r>
                <a:rPr lang="nb-NO" dirty="0">
                  <a:solidFill>
                    <a:srgbClr val="FF0000"/>
                  </a:solidFill>
                </a:rPr>
                <a:t>STRATEGIC</a:t>
              </a:r>
            </a:p>
          </p:txBody>
        </p:sp>
        <p:sp>
          <p:nvSpPr>
            <p:cNvPr id="30" name="TextBox 29"/>
            <p:cNvSpPr txBox="1"/>
            <p:nvPr/>
          </p:nvSpPr>
          <p:spPr>
            <a:xfrm>
              <a:off x="1510559" y="5571145"/>
              <a:ext cx="973023" cy="307777"/>
            </a:xfrm>
            <a:prstGeom prst="rect">
              <a:avLst/>
            </a:prstGeom>
            <a:noFill/>
          </p:spPr>
          <p:txBody>
            <a:bodyPr wrap="none" rtlCol="0">
              <a:spAutoFit/>
            </a:bodyPr>
            <a:lstStyle/>
            <a:p>
              <a:r>
                <a:rPr lang="nb-NO" sz="1400" dirty="0"/>
                <a:t>Short term</a:t>
              </a:r>
            </a:p>
          </p:txBody>
        </p:sp>
        <p:sp>
          <p:nvSpPr>
            <p:cNvPr id="31" name="TextBox 30"/>
            <p:cNvSpPr txBox="1"/>
            <p:nvPr/>
          </p:nvSpPr>
          <p:spPr>
            <a:xfrm>
              <a:off x="4961597" y="5571146"/>
              <a:ext cx="928139" cy="307777"/>
            </a:xfrm>
            <a:prstGeom prst="rect">
              <a:avLst/>
            </a:prstGeom>
            <a:noFill/>
          </p:spPr>
          <p:txBody>
            <a:bodyPr wrap="none" rtlCol="0">
              <a:spAutoFit/>
            </a:bodyPr>
            <a:lstStyle/>
            <a:p>
              <a:r>
                <a:rPr lang="nb-NO" sz="1400" dirty="0"/>
                <a:t>Long term</a:t>
              </a:r>
            </a:p>
          </p:txBody>
        </p:sp>
      </p:grpSp>
      <p:sp>
        <p:nvSpPr>
          <p:cNvPr id="4" name="Tittel 3">
            <a:extLst>
              <a:ext uri="{FF2B5EF4-FFF2-40B4-BE49-F238E27FC236}">
                <a16:creationId xmlns:a16="http://schemas.microsoft.com/office/drawing/2014/main" id="{A17049B3-4DE4-E74E-B50D-2517B6B222CD}"/>
              </a:ext>
            </a:extLst>
          </p:cNvPr>
          <p:cNvSpPr>
            <a:spLocks noGrp="1"/>
          </p:cNvSpPr>
          <p:nvPr>
            <p:ph type="title"/>
          </p:nvPr>
        </p:nvSpPr>
        <p:spPr/>
        <p:txBody>
          <a:bodyPr/>
          <a:lstStyle/>
          <a:p>
            <a:r>
              <a:rPr lang="en-GB" dirty="0"/>
              <a:t>IT: level of detail – time perspective</a:t>
            </a:r>
          </a:p>
        </p:txBody>
      </p:sp>
    </p:spTree>
    <p:extLst>
      <p:ext uri="{BB962C8B-B14F-4D97-AF65-F5344CB8AC3E}">
        <p14:creationId xmlns:p14="http://schemas.microsoft.com/office/powerpoint/2010/main" val="737806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4BDD370-A0CC-4E46-A94C-E4B3EEE84EE9}"/>
              </a:ext>
            </a:extLst>
          </p:cNvPr>
          <p:cNvSpPr>
            <a:spLocks noGrp="1"/>
          </p:cNvSpPr>
          <p:nvPr>
            <p:ph type="title"/>
          </p:nvPr>
        </p:nvSpPr>
        <p:spPr/>
        <p:txBody>
          <a:bodyPr/>
          <a:lstStyle/>
          <a:p>
            <a:r>
              <a:rPr lang="en-GB" dirty="0"/>
              <a:t>IT: levels of complexity</a:t>
            </a:r>
          </a:p>
        </p:txBody>
      </p:sp>
      <p:sp>
        <p:nvSpPr>
          <p:cNvPr id="4" name="Plassholder for innhold 3">
            <a:extLst>
              <a:ext uri="{FF2B5EF4-FFF2-40B4-BE49-F238E27FC236}">
                <a16:creationId xmlns:a16="http://schemas.microsoft.com/office/drawing/2014/main" id="{B47FE410-8C12-EC4A-A4A0-DD342F9A00CB}"/>
              </a:ext>
            </a:extLst>
          </p:cNvPr>
          <p:cNvSpPr>
            <a:spLocks noGrp="1"/>
          </p:cNvSpPr>
          <p:nvPr>
            <p:ph idx="1"/>
          </p:nvPr>
        </p:nvSpPr>
        <p:spPr/>
        <p:txBody>
          <a:bodyPr>
            <a:normAutofit lnSpcReduction="10000"/>
          </a:bodyPr>
          <a:lstStyle/>
          <a:p>
            <a:r>
              <a:rPr lang="en-GB" dirty="0"/>
              <a:t>Application (accounting system, word processor)</a:t>
            </a:r>
          </a:p>
          <a:p>
            <a:r>
              <a:rPr lang="en-GB" dirty="0"/>
              <a:t>Portfolio of applications in organizations</a:t>
            </a:r>
          </a:p>
          <a:p>
            <a:r>
              <a:rPr lang="en-GB" dirty="0"/>
              <a:t>Platforms and platform ecosystems (iPhone/iOs + apps, Airbnb, ..)</a:t>
            </a:r>
          </a:p>
          <a:p>
            <a:r>
              <a:rPr lang="en-GB" dirty="0"/>
              <a:t>Information infrastructures (Internet, national e-health solutions, Pan-European e-</a:t>
            </a:r>
            <a:r>
              <a:rPr lang="en-GB" dirty="0" err="1"/>
              <a:t>Governemnt</a:t>
            </a:r>
            <a:r>
              <a:rPr lang="en-GB" dirty="0"/>
              <a:t> solutions, programmatic advertising infrastructure, ..)</a:t>
            </a:r>
          </a:p>
          <a:p>
            <a:endParaRPr lang="en-GB" dirty="0"/>
          </a:p>
        </p:txBody>
      </p:sp>
    </p:spTree>
    <p:extLst>
      <p:ext uri="{BB962C8B-B14F-4D97-AF65-F5344CB8AC3E}">
        <p14:creationId xmlns:p14="http://schemas.microsoft.com/office/powerpoint/2010/main" val="2818319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590740056"/>
              </p:ext>
            </p:extLst>
          </p:nvPr>
        </p:nvGraphicFramePr>
        <p:xfrm>
          <a:off x="561975" y="595313"/>
          <a:ext cx="8020050" cy="5667375"/>
        </p:xfrm>
        <a:graphic>
          <a:graphicData uri="http://schemas.openxmlformats.org/presentationml/2006/ole">
            <mc:AlternateContent xmlns:mc="http://schemas.openxmlformats.org/markup-compatibility/2006">
              <mc:Choice xmlns:v="urn:schemas-microsoft-com:vml" Requires="v">
                <p:oleObj spid="_x0000_s3111" name="Acrobat Document" r:id="rId3" imgW="8020050" imgH="5666994" progId="AcroExch.Document.DC">
                  <p:embed/>
                </p:oleObj>
              </mc:Choice>
              <mc:Fallback>
                <p:oleObj name="Acrobat Document" r:id="rId3" imgW="8020050" imgH="5666994" progId="AcroExch.Document.DC">
                  <p:embed/>
                  <p:pic>
                    <p:nvPicPr>
                      <p:cNvPr id="0" name=""/>
                      <p:cNvPicPr/>
                      <p:nvPr/>
                    </p:nvPicPr>
                    <p:blipFill>
                      <a:blip r:embed="rId4"/>
                      <a:stretch>
                        <a:fillRect/>
                      </a:stretch>
                    </p:blipFill>
                    <p:spPr>
                      <a:xfrm>
                        <a:off x="561975" y="595313"/>
                        <a:ext cx="8020050" cy="5667375"/>
                      </a:xfrm>
                      <a:prstGeom prst="rect">
                        <a:avLst/>
                      </a:prstGeom>
                    </p:spPr>
                  </p:pic>
                </p:oleObj>
              </mc:Fallback>
            </mc:AlternateContent>
          </a:graphicData>
        </a:graphic>
      </p:graphicFrame>
      <p:pic>
        <p:nvPicPr>
          <p:cNvPr id="4" name="Bilde 3">
            <a:extLst>
              <a:ext uri="{FF2B5EF4-FFF2-40B4-BE49-F238E27FC236}">
                <a16:creationId xmlns:a16="http://schemas.microsoft.com/office/drawing/2014/main" id="{A6B38B50-1512-4700-B001-6FD0BF89C3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415" y="594917"/>
            <a:ext cx="8021169" cy="5668166"/>
          </a:xfrm>
          <a:prstGeom prst="rect">
            <a:avLst/>
          </a:prstGeom>
        </p:spPr>
      </p:pic>
    </p:spTree>
    <p:extLst>
      <p:ext uri="{BB962C8B-B14F-4D97-AF65-F5344CB8AC3E}">
        <p14:creationId xmlns:p14="http://schemas.microsoft.com/office/powerpoint/2010/main" val="2684942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9B0FB3-F43C-5841-9FF2-90D2DB4E175A}"/>
              </a:ext>
            </a:extLst>
          </p:cNvPr>
          <p:cNvSpPr>
            <a:spLocks noGrp="1"/>
          </p:cNvSpPr>
          <p:nvPr>
            <p:ph type="title"/>
          </p:nvPr>
        </p:nvSpPr>
        <p:spPr/>
        <p:txBody>
          <a:bodyPr/>
          <a:lstStyle/>
          <a:p>
            <a:r>
              <a:rPr lang="en-GB" dirty="0"/>
              <a:t>Platforms</a:t>
            </a:r>
          </a:p>
        </p:txBody>
      </p:sp>
      <p:sp>
        <p:nvSpPr>
          <p:cNvPr id="3" name="Plassholder for innhold 2">
            <a:extLst>
              <a:ext uri="{FF2B5EF4-FFF2-40B4-BE49-F238E27FC236}">
                <a16:creationId xmlns:a16="http://schemas.microsoft.com/office/drawing/2014/main" id="{D7E28875-D92A-5C4B-B55F-DA7E11C0FCC0}"/>
              </a:ext>
            </a:extLst>
          </p:cNvPr>
          <p:cNvSpPr>
            <a:spLocks noGrp="1"/>
          </p:cNvSpPr>
          <p:nvPr>
            <p:ph idx="1"/>
          </p:nvPr>
        </p:nvSpPr>
        <p:spPr/>
        <p:txBody>
          <a:bodyPr>
            <a:normAutofit lnSpcReduction="10000"/>
          </a:bodyPr>
          <a:lstStyle/>
          <a:p>
            <a:r>
              <a:rPr lang="en-GB" dirty="0"/>
              <a:t>Definitions: </a:t>
            </a:r>
          </a:p>
          <a:p>
            <a:pPr lvl="1"/>
            <a:r>
              <a:rPr lang="en-GB" dirty="0"/>
              <a:t>Extensible codebase (ex: Android)</a:t>
            </a:r>
          </a:p>
          <a:p>
            <a:pPr lvl="1"/>
            <a:r>
              <a:rPr lang="en-GB" dirty="0"/>
              <a:t>Marketplace (ex: Uber, Airbnb)</a:t>
            </a:r>
          </a:p>
          <a:p>
            <a:r>
              <a:rPr lang="en-GB" dirty="0"/>
              <a:t>Categories (overlapping)</a:t>
            </a:r>
          </a:p>
          <a:p>
            <a:pPr lvl="1"/>
            <a:r>
              <a:rPr lang="en-GB" dirty="0"/>
              <a:t>Consumer platforms</a:t>
            </a:r>
          </a:p>
          <a:p>
            <a:pPr lvl="1"/>
            <a:r>
              <a:rPr lang="en-GB" dirty="0"/>
              <a:t>Software platforms (Android, SAP, ..)</a:t>
            </a:r>
          </a:p>
          <a:p>
            <a:pPr lvl="1"/>
            <a:r>
              <a:rPr lang="en-GB" dirty="0"/>
              <a:t>Date sharing platforms</a:t>
            </a:r>
          </a:p>
          <a:p>
            <a:pPr lvl="1"/>
            <a:r>
              <a:rPr lang="en-GB" dirty="0"/>
              <a:t>Shared platforms, platform co-operatives</a:t>
            </a:r>
          </a:p>
          <a:p>
            <a:r>
              <a:rPr lang="en-GB" dirty="0"/>
              <a:t>“everything” is becoming a platform?</a:t>
            </a:r>
          </a:p>
          <a:p>
            <a:pPr lvl="1"/>
            <a:endParaRPr lang="en-GB" dirty="0"/>
          </a:p>
        </p:txBody>
      </p:sp>
    </p:spTree>
    <p:extLst>
      <p:ext uri="{BB962C8B-B14F-4D97-AF65-F5344CB8AC3E}">
        <p14:creationId xmlns:p14="http://schemas.microsoft.com/office/powerpoint/2010/main" val="2279489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tel 1">
            <a:extLst>
              <a:ext uri="{FF2B5EF4-FFF2-40B4-BE49-F238E27FC236}">
                <a16:creationId xmlns:a16="http://schemas.microsoft.com/office/drawing/2014/main" id="{35A41D53-0FA5-4C4C-8178-3C1D8D90D530}"/>
              </a:ext>
            </a:extLst>
          </p:cNvPr>
          <p:cNvSpPr>
            <a:spLocks noGrp="1"/>
          </p:cNvSpPr>
          <p:nvPr>
            <p:ph type="title"/>
          </p:nvPr>
        </p:nvSpPr>
        <p:spPr/>
        <p:txBody>
          <a:bodyPr/>
          <a:lstStyle/>
          <a:p>
            <a:r>
              <a:rPr lang="en-GB" altLang="nb-NO" dirty="0"/>
              <a:t>Industry platforms</a:t>
            </a:r>
          </a:p>
        </p:txBody>
      </p:sp>
      <p:sp>
        <p:nvSpPr>
          <p:cNvPr id="11267" name="Plassholder for innhold 2">
            <a:extLst>
              <a:ext uri="{FF2B5EF4-FFF2-40B4-BE49-F238E27FC236}">
                <a16:creationId xmlns:a16="http://schemas.microsoft.com/office/drawing/2014/main" id="{65B8D3D5-A8B8-8B43-93F9-822E95C149CA}"/>
              </a:ext>
            </a:extLst>
          </p:cNvPr>
          <p:cNvSpPr>
            <a:spLocks noGrp="1"/>
          </p:cNvSpPr>
          <p:nvPr>
            <p:ph idx="1"/>
          </p:nvPr>
        </p:nvSpPr>
        <p:spPr>
          <a:xfrm>
            <a:off x="628650" y="1484313"/>
            <a:ext cx="7886700" cy="3263900"/>
          </a:xfrm>
        </p:spPr>
        <p:txBody>
          <a:bodyPr>
            <a:normAutofit fontScale="70000" lnSpcReduction="20000"/>
          </a:bodyPr>
          <a:lstStyle/>
          <a:p>
            <a:r>
              <a:rPr lang="en-GB" altLang="nb-NO"/>
              <a:t>Internet of Things, machine learning, information sharing, ..</a:t>
            </a:r>
          </a:p>
          <a:p>
            <a:r>
              <a:rPr lang="en-GB" altLang="nb-NO">
                <a:hlinkClick r:id="rId2"/>
              </a:rPr>
              <a:t>https://www.veracity.com</a:t>
            </a:r>
            <a:endParaRPr lang="en-GB" altLang="nb-NO"/>
          </a:p>
          <a:p>
            <a:r>
              <a:rPr lang="en-GB" altLang="nb-NO">
                <a:hlinkClick r:id="rId3"/>
              </a:rPr>
              <a:t>https://www.kognifai.com</a:t>
            </a:r>
            <a:endParaRPr lang="en-GB" altLang="nb-NO"/>
          </a:p>
          <a:p>
            <a:r>
              <a:rPr lang="en-GB" altLang="nb-NO">
                <a:hlinkClick r:id="rId4"/>
              </a:rPr>
              <a:t>https://www.cognite.com</a:t>
            </a:r>
            <a:endParaRPr lang="en-GB" altLang="nb-NO"/>
          </a:p>
          <a:p>
            <a:r>
              <a:rPr lang="en-GB" altLang="nb-NO">
                <a:hlinkClick r:id="rId5"/>
              </a:rPr>
              <a:t>https://www.ge.com/digital/iiot-platform</a:t>
            </a:r>
            <a:endParaRPr lang="en-GB" altLang="nb-NO"/>
          </a:p>
          <a:p>
            <a:r>
              <a:rPr lang="en-GB" altLang="nb-NO">
                <a:hlinkClick r:id="rId6"/>
              </a:rPr>
              <a:t>https://new.abb.com/abb-ability</a:t>
            </a:r>
            <a:endParaRPr lang="en-GB" altLang="nb-NO"/>
          </a:p>
          <a:p>
            <a:r>
              <a:rPr lang="en-GB" altLang="nb-NO"/>
              <a:t>https://www.siemens.com/global/en/home/products/software/mindsphere.html</a:t>
            </a:r>
          </a:p>
          <a:p>
            <a:endParaRPr lang="en-GB" altLang="nb-NO"/>
          </a:p>
        </p:txBody>
      </p:sp>
    </p:spTree>
    <p:extLst>
      <p:ext uri="{BB962C8B-B14F-4D97-AF65-F5344CB8AC3E}">
        <p14:creationId xmlns:p14="http://schemas.microsoft.com/office/powerpoint/2010/main" val="28376133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2875</TotalTime>
  <Words>767</Words>
  <Application>Microsoft Office PowerPoint</Application>
  <PresentationFormat>On-screen Show (4:3)</PresentationFormat>
  <Paragraphs>181</Paragraphs>
  <Slides>19</Slides>
  <Notes>5</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4" baseType="lpstr">
      <vt:lpstr>Arial</vt:lpstr>
      <vt:lpstr>Calibri</vt:lpstr>
      <vt:lpstr>Times New Roman</vt:lpstr>
      <vt:lpstr>Office Theme</vt:lpstr>
      <vt:lpstr>Acrobat Document</vt:lpstr>
      <vt:lpstr>IN5430 IT and Management  Introduction 16th January 2019    </vt:lpstr>
      <vt:lpstr>About the course</vt:lpstr>
      <vt:lpstr>What is the course about?</vt:lpstr>
      <vt:lpstr>Activities and evaluation </vt:lpstr>
      <vt:lpstr>IT: level of detail – time perspective</vt:lpstr>
      <vt:lpstr>IT: levels of complexity</vt:lpstr>
      <vt:lpstr>PowerPoint Presentation</vt:lpstr>
      <vt:lpstr>Platforms</vt:lpstr>
      <vt:lpstr>Industry platforms</vt:lpstr>
      <vt:lpstr>Platforms and platform ecosystems</vt:lpstr>
      <vt:lpstr>From platforms to infrastructures</vt:lpstr>
      <vt:lpstr>Example: Programatic advertizing</vt:lpstr>
      <vt:lpstr>PowerPoint Presentation</vt:lpstr>
      <vt:lpstr>PowerPoint Presentation</vt:lpstr>
      <vt:lpstr>PowerPoint Presentation</vt:lpstr>
      <vt:lpstr>PowerPoint Presentation</vt:lpstr>
      <vt:lpstr>Projects</vt:lpstr>
      <vt:lpstr>PowerPoint Presentation</vt:lpstr>
      <vt:lpstr>Course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xenia</dc:creator>
  <cp:lastModifiedBy>Kristoffer Fossum</cp:lastModifiedBy>
  <cp:revision>185</cp:revision>
  <cp:lastPrinted>2019-01-16T08:18:30Z</cp:lastPrinted>
  <dcterms:created xsi:type="dcterms:W3CDTF">2013-01-25T02:49:37Z</dcterms:created>
  <dcterms:modified xsi:type="dcterms:W3CDTF">2019-01-16T12:50:49Z</dcterms:modified>
</cp:coreProperties>
</file>