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54" r:id="rId3"/>
    <p:sldId id="564" r:id="rId4"/>
    <p:sldId id="565" r:id="rId5"/>
    <p:sldId id="324" r:id="rId6"/>
    <p:sldId id="325" r:id="rId7"/>
    <p:sldId id="566" r:id="rId8"/>
    <p:sldId id="381" r:id="rId9"/>
    <p:sldId id="567" r:id="rId10"/>
    <p:sldId id="571" r:id="rId11"/>
    <p:sldId id="570" r:id="rId12"/>
    <p:sldId id="361" r:id="rId13"/>
    <p:sldId id="362" r:id="rId14"/>
    <p:sldId id="364" r:id="rId15"/>
    <p:sldId id="379" r:id="rId16"/>
    <p:sldId id="382" r:id="rId17"/>
    <p:sldId id="569" r:id="rId18"/>
    <p:sldId id="568" r:id="rId19"/>
    <p:sldId id="380" r:id="rId20"/>
    <p:sldId id="575" r:id="rId21"/>
    <p:sldId id="327" r:id="rId22"/>
    <p:sldId id="576" r:id="rId23"/>
    <p:sldId id="598" r:id="rId24"/>
    <p:sldId id="577" r:id="rId25"/>
    <p:sldId id="597" r:id="rId26"/>
    <p:sldId id="574" r:id="rId27"/>
    <p:sldId id="563" r:id="rId28"/>
    <p:sldId id="555" r:id="rId29"/>
    <p:sldId id="556" r:id="rId30"/>
    <p:sldId id="599" r:id="rId31"/>
    <p:sldId id="553" r:id="rId32"/>
    <p:sldId id="562" r:id="rId33"/>
    <p:sldId id="561" r:id="rId34"/>
    <p:sldId id="557" r:id="rId35"/>
    <p:sldId id="558" r:id="rId36"/>
    <p:sldId id="559" r:id="rId37"/>
    <p:sldId id="573" r:id="rId38"/>
    <p:sldId id="494" r:id="rId39"/>
    <p:sldId id="56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9"/>
    <p:restoredTop sz="95602"/>
  </p:normalViewPr>
  <p:slideViewPr>
    <p:cSldViewPr>
      <p:cViewPr>
        <p:scale>
          <a:sx n="128" d="100"/>
          <a:sy n="128" d="100"/>
        </p:scale>
        <p:origin x="192" y="54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0BC87D-28A0-DA4C-8611-1988050BB111}" type="datetime1">
              <a:rPr lang="nb-NO"/>
              <a:pPr>
                <a:defRPr/>
              </a:pPr>
              <a:t>26.03.2019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7A3EC6-D18D-9548-BEF1-E8F8B05B08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7F367B-40E1-A847-A31D-E13D908C6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F367B-40E1-A847-A31D-E13D908C67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Metadata taxonomies</a:t>
            </a:r>
          </a:p>
          <a:p>
            <a:r>
              <a:rPr lang="en-GB" dirty="0"/>
              <a:t>Structure of digital content</a:t>
            </a:r>
          </a:p>
          <a:p>
            <a:r>
              <a:rPr lang="en-GB" baseline="0" dirty="0"/>
              <a:t>SharePoint -&gt; requires a more ‘project’ oriented organization</a:t>
            </a:r>
          </a:p>
          <a:p>
            <a:r>
              <a:rPr lang="en-GB" baseline="0" dirty="0"/>
              <a:t>Different versions of the SharePoint platform has different hardware and network requirements (e.g. Citrix), change of domains is difficult</a:t>
            </a: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6897-478E-054B-BEDB-D2996AFBC16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5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F367B-40E1-A847-A31D-E13D908C672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F367B-40E1-A847-A31D-E13D908C672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151B-9215-DC4B-8811-951F321F3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D2D0-0206-BE46-A5CB-98C722FD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l_land_bot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700" b="1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48856" indent="-214305">
              <a:spcBef>
                <a:spcPts val="375"/>
              </a:spcBef>
              <a:buClr>
                <a:srgbClr val="004479"/>
              </a:buClr>
              <a:defRPr sz="1500"/>
            </a:lvl2pPr>
            <a:lvl3pPr marL="848881" indent="-171443">
              <a:spcBef>
                <a:spcPts val="300"/>
              </a:spcBef>
              <a:buClr>
                <a:srgbClr val="004479"/>
              </a:buClr>
              <a:defRPr sz="1350"/>
            </a:lvl3pPr>
            <a:lvl4pPr marL="1191767" indent="-171443">
              <a:spcBef>
                <a:spcPts val="300"/>
              </a:spcBef>
              <a:buClr>
                <a:srgbClr val="004479"/>
              </a:buClr>
              <a:defRPr sz="1200"/>
            </a:lvl4pPr>
            <a:lvl5pPr marL="1363210" indent="8334">
              <a:spcBef>
                <a:spcPts val="300"/>
              </a:spcBef>
              <a:buClr>
                <a:srgbClr val="004479"/>
              </a:buClr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8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5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330889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3E97-E814-6C42-946E-1F8236501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6A38-EDB5-544B-8435-CD887EB3B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4009-AD28-ED4B-98DD-2B095667D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94E7-992C-DB48-811C-A96F52D97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B324-F295-754C-8970-0BABBAC24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FC6E-4298-6849-9669-6ECB24450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7F91-B073-3541-8BEC-CFFC4C578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C81C-F61B-BB4E-82E5-71810A8B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BAAF823F-AA80-0D47-A7D1-0BA274BAD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MN_IFI_A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7099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62300"/>
            <a:ext cx="7543800" cy="1143000"/>
          </a:xfrm>
        </p:spPr>
        <p:txBody>
          <a:bodyPr/>
          <a:lstStyle/>
          <a:p>
            <a:br>
              <a:rPr lang="nb-NO" sz="3600" dirty="0"/>
            </a:br>
            <a:br>
              <a:rPr lang="nb-NO" sz="3600" dirty="0"/>
            </a:br>
            <a:endParaRPr lang="nb-NO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700213"/>
            <a:ext cx="7543800" cy="1752600"/>
          </a:xfrm>
        </p:spPr>
        <p:txBody>
          <a:bodyPr/>
          <a:lstStyle/>
          <a:p>
            <a:r>
              <a:rPr lang="nb-NO" b="1" dirty="0"/>
              <a:t>A User Organization </a:t>
            </a:r>
            <a:r>
              <a:rPr lang="nb-NO" b="1" dirty="0" err="1"/>
              <a:t>Perspective</a:t>
            </a:r>
            <a:r>
              <a:rPr lang="nb-NO" b="1" dirty="0"/>
              <a:t> </a:t>
            </a:r>
            <a:r>
              <a:rPr lang="nb-NO" b="1" dirty="0" err="1"/>
              <a:t>on</a:t>
            </a:r>
            <a:r>
              <a:rPr lang="nb-NO" b="1" dirty="0"/>
              <a:t> Digital Platforms</a:t>
            </a:r>
          </a:p>
          <a:p>
            <a:r>
              <a:rPr lang="nb-NO" sz="2000" dirty="0"/>
              <a:t>Knut H. Rolland </a:t>
            </a:r>
          </a:p>
          <a:p>
            <a:r>
              <a:rPr lang="nb-NO" sz="1600" dirty="0" err="1"/>
              <a:t>University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Oslo and SINTEF Digital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C37245BF-959B-4544-88E5-0E96A3B7E59B}"/>
              </a:ext>
            </a:extLst>
          </p:cNvPr>
          <p:cNvSpPr/>
          <p:nvPr/>
        </p:nvSpPr>
        <p:spPr bwMode="auto">
          <a:xfrm>
            <a:off x="1506745" y="3460043"/>
            <a:ext cx="4779032" cy="2232000"/>
          </a:xfrm>
          <a:prstGeom prst="arc">
            <a:avLst>
              <a:gd name="adj1" fmla="val 10762885"/>
              <a:gd name="adj2" fmla="val 21488232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567F5-5FFF-CB4D-B026-39925D17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Modualarization</a:t>
            </a:r>
            <a:r>
              <a:rPr lang="nb-NO" dirty="0"/>
              <a:t> and </a:t>
            </a:r>
            <a:r>
              <a:rPr lang="nb-NO" dirty="0" err="1"/>
              <a:t>standardized</a:t>
            </a:r>
            <a:r>
              <a:rPr lang="nb-NO" dirty="0"/>
              <a:t> </a:t>
            </a:r>
            <a:r>
              <a:rPr lang="nb-NO" dirty="0" err="1"/>
              <a:t>interfaces</a:t>
            </a: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C4EB9-4FB4-184F-8E5C-5304F40B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05D155-1992-0E48-BD80-FB40DCD43406}"/>
              </a:ext>
            </a:extLst>
          </p:cNvPr>
          <p:cNvSpPr/>
          <p:nvPr/>
        </p:nvSpPr>
        <p:spPr bwMode="auto">
          <a:xfrm>
            <a:off x="2685377" y="3968951"/>
            <a:ext cx="2304256" cy="1656184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Platform </a:t>
            </a:r>
            <a:r>
              <a:rPr kumimoji="0" lang="nb-NO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core</a:t>
            </a:r>
            <a:r>
              <a:rPr kumimoji="0" lang="nb-N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– </a:t>
            </a:r>
            <a:r>
              <a:rPr kumimoji="0" lang="nb-NO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shared</a:t>
            </a:r>
            <a:r>
              <a:rPr kumimoji="0" lang="nb-N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nb-NO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resources</a:t>
            </a:r>
            <a:endParaRPr kumimoji="0" lang="nb-NO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56021D-684F-AA4B-848C-DE4650248ABD}"/>
              </a:ext>
            </a:extLst>
          </p:cNvPr>
          <p:cNvSpPr/>
          <p:nvPr/>
        </p:nvSpPr>
        <p:spPr bwMode="auto">
          <a:xfrm>
            <a:off x="1336087" y="2504870"/>
            <a:ext cx="989112" cy="79763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="1" i="1" dirty="0" err="1"/>
              <a:t>App</a:t>
            </a:r>
            <a:endParaRPr kumimoji="0" lang="nb-NO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36648C-34CF-204B-95D7-FA9C44D852F2}"/>
              </a:ext>
            </a:extLst>
          </p:cNvPr>
          <p:cNvSpPr/>
          <p:nvPr/>
        </p:nvSpPr>
        <p:spPr bwMode="auto">
          <a:xfrm>
            <a:off x="2666633" y="2495771"/>
            <a:ext cx="989112" cy="79763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="1" i="1" dirty="0" err="1"/>
              <a:t>App</a:t>
            </a:r>
            <a:endParaRPr kumimoji="0" lang="nb-NO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3013F6-E602-0047-8E3D-6CEFA9691235}"/>
              </a:ext>
            </a:extLst>
          </p:cNvPr>
          <p:cNvSpPr/>
          <p:nvPr/>
        </p:nvSpPr>
        <p:spPr bwMode="auto">
          <a:xfrm>
            <a:off x="4037433" y="2498421"/>
            <a:ext cx="989112" cy="79763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="1" i="1" dirty="0" err="1"/>
              <a:t>App</a:t>
            </a:r>
            <a:endParaRPr kumimoji="0" lang="nb-NO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AD5843-1B41-7E43-ABB6-76FBDB375E39}"/>
              </a:ext>
            </a:extLst>
          </p:cNvPr>
          <p:cNvSpPr/>
          <p:nvPr/>
        </p:nvSpPr>
        <p:spPr bwMode="auto">
          <a:xfrm>
            <a:off x="5381911" y="2514079"/>
            <a:ext cx="989112" cy="79763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800" b="1" i="1" dirty="0" err="1"/>
              <a:t>App</a:t>
            </a:r>
            <a:endParaRPr kumimoji="0" lang="nb-NO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4BFD7-0042-DF46-A038-1DA806B7D62C}"/>
              </a:ext>
            </a:extLst>
          </p:cNvPr>
          <p:cNvSpPr/>
          <p:nvPr/>
        </p:nvSpPr>
        <p:spPr bwMode="auto">
          <a:xfrm>
            <a:off x="2787145" y="3935498"/>
            <a:ext cx="2088232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42DDD-3039-7648-8226-6E89555D2BEC}"/>
              </a:ext>
            </a:extLst>
          </p:cNvPr>
          <p:cNvSpPr txBox="1"/>
          <p:nvPr/>
        </p:nvSpPr>
        <p:spPr>
          <a:xfrm>
            <a:off x="2887051" y="3873198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solidFill>
                  <a:schemeClr val="bg1"/>
                </a:solidFill>
              </a:rPr>
              <a:t>Standardized</a:t>
            </a:r>
            <a:r>
              <a:rPr lang="nb-NO" sz="1200" dirty="0">
                <a:solidFill>
                  <a:schemeClr val="bg1"/>
                </a:solidFill>
              </a:rPr>
              <a:t> </a:t>
            </a:r>
            <a:r>
              <a:rPr lang="nb-NO" sz="1200" dirty="0" err="1">
                <a:solidFill>
                  <a:schemeClr val="bg1"/>
                </a:solidFill>
              </a:rPr>
              <a:t>interfaces</a:t>
            </a:r>
            <a:endParaRPr lang="nb-NO" sz="12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0A312-17A5-DE46-90D4-394AEBA1F9E6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1830643" y="3302502"/>
            <a:ext cx="1334747" cy="5995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8D2725-C581-A94F-9A41-5FA11877DC53}"/>
              </a:ext>
            </a:extLst>
          </p:cNvPr>
          <p:cNvCxnSpPr>
            <a:stCxn id="7" idx="2"/>
            <a:endCxn id="12" idx="0"/>
          </p:cNvCxnSpPr>
          <p:nvPr/>
        </p:nvCxnSpPr>
        <p:spPr bwMode="auto">
          <a:xfrm>
            <a:off x="3161189" y="3293403"/>
            <a:ext cx="623704" cy="579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A561F2-8748-C147-9C06-37A5147A7418}"/>
              </a:ext>
            </a:extLst>
          </p:cNvPr>
          <p:cNvCxnSpPr>
            <a:stCxn id="8" idx="2"/>
            <a:endCxn id="12" idx="0"/>
          </p:cNvCxnSpPr>
          <p:nvPr/>
        </p:nvCxnSpPr>
        <p:spPr bwMode="auto">
          <a:xfrm flipH="1">
            <a:off x="3784893" y="3296053"/>
            <a:ext cx="747096" cy="577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5FEA86-6E57-EE47-88FA-520518DD2D19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4495936" y="3311711"/>
            <a:ext cx="1380531" cy="551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83EE6BB-A6DB-F941-B96B-1E265D5A5BC1}"/>
              </a:ext>
            </a:extLst>
          </p:cNvPr>
          <p:cNvSpPr txBox="1"/>
          <p:nvPr/>
        </p:nvSpPr>
        <p:spPr>
          <a:xfrm>
            <a:off x="6840395" y="4557281"/>
            <a:ext cx="172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/>
              <a:t>Relatively</a:t>
            </a:r>
            <a:r>
              <a:rPr lang="nb-NO" i="1" dirty="0"/>
              <a:t> stable </a:t>
            </a:r>
            <a:r>
              <a:rPr lang="nb-NO" i="1" dirty="0" err="1"/>
              <a:t>core</a:t>
            </a:r>
            <a:endParaRPr lang="nb-NO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E55C12-7D2B-3F4E-B353-E55BAB9CAF6C}"/>
              </a:ext>
            </a:extLst>
          </p:cNvPr>
          <p:cNvSpPr txBox="1"/>
          <p:nvPr/>
        </p:nvSpPr>
        <p:spPr>
          <a:xfrm>
            <a:off x="6840395" y="2348880"/>
            <a:ext cx="1846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/>
              <a:t>Rapidly</a:t>
            </a:r>
            <a:r>
              <a:rPr lang="nb-NO" i="1" dirty="0"/>
              <a:t> </a:t>
            </a:r>
            <a:r>
              <a:rPr lang="nb-NO" i="1" dirty="0" err="1"/>
              <a:t>evolving</a:t>
            </a:r>
            <a:r>
              <a:rPr lang="nb-NO" i="1" dirty="0"/>
              <a:t> and </a:t>
            </a:r>
            <a:r>
              <a:rPr lang="nb-NO" i="1" dirty="0" err="1"/>
              <a:t>numerous</a:t>
            </a:r>
            <a:r>
              <a:rPr lang="nb-NO" i="1" dirty="0"/>
              <a:t> alternatives</a:t>
            </a:r>
          </a:p>
        </p:txBody>
      </p:sp>
    </p:spTree>
    <p:extLst>
      <p:ext uri="{BB962C8B-B14F-4D97-AF65-F5344CB8AC3E}">
        <p14:creationId xmlns:p14="http://schemas.microsoft.com/office/powerpoint/2010/main" val="8551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453C-3515-AD46-ACF2-02C7FF22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35000"/>
            <a:ext cx="7696200" cy="1143000"/>
          </a:xfrm>
        </p:spPr>
        <p:txBody>
          <a:bodyPr/>
          <a:lstStyle/>
          <a:p>
            <a:r>
              <a:rPr lang="nb-NO" dirty="0"/>
              <a:t>«</a:t>
            </a:r>
            <a:r>
              <a:rPr lang="nb-NO" dirty="0" err="1"/>
              <a:t>Boundary</a:t>
            </a:r>
            <a:r>
              <a:rPr lang="nb-NO" dirty="0"/>
              <a:t> </a:t>
            </a:r>
            <a:r>
              <a:rPr lang="nb-NO" dirty="0" err="1"/>
              <a:t>resources</a:t>
            </a:r>
            <a:r>
              <a:rPr lang="nb-NO" dirty="0"/>
              <a:t>»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3CD5A-6E60-2947-A94D-EDD40B86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576" y="1700808"/>
            <a:ext cx="3320896" cy="4104456"/>
          </a:xfrm>
        </p:spPr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«The </a:t>
            </a:r>
            <a:r>
              <a:rPr lang="nb-NO" sz="1800" dirty="0" err="1"/>
              <a:t>software</a:t>
            </a:r>
            <a:r>
              <a:rPr lang="nb-NO" sz="1800" dirty="0"/>
              <a:t> </a:t>
            </a:r>
            <a:r>
              <a:rPr lang="nb-NO" sz="1800" dirty="0" err="1"/>
              <a:t>tools</a:t>
            </a:r>
            <a:r>
              <a:rPr lang="nb-NO" sz="1800" dirty="0"/>
              <a:t> and </a:t>
            </a:r>
            <a:r>
              <a:rPr lang="nb-NO" sz="1800" dirty="0" err="1"/>
              <a:t>regulations</a:t>
            </a:r>
            <a:r>
              <a:rPr lang="nb-NO" sz="1800" dirty="0"/>
              <a:t> </a:t>
            </a:r>
            <a:r>
              <a:rPr lang="nb-NO" sz="1800" dirty="0" err="1"/>
              <a:t>that</a:t>
            </a:r>
            <a:r>
              <a:rPr lang="nb-NO" sz="1800" dirty="0"/>
              <a:t> serve as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interface</a:t>
            </a:r>
            <a:r>
              <a:rPr lang="nb-NO" sz="1800" dirty="0"/>
              <a:t> for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arm'slength</a:t>
            </a:r>
            <a:r>
              <a:rPr lang="nb-NO" sz="1800" dirty="0"/>
              <a:t> </a:t>
            </a:r>
            <a:r>
              <a:rPr lang="nb-NO" sz="1800" dirty="0" err="1"/>
              <a:t>relationship</a:t>
            </a:r>
            <a:r>
              <a:rPr lang="nb-NO" sz="1800" dirty="0"/>
              <a:t> </a:t>
            </a:r>
            <a:r>
              <a:rPr lang="nb-NO" sz="1800" dirty="0" err="1"/>
              <a:t>between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platform</a:t>
            </a:r>
            <a:r>
              <a:rPr lang="nb-NO" sz="1800" dirty="0"/>
              <a:t> </a:t>
            </a:r>
            <a:r>
              <a:rPr lang="nb-NO" sz="1800" dirty="0" err="1"/>
              <a:t>owner</a:t>
            </a:r>
            <a:r>
              <a:rPr lang="nb-NO" sz="1800" dirty="0"/>
              <a:t> and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application</a:t>
            </a:r>
            <a:r>
              <a:rPr lang="nb-NO" sz="1800" dirty="0"/>
              <a:t> </a:t>
            </a:r>
            <a:r>
              <a:rPr lang="nb-NO" sz="1800" dirty="0" err="1"/>
              <a:t>developer</a:t>
            </a:r>
            <a:r>
              <a:rPr lang="nb-NO" sz="1800" dirty="0"/>
              <a:t>» (Ghazawneh &amp; </a:t>
            </a:r>
            <a:r>
              <a:rPr lang="nb-NO" sz="1800" dirty="0" err="1"/>
              <a:t>Henfridsson</a:t>
            </a:r>
            <a:r>
              <a:rPr lang="nb-NO" sz="1800" dirty="0"/>
              <a:t>, 2012: p. 20)</a:t>
            </a:r>
          </a:p>
          <a:p>
            <a:r>
              <a:rPr lang="nb-NO" sz="1800" dirty="0"/>
              <a:t>«</a:t>
            </a:r>
            <a:r>
              <a:rPr lang="nb-NO" sz="1800" dirty="0" err="1"/>
              <a:t>Boundary</a:t>
            </a:r>
            <a:r>
              <a:rPr lang="nb-NO" sz="1800" dirty="0"/>
              <a:t> </a:t>
            </a:r>
            <a:r>
              <a:rPr lang="nb-NO" sz="1800" dirty="0" err="1"/>
              <a:t>resources</a:t>
            </a:r>
            <a:r>
              <a:rPr lang="nb-NO" sz="1800" dirty="0"/>
              <a:t>» </a:t>
            </a:r>
            <a:r>
              <a:rPr lang="nb-NO" sz="1800" dirty="0" err="1"/>
              <a:t>are</a:t>
            </a:r>
            <a:r>
              <a:rPr lang="nb-NO" sz="1800" dirty="0"/>
              <a:t> </a:t>
            </a:r>
            <a:r>
              <a:rPr lang="nb-NO" sz="1800" dirty="0" err="1"/>
              <a:t>important</a:t>
            </a:r>
            <a:r>
              <a:rPr lang="nb-NO" sz="1800" dirty="0"/>
              <a:t> for </a:t>
            </a:r>
            <a:r>
              <a:rPr lang="nb-NO" sz="1800" dirty="0" err="1"/>
              <a:t>both</a:t>
            </a:r>
            <a:r>
              <a:rPr lang="nb-NO" sz="1800" dirty="0"/>
              <a:t> </a:t>
            </a:r>
            <a:r>
              <a:rPr lang="nb-NO" sz="1800" dirty="0" err="1"/>
              <a:t>innovation</a:t>
            </a:r>
            <a:r>
              <a:rPr lang="nb-NO" sz="1800" dirty="0"/>
              <a:t> and </a:t>
            </a:r>
            <a:r>
              <a:rPr lang="nb-NO" sz="1800" dirty="0" err="1"/>
              <a:t>control</a:t>
            </a:r>
            <a:endParaRPr lang="nb-NO" sz="1800" dirty="0"/>
          </a:p>
          <a:p>
            <a:endParaRPr lang="nb-NO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CEA23-C5C5-B246-BFA0-132B89CA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58EB5-1DD7-E74C-BA4F-81817DFED6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6" y="1650173"/>
            <a:ext cx="5372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Multi-sidedness of platforms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Tiwana</a:t>
            </a:r>
            <a:r>
              <a:rPr lang="en-GB" sz="2000" dirty="0"/>
              <a:t> (2013) argues that a primary characteristic of ‘real’ platforms are their multi-sidedness and the interactions between different sides through the core platform as a mediator. 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48" y="2996952"/>
            <a:ext cx="6286500" cy="29972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08104" y="5877272"/>
            <a:ext cx="2525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Tiwana</a:t>
            </a:r>
            <a:r>
              <a:rPr lang="en-GB" dirty="0"/>
              <a:t> (2013: p. 32)</a:t>
            </a:r>
          </a:p>
        </p:txBody>
      </p:sp>
    </p:spTree>
    <p:extLst>
      <p:ext uri="{BB962C8B-B14F-4D97-AF65-F5344CB8AC3E}">
        <p14:creationId xmlns:p14="http://schemas.microsoft.com/office/powerpoint/2010/main" val="421844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effects in platform ecosystems I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16832"/>
            <a:ext cx="7353300" cy="33274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08104" y="5517232"/>
            <a:ext cx="2525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Tiwana</a:t>
            </a:r>
            <a:r>
              <a:rPr lang="en-GB" dirty="0"/>
              <a:t> (2013: p. 34)</a:t>
            </a:r>
          </a:p>
        </p:txBody>
      </p:sp>
    </p:spTree>
    <p:extLst>
      <p:ext uri="{BB962C8B-B14F-4D97-AF65-F5344CB8AC3E}">
        <p14:creationId xmlns:p14="http://schemas.microsoft.com/office/powerpoint/2010/main" val="103873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Same-side and cross-side network effects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0" y="2136438"/>
            <a:ext cx="6032500" cy="2844800"/>
          </a:xfrm>
          <a:prstGeom prst="rect">
            <a:avLst/>
          </a:prstGeom>
        </p:spPr>
      </p:pic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4211960" y="1700808"/>
            <a:ext cx="4608512" cy="4638496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Positive and negative network externalities</a:t>
            </a:r>
          </a:p>
          <a:p>
            <a:r>
              <a:rPr lang="en-GB" sz="2000" dirty="0"/>
              <a:t>Negative externalities: too many different user groups or Apps make it too complex to participate?</a:t>
            </a:r>
          </a:p>
          <a:p>
            <a:r>
              <a:rPr lang="en-GB" sz="2000" dirty="0"/>
              <a:t>Cross-side: adding new App which increases value for users on the other side</a:t>
            </a:r>
          </a:p>
          <a:p>
            <a:r>
              <a:rPr lang="en-GB" sz="2000" dirty="0"/>
              <a:t>Same side: adding a new developer that makes the platform more attractive to other developers </a:t>
            </a:r>
          </a:p>
        </p:txBody>
      </p:sp>
      <p:sp>
        <p:nvSpPr>
          <p:cNvPr id="8" name="TekstSylinder 7"/>
          <p:cNvSpPr txBox="1"/>
          <p:nvPr/>
        </p:nvSpPr>
        <p:spPr>
          <a:xfrm flipH="1">
            <a:off x="990600" y="4936421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Tiwana</a:t>
            </a:r>
            <a:r>
              <a:rPr lang="en-GB" dirty="0"/>
              <a:t>, 2013: p. 35)</a:t>
            </a:r>
          </a:p>
        </p:txBody>
      </p:sp>
    </p:spTree>
    <p:extLst>
      <p:ext uri="{BB962C8B-B14F-4D97-AF65-F5344CB8AC3E}">
        <p14:creationId xmlns:p14="http://schemas.microsoft.com/office/powerpoint/2010/main" val="151029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Aligning Architecture and Governance (</a:t>
            </a:r>
            <a:r>
              <a:rPr lang="en-GB" dirty="0" err="1"/>
              <a:t>Tiwana</a:t>
            </a:r>
            <a:r>
              <a:rPr lang="en-GB" dirty="0"/>
              <a:t>, 2013: p. 204-5)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nb-NO"/>
          </a:p>
        </p:txBody>
      </p:sp>
      <p:sp>
        <p:nvSpPr>
          <p:cNvPr id="6" name="Avrundet rektangel 5"/>
          <p:cNvSpPr/>
          <p:nvPr/>
        </p:nvSpPr>
        <p:spPr>
          <a:xfrm>
            <a:off x="817304" y="2924944"/>
            <a:ext cx="172819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Platform architecture</a:t>
            </a:r>
          </a:p>
        </p:txBody>
      </p:sp>
      <p:sp>
        <p:nvSpPr>
          <p:cNvPr id="7" name="Avrundet rektangel 6"/>
          <p:cNvSpPr/>
          <p:nvPr/>
        </p:nvSpPr>
        <p:spPr>
          <a:xfrm>
            <a:off x="817304" y="4437112"/>
            <a:ext cx="172819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App Micro-architecture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800" y="2852936"/>
            <a:ext cx="3827264" cy="2474266"/>
          </a:xfrm>
          <a:prstGeom prst="rect">
            <a:avLst/>
          </a:prstGeom>
        </p:spPr>
      </p:pic>
      <p:sp>
        <p:nvSpPr>
          <p:cNvPr id="11" name="Bildeforklaring formet som Pil mot venstre og høyre 10"/>
          <p:cNvSpPr/>
          <p:nvPr/>
        </p:nvSpPr>
        <p:spPr>
          <a:xfrm>
            <a:off x="2689512" y="3068960"/>
            <a:ext cx="2952328" cy="1944216"/>
          </a:xfrm>
          <a:prstGeom prst="left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/>
              <a:t>Co-</a:t>
            </a:r>
            <a:r>
              <a:rPr lang="en-GB" sz="1800" dirty="0" err="1"/>
              <a:t>evoution</a:t>
            </a:r>
            <a:r>
              <a:rPr lang="en-GB" sz="1800" dirty="0"/>
              <a:t> of architecture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139899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157C-C126-8045-BE7A-2A682F63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to </a:t>
            </a:r>
            <a:r>
              <a:rPr lang="nb-NO" dirty="0" err="1"/>
              <a:t>identify</a:t>
            </a:r>
            <a:r>
              <a:rPr lang="nb-NO" dirty="0"/>
              <a:t> </a:t>
            </a:r>
            <a:r>
              <a:rPr lang="nb-NO" dirty="0" err="1"/>
              <a:t>platform</a:t>
            </a:r>
            <a:r>
              <a:rPr lang="nb-NO" dirty="0"/>
              <a:t> </a:t>
            </a:r>
            <a:r>
              <a:rPr lang="nb-NO" dirty="0" err="1"/>
              <a:t>opportunities</a:t>
            </a:r>
            <a:r>
              <a:rPr lang="nb-NO" dirty="0"/>
              <a:t>? (</a:t>
            </a:r>
            <a:r>
              <a:rPr lang="nb-NO" dirty="0" err="1"/>
              <a:t>according</a:t>
            </a:r>
            <a:r>
              <a:rPr lang="nb-NO" dirty="0"/>
              <a:t> to </a:t>
            </a:r>
            <a:r>
              <a:rPr lang="nb-NO" dirty="0" err="1"/>
              <a:t>Tiwana</a:t>
            </a:r>
            <a:r>
              <a:rPr lang="nb-NO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6E8B-DAF5-984E-9717-C364B3E72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i="1" dirty="0"/>
              <a:t>Product or service </a:t>
            </a:r>
          </a:p>
          <a:p>
            <a:r>
              <a:rPr lang="nb-NO" sz="3200" dirty="0"/>
              <a:t>Lens #1: </a:t>
            </a:r>
            <a:r>
              <a:rPr lang="nb-NO" sz="3200" dirty="0" err="1"/>
              <a:t>Two</a:t>
            </a:r>
            <a:r>
              <a:rPr lang="nb-NO" sz="3200" dirty="0"/>
              <a:t> </a:t>
            </a:r>
            <a:r>
              <a:rPr lang="nb-NO" sz="3200" dirty="0" err="1"/>
              <a:t>distinct</a:t>
            </a:r>
            <a:r>
              <a:rPr lang="nb-NO" sz="3200" dirty="0"/>
              <a:t> sides </a:t>
            </a:r>
            <a:r>
              <a:rPr lang="nb-NO" sz="3200" dirty="0" err="1"/>
              <a:t>exist</a:t>
            </a:r>
            <a:r>
              <a:rPr lang="nb-NO" sz="3200" dirty="0"/>
              <a:t>?</a:t>
            </a:r>
          </a:p>
          <a:p>
            <a:r>
              <a:rPr lang="nb-NO" sz="3200" dirty="0"/>
              <a:t>Lens #2: </a:t>
            </a:r>
            <a:r>
              <a:rPr lang="nb-NO" sz="3200" dirty="0" err="1"/>
              <a:t>Unexploited</a:t>
            </a:r>
            <a:r>
              <a:rPr lang="nb-NO" sz="3200" dirty="0"/>
              <a:t> long-</a:t>
            </a:r>
            <a:r>
              <a:rPr lang="nb-NO" sz="3200" dirty="0" err="1"/>
              <a:t>tails</a:t>
            </a:r>
            <a:r>
              <a:rPr lang="nb-NO" sz="3200" dirty="0"/>
              <a:t>?</a:t>
            </a:r>
          </a:p>
          <a:p>
            <a:r>
              <a:rPr lang="nb-NO" sz="3200" dirty="0"/>
              <a:t>Lens #3: One side </a:t>
            </a:r>
            <a:r>
              <a:rPr lang="nb-NO" sz="3200" dirty="0" err="1"/>
              <a:t>on</a:t>
            </a:r>
            <a:r>
              <a:rPr lang="nb-NO" sz="3200" dirty="0"/>
              <a:t> </a:t>
            </a:r>
            <a:r>
              <a:rPr lang="nb-NO" sz="3200" dirty="0" err="1"/>
              <a:t>board</a:t>
            </a:r>
            <a:r>
              <a:rPr lang="nb-NO" sz="3200" dirty="0"/>
              <a:t>?</a:t>
            </a:r>
          </a:p>
          <a:p>
            <a:r>
              <a:rPr lang="nb-NO" sz="3200" dirty="0"/>
              <a:t>Lens #4: Cross-side </a:t>
            </a:r>
            <a:r>
              <a:rPr lang="nb-NO" sz="3200" dirty="0" err="1"/>
              <a:t>network</a:t>
            </a:r>
            <a:r>
              <a:rPr lang="nb-NO" sz="3200" dirty="0"/>
              <a:t> </a:t>
            </a:r>
            <a:r>
              <a:rPr lang="nb-NO" sz="3200" dirty="0" err="1"/>
              <a:t>effects</a:t>
            </a:r>
            <a:r>
              <a:rPr lang="nb-NO" sz="3200" dirty="0"/>
              <a:t> </a:t>
            </a:r>
            <a:r>
              <a:rPr lang="nb-NO" sz="3200" dirty="0" err="1"/>
              <a:t>potential</a:t>
            </a:r>
            <a:r>
              <a:rPr lang="nb-NO" sz="3200" dirty="0"/>
              <a:t> </a:t>
            </a:r>
            <a:r>
              <a:rPr lang="nb-NO" sz="3200" dirty="0" err="1"/>
              <a:t>exist</a:t>
            </a:r>
            <a:r>
              <a:rPr lang="nb-NO" sz="3200" dirty="0"/>
              <a:t>? </a:t>
            </a:r>
          </a:p>
          <a:p>
            <a:pPr marL="0" indent="0">
              <a:buNone/>
            </a:pPr>
            <a:r>
              <a:rPr lang="nb-NO" sz="3200" dirty="0"/>
              <a:t>		</a:t>
            </a:r>
            <a:r>
              <a:rPr lang="nb-NO" sz="3200" i="1" dirty="0" err="1"/>
              <a:t>Future</a:t>
            </a:r>
            <a:r>
              <a:rPr lang="nb-NO" sz="3200" i="1" dirty="0"/>
              <a:t> </a:t>
            </a:r>
            <a:r>
              <a:rPr lang="nb-NO" sz="3200" i="1" dirty="0" err="1"/>
              <a:t>platform</a:t>
            </a:r>
            <a:r>
              <a:rPr lang="nb-NO" sz="3200" i="1" dirty="0"/>
              <a:t> </a:t>
            </a:r>
            <a:r>
              <a:rPr lang="nb-NO" sz="3200" i="1" dirty="0" err="1"/>
              <a:t>opportunity</a:t>
            </a:r>
            <a:endParaRPr lang="nb-NO" sz="3200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0B507-5431-BA40-B947-63C93AAE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43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2B93-3BB7-A447-B99A-0E799CB2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platforms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3596A-9A53-2445-85CF-020BB2366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r>
              <a:rPr lang="en-GB" sz="2400" dirty="0"/>
              <a:t>Platforms are a more cost efficient and effective way of facilitating transactions between consumers and suppliers (Ex.: Uber)</a:t>
            </a:r>
          </a:p>
          <a:p>
            <a:r>
              <a:rPr lang="en-GB" sz="2400" dirty="0"/>
              <a:t>Platforms as “layered modular architecture” and ”open standardized interfaces” are likely to produce more innovation (Ex.: Google Android)</a:t>
            </a:r>
          </a:p>
          <a:p>
            <a:r>
              <a:rPr lang="en-GB" sz="2400" dirty="0"/>
              <a:t>Platforms inside organizations enable more flexible infrastructures that reduces complexity and increases innovation speed (Ex. NAV)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2A503-4597-FE42-BB56-3DD9D64B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8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6443-A7DA-EA4A-BC07-FEA78622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nb-NO" dirty="0" err="1"/>
              <a:t>Many</a:t>
            </a:r>
            <a:r>
              <a:rPr lang="nb-NO" dirty="0"/>
              <a:t> different </a:t>
            </a:r>
            <a:r>
              <a:rPr lang="nb-NO" dirty="0" err="1"/>
              <a:t>kinds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platforms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363C-3879-CB41-84BC-344296E16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44824"/>
            <a:ext cx="7696200" cy="4114800"/>
          </a:xfrm>
        </p:spPr>
        <p:txBody>
          <a:bodyPr/>
          <a:lstStyle/>
          <a:p>
            <a:r>
              <a:rPr lang="nb-NO" sz="2000" dirty="0" err="1"/>
              <a:t>Transaction</a:t>
            </a:r>
            <a:r>
              <a:rPr lang="nb-NO" sz="2000" dirty="0"/>
              <a:t> </a:t>
            </a:r>
            <a:r>
              <a:rPr lang="nb-NO" sz="2000" dirty="0" err="1"/>
              <a:t>platforms</a:t>
            </a:r>
            <a:r>
              <a:rPr lang="nb-NO" sz="2000" dirty="0"/>
              <a:t> –Platform </a:t>
            </a:r>
            <a:r>
              <a:rPr lang="nb-NO" sz="2000" dirty="0" err="1"/>
              <a:t>owner</a:t>
            </a:r>
            <a:r>
              <a:rPr lang="nb-NO" sz="2000" dirty="0"/>
              <a:t> </a:t>
            </a:r>
            <a:r>
              <a:rPr lang="nb-NO" sz="2000" dirty="0" err="1"/>
              <a:t>facilitates</a:t>
            </a:r>
            <a:r>
              <a:rPr lang="nb-NO" sz="2000" dirty="0"/>
              <a:t> </a:t>
            </a:r>
            <a:r>
              <a:rPr lang="nb-NO" sz="2000" dirty="0" err="1"/>
              <a:t>consumer</a:t>
            </a:r>
            <a:r>
              <a:rPr lang="nb-NO" sz="2000" dirty="0"/>
              <a:t>-producer </a:t>
            </a:r>
            <a:r>
              <a:rPr lang="nb-NO" sz="2000" dirty="0" err="1"/>
              <a:t>relationship</a:t>
            </a:r>
            <a:r>
              <a:rPr lang="nb-NO" sz="2000" dirty="0"/>
              <a:t> (Case: </a:t>
            </a:r>
            <a:r>
              <a:rPr lang="nb-NO" sz="2000" dirty="0" err="1"/>
              <a:t>Finn.no</a:t>
            </a:r>
            <a:r>
              <a:rPr lang="nb-NO" sz="2000" dirty="0"/>
              <a:t>)</a:t>
            </a:r>
          </a:p>
          <a:p>
            <a:r>
              <a:rPr lang="nb-NO" sz="2000" dirty="0" err="1"/>
              <a:t>Innovation</a:t>
            </a:r>
            <a:r>
              <a:rPr lang="nb-NO" sz="2000" dirty="0"/>
              <a:t> </a:t>
            </a:r>
            <a:r>
              <a:rPr lang="nb-NO" sz="2000" dirty="0" err="1"/>
              <a:t>platforms</a:t>
            </a:r>
            <a:r>
              <a:rPr lang="nb-NO" sz="2000" dirty="0"/>
              <a:t> – Platform </a:t>
            </a:r>
            <a:r>
              <a:rPr lang="nb-NO" sz="2000" dirty="0" err="1"/>
              <a:t>owner</a:t>
            </a:r>
            <a:r>
              <a:rPr lang="nb-NO" sz="2000" dirty="0"/>
              <a:t> </a:t>
            </a:r>
            <a:r>
              <a:rPr lang="nb-NO" sz="2000" dirty="0" err="1"/>
              <a:t>favilitetes</a:t>
            </a:r>
            <a:r>
              <a:rPr lang="nb-NO" sz="2000" dirty="0"/>
              <a:t> third-party </a:t>
            </a:r>
            <a:r>
              <a:rPr lang="nb-NO" sz="2000" dirty="0" err="1"/>
              <a:t>devlopers</a:t>
            </a:r>
            <a:r>
              <a:rPr lang="nb-NO" sz="2000" dirty="0"/>
              <a:t> and </a:t>
            </a:r>
            <a:r>
              <a:rPr lang="nb-NO" sz="2000" dirty="0" err="1"/>
              <a:t>complemenatry</a:t>
            </a:r>
            <a:r>
              <a:rPr lang="nb-NO" sz="2000" dirty="0"/>
              <a:t> </a:t>
            </a:r>
            <a:r>
              <a:rPr lang="nb-NO" sz="2000" dirty="0" err="1"/>
              <a:t>products</a:t>
            </a:r>
            <a:r>
              <a:rPr lang="nb-NO" sz="2000" dirty="0"/>
              <a:t> and services (Case: Microsoft SharePoint)</a:t>
            </a:r>
          </a:p>
          <a:p>
            <a:r>
              <a:rPr lang="nb-NO" sz="2000" dirty="0" err="1"/>
              <a:t>External</a:t>
            </a:r>
            <a:r>
              <a:rPr lang="nb-NO" sz="2000" dirty="0"/>
              <a:t> </a:t>
            </a:r>
            <a:r>
              <a:rPr lang="nb-NO" sz="2000" dirty="0" err="1"/>
              <a:t>industry</a:t>
            </a:r>
            <a:r>
              <a:rPr lang="nb-NO" sz="2000" dirty="0"/>
              <a:t> </a:t>
            </a:r>
            <a:r>
              <a:rPr lang="nb-NO" sz="2000" dirty="0" err="1"/>
              <a:t>platforms</a:t>
            </a:r>
            <a:r>
              <a:rPr lang="nb-NO" sz="2000" dirty="0"/>
              <a:t> – </a:t>
            </a:r>
            <a:r>
              <a:rPr lang="nb-NO" sz="2000" dirty="0" err="1"/>
              <a:t>platforms</a:t>
            </a:r>
            <a:r>
              <a:rPr lang="nb-NO" sz="2000" dirty="0"/>
              <a:t> </a:t>
            </a:r>
            <a:r>
              <a:rPr lang="nb-NO" sz="2000" dirty="0" err="1"/>
              <a:t>owner</a:t>
            </a:r>
            <a:r>
              <a:rPr lang="nb-NO" sz="2000" dirty="0"/>
              <a:t> or </a:t>
            </a:r>
            <a:r>
              <a:rPr lang="nb-NO" sz="2000" dirty="0" err="1"/>
              <a:t>consortium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companies</a:t>
            </a:r>
            <a:r>
              <a:rPr lang="nb-NO" sz="2000" dirty="0"/>
              <a:t> </a:t>
            </a:r>
            <a:r>
              <a:rPr lang="nb-NO" sz="2000" dirty="0" err="1"/>
              <a:t>facilitates</a:t>
            </a:r>
            <a:r>
              <a:rPr lang="nb-NO" sz="2000" dirty="0"/>
              <a:t> </a:t>
            </a:r>
            <a:r>
              <a:rPr lang="nb-NO" sz="2000" dirty="0" err="1"/>
              <a:t>industry-wide</a:t>
            </a:r>
            <a:r>
              <a:rPr lang="nb-NO" sz="2000" dirty="0"/>
              <a:t> </a:t>
            </a:r>
            <a:r>
              <a:rPr lang="nb-NO" sz="2000" dirty="0" err="1"/>
              <a:t>standardizations</a:t>
            </a:r>
            <a:r>
              <a:rPr lang="nb-NO" sz="2000" dirty="0"/>
              <a:t> and </a:t>
            </a:r>
            <a:r>
              <a:rPr lang="nb-NO" sz="2000" dirty="0" err="1"/>
              <a:t>transactions</a:t>
            </a:r>
            <a:r>
              <a:rPr lang="nb-NO" sz="2000" dirty="0"/>
              <a:t> (Case: News </a:t>
            </a:r>
            <a:r>
              <a:rPr lang="nb-NO" sz="2000" dirty="0" err="1"/>
              <a:t>platform</a:t>
            </a:r>
            <a:r>
              <a:rPr lang="nb-NO" sz="2000" dirty="0"/>
              <a:t>)</a:t>
            </a:r>
          </a:p>
          <a:p>
            <a:r>
              <a:rPr lang="nb-NO" sz="2000" dirty="0"/>
              <a:t>Development </a:t>
            </a:r>
            <a:r>
              <a:rPr lang="nb-NO" sz="2000" dirty="0" err="1"/>
              <a:t>platforms</a:t>
            </a:r>
            <a:r>
              <a:rPr lang="nb-NO" sz="2000" dirty="0"/>
              <a:t> (Amazon Web Services (AWS), Microsoft </a:t>
            </a:r>
            <a:r>
              <a:rPr lang="nb-NO" sz="2000" dirty="0" err="1"/>
              <a:t>Azure</a:t>
            </a:r>
            <a:r>
              <a:rPr lang="nb-NO" sz="2000" dirty="0"/>
              <a:t>, Google </a:t>
            </a:r>
            <a:r>
              <a:rPr lang="nb-NO" sz="2000" dirty="0" err="1"/>
              <a:t>cloud</a:t>
            </a:r>
            <a:r>
              <a:rPr lang="nb-NO" sz="2000" dirty="0"/>
              <a:t> </a:t>
            </a:r>
            <a:r>
              <a:rPr lang="nb-NO" sz="2000" dirty="0" err="1"/>
              <a:t>platform</a:t>
            </a:r>
            <a:r>
              <a:rPr lang="nb-NO" sz="20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EA970-33F3-3143-9CD8-E6222E97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4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26B7-0A57-014F-B143-BA7791F0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48017"/>
            <a:ext cx="7696200" cy="1143000"/>
          </a:xfrm>
        </p:spPr>
        <p:txBody>
          <a:bodyPr/>
          <a:lstStyle/>
          <a:p>
            <a:r>
              <a:rPr lang="nb-NO" sz="2800" dirty="0" err="1"/>
              <a:t>Summary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definitions</a:t>
            </a:r>
            <a:r>
              <a:rPr lang="nb-NO" sz="2800" dirty="0"/>
              <a:t> </a:t>
            </a:r>
            <a:r>
              <a:rPr lang="nb-NO" sz="2800" dirty="0" err="1"/>
              <a:t>according</a:t>
            </a:r>
            <a:r>
              <a:rPr lang="nb-NO" sz="2800" dirty="0"/>
              <a:t> to de </a:t>
            </a:r>
            <a:r>
              <a:rPr lang="nb-NO" sz="2800" dirty="0" err="1"/>
              <a:t>Reuver</a:t>
            </a:r>
            <a:r>
              <a:rPr lang="nb-NO" sz="2800" dirty="0"/>
              <a:t> et al. (2017)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7001-3C92-9341-971E-EEE4AF16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17E87-AD15-7C48-9B57-58E2F498AB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11956"/>
            <a:ext cx="7560840" cy="52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8C12-D260-144A-B601-BAD5CF82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DCA7-288E-1A4C-A7A3-6DBCE828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84784"/>
            <a:ext cx="7696200" cy="4114800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What is a digital platform?</a:t>
            </a:r>
          </a:p>
          <a:p>
            <a:r>
              <a:rPr lang="en-GB" sz="2400" dirty="0"/>
              <a:t>Why platforms?</a:t>
            </a:r>
          </a:p>
          <a:p>
            <a:r>
              <a:rPr lang="en-GB" sz="2400" dirty="0"/>
              <a:t>Different kinds of platforms and ecosystems</a:t>
            </a:r>
          </a:p>
          <a:p>
            <a:r>
              <a:rPr lang="en-GB" sz="2400" dirty="0"/>
              <a:t>Overview of basic concepts and theories</a:t>
            </a:r>
          </a:p>
          <a:p>
            <a:r>
              <a:rPr lang="en-GB" sz="2400" dirty="0"/>
              <a:t>A user organization perspective</a:t>
            </a:r>
          </a:p>
          <a:p>
            <a:r>
              <a:rPr lang="en-GB" sz="2400" dirty="0"/>
              <a:t>Case study of a digital platform in a large media company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8307F-C0C4-A745-8BEB-D66D8739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2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01C9-2392-F043-8301-EEBCC5FC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User Organization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55EF-82AF-D44F-ABC1-745419AD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114800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Current literature is too narrow in terms of cases, types of platforms, and context of use</a:t>
            </a:r>
          </a:p>
          <a:p>
            <a:r>
              <a:rPr lang="en-GB" sz="2000" dirty="0"/>
              <a:t>Current literature over-empathizes unbounded  generativity and  </a:t>
            </a:r>
          </a:p>
          <a:p>
            <a:r>
              <a:rPr lang="en-GB" sz="2000" dirty="0"/>
              <a:t>A digital platform can produce new options as well as new challenges for managing the IT infrastructure</a:t>
            </a:r>
          </a:p>
          <a:p>
            <a:pPr lvl="1"/>
            <a:r>
              <a:rPr lang="en-GB" sz="1800" dirty="0"/>
              <a:t>Tensions between existing solutions and new options provided by the new platform ecosystem </a:t>
            </a:r>
          </a:p>
          <a:p>
            <a:r>
              <a:rPr lang="en-GB" sz="2000" dirty="0"/>
              <a:t>User organizations can take on many roles</a:t>
            </a:r>
          </a:p>
          <a:p>
            <a:pPr lvl="1"/>
            <a:r>
              <a:rPr lang="en-GB" sz="1800" dirty="0"/>
              <a:t>Customer, user, collaborator with platform owner, APP developer, take part in standardization processes etc.</a:t>
            </a:r>
          </a:p>
          <a:p>
            <a:pPr lvl="1"/>
            <a:r>
              <a:rPr lang="en-GB" sz="1800" dirty="0"/>
              <a:t>User organization becomes part of a larger ecosystem</a:t>
            </a:r>
          </a:p>
          <a:p>
            <a:pPr marL="457200" lvl="1" indent="0">
              <a:buNone/>
            </a:pPr>
            <a:endParaRPr lang="en-GB" sz="1800" dirty="0"/>
          </a:p>
          <a:p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31412-DA0E-B74A-8E76-9E7624E3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Knut H. Rolland (2019) Digital Platforms – A User Organization Perspective</a:t>
            </a:r>
          </a:p>
        </p:txBody>
      </p:sp>
    </p:spTree>
    <p:extLst>
      <p:ext uri="{BB962C8B-B14F-4D97-AF65-F5344CB8AC3E}">
        <p14:creationId xmlns:p14="http://schemas.microsoft.com/office/powerpoint/2010/main" val="422638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2058" y="427229"/>
            <a:ext cx="4968552" cy="1143000"/>
          </a:xfrm>
        </p:spPr>
        <p:txBody>
          <a:bodyPr>
            <a:normAutofit/>
          </a:bodyPr>
          <a:lstStyle/>
          <a:p>
            <a:r>
              <a:rPr lang="nb-NO" sz="2400" dirty="0" err="1"/>
              <a:t>Towards</a:t>
            </a:r>
            <a:r>
              <a:rPr lang="nb-NO" sz="2400" dirty="0"/>
              <a:t> </a:t>
            </a:r>
            <a:r>
              <a:rPr lang="nb-NO" sz="2400" dirty="0" err="1"/>
              <a:t>platform-centric</a:t>
            </a:r>
            <a:r>
              <a:rPr lang="nb-NO" sz="2400" dirty="0"/>
              <a:t> </a:t>
            </a:r>
            <a:r>
              <a:rPr lang="nb-NO" sz="2400" dirty="0" err="1"/>
              <a:t>infrastructures</a:t>
            </a:r>
            <a:r>
              <a:rPr lang="nb-NO" sz="2400" dirty="0"/>
              <a:t>?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457200" y="2132856"/>
            <a:ext cx="6923112" cy="399330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ABEF493-C9B3-E949-BE54-9C8B4BEC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22500"/>
            <a:ext cx="8260904" cy="34221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70ADDE-5B7C-B949-8DAD-A8B064AAC90A}"/>
              </a:ext>
            </a:extLst>
          </p:cNvPr>
          <p:cNvSpPr txBox="1"/>
          <p:nvPr/>
        </p:nvSpPr>
        <p:spPr>
          <a:xfrm>
            <a:off x="611560" y="5733256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Leif </a:t>
            </a:r>
            <a:r>
              <a:rPr lang="en-GB" sz="1100" dirty="0" err="1"/>
              <a:t>Heggø</a:t>
            </a:r>
            <a:r>
              <a:rPr lang="en-GB" sz="11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A0D76-D527-D542-A98A-0511C47E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6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529E-3170-074E-A05F-802C0052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Infrastructure -&gt;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2F92-A660-A646-8BF0-5B316B77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00808"/>
            <a:ext cx="7696200" cy="4114800"/>
          </a:xfrm>
        </p:spPr>
        <p:txBody>
          <a:bodyPr/>
          <a:lstStyle/>
          <a:p>
            <a:r>
              <a:rPr lang="en-GB" dirty="0"/>
              <a:t>Existing infrastructure can be a hinderance for utilizing new platform features</a:t>
            </a:r>
          </a:p>
          <a:p>
            <a:endParaRPr lang="en-GB" dirty="0"/>
          </a:p>
          <a:p>
            <a:r>
              <a:rPr lang="en-GB" b="1" dirty="0"/>
              <a:t>Digital debt</a:t>
            </a:r>
            <a:r>
              <a:rPr lang="en-GB" dirty="0"/>
              <a:t>: "</a:t>
            </a:r>
            <a:r>
              <a:rPr lang="en" dirty="0"/>
              <a:t>A buildup of technical and informational obligations related to platform maintenance and evolvability that represent performance risks in an organization’s work </a:t>
            </a:r>
            <a:r>
              <a:rPr lang="nb-NO" dirty="0"/>
              <a:t>p</a:t>
            </a:r>
            <a:r>
              <a:rPr lang="en" dirty="0" err="1"/>
              <a:t>rocesses</a:t>
            </a:r>
            <a:r>
              <a:rPr lang="en" dirty="0"/>
              <a:t>” (Rolland et al., 2018: p. 425)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21EF-2FA5-AA46-A787-329F3288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7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CFC7-561A-CE4F-885A-B5270DF0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infrastructure as barrier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1ABA4-1881-1346-AC83-D54C17A2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3924300" cy="4114800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Digital debt related to existing customer programmes and their infrastructures</a:t>
            </a:r>
          </a:p>
          <a:p>
            <a:r>
              <a:rPr lang="nb-NO" sz="2000" dirty="0"/>
              <a:t>«...dagligvarehandelen har vært motvillig til å godta kontaktløse kort foreløpig, både på grunn av pris og utfordringer knyttet til hvordan man kobler mobilbetaling opp mot kunde- og bonuskort.»</a:t>
            </a:r>
            <a:endParaRPr lang="en-GB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94D60-F8EC-0F4D-BA64-A2D4B13C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DD03509-9C72-064E-8F03-9E5A748DAF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4974448" y="2528376"/>
            <a:ext cx="4121836" cy="29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E5A490-4C29-8345-89A5-0AE26E47719F}"/>
              </a:ext>
            </a:extLst>
          </p:cNvPr>
          <p:cNvSpPr/>
          <p:nvPr/>
        </p:nvSpPr>
        <p:spPr>
          <a:xfrm>
            <a:off x="342900" y="5665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Source: https://e24.no/digital/bank/</a:t>
            </a:r>
            <a:r>
              <a:rPr lang="en-GB" sz="1050" dirty="0" err="1"/>
              <a:t>mobilbetaling</a:t>
            </a:r>
            <a:r>
              <a:rPr lang="en-GB" sz="1050" dirty="0"/>
              <a:t>-</a:t>
            </a:r>
            <a:r>
              <a:rPr lang="en-GB" sz="1050" dirty="0" err="1"/>
              <a:t>er</a:t>
            </a:r>
            <a:r>
              <a:rPr lang="en-GB" sz="1050" dirty="0"/>
              <a:t>-bare-</a:t>
            </a:r>
            <a:r>
              <a:rPr lang="en-GB" sz="1050" dirty="0" err="1"/>
              <a:t>foerste</a:t>
            </a:r>
            <a:r>
              <a:rPr lang="en-GB" sz="1050" dirty="0"/>
              <a:t>-</a:t>
            </a:r>
            <a:r>
              <a:rPr lang="en-GB" sz="1050" dirty="0" err="1"/>
              <a:t>steg</a:t>
            </a:r>
            <a:r>
              <a:rPr lang="en-GB" sz="1050" dirty="0"/>
              <a:t>-</a:t>
            </a:r>
            <a:r>
              <a:rPr lang="en-GB" sz="1050" dirty="0" err="1"/>
              <a:t>foer</a:t>
            </a:r>
            <a:r>
              <a:rPr lang="en-GB" sz="1050" dirty="0"/>
              <a:t>-mange-</a:t>
            </a:r>
            <a:r>
              <a:rPr lang="en-GB" sz="1050" dirty="0" err="1"/>
              <a:t>nye</a:t>
            </a:r>
            <a:r>
              <a:rPr lang="en-GB" sz="1050" dirty="0"/>
              <a:t>-</a:t>
            </a:r>
            <a:r>
              <a:rPr lang="en-GB" sz="1050" dirty="0" err="1"/>
              <a:t>banktjenester</a:t>
            </a:r>
            <a:r>
              <a:rPr lang="en-GB" sz="1050" dirty="0"/>
              <a:t>/24399212</a:t>
            </a:r>
          </a:p>
        </p:txBody>
      </p:sp>
    </p:spTree>
    <p:extLst>
      <p:ext uri="{BB962C8B-B14F-4D97-AF65-F5344CB8AC3E}">
        <p14:creationId xmlns:p14="http://schemas.microsoft.com/office/powerpoint/2010/main" val="194413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BC6A-2F26-C143-90EC-59B37C47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Platform-&gt;infrastructure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C77C-6A3B-B249-93A0-0045DA084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Platforms and their ecosystems can give new possibilities and increase the design space of current infrastructure</a:t>
            </a:r>
          </a:p>
          <a:p>
            <a:endParaRPr lang="en-GB" dirty="0"/>
          </a:p>
          <a:p>
            <a:r>
              <a:rPr lang="en-GB" b="1" dirty="0"/>
              <a:t>Digital Options: </a:t>
            </a:r>
            <a:r>
              <a:rPr lang="en-GB" dirty="0"/>
              <a:t>“</a:t>
            </a:r>
            <a:r>
              <a:rPr lang="en" dirty="0"/>
              <a:t>An opportunity to invest in new technical and informational features that will increase the platform’s value proposition for an organization’s work processes”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0BD97-B1BB-114B-9E5D-40596A97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1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B387-3887-D148-9BBE-090C2E79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</a:t>
            </a:r>
            <a:r>
              <a:rPr lang="en-GB"/>
              <a:t>as mechanism </a:t>
            </a:r>
            <a:r>
              <a:rPr lang="en-GB" dirty="0"/>
              <a:t>for change: NAV case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501A4-98A8-4340-BB8B-6EF998237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30" y="2636912"/>
            <a:ext cx="3978670" cy="275843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4F1F5-3655-ED46-A1A7-F57CCD7AE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48" y="2245570"/>
            <a:ext cx="4572000" cy="3317976"/>
          </a:xfrm>
        </p:spPr>
        <p:txBody>
          <a:bodyPr/>
          <a:lstStyle/>
          <a:p>
            <a:endParaRPr lang="en-GB" sz="1600" dirty="0"/>
          </a:p>
          <a:p>
            <a:r>
              <a:rPr lang="en-GB" sz="1600" dirty="0"/>
              <a:t>Moved development to the NAIS (NAV application infrastructure service) platform and thereby breaking current path trajectory</a:t>
            </a:r>
          </a:p>
          <a:p>
            <a:r>
              <a:rPr lang="en-GB" sz="1600" dirty="0"/>
              <a:t>The NAIS platform developed based on Kubernetes (see link)</a:t>
            </a:r>
          </a:p>
          <a:p>
            <a:r>
              <a:rPr lang="en-GB" sz="1600" dirty="0"/>
              <a:t>The NAIS platform provides a wide-range of “options” for the development process:</a:t>
            </a:r>
          </a:p>
          <a:p>
            <a:pPr lvl="1"/>
            <a:r>
              <a:rPr lang="en-GB" sz="1600" dirty="0"/>
              <a:t>Monitoring and automating deployment</a:t>
            </a:r>
          </a:p>
          <a:p>
            <a:pPr lvl="1"/>
            <a:r>
              <a:rPr lang="en-GB" sz="1600" dirty="0"/>
              <a:t>NAIS platform affords continuous deployment (everyday 12 O'clock)</a:t>
            </a:r>
          </a:p>
          <a:p>
            <a:pPr lvl="1"/>
            <a:r>
              <a:rPr lang="en-GB" sz="1600" dirty="0"/>
              <a:t>Toggling functionality affords evolutionary organizational implementation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D8E74-91EA-2246-967B-22542EA5EAAE}"/>
              </a:ext>
            </a:extLst>
          </p:cNvPr>
          <p:cNvSpPr/>
          <p:nvPr/>
        </p:nvSpPr>
        <p:spPr>
          <a:xfrm>
            <a:off x="432048" y="582791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Source: https://</a:t>
            </a:r>
            <a:r>
              <a:rPr lang="en-GB" sz="1050" dirty="0" err="1"/>
              <a:t>kubernetes.io</a:t>
            </a:r>
            <a:r>
              <a:rPr lang="en-GB" sz="1050" dirty="0"/>
              <a:t>/docs/concepts/overview/what-is-</a:t>
            </a:r>
            <a:r>
              <a:rPr lang="en-GB" sz="1050" dirty="0" err="1"/>
              <a:t>kubernetes</a:t>
            </a:r>
            <a:r>
              <a:rPr lang="en-GB" sz="105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180429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4EF5-1AE1-FA4D-8449-6A15130F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User Organization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5091C-37E1-0943-BE48-339F062DA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74574"/>
            <a:ext cx="3941440" cy="4114800"/>
          </a:xfrm>
        </p:spPr>
        <p:txBody>
          <a:bodyPr/>
          <a:lstStyle/>
          <a:p>
            <a:endParaRPr lang="en-GB" sz="1600" dirty="0"/>
          </a:p>
          <a:p>
            <a:r>
              <a:rPr lang="en-GB" sz="1600" dirty="0"/>
              <a:t>Develops a new vocabulary for understanding platforms in organizational contexts</a:t>
            </a:r>
          </a:p>
          <a:p>
            <a:r>
              <a:rPr lang="en-GB" sz="1600" dirty="0"/>
              <a:t>Organizations can play multiple roles in a platform ecosystem</a:t>
            </a:r>
          </a:p>
          <a:p>
            <a:r>
              <a:rPr lang="en-GB" sz="1600" dirty="0"/>
              <a:t>Both digital debt and digital options are essential for managing platforms</a:t>
            </a:r>
          </a:p>
          <a:p>
            <a:r>
              <a:rPr lang="en-GB" sz="1600" dirty="0"/>
              <a:t>Understanding how digital options and digital debt mutually influence each other</a:t>
            </a:r>
          </a:p>
          <a:p>
            <a:r>
              <a:rPr lang="en-GB" sz="1600" dirty="0"/>
              <a:t>Platforms become a central component in evolution of the Enterprise IT Architecture, and for innovation of new services and products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06DCB-CFE3-1441-87A4-E7390B3B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8653B-3808-6948-951D-7177BEEC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762980"/>
            <a:ext cx="365999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1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8C12-D260-144A-B601-BAD5CF82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Case </a:t>
            </a:r>
            <a:r>
              <a:rPr lang="nb-NO" err="1"/>
              <a:t>organization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DCA7-288E-1A4C-A7A3-6DBCE828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Media Company is a </a:t>
            </a:r>
            <a:r>
              <a:rPr lang="nb-NO" err="1"/>
              <a:t>large</a:t>
            </a:r>
            <a:r>
              <a:rPr lang="nb-NO"/>
              <a:t> Scandinavian </a:t>
            </a:r>
            <a:r>
              <a:rPr lang="nb-NO" err="1"/>
              <a:t>broadcaster</a:t>
            </a:r>
            <a:endParaRPr lang="nb-NO"/>
          </a:p>
          <a:p>
            <a:r>
              <a:rPr lang="nb-NO" err="1"/>
              <a:t>Located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more </a:t>
            </a:r>
            <a:r>
              <a:rPr lang="nb-NO" err="1"/>
              <a:t>than</a:t>
            </a:r>
            <a:r>
              <a:rPr lang="nb-NO"/>
              <a:t> 50 </a:t>
            </a:r>
            <a:r>
              <a:rPr lang="nb-NO" err="1"/>
              <a:t>geographical</a:t>
            </a:r>
            <a:r>
              <a:rPr lang="nb-NO"/>
              <a:t> </a:t>
            </a:r>
            <a:r>
              <a:rPr lang="nb-NO" err="1"/>
              <a:t>sites</a:t>
            </a:r>
            <a:endParaRPr lang="nb-NO"/>
          </a:p>
          <a:p>
            <a:r>
              <a:rPr lang="nb-NO"/>
              <a:t>3500 </a:t>
            </a:r>
            <a:r>
              <a:rPr lang="nb-NO" err="1"/>
              <a:t>employees</a:t>
            </a:r>
            <a:endParaRPr lang="nb-NO"/>
          </a:p>
          <a:p>
            <a:r>
              <a:rPr lang="nb-NO" err="1"/>
              <a:t>Adopted</a:t>
            </a:r>
            <a:r>
              <a:rPr lang="nb-NO"/>
              <a:t> a «News Platform» in </a:t>
            </a:r>
            <a:r>
              <a:rPr lang="nb-NO" err="1"/>
              <a:t>the</a:t>
            </a:r>
            <a:r>
              <a:rPr lang="nb-NO"/>
              <a:t> late 1990s, </a:t>
            </a:r>
            <a:r>
              <a:rPr lang="nb-NO" err="1"/>
              <a:t>that</a:t>
            </a:r>
            <a:r>
              <a:rPr lang="nb-NO"/>
              <a:t> is </a:t>
            </a:r>
            <a:r>
              <a:rPr lang="nb-NO" err="1"/>
              <a:t>now</a:t>
            </a:r>
            <a:r>
              <a:rPr lang="nb-NO"/>
              <a:t> part </a:t>
            </a:r>
            <a:r>
              <a:rPr lang="nb-NO" err="1"/>
              <a:t>of</a:t>
            </a:r>
            <a:r>
              <a:rPr lang="nb-NO"/>
              <a:t> a ‘generative’ </a:t>
            </a:r>
            <a:r>
              <a:rPr lang="nb-NO" err="1"/>
              <a:t>platform</a:t>
            </a:r>
            <a:r>
              <a:rPr lang="nb-NO"/>
              <a:t> </a:t>
            </a:r>
            <a:r>
              <a:rPr lang="nb-NO" err="1"/>
              <a:t>ecosystem</a:t>
            </a:r>
            <a:endParaRPr lang="nb-NO"/>
          </a:p>
          <a:p>
            <a:r>
              <a:rPr lang="nb-NO"/>
              <a:t>See Rolland et al. (2018) for </a:t>
            </a:r>
            <a:r>
              <a:rPr lang="nb-NO" err="1"/>
              <a:t>details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8307F-C0C4-A745-8BEB-D66D8739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7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9A44-23D5-D649-9029-C807A9F5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52264"/>
            <a:ext cx="7696200" cy="1143000"/>
          </a:xfrm>
        </p:spPr>
        <p:txBody>
          <a:bodyPr/>
          <a:lstStyle/>
          <a:p>
            <a:r>
              <a:rPr lang="nb-NO"/>
              <a:t>The News Platform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F1578-FA74-2447-9E8E-2E8C3196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43602BAE-C15B-6148-9ECA-43EC300FCE7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083594"/>
            <a:ext cx="5149741" cy="3754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47767D-3DC6-9F4C-BBF3-763305CA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1200"/>
            <a:ext cx="3219346" cy="4114800"/>
          </a:xfrm>
        </p:spPr>
        <p:txBody>
          <a:bodyPr/>
          <a:lstStyle/>
          <a:p>
            <a:r>
              <a:rPr lang="nb-NO" sz="1800"/>
              <a:t>Used by journalists and producers</a:t>
            </a:r>
          </a:p>
          <a:p>
            <a:r>
              <a:rPr lang="nb-NO" sz="1800"/>
              <a:t>Different types </a:t>
            </a:r>
            <a:r>
              <a:rPr lang="nb-NO" sz="1800" err="1"/>
              <a:t>news</a:t>
            </a:r>
            <a:r>
              <a:rPr lang="nb-NO" sz="1800"/>
              <a:t> </a:t>
            </a:r>
            <a:r>
              <a:rPr lang="nb-NO" sz="1800" err="1"/>
              <a:t>rooms</a:t>
            </a:r>
            <a:r>
              <a:rPr lang="nb-NO" sz="1800"/>
              <a:t> </a:t>
            </a:r>
            <a:r>
              <a:rPr lang="nb-NO" sz="1800" err="1"/>
              <a:t>are</a:t>
            </a:r>
            <a:r>
              <a:rPr lang="nb-NO" sz="1800"/>
              <a:t> </a:t>
            </a:r>
            <a:r>
              <a:rPr lang="nb-NO" sz="1800" err="1"/>
              <a:t>using</a:t>
            </a:r>
            <a:r>
              <a:rPr lang="nb-NO" sz="1800"/>
              <a:t> it</a:t>
            </a:r>
          </a:p>
          <a:p>
            <a:r>
              <a:rPr lang="nb-NO" sz="1800" err="1"/>
              <a:t>Developed</a:t>
            </a:r>
            <a:r>
              <a:rPr lang="nb-NO" sz="1800"/>
              <a:t> by a </a:t>
            </a:r>
            <a:r>
              <a:rPr lang="nb-NO" sz="1800" err="1"/>
              <a:t>platform</a:t>
            </a:r>
            <a:r>
              <a:rPr lang="nb-NO" sz="1800"/>
              <a:t> </a:t>
            </a:r>
            <a:r>
              <a:rPr lang="nb-NO" sz="1800" err="1"/>
              <a:t>owner</a:t>
            </a:r>
            <a:r>
              <a:rPr lang="nb-NO" sz="1800"/>
              <a:t>: 60,000 </a:t>
            </a:r>
            <a:r>
              <a:rPr lang="nb-NO" sz="1800" err="1"/>
              <a:t>users</a:t>
            </a:r>
            <a:r>
              <a:rPr lang="nb-NO" sz="1800"/>
              <a:t>, 700 </a:t>
            </a:r>
            <a:r>
              <a:rPr lang="nb-NO" sz="1800" err="1"/>
              <a:t>news</a:t>
            </a:r>
            <a:r>
              <a:rPr lang="nb-NO" sz="1800"/>
              <a:t> </a:t>
            </a:r>
            <a:r>
              <a:rPr lang="nb-NO" sz="1800" err="1"/>
              <a:t>rooms</a:t>
            </a:r>
            <a:r>
              <a:rPr lang="nb-NO" sz="1800"/>
              <a:t>, 60 </a:t>
            </a:r>
            <a:r>
              <a:rPr lang="nb-NO" sz="1800" err="1"/>
              <a:t>countries</a:t>
            </a:r>
            <a:endParaRPr lang="nb-NO" sz="1800"/>
          </a:p>
          <a:p>
            <a:r>
              <a:rPr lang="nb-NO" sz="1800" err="1"/>
              <a:t>App</a:t>
            </a:r>
            <a:r>
              <a:rPr lang="nb-NO" sz="1800"/>
              <a:t> </a:t>
            </a:r>
            <a:r>
              <a:rPr lang="nb-NO" sz="1800" err="1"/>
              <a:t>developers</a:t>
            </a:r>
            <a:r>
              <a:rPr lang="nb-NO" sz="1800"/>
              <a:t> </a:t>
            </a:r>
            <a:r>
              <a:rPr lang="nb-NO" sz="1800" err="1"/>
              <a:t>are</a:t>
            </a:r>
            <a:r>
              <a:rPr lang="nb-NO" sz="1800"/>
              <a:t> </a:t>
            </a:r>
            <a:r>
              <a:rPr lang="nb-NO" sz="1800" err="1"/>
              <a:t>both</a:t>
            </a:r>
            <a:r>
              <a:rPr lang="nb-NO" sz="1800"/>
              <a:t> media </a:t>
            </a:r>
            <a:r>
              <a:rPr lang="nb-NO" sz="1800" err="1"/>
              <a:t>companies</a:t>
            </a:r>
            <a:r>
              <a:rPr lang="nb-NO" sz="1800"/>
              <a:t>, </a:t>
            </a:r>
            <a:r>
              <a:rPr lang="nb-NO" sz="1800" err="1"/>
              <a:t>platform</a:t>
            </a:r>
            <a:r>
              <a:rPr lang="nb-NO" sz="1800"/>
              <a:t> </a:t>
            </a:r>
            <a:r>
              <a:rPr lang="nb-NO" sz="1800" err="1"/>
              <a:t>owner</a:t>
            </a:r>
            <a:r>
              <a:rPr lang="nb-NO" sz="1800"/>
              <a:t> and third-party </a:t>
            </a:r>
            <a:r>
              <a:rPr lang="nb-NO" sz="1800" err="1"/>
              <a:t>developers</a:t>
            </a:r>
            <a:endParaRPr lang="nb-NO" sz="1800"/>
          </a:p>
          <a:p>
            <a:r>
              <a:rPr lang="nb-NO" sz="1800" err="1"/>
              <a:t>Involved</a:t>
            </a:r>
            <a:r>
              <a:rPr lang="nb-NO" sz="1800"/>
              <a:t> in standards </a:t>
            </a:r>
            <a:r>
              <a:rPr lang="nb-NO" sz="1800" err="1"/>
              <a:t>development</a:t>
            </a:r>
            <a:r>
              <a:rPr lang="nb-NO" sz="1800"/>
              <a:t> </a:t>
            </a:r>
            <a:r>
              <a:rPr lang="nb-NO" sz="1800" err="1"/>
              <a:t>within</a:t>
            </a:r>
            <a:r>
              <a:rPr lang="nb-NO" sz="1800"/>
              <a:t> </a:t>
            </a:r>
            <a:r>
              <a:rPr lang="nb-NO" sz="1800" err="1"/>
              <a:t>the</a:t>
            </a:r>
            <a:r>
              <a:rPr lang="nb-NO" sz="1800"/>
              <a:t> media </a:t>
            </a:r>
            <a:r>
              <a:rPr lang="nb-NO" sz="1800" err="1"/>
              <a:t>industry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4441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5FD3-576C-4F4C-9AD2-CD143D24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7469832" cy="574576"/>
          </a:xfrm>
        </p:spPr>
        <p:txBody>
          <a:bodyPr/>
          <a:lstStyle/>
          <a:p>
            <a:r>
              <a:rPr lang="nb-NO"/>
              <a:t>Case </a:t>
            </a:r>
            <a:r>
              <a:rPr lang="nb-NO" err="1"/>
              <a:t>timeline</a:t>
            </a:r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46D4D4-AF99-8049-8DF6-0F8BA5888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2324100"/>
            <a:ext cx="4572000" cy="3429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07E9C-27D8-6849-B9E8-75977DAF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5822A-5AB0-A347-856C-215D432C5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311"/>
            <a:ext cx="9144000" cy="4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5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CBC791-750E-F443-9B28-CF6C2324D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71376" y="1588541"/>
            <a:ext cx="5346700" cy="37719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5E651-4B3D-3544-B17D-02287182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883" y="6417921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 dirty="0"/>
          </a:p>
        </p:txBody>
      </p:sp>
      <p:pic>
        <p:nvPicPr>
          <p:cNvPr id="7" name="Bilde 9">
            <a:extLst>
              <a:ext uri="{FF2B5EF4-FFF2-40B4-BE49-F238E27FC236}">
                <a16:creationId xmlns:a16="http://schemas.microsoft.com/office/drawing/2014/main" id="{841F31D5-3927-A54D-9D3F-3976844567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27" y="738595"/>
            <a:ext cx="3528392" cy="2531725"/>
          </a:xfrm>
          <a:prstGeom prst="rect">
            <a:avLst/>
          </a:prstGeom>
        </p:spPr>
      </p:pic>
      <p:pic>
        <p:nvPicPr>
          <p:cNvPr id="8" name="Bilde 10">
            <a:extLst>
              <a:ext uri="{FF2B5EF4-FFF2-40B4-BE49-F238E27FC236}">
                <a16:creationId xmlns:a16="http://schemas.microsoft.com/office/drawing/2014/main" id="{AA1326A4-290E-9A44-ACE0-0AF7A4492D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127" y="3439470"/>
            <a:ext cx="3816424" cy="2667602"/>
          </a:xfrm>
          <a:prstGeom prst="rect">
            <a:avLst/>
          </a:prstGeom>
        </p:spPr>
      </p:pic>
      <p:pic>
        <p:nvPicPr>
          <p:cNvPr id="9" name="Picture 5" descr="http://t3.gstatic.com/images?q=tbn:ANd9GcQ1CEFIpMkTdvoIR1S1fDuVVZ8sG_fX04tQ8yTYnlSoXyBHCtGO">
            <a:extLst>
              <a:ext uri="{FF2B5EF4-FFF2-40B4-BE49-F238E27FC236}">
                <a16:creationId xmlns:a16="http://schemas.microsoft.com/office/drawing/2014/main" id="{66E46C47-994A-E845-9750-C16CF715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4097" y="2368046"/>
            <a:ext cx="2219325" cy="2057401"/>
          </a:xfrm>
          <a:prstGeom prst="rect">
            <a:avLst/>
          </a:prstGeom>
          <a:noFill/>
        </p:spPr>
      </p:pic>
      <p:pic>
        <p:nvPicPr>
          <p:cNvPr id="10" name="Bilde 7">
            <a:extLst>
              <a:ext uri="{FF2B5EF4-FFF2-40B4-BE49-F238E27FC236}">
                <a16:creationId xmlns:a16="http://schemas.microsoft.com/office/drawing/2014/main" id="{A3EDBDD8-39D1-4B4B-8255-644608545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728" y="511808"/>
            <a:ext cx="1917700" cy="191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2DB41-975C-9843-BE74-428C8ACE97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265289"/>
            <a:ext cx="286667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83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30">
            <a:extLst>
              <a:ext uri="{FF2B5EF4-FFF2-40B4-BE49-F238E27FC236}">
                <a16:creationId xmlns:a16="http://schemas.microsoft.com/office/drawing/2014/main" id="{766F0500-3125-0441-8CCB-ADD241A41186}"/>
              </a:ext>
            </a:extLst>
          </p:cNvPr>
          <p:cNvSpPr/>
          <p:nvPr/>
        </p:nvSpPr>
        <p:spPr bwMode="auto">
          <a:xfrm>
            <a:off x="42251" y="2798249"/>
            <a:ext cx="4320480" cy="3511417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A408D-F16B-4942-A97B-DD51A8D8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32656"/>
            <a:ext cx="7696200" cy="1143000"/>
          </a:xfrm>
        </p:spPr>
        <p:txBody>
          <a:bodyPr/>
          <a:lstStyle/>
          <a:p>
            <a:r>
              <a:rPr lang="en-GB" sz="2400" dirty="0"/>
              <a:t>Platform ecosystem and multiple roles of the user organization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145EA-3715-CF41-9555-2B557C68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1489" y="6568694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" dirty="0"/>
              <a:t>Knut H. Rolland (2019) Digital Platforms – A User Organization Perspective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10ECE-F671-8244-870A-104747688A4A}"/>
              </a:ext>
            </a:extLst>
          </p:cNvPr>
          <p:cNvSpPr/>
          <p:nvPr/>
        </p:nvSpPr>
        <p:spPr bwMode="auto">
          <a:xfrm>
            <a:off x="999170" y="4454074"/>
            <a:ext cx="2088232" cy="5706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200" i="1" dirty="0" err="1"/>
              <a:t>Core</a:t>
            </a:r>
            <a:r>
              <a:rPr lang="nb-NO" sz="1200" i="1" dirty="0"/>
              <a:t> </a:t>
            </a:r>
            <a:r>
              <a:rPr lang="nb-NO" sz="1200" i="1" dirty="0" err="1"/>
              <a:t>functionality</a:t>
            </a:r>
            <a:r>
              <a:rPr lang="nb-NO" sz="1200" i="1" dirty="0"/>
              <a:t> and </a:t>
            </a:r>
            <a:r>
              <a:rPr lang="nb-NO" sz="1200" i="1" dirty="0" err="1"/>
              <a:t>transaction</a:t>
            </a:r>
            <a:r>
              <a:rPr lang="nb-NO" sz="1200" i="1" dirty="0"/>
              <a:t> handling</a:t>
            </a:r>
            <a:endParaRPr kumimoji="0" lang="nb-NO" sz="12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400300F6-3135-8149-945F-5023049F5080}"/>
              </a:ext>
            </a:extLst>
          </p:cNvPr>
          <p:cNvSpPr/>
          <p:nvPr/>
        </p:nvSpPr>
        <p:spPr bwMode="auto">
          <a:xfrm>
            <a:off x="1378446" y="5238734"/>
            <a:ext cx="972344" cy="100811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On premise database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C1487185-1162-5F41-B8AE-D71B4E8F812E}"/>
              </a:ext>
            </a:extLst>
          </p:cNvPr>
          <p:cNvSpPr/>
          <p:nvPr/>
        </p:nvSpPr>
        <p:spPr bwMode="auto">
          <a:xfrm>
            <a:off x="1530846" y="5391134"/>
            <a:ext cx="972344" cy="100811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On premise database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BF945ED9-18B7-5143-91B1-5DB2BF6B26DB}"/>
              </a:ext>
            </a:extLst>
          </p:cNvPr>
          <p:cNvSpPr/>
          <p:nvPr/>
        </p:nvSpPr>
        <p:spPr bwMode="auto">
          <a:xfrm>
            <a:off x="1683246" y="5543534"/>
            <a:ext cx="972344" cy="100811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/>
              <a:t>On premises databases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DE76DA-9EA6-274C-BC8D-4FAD22E5A540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3286" y="4943649"/>
            <a:ext cx="0" cy="5633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497266-33D8-3E4F-B10D-85B27869BEEB}"/>
              </a:ext>
            </a:extLst>
          </p:cNvPr>
          <p:cNvSpPr/>
          <p:nvPr/>
        </p:nvSpPr>
        <p:spPr bwMode="auto">
          <a:xfrm>
            <a:off x="986036" y="3935292"/>
            <a:ext cx="2061964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100" i="1" dirty="0"/>
              <a:t>APIs, </a:t>
            </a:r>
            <a:r>
              <a:rPr lang="nb-NO" sz="1100" i="1" dirty="0" err="1"/>
              <a:t>consulting</a:t>
            </a:r>
            <a:r>
              <a:rPr lang="nb-NO" sz="1100" i="1" dirty="0"/>
              <a:t> </a:t>
            </a:r>
            <a:r>
              <a:rPr lang="nb-NO" sz="1100" i="1" dirty="0" err="1"/>
              <a:t>serivces</a:t>
            </a:r>
            <a:r>
              <a:rPr lang="nb-NO" sz="1100" i="1" dirty="0"/>
              <a:t>, standards, </a:t>
            </a:r>
            <a:r>
              <a:rPr lang="nb-NO" sz="1100" i="1" dirty="0" err="1"/>
              <a:t>code</a:t>
            </a:r>
            <a:r>
              <a:rPr lang="nb-NO" sz="1100" i="1" dirty="0"/>
              <a:t> </a:t>
            </a:r>
            <a:r>
              <a:rPr lang="nb-NO" sz="1100" i="1" dirty="0" err="1"/>
              <a:t>libraries</a:t>
            </a:r>
            <a:endParaRPr kumimoji="0" lang="nb-NO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F0676-ED7F-9848-8236-7558F47A43B2}"/>
              </a:ext>
            </a:extLst>
          </p:cNvPr>
          <p:cNvSpPr txBox="1"/>
          <p:nvPr/>
        </p:nvSpPr>
        <p:spPr>
          <a:xfrm>
            <a:off x="266085" y="4028032"/>
            <a:ext cx="915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“Boundary resources”</a:t>
            </a:r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83F89AD-93C6-1143-95E4-36AE3745A258}"/>
              </a:ext>
            </a:extLst>
          </p:cNvPr>
          <p:cNvSpPr/>
          <p:nvPr/>
        </p:nvSpPr>
        <p:spPr bwMode="auto">
          <a:xfrm>
            <a:off x="360834" y="2099576"/>
            <a:ext cx="1656184" cy="1224136"/>
          </a:xfrm>
          <a:prstGeom prst="snip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Inhouse developed Apps</a:t>
            </a:r>
          </a:p>
        </p:txBody>
      </p:sp>
      <p:sp>
        <p:nvSpPr>
          <p:cNvPr id="16" name="Snip Diagonal Corner Rectangle 15">
            <a:extLst>
              <a:ext uri="{FF2B5EF4-FFF2-40B4-BE49-F238E27FC236}">
                <a16:creationId xmlns:a16="http://schemas.microsoft.com/office/drawing/2014/main" id="{18FF1E77-CC6E-964A-BA65-120BFE6B42E1}"/>
              </a:ext>
            </a:extLst>
          </p:cNvPr>
          <p:cNvSpPr/>
          <p:nvPr/>
        </p:nvSpPr>
        <p:spPr bwMode="auto">
          <a:xfrm>
            <a:off x="3094084" y="2121346"/>
            <a:ext cx="1656184" cy="1224136"/>
          </a:xfrm>
          <a:prstGeom prst="snip2DiagRect">
            <a:avLst>
              <a:gd name="adj1" fmla="val 29230"/>
              <a:gd name="adj2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Apps developed by third-party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A676B50B-73D6-8940-B30D-ACA72B2F856E}"/>
              </a:ext>
            </a:extLst>
          </p:cNvPr>
          <p:cNvSpPr/>
          <p:nvPr/>
        </p:nvSpPr>
        <p:spPr bwMode="auto">
          <a:xfrm>
            <a:off x="4151803" y="3715150"/>
            <a:ext cx="1615852" cy="1370388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Complementary software products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331CA5-B9C9-054C-B752-8FDA0A8C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97" y="972195"/>
            <a:ext cx="710618" cy="17360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A50FCEE-29F4-A049-9FB3-4C66523FEDE6}"/>
              </a:ext>
            </a:extLst>
          </p:cNvPr>
          <p:cNvSpPr txBox="1"/>
          <p:nvPr/>
        </p:nvSpPr>
        <p:spPr>
          <a:xfrm>
            <a:off x="5534194" y="1377817"/>
            <a:ext cx="1525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Consultant services provided by platform owner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BDA919-2E21-DB4B-B3BF-1119E71AC221}"/>
              </a:ext>
            </a:extLst>
          </p:cNvPr>
          <p:cNvSpPr txBox="1"/>
          <p:nvPr/>
        </p:nvSpPr>
        <p:spPr>
          <a:xfrm>
            <a:off x="6442551" y="4158534"/>
            <a:ext cx="1525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Software development companies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E908AB-2555-8249-B16E-900E107F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06" y="1878666"/>
            <a:ext cx="543588" cy="12710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65A1254-3A1C-5E46-AEFC-7792FCCF0383}"/>
              </a:ext>
            </a:extLst>
          </p:cNvPr>
          <p:cNvSpPr txBox="1"/>
          <p:nvPr/>
        </p:nvSpPr>
        <p:spPr>
          <a:xfrm>
            <a:off x="6894616" y="2510075"/>
            <a:ext cx="1525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Consortium of media companies developing common standards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B6763C3-8108-064A-9986-AC0751F94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454" y="2478625"/>
            <a:ext cx="474980" cy="13153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90EA8C-04A5-C943-AB9A-7B0879321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94" y="4019950"/>
            <a:ext cx="730331" cy="16254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2232B4-0CA2-484D-9BB0-A91D09B61464}"/>
              </a:ext>
            </a:extLst>
          </p:cNvPr>
          <p:cNvSpPr txBox="1"/>
          <p:nvPr/>
        </p:nvSpPr>
        <p:spPr>
          <a:xfrm>
            <a:off x="3048000" y="5805972"/>
            <a:ext cx="1983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Corporate IT infrastructure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B25F321C-709A-D948-BF91-28F269DDD8EE}"/>
              </a:ext>
            </a:extLst>
          </p:cNvPr>
          <p:cNvSpPr/>
          <p:nvPr/>
        </p:nvSpPr>
        <p:spPr bwMode="auto">
          <a:xfrm>
            <a:off x="6442551" y="4920221"/>
            <a:ext cx="2366528" cy="1727492"/>
          </a:xfrm>
          <a:prstGeom prst="cloud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Other platform ecosystems (Google, Microsoft…)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8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 animBg="1"/>
      <p:bldP spid="16" grpId="0" animBg="1"/>
      <p:bldP spid="18" grpId="0" animBg="1"/>
      <p:bldP spid="21" grpId="0"/>
      <p:bldP spid="22" grpId="0"/>
      <p:bldP spid="27" grpId="0"/>
      <p:bldP spid="32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A9BCC-52F1-AA42-A545-DB97A880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7744" y="6525344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731EB-EB47-EE41-926F-9DEE6F9563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6912768" cy="57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8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1B59-574C-AB45-9B8A-17C9DC13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Considerable</a:t>
            </a:r>
            <a:r>
              <a:rPr lang="nb-NO"/>
              <a:t> «</a:t>
            </a:r>
            <a:r>
              <a:rPr lang="nb-NO" err="1"/>
              <a:t>switching</a:t>
            </a:r>
            <a:r>
              <a:rPr lang="nb-NO"/>
              <a:t> </a:t>
            </a:r>
            <a:r>
              <a:rPr lang="nb-NO" err="1"/>
              <a:t>costs</a:t>
            </a:r>
            <a:r>
              <a:rPr lang="nb-NO"/>
              <a:t>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368E6-8711-7742-A7CC-00B087F2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i="1"/>
              <a:t>«[</a:t>
            </a:r>
            <a:r>
              <a:rPr lang="nb-NO" sz="2400" i="1" err="1"/>
              <a:t>We</a:t>
            </a:r>
            <a:r>
              <a:rPr lang="nb-NO" sz="2400" i="1"/>
              <a:t>] </a:t>
            </a:r>
            <a:r>
              <a:rPr lang="nb-NO" sz="2400" i="1" err="1"/>
              <a:t>were</a:t>
            </a:r>
            <a:r>
              <a:rPr lang="nb-NO" sz="2400" i="1"/>
              <a:t> </a:t>
            </a:r>
            <a:r>
              <a:rPr lang="nb-NO" sz="2400" i="1" err="1"/>
              <a:t>running</a:t>
            </a:r>
            <a:r>
              <a:rPr lang="nb-NO" sz="2400" i="1"/>
              <a:t> </a:t>
            </a:r>
            <a:r>
              <a:rPr lang="nb-NO" sz="2400" i="1" err="1"/>
              <a:t>out</a:t>
            </a:r>
            <a:r>
              <a:rPr lang="nb-NO" sz="2400" i="1"/>
              <a:t> </a:t>
            </a:r>
            <a:r>
              <a:rPr lang="nb-NO" sz="2400" i="1" err="1"/>
              <a:t>of</a:t>
            </a:r>
            <a:r>
              <a:rPr lang="nb-NO" sz="2400" i="1"/>
              <a:t> time. </a:t>
            </a:r>
            <a:r>
              <a:rPr lang="nb-NO" sz="2400" i="1" err="1"/>
              <a:t>We</a:t>
            </a:r>
            <a:r>
              <a:rPr lang="nb-NO" sz="2400" i="1"/>
              <a:t> </a:t>
            </a:r>
            <a:r>
              <a:rPr lang="nb-NO" sz="2400" i="1" err="1"/>
              <a:t>did</a:t>
            </a:r>
            <a:r>
              <a:rPr lang="nb-NO" sz="2400" i="1"/>
              <a:t> double </a:t>
            </a:r>
            <a:r>
              <a:rPr lang="nb-NO" sz="2400" i="1" err="1"/>
              <a:t>shifts</a:t>
            </a:r>
            <a:r>
              <a:rPr lang="nb-NO" sz="2400" i="1"/>
              <a:t> </a:t>
            </a:r>
            <a:r>
              <a:rPr lang="nb-NO" sz="2400" i="1" err="1"/>
              <a:t>delivering</a:t>
            </a:r>
            <a:r>
              <a:rPr lang="nb-NO" sz="2400" i="1"/>
              <a:t> a training program </a:t>
            </a:r>
            <a:r>
              <a:rPr lang="nb-NO" sz="2400" i="1" err="1"/>
              <a:t>everywhere</a:t>
            </a:r>
            <a:r>
              <a:rPr lang="nb-NO" sz="2400" i="1"/>
              <a:t>. The plan </a:t>
            </a:r>
            <a:r>
              <a:rPr lang="nb-NO" sz="2400" i="1" err="1"/>
              <a:t>was</a:t>
            </a:r>
            <a:r>
              <a:rPr lang="nb-NO" sz="2400" i="1"/>
              <a:t> not </a:t>
            </a:r>
            <a:r>
              <a:rPr lang="nb-NO" sz="2400" i="1" err="1"/>
              <a:t>of</a:t>
            </a:r>
            <a:r>
              <a:rPr lang="nb-NO" sz="2400" i="1"/>
              <a:t> </a:t>
            </a:r>
            <a:r>
              <a:rPr lang="nb-NO" sz="2400" i="1" err="1"/>
              <a:t>this</a:t>
            </a:r>
            <a:r>
              <a:rPr lang="nb-NO" sz="2400" i="1"/>
              <a:t> </a:t>
            </a:r>
            <a:r>
              <a:rPr lang="nb-NO" sz="2400" i="1" err="1"/>
              <a:t>earth</a:t>
            </a:r>
            <a:r>
              <a:rPr lang="nb-NO" sz="2400" i="1"/>
              <a:t>—</a:t>
            </a:r>
            <a:r>
              <a:rPr lang="nb-NO" sz="2400" i="1" err="1"/>
              <a:t>but</a:t>
            </a:r>
            <a:r>
              <a:rPr lang="nb-NO" sz="2400" i="1"/>
              <a:t> </a:t>
            </a:r>
            <a:r>
              <a:rPr lang="nb-NO" sz="2400" i="1" err="1"/>
              <a:t>we</a:t>
            </a:r>
            <a:r>
              <a:rPr lang="nb-NO" sz="2400" i="1"/>
              <a:t> </a:t>
            </a:r>
            <a:r>
              <a:rPr lang="nb-NO" sz="2400" i="1" err="1"/>
              <a:t>made</a:t>
            </a:r>
            <a:r>
              <a:rPr lang="nb-NO" sz="2400" i="1"/>
              <a:t> it. </a:t>
            </a:r>
            <a:r>
              <a:rPr lang="nb-NO" sz="2400" i="1" err="1"/>
              <a:t>But</a:t>
            </a:r>
            <a:r>
              <a:rPr lang="nb-NO" sz="2400" i="1"/>
              <a:t>, </a:t>
            </a:r>
            <a:r>
              <a:rPr lang="nb-NO" sz="2400" i="1" err="1"/>
              <a:t>the</a:t>
            </a:r>
            <a:r>
              <a:rPr lang="nb-NO" sz="2400" i="1"/>
              <a:t> </a:t>
            </a:r>
            <a:r>
              <a:rPr lang="nb-NO" sz="2400" i="1" err="1"/>
              <a:t>old</a:t>
            </a:r>
            <a:r>
              <a:rPr lang="nb-NO" sz="2400" i="1"/>
              <a:t> </a:t>
            </a:r>
            <a:r>
              <a:rPr lang="nb-NO" sz="2400" i="1" err="1"/>
              <a:t>plat</a:t>
            </a:r>
            <a:r>
              <a:rPr lang="nb-NO" sz="2400" i="1"/>
              <a:t>- form </a:t>
            </a:r>
            <a:r>
              <a:rPr lang="nb-NO" sz="2400" i="1" err="1"/>
              <a:t>had</a:t>
            </a:r>
            <a:r>
              <a:rPr lang="nb-NO" sz="2400" i="1"/>
              <a:t> an </a:t>
            </a:r>
            <a:r>
              <a:rPr lang="nb-NO" sz="2400" i="1" err="1"/>
              <a:t>internal</a:t>
            </a:r>
            <a:r>
              <a:rPr lang="nb-NO" sz="2400" i="1"/>
              <a:t> </a:t>
            </a:r>
            <a:r>
              <a:rPr lang="nb-NO" sz="2400" i="1" err="1"/>
              <a:t>hierarchical</a:t>
            </a:r>
            <a:r>
              <a:rPr lang="nb-NO" sz="2400" i="1"/>
              <a:t> </a:t>
            </a:r>
            <a:r>
              <a:rPr lang="nb-NO" sz="2400" i="1" err="1"/>
              <a:t>structure</a:t>
            </a:r>
            <a:r>
              <a:rPr lang="nb-NO" sz="2400" i="1"/>
              <a:t> </a:t>
            </a:r>
            <a:r>
              <a:rPr lang="nb-NO" sz="2400" i="1" err="1"/>
              <a:t>that</a:t>
            </a:r>
            <a:r>
              <a:rPr lang="nb-NO" sz="2400" i="1"/>
              <a:t> </a:t>
            </a:r>
            <a:r>
              <a:rPr lang="nb-NO" sz="2400" i="1" err="1"/>
              <a:t>made</a:t>
            </a:r>
            <a:r>
              <a:rPr lang="nb-NO" sz="2400" i="1"/>
              <a:t> it hard to </a:t>
            </a:r>
            <a:r>
              <a:rPr lang="nb-NO" sz="2400" i="1" err="1"/>
              <a:t>switch</a:t>
            </a:r>
            <a:r>
              <a:rPr lang="nb-NO" sz="2400" i="1"/>
              <a:t> to </a:t>
            </a:r>
            <a:r>
              <a:rPr lang="nb-NO" sz="2400" i="1" err="1"/>
              <a:t>the</a:t>
            </a:r>
            <a:r>
              <a:rPr lang="nb-NO" sz="2400" i="1"/>
              <a:t> </a:t>
            </a:r>
            <a:r>
              <a:rPr lang="nb-NO" sz="2400" i="1" err="1"/>
              <a:t>new</a:t>
            </a:r>
            <a:r>
              <a:rPr lang="nb-NO" sz="2400" i="1"/>
              <a:t> </a:t>
            </a:r>
            <a:r>
              <a:rPr lang="nb-NO" sz="2400" i="1" err="1"/>
              <a:t>platform</a:t>
            </a:r>
            <a:r>
              <a:rPr lang="nb-NO" sz="2400" i="1"/>
              <a:t>. In </a:t>
            </a:r>
            <a:r>
              <a:rPr lang="nb-NO" sz="2400" i="1" err="1"/>
              <a:t>the</a:t>
            </a:r>
            <a:r>
              <a:rPr lang="nb-NO" sz="2400" i="1"/>
              <a:t> </a:t>
            </a:r>
            <a:r>
              <a:rPr lang="nb-NO" sz="2400" i="1" err="1"/>
              <a:t>new</a:t>
            </a:r>
            <a:r>
              <a:rPr lang="nb-NO" sz="2400" i="1"/>
              <a:t> </a:t>
            </a:r>
            <a:r>
              <a:rPr lang="nb-NO" sz="2400" i="1" err="1"/>
              <a:t>platform</a:t>
            </a:r>
            <a:r>
              <a:rPr lang="nb-NO" sz="2400" i="1"/>
              <a:t> </a:t>
            </a:r>
            <a:r>
              <a:rPr lang="nb-NO" sz="2400" i="1" err="1"/>
              <a:t>there</a:t>
            </a:r>
            <a:r>
              <a:rPr lang="nb-NO" sz="2400" i="1"/>
              <a:t> </a:t>
            </a:r>
            <a:r>
              <a:rPr lang="nb-NO" sz="2400" i="1" err="1"/>
              <a:t>are</a:t>
            </a:r>
            <a:r>
              <a:rPr lang="nb-NO" sz="2400" i="1"/>
              <a:t> a lot </a:t>
            </a:r>
            <a:r>
              <a:rPr lang="nb-NO" sz="2400" i="1" err="1"/>
              <a:t>of</a:t>
            </a:r>
            <a:r>
              <a:rPr lang="nb-NO" sz="2400" i="1"/>
              <a:t> folders, </a:t>
            </a:r>
            <a:r>
              <a:rPr lang="nb-NO" sz="2400" i="1" err="1"/>
              <a:t>which</a:t>
            </a:r>
            <a:r>
              <a:rPr lang="nb-NO" sz="2400" i="1"/>
              <a:t> </a:t>
            </a:r>
            <a:r>
              <a:rPr lang="nb-NO" sz="2400" i="1" err="1"/>
              <a:t>gives</a:t>
            </a:r>
            <a:r>
              <a:rPr lang="nb-NO" sz="2400" i="1"/>
              <a:t> </a:t>
            </a:r>
            <a:r>
              <a:rPr lang="nb-NO" sz="2400" i="1" err="1"/>
              <a:t>you</a:t>
            </a:r>
            <a:r>
              <a:rPr lang="nb-NO" sz="2400" i="1"/>
              <a:t> </a:t>
            </a:r>
            <a:r>
              <a:rPr lang="nb-NO" sz="2400" i="1" err="1"/>
              <a:t>access</a:t>
            </a:r>
            <a:r>
              <a:rPr lang="nb-NO" sz="2400" i="1"/>
              <a:t> to </a:t>
            </a:r>
            <a:r>
              <a:rPr lang="nb-NO" sz="2400" i="1" err="1"/>
              <a:t>the</a:t>
            </a:r>
            <a:r>
              <a:rPr lang="nb-NO" sz="2400" i="1"/>
              <a:t> different servers—for </a:t>
            </a:r>
            <a:r>
              <a:rPr lang="nb-NO" sz="2400" i="1" err="1"/>
              <a:t>example</a:t>
            </a:r>
            <a:r>
              <a:rPr lang="nb-NO" sz="2400" i="1"/>
              <a:t>, </a:t>
            </a:r>
            <a:r>
              <a:rPr lang="nb-NO" sz="2400" i="1" err="1"/>
              <a:t>the</a:t>
            </a:r>
            <a:r>
              <a:rPr lang="nb-NO" sz="2400" i="1"/>
              <a:t> </a:t>
            </a:r>
            <a:r>
              <a:rPr lang="nb-NO" sz="2400" i="1" err="1"/>
              <a:t>main</a:t>
            </a:r>
            <a:r>
              <a:rPr lang="nb-NO" sz="2400" i="1"/>
              <a:t> </a:t>
            </a:r>
            <a:r>
              <a:rPr lang="nb-NO" sz="2400" i="1" err="1"/>
              <a:t>news</a:t>
            </a:r>
            <a:r>
              <a:rPr lang="nb-NO" sz="2400" i="1"/>
              <a:t> program has </a:t>
            </a:r>
            <a:r>
              <a:rPr lang="nb-NO" sz="2400" i="1" err="1"/>
              <a:t>its</a:t>
            </a:r>
            <a:r>
              <a:rPr lang="nb-NO" sz="2400" i="1"/>
              <a:t> server—and </a:t>
            </a:r>
            <a:r>
              <a:rPr lang="nb-NO" sz="2400" i="1" err="1"/>
              <a:t>you</a:t>
            </a:r>
            <a:r>
              <a:rPr lang="nb-NO" sz="2400" i="1"/>
              <a:t> </a:t>
            </a:r>
            <a:r>
              <a:rPr lang="nb-NO" sz="2400" i="1" err="1"/>
              <a:t>need</a:t>
            </a:r>
            <a:r>
              <a:rPr lang="nb-NO" sz="2400" i="1"/>
              <a:t> to </a:t>
            </a:r>
            <a:r>
              <a:rPr lang="nb-NO" sz="2400" i="1" err="1"/>
              <a:t>know</a:t>
            </a:r>
            <a:r>
              <a:rPr lang="nb-NO" sz="2400" i="1"/>
              <a:t> </a:t>
            </a:r>
            <a:r>
              <a:rPr lang="nb-NO" sz="2400" i="1" err="1"/>
              <a:t>where</a:t>
            </a:r>
            <a:r>
              <a:rPr lang="nb-NO" sz="2400" i="1"/>
              <a:t> to </a:t>
            </a:r>
            <a:r>
              <a:rPr lang="nb-NO" sz="2400" i="1" err="1"/>
              <a:t>navigate</a:t>
            </a:r>
            <a:r>
              <a:rPr lang="nb-NO" sz="2400" i="1"/>
              <a:t>.»</a:t>
            </a:r>
          </a:p>
          <a:p>
            <a:pPr marL="0" indent="0">
              <a:buNone/>
            </a:pPr>
            <a:r>
              <a:rPr lang="nb-NO" sz="2400"/>
              <a:t>	(Stakeholder 2, </a:t>
            </a:r>
            <a:r>
              <a:rPr lang="nb-NO" sz="2400" err="1"/>
              <a:t>project</a:t>
            </a:r>
            <a:r>
              <a:rPr lang="nb-NO" sz="2400"/>
              <a:t> </a:t>
            </a:r>
            <a:r>
              <a:rPr lang="nb-NO" sz="2400" err="1"/>
              <a:t>participant</a:t>
            </a:r>
            <a:r>
              <a:rPr lang="nb-NO" sz="2400"/>
              <a:t>) </a:t>
            </a:r>
          </a:p>
          <a:p>
            <a:endParaRPr lang="nb-NO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4E25F-D007-274D-AE32-062E3933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2E95-89ED-794F-828F-9AFDC8D1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Not all </a:t>
            </a:r>
            <a:r>
              <a:rPr lang="nb-NO" err="1"/>
              <a:t>features</a:t>
            </a:r>
            <a:r>
              <a:rPr lang="nb-NO"/>
              <a:t> </a:t>
            </a:r>
            <a:r>
              <a:rPr lang="nb-NO" err="1"/>
              <a:t>were</a:t>
            </a:r>
            <a:r>
              <a:rPr lang="nb-NO"/>
              <a:t> ‘</a:t>
            </a:r>
            <a:r>
              <a:rPr lang="nb-NO" err="1"/>
              <a:t>realized</a:t>
            </a:r>
            <a:r>
              <a:rPr lang="nb-NO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F34E-ED66-BF4D-8691-B375D954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72816"/>
            <a:ext cx="7696200" cy="4114800"/>
          </a:xfrm>
        </p:spPr>
        <p:txBody>
          <a:bodyPr/>
          <a:lstStyle/>
          <a:p>
            <a:pPr marL="0" indent="0">
              <a:buNone/>
            </a:pPr>
            <a:endParaRPr lang="nb-NO" sz="1800" i="1"/>
          </a:p>
          <a:p>
            <a:pPr marL="0" indent="0">
              <a:buNone/>
            </a:pPr>
            <a:r>
              <a:rPr lang="nb-NO" sz="1800"/>
              <a:t>«</a:t>
            </a:r>
            <a:r>
              <a:rPr lang="nb-NO" sz="2000" i="1" err="1"/>
              <a:t>We</a:t>
            </a:r>
            <a:r>
              <a:rPr lang="nb-NO" sz="2000" i="1"/>
              <a:t> </a:t>
            </a:r>
            <a:r>
              <a:rPr lang="nb-NO" sz="2000" i="1" err="1"/>
              <a:t>tried</a:t>
            </a:r>
            <a:r>
              <a:rPr lang="nb-NO" sz="2000" i="1"/>
              <a:t> to </a:t>
            </a:r>
            <a:r>
              <a:rPr lang="nb-NO" sz="2000" i="1" err="1"/>
              <a:t>use</a:t>
            </a:r>
            <a:r>
              <a:rPr lang="nb-NO" sz="2000" i="1"/>
              <a:t> a </a:t>
            </a:r>
            <a:r>
              <a:rPr lang="nb-NO" sz="2000" i="1" err="1"/>
              <a:t>feature</a:t>
            </a:r>
            <a:r>
              <a:rPr lang="nb-NO" sz="2000" i="1"/>
              <a:t> </a:t>
            </a:r>
            <a:r>
              <a:rPr lang="nb-NO" sz="2000" i="1" err="1"/>
              <a:t>that</a:t>
            </a:r>
            <a:r>
              <a:rPr lang="nb-NO" sz="2000" i="1"/>
              <a:t> gave </a:t>
            </a:r>
            <a:r>
              <a:rPr lang="nb-NO" sz="2000" i="1" err="1"/>
              <a:t>users</a:t>
            </a:r>
            <a:r>
              <a:rPr lang="nb-NO" sz="2000" i="1"/>
              <a:t> a </a:t>
            </a:r>
            <a:r>
              <a:rPr lang="nb-NO" sz="2000" i="1" err="1"/>
              <a:t>notification</a:t>
            </a:r>
            <a:r>
              <a:rPr lang="nb-NO" sz="2000" i="1"/>
              <a:t> </a:t>
            </a:r>
            <a:r>
              <a:rPr lang="nb-NO" sz="2000" i="1" err="1"/>
              <a:t>on</a:t>
            </a:r>
            <a:r>
              <a:rPr lang="nb-NO" sz="2000" i="1"/>
              <a:t> </a:t>
            </a:r>
            <a:r>
              <a:rPr lang="nb-NO" sz="2000" i="1" err="1"/>
              <a:t>their</a:t>
            </a:r>
            <a:r>
              <a:rPr lang="nb-NO" sz="2000" i="1"/>
              <a:t> mobile to </a:t>
            </a:r>
            <a:r>
              <a:rPr lang="nb-NO" sz="2000" i="1" err="1"/>
              <a:t>use</a:t>
            </a:r>
            <a:r>
              <a:rPr lang="nb-NO" sz="2000" i="1"/>
              <a:t> </a:t>
            </a:r>
            <a:r>
              <a:rPr lang="nb-NO" sz="2000" i="1" err="1"/>
              <a:t>when</a:t>
            </a:r>
            <a:r>
              <a:rPr lang="nb-NO" sz="2000" i="1"/>
              <a:t> </a:t>
            </a:r>
            <a:r>
              <a:rPr lang="nb-NO" sz="2000" i="1" err="1"/>
              <a:t>they</a:t>
            </a:r>
            <a:r>
              <a:rPr lang="nb-NO" sz="2000" i="1"/>
              <a:t> </a:t>
            </a:r>
            <a:r>
              <a:rPr lang="nb-NO" sz="2000" i="1" err="1"/>
              <a:t>were</a:t>
            </a:r>
            <a:r>
              <a:rPr lang="nb-NO" sz="2000" i="1"/>
              <a:t> offline [journal- </a:t>
            </a:r>
            <a:r>
              <a:rPr lang="nb-NO" sz="2000" i="1" err="1"/>
              <a:t>ists</a:t>
            </a:r>
            <a:r>
              <a:rPr lang="nb-NO" sz="2000" i="1"/>
              <a:t> </a:t>
            </a:r>
            <a:r>
              <a:rPr lang="nb-NO" sz="2000" i="1" err="1"/>
              <a:t>sometimes</a:t>
            </a:r>
            <a:r>
              <a:rPr lang="nb-NO" sz="2000" i="1"/>
              <a:t> </a:t>
            </a:r>
            <a:r>
              <a:rPr lang="nb-NO" sz="2000" i="1" err="1"/>
              <a:t>leave</a:t>
            </a:r>
            <a:r>
              <a:rPr lang="nb-NO" sz="2000" i="1"/>
              <a:t> </a:t>
            </a:r>
            <a:r>
              <a:rPr lang="nb-NO" sz="2000" i="1" err="1"/>
              <a:t>the</a:t>
            </a:r>
            <a:r>
              <a:rPr lang="nb-NO" sz="2000" i="1"/>
              <a:t> </a:t>
            </a:r>
            <a:r>
              <a:rPr lang="nb-NO" sz="2000" i="1" err="1"/>
              <a:t>office</a:t>
            </a:r>
            <a:r>
              <a:rPr lang="nb-NO" sz="2000" i="1"/>
              <a:t> to do </a:t>
            </a:r>
            <a:r>
              <a:rPr lang="nb-NO" sz="2000" i="1" err="1"/>
              <a:t>interviewing</a:t>
            </a:r>
            <a:r>
              <a:rPr lang="nb-NO" sz="2000" i="1"/>
              <a:t> and </a:t>
            </a:r>
            <a:r>
              <a:rPr lang="nb-NO" sz="2000" i="1" err="1"/>
              <a:t>reporting</a:t>
            </a:r>
            <a:r>
              <a:rPr lang="nb-NO" sz="2000" i="1"/>
              <a:t> in </a:t>
            </a:r>
            <a:r>
              <a:rPr lang="nb-NO" sz="2000" i="1" err="1"/>
              <a:t>the</a:t>
            </a:r>
            <a:r>
              <a:rPr lang="nb-NO" sz="2000" i="1"/>
              <a:t> </a:t>
            </a:r>
            <a:r>
              <a:rPr lang="nb-NO" sz="2000" i="1" err="1"/>
              <a:t>field</a:t>
            </a:r>
            <a:r>
              <a:rPr lang="nb-NO" sz="2000" i="1"/>
              <a:t>], </a:t>
            </a:r>
            <a:r>
              <a:rPr lang="nb-NO" sz="2000" i="1" err="1"/>
              <a:t>but</a:t>
            </a:r>
            <a:r>
              <a:rPr lang="nb-NO" sz="2000" i="1"/>
              <a:t> it never </a:t>
            </a:r>
            <a:r>
              <a:rPr lang="nb-NO" sz="2000" i="1" err="1"/>
              <a:t>took</a:t>
            </a:r>
            <a:r>
              <a:rPr lang="nb-NO" sz="2000" i="1"/>
              <a:t> off. </a:t>
            </a:r>
            <a:r>
              <a:rPr lang="nb-NO" sz="2000" i="1" err="1"/>
              <a:t>These</a:t>
            </a:r>
            <a:r>
              <a:rPr lang="nb-NO" sz="2000" i="1"/>
              <a:t> fea- tures </a:t>
            </a:r>
            <a:r>
              <a:rPr lang="nb-NO" sz="2000" i="1" err="1"/>
              <a:t>are</a:t>
            </a:r>
            <a:r>
              <a:rPr lang="nb-NO" sz="2000" i="1"/>
              <a:t> still </a:t>
            </a:r>
            <a:r>
              <a:rPr lang="nb-NO" sz="2000" i="1" err="1"/>
              <a:t>available</a:t>
            </a:r>
            <a:r>
              <a:rPr lang="nb-NO" sz="2000" i="1"/>
              <a:t>, </a:t>
            </a:r>
            <a:r>
              <a:rPr lang="nb-NO" sz="2000" i="1" err="1"/>
              <a:t>but</a:t>
            </a:r>
            <a:r>
              <a:rPr lang="nb-NO" sz="2000" i="1"/>
              <a:t> not used. </a:t>
            </a:r>
            <a:r>
              <a:rPr lang="nb-NO" sz="2000" i="1" err="1"/>
              <a:t>There</a:t>
            </a:r>
            <a:r>
              <a:rPr lang="nb-NO" sz="2000" i="1"/>
              <a:t> </a:t>
            </a:r>
            <a:r>
              <a:rPr lang="nb-NO" sz="2000" i="1" err="1"/>
              <a:t>are</a:t>
            </a:r>
            <a:r>
              <a:rPr lang="nb-NO" sz="2000" i="1"/>
              <a:t> </a:t>
            </a:r>
            <a:r>
              <a:rPr lang="nb-NO" sz="2000" i="1" err="1"/>
              <a:t>many</a:t>
            </a:r>
            <a:r>
              <a:rPr lang="nb-NO" sz="2000" i="1"/>
              <a:t> </a:t>
            </a:r>
            <a:r>
              <a:rPr lang="nb-NO" sz="2000" i="1" err="1"/>
              <a:t>features</a:t>
            </a:r>
            <a:r>
              <a:rPr lang="nb-NO" sz="2000" i="1"/>
              <a:t> </a:t>
            </a:r>
            <a:r>
              <a:rPr lang="nb-NO" sz="2000" i="1" err="1"/>
              <a:t>that</a:t>
            </a:r>
            <a:r>
              <a:rPr lang="nb-NO" sz="2000" i="1"/>
              <a:t> </a:t>
            </a:r>
            <a:r>
              <a:rPr lang="nb-NO" sz="2000" i="1" err="1"/>
              <a:t>we</a:t>
            </a:r>
            <a:r>
              <a:rPr lang="nb-NO" sz="2000" i="1"/>
              <a:t> </a:t>
            </a:r>
            <a:r>
              <a:rPr lang="nb-NO" sz="2000" i="1" err="1"/>
              <a:t>are</a:t>
            </a:r>
            <a:r>
              <a:rPr lang="nb-NO" sz="2000" i="1"/>
              <a:t> not </a:t>
            </a:r>
            <a:r>
              <a:rPr lang="nb-NO" sz="2000" i="1" err="1"/>
              <a:t>using</a:t>
            </a:r>
            <a:r>
              <a:rPr lang="nb-NO" sz="2000" i="1"/>
              <a:t>. </a:t>
            </a:r>
            <a:r>
              <a:rPr lang="nb-NO" sz="2000" i="1" err="1"/>
              <a:t>They</a:t>
            </a:r>
            <a:r>
              <a:rPr lang="nb-NO" sz="2000" i="1"/>
              <a:t> </a:t>
            </a:r>
            <a:r>
              <a:rPr lang="nb-NO" sz="2000" i="1" err="1"/>
              <a:t>are</a:t>
            </a:r>
            <a:r>
              <a:rPr lang="nb-NO" sz="2000" i="1"/>
              <a:t> </a:t>
            </a:r>
            <a:r>
              <a:rPr lang="nb-NO" sz="2000" i="1" err="1"/>
              <a:t>developed</a:t>
            </a:r>
            <a:r>
              <a:rPr lang="nb-NO" sz="2000" i="1"/>
              <a:t> for </a:t>
            </a:r>
            <a:r>
              <a:rPr lang="nb-NO" sz="2000" i="1" err="1"/>
              <a:t>commercial</a:t>
            </a:r>
            <a:r>
              <a:rPr lang="nb-NO" sz="2000" i="1"/>
              <a:t> TV </a:t>
            </a:r>
            <a:r>
              <a:rPr lang="nb-NO" sz="2000" i="1" err="1"/>
              <a:t>stations</a:t>
            </a:r>
            <a:r>
              <a:rPr lang="nb-NO" sz="2000" i="1"/>
              <a:t>—a </a:t>
            </a:r>
            <a:r>
              <a:rPr lang="nb-NO" sz="2000" i="1" err="1"/>
              <a:t>comprehensive</a:t>
            </a:r>
            <a:r>
              <a:rPr lang="nb-NO" sz="2000" i="1"/>
              <a:t> </a:t>
            </a:r>
            <a:r>
              <a:rPr lang="nb-NO" sz="2000" i="1" err="1"/>
              <a:t>module</a:t>
            </a:r>
            <a:r>
              <a:rPr lang="nb-NO" sz="2000" i="1"/>
              <a:t> for American </a:t>
            </a:r>
            <a:r>
              <a:rPr lang="nb-NO" sz="2000" i="1" err="1"/>
              <a:t>elections</a:t>
            </a:r>
            <a:r>
              <a:rPr lang="nb-NO" sz="2000" i="1"/>
              <a:t>, for </a:t>
            </a:r>
            <a:r>
              <a:rPr lang="nb-NO" sz="2000" i="1" err="1"/>
              <a:t>instance</a:t>
            </a:r>
            <a:r>
              <a:rPr lang="nb-NO" sz="2000" i="1"/>
              <a:t>, and </a:t>
            </a:r>
            <a:r>
              <a:rPr lang="nb-NO" sz="2000" i="1" err="1"/>
              <a:t>the</a:t>
            </a:r>
            <a:r>
              <a:rPr lang="nb-NO" sz="2000" i="1"/>
              <a:t> </a:t>
            </a:r>
            <a:r>
              <a:rPr lang="nb-NO" sz="2000" i="1" err="1"/>
              <a:t>commercial</a:t>
            </a:r>
            <a:r>
              <a:rPr lang="nb-NO" sz="2000" i="1"/>
              <a:t> break line. This </a:t>
            </a:r>
            <a:r>
              <a:rPr lang="nb-NO" sz="2000" i="1" err="1"/>
              <a:t>particular</a:t>
            </a:r>
            <a:r>
              <a:rPr lang="nb-NO" sz="2000" i="1"/>
              <a:t> </a:t>
            </a:r>
            <a:r>
              <a:rPr lang="nb-NO" sz="2000" i="1" err="1"/>
              <a:t>feature</a:t>
            </a:r>
            <a:r>
              <a:rPr lang="nb-NO" sz="2000" i="1"/>
              <a:t> </a:t>
            </a:r>
            <a:r>
              <a:rPr lang="nb-NO" sz="2000" i="1" err="1"/>
              <a:t>we</a:t>
            </a:r>
            <a:r>
              <a:rPr lang="nb-NO" sz="2000" i="1"/>
              <a:t> </a:t>
            </a:r>
            <a:r>
              <a:rPr lang="nb-NO" sz="2000" i="1" err="1"/>
              <a:t>use</a:t>
            </a:r>
            <a:r>
              <a:rPr lang="nb-NO" sz="2000" i="1"/>
              <a:t> for a different purpose </a:t>
            </a:r>
            <a:r>
              <a:rPr lang="nb-NO" sz="2000" i="1" err="1"/>
              <a:t>than</a:t>
            </a:r>
            <a:r>
              <a:rPr lang="nb-NO" sz="2000" i="1"/>
              <a:t> </a:t>
            </a:r>
            <a:r>
              <a:rPr lang="nb-NO" sz="2000" i="1" err="1"/>
              <a:t>initially</a:t>
            </a:r>
            <a:r>
              <a:rPr lang="nb-NO" sz="2000" i="1"/>
              <a:t> </a:t>
            </a:r>
            <a:r>
              <a:rPr lang="nb-NO" sz="2000" i="1" err="1"/>
              <a:t>intended</a:t>
            </a:r>
            <a:r>
              <a:rPr lang="nb-NO" sz="2000" i="1"/>
              <a:t>. </a:t>
            </a:r>
            <a:endParaRPr lang="nb-NO" sz="1800" i="1"/>
          </a:p>
          <a:p>
            <a:pPr marL="0" indent="0">
              <a:buNone/>
            </a:pPr>
            <a:r>
              <a:rPr lang="nb-NO" sz="2000"/>
              <a:t>  (Stakeholder 10, IT Department) </a:t>
            </a:r>
            <a:endParaRPr lang="nb-NO" sz="1800"/>
          </a:p>
          <a:p>
            <a:pPr marL="0" indent="0">
              <a:buNone/>
            </a:pPr>
            <a:endParaRPr lang="nb-NO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23D19-C8E4-D046-A3F8-E1C8EC07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2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2E95-89ED-794F-828F-9AFDC8D1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New </a:t>
            </a:r>
            <a:r>
              <a:rPr lang="nb-NO" err="1"/>
              <a:t>features</a:t>
            </a:r>
            <a:r>
              <a:rPr lang="nb-NO"/>
              <a:t> </a:t>
            </a:r>
            <a:r>
              <a:rPr lang="nb-NO" err="1"/>
              <a:t>provided</a:t>
            </a:r>
            <a:r>
              <a:rPr lang="nb-NO"/>
              <a:t> </a:t>
            </a:r>
            <a:r>
              <a:rPr lang="nb-NO" err="1"/>
              <a:t>new</a:t>
            </a:r>
            <a:r>
              <a:rPr lang="nb-NO"/>
              <a:t> </a:t>
            </a:r>
            <a:r>
              <a:rPr lang="nb-NO" err="1"/>
              <a:t>options</a:t>
            </a:r>
            <a:r>
              <a:rPr lang="nb-NO"/>
              <a:t>, </a:t>
            </a:r>
            <a:r>
              <a:rPr lang="nb-NO" err="1"/>
              <a:t>which</a:t>
            </a:r>
            <a:r>
              <a:rPr lang="nb-NO"/>
              <a:t> in turn </a:t>
            </a:r>
            <a:r>
              <a:rPr lang="nb-NO" err="1"/>
              <a:t>planted</a:t>
            </a:r>
            <a:r>
              <a:rPr lang="nb-NO"/>
              <a:t> </a:t>
            </a:r>
            <a:r>
              <a:rPr lang="nb-NO" err="1"/>
              <a:t>new</a:t>
            </a:r>
            <a:r>
              <a:rPr lang="nb-NO"/>
              <a:t> </a:t>
            </a:r>
            <a:r>
              <a:rPr lang="nb-NO" err="1"/>
              <a:t>debt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F34E-ED66-BF4D-8691-B375D954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i="1"/>
          </a:p>
          <a:p>
            <a:pPr marL="0" indent="0">
              <a:buNone/>
            </a:pPr>
            <a:r>
              <a:rPr lang="nb-NO" sz="2400"/>
              <a:t>«[</a:t>
            </a:r>
            <a:r>
              <a:rPr lang="nb-NO" sz="2400" i="1"/>
              <a:t>I] </a:t>
            </a:r>
            <a:r>
              <a:rPr lang="nb-NO" sz="2400" i="1" err="1"/>
              <a:t>use</a:t>
            </a:r>
            <a:r>
              <a:rPr lang="nb-NO" sz="2400" i="1"/>
              <a:t> </a:t>
            </a:r>
            <a:r>
              <a:rPr lang="nb-NO" sz="2400" i="1" err="1"/>
              <a:t>the</a:t>
            </a:r>
            <a:r>
              <a:rPr lang="nb-NO" sz="2400" i="1"/>
              <a:t> </a:t>
            </a:r>
            <a:r>
              <a:rPr lang="nb-NO" sz="2400" i="1" err="1"/>
              <a:t>module</a:t>
            </a:r>
            <a:r>
              <a:rPr lang="nb-NO" sz="2400" i="1"/>
              <a:t> </a:t>
            </a:r>
            <a:r>
              <a:rPr lang="nb-NO" sz="2400" i="1" err="1"/>
              <a:t>called</a:t>
            </a:r>
            <a:r>
              <a:rPr lang="nb-NO" sz="2400" i="1"/>
              <a:t> </a:t>
            </a:r>
            <a:r>
              <a:rPr lang="nb-NO" sz="2400" i="1" err="1"/>
              <a:t>the</a:t>
            </a:r>
            <a:r>
              <a:rPr lang="nb-NO" sz="2400" i="1"/>
              <a:t> “Thomas </a:t>
            </a:r>
            <a:r>
              <a:rPr lang="nb-NO" sz="2400" i="1" err="1"/>
              <a:t>module</a:t>
            </a:r>
            <a:r>
              <a:rPr lang="nb-NO" sz="2400" i="1"/>
              <a:t>” as it </a:t>
            </a:r>
            <a:r>
              <a:rPr lang="nb-NO" sz="2400" i="1" err="1"/>
              <a:t>was</a:t>
            </a:r>
            <a:r>
              <a:rPr lang="nb-NO" sz="2400" i="1"/>
              <a:t> </a:t>
            </a:r>
            <a:r>
              <a:rPr lang="nb-NO" sz="2400" i="1" err="1"/>
              <a:t>developed</a:t>
            </a:r>
            <a:r>
              <a:rPr lang="nb-NO" sz="2400" i="1"/>
              <a:t> by Thomas. The program transfers </a:t>
            </a:r>
            <a:r>
              <a:rPr lang="nb-NO" sz="2400" i="1" err="1"/>
              <a:t>suprainformation</a:t>
            </a:r>
            <a:r>
              <a:rPr lang="nb-NO" sz="2400" i="1"/>
              <a:t>, intros, and all metadata </a:t>
            </a:r>
            <a:r>
              <a:rPr lang="nb-NO" sz="2400" i="1" err="1"/>
              <a:t>describing</a:t>
            </a:r>
            <a:r>
              <a:rPr lang="nb-NO" sz="2400" i="1"/>
              <a:t> </a:t>
            </a:r>
            <a:r>
              <a:rPr lang="nb-NO" sz="2400" i="1" err="1"/>
              <a:t>who</a:t>
            </a:r>
            <a:r>
              <a:rPr lang="nb-NO" sz="2400" i="1"/>
              <a:t> </a:t>
            </a:r>
            <a:r>
              <a:rPr lang="nb-NO" sz="2400" i="1" err="1"/>
              <a:t>made</a:t>
            </a:r>
            <a:r>
              <a:rPr lang="nb-NO" sz="2400" i="1"/>
              <a:t> video </a:t>
            </a:r>
            <a:r>
              <a:rPr lang="nb-NO" sz="2400" i="1" err="1"/>
              <a:t>clips</a:t>
            </a:r>
            <a:r>
              <a:rPr lang="nb-NO" sz="2400" i="1"/>
              <a:t>, </a:t>
            </a:r>
            <a:r>
              <a:rPr lang="nb-NO" sz="2400" i="1" err="1"/>
              <a:t>produced</a:t>
            </a:r>
            <a:r>
              <a:rPr lang="nb-NO" sz="2400" i="1"/>
              <a:t> </a:t>
            </a:r>
            <a:r>
              <a:rPr lang="nb-NO" sz="2400" i="1" err="1"/>
              <a:t>them</a:t>
            </a:r>
            <a:r>
              <a:rPr lang="nb-NO" sz="2400" i="1"/>
              <a:t>, and </a:t>
            </a:r>
            <a:r>
              <a:rPr lang="nb-NO" sz="2400" i="1" err="1"/>
              <a:t>everything</a:t>
            </a:r>
            <a:r>
              <a:rPr lang="nb-NO" sz="2400" i="1"/>
              <a:t> </a:t>
            </a:r>
            <a:r>
              <a:rPr lang="nb-NO" sz="2400" i="1" err="1"/>
              <a:t>else</a:t>
            </a:r>
            <a:r>
              <a:rPr lang="nb-NO" sz="2400" i="1"/>
              <a:t>. All </a:t>
            </a:r>
            <a:r>
              <a:rPr lang="nb-NO" sz="2400" i="1" err="1"/>
              <a:t>these</a:t>
            </a:r>
            <a:r>
              <a:rPr lang="nb-NO" sz="2400" i="1"/>
              <a:t> metadata </a:t>
            </a:r>
            <a:r>
              <a:rPr lang="nb-NO" sz="2400" i="1" err="1"/>
              <a:t>are</a:t>
            </a:r>
            <a:r>
              <a:rPr lang="nb-NO" sz="2400" i="1"/>
              <a:t> </a:t>
            </a:r>
            <a:r>
              <a:rPr lang="nb-NO" sz="2400" i="1" err="1"/>
              <a:t>then</a:t>
            </a:r>
            <a:r>
              <a:rPr lang="nb-NO" sz="2400" i="1"/>
              <a:t> [</a:t>
            </a:r>
            <a:r>
              <a:rPr lang="nb-NO" sz="2400" i="1" err="1"/>
              <a:t>automatically</a:t>
            </a:r>
            <a:r>
              <a:rPr lang="nb-NO" sz="2400" i="1"/>
              <a:t>] con- </a:t>
            </a:r>
            <a:r>
              <a:rPr lang="nb-NO" sz="2400" i="1" err="1"/>
              <a:t>nected</a:t>
            </a:r>
            <a:r>
              <a:rPr lang="nb-NO" sz="2400" i="1"/>
              <a:t> to </a:t>
            </a:r>
            <a:r>
              <a:rPr lang="nb-NO" sz="2400" i="1" err="1"/>
              <a:t>the</a:t>
            </a:r>
            <a:r>
              <a:rPr lang="nb-NO" sz="2400" i="1"/>
              <a:t> </a:t>
            </a:r>
            <a:r>
              <a:rPr lang="nb-NO" sz="2400" i="1" err="1"/>
              <a:t>actual</a:t>
            </a:r>
            <a:r>
              <a:rPr lang="nb-NO" sz="2400" i="1"/>
              <a:t> video </a:t>
            </a:r>
            <a:r>
              <a:rPr lang="nb-NO" sz="2400" i="1" err="1"/>
              <a:t>clip</a:t>
            </a:r>
            <a:r>
              <a:rPr lang="nb-NO" sz="2400" i="1"/>
              <a:t> </a:t>
            </a:r>
            <a:r>
              <a:rPr lang="nb-NO" sz="2400" i="1" err="1"/>
              <a:t>aired</a:t>
            </a:r>
            <a:r>
              <a:rPr lang="nb-NO" sz="2400" i="1"/>
              <a:t> and all </a:t>
            </a:r>
            <a:r>
              <a:rPr lang="nb-NO" sz="2400" i="1" err="1"/>
              <a:t>related</a:t>
            </a:r>
            <a:r>
              <a:rPr lang="nb-NO" sz="2400" i="1"/>
              <a:t> </a:t>
            </a:r>
            <a:r>
              <a:rPr lang="nb-NO" sz="2400" i="1" err="1"/>
              <a:t>clips</a:t>
            </a:r>
            <a:r>
              <a:rPr lang="nb-NO" sz="2400" i="1"/>
              <a:t>. </a:t>
            </a:r>
            <a:r>
              <a:rPr lang="nb-NO" sz="2400" i="1" err="1"/>
              <a:t>They</a:t>
            </a:r>
            <a:r>
              <a:rPr lang="nb-NO" sz="2400" i="1"/>
              <a:t> </a:t>
            </a:r>
            <a:r>
              <a:rPr lang="nb-NO" sz="2400" i="1" err="1"/>
              <a:t>are</a:t>
            </a:r>
            <a:r>
              <a:rPr lang="nb-NO" sz="2400" i="1"/>
              <a:t> </a:t>
            </a:r>
            <a:r>
              <a:rPr lang="nb-NO" sz="2400" i="1" err="1"/>
              <a:t>then</a:t>
            </a:r>
            <a:r>
              <a:rPr lang="nb-NO" sz="2400" i="1"/>
              <a:t> </a:t>
            </a:r>
            <a:r>
              <a:rPr lang="nb-NO" sz="2400" i="1" err="1"/>
              <a:t>transferred</a:t>
            </a:r>
            <a:r>
              <a:rPr lang="nb-NO" sz="2400" i="1"/>
              <a:t> to </a:t>
            </a:r>
            <a:r>
              <a:rPr lang="nb-NO" sz="2400" i="1" err="1"/>
              <a:t>something</a:t>
            </a:r>
            <a:r>
              <a:rPr lang="nb-NO" sz="2400" i="1"/>
              <a:t> </a:t>
            </a:r>
            <a:r>
              <a:rPr lang="nb-NO" sz="2400" i="1" err="1"/>
              <a:t>called</a:t>
            </a:r>
            <a:r>
              <a:rPr lang="nb-NO" sz="2400" i="1"/>
              <a:t> “Program Bank” and </a:t>
            </a:r>
            <a:r>
              <a:rPr lang="nb-NO" sz="2400" i="1" err="1"/>
              <a:t>then</a:t>
            </a:r>
            <a:r>
              <a:rPr lang="nb-NO" sz="2400" i="1"/>
              <a:t> to </a:t>
            </a:r>
            <a:r>
              <a:rPr lang="nb-NO" sz="2400" i="1" err="1"/>
              <a:t>the</a:t>
            </a:r>
            <a:r>
              <a:rPr lang="nb-NO" sz="2400" i="1"/>
              <a:t> </a:t>
            </a:r>
            <a:r>
              <a:rPr lang="nb-NO" sz="2400" i="1" err="1"/>
              <a:t>big</a:t>
            </a:r>
            <a:r>
              <a:rPr lang="nb-NO" sz="2400" i="1"/>
              <a:t> </a:t>
            </a:r>
            <a:r>
              <a:rPr lang="nb-NO" sz="2400" i="1" err="1"/>
              <a:t>archive</a:t>
            </a:r>
            <a:r>
              <a:rPr lang="nb-NO" sz="2400" i="1"/>
              <a:t>. </a:t>
            </a:r>
            <a:r>
              <a:rPr lang="nb-NO" sz="2400"/>
              <a:t>«</a:t>
            </a:r>
          </a:p>
          <a:p>
            <a:pPr marL="0" indent="0">
              <a:buNone/>
            </a:pPr>
            <a:endParaRPr lang="nb-NO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23D19-C8E4-D046-A3F8-E1C8EC07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5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2E95-89ED-794F-828F-9AFDC8D1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Increasing</a:t>
            </a:r>
            <a:r>
              <a:rPr lang="nb-NO"/>
              <a:t> </a:t>
            </a:r>
            <a:r>
              <a:rPr lang="nb-NO" err="1"/>
              <a:t>complexity</a:t>
            </a:r>
            <a:r>
              <a:rPr lang="nb-NO"/>
              <a:t> over time - </a:t>
            </a:r>
            <a:r>
              <a:rPr lang="nb-NO" err="1"/>
              <a:t>but</a:t>
            </a:r>
            <a:r>
              <a:rPr lang="nb-NO"/>
              <a:t> </a:t>
            </a:r>
            <a:r>
              <a:rPr lang="nb-NO" err="1"/>
              <a:t>no</a:t>
            </a:r>
            <a:r>
              <a:rPr lang="nb-NO"/>
              <a:t> ‘</a:t>
            </a:r>
            <a:r>
              <a:rPr lang="nb-NO" err="1"/>
              <a:t>lock</a:t>
            </a:r>
            <a:r>
              <a:rPr lang="nb-NO"/>
              <a:t>-in’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F34E-ED66-BF4D-8691-B375D954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i="1"/>
          </a:p>
          <a:p>
            <a:pPr marL="0" indent="0">
              <a:buNone/>
            </a:pPr>
            <a:r>
              <a:rPr lang="nb-NO" i="1"/>
              <a:t>«[</a:t>
            </a:r>
            <a:r>
              <a:rPr lang="nb-NO" i="1" err="1"/>
              <a:t>But</a:t>
            </a:r>
            <a:r>
              <a:rPr lang="nb-NO" i="1"/>
              <a:t>] as more systems </a:t>
            </a:r>
            <a:r>
              <a:rPr lang="nb-NO" i="1" err="1"/>
              <a:t>get</a:t>
            </a:r>
            <a:r>
              <a:rPr lang="nb-NO" i="1"/>
              <a:t> </a:t>
            </a:r>
            <a:r>
              <a:rPr lang="nb-NO" i="1" err="1"/>
              <a:t>integrated</a:t>
            </a:r>
            <a:r>
              <a:rPr lang="nb-NO" i="1"/>
              <a:t>, </a:t>
            </a:r>
            <a:r>
              <a:rPr lang="nb-NO" i="1" err="1"/>
              <a:t>the</a:t>
            </a:r>
            <a:r>
              <a:rPr lang="nb-NO" i="1"/>
              <a:t> </a:t>
            </a:r>
            <a:r>
              <a:rPr lang="nb-NO" i="1" err="1"/>
              <a:t>amount</a:t>
            </a:r>
            <a:r>
              <a:rPr lang="nb-NO" i="1"/>
              <a:t> </a:t>
            </a:r>
            <a:r>
              <a:rPr lang="nb-NO" i="1" err="1"/>
              <a:t>of</a:t>
            </a:r>
            <a:r>
              <a:rPr lang="nb-NO" i="1"/>
              <a:t> </a:t>
            </a:r>
            <a:r>
              <a:rPr lang="nb-NO" i="1" err="1"/>
              <a:t>configuration</a:t>
            </a:r>
            <a:r>
              <a:rPr lang="nb-NO" i="1"/>
              <a:t> </a:t>
            </a:r>
            <a:r>
              <a:rPr lang="nb-NO" i="1" err="1"/>
              <a:t>increases</a:t>
            </a:r>
            <a:r>
              <a:rPr lang="nb-NO" i="1"/>
              <a:t>. And as </a:t>
            </a:r>
            <a:r>
              <a:rPr lang="nb-NO" i="1" err="1"/>
              <a:t>long</a:t>
            </a:r>
            <a:r>
              <a:rPr lang="nb-NO" i="1"/>
              <a:t> as more and more systems </a:t>
            </a:r>
            <a:r>
              <a:rPr lang="nb-NO" i="1" err="1"/>
              <a:t>are</a:t>
            </a:r>
            <a:r>
              <a:rPr lang="nb-NO" i="1"/>
              <a:t> </a:t>
            </a:r>
            <a:r>
              <a:rPr lang="nb-NO" i="1" err="1"/>
              <a:t>integrated</a:t>
            </a:r>
            <a:r>
              <a:rPr lang="nb-NO" i="1"/>
              <a:t> </a:t>
            </a:r>
            <a:r>
              <a:rPr lang="nb-NO" i="1" err="1"/>
              <a:t>with</a:t>
            </a:r>
            <a:r>
              <a:rPr lang="nb-NO" i="1"/>
              <a:t> [News Platform], </a:t>
            </a:r>
            <a:r>
              <a:rPr lang="nb-NO" i="1" err="1"/>
              <a:t>there</a:t>
            </a:r>
            <a:r>
              <a:rPr lang="nb-NO" i="1"/>
              <a:t> </a:t>
            </a:r>
            <a:r>
              <a:rPr lang="nb-NO" i="1" err="1"/>
              <a:t>are</a:t>
            </a:r>
            <a:r>
              <a:rPr lang="nb-NO" i="1"/>
              <a:t> more systems </a:t>
            </a:r>
            <a:r>
              <a:rPr lang="nb-NO" i="1" err="1"/>
              <a:t>you</a:t>
            </a:r>
            <a:r>
              <a:rPr lang="nb-NO" i="1"/>
              <a:t> have to </a:t>
            </a:r>
            <a:r>
              <a:rPr lang="nb-NO" i="1" err="1"/>
              <a:t>take</a:t>
            </a:r>
            <a:r>
              <a:rPr lang="nb-NO" i="1"/>
              <a:t> </a:t>
            </a:r>
            <a:r>
              <a:rPr lang="nb-NO" i="1" err="1"/>
              <a:t>into</a:t>
            </a:r>
            <a:r>
              <a:rPr lang="nb-NO" i="1"/>
              <a:t> </a:t>
            </a:r>
            <a:r>
              <a:rPr lang="nb-NO" i="1" err="1"/>
              <a:t>the</a:t>
            </a:r>
            <a:r>
              <a:rPr lang="nb-NO" i="1"/>
              <a:t> </a:t>
            </a:r>
            <a:r>
              <a:rPr lang="nb-NO" i="1" err="1"/>
              <a:t>account</a:t>
            </a:r>
            <a:r>
              <a:rPr lang="nb-NO" i="1"/>
              <a:t> </a:t>
            </a:r>
            <a:r>
              <a:rPr lang="nb-NO" i="1" err="1"/>
              <a:t>when</a:t>
            </a:r>
            <a:r>
              <a:rPr lang="nb-NO" i="1"/>
              <a:t> </a:t>
            </a:r>
            <a:r>
              <a:rPr lang="nb-NO" i="1" err="1"/>
              <a:t>doing</a:t>
            </a:r>
            <a:r>
              <a:rPr lang="nb-NO" i="1"/>
              <a:t> </a:t>
            </a:r>
            <a:r>
              <a:rPr lang="nb-NO" i="1" err="1"/>
              <a:t>the</a:t>
            </a:r>
            <a:r>
              <a:rPr lang="nb-NO" i="1"/>
              <a:t> </a:t>
            </a:r>
            <a:r>
              <a:rPr lang="nb-NO" i="1" err="1"/>
              <a:t>actual</a:t>
            </a:r>
            <a:r>
              <a:rPr lang="nb-NO" i="1"/>
              <a:t> </a:t>
            </a:r>
            <a:r>
              <a:rPr lang="nb-NO" i="1" err="1"/>
              <a:t>configuring</a:t>
            </a:r>
            <a:r>
              <a:rPr lang="nb-NO"/>
              <a:t>»</a:t>
            </a:r>
          </a:p>
          <a:p>
            <a:pPr marL="0" indent="0">
              <a:buNone/>
            </a:pPr>
            <a:r>
              <a:rPr lang="nb-NO"/>
              <a:t>   (Stakeholder 2, </a:t>
            </a:r>
            <a:r>
              <a:rPr lang="nb-NO" err="1"/>
              <a:t>project</a:t>
            </a:r>
            <a:r>
              <a:rPr lang="nb-NO"/>
              <a:t> </a:t>
            </a:r>
            <a:r>
              <a:rPr lang="nb-NO" err="1"/>
              <a:t>participant</a:t>
            </a:r>
            <a:r>
              <a:rPr lang="nb-NO"/>
              <a:t>)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23D19-C8E4-D046-A3F8-E1C8EC07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14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109A-3BE8-914C-AF49-1100688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User </a:t>
            </a:r>
            <a:r>
              <a:rPr lang="nb-NO" dirty="0" err="1"/>
              <a:t>organizations</a:t>
            </a:r>
            <a:r>
              <a:rPr lang="nb-NO" dirty="0"/>
              <a:t> </a:t>
            </a:r>
            <a:r>
              <a:rPr lang="nb-NO" dirty="0" err="1"/>
              <a:t>utilize</a:t>
            </a:r>
            <a:r>
              <a:rPr lang="nb-NO" dirty="0"/>
              <a:t> multiple </a:t>
            </a:r>
            <a:r>
              <a:rPr lang="nb-NO" dirty="0" err="1"/>
              <a:t>platforms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6AE5-EF14-164A-8F64-0594E2333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2680792" cy="4114800"/>
          </a:xfrm>
        </p:spPr>
        <p:txBody>
          <a:bodyPr/>
          <a:lstStyle/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Google </a:t>
            </a:r>
            <a:r>
              <a:rPr lang="nb-NO" sz="2400" dirty="0" err="1"/>
              <a:t>docs</a:t>
            </a:r>
            <a:r>
              <a:rPr lang="nb-NO" sz="2400" dirty="0"/>
              <a:t> and Microsoft 365 to </a:t>
            </a:r>
            <a:r>
              <a:rPr lang="nb-NO" sz="2400" dirty="0" err="1"/>
              <a:t>compensate</a:t>
            </a:r>
            <a:r>
              <a:rPr lang="nb-NO" sz="2400" dirty="0"/>
              <a:t> for </a:t>
            </a:r>
            <a:r>
              <a:rPr lang="nb-NO" sz="2400" dirty="0" err="1"/>
              <a:t>lacking</a:t>
            </a:r>
            <a:r>
              <a:rPr lang="nb-NO" sz="2400" dirty="0"/>
              <a:t> </a:t>
            </a:r>
            <a:r>
              <a:rPr lang="nb-NO" sz="2400" dirty="0" err="1"/>
              <a:t>features</a:t>
            </a:r>
            <a:endParaRPr lang="nb-NO" sz="2400" dirty="0"/>
          </a:p>
          <a:p>
            <a:r>
              <a:rPr lang="nb-NO" sz="2400" dirty="0" err="1"/>
              <a:t>Provided</a:t>
            </a:r>
            <a:r>
              <a:rPr lang="nb-NO" sz="2400" dirty="0"/>
              <a:t> </a:t>
            </a:r>
            <a:r>
              <a:rPr lang="nb-NO" sz="2400" dirty="0" err="1"/>
              <a:t>new</a:t>
            </a:r>
            <a:r>
              <a:rPr lang="nb-NO" sz="2400" dirty="0"/>
              <a:t> </a:t>
            </a:r>
            <a:r>
              <a:rPr lang="nb-NO" sz="2400" dirty="0" err="1"/>
              <a:t>options</a:t>
            </a:r>
            <a:endParaRPr lang="nb-NO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99436-6B80-C443-BB99-0FD3FA9F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F7685A68-A2B8-264D-B369-A733358D5D8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392" y="1979084"/>
            <a:ext cx="5472608" cy="3968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0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BE31-F3AD-4C40-BD34-A41022BC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64" y="122414"/>
            <a:ext cx="4383832" cy="1143000"/>
          </a:xfrm>
        </p:spPr>
        <p:txBody>
          <a:bodyPr/>
          <a:lstStyle/>
          <a:p>
            <a:r>
              <a:rPr lang="en-GB" sz="2000" dirty="0"/>
              <a:t>Managing platforms in user organizations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A989F-B6EE-FA4E-98C2-5C001F1D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C57C0-EAAD-BA4C-B0AA-CE9F8332B114}"/>
              </a:ext>
            </a:extLst>
          </p:cNvPr>
          <p:cNvSpPr/>
          <p:nvPr/>
        </p:nvSpPr>
        <p:spPr bwMode="auto">
          <a:xfrm>
            <a:off x="1654814" y="2711230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DDED7-24A2-2441-ADC4-93E944094B4F}"/>
              </a:ext>
            </a:extLst>
          </p:cNvPr>
          <p:cNvSpPr/>
          <p:nvPr/>
        </p:nvSpPr>
        <p:spPr bwMode="auto">
          <a:xfrm>
            <a:off x="1094878" y="2711230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A3174-3792-574D-B24E-1FE94A4E5961}"/>
              </a:ext>
            </a:extLst>
          </p:cNvPr>
          <p:cNvSpPr/>
          <p:nvPr/>
        </p:nvSpPr>
        <p:spPr bwMode="auto">
          <a:xfrm>
            <a:off x="2215758" y="2711230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35C10CE-9C06-1A48-97BA-06B3B61D9BE2}"/>
              </a:ext>
            </a:extLst>
          </p:cNvPr>
          <p:cNvSpPr/>
          <p:nvPr/>
        </p:nvSpPr>
        <p:spPr bwMode="auto">
          <a:xfrm>
            <a:off x="697141" y="848421"/>
            <a:ext cx="3901329" cy="1754602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News platform ecosystem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D69A65-84C6-9942-9B85-6DE18280EE6C}"/>
              </a:ext>
            </a:extLst>
          </p:cNvPr>
          <p:cNvSpPr/>
          <p:nvPr/>
        </p:nvSpPr>
        <p:spPr bwMode="auto">
          <a:xfrm>
            <a:off x="3285773" y="2708576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9BC21-9BEB-1D43-9E34-2C74186360EF}"/>
              </a:ext>
            </a:extLst>
          </p:cNvPr>
          <p:cNvSpPr txBox="1"/>
          <p:nvPr/>
        </p:nvSpPr>
        <p:spPr>
          <a:xfrm>
            <a:off x="5454296" y="2305925"/>
            <a:ext cx="300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Continuous innovation of «digital options»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BE2A4-085C-F249-8BB9-6D0B7F9E0139}"/>
              </a:ext>
            </a:extLst>
          </p:cNvPr>
          <p:cNvSpPr txBox="1"/>
          <p:nvPr/>
        </p:nvSpPr>
        <p:spPr>
          <a:xfrm>
            <a:off x="3770851" y="255071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...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20E8DD8-1AFA-404A-8AD5-91AD703E2EA9}"/>
              </a:ext>
            </a:extLst>
          </p:cNvPr>
          <p:cNvSpPr/>
          <p:nvPr/>
        </p:nvSpPr>
        <p:spPr bwMode="auto">
          <a:xfrm>
            <a:off x="1094878" y="3556285"/>
            <a:ext cx="3914330" cy="178649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Media Company managing the local instantiation of News platform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36311D-EC7D-0C4A-913E-9D93876FDC23}"/>
              </a:ext>
            </a:extLst>
          </p:cNvPr>
          <p:cNvSpPr/>
          <p:nvPr/>
        </p:nvSpPr>
        <p:spPr bwMode="auto">
          <a:xfrm>
            <a:off x="1094878" y="3297251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BE6EE0-7380-3D45-8DA1-189B7D2E40E5}"/>
              </a:ext>
            </a:extLst>
          </p:cNvPr>
          <p:cNvSpPr/>
          <p:nvPr/>
        </p:nvSpPr>
        <p:spPr bwMode="auto">
          <a:xfrm>
            <a:off x="1638449" y="3460126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53EB1-5737-3342-B84F-EE6646C6FAB9}"/>
              </a:ext>
            </a:extLst>
          </p:cNvPr>
          <p:cNvSpPr txBox="1"/>
          <p:nvPr/>
        </p:nvSpPr>
        <p:spPr>
          <a:xfrm>
            <a:off x="5465389" y="3211599"/>
            <a:ext cx="314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Media Company recognizing, developing and realizing some of the «digital options»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F4A21A-857C-7F48-BC07-3048DCCDB0B4}"/>
              </a:ext>
            </a:extLst>
          </p:cNvPr>
          <p:cNvSpPr/>
          <p:nvPr/>
        </p:nvSpPr>
        <p:spPr bwMode="auto">
          <a:xfrm>
            <a:off x="4424760" y="2711230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B20892-C4E3-4D45-B76B-CC8FD32036F4}"/>
              </a:ext>
            </a:extLst>
          </p:cNvPr>
          <p:cNvSpPr/>
          <p:nvPr/>
        </p:nvSpPr>
        <p:spPr bwMode="auto">
          <a:xfrm>
            <a:off x="2740686" y="2701710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46563-6D1D-B949-8645-BA9C325D7E88}"/>
              </a:ext>
            </a:extLst>
          </p:cNvPr>
          <p:cNvSpPr/>
          <p:nvPr/>
        </p:nvSpPr>
        <p:spPr bwMode="auto">
          <a:xfrm>
            <a:off x="4577160" y="2863630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F2E19E-0225-E643-BD49-0881777AAA38}"/>
              </a:ext>
            </a:extLst>
          </p:cNvPr>
          <p:cNvSpPr/>
          <p:nvPr/>
        </p:nvSpPr>
        <p:spPr bwMode="auto">
          <a:xfrm>
            <a:off x="2182020" y="3539657"/>
            <a:ext cx="432048" cy="4320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E9392F-54E6-1B48-8198-CCBACDC7CA5B}"/>
              </a:ext>
            </a:extLst>
          </p:cNvPr>
          <p:cNvSpPr/>
          <p:nvPr/>
        </p:nvSpPr>
        <p:spPr bwMode="auto">
          <a:xfrm>
            <a:off x="1094878" y="4976632"/>
            <a:ext cx="432048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362BB6-F2B7-EF4A-99BB-3BCBEC0EAE6E}"/>
              </a:ext>
            </a:extLst>
          </p:cNvPr>
          <p:cNvSpPr txBox="1"/>
          <p:nvPr/>
        </p:nvSpPr>
        <p:spPr>
          <a:xfrm>
            <a:off x="5465389" y="4449532"/>
            <a:ext cx="3142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Media Company planting, evaluating, and resolving “digital debt” reducing or increasing the number of possible options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5CE3B5-46DB-D746-9690-4A120AA3A2B7}"/>
              </a:ext>
            </a:extLst>
          </p:cNvPr>
          <p:cNvSpPr/>
          <p:nvPr/>
        </p:nvSpPr>
        <p:spPr bwMode="auto">
          <a:xfrm>
            <a:off x="1634595" y="5165347"/>
            <a:ext cx="432048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9CDCAB-F3A9-D547-9896-B24EA9A91CF7}"/>
              </a:ext>
            </a:extLst>
          </p:cNvPr>
          <p:cNvSpPr/>
          <p:nvPr/>
        </p:nvSpPr>
        <p:spPr bwMode="auto">
          <a:xfrm>
            <a:off x="2182020" y="5305836"/>
            <a:ext cx="432048" cy="4320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660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953F-A031-2F41-AE21-350BA6E2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0CDE3-5D7A-1047-9EDC-B61704917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Developing</a:t>
            </a:r>
            <a:r>
              <a:rPr lang="nb-NO" dirty="0"/>
              <a:t> digital </a:t>
            </a:r>
            <a:r>
              <a:rPr lang="nb-NO" dirty="0" err="1"/>
              <a:t>options</a:t>
            </a:r>
            <a:r>
              <a:rPr lang="nb-NO" dirty="0"/>
              <a:t> </a:t>
            </a:r>
            <a:r>
              <a:rPr lang="nb-NO" dirty="0" err="1"/>
              <a:t>provided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ways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resolving</a:t>
            </a:r>
            <a:r>
              <a:rPr lang="nb-NO" dirty="0"/>
              <a:t> digital </a:t>
            </a:r>
            <a:r>
              <a:rPr lang="nb-NO" dirty="0" err="1"/>
              <a:t>debt</a:t>
            </a:r>
            <a:r>
              <a:rPr lang="nb-NO" dirty="0"/>
              <a:t> </a:t>
            </a:r>
          </a:p>
          <a:p>
            <a:r>
              <a:rPr lang="nb-NO" dirty="0" err="1"/>
              <a:t>Realizing</a:t>
            </a:r>
            <a:r>
              <a:rPr lang="nb-NO" dirty="0"/>
              <a:t> digital </a:t>
            </a:r>
            <a:r>
              <a:rPr lang="nb-NO" dirty="0" err="1"/>
              <a:t>options</a:t>
            </a:r>
            <a:r>
              <a:rPr lang="nb-NO" dirty="0"/>
              <a:t> </a:t>
            </a:r>
            <a:r>
              <a:rPr lang="nb-NO" dirty="0" err="1"/>
              <a:t>intentionally</a:t>
            </a:r>
            <a:r>
              <a:rPr lang="nb-NO" dirty="0"/>
              <a:t> and </a:t>
            </a:r>
            <a:r>
              <a:rPr lang="nb-NO" dirty="0" err="1"/>
              <a:t>unintentionally</a:t>
            </a:r>
            <a:r>
              <a:rPr lang="nb-NO" dirty="0"/>
              <a:t> </a:t>
            </a:r>
            <a:r>
              <a:rPr lang="nb-NO" dirty="0" err="1"/>
              <a:t>planted</a:t>
            </a:r>
            <a:r>
              <a:rPr lang="nb-NO" dirty="0"/>
              <a:t> digital </a:t>
            </a:r>
            <a:r>
              <a:rPr lang="nb-NO" dirty="0" err="1"/>
              <a:t>debt</a:t>
            </a:r>
            <a:endParaRPr lang="nb-NO" dirty="0"/>
          </a:p>
          <a:p>
            <a:r>
              <a:rPr lang="nb-NO" dirty="0" err="1"/>
              <a:t>Developing</a:t>
            </a:r>
            <a:r>
              <a:rPr lang="nb-NO" dirty="0"/>
              <a:t> and </a:t>
            </a:r>
            <a:r>
              <a:rPr lang="nb-NO" dirty="0" err="1"/>
              <a:t>realizing</a:t>
            </a:r>
            <a:r>
              <a:rPr lang="nb-NO" dirty="0"/>
              <a:t> digital </a:t>
            </a:r>
            <a:r>
              <a:rPr lang="nb-NO" dirty="0" err="1"/>
              <a:t>options</a:t>
            </a:r>
            <a:r>
              <a:rPr lang="nb-NO" dirty="0"/>
              <a:t> led to </a:t>
            </a:r>
            <a:r>
              <a:rPr lang="nb-NO" dirty="0" err="1"/>
              <a:t>unwise</a:t>
            </a:r>
            <a:r>
              <a:rPr lang="nb-NO" dirty="0"/>
              <a:t> planting </a:t>
            </a:r>
            <a:r>
              <a:rPr lang="nb-NO" dirty="0" err="1"/>
              <a:t>of</a:t>
            </a:r>
            <a:r>
              <a:rPr lang="nb-NO" dirty="0"/>
              <a:t> digital </a:t>
            </a:r>
            <a:r>
              <a:rPr lang="nb-NO" dirty="0" err="1"/>
              <a:t>debt</a:t>
            </a:r>
            <a:r>
              <a:rPr lang="nb-NO" dirty="0"/>
              <a:t> </a:t>
            </a:r>
          </a:p>
          <a:p>
            <a:r>
              <a:rPr lang="nb-NO" dirty="0" err="1"/>
              <a:t>Resolving</a:t>
            </a:r>
            <a:r>
              <a:rPr lang="nb-NO" dirty="0"/>
              <a:t> digital </a:t>
            </a:r>
            <a:r>
              <a:rPr lang="nb-NO" dirty="0" err="1"/>
              <a:t>debt</a:t>
            </a:r>
            <a:r>
              <a:rPr lang="nb-NO" dirty="0"/>
              <a:t> </a:t>
            </a:r>
            <a:r>
              <a:rPr lang="nb-NO" dirty="0" err="1"/>
              <a:t>facilitated</a:t>
            </a:r>
            <a:r>
              <a:rPr lang="nb-NO" dirty="0"/>
              <a:t> </a:t>
            </a:r>
            <a:r>
              <a:rPr lang="nb-NO" dirty="0" err="1"/>
              <a:t>developing</a:t>
            </a:r>
            <a:r>
              <a:rPr lang="nb-NO" dirty="0"/>
              <a:t> and </a:t>
            </a:r>
            <a:r>
              <a:rPr lang="nb-NO" dirty="0" err="1"/>
              <a:t>realizing</a:t>
            </a:r>
            <a:r>
              <a:rPr lang="nb-NO" dirty="0"/>
              <a:t> digital </a:t>
            </a:r>
            <a:r>
              <a:rPr lang="nb-NO" dirty="0" err="1"/>
              <a:t>options</a:t>
            </a:r>
            <a:r>
              <a:rPr lang="nb-NO" dirty="0"/>
              <a:t> </a:t>
            </a:r>
          </a:p>
          <a:p>
            <a:pPr lvl="1"/>
            <a:endParaRPr lang="nb-NO" sz="2000" dirty="0"/>
          </a:p>
          <a:p>
            <a:pPr lvl="1"/>
            <a:endParaRPr lang="nb-NO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19C8-6245-3F44-A046-2AB5ABAD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6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953F-A031-2F41-AE21-350BA6E2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Concluding</a:t>
            </a:r>
            <a:r>
              <a:rPr lang="nb-NO" dirty="0"/>
              <a:t> </a:t>
            </a:r>
            <a:r>
              <a:rPr lang="nb-NO" dirty="0" err="1"/>
              <a:t>remarks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0CDE3-5D7A-1047-9EDC-B6170491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44824"/>
            <a:ext cx="7696200" cy="4114800"/>
          </a:xfrm>
        </p:spPr>
        <p:txBody>
          <a:bodyPr/>
          <a:lstStyle/>
          <a:p>
            <a:r>
              <a:rPr lang="en-GB" sz="2000" dirty="0"/>
              <a:t>Platforms in user organizations have different dynamics and user organizations play multiple roles simultaneously</a:t>
            </a:r>
          </a:p>
          <a:p>
            <a:r>
              <a:rPr lang="en-GB" sz="2000" dirty="0"/>
              <a:t>A weakness that current literature is focused on platform owners and consumers – not user organizations</a:t>
            </a:r>
          </a:p>
          <a:p>
            <a:r>
              <a:rPr lang="en-GB" sz="2000" dirty="0"/>
              <a:t>Platform ecosystems provides both sources for digital options as well as digital debt </a:t>
            </a:r>
          </a:p>
          <a:p>
            <a:r>
              <a:rPr lang="en-GB" sz="2000" dirty="0"/>
              <a:t>Using several – fragmented platforms adds flexibility, but can also increase complexity</a:t>
            </a:r>
          </a:p>
          <a:p>
            <a:r>
              <a:rPr lang="en-GB" sz="2000" dirty="0"/>
              <a:t>Generative platform ecosystems may not be generative in specific contexts – and contextual characteristics may make them more generative</a:t>
            </a:r>
          </a:p>
          <a:p>
            <a:pPr lvl="1"/>
            <a:endParaRPr lang="en-GB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419C8-6245-3F44-A046-2AB5ABAD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3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19CF-82DB-D44B-BF8D-FF144B7F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But</a:t>
            </a:r>
            <a:r>
              <a:rPr lang="nb-NO" dirty="0"/>
              <a:t>, </a:t>
            </a:r>
            <a:r>
              <a:rPr lang="nb-NO" dirty="0" err="1"/>
              <a:t>what</a:t>
            </a:r>
            <a:r>
              <a:rPr lang="nb-NO" dirty="0"/>
              <a:t> is a </a:t>
            </a:r>
            <a:r>
              <a:rPr lang="nb-NO" dirty="0" err="1"/>
              <a:t>platform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B83F1-BA8C-944D-927C-9134B59A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An operating system?</a:t>
            </a:r>
          </a:p>
          <a:p>
            <a:r>
              <a:rPr lang="nb-NO" sz="2400" dirty="0"/>
              <a:t>A </a:t>
            </a:r>
            <a:r>
              <a:rPr lang="nb-NO" sz="2400" dirty="0" err="1"/>
              <a:t>layered</a:t>
            </a:r>
            <a:r>
              <a:rPr lang="nb-NO" sz="2400" dirty="0"/>
              <a:t> </a:t>
            </a:r>
            <a:r>
              <a:rPr lang="nb-NO" sz="2400" dirty="0" err="1"/>
              <a:t>software</a:t>
            </a:r>
            <a:r>
              <a:rPr lang="nb-NO" sz="2400" dirty="0"/>
              <a:t> </a:t>
            </a:r>
            <a:r>
              <a:rPr lang="nb-NO" sz="2400" dirty="0" err="1"/>
              <a:t>architecture</a:t>
            </a:r>
            <a:r>
              <a:rPr lang="nb-NO" sz="2400" dirty="0"/>
              <a:t>?</a:t>
            </a:r>
          </a:p>
          <a:p>
            <a:r>
              <a:rPr lang="nb-NO" sz="2400" dirty="0"/>
              <a:t>A </a:t>
            </a:r>
            <a:r>
              <a:rPr lang="nb-NO" sz="2400" dirty="0" err="1"/>
              <a:t>multi-sided</a:t>
            </a:r>
            <a:r>
              <a:rPr lang="nb-NO" sz="2400" dirty="0"/>
              <a:t> </a:t>
            </a:r>
            <a:r>
              <a:rPr lang="nb-NO" sz="2400" dirty="0" err="1"/>
              <a:t>market</a:t>
            </a:r>
            <a:r>
              <a:rPr lang="nb-NO" sz="2400" dirty="0"/>
              <a:t>?</a:t>
            </a:r>
          </a:p>
          <a:p>
            <a:r>
              <a:rPr lang="nb-NO" sz="2400" dirty="0"/>
              <a:t>A </a:t>
            </a:r>
            <a:r>
              <a:rPr lang="nb-NO" sz="2400" dirty="0" err="1"/>
              <a:t>distributed</a:t>
            </a:r>
            <a:r>
              <a:rPr lang="nb-NO" sz="2400" dirty="0"/>
              <a:t> </a:t>
            </a:r>
            <a:r>
              <a:rPr lang="nb-NO" sz="2400" dirty="0" err="1"/>
              <a:t>innovation</a:t>
            </a:r>
            <a:r>
              <a:rPr lang="nb-NO" sz="2400" dirty="0"/>
              <a:t> system?</a:t>
            </a:r>
          </a:p>
          <a:p>
            <a:r>
              <a:rPr lang="nb-NO" sz="2400" dirty="0"/>
              <a:t>A </a:t>
            </a:r>
            <a:r>
              <a:rPr lang="nb-NO" sz="2400" dirty="0" err="1"/>
              <a:t>transaction</a:t>
            </a:r>
            <a:r>
              <a:rPr lang="nb-NO" sz="2400" dirty="0"/>
              <a:t> system? </a:t>
            </a:r>
          </a:p>
          <a:p>
            <a:r>
              <a:rPr lang="nb-NO" sz="2400" dirty="0" err="1"/>
              <a:t>Apps</a:t>
            </a:r>
            <a:r>
              <a:rPr lang="nb-NO" sz="2400" dirty="0"/>
              <a:t> and digital services?</a:t>
            </a:r>
          </a:p>
          <a:p>
            <a:r>
              <a:rPr lang="nb-NO" sz="2400" dirty="0"/>
              <a:t>A data </a:t>
            </a:r>
            <a:r>
              <a:rPr lang="nb-NO" sz="2400" dirty="0" err="1"/>
              <a:t>platform</a:t>
            </a:r>
            <a:r>
              <a:rPr lang="nb-NO" sz="2400" dirty="0"/>
              <a:t>?</a:t>
            </a:r>
          </a:p>
          <a:p>
            <a:pPr marL="0" indent="0">
              <a:buNone/>
            </a:pPr>
            <a:r>
              <a:rPr lang="nb-NO" sz="3200" b="1" i="1" dirty="0" err="1"/>
              <a:t>Can</a:t>
            </a:r>
            <a:r>
              <a:rPr lang="nb-NO" sz="3200" b="1" i="1" dirty="0"/>
              <a:t> </a:t>
            </a:r>
            <a:r>
              <a:rPr lang="nb-NO" sz="3200" b="1" i="1" dirty="0" err="1"/>
              <a:t>implicate</a:t>
            </a:r>
            <a:r>
              <a:rPr lang="nb-NO" sz="3200" b="1" dirty="0"/>
              <a:t> all </a:t>
            </a:r>
            <a:r>
              <a:rPr lang="nb-NO" sz="3200" b="1" dirty="0" err="1"/>
              <a:t>of</a:t>
            </a:r>
            <a:r>
              <a:rPr lang="nb-NO" sz="3200" b="1" dirty="0"/>
              <a:t> </a:t>
            </a:r>
            <a:r>
              <a:rPr lang="nb-NO" sz="3200" b="1" dirty="0" err="1"/>
              <a:t>the</a:t>
            </a:r>
            <a:r>
              <a:rPr lang="nb-NO" sz="3200" b="1" dirty="0"/>
              <a:t> </a:t>
            </a:r>
            <a:r>
              <a:rPr lang="nb-NO" sz="3200" b="1" dirty="0" err="1"/>
              <a:t>above</a:t>
            </a:r>
            <a:r>
              <a:rPr lang="nb-NO" sz="3200" b="1" dirty="0"/>
              <a:t>, and more!</a:t>
            </a: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3E525-FBF3-6248-9500-19754244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3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as a metaphor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1832" y="1871426"/>
            <a:ext cx="8068640" cy="4638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“The term </a:t>
            </a:r>
            <a:r>
              <a:rPr lang="en-GB" sz="2400" i="1" dirty="0"/>
              <a:t>platform</a:t>
            </a:r>
            <a:r>
              <a:rPr lang="en-GB" sz="2400" dirty="0"/>
              <a:t> has a rich history and many uses. </a:t>
            </a:r>
            <a:r>
              <a:rPr lang="en-GB" sz="2400" i="1" dirty="0"/>
              <a:t>Plat</a:t>
            </a:r>
            <a:r>
              <a:rPr lang="en-GB" sz="2400" dirty="0"/>
              <a:t>,  meaning flat or level, and </a:t>
            </a:r>
            <a:r>
              <a:rPr lang="en-GB" sz="2400" i="1" dirty="0" err="1"/>
              <a:t>forme</a:t>
            </a:r>
            <a:r>
              <a:rPr lang="en-GB" sz="2400" dirty="0"/>
              <a:t>, meaning shape or arrangement of parts – together imply a flat, possibly raised, surface onto which something can be placed” (Tilson et al., 2013: p. 2) 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2627784" y="6327359"/>
            <a:ext cx="475252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">
                <a:ea typeface="ＭＳ Ｐゴシック" pitchFamily="-105" charset="-128"/>
              </a:rPr>
              <a:t>Knut H. Rolland (2019) Digital Platforms – A User Organization Perspective</a:t>
            </a:r>
            <a:endParaRPr lang="nb-NO" dirty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9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3606" y="496149"/>
            <a:ext cx="8292850" cy="1143000"/>
          </a:xfrm>
        </p:spPr>
        <p:txBody>
          <a:bodyPr/>
          <a:lstStyle/>
          <a:p>
            <a:r>
              <a:rPr lang="en-GB" dirty="0"/>
              <a:t>Platform as layered modular architecture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1" y="1484784"/>
            <a:ext cx="8216849" cy="321920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971599" y="4748840"/>
            <a:ext cx="7234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A software platform is “the extensible codebase of a software-based system that provides core functionality shared by the modules that interoperate with it and the interfaces through which they interoperate” and modules as “an add-on software subsystem that connects to the platform to add functionality to it” (</a:t>
            </a:r>
            <a:r>
              <a:rPr lang="en-GB" sz="1800" dirty="0" err="1"/>
              <a:t>Tiwana</a:t>
            </a:r>
            <a:r>
              <a:rPr lang="en-GB" sz="1800" dirty="0"/>
              <a:t> et al., 2010: p. 675). 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 bwMode="auto">
          <a:xfrm>
            <a:off x="3131840" y="6467415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">
                <a:ea typeface="ＭＳ Ｐゴシック" pitchFamily="-105" charset="-128"/>
              </a:rPr>
              <a:t>Knut H. Rolland (2019) Digital Platforms – A User Organization Perspective</a:t>
            </a:r>
            <a:endParaRPr lang="nb-NO" dirty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0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E205-C703-C746-8D23-5554C05A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: Microsoft SharePoint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E4EAA-96A8-1149-B4A1-4DC6A209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pic>
        <p:nvPicPr>
          <p:cNvPr id="5" name="Bilde 8">
            <a:extLst>
              <a:ext uri="{FF2B5EF4-FFF2-40B4-BE49-F238E27FC236}">
                <a16:creationId xmlns:a16="http://schemas.microsoft.com/office/drawing/2014/main" id="{68F170E5-81EF-9F48-9B04-CD1F0BA9D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33899"/>
            <a:ext cx="6229422" cy="2920973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01C2256D-8233-EC4C-8786-40566DB4E6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022452"/>
            <a:ext cx="4714353" cy="30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EB24-AA6D-7845-8E25-A7D2A9C9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Platform as a </a:t>
            </a:r>
            <a:r>
              <a:rPr lang="nb-NO" dirty="0" err="1"/>
              <a:t>multi-sided</a:t>
            </a:r>
            <a:r>
              <a:rPr lang="nb-NO" dirty="0"/>
              <a:t> </a:t>
            </a:r>
            <a:r>
              <a:rPr lang="nb-NO" dirty="0" err="1"/>
              <a:t>market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23388-7B8F-5740-AD92-06CB6891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nb-NO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8E020F-247A-6441-BC9F-2ED10126721A}"/>
              </a:ext>
            </a:extLst>
          </p:cNvPr>
          <p:cNvSpPr/>
          <p:nvPr/>
        </p:nvSpPr>
        <p:spPr>
          <a:xfrm>
            <a:off x="2411760" y="3525072"/>
            <a:ext cx="3240360" cy="199853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Platform </a:t>
            </a:r>
            <a:r>
              <a:rPr lang="nb-NO" dirty="0" err="1"/>
              <a:t>owner</a:t>
            </a:r>
            <a:r>
              <a:rPr lang="nb-NO" dirty="0"/>
              <a:t>: </a:t>
            </a:r>
          </a:p>
          <a:p>
            <a:pPr algn="ctr"/>
            <a:r>
              <a:rPr lang="nb-NO" dirty="0" err="1"/>
              <a:t>mediating</a:t>
            </a:r>
            <a:r>
              <a:rPr lang="nb-NO" dirty="0"/>
              <a:t> </a:t>
            </a:r>
            <a:r>
              <a:rPr lang="nb-NO" dirty="0" err="1"/>
              <a:t>transactions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provider and </a:t>
            </a:r>
            <a:r>
              <a:rPr lang="nb-NO" dirty="0" err="1"/>
              <a:t>consumer</a:t>
            </a:r>
            <a:endParaRPr lang="nb-NO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71A30B6-35EF-0548-A256-48882243AB27}"/>
              </a:ext>
            </a:extLst>
          </p:cNvPr>
          <p:cNvSpPr/>
          <p:nvPr/>
        </p:nvSpPr>
        <p:spPr>
          <a:xfrm>
            <a:off x="323528" y="1981200"/>
            <a:ext cx="1656184" cy="111038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i="1" dirty="0"/>
              <a:t>n</a:t>
            </a:r>
            <a:r>
              <a:rPr lang="nb-NO" dirty="0"/>
              <a:t> service </a:t>
            </a:r>
            <a:r>
              <a:rPr lang="nb-NO" dirty="0" err="1"/>
              <a:t>consumers</a:t>
            </a:r>
            <a:endParaRPr lang="nb-NO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11C1C86-4818-E247-8B1D-557EDB577ECD}"/>
              </a:ext>
            </a:extLst>
          </p:cNvPr>
          <p:cNvSpPr/>
          <p:nvPr/>
        </p:nvSpPr>
        <p:spPr>
          <a:xfrm>
            <a:off x="6233211" y="1934782"/>
            <a:ext cx="1800200" cy="1110382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i="1" dirty="0"/>
              <a:t>n</a:t>
            </a:r>
            <a:r>
              <a:rPr lang="nb-NO" dirty="0"/>
              <a:t> service </a:t>
            </a:r>
            <a:r>
              <a:rPr lang="nb-NO" dirty="0" err="1"/>
              <a:t>providers</a:t>
            </a:r>
            <a:endParaRPr lang="nb-N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E62AF-C7F0-CF4B-A029-387A04FFF3DA}"/>
              </a:ext>
            </a:extLst>
          </p:cNvPr>
          <p:cNvSpPr/>
          <p:nvPr/>
        </p:nvSpPr>
        <p:spPr>
          <a:xfrm>
            <a:off x="5854757" y="3525072"/>
            <a:ext cx="32689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AdvMINION"/>
              </a:rPr>
              <a:t>«Bring </a:t>
            </a:r>
            <a:r>
              <a:rPr lang="nb-NO" dirty="0" err="1">
                <a:latin typeface="AdvMINION"/>
              </a:rPr>
              <a:t>together</a:t>
            </a:r>
            <a:r>
              <a:rPr lang="nb-NO" dirty="0">
                <a:latin typeface="AdvMINION"/>
              </a:rPr>
              <a:t> (or match) </a:t>
            </a:r>
            <a:r>
              <a:rPr lang="nb-NO" dirty="0" err="1">
                <a:latin typeface="AdvMINION"/>
              </a:rPr>
              <a:t>distinct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groups</a:t>
            </a:r>
            <a:r>
              <a:rPr lang="nb-NO" dirty="0">
                <a:latin typeface="AdvMINION"/>
              </a:rPr>
              <a:t>, </a:t>
            </a:r>
            <a:r>
              <a:rPr lang="nb-NO" dirty="0" err="1">
                <a:latin typeface="AdvMINION"/>
              </a:rPr>
              <a:t>whereas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the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value</a:t>
            </a:r>
            <a:r>
              <a:rPr lang="nb-NO" dirty="0">
                <a:latin typeface="AdvMINION"/>
              </a:rPr>
              <a:t> for </a:t>
            </a:r>
            <a:r>
              <a:rPr lang="nb-NO" dirty="0" err="1">
                <a:latin typeface="AdvMINION"/>
              </a:rPr>
              <a:t>one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group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increases</a:t>
            </a:r>
            <a:r>
              <a:rPr lang="nb-NO" dirty="0">
                <a:latin typeface="AdvMINION"/>
              </a:rPr>
              <a:t> as </a:t>
            </a:r>
            <a:r>
              <a:rPr lang="nb-NO" dirty="0" err="1">
                <a:latin typeface="AdvMINION"/>
              </a:rPr>
              <a:t>the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number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of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participants</a:t>
            </a:r>
            <a:r>
              <a:rPr lang="nb-NO" dirty="0">
                <a:latin typeface="AdvMINION"/>
              </a:rPr>
              <a:t> from </a:t>
            </a:r>
            <a:r>
              <a:rPr lang="nb-NO" dirty="0" err="1">
                <a:latin typeface="AdvMINION"/>
              </a:rPr>
              <a:t>the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other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group</a:t>
            </a:r>
            <a:r>
              <a:rPr lang="nb-NO" dirty="0">
                <a:latin typeface="AdvMINION"/>
              </a:rPr>
              <a:t> </a:t>
            </a:r>
            <a:r>
              <a:rPr lang="nb-NO" dirty="0" err="1">
                <a:latin typeface="AdvMINION"/>
              </a:rPr>
              <a:t>increases</a:t>
            </a:r>
            <a:r>
              <a:rPr lang="nb-NO" dirty="0">
                <a:latin typeface="AdvMINION"/>
              </a:rPr>
              <a:t>» (de </a:t>
            </a:r>
            <a:r>
              <a:rPr lang="nb-NO" dirty="0" err="1">
                <a:latin typeface="AdvMINION"/>
              </a:rPr>
              <a:t>Reuver</a:t>
            </a:r>
            <a:r>
              <a:rPr lang="nb-NO" dirty="0">
                <a:latin typeface="AdvMINION"/>
              </a:rPr>
              <a:t> et al., 2017, p 4)</a:t>
            </a:r>
            <a:br>
              <a:rPr lang="nb-NO" dirty="0">
                <a:latin typeface="AdvMINION"/>
              </a:rPr>
            </a:br>
            <a:endParaRPr lang="nb-NO" dirty="0"/>
          </a:p>
        </p:txBody>
      </p:sp>
      <p:sp>
        <p:nvSpPr>
          <p:cNvPr id="7" name="Left-Right-Up Arrow 6">
            <a:extLst>
              <a:ext uri="{FF2B5EF4-FFF2-40B4-BE49-F238E27FC236}">
                <a16:creationId xmlns:a16="http://schemas.microsoft.com/office/drawing/2014/main" id="{8AA10C2F-7498-7E45-B49E-D0EFD234EFE9}"/>
              </a:ext>
            </a:extLst>
          </p:cNvPr>
          <p:cNvSpPr/>
          <p:nvPr/>
        </p:nvSpPr>
        <p:spPr bwMode="auto">
          <a:xfrm rot="10800000">
            <a:off x="2202601" y="2254295"/>
            <a:ext cx="3672408" cy="997681"/>
          </a:xfrm>
          <a:prstGeom prst="leftRightUpArrow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2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4687-CE14-634E-9D8D-6E7D2324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2462"/>
            <a:ext cx="7696200" cy="1143000"/>
          </a:xfrm>
        </p:spPr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nabobil.no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BCB1E-37B1-9442-85F9-1A5CCC36F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EBA8-B139-1445-8272-486555A0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"/>
              <a:t>Knut H. Rolland (2019) Digital Platforms – A User Organization Perspective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D58B6-C2FC-6E48-89BC-401F06ECD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24962"/>
            <a:ext cx="7278807" cy="46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informatikk4 (1)</Template>
  <TotalTime>28595</TotalTime>
  <Words>2445</Words>
  <Application>Microsoft Macintosh PowerPoint</Application>
  <PresentationFormat>On-screen Show (4:3)</PresentationFormat>
  <Paragraphs>234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AdvMINION</vt:lpstr>
      <vt:lpstr>Arial</vt:lpstr>
      <vt:lpstr>Blank Presentation</vt:lpstr>
      <vt:lpstr>  </vt:lpstr>
      <vt:lpstr>Agenda</vt:lpstr>
      <vt:lpstr>PowerPoint Presentation</vt:lpstr>
      <vt:lpstr>But, what is a platform?</vt:lpstr>
      <vt:lpstr>Platform as a metaphor</vt:lpstr>
      <vt:lpstr>Platform as layered modular architecture</vt:lpstr>
      <vt:lpstr>Example: Microsoft SharePoint</vt:lpstr>
      <vt:lpstr>Platform as a multi-sided market</vt:lpstr>
      <vt:lpstr>Example: nabobil.no</vt:lpstr>
      <vt:lpstr>Modualarization and standardized interfaces</vt:lpstr>
      <vt:lpstr>«Boundary resources» </vt:lpstr>
      <vt:lpstr>Multi-sidedness of platforms</vt:lpstr>
      <vt:lpstr>Network effects in platform ecosystems I</vt:lpstr>
      <vt:lpstr>Same-side and cross-side network effects</vt:lpstr>
      <vt:lpstr>Aligning Architecture and Governance (Tiwana, 2013: p. 204-5)</vt:lpstr>
      <vt:lpstr>How to identify platform opportunities? (according to Tiwana) </vt:lpstr>
      <vt:lpstr>Why platforms?</vt:lpstr>
      <vt:lpstr>Many different kinds of platforms?</vt:lpstr>
      <vt:lpstr>Summary of definitions according to de Reuver et al. (2017)</vt:lpstr>
      <vt:lpstr>A User Organization Perspective</vt:lpstr>
      <vt:lpstr>Towards platform-centric infrastructures?</vt:lpstr>
      <vt:lpstr>Infrastructure -&gt; platform</vt:lpstr>
      <vt:lpstr>Existing infrastructure as barrier for change</vt:lpstr>
      <vt:lpstr>Platform-&gt;infrastructure</vt:lpstr>
      <vt:lpstr>Platform as mechanism for change: NAV case  </vt:lpstr>
      <vt:lpstr>A User Organization Perspective</vt:lpstr>
      <vt:lpstr>Case organization</vt:lpstr>
      <vt:lpstr>The News Platform</vt:lpstr>
      <vt:lpstr>Case timeline</vt:lpstr>
      <vt:lpstr>Platform ecosystem and multiple roles of the user organization</vt:lpstr>
      <vt:lpstr>PowerPoint Presentation</vt:lpstr>
      <vt:lpstr>Considerable «switching costs»</vt:lpstr>
      <vt:lpstr>Not all features were ‘realized’</vt:lpstr>
      <vt:lpstr>New features provided new options, which in turn planted new debt</vt:lpstr>
      <vt:lpstr>Increasing complexity over time - but no ‘lock-in’</vt:lpstr>
      <vt:lpstr>User organizations utilize multiple platforms</vt:lpstr>
      <vt:lpstr>Managing platforms in user organizations</vt:lpstr>
      <vt:lpstr>Analysis of case</vt:lpstr>
      <vt:lpstr>Concluding remarks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Tilpasning av smidig i nye kontekster: Erfaringer fra stor-skala prosjekter</dc:title>
  <dc:subject/>
  <dc:creator>Knut H. Rolland</dc:creator>
  <cp:keywords/>
  <dc:description/>
  <cp:lastModifiedBy>Microsoft Office User</cp:lastModifiedBy>
  <cp:revision>404</cp:revision>
  <cp:lastPrinted>2019-03-27T09:00:33Z</cp:lastPrinted>
  <dcterms:created xsi:type="dcterms:W3CDTF">2017-10-12T07:45:51Z</dcterms:created>
  <dcterms:modified xsi:type="dcterms:W3CDTF">2019-03-27T09:04:47Z</dcterms:modified>
  <cp:category/>
</cp:coreProperties>
</file>