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72" r:id="rId2"/>
    <p:sldId id="277" r:id="rId3"/>
    <p:sldId id="278" r:id="rId4"/>
    <p:sldId id="279" r:id="rId5"/>
    <p:sldId id="282" r:id="rId6"/>
    <p:sldId id="280" r:id="rId7"/>
    <p:sldId id="283" r:id="rId8"/>
    <p:sldId id="270" r:id="rId9"/>
    <p:sldId id="266" r:id="rId10"/>
    <p:sldId id="263" r:id="rId11"/>
    <p:sldId id="271" r:id="rId12"/>
    <p:sldId id="267" r:id="rId13"/>
    <p:sldId id="268" r:id="rId14"/>
    <p:sldId id="269" r:id="rId15"/>
    <p:sldId id="273" r:id="rId16"/>
    <p:sldId id="274" r:id="rId17"/>
    <p:sldId id="275" r:id="rId18"/>
    <p:sldId id="276" r:id="rId19"/>
    <p:sldId id="258" r:id="rId20"/>
    <p:sldId id="26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1"/>
    <p:restoredTop sz="86419"/>
  </p:normalViewPr>
  <p:slideViewPr>
    <p:cSldViewPr snapToGrid="0" snapToObjects="1">
      <p:cViewPr varScale="1">
        <p:scale>
          <a:sx n="141" d="100"/>
          <a:sy n="141" d="100"/>
        </p:scale>
        <p:origin x="228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48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360E9-D8F1-2641-A4C6-1D0ECF36CFF5}" type="datetimeFigureOut">
              <a:rPr lang="nb-NO" smtClean="0"/>
              <a:t>19.03.2019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Klikk for å redigere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97FDA-2A01-AF4B-8166-A8EF6A2C7C8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3631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97FDA-2A01-AF4B-8166-A8EF6A2C7C8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5798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97FDA-2A01-AF4B-8166-A8EF6A2C7C8E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3705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97FDA-2A01-AF4B-8166-A8EF6A2C7C8E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5973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97FDA-2A01-AF4B-8166-A8EF6A2C7C8E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189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97FDA-2A01-AF4B-8166-A8EF6A2C7C8E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3255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97FDA-2A01-AF4B-8166-A8EF6A2C7C8E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0071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97FDA-2A01-AF4B-8166-A8EF6A2C7C8E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6729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97FDA-2A01-AF4B-8166-A8EF6A2C7C8E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144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97FDA-2A01-AF4B-8166-A8EF6A2C7C8E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8475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97FDA-2A01-AF4B-8166-A8EF6A2C7C8E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2325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97FDA-2A01-AF4B-8166-A8EF6A2C7C8E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3291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186F-3D1A-024C-A3D4-46E2AB993EDA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6F96-0A3B-4B40-A87E-D603CAA9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43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186F-3D1A-024C-A3D4-46E2AB993EDA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6F96-0A3B-4B40-A87E-D603CAA9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13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186F-3D1A-024C-A3D4-46E2AB993EDA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6F96-0A3B-4B40-A87E-D603CAA9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2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186F-3D1A-024C-A3D4-46E2AB993EDA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6F96-0A3B-4B40-A87E-D603CAA9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6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186F-3D1A-024C-A3D4-46E2AB993EDA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6F96-0A3B-4B40-A87E-D603CAA9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74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186F-3D1A-024C-A3D4-46E2AB993EDA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6F96-0A3B-4B40-A87E-D603CAA9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85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186F-3D1A-024C-A3D4-46E2AB993EDA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6F96-0A3B-4B40-A87E-D603CAA9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40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186F-3D1A-024C-A3D4-46E2AB993EDA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6F96-0A3B-4B40-A87E-D603CAA9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38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186F-3D1A-024C-A3D4-46E2AB993EDA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6F96-0A3B-4B40-A87E-D603CAA9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00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186F-3D1A-024C-A3D4-46E2AB993EDA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6F96-0A3B-4B40-A87E-D603CAA9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2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186F-3D1A-024C-A3D4-46E2AB993EDA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6F96-0A3B-4B40-A87E-D603CAA9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8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3186F-3D1A-024C-A3D4-46E2AB993EDA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A6F96-0A3B-4B40-A87E-D603CAA9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8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9E1D152F-2303-3441-AF43-B4CC311ED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581" y="380145"/>
            <a:ext cx="8753582" cy="4448709"/>
          </a:xfrm>
        </p:spPr>
        <p:txBody>
          <a:bodyPr>
            <a:normAutofit/>
          </a:bodyPr>
          <a:lstStyle/>
          <a:p>
            <a:r>
              <a:rPr lang="en-GB" noProof="0" dirty="0"/>
              <a:t>Platforms in user organizations</a:t>
            </a:r>
            <a:br>
              <a:rPr lang="en-GB" noProof="0" dirty="0"/>
            </a:br>
            <a:r>
              <a:rPr lang="en-GB" noProof="0" dirty="0"/>
              <a:t>&amp;</a:t>
            </a:r>
            <a:br>
              <a:rPr lang="en-GB" noProof="0" dirty="0"/>
            </a:br>
            <a:r>
              <a:rPr lang="en-GB" noProof="0" dirty="0"/>
              <a:t>platform-oriented infrastructures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F6030185-2B5A-1F44-A978-E2F6305B95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582274"/>
            <a:ext cx="6400800" cy="1056526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749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Digital Renewal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noProof="0" dirty="0"/>
              <a:t>Consolidation – one regional solution/installation</a:t>
            </a:r>
          </a:p>
          <a:p>
            <a:pPr lvl="1"/>
            <a:r>
              <a:rPr lang="en-GB" noProof="0" dirty="0"/>
              <a:t>EPR: DIPS at OUS, consolidation</a:t>
            </a:r>
          </a:p>
          <a:p>
            <a:pPr lvl="1"/>
            <a:r>
              <a:rPr lang="en-GB" noProof="0" dirty="0"/>
              <a:t>Lab: new solution, pilot - rollout</a:t>
            </a:r>
          </a:p>
          <a:p>
            <a:pPr lvl="1"/>
            <a:r>
              <a:rPr lang="en-GB" noProof="0" dirty="0"/>
              <a:t>Radiology: new solution, pilot - rollout</a:t>
            </a:r>
          </a:p>
          <a:p>
            <a:pPr lvl="1"/>
            <a:r>
              <a:rPr lang="en-GB" noProof="0" dirty="0"/>
              <a:t>Collaboration</a:t>
            </a:r>
          </a:p>
          <a:p>
            <a:pPr lvl="1"/>
            <a:r>
              <a:rPr lang="en-GB" noProof="0" dirty="0"/>
              <a:t>Management support</a:t>
            </a:r>
          </a:p>
          <a:p>
            <a:pPr lvl="1"/>
            <a:r>
              <a:rPr lang="en-GB" noProof="0" dirty="0"/>
              <a:t>Infrastructure: Outsourcing</a:t>
            </a:r>
          </a:p>
          <a:p>
            <a:r>
              <a:rPr lang="en-GB" noProof="0" dirty="0"/>
              <a:t>2 BNOK/year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47833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696200" cy="718592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Outcomes: EPR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56792"/>
            <a:ext cx="7696200" cy="4539208"/>
          </a:xfrm>
        </p:spPr>
        <p:txBody>
          <a:bodyPr>
            <a:normAutofit fontScale="85000" lnSpcReduction="10000"/>
          </a:bodyPr>
          <a:lstStyle/>
          <a:p>
            <a:r>
              <a:rPr lang="en-GB" noProof="0" dirty="0"/>
              <a:t>DIPS at OUS.</a:t>
            </a:r>
          </a:p>
          <a:p>
            <a:r>
              <a:rPr lang="en-GB" noProof="0" dirty="0"/>
              <a:t>Running Oct. 2014</a:t>
            </a:r>
          </a:p>
          <a:p>
            <a:r>
              <a:rPr lang="en-GB" noProof="0" dirty="0"/>
              <a:t>80 M Euros</a:t>
            </a:r>
          </a:p>
          <a:p>
            <a:r>
              <a:rPr lang="en-GB" noProof="0" dirty="0"/>
              <a:t>Integration with 55 applications</a:t>
            </a:r>
          </a:p>
          <a:p>
            <a:r>
              <a:rPr lang="en-GB" noProof="0" dirty="0"/>
              <a:t>Phase 2: 60 additional applications</a:t>
            </a:r>
          </a:p>
          <a:p>
            <a:r>
              <a:rPr lang="en-GB" noProof="0" dirty="0"/>
              <a:t>Standardizing databases ++</a:t>
            </a:r>
          </a:p>
          <a:p>
            <a:r>
              <a:rPr lang="en-GB" noProof="0" dirty="0"/>
              <a:t>Planning consolidation: 130 – 200 M Euros</a:t>
            </a:r>
          </a:p>
          <a:p>
            <a:r>
              <a:rPr lang="en-GB" noProof="0" dirty="0"/>
              <a:t>700-1000 integrations</a:t>
            </a:r>
          </a:p>
          <a:p>
            <a:r>
              <a:rPr lang="en-GB" noProof="0" dirty="0"/>
              <a:t>Converting to new version: 90 M Euros</a:t>
            </a:r>
          </a:p>
          <a:p>
            <a:r>
              <a:rPr lang="en-GB" noProof="0" dirty="0"/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4068863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Integration -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Ad-hoc</a:t>
            </a:r>
          </a:p>
          <a:p>
            <a:r>
              <a:rPr lang="en-GB" noProof="0" dirty="0"/>
              <a:t>Standardize messages – plug and play: failed!!</a:t>
            </a:r>
          </a:p>
          <a:p>
            <a:r>
              <a:rPr lang="en-GB" noProof="0" dirty="0"/>
              <a:t>Hospital ESBs (BizTalk)</a:t>
            </a:r>
          </a:p>
          <a:p>
            <a:r>
              <a:rPr lang="en-GB" noProof="0" dirty="0"/>
              <a:t>Regional control of ESBs</a:t>
            </a:r>
          </a:p>
          <a:p>
            <a:pPr lvl="1"/>
            <a:r>
              <a:rPr lang="en-GB" noProof="0" dirty="0"/>
              <a:t>Integration Factory</a:t>
            </a:r>
          </a:p>
          <a:p>
            <a:r>
              <a:rPr lang="en-GB" noProof="0" dirty="0"/>
              <a:t>Integration Platform: BizTalk  &amp; Internet Integration Server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12027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noProof="0" dirty="0"/>
              <a:t>Reorganization: RKL (RCS), CMS, CTS, ..</a:t>
            </a:r>
          </a:p>
          <a:p>
            <a:r>
              <a:rPr lang="en-GB" noProof="0" dirty="0"/>
              <a:t>DIPS consolidation: 1.2 – 1.8 BMNOK</a:t>
            </a:r>
          </a:p>
          <a:p>
            <a:pPr lvl="1"/>
            <a:r>
              <a:rPr lang="en-GB" noProof="0" dirty="0"/>
              <a:t>Stepwise, limited strategy</a:t>
            </a:r>
          </a:p>
          <a:p>
            <a:r>
              <a:rPr lang="en-GB" noProof="0" dirty="0"/>
              <a:t>LAB and Rad: troubled</a:t>
            </a:r>
          </a:p>
          <a:p>
            <a:r>
              <a:rPr lang="en-GB" noProof="0" dirty="0"/>
              <a:t>Infrastructure: stopped</a:t>
            </a:r>
          </a:p>
          <a:p>
            <a:r>
              <a:rPr lang="en-GB" noProof="0" dirty="0" err="1"/>
              <a:t>Østfold</a:t>
            </a:r>
            <a:r>
              <a:rPr lang="en-GB" noProof="0" dirty="0"/>
              <a:t>: Outside DR, successful</a:t>
            </a:r>
          </a:p>
          <a:p>
            <a:r>
              <a:rPr lang="en-GB" noProof="0" dirty="0"/>
              <a:t>Others: </a:t>
            </a:r>
            <a:r>
              <a:rPr lang="en-GB" noProof="0" dirty="0" err="1"/>
              <a:t>Imatis</a:t>
            </a:r>
            <a:r>
              <a:rPr lang="en-GB" noProof="0" dirty="0"/>
              <a:t> (whiteboards), </a:t>
            </a:r>
            <a:r>
              <a:rPr lang="en-GB" noProof="0" dirty="0" err="1"/>
              <a:t>MediCLoud</a:t>
            </a:r>
            <a:r>
              <a:rPr lang="en-GB" noProof="0" dirty="0"/>
              <a:t>, ..</a:t>
            </a:r>
          </a:p>
          <a:p>
            <a:r>
              <a:rPr lang="en-GB" noProof="0" dirty="0"/>
              <a:t>Evolution of the Integration Platform</a:t>
            </a:r>
          </a:p>
          <a:p>
            <a:pPr lvl="1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35791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Failure of “Application Theory”</a:t>
            </a:r>
          </a:p>
          <a:p>
            <a:r>
              <a:rPr lang="en-GB" noProof="0" dirty="0"/>
              <a:t>Positive: Emerging  (generative) platform-oriented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707998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19BD6A-3542-1445-9103-E0C899DAE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Platforms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FB013C5E-A968-A84B-856A-B07D79927BC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1862931"/>
            <a:ext cx="5054600" cy="400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7880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E38EA7-1CC0-F244-8856-94B435261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Applications (silos) as Platform ecosystem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4CEA467E-CAA6-0046-8531-C40545DB0EF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502" y="1600200"/>
            <a:ext cx="5602996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5299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362FA6E-9208-AD4A-8955-610AA28D4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Multi-platform infrastructure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9289F373-6EF3-4140-B3E7-FB3696B9F11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9376" y="1600200"/>
            <a:ext cx="720524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06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C352BC-7176-344A-AC1A-9429BB61A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noProof="0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5FA0936-1AF9-934D-90E6-A0AEDAC56BE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167" y="1600200"/>
            <a:ext cx="6723666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3502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7"/>
          <p:cNvGrpSpPr/>
          <p:nvPr/>
        </p:nvGrpSpPr>
        <p:grpSpPr>
          <a:xfrm>
            <a:off x="822228" y="800058"/>
            <a:ext cx="7782220" cy="5293238"/>
            <a:chOff x="813673" y="536508"/>
            <a:chExt cx="7790775" cy="5556788"/>
          </a:xfrm>
        </p:grpSpPr>
        <p:sp>
          <p:nvSpPr>
            <p:cNvPr id="81" name="TextBox 80"/>
            <p:cNvSpPr txBox="1"/>
            <p:nvPr/>
          </p:nvSpPr>
          <p:spPr>
            <a:xfrm>
              <a:off x="6194597" y="3273759"/>
              <a:ext cx="1598880" cy="775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Institutional</a:t>
              </a:r>
            </a:p>
            <a:p>
              <a:r>
                <a:rPr lang="en-GB" sz="1400" dirty="0"/>
                <a:t>boundary resource</a:t>
              </a:r>
            </a:p>
            <a:p>
              <a:r>
                <a:rPr lang="en-GB" sz="1400" dirty="0"/>
                <a:t>level x+1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13673" y="2819740"/>
              <a:ext cx="1872209" cy="19524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533754" y="1744396"/>
              <a:ext cx="5544616" cy="8640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934125" y="3129315"/>
              <a:ext cx="1527179" cy="54349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6359840" y="536508"/>
              <a:ext cx="936104" cy="64807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934125" y="536508"/>
              <a:ext cx="936104" cy="64807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831448" y="536508"/>
              <a:ext cx="936104" cy="64807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4720213" y="536508"/>
              <a:ext cx="936104" cy="64807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73776" y="3312772"/>
              <a:ext cx="1687913" cy="6316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039321" y="3892855"/>
              <a:ext cx="1440160" cy="79208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533754" y="1184580"/>
              <a:ext cx="792088" cy="5632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7" idx="4"/>
            </p:cNvCxnSpPr>
            <p:nvPr/>
          </p:nvCxnSpPr>
          <p:spPr>
            <a:xfrm>
              <a:off x="3299500" y="1184580"/>
              <a:ext cx="0" cy="5632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8" idx="4"/>
            </p:cNvCxnSpPr>
            <p:nvPr/>
          </p:nvCxnSpPr>
          <p:spPr>
            <a:xfrm>
              <a:off x="5188265" y="1184580"/>
              <a:ext cx="0" cy="5632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5" idx="4"/>
            </p:cNvCxnSpPr>
            <p:nvPr/>
          </p:nvCxnSpPr>
          <p:spPr>
            <a:xfrm flipH="1">
              <a:off x="6286282" y="1184580"/>
              <a:ext cx="541610" cy="5632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endCxn id="3" idx="0"/>
            </p:cNvCxnSpPr>
            <p:nvPr/>
          </p:nvCxnSpPr>
          <p:spPr>
            <a:xfrm flipH="1">
              <a:off x="1697715" y="2608492"/>
              <a:ext cx="34062" cy="5208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endCxn id="38" idx="0"/>
            </p:cNvCxnSpPr>
            <p:nvPr/>
          </p:nvCxnSpPr>
          <p:spPr>
            <a:xfrm>
              <a:off x="3292311" y="2611928"/>
              <a:ext cx="0" cy="2092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endCxn id="13" idx="0"/>
            </p:cNvCxnSpPr>
            <p:nvPr/>
          </p:nvCxnSpPr>
          <p:spPr>
            <a:xfrm>
              <a:off x="6535903" y="2611928"/>
              <a:ext cx="381830" cy="7008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" idx="2"/>
              <a:endCxn id="14" idx="0"/>
            </p:cNvCxnSpPr>
            <p:nvPr/>
          </p:nvCxnSpPr>
          <p:spPr>
            <a:xfrm>
              <a:off x="1697715" y="3672812"/>
              <a:ext cx="61686" cy="2200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2841873" y="2821176"/>
              <a:ext cx="900875" cy="195099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292080" y="3149592"/>
              <a:ext cx="3312368" cy="29437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7450006" y="3944416"/>
              <a:ext cx="311683" cy="191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1053385" y="724719"/>
              <a:ext cx="679137" cy="387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App1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535903" y="724719"/>
              <a:ext cx="736908" cy="387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App n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428393" y="1987065"/>
              <a:ext cx="3785962" cy="387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institutional boundary resource level x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062782" y="3965734"/>
              <a:ext cx="1082639" cy="6138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Core vendor</a:t>
              </a:r>
            </a:p>
            <a:p>
              <a:r>
                <a:rPr lang="en-GB" sz="1400" dirty="0"/>
                <a:t>platform 1</a:t>
              </a:r>
              <a:r>
                <a:rPr lang="en-GB" dirty="0"/>
                <a:t> 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002250" y="3149592"/>
              <a:ext cx="1460658" cy="549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Vendor boundary</a:t>
              </a:r>
            </a:p>
            <a:p>
              <a:r>
                <a:rPr lang="en-GB" sz="1400" dirty="0"/>
                <a:t>Resource 1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927140" y="3464108"/>
              <a:ext cx="816505" cy="775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Vendor</a:t>
              </a:r>
            </a:p>
            <a:p>
              <a:r>
                <a:rPr lang="en-GB" sz="1400" dirty="0"/>
                <a:t>Platform</a:t>
              </a:r>
            </a:p>
            <a:p>
              <a:r>
                <a:rPr lang="en-GB" sz="1400" dirty="0"/>
                <a:t>2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115210" y="2807337"/>
              <a:ext cx="900875" cy="195099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200477" y="3450269"/>
              <a:ext cx="816505" cy="775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Vendor</a:t>
              </a:r>
            </a:p>
            <a:p>
              <a:r>
                <a:rPr lang="en-GB" sz="1400" dirty="0"/>
                <a:t>Platform</a:t>
              </a:r>
            </a:p>
            <a:p>
              <a:r>
                <a:rPr lang="en-GB" sz="1400" dirty="0"/>
                <a:t>n</a:t>
              </a:r>
            </a:p>
          </p:txBody>
        </p:sp>
        <p:cxnSp>
          <p:nvCxnSpPr>
            <p:cNvPr id="75" name="Straight Connector 74"/>
            <p:cNvCxnSpPr>
              <a:endCxn id="72" idx="0"/>
            </p:cNvCxnSpPr>
            <p:nvPr/>
          </p:nvCxnSpPr>
          <p:spPr>
            <a:xfrm>
              <a:off x="4565647" y="2585124"/>
              <a:ext cx="1" cy="2222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ounded Rectangle 85"/>
            <p:cNvSpPr/>
            <p:nvPr/>
          </p:nvSpPr>
          <p:spPr>
            <a:xfrm>
              <a:off x="5552696" y="5172960"/>
              <a:ext cx="1273275" cy="62490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585971" y="5274641"/>
              <a:ext cx="1082639" cy="549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Core vendor</a:t>
              </a:r>
            </a:p>
            <a:p>
              <a:r>
                <a:rPr lang="en-GB" sz="1400" dirty="0"/>
                <a:t>platform  1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463273" y="4283503"/>
              <a:ext cx="1527179" cy="54349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531398" y="4303780"/>
              <a:ext cx="1460658" cy="549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Vendor boundary</a:t>
              </a:r>
            </a:p>
            <a:p>
              <a:r>
                <a:rPr lang="en-GB" sz="1400" dirty="0"/>
                <a:t>Resource 1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7426064" y="4136279"/>
              <a:ext cx="975806" cy="181300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450006" y="4751421"/>
              <a:ext cx="952910" cy="549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Vendor</a:t>
              </a:r>
            </a:p>
            <a:p>
              <a:r>
                <a:rPr lang="en-GB" sz="1400" dirty="0"/>
                <a:t>platform n</a:t>
              </a:r>
            </a:p>
          </p:txBody>
        </p:sp>
        <p:cxnSp>
          <p:nvCxnSpPr>
            <p:cNvPr id="100" name="Straight Connector 99"/>
            <p:cNvCxnSpPr/>
            <p:nvPr/>
          </p:nvCxnSpPr>
          <p:spPr>
            <a:xfrm flipH="1">
              <a:off x="6359840" y="3944416"/>
              <a:ext cx="366978" cy="3137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>
              <a:off x="6194597" y="4798349"/>
              <a:ext cx="66328" cy="3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 105"/>
            <p:cNvSpPr/>
            <p:nvPr/>
          </p:nvSpPr>
          <p:spPr>
            <a:xfrm>
              <a:off x="5364089" y="4136279"/>
              <a:ext cx="1714282" cy="181300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978364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9214E5-0258-2543-BD88-17A3BCAC0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Platforms in user organizations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4F3A85-BBED-514C-A27D-65DF2AFD5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Case</a:t>
            </a:r>
          </a:p>
          <a:p>
            <a:pPr lvl="1"/>
            <a:r>
              <a:rPr lang="en-GB" noProof="0" dirty="0"/>
              <a:t>Large bank</a:t>
            </a:r>
          </a:p>
          <a:p>
            <a:pPr lvl="1"/>
            <a:r>
              <a:rPr lang="en-GB" noProof="0" dirty="0"/>
              <a:t>Pressure due to consumerization of IT</a:t>
            </a:r>
          </a:p>
          <a:p>
            <a:pPr lvl="2"/>
            <a:r>
              <a:rPr lang="en-GB" noProof="0" dirty="0"/>
              <a:t>Tension: securing - resourcing</a:t>
            </a:r>
          </a:p>
          <a:p>
            <a:pPr lvl="1"/>
            <a:r>
              <a:rPr lang="en-GB" noProof="0" dirty="0"/>
              <a:t>Restructuring applications into platform</a:t>
            </a:r>
          </a:p>
          <a:p>
            <a:pPr lvl="1"/>
            <a:r>
              <a:rPr lang="en-GB" noProof="0" dirty="0"/>
              <a:t>+apps</a:t>
            </a:r>
          </a:p>
          <a:p>
            <a:pPr lvl="1"/>
            <a:r>
              <a:rPr lang="en-GB" noProof="0" dirty="0"/>
              <a:t>+ «glue»</a:t>
            </a:r>
          </a:p>
          <a:p>
            <a:pPr lvl="1"/>
            <a:r>
              <a:rPr lang="en-GB" noProof="0" dirty="0"/>
              <a:t>Change: functional -&gt;platform-based governance</a:t>
            </a:r>
          </a:p>
        </p:txBody>
      </p:sp>
    </p:spTree>
    <p:extLst>
      <p:ext uri="{BB962C8B-B14F-4D97-AF65-F5344CB8AC3E}">
        <p14:creationId xmlns:p14="http://schemas.microsoft.com/office/powerpoint/2010/main" val="461647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1475656" y="188640"/>
            <a:ext cx="7200800" cy="6480720"/>
            <a:chOff x="1475656" y="188640"/>
            <a:chExt cx="7200800" cy="6480720"/>
          </a:xfrm>
        </p:grpSpPr>
        <p:sp>
          <p:nvSpPr>
            <p:cNvPr id="3" name="TextBox 2"/>
            <p:cNvSpPr txBox="1"/>
            <p:nvPr/>
          </p:nvSpPr>
          <p:spPr>
            <a:xfrm>
              <a:off x="4336307" y="2435977"/>
              <a:ext cx="159888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Regional</a:t>
              </a:r>
            </a:p>
            <a:p>
              <a:r>
                <a:rPr lang="en-GB" sz="1400" dirty="0"/>
                <a:t>Boundary</a:t>
              </a:r>
            </a:p>
            <a:p>
              <a:r>
                <a:rPr lang="en-GB" sz="1400" dirty="0"/>
                <a:t>resource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1619672" y="1935288"/>
              <a:ext cx="1728192" cy="19524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347864" y="1340768"/>
              <a:ext cx="3024336" cy="4338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725745" y="2244863"/>
              <a:ext cx="1527179" cy="54349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4427984" y="332656"/>
              <a:ext cx="936104" cy="64807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215486" y="2474990"/>
              <a:ext cx="1687913" cy="6316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763688" y="2996952"/>
              <a:ext cx="1440160" cy="79208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0" name="Straight Connector 9"/>
            <p:cNvCxnSpPr>
              <a:stCxn id="7" idx="4"/>
              <a:endCxn id="5" idx="0"/>
            </p:cNvCxnSpPr>
            <p:nvPr/>
          </p:nvCxnSpPr>
          <p:spPr>
            <a:xfrm flipH="1">
              <a:off x="4860032" y="980728"/>
              <a:ext cx="36004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endCxn id="6" idx="0"/>
            </p:cNvCxnSpPr>
            <p:nvPr/>
          </p:nvCxnSpPr>
          <p:spPr>
            <a:xfrm flipH="1">
              <a:off x="2489335" y="1772816"/>
              <a:ext cx="1290577" cy="4720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endCxn id="8" idx="0"/>
            </p:cNvCxnSpPr>
            <p:nvPr/>
          </p:nvCxnSpPr>
          <p:spPr>
            <a:xfrm>
              <a:off x="5004048" y="1772816"/>
              <a:ext cx="55395" cy="7021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2"/>
              <a:endCxn id="9" idx="0"/>
            </p:cNvCxnSpPr>
            <p:nvPr/>
          </p:nvCxnSpPr>
          <p:spPr>
            <a:xfrm flipH="1">
              <a:off x="2483768" y="2788360"/>
              <a:ext cx="5567" cy="2085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4148896" y="2333450"/>
              <a:ext cx="1863264" cy="29437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8959" y="500726"/>
              <a:ext cx="5607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App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36505" y="1340768"/>
              <a:ext cx="27798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Hospital boundary resource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54402" y="3081282"/>
              <a:ext cx="10814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Core vendor</a:t>
              </a:r>
            </a:p>
            <a:p>
              <a:r>
                <a:rPr lang="en-GB" sz="1400" dirty="0"/>
                <a:t>platform </a:t>
              </a:r>
              <a:r>
                <a:rPr lang="en-GB" dirty="0"/>
                <a:t>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93870" y="2265140"/>
              <a:ext cx="14590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Vendor boundary</a:t>
              </a:r>
            </a:p>
            <a:p>
              <a:r>
                <a:rPr lang="en-GB" sz="1400" dirty="0"/>
                <a:t>Resource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409512" y="4356818"/>
              <a:ext cx="1273275" cy="62490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42787" y="4458499"/>
              <a:ext cx="10814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Core vendor</a:t>
              </a:r>
            </a:p>
            <a:p>
              <a:r>
                <a:rPr lang="en-GB" sz="1400" dirty="0"/>
                <a:t>platform  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320089" y="3467361"/>
              <a:ext cx="1527179" cy="54349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88214" y="3487638"/>
              <a:ext cx="14590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Vendor boundary</a:t>
              </a:r>
            </a:p>
            <a:p>
              <a:r>
                <a:rPr lang="en-GB" sz="1400" dirty="0"/>
                <a:t>Resource </a:t>
              </a:r>
            </a:p>
          </p:txBody>
        </p:sp>
        <p:cxnSp>
          <p:nvCxnSpPr>
            <p:cNvPr id="23" name="Straight Connector 22"/>
            <p:cNvCxnSpPr>
              <a:stCxn id="8" idx="2"/>
              <a:endCxn id="21" idx="0"/>
            </p:cNvCxnSpPr>
            <p:nvPr/>
          </p:nvCxnSpPr>
          <p:spPr>
            <a:xfrm>
              <a:off x="5059443" y="3106634"/>
              <a:ext cx="24236" cy="3607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5051413" y="3982207"/>
              <a:ext cx="66328" cy="3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4220905" y="3320137"/>
              <a:ext cx="1714282" cy="181300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47646" y="3703234"/>
              <a:ext cx="159888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National</a:t>
              </a:r>
            </a:p>
            <a:p>
              <a:r>
                <a:rPr lang="en-GB" sz="1400" dirty="0"/>
                <a:t>Boundary</a:t>
              </a:r>
            </a:p>
            <a:p>
              <a:r>
                <a:rPr lang="en-GB" sz="1400" dirty="0"/>
                <a:t>resource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726825" y="3742247"/>
              <a:ext cx="1687913" cy="6316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660235" y="3600707"/>
              <a:ext cx="1872205" cy="29437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7020272" y="5589240"/>
              <a:ext cx="1273275" cy="62490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53547" y="5690921"/>
              <a:ext cx="10814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Core vendor</a:t>
              </a:r>
            </a:p>
            <a:p>
              <a:r>
                <a:rPr lang="en-GB" sz="1400" dirty="0"/>
                <a:t>platform  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31428" y="4734618"/>
              <a:ext cx="1527179" cy="54349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99553" y="4754895"/>
              <a:ext cx="14590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Vendor boundary</a:t>
              </a:r>
            </a:p>
            <a:p>
              <a:r>
                <a:rPr lang="en-GB" sz="1400" dirty="0"/>
                <a:t>Resource </a:t>
              </a:r>
            </a:p>
          </p:txBody>
        </p:sp>
        <p:cxnSp>
          <p:nvCxnSpPr>
            <p:cNvPr id="34" name="Straight Connector 33"/>
            <p:cNvCxnSpPr>
              <a:stCxn id="27" idx="2"/>
              <a:endCxn id="32" idx="0"/>
            </p:cNvCxnSpPr>
            <p:nvPr/>
          </p:nvCxnSpPr>
          <p:spPr>
            <a:xfrm flipH="1">
              <a:off x="7595018" y="4441898"/>
              <a:ext cx="52068" cy="2927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7562752" y="5249464"/>
              <a:ext cx="66328" cy="3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6732244" y="4587394"/>
              <a:ext cx="1714282" cy="181300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5524237" y="3106634"/>
              <a:ext cx="1970614" cy="6324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endCxn id="28" idx="0"/>
            </p:cNvCxnSpPr>
            <p:nvPr/>
          </p:nvCxnSpPr>
          <p:spPr>
            <a:xfrm>
              <a:off x="5652120" y="1772816"/>
              <a:ext cx="1918662" cy="19694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1475656" y="188640"/>
              <a:ext cx="7200800" cy="64807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021637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FAB7C1-10D1-5948-925C-44C3208F5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IT governance</a:t>
            </a: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C9320D12-3509-0D47-A5A3-E3DA5EB920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0825218"/>
              </p:ext>
            </p:extLst>
          </p:nvPr>
        </p:nvGraphicFramePr>
        <p:xfrm>
          <a:off x="457200" y="1600200"/>
          <a:ext cx="8229600" cy="4138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57373255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63329482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429850122"/>
                    </a:ext>
                  </a:extLst>
                </a:gridCol>
              </a:tblGrid>
              <a:tr h="463812">
                <a:tc>
                  <a:txBody>
                    <a:bodyPr/>
                    <a:lstStyle/>
                    <a:p>
                      <a:endParaRPr lang="nb-NO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err="1"/>
                        <a:t>Focuntional</a:t>
                      </a:r>
                      <a:r>
                        <a:rPr lang="nb-NO" sz="2400"/>
                        <a:t> (=EA)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/>
                        <a:t>Platform </a:t>
                      </a:r>
                      <a:r>
                        <a:rPr lang="nb-NO" sz="2400" err="1"/>
                        <a:t>based</a:t>
                      </a:r>
                      <a:endParaRPr lang="nb-NO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838354"/>
                  </a:ext>
                </a:extLst>
              </a:tr>
              <a:tr h="800552">
                <a:tc>
                  <a:txBody>
                    <a:bodyPr/>
                    <a:lstStyle/>
                    <a:p>
                      <a:r>
                        <a:rPr lang="nb-NO" sz="2400"/>
                        <a:t>Focus (</a:t>
                      </a:r>
                      <a:r>
                        <a:rPr lang="nb-NO" sz="2400" err="1"/>
                        <a:t>what</a:t>
                      </a:r>
                      <a:r>
                        <a:rPr lang="nb-NO" sz="240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err="1"/>
                        <a:t>Proprietary</a:t>
                      </a:r>
                      <a:r>
                        <a:rPr lang="nb-NO" sz="2400"/>
                        <a:t> and </a:t>
                      </a:r>
                      <a:r>
                        <a:rPr lang="nb-NO" sz="2400" err="1"/>
                        <a:t>sourced</a:t>
                      </a:r>
                      <a:r>
                        <a:rPr lang="nb-NO" sz="2400"/>
                        <a:t> IT </a:t>
                      </a:r>
                      <a:r>
                        <a:rPr lang="nb-NO" sz="2400" err="1"/>
                        <a:t>resources</a:t>
                      </a:r>
                      <a:endParaRPr lang="nb-NO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/>
                        <a:t>Re-combination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218730"/>
                  </a:ext>
                </a:extLst>
              </a:tr>
              <a:tr h="800552">
                <a:tc>
                  <a:txBody>
                    <a:bodyPr/>
                    <a:lstStyle/>
                    <a:p>
                      <a:r>
                        <a:rPr lang="nb-NO" sz="2400"/>
                        <a:t>Scope (</a:t>
                      </a:r>
                      <a:r>
                        <a:rPr lang="nb-NO" sz="2400" err="1"/>
                        <a:t>who</a:t>
                      </a:r>
                      <a:r>
                        <a:rPr lang="nb-NO" sz="240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/>
                        <a:t>IT </a:t>
                      </a:r>
                      <a:r>
                        <a:rPr lang="nb-NO" sz="2400" err="1"/>
                        <a:t>function</a:t>
                      </a:r>
                      <a:endParaRPr lang="nb-NO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err="1"/>
                        <a:t>Autonomous</a:t>
                      </a:r>
                      <a:r>
                        <a:rPr lang="nb-NO" sz="2400"/>
                        <a:t> cross-</a:t>
                      </a:r>
                      <a:r>
                        <a:rPr lang="nb-NO" sz="2400" err="1"/>
                        <a:t>functional</a:t>
                      </a:r>
                      <a:r>
                        <a:rPr lang="nb-NO" sz="2400"/>
                        <a:t> teams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082966"/>
                  </a:ext>
                </a:extLst>
              </a:tr>
              <a:tr h="2029103">
                <a:tc>
                  <a:txBody>
                    <a:bodyPr/>
                    <a:lstStyle/>
                    <a:p>
                      <a:r>
                        <a:rPr lang="nb-NO" sz="2400" err="1"/>
                        <a:t>Patterns</a:t>
                      </a:r>
                      <a:r>
                        <a:rPr lang="nb-NO" sz="2400"/>
                        <a:t> (</a:t>
                      </a:r>
                      <a:r>
                        <a:rPr lang="nb-NO" sz="2400" err="1"/>
                        <a:t>how</a:t>
                      </a:r>
                      <a:r>
                        <a:rPr lang="nb-NO" sz="240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err="1"/>
                        <a:t>Structural</a:t>
                      </a:r>
                      <a:r>
                        <a:rPr lang="nb-NO" sz="2400"/>
                        <a:t> arrangements, formal </a:t>
                      </a:r>
                      <a:r>
                        <a:rPr lang="nb-NO" sz="2400" err="1"/>
                        <a:t>processes</a:t>
                      </a:r>
                      <a:r>
                        <a:rPr lang="nb-NO" sz="2400"/>
                        <a:t>, </a:t>
                      </a:r>
                      <a:r>
                        <a:rPr lang="nb-NO" sz="2400" err="1"/>
                        <a:t>relational</a:t>
                      </a:r>
                      <a:r>
                        <a:rPr lang="nb-NO" sz="2400"/>
                        <a:t> </a:t>
                      </a:r>
                      <a:r>
                        <a:rPr lang="nb-NO" sz="2400" err="1"/>
                        <a:t>mechanisms</a:t>
                      </a:r>
                      <a:endParaRPr lang="nb-NO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/>
                        <a:t>Platform standards, </a:t>
                      </a:r>
                      <a:r>
                        <a:rPr lang="nb-NO" sz="2400" err="1"/>
                        <a:t>automated</a:t>
                      </a:r>
                      <a:r>
                        <a:rPr lang="nb-NO" sz="2400"/>
                        <a:t> </a:t>
                      </a:r>
                      <a:r>
                        <a:rPr lang="nb-NO" sz="2400" err="1"/>
                        <a:t>processes</a:t>
                      </a:r>
                      <a:r>
                        <a:rPr lang="nb-NO" sz="2400"/>
                        <a:t>, </a:t>
                      </a:r>
                      <a:r>
                        <a:rPr lang="nb-NO" sz="2400" err="1"/>
                        <a:t>multilayered</a:t>
                      </a:r>
                      <a:r>
                        <a:rPr lang="nb-NO" sz="2400"/>
                        <a:t> </a:t>
                      </a:r>
                      <a:r>
                        <a:rPr lang="nb-NO" sz="2400" err="1"/>
                        <a:t>architecture</a:t>
                      </a:r>
                      <a:endParaRPr lang="nb-NO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756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726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31B85A-A57E-674C-AABC-9D84A750D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From platforms to infrastructures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1FB7CC2-D201-9F4A-978C-7A84EBC27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Infrastructures: multiplicity of connected platforms/platform ecosystems</a:t>
            </a:r>
          </a:p>
          <a:p>
            <a:r>
              <a:rPr lang="en-GB" noProof="0" dirty="0"/>
              <a:t>Platform: business model</a:t>
            </a:r>
          </a:p>
          <a:p>
            <a:r>
              <a:rPr lang="en-GB" noProof="0" dirty="0"/>
              <a:t>Infrastructure: shared resources for a community or society</a:t>
            </a:r>
          </a:p>
          <a:p>
            <a:r>
              <a:rPr lang="en-GB" noProof="0" dirty="0"/>
              <a:t>Platforms as infrastructures?</a:t>
            </a:r>
          </a:p>
          <a:p>
            <a:r>
              <a:rPr lang="en-GB" noProof="0" dirty="0"/>
              <a:t>Infrastructures as platforms?</a:t>
            </a:r>
          </a:p>
        </p:txBody>
      </p:sp>
    </p:spTree>
    <p:extLst>
      <p:ext uri="{BB962C8B-B14F-4D97-AF65-F5344CB8AC3E}">
        <p14:creationId xmlns:p14="http://schemas.microsoft.com/office/powerpoint/2010/main" val="239209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B3856778-BDED-0047-B2E5-C6AED45B7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50" y="1200150"/>
            <a:ext cx="74041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65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B3856778-BDED-0047-B2E5-C6AED45B7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50" y="1200150"/>
            <a:ext cx="7404100" cy="445770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1119B837-818D-BC41-9D2C-CBA060B74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9117"/>
            <a:ext cx="9144000" cy="585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34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FEFE8240-46A0-8A44-828B-22727B6D52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145237"/>
              </p:ext>
            </p:extLst>
          </p:nvPr>
        </p:nvGraphicFramePr>
        <p:xfrm>
          <a:off x="720435" y="498764"/>
          <a:ext cx="7786257" cy="62160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5419">
                  <a:extLst>
                    <a:ext uri="{9D8B030D-6E8A-4147-A177-3AD203B41FA5}">
                      <a16:colId xmlns:a16="http://schemas.microsoft.com/office/drawing/2014/main" val="2665522902"/>
                    </a:ext>
                  </a:extLst>
                </a:gridCol>
                <a:gridCol w="2595419">
                  <a:extLst>
                    <a:ext uri="{9D8B030D-6E8A-4147-A177-3AD203B41FA5}">
                      <a16:colId xmlns:a16="http://schemas.microsoft.com/office/drawing/2014/main" val="2849366490"/>
                    </a:ext>
                  </a:extLst>
                </a:gridCol>
                <a:gridCol w="2595419">
                  <a:extLst>
                    <a:ext uri="{9D8B030D-6E8A-4147-A177-3AD203B41FA5}">
                      <a16:colId xmlns:a16="http://schemas.microsoft.com/office/drawing/2014/main" val="1774334866"/>
                    </a:ext>
                  </a:extLst>
                </a:gridCol>
              </a:tblGrid>
              <a:tr h="51484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nb-N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Stability</a:t>
                      </a:r>
                      <a:endParaRPr lang="nb-N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Change</a:t>
                      </a:r>
                      <a:endParaRPr lang="nb-N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7768142"/>
                  </a:ext>
                </a:extLst>
              </a:tr>
              <a:tr h="246662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nb-NO" sz="2000">
                        <a:effectLst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Architecture</a:t>
                      </a:r>
                      <a:endParaRPr lang="nb-N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Integration (efficiency)</a:t>
                      </a:r>
                      <a:endParaRPr lang="nb-NO" sz="2000">
                        <a:effectLst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Uniformity, standardization</a:t>
                      </a:r>
                      <a:endParaRPr lang="nb-NO" sz="2000">
                        <a:effectLst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Centralized</a:t>
                      </a:r>
                      <a:endParaRPr lang="nb-N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Modularization (flex)</a:t>
                      </a:r>
                      <a:endParaRPr lang="nb-NO" sz="2000">
                        <a:effectLst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Variation</a:t>
                      </a:r>
                      <a:endParaRPr lang="nb-NO" sz="2000">
                        <a:effectLst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Decentralized</a:t>
                      </a:r>
                      <a:endParaRPr lang="nb-N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8261088"/>
                  </a:ext>
                </a:extLst>
              </a:tr>
              <a:tr h="31422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nb-NO" sz="2000">
                        <a:effectLst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Governance (strategy, organizing)</a:t>
                      </a:r>
                      <a:endParaRPr lang="nb-N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Consolidation</a:t>
                      </a:r>
                      <a:endParaRPr lang="nb-NO" sz="2000">
                        <a:effectLst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Long term focus</a:t>
                      </a:r>
                      <a:endParaRPr lang="nb-NO" sz="2000">
                        <a:effectLst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Planned change</a:t>
                      </a:r>
                      <a:endParaRPr lang="nb-NO" sz="2000">
                        <a:effectLst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Centralized control</a:t>
                      </a:r>
                      <a:endParaRPr lang="nb-N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Local optimization (adapt.), innovation</a:t>
                      </a:r>
                      <a:endParaRPr lang="nb-NO" sz="2000">
                        <a:effectLst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Short term focus</a:t>
                      </a:r>
                      <a:endParaRPr lang="nb-NO" sz="2000">
                        <a:effectLst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Emergent change</a:t>
                      </a:r>
                      <a:endParaRPr lang="nb-NO" sz="2000">
                        <a:effectLst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Distributed control</a:t>
                      </a:r>
                      <a:endParaRPr lang="nb-N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6892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5245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“Digital Renewal” – IT programme (2012) of the South East Health Authority in Norway</a:t>
            </a:r>
          </a:p>
          <a:p>
            <a:r>
              <a:rPr lang="en-GB" noProof="0" dirty="0"/>
              <a:t>75-80.000 employees</a:t>
            </a:r>
          </a:p>
          <a:p>
            <a:r>
              <a:rPr lang="en-GB" noProof="0" dirty="0"/>
              <a:t>11 hospital trusts (40-50 hospitals)</a:t>
            </a:r>
          </a:p>
          <a:p>
            <a:r>
              <a:rPr lang="en-GB" noProof="0" dirty="0"/>
              <a:t>5.700 applications</a:t>
            </a:r>
          </a:p>
          <a:p>
            <a:pPr lvl="1"/>
            <a:r>
              <a:rPr lang="en-GB" noProof="0" dirty="0"/>
              <a:t>Fragmentation</a:t>
            </a:r>
          </a:p>
          <a:p>
            <a:pPr lvl="1"/>
            <a:r>
              <a:rPr lang="en-GB" noProof="0" dirty="0"/>
              <a:t>Costs</a:t>
            </a:r>
          </a:p>
          <a:p>
            <a:r>
              <a:rPr lang="en-GB" noProof="0" dirty="0"/>
              <a:t>MTUs (25.000 at OUS) &amp; IoT, mobile apps,..</a:t>
            </a:r>
          </a:p>
          <a:p>
            <a:pPr marL="514350" indent="-45720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64969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Evolution of IIs in </a:t>
            </a:r>
            <a:r>
              <a:rPr lang="en-GB" noProof="0" dirty="0" err="1"/>
              <a:t>Helse</a:t>
            </a:r>
            <a:r>
              <a:rPr lang="en-GB" noProof="0" dirty="0"/>
              <a:t> </a:t>
            </a:r>
            <a:r>
              <a:rPr lang="en-GB" noProof="0" dirty="0" err="1"/>
              <a:t>Sør-Øst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Started in the 70-ies, stand-alone applications</a:t>
            </a:r>
          </a:p>
          <a:p>
            <a:r>
              <a:rPr lang="en-GB" noProof="0" dirty="0"/>
              <a:t>Growth in no of applications</a:t>
            </a:r>
          </a:p>
          <a:p>
            <a:r>
              <a:rPr lang="en-GB" noProof="0" dirty="0"/>
              <a:t>Communication technology, integration</a:t>
            </a:r>
          </a:p>
          <a:p>
            <a:r>
              <a:rPr lang="en-GB" noProof="0" dirty="0"/>
              <a:t>Standardization:</a:t>
            </a:r>
          </a:p>
          <a:p>
            <a:pPr lvl="1"/>
            <a:r>
              <a:rPr lang="en-GB" noProof="0" dirty="0"/>
              <a:t>1990: Messages</a:t>
            </a:r>
          </a:p>
          <a:p>
            <a:pPr lvl="1"/>
            <a:r>
              <a:rPr lang="en-GB" noProof="0" dirty="0"/>
              <a:t>2003: regional application standards, national architecture</a:t>
            </a:r>
          </a:p>
          <a:p>
            <a:pPr lvl="1"/>
            <a:r>
              <a:rPr lang="en-GB" noProof="0" dirty="0"/>
              <a:t>2012: “consolidation of applications”</a:t>
            </a:r>
          </a:p>
        </p:txBody>
      </p:sp>
    </p:spTree>
    <p:extLst>
      <p:ext uri="{BB962C8B-B14F-4D97-AF65-F5344CB8AC3E}">
        <p14:creationId xmlns:p14="http://schemas.microsoft.com/office/powerpoint/2010/main" val="217355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</TotalTime>
  <Words>510</Words>
  <Application>Microsoft Office PowerPoint</Application>
  <PresentationFormat>On-screen Show (4:3)</PresentationFormat>
  <Paragraphs>160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Platforms in user organizations &amp; platform-oriented infrastructures</vt:lpstr>
      <vt:lpstr>Platforms in user organizations</vt:lpstr>
      <vt:lpstr>IT governance</vt:lpstr>
      <vt:lpstr>From platforms to infrastructures</vt:lpstr>
      <vt:lpstr>PowerPoint Presentation</vt:lpstr>
      <vt:lpstr>PowerPoint Presentation</vt:lpstr>
      <vt:lpstr>PowerPoint Presentation</vt:lpstr>
      <vt:lpstr>Case</vt:lpstr>
      <vt:lpstr>Evolution of IIs in Helse Sør-Øst</vt:lpstr>
      <vt:lpstr>Digital Renewal</vt:lpstr>
      <vt:lpstr>Outcomes: EPR</vt:lpstr>
      <vt:lpstr>Integration - history</vt:lpstr>
      <vt:lpstr>Outcomes</vt:lpstr>
      <vt:lpstr>Lessons learned</vt:lpstr>
      <vt:lpstr>Platforms</vt:lpstr>
      <vt:lpstr>Applications (silos) as Platform ecosystem</vt:lpstr>
      <vt:lpstr>Multi-platform infrastructure</vt:lpstr>
      <vt:lpstr>PowerPoint Presentation</vt:lpstr>
      <vt:lpstr>PowerPoint Presentation</vt:lpstr>
      <vt:lpstr>PowerPoint Presentation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Bruker ved UiO</dc:creator>
  <cp:lastModifiedBy>Kristoffer Fossum</cp:lastModifiedBy>
  <cp:revision>14</cp:revision>
  <cp:lastPrinted>2018-11-05T08:53:45Z</cp:lastPrinted>
  <dcterms:created xsi:type="dcterms:W3CDTF">2017-10-30T09:33:55Z</dcterms:created>
  <dcterms:modified xsi:type="dcterms:W3CDTF">2019-03-19T14:49:19Z</dcterms:modified>
</cp:coreProperties>
</file>