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85" r:id="rId3"/>
    <p:sldId id="283" r:id="rId4"/>
    <p:sldId id="286" r:id="rId5"/>
    <p:sldId id="257" r:id="rId6"/>
    <p:sldId id="289" r:id="rId7"/>
    <p:sldId id="287" r:id="rId8"/>
    <p:sldId id="288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63" d="100"/>
          <a:sy n="163" d="100"/>
        </p:scale>
        <p:origin x="222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8B7184-EA45-419E-97BD-9DF366CFD6E4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B3B9E1-23A1-44CE-BEE1-9889D12354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9887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491251-F2C7-4800-94F5-D6E88CF818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1D53418-970D-4161-98AD-763B585015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DE0D9C-816A-4630-B619-4E3B5D7A0C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6C3AE-5588-4BF1-B17F-9432F76064A4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453D34-A6AA-4714-AE69-CD0F1226E6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A9D2C0-E4C8-4722-852D-B0B17C777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0C174-1C14-4918-9B89-B8DE4EAEB8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2961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17FD38-2CA4-4C15-847A-6DD9BB5871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6467441-E3C8-4D67-8975-C368C6088C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6507A5-CB8D-449E-B1E3-9E21C06178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6C3AE-5588-4BF1-B17F-9432F76064A4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6A76F0-A98C-4BEA-9DA6-255929B094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F15F9B-3269-416B-8E97-647647648C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0C174-1C14-4918-9B89-B8DE4EAEB8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37081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591251F-0689-40B7-A30B-BBBB55BCBC2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D48A073-C612-4D7E-86D2-E49F385F70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B2BC64-99FC-49A7-9B93-8F4C5DABF2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6C3AE-5588-4BF1-B17F-9432F76064A4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15F1D1-A608-41C7-A9BA-CFFA0A5C65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248E9E-1690-4D6A-B56F-622C8D8DD5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0C174-1C14-4918-9B89-B8DE4EAEB8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359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A4D9B7-055D-4E52-92FF-2433602CF5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640A94-2A84-463B-9226-DCF0C637C3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777710-EFA7-4DE2-BF19-54504FAC85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6C3AE-5588-4BF1-B17F-9432F76064A4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F3DA99-78BF-4270-A9C5-CE4430FEF3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5BB07F-61AD-4514-A01E-91BC30FC30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0C174-1C14-4918-9B89-B8DE4EAEB8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1621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B21879-1ADD-49E6-9B0A-27F01EA5EF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B65E5F2-0B15-4AC3-AEA4-B381E986F5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79DA0A-C35F-409E-AC82-1A932A638C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6C3AE-5588-4BF1-B17F-9432F76064A4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999016-A466-4B8B-BF39-23ABCA5A6A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EF7947-5D28-413F-8B85-7A1C158C4A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0C174-1C14-4918-9B89-B8DE4EAEB8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100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3B5062-A104-4625-A7CA-E860DA16BE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91385C-2C7A-4A3B-80EC-65094F4EAA8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F51F1CC-4EF5-4F35-816E-82A34ED9F5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81AD4F-C1A4-40DB-BA30-566EDAE1EB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6C3AE-5588-4BF1-B17F-9432F76064A4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841D0A3-0233-4BE9-93B8-28E8A86DF9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FCDE44-1467-4146-A032-0E3A4DBE2C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0C174-1C14-4918-9B89-B8DE4EAEB8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8542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848E9D-86EA-4831-99C1-921C259126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E1728F-C9D0-42D7-9F95-96E08D4074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8BD830F-C5D5-40D0-BE60-76DF4B8578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75DE752-C005-423E-AC0F-09432BB14E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D7FDD3F-2821-49E8-8495-E65D6367E4B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3C69754-3562-49E6-B2DD-6DABA0BC9A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6C3AE-5588-4BF1-B17F-9432F76064A4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5A2517C-A9BE-438A-9FE2-71E70A1E21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6328850-C38E-4606-A889-3A3DCB6407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0C174-1C14-4918-9B89-B8DE4EAEB8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54462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24A799-BFD2-4E61-AFA9-5326EEFD7D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A57925F-FBD9-4BCB-82CD-5922BDBA30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6C3AE-5588-4BF1-B17F-9432F76064A4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47A6057-1F94-45E9-A422-D4A91202D5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1EFB763-48F2-45DF-B098-57785BA1DE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0C174-1C14-4918-9B89-B8DE4EAEB8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446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00083FE-5148-47B3-A4F3-42040C4382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6C3AE-5588-4BF1-B17F-9432F76064A4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8A8A1A1-4A28-43C5-BEA6-511D810995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458261-7D97-4E60-8016-D12851101E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0C174-1C14-4918-9B89-B8DE4EAEB8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06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20CDF8-2567-4427-8E38-DBB39B28B4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7B2C0F-1675-449F-ACDA-2EA1CC17FA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4EA244-CD0F-48AF-82CA-9F873EDBF9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CF09D0-93FB-4056-B48B-BD3C1F72E6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6C3AE-5588-4BF1-B17F-9432F76064A4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2F8464-64A2-4139-BAD2-F59E352C1F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C9E5676-C263-4346-9308-F5B0F36406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0C174-1C14-4918-9B89-B8DE4EAEB8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277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8644ED-8DAC-454D-B0E1-20F1CE9A8F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DEA216A-1B2B-4CB7-B68C-BA794DC4CE0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71E4F0C-5358-4FDD-A0D3-C21190AE1F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FA8C5A-E68F-41A6-872A-CAEDEABB9E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6C3AE-5588-4BF1-B17F-9432F76064A4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29F0B0-EB1A-4E75-9698-C3DA1C6354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3371B02-F156-48AF-8DEA-19A53DF9EF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0C174-1C14-4918-9B89-B8DE4EAEB8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6134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56E1DE1-703B-4B7C-A870-A3539AEA5A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3C60C3-7D20-471F-9A06-82046B009C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425B68-2585-4A08-8C65-E45C198CE3A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56C3AE-5588-4BF1-B17F-9432F76064A4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CBC293-42C9-49F1-B6DE-143F89B8D5B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3B591D-FA96-40B1-B199-C7D795A5CCF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B0C174-1C14-4918-9B89-B8DE4EAEB8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9404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4A161E-7BB5-4992-9C61-8E4477A0CD2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IN5430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18C2059-8D9D-4ADA-850D-9CC7D110AF6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Seminar </a:t>
            </a:r>
            <a:r>
              <a:rPr lang="en-US" dirty="0" smtClean="0"/>
              <a:t>26.3.19</a:t>
            </a:r>
          </a:p>
          <a:p>
            <a:endParaRPr lang="nb-NO" dirty="0"/>
          </a:p>
          <a:p>
            <a:r>
              <a:rPr lang="en-US" dirty="0"/>
              <a:t>Tensions in architecture and governance, platforms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6602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C45C95-1200-466F-8652-FC12E531FC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Exercise 1 (5+5)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889173-592C-4559-9463-80C53BB9D2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Repetition: discuss and define architecture and governance</a:t>
            </a:r>
          </a:p>
        </p:txBody>
      </p:sp>
    </p:spTree>
    <p:extLst>
      <p:ext uri="{BB962C8B-B14F-4D97-AF65-F5344CB8AC3E}">
        <p14:creationId xmlns:p14="http://schemas.microsoft.com/office/powerpoint/2010/main" val="72488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 3">
            <a:extLst>
              <a:ext uri="{FF2B5EF4-FFF2-40B4-BE49-F238E27FC236}">
                <a16:creationId xmlns:a16="http://schemas.microsoft.com/office/drawing/2014/main" id="{FEFE8240-46A0-8A44-828B-22727B6D520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0583226"/>
              </p:ext>
            </p:extLst>
          </p:nvPr>
        </p:nvGraphicFramePr>
        <p:xfrm>
          <a:off x="5208104" y="0"/>
          <a:ext cx="6983895" cy="687269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27011">
                  <a:extLst>
                    <a:ext uri="{9D8B030D-6E8A-4147-A177-3AD203B41FA5}">
                      <a16:colId xmlns:a16="http://schemas.microsoft.com/office/drawing/2014/main" val="2665522902"/>
                    </a:ext>
                  </a:extLst>
                </a:gridCol>
                <a:gridCol w="2828919">
                  <a:extLst>
                    <a:ext uri="{9D8B030D-6E8A-4147-A177-3AD203B41FA5}">
                      <a16:colId xmlns:a16="http://schemas.microsoft.com/office/drawing/2014/main" val="2849366490"/>
                    </a:ext>
                  </a:extLst>
                </a:gridCol>
                <a:gridCol w="2327965">
                  <a:extLst>
                    <a:ext uri="{9D8B030D-6E8A-4147-A177-3AD203B41FA5}">
                      <a16:colId xmlns:a16="http://schemas.microsoft.com/office/drawing/2014/main" val="1774334866"/>
                    </a:ext>
                  </a:extLst>
                </a:gridCol>
              </a:tblGrid>
              <a:tr h="412028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600"/>
                        </a:spcAft>
                      </a:pPr>
                      <a:r>
                        <a:rPr lang="en-GB" sz="1400" dirty="0">
                          <a:effectLst/>
                        </a:rPr>
                        <a:t> </a:t>
                      </a:r>
                      <a:endParaRPr lang="nb-NO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600"/>
                        </a:spcAft>
                      </a:pPr>
                      <a:r>
                        <a:rPr lang="en-GB" sz="1400">
                          <a:effectLst/>
                        </a:rPr>
                        <a:t>Stability</a:t>
                      </a:r>
                      <a:endParaRPr lang="nb-NO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600"/>
                        </a:spcAft>
                      </a:pPr>
                      <a:r>
                        <a:rPr lang="en-GB" sz="1400">
                          <a:effectLst/>
                        </a:rPr>
                        <a:t>Change</a:t>
                      </a:r>
                      <a:endParaRPr lang="nb-NO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67768142"/>
                  </a:ext>
                </a:extLst>
              </a:tr>
              <a:tr h="2146176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600"/>
                        </a:spcAft>
                      </a:pPr>
                      <a:r>
                        <a:rPr lang="en-GB" sz="1400" dirty="0">
                          <a:effectLst/>
                        </a:rPr>
                        <a:t> </a:t>
                      </a:r>
                      <a:endParaRPr lang="nb-NO" sz="1400" dirty="0">
                        <a:effectLst/>
                      </a:endParaRPr>
                    </a:p>
                    <a:p>
                      <a:pPr>
                        <a:lnSpc>
                          <a:spcPct val="200000"/>
                        </a:lnSpc>
                        <a:spcAft>
                          <a:spcPts val="600"/>
                        </a:spcAft>
                      </a:pPr>
                      <a:r>
                        <a:rPr lang="en-GB" sz="1400" dirty="0">
                          <a:effectLst/>
                        </a:rPr>
                        <a:t>Architecture</a:t>
                      </a:r>
                      <a:endParaRPr lang="nb-NO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600"/>
                        </a:spcAft>
                      </a:pPr>
                      <a:r>
                        <a:rPr lang="en-GB" sz="1400" dirty="0">
                          <a:effectLst/>
                        </a:rPr>
                        <a:t>Integration (efficiency)</a:t>
                      </a:r>
                      <a:endParaRPr lang="nb-NO" sz="1400" dirty="0">
                        <a:effectLst/>
                      </a:endParaRPr>
                    </a:p>
                    <a:p>
                      <a:pPr>
                        <a:lnSpc>
                          <a:spcPct val="200000"/>
                        </a:lnSpc>
                        <a:spcAft>
                          <a:spcPts val="600"/>
                        </a:spcAft>
                      </a:pPr>
                      <a:r>
                        <a:rPr lang="en-GB" sz="1400" dirty="0">
                          <a:effectLst/>
                        </a:rPr>
                        <a:t>Uniformity, standardization</a:t>
                      </a:r>
                      <a:endParaRPr lang="nb-NO" sz="1400" dirty="0">
                        <a:effectLst/>
                      </a:endParaRPr>
                    </a:p>
                    <a:p>
                      <a:pPr>
                        <a:lnSpc>
                          <a:spcPct val="200000"/>
                        </a:lnSpc>
                        <a:spcAft>
                          <a:spcPts val="600"/>
                        </a:spcAft>
                      </a:pPr>
                      <a:r>
                        <a:rPr lang="en-GB" sz="1400" dirty="0">
                          <a:effectLst/>
                        </a:rPr>
                        <a:t>Centralized</a:t>
                      </a:r>
                      <a:endParaRPr lang="nb-NO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600"/>
                        </a:spcAft>
                      </a:pPr>
                      <a:r>
                        <a:rPr lang="en-GB" sz="1400" dirty="0">
                          <a:effectLst/>
                        </a:rPr>
                        <a:t>Modularization (flex)</a:t>
                      </a:r>
                      <a:endParaRPr lang="nb-NO" sz="1400" dirty="0">
                        <a:effectLst/>
                      </a:endParaRPr>
                    </a:p>
                    <a:p>
                      <a:pPr>
                        <a:lnSpc>
                          <a:spcPct val="200000"/>
                        </a:lnSpc>
                        <a:spcAft>
                          <a:spcPts val="600"/>
                        </a:spcAft>
                      </a:pPr>
                      <a:r>
                        <a:rPr lang="en-GB" sz="1400" dirty="0">
                          <a:effectLst/>
                        </a:rPr>
                        <a:t>Variation</a:t>
                      </a:r>
                      <a:endParaRPr lang="nb-NO" sz="1400" dirty="0">
                        <a:effectLst/>
                      </a:endParaRPr>
                    </a:p>
                    <a:p>
                      <a:pPr>
                        <a:lnSpc>
                          <a:spcPct val="200000"/>
                        </a:lnSpc>
                        <a:spcAft>
                          <a:spcPts val="600"/>
                        </a:spcAft>
                      </a:pPr>
                      <a:r>
                        <a:rPr lang="en-GB" sz="1400" dirty="0">
                          <a:effectLst/>
                        </a:rPr>
                        <a:t>Decentralized</a:t>
                      </a:r>
                      <a:endParaRPr lang="nb-NO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48261088"/>
                  </a:ext>
                </a:extLst>
              </a:tr>
              <a:tr h="4299795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60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nb-NO" sz="1400">
                        <a:effectLst/>
                      </a:endParaRPr>
                    </a:p>
                    <a:p>
                      <a:pPr>
                        <a:lnSpc>
                          <a:spcPct val="200000"/>
                        </a:lnSpc>
                        <a:spcAft>
                          <a:spcPts val="600"/>
                        </a:spcAft>
                      </a:pPr>
                      <a:r>
                        <a:rPr lang="en-GB" sz="1400">
                          <a:effectLst/>
                        </a:rPr>
                        <a:t>Governance (strategy, organizing)</a:t>
                      </a:r>
                      <a:endParaRPr lang="nb-NO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600"/>
                        </a:spcAft>
                      </a:pPr>
                      <a:r>
                        <a:rPr lang="en-GB" sz="1400" dirty="0">
                          <a:effectLst/>
                        </a:rPr>
                        <a:t>Consolidation</a:t>
                      </a:r>
                      <a:endParaRPr lang="nb-NO" sz="1400" dirty="0">
                        <a:effectLst/>
                      </a:endParaRPr>
                    </a:p>
                    <a:p>
                      <a:pPr>
                        <a:lnSpc>
                          <a:spcPct val="200000"/>
                        </a:lnSpc>
                        <a:spcAft>
                          <a:spcPts val="600"/>
                        </a:spcAft>
                      </a:pPr>
                      <a:endParaRPr lang="en-GB" sz="1400" dirty="0">
                        <a:effectLst/>
                      </a:endParaRPr>
                    </a:p>
                    <a:p>
                      <a:pPr>
                        <a:lnSpc>
                          <a:spcPct val="200000"/>
                        </a:lnSpc>
                        <a:spcAft>
                          <a:spcPts val="600"/>
                        </a:spcAft>
                      </a:pPr>
                      <a:r>
                        <a:rPr lang="en-GB" sz="1400" dirty="0">
                          <a:effectLst/>
                        </a:rPr>
                        <a:t>Long term focus</a:t>
                      </a:r>
                      <a:endParaRPr lang="nb-NO" sz="1400" dirty="0">
                        <a:effectLst/>
                      </a:endParaRPr>
                    </a:p>
                    <a:p>
                      <a:pPr>
                        <a:lnSpc>
                          <a:spcPct val="200000"/>
                        </a:lnSpc>
                        <a:spcAft>
                          <a:spcPts val="600"/>
                        </a:spcAft>
                      </a:pPr>
                      <a:r>
                        <a:rPr lang="en-GB" sz="1400" dirty="0">
                          <a:effectLst/>
                        </a:rPr>
                        <a:t>Planned change</a:t>
                      </a:r>
                      <a:endParaRPr lang="nb-NO" sz="1400" dirty="0">
                        <a:effectLst/>
                      </a:endParaRPr>
                    </a:p>
                    <a:p>
                      <a:pPr>
                        <a:lnSpc>
                          <a:spcPct val="200000"/>
                        </a:lnSpc>
                        <a:spcAft>
                          <a:spcPts val="600"/>
                        </a:spcAft>
                      </a:pPr>
                      <a:r>
                        <a:rPr lang="en-GB" sz="1400" dirty="0">
                          <a:effectLst/>
                        </a:rPr>
                        <a:t>Centralized control</a:t>
                      </a:r>
                      <a:endParaRPr lang="nb-NO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600"/>
                        </a:spcAft>
                      </a:pPr>
                      <a:r>
                        <a:rPr lang="en-GB" sz="1400" dirty="0">
                          <a:effectLst/>
                        </a:rPr>
                        <a:t>Local optimization (adapt.), innovation</a:t>
                      </a:r>
                      <a:endParaRPr lang="nb-NO" sz="1400" dirty="0">
                        <a:effectLst/>
                      </a:endParaRPr>
                    </a:p>
                    <a:p>
                      <a:pPr>
                        <a:lnSpc>
                          <a:spcPct val="200000"/>
                        </a:lnSpc>
                        <a:spcAft>
                          <a:spcPts val="600"/>
                        </a:spcAft>
                      </a:pPr>
                      <a:r>
                        <a:rPr lang="en-GB" sz="1400" dirty="0">
                          <a:effectLst/>
                        </a:rPr>
                        <a:t>Short term focus</a:t>
                      </a:r>
                      <a:endParaRPr lang="nb-NO" sz="1400" dirty="0">
                        <a:effectLst/>
                      </a:endParaRPr>
                    </a:p>
                    <a:p>
                      <a:pPr>
                        <a:lnSpc>
                          <a:spcPct val="200000"/>
                        </a:lnSpc>
                        <a:spcAft>
                          <a:spcPts val="600"/>
                        </a:spcAft>
                      </a:pPr>
                      <a:r>
                        <a:rPr lang="en-GB" sz="1400" dirty="0">
                          <a:effectLst/>
                        </a:rPr>
                        <a:t>Emergent change</a:t>
                      </a:r>
                      <a:endParaRPr lang="nb-NO" sz="1400" dirty="0">
                        <a:effectLst/>
                      </a:endParaRPr>
                    </a:p>
                    <a:p>
                      <a:pPr>
                        <a:lnSpc>
                          <a:spcPct val="200000"/>
                        </a:lnSpc>
                        <a:spcAft>
                          <a:spcPts val="600"/>
                        </a:spcAft>
                      </a:pPr>
                      <a:r>
                        <a:rPr lang="en-GB" sz="1400" dirty="0">
                          <a:effectLst/>
                        </a:rPr>
                        <a:t>Distributed control</a:t>
                      </a:r>
                      <a:endParaRPr lang="nb-NO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56892099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0A406C22-4C4A-4FFF-8839-32EFA84B3542}"/>
              </a:ext>
            </a:extLst>
          </p:cNvPr>
          <p:cNvSpPr txBox="1"/>
          <p:nvPr/>
        </p:nvSpPr>
        <p:spPr>
          <a:xfrm>
            <a:off x="596348" y="1192696"/>
            <a:ext cx="4479235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Exercise 2 (15+10)</a:t>
            </a:r>
          </a:p>
          <a:p>
            <a:endParaRPr lang="en-US" dirty="0"/>
          </a:p>
          <a:p>
            <a:pPr marL="285750" indent="-285750">
              <a:buFontTx/>
              <a:buChar char="-"/>
            </a:pPr>
            <a:r>
              <a:rPr lang="en-US" dirty="0"/>
              <a:t>Choose four tensions, two from each domain</a:t>
            </a:r>
          </a:p>
          <a:p>
            <a:pPr marL="285750" indent="-285750">
              <a:buFontTx/>
              <a:buChar char="-"/>
            </a:pPr>
            <a:r>
              <a:rPr lang="en-US" dirty="0"/>
              <a:t>Discuss, explain and give examples of why they are tensions</a:t>
            </a:r>
          </a:p>
          <a:p>
            <a:pPr marL="285750" indent="-285750">
              <a:buFontTx/>
              <a:buChar char="-"/>
            </a:pPr>
            <a:r>
              <a:rPr lang="en-US" dirty="0"/>
              <a:t>How are the tensions in the two domains related</a:t>
            </a:r>
            <a:r>
              <a:rPr lang="en-US" dirty="0" smtClean="0"/>
              <a:t>?</a:t>
            </a:r>
          </a:p>
          <a:p>
            <a:pPr marL="742950" lvl="1" indent="-285750">
              <a:buFontTx/>
              <a:buChar char="-"/>
            </a:pPr>
            <a:r>
              <a:rPr lang="nb-NO" dirty="0" err="1" smtClean="0"/>
              <a:t>Provide</a:t>
            </a:r>
            <a:r>
              <a:rPr lang="nb-NO" dirty="0"/>
              <a:t> </a:t>
            </a:r>
            <a:r>
              <a:rPr lang="nb-NO" dirty="0" smtClean="0"/>
              <a:t>and </a:t>
            </a:r>
            <a:r>
              <a:rPr lang="nb-NO" dirty="0" err="1" smtClean="0"/>
              <a:t>discuss</a:t>
            </a:r>
            <a:r>
              <a:rPr lang="nb-NO" dirty="0" smtClean="0"/>
              <a:t> </a:t>
            </a:r>
            <a:r>
              <a:rPr lang="nb-NO" dirty="0" err="1" smtClean="0"/>
              <a:t>examples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5245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452F01-92C4-4C4E-851D-F23F7D6A0C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 3 (15+10)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827FA7-92B3-4DF6-B4CB-804B4A2AB0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can a platform architecture deal with the tensions</a:t>
            </a:r>
            <a:r>
              <a:rPr lang="en-US" dirty="0" smtClean="0"/>
              <a:t>?</a:t>
            </a:r>
          </a:p>
          <a:p>
            <a:pPr lvl="1"/>
            <a:r>
              <a:rPr lang="nb-NO" dirty="0" err="1" smtClean="0"/>
              <a:t>Discuss</a:t>
            </a:r>
            <a:r>
              <a:rPr lang="nb-NO" dirty="0" smtClean="0"/>
              <a:t> and </a:t>
            </a:r>
            <a:r>
              <a:rPr lang="nb-NO" dirty="0" err="1" smtClean="0"/>
              <a:t>provide</a:t>
            </a:r>
            <a:r>
              <a:rPr lang="nb-NO" dirty="0" smtClean="0"/>
              <a:t> </a:t>
            </a:r>
            <a:r>
              <a:rPr lang="nb-NO" dirty="0" err="1" smtClean="0"/>
              <a:t>examples</a:t>
            </a:r>
            <a:endParaRPr lang="en-US" dirty="0"/>
          </a:p>
          <a:p>
            <a:r>
              <a:rPr lang="en-US" dirty="0"/>
              <a:t>Relate to models in Hanseth and Bygstad, </a:t>
            </a:r>
            <a:r>
              <a:rPr lang="en-US" dirty="0" err="1"/>
              <a:t>Platformization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5793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7659F9-773C-42CD-AAA0-4A777FC490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Platforms and </a:t>
            </a:r>
            <a:r>
              <a:rPr lang="en-US" dirty="0" smtClean="0"/>
              <a:t>infrastructures </a:t>
            </a:r>
            <a:r>
              <a:rPr lang="en-US" sz="3200" dirty="0" smtClean="0"/>
              <a:t>(Hanseth &amp; Bygstad)</a:t>
            </a:r>
            <a:endParaRPr lang="en-US" dirty="0"/>
          </a:p>
        </p:txBody>
      </p:sp>
      <p:pic>
        <p:nvPicPr>
          <p:cNvPr id="5" name="Picture 1">
            <a:extLst>
              <a:ext uri="{FF2B5EF4-FFF2-40B4-BE49-F238E27FC236}">
                <a16:creationId xmlns:a16="http://schemas.microsoft.com/office/drawing/2014/main" id="{1A8CE842-7C89-4627-9F6A-E40336772934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999" y="1709492"/>
            <a:ext cx="5054600" cy="4000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4CEA467E-CAA6-0046-8531-C40545DB0EF1}"/>
              </a:ext>
            </a:extLst>
          </p:cNvPr>
          <p:cNvPicPr>
            <a:picLocks noGr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1602887"/>
            <a:ext cx="5602996" cy="452596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59731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Platforms and infrastructures</a:t>
            </a:r>
          </a:p>
        </p:txBody>
      </p:sp>
      <p:pic>
        <p:nvPicPr>
          <p:cNvPr id="5" name="Picture 1">
            <a:extLst>
              <a:ext uri="{FF2B5EF4-FFF2-40B4-BE49-F238E27FC236}">
                <a16:creationId xmlns:a16="http://schemas.microsoft.com/office/drawing/2014/main" id="{282FE213-D52B-4E7D-BD10-29EFA0F4E569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263" y="1949815"/>
            <a:ext cx="5826737" cy="4000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8" name="Content Placeholder 47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6523222" y="1690688"/>
            <a:ext cx="4830578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4741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7659F9-773C-42CD-AAA0-4A777FC490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 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401F1C-B333-44B3-8F48-3A17105127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your group’s case: what is infrastructure and what is platform</a:t>
            </a:r>
            <a:r>
              <a:rPr lang="en-US" dirty="0" smtClean="0"/>
              <a:t>?</a:t>
            </a:r>
          </a:p>
          <a:p>
            <a:pPr lvl="1"/>
            <a:r>
              <a:rPr lang="nb-NO" dirty="0" err="1" smtClean="0"/>
              <a:t>Why</a:t>
            </a:r>
            <a:r>
              <a:rPr lang="nb-NO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5220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7659F9-773C-42CD-AAA0-4A777FC490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 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401F1C-B333-44B3-8F48-3A17105127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is the infrastructure enabling the platforms’ </a:t>
            </a:r>
            <a:r>
              <a:rPr lang="en-US"/>
              <a:t>business operations and goals?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0286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1429</TotalTime>
  <Words>169</Words>
  <Application>Microsoft Office PowerPoint</Application>
  <PresentationFormat>Widescreen</PresentationFormat>
  <Paragraphs>45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Office Theme</vt:lpstr>
      <vt:lpstr>IN5430</vt:lpstr>
      <vt:lpstr>Exercise 1 (5+5)</vt:lpstr>
      <vt:lpstr>PowerPoint Presentation</vt:lpstr>
      <vt:lpstr>Exercise 3 (15+10)</vt:lpstr>
      <vt:lpstr>Platforms and infrastructures (Hanseth &amp; Bygstad)</vt:lpstr>
      <vt:lpstr>Platforms and infrastructures</vt:lpstr>
      <vt:lpstr>Exercise 4</vt:lpstr>
      <vt:lpstr>Exercise 5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IN5430</dc:title>
  <dc:creator>Alexander Moltubakk Kempton</dc:creator>
  <cp:lastModifiedBy>Kristoffer Fossum</cp:lastModifiedBy>
  <cp:revision>29</cp:revision>
  <dcterms:created xsi:type="dcterms:W3CDTF">2019-03-25T08:12:50Z</dcterms:created>
  <dcterms:modified xsi:type="dcterms:W3CDTF">2019-03-26T13:07:55Z</dcterms:modified>
</cp:coreProperties>
</file>