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73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91" r:id="rId3"/>
    <p:sldId id="274" r:id="rId4"/>
    <p:sldId id="296" r:id="rId5"/>
    <p:sldId id="275" r:id="rId6"/>
    <p:sldId id="297" r:id="rId7"/>
    <p:sldId id="295" r:id="rId8"/>
    <p:sldId id="293" r:id="rId9"/>
    <p:sldId id="298" r:id="rId10"/>
    <p:sldId id="299" r:id="rId11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3" autoAdjust="0"/>
  </p:normalViewPr>
  <p:slideViewPr>
    <p:cSldViewPr>
      <p:cViewPr varScale="1">
        <p:scale>
          <a:sx n="134" d="100"/>
          <a:sy n="134" d="100"/>
        </p:scale>
        <p:origin x="2574" y="13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08.02.2019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104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usiness_mode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usiness_mode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7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students must participate in a project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will be 2 group deliverables and 1 individual assignment.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D3E-44E4-4942-8C21-DF512489A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dirty="0" smtClean="0"/>
              <a:t>“EA</a:t>
            </a:r>
            <a:r>
              <a:rPr lang="en-AU" baseline="0" dirty="0" smtClean="0"/>
              <a:t> is the fundamental organization of a system embodied in its components, their relationship to each other, and to the environment, &amp; the principles guiding its design and evolution” (IEEE)</a:t>
            </a:r>
            <a:endParaRPr lang="en-AU" dirty="0" smtClean="0"/>
          </a:p>
          <a:p>
            <a:pPr marL="171450" indent="-171450">
              <a:buFontTx/>
              <a:buChar char="-"/>
            </a:pPr>
            <a:r>
              <a:rPr lang="en-AU" dirty="0" smtClean="0"/>
              <a:t>How</a:t>
            </a:r>
            <a:r>
              <a:rPr lang="en-AU" baseline="0" dirty="0" smtClean="0"/>
              <a:t> to translate IT strategy into digital transformation or information infrastructure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How to build on the foundation for execution</a:t>
            </a:r>
            <a:endParaRPr lang="en-AU" dirty="0" smtClean="0"/>
          </a:p>
          <a:p>
            <a:pPr marL="171450" indent="-171450">
              <a:buFontTx/>
              <a:buChar char="-"/>
            </a:pPr>
            <a:r>
              <a:rPr lang="en-AU" dirty="0" smtClean="0"/>
              <a:t>To guide future action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To move</a:t>
            </a:r>
            <a:r>
              <a:rPr lang="en-AU" baseline="0" dirty="0" smtClean="0"/>
              <a:t> from silo applications that address immediate local business needs to integrated solutions and building IT capabilities</a:t>
            </a:r>
          </a:p>
          <a:p>
            <a:pPr marL="171450" indent="-171450">
              <a:buFontTx/>
              <a:buChar char="-"/>
            </a:pPr>
            <a:endParaRPr lang="en-AU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dirty="0" smtClean="0"/>
              <a:t>“EA</a:t>
            </a:r>
            <a:r>
              <a:rPr lang="en-AU" baseline="0" dirty="0" smtClean="0"/>
              <a:t> is the fundamental organization of a system embodied in its components, their relationship to each other, and to the environment, &amp; the principles guiding its design and evolution” (IEEE)</a:t>
            </a:r>
            <a:endParaRPr lang="en-AU" dirty="0" smtClean="0"/>
          </a:p>
          <a:p>
            <a:pPr marL="171450" indent="-171450">
              <a:buFontTx/>
              <a:buChar char="-"/>
            </a:pPr>
            <a:r>
              <a:rPr lang="en-AU" dirty="0" smtClean="0"/>
              <a:t>How</a:t>
            </a:r>
            <a:r>
              <a:rPr lang="en-AU" baseline="0" dirty="0" smtClean="0"/>
              <a:t> to translate IT strategy into digital transformation or information infrastructure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How to build on the foundation for execution</a:t>
            </a:r>
            <a:endParaRPr lang="en-AU" dirty="0" smtClean="0"/>
          </a:p>
          <a:p>
            <a:pPr marL="171450" indent="-171450">
              <a:buFontTx/>
              <a:buChar char="-"/>
            </a:pPr>
            <a:r>
              <a:rPr lang="en-AU" dirty="0" smtClean="0"/>
              <a:t>To guide future action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To move</a:t>
            </a:r>
            <a:r>
              <a:rPr lang="en-AU" baseline="0" dirty="0" smtClean="0"/>
              <a:t> from silo applications that address immediate local business needs to integrated solutions and building IT capabilities</a:t>
            </a:r>
          </a:p>
          <a:p>
            <a:pPr marL="171450" indent="-171450">
              <a:buFontTx/>
              <a:buChar char="-"/>
            </a:pPr>
            <a:endParaRPr lang="en-AU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how an organization operates across a range of domains in order to accomplish its function</a:t>
            </a:r>
          </a:p>
          <a:p>
            <a:pPr marL="171450" indent="-171450">
              <a:buFontTx/>
              <a:buChar char="-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 level of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business process integration and standardization for delivering goods or services to customers</a:t>
            </a:r>
          </a:p>
          <a:p>
            <a:pPr marL="628650" lvl="1" indent="-171450">
              <a:buFontTx/>
              <a:buChar char="-"/>
            </a:pPr>
            <a:r>
              <a:rPr lang="en-AU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Standardization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: of business processes and related systems refers to how a process will be executed regardless of who or where the process is completed (benefits: efficiency and predictability)</a:t>
            </a:r>
          </a:p>
          <a:p>
            <a:pPr marL="628650" lvl="1" indent="-171450">
              <a:buFontTx/>
              <a:buChar char="-"/>
            </a:pPr>
            <a:r>
              <a:rPr lang="en-AU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Integration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: linking of organization units through shared data. This sharing of data can be between processes or across processes. (benefits: efficiency, coordination, transparency)</a:t>
            </a:r>
          </a:p>
          <a:p>
            <a:pPr marL="171450" indent="-171450">
              <a:buFontTx/>
              <a:buChar char="-"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3" tooltip="Business model"/>
              </a:rPr>
              <a:t>business model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describes how an organization creates, delivers and captures value and sustains itself in the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how an organization operates across a range of domains in order to accomplish its function</a:t>
            </a:r>
          </a:p>
          <a:p>
            <a:pPr marL="171450" indent="-171450">
              <a:buFontTx/>
              <a:buChar char="-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 level of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business process integration and standardization for delivering goods or services to customers</a:t>
            </a:r>
          </a:p>
          <a:p>
            <a:pPr marL="628650" lvl="1" indent="-171450">
              <a:buFontTx/>
              <a:buChar char="-"/>
            </a:pPr>
            <a:r>
              <a:rPr lang="en-AU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Standardization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: of business processes and related systems refers to how a process will be executed regardless of who or where the process is completed (benefits: efficiency and predictability)</a:t>
            </a:r>
          </a:p>
          <a:p>
            <a:pPr marL="628650" lvl="1" indent="-171450">
              <a:buFontTx/>
              <a:buChar char="-"/>
            </a:pPr>
            <a:r>
              <a:rPr lang="en-AU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Integration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: linking of organization units through shared data. This sharing of data can be between processes or across processes. (benefits: efficiency, coordination, transparency)</a:t>
            </a:r>
          </a:p>
          <a:p>
            <a:pPr marL="171450" indent="-171450">
              <a:buFontTx/>
              <a:buChar char="-"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3" tooltip="Business model"/>
              </a:rPr>
              <a:t>business model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describes how an organization creates, delivers and captures value and sustains itself in the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Diversification is effectively "independence with shared services."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Coordination is "seamless access to shared data."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Replication is "standardized independence.“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Unification is "standardized, integrated processes."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dirty="0" smtClean="0"/>
          </a:p>
          <a:p>
            <a:r>
              <a:rPr lang="en-AU" sz="2400" dirty="0" smtClean="0"/>
              <a:t>How can you determine your organizations operating model?</a:t>
            </a:r>
          </a:p>
          <a:p>
            <a:pPr lvl="1">
              <a:buFont typeface="+mj-lt"/>
              <a:buAutoNum type="arabicPeriod"/>
            </a:pPr>
            <a:r>
              <a:rPr lang="en-AU" sz="2000" dirty="0" smtClean="0"/>
              <a:t>Determine to what extent the completion of one business unit’s transaction depends on other business units’ data? (level of integration)</a:t>
            </a:r>
          </a:p>
          <a:p>
            <a:pPr lvl="1">
              <a:buFont typeface="+mj-lt"/>
              <a:buAutoNum type="arabicPeriod"/>
            </a:pPr>
            <a:r>
              <a:rPr lang="en-AU" sz="2000" dirty="0" smtClean="0"/>
              <a:t>Determine to what extent the company benefits by having business units run their operations in the same way? (level of standardization)</a:t>
            </a: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Diversification is effectively "independence with shared services."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Coordination is "seamless access to shared data."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Replication is "standardized independence.“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Unification is "standardized, integrated processes."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n-NO" dirty="0" smtClean="0"/>
          </a:p>
          <a:p>
            <a:r>
              <a:rPr lang="en-AU" sz="2400" dirty="0" smtClean="0"/>
              <a:t>How can you determine your organizations operating model?</a:t>
            </a:r>
          </a:p>
          <a:p>
            <a:pPr lvl="1">
              <a:buFont typeface="+mj-lt"/>
              <a:buAutoNum type="arabicPeriod"/>
            </a:pPr>
            <a:r>
              <a:rPr lang="en-AU" sz="2000" dirty="0" smtClean="0"/>
              <a:t>Determine to what extent the completion of one business unit’s transaction depends on other business units’ data? (level of integration)</a:t>
            </a:r>
          </a:p>
          <a:p>
            <a:pPr lvl="1">
              <a:buFont typeface="+mj-lt"/>
              <a:buAutoNum type="arabicPeriod"/>
            </a:pPr>
            <a:r>
              <a:rPr lang="en-AU" sz="2000" dirty="0" smtClean="0"/>
              <a:t>Determine to what extent the company benefits by having business units run their operations in the same way? (level of standardization)</a:t>
            </a: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28A-6708-4AC8-8449-51FA16FD4CF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FAB3-ED8A-4658-8689-3C4F2B38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9D102-E8BA-A648-A6A2-B42490AA3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2B15-60D5-084C-BB9C-A0EB8F12BB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3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3C82E-6957-154C-A3A6-BD3BD6E97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9E5B3-F030-5149-9D15-FCF868BEE2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84E29-2E0F-7F47-BFEA-A86513DCC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EC9-94C3-A841-AFA4-55D6E98A9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5594B-E748-8240-ADF2-2639D805EA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0D909-D38D-C04C-8016-194A51E97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0556-91E3-494F-A8C3-CBBFE7A3B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Tema Powerpoint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FC0CC-0FD3-3243-BD7A-655E39B7B0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 smtClean="0">
                <a:solidFill>
                  <a:schemeClr val="bg1">
                    <a:lumMod val="50000"/>
                  </a:schemeClr>
                </a:solidFill>
              </a:rPr>
              <a:t>IN5430 </a:t>
            </a:r>
            <a:r>
              <a:rPr lang="en-AU" sz="4000" dirty="0" smtClean="0">
                <a:solidFill>
                  <a:schemeClr val="bg1">
                    <a:lumMod val="50000"/>
                  </a:schemeClr>
                </a:solidFill>
              </a:rPr>
              <a:t>- Seminar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sz="27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AU" sz="27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</a:rPr>
              <a:t>Feb. </a:t>
            </a: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</a:rPr>
              <a:t>12 </a:t>
            </a:r>
            <a:br>
              <a:rPr lang="en-AU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sz="2200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Enterprise </a:t>
            </a:r>
            <a:r>
              <a:rPr lang="en-AU" dirty="0" smtClean="0"/>
              <a:t>Architecture and Operating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" y="46932"/>
            <a:ext cx="8229600" cy="639762"/>
          </a:xfrm>
        </p:spPr>
        <p:txBody>
          <a:bodyPr>
            <a:noAutofit/>
          </a:bodyPr>
          <a:lstStyle/>
          <a:p>
            <a:r>
              <a:rPr lang="nn-NO" sz="3600" dirty="0" smtClean="0"/>
              <a:t>Group </a:t>
            </a:r>
            <a:r>
              <a:rPr lang="nn-NO" sz="3600" dirty="0" err="1" smtClean="0"/>
              <a:t>Exercise</a:t>
            </a:r>
            <a:r>
              <a:rPr lang="nn-NO" sz="3600" dirty="0" smtClean="0"/>
              <a:t>: Enter</a:t>
            </a:r>
            <a:r>
              <a:rPr lang="nn-NO" sz="3600" dirty="0" smtClean="0"/>
              <a:t>prise Architecture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99733" y="91440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</a:t>
            </a:r>
            <a:r>
              <a:rPr lang="en-US" b="1" dirty="0" smtClean="0"/>
              <a:t>groups (25min):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Choose one of your companies from the previous exercise: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Draw a core diagram for the company (main business processes, related IT and their interrelations, users/customers)</a:t>
            </a:r>
            <a:endParaRPr lang="nb-NO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nb-NO" dirty="0" err="1" smtClean="0"/>
              <a:t>Discuss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diagram </a:t>
            </a:r>
            <a:r>
              <a:rPr lang="nb-NO" dirty="0" err="1" smtClean="0"/>
              <a:t>relates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operating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found</a:t>
            </a:r>
            <a:r>
              <a:rPr lang="nb-NO" dirty="0" smtClean="0"/>
              <a:t> for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.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it </a:t>
            </a:r>
            <a:r>
              <a:rPr lang="nb-NO" dirty="0" err="1" smtClean="0"/>
              <a:t>look</a:t>
            </a:r>
            <a:r>
              <a:rPr lang="nb-NO" dirty="0" smtClean="0"/>
              <a:t> like it </a:t>
            </a:r>
            <a:r>
              <a:rPr lang="nb-NO" dirty="0" err="1" smtClean="0"/>
              <a:t>does</a:t>
            </a:r>
            <a:r>
              <a:rPr lang="nb-NO" dirty="0" smtClean="0"/>
              <a:t> (as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imagine</a:t>
            </a:r>
            <a:r>
              <a:rPr lang="nb-NO" dirty="0" smtClean="0"/>
              <a:t> it)</a:t>
            </a:r>
            <a:endParaRPr lang="en-US" dirty="0" smtClean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nb-NO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nb-NO" dirty="0" smtClean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nn-NO" dirty="0"/>
          </a:p>
          <a:p>
            <a:endParaRPr lang="nn-N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7" y="4343400"/>
            <a:ext cx="3859758" cy="2357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06604"/>
            <a:ext cx="3404642" cy="22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Upcoming Key </a:t>
            </a:r>
            <a:r>
              <a:rPr lang="en-AU" dirty="0" smtClean="0"/>
              <a:t>Dates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89508"/>
              </p:ext>
            </p:extLst>
          </p:nvPr>
        </p:nvGraphicFramePr>
        <p:xfrm>
          <a:off x="914400" y="2743200"/>
          <a:ext cx="7315200" cy="134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57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Item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Date</a:t>
                      </a:r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Deadline for </a:t>
                      </a:r>
                      <a:r>
                        <a:rPr lang="en-AU" sz="2400" baseline="0" dirty="0" smtClean="0">
                          <a:solidFill>
                            <a:srgbClr val="FF0000"/>
                          </a:solidFill>
                        </a:rPr>
                        <a:t>securing </a:t>
                      </a: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organization </a:t>
                      </a: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Today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Group work: </a:t>
            </a:r>
            <a:r>
              <a:rPr lang="en-AU" dirty="0" smtClean="0"/>
              <a:t>Enterprise </a:t>
            </a:r>
            <a:r>
              <a:rPr lang="en-AU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Discuss in groups of 3-5 (5 + 5):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What </a:t>
            </a:r>
            <a:r>
              <a:rPr lang="en-AU" dirty="0" smtClean="0"/>
              <a:t>is enterprise architecture?</a:t>
            </a:r>
          </a:p>
          <a:p>
            <a:pPr lvl="1">
              <a:spcAft>
                <a:spcPts val="1200"/>
              </a:spcAft>
            </a:pPr>
            <a:r>
              <a:rPr lang="en-AU" dirty="0" smtClean="0"/>
              <a:t>What </a:t>
            </a:r>
            <a:r>
              <a:rPr lang="en-AU" dirty="0"/>
              <a:t>is the aim of enterprise architecture?</a:t>
            </a:r>
          </a:p>
          <a:p>
            <a:pPr marL="457200" lvl="1" indent="0">
              <a:buNone/>
            </a:pPr>
            <a:endParaRPr lang="en-AU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962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Enterprise </a:t>
            </a:r>
            <a:r>
              <a:rPr lang="en-AU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What is enterprise architecture?</a:t>
            </a:r>
          </a:p>
          <a:p>
            <a:pPr lvl="1">
              <a:spcAft>
                <a:spcPts val="1800"/>
              </a:spcAft>
            </a:pPr>
            <a:r>
              <a:rPr lang="en-AU" sz="2200" dirty="0" smtClean="0"/>
              <a:t>“the organizing logic for business process and IT infrastructure, reflecting the integration and standardization requirements of the company’s operating model” (Ross et al., 2006, p.9</a:t>
            </a:r>
            <a:r>
              <a:rPr lang="en-AU" sz="2200" dirty="0" smtClean="0"/>
              <a:t>)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/>
              <a:t>definition and representation of a high-level view of an enterprise‘s business processes and IT systems,</a:t>
            </a:r>
          </a:p>
          <a:p>
            <a:pPr lvl="1"/>
            <a:r>
              <a:rPr lang="en-US" sz="2100" dirty="0"/>
              <a:t>their interrelationships,</a:t>
            </a:r>
          </a:p>
          <a:p>
            <a:pPr lvl="1"/>
            <a:r>
              <a:rPr lang="en-US" sz="2100" dirty="0"/>
              <a:t>and the extent to which these processes and systems are shared by different parts of the enterprise</a:t>
            </a:r>
            <a:r>
              <a:rPr lang="en-US" sz="2100" dirty="0" smtClean="0"/>
              <a:t>. (Tamm et al)</a:t>
            </a:r>
          </a:p>
          <a:p>
            <a:pPr lvl="1"/>
            <a:endParaRPr lang="en-AU" sz="2100" dirty="0"/>
          </a:p>
          <a:p>
            <a:pPr>
              <a:spcAft>
                <a:spcPts val="1200"/>
              </a:spcAft>
            </a:pPr>
            <a:r>
              <a:rPr lang="en-AU" dirty="0" smtClean="0"/>
              <a:t>What </a:t>
            </a:r>
            <a:r>
              <a:rPr lang="en-AU" dirty="0"/>
              <a:t>is the aim of enterprise architecture?</a:t>
            </a:r>
          </a:p>
          <a:p>
            <a:pPr lvl="1"/>
            <a:r>
              <a:rPr lang="en-AU" sz="2200" dirty="0" smtClean="0"/>
              <a:t>Digitize the core to make it reusable &amp; reliable</a:t>
            </a:r>
            <a:endParaRPr lang="en-GB" sz="2200" dirty="0"/>
          </a:p>
          <a:p>
            <a:pPr lvl="1"/>
            <a:r>
              <a:rPr lang="en-AU" sz="2200" dirty="0" smtClean="0"/>
              <a:t>Manage complexity</a:t>
            </a:r>
          </a:p>
          <a:p>
            <a:pPr lvl="1"/>
            <a:r>
              <a:rPr lang="en-AU" sz="2200" dirty="0" smtClean="0"/>
              <a:t>Provide a long-term view of an enterprise’s processes, systems, &amp; technologies</a:t>
            </a:r>
          </a:p>
          <a:p>
            <a:pPr lvl="1"/>
            <a:r>
              <a:rPr lang="en-AU" sz="2200" dirty="0" smtClean="0"/>
              <a:t>Increase value from IT </a:t>
            </a:r>
            <a:r>
              <a:rPr lang="en-AU" sz="2200" dirty="0" smtClean="0"/>
              <a:t>proactively and </a:t>
            </a:r>
            <a:r>
              <a:rPr lang="en-AU" sz="2200" dirty="0" smtClean="0"/>
              <a:t>not just fulfil immediate local business needs</a:t>
            </a:r>
          </a:p>
          <a:p>
            <a:pPr marL="457200" lvl="1" indent="0">
              <a:buNone/>
            </a:pPr>
            <a:endParaRPr lang="en-AU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200" cy="838200"/>
          </a:xfrm>
        </p:spPr>
        <p:txBody>
          <a:bodyPr/>
          <a:lstStyle/>
          <a:p>
            <a:r>
              <a:rPr lang="en-AU" dirty="0" smtClean="0"/>
              <a:t>Operating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endParaRPr lang="en-AU" sz="2800" b="1" dirty="0" smtClean="0"/>
          </a:p>
          <a:p>
            <a:r>
              <a:rPr lang="en-AU" sz="2800" dirty="0"/>
              <a:t>Discuss in groups of 3-5 </a:t>
            </a:r>
            <a:r>
              <a:rPr lang="en-AU" sz="2800" dirty="0" smtClean="0"/>
              <a:t>(5 </a:t>
            </a:r>
            <a:r>
              <a:rPr lang="en-AU" sz="2800" dirty="0"/>
              <a:t>+ </a:t>
            </a:r>
            <a:r>
              <a:rPr lang="en-AU" sz="2800" dirty="0" smtClean="0"/>
              <a:t>5):</a:t>
            </a:r>
            <a:endParaRPr lang="en-AU" sz="2800" dirty="0"/>
          </a:p>
          <a:p>
            <a:pPr lvl="1"/>
            <a:r>
              <a:rPr lang="en-AU" sz="2400" dirty="0" smtClean="0"/>
              <a:t>What </a:t>
            </a:r>
            <a:r>
              <a:rPr lang="en-AU" sz="2400" dirty="0" smtClean="0"/>
              <a:t>is an operating model?</a:t>
            </a:r>
          </a:p>
          <a:p>
            <a:pPr lvl="1"/>
            <a:r>
              <a:rPr lang="en-US" sz="2400" dirty="0"/>
              <a:t>What are the key dimensions of an operating model?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200" cy="838200"/>
          </a:xfrm>
        </p:spPr>
        <p:txBody>
          <a:bodyPr/>
          <a:lstStyle/>
          <a:p>
            <a:r>
              <a:rPr lang="en-AU" dirty="0" smtClean="0"/>
              <a:t>Operating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AU" sz="2800" b="1" dirty="0" smtClean="0"/>
              <a:t>What is an operating model?</a:t>
            </a:r>
          </a:p>
          <a:p>
            <a:pPr lvl="1">
              <a:spcAft>
                <a:spcPts val="1200"/>
              </a:spcAft>
            </a:pPr>
            <a:r>
              <a:rPr lang="en-GB" sz="2200" dirty="0">
                <a:ea typeface="ヒラギノ角ゴ Pro W3" charset="-128"/>
                <a:cs typeface="ヒラギノ角ゴ Pro W3" charset="-128"/>
              </a:rPr>
              <a:t>how an organization operates </a:t>
            </a:r>
            <a:r>
              <a:rPr lang="en-GB" sz="2200" dirty="0" smtClean="0">
                <a:ea typeface="ヒラギノ角ゴ Pro W3" charset="-128"/>
                <a:cs typeface="ヒラギノ角ゴ Pro W3" charset="-128"/>
              </a:rPr>
              <a:t>in </a:t>
            </a:r>
            <a:r>
              <a:rPr lang="en-GB" sz="2200" dirty="0">
                <a:ea typeface="ヒラギノ角ゴ Pro W3" charset="-128"/>
                <a:cs typeface="ヒラギノ角ゴ Pro W3" charset="-128"/>
              </a:rPr>
              <a:t>order to accomplish its </a:t>
            </a:r>
            <a:r>
              <a:rPr lang="en-GB" sz="2200" dirty="0" smtClean="0">
                <a:ea typeface="ヒラギノ角ゴ Pro W3" charset="-128"/>
                <a:cs typeface="ヒラギノ角ゴ Pro W3" charset="-128"/>
              </a:rPr>
              <a:t>main function</a:t>
            </a:r>
            <a:endParaRPr lang="en-AU" sz="2200" dirty="0" smtClean="0"/>
          </a:p>
          <a:p>
            <a:pPr lvl="1">
              <a:spcAft>
                <a:spcPts val="1200"/>
              </a:spcAft>
            </a:pPr>
            <a:r>
              <a:rPr lang="en-AU" sz="2200" dirty="0" smtClean="0"/>
              <a:t>“</a:t>
            </a:r>
            <a:r>
              <a:rPr lang="en-AU" sz="2200" kern="1200" dirty="0">
                <a:ea typeface="ヒラギノ角ゴ Pro W3" charset="-128"/>
                <a:cs typeface="ヒラギノ角ゴ Pro W3" charset="-128"/>
              </a:rPr>
              <a:t>The level of business process </a:t>
            </a:r>
            <a:r>
              <a:rPr lang="en-AU" sz="2200" b="1" kern="1200" dirty="0">
                <a:ea typeface="ヒラギノ角ゴ Pro W3" charset="-128"/>
                <a:cs typeface="ヒラギノ角ゴ Pro W3" charset="-128"/>
              </a:rPr>
              <a:t>integration</a:t>
            </a:r>
            <a:r>
              <a:rPr lang="en-AU" sz="2200" kern="1200" dirty="0">
                <a:ea typeface="ヒラギノ角ゴ Pro W3" charset="-128"/>
                <a:cs typeface="ヒラギノ角ゴ Pro W3" charset="-128"/>
              </a:rPr>
              <a:t> and </a:t>
            </a:r>
            <a:r>
              <a:rPr lang="en-AU" sz="2200" b="1" kern="1200" dirty="0">
                <a:ea typeface="ヒラギノ角ゴ Pro W3" charset="-128"/>
                <a:cs typeface="ヒラギノ角ゴ Pro W3" charset="-128"/>
              </a:rPr>
              <a:t>standardization</a:t>
            </a:r>
            <a:r>
              <a:rPr lang="en-AU" sz="2200" kern="1200" dirty="0">
                <a:ea typeface="ヒラギノ角ゴ Pro W3" charset="-128"/>
                <a:cs typeface="ヒラギノ角ゴ Pro W3" charset="-128"/>
              </a:rPr>
              <a:t> for delivering goods or services to </a:t>
            </a:r>
            <a:r>
              <a:rPr lang="en-AU" sz="2200" kern="1200" dirty="0" smtClean="0">
                <a:ea typeface="ヒラギノ角ゴ Pro W3" charset="-128"/>
                <a:cs typeface="ヒラギノ角ゴ Pro W3" charset="-128"/>
              </a:rPr>
              <a:t>customers.” (Ross et al., 2006, p. 25)</a:t>
            </a:r>
            <a:endParaRPr lang="en-AU" sz="2200" dirty="0" smtClean="0"/>
          </a:p>
          <a:p>
            <a:r>
              <a:rPr lang="en-US" sz="2400" b="1" dirty="0" smtClean="0"/>
              <a:t>What are the key dimensions of an operating model?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Standardization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Integration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Operating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31520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825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Group </a:t>
            </a:r>
            <a:r>
              <a:rPr lang="nn-NO" dirty="0" err="1" smtClean="0"/>
              <a:t>Exercise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023878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</a:t>
            </a:r>
            <a:r>
              <a:rPr lang="en-US" b="1" dirty="0" smtClean="0"/>
              <a:t>groups: 20 min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actual companies that </a:t>
            </a:r>
            <a:r>
              <a:rPr lang="en-US" dirty="0" smtClean="0"/>
              <a:t>could fit </a:t>
            </a:r>
            <a:r>
              <a:rPr lang="en-US" dirty="0" smtClean="0"/>
              <a:t>under each of the four operating models </a:t>
            </a:r>
            <a:r>
              <a:rPr lang="en-US" dirty="0" smtClean="0"/>
              <a:t>(for instance, </a:t>
            </a:r>
            <a:r>
              <a:rPr lang="en-US" dirty="0" err="1" smtClean="0"/>
              <a:t>UiO</a:t>
            </a:r>
            <a:r>
              <a:rPr lang="en-US" dirty="0" smtClean="0"/>
              <a:t>, </a:t>
            </a:r>
            <a:r>
              <a:rPr lang="en-US" dirty="0" err="1" smtClean="0"/>
              <a:t>Posten</a:t>
            </a:r>
            <a:r>
              <a:rPr lang="en-US" dirty="0" smtClean="0"/>
              <a:t> (mail services), McDonalds</a:t>
            </a:r>
            <a:r>
              <a:rPr lang="en-US" dirty="0"/>
              <a:t>) (Fig. 2-1, p. 29</a:t>
            </a:r>
            <a:r>
              <a:rPr lang="en-US" dirty="0" smtClean="0"/>
              <a:t>), and why.</a:t>
            </a:r>
            <a:endParaRPr lang="en-US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n-NO" dirty="0" err="1" smtClean="0"/>
              <a:t>Identify</a:t>
            </a:r>
            <a:r>
              <a:rPr lang="nn-NO" dirty="0" smtClean="0"/>
              <a:t> </a:t>
            </a:r>
            <a:r>
              <a:rPr lang="nn-NO" dirty="0" smtClean="0"/>
              <a:t>at least one </a:t>
            </a:r>
            <a:r>
              <a:rPr lang="nn-NO" dirty="0" err="1" smtClean="0"/>
              <a:t>advantage</a:t>
            </a:r>
            <a:r>
              <a:rPr lang="nn-NO" dirty="0" smtClean="0"/>
              <a:t> </a:t>
            </a:r>
            <a:r>
              <a:rPr lang="nn-NO" dirty="0" err="1" smtClean="0"/>
              <a:t>the</a:t>
            </a:r>
            <a:r>
              <a:rPr lang="nn-NO" dirty="0" smtClean="0"/>
              <a:t> operating </a:t>
            </a:r>
            <a:r>
              <a:rPr lang="nn-NO" dirty="0" err="1" smtClean="0"/>
              <a:t>model</a:t>
            </a:r>
            <a:r>
              <a:rPr lang="nn-NO" dirty="0" smtClean="0"/>
              <a:t> offers </a:t>
            </a:r>
            <a:r>
              <a:rPr lang="nn-NO" dirty="0" err="1" smtClean="0"/>
              <a:t>the</a:t>
            </a:r>
            <a:r>
              <a:rPr lang="nn-NO" dirty="0" smtClean="0"/>
              <a:t> </a:t>
            </a:r>
            <a:r>
              <a:rPr lang="nn-NO" dirty="0" err="1" smtClean="0"/>
              <a:t>organization</a:t>
            </a:r>
            <a:r>
              <a:rPr lang="nn-NO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nn-NO" dirty="0" smtClean="0"/>
              <a:t>The </a:t>
            </a:r>
            <a:r>
              <a:rPr lang="nn-NO" dirty="0" err="1" smtClean="0"/>
              <a:t>group</a:t>
            </a:r>
            <a:r>
              <a:rPr lang="nn-NO" dirty="0"/>
              <a:t> </a:t>
            </a:r>
            <a:r>
              <a:rPr lang="nn-NO" dirty="0" err="1" smtClean="0"/>
              <a:t>shares</a:t>
            </a:r>
            <a:r>
              <a:rPr lang="nn-NO" dirty="0" smtClean="0"/>
              <a:t> </a:t>
            </a:r>
            <a:r>
              <a:rPr lang="nn-NO" dirty="0" err="1" smtClean="0"/>
              <a:t>the</a:t>
            </a:r>
            <a:r>
              <a:rPr lang="nn-NO" dirty="0" smtClean="0"/>
              <a:t> findings</a:t>
            </a:r>
          </a:p>
          <a:p>
            <a:pPr marL="457200" indent="-457200">
              <a:buFont typeface="+mj-lt"/>
              <a:buAutoNum type="arabicPeriod"/>
            </a:pPr>
            <a:endParaRPr lang="nn-NO" dirty="0"/>
          </a:p>
          <a:p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29977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 descr="Image result for operating model 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5" y="572379"/>
            <a:ext cx="7834790" cy="57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14572</TotalTime>
  <Words>617</Words>
  <Application>Microsoft Office PowerPoint</Application>
  <PresentationFormat>On-screen Show (4:3)</PresentationFormat>
  <Paragraphs>110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ヒラギノ角ゴ Pro W3</vt:lpstr>
      <vt:lpstr>Office Theme</vt:lpstr>
      <vt:lpstr>IN5430 - Seminar  Feb. 12  2019</vt:lpstr>
      <vt:lpstr>Upcoming Key Dates</vt:lpstr>
      <vt:lpstr>Group work: Enterprise Architecture</vt:lpstr>
      <vt:lpstr>Enterprise Architecture</vt:lpstr>
      <vt:lpstr>Operating Model</vt:lpstr>
      <vt:lpstr>Operating Model</vt:lpstr>
      <vt:lpstr>Operating models</vt:lpstr>
      <vt:lpstr>Group Exercise</vt:lpstr>
      <vt:lpstr>PowerPoint Presentation</vt:lpstr>
      <vt:lpstr>Group Exercise: Enterprise Architecture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INF5890  Seminar  February,…..</dc:title>
  <dc:creator>Mikael Hailu Gebre-Mariam</dc:creator>
  <cp:lastModifiedBy>Kristoffer Fossum</cp:lastModifiedBy>
  <cp:revision>135</cp:revision>
  <cp:lastPrinted>2015-03-16T09:43:15Z</cp:lastPrinted>
  <dcterms:created xsi:type="dcterms:W3CDTF">2015-02-10T08:35:44Z</dcterms:created>
  <dcterms:modified xsi:type="dcterms:W3CDTF">2019-02-12T13:59:05Z</dcterms:modified>
</cp:coreProperties>
</file>