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2"/>
    <p:sldId id="275" r:id="rId3"/>
    <p:sldId id="258" r:id="rId4"/>
    <p:sldId id="273" r:id="rId5"/>
    <p:sldId id="274" r:id="rId6"/>
    <p:sldId id="272" r:id="rId7"/>
    <p:sldId id="278" r:id="rId8"/>
    <p:sldId id="263" r:id="rId9"/>
    <p:sldId id="264" r:id="rId10"/>
    <p:sldId id="271" r:id="rId11"/>
    <p:sldId id="277" r:id="rId12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59" autoAdjust="0"/>
    <p:restoredTop sz="89655" autoAdjust="0"/>
  </p:normalViewPr>
  <p:slideViewPr>
    <p:cSldViewPr>
      <p:cViewPr varScale="1">
        <p:scale>
          <a:sx n="147" d="100"/>
          <a:sy n="147" d="100"/>
        </p:scale>
        <p:origin x="2538" y="10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6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2CEC585-F209-0249-87B1-95C1AA7BF750}" type="datetime1">
              <a:rPr lang="nb-NO"/>
              <a:pPr>
                <a:defRPr/>
              </a:pPr>
              <a:t>04.02.2019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6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8034AB-4BDC-1A4E-B997-0CCC3F1DB64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9104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8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5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8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21BD64-BEF5-304E-BFE0-849DE736E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45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1BD64-BEF5-304E-BFE0-849DE736EC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276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1BD64-BEF5-304E-BFE0-849DE736EC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960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AU" b="1" dirty="0" smtClean="0"/>
              <a:t>What is IT </a:t>
            </a:r>
            <a:r>
              <a:rPr lang="en-AU" b="1" dirty="0" err="1" smtClean="0"/>
              <a:t>gov</a:t>
            </a:r>
            <a:r>
              <a:rPr lang="en-AU" b="1" dirty="0" smtClean="0"/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="0" dirty="0" smtClean="0"/>
              <a:t>the</a:t>
            </a:r>
            <a:r>
              <a:rPr lang="en-AU" b="0" baseline="0" dirty="0" smtClean="0"/>
              <a:t> distribution of decision rights (input rights) and accountability frameworks for encouraging desirable behaviour in the use of 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="0" baseline="0" dirty="0" smtClean="0"/>
              <a:t>A desired behaviour is one that is consistent with the organization’s mission and strategy (e.g. innovation)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="0" baseline="0" dirty="0" smtClean="0"/>
              <a:t>IT gov. not about making specific decisions but assigning who makes decisions and who has input to decisions and these people are held accountable</a:t>
            </a:r>
            <a:endParaRPr lang="en-AU" b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dirty="0" smtClean="0"/>
              <a:t>Why is IT governance</a:t>
            </a:r>
            <a:r>
              <a:rPr lang="en-AU" b="1" baseline="0" dirty="0" smtClean="0"/>
              <a:t> important?</a:t>
            </a:r>
            <a:endParaRPr lang="en-US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To get value from IT investments (e.g. innovation, operational efficiency, service quality, customer intimacy)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n-NO" dirty="0" err="1" smtClean="0"/>
              <a:t>Improved</a:t>
            </a:r>
            <a:r>
              <a:rPr lang="nn-NO" dirty="0" smtClean="0"/>
              <a:t> </a:t>
            </a:r>
            <a:r>
              <a:rPr lang="nn-NO" dirty="0" err="1" smtClean="0"/>
              <a:t>profit</a:t>
            </a:r>
            <a:r>
              <a:rPr lang="nn-NO" dirty="0" smtClean="0"/>
              <a:t>, </a:t>
            </a:r>
            <a:r>
              <a:rPr lang="nn-NO" dirty="0" err="1" smtClean="0"/>
              <a:t>customer</a:t>
            </a:r>
            <a:r>
              <a:rPr lang="nn-NO" baseline="0" dirty="0" smtClean="0"/>
              <a:t> </a:t>
            </a:r>
            <a:r>
              <a:rPr lang="nn-NO" baseline="0" dirty="0" err="1" smtClean="0"/>
              <a:t>intimacy</a:t>
            </a:r>
            <a:r>
              <a:rPr lang="nn-NO" baseline="0" dirty="0" smtClean="0"/>
              <a:t>, </a:t>
            </a:r>
            <a:r>
              <a:rPr lang="nn-NO" baseline="0" dirty="0" err="1" smtClean="0"/>
              <a:t>improved</a:t>
            </a:r>
            <a:r>
              <a:rPr lang="nn-NO" baseline="0" dirty="0" smtClean="0"/>
              <a:t> </a:t>
            </a:r>
            <a:r>
              <a:rPr lang="nn-NO" baseline="0" dirty="0" err="1" smtClean="0"/>
              <a:t>performance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Beyond risk management and compliance</a:t>
            </a:r>
          </a:p>
          <a:p>
            <a:endParaRPr lang="en-US" dirty="0" smtClean="0"/>
          </a:p>
          <a:p>
            <a:r>
              <a:rPr lang="en-US" b="1" dirty="0" smtClean="0"/>
              <a:t>How to we gain value from governing IT?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Clarifying business strategy &amp; role of IT in achieving them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Measuring and managing investment &amp; output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Assigning accountability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Learning from each implementation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1BD64-BEF5-304E-BFE0-849DE736ECC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22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1BD64-BEF5-304E-BFE0-849DE736ECC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3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1BD64-BEF5-304E-BFE0-849DE736ECC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97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Pros:</a:t>
            </a:r>
            <a:r>
              <a:rPr lang="en-GB" baseline="0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a process enabling visualization of decision making structures among related actors in their complex world.</a:t>
            </a:r>
            <a:endParaRPr lang="en-GB" baseline="0" dirty="0"/>
          </a:p>
          <a:p>
            <a:pPr marL="0" indent="0">
              <a:buFontTx/>
              <a:buNone/>
            </a:pPr>
            <a:endParaRPr lang="en-GB" baseline="0" dirty="0"/>
          </a:p>
          <a:p>
            <a:pPr marL="0" indent="0">
              <a:buFontTx/>
              <a:buNone/>
            </a:pPr>
            <a:r>
              <a:rPr lang="en-GB" baseline="0" dirty="0" smtClean="0"/>
              <a:t>Cons: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By reducing the complexity of reality, you may loose important details</a:t>
            </a:r>
          </a:p>
          <a:p>
            <a:pPr marL="171450" indent="-171450">
              <a:buFontTx/>
              <a:buChar char="-"/>
            </a:pPr>
            <a:endParaRPr lang="en-GB" baseline="0" dirty="0" smtClean="0"/>
          </a:p>
          <a:p>
            <a:pPr marL="0" indent="0">
              <a:buFontTx/>
              <a:buNone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1BD64-BEF5-304E-BFE0-849DE736ECC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51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1BD64-BEF5-304E-BFE0-849DE736ECC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94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9D102-E8BA-A648-A6A2-B42490AA3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22B15-60D5-084C-BB9C-A0EB8F12B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305EA-59A6-7140-95FF-E1B500F1B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3C82E-6957-154C-A3A6-BD3BD6E97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9E5B3-F030-5149-9D15-FCF868BEE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84E29-2E0F-7F47-BFEA-A86513DCC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B4EC9-94C3-A841-AFA4-55D6E98A9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5594B-E748-8240-ADF2-2639D805E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0D909-D38D-C04C-8016-194A51E97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50556-91E3-494F-A8C3-CBBFE7A3B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F1FFC0CC-0FD3-3243-BD7A-655E39B7B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MN_IFI_A_ENG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9495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5000" y="3886200"/>
            <a:ext cx="7772400" cy="1219200"/>
          </a:xfrm>
        </p:spPr>
        <p:txBody>
          <a:bodyPr>
            <a:normAutofit/>
          </a:bodyPr>
          <a:lstStyle/>
          <a:p>
            <a:pPr algn="ctr"/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IN5430 - Seminar</a:t>
            </a:r>
            <a:br>
              <a:rPr lang="en-AU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AU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2667000"/>
            <a:ext cx="77724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IT Governance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472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008726"/>
              </p:ext>
            </p:extLst>
          </p:nvPr>
        </p:nvGraphicFramePr>
        <p:xfrm>
          <a:off x="609598" y="1447800"/>
          <a:ext cx="7467605" cy="4681182"/>
        </p:xfrm>
        <a:graphic>
          <a:graphicData uri="http://schemas.openxmlformats.org/drawingml/2006/table">
            <a:tbl>
              <a:tblPr firstRow="1" firstCol="1" bandRow="1"/>
              <a:tblGrid>
                <a:gridCol w="892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7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75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70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3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70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83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83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83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810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IT 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Principles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IT 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Architecture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IT 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Infrastructure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Business Application Needs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IT </a:t>
                      </a:r>
                      <a:r>
                        <a:rPr lang="en-GB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Investment &amp; Prioritization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3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Input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Output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Input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Output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Input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Output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Input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Output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Input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Output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5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Business Monarchy</a:t>
                      </a:r>
                      <a:endParaRPr lang="en-GB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5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IT Monarchy</a:t>
                      </a:r>
                      <a:endParaRPr lang="en-GB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8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Feudal</a:t>
                      </a:r>
                      <a:endParaRPr lang="en-GB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8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Federal</a:t>
                      </a:r>
                      <a:endParaRPr lang="en-GB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9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IT Duopoly</a:t>
                      </a:r>
                      <a:endParaRPr lang="en-GB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900" dirty="0" smtClean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975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Anarchy</a:t>
                      </a: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382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16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Find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mobile </a:t>
            </a:r>
            <a:r>
              <a:rPr lang="nb-NO" dirty="0" err="1" smtClean="0"/>
              <a:t>phones</a:t>
            </a:r>
            <a:r>
              <a:rPr lang="nb-NO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412" y="2125266"/>
            <a:ext cx="7886700" cy="3263504"/>
          </a:xfrm>
        </p:spPr>
        <p:txBody>
          <a:bodyPr/>
          <a:lstStyle/>
          <a:p>
            <a:pPr marL="0" indent="0">
              <a:buNone/>
            </a:pP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want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feedback </a:t>
            </a:r>
            <a:r>
              <a:rPr lang="nb-NO" dirty="0" err="1"/>
              <a:t>about</a:t>
            </a:r>
            <a:r>
              <a:rPr lang="nb-NO" dirty="0"/>
              <a:t> </a:t>
            </a:r>
            <a:r>
              <a:rPr lang="nb-NO" dirty="0" err="1"/>
              <a:t>us</a:t>
            </a:r>
            <a:r>
              <a:rPr lang="nb-NO" dirty="0"/>
              <a:t> and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discuss</a:t>
            </a:r>
            <a:r>
              <a:rPr lang="nb-NO" dirty="0"/>
              <a:t>!</a:t>
            </a:r>
          </a:p>
          <a:p>
            <a:endParaRPr lang="nb-NO" dirty="0"/>
          </a:p>
          <a:p>
            <a:r>
              <a:rPr lang="nb-NO" dirty="0" err="1"/>
              <a:t>Please</a:t>
            </a:r>
            <a:r>
              <a:rPr lang="nb-NO" dirty="0"/>
              <a:t> </a:t>
            </a:r>
            <a:r>
              <a:rPr lang="nb-NO" dirty="0" err="1"/>
              <a:t>help</a:t>
            </a:r>
            <a:r>
              <a:rPr lang="nb-NO" dirty="0"/>
              <a:t> </a:t>
            </a:r>
            <a:r>
              <a:rPr lang="nb-NO" dirty="0" err="1"/>
              <a:t>us</a:t>
            </a:r>
            <a:r>
              <a:rPr lang="nb-NO" dirty="0"/>
              <a:t> to </a:t>
            </a:r>
            <a:r>
              <a:rPr lang="nb-NO" dirty="0" err="1"/>
              <a:t>improve</a:t>
            </a:r>
            <a:r>
              <a:rPr lang="nb-NO" dirty="0"/>
              <a:t>, and </a:t>
            </a:r>
            <a:r>
              <a:rPr lang="nb-NO" dirty="0" err="1"/>
              <a:t>answer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following</a:t>
            </a:r>
            <a:r>
              <a:rPr lang="nb-NO" dirty="0"/>
              <a:t> questions at menti.com</a:t>
            </a:r>
          </a:p>
          <a:p>
            <a:endParaRPr lang="nb-NO" dirty="0"/>
          </a:p>
          <a:p>
            <a:r>
              <a:rPr lang="nb-NO" dirty="0"/>
              <a:t>Code: 993243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1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Feedback last </a:t>
            </a:r>
            <a:r>
              <a:rPr lang="nb-NO" dirty="0" err="1" smtClean="0"/>
              <a:t>week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305EA-59A6-7140-95FF-E1B500F1B4C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951" y="2133600"/>
            <a:ext cx="6777038" cy="3592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931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IT governance concepts</a:t>
            </a:r>
          </a:p>
          <a:p>
            <a:r>
              <a:rPr lang="en-AU" dirty="0" smtClean="0"/>
              <a:t>Case analyse</a:t>
            </a:r>
          </a:p>
        </p:txBody>
      </p:sp>
    </p:spTree>
    <p:extLst>
      <p:ext uri="{BB962C8B-B14F-4D97-AF65-F5344CB8AC3E}">
        <p14:creationId xmlns:p14="http://schemas.microsoft.com/office/powerpoint/2010/main" val="65898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Group </a:t>
            </a:r>
            <a:r>
              <a:rPr lang="nb-NO" dirty="0" err="1" smtClean="0"/>
              <a:t>task</a:t>
            </a:r>
            <a:r>
              <a:rPr lang="nb-NO" dirty="0" smtClean="0"/>
              <a:t> (</a:t>
            </a:r>
            <a:r>
              <a:rPr lang="nb-NO" dirty="0" smtClean="0"/>
              <a:t>3-5p (</a:t>
            </a:r>
            <a:r>
              <a:rPr lang="nb-NO" dirty="0"/>
              <a:t>5</a:t>
            </a:r>
            <a:r>
              <a:rPr lang="nb-NO" dirty="0" smtClean="0"/>
              <a:t>+5min)):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Discuss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differences</a:t>
            </a:r>
            <a:r>
              <a:rPr lang="nb-NO" dirty="0" smtClean="0"/>
              <a:t> </a:t>
            </a:r>
            <a:r>
              <a:rPr lang="nb-NO" dirty="0" err="1" smtClean="0"/>
              <a:t>between</a:t>
            </a:r>
            <a:r>
              <a:rPr lang="nb-NO" dirty="0" smtClean="0"/>
              <a:t> </a:t>
            </a:r>
            <a:r>
              <a:rPr lang="nb-NO" dirty="0" err="1" smtClean="0"/>
              <a:t>governance</a:t>
            </a:r>
            <a:r>
              <a:rPr lang="nb-NO" dirty="0" smtClean="0"/>
              <a:t> and management</a:t>
            </a:r>
          </a:p>
          <a:p>
            <a:endParaRPr lang="nb-NO" dirty="0" smtClean="0"/>
          </a:p>
          <a:p>
            <a:r>
              <a:rPr lang="nb-NO" dirty="0" err="1" smtClean="0"/>
              <a:t>Discuss</a:t>
            </a:r>
            <a:r>
              <a:rPr lang="nb-NO" dirty="0" smtClean="0"/>
              <a:t> </a:t>
            </a:r>
            <a:r>
              <a:rPr lang="nb-NO" dirty="0" err="1" smtClean="0"/>
              <a:t>lecture</a:t>
            </a:r>
            <a:r>
              <a:rPr lang="nb-NO" dirty="0" smtClean="0"/>
              <a:t> </a:t>
            </a:r>
            <a:r>
              <a:rPr lang="nb-NO" dirty="0" err="1" smtClean="0"/>
              <a:t>themes</a:t>
            </a:r>
            <a:r>
              <a:rPr lang="nb-NO" dirty="0" smtClean="0"/>
              <a:t> so far in </a:t>
            </a:r>
            <a:r>
              <a:rPr lang="nb-NO" dirty="0" err="1" smtClean="0"/>
              <a:t>regards</a:t>
            </a:r>
            <a:r>
              <a:rPr lang="nb-NO" dirty="0" smtClean="0"/>
              <a:t> to:</a:t>
            </a:r>
          </a:p>
          <a:p>
            <a:pPr lvl="1"/>
            <a:r>
              <a:rPr lang="nb-NO" dirty="0" err="1" smtClean="0"/>
              <a:t>Size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govern</a:t>
            </a:r>
            <a:r>
              <a:rPr lang="nb-NO" dirty="0" smtClean="0"/>
              <a:t>/</a:t>
            </a:r>
            <a:r>
              <a:rPr lang="nb-NO" dirty="0" err="1" smtClean="0"/>
              <a:t>manage</a:t>
            </a:r>
            <a:endParaRPr lang="nb-NO" dirty="0" smtClean="0"/>
          </a:p>
          <a:p>
            <a:pPr lvl="1"/>
            <a:r>
              <a:rPr lang="nb-NO" dirty="0" smtClean="0"/>
              <a:t>Have </a:t>
            </a:r>
            <a:r>
              <a:rPr lang="nb-NO" dirty="0" err="1" smtClean="0"/>
              <a:t>they</a:t>
            </a:r>
            <a:r>
              <a:rPr lang="nb-NO" dirty="0" smtClean="0"/>
              <a:t> </a:t>
            </a:r>
            <a:r>
              <a:rPr lang="nb-NO" dirty="0" err="1" smtClean="0"/>
              <a:t>been</a:t>
            </a:r>
            <a:r>
              <a:rPr lang="nb-NO" dirty="0" smtClean="0"/>
              <a:t> </a:t>
            </a:r>
            <a:r>
              <a:rPr lang="nb-NO" dirty="0" err="1" smtClean="0"/>
              <a:t>presented</a:t>
            </a:r>
            <a:r>
              <a:rPr lang="nb-NO" dirty="0" smtClean="0"/>
              <a:t> as </a:t>
            </a:r>
            <a:r>
              <a:rPr lang="nb-NO" dirty="0" err="1" smtClean="0"/>
              <a:t>governance</a:t>
            </a:r>
            <a:r>
              <a:rPr lang="nb-NO" dirty="0" smtClean="0"/>
              <a:t> and/or management </a:t>
            </a:r>
            <a:r>
              <a:rPr lang="nb-NO" dirty="0" err="1" smtClean="0"/>
              <a:t>challenges</a:t>
            </a:r>
            <a:r>
              <a:rPr lang="nb-NO" dirty="0" smtClean="0"/>
              <a:t>?</a:t>
            </a:r>
          </a:p>
          <a:p>
            <a:pPr lvl="2"/>
            <a:r>
              <a:rPr lang="nb-NO" dirty="0" err="1" smtClean="0"/>
              <a:t>Why</a:t>
            </a:r>
            <a:r>
              <a:rPr lang="nb-NO" dirty="0" smtClean="0"/>
              <a:t>?</a:t>
            </a:r>
            <a:endParaRPr lang="nb-NO" dirty="0"/>
          </a:p>
          <a:p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 err="1" smtClean="0"/>
              <a:t>Powerpoint</a:t>
            </a:r>
            <a:r>
              <a:rPr lang="en-US" dirty="0" smtClean="0"/>
              <a:t> mal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305EA-59A6-7140-95FF-E1B500F1B4C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5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Governance</a:t>
            </a:r>
            <a:r>
              <a:rPr lang="nb-NO" dirty="0" smtClean="0"/>
              <a:t> and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IT </a:t>
            </a:r>
            <a:r>
              <a:rPr lang="nb-NO" dirty="0" err="1" smtClean="0"/>
              <a:t>Governance</a:t>
            </a:r>
            <a:r>
              <a:rPr lang="nb-NO" dirty="0" smtClean="0"/>
              <a:t>: </a:t>
            </a:r>
            <a:r>
              <a:rPr lang="nb-NO" dirty="0" err="1" smtClean="0"/>
              <a:t>Specifying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desicion</a:t>
            </a:r>
            <a:r>
              <a:rPr lang="nb-NO" dirty="0" smtClean="0"/>
              <a:t> </a:t>
            </a:r>
            <a:r>
              <a:rPr lang="nb-NO" dirty="0" err="1" smtClean="0"/>
              <a:t>rights</a:t>
            </a:r>
            <a:r>
              <a:rPr lang="nb-NO" dirty="0" smtClean="0"/>
              <a:t> and </a:t>
            </a:r>
            <a:r>
              <a:rPr lang="nb-NO" dirty="0" err="1" smtClean="0"/>
              <a:t>accountability</a:t>
            </a:r>
            <a:r>
              <a:rPr lang="nb-NO" dirty="0" smtClean="0"/>
              <a:t> </a:t>
            </a:r>
            <a:r>
              <a:rPr lang="nb-NO" dirty="0" err="1" smtClean="0"/>
              <a:t>framework</a:t>
            </a:r>
            <a:r>
              <a:rPr lang="nb-NO" dirty="0" smtClean="0"/>
              <a:t> to </a:t>
            </a:r>
            <a:r>
              <a:rPr lang="nb-NO" dirty="0" err="1" smtClean="0"/>
              <a:t>encourage</a:t>
            </a:r>
            <a:r>
              <a:rPr lang="nb-NO" dirty="0" smtClean="0"/>
              <a:t> desirable </a:t>
            </a:r>
            <a:r>
              <a:rPr lang="nb-NO" dirty="0" err="1" smtClean="0"/>
              <a:t>behaviour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use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IT</a:t>
            </a:r>
          </a:p>
          <a:p>
            <a:pPr lvl="1"/>
            <a:r>
              <a:rPr lang="nb-NO" dirty="0" err="1" smtClean="0"/>
              <a:t>Decision</a:t>
            </a:r>
            <a:r>
              <a:rPr lang="nb-NO" dirty="0" smtClean="0"/>
              <a:t> </a:t>
            </a:r>
            <a:r>
              <a:rPr lang="nb-NO" dirty="0" err="1" smtClean="0"/>
              <a:t>rights</a:t>
            </a:r>
            <a:endParaRPr lang="nb-NO" dirty="0" smtClean="0"/>
          </a:p>
          <a:p>
            <a:pPr lvl="1"/>
            <a:r>
              <a:rPr lang="nb-NO" dirty="0" err="1" smtClean="0"/>
              <a:t>Accountability</a:t>
            </a:r>
            <a:r>
              <a:rPr lang="nb-NO" dirty="0" smtClean="0"/>
              <a:t> </a:t>
            </a:r>
            <a:endParaRPr lang="en-US" dirty="0" smtClean="0"/>
          </a:p>
          <a:p>
            <a:r>
              <a:rPr lang="nb-NO" dirty="0" smtClean="0"/>
              <a:t>Management: </a:t>
            </a:r>
            <a:r>
              <a:rPr lang="nb-NO" dirty="0"/>
              <a:t>T</a:t>
            </a:r>
            <a:r>
              <a:rPr lang="nb-NO" dirty="0" smtClean="0"/>
              <a:t>he </a:t>
            </a:r>
            <a:r>
              <a:rPr lang="nb-NO" dirty="0" err="1" smtClean="0"/>
              <a:t>process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implementing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decisions</a:t>
            </a:r>
            <a:r>
              <a:rPr lang="nb-NO" dirty="0" smtClean="0"/>
              <a:t> </a:t>
            </a:r>
          </a:p>
          <a:p>
            <a:pPr lvl="1"/>
            <a:r>
              <a:rPr lang="nb-NO" dirty="0" err="1" smtClean="0"/>
              <a:t>Making</a:t>
            </a:r>
            <a:endParaRPr lang="nb-NO" dirty="0" smtClean="0"/>
          </a:p>
          <a:p>
            <a:pPr lvl="1"/>
            <a:r>
              <a:rPr lang="nb-NO" dirty="0" err="1" smtClean="0"/>
              <a:t>Implementing</a:t>
            </a:r>
            <a:r>
              <a:rPr lang="nb-NO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 err="1" smtClean="0"/>
              <a:t>Powerpoint</a:t>
            </a:r>
            <a:r>
              <a:rPr lang="en-US" dirty="0" smtClean="0"/>
              <a:t> mal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305EA-59A6-7140-95FF-E1B500F1B4C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8967" y="6096000"/>
            <a:ext cx="24466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Weill &amp; Ross (2004)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3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Weill &amp; Ross (2004) </a:t>
            </a:r>
            <a:r>
              <a:rPr lang="en-AU" dirty="0"/>
              <a:t>5</a:t>
            </a:r>
            <a:r>
              <a:rPr lang="en-AU" dirty="0" smtClean="0"/>
              <a:t> </a:t>
            </a:r>
            <a:r>
              <a:rPr lang="en-AU" dirty="0" smtClean="0"/>
              <a:t>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Discuss: </a:t>
            </a:r>
          </a:p>
          <a:p>
            <a:r>
              <a:rPr lang="en-US" dirty="0" smtClean="0"/>
              <a:t>What </a:t>
            </a:r>
            <a:r>
              <a:rPr lang="en-US" dirty="0"/>
              <a:t>is the governance arrangement matrix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do the different elements in the governance matrix mean?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09598" y="1447800"/>
          <a:ext cx="7467605" cy="4681182"/>
        </p:xfrm>
        <a:graphic>
          <a:graphicData uri="http://schemas.openxmlformats.org/drawingml/2006/table">
            <a:tbl>
              <a:tblPr firstRow="1" firstCol="1" bandRow="1"/>
              <a:tblGrid>
                <a:gridCol w="892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7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75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70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3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70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83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83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83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810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IT 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Principles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IT 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Architecture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IT 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Infrastructure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Business Application Needs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IT </a:t>
                      </a:r>
                      <a:r>
                        <a:rPr lang="en-GB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Investment &amp; Prioritization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3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Input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Output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Input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Output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Input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Output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Input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Output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Input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Output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5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Business Monarchy</a:t>
                      </a:r>
                      <a:endParaRPr lang="en-GB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5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IT Monarchy</a:t>
                      </a:r>
                      <a:endParaRPr lang="en-GB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8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Feudal</a:t>
                      </a:r>
                      <a:endParaRPr lang="en-GB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8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Federal</a:t>
                      </a:r>
                      <a:endParaRPr lang="en-GB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9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IT Duopoly</a:t>
                      </a:r>
                      <a:endParaRPr lang="en-GB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900" dirty="0" smtClean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975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Anarchy</a:t>
                      </a: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382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2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Catalan </a:t>
            </a:r>
            <a:r>
              <a:rPr lang="en-GB" dirty="0" err="1"/>
              <a:t>ePrescription</a:t>
            </a:r>
            <a:r>
              <a:rPr lang="en-GB" dirty="0"/>
              <a:t> </a:t>
            </a:r>
            <a:r>
              <a:rPr lang="en-GB" dirty="0" smtClean="0"/>
              <a:t>Project</a:t>
            </a:r>
            <a:endParaRPr lang="en-AU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Paper: </a:t>
            </a:r>
            <a:r>
              <a:rPr lang="en-GB" sz="2400" i="1" dirty="0" smtClean="0"/>
              <a:t>Digital </a:t>
            </a:r>
            <a:r>
              <a:rPr lang="en-GB" sz="2400" i="1" dirty="0"/>
              <a:t>Infrastructure Innovation and Evolution: The Co-Functioning of Architecture, Governance and </a:t>
            </a:r>
            <a:r>
              <a:rPr lang="en-GB" sz="2400" i="1" dirty="0" smtClean="0"/>
              <a:t>Process </a:t>
            </a:r>
            <a:r>
              <a:rPr lang="en-GB" sz="2400" i="1" dirty="0"/>
              <a:t>Strategy </a:t>
            </a:r>
            <a:r>
              <a:rPr lang="en-GB" sz="2400" dirty="0" smtClean="0"/>
              <a:t>(</a:t>
            </a:r>
            <a:r>
              <a:rPr lang="en-GB" sz="2400" dirty="0" err="1"/>
              <a:t>Rodon</a:t>
            </a:r>
            <a:r>
              <a:rPr lang="en-GB" sz="2400" dirty="0"/>
              <a:t> &amp; </a:t>
            </a:r>
            <a:r>
              <a:rPr lang="en-GB" sz="2400" dirty="0" err="1" smtClean="0"/>
              <a:t>Hanseth</a:t>
            </a:r>
            <a:r>
              <a:rPr lang="en-GB" sz="2400" dirty="0" smtClean="0"/>
              <a:t>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7513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696200" cy="5486400"/>
          </a:xfrm>
        </p:spPr>
        <p:txBody>
          <a:bodyPr/>
          <a:lstStyle/>
          <a:p>
            <a:pPr marL="0" indent="0">
              <a:buNone/>
            </a:pPr>
            <a:r>
              <a:rPr lang="en-AU" b="1" dirty="0" smtClean="0"/>
              <a:t>Individually:</a:t>
            </a:r>
          </a:p>
          <a:p>
            <a:pPr>
              <a:spcAft>
                <a:spcPts val="1200"/>
              </a:spcAft>
            </a:pPr>
            <a:r>
              <a:rPr lang="en-AU" sz="2000" dirty="0" smtClean="0"/>
              <a:t>Read the case (15-20 min)</a:t>
            </a:r>
            <a:endParaRPr lang="en-AU" dirty="0" smtClean="0"/>
          </a:p>
          <a:p>
            <a:pPr marL="0" indent="0">
              <a:buNone/>
            </a:pPr>
            <a:r>
              <a:rPr lang="en-AU" b="1" dirty="0" smtClean="0"/>
              <a:t>In groups of </a:t>
            </a:r>
            <a:r>
              <a:rPr lang="en-AU" b="1" dirty="0" smtClean="0"/>
              <a:t>3-5</a:t>
            </a:r>
            <a:r>
              <a:rPr lang="en-AU" b="1" dirty="0" smtClean="0"/>
              <a:t> </a:t>
            </a:r>
            <a:r>
              <a:rPr lang="en-AU" sz="1800" dirty="0" smtClean="0"/>
              <a:t>(20 min):</a:t>
            </a:r>
          </a:p>
          <a:p>
            <a:r>
              <a:rPr lang="en-AU" sz="2000" dirty="0"/>
              <a:t>Complete the IT governance arrangements matrix</a:t>
            </a:r>
          </a:p>
          <a:p>
            <a:pPr>
              <a:spcAft>
                <a:spcPts val="600"/>
              </a:spcAft>
            </a:pPr>
            <a:r>
              <a:rPr lang="en-AU" sz="2000" dirty="0" smtClean="0"/>
              <a:t>Answer </a:t>
            </a:r>
            <a:r>
              <a:rPr lang="en-AU" sz="2000" dirty="0"/>
              <a:t>the following questions based on the case: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AU" sz="1800" dirty="0" smtClean="0"/>
              <a:t>What </a:t>
            </a:r>
            <a:r>
              <a:rPr lang="en-AU" sz="1800" dirty="0"/>
              <a:t>were the </a:t>
            </a:r>
            <a:r>
              <a:rPr lang="en-AU" sz="1800" dirty="0" smtClean="0"/>
              <a:t>main governance </a:t>
            </a:r>
            <a:r>
              <a:rPr lang="en-AU" sz="1800" dirty="0" smtClean="0"/>
              <a:t>mechanisms (structures and processes) </a:t>
            </a:r>
            <a:r>
              <a:rPr lang="en-AU" sz="1800" dirty="0"/>
              <a:t>used</a:t>
            </a:r>
            <a:r>
              <a:rPr lang="en-AU" sz="1800" dirty="0" smtClean="0"/>
              <a:t>?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AU" sz="1800" dirty="0" smtClean="0"/>
              <a:t>Compare figure 2 and 3. How does configuration 2 challenge the business principles of the pharmacists? And does configuration 3 solve this?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AU" sz="1800" dirty="0" smtClean="0"/>
              <a:t>What </a:t>
            </a:r>
            <a:r>
              <a:rPr lang="en-AU" sz="1800" dirty="0"/>
              <a:t>are the pros and cons of </a:t>
            </a:r>
            <a:r>
              <a:rPr lang="en-AU" sz="1800" dirty="0" smtClean="0"/>
              <a:t>applying </a:t>
            </a:r>
            <a:r>
              <a:rPr lang="en-AU" sz="1800" dirty="0"/>
              <a:t>the matrix in this context?</a:t>
            </a:r>
          </a:p>
          <a:p>
            <a:r>
              <a:rPr lang="en-AU" sz="2000" dirty="0" smtClean="0"/>
              <a:t>Present your findings (5 min)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7766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formatics-english-4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informatics-english-4</Template>
  <TotalTime>8447</TotalTime>
  <Words>542</Words>
  <Application>Microsoft Office PowerPoint</Application>
  <PresentationFormat>On-screen Show (4:3)</PresentationFormat>
  <Paragraphs>236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SimSun</vt:lpstr>
      <vt:lpstr>Arial</vt:lpstr>
      <vt:lpstr>Calibri</vt:lpstr>
      <vt:lpstr>Times New Roman</vt:lpstr>
      <vt:lpstr>ヒラギノ角ゴ Pro W3</vt:lpstr>
      <vt:lpstr>informatics-english-4</vt:lpstr>
      <vt:lpstr>IN5430 - Seminar  </vt:lpstr>
      <vt:lpstr>Feedback last week</vt:lpstr>
      <vt:lpstr>Agenda</vt:lpstr>
      <vt:lpstr>Group task (3-5p (5+5min)):</vt:lpstr>
      <vt:lpstr>Governance and Management</vt:lpstr>
      <vt:lpstr>Weill &amp; Ross (2004) 5 min</vt:lpstr>
      <vt:lpstr>PowerPoint Presentation</vt:lpstr>
      <vt:lpstr>Case</vt:lpstr>
      <vt:lpstr>PowerPoint Presentation</vt:lpstr>
      <vt:lpstr>PowerPoint Presentation</vt:lpstr>
      <vt:lpstr>Find your mobile phones!</vt:lpstr>
    </vt:vector>
  </TitlesOfParts>
  <Company>Universitetet i Oslo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INF5890  Seminar  February,…..</dc:title>
  <dc:creator>Mikael Hailu Gebre-Mariam</dc:creator>
  <cp:lastModifiedBy>Kristoffer Fossum</cp:lastModifiedBy>
  <cp:revision>106</cp:revision>
  <cp:lastPrinted>2019-02-05T08:23:51Z</cp:lastPrinted>
  <dcterms:created xsi:type="dcterms:W3CDTF">2015-02-10T08:35:44Z</dcterms:created>
  <dcterms:modified xsi:type="dcterms:W3CDTF">2019-02-06T11:06:24Z</dcterms:modified>
</cp:coreProperties>
</file>