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73" r:id="rId12"/>
    <p:sldId id="274" r:id="rId13"/>
    <p:sldId id="269" r:id="rId14"/>
    <p:sldId id="270" r:id="rId15"/>
    <p:sldId id="271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0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2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0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5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7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4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1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CE1B-9997-4925-9B4B-B0370DC061B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0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CE1B-9997-4925-9B4B-B0370DC061B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E2730-72E8-4465-9353-3A704B3C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6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emner/matnat/ifi/IN5430/v19/dokumenter/seminar/project-work-for-in5430-2019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IN5430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Seminar </a:t>
            </a:r>
            <a:r>
              <a:rPr lang="nb-NO" dirty="0" err="1"/>
              <a:t>class</a:t>
            </a:r>
            <a:endParaRPr lang="nb-NO" dirty="0"/>
          </a:p>
          <a:p>
            <a:r>
              <a:rPr lang="nb-NO" dirty="0"/>
              <a:t>29.01.2019</a:t>
            </a:r>
          </a:p>
          <a:p>
            <a:endParaRPr lang="nb-NO" dirty="0"/>
          </a:p>
          <a:p>
            <a:r>
              <a:rPr lang="nb-NO" dirty="0"/>
              <a:t>Alexander Kempton and Kristoffer Fossum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9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Group </a:t>
            </a:r>
            <a:r>
              <a:rPr lang="nb-NO" dirty="0" err="1"/>
              <a:t>discussion</a:t>
            </a:r>
            <a:r>
              <a:rPr lang="nb-NO" dirty="0"/>
              <a:t/>
            </a:r>
            <a:br>
              <a:rPr lang="nb-NO" dirty="0"/>
            </a:br>
            <a:r>
              <a:rPr lang="nb-NO" sz="3600" dirty="0"/>
              <a:t>Central </a:t>
            </a:r>
            <a:r>
              <a:rPr lang="nb-NO" sz="3600" dirty="0" err="1"/>
              <a:t>concepts</a:t>
            </a:r>
            <a:r>
              <a:rPr lang="nb-NO" sz="3600" dirty="0"/>
              <a:t> </a:t>
            </a:r>
            <a:r>
              <a:rPr lang="nb-NO" sz="3600" dirty="0" err="1"/>
              <a:t>this</a:t>
            </a:r>
            <a:r>
              <a:rPr lang="nb-NO" sz="3600" dirty="0"/>
              <a:t>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Make </a:t>
            </a:r>
            <a:r>
              <a:rPr lang="nb-NO" dirty="0" err="1"/>
              <a:t>groups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3 – 5, and </a:t>
            </a:r>
            <a:r>
              <a:rPr lang="nb-NO" dirty="0" err="1"/>
              <a:t>discuss</a:t>
            </a:r>
            <a:r>
              <a:rPr lang="nb-NO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 err="1"/>
              <a:t>What</a:t>
            </a:r>
            <a:r>
              <a:rPr lang="nb-NO" dirty="0"/>
              <a:t> do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mean</a:t>
            </a:r>
            <a:r>
              <a:rPr lang="nb-NO" dirty="0"/>
              <a:t> by «</a:t>
            </a:r>
            <a:r>
              <a:rPr lang="nb-NO" dirty="0" err="1"/>
              <a:t>multi-sided</a:t>
            </a:r>
            <a:r>
              <a:rPr lang="nb-NO" dirty="0"/>
              <a:t>»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 err="1"/>
              <a:t>Discuss</a:t>
            </a:r>
            <a:r>
              <a:rPr lang="nb-NO" dirty="0"/>
              <a:t> </a:t>
            </a:r>
            <a:r>
              <a:rPr lang="nb-NO" dirty="0" err="1"/>
              <a:t>examples</a:t>
            </a:r>
            <a:r>
              <a:rPr lang="nb-NO" dirty="0"/>
              <a:t> from </a:t>
            </a:r>
            <a:r>
              <a:rPr lang="nb-NO" dirty="0" err="1"/>
              <a:t>the</a:t>
            </a:r>
            <a:r>
              <a:rPr lang="nb-NO" dirty="0"/>
              <a:t> real </a:t>
            </a:r>
            <a:r>
              <a:rPr lang="nb-NO" dirty="0" err="1"/>
              <a:t>world</a:t>
            </a:r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12089" y="6533211"/>
            <a:ext cx="1708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5+5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8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Group </a:t>
            </a:r>
            <a:r>
              <a:rPr lang="nb-NO" dirty="0" err="1"/>
              <a:t>discussion</a:t>
            </a:r>
            <a:r>
              <a:rPr lang="nb-NO" dirty="0"/>
              <a:t/>
            </a:r>
            <a:br>
              <a:rPr lang="nb-NO" dirty="0"/>
            </a:br>
            <a:r>
              <a:rPr lang="nb-NO" sz="3600" dirty="0"/>
              <a:t>Central </a:t>
            </a:r>
            <a:r>
              <a:rPr lang="nb-NO" sz="3600" dirty="0" err="1"/>
              <a:t>concepts</a:t>
            </a:r>
            <a:r>
              <a:rPr lang="nb-NO" sz="3600" dirty="0"/>
              <a:t> </a:t>
            </a:r>
            <a:r>
              <a:rPr lang="nb-NO" sz="3600" dirty="0" err="1"/>
              <a:t>this</a:t>
            </a:r>
            <a:r>
              <a:rPr lang="nb-NO" sz="3600" dirty="0"/>
              <a:t>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err="1"/>
              <a:t>Stay</a:t>
            </a:r>
            <a:r>
              <a:rPr lang="nb-NO" dirty="0"/>
              <a:t> in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groups</a:t>
            </a:r>
            <a:r>
              <a:rPr lang="nb-NO" dirty="0"/>
              <a:t>, and: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drawing</a:t>
            </a:r>
            <a:r>
              <a:rPr lang="nb-NO" dirty="0"/>
              <a:t>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network</a:t>
            </a:r>
            <a:r>
              <a:rPr lang="nb-NO" dirty="0"/>
              <a:t> </a:t>
            </a:r>
            <a:r>
              <a:rPr lang="nb-NO" dirty="0" err="1"/>
              <a:t>effects</a:t>
            </a:r>
            <a:r>
              <a:rPr lang="nb-NO" dirty="0"/>
              <a:t> in Parker Ch.2</a:t>
            </a:r>
            <a:r>
              <a:rPr lang="nb-NO" dirty="0" smtClean="0"/>
              <a:t>. </a:t>
            </a:r>
            <a:r>
              <a:rPr lang="nb-NO" dirty="0" err="1" smtClean="0"/>
              <a:t>page</a:t>
            </a:r>
            <a:r>
              <a:rPr lang="nb-NO" dirty="0" smtClean="0"/>
              <a:t> 31 </a:t>
            </a:r>
            <a:r>
              <a:rPr lang="nb-NO" dirty="0"/>
              <a:t>(link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lecture</a:t>
            </a:r>
            <a:r>
              <a:rPr lang="nb-NO" dirty="0"/>
              <a:t> web-</a:t>
            </a:r>
            <a:r>
              <a:rPr lang="nb-NO" dirty="0" err="1"/>
              <a:t>site</a:t>
            </a:r>
            <a:r>
              <a:rPr lang="nb-NO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 err="1"/>
              <a:t>Which</a:t>
            </a:r>
            <a:r>
              <a:rPr lang="nb-NO" dirty="0"/>
              <a:t> types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network</a:t>
            </a:r>
            <a:r>
              <a:rPr lang="nb-NO" dirty="0"/>
              <a:t> </a:t>
            </a:r>
            <a:r>
              <a:rPr lang="nb-NO" dirty="0" err="1"/>
              <a:t>effects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described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drawing</a:t>
            </a:r>
            <a:endParaRPr lang="nb-NO" dirty="0"/>
          </a:p>
          <a:p>
            <a:pPr marL="1428750" lvl="2" indent="-514350">
              <a:buFont typeface="+mj-lt"/>
              <a:buAutoNum type="arabicPeriod"/>
            </a:pPr>
            <a:r>
              <a:rPr lang="nb-NO" dirty="0" err="1"/>
              <a:t>Explain</a:t>
            </a:r>
            <a:r>
              <a:rPr lang="nb-NO" dirty="0"/>
              <a:t> and </a:t>
            </a:r>
            <a:r>
              <a:rPr lang="nb-NO" dirty="0" err="1"/>
              <a:t>discuss</a:t>
            </a:r>
            <a:r>
              <a:rPr lang="nb-NO" dirty="0"/>
              <a:t> </a:t>
            </a:r>
            <a:r>
              <a:rPr lang="nb-NO" dirty="0" err="1"/>
              <a:t>why</a:t>
            </a:r>
            <a:r>
              <a:rPr lang="nb-NO" dirty="0"/>
              <a:t>, and </a:t>
            </a:r>
            <a:r>
              <a:rPr lang="nb-NO" dirty="0" err="1"/>
              <a:t>what</a:t>
            </a:r>
            <a:r>
              <a:rPr lang="nb-NO" dirty="0"/>
              <a:t> it </a:t>
            </a:r>
            <a:r>
              <a:rPr lang="nb-NO" dirty="0" err="1"/>
              <a:t>actually</a:t>
            </a:r>
            <a:r>
              <a:rPr lang="nb-NO" dirty="0"/>
              <a:t> </a:t>
            </a:r>
            <a:r>
              <a:rPr lang="nb-NO" dirty="0" err="1"/>
              <a:t>means</a:t>
            </a:r>
            <a:r>
              <a:rPr lang="nb-NO" dirty="0"/>
              <a:t> </a:t>
            </a:r>
            <a:r>
              <a:rPr lang="nb-NO" dirty="0" smtClean="0"/>
              <a:t>for </a:t>
            </a:r>
            <a:r>
              <a:rPr lang="nb-NO" dirty="0" err="1" smtClean="0"/>
              <a:t>Uber</a:t>
            </a: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01111" y="648866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12 + 13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76E7CC4C-AEC7-4695-A1F2-EAD857283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892" y="1232522"/>
            <a:ext cx="6863077" cy="459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E8464F0C-C2F9-4814-89DE-12600A441FB4}"/>
              </a:ext>
            </a:extLst>
          </p:cNvPr>
          <p:cNvSpPr/>
          <p:nvPr/>
        </p:nvSpPr>
        <p:spPr>
          <a:xfrm>
            <a:off x="2200779" y="878774"/>
            <a:ext cx="3726340" cy="38291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53B85F-743C-4586-AD82-F7B31FE1EBCC}"/>
              </a:ext>
            </a:extLst>
          </p:cNvPr>
          <p:cNvSpPr/>
          <p:nvPr/>
        </p:nvSpPr>
        <p:spPr>
          <a:xfrm>
            <a:off x="3265714" y="1389413"/>
            <a:ext cx="3503221" cy="3503221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7A42B7-B9E7-4252-BBD2-097381643574}"/>
              </a:ext>
            </a:extLst>
          </p:cNvPr>
          <p:cNvSpPr txBox="1"/>
          <p:nvPr/>
        </p:nvSpPr>
        <p:spPr>
          <a:xfrm>
            <a:off x="4526644" y="1204747"/>
            <a:ext cx="15458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More Demand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D086B3-F580-4CDE-8D21-125B0CD0A198}"/>
              </a:ext>
            </a:extLst>
          </p:cNvPr>
          <p:cNvSpPr txBox="1"/>
          <p:nvPr/>
        </p:nvSpPr>
        <p:spPr>
          <a:xfrm>
            <a:off x="6604545" y="2956357"/>
            <a:ext cx="14081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More Drivers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CD8E66-F2CD-4A62-B0A3-06E751E5DE0F}"/>
              </a:ext>
            </a:extLst>
          </p:cNvPr>
          <p:cNvSpPr txBox="1"/>
          <p:nvPr/>
        </p:nvSpPr>
        <p:spPr>
          <a:xfrm>
            <a:off x="3733890" y="4597162"/>
            <a:ext cx="219322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More Geographical </a:t>
            </a:r>
            <a:br>
              <a:rPr lang="en-US" dirty="0"/>
            </a:br>
            <a:r>
              <a:rPr lang="en-US" dirty="0"/>
              <a:t>coverage / Saturation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66A86-465B-4E7D-86C2-4A804263C90F}"/>
              </a:ext>
            </a:extLst>
          </p:cNvPr>
          <p:cNvSpPr txBox="1"/>
          <p:nvPr/>
        </p:nvSpPr>
        <p:spPr>
          <a:xfrm>
            <a:off x="2595282" y="2947054"/>
            <a:ext cx="15077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Faster Pickups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2660A9-8501-4177-9358-9419757527E9}"/>
              </a:ext>
            </a:extLst>
          </p:cNvPr>
          <p:cNvSpPr txBox="1"/>
          <p:nvPr/>
        </p:nvSpPr>
        <p:spPr>
          <a:xfrm>
            <a:off x="962346" y="2688564"/>
            <a:ext cx="22344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Less Driver Downtime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C86D41-0DE6-41B4-A27D-5FFE0D3B9D76}"/>
              </a:ext>
            </a:extLst>
          </p:cNvPr>
          <p:cNvSpPr txBox="1"/>
          <p:nvPr/>
        </p:nvSpPr>
        <p:spPr>
          <a:xfrm>
            <a:off x="1914495" y="1456059"/>
            <a:ext cx="13695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Lower Prices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77F2443-5E75-413E-AFA4-44306115FB84}"/>
              </a:ext>
            </a:extLst>
          </p:cNvPr>
          <p:cNvCxnSpPr>
            <a:cxnSpLocks/>
          </p:cNvCxnSpPr>
          <p:nvPr/>
        </p:nvCxnSpPr>
        <p:spPr>
          <a:xfrm flipH="1">
            <a:off x="5909177" y="4607741"/>
            <a:ext cx="47629" cy="37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492D96-1F47-4409-B0D7-BCF89D1DA551}"/>
              </a:ext>
            </a:extLst>
          </p:cNvPr>
          <p:cNvCxnSpPr>
            <a:cxnSpLocks/>
          </p:cNvCxnSpPr>
          <p:nvPr/>
        </p:nvCxnSpPr>
        <p:spPr>
          <a:xfrm>
            <a:off x="6723688" y="2767928"/>
            <a:ext cx="45247" cy="211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76DAD2-951C-41CB-B473-E8A1125BB8BC}"/>
              </a:ext>
            </a:extLst>
          </p:cNvPr>
          <p:cNvCxnSpPr>
            <a:cxnSpLocks/>
          </p:cNvCxnSpPr>
          <p:nvPr/>
        </p:nvCxnSpPr>
        <p:spPr>
          <a:xfrm flipH="1">
            <a:off x="5909176" y="4513549"/>
            <a:ext cx="202067" cy="131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219AC6C-16B6-4E84-80F2-C5ED7B54D33E}"/>
              </a:ext>
            </a:extLst>
          </p:cNvPr>
          <p:cNvCxnSpPr>
            <a:cxnSpLocks/>
          </p:cNvCxnSpPr>
          <p:nvPr/>
        </p:nvCxnSpPr>
        <p:spPr>
          <a:xfrm flipV="1">
            <a:off x="4426766" y="1424440"/>
            <a:ext cx="140381" cy="7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6C607C6-7758-46A7-A6E6-4A8ECC653CA7}"/>
              </a:ext>
            </a:extLst>
          </p:cNvPr>
          <p:cNvCxnSpPr>
            <a:cxnSpLocks/>
          </p:cNvCxnSpPr>
          <p:nvPr/>
        </p:nvCxnSpPr>
        <p:spPr>
          <a:xfrm flipH="1" flipV="1">
            <a:off x="3273878" y="3277950"/>
            <a:ext cx="25354" cy="151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C2A2512-C532-437F-9AED-39716F283532}"/>
              </a:ext>
            </a:extLst>
          </p:cNvPr>
          <p:cNvCxnSpPr>
            <a:cxnSpLocks/>
          </p:cNvCxnSpPr>
          <p:nvPr/>
        </p:nvCxnSpPr>
        <p:spPr>
          <a:xfrm flipH="1" flipV="1">
            <a:off x="2200778" y="3007958"/>
            <a:ext cx="48969" cy="18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D28D661-8414-48EE-AB32-0FF9EE117058}"/>
              </a:ext>
            </a:extLst>
          </p:cNvPr>
          <p:cNvCxnSpPr>
            <a:cxnSpLocks/>
          </p:cNvCxnSpPr>
          <p:nvPr/>
        </p:nvCxnSpPr>
        <p:spPr>
          <a:xfrm flipV="1">
            <a:off x="2423898" y="1794705"/>
            <a:ext cx="45247" cy="100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A651F42-E3AC-4FF3-B687-68886030092D}"/>
              </a:ext>
            </a:extLst>
          </p:cNvPr>
          <p:cNvCxnSpPr>
            <a:cxnSpLocks/>
          </p:cNvCxnSpPr>
          <p:nvPr/>
        </p:nvCxnSpPr>
        <p:spPr>
          <a:xfrm>
            <a:off x="5064949" y="1183771"/>
            <a:ext cx="79973" cy="54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7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E8464F0C-C2F9-4814-89DE-12600A441FB4}"/>
              </a:ext>
            </a:extLst>
          </p:cNvPr>
          <p:cNvSpPr/>
          <p:nvPr/>
        </p:nvSpPr>
        <p:spPr>
          <a:xfrm>
            <a:off x="2200779" y="878774"/>
            <a:ext cx="3726340" cy="38291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53B85F-743C-4586-AD82-F7B31FE1EBCC}"/>
              </a:ext>
            </a:extLst>
          </p:cNvPr>
          <p:cNvSpPr/>
          <p:nvPr/>
        </p:nvSpPr>
        <p:spPr>
          <a:xfrm>
            <a:off x="3265714" y="1389413"/>
            <a:ext cx="3503221" cy="3503221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7A42B7-B9E7-4252-BBD2-097381643574}"/>
              </a:ext>
            </a:extLst>
          </p:cNvPr>
          <p:cNvSpPr txBox="1"/>
          <p:nvPr/>
        </p:nvSpPr>
        <p:spPr>
          <a:xfrm>
            <a:off x="4526644" y="1204747"/>
            <a:ext cx="9813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Demand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D086B3-F580-4CDE-8D21-125B0CD0A198}"/>
              </a:ext>
            </a:extLst>
          </p:cNvPr>
          <p:cNvSpPr txBox="1"/>
          <p:nvPr/>
        </p:nvSpPr>
        <p:spPr>
          <a:xfrm>
            <a:off x="6604545" y="2956357"/>
            <a:ext cx="14081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More Drivers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CD8E66-F2CD-4A62-B0A3-06E751E5DE0F}"/>
              </a:ext>
            </a:extLst>
          </p:cNvPr>
          <p:cNvSpPr txBox="1"/>
          <p:nvPr/>
        </p:nvSpPr>
        <p:spPr>
          <a:xfrm>
            <a:off x="3589748" y="4607741"/>
            <a:ext cx="236705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Geographical coverage </a:t>
            </a:r>
          </a:p>
          <a:p>
            <a:r>
              <a:rPr lang="en-US" dirty="0"/>
              <a:t>/ Saturation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66A86-465B-4E7D-86C2-4A804263C90F}"/>
              </a:ext>
            </a:extLst>
          </p:cNvPr>
          <p:cNvSpPr txBox="1"/>
          <p:nvPr/>
        </p:nvSpPr>
        <p:spPr>
          <a:xfrm>
            <a:off x="2509913" y="2956357"/>
            <a:ext cx="15786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Slower</a:t>
            </a:r>
            <a:r>
              <a:rPr lang="en-US" dirty="0"/>
              <a:t> Pickups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8D313967-94A2-4F14-AA35-FB87C50764D9}"/>
              </a:ext>
            </a:extLst>
          </p:cNvPr>
          <p:cNvSpPr/>
          <p:nvPr/>
        </p:nvSpPr>
        <p:spPr>
          <a:xfrm rot="5145861">
            <a:off x="2714350" y="610868"/>
            <a:ext cx="2511683" cy="2511683"/>
          </a:xfrm>
          <a:prstGeom prst="arc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2660A9-8501-4177-9358-9419757527E9}"/>
              </a:ext>
            </a:extLst>
          </p:cNvPr>
          <p:cNvSpPr txBox="1"/>
          <p:nvPr/>
        </p:nvSpPr>
        <p:spPr>
          <a:xfrm>
            <a:off x="728317" y="2688562"/>
            <a:ext cx="23532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More</a:t>
            </a:r>
            <a:r>
              <a:rPr lang="en-US" dirty="0"/>
              <a:t> Driver Downtime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C86D41-0DE6-41B4-A27D-5FFE0D3B9D76}"/>
              </a:ext>
            </a:extLst>
          </p:cNvPr>
          <p:cNvSpPr txBox="1"/>
          <p:nvPr/>
        </p:nvSpPr>
        <p:spPr>
          <a:xfrm>
            <a:off x="2134046" y="1445706"/>
            <a:ext cx="73930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Prices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A93A5C4F-A01F-4005-B725-FD62C3AF927F}"/>
              </a:ext>
            </a:extLst>
          </p:cNvPr>
          <p:cNvSpPr/>
          <p:nvPr/>
        </p:nvSpPr>
        <p:spPr>
          <a:xfrm rot="5731365">
            <a:off x="1532671" y="415246"/>
            <a:ext cx="5777542" cy="5285297"/>
          </a:xfrm>
          <a:prstGeom prst="arc">
            <a:avLst>
              <a:gd name="adj1" fmla="val 16200000"/>
              <a:gd name="adj2" fmla="val 5025466"/>
            </a:avLst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77F2443-5E75-413E-AFA4-44306115FB84}"/>
              </a:ext>
            </a:extLst>
          </p:cNvPr>
          <p:cNvCxnSpPr>
            <a:cxnSpLocks/>
          </p:cNvCxnSpPr>
          <p:nvPr/>
        </p:nvCxnSpPr>
        <p:spPr>
          <a:xfrm flipH="1">
            <a:off x="5909177" y="4607741"/>
            <a:ext cx="47629" cy="37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492D96-1F47-4409-B0D7-BCF89D1DA551}"/>
              </a:ext>
            </a:extLst>
          </p:cNvPr>
          <p:cNvCxnSpPr>
            <a:cxnSpLocks/>
          </p:cNvCxnSpPr>
          <p:nvPr/>
        </p:nvCxnSpPr>
        <p:spPr>
          <a:xfrm>
            <a:off x="6723688" y="2767928"/>
            <a:ext cx="45247" cy="211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76DAD2-951C-41CB-B473-E8A1125BB8BC}"/>
              </a:ext>
            </a:extLst>
          </p:cNvPr>
          <p:cNvCxnSpPr>
            <a:cxnSpLocks/>
          </p:cNvCxnSpPr>
          <p:nvPr/>
        </p:nvCxnSpPr>
        <p:spPr>
          <a:xfrm flipH="1">
            <a:off x="5909176" y="4513549"/>
            <a:ext cx="202067" cy="131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219AC6C-16B6-4E84-80F2-C5ED7B54D33E}"/>
              </a:ext>
            </a:extLst>
          </p:cNvPr>
          <p:cNvCxnSpPr>
            <a:cxnSpLocks/>
          </p:cNvCxnSpPr>
          <p:nvPr/>
        </p:nvCxnSpPr>
        <p:spPr>
          <a:xfrm flipV="1">
            <a:off x="4426766" y="1424440"/>
            <a:ext cx="140381" cy="7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6C607C6-7758-46A7-A6E6-4A8ECC653CA7}"/>
              </a:ext>
            </a:extLst>
          </p:cNvPr>
          <p:cNvCxnSpPr>
            <a:cxnSpLocks/>
          </p:cNvCxnSpPr>
          <p:nvPr/>
        </p:nvCxnSpPr>
        <p:spPr>
          <a:xfrm flipH="1" flipV="1">
            <a:off x="3273878" y="3277950"/>
            <a:ext cx="25354" cy="151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C2A2512-C532-437F-9AED-39716F283532}"/>
              </a:ext>
            </a:extLst>
          </p:cNvPr>
          <p:cNvCxnSpPr>
            <a:cxnSpLocks/>
          </p:cNvCxnSpPr>
          <p:nvPr/>
        </p:nvCxnSpPr>
        <p:spPr>
          <a:xfrm flipH="1" flipV="1">
            <a:off x="2200778" y="3007958"/>
            <a:ext cx="48969" cy="18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D28D661-8414-48EE-AB32-0FF9EE117058}"/>
              </a:ext>
            </a:extLst>
          </p:cNvPr>
          <p:cNvCxnSpPr>
            <a:cxnSpLocks/>
          </p:cNvCxnSpPr>
          <p:nvPr/>
        </p:nvCxnSpPr>
        <p:spPr>
          <a:xfrm flipV="1">
            <a:off x="2423898" y="1794705"/>
            <a:ext cx="45247" cy="100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A651F42-E3AC-4FF3-B687-68886030092D}"/>
              </a:ext>
            </a:extLst>
          </p:cNvPr>
          <p:cNvCxnSpPr>
            <a:cxnSpLocks/>
          </p:cNvCxnSpPr>
          <p:nvPr/>
        </p:nvCxnSpPr>
        <p:spPr>
          <a:xfrm>
            <a:off x="5064949" y="1183771"/>
            <a:ext cx="79973" cy="54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D01A26C-4F4E-4B27-B7B9-648F28067063}"/>
              </a:ext>
            </a:extLst>
          </p:cNvPr>
          <p:cNvCxnSpPr>
            <a:cxnSpLocks/>
          </p:cNvCxnSpPr>
          <p:nvPr/>
        </p:nvCxnSpPr>
        <p:spPr>
          <a:xfrm flipV="1">
            <a:off x="1775481" y="3022247"/>
            <a:ext cx="1" cy="764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DA41784-7839-490A-8006-75B2E5DD4025}"/>
              </a:ext>
            </a:extLst>
          </p:cNvPr>
          <p:cNvCxnSpPr>
            <a:cxnSpLocks/>
          </p:cNvCxnSpPr>
          <p:nvPr/>
        </p:nvCxnSpPr>
        <p:spPr>
          <a:xfrm flipH="1">
            <a:off x="4035114" y="3116058"/>
            <a:ext cx="104754" cy="64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E8464F0C-C2F9-4814-89DE-12600A441FB4}"/>
              </a:ext>
            </a:extLst>
          </p:cNvPr>
          <p:cNvSpPr/>
          <p:nvPr/>
        </p:nvSpPr>
        <p:spPr>
          <a:xfrm>
            <a:off x="2200779" y="878774"/>
            <a:ext cx="3726340" cy="38291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53B85F-743C-4586-AD82-F7B31FE1EBCC}"/>
              </a:ext>
            </a:extLst>
          </p:cNvPr>
          <p:cNvSpPr/>
          <p:nvPr/>
        </p:nvSpPr>
        <p:spPr>
          <a:xfrm>
            <a:off x="3265714" y="1389413"/>
            <a:ext cx="3503221" cy="3503221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7A42B7-B9E7-4252-BBD2-097381643574}"/>
              </a:ext>
            </a:extLst>
          </p:cNvPr>
          <p:cNvSpPr txBox="1"/>
          <p:nvPr/>
        </p:nvSpPr>
        <p:spPr>
          <a:xfrm>
            <a:off x="4526644" y="1204747"/>
            <a:ext cx="9813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Demand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D086B3-F580-4CDE-8D21-125B0CD0A198}"/>
              </a:ext>
            </a:extLst>
          </p:cNvPr>
          <p:cNvSpPr txBox="1"/>
          <p:nvPr/>
        </p:nvSpPr>
        <p:spPr>
          <a:xfrm>
            <a:off x="6604545" y="2956357"/>
            <a:ext cx="14081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More Drivers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CD8E66-F2CD-4A62-B0A3-06E751E5DE0F}"/>
              </a:ext>
            </a:extLst>
          </p:cNvPr>
          <p:cNvSpPr txBox="1"/>
          <p:nvPr/>
        </p:nvSpPr>
        <p:spPr>
          <a:xfrm>
            <a:off x="3589748" y="4607741"/>
            <a:ext cx="236705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Geographical coverage </a:t>
            </a:r>
          </a:p>
          <a:p>
            <a:r>
              <a:rPr lang="en-US" dirty="0"/>
              <a:t>/ Saturation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66A86-465B-4E7D-86C2-4A804263C90F}"/>
              </a:ext>
            </a:extLst>
          </p:cNvPr>
          <p:cNvSpPr txBox="1"/>
          <p:nvPr/>
        </p:nvSpPr>
        <p:spPr>
          <a:xfrm>
            <a:off x="2625026" y="2956357"/>
            <a:ext cx="12813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Pickup time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8D313967-94A2-4F14-AA35-FB87C50764D9}"/>
              </a:ext>
            </a:extLst>
          </p:cNvPr>
          <p:cNvSpPr/>
          <p:nvPr/>
        </p:nvSpPr>
        <p:spPr>
          <a:xfrm rot="5145861">
            <a:off x="2714350" y="610868"/>
            <a:ext cx="2511683" cy="2511683"/>
          </a:xfrm>
          <a:prstGeom prst="arc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2660A9-8501-4177-9358-9419757527E9}"/>
              </a:ext>
            </a:extLst>
          </p:cNvPr>
          <p:cNvSpPr txBox="1"/>
          <p:nvPr/>
        </p:nvSpPr>
        <p:spPr>
          <a:xfrm>
            <a:off x="962346" y="2688564"/>
            <a:ext cx="17888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Driver Downtime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C86D41-0DE6-41B4-A27D-5FFE0D3B9D76}"/>
              </a:ext>
            </a:extLst>
          </p:cNvPr>
          <p:cNvSpPr txBox="1"/>
          <p:nvPr/>
        </p:nvSpPr>
        <p:spPr>
          <a:xfrm>
            <a:off x="2323300" y="1459468"/>
            <a:ext cx="73930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Prices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A93A5C4F-A01F-4005-B725-FD62C3AF927F}"/>
              </a:ext>
            </a:extLst>
          </p:cNvPr>
          <p:cNvSpPr/>
          <p:nvPr/>
        </p:nvSpPr>
        <p:spPr>
          <a:xfrm rot="5731365">
            <a:off x="1532671" y="415246"/>
            <a:ext cx="5777542" cy="5285297"/>
          </a:xfrm>
          <a:prstGeom prst="arc">
            <a:avLst>
              <a:gd name="adj1" fmla="val 16200000"/>
              <a:gd name="adj2" fmla="val 5025466"/>
            </a:avLst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77F2443-5E75-413E-AFA4-44306115FB84}"/>
              </a:ext>
            </a:extLst>
          </p:cNvPr>
          <p:cNvCxnSpPr>
            <a:cxnSpLocks/>
          </p:cNvCxnSpPr>
          <p:nvPr/>
        </p:nvCxnSpPr>
        <p:spPr>
          <a:xfrm flipH="1">
            <a:off x="5909177" y="4607741"/>
            <a:ext cx="47629" cy="37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492D96-1F47-4409-B0D7-BCF89D1DA551}"/>
              </a:ext>
            </a:extLst>
          </p:cNvPr>
          <p:cNvCxnSpPr>
            <a:cxnSpLocks/>
          </p:cNvCxnSpPr>
          <p:nvPr/>
        </p:nvCxnSpPr>
        <p:spPr>
          <a:xfrm>
            <a:off x="6723688" y="2767928"/>
            <a:ext cx="45247" cy="211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76DAD2-951C-41CB-B473-E8A1125BB8BC}"/>
              </a:ext>
            </a:extLst>
          </p:cNvPr>
          <p:cNvCxnSpPr>
            <a:cxnSpLocks/>
          </p:cNvCxnSpPr>
          <p:nvPr/>
        </p:nvCxnSpPr>
        <p:spPr>
          <a:xfrm flipH="1">
            <a:off x="5909176" y="4513549"/>
            <a:ext cx="202067" cy="131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219AC6C-16B6-4E84-80F2-C5ED7B54D33E}"/>
              </a:ext>
            </a:extLst>
          </p:cNvPr>
          <p:cNvCxnSpPr>
            <a:cxnSpLocks/>
          </p:cNvCxnSpPr>
          <p:nvPr/>
        </p:nvCxnSpPr>
        <p:spPr>
          <a:xfrm flipV="1">
            <a:off x="4426766" y="1424440"/>
            <a:ext cx="140381" cy="7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6C607C6-7758-46A7-A6E6-4A8ECC653CA7}"/>
              </a:ext>
            </a:extLst>
          </p:cNvPr>
          <p:cNvCxnSpPr>
            <a:cxnSpLocks/>
          </p:cNvCxnSpPr>
          <p:nvPr/>
        </p:nvCxnSpPr>
        <p:spPr>
          <a:xfrm flipH="1" flipV="1">
            <a:off x="3273878" y="3277950"/>
            <a:ext cx="25354" cy="151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C2A2512-C532-437F-9AED-39716F283532}"/>
              </a:ext>
            </a:extLst>
          </p:cNvPr>
          <p:cNvCxnSpPr>
            <a:cxnSpLocks/>
          </p:cNvCxnSpPr>
          <p:nvPr/>
        </p:nvCxnSpPr>
        <p:spPr>
          <a:xfrm flipH="1" flipV="1">
            <a:off x="2200778" y="3007958"/>
            <a:ext cx="48969" cy="18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D28D661-8414-48EE-AB32-0FF9EE117058}"/>
              </a:ext>
            </a:extLst>
          </p:cNvPr>
          <p:cNvCxnSpPr>
            <a:cxnSpLocks/>
          </p:cNvCxnSpPr>
          <p:nvPr/>
        </p:nvCxnSpPr>
        <p:spPr>
          <a:xfrm flipV="1">
            <a:off x="2423898" y="1794705"/>
            <a:ext cx="45247" cy="100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A651F42-E3AC-4FF3-B687-68886030092D}"/>
              </a:ext>
            </a:extLst>
          </p:cNvPr>
          <p:cNvCxnSpPr>
            <a:cxnSpLocks/>
          </p:cNvCxnSpPr>
          <p:nvPr/>
        </p:nvCxnSpPr>
        <p:spPr>
          <a:xfrm>
            <a:off x="5064949" y="1183771"/>
            <a:ext cx="79973" cy="54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D01A26C-4F4E-4B27-B7B9-648F28067063}"/>
              </a:ext>
            </a:extLst>
          </p:cNvPr>
          <p:cNvCxnSpPr>
            <a:cxnSpLocks/>
          </p:cNvCxnSpPr>
          <p:nvPr/>
        </p:nvCxnSpPr>
        <p:spPr>
          <a:xfrm flipV="1">
            <a:off x="1775481" y="3022247"/>
            <a:ext cx="1" cy="764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DA41784-7839-490A-8006-75B2E5DD4025}"/>
              </a:ext>
            </a:extLst>
          </p:cNvPr>
          <p:cNvCxnSpPr>
            <a:cxnSpLocks/>
          </p:cNvCxnSpPr>
          <p:nvPr/>
        </p:nvCxnSpPr>
        <p:spPr>
          <a:xfrm flipH="1">
            <a:off x="4035114" y="3116058"/>
            <a:ext cx="104754" cy="64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0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mobile </a:t>
            </a:r>
            <a:r>
              <a:rPr lang="nb-NO" dirty="0" err="1"/>
              <a:t>phones</a:t>
            </a:r>
            <a:r>
              <a:rPr lang="nb-NO" dirty="0"/>
              <a:t> (</a:t>
            </a:r>
            <a:r>
              <a:rPr lang="nb-NO" dirty="0" err="1"/>
              <a:t>finally</a:t>
            </a:r>
            <a:r>
              <a:rPr lang="nb-NO" dirty="0"/>
              <a:t>)!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feedback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and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discuss</a:t>
            </a:r>
            <a:r>
              <a:rPr lang="nb-NO" dirty="0"/>
              <a:t>!</a:t>
            </a:r>
          </a:p>
          <a:p>
            <a:endParaRPr lang="nb-NO" dirty="0"/>
          </a:p>
          <a:p>
            <a:r>
              <a:rPr lang="nb-NO" dirty="0" err="1"/>
              <a:t>Please</a:t>
            </a:r>
            <a:r>
              <a:rPr lang="nb-NO" dirty="0"/>
              <a:t> </a:t>
            </a:r>
            <a:r>
              <a:rPr lang="nb-NO" dirty="0" err="1"/>
              <a:t>help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to </a:t>
            </a:r>
            <a:r>
              <a:rPr lang="nb-NO" dirty="0" err="1"/>
              <a:t>improve</a:t>
            </a:r>
            <a:r>
              <a:rPr lang="nb-NO" dirty="0"/>
              <a:t>, and </a:t>
            </a:r>
            <a:r>
              <a:rPr lang="nb-NO" dirty="0" err="1"/>
              <a:t>answer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r>
              <a:rPr lang="nb-NO" dirty="0"/>
              <a:t> questions at menti.com</a:t>
            </a:r>
          </a:p>
          <a:p>
            <a:endParaRPr lang="nb-NO" dirty="0"/>
          </a:p>
          <a:p>
            <a:r>
              <a:rPr lang="nb-NO" dirty="0"/>
              <a:t>Code: </a:t>
            </a:r>
            <a:r>
              <a:rPr lang="nb-NO" dirty="0"/>
              <a:t>993243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0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6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Introduction</a:t>
            </a:r>
            <a:r>
              <a:rPr lang="nb-NO" dirty="0"/>
              <a:t> to seminar </a:t>
            </a:r>
            <a:r>
              <a:rPr lang="nb-NO" dirty="0" err="1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?</a:t>
            </a:r>
          </a:p>
          <a:p>
            <a:pPr lvl="1"/>
            <a:r>
              <a:rPr lang="nb-NO" dirty="0"/>
              <a:t>Alexander Kempton</a:t>
            </a:r>
          </a:p>
          <a:p>
            <a:pPr lvl="1"/>
            <a:r>
              <a:rPr lang="nb-NO" dirty="0"/>
              <a:t>Kristoffer Fossum</a:t>
            </a:r>
          </a:p>
          <a:p>
            <a:endParaRPr lang="nb-NO" dirty="0"/>
          </a:p>
          <a:p>
            <a:r>
              <a:rPr lang="nb-NO" dirty="0"/>
              <a:t>Who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?</a:t>
            </a:r>
          </a:p>
          <a:p>
            <a:pPr lvl="1"/>
            <a:r>
              <a:rPr lang="nb-NO" dirty="0"/>
              <a:t>Studies?</a:t>
            </a:r>
          </a:p>
          <a:p>
            <a:pPr lvl="1"/>
            <a:r>
              <a:rPr lang="nb-NO" dirty="0" err="1"/>
              <a:t>Work</a:t>
            </a:r>
            <a:r>
              <a:rPr lang="nb-NO" dirty="0"/>
              <a:t> </a:t>
            </a:r>
            <a:r>
              <a:rPr lang="nb-NO" dirty="0" err="1"/>
              <a:t>experience</a:t>
            </a:r>
            <a:r>
              <a:rPr lang="nb-NO" dirty="0"/>
              <a:t>? </a:t>
            </a:r>
          </a:p>
          <a:p>
            <a:pPr lvl="1"/>
            <a:r>
              <a:rPr lang="nb-NO" dirty="0" err="1"/>
              <a:t>Expectations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seminar </a:t>
            </a:r>
            <a:r>
              <a:rPr lang="nb-NO" dirty="0" err="1"/>
              <a:t>classes</a:t>
            </a:r>
            <a:r>
              <a:rPr lang="nb-NO" dirty="0"/>
              <a:t>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Introduction</a:t>
            </a:r>
            <a:r>
              <a:rPr lang="nb-NO" dirty="0"/>
              <a:t> to seminar </a:t>
            </a:r>
            <a:r>
              <a:rPr lang="nb-NO" dirty="0" err="1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Seminar </a:t>
            </a:r>
            <a:r>
              <a:rPr lang="nb-NO" dirty="0" err="1"/>
              <a:t>groups</a:t>
            </a:r>
            <a:r>
              <a:rPr lang="nb-NO" dirty="0"/>
              <a:t> as an </a:t>
            </a:r>
            <a:r>
              <a:rPr lang="nb-NO" dirty="0" err="1"/>
              <a:t>environment</a:t>
            </a:r>
            <a:r>
              <a:rPr lang="nb-NO" dirty="0"/>
              <a:t> for </a:t>
            </a:r>
            <a:r>
              <a:rPr lang="nb-NO" dirty="0" err="1"/>
              <a:t>learning</a:t>
            </a:r>
            <a:endParaRPr lang="nb-NO" dirty="0"/>
          </a:p>
          <a:p>
            <a:pPr lvl="1"/>
            <a:r>
              <a:rPr lang="nb-NO" dirty="0"/>
              <a:t>Type:</a:t>
            </a:r>
          </a:p>
          <a:p>
            <a:pPr lvl="2"/>
            <a:r>
              <a:rPr lang="nb-NO" dirty="0"/>
              <a:t>High student </a:t>
            </a:r>
            <a:r>
              <a:rPr lang="nb-NO" dirty="0" err="1"/>
              <a:t>activity</a:t>
            </a:r>
            <a:endParaRPr lang="nb-NO" dirty="0"/>
          </a:p>
          <a:p>
            <a:pPr lvl="2"/>
            <a:r>
              <a:rPr lang="nb-NO" dirty="0"/>
              <a:t>Group and </a:t>
            </a:r>
            <a:r>
              <a:rPr lang="nb-NO" dirty="0" err="1"/>
              <a:t>class</a:t>
            </a:r>
            <a:r>
              <a:rPr lang="nb-NO" dirty="0"/>
              <a:t> </a:t>
            </a:r>
            <a:r>
              <a:rPr lang="nb-NO" dirty="0" err="1"/>
              <a:t>discussions</a:t>
            </a:r>
            <a:r>
              <a:rPr lang="nb-NO" dirty="0"/>
              <a:t> </a:t>
            </a:r>
            <a:r>
              <a:rPr lang="nb-NO" dirty="0" err="1"/>
              <a:t>based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small</a:t>
            </a:r>
            <a:r>
              <a:rPr lang="nb-NO" dirty="0"/>
              <a:t> </a:t>
            </a:r>
            <a:r>
              <a:rPr lang="nb-NO" dirty="0" err="1"/>
              <a:t>assignments</a:t>
            </a:r>
            <a:endParaRPr lang="nb-NO" dirty="0"/>
          </a:p>
          <a:p>
            <a:pPr lvl="2"/>
            <a:r>
              <a:rPr lang="nb-NO" dirty="0"/>
              <a:t>Cooperation 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and </a:t>
            </a:r>
            <a:r>
              <a:rPr lang="nb-NO" dirty="0" err="1"/>
              <a:t>us</a:t>
            </a:r>
            <a:endParaRPr lang="nb-NO" dirty="0"/>
          </a:p>
          <a:p>
            <a:pPr lvl="1"/>
            <a:r>
              <a:rPr lang="nb-NO" dirty="0"/>
              <a:t>Content:</a:t>
            </a:r>
          </a:p>
          <a:p>
            <a:pPr lvl="2"/>
            <a:r>
              <a:rPr lang="nb-NO" dirty="0" err="1"/>
              <a:t>Themes</a:t>
            </a:r>
            <a:r>
              <a:rPr lang="nb-NO" dirty="0"/>
              <a:t> and </a:t>
            </a:r>
            <a:r>
              <a:rPr lang="nb-NO" dirty="0" err="1"/>
              <a:t>concepts</a:t>
            </a:r>
            <a:r>
              <a:rPr lang="nb-NO" dirty="0"/>
              <a:t> from last </a:t>
            </a:r>
            <a:r>
              <a:rPr lang="nb-NO" dirty="0" err="1"/>
              <a:t>week</a:t>
            </a:r>
            <a:r>
              <a:rPr lang="nb-NO" dirty="0"/>
              <a:t> </a:t>
            </a:r>
            <a:r>
              <a:rPr lang="nb-NO" dirty="0" err="1"/>
              <a:t>lecture</a:t>
            </a:r>
            <a:endParaRPr lang="nb-NO" dirty="0"/>
          </a:p>
          <a:p>
            <a:pPr lvl="2"/>
            <a:r>
              <a:rPr lang="nb-NO" dirty="0" err="1"/>
              <a:t>Connecting</a:t>
            </a:r>
            <a:r>
              <a:rPr lang="nb-NO" dirty="0"/>
              <a:t> </a:t>
            </a:r>
            <a:r>
              <a:rPr lang="nb-NO" dirty="0" err="1"/>
              <a:t>themes</a:t>
            </a:r>
            <a:r>
              <a:rPr lang="nb-NO" dirty="0"/>
              <a:t> and </a:t>
            </a:r>
            <a:r>
              <a:rPr lang="nb-NO" dirty="0" err="1"/>
              <a:t>concepts</a:t>
            </a:r>
            <a:r>
              <a:rPr lang="nb-NO" dirty="0"/>
              <a:t> from </a:t>
            </a:r>
            <a:r>
              <a:rPr lang="nb-NO" dirty="0" err="1"/>
              <a:t>previous</a:t>
            </a:r>
            <a:r>
              <a:rPr lang="nb-NO" dirty="0"/>
              <a:t> </a:t>
            </a:r>
            <a:r>
              <a:rPr lang="nb-NO" dirty="0" err="1"/>
              <a:t>lectures</a:t>
            </a:r>
            <a:r>
              <a:rPr lang="nb-NO" dirty="0"/>
              <a:t> to </a:t>
            </a:r>
            <a:r>
              <a:rPr lang="nb-NO" dirty="0" err="1"/>
              <a:t>get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«</a:t>
            </a:r>
            <a:r>
              <a:rPr lang="nb-NO" dirty="0" err="1"/>
              <a:t>big</a:t>
            </a:r>
            <a:r>
              <a:rPr lang="nb-NO" dirty="0"/>
              <a:t> </a:t>
            </a:r>
            <a:r>
              <a:rPr lang="nb-NO" dirty="0" err="1"/>
              <a:t>picture</a:t>
            </a:r>
            <a:r>
              <a:rPr lang="nb-NO" dirty="0"/>
              <a:t>»</a:t>
            </a:r>
          </a:p>
          <a:p>
            <a:pPr lvl="1"/>
            <a:r>
              <a:rPr lang="nb-NO" dirty="0"/>
              <a:t>Feedback</a:t>
            </a:r>
          </a:p>
          <a:p>
            <a:pPr lvl="2"/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seminar </a:t>
            </a:r>
            <a:r>
              <a:rPr lang="nb-NO" dirty="0" err="1"/>
              <a:t>classes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useful</a:t>
            </a:r>
            <a:r>
              <a:rPr lang="nb-NO" dirty="0"/>
              <a:t> for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learning</a:t>
            </a:r>
            <a:r>
              <a:rPr lang="nb-NO" dirty="0"/>
              <a:t> – </a:t>
            </a:r>
            <a:r>
              <a:rPr lang="nb-NO" dirty="0" err="1"/>
              <a:t>please</a:t>
            </a:r>
            <a:r>
              <a:rPr lang="nb-NO" dirty="0"/>
              <a:t> </a:t>
            </a:r>
            <a:r>
              <a:rPr lang="nb-NO" dirty="0" err="1"/>
              <a:t>give</a:t>
            </a:r>
            <a:r>
              <a:rPr lang="nb-NO" dirty="0"/>
              <a:t> feedback</a:t>
            </a:r>
          </a:p>
          <a:p>
            <a:pPr lvl="2"/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make it </a:t>
            </a:r>
            <a:r>
              <a:rPr lang="nb-NO" dirty="0" err="1"/>
              <a:t>easy</a:t>
            </a:r>
            <a:r>
              <a:rPr lang="nb-NO" dirty="0"/>
              <a:t> for </a:t>
            </a:r>
            <a:r>
              <a:rPr lang="nb-NO" dirty="0" err="1"/>
              <a:t>you</a:t>
            </a:r>
            <a:r>
              <a:rPr lang="nb-NO" dirty="0"/>
              <a:t> by </a:t>
            </a:r>
            <a:r>
              <a:rPr lang="nb-NO" dirty="0" err="1"/>
              <a:t>using</a:t>
            </a:r>
            <a:r>
              <a:rPr lang="nb-NO" dirty="0"/>
              <a:t> </a:t>
            </a:r>
            <a:r>
              <a:rPr lang="nb-NO" dirty="0" err="1"/>
              <a:t>mentimeter</a:t>
            </a:r>
            <a:endParaRPr lang="nb-NO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Group </a:t>
            </a:r>
            <a:r>
              <a:rPr lang="nb-NO" dirty="0" err="1"/>
              <a:t>discussion</a:t>
            </a:r>
            <a:r>
              <a:rPr lang="nb-NO" dirty="0"/>
              <a:t> </a:t>
            </a:r>
            <a:br>
              <a:rPr lang="nb-NO" dirty="0"/>
            </a:br>
            <a:r>
              <a:rPr lang="nb-NO" sz="3200" dirty="0"/>
              <a:t>From IT </a:t>
            </a:r>
            <a:r>
              <a:rPr lang="nb-NO" sz="3200" dirty="0" err="1"/>
              <a:t>applications</a:t>
            </a:r>
            <a:r>
              <a:rPr lang="nb-NO" sz="3200" dirty="0"/>
              <a:t> to Information </a:t>
            </a:r>
            <a:r>
              <a:rPr lang="nb-NO" sz="3200" dirty="0" err="1"/>
              <a:t>infrastructures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81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Form </a:t>
            </a:r>
            <a:r>
              <a:rPr lang="nb-NO" dirty="0" err="1"/>
              <a:t>groups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3-5 persons and </a:t>
            </a:r>
            <a:r>
              <a:rPr lang="nb-NO" dirty="0" err="1"/>
              <a:t>discuss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r>
              <a:rPr lang="nb-NO" dirty="0"/>
              <a:t> (10min):</a:t>
            </a:r>
          </a:p>
          <a:p>
            <a:pPr marL="0" indent="0">
              <a:buNone/>
            </a:pPr>
            <a:r>
              <a:rPr lang="nb-NO" dirty="0"/>
              <a:t>- IT systems </a:t>
            </a:r>
            <a:r>
              <a:rPr lang="nb-NO" dirty="0" err="1"/>
              <a:t>may</a:t>
            </a:r>
            <a:r>
              <a:rPr lang="nb-NO" dirty="0"/>
              <a:t> be </a:t>
            </a:r>
            <a:r>
              <a:rPr lang="nb-NO" dirty="0" err="1"/>
              <a:t>categorized</a:t>
            </a:r>
            <a:r>
              <a:rPr lang="nb-NO" dirty="0"/>
              <a:t> </a:t>
            </a:r>
            <a:r>
              <a:rPr lang="nb-NO" dirty="0" err="1"/>
              <a:t>according</a:t>
            </a:r>
            <a:r>
              <a:rPr lang="nb-NO" dirty="0"/>
              <a:t> to </a:t>
            </a:r>
            <a:r>
              <a:rPr lang="nb-NO" dirty="0" err="1"/>
              <a:t>how</a:t>
            </a:r>
            <a:r>
              <a:rPr lang="nb-NO" dirty="0"/>
              <a:t> </a:t>
            </a:r>
            <a:r>
              <a:rPr lang="nb-NO" dirty="0" err="1"/>
              <a:t>complex</a:t>
            </a:r>
            <a:r>
              <a:rPr lang="nb-NO" dirty="0"/>
              <a:t>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, and </a:t>
            </a:r>
            <a:r>
              <a:rPr lang="nb-NO" dirty="0" err="1"/>
              <a:t>how</a:t>
            </a:r>
            <a:r>
              <a:rPr lang="nb-NO" dirty="0"/>
              <a:t> </a:t>
            </a:r>
            <a:r>
              <a:rPr lang="nb-NO" dirty="0" err="1"/>
              <a:t>complex</a:t>
            </a:r>
            <a:r>
              <a:rPr lang="nb-NO" dirty="0"/>
              <a:t>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to </a:t>
            </a:r>
            <a:r>
              <a:rPr lang="nb-NO" dirty="0" err="1"/>
              <a:t>manage</a:t>
            </a:r>
            <a:r>
              <a:rPr lang="nb-NO" dirty="0"/>
              <a:t>/</a:t>
            </a:r>
            <a:r>
              <a:rPr lang="nb-NO" dirty="0" err="1"/>
              <a:t>govern</a:t>
            </a:r>
            <a:r>
              <a:rPr lang="nb-NO" dirty="0"/>
              <a:t>. </a:t>
            </a:r>
          </a:p>
          <a:p>
            <a:pPr lvl="1"/>
            <a:r>
              <a:rPr lang="nb-NO" dirty="0" err="1"/>
              <a:t>Mention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main</a:t>
            </a:r>
            <a:r>
              <a:rPr lang="nb-NO" dirty="0"/>
              <a:t> </a:t>
            </a:r>
            <a:r>
              <a:rPr lang="nb-NO" dirty="0" err="1"/>
              <a:t>categories</a:t>
            </a:r>
            <a:r>
              <a:rPr lang="nb-NO" dirty="0"/>
              <a:t> as </a:t>
            </a:r>
            <a:r>
              <a:rPr lang="nb-NO" dirty="0" err="1"/>
              <a:t>shown</a:t>
            </a:r>
            <a:r>
              <a:rPr lang="nb-NO" dirty="0"/>
              <a:t> in a </a:t>
            </a:r>
            <a:r>
              <a:rPr lang="nb-NO" dirty="0" err="1"/>
              <a:t>previous</a:t>
            </a:r>
            <a:r>
              <a:rPr lang="nb-NO" dirty="0"/>
              <a:t> </a:t>
            </a:r>
            <a:r>
              <a:rPr lang="nb-NO" dirty="0" err="1"/>
              <a:t>lecture</a:t>
            </a:r>
            <a:endParaRPr lang="nb-NO" dirty="0"/>
          </a:p>
          <a:p>
            <a:pPr lvl="1"/>
            <a:r>
              <a:rPr lang="nb-NO" dirty="0" err="1"/>
              <a:t>Provide</a:t>
            </a:r>
            <a:r>
              <a:rPr lang="nb-NO" dirty="0"/>
              <a:t> </a:t>
            </a:r>
            <a:r>
              <a:rPr lang="nb-NO" dirty="0" err="1"/>
              <a:t>concrete</a:t>
            </a:r>
            <a:r>
              <a:rPr lang="nb-NO" dirty="0"/>
              <a:t> </a:t>
            </a:r>
            <a:r>
              <a:rPr lang="nb-NO" dirty="0" err="1"/>
              <a:t>examples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IT systems from </a:t>
            </a:r>
            <a:r>
              <a:rPr lang="nb-NO" dirty="0" err="1"/>
              <a:t>each</a:t>
            </a:r>
            <a:r>
              <a:rPr lang="nb-NO" dirty="0"/>
              <a:t> </a:t>
            </a:r>
            <a:r>
              <a:rPr lang="nb-NO" dirty="0" err="1"/>
              <a:t>category</a:t>
            </a:r>
            <a:endParaRPr lang="nb-NO" dirty="0"/>
          </a:p>
          <a:p>
            <a:pPr lvl="1"/>
            <a:r>
              <a:rPr lang="nb-NO" dirty="0" err="1"/>
              <a:t>Discuss</a:t>
            </a:r>
            <a:r>
              <a:rPr lang="nb-NO" dirty="0"/>
              <a:t> </a:t>
            </a:r>
            <a:r>
              <a:rPr lang="nb-NO" dirty="0" err="1"/>
              <a:t>differences</a:t>
            </a:r>
            <a:r>
              <a:rPr lang="nb-NO" dirty="0"/>
              <a:t> 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categories</a:t>
            </a:r>
            <a:r>
              <a:rPr lang="nb-NO" dirty="0"/>
              <a:t> </a:t>
            </a:r>
          </a:p>
          <a:p>
            <a:pPr lvl="2"/>
            <a:r>
              <a:rPr lang="nb-NO" dirty="0" err="1"/>
              <a:t>What</a:t>
            </a:r>
            <a:r>
              <a:rPr lang="nb-NO" dirty="0"/>
              <a:t> do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think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main</a:t>
            </a:r>
            <a:r>
              <a:rPr lang="nb-NO" dirty="0"/>
              <a:t> </a:t>
            </a:r>
            <a:r>
              <a:rPr lang="nb-NO" dirty="0" err="1" smtClean="0"/>
              <a:t>governance</a:t>
            </a:r>
            <a:r>
              <a:rPr lang="nb-NO" dirty="0" smtClean="0"/>
              <a:t> </a:t>
            </a:r>
            <a:r>
              <a:rPr lang="nb-NO" dirty="0" err="1"/>
              <a:t>challenges</a:t>
            </a:r>
            <a:r>
              <a:rPr lang="nb-NO" dirty="0"/>
              <a:t> in </a:t>
            </a:r>
            <a:r>
              <a:rPr lang="nb-NO" dirty="0" err="1"/>
              <a:t>each</a:t>
            </a:r>
            <a:r>
              <a:rPr lang="nb-NO" dirty="0"/>
              <a:t> </a:t>
            </a:r>
            <a:r>
              <a:rPr lang="nb-NO" dirty="0" err="1"/>
              <a:t>category</a:t>
            </a:r>
            <a:r>
              <a:rPr lang="nb-NO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7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IT </a:t>
            </a:r>
            <a:r>
              <a:rPr lang="nb-NO" dirty="0" err="1"/>
              <a:t>Categorization</a:t>
            </a:r>
            <a:r>
              <a:rPr lang="nb-NO" dirty="0"/>
              <a:t> </a:t>
            </a:r>
            <a:r>
              <a:rPr lang="nb-NO" dirty="0" err="1"/>
              <a:t>related</a:t>
            </a:r>
            <a:r>
              <a:rPr lang="nb-NO" dirty="0"/>
              <a:t> to </a:t>
            </a:r>
            <a:r>
              <a:rPr lang="nb-NO" dirty="0" err="1"/>
              <a:t>lecture</a:t>
            </a:r>
            <a:r>
              <a:rPr lang="nb-NO" dirty="0"/>
              <a:t> </a:t>
            </a:r>
            <a:r>
              <a:rPr lang="nb-NO" dirty="0" err="1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5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Group </a:t>
            </a:r>
            <a:r>
              <a:rPr lang="nb-NO" dirty="0" err="1"/>
              <a:t>project</a:t>
            </a:r>
            <a:r>
              <a:rPr lang="nb-NO" dirty="0"/>
              <a:t> </a:t>
            </a:r>
            <a:r>
              <a:rPr lang="nb-NO" dirty="0" err="1"/>
              <a:t>assignment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631269"/>
              </p:ext>
            </p:extLst>
          </p:nvPr>
        </p:nvGraphicFramePr>
        <p:xfrm>
          <a:off x="713510" y="1475387"/>
          <a:ext cx="6858000" cy="457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9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556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Items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Date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600" b="0" dirty="0"/>
                        <a:t>Deadline</a:t>
                      </a:r>
                      <a:r>
                        <a:rPr lang="nn-NO" sz="1600" b="0" baseline="0" dirty="0"/>
                        <a:t> for </a:t>
                      </a:r>
                      <a:r>
                        <a:rPr lang="nn-NO" sz="1600" b="0" baseline="0" dirty="0" err="1"/>
                        <a:t>group</a:t>
                      </a:r>
                      <a:r>
                        <a:rPr lang="nn-NO" sz="1600" b="0" baseline="0" dirty="0"/>
                        <a:t> formation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600" dirty="0"/>
                        <a:t>Feb.</a:t>
                      </a:r>
                      <a:r>
                        <a:rPr lang="nn-NO" sz="1600" baseline="0" dirty="0"/>
                        <a:t> 5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Deadline for </a:t>
                      </a:r>
                      <a:r>
                        <a:rPr lang="en-AU" sz="1600" baseline="0" dirty="0"/>
                        <a:t>securing </a:t>
                      </a:r>
                      <a:r>
                        <a:rPr lang="en-AU" sz="1600" dirty="0"/>
                        <a:t>organization/platform 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Feb. 12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Deliverable 1 – group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March 12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Presentation of del. 1 in class</a:t>
                      </a:r>
                      <a:r>
                        <a:rPr lang="en-AU" sz="16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err="1"/>
                        <a:t>March</a:t>
                      </a:r>
                      <a:r>
                        <a:rPr lang="nb-NO" sz="1600" dirty="0"/>
                        <a:t> 13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5055295"/>
                  </a:ext>
                </a:extLst>
              </a:tr>
              <a:tr h="513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Feedback per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err="1"/>
                        <a:t>March</a:t>
                      </a:r>
                      <a:r>
                        <a:rPr lang="nb-NO" sz="1600" dirty="0"/>
                        <a:t> 19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7552186"/>
                  </a:ext>
                </a:extLst>
              </a:tr>
              <a:tr h="513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Deliverable 2 – group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April 8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Presentation of del. 2 in class</a:t>
                      </a:r>
                      <a:r>
                        <a:rPr lang="en-AU" sz="16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April 9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6145775"/>
                  </a:ext>
                </a:extLst>
              </a:tr>
              <a:tr h="513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Deliverable 3 – individual assignment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May 22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6364" y="6172200"/>
            <a:ext cx="8252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*</a:t>
            </a:r>
            <a:r>
              <a:rPr lang="nb-NO" dirty="0" err="1">
                <a:solidFill>
                  <a:srgbClr val="FF0000"/>
                </a:solidFill>
              </a:rPr>
              <a:t>Each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group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member</a:t>
            </a:r>
            <a:r>
              <a:rPr lang="nb-NO" dirty="0">
                <a:solidFill>
                  <a:srgbClr val="FF0000"/>
                </a:solidFill>
              </a:rPr>
              <a:t> has to present at </a:t>
            </a:r>
            <a:r>
              <a:rPr lang="nb-NO" dirty="0" err="1">
                <a:solidFill>
                  <a:srgbClr val="FF0000"/>
                </a:solidFill>
              </a:rPr>
              <a:t>least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once</a:t>
            </a:r>
            <a:r>
              <a:rPr lang="nb-NO" dirty="0">
                <a:solidFill>
                  <a:srgbClr val="FF0000"/>
                </a:solidFill>
              </a:rPr>
              <a:t>. </a:t>
            </a:r>
            <a:r>
              <a:rPr lang="nb-NO" dirty="0" err="1">
                <a:solidFill>
                  <a:srgbClr val="FF0000"/>
                </a:solidFill>
              </a:rPr>
              <a:t>You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can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decide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how</a:t>
            </a:r>
            <a:r>
              <a:rPr lang="nb-NO" dirty="0">
                <a:solidFill>
                  <a:srgbClr val="FF0000"/>
                </a:solidFill>
              </a:rPr>
              <a:t> to </a:t>
            </a:r>
            <a:r>
              <a:rPr lang="nb-NO" dirty="0" err="1">
                <a:solidFill>
                  <a:srgbClr val="FF0000"/>
                </a:solidFill>
              </a:rPr>
              <a:t>distribute</a:t>
            </a:r>
            <a:r>
              <a:rPr lang="nb-NO" dirty="0">
                <a:solidFill>
                  <a:srgbClr val="FF0000"/>
                </a:solidFill>
              </a:rPr>
              <a:t> it.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44940" y="3253838"/>
            <a:ext cx="1693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hlinkClick r:id="rId2"/>
              </a:rPr>
              <a:t>Assignment </a:t>
            </a:r>
            <a:r>
              <a:rPr lang="nb-NO" dirty="0" err="1">
                <a:hlinkClick r:id="rId2"/>
              </a:rPr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/>
              <a:t>Typical</a:t>
            </a:r>
            <a:r>
              <a:rPr lang="nn-NO" dirty="0"/>
              <a:t> Challenges in </a:t>
            </a:r>
            <a:r>
              <a:rPr lang="nn-NO" dirty="0" err="1"/>
              <a:t>group</a:t>
            </a:r>
            <a:r>
              <a:rPr lang="nn-NO" dirty="0"/>
              <a:t> </a:t>
            </a:r>
            <a:r>
              <a:rPr lang="nn-NO" dirty="0" err="1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err="1"/>
              <a:t>Finding</a:t>
            </a:r>
            <a:r>
              <a:rPr lang="nn-NO" dirty="0"/>
              <a:t> an </a:t>
            </a:r>
            <a:r>
              <a:rPr lang="nn-NO" dirty="0" err="1"/>
              <a:t>organization</a:t>
            </a:r>
            <a:r>
              <a:rPr lang="nn-NO" dirty="0"/>
              <a:t> </a:t>
            </a:r>
          </a:p>
          <a:p>
            <a:pPr lvl="1"/>
            <a:r>
              <a:rPr lang="nn-NO" dirty="0"/>
              <a:t>The </a:t>
            </a:r>
            <a:r>
              <a:rPr lang="nn-NO" dirty="0" err="1"/>
              <a:t>elusive</a:t>
            </a:r>
            <a:r>
              <a:rPr lang="nn-NO" dirty="0"/>
              <a:t> informant</a:t>
            </a:r>
          </a:p>
          <a:p>
            <a:pPr lvl="1"/>
            <a:r>
              <a:rPr lang="nn-NO" dirty="0" err="1"/>
              <a:t>Finding</a:t>
            </a:r>
            <a:r>
              <a:rPr lang="nn-NO" dirty="0"/>
              <a:t> </a:t>
            </a:r>
            <a:r>
              <a:rPr lang="nn-NO" dirty="0" err="1"/>
              <a:t>the</a:t>
            </a:r>
            <a:r>
              <a:rPr lang="nn-NO" dirty="0"/>
              <a:t> right informant</a:t>
            </a:r>
          </a:p>
          <a:p>
            <a:pPr marL="457200" lvl="1" indent="0">
              <a:buNone/>
            </a:pPr>
            <a:endParaRPr lang="nn-NO" dirty="0"/>
          </a:p>
          <a:p>
            <a:pPr>
              <a:spcBef>
                <a:spcPts val="600"/>
              </a:spcBef>
            </a:pPr>
            <a:r>
              <a:rPr lang="nn-NO" dirty="0"/>
              <a:t>Leaving it for </a:t>
            </a:r>
            <a:r>
              <a:rPr lang="nn-NO" dirty="0" err="1"/>
              <a:t>too</a:t>
            </a:r>
            <a:r>
              <a:rPr lang="nn-NO" dirty="0"/>
              <a:t> late</a:t>
            </a:r>
          </a:p>
          <a:p>
            <a:pPr marL="0" indent="0">
              <a:spcBef>
                <a:spcPts val="600"/>
              </a:spcBef>
              <a:buNone/>
            </a:pPr>
            <a:endParaRPr lang="nn-NO" dirty="0"/>
          </a:p>
          <a:p>
            <a:pPr>
              <a:spcBef>
                <a:spcPts val="600"/>
              </a:spcBef>
            </a:pPr>
            <a:r>
              <a:rPr lang="nn-NO" dirty="0"/>
              <a:t>Doing </a:t>
            </a:r>
            <a:r>
              <a:rPr lang="nn-NO" dirty="0" err="1"/>
              <a:t>assignment</a:t>
            </a:r>
            <a:r>
              <a:rPr lang="nn-NO" dirty="0"/>
              <a:t> </a:t>
            </a:r>
            <a:r>
              <a:rPr lang="nn-NO" dirty="0" err="1"/>
              <a:t>without</a:t>
            </a:r>
            <a:r>
              <a:rPr lang="nn-NO" dirty="0"/>
              <a:t> </a:t>
            </a:r>
            <a:r>
              <a:rPr lang="nn-NO" dirty="0" err="1"/>
              <a:t>reading</a:t>
            </a:r>
            <a:r>
              <a:rPr lang="nn-NO" dirty="0"/>
              <a:t>/understanding </a:t>
            </a:r>
            <a:r>
              <a:rPr lang="nn-NO" dirty="0" err="1"/>
              <a:t>course</a:t>
            </a:r>
            <a:r>
              <a:rPr lang="nn-NO" dirty="0"/>
              <a:t> material and/or </a:t>
            </a:r>
            <a:r>
              <a:rPr lang="nn-NO" dirty="0" err="1"/>
              <a:t>assignment</a:t>
            </a:r>
            <a:r>
              <a:rPr lang="nn-NO" dirty="0"/>
              <a:t> </a:t>
            </a:r>
            <a:r>
              <a:rPr lang="nn-NO" dirty="0" err="1"/>
              <a:t>requirments</a:t>
            </a:r>
            <a:endParaRPr lang="nn-NO" dirty="0"/>
          </a:p>
          <a:p>
            <a:pPr marL="0" indent="0">
              <a:spcBef>
                <a:spcPts val="600"/>
              </a:spcBef>
              <a:buNone/>
            </a:pPr>
            <a:endParaRPr lang="nn-NO" dirty="0"/>
          </a:p>
          <a:p>
            <a:pPr>
              <a:spcBef>
                <a:spcPts val="600"/>
              </a:spcBef>
            </a:pPr>
            <a:r>
              <a:rPr lang="nn-NO" dirty="0"/>
              <a:t>Group </a:t>
            </a:r>
            <a:r>
              <a:rPr lang="nn-NO" dirty="0" err="1"/>
              <a:t>dynamics</a:t>
            </a:r>
            <a:r>
              <a:rPr lang="nn-NO" dirty="0"/>
              <a:t> (</a:t>
            </a:r>
            <a:r>
              <a:rPr lang="nn-NO" dirty="0" err="1"/>
              <a:t>dealing</a:t>
            </a:r>
            <a:r>
              <a:rPr lang="nn-NO" dirty="0"/>
              <a:t> </a:t>
            </a:r>
            <a:r>
              <a:rPr lang="nn-NO" dirty="0" err="1"/>
              <a:t>with</a:t>
            </a:r>
            <a:r>
              <a:rPr lang="nn-NO" dirty="0"/>
              <a:t> </a:t>
            </a:r>
            <a:r>
              <a:rPr lang="nn-NO" dirty="0" err="1"/>
              <a:t>stragglers</a:t>
            </a:r>
            <a:r>
              <a:rPr lang="nn-NO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5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Break!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….</a:t>
            </a:r>
            <a:r>
              <a:rPr lang="nb-NO" dirty="0" err="1"/>
              <a:t>but</a:t>
            </a:r>
            <a:r>
              <a:rPr lang="nb-NO" dirty="0"/>
              <a:t> </a:t>
            </a:r>
            <a:r>
              <a:rPr lang="nb-NO" dirty="0" err="1"/>
              <a:t>only</a:t>
            </a:r>
            <a:r>
              <a:rPr lang="nb-NO" dirty="0"/>
              <a:t> for </a:t>
            </a:r>
            <a:r>
              <a:rPr lang="nb-NO" dirty="0" err="1"/>
              <a:t>those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who</a:t>
            </a:r>
            <a:r>
              <a:rPr lang="nb-NO" dirty="0"/>
              <a:t> have </a:t>
            </a:r>
            <a:r>
              <a:rPr lang="nb-NO" dirty="0" err="1"/>
              <a:t>found</a:t>
            </a:r>
            <a:r>
              <a:rPr lang="nb-NO" dirty="0"/>
              <a:t> a </a:t>
            </a:r>
            <a:r>
              <a:rPr lang="nb-NO" dirty="0" err="1"/>
              <a:t>group</a:t>
            </a:r>
            <a:r>
              <a:rPr lang="nb-NO" dirty="0"/>
              <a:t>…</a:t>
            </a:r>
          </a:p>
          <a:p>
            <a:endParaRPr lang="nb-NO" dirty="0"/>
          </a:p>
          <a:p>
            <a:endParaRPr lang="nb-NO" dirty="0">
              <a:solidFill>
                <a:srgbClr val="0070C0"/>
              </a:solidFill>
            </a:endParaRPr>
          </a:p>
          <a:p>
            <a:endParaRPr lang="nb-NO" dirty="0">
              <a:solidFill>
                <a:srgbClr val="0070C0"/>
              </a:solidFill>
            </a:endParaRPr>
          </a:p>
          <a:p>
            <a:endParaRPr lang="nb-NO" dirty="0">
              <a:solidFill>
                <a:srgbClr val="0070C0"/>
              </a:solidFill>
            </a:endParaRPr>
          </a:p>
          <a:p>
            <a:r>
              <a:rPr lang="nb-NO" dirty="0">
                <a:solidFill>
                  <a:srgbClr val="0070C0"/>
                </a:solidFill>
              </a:rPr>
              <a:t>The rest </a:t>
            </a:r>
            <a:r>
              <a:rPr lang="nb-NO" dirty="0" err="1">
                <a:solidFill>
                  <a:srgbClr val="0070C0"/>
                </a:solidFill>
              </a:rPr>
              <a:t>of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 err="1">
                <a:solidFill>
                  <a:srgbClr val="0070C0"/>
                </a:solidFill>
              </a:rPr>
              <a:t>you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 err="1">
                <a:solidFill>
                  <a:srgbClr val="0070C0"/>
                </a:solidFill>
              </a:rPr>
              <a:t>stay</a:t>
            </a:r>
            <a:r>
              <a:rPr lang="nb-NO" dirty="0">
                <a:solidFill>
                  <a:srgbClr val="0070C0"/>
                </a:solidFill>
              </a:rPr>
              <a:t> to </a:t>
            </a:r>
            <a:r>
              <a:rPr lang="nb-NO" dirty="0" err="1">
                <a:solidFill>
                  <a:srgbClr val="0070C0"/>
                </a:solidFill>
              </a:rPr>
              <a:t>find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 err="1">
                <a:solidFill>
                  <a:srgbClr val="0070C0"/>
                </a:solidFill>
              </a:rPr>
              <a:t>groups</a:t>
            </a:r>
            <a:r>
              <a:rPr lang="nb-NO" dirty="0">
                <a:solidFill>
                  <a:srgbClr val="0070C0"/>
                </a:solidFill>
              </a:rPr>
              <a:t>!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Group </a:t>
            </a:r>
            <a:r>
              <a:rPr lang="nb-NO" dirty="0" err="1"/>
              <a:t>discussion</a:t>
            </a:r>
            <a:r>
              <a:rPr lang="nb-NO" dirty="0"/>
              <a:t/>
            </a:r>
            <a:br>
              <a:rPr lang="nb-NO" dirty="0"/>
            </a:br>
            <a:r>
              <a:rPr lang="nb-NO" sz="3600" dirty="0"/>
              <a:t>Central </a:t>
            </a:r>
            <a:r>
              <a:rPr lang="nb-NO" sz="3600" dirty="0" err="1"/>
              <a:t>concepts</a:t>
            </a:r>
            <a:r>
              <a:rPr lang="nb-NO" sz="3600" dirty="0"/>
              <a:t> </a:t>
            </a:r>
            <a:r>
              <a:rPr lang="nb-NO" sz="3600" dirty="0" err="1"/>
              <a:t>this</a:t>
            </a:r>
            <a:r>
              <a:rPr lang="nb-NO" sz="3600" dirty="0"/>
              <a:t>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one</a:t>
            </a:r>
            <a:r>
              <a:rPr lang="nb-NO" dirty="0"/>
              <a:t> sitting </a:t>
            </a:r>
            <a:r>
              <a:rPr lang="nb-NO" dirty="0" err="1"/>
              <a:t>next</a:t>
            </a:r>
            <a:r>
              <a:rPr lang="nb-NO" dirty="0"/>
              <a:t> to </a:t>
            </a:r>
            <a:r>
              <a:rPr lang="nb-NO" dirty="0" err="1"/>
              <a:t>you</a:t>
            </a:r>
            <a:r>
              <a:rPr lang="nb-NO" dirty="0"/>
              <a:t>, and </a:t>
            </a:r>
            <a:r>
              <a:rPr lang="nb-NO" dirty="0" err="1"/>
              <a:t>discuss</a:t>
            </a:r>
            <a:r>
              <a:rPr lang="nb-NO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side-</a:t>
            </a:r>
            <a:r>
              <a:rPr lang="nb-NO" dirty="0" err="1"/>
              <a:t>effects</a:t>
            </a:r>
            <a:r>
              <a:rPr lang="nb-NO" dirty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examples</a:t>
            </a:r>
            <a:r>
              <a:rPr lang="nb-NO" dirty="0"/>
              <a:t> and </a:t>
            </a:r>
            <a:r>
              <a:rPr lang="nb-NO" dirty="0" err="1"/>
              <a:t>discuss</a:t>
            </a:r>
            <a:r>
              <a:rPr lang="nb-NO" dirty="0"/>
              <a:t> </a:t>
            </a:r>
            <a:r>
              <a:rPr lang="nb-NO" dirty="0" err="1"/>
              <a:t>why</a:t>
            </a:r>
            <a:r>
              <a:rPr lang="nb-NO" dirty="0"/>
              <a:t>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side-</a:t>
            </a:r>
            <a:r>
              <a:rPr lang="nb-NO" dirty="0" err="1"/>
              <a:t>effects</a:t>
            </a: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31236" y="6444145"/>
            <a:ext cx="179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3+5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518</Words>
  <Application>Microsoft Office PowerPoint</Application>
  <PresentationFormat>Widescreen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IN5430</vt:lpstr>
      <vt:lpstr>Introduction to seminar classes</vt:lpstr>
      <vt:lpstr>Introduction to seminar classes</vt:lpstr>
      <vt:lpstr>Group discussion  From IT applications to Information infrastructures</vt:lpstr>
      <vt:lpstr>IT Categorization related to lecture threads</vt:lpstr>
      <vt:lpstr>Group project assignment</vt:lpstr>
      <vt:lpstr>Typical Challenges in group work</vt:lpstr>
      <vt:lpstr>Break!</vt:lpstr>
      <vt:lpstr>Group discussion Central concepts this far</vt:lpstr>
      <vt:lpstr>Group discussion Central concepts this far</vt:lpstr>
      <vt:lpstr>Group discussion Central concepts this far</vt:lpstr>
      <vt:lpstr>PowerPoint Presentation</vt:lpstr>
      <vt:lpstr>PowerPoint Presentation</vt:lpstr>
      <vt:lpstr>PowerPoint Presentation</vt:lpstr>
      <vt:lpstr>PowerPoint Presentation</vt:lpstr>
      <vt:lpstr>Find your mobile phones (finally)!</vt:lpstr>
      <vt:lpstr>end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Kristoffer Fossum</dc:creator>
  <cp:lastModifiedBy>Kristoffer Fossum</cp:lastModifiedBy>
  <cp:revision>37</cp:revision>
  <dcterms:created xsi:type="dcterms:W3CDTF">2019-01-23T13:46:35Z</dcterms:created>
  <dcterms:modified xsi:type="dcterms:W3CDTF">2019-01-29T13:28:31Z</dcterms:modified>
</cp:coreProperties>
</file>