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48" r:id="rId1"/>
  </p:sldMasterIdLst>
  <p:notesMasterIdLst>
    <p:notesMasterId r:id="rId29"/>
  </p:notesMasterIdLst>
  <p:handoutMasterIdLst>
    <p:handoutMasterId r:id="rId30"/>
  </p:handoutMasterIdLst>
  <p:sldIdLst>
    <p:sldId id="261" r:id="rId2"/>
    <p:sldId id="262" r:id="rId3"/>
    <p:sldId id="268" r:id="rId4"/>
    <p:sldId id="303" r:id="rId5"/>
    <p:sldId id="315" r:id="rId6"/>
    <p:sldId id="324" r:id="rId7"/>
    <p:sldId id="334" r:id="rId8"/>
    <p:sldId id="335" r:id="rId9"/>
    <p:sldId id="320" r:id="rId10"/>
    <p:sldId id="325" r:id="rId11"/>
    <p:sldId id="260" r:id="rId12"/>
    <p:sldId id="329" r:id="rId13"/>
    <p:sldId id="326" r:id="rId14"/>
    <p:sldId id="333" r:id="rId15"/>
    <p:sldId id="327" r:id="rId16"/>
    <p:sldId id="319" r:id="rId17"/>
    <p:sldId id="328" r:id="rId18"/>
    <p:sldId id="321" r:id="rId19"/>
    <p:sldId id="322" r:id="rId20"/>
    <p:sldId id="258" r:id="rId21"/>
    <p:sldId id="331" r:id="rId22"/>
    <p:sldId id="330" r:id="rId23"/>
    <p:sldId id="336" r:id="rId24"/>
    <p:sldId id="269" r:id="rId25"/>
    <p:sldId id="264" r:id="rId26"/>
    <p:sldId id="265" r:id="rId27"/>
    <p:sldId id="338" r:id="rId28"/>
  </p:sldIdLst>
  <p:sldSz cx="9144000" cy="6858000" type="screen4x3"/>
  <p:notesSz cx="6794500" cy="9931400"/>
  <p:custDataLst>
    <p:tags r:id="rId3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unn"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p:restoredTop sz="82840" autoAdjust="0"/>
  </p:normalViewPr>
  <p:slideViewPr>
    <p:cSldViewPr>
      <p:cViewPr varScale="1">
        <p:scale>
          <a:sx n="96" d="100"/>
          <a:sy n="96" d="100"/>
        </p:scale>
        <p:origin x="1768"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r Hukkelberg" userId="c0e90074-10c5-4141-9b2a-ec37ff240856" providerId="ADAL" clId="{6F7D216A-2FB1-6B45-A102-362D1AE4E711}"/>
    <pc:docChg chg="custSel modSld">
      <pc:chgData name="Ivar Hukkelberg" userId="c0e90074-10c5-4141-9b2a-ec37ff240856" providerId="ADAL" clId="{6F7D216A-2FB1-6B45-A102-362D1AE4E711}" dt="2020-01-14T07:23:44.505" v="123" actId="20577"/>
      <pc:docMkLst>
        <pc:docMk/>
      </pc:docMkLst>
      <pc:sldChg chg="modSp">
        <pc:chgData name="Ivar Hukkelberg" userId="c0e90074-10c5-4141-9b2a-ec37ff240856" providerId="ADAL" clId="{6F7D216A-2FB1-6B45-A102-362D1AE4E711}" dt="2020-01-14T07:20:59.094" v="12" actId="20577"/>
        <pc:sldMkLst>
          <pc:docMk/>
          <pc:sldMk cId="2135210467" sldId="261"/>
        </pc:sldMkLst>
        <pc:spChg chg="mod">
          <ac:chgData name="Ivar Hukkelberg" userId="c0e90074-10c5-4141-9b2a-ec37ff240856" providerId="ADAL" clId="{6F7D216A-2FB1-6B45-A102-362D1AE4E711}" dt="2020-01-14T07:20:59.094" v="12" actId="20577"/>
          <ac:spMkLst>
            <pc:docMk/>
            <pc:sldMk cId="2135210467" sldId="261"/>
            <ac:spMk id="3" creationId="{00000000-0000-0000-0000-000000000000}"/>
          </ac:spMkLst>
        </pc:spChg>
      </pc:sldChg>
      <pc:sldChg chg="modSp">
        <pc:chgData name="Ivar Hukkelberg" userId="c0e90074-10c5-4141-9b2a-ec37ff240856" providerId="ADAL" clId="{6F7D216A-2FB1-6B45-A102-362D1AE4E711}" dt="2020-01-14T07:23:44.505" v="123" actId="20577"/>
        <pc:sldMkLst>
          <pc:docMk/>
          <pc:sldMk cId="3870903616" sldId="264"/>
        </pc:sldMkLst>
        <pc:spChg chg="mod">
          <ac:chgData name="Ivar Hukkelberg" userId="c0e90074-10c5-4141-9b2a-ec37ff240856" providerId="ADAL" clId="{6F7D216A-2FB1-6B45-A102-362D1AE4E711}" dt="2020-01-14T07:23:44.505" v="123" actId="20577"/>
          <ac:spMkLst>
            <pc:docMk/>
            <pc:sldMk cId="3870903616" sldId="264"/>
            <ac:spMk id="3" creationId="{00000000-0000-0000-0000-000000000000}"/>
          </ac:spMkLst>
        </pc:spChg>
      </pc:sldChg>
      <pc:sldChg chg="modSp">
        <pc:chgData name="Ivar Hukkelberg" userId="c0e90074-10c5-4141-9b2a-ec37ff240856" providerId="ADAL" clId="{6F7D216A-2FB1-6B45-A102-362D1AE4E711}" dt="2020-01-14T07:22:32.807" v="109" actId="20577"/>
        <pc:sldMkLst>
          <pc:docMk/>
          <pc:sldMk cId="3875332774" sldId="303"/>
        </pc:sldMkLst>
        <pc:spChg chg="mod">
          <ac:chgData name="Ivar Hukkelberg" userId="c0e90074-10c5-4141-9b2a-ec37ff240856" providerId="ADAL" clId="{6F7D216A-2FB1-6B45-A102-362D1AE4E711}" dt="2020-01-14T07:22:32.807" v="109" actId="20577"/>
          <ac:spMkLst>
            <pc:docMk/>
            <pc:sldMk cId="3875332774" sldId="303"/>
            <ac:spMk id="3" creationId="{00000000-0000-0000-0000-000000000000}"/>
          </ac:spMkLst>
        </pc:spChg>
      </pc:sldChg>
      <pc:sldChg chg="modSp">
        <pc:chgData name="Ivar Hukkelberg" userId="c0e90074-10c5-4141-9b2a-ec37ff240856" providerId="ADAL" clId="{6F7D216A-2FB1-6B45-A102-362D1AE4E711}" dt="2020-01-14T07:23:23.157" v="120" actId="20577"/>
        <pc:sldMkLst>
          <pc:docMk/>
          <pc:sldMk cId="3380535383" sldId="330"/>
        </pc:sldMkLst>
        <pc:spChg chg="mod">
          <ac:chgData name="Ivar Hukkelberg" userId="c0e90074-10c5-4141-9b2a-ec37ff240856" providerId="ADAL" clId="{6F7D216A-2FB1-6B45-A102-362D1AE4E711}" dt="2020-01-14T07:23:23.157" v="120" actId="20577"/>
          <ac:spMkLst>
            <pc:docMk/>
            <pc:sldMk cId="3380535383" sldId="330"/>
            <ac:spMk id="2" creationId="{AE8C95B1-AB07-4548-883B-F9CE435CB270}"/>
          </ac:spMkLst>
        </pc:spChg>
        <pc:spChg chg="mod">
          <ac:chgData name="Ivar Hukkelberg" userId="c0e90074-10c5-4141-9b2a-ec37ff240856" providerId="ADAL" clId="{6F7D216A-2FB1-6B45-A102-362D1AE4E711}" dt="2020-01-14T07:23:04.376" v="115" actId="27636"/>
          <ac:spMkLst>
            <pc:docMk/>
            <pc:sldMk cId="3380535383" sldId="330"/>
            <ac:spMk id="3" creationId="{3C74215C-3A3D-FE48-B2DA-959741672B9C}"/>
          </ac:spMkLst>
        </pc:spChg>
      </pc:sldChg>
      <pc:sldChg chg="modSp">
        <pc:chgData name="Ivar Hukkelberg" userId="c0e90074-10c5-4141-9b2a-ec37ff240856" providerId="ADAL" clId="{6F7D216A-2FB1-6B45-A102-362D1AE4E711}" dt="2020-01-14T07:23:28.301" v="122" actId="20577"/>
        <pc:sldMkLst>
          <pc:docMk/>
          <pc:sldMk cId="1414331049" sldId="331"/>
        </pc:sldMkLst>
        <pc:spChg chg="mod">
          <ac:chgData name="Ivar Hukkelberg" userId="c0e90074-10c5-4141-9b2a-ec37ff240856" providerId="ADAL" clId="{6F7D216A-2FB1-6B45-A102-362D1AE4E711}" dt="2020-01-14T07:23:28.301" v="122" actId="20577"/>
          <ac:spMkLst>
            <pc:docMk/>
            <pc:sldMk cId="1414331049" sldId="331"/>
            <ac:spMk id="2" creationId="{EE76FA64-A796-444F-80D3-2E13C1B85530}"/>
          </ac:spMkLst>
        </pc:spChg>
      </pc:sldChg>
      <pc:sldChg chg="modSp">
        <pc:chgData name="Ivar Hukkelberg" userId="c0e90074-10c5-4141-9b2a-ec37ff240856" providerId="ADAL" clId="{6F7D216A-2FB1-6B45-A102-362D1AE4E711}" dt="2020-01-14T07:22:58.598" v="111" actId="20577"/>
        <pc:sldMkLst>
          <pc:docMk/>
          <pc:sldMk cId="1568585084" sldId="336"/>
        </pc:sldMkLst>
        <pc:spChg chg="mod">
          <ac:chgData name="Ivar Hukkelberg" userId="c0e90074-10c5-4141-9b2a-ec37ff240856" providerId="ADAL" clId="{6F7D216A-2FB1-6B45-A102-362D1AE4E711}" dt="2020-01-14T07:22:58.598" v="111" actId="20577"/>
          <ac:spMkLst>
            <pc:docMk/>
            <pc:sldMk cId="1568585084" sldId="336"/>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813" cy="49657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8101" y="0"/>
            <a:ext cx="2944813" cy="496570"/>
          </a:xfrm>
          <a:prstGeom prst="rect">
            <a:avLst/>
          </a:prstGeom>
        </p:spPr>
        <p:txBody>
          <a:bodyPr vert="horz" lIns="91440" tIns="45720" rIns="91440" bIns="45720" rtlCol="0"/>
          <a:lstStyle>
            <a:lvl1pPr algn="r">
              <a:defRPr sz="1200"/>
            </a:lvl1pPr>
          </a:lstStyle>
          <a:p>
            <a:fld id="{2DC48BF3-CC8D-4D76-8CA4-60C41DDA2F8E}" type="datetimeFigureOut">
              <a:rPr lang="nb-NO" smtClean="0"/>
              <a:t>14.01.2020</a:t>
            </a:fld>
            <a:endParaRPr lang="nb-NO"/>
          </a:p>
        </p:txBody>
      </p:sp>
      <p:sp>
        <p:nvSpPr>
          <p:cNvPr id="4" name="Footer Placeholder 3"/>
          <p:cNvSpPr>
            <a:spLocks noGrp="1"/>
          </p:cNvSpPr>
          <p:nvPr>
            <p:ph type="ftr" sz="quarter" idx="2"/>
          </p:nvPr>
        </p:nvSpPr>
        <p:spPr>
          <a:xfrm>
            <a:off x="1" y="9433239"/>
            <a:ext cx="2944813" cy="49657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8101" y="9433239"/>
            <a:ext cx="2944813" cy="496570"/>
          </a:xfrm>
          <a:prstGeom prst="rect">
            <a:avLst/>
          </a:prstGeom>
        </p:spPr>
        <p:txBody>
          <a:bodyPr vert="horz" lIns="91440" tIns="45720" rIns="91440" bIns="45720" rtlCol="0" anchor="b"/>
          <a:lstStyle>
            <a:lvl1pPr algn="r">
              <a:defRPr sz="1200"/>
            </a:lvl1pPr>
          </a:lstStyle>
          <a:p>
            <a:fld id="{BEF3AEAA-7ED8-4238-BF54-62A8CBB42291}" type="slidenum">
              <a:rPr lang="nb-NO" smtClean="0"/>
              <a:t>‹#›</a:t>
            </a:fld>
            <a:endParaRPr lang="nb-NO"/>
          </a:p>
        </p:txBody>
      </p:sp>
    </p:spTree>
    <p:extLst>
      <p:ext uri="{BB962C8B-B14F-4D97-AF65-F5344CB8AC3E}">
        <p14:creationId xmlns:p14="http://schemas.microsoft.com/office/powerpoint/2010/main" val="285070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48646" y="0"/>
            <a:ext cx="2944283" cy="496570"/>
          </a:xfrm>
          <a:prstGeom prst="rect">
            <a:avLst/>
          </a:prstGeom>
        </p:spPr>
        <p:txBody>
          <a:bodyPr vert="horz" lIns="91440" tIns="45720" rIns="91440" bIns="45720" rtlCol="0"/>
          <a:lstStyle>
            <a:lvl1pPr algn="r">
              <a:defRPr sz="1200"/>
            </a:lvl1pPr>
          </a:lstStyle>
          <a:p>
            <a:fld id="{A4F90908-A9E7-4AD5-BA98-021EF15A14B2}" type="datetimeFigureOut">
              <a:rPr lang="el-GR" smtClean="0"/>
              <a:t>14/1/20</a:t>
            </a:fld>
            <a:endParaRPr lang="el-GR"/>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1" y="9433107"/>
            <a:ext cx="2944283" cy="49657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48646" y="9433107"/>
            <a:ext cx="2944283" cy="496570"/>
          </a:xfrm>
          <a:prstGeom prst="rect">
            <a:avLst/>
          </a:prstGeom>
        </p:spPr>
        <p:txBody>
          <a:bodyPr vert="horz" lIns="91440" tIns="45720" rIns="91440" bIns="45720" rtlCol="0" anchor="b"/>
          <a:lstStyle>
            <a:lvl1pPr algn="r">
              <a:defRPr sz="1200"/>
            </a:lvl1pPr>
          </a:lstStyle>
          <a:p>
            <a:fld id="{4058A34A-3A6C-4D97-A404-CE72BC1F6F8B}" type="slidenum">
              <a:rPr lang="el-GR" smtClean="0"/>
              <a:t>‹#›</a:t>
            </a:fld>
            <a:endParaRPr lang="el-GR"/>
          </a:p>
        </p:txBody>
      </p:sp>
    </p:spTree>
    <p:extLst>
      <p:ext uri="{BB962C8B-B14F-4D97-AF65-F5344CB8AC3E}">
        <p14:creationId xmlns:p14="http://schemas.microsoft.com/office/powerpoint/2010/main" val="305265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t>0</a:t>
            </a:fld>
            <a:endParaRPr lang="el-GR"/>
          </a:p>
        </p:txBody>
      </p:sp>
    </p:spTree>
    <p:extLst>
      <p:ext uri="{BB962C8B-B14F-4D97-AF65-F5344CB8AC3E}">
        <p14:creationId xmlns:p14="http://schemas.microsoft.com/office/powerpoint/2010/main" val="154644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t>1</a:t>
            </a:fld>
            <a:endParaRPr lang="el-GR"/>
          </a:p>
        </p:txBody>
      </p:sp>
    </p:spTree>
    <p:extLst>
      <p:ext uri="{BB962C8B-B14F-4D97-AF65-F5344CB8AC3E}">
        <p14:creationId xmlns:p14="http://schemas.microsoft.com/office/powerpoint/2010/main" val="193950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4058A34A-3A6C-4D97-A404-CE72BC1F6F8B}" type="slidenum">
              <a:rPr lang="el-GR" smtClean="0"/>
              <a:t>2</a:t>
            </a:fld>
            <a:endParaRPr lang="el-GR"/>
          </a:p>
        </p:txBody>
      </p:sp>
    </p:spTree>
    <p:extLst>
      <p:ext uri="{BB962C8B-B14F-4D97-AF65-F5344CB8AC3E}">
        <p14:creationId xmlns:p14="http://schemas.microsoft.com/office/powerpoint/2010/main" val="115897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058A34A-3A6C-4D97-A404-CE72BC1F6F8B}"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339650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4058A34A-3A6C-4D97-A404-CE72BC1F6F8B}" type="slidenum">
              <a:rPr lang="el-GR" smtClean="0"/>
              <a:t>7</a:t>
            </a:fld>
            <a:endParaRPr lang="el-GR"/>
          </a:p>
        </p:txBody>
      </p:sp>
    </p:spTree>
    <p:extLst>
      <p:ext uri="{BB962C8B-B14F-4D97-AF65-F5344CB8AC3E}">
        <p14:creationId xmlns:p14="http://schemas.microsoft.com/office/powerpoint/2010/main" val="195379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All students must participate in a project assignment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will be 2 group deliverables and 1 individual assignment. </a:t>
            </a:r>
          </a:p>
        </p:txBody>
      </p:sp>
      <p:sp>
        <p:nvSpPr>
          <p:cNvPr id="4" name="Slide Number Placeholder 3"/>
          <p:cNvSpPr>
            <a:spLocks noGrp="1"/>
          </p:cNvSpPr>
          <p:nvPr>
            <p:ph type="sldNum" sz="quarter" idx="10"/>
          </p:nvPr>
        </p:nvSpPr>
        <p:spPr/>
        <p:txBody>
          <a:bodyPr/>
          <a:lstStyle/>
          <a:p>
            <a:fld id="{4135DD3E-44E4-4942-8C21-DF512489AD95}" type="slidenum">
              <a:rPr lang="en-US" smtClean="0"/>
              <a:t>19</a:t>
            </a:fld>
            <a:endParaRPr lang="en-US"/>
          </a:p>
        </p:txBody>
      </p:sp>
    </p:spTree>
    <p:extLst>
      <p:ext uri="{BB962C8B-B14F-4D97-AF65-F5344CB8AC3E}">
        <p14:creationId xmlns:p14="http://schemas.microsoft.com/office/powerpoint/2010/main" val="383911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t>What do we gain by this taxonomy? </a:t>
            </a:r>
          </a:p>
          <a:p>
            <a:r>
              <a:rPr lang="en-US" kern="0" dirty="0"/>
              <a:t>What are the risks of this taxonomy? </a:t>
            </a:r>
          </a:p>
          <a:p>
            <a:endParaRPr lang="en-US" dirty="0"/>
          </a:p>
        </p:txBody>
      </p:sp>
      <p:sp>
        <p:nvSpPr>
          <p:cNvPr id="4" name="Slide Number Placeholder 3"/>
          <p:cNvSpPr>
            <a:spLocks noGrp="1"/>
          </p:cNvSpPr>
          <p:nvPr>
            <p:ph type="sldNum" sz="quarter" idx="10"/>
          </p:nvPr>
        </p:nvSpPr>
        <p:spPr/>
        <p:txBody>
          <a:bodyPr/>
          <a:lstStyle/>
          <a:p>
            <a:fld id="{4135DD3E-44E4-4942-8C21-DF512489AD95}" type="slidenum">
              <a:rPr lang="en-US" smtClean="0"/>
              <a:t>22</a:t>
            </a:fld>
            <a:endParaRPr lang="en-US"/>
          </a:p>
        </p:txBody>
      </p:sp>
    </p:spTree>
    <p:extLst>
      <p:ext uri="{BB962C8B-B14F-4D97-AF65-F5344CB8AC3E}">
        <p14:creationId xmlns:p14="http://schemas.microsoft.com/office/powerpoint/2010/main" val="500528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sources of information that are drawn on, how that information is sampled, and the types of instruments that are used in data collection.</a:t>
            </a:r>
          </a:p>
        </p:txBody>
      </p:sp>
      <p:sp>
        <p:nvSpPr>
          <p:cNvPr id="4" name="Slide Number Placeholder 3"/>
          <p:cNvSpPr>
            <a:spLocks noGrp="1"/>
          </p:cNvSpPr>
          <p:nvPr>
            <p:ph type="sldNum" sz="quarter" idx="10"/>
          </p:nvPr>
        </p:nvSpPr>
        <p:spPr/>
        <p:txBody>
          <a:bodyPr/>
          <a:lstStyle/>
          <a:p>
            <a:fld id="{4135DD3E-44E4-4942-8C21-DF512489AD95}" type="slidenum">
              <a:rPr lang="en-US" smtClean="0"/>
              <a:t>24</a:t>
            </a:fld>
            <a:endParaRPr lang="en-US"/>
          </a:p>
        </p:txBody>
      </p:sp>
    </p:spTree>
    <p:extLst>
      <p:ext uri="{BB962C8B-B14F-4D97-AF65-F5344CB8AC3E}">
        <p14:creationId xmlns:p14="http://schemas.microsoft.com/office/powerpoint/2010/main" val="3618983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14/1/20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364950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14/1/20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59194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14/1/20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281122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CF47107-01D1-4A31-B733-32B6DF129AF4}" type="datetimeFigureOut">
              <a:rPr lang="el-GR" smtClean="0"/>
              <a:t>14/1/20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09271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47107-01D1-4A31-B733-32B6DF129AF4}" type="datetimeFigureOut">
              <a:rPr lang="el-GR" smtClean="0"/>
              <a:t>14/1/20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54697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ACF47107-01D1-4A31-B733-32B6DF129AF4}" type="datetimeFigureOut">
              <a:rPr lang="el-GR" smtClean="0"/>
              <a:t>14/1/20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89820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ACF47107-01D1-4A31-B733-32B6DF129AF4}" type="datetimeFigureOut">
              <a:rPr lang="el-GR" smtClean="0"/>
              <a:t>14/1/20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17167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ACF47107-01D1-4A31-B733-32B6DF129AF4}" type="datetimeFigureOut">
              <a:rPr lang="el-GR" smtClean="0"/>
              <a:t>14/1/20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351926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47107-01D1-4A31-B733-32B6DF129AF4}" type="datetimeFigureOut">
              <a:rPr lang="el-GR" smtClean="0"/>
              <a:t>14/1/20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18748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47107-01D1-4A31-B733-32B6DF129AF4}" type="datetimeFigureOut">
              <a:rPr lang="el-GR" smtClean="0"/>
              <a:t>14/1/20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186758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47107-01D1-4A31-B733-32B6DF129AF4}" type="datetimeFigureOut">
              <a:rPr lang="el-GR" smtClean="0"/>
              <a:t>14/1/20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4C712-04BA-4483-A4AB-D234BBBB9568}" type="slidenum">
              <a:rPr lang="el-GR" smtClean="0"/>
              <a:t>‹#›</a:t>
            </a:fld>
            <a:endParaRPr lang="el-GR"/>
          </a:p>
        </p:txBody>
      </p:sp>
    </p:spTree>
    <p:extLst>
      <p:ext uri="{BB962C8B-B14F-4D97-AF65-F5344CB8AC3E}">
        <p14:creationId xmlns:p14="http://schemas.microsoft.com/office/powerpoint/2010/main" val="421862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47107-01D1-4A31-B733-32B6DF129AF4}" type="datetimeFigureOut">
              <a:rPr lang="el-GR" smtClean="0"/>
              <a:t>14/1/20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4C712-04BA-4483-A4AB-D234BBBB9568}" type="slidenum">
              <a:rPr lang="el-GR" smtClean="0"/>
              <a:t>‹#›</a:t>
            </a:fld>
            <a:endParaRPr lang="el-GR"/>
          </a:p>
        </p:txBody>
      </p:sp>
    </p:spTree>
    <p:extLst>
      <p:ext uri="{BB962C8B-B14F-4D97-AF65-F5344CB8AC3E}">
        <p14:creationId xmlns:p14="http://schemas.microsoft.com/office/powerpoint/2010/main" val="248285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le.Hanseth@ifi.uio.n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ivarhuk@ifi.uio.no" TargetMode="External"/><Relationship Id="rId4" Type="http://schemas.openxmlformats.org/officeDocument/2006/relationships/hyperlink" Target="mailto:kristofo@ifi.uio.n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kognifai.com/" TargetMode="External"/><Relationship Id="rId2" Type="http://schemas.openxmlformats.org/officeDocument/2006/relationships/hyperlink" Target="https://www.veracity.com/" TargetMode="External"/><Relationship Id="rId1" Type="http://schemas.openxmlformats.org/officeDocument/2006/relationships/slideLayout" Target="../slideLayouts/slideLayout2.xml"/><Relationship Id="rId6" Type="http://schemas.openxmlformats.org/officeDocument/2006/relationships/hyperlink" Target="https://new.abb.com/abb-ability" TargetMode="External"/><Relationship Id="rId5" Type="http://schemas.openxmlformats.org/officeDocument/2006/relationships/hyperlink" Target="https://www.ge.com/digital/iiot-platform" TargetMode="External"/><Relationship Id="rId4" Type="http://schemas.openxmlformats.org/officeDocument/2006/relationships/hyperlink" Target="https://www.cognite.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068960"/>
            <a:ext cx="7772400" cy="1470025"/>
          </a:xfrm>
        </p:spPr>
        <p:txBody>
          <a:bodyPr>
            <a:normAutofit fontScale="90000"/>
          </a:bodyPr>
          <a:lstStyle/>
          <a:p>
            <a:r>
              <a:rPr lang="en-GB" dirty="0">
                <a:effectLst>
                  <a:outerShdw blurRad="50800" dist="38100" algn="tr" rotWithShape="0">
                    <a:prstClr val="black">
                      <a:alpha val="40000"/>
                    </a:prstClr>
                  </a:outerShdw>
                </a:effectLst>
              </a:rPr>
              <a:t>IN5430 IT and Management</a:t>
            </a:r>
            <a:br>
              <a:rPr lang="en-GB" dirty="0">
                <a:effectLst>
                  <a:outerShdw blurRad="50800" dist="38100" algn="tr" rotWithShape="0">
                    <a:prstClr val="black">
                      <a:alpha val="40000"/>
                    </a:prstClr>
                  </a:outerShdw>
                </a:effectLst>
              </a:rPr>
            </a:b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Introduction</a:t>
            </a:r>
            <a:br>
              <a:rPr lang="en-GB" dirty="0">
                <a:effectLst>
                  <a:outerShdw blurRad="50800" dist="38100" algn="tr" rotWithShape="0">
                    <a:prstClr val="black">
                      <a:alpha val="40000"/>
                    </a:prstClr>
                  </a:outerShdw>
                </a:effectLst>
              </a:rPr>
            </a:br>
            <a:r>
              <a:rPr lang="en-GB" dirty="0">
                <a:effectLst>
                  <a:outerShdw blurRad="50800" dist="38100" algn="tr" rotWithShape="0">
                    <a:prstClr val="black">
                      <a:alpha val="40000"/>
                    </a:prstClr>
                  </a:outerShdw>
                </a:effectLst>
              </a:rPr>
              <a:t>13</a:t>
            </a:r>
            <a:r>
              <a:rPr lang="en-GB" baseline="30000" dirty="0">
                <a:effectLst>
                  <a:outerShdw blurRad="50800" dist="38100" algn="tr" rotWithShape="0">
                    <a:prstClr val="black">
                      <a:alpha val="40000"/>
                    </a:prstClr>
                  </a:outerShdw>
                </a:effectLst>
              </a:rPr>
              <a:t>th</a:t>
            </a:r>
            <a:r>
              <a:rPr lang="en-GB" dirty="0">
                <a:effectLst>
                  <a:outerShdw blurRad="50800" dist="38100" algn="tr" rotWithShape="0">
                    <a:prstClr val="black">
                      <a:alpha val="40000"/>
                    </a:prstClr>
                  </a:outerShdw>
                </a:effectLst>
              </a:rPr>
              <a:t> January 2020</a:t>
            </a:r>
            <a:br>
              <a:rPr lang="el-GR" dirty="0"/>
            </a:br>
            <a:br>
              <a:rPr lang="en-GB" dirty="0">
                <a:effectLst>
                  <a:outerShdw blurRad="50800" dist="38100" algn="tr" rotWithShape="0">
                    <a:prstClr val="black">
                      <a:alpha val="40000"/>
                    </a:prstClr>
                  </a:outerShdw>
                </a:effectLst>
              </a:rPr>
            </a:br>
            <a:br>
              <a:rPr lang="en-GB" dirty="0">
                <a:effectLst>
                  <a:outerShdw blurRad="50800" dist="38100" algn="tr" rotWithShape="0">
                    <a:prstClr val="black">
                      <a:alpha val="40000"/>
                    </a:prstClr>
                  </a:outerShdw>
                </a:effectLst>
              </a:rPr>
            </a:br>
            <a:br>
              <a:rPr lang="en-GB" dirty="0">
                <a:effectLst>
                  <a:outerShdw blurRad="50800" dist="38100" algn="tr" rotWithShape="0">
                    <a:prstClr val="black">
                      <a:alpha val="40000"/>
                    </a:prstClr>
                  </a:outerShdw>
                </a:effectLst>
              </a:rPr>
            </a:br>
            <a:endParaRPr lang="el-GR" sz="3100" dirty="0"/>
          </a:p>
        </p:txBody>
      </p:sp>
      <p:sp>
        <p:nvSpPr>
          <p:cNvPr id="3" name="TextBox 2"/>
          <p:cNvSpPr txBox="1"/>
          <p:nvPr/>
        </p:nvSpPr>
        <p:spPr>
          <a:xfrm>
            <a:off x="755576" y="4392106"/>
            <a:ext cx="6813981" cy="1815882"/>
          </a:xfrm>
          <a:prstGeom prst="rect">
            <a:avLst/>
          </a:prstGeom>
          <a:noFill/>
        </p:spPr>
        <p:txBody>
          <a:bodyPr wrap="none" rtlCol="0">
            <a:spAutoFit/>
          </a:bodyPr>
          <a:lstStyle/>
          <a:p>
            <a:endParaRPr lang="nb-NO" sz="2800" dirty="0"/>
          </a:p>
          <a:p>
            <a:r>
              <a:rPr lang="nb-NO" sz="2800" dirty="0"/>
              <a:t>Ole Hanseth 	(</a:t>
            </a:r>
            <a:r>
              <a:rPr lang="nb-NO" sz="2800" dirty="0">
                <a:hlinkClick r:id="rId3"/>
              </a:rPr>
              <a:t>Ole.Hanseth@ifi.uio.no</a:t>
            </a:r>
            <a:r>
              <a:rPr lang="nb-NO" sz="2800" dirty="0"/>
              <a:t>)</a:t>
            </a:r>
          </a:p>
          <a:p>
            <a:r>
              <a:rPr lang="nb-NO" sz="2800" dirty="0"/>
              <a:t>Kristoffer Fossum  	(</a:t>
            </a:r>
            <a:r>
              <a:rPr lang="nb-NO" sz="2800" dirty="0">
                <a:hlinkClick r:id="rId4"/>
              </a:rPr>
              <a:t>kristofo@ifi.uio.no</a:t>
            </a:r>
            <a:r>
              <a:rPr lang="nb-NO" sz="2800" dirty="0"/>
              <a:t>)</a:t>
            </a:r>
          </a:p>
          <a:p>
            <a:r>
              <a:rPr lang="nb-NO" sz="2800" dirty="0"/>
              <a:t>Ivar Hukkelberg	(</a:t>
            </a:r>
            <a:r>
              <a:rPr lang="nb-NO" sz="2800" dirty="0">
                <a:hlinkClick r:id="rId5"/>
              </a:rPr>
              <a:t>ivarhuk@ifi.uio.no</a:t>
            </a:r>
            <a:r>
              <a:rPr lang="nb-NO" sz="2800" dirty="0"/>
              <a:t>) </a:t>
            </a:r>
          </a:p>
        </p:txBody>
      </p:sp>
    </p:spTree>
    <p:extLst>
      <p:ext uri="{BB962C8B-B14F-4D97-AF65-F5344CB8AC3E}">
        <p14:creationId xmlns:p14="http://schemas.microsoft.com/office/powerpoint/2010/main" val="213521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9B0FB3-F43C-5841-9FF2-90D2DB4E175A}"/>
              </a:ext>
            </a:extLst>
          </p:cNvPr>
          <p:cNvSpPr>
            <a:spLocks noGrp="1"/>
          </p:cNvSpPr>
          <p:nvPr>
            <p:ph type="title"/>
          </p:nvPr>
        </p:nvSpPr>
        <p:spPr/>
        <p:txBody>
          <a:bodyPr/>
          <a:lstStyle/>
          <a:p>
            <a:r>
              <a:rPr lang="en-GB" dirty="0"/>
              <a:t>Platforms</a:t>
            </a:r>
          </a:p>
        </p:txBody>
      </p:sp>
      <p:sp>
        <p:nvSpPr>
          <p:cNvPr id="3" name="Plassholder for innhold 2">
            <a:extLst>
              <a:ext uri="{FF2B5EF4-FFF2-40B4-BE49-F238E27FC236}">
                <a16:creationId xmlns:a16="http://schemas.microsoft.com/office/drawing/2014/main" id="{D7E28875-D92A-5C4B-B55F-DA7E11C0FCC0}"/>
              </a:ext>
            </a:extLst>
          </p:cNvPr>
          <p:cNvSpPr>
            <a:spLocks noGrp="1"/>
          </p:cNvSpPr>
          <p:nvPr>
            <p:ph idx="1"/>
          </p:nvPr>
        </p:nvSpPr>
        <p:spPr/>
        <p:txBody>
          <a:bodyPr>
            <a:normAutofit lnSpcReduction="10000"/>
          </a:bodyPr>
          <a:lstStyle/>
          <a:p>
            <a:r>
              <a:rPr lang="en-GB" dirty="0"/>
              <a:t>Definitions: </a:t>
            </a:r>
          </a:p>
          <a:p>
            <a:pPr lvl="1"/>
            <a:r>
              <a:rPr lang="en-GB" dirty="0"/>
              <a:t>Extensible codebase (ex: Android)</a:t>
            </a:r>
          </a:p>
          <a:p>
            <a:pPr lvl="1"/>
            <a:r>
              <a:rPr lang="en-GB" dirty="0"/>
              <a:t>Marketplace (ex: Uber, Airbnb)</a:t>
            </a:r>
          </a:p>
          <a:p>
            <a:r>
              <a:rPr lang="en-GB" dirty="0"/>
              <a:t>Categories (overlapping)</a:t>
            </a:r>
          </a:p>
          <a:p>
            <a:pPr lvl="1"/>
            <a:r>
              <a:rPr lang="en-GB" dirty="0"/>
              <a:t>Consumer platforms</a:t>
            </a:r>
          </a:p>
          <a:p>
            <a:pPr lvl="1"/>
            <a:r>
              <a:rPr lang="en-GB" dirty="0"/>
              <a:t>Software platforms (Android, SAP, ..)</a:t>
            </a:r>
          </a:p>
          <a:p>
            <a:pPr lvl="1"/>
            <a:r>
              <a:rPr lang="en-GB" dirty="0"/>
              <a:t>Date sharing platforms</a:t>
            </a:r>
          </a:p>
          <a:p>
            <a:pPr lvl="1"/>
            <a:r>
              <a:rPr lang="en-GB" dirty="0"/>
              <a:t>Shared platforms, platform co-operatives</a:t>
            </a:r>
          </a:p>
          <a:p>
            <a:r>
              <a:rPr lang="en-GB" dirty="0"/>
              <a:t>“everything” is becoming a platform?</a:t>
            </a:r>
          </a:p>
          <a:p>
            <a:pPr lvl="1"/>
            <a:endParaRPr lang="en-GB" dirty="0"/>
          </a:p>
        </p:txBody>
      </p:sp>
    </p:spTree>
    <p:extLst>
      <p:ext uri="{BB962C8B-B14F-4D97-AF65-F5344CB8AC3E}">
        <p14:creationId xmlns:p14="http://schemas.microsoft.com/office/powerpoint/2010/main" val="227948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a:extLst>
              <a:ext uri="{FF2B5EF4-FFF2-40B4-BE49-F238E27FC236}">
                <a16:creationId xmlns:a16="http://schemas.microsoft.com/office/drawing/2014/main" id="{35A41D53-0FA5-4C4C-8178-3C1D8D90D530}"/>
              </a:ext>
            </a:extLst>
          </p:cNvPr>
          <p:cNvSpPr>
            <a:spLocks noGrp="1"/>
          </p:cNvSpPr>
          <p:nvPr>
            <p:ph type="title"/>
          </p:nvPr>
        </p:nvSpPr>
        <p:spPr/>
        <p:txBody>
          <a:bodyPr/>
          <a:lstStyle/>
          <a:p>
            <a:r>
              <a:rPr lang="en-GB" altLang="nb-NO" dirty="0"/>
              <a:t>Industry platforms</a:t>
            </a:r>
          </a:p>
        </p:txBody>
      </p:sp>
      <p:sp>
        <p:nvSpPr>
          <p:cNvPr id="11267" name="Plassholder for innhold 2">
            <a:extLst>
              <a:ext uri="{FF2B5EF4-FFF2-40B4-BE49-F238E27FC236}">
                <a16:creationId xmlns:a16="http://schemas.microsoft.com/office/drawing/2014/main" id="{65B8D3D5-A8B8-8B43-93F9-822E95C149CA}"/>
              </a:ext>
            </a:extLst>
          </p:cNvPr>
          <p:cNvSpPr>
            <a:spLocks noGrp="1"/>
          </p:cNvSpPr>
          <p:nvPr>
            <p:ph idx="1"/>
          </p:nvPr>
        </p:nvSpPr>
        <p:spPr>
          <a:xfrm>
            <a:off x="628650" y="1484313"/>
            <a:ext cx="7886700" cy="3263900"/>
          </a:xfrm>
        </p:spPr>
        <p:txBody>
          <a:bodyPr>
            <a:normAutofit fontScale="70000" lnSpcReduction="20000"/>
          </a:bodyPr>
          <a:lstStyle/>
          <a:p>
            <a:r>
              <a:rPr lang="en-GB" altLang="nb-NO"/>
              <a:t>Internet of Things, machine learning, information sharing, ..</a:t>
            </a:r>
          </a:p>
          <a:p>
            <a:r>
              <a:rPr lang="en-GB" altLang="nb-NO">
                <a:hlinkClick r:id="rId2"/>
              </a:rPr>
              <a:t>https://www.veracity.com</a:t>
            </a:r>
            <a:endParaRPr lang="en-GB" altLang="nb-NO"/>
          </a:p>
          <a:p>
            <a:r>
              <a:rPr lang="en-GB" altLang="nb-NO">
                <a:hlinkClick r:id="rId3"/>
              </a:rPr>
              <a:t>https://www.kognifai.com</a:t>
            </a:r>
            <a:endParaRPr lang="en-GB" altLang="nb-NO"/>
          </a:p>
          <a:p>
            <a:r>
              <a:rPr lang="en-GB" altLang="nb-NO">
                <a:hlinkClick r:id="rId4"/>
              </a:rPr>
              <a:t>https://www.cognite.com</a:t>
            </a:r>
            <a:endParaRPr lang="en-GB" altLang="nb-NO"/>
          </a:p>
          <a:p>
            <a:r>
              <a:rPr lang="en-GB" altLang="nb-NO">
                <a:hlinkClick r:id="rId5"/>
              </a:rPr>
              <a:t>https://www.ge.com/digital/iiot-platform</a:t>
            </a:r>
            <a:endParaRPr lang="en-GB" altLang="nb-NO"/>
          </a:p>
          <a:p>
            <a:r>
              <a:rPr lang="en-GB" altLang="nb-NO">
                <a:hlinkClick r:id="rId6"/>
              </a:rPr>
              <a:t>https://new.abb.com/abb-ability</a:t>
            </a:r>
            <a:endParaRPr lang="en-GB" altLang="nb-NO"/>
          </a:p>
          <a:p>
            <a:r>
              <a:rPr lang="en-GB" altLang="nb-NO"/>
              <a:t>https://www.siemens.com/global/en/home/products/software/mindsphere.html</a:t>
            </a:r>
          </a:p>
          <a:p>
            <a:endParaRPr lang="en-GB" altLang="nb-NO"/>
          </a:p>
        </p:txBody>
      </p:sp>
    </p:spTree>
    <p:extLst>
      <p:ext uri="{BB962C8B-B14F-4D97-AF65-F5344CB8AC3E}">
        <p14:creationId xmlns:p14="http://schemas.microsoft.com/office/powerpoint/2010/main" val="283761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04C198-9083-9E4D-AC1C-7767703501A9}"/>
              </a:ext>
            </a:extLst>
          </p:cNvPr>
          <p:cNvSpPr>
            <a:spLocks noGrp="1"/>
          </p:cNvSpPr>
          <p:nvPr>
            <p:ph type="title"/>
          </p:nvPr>
        </p:nvSpPr>
        <p:spPr/>
        <p:txBody>
          <a:bodyPr/>
          <a:lstStyle/>
          <a:p>
            <a:r>
              <a:rPr lang="en-GB" dirty="0"/>
              <a:t>Platforms and platform ecosystems</a:t>
            </a:r>
          </a:p>
        </p:txBody>
      </p:sp>
      <p:sp>
        <p:nvSpPr>
          <p:cNvPr id="3" name="Plassholder for innhold 2">
            <a:extLst>
              <a:ext uri="{FF2B5EF4-FFF2-40B4-BE49-F238E27FC236}">
                <a16:creationId xmlns:a16="http://schemas.microsoft.com/office/drawing/2014/main" id="{A74742B4-8634-AC4B-BC36-F816D5220904}"/>
              </a:ext>
            </a:extLst>
          </p:cNvPr>
          <p:cNvSpPr>
            <a:spLocks noGrp="1"/>
          </p:cNvSpPr>
          <p:nvPr>
            <p:ph idx="1"/>
          </p:nvPr>
        </p:nvSpPr>
        <p:spPr/>
        <p:txBody>
          <a:bodyPr/>
          <a:lstStyle/>
          <a:p>
            <a:r>
              <a:rPr lang="en-GB" dirty="0"/>
              <a:t>Complexity – networks</a:t>
            </a:r>
          </a:p>
          <a:p>
            <a:r>
              <a:rPr lang="en-GB" dirty="0"/>
              <a:t>Network effects – increasing returns</a:t>
            </a:r>
          </a:p>
          <a:p>
            <a:r>
              <a:rPr lang="en-GB" dirty="0"/>
              <a:t>Self-reinforcing processes</a:t>
            </a:r>
          </a:p>
          <a:p>
            <a:r>
              <a:rPr lang="en-GB" dirty="0"/>
              <a:t>Multi-sided markets</a:t>
            </a:r>
          </a:p>
        </p:txBody>
      </p:sp>
      <p:pic>
        <p:nvPicPr>
          <p:cNvPr id="4" name="Bilde 3">
            <a:extLst>
              <a:ext uri="{FF2B5EF4-FFF2-40B4-BE49-F238E27FC236}">
                <a16:creationId xmlns:a16="http://schemas.microsoft.com/office/drawing/2014/main" id="{E4D561FF-484E-1441-AA1C-BB28016C909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3925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A985D6-3CB2-B14B-9E5A-9206DE858F6A}"/>
              </a:ext>
            </a:extLst>
          </p:cNvPr>
          <p:cNvSpPr>
            <a:spLocks noGrp="1"/>
          </p:cNvSpPr>
          <p:nvPr>
            <p:ph type="title"/>
          </p:nvPr>
        </p:nvSpPr>
        <p:spPr/>
        <p:txBody>
          <a:bodyPr/>
          <a:lstStyle/>
          <a:p>
            <a:r>
              <a:rPr lang="en-GB" dirty="0"/>
              <a:t>From platforms to infrastructures</a:t>
            </a:r>
          </a:p>
        </p:txBody>
      </p:sp>
      <p:sp>
        <p:nvSpPr>
          <p:cNvPr id="3" name="Plassholder for innhold 2">
            <a:extLst>
              <a:ext uri="{FF2B5EF4-FFF2-40B4-BE49-F238E27FC236}">
                <a16:creationId xmlns:a16="http://schemas.microsoft.com/office/drawing/2014/main" id="{16020249-4383-7240-9EF1-60FEF079436F}"/>
              </a:ext>
            </a:extLst>
          </p:cNvPr>
          <p:cNvSpPr>
            <a:spLocks noGrp="1"/>
          </p:cNvSpPr>
          <p:nvPr>
            <p:ph idx="1"/>
          </p:nvPr>
        </p:nvSpPr>
        <p:spPr/>
        <p:txBody>
          <a:bodyPr/>
          <a:lstStyle/>
          <a:p>
            <a:r>
              <a:rPr lang="en-GB" dirty="0"/>
              <a:t>Internet</a:t>
            </a:r>
          </a:p>
          <a:p>
            <a:r>
              <a:rPr lang="en-GB" dirty="0"/>
              <a:t>National e-health infrastructures</a:t>
            </a:r>
          </a:p>
          <a:p>
            <a:r>
              <a:rPr lang="en-GB" dirty="0"/>
              <a:t>Supply chain support</a:t>
            </a:r>
          </a:p>
          <a:p>
            <a:r>
              <a:rPr lang="en-GB" dirty="0"/>
              <a:t>E-Government solutions</a:t>
            </a:r>
          </a:p>
          <a:p>
            <a:r>
              <a:rPr lang="en-GB" dirty="0"/>
              <a:t>Pan-European e-Government infrastructures</a:t>
            </a:r>
          </a:p>
          <a:p>
            <a:r>
              <a:rPr lang="en-GB" dirty="0"/>
              <a:t>Programmatic advertising</a:t>
            </a:r>
          </a:p>
          <a:p>
            <a:r>
              <a:rPr lang="en-GB" dirty="0"/>
              <a:t>..</a:t>
            </a:r>
          </a:p>
        </p:txBody>
      </p:sp>
    </p:spTree>
    <p:extLst>
      <p:ext uri="{BB962C8B-B14F-4D97-AF65-F5344CB8AC3E}">
        <p14:creationId xmlns:p14="http://schemas.microsoft.com/office/powerpoint/2010/main" val="56925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A9C60D-A625-124D-9EC7-6DEE5AC5D457}"/>
              </a:ext>
            </a:extLst>
          </p:cNvPr>
          <p:cNvSpPr>
            <a:spLocks noGrp="1"/>
          </p:cNvSpPr>
          <p:nvPr>
            <p:ph type="title"/>
          </p:nvPr>
        </p:nvSpPr>
        <p:spPr/>
        <p:txBody>
          <a:bodyPr>
            <a:normAutofit fontScale="90000"/>
          </a:bodyPr>
          <a:lstStyle/>
          <a:p>
            <a:r>
              <a:rPr lang="en-GB" dirty="0"/>
              <a:t>Blurred boundaries (physically and conceptually)</a:t>
            </a:r>
          </a:p>
        </p:txBody>
      </p:sp>
      <p:sp>
        <p:nvSpPr>
          <p:cNvPr id="3" name="Plassholder for innhold 2">
            <a:extLst>
              <a:ext uri="{FF2B5EF4-FFF2-40B4-BE49-F238E27FC236}">
                <a16:creationId xmlns:a16="http://schemas.microsoft.com/office/drawing/2014/main" id="{708D4326-121D-674F-957E-9AE81B80E8CA}"/>
              </a:ext>
            </a:extLst>
          </p:cNvPr>
          <p:cNvSpPr>
            <a:spLocks noGrp="1"/>
          </p:cNvSpPr>
          <p:nvPr>
            <p:ph idx="1"/>
          </p:nvPr>
        </p:nvSpPr>
        <p:spPr/>
        <p:txBody>
          <a:bodyPr>
            <a:normAutofit fontScale="92500" lnSpcReduction="10000"/>
          </a:bodyPr>
          <a:lstStyle/>
          <a:p>
            <a:r>
              <a:rPr lang="en-GB" dirty="0"/>
              <a:t>Literature operates with clear cut boundaries</a:t>
            </a:r>
          </a:p>
          <a:p>
            <a:r>
              <a:rPr lang="en-GB" dirty="0"/>
              <a:t>Connected and /or overlapping</a:t>
            </a:r>
          </a:p>
          <a:p>
            <a:pPr lvl="1"/>
            <a:r>
              <a:rPr lang="en-GB" dirty="0"/>
              <a:t>Applications</a:t>
            </a:r>
          </a:p>
          <a:p>
            <a:pPr lvl="1"/>
            <a:r>
              <a:rPr lang="en-GB" dirty="0"/>
              <a:t>Platforms</a:t>
            </a:r>
          </a:p>
          <a:p>
            <a:pPr lvl="1"/>
            <a:r>
              <a:rPr lang="en-GB" dirty="0"/>
              <a:t>Platform ecosystems</a:t>
            </a:r>
          </a:p>
          <a:p>
            <a:pPr lvl="1"/>
            <a:r>
              <a:rPr lang="en-GB" dirty="0"/>
              <a:t>Infrastructures </a:t>
            </a:r>
          </a:p>
          <a:p>
            <a:r>
              <a:rPr lang="en-GB" dirty="0"/>
              <a:t>Infrastructure or platform?</a:t>
            </a:r>
          </a:p>
          <a:p>
            <a:pPr lvl="1"/>
            <a:r>
              <a:rPr lang="en-GB" dirty="0"/>
              <a:t>Platform: business model/organizing strategy</a:t>
            </a:r>
          </a:p>
          <a:p>
            <a:pPr lvl="1"/>
            <a:r>
              <a:rPr lang="en-GB" dirty="0"/>
              <a:t>Infrastructure: shared services for a community or society</a:t>
            </a:r>
          </a:p>
        </p:txBody>
      </p:sp>
    </p:spTree>
    <p:extLst>
      <p:ext uri="{BB962C8B-B14F-4D97-AF65-F5344CB8AC3E}">
        <p14:creationId xmlns:p14="http://schemas.microsoft.com/office/powerpoint/2010/main" val="2858447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page11image256">
            <a:extLst>
              <a:ext uri="{FF2B5EF4-FFF2-40B4-BE49-F238E27FC236}">
                <a16:creationId xmlns:a16="http://schemas.microsoft.com/office/drawing/2014/main" id="{9F6CDDC9-69DC-C546-9B4A-8127EB02A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96975"/>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tel 3">
            <a:extLst>
              <a:ext uri="{FF2B5EF4-FFF2-40B4-BE49-F238E27FC236}">
                <a16:creationId xmlns:a16="http://schemas.microsoft.com/office/drawing/2014/main" id="{4E54E497-1B9C-AC4D-8761-811B3CE64A45}"/>
              </a:ext>
            </a:extLst>
          </p:cNvPr>
          <p:cNvSpPr>
            <a:spLocks noGrp="1"/>
          </p:cNvSpPr>
          <p:nvPr>
            <p:ph type="title"/>
          </p:nvPr>
        </p:nvSpPr>
        <p:spPr>
          <a:noFill/>
        </p:spPr>
        <p:txBody>
          <a:bodyPr/>
          <a:lstStyle/>
          <a:p>
            <a:r>
              <a:rPr lang="en-GB" altLang="nb-NO"/>
              <a:t>Example: Programatic advertizing</a:t>
            </a:r>
          </a:p>
        </p:txBody>
      </p:sp>
    </p:spTree>
    <p:extLst>
      <p:ext uri="{BB962C8B-B14F-4D97-AF65-F5344CB8AC3E}">
        <p14:creationId xmlns:p14="http://schemas.microsoft.com/office/powerpoint/2010/main" val="359786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a:extLst>
              <a:ext uri="{FF2B5EF4-FFF2-40B4-BE49-F238E27FC236}">
                <a16:creationId xmlns:a16="http://schemas.microsoft.com/office/drawing/2014/main" id="{D1B000F1-AED5-364B-8B9E-76D652B31183}"/>
              </a:ext>
            </a:extLst>
          </p:cNvPr>
          <p:cNvSpPr>
            <a:spLocks noGrp="1"/>
          </p:cNvSpPr>
          <p:nvPr>
            <p:ph type="title"/>
          </p:nvPr>
        </p:nvSpPr>
        <p:spPr/>
        <p:txBody>
          <a:bodyPr/>
          <a:lstStyle/>
          <a:p>
            <a:endParaRPr lang="nb-NO" altLang="nb-NO"/>
          </a:p>
        </p:txBody>
      </p:sp>
      <p:sp>
        <p:nvSpPr>
          <p:cNvPr id="14339" name="Plassholder for innhold 2">
            <a:extLst>
              <a:ext uri="{FF2B5EF4-FFF2-40B4-BE49-F238E27FC236}">
                <a16:creationId xmlns:a16="http://schemas.microsoft.com/office/drawing/2014/main" id="{1137EB3F-8509-154F-962B-46DBC5D89336}"/>
              </a:ext>
            </a:extLst>
          </p:cNvPr>
          <p:cNvSpPr>
            <a:spLocks noGrp="1"/>
          </p:cNvSpPr>
          <p:nvPr>
            <p:ph idx="1"/>
          </p:nvPr>
        </p:nvSpPr>
        <p:spPr/>
        <p:txBody>
          <a:bodyPr/>
          <a:lstStyle/>
          <a:p>
            <a:endParaRPr lang="nb-NO" altLang="nb-NO"/>
          </a:p>
        </p:txBody>
      </p:sp>
      <p:pic>
        <p:nvPicPr>
          <p:cNvPr id="14340" name="Bilde 3">
            <a:extLst>
              <a:ext uri="{FF2B5EF4-FFF2-40B4-BE49-F238E27FC236}">
                <a16:creationId xmlns:a16="http://schemas.microsoft.com/office/drawing/2014/main" id="{91D9AB86-A1FF-2245-A500-8393C75CB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39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age10image256">
            <a:extLst>
              <a:ext uri="{FF2B5EF4-FFF2-40B4-BE49-F238E27FC236}">
                <a16:creationId xmlns:a16="http://schemas.microsoft.com/office/drawing/2014/main" id="{388E4B95-8D24-4D40-93E3-A535571EADE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188913"/>
            <a:ext cx="8702675" cy="6526212"/>
          </a:xfrm>
          <a:noFill/>
        </p:spPr>
      </p:pic>
    </p:spTree>
    <p:extLst>
      <p:ext uri="{BB962C8B-B14F-4D97-AF65-F5344CB8AC3E}">
        <p14:creationId xmlns:p14="http://schemas.microsoft.com/office/powerpoint/2010/main" val="164629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age12image256">
            <a:extLst>
              <a:ext uri="{FF2B5EF4-FFF2-40B4-BE49-F238E27FC236}">
                <a16:creationId xmlns:a16="http://schemas.microsoft.com/office/drawing/2014/main" id="{D80065A5-547F-A349-B574-FFCD838BD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26" y="959991"/>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21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e 1">
            <a:extLst>
              <a:ext uri="{FF2B5EF4-FFF2-40B4-BE49-F238E27FC236}">
                <a16:creationId xmlns:a16="http://schemas.microsoft.com/office/drawing/2014/main" id="{22F0CA4F-F231-4041-9522-07AC3BB34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7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course</a:t>
            </a:r>
            <a:endParaRPr lang="el-GR" dirty="0"/>
          </a:p>
        </p:txBody>
      </p:sp>
      <p:sp>
        <p:nvSpPr>
          <p:cNvPr id="3" name="Content Placeholder 2"/>
          <p:cNvSpPr>
            <a:spLocks noGrp="1"/>
          </p:cNvSpPr>
          <p:nvPr>
            <p:ph idx="1"/>
          </p:nvPr>
        </p:nvSpPr>
        <p:spPr/>
        <p:txBody>
          <a:bodyPr>
            <a:normAutofit fontScale="55000" lnSpcReduction="20000"/>
          </a:bodyPr>
          <a:lstStyle/>
          <a:p>
            <a:pPr>
              <a:lnSpc>
                <a:spcPct val="150000"/>
              </a:lnSpc>
            </a:pPr>
            <a:r>
              <a:rPr lang="en-US" dirty="0"/>
              <a:t>Practicalities</a:t>
            </a:r>
          </a:p>
          <a:p>
            <a:pPr lvl="1">
              <a:lnSpc>
                <a:spcPct val="150000"/>
              </a:lnSpc>
            </a:pPr>
            <a:r>
              <a:rPr lang="en-US" dirty="0"/>
              <a:t>Course overview (format, important dates </a:t>
            </a:r>
            <a:r>
              <a:rPr lang="en-US" dirty="0" err="1"/>
              <a:t>etc</a:t>
            </a:r>
            <a:r>
              <a:rPr lang="en-US" dirty="0"/>
              <a:t>)</a:t>
            </a:r>
          </a:p>
          <a:p>
            <a:pPr lvl="1">
              <a:lnSpc>
                <a:spcPct val="150000"/>
              </a:lnSpc>
            </a:pPr>
            <a:r>
              <a:rPr lang="en-US" dirty="0"/>
              <a:t>About the project: seminar Tuesday 22</a:t>
            </a:r>
            <a:r>
              <a:rPr lang="en-US" baseline="30000" dirty="0"/>
              <a:t>nd</a:t>
            </a:r>
            <a:r>
              <a:rPr lang="en-US" dirty="0"/>
              <a:t> January</a:t>
            </a:r>
          </a:p>
          <a:p>
            <a:pPr>
              <a:lnSpc>
                <a:spcPct val="150000"/>
              </a:lnSpc>
            </a:pPr>
            <a:r>
              <a:rPr lang="en-US" dirty="0"/>
              <a:t>Changed from </a:t>
            </a:r>
            <a:r>
              <a:rPr lang="en-US" b="1" dirty="0"/>
              <a:t>INF5890 </a:t>
            </a:r>
            <a:r>
              <a:rPr lang="en-US" dirty="0"/>
              <a:t>to </a:t>
            </a:r>
            <a:r>
              <a:rPr lang="en-US" b="1" dirty="0"/>
              <a:t>IN5430</a:t>
            </a:r>
          </a:p>
          <a:p>
            <a:pPr lvl="1">
              <a:lnSpc>
                <a:spcPct val="150000"/>
              </a:lnSpc>
            </a:pPr>
            <a:r>
              <a:rPr lang="en-US" dirty="0"/>
              <a:t>Revised course description</a:t>
            </a:r>
          </a:p>
          <a:p>
            <a:pPr lvl="1">
              <a:lnSpc>
                <a:spcPct val="150000"/>
              </a:lnSpc>
            </a:pPr>
            <a:r>
              <a:rPr lang="en-US" dirty="0"/>
              <a:t>New exam form: oral exam</a:t>
            </a:r>
          </a:p>
          <a:p>
            <a:pPr>
              <a:lnSpc>
                <a:spcPct val="150000"/>
              </a:lnSpc>
            </a:pPr>
            <a:r>
              <a:rPr lang="en-US" dirty="0"/>
              <a:t>Course content</a:t>
            </a:r>
          </a:p>
          <a:p>
            <a:pPr lvl="1">
              <a:lnSpc>
                <a:spcPct val="150000"/>
              </a:lnSpc>
            </a:pPr>
            <a:r>
              <a:rPr lang="en-US" dirty="0"/>
              <a:t>“IT and management” at what level?</a:t>
            </a:r>
          </a:p>
          <a:p>
            <a:pPr lvl="1">
              <a:lnSpc>
                <a:spcPct val="150000"/>
              </a:lnSpc>
            </a:pPr>
            <a:r>
              <a:rPr lang="en-US" dirty="0"/>
              <a:t>Sociotechnical complexity</a:t>
            </a:r>
          </a:p>
          <a:p>
            <a:pPr lvl="2">
              <a:lnSpc>
                <a:spcPct val="150000"/>
              </a:lnSpc>
            </a:pPr>
            <a:r>
              <a:rPr lang="en-US" dirty="0"/>
              <a:t>How readings (book + articles) and activities (lectures, seminars and project work) contribute to understanding complexity</a:t>
            </a:r>
          </a:p>
          <a:p>
            <a:pPr lvl="1">
              <a:lnSpc>
                <a:spcPct val="150000"/>
              </a:lnSpc>
            </a:pPr>
            <a:r>
              <a:rPr lang="en-US" dirty="0"/>
              <a:t>More focus on platforms</a:t>
            </a:r>
          </a:p>
          <a:p>
            <a:pPr>
              <a:lnSpc>
                <a:spcPct val="150000"/>
              </a:lnSpc>
            </a:pPr>
            <a:endParaRPr lang="en-US" dirty="0"/>
          </a:p>
        </p:txBody>
      </p:sp>
    </p:spTree>
    <p:extLst>
      <p:ext uri="{BB962C8B-B14F-4D97-AF65-F5344CB8AC3E}">
        <p14:creationId xmlns:p14="http://schemas.microsoft.com/office/powerpoint/2010/main" val="85379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Dates – Group Work</a:t>
            </a:r>
            <a:endParaRPr lang="en-US" dirty="0"/>
          </a:p>
        </p:txBody>
      </p:sp>
      <p:graphicFrame>
        <p:nvGraphicFramePr>
          <p:cNvPr id="4" name="Table 3"/>
          <p:cNvGraphicFramePr>
            <a:graphicFrameLocks noGrp="1"/>
          </p:cNvGraphicFramePr>
          <p:nvPr/>
        </p:nvGraphicFramePr>
        <p:xfrm>
          <a:off x="838200" y="1752600"/>
          <a:ext cx="7010400" cy="3950052"/>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pPr algn="ctr"/>
                      <a:r>
                        <a:rPr lang="en-AU" sz="3200" dirty="0"/>
                        <a:t>Items</a:t>
                      </a:r>
                      <a:endParaRPr lang="en-US" sz="3200" b="0" dirty="0"/>
                    </a:p>
                  </a:txBody>
                  <a:tcPr/>
                </a:tc>
                <a:tc>
                  <a:txBody>
                    <a:bodyPr/>
                    <a:lstStyle/>
                    <a:p>
                      <a:pPr algn="ctr"/>
                      <a:r>
                        <a:rPr lang="en-AU" sz="3200" dirty="0"/>
                        <a:t>Date</a:t>
                      </a:r>
                      <a:endParaRPr lang="en-US" sz="3200" b="0" dirty="0"/>
                    </a:p>
                  </a:txBody>
                  <a:tcPr/>
                </a:tc>
                <a:extLst>
                  <a:ext uri="{0D108BD9-81ED-4DB2-BD59-A6C34878D82A}">
                    <a16:rowId xmlns:a16="http://schemas.microsoft.com/office/drawing/2014/main" val="10000"/>
                  </a:ext>
                </a:extLst>
              </a:tr>
              <a:tr h="636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2400" b="0" dirty="0"/>
                        <a:t>Deadline</a:t>
                      </a:r>
                      <a:r>
                        <a:rPr lang="nn-NO" sz="2400" b="0" baseline="0" dirty="0"/>
                        <a:t> for </a:t>
                      </a:r>
                      <a:r>
                        <a:rPr lang="nn-NO" sz="2400" b="0" baseline="0" dirty="0" err="1"/>
                        <a:t>group</a:t>
                      </a:r>
                      <a:r>
                        <a:rPr lang="nn-NO" sz="2400" b="0" baseline="0" dirty="0"/>
                        <a:t> formation</a:t>
                      </a:r>
                      <a:endParaRPr lang="en-US" sz="2400" b="0" dirty="0"/>
                    </a:p>
                  </a:txBody>
                  <a:tcPr anchor="ctr"/>
                </a:tc>
                <a:tc>
                  <a:txBody>
                    <a:bodyPr/>
                    <a:lstStyle/>
                    <a:p>
                      <a:pPr algn="ctr"/>
                      <a:r>
                        <a:rPr lang="nn-NO" sz="2400" dirty="0"/>
                        <a:t>Jan. 29</a:t>
                      </a:r>
                      <a:endParaRPr lang="en-US" sz="2400" dirty="0"/>
                    </a:p>
                  </a:txBody>
                  <a:tcPr anchor="ctr"/>
                </a:tc>
                <a:extLst>
                  <a:ext uri="{0D108BD9-81ED-4DB2-BD59-A6C34878D82A}">
                    <a16:rowId xmlns:a16="http://schemas.microsoft.com/office/drawing/2014/main" val="10001"/>
                  </a:ext>
                </a:extLst>
              </a:tr>
              <a:tr h="636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a:t>Deadline for </a:t>
                      </a:r>
                      <a:r>
                        <a:rPr lang="en-AU" sz="2400" baseline="0" dirty="0"/>
                        <a:t>securing </a:t>
                      </a:r>
                      <a:r>
                        <a:rPr lang="en-AU" sz="2400" dirty="0"/>
                        <a:t>organization </a:t>
                      </a:r>
                      <a:endParaRPr lang="en-US" sz="2400" b="0" dirty="0"/>
                    </a:p>
                  </a:txBody>
                  <a:tcPr anchor="ctr"/>
                </a:tc>
                <a:tc>
                  <a:txBody>
                    <a:bodyPr/>
                    <a:lstStyle/>
                    <a:p>
                      <a:pPr algn="ctr"/>
                      <a:r>
                        <a:rPr lang="en-AU" sz="2400" dirty="0"/>
                        <a:t>Feb. 12</a:t>
                      </a:r>
                      <a:endParaRPr lang="en-US" sz="2400" dirty="0"/>
                    </a:p>
                  </a:txBody>
                  <a:tcPr anchor="ctr"/>
                </a:tc>
                <a:extLst>
                  <a:ext uri="{0D108BD9-81ED-4DB2-BD59-A6C34878D82A}">
                    <a16:rowId xmlns:a16="http://schemas.microsoft.com/office/drawing/2014/main" val="10002"/>
                  </a:ext>
                </a:extLst>
              </a:tr>
              <a:tr h="636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a:t>Deliverable 1 - group</a:t>
                      </a:r>
                    </a:p>
                  </a:txBody>
                  <a:tcPr anchor="ctr"/>
                </a:tc>
                <a:tc>
                  <a:txBody>
                    <a:bodyPr/>
                    <a:lstStyle/>
                    <a:p>
                      <a:pPr algn="ctr"/>
                      <a:r>
                        <a:rPr lang="en-AU" sz="2400" dirty="0"/>
                        <a:t>March 10</a:t>
                      </a:r>
                      <a:endParaRPr lang="en-US" sz="2400" dirty="0"/>
                    </a:p>
                  </a:txBody>
                  <a:tcPr anchor="ctr"/>
                </a:tc>
                <a:extLst>
                  <a:ext uri="{0D108BD9-81ED-4DB2-BD59-A6C34878D82A}">
                    <a16:rowId xmlns:a16="http://schemas.microsoft.com/office/drawing/2014/main" val="10003"/>
                  </a:ext>
                </a:extLst>
              </a:tr>
              <a:tr h="636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a:t>Deliverable 2 - group</a:t>
                      </a:r>
                    </a:p>
                  </a:txBody>
                  <a:tcPr anchor="ctr"/>
                </a:tc>
                <a:tc>
                  <a:txBody>
                    <a:bodyPr/>
                    <a:lstStyle/>
                    <a:p>
                      <a:pPr algn="ctr"/>
                      <a:r>
                        <a:rPr lang="en-AU" sz="2400" dirty="0"/>
                        <a:t>April 21</a:t>
                      </a:r>
                      <a:endParaRPr lang="en-US" sz="2400" dirty="0"/>
                    </a:p>
                  </a:txBody>
                  <a:tcPr anchor="ctr"/>
                </a:tc>
                <a:extLst>
                  <a:ext uri="{0D108BD9-81ED-4DB2-BD59-A6C34878D82A}">
                    <a16:rowId xmlns:a16="http://schemas.microsoft.com/office/drawing/2014/main" val="10004"/>
                  </a:ext>
                </a:extLst>
              </a:tr>
              <a:tr h="636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a:t>Deliverable 3 – individual home exam</a:t>
                      </a:r>
                    </a:p>
                  </a:txBody>
                  <a:tcPr anchor="ctr"/>
                </a:tc>
                <a:tc>
                  <a:txBody>
                    <a:bodyPr/>
                    <a:lstStyle/>
                    <a:p>
                      <a:pPr algn="ctr"/>
                      <a:r>
                        <a:rPr lang="en-AU" sz="2400" dirty="0"/>
                        <a:t>May 27</a:t>
                      </a:r>
                      <a:endParaRPr lang="en-US" sz="240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30799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76FA64-A796-444F-80D3-2E13C1B85530}"/>
              </a:ext>
            </a:extLst>
          </p:cNvPr>
          <p:cNvSpPr>
            <a:spLocks noGrp="1"/>
          </p:cNvSpPr>
          <p:nvPr>
            <p:ph type="title"/>
          </p:nvPr>
        </p:nvSpPr>
        <p:spPr>
          <a:xfrm>
            <a:off x="457200" y="274638"/>
            <a:ext cx="8229600" cy="2002234"/>
          </a:xfrm>
        </p:spPr>
        <p:txBody>
          <a:bodyPr>
            <a:normAutofit/>
          </a:bodyPr>
          <a:lstStyle/>
          <a:p>
            <a:r>
              <a:rPr lang="en-GB" dirty="0"/>
              <a:t>Projects</a:t>
            </a:r>
            <a:br>
              <a:rPr lang="en-GB" dirty="0"/>
            </a:br>
            <a:r>
              <a:rPr lang="en-GB" dirty="0"/>
              <a:t>Deliverable 1 (Group) (March 10th) </a:t>
            </a:r>
          </a:p>
        </p:txBody>
      </p:sp>
      <p:sp>
        <p:nvSpPr>
          <p:cNvPr id="3" name="Plassholder for innhold 2">
            <a:extLst>
              <a:ext uri="{FF2B5EF4-FFF2-40B4-BE49-F238E27FC236}">
                <a16:creationId xmlns:a16="http://schemas.microsoft.com/office/drawing/2014/main" id="{B16A04AF-292A-A34D-812B-26B0E97B98A6}"/>
              </a:ext>
            </a:extLst>
          </p:cNvPr>
          <p:cNvSpPr>
            <a:spLocks noGrp="1"/>
          </p:cNvSpPr>
          <p:nvPr>
            <p:ph idx="1"/>
          </p:nvPr>
        </p:nvSpPr>
        <p:spPr>
          <a:xfrm>
            <a:off x="457200" y="2564904"/>
            <a:ext cx="8229600" cy="3561259"/>
          </a:xfrm>
        </p:spPr>
        <p:txBody>
          <a:bodyPr>
            <a:normAutofit lnSpcReduction="10000"/>
          </a:bodyPr>
          <a:lstStyle/>
          <a:p>
            <a:pPr lvl="1"/>
            <a:r>
              <a:rPr lang="en-GB" dirty="0"/>
              <a:t>Find a platform. The description should include: </a:t>
            </a:r>
            <a:endParaRPr lang="nb-NO" dirty="0"/>
          </a:p>
          <a:p>
            <a:pPr lvl="1"/>
            <a:r>
              <a:rPr lang="en-GB" dirty="0"/>
              <a:t>A description of the platform in terms of its</a:t>
            </a:r>
            <a:endParaRPr lang="nb-NO" dirty="0"/>
          </a:p>
          <a:p>
            <a:pPr lvl="2"/>
            <a:r>
              <a:rPr lang="en-GB" dirty="0"/>
              <a:t>Functionality</a:t>
            </a:r>
            <a:endParaRPr lang="nb-NO" dirty="0"/>
          </a:p>
          <a:p>
            <a:pPr lvl="2"/>
            <a:r>
              <a:rPr lang="en-GB" dirty="0"/>
              <a:t>Use and user groups,</a:t>
            </a:r>
            <a:endParaRPr lang="nb-NO" dirty="0"/>
          </a:p>
          <a:p>
            <a:pPr lvl="2"/>
            <a:r>
              <a:rPr lang="en-GB" dirty="0"/>
              <a:t>Origin and historical evolution</a:t>
            </a:r>
            <a:endParaRPr lang="nb-NO" dirty="0"/>
          </a:p>
          <a:p>
            <a:pPr lvl="1"/>
            <a:r>
              <a:rPr lang="en-GB" dirty="0"/>
              <a:t>You should also identify systems the platform is connected to (is it a part of a larger infrastructure?).</a:t>
            </a:r>
            <a:endParaRPr lang="nb-NO" dirty="0"/>
          </a:p>
          <a:p>
            <a:endParaRPr lang="en-GB" dirty="0"/>
          </a:p>
        </p:txBody>
      </p:sp>
    </p:spTree>
    <p:extLst>
      <p:ext uri="{BB962C8B-B14F-4D97-AF65-F5344CB8AC3E}">
        <p14:creationId xmlns:p14="http://schemas.microsoft.com/office/powerpoint/2010/main" val="141433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8C95B1-AB07-4548-883B-F9CE435CB270}"/>
              </a:ext>
            </a:extLst>
          </p:cNvPr>
          <p:cNvSpPr>
            <a:spLocks noGrp="1"/>
          </p:cNvSpPr>
          <p:nvPr>
            <p:ph type="title"/>
          </p:nvPr>
        </p:nvSpPr>
        <p:spPr>
          <a:xfrm>
            <a:off x="457200" y="274638"/>
            <a:ext cx="8229600" cy="706090"/>
          </a:xfrm>
        </p:spPr>
        <p:txBody>
          <a:bodyPr>
            <a:normAutofit fontScale="90000"/>
          </a:bodyPr>
          <a:lstStyle/>
          <a:p>
            <a:r>
              <a:rPr lang="en-GB" dirty="0"/>
              <a:t>Deliverable 2 (Group) (April 21th)</a:t>
            </a:r>
          </a:p>
        </p:txBody>
      </p:sp>
      <p:sp>
        <p:nvSpPr>
          <p:cNvPr id="3" name="Plassholder for innhold 2">
            <a:extLst>
              <a:ext uri="{FF2B5EF4-FFF2-40B4-BE49-F238E27FC236}">
                <a16:creationId xmlns:a16="http://schemas.microsoft.com/office/drawing/2014/main" id="{3C74215C-3A3D-FE48-B2DA-959741672B9C}"/>
              </a:ext>
            </a:extLst>
          </p:cNvPr>
          <p:cNvSpPr>
            <a:spLocks noGrp="1"/>
          </p:cNvSpPr>
          <p:nvPr>
            <p:ph idx="1"/>
          </p:nvPr>
        </p:nvSpPr>
        <p:spPr>
          <a:xfrm>
            <a:off x="457200" y="1124744"/>
            <a:ext cx="8229600" cy="5361459"/>
          </a:xfrm>
        </p:spPr>
        <p:txBody>
          <a:bodyPr>
            <a:normAutofit fontScale="85000" lnSpcReduction="20000"/>
          </a:bodyPr>
          <a:lstStyle/>
          <a:p>
            <a:pPr marL="400050"/>
            <a:r>
              <a:rPr lang="en-GB" dirty="0"/>
              <a:t>Apply theory on platforms and platform governance and address the following questions:</a:t>
            </a:r>
            <a:endParaRPr lang="nb-NO" dirty="0"/>
          </a:p>
          <a:p>
            <a:r>
              <a:rPr lang="en-GB" dirty="0"/>
              <a:t>What kind of platform is it?</a:t>
            </a:r>
            <a:endParaRPr lang="nb-NO" dirty="0"/>
          </a:p>
          <a:p>
            <a:r>
              <a:rPr lang="en-GB" dirty="0"/>
              <a:t>What are the relations and dependencies between user groups?</a:t>
            </a:r>
            <a:endParaRPr lang="nb-NO" dirty="0"/>
          </a:p>
          <a:p>
            <a:r>
              <a:rPr lang="en-GB" dirty="0"/>
              <a:t>How is the platform (ecosystem) governed?</a:t>
            </a:r>
            <a:endParaRPr lang="nb-NO" dirty="0"/>
          </a:p>
          <a:p>
            <a:r>
              <a:rPr lang="en-GB" dirty="0"/>
              <a:t>Could platform theory contribute to the further development of the platform?</a:t>
            </a:r>
            <a:endParaRPr lang="nb-NO" dirty="0"/>
          </a:p>
          <a:p>
            <a:r>
              <a:rPr lang="en-GB" dirty="0"/>
              <a:t>This part is an addition to deliverable 1. In total the document should now be maximum 30 pages. Hand in by April 21th by email. Prepare to present in the seminar on the same day. The presentation should not exceed 10 minutes and PowerPoint slides should be used. </a:t>
            </a:r>
          </a:p>
          <a:p>
            <a:pPr marL="457200" lvl="1" indent="0">
              <a:buNone/>
            </a:pPr>
            <a:endParaRPr lang="nb-NO" dirty="0"/>
          </a:p>
          <a:p>
            <a:endParaRPr lang="nb-NO" dirty="0"/>
          </a:p>
          <a:p>
            <a:endParaRPr lang="en-GB" dirty="0"/>
          </a:p>
        </p:txBody>
      </p:sp>
    </p:spTree>
    <p:extLst>
      <p:ext uri="{BB962C8B-B14F-4D97-AF65-F5344CB8AC3E}">
        <p14:creationId xmlns:p14="http://schemas.microsoft.com/office/powerpoint/2010/main" val="338053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Deliverable 3</a:t>
            </a:r>
            <a:endParaRPr lang="en-US" dirty="0"/>
          </a:p>
        </p:txBody>
      </p:sp>
      <p:sp>
        <p:nvSpPr>
          <p:cNvPr id="3" name="Content Placeholder 2"/>
          <p:cNvSpPr>
            <a:spLocks noGrp="1"/>
          </p:cNvSpPr>
          <p:nvPr>
            <p:ph idx="1"/>
          </p:nvPr>
        </p:nvSpPr>
        <p:spPr/>
        <p:txBody>
          <a:bodyPr>
            <a:normAutofit/>
          </a:bodyPr>
          <a:lstStyle/>
          <a:p>
            <a:r>
              <a:rPr lang="nn-NO" dirty="0"/>
              <a:t>Individual </a:t>
            </a:r>
            <a:r>
              <a:rPr lang="nn-NO" dirty="0" err="1"/>
              <a:t>assignment</a:t>
            </a:r>
            <a:endParaRPr lang="nn-NO" dirty="0"/>
          </a:p>
          <a:p>
            <a:pPr lvl="1"/>
            <a:r>
              <a:rPr lang="nn-NO" dirty="0" err="1"/>
              <a:t>Graded</a:t>
            </a:r>
            <a:r>
              <a:rPr lang="nn-NO" dirty="0"/>
              <a:t> (A-F) 40%</a:t>
            </a:r>
          </a:p>
          <a:p>
            <a:pPr lvl="1"/>
            <a:r>
              <a:rPr lang="nn-NO" dirty="0"/>
              <a:t>Must pass to take oral </a:t>
            </a:r>
            <a:r>
              <a:rPr lang="nn-NO" dirty="0" err="1"/>
              <a:t>exam</a:t>
            </a:r>
            <a:r>
              <a:rPr lang="nn-NO" dirty="0"/>
              <a:t> and pass </a:t>
            </a:r>
            <a:r>
              <a:rPr lang="nn-NO" dirty="0" err="1"/>
              <a:t>course</a:t>
            </a:r>
            <a:endParaRPr lang="nn-NO" dirty="0"/>
          </a:p>
          <a:p>
            <a:pPr lvl="1"/>
            <a:r>
              <a:rPr lang="nn-NO" dirty="0"/>
              <a:t>Content to be </a:t>
            </a:r>
            <a:r>
              <a:rPr lang="nn-NO" dirty="0" err="1"/>
              <a:t>announced</a:t>
            </a:r>
            <a:r>
              <a:rPr lang="nn-NO" dirty="0"/>
              <a:t>, but </a:t>
            </a:r>
            <a:r>
              <a:rPr lang="nn-NO" dirty="0" err="1"/>
              <a:t>will</a:t>
            </a:r>
            <a:r>
              <a:rPr lang="nn-NO" dirty="0"/>
              <a:t> be </a:t>
            </a:r>
            <a:r>
              <a:rPr lang="nn-NO" dirty="0" err="1"/>
              <a:t>directly</a:t>
            </a:r>
            <a:r>
              <a:rPr lang="nn-NO" dirty="0"/>
              <a:t> </a:t>
            </a:r>
            <a:r>
              <a:rPr lang="nn-NO" dirty="0" err="1"/>
              <a:t>related</a:t>
            </a:r>
            <a:r>
              <a:rPr lang="nn-NO" dirty="0"/>
              <a:t> to </a:t>
            </a:r>
            <a:r>
              <a:rPr lang="nn-NO" dirty="0" err="1"/>
              <a:t>group</a:t>
            </a:r>
            <a:r>
              <a:rPr lang="nn-NO" dirty="0"/>
              <a:t> deliverables</a:t>
            </a:r>
          </a:p>
          <a:p>
            <a:pPr lvl="1"/>
            <a:r>
              <a:rPr lang="en-AU" dirty="0"/>
              <a:t>Maximum 2000 words</a:t>
            </a:r>
          </a:p>
          <a:p>
            <a:pPr lvl="1"/>
            <a:r>
              <a:rPr lang="en-US" dirty="0"/>
              <a:t>Submission by email before midnight (May 27)</a:t>
            </a:r>
            <a:endParaRPr lang="nn-NO" dirty="0"/>
          </a:p>
          <a:p>
            <a:endParaRPr lang="en-US" dirty="0"/>
          </a:p>
        </p:txBody>
      </p:sp>
    </p:spTree>
    <p:extLst>
      <p:ext uri="{BB962C8B-B14F-4D97-AF65-F5344CB8AC3E}">
        <p14:creationId xmlns:p14="http://schemas.microsoft.com/office/powerpoint/2010/main" val="1568585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dirty="0" err="1"/>
              <a:t>Typical</a:t>
            </a:r>
            <a:r>
              <a:rPr lang="nn-NO" dirty="0"/>
              <a:t> Challenges</a:t>
            </a:r>
            <a:endParaRPr lang="en-US" dirty="0"/>
          </a:p>
        </p:txBody>
      </p:sp>
      <p:sp>
        <p:nvSpPr>
          <p:cNvPr id="3" name="Content Placeholder 2"/>
          <p:cNvSpPr>
            <a:spLocks noGrp="1"/>
          </p:cNvSpPr>
          <p:nvPr>
            <p:ph idx="1"/>
          </p:nvPr>
        </p:nvSpPr>
        <p:spPr/>
        <p:txBody>
          <a:bodyPr>
            <a:normAutofit/>
          </a:bodyPr>
          <a:lstStyle/>
          <a:p>
            <a:r>
              <a:rPr lang="nn-NO" sz="2800" dirty="0" err="1"/>
              <a:t>Finding</a:t>
            </a:r>
            <a:r>
              <a:rPr lang="nn-NO" sz="2800" dirty="0"/>
              <a:t> an </a:t>
            </a:r>
            <a:r>
              <a:rPr lang="nn-NO" sz="2800" dirty="0" err="1"/>
              <a:t>organization</a:t>
            </a:r>
            <a:r>
              <a:rPr lang="nn-NO" sz="2800" dirty="0"/>
              <a:t> </a:t>
            </a:r>
          </a:p>
          <a:p>
            <a:pPr lvl="1"/>
            <a:r>
              <a:rPr lang="nn-NO" sz="2400" dirty="0"/>
              <a:t>The </a:t>
            </a:r>
            <a:r>
              <a:rPr lang="nn-NO" sz="2400" dirty="0" err="1"/>
              <a:t>elusive</a:t>
            </a:r>
            <a:r>
              <a:rPr lang="nn-NO" sz="2400" dirty="0"/>
              <a:t> informant</a:t>
            </a:r>
          </a:p>
          <a:p>
            <a:pPr lvl="1"/>
            <a:r>
              <a:rPr lang="nn-NO" sz="2400" dirty="0" err="1"/>
              <a:t>Finding</a:t>
            </a:r>
            <a:r>
              <a:rPr lang="nn-NO" sz="2400" dirty="0"/>
              <a:t> </a:t>
            </a:r>
            <a:r>
              <a:rPr lang="nn-NO" sz="2400" dirty="0" err="1"/>
              <a:t>the</a:t>
            </a:r>
            <a:r>
              <a:rPr lang="nn-NO" sz="2400" dirty="0"/>
              <a:t> right informant</a:t>
            </a:r>
          </a:p>
          <a:p>
            <a:pPr>
              <a:spcBef>
                <a:spcPts val="600"/>
              </a:spcBef>
            </a:pPr>
            <a:r>
              <a:rPr lang="nn-NO" sz="2800" dirty="0"/>
              <a:t>Leaving it </a:t>
            </a:r>
            <a:r>
              <a:rPr lang="nn-NO" sz="2800" dirty="0" err="1"/>
              <a:t>too</a:t>
            </a:r>
            <a:r>
              <a:rPr lang="nn-NO" sz="2800" dirty="0"/>
              <a:t> late</a:t>
            </a:r>
          </a:p>
          <a:p>
            <a:pPr>
              <a:spcBef>
                <a:spcPts val="600"/>
              </a:spcBef>
            </a:pPr>
            <a:r>
              <a:rPr lang="nn-NO" sz="2800" dirty="0"/>
              <a:t>Doing </a:t>
            </a:r>
            <a:r>
              <a:rPr lang="nn-NO" sz="2800" dirty="0" err="1"/>
              <a:t>assignment</a:t>
            </a:r>
            <a:r>
              <a:rPr lang="nn-NO" sz="2800" dirty="0"/>
              <a:t> </a:t>
            </a:r>
            <a:r>
              <a:rPr lang="nn-NO" sz="2800" dirty="0" err="1"/>
              <a:t>without</a:t>
            </a:r>
            <a:r>
              <a:rPr lang="nn-NO" sz="2800" dirty="0"/>
              <a:t> </a:t>
            </a:r>
            <a:r>
              <a:rPr lang="nn-NO" sz="2800" dirty="0" err="1"/>
              <a:t>reading</a:t>
            </a:r>
            <a:r>
              <a:rPr lang="nn-NO" sz="2800" dirty="0"/>
              <a:t>/understanding </a:t>
            </a:r>
            <a:r>
              <a:rPr lang="nn-NO" sz="2800" dirty="0" err="1"/>
              <a:t>course</a:t>
            </a:r>
            <a:r>
              <a:rPr lang="nn-NO" sz="2800" dirty="0"/>
              <a:t> material and/or </a:t>
            </a:r>
            <a:r>
              <a:rPr lang="nn-NO" sz="2800" dirty="0" err="1"/>
              <a:t>assignment</a:t>
            </a:r>
            <a:r>
              <a:rPr lang="nn-NO" sz="2800" dirty="0"/>
              <a:t> </a:t>
            </a:r>
            <a:r>
              <a:rPr lang="nn-NO" sz="2800" dirty="0" err="1"/>
              <a:t>requirments</a:t>
            </a:r>
            <a:endParaRPr lang="nn-NO" sz="2800" dirty="0"/>
          </a:p>
          <a:p>
            <a:pPr>
              <a:spcBef>
                <a:spcPts val="600"/>
              </a:spcBef>
            </a:pPr>
            <a:r>
              <a:rPr lang="nn-NO" sz="2800" dirty="0"/>
              <a:t>Group </a:t>
            </a:r>
            <a:r>
              <a:rPr lang="nn-NO" sz="2800" dirty="0" err="1"/>
              <a:t>dynamics</a:t>
            </a:r>
            <a:r>
              <a:rPr lang="nn-NO" sz="2800" dirty="0"/>
              <a:t> (</a:t>
            </a:r>
            <a:r>
              <a:rPr lang="nn-NO" sz="2800" dirty="0" err="1"/>
              <a:t>dealing</a:t>
            </a:r>
            <a:r>
              <a:rPr lang="nn-NO" sz="2800" dirty="0"/>
              <a:t> </a:t>
            </a:r>
            <a:r>
              <a:rPr lang="nn-NO" sz="2800" dirty="0" err="1"/>
              <a:t>with</a:t>
            </a:r>
            <a:r>
              <a:rPr lang="nn-NO" sz="2800" dirty="0"/>
              <a:t> «</a:t>
            </a:r>
            <a:r>
              <a:rPr lang="nn-NO" sz="2800" dirty="0" err="1"/>
              <a:t>free</a:t>
            </a:r>
            <a:r>
              <a:rPr lang="nn-NO" sz="2800" dirty="0"/>
              <a:t> </a:t>
            </a:r>
            <a:r>
              <a:rPr lang="nn-NO" sz="2800" dirty="0" err="1"/>
              <a:t>riders</a:t>
            </a:r>
            <a:r>
              <a:rPr lang="nn-NO" sz="2800" dirty="0"/>
              <a:t>,» </a:t>
            </a:r>
            <a:r>
              <a:rPr lang="nn-NO" sz="2800" dirty="0" err="1"/>
              <a:t>stragglers</a:t>
            </a:r>
            <a:r>
              <a:rPr lang="nn-NO" sz="2800" dirty="0"/>
              <a:t>, dominant </a:t>
            </a:r>
            <a:r>
              <a:rPr lang="nn-NO" sz="2800" dirty="0" err="1"/>
              <a:t>members</a:t>
            </a:r>
            <a:r>
              <a:rPr lang="nn-NO" sz="2800" dirty="0"/>
              <a:t>)</a:t>
            </a:r>
          </a:p>
          <a:p>
            <a:pPr>
              <a:spcBef>
                <a:spcPts val="600"/>
              </a:spcBef>
            </a:pPr>
            <a:r>
              <a:rPr lang="en-US" sz="2800" dirty="0"/>
              <a:t>Division of </a:t>
            </a:r>
            <a:r>
              <a:rPr lang="en-US" sz="2800" dirty="0" err="1"/>
              <a:t>labour</a:t>
            </a:r>
            <a:r>
              <a:rPr lang="en-US" sz="2800" dirty="0"/>
              <a:t> – finding proper balance</a:t>
            </a:r>
          </a:p>
        </p:txBody>
      </p:sp>
    </p:spTree>
    <p:extLst>
      <p:ext uri="{BB962C8B-B14F-4D97-AF65-F5344CB8AC3E}">
        <p14:creationId xmlns:p14="http://schemas.microsoft.com/office/powerpoint/2010/main" val="188943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Cont’d</a:t>
            </a:r>
            <a:endParaRPr lang="en-US" dirty="0"/>
          </a:p>
        </p:txBody>
      </p:sp>
      <p:sp>
        <p:nvSpPr>
          <p:cNvPr id="3" name="Content Placeholder 2"/>
          <p:cNvSpPr>
            <a:spLocks noGrp="1"/>
          </p:cNvSpPr>
          <p:nvPr>
            <p:ph idx="1"/>
          </p:nvPr>
        </p:nvSpPr>
        <p:spPr/>
        <p:txBody>
          <a:bodyPr>
            <a:normAutofit fontScale="77500" lnSpcReduction="20000"/>
          </a:bodyPr>
          <a:lstStyle/>
          <a:p>
            <a:r>
              <a:rPr lang="en-AU" dirty="0"/>
              <a:t>At least 1 interview mandatory (recommend 2)</a:t>
            </a:r>
          </a:p>
          <a:p>
            <a:pPr lvl="1">
              <a:spcAft>
                <a:spcPts val="1200"/>
              </a:spcAft>
            </a:pPr>
            <a:r>
              <a:rPr lang="en-AU" sz="2600" dirty="0"/>
              <a:t>Needs to be documented </a:t>
            </a:r>
          </a:p>
          <a:p>
            <a:pPr>
              <a:spcAft>
                <a:spcPts val="1200"/>
              </a:spcAft>
            </a:pPr>
            <a:r>
              <a:rPr lang="en-AU" dirty="0"/>
              <a:t>15-20 pages</a:t>
            </a:r>
          </a:p>
          <a:p>
            <a:r>
              <a:rPr lang="en-AU" sz="3100" dirty="0"/>
              <a:t>Short method section</a:t>
            </a:r>
          </a:p>
          <a:p>
            <a:pPr lvl="1">
              <a:spcAft>
                <a:spcPts val="1200"/>
              </a:spcAft>
            </a:pPr>
            <a:r>
              <a:rPr lang="en-AU" sz="2600" dirty="0"/>
              <a:t>data sources</a:t>
            </a:r>
          </a:p>
          <a:p>
            <a:r>
              <a:rPr lang="en-AU" dirty="0"/>
              <a:t>References</a:t>
            </a:r>
          </a:p>
          <a:p>
            <a:pPr lvl="1">
              <a:spcAft>
                <a:spcPts val="1200"/>
              </a:spcAft>
            </a:pPr>
            <a:r>
              <a:rPr lang="en-AU" sz="2600" dirty="0"/>
              <a:t>in-text citation, source for figures/diagrams</a:t>
            </a:r>
          </a:p>
          <a:p>
            <a:r>
              <a:rPr lang="en-AU" dirty="0"/>
              <a:t>Submission by email before midnight March 10</a:t>
            </a:r>
          </a:p>
          <a:p>
            <a:pPr lvl="1"/>
            <a:r>
              <a:rPr lang="en-AU" sz="2600" dirty="0"/>
              <a:t>Group PPT presentation (10 min)</a:t>
            </a:r>
          </a:p>
          <a:p>
            <a:pPr lvl="1"/>
            <a:endParaRPr lang="en-AU" sz="2600" dirty="0"/>
          </a:p>
          <a:p>
            <a:r>
              <a:rPr lang="en-AU" sz="3100" dirty="0"/>
              <a:t>Oral feedback provided (1 week later)</a:t>
            </a:r>
          </a:p>
          <a:p>
            <a:endParaRPr lang="en-AU" sz="3000" dirty="0"/>
          </a:p>
          <a:p>
            <a:pPr marL="457200" lvl="1" indent="0">
              <a:buNone/>
            </a:pPr>
            <a:endParaRPr lang="en-AU" dirty="0"/>
          </a:p>
          <a:p>
            <a:pPr lvl="1"/>
            <a:endParaRPr lang="en-AU" dirty="0"/>
          </a:p>
          <a:p>
            <a:pPr lvl="1"/>
            <a:endParaRPr lang="en-US" dirty="0"/>
          </a:p>
        </p:txBody>
      </p:sp>
    </p:spTree>
    <p:extLst>
      <p:ext uri="{BB962C8B-B14F-4D97-AF65-F5344CB8AC3E}">
        <p14:creationId xmlns:p14="http://schemas.microsoft.com/office/powerpoint/2010/main" val="38709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Cont’d</a:t>
            </a:r>
            <a:endParaRPr lang="en-US" dirty="0"/>
          </a:p>
        </p:txBody>
      </p:sp>
      <p:sp>
        <p:nvSpPr>
          <p:cNvPr id="3" name="Content Placeholder 2"/>
          <p:cNvSpPr>
            <a:spLocks noGrp="1"/>
          </p:cNvSpPr>
          <p:nvPr>
            <p:ph idx="1"/>
          </p:nvPr>
        </p:nvSpPr>
        <p:spPr/>
        <p:txBody>
          <a:bodyPr/>
          <a:lstStyle/>
          <a:p>
            <a:r>
              <a:rPr lang="en-AU" dirty="0"/>
              <a:t>Deliverable 2 should be added to Deliverable 1</a:t>
            </a:r>
          </a:p>
          <a:p>
            <a:pPr lvl="1">
              <a:spcAft>
                <a:spcPts val="1200"/>
              </a:spcAft>
            </a:pPr>
            <a:r>
              <a:rPr lang="en-US" dirty="0"/>
              <a:t>maximum 30 pages (strict)</a:t>
            </a:r>
          </a:p>
          <a:p>
            <a:r>
              <a:rPr lang="en-AU" dirty="0"/>
              <a:t>Submission by email before midnight (April 21.)</a:t>
            </a:r>
          </a:p>
          <a:p>
            <a:pPr lvl="1"/>
            <a:r>
              <a:rPr lang="en-AU" dirty="0"/>
              <a:t>Group PPT presentation (10 min)</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3409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AU" dirty="0"/>
              <a:t>Questions?</a:t>
            </a:r>
            <a:endParaRPr lang="en-US" dirty="0"/>
          </a:p>
        </p:txBody>
      </p:sp>
    </p:spTree>
    <p:extLst>
      <p:ext uri="{BB962C8B-B14F-4D97-AF65-F5344CB8AC3E}">
        <p14:creationId xmlns:p14="http://schemas.microsoft.com/office/powerpoint/2010/main" val="179288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err="1"/>
              <a:t>What</a:t>
            </a:r>
            <a:r>
              <a:rPr lang="nb-NO" dirty="0"/>
              <a:t> is </a:t>
            </a:r>
            <a:r>
              <a:rPr lang="nb-NO" dirty="0" err="1"/>
              <a:t>the</a:t>
            </a:r>
            <a:r>
              <a:rPr lang="nb-NO" dirty="0"/>
              <a:t> </a:t>
            </a:r>
            <a:r>
              <a:rPr lang="nb-NO" dirty="0" err="1"/>
              <a:t>course</a:t>
            </a:r>
            <a:r>
              <a:rPr lang="nb-NO" dirty="0"/>
              <a:t> </a:t>
            </a:r>
            <a:r>
              <a:rPr lang="nb-NO" dirty="0" err="1"/>
              <a:t>about</a:t>
            </a:r>
            <a:r>
              <a:rPr lang="nb-NO" dirty="0"/>
              <a:t>?</a:t>
            </a:r>
          </a:p>
        </p:txBody>
      </p:sp>
      <p:sp>
        <p:nvSpPr>
          <p:cNvPr id="3" name="Content Placeholder 2"/>
          <p:cNvSpPr>
            <a:spLocks noGrp="1"/>
          </p:cNvSpPr>
          <p:nvPr>
            <p:ph idx="1"/>
          </p:nvPr>
        </p:nvSpPr>
        <p:spPr/>
        <p:txBody>
          <a:bodyPr>
            <a:normAutofit fontScale="47500" lnSpcReduction="20000"/>
          </a:bodyPr>
          <a:lstStyle/>
          <a:p>
            <a:endParaRPr lang="en-US" dirty="0"/>
          </a:p>
          <a:p>
            <a:pPr marL="0" indent="0">
              <a:buNone/>
            </a:pPr>
            <a:r>
              <a:rPr lang="en-US" b="1" u="sng" dirty="0"/>
              <a:t>Course content</a:t>
            </a:r>
          </a:p>
          <a:p>
            <a:endParaRPr lang="en-US" dirty="0"/>
          </a:p>
          <a:p>
            <a:pPr lvl="1"/>
            <a:r>
              <a:rPr lang="en-US" dirty="0"/>
              <a:t>In this course you learn about managerial challenges related to development, implementation and management of IT solutions in organizations. A specific focus is on the challenges posed by socio-technical, complex, large-scale and interconnected IT solutions. The lectures and readings in the course present approaches, models and frameworks found in practice, and offer a research-based view on the topics. You will participate in a project where  you apply this knowledge to an empirical study within a real-world organization. </a:t>
            </a:r>
          </a:p>
          <a:p>
            <a:endParaRPr lang="en-US" dirty="0"/>
          </a:p>
          <a:p>
            <a:pPr marL="0" indent="0">
              <a:buNone/>
            </a:pPr>
            <a:r>
              <a:rPr lang="en-US" b="1" u="sng" dirty="0"/>
              <a:t>Learning outcome</a:t>
            </a:r>
          </a:p>
          <a:p>
            <a:pPr lvl="1"/>
            <a:r>
              <a:rPr lang="en-US" dirty="0"/>
              <a:t>After you have completed the course you:</a:t>
            </a:r>
          </a:p>
          <a:p>
            <a:pPr lvl="1" fontAlgn="base"/>
            <a:r>
              <a:rPr lang="nb-NO" dirty="0" err="1"/>
              <a:t>describe</a:t>
            </a:r>
            <a:r>
              <a:rPr lang="nb-NO" dirty="0"/>
              <a:t> </a:t>
            </a:r>
            <a:r>
              <a:rPr lang="nb-NO" dirty="0" err="1"/>
              <a:t>common</a:t>
            </a:r>
            <a:r>
              <a:rPr lang="nb-NO" dirty="0"/>
              <a:t> </a:t>
            </a:r>
            <a:r>
              <a:rPr lang="nb-NO" dirty="0" err="1"/>
              <a:t>approaches</a:t>
            </a:r>
            <a:r>
              <a:rPr lang="nb-NO" dirty="0"/>
              <a:t>, </a:t>
            </a:r>
            <a:r>
              <a:rPr lang="nb-NO" dirty="0" err="1"/>
              <a:t>models</a:t>
            </a:r>
            <a:r>
              <a:rPr lang="nb-NO" dirty="0"/>
              <a:t> and </a:t>
            </a:r>
            <a:r>
              <a:rPr lang="nb-NO" dirty="0" err="1"/>
              <a:t>frameworks</a:t>
            </a:r>
            <a:r>
              <a:rPr lang="nb-NO" dirty="0"/>
              <a:t> for IT management and </a:t>
            </a:r>
            <a:r>
              <a:rPr lang="nb-NO" dirty="0" err="1"/>
              <a:t>governance</a:t>
            </a:r>
            <a:r>
              <a:rPr lang="nb-NO" dirty="0"/>
              <a:t>, </a:t>
            </a:r>
            <a:r>
              <a:rPr lang="nb-NO" dirty="0" err="1"/>
              <a:t>project</a:t>
            </a:r>
            <a:r>
              <a:rPr lang="nb-NO" dirty="0"/>
              <a:t> management and </a:t>
            </a:r>
            <a:r>
              <a:rPr lang="nb-NO" dirty="0" err="1"/>
              <a:t>enterprise</a:t>
            </a:r>
            <a:r>
              <a:rPr lang="nb-NO" dirty="0"/>
              <a:t> </a:t>
            </a:r>
            <a:r>
              <a:rPr lang="nb-NO" dirty="0" err="1"/>
              <a:t>architectures</a:t>
            </a:r>
            <a:r>
              <a:rPr lang="nb-NO" dirty="0"/>
              <a:t> in </a:t>
            </a:r>
            <a:r>
              <a:rPr lang="nb-NO" dirty="0" err="1"/>
              <a:t>organizations</a:t>
            </a:r>
            <a:r>
              <a:rPr lang="nb-NO" dirty="0"/>
              <a:t>.</a:t>
            </a:r>
          </a:p>
          <a:p>
            <a:pPr lvl="1" fontAlgn="base"/>
            <a:r>
              <a:rPr lang="nb-NO" dirty="0" err="1"/>
              <a:t>describe</a:t>
            </a:r>
            <a:r>
              <a:rPr lang="nb-NO" dirty="0"/>
              <a:t> </a:t>
            </a:r>
            <a:r>
              <a:rPr lang="nb-NO" dirty="0" err="1"/>
              <a:t>theoretical</a:t>
            </a:r>
            <a:r>
              <a:rPr lang="nb-NO" dirty="0"/>
              <a:t> </a:t>
            </a:r>
            <a:r>
              <a:rPr lang="nb-NO" dirty="0" err="1"/>
              <a:t>perspectives</a:t>
            </a:r>
            <a:r>
              <a:rPr lang="nb-NO" dirty="0"/>
              <a:t> </a:t>
            </a:r>
            <a:r>
              <a:rPr lang="nb-NO" dirty="0" err="1"/>
              <a:t>on</a:t>
            </a:r>
            <a:r>
              <a:rPr lang="nb-NO" dirty="0"/>
              <a:t> </a:t>
            </a:r>
            <a:r>
              <a:rPr lang="nb-NO" dirty="0" err="1"/>
              <a:t>the</a:t>
            </a:r>
            <a:r>
              <a:rPr lang="nb-NO" dirty="0"/>
              <a:t> </a:t>
            </a:r>
            <a:r>
              <a:rPr lang="nb-NO" dirty="0" err="1"/>
              <a:t>opportunities</a:t>
            </a:r>
            <a:r>
              <a:rPr lang="nb-NO" dirty="0"/>
              <a:t> and </a:t>
            </a:r>
            <a:r>
              <a:rPr lang="nb-NO" dirty="0" err="1"/>
              <a:t>challenges</a:t>
            </a:r>
            <a:r>
              <a:rPr lang="nb-NO" dirty="0"/>
              <a:t> </a:t>
            </a:r>
            <a:r>
              <a:rPr lang="nb-NO" dirty="0" err="1"/>
              <a:t>associated</a:t>
            </a:r>
            <a:r>
              <a:rPr lang="nb-NO" dirty="0"/>
              <a:t> </a:t>
            </a:r>
            <a:r>
              <a:rPr lang="nb-NO" dirty="0" err="1"/>
              <a:t>with</a:t>
            </a:r>
            <a:r>
              <a:rPr lang="nb-NO" dirty="0"/>
              <a:t> IT </a:t>
            </a:r>
            <a:r>
              <a:rPr lang="nb-NO" dirty="0" err="1"/>
              <a:t>governance</a:t>
            </a:r>
            <a:r>
              <a:rPr lang="nb-NO" dirty="0"/>
              <a:t>, </a:t>
            </a:r>
            <a:r>
              <a:rPr lang="nb-NO" dirty="0" err="1"/>
              <a:t>project</a:t>
            </a:r>
            <a:r>
              <a:rPr lang="nb-NO" dirty="0"/>
              <a:t> management and </a:t>
            </a:r>
            <a:r>
              <a:rPr lang="nb-NO" dirty="0" err="1"/>
              <a:t>enterprise</a:t>
            </a:r>
            <a:r>
              <a:rPr lang="nb-NO" dirty="0"/>
              <a:t> </a:t>
            </a:r>
            <a:r>
              <a:rPr lang="nb-NO" dirty="0" err="1"/>
              <a:t>architectures</a:t>
            </a:r>
            <a:r>
              <a:rPr lang="nb-NO" dirty="0"/>
              <a:t>.</a:t>
            </a:r>
          </a:p>
          <a:p>
            <a:pPr lvl="1" fontAlgn="base"/>
            <a:r>
              <a:rPr lang="nb-NO" dirty="0" err="1"/>
              <a:t>discuss</a:t>
            </a:r>
            <a:r>
              <a:rPr lang="nb-NO" dirty="0"/>
              <a:t> </a:t>
            </a:r>
            <a:r>
              <a:rPr lang="nb-NO" dirty="0" err="1"/>
              <a:t>the</a:t>
            </a:r>
            <a:r>
              <a:rPr lang="nb-NO" dirty="0"/>
              <a:t> </a:t>
            </a:r>
            <a:r>
              <a:rPr lang="nb-NO" dirty="0" err="1"/>
              <a:t>challenges</a:t>
            </a:r>
            <a:r>
              <a:rPr lang="nb-NO" dirty="0"/>
              <a:t> </a:t>
            </a:r>
            <a:r>
              <a:rPr lang="nb-NO" dirty="0" err="1"/>
              <a:t>of</a:t>
            </a:r>
            <a:r>
              <a:rPr lang="nb-NO" dirty="0"/>
              <a:t> </a:t>
            </a:r>
            <a:r>
              <a:rPr lang="nb-NO" dirty="0" err="1"/>
              <a:t>inter-organizational</a:t>
            </a:r>
            <a:r>
              <a:rPr lang="nb-NO" dirty="0"/>
              <a:t> and </a:t>
            </a:r>
            <a:r>
              <a:rPr lang="nb-NO" dirty="0" err="1"/>
              <a:t>sector-wide</a:t>
            </a:r>
            <a:r>
              <a:rPr lang="nb-NO" dirty="0"/>
              <a:t> IT </a:t>
            </a:r>
            <a:r>
              <a:rPr lang="nb-NO" dirty="0" err="1"/>
              <a:t>governance</a:t>
            </a:r>
            <a:r>
              <a:rPr lang="nb-NO" dirty="0"/>
              <a:t>.</a:t>
            </a:r>
          </a:p>
          <a:p>
            <a:pPr lvl="1" fontAlgn="base"/>
            <a:r>
              <a:rPr lang="nb-NO" dirty="0" err="1"/>
              <a:t>describe</a:t>
            </a:r>
            <a:r>
              <a:rPr lang="nb-NO" dirty="0"/>
              <a:t> </a:t>
            </a:r>
            <a:r>
              <a:rPr lang="nb-NO" dirty="0" err="1"/>
              <a:t>the</a:t>
            </a:r>
            <a:r>
              <a:rPr lang="nb-NO" dirty="0"/>
              <a:t> </a:t>
            </a:r>
            <a:r>
              <a:rPr lang="nb-NO" dirty="0" err="1"/>
              <a:t>connection</a:t>
            </a:r>
            <a:r>
              <a:rPr lang="nb-NO" dirty="0"/>
              <a:t> </a:t>
            </a:r>
            <a:r>
              <a:rPr lang="nb-NO" dirty="0" err="1"/>
              <a:t>between</a:t>
            </a:r>
            <a:r>
              <a:rPr lang="nb-NO" dirty="0"/>
              <a:t> </a:t>
            </a:r>
            <a:r>
              <a:rPr lang="nb-NO" dirty="0" err="1"/>
              <a:t>governance</a:t>
            </a:r>
            <a:r>
              <a:rPr lang="nb-NO" dirty="0"/>
              <a:t> </a:t>
            </a:r>
            <a:r>
              <a:rPr lang="nb-NO" dirty="0" err="1"/>
              <a:t>models</a:t>
            </a:r>
            <a:r>
              <a:rPr lang="nb-NO" dirty="0"/>
              <a:t> and </a:t>
            </a:r>
            <a:r>
              <a:rPr lang="nb-NO" dirty="0" err="1"/>
              <a:t>enterprise</a:t>
            </a:r>
            <a:r>
              <a:rPr lang="nb-NO" dirty="0"/>
              <a:t> </a:t>
            </a:r>
            <a:r>
              <a:rPr lang="nb-NO" dirty="0" err="1"/>
              <a:t>architectures</a:t>
            </a:r>
            <a:r>
              <a:rPr lang="nb-NO" dirty="0"/>
              <a:t>.</a:t>
            </a:r>
          </a:p>
          <a:p>
            <a:pPr lvl="1" fontAlgn="base"/>
            <a:r>
              <a:rPr lang="nb-NO" dirty="0" err="1"/>
              <a:t>can</a:t>
            </a:r>
            <a:r>
              <a:rPr lang="nb-NO" dirty="0"/>
              <a:t> plan, </a:t>
            </a:r>
            <a:r>
              <a:rPr lang="nb-NO" dirty="0" err="1"/>
              <a:t>organize</a:t>
            </a:r>
            <a:r>
              <a:rPr lang="nb-NO" dirty="0"/>
              <a:t>, and report from a </a:t>
            </a:r>
            <a:r>
              <a:rPr lang="nb-NO" dirty="0" err="1"/>
              <a:t>project</a:t>
            </a:r>
            <a:r>
              <a:rPr lang="nb-NO" dirty="0"/>
              <a:t> </a:t>
            </a:r>
            <a:r>
              <a:rPr lang="nb-NO" dirty="0" err="1"/>
              <a:t>where</a:t>
            </a:r>
            <a:r>
              <a:rPr lang="nb-NO" dirty="0"/>
              <a:t> </a:t>
            </a:r>
            <a:r>
              <a:rPr lang="nb-NO" dirty="0" err="1"/>
              <a:t>you</a:t>
            </a:r>
            <a:r>
              <a:rPr lang="nb-NO" dirty="0"/>
              <a:t> </a:t>
            </a:r>
            <a:r>
              <a:rPr lang="nb-NO" dirty="0" err="1"/>
              <a:t>collect</a:t>
            </a:r>
            <a:r>
              <a:rPr lang="nb-NO" dirty="0"/>
              <a:t> and </a:t>
            </a:r>
            <a:r>
              <a:rPr lang="nb-NO" dirty="0" err="1"/>
              <a:t>analyze</a:t>
            </a:r>
            <a:r>
              <a:rPr lang="nb-NO" dirty="0"/>
              <a:t> data to </a:t>
            </a:r>
            <a:r>
              <a:rPr lang="nb-NO" dirty="0" err="1"/>
              <a:t>document</a:t>
            </a:r>
            <a:r>
              <a:rPr lang="nb-NO" dirty="0"/>
              <a:t> and </a:t>
            </a:r>
            <a:r>
              <a:rPr lang="nb-NO" dirty="0" err="1"/>
              <a:t>assess</a:t>
            </a:r>
            <a:r>
              <a:rPr lang="nb-NO" dirty="0"/>
              <a:t> </a:t>
            </a:r>
            <a:r>
              <a:rPr lang="nb-NO" dirty="0" err="1"/>
              <a:t>the</a:t>
            </a:r>
            <a:r>
              <a:rPr lang="nb-NO" dirty="0"/>
              <a:t> IT </a:t>
            </a:r>
            <a:r>
              <a:rPr lang="nb-NO" dirty="0" err="1"/>
              <a:t>governance</a:t>
            </a:r>
            <a:r>
              <a:rPr lang="nb-NO" dirty="0"/>
              <a:t> </a:t>
            </a:r>
            <a:r>
              <a:rPr lang="nb-NO" dirty="0" err="1"/>
              <a:t>model</a:t>
            </a:r>
            <a:r>
              <a:rPr lang="nb-NO" dirty="0"/>
              <a:t> </a:t>
            </a:r>
            <a:r>
              <a:rPr lang="nb-NO" dirty="0" err="1"/>
              <a:t>of</a:t>
            </a:r>
            <a:r>
              <a:rPr lang="nb-NO" dirty="0"/>
              <a:t> an </a:t>
            </a:r>
            <a:r>
              <a:rPr lang="nb-NO" dirty="0" err="1"/>
              <a:t>organization</a:t>
            </a:r>
            <a:r>
              <a:rPr lang="nb-NO" dirty="0"/>
              <a:t>.</a:t>
            </a:r>
          </a:p>
          <a:p>
            <a:pPr lvl="1" fontAlgn="base"/>
            <a:r>
              <a:rPr lang="nb-NO" dirty="0" err="1"/>
              <a:t>utilize</a:t>
            </a:r>
            <a:r>
              <a:rPr lang="nb-NO" dirty="0"/>
              <a:t> </a:t>
            </a:r>
            <a:r>
              <a:rPr lang="nb-NO" dirty="0" err="1"/>
              <a:t>your</a:t>
            </a:r>
            <a:r>
              <a:rPr lang="nb-NO" dirty="0"/>
              <a:t> </a:t>
            </a:r>
            <a:r>
              <a:rPr lang="nb-NO" dirty="0" err="1"/>
              <a:t>practical</a:t>
            </a:r>
            <a:r>
              <a:rPr lang="nb-NO" dirty="0"/>
              <a:t> and </a:t>
            </a:r>
            <a:r>
              <a:rPr lang="nb-NO" dirty="0" err="1"/>
              <a:t>theoretical</a:t>
            </a:r>
            <a:r>
              <a:rPr lang="nb-NO" dirty="0"/>
              <a:t> basis for </a:t>
            </a:r>
            <a:r>
              <a:rPr lang="nb-NO" dirty="0" err="1"/>
              <a:t>critical</a:t>
            </a:r>
            <a:r>
              <a:rPr lang="nb-NO" dirty="0"/>
              <a:t> </a:t>
            </a:r>
            <a:r>
              <a:rPr lang="nb-NO" dirty="0" err="1"/>
              <a:t>reflection</a:t>
            </a:r>
            <a:r>
              <a:rPr lang="nb-NO" dirty="0"/>
              <a:t> </a:t>
            </a:r>
            <a:r>
              <a:rPr lang="nb-NO" dirty="0" err="1"/>
              <a:t>on</a:t>
            </a:r>
            <a:r>
              <a:rPr lang="nb-NO" dirty="0"/>
              <a:t> </a:t>
            </a:r>
            <a:r>
              <a:rPr lang="nb-NO" dirty="0" err="1"/>
              <a:t>how</a:t>
            </a:r>
            <a:r>
              <a:rPr lang="nb-NO" dirty="0"/>
              <a:t> IT is </a:t>
            </a:r>
            <a:r>
              <a:rPr lang="nb-NO" dirty="0" err="1"/>
              <a:t>managed</a:t>
            </a:r>
            <a:r>
              <a:rPr lang="nb-NO" dirty="0"/>
              <a:t> in </a:t>
            </a:r>
            <a:r>
              <a:rPr lang="nb-NO" dirty="0" err="1"/>
              <a:t>organizations</a:t>
            </a:r>
            <a:r>
              <a:rPr lang="nb-NO" dirty="0"/>
              <a:t>.</a:t>
            </a:r>
          </a:p>
          <a:p>
            <a:endParaRPr lang="en-US" sz="3400" b="1" u="sng" dirty="0"/>
          </a:p>
        </p:txBody>
      </p:sp>
    </p:spTree>
    <p:extLst>
      <p:ext uri="{BB962C8B-B14F-4D97-AF65-F5344CB8AC3E}">
        <p14:creationId xmlns:p14="http://schemas.microsoft.com/office/powerpoint/2010/main" val="415598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and evaluation </a:t>
            </a:r>
            <a:endParaRPr lang="el-GR" dirty="0"/>
          </a:p>
        </p:txBody>
      </p:sp>
      <p:sp>
        <p:nvSpPr>
          <p:cNvPr id="3" name="Content Placeholder 2"/>
          <p:cNvSpPr>
            <a:spLocks noGrp="1"/>
          </p:cNvSpPr>
          <p:nvPr>
            <p:ph idx="1"/>
          </p:nvPr>
        </p:nvSpPr>
        <p:spPr>
          <a:xfrm>
            <a:off x="323528" y="1600200"/>
            <a:ext cx="8568952" cy="4525963"/>
          </a:xfrm>
        </p:spPr>
        <p:txBody>
          <a:bodyPr>
            <a:normAutofit lnSpcReduction="10000"/>
          </a:bodyPr>
          <a:lstStyle/>
          <a:p>
            <a:r>
              <a:rPr lang="en-GB" dirty="0"/>
              <a:t>Oral exam (individual – 60%): Grades A-F</a:t>
            </a:r>
          </a:p>
          <a:p>
            <a:r>
              <a:rPr lang="en-GB" dirty="0"/>
              <a:t>Mandatory project has to be passed to take exam (not graded).</a:t>
            </a:r>
          </a:p>
          <a:p>
            <a:pPr lvl="1"/>
            <a:r>
              <a:rPr lang="en-GB" dirty="0"/>
              <a:t>Groups (3-4 participants) identify case organizations</a:t>
            </a:r>
          </a:p>
          <a:p>
            <a:pPr lvl="1"/>
            <a:r>
              <a:rPr lang="en-GB" dirty="0"/>
              <a:t>2 deliverables</a:t>
            </a:r>
          </a:p>
          <a:p>
            <a:r>
              <a:rPr lang="en-GB" dirty="0"/>
              <a:t>Individual assignment (deliverable 3) (40%): Grades A-F</a:t>
            </a:r>
          </a:p>
          <a:p>
            <a:endParaRPr lang="en-GB" dirty="0"/>
          </a:p>
          <a:p>
            <a:r>
              <a:rPr lang="en-GB" dirty="0"/>
              <a:t>More in seminar Wednesday 22</a:t>
            </a:r>
            <a:r>
              <a:rPr lang="en-GB" baseline="30000" dirty="0"/>
              <a:t>nd</a:t>
            </a:r>
            <a:r>
              <a:rPr lang="en-GB" dirty="0"/>
              <a:t> Jan</a:t>
            </a:r>
          </a:p>
          <a:p>
            <a:endParaRPr lang="el-GR" dirty="0"/>
          </a:p>
        </p:txBody>
      </p:sp>
    </p:spTree>
    <p:extLst>
      <p:ext uri="{BB962C8B-B14F-4D97-AF65-F5344CB8AC3E}">
        <p14:creationId xmlns:p14="http://schemas.microsoft.com/office/powerpoint/2010/main" val="387533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AA76B541-4321-E945-82F1-859504F86F6E}"/>
              </a:ext>
            </a:extLst>
          </p:cNvPr>
          <p:cNvGrpSpPr/>
          <p:nvPr/>
        </p:nvGrpSpPr>
        <p:grpSpPr>
          <a:xfrm>
            <a:off x="683568" y="2636912"/>
            <a:ext cx="7717845" cy="3506326"/>
            <a:chOff x="358431" y="2488250"/>
            <a:chExt cx="7717845" cy="3506326"/>
          </a:xfrm>
        </p:grpSpPr>
        <p:cxnSp>
          <p:nvCxnSpPr>
            <p:cNvPr id="5" name="Straight Arrow Connector 4"/>
            <p:cNvCxnSpPr/>
            <p:nvPr/>
          </p:nvCxnSpPr>
          <p:spPr>
            <a:xfrm flipH="1" flipV="1">
              <a:off x="1330445" y="2960948"/>
              <a:ext cx="13416" cy="259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431" y="2488250"/>
              <a:ext cx="1519262" cy="369332"/>
            </a:xfrm>
            <a:prstGeom prst="rect">
              <a:avLst/>
            </a:prstGeom>
            <a:noFill/>
          </p:spPr>
          <p:txBody>
            <a:bodyPr wrap="none" rtlCol="0">
              <a:spAutoFit/>
            </a:bodyPr>
            <a:lstStyle/>
            <a:p>
              <a:r>
                <a:rPr lang="nb-NO" b="1" dirty="0"/>
                <a:t>Level </a:t>
              </a:r>
              <a:r>
                <a:rPr lang="nb-NO" b="1" dirty="0" err="1"/>
                <a:t>of</a:t>
              </a:r>
              <a:r>
                <a:rPr lang="nb-NO" b="1" dirty="0"/>
                <a:t> </a:t>
              </a:r>
              <a:r>
                <a:rPr lang="nb-NO" b="1" dirty="0" err="1"/>
                <a:t>detail</a:t>
              </a:r>
              <a:endParaRPr lang="nb-NO" b="1" dirty="0"/>
            </a:p>
          </p:txBody>
        </p:sp>
        <p:sp>
          <p:nvSpPr>
            <p:cNvPr id="9" name="TextBox 8"/>
            <p:cNvSpPr txBox="1"/>
            <p:nvPr/>
          </p:nvSpPr>
          <p:spPr>
            <a:xfrm>
              <a:off x="676935" y="5194507"/>
              <a:ext cx="518091" cy="307777"/>
            </a:xfrm>
            <a:prstGeom prst="rect">
              <a:avLst/>
            </a:prstGeom>
            <a:noFill/>
          </p:spPr>
          <p:txBody>
            <a:bodyPr wrap="none" rtlCol="0">
              <a:spAutoFit/>
            </a:bodyPr>
            <a:lstStyle/>
            <a:p>
              <a:r>
                <a:rPr lang="nb-NO" sz="1400" dirty="0"/>
                <a:t>High</a:t>
              </a:r>
            </a:p>
          </p:txBody>
        </p:sp>
        <p:sp>
          <p:nvSpPr>
            <p:cNvPr id="10" name="TextBox 9"/>
            <p:cNvSpPr txBox="1"/>
            <p:nvPr/>
          </p:nvSpPr>
          <p:spPr>
            <a:xfrm>
              <a:off x="768183" y="2977207"/>
              <a:ext cx="482120" cy="307777"/>
            </a:xfrm>
            <a:prstGeom prst="rect">
              <a:avLst/>
            </a:prstGeom>
            <a:noFill/>
          </p:spPr>
          <p:txBody>
            <a:bodyPr wrap="none" rtlCol="0">
              <a:spAutoFit/>
            </a:bodyPr>
            <a:lstStyle/>
            <a:p>
              <a:r>
                <a:rPr lang="nb-NO" sz="1400" dirty="0" err="1"/>
                <a:t>Low</a:t>
              </a:r>
              <a:endParaRPr lang="nb-NO" sz="1400" dirty="0"/>
            </a:p>
          </p:txBody>
        </p:sp>
        <p:cxnSp>
          <p:nvCxnSpPr>
            <p:cNvPr id="13" name="Straight Arrow Connector 12"/>
            <p:cNvCxnSpPr/>
            <p:nvPr/>
          </p:nvCxnSpPr>
          <p:spPr>
            <a:xfrm>
              <a:off x="1343861" y="5481228"/>
              <a:ext cx="553170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3087" y="5625244"/>
              <a:ext cx="1813189" cy="369332"/>
            </a:xfrm>
            <a:prstGeom prst="rect">
              <a:avLst/>
            </a:prstGeom>
            <a:noFill/>
          </p:spPr>
          <p:txBody>
            <a:bodyPr wrap="none" rtlCol="0">
              <a:spAutoFit/>
            </a:bodyPr>
            <a:lstStyle/>
            <a:p>
              <a:r>
                <a:rPr lang="nb-NO" b="1" dirty="0"/>
                <a:t>Time </a:t>
              </a:r>
              <a:r>
                <a:rPr lang="nb-NO" b="1" dirty="0" err="1"/>
                <a:t>perspective</a:t>
              </a:r>
              <a:endParaRPr lang="nb-NO" b="1" dirty="0"/>
            </a:p>
          </p:txBody>
        </p:sp>
        <p:cxnSp>
          <p:nvCxnSpPr>
            <p:cNvPr id="17" name="Straight Connector 16"/>
            <p:cNvCxnSpPr/>
            <p:nvPr/>
          </p:nvCxnSpPr>
          <p:spPr>
            <a:xfrm flipH="1">
              <a:off x="3958830" y="2960948"/>
              <a:ext cx="1"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82567" y="4041068"/>
              <a:ext cx="4968552" cy="7200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07704" y="3284984"/>
              <a:ext cx="1509965" cy="369332"/>
            </a:xfrm>
            <a:prstGeom prst="rect">
              <a:avLst/>
            </a:prstGeom>
            <a:noFill/>
          </p:spPr>
          <p:txBody>
            <a:bodyPr wrap="none" rtlCol="0">
              <a:spAutoFit/>
            </a:bodyPr>
            <a:lstStyle/>
            <a:p>
              <a:r>
                <a:rPr lang="nb-NO" dirty="0">
                  <a:solidFill>
                    <a:srgbClr val="FF0000"/>
                  </a:solidFill>
                </a:rPr>
                <a:t>OPERATIONAL</a:t>
              </a:r>
            </a:p>
          </p:txBody>
        </p:sp>
        <p:sp>
          <p:nvSpPr>
            <p:cNvPr id="23" name="TextBox 22"/>
            <p:cNvSpPr txBox="1"/>
            <p:nvPr/>
          </p:nvSpPr>
          <p:spPr>
            <a:xfrm>
              <a:off x="4462887" y="4593830"/>
              <a:ext cx="1059008" cy="369332"/>
            </a:xfrm>
            <a:prstGeom prst="rect">
              <a:avLst/>
            </a:prstGeom>
            <a:noFill/>
          </p:spPr>
          <p:txBody>
            <a:bodyPr wrap="none" rtlCol="0">
              <a:spAutoFit/>
            </a:bodyPr>
            <a:lstStyle/>
            <a:p>
              <a:r>
                <a:rPr lang="nb-NO" dirty="0">
                  <a:solidFill>
                    <a:srgbClr val="FF0000"/>
                  </a:solidFill>
                </a:rPr>
                <a:t>TACTICAL</a:t>
              </a:r>
            </a:p>
          </p:txBody>
        </p:sp>
        <p:sp>
          <p:nvSpPr>
            <p:cNvPr id="24" name="TextBox 23"/>
            <p:cNvSpPr txBox="1"/>
            <p:nvPr/>
          </p:nvSpPr>
          <p:spPr>
            <a:xfrm>
              <a:off x="1905702" y="4593830"/>
              <a:ext cx="1235146" cy="369332"/>
            </a:xfrm>
            <a:prstGeom prst="rect">
              <a:avLst/>
            </a:prstGeom>
            <a:noFill/>
          </p:spPr>
          <p:txBody>
            <a:bodyPr wrap="none" rtlCol="0">
              <a:spAutoFit/>
            </a:bodyPr>
            <a:lstStyle/>
            <a:p>
              <a:r>
                <a:rPr lang="nb-NO" dirty="0">
                  <a:solidFill>
                    <a:srgbClr val="FF0000"/>
                  </a:solidFill>
                </a:rPr>
                <a:t>TECHNICAL</a:t>
              </a:r>
            </a:p>
          </p:txBody>
        </p:sp>
        <p:sp>
          <p:nvSpPr>
            <p:cNvPr id="25" name="TextBox 24"/>
            <p:cNvSpPr txBox="1"/>
            <p:nvPr/>
          </p:nvSpPr>
          <p:spPr>
            <a:xfrm>
              <a:off x="4353295" y="3266328"/>
              <a:ext cx="1189878" cy="369332"/>
            </a:xfrm>
            <a:prstGeom prst="rect">
              <a:avLst/>
            </a:prstGeom>
            <a:noFill/>
          </p:spPr>
          <p:txBody>
            <a:bodyPr wrap="none" rtlCol="0">
              <a:spAutoFit/>
            </a:bodyPr>
            <a:lstStyle/>
            <a:p>
              <a:r>
                <a:rPr lang="nb-NO" dirty="0">
                  <a:solidFill>
                    <a:srgbClr val="FF0000"/>
                  </a:solidFill>
                </a:rPr>
                <a:t>STRATEGIC</a:t>
              </a:r>
            </a:p>
          </p:txBody>
        </p:sp>
        <p:sp>
          <p:nvSpPr>
            <p:cNvPr id="30" name="TextBox 29"/>
            <p:cNvSpPr txBox="1"/>
            <p:nvPr/>
          </p:nvSpPr>
          <p:spPr>
            <a:xfrm>
              <a:off x="1510559" y="5571145"/>
              <a:ext cx="973023" cy="307777"/>
            </a:xfrm>
            <a:prstGeom prst="rect">
              <a:avLst/>
            </a:prstGeom>
            <a:noFill/>
          </p:spPr>
          <p:txBody>
            <a:bodyPr wrap="none" rtlCol="0">
              <a:spAutoFit/>
            </a:bodyPr>
            <a:lstStyle/>
            <a:p>
              <a:r>
                <a:rPr lang="nb-NO" sz="1400" dirty="0"/>
                <a:t>Short term</a:t>
              </a:r>
            </a:p>
          </p:txBody>
        </p:sp>
        <p:sp>
          <p:nvSpPr>
            <p:cNvPr id="31" name="TextBox 30"/>
            <p:cNvSpPr txBox="1"/>
            <p:nvPr/>
          </p:nvSpPr>
          <p:spPr>
            <a:xfrm>
              <a:off x="4961597" y="5571146"/>
              <a:ext cx="928139" cy="307777"/>
            </a:xfrm>
            <a:prstGeom prst="rect">
              <a:avLst/>
            </a:prstGeom>
            <a:noFill/>
          </p:spPr>
          <p:txBody>
            <a:bodyPr wrap="none" rtlCol="0">
              <a:spAutoFit/>
            </a:bodyPr>
            <a:lstStyle/>
            <a:p>
              <a:r>
                <a:rPr lang="nb-NO" sz="1400" dirty="0"/>
                <a:t>Long term</a:t>
              </a:r>
            </a:p>
          </p:txBody>
        </p:sp>
      </p:grpSp>
      <p:sp>
        <p:nvSpPr>
          <p:cNvPr id="4" name="Tittel 3">
            <a:extLst>
              <a:ext uri="{FF2B5EF4-FFF2-40B4-BE49-F238E27FC236}">
                <a16:creationId xmlns:a16="http://schemas.microsoft.com/office/drawing/2014/main" id="{A17049B3-4DE4-E74E-B50D-2517B6B222CD}"/>
              </a:ext>
            </a:extLst>
          </p:cNvPr>
          <p:cNvSpPr>
            <a:spLocks noGrp="1"/>
          </p:cNvSpPr>
          <p:nvPr>
            <p:ph type="title"/>
          </p:nvPr>
        </p:nvSpPr>
        <p:spPr/>
        <p:txBody>
          <a:bodyPr/>
          <a:lstStyle/>
          <a:p>
            <a:r>
              <a:rPr lang="en-GB" dirty="0"/>
              <a:t>IT: level of detail – time perspective</a:t>
            </a:r>
          </a:p>
        </p:txBody>
      </p:sp>
    </p:spTree>
    <p:extLst>
      <p:ext uri="{BB962C8B-B14F-4D97-AF65-F5344CB8AC3E}">
        <p14:creationId xmlns:p14="http://schemas.microsoft.com/office/powerpoint/2010/main" val="73780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4BDD370-A0CC-4E46-A94C-E4B3EEE84EE9}"/>
              </a:ext>
            </a:extLst>
          </p:cNvPr>
          <p:cNvSpPr>
            <a:spLocks noGrp="1"/>
          </p:cNvSpPr>
          <p:nvPr>
            <p:ph type="title"/>
          </p:nvPr>
        </p:nvSpPr>
        <p:spPr/>
        <p:txBody>
          <a:bodyPr/>
          <a:lstStyle/>
          <a:p>
            <a:r>
              <a:rPr lang="en-GB" dirty="0"/>
              <a:t>IT: levels of complexity</a:t>
            </a:r>
          </a:p>
        </p:txBody>
      </p:sp>
      <p:sp>
        <p:nvSpPr>
          <p:cNvPr id="4" name="Plassholder for innhold 3">
            <a:extLst>
              <a:ext uri="{FF2B5EF4-FFF2-40B4-BE49-F238E27FC236}">
                <a16:creationId xmlns:a16="http://schemas.microsoft.com/office/drawing/2014/main" id="{B47FE410-8C12-EC4A-A4A0-DD342F9A00CB}"/>
              </a:ext>
            </a:extLst>
          </p:cNvPr>
          <p:cNvSpPr>
            <a:spLocks noGrp="1"/>
          </p:cNvSpPr>
          <p:nvPr>
            <p:ph idx="1"/>
          </p:nvPr>
        </p:nvSpPr>
        <p:spPr/>
        <p:txBody>
          <a:bodyPr>
            <a:normAutofit lnSpcReduction="10000"/>
          </a:bodyPr>
          <a:lstStyle/>
          <a:p>
            <a:r>
              <a:rPr lang="en-GB" dirty="0"/>
              <a:t>Application (accounting system, word processor)</a:t>
            </a:r>
          </a:p>
          <a:p>
            <a:r>
              <a:rPr lang="en-GB" dirty="0"/>
              <a:t>Portfolio of applications in organizations</a:t>
            </a:r>
          </a:p>
          <a:p>
            <a:r>
              <a:rPr lang="en-GB" dirty="0"/>
              <a:t>Platforms and platform ecosystems (iPhone/iOs + apps, Airbnb, ..)</a:t>
            </a:r>
          </a:p>
          <a:p>
            <a:r>
              <a:rPr lang="en-GB" dirty="0"/>
              <a:t>Information infrastructures (Internet, national e-health solutions, Pan-European e-</a:t>
            </a:r>
            <a:r>
              <a:rPr lang="en-GB" dirty="0" err="1"/>
              <a:t>Governemnt</a:t>
            </a:r>
            <a:r>
              <a:rPr lang="en-GB" dirty="0"/>
              <a:t> solutions, programmatic advertising infrastructure, ..)</a:t>
            </a:r>
          </a:p>
          <a:p>
            <a:endParaRPr lang="en-GB" dirty="0"/>
          </a:p>
        </p:txBody>
      </p:sp>
    </p:spTree>
    <p:extLst>
      <p:ext uri="{BB962C8B-B14F-4D97-AF65-F5344CB8AC3E}">
        <p14:creationId xmlns:p14="http://schemas.microsoft.com/office/powerpoint/2010/main" val="281831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DD237853-72AA-114E-9480-02254BBAC151}"/>
              </a:ext>
            </a:extLst>
          </p:cNvPr>
          <p:cNvSpPr txBox="1"/>
          <p:nvPr/>
        </p:nvSpPr>
        <p:spPr>
          <a:xfrm>
            <a:off x="4139952" y="3212976"/>
            <a:ext cx="1430969" cy="646331"/>
          </a:xfrm>
          <a:prstGeom prst="rect">
            <a:avLst/>
          </a:prstGeom>
          <a:noFill/>
        </p:spPr>
        <p:txBody>
          <a:bodyPr wrap="none" rtlCol="0">
            <a:spAutoFit/>
          </a:bodyPr>
          <a:lstStyle/>
          <a:p>
            <a:r>
              <a:rPr lang="en-GB" dirty="0"/>
              <a:t>Project</a:t>
            </a:r>
          </a:p>
          <a:p>
            <a:r>
              <a:rPr lang="en-GB" dirty="0"/>
              <a:t>management</a:t>
            </a:r>
          </a:p>
        </p:txBody>
      </p:sp>
      <p:sp>
        <p:nvSpPr>
          <p:cNvPr id="5" name="Ellipse 4">
            <a:extLst>
              <a:ext uri="{FF2B5EF4-FFF2-40B4-BE49-F238E27FC236}">
                <a16:creationId xmlns:a16="http://schemas.microsoft.com/office/drawing/2014/main" id="{AB3D9FFC-EADA-784F-8BC3-3410C203C5E0}"/>
              </a:ext>
            </a:extLst>
          </p:cNvPr>
          <p:cNvSpPr/>
          <p:nvPr/>
        </p:nvSpPr>
        <p:spPr>
          <a:xfrm>
            <a:off x="4067944" y="2912366"/>
            <a:ext cx="1502977" cy="13807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Sylinder 5">
            <a:extLst>
              <a:ext uri="{FF2B5EF4-FFF2-40B4-BE49-F238E27FC236}">
                <a16:creationId xmlns:a16="http://schemas.microsoft.com/office/drawing/2014/main" id="{699C3BFA-FA7D-E441-8B8F-78045863C4CB}"/>
              </a:ext>
            </a:extLst>
          </p:cNvPr>
          <p:cNvSpPr txBox="1"/>
          <p:nvPr/>
        </p:nvSpPr>
        <p:spPr>
          <a:xfrm>
            <a:off x="4499992" y="2348880"/>
            <a:ext cx="427425" cy="369332"/>
          </a:xfrm>
          <a:prstGeom prst="rect">
            <a:avLst/>
          </a:prstGeom>
          <a:noFill/>
        </p:spPr>
        <p:txBody>
          <a:bodyPr wrap="none" rtlCol="0">
            <a:spAutoFit/>
          </a:bodyPr>
          <a:lstStyle/>
          <a:p>
            <a:r>
              <a:rPr lang="en-GB" dirty="0"/>
              <a:t>EA</a:t>
            </a:r>
          </a:p>
        </p:txBody>
      </p:sp>
      <p:sp>
        <p:nvSpPr>
          <p:cNvPr id="7" name="Ellipse 6">
            <a:extLst>
              <a:ext uri="{FF2B5EF4-FFF2-40B4-BE49-F238E27FC236}">
                <a16:creationId xmlns:a16="http://schemas.microsoft.com/office/drawing/2014/main" id="{8611EBA8-0055-B440-AF80-E9A551F8DF52}"/>
              </a:ext>
            </a:extLst>
          </p:cNvPr>
          <p:cNvSpPr/>
          <p:nvPr/>
        </p:nvSpPr>
        <p:spPr>
          <a:xfrm>
            <a:off x="3491880" y="2276872"/>
            <a:ext cx="2664296"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kstSylinder 7">
            <a:extLst>
              <a:ext uri="{FF2B5EF4-FFF2-40B4-BE49-F238E27FC236}">
                <a16:creationId xmlns:a16="http://schemas.microsoft.com/office/drawing/2014/main" id="{CDA87C99-D9DF-764E-AB63-10353AE806A8}"/>
              </a:ext>
            </a:extLst>
          </p:cNvPr>
          <p:cNvSpPr txBox="1"/>
          <p:nvPr/>
        </p:nvSpPr>
        <p:spPr>
          <a:xfrm>
            <a:off x="3491880" y="1617963"/>
            <a:ext cx="2607124" cy="646331"/>
          </a:xfrm>
          <a:prstGeom prst="rect">
            <a:avLst/>
          </a:prstGeom>
          <a:noFill/>
        </p:spPr>
        <p:txBody>
          <a:bodyPr wrap="none" rtlCol="0">
            <a:spAutoFit/>
          </a:bodyPr>
          <a:lstStyle/>
          <a:p>
            <a:r>
              <a:rPr lang="en-GB" dirty="0"/>
              <a:t>	Platform </a:t>
            </a:r>
          </a:p>
          <a:p>
            <a:r>
              <a:rPr lang="en-GB" dirty="0"/>
              <a:t>(ecosystem) management</a:t>
            </a:r>
          </a:p>
        </p:txBody>
      </p:sp>
      <p:sp>
        <p:nvSpPr>
          <p:cNvPr id="9" name="Ellipse 8">
            <a:extLst>
              <a:ext uri="{FF2B5EF4-FFF2-40B4-BE49-F238E27FC236}">
                <a16:creationId xmlns:a16="http://schemas.microsoft.com/office/drawing/2014/main" id="{8E8B6427-19E4-FB43-887D-3E9C547BF6F1}"/>
              </a:ext>
            </a:extLst>
          </p:cNvPr>
          <p:cNvSpPr/>
          <p:nvPr/>
        </p:nvSpPr>
        <p:spPr>
          <a:xfrm>
            <a:off x="2771800" y="1628800"/>
            <a:ext cx="4104456" cy="39604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Sylinder 9">
            <a:extLst>
              <a:ext uri="{FF2B5EF4-FFF2-40B4-BE49-F238E27FC236}">
                <a16:creationId xmlns:a16="http://schemas.microsoft.com/office/drawing/2014/main" id="{EA8636F5-18F1-984B-99AE-47982CA18D65}"/>
              </a:ext>
            </a:extLst>
          </p:cNvPr>
          <p:cNvSpPr txBox="1"/>
          <p:nvPr/>
        </p:nvSpPr>
        <p:spPr>
          <a:xfrm>
            <a:off x="3491880" y="919753"/>
            <a:ext cx="2634888" cy="646331"/>
          </a:xfrm>
          <a:prstGeom prst="rect">
            <a:avLst/>
          </a:prstGeom>
          <a:noFill/>
        </p:spPr>
        <p:txBody>
          <a:bodyPr wrap="none" rtlCol="0">
            <a:spAutoFit/>
          </a:bodyPr>
          <a:lstStyle/>
          <a:p>
            <a:r>
              <a:rPr lang="en-GB" dirty="0"/>
              <a:t>Information infrastructure</a:t>
            </a:r>
          </a:p>
          <a:p>
            <a:r>
              <a:rPr lang="en-GB" dirty="0"/>
              <a:t>        management</a:t>
            </a:r>
          </a:p>
        </p:txBody>
      </p:sp>
      <p:sp>
        <p:nvSpPr>
          <p:cNvPr id="11" name="Ellipse 10">
            <a:extLst>
              <a:ext uri="{FF2B5EF4-FFF2-40B4-BE49-F238E27FC236}">
                <a16:creationId xmlns:a16="http://schemas.microsoft.com/office/drawing/2014/main" id="{9EAA7C45-F086-334A-8E6B-629A8BA17DAE}"/>
              </a:ext>
            </a:extLst>
          </p:cNvPr>
          <p:cNvSpPr/>
          <p:nvPr/>
        </p:nvSpPr>
        <p:spPr>
          <a:xfrm>
            <a:off x="1907704" y="764704"/>
            <a:ext cx="5904656" cy="56166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9534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68051E-FBB1-A04B-9F21-1458C77849B5}"/>
              </a:ext>
            </a:extLst>
          </p:cNvPr>
          <p:cNvSpPr>
            <a:spLocks noGrp="1"/>
          </p:cNvSpPr>
          <p:nvPr>
            <p:ph type="title"/>
          </p:nvPr>
        </p:nvSpPr>
        <p:spPr/>
        <p:txBody>
          <a:bodyPr/>
          <a:lstStyle/>
          <a:p>
            <a:r>
              <a:rPr lang="en-GB" dirty="0"/>
              <a:t>Trends</a:t>
            </a:r>
          </a:p>
        </p:txBody>
      </p:sp>
      <p:sp>
        <p:nvSpPr>
          <p:cNvPr id="3" name="Plassholder for innhold 2">
            <a:extLst>
              <a:ext uri="{FF2B5EF4-FFF2-40B4-BE49-F238E27FC236}">
                <a16:creationId xmlns:a16="http://schemas.microsoft.com/office/drawing/2014/main" id="{6178E67D-F0CA-B044-A279-75B45ED48C56}"/>
              </a:ext>
            </a:extLst>
          </p:cNvPr>
          <p:cNvSpPr>
            <a:spLocks noGrp="1"/>
          </p:cNvSpPr>
          <p:nvPr>
            <p:ph idx="1"/>
          </p:nvPr>
        </p:nvSpPr>
        <p:spPr/>
        <p:txBody>
          <a:bodyPr/>
          <a:lstStyle/>
          <a:p>
            <a:r>
              <a:rPr lang="en-GB" dirty="0"/>
              <a:t>From</a:t>
            </a:r>
          </a:p>
          <a:p>
            <a:pPr lvl="1"/>
            <a:r>
              <a:rPr lang="en-GB" dirty="0"/>
              <a:t>In-house development of solutions for in-house users</a:t>
            </a:r>
          </a:p>
          <a:p>
            <a:r>
              <a:rPr lang="en-GB" dirty="0"/>
              <a:t>To</a:t>
            </a:r>
          </a:p>
          <a:p>
            <a:pPr lvl="1"/>
            <a:r>
              <a:rPr lang="en-GB" dirty="0"/>
              <a:t>Community extension and modification of  solutions for communities</a:t>
            </a:r>
          </a:p>
        </p:txBody>
      </p:sp>
    </p:spTree>
    <p:extLst>
      <p:ext uri="{BB962C8B-B14F-4D97-AF65-F5344CB8AC3E}">
        <p14:creationId xmlns:p14="http://schemas.microsoft.com/office/powerpoint/2010/main" val="2498010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90740056"/>
              </p:ext>
            </p:extLst>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1025" name="Acrobat Document" r:id="rId3" imgW="8020050" imgH="5666994" progId="AcroExch.Document.DC">
                  <p:embed/>
                </p:oleObj>
              </mc:Choice>
              <mc:Fallback>
                <p:oleObj name="Acrobat Document" r:id="rId3" imgW="8020050" imgH="5666994" progId="AcroExch.Document.DC">
                  <p:embed/>
                  <p:pic>
                    <p:nvPicPr>
                      <p:cNvPr id="3" name="Object 2"/>
                      <p:cNvPicPr/>
                      <p:nvPr/>
                    </p:nvPicPr>
                    <p:blipFill>
                      <a:blip r:embed="rId4"/>
                      <a:stretch>
                        <a:fillRect/>
                      </a:stretch>
                    </p:blipFill>
                    <p:spPr>
                      <a:xfrm>
                        <a:off x="561975" y="595313"/>
                        <a:ext cx="8020050" cy="5667375"/>
                      </a:xfrm>
                      <a:prstGeom prst="rect">
                        <a:avLst/>
                      </a:prstGeom>
                    </p:spPr>
                  </p:pic>
                </p:oleObj>
              </mc:Fallback>
            </mc:AlternateContent>
          </a:graphicData>
        </a:graphic>
      </p:graphicFrame>
      <p:pic>
        <p:nvPicPr>
          <p:cNvPr id="4" name="Bilde 3">
            <a:extLst>
              <a:ext uri="{FF2B5EF4-FFF2-40B4-BE49-F238E27FC236}">
                <a16:creationId xmlns:a16="http://schemas.microsoft.com/office/drawing/2014/main" id="{A6B38B50-1512-4700-B001-6FD0BF89C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15" y="594917"/>
            <a:ext cx="8021169" cy="5668166"/>
          </a:xfrm>
          <a:prstGeom prst="rect">
            <a:avLst/>
          </a:prstGeom>
        </p:spPr>
      </p:pic>
    </p:spTree>
    <p:extLst>
      <p:ext uri="{BB962C8B-B14F-4D97-AF65-F5344CB8AC3E}">
        <p14:creationId xmlns:p14="http://schemas.microsoft.com/office/powerpoint/2010/main" val="2684942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3708</TotalTime>
  <Words>1158</Words>
  <Application>Microsoft Macintosh PowerPoint</Application>
  <PresentationFormat>Skjermfremvisning (4:3)</PresentationFormat>
  <Paragraphs>185</Paragraphs>
  <Slides>27</Slides>
  <Notes>8</Notes>
  <HiddenSlides>0</HiddenSlides>
  <MMClips>0</MMClips>
  <ScaleCrop>false</ScaleCrop>
  <HeadingPairs>
    <vt:vector size="8" baseType="variant">
      <vt:variant>
        <vt:lpstr>Brukte skrifter</vt:lpstr>
      </vt:variant>
      <vt:variant>
        <vt:i4>2</vt:i4>
      </vt:variant>
      <vt:variant>
        <vt:lpstr>Tema</vt:lpstr>
      </vt:variant>
      <vt:variant>
        <vt:i4>1</vt:i4>
      </vt:variant>
      <vt:variant>
        <vt:lpstr>Innebygde OLE-servere</vt:lpstr>
      </vt:variant>
      <vt:variant>
        <vt:i4>1</vt:i4>
      </vt:variant>
      <vt:variant>
        <vt:lpstr>Lysbildetitler</vt:lpstr>
      </vt:variant>
      <vt:variant>
        <vt:i4>27</vt:i4>
      </vt:variant>
    </vt:vector>
  </HeadingPairs>
  <TitlesOfParts>
    <vt:vector size="31" baseType="lpstr">
      <vt:lpstr>Arial</vt:lpstr>
      <vt:lpstr>Calibri</vt:lpstr>
      <vt:lpstr>Office Theme</vt:lpstr>
      <vt:lpstr>Acrobat Document</vt:lpstr>
      <vt:lpstr>IN5430 IT and Management  Introduction 13th January 2020    </vt:lpstr>
      <vt:lpstr>About the course</vt:lpstr>
      <vt:lpstr>What is the course about?</vt:lpstr>
      <vt:lpstr>Activities and evaluation </vt:lpstr>
      <vt:lpstr>IT: level of detail – time perspective</vt:lpstr>
      <vt:lpstr>IT: levels of complexity</vt:lpstr>
      <vt:lpstr>PowerPoint-presentasjon</vt:lpstr>
      <vt:lpstr>Trends</vt:lpstr>
      <vt:lpstr>PowerPoint-presentasjon</vt:lpstr>
      <vt:lpstr>Platforms</vt:lpstr>
      <vt:lpstr>Industry platforms</vt:lpstr>
      <vt:lpstr>Platforms and platform ecosystems</vt:lpstr>
      <vt:lpstr>From platforms to infrastructures</vt:lpstr>
      <vt:lpstr>Blurred boundaries (physically and conceptually)</vt:lpstr>
      <vt:lpstr>Example: Programatic advertizing</vt:lpstr>
      <vt:lpstr>PowerPoint-presentasjon</vt:lpstr>
      <vt:lpstr>PowerPoint-presentasjon</vt:lpstr>
      <vt:lpstr>PowerPoint-presentasjon</vt:lpstr>
      <vt:lpstr>PowerPoint-presentasjon</vt:lpstr>
      <vt:lpstr>Key Dates – Group Work</vt:lpstr>
      <vt:lpstr>Projects Deliverable 1 (Group) (March 10th) </vt:lpstr>
      <vt:lpstr>Deliverable 2 (Group) (April 21th)</vt:lpstr>
      <vt:lpstr>Deliverable 3</vt:lpstr>
      <vt:lpstr>Typical Challenges</vt:lpstr>
      <vt:lpstr>Cont’d</vt:lpstr>
      <vt:lpstr>Cont’d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xenia</dc:creator>
  <cp:lastModifiedBy>Ivar Hukkelberg</cp:lastModifiedBy>
  <cp:revision>188</cp:revision>
  <cp:lastPrinted>2020-01-10T09:04:06Z</cp:lastPrinted>
  <dcterms:created xsi:type="dcterms:W3CDTF">2013-01-25T02:49:37Z</dcterms:created>
  <dcterms:modified xsi:type="dcterms:W3CDTF">2020-01-14T07:23:50Z</dcterms:modified>
</cp:coreProperties>
</file>