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57" r:id="rId4"/>
    <p:sldId id="271" r:id="rId5"/>
    <p:sldId id="272" r:id="rId6"/>
    <p:sldId id="273" r:id="rId7"/>
    <p:sldId id="258" r:id="rId8"/>
    <p:sldId id="259" r:id="rId9"/>
    <p:sldId id="269" r:id="rId10"/>
    <p:sldId id="262" r:id="rId11"/>
    <p:sldId id="260" r:id="rId12"/>
    <p:sldId id="263" r:id="rId13"/>
    <p:sldId id="267" r:id="rId14"/>
    <p:sldId id="264" r:id="rId15"/>
    <p:sldId id="265" r:id="rId16"/>
    <p:sldId id="266" r:id="rId17"/>
    <p:sldId id="268" r:id="rId18"/>
    <p:sldId id="270" r:id="rId1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–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79522F-56A6-6E46-853E-8789D1BF34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B3F50DE-7C55-9B43-A0F7-84A5DAEE6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GB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6F310D3-F522-884D-AB86-1EF4C1ABB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A75C-D0D1-1C4C-8271-75AA53E90118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572938F-4805-4649-942F-6709FB43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17D7834-49C9-134E-80A8-A960D6A0F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42B-83C3-E047-8B22-9ED0CE13A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52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85AC77-D6C3-2D4B-BC5F-676685047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D0CBA9F-619C-BA41-9592-B13F5D60B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915A080-53DD-DC49-BCA2-2DF648AFD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A75C-D0D1-1C4C-8271-75AA53E90118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8D87CC3-C17F-7649-B4AF-C506498D9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6438889-FD77-DE48-85CF-63753913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42B-83C3-E047-8B22-9ED0CE13A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10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97D54CD-F321-534F-81E1-513F73F4EF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6415A1B-49CF-DD4D-841D-6DED821B3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12A53A1-C57D-6F4F-A5E3-544023344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A75C-D0D1-1C4C-8271-75AA53E90118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DF9FCF6-87DB-DD46-A23A-F102467C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959A178-8521-1B47-9166-5E84CE618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42B-83C3-E047-8B22-9ED0CE13A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95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7FB903-B9C5-4640-9558-42AA0EE83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CCA98B7-BF62-D543-B741-DF44547E1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C55B7C-BE43-9B46-8919-5DC3E155D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A75C-D0D1-1C4C-8271-75AA53E90118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5BEED8-314E-6B44-8D1D-A2198723C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A2EB51-C7EC-F645-9B07-A14E2DC33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42B-83C3-E047-8B22-9ED0CE13A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91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CB0B85-3104-4E44-8E62-034AFD16B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D62D07F-792E-7C4B-AAA1-E1E8B73EF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1FEB6C6-B512-954C-98A9-CEEDF6796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A75C-D0D1-1C4C-8271-75AA53E90118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37E19A4-D578-404E-BAD4-5CD9CF558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A6CEFA5-42B7-A244-9B30-C94AA2892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42B-83C3-E047-8B22-9ED0CE13A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06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62E5E7-D968-0340-9FD7-78A62C97E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242ECC2-F6F6-3544-8E38-762E8F8FF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2FC9ACF-808C-6E48-96EA-94DB331DB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68677CB-D18D-0943-AAEE-10245B672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A75C-D0D1-1C4C-8271-75AA53E90118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0856C6E-56DC-E64F-B777-1B85A9C3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6971477-1172-EA40-9D74-73A6D3673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42B-83C3-E047-8B22-9ED0CE13A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97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D5ECFD-1C03-7948-9932-19F2EF507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44DC812-205B-1A41-BBE1-7018BEC24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805F7A5-28B6-E343-B2E3-5DF7A8A75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4EFFE20-57FA-DC41-97A3-48723FBAE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D44F8FD-CF23-984F-9E80-FB6DB35576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C6E1CE9-07A9-6B42-8916-9C665E85C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A75C-D0D1-1C4C-8271-75AA53E90118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4096F83-4882-8C4A-A37B-901739AC9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A5BCB80-6BA3-7542-A258-5BCF6316C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42B-83C3-E047-8B22-9ED0CE13A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63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02F657-EDE5-3A44-9250-2F6B17769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8A1D22F-AD79-E440-9609-9B5F8D424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A75C-D0D1-1C4C-8271-75AA53E90118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8461847-B84E-EA49-921A-2FBFACA5D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AA7F5A4-77C1-E747-9758-083767576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42B-83C3-E047-8B22-9ED0CE13A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4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FD8DA74-04A7-3649-8B25-B1FA2D0F3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A75C-D0D1-1C4C-8271-75AA53E90118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416F9C2-5D82-D94F-8996-496F39546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5F17002-0DE5-3E40-AA36-6661E49F0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42B-83C3-E047-8B22-9ED0CE13A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59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D131DC-7837-074F-80ED-C98E0271F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DDE9EFE-63C6-F940-BB70-6451C8E41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E5E8B6F-C3DF-D342-A230-5201DE45B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D08AE6E-D5BD-8D4B-9DE7-59311FC85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A75C-D0D1-1C4C-8271-75AA53E90118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A7F7FEB-6985-C241-81A7-19E3DF67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2AD6D88-68A2-BC49-A6DE-2E1EE28DA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42B-83C3-E047-8B22-9ED0CE13A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10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AA5D3C-9E08-B547-A350-EF0FA7539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0A88BD9-89AB-834F-8A40-7E253A55EE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796FD22-7CE8-8F42-9FB3-2856FB78D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EFB9A14-E88C-864B-AB7A-24D77E58E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A75C-D0D1-1C4C-8271-75AA53E90118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C218331-2E1D-034C-BED3-49246A9B9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8A8FD8-378C-BB44-AA3E-81E425342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42B-83C3-E047-8B22-9ED0CE13A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52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00D4B20-6E94-124E-B7D2-7C1EA1970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91626C9-83CC-9249-A935-F9B12DF28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F732B00-D292-DD4A-A4F8-78DF4AE76F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DA75C-D0D1-1C4C-8271-75AA53E90118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3622D97-8444-DF4D-AE5F-6DF4F935A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4A3849B-2C35-C343-B854-401B85C0BE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E642B-83C3-E047-8B22-9ED0CE13A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1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racit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4CBA36-ADCE-B346-9118-DF88249994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Platform governance</a:t>
            </a:r>
            <a:br>
              <a:rPr lang="en-GB" dirty="0"/>
            </a:br>
            <a:r>
              <a:rPr lang="en-GB" dirty="0"/>
              <a:t>Managing tensions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0A9E9E7-9FE2-9649-82DF-CCA0FA7B16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66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2D613B9F-B4B9-784C-80DB-28252A1F66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423680"/>
              </p:ext>
            </p:extLst>
          </p:nvPr>
        </p:nvGraphicFramePr>
        <p:xfrm>
          <a:off x="1036320" y="1991361"/>
          <a:ext cx="10099040" cy="3193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6656">
                  <a:extLst>
                    <a:ext uri="{9D8B030D-6E8A-4147-A177-3AD203B41FA5}">
                      <a16:colId xmlns:a16="http://schemas.microsoft.com/office/drawing/2014/main" val="1084819649"/>
                    </a:ext>
                  </a:extLst>
                </a:gridCol>
                <a:gridCol w="3563504">
                  <a:extLst>
                    <a:ext uri="{9D8B030D-6E8A-4147-A177-3AD203B41FA5}">
                      <a16:colId xmlns:a16="http://schemas.microsoft.com/office/drawing/2014/main" val="67900321"/>
                    </a:ext>
                  </a:extLst>
                </a:gridCol>
                <a:gridCol w="3738880">
                  <a:extLst>
                    <a:ext uri="{9D8B030D-6E8A-4147-A177-3AD203B41FA5}">
                      <a16:colId xmlns:a16="http://schemas.microsoft.com/office/drawing/2014/main" val="2499920856"/>
                    </a:ext>
                  </a:extLst>
                </a:gridCol>
              </a:tblGrid>
              <a:tr h="298096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Stability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Change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477477"/>
                  </a:ext>
                </a:extLst>
              </a:tr>
              <a:tr h="968812">
                <a:tc>
                  <a:txBody>
                    <a:bodyPr/>
                    <a:lstStyle/>
                    <a:p>
                      <a:endParaRPr lang="en-GB" sz="1800" dirty="0"/>
                    </a:p>
                    <a:p>
                      <a:r>
                        <a:rPr lang="en-GB" sz="2400" dirty="0"/>
                        <a:t>Architecture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Stable core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Centralized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Integrated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Uniform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Dynamic periphery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Decentralized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Modularized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Variety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70256"/>
                  </a:ext>
                </a:extLst>
              </a:tr>
              <a:tr h="1181652">
                <a:tc>
                  <a:txBody>
                    <a:bodyPr/>
                    <a:lstStyle/>
                    <a:p>
                      <a:r>
                        <a:rPr lang="en-GB" sz="2400" dirty="0"/>
                        <a:t>Governance (strategy, organizing)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Platform owner/controller</a:t>
                      </a:r>
                    </a:p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Autonomous app developers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837078"/>
                  </a:ext>
                </a:extLst>
              </a:tr>
            </a:tbl>
          </a:graphicData>
        </a:graphic>
      </p:graphicFrame>
      <p:sp>
        <p:nvSpPr>
          <p:cNvPr id="2" name="Tittel 1">
            <a:extLst>
              <a:ext uri="{FF2B5EF4-FFF2-40B4-BE49-F238E27FC236}">
                <a16:creationId xmlns:a16="http://schemas.microsoft.com/office/drawing/2014/main" id="{6DCACC8B-1641-454A-88FF-1D129D39D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4267"/>
          </a:xfrm>
        </p:spPr>
        <p:txBody>
          <a:bodyPr/>
          <a:lstStyle/>
          <a:p>
            <a:r>
              <a:rPr lang="en-GB" dirty="0"/>
              <a:t>Platform ecosystems</a:t>
            </a:r>
          </a:p>
        </p:txBody>
      </p:sp>
    </p:spTree>
    <p:extLst>
      <p:ext uri="{BB962C8B-B14F-4D97-AF65-F5344CB8AC3E}">
        <p14:creationId xmlns:p14="http://schemas.microsoft.com/office/powerpoint/2010/main" val="2907329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78E1D2-D86B-E64F-8DE6-E4BA7FBBD8E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700" y="934720"/>
            <a:ext cx="8105140" cy="49287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9612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F14823-6D36-7044-A117-4A6D18EE6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Tensions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EB59F56-355E-114E-BBA5-D607996D2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Changes over time, dynamic</a:t>
            </a:r>
          </a:p>
          <a:p>
            <a:pPr lvl="1"/>
            <a:r>
              <a:rPr lang="en-GB" dirty="0"/>
              <a:t>No users</a:t>
            </a:r>
          </a:p>
          <a:p>
            <a:pPr lvl="1"/>
            <a:r>
              <a:rPr lang="en-GB" dirty="0"/>
              <a:t>No apps</a:t>
            </a:r>
          </a:p>
          <a:p>
            <a:pPr lvl="1"/>
            <a:r>
              <a:rPr lang="en-GB" dirty="0"/>
              <a:t>Changing environment</a:t>
            </a:r>
          </a:p>
          <a:p>
            <a:pPr lvl="1"/>
            <a:r>
              <a:rPr lang="en-GB" dirty="0"/>
              <a:t>Competition</a:t>
            </a:r>
          </a:p>
          <a:p>
            <a:pPr lvl="1"/>
            <a:r>
              <a:rPr lang="en-GB" dirty="0"/>
              <a:t>…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576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026AA3-5983-B549-B68B-67D442A8C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Tensions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A135576-AFEA-D643-A6B4-14986F37F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Generativity – control</a:t>
            </a:r>
          </a:p>
          <a:p>
            <a:endParaRPr lang="en-GB" dirty="0"/>
          </a:p>
          <a:p>
            <a:r>
              <a:rPr lang="en-GB" dirty="0"/>
              <a:t>Exaptive bootstrapping</a:t>
            </a:r>
          </a:p>
          <a:p>
            <a:pPr lvl="1"/>
            <a:r>
              <a:rPr lang="en-GB" dirty="0"/>
              <a:t>Duality/reflexivity: stable platform -&gt; many apps -&gt; new ideas, requirements -&gt; platform change (ex: Facebook) </a:t>
            </a:r>
          </a:p>
          <a:p>
            <a:pPr lvl="1"/>
            <a:r>
              <a:rPr lang="en-GB"/>
              <a:t>Stabilization </a:t>
            </a:r>
            <a:r>
              <a:rPr lang="en-GB" dirty="0"/>
              <a:t>– de-stabilization</a:t>
            </a:r>
          </a:p>
          <a:p>
            <a:endParaRPr lang="en-GB" dirty="0"/>
          </a:p>
          <a:p>
            <a:r>
              <a:rPr lang="en-GB" dirty="0"/>
              <a:t>ERP case:</a:t>
            </a:r>
          </a:p>
          <a:p>
            <a:pPr lvl="1"/>
            <a:r>
              <a:rPr lang="en-GB" dirty="0"/>
              <a:t>Standard – variety</a:t>
            </a:r>
          </a:p>
          <a:p>
            <a:pPr lvl="1"/>
            <a:r>
              <a:rPr lang="en-GB" dirty="0"/>
              <a:t>Control – autonomy</a:t>
            </a:r>
          </a:p>
          <a:p>
            <a:pPr lvl="1"/>
            <a:r>
              <a:rPr lang="en-GB" dirty="0"/>
              <a:t>Collective - individual</a:t>
            </a:r>
          </a:p>
          <a:p>
            <a:r>
              <a:rPr lang="en-GB" dirty="0"/>
              <a:t>Bank case: stability &amp; control – change</a:t>
            </a:r>
          </a:p>
          <a:p>
            <a:r>
              <a:rPr lang="en-GB" dirty="0"/>
              <a:t>SW case: co-created value – governance costs</a:t>
            </a:r>
          </a:p>
        </p:txBody>
      </p:sp>
    </p:spTree>
    <p:extLst>
      <p:ext uri="{BB962C8B-B14F-4D97-AF65-F5344CB8AC3E}">
        <p14:creationId xmlns:p14="http://schemas.microsoft.com/office/powerpoint/2010/main" val="3325450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688594-00FB-6A48-9C78-0F8B29822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Governance mechanisms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B3E9827-3759-3049-B007-618069B64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Rules: who gets access to what</a:t>
            </a:r>
          </a:p>
          <a:p>
            <a:r>
              <a:rPr lang="en-GB" dirty="0"/>
              <a:t>Prices</a:t>
            </a:r>
          </a:p>
          <a:p>
            <a:r>
              <a:rPr lang="en-GB" dirty="0"/>
              <a:t>Support/collaboration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“Distributed tuning”</a:t>
            </a:r>
          </a:p>
        </p:txBody>
      </p:sp>
    </p:spTree>
    <p:extLst>
      <p:ext uri="{BB962C8B-B14F-4D97-AF65-F5344CB8AC3E}">
        <p14:creationId xmlns:p14="http://schemas.microsoft.com/office/powerpoint/2010/main" val="365987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6673F9-9E66-6B4C-8E25-E4AFCD129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Consumer platforms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1CBDE04-CDEC-4048-95BA-54A432FB4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Uber, Airbnb, </a:t>
            </a:r>
            <a:r>
              <a:rPr lang="en-GB" dirty="0" err="1"/>
              <a:t>vipps</a:t>
            </a:r>
            <a:r>
              <a:rPr lang="en-GB" dirty="0"/>
              <a:t>, </a:t>
            </a:r>
            <a:r>
              <a:rPr lang="en-GB" dirty="0" err="1"/>
              <a:t>finn.no</a:t>
            </a:r>
            <a:endParaRPr lang="en-GB" dirty="0"/>
          </a:p>
          <a:p>
            <a:pPr lvl="1"/>
            <a:r>
              <a:rPr lang="en-GB" dirty="0"/>
              <a:t>User </a:t>
            </a:r>
            <a:r>
              <a:rPr lang="en-GB" dirty="0" err="1"/>
              <a:t>accout</a:t>
            </a:r>
            <a:endParaRPr lang="en-GB" dirty="0"/>
          </a:p>
          <a:p>
            <a:pPr lvl="2"/>
            <a:r>
              <a:rPr lang="en-GB" dirty="0"/>
              <a:t>Personal data</a:t>
            </a:r>
          </a:p>
          <a:p>
            <a:pPr lvl="2"/>
            <a:r>
              <a:rPr lang="en-GB" dirty="0"/>
              <a:t>Credit card</a:t>
            </a:r>
          </a:p>
          <a:p>
            <a:pPr lvl="1"/>
            <a:r>
              <a:rPr lang="en-GB" dirty="0"/>
              <a:t>Taxi drivers, ..</a:t>
            </a:r>
          </a:p>
          <a:p>
            <a:pPr lvl="2"/>
            <a:r>
              <a:rPr lang="en-GB" dirty="0"/>
              <a:t>Certification rules</a:t>
            </a:r>
          </a:p>
        </p:txBody>
      </p:sp>
    </p:spTree>
    <p:extLst>
      <p:ext uri="{BB962C8B-B14F-4D97-AF65-F5344CB8AC3E}">
        <p14:creationId xmlns:p14="http://schemas.microsoft.com/office/powerpoint/2010/main" val="1762072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5243ED-E5D8-3F40-9267-1A2F061AE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platforms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9B85BA9-A619-8849-A32F-177050904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Platform wide or dyadic governance</a:t>
            </a:r>
          </a:p>
          <a:p>
            <a:r>
              <a:rPr lang="en-GB" dirty="0"/>
              <a:t>Partner levels</a:t>
            </a:r>
          </a:p>
          <a:p>
            <a:pPr lvl="1"/>
            <a:r>
              <a:rPr lang="en-GB" dirty="0"/>
              <a:t>Certification</a:t>
            </a:r>
          </a:p>
          <a:p>
            <a:pPr lvl="1"/>
            <a:r>
              <a:rPr lang="en-GB" dirty="0"/>
              <a:t>Technical barriers/control. Ex: iPhone</a:t>
            </a:r>
          </a:p>
          <a:p>
            <a:r>
              <a:rPr lang="en-GB" dirty="0"/>
              <a:t>Governance costs</a:t>
            </a:r>
          </a:p>
          <a:p>
            <a:endParaRPr lang="en-GB" dirty="0"/>
          </a:p>
          <a:p>
            <a:r>
              <a:rPr lang="en-GB" dirty="0"/>
              <a:t>Variety among platform types (consumer, industry, user organizations)</a:t>
            </a:r>
          </a:p>
        </p:txBody>
      </p:sp>
    </p:spTree>
    <p:extLst>
      <p:ext uri="{BB962C8B-B14F-4D97-AF65-F5344CB8AC3E}">
        <p14:creationId xmlns:p14="http://schemas.microsoft.com/office/powerpoint/2010/main" val="643832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3830CB-5F6F-D74A-8958-ADF07C813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 specific governance ”parameters”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577B300-89D6-D942-B05C-F4C9300B7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Governance structure</a:t>
            </a:r>
          </a:p>
          <a:p>
            <a:r>
              <a:rPr lang="en-GB" dirty="0"/>
              <a:t>Resources and documentation</a:t>
            </a:r>
          </a:p>
          <a:p>
            <a:r>
              <a:rPr lang="en-GB" dirty="0"/>
              <a:t>Accessibility and control</a:t>
            </a:r>
          </a:p>
          <a:p>
            <a:r>
              <a:rPr lang="en-GB" dirty="0"/>
              <a:t>Trust and perceived risks</a:t>
            </a:r>
          </a:p>
          <a:p>
            <a:r>
              <a:rPr lang="en-GB" dirty="0"/>
              <a:t>Pricing</a:t>
            </a:r>
          </a:p>
          <a:p>
            <a:r>
              <a:rPr lang="en-GB" dirty="0"/>
              <a:t>External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225742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FF0D32-1131-D144-B318-9693C905E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“Governing through technology”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D78FCD1-FCA5-4C41-9BC7-69E21DCD0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Boundary resources</a:t>
            </a:r>
          </a:p>
          <a:p>
            <a:r>
              <a:rPr lang="en-GB" dirty="0"/>
              <a:t>Ex: iPhone</a:t>
            </a:r>
          </a:p>
          <a:p>
            <a:pPr lvl="1"/>
            <a:r>
              <a:rPr lang="en-GB" dirty="0"/>
              <a:t>Download apps from iTunes</a:t>
            </a:r>
          </a:p>
          <a:p>
            <a:pPr lvl="1"/>
            <a:r>
              <a:rPr lang="en-GB"/>
              <a:t>Certificates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057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FD6EA7-23F3-FC4F-8D48-B5416E689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Governance, management models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072460-4D71-8E40-9E62-76DC0255F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Hierarchy or market</a:t>
            </a:r>
          </a:p>
          <a:p>
            <a:r>
              <a:rPr lang="en-GB" dirty="0"/>
              <a:t>Network</a:t>
            </a:r>
          </a:p>
          <a:p>
            <a:endParaRPr lang="en-GB" dirty="0"/>
          </a:p>
          <a:p>
            <a:r>
              <a:rPr lang="en-GB" dirty="0"/>
              <a:t>Platform ecosystem: one kind of network</a:t>
            </a:r>
          </a:p>
          <a:p>
            <a:r>
              <a:rPr lang="en-GB" dirty="0"/>
              <a:t>Information infrastructure: another</a:t>
            </a:r>
          </a:p>
        </p:txBody>
      </p:sp>
    </p:spTree>
    <p:extLst>
      <p:ext uri="{BB962C8B-B14F-4D97-AF65-F5344CB8AC3E}">
        <p14:creationId xmlns:p14="http://schemas.microsoft.com/office/powerpoint/2010/main" val="2463346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4FEADF-7D2F-F04D-B898-AE756AAE5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/>
              <a:t>Main issues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07733B-925D-CA4F-B753-023AF75C4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Managing platform ecosystems</a:t>
            </a:r>
          </a:p>
          <a:p>
            <a:pPr lvl="1"/>
            <a:r>
              <a:rPr lang="en-GB" sz="3200" dirty="0"/>
              <a:t>Network effects – multi-sided markets</a:t>
            </a:r>
          </a:p>
          <a:p>
            <a:pPr lvl="1"/>
            <a:r>
              <a:rPr lang="en-GB" sz="3200" dirty="0"/>
              <a:t>Tensions</a:t>
            </a:r>
          </a:p>
          <a:p>
            <a:pPr lvl="1"/>
            <a:r>
              <a:rPr lang="en-GB" sz="3200" dirty="0"/>
              <a:t>Architectures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4922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64CD4C-7745-144C-BBDB-423A2DD55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Variety of platform ecosystems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706837-78D8-9341-B864-016CA64CD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Consumer platforms: Android, iPhone, </a:t>
            </a:r>
            <a:r>
              <a:rPr lang="en-GB" dirty="0" err="1"/>
              <a:t>Vipps</a:t>
            </a:r>
            <a:r>
              <a:rPr lang="en-GB" dirty="0"/>
              <a:t>, </a:t>
            </a:r>
            <a:r>
              <a:rPr lang="en-GB" dirty="0" err="1"/>
              <a:t>finn.no</a:t>
            </a:r>
            <a:r>
              <a:rPr lang="en-GB" dirty="0"/>
              <a:t>, Uber, Airbnb, …</a:t>
            </a:r>
          </a:p>
          <a:p>
            <a:r>
              <a:rPr lang="en-GB" dirty="0"/>
              <a:t>Industry platforms : Veracity, </a:t>
            </a:r>
            <a:r>
              <a:rPr lang="en-GB" dirty="0" err="1"/>
              <a:t>Cognite</a:t>
            </a:r>
            <a:r>
              <a:rPr lang="en-GB" dirty="0"/>
              <a:t>, </a:t>
            </a:r>
            <a:r>
              <a:rPr lang="en-GB" dirty="0" err="1"/>
              <a:t>Kognifai</a:t>
            </a:r>
            <a:r>
              <a:rPr lang="en-GB" dirty="0"/>
              <a:t>, ….</a:t>
            </a:r>
          </a:p>
          <a:p>
            <a:pPr lvl="1"/>
            <a:r>
              <a:rPr lang="en-GB" dirty="0">
                <a:hlinkClick r:id="rId2"/>
              </a:rPr>
              <a:t>https://www.veracity.com</a:t>
            </a:r>
            <a:endParaRPr lang="en-GB" dirty="0"/>
          </a:p>
          <a:p>
            <a:r>
              <a:rPr lang="en-GB" dirty="0"/>
              <a:t>Platform ecosystems in user organizations: NRK, </a:t>
            </a:r>
            <a:r>
              <a:rPr lang="en-GB" dirty="0" err="1"/>
              <a:t>Helse</a:t>
            </a:r>
            <a:r>
              <a:rPr lang="en-GB" dirty="0"/>
              <a:t> </a:t>
            </a:r>
            <a:r>
              <a:rPr lang="en-GB" dirty="0" err="1"/>
              <a:t>SørØst</a:t>
            </a:r>
            <a:r>
              <a:rPr lang="en-GB"/>
              <a:t>, …</a:t>
            </a:r>
          </a:p>
          <a:p>
            <a:endParaRPr lang="en-GB" dirty="0"/>
          </a:p>
          <a:p>
            <a:r>
              <a:rPr lang="en-GB" dirty="0"/>
              <a:t>Governance model evolves as platform ecosystem evolves</a:t>
            </a:r>
          </a:p>
          <a:p>
            <a:endParaRPr lang="en-GB" dirty="0"/>
          </a:p>
          <a:p>
            <a:r>
              <a:rPr lang="en-GB" dirty="0"/>
              <a:t>Platforms and cloud symbioses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Integration of platforms: information infrastructures</a:t>
            </a:r>
          </a:p>
        </p:txBody>
      </p:sp>
    </p:spTree>
    <p:extLst>
      <p:ext uri="{BB962C8B-B14F-4D97-AF65-F5344CB8AC3E}">
        <p14:creationId xmlns:p14="http://schemas.microsoft.com/office/powerpoint/2010/main" val="3477874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461ACE-BCA4-FC4C-BD7D-40DFCAC07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Choosing strategy - criteria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627D17A5-90C5-6043-8583-F06DD63213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995766"/>
              </p:ext>
            </p:extLst>
          </p:nvPr>
        </p:nvGraphicFramePr>
        <p:xfrm>
          <a:off x="4036979" y="2772384"/>
          <a:ext cx="6400800" cy="33560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0315">
                  <a:extLst>
                    <a:ext uri="{9D8B030D-6E8A-4147-A177-3AD203B41FA5}">
                      <a16:colId xmlns:a16="http://schemas.microsoft.com/office/drawing/2014/main" val="414866112"/>
                    </a:ext>
                  </a:extLst>
                </a:gridCol>
                <a:gridCol w="2373549">
                  <a:extLst>
                    <a:ext uri="{9D8B030D-6E8A-4147-A177-3AD203B41FA5}">
                      <a16:colId xmlns:a16="http://schemas.microsoft.com/office/drawing/2014/main" val="3897551960"/>
                    </a:ext>
                  </a:extLst>
                </a:gridCol>
                <a:gridCol w="2966936">
                  <a:extLst>
                    <a:ext uri="{9D8B030D-6E8A-4147-A177-3AD203B41FA5}">
                      <a16:colId xmlns:a16="http://schemas.microsoft.com/office/drawing/2014/main" val="3663899348"/>
                    </a:ext>
                  </a:extLst>
                </a:gridCol>
              </a:tblGrid>
              <a:tr h="992221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0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0" dirty="0"/>
                        <a:t>High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610802"/>
                  </a:ext>
                </a:extLst>
              </a:tr>
              <a:tr h="992221">
                <a:tc>
                  <a:txBody>
                    <a:bodyPr/>
                    <a:lstStyle/>
                    <a:p>
                      <a:r>
                        <a:rPr lang="en-GB" sz="2800" b="1" i="0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”Anything goes”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Agile, extreme programming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571024"/>
                  </a:ext>
                </a:extLst>
              </a:tr>
              <a:tr h="992221">
                <a:tc>
                  <a:txBody>
                    <a:bodyPr/>
                    <a:lstStyle/>
                    <a:p>
                      <a:r>
                        <a:rPr lang="en-GB" sz="2800" b="1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Centralized control, Waterfall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???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256931"/>
                  </a:ext>
                </a:extLst>
              </a:tr>
            </a:tbl>
          </a:graphicData>
        </a:graphic>
      </p:graphicFrame>
      <p:sp>
        <p:nvSpPr>
          <p:cNvPr id="5" name="TekstSylinder 4">
            <a:extLst>
              <a:ext uri="{FF2B5EF4-FFF2-40B4-BE49-F238E27FC236}">
                <a16:creationId xmlns:a16="http://schemas.microsoft.com/office/drawing/2014/main" id="{9FEBC78F-4A2B-1349-AD59-60F8AB4339B9}"/>
              </a:ext>
            </a:extLst>
          </p:cNvPr>
          <p:cNvSpPr txBox="1"/>
          <p:nvPr/>
        </p:nvSpPr>
        <p:spPr>
          <a:xfrm>
            <a:off x="5466944" y="2005646"/>
            <a:ext cx="4076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Novelty, uncertainty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37B5325-C0A7-8443-8F84-945BE89D7223}"/>
              </a:ext>
            </a:extLst>
          </p:cNvPr>
          <p:cNvSpPr txBox="1"/>
          <p:nvPr/>
        </p:nvSpPr>
        <p:spPr>
          <a:xfrm>
            <a:off x="1060315" y="3900791"/>
            <a:ext cx="2433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Complexity,</a:t>
            </a:r>
          </a:p>
          <a:p>
            <a:r>
              <a:rPr lang="en-GB" sz="3600" b="1" dirty="0"/>
              <a:t>scale</a:t>
            </a:r>
          </a:p>
        </p:txBody>
      </p:sp>
    </p:spTree>
    <p:extLst>
      <p:ext uri="{BB962C8B-B14F-4D97-AF65-F5344CB8AC3E}">
        <p14:creationId xmlns:p14="http://schemas.microsoft.com/office/powerpoint/2010/main" val="57176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D69626-282C-244D-BA84-0AB0EC4BA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examples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02E3069-0989-C04E-8004-69E23F7A6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Programmatic </a:t>
            </a:r>
            <a:r>
              <a:rPr lang="en-GB" dirty="0" err="1"/>
              <a:t>advertizing</a:t>
            </a:r>
            <a:endParaRPr lang="en-GB" dirty="0"/>
          </a:p>
          <a:p>
            <a:r>
              <a:rPr lang="en-GB" dirty="0"/>
              <a:t>AKSON, “one citizen – one medical record” – primary care</a:t>
            </a:r>
          </a:p>
          <a:p>
            <a:pPr lvl="1"/>
            <a:r>
              <a:rPr lang="en-GB" dirty="0"/>
              <a:t>Waterfall?</a:t>
            </a:r>
          </a:p>
          <a:p>
            <a:pPr lvl="1"/>
            <a:r>
              <a:rPr lang="en-GB" dirty="0"/>
              <a:t>Platform ecosystem?</a:t>
            </a:r>
          </a:p>
        </p:txBody>
      </p:sp>
    </p:spTree>
    <p:extLst>
      <p:ext uri="{BB962C8B-B14F-4D97-AF65-F5344CB8AC3E}">
        <p14:creationId xmlns:p14="http://schemas.microsoft.com/office/powerpoint/2010/main" val="3763142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570BEB-FEA2-DC42-96BB-36BD33451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Tensions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6316B5-A38D-F84F-9C0D-EE57239FB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Paradox: opposites, present at the same time</a:t>
            </a:r>
          </a:p>
          <a:p>
            <a:r>
              <a:rPr lang="en-GB" dirty="0"/>
              <a:t>Trade-off: balance</a:t>
            </a:r>
          </a:p>
          <a:p>
            <a:r>
              <a:rPr lang="en-GB" dirty="0"/>
              <a:t>Dualism: either or, balance</a:t>
            </a:r>
          </a:p>
          <a:p>
            <a:r>
              <a:rPr lang="en-GB" dirty="0"/>
              <a:t>Ambidexterity</a:t>
            </a:r>
          </a:p>
          <a:p>
            <a:r>
              <a:rPr lang="en-GB" dirty="0"/>
              <a:t>Duality: opposites &amp; mutually enabling, presupposing each other </a:t>
            </a:r>
          </a:p>
          <a:p>
            <a:r>
              <a:rPr lang="en-GB" dirty="0"/>
              <a:t>Dialectics: conflict, opposing “forces”</a:t>
            </a:r>
          </a:p>
          <a:p>
            <a:r>
              <a:rPr lang="en-GB" dirty="0"/>
              <a:t>..</a:t>
            </a:r>
          </a:p>
          <a:p>
            <a:endParaRPr lang="en-GB" dirty="0"/>
          </a:p>
          <a:p>
            <a:r>
              <a:rPr lang="en-GB" dirty="0"/>
              <a:t>Duality and dialectics: dynamics</a:t>
            </a:r>
          </a:p>
        </p:txBody>
      </p:sp>
    </p:spTree>
    <p:extLst>
      <p:ext uri="{BB962C8B-B14F-4D97-AF65-F5344CB8AC3E}">
        <p14:creationId xmlns:p14="http://schemas.microsoft.com/office/powerpoint/2010/main" val="887196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2D613B9F-B4B9-784C-80DB-28252A1F66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413710"/>
              </p:ext>
            </p:extLst>
          </p:nvPr>
        </p:nvGraphicFramePr>
        <p:xfrm>
          <a:off x="609600" y="719667"/>
          <a:ext cx="11074399" cy="5338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5680">
                  <a:extLst>
                    <a:ext uri="{9D8B030D-6E8A-4147-A177-3AD203B41FA5}">
                      <a16:colId xmlns:a16="http://schemas.microsoft.com/office/drawing/2014/main" val="1084819649"/>
                    </a:ext>
                  </a:extLst>
                </a:gridCol>
                <a:gridCol w="4717681">
                  <a:extLst>
                    <a:ext uri="{9D8B030D-6E8A-4147-A177-3AD203B41FA5}">
                      <a16:colId xmlns:a16="http://schemas.microsoft.com/office/drawing/2014/main" val="67900321"/>
                    </a:ext>
                  </a:extLst>
                </a:gridCol>
                <a:gridCol w="4091038">
                  <a:extLst>
                    <a:ext uri="{9D8B030D-6E8A-4147-A177-3AD203B41FA5}">
                      <a16:colId xmlns:a16="http://schemas.microsoft.com/office/drawing/2014/main" val="2499920856"/>
                    </a:ext>
                  </a:extLst>
                </a:gridCol>
              </a:tblGrid>
              <a:tr h="766938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Stability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477477"/>
                  </a:ext>
                </a:extLst>
              </a:tr>
              <a:tr h="1071976">
                <a:tc>
                  <a:txBody>
                    <a:bodyPr/>
                    <a:lstStyle/>
                    <a:p>
                      <a:endParaRPr lang="en-GB" sz="3200" dirty="0"/>
                    </a:p>
                    <a:p>
                      <a:r>
                        <a:rPr lang="en-GB" sz="3200" dirty="0"/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Integration (efficiency)</a:t>
                      </a:r>
                    </a:p>
                    <a:p>
                      <a:r>
                        <a:rPr lang="en-GB" sz="3200" dirty="0"/>
                        <a:t>Uniformity, standardization</a:t>
                      </a:r>
                    </a:p>
                    <a:p>
                      <a:r>
                        <a:rPr lang="en-GB" sz="3200" dirty="0"/>
                        <a:t>Centralized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Modularization (flex)</a:t>
                      </a:r>
                    </a:p>
                    <a:p>
                      <a:r>
                        <a:rPr lang="en-GB" sz="3200" dirty="0"/>
                        <a:t>Variation</a:t>
                      </a:r>
                    </a:p>
                    <a:p>
                      <a:r>
                        <a:rPr lang="en-GB" sz="3200" dirty="0"/>
                        <a:t>Decentralized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70256"/>
                  </a:ext>
                </a:extLst>
              </a:tr>
              <a:tr h="2809570">
                <a:tc>
                  <a:txBody>
                    <a:bodyPr/>
                    <a:lstStyle/>
                    <a:p>
                      <a:endParaRPr lang="en-GB" sz="3200" dirty="0"/>
                    </a:p>
                    <a:p>
                      <a:r>
                        <a:rPr lang="en-GB" sz="3200" dirty="0"/>
                        <a:t>Governance (strategy, organizing)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Consolidation</a:t>
                      </a:r>
                    </a:p>
                    <a:p>
                      <a:endParaRPr lang="en-GB" sz="3200" dirty="0"/>
                    </a:p>
                    <a:p>
                      <a:r>
                        <a:rPr lang="en-GB" sz="3200" dirty="0"/>
                        <a:t>Long term focus</a:t>
                      </a:r>
                    </a:p>
                    <a:p>
                      <a:r>
                        <a:rPr lang="en-GB" sz="3200" dirty="0"/>
                        <a:t>Planned change</a:t>
                      </a:r>
                    </a:p>
                    <a:p>
                      <a:r>
                        <a:rPr lang="en-GB" sz="3200" dirty="0"/>
                        <a:t>Centralized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Local optimization (adapt.), innovation</a:t>
                      </a:r>
                    </a:p>
                    <a:p>
                      <a:r>
                        <a:rPr lang="en-GB" sz="3200" dirty="0"/>
                        <a:t>Short term focus</a:t>
                      </a:r>
                    </a:p>
                    <a:p>
                      <a:r>
                        <a:rPr lang="en-GB" sz="3200" dirty="0"/>
                        <a:t>Emergent change</a:t>
                      </a:r>
                    </a:p>
                    <a:p>
                      <a:r>
                        <a:rPr lang="en-GB" sz="3200" dirty="0"/>
                        <a:t>Distributed control</a:t>
                      </a:r>
                    </a:p>
                    <a:p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837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681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7DF0B4-1056-E949-8908-725BDE326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Duality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F1A364-7662-6A48-92B4-62FC16845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Complex machine/system</a:t>
            </a:r>
          </a:p>
          <a:p>
            <a:r>
              <a:rPr lang="en-GB" sz="3600" dirty="0"/>
              <a:t>Adapt to changing environment (technologies, user requirements, ..)</a:t>
            </a:r>
          </a:p>
          <a:p>
            <a:pPr lvl="1"/>
            <a:r>
              <a:rPr lang="en-GB" sz="3200" dirty="0"/>
              <a:t>All components cannot be change at the same time</a:t>
            </a:r>
          </a:p>
          <a:p>
            <a:pPr lvl="2"/>
            <a:r>
              <a:rPr lang="en-GB" sz="2800" dirty="0"/>
              <a:t>To keep some stable, others must change</a:t>
            </a:r>
          </a:p>
          <a:p>
            <a:pPr lvl="2"/>
            <a:r>
              <a:rPr lang="en-GB" sz="2800" dirty="0"/>
              <a:t>To change some, others must stay stable</a:t>
            </a:r>
          </a:p>
        </p:txBody>
      </p:sp>
    </p:spTree>
    <p:extLst>
      <p:ext uri="{BB962C8B-B14F-4D97-AF65-F5344CB8AC3E}">
        <p14:creationId xmlns:p14="http://schemas.microsoft.com/office/powerpoint/2010/main" val="3874351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7077</TotalTime>
  <Words>491</Words>
  <Application>Microsoft Macintosh PowerPoint</Application>
  <PresentationFormat>Widescreen</PresentationFormat>
  <Paragraphs>147</Paragraphs>
  <Slides>18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Office-tema</vt:lpstr>
      <vt:lpstr>Platform governance Managing tensions</vt:lpstr>
      <vt:lpstr>Governance, management models</vt:lpstr>
      <vt:lpstr>Main issues</vt:lpstr>
      <vt:lpstr>Variety of platform ecosystems</vt:lpstr>
      <vt:lpstr>Choosing strategy - criteria</vt:lpstr>
      <vt:lpstr>Two examples</vt:lpstr>
      <vt:lpstr>Tensions</vt:lpstr>
      <vt:lpstr>PowerPoint-presentasjon</vt:lpstr>
      <vt:lpstr>Duality</vt:lpstr>
      <vt:lpstr>Platform ecosystems</vt:lpstr>
      <vt:lpstr>PowerPoint-presentasjon</vt:lpstr>
      <vt:lpstr>Tensions</vt:lpstr>
      <vt:lpstr>Tensions</vt:lpstr>
      <vt:lpstr>Governance mechanisms</vt:lpstr>
      <vt:lpstr>Consumer platforms</vt:lpstr>
      <vt:lpstr>Software platforms</vt:lpstr>
      <vt:lpstr>More specific governance ”parameters”</vt:lpstr>
      <vt:lpstr>“Governing through technology”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Platform governance</dc:title>
  <dc:creator>Microsoft Office-bruker</dc:creator>
  <cp:lastModifiedBy>Ole Hanseth</cp:lastModifiedBy>
  <cp:revision>21</cp:revision>
  <cp:lastPrinted>2020-01-27T11:11:40Z</cp:lastPrinted>
  <dcterms:created xsi:type="dcterms:W3CDTF">2019-03-05T12:27:05Z</dcterms:created>
  <dcterms:modified xsi:type="dcterms:W3CDTF">2020-01-27T11:41:36Z</dcterms:modified>
</cp:coreProperties>
</file>