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2" r:id="rId2"/>
    <p:sldId id="277" r:id="rId3"/>
    <p:sldId id="278" r:id="rId4"/>
    <p:sldId id="279" r:id="rId5"/>
    <p:sldId id="282" r:id="rId6"/>
    <p:sldId id="280" r:id="rId7"/>
    <p:sldId id="283" r:id="rId8"/>
    <p:sldId id="270" r:id="rId9"/>
    <p:sldId id="266" r:id="rId10"/>
    <p:sldId id="263" r:id="rId11"/>
    <p:sldId id="271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58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18"/>
  </p:normalViewPr>
  <p:slideViewPr>
    <p:cSldViewPr snapToGrid="0" snapToObjects="1">
      <p:cViewPr varScale="1">
        <p:scale>
          <a:sx n="112" d="100"/>
          <a:sy n="112" d="100"/>
        </p:scale>
        <p:origin x="11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60E9-D8F1-2641-A4C6-1D0ECF36CFF5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97FDA-2A01-AF4B-8166-A8EF6A2C7C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63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79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70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97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8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25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007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72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14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47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325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97FDA-2A01-AF4B-8166-A8EF6A2C7C8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29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1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186F-3D1A-024C-A3D4-46E2AB993EDA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6F96-0A3B-4B40-A87E-D603CAA9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8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E1D152F-2303-3441-AF43-B4CC311ED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581" y="380145"/>
            <a:ext cx="8753582" cy="4448709"/>
          </a:xfrm>
        </p:spPr>
        <p:txBody>
          <a:bodyPr>
            <a:normAutofit/>
          </a:bodyPr>
          <a:lstStyle/>
          <a:p>
            <a:r>
              <a:rPr lang="en-GB" noProof="0" dirty="0"/>
              <a:t>Platforms in user organizations</a:t>
            </a:r>
            <a:br>
              <a:rPr lang="en-GB" noProof="0" dirty="0"/>
            </a:br>
            <a:r>
              <a:rPr lang="en-GB" noProof="0" dirty="0"/>
              <a:t>&amp;</a:t>
            </a:r>
            <a:br>
              <a:rPr lang="en-GB" noProof="0" dirty="0"/>
            </a:br>
            <a:r>
              <a:rPr lang="en-GB" noProof="0" dirty="0"/>
              <a:t>platform-oriented infrastructures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F6030185-2B5A-1F44-A978-E2F6305B9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82274"/>
            <a:ext cx="6400800" cy="105652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4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Digital Renewal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Consolidation – one regional solution/installation</a:t>
            </a:r>
          </a:p>
          <a:p>
            <a:pPr lvl="1"/>
            <a:r>
              <a:rPr lang="en-GB" noProof="0" dirty="0"/>
              <a:t>EPR: DIPS at OUS, consolidation</a:t>
            </a:r>
          </a:p>
          <a:p>
            <a:pPr lvl="1"/>
            <a:r>
              <a:rPr lang="en-GB" noProof="0" dirty="0"/>
              <a:t>Lab: new solution, pilot - rollout</a:t>
            </a:r>
          </a:p>
          <a:p>
            <a:pPr lvl="1"/>
            <a:r>
              <a:rPr lang="en-GB" noProof="0" dirty="0"/>
              <a:t>Radiology: new solution, pilot - rollout</a:t>
            </a:r>
          </a:p>
          <a:p>
            <a:pPr lvl="1"/>
            <a:r>
              <a:rPr lang="en-GB" noProof="0" dirty="0"/>
              <a:t>Collaboration</a:t>
            </a:r>
          </a:p>
          <a:p>
            <a:pPr lvl="1"/>
            <a:r>
              <a:rPr lang="en-GB" noProof="0" dirty="0"/>
              <a:t>Management support</a:t>
            </a:r>
          </a:p>
          <a:p>
            <a:pPr lvl="1"/>
            <a:r>
              <a:rPr lang="en-GB" noProof="0" dirty="0"/>
              <a:t>Infrastructure: Outsourcing</a:t>
            </a:r>
          </a:p>
          <a:p>
            <a:r>
              <a:rPr lang="en-GB" noProof="0" dirty="0"/>
              <a:t>2 BNOK/year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783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696200" cy="71859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Outcomes: EPR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56792"/>
            <a:ext cx="7696200" cy="4539208"/>
          </a:xfrm>
        </p:spPr>
        <p:txBody>
          <a:bodyPr>
            <a:normAutofit fontScale="85000" lnSpcReduction="10000"/>
          </a:bodyPr>
          <a:lstStyle/>
          <a:p>
            <a:r>
              <a:rPr lang="en-GB" noProof="0" dirty="0"/>
              <a:t>DIPS at OUS.</a:t>
            </a:r>
          </a:p>
          <a:p>
            <a:r>
              <a:rPr lang="en-GB" noProof="0" dirty="0"/>
              <a:t>Running Oct. 2014</a:t>
            </a:r>
          </a:p>
          <a:p>
            <a:r>
              <a:rPr lang="en-GB" noProof="0" dirty="0"/>
              <a:t>80 M Euros</a:t>
            </a:r>
          </a:p>
          <a:p>
            <a:r>
              <a:rPr lang="en-GB" noProof="0" dirty="0"/>
              <a:t>Integration with 55 applications</a:t>
            </a:r>
          </a:p>
          <a:p>
            <a:r>
              <a:rPr lang="en-GB" noProof="0" dirty="0"/>
              <a:t>Phase 2: 60 additional applications</a:t>
            </a:r>
          </a:p>
          <a:p>
            <a:r>
              <a:rPr lang="en-GB" noProof="0" dirty="0"/>
              <a:t>Standardizing databases ++</a:t>
            </a:r>
          </a:p>
          <a:p>
            <a:r>
              <a:rPr lang="en-GB" noProof="0" dirty="0"/>
              <a:t>Planning consolidation: 130 – 200 M Euros</a:t>
            </a:r>
          </a:p>
          <a:p>
            <a:r>
              <a:rPr lang="en-GB" noProof="0" dirty="0"/>
              <a:t>700-1000 integrations</a:t>
            </a:r>
          </a:p>
          <a:p>
            <a:r>
              <a:rPr lang="en-GB" noProof="0" dirty="0"/>
              <a:t>Converting to new version: 90 M Euros</a:t>
            </a:r>
          </a:p>
          <a:p>
            <a:r>
              <a:rPr lang="en-GB" noProof="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06886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Integration -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Ad-hoc</a:t>
            </a:r>
          </a:p>
          <a:p>
            <a:r>
              <a:rPr lang="en-GB" noProof="0" dirty="0"/>
              <a:t>Standardize messages – plug and play: failed!!</a:t>
            </a:r>
          </a:p>
          <a:p>
            <a:r>
              <a:rPr lang="en-GB" noProof="0" dirty="0"/>
              <a:t>Hospital ESBs (BizTalk)</a:t>
            </a:r>
          </a:p>
          <a:p>
            <a:r>
              <a:rPr lang="en-GB" noProof="0" dirty="0"/>
              <a:t>Regional control of ESBs</a:t>
            </a:r>
          </a:p>
          <a:p>
            <a:pPr lvl="1"/>
            <a:r>
              <a:rPr lang="en-GB" noProof="0" dirty="0"/>
              <a:t>Integration Factory</a:t>
            </a:r>
          </a:p>
          <a:p>
            <a:r>
              <a:rPr lang="en-GB" noProof="0" dirty="0"/>
              <a:t>Integration Platform: BizTalk  &amp; Internet Integration Server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202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Reorganization: RKL (RCS), CMS, CTS, ..</a:t>
            </a:r>
          </a:p>
          <a:p>
            <a:r>
              <a:rPr lang="en-GB" noProof="0" dirty="0"/>
              <a:t>DIPS consolidation: 1.2 – 1.8 BMNOK</a:t>
            </a:r>
          </a:p>
          <a:p>
            <a:pPr lvl="1"/>
            <a:r>
              <a:rPr lang="en-GB" noProof="0" dirty="0"/>
              <a:t>Stepwise, limited strategy</a:t>
            </a:r>
          </a:p>
          <a:p>
            <a:r>
              <a:rPr lang="en-GB" noProof="0" dirty="0"/>
              <a:t>LAB and Rad: troubled</a:t>
            </a:r>
          </a:p>
          <a:p>
            <a:r>
              <a:rPr lang="en-GB" noProof="0" dirty="0"/>
              <a:t>Infrastructure: stopped</a:t>
            </a:r>
          </a:p>
          <a:p>
            <a:r>
              <a:rPr lang="en-GB" noProof="0" dirty="0" err="1"/>
              <a:t>Østfold</a:t>
            </a:r>
            <a:r>
              <a:rPr lang="en-GB" noProof="0" dirty="0"/>
              <a:t>: Outside DR, successful</a:t>
            </a:r>
          </a:p>
          <a:p>
            <a:r>
              <a:rPr lang="en-GB" noProof="0" dirty="0"/>
              <a:t>Others: </a:t>
            </a:r>
            <a:r>
              <a:rPr lang="en-GB" noProof="0" dirty="0" err="1"/>
              <a:t>Imatis</a:t>
            </a:r>
            <a:r>
              <a:rPr lang="en-GB" noProof="0" dirty="0"/>
              <a:t> (whiteboards), </a:t>
            </a:r>
            <a:r>
              <a:rPr lang="en-GB" noProof="0" dirty="0" err="1"/>
              <a:t>MediCLoud</a:t>
            </a:r>
            <a:r>
              <a:rPr lang="en-GB" noProof="0" dirty="0"/>
              <a:t>, ..</a:t>
            </a:r>
          </a:p>
          <a:p>
            <a:r>
              <a:rPr lang="en-GB" noProof="0" dirty="0"/>
              <a:t>Evolution of the Integration Platform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579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Failure of “Application Theory”</a:t>
            </a:r>
          </a:p>
          <a:p>
            <a:r>
              <a:rPr lang="en-GB" noProof="0" dirty="0"/>
              <a:t>Positive: Emerging  (generative) platform-oriented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70799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19BD6A-3542-1445-9103-E0C899DA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Platforms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B013C5E-A968-A84B-856A-B07D79927B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862931"/>
            <a:ext cx="5054600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880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E38EA7-1CC0-F244-8856-94B43526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Applications (silos) as Platform ecosystem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CEA467E-CAA6-0046-8531-C40545DB0EF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02" y="1600200"/>
            <a:ext cx="560299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29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62FA6E-9208-AD4A-8955-610AA28D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Multi-platform infrastructure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289F373-6EF3-4140-B3E7-FB3696B9F1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9376" y="1600200"/>
            <a:ext cx="720524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C352BC-7176-344A-AC1A-9429BB61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5FA0936-1AF9-934D-90E6-A0AEDAC56BE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67" y="1600200"/>
            <a:ext cx="672366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50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822228" y="800058"/>
            <a:ext cx="7782220" cy="5293238"/>
            <a:chOff x="813673" y="536508"/>
            <a:chExt cx="7790775" cy="5556788"/>
          </a:xfrm>
        </p:grpSpPr>
        <p:sp>
          <p:nvSpPr>
            <p:cNvPr id="81" name="TextBox 80"/>
            <p:cNvSpPr txBox="1"/>
            <p:nvPr/>
          </p:nvSpPr>
          <p:spPr>
            <a:xfrm>
              <a:off x="6194597" y="3273759"/>
              <a:ext cx="1598880" cy="775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Institutional</a:t>
              </a:r>
            </a:p>
            <a:p>
              <a:r>
                <a:rPr lang="en-GB" sz="1400" dirty="0"/>
                <a:t>boundary resource</a:t>
              </a:r>
            </a:p>
            <a:p>
              <a:r>
                <a:rPr lang="en-GB" sz="1400" dirty="0"/>
                <a:t>level x+1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3673" y="2819740"/>
              <a:ext cx="1872209" cy="19524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33754" y="1744396"/>
              <a:ext cx="554461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34125" y="3129315"/>
              <a:ext cx="1527179" cy="543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6359840" y="536508"/>
              <a:ext cx="93610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34125" y="536508"/>
              <a:ext cx="93610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831448" y="536508"/>
              <a:ext cx="93610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720213" y="536508"/>
              <a:ext cx="93610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3776" y="3312772"/>
              <a:ext cx="1687913" cy="6316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39321" y="3892855"/>
              <a:ext cx="1440160" cy="7920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533754" y="1184580"/>
              <a:ext cx="792088" cy="563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4"/>
            </p:cNvCxnSpPr>
            <p:nvPr/>
          </p:nvCxnSpPr>
          <p:spPr>
            <a:xfrm>
              <a:off x="3299500" y="1184580"/>
              <a:ext cx="0" cy="563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4"/>
            </p:cNvCxnSpPr>
            <p:nvPr/>
          </p:nvCxnSpPr>
          <p:spPr>
            <a:xfrm>
              <a:off x="5188265" y="1184580"/>
              <a:ext cx="0" cy="563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5" idx="4"/>
            </p:cNvCxnSpPr>
            <p:nvPr/>
          </p:nvCxnSpPr>
          <p:spPr>
            <a:xfrm flipH="1">
              <a:off x="6286282" y="1184580"/>
              <a:ext cx="541610" cy="563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3" idx="0"/>
            </p:cNvCxnSpPr>
            <p:nvPr/>
          </p:nvCxnSpPr>
          <p:spPr>
            <a:xfrm flipH="1">
              <a:off x="1697715" y="2608492"/>
              <a:ext cx="34062" cy="520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38" idx="0"/>
            </p:cNvCxnSpPr>
            <p:nvPr/>
          </p:nvCxnSpPr>
          <p:spPr>
            <a:xfrm>
              <a:off x="3292311" y="2611928"/>
              <a:ext cx="0" cy="209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3" idx="0"/>
            </p:cNvCxnSpPr>
            <p:nvPr/>
          </p:nvCxnSpPr>
          <p:spPr>
            <a:xfrm>
              <a:off x="6535903" y="2611928"/>
              <a:ext cx="381830" cy="700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" idx="2"/>
              <a:endCxn id="14" idx="0"/>
            </p:cNvCxnSpPr>
            <p:nvPr/>
          </p:nvCxnSpPr>
          <p:spPr>
            <a:xfrm>
              <a:off x="1697715" y="3672812"/>
              <a:ext cx="61686" cy="220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841873" y="2821176"/>
              <a:ext cx="900875" cy="19509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292080" y="3149592"/>
              <a:ext cx="3312368" cy="29437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450006" y="3944416"/>
              <a:ext cx="311683" cy="191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053385" y="724719"/>
              <a:ext cx="679137" cy="387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App1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35903" y="724719"/>
              <a:ext cx="736908" cy="387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App 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28393" y="1987065"/>
              <a:ext cx="3785962" cy="387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institutional boundary resource level x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62782" y="3965734"/>
              <a:ext cx="1082639" cy="613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Core vendor</a:t>
              </a:r>
            </a:p>
            <a:p>
              <a:r>
                <a:rPr lang="en-GB" sz="1400" dirty="0"/>
                <a:t>platform 1</a:t>
              </a:r>
              <a:r>
                <a:rPr lang="en-GB" dirty="0"/>
                <a:t>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02250" y="3149592"/>
              <a:ext cx="1460658" cy="549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 boundary</a:t>
              </a:r>
            </a:p>
            <a:p>
              <a:r>
                <a:rPr lang="en-GB" sz="1400" dirty="0"/>
                <a:t>Resource 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27140" y="3464108"/>
              <a:ext cx="816505" cy="775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</a:t>
              </a:r>
            </a:p>
            <a:p>
              <a:r>
                <a:rPr lang="en-GB" sz="1400" dirty="0"/>
                <a:t>Platform</a:t>
              </a:r>
            </a:p>
            <a:p>
              <a:r>
                <a:rPr lang="en-GB" sz="1400" dirty="0"/>
                <a:t>2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5210" y="2807337"/>
              <a:ext cx="900875" cy="19509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00477" y="3450269"/>
              <a:ext cx="816505" cy="775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</a:t>
              </a:r>
            </a:p>
            <a:p>
              <a:r>
                <a:rPr lang="en-GB" sz="1400" dirty="0"/>
                <a:t>Platform</a:t>
              </a:r>
            </a:p>
            <a:p>
              <a:r>
                <a:rPr lang="en-GB" sz="1400" dirty="0"/>
                <a:t>n</a:t>
              </a:r>
            </a:p>
          </p:txBody>
        </p:sp>
        <p:cxnSp>
          <p:nvCxnSpPr>
            <p:cNvPr id="75" name="Straight Connector 74"/>
            <p:cNvCxnSpPr>
              <a:endCxn id="72" idx="0"/>
            </p:cNvCxnSpPr>
            <p:nvPr/>
          </p:nvCxnSpPr>
          <p:spPr>
            <a:xfrm>
              <a:off x="4565647" y="2585124"/>
              <a:ext cx="1" cy="222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85"/>
            <p:cNvSpPr/>
            <p:nvPr/>
          </p:nvSpPr>
          <p:spPr>
            <a:xfrm>
              <a:off x="5552696" y="5172960"/>
              <a:ext cx="1273275" cy="624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585971" y="5274641"/>
              <a:ext cx="1082639" cy="549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Core vendor</a:t>
              </a:r>
            </a:p>
            <a:p>
              <a:r>
                <a:rPr lang="en-GB" sz="1400" dirty="0"/>
                <a:t>platform  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463273" y="4283503"/>
              <a:ext cx="1527179" cy="543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531398" y="4303780"/>
              <a:ext cx="1460658" cy="549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 boundary</a:t>
              </a:r>
            </a:p>
            <a:p>
              <a:r>
                <a:rPr lang="en-GB" sz="1400" dirty="0"/>
                <a:t>Resource 1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426064" y="4136279"/>
              <a:ext cx="975806" cy="18130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450006" y="4751421"/>
              <a:ext cx="952910" cy="549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</a:t>
              </a:r>
            </a:p>
            <a:p>
              <a:r>
                <a:rPr lang="en-GB" sz="1400" dirty="0"/>
                <a:t>platform n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H="1">
              <a:off x="6359840" y="3944416"/>
              <a:ext cx="366978" cy="3137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194597" y="4798349"/>
              <a:ext cx="66328" cy="3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5364089" y="4136279"/>
              <a:ext cx="1714282" cy="18130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836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214E5-0258-2543-BD88-17A3BCAC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Platforms in user organizations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4F3A85-BBED-514C-A27D-65DF2AFD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Case</a:t>
            </a:r>
          </a:p>
          <a:p>
            <a:pPr lvl="1"/>
            <a:r>
              <a:rPr lang="en-GB" noProof="0" dirty="0"/>
              <a:t>Large bank</a:t>
            </a:r>
          </a:p>
          <a:p>
            <a:pPr lvl="1"/>
            <a:r>
              <a:rPr lang="en-GB" noProof="0" dirty="0"/>
              <a:t>Pressure due to consumerization of IT</a:t>
            </a:r>
          </a:p>
          <a:p>
            <a:pPr lvl="2"/>
            <a:r>
              <a:rPr lang="en-GB" noProof="0" dirty="0"/>
              <a:t>Tension: securing - resourcing</a:t>
            </a:r>
          </a:p>
          <a:p>
            <a:pPr lvl="1"/>
            <a:r>
              <a:rPr lang="en-GB" noProof="0" dirty="0"/>
              <a:t>Restructuring applications into platform</a:t>
            </a:r>
          </a:p>
          <a:p>
            <a:pPr lvl="1"/>
            <a:r>
              <a:rPr lang="en-GB" noProof="0" dirty="0"/>
              <a:t>+apps</a:t>
            </a:r>
          </a:p>
          <a:p>
            <a:pPr lvl="1"/>
            <a:r>
              <a:rPr lang="en-GB" noProof="0" dirty="0"/>
              <a:t>+ «glue»</a:t>
            </a:r>
          </a:p>
          <a:p>
            <a:pPr lvl="1"/>
            <a:r>
              <a:rPr lang="en-GB" noProof="0" dirty="0"/>
              <a:t>Change: functional -&gt;platform-based governance</a:t>
            </a:r>
          </a:p>
        </p:txBody>
      </p:sp>
    </p:spTree>
    <p:extLst>
      <p:ext uri="{BB962C8B-B14F-4D97-AF65-F5344CB8AC3E}">
        <p14:creationId xmlns:p14="http://schemas.microsoft.com/office/powerpoint/2010/main" val="46164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75656" y="188640"/>
            <a:ext cx="7200800" cy="6480720"/>
            <a:chOff x="1475656" y="188640"/>
            <a:chExt cx="7200800" cy="6480720"/>
          </a:xfrm>
        </p:grpSpPr>
        <p:sp>
          <p:nvSpPr>
            <p:cNvPr id="3" name="TextBox 2"/>
            <p:cNvSpPr txBox="1"/>
            <p:nvPr/>
          </p:nvSpPr>
          <p:spPr>
            <a:xfrm>
              <a:off x="4336307" y="2435977"/>
              <a:ext cx="159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Regional</a:t>
              </a:r>
            </a:p>
            <a:p>
              <a:r>
                <a:rPr lang="en-GB" sz="1400" dirty="0"/>
                <a:t>Boundary</a:t>
              </a:r>
            </a:p>
            <a:p>
              <a:r>
                <a:rPr lang="en-GB" sz="1400" dirty="0"/>
                <a:t>resource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19672" y="1935288"/>
              <a:ext cx="1728192" cy="19524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47864" y="1340768"/>
              <a:ext cx="3024336" cy="4338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5745" y="2244863"/>
              <a:ext cx="1527179" cy="543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427984" y="332656"/>
              <a:ext cx="93610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5486" y="2474990"/>
              <a:ext cx="1687913" cy="6316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63688" y="2996952"/>
              <a:ext cx="1440160" cy="7920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" name="Straight Connector 9"/>
            <p:cNvCxnSpPr>
              <a:stCxn id="7" idx="4"/>
              <a:endCxn id="5" idx="0"/>
            </p:cNvCxnSpPr>
            <p:nvPr/>
          </p:nvCxnSpPr>
          <p:spPr>
            <a:xfrm flipH="1">
              <a:off x="4860032" y="980728"/>
              <a:ext cx="36004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6" idx="0"/>
            </p:cNvCxnSpPr>
            <p:nvPr/>
          </p:nvCxnSpPr>
          <p:spPr>
            <a:xfrm flipH="1">
              <a:off x="2489335" y="1772816"/>
              <a:ext cx="1290577" cy="472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8" idx="0"/>
            </p:cNvCxnSpPr>
            <p:nvPr/>
          </p:nvCxnSpPr>
          <p:spPr>
            <a:xfrm>
              <a:off x="5004048" y="1772816"/>
              <a:ext cx="55395" cy="702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  <a:endCxn id="9" idx="0"/>
            </p:cNvCxnSpPr>
            <p:nvPr/>
          </p:nvCxnSpPr>
          <p:spPr>
            <a:xfrm flipH="1">
              <a:off x="2483768" y="2788360"/>
              <a:ext cx="5567" cy="208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148896" y="2333450"/>
              <a:ext cx="1863264" cy="29437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8959" y="500726"/>
              <a:ext cx="560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App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36505" y="1340768"/>
              <a:ext cx="2779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Hospital boundary resource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54402" y="3081282"/>
              <a:ext cx="10814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Core vendor</a:t>
              </a:r>
            </a:p>
            <a:p>
              <a:r>
                <a:rPr lang="en-GB" sz="1400" dirty="0"/>
                <a:t>platform </a:t>
              </a:r>
              <a:r>
                <a:rPr lang="en-GB" dirty="0"/>
                <a:t>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3870" y="2265140"/>
              <a:ext cx="14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 boundary</a:t>
              </a:r>
            </a:p>
            <a:p>
              <a:r>
                <a:rPr lang="en-GB" sz="1400" dirty="0"/>
                <a:t>Resource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409512" y="4356818"/>
              <a:ext cx="1273275" cy="624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42787" y="4458499"/>
              <a:ext cx="1081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Core vendor</a:t>
              </a:r>
            </a:p>
            <a:p>
              <a:r>
                <a:rPr lang="en-GB" sz="1400" dirty="0"/>
                <a:t>platform 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20089" y="3467361"/>
              <a:ext cx="1527179" cy="543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88214" y="3487638"/>
              <a:ext cx="14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 boundary</a:t>
              </a:r>
            </a:p>
            <a:p>
              <a:r>
                <a:rPr lang="en-GB" sz="1400" dirty="0"/>
                <a:t>Resource </a:t>
              </a:r>
            </a:p>
          </p:txBody>
        </p:sp>
        <p:cxnSp>
          <p:nvCxnSpPr>
            <p:cNvPr id="23" name="Straight Connector 22"/>
            <p:cNvCxnSpPr>
              <a:stCxn id="8" idx="2"/>
              <a:endCxn id="21" idx="0"/>
            </p:cNvCxnSpPr>
            <p:nvPr/>
          </p:nvCxnSpPr>
          <p:spPr>
            <a:xfrm>
              <a:off x="5059443" y="3106634"/>
              <a:ext cx="24236" cy="360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051413" y="3982207"/>
              <a:ext cx="66328" cy="3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220905" y="3320137"/>
              <a:ext cx="1714282" cy="18130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47646" y="3703234"/>
              <a:ext cx="159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National</a:t>
              </a:r>
            </a:p>
            <a:p>
              <a:r>
                <a:rPr lang="en-GB" sz="1400" dirty="0"/>
                <a:t>Boundary</a:t>
              </a:r>
            </a:p>
            <a:p>
              <a:r>
                <a:rPr lang="en-GB" sz="1400" dirty="0"/>
                <a:t>resource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26825" y="3742247"/>
              <a:ext cx="1687913" cy="6316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60235" y="3600707"/>
              <a:ext cx="1872205" cy="29437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020272" y="5589240"/>
              <a:ext cx="1273275" cy="624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53547" y="5690921"/>
              <a:ext cx="1081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Core vendor</a:t>
              </a:r>
            </a:p>
            <a:p>
              <a:r>
                <a:rPr lang="en-GB" sz="1400" dirty="0"/>
                <a:t>platform 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31428" y="4734618"/>
              <a:ext cx="1527179" cy="543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9553" y="4754895"/>
              <a:ext cx="14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Vendor boundary</a:t>
              </a:r>
            </a:p>
            <a:p>
              <a:r>
                <a:rPr lang="en-GB" sz="1400" dirty="0"/>
                <a:t>Resource </a:t>
              </a:r>
            </a:p>
          </p:txBody>
        </p:sp>
        <p:cxnSp>
          <p:nvCxnSpPr>
            <p:cNvPr id="34" name="Straight Connector 33"/>
            <p:cNvCxnSpPr>
              <a:stCxn id="27" idx="2"/>
              <a:endCxn id="32" idx="0"/>
            </p:cNvCxnSpPr>
            <p:nvPr/>
          </p:nvCxnSpPr>
          <p:spPr>
            <a:xfrm flipH="1">
              <a:off x="7595018" y="4441898"/>
              <a:ext cx="52068" cy="292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562752" y="5249464"/>
              <a:ext cx="66328" cy="3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6732244" y="4587394"/>
              <a:ext cx="1714282" cy="18130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524237" y="3106634"/>
              <a:ext cx="1970614" cy="632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28" idx="0"/>
            </p:cNvCxnSpPr>
            <p:nvPr/>
          </p:nvCxnSpPr>
          <p:spPr>
            <a:xfrm>
              <a:off x="5652120" y="1772816"/>
              <a:ext cx="1918662" cy="1969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1475656" y="188640"/>
              <a:ext cx="7200800" cy="64807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2163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FAB7C1-10D1-5948-925C-44C3208F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IT governance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C9320D12-3509-0D47-A5A3-E3DA5EB92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825218"/>
              </p:ext>
            </p:extLst>
          </p:nvPr>
        </p:nvGraphicFramePr>
        <p:xfrm>
          <a:off x="457200" y="1600200"/>
          <a:ext cx="8229600" cy="413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57373255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3329482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29850122"/>
                    </a:ext>
                  </a:extLst>
                </a:gridCol>
              </a:tblGrid>
              <a:tr h="463812">
                <a:tc>
                  <a:txBody>
                    <a:bodyPr/>
                    <a:lstStyle/>
                    <a:p>
                      <a:endParaRPr lang="nb-NO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err="1"/>
                        <a:t>Focuntional</a:t>
                      </a:r>
                      <a:r>
                        <a:rPr lang="nb-NO" sz="2400"/>
                        <a:t> (=EA)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Platform </a:t>
                      </a:r>
                      <a:r>
                        <a:rPr lang="nb-NO" sz="2400" err="1"/>
                        <a:t>based</a:t>
                      </a:r>
                      <a:endParaRPr lang="nb-NO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838354"/>
                  </a:ext>
                </a:extLst>
              </a:tr>
              <a:tr h="800552">
                <a:tc>
                  <a:txBody>
                    <a:bodyPr/>
                    <a:lstStyle/>
                    <a:p>
                      <a:r>
                        <a:rPr lang="nb-NO" sz="2400"/>
                        <a:t>Focus (</a:t>
                      </a:r>
                      <a:r>
                        <a:rPr lang="nb-NO" sz="2400" err="1"/>
                        <a:t>what</a:t>
                      </a:r>
                      <a:r>
                        <a:rPr lang="nb-NO" sz="24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err="1"/>
                        <a:t>Proprietary</a:t>
                      </a:r>
                      <a:r>
                        <a:rPr lang="nb-NO" sz="2400"/>
                        <a:t> and </a:t>
                      </a:r>
                      <a:r>
                        <a:rPr lang="nb-NO" sz="2400" err="1"/>
                        <a:t>sourced</a:t>
                      </a:r>
                      <a:r>
                        <a:rPr lang="nb-NO" sz="2400"/>
                        <a:t> IT </a:t>
                      </a:r>
                      <a:r>
                        <a:rPr lang="nb-NO" sz="2400" err="1"/>
                        <a:t>resources</a:t>
                      </a:r>
                      <a:endParaRPr lang="nb-NO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Re-combination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18730"/>
                  </a:ext>
                </a:extLst>
              </a:tr>
              <a:tr h="800552">
                <a:tc>
                  <a:txBody>
                    <a:bodyPr/>
                    <a:lstStyle/>
                    <a:p>
                      <a:r>
                        <a:rPr lang="nb-NO" sz="2400"/>
                        <a:t>Scope (</a:t>
                      </a:r>
                      <a:r>
                        <a:rPr lang="nb-NO" sz="2400" err="1"/>
                        <a:t>who</a:t>
                      </a:r>
                      <a:r>
                        <a:rPr lang="nb-NO" sz="24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IT </a:t>
                      </a:r>
                      <a:r>
                        <a:rPr lang="nb-NO" sz="2400" err="1"/>
                        <a:t>function</a:t>
                      </a:r>
                      <a:endParaRPr lang="nb-NO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err="1"/>
                        <a:t>Autonomous</a:t>
                      </a:r>
                      <a:r>
                        <a:rPr lang="nb-NO" sz="2400"/>
                        <a:t> cross-</a:t>
                      </a:r>
                      <a:r>
                        <a:rPr lang="nb-NO" sz="2400" err="1"/>
                        <a:t>functional</a:t>
                      </a:r>
                      <a:r>
                        <a:rPr lang="nb-NO" sz="2400"/>
                        <a:t>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82966"/>
                  </a:ext>
                </a:extLst>
              </a:tr>
              <a:tr h="2029103">
                <a:tc>
                  <a:txBody>
                    <a:bodyPr/>
                    <a:lstStyle/>
                    <a:p>
                      <a:r>
                        <a:rPr lang="nb-NO" sz="2400" err="1"/>
                        <a:t>Patterns</a:t>
                      </a:r>
                      <a:r>
                        <a:rPr lang="nb-NO" sz="2400"/>
                        <a:t> (</a:t>
                      </a:r>
                      <a:r>
                        <a:rPr lang="nb-NO" sz="2400" err="1"/>
                        <a:t>how</a:t>
                      </a:r>
                      <a:r>
                        <a:rPr lang="nb-NO" sz="24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err="1"/>
                        <a:t>Structural</a:t>
                      </a:r>
                      <a:r>
                        <a:rPr lang="nb-NO" sz="2400"/>
                        <a:t> arrangements, formal </a:t>
                      </a:r>
                      <a:r>
                        <a:rPr lang="nb-NO" sz="2400" err="1"/>
                        <a:t>processes</a:t>
                      </a:r>
                      <a:r>
                        <a:rPr lang="nb-NO" sz="2400"/>
                        <a:t>, </a:t>
                      </a:r>
                      <a:r>
                        <a:rPr lang="nb-NO" sz="2400" err="1"/>
                        <a:t>relational</a:t>
                      </a:r>
                      <a:r>
                        <a:rPr lang="nb-NO" sz="2400"/>
                        <a:t> </a:t>
                      </a:r>
                      <a:r>
                        <a:rPr lang="nb-NO" sz="2400" err="1"/>
                        <a:t>mechanisms</a:t>
                      </a:r>
                      <a:endParaRPr lang="nb-NO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Platform standards, </a:t>
                      </a:r>
                      <a:r>
                        <a:rPr lang="nb-NO" sz="2400" err="1"/>
                        <a:t>automated</a:t>
                      </a:r>
                      <a:r>
                        <a:rPr lang="nb-NO" sz="2400"/>
                        <a:t> </a:t>
                      </a:r>
                      <a:r>
                        <a:rPr lang="nb-NO" sz="2400" err="1"/>
                        <a:t>processes</a:t>
                      </a:r>
                      <a:r>
                        <a:rPr lang="nb-NO" sz="2400"/>
                        <a:t>, </a:t>
                      </a:r>
                      <a:r>
                        <a:rPr lang="nb-NO" sz="2400" err="1"/>
                        <a:t>multilayered</a:t>
                      </a:r>
                      <a:r>
                        <a:rPr lang="nb-NO" sz="2400"/>
                        <a:t> </a:t>
                      </a:r>
                      <a:r>
                        <a:rPr lang="nb-NO" sz="2400" err="1"/>
                        <a:t>architecture</a:t>
                      </a:r>
                      <a:endParaRPr lang="nb-NO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756726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BF07F530-86FF-534F-807F-9A802828CAF4}"/>
              </a:ext>
            </a:extLst>
          </p:cNvPr>
          <p:cNvSpPr/>
          <p:nvPr/>
        </p:nvSpPr>
        <p:spPr>
          <a:xfrm>
            <a:off x="5337810" y="4754880"/>
            <a:ext cx="2891790" cy="12230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31B85A-A57E-674C-AABC-9D84A750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From platforms to infrastructures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FB7CC2-D201-9F4A-978C-7A84EBC2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Infrastructures: multiplicity of connected platforms/platform ecosystems</a:t>
            </a:r>
          </a:p>
          <a:p>
            <a:r>
              <a:rPr lang="en-GB" noProof="0" dirty="0"/>
              <a:t>Platform: business model</a:t>
            </a:r>
          </a:p>
          <a:p>
            <a:r>
              <a:rPr lang="en-GB" noProof="0" dirty="0"/>
              <a:t>Infrastructure: shared resources for a community or society</a:t>
            </a:r>
          </a:p>
          <a:p>
            <a:r>
              <a:rPr lang="en-GB" noProof="0" dirty="0"/>
              <a:t>Platforms as infrastructures?</a:t>
            </a:r>
          </a:p>
          <a:p>
            <a:r>
              <a:rPr lang="en-GB" noProof="0" dirty="0"/>
              <a:t>Infrastructures as platforms?</a:t>
            </a:r>
          </a:p>
        </p:txBody>
      </p:sp>
    </p:spTree>
    <p:extLst>
      <p:ext uri="{BB962C8B-B14F-4D97-AF65-F5344CB8AC3E}">
        <p14:creationId xmlns:p14="http://schemas.microsoft.com/office/powerpoint/2010/main" val="23920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3856778-BDED-0047-B2E5-C6AED45B7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1200150"/>
            <a:ext cx="7404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6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3856778-BDED-0047-B2E5-C6AED45B7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1200150"/>
            <a:ext cx="7404100" cy="44577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119B837-818D-BC41-9D2C-CBA060B74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117"/>
            <a:ext cx="9144000" cy="58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EFE8240-46A0-8A44-828B-22727B6D5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45237"/>
              </p:ext>
            </p:extLst>
          </p:nvPr>
        </p:nvGraphicFramePr>
        <p:xfrm>
          <a:off x="720435" y="498764"/>
          <a:ext cx="7786257" cy="6216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419">
                  <a:extLst>
                    <a:ext uri="{9D8B030D-6E8A-4147-A177-3AD203B41FA5}">
                      <a16:colId xmlns:a16="http://schemas.microsoft.com/office/drawing/2014/main" val="2665522902"/>
                    </a:ext>
                  </a:extLst>
                </a:gridCol>
                <a:gridCol w="2595419">
                  <a:extLst>
                    <a:ext uri="{9D8B030D-6E8A-4147-A177-3AD203B41FA5}">
                      <a16:colId xmlns:a16="http://schemas.microsoft.com/office/drawing/2014/main" val="2849366490"/>
                    </a:ext>
                  </a:extLst>
                </a:gridCol>
                <a:gridCol w="2595419">
                  <a:extLst>
                    <a:ext uri="{9D8B030D-6E8A-4147-A177-3AD203B41FA5}">
                      <a16:colId xmlns:a16="http://schemas.microsoft.com/office/drawing/2014/main" val="1774334866"/>
                    </a:ext>
                  </a:extLst>
                </a:gridCol>
              </a:tblGrid>
              <a:tr h="5148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Stability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Change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768142"/>
                  </a:ext>
                </a:extLst>
              </a:tr>
              <a:tr h="24666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Architecture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Integration (efficiency)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Uniformity, standardization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Centralized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Modularization (flex)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Variation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Decentralized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261088"/>
                  </a:ext>
                </a:extLst>
              </a:tr>
              <a:tr h="31422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Governance (strategy, organizing)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Consolidation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Long term focus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Planned change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Centralized control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Local optimization (adapt.), innovation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Short term focus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Emergent change</a:t>
                      </a:r>
                      <a:endParaRPr lang="nb-NO" sz="2000">
                        <a:effectLst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Distributed control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892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24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“Digital Renewal” – IT programme (2012) of the South East Health Authority in Norway</a:t>
            </a:r>
          </a:p>
          <a:p>
            <a:r>
              <a:rPr lang="en-GB" noProof="0" dirty="0"/>
              <a:t>75-80.000 employees</a:t>
            </a:r>
          </a:p>
          <a:p>
            <a:r>
              <a:rPr lang="en-GB" noProof="0" dirty="0"/>
              <a:t>11 hospital trusts (40-50 hospitals)</a:t>
            </a:r>
          </a:p>
          <a:p>
            <a:r>
              <a:rPr lang="en-GB" noProof="0" dirty="0"/>
              <a:t>5.700 applications</a:t>
            </a:r>
          </a:p>
          <a:p>
            <a:pPr lvl="1"/>
            <a:r>
              <a:rPr lang="en-GB" noProof="0" dirty="0"/>
              <a:t>Fragmentation</a:t>
            </a:r>
          </a:p>
          <a:p>
            <a:pPr lvl="1"/>
            <a:r>
              <a:rPr lang="en-GB" noProof="0" dirty="0"/>
              <a:t>Costs</a:t>
            </a:r>
          </a:p>
          <a:p>
            <a:r>
              <a:rPr lang="en-GB" noProof="0" dirty="0"/>
              <a:t>MTUs (25.000 at OUS) &amp; IoT, mobile apps,..</a:t>
            </a:r>
          </a:p>
          <a:p>
            <a:pPr marL="514350" indent="-45720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496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Evolution of IIs in </a:t>
            </a:r>
            <a:r>
              <a:rPr lang="en-GB" noProof="0" dirty="0" err="1"/>
              <a:t>Helse</a:t>
            </a:r>
            <a:r>
              <a:rPr lang="en-GB" noProof="0" dirty="0"/>
              <a:t> </a:t>
            </a:r>
            <a:r>
              <a:rPr lang="en-GB" noProof="0" dirty="0" err="1"/>
              <a:t>Sør-Øst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Started in the 70-ies, stand-alone applications</a:t>
            </a:r>
          </a:p>
          <a:p>
            <a:r>
              <a:rPr lang="en-GB" noProof="0" dirty="0"/>
              <a:t>Growth in no of applications</a:t>
            </a:r>
          </a:p>
          <a:p>
            <a:r>
              <a:rPr lang="en-GB" noProof="0" dirty="0"/>
              <a:t>Communication technology, integration</a:t>
            </a:r>
          </a:p>
          <a:p>
            <a:r>
              <a:rPr lang="en-GB" noProof="0" dirty="0"/>
              <a:t>Standardization:</a:t>
            </a:r>
          </a:p>
          <a:p>
            <a:pPr lvl="1"/>
            <a:r>
              <a:rPr lang="en-GB" noProof="0" dirty="0"/>
              <a:t>1990: Messages</a:t>
            </a:r>
          </a:p>
          <a:p>
            <a:pPr lvl="1"/>
            <a:r>
              <a:rPr lang="en-GB" noProof="0" dirty="0"/>
              <a:t>2003: regional application standards, national architecture</a:t>
            </a:r>
          </a:p>
          <a:p>
            <a:pPr lvl="1"/>
            <a:r>
              <a:rPr lang="en-GB" noProof="0" dirty="0"/>
              <a:t>2012: “consolidation of applications”</a:t>
            </a:r>
          </a:p>
        </p:txBody>
      </p:sp>
    </p:spTree>
    <p:extLst>
      <p:ext uri="{BB962C8B-B14F-4D97-AF65-F5344CB8AC3E}">
        <p14:creationId xmlns:p14="http://schemas.microsoft.com/office/powerpoint/2010/main" val="21735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533</Words>
  <Application>Microsoft Macintosh PowerPoint</Application>
  <PresentationFormat>Skjermfremvisning (4:3)</PresentationFormat>
  <Paragraphs>160</Paragraphs>
  <Slides>20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Platforms in user organizations &amp; platform-oriented infrastructures</vt:lpstr>
      <vt:lpstr>Platforms in user organizations</vt:lpstr>
      <vt:lpstr>IT governance</vt:lpstr>
      <vt:lpstr>From platforms to infrastructures</vt:lpstr>
      <vt:lpstr>PowerPoint-presentasjon</vt:lpstr>
      <vt:lpstr>PowerPoint-presentasjon</vt:lpstr>
      <vt:lpstr>PowerPoint-presentasjon</vt:lpstr>
      <vt:lpstr>Case</vt:lpstr>
      <vt:lpstr>Evolution of IIs in Helse Sør-Øst</vt:lpstr>
      <vt:lpstr>Digital Renewal</vt:lpstr>
      <vt:lpstr>Outcomes: EPR</vt:lpstr>
      <vt:lpstr>Integration - history</vt:lpstr>
      <vt:lpstr>Outcomes</vt:lpstr>
      <vt:lpstr>Lessons learned</vt:lpstr>
      <vt:lpstr>Platforms</vt:lpstr>
      <vt:lpstr>Applications (silos) as Platform ecosystem</vt:lpstr>
      <vt:lpstr>Multi-platform infrastructure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Bruker ved UiO</dc:creator>
  <cp:lastModifiedBy>Ole Hanseth</cp:lastModifiedBy>
  <cp:revision>15</cp:revision>
  <cp:lastPrinted>2020-02-10T07:51:54Z</cp:lastPrinted>
  <dcterms:created xsi:type="dcterms:W3CDTF">2017-10-30T09:33:55Z</dcterms:created>
  <dcterms:modified xsi:type="dcterms:W3CDTF">2020-02-10T12:32:10Z</dcterms:modified>
</cp:coreProperties>
</file>