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2" r:id="rId11"/>
    <p:sldId id="273" r:id="rId12"/>
    <p:sldId id="274" r:id="rId13"/>
    <p:sldId id="269" r:id="rId14"/>
    <p:sldId id="270" r:id="rId15"/>
    <p:sldId id="271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40" autoAdjust="0"/>
    <p:restoredTop sz="78074"/>
  </p:normalViewPr>
  <p:slideViewPr>
    <p:cSldViewPr snapToGrid="0">
      <p:cViewPr varScale="1">
        <p:scale>
          <a:sx n="90" d="100"/>
          <a:sy n="90" d="100"/>
        </p:scale>
        <p:origin x="9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r Hukkelberg" userId="c0e90074-10c5-4141-9b2a-ec37ff240856" providerId="ADAL" clId="{26F46224-AC37-EB41-BEC6-D4F4AD8E2056}"/>
    <pc:docChg chg="custSel delSld modSld">
      <pc:chgData name="Ivar Hukkelberg" userId="c0e90074-10c5-4141-9b2a-ec37ff240856" providerId="ADAL" clId="{26F46224-AC37-EB41-BEC6-D4F4AD8E2056}" dt="2020-01-22T08:25:55.198" v="754" actId="207"/>
      <pc:docMkLst>
        <pc:docMk/>
      </pc:docMkLst>
      <pc:sldChg chg="modSp">
        <pc:chgData name="Ivar Hukkelberg" userId="c0e90074-10c5-4141-9b2a-ec37ff240856" providerId="ADAL" clId="{26F46224-AC37-EB41-BEC6-D4F4AD8E2056}" dt="2020-01-22T07:22:41.881" v="29" actId="113"/>
        <pc:sldMkLst>
          <pc:docMk/>
          <pc:sldMk cId="2991779592" sldId="260"/>
        </pc:sldMkLst>
        <pc:spChg chg="mod">
          <ac:chgData name="Ivar Hukkelberg" userId="c0e90074-10c5-4141-9b2a-ec37ff240856" providerId="ADAL" clId="{26F46224-AC37-EB41-BEC6-D4F4AD8E2056}" dt="2020-01-22T07:22:41.881" v="29" actId="113"/>
          <ac:spMkLst>
            <pc:docMk/>
            <pc:sldMk cId="2991779592" sldId="260"/>
            <ac:spMk id="3" creationId="{00000000-0000-0000-0000-000000000000}"/>
          </ac:spMkLst>
        </pc:spChg>
      </pc:sldChg>
      <pc:sldChg chg="addSp delSp modSp">
        <pc:chgData name="Ivar Hukkelberg" userId="c0e90074-10c5-4141-9b2a-ec37ff240856" providerId="ADAL" clId="{26F46224-AC37-EB41-BEC6-D4F4AD8E2056}" dt="2020-01-21T11:22:43.506" v="2" actId="1076"/>
        <pc:sldMkLst>
          <pc:docMk/>
          <pc:sldMk cId="844404943" sldId="262"/>
        </pc:sldMkLst>
        <pc:graphicFrameChg chg="del">
          <ac:chgData name="Ivar Hukkelberg" userId="c0e90074-10c5-4141-9b2a-ec37ff240856" providerId="ADAL" clId="{26F46224-AC37-EB41-BEC6-D4F4AD8E2056}" dt="2020-01-21T11:22:33.807" v="0" actId="478"/>
          <ac:graphicFrameMkLst>
            <pc:docMk/>
            <pc:sldMk cId="844404943" sldId="262"/>
            <ac:graphicFrameMk id="5" creationId="{00000000-0000-0000-0000-000000000000}"/>
          </ac:graphicFrameMkLst>
        </pc:graphicFrameChg>
        <pc:graphicFrameChg chg="add mod">
          <ac:chgData name="Ivar Hukkelberg" userId="c0e90074-10c5-4141-9b2a-ec37ff240856" providerId="ADAL" clId="{26F46224-AC37-EB41-BEC6-D4F4AD8E2056}" dt="2020-01-21T11:22:43.506" v="2" actId="1076"/>
          <ac:graphicFrameMkLst>
            <pc:docMk/>
            <pc:sldMk cId="844404943" sldId="262"/>
            <ac:graphicFrameMk id="8" creationId="{DFD8CB09-7827-D54F-ADD6-6AE16B12608A}"/>
          </ac:graphicFrameMkLst>
        </pc:graphicFrameChg>
      </pc:sldChg>
      <pc:sldChg chg="modSp">
        <pc:chgData name="Ivar Hukkelberg" userId="c0e90074-10c5-4141-9b2a-ec37ff240856" providerId="ADAL" clId="{26F46224-AC37-EB41-BEC6-D4F4AD8E2056}" dt="2020-01-22T08:25:55.198" v="754" actId="207"/>
        <pc:sldMkLst>
          <pc:docMk/>
          <pc:sldMk cId="4284983467" sldId="264"/>
        </pc:sldMkLst>
        <pc:spChg chg="mod">
          <ac:chgData name="Ivar Hukkelberg" userId="c0e90074-10c5-4141-9b2a-ec37ff240856" providerId="ADAL" clId="{26F46224-AC37-EB41-BEC6-D4F4AD8E2056}" dt="2020-01-22T08:25:55.198" v="754" actId="207"/>
          <ac:spMkLst>
            <pc:docMk/>
            <pc:sldMk cId="4284983467" sldId="264"/>
            <ac:spMk id="3" creationId="{00000000-0000-0000-0000-000000000000}"/>
          </ac:spMkLst>
        </pc:spChg>
      </pc:sldChg>
      <pc:sldChg chg="modSp modAnim modNotesTx">
        <pc:chgData name="Ivar Hukkelberg" userId="c0e90074-10c5-4141-9b2a-ec37ff240856" providerId="ADAL" clId="{26F46224-AC37-EB41-BEC6-D4F4AD8E2056}" dt="2020-01-22T07:38:57.185" v="669" actId="20577"/>
        <pc:sldMkLst>
          <pc:docMk/>
          <pc:sldMk cId="380643918" sldId="265"/>
        </pc:sldMkLst>
        <pc:spChg chg="mod">
          <ac:chgData name="Ivar Hukkelberg" userId="c0e90074-10c5-4141-9b2a-ec37ff240856" providerId="ADAL" clId="{26F46224-AC37-EB41-BEC6-D4F4AD8E2056}" dt="2020-01-22T07:21:36.841" v="24" actId="20577"/>
          <ac:spMkLst>
            <pc:docMk/>
            <pc:sldMk cId="380643918" sldId="265"/>
            <ac:spMk id="3" creationId="{00000000-0000-0000-0000-000000000000}"/>
          </ac:spMkLst>
        </pc:spChg>
      </pc:sldChg>
      <pc:sldChg chg="del">
        <pc:chgData name="Ivar Hukkelberg" userId="c0e90074-10c5-4141-9b2a-ec37ff240856" providerId="ADAL" clId="{26F46224-AC37-EB41-BEC6-D4F4AD8E2056}" dt="2020-01-21T11:22:57.313" v="3" actId="2696"/>
        <pc:sldMkLst>
          <pc:docMk/>
          <pc:sldMk cId="3312961307" sldId="267"/>
        </pc:sldMkLst>
      </pc:sldChg>
      <pc:sldChg chg="modSp">
        <pc:chgData name="Ivar Hukkelberg" userId="c0e90074-10c5-4141-9b2a-ec37ff240856" providerId="ADAL" clId="{26F46224-AC37-EB41-BEC6-D4F4AD8E2056}" dt="2020-01-22T07:21:57.859" v="28" actId="20577"/>
        <pc:sldMkLst>
          <pc:docMk/>
          <pc:sldMk cId="3127583165" sldId="272"/>
        </pc:sldMkLst>
        <pc:spChg chg="mod">
          <ac:chgData name="Ivar Hukkelberg" userId="c0e90074-10c5-4141-9b2a-ec37ff240856" providerId="ADAL" clId="{26F46224-AC37-EB41-BEC6-D4F4AD8E2056}" dt="2020-01-22T07:21:57.859" v="28" actId="20577"/>
          <ac:spMkLst>
            <pc:docMk/>
            <pc:sldMk cId="3127583165" sldId="27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D25A2-41B8-F540-A0CE-47A2FD050536}" type="datetimeFigureOut">
              <a:rPr lang="nb-NO" smtClean="0"/>
              <a:t>22.01.2020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23C15-593B-4544-93CC-84B6FEF1DB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7278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/>
              <a:t>Mainly</a:t>
            </a:r>
            <a:r>
              <a:rPr lang="nb-NO" dirty="0"/>
              <a:t> </a:t>
            </a:r>
            <a:r>
              <a:rPr lang="nb-NO" dirty="0" err="1"/>
              <a:t>two</a:t>
            </a:r>
            <a:r>
              <a:rPr lang="nb-NO" dirty="0"/>
              <a:t> types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platforms</a:t>
            </a:r>
            <a:r>
              <a:rPr lang="nb-NO" dirty="0"/>
              <a:t>: </a:t>
            </a:r>
          </a:p>
          <a:p>
            <a:pPr marL="228600" indent="-228600">
              <a:buAutoNum type="arabicParenR"/>
            </a:pPr>
            <a:r>
              <a:rPr lang="nb-NO" dirty="0" err="1"/>
              <a:t>innovation</a:t>
            </a:r>
            <a:r>
              <a:rPr lang="nb-NO" dirty="0"/>
              <a:t> </a:t>
            </a:r>
            <a:r>
              <a:rPr lang="nb-NO" dirty="0" err="1"/>
              <a:t>platforms</a:t>
            </a:r>
            <a:r>
              <a:rPr lang="nb-NO" dirty="0"/>
              <a:t> / </a:t>
            </a:r>
            <a:r>
              <a:rPr lang="nb-NO" dirty="0" err="1"/>
              <a:t>extetnsible</a:t>
            </a:r>
            <a:r>
              <a:rPr lang="nb-NO" dirty="0"/>
              <a:t> </a:t>
            </a:r>
            <a:r>
              <a:rPr lang="nb-NO" dirty="0" err="1"/>
              <a:t>codebase</a:t>
            </a:r>
            <a:r>
              <a:rPr lang="nb-NO" dirty="0"/>
              <a:t> (</a:t>
            </a:r>
            <a:r>
              <a:rPr lang="nb-NO" dirty="0" err="1"/>
              <a:t>android</a:t>
            </a:r>
            <a:r>
              <a:rPr lang="nb-NO" dirty="0"/>
              <a:t>, </a:t>
            </a:r>
            <a:r>
              <a:rPr lang="nb-NO" dirty="0" err="1"/>
              <a:t>ios</a:t>
            </a:r>
            <a:r>
              <a:rPr lang="nb-NO" dirty="0"/>
              <a:t>, SAP </a:t>
            </a:r>
            <a:r>
              <a:rPr lang="nb-NO" dirty="0" err="1"/>
              <a:t>etc</a:t>
            </a:r>
            <a:r>
              <a:rPr lang="nb-NO" dirty="0"/>
              <a:t>), </a:t>
            </a:r>
            <a:r>
              <a:rPr lang="nb-NO" dirty="0" err="1"/>
              <a:t>Cognite</a:t>
            </a:r>
            <a:r>
              <a:rPr lang="nb-NO" dirty="0"/>
              <a:t> and </a:t>
            </a:r>
            <a:r>
              <a:rPr lang="nb-NO" dirty="0" err="1"/>
              <a:t>other</a:t>
            </a:r>
            <a:r>
              <a:rPr lang="nb-NO" dirty="0"/>
              <a:t> </a:t>
            </a:r>
            <a:r>
              <a:rPr lang="nb-NO" dirty="0" err="1"/>
              <a:t>industry</a:t>
            </a:r>
            <a:r>
              <a:rPr lang="nb-NO" dirty="0"/>
              <a:t> </a:t>
            </a:r>
            <a:r>
              <a:rPr lang="nb-NO" dirty="0" err="1"/>
              <a:t>platforms</a:t>
            </a:r>
            <a:endParaRPr lang="nb-NO" dirty="0"/>
          </a:p>
          <a:p>
            <a:pPr marL="228600" indent="-228600">
              <a:buAutoNum type="arabicParenR"/>
            </a:pPr>
            <a:r>
              <a:rPr lang="nb-NO" dirty="0" err="1"/>
              <a:t>Transaction</a:t>
            </a:r>
            <a:r>
              <a:rPr lang="nb-NO" dirty="0"/>
              <a:t> </a:t>
            </a:r>
            <a:r>
              <a:rPr lang="nb-NO" dirty="0" err="1"/>
              <a:t>platforms</a:t>
            </a:r>
            <a:r>
              <a:rPr lang="nb-NO" dirty="0"/>
              <a:t> / </a:t>
            </a:r>
            <a:r>
              <a:rPr lang="nb-NO" dirty="0" err="1"/>
              <a:t>marketplace</a:t>
            </a:r>
            <a:r>
              <a:rPr lang="nb-NO" dirty="0"/>
              <a:t> (</a:t>
            </a:r>
            <a:r>
              <a:rPr lang="nb-NO" dirty="0" err="1"/>
              <a:t>Uber</a:t>
            </a:r>
            <a:r>
              <a:rPr lang="nb-NO" dirty="0"/>
              <a:t>, </a:t>
            </a:r>
            <a:r>
              <a:rPr lang="nb-NO" dirty="0" err="1"/>
              <a:t>AirBnB</a:t>
            </a:r>
            <a:r>
              <a:rPr lang="nb-NO" dirty="0"/>
              <a:t>, Vipps, </a:t>
            </a:r>
            <a:r>
              <a:rPr lang="nb-NO"/>
              <a:t>Spotify, </a:t>
            </a:r>
            <a:r>
              <a:rPr lang="nb-NO" dirty="0" err="1"/>
              <a:t>etc</a:t>
            </a:r>
            <a:r>
              <a:rPr lang="nb-NO" dirty="0"/>
              <a:t>)</a:t>
            </a:r>
          </a:p>
          <a:p>
            <a:pPr marL="228600" indent="-228600">
              <a:buAutoNum type="arabicParenR"/>
            </a:pPr>
            <a:r>
              <a:rPr lang="nb-NO" dirty="0" err="1"/>
              <a:t>Optional</a:t>
            </a:r>
            <a:r>
              <a:rPr lang="nb-NO" dirty="0"/>
              <a:t>: Data </a:t>
            </a:r>
            <a:r>
              <a:rPr lang="nb-NO" dirty="0" err="1"/>
              <a:t>sharing</a:t>
            </a:r>
            <a:r>
              <a:rPr lang="nb-NO" dirty="0"/>
              <a:t> </a:t>
            </a:r>
            <a:r>
              <a:rPr lang="nb-NO" dirty="0" err="1"/>
              <a:t>platforms</a:t>
            </a:r>
            <a:r>
              <a:rPr lang="nb-NO" dirty="0"/>
              <a:t> (</a:t>
            </a:r>
            <a:r>
              <a:rPr lang="nb-NO" dirty="0" err="1"/>
              <a:t>Cognite</a:t>
            </a:r>
            <a:r>
              <a:rPr lang="nb-NO" dirty="0"/>
              <a:t>, </a:t>
            </a:r>
            <a:r>
              <a:rPr lang="nb-NO" dirty="0" err="1"/>
              <a:t>Veracity</a:t>
            </a:r>
            <a:r>
              <a:rPr lang="nb-NO" dirty="0"/>
              <a:t>, </a:t>
            </a:r>
            <a:r>
              <a:rPr lang="nb-NO" dirty="0" err="1"/>
              <a:t>Kognifai</a:t>
            </a:r>
            <a:r>
              <a:rPr lang="nb-NO" dirty="0"/>
              <a:t>, </a:t>
            </a:r>
            <a:r>
              <a:rPr lang="nb-NO" dirty="0" err="1"/>
              <a:t>Altinn</a:t>
            </a:r>
            <a:endParaRPr lang="nb-NO" dirty="0"/>
          </a:p>
          <a:p>
            <a:pPr marL="228600" indent="-228600">
              <a:buAutoNum type="arabicParenR"/>
            </a:pPr>
            <a:endParaRPr lang="nb-NO" dirty="0"/>
          </a:p>
          <a:p>
            <a:pPr marL="0" indent="0">
              <a:buNone/>
            </a:pPr>
            <a:r>
              <a:rPr lang="nb-NO" dirty="0"/>
              <a:t>Trans: </a:t>
            </a:r>
            <a:r>
              <a:rPr lang="nb-NO" dirty="0" err="1"/>
              <a:t>facilitates</a:t>
            </a:r>
            <a:r>
              <a:rPr lang="nb-NO" dirty="0"/>
              <a:t> </a:t>
            </a:r>
            <a:r>
              <a:rPr lang="nb-NO" dirty="0" err="1"/>
              <a:t>interaction</a:t>
            </a:r>
            <a:r>
              <a:rPr lang="nb-NO" dirty="0"/>
              <a:t> </a:t>
            </a:r>
            <a:r>
              <a:rPr lang="nb-NO" dirty="0" err="1"/>
              <a:t>between</a:t>
            </a:r>
            <a:r>
              <a:rPr lang="nb-NO" dirty="0"/>
              <a:t> </a:t>
            </a:r>
            <a:r>
              <a:rPr lang="nb-NO" dirty="0" err="1"/>
              <a:t>participants</a:t>
            </a:r>
            <a:r>
              <a:rPr lang="nb-NO" dirty="0"/>
              <a:t> in a </a:t>
            </a:r>
            <a:r>
              <a:rPr lang="nb-NO" dirty="0" err="1"/>
              <a:t>market</a:t>
            </a:r>
            <a:r>
              <a:rPr lang="nb-NO" dirty="0"/>
              <a:t> or </a:t>
            </a:r>
            <a:r>
              <a:rPr lang="nb-NO" dirty="0" err="1"/>
              <a:t>network</a:t>
            </a:r>
            <a:endParaRPr lang="nb-NO" dirty="0"/>
          </a:p>
          <a:p>
            <a:pPr marL="0" indent="0">
              <a:buNone/>
            </a:pPr>
            <a:r>
              <a:rPr lang="nb-NO" dirty="0" err="1"/>
              <a:t>Innov</a:t>
            </a:r>
            <a:r>
              <a:rPr lang="nb-NO" dirty="0"/>
              <a:t>: </a:t>
            </a:r>
            <a:r>
              <a:rPr lang="nb-NO" dirty="0" err="1"/>
              <a:t>facilitates</a:t>
            </a:r>
            <a:r>
              <a:rPr lang="nb-NO" dirty="0"/>
              <a:t> </a:t>
            </a:r>
            <a:r>
              <a:rPr lang="nb-NO" dirty="0" err="1"/>
              <a:t>innovation</a:t>
            </a:r>
            <a:r>
              <a:rPr lang="nb-NO" dirty="0"/>
              <a:t> by </a:t>
            </a:r>
            <a:r>
              <a:rPr lang="nb-NO" dirty="0" err="1"/>
              <a:t>enabling</a:t>
            </a:r>
            <a:r>
              <a:rPr lang="nb-NO" dirty="0"/>
              <a:t> </a:t>
            </a:r>
            <a:r>
              <a:rPr lang="nb-NO" dirty="0" err="1"/>
              <a:t>efficient</a:t>
            </a:r>
            <a:r>
              <a:rPr lang="nb-NO" dirty="0"/>
              <a:t> </a:t>
            </a:r>
            <a:r>
              <a:rPr lang="nb-NO" dirty="0" err="1"/>
              <a:t>use</a:t>
            </a:r>
            <a:r>
              <a:rPr lang="nb-NO" dirty="0"/>
              <a:t> and </a:t>
            </a:r>
            <a:r>
              <a:rPr lang="nb-NO" dirty="0" err="1"/>
              <a:t>reorganization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resoures</a:t>
            </a:r>
            <a:r>
              <a:rPr lang="nb-NO" dirty="0"/>
              <a:t> by a </a:t>
            </a:r>
            <a:r>
              <a:rPr lang="nb-NO" dirty="0" err="1"/>
              <a:t>large</a:t>
            </a:r>
            <a:r>
              <a:rPr lang="nb-NO" dirty="0"/>
              <a:t> </a:t>
            </a:r>
            <a:r>
              <a:rPr lang="nb-NO" dirty="0" err="1"/>
              <a:t>audience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023C15-593B-4544-93CC-84B6FEF1DBA9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5522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CE1B-9997-4925-9B4B-B0370DC061BF}" type="datetimeFigureOut">
              <a:rPr lang="en-US" smtClean="0"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2730-72E8-4465-9353-3A704B3C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0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CE1B-9997-4925-9B4B-B0370DC061BF}" type="datetimeFigureOut">
              <a:rPr lang="en-US" smtClean="0"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2730-72E8-4465-9353-3A704B3C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28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CE1B-9997-4925-9B4B-B0370DC061BF}" type="datetimeFigureOut">
              <a:rPr lang="en-US" smtClean="0"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2730-72E8-4465-9353-3A704B3C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09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CE1B-9997-4925-9B4B-B0370DC061BF}" type="datetimeFigureOut">
              <a:rPr lang="en-US" smtClean="0"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2730-72E8-4465-9353-3A704B3C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5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CE1B-9997-4925-9B4B-B0370DC061BF}" type="datetimeFigureOut">
              <a:rPr lang="en-US" smtClean="0"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2730-72E8-4465-9353-3A704B3C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0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CE1B-9997-4925-9B4B-B0370DC061BF}" type="datetimeFigureOut">
              <a:rPr lang="en-US" smtClean="0"/>
              <a:t>1/22/20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2730-72E8-4465-9353-3A704B3C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7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CE1B-9997-4925-9B4B-B0370DC061BF}" type="datetimeFigureOut">
              <a:rPr lang="en-US" smtClean="0"/>
              <a:t>1/22/20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2730-72E8-4465-9353-3A704B3C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4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CE1B-9997-4925-9B4B-B0370DC061BF}" type="datetimeFigureOut">
              <a:rPr lang="en-US" smtClean="0"/>
              <a:t>1/22/20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2730-72E8-4465-9353-3A704B3C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CE1B-9997-4925-9B4B-B0370DC061BF}" type="datetimeFigureOut">
              <a:rPr lang="en-US" smtClean="0"/>
              <a:t>1/22/20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2730-72E8-4465-9353-3A704B3C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3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CE1B-9997-4925-9B4B-B0370DC061BF}" type="datetimeFigureOut">
              <a:rPr lang="en-US" smtClean="0"/>
              <a:t>1/22/20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2730-72E8-4465-9353-3A704B3C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1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CE1B-9997-4925-9B4B-B0370DC061BF}" type="datetimeFigureOut">
              <a:rPr lang="en-US" smtClean="0"/>
              <a:t>1/22/20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2730-72E8-4465-9353-3A704B3C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0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4CE1B-9997-4925-9B4B-B0370DC061BF}" type="datetimeFigureOut">
              <a:rPr lang="en-US" smtClean="0"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E2730-72E8-4465-9353-3A704B3C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6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o.no/studier/emner/matnat/ifi/IN5430/v20/dokumenter/project-work-for-in5430-2020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ivarhuk@ifi.uio.n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IN5430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Seminar </a:t>
            </a:r>
            <a:r>
              <a:rPr lang="nb-NO" dirty="0" err="1"/>
              <a:t>class</a:t>
            </a:r>
            <a:endParaRPr lang="nb-NO" dirty="0"/>
          </a:p>
          <a:p>
            <a:r>
              <a:rPr lang="nb-NO"/>
              <a:t>22.01.2020</a:t>
            </a:r>
            <a:endParaRPr lang="nb-NO" dirty="0"/>
          </a:p>
          <a:p>
            <a:endParaRPr lang="nb-NO" dirty="0"/>
          </a:p>
          <a:p>
            <a:r>
              <a:rPr lang="nb-NO"/>
              <a:t>Ivar Hukkelberg </a:t>
            </a:r>
            <a:r>
              <a:rPr lang="nb-NO" dirty="0"/>
              <a:t>and Kristoffer Fossum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596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Group </a:t>
            </a:r>
            <a:r>
              <a:rPr lang="nb-NO" dirty="0" err="1"/>
              <a:t>discussion</a:t>
            </a:r>
            <a:br>
              <a:rPr lang="nb-NO" dirty="0"/>
            </a:br>
            <a:r>
              <a:rPr lang="nb-NO" sz="3600" dirty="0"/>
              <a:t>Central </a:t>
            </a:r>
            <a:r>
              <a:rPr lang="nb-NO" sz="3600" dirty="0" err="1"/>
              <a:t>concepts</a:t>
            </a:r>
            <a:r>
              <a:rPr lang="nb-NO" sz="3600" dirty="0"/>
              <a:t> </a:t>
            </a:r>
            <a:r>
              <a:rPr lang="nb-NO" sz="3600" dirty="0" err="1"/>
              <a:t>this</a:t>
            </a:r>
            <a:r>
              <a:rPr lang="nb-NO" sz="3600" dirty="0"/>
              <a:t>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Make </a:t>
            </a:r>
            <a:r>
              <a:rPr lang="nb-NO" dirty="0" err="1"/>
              <a:t>groups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3 – 5, and </a:t>
            </a:r>
            <a:r>
              <a:rPr lang="nb-NO" dirty="0" err="1"/>
              <a:t>discuss</a:t>
            </a:r>
            <a:r>
              <a:rPr lang="nb-NO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dirty="0" err="1"/>
              <a:t>What</a:t>
            </a:r>
            <a:r>
              <a:rPr lang="nb-NO" dirty="0"/>
              <a:t> do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mean</a:t>
            </a:r>
            <a:r>
              <a:rPr lang="nb-NO" dirty="0"/>
              <a:t> by «</a:t>
            </a:r>
            <a:r>
              <a:rPr lang="nb-NO" dirty="0" err="1"/>
              <a:t>multi</a:t>
            </a:r>
            <a:r>
              <a:rPr lang="nb-NO" dirty="0"/>
              <a:t> </a:t>
            </a:r>
            <a:r>
              <a:rPr lang="nb-NO" dirty="0" err="1"/>
              <a:t>sided</a:t>
            </a:r>
            <a:r>
              <a:rPr lang="nb-NO" dirty="0"/>
              <a:t>»?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dirty="0"/>
              <a:t>How is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related</a:t>
            </a:r>
            <a:r>
              <a:rPr lang="nb-NO" dirty="0"/>
              <a:t> to </a:t>
            </a:r>
            <a:r>
              <a:rPr lang="nb-NO" dirty="0" err="1"/>
              <a:t>platforms</a:t>
            </a:r>
            <a:r>
              <a:rPr lang="nb-NO" dirty="0"/>
              <a:t>? </a:t>
            </a:r>
            <a:r>
              <a:rPr lang="nb-NO" dirty="0" err="1"/>
              <a:t>Discuss</a:t>
            </a:r>
            <a:r>
              <a:rPr lang="nb-NO" dirty="0"/>
              <a:t> </a:t>
            </a:r>
            <a:r>
              <a:rPr lang="nb-NO" dirty="0" err="1"/>
              <a:t>examples</a:t>
            </a:r>
            <a:r>
              <a:rPr lang="nb-NO" dirty="0"/>
              <a:t> from </a:t>
            </a:r>
            <a:r>
              <a:rPr lang="nb-NO" dirty="0" err="1"/>
              <a:t>the</a:t>
            </a:r>
            <a:r>
              <a:rPr lang="nb-NO" dirty="0"/>
              <a:t> real </a:t>
            </a:r>
            <a:r>
              <a:rPr lang="nb-NO" dirty="0" err="1"/>
              <a:t>world</a:t>
            </a:r>
            <a:endParaRPr lang="nb-NO" dirty="0"/>
          </a:p>
          <a:p>
            <a:pPr marL="457200" lvl="1" indent="0">
              <a:buNone/>
            </a:pPr>
            <a:endParaRPr lang="nb-NO" dirty="0"/>
          </a:p>
          <a:p>
            <a:pPr marL="971550" lvl="1" indent="-514350">
              <a:buFont typeface="+mj-lt"/>
              <a:buAutoNum type="arabicPeriod"/>
            </a:pPr>
            <a:endParaRPr lang="nb-NO" dirty="0"/>
          </a:p>
          <a:p>
            <a:pPr marL="971550" lvl="1" indent="-514350">
              <a:buFont typeface="+mj-lt"/>
              <a:buAutoNum type="arabicPeriod"/>
            </a:pPr>
            <a:endParaRPr lang="nb-NO" dirty="0"/>
          </a:p>
          <a:p>
            <a:pPr marL="971550" lvl="1" indent="-514350">
              <a:buFont typeface="+mj-lt"/>
              <a:buAutoNum type="arabicPeriod"/>
            </a:pPr>
            <a:endParaRPr lang="nb-NO" dirty="0"/>
          </a:p>
          <a:p>
            <a:pPr marL="514350" indent="-514350">
              <a:buFont typeface="+mj-lt"/>
              <a:buAutoNum type="arabicPeriod"/>
            </a:pPr>
            <a:endParaRPr lang="nb-NO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212089" y="6533211"/>
            <a:ext cx="1708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5</a:t>
            </a:r>
            <a:r>
              <a:rPr lang="nb-NO"/>
              <a:t>+5 </a:t>
            </a:r>
            <a:r>
              <a:rPr lang="nb-NO" dirty="0"/>
              <a:t>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8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Group </a:t>
            </a:r>
            <a:r>
              <a:rPr lang="nb-NO" dirty="0" err="1"/>
              <a:t>discussion</a:t>
            </a:r>
            <a:br>
              <a:rPr lang="nb-NO" dirty="0"/>
            </a:br>
            <a:r>
              <a:rPr lang="nb-NO" sz="3600" dirty="0"/>
              <a:t>Central </a:t>
            </a:r>
            <a:r>
              <a:rPr lang="nb-NO" sz="3600" dirty="0" err="1"/>
              <a:t>concepts</a:t>
            </a:r>
            <a:r>
              <a:rPr lang="nb-NO" sz="3600" dirty="0"/>
              <a:t> </a:t>
            </a:r>
            <a:r>
              <a:rPr lang="nb-NO" sz="3600" dirty="0" err="1"/>
              <a:t>this</a:t>
            </a:r>
            <a:r>
              <a:rPr lang="nb-NO" sz="3600" dirty="0"/>
              <a:t>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err="1"/>
              <a:t>Stay</a:t>
            </a:r>
            <a:r>
              <a:rPr lang="nb-NO" dirty="0"/>
              <a:t> in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groups</a:t>
            </a:r>
            <a:r>
              <a:rPr lang="nb-NO" dirty="0"/>
              <a:t>, and: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dirty="0" err="1"/>
              <a:t>Find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drawing</a:t>
            </a:r>
            <a:r>
              <a:rPr lang="nb-NO" dirty="0"/>
              <a:t> </a:t>
            </a:r>
            <a:r>
              <a:rPr lang="nb-NO" dirty="0" err="1"/>
              <a:t>about</a:t>
            </a:r>
            <a:r>
              <a:rPr lang="nb-NO" dirty="0"/>
              <a:t> </a:t>
            </a:r>
            <a:r>
              <a:rPr lang="nb-NO" dirty="0" err="1"/>
              <a:t>network</a:t>
            </a:r>
            <a:r>
              <a:rPr lang="nb-NO" dirty="0"/>
              <a:t> </a:t>
            </a:r>
            <a:r>
              <a:rPr lang="nb-NO" dirty="0" err="1"/>
              <a:t>effects</a:t>
            </a:r>
            <a:r>
              <a:rPr lang="nb-NO" dirty="0"/>
              <a:t> in Parker Ch.2. </a:t>
            </a:r>
            <a:r>
              <a:rPr lang="nb-NO" dirty="0" err="1"/>
              <a:t>page</a:t>
            </a:r>
            <a:r>
              <a:rPr lang="nb-NO" dirty="0"/>
              <a:t> 31 (link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lecture</a:t>
            </a:r>
            <a:r>
              <a:rPr lang="nb-NO" dirty="0"/>
              <a:t> web-</a:t>
            </a:r>
            <a:r>
              <a:rPr lang="nb-NO" dirty="0" err="1"/>
              <a:t>site</a:t>
            </a:r>
            <a:r>
              <a:rPr lang="nb-NO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dirty="0" err="1"/>
              <a:t>Which</a:t>
            </a:r>
            <a:r>
              <a:rPr lang="nb-NO" dirty="0"/>
              <a:t> types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network</a:t>
            </a:r>
            <a:r>
              <a:rPr lang="nb-NO" dirty="0"/>
              <a:t> </a:t>
            </a:r>
            <a:r>
              <a:rPr lang="nb-NO" dirty="0" err="1"/>
              <a:t>effects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described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drawing</a:t>
            </a:r>
            <a:endParaRPr lang="nb-NO" dirty="0"/>
          </a:p>
          <a:p>
            <a:pPr marL="1428750" lvl="2" indent="-514350">
              <a:buFont typeface="+mj-lt"/>
              <a:buAutoNum type="arabicPeriod"/>
            </a:pPr>
            <a:r>
              <a:rPr lang="nb-NO" dirty="0" err="1"/>
              <a:t>Explain</a:t>
            </a:r>
            <a:r>
              <a:rPr lang="nb-NO" dirty="0"/>
              <a:t> and </a:t>
            </a:r>
            <a:r>
              <a:rPr lang="nb-NO" dirty="0" err="1"/>
              <a:t>discuss</a:t>
            </a:r>
            <a:r>
              <a:rPr lang="nb-NO" dirty="0"/>
              <a:t> </a:t>
            </a:r>
            <a:r>
              <a:rPr lang="nb-NO" dirty="0" err="1"/>
              <a:t>why</a:t>
            </a:r>
            <a:r>
              <a:rPr lang="nb-NO" dirty="0"/>
              <a:t>, and </a:t>
            </a:r>
            <a:r>
              <a:rPr lang="nb-NO" dirty="0" err="1"/>
              <a:t>what</a:t>
            </a:r>
            <a:r>
              <a:rPr lang="nb-NO" dirty="0"/>
              <a:t> it </a:t>
            </a:r>
            <a:r>
              <a:rPr lang="nb-NO" dirty="0" err="1"/>
              <a:t>actually</a:t>
            </a:r>
            <a:r>
              <a:rPr lang="nb-NO" dirty="0"/>
              <a:t> </a:t>
            </a:r>
            <a:r>
              <a:rPr lang="nb-NO" dirty="0" err="1"/>
              <a:t>means</a:t>
            </a:r>
            <a:r>
              <a:rPr lang="nb-NO" dirty="0"/>
              <a:t> for </a:t>
            </a:r>
            <a:r>
              <a:rPr lang="nb-NO" dirty="0" err="1"/>
              <a:t>Uber</a:t>
            </a:r>
            <a:endParaRPr lang="nb-NO" dirty="0"/>
          </a:p>
          <a:p>
            <a:pPr marL="971550" lvl="1" indent="-514350">
              <a:buFont typeface="+mj-lt"/>
              <a:buAutoNum type="arabicPeriod"/>
            </a:pPr>
            <a:endParaRPr lang="nb-NO" dirty="0"/>
          </a:p>
          <a:p>
            <a:pPr marL="971550" lvl="1" indent="-514350">
              <a:buFont typeface="+mj-lt"/>
              <a:buAutoNum type="arabicPeriod"/>
            </a:pPr>
            <a:endParaRPr lang="nb-NO" dirty="0"/>
          </a:p>
          <a:p>
            <a:pPr marL="971550" lvl="1" indent="-514350">
              <a:buFont typeface="+mj-lt"/>
              <a:buAutoNum type="arabicPeriod"/>
            </a:pPr>
            <a:endParaRPr lang="nb-NO" dirty="0"/>
          </a:p>
          <a:p>
            <a:pPr marL="971550" lvl="1" indent="-514350">
              <a:buFont typeface="+mj-lt"/>
              <a:buAutoNum type="arabicPeriod"/>
            </a:pPr>
            <a:endParaRPr lang="nb-NO" dirty="0"/>
          </a:p>
          <a:p>
            <a:pPr marL="514350" indent="-514350">
              <a:buFont typeface="+mj-lt"/>
              <a:buAutoNum type="arabicPeriod"/>
            </a:pPr>
            <a:endParaRPr lang="nb-NO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01111" y="6488668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12 + 13 min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2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page1image1833856">
            <a:extLst>
              <a:ext uri="{FF2B5EF4-FFF2-40B4-BE49-F238E27FC236}">
                <a16:creationId xmlns:a16="http://schemas.microsoft.com/office/drawing/2014/main" id="{7A2A921E-B29A-4896-BF5F-0A5F7EFFF5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"/>
          <a:stretch/>
        </p:blipFill>
        <p:spPr bwMode="auto">
          <a:xfrm>
            <a:off x="1913872" y="404812"/>
            <a:ext cx="8850499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6757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E8464F0C-C2F9-4814-89DE-12600A441FB4}"/>
              </a:ext>
            </a:extLst>
          </p:cNvPr>
          <p:cNvSpPr/>
          <p:nvPr/>
        </p:nvSpPr>
        <p:spPr>
          <a:xfrm>
            <a:off x="2200779" y="878774"/>
            <a:ext cx="3726340" cy="382919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E53B85F-743C-4586-AD82-F7B31FE1EBCC}"/>
              </a:ext>
            </a:extLst>
          </p:cNvPr>
          <p:cNvSpPr/>
          <p:nvPr/>
        </p:nvSpPr>
        <p:spPr>
          <a:xfrm>
            <a:off x="3265714" y="1389413"/>
            <a:ext cx="3503221" cy="3503221"/>
          </a:xfrm>
          <a:prstGeom prst="ellips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7A42B7-B9E7-4252-BBD2-097381643574}"/>
              </a:ext>
            </a:extLst>
          </p:cNvPr>
          <p:cNvSpPr txBox="1"/>
          <p:nvPr/>
        </p:nvSpPr>
        <p:spPr>
          <a:xfrm>
            <a:off x="4526644" y="1204747"/>
            <a:ext cx="154580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More Demand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D086B3-F580-4CDE-8D21-125B0CD0A198}"/>
              </a:ext>
            </a:extLst>
          </p:cNvPr>
          <p:cNvSpPr txBox="1"/>
          <p:nvPr/>
        </p:nvSpPr>
        <p:spPr>
          <a:xfrm>
            <a:off x="6604545" y="2956357"/>
            <a:ext cx="140814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More Drivers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CD8E66-F2CD-4A62-B0A3-06E751E5DE0F}"/>
              </a:ext>
            </a:extLst>
          </p:cNvPr>
          <p:cNvSpPr txBox="1"/>
          <p:nvPr/>
        </p:nvSpPr>
        <p:spPr>
          <a:xfrm>
            <a:off x="3733890" y="4597162"/>
            <a:ext cx="2193229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More Geographical </a:t>
            </a:r>
            <a:br>
              <a:rPr lang="en-US" dirty="0"/>
            </a:br>
            <a:r>
              <a:rPr lang="en-US" dirty="0"/>
              <a:t>coverage / Saturation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366A86-465B-4E7D-86C2-4A804263C90F}"/>
              </a:ext>
            </a:extLst>
          </p:cNvPr>
          <p:cNvSpPr txBox="1"/>
          <p:nvPr/>
        </p:nvSpPr>
        <p:spPr>
          <a:xfrm>
            <a:off x="2595282" y="2947054"/>
            <a:ext cx="15077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Faster Pickups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2660A9-8501-4177-9358-9419757527E9}"/>
              </a:ext>
            </a:extLst>
          </p:cNvPr>
          <p:cNvSpPr txBox="1"/>
          <p:nvPr/>
        </p:nvSpPr>
        <p:spPr>
          <a:xfrm>
            <a:off x="962346" y="2688564"/>
            <a:ext cx="22344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Less Driver Downtime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C86D41-0DE6-41B4-A27D-5FFE0D3B9D76}"/>
              </a:ext>
            </a:extLst>
          </p:cNvPr>
          <p:cNvSpPr txBox="1"/>
          <p:nvPr/>
        </p:nvSpPr>
        <p:spPr>
          <a:xfrm>
            <a:off x="1914495" y="1456059"/>
            <a:ext cx="136954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Lower Prices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77F2443-5E75-413E-AFA4-44306115FB84}"/>
              </a:ext>
            </a:extLst>
          </p:cNvPr>
          <p:cNvCxnSpPr>
            <a:cxnSpLocks/>
          </p:cNvCxnSpPr>
          <p:nvPr/>
        </p:nvCxnSpPr>
        <p:spPr>
          <a:xfrm flipH="1">
            <a:off x="5909177" y="4607741"/>
            <a:ext cx="47629" cy="37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C492D96-1F47-4409-B0D7-BCF89D1DA551}"/>
              </a:ext>
            </a:extLst>
          </p:cNvPr>
          <p:cNvCxnSpPr>
            <a:cxnSpLocks/>
          </p:cNvCxnSpPr>
          <p:nvPr/>
        </p:nvCxnSpPr>
        <p:spPr>
          <a:xfrm>
            <a:off x="6723688" y="2767928"/>
            <a:ext cx="45247" cy="211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576DAD2-951C-41CB-B473-E8A1125BB8BC}"/>
              </a:ext>
            </a:extLst>
          </p:cNvPr>
          <p:cNvCxnSpPr>
            <a:cxnSpLocks/>
          </p:cNvCxnSpPr>
          <p:nvPr/>
        </p:nvCxnSpPr>
        <p:spPr>
          <a:xfrm flipH="1">
            <a:off x="5909176" y="4513549"/>
            <a:ext cx="202067" cy="131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219AC6C-16B6-4E84-80F2-C5ED7B54D33E}"/>
              </a:ext>
            </a:extLst>
          </p:cNvPr>
          <p:cNvCxnSpPr>
            <a:cxnSpLocks/>
          </p:cNvCxnSpPr>
          <p:nvPr/>
        </p:nvCxnSpPr>
        <p:spPr>
          <a:xfrm flipV="1">
            <a:off x="4426766" y="1424440"/>
            <a:ext cx="140381" cy="70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6C607C6-7758-46A7-A6E6-4A8ECC653CA7}"/>
              </a:ext>
            </a:extLst>
          </p:cNvPr>
          <p:cNvCxnSpPr>
            <a:cxnSpLocks/>
          </p:cNvCxnSpPr>
          <p:nvPr/>
        </p:nvCxnSpPr>
        <p:spPr>
          <a:xfrm flipH="1" flipV="1">
            <a:off x="3273878" y="3277950"/>
            <a:ext cx="25354" cy="151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C2A2512-C532-437F-9AED-39716F283532}"/>
              </a:ext>
            </a:extLst>
          </p:cNvPr>
          <p:cNvCxnSpPr>
            <a:cxnSpLocks/>
          </p:cNvCxnSpPr>
          <p:nvPr/>
        </p:nvCxnSpPr>
        <p:spPr>
          <a:xfrm flipH="1" flipV="1">
            <a:off x="2200778" y="3007958"/>
            <a:ext cx="48969" cy="182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D28D661-8414-48EE-AB32-0FF9EE117058}"/>
              </a:ext>
            </a:extLst>
          </p:cNvPr>
          <p:cNvCxnSpPr>
            <a:cxnSpLocks/>
          </p:cNvCxnSpPr>
          <p:nvPr/>
        </p:nvCxnSpPr>
        <p:spPr>
          <a:xfrm flipV="1">
            <a:off x="2423898" y="1794705"/>
            <a:ext cx="45247" cy="100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A651F42-E3AC-4FF3-B687-68886030092D}"/>
              </a:ext>
            </a:extLst>
          </p:cNvPr>
          <p:cNvCxnSpPr>
            <a:cxnSpLocks/>
          </p:cNvCxnSpPr>
          <p:nvPr/>
        </p:nvCxnSpPr>
        <p:spPr>
          <a:xfrm>
            <a:off x="5064949" y="1183771"/>
            <a:ext cx="79973" cy="54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720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E8464F0C-C2F9-4814-89DE-12600A441FB4}"/>
              </a:ext>
            </a:extLst>
          </p:cNvPr>
          <p:cNvSpPr/>
          <p:nvPr/>
        </p:nvSpPr>
        <p:spPr>
          <a:xfrm>
            <a:off x="2200779" y="878774"/>
            <a:ext cx="3726340" cy="382919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E53B85F-743C-4586-AD82-F7B31FE1EBCC}"/>
              </a:ext>
            </a:extLst>
          </p:cNvPr>
          <p:cNvSpPr/>
          <p:nvPr/>
        </p:nvSpPr>
        <p:spPr>
          <a:xfrm>
            <a:off x="3265714" y="1389413"/>
            <a:ext cx="3503221" cy="3503221"/>
          </a:xfrm>
          <a:prstGeom prst="ellips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7A42B7-B9E7-4252-BBD2-097381643574}"/>
              </a:ext>
            </a:extLst>
          </p:cNvPr>
          <p:cNvSpPr txBox="1"/>
          <p:nvPr/>
        </p:nvSpPr>
        <p:spPr>
          <a:xfrm>
            <a:off x="4526644" y="1204747"/>
            <a:ext cx="98135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Demand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D086B3-F580-4CDE-8D21-125B0CD0A198}"/>
              </a:ext>
            </a:extLst>
          </p:cNvPr>
          <p:cNvSpPr txBox="1"/>
          <p:nvPr/>
        </p:nvSpPr>
        <p:spPr>
          <a:xfrm>
            <a:off x="6604545" y="2956357"/>
            <a:ext cx="140814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More Drivers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CD8E66-F2CD-4A62-B0A3-06E751E5DE0F}"/>
              </a:ext>
            </a:extLst>
          </p:cNvPr>
          <p:cNvSpPr txBox="1"/>
          <p:nvPr/>
        </p:nvSpPr>
        <p:spPr>
          <a:xfrm>
            <a:off x="3589748" y="4607741"/>
            <a:ext cx="236705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Geographical coverage </a:t>
            </a:r>
          </a:p>
          <a:p>
            <a:r>
              <a:rPr lang="en-US" dirty="0"/>
              <a:t>/ Saturation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366A86-465B-4E7D-86C2-4A804263C90F}"/>
              </a:ext>
            </a:extLst>
          </p:cNvPr>
          <p:cNvSpPr txBox="1"/>
          <p:nvPr/>
        </p:nvSpPr>
        <p:spPr>
          <a:xfrm>
            <a:off x="2509913" y="2956357"/>
            <a:ext cx="157863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Slower</a:t>
            </a:r>
            <a:r>
              <a:rPr lang="en-US" dirty="0"/>
              <a:t> Pickups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8D313967-94A2-4F14-AA35-FB87C50764D9}"/>
              </a:ext>
            </a:extLst>
          </p:cNvPr>
          <p:cNvSpPr/>
          <p:nvPr/>
        </p:nvSpPr>
        <p:spPr>
          <a:xfrm rot="5145861">
            <a:off x="2714350" y="610868"/>
            <a:ext cx="2511683" cy="2511683"/>
          </a:xfrm>
          <a:prstGeom prst="arc">
            <a:avLst/>
          </a:prstGeom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2660A9-8501-4177-9358-9419757527E9}"/>
              </a:ext>
            </a:extLst>
          </p:cNvPr>
          <p:cNvSpPr txBox="1"/>
          <p:nvPr/>
        </p:nvSpPr>
        <p:spPr>
          <a:xfrm>
            <a:off x="728317" y="2688562"/>
            <a:ext cx="23532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More</a:t>
            </a:r>
            <a:r>
              <a:rPr lang="en-US" dirty="0"/>
              <a:t> Driver Downtime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C86D41-0DE6-41B4-A27D-5FFE0D3B9D76}"/>
              </a:ext>
            </a:extLst>
          </p:cNvPr>
          <p:cNvSpPr txBox="1"/>
          <p:nvPr/>
        </p:nvSpPr>
        <p:spPr>
          <a:xfrm>
            <a:off x="2134046" y="1445706"/>
            <a:ext cx="73930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Prices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A93A5C4F-A01F-4005-B725-FD62C3AF927F}"/>
              </a:ext>
            </a:extLst>
          </p:cNvPr>
          <p:cNvSpPr/>
          <p:nvPr/>
        </p:nvSpPr>
        <p:spPr>
          <a:xfrm rot="5731365">
            <a:off x="1532671" y="415246"/>
            <a:ext cx="5777542" cy="5285297"/>
          </a:xfrm>
          <a:prstGeom prst="arc">
            <a:avLst>
              <a:gd name="adj1" fmla="val 16200000"/>
              <a:gd name="adj2" fmla="val 5025466"/>
            </a:avLst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77F2443-5E75-413E-AFA4-44306115FB84}"/>
              </a:ext>
            </a:extLst>
          </p:cNvPr>
          <p:cNvCxnSpPr>
            <a:cxnSpLocks/>
          </p:cNvCxnSpPr>
          <p:nvPr/>
        </p:nvCxnSpPr>
        <p:spPr>
          <a:xfrm flipH="1">
            <a:off x="5909177" y="4607741"/>
            <a:ext cx="47629" cy="37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C492D96-1F47-4409-B0D7-BCF89D1DA551}"/>
              </a:ext>
            </a:extLst>
          </p:cNvPr>
          <p:cNvCxnSpPr>
            <a:cxnSpLocks/>
          </p:cNvCxnSpPr>
          <p:nvPr/>
        </p:nvCxnSpPr>
        <p:spPr>
          <a:xfrm>
            <a:off x="6723688" y="2767928"/>
            <a:ext cx="45247" cy="211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576DAD2-951C-41CB-B473-E8A1125BB8BC}"/>
              </a:ext>
            </a:extLst>
          </p:cNvPr>
          <p:cNvCxnSpPr>
            <a:cxnSpLocks/>
          </p:cNvCxnSpPr>
          <p:nvPr/>
        </p:nvCxnSpPr>
        <p:spPr>
          <a:xfrm flipH="1">
            <a:off x="5909176" y="4513549"/>
            <a:ext cx="202067" cy="131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219AC6C-16B6-4E84-80F2-C5ED7B54D33E}"/>
              </a:ext>
            </a:extLst>
          </p:cNvPr>
          <p:cNvCxnSpPr>
            <a:cxnSpLocks/>
          </p:cNvCxnSpPr>
          <p:nvPr/>
        </p:nvCxnSpPr>
        <p:spPr>
          <a:xfrm flipV="1">
            <a:off x="4426766" y="1424440"/>
            <a:ext cx="140381" cy="70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6C607C6-7758-46A7-A6E6-4A8ECC653CA7}"/>
              </a:ext>
            </a:extLst>
          </p:cNvPr>
          <p:cNvCxnSpPr>
            <a:cxnSpLocks/>
          </p:cNvCxnSpPr>
          <p:nvPr/>
        </p:nvCxnSpPr>
        <p:spPr>
          <a:xfrm flipH="1" flipV="1">
            <a:off x="3273878" y="3277950"/>
            <a:ext cx="25354" cy="151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C2A2512-C532-437F-9AED-39716F283532}"/>
              </a:ext>
            </a:extLst>
          </p:cNvPr>
          <p:cNvCxnSpPr>
            <a:cxnSpLocks/>
          </p:cNvCxnSpPr>
          <p:nvPr/>
        </p:nvCxnSpPr>
        <p:spPr>
          <a:xfrm flipH="1" flipV="1">
            <a:off x="2200778" y="3007958"/>
            <a:ext cx="48969" cy="182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D28D661-8414-48EE-AB32-0FF9EE117058}"/>
              </a:ext>
            </a:extLst>
          </p:cNvPr>
          <p:cNvCxnSpPr>
            <a:cxnSpLocks/>
          </p:cNvCxnSpPr>
          <p:nvPr/>
        </p:nvCxnSpPr>
        <p:spPr>
          <a:xfrm flipV="1">
            <a:off x="2423898" y="1794705"/>
            <a:ext cx="45247" cy="100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A651F42-E3AC-4FF3-B687-68886030092D}"/>
              </a:ext>
            </a:extLst>
          </p:cNvPr>
          <p:cNvCxnSpPr>
            <a:cxnSpLocks/>
          </p:cNvCxnSpPr>
          <p:nvPr/>
        </p:nvCxnSpPr>
        <p:spPr>
          <a:xfrm>
            <a:off x="5064949" y="1183771"/>
            <a:ext cx="79973" cy="54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D01A26C-4F4E-4B27-B7B9-648F28067063}"/>
              </a:ext>
            </a:extLst>
          </p:cNvPr>
          <p:cNvCxnSpPr>
            <a:cxnSpLocks/>
          </p:cNvCxnSpPr>
          <p:nvPr/>
        </p:nvCxnSpPr>
        <p:spPr>
          <a:xfrm flipV="1">
            <a:off x="1775481" y="3022247"/>
            <a:ext cx="1" cy="764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DA41784-7839-490A-8006-75B2E5DD4025}"/>
              </a:ext>
            </a:extLst>
          </p:cNvPr>
          <p:cNvCxnSpPr>
            <a:cxnSpLocks/>
          </p:cNvCxnSpPr>
          <p:nvPr/>
        </p:nvCxnSpPr>
        <p:spPr>
          <a:xfrm flipH="1">
            <a:off x="4035114" y="3116058"/>
            <a:ext cx="104754" cy="643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22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E8464F0C-C2F9-4814-89DE-12600A441FB4}"/>
              </a:ext>
            </a:extLst>
          </p:cNvPr>
          <p:cNvSpPr/>
          <p:nvPr/>
        </p:nvSpPr>
        <p:spPr>
          <a:xfrm>
            <a:off x="2200779" y="878774"/>
            <a:ext cx="3726340" cy="382919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E53B85F-743C-4586-AD82-F7B31FE1EBCC}"/>
              </a:ext>
            </a:extLst>
          </p:cNvPr>
          <p:cNvSpPr/>
          <p:nvPr/>
        </p:nvSpPr>
        <p:spPr>
          <a:xfrm>
            <a:off x="3265714" y="1389413"/>
            <a:ext cx="3503221" cy="3503221"/>
          </a:xfrm>
          <a:prstGeom prst="ellips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7A42B7-B9E7-4252-BBD2-097381643574}"/>
              </a:ext>
            </a:extLst>
          </p:cNvPr>
          <p:cNvSpPr txBox="1"/>
          <p:nvPr/>
        </p:nvSpPr>
        <p:spPr>
          <a:xfrm>
            <a:off x="4526644" y="1204747"/>
            <a:ext cx="98135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Demand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D086B3-F580-4CDE-8D21-125B0CD0A198}"/>
              </a:ext>
            </a:extLst>
          </p:cNvPr>
          <p:cNvSpPr txBox="1"/>
          <p:nvPr/>
        </p:nvSpPr>
        <p:spPr>
          <a:xfrm>
            <a:off x="6604545" y="2956357"/>
            <a:ext cx="140814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More Drivers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CD8E66-F2CD-4A62-B0A3-06E751E5DE0F}"/>
              </a:ext>
            </a:extLst>
          </p:cNvPr>
          <p:cNvSpPr txBox="1"/>
          <p:nvPr/>
        </p:nvSpPr>
        <p:spPr>
          <a:xfrm>
            <a:off x="3589748" y="4607741"/>
            <a:ext cx="236705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Geographical coverage </a:t>
            </a:r>
          </a:p>
          <a:p>
            <a:r>
              <a:rPr lang="en-US" dirty="0"/>
              <a:t>/ Saturation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366A86-465B-4E7D-86C2-4A804263C90F}"/>
              </a:ext>
            </a:extLst>
          </p:cNvPr>
          <p:cNvSpPr txBox="1"/>
          <p:nvPr/>
        </p:nvSpPr>
        <p:spPr>
          <a:xfrm>
            <a:off x="2625026" y="2956357"/>
            <a:ext cx="128137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Pickup time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8D313967-94A2-4F14-AA35-FB87C50764D9}"/>
              </a:ext>
            </a:extLst>
          </p:cNvPr>
          <p:cNvSpPr/>
          <p:nvPr/>
        </p:nvSpPr>
        <p:spPr>
          <a:xfrm rot="5145861">
            <a:off x="2714350" y="610868"/>
            <a:ext cx="2511683" cy="2511683"/>
          </a:xfrm>
          <a:prstGeom prst="arc">
            <a:avLst/>
          </a:prstGeom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2660A9-8501-4177-9358-9419757527E9}"/>
              </a:ext>
            </a:extLst>
          </p:cNvPr>
          <p:cNvSpPr txBox="1"/>
          <p:nvPr/>
        </p:nvSpPr>
        <p:spPr>
          <a:xfrm>
            <a:off x="962346" y="2688564"/>
            <a:ext cx="178882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Driver Downtime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C86D41-0DE6-41B4-A27D-5FFE0D3B9D76}"/>
              </a:ext>
            </a:extLst>
          </p:cNvPr>
          <p:cNvSpPr txBox="1"/>
          <p:nvPr/>
        </p:nvSpPr>
        <p:spPr>
          <a:xfrm>
            <a:off x="2323300" y="1459468"/>
            <a:ext cx="73930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Prices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A93A5C4F-A01F-4005-B725-FD62C3AF927F}"/>
              </a:ext>
            </a:extLst>
          </p:cNvPr>
          <p:cNvSpPr/>
          <p:nvPr/>
        </p:nvSpPr>
        <p:spPr>
          <a:xfrm rot="5731365">
            <a:off x="1532671" y="415246"/>
            <a:ext cx="5777542" cy="5285297"/>
          </a:xfrm>
          <a:prstGeom prst="arc">
            <a:avLst>
              <a:gd name="adj1" fmla="val 16200000"/>
              <a:gd name="adj2" fmla="val 5025466"/>
            </a:avLst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77F2443-5E75-413E-AFA4-44306115FB84}"/>
              </a:ext>
            </a:extLst>
          </p:cNvPr>
          <p:cNvCxnSpPr>
            <a:cxnSpLocks/>
          </p:cNvCxnSpPr>
          <p:nvPr/>
        </p:nvCxnSpPr>
        <p:spPr>
          <a:xfrm flipH="1">
            <a:off x="5909177" y="4607741"/>
            <a:ext cx="47629" cy="37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C492D96-1F47-4409-B0D7-BCF89D1DA551}"/>
              </a:ext>
            </a:extLst>
          </p:cNvPr>
          <p:cNvCxnSpPr>
            <a:cxnSpLocks/>
          </p:cNvCxnSpPr>
          <p:nvPr/>
        </p:nvCxnSpPr>
        <p:spPr>
          <a:xfrm>
            <a:off x="6723688" y="2767928"/>
            <a:ext cx="45247" cy="211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576DAD2-951C-41CB-B473-E8A1125BB8BC}"/>
              </a:ext>
            </a:extLst>
          </p:cNvPr>
          <p:cNvCxnSpPr>
            <a:cxnSpLocks/>
          </p:cNvCxnSpPr>
          <p:nvPr/>
        </p:nvCxnSpPr>
        <p:spPr>
          <a:xfrm flipH="1">
            <a:off x="5909176" y="4513549"/>
            <a:ext cx="202067" cy="131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219AC6C-16B6-4E84-80F2-C5ED7B54D33E}"/>
              </a:ext>
            </a:extLst>
          </p:cNvPr>
          <p:cNvCxnSpPr>
            <a:cxnSpLocks/>
          </p:cNvCxnSpPr>
          <p:nvPr/>
        </p:nvCxnSpPr>
        <p:spPr>
          <a:xfrm flipV="1">
            <a:off x="4426766" y="1424440"/>
            <a:ext cx="140381" cy="70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6C607C6-7758-46A7-A6E6-4A8ECC653CA7}"/>
              </a:ext>
            </a:extLst>
          </p:cNvPr>
          <p:cNvCxnSpPr>
            <a:cxnSpLocks/>
          </p:cNvCxnSpPr>
          <p:nvPr/>
        </p:nvCxnSpPr>
        <p:spPr>
          <a:xfrm flipH="1" flipV="1">
            <a:off x="3273878" y="3277950"/>
            <a:ext cx="25354" cy="151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C2A2512-C532-437F-9AED-39716F283532}"/>
              </a:ext>
            </a:extLst>
          </p:cNvPr>
          <p:cNvCxnSpPr>
            <a:cxnSpLocks/>
          </p:cNvCxnSpPr>
          <p:nvPr/>
        </p:nvCxnSpPr>
        <p:spPr>
          <a:xfrm flipH="1" flipV="1">
            <a:off x="2200778" y="3007958"/>
            <a:ext cx="48969" cy="182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D28D661-8414-48EE-AB32-0FF9EE117058}"/>
              </a:ext>
            </a:extLst>
          </p:cNvPr>
          <p:cNvCxnSpPr>
            <a:cxnSpLocks/>
          </p:cNvCxnSpPr>
          <p:nvPr/>
        </p:nvCxnSpPr>
        <p:spPr>
          <a:xfrm flipV="1">
            <a:off x="2423898" y="1794705"/>
            <a:ext cx="45247" cy="100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A651F42-E3AC-4FF3-B687-68886030092D}"/>
              </a:ext>
            </a:extLst>
          </p:cNvPr>
          <p:cNvCxnSpPr>
            <a:cxnSpLocks/>
          </p:cNvCxnSpPr>
          <p:nvPr/>
        </p:nvCxnSpPr>
        <p:spPr>
          <a:xfrm>
            <a:off x="5064949" y="1183771"/>
            <a:ext cx="79973" cy="54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D01A26C-4F4E-4B27-B7B9-648F28067063}"/>
              </a:ext>
            </a:extLst>
          </p:cNvPr>
          <p:cNvCxnSpPr>
            <a:cxnSpLocks/>
          </p:cNvCxnSpPr>
          <p:nvPr/>
        </p:nvCxnSpPr>
        <p:spPr>
          <a:xfrm flipV="1">
            <a:off x="1775481" y="3022247"/>
            <a:ext cx="1" cy="764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DA41784-7839-490A-8006-75B2E5DD4025}"/>
              </a:ext>
            </a:extLst>
          </p:cNvPr>
          <p:cNvCxnSpPr>
            <a:cxnSpLocks/>
          </p:cNvCxnSpPr>
          <p:nvPr/>
        </p:nvCxnSpPr>
        <p:spPr>
          <a:xfrm flipH="1">
            <a:off x="4035114" y="3116058"/>
            <a:ext cx="104754" cy="643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075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Find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mobile </a:t>
            </a:r>
            <a:r>
              <a:rPr lang="nb-NO" dirty="0" err="1"/>
              <a:t>phones</a:t>
            </a:r>
            <a:r>
              <a:rPr lang="nb-NO" dirty="0"/>
              <a:t> (</a:t>
            </a:r>
            <a:r>
              <a:rPr lang="nb-NO" dirty="0" err="1"/>
              <a:t>finally</a:t>
            </a:r>
            <a:r>
              <a:rPr lang="nb-NO" dirty="0"/>
              <a:t>)!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want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feedback </a:t>
            </a:r>
            <a:r>
              <a:rPr lang="nb-NO" dirty="0" err="1"/>
              <a:t>about</a:t>
            </a:r>
            <a:r>
              <a:rPr lang="nb-NO" dirty="0"/>
              <a:t> </a:t>
            </a:r>
            <a:r>
              <a:rPr lang="nb-NO" dirty="0" err="1"/>
              <a:t>us</a:t>
            </a:r>
            <a:r>
              <a:rPr lang="nb-NO" dirty="0"/>
              <a:t> and 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discuss</a:t>
            </a:r>
            <a:r>
              <a:rPr lang="nb-NO" dirty="0"/>
              <a:t>!</a:t>
            </a:r>
          </a:p>
          <a:p>
            <a:endParaRPr lang="nb-NO" dirty="0"/>
          </a:p>
          <a:p>
            <a:r>
              <a:rPr lang="nb-NO" dirty="0" err="1"/>
              <a:t>Please</a:t>
            </a:r>
            <a:r>
              <a:rPr lang="nb-NO" dirty="0"/>
              <a:t> </a:t>
            </a:r>
            <a:r>
              <a:rPr lang="nb-NO" dirty="0" err="1"/>
              <a:t>help</a:t>
            </a:r>
            <a:r>
              <a:rPr lang="nb-NO" dirty="0"/>
              <a:t> </a:t>
            </a:r>
            <a:r>
              <a:rPr lang="nb-NO" dirty="0" err="1"/>
              <a:t>us</a:t>
            </a:r>
            <a:r>
              <a:rPr lang="nb-NO" dirty="0"/>
              <a:t> to </a:t>
            </a:r>
            <a:r>
              <a:rPr lang="nb-NO" dirty="0" err="1"/>
              <a:t>improve</a:t>
            </a:r>
            <a:r>
              <a:rPr lang="nb-NO" dirty="0"/>
              <a:t>, and </a:t>
            </a:r>
            <a:r>
              <a:rPr lang="nb-NO" dirty="0" err="1"/>
              <a:t>answer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following</a:t>
            </a:r>
            <a:r>
              <a:rPr lang="nb-NO" dirty="0"/>
              <a:t> questions at menti.com</a:t>
            </a:r>
          </a:p>
          <a:p>
            <a:endParaRPr lang="nb-NO" dirty="0"/>
          </a:p>
          <a:p>
            <a:r>
              <a:rPr lang="nb-NO" dirty="0"/>
              <a:t>Code</a:t>
            </a:r>
            <a:r>
              <a:rPr lang="nb-NO"/>
              <a:t>: 192592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00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Introduction</a:t>
            </a:r>
            <a:r>
              <a:rPr lang="nb-NO" dirty="0"/>
              <a:t> to seminar </a:t>
            </a:r>
            <a:r>
              <a:rPr lang="nb-NO" dirty="0" err="1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Who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we</a:t>
            </a:r>
            <a:r>
              <a:rPr lang="nb-NO" dirty="0"/>
              <a:t>?</a:t>
            </a:r>
          </a:p>
          <a:p>
            <a:pPr lvl="1"/>
            <a:r>
              <a:rPr lang="nb-NO"/>
              <a:t>Ivar Hukkelberg</a:t>
            </a:r>
            <a:endParaRPr lang="nb-NO" dirty="0"/>
          </a:p>
          <a:p>
            <a:pPr lvl="1"/>
            <a:r>
              <a:rPr lang="nb-NO" dirty="0"/>
              <a:t>Kristoffer Fossum</a:t>
            </a:r>
          </a:p>
          <a:p>
            <a:endParaRPr lang="nb-NO" dirty="0"/>
          </a:p>
          <a:p>
            <a:r>
              <a:rPr lang="nb-NO" dirty="0"/>
              <a:t>Who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?</a:t>
            </a:r>
          </a:p>
          <a:p>
            <a:pPr lvl="1"/>
            <a:r>
              <a:rPr lang="nb-NO" dirty="0"/>
              <a:t>Studies?</a:t>
            </a:r>
          </a:p>
          <a:p>
            <a:pPr lvl="1"/>
            <a:r>
              <a:rPr lang="nb-NO" dirty="0" err="1"/>
              <a:t>Work</a:t>
            </a:r>
            <a:r>
              <a:rPr lang="nb-NO" dirty="0"/>
              <a:t> </a:t>
            </a:r>
            <a:r>
              <a:rPr lang="nb-NO" dirty="0" err="1"/>
              <a:t>experience</a:t>
            </a:r>
            <a:r>
              <a:rPr lang="nb-NO" dirty="0"/>
              <a:t>? </a:t>
            </a:r>
          </a:p>
          <a:p>
            <a:pPr lvl="1"/>
            <a:r>
              <a:rPr lang="nb-NO" dirty="0" err="1"/>
              <a:t>Expectations</a:t>
            </a:r>
            <a:r>
              <a:rPr lang="nb-NO" dirty="0"/>
              <a:t> to </a:t>
            </a:r>
            <a:r>
              <a:rPr lang="nb-NO" dirty="0" err="1"/>
              <a:t>the</a:t>
            </a:r>
            <a:r>
              <a:rPr lang="nb-NO" dirty="0"/>
              <a:t> seminar </a:t>
            </a:r>
            <a:r>
              <a:rPr lang="nb-NO" dirty="0" err="1"/>
              <a:t>classes</a:t>
            </a:r>
            <a:r>
              <a:rPr lang="nb-NO" dirty="0"/>
              <a:t>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686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Introduction</a:t>
            </a:r>
            <a:r>
              <a:rPr lang="nb-NO" dirty="0"/>
              <a:t> to seminar </a:t>
            </a:r>
            <a:r>
              <a:rPr lang="nb-NO" dirty="0" err="1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/>
              <a:t>Seminar classes </a:t>
            </a:r>
            <a:r>
              <a:rPr lang="nb-NO" dirty="0"/>
              <a:t>as an </a:t>
            </a:r>
            <a:r>
              <a:rPr lang="nb-NO" dirty="0" err="1"/>
              <a:t>environment</a:t>
            </a:r>
            <a:r>
              <a:rPr lang="nb-NO" dirty="0"/>
              <a:t> for </a:t>
            </a:r>
            <a:r>
              <a:rPr lang="nb-NO" dirty="0" err="1"/>
              <a:t>learning</a:t>
            </a:r>
            <a:endParaRPr lang="nb-NO" dirty="0"/>
          </a:p>
          <a:p>
            <a:pPr lvl="1"/>
            <a:r>
              <a:rPr lang="nb-NO" dirty="0"/>
              <a:t>Type:</a:t>
            </a:r>
          </a:p>
          <a:p>
            <a:pPr lvl="2"/>
            <a:r>
              <a:rPr lang="nb-NO" dirty="0"/>
              <a:t>High student </a:t>
            </a:r>
            <a:r>
              <a:rPr lang="nb-NO" dirty="0" err="1"/>
              <a:t>activity</a:t>
            </a:r>
            <a:endParaRPr lang="nb-NO" dirty="0"/>
          </a:p>
          <a:p>
            <a:pPr lvl="2"/>
            <a:r>
              <a:rPr lang="nb-NO" dirty="0"/>
              <a:t>Group and </a:t>
            </a:r>
            <a:r>
              <a:rPr lang="nb-NO" dirty="0" err="1"/>
              <a:t>class</a:t>
            </a:r>
            <a:r>
              <a:rPr lang="nb-NO" dirty="0"/>
              <a:t> </a:t>
            </a:r>
            <a:r>
              <a:rPr lang="nb-NO" dirty="0" err="1"/>
              <a:t>discussions</a:t>
            </a:r>
            <a:r>
              <a:rPr lang="nb-NO" dirty="0"/>
              <a:t> </a:t>
            </a:r>
            <a:r>
              <a:rPr lang="nb-NO" dirty="0" err="1"/>
              <a:t>based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small</a:t>
            </a:r>
            <a:r>
              <a:rPr lang="nb-NO" dirty="0"/>
              <a:t> </a:t>
            </a:r>
            <a:r>
              <a:rPr lang="nb-NO" dirty="0" err="1"/>
              <a:t>assignments</a:t>
            </a:r>
            <a:endParaRPr lang="nb-NO" dirty="0"/>
          </a:p>
          <a:p>
            <a:pPr lvl="2"/>
            <a:r>
              <a:rPr lang="nb-NO" dirty="0"/>
              <a:t>Cooperation </a:t>
            </a:r>
            <a:r>
              <a:rPr lang="nb-NO" dirty="0" err="1"/>
              <a:t>between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and </a:t>
            </a:r>
            <a:r>
              <a:rPr lang="nb-NO" dirty="0" err="1"/>
              <a:t>us</a:t>
            </a:r>
            <a:endParaRPr lang="nb-NO" dirty="0"/>
          </a:p>
          <a:p>
            <a:pPr lvl="1"/>
            <a:r>
              <a:rPr lang="nb-NO" dirty="0"/>
              <a:t>Content:</a:t>
            </a:r>
          </a:p>
          <a:p>
            <a:pPr lvl="2"/>
            <a:r>
              <a:rPr lang="nb-NO" dirty="0" err="1"/>
              <a:t>Themes</a:t>
            </a:r>
            <a:r>
              <a:rPr lang="nb-NO" dirty="0"/>
              <a:t> and </a:t>
            </a:r>
            <a:r>
              <a:rPr lang="nb-NO" dirty="0" err="1"/>
              <a:t>concepts</a:t>
            </a:r>
            <a:r>
              <a:rPr lang="nb-NO" dirty="0"/>
              <a:t> </a:t>
            </a:r>
            <a:r>
              <a:rPr lang="nb-NO"/>
              <a:t>from from lectures</a:t>
            </a:r>
            <a:endParaRPr lang="nb-NO" dirty="0"/>
          </a:p>
          <a:p>
            <a:pPr lvl="2"/>
            <a:r>
              <a:rPr lang="nb-NO" dirty="0" err="1"/>
              <a:t>Connecting</a:t>
            </a:r>
            <a:r>
              <a:rPr lang="nb-NO" dirty="0"/>
              <a:t> </a:t>
            </a:r>
            <a:r>
              <a:rPr lang="nb-NO" dirty="0" err="1"/>
              <a:t>themes</a:t>
            </a:r>
            <a:r>
              <a:rPr lang="nb-NO" dirty="0"/>
              <a:t> and </a:t>
            </a:r>
            <a:r>
              <a:rPr lang="nb-NO" dirty="0" err="1"/>
              <a:t>concepts</a:t>
            </a:r>
            <a:r>
              <a:rPr lang="nb-NO" dirty="0"/>
              <a:t> from </a:t>
            </a:r>
            <a:r>
              <a:rPr lang="nb-NO" dirty="0" err="1"/>
              <a:t>previous</a:t>
            </a:r>
            <a:r>
              <a:rPr lang="nb-NO" dirty="0"/>
              <a:t> </a:t>
            </a:r>
            <a:r>
              <a:rPr lang="nb-NO" dirty="0" err="1"/>
              <a:t>lectures</a:t>
            </a:r>
            <a:r>
              <a:rPr lang="nb-NO" dirty="0"/>
              <a:t> to </a:t>
            </a:r>
            <a:r>
              <a:rPr lang="nb-NO" dirty="0" err="1"/>
              <a:t>get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«</a:t>
            </a:r>
            <a:r>
              <a:rPr lang="nb-NO" dirty="0" err="1"/>
              <a:t>big</a:t>
            </a:r>
            <a:r>
              <a:rPr lang="nb-NO" dirty="0"/>
              <a:t> </a:t>
            </a:r>
            <a:r>
              <a:rPr lang="nb-NO" dirty="0" err="1"/>
              <a:t>picture</a:t>
            </a:r>
            <a:r>
              <a:rPr lang="nb-NO" dirty="0"/>
              <a:t>»</a:t>
            </a:r>
          </a:p>
          <a:p>
            <a:pPr lvl="1"/>
            <a:r>
              <a:rPr lang="nb-NO" dirty="0"/>
              <a:t>Feedback</a:t>
            </a:r>
          </a:p>
          <a:p>
            <a:pPr lvl="2"/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want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seminar </a:t>
            </a:r>
            <a:r>
              <a:rPr lang="nb-NO" dirty="0" err="1"/>
              <a:t>classes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useful</a:t>
            </a:r>
            <a:r>
              <a:rPr lang="nb-NO" dirty="0"/>
              <a:t> for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learning</a:t>
            </a:r>
            <a:r>
              <a:rPr lang="nb-NO" dirty="0"/>
              <a:t> – </a:t>
            </a:r>
            <a:r>
              <a:rPr lang="nb-NO" dirty="0" err="1"/>
              <a:t>please</a:t>
            </a:r>
            <a:r>
              <a:rPr lang="nb-NO" dirty="0"/>
              <a:t> </a:t>
            </a:r>
            <a:r>
              <a:rPr lang="nb-NO" err="1"/>
              <a:t>give</a:t>
            </a:r>
            <a:r>
              <a:rPr lang="nb-NO"/>
              <a:t> feedback (ivarhuk@ifi.uio.no)</a:t>
            </a:r>
            <a:endParaRPr lang="nb-NO" dirty="0"/>
          </a:p>
          <a:p>
            <a:pPr lvl="2"/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will</a:t>
            </a:r>
            <a:r>
              <a:rPr lang="nb-NO" dirty="0"/>
              <a:t> make it </a:t>
            </a:r>
            <a:r>
              <a:rPr lang="nb-NO" dirty="0" err="1"/>
              <a:t>easy</a:t>
            </a:r>
            <a:r>
              <a:rPr lang="nb-NO" dirty="0"/>
              <a:t> for </a:t>
            </a:r>
            <a:r>
              <a:rPr lang="nb-NO" dirty="0" err="1"/>
              <a:t>you</a:t>
            </a:r>
            <a:r>
              <a:rPr lang="nb-NO" dirty="0"/>
              <a:t> by </a:t>
            </a:r>
            <a:r>
              <a:rPr lang="nb-NO" err="1"/>
              <a:t>using</a:t>
            </a:r>
            <a:r>
              <a:rPr lang="nb-NO"/>
              <a:t> mentimeter also</a:t>
            </a:r>
            <a:endParaRPr lang="nb-NO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39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Group </a:t>
            </a:r>
            <a:r>
              <a:rPr lang="nb-NO" dirty="0" err="1"/>
              <a:t>discussion</a:t>
            </a:r>
            <a:r>
              <a:rPr lang="nb-NO" dirty="0"/>
              <a:t> </a:t>
            </a:r>
            <a:br>
              <a:rPr lang="nb-NO" dirty="0"/>
            </a:br>
            <a:r>
              <a:rPr lang="nb-NO" sz="3200" dirty="0"/>
              <a:t>From IT </a:t>
            </a:r>
            <a:r>
              <a:rPr lang="nb-NO" sz="3200" dirty="0" err="1"/>
              <a:t>applications</a:t>
            </a:r>
            <a:r>
              <a:rPr lang="nb-NO" sz="3200" dirty="0"/>
              <a:t> to Information </a:t>
            </a:r>
            <a:r>
              <a:rPr lang="nb-NO" sz="3200" dirty="0" err="1"/>
              <a:t>infrastructures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4813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Form </a:t>
            </a:r>
            <a:r>
              <a:rPr lang="nb-NO" dirty="0" err="1"/>
              <a:t>groups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3-5 persons and </a:t>
            </a:r>
            <a:r>
              <a:rPr lang="nb-NO" dirty="0" err="1"/>
              <a:t>discuss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following</a:t>
            </a:r>
            <a:r>
              <a:rPr lang="nb-NO" dirty="0"/>
              <a:t> (</a:t>
            </a:r>
            <a:r>
              <a:rPr lang="nb-NO" b="1" dirty="0"/>
              <a:t>10min</a:t>
            </a:r>
            <a:r>
              <a:rPr lang="nb-NO" dirty="0"/>
              <a:t>):</a:t>
            </a:r>
          </a:p>
          <a:p>
            <a:pPr marL="0" indent="0">
              <a:buNone/>
            </a:pPr>
            <a:r>
              <a:rPr lang="nb-NO" dirty="0"/>
              <a:t>- IT </a:t>
            </a:r>
            <a:r>
              <a:rPr lang="nb-NO" dirty="0" err="1"/>
              <a:t>artefacts</a:t>
            </a:r>
            <a:r>
              <a:rPr lang="nb-NO" dirty="0"/>
              <a:t> (systems) </a:t>
            </a:r>
            <a:r>
              <a:rPr lang="nb-NO" dirty="0" err="1"/>
              <a:t>may</a:t>
            </a:r>
            <a:r>
              <a:rPr lang="nb-NO" dirty="0"/>
              <a:t> be </a:t>
            </a:r>
            <a:r>
              <a:rPr lang="nb-NO" dirty="0" err="1"/>
              <a:t>categorized</a:t>
            </a:r>
            <a:r>
              <a:rPr lang="nb-NO" dirty="0"/>
              <a:t> </a:t>
            </a:r>
            <a:r>
              <a:rPr lang="nb-NO" dirty="0" err="1"/>
              <a:t>according</a:t>
            </a:r>
            <a:r>
              <a:rPr lang="nb-NO" dirty="0"/>
              <a:t> to </a:t>
            </a:r>
            <a:r>
              <a:rPr lang="nb-NO" dirty="0" err="1"/>
              <a:t>how</a:t>
            </a:r>
            <a:r>
              <a:rPr lang="nb-NO" dirty="0"/>
              <a:t> </a:t>
            </a:r>
            <a:r>
              <a:rPr lang="nb-NO" dirty="0" err="1"/>
              <a:t>complex</a:t>
            </a:r>
            <a:r>
              <a:rPr lang="nb-NO" dirty="0"/>
              <a:t> </a:t>
            </a:r>
            <a:r>
              <a:rPr lang="nb-NO" dirty="0" err="1"/>
              <a:t>they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, and </a:t>
            </a:r>
            <a:r>
              <a:rPr lang="nb-NO" dirty="0" err="1"/>
              <a:t>how</a:t>
            </a:r>
            <a:r>
              <a:rPr lang="nb-NO" dirty="0"/>
              <a:t> </a:t>
            </a:r>
            <a:r>
              <a:rPr lang="nb-NO" dirty="0" err="1"/>
              <a:t>complex</a:t>
            </a:r>
            <a:r>
              <a:rPr lang="nb-NO" dirty="0"/>
              <a:t> </a:t>
            </a:r>
            <a:r>
              <a:rPr lang="nb-NO" dirty="0" err="1"/>
              <a:t>they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to </a:t>
            </a:r>
            <a:r>
              <a:rPr lang="nb-NO" dirty="0" err="1"/>
              <a:t>manage</a:t>
            </a:r>
            <a:r>
              <a:rPr lang="nb-NO" dirty="0"/>
              <a:t>/</a:t>
            </a:r>
            <a:r>
              <a:rPr lang="nb-NO" dirty="0" err="1"/>
              <a:t>govern</a:t>
            </a:r>
            <a:r>
              <a:rPr lang="nb-NO" dirty="0"/>
              <a:t>. </a:t>
            </a:r>
          </a:p>
          <a:p>
            <a:pPr lvl="1"/>
            <a:r>
              <a:rPr lang="nb-NO" dirty="0" err="1"/>
              <a:t>Mention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main</a:t>
            </a:r>
            <a:r>
              <a:rPr lang="nb-NO" dirty="0"/>
              <a:t> </a:t>
            </a:r>
            <a:r>
              <a:rPr lang="nb-NO" dirty="0" err="1"/>
              <a:t>categories</a:t>
            </a:r>
            <a:r>
              <a:rPr lang="nb-NO" dirty="0"/>
              <a:t> as </a:t>
            </a:r>
            <a:r>
              <a:rPr lang="nb-NO" dirty="0" err="1"/>
              <a:t>shown</a:t>
            </a:r>
            <a:r>
              <a:rPr lang="nb-NO" dirty="0"/>
              <a:t> in a </a:t>
            </a:r>
            <a:r>
              <a:rPr lang="nb-NO" dirty="0" err="1"/>
              <a:t>previous</a:t>
            </a:r>
            <a:r>
              <a:rPr lang="nb-NO" dirty="0"/>
              <a:t> </a:t>
            </a:r>
            <a:r>
              <a:rPr lang="nb-NO" dirty="0" err="1"/>
              <a:t>lecture</a:t>
            </a:r>
            <a:endParaRPr lang="nb-NO" dirty="0"/>
          </a:p>
          <a:p>
            <a:pPr lvl="1"/>
            <a:r>
              <a:rPr lang="nb-NO" dirty="0" err="1"/>
              <a:t>Provide</a:t>
            </a:r>
            <a:r>
              <a:rPr lang="nb-NO" dirty="0"/>
              <a:t> </a:t>
            </a:r>
            <a:r>
              <a:rPr lang="nb-NO" dirty="0" err="1"/>
              <a:t>concrete</a:t>
            </a:r>
            <a:r>
              <a:rPr lang="nb-NO" dirty="0"/>
              <a:t> </a:t>
            </a:r>
            <a:r>
              <a:rPr lang="nb-NO" dirty="0" err="1"/>
              <a:t>examples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IT systems from </a:t>
            </a:r>
            <a:r>
              <a:rPr lang="nb-NO" dirty="0" err="1"/>
              <a:t>each</a:t>
            </a:r>
            <a:r>
              <a:rPr lang="nb-NO" dirty="0"/>
              <a:t> </a:t>
            </a:r>
            <a:r>
              <a:rPr lang="nb-NO" dirty="0" err="1"/>
              <a:t>category</a:t>
            </a:r>
            <a:endParaRPr lang="nb-NO" dirty="0"/>
          </a:p>
          <a:p>
            <a:pPr lvl="1"/>
            <a:r>
              <a:rPr lang="nb-NO" dirty="0" err="1"/>
              <a:t>Discuss</a:t>
            </a:r>
            <a:r>
              <a:rPr lang="nb-NO" dirty="0"/>
              <a:t> </a:t>
            </a:r>
            <a:r>
              <a:rPr lang="nb-NO" dirty="0" err="1"/>
              <a:t>differences</a:t>
            </a:r>
            <a:r>
              <a:rPr lang="nb-NO" dirty="0"/>
              <a:t> </a:t>
            </a:r>
            <a:r>
              <a:rPr lang="nb-NO" dirty="0" err="1"/>
              <a:t>between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categories</a:t>
            </a:r>
            <a:r>
              <a:rPr lang="nb-NO" dirty="0"/>
              <a:t> </a:t>
            </a:r>
          </a:p>
          <a:p>
            <a:pPr lvl="2"/>
            <a:r>
              <a:rPr lang="nb-NO" dirty="0" err="1"/>
              <a:t>What</a:t>
            </a:r>
            <a:r>
              <a:rPr lang="nb-NO" dirty="0"/>
              <a:t> do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think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main</a:t>
            </a:r>
            <a:r>
              <a:rPr lang="nb-NO" dirty="0"/>
              <a:t> </a:t>
            </a:r>
            <a:r>
              <a:rPr lang="nb-NO" dirty="0" err="1"/>
              <a:t>governance</a:t>
            </a:r>
            <a:r>
              <a:rPr lang="nb-NO" dirty="0"/>
              <a:t> </a:t>
            </a:r>
            <a:r>
              <a:rPr lang="nb-NO" dirty="0" err="1"/>
              <a:t>challenges</a:t>
            </a:r>
            <a:r>
              <a:rPr lang="nb-NO" dirty="0"/>
              <a:t> in </a:t>
            </a:r>
            <a:r>
              <a:rPr lang="nb-NO" dirty="0" err="1"/>
              <a:t>each</a:t>
            </a:r>
            <a:r>
              <a:rPr lang="nb-NO" dirty="0"/>
              <a:t> </a:t>
            </a:r>
            <a:r>
              <a:rPr lang="nb-NO" dirty="0" err="1"/>
              <a:t>category</a:t>
            </a:r>
            <a:r>
              <a:rPr lang="nb-NO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77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BA796D5E-B834-41AB-80ED-A5ACFE638078}"/>
              </a:ext>
            </a:extLst>
          </p:cNvPr>
          <p:cNvSpPr txBox="1"/>
          <p:nvPr/>
        </p:nvSpPr>
        <p:spPr>
          <a:xfrm>
            <a:off x="4939295" y="3111349"/>
            <a:ext cx="143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Project</a:t>
            </a:r>
          </a:p>
          <a:p>
            <a:r>
              <a:rPr lang="en-GB" dirty="0"/>
              <a:t>management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67D8E647-BFD8-4263-B8CB-836DBBFEF793}"/>
              </a:ext>
            </a:extLst>
          </p:cNvPr>
          <p:cNvSpPr/>
          <p:nvPr/>
        </p:nvSpPr>
        <p:spPr>
          <a:xfrm>
            <a:off x="4867287" y="2810739"/>
            <a:ext cx="1502977" cy="13807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A16C49B5-4321-4F56-8507-EE8AA438E3AD}"/>
              </a:ext>
            </a:extLst>
          </p:cNvPr>
          <p:cNvSpPr txBox="1"/>
          <p:nvPr/>
        </p:nvSpPr>
        <p:spPr>
          <a:xfrm>
            <a:off x="4981806" y="2228768"/>
            <a:ext cx="1345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Enterprise</a:t>
            </a:r>
          </a:p>
          <a:p>
            <a:r>
              <a:rPr lang="en-GB"/>
              <a:t>Architecture</a:t>
            </a:r>
            <a:endParaRPr lang="en-GB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B05653F9-F44B-47D1-885D-C05AD8C21991}"/>
              </a:ext>
            </a:extLst>
          </p:cNvPr>
          <p:cNvSpPr/>
          <p:nvPr/>
        </p:nvSpPr>
        <p:spPr>
          <a:xfrm>
            <a:off x="4291223" y="2175245"/>
            <a:ext cx="2664296" cy="25922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10E8512A-C0EB-485B-AE2D-38433BF4ED95}"/>
              </a:ext>
            </a:extLst>
          </p:cNvPr>
          <p:cNvSpPr txBox="1"/>
          <p:nvPr/>
        </p:nvSpPr>
        <p:spPr>
          <a:xfrm>
            <a:off x="4291223" y="1516336"/>
            <a:ext cx="2607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	Platform </a:t>
            </a:r>
          </a:p>
          <a:p>
            <a:r>
              <a:rPr lang="en-GB" dirty="0"/>
              <a:t>(ecosystem) management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9972C56F-8011-44F4-B4CB-90E13AAC4EC7}"/>
              </a:ext>
            </a:extLst>
          </p:cNvPr>
          <p:cNvSpPr/>
          <p:nvPr/>
        </p:nvSpPr>
        <p:spPr>
          <a:xfrm>
            <a:off x="3571143" y="1527173"/>
            <a:ext cx="4104456" cy="39604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BD6CA0A3-122A-4A51-9A04-FA3B1292F5D8}"/>
              </a:ext>
            </a:extLst>
          </p:cNvPr>
          <p:cNvSpPr txBox="1"/>
          <p:nvPr/>
        </p:nvSpPr>
        <p:spPr>
          <a:xfrm>
            <a:off x="4418392" y="840955"/>
            <a:ext cx="2634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Information infrastructure</a:t>
            </a:r>
          </a:p>
          <a:p>
            <a:r>
              <a:rPr lang="en-GB" dirty="0"/>
              <a:t>        management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3FF9FA1C-BC85-4B24-A808-5AA5104F0049}"/>
              </a:ext>
            </a:extLst>
          </p:cNvPr>
          <p:cNvSpPr/>
          <p:nvPr/>
        </p:nvSpPr>
        <p:spPr>
          <a:xfrm>
            <a:off x="2707047" y="663077"/>
            <a:ext cx="5904656" cy="56166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Rett pilkobling 17">
            <a:extLst>
              <a:ext uri="{FF2B5EF4-FFF2-40B4-BE49-F238E27FC236}">
                <a16:creationId xmlns:a16="http://schemas.microsoft.com/office/drawing/2014/main" id="{ED83E647-9559-4674-9DBD-6EACA9CDB094}"/>
              </a:ext>
            </a:extLst>
          </p:cNvPr>
          <p:cNvCxnSpPr>
            <a:stCxn id="5" idx="2"/>
          </p:cNvCxnSpPr>
          <p:nvPr/>
        </p:nvCxnSpPr>
        <p:spPr>
          <a:xfrm flipH="1" flipV="1">
            <a:off x="2458585" y="3500154"/>
            <a:ext cx="2408702" cy="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80918976-10B2-4B44-9A8E-F55286A1F203}"/>
              </a:ext>
            </a:extLst>
          </p:cNvPr>
          <p:cNvSpPr txBox="1"/>
          <p:nvPr/>
        </p:nvSpPr>
        <p:spPr>
          <a:xfrm>
            <a:off x="2820617" y="3138061"/>
            <a:ext cx="1234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Complexity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050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Group </a:t>
            </a:r>
            <a:r>
              <a:rPr lang="nb-NO" dirty="0" err="1"/>
              <a:t>project</a:t>
            </a:r>
            <a:r>
              <a:rPr lang="nb-NO" dirty="0"/>
              <a:t> </a:t>
            </a:r>
            <a:r>
              <a:rPr lang="nb-NO" dirty="0" err="1"/>
              <a:t>assignment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6364" y="6172200"/>
            <a:ext cx="8252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*</a:t>
            </a:r>
            <a:r>
              <a:rPr lang="nb-NO" dirty="0" err="1">
                <a:solidFill>
                  <a:srgbClr val="FF0000"/>
                </a:solidFill>
              </a:rPr>
              <a:t>Each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rgbClr val="FF0000"/>
                </a:solidFill>
              </a:rPr>
              <a:t>group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rgbClr val="FF0000"/>
                </a:solidFill>
              </a:rPr>
              <a:t>member</a:t>
            </a:r>
            <a:r>
              <a:rPr lang="nb-NO" dirty="0">
                <a:solidFill>
                  <a:srgbClr val="FF0000"/>
                </a:solidFill>
              </a:rPr>
              <a:t> has to present at </a:t>
            </a:r>
            <a:r>
              <a:rPr lang="nb-NO" dirty="0" err="1">
                <a:solidFill>
                  <a:srgbClr val="FF0000"/>
                </a:solidFill>
              </a:rPr>
              <a:t>least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rgbClr val="FF0000"/>
                </a:solidFill>
              </a:rPr>
              <a:t>once</a:t>
            </a:r>
            <a:r>
              <a:rPr lang="nb-NO" dirty="0">
                <a:solidFill>
                  <a:srgbClr val="FF0000"/>
                </a:solidFill>
              </a:rPr>
              <a:t>. </a:t>
            </a:r>
            <a:r>
              <a:rPr lang="nb-NO" dirty="0" err="1">
                <a:solidFill>
                  <a:srgbClr val="FF0000"/>
                </a:solidFill>
              </a:rPr>
              <a:t>You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rgbClr val="FF0000"/>
                </a:solidFill>
              </a:rPr>
              <a:t>can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rgbClr val="FF0000"/>
                </a:solidFill>
              </a:rPr>
              <a:t>decide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rgbClr val="FF0000"/>
                </a:solidFill>
              </a:rPr>
              <a:t>how</a:t>
            </a:r>
            <a:r>
              <a:rPr lang="nb-NO" dirty="0">
                <a:solidFill>
                  <a:srgbClr val="FF0000"/>
                </a:solidFill>
              </a:rPr>
              <a:t> to </a:t>
            </a:r>
            <a:r>
              <a:rPr lang="nb-NO" dirty="0" err="1">
                <a:solidFill>
                  <a:srgbClr val="FF0000"/>
                </a:solidFill>
              </a:rPr>
              <a:t>distribute</a:t>
            </a:r>
            <a:r>
              <a:rPr lang="nb-NO" dirty="0">
                <a:solidFill>
                  <a:srgbClr val="FF0000"/>
                </a:solidFill>
              </a:rPr>
              <a:t> it.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44940" y="3253838"/>
            <a:ext cx="1693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hlinkClick r:id="rId2"/>
              </a:rPr>
              <a:t>Assignment </a:t>
            </a:r>
            <a:r>
              <a:rPr lang="nb-NO" dirty="0" err="1">
                <a:hlinkClick r:id="rId2"/>
              </a:rPr>
              <a:t>text</a:t>
            </a:r>
            <a:endParaRPr lang="en-US" dirty="0"/>
          </a:p>
        </p:txBody>
      </p:sp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DFD8CB09-7827-D54F-ADD6-6AE16B1260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305200"/>
              </p:ext>
            </p:extLst>
          </p:nvPr>
        </p:nvGraphicFramePr>
        <p:xfrm>
          <a:off x="558832" y="1439210"/>
          <a:ext cx="8229599" cy="4732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7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611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Items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Date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600" b="0" dirty="0"/>
                        <a:t>Deadline</a:t>
                      </a:r>
                      <a:r>
                        <a:rPr lang="nn-NO" sz="1600" b="0" baseline="0" dirty="0"/>
                        <a:t> for group formation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600" dirty="0">
                          <a:solidFill>
                            <a:schemeClr val="tx1"/>
                          </a:solidFill>
                        </a:rPr>
                        <a:t>Jan.</a:t>
                      </a:r>
                      <a:r>
                        <a:rPr lang="nn-NO" sz="1600" baseline="0" dirty="0">
                          <a:solidFill>
                            <a:schemeClr val="tx1"/>
                          </a:solidFill>
                        </a:rPr>
                        <a:t> 29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Deadline for </a:t>
                      </a:r>
                      <a:r>
                        <a:rPr lang="en-AU" sz="1600" baseline="0" dirty="0"/>
                        <a:t>securing </a:t>
                      </a:r>
                      <a:r>
                        <a:rPr lang="en-AU" sz="1600" dirty="0"/>
                        <a:t>organization/platform 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</a:rPr>
                        <a:t>Feb. 12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Deliverable 1 – group 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</a:rPr>
                        <a:t>March 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Presentation of del. 1 in class</a:t>
                      </a:r>
                      <a:r>
                        <a:rPr lang="en-AU" sz="160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err="1">
                          <a:solidFill>
                            <a:schemeClr val="tx1"/>
                          </a:solidFill>
                        </a:rPr>
                        <a:t>March</a:t>
                      </a:r>
                      <a:r>
                        <a:rPr lang="nb-NO" sz="1600" dirty="0">
                          <a:solidFill>
                            <a:schemeClr val="tx1"/>
                          </a:solidFill>
                        </a:rPr>
                        <a:t> 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5055295"/>
                  </a:ext>
                </a:extLst>
              </a:tr>
              <a:tr h="427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Feedback per group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err="1">
                          <a:solidFill>
                            <a:schemeClr val="tx1"/>
                          </a:solidFill>
                        </a:rPr>
                        <a:t>March</a:t>
                      </a:r>
                      <a:r>
                        <a:rPr lang="nb-NO" sz="1600" dirty="0">
                          <a:solidFill>
                            <a:schemeClr val="tx1"/>
                          </a:solidFill>
                        </a:rPr>
                        <a:t> 18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7552186"/>
                  </a:ext>
                </a:extLst>
              </a:tr>
              <a:tr h="427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Deliverable 2 – group 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</a:rPr>
                        <a:t>April 21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Presentation of del. 2 in class</a:t>
                      </a:r>
                      <a:r>
                        <a:rPr lang="en-AU" sz="160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</a:rPr>
                        <a:t>April 22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6145775"/>
                  </a:ext>
                </a:extLst>
              </a:tr>
              <a:tr h="427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</a:rPr>
                        <a:t>Feedback per group 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April 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1775872"/>
                  </a:ext>
                </a:extLst>
              </a:tr>
              <a:tr h="427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Deliverable 3 – </a:t>
                      </a:r>
                      <a:r>
                        <a:rPr lang="en-AU" sz="1600"/>
                        <a:t>home exam</a:t>
                      </a:r>
                      <a:endParaRPr lang="en-A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May 27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Oral exam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Week 24 (10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11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June)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0248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404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/>
              <a:t>Typical</a:t>
            </a:r>
            <a:r>
              <a:rPr lang="nn-NO" dirty="0"/>
              <a:t> Challenges in </a:t>
            </a:r>
            <a:r>
              <a:rPr lang="nn-NO" dirty="0" err="1"/>
              <a:t>group</a:t>
            </a:r>
            <a:r>
              <a:rPr lang="nn-NO" dirty="0"/>
              <a:t> </a:t>
            </a:r>
            <a:r>
              <a:rPr lang="nn-NO" dirty="0" err="1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dirty="0" err="1"/>
              <a:t>Finding</a:t>
            </a:r>
            <a:r>
              <a:rPr lang="nn-NO" dirty="0"/>
              <a:t> an </a:t>
            </a:r>
            <a:r>
              <a:rPr lang="nn-NO" dirty="0" err="1"/>
              <a:t>organization</a:t>
            </a:r>
            <a:r>
              <a:rPr lang="nn-NO" dirty="0"/>
              <a:t> </a:t>
            </a:r>
          </a:p>
          <a:p>
            <a:pPr lvl="1"/>
            <a:r>
              <a:rPr lang="nn-NO" dirty="0"/>
              <a:t>The </a:t>
            </a:r>
            <a:r>
              <a:rPr lang="nn-NO" dirty="0" err="1"/>
              <a:t>elusive</a:t>
            </a:r>
            <a:r>
              <a:rPr lang="nn-NO" dirty="0"/>
              <a:t> informant</a:t>
            </a:r>
          </a:p>
          <a:p>
            <a:pPr lvl="1"/>
            <a:r>
              <a:rPr lang="nn-NO" dirty="0" err="1"/>
              <a:t>Finding</a:t>
            </a:r>
            <a:r>
              <a:rPr lang="nn-NO" dirty="0"/>
              <a:t> </a:t>
            </a:r>
            <a:r>
              <a:rPr lang="nn-NO" dirty="0" err="1"/>
              <a:t>the</a:t>
            </a:r>
            <a:r>
              <a:rPr lang="nn-NO" dirty="0"/>
              <a:t> right informant</a:t>
            </a:r>
          </a:p>
          <a:p>
            <a:pPr marL="457200" lvl="1" indent="0">
              <a:buNone/>
            </a:pPr>
            <a:endParaRPr lang="nn-NO" dirty="0"/>
          </a:p>
          <a:p>
            <a:pPr>
              <a:spcBef>
                <a:spcPts val="600"/>
              </a:spcBef>
            </a:pPr>
            <a:r>
              <a:rPr lang="nn-NO" dirty="0"/>
              <a:t>Leaving it for </a:t>
            </a:r>
            <a:r>
              <a:rPr lang="nn-NO" dirty="0" err="1"/>
              <a:t>too</a:t>
            </a:r>
            <a:r>
              <a:rPr lang="nn-NO" dirty="0"/>
              <a:t> late</a:t>
            </a:r>
          </a:p>
          <a:p>
            <a:pPr marL="0" indent="0">
              <a:spcBef>
                <a:spcPts val="600"/>
              </a:spcBef>
              <a:buNone/>
            </a:pPr>
            <a:endParaRPr lang="nn-NO" dirty="0"/>
          </a:p>
          <a:p>
            <a:pPr>
              <a:spcBef>
                <a:spcPts val="600"/>
              </a:spcBef>
            </a:pPr>
            <a:r>
              <a:rPr lang="nn-NO" dirty="0"/>
              <a:t>Doing </a:t>
            </a:r>
            <a:r>
              <a:rPr lang="nn-NO" dirty="0" err="1"/>
              <a:t>assignment</a:t>
            </a:r>
            <a:r>
              <a:rPr lang="nn-NO" dirty="0"/>
              <a:t> </a:t>
            </a:r>
            <a:r>
              <a:rPr lang="nn-NO" dirty="0" err="1"/>
              <a:t>without</a:t>
            </a:r>
            <a:r>
              <a:rPr lang="nn-NO" dirty="0"/>
              <a:t> </a:t>
            </a:r>
            <a:r>
              <a:rPr lang="nn-NO" dirty="0" err="1"/>
              <a:t>reading</a:t>
            </a:r>
            <a:r>
              <a:rPr lang="nn-NO" dirty="0"/>
              <a:t>/understanding </a:t>
            </a:r>
            <a:r>
              <a:rPr lang="nn-NO" dirty="0" err="1"/>
              <a:t>course</a:t>
            </a:r>
            <a:r>
              <a:rPr lang="nn-NO" dirty="0"/>
              <a:t> material and/or </a:t>
            </a:r>
            <a:r>
              <a:rPr lang="nn-NO" dirty="0" err="1"/>
              <a:t>assignment</a:t>
            </a:r>
            <a:r>
              <a:rPr lang="nn-NO" dirty="0"/>
              <a:t> </a:t>
            </a:r>
            <a:r>
              <a:rPr lang="nn-NO" dirty="0" err="1"/>
              <a:t>requirments</a:t>
            </a:r>
            <a:endParaRPr lang="nn-NO" dirty="0"/>
          </a:p>
          <a:p>
            <a:pPr marL="0" indent="0">
              <a:spcBef>
                <a:spcPts val="600"/>
              </a:spcBef>
              <a:buNone/>
            </a:pPr>
            <a:endParaRPr lang="nn-NO" dirty="0"/>
          </a:p>
          <a:p>
            <a:pPr>
              <a:spcBef>
                <a:spcPts val="600"/>
              </a:spcBef>
            </a:pPr>
            <a:r>
              <a:rPr lang="nn-NO" dirty="0"/>
              <a:t>Group </a:t>
            </a:r>
            <a:r>
              <a:rPr lang="nn-NO" dirty="0" err="1"/>
              <a:t>dynamics</a:t>
            </a:r>
            <a:r>
              <a:rPr lang="nn-NO" dirty="0"/>
              <a:t> (</a:t>
            </a:r>
            <a:r>
              <a:rPr lang="nn-NO" dirty="0" err="1"/>
              <a:t>dealing</a:t>
            </a:r>
            <a:r>
              <a:rPr lang="nn-NO" dirty="0"/>
              <a:t> </a:t>
            </a:r>
            <a:r>
              <a:rPr lang="nn-NO" dirty="0" err="1"/>
              <a:t>with</a:t>
            </a:r>
            <a:r>
              <a:rPr lang="nn-NO" dirty="0"/>
              <a:t> </a:t>
            </a:r>
            <a:r>
              <a:rPr lang="nn-NO" dirty="0" err="1"/>
              <a:t>stragglers</a:t>
            </a:r>
            <a:r>
              <a:rPr lang="nn-NO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504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Break!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….</a:t>
            </a:r>
            <a:r>
              <a:rPr lang="nb-NO" dirty="0" err="1"/>
              <a:t>but</a:t>
            </a:r>
            <a:r>
              <a:rPr lang="nb-NO" dirty="0"/>
              <a:t> </a:t>
            </a:r>
            <a:r>
              <a:rPr lang="nb-NO" dirty="0" err="1"/>
              <a:t>only</a:t>
            </a:r>
            <a:r>
              <a:rPr lang="nb-NO" dirty="0"/>
              <a:t> for </a:t>
            </a:r>
            <a:r>
              <a:rPr lang="nb-NO" dirty="0" err="1"/>
              <a:t>those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who</a:t>
            </a:r>
            <a:r>
              <a:rPr lang="nb-NO" dirty="0"/>
              <a:t> have </a:t>
            </a:r>
            <a:r>
              <a:rPr lang="nb-NO" dirty="0" err="1"/>
              <a:t>found</a:t>
            </a:r>
            <a:r>
              <a:rPr lang="nb-NO" dirty="0"/>
              <a:t> a </a:t>
            </a:r>
            <a:r>
              <a:rPr lang="nb-NO" dirty="0" err="1"/>
              <a:t>group</a:t>
            </a:r>
            <a:r>
              <a:rPr lang="nb-NO" dirty="0"/>
              <a:t>…</a:t>
            </a:r>
          </a:p>
          <a:p>
            <a:endParaRPr lang="nb-NO" dirty="0"/>
          </a:p>
          <a:p>
            <a:endParaRPr lang="nb-NO" dirty="0">
              <a:solidFill>
                <a:srgbClr val="0070C0"/>
              </a:solidFill>
            </a:endParaRPr>
          </a:p>
          <a:p>
            <a:endParaRPr lang="nb-NO" dirty="0">
              <a:solidFill>
                <a:srgbClr val="0070C0"/>
              </a:solidFill>
            </a:endParaRPr>
          </a:p>
          <a:p>
            <a:endParaRPr lang="nb-NO" dirty="0">
              <a:solidFill>
                <a:srgbClr val="0070C0"/>
              </a:solidFill>
            </a:endParaRPr>
          </a:p>
          <a:p>
            <a:r>
              <a:rPr lang="nb-NO" dirty="0">
                <a:solidFill>
                  <a:srgbClr val="0070C0"/>
                </a:solidFill>
              </a:rPr>
              <a:t>The rest </a:t>
            </a:r>
            <a:r>
              <a:rPr lang="nb-NO" dirty="0" err="1">
                <a:solidFill>
                  <a:srgbClr val="0070C0"/>
                </a:solidFill>
              </a:rPr>
              <a:t>of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 err="1">
                <a:solidFill>
                  <a:srgbClr val="0070C0"/>
                </a:solidFill>
              </a:rPr>
              <a:t>you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 err="1">
                <a:solidFill>
                  <a:srgbClr val="0070C0"/>
                </a:solidFill>
              </a:rPr>
              <a:t>stay</a:t>
            </a:r>
            <a:r>
              <a:rPr lang="nb-NO" dirty="0">
                <a:solidFill>
                  <a:srgbClr val="0070C0"/>
                </a:solidFill>
              </a:rPr>
              <a:t> to </a:t>
            </a:r>
            <a:r>
              <a:rPr lang="nb-NO" dirty="0" err="1">
                <a:solidFill>
                  <a:srgbClr val="0070C0"/>
                </a:solidFill>
              </a:rPr>
              <a:t>find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 err="1">
                <a:solidFill>
                  <a:srgbClr val="0070C0"/>
                </a:solidFill>
              </a:rPr>
              <a:t>groups</a:t>
            </a:r>
            <a:r>
              <a:rPr lang="nb-NO" dirty="0">
                <a:solidFill>
                  <a:srgbClr val="0070C0"/>
                </a:solidFill>
              </a:rPr>
              <a:t>!</a:t>
            </a:r>
          </a:p>
          <a:p>
            <a:endParaRPr lang="nb-NO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nb-NO" dirty="0" err="1"/>
              <a:t>Remember</a:t>
            </a:r>
            <a:r>
              <a:rPr lang="nb-NO" dirty="0"/>
              <a:t> to send email to </a:t>
            </a:r>
            <a:r>
              <a:rPr lang="nb-NO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ivarhuk@ifi.uio.no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group</a:t>
            </a:r>
            <a:r>
              <a:rPr lang="nb-NO" dirty="0"/>
              <a:t> </a:t>
            </a:r>
            <a:r>
              <a:rPr lang="nb-NO" dirty="0" err="1"/>
              <a:t>memebers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983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Group </a:t>
            </a:r>
            <a:r>
              <a:rPr lang="nb-NO" dirty="0" err="1"/>
              <a:t>discussion</a:t>
            </a:r>
            <a:br>
              <a:rPr lang="nb-NO" dirty="0"/>
            </a:br>
            <a:r>
              <a:rPr lang="nb-NO" sz="3600" dirty="0"/>
              <a:t>Central </a:t>
            </a:r>
            <a:r>
              <a:rPr lang="nb-NO" sz="3600" dirty="0" err="1"/>
              <a:t>concepts</a:t>
            </a:r>
            <a:r>
              <a:rPr lang="nb-NO" sz="3600" dirty="0"/>
              <a:t> </a:t>
            </a:r>
            <a:r>
              <a:rPr lang="nb-NO" sz="3600" dirty="0" err="1"/>
              <a:t>this</a:t>
            </a:r>
            <a:r>
              <a:rPr lang="nb-NO" sz="3600" dirty="0"/>
              <a:t>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Write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own</a:t>
            </a:r>
            <a:r>
              <a:rPr lang="nb-NO" dirty="0"/>
              <a:t> for </a:t>
            </a:r>
            <a:r>
              <a:rPr lang="nb-NO" dirty="0" err="1"/>
              <a:t>two</a:t>
            </a:r>
            <a:r>
              <a:rPr lang="nb-NO" dirty="0"/>
              <a:t> </a:t>
            </a:r>
            <a:r>
              <a:rPr lang="nb-NO" dirty="0" err="1"/>
              <a:t>minutes</a:t>
            </a:r>
            <a:r>
              <a:rPr lang="nb-NO" dirty="0"/>
              <a:t>: </a:t>
            </a:r>
          </a:p>
          <a:p>
            <a:pPr marL="514350" indent="-514350">
              <a:buAutoNum type="arabicPeriod"/>
            </a:pPr>
            <a:r>
              <a:rPr lang="nb-NO" dirty="0" err="1"/>
              <a:t>What</a:t>
            </a:r>
            <a:r>
              <a:rPr lang="nb-NO" dirty="0"/>
              <a:t> is a </a:t>
            </a:r>
            <a:r>
              <a:rPr lang="nb-NO" dirty="0" err="1"/>
              <a:t>platform</a:t>
            </a:r>
            <a:r>
              <a:rPr lang="nb-NO" dirty="0"/>
              <a:t>? </a:t>
            </a:r>
            <a:r>
              <a:rPr lang="nb-NO" b="1" i="1" dirty="0"/>
              <a:t>«A </a:t>
            </a:r>
            <a:r>
              <a:rPr lang="nb-NO" b="1" i="1" dirty="0" err="1"/>
              <a:t>platform</a:t>
            </a:r>
            <a:r>
              <a:rPr lang="nb-NO" b="1" i="1" dirty="0"/>
              <a:t> is…»</a:t>
            </a:r>
          </a:p>
          <a:p>
            <a:pPr marL="971550" lvl="1" indent="-514350">
              <a:buFont typeface="Arial" panose="020B0604020202020204" pitchFamily="34" charset="0"/>
              <a:buAutoNum type="arabicPeriod"/>
            </a:pPr>
            <a:r>
              <a:rPr lang="nb-NO" dirty="0" err="1"/>
              <a:t>There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two</a:t>
            </a:r>
            <a:r>
              <a:rPr lang="nb-NO" dirty="0"/>
              <a:t> </a:t>
            </a:r>
            <a:r>
              <a:rPr lang="nb-NO" dirty="0" err="1"/>
              <a:t>main</a:t>
            </a:r>
            <a:r>
              <a:rPr lang="nb-NO" dirty="0"/>
              <a:t> types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platforms</a:t>
            </a:r>
            <a:r>
              <a:rPr lang="nb-NO" dirty="0"/>
              <a:t> (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mainly</a:t>
            </a:r>
            <a:r>
              <a:rPr lang="nb-NO" dirty="0"/>
              <a:t> cover in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course</a:t>
            </a:r>
            <a:r>
              <a:rPr lang="nb-NO" dirty="0"/>
              <a:t>), </a:t>
            </a:r>
            <a:r>
              <a:rPr lang="nb-NO" dirty="0" err="1"/>
              <a:t>which</a:t>
            </a:r>
            <a:r>
              <a:rPr lang="nb-NO" dirty="0"/>
              <a:t>?</a:t>
            </a:r>
          </a:p>
          <a:p>
            <a:pPr marL="0" indent="0">
              <a:buNone/>
            </a:pPr>
            <a:r>
              <a:rPr lang="nb-NO" dirty="0"/>
              <a:t>2. </a:t>
            </a:r>
            <a:r>
              <a:rPr lang="nb-NO" dirty="0" err="1"/>
              <a:t>Find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one</a:t>
            </a:r>
            <a:r>
              <a:rPr lang="nb-NO" dirty="0"/>
              <a:t> sitting </a:t>
            </a:r>
            <a:r>
              <a:rPr lang="nb-NO" dirty="0" err="1"/>
              <a:t>next</a:t>
            </a:r>
            <a:r>
              <a:rPr lang="nb-NO" dirty="0"/>
              <a:t> to </a:t>
            </a:r>
            <a:r>
              <a:rPr lang="nb-NO" dirty="0" err="1"/>
              <a:t>you</a:t>
            </a:r>
            <a:r>
              <a:rPr lang="nb-NO" dirty="0"/>
              <a:t>, and </a:t>
            </a:r>
            <a:r>
              <a:rPr lang="nb-NO" dirty="0" err="1"/>
              <a:t>discuss</a:t>
            </a:r>
            <a:r>
              <a:rPr lang="nb-NO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dirty="0" err="1"/>
              <a:t>Find</a:t>
            </a:r>
            <a:r>
              <a:rPr lang="nb-NO" dirty="0"/>
              <a:t> </a:t>
            </a:r>
            <a:r>
              <a:rPr lang="nb-NO" dirty="0" err="1"/>
              <a:t>examples</a:t>
            </a:r>
            <a:r>
              <a:rPr lang="nb-NO" dirty="0"/>
              <a:t> and </a:t>
            </a:r>
            <a:r>
              <a:rPr lang="nb-NO" dirty="0" err="1"/>
              <a:t>discuss</a:t>
            </a:r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10931236" y="6444145"/>
            <a:ext cx="1799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2+3+5 </a:t>
            </a:r>
            <a:r>
              <a:rPr lang="nb-NO" dirty="0"/>
              <a:t>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</TotalTime>
  <Words>724</Words>
  <Application>Microsoft Macintosh PowerPoint</Application>
  <PresentationFormat>Widescreen</PresentationFormat>
  <Paragraphs>146</Paragraphs>
  <Slides>16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IN5430</vt:lpstr>
      <vt:lpstr>Introduction to seminar classes</vt:lpstr>
      <vt:lpstr>Introduction to seminar classes</vt:lpstr>
      <vt:lpstr>Group discussion  From IT applications to Information infrastructures</vt:lpstr>
      <vt:lpstr>PowerPoint-presentasjon</vt:lpstr>
      <vt:lpstr>Group project assignment</vt:lpstr>
      <vt:lpstr>Typical Challenges in group work</vt:lpstr>
      <vt:lpstr>Break!</vt:lpstr>
      <vt:lpstr>Group discussion Central concepts this far</vt:lpstr>
      <vt:lpstr>Group discussion Central concepts this far</vt:lpstr>
      <vt:lpstr>Group discussion Central concepts this far</vt:lpstr>
      <vt:lpstr>PowerPoint-presentasjon</vt:lpstr>
      <vt:lpstr>PowerPoint-presentasjon</vt:lpstr>
      <vt:lpstr>PowerPoint-presentasjon</vt:lpstr>
      <vt:lpstr>PowerPoint-presentasjon</vt:lpstr>
      <vt:lpstr>Find your mobile phones (finally)!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Kristoffer Fossum</dc:creator>
  <cp:lastModifiedBy>Ivar Hukkelberg</cp:lastModifiedBy>
  <cp:revision>47</cp:revision>
  <dcterms:created xsi:type="dcterms:W3CDTF">2019-01-23T13:46:35Z</dcterms:created>
  <dcterms:modified xsi:type="dcterms:W3CDTF">2020-01-22T08:59:50Z</dcterms:modified>
</cp:coreProperties>
</file>