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5" r:id="rId3"/>
    <p:sldId id="283" r:id="rId4"/>
    <p:sldId id="293" r:id="rId5"/>
    <p:sldId id="267" r:id="rId6"/>
    <p:sldId id="295" r:id="rId7"/>
    <p:sldId id="291" r:id="rId8"/>
    <p:sldId id="292" r:id="rId9"/>
    <p:sldId id="296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26" autoAdjust="0"/>
    <p:restoredTop sz="80490"/>
  </p:normalViewPr>
  <p:slideViewPr>
    <p:cSldViewPr snapToGrid="0">
      <p:cViewPr varScale="1">
        <p:scale>
          <a:sx n="93" d="100"/>
          <a:sy n="93" d="100"/>
        </p:scale>
        <p:origin x="10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r Hukkelberg" userId="c0e90074-10c5-4141-9b2a-ec37ff240856" providerId="ADAL" clId="{25E0F18C-A491-424C-AC82-2BDB27960C01}"/>
    <pc:docChg chg="custSel delSld modSld">
      <pc:chgData name="Ivar Hukkelberg" userId="c0e90074-10c5-4141-9b2a-ec37ff240856" providerId="ADAL" clId="{25E0F18C-A491-424C-AC82-2BDB27960C01}" dt="2020-02-05T12:50:11.986" v="3168"/>
      <pc:docMkLst>
        <pc:docMk/>
      </pc:docMkLst>
      <pc:sldChg chg="modSp">
        <pc:chgData name="Ivar Hukkelberg" userId="c0e90074-10c5-4141-9b2a-ec37ff240856" providerId="ADAL" clId="{25E0F18C-A491-424C-AC82-2BDB27960C01}" dt="2020-02-05T09:05:01.395" v="3152" actId="20577"/>
        <pc:sldMkLst>
          <pc:docMk/>
          <pc:sldMk cId="1296602063" sldId="256"/>
        </pc:sldMkLst>
        <pc:spChg chg="mod">
          <ac:chgData name="Ivar Hukkelberg" userId="c0e90074-10c5-4141-9b2a-ec37ff240856" providerId="ADAL" clId="{25E0F18C-A491-424C-AC82-2BDB27960C01}" dt="2020-02-05T09:05:01.395" v="3152" actId="20577"/>
          <ac:spMkLst>
            <pc:docMk/>
            <pc:sldMk cId="1296602063" sldId="256"/>
            <ac:spMk id="3" creationId="{618C2059-8D9D-4ADA-850D-9CC7D110AF66}"/>
          </ac:spMkLst>
        </pc:spChg>
      </pc:sldChg>
      <pc:sldChg chg="del">
        <pc:chgData name="Ivar Hukkelberg" userId="c0e90074-10c5-4141-9b2a-ec37ff240856" providerId="ADAL" clId="{25E0F18C-A491-424C-AC82-2BDB27960C01}" dt="2020-02-04T13:56:39.761" v="27" actId="2696"/>
        <pc:sldMkLst>
          <pc:docMk/>
          <pc:sldMk cId="759731398" sldId="257"/>
        </pc:sldMkLst>
      </pc:sldChg>
      <pc:sldChg chg="modSp">
        <pc:chgData name="Ivar Hukkelberg" userId="c0e90074-10c5-4141-9b2a-ec37ff240856" providerId="ADAL" clId="{25E0F18C-A491-424C-AC82-2BDB27960C01}" dt="2020-02-05T09:11:48.686" v="3167" actId="20577"/>
        <pc:sldMkLst>
          <pc:docMk/>
          <pc:sldMk cId="1613503959" sldId="266"/>
        </pc:sldMkLst>
        <pc:spChg chg="mod">
          <ac:chgData name="Ivar Hukkelberg" userId="c0e90074-10c5-4141-9b2a-ec37ff240856" providerId="ADAL" clId="{25E0F18C-A491-424C-AC82-2BDB27960C01}" dt="2020-02-05T09:11:48.686" v="3167" actId="20577"/>
          <ac:spMkLst>
            <pc:docMk/>
            <pc:sldMk cId="1613503959" sldId="266"/>
            <ac:spMk id="3" creationId="{00000000-0000-0000-0000-000000000000}"/>
          </ac:spMkLst>
        </pc:spChg>
      </pc:sldChg>
      <pc:sldChg chg="modNotesTx">
        <pc:chgData name="Ivar Hukkelberg" userId="c0e90074-10c5-4141-9b2a-ec37ff240856" providerId="ADAL" clId="{25E0F18C-A491-424C-AC82-2BDB27960C01}" dt="2020-02-05T08:07:39.470" v="1477" actId="20577"/>
        <pc:sldMkLst>
          <pc:docMk/>
          <pc:sldMk cId="3665568195" sldId="267"/>
        </pc:sldMkLst>
      </pc:sldChg>
      <pc:sldChg chg="modSp modNotesTx">
        <pc:chgData name="Ivar Hukkelberg" userId="c0e90074-10c5-4141-9b2a-ec37ff240856" providerId="ADAL" clId="{25E0F18C-A491-424C-AC82-2BDB27960C01}" dt="2020-02-05T08:54:33.818" v="2965" actId="20577"/>
        <pc:sldMkLst>
          <pc:docMk/>
          <pc:sldMk cId="475245064" sldId="283"/>
        </pc:sldMkLst>
        <pc:spChg chg="mod">
          <ac:chgData name="Ivar Hukkelberg" userId="c0e90074-10c5-4141-9b2a-ec37ff240856" providerId="ADAL" clId="{25E0F18C-A491-424C-AC82-2BDB27960C01}" dt="2020-02-04T13:55:17.831" v="24" actId="20577"/>
          <ac:spMkLst>
            <pc:docMk/>
            <pc:sldMk cId="475245064" sldId="283"/>
            <ac:spMk id="6" creationId="{DE72EAC2-3175-594C-8B0A-E00A552085B1}"/>
          </ac:spMkLst>
        </pc:spChg>
      </pc:sldChg>
      <pc:sldChg chg="modSp modNotesTx">
        <pc:chgData name="Ivar Hukkelberg" userId="c0e90074-10c5-4141-9b2a-ec37ff240856" providerId="ADAL" clId="{25E0F18C-A491-424C-AC82-2BDB27960C01}" dt="2020-02-05T08:42:53.644" v="2575" actId="20577"/>
        <pc:sldMkLst>
          <pc:docMk/>
          <pc:sldMk cId="72488975" sldId="285"/>
        </pc:sldMkLst>
        <pc:spChg chg="mod">
          <ac:chgData name="Ivar Hukkelberg" userId="c0e90074-10c5-4141-9b2a-ec37ff240856" providerId="ADAL" clId="{25E0F18C-A491-424C-AC82-2BDB27960C01}" dt="2020-02-05T08:42:53.644" v="2575" actId="20577"/>
          <ac:spMkLst>
            <pc:docMk/>
            <pc:sldMk cId="72488975" sldId="285"/>
            <ac:spMk id="2" creationId="{BAC45C95-1200-466F-8652-FC12E531FCFD}"/>
          </ac:spMkLst>
        </pc:spChg>
        <pc:spChg chg="mod">
          <ac:chgData name="Ivar Hukkelberg" userId="c0e90074-10c5-4141-9b2a-ec37ff240856" providerId="ADAL" clId="{25E0F18C-A491-424C-AC82-2BDB27960C01}" dt="2020-02-05T08:34:34.657" v="2433" actId="20577"/>
          <ac:spMkLst>
            <pc:docMk/>
            <pc:sldMk cId="72488975" sldId="285"/>
            <ac:spMk id="3" creationId="{27889173-592C-4559-9463-80C53BB9D256}"/>
          </ac:spMkLst>
        </pc:spChg>
      </pc:sldChg>
      <pc:sldChg chg="del">
        <pc:chgData name="Ivar Hukkelberg" userId="c0e90074-10c5-4141-9b2a-ec37ff240856" providerId="ADAL" clId="{25E0F18C-A491-424C-AC82-2BDB27960C01}" dt="2020-02-04T13:56:39.739" v="25" actId="2696"/>
        <pc:sldMkLst>
          <pc:docMk/>
          <pc:sldMk cId="3335220055" sldId="287"/>
        </pc:sldMkLst>
      </pc:sldChg>
      <pc:sldChg chg="del">
        <pc:chgData name="Ivar Hukkelberg" userId="c0e90074-10c5-4141-9b2a-ec37ff240856" providerId="ADAL" clId="{25E0F18C-A491-424C-AC82-2BDB27960C01}" dt="2020-02-04T13:56:39.748" v="26" actId="2696"/>
        <pc:sldMkLst>
          <pc:docMk/>
          <pc:sldMk cId="1780286726" sldId="288"/>
        </pc:sldMkLst>
      </pc:sldChg>
      <pc:sldChg chg="del">
        <pc:chgData name="Ivar Hukkelberg" userId="c0e90074-10c5-4141-9b2a-ec37ff240856" providerId="ADAL" clId="{25E0F18C-A491-424C-AC82-2BDB27960C01}" dt="2020-02-04T13:56:39.776" v="28" actId="2696"/>
        <pc:sldMkLst>
          <pc:docMk/>
          <pc:sldMk cId="1314741879" sldId="289"/>
        </pc:sldMkLst>
      </pc:sldChg>
      <pc:sldChg chg="delSp modSp modNotesTx">
        <pc:chgData name="Ivar Hukkelberg" userId="c0e90074-10c5-4141-9b2a-ec37ff240856" providerId="ADAL" clId="{25E0F18C-A491-424C-AC82-2BDB27960C01}" dt="2020-02-05T09:01:52.170" v="3151" actId="113"/>
        <pc:sldMkLst>
          <pc:docMk/>
          <pc:sldMk cId="624348169" sldId="291"/>
        </pc:sldMkLst>
        <pc:spChg chg="del mod">
          <ac:chgData name="Ivar Hukkelberg" userId="c0e90074-10c5-4141-9b2a-ec37ff240856" providerId="ADAL" clId="{25E0F18C-A491-424C-AC82-2BDB27960C01}" dt="2020-02-05T07:54:40.205" v="356" actId="478"/>
          <ac:spMkLst>
            <pc:docMk/>
            <pc:sldMk cId="624348169" sldId="291"/>
            <ac:spMk id="6" creationId="{24A9326B-84A5-F143-9259-1ABB08C13F9D}"/>
          </ac:spMkLst>
        </pc:spChg>
        <pc:picChg chg="mod">
          <ac:chgData name="Ivar Hukkelberg" userId="c0e90074-10c5-4141-9b2a-ec37ff240856" providerId="ADAL" clId="{25E0F18C-A491-424C-AC82-2BDB27960C01}" dt="2020-02-05T08:14:13.517" v="1765" actId="1076"/>
          <ac:picMkLst>
            <pc:docMk/>
            <pc:sldMk cId="624348169" sldId="291"/>
            <ac:picMk id="4" creationId="{45D36FD1-6C98-BD43-AA7C-1BAD66B14B69}"/>
          </ac:picMkLst>
        </pc:picChg>
      </pc:sldChg>
      <pc:sldChg chg="modSp modNotesTx">
        <pc:chgData name="Ivar Hukkelberg" userId="c0e90074-10c5-4141-9b2a-ec37ff240856" providerId="ADAL" clId="{25E0F18C-A491-424C-AC82-2BDB27960C01}" dt="2020-02-05T09:06:01.302" v="3159" actId="113"/>
        <pc:sldMkLst>
          <pc:docMk/>
          <pc:sldMk cId="3080287311" sldId="292"/>
        </pc:sldMkLst>
        <pc:spChg chg="mod">
          <ac:chgData name="Ivar Hukkelberg" userId="c0e90074-10c5-4141-9b2a-ec37ff240856" providerId="ADAL" clId="{25E0F18C-A491-424C-AC82-2BDB27960C01}" dt="2020-02-05T08:01:09.081" v="890" actId="20577"/>
          <ac:spMkLst>
            <pc:docMk/>
            <pc:sldMk cId="3080287311" sldId="292"/>
            <ac:spMk id="3" creationId="{92827FA7-92B3-4DF6-B4CB-804B4A2AB011}"/>
          </ac:spMkLst>
        </pc:spChg>
        <pc:spChg chg="mod">
          <ac:chgData name="Ivar Hukkelberg" userId="c0e90074-10c5-4141-9b2a-ec37ff240856" providerId="ADAL" clId="{25E0F18C-A491-424C-AC82-2BDB27960C01}" dt="2020-02-05T07:52:46.455" v="237" actId="20577"/>
          <ac:spMkLst>
            <pc:docMk/>
            <pc:sldMk cId="3080287311" sldId="292"/>
            <ac:spMk id="4" creationId="{3A102BCE-D55F-EE48-A0FC-2A08058453E4}"/>
          </ac:spMkLst>
        </pc:spChg>
      </pc:sldChg>
      <pc:sldChg chg="modTransition modNotesTx">
        <pc:chgData name="Ivar Hukkelberg" userId="c0e90074-10c5-4141-9b2a-ec37ff240856" providerId="ADAL" clId="{25E0F18C-A491-424C-AC82-2BDB27960C01}" dt="2020-02-05T12:50:11.986" v="3168"/>
        <pc:sldMkLst>
          <pc:docMk/>
          <pc:sldMk cId="1803830197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B7184-EA45-419E-97BD-9DF366CFD6E4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3B9E1-23A1-44CE-BEE1-9889D12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88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Architecture: How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platform</a:t>
            </a:r>
            <a:r>
              <a:rPr lang="nb-NO" dirty="0"/>
              <a:t> is </a:t>
            </a:r>
            <a:r>
              <a:rPr lang="nb-NO" dirty="0" err="1"/>
              <a:t>built</a:t>
            </a:r>
            <a:r>
              <a:rPr lang="nb-NO" dirty="0"/>
              <a:t>. </a:t>
            </a:r>
            <a:r>
              <a:rPr lang="nb-NO" dirty="0" err="1"/>
              <a:t>Determines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structure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dependencies</a:t>
            </a:r>
            <a:r>
              <a:rPr lang="nb-NO" dirty="0"/>
              <a:t>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task</a:t>
            </a:r>
            <a:r>
              <a:rPr lang="nb-NO" dirty="0"/>
              <a:t> </a:t>
            </a:r>
            <a:r>
              <a:rPr lang="nb-NO" dirty="0" err="1"/>
              <a:t>structure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platform</a:t>
            </a:r>
            <a:r>
              <a:rPr lang="nb-NO" dirty="0"/>
              <a:t> </a:t>
            </a:r>
            <a:r>
              <a:rPr lang="nb-NO" dirty="0" err="1"/>
              <a:t>owners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and </a:t>
            </a:r>
            <a:r>
              <a:rPr lang="nb-NO" dirty="0" err="1"/>
              <a:t>app</a:t>
            </a:r>
            <a:r>
              <a:rPr lang="nb-NO" dirty="0"/>
              <a:t> </a:t>
            </a:r>
            <a:r>
              <a:rPr lang="nb-NO" dirty="0" err="1"/>
              <a:t>dev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.  </a:t>
            </a:r>
            <a:r>
              <a:rPr lang="nb-NO" dirty="0" err="1"/>
              <a:t>Decides</a:t>
            </a:r>
            <a:r>
              <a:rPr lang="nb-NO" dirty="0"/>
              <a:t>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app</a:t>
            </a:r>
            <a:r>
              <a:rPr lang="nb-NO" dirty="0"/>
              <a:t> </a:t>
            </a:r>
            <a:r>
              <a:rPr lang="nb-NO" dirty="0" err="1"/>
              <a:t>dev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happen</a:t>
            </a:r>
            <a:r>
              <a:rPr lang="nb-NO" dirty="0"/>
              <a:t> in a </a:t>
            </a:r>
            <a:r>
              <a:rPr lang="nb-NO" dirty="0" err="1"/>
              <a:t>platform</a:t>
            </a:r>
            <a:r>
              <a:rPr lang="nb-NO" dirty="0"/>
              <a:t>. </a:t>
            </a:r>
            <a:r>
              <a:rPr lang="nb-NO" dirty="0">
                <a:sym typeface="Wingdings" pitchFamily="2" charset="2"/>
              </a:rPr>
              <a:t> </a:t>
            </a:r>
            <a:r>
              <a:rPr lang="nb-NO" b="1" dirty="0" err="1">
                <a:sym typeface="Wingdings" pitchFamily="2" charset="2"/>
              </a:rPr>
              <a:t>Modularization</a:t>
            </a:r>
            <a:r>
              <a:rPr lang="nb-NO" b="0" dirty="0">
                <a:sym typeface="Wingdings" pitchFamily="2" charset="2"/>
              </a:rPr>
              <a:t>. Good for </a:t>
            </a:r>
            <a:r>
              <a:rPr lang="nb-NO" b="0" dirty="0" err="1">
                <a:sym typeface="Wingdings" pitchFamily="2" charset="2"/>
              </a:rPr>
              <a:t>innovation</a:t>
            </a:r>
            <a:r>
              <a:rPr lang="nb-NO" b="0" dirty="0">
                <a:sym typeface="Wingdings" pitchFamily="2" charset="2"/>
              </a:rPr>
              <a:t> </a:t>
            </a:r>
            <a:r>
              <a:rPr lang="nb-NO" b="0" dirty="0" err="1">
                <a:sym typeface="Wingdings" pitchFamily="2" charset="2"/>
              </a:rPr>
              <a:t>on</a:t>
            </a:r>
            <a:r>
              <a:rPr lang="nb-NO" b="0" dirty="0">
                <a:sym typeface="Wingdings" pitchFamily="2" charset="2"/>
              </a:rPr>
              <a:t> </a:t>
            </a:r>
            <a:r>
              <a:rPr lang="nb-NO" b="0" dirty="0" err="1">
                <a:sym typeface="Wingdings" pitchFamily="2" charset="2"/>
              </a:rPr>
              <a:t>platform</a:t>
            </a:r>
            <a:r>
              <a:rPr lang="nb-NO" b="0" dirty="0">
                <a:sym typeface="Wingdings" pitchFamily="2" charset="2"/>
              </a:rPr>
              <a:t>. Think Lego </a:t>
            </a:r>
            <a:r>
              <a:rPr lang="nb-NO" b="0" dirty="0" err="1">
                <a:sym typeface="Wingdings" pitchFamily="2" charset="2"/>
              </a:rPr>
              <a:t>bricks</a:t>
            </a:r>
            <a:r>
              <a:rPr lang="nb-NO" b="0" dirty="0">
                <a:sym typeface="Wingdings" pitchFamily="2" charset="2"/>
              </a:rPr>
              <a:t>. </a:t>
            </a:r>
            <a:r>
              <a:rPr lang="nb-NO" b="0" dirty="0" err="1">
                <a:sym typeface="Wingdings" pitchFamily="2" charset="2"/>
              </a:rPr>
              <a:t>Removal</a:t>
            </a:r>
            <a:r>
              <a:rPr lang="nb-NO" b="0" dirty="0">
                <a:sym typeface="Wingdings" pitchFamily="2" charset="2"/>
              </a:rPr>
              <a:t> and </a:t>
            </a:r>
            <a:r>
              <a:rPr lang="nb-NO" b="0" dirty="0" err="1">
                <a:sym typeface="Wingdings" pitchFamily="2" charset="2"/>
              </a:rPr>
              <a:t>replacement</a:t>
            </a:r>
            <a:r>
              <a:rPr lang="nb-NO" b="0" dirty="0">
                <a:sym typeface="Wingdings" pitchFamily="2" charset="2"/>
              </a:rPr>
              <a:t> – uten å påvirke det andre. Bra for å dele ansvaret mellom plattformeier og utvikler. </a:t>
            </a:r>
          </a:p>
          <a:p>
            <a:r>
              <a:rPr lang="nb-NO" b="0" dirty="0">
                <a:sym typeface="Wingdings" pitchFamily="2" charset="2"/>
              </a:rPr>
              <a:t>- </a:t>
            </a:r>
            <a:r>
              <a:rPr lang="nb-NO" b="0" dirty="0" err="1">
                <a:sym typeface="Wingdings" pitchFamily="2" charset="2"/>
              </a:rPr>
              <a:t>Reduce</a:t>
            </a:r>
            <a:r>
              <a:rPr lang="nb-NO" b="0" dirty="0">
                <a:sym typeface="Wingdings" pitchFamily="2" charset="2"/>
              </a:rPr>
              <a:t> </a:t>
            </a:r>
            <a:r>
              <a:rPr lang="nb-NO" b="0" dirty="0" err="1">
                <a:sym typeface="Wingdings" pitchFamily="2" charset="2"/>
              </a:rPr>
              <a:t>structural</a:t>
            </a:r>
            <a:r>
              <a:rPr lang="nb-NO" b="0" dirty="0">
                <a:sym typeface="Wingdings" pitchFamily="2" charset="2"/>
              </a:rPr>
              <a:t> </a:t>
            </a:r>
            <a:r>
              <a:rPr lang="nb-NO" b="0" dirty="0" err="1">
                <a:sym typeface="Wingdings" pitchFamily="2" charset="2"/>
              </a:rPr>
              <a:t>complexity</a:t>
            </a:r>
            <a:endParaRPr lang="nb-NO" b="1" dirty="0"/>
          </a:p>
          <a:p>
            <a:endParaRPr lang="nb-NO" dirty="0"/>
          </a:p>
          <a:p>
            <a:r>
              <a:rPr lang="nb-NO" dirty="0" err="1"/>
              <a:t>Governance</a:t>
            </a:r>
            <a:r>
              <a:rPr lang="nb-NO" dirty="0"/>
              <a:t>: (</a:t>
            </a:r>
            <a:r>
              <a:rPr lang="nb-NO" dirty="0" err="1"/>
              <a:t>Pricing</a:t>
            </a:r>
            <a:r>
              <a:rPr lang="nb-NO" dirty="0"/>
              <a:t> / </a:t>
            </a:r>
            <a:r>
              <a:rPr lang="nb-NO" dirty="0" err="1"/>
              <a:t>create</a:t>
            </a:r>
            <a:r>
              <a:rPr lang="nb-NO" dirty="0"/>
              <a:t> </a:t>
            </a:r>
            <a:r>
              <a:rPr lang="nb-NO" dirty="0" err="1"/>
              <a:t>incentives</a:t>
            </a:r>
            <a:r>
              <a:rPr lang="nb-NO" dirty="0"/>
              <a:t>, Control portofolio – </a:t>
            </a:r>
            <a:r>
              <a:rPr lang="nb-NO" dirty="0" err="1"/>
              <a:t>ensures</a:t>
            </a:r>
            <a:r>
              <a:rPr lang="nb-NO" dirty="0"/>
              <a:t> </a:t>
            </a:r>
            <a:r>
              <a:rPr lang="nb-NO" dirty="0" err="1"/>
              <a:t>integration</a:t>
            </a:r>
            <a:r>
              <a:rPr lang="nb-NO" dirty="0"/>
              <a:t>, </a:t>
            </a:r>
            <a:r>
              <a:rPr lang="nb-NO" dirty="0" err="1"/>
              <a:t>Decision</a:t>
            </a:r>
            <a:r>
              <a:rPr lang="nb-NO" dirty="0"/>
              <a:t> </a:t>
            </a:r>
            <a:r>
              <a:rPr lang="nb-NO" dirty="0" err="1"/>
              <a:t>rights</a:t>
            </a:r>
            <a:r>
              <a:rPr lang="nb-NO" dirty="0"/>
              <a:t> </a:t>
            </a:r>
            <a:r>
              <a:rPr lang="nb-NO" dirty="0" err="1"/>
              <a:t>partitioning</a:t>
            </a:r>
            <a:r>
              <a:rPr lang="nb-NO" dirty="0"/>
              <a:t> / </a:t>
            </a:r>
            <a:r>
              <a:rPr lang="nb-NO" dirty="0" err="1"/>
              <a:t>provides</a:t>
            </a:r>
            <a:r>
              <a:rPr lang="nb-NO" dirty="0"/>
              <a:t> </a:t>
            </a:r>
            <a:r>
              <a:rPr lang="nb-NO" dirty="0" err="1"/>
              <a:t>autonomy</a:t>
            </a:r>
            <a:r>
              <a:rPr lang="nb-NO" dirty="0"/>
              <a:t>) Tiwana</a:t>
            </a:r>
          </a:p>
          <a:p>
            <a:r>
              <a:rPr lang="nb-NO" dirty="0"/>
              <a:t>Gov -&gt; </a:t>
            </a:r>
            <a:r>
              <a:rPr lang="nb-NO" dirty="0" err="1"/>
              <a:t>reduce</a:t>
            </a:r>
            <a:r>
              <a:rPr lang="nb-NO" dirty="0"/>
              <a:t> </a:t>
            </a:r>
            <a:r>
              <a:rPr lang="nb-NO" dirty="0" err="1"/>
              <a:t>behavioral</a:t>
            </a:r>
            <a:r>
              <a:rPr lang="nb-NO" dirty="0"/>
              <a:t> </a:t>
            </a:r>
            <a:r>
              <a:rPr lang="nb-NO" dirty="0" err="1"/>
              <a:t>complexity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Governance</a:t>
            </a:r>
            <a:r>
              <a:rPr lang="nb-NO" dirty="0"/>
              <a:t> </a:t>
            </a:r>
            <a:r>
              <a:rPr lang="nb-NO" dirty="0" err="1"/>
              <a:t>structure</a:t>
            </a:r>
            <a:r>
              <a:rPr lang="nb-NO" dirty="0"/>
              <a:t> er veldig avhengig av arkitekturen. Samme gov. Strategi kan være helt feil hos noen med en annen arkitektur.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B9E1-23A1-44CE-BEE1-9889D12354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05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Tensions</a:t>
            </a:r>
            <a:r>
              <a:rPr lang="nb-NO" dirty="0"/>
              <a:t>: </a:t>
            </a:r>
          </a:p>
          <a:p>
            <a:endParaRPr lang="nb-NO" dirty="0"/>
          </a:p>
          <a:p>
            <a:r>
              <a:rPr lang="nb-NO" dirty="0" err="1"/>
              <a:t>Consolidation</a:t>
            </a:r>
            <a:r>
              <a:rPr lang="nb-NO" dirty="0"/>
              <a:t> --&gt; </a:t>
            </a:r>
            <a:r>
              <a:rPr lang="nb-NO" dirty="0" err="1"/>
              <a:t>combining</a:t>
            </a:r>
            <a:r>
              <a:rPr lang="nb-NO" dirty="0"/>
              <a:t> a </a:t>
            </a:r>
            <a:r>
              <a:rPr lang="nb-NO" dirty="0" err="1"/>
              <a:t>number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a single more </a:t>
            </a:r>
            <a:r>
              <a:rPr lang="nb-NO" dirty="0" err="1"/>
              <a:t>effective</a:t>
            </a:r>
            <a:r>
              <a:rPr lang="nb-NO" dirty="0"/>
              <a:t> or </a:t>
            </a:r>
            <a:r>
              <a:rPr lang="nb-NO" dirty="0" err="1"/>
              <a:t>coherent</a:t>
            </a:r>
            <a:r>
              <a:rPr lang="nb-NO" dirty="0"/>
              <a:t> </a:t>
            </a:r>
            <a:r>
              <a:rPr lang="nb-NO" dirty="0" err="1"/>
              <a:t>whole</a:t>
            </a:r>
            <a:r>
              <a:rPr lang="nb-NO" dirty="0"/>
              <a:t>.</a:t>
            </a:r>
          </a:p>
          <a:p>
            <a:endParaRPr lang="nb-NO" dirty="0"/>
          </a:p>
          <a:p>
            <a:r>
              <a:rPr lang="nb-NO" dirty="0"/>
              <a:t>Arch: </a:t>
            </a:r>
            <a:r>
              <a:rPr lang="nb-NO" dirty="0" err="1"/>
              <a:t>Stability</a:t>
            </a:r>
            <a:r>
              <a:rPr lang="nb-NO" dirty="0"/>
              <a:t> (stable </a:t>
            </a:r>
            <a:r>
              <a:rPr lang="nb-NO" dirty="0" err="1"/>
              <a:t>core</a:t>
            </a:r>
            <a:r>
              <a:rPr lang="nb-NO" dirty="0"/>
              <a:t> – </a:t>
            </a:r>
            <a:r>
              <a:rPr lang="nb-NO" dirty="0" err="1"/>
              <a:t>centralized</a:t>
            </a:r>
            <a:r>
              <a:rPr lang="nb-NO" dirty="0"/>
              <a:t>, </a:t>
            </a:r>
            <a:r>
              <a:rPr lang="nb-NO" dirty="0" err="1"/>
              <a:t>integrated</a:t>
            </a:r>
            <a:r>
              <a:rPr lang="nb-NO" dirty="0"/>
              <a:t>, uniform). </a:t>
            </a:r>
            <a:r>
              <a:rPr lang="nb-NO" dirty="0" err="1"/>
              <a:t>Change</a:t>
            </a:r>
            <a:r>
              <a:rPr lang="nb-NO" dirty="0"/>
              <a:t> (</a:t>
            </a:r>
            <a:r>
              <a:rPr lang="nb-NO" dirty="0" err="1"/>
              <a:t>dynamic</a:t>
            </a:r>
            <a:r>
              <a:rPr lang="nb-NO" dirty="0"/>
              <a:t> </a:t>
            </a:r>
            <a:r>
              <a:rPr lang="nb-NO" dirty="0" err="1"/>
              <a:t>periphery</a:t>
            </a:r>
            <a:r>
              <a:rPr lang="nb-NO" dirty="0"/>
              <a:t> – </a:t>
            </a:r>
            <a:r>
              <a:rPr lang="nb-NO" dirty="0" err="1"/>
              <a:t>decentralized</a:t>
            </a:r>
            <a:r>
              <a:rPr lang="nb-NO" dirty="0"/>
              <a:t>, </a:t>
            </a:r>
            <a:r>
              <a:rPr lang="nb-NO" dirty="0" err="1"/>
              <a:t>modularized</a:t>
            </a:r>
            <a:r>
              <a:rPr lang="nb-NO" dirty="0"/>
              <a:t>, </a:t>
            </a:r>
            <a:r>
              <a:rPr lang="nb-NO" dirty="0" err="1"/>
              <a:t>variety</a:t>
            </a:r>
            <a:r>
              <a:rPr lang="nb-NO" dirty="0"/>
              <a:t>)</a:t>
            </a:r>
          </a:p>
          <a:p>
            <a:r>
              <a:rPr lang="nb-NO" dirty="0"/>
              <a:t>Gov: </a:t>
            </a:r>
            <a:r>
              <a:rPr lang="nb-NO" dirty="0" err="1"/>
              <a:t>Stability</a:t>
            </a:r>
            <a:r>
              <a:rPr lang="nb-NO" dirty="0"/>
              <a:t> (</a:t>
            </a:r>
            <a:r>
              <a:rPr lang="nb-NO" dirty="0" err="1"/>
              <a:t>platform</a:t>
            </a:r>
            <a:r>
              <a:rPr lang="nb-NO" dirty="0"/>
              <a:t> </a:t>
            </a:r>
            <a:r>
              <a:rPr lang="nb-NO" dirty="0" err="1"/>
              <a:t>owner</a:t>
            </a:r>
            <a:r>
              <a:rPr lang="nb-NO" dirty="0"/>
              <a:t> /</a:t>
            </a:r>
            <a:r>
              <a:rPr lang="nb-NO" dirty="0" err="1"/>
              <a:t>controller</a:t>
            </a:r>
            <a:r>
              <a:rPr lang="nb-NO" dirty="0"/>
              <a:t>). </a:t>
            </a:r>
            <a:r>
              <a:rPr lang="nb-NO" dirty="0" err="1"/>
              <a:t>Change</a:t>
            </a:r>
            <a:r>
              <a:rPr lang="nb-NO" dirty="0"/>
              <a:t> (</a:t>
            </a:r>
            <a:r>
              <a:rPr lang="nb-NO" dirty="0" err="1"/>
              <a:t>autonomous</a:t>
            </a:r>
            <a:r>
              <a:rPr lang="nb-NO" dirty="0"/>
              <a:t> </a:t>
            </a:r>
            <a:r>
              <a:rPr lang="nb-NO" dirty="0" err="1"/>
              <a:t>app</a:t>
            </a:r>
            <a:r>
              <a:rPr lang="nb-NO" dirty="0"/>
              <a:t> </a:t>
            </a:r>
            <a:r>
              <a:rPr lang="nb-NO" dirty="0" err="1"/>
              <a:t>developers</a:t>
            </a:r>
            <a:r>
              <a:rPr lang="nb-NO" dirty="0"/>
              <a:t>). 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B9E1-23A1-44CE-BEE1-9889D12354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39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82A5C1E9-980A-2848-A7AD-1CE5A8DCF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6DF2B4A-8C22-EE45-BAC6-06C306B34AE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nb-NO" altLang="nb-NO" dirty="0"/>
              <a:t>Network </a:t>
            </a:r>
            <a:r>
              <a:rPr lang="nb-NO" altLang="nb-NO" dirty="0" err="1"/>
              <a:t>effects</a:t>
            </a:r>
            <a:r>
              <a:rPr lang="nb-NO" altLang="nb-NO" dirty="0"/>
              <a:t> </a:t>
            </a:r>
            <a:r>
              <a:rPr lang="nb-NO" altLang="nb-NO" dirty="0">
                <a:sym typeface="Wingdings" pitchFamily="2" charset="2"/>
              </a:rPr>
              <a:t> </a:t>
            </a:r>
            <a:r>
              <a:rPr lang="nb-NO" altLang="nb-NO" dirty="0" err="1">
                <a:sym typeface="Wingdings" pitchFamily="2" charset="2"/>
              </a:rPr>
              <a:t>creates</a:t>
            </a:r>
            <a:r>
              <a:rPr lang="nb-NO" altLang="nb-NO" dirty="0">
                <a:sym typeface="Wingdings" pitchFamily="2" charset="2"/>
              </a:rPr>
              <a:t> </a:t>
            </a:r>
            <a:r>
              <a:rPr lang="nb-NO" altLang="nb-NO" dirty="0" err="1">
                <a:sym typeface="Wingdings" pitchFamily="2" charset="2"/>
              </a:rPr>
              <a:t>this</a:t>
            </a:r>
            <a:r>
              <a:rPr lang="nb-NO" altLang="nb-NO" dirty="0">
                <a:sym typeface="Wingdings" pitchFamily="2" charset="2"/>
              </a:rPr>
              <a:t> </a:t>
            </a:r>
            <a:r>
              <a:rPr lang="nb-NO" altLang="nb-NO" dirty="0" err="1">
                <a:sym typeface="Wingdings" pitchFamily="2" charset="2"/>
              </a:rPr>
              <a:t>self-reinforcing</a:t>
            </a:r>
            <a:r>
              <a:rPr lang="nb-NO" altLang="nb-NO" dirty="0">
                <a:sym typeface="Wingdings" pitchFamily="2" charset="2"/>
              </a:rPr>
              <a:t> </a:t>
            </a:r>
            <a:r>
              <a:rPr lang="nb-NO" altLang="nb-NO" dirty="0" err="1">
                <a:sym typeface="Wingdings" pitchFamily="2" charset="2"/>
              </a:rPr>
              <a:t>process</a:t>
            </a:r>
            <a:endParaRPr lang="nb-NO" altLang="nb-NO" dirty="0">
              <a:sym typeface="Wingdings" pitchFamily="2" charset="2"/>
            </a:endParaRPr>
          </a:p>
          <a:p>
            <a:r>
              <a:rPr lang="nb-NO" altLang="nb-NO" dirty="0" err="1">
                <a:sym typeface="Wingdings" pitchFamily="2" charset="2"/>
              </a:rPr>
              <a:t>But</a:t>
            </a:r>
            <a:r>
              <a:rPr lang="nb-NO" altLang="nb-NO" dirty="0">
                <a:sym typeface="Wingdings" pitchFamily="2" charset="2"/>
              </a:rPr>
              <a:t> </a:t>
            </a:r>
            <a:r>
              <a:rPr lang="nb-NO" altLang="nb-NO" dirty="0" err="1">
                <a:sym typeface="Wingdings" pitchFamily="2" charset="2"/>
              </a:rPr>
              <a:t>how</a:t>
            </a:r>
            <a:r>
              <a:rPr lang="nb-NO" altLang="nb-NO" dirty="0">
                <a:sym typeface="Wingdings" pitchFamily="2" charset="2"/>
              </a:rPr>
              <a:t> </a:t>
            </a:r>
            <a:r>
              <a:rPr lang="nb-NO" altLang="nb-NO" dirty="0" err="1">
                <a:sym typeface="Wingdings" pitchFamily="2" charset="2"/>
              </a:rPr>
              <a:t>can</a:t>
            </a:r>
            <a:r>
              <a:rPr lang="nb-NO" altLang="nb-NO" dirty="0">
                <a:sym typeface="Wingdings" pitchFamily="2" charset="2"/>
              </a:rPr>
              <a:t> </a:t>
            </a:r>
            <a:r>
              <a:rPr lang="nb-NO" altLang="nb-NO" dirty="0" err="1">
                <a:sym typeface="Wingdings" pitchFamily="2" charset="2"/>
              </a:rPr>
              <a:t>we</a:t>
            </a:r>
            <a:r>
              <a:rPr lang="nb-NO" altLang="nb-NO" dirty="0">
                <a:sym typeface="Wingdings" pitchFamily="2" charset="2"/>
              </a:rPr>
              <a:t> start </a:t>
            </a:r>
            <a:r>
              <a:rPr lang="nb-NO" altLang="nb-NO" dirty="0" err="1">
                <a:sym typeface="Wingdings" pitchFamily="2" charset="2"/>
              </a:rPr>
              <a:t>this</a:t>
            </a:r>
            <a:r>
              <a:rPr lang="nb-NO" altLang="nb-NO" dirty="0">
                <a:sym typeface="Wingdings" pitchFamily="2" charset="2"/>
              </a:rPr>
              <a:t> </a:t>
            </a:r>
            <a:r>
              <a:rPr lang="nb-NO" altLang="nb-NO" dirty="0" err="1">
                <a:sym typeface="Wingdings" pitchFamily="2" charset="2"/>
              </a:rPr>
              <a:t>process</a:t>
            </a:r>
            <a:r>
              <a:rPr lang="nb-NO" altLang="nb-NO" dirty="0">
                <a:sym typeface="Wingdings" pitchFamily="2" charset="2"/>
              </a:rPr>
              <a:t>??</a:t>
            </a:r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4089705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entrepreneur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risks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money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an initial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venture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capital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 </a:t>
            </a:r>
            <a:r>
              <a:rPr lang="nb-N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bootstrapping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 </a:t>
            </a:r>
            <a:r>
              <a:rPr lang="nb-N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starts a business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$100,000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money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 </a:t>
            </a:r>
            <a:r>
              <a:rPr lang="nb-N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bootstrapping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Bootstrap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Telemed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1.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User´motivation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2.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areas and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situations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3.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4.Coordinating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institutions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Bootstrapping</a:t>
            </a: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</a:t>
            </a:r>
            <a:r>
              <a:rPr lang="nb-N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principles</a:t>
            </a:r>
            <a:endParaRPr lang="nb-NO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nb-NO" dirty="0"/>
              <a:t>Design initially for usefulness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nb-NO" dirty="0"/>
              <a:t>Draw upon existing installed base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nb-NO" dirty="0"/>
              <a:t>Expand installed base by persuasive tactics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B9E1-23A1-44CE-BEE1-9889D12354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56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 err="1"/>
              <a:t>Piggyback</a:t>
            </a:r>
            <a:r>
              <a:rPr lang="nb-NO" dirty="0"/>
              <a:t> – </a:t>
            </a:r>
            <a:r>
              <a:rPr lang="nb-NO" dirty="0" err="1"/>
              <a:t>connect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existing</a:t>
            </a:r>
            <a:r>
              <a:rPr lang="nb-NO" dirty="0"/>
              <a:t> </a:t>
            </a:r>
            <a:r>
              <a:rPr lang="nb-NO" dirty="0" err="1"/>
              <a:t>user</a:t>
            </a:r>
            <a:r>
              <a:rPr lang="nb-NO" dirty="0"/>
              <a:t> base from a different </a:t>
            </a:r>
            <a:r>
              <a:rPr lang="nb-NO" dirty="0" err="1"/>
              <a:t>platform</a:t>
            </a:r>
            <a:r>
              <a:rPr lang="nb-NO" dirty="0"/>
              <a:t> (</a:t>
            </a:r>
            <a:r>
              <a:rPr lang="nb-NO" dirty="0" err="1"/>
              <a:t>Paypal</a:t>
            </a:r>
            <a:r>
              <a:rPr lang="nb-NO" dirty="0"/>
              <a:t> --&gt; </a:t>
            </a:r>
            <a:r>
              <a:rPr lang="nb-NO" dirty="0" err="1"/>
              <a:t>Ebay</a:t>
            </a:r>
            <a:r>
              <a:rPr lang="nb-NO" dirty="0"/>
              <a:t>)</a:t>
            </a:r>
          </a:p>
          <a:p>
            <a:r>
              <a:rPr lang="nb-NO" b="1" dirty="0"/>
              <a:t>Seeding</a:t>
            </a:r>
            <a:r>
              <a:rPr lang="nb-NO" dirty="0"/>
              <a:t> –</a:t>
            </a:r>
            <a:r>
              <a:rPr lang="nb-NO" dirty="0" err="1"/>
              <a:t>create</a:t>
            </a:r>
            <a:r>
              <a:rPr lang="nb-NO" dirty="0"/>
              <a:t> </a:t>
            </a:r>
            <a:r>
              <a:rPr lang="nb-NO" dirty="0" err="1"/>
              <a:t>value</a:t>
            </a:r>
            <a:r>
              <a:rPr lang="nb-NO" dirty="0"/>
              <a:t> units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relevant for at </a:t>
            </a:r>
            <a:r>
              <a:rPr lang="nb-NO" dirty="0" err="1"/>
              <a:t>least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potential</a:t>
            </a:r>
            <a:r>
              <a:rPr lang="nb-NO" dirty="0"/>
              <a:t> </a:t>
            </a:r>
            <a:r>
              <a:rPr lang="nb-NO" dirty="0" err="1"/>
              <a:t>users</a:t>
            </a:r>
            <a:r>
              <a:rPr lang="nb-NO" dirty="0"/>
              <a:t> (ex offer 5$ </a:t>
            </a:r>
            <a:r>
              <a:rPr lang="nb-NO" dirty="0" err="1"/>
              <a:t>mill</a:t>
            </a:r>
            <a:r>
              <a:rPr lang="nb-NO" dirty="0"/>
              <a:t> to </a:t>
            </a:r>
            <a:r>
              <a:rPr lang="nb-NO" dirty="0" err="1"/>
              <a:t>dev</a:t>
            </a:r>
            <a:r>
              <a:rPr lang="nb-NO" dirty="0"/>
              <a:t> to </a:t>
            </a:r>
            <a:r>
              <a:rPr lang="nb-NO" dirty="0" err="1"/>
              <a:t>create</a:t>
            </a:r>
            <a:r>
              <a:rPr lang="nb-NO" dirty="0"/>
              <a:t> best </a:t>
            </a:r>
            <a:r>
              <a:rPr lang="nb-NO" dirty="0" err="1"/>
              <a:t>app</a:t>
            </a:r>
            <a:r>
              <a:rPr lang="nb-NO" dirty="0"/>
              <a:t> – Google, </a:t>
            </a:r>
            <a:r>
              <a:rPr lang="nb-NO" dirty="0" err="1"/>
              <a:t>Reddit</a:t>
            </a:r>
            <a:r>
              <a:rPr lang="nb-NO" dirty="0"/>
              <a:t> – </a:t>
            </a:r>
            <a:r>
              <a:rPr lang="nb-NO" dirty="0" err="1"/>
              <a:t>fake</a:t>
            </a:r>
            <a:r>
              <a:rPr lang="nb-NO" dirty="0"/>
              <a:t> </a:t>
            </a:r>
            <a:r>
              <a:rPr lang="nb-NO" dirty="0" err="1"/>
              <a:t>profiles</a:t>
            </a:r>
            <a:r>
              <a:rPr lang="nb-NO" dirty="0"/>
              <a:t>)</a:t>
            </a:r>
          </a:p>
          <a:p>
            <a:r>
              <a:rPr lang="nb-NO" b="1" dirty="0" err="1"/>
              <a:t>Marquee</a:t>
            </a:r>
            <a:r>
              <a:rPr lang="nb-NO" dirty="0"/>
              <a:t> --&gt; </a:t>
            </a:r>
            <a:r>
              <a:rPr lang="nb-NO" dirty="0" err="1"/>
              <a:t>incentives</a:t>
            </a:r>
            <a:r>
              <a:rPr lang="nb-NO" dirty="0"/>
              <a:t> to </a:t>
            </a:r>
            <a:r>
              <a:rPr lang="nb-NO" dirty="0" err="1"/>
              <a:t>attract</a:t>
            </a:r>
            <a:r>
              <a:rPr lang="nb-NO" dirty="0"/>
              <a:t> </a:t>
            </a:r>
            <a:r>
              <a:rPr lang="nb-NO" dirty="0" err="1"/>
              <a:t>memebers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 </a:t>
            </a:r>
            <a:r>
              <a:rPr lang="nb-NO" dirty="0" err="1"/>
              <a:t>key</a:t>
            </a:r>
            <a:r>
              <a:rPr lang="nb-NO" dirty="0"/>
              <a:t> </a:t>
            </a:r>
            <a:r>
              <a:rPr lang="nb-NO" dirty="0" err="1"/>
              <a:t>user</a:t>
            </a:r>
            <a:r>
              <a:rPr lang="nb-NO" dirty="0"/>
              <a:t> </a:t>
            </a:r>
            <a:r>
              <a:rPr lang="nb-NO" dirty="0" err="1"/>
              <a:t>onto</a:t>
            </a:r>
            <a:r>
              <a:rPr lang="nb-NO" dirty="0"/>
              <a:t> </a:t>
            </a:r>
            <a:r>
              <a:rPr lang="nb-NO" dirty="0" err="1"/>
              <a:t>platform</a:t>
            </a:r>
            <a:r>
              <a:rPr lang="nb-NO" dirty="0"/>
              <a:t> (Xbox --&gt; Bungie </a:t>
            </a:r>
            <a:r>
              <a:rPr lang="nb-NO" dirty="0" err="1"/>
              <a:t>deal</a:t>
            </a:r>
            <a:r>
              <a:rPr lang="nb-NO" dirty="0"/>
              <a:t> </a:t>
            </a:r>
            <a:r>
              <a:rPr lang="nb-NO" dirty="0">
                <a:sym typeface="Wingdings" pitchFamily="2" charset="2"/>
              </a:rPr>
              <a:t> </a:t>
            </a:r>
            <a:r>
              <a:rPr lang="nb-NO" dirty="0" err="1">
                <a:sym typeface="Wingdings" pitchFamily="2" charset="2"/>
              </a:rPr>
              <a:t>exclusive</a:t>
            </a:r>
            <a:r>
              <a:rPr lang="nb-NO" dirty="0">
                <a:sym typeface="Wingdings" pitchFamily="2" charset="2"/>
              </a:rPr>
              <a:t>)</a:t>
            </a:r>
            <a:endParaRPr lang="nb-NO" dirty="0"/>
          </a:p>
          <a:p>
            <a:r>
              <a:rPr lang="nb-NO" b="1" dirty="0"/>
              <a:t>Single side </a:t>
            </a:r>
            <a:r>
              <a:rPr lang="nb-NO" dirty="0">
                <a:sym typeface="Wingdings" pitchFamily="2" charset="2"/>
              </a:rPr>
              <a:t> </a:t>
            </a:r>
            <a:r>
              <a:rPr lang="nb-NO" dirty="0" err="1">
                <a:sym typeface="Wingdings" pitchFamily="2" charset="2"/>
              </a:rPr>
              <a:t>create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product</a:t>
            </a:r>
            <a:r>
              <a:rPr lang="nb-NO" dirty="0">
                <a:sym typeface="Wingdings" pitchFamily="2" charset="2"/>
              </a:rPr>
              <a:t> just for </a:t>
            </a:r>
            <a:r>
              <a:rPr lang="nb-NO" dirty="0" err="1">
                <a:sym typeface="Wingdings" pitchFamily="2" charset="2"/>
              </a:rPr>
              <a:t>one</a:t>
            </a:r>
            <a:r>
              <a:rPr lang="nb-NO" dirty="0">
                <a:sym typeface="Wingdings" pitchFamily="2" charset="2"/>
              </a:rPr>
              <a:t> side, </a:t>
            </a:r>
            <a:r>
              <a:rPr lang="nb-NO" dirty="0" err="1">
                <a:sym typeface="Wingdings" pitchFamily="2" charset="2"/>
              </a:rPr>
              <a:t>then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convert</a:t>
            </a:r>
            <a:r>
              <a:rPr lang="nb-NO" dirty="0">
                <a:sym typeface="Wingdings" pitchFamily="2" charset="2"/>
              </a:rPr>
              <a:t> to a </a:t>
            </a:r>
            <a:r>
              <a:rPr lang="nb-NO" dirty="0" err="1">
                <a:sym typeface="Wingdings" pitchFamily="2" charset="2"/>
              </a:rPr>
              <a:t>platfrom</a:t>
            </a:r>
            <a:r>
              <a:rPr lang="nb-NO" dirty="0">
                <a:sym typeface="Wingdings" pitchFamily="2" charset="2"/>
              </a:rPr>
              <a:t>. (</a:t>
            </a:r>
            <a:r>
              <a:rPr lang="nb-NO" dirty="0" err="1">
                <a:sym typeface="Wingdings" pitchFamily="2" charset="2"/>
              </a:rPr>
              <a:t>OpenTable</a:t>
            </a:r>
            <a:r>
              <a:rPr lang="nb-NO" dirty="0">
                <a:sym typeface="Wingdings" pitchFamily="2" charset="2"/>
              </a:rPr>
              <a:t>  first restaurants, </a:t>
            </a:r>
            <a:r>
              <a:rPr lang="nb-NO" dirty="0" err="1">
                <a:sym typeface="Wingdings" pitchFamily="2" charset="2"/>
              </a:rPr>
              <a:t>then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consumers</a:t>
            </a:r>
            <a:r>
              <a:rPr lang="nb-NO" dirty="0">
                <a:sym typeface="Wingdings" pitchFamily="2" charset="2"/>
              </a:rPr>
              <a:t>)</a:t>
            </a:r>
            <a:endParaRPr lang="nb-NO" dirty="0"/>
          </a:p>
          <a:p>
            <a:r>
              <a:rPr lang="nb-NO" b="1" dirty="0"/>
              <a:t>Producer </a:t>
            </a:r>
            <a:r>
              <a:rPr lang="nb-NO" b="1" dirty="0" err="1"/>
              <a:t>evangelism</a:t>
            </a:r>
            <a:r>
              <a:rPr lang="nb-NO" b="1" dirty="0"/>
              <a:t> </a:t>
            </a:r>
            <a:r>
              <a:rPr lang="nb-NO" dirty="0">
                <a:sym typeface="Wingdings" pitchFamily="2" charset="2"/>
              </a:rPr>
              <a:t> have </a:t>
            </a:r>
            <a:r>
              <a:rPr lang="nb-NO" dirty="0" err="1">
                <a:sym typeface="Wingdings" pitchFamily="2" charset="2"/>
              </a:rPr>
              <a:t>the</a:t>
            </a:r>
            <a:r>
              <a:rPr lang="nb-NO" dirty="0">
                <a:sym typeface="Wingdings" pitchFamily="2" charset="2"/>
              </a:rPr>
              <a:t> producers </a:t>
            </a:r>
            <a:r>
              <a:rPr lang="nb-NO" dirty="0" err="1">
                <a:sym typeface="Wingdings" pitchFamily="2" charset="2"/>
              </a:rPr>
              <a:t>of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the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platform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attract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userss</a:t>
            </a:r>
            <a:r>
              <a:rPr lang="nb-NO" dirty="0">
                <a:sym typeface="Wingdings" pitchFamily="2" charset="2"/>
              </a:rPr>
              <a:t>. (CRM </a:t>
            </a:r>
            <a:r>
              <a:rPr lang="nb-NO" dirty="0" err="1">
                <a:sym typeface="Wingdings" pitchFamily="2" charset="2"/>
              </a:rPr>
              <a:t>platforms</a:t>
            </a:r>
            <a:r>
              <a:rPr lang="nb-NO" dirty="0">
                <a:sym typeface="Wingdings" pitchFamily="2" charset="2"/>
              </a:rPr>
              <a:t>, Skillshare, </a:t>
            </a:r>
            <a:r>
              <a:rPr lang="nb-NO" dirty="0" err="1">
                <a:sym typeface="Wingdings" pitchFamily="2" charset="2"/>
              </a:rPr>
              <a:t>Udemy</a:t>
            </a:r>
            <a:r>
              <a:rPr lang="nb-NO" dirty="0">
                <a:sym typeface="Wingdings" pitchFamily="2" charset="2"/>
              </a:rPr>
              <a:t> – hire </a:t>
            </a:r>
            <a:r>
              <a:rPr lang="nb-NO" dirty="0" err="1">
                <a:sym typeface="Wingdings" pitchFamily="2" charset="2"/>
              </a:rPr>
              <a:t>popular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teachers</a:t>
            </a:r>
            <a:r>
              <a:rPr lang="nb-NO" dirty="0">
                <a:sym typeface="Wingdings" pitchFamily="2" charset="2"/>
              </a:rPr>
              <a:t> - </a:t>
            </a:r>
            <a:r>
              <a:rPr lang="nb-NO" dirty="0" err="1">
                <a:sym typeface="Wingdings" pitchFamily="2" charset="2"/>
              </a:rPr>
              <a:t>attarct</a:t>
            </a:r>
            <a:r>
              <a:rPr lang="nb-NO" dirty="0">
                <a:sym typeface="Wingdings" pitchFamily="2" charset="2"/>
              </a:rPr>
              <a:t> students)</a:t>
            </a:r>
            <a:endParaRPr lang="nb-NO" dirty="0"/>
          </a:p>
          <a:p>
            <a:r>
              <a:rPr lang="nb-NO" b="1" dirty="0"/>
              <a:t>Big-bang</a:t>
            </a:r>
            <a:r>
              <a:rPr lang="nb-NO" dirty="0"/>
              <a:t> </a:t>
            </a:r>
            <a:r>
              <a:rPr lang="nb-NO" dirty="0">
                <a:sym typeface="Wingdings" pitchFamily="2" charset="2"/>
              </a:rPr>
              <a:t> Harder to do </a:t>
            </a:r>
            <a:r>
              <a:rPr lang="nb-NO" dirty="0" err="1">
                <a:sym typeface="Wingdings" pitchFamily="2" charset="2"/>
              </a:rPr>
              <a:t>today</a:t>
            </a:r>
            <a:r>
              <a:rPr lang="nb-NO" dirty="0">
                <a:sym typeface="Wingdings" pitchFamily="2" charset="2"/>
              </a:rPr>
              <a:t>. Push </a:t>
            </a:r>
            <a:r>
              <a:rPr lang="nb-NO" dirty="0" err="1">
                <a:sym typeface="Wingdings" pitchFamily="2" charset="2"/>
              </a:rPr>
              <a:t>market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strategies</a:t>
            </a:r>
            <a:r>
              <a:rPr lang="nb-NO" dirty="0">
                <a:sym typeface="Wingdings" pitchFamily="2" charset="2"/>
              </a:rPr>
              <a:t> to </a:t>
            </a:r>
            <a:r>
              <a:rPr lang="nb-NO" dirty="0" err="1">
                <a:sym typeface="Wingdings" pitchFamily="2" charset="2"/>
              </a:rPr>
              <a:t>attract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high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volume</a:t>
            </a:r>
            <a:r>
              <a:rPr lang="nb-NO" dirty="0">
                <a:sym typeface="Wingdings" pitchFamily="2" charset="2"/>
              </a:rPr>
              <a:t> (</a:t>
            </a:r>
            <a:r>
              <a:rPr lang="nb-NO" dirty="0" err="1">
                <a:sym typeface="Wingdings" pitchFamily="2" charset="2"/>
              </a:rPr>
              <a:t>Twitter</a:t>
            </a:r>
            <a:r>
              <a:rPr lang="nb-NO" dirty="0">
                <a:sym typeface="Wingdings" pitchFamily="2" charset="2"/>
              </a:rPr>
              <a:t> at </a:t>
            </a:r>
            <a:r>
              <a:rPr lang="nb-NO" dirty="0" err="1">
                <a:sym typeface="Wingdings" pitchFamily="2" charset="2"/>
              </a:rPr>
              <a:t>conference</a:t>
            </a:r>
            <a:r>
              <a:rPr lang="nb-NO" dirty="0">
                <a:sym typeface="Wingdings" pitchFamily="2" charset="2"/>
              </a:rPr>
              <a:t> SXSW, Tinder – frat party)</a:t>
            </a:r>
          </a:p>
          <a:p>
            <a:r>
              <a:rPr lang="nb-NO" b="1" dirty="0" err="1">
                <a:sym typeface="Wingdings" pitchFamily="2" charset="2"/>
              </a:rPr>
              <a:t>Micromarket</a:t>
            </a:r>
            <a:r>
              <a:rPr lang="nb-NO" dirty="0">
                <a:sym typeface="Wingdings" pitchFamily="2" charset="2"/>
              </a:rPr>
              <a:t>  start </a:t>
            </a:r>
            <a:r>
              <a:rPr lang="nb-NO" dirty="0" err="1">
                <a:sym typeface="Wingdings" pitchFamily="2" charset="2"/>
              </a:rPr>
              <a:t>with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tiny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market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that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alread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interact</a:t>
            </a:r>
            <a:r>
              <a:rPr lang="nb-NO" dirty="0">
                <a:sym typeface="Wingdings" pitchFamily="2" charset="2"/>
              </a:rPr>
              <a:t>.  (</a:t>
            </a:r>
            <a:r>
              <a:rPr lang="nb-NO" dirty="0" err="1">
                <a:sym typeface="Wingdings" pitchFamily="2" charset="2"/>
              </a:rPr>
              <a:t>Facebook</a:t>
            </a:r>
            <a:r>
              <a:rPr lang="nb-NO" dirty="0">
                <a:sym typeface="Wingdings" pitchFamily="2" charset="2"/>
              </a:rPr>
              <a:t> – Harvard </a:t>
            </a:r>
            <a:r>
              <a:rPr lang="nb-NO" dirty="0" err="1">
                <a:sym typeface="Wingdings" pitchFamily="2" charset="2"/>
              </a:rPr>
              <a:t>univeristy</a:t>
            </a:r>
            <a:r>
              <a:rPr lang="nb-NO" dirty="0">
                <a:sym typeface="Wingdings" pitchFamily="2" charset="2"/>
              </a:rPr>
              <a:t>)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Paypal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Ebay</a:t>
            </a:r>
            <a:r>
              <a:rPr lang="nb-NO" dirty="0"/>
              <a:t> </a:t>
            </a:r>
            <a:r>
              <a:rPr lang="nb-NO" dirty="0">
                <a:sym typeface="Wingdings" pitchFamily="2" charset="2"/>
              </a:rPr>
              <a:t> </a:t>
            </a:r>
            <a:r>
              <a:rPr lang="nb-NO" dirty="0" err="1">
                <a:sym typeface="Wingdings" pitchFamily="2" charset="2"/>
              </a:rPr>
              <a:t>started</a:t>
            </a:r>
            <a:r>
              <a:rPr lang="nb-NO" dirty="0">
                <a:sym typeface="Wingdings" pitchFamily="2" charset="2"/>
              </a:rPr>
              <a:t> giving </a:t>
            </a:r>
            <a:r>
              <a:rPr lang="nb-NO" dirty="0" err="1">
                <a:sym typeface="Wingdings" pitchFamily="2" charset="2"/>
              </a:rPr>
              <a:t>people</a:t>
            </a:r>
            <a:r>
              <a:rPr lang="nb-NO" dirty="0">
                <a:sym typeface="Wingdings" pitchFamily="2" charset="2"/>
              </a:rPr>
              <a:t> 10$ </a:t>
            </a:r>
            <a:r>
              <a:rPr lang="nb-NO" dirty="0" err="1">
                <a:sym typeface="Wingdings" pitchFamily="2" charset="2"/>
              </a:rPr>
              <a:t>when</a:t>
            </a:r>
            <a:r>
              <a:rPr lang="nb-NO" dirty="0">
                <a:sym typeface="Wingdings" pitchFamily="2" charset="2"/>
              </a:rPr>
              <a:t> signing up. </a:t>
            </a:r>
            <a:r>
              <a:rPr lang="nb-NO" dirty="0" err="1">
                <a:sym typeface="Wingdings" pitchFamily="2" charset="2"/>
              </a:rPr>
              <a:t>Created</a:t>
            </a:r>
            <a:r>
              <a:rPr lang="nb-NO" dirty="0">
                <a:sym typeface="Wingdings" pitchFamily="2" charset="2"/>
              </a:rPr>
              <a:t> bot </a:t>
            </a:r>
            <a:r>
              <a:rPr lang="nb-NO" dirty="0" err="1">
                <a:sym typeface="Wingdings" pitchFamily="2" charset="2"/>
              </a:rPr>
              <a:t>insiting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on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paying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B9E1-23A1-44CE-BEE1-9889D12354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70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Ikke generativt --&gt; trenger mer ressurser for å lage nye ting</a:t>
            </a:r>
          </a:p>
          <a:p>
            <a:r>
              <a:rPr lang="nb-NO" dirty="0"/>
              <a:t>Generativt --&gt; digital </a:t>
            </a:r>
            <a:r>
              <a:rPr lang="nb-NO" dirty="0" err="1"/>
              <a:t>technology</a:t>
            </a:r>
            <a:r>
              <a:rPr lang="nb-NO" dirty="0"/>
              <a:t>. Kreves ikke ressurser for å lage flere / ny </a:t>
            </a:r>
            <a:r>
              <a:rPr lang="nb-NO" dirty="0" err="1"/>
              <a:t>extensions</a:t>
            </a:r>
            <a:r>
              <a:rPr lang="nb-NO" dirty="0"/>
              <a:t> </a:t>
            </a:r>
          </a:p>
          <a:p>
            <a:r>
              <a:rPr lang="nb-NO" dirty="0" err="1"/>
              <a:t>Generativity</a:t>
            </a:r>
            <a:r>
              <a:rPr lang="nb-NO" dirty="0"/>
              <a:t> </a:t>
            </a:r>
            <a:r>
              <a:rPr lang="nb-NO" dirty="0" err="1"/>
              <a:t>depends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human and </a:t>
            </a:r>
            <a:r>
              <a:rPr lang="nb-NO" dirty="0" err="1"/>
              <a:t>institutions</a:t>
            </a:r>
            <a:r>
              <a:rPr lang="nb-NO" dirty="0"/>
              <a:t> as </a:t>
            </a:r>
            <a:r>
              <a:rPr lang="nb-NO" dirty="0" err="1"/>
              <a:t>well</a:t>
            </a:r>
            <a:r>
              <a:rPr lang="nb-NO" dirty="0"/>
              <a:t> as </a:t>
            </a:r>
            <a:r>
              <a:rPr lang="nb-NO" dirty="0" err="1"/>
              <a:t>technology</a:t>
            </a:r>
            <a:r>
              <a:rPr lang="nb-NO" dirty="0"/>
              <a:t>. It is a </a:t>
            </a:r>
            <a:r>
              <a:rPr lang="nb-NO" dirty="0" err="1"/>
              <a:t>relationship</a:t>
            </a:r>
            <a:r>
              <a:rPr lang="nb-NO" dirty="0"/>
              <a:t> (</a:t>
            </a:r>
            <a:r>
              <a:rPr lang="nb-NO" dirty="0" err="1"/>
              <a:t>human+tech+org</a:t>
            </a:r>
            <a:r>
              <a:rPr lang="nb-NO" dirty="0"/>
              <a:t>)</a:t>
            </a:r>
          </a:p>
          <a:p>
            <a:r>
              <a:rPr lang="nb-NO" dirty="0"/>
              <a:t>Generativ </a:t>
            </a:r>
            <a:r>
              <a:rPr lang="nb-NO" dirty="0" err="1"/>
              <a:t>tech</a:t>
            </a:r>
            <a:r>
              <a:rPr lang="nb-NO" dirty="0"/>
              <a:t> -&gt; internett, </a:t>
            </a:r>
            <a:r>
              <a:rPr lang="nb-NO" dirty="0" err="1"/>
              <a:t>android</a:t>
            </a:r>
            <a:r>
              <a:rPr lang="nb-NO" dirty="0"/>
              <a:t>, </a:t>
            </a:r>
            <a:r>
              <a:rPr lang="nb-NO" dirty="0" err="1"/>
              <a:t>iOS</a:t>
            </a:r>
            <a:r>
              <a:rPr lang="nb-NO" dirty="0"/>
              <a:t>, data plattforms</a:t>
            </a:r>
          </a:p>
          <a:p>
            <a:r>
              <a:rPr lang="nb-NO" dirty="0" err="1"/>
              <a:t>Generativitet</a:t>
            </a:r>
            <a:r>
              <a:rPr lang="nb-NO" dirty="0"/>
              <a:t> </a:t>
            </a:r>
            <a:r>
              <a:rPr lang="nb-NO" dirty="0">
                <a:sym typeface="Wingdings" pitchFamily="2" charset="2"/>
              </a:rPr>
              <a:t> linker ulike aktører sammen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3B9E1-23A1-44CE-BEE1-9889D12354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3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91251-F2C7-4800-94F5-D6E88CF8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53418-970D-4161-98AD-763B58501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E0D9C-816A-4630-B619-4E3B5D7A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C3AE-5588-4BF1-B17F-9432F76064A4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53D34-A6AA-4714-AE69-CD0F1226E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9D2C0-E4C8-4722-852D-B0B17C777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C174-1C14-4918-9B89-B8DE4EAE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9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FD38-2CA4-4C15-847A-6DD9BB587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67441-E3C8-4D67-8975-C368C6088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507A5-CB8D-449E-B1E3-9E21C0617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C3AE-5588-4BF1-B17F-9432F76064A4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A76F0-A98C-4BEA-9DA6-255929B0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15F9B-3269-416B-8E97-64764764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C174-1C14-4918-9B89-B8DE4EAE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91251F-0689-40B7-A30B-BBBB55BCB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48A073-C612-4D7E-86D2-E49F385F7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2BC64-99FC-49A7-9B93-8F4C5DAB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C3AE-5588-4BF1-B17F-9432F76064A4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5F1D1-A608-41C7-A9BA-CFFA0A5C6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48E9E-1690-4D6A-B56F-622C8D8D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C174-1C14-4918-9B89-B8DE4EAE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4D9B7-055D-4E52-92FF-2433602C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40A94-2A84-463B-9226-DCF0C637C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77710-EFA7-4DE2-BF19-54504FAC8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C3AE-5588-4BF1-B17F-9432F76064A4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3DA99-78BF-4270-A9C5-CE4430FE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BB07F-61AD-4514-A01E-91BC30FC3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C174-1C14-4918-9B89-B8DE4EAE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6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1879-1ADD-49E6-9B0A-27F01EA5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5E5F2-0B15-4AC3-AEA4-B381E986F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9DA0A-C35F-409E-AC82-1A932A638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C3AE-5588-4BF1-B17F-9432F76064A4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99016-A466-4B8B-BF39-23ABCA5A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F7947-5D28-413F-8B85-7A1C158C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C174-1C14-4918-9B89-B8DE4EAE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B5062-A104-4625-A7CA-E860DA16B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1385C-2C7A-4A3B-80EC-65094F4EA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1F1CC-4EF5-4F35-816E-82A34ED9F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81AD4F-C1A4-40DB-BA30-566EDAE1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C3AE-5588-4BF1-B17F-9432F76064A4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1D0A3-0233-4BE9-93B8-28E8A86DF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CDE44-1467-4146-A032-0E3A4DBE2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C174-1C14-4918-9B89-B8DE4EAE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5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8E9D-86EA-4831-99C1-921C25912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1728F-C9D0-42D7-9F95-96E08D407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D830F-C5D5-40D0-BE60-76DF4B857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DE752-C005-423E-AC0F-09432BB14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7FDD3F-2821-49E8-8495-E65D6367E4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C69754-3562-49E6-B2DD-6DABA0BC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C3AE-5588-4BF1-B17F-9432F76064A4}" type="datetimeFigureOut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A2517C-A9BE-438A-9FE2-71E70A1E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28850-C38E-4606-A889-3A3DCB64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C174-1C14-4918-9B89-B8DE4EAE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A799-BFD2-4E61-AFA9-5326EEFD7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57925F-FBD9-4BCB-82CD-5922BDBA3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C3AE-5588-4BF1-B17F-9432F76064A4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A6057-1F94-45E9-A422-D4A91202D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FB763-48F2-45DF-B098-57785BA1D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C174-1C14-4918-9B89-B8DE4EAE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4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0083FE-5148-47B3-A4F3-42040C43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C3AE-5588-4BF1-B17F-9432F76064A4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A8A1A1-4A28-43C5-BEA6-511D8109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58261-7D97-4E60-8016-D1285110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C174-1C14-4918-9B89-B8DE4EAE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CDF8-2567-4427-8E38-DBB39B28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B2C0F-1675-449F-ACDA-2EA1CC17F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EA244-CD0F-48AF-82CA-9F873EDBF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F09D0-93FB-4056-B48B-BD3C1F72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C3AE-5588-4BF1-B17F-9432F76064A4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F8464-64A2-4139-BAD2-F59E352C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5676-C263-4346-9308-F5B0F364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C174-1C14-4918-9B89-B8DE4EAE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44ED-8DAC-454D-B0E1-20F1CE9A8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A216A-1B2B-4CB7-B68C-BA794DC4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E4F0C-5358-4FDD-A0D3-C21190AE1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A8C5A-E68F-41A6-872A-CAEDEABB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C3AE-5588-4BF1-B17F-9432F76064A4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9F0B0-EB1A-4E75-9698-C3DA1C635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71B02-F156-48AF-8DEA-19A53DF9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C174-1C14-4918-9B89-B8DE4EAE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1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6E1DE1-703B-4B7C-A870-A3539AEA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C60C3-7D20-471F-9A06-82046B009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25B68-2585-4A08-8C65-E45C198CE3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C3AE-5588-4BF1-B17F-9432F76064A4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BC293-42C9-49F1-B6DE-143F89B8D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B591D-FA96-40B1-B199-C7D795A5C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0C174-1C14-4918-9B89-B8DE4EAE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4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ricapeitler.com/2017/04/26/lotg-season-4-podcast-episode-1-an-introduction-to-the-tensions-of-leadership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o.pinterest.com/pin/434667801517996906/?lp=tru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A161E-7BB5-4992-9C61-8E4477A0CD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IN5430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C2059-8D9D-4ADA-850D-9CC7D110AF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Seminar 5.2.20</a:t>
            </a:r>
          </a:p>
          <a:p>
            <a:endParaRPr lang="nb-NO" dirty="0"/>
          </a:p>
          <a:p>
            <a:r>
              <a:rPr lang="en-US" dirty="0"/>
              <a:t>Tensions in architecture and governance </a:t>
            </a:r>
          </a:p>
          <a:p>
            <a:r>
              <a:rPr lang="en-US" dirty="0"/>
              <a:t>Launching and bootstrapping platforms</a:t>
            </a:r>
          </a:p>
          <a:p>
            <a:r>
              <a:rPr lang="en-US" dirty="0"/>
              <a:t>Generativity</a:t>
            </a:r>
          </a:p>
        </p:txBody>
      </p:sp>
    </p:spTree>
    <p:extLst>
      <p:ext uri="{BB962C8B-B14F-4D97-AF65-F5344CB8AC3E}">
        <p14:creationId xmlns:p14="http://schemas.microsoft.com/office/powerpoint/2010/main" val="1296602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mobile </a:t>
            </a:r>
            <a:r>
              <a:rPr lang="nb-NO" dirty="0" err="1"/>
              <a:t>phones</a:t>
            </a:r>
            <a:r>
              <a:rPr lang="nb-NO" dirty="0"/>
              <a:t> (</a:t>
            </a:r>
            <a:r>
              <a:rPr lang="nb-NO" dirty="0" err="1"/>
              <a:t>finally</a:t>
            </a:r>
            <a:r>
              <a:rPr lang="nb-NO" dirty="0"/>
              <a:t>)!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feedback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us</a:t>
            </a:r>
            <a:r>
              <a:rPr lang="nb-NO" dirty="0"/>
              <a:t>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discuss</a:t>
            </a:r>
            <a:r>
              <a:rPr lang="nb-NO" dirty="0"/>
              <a:t>!</a:t>
            </a:r>
          </a:p>
          <a:p>
            <a:endParaRPr lang="nb-NO" dirty="0"/>
          </a:p>
          <a:p>
            <a:r>
              <a:rPr lang="nb-NO" dirty="0" err="1"/>
              <a:t>Please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 </a:t>
            </a:r>
            <a:r>
              <a:rPr lang="nb-NO" dirty="0" err="1"/>
              <a:t>us</a:t>
            </a:r>
            <a:r>
              <a:rPr lang="nb-NO" dirty="0"/>
              <a:t> to </a:t>
            </a:r>
            <a:r>
              <a:rPr lang="nb-NO" dirty="0" err="1"/>
              <a:t>improve</a:t>
            </a:r>
            <a:r>
              <a:rPr lang="nb-NO" dirty="0"/>
              <a:t>, and </a:t>
            </a:r>
            <a:r>
              <a:rPr lang="nb-NO" dirty="0" err="1"/>
              <a:t>answer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following</a:t>
            </a:r>
            <a:r>
              <a:rPr lang="nb-NO" dirty="0"/>
              <a:t> questions at menti.com</a:t>
            </a:r>
          </a:p>
          <a:p>
            <a:endParaRPr lang="nb-NO" dirty="0"/>
          </a:p>
          <a:p>
            <a:r>
              <a:rPr lang="nb-NO" dirty="0"/>
              <a:t>Code: 274017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03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5C95-1200-466F-8652-FC12E531F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1 (5min+8min)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9173-592C-4559-9463-80C53BB9D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Repetition: discuss and define architecture and governance in relation to platforms. </a:t>
            </a:r>
          </a:p>
        </p:txBody>
      </p:sp>
    </p:spTree>
    <p:extLst>
      <p:ext uri="{BB962C8B-B14F-4D97-AF65-F5344CB8AC3E}">
        <p14:creationId xmlns:p14="http://schemas.microsoft.com/office/powerpoint/2010/main" val="72488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FEFE8240-46A0-8A44-828B-22727B6D5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857992"/>
              </p:ext>
            </p:extLst>
          </p:nvPr>
        </p:nvGraphicFramePr>
        <p:xfrm>
          <a:off x="4958861" y="1313874"/>
          <a:ext cx="7233139" cy="55441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2214">
                  <a:extLst>
                    <a:ext uri="{9D8B030D-6E8A-4147-A177-3AD203B41FA5}">
                      <a16:colId xmlns:a16="http://schemas.microsoft.com/office/drawing/2014/main" val="2665522902"/>
                    </a:ext>
                  </a:extLst>
                </a:gridCol>
                <a:gridCol w="2929879">
                  <a:extLst>
                    <a:ext uri="{9D8B030D-6E8A-4147-A177-3AD203B41FA5}">
                      <a16:colId xmlns:a16="http://schemas.microsoft.com/office/drawing/2014/main" val="2849366490"/>
                    </a:ext>
                  </a:extLst>
                </a:gridCol>
                <a:gridCol w="2411046">
                  <a:extLst>
                    <a:ext uri="{9D8B030D-6E8A-4147-A177-3AD203B41FA5}">
                      <a16:colId xmlns:a16="http://schemas.microsoft.com/office/drawing/2014/main" val="1774334866"/>
                    </a:ext>
                  </a:extLst>
                </a:gridCol>
              </a:tblGrid>
              <a:tr h="48137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nb-N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Stability</a:t>
                      </a:r>
                      <a:endParaRPr lang="nb-N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Change</a:t>
                      </a:r>
                      <a:endParaRPr lang="nb-N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7768142"/>
                  </a:ext>
                </a:extLst>
              </a:tr>
              <a:tr h="176037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Architecture</a:t>
                      </a:r>
                      <a:endParaRPr lang="nb-N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Integration (efficiency)</a:t>
                      </a: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Uniformity, standardization</a:t>
                      </a: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Centralized</a:t>
                      </a:r>
                      <a:endParaRPr lang="nb-N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Modularization (flex)</a:t>
                      </a: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Variation</a:t>
                      </a: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Decentralized</a:t>
                      </a:r>
                      <a:endParaRPr lang="nb-N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8261088"/>
                  </a:ext>
                </a:extLst>
              </a:tr>
              <a:tr h="330237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b-NO" sz="180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Governance (strategy, organizing)</a:t>
                      </a:r>
                      <a:endParaRPr lang="nb-N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Consolidation</a:t>
                      </a: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endParaRPr lang="en-GB" sz="18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Long term focus</a:t>
                      </a: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Planned change</a:t>
                      </a: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Centralized control</a:t>
                      </a:r>
                      <a:endParaRPr lang="nb-N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Local optimization (adapt.), innovation</a:t>
                      </a: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Short term focus</a:t>
                      </a: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Emergent change</a:t>
                      </a:r>
                      <a:endParaRPr lang="nb-NO" sz="18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Distributed control</a:t>
                      </a:r>
                      <a:endParaRPr lang="nb-N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6892099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4FB87A-C219-5E49-8746-FF87D9161DB1}"/>
              </a:ext>
            </a:extLst>
          </p:cNvPr>
          <p:cNvSpPr txBox="1">
            <a:spLocks/>
          </p:cNvSpPr>
          <p:nvPr/>
        </p:nvSpPr>
        <p:spPr>
          <a:xfrm>
            <a:off x="627185" y="1989748"/>
            <a:ext cx="395653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can a software platform architecture and governance deal with the tensions?</a:t>
            </a:r>
          </a:p>
          <a:p>
            <a:pPr lvl="1"/>
            <a:r>
              <a:rPr lang="nb-NO" dirty="0" err="1"/>
              <a:t>Discuss</a:t>
            </a:r>
            <a:r>
              <a:rPr lang="nb-NO" dirty="0"/>
              <a:t> and </a:t>
            </a:r>
            <a:r>
              <a:rPr lang="nb-NO" dirty="0" err="1"/>
              <a:t>provide</a:t>
            </a:r>
            <a:r>
              <a:rPr lang="nb-NO" dirty="0"/>
              <a:t> </a:t>
            </a:r>
            <a:r>
              <a:rPr lang="nb-NO" dirty="0" err="1"/>
              <a:t>examples</a:t>
            </a:r>
            <a:endParaRPr lang="en-US" dirty="0"/>
          </a:p>
          <a:p>
            <a:endParaRPr lang="en-US" dirty="0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DE72EAC2-3175-594C-8B0A-E00A552085B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err="1"/>
              <a:t>Recap</a:t>
            </a:r>
            <a:r>
              <a:rPr lang="nb-NO" dirty="0"/>
              <a:t>: </a:t>
            </a:r>
            <a:r>
              <a:rPr lang="nb-NO" dirty="0" err="1"/>
              <a:t>Tensions</a:t>
            </a:r>
            <a:r>
              <a:rPr lang="nb-NO" dirty="0"/>
              <a:t> (5min+10min)</a:t>
            </a:r>
            <a:endParaRPr lang="en-US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CE1EF86-3FDC-3C41-970D-B4AF5FEB8625}"/>
              </a:ext>
            </a:extLst>
          </p:cNvPr>
          <p:cNvSpPr/>
          <p:nvPr/>
        </p:nvSpPr>
        <p:spPr>
          <a:xfrm>
            <a:off x="533400" y="1466528"/>
            <a:ext cx="1647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Exercise 2</a:t>
            </a:r>
            <a:endParaRPr lang="nb-NO" sz="2800" b="1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FE509F5-A017-A04C-95AC-13274CE14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8" t="32917" r="3935" b="8333"/>
          <a:stretch/>
        </p:blipFill>
        <p:spPr>
          <a:xfrm>
            <a:off x="531934" y="4569169"/>
            <a:ext cx="4147040" cy="1771917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ACCFEF2F-18CC-2A43-AB15-5134BAAC1E28}"/>
              </a:ext>
            </a:extLst>
          </p:cNvPr>
          <p:cNvSpPr txBox="1"/>
          <p:nvPr/>
        </p:nvSpPr>
        <p:spPr>
          <a:xfrm>
            <a:off x="627185" y="6119446"/>
            <a:ext cx="3956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i="1" dirty="0"/>
              <a:t>Source: </a:t>
            </a:r>
            <a:r>
              <a:rPr lang="nb-NO" sz="1100" i="1" dirty="0">
                <a:hlinkClick r:id="rId4"/>
              </a:rPr>
              <a:t>The Tensions of Leadership</a:t>
            </a:r>
            <a:endParaRPr lang="nb-NO" sz="1100" i="1" dirty="0"/>
          </a:p>
        </p:txBody>
      </p:sp>
    </p:spTree>
    <p:extLst>
      <p:ext uri="{BB962C8B-B14F-4D97-AF65-F5344CB8AC3E}">
        <p14:creationId xmlns:p14="http://schemas.microsoft.com/office/powerpoint/2010/main" val="475245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59F9-773C-42CD-AAA0-4A777FC4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Platforms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A8CE842-7C89-4627-9F6A-E403367729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12" y="1824549"/>
            <a:ext cx="5054600" cy="400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517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74FF935-EA9A-EC4A-A15F-81B9BEA664C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nb-NO" dirty="0"/>
              <a:t>Network effects – self-reinforcing processes</a:t>
            </a:r>
            <a:endParaRPr lang="en-US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0F17794-99D4-C640-B8D6-3BCB434FFBEE}"/>
              </a:ext>
            </a:extLst>
          </p:cNvPr>
          <p:cNvSpPr/>
          <p:nvPr/>
        </p:nvSpPr>
        <p:spPr>
          <a:xfrm>
            <a:off x="1905000" y="2012205"/>
            <a:ext cx="8382000" cy="4044461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04EB0AB-714F-3144-BFC5-B8716496B300}"/>
              </a:ext>
            </a:extLst>
          </p:cNvPr>
          <p:cNvSpPr txBox="1"/>
          <p:nvPr/>
        </p:nvSpPr>
        <p:spPr>
          <a:xfrm>
            <a:off x="2060850" y="4034436"/>
            <a:ext cx="187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Further adoptions</a:t>
            </a:r>
          </a:p>
        </p:txBody>
      </p:sp>
      <p:cxnSp>
        <p:nvCxnSpPr>
          <p:cNvPr id="8" name="Vinkel 7">
            <a:extLst>
              <a:ext uri="{FF2B5EF4-FFF2-40B4-BE49-F238E27FC236}">
                <a16:creationId xmlns:a16="http://schemas.microsoft.com/office/drawing/2014/main" id="{CC353B4E-2A1E-7C41-880B-2D86F2B717E7}"/>
              </a:ext>
            </a:extLst>
          </p:cNvPr>
          <p:cNvCxnSpPr>
            <a:stCxn id="12" idx="2"/>
            <a:endCxn id="13" idx="2"/>
          </p:cNvCxnSpPr>
          <p:nvPr/>
        </p:nvCxnSpPr>
        <p:spPr>
          <a:xfrm rot="5400000" flipH="1">
            <a:off x="4823637" y="2579990"/>
            <a:ext cx="1024641" cy="4672199"/>
          </a:xfrm>
          <a:prstGeom prst="bentConnector3">
            <a:avLst>
              <a:gd name="adj1" fmla="val -2231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AB5DEBCE-7CE7-394D-AFFE-9602F3C8BFEE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672057" y="2762187"/>
            <a:ext cx="0" cy="229689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B89E11D-F7EE-8F47-A1BE-38816DA6C8B6}"/>
              </a:ext>
            </a:extLst>
          </p:cNvPr>
          <p:cNvSpPr txBox="1"/>
          <p:nvPr/>
        </p:nvSpPr>
        <p:spPr>
          <a:xfrm>
            <a:off x="6416360" y="2392855"/>
            <a:ext cx="21058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Larger installed base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668843E-8D77-F24A-ABC0-D87244966571}"/>
              </a:ext>
            </a:extLst>
          </p:cNvPr>
          <p:cNvSpPr txBox="1"/>
          <p:nvPr/>
        </p:nvSpPr>
        <p:spPr>
          <a:xfrm>
            <a:off x="6416360" y="3281596"/>
            <a:ext cx="2979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More complements produced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A863AD1-B0A9-864D-8121-6AE191729140}"/>
              </a:ext>
            </a:extLst>
          </p:cNvPr>
          <p:cNvSpPr txBox="1"/>
          <p:nvPr/>
        </p:nvSpPr>
        <p:spPr>
          <a:xfrm>
            <a:off x="6416360" y="4170337"/>
            <a:ext cx="3004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Greater credibility of standard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5CF9317-3E08-314B-A774-54517A9F02D0}"/>
              </a:ext>
            </a:extLst>
          </p:cNvPr>
          <p:cNvSpPr txBox="1"/>
          <p:nvPr/>
        </p:nvSpPr>
        <p:spPr>
          <a:xfrm>
            <a:off x="6416360" y="5059077"/>
            <a:ext cx="25113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Reinforces value to users</a:t>
            </a:r>
          </a:p>
        </p:txBody>
      </p:sp>
      <p:cxnSp>
        <p:nvCxnSpPr>
          <p:cNvPr id="18" name="Vinkel 17">
            <a:extLst>
              <a:ext uri="{FF2B5EF4-FFF2-40B4-BE49-F238E27FC236}">
                <a16:creationId xmlns:a16="http://schemas.microsoft.com/office/drawing/2014/main" id="{6294E434-4D92-154F-A06D-9496E3B5BC7E}"/>
              </a:ext>
            </a:extLst>
          </p:cNvPr>
          <p:cNvCxnSpPr>
            <a:stCxn id="13" idx="0"/>
            <a:endCxn id="6" idx="1"/>
          </p:cNvCxnSpPr>
          <p:nvPr/>
        </p:nvCxnSpPr>
        <p:spPr>
          <a:xfrm rot="5400000" flipH="1" flipV="1">
            <a:off x="3979652" y="1597728"/>
            <a:ext cx="1456915" cy="341650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56819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B17FD7-69B9-4492-B693-81CFACAD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635" y="2766218"/>
            <a:ext cx="3070729" cy="1325563"/>
          </a:xfrm>
        </p:spPr>
        <p:txBody>
          <a:bodyPr>
            <a:normAutofit/>
          </a:bodyPr>
          <a:lstStyle/>
          <a:p>
            <a:pPr algn="ctr"/>
            <a:r>
              <a:rPr lang="nb-NO" sz="6000" dirty="0"/>
              <a:t>Break!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503038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2F01-92C4-4C4E-851D-F23F7D6A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3  (2min+3min+5min)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27FA7-92B3-4DF6-B4CB-804B4A2AB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61823" cy="4351338"/>
          </a:xfrm>
        </p:spPr>
        <p:txBody>
          <a:bodyPr/>
          <a:lstStyle/>
          <a:p>
            <a:r>
              <a:rPr lang="nb-NO" dirty="0" err="1"/>
              <a:t>Use</a:t>
            </a:r>
            <a:r>
              <a:rPr lang="nb-NO" dirty="0"/>
              <a:t> 2 min to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definition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concept</a:t>
            </a:r>
            <a:r>
              <a:rPr lang="nb-NO" dirty="0"/>
              <a:t> «</a:t>
            </a:r>
            <a:r>
              <a:rPr lang="nb-NO" dirty="0" err="1"/>
              <a:t>Bootstrapping</a:t>
            </a:r>
            <a:r>
              <a:rPr lang="nb-NO" dirty="0"/>
              <a:t>».</a:t>
            </a:r>
          </a:p>
          <a:p>
            <a:endParaRPr lang="nb-NO" dirty="0"/>
          </a:p>
          <a:p>
            <a:r>
              <a:rPr lang="nb-NO" dirty="0" err="1"/>
              <a:t>Discuss</a:t>
            </a:r>
            <a:r>
              <a:rPr lang="nb-NO" dirty="0"/>
              <a:t> and </a:t>
            </a:r>
            <a:r>
              <a:rPr lang="nb-NO" dirty="0" err="1"/>
              <a:t>compare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definition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person sitting </a:t>
            </a:r>
            <a:r>
              <a:rPr lang="nb-NO" dirty="0" err="1"/>
              <a:t>next</a:t>
            </a:r>
            <a:r>
              <a:rPr lang="nb-NO" dirty="0"/>
              <a:t> to </a:t>
            </a:r>
            <a:r>
              <a:rPr lang="nb-NO" dirty="0" err="1"/>
              <a:t>you</a:t>
            </a:r>
            <a:r>
              <a:rPr lang="nb-NO" dirty="0"/>
              <a:t>. </a:t>
            </a:r>
            <a:endParaRPr lang="en-US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5D36FD1-6C98-BD43-AA7C-1BAD66B14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023" y="1271242"/>
            <a:ext cx="4051300" cy="431551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297EBA3-2CC9-9E46-8652-5B5E71F7E444}"/>
              </a:ext>
            </a:extLst>
          </p:cNvPr>
          <p:cNvSpPr/>
          <p:nvPr/>
        </p:nvSpPr>
        <p:spPr>
          <a:xfrm>
            <a:off x="10945633" y="5456810"/>
            <a:ext cx="1246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i="1" dirty="0"/>
              <a:t>Source: </a:t>
            </a:r>
            <a:r>
              <a:rPr lang="nb-NO" sz="1200" i="1" dirty="0">
                <a:hlinkClick r:id="rId4"/>
              </a:rPr>
              <a:t>Pinterest</a:t>
            </a:r>
            <a:endParaRPr lang="nb-NO" sz="1200" i="1" dirty="0"/>
          </a:p>
        </p:txBody>
      </p:sp>
    </p:spTree>
    <p:extLst>
      <p:ext uri="{BB962C8B-B14F-4D97-AF65-F5344CB8AC3E}">
        <p14:creationId xmlns:p14="http://schemas.microsoft.com/office/powerpoint/2010/main" val="624348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2F01-92C4-4C4E-851D-F23F7D6A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4 (5min+5min)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27FA7-92B3-4DF6-B4CB-804B4A2AB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0877" cy="4351338"/>
          </a:xfrm>
        </p:spPr>
        <p:txBody>
          <a:bodyPr>
            <a:normAutofit/>
          </a:bodyPr>
          <a:lstStyle/>
          <a:p>
            <a:r>
              <a:rPr lang="en-US" dirty="0"/>
              <a:t>Use the platform that you have chosen for the group project. Discuss what different launch tactics might have been used.</a:t>
            </a:r>
          </a:p>
          <a:p>
            <a:pPr lvl="1"/>
            <a:r>
              <a:rPr lang="nb-NO" dirty="0"/>
              <a:t>If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group</a:t>
            </a:r>
            <a:r>
              <a:rPr lang="nb-NO" dirty="0"/>
              <a:t> </a:t>
            </a:r>
            <a:r>
              <a:rPr lang="nb-NO" dirty="0" err="1"/>
              <a:t>hasn´t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a </a:t>
            </a:r>
            <a:r>
              <a:rPr lang="nb-NO" dirty="0" err="1"/>
              <a:t>platform</a:t>
            </a:r>
            <a:r>
              <a:rPr lang="nb-NO" dirty="0"/>
              <a:t> </a:t>
            </a:r>
            <a:r>
              <a:rPr lang="nb-NO" dirty="0" err="1"/>
              <a:t>yet</a:t>
            </a:r>
            <a:r>
              <a:rPr lang="nb-NO" dirty="0"/>
              <a:t>, </a:t>
            </a:r>
            <a:r>
              <a:rPr lang="nb-NO" dirty="0" err="1"/>
              <a:t>choose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platforms</a:t>
            </a:r>
            <a:r>
              <a:rPr lang="nb-NO" dirty="0"/>
              <a:t> and </a:t>
            </a:r>
            <a:r>
              <a:rPr lang="nb-NO" dirty="0" err="1"/>
              <a:t>discuss</a:t>
            </a:r>
            <a:r>
              <a:rPr lang="nb-NO" dirty="0"/>
              <a:t>:</a:t>
            </a:r>
          </a:p>
          <a:p>
            <a:pPr lvl="2"/>
            <a:r>
              <a:rPr lang="nb-NO" dirty="0" err="1"/>
              <a:t>Facebook</a:t>
            </a:r>
            <a:endParaRPr lang="nb-NO" dirty="0"/>
          </a:p>
          <a:p>
            <a:pPr lvl="2"/>
            <a:r>
              <a:rPr lang="nb-NO" dirty="0" err="1"/>
              <a:t>Reddit</a:t>
            </a:r>
            <a:endParaRPr lang="nb-NO" dirty="0"/>
          </a:p>
          <a:p>
            <a:pPr lvl="2"/>
            <a:r>
              <a:rPr lang="nb-NO" dirty="0" err="1"/>
              <a:t>Paypal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A102BCE-D55F-EE48-A0FC-2A08058453E4}"/>
              </a:ext>
            </a:extLst>
          </p:cNvPr>
          <p:cNvSpPr/>
          <p:nvPr/>
        </p:nvSpPr>
        <p:spPr>
          <a:xfrm>
            <a:off x="6658707" y="1825625"/>
            <a:ext cx="487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u="sng" dirty="0">
                <a:ea typeface="ＭＳ Ｐゴシック" charset="0"/>
              </a:rPr>
              <a:t>Launch tactics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400" dirty="0">
                <a:ea typeface="ＭＳ Ｐゴシック" charset="0"/>
              </a:rPr>
              <a:t>Follow-the-rabbit (closed app. – open platform)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400" dirty="0">
                <a:ea typeface="ＭＳ Ｐゴシック" charset="0"/>
              </a:rPr>
              <a:t>Piggyback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400" dirty="0">
                <a:ea typeface="ＭＳ Ｐゴシック" charset="0"/>
              </a:rPr>
              <a:t>Seeding (creating value for  one set of users)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400" dirty="0">
                <a:ea typeface="ＭＳ Ｐゴシック" charset="0"/>
              </a:rPr>
              <a:t>Marquee (target “key” user first)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400" dirty="0">
                <a:ea typeface="ＭＳ Ｐゴシック" charset="0"/>
              </a:rPr>
              <a:t>Single-side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400" dirty="0">
                <a:ea typeface="ＭＳ Ｐゴシック" charset="0"/>
              </a:rPr>
              <a:t>Producer evangelism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400" dirty="0">
                <a:ea typeface="ＭＳ Ｐゴシック" charset="0"/>
              </a:rPr>
              <a:t>Big-bang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400" dirty="0" err="1">
                <a:ea typeface="ＭＳ Ｐゴシック" charset="0"/>
              </a:rPr>
              <a:t>Micromarket</a:t>
            </a:r>
            <a:endParaRPr lang="en-GB" sz="24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87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6B3062-BC67-7345-BF1C-C15432F0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Exercise</a:t>
            </a:r>
            <a:r>
              <a:rPr lang="nb-NO" dirty="0"/>
              <a:t> 5 (5min+5min)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02494B-8C22-6849-A92A-4A2E6B46D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generativity</a:t>
            </a:r>
            <a:r>
              <a:rPr lang="nb-NO" dirty="0"/>
              <a:t>? </a:t>
            </a:r>
          </a:p>
          <a:p>
            <a:endParaRPr lang="nb-NO" dirty="0"/>
          </a:p>
          <a:p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mean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digital </a:t>
            </a:r>
            <a:r>
              <a:rPr lang="nb-NO" dirty="0" err="1"/>
              <a:t>technology</a:t>
            </a:r>
            <a:r>
              <a:rPr lang="nb-NO" dirty="0"/>
              <a:t> is generative?</a:t>
            </a:r>
          </a:p>
          <a:p>
            <a:pPr lvl="1"/>
            <a:r>
              <a:rPr lang="nb-NO" dirty="0" err="1"/>
              <a:t>Discuss</a:t>
            </a:r>
            <a:r>
              <a:rPr lang="nb-NO" dirty="0"/>
              <a:t> and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example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generative </a:t>
            </a:r>
            <a:r>
              <a:rPr lang="nb-NO" dirty="0" err="1"/>
              <a:t>technology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3830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2962</TotalTime>
  <Words>859</Words>
  <Application>Microsoft Macintosh PowerPoint</Application>
  <PresentationFormat>Widescreen</PresentationFormat>
  <Paragraphs>115</Paragraphs>
  <Slides>10</Slides>
  <Notes>6</Notes>
  <HiddenSlides>1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IN5430</vt:lpstr>
      <vt:lpstr>Exercise 1 (5min+8min)</vt:lpstr>
      <vt:lpstr>PowerPoint-presentasjon</vt:lpstr>
      <vt:lpstr>Platforms</vt:lpstr>
      <vt:lpstr>PowerPoint-presentasjon</vt:lpstr>
      <vt:lpstr>Break!</vt:lpstr>
      <vt:lpstr>Exercise 3  (2min+3min+5min)</vt:lpstr>
      <vt:lpstr>Exercise 4 (5min+5min)</vt:lpstr>
      <vt:lpstr>Exercise 5 (5min+5min) </vt:lpstr>
      <vt:lpstr>Find your mobile phones (finally)!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IN5430</dc:title>
  <dc:creator>Alexander Moltubakk Kempton</dc:creator>
  <cp:lastModifiedBy>Ivar Hukkelberg</cp:lastModifiedBy>
  <cp:revision>42</cp:revision>
  <dcterms:created xsi:type="dcterms:W3CDTF">2019-03-25T08:12:50Z</dcterms:created>
  <dcterms:modified xsi:type="dcterms:W3CDTF">2020-02-05T12:50:21Z</dcterms:modified>
</cp:coreProperties>
</file>