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6" r:id="rId3"/>
    <p:sldId id="287" r:id="rId4"/>
    <p:sldId id="288" r:id="rId5"/>
    <p:sldId id="295" r:id="rId6"/>
    <p:sldId id="257" r:id="rId7"/>
    <p:sldId id="289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13" autoAdjust="0"/>
    <p:restoredTop sz="72419"/>
  </p:normalViewPr>
  <p:slideViewPr>
    <p:cSldViewPr snapToGrid="0">
      <p:cViewPr varScale="1">
        <p:scale>
          <a:sx n="82" d="100"/>
          <a:sy n="82" d="100"/>
        </p:scale>
        <p:origin x="1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 Hukkelberg" userId="c0e90074-10c5-4141-9b2a-ec37ff240856" providerId="ADAL" clId="{C7AB511B-6B10-8F46-9005-FF46C117EDAE}"/>
    <pc:docChg chg="custSel addSld delSld modSld sldOrd">
      <pc:chgData name="Ivar Hukkelberg" userId="c0e90074-10c5-4141-9b2a-ec37ff240856" providerId="ADAL" clId="{C7AB511B-6B10-8F46-9005-FF46C117EDAE}" dt="2020-02-17T13:16:01.513" v="2642" actId="2696"/>
      <pc:docMkLst>
        <pc:docMk/>
      </pc:docMkLst>
      <pc:sldChg chg="modSp">
        <pc:chgData name="Ivar Hukkelberg" userId="c0e90074-10c5-4141-9b2a-ec37ff240856" providerId="ADAL" clId="{C7AB511B-6B10-8F46-9005-FF46C117EDAE}" dt="2020-02-11T12:32:57.781" v="1729" actId="20577"/>
        <pc:sldMkLst>
          <pc:docMk/>
          <pc:sldMk cId="1296602063" sldId="256"/>
        </pc:sldMkLst>
        <pc:spChg chg="mod">
          <ac:chgData name="Ivar Hukkelberg" userId="c0e90074-10c5-4141-9b2a-ec37ff240856" providerId="ADAL" clId="{C7AB511B-6B10-8F46-9005-FF46C117EDAE}" dt="2020-02-11T12:32:57.781" v="1729" actId="20577"/>
          <ac:spMkLst>
            <pc:docMk/>
            <pc:sldMk cId="1296602063" sldId="256"/>
            <ac:spMk id="3" creationId="{618C2059-8D9D-4ADA-850D-9CC7D110AF66}"/>
          </ac:spMkLst>
        </pc:spChg>
      </pc:sldChg>
      <pc:sldChg chg="ord modTransition">
        <pc:chgData name="Ivar Hukkelberg" userId="c0e90074-10c5-4141-9b2a-ec37ff240856" providerId="ADAL" clId="{C7AB511B-6B10-8F46-9005-FF46C117EDAE}" dt="2020-02-11T11:24:42.867" v="84"/>
        <pc:sldMkLst>
          <pc:docMk/>
          <pc:sldMk cId="759731398" sldId="257"/>
        </pc:sldMkLst>
      </pc:sldChg>
      <pc:sldChg chg="del">
        <pc:chgData name="Ivar Hukkelberg" userId="c0e90074-10c5-4141-9b2a-ec37ff240856" providerId="ADAL" clId="{C7AB511B-6B10-8F46-9005-FF46C117EDAE}" dt="2020-02-11T11:20:51.751" v="77" actId="2696"/>
        <pc:sldMkLst>
          <pc:docMk/>
          <pc:sldMk cId="3665568195" sldId="267"/>
        </pc:sldMkLst>
      </pc:sldChg>
      <pc:sldChg chg="del">
        <pc:chgData name="Ivar Hukkelberg" userId="c0e90074-10c5-4141-9b2a-ec37ff240856" providerId="ADAL" clId="{C7AB511B-6B10-8F46-9005-FF46C117EDAE}" dt="2020-02-11T11:20:51.734" v="75" actId="2696"/>
        <pc:sldMkLst>
          <pc:docMk/>
          <pc:sldMk cId="475245064" sldId="283"/>
        </pc:sldMkLst>
      </pc:sldChg>
      <pc:sldChg chg="del">
        <pc:chgData name="Ivar Hukkelberg" userId="c0e90074-10c5-4141-9b2a-ec37ff240856" providerId="ADAL" clId="{C7AB511B-6B10-8F46-9005-FF46C117EDAE}" dt="2020-02-11T11:20:51.718" v="74" actId="2696"/>
        <pc:sldMkLst>
          <pc:docMk/>
          <pc:sldMk cId="72488975" sldId="285"/>
        </pc:sldMkLst>
      </pc:sldChg>
      <pc:sldChg chg="modSp ord modTransition modNotesTx">
        <pc:chgData name="Ivar Hukkelberg" userId="c0e90074-10c5-4141-9b2a-ec37ff240856" providerId="ADAL" clId="{C7AB511B-6B10-8F46-9005-FF46C117EDAE}" dt="2020-02-12T08:24:37.088" v="2641" actId="20577"/>
        <pc:sldMkLst>
          <pc:docMk/>
          <pc:sldMk cId="3335220055" sldId="287"/>
        </pc:sldMkLst>
        <pc:spChg chg="mod">
          <ac:chgData name="Ivar Hukkelberg" userId="c0e90074-10c5-4141-9b2a-ec37ff240856" providerId="ADAL" clId="{C7AB511B-6B10-8F46-9005-FF46C117EDAE}" dt="2020-02-11T12:52:47.619" v="2404" actId="20577"/>
          <ac:spMkLst>
            <pc:docMk/>
            <pc:sldMk cId="3335220055" sldId="287"/>
            <ac:spMk id="2" creationId="{097659F9-773C-42CD-AAA0-4A777FC490E0}"/>
          </ac:spMkLst>
        </pc:spChg>
        <pc:spChg chg="mod">
          <ac:chgData name="Ivar Hukkelberg" userId="c0e90074-10c5-4141-9b2a-ec37ff240856" providerId="ADAL" clId="{C7AB511B-6B10-8F46-9005-FF46C117EDAE}" dt="2020-02-11T12:48:46.409" v="2402" actId="20577"/>
          <ac:spMkLst>
            <pc:docMk/>
            <pc:sldMk cId="3335220055" sldId="287"/>
            <ac:spMk id="3" creationId="{03401F1C-B333-44B3-8F48-3A1710512714}"/>
          </ac:spMkLst>
        </pc:spChg>
      </pc:sldChg>
      <pc:sldChg chg="addSp modSp ord modTransition modNotesTx">
        <pc:chgData name="Ivar Hukkelberg" userId="c0e90074-10c5-4141-9b2a-ec37ff240856" providerId="ADAL" clId="{C7AB511B-6B10-8F46-9005-FF46C117EDAE}" dt="2020-02-12T08:16:34.373" v="2498" actId="20577"/>
        <pc:sldMkLst>
          <pc:docMk/>
          <pc:sldMk cId="1780286726" sldId="288"/>
        </pc:sldMkLst>
        <pc:spChg chg="mod">
          <ac:chgData name="Ivar Hukkelberg" userId="c0e90074-10c5-4141-9b2a-ec37ff240856" providerId="ADAL" clId="{C7AB511B-6B10-8F46-9005-FF46C117EDAE}" dt="2020-02-11T12:52:51.002" v="2405" actId="20577"/>
          <ac:spMkLst>
            <pc:docMk/>
            <pc:sldMk cId="1780286726" sldId="288"/>
            <ac:spMk id="2" creationId="{097659F9-773C-42CD-AAA0-4A777FC490E0}"/>
          </ac:spMkLst>
        </pc:spChg>
        <pc:spChg chg="mod">
          <ac:chgData name="Ivar Hukkelberg" userId="c0e90074-10c5-4141-9b2a-ec37ff240856" providerId="ADAL" clId="{C7AB511B-6B10-8F46-9005-FF46C117EDAE}" dt="2020-02-11T12:44:00.102" v="1813" actId="20577"/>
          <ac:spMkLst>
            <pc:docMk/>
            <pc:sldMk cId="1780286726" sldId="288"/>
            <ac:spMk id="3" creationId="{03401F1C-B333-44B3-8F48-3A1710512714}"/>
          </ac:spMkLst>
        </pc:spChg>
        <pc:picChg chg="add mod">
          <ac:chgData name="Ivar Hukkelberg" userId="c0e90074-10c5-4141-9b2a-ec37ff240856" providerId="ADAL" clId="{C7AB511B-6B10-8F46-9005-FF46C117EDAE}" dt="2020-02-11T13:02:18.781" v="2479" actId="1035"/>
          <ac:picMkLst>
            <pc:docMk/>
            <pc:sldMk cId="1780286726" sldId="288"/>
            <ac:picMk id="5" creationId="{A1D2D0E4-04A5-C048-B39E-2EAC23E4D8D9}"/>
          </ac:picMkLst>
        </pc:picChg>
      </pc:sldChg>
      <pc:sldChg chg="ord modTransition">
        <pc:chgData name="Ivar Hukkelberg" userId="c0e90074-10c5-4141-9b2a-ec37ff240856" providerId="ADAL" clId="{C7AB511B-6B10-8F46-9005-FF46C117EDAE}" dt="2020-02-11T11:24:44.487" v="85"/>
        <pc:sldMkLst>
          <pc:docMk/>
          <pc:sldMk cId="1314741879" sldId="289"/>
        </pc:sldMkLst>
      </pc:sldChg>
      <pc:sldChg chg="del">
        <pc:chgData name="Ivar Hukkelberg" userId="c0e90074-10c5-4141-9b2a-ec37ff240856" providerId="ADAL" clId="{C7AB511B-6B10-8F46-9005-FF46C117EDAE}" dt="2020-02-11T11:20:58.841" v="78" actId="2696"/>
        <pc:sldMkLst>
          <pc:docMk/>
          <pc:sldMk cId="624348169" sldId="291"/>
        </pc:sldMkLst>
      </pc:sldChg>
      <pc:sldChg chg="del">
        <pc:chgData name="Ivar Hukkelberg" userId="c0e90074-10c5-4141-9b2a-ec37ff240856" providerId="ADAL" clId="{C7AB511B-6B10-8F46-9005-FF46C117EDAE}" dt="2020-02-11T11:20:58.853" v="79" actId="2696"/>
        <pc:sldMkLst>
          <pc:docMk/>
          <pc:sldMk cId="3080287311" sldId="292"/>
        </pc:sldMkLst>
      </pc:sldChg>
      <pc:sldChg chg="del">
        <pc:chgData name="Ivar Hukkelberg" userId="c0e90074-10c5-4141-9b2a-ec37ff240856" providerId="ADAL" clId="{C7AB511B-6B10-8F46-9005-FF46C117EDAE}" dt="2020-02-11T11:20:51.744" v="76" actId="2696"/>
        <pc:sldMkLst>
          <pc:docMk/>
          <pc:sldMk cId="3104517986" sldId="293"/>
        </pc:sldMkLst>
      </pc:sldChg>
      <pc:sldChg chg="ord">
        <pc:chgData name="Ivar Hukkelberg" userId="c0e90074-10c5-4141-9b2a-ec37ff240856" providerId="ADAL" clId="{C7AB511B-6B10-8F46-9005-FF46C117EDAE}" dt="2020-02-11T12:38:41.833" v="1730"/>
        <pc:sldMkLst>
          <pc:docMk/>
          <pc:sldMk cId="2503038927" sldId="295"/>
        </pc:sldMkLst>
      </pc:sldChg>
      <pc:sldChg chg="addSp modSp modNotesTx">
        <pc:chgData name="Ivar Hukkelberg" userId="c0e90074-10c5-4141-9b2a-ec37ff240856" providerId="ADAL" clId="{C7AB511B-6B10-8F46-9005-FF46C117EDAE}" dt="2020-02-12T08:10:42.409" v="2496" actId="20577"/>
        <pc:sldMkLst>
          <pc:docMk/>
          <pc:sldMk cId="1803830197" sldId="296"/>
        </pc:sldMkLst>
        <pc:spChg chg="mod">
          <ac:chgData name="Ivar Hukkelberg" userId="c0e90074-10c5-4141-9b2a-ec37ff240856" providerId="ADAL" clId="{C7AB511B-6B10-8F46-9005-FF46C117EDAE}" dt="2020-02-11T12:47:41.445" v="2348" actId="20577"/>
          <ac:spMkLst>
            <pc:docMk/>
            <pc:sldMk cId="1803830197" sldId="296"/>
            <ac:spMk id="2" creationId="{246B3062-BC67-7345-BF1C-C15432F0C7ED}"/>
          </ac:spMkLst>
        </pc:spChg>
        <pc:spChg chg="mod">
          <ac:chgData name="Ivar Hukkelberg" userId="c0e90074-10c5-4141-9b2a-ec37ff240856" providerId="ADAL" clId="{C7AB511B-6B10-8F46-9005-FF46C117EDAE}" dt="2020-02-11T12:55:38.467" v="2467" actId="14100"/>
          <ac:spMkLst>
            <pc:docMk/>
            <pc:sldMk cId="1803830197" sldId="296"/>
            <ac:spMk id="3" creationId="{9302494B-8C22-6849-A92A-4A2E6B46D37C}"/>
          </ac:spMkLst>
        </pc:spChg>
        <pc:picChg chg="add mod">
          <ac:chgData name="Ivar Hukkelberg" userId="c0e90074-10c5-4141-9b2a-ec37ff240856" providerId="ADAL" clId="{C7AB511B-6B10-8F46-9005-FF46C117EDAE}" dt="2020-02-11T12:55:47.736" v="2469" actId="1076"/>
          <ac:picMkLst>
            <pc:docMk/>
            <pc:sldMk cId="1803830197" sldId="296"/>
            <ac:picMk id="5" creationId="{A7A1D7BE-DDCB-E94B-94FA-7ECFC4029CD7}"/>
          </ac:picMkLst>
        </pc:picChg>
      </pc:sldChg>
      <pc:sldChg chg="modSp add del ord">
        <pc:chgData name="Ivar Hukkelberg" userId="c0e90074-10c5-4141-9b2a-ec37ff240856" providerId="ADAL" clId="{C7AB511B-6B10-8F46-9005-FF46C117EDAE}" dt="2020-02-17T13:16:01.513" v="2642" actId="2696"/>
        <pc:sldMkLst>
          <pc:docMk/>
          <pc:sldMk cId="3947533549" sldId="297"/>
        </pc:sldMkLst>
        <pc:spChg chg="mod">
          <ac:chgData name="Ivar Hukkelberg" userId="c0e90074-10c5-4141-9b2a-ec37ff240856" providerId="ADAL" clId="{C7AB511B-6B10-8F46-9005-FF46C117EDAE}" dt="2020-02-11T12:48:03.319" v="2354" actId="20577"/>
          <ac:spMkLst>
            <pc:docMk/>
            <pc:sldMk cId="3947533549" sldId="297"/>
            <ac:spMk id="2" creationId="{F5760CCA-EF21-354A-9A0B-D66E0929B45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B7184-EA45-419E-97BD-9DF366CFD6E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3B9E1-23A1-44CE-BEE1-9889D1235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8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Ikke generativt --&gt; trenger mer ressurser for å lage nye ting</a:t>
            </a:r>
          </a:p>
          <a:p>
            <a:r>
              <a:rPr lang="nb-NO" dirty="0"/>
              <a:t>Generativt --&gt; digital </a:t>
            </a:r>
            <a:r>
              <a:rPr lang="nb-NO" dirty="0" err="1"/>
              <a:t>technology</a:t>
            </a:r>
            <a:r>
              <a:rPr lang="nb-NO" dirty="0"/>
              <a:t>. Kreves ikke ressurser for å lage flere / ny </a:t>
            </a:r>
            <a:r>
              <a:rPr lang="nb-NO" dirty="0" err="1"/>
              <a:t>extensions</a:t>
            </a:r>
            <a:r>
              <a:rPr lang="nb-NO" dirty="0"/>
              <a:t> </a:t>
            </a:r>
          </a:p>
          <a:p>
            <a:r>
              <a:rPr lang="nb-NO" dirty="0" err="1"/>
              <a:t>Generativity</a:t>
            </a:r>
            <a:r>
              <a:rPr lang="nb-NO" dirty="0"/>
              <a:t> </a:t>
            </a:r>
            <a:r>
              <a:rPr lang="nb-NO" dirty="0" err="1"/>
              <a:t>depends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human and </a:t>
            </a:r>
            <a:r>
              <a:rPr lang="nb-NO" dirty="0" err="1"/>
              <a:t>institutions</a:t>
            </a:r>
            <a:r>
              <a:rPr lang="nb-NO" dirty="0"/>
              <a:t> as </a:t>
            </a:r>
            <a:r>
              <a:rPr lang="nb-NO" dirty="0" err="1"/>
              <a:t>well</a:t>
            </a:r>
            <a:r>
              <a:rPr lang="nb-NO" dirty="0"/>
              <a:t> as </a:t>
            </a:r>
            <a:r>
              <a:rPr lang="nb-NO" dirty="0" err="1"/>
              <a:t>technology</a:t>
            </a:r>
            <a:r>
              <a:rPr lang="nb-NO" dirty="0"/>
              <a:t>. It is a </a:t>
            </a:r>
            <a:r>
              <a:rPr lang="nb-NO" dirty="0" err="1"/>
              <a:t>relationship</a:t>
            </a:r>
            <a:r>
              <a:rPr lang="nb-NO" dirty="0"/>
              <a:t> (</a:t>
            </a:r>
            <a:r>
              <a:rPr lang="nb-NO" dirty="0" err="1"/>
              <a:t>human+tech+org</a:t>
            </a:r>
            <a:r>
              <a:rPr lang="nb-NO" dirty="0"/>
              <a:t>)</a:t>
            </a:r>
          </a:p>
          <a:p>
            <a:endParaRPr lang="nb-NO" dirty="0"/>
          </a:p>
          <a:p>
            <a:r>
              <a:rPr lang="nb-NO" dirty="0"/>
              <a:t>Generativ </a:t>
            </a:r>
            <a:r>
              <a:rPr lang="nb-NO" dirty="0" err="1"/>
              <a:t>tech</a:t>
            </a:r>
            <a:r>
              <a:rPr lang="nb-NO" dirty="0"/>
              <a:t> -&gt; internett, </a:t>
            </a:r>
            <a:r>
              <a:rPr lang="nb-NO" dirty="0" err="1"/>
              <a:t>android</a:t>
            </a:r>
            <a:r>
              <a:rPr lang="nb-NO" dirty="0"/>
              <a:t>, </a:t>
            </a:r>
            <a:r>
              <a:rPr lang="nb-NO" dirty="0" err="1"/>
              <a:t>iOS</a:t>
            </a:r>
            <a:r>
              <a:rPr lang="nb-NO" dirty="0"/>
              <a:t>, data plattforms</a:t>
            </a:r>
          </a:p>
          <a:p>
            <a:r>
              <a:rPr lang="nb-NO" dirty="0" err="1"/>
              <a:t>Generativitet</a:t>
            </a:r>
            <a:r>
              <a:rPr lang="nb-NO" dirty="0"/>
              <a:t> </a:t>
            </a:r>
            <a:r>
              <a:rPr lang="nb-NO" dirty="0">
                <a:sym typeface="Wingdings" pitchFamily="2" charset="2"/>
              </a:rPr>
              <a:t> linker ulike aktører sammen </a:t>
            </a:r>
          </a:p>
          <a:p>
            <a:r>
              <a:rPr lang="nb-NO" dirty="0" err="1">
                <a:sym typeface="Wingdings" pitchFamily="2" charset="2"/>
              </a:rPr>
              <a:t>Important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enabler</a:t>
            </a:r>
            <a:r>
              <a:rPr lang="nb-NO" dirty="0">
                <a:sym typeface="Wingdings" pitchFamily="2" charset="2"/>
              </a:rPr>
              <a:t> for </a:t>
            </a:r>
            <a:r>
              <a:rPr lang="nb-NO" dirty="0" err="1">
                <a:sym typeface="Wingdings" pitchFamily="2" charset="2"/>
              </a:rPr>
              <a:t>innovation</a:t>
            </a:r>
            <a:endParaRPr lang="nb-NO" dirty="0">
              <a:sym typeface="Wingdings" pitchFamily="2" charset="2"/>
            </a:endParaRPr>
          </a:p>
          <a:p>
            <a:endParaRPr lang="nb-NO" dirty="0">
              <a:sym typeface="Wingdings" pitchFamily="2" charset="2"/>
            </a:endParaRPr>
          </a:p>
          <a:p>
            <a:r>
              <a:rPr lang="nb-NO" dirty="0">
                <a:sym typeface="Wingdings" pitchFamily="2" charset="2"/>
              </a:rPr>
              <a:t>Generative relationships (</a:t>
            </a:r>
            <a:r>
              <a:rPr lang="nb-NO" dirty="0" err="1">
                <a:sym typeface="Wingdings" pitchFamily="2" charset="2"/>
              </a:rPr>
              <a:t>Zittrain</a:t>
            </a:r>
            <a:r>
              <a:rPr lang="nb-NO" dirty="0">
                <a:sym typeface="Wingdings" pitchFamily="2" charset="2"/>
              </a:rPr>
              <a:t>): </a:t>
            </a:r>
            <a:r>
              <a:rPr lang="nb-NO" dirty="0" err="1">
                <a:sym typeface="Wingdings" pitchFamily="2" charset="2"/>
              </a:rPr>
              <a:t>aligned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directedness</a:t>
            </a:r>
            <a:r>
              <a:rPr lang="nb-NO" dirty="0">
                <a:sym typeface="Wingdings" pitchFamily="2" charset="2"/>
              </a:rPr>
              <a:t>, </a:t>
            </a:r>
            <a:r>
              <a:rPr lang="nb-NO" dirty="0" err="1">
                <a:sym typeface="Wingdings" pitchFamily="2" charset="2"/>
              </a:rPr>
              <a:t>heterogeneity</a:t>
            </a:r>
            <a:r>
              <a:rPr lang="nb-NO" dirty="0">
                <a:sym typeface="Wingdings" pitchFamily="2" charset="2"/>
              </a:rPr>
              <a:t>, mutual </a:t>
            </a:r>
            <a:r>
              <a:rPr lang="nb-NO" dirty="0" err="1">
                <a:sym typeface="Wingdings" pitchFamily="2" charset="2"/>
              </a:rPr>
              <a:t>directedness</a:t>
            </a:r>
            <a:r>
              <a:rPr lang="nb-NO" dirty="0">
                <a:sym typeface="Wingdings" pitchFamily="2" charset="2"/>
              </a:rPr>
              <a:t>, </a:t>
            </a:r>
            <a:r>
              <a:rPr lang="nb-NO" dirty="0" err="1">
                <a:sym typeface="Wingdings" pitchFamily="2" charset="2"/>
              </a:rPr>
              <a:t>permissions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structures</a:t>
            </a:r>
            <a:r>
              <a:rPr lang="nb-NO" dirty="0">
                <a:sym typeface="Wingdings" pitchFamily="2" charset="2"/>
              </a:rPr>
              <a:t>, action </a:t>
            </a:r>
            <a:r>
              <a:rPr lang="nb-NO" dirty="0" err="1">
                <a:sym typeface="Wingdings" pitchFamily="2" charset="2"/>
              </a:rPr>
              <a:t>opportunities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3B9E1-23A1-44CE-BEE1-9889D12354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38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Infrastruktur er den underliggende strukturen som trengs for å få samfunnet til å fungere mer eller mindre effektivt.</a:t>
            </a:r>
            <a:endParaRPr lang="nb-NO" dirty="0"/>
          </a:p>
          <a:p>
            <a:endParaRPr lang="nb-NO" dirty="0"/>
          </a:p>
          <a:p>
            <a:r>
              <a:rPr lang="nb-NO" dirty="0" err="1"/>
              <a:t>Hanseth</a:t>
            </a:r>
            <a:r>
              <a:rPr lang="nb-NO" dirty="0"/>
              <a:t> and </a:t>
            </a:r>
            <a:r>
              <a:rPr lang="nb-NO" dirty="0" err="1"/>
              <a:t>Lyytinen</a:t>
            </a:r>
            <a:r>
              <a:rPr lang="nb-NO" dirty="0"/>
              <a:t> (2010) - “as a </a:t>
            </a:r>
            <a:r>
              <a:rPr lang="nb-NO" dirty="0" err="1"/>
              <a:t>shared</a:t>
            </a:r>
            <a:r>
              <a:rPr lang="nb-NO" dirty="0"/>
              <a:t>, </a:t>
            </a:r>
            <a:r>
              <a:rPr lang="nb-NO" dirty="0" err="1"/>
              <a:t>open</a:t>
            </a:r>
            <a:r>
              <a:rPr lang="nb-NO" dirty="0"/>
              <a:t> (and </a:t>
            </a:r>
            <a:r>
              <a:rPr lang="nb-NO" dirty="0" err="1"/>
              <a:t>unbounded</a:t>
            </a:r>
            <a:r>
              <a:rPr lang="nb-NO" dirty="0"/>
              <a:t>), </a:t>
            </a:r>
            <a:r>
              <a:rPr lang="nb-NO" dirty="0" err="1"/>
              <a:t>heterogeneous</a:t>
            </a:r>
            <a:r>
              <a:rPr lang="nb-NO" dirty="0"/>
              <a:t> and </a:t>
            </a:r>
            <a:r>
              <a:rPr lang="nb-NO" dirty="0" err="1"/>
              <a:t>evolving</a:t>
            </a:r>
            <a:r>
              <a:rPr lang="nb-NO" dirty="0"/>
              <a:t> </a:t>
            </a:r>
            <a:r>
              <a:rPr lang="nb-NO" dirty="0" err="1"/>
              <a:t>socio-technical</a:t>
            </a:r>
            <a:r>
              <a:rPr lang="nb-NO" dirty="0"/>
              <a:t> system (</a:t>
            </a:r>
            <a:r>
              <a:rPr lang="nb-NO" dirty="0" err="1"/>
              <a:t>which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call</a:t>
            </a:r>
            <a:r>
              <a:rPr lang="nb-NO" dirty="0"/>
              <a:t> </a:t>
            </a:r>
            <a:r>
              <a:rPr lang="nb-NO" dirty="0" err="1"/>
              <a:t>installed</a:t>
            </a:r>
            <a:r>
              <a:rPr lang="nb-NO" dirty="0"/>
              <a:t> base) </a:t>
            </a:r>
            <a:r>
              <a:rPr lang="nb-NO" dirty="0" err="1"/>
              <a:t>consisting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</a:t>
            </a:r>
            <a:r>
              <a:rPr lang="nb-NO" dirty="0" err="1"/>
              <a:t>set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IT </a:t>
            </a:r>
            <a:r>
              <a:rPr lang="nb-NO" dirty="0" err="1"/>
              <a:t>capabilities</a:t>
            </a:r>
            <a:r>
              <a:rPr lang="nb-NO" dirty="0"/>
              <a:t> and </a:t>
            </a:r>
            <a:r>
              <a:rPr lang="nb-NO" dirty="0" err="1"/>
              <a:t>their</a:t>
            </a:r>
            <a:r>
              <a:rPr lang="nb-NO" dirty="0"/>
              <a:t> </a:t>
            </a:r>
            <a:r>
              <a:rPr lang="nb-NO" dirty="0" err="1"/>
              <a:t>user</a:t>
            </a:r>
            <a:r>
              <a:rPr lang="nb-NO" dirty="0"/>
              <a:t>, </a:t>
            </a:r>
            <a:r>
              <a:rPr lang="nb-NO" dirty="0" err="1"/>
              <a:t>operations</a:t>
            </a:r>
            <a:r>
              <a:rPr lang="nb-NO" dirty="0"/>
              <a:t> and design </a:t>
            </a:r>
            <a:r>
              <a:rPr lang="nb-NO" dirty="0" err="1"/>
              <a:t>communities</a:t>
            </a:r>
            <a:r>
              <a:rPr lang="nb-NO" dirty="0"/>
              <a:t>.” (IT </a:t>
            </a:r>
            <a:r>
              <a:rPr lang="nb-NO" dirty="0" err="1"/>
              <a:t>cap</a:t>
            </a:r>
            <a:r>
              <a:rPr lang="nb-NO" dirty="0"/>
              <a:t> = </a:t>
            </a:r>
            <a:r>
              <a:rPr lang="nb-NO" dirty="0" err="1"/>
              <a:t>possibility</a:t>
            </a:r>
            <a:r>
              <a:rPr lang="nb-NO" dirty="0"/>
              <a:t> / right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user</a:t>
            </a:r>
            <a:r>
              <a:rPr lang="nb-NO" dirty="0"/>
              <a:t> / </a:t>
            </a:r>
            <a:r>
              <a:rPr lang="nb-NO" dirty="0" err="1"/>
              <a:t>community</a:t>
            </a:r>
            <a:r>
              <a:rPr lang="nb-NO" dirty="0"/>
              <a:t> to </a:t>
            </a:r>
            <a:r>
              <a:rPr lang="nb-NO" dirty="0" err="1"/>
              <a:t>perform</a:t>
            </a:r>
            <a:r>
              <a:rPr lang="nb-NO" dirty="0"/>
              <a:t> a </a:t>
            </a:r>
            <a:r>
              <a:rPr lang="nb-NO" dirty="0" err="1"/>
              <a:t>set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action </a:t>
            </a:r>
            <a:r>
              <a:rPr lang="nb-NO" dirty="0">
                <a:sym typeface="Wingdings" pitchFamily="2" charset="2"/>
              </a:rPr>
              <a:t> </a:t>
            </a:r>
            <a:r>
              <a:rPr lang="nb-NO" dirty="0" err="1">
                <a:sym typeface="Wingdings" pitchFamily="2" charset="2"/>
              </a:rPr>
              <a:t>text</a:t>
            </a:r>
            <a:r>
              <a:rPr lang="nb-NO" dirty="0">
                <a:sym typeface="Wingdings" pitchFamily="2" charset="2"/>
              </a:rPr>
              <a:t> editor is a </a:t>
            </a:r>
            <a:r>
              <a:rPr lang="nb-NO" dirty="0" err="1">
                <a:sym typeface="Wingdings" pitchFamily="2" charset="2"/>
              </a:rPr>
              <a:t>capability</a:t>
            </a:r>
            <a:r>
              <a:rPr lang="nb-NO" dirty="0">
                <a:sym typeface="Wingdings" pitchFamily="2" charset="2"/>
              </a:rPr>
              <a:t>)</a:t>
            </a:r>
            <a:endParaRPr lang="nb-NO" dirty="0"/>
          </a:p>
          <a:p>
            <a:endParaRPr lang="nb-NO" dirty="0"/>
          </a:p>
          <a:p>
            <a:r>
              <a:rPr lang="nb-NO" dirty="0"/>
              <a:t>Network </a:t>
            </a:r>
            <a:r>
              <a:rPr lang="nb-NO" dirty="0" err="1"/>
              <a:t>effects</a:t>
            </a:r>
            <a:r>
              <a:rPr lang="nb-NO" dirty="0"/>
              <a:t> (or </a:t>
            </a:r>
            <a:r>
              <a:rPr lang="nb-NO" dirty="0" err="1"/>
              <a:t>externalities</a:t>
            </a:r>
            <a:r>
              <a:rPr lang="nb-NO" dirty="0"/>
              <a:t>) </a:t>
            </a:r>
            <a:r>
              <a:rPr lang="nb-NO" dirty="0" err="1"/>
              <a:t>creating</a:t>
            </a:r>
            <a:r>
              <a:rPr lang="nb-NO" dirty="0"/>
              <a:t> </a:t>
            </a:r>
            <a:r>
              <a:rPr lang="nb-NO" dirty="0" err="1"/>
              <a:t>self-reinforcing</a:t>
            </a:r>
            <a:r>
              <a:rPr lang="nb-NO" dirty="0"/>
              <a:t> </a:t>
            </a:r>
            <a:r>
              <a:rPr lang="nb-NO" dirty="0" err="1"/>
              <a:t>processes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widely</a:t>
            </a:r>
            <a:r>
              <a:rPr lang="nb-NO" dirty="0"/>
              <a:t> held to be at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centre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infrastructure</a:t>
            </a:r>
            <a:r>
              <a:rPr lang="nb-NO" dirty="0"/>
              <a:t> </a:t>
            </a:r>
            <a:r>
              <a:rPr lang="nb-NO" dirty="0" err="1"/>
              <a:t>evolution</a:t>
            </a:r>
            <a:r>
              <a:rPr lang="nb-NO" dirty="0"/>
              <a:t>.</a:t>
            </a:r>
          </a:p>
          <a:p>
            <a:endParaRPr lang="nb-NO" dirty="0"/>
          </a:p>
          <a:p>
            <a:pPr marL="171450" indent="-171450">
              <a:buFontTx/>
              <a:buChar char="-"/>
            </a:pPr>
            <a:r>
              <a:rPr lang="nb-NO" dirty="0"/>
              <a:t>II is </a:t>
            </a:r>
            <a:r>
              <a:rPr lang="nb-NO" dirty="0" err="1"/>
              <a:t>shared</a:t>
            </a:r>
            <a:r>
              <a:rPr lang="nb-NO" dirty="0"/>
              <a:t> by all </a:t>
            </a:r>
            <a:r>
              <a:rPr lang="nb-NO" dirty="0" err="1"/>
              <a:t>members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</a:t>
            </a:r>
            <a:r>
              <a:rPr lang="nb-NO" dirty="0" err="1"/>
              <a:t>community</a:t>
            </a:r>
            <a:r>
              <a:rPr lang="nb-NO" dirty="0"/>
              <a:t>. </a:t>
            </a:r>
          </a:p>
          <a:p>
            <a:pPr marL="171450" indent="-171450">
              <a:buFontTx/>
              <a:buChar char="-"/>
            </a:pPr>
            <a:r>
              <a:rPr lang="nb-NO" dirty="0"/>
              <a:t>Equal </a:t>
            </a:r>
            <a:r>
              <a:rPr lang="nb-NO" dirty="0" err="1"/>
              <a:t>access</a:t>
            </a:r>
            <a:r>
              <a:rPr lang="nb-NO" dirty="0"/>
              <a:t> </a:t>
            </a:r>
            <a:r>
              <a:rPr lang="nb-NO" dirty="0" err="1"/>
              <a:t>rights</a:t>
            </a:r>
            <a:endParaRPr lang="nb-NO" dirty="0"/>
          </a:p>
          <a:p>
            <a:pPr marL="171450" indent="-171450">
              <a:buFontTx/>
              <a:buChar char="-"/>
            </a:pPr>
            <a:endParaRPr lang="nb-NO" dirty="0"/>
          </a:p>
          <a:p>
            <a:pPr marL="171450" indent="-171450">
              <a:buFontTx/>
              <a:buChar char="-"/>
            </a:pPr>
            <a:r>
              <a:rPr lang="nb-NO" dirty="0"/>
              <a:t>Platforms </a:t>
            </a:r>
            <a:r>
              <a:rPr lang="nb-NO" dirty="0" err="1"/>
              <a:t>may</a:t>
            </a:r>
            <a:r>
              <a:rPr lang="nb-NO" dirty="0"/>
              <a:t> </a:t>
            </a:r>
            <a:r>
              <a:rPr lang="nb-NO" dirty="0" err="1"/>
              <a:t>become</a:t>
            </a:r>
            <a:r>
              <a:rPr lang="nb-NO" dirty="0"/>
              <a:t> </a:t>
            </a:r>
            <a:r>
              <a:rPr lang="nb-NO" dirty="0" err="1"/>
              <a:t>infrastructures</a:t>
            </a:r>
            <a:r>
              <a:rPr lang="nb-NO" dirty="0"/>
              <a:t> (Google, </a:t>
            </a:r>
            <a:r>
              <a:rPr lang="nb-NO" dirty="0" err="1"/>
              <a:t>Facebook</a:t>
            </a:r>
            <a:r>
              <a:rPr lang="nb-NO" dirty="0"/>
              <a:t>, etc.)</a:t>
            </a:r>
          </a:p>
          <a:p>
            <a:pPr marL="171450" indent="-171450">
              <a:buFontTx/>
              <a:buChar char="-"/>
            </a:pPr>
            <a:r>
              <a:rPr lang="nb-NO" dirty="0"/>
              <a:t>Platform: business </a:t>
            </a:r>
            <a:r>
              <a:rPr lang="nb-NO" dirty="0" err="1"/>
              <a:t>model</a:t>
            </a:r>
            <a:r>
              <a:rPr lang="nb-NO" dirty="0"/>
              <a:t>/</a:t>
            </a:r>
            <a:r>
              <a:rPr lang="nb-NO" dirty="0" err="1"/>
              <a:t>strategy</a:t>
            </a:r>
            <a:r>
              <a:rPr lang="nb-NO" dirty="0"/>
              <a:t>/</a:t>
            </a:r>
            <a:r>
              <a:rPr lang="nb-NO" dirty="0" err="1"/>
              <a:t>organizing</a:t>
            </a:r>
            <a:r>
              <a:rPr lang="nb-NO" dirty="0"/>
              <a:t> </a:t>
            </a:r>
            <a:r>
              <a:rPr lang="nb-NO" dirty="0" err="1"/>
              <a:t>principle</a:t>
            </a:r>
            <a:endParaRPr lang="nb-NO" dirty="0"/>
          </a:p>
          <a:p>
            <a:pPr marL="171450" indent="-171450">
              <a:buFontTx/>
              <a:buChar char="-"/>
            </a:pPr>
            <a:endParaRPr lang="nb-NO" dirty="0"/>
          </a:p>
          <a:p>
            <a:pPr marL="171450" indent="-171450">
              <a:buFontTx/>
              <a:buChar char="-"/>
            </a:pPr>
            <a:r>
              <a:rPr lang="nb-NO" dirty="0"/>
              <a:t>Platform </a:t>
            </a:r>
            <a:r>
              <a:rPr lang="nb-NO" dirty="0" err="1"/>
              <a:t>ecosystems</a:t>
            </a:r>
            <a:r>
              <a:rPr lang="nb-NO" dirty="0"/>
              <a:t> have a lot in </a:t>
            </a:r>
            <a:r>
              <a:rPr lang="nb-NO" dirty="0" err="1"/>
              <a:t>common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infrastructures</a:t>
            </a:r>
            <a:r>
              <a:rPr lang="nb-NO" dirty="0"/>
              <a:t> (</a:t>
            </a:r>
            <a:r>
              <a:rPr lang="nb-NO" dirty="0" err="1"/>
              <a:t>Tilson</a:t>
            </a:r>
            <a:r>
              <a:rPr lang="nb-NO" dirty="0"/>
              <a:t> et al. 2010). </a:t>
            </a:r>
            <a:r>
              <a:rPr lang="nb-NO" dirty="0" err="1"/>
              <a:t>Involve</a:t>
            </a:r>
            <a:r>
              <a:rPr lang="nb-NO" dirty="0"/>
              <a:t> </a:t>
            </a:r>
            <a:r>
              <a:rPr lang="nb-NO" dirty="0" err="1"/>
              <a:t>large</a:t>
            </a:r>
            <a:r>
              <a:rPr lang="nb-NO" dirty="0"/>
              <a:t> </a:t>
            </a:r>
            <a:r>
              <a:rPr lang="nb-NO" dirty="0" err="1"/>
              <a:t>number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technological</a:t>
            </a:r>
            <a:r>
              <a:rPr lang="nb-NO" dirty="0"/>
              <a:t> and </a:t>
            </a:r>
            <a:r>
              <a:rPr lang="nb-NO" dirty="0" err="1"/>
              <a:t>organizational</a:t>
            </a:r>
            <a:r>
              <a:rPr lang="nb-NO" dirty="0"/>
              <a:t> elements,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evolve</a:t>
            </a:r>
            <a:r>
              <a:rPr lang="nb-NO" dirty="0"/>
              <a:t> and </a:t>
            </a:r>
            <a:r>
              <a:rPr lang="nb-NO" dirty="0" err="1"/>
              <a:t>grow</a:t>
            </a:r>
            <a:r>
              <a:rPr lang="nb-NO" dirty="0"/>
              <a:t> over </a:t>
            </a:r>
            <a:r>
              <a:rPr lang="nb-NO" dirty="0" err="1"/>
              <a:t>long</a:t>
            </a:r>
            <a:r>
              <a:rPr lang="nb-NO" dirty="0"/>
              <a:t> time.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both</a:t>
            </a:r>
            <a:r>
              <a:rPr lang="nb-NO" dirty="0"/>
              <a:t> </a:t>
            </a:r>
            <a:r>
              <a:rPr lang="nb-NO" dirty="0" err="1"/>
              <a:t>focus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how</a:t>
            </a:r>
            <a:r>
              <a:rPr lang="nb-NO" dirty="0"/>
              <a:t> </a:t>
            </a:r>
            <a:r>
              <a:rPr lang="nb-NO" dirty="0" err="1"/>
              <a:t>evolution</a:t>
            </a:r>
            <a:r>
              <a:rPr lang="nb-NO" dirty="0"/>
              <a:t> is driven by </a:t>
            </a:r>
            <a:r>
              <a:rPr lang="nb-NO" dirty="0" err="1"/>
              <a:t>tensions</a:t>
            </a:r>
            <a:r>
              <a:rPr lang="nb-NO" dirty="0"/>
              <a:t>.. </a:t>
            </a:r>
          </a:p>
          <a:p>
            <a:pPr marL="628650" lvl="1" indent="-171450">
              <a:buFontTx/>
              <a:buChar char="-"/>
            </a:pP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sets</a:t>
            </a:r>
            <a:r>
              <a:rPr lang="nb-NO" dirty="0"/>
              <a:t> </a:t>
            </a:r>
            <a:r>
              <a:rPr lang="nb-NO" dirty="0" err="1"/>
              <a:t>them</a:t>
            </a:r>
            <a:r>
              <a:rPr lang="nb-NO" dirty="0"/>
              <a:t> </a:t>
            </a:r>
            <a:r>
              <a:rPr lang="nb-NO" dirty="0" err="1"/>
              <a:t>apart</a:t>
            </a:r>
            <a:r>
              <a:rPr lang="nb-NO" dirty="0"/>
              <a:t>/make </a:t>
            </a:r>
            <a:r>
              <a:rPr lang="nb-NO" dirty="0" err="1"/>
              <a:t>them</a:t>
            </a:r>
            <a:r>
              <a:rPr lang="nb-NO" dirty="0"/>
              <a:t> different is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platforms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based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a </a:t>
            </a:r>
            <a:r>
              <a:rPr lang="nb-NO" dirty="0" err="1"/>
              <a:t>specific</a:t>
            </a:r>
            <a:r>
              <a:rPr lang="nb-NO" dirty="0"/>
              <a:t> </a:t>
            </a:r>
            <a:r>
              <a:rPr lang="nb-NO" dirty="0" err="1"/>
              <a:t>architecture</a:t>
            </a:r>
            <a:r>
              <a:rPr lang="nb-NO" dirty="0"/>
              <a:t>/</a:t>
            </a:r>
            <a:r>
              <a:rPr lang="nb-NO" dirty="0" err="1"/>
              <a:t>governance</a:t>
            </a:r>
            <a:r>
              <a:rPr lang="nb-NO" dirty="0"/>
              <a:t> </a:t>
            </a:r>
            <a:r>
              <a:rPr lang="nb-NO" dirty="0" err="1"/>
              <a:t>config</a:t>
            </a:r>
            <a:r>
              <a:rPr lang="nb-NO" dirty="0"/>
              <a:t>. (stable </a:t>
            </a:r>
            <a:r>
              <a:rPr lang="nb-NO" dirty="0" err="1"/>
              <a:t>core</a:t>
            </a:r>
            <a:r>
              <a:rPr lang="nb-NO" dirty="0"/>
              <a:t>, </a:t>
            </a:r>
            <a:r>
              <a:rPr lang="nb-NO" dirty="0" err="1"/>
              <a:t>platform</a:t>
            </a:r>
            <a:r>
              <a:rPr lang="nb-NO" dirty="0"/>
              <a:t>, </a:t>
            </a:r>
            <a:r>
              <a:rPr lang="nb-NO" dirty="0" err="1"/>
              <a:t>that</a:t>
            </a:r>
            <a:r>
              <a:rPr lang="nb-NO" dirty="0"/>
              <a:t> is </a:t>
            </a:r>
            <a:r>
              <a:rPr lang="nb-NO" dirty="0" err="1"/>
              <a:t>controlled</a:t>
            </a:r>
            <a:r>
              <a:rPr lang="nb-NO" dirty="0"/>
              <a:t> by a single </a:t>
            </a:r>
            <a:r>
              <a:rPr lang="nb-NO" dirty="0" err="1"/>
              <a:t>organization</a:t>
            </a:r>
            <a:r>
              <a:rPr lang="nb-NO" dirty="0"/>
              <a:t>, and a </a:t>
            </a:r>
            <a:r>
              <a:rPr lang="nb-NO" dirty="0" err="1"/>
              <a:t>dynamic</a:t>
            </a:r>
            <a:r>
              <a:rPr lang="nb-NO" dirty="0"/>
              <a:t> </a:t>
            </a:r>
            <a:r>
              <a:rPr lang="nb-NO" dirty="0" err="1"/>
              <a:t>periphery</a:t>
            </a:r>
            <a:r>
              <a:rPr lang="nb-NO" dirty="0"/>
              <a:t> </a:t>
            </a:r>
            <a:r>
              <a:rPr lang="nb-NO" dirty="0" err="1"/>
              <a:t>consisting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</a:t>
            </a:r>
            <a:r>
              <a:rPr lang="nb-NO" dirty="0" err="1"/>
              <a:t>large</a:t>
            </a:r>
            <a:r>
              <a:rPr lang="nb-NO" dirty="0"/>
              <a:t> </a:t>
            </a:r>
            <a:r>
              <a:rPr lang="nb-NO" dirty="0" err="1"/>
              <a:t>number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«</a:t>
            </a:r>
            <a:r>
              <a:rPr lang="nb-NO" dirty="0" err="1"/>
              <a:t>apps</a:t>
            </a:r>
            <a:r>
              <a:rPr lang="nb-NO" dirty="0"/>
              <a:t>»). </a:t>
            </a:r>
          </a:p>
          <a:p>
            <a:pPr marL="171450" lvl="0" indent="-171450">
              <a:buFontTx/>
              <a:buChar char="-"/>
            </a:pPr>
            <a:endParaRPr lang="nb-NO" dirty="0"/>
          </a:p>
          <a:p>
            <a:pPr marL="171450" lvl="0" indent="-171450">
              <a:buFontTx/>
              <a:buChar char="-"/>
            </a:pPr>
            <a:r>
              <a:rPr lang="nb-NO" dirty="0"/>
              <a:t>Platform </a:t>
            </a:r>
            <a:r>
              <a:rPr lang="nb-NO" dirty="0" err="1"/>
              <a:t>research</a:t>
            </a:r>
            <a:r>
              <a:rPr lang="nb-NO" dirty="0"/>
              <a:t> </a:t>
            </a:r>
            <a:r>
              <a:rPr lang="nb-NO" dirty="0" err="1"/>
              <a:t>focus</a:t>
            </a:r>
            <a:r>
              <a:rPr lang="nb-NO" dirty="0"/>
              <a:t> </a:t>
            </a:r>
            <a:r>
              <a:rPr lang="nb-NO" dirty="0" err="1"/>
              <a:t>only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single </a:t>
            </a:r>
            <a:r>
              <a:rPr lang="nb-NO" dirty="0" err="1"/>
              <a:t>platforms</a:t>
            </a:r>
            <a:r>
              <a:rPr lang="nb-NO" dirty="0"/>
              <a:t>, in </a:t>
            </a:r>
            <a:r>
              <a:rPr lang="nb-NO" dirty="0" err="1"/>
              <a:t>isolation</a:t>
            </a:r>
            <a:r>
              <a:rPr lang="nb-NO" dirty="0"/>
              <a:t> from </a:t>
            </a:r>
            <a:r>
              <a:rPr lang="nb-NO" dirty="0" err="1"/>
              <a:t>other</a:t>
            </a:r>
            <a:r>
              <a:rPr lang="nb-NO" dirty="0"/>
              <a:t> </a:t>
            </a:r>
            <a:r>
              <a:rPr lang="nb-NO" dirty="0" err="1"/>
              <a:t>platforms</a:t>
            </a:r>
            <a:r>
              <a:rPr lang="nb-NO" dirty="0"/>
              <a:t>. </a:t>
            </a:r>
          </a:p>
          <a:p>
            <a:pPr marL="171450" lvl="0" indent="-171450">
              <a:buFontTx/>
              <a:buChar char="-"/>
            </a:pPr>
            <a:endParaRPr lang="nb-NO" dirty="0"/>
          </a:p>
          <a:p>
            <a:pPr marL="171450" lvl="0" indent="-171450">
              <a:buFontTx/>
              <a:buChar char="-"/>
            </a:pPr>
            <a:r>
              <a:rPr lang="nb-NO" dirty="0"/>
              <a:t>If </a:t>
            </a:r>
            <a:r>
              <a:rPr lang="nb-NO" dirty="0" err="1"/>
              <a:t>tranditional</a:t>
            </a:r>
            <a:r>
              <a:rPr lang="nb-NO" dirty="0"/>
              <a:t> IT </a:t>
            </a:r>
            <a:r>
              <a:rPr lang="nb-NO" dirty="0" err="1"/>
              <a:t>solution</a:t>
            </a:r>
            <a:r>
              <a:rPr lang="nb-NO" dirty="0"/>
              <a:t> at </a:t>
            </a:r>
            <a:r>
              <a:rPr lang="nb-NO" dirty="0" err="1"/>
              <a:t>trad.organizations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to </a:t>
            </a:r>
            <a:r>
              <a:rPr lang="nb-NO" dirty="0" err="1"/>
              <a:t>change</a:t>
            </a:r>
            <a:r>
              <a:rPr lang="nb-NO" dirty="0"/>
              <a:t> to </a:t>
            </a:r>
            <a:r>
              <a:rPr lang="nb-NO" dirty="0" err="1"/>
              <a:t>platform</a:t>
            </a:r>
            <a:r>
              <a:rPr lang="nb-NO" dirty="0"/>
              <a:t>,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get</a:t>
            </a:r>
            <a:r>
              <a:rPr lang="nb-NO" dirty="0"/>
              <a:t> huge </a:t>
            </a:r>
            <a:r>
              <a:rPr lang="nb-NO" dirty="0" err="1"/>
              <a:t>number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platforms</a:t>
            </a:r>
            <a:r>
              <a:rPr lang="nb-NO" dirty="0"/>
              <a:t> </a:t>
            </a:r>
            <a:r>
              <a:rPr lang="nb-NO" dirty="0" err="1"/>
              <a:t>integrated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each</a:t>
            </a:r>
            <a:r>
              <a:rPr lang="nb-NO" dirty="0"/>
              <a:t> </a:t>
            </a:r>
            <a:r>
              <a:rPr lang="nb-NO" dirty="0" err="1"/>
              <a:t>other</a:t>
            </a:r>
            <a:r>
              <a:rPr lang="nb-NO" dirty="0"/>
              <a:t>. </a:t>
            </a:r>
          </a:p>
          <a:p>
            <a:pPr marL="171450" lvl="0" indent="-171450">
              <a:buFontTx/>
              <a:buChar char="-"/>
            </a:pPr>
            <a:r>
              <a:rPr lang="nb-NO" dirty="0"/>
              <a:t>Co-</a:t>
            </a:r>
            <a:r>
              <a:rPr lang="nb-NO" dirty="0" err="1"/>
              <a:t>evolution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</a:t>
            </a:r>
            <a:r>
              <a:rPr lang="nb-NO" dirty="0" err="1"/>
              <a:t>multiplicity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platforms</a:t>
            </a:r>
            <a:r>
              <a:rPr lang="nb-NO" dirty="0"/>
              <a:t> </a:t>
            </a:r>
            <a:r>
              <a:rPr lang="nb-NO" dirty="0" err="1"/>
              <a:t>within</a:t>
            </a:r>
            <a:r>
              <a:rPr lang="nb-NO" dirty="0"/>
              <a:t> an </a:t>
            </a:r>
            <a:r>
              <a:rPr lang="nb-NO" dirty="0" err="1"/>
              <a:t>orgnaization</a:t>
            </a:r>
            <a:r>
              <a:rPr lang="nb-NO" dirty="0"/>
              <a:t> </a:t>
            </a:r>
            <a:r>
              <a:rPr lang="nb-NO" dirty="0">
                <a:sym typeface="Wingdings" pitchFamily="2" charset="2"/>
              </a:rPr>
              <a:t> </a:t>
            </a:r>
            <a:r>
              <a:rPr lang="nb-NO" dirty="0" err="1">
                <a:sym typeface="Wingdings" pitchFamily="2" charset="2"/>
              </a:rPr>
              <a:t>platform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oriented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corporate</a:t>
            </a:r>
            <a:r>
              <a:rPr lang="nb-NO" dirty="0">
                <a:sym typeface="Wingdings" pitchFamily="2" charset="2"/>
              </a:rPr>
              <a:t> II.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3B9E1-23A1-44CE-BEE1-9889D12354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3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A </a:t>
            </a:r>
            <a:r>
              <a:rPr lang="nb-NO" dirty="0" err="1"/>
              <a:t>key</a:t>
            </a:r>
            <a:r>
              <a:rPr lang="nb-NO" dirty="0"/>
              <a:t> </a:t>
            </a:r>
            <a:r>
              <a:rPr lang="nb-NO" dirty="0" err="1"/>
              <a:t>feature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platform-oriented</a:t>
            </a:r>
            <a:r>
              <a:rPr lang="nb-NO" dirty="0"/>
              <a:t> </a:t>
            </a:r>
            <a:r>
              <a:rPr lang="nb-NO" dirty="0" err="1"/>
              <a:t>infrastructures</a:t>
            </a:r>
            <a:r>
              <a:rPr lang="nb-NO" dirty="0"/>
              <a:t> is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fact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composed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</a:t>
            </a:r>
            <a:r>
              <a:rPr lang="nb-NO" dirty="0" err="1"/>
              <a:t>multiplicity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traditional</a:t>
            </a:r>
            <a:r>
              <a:rPr lang="nb-NO" dirty="0"/>
              <a:t> </a:t>
            </a:r>
            <a:r>
              <a:rPr lang="nb-NO" dirty="0" err="1"/>
              <a:t>applications</a:t>
            </a:r>
            <a:r>
              <a:rPr lang="nb-NO" dirty="0"/>
              <a:t> </a:t>
            </a:r>
            <a:r>
              <a:rPr lang="nb-NO" dirty="0" err="1"/>
              <a:t>sharing</a:t>
            </a:r>
            <a:r>
              <a:rPr lang="nb-NO" dirty="0"/>
              <a:t> </a:t>
            </a:r>
            <a:r>
              <a:rPr lang="nb-NO" dirty="0" err="1"/>
              <a:t>information</a:t>
            </a:r>
            <a:r>
              <a:rPr lang="nb-NO" dirty="0"/>
              <a:t>.</a:t>
            </a:r>
          </a:p>
          <a:p>
            <a:endParaRPr lang="nb-NO" dirty="0"/>
          </a:p>
          <a:p>
            <a:r>
              <a:rPr lang="nb-N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Infrastruktur er den underliggende strukturen som trengs for å få samfunnet til å fungere mer eller mindre effektivt.</a:t>
            </a:r>
            <a:endParaRPr lang="nb-NO" dirty="0"/>
          </a:p>
          <a:p>
            <a:endParaRPr lang="nb-NO" dirty="0"/>
          </a:p>
          <a:p>
            <a:r>
              <a:rPr lang="nb-NO" dirty="0"/>
              <a:t>Plattform (Helse-Norge, Finn, etc.) men er fortsatt avhengig av mange andre elementer som må fungere for at din plattform skal kunne levere sine tjenester. </a:t>
            </a:r>
          </a:p>
          <a:p>
            <a:r>
              <a:rPr lang="nb-NO" dirty="0"/>
              <a:t>Eks. Helse-Norge: bestille time / kjernejournal / etc., men trenger mange andre tjenester for å samle informasjon i plattformen. </a:t>
            </a:r>
          </a:p>
          <a:p>
            <a:endParaRPr lang="nb-NO" dirty="0"/>
          </a:p>
          <a:p>
            <a:r>
              <a:rPr lang="nb-NO" dirty="0"/>
              <a:t>Man må ha mange elementer for at min enkle plattformtjeneste skal fungere. (</a:t>
            </a:r>
            <a:r>
              <a:rPr lang="nb-NO" dirty="0" err="1"/>
              <a:t>Netflix</a:t>
            </a:r>
            <a:r>
              <a:rPr lang="nb-NO" dirty="0"/>
              <a:t> </a:t>
            </a:r>
            <a:r>
              <a:rPr lang="nb-NO" dirty="0">
                <a:sym typeface="Wingdings" pitchFamily="2" charset="2"/>
              </a:rPr>
              <a:t> må ha TV, mobiltelefon, nettbrett eller noe sånt for å se på, internett)</a:t>
            </a:r>
          </a:p>
          <a:p>
            <a:r>
              <a:rPr lang="nb-NO" dirty="0" err="1">
                <a:sym typeface="Wingdings" pitchFamily="2" charset="2"/>
              </a:rPr>
              <a:t>Uber</a:t>
            </a:r>
            <a:r>
              <a:rPr lang="nb-NO" dirty="0">
                <a:sym typeface="Wingdings" pitchFamily="2" charset="2"/>
              </a:rPr>
              <a:t>  må ha telefon, 4G nett, ++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3B9E1-23A1-44CE-BEE1-9889D12354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58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A </a:t>
            </a:r>
            <a:r>
              <a:rPr lang="nb-NO" dirty="0" err="1"/>
              <a:t>key</a:t>
            </a:r>
            <a:r>
              <a:rPr lang="nb-NO" dirty="0"/>
              <a:t> </a:t>
            </a:r>
            <a:r>
              <a:rPr lang="nb-NO" dirty="0" err="1"/>
              <a:t>feature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platform-oriented</a:t>
            </a:r>
            <a:r>
              <a:rPr lang="nb-NO" dirty="0"/>
              <a:t> </a:t>
            </a:r>
            <a:r>
              <a:rPr lang="nb-NO" dirty="0" err="1"/>
              <a:t>infrastructures</a:t>
            </a:r>
            <a:r>
              <a:rPr lang="nb-NO" dirty="0"/>
              <a:t> is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fact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they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composed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</a:t>
            </a:r>
            <a:r>
              <a:rPr lang="nb-NO" dirty="0" err="1"/>
              <a:t>multiplicity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traditional</a:t>
            </a:r>
            <a:r>
              <a:rPr lang="nb-NO" dirty="0"/>
              <a:t> </a:t>
            </a:r>
            <a:r>
              <a:rPr lang="nb-NO" dirty="0" err="1"/>
              <a:t>applications</a:t>
            </a:r>
            <a:r>
              <a:rPr lang="nb-NO" dirty="0"/>
              <a:t> </a:t>
            </a:r>
            <a:r>
              <a:rPr lang="nb-NO" dirty="0" err="1"/>
              <a:t>sharing</a:t>
            </a:r>
            <a:r>
              <a:rPr lang="nb-NO" dirty="0"/>
              <a:t> </a:t>
            </a:r>
            <a:r>
              <a:rPr lang="nb-NO" dirty="0" err="1"/>
              <a:t>information</a:t>
            </a:r>
            <a:r>
              <a:rPr lang="nb-NO" dirty="0"/>
              <a:t>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3B9E1-23A1-44CE-BEE1-9889D12354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3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91251-F2C7-4800-94F5-D6E88CF81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53418-970D-4161-98AD-763B58501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E0D9C-816A-4630-B619-4E3B5D7A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53D34-A6AA-4714-AE69-CD0F1226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9D2C0-E4C8-4722-852D-B0B17C77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9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7FD38-2CA4-4C15-847A-6DD9BB587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67441-E3C8-4D67-8975-C368C6088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507A5-CB8D-449E-B1E3-9E21C061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A76F0-A98C-4BEA-9DA6-255929B0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15F9B-3269-416B-8E97-647647648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91251F-0689-40B7-A30B-BBBB55BCB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48A073-C612-4D7E-86D2-E49F385F7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2BC64-99FC-49A7-9B93-8F4C5DABF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5F1D1-A608-41C7-A9BA-CFFA0A5C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48E9E-1690-4D6A-B56F-622C8D8DD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4D9B7-055D-4E52-92FF-2433602CF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40A94-2A84-463B-9226-DCF0C637C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77710-EFA7-4DE2-BF19-54504FAC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3DA99-78BF-4270-A9C5-CE4430FEF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BB07F-61AD-4514-A01E-91BC30FC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6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21879-1ADD-49E6-9B0A-27F01EA5E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5E5F2-0B15-4AC3-AEA4-B381E986F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9DA0A-C35F-409E-AC82-1A932A638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99016-A466-4B8B-BF39-23ABCA5A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F7947-5D28-413F-8B85-7A1C158C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5062-A104-4625-A7CA-E860DA1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1385C-2C7A-4A3B-80EC-65094F4EA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1F1CC-4EF5-4F35-816E-82A34ED9F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1AD4F-C1A4-40DB-BA30-566EDAE1E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1D0A3-0233-4BE9-93B8-28E8A86D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CDE44-1467-4146-A032-0E3A4DBE2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5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48E9D-86EA-4831-99C1-921C25912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1728F-C9D0-42D7-9F95-96E08D407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D830F-C5D5-40D0-BE60-76DF4B857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5DE752-C005-423E-AC0F-09432BB14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7FDD3F-2821-49E8-8495-E65D6367E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C69754-3562-49E6-B2DD-6DABA0BC9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A2517C-A9BE-438A-9FE2-71E70A1E2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328850-C38E-4606-A889-3A3DCB64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4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4A799-BFD2-4E61-AFA9-5326EEFD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57925F-FBD9-4BCB-82CD-5922BDBA3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7A6057-1F94-45E9-A422-D4A91202D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EFB763-48F2-45DF-B098-57785BA1D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4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0083FE-5148-47B3-A4F3-42040C43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A8A1A1-4A28-43C5-BEA6-511D81099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458261-7D97-4E60-8016-D1285110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0CDF8-2567-4427-8E38-DBB39B28B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B2C0F-1675-449F-ACDA-2EA1CC17F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EA244-CD0F-48AF-82CA-9F873EDBF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F09D0-93FB-4056-B48B-BD3C1F72E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F8464-64A2-4139-BAD2-F59E352C1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E5676-C263-4346-9308-F5B0F3640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644ED-8DAC-454D-B0E1-20F1CE9A8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EA216A-1B2B-4CB7-B68C-BA794DC4CE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E4F0C-5358-4FDD-A0D3-C21190AE1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A8C5A-E68F-41A6-872A-CAEDEABB9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C3AE-5588-4BF1-B17F-9432F76064A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9F0B0-EB1A-4E75-9698-C3DA1C635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71B02-F156-48AF-8DEA-19A53DF9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1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6E1DE1-703B-4B7C-A870-A3539AEA5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C60C3-7D20-471F-9A06-82046B009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25B68-2585-4A08-8C65-E45C198CE3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6C3AE-5588-4BF1-B17F-9432F76064A4}" type="datetimeFigureOut">
              <a:rPr lang="en-US" smtClean="0"/>
              <a:t>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BC293-42C9-49F1-B6DE-143F89B8D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B591D-FA96-40B1-B199-C7D795A5C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0C174-1C14-4918-9B89-B8DE4EAEB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4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161E-7BB5-4992-9C61-8E4477A0CD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IN5430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8C2059-8D9D-4ADA-850D-9CC7D110AF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Seminar 12.2.20</a:t>
            </a:r>
          </a:p>
          <a:p>
            <a:endParaRPr lang="nb-NO" dirty="0"/>
          </a:p>
          <a:p>
            <a:r>
              <a:rPr lang="en-US" dirty="0"/>
              <a:t>Generativity</a:t>
            </a:r>
          </a:p>
          <a:p>
            <a:r>
              <a:rPr lang="en-US" dirty="0"/>
              <a:t>Platforms and infrastructures</a:t>
            </a:r>
          </a:p>
        </p:txBody>
      </p:sp>
    </p:spTree>
    <p:extLst>
      <p:ext uri="{BB962C8B-B14F-4D97-AF65-F5344CB8AC3E}">
        <p14:creationId xmlns:p14="http://schemas.microsoft.com/office/powerpoint/2010/main" val="129660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6B3062-BC67-7345-BF1C-C15432F0C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Exercise</a:t>
            </a:r>
            <a:r>
              <a:rPr lang="nb-NO" dirty="0"/>
              <a:t> 1 (7min+8min)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02494B-8C22-6849-A92A-4A2E6B46D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5566" cy="4351338"/>
          </a:xfrm>
        </p:spPr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is </a:t>
            </a:r>
            <a:r>
              <a:rPr lang="nb-NO" dirty="0" err="1"/>
              <a:t>generativity</a:t>
            </a:r>
            <a:r>
              <a:rPr lang="nb-NO" dirty="0"/>
              <a:t>? </a:t>
            </a:r>
          </a:p>
          <a:p>
            <a:endParaRPr lang="nb-NO" dirty="0"/>
          </a:p>
          <a:p>
            <a:r>
              <a:rPr lang="nb-NO" dirty="0" err="1"/>
              <a:t>What</a:t>
            </a:r>
            <a:r>
              <a:rPr lang="nb-NO" dirty="0"/>
              <a:t> do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mean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digital </a:t>
            </a:r>
            <a:r>
              <a:rPr lang="nb-NO" dirty="0" err="1"/>
              <a:t>technology</a:t>
            </a:r>
            <a:r>
              <a:rPr lang="nb-NO" dirty="0"/>
              <a:t> is generative?</a:t>
            </a:r>
          </a:p>
          <a:p>
            <a:pPr lvl="1"/>
            <a:r>
              <a:rPr lang="nb-NO" dirty="0" err="1"/>
              <a:t>Discuss</a:t>
            </a:r>
            <a:r>
              <a:rPr lang="nb-NO" dirty="0"/>
              <a:t> and </a:t>
            </a:r>
            <a:r>
              <a:rPr lang="nb-NO" dirty="0" err="1"/>
              <a:t>give</a:t>
            </a:r>
            <a:r>
              <a:rPr lang="nb-NO" dirty="0"/>
              <a:t> </a:t>
            </a:r>
            <a:r>
              <a:rPr lang="nb-NO" dirty="0" err="1"/>
              <a:t>example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generative </a:t>
            </a:r>
            <a:r>
              <a:rPr lang="nb-NO" dirty="0" err="1"/>
              <a:t>technology</a:t>
            </a:r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7A1D7BE-DDCB-E94B-94FA-7ECFC4029C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766" y="1537139"/>
            <a:ext cx="4751551" cy="475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3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659F9-773C-42CD-AAA0-4A777FC4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 (7min+8min)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01F1C-B333-44B3-8F48-3A1710512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an information infrastructure? </a:t>
            </a:r>
          </a:p>
          <a:p>
            <a:endParaRPr lang="en-US" dirty="0"/>
          </a:p>
          <a:p>
            <a:r>
              <a:rPr lang="en-US" dirty="0"/>
              <a:t>What is the difference between an information infrastructure and a platform?</a:t>
            </a:r>
          </a:p>
          <a:p>
            <a:pPr lvl="1"/>
            <a:r>
              <a:rPr lang="nb-NO" dirty="0" err="1"/>
              <a:t>Discuss</a:t>
            </a:r>
            <a:r>
              <a:rPr lang="nb-NO" dirty="0"/>
              <a:t> and </a:t>
            </a:r>
            <a:r>
              <a:rPr lang="nb-NO" dirty="0" err="1"/>
              <a:t>provide</a:t>
            </a:r>
            <a:r>
              <a:rPr lang="nb-NO" dirty="0"/>
              <a:t> </a:t>
            </a:r>
            <a:r>
              <a:rPr lang="nb-NO" dirty="0" err="1"/>
              <a:t>examples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5220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659F9-773C-42CD-AAA0-4A777FC4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 (5min+5min)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01F1C-B333-44B3-8F48-3A1710512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the infrastructure enabling the platforms’ business operations and goals?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1D2D0E4-04A5-C048-B39E-2EAC23E4D8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728" y="2283482"/>
            <a:ext cx="4195205" cy="457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86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B17FD7-69B9-4492-B693-81CFACAD3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635" y="2766218"/>
            <a:ext cx="3070729" cy="1325563"/>
          </a:xfrm>
        </p:spPr>
        <p:txBody>
          <a:bodyPr>
            <a:normAutofit/>
          </a:bodyPr>
          <a:lstStyle/>
          <a:p>
            <a:pPr algn="ctr"/>
            <a:r>
              <a:rPr lang="nb-NO" sz="6000" dirty="0"/>
              <a:t>Break!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0303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659F9-773C-42CD-AAA0-4A777FC4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Platforms and infrastructures </a:t>
            </a:r>
            <a:r>
              <a:rPr lang="en-US" sz="3200" dirty="0"/>
              <a:t>(Hanseth &amp; Bygstad)</a:t>
            </a:r>
            <a:endParaRPr lang="en-US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1A8CE842-7C89-4627-9F6A-E4033677293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99" y="1709492"/>
            <a:ext cx="5054600" cy="400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EA467E-CAA6-0046-8531-C40545DB0EF1}"/>
              </a:ext>
            </a:extLst>
          </p:cNvPr>
          <p:cNvPicPr>
            <a:picLocks noGr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02887"/>
            <a:ext cx="5602996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9731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Platforms and infrastructures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282FE213-D52B-4E7D-BD10-29EFA0F4E569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63" y="1949815"/>
            <a:ext cx="5826737" cy="400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Content Placeholder 47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523222" y="1690688"/>
            <a:ext cx="483057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4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Find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mobile </a:t>
            </a:r>
            <a:r>
              <a:rPr lang="nb-NO" dirty="0" err="1"/>
              <a:t>phones</a:t>
            </a:r>
            <a:r>
              <a:rPr lang="nb-NO" dirty="0"/>
              <a:t> (</a:t>
            </a:r>
            <a:r>
              <a:rPr lang="nb-NO" dirty="0" err="1"/>
              <a:t>finally</a:t>
            </a:r>
            <a:r>
              <a:rPr lang="nb-NO" dirty="0"/>
              <a:t>)!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feedback </a:t>
            </a:r>
            <a:r>
              <a:rPr lang="nb-NO" dirty="0" err="1"/>
              <a:t>about</a:t>
            </a:r>
            <a:r>
              <a:rPr lang="nb-NO" dirty="0"/>
              <a:t> </a:t>
            </a:r>
            <a:r>
              <a:rPr lang="nb-NO" dirty="0" err="1"/>
              <a:t>us</a:t>
            </a:r>
            <a:r>
              <a:rPr lang="nb-NO" dirty="0"/>
              <a:t> and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discuss</a:t>
            </a:r>
            <a:r>
              <a:rPr lang="nb-NO" dirty="0"/>
              <a:t>!</a:t>
            </a:r>
          </a:p>
          <a:p>
            <a:endParaRPr lang="nb-NO" dirty="0"/>
          </a:p>
          <a:p>
            <a:r>
              <a:rPr lang="nb-NO" dirty="0" err="1"/>
              <a:t>Please</a:t>
            </a:r>
            <a:r>
              <a:rPr lang="nb-NO" dirty="0"/>
              <a:t> </a:t>
            </a:r>
            <a:r>
              <a:rPr lang="nb-NO" dirty="0" err="1"/>
              <a:t>help</a:t>
            </a:r>
            <a:r>
              <a:rPr lang="nb-NO" dirty="0"/>
              <a:t> </a:t>
            </a:r>
            <a:r>
              <a:rPr lang="nb-NO" dirty="0" err="1"/>
              <a:t>us</a:t>
            </a:r>
            <a:r>
              <a:rPr lang="nb-NO" dirty="0"/>
              <a:t> to </a:t>
            </a:r>
            <a:r>
              <a:rPr lang="nb-NO" dirty="0" err="1"/>
              <a:t>improve</a:t>
            </a:r>
            <a:r>
              <a:rPr lang="nb-NO" dirty="0"/>
              <a:t>, and </a:t>
            </a:r>
            <a:r>
              <a:rPr lang="nb-NO" dirty="0" err="1"/>
              <a:t>answer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following</a:t>
            </a:r>
            <a:r>
              <a:rPr lang="nb-NO" dirty="0"/>
              <a:t> questions at menti.com</a:t>
            </a:r>
          </a:p>
          <a:p>
            <a:endParaRPr lang="nb-NO" dirty="0"/>
          </a:p>
          <a:p>
            <a:r>
              <a:rPr lang="nb-NO" dirty="0"/>
              <a:t>Code</a:t>
            </a:r>
            <a:r>
              <a:rPr lang="nb-NO"/>
              <a:t>: 192592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0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672</Words>
  <Application>Microsoft Macintosh PowerPoint</Application>
  <PresentationFormat>Widescreen</PresentationFormat>
  <Paragraphs>68</Paragraphs>
  <Slides>8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IN5430</vt:lpstr>
      <vt:lpstr>Exercise 1 (7min+8min) </vt:lpstr>
      <vt:lpstr>Exercise 2 (7min+8min)</vt:lpstr>
      <vt:lpstr>Exercise 3 (5min+5min)</vt:lpstr>
      <vt:lpstr>Break!</vt:lpstr>
      <vt:lpstr>Platforms and infrastructures (Hanseth &amp; Bygstad)</vt:lpstr>
      <vt:lpstr>Platforms and infrastructures</vt:lpstr>
      <vt:lpstr>Find your mobile phones (finally)!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IN5430</dc:title>
  <dc:creator>Alexander Moltubakk Kempton</dc:creator>
  <cp:lastModifiedBy>Ivar Hukkelberg</cp:lastModifiedBy>
  <cp:revision>41</cp:revision>
  <dcterms:created xsi:type="dcterms:W3CDTF">2019-03-25T08:12:50Z</dcterms:created>
  <dcterms:modified xsi:type="dcterms:W3CDTF">2020-02-17T13:16:02Z</dcterms:modified>
</cp:coreProperties>
</file>