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7" r:id="rId3"/>
    <p:sldId id="304" r:id="rId4"/>
    <p:sldId id="305" r:id="rId5"/>
    <p:sldId id="336" r:id="rId6"/>
    <p:sldId id="338" r:id="rId7"/>
    <p:sldId id="295" r:id="rId8"/>
    <p:sldId id="339" r:id="rId9"/>
    <p:sldId id="315" r:id="rId10"/>
    <p:sldId id="344" r:id="rId11"/>
    <p:sldId id="346" r:id="rId12"/>
    <p:sldId id="348" r:id="rId13"/>
    <p:sldId id="301"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autoAdjust="0"/>
    <p:restoredTop sz="68464"/>
  </p:normalViewPr>
  <p:slideViewPr>
    <p:cSldViewPr snapToGrid="0">
      <p:cViewPr varScale="1">
        <p:scale>
          <a:sx n="78" d="100"/>
          <a:sy n="78" d="100"/>
        </p:scale>
        <p:origin x="17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r Hukkelberg" userId="c0e90074-10c5-4141-9b2a-ec37ff240856" providerId="ADAL" clId="{B642C46D-49B3-1B41-854E-C6F797527B2E}"/>
    <pc:docChg chg="custSel addSld delSld modSld sldOrd">
      <pc:chgData name="Ivar Hukkelberg" userId="c0e90074-10c5-4141-9b2a-ec37ff240856" providerId="ADAL" clId="{B642C46D-49B3-1B41-854E-C6F797527B2E}" dt="2020-02-26T07:25:39.044" v="60" actId="2696"/>
      <pc:docMkLst>
        <pc:docMk/>
      </pc:docMkLst>
      <pc:sldChg chg="del">
        <pc:chgData name="Ivar Hukkelberg" userId="c0e90074-10c5-4141-9b2a-ec37ff240856" providerId="ADAL" clId="{B642C46D-49B3-1B41-854E-C6F797527B2E}" dt="2020-02-26T07:25:39.044" v="60" actId="2696"/>
        <pc:sldMkLst>
          <pc:docMk/>
          <pc:sldMk cId="2342976179" sldId="281"/>
        </pc:sldMkLst>
      </pc:sldChg>
      <pc:sldChg chg="del">
        <pc:chgData name="Ivar Hukkelberg" userId="c0e90074-10c5-4141-9b2a-ec37ff240856" providerId="ADAL" clId="{B642C46D-49B3-1B41-854E-C6F797527B2E}" dt="2020-02-26T07:25:38.827" v="59" actId="2696"/>
        <pc:sldMkLst>
          <pc:docMk/>
          <pc:sldMk cId="1358636882" sldId="286"/>
        </pc:sldMkLst>
      </pc:sldChg>
      <pc:sldChg chg="ord">
        <pc:chgData name="Ivar Hukkelberg" userId="c0e90074-10c5-4141-9b2a-ec37ff240856" providerId="ADAL" clId="{B642C46D-49B3-1B41-854E-C6F797527B2E}" dt="2020-02-26T07:24:35.353" v="1"/>
        <pc:sldMkLst>
          <pc:docMk/>
          <pc:sldMk cId="2503038927" sldId="295"/>
        </pc:sldMkLst>
      </pc:sldChg>
      <pc:sldChg chg="modSp">
        <pc:chgData name="Ivar Hukkelberg" userId="c0e90074-10c5-4141-9b2a-ec37ff240856" providerId="ADAL" clId="{B642C46D-49B3-1B41-854E-C6F797527B2E}" dt="2020-02-26T07:24:56.878" v="33" actId="20577"/>
        <pc:sldMkLst>
          <pc:docMk/>
          <pc:sldMk cId="1445898092" sldId="301"/>
        </pc:sldMkLst>
        <pc:spChg chg="mod">
          <ac:chgData name="Ivar Hukkelberg" userId="c0e90074-10c5-4141-9b2a-ec37ff240856" providerId="ADAL" clId="{B642C46D-49B3-1B41-854E-C6F797527B2E}" dt="2020-02-26T07:24:56.878" v="33" actId="20577"/>
          <ac:spMkLst>
            <pc:docMk/>
            <pc:sldMk cId="1445898092" sldId="301"/>
            <ac:spMk id="2" creationId="{3A18C7A0-BF7B-3C41-9A46-F10031FDC555}"/>
          </ac:spMkLst>
        </pc:spChg>
      </pc:sldChg>
      <pc:sldChg chg="add del">
        <pc:chgData name="Ivar Hukkelberg" userId="c0e90074-10c5-4141-9b2a-ec37ff240856" providerId="ADAL" clId="{B642C46D-49B3-1B41-854E-C6F797527B2E}" dt="2020-02-26T07:25:27.262" v="58" actId="2696"/>
        <pc:sldMkLst>
          <pc:docMk/>
          <pc:sldMk cId="3353797933" sldId="347"/>
        </pc:sldMkLst>
      </pc:sldChg>
      <pc:sldChg chg="delSp modSp add">
        <pc:chgData name="Ivar Hukkelberg" userId="c0e90074-10c5-4141-9b2a-ec37ff240856" providerId="ADAL" clId="{B642C46D-49B3-1B41-854E-C6F797527B2E}" dt="2020-02-26T07:25:24.502" v="57" actId="1076"/>
        <pc:sldMkLst>
          <pc:docMk/>
          <pc:sldMk cId="966533239" sldId="348"/>
        </pc:sldMkLst>
        <pc:spChg chg="mod">
          <ac:chgData name="Ivar Hukkelberg" userId="c0e90074-10c5-4141-9b2a-ec37ff240856" providerId="ADAL" clId="{B642C46D-49B3-1B41-854E-C6F797527B2E}" dt="2020-02-26T07:25:24.502" v="57" actId="1076"/>
          <ac:spMkLst>
            <pc:docMk/>
            <pc:sldMk cId="966533239" sldId="348"/>
            <ac:spMk id="2" creationId="{C8AFA4E5-4B35-4F4F-92DD-B3B67011F8D3}"/>
          </ac:spMkLst>
        </pc:spChg>
        <pc:spChg chg="del">
          <ac:chgData name="Ivar Hukkelberg" userId="c0e90074-10c5-4141-9b2a-ec37ff240856" providerId="ADAL" clId="{B642C46D-49B3-1B41-854E-C6F797527B2E}" dt="2020-02-26T07:25:21.573" v="56" actId="478"/>
          <ac:spMkLst>
            <pc:docMk/>
            <pc:sldMk cId="966533239" sldId="348"/>
            <ac:spMk id="3" creationId="{43B5EF8A-76F7-554D-B3A5-2E3B026771F6}"/>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01T08:31:58.987"/>
    </inkml:context>
    <inkml:brush xml:id="br0">
      <inkml:brushProperty name="width" value="0.1" units="cm"/>
      <inkml:brushProperty name="height" value="0.1" units="cm"/>
      <inkml:brushProperty name="color" value="#E71224"/>
    </inkml:brush>
  </inkml:definitions>
  <inkml:trace contextRef="#ctx0" brushRef="#br0">1313 82 24575,'-14'0'0,"-6"6"0,3-5 0,-16 11 0,8-6 0,-8 7 0,10-6 0,-1 3 0,0-8 0,7 3 0,-14-5 0,12 5 0,-33-3 0,15 3 0,-28 2 0,8 3 0,-11-1 0,12 5 0,2 0 0,19 1 0,3 4 0,8-7 0,1 0 0,-1 5 0,7-9 0,-5 7 0,4-3 0,1 0 0,1 4 0,1-6 0,3 6 0,-11 2 0,9 15 0,-11 1 0,3 9 0,-1 0 0,-4 0 0,11 0 0,-4 0 0,1-8 0,4 6 0,-8-16 0,8 16 0,-3-15 0,5 6 0,7-8 0,-4-7 0,4 5 0,0-5 0,-4 7 0,3-1 0,-4 1 0,4-1 0,-4 1 0,5-1 0,-1 1 0,-3 0 0,8-7 0,-3 5 0,5-5 0,0 15 0,-5-6 0,4 15 0,-5-15 0,6 14 0,0-14 0,0 6 0,0-8 0,4-7 0,3 5 0,3-5 0,-3 7 0,2-7 0,-4-1 0,6-1 0,-2-4 0,3 11 0,-2-5 0,2 7 0,0-1 0,0 1 0,5 0 0,-5-7 0,4 5 0,-5-5 0,1 6 0,5-4 0,-4 3 0,9-4 0,-10 0 0,5 4 0,-1-10 0,-4 3 0,4 2 0,-6-6 0,7 6 0,0-1 0,6-3 0,1 9 0,8-8 0,-6 3 0,15 4 0,-7-6 0,9 5 0,-8-1 0,6-4 0,-7 4 0,0-6 0,7 1 0,-6 5 0,8-9 0,0 9 0,0-17 0,0 4 0,0-6 0,0 0 0,-8 0 0,5 0 0,-14 0 0,15-6 0,-7-2 0,10 0 0,-1-5 0,-9 6 0,18-8 0,-15 1 0,28 5 0,-19-4 0,19 4 0,-28-4 0,6-2 0,-20 4 0,1-1 0,-7 1 0,5-6 0,-5 0 0,7-7 0,2-8 0,0-2 0,3-10 0,-1 1 0,3-11 0,-1 8 0,3-19 0,-4 20 0,2-10 0,-2 12 0,-3 9 0,-4-7 0,0 15 0,-7-6 0,3-1 0,-6 8 0,2-16 0,-2 15 0,6-6 0,-4-1 0,4 8 0,-5-8 0,-2 10 0,1-1 0,0 0 0,0 1 0,-6-10 0,5 8 0,-10-8 0,4 10 0,-5-1 0,0-8 0,0 6 0,-5-6 0,-3-1 0,-4 8 0,-1-8 0,0 1 0,1 6 0,-8-15 0,6 15 0,-11-6 0,11 0 0,-9 6 0,9-6 0,-11-1 0,7 8 0,-8-3 0,2 6 0,0 4 0,1-6 0,-1 6 0,-8-7 0,6 6 0,-15-9 0,7 2 0,-1-1 0,3 6 0,8-1 0,-8 8 0,6-4 0,-6 5 0,8-4 0,1 4 0,-1-4 0,0 11 0,-8-6 0,6 10 0,-6-9 0,8 9 0,1-3 0,-10 5 0,7-5 0,-6 3 0,0-9 0,-3 3 0,1 0 0,2 1 0,8 2 0,0 4 0,1-4 0,5 5 0,3 0 0,6 0 0,-1 0 0,1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01T08:32:04.546"/>
    </inkml:context>
    <inkml:brush xml:id="br0">
      <inkml:brushProperty name="width" value="0.1" units="cm"/>
      <inkml:brushProperty name="height" value="0.1" units="cm"/>
      <inkml:brushProperty name="color" value="#E71224"/>
    </inkml:brush>
  </inkml:definitions>
  <inkml:trace contextRef="#ctx0" brushRef="#br0">8082 125 24575,'-14'0'0,"0"0"0,-1 0 0,-2 0 0,-7 0 0,-8 0 0,-14-8 0,-24 6 0,-14-5-586,28 7 0,-1 0 586,0-5 0,-3 0-1148,-23 4 0,-5 0 1148,0-10 0,-4 0-1050,14 9 1,-4 2 0,1-1 1049,-2-7 0,1-2 0,0 2 0,-1 6 0,1 3 0,0-3 0,1-6 0,0-2 0,2 2-705,5 6 1,2 2 0,-1-1 704,0-3 0,1 0 0,-1 0 0,0 3 0,1 2 0,-2-1 0,-5 0 0,-2 0 0,0 0-629,0 0 0,-1-1 0,-2 2 629,-12 3 0,-4 2 0,2-1 0,6-4 0,1 0 0,-2 0-332,14 2 0,-1 2 0,-1-1 0,1-1 332,5-3 0,1 0 0,-1-1 0,-2 2 0,-9 1 0,-3 2 0,0 1 0,0-1-231,-1 1 1,0-1 0,-1 1-1,1 1 231,0 1 0,1 2 0,-1 0 0,-1 0 0,-4 0 0,-2-1 0,2 1 0,1 0 0,9-1 0,3 0 0,-1 1 0,0-1 0,-5 0 0,-1 1 0,0-1 0,1 0-161,6 1 0,0-1 0,1 0 0,1 0 161,3 0 0,2 0 0,0 0 0,1-1 0,-26 4 0,0 0 0,5-1 219,17-4 1,3-1-1,1 0-219,-28 3 0,6-3 1008,33-4 1,5-2-1009,-39 1 3623,40 0-3623,12 0 3833,19 0-3833,4-5 0,15 4 0,-3-4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01T08:32:05.770"/>
    </inkml:context>
    <inkml:brush xml:id="br0">
      <inkml:brushProperty name="width" value="0.1" units="cm"/>
      <inkml:brushProperty name="height" value="0.1" units="cm"/>
      <inkml:brushProperty name="color" value="#E71224"/>
    </inkml:brush>
  </inkml:definitions>
  <inkml:trace contextRef="#ctx0" brushRef="#br0">1834 549 24575,'-14'0'0,"0"0"0,-1-5 0,-3-2 0,-14-6 0,-13-9 0,-12 5 0,-11-15 0,-13 3-492,32 10 1,-2-1 491,2 0 0,-3 0 0,-21-3 0,-1 0-1032,15 2 1,-3 0 1031,-31-5 0,-3 1 0,16 1 0,0 0 0,-17-2 0,1 0 0,17 7 0,3 1-287,6 1 0,5 1 287,-24-2 0,31 7 0,32 5 0,14 6 0,8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01T08:32:06.691"/>
    </inkml:context>
    <inkml:brush xml:id="br0">
      <inkml:brushProperty name="width" value="0.1" units="cm"/>
      <inkml:brushProperty name="height" value="0.1" units="cm"/>
      <inkml:brushProperty name="color" value="#E71224"/>
    </inkml:brush>
  </inkml:definitions>
  <inkml:trace contextRef="#ctx0" brushRef="#br0">1417 0 24575,'-14'5'0,"0"0"0,5 4 0,0 0 0,-7 1 0,-1 1 0,-7 6 0,0 1 0,-8 2 0,-18 18 0,-8-10 0,17-1 0,-3 2-675,-5-9 0,-2 1 675,-15 11 0,-3-1-1056,-7-5 1,-3-2 1055,-7 7 0,-1-1 0,8-11 0,3-1-191,13 2 0,4-1 191,-26 1 0,31 3 0,19-15 1173,9 3-1173,11-10 0,10 3 0,0-4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01T08:32:55.860"/>
    </inkml:context>
    <inkml:brush xml:id="br0">
      <inkml:brushProperty name="width" value="0.1" units="cm"/>
      <inkml:brushProperty name="height" value="0.1" units="cm"/>
      <inkml:brushProperty name="color" value="#E71224"/>
    </inkml:brush>
  </inkml:definitions>
  <inkml:trace contextRef="#ctx0" brushRef="#br0">152 290 24575,'21'0'0,"0"0"0,2 0 0,29 0 0,17 0 0,1 0 0,27-9 0,-37 7 0,34-7 0,-23 9 0,23 0 0,-23 0 0,10 0 0,-24 0 0,-3 0 0,-16 0 0,-15 4 0,-12-3 0,-12 7 0,-8-2 0,8 3 0,-7 0 0,3 4 0,-4-2 0,3 2 0,-3 3 0,1 9 0,-4 1 0,-2 15 0,-8 4 0,-3 12 0,-3 24-757,-15 3 757,27-37 0,0 4 0,-17 26 0,-2 2 0,7-16 0,0 2-861,-4 22 0,0 1 861,4-20 0,2-3 0,8 1 0,2 0 0,-6 1 0,2-1 0,8-8 0,1 1 0,-12 14 0,0-3 0,2 11 0,8-31 0,1-3 0,-1-4 0,11-9 691,-8-4-691,9-13 1788,-8-8-1788,8-9 0,-3-11 0,4-15 0,0-9 0,0 1 0,0-7 0,0 6 0,0-8 0,0-19 0,0 14 0,-8-38 0,5 12-865,-14-23 865,11 41 0,0-1-826,-4-10 0,-2-1 826,-5-8 0,-1-3-1125,5-17 0,-2-1 1125,-8 8 0,-1 0 0,4-9 0,0 3 0,-3 16 0,-1 3-535,-2-9 1,2 5 534,7 24 0,0 4 322,-2-1 1,0 6-323,3 2 1407,2 12-1407,5 16 2390,8 1-2390,-8 7 1394,8 0-1394,-7 4 0,7-4 0,-7 4 0,7 0 0,-4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01T08:32:57.947"/>
    </inkml:context>
    <inkml:brush xml:id="br0">
      <inkml:brushProperty name="width" value="0.1" units="cm"/>
      <inkml:brushProperty name="height" value="0.1" units="cm"/>
      <inkml:brushProperty name="color" value="#E71224"/>
    </inkml:brush>
  </inkml:definitions>
  <inkml:trace contextRef="#ctx0" brushRef="#br0">214 1 24575,'-9'9'0,"0"0"0,-7 1 0,5 0 0,-11 1 0,10 5 0,-4-4 0,0 14 0,-1-13 0,0 14 0,1-15 0,5 10 0,1-12 0,-1 6 0,1 0 0,5-5 0,-1 4 0,6 1 0,0-5 0,0 4 0,0-6 0,0 1 0,0-1 0,4-4 0,2 3 0,3-3 0,0 5 0,0-1 0,0-4 0,5 3 0,-4-7 0,3-1 0,-3-5 0,0-11 0,1-1 0,0-7 0,2-8 0,1-2 0,0-10 0,-6 10 0,-2 8 0,-6 10 0,0 7 0,-4 0 0,3-1 0,-7 1 0,7 0 0,-7 4 0,6-4 0,-6 8 0,7-7 0,-7 7 0,7 1 0,-7 1 0,7 7 0,-4-3 0,5 5 0,0-1 0,0 0 0,0 0 0,0 7 0,0-5 0,0 4 0,0-5 0,5-5 0,-4 3 0,7-3 0,-3 4 0,10 2 0,-4-6 0,5 4 0,-7-3 0,0 3 0,-3 0 0,-2 0 0,0-4 0,-3-5 0,7-1 0,-3-7 0,0 3 0,3 0 0,-7-4 0,4 13 0,-10 1 0,0 5 0,0 3 0,1-4 0,0 1 0,3-1 0,-3 0 0,4 0 0,0 1 0,-4-1 0,-2-4 0,1 3 0,-3-7 0,3 3 0,-5-4 0,5 4 0,-3-3 0,7 4 0,-3-5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B7184-EA45-419E-97BD-9DF366CFD6E4}" type="datetimeFigureOut">
              <a:rPr lang="en-US" smtClean="0"/>
              <a:t>2/26/20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3B9E1-23A1-44CE-BEE1-9889D12354C8}" type="slidenum">
              <a:rPr lang="en-US" smtClean="0"/>
              <a:t>‹#›</a:t>
            </a:fld>
            <a:endParaRPr lang="en-US"/>
          </a:p>
        </p:txBody>
      </p:sp>
    </p:spTree>
    <p:extLst>
      <p:ext uri="{BB962C8B-B14F-4D97-AF65-F5344CB8AC3E}">
        <p14:creationId xmlns:p14="http://schemas.microsoft.com/office/powerpoint/2010/main" val="322198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rk.no/norge/nav-sliter-med-gamle-datasystemer-i-jakten-pa-trygdetabber-_-har-ikke-statistikk-1.1476996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a:t>Platforms </a:t>
            </a:r>
            <a:r>
              <a:rPr lang="nb-NO" dirty="0" err="1"/>
              <a:t>may</a:t>
            </a:r>
            <a:r>
              <a:rPr lang="nb-NO" dirty="0"/>
              <a:t> </a:t>
            </a:r>
            <a:r>
              <a:rPr lang="nb-NO" dirty="0" err="1"/>
              <a:t>become</a:t>
            </a:r>
            <a:r>
              <a:rPr lang="nb-NO" dirty="0"/>
              <a:t> </a:t>
            </a:r>
            <a:r>
              <a:rPr lang="nb-NO" dirty="0" err="1"/>
              <a:t>infrastructures</a:t>
            </a:r>
            <a:r>
              <a:rPr lang="nb-NO" dirty="0"/>
              <a:t> (Google, </a:t>
            </a:r>
            <a:r>
              <a:rPr lang="nb-NO" dirty="0" err="1"/>
              <a:t>Facebook</a:t>
            </a:r>
            <a:r>
              <a:rPr lang="nb-NO" dirty="0"/>
              <a:t>, etc.)</a:t>
            </a:r>
          </a:p>
          <a:p>
            <a:pPr marL="171450" indent="-171450">
              <a:buFontTx/>
              <a:buChar char="-"/>
            </a:pPr>
            <a:r>
              <a:rPr lang="nb-NO" dirty="0"/>
              <a:t>Platform: business </a:t>
            </a:r>
            <a:r>
              <a:rPr lang="nb-NO" dirty="0" err="1"/>
              <a:t>model</a:t>
            </a:r>
            <a:r>
              <a:rPr lang="nb-NO" dirty="0"/>
              <a:t>/</a:t>
            </a:r>
            <a:r>
              <a:rPr lang="nb-NO" dirty="0" err="1"/>
              <a:t>strategy</a:t>
            </a:r>
            <a:r>
              <a:rPr lang="nb-NO" dirty="0"/>
              <a:t>/</a:t>
            </a:r>
            <a:r>
              <a:rPr lang="nb-NO" dirty="0" err="1"/>
              <a:t>organizing</a:t>
            </a:r>
            <a:r>
              <a:rPr lang="nb-NO" dirty="0"/>
              <a:t> </a:t>
            </a:r>
            <a:r>
              <a:rPr lang="nb-NO" dirty="0" err="1"/>
              <a:t>principle</a:t>
            </a:r>
            <a:endParaRPr lang="nb-NO" dirty="0"/>
          </a:p>
          <a:p>
            <a:pPr marL="171450" indent="-171450">
              <a:buFontTx/>
              <a:buChar char="-"/>
            </a:pPr>
            <a:endParaRPr lang="nb-NO" dirty="0"/>
          </a:p>
          <a:p>
            <a:pPr marL="171450" indent="-171450">
              <a:buFontTx/>
              <a:buChar char="-"/>
            </a:pPr>
            <a:r>
              <a:rPr lang="nb-NO" dirty="0"/>
              <a:t>Platform </a:t>
            </a:r>
            <a:r>
              <a:rPr lang="nb-NO" dirty="0" err="1"/>
              <a:t>ecosystems</a:t>
            </a:r>
            <a:r>
              <a:rPr lang="nb-NO" dirty="0"/>
              <a:t> have a lot in </a:t>
            </a:r>
            <a:r>
              <a:rPr lang="nb-NO" dirty="0" err="1"/>
              <a:t>common</a:t>
            </a:r>
            <a:r>
              <a:rPr lang="nb-NO" dirty="0"/>
              <a:t> </a:t>
            </a:r>
            <a:r>
              <a:rPr lang="nb-NO" dirty="0" err="1"/>
              <a:t>with</a:t>
            </a:r>
            <a:r>
              <a:rPr lang="nb-NO" dirty="0"/>
              <a:t> </a:t>
            </a:r>
            <a:r>
              <a:rPr lang="nb-NO" dirty="0" err="1"/>
              <a:t>infrastructures</a:t>
            </a:r>
            <a:r>
              <a:rPr lang="nb-NO" dirty="0"/>
              <a:t> (</a:t>
            </a:r>
            <a:r>
              <a:rPr lang="nb-NO" dirty="0" err="1"/>
              <a:t>Tilson</a:t>
            </a:r>
            <a:r>
              <a:rPr lang="nb-NO" dirty="0"/>
              <a:t> et al. 2010). </a:t>
            </a:r>
            <a:r>
              <a:rPr lang="nb-NO" dirty="0" err="1"/>
              <a:t>Involve</a:t>
            </a:r>
            <a:r>
              <a:rPr lang="nb-NO" dirty="0"/>
              <a:t> </a:t>
            </a:r>
            <a:r>
              <a:rPr lang="nb-NO" dirty="0" err="1"/>
              <a:t>large</a:t>
            </a:r>
            <a:r>
              <a:rPr lang="nb-NO" dirty="0"/>
              <a:t> </a:t>
            </a:r>
            <a:r>
              <a:rPr lang="nb-NO" dirty="0" err="1"/>
              <a:t>number</a:t>
            </a:r>
            <a:r>
              <a:rPr lang="nb-NO" dirty="0"/>
              <a:t> </a:t>
            </a:r>
            <a:r>
              <a:rPr lang="nb-NO" dirty="0" err="1"/>
              <a:t>of</a:t>
            </a:r>
            <a:r>
              <a:rPr lang="nb-NO" dirty="0"/>
              <a:t> </a:t>
            </a:r>
            <a:r>
              <a:rPr lang="nb-NO" dirty="0" err="1"/>
              <a:t>technological</a:t>
            </a:r>
            <a:r>
              <a:rPr lang="nb-NO" dirty="0"/>
              <a:t> and </a:t>
            </a:r>
            <a:r>
              <a:rPr lang="nb-NO" dirty="0" err="1"/>
              <a:t>organizational</a:t>
            </a:r>
            <a:r>
              <a:rPr lang="nb-NO" dirty="0"/>
              <a:t> elements, </a:t>
            </a:r>
            <a:r>
              <a:rPr lang="nb-NO" dirty="0" err="1"/>
              <a:t>they</a:t>
            </a:r>
            <a:r>
              <a:rPr lang="nb-NO" dirty="0"/>
              <a:t> </a:t>
            </a:r>
            <a:r>
              <a:rPr lang="nb-NO" dirty="0" err="1"/>
              <a:t>evolve</a:t>
            </a:r>
            <a:r>
              <a:rPr lang="nb-NO" dirty="0"/>
              <a:t> and </a:t>
            </a:r>
            <a:r>
              <a:rPr lang="nb-NO" dirty="0" err="1"/>
              <a:t>grow</a:t>
            </a:r>
            <a:r>
              <a:rPr lang="nb-NO" dirty="0"/>
              <a:t> over </a:t>
            </a:r>
            <a:r>
              <a:rPr lang="nb-NO" dirty="0" err="1"/>
              <a:t>long</a:t>
            </a:r>
            <a:r>
              <a:rPr lang="nb-NO" dirty="0"/>
              <a:t> time. </a:t>
            </a:r>
            <a:r>
              <a:rPr lang="nb-NO" dirty="0" err="1"/>
              <a:t>They</a:t>
            </a:r>
            <a:r>
              <a:rPr lang="nb-NO" dirty="0"/>
              <a:t> </a:t>
            </a:r>
            <a:r>
              <a:rPr lang="nb-NO" dirty="0" err="1"/>
              <a:t>both</a:t>
            </a:r>
            <a:r>
              <a:rPr lang="nb-NO" dirty="0"/>
              <a:t> </a:t>
            </a:r>
            <a:r>
              <a:rPr lang="nb-NO" dirty="0" err="1"/>
              <a:t>focus</a:t>
            </a:r>
            <a:r>
              <a:rPr lang="nb-NO" dirty="0"/>
              <a:t> </a:t>
            </a:r>
            <a:r>
              <a:rPr lang="nb-NO" dirty="0" err="1"/>
              <a:t>on</a:t>
            </a:r>
            <a:r>
              <a:rPr lang="nb-NO" dirty="0"/>
              <a:t> </a:t>
            </a:r>
            <a:r>
              <a:rPr lang="nb-NO" dirty="0" err="1"/>
              <a:t>how</a:t>
            </a:r>
            <a:r>
              <a:rPr lang="nb-NO" dirty="0"/>
              <a:t> </a:t>
            </a:r>
            <a:r>
              <a:rPr lang="nb-NO" dirty="0" err="1"/>
              <a:t>evolution</a:t>
            </a:r>
            <a:r>
              <a:rPr lang="nb-NO" dirty="0"/>
              <a:t> is driven by </a:t>
            </a:r>
            <a:r>
              <a:rPr lang="nb-NO" dirty="0" err="1"/>
              <a:t>tensions</a:t>
            </a:r>
            <a:r>
              <a:rPr lang="nb-NO" dirty="0"/>
              <a:t>.. </a:t>
            </a:r>
          </a:p>
          <a:p>
            <a:pPr marL="628650" lvl="1" indent="-171450">
              <a:buFontTx/>
              <a:buChar char="-"/>
            </a:pPr>
            <a:r>
              <a:rPr lang="nb-NO" dirty="0" err="1"/>
              <a:t>What</a:t>
            </a:r>
            <a:r>
              <a:rPr lang="nb-NO" dirty="0"/>
              <a:t> </a:t>
            </a:r>
            <a:r>
              <a:rPr lang="nb-NO" dirty="0" err="1"/>
              <a:t>sets</a:t>
            </a:r>
            <a:r>
              <a:rPr lang="nb-NO" dirty="0"/>
              <a:t> </a:t>
            </a:r>
            <a:r>
              <a:rPr lang="nb-NO" dirty="0" err="1"/>
              <a:t>them</a:t>
            </a:r>
            <a:r>
              <a:rPr lang="nb-NO" dirty="0"/>
              <a:t> </a:t>
            </a:r>
            <a:r>
              <a:rPr lang="nb-NO" dirty="0" err="1"/>
              <a:t>apart</a:t>
            </a:r>
            <a:r>
              <a:rPr lang="nb-NO" dirty="0"/>
              <a:t>/make </a:t>
            </a:r>
            <a:r>
              <a:rPr lang="nb-NO" dirty="0" err="1"/>
              <a:t>them</a:t>
            </a:r>
            <a:r>
              <a:rPr lang="nb-NO" dirty="0"/>
              <a:t> different is </a:t>
            </a:r>
            <a:r>
              <a:rPr lang="nb-NO" dirty="0" err="1"/>
              <a:t>that</a:t>
            </a:r>
            <a:r>
              <a:rPr lang="nb-NO" dirty="0"/>
              <a:t> </a:t>
            </a:r>
            <a:r>
              <a:rPr lang="nb-NO" dirty="0" err="1"/>
              <a:t>platforms</a:t>
            </a:r>
            <a:r>
              <a:rPr lang="nb-NO" dirty="0"/>
              <a:t> </a:t>
            </a:r>
            <a:r>
              <a:rPr lang="nb-NO" dirty="0" err="1"/>
              <a:t>are</a:t>
            </a:r>
            <a:r>
              <a:rPr lang="nb-NO" dirty="0"/>
              <a:t> </a:t>
            </a:r>
            <a:r>
              <a:rPr lang="nb-NO" dirty="0" err="1"/>
              <a:t>based</a:t>
            </a:r>
            <a:r>
              <a:rPr lang="nb-NO" dirty="0"/>
              <a:t> </a:t>
            </a:r>
            <a:r>
              <a:rPr lang="nb-NO" dirty="0" err="1"/>
              <a:t>on</a:t>
            </a:r>
            <a:r>
              <a:rPr lang="nb-NO" dirty="0"/>
              <a:t> a </a:t>
            </a:r>
            <a:r>
              <a:rPr lang="nb-NO" dirty="0" err="1"/>
              <a:t>specific</a:t>
            </a:r>
            <a:r>
              <a:rPr lang="nb-NO" dirty="0"/>
              <a:t> </a:t>
            </a:r>
            <a:r>
              <a:rPr lang="nb-NO" dirty="0" err="1"/>
              <a:t>architecture</a:t>
            </a:r>
            <a:r>
              <a:rPr lang="nb-NO" dirty="0"/>
              <a:t>/</a:t>
            </a:r>
            <a:r>
              <a:rPr lang="nb-NO" dirty="0" err="1"/>
              <a:t>governance</a:t>
            </a:r>
            <a:r>
              <a:rPr lang="nb-NO" dirty="0"/>
              <a:t> </a:t>
            </a:r>
            <a:r>
              <a:rPr lang="nb-NO" dirty="0" err="1"/>
              <a:t>config</a:t>
            </a:r>
            <a:r>
              <a:rPr lang="nb-NO" dirty="0"/>
              <a:t>. (stable </a:t>
            </a:r>
            <a:r>
              <a:rPr lang="nb-NO" dirty="0" err="1"/>
              <a:t>core</a:t>
            </a:r>
            <a:r>
              <a:rPr lang="nb-NO" dirty="0"/>
              <a:t>, </a:t>
            </a:r>
            <a:r>
              <a:rPr lang="nb-NO" dirty="0" err="1"/>
              <a:t>platform</a:t>
            </a:r>
            <a:r>
              <a:rPr lang="nb-NO" dirty="0"/>
              <a:t>, </a:t>
            </a:r>
            <a:r>
              <a:rPr lang="nb-NO" dirty="0" err="1"/>
              <a:t>that</a:t>
            </a:r>
            <a:r>
              <a:rPr lang="nb-NO" dirty="0"/>
              <a:t> is </a:t>
            </a:r>
            <a:r>
              <a:rPr lang="nb-NO" dirty="0" err="1"/>
              <a:t>controlled</a:t>
            </a:r>
            <a:r>
              <a:rPr lang="nb-NO" dirty="0"/>
              <a:t> by a single </a:t>
            </a:r>
            <a:r>
              <a:rPr lang="nb-NO" dirty="0" err="1"/>
              <a:t>organization</a:t>
            </a:r>
            <a:r>
              <a:rPr lang="nb-NO" dirty="0"/>
              <a:t>, and a </a:t>
            </a:r>
            <a:r>
              <a:rPr lang="nb-NO" dirty="0" err="1"/>
              <a:t>dynamic</a:t>
            </a:r>
            <a:r>
              <a:rPr lang="nb-NO" dirty="0"/>
              <a:t> </a:t>
            </a:r>
            <a:r>
              <a:rPr lang="nb-NO" dirty="0" err="1"/>
              <a:t>periphery</a:t>
            </a:r>
            <a:r>
              <a:rPr lang="nb-NO" dirty="0"/>
              <a:t> </a:t>
            </a:r>
            <a:r>
              <a:rPr lang="nb-NO" dirty="0" err="1"/>
              <a:t>consisting</a:t>
            </a:r>
            <a:r>
              <a:rPr lang="nb-NO" dirty="0"/>
              <a:t> </a:t>
            </a:r>
            <a:r>
              <a:rPr lang="nb-NO" dirty="0" err="1"/>
              <a:t>of</a:t>
            </a:r>
            <a:r>
              <a:rPr lang="nb-NO" dirty="0"/>
              <a:t> a </a:t>
            </a:r>
            <a:r>
              <a:rPr lang="nb-NO" dirty="0" err="1"/>
              <a:t>large</a:t>
            </a:r>
            <a:r>
              <a:rPr lang="nb-NO" dirty="0"/>
              <a:t> </a:t>
            </a:r>
            <a:r>
              <a:rPr lang="nb-NO" dirty="0" err="1"/>
              <a:t>number</a:t>
            </a:r>
            <a:r>
              <a:rPr lang="nb-NO" dirty="0"/>
              <a:t> </a:t>
            </a:r>
            <a:r>
              <a:rPr lang="nb-NO" dirty="0" err="1"/>
              <a:t>of</a:t>
            </a:r>
            <a:r>
              <a:rPr lang="nb-NO" dirty="0"/>
              <a:t> «</a:t>
            </a:r>
            <a:r>
              <a:rPr lang="nb-NO" dirty="0" err="1"/>
              <a:t>apps</a:t>
            </a:r>
            <a:r>
              <a:rPr lang="nb-NO" dirty="0"/>
              <a:t>»). </a:t>
            </a:r>
          </a:p>
          <a:p>
            <a:pPr marL="171450" lvl="0" indent="-171450">
              <a:buFontTx/>
              <a:buChar char="-"/>
            </a:pPr>
            <a:endParaRPr lang="nb-NO" dirty="0"/>
          </a:p>
          <a:p>
            <a:pPr marL="171450" lvl="0" indent="-171450">
              <a:buFontTx/>
              <a:buChar char="-"/>
            </a:pPr>
            <a:r>
              <a:rPr lang="nb-NO" dirty="0"/>
              <a:t>Platform </a:t>
            </a:r>
            <a:r>
              <a:rPr lang="nb-NO" dirty="0" err="1"/>
              <a:t>research</a:t>
            </a:r>
            <a:r>
              <a:rPr lang="nb-NO" dirty="0"/>
              <a:t> </a:t>
            </a:r>
            <a:r>
              <a:rPr lang="nb-NO" dirty="0" err="1"/>
              <a:t>focus</a:t>
            </a:r>
            <a:r>
              <a:rPr lang="nb-NO" dirty="0"/>
              <a:t> </a:t>
            </a:r>
            <a:r>
              <a:rPr lang="nb-NO" dirty="0" err="1"/>
              <a:t>only</a:t>
            </a:r>
            <a:r>
              <a:rPr lang="nb-NO" dirty="0"/>
              <a:t> </a:t>
            </a:r>
            <a:r>
              <a:rPr lang="nb-NO" dirty="0" err="1"/>
              <a:t>on</a:t>
            </a:r>
            <a:r>
              <a:rPr lang="nb-NO" dirty="0"/>
              <a:t> single </a:t>
            </a:r>
            <a:r>
              <a:rPr lang="nb-NO" dirty="0" err="1"/>
              <a:t>platforms</a:t>
            </a:r>
            <a:r>
              <a:rPr lang="nb-NO" dirty="0"/>
              <a:t>, in </a:t>
            </a:r>
            <a:r>
              <a:rPr lang="nb-NO" dirty="0" err="1"/>
              <a:t>isolation</a:t>
            </a:r>
            <a:r>
              <a:rPr lang="nb-NO" dirty="0"/>
              <a:t> from </a:t>
            </a:r>
            <a:r>
              <a:rPr lang="nb-NO" dirty="0" err="1"/>
              <a:t>other</a:t>
            </a:r>
            <a:r>
              <a:rPr lang="nb-NO" dirty="0"/>
              <a:t> </a:t>
            </a:r>
            <a:r>
              <a:rPr lang="nb-NO" dirty="0" err="1"/>
              <a:t>platforms</a:t>
            </a:r>
            <a:r>
              <a:rPr lang="nb-NO" dirty="0"/>
              <a:t>. </a:t>
            </a:r>
          </a:p>
          <a:p>
            <a:pPr marL="171450" lvl="0" indent="-171450">
              <a:buFontTx/>
              <a:buChar char="-"/>
            </a:pPr>
            <a:endParaRPr lang="nb-NO" dirty="0"/>
          </a:p>
          <a:p>
            <a:pPr marL="171450" lvl="0" indent="-171450">
              <a:buFontTx/>
              <a:buChar char="-"/>
            </a:pPr>
            <a:r>
              <a:rPr lang="nb-NO" dirty="0"/>
              <a:t>If </a:t>
            </a:r>
            <a:r>
              <a:rPr lang="nb-NO" dirty="0" err="1"/>
              <a:t>traditional</a:t>
            </a:r>
            <a:r>
              <a:rPr lang="nb-NO" dirty="0"/>
              <a:t> IT </a:t>
            </a:r>
            <a:r>
              <a:rPr lang="nb-NO" dirty="0" err="1"/>
              <a:t>solution</a:t>
            </a:r>
            <a:r>
              <a:rPr lang="nb-NO" dirty="0"/>
              <a:t> at </a:t>
            </a:r>
            <a:r>
              <a:rPr lang="nb-NO" dirty="0" err="1"/>
              <a:t>trad.organizations</a:t>
            </a:r>
            <a:r>
              <a:rPr lang="nb-NO" dirty="0"/>
              <a:t> </a:t>
            </a:r>
            <a:r>
              <a:rPr lang="nb-NO" dirty="0" err="1"/>
              <a:t>want</a:t>
            </a:r>
            <a:r>
              <a:rPr lang="nb-NO" dirty="0"/>
              <a:t> to </a:t>
            </a:r>
            <a:r>
              <a:rPr lang="nb-NO" dirty="0" err="1"/>
              <a:t>change</a:t>
            </a:r>
            <a:r>
              <a:rPr lang="nb-NO" dirty="0"/>
              <a:t> to </a:t>
            </a:r>
            <a:r>
              <a:rPr lang="nb-NO" dirty="0" err="1"/>
              <a:t>platform</a:t>
            </a:r>
            <a:r>
              <a:rPr lang="nb-NO" dirty="0"/>
              <a:t>, </a:t>
            </a:r>
            <a:r>
              <a:rPr lang="nb-NO" dirty="0" err="1"/>
              <a:t>we</a:t>
            </a:r>
            <a:r>
              <a:rPr lang="nb-NO" dirty="0"/>
              <a:t> </a:t>
            </a:r>
            <a:r>
              <a:rPr lang="nb-NO" dirty="0" err="1"/>
              <a:t>will</a:t>
            </a:r>
            <a:r>
              <a:rPr lang="nb-NO" dirty="0"/>
              <a:t> </a:t>
            </a:r>
            <a:r>
              <a:rPr lang="nb-NO" dirty="0" err="1"/>
              <a:t>get</a:t>
            </a:r>
            <a:r>
              <a:rPr lang="nb-NO" dirty="0"/>
              <a:t> huge </a:t>
            </a:r>
            <a:r>
              <a:rPr lang="nb-NO" dirty="0" err="1"/>
              <a:t>number</a:t>
            </a:r>
            <a:r>
              <a:rPr lang="nb-NO" dirty="0"/>
              <a:t> </a:t>
            </a:r>
            <a:r>
              <a:rPr lang="nb-NO" dirty="0" err="1"/>
              <a:t>of</a:t>
            </a:r>
            <a:r>
              <a:rPr lang="nb-NO" dirty="0"/>
              <a:t> </a:t>
            </a:r>
            <a:r>
              <a:rPr lang="nb-NO" dirty="0" err="1"/>
              <a:t>platforms</a:t>
            </a:r>
            <a:r>
              <a:rPr lang="nb-NO" dirty="0"/>
              <a:t> </a:t>
            </a:r>
            <a:r>
              <a:rPr lang="nb-NO" dirty="0" err="1"/>
              <a:t>integrated</a:t>
            </a:r>
            <a:r>
              <a:rPr lang="nb-NO" dirty="0"/>
              <a:t> </a:t>
            </a:r>
            <a:r>
              <a:rPr lang="nb-NO" dirty="0" err="1"/>
              <a:t>with</a:t>
            </a:r>
            <a:r>
              <a:rPr lang="nb-NO" dirty="0"/>
              <a:t> </a:t>
            </a:r>
            <a:r>
              <a:rPr lang="nb-NO" dirty="0" err="1"/>
              <a:t>each</a:t>
            </a:r>
            <a:r>
              <a:rPr lang="nb-NO" dirty="0"/>
              <a:t> </a:t>
            </a:r>
            <a:r>
              <a:rPr lang="nb-NO" dirty="0" err="1"/>
              <a:t>other</a:t>
            </a:r>
            <a:r>
              <a:rPr lang="nb-NO" dirty="0"/>
              <a:t>. </a:t>
            </a:r>
          </a:p>
          <a:p>
            <a:pPr marL="171450" lvl="0" indent="-171450">
              <a:buFontTx/>
              <a:buChar char="-"/>
            </a:pPr>
            <a:r>
              <a:rPr lang="nb-NO" dirty="0"/>
              <a:t>Co-</a:t>
            </a:r>
            <a:r>
              <a:rPr lang="nb-NO" dirty="0" err="1"/>
              <a:t>evolution</a:t>
            </a:r>
            <a:r>
              <a:rPr lang="nb-NO" dirty="0"/>
              <a:t> </a:t>
            </a:r>
            <a:r>
              <a:rPr lang="nb-NO" dirty="0" err="1"/>
              <a:t>of</a:t>
            </a:r>
            <a:r>
              <a:rPr lang="nb-NO" dirty="0"/>
              <a:t> a </a:t>
            </a:r>
            <a:r>
              <a:rPr lang="nb-NO" dirty="0" err="1"/>
              <a:t>multiplicity</a:t>
            </a:r>
            <a:r>
              <a:rPr lang="nb-NO" dirty="0"/>
              <a:t> </a:t>
            </a:r>
            <a:r>
              <a:rPr lang="nb-NO" dirty="0" err="1"/>
              <a:t>of</a:t>
            </a:r>
            <a:r>
              <a:rPr lang="nb-NO" dirty="0"/>
              <a:t> </a:t>
            </a:r>
            <a:r>
              <a:rPr lang="nb-NO" dirty="0" err="1"/>
              <a:t>platforms</a:t>
            </a:r>
            <a:r>
              <a:rPr lang="nb-NO" dirty="0"/>
              <a:t> </a:t>
            </a:r>
            <a:r>
              <a:rPr lang="nb-NO" dirty="0" err="1"/>
              <a:t>within</a:t>
            </a:r>
            <a:r>
              <a:rPr lang="nb-NO" dirty="0"/>
              <a:t> an </a:t>
            </a:r>
            <a:r>
              <a:rPr lang="nb-NO" dirty="0" err="1"/>
              <a:t>orgnaization</a:t>
            </a:r>
            <a:r>
              <a:rPr lang="nb-NO" dirty="0"/>
              <a:t> </a:t>
            </a:r>
            <a:r>
              <a:rPr lang="nb-NO" dirty="0">
                <a:sym typeface="Wingdings" pitchFamily="2" charset="2"/>
              </a:rPr>
              <a:t> </a:t>
            </a:r>
            <a:r>
              <a:rPr lang="nb-NO" dirty="0" err="1">
                <a:sym typeface="Wingdings" pitchFamily="2" charset="2"/>
              </a:rPr>
              <a:t>platform</a:t>
            </a:r>
            <a:r>
              <a:rPr lang="nb-NO" dirty="0">
                <a:sym typeface="Wingdings" pitchFamily="2" charset="2"/>
              </a:rPr>
              <a:t> </a:t>
            </a:r>
            <a:r>
              <a:rPr lang="nb-NO" dirty="0" err="1">
                <a:sym typeface="Wingdings" pitchFamily="2" charset="2"/>
              </a:rPr>
              <a:t>oriented</a:t>
            </a:r>
            <a:r>
              <a:rPr lang="nb-NO" dirty="0">
                <a:sym typeface="Wingdings" pitchFamily="2" charset="2"/>
              </a:rPr>
              <a:t> </a:t>
            </a:r>
            <a:r>
              <a:rPr lang="nb-NO" dirty="0" err="1">
                <a:sym typeface="Wingdings" pitchFamily="2" charset="2"/>
              </a:rPr>
              <a:t>corporate</a:t>
            </a:r>
            <a:r>
              <a:rPr lang="nb-NO" dirty="0">
                <a:sym typeface="Wingdings" pitchFamily="2" charset="2"/>
              </a:rPr>
              <a:t> II. </a:t>
            </a:r>
            <a:endParaRPr lang="nb-NO" dirty="0"/>
          </a:p>
        </p:txBody>
      </p:sp>
      <p:sp>
        <p:nvSpPr>
          <p:cNvPr id="4" name="Plassholder for lysbildenummer 3"/>
          <p:cNvSpPr>
            <a:spLocks noGrp="1"/>
          </p:cNvSpPr>
          <p:nvPr>
            <p:ph type="sldNum" sz="quarter" idx="5"/>
          </p:nvPr>
        </p:nvSpPr>
        <p:spPr/>
        <p:txBody>
          <a:bodyPr/>
          <a:lstStyle/>
          <a:p>
            <a:fld id="{01B3B9E1-23A1-44CE-BEE1-9889D12354C8}" type="slidenum">
              <a:rPr lang="en-US" smtClean="0"/>
              <a:t>2</a:t>
            </a:fld>
            <a:endParaRPr lang="en-US"/>
          </a:p>
        </p:txBody>
      </p:sp>
    </p:spTree>
    <p:extLst>
      <p:ext uri="{BB962C8B-B14F-4D97-AF65-F5344CB8AC3E}">
        <p14:creationId xmlns:p14="http://schemas.microsoft.com/office/powerpoint/2010/main" val="394783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t>Photo: https://</a:t>
            </a:r>
            <a:r>
              <a:rPr lang="en-US" sz="1200" dirty="0" err="1"/>
              <a:t>www.kisspng.com</a:t>
            </a:r>
            <a:r>
              <a:rPr lang="en-US" sz="1200" dirty="0"/>
              <a:t>/png-brain-machine-learning-artificial-intelligence-dee-1641682/</a:t>
            </a:r>
            <a:r>
              <a:rPr lang="en-US" sz="1200" dirty="0" err="1"/>
              <a:t>preview.html</a:t>
            </a:r>
            <a:r>
              <a:rPr lang="en-US" sz="1200" dirty="0"/>
              <a:t> </a:t>
            </a:r>
          </a:p>
          <a:p>
            <a:r>
              <a:rPr lang="en-US" sz="1200" dirty="0" err="1"/>
              <a:t>Bruk</a:t>
            </a:r>
            <a:r>
              <a:rPr lang="en-US" sz="1200" dirty="0"/>
              <a:t> </a:t>
            </a:r>
            <a:r>
              <a:rPr lang="en-US" sz="1200" dirty="0" err="1"/>
              <a:t>før</a:t>
            </a:r>
            <a:endParaRPr lang="en-US" sz="1200" dirty="0"/>
          </a:p>
        </p:txBody>
      </p:sp>
      <p:sp>
        <p:nvSpPr>
          <p:cNvPr id="4" name="Plassholder for lysbildenummer 3"/>
          <p:cNvSpPr>
            <a:spLocks noGrp="1"/>
          </p:cNvSpPr>
          <p:nvPr>
            <p:ph type="sldNum" sz="quarter" idx="5"/>
          </p:nvPr>
        </p:nvSpPr>
        <p:spPr/>
        <p:txBody>
          <a:bodyPr/>
          <a:lstStyle/>
          <a:p>
            <a:fld id="{52F07810-19F0-BC4B-B394-F6B46444266F}" type="slidenum">
              <a:rPr lang="en-US" smtClean="0"/>
              <a:t>4</a:t>
            </a:fld>
            <a:endParaRPr lang="en-US"/>
          </a:p>
        </p:txBody>
      </p:sp>
    </p:spTree>
    <p:extLst>
      <p:ext uri="{BB962C8B-B14F-4D97-AF65-F5344CB8AC3E}">
        <p14:creationId xmlns:p14="http://schemas.microsoft.com/office/powerpoint/2010/main" val="202713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t>Photo: https://</a:t>
            </a:r>
            <a:r>
              <a:rPr lang="en-US" sz="1200" dirty="0" err="1"/>
              <a:t>www.kisspng.com</a:t>
            </a:r>
            <a:r>
              <a:rPr lang="en-US" sz="1200" dirty="0"/>
              <a:t>/png-brain-machine-learning-artificial-intelligence-dee-1641682/</a:t>
            </a:r>
            <a:r>
              <a:rPr lang="en-US" sz="1200" dirty="0" err="1"/>
              <a:t>preview.html</a:t>
            </a:r>
            <a:r>
              <a:rPr lang="en-US" sz="1200" dirty="0"/>
              <a:t> </a:t>
            </a:r>
          </a:p>
          <a:p>
            <a:r>
              <a:rPr lang="en-US" sz="1200" dirty="0"/>
              <a:t>How is II theory connected to this: </a:t>
            </a:r>
          </a:p>
          <a:p>
            <a:pPr marL="171450" indent="-171450">
              <a:buFontTx/>
              <a:buChar char="-"/>
            </a:pPr>
            <a:r>
              <a:rPr lang="en-US" sz="1200" dirty="0"/>
              <a:t>Data infrastructure </a:t>
            </a:r>
            <a:r>
              <a:rPr lang="en-US" sz="1200" dirty="0">
                <a:sym typeface="Wingdings" pitchFamily="2" charset="2"/>
              </a:rPr>
              <a:t> existing installed base. Gives data friction</a:t>
            </a:r>
          </a:p>
          <a:p>
            <a:pPr marL="171450" indent="-171450">
              <a:buFontTx/>
              <a:buChar char="-"/>
            </a:pPr>
            <a:r>
              <a:rPr lang="en-US" sz="1200" dirty="0">
                <a:sym typeface="Wingdings" pitchFamily="2" charset="2"/>
              </a:rPr>
              <a:t>Legal structures  installed base and adaptability problem</a:t>
            </a:r>
          </a:p>
          <a:p>
            <a:pPr marL="171450" indent="-171450">
              <a:buFontTx/>
              <a:buChar char="-"/>
            </a:pPr>
            <a:r>
              <a:rPr lang="en-US" sz="1200" dirty="0">
                <a:sym typeface="Wingdings" pitchFamily="2" charset="2"/>
              </a:rPr>
              <a:t>Centralized to decentralized organized. </a:t>
            </a:r>
          </a:p>
          <a:p>
            <a:pPr marL="171450" indent="-171450">
              <a:buFontTx/>
              <a:buChar char="-"/>
            </a:pPr>
            <a:r>
              <a:rPr lang="en-US" sz="1200" dirty="0">
                <a:sym typeface="Wingdings" pitchFamily="2" charset="2"/>
              </a:rPr>
              <a:t>Bootstrapping problem (bootstrapping data)</a:t>
            </a:r>
          </a:p>
          <a:p>
            <a:pPr marL="171450" indent="-171450">
              <a:buFontTx/>
              <a:buChar char="-"/>
            </a:pPr>
            <a:endParaRPr lang="en-US" sz="1200" dirty="0">
              <a:sym typeface="Wingdings" pitchFamily="2" charset="2"/>
            </a:endParaRPr>
          </a:p>
          <a:p>
            <a:pPr marL="0" indent="0">
              <a:buFontTx/>
              <a:buNone/>
            </a:pPr>
            <a:r>
              <a:rPr lang="en-US" sz="1200" dirty="0">
                <a:sym typeface="Wingdings" pitchFamily="2" charset="2"/>
              </a:rPr>
              <a:t>Why do we want to see it through an II lens?  Analyze why adoption and adaption is so hard for ML</a:t>
            </a:r>
          </a:p>
          <a:p>
            <a:pPr marL="171450" indent="-171450">
              <a:buFontTx/>
              <a:buChar char="-"/>
            </a:pPr>
            <a:endParaRPr lang="en-US" sz="1200" dirty="0">
              <a:sym typeface="Wingdings" pitchFamily="2" charset="2"/>
            </a:endParaRPr>
          </a:p>
          <a:p>
            <a:pPr marL="171450" indent="-171450">
              <a:buFontTx/>
              <a:buChar char="-"/>
            </a:pPr>
            <a:endParaRPr lang="en-US" sz="1200" dirty="0">
              <a:sym typeface="Wingdings" pitchFamily="2" charset="2"/>
            </a:endParaRPr>
          </a:p>
          <a:p>
            <a:pPr marL="171450" indent="-171450">
              <a:buFontTx/>
              <a:buChar char="-"/>
            </a:pPr>
            <a:endParaRPr lang="en-US" sz="1200" dirty="0"/>
          </a:p>
        </p:txBody>
      </p:sp>
      <p:sp>
        <p:nvSpPr>
          <p:cNvPr id="4" name="Plassholder for lysbildenummer 3"/>
          <p:cNvSpPr>
            <a:spLocks noGrp="1"/>
          </p:cNvSpPr>
          <p:nvPr>
            <p:ph type="sldNum" sz="quarter" idx="5"/>
          </p:nvPr>
        </p:nvSpPr>
        <p:spPr/>
        <p:txBody>
          <a:bodyPr/>
          <a:lstStyle/>
          <a:p>
            <a:fld id="{52F07810-19F0-BC4B-B394-F6B46444266F}" type="slidenum">
              <a:rPr lang="en-US" smtClean="0"/>
              <a:t>5</a:t>
            </a:fld>
            <a:endParaRPr lang="en-US"/>
          </a:p>
        </p:txBody>
      </p:sp>
    </p:spTree>
    <p:extLst>
      <p:ext uri="{BB962C8B-B14F-4D97-AF65-F5344CB8AC3E}">
        <p14:creationId xmlns:p14="http://schemas.microsoft.com/office/powerpoint/2010/main" val="273309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Need</a:t>
            </a:r>
            <a:r>
              <a:rPr lang="nb-NO" dirty="0"/>
              <a:t> so </a:t>
            </a:r>
            <a:r>
              <a:rPr lang="nb-NO" dirty="0" err="1"/>
              <a:t>much</a:t>
            </a:r>
            <a:r>
              <a:rPr lang="nb-NO" dirty="0"/>
              <a:t> more to run a data driven org.</a:t>
            </a:r>
          </a:p>
          <a:p>
            <a:r>
              <a:rPr lang="nb-NO" dirty="0" err="1"/>
              <a:t>Maintenance</a:t>
            </a:r>
            <a:r>
              <a:rPr lang="nb-NO" dirty="0"/>
              <a:t> problems </a:t>
            </a:r>
            <a:r>
              <a:rPr lang="nb-NO" dirty="0">
                <a:sym typeface="Wingdings" pitchFamily="2" charset="2"/>
              </a:rPr>
              <a:t> </a:t>
            </a:r>
            <a:r>
              <a:rPr lang="nb-NO" dirty="0" err="1">
                <a:sym typeface="Wingdings" pitchFamily="2" charset="2"/>
              </a:rPr>
              <a:t>how</a:t>
            </a:r>
            <a:r>
              <a:rPr lang="nb-NO" dirty="0">
                <a:sym typeface="Wingdings" pitchFamily="2" charset="2"/>
              </a:rPr>
              <a:t> to </a:t>
            </a:r>
            <a:r>
              <a:rPr lang="nb-NO" dirty="0" err="1">
                <a:sym typeface="Wingdings" pitchFamily="2" charset="2"/>
              </a:rPr>
              <a:t>keep</a:t>
            </a:r>
            <a:r>
              <a:rPr lang="nb-NO" dirty="0">
                <a:sym typeface="Wingdings" pitchFamily="2" charset="2"/>
              </a:rPr>
              <a:t> </a:t>
            </a:r>
            <a:r>
              <a:rPr lang="nb-NO" dirty="0" err="1">
                <a:sym typeface="Wingdings" pitchFamily="2" charset="2"/>
              </a:rPr>
              <a:t>the</a:t>
            </a:r>
            <a:r>
              <a:rPr lang="nb-NO" dirty="0">
                <a:sym typeface="Wingdings" pitchFamily="2" charset="2"/>
              </a:rPr>
              <a:t> data </a:t>
            </a:r>
            <a:r>
              <a:rPr lang="nb-NO" dirty="0" err="1">
                <a:sym typeface="Wingdings" pitchFamily="2" charset="2"/>
              </a:rPr>
              <a:t>updated</a:t>
            </a:r>
            <a:r>
              <a:rPr lang="nb-NO" dirty="0">
                <a:sym typeface="Wingdings" pitchFamily="2" charset="2"/>
              </a:rPr>
              <a:t> </a:t>
            </a:r>
            <a:r>
              <a:rPr lang="nb-NO" dirty="0" err="1">
                <a:sym typeface="Wingdings" pitchFamily="2" charset="2"/>
              </a:rPr>
              <a:t>when</a:t>
            </a:r>
            <a:r>
              <a:rPr lang="nb-NO" dirty="0">
                <a:sym typeface="Wingdings" pitchFamily="2" charset="2"/>
              </a:rPr>
              <a:t> </a:t>
            </a:r>
            <a:r>
              <a:rPr lang="nb-NO" dirty="0" err="1">
                <a:sym typeface="Wingdings" pitchFamily="2" charset="2"/>
              </a:rPr>
              <a:t>you</a:t>
            </a:r>
            <a:r>
              <a:rPr lang="nb-NO" dirty="0">
                <a:sym typeface="Wingdings" pitchFamily="2" charset="2"/>
              </a:rPr>
              <a:t> have a ML </a:t>
            </a:r>
            <a:r>
              <a:rPr lang="nb-NO" dirty="0" err="1">
                <a:sym typeface="Wingdings" pitchFamily="2" charset="2"/>
              </a:rPr>
              <a:t>sol´n</a:t>
            </a:r>
            <a:r>
              <a:rPr lang="nb-NO" dirty="0">
                <a:sym typeface="Wingdings" pitchFamily="2" charset="2"/>
              </a:rPr>
              <a:t> </a:t>
            </a:r>
            <a:r>
              <a:rPr lang="nb-NO" dirty="0" err="1">
                <a:sym typeface="Wingdings" pitchFamily="2" charset="2"/>
              </a:rPr>
              <a:t>running</a:t>
            </a:r>
            <a:endParaRPr lang="nb-NO" dirty="0">
              <a:sym typeface="Wingdings" pitchFamily="2" charset="2"/>
            </a:endParaRPr>
          </a:p>
          <a:p>
            <a:r>
              <a:rPr lang="nb-NO" dirty="0">
                <a:sym typeface="Wingdings" pitchFamily="2" charset="2"/>
              </a:rPr>
              <a:t>How to </a:t>
            </a:r>
            <a:r>
              <a:rPr lang="nb-NO" dirty="0" err="1">
                <a:sym typeface="Wingdings" pitchFamily="2" charset="2"/>
              </a:rPr>
              <a:t>find</a:t>
            </a:r>
            <a:r>
              <a:rPr lang="nb-NO" dirty="0">
                <a:sym typeface="Wingdings" pitchFamily="2" charset="2"/>
              </a:rPr>
              <a:t> and </a:t>
            </a:r>
            <a:r>
              <a:rPr lang="nb-NO" dirty="0" err="1">
                <a:sym typeface="Wingdings" pitchFamily="2" charset="2"/>
              </a:rPr>
              <a:t>collect</a:t>
            </a:r>
            <a:r>
              <a:rPr lang="nb-NO" dirty="0">
                <a:sym typeface="Wingdings" pitchFamily="2" charset="2"/>
              </a:rPr>
              <a:t> data? </a:t>
            </a:r>
          </a:p>
          <a:p>
            <a:r>
              <a:rPr lang="nb-NO" dirty="0">
                <a:sym typeface="Wingdings" pitchFamily="2" charset="2"/>
              </a:rPr>
              <a:t>How to </a:t>
            </a:r>
            <a:r>
              <a:rPr lang="nb-NO" dirty="0" err="1">
                <a:sym typeface="Wingdings" pitchFamily="2" charset="2"/>
              </a:rPr>
              <a:t>verify</a:t>
            </a:r>
            <a:r>
              <a:rPr lang="nb-NO" dirty="0">
                <a:sym typeface="Wingdings" pitchFamily="2" charset="2"/>
              </a:rPr>
              <a:t> data </a:t>
            </a:r>
            <a:r>
              <a:rPr lang="nb-NO" dirty="0" err="1">
                <a:sym typeface="Wingdings" pitchFamily="2" charset="2"/>
              </a:rPr>
              <a:t>quality</a:t>
            </a:r>
            <a:r>
              <a:rPr lang="nb-NO" dirty="0">
                <a:sym typeface="Wingdings" pitchFamily="2" charset="2"/>
              </a:rPr>
              <a:t>? </a:t>
            </a:r>
          </a:p>
          <a:p>
            <a:r>
              <a:rPr lang="nb-NO" dirty="0"/>
              <a:t>Pipeline </a:t>
            </a:r>
            <a:r>
              <a:rPr lang="nb-NO" dirty="0" err="1"/>
              <a:t>jungles</a:t>
            </a:r>
            <a:endParaRPr lang="nb-NO" dirty="0"/>
          </a:p>
        </p:txBody>
      </p:sp>
      <p:sp>
        <p:nvSpPr>
          <p:cNvPr id="4" name="Plassholder for lysbildenummer 3"/>
          <p:cNvSpPr>
            <a:spLocks noGrp="1"/>
          </p:cNvSpPr>
          <p:nvPr>
            <p:ph type="sldNum" sz="quarter" idx="5"/>
          </p:nvPr>
        </p:nvSpPr>
        <p:spPr/>
        <p:txBody>
          <a:bodyPr/>
          <a:lstStyle/>
          <a:p>
            <a:fld id="{52F07810-19F0-BC4B-B394-F6B46444266F}" type="slidenum">
              <a:rPr lang="en-US" smtClean="0"/>
              <a:t>6</a:t>
            </a:fld>
            <a:endParaRPr lang="en-US"/>
          </a:p>
        </p:txBody>
      </p:sp>
    </p:spTree>
    <p:extLst>
      <p:ext uri="{BB962C8B-B14F-4D97-AF65-F5344CB8AC3E}">
        <p14:creationId xmlns:p14="http://schemas.microsoft.com/office/powerpoint/2010/main" val="146652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Try</a:t>
            </a:r>
            <a:r>
              <a:rPr lang="nb-NO" dirty="0"/>
              <a:t> to </a:t>
            </a:r>
            <a:r>
              <a:rPr lang="nb-NO" dirty="0" err="1"/>
              <a:t>maintain</a:t>
            </a:r>
            <a:r>
              <a:rPr lang="nb-NO" dirty="0"/>
              <a:t> </a:t>
            </a:r>
            <a:r>
              <a:rPr lang="nb-NO" dirty="0" err="1"/>
              <a:t>your</a:t>
            </a:r>
            <a:r>
              <a:rPr lang="nb-NO" dirty="0"/>
              <a:t> ML </a:t>
            </a:r>
            <a:r>
              <a:rPr lang="nb-NO" dirty="0" err="1"/>
              <a:t>models</a:t>
            </a:r>
            <a:r>
              <a:rPr lang="nb-NO" dirty="0"/>
              <a:t> </a:t>
            </a:r>
            <a:r>
              <a:rPr lang="nb-NO" dirty="0" err="1"/>
              <a:t>here</a:t>
            </a: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Silos </a:t>
            </a:r>
            <a:r>
              <a:rPr lang="nb-NO" dirty="0" err="1"/>
              <a:t>are</a:t>
            </a:r>
            <a:r>
              <a:rPr lang="nb-NO" dirty="0"/>
              <a:t> a problem for data </a:t>
            </a:r>
            <a:r>
              <a:rPr lang="nb-NO" dirty="0" err="1"/>
              <a:t>access</a:t>
            </a:r>
            <a:r>
              <a:rPr lang="nb-NO" dirty="0"/>
              <a:t> and </a:t>
            </a:r>
            <a:r>
              <a:rPr lang="nb-NO" dirty="0" err="1"/>
              <a:t>consistency</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Keep</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track</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ownership</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data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Furthermore</a:t>
            </a:r>
            <a:r>
              <a:rPr lang="nb-NO" sz="1200" kern="1200" dirty="0">
                <a:solidFill>
                  <a:schemeClr val="tx1"/>
                </a:solidFill>
                <a:effectLst/>
                <a:latin typeface="+mn-lt"/>
                <a:ea typeface="+mn-ea"/>
                <a:cs typeface="+mn-cs"/>
              </a:rPr>
              <a:t>, in </a:t>
            </a:r>
            <a:r>
              <a:rPr lang="nb-NO" sz="1200" kern="1200" dirty="0" err="1">
                <a:solidFill>
                  <a:schemeClr val="tx1"/>
                </a:solidFill>
                <a:effectLst/>
                <a:latin typeface="+mn-lt"/>
                <a:ea typeface="+mn-ea"/>
                <a:cs typeface="+mn-cs"/>
              </a:rPr>
              <a:t>large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organizations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observed</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various</a:t>
            </a:r>
            <a:r>
              <a:rPr lang="nb-NO" sz="1200" kern="1200" dirty="0">
                <a:solidFill>
                  <a:schemeClr val="tx1"/>
                </a:solidFill>
                <a:effectLst/>
                <a:latin typeface="+mn-lt"/>
                <a:ea typeface="+mn-ea"/>
                <a:cs typeface="+mn-cs"/>
              </a:rPr>
              <a:t> teams </a:t>
            </a:r>
            <a:r>
              <a:rPr lang="nb-NO" sz="1200" kern="1200" dirty="0" err="1">
                <a:solidFill>
                  <a:schemeClr val="tx1"/>
                </a:solidFill>
                <a:effectLst/>
                <a:latin typeface="+mn-lt"/>
                <a:ea typeface="+mn-ea"/>
                <a:cs typeface="+mn-cs"/>
              </a:rPr>
              <a:t>solving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similar</a:t>
            </a:r>
            <a:r>
              <a:rPr lang="nb-NO" sz="1200" kern="1200" dirty="0">
                <a:solidFill>
                  <a:schemeClr val="tx1"/>
                </a:solidFill>
                <a:effectLst/>
                <a:latin typeface="+mn-lt"/>
                <a:ea typeface="+mn-ea"/>
                <a:cs typeface="+mn-cs"/>
              </a:rPr>
              <a:t> ML problems, </a:t>
            </a:r>
            <a:r>
              <a:rPr lang="nb-NO" sz="1200" kern="1200" dirty="0" err="1">
                <a:solidFill>
                  <a:schemeClr val="tx1"/>
                </a:solidFill>
                <a:effectLst/>
                <a:latin typeface="+mn-lt"/>
                <a:ea typeface="+mn-ea"/>
                <a:cs typeface="+mn-cs"/>
              </a:rPr>
              <a:t>often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without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knowledge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each</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other</a:t>
            </a:r>
            <a:r>
              <a:rPr lang="nb-NO" sz="1200" kern="1200" dirty="0">
                <a:solidFill>
                  <a:schemeClr val="tx1"/>
                </a:solidFill>
                <a:effectLst/>
                <a:latin typeface="+mn-lt"/>
                <a:ea typeface="+mn-ea"/>
                <a:cs typeface="+mn-cs"/>
              </a:rPr>
              <a:t>. A </a:t>
            </a:r>
            <a:r>
              <a:rPr lang="nb-NO" sz="1200" kern="1200" dirty="0" err="1">
                <a:solidFill>
                  <a:schemeClr val="tx1"/>
                </a:solidFill>
                <a:effectLst/>
                <a:latin typeface="+mn-lt"/>
                <a:ea typeface="+mn-ea"/>
                <a:cs typeface="+mn-cs"/>
              </a:rPr>
              <a:t>central</a:t>
            </a:r>
            <a:r>
              <a:rPr lang="nb-NO" sz="1200" kern="1200" dirty="0">
                <a:solidFill>
                  <a:schemeClr val="tx1"/>
                </a:solidFill>
                <a:effectLst/>
                <a:latin typeface="+mn-lt"/>
                <a:ea typeface="+mn-ea"/>
                <a:cs typeface="+mn-cs"/>
              </a:rPr>
              <a:t> data management system </a:t>
            </a:r>
            <a:r>
              <a:rPr lang="nb-NO" sz="1200" kern="1200" dirty="0" err="1">
                <a:solidFill>
                  <a:schemeClr val="tx1"/>
                </a:solidFill>
                <a:effectLst/>
                <a:latin typeface="+mn-lt"/>
                <a:ea typeface="+mn-ea"/>
                <a:cs typeface="+mn-cs"/>
              </a:rPr>
              <a:t>will</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enable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these</a:t>
            </a:r>
            <a:r>
              <a:rPr lang="nb-NO" sz="1200" kern="1200" dirty="0">
                <a:solidFill>
                  <a:schemeClr val="tx1"/>
                </a:solidFill>
                <a:effectLst/>
                <a:latin typeface="+mn-lt"/>
                <a:ea typeface="+mn-ea"/>
                <a:cs typeface="+mn-cs"/>
              </a:rPr>
              <a:t> teams to </a:t>
            </a:r>
            <a:r>
              <a:rPr lang="nb-NO" sz="1200" kern="1200" dirty="0" err="1">
                <a:solidFill>
                  <a:schemeClr val="tx1"/>
                </a:solidFill>
                <a:effectLst/>
                <a:latin typeface="+mn-lt"/>
                <a:ea typeface="+mn-ea"/>
                <a:cs typeface="+mn-cs"/>
              </a:rPr>
              <a:t>discover</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share</a:t>
            </a:r>
            <a:r>
              <a:rPr lang="nb-NO" sz="1200" kern="1200" dirty="0">
                <a:solidFill>
                  <a:schemeClr val="tx1"/>
                </a:solidFill>
                <a:effectLst/>
                <a:latin typeface="+mn-lt"/>
                <a:ea typeface="+mn-ea"/>
                <a:cs typeface="+mn-cs"/>
              </a:rPr>
              <a:t> relevant data and to foster </a:t>
            </a:r>
            <a:r>
              <a:rPr lang="nb-NO" sz="1200" kern="1200" dirty="0" err="1">
                <a:solidFill>
                  <a:schemeClr val="tx1"/>
                </a:solidFill>
                <a:effectLst/>
                <a:latin typeface="+mn-lt"/>
                <a:ea typeface="+mn-ea"/>
                <a:cs typeface="+mn-cs"/>
              </a:rPr>
              <a:t>new</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collaborations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between</a:t>
            </a:r>
            <a:r>
              <a:rPr lang="nb-NO" sz="1200" kern="1200" dirty="0">
                <a:solidFill>
                  <a:schemeClr val="tx1"/>
                </a:solidFill>
                <a:effectLst/>
                <a:latin typeface="+mn-lt"/>
                <a:ea typeface="+mn-ea"/>
                <a:cs typeface="+mn-cs"/>
              </a:rPr>
              <a:t> teams. </a:t>
            </a:r>
          </a:p>
        </p:txBody>
      </p:sp>
      <p:sp>
        <p:nvSpPr>
          <p:cNvPr id="4" name="Plassholder for lysbildenummer 3"/>
          <p:cNvSpPr>
            <a:spLocks noGrp="1"/>
          </p:cNvSpPr>
          <p:nvPr>
            <p:ph type="sldNum" sz="quarter" idx="5"/>
          </p:nvPr>
        </p:nvSpPr>
        <p:spPr/>
        <p:txBody>
          <a:bodyPr/>
          <a:lstStyle/>
          <a:p>
            <a:fld id="{52F07810-19F0-BC4B-B394-F6B46444266F}" type="slidenum">
              <a:rPr lang="en-US" smtClean="0"/>
              <a:t>9</a:t>
            </a:fld>
            <a:endParaRPr lang="en-US"/>
          </a:p>
        </p:txBody>
      </p:sp>
    </p:spTree>
    <p:extLst>
      <p:ext uri="{BB962C8B-B14F-4D97-AF65-F5344CB8AC3E}">
        <p14:creationId xmlns:p14="http://schemas.microsoft.com/office/powerpoint/2010/main" val="408119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Personal data must be </a:t>
            </a:r>
            <a:r>
              <a:rPr lang="nb-NO" dirty="0" err="1"/>
              <a:t>verified</a:t>
            </a:r>
            <a:r>
              <a:rPr lang="nb-NO" dirty="0"/>
              <a:t> and </a:t>
            </a:r>
            <a:r>
              <a:rPr lang="nb-NO" dirty="0" err="1"/>
              <a:t>approved</a:t>
            </a:r>
            <a:r>
              <a:rPr lang="nb-NO" dirty="0"/>
              <a:t> </a:t>
            </a:r>
            <a:r>
              <a:rPr lang="nb-NO" dirty="0" err="1"/>
              <a:t>before</a:t>
            </a:r>
            <a:r>
              <a:rPr lang="nb-NO" dirty="0"/>
              <a:t> </a:t>
            </a:r>
            <a:r>
              <a:rPr lang="nb-NO" dirty="0" err="1"/>
              <a:t>we</a:t>
            </a:r>
            <a:r>
              <a:rPr lang="nb-NO" dirty="0"/>
              <a:t> </a:t>
            </a:r>
            <a:r>
              <a:rPr lang="nb-NO" dirty="0" err="1"/>
              <a:t>can</a:t>
            </a:r>
            <a:r>
              <a:rPr lang="nb-NO" dirty="0"/>
              <a:t> </a:t>
            </a:r>
            <a:r>
              <a:rPr lang="nb-NO" dirty="0" err="1"/>
              <a:t>use</a:t>
            </a:r>
            <a:r>
              <a:rPr lang="nb-NO" dirty="0"/>
              <a:t> </a:t>
            </a:r>
            <a:r>
              <a:rPr lang="nb-NO" dirty="0" err="1"/>
              <a:t>them</a:t>
            </a:r>
            <a:r>
              <a:rPr lang="nb-NO" dirty="0"/>
              <a:t> for ML</a:t>
            </a:r>
          </a:p>
          <a:p>
            <a:r>
              <a:rPr lang="nb-NO" dirty="0" err="1"/>
              <a:t>Needs</a:t>
            </a:r>
            <a:r>
              <a:rPr lang="nb-NO" dirty="0"/>
              <a:t> a lot </a:t>
            </a:r>
            <a:r>
              <a:rPr lang="nb-NO" dirty="0" err="1"/>
              <a:t>of</a:t>
            </a:r>
            <a:r>
              <a:rPr lang="nb-NO" dirty="0"/>
              <a:t> </a:t>
            </a:r>
            <a:r>
              <a:rPr lang="nb-NO" dirty="0" err="1"/>
              <a:t>discussion</a:t>
            </a:r>
            <a:r>
              <a:rPr lang="nb-NO" dirty="0"/>
              <a:t> </a:t>
            </a:r>
            <a:r>
              <a:rPr lang="nb-NO" dirty="0" err="1"/>
              <a:t>with</a:t>
            </a:r>
            <a:r>
              <a:rPr lang="nb-NO" dirty="0"/>
              <a:t> legal. </a:t>
            </a:r>
          </a:p>
          <a:p>
            <a:r>
              <a:rPr lang="nb-NO" dirty="0" err="1"/>
              <a:t>Privacy</a:t>
            </a:r>
            <a:r>
              <a:rPr lang="nb-NO" dirty="0"/>
              <a:t> </a:t>
            </a:r>
            <a:r>
              <a:rPr lang="nb-NO" dirty="0" err="1"/>
              <a:t>Impact</a:t>
            </a:r>
            <a:r>
              <a:rPr lang="nb-NO" dirty="0"/>
              <a:t> </a:t>
            </a:r>
            <a:r>
              <a:rPr lang="nb-NO" dirty="0" err="1"/>
              <a:t>Assessment</a:t>
            </a:r>
            <a:r>
              <a:rPr lang="nb-NO" dirty="0"/>
              <a:t>. </a:t>
            </a:r>
          </a:p>
          <a:p>
            <a:r>
              <a:rPr lang="nb-NO" dirty="0"/>
              <a:t>Legal team </a:t>
            </a:r>
            <a:r>
              <a:rPr lang="nb-NO" dirty="0" err="1"/>
              <a:t>can</a:t>
            </a:r>
            <a:r>
              <a:rPr lang="nb-NO" dirty="0"/>
              <a:t> </a:t>
            </a:r>
            <a:r>
              <a:rPr lang="nb-NO" dirty="0" err="1"/>
              <a:t>easily</a:t>
            </a:r>
            <a:r>
              <a:rPr lang="nb-NO" dirty="0"/>
              <a:t> </a:t>
            </a:r>
            <a:r>
              <a:rPr lang="nb-NO" dirty="0" err="1"/>
              <a:t>use</a:t>
            </a:r>
            <a:r>
              <a:rPr lang="nb-NO" dirty="0"/>
              <a:t> it</a:t>
            </a:r>
          </a:p>
        </p:txBody>
      </p:sp>
      <p:sp>
        <p:nvSpPr>
          <p:cNvPr id="4" name="Plassholder for lysbildenummer 3"/>
          <p:cNvSpPr>
            <a:spLocks noGrp="1"/>
          </p:cNvSpPr>
          <p:nvPr>
            <p:ph type="sldNum" sz="quarter" idx="5"/>
          </p:nvPr>
        </p:nvSpPr>
        <p:spPr/>
        <p:txBody>
          <a:bodyPr/>
          <a:lstStyle/>
          <a:p>
            <a:fld id="{52F07810-19F0-BC4B-B394-F6B46444266F}" type="slidenum">
              <a:rPr lang="en-US" smtClean="0"/>
              <a:t>10</a:t>
            </a:fld>
            <a:endParaRPr lang="en-US"/>
          </a:p>
        </p:txBody>
      </p:sp>
    </p:spTree>
    <p:extLst>
      <p:ext uri="{BB962C8B-B14F-4D97-AF65-F5344CB8AC3E}">
        <p14:creationId xmlns:p14="http://schemas.microsoft.com/office/powerpoint/2010/main" val="146300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err="1">
                <a:solidFill>
                  <a:schemeClr val="tx1"/>
                </a:solidFill>
                <a:effectLst/>
                <a:latin typeface="+mn-lt"/>
                <a:ea typeface="+mn-ea"/>
                <a:cs typeface="+mn-cs"/>
              </a:rPr>
              <a:t>work</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assessment</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allowance</a:t>
            </a:r>
            <a:r>
              <a:rPr lang="nb-NO" sz="1200" b="0" i="0" kern="1200" dirty="0">
                <a:solidFill>
                  <a:schemeClr val="tx1"/>
                </a:solidFill>
                <a:effectLst/>
                <a:latin typeface="+mn-lt"/>
                <a:ea typeface="+mn-ea"/>
                <a:cs typeface="+mn-cs"/>
              </a:rPr>
              <a:t> (AAP), </a:t>
            </a:r>
            <a:r>
              <a:rPr lang="nb-NO" sz="1200" b="0" i="0" kern="1200" dirty="0" err="1">
                <a:solidFill>
                  <a:schemeClr val="tx1"/>
                </a:solidFill>
                <a:effectLst/>
                <a:latin typeface="+mn-lt"/>
                <a:ea typeface="+mn-ea"/>
                <a:cs typeface="+mn-cs"/>
              </a:rPr>
              <a:t>sickness</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benefit</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Travel to </a:t>
            </a:r>
            <a:r>
              <a:rPr lang="nb-NO" sz="1200" b="0" i="0" kern="1200" dirty="0" err="1">
                <a:solidFill>
                  <a:schemeClr val="tx1"/>
                </a:solidFill>
                <a:effectLst/>
                <a:latin typeface="+mn-lt"/>
                <a:ea typeface="+mn-ea"/>
                <a:cs typeface="+mn-cs"/>
              </a:rPr>
              <a:t>another</a:t>
            </a:r>
            <a:r>
              <a:rPr lang="nb-NO" sz="1200" b="0" i="0" kern="1200" dirty="0">
                <a:solidFill>
                  <a:schemeClr val="tx1"/>
                </a:solidFill>
                <a:effectLst/>
                <a:latin typeface="+mn-lt"/>
                <a:ea typeface="+mn-ea"/>
                <a:cs typeface="+mn-cs"/>
              </a:rPr>
              <a:t> EU/EEA </a:t>
            </a:r>
            <a:r>
              <a:rPr lang="nb-NO" sz="1200" b="0" i="0" kern="1200" dirty="0" err="1">
                <a:solidFill>
                  <a:schemeClr val="tx1"/>
                </a:solidFill>
                <a:effectLst/>
                <a:latin typeface="+mn-lt"/>
                <a:ea typeface="+mn-ea"/>
                <a:cs typeface="+mn-cs"/>
              </a:rPr>
              <a:t>country</a:t>
            </a:r>
            <a:r>
              <a:rPr lang="nb-NO" dirty="0" err="1">
                <a:hlinkClick r:id="rId3"/>
              </a:rPr>
              <a:t>https</a:t>
            </a:r>
            <a:r>
              <a:rPr lang="nb-NO" dirty="0">
                <a:hlinkClick r:id="rId3"/>
              </a:rPr>
              <a:t>://www.nrk.no/norge/nav-sliter-med-gamle-datasystemer-i-jakten-pa-trygdetabber-_-har-ikke-statistikk-1.14769965</a:t>
            </a:r>
            <a:endParaRPr lang="nb-NO" dirty="0"/>
          </a:p>
        </p:txBody>
      </p:sp>
      <p:sp>
        <p:nvSpPr>
          <p:cNvPr id="4" name="Plassholder for lysbildenummer 3"/>
          <p:cNvSpPr>
            <a:spLocks noGrp="1"/>
          </p:cNvSpPr>
          <p:nvPr>
            <p:ph type="sldNum" sz="quarter" idx="5"/>
          </p:nvPr>
        </p:nvSpPr>
        <p:spPr/>
        <p:txBody>
          <a:bodyPr/>
          <a:lstStyle/>
          <a:p>
            <a:fld id="{52F07810-19F0-BC4B-B394-F6B46444266F}" type="slidenum">
              <a:rPr lang="en-US" smtClean="0"/>
              <a:t>11</a:t>
            </a:fld>
            <a:endParaRPr lang="en-US"/>
          </a:p>
        </p:txBody>
      </p:sp>
    </p:spTree>
    <p:extLst>
      <p:ext uri="{BB962C8B-B14F-4D97-AF65-F5344CB8AC3E}">
        <p14:creationId xmlns:p14="http://schemas.microsoft.com/office/powerpoint/2010/main" val="232323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Management: </a:t>
            </a:r>
            <a:r>
              <a:rPr lang="nb-NO" sz="1200" kern="1200" dirty="0" err="1">
                <a:solidFill>
                  <a:schemeClr val="tx1"/>
                </a:solidFill>
                <a:effectLst/>
                <a:latin typeface="+mn-lt"/>
                <a:ea typeface="+mn-ea"/>
                <a:cs typeface="+mn-cs"/>
              </a:rPr>
              <a:t>act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getting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people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together</a:t>
            </a:r>
            <a:r>
              <a:rPr lang="nb-NO" sz="1200" kern="1200" dirty="0">
                <a:solidFill>
                  <a:schemeClr val="tx1"/>
                </a:solidFill>
                <a:effectLst/>
                <a:latin typeface="+mn-lt"/>
                <a:ea typeface="+mn-ea"/>
                <a:cs typeface="+mn-cs"/>
              </a:rPr>
              <a:t> to </a:t>
            </a:r>
            <a:r>
              <a:rPr lang="nb-NO" sz="1200" kern="1200" dirty="0" err="1">
                <a:solidFill>
                  <a:schemeClr val="tx1"/>
                </a:solidFill>
                <a:effectLst/>
                <a:latin typeface="+mn-lt"/>
                <a:ea typeface="+mn-ea"/>
                <a:cs typeface="+mn-cs"/>
              </a:rPr>
              <a:t>accomplish</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desired</a:t>
            </a:r>
            <a:r>
              <a:rPr lang="nb-NO" sz="1200" kern="1200" dirty="0">
                <a:solidFill>
                  <a:schemeClr val="tx1"/>
                </a:solidFill>
                <a:effectLst/>
                <a:latin typeface="+mn-lt"/>
                <a:ea typeface="+mn-ea"/>
                <a:cs typeface="+mn-cs"/>
              </a:rPr>
              <a:t> goals and </a:t>
            </a:r>
            <a:r>
              <a:rPr lang="nb-NO" sz="1200" kern="1200" dirty="0" err="1">
                <a:solidFill>
                  <a:schemeClr val="tx1"/>
                </a:solidFill>
                <a:effectLst/>
                <a:latin typeface="+mn-lt"/>
                <a:ea typeface="+mn-ea"/>
                <a:cs typeface="+mn-cs"/>
              </a:rPr>
              <a:t>objectives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using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available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resources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efficeniently</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effectively</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Typical</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example</a:t>
            </a:r>
            <a:r>
              <a:rPr lang="nb-NO" sz="1200" kern="1200" dirty="0">
                <a:solidFill>
                  <a:schemeClr val="tx1"/>
                </a:solidFill>
                <a:effectLst/>
                <a:latin typeface="+mn-lt"/>
                <a:ea typeface="+mn-ea"/>
                <a:cs typeface="+mn-cs"/>
              </a:rPr>
              <a:t>: IT </a:t>
            </a:r>
            <a:r>
              <a:rPr lang="nb-NO" sz="1200" kern="1200" dirty="0" err="1">
                <a:solidFill>
                  <a:schemeClr val="tx1"/>
                </a:solidFill>
                <a:effectLst/>
                <a:latin typeface="+mn-lt"/>
                <a:ea typeface="+mn-ea"/>
                <a:cs typeface="+mn-cs"/>
              </a:rPr>
              <a:t>project</a:t>
            </a:r>
            <a:r>
              <a:rPr lang="nb-NO" sz="1200" kern="1200" dirty="0">
                <a:solidFill>
                  <a:schemeClr val="tx1"/>
                </a:solidFill>
                <a:effectLst/>
                <a:latin typeface="+mn-lt"/>
                <a:ea typeface="+mn-ea"/>
                <a:cs typeface="+mn-cs"/>
              </a:rPr>
              <a:t>. Project </a:t>
            </a:r>
            <a:r>
              <a:rPr lang="nb-NO" sz="1200" kern="1200" dirty="0" err="1">
                <a:solidFill>
                  <a:schemeClr val="tx1"/>
                </a:solidFill>
                <a:effectLst/>
                <a:latin typeface="+mn-lt"/>
                <a:ea typeface="+mn-ea"/>
                <a:cs typeface="+mn-cs"/>
              </a:rPr>
              <a:t>tools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Kanban</a:t>
            </a:r>
            <a:r>
              <a:rPr lang="nb-NO" sz="1200" kern="1200" dirty="0">
                <a:solidFill>
                  <a:schemeClr val="tx1"/>
                </a:solidFill>
                <a:effectLst/>
                <a:latin typeface="+mn-lt"/>
                <a:ea typeface="+mn-ea"/>
                <a:cs typeface="+mn-cs"/>
              </a:rPr>
              <a:t>, waterfall </a:t>
            </a:r>
            <a:r>
              <a:rPr lang="nb-NO" sz="1200" kern="1200" dirty="0" err="1">
                <a:solidFill>
                  <a:schemeClr val="tx1"/>
                </a:solidFill>
                <a:effectLst/>
                <a:latin typeface="+mn-lt"/>
                <a:ea typeface="+mn-ea"/>
                <a:cs typeface="+mn-cs"/>
              </a:rPr>
              <a:t>method</a:t>
            </a:r>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Governance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Consistent</a:t>
            </a:r>
            <a:r>
              <a:rPr lang="nb-NO" sz="1200" kern="1200" dirty="0">
                <a:solidFill>
                  <a:schemeClr val="tx1"/>
                </a:solidFill>
                <a:effectLst/>
                <a:latin typeface="+mn-lt"/>
                <a:ea typeface="+mn-ea"/>
                <a:cs typeface="+mn-cs"/>
              </a:rPr>
              <a:t> management, </a:t>
            </a:r>
            <a:r>
              <a:rPr lang="nb-NO" sz="1200" kern="1200" dirty="0" err="1">
                <a:solidFill>
                  <a:schemeClr val="tx1"/>
                </a:solidFill>
                <a:effectLst/>
                <a:latin typeface="+mn-lt"/>
                <a:ea typeface="+mn-ea"/>
                <a:cs typeface="+mn-cs"/>
              </a:rPr>
              <a:t>cohesive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policies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guidance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processes</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decision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rights</a:t>
            </a:r>
            <a:r>
              <a:rPr lang="nb-NO" sz="1200" kern="1200" dirty="0">
                <a:solidFill>
                  <a:schemeClr val="tx1"/>
                </a:solidFill>
                <a:effectLst/>
                <a:latin typeface="+mn-lt"/>
                <a:ea typeface="+mn-ea"/>
                <a:cs typeface="+mn-cs"/>
              </a:rPr>
              <a:t> for a given area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respons. </a:t>
            </a:r>
          </a:p>
          <a:p>
            <a:endParaRPr lang="nb-NO" dirty="0"/>
          </a:p>
          <a:p>
            <a:r>
              <a:rPr lang="nb-NO" dirty="0" err="1"/>
              <a:t>Regulation</a:t>
            </a:r>
            <a:r>
              <a:rPr lang="nb-NO" dirty="0"/>
              <a:t>: </a:t>
            </a:r>
          </a:p>
        </p:txBody>
      </p:sp>
      <p:sp>
        <p:nvSpPr>
          <p:cNvPr id="4" name="Plassholder for lysbildenummer 3"/>
          <p:cNvSpPr>
            <a:spLocks noGrp="1"/>
          </p:cNvSpPr>
          <p:nvPr>
            <p:ph type="sldNum" sz="quarter" idx="5"/>
          </p:nvPr>
        </p:nvSpPr>
        <p:spPr/>
        <p:txBody>
          <a:bodyPr/>
          <a:lstStyle/>
          <a:p>
            <a:fld id="{01B3B9E1-23A1-44CE-BEE1-9889D12354C8}" type="slidenum">
              <a:rPr lang="en-US" smtClean="0"/>
              <a:t>13</a:t>
            </a:fld>
            <a:endParaRPr lang="en-US"/>
          </a:p>
        </p:txBody>
      </p:sp>
    </p:spTree>
    <p:extLst>
      <p:ext uri="{BB962C8B-B14F-4D97-AF65-F5344CB8AC3E}">
        <p14:creationId xmlns:p14="http://schemas.microsoft.com/office/powerpoint/2010/main" val="427762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Network gov: </a:t>
            </a:r>
            <a:r>
              <a:rPr lang="nb-NO" dirty="0" err="1"/>
              <a:t>interfirm</a:t>
            </a:r>
            <a:r>
              <a:rPr lang="nb-NO" dirty="0"/>
              <a:t> </a:t>
            </a:r>
            <a:r>
              <a:rPr lang="nb-NO" dirty="0" err="1"/>
              <a:t>coordination</a:t>
            </a:r>
            <a:r>
              <a:rPr lang="nb-NO" dirty="0"/>
              <a:t>. </a:t>
            </a:r>
            <a:r>
              <a:rPr lang="nb-NO" dirty="0" err="1"/>
              <a:t>Organic</a:t>
            </a:r>
            <a:r>
              <a:rPr lang="nb-NO" dirty="0"/>
              <a:t> or </a:t>
            </a:r>
            <a:r>
              <a:rPr lang="nb-NO" dirty="0" err="1"/>
              <a:t>informal</a:t>
            </a:r>
            <a:r>
              <a:rPr lang="nb-NO" dirty="0"/>
              <a:t> </a:t>
            </a:r>
            <a:r>
              <a:rPr lang="nb-NO" dirty="0" err="1"/>
              <a:t>social</a:t>
            </a:r>
            <a:r>
              <a:rPr lang="nb-NO" dirty="0"/>
              <a:t> system. Access </a:t>
            </a:r>
          </a:p>
          <a:p>
            <a:r>
              <a:rPr lang="nb-NO" dirty="0" err="1"/>
              <a:t>Traditional</a:t>
            </a:r>
            <a:r>
              <a:rPr lang="nb-NO" dirty="0"/>
              <a:t> gov: </a:t>
            </a:r>
            <a:r>
              <a:rPr lang="nb-NO" dirty="0" err="1"/>
              <a:t>bureaucratic</a:t>
            </a:r>
            <a:r>
              <a:rPr lang="nb-NO" dirty="0"/>
              <a:t> </a:t>
            </a:r>
            <a:r>
              <a:rPr lang="nb-NO" dirty="0" err="1"/>
              <a:t>structures</a:t>
            </a:r>
            <a:r>
              <a:rPr lang="nb-NO" dirty="0"/>
              <a:t>, rigid, formal relationships</a:t>
            </a:r>
          </a:p>
          <a:p>
            <a:r>
              <a:rPr lang="nb-NO" dirty="0" err="1"/>
              <a:t>Traditional</a:t>
            </a:r>
            <a:r>
              <a:rPr lang="nb-NO" dirty="0"/>
              <a:t> </a:t>
            </a:r>
            <a:r>
              <a:rPr lang="nb-NO" dirty="0" err="1"/>
              <a:t>project</a:t>
            </a:r>
            <a:r>
              <a:rPr lang="nb-NO" dirty="0"/>
              <a:t>: Waterfall, </a:t>
            </a:r>
            <a:r>
              <a:rPr lang="nb-NO" dirty="0" err="1"/>
              <a:t>contracts</a:t>
            </a:r>
            <a:r>
              <a:rPr lang="nb-NO" dirty="0"/>
              <a:t> </a:t>
            </a:r>
            <a:r>
              <a:rPr lang="nb-NO" dirty="0" err="1"/>
              <a:t>with</a:t>
            </a:r>
            <a:r>
              <a:rPr lang="nb-NO" dirty="0"/>
              <a:t> </a:t>
            </a:r>
            <a:r>
              <a:rPr lang="nb-NO" dirty="0" err="1"/>
              <a:t>suppliers</a:t>
            </a:r>
            <a:r>
              <a:rPr lang="nb-NO" dirty="0"/>
              <a:t>, ISO standards, </a:t>
            </a:r>
            <a:r>
              <a:rPr lang="nb-NO" dirty="0" err="1"/>
              <a:t>architecture</a:t>
            </a:r>
            <a:r>
              <a:rPr lang="nb-NO" dirty="0"/>
              <a:t> </a:t>
            </a:r>
            <a:r>
              <a:rPr lang="nb-NO" dirty="0" err="1"/>
              <a:t>mirror</a:t>
            </a:r>
            <a:r>
              <a:rPr lang="nb-NO" dirty="0"/>
              <a:t> </a:t>
            </a:r>
            <a:r>
              <a:rPr lang="nb-NO" dirty="0" err="1"/>
              <a:t>org.structure</a:t>
            </a:r>
            <a:endParaRPr lang="nb-NO" dirty="0"/>
          </a:p>
          <a:p>
            <a:endParaRPr lang="nb-NO" dirty="0"/>
          </a:p>
          <a:p>
            <a:r>
              <a:rPr lang="nb-NO" dirty="0" err="1"/>
              <a:t>Distingusih</a:t>
            </a:r>
            <a:r>
              <a:rPr lang="nb-NO" dirty="0"/>
              <a:t> </a:t>
            </a:r>
            <a:r>
              <a:rPr lang="nb-NO" dirty="0" err="1"/>
              <a:t>themselves</a:t>
            </a:r>
            <a:r>
              <a:rPr lang="nb-NO" dirty="0"/>
              <a:t> in </a:t>
            </a:r>
            <a:r>
              <a:rPr lang="nb-NO" dirty="0" err="1"/>
              <a:t>three</a:t>
            </a:r>
            <a:r>
              <a:rPr lang="nb-NO" dirty="0"/>
              <a:t> </a:t>
            </a:r>
            <a:r>
              <a:rPr lang="nb-NO" dirty="0" err="1"/>
              <a:t>ways</a:t>
            </a:r>
            <a:r>
              <a:rPr lang="nb-NO" dirty="0"/>
              <a:t>: </a:t>
            </a:r>
          </a:p>
          <a:p>
            <a:pPr marL="228600" indent="-228600">
              <a:buAutoNum type="arabicPeriod"/>
            </a:pPr>
            <a:r>
              <a:rPr lang="nb-NO" dirty="0" err="1"/>
              <a:t>Involve</a:t>
            </a:r>
            <a:r>
              <a:rPr lang="nb-NO" dirty="0"/>
              <a:t> a </a:t>
            </a:r>
            <a:r>
              <a:rPr lang="nb-NO" dirty="0" err="1"/>
              <a:t>large</a:t>
            </a:r>
            <a:r>
              <a:rPr lang="nb-NO" dirty="0"/>
              <a:t> </a:t>
            </a:r>
            <a:r>
              <a:rPr lang="nb-NO" dirty="0" err="1"/>
              <a:t>number</a:t>
            </a:r>
            <a:r>
              <a:rPr lang="nb-NO" dirty="0"/>
              <a:t> </a:t>
            </a:r>
            <a:r>
              <a:rPr lang="nb-NO" dirty="0" err="1"/>
              <a:t>of</a:t>
            </a:r>
            <a:r>
              <a:rPr lang="nb-NO" dirty="0"/>
              <a:t> </a:t>
            </a:r>
            <a:r>
              <a:rPr lang="nb-NO" dirty="0" err="1"/>
              <a:t>interdependent</a:t>
            </a:r>
            <a:r>
              <a:rPr lang="nb-NO" dirty="0"/>
              <a:t> </a:t>
            </a:r>
            <a:r>
              <a:rPr lang="nb-NO" dirty="0" err="1"/>
              <a:t>actors</a:t>
            </a:r>
            <a:r>
              <a:rPr lang="nb-NO" dirty="0"/>
              <a:t> </a:t>
            </a:r>
            <a:r>
              <a:rPr lang="nb-NO" dirty="0" err="1"/>
              <a:t>who</a:t>
            </a:r>
            <a:r>
              <a:rPr lang="nb-NO" dirty="0"/>
              <a:t> </a:t>
            </a:r>
            <a:r>
              <a:rPr lang="nb-NO" dirty="0" err="1"/>
              <a:t>interact</a:t>
            </a:r>
            <a:r>
              <a:rPr lang="nb-NO" dirty="0"/>
              <a:t> </a:t>
            </a:r>
            <a:r>
              <a:rPr lang="nb-NO" dirty="0" err="1"/>
              <a:t>with</a:t>
            </a:r>
            <a:r>
              <a:rPr lang="nb-NO" dirty="0"/>
              <a:t> </a:t>
            </a:r>
            <a:r>
              <a:rPr lang="nb-NO" dirty="0" err="1"/>
              <a:t>each</a:t>
            </a:r>
            <a:r>
              <a:rPr lang="nb-NO" dirty="0"/>
              <a:t> </a:t>
            </a:r>
            <a:r>
              <a:rPr lang="nb-NO" dirty="0" err="1"/>
              <a:t>other</a:t>
            </a:r>
            <a:r>
              <a:rPr lang="nb-NO" dirty="0"/>
              <a:t> to </a:t>
            </a:r>
            <a:r>
              <a:rPr lang="nb-NO" dirty="0" err="1"/>
              <a:t>produce</a:t>
            </a:r>
            <a:r>
              <a:rPr lang="nb-NO" dirty="0"/>
              <a:t> an </a:t>
            </a:r>
            <a:r>
              <a:rPr lang="nb-NO" dirty="0" err="1"/>
              <a:t>outcome</a:t>
            </a:r>
            <a:endParaRPr lang="nb-NO" dirty="0"/>
          </a:p>
          <a:p>
            <a:pPr marL="228600" indent="-228600">
              <a:buAutoNum type="arabicPeriod"/>
            </a:pPr>
            <a:r>
              <a:rPr lang="nb-NO" dirty="0" err="1"/>
              <a:t>Decisions</a:t>
            </a:r>
            <a:r>
              <a:rPr lang="nb-NO" dirty="0"/>
              <a:t> </a:t>
            </a:r>
            <a:r>
              <a:rPr lang="nb-NO" dirty="0" err="1"/>
              <a:t>based</a:t>
            </a:r>
            <a:r>
              <a:rPr lang="nb-NO" dirty="0"/>
              <a:t> </a:t>
            </a:r>
            <a:r>
              <a:rPr lang="nb-NO" dirty="0" err="1"/>
              <a:t>on</a:t>
            </a:r>
            <a:r>
              <a:rPr lang="nb-NO" dirty="0"/>
              <a:t> </a:t>
            </a:r>
            <a:r>
              <a:rPr lang="nb-NO" dirty="0" err="1"/>
              <a:t>negotiation</a:t>
            </a:r>
            <a:r>
              <a:rPr lang="nb-NO" dirty="0"/>
              <a:t> </a:t>
            </a:r>
            <a:r>
              <a:rPr lang="nb-NO" dirty="0" err="1"/>
              <a:t>rationality</a:t>
            </a:r>
            <a:r>
              <a:rPr lang="nb-NO" dirty="0"/>
              <a:t> as </a:t>
            </a:r>
            <a:r>
              <a:rPr lang="nb-NO" dirty="0" err="1"/>
              <a:t>opposed</a:t>
            </a:r>
            <a:r>
              <a:rPr lang="nb-NO" dirty="0"/>
              <a:t> to </a:t>
            </a:r>
            <a:r>
              <a:rPr lang="nb-NO" dirty="0" err="1"/>
              <a:t>substantial</a:t>
            </a:r>
            <a:r>
              <a:rPr lang="nb-NO" dirty="0"/>
              <a:t> </a:t>
            </a:r>
            <a:r>
              <a:rPr lang="nb-NO" dirty="0" err="1"/>
              <a:t>rationality</a:t>
            </a:r>
            <a:r>
              <a:rPr lang="nb-NO" dirty="0"/>
              <a:t> </a:t>
            </a:r>
            <a:r>
              <a:rPr lang="nb-NO" dirty="0" err="1"/>
              <a:t>that</a:t>
            </a:r>
            <a:r>
              <a:rPr lang="nb-NO" dirty="0"/>
              <a:t> </a:t>
            </a:r>
            <a:r>
              <a:rPr lang="nb-NO" dirty="0" err="1"/>
              <a:t>governs</a:t>
            </a:r>
            <a:r>
              <a:rPr lang="nb-NO" dirty="0"/>
              <a:t> </a:t>
            </a:r>
            <a:r>
              <a:rPr lang="nb-NO" dirty="0" err="1"/>
              <a:t>state</a:t>
            </a:r>
            <a:r>
              <a:rPr lang="nb-NO" dirty="0"/>
              <a:t> </a:t>
            </a:r>
            <a:r>
              <a:rPr lang="nb-NO" dirty="0" err="1"/>
              <a:t>rule</a:t>
            </a:r>
            <a:r>
              <a:rPr lang="nb-NO" dirty="0"/>
              <a:t> etc. </a:t>
            </a:r>
          </a:p>
          <a:p>
            <a:pPr marL="228600" indent="-228600">
              <a:buAutoNum type="arabicPeriod"/>
            </a:pPr>
            <a:r>
              <a:rPr lang="nb-NO" dirty="0" err="1"/>
              <a:t>Compliance</a:t>
            </a:r>
            <a:r>
              <a:rPr lang="nb-NO" dirty="0"/>
              <a:t> is </a:t>
            </a:r>
            <a:r>
              <a:rPr lang="nb-NO" dirty="0" err="1"/>
              <a:t>ensured</a:t>
            </a:r>
            <a:r>
              <a:rPr lang="nb-NO" dirty="0"/>
              <a:t> </a:t>
            </a:r>
            <a:r>
              <a:rPr lang="nb-NO" dirty="0" err="1"/>
              <a:t>through</a:t>
            </a:r>
            <a:r>
              <a:rPr lang="nb-NO" dirty="0"/>
              <a:t> trust and </a:t>
            </a:r>
            <a:r>
              <a:rPr lang="nb-NO" dirty="0" err="1"/>
              <a:t>political</a:t>
            </a:r>
            <a:r>
              <a:rPr lang="nb-NO" dirty="0"/>
              <a:t> </a:t>
            </a:r>
            <a:r>
              <a:rPr lang="nb-NO" dirty="0" err="1"/>
              <a:t>obligation</a:t>
            </a:r>
            <a:r>
              <a:rPr lang="nb-NO" dirty="0"/>
              <a:t>, </a:t>
            </a:r>
            <a:r>
              <a:rPr lang="nb-NO" dirty="0" err="1"/>
              <a:t>which</a:t>
            </a:r>
            <a:r>
              <a:rPr lang="nb-NO" dirty="0"/>
              <a:t> over time </a:t>
            </a:r>
            <a:r>
              <a:rPr lang="nb-NO" dirty="0" err="1"/>
              <a:t>becomes</a:t>
            </a:r>
            <a:r>
              <a:rPr lang="nb-NO" dirty="0"/>
              <a:t> </a:t>
            </a:r>
            <a:r>
              <a:rPr lang="nb-NO" dirty="0" err="1"/>
              <a:t>sustained</a:t>
            </a:r>
            <a:r>
              <a:rPr lang="nb-NO" dirty="0"/>
              <a:t> by </a:t>
            </a:r>
            <a:r>
              <a:rPr lang="nb-NO" dirty="0" err="1"/>
              <a:t>self-constituted</a:t>
            </a:r>
            <a:r>
              <a:rPr lang="nb-NO" dirty="0"/>
              <a:t> </a:t>
            </a:r>
            <a:r>
              <a:rPr lang="nb-NO" dirty="0" err="1"/>
              <a:t>rules</a:t>
            </a:r>
            <a:r>
              <a:rPr lang="nb-NO" dirty="0"/>
              <a:t> and norms</a:t>
            </a:r>
          </a:p>
          <a:p>
            <a:pPr marL="228600" indent="-228600">
              <a:buAutoNum type="arabicPeriod"/>
            </a:pPr>
            <a:endParaRPr lang="nb-NO" dirty="0"/>
          </a:p>
          <a:p>
            <a:pPr marL="0" indent="0">
              <a:buNone/>
            </a:pPr>
            <a:r>
              <a:rPr lang="nb-NO" dirty="0" err="1"/>
              <a:t>Historical</a:t>
            </a:r>
            <a:r>
              <a:rPr lang="nb-NO" dirty="0"/>
              <a:t> </a:t>
            </a:r>
            <a:r>
              <a:rPr lang="nb-NO" dirty="0" err="1"/>
              <a:t>network</a:t>
            </a:r>
            <a:r>
              <a:rPr lang="nb-NO" dirty="0"/>
              <a:t> </a:t>
            </a:r>
            <a:r>
              <a:rPr lang="nb-NO" dirty="0" err="1"/>
              <a:t>governance</a:t>
            </a:r>
            <a:r>
              <a:rPr lang="nb-NO" dirty="0"/>
              <a:t>: trading Merchants.  English and Dutch East India Companies. Cooperation </a:t>
            </a:r>
            <a:r>
              <a:rPr lang="nb-NO" dirty="0" err="1"/>
              <a:t>between</a:t>
            </a:r>
            <a:r>
              <a:rPr lang="nb-NO" dirty="0"/>
              <a:t> </a:t>
            </a:r>
            <a:r>
              <a:rPr lang="nb-NO" dirty="0" err="1"/>
              <a:t>merchants</a:t>
            </a:r>
            <a:r>
              <a:rPr lang="nb-NO" dirty="0"/>
              <a:t>. </a:t>
            </a:r>
          </a:p>
          <a:p>
            <a:pPr marL="0" indent="0">
              <a:buNone/>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Advantage</a:t>
            </a:r>
            <a:r>
              <a:rPr lang="nb-NO" dirty="0"/>
              <a:t> </a:t>
            </a:r>
            <a:r>
              <a:rPr lang="nb-NO" dirty="0" err="1"/>
              <a:t>with</a:t>
            </a:r>
            <a:r>
              <a:rPr lang="nb-NO" dirty="0"/>
              <a:t> </a:t>
            </a:r>
            <a:r>
              <a:rPr lang="nb-NO" dirty="0" err="1"/>
              <a:t>network</a:t>
            </a:r>
            <a:r>
              <a:rPr lang="nb-NO" dirty="0"/>
              <a:t> </a:t>
            </a:r>
            <a:r>
              <a:rPr lang="nb-NO" dirty="0" err="1"/>
              <a:t>governance</a:t>
            </a:r>
            <a:r>
              <a:rPr lang="nb-NO" dirty="0"/>
              <a:t>: </a:t>
            </a:r>
            <a:r>
              <a:rPr lang="nb-NO" dirty="0" err="1"/>
              <a:t>enhanced</a:t>
            </a:r>
            <a:r>
              <a:rPr lang="nb-NO" dirty="0"/>
              <a:t> </a:t>
            </a:r>
            <a:r>
              <a:rPr lang="nb-NO" dirty="0" err="1"/>
              <a:t>learning</a:t>
            </a:r>
            <a:r>
              <a:rPr lang="nb-NO" dirty="0"/>
              <a:t>, more </a:t>
            </a:r>
            <a:r>
              <a:rPr lang="nb-NO" dirty="0" err="1"/>
              <a:t>efficient</a:t>
            </a:r>
            <a:r>
              <a:rPr lang="nb-NO" dirty="0"/>
              <a:t> </a:t>
            </a:r>
            <a:r>
              <a:rPr lang="nb-NO" dirty="0" err="1"/>
              <a:t>use</a:t>
            </a:r>
            <a:r>
              <a:rPr lang="nb-NO" dirty="0"/>
              <a:t> </a:t>
            </a:r>
            <a:r>
              <a:rPr lang="nb-NO" dirty="0" err="1"/>
              <a:t>of</a:t>
            </a:r>
            <a:r>
              <a:rPr lang="nb-NO" dirty="0"/>
              <a:t> </a:t>
            </a:r>
            <a:r>
              <a:rPr lang="nb-NO" dirty="0" err="1"/>
              <a:t>resources</a:t>
            </a:r>
            <a:r>
              <a:rPr lang="nb-NO" dirty="0"/>
              <a:t>, </a:t>
            </a:r>
            <a:r>
              <a:rPr lang="nb-NO" dirty="0" err="1"/>
              <a:t>increased</a:t>
            </a:r>
            <a:r>
              <a:rPr lang="nb-NO" dirty="0"/>
              <a:t> </a:t>
            </a:r>
            <a:r>
              <a:rPr lang="nb-NO" dirty="0" err="1"/>
              <a:t>capacity</a:t>
            </a:r>
            <a:r>
              <a:rPr lang="nb-NO" dirty="0"/>
              <a:t> to plan for and </a:t>
            </a:r>
            <a:r>
              <a:rPr lang="nb-NO" dirty="0" err="1"/>
              <a:t>address</a:t>
            </a:r>
            <a:r>
              <a:rPr lang="nb-NO" dirty="0"/>
              <a:t> </a:t>
            </a:r>
            <a:r>
              <a:rPr lang="nb-NO" dirty="0" err="1"/>
              <a:t>complex</a:t>
            </a:r>
            <a:r>
              <a:rPr lang="nb-NO" dirty="0"/>
              <a:t> problems, </a:t>
            </a:r>
            <a:r>
              <a:rPr lang="nb-NO" dirty="0" err="1"/>
              <a:t>greater</a:t>
            </a:r>
            <a:r>
              <a:rPr lang="nb-NO" dirty="0"/>
              <a:t> </a:t>
            </a:r>
            <a:r>
              <a:rPr lang="nb-NO" dirty="0" err="1"/>
              <a:t>competitivenesss</a:t>
            </a:r>
            <a:r>
              <a:rPr lang="nb-NO" dirty="0"/>
              <a:t>, </a:t>
            </a:r>
            <a:r>
              <a:rPr lang="nb-NO" dirty="0" err="1"/>
              <a:t>better</a:t>
            </a:r>
            <a:r>
              <a:rPr lang="nb-NO" dirty="0"/>
              <a:t> services for </a:t>
            </a:r>
            <a:r>
              <a:rPr lang="nb-NO" dirty="0" err="1"/>
              <a:t>clients</a:t>
            </a:r>
            <a:r>
              <a:rPr lang="nb-NO" dirty="0"/>
              <a:t> and </a:t>
            </a:r>
            <a:r>
              <a:rPr lang="nb-NO" dirty="0" err="1"/>
              <a:t>customers</a:t>
            </a:r>
            <a:r>
              <a:rPr lang="nb-NO" dirty="0"/>
              <a:t>. </a:t>
            </a:r>
          </a:p>
          <a:p>
            <a:pPr marL="0" indent="0">
              <a:buNone/>
            </a:pPr>
            <a:endParaRPr lang="nb-NO" dirty="0"/>
          </a:p>
        </p:txBody>
      </p:sp>
      <p:sp>
        <p:nvSpPr>
          <p:cNvPr id="4" name="Plassholder for lysbildenummer 3"/>
          <p:cNvSpPr>
            <a:spLocks noGrp="1"/>
          </p:cNvSpPr>
          <p:nvPr>
            <p:ph type="sldNum" sz="quarter" idx="5"/>
          </p:nvPr>
        </p:nvSpPr>
        <p:spPr/>
        <p:txBody>
          <a:bodyPr/>
          <a:lstStyle/>
          <a:p>
            <a:fld id="{01B3B9E1-23A1-44CE-BEE1-9889D12354C8}" type="slidenum">
              <a:rPr lang="en-US" smtClean="0"/>
              <a:t>14</a:t>
            </a:fld>
            <a:endParaRPr lang="en-US"/>
          </a:p>
        </p:txBody>
      </p:sp>
    </p:spTree>
    <p:extLst>
      <p:ext uri="{BB962C8B-B14F-4D97-AF65-F5344CB8AC3E}">
        <p14:creationId xmlns:p14="http://schemas.microsoft.com/office/powerpoint/2010/main" val="158879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1251-F2C7-4800-94F5-D6E88CF818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D53418-970D-4161-98AD-763B58501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DE0D9C-816A-4630-B619-4E3B5D7A0C38}"/>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5" name="Footer Placeholder 4">
            <a:extLst>
              <a:ext uri="{FF2B5EF4-FFF2-40B4-BE49-F238E27FC236}">
                <a16:creationId xmlns:a16="http://schemas.microsoft.com/office/drawing/2014/main" id="{21453D34-A6AA-4714-AE69-CD0F1226E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9D2C0-E4C8-4722-852D-B0B17C7774F9}"/>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100329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FD38-2CA4-4C15-847A-6DD9BB587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467441-E3C8-4D67-8975-C368C6088C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507A5-CB8D-449E-B1E3-9E21C06178AD}"/>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5" name="Footer Placeholder 4">
            <a:extLst>
              <a:ext uri="{FF2B5EF4-FFF2-40B4-BE49-F238E27FC236}">
                <a16:creationId xmlns:a16="http://schemas.microsoft.com/office/drawing/2014/main" id="{F86A76F0-A98C-4BEA-9DA6-255929B09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15F9B-3269-416B-8E97-647647648CBB}"/>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32137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1251F-0689-40B7-A30B-BBBB55BCBC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48A073-C612-4D7E-86D2-E49F385F70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2BC64-99FC-49A7-9B93-8F4C5DABF223}"/>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5" name="Footer Placeholder 4">
            <a:extLst>
              <a:ext uri="{FF2B5EF4-FFF2-40B4-BE49-F238E27FC236}">
                <a16:creationId xmlns:a16="http://schemas.microsoft.com/office/drawing/2014/main" id="{C515F1D1-A608-41C7-A9BA-CFFA0A5C6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48E9E-1690-4D6A-B56F-622C8D8DD5B1}"/>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41003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D9B7-055D-4E52-92FF-2433602CF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40A94-2A84-463B-9226-DCF0C637C3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77710-EFA7-4DE2-BF19-54504FAC8597}"/>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5" name="Footer Placeholder 4">
            <a:extLst>
              <a:ext uri="{FF2B5EF4-FFF2-40B4-BE49-F238E27FC236}">
                <a16:creationId xmlns:a16="http://schemas.microsoft.com/office/drawing/2014/main" id="{CCF3DA99-78BF-4270-A9C5-CE4430FEF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BB07F-61AD-4514-A01E-91BC30FC3009}"/>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148916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1879-1ADD-49E6-9B0A-27F01EA5EF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65E5F2-0B15-4AC3-AEA4-B381E986F5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79DA0A-C35F-409E-AC82-1A932A638C83}"/>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5" name="Footer Placeholder 4">
            <a:extLst>
              <a:ext uri="{FF2B5EF4-FFF2-40B4-BE49-F238E27FC236}">
                <a16:creationId xmlns:a16="http://schemas.microsoft.com/office/drawing/2014/main" id="{01999016-A466-4B8B-BF39-23ABCA5A6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F7947-5D28-413F-8B85-7A1C158C4AA5}"/>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22451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5062-A104-4625-A7CA-E860DA16B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1385C-2C7A-4A3B-80EC-65094F4EAA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51F1CC-4EF5-4F35-816E-82A34ED9F5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81AD4F-C1A4-40DB-BA30-566EDAE1EBE7}"/>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6" name="Footer Placeholder 5">
            <a:extLst>
              <a:ext uri="{FF2B5EF4-FFF2-40B4-BE49-F238E27FC236}">
                <a16:creationId xmlns:a16="http://schemas.microsoft.com/office/drawing/2014/main" id="{A841D0A3-0233-4BE9-93B8-28E8A86DF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CDE44-1467-4146-A032-0E3A4DBE2C4C}"/>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309185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8E9D-86EA-4831-99C1-921C259126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E1728F-C9D0-42D7-9F95-96E08D407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BD830F-C5D5-40D0-BE60-76DF4B8578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DE752-C005-423E-AC0F-09432BB14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7FDD3F-2821-49E8-8495-E65D6367E4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C69754-3562-49E6-B2DD-6DABA0BC9A78}"/>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8" name="Footer Placeholder 7">
            <a:extLst>
              <a:ext uri="{FF2B5EF4-FFF2-40B4-BE49-F238E27FC236}">
                <a16:creationId xmlns:a16="http://schemas.microsoft.com/office/drawing/2014/main" id="{C5A2517C-A9BE-438A-9FE2-71E70A1E2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328850-C38E-4606-A889-3A3DCB6407BB}"/>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11354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A799-BFD2-4E61-AFA9-5326EEFD7D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7925F-FBD9-4BCB-82CD-5922BDBA3094}"/>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4" name="Footer Placeholder 3">
            <a:extLst>
              <a:ext uri="{FF2B5EF4-FFF2-40B4-BE49-F238E27FC236}">
                <a16:creationId xmlns:a16="http://schemas.microsoft.com/office/drawing/2014/main" id="{847A6057-1F94-45E9-A422-D4A91202D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EFB763-48F2-45DF-B098-57785BA1DED9}"/>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130244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83FE-5148-47B3-A4F3-42040C4382EF}"/>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3" name="Footer Placeholder 2">
            <a:extLst>
              <a:ext uri="{FF2B5EF4-FFF2-40B4-BE49-F238E27FC236}">
                <a16:creationId xmlns:a16="http://schemas.microsoft.com/office/drawing/2014/main" id="{68A8A1A1-4A28-43C5-BEA6-511D810995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458261-7D97-4E60-8016-D12851101E34}"/>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1099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CDF8-2567-4427-8E38-DBB39B28B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B2C0F-1675-449F-ACDA-2EA1CC17F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4EA244-CD0F-48AF-82CA-9F873EDBF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CF09D0-93FB-4056-B48B-BD3C1F72E6CA}"/>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6" name="Footer Placeholder 5">
            <a:extLst>
              <a:ext uri="{FF2B5EF4-FFF2-40B4-BE49-F238E27FC236}">
                <a16:creationId xmlns:a16="http://schemas.microsoft.com/office/drawing/2014/main" id="{0D2F8464-64A2-4139-BAD2-F59E352C1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5676-C263-4346-9308-F5B0F364063D}"/>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33362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44ED-8DAC-454D-B0E1-20F1CE9A8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A216A-1B2B-4CB7-B68C-BA794DC4C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1E4F0C-5358-4FDD-A0D3-C21190AE1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FA8C5A-E68F-41A6-872A-CAEDEABB9E26}"/>
              </a:ext>
            </a:extLst>
          </p:cNvPr>
          <p:cNvSpPr>
            <a:spLocks noGrp="1"/>
          </p:cNvSpPr>
          <p:nvPr>
            <p:ph type="dt" sz="half" idx="10"/>
          </p:nvPr>
        </p:nvSpPr>
        <p:spPr/>
        <p:txBody>
          <a:bodyPr/>
          <a:lstStyle/>
          <a:p>
            <a:fld id="{E556C3AE-5588-4BF1-B17F-9432F76064A4}" type="datetimeFigureOut">
              <a:rPr lang="en-US" smtClean="0"/>
              <a:t>2/26/20</a:t>
            </a:fld>
            <a:endParaRPr lang="en-US"/>
          </a:p>
        </p:txBody>
      </p:sp>
      <p:sp>
        <p:nvSpPr>
          <p:cNvPr id="6" name="Footer Placeholder 5">
            <a:extLst>
              <a:ext uri="{FF2B5EF4-FFF2-40B4-BE49-F238E27FC236}">
                <a16:creationId xmlns:a16="http://schemas.microsoft.com/office/drawing/2014/main" id="{4629F0B0-EB1A-4E75-9698-C3DA1C635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71B02-F156-48AF-8DEA-19A53DF9EFB1}"/>
              </a:ext>
            </a:extLst>
          </p:cNvPr>
          <p:cNvSpPr>
            <a:spLocks noGrp="1"/>
          </p:cNvSpPr>
          <p:nvPr>
            <p:ph type="sldNum" sz="quarter" idx="12"/>
          </p:nvPr>
        </p:nvSpPr>
        <p:spPr/>
        <p:txBody>
          <a:bodyPr/>
          <a:lstStyle/>
          <a:p>
            <a:fld id="{0BB0C174-1C14-4918-9B89-B8DE4EAEB838}" type="slidenum">
              <a:rPr lang="en-US" smtClean="0"/>
              <a:t>‹#›</a:t>
            </a:fld>
            <a:endParaRPr lang="en-US"/>
          </a:p>
        </p:txBody>
      </p:sp>
    </p:spTree>
    <p:extLst>
      <p:ext uri="{BB962C8B-B14F-4D97-AF65-F5344CB8AC3E}">
        <p14:creationId xmlns:p14="http://schemas.microsoft.com/office/powerpoint/2010/main" val="145461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E1DE1-703B-4B7C-A870-A3539AEA5A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C60C3-7D20-471F-9A06-82046B009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25B68-2585-4A08-8C65-E45C198CE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6C3AE-5588-4BF1-B17F-9432F76064A4}" type="datetimeFigureOut">
              <a:rPr lang="en-US" smtClean="0"/>
              <a:t>2/26/20</a:t>
            </a:fld>
            <a:endParaRPr lang="en-US"/>
          </a:p>
        </p:txBody>
      </p:sp>
      <p:sp>
        <p:nvSpPr>
          <p:cNvPr id="5" name="Footer Placeholder 4">
            <a:extLst>
              <a:ext uri="{FF2B5EF4-FFF2-40B4-BE49-F238E27FC236}">
                <a16:creationId xmlns:a16="http://schemas.microsoft.com/office/drawing/2014/main" id="{B8CBC293-42C9-49F1-B6DE-143F89B8D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3B591D-FA96-40B1-B199-C7D795A5C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0C174-1C14-4918-9B89-B8DE4EAEB838}" type="slidenum">
              <a:rPr lang="en-US" smtClean="0"/>
              <a:t>‹#›</a:t>
            </a:fld>
            <a:endParaRPr lang="en-US"/>
          </a:p>
        </p:txBody>
      </p:sp>
    </p:spTree>
    <p:extLst>
      <p:ext uri="{BB962C8B-B14F-4D97-AF65-F5344CB8AC3E}">
        <p14:creationId xmlns:p14="http://schemas.microsoft.com/office/powerpoint/2010/main" val="3729940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tiff"/><Relationship Id="rId3" Type="http://schemas.openxmlformats.org/officeDocument/2006/relationships/hyperlink" Target="http://www.eugdpr.no/" TargetMode="External"/><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rk.no/norge/nav-sliter-med-gamle-datasystemer-i-jakten-pa-trygdetabber-_-har-ikke-statistikk-1.1476996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4.png"/><Relationship Id="rId2" Type="http://schemas.openxmlformats.org/officeDocument/2006/relationships/notesSlide" Target="../notesSlides/notesSlide3.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NULL"/><Relationship Id="rId3" Type="http://schemas.openxmlformats.org/officeDocument/2006/relationships/image" Target="../media/image17.png"/><Relationship Id="rId7" Type="http://schemas.openxmlformats.org/officeDocument/2006/relationships/image" Target="NULL"/><Relationship Id="rId12" Type="http://schemas.openxmlformats.org/officeDocument/2006/relationships/customXml" Target="../ink/ink5.xml"/><Relationship Id="rId2" Type="http://schemas.openxmlformats.org/officeDocument/2006/relationships/notesSlide" Target="../notesSlides/notesSlide4.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NULL"/><Relationship Id="rId14" Type="http://schemas.openxmlformats.org/officeDocument/2006/relationships/customXml" Target="../ink/ink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161E-7BB5-4992-9C61-8E4477A0CD2F}"/>
              </a:ext>
            </a:extLst>
          </p:cNvPr>
          <p:cNvSpPr>
            <a:spLocks noGrp="1"/>
          </p:cNvSpPr>
          <p:nvPr>
            <p:ph type="ctrTitle"/>
          </p:nvPr>
        </p:nvSpPr>
        <p:spPr/>
        <p:txBody>
          <a:bodyPr/>
          <a:lstStyle/>
          <a:p>
            <a:r>
              <a:rPr lang="en-US" dirty="0"/>
              <a:t>IN5430</a:t>
            </a:r>
          </a:p>
        </p:txBody>
      </p:sp>
      <p:sp>
        <p:nvSpPr>
          <p:cNvPr id="3" name="Subtitle 2">
            <a:extLst>
              <a:ext uri="{FF2B5EF4-FFF2-40B4-BE49-F238E27FC236}">
                <a16:creationId xmlns:a16="http://schemas.microsoft.com/office/drawing/2014/main" id="{618C2059-8D9D-4ADA-850D-9CC7D110AF66}"/>
              </a:ext>
            </a:extLst>
          </p:cNvPr>
          <p:cNvSpPr>
            <a:spLocks noGrp="1"/>
          </p:cNvSpPr>
          <p:nvPr>
            <p:ph type="subTitle" idx="1"/>
          </p:nvPr>
        </p:nvSpPr>
        <p:spPr/>
        <p:txBody>
          <a:bodyPr>
            <a:normAutofit lnSpcReduction="10000"/>
          </a:bodyPr>
          <a:lstStyle/>
          <a:p>
            <a:r>
              <a:rPr lang="en-US" dirty="0"/>
              <a:t>Seminar 19.2.20</a:t>
            </a:r>
          </a:p>
          <a:p>
            <a:endParaRPr lang="nb-NO" dirty="0"/>
          </a:p>
          <a:p>
            <a:r>
              <a:rPr lang="en-US" dirty="0"/>
              <a:t>Information Infrastructure</a:t>
            </a:r>
          </a:p>
          <a:p>
            <a:r>
              <a:rPr lang="en-US" dirty="0"/>
              <a:t>Network Governance</a:t>
            </a:r>
          </a:p>
        </p:txBody>
      </p:sp>
    </p:spTree>
    <p:extLst>
      <p:ext uri="{BB962C8B-B14F-4D97-AF65-F5344CB8AC3E}">
        <p14:creationId xmlns:p14="http://schemas.microsoft.com/office/powerpoint/2010/main" val="129660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3C534D-C81F-3944-91E7-2FB0A370D613}"/>
              </a:ext>
            </a:extLst>
          </p:cNvPr>
          <p:cNvSpPr>
            <a:spLocks noGrp="1"/>
          </p:cNvSpPr>
          <p:nvPr>
            <p:ph type="title"/>
          </p:nvPr>
        </p:nvSpPr>
        <p:spPr>
          <a:xfrm>
            <a:off x="838200" y="365125"/>
            <a:ext cx="10515600" cy="1325563"/>
          </a:xfrm>
        </p:spPr>
        <p:txBody>
          <a:bodyPr>
            <a:normAutofit/>
          </a:bodyPr>
          <a:lstStyle/>
          <a:p>
            <a:r>
              <a:rPr lang="en-US" dirty="0"/>
              <a:t>Privacy, GDPR and data platforms</a:t>
            </a:r>
          </a:p>
        </p:txBody>
      </p:sp>
      <p:sp>
        <p:nvSpPr>
          <p:cNvPr id="6" name="TekstSylinder 5">
            <a:extLst>
              <a:ext uri="{FF2B5EF4-FFF2-40B4-BE49-F238E27FC236}">
                <a16:creationId xmlns:a16="http://schemas.microsoft.com/office/drawing/2014/main" id="{AB0A4B38-EAF2-4944-9D1A-6214802238A3}"/>
              </a:ext>
            </a:extLst>
          </p:cNvPr>
          <p:cNvSpPr txBox="1"/>
          <p:nvPr/>
        </p:nvSpPr>
        <p:spPr>
          <a:xfrm>
            <a:off x="850610" y="2521058"/>
            <a:ext cx="4940300" cy="230832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 Is the most important change in data privacy regulation in 20 years. </a:t>
            </a:r>
            <a:r>
              <a:rPr lang="en-US"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hlinkClick r:id="rId3"/>
              </a:rPr>
              <a:t>www.EUgdpr.no</a:t>
            </a:r>
            <a:r>
              <a:rPr lang="en-US" sz="1600" dirty="0">
                <a:latin typeface="Arial" panose="020B0604020202020204" pitchFamily="34" charset="0"/>
                <a:cs typeface="Arial" panose="020B0604020202020204" pitchFamily="34" charset="0"/>
              </a:rPr>
              <a:t>)</a:t>
            </a:r>
          </a:p>
          <a:p>
            <a:endParaRPr lang="en-US" sz="1600" i="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Sets clear restrictions on what a company / organization can do with personal data</a:t>
            </a:r>
          </a:p>
          <a:p>
            <a:endParaRPr lang="en-US" sz="1600" i="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We, as users gets more control over our personal data through a set of rights</a:t>
            </a:r>
          </a:p>
          <a:p>
            <a:endParaRPr lang="en-US" sz="1600" dirty="0">
              <a:latin typeface="Arial" panose="020B0604020202020204" pitchFamily="34" charset="0"/>
              <a:cs typeface="Arial" panose="020B0604020202020204" pitchFamily="34" charset="0"/>
            </a:endParaRPr>
          </a:p>
        </p:txBody>
      </p:sp>
      <p:sp>
        <p:nvSpPr>
          <p:cNvPr id="4" name="TekstSylinder 3">
            <a:extLst>
              <a:ext uri="{FF2B5EF4-FFF2-40B4-BE49-F238E27FC236}">
                <a16:creationId xmlns:a16="http://schemas.microsoft.com/office/drawing/2014/main" id="{31B1EDBF-F010-0046-AE59-A5B606247B2F}"/>
              </a:ext>
            </a:extLst>
          </p:cNvPr>
          <p:cNvSpPr txBox="1"/>
          <p:nvPr/>
        </p:nvSpPr>
        <p:spPr>
          <a:xfrm>
            <a:off x="6855289" y="3012113"/>
            <a:ext cx="432299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Manage data access</a:t>
            </a:r>
          </a:p>
        </p:txBody>
      </p:sp>
      <p:sp>
        <p:nvSpPr>
          <p:cNvPr id="3" name="Rektangel 2">
            <a:extLst>
              <a:ext uri="{FF2B5EF4-FFF2-40B4-BE49-F238E27FC236}">
                <a16:creationId xmlns:a16="http://schemas.microsoft.com/office/drawing/2014/main" id="{B86C88CF-4824-414E-88DE-DE21ACC3EA42}"/>
              </a:ext>
            </a:extLst>
          </p:cNvPr>
          <p:cNvSpPr/>
          <p:nvPr/>
        </p:nvSpPr>
        <p:spPr>
          <a:xfrm>
            <a:off x="848531" y="2055813"/>
            <a:ext cx="494237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GDPR - </a:t>
            </a:r>
            <a:r>
              <a:rPr lang="en-US" b="1" i="1" dirty="0">
                <a:latin typeface="Arial" panose="020B0604020202020204" pitchFamily="34" charset="0"/>
                <a:cs typeface="Arial" panose="020B0604020202020204" pitchFamily="34" charset="0"/>
              </a:rPr>
              <a:t>General Data Protection Regulation</a:t>
            </a:r>
          </a:p>
        </p:txBody>
      </p:sp>
      <p:sp>
        <p:nvSpPr>
          <p:cNvPr id="7" name="Rektangel 6">
            <a:extLst>
              <a:ext uri="{FF2B5EF4-FFF2-40B4-BE49-F238E27FC236}">
                <a16:creationId xmlns:a16="http://schemas.microsoft.com/office/drawing/2014/main" id="{C7B66AE2-782A-9D45-89F2-5E456E75992C}"/>
              </a:ext>
            </a:extLst>
          </p:cNvPr>
          <p:cNvSpPr/>
          <p:nvPr/>
        </p:nvSpPr>
        <p:spPr>
          <a:xfrm>
            <a:off x="6314161" y="2055813"/>
            <a:ext cx="49403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Benefits of having a data platform</a:t>
            </a:r>
            <a:endParaRPr lang="en-US" b="1" i="1" dirty="0">
              <a:latin typeface="Arial" panose="020B0604020202020204" pitchFamily="34" charset="0"/>
              <a:cs typeface="Arial" panose="020B0604020202020204" pitchFamily="34" charset="0"/>
            </a:endParaRPr>
          </a:p>
        </p:txBody>
      </p:sp>
      <p:sp>
        <p:nvSpPr>
          <p:cNvPr id="8" name="TekstSylinder 7">
            <a:extLst>
              <a:ext uri="{FF2B5EF4-FFF2-40B4-BE49-F238E27FC236}">
                <a16:creationId xmlns:a16="http://schemas.microsoft.com/office/drawing/2014/main" id="{877613D1-FDE2-C745-80F2-7680AE9FBE35}"/>
              </a:ext>
            </a:extLst>
          </p:cNvPr>
          <p:cNvSpPr txBox="1"/>
          <p:nvPr/>
        </p:nvSpPr>
        <p:spPr>
          <a:xfrm>
            <a:off x="6855289" y="4131027"/>
            <a:ext cx="432299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Overview of GDPR verified data</a:t>
            </a:r>
          </a:p>
        </p:txBody>
      </p:sp>
      <p:cxnSp>
        <p:nvCxnSpPr>
          <p:cNvPr id="9" name="Rett linje 8">
            <a:extLst>
              <a:ext uri="{FF2B5EF4-FFF2-40B4-BE49-F238E27FC236}">
                <a16:creationId xmlns:a16="http://schemas.microsoft.com/office/drawing/2014/main" id="{59CCAEA4-EA9F-C942-A548-A59583A27D3D}"/>
              </a:ext>
            </a:extLst>
          </p:cNvPr>
          <p:cNvCxnSpPr>
            <a:cxnSpLocks/>
          </p:cNvCxnSpPr>
          <p:nvPr/>
        </p:nvCxnSpPr>
        <p:spPr>
          <a:xfrm>
            <a:off x="838199" y="2413012"/>
            <a:ext cx="486395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1C5BB019-ECC2-E649-A9B8-702A5B9D62B2}"/>
              </a:ext>
            </a:extLst>
          </p:cNvPr>
          <p:cNvCxnSpPr>
            <a:cxnSpLocks/>
          </p:cNvCxnSpPr>
          <p:nvPr/>
        </p:nvCxnSpPr>
        <p:spPr>
          <a:xfrm>
            <a:off x="6314161" y="2413012"/>
            <a:ext cx="486412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1890D17-1DC9-ED48-AFE9-8D9D9F08DCB7}"/>
              </a:ext>
            </a:extLst>
          </p:cNvPr>
          <p:cNvSpPr/>
          <p:nvPr/>
        </p:nvSpPr>
        <p:spPr>
          <a:xfrm>
            <a:off x="6330836" y="2919164"/>
            <a:ext cx="524453" cy="524453"/>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15" name="Ellipse 14">
            <a:extLst>
              <a:ext uri="{FF2B5EF4-FFF2-40B4-BE49-F238E27FC236}">
                <a16:creationId xmlns:a16="http://schemas.microsoft.com/office/drawing/2014/main" id="{99FC0000-6EC3-2A45-8394-B12F339F6E40}"/>
              </a:ext>
            </a:extLst>
          </p:cNvPr>
          <p:cNvSpPr/>
          <p:nvPr/>
        </p:nvSpPr>
        <p:spPr>
          <a:xfrm>
            <a:off x="6330836" y="4038078"/>
            <a:ext cx="524453" cy="524453"/>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pic>
        <p:nvPicPr>
          <p:cNvPr id="18" name="Grafikk 17" descr="Sjekkliste">
            <a:extLst>
              <a:ext uri="{FF2B5EF4-FFF2-40B4-BE49-F238E27FC236}">
                <a16:creationId xmlns:a16="http://schemas.microsoft.com/office/drawing/2014/main" id="{EFC1D934-F811-3E47-8E63-40CD6B25ED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4463" y="4071704"/>
            <a:ext cx="457200" cy="457200"/>
          </a:xfrm>
          <a:prstGeom prst="rect">
            <a:avLst/>
          </a:prstGeom>
        </p:spPr>
      </p:pic>
      <p:pic>
        <p:nvPicPr>
          <p:cNvPr id="20" name="Grafikk 19" descr="Lås">
            <a:extLst>
              <a:ext uri="{FF2B5EF4-FFF2-40B4-BE49-F238E27FC236}">
                <a16:creationId xmlns:a16="http://schemas.microsoft.com/office/drawing/2014/main" id="{3E2F99D8-A9B5-4148-A4BE-10DBB7B365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0835" y="2908890"/>
            <a:ext cx="524453" cy="524453"/>
          </a:xfrm>
          <a:prstGeom prst="rect">
            <a:avLst/>
          </a:prstGeom>
        </p:spPr>
      </p:pic>
      <p:pic>
        <p:nvPicPr>
          <p:cNvPr id="21" name="Bilde 20">
            <a:extLst>
              <a:ext uri="{FF2B5EF4-FFF2-40B4-BE49-F238E27FC236}">
                <a16:creationId xmlns:a16="http://schemas.microsoft.com/office/drawing/2014/main" id="{99D93EA7-6703-B640-99CC-5F6D1B850C30}"/>
              </a:ext>
            </a:extLst>
          </p:cNvPr>
          <p:cNvPicPr>
            <a:picLocks noChangeAspect="1"/>
          </p:cNvPicPr>
          <p:nvPr/>
        </p:nvPicPr>
        <p:blipFill>
          <a:blip r:embed="rId8"/>
          <a:stretch>
            <a:fillRect/>
          </a:stretch>
        </p:blipFill>
        <p:spPr>
          <a:xfrm>
            <a:off x="1630593" y="4702445"/>
            <a:ext cx="3279169" cy="1841800"/>
          </a:xfrm>
          <a:prstGeom prst="rect">
            <a:avLst/>
          </a:prstGeom>
        </p:spPr>
      </p:pic>
      <p:sp>
        <p:nvSpPr>
          <p:cNvPr id="23" name="Ellipse 22">
            <a:extLst>
              <a:ext uri="{FF2B5EF4-FFF2-40B4-BE49-F238E27FC236}">
                <a16:creationId xmlns:a16="http://schemas.microsoft.com/office/drawing/2014/main" id="{B92A78FA-CFEE-EC45-A03A-B9FAD76BDC53}"/>
              </a:ext>
            </a:extLst>
          </p:cNvPr>
          <p:cNvSpPr/>
          <p:nvPr/>
        </p:nvSpPr>
        <p:spPr>
          <a:xfrm flipH="1">
            <a:off x="6315385" y="5323486"/>
            <a:ext cx="295929" cy="2942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Rett linje 23">
            <a:extLst>
              <a:ext uri="{FF2B5EF4-FFF2-40B4-BE49-F238E27FC236}">
                <a16:creationId xmlns:a16="http://schemas.microsoft.com/office/drawing/2014/main" id="{BA120851-F542-0249-AD22-AA4E0A93C23D}"/>
              </a:ext>
            </a:extLst>
          </p:cNvPr>
          <p:cNvCxnSpPr>
            <a:cxnSpLocks/>
            <a:stCxn id="23" idx="4"/>
          </p:cNvCxnSpPr>
          <p:nvPr/>
        </p:nvCxnSpPr>
        <p:spPr>
          <a:xfrm>
            <a:off x="6463349" y="5617699"/>
            <a:ext cx="1" cy="626519"/>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Rett linje 24">
            <a:extLst>
              <a:ext uri="{FF2B5EF4-FFF2-40B4-BE49-F238E27FC236}">
                <a16:creationId xmlns:a16="http://schemas.microsoft.com/office/drawing/2014/main" id="{C68BA61A-9059-3E45-A443-AD60D6E895BE}"/>
              </a:ext>
            </a:extLst>
          </p:cNvPr>
          <p:cNvCxnSpPr>
            <a:cxnSpLocks/>
          </p:cNvCxnSpPr>
          <p:nvPr/>
        </p:nvCxnSpPr>
        <p:spPr>
          <a:xfrm flipH="1">
            <a:off x="6315385" y="6230377"/>
            <a:ext cx="147965" cy="402413"/>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Rett linje 25">
            <a:extLst>
              <a:ext uri="{FF2B5EF4-FFF2-40B4-BE49-F238E27FC236}">
                <a16:creationId xmlns:a16="http://schemas.microsoft.com/office/drawing/2014/main" id="{079D545F-FB55-BD43-AA24-812CD368CBE7}"/>
              </a:ext>
            </a:extLst>
          </p:cNvPr>
          <p:cNvCxnSpPr>
            <a:cxnSpLocks/>
          </p:cNvCxnSpPr>
          <p:nvPr/>
        </p:nvCxnSpPr>
        <p:spPr>
          <a:xfrm>
            <a:off x="6465510" y="6228023"/>
            <a:ext cx="142742" cy="381684"/>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Rett linje 26">
            <a:extLst>
              <a:ext uri="{FF2B5EF4-FFF2-40B4-BE49-F238E27FC236}">
                <a16:creationId xmlns:a16="http://schemas.microsoft.com/office/drawing/2014/main" id="{699557C5-8B01-504A-9CCF-10C49A1A0FD6}"/>
              </a:ext>
            </a:extLst>
          </p:cNvPr>
          <p:cNvCxnSpPr>
            <a:cxnSpLocks/>
          </p:cNvCxnSpPr>
          <p:nvPr/>
        </p:nvCxnSpPr>
        <p:spPr>
          <a:xfrm>
            <a:off x="6458704" y="5768110"/>
            <a:ext cx="164426" cy="181563"/>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Rett linje 27">
            <a:extLst>
              <a:ext uri="{FF2B5EF4-FFF2-40B4-BE49-F238E27FC236}">
                <a16:creationId xmlns:a16="http://schemas.microsoft.com/office/drawing/2014/main" id="{B5D67D62-ED97-304F-81B2-56DDED4D3CB4}"/>
              </a:ext>
            </a:extLst>
          </p:cNvPr>
          <p:cNvCxnSpPr>
            <a:cxnSpLocks/>
          </p:cNvCxnSpPr>
          <p:nvPr/>
        </p:nvCxnSpPr>
        <p:spPr>
          <a:xfrm flipH="1">
            <a:off x="6536881" y="5949675"/>
            <a:ext cx="86249" cy="192687"/>
          </a:xfrm>
          <a:prstGeom prst="line">
            <a:avLst/>
          </a:prstGeom>
          <a:ln w="12700"/>
        </p:spPr>
        <p:style>
          <a:lnRef idx="1">
            <a:schemeClr val="dk1"/>
          </a:lnRef>
          <a:fillRef idx="0">
            <a:schemeClr val="dk1"/>
          </a:fillRef>
          <a:effectRef idx="0">
            <a:schemeClr val="dk1"/>
          </a:effectRef>
          <a:fontRef idx="minor">
            <a:schemeClr val="tx1"/>
          </a:fontRef>
        </p:style>
      </p:cxnSp>
      <p:sp>
        <p:nvSpPr>
          <p:cNvPr id="29" name="Ellipse 28">
            <a:extLst>
              <a:ext uri="{FF2B5EF4-FFF2-40B4-BE49-F238E27FC236}">
                <a16:creationId xmlns:a16="http://schemas.microsoft.com/office/drawing/2014/main" id="{CB4C2B0B-20BC-5B45-A2A9-7561EB5223B8}"/>
              </a:ext>
            </a:extLst>
          </p:cNvPr>
          <p:cNvSpPr/>
          <p:nvPr/>
        </p:nvSpPr>
        <p:spPr>
          <a:xfrm flipH="1">
            <a:off x="6400299" y="5440238"/>
            <a:ext cx="37280" cy="48194"/>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4" name="Rett linje 33">
            <a:extLst>
              <a:ext uri="{FF2B5EF4-FFF2-40B4-BE49-F238E27FC236}">
                <a16:creationId xmlns:a16="http://schemas.microsoft.com/office/drawing/2014/main" id="{9AAF5CA1-9A2D-4C4E-AF42-2F7CA84D5647}"/>
              </a:ext>
            </a:extLst>
          </p:cNvPr>
          <p:cNvCxnSpPr>
            <a:cxnSpLocks/>
          </p:cNvCxnSpPr>
          <p:nvPr/>
        </p:nvCxnSpPr>
        <p:spPr>
          <a:xfrm flipH="1">
            <a:off x="6336892" y="5768109"/>
            <a:ext cx="129005" cy="143339"/>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Rett linje 34">
            <a:extLst>
              <a:ext uri="{FF2B5EF4-FFF2-40B4-BE49-F238E27FC236}">
                <a16:creationId xmlns:a16="http://schemas.microsoft.com/office/drawing/2014/main" id="{3DABAD5E-83EE-4D4F-A3A8-2821177BAA13}"/>
              </a:ext>
            </a:extLst>
          </p:cNvPr>
          <p:cNvCxnSpPr>
            <a:cxnSpLocks/>
          </p:cNvCxnSpPr>
          <p:nvPr/>
        </p:nvCxnSpPr>
        <p:spPr>
          <a:xfrm>
            <a:off x="6153297" y="5858891"/>
            <a:ext cx="187890" cy="44094"/>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Rett linje 35">
            <a:extLst>
              <a:ext uri="{FF2B5EF4-FFF2-40B4-BE49-F238E27FC236}">
                <a16:creationId xmlns:a16="http://schemas.microsoft.com/office/drawing/2014/main" id="{274DC622-C0D1-5D4C-932A-85286EDAD469}"/>
              </a:ext>
            </a:extLst>
          </p:cNvPr>
          <p:cNvCxnSpPr>
            <a:cxnSpLocks/>
          </p:cNvCxnSpPr>
          <p:nvPr/>
        </p:nvCxnSpPr>
        <p:spPr>
          <a:xfrm>
            <a:off x="6379696" y="5401831"/>
            <a:ext cx="94706" cy="6679"/>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Rett linje 31">
            <a:extLst>
              <a:ext uri="{FF2B5EF4-FFF2-40B4-BE49-F238E27FC236}">
                <a16:creationId xmlns:a16="http://schemas.microsoft.com/office/drawing/2014/main" id="{4C888D7A-75A0-0344-AE5C-B56D2D5DECA3}"/>
              </a:ext>
            </a:extLst>
          </p:cNvPr>
          <p:cNvCxnSpPr>
            <a:cxnSpLocks/>
          </p:cNvCxnSpPr>
          <p:nvPr/>
        </p:nvCxnSpPr>
        <p:spPr>
          <a:xfrm>
            <a:off x="6341187" y="5541758"/>
            <a:ext cx="100983" cy="7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Bildeforklaring formet som en ellipse 32">
            <a:extLst>
              <a:ext uri="{FF2B5EF4-FFF2-40B4-BE49-F238E27FC236}">
                <a16:creationId xmlns:a16="http://schemas.microsoft.com/office/drawing/2014/main" id="{397FDB5A-7475-ED44-B434-EFF854CBB911}"/>
              </a:ext>
            </a:extLst>
          </p:cNvPr>
          <p:cNvSpPr/>
          <p:nvPr/>
        </p:nvSpPr>
        <p:spPr>
          <a:xfrm>
            <a:off x="6855288" y="4528904"/>
            <a:ext cx="2742724" cy="1021187"/>
          </a:xfrm>
          <a:prstGeom prst="wedgeEllipseCallout">
            <a:avLst>
              <a:gd name="adj1" fmla="val -57720"/>
              <a:gd name="adj2" fmla="val 504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cxnSp>
        <p:nvCxnSpPr>
          <p:cNvPr id="50" name="Rett linje 49">
            <a:extLst>
              <a:ext uri="{FF2B5EF4-FFF2-40B4-BE49-F238E27FC236}">
                <a16:creationId xmlns:a16="http://schemas.microsoft.com/office/drawing/2014/main" id="{8A0BD982-979B-5C44-9355-7D7CC6175708}"/>
              </a:ext>
            </a:extLst>
          </p:cNvPr>
          <p:cNvCxnSpPr>
            <a:cxnSpLocks/>
          </p:cNvCxnSpPr>
          <p:nvPr/>
        </p:nvCxnSpPr>
        <p:spPr>
          <a:xfrm flipV="1">
            <a:off x="6373419" y="5544855"/>
            <a:ext cx="64959" cy="45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kstSylinder 52">
            <a:extLst>
              <a:ext uri="{FF2B5EF4-FFF2-40B4-BE49-F238E27FC236}">
                <a16:creationId xmlns:a16="http://schemas.microsoft.com/office/drawing/2014/main" id="{930FFE96-1E27-0944-A07E-63D6EC01382C}"/>
              </a:ext>
            </a:extLst>
          </p:cNvPr>
          <p:cNvSpPr txBox="1"/>
          <p:nvPr/>
        </p:nvSpPr>
        <p:spPr>
          <a:xfrm>
            <a:off x="7260622" y="4651099"/>
            <a:ext cx="223845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Hey! This GDPR thing looks like it will be a big hassle when we do ML…</a:t>
            </a:r>
          </a:p>
        </p:txBody>
      </p:sp>
      <p:grpSp>
        <p:nvGrpSpPr>
          <p:cNvPr id="85" name="Gruppe 84">
            <a:extLst>
              <a:ext uri="{FF2B5EF4-FFF2-40B4-BE49-F238E27FC236}">
                <a16:creationId xmlns:a16="http://schemas.microsoft.com/office/drawing/2014/main" id="{A8922D52-CF81-B94D-B131-CF98F37120EF}"/>
              </a:ext>
            </a:extLst>
          </p:cNvPr>
          <p:cNvGrpSpPr/>
          <p:nvPr/>
        </p:nvGrpSpPr>
        <p:grpSpPr>
          <a:xfrm>
            <a:off x="9854710" y="5188946"/>
            <a:ext cx="324207" cy="1303929"/>
            <a:chOff x="10202284" y="5240496"/>
            <a:chExt cx="324207" cy="1303929"/>
          </a:xfrm>
        </p:grpSpPr>
        <p:grpSp>
          <p:nvGrpSpPr>
            <p:cNvPr id="73" name="Gruppe 72">
              <a:extLst>
                <a:ext uri="{FF2B5EF4-FFF2-40B4-BE49-F238E27FC236}">
                  <a16:creationId xmlns:a16="http://schemas.microsoft.com/office/drawing/2014/main" id="{F454B381-B56C-484B-B712-63997127F611}"/>
                </a:ext>
              </a:extLst>
            </p:cNvPr>
            <p:cNvGrpSpPr/>
            <p:nvPr/>
          </p:nvGrpSpPr>
          <p:grpSpPr>
            <a:xfrm>
              <a:off x="10215683" y="5240496"/>
              <a:ext cx="295929" cy="294213"/>
              <a:chOff x="9981927" y="5341325"/>
              <a:chExt cx="295929" cy="294213"/>
            </a:xfrm>
          </p:grpSpPr>
          <p:sp>
            <p:nvSpPr>
              <p:cNvPr id="54" name="Ellipse 53">
                <a:extLst>
                  <a:ext uri="{FF2B5EF4-FFF2-40B4-BE49-F238E27FC236}">
                    <a16:creationId xmlns:a16="http://schemas.microsoft.com/office/drawing/2014/main" id="{D4145C9F-0CDA-8A4E-B438-6BDFB3D14EAD}"/>
                  </a:ext>
                </a:extLst>
              </p:cNvPr>
              <p:cNvSpPr/>
              <p:nvPr/>
            </p:nvSpPr>
            <p:spPr>
              <a:xfrm flipH="1">
                <a:off x="9981927" y="5341325"/>
                <a:ext cx="295929" cy="2942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Avrundet rektangel 58">
                <a:extLst>
                  <a:ext uri="{FF2B5EF4-FFF2-40B4-BE49-F238E27FC236}">
                    <a16:creationId xmlns:a16="http://schemas.microsoft.com/office/drawing/2014/main" id="{A830FC26-3FDB-C148-9AA6-19765304E32D}"/>
                  </a:ext>
                </a:extLst>
              </p:cNvPr>
              <p:cNvSpPr/>
              <p:nvPr/>
            </p:nvSpPr>
            <p:spPr>
              <a:xfrm>
                <a:off x="10020880" y="5434778"/>
                <a:ext cx="96471" cy="5365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0" name="Avrundet rektangel 59">
                <a:extLst>
                  <a:ext uri="{FF2B5EF4-FFF2-40B4-BE49-F238E27FC236}">
                    <a16:creationId xmlns:a16="http://schemas.microsoft.com/office/drawing/2014/main" id="{E62F156E-17DB-0143-8F62-2D184BCD68CE}"/>
                  </a:ext>
                </a:extLst>
              </p:cNvPr>
              <p:cNvSpPr/>
              <p:nvPr/>
            </p:nvSpPr>
            <p:spPr>
              <a:xfrm>
                <a:off x="10147122" y="5434778"/>
                <a:ext cx="96471" cy="5365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2" name="Rett linje 61">
                <a:extLst>
                  <a:ext uri="{FF2B5EF4-FFF2-40B4-BE49-F238E27FC236}">
                    <a16:creationId xmlns:a16="http://schemas.microsoft.com/office/drawing/2014/main" id="{A1968813-5B27-4240-9941-207BFD57C6DB}"/>
                  </a:ext>
                </a:extLst>
              </p:cNvPr>
              <p:cNvCxnSpPr>
                <a:stCxn id="59" idx="3"/>
                <a:endCxn id="60" idx="1"/>
              </p:cNvCxnSpPr>
              <p:nvPr/>
            </p:nvCxnSpPr>
            <p:spPr>
              <a:xfrm>
                <a:off x="10117351" y="5461605"/>
                <a:ext cx="2977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4A7C7F4D-72B9-3D44-BB33-C3610B9CCAC1}"/>
                  </a:ext>
                </a:extLst>
              </p:cNvPr>
              <p:cNvCxnSpPr>
                <a:cxnSpLocks/>
                <a:stCxn id="60" idx="3"/>
              </p:cNvCxnSpPr>
              <p:nvPr/>
            </p:nvCxnSpPr>
            <p:spPr>
              <a:xfrm flipV="1">
                <a:off x="10243593" y="5432966"/>
                <a:ext cx="24540" cy="286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91441D92-149C-2848-AAF8-59EADAE8A1F7}"/>
                  </a:ext>
                </a:extLst>
              </p:cNvPr>
              <p:cNvCxnSpPr>
                <a:cxnSpLocks/>
                <a:stCxn id="59" idx="1"/>
              </p:cNvCxnSpPr>
              <p:nvPr/>
            </p:nvCxnSpPr>
            <p:spPr>
              <a:xfrm flipH="1" flipV="1">
                <a:off x="9994756" y="5432966"/>
                <a:ext cx="26124" cy="286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Bue 71">
                <a:extLst>
                  <a:ext uri="{FF2B5EF4-FFF2-40B4-BE49-F238E27FC236}">
                    <a16:creationId xmlns:a16="http://schemas.microsoft.com/office/drawing/2014/main" id="{9473163C-9E1F-EF42-B02F-C11201D8E7D6}"/>
                  </a:ext>
                </a:extLst>
              </p:cNvPr>
              <p:cNvSpPr/>
              <p:nvPr/>
            </p:nvSpPr>
            <p:spPr>
              <a:xfrm rot="7878919">
                <a:off x="10037980" y="5418634"/>
                <a:ext cx="183822" cy="173597"/>
              </a:xfrm>
              <a:prstGeom prst="arc">
                <a:avLst>
                  <a:gd name="adj1" fmla="val 15033360"/>
                  <a:gd name="adj2" fmla="val 198733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pSp>
        <p:cxnSp>
          <p:nvCxnSpPr>
            <p:cNvPr id="74" name="Rett linje 73">
              <a:extLst>
                <a:ext uri="{FF2B5EF4-FFF2-40B4-BE49-F238E27FC236}">
                  <a16:creationId xmlns:a16="http://schemas.microsoft.com/office/drawing/2014/main" id="{A6D48216-F18B-ED42-B3A4-3685B4CC6AC0}"/>
                </a:ext>
              </a:extLst>
            </p:cNvPr>
            <p:cNvCxnSpPr>
              <a:cxnSpLocks/>
            </p:cNvCxnSpPr>
            <p:nvPr/>
          </p:nvCxnSpPr>
          <p:spPr>
            <a:xfrm>
              <a:off x="10366709" y="5529334"/>
              <a:ext cx="1" cy="626519"/>
            </a:xfrm>
            <a:prstGeom prst="line">
              <a:avLst/>
            </a:prstGeom>
            <a:ln w="19050"/>
          </p:spPr>
          <p:style>
            <a:lnRef idx="1">
              <a:schemeClr val="dk1"/>
            </a:lnRef>
            <a:fillRef idx="0">
              <a:schemeClr val="dk1"/>
            </a:fillRef>
            <a:effectRef idx="0">
              <a:schemeClr val="dk1"/>
            </a:effectRef>
            <a:fontRef idx="minor">
              <a:schemeClr val="tx1"/>
            </a:fontRef>
          </p:style>
        </p:cxnSp>
        <p:cxnSp>
          <p:nvCxnSpPr>
            <p:cNvPr id="75" name="Rett linje 74">
              <a:extLst>
                <a:ext uri="{FF2B5EF4-FFF2-40B4-BE49-F238E27FC236}">
                  <a16:creationId xmlns:a16="http://schemas.microsoft.com/office/drawing/2014/main" id="{F927B099-E5C1-5546-9779-B8B6D8E8A204}"/>
                </a:ext>
              </a:extLst>
            </p:cNvPr>
            <p:cNvCxnSpPr>
              <a:cxnSpLocks/>
            </p:cNvCxnSpPr>
            <p:nvPr/>
          </p:nvCxnSpPr>
          <p:spPr>
            <a:xfrm flipH="1">
              <a:off x="10218745" y="6142012"/>
              <a:ext cx="147965" cy="402413"/>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Rett linje 75">
              <a:extLst>
                <a:ext uri="{FF2B5EF4-FFF2-40B4-BE49-F238E27FC236}">
                  <a16:creationId xmlns:a16="http://schemas.microsoft.com/office/drawing/2014/main" id="{C6FBF25D-CC8F-5342-86CC-BFA2B78464B0}"/>
                </a:ext>
              </a:extLst>
            </p:cNvPr>
            <p:cNvCxnSpPr>
              <a:cxnSpLocks/>
            </p:cNvCxnSpPr>
            <p:nvPr/>
          </p:nvCxnSpPr>
          <p:spPr>
            <a:xfrm>
              <a:off x="10368870" y="6139658"/>
              <a:ext cx="142742" cy="381684"/>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Rett linje 76">
              <a:extLst>
                <a:ext uri="{FF2B5EF4-FFF2-40B4-BE49-F238E27FC236}">
                  <a16:creationId xmlns:a16="http://schemas.microsoft.com/office/drawing/2014/main" id="{312477E5-DADC-FA47-BC5A-FC64F32DF13C}"/>
                </a:ext>
              </a:extLst>
            </p:cNvPr>
            <p:cNvCxnSpPr>
              <a:cxnSpLocks/>
            </p:cNvCxnSpPr>
            <p:nvPr/>
          </p:nvCxnSpPr>
          <p:spPr>
            <a:xfrm>
              <a:off x="10362064" y="5679745"/>
              <a:ext cx="164426" cy="181563"/>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Rett linje 77">
              <a:extLst>
                <a:ext uri="{FF2B5EF4-FFF2-40B4-BE49-F238E27FC236}">
                  <a16:creationId xmlns:a16="http://schemas.microsoft.com/office/drawing/2014/main" id="{7A25CA3C-5BB2-7744-9611-DAA5676325FC}"/>
                </a:ext>
              </a:extLst>
            </p:cNvPr>
            <p:cNvCxnSpPr>
              <a:cxnSpLocks/>
            </p:cNvCxnSpPr>
            <p:nvPr/>
          </p:nvCxnSpPr>
          <p:spPr>
            <a:xfrm flipH="1">
              <a:off x="10378525" y="5861310"/>
              <a:ext cx="147966" cy="41675"/>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Rett linje 78">
              <a:extLst>
                <a:ext uri="{FF2B5EF4-FFF2-40B4-BE49-F238E27FC236}">
                  <a16:creationId xmlns:a16="http://schemas.microsoft.com/office/drawing/2014/main" id="{F065DC1B-73F3-6D43-A402-957965B8A6E4}"/>
                </a:ext>
              </a:extLst>
            </p:cNvPr>
            <p:cNvCxnSpPr>
              <a:cxnSpLocks/>
            </p:cNvCxnSpPr>
            <p:nvPr/>
          </p:nvCxnSpPr>
          <p:spPr>
            <a:xfrm flipH="1">
              <a:off x="10215683" y="5679744"/>
              <a:ext cx="153575" cy="179147"/>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Rett linje 79">
              <a:extLst>
                <a:ext uri="{FF2B5EF4-FFF2-40B4-BE49-F238E27FC236}">
                  <a16:creationId xmlns:a16="http://schemas.microsoft.com/office/drawing/2014/main" id="{A24D1C66-B4A5-9749-BD33-6E0947F7F08F}"/>
                </a:ext>
              </a:extLst>
            </p:cNvPr>
            <p:cNvCxnSpPr>
              <a:cxnSpLocks/>
            </p:cNvCxnSpPr>
            <p:nvPr/>
          </p:nvCxnSpPr>
          <p:spPr>
            <a:xfrm flipH="1" flipV="1">
              <a:off x="10202284" y="5849871"/>
              <a:ext cx="157233" cy="53115"/>
            </a:xfrm>
            <a:prstGeom prst="line">
              <a:avLst/>
            </a:prstGeom>
            <a:ln w="12700"/>
          </p:spPr>
          <p:style>
            <a:lnRef idx="1">
              <a:schemeClr val="dk1"/>
            </a:lnRef>
            <a:fillRef idx="0">
              <a:schemeClr val="dk1"/>
            </a:fillRef>
            <a:effectRef idx="0">
              <a:schemeClr val="dk1"/>
            </a:effectRef>
            <a:fontRef idx="minor">
              <a:schemeClr val="tx1"/>
            </a:fontRef>
          </p:style>
        </p:cxnSp>
      </p:grpSp>
      <p:sp>
        <p:nvSpPr>
          <p:cNvPr id="86" name="TekstSylinder 85">
            <a:extLst>
              <a:ext uri="{FF2B5EF4-FFF2-40B4-BE49-F238E27FC236}">
                <a16:creationId xmlns:a16="http://schemas.microsoft.com/office/drawing/2014/main" id="{81E73259-1A30-5D4A-8700-FC1A6F0624CB}"/>
              </a:ext>
            </a:extLst>
          </p:cNvPr>
          <p:cNvSpPr txBox="1"/>
          <p:nvPr/>
        </p:nvSpPr>
        <p:spPr>
          <a:xfrm>
            <a:off x="6623129" y="6418865"/>
            <a:ext cx="11441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ML developer</a:t>
            </a:r>
          </a:p>
        </p:txBody>
      </p:sp>
      <p:sp>
        <p:nvSpPr>
          <p:cNvPr id="87" name="TekstSylinder 86">
            <a:extLst>
              <a:ext uri="{FF2B5EF4-FFF2-40B4-BE49-F238E27FC236}">
                <a16:creationId xmlns:a16="http://schemas.microsoft.com/office/drawing/2014/main" id="{7CE1A42E-6B02-DD4F-AB3F-66D837506745}"/>
              </a:ext>
            </a:extLst>
          </p:cNvPr>
          <p:cNvSpPr txBox="1"/>
          <p:nvPr/>
        </p:nvSpPr>
        <p:spPr>
          <a:xfrm>
            <a:off x="10164037" y="6242013"/>
            <a:ext cx="11441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Legal officer</a:t>
            </a:r>
          </a:p>
        </p:txBody>
      </p:sp>
      <p:sp>
        <p:nvSpPr>
          <p:cNvPr id="88" name="Bildeforklaring formet som en ellipse 87">
            <a:extLst>
              <a:ext uri="{FF2B5EF4-FFF2-40B4-BE49-F238E27FC236}">
                <a16:creationId xmlns:a16="http://schemas.microsoft.com/office/drawing/2014/main" id="{1A318BCC-C3A5-4440-A272-1DBEB3FE69DE}"/>
              </a:ext>
            </a:extLst>
          </p:cNvPr>
          <p:cNvSpPr/>
          <p:nvPr/>
        </p:nvSpPr>
        <p:spPr>
          <a:xfrm>
            <a:off x="10289911" y="4528422"/>
            <a:ext cx="1855929" cy="982711"/>
          </a:xfrm>
          <a:prstGeom prst="wedgeEllipseCallout">
            <a:avLst>
              <a:gd name="adj1" fmla="val -57720"/>
              <a:gd name="adj2" fmla="val 371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89" name="TekstSylinder 88">
            <a:extLst>
              <a:ext uri="{FF2B5EF4-FFF2-40B4-BE49-F238E27FC236}">
                <a16:creationId xmlns:a16="http://schemas.microsoft.com/office/drawing/2014/main" id="{EDB82675-BC3D-9146-9F09-EF54A3E364CF}"/>
              </a:ext>
            </a:extLst>
          </p:cNvPr>
          <p:cNvSpPr txBox="1"/>
          <p:nvPr/>
        </p:nvSpPr>
        <p:spPr>
          <a:xfrm>
            <a:off x="10543167" y="4643665"/>
            <a:ext cx="149814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Now everything must go through me first, </a:t>
            </a:r>
            <a:r>
              <a:rPr lang="en-US" sz="1400" dirty="0" err="1">
                <a:latin typeface="Arial" panose="020B0604020202020204" pitchFamily="34" charset="0"/>
                <a:cs typeface="Arial" panose="020B0604020202020204" pitchFamily="34" charset="0"/>
              </a:rPr>
              <a:t>hehe</a:t>
            </a:r>
            <a:r>
              <a:rPr 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4866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E229AF51-5443-2F42-A43A-775E0A155FD8}"/>
              </a:ext>
            </a:extLst>
          </p:cNvPr>
          <p:cNvPicPr>
            <a:picLocks noGrp="1" noChangeAspect="1"/>
          </p:cNvPicPr>
          <p:nvPr>
            <p:ph idx="1"/>
          </p:nvPr>
        </p:nvPicPr>
        <p:blipFill>
          <a:blip r:embed="rId3"/>
          <a:stretch>
            <a:fillRect/>
          </a:stretch>
        </p:blipFill>
        <p:spPr>
          <a:xfrm>
            <a:off x="1810483" y="614871"/>
            <a:ext cx="8571033" cy="5628258"/>
          </a:xfrm>
        </p:spPr>
      </p:pic>
      <p:sp>
        <p:nvSpPr>
          <p:cNvPr id="6" name="Rektangel 5">
            <a:extLst>
              <a:ext uri="{FF2B5EF4-FFF2-40B4-BE49-F238E27FC236}">
                <a16:creationId xmlns:a16="http://schemas.microsoft.com/office/drawing/2014/main" id="{E3C7B4C0-0EC7-2C44-A1BB-D3CBF1EB2AFC}"/>
              </a:ext>
            </a:extLst>
          </p:cNvPr>
          <p:cNvSpPr/>
          <p:nvPr/>
        </p:nvSpPr>
        <p:spPr>
          <a:xfrm>
            <a:off x="1987550" y="6243129"/>
            <a:ext cx="7512050" cy="246221"/>
          </a:xfrm>
          <a:prstGeom prst="rect">
            <a:avLst/>
          </a:prstGeom>
        </p:spPr>
        <p:txBody>
          <a:bodyPr wrap="square">
            <a:spAutoFit/>
          </a:bodyPr>
          <a:lstStyle/>
          <a:p>
            <a:r>
              <a:rPr lang="nb-NO" sz="1000" dirty="0">
                <a:latin typeface="Arial" panose="020B0604020202020204" pitchFamily="34" charset="0"/>
                <a:cs typeface="Arial" panose="020B0604020202020204" pitchFamily="34" charset="0"/>
              </a:rPr>
              <a:t>Source: </a:t>
            </a:r>
            <a:r>
              <a:rPr lang="nb-NO" sz="1000" dirty="0">
                <a:latin typeface="Arial" panose="020B0604020202020204" pitchFamily="34" charset="0"/>
                <a:cs typeface="Arial" panose="020B0604020202020204" pitchFamily="34" charset="0"/>
                <a:hlinkClick r:id="rId4"/>
              </a:rPr>
              <a:t>https://www.nrk.no/norge/nav-sliter-med-gamle-datasystemer-i-jakten-pa-trygdetabber-_-har-ikke-statistikk-1.14769965</a:t>
            </a:r>
            <a:endParaRPr lang="nb-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42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AFA4E5-4B35-4F4F-92DD-B3B67011F8D3}"/>
              </a:ext>
            </a:extLst>
          </p:cNvPr>
          <p:cNvSpPr>
            <a:spLocks noGrp="1"/>
          </p:cNvSpPr>
          <p:nvPr>
            <p:ph type="title"/>
          </p:nvPr>
        </p:nvSpPr>
        <p:spPr>
          <a:xfrm>
            <a:off x="838200" y="2002631"/>
            <a:ext cx="10515600" cy="2852737"/>
          </a:xfrm>
        </p:spPr>
        <p:txBody>
          <a:bodyPr anchor="ctr"/>
          <a:lstStyle/>
          <a:p>
            <a:pPr algn="ctr"/>
            <a:r>
              <a:rPr lang="nb-NO" dirty="0"/>
              <a:t>Network </a:t>
            </a:r>
            <a:r>
              <a:rPr lang="nb-NO" dirty="0" err="1"/>
              <a:t>Governance</a:t>
            </a:r>
            <a:endParaRPr lang="nb-NO" dirty="0"/>
          </a:p>
        </p:txBody>
      </p:sp>
    </p:spTree>
    <p:extLst>
      <p:ext uri="{BB962C8B-B14F-4D97-AF65-F5344CB8AC3E}">
        <p14:creationId xmlns:p14="http://schemas.microsoft.com/office/powerpoint/2010/main" val="96653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18C7A0-BF7B-3C41-9A46-F10031FDC555}"/>
              </a:ext>
            </a:extLst>
          </p:cNvPr>
          <p:cNvSpPr>
            <a:spLocks noGrp="1"/>
          </p:cNvSpPr>
          <p:nvPr>
            <p:ph type="title"/>
          </p:nvPr>
        </p:nvSpPr>
        <p:spPr/>
        <p:txBody>
          <a:bodyPr/>
          <a:lstStyle/>
          <a:p>
            <a:r>
              <a:rPr lang="en-US" dirty="0"/>
              <a:t>Exercise 3 (3min+5min)</a:t>
            </a:r>
          </a:p>
        </p:txBody>
      </p:sp>
      <p:sp>
        <p:nvSpPr>
          <p:cNvPr id="3" name="Plassholder for innhold 2">
            <a:extLst>
              <a:ext uri="{FF2B5EF4-FFF2-40B4-BE49-F238E27FC236}">
                <a16:creationId xmlns:a16="http://schemas.microsoft.com/office/drawing/2014/main" id="{3427B81F-3274-D249-899F-2FA1FF20456C}"/>
              </a:ext>
            </a:extLst>
          </p:cNvPr>
          <p:cNvSpPr>
            <a:spLocks noGrp="1"/>
          </p:cNvSpPr>
          <p:nvPr>
            <p:ph idx="1"/>
          </p:nvPr>
        </p:nvSpPr>
        <p:spPr>
          <a:xfrm>
            <a:off x="838200" y="1690688"/>
            <a:ext cx="10515600" cy="1325563"/>
          </a:xfrm>
        </p:spPr>
        <p:txBody>
          <a:bodyPr/>
          <a:lstStyle/>
          <a:p>
            <a:r>
              <a:rPr lang="en-US" dirty="0"/>
              <a:t>What is the difference between the following: </a:t>
            </a:r>
            <a:br>
              <a:rPr lang="en-US" dirty="0"/>
            </a:br>
            <a:r>
              <a:rPr lang="en-US" dirty="0"/>
              <a:t>	Management vs Governance vs Regulation</a:t>
            </a:r>
          </a:p>
          <a:p>
            <a:pPr lvl="1"/>
            <a:r>
              <a:rPr lang="en-US" dirty="0"/>
              <a:t>Explain by using specific examples </a:t>
            </a:r>
          </a:p>
          <a:p>
            <a:endParaRPr lang="en-US" dirty="0"/>
          </a:p>
          <a:p>
            <a:pPr marL="0" indent="0">
              <a:buNone/>
            </a:pPr>
            <a:endParaRPr lang="en-US" dirty="0"/>
          </a:p>
        </p:txBody>
      </p:sp>
      <p:sp>
        <p:nvSpPr>
          <p:cNvPr id="4" name="TekstSylinder 3">
            <a:extLst>
              <a:ext uri="{FF2B5EF4-FFF2-40B4-BE49-F238E27FC236}">
                <a16:creationId xmlns:a16="http://schemas.microsoft.com/office/drawing/2014/main" id="{56756908-003E-944A-9DD1-7ACF4C0CE9C8}"/>
              </a:ext>
            </a:extLst>
          </p:cNvPr>
          <p:cNvSpPr txBox="1"/>
          <p:nvPr/>
        </p:nvSpPr>
        <p:spPr>
          <a:xfrm>
            <a:off x="838200" y="3016251"/>
            <a:ext cx="10515600" cy="3539430"/>
          </a:xfrm>
          <a:prstGeom prst="rect">
            <a:avLst/>
          </a:prstGeom>
          <a:noFill/>
        </p:spPr>
        <p:txBody>
          <a:bodyPr wrap="square" rtlCol="0">
            <a:spAutoFit/>
          </a:bodyPr>
          <a:lstStyle/>
          <a:p>
            <a:r>
              <a:rPr lang="en-US" sz="2800" dirty="0"/>
              <a:t>Management: projects, corporations (closed hierarchical organizations)</a:t>
            </a:r>
          </a:p>
          <a:p>
            <a:r>
              <a:rPr lang="en-US" sz="2800" dirty="0"/>
              <a:t>Example: IT project at NAV</a:t>
            </a:r>
          </a:p>
          <a:p>
            <a:endParaRPr lang="en-US" sz="2800" dirty="0"/>
          </a:p>
          <a:p>
            <a:r>
              <a:rPr lang="en-US" sz="2800" dirty="0"/>
              <a:t>Governance: larger domains, less strict</a:t>
            </a:r>
          </a:p>
          <a:p>
            <a:r>
              <a:rPr lang="en-US" sz="2800" dirty="0"/>
              <a:t>Example: IT governance model at Telia. </a:t>
            </a:r>
          </a:p>
          <a:p>
            <a:endParaRPr lang="en-US" sz="2800" dirty="0"/>
          </a:p>
          <a:p>
            <a:r>
              <a:rPr lang="en-US" sz="2800" dirty="0"/>
              <a:t>Regulations: communities,  law centered</a:t>
            </a:r>
          </a:p>
          <a:p>
            <a:r>
              <a:rPr lang="en-US" sz="2800" dirty="0"/>
              <a:t>Example: Market regulations (try and control demand/supply of goods)</a:t>
            </a:r>
          </a:p>
        </p:txBody>
      </p:sp>
    </p:spTree>
    <p:extLst>
      <p:ext uri="{BB962C8B-B14F-4D97-AF65-F5344CB8AC3E}">
        <p14:creationId xmlns:p14="http://schemas.microsoft.com/office/powerpoint/2010/main" val="144589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598889-D4CA-314D-BC59-B3472A5D3727}"/>
              </a:ext>
            </a:extLst>
          </p:cNvPr>
          <p:cNvSpPr>
            <a:spLocks noGrp="1"/>
          </p:cNvSpPr>
          <p:nvPr>
            <p:ph type="title"/>
          </p:nvPr>
        </p:nvSpPr>
        <p:spPr/>
        <p:txBody>
          <a:bodyPr/>
          <a:lstStyle/>
          <a:p>
            <a:r>
              <a:rPr lang="en-US" dirty="0"/>
              <a:t>Exercise 4: (3min+5min) </a:t>
            </a:r>
          </a:p>
        </p:txBody>
      </p:sp>
      <p:sp>
        <p:nvSpPr>
          <p:cNvPr id="3" name="Plassholder for innhold 2">
            <a:extLst>
              <a:ext uri="{FF2B5EF4-FFF2-40B4-BE49-F238E27FC236}">
                <a16:creationId xmlns:a16="http://schemas.microsoft.com/office/drawing/2014/main" id="{734A8AE5-9283-EA43-8EA4-F62AFEDFDDD0}"/>
              </a:ext>
            </a:extLst>
          </p:cNvPr>
          <p:cNvSpPr>
            <a:spLocks noGrp="1"/>
          </p:cNvSpPr>
          <p:nvPr>
            <p:ph idx="1"/>
          </p:nvPr>
        </p:nvSpPr>
        <p:spPr>
          <a:xfrm>
            <a:off x="838200" y="1825625"/>
            <a:ext cx="10515600" cy="1031875"/>
          </a:xfrm>
        </p:spPr>
        <p:txBody>
          <a:bodyPr/>
          <a:lstStyle/>
          <a:p>
            <a:r>
              <a:rPr lang="en-US"/>
              <a:t>Explain the difference between traditional governance and network governance</a:t>
            </a:r>
          </a:p>
        </p:txBody>
      </p:sp>
      <p:sp>
        <p:nvSpPr>
          <p:cNvPr id="4" name="Plassholder for innhold 3">
            <a:extLst>
              <a:ext uri="{FF2B5EF4-FFF2-40B4-BE49-F238E27FC236}">
                <a16:creationId xmlns:a16="http://schemas.microsoft.com/office/drawing/2014/main" id="{170324CF-1A3B-AF48-9A2F-2C3BEFB81528}"/>
              </a:ext>
            </a:extLst>
          </p:cNvPr>
          <p:cNvSpPr txBox="1">
            <a:spLocks/>
          </p:cNvSpPr>
          <p:nvPr/>
        </p:nvSpPr>
        <p:spPr>
          <a:xfrm>
            <a:off x="838200" y="2857499"/>
            <a:ext cx="5181600" cy="33194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Traditional</a:t>
            </a:r>
          </a:p>
          <a:p>
            <a:r>
              <a:rPr lang="en-US" sz="2400" dirty="0"/>
              <a:t>Focus on the role of boards of directors. Protecting the interest of shareholders</a:t>
            </a:r>
          </a:p>
          <a:p>
            <a:r>
              <a:rPr lang="en-US" sz="2400" dirty="0"/>
              <a:t>Monitor and control the behavior of management</a:t>
            </a:r>
          </a:p>
          <a:p>
            <a:r>
              <a:rPr lang="en-US" sz="2400" dirty="0"/>
              <a:t>Bureaucratic structure</a:t>
            </a:r>
          </a:p>
          <a:p>
            <a:r>
              <a:rPr lang="en-US" sz="2400" dirty="0"/>
              <a:t>Rigid and formal relationships (contracts, etc.)</a:t>
            </a:r>
          </a:p>
          <a:p>
            <a:endParaRPr lang="en-US" sz="2400" dirty="0"/>
          </a:p>
        </p:txBody>
      </p:sp>
      <p:sp>
        <p:nvSpPr>
          <p:cNvPr id="5" name="Plassholder for innhold 4">
            <a:extLst>
              <a:ext uri="{FF2B5EF4-FFF2-40B4-BE49-F238E27FC236}">
                <a16:creationId xmlns:a16="http://schemas.microsoft.com/office/drawing/2014/main" id="{85A4759F-CB88-0C4F-B373-82222818AA3F}"/>
              </a:ext>
            </a:extLst>
          </p:cNvPr>
          <p:cNvSpPr txBox="1">
            <a:spLocks/>
          </p:cNvSpPr>
          <p:nvPr/>
        </p:nvSpPr>
        <p:spPr>
          <a:xfrm>
            <a:off x="6172200" y="2857499"/>
            <a:ext cx="5181600" cy="33194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Network</a:t>
            </a:r>
          </a:p>
          <a:p>
            <a:r>
              <a:rPr lang="en-US" sz="2400" dirty="0"/>
              <a:t>Often not legal entities</a:t>
            </a:r>
          </a:p>
          <a:p>
            <a:r>
              <a:rPr lang="en-US" sz="2400" dirty="0"/>
              <a:t>Interfirm coordination</a:t>
            </a:r>
          </a:p>
          <a:p>
            <a:r>
              <a:rPr lang="en-US" sz="2400" dirty="0"/>
              <a:t>Interdependent actors who interact with each other to produce an outcome</a:t>
            </a:r>
          </a:p>
          <a:p>
            <a:r>
              <a:rPr lang="en-US" sz="2400" dirty="0"/>
              <a:t>Goal-directed organizational networks with a distinct identity</a:t>
            </a:r>
          </a:p>
        </p:txBody>
      </p:sp>
    </p:spTree>
    <p:extLst>
      <p:ext uri="{BB962C8B-B14F-4D97-AF65-F5344CB8AC3E}">
        <p14:creationId xmlns:p14="http://schemas.microsoft.com/office/powerpoint/2010/main" val="9581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59F9-773C-42CD-AAA0-4A777FC490E0}"/>
              </a:ext>
            </a:extLst>
          </p:cNvPr>
          <p:cNvSpPr>
            <a:spLocks noGrp="1"/>
          </p:cNvSpPr>
          <p:nvPr>
            <p:ph type="title"/>
          </p:nvPr>
        </p:nvSpPr>
        <p:spPr/>
        <p:txBody>
          <a:bodyPr/>
          <a:lstStyle/>
          <a:p>
            <a:r>
              <a:rPr lang="en-US" dirty="0"/>
              <a:t>Exercise 1 (7min+8min)</a:t>
            </a:r>
          </a:p>
        </p:txBody>
      </p:sp>
      <p:sp>
        <p:nvSpPr>
          <p:cNvPr id="3" name="Content Placeholder 2">
            <a:extLst>
              <a:ext uri="{FF2B5EF4-FFF2-40B4-BE49-F238E27FC236}">
                <a16:creationId xmlns:a16="http://schemas.microsoft.com/office/drawing/2014/main" id="{03401F1C-B333-44B3-8F48-3A1710512714}"/>
              </a:ext>
            </a:extLst>
          </p:cNvPr>
          <p:cNvSpPr>
            <a:spLocks noGrp="1"/>
          </p:cNvSpPr>
          <p:nvPr>
            <p:ph idx="1"/>
          </p:nvPr>
        </p:nvSpPr>
        <p:spPr>
          <a:xfrm>
            <a:off x="838200" y="1825625"/>
            <a:ext cx="5090269" cy="4351338"/>
          </a:xfrm>
        </p:spPr>
        <p:txBody>
          <a:bodyPr>
            <a:normAutofit/>
          </a:bodyPr>
          <a:lstStyle/>
          <a:p>
            <a:r>
              <a:rPr lang="en-US" dirty="0"/>
              <a:t>What is the difference between an information infrastructure and a platform?</a:t>
            </a:r>
          </a:p>
          <a:p>
            <a:pPr lvl="1"/>
            <a:r>
              <a:rPr lang="nb-NO" dirty="0" err="1"/>
              <a:t>Discuss</a:t>
            </a:r>
            <a:r>
              <a:rPr lang="nb-NO" dirty="0"/>
              <a:t> and </a:t>
            </a:r>
            <a:r>
              <a:rPr lang="nb-NO" dirty="0" err="1"/>
              <a:t>provide</a:t>
            </a:r>
            <a:r>
              <a:rPr lang="nb-NO" dirty="0"/>
              <a:t> </a:t>
            </a:r>
            <a:r>
              <a:rPr lang="nb-NO" dirty="0" err="1"/>
              <a:t>examples</a:t>
            </a:r>
            <a:endParaRPr lang="nb-NO" dirty="0"/>
          </a:p>
          <a:p>
            <a:pPr lvl="1"/>
            <a:endParaRPr lang="nb-NO" dirty="0"/>
          </a:p>
          <a:p>
            <a:r>
              <a:rPr lang="nb-NO" dirty="0"/>
              <a:t>Is Google and </a:t>
            </a:r>
            <a:r>
              <a:rPr lang="nb-NO" dirty="0" err="1"/>
              <a:t>Facebook</a:t>
            </a:r>
            <a:r>
              <a:rPr lang="nb-NO" dirty="0"/>
              <a:t> </a:t>
            </a:r>
            <a:r>
              <a:rPr lang="nb-NO" dirty="0" err="1"/>
              <a:t>platforms</a:t>
            </a:r>
            <a:r>
              <a:rPr lang="nb-NO" dirty="0"/>
              <a:t> or </a:t>
            </a:r>
            <a:r>
              <a:rPr lang="nb-NO" dirty="0" err="1"/>
              <a:t>infrastructures</a:t>
            </a:r>
            <a:r>
              <a:rPr lang="nb-NO" dirty="0"/>
              <a:t>? </a:t>
            </a:r>
          </a:p>
        </p:txBody>
      </p:sp>
      <p:graphicFrame>
        <p:nvGraphicFramePr>
          <p:cNvPr id="4" name="Object 2">
            <a:extLst>
              <a:ext uri="{FF2B5EF4-FFF2-40B4-BE49-F238E27FC236}">
                <a16:creationId xmlns:a16="http://schemas.microsoft.com/office/drawing/2014/main" id="{DB8133EE-3575-3740-A786-60C790C53544}"/>
              </a:ext>
            </a:extLst>
          </p:cNvPr>
          <p:cNvGraphicFramePr>
            <a:graphicFrameLocks noChangeAspect="1"/>
          </p:cNvGraphicFramePr>
          <p:nvPr>
            <p:extLst>
              <p:ext uri="{D42A27DB-BD31-4B8C-83A1-F6EECF244321}">
                <p14:modId xmlns:p14="http://schemas.microsoft.com/office/powerpoint/2010/main" val="2078802339"/>
              </p:ext>
            </p:extLst>
          </p:nvPr>
        </p:nvGraphicFramePr>
        <p:xfrm>
          <a:off x="6061591" y="2508878"/>
          <a:ext cx="5789820" cy="3668085"/>
        </p:xfrm>
        <a:graphic>
          <a:graphicData uri="http://schemas.openxmlformats.org/presentationml/2006/ole">
            <mc:AlternateContent xmlns:mc="http://schemas.openxmlformats.org/markup-compatibility/2006">
              <mc:Choice xmlns:v="urn:schemas-microsoft-com:vml" Requires="v">
                <p:oleObj spid="_x0000_s1025" name="Acrobat Document" r:id="rId4" imgW="10103760" imgH="7139880" progId="AcroExch.Document.7">
                  <p:embed/>
                </p:oleObj>
              </mc:Choice>
              <mc:Fallback>
                <p:oleObj name="Acrobat Document" r:id="rId4" imgW="10103760" imgH="7139880" progId="AcroExch.Document.7">
                  <p:embed/>
                  <p:pic>
                    <p:nvPicPr>
                      <p:cNvPr id="4" name="Object 2">
                        <a:extLst>
                          <a:ext uri="{FF2B5EF4-FFF2-40B4-BE49-F238E27FC236}">
                            <a16:creationId xmlns:a16="http://schemas.microsoft.com/office/drawing/2014/main" id="{DB8133EE-3575-3740-A786-60C790C53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591" y="2508878"/>
                        <a:ext cx="5789820" cy="366808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Footer Placeholder 3">
            <a:extLst>
              <a:ext uri="{FF2B5EF4-FFF2-40B4-BE49-F238E27FC236}">
                <a16:creationId xmlns:a16="http://schemas.microsoft.com/office/drawing/2014/main" id="{CA496257-DBCC-464B-991C-9F006C53C823}"/>
              </a:ext>
            </a:extLst>
          </p:cNvPr>
          <p:cNvSpPr txBox="1">
            <a:spLocks/>
          </p:cNvSpPr>
          <p:nvPr/>
        </p:nvSpPr>
        <p:spPr>
          <a:xfrm>
            <a:off x="6292958" y="6311900"/>
            <a:ext cx="5060842" cy="457200"/>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a:lstStyle>
          <a:p>
            <a:pPr>
              <a:defRPr/>
            </a:pPr>
            <a:r>
              <a:rPr lang="en-US" sz="1000" dirty="0"/>
              <a:t>Source: Introduction to Digital infrastructures and platforms - Knut H. Rolland (2018)</a:t>
            </a:r>
          </a:p>
        </p:txBody>
      </p:sp>
      <p:sp>
        <p:nvSpPr>
          <p:cNvPr id="6" name="TekstSylinder 5">
            <a:extLst>
              <a:ext uri="{FF2B5EF4-FFF2-40B4-BE49-F238E27FC236}">
                <a16:creationId xmlns:a16="http://schemas.microsoft.com/office/drawing/2014/main" id="{051FFB22-98C0-C643-88AD-23D0D8987AD2}"/>
              </a:ext>
            </a:extLst>
          </p:cNvPr>
          <p:cNvSpPr txBox="1"/>
          <p:nvPr/>
        </p:nvSpPr>
        <p:spPr>
          <a:xfrm>
            <a:off x="6174482" y="1825625"/>
            <a:ext cx="5297793" cy="523220"/>
          </a:xfrm>
          <a:prstGeom prst="rect">
            <a:avLst/>
          </a:prstGeom>
          <a:noFill/>
        </p:spPr>
        <p:txBody>
          <a:bodyPr wrap="square" rtlCol="0">
            <a:spAutoFit/>
          </a:bodyPr>
          <a:lstStyle/>
          <a:p>
            <a:pPr algn="ctr"/>
            <a:r>
              <a:rPr lang="nb-NO" sz="2800" dirty="0" err="1"/>
              <a:t>Example</a:t>
            </a:r>
            <a:r>
              <a:rPr lang="nb-NO" sz="2800" dirty="0"/>
              <a:t> </a:t>
            </a:r>
            <a:r>
              <a:rPr lang="nb-NO" sz="2800" dirty="0" err="1"/>
              <a:t>of</a:t>
            </a:r>
            <a:r>
              <a:rPr lang="nb-NO" sz="2800" dirty="0"/>
              <a:t> an </a:t>
            </a:r>
            <a:r>
              <a:rPr lang="nb-NO" sz="2800" dirty="0" err="1"/>
              <a:t>infrastructure</a:t>
            </a:r>
            <a:endParaRPr lang="nb-NO" sz="2800" dirty="0"/>
          </a:p>
        </p:txBody>
      </p:sp>
    </p:spTree>
    <p:extLst>
      <p:ext uri="{BB962C8B-B14F-4D97-AF65-F5344CB8AC3E}">
        <p14:creationId xmlns:p14="http://schemas.microsoft.com/office/powerpoint/2010/main" val="333522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1285BF-4B03-1349-9787-C1D222A62482}"/>
              </a:ext>
            </a:extLst>
          </p:cNvPr>
          <p:cNvSpPr>
            <a:spLocks noGrp="1"/>
          </p:cNvSpPr>
          <p:nvPr>
            <p:ph type="title"/>
          </p:nvPr>
        </p:nvSpPr>
        <p:spPr/>
        <p:txBody>
          <a:bodyPr/>
          <a:lstStyle/>
          <a:p>
            <a:r>
              <a:rPr lang="en-US" dirty="0"/>
              <a:t>Case: Large public organization (30min)</a:t>
            </a:r>
          </a:p>
        </p:txBody>
      </p:sp>
      <p:sp>
        <p:nvSpPr>
          <p:cNvPr id="3" name="Plassholder for innhold 2">
            <a:extLst>
              <a:ext uri="{FF2B5EF4-FFF2-40B4-BE49-F238E27FC236}">
                <a16:creationId xmlns:a16="http://schemas.microsoft.com/office/drawing/2014/main" id="{942E7505-78FF-B145-AACF-01DDC6725BDD}"/>
              </a:ext>
            </a:extLst>
          </p:cNvPr>
          <p:cNvSpPr>
            <a:spLocks noGrp="1"/>
          </p:cNvSpPr>
          <p:nvPr>
            <p:ph idx="1"/>
          </p:nvPr>
        </p:nvSpPr>
        <p:spPr/>
        <p:txBody>
          <a:bodyPr>
            <a:normAutofit lnSpcReduction="10000"/>
          </a:bodyPr>
          <a:lstStyle/>
          <a:p>
            <a:pPr marL="0" indent="0">
              <a:buNone/>
            </a:pPr>
            <a:r>
              <a:rPr lang="en-US" dirty="0"/>
              <a:t>The public organization, known as Public Data Gov, want to integrate machine learning (ML) capabilities into their services and products (ML is currently the most used method when working with AI). They have established a small team to work with it. </a:t>
            </a:r>
          </a:p>
          <a:p>
            <a:pPr marL="0" indent="0">
              <a:buNone/>
            </a:pPr>
            <a:r>
              <a:rPr lang="en-US" dirty="0"/>
              <a:t>A key feature with ML methods is the need for extensive amount of data, in order to make accurate and precise decisions.  </a:t>
            </a:r>
          </a:p>
          <a:p>
            <a:pPr marL="0" indent="0">
              <a:buNone/>
            </a:pPr>
            <a:endParaRPr lang="en-US" dirty="0"/>
          </a:p>
          <a:p>
            <a:pPr marL="0" indent="0">
              <a:buNone/>
            </a:pPr>
            <a:r>
              <a:rPr lang="en-US" dirty="0"/>
              <a:t>Discuss the following:</a:t>
            </a:r>
          </a:p>
          <a:p>
            <a:pPr marL="0" indent="0">
              <a:buNone/>
            </a:pPr>
            <a:r>
              <a:rPr lang="en-US" dirty="0"/>
              <a:t>1) In terms of what we have recently discussed - what challenges may they face when trying to integrate ML? </a:t>
            </a:r>
          </a:p>
        </p:txBody>
      </p:sp>
    </p:spTree>
    <p:extLst>
      <p:ext uri="{BB962C8B-B14F-4D97-AF65-F5344CB8AC3E}">
        <p14:creationId xmlns:p14="http://schemas.microsoft.com/office/powerpoint/2010/main" val="189448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82622A-B063-5C48-8184-07374E4CAF9E}"/>
              </a:ext>
            </a:extLst>
          </p:cNvPr>
          <p:cNvSpPr>
            <a:spLocks noGrp="1"/>
          </p:cNvSpPr>
          <p:nvPr>
            <p:ph type="title"/>
          </p:nvPr>
        </p:nvSpPr>
        <p:spPr>
          <a:xfrm>
            <a:off x="650930" y="696987"/>
            <a:ext cx="11346694" cy="1325563"/>
          </a:xfrm>
        </p:spPr>
        <p:txBody>
          <a:bodyPr>
            <a:normAutofit fontScale="90000"/>
          </a:bodyPr>
          <a:lstStyle/>
          <a:p>
            <a:r>
              <a:rPr lang="en-US" dirty="0"/>
              <a:t>Discuss: What challenges do you think Public Data Gov  meet when trying to integrate ML into their services? </a:t>
            </a:r>
          </a:p>
        </p:txBody>
      </p:sp>
      <p:pic>
        <p:nvPicPr>
          <p:cNvPr id="11" name="Plassholder for innhold 10">
            <a:extLst>
              <a:ext uri="{FF2B5EF4-FFF2-40B4-BE49-F238E27FC236}">
                <a16:creationId xmlns:a16="http://schemas.microsoft.com/office/drawing/2014/main" id="{30A3B72A-E4BE-454E-B816-B9DD795E51A5}"/>
              </a:ext>
            </a:extLst>
          </p:cNvPr>
          <p:cNvPicPr>
            <a:picLocks noGrp="1" noChangeAspect="1"/>
          </p:cNvPicPr>
          <p:nvPr>
            <p:ph idx="1"/>
          </p:nvPr>
        </p:nvPicPr>
        <p:blipFill>
          <a:blip r:embed="rId3"/>
          <a:stretch>
            <a:fillRect/>
          </a:stretch>
        </p:blipFill>
        <p:spPr>
          <a:xfrm>
            <a:off x="3990139" y="2141537"/>
            <a:ext cx="4211722" cy="4351338"/>
          </a:xfrm>
        </p:spPr>
      </p:pic>
      <p:cxnSp>
        <p:nvCxnSpPr>
          <p:cNvPr id="13" name="Rett linje 12">
            <a:extLst>
              <a:ext uri="{FF2B5EF4-FFF2-40B4-BE49-F238E27FC236}">
                <a16:creationId xmlns:a16="http://schemas.microsoft.com/office/drawing/2014/main" id="{31C1EB44-83CE-B446-AD10-9D08344483B2}"/>
              </a:ext>
            </a:extLst>
          </p:cNvPr>
          <p:cNvCxnSpPr/>
          <p:nvPr/>
        </p:nvCxnSpPr>
        <p:spPr>
          <a:xfrm flipH="1" flipV="1">
            <a:off x="3581400" y="2844800"/>
            <a:ext cx="1028700" cy="512763"/>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D1C3836B-0DCB-5240-AB3C-FC0AC6FC26E5}"/>
              </a:ext>
            </a:extLst>
          </p:cNvPr>
          <p:cNvCxnSpPr>
            <a:cxnSpLocks/>
          </p:cNvCxnSpPr>
          <p:nvPr/>
        </p:nvCxnSpPr>
        <p:spPr>
          <a:xfrm flipH="1" flipV="1">
            <a:off x="1028700" y="2844801"/>
            <a:ext cx="2567740" cy="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84692EA9-1873-1345-AA5A-7B3F39624089}"/>
              </a:ext>
            </a:extLst>
          </p:cNvPr>
          <p:cNvGrpSpPr/>
          <p:nvPr/>
        </p:nvGrpSpPr>
        <p:grpSpPr>
          <a:xfrm flipH="1">
            <a:off x="7350672" y="2844800"/>
            <a:ext cx="3581400" cy="512763"/>
            <a:chOff x="6951279" y="3172618"/>
            <a:chExt cx="3581400" cy="512763"/>
          </a:xfrm>
        </p:grpSpPr>
        <p:cxnSp>
          <p:nvCxnSpPr>
            <p:cNvPr id="18" name="Rett linje 17">
              <a:extLst>
                <a:ext uri="{FF2B5EF4-FFF2-40B4-BE49-F238E27FC236}">
                  <a16:creationId xmlns:a16="http://schemas.microsoft.com/office/drawing/2014/main" id="{EE2FE253-DCC7-1948-874A-23AEA376B059}"/>
                </a:ext>
              </a:extLst>
            </p:cNvPr>
            <p:cNvCxnSpPr/>
            <p:nvPr/>
          </p:nvCxnSpPr>
          <p:spPr>
            <a:xfrm flipH="1" flipV="1">
              <a:off x="9503979" y="3172618"/>
              <a:ext cx="1028700" cy="512763"/>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67A38855-D749-D34A-BF04-569C0251B719}"/>
                </a:ext>
              </a:extLst>
            </p:cNvPr>
            <p:cNvCxnSpPr>
              <a:cxnSpLocks/>
            </p:cNvCxnSpPr>
            <p:nvPr/>
          </p:nvCxnSpPr>
          <p:spPr>
            <a:xfrm flipH="1" flipV="1">
              <a:off x="6951279" y="3172619"/>
              <a:ext cx="2567740" cy="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grpSp>
      <p:cxnSp>
        <p:nvCxnSpPr>
          <p:cNvPr id="22" name="Rett linje 21">
            <a:extLst>
              <a:ext uri="{FF2B5EF4-FFF2-40B4-BE49-F238E27FC236}">
                <a16:creationId xmlns:a16="http://schemas.microsoft.com/office/drawing/2014/main" id="{82C05B86-BAB9-8A43-997F-CA1A6A8E5BB2}"/>
              </a:ext>
            </a:extLst>
          </p:cNvPr>
          <p:cNvCxnSpPr>
            <a:cxnSpLocks/>
          </p:cNvCxnSpPr>
          <p:nvPr/>
        </p:nvCxnSpPr>
        <p:spPr>
          <a:xfrm flipH="1">
            <a:off x="1028700" y="4376738"/>
            <a:ext cx="3338088" cy="0"/>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0D6E3E70-3CD5-274D-9461-AF5318036BCA}"/>
              </a:ext>
            </a:extLst>
          </p:cNvPr>
          <p:cNvCxnSpPr>
            <a:cxnSpLocks/>
          </p:cNvCxnSpPr>
          <p:nvPr/>
        </p:nvCxnSpPr>
        <p:spPr>
          <a:xfrm flipH="1">
            <a:off x="3827668" y="5250874"/>
            <a:ext cx="661206" cy="65780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DB8C288-93A6-5C40-B0B1-C70F8CDE78FA}"/>
              </a:ext>
            </a:extLst>
          </p:cNvPr>
          <p:cNvCxnSpPr>
            <a:cxnSpLocks/>
          </p:cNvCxnSpPr>
          <p:nvPr/>
        </p:nvCxnSpPr>
        <p:spPr>
          <a:xfrm flipH="1" flipV="1">
            <a:off x="1028700" y="5908675"/>
            <a:ext cx="2798968" cy="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CE5E797E-C280-8B49-A5FA-E9DEE4446186}"/>
              </a:ext>
            </a:extLst>
          </p:cNvPr>
          <p:cNvCxnSpPr>
            <a:cxnSpLocks/>
          </p:cNvCxnSpPr>
          <p:nvPr/>
        </p:nvCxnSpPr>
        <p:spPr>
          <a:xfrm flipH="1">
            <a:off x="7775867" y="4376738"/>
            <a:ext cx="3338088" cy="0"/>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72716EE7-57FC-6B47-9003-10C37444AD0C}"/>
              </a:ext>
            </a:extLst>
          </p:cNvPr>
          <p:cNvGrpSpPr/>
          <p:nvPr/>
        </p:nvGrpSpPr>
        <p:grpSpPr>
          <a:xfrm flipH="1">
            <a:off x="7563745" y="5250874"/>
            <a:ext cx="3550210" cy="657802"/>
            <a:chOff x="1091064" y="5403274"/>
            <a:chExt cx="3550210" cy="657802"/>
          </a:xfrm>
        </p:grpSpPr>
        <p:cxnSp>
          <p:nvCxnSpPr>
            <p:cNvPr id="30" name="Rett linje 29">
              <a:extLst>
                <a:ext uri="{FF2B5EF4-FFF2-40B4-BE49-F238E27FC236}">
                  <a16:creationId xmlns:a16="http://schemas.microsoft.com/office/drawing/2014/main" id="{00F42A23-094F-2440-A4C1-D5F44131D540}"/>
                </a:ext>
              </a:extLst>
            </p:cNvPr>
            <p:cNvCxnSpPr>
              <a:cxnSpLocks/>
            </p:cNvCxnSpPr>
            <p:nvPr/>
          </p:nvCxnSpPr>
          <p:spPr>
            <a:xfrm flipH="1">
              <a:off x="3980068" y="5403274"/>
              <a:ext cx="661206" cy="65780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DE41F3AC-F0AD-974E-A952-30536C12EA50}"/>
                </a:ext>
              </a:extLst>
            </p:cNvPr>
            <p:cNvCxnSpPr>
              <a:cxnSpLocks/>
            </p:cNvCxnSpPr>
            <p:nvPr/>
          </p:nvCxnSpPr>
          <p:spPr>
            <a:xfrm flipH="1" flipV="1">
              <a:off x="1091064" y="6061075"/>
              <a:ext cx="2889004" cy="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grpSp>
      <p:sp>
        <p:nvSpPr>
          <p:cNvPr id="40" name="Ellipse 39">
            <a:extLst>
              <a:ext uri="{FF2B5EF4-FFF2-40B4-BE49-F238E27FC236}">
                <a16:creationId xmlns:a16="http://schemas.microsoft.com/office/drawing/2014/main" id="{DA96E438-8207-724A-ADDD-6C0C37FAF079}"/>
              </a:ext>
            </a:extLst>
          </p:cNvPr>
          <p:cNvSpPr/>
          <p:nvPr/>
        </p:nvSpPr>
        <p:spPr>
          <a:xfrm>
            <a:off x="996340" y="2231697"/>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61" name="Ellipse 60">
            <a:extLst>
              <a:ext uri="{FF2B5EF4-FFF2-40B4-BE49-F238E27FC236}">
                <a16:creationId xmlns:a16="http://schemas.microsoft.com/office/drawing/2014/main" id="{3390769B-ED8A-F646-850E-445FE96F586A}"/>
              </a:ext>
            </a:extLst>
          </p:cNvPr>
          <p:cNvSpPr/>
          <p:nvPr/>
        </p:nvSpPr>
        <p:spPr>
          <a:xfrm>
            <a:off x="997670" y="3750972"/>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64" name="Ellipse 63">
            <a:extLst>
              <a:ext uri="{FF2B5EF4-FFF2-40B4-BE49-F238E27FC236}">
                <a16:creationId xmlns:a16="http://schemas.microsoft.com/office/drawing/2014/main" id="{5C355BAC-CDA7-F848-BD72-EB73DAA981ED}"/>
              </a:ext>
            </a:extLst>
          </p:cNvPr>
          <p:cNvSpPr/>
          <p:nvPr/>
        </p:nvSpPr>
        <p:spPr>
          <a:xfrm>
            <a:off x="996340" y="5270247"/>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67" name="Ellipse 66">
            <a:extLst>
              <a:ext uri="{FF2B5EF4-FFF2-40B4-BE49-F238E27FC236}">
                <a16:creationId xmlns:a16="http://schemas.microsoft.com/office/drawing/2014/main" id="{BFBC9F89-3BC9-ED4C-8A12-186495AE2D86}"/>
              </a:ext>
            </a:extLst>
          </p:cNvPr>
          <p:cNvSpPr/>
          <p:nvPr/>
        </p:nvSpPr>
        <p:spPr>
          <a:xfrm>
            <a:off x="8364332" y="2228923"/>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70" name="Ellipse 69">
            <a:extLst>
              <a:ext uri="{FF2B5EF4-FFF2-40B4-BE49-F238E27FC236}">
                <a16:creationId xmlns:a16="http://schemas.microsoft.com/office/drawing/2014/main" id="{E6F83042-193B-9140-A3E8-75E3DD9A1FA4}"/>
              </a:ext>
            </a:extLst>
          </p:cNvPr>
          <p:cNvSpPr/>
          <p:nvPr/>
        </p:nvSpPr>
        <p:spPr>
          <a:xfrm>
            <a:off x="8361049" y="3796578"/>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73" name="Ellipse 72">
            <a:extLst>
              <a:ext uri="{FF2B5EF4-FFF2-40B4-BE49-F238E27FC236}">
                <a16:creationId xmlns:a16="http://schemas.microsoft.com/office/drawing/2014/main" id="{84C6F66E-CA88-EC46-A63C-39A30CF5E1D5}"/>
              </a:ext>
            </a:extLst>
          </p:cNvPr>
          <p:cNvSpPr/>
          <p:nvPr/>
        </p:nvSpPr>
        <p:spPr>
          <a:xfrm>
            <a:off x="8357766" y="5270247"/>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pic>
        <p:nvPicPr>
          <p:cNvPr id="75" name="Picture 7" descr="MN_IFI_A.png">
            <a:extLst>
              <a:ext uri="{FF2B5EF4-FFF2-40B4-BE49-F238E27FC236}">
                <a16:creationId xmlns:a16="http://schemas.microsoft.com/office/drawing/2014/main" id="{284A7E2B-999D-EF41-A50F-FD4498C92934}"/>
              </a:ext>
            </a:extLst>
          </p:cNvPr>
          <p:cNvPicPr>
            <a:picLocks noChangeAspect="1"/>
          </p:cNvPicPr>
          <p:nvPr/>
        </p:nvPicPr>
        <p:blipFill>
          <a:blip r:embed="rId4"/>
          <a:srcRect/>
          <a:stretch>
            <a:fillRect/>
          </a:stretch>
        </p:blipFill>
        <p:spPr bwMode="auto">
          <a:xfrm>
            <a:off x="9163556" y="212760"/>
            <a:ext cx="2834067" cy="304729"/>
          </a:xfrm>
          <a:prstGeom prst="rect">
            <a:avLst/>
          </a:prstGeom>
          <a:noFill/>
          <a:ln w="9525">
            <a:noFill/>
            <a:miter lim="800000"/>
            <a:headEnd/>
            <a:tailEnd/>
          </a:ln>
        </p:spPr>
      </p:pic>
      <p:pic>
        <p:nvPicPr>
          <p:cNvPr id="23" name="Bilde 22">
            <a:extLst>
              <a:ext uri="{FF2B5EF4-FFF2-40B4-BE49-F238E27FC236}">
                <a16:creationId xmlns:a16="http://schemas.microsoft.com/office/drawing/2014/main" id="{65BC914D-81A1-524E-87BF-609DF7D21A79}"/>
              </a:ext>
            </a:extLst>
          </p:cNvPr>
          <p:cNvPicPr>
            <a:picLocks noChangeAspect="1"/>
          </p:cNvPicPr>
          <p:nvPr/>
        </p:nvPicPr>
        <p:blipFill>
          <a:blip r:embed="rId5"/>
          <a:stretch>
            <a:fillRect/>
          </a:stretch>
        </p:blipFill>
        <p:spPr>
          <a:xfrm>
            <a:off x="338901" y="5927362"/>
            <a:ext cx="666939" cy="666939"/>
          </a:xfrm>
          <a:prstGeom prst="rect">
            <a:avLst/>
          </a:prstGeom>
        </p:spPr>
      </p:pic>
    </p:spTree>
    <p:extLst>
      <p:ext uri="{BB962C8B-B14F-4D97-AF65-F5344CB8AC3E}">
        <p14:creationId xmlns:p14="http://schemas.microsoft.com/office/powerpoint/2010/main" val="47776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82622A-B063-5C48-8184-07374E4CAF9E}"/>
              </a:ext>
            </a:extLst>
          </p:cNvPr>
          <p:cNvSpPr>
            <a:spLocks noGrp="1"/>
          </p:cNvSpPr>
          <p:nvPr>
            <p:ph type="title"/>
          </p:nvPr>
        </p:nvSpPr>
        <p:spPr>
          <a:xfrm>
            <a:off x="838200" y="462324"/>
            <a:ext cx="10515600" cy="1325563"/>
          </a:xfrm>
        </p:spPr>
        <p:txBody>
          <a:bodyPr>
            <a:normAutofit/>
          </a:bodyPr>
          <a:lstStyle/>
          <a:p>
            <a:r>
              <a:rPr lang="en-US" dirty="0"/>
              <a:t>Common challenges of integrating machine learning into organizations</a:t>
            </a:r>
          </a:p>
        </p:txBody>
      </p:sp>
      <p:pic>
        <p:nvPicPr>
          <p:cNvPr id="11" name="Plassholder for innhold 10">
            <a:extLst>
              <a:ext uri="{FF2B5EF4-FFF2-40B4-BE49-F238E27FC236}">
                <a16:creationId xmlns:a16="http://schemas.microsoft.com/office/drawing/2014/main" id="{30A3B72A-E4BE-454E-B816-B9DD795E51A5}"/>
              </a:ext>
            </a:extLst>
          </p:cNvPr>
          <p:cNvPicPr>
            <a:picLocks noGrp="1" noChangeAspect="1"/>
          </p:cNvPicPr>
          <p:nvPr>
            <p:ph idx="1"/>
          </p:nvPr>
        </p:nvPicPr>
        <p:blipFill>
          <a:blip r:embed="rId3"/>
          <a:stretch>
            <a:fillRect/>
          </a:stretch>
        </p:blipFill>
        <p:spPr>
          <a:xfrm>
            <a:off x="3990139" y="2141537"/>
            <a:ext cx="4211722" cy="4351338"/>
          </a:xfrm>
        </p:spPr>
      </p:pic>
      <p:cxnSp>
        <p:nvCxnSpPr>
          <p:cNvPr id="13" name="Rett linje 12">
            <a:extLst>
              <a:ext uri="{FF2B5EF4-FFF2-40B4-BE49-F238E27FC236}">
                <a16:creationId xmlns:a16="http://schemas.microsoft.com/office/drawing/2014/main" id="{31C1EB44-83CE-B446-AD10-9D08344483B2}"/>
              </a:ext>
            </a:extLst>
          </p:cNvPr>
          <p:cNvCxnSpPr/>
          <p:nvPr/>
        </p:nvCxnSpPr>
        <p:spPr>
          <a:xfrm flipH="1" flipV="1">
            <a:off x="3581400" y="2844800"/>
            <a:ext cx="1028700" cy="512763"/>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D1C3836B-0DCB-5240-AB3C-FC0AC6FC26E5}"/>
              </a:ext>
            </a:extLst>
          </p:cNvPr>
          <p:cNvCxnSpPr>
            <a:cxnSpLocks/>
          </p:cNvCxnSpPr>
          <p:nvPr/>
        </p:nvCxnSpPr>
        <p:spPr>
          <a:xfrm flipH="1" flipV="1">
            <a:off x="1028700" y="2844801"/>
            <a:ext cx="2567740" cy="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DDA06450-C050-C74B-8C37-A01411BA3F53}"/>
              </a:ext>
            </a:extLst>
          </p:cNvPr>
          <p:cNvSpPr txBox="1"/>
          <p:nvPr/>
        </p:nvSpPr>
        <p:spPr>
          <a:xfrm>
            <a:off x="1495104" y="2321048"/>
            <a:ext cx="2332564" cy="369332"/>
          </a:xfrm>
          <a:prstGeom prst="rect">
            <a:avLst/>
          </a:prstGeom>
        </p:spPr>
        <p:txBody>
          <a:bodyPr wrap="square" rtlCol="0">
            <a:spAutoFit/>
          </a:bodyPr>
          <a:lstStyle/>
          <a:p>
            <a:pPr>
              <a:buClr>
                <a:schemeClr val="accent2"/>
              </a:buClr>
            </a:pPr>
            <a:r>
              <a:rPr lang="en-US" b="1" dirty="0">
                <a:solidFill>
                  <a:schemeClr val="accent4"/>
                </a:solidFill>
                <a:latin typeface="Arial" panose="020B0604020202020204" pitchFamily="34" charset="0"/>
                <a:cs typeface="Arial" panose="020B0604020202020204" pitchFamily="34" charset="0"/>
              </a:rPr>
              <a:t>Data source</a:t>
            </a:r>
          </a:p>
        </p:txBody>
      </p:sp>
      <p:grpSp>
        <p:nvGrpSpPr>
          <p:cNvPr id="20" name="Gruppe 19">
            <a:extLst>
              <a:ext uri="{FF2B5EF4-FFF2-40B4-BE49-F238E27FC236}">
                <a16:creationId xmlns:a16="http://schemas.microsoft.com/office/drawing/2014/main" id="{84692EA9-1873-1345-AA5A-7B3F39624089}"/>
              </a:ext>
            </a:extLst>
          </p:cNvPr>
          <p:cNvGrpSpPr/>
          <p:nvPr/>
        </p:nvGrpSpPr>
        <p:grpSpPr>
          <a:xfrm flipH="1">
            <a:off x="7350672" y="2844800"/>
            <a:ext cx="3581400" cy="512763"/>
            <a:chOff x="6951279" y="3172618"/>
            <a:chExt cx="3581400" cy="512763"/>
          </a:xfrm>
        </p:grpSpPr>
        <p:cxnSp>
          <p:nvCxnSpPr>
            <p:cNvPr id="18" name="Rett linje 17">
              <a:extLst>
                <a:ext uri="{FF2B5EF4-FFF2-40B4-BE49-F238E27FC236}">
                  <a16:creationId xmlns:a16="http://schemas.microsoft.com/office/drawing/2014/main" id="{EE2FE253-DCC7-1948-874A-23AEA376B059}"/>
                </a:ext>
              </a:extLst>
            </p:cNvPr>
            <p:cNvCxnSpPr/>
            <p:nvPr/>
          </p:nvCxnSpPr>
          <p:spPr>
            <a:xfrm flipH="1" flipV="1">
              <a:off x="9503979" y="3172618"/>
              <a:ext cx="1028700" cy="512763"/>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67A38855-D749-D34A-BF04-569C0251B719}"/>
                </a:ext>
              </a:extLst>
            </p:cNvPr>
            <p:cNvCxnSpPr>
              <a:cxnSpLocks/>
            </p:cNvCxnSpPr>
            <p:nvPr/>
          </p:nvCxnSpPr>
          <p:spPr>
            <a:xfrm flipH="1" flipV="1">
              <a:off x="6951279" y="3172619"/>
              <a:ext cx="2567740" cy="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grpSp>
      <p:sp>
        <p:nvSpPr>
          <p:cNvPr id="21" name="TekstSylinder 20">
            <a:extLst>
              <a:ext uri="{FF2B5EF4-FFF2-40B4-BE49-F238E27FC236}">
                <a16:creationId xmlns:a16="http://schemas.microsoft.com/office/drawing/2014/main" id="{35E3829E-2A58-234A-93FA-62C4FEB155B8}"/>
              </a:ext>
            </a:extLst>
          </p:cNvPr>
          <p:cNvSpPr txBox="1"/>
          <p:nvPr/>
        </p:nvSpPr>
        <p:spPr>
          <a:xfrm>
            <a:off x="8881959" y="3698602"/>
            <a:ext cx="2567740" cy="646331"/>
          </a:xfrm>
          <a:prstGeom prst="rect">
            <a:avLst/>
          </a:prstGeom>
        </p:spPr>
        <p:txBody>
          <a:bodyPr wrap="square" rtlCol="0">
            <a:spAutoFit/>
          </a:bodyPr>
          <a:lstStyle/>
          <a:p>
            <a:pPr>
              <a:buClr>
                <a:schemeClr val="accent2"/>
              </a:buClr>
            </a:pPr>
            <a:r>
              <a:rPr lang="en-US" b="1" dirty="0">
                <a:solidFill>
                  <a:schemeClr val="accent4"/>
                </a:solidFill>
                <a:latin typeface="Arial" panose="020B0604020202020204" pitchFamily="34" charset="0"/>
                <a:cs typeface="Arial" panose="020B0604020202020204" pitchFamily="34" charset="0"/>
              </a:rPr>
              <a:t>Lack of ML/AI knowledge</a:t>
            </a:r>
          </a:p>
        </p:txBody>
      </p:sp>
      <p:cxnSp>
        <p:nvCxnSpPr>
          <p:cNvPr id="22" name="Rett linje 21">
            <a:extLst>
              <a:ext uri="{FF2B5EF4-FFF2-40B4-BE49-F238E27FC236}">
                <a16:creationId xmlns:a16="http://schemas.microsoft.com/office/drawing/2014/main" id="{82C05B86-BAB9-8A43-997F-CA1A6A8E5BB2}"/>
              </a:ext>
            </a:extLst>
          </p:cNvPr>
          <p:cNvCxnSpPr>
            <a:cxnSpLocks/>
          </p:cNvCxnSpPr>
          <p:nvPr/>
        </p:nvCxnSpPr>
        <p:spPr>
          <a:xfrm flipH="1">
            <a:off x="1028700" y="4376738"/>
            <a:ext cx="3338088" cy="0"/>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0D6E3E70-3CD5-274D-9461-AF5318036BCA}"/>
              </a:ext>
            </a:extLst>
          </p:cNvPr>
          <p:cNvCxnSpPr>
            <a:cxnSpLocks/>
          </p:cNvCxnSpPr>
          <p:nvPr/>
        </p:nvCxnSpPr>
        <p:spPr>
          <a:xfrm flipH="1">
            <a:off x="3827668" y="5250874"/>
            <a:ext cx="661206" cy="65780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DB8C288-93A6-5C40-B0B1-C70F8CDE78FA}"/>
              </a:ext>
            </a:extLst>
          </p:cNvPr>
          <p:cNvCxnSpPr>
            <a:cxnSpLocks/>
          </p:cNvCxnSpPr>
          <p:nvPr/>
        </p:nvCxnSpPr>
        <p:spPr>
          <a:xfrm flipH="1" flipV="1">
            <a:off x="1028700" y="5908675"/>
            <a:ext cx="2798968" cy="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CE5E797E-C280-8B49-A5FA-E9DEE4446186}"/>
              </a:ext>
            </a:extLst>
          </p:cNvPr>
          <p:cNvCxnSpPr>
            <a:cxnSpLocks/>
          </p:cNvCxnSpPr>
          <p:nvPr/>
        </p:nvCxnSpPr>
        <p:spPr>
          <a:xfrm flipH="1">
            <a:off x="7775867" y="4376738"/>
            <a:ext cx="3338088" cy="0"/>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72716EE7-57FC-6B47-9003-10C37444AD0C}"/>
              </a:ext>
            </a:extLst>
          </p:cNvPr>
          <p:cNvGrpSpPr/>
          <p:nvPr/>
        </p:nvGrpSpPr>
        <p:grpSpPr>
          <a:xfrm flipH="1">
            <a:off x="7563745" y="5250874"/>
            <a:ext cx="3550210" cy="657802"/>
            <a:chOff x="1091064" y="5403274"/>
            <a:chExt cx="3550210" cy="657802"/>
          </a:xfrm>
        </p:grpSpPr>
        <p:cxnSp>
          <p:nvCxnSpPr>
            <p:cNvPr id="30" name="Rett linje 29">
              <a:extLst>
                <a:ext uri="{FF2B5EF4-FFF2-40B4-BE49-F238E27FC236}">
                  <a16:creationId xmlns:a16="http://schemas.microsoft.com/office/drawing/2014/main" id="{00F42A23-094F-2440-A4C1-D5F44131D540}"/>
                </a:ext>
              </a:extLst>
            </p:cNvPr>
            <p:cNvCxnSpPr>
              <a:cxnSpLocks/>
            </p:cNvCxnSpPr>
            <p:nvPr/>
          </p:nvCxnSpPr>
          <p:spPr>
            <a:xfrm flipH="1">
              <a:off x="3980068" y="5403274"/>
              <a:ext cx="661206" cy="65780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DE41F3AC-F0AD-974E-A952-30536C12EA50}"/>
                </a:ext>
              </a:extLst>
            </p:cNvPr>
            <p:cNvCxnSpPr>
              <a:cxnSpLocks/>
            </p:cNvCxnSpPr>
            <p:nvPr/>
          </p:nvCxnSpPr>
          <p:spPr>
            <a:xfrm flipH="1" flipV="1">
              <a:off x="1091064" y="6061075"/>
              <a:ext cx="2889004" cy="1"/>
            </a:xfrm>
            <a:prstGeom prst="line">
              <a:avLst/>
            </a:prstGeom>
            <a:ln w="28575">
              <a:solidFill>
                <a:srgbClr val="02D9FF"/>
              </a:solidFill>
            </a:ln>
          </p:spPr>
          <p:style>
            <a:lnRef idx="1">
              <a:schemeClr val="accent1"/>
            </a:lnRef>
            <a:fillRef idx="0">
              <a:schemeClr val="accent1"/>
            </a:fillRef>
            <a:effectRef idx="0">
              <a:schemeClr val="accent1"/>
            </a:effectRef>
            <a:fontRef idx="minor">
              <a:schemeClr val="tx1"/>
            </a:fontRef>
          </p:style>
        </p:cxnSp>
      </p:grpSp>
      <p:sp>
        <p:nvSpPr>
          <p:cNvPr id="33" name="TekstSylinder 32">
            <a:extLst>
              <a:ext uri="{FF2B5EF4-FFF2-40B4-BE49-F238E27FC236}">
                <a16:creationId xmlns:a16="http://schemas.microsoft.com/office/drawing/2014/main" id="{0153FED3-9276-F648-93F0-4A11F361E8FF}"/>
              </a:ext>
            </a:extLst>
          </p:cNvPr>
          <p:cNvSpPr txBox="1"/>
          <p:nvPr/>
        </p:nvSpPr>
        <p:spPr>
          <a:xfrm>
            <a:off x="8895350" y="5384994"/>
            <a:ext cx="2228453" cy="369332"/>
          </a:xfrm>
          <a:prstGeom prst="rect">
            <a:avLst/>
          </a:prstGeom>
        </p:spPr>
        <p:txBody>
          <a:bodyPr wrap="square" rtlCol="0">
            <a:spAutoFit/>
          </a:bodyPr>
          <a:lstStyle/>
          <a:p>
            <a:pPr>
              <a:buClr>
                <a:schemeClr val="accent2"/>
              </a:buClr>
            </a:pPr>
            <a:r>
              <a:rPr lang="en-US" b="1" dirty="0">
                <a:solidFill>
                  <a:schemeClr val="accent4"/>
                </a:solidFill>
                <a:latin typeface="Arial" panose="020B0604020202020204" pitchFamily="34" charset="0"/>
                <a:cs typeface="Arial" panose="020B0604020202020204" pitchFamily="34" charset="0"/>
              </a:rPr>
              <a:t>User adoption</a:t>
            </a:r>
          </a:p>
        </p:txBody>
      </p:sp>
      <p:sp>
        <p:nvSpPr>
          <p:cNvPr id="34" name="TekstSylinder 33">
            <a:extLst>
              <a:ext uri="{FF2B5EF4-FFF2-40B4-BE49-F238E27FC236}">
                <a16:creationId xmlns:a16="http://schemas.microsoft.com/office/drawing/2014/main" id="{3790EE3F-C2CD-D949-AC02-51E200A7790F}"/>
              </a:ext>
            </a:extLst>
          </p:cNvPr>
          <p:cNvSpPr txBox="1"/>
          <p:nvPr/>
        </p:nvSpPr>
        <p:spPr>
          <a:xfrm>
            <a:off x="8895350" y="2318672"/>
            <a:ext cx="2086295" cy="369332"/>
          </a:xfrm>
          <a:prstGeom prst="rect">
            <a:avLst/>
          </a:prstGeom>
        </p:spPr>
        <p:txBody>
          <a:bodyPr wrap="square" rtlCol="0">
            <a:spAutoFit/>
          </a:bodyPr>
          <a:lstStyle/>
          <a:p>
            <a:pPr>
              <a:buClr>
                <a:schemeClr val="accent2"/>
              </a:buClr>
            </a:pPr>
            <a:r>
              <a:rPr lang="en-US" b="1" dirty="0">
                <a:solidFill>
                  <a:schemeClr val="accent4"/>
                </a:solidFill>
                <a:latin typeface="Arial" panose="020B0604020202020204" pitchFamily="34" charset="0"/>
                <a:cs typeface="Arial" panose="020B0604020202020204" pitchFamily="34" charset="0"/>
              </a:rPr>
              <a:t>Data quality</a:t>
            </a:r>
          </a:p>
        </p:txBody>
      </p:sp>
      <p:sp>
        <p:nvSpPr>
          <p:cNvPr id="35" name="TekstSylinder 34">
            <a:extLst>
              <a:ext uri="{FF2B5EF4-FFF2-40B4-BE49-F238E27FC236}">
                <a16:creationId xmlns:a16="http://schemas.microsoft.com/office/drawing/2014/main" id="{FD2837F5-E088-4841-BF41-AE5221D382C5}"/>
              </a:ext>
            </a:extLst>
          </p:cNvPr>
          <p:cNvSpPr txBox="1"/>
          <p:nvPr/>
        </p:nvSpPr>
        <p:spPr>
          <a:xfrm>
            <a:off x="1520793" y="5345265"/>
            <a:ext cx="2711223" cy="369332"/>
          </a:xfrm>
          <a:prstGeom prst="rect">
            <a:avLst/>
          </a:prstGeom>
        </p:spPr>
        <p:txBody>
          <a:bodyPr wrap="square" rtlCol="0">
            <a:spAutoFit/>
          </a:bodyPr>
          <a:lstStyle/>
          <a:p>
            <a:pPr>
              <a:buClr>
                <a:schemeClr val="accent2"/>
              </a:buClr>
            </a:pPr>
            <a:r>
              <a:rPr lang="en-US" b="1" dirty="0">
                <a:solidFill>
                  <a:schemeClr val="accent4"/>
                </a:solidFill>
                <a:latin typeface="Arial" panose="020B0604020202020204" pitchFamily="34" charset="0"/>
                <a:cs typeface="Arial" panose="020B0604020202020204" pitchFamily="34" charset="0"/>
              </a:rPr>
              <a:t>Organizing </a:t>
            </a:r>
          </a:p>
        </p:txBody>
      </p:sp>
      <p:sp>
        <p:nvSpPr>
          <p:cNvPr id="38" name="TekstSylinder 37">
            <a:extLst>
              <a:ext uri="{FF2B5EF4-FFF2-40B4-BE49-F238E27FC236}">
                <a16:creationId xmlns:a16="http://schemas.microsoft.com/office/drawing/2014/main" id="{A13F51F3-35C3-AB43-A50F-40DF4A8FE6E1}"/>
              </a:ext>
            </a:extLst>
          </p:cNvPr>
          <p:cNvSpPr txBox="1"/>
          <p:nvPr/>
        </p:nvSpPr>
        <p:spPr>
          <a:xfrm>
            <a:off x="1510144" y="3828533"/>
            <a:ext cx="2368583" cy="369332"/>
          </a:xfrm>
          <a:prstGeom prst="rect">
            <a:avLst/>
          </a:prstGeom>
        </p:spPr>
        <p:txBody>
          <a:bodyPr wrap="square" rtlCol="0">
            <a:spAutoFit/>
          </a:bodyPr>
          <a:lstStyle/>
          <a:p>
            <a:pPr>
              <a:buClr>
                <a:schemeClr val="accent2"/>
              </a:buClr>
            </a:pPr>
            <a:r>
              <a:rPr lang="en-US" b="1" dirty="0">
                <a:solidFill>
                  <a:schemeClr val="accent4"/>
                </a:solidFill>
                <a:latin typeface="Arial" panose="020B0604020202020204" pitchFamily="34" charset="0"/>
                <a:cs typeface="Arial" panose="020B0604020202020204" pitchFamily="34" charset="0"/>
              </a:rPr>
              <a:t>Privacy and GDPR</a:t>
            </a:r>
          </a:p>
        </p:txBody>
      </p:sp>
      <p:sp>
        <p:nvSpPr>
          <p:cNvPr id="40" name="Ellipse 39">
            <a:extLst>
              <a:ext uri="{FF2B5EF4-FFF2-40B4-BE49-F238E27FC236}">
                <a16:creationId xmlns:a16="http://schemas.microsoft.com/office/drawing/2014/main" id="{DA96E438-8207-724A-ADDD-6C0C37FAF079}"/>
              </a:ext>
            </a:extLst>
          </p:cNvPr>
          <p:cNvSpPr/>
          <p:nvPr/>
        </p:nvSpPr>
        <p:spPr>
          <a:xfrm>
            <a:off x="996340" y="2231697"/>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61" name="Ellipse 60">
            <a:extLst>
              <a:ext uri="{FF2B5EF4-FFF2-40B4-BE49-F238E27FC236}">
                <a16:creationId xmlns:a16="http://schemas.microsoft.com/office/drawing/2014/main" id="{3390769B-ED8A-F646-850E-445FE96F586A}"/>
              </a:ext>
            </a:extLst>
          </p:cNvPr>
          <p:cNvSpPr/>
          <p:nvPr/>
        </p:nvSpPr>
        <p:spPr>
          <a:xfrm>
            <a:off x="997670" y="3750972"/>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64" name="Ellipse 63">
            <a:extLst>
              <a:ext uri="{FF2B5EF4-FFF2-40B4-BE49-F238E27FC236}">
                <a16:creationId xmlns:a16="http://schemas.microsoft.com/office/drawing/2014/main" id="{5C355BAC-CDA7-F848-BD72-EB73DAA981ED}"/>
              </a:ext>
            </a:extLst>
          </p:cNvPr>
          <p:cNvSpPr/>
          <p:nvPr/>
        </p:nvSpPr>
        <p:spPr>
          <a:xfrm>
            <a:off x="996340" y="5270247"/>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67" name="Ellipse 66">
            <a:extLst>
              <a:ext uri="{FF2B5EF4-FFF2-40B4-BE49-F238E27FC236}">
                <a16:creationId xmlns:a16="http://schemas.microsoft.com/office/drawing/2014/main" id="{BFBC9F89-3BC9-ED4C-8A12-186495AE2D86}"/>
              </a:ext>
            </a:extLst>
          </p:cNvPr>
          <p:cNvSpPr/>
          <p:nvPr/>
        </p:nvSpPr>
        <p:spPr>
          <a:xfrm>
            <a:off x="8357507" y="3750972"/>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70" name="Ellipse 69">
            <a:extLst>
              <a:ext uri="{FF2B5EF4-FFF2-40B4-BE49-F238E27FC236}">
                <a16:creationId xmlns:a16="http://schemas.microsoft.com/office/drawing/2014/main" id="{E6F83042-193B-9140-A3E8-75E3DD9A1FA4}"/>
              </a:ext>
            </a:extLst>
          </p:cNvPr>
          <p:cNvSpPr/>
          <p:nvPr/>
        </p:nvSpPr>
        <p:spPr>
          <a:xfrm>
            <a:off x="8357507" y="5307912"/>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sp>
        <p:nvSpPr>
          <p:cNvPr id="73" name="Ellipse 72">
            <a:extLst>
              <a:ext uri="{FF2B5EF4-FFF2-40B4-BE49-F238E27FC236}">
                <a16:creationId xmlns:a16="http://schemas.microsoft.com/office/drawing/2014/main" id="{84C6F66E-CA88-EC46-A63C-39A30CF5E1D5}"/>
              </a:ext>
            </a:extLst>
          </p:cNvPr>
          <p:cNvSpPr/>
          <p:nvPr/>
        </p:nvSpPr>
        <p:spPr>
          <a:xfrm>
            <a:off x="8364332" y="2232159"/>
            <a:ext cx="524453" cy="524453"/>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4"/>
              </a:solidFill>
            </a:endParaRPr>
          </a:p>
        </p:txBody>
      </p:sp>
      <p:pic>
        <p:nvPicPr>
          <p:cNvPr id="75" name="Picture 7" descr="MN_IFI_A.png">
            <a:extLst>
              <a:ext uri="{FF2B5EF4-FFF2-40B4-BE49-F238E27FC236}">
                <a16:creationId xmlns:a16="http://schemas.microsoft.com/office/drawing/2014/main" id="{284A7E2B-999D-EF41-A50F-FD4498C92934}"/>
              </a:ext>
            </a:extLst>
          </p:cNvPr>
          <p:cNvPicPr>
            <a:picLocks noChangeAspect="1"/>
          </p:cNvPicPr>
          <p:nvPr/>
        </p:nvPicPr>
        <p:blipFill>
          <a:blip r:embed="rId4"/>
          <a:srcRect/>
          <a:stretch>
            <a:fillRect/>
          </a:stretch>
        </p:blipFill>
        <p:spPr bwMode="auto">
          <a:xfrm>
            <a:off x="9163556" y="212760"/>
            <a:ext cx="2834067" cy="304729"/>
          </a:xfrm>
          <a:prstGeom prst="rect">
            <a:avLst/>
          </a:prstGeom>
          <a:noFill/>
          <a:ln w="9525">
            <a:noFill/>
            <a:miter lim="800000"/>
            <a:headEnd/>
            <a:tailEnd/>
          </a:ln>
        </p:spPr>
      </p:pic>
      <p:pic>
        <p:nvPicPr>
          <p:cNvPr id="6" name="Grafikk 5" descr="Prosessor">
            <a:extLst>
              <a:ext uri="{FF2B5EF4-FFF2-40B4-BE49-F238E27FC236}">
                <a16:creationId xmlns:a16="http://schemas.microsoft.com/office/drawing/2014/main" id="{A9BED318-90DA-344D-A654-DADB25E8D1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6501" y="2307964"/>
            <a:ext cx="397565" cy="397565"/>
          </a:xfrm>
          <a:prstGeom prst="rect">
            <a:avLst/>
          </a:prstGeom>
        </p:spPr>
      </p:pic>
      <p:pic>
        <p:nvPicPr>
          <p:cNvPr id="8" name="Grafikk 7" descr="Tilkoblinger">
            <a:extLst>
              <a:ext uri="{FF2B5EF4-FFF2-40B4-BE49-F238E27FC236}">
                <a16:creationId xmlns:a16="http://schemas.microsoft.com/office/drawing/2014/main" id="{0892D48F-447F-6D47-8845-850C1F3581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6501" y="5348557"/>
            <a:ext cx="395631" cy="395631"/>
          </a:xfrm>
          <a:prstGeom prst="rect">
            <a:avLst/>
          </a:prstGeom>
        </p:spPr>
      </p:pic>
      <p:pic>
        <p:nvPicPr>
          <p:cNvPr id="15" name="Grafikk 14" descr="Hjerne i hode">
            <a:extLst>
              <a:ext uri="{FF2B5EF4-FFF2-40B4-BE49-F238E27FC236}">
                <a16:creationId xmlns:a16="http://schemas.microsoft.com/office/drawing/2014/main" id="{DB828CB4-5B93-084C-953F-FD58D8F842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03200" y="3793678"/>
            <a:ext cx="433066" cy="433066"/>
          </a:xfrm>
          <a:prstGeom prst="rect">
            <a:avLst/>
          </a:prstGeom>
        </p:spPr>
      </p:pic>
      <p:pic>
        <p:nvPicPr>
          <p:cNvPr id="26" name="Grafikk 25" descr="Klubbe">
            <a:extLst>
              <a:ext uri="{FF2B5EF4-FFF2-40B4-BE49-F238E27FC236}">
                <a16:creationId xmlns:a16="http://schemas.microsoft.com/office/drawing/2014/main" id="{8F95E57C-C574-864E-9E32-4504F3842F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9653" y="3828539"/>
            <a:ext cx="369326" cy="369326"/>
          </a:xfrm>
          <a:prstGeom prst="rect">
            <a:avLst/>
          </a:prstGeom>
        </p:spPr>
      </p:pic>
      <p:pic>
        <p:nvPicPr>
          <p:cNvPr id="36" name="Grafikk 35" descr="Database">
            <a:extLst>
              <a:ext uri="{FF2B5EF4-FFF2-40B4-BE49-F238E27FC236}">
                <a16:creationId xmlns:a16="http://schemas.microsoft.com/office/drawing/2014/main" id="{7C5AF76B-A938-8C47-B14E-1B87BDF0D8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23667" y="2300576"/>
            <a:ext cx="405524" cy="405524"/>
          </a:xfrm>
          <a:prstGeom prst="rect">
            <a:avLst/>
          </a:prstGeom>
        </p:spPr>
      </p:pic>
      <p:pic>
        <p:nvPicPr>
          <p:cNvPr id="5" name="Grafikk 4" descr="Kundeservice">
            <a:extLst>
              <a:ext uri="{FF2B5EF4-FFF2-40B4-BE49-F238E27FC236}">
                <a16:creationId xmlns:a16="http://schemas.microsoft.com/office/drawing/2014/main" id="{B42D3133-1C95-244D-890D-1CEA25DE795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07847" y="5342498"/>
            <a:ext cx="428419" cy="428419"/>
          </a:xfrm>
          <a:prstGeom prst="rect">
            <a:avLst/>
          </a:prstGeom>
        </p:spPr>
      </p:pic>
      <p:pic>
        <p:nvPicPr>
          <p:cNvPr id="37" name="Bilde 36">
            <a:extLst>
              <a:ext uri="{FF2B5EF4-FFF2-40B4-BE49-F238E27FC236}">
                <a16:creationId xmlns:a16="http://schemas.microsoft.com/office/drawing/2014/main" id="{E54ED582-91FF-654A-A03F-56801402E0A7}"/>
              </a:ext>
            </a:extLst>
          </p:cNvPr>
          <p:cNvPicPr>
            <a:picLocks noChangeAspect="1"/>
          </p:cNvPicPr>
          <p:nvPr/>
        </p:nvPicPr>
        <p:blipFill>
          <a:blip r:embed="rId17"/>
          <a:stretch>
            <a:fillRect/>
          </a:stretch>
        </p:blipFill>
        <p:spPr>
          <a:xfrm>
            <a:off x="338901" y="5927362"/>
            <a:ext cx="666939" cy="666939"/>
          </a:xfrm>
          <a:prstGeom prst="rect">
            <a:avLst/>
          </a:prstGeom>
        </p:spPr>
      </p:pic>
    </p:spTree>
    <p:extLst>
      <p:ext uri="{BB962C8B-B14F-4D97-AF65-F5344CB8AC3E}">
        <p14:creationId xmlns:p14="http://schemas.microsoft.com/office/powerpoint/2010/main" val="375845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79E326-2995-7143-B3F5-8ACC72BCA181}"/>
              </a:ext>
            </a:extLst>
          </p:cNvPr>
          <p:cNvSpPr>
            <a:spLocks noGrp="1"/>
          </p:cNvSpPr>
          <p:nvPr>
            <p:ph type="title"/>
          </p:nvPr>
        </p:nvSpPr>
        <p:spPr/>
        <p:txBody>
          <a:bodyPr/>
          <a:lstStyle/>
          <a:p>
            <a:r>
              <a:rPr lang="en-US" dirty="0"/>
              <a:t>ML is only a small piece of the larger information infrastructure</a:t>
            </a:r>
          </a:p>
        </p:txBody>
      </p:sp>
      <p:pic>
        <p:nvPicPr>
          <p:cNvPr id="5" name="Bilde 4">
            <a:extLst>
              <a:ext uri="{FF2B5EF4-FFF2-40B4-BE49-F238E27FC236}">
                <a16:creationId xmlns:a16="http://schemas.microsoft.com/office/drawing/2014/main" id="{8ADD71A2-360C-BB48-A231-BA930C0D85C4}"/>
              </a:ext>
            </a:extLst>
          </p:cNvPr>
          <p:cNvPicPr>
            <a:picLocks noChangeAspect="1"/>
          </p:cNvPicPr>
          <p:nvPr/>
        </p:nvPicPr>
        <p:blipFill>
          <a:blip r:embed="rId3"/>
          <a:stretch>
            <a:fillRect/>
          </a:stretch>
        </p:blipFill>
        <p:spPr>
          <a:xfrm>
            <a:off x="1022350" y="1844736"/>
            <a:ext cx="10147300" cy="3904489"/>
          </a:xfrm>
          <a:prstGeom prst="rect">
            <a:avLst/>
          </a:prstGeom>
        </p:spPr>
      </p:pic>
      <p:sp>
        <p:nvSpPr>
          <p:cNvPr id="6" name="TekstSylinder 5">
            <a:extLst>
              <a:ext uri="{FF2B5EF4-FFF2-40B4-BE49-F238E27FC236}">
                <a16:creationId xmlns:a16="http://schemas.microsoft.com/office/drawing/2014/main" id="{81F2B936-432E-764E-B13D-CBBECD7F9C8A}"/>
              </a:ext>
            </a:extLst>
          </p:cNvPr>
          <p:cNvSpPr txBox="1"/>
          <p:nvPr/>
        </p:nvSpPr>
        <p:spPr>
          <a:xfrm>
            <a:off x="9829800" y="5749225"/>
            <a:ext cx="1847850" cy="307777"/>
          </a:xfrm>
          <a:prstGeom prst="rect">
            <a:avLst/>
          </a:prstGeom>
          <a:noFill/>
        </p:spPr>
        <p:txBody>
          <a:bodyPr wrap="square" rtlCol="0">
            <a:spAutoFit/>
          </a:bodyPr>
          <a:lstStyle/>
          <a:p>
            <a:r>
              <a:rPr lang="nb-NO" sz="1400" dirty="0">
                <a:latin typeface="Arial" panose="020B0604020202020204" pitchFamily="34" charset="0"/>
                <a:cs typeface="Arial" panose="020B0604020202020204" pitchFamily="34" charset="0"/>
              </a:rPr>
              <a:t>(Scully et al., 2015)</a:t>
            </a:r>
          </a:p>
        </p:txBody>
      </p:sp>
      <mc:AlternateContent xmlns:mc="http://schemas.openxmlformats.org/markup-compatibility/2006" xmlns:p14="http://schemas.microsoft.com/office/powerpoint/2010/main">
        <mc:Choice Requires="p14">
          <p:contentPart p14:bwMode="auto" r:id="rId4">
            <p14:nvContentPartPr>
              <p14:cNvPr id="18" name="Håndskrift 17">
                <a:extLst>
                  <a:ext uri="{FF2B5EF4-FFF2-40B4-BE49-F238E27FC236}">
                    <a16:creationId xmlns:a16="http://schemas.microsoft.com/office/drawing/2014/main" id="{7D4AA769-0AB7-1443-BFB1-939497A78DD7}"/>
                  </a:ext>
                </a:extLst>
              </p14:cNvPr>
              <p14:cNvContentPartPr/>
              <p14:nvPr/>
            </p14:nvContentPartPr>
            <p14:xfrm>
              <a:off x="5014120" y="3482720"/>
              <a:ext cx="861840" cy="807840"/>
            </p14:xfrm>
          </p:contentPart>
        </mc:Choice>
        <mc:Fallback xmlns="">
          <p:pic>
            <p:nvPicPr>
              <p:cNvPr id="18" name="Håndskrift 17">
                <a:extLst>
                  <a:ext uri="{FF2B5EF4-FFF2-40B4-BE49-F238E27FC236}">
                    <a16:creationId xmlns:a16="http://schemas.microsoft.com/office/drawing/2014/main" id="{7D4AA769-0AB7-1443-BFB1-939497A78DD7}"/>
                  </a:ext>
                </a:extLst>
              </p:cNvPr>
              <p:cNvPicPr/>
              <p:nvPr/>
            </p:nvPicPr>
            <p:blipFill>
              <a:blip r:embed="rId5"/>
              <a:stretch>
                <a:fillRect/>
              </a:stretch>
            </p:blipFill>
            <p:spPr>
              <a:xfrm>
                <a:off x="4996120" y="3465080"/>
                <a:ext cx="897480" cy="84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Håndskrift 18">
                <a:extLst>
                  <a:ext uri="{FF2B5EF4-FFF2-40B4-BE49-F238E27FC236}">
                    <a16:creationId xmlns:a16="http://schemas.microsoft.com/office/drawing/2014/main" id="{B187FAFE-231C-BC4D-9042-38665AF0FCBA}"/>
                  </a:ext>
                </a:extLst>
              </p14:cNvPr>
              <p14:cNvContentPartPr/>
              <p14:nvPr/>
            </p14:nvContentPartPr>
            <p14:xfrm>
              <a:off x="1819840" y="3924800"/>
              <a:ext cx="2909880" cy="119160"/>
            </p14:xfrm>
          </p:contentPart>
        </mc:Choice>
        <mc:Fallback xmlns="">
          <p:pic>
            <p:nvPicPr>
              <p:cNvPr id="19" name="Håndskrift 18">
                <a:extLst>
                  <a:ext uri="{FF2B5EF4-FFF2-40B4-BE49-F238E27FC236}">
                    <a16:creationId xmlns:a16="http://schemas.microsoft.com/office/drawing/2014/main" id="{B187FAFE-231C-BC4D-9042-38665AF0FCBA}"/>
                  </a:ext>
                </a:extLst>
              </p:cNvPr>
              <p:cNvPicPr/>
              <p:nvPr/>
            </p:nvPicPr>
            <p:blipFill>
              <a:blip r:embed="rId7"/>
              <a:stretch>
                <a:fillRect/>
              </a:stretch>
            </p:blipFill>
            <p:spPr>
              <a:xfrm>
                <a:off x="1802200" y="3906800"/>
                <a:ext cx="2945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Håndskrift 19">
                <a:extLst>
                  <a:ext uri="{FF2B5EF4-FFF2-40B4-BE49-F238E27FC236}">
                    <a16:creationId xmlns:a16="http://schemas.microsoft.com/office/drawing/2014/main" id="{9A5E3FB6-36F9-F14F-A01B-0229A323AF07}"/>
                  </a:ext>
                </a:extLst>
              </p14:cNvPr>
              <p14:cNvContentPartPr/>
              <p14:nvPr/>
            </p14:nvContentPartPr>
            <p14:xfrm>
              <a:off x="4094680" y="3747680"/>
              <a:ext cx="660600" cy="197640"/>
            </p14:xfrm>
          </p:contentPart>
        </mc:Choice>
        <mc:Fallback xmlns="">
          <p:pic>
            <p:nvPicPr>
              <p:cNvPr id="20" name="Håndskrift 19">
                <a:extLst>
                  <a:ext uri="{FF2B5EF4-FFF2-40B4-BE49-F238E27FC236}">
                    <a16:creationId xmlns:a16="http://schemas.microsoft.com/office/drawing/2014/main" id="{9A5E3FB6-36F9-F14F-A01B-0229A323AF07}"/>
                  </a:ext>
                </a:extLst>
              </p:cNvPr>
              <p:cNvPicPr/>
              <p:nvPr/>
            </p:nvPicPr>
            <p:blipFill>
              <a:blip r:embed="rId9"/>
              <a:stretch>
                <a:fillRect/>
              </a:stretch>
            </p:blipFill>
            <p:spPr>
              <a:xfrm>
                <a:off x="4076680" y="3730040"/>
                <a:ext cx="696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Håndskrift 21">
                <a:extLst>
                  <a:ext uri="{FF2B5EF4-FFF2-40B4-BE49-F238E27FC236}">
                    <a16:creationId xmlns:a16="http://schemas.microsoft.com/office/drawing/2014/main" id="{B5BA3B2B-801C-1E46-82DE-AA1AB084FE68}"/>
                  </a:ext>
                </a:extLst>
              </p14:cNvPr>
              <p14:cNvContentPartPr/>
              <p14:nvPr/>
            </p14:nvContentPartPr>
            <p14:xfrm>
              <a:off x="4264600" y="3957560"/>
              <a:ext cx="510480" cy="210240"/>
            </p14:xfrm>
          </p:contentPart>
        </mc:Choice>
        <mc:Fallback xmlns="">
          <p:pic>
            <p:nvPicPr>
              <p:cNvPr id="22" name="Håndskrift 21">
                <a:extLst>
                  <a:ext uri="{FF2B5EF4-FFF2-40B4-BE49-F238E27FC236}">
                    <a16:creationId xmlns:a16="http://schemas.microsoft.com/office/drawing/2014/main" id="{B5BA3B2B-801C-1E46-82DE-AA1AB084FE68}"/>
                  </a:ext>
                </a:extLst>
              </p:cNvPr>
              <p:cNvPicPr/>
              <p:nvPr/>
            </p:nvPicPr>
            <p:blipFill>
              <a:blip r:embed="rId11"/>
              <a:stretch>
                <a:fillRect/>
              </a:stretch>
            </p:blipFill>
            <p:spPr>
              <a:xfrm>
                <a:off x="4246600" y="3939560"/>
                <a:ext cx="546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Håndskrift 38">
                <a:extLst>
                  <a:ext uri="{FF2B5EF4-FFF2-40B4-BE49-F238E27FC236}">
                    <a16:creationId xmlns:a16="http://schemas.microsoft.com/office/drawing/2014/main" id="{E58CBC48-9F7C-024F-AF0F-412CC2C845F2}"/>
                  </a:ext>
                </a:extLst>
              </p14:cNvPr>
              <p14:cNvContentPartPr/>
              <p14:nvPr/>
            </p14:nvContentPartPr>
            <p14:xfrm>
              <a:off x="1219720" y="3565520"/>
              <a:ext cx="417240" cy="808200"/>
            </p14:xfrm>
          </p:contentPart>
        </mc:Choice>
        <mc:Fallback xmlns="">
          <p:pic>
            <p:nvPicPr>
              <p:cNvPr id="39" name="Håndskrift 38">
                <a:extLst>
                  <a:ext uri="{FF2B5EF4-FFF2-40B4-BE49-F238E27FC236}">
                    <a16:creationId xmlns:a16="http://schemas.microsoft.com/office/drawing/2014/main" id="{E58CBC48-9F7C-024F-AF0F-412CC2C845F2}"/>
                  </a:ext>
                </a:extLst>
              </p:cNvPr>
              <p:cNvPicPr/>
              <p:nvPr/>
            </p:nvPicPr>
            <p:blipFill>
              <a:blip r:embed="rId13"/>
              <a:stretch>
                <a:fillRect/>
              </a:stretch>
            </p:blipFill>
            <p:spPr>
              <a:xfrm>
                <a:off x="1201720" y="3547880"/>
                <a:ext cx="452880" cy="84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Håndskrift 39">
                <a:extLst>
                  <a:ext uri="{FF2B5EF4-FFF2-40B4-BE49-F238E27FC236}">
                    <a16:creationId xmlns:a16="http://schemas.microsoft.com/office/drawing/2014/main" id="{F4BDA998-6518-D84E-B037-8AC64DF9FF88}"/>
                  </a:ext>
                </a:extLst>
              </p14:cNvPr>
              <p14:cNvContentPartPr/>
              <p14:nvPr/>
            </p14:nvContentPartPr>
            <p14:xfrm>
              <a:off x="1345360" y="4490720"/>
              <a:ext cx="90000" cy="132480"/>
            </p14:xfrm>
          </p:contentPart>
        </mc:Choice>
        <mc:Fallback xmlns="">
          <p:pic>
            <p:nvPicPr>
              <p:cNvPr id="40" name="Håndskrift 39">
                <a:extLst>
                  <a:ext uri="{FF2B5EF4-FFF2-40B4-BE49-F238E27FC236}">
                    <a16:creationId xmlns:a16="http://schemas.microsoft.com/office/drawing/2014/main" id="{F4BDA998-6518-D84E-B037-8AC64DF9FF88}"/>
                  </a:ext>
                </a:extLst>
              </p:cNvPr>
              <p:cNvPicPr/>
              <p:nvPr/>
            </p:nvPicPr>
            <p:blipFill>
              <a:blip r:embed="rId15"/>
              <a:stretch>
                <a:fillRect/>
              </a:stretch>
            </p:blipFill>
            <p:spPr>
              <a:xfrm>
                <a:off x="1327360" y="4473080"/>
                <a:ext cx="125640" cy="168120"/>
              </a:xfrm>
              <a:prstGeom prst="rect">
                <a:avLst/>
              </a:prstGeom>
            </p:spPr>
          </p:pic>
        </mc:Fallback>
      </mc:AlternateContent>
      <p:sp>
        <p:nvSpPr>
          <p:cNvPr id="42" name="Ellipse 41">
            <a:extLst>
              <a:ext uri="{FF2B5EF4-FFF2-40B4-BE49-F238E27FC236}">
                <a16:creationId xmlns:a16="http://schemas.microsoft.com/office/drawing/2014/main" id="{F7FB29F1-4FF6-E247-B82A-4297C13335F4}"/>
              </a:ext>
            </a:extLst>
          </p:cNvPr>
          <p:cNvSpPr/>
          <p:nvPr/>
        </p:nvSpPr>
        <p:spPr>
          <a:xfrm flipH="1">
            <a:off x="432028" y="3621951"/>
            <a:ext cx="362917" cy="36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Rett linje 42">
            <a:extLst>
              <a:ext uri="{FF2B5EF4-FFF2-40B4-BE49-F238E27FC236}">
                <a16:creationId xmlns:a16="http://schemas.microsoft.com/office/drawing/2014/main" id="{0AA70AF7-94C6-D14C-906E-B4567F411517}"/>
              </a:ext>
            </a:extLst>
          </p:cNvPr>
          <p:cNvCxnSpPr>
            <a:cxnSpLocks/>
            <a:stCxn id="42" idx="4"/>
          </p:cNvCxnSpPr>
          <p:nvPr/>
        </p:nvCxnSpPr>
        <p:spPr>
          <a:xfrm>
            <a:off x="613486" y="3982763"/>
            <a:ext cx="1" cy="768340"/>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Rett linje 43">
            <a:extLst>
              <a:ext uri="{FF2B5EF4-FFF2-40B4-BE49-F238E27FC236}">
                <a16:creationId xmlns:a16="http://schemas.microsoft.com/office/drawing/2014/main" id="{4E788FE5-F94D-E447-9A21-38B4B69D20F3}"/>
              </a:ext>
            </a:extLst>
          </p:cNvPr>
          <p:cNvCxnSpPr>
            <a:cxnSpLocks/>
          </p:cNvCxnSpPr>
          <p:nvPr/>
        </p:nvCxnSpPr>
        <p:spPr>
          <a:xfrm flipH="1">
            <a:off x="432028" y="4734129"/>
            <a:ext cx="181459" cy="493505"/>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Rett linje 44">
            <a:extLst>
              <a:ext uri="{FF2B5EF4-FFF2-40B4-BE49-F238E27FC236}">
                <a16:creationId xmlns:a16="http://schemas.microsoft.com/office/drawing/2014/main" id="{13D19769-E507-CF44-8830-D36D4346E0DF}"/>
              </a:ext>
            </a:extLst>
          </p:cNvPr>
          <p:cNvCxnSpPr>
            <a:cxnSpLocks/>
          </p:cNvCxnSpPr>
          <p:nvPr/>
        </p:nvCxnSpPr>
        <p:spPr>
          <a:xfrm>
            <a:off x="603610" y="4731242"/>
            <a:ext cx="175054" cy="468083"/>
          </a:xfrm>
          <a:prstGeom prst="line">
            <a:avLst/>
          </a:prstGeom>
          <a:ln w="12700"/>
        </p:spPr>
        <p:style>
          <a:lnRef idx="1">
            <a:schemeClr val="dk1"/>
          </a:lnRef>
          <a:fillRef idx="0">
            <a:schemeClr val="dk1"/>
          </a:fillRef>
          <a:effectRef idx="0">
            <a:schemeClr val="dk1"/>
          </a:effectRef>
          <a:fontRef idx="minor">
            <a:schemeClr val="tx1"/>
          </a:fontRef>
        </p:style>
      </p:cxnSp>
      <p:grpSp>
        <p:nvGrpSpPr>
          <p:cNvPr id="46" name="Gruppe 45">
            <a:extLst>
              <a:ext uri="{FF2B5EF4-FFF2-40B4-BE49-F238E27FC236}">
                <a16:creationId xmlns:a16="http://schemas.microsoft.com/office/drawing/2014/main" id="{61ACA7C6-C1F0-A549-9DA4-91CF2CF986E8}"/>
              </a:ext>
            </a:extLst>
          </p:cNvPr>
          <p:cNvGrpSpPr/>
          <p:nvPr/>
        </p:nvGrpSpPr>
        <p:grpSpPr>
          <a:xfrm>
            <a:off x="607789" y="3621951"/>
            <a:ext cx="353091" cy="545269"/>
            <a:chOff x="1843262" y="4579854"/>
            <a:chExt cx="353091" cy="545269"/>
          </a:xfrm>
        </p:grpSpPr>
        <p:cxnSp>
          <p:nvCxnSpPr>
            <p:cNvPr id="47" name="Rett linje 46">
              <a:extLst>
                <a:ext uri="{FF2B5EF4-FFF2-40B4-BE49-F238E27FC236}">
                  <a16:creationId xmlns:a16="http://schemas.microsoft.com/office/drawing/2014/main" id="{33FAC402-C0A2-0F47-913B-74EBDCA76A97}"/>
                </a:ext>
              </a:extLst>
            </p:cNvPr>
            <p:cNvCxnSpPr>
              <a:cxnSpLocks/>
            </p:cNvCxnSpPr>
            <p:nvPr/>
          </p:nvCxnSpPr>
          <p:spPr>
            <a:xfrm flipV="1">
              <a:off x="1843262" y="4978685"/>
              <a:ext cx="267662" cy="14643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Rett linje 47">
              <a:extLst>
                <a:ext uri="{FF2B5EF4-FFF2-40B4-BE49-F238E27FC236}">
                  <a16:creationId xmlns:a16="http://schemas.microsoft.com/office/drawing/2014/main" id="{31576076-FF68-3D47-9AE1-ECE049A2850D}"/>
                </a:ext>
              </a:extLst>
            </p:cNvPr>
            <p:cNvCxnSpPr>
              <a:cxnSpLocks/>
            </p:cNvCxnSpPr>
            <p:nvPr/>
          </p:nvCxnSpPr>
          <p:spPr>
            <a:xfrm flipV="1">
              <a:off x="2095770" y="4579854"/>
              <a:ext cx="100583" cy="416079"/>
            </a:xfrm>
            <a:prstGeom prst="line">
              <a:avLst/>
            </a:prstGeom>
            <a:ln w="12700"/>
          </p:spPr>
          <p:style>
            <a:lnRef idx="1">
              <a:schemeClr val="dk1"/>
            </a:lnRef>
            <a:fillRef idx="0">
              <a:schemeClr val="dk1"/>
            </a:fillRef>
            <a:effectRef idx="0">
              <a:schemeClr val="dk1"/>
            </a:effectRef>
            <a:fontRef idx="minor">
              <a:schemeClr val="tx1"/>
            </a:fontRef>
          </p:style>
        </p:cxnSp>
      </p:grpSp>
      <p:sp>
        <p:nvSpPr>
          <p:cNvPr id="50" name="Ellipse 49">
            <a:extLst>
              <a:ext uri="{FF2B5EF4-FFF2-40B4-BE49-F238E27FC236}">
                <a16:creationId xmlns:a16="http://schemas.microsoft.com/office/drawing/2014/main" id="{C29D7D69-6F4D-6642-BFC0-6D08FFF23DEB}"/>
              </a:ext>
            </a:extLst>
          </p:cNvPr>
          <p:cNvSpPr/>
          <p:nvPr/>
        </p:nvSpPr>
        <p:spPr>
          <a:xfrm flipH="1">
            <a:off x="540390" y="3739710"/>
            <a:ext cx="45719" cy="5910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Ellipse 50">
            <a:extLst>
              <a:ext uri="{FF2B5EF4-FFF2-40B4-BE49-F238E27FC236}">
                <a16:creationId xmlns:a16="http://schemas.microsoft.com/office/drawing/2014/main" id="{BB404DEA-7512-2545-8355-926ECC2DD4B8}"/>
              </a:ext>
            </a:extLst>
          </p:cNvPr>
          <p:cNvSpPr/>
          <p:nvPr/>
        </p:nvSpPr>
        <p:spPr>
          <a:xfrm flipH="1">
            <a:off x="661794" y="3737130"/>
            <a:ext cx="45719" cy="5910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2" name="Gruppe 51">
            <a:extLst>
              <a:ext uri="{FF2B5EF4-FFF2-40B4-BE49-F238E27FC236}">
                <a16:creationId xmlns:a16="http://schemas.microsoft.com/office/drawing/2014/main" id="{C952E804-13B9-E44B-8070-1E659FC2B380}"/>
              </a:ext>
            </a:extLst>
          </p:cNvPr>
          <p:cNvGrpSpPr/>
          <p:nvPr/>
        </p:nvGrpSpPr>
        <p:grpSpPr>
          <a:xfrm flipH="1">
            <a:off x="301350" y="3659804"/>
            <a:ext cx="315261" cy="507416"/>
            <a:chOff x="1843261" y="4617707"/>
            <a:chExt cx="315261" cy="507416"/>
          </a:xfrm>
        </p:grpSpPr>
        <p:cxnSp>
          <p:nvCxnSpPr>
            <p:cNvPr id="53" name="Rett linje 52">
              <a:extLst>
                <a:ext uri="{FF2B5EF4-FFF2-40B4-BE49-F238E27FC236}">
                  <a16:creationId xmlns:a16="http://schemas.microsoft.com/office/drawing/2014/main" id="{6AD14D09-4B31-C54E-AD9A-5749A414BB0A}"/>
                </a:ext>
              </a:extLst>
            </p:cNvPr>
            <p:cNvCxnSpPr>
              <a:cxnSpLocks/>
            </p:cNvCxnSpPr>
            <p:nvPr/>
          </p:nvCxnSpPr>
          <p:spPr>
            <a:xfrm flipV="1">
              <a:off x="1843261" y="4968979"/>
              <a:ext cx="230125" cy="156144"/>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Rett linje 53">
              <a:extLst>
                <a:ext uri="{FF2B5EF4-FFF2-40B4-BE49-F238E27FC236}">
                  <a16:creationId xmlns:a16="http://schemas.microsoft.com/office/drawing/2014/main" id="{67CE61E1-9D5B-4943-BF50-F9C918ED0799}"/>
                </a:ext>
              </a:extLst>
            </p:cNvPr>
            <p:cNvCxnSpPr>
              <a:cxnSpLocks/>
            </p:cNvCxnSpPr>
            <p:nvPr/>
          </p:nvCxnSpPr>
          <p:spPr>
            <a:xfrm flipH="1">
              <a:off x="2065698" y="4617707"/>
              <a:ext cx="92824" cy="351272"/>
            </a:xfrm>
            <a:prstGeom prst="line">
              <a:avLst/>
            </a:prstGeom>
            <a:ln w="12700"/>
          </p:spPr>
          <p:style>
            <a:lnRef idx="1">
              <a:schemeClr val="dk1"/>
            </a:lnRef>
            <a:fillRef idx="0">
              <a:schemeClr val="dk1"/>
            </a:fillRef>
            <a:effectRef idx="0">
              <a:schemeClr val="dk1"/>
            </a:effectRef>
            <a:fontRef idx="minor">
              <a:schemeClr val="tx1"/>
            </a:fontRef>
          </p:style>
        </p:cxnSp>
      </p:grpSp>
      <p:sp>
        <p:nvSpPr>
          <p:cNvPr id="57" name="Ellipse 56">
            <a:extLst>
              <a:ext uri="{FF2B5EF4-FFF2-40B4-BE49-F238E27FC236}">
                <a16:creationId xmlns:a16="http://schemas.microsoft.com/office/drawing/2014/main" id="{3C683D31-F2EF-CE4F-A426-11693CBD3601}"/>
              </a:ext>
            </a:extLst>
          </p:cNvPr>
          <p:cNvSpPr/>
          <p:nvPr/>
        </p:nvSpPr>
        <p:spPr>
          <a:xfrm>
            <a:off x="563249" y="3846500"/>
            <a:ext cx="107950" cy="10795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Rett linje 58">
            <a:extLst>
              <a:ext uri="{FF2B5EF4-FFF2-40B4-BE49-F238E27FC236}">
                <a16:creationId xmlns:a16="http://schemas.microsoft.com/office/drawing/2014/main" id="{424CF631-5AC8-CA41-ADD7-6D7F9BBA6BD5}"/>
              </a:ext>
            </a:extLst>
          </p:cNvPr>
          <p:cNvCxnSpPr>
            <a:cxnSpLocks/>
          </p:cNvCxnSpPr>
          <p:nvPr/>
        </p:nvCxnSpPr>
        <p:spPr>
          <a:xfrm>
            <a:off x="627202" y="3674791"/>
            <a:ext cx="87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0A6D5B89-D21C-BC40-B0A2-184173158E96}"/>
              </a:ext>
            </a:extLst>
          </p:cNvPr>
          <p:cNvCxnSpPr>
            <a:cxnSpLocks/>
          </p:cNvCxnSpPr>
          <p:nvPr/>
        </p:nvCxnSpPr>
        <p:spPr>
          <a:xfrm flipH="1">
            <a:off x="490664" y="3670421"/>
            <a:ext cx="112946" cy="208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Bildeforklaring formet som en ellipse 76">
            <a:extLst>
              <a:ext uri="{FF2B5EF4-FFF2-40B4-BE49-F238E27FC236}">
                <a16:creationId xmlns:a16="http://schemas.microsoft.com/office/drawing/2014/main" id="{87BF8247-48A5-BF48-BD0B-76BB1729CDDA}"/>
              </a:ext>
            </a:extLst>
          </p:cNvPr>
          <p:cNvSpPr/>
          <p:nvPr/>
        </p:nvSpPr>
        <p:spPr>
          <a:xfrm>
            <a:off x="394174" y="2611104"/>
            <a:ext cx="1557716" cy="713187"/>
          </a:xfrm>
          <a:prstGeom prst="wedgeEllipseCallout">
            <a:avLst>
              <a:gd name="adj1" fmla="val -26254"/>
              <a:gd name="adj2" fmla="val 1266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TekstSylinder 77">
            <a:extLst>
              <a:ext uri="{FF2B5EF4-FFF2-40B4-BE49-F238E27FC236}">
                <a16:creationId xmlns:a16="http://schemas.microsoft.com/office/drawing/2014/main" id="{C4DBFEB1-8D7D-A645-AF24-C46A79A7AE8F}"/>
              </a:ext>
            </a:extLst>
          </p:cNvPr>
          <p:cNvSpPr txBox="1"/>
          <p:nvPr/>
        </p:nvSpPr>
        <p:spPr>
          <a:xfrm>
            <a:off x="456712" y="2668892"/>
            <a:ext cx="1495178" cy="584775"/>
          </a:xfrm>
          <a:prstGeom prst="rect">
            <a:avLst/>
          </a:prstGeom>
          <a:noFill/>
        </p:spPr>
        <p:txBody>
          <a:bodyPr wrap="square" rtlCol="0">
            <a:spAutoFit/>
          </a:bodyPr>
          <a:lstStyle/>
          <a:p>
            <a:pPr algn="ctr"/>
            <a:r>
              <a:rPr lang="nb-NO" sz="1600" dirty="0" err="1">
                <a:latin typeface="Arial" panose="020B0604020202020204" pitchFamily="34" charset="0"/>
                <a:cs typeface="Arial" panose="020B0604020202020204" pitchFamily="34" charset="0"/>
              </a:rPr>
              <a:t>What</a:t>
            </a:r>
            <a:r>
              <a:rPr lang="nb-NO" sz="1600" dirty="0">
                <a:latin typeface="Arial" panose="020B0604020202020204" pitchFamily="34" charset="0"/>
                <a:cs typeface="Arial" panose="020B0604020202020204" pitchFamily="34" charset="0"/>
              </a:rPr>
              <a:t>?! </a:t>
            </a:r>
            <a:r>
              <a:rPr lang="nb-NO" sz="1600" dirty="0" err="1">
                <a:latin typeface="Arial" panose="020B0604020202020204" pitchFamily="34" charset="0"/>
                <a:cs typeface="Arial" panose="020B0604020202020204" pitchFamily="34" charset="0"/>
              </a:rPr>
              <a:t>Seriously</a:t>
            </a:r>
            <a:r>
              <a:rPr lang="nb-NO" sz="1600" dirty="0">
                <a:latin typeface="Arial" panose="020B0604020202020204" pitchFamily="34" charset="0"/>
                <a:cs typeface="Arial" panose="020B0604020202020204" pitchFamily="34" charset="0"/>
              </a:rPr>
              <a:t>... </a:t>
            </a:r>
          </a:p>
        </p:txBody>
      </p:sp>
      <p:pic>
        <p:nvPicPr>
          <p:cNvPr id="28" name="Bilde 27">
            <a:extLst>
              <a:ext uri="{FF2B5EF4-FFF2-40B4-BE49-F238E27FC236}">
                <a16:creationId xmlns:a16="http://schemas.microsoft.com/office/drawing/2014/main" id="{EA458AB5-F16C-CC43-9C0F-AE0839F3C28A}"/>
              </a:ext>
            </a:extLst>
          </p:cNvPr>
          <p:cNvPicPr>
            <a:picLocks noChangeAspect="1"/>
          </p:cNvPicPr>
          <p:nvPr/>
        </p:nvPicPr>
        <p:blipFill>
          <a:blip r:embed="rId16"/>
          <a:stretch>
            <a:fillRect/>
          </a:stretch>
        </p:blipFill>
        <p:spPr>
          <a:xfrm>
            <a:off x="338901" y="5927362"/>
            <a:ext cx="666939" cy="666939"/>
          </a:xfrm>
          <a:prstGeom prst="rect">
            <a:avLst/>
          </a:prstGeom>
        </p:spPr>
      </p:pic>
    </p:spTree>
    <p:extLst>
      <p:ext uri="{BB962C8B-B14F-4D97-AF65-F5344CB8AC3E}">
        <p14:creationId xmlns:p14="http://schemas.microsoft.com/office/powerpoint/2010/main" val="283349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animBg="1"/>
      <p:bldP spid="51" grpId="0" animBg="1"/>
      <p:bldP spid="57" grpId="0" animBg="1"/>
      <p:bldP spid="77" grpId="0" animBg="1"/>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B17FD7-69B9-4492-B693-81CFACAD396A}"/>
              </a:ext>
            </a:extLst>
          </p:cNvPr>
          <p:cNvSpPr>
            <a:spLocks noGrp="1"/>
          </p:cNvSpPr>
          <p:nvPr>
            <p:ph type="title"/>
          </p:nvPr>
        </p:nvSpPr>
        <p:spPr>
          <a:xfrm>
            <a:off x="4560635" y="2766218"/>
            <a:ext cx="3070729" cy="1325563"/>
          </a:xfrm>
        </p:spPr>
        <p:txBody>
          <a:bodyPr>
            <a:normAutofit/>
          </a:bodyPr>
          <a:lstStyle/>
          <a:p>
            <a:pPr algn="ctr"/>
            <a:r>
              <a:rPr lang="nb-NO" sz="6000" dirty="0"/>
              <a:t>Break!</a:t>
            </a:r>
            <a:endParaRPr lang="en-US" sz="6000" dirty="0"/>
          </a:p>
        </p:txBody>
      </p:sp>
    </p:spTree>
    <p:extLst>
      <p:ext uri="{BB962C8B-B14F-4D97-AF65-F5344CB8AC3E}">
        <p14:creationId xmlns:p14="http://schemas.microsoft.com/office/powerpoint/2010/main" val="250303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9EAB28-9270-A142-BCA7-86220B78E287}"/>
              </a:ext>
            </a:extLst>
          </p:cNvPr>
          <p:cNvSpPr>
            <a:spLocks noGrp="1"/>
          </p:cNvSpPr>
          <p:nvPr>
            <p:ph type="title"/>
          </p:nvPr>
        </p:nvSpPr>
        <p:spPr/>
        <p:txBody>
          <a:bodyPr/>
          <a:lstStyle/>
          <a:p>
            <a:r>
              <a:rPr lang="nb-NO" dirty="0"/>
              <a:t>Case: Large </a:t>
            </a:r>
            <a:r>
              <a:rPr lang="nb-NO" dirty="0" err="1"/>
              <a:t>public</a:t>
            </a:r>
            <a:r>
              <a:rPr lang="nb-NO" dirty="0"/>
              <a:t> </a:t>
            </a:r>
            <a:r>
              <a:rPr lang="nb-NO" dirty="0" err="1"/>
              <a:t>organization</a:t>
            </a:r>
            <a:r>
              <a:rPr lang="nb-NO" dirty="0"/>
              <a:t>, part 2</a:t>
            </a:r>
          </a:p>
        </p:txBody>
      </p:sp>
      <p:pic>
        <p:nvPicPr>
          <p:cNvPr id="4" name="Bilde 3">
            <a:extLst>
              <a:ext uri="{FF2B5EF4-FFF2-40B4-BE49-F238E27FC236}">
                <a16:creationId xmlns:a16="http://schemas.microsoft.com/office/drawing/2014/main" id="{00BB004B-159C-454B-8AA4-414702C6DCB6}"/>
              </a:ext>
            </a:extLst>
          </p:cNvPr>
          <p:cNvPicPr>
            <a:picLocks noChangeAspect="1"/>
          </p:cNvPicPr>
          <p:nvPr/>
        </p:nvPicPr>
        <p:blipFill>
          <a:blip r:embed="rId2"/>
          <a:stretch>
            <a:fillRect/>
          </a:stretch>
        </p:blipFill>
        <p:spPr>
          <a:xfrm>
            <a:off x="8240486" y="2682875"/>
            <a:ext cx="3810000" cy="3810000"/>
          </a:xfrm>
          <a:prstGeom prst="rect">
            <a:avLst/>
          </a:prstGeom>
        </p:spPr>
      </p:pic>
      <p:sp>
        <p:nvSpPr>
          <p:cNvPr id="3" name="Plassholder for innhold 2">
            <a:extLst>
              <a:ext uri="{FF2B5EF4-FFF2-40B4-BE49-F238E27FC236}">
                <a16:creationId xmlns:a16="http://schemas.microsoft.com/office/drawing/2014/main" id="{1483DAF8-6F73-7B4B-80FA-EC9582ED747D}"/>
              </a:ext>
            </a:extLst>
          </p:cNvPr>
          <p:cNvSpPr>
            <a:spLocks noGrp="1"/>
          </p:cNvSpPr>
          <p:nvPr>
            <p:ph idx="1"/>
          </p:nvPr>
        </p:nvSpPr>
        <p:spPr>
          <a:xfrm>
            <a:off x="838200" y="1825625"/>
            <a:ext cx="8485414" cy="4351338"/>
          </a:xfrm>
        </p:spPr>
        <p:txBody>
          <a:bodyPr/>
          <a:lstStyle/>
          <a:p>
            <a:pPr marL="0" indent="0">
              <a:buNone/>
            </a:pPr>
            <a:r>
              <a:rPr lang="en-US" dirty="0"/>
              <a:t>Oh well, this doesn't look good. </a:t>
            </a:r>
          </a:p>
          <a:p>
            <a:pPr marL="0" indent="0">
              <a:buNone/>
            </a:pPr>
            <a:endParaRPr lang="en-US" dirty="0"/>
          </a:p>
          <a:p>
            <a:pPr marL="0" indent="0">
              <a:buNone/>
            </a:pPr>
            <a:r>
              <a:rPr lang="en-US" dirty="0"/>
              <a:t>2) How can platform and platform governance be of help </a:t>
            </a:r>
          </a:p>
          <a:p>
            <a:endParaRPr lang="nb-NO" dirty="0"/>
          </a:p>
        </p:txBody>
      </p:sp>
    </p:spTree>
    <p:extLst>
      <p:ext uri="{BB962C8B-B14F-4D97-AF65-F5344CB8AC3E}">
        <p14:creationId xmlns:p14="http://schemas.microsoft.com/office/powerpoint/2010/main" val="415284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3C534D-C81F-3944-91E7-2FB0A370D613}"/>
              </a:ext>
            </a:extLst>
          </p:cNvPr>
          <p:cNvSpPr>
            <a:spLocks noGrp="1"/>
          </p:cNvSpPr>
          <p:nvPr>
            <p:ph type="title"/>
          </p:nvPr>
        </p:nvSpPr>
        <p:spPr>
          <a:xfrm>
            <a:off x="838200" y="365125"/>
            <a:ext cx="10515600" cy="1325563"/>
          </a:xfrm>
        </p:spPr>
        <p:txBody>
          <a:bodyPr>
            <a:normAutofit/>
          </a:bodyPr>
          <a:lstStyle/>
          <a:p>
            <a:r>
              <a:rPr lang="en-US" dirty="0"/>
              <a:t>Data platforms can help to create order in an organization´s legacy systems</a:t>
            </a:r>
          </a:p>
        </p:txBody>
      </p:sp>
      <p:graphicFrame>
        <p:nvGraphicFramePr>
          <p:cNvPr id="4" name="Object 2">
            <a:extLst>
              <a:ext uri="{FF2B5EF4-FFF2-40B4-BE49-F238E27FC236}">
                <a16:creationId xmlns:a16="http://schemas.microsoft.com/office/drawing/2014/main" id="{80D9D972-08E9-CC45-AC2C-88159C2CBBCC}"/>
              </a:ext>
            </a:extLst>
          </p:cNvPr>
          <p:cNvGraphicFramePr>
            <a:graphicFrameLocks noChangeAspect="1"/>
          </p:cNvGraphicFramePr>
          <p:nvPr/>
        </p:nvGraphicFramePr>
        <p:xfrm>
          <a:off x="4262533" y="1865268"/>
          <a:ext cx="7304360" cy="4627607"/>
        </p:xfrm>
        <a:graphic>
          <a:graphicData uri="http://schemas.openxmlformats.org/presentationml/2006/ole">
            <mc:AlternateContent xmlns:mc="http://schemas.openxmlformats.org/markup-compatibility/2006">
              <mc:Choice xmlns:v="urn:schemas-microsoft-com:vml" Requires="v">
                <p:oleObj spid="_x0000_s2049" name="Acrobat Document" r:id="rId4" imgW="10103760" imgH="7139880" progId="AcroExch.Document.7">
                  <p:embed/>
                </p:oleObj>
              </mc:Choice>
              <mc:Fallback>
                <p:oleObj name="Acrobat Document" r:id="rId4" imgW="10103760" imgH="7139880" progId="AcroExch.Document.7">
                  <p:embed/>
                  <p:pic>
                    <p:nvPicPr>
                      <p:cNvPr id="4" name="Object 2">
                        <a:extLst>
                          <a:ext uri="{FF2B5EF4-FFF2-40B4-BE49-F238E27FC236}">
                            <a16:creationId xmlns:a16="http://schemas.microsoft.com/office/drawing/2014/main" id="{80D9D972-08E9-CC45-AC2C-88159C2CBB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533" y="1865268"/>
                        <a:ext cx="7304360" cy="462760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TekstSylinder 4">
            <a:extLst>
              <a:ext uri="{FF2B5EF4-FFF2-40B4-BE49-F238E27FC236}">
                <a16:creationId xmlns:a16="http://schemas.microsoft.com/office/drawing/2014/main" id="{DCFDC1C7-DA38-554D-B56E-A01C7EABF1DC}"/>
              </a:ext>
            </a:extLst>
          </p:cNvPr>
          <p:cNvSpPr txBox="1"/>
          <p:nvPr/>
        </p:nvSpPr>
        <p:spPr>
          <a:xfrm>
            <a:off x="6951595" y="6544344"/>
            <a:ext cx="2563318" cy="246221"/>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Source: Knut H. Rolland (2018)</a:t>
            </a:r>
          </a:p>
        </p:txBody>
      </p:sp>
      <p:sp>
        <p:nvSpPr>
          <p:cNvPr id="3" name="Rektangel 2">
            <a:extLst>
              <a:ext uri="{FF2B5EF4-FFF2-40B4-BE49-F238E27FC236}">
                <a16:creationId xmlns:a16="http://schemas.microsoft.com/office/drawing/2014/main" id="{9C4FEEA3-3D0E-3F45-A44F-D4E9EE369ACE}"/>
              </a:ext>
            </a:extLst>
          </p:cNvPr>
          <p:cNvSpPr/>
          <p:nvPr/>
        </p:nvSpPr>
        <p:spPr>
          <a:xfrm>
            <a:off x="10086413" y="5258582"/>
            <a:ext cx="1480480" cy="123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AB0A4B38-EAF2-4944-9D1A-6214802238A3}"/>
              </a:ext>
            </a:extLst>
          </p:cNvPr>
          <p:cNvSpPr txBox="1"/>
          <p:nvPr/>
        </p:nvSpPr>
        <p:spPr>
          <a:xfrm>
            <a:off x="838200" y="2797257"/>
            <a:ext cx="3424333" cy="1323439"/>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Example:</a:t>
            </a:r>
          </a:p>
          <a:p>
            <a:r>
              <a:rPr lang="en-US" sz="1600" dirty="0">
                <a:latin typeface="Arial" panose="020B0604020202020204" pitchFamily="34" charset="0"/>
                <a:cs typeface="Arial" panose="020B0604020202020204" pitchFamily="34" charset="0"/>
              </a:rPr>
              <a:t>Overview of an organization´s systems. Not the easiest place to find the data you´re after, or keep maintenance of your model…</a:t>
            </a:r>
          </a:p>
        </p:txBody>
      </p:sp>
      <p:sp>
        <p:nvSpPr>
          <p:cNvPr id="8" name="TekstSylinder 7">
            <a:extLst>
              <a:ext uri="{FF2B5EF4-FFF2-40B4-BE49-F238E27FC236}">
                <a16:creationId xmlns:a16="http://schemas.microsoft.com/office/drawing/2014/main" id="{FB2DD656-2B43-904A-9895-B0BF22D179F6}"/>
              </a:ext>
            </a:extLst>
          </p:cNvPr>
          <p:cNvSpPr txBox="1"/>
          <p:nvPr/>
        </p:nvSpPr>
        <p:spPr>
          <a:xfrm>
            <a:off x="838201" y="4358694"/>
            <a:ext cx="3589420" cy="1323439"/>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 silos make data sharing and discovery, data lineage and provenance tracking, version control, and access control difficult, if not impossible.”</a:t>
            </a:r>
            <a:r>
              <a:rPr lang="en-US" sz="1600" dirty="0">
                <a:latin typeface="Arial" panose="020B0604020202020204" pitchFamily="34" charset="0"/>
                <a:cs typeface="Arial" panose="020B0604020202020204" pitchFamily="34" charset="0"/>
              </a:rPr>
              <a:t> (Agrawal et al., 2019)</a:t>
            </a:r>
            <a:endParaRPr lang="en-US" sz="1600" i="1" dirty="0">
              <a:latin typeface="Arial" panose="020B0604020202020204" pitchFamily="34" charset="0"/>
              <a:cs typeface="Arial" panose="020B0604020202020204" pitchFamily="34" charset="0"/>
            </a:endParaRPr>
          </a:p>
        </p:txBody>
      </p:sp>
      <p:grpSp>
        <p:nvGrpSpPr>
          <p:cNvPr id="32" name="Gruppe 31">
            <a:extLst>
              <a:ext uri="{FF2B5EF4-FFF2-40B4-BE49-F238E27FC236}">
                <a16:creationId xmlns:a16="http://schemas.microsoft.com/office/drawing/2014/main" id="{ACA1E64C-9B3F-DE40-86DA-C555B43127B3}"/>
              </a:ext>
            </a:extLst>
          </p:cNvPr>
          <p:cNvGrpSpPr/>
          <p:nvPr/>
        </p:nvGrpSpPr>
        <p:grpSpPr>
          <a:xfrm>
            <a:off x="9862778" y="5864612"/>
            <a:ext cx="697384" cy="1605683"/>
            <a:chOff x="10176122" y="5745822"/>
            <a:chExt cx="697384" cy="1605683"/>
          </a:xfrm>
        </p:grpSpPr>
        <p:sp>
          <p:nvSpPr>
            <p:cNvPr id="9" name="Ellipse 8">
              <a:extLst>
                <a:ext uri="{FF2B5EF4-FFF2-40B4-BE49-F238E27FC236}">
                  <a16:creationId xmlns:a16="http://schemas.microsoft.com/office/drawing/2014/main" id="{3695EE07-C58C-D048-9FE8-3892B33DC2D4}"/>
                </a:ext>
              </a:extLst>
            </p:cNvPr>
            <p:cNvSpPr/>
            <p:nvPr/>
          </p:nvSpPr>
          <p:spPr>
            <a:xfrm flipH="1">
              <a:off x="10344654" y="5745822"/>
              <a:ext cx="362917" cy="36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Rett linje 9">
              <a:extLst>
                <a:ext uri="{FF2B5EF4-FFF2-40B4-BE49-F238E27FC236}">
                  <a16:creationId xmlns:a16="http://schemas.microsoft.com/office/drawing/2014/main" id="{D500FDA2-FB9E-E241-9009-B907D5FC8F9E}"/>
                </a:ext>
              </a:extLst>
            </p:cNvPr>
            <p:cNvCxnSpPr>
              <a:cxnSpLocks/>
              <a:stCxn id="9" idx="4"/>
            </p:cNvCxnSpPr>
            <p:nvPr/>
          </p:nvCxnSpPr>
          <p:spPr>
            <a:xfrm>
              <a:off x="10526112" y="6106634"/>
              <a:ext cx="1" cy="76834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62C1E702-01FA-604E-97FC-74D720D83B5A}"/>
                </a:ext>
              </a:extLst>
            </p:cNvPr>
            <p:cNvCxnSpPr>
              <a:cxnSpLocks/>
            </p:cNvCxnSpPr>
            <p:nvPr/>
          </p:nvCxnSpPr>
          <p:spPr>
            <a:xfrm flipH="1">
              <a:off x="10344654" y="6858000"/>
              <a:ext cx="181459" cy="493505"/>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FDED1ACC-05F9-C043-8843-A46935893606}"/>
                </a:ext>
              </a:extLst>
            </p:cNvPr>
            <p:cNvCxnSpPr>
              <a:cxnSpLocks/>
            </p:cNvCxnSpPr>
            <p:nvPr/>
          </p:nvCxnSpPr>
          <p:spPr>
            <a:xfrm>
              <a:off x="10516236" y="6855113"/>
              <a:ext cx="175054" cy="468083"/>
            </a:xfrm>
            <a:prstGeom prst="line">
              <a:avLst/>
            </a:prstGeom>
            <a:ln w="12700"/>
          </p:spPr>
          <p:style>
            <a:lnRef idx="1">
              <a:schemeClr val="dk1"/>
            </a:lnRef>
            <a:fillRef idx="0">
              <a:schemeClr val="dk1"/>
            </a:fillRef>
            <a:effectRef idx="0">
              <a:schemeClr val="dk1"/>
            </a:effectRef>
            <a:fontRef idx="minor">
              <a:schemeClr val="tx1"/>
            </a:fontRef>
          </p:style>
        </p:cxnSp>
        <p:grpSp>
          <p:nvGrpSpPr>
            <p:cNvPr id="13" name="Gruppe 12">
              <a:extLst>
                <a:ext uri="{FF2B5EF4-FFF2-40B4-BE49-F238E27FC236}">
                  <a16:creationId xmlns:a16="http://schemas.microsoft.com/office/drawing/2014/main" id="{5DC120B9-5CB7-F846-8935-C3B963715889}"/>
                </a:ext>
              </a:extLst>
            </p:cNvPr>
            <p:cNvGrpSpPr/>
            <p:nvPr/>
          </p:nvGrpSpPr>
          <p:grpSpPr>
            <a:xfrm>
              <a:off x="10520415" y="5798662"/>
              <a:ext cx="353091" cy="492429"/>
              <a:chOff x="1843262" y="4632694"/>
              <a:chExt cx="353091" cy="492429"/>
            </a:xfrm>
          </p:grpSpPr>
          <p:cxnSp>
            <p:nvCxnSpPr>
              <p:cNvPr id="14" name="Rett linje 13">
                <a:extLst>
                  <a:ext uri="{FF2B5EF4-FFF2-40B4-BE49-F238E27FC236}">
                    <a16:creationId xmlns:a16="http://schemas.microsoft.com/office/drawing/2014/main" id="{7AF87551-1C8B-7D4C-8D50-D78812F28E6E}"/>
                  </a:ext>
                </a:extLst>
              </p:cNvPr>
              <p:cNvCxnSpPr>
                <a:cxnSpLocks/>
              </p:cNvCxnSpPr>
              <p:nvPr/>
            </p:nvCxnSpPr>
            <p:spPr>
              <a:xfrm flipV="1">
                <a:off x="1843262" y="4912353"/>
                <a:ext cx="353091" cy="212770"/>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Rett linje 14">
                <a:extLst>
                  <a:ext uri="{FF2B5EF4-FFF2-40B4-BE49-F238E27FC236}">
                    <a16:creationId xmlns:a16="http://schemas.microsoft.com/office/drawing/2014/main" id="{ECC0C3F4-6705-7E4A-92EC-70848ADC46B3}"/>
                  </a:ext>
                </a:extLst>
              </p:cNvPr>
              <p:cNvCxnSpPr>
                <a:cxnSpLocks/>
              </p:cNvCxnSpPr>
              <p:nvPr/>
            </p:nvCxnSpPr>
            <p:spPr>
              <a:xfrm flipH="1" flipV="1">
                <a:off x="1997343" y="4632694"/>
                <a:ext cx="189131" cy="307973"/>
              </a:xfrm>
              <a:prstGeom prst="line">
                <a:avLst/>
              </a:prstGeom>
              <a:ln w="12700"/>
            </p:spPr>
            <p:style>
              <a:lnRef idx="1">
                <a:schemeClr val="dk1"/>
              </a:lnRef>
              <a:fillRef idx="0">
                <a:schemeClr val="dk1"/>
              </a:fillRef>
              <a:effectRef idx="0">
                <a:schemeClr val="dk1"/>
              </a:effectRef>
              <a:fontRef idx="minor">
                <a:schemeClr val="tx1"/>
              </a:fontRef>
            </p:style>
          </p:cxnSp>
        </p:grpSp>
        <p:sp>
          <p:nvSpPr>
            <p:cNvPr id="16" name="Ellipse 15">
              <a:extLst>
                <a:ext uri="{FF2B5EF4-FFF2-40B4-BE49-F238E27FC236}">
                  <a16:creationId xmlns:a16="http://schemas.microsoft.com/office/drawing/2014/main" id="{45CBC2F6-F64A-D040-A9B6-218D751384AE}"/>
                </a:ext>
              </a:extLst>
            </p:cNvPr>
            <p:cNvSpPr/>
            <p:nvPr/>
          </p:nvSpPr>
          <p:spPr>
            <a:xfrm flipH="1">
              <a:off x="10453016" y="5863581"/>
              <a:ext cx="45719" cy="5910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Ellipse 16">
              <a:extLst>
                <a:ext uri="{FF2B5EF4-FFF2-40B4-BE49-F238E27FC236}">
                  <a16:creationId xmlns:a16="http://schemas.microsoft.com/office/drawing/2014/main" id="{AD5B6B3A-32E6-E34B-9DD6-0408B2B23570}"/>
                </a:ext>
              </a:extLst>
            </p:cNvPr>
            <p:cNvSpPr/>
            <p:nvPr/>
          </p:nvSpPr>
          <p:spPr>
            <a:xfrm flipH="1">
              <a:off x="10574420" y="5861001"/>
              <a:ext cx="45719" cy="5910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8" name="Gruppe 17">
              <a:extLst>
                <a:ext uri="{FF2B5EF4-FFF2-40B4-BE49-F238E27FC236}">
                  <a16:creationId xmlns:a16="http://schemas.microsoft.com/office/drawing/2014/main" id="{5109DEC5-3060-4C45-9FB2-E1443B75BD5F}"/>
                </a:ext>
              </a:extLst>
            </p:cNvPr>
            <p:cNvGrpSpPr/>
            <p:nvPr/>
          </p:nvGrpSpPr>
          <p:grpSpPr>
            <a:xfrm flipH="1">
              <a:off x="10176122" y="5798662"/>
              <a:ext cx="353116" cy="492429"/>
              <a:chOff x="1843260" y="4632694"/>
              <a:chExt cx="353116" cy="492429"/>
            </a:xfrm>
          </p:grpSpPr>
          <p:cxnSp>
            <p:nvCxnSpPr>
              <p:cNvPr id="19" name="Rett linje 18">
                <a:extLst>
                  <a:ext uri="{FF2B5EF4-FFF2-40B4-BE49-F238E27FC236}">
                    <a16:creationId xmlns:a16="http://schemas.microsoft.com/office/drawing/2014/main" id="{572C5190-67BF-1442-87FF-C4B21DBE2944}"/>
                  </a:ext>
                </a:extLst>
              </p:cNvPr>
              <p:cNvCxnSpPr>
                <a:cxnSpLocks/>
              </p:cNvCxnSpPr>
              <p:nvPr/>
            </p:nvCxnSpPr>
            <p:spPr>
              <a:xfrm flipV="1">
                <a:off x="1843260" y="4889197"/>
                <a:ext cx="353116" cy="235926"/>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Rett linje 19">
                <a:extLst>
                  <a:ext uri="{FF2B5EF4-FFF2-40B4-BE49-F238E27FC236}">
                    <a16:creationId xmlns:a16="http://schemas.microsoft.com/office/drawing/2014/main" id="{912959C3-FD73-4140-99CC-09D432FD055C}"/>
                  </a:ext>
                </a:extLst>
              </p:cNvPr>
              <p:cNvCxnSpPr>
                <a:cxnSpLocks/>
                <a:stCxn id="9" idx="7"/>
              </p:cNvCxnSpPr>
              <p:nvPr/>
            </p:nvCxnSpPr>
            <p:spPr>
              <a:xfrm>
                <a:off x="1974696" y="4632694"/>
                <a:ext cx="218324" cy="256503"/>
              </a:xfrm>
              <a:prstGeom prst="line">
                <a:avLst/>
              </a:prstGeom>
              <a:ln w="12700"/>
            </p:spPr>
            <p:style>
              <a:lnRef idx="1">
                <a:schemeClr val="dk1"/>
              </a:lnRef>
              <a:fillRef idx="0">
                <a:schemeClr val="dk1"/>
              </a:fillRef>
              <a:effectRef idx="0">
                <a:schemeClr val="dk1"/>
              </a:effectRef>
              <a:fontRef idx="minor">
                <a:schemeClr val="tx1"/>
              </a:fontRef>
            </p:style>
          </p:cxnSp>
        </p:grpSp>
        <p:sp>
          <p:nvSpPr>
            <p:cNvPr id="21" name="Ellipse 20">
              <a:extLst>
                <a:ext uri="{FF2B5EF4-FFF2-40B4-BE49-F238E27FC236}">
                  <a16:creationId xmlns:a16="http://schemas.microsoft.com/office/drawing/2014/main" id="{939AD176-30C2-DC40-8C3C-6332EC62EF2F}"/>
                </a:ext>
              </a:extLst>
            </p:cNvPr>
            <p:cNvSpPr/>
            <p:nvPr/>
          </p:nvSpPr>
          <p:spPr>
            <a:xfrm>
              <a:off x="10500710" y="5958123"/>
              <a:ext cx="57713" cy="12019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0" name="Bildeforklaring formet som en ellipse 29">
            <a:extLst>
              <a:ext uri="{FF2B5EF4-FFF2-40B4-BE49-F238E27FC236}">
                <a16:creationId xmlns:a16="http://schemas.microsoft.com/office/drawing/2014/main" id="{5E1F8308-4C2A-4249-968C-7EBE34C7DFD9}"/>
              </a:ext>
            </a:extLst>
          </p:cNvPr>
          <p:cNvSpPr/>
          <p:nvPr/>
        </p:nvSpPr>
        <p:spPr>
          <a:xfrm>
            <a:off x="9738548" y="4495228"/>
            <a:ext cx="2269916" cy="1068032"/>
          </a:xfrm>
          <a:prstGeom prst="wedgeEllipseCallout">
            <a:avLst>
              <a:gd name="adj1" fmla="val -19331"/>
              <a:gd name="adj2" fmla="val 869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31" name="Rektangel 30">
            <a:extLst>
              <a:ext uri="{FF2B5EF4-FFF2-40B4-BE49-F238E27FC236}">
                <a16:creationId xmlns:a16="http://schemas.microsoft.com/office/drawing/2014/main" id="{41607065-C232-0C45-B46D-BB38E44E7C1B}"/>
              </a:ext>
            </a:extLst>
          </p:cNvPr>
          <p:cNvSpPr/>
          <p:nvPr/>
        </p:nvSpPr>
        <p:spPr>
          <a:xfrm>
            <a:off x="9851313" y="4618632"/>
            <a:ext cx="2044385" cy="923330"/>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Don´t panic! </a:t>
            </a:r>
          </a:p>
          <a:p>
            <a:pPr algn="ctr"/>
            <a:r>
              <a:rPr lang="en-US" dirty="0">
                <a:latin typeface="Arial" panose="020B0604020202020204" pitchFamily="34" charset="0"/>
                <a:cs typeface="Arial" panose="020B0604020202020204" pitchFamily="34" charset="0"/>
              </a:rPr>
              <a:t>Where is the data I need?!!!!!!</a:t>
            </a:r>
          </a:p>
        </p:txBody>
      </p:sp>
    </p:spTree>
    <p:extLst>
      <p:ext uri="{BB962C8B-B14F-4D97-AF65-F5344CB8AC3E}">
        <p14:creationId xmlns:p14="http://schemas.microsoft.com/office/powerpoint/2010/main" val="3196837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5748</TotalTime>
  <Words>1281</Words>
  <Application>Microsoft Macintosh PowerPoint</Application>
  <PresentationFormat>Widescreen</PresentationFormat>
  <Paragraphs>143</Paragraphs>
  <Slides>14</Slides>
  <Notes>9</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1</vt:i4>
      </vt:variant>
      <vt:variant>
        <vt:lpstr>Lysbildetitler</vt:lpstr>
      </vt:variant>
      <vt:variant>
        <vt:i4>14</vt:i4>
      </vt:variant>
    </vt:vector>
  </HeadingPairs>
  <TitlesOfParts>
    <vt:vector size="19" baseType="lpstr">
      <vt:lpstr>Arial</vt:lpstr>
      <vt:lpstr>Calibri</vt:lpstr>
      <vt:lpstr>Calibri Light</vt:lpstr>
      <vt:lpstr>Office Theme</vt:lpstr>
      <vt:lpstr>Acrobat Document</vt:lpstr>
      <vt:lpstr>IN5430</vt:lpstr>
      <vt:lpstr>Exercise 1 (7min+8min)</vt:lpstr>
      <vt:lpstr>Case: Large public organization (30min)</vt:lpstr>
      <vt:lpstr>Discuss: What challenges do you think Public Data Gov  meet when trying to integrate ML into their services? </vt:lpstr>
      <vt:lpstr>Common challenges of integrating machine learning into organizations</vt:lpstr>
      <vt:lpstr>ML is only a small piece of the larger information infrastructure</vt:lpstr>
      <vt:lpstr>Break!</vt:lpstr>
      <vt:lpstr>Case: Large public organization, part 2</vt:lpstr>
      <vt:lpstr>Data platforms can help to create order in an organization´s legacy systems</vt:lpstr>
      <vt:lpstr>Privacy, GDPR and data platforms</vt:lpstr>
      <vt:lpstr>PowerPoint-presentasjon</vt:lpstr>
      <vt:lpstr>Network Governance</vt:lpstr>
      <vt:lpstr>Exercise 3 (3min+5min)</vt:lpstr>
      <vt:lpstr>Exercise 4: (3min+5min)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IN5430</dc:title>
  <dc:creator>Alexander Moltubakk Kempton</dc:creator>
  <cp:lastModifiedBy>Ivar Hukkelberg</cp:lastModifiedBy>
  <cp:revision>64</cp:revision>
  <dcterms:created xsi:type="dcterms:W3CDTF">2019-03-25T08:12:50Z</dcterms:created>
  <dcterms:modified xsi:type="dcterms:W3CDTF">2020-02-26T07:25:40Z</dcterms:modified>
</cp:coreProperties>
</file>