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7" r:id="rId3"/>
    <p:sldId id="286" r:id="rId4"/>
    <p:sldId id="297" r:id="rId5"/>
    <p:sldId id="295" r:id="rId6"/>
    <p:sldId id="257" r:id="rId7"/>
    <p:sldId id="292" r:id="rId8"/>
    <p:sldId id="290" r:id="rId9"/>
    <p:sldId id="29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41" autoAdjust="0"/>
    <p:restoredTop sz="68390"/>
  </p:normalViewPr>
  <p:slideViewPr>
    <p:cSldViewPr snapToGrid="0">
      <p:cViewPr varScale="1">
        <p:scale>
          <a:sx n="78" d="100"/>
          <a:sy n="78" d="100"/>
        </p:scale>
        <p:origin x="16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r Hukkelberg" userId="c0e90074-10c5-4141-9b2a-ec37ff240856" providerId="ADAL" clId="{E0A1D28C-8AB1-9143-972B-A26C75FADCC8}"/>
    <pc:docChg chg="delSld">
      <pc:chgData name="Ivar Hukkelberg" userId="c0e90074-10c5-4141-9b2a-ec37ff240856" providerId="ADAL" clId="{E0A1D28C-8AB1-9143-972B-A26C75FADCC8}" dt="2020-03-04T08:29:51.228" v="0" actId="2696"/>
      <pc:docMkLst>
        <pc:docMk/>
      </pc:docMkLst>
      <pc:sldChg chg="del">
        <pc:chgData name="Ivar Hukkelberg" userId="c0e90074-10c5-4141-9b2a-ec37ff240856" providerId="ADAL" clId="{E0A1D28C-8AB1-9143-972B-A26C75FADCC8}" dt="2020-03-04T08:29:51.228" v="0" actId="2696"/>
        <pc:sldMkLst>
          <pc:docMk/>
          <pc:sldMk cId="727975963" sldId="29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B7184-EA45-419E-97BD-9DF366CFD6E4}" type="datetimeFigureOut">
              <a:rPr lang="en-US" smtClean="0"/>
              <a:t>3/4/20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3B9E1-23A1-44CE-BEE1-9889D1235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88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The NAO: </a:t>
            </a:r>
            <a:r>
              <a:rPr lang="nb-NO" dirty="0" err="1"/>
              <a:t>can</a:t>
            </a:r>
            <a:r>
              <a:rPr lang="nb-NO" dirty="0"/>
              <a:t> be a </a:t>
            </a:r>
            <a:r>
              <a:rPr lang="nb-NO" dirty="0" err="1"/>
              <a:t>government</a:t>
            </a:r>
            <a:r>
              <a:rPr lang="nb-NO" dirty="0"/>
              <a:t> </a:t>
            </a:r>
            <a:r>
              <a:rPr lang="nb-NO" dirty="0" err="1"/>
              <a:t>entity</a:t>
            </a:r>
            <a:r>
              <a:rPr lang="nb-NO" dirty="0"/>
              <a:t> or a </a:t>
            </a:r>
            <a:r>
              <a:rPr lang="nb-NO" dirty="0" err="1"/>
              <a:t>nonprofit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3B9E1-23A1-44CE-BEE1-9889D12354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5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/>
              <a:t>Reddit</a:t>
            </a:r>
            <a:r>
              <a:rPr lang="nb-NO" dirty="0"/>
              <a:t> – </a:t>
            </a:r>
            <a:r>
              <a:rPr lang="nb-NO" dirty="0" err="1"/>
              <a:t>Shared</a:t>
            </a:r>
            <a:r>
              <a:rPr lang="nb-NO" dirty="0"/>
              <a:t> / NAO</a:t>
            </a:r>
          </a:p>
          <a:p>
            <a:r>
              <a:rPr lang="nb-NO" dirty="0"/>
              <a:t>Wikipedia - </a:t>
            </a:r>
            <a:r>
              <a:rPr lang="nb-NO" dirty="0" err="1"/>
              <a:t>Shared</a:t>
            </a:r>
            <a:endParaRPr lang="nb-NO" dirty="0"/>
          </a:p>
          <a:p>
            <a:r>
              <a:rPr lang="nb-NO" dirty="0"/>
              <a:t>Linux - </a:t>
            </a:r>
            <a:r>
              <a:rPr lang="nb-NO" dirty="0" err="1"/>
              <a:t>Shared</a:t>
            </a:r>
            <a:endParaRPr lang="nb-NO" dirty="0"/>
          </a:p>
          <a:p>
            <a:r>
              <a:rPr lang="nb-NO" dirty="0"/>
              <a:t>HISP / DHIS – Lead Org.?</a:t>
            </a:r>
          </a:p>
          <a:p>
            <a:r>
              <a:rPr lang="nb-NO" dirty="0"/>
              <a:t>Helse Norge (nettverk av likestilte helseforetak. Ingen kan ta kontroll å pålegge andre noen)</a:t>
            </a:r>
          </a:p>
          <a:p>
            <a:r>
              <a:rPr lang="nb-NO" dirty="0"/>
              <a:t>Open Handset Alliance </a:t>
            </a:r>
            <a:r>
              <a:rPr lang="nb-NO" dirty="0">
                <a:sym typeface="Wingdings" pitchFamily="2" charset="2"/>
              </a:rPr>
              <a:t> Google lead org.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3B9E1-23A1-44CE-BEE1-9889D12354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0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Bootstrapping: few resources in wiki, few coluteers, no content, no knowledge of how to govern it. </a:t>
            </a:r>
          </a:p>
          <a:p>
            <a:endParaRPr lang="nb-NO"/>
          </a:p>
          <a:p>
            <a:pPr marL="171450" indent="-171450">
              <a:buFontTx/>
              <a:buChar char="-"/>
            </a:pPr>
            <a:r>
              <a:rPr lang="nb-NO"/>
              <a:t>ignore rules</a:t>
            </a:r>
          </a:p>
          <a:p>
            <a:pPr marL="171450" indent="-171450">
              <a:buFontTx/>
              <a:buChar char="-"/>
            </a:pPr>
            <a:r>
              <a:rPr lang="en-US"/>
              <a:t>Few number of users enabled the routines to be sufficient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7C32A1-5644-4032-8056-969F1E52BA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21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Bootstrapping: few resources in wiki, few coluteers, no content, no knowledge of how to govern it. </a:t>
            </a:r>
          </a:p>
          <a:p>
            <a:endParaRPr lang="nb-NO"/>
          </a:p>
          <a:p>
            <a:pPr marL="171450" indent="-171450">
              <a:buFontTx/>
              <a:buChar char="-"/>
            </a:pPr>
            <a:r>
              <a:rPr lang="nb-NO"/>
              <a:t>ignore rules</a:t>
            </a:r>
          </a:p>
          <a:p>
            <a:pPr marL="171450" indent="-171450">
              <a:buFontTx/>
              <a:buChar char="-"/>
            </a:pPr>
            <a:r>
              <a:rPr lang="en-US"/>
              <a:t>Few number of users enabled the routines to be sufficient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Contributors learn from each other in talk page discussions and by observing reactions to edits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7C32A1-5644-4032-8056-969F1E52BA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68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Bootstrapping: few resources in wiki, few coluteers, no content, no knowledge of how to govern it. </a:t>
            </a:r>
          </a:p>
          <a:p>
            <a:endParaRPr lang="nb-NO"/>
          </a:p>
          <a:p>
            <a:r>
              <a:rPr lang="nb-NO"/>
              <a:t>Meta structures:</a:t>
            </a:r>
          </a:p>
          <a:p>
            <a:endParaRPr lang="nb-NO"/>
          </a:p>
          <a:p>
            <a:pPr marL="171450" indent="-171450">
              <a:buFontTx/>
              <a:buChar char="-"/>
            </a:pPr>
            <a:r>
              <a:rPr lang="nb-NO"/>
              <a:t>Three revert rule</a:t>
            </a:r>
          </a:p>
          <a:p>
            <a:pPr marL="171450" indent="-171450">
              <a:buFontTx/>
              <a:buChar char="-"/>
            </a:pPr>
            <a:r>
              <a:rPr lang="nb-NO"/>
              <a:t>Featured article review FA directors</a:t>
            </a:r>
          </a:p>
          <a:p>
            <a:pPr marL="171450" indent="-171450">
              <a:buFontTx/>
              <a:buChar char="-"/>
            </a:pPr>
            <a:endParaRPr lang="nb-NO"/>
          </a:p>
          <a:p>
            <a:pPr marL="171450" indent="-171450">
              <a:buFontTx/>
              <a:buChar char="-"/>
            </a:pPr>
            <a:r>
              <a:rPr lang="en-US"/>
              <a:t>Contributors develop new routines by discussing problems on talk pages and writing metatext; they also learn through the enactment of the new routines 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7C32A1-5644-4032-8056-969F1E52BA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85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Bootstrapping: few resources in wiki, few coluteers, no content, no knowledge of how to govern it. </a:t>
            </a:r>
          </a:p>
          <a:p>
            <a:endParaRPr lang="nb-NO"/>
          </a:p>
          <a:p>
            <a:r>
              <a:rPr lang="nb-NO"/>
              <a:t>How to keep quality and to improve quality</a:t>
            </a:r>
          </a:p>
          <a:p>
            <a:endParaRPr lang="nb-NO"/>
          </a:p>
          <a:p>
            <a:pPr marL="171450" indent="-171450">
              <a:buFontTx/>
              <a:buChar char="-"/>
            </a:pPr>
            <a:r>
              <a:rPr lang="nb-NO"/>
              <a:t>Flagged revisions</a:t>
            </a:r>
          </a:p>
          <a:p>
            <a:pPr marL="628650" lvl="1" indent="-171450">
              <a:buFontTx/>
              <a:buChar char="-"/>
            </a:pPr>
            <a:r>
              <a:rPr lang="nb-NO"/>
              <a:t>Versioning the article before publication – approval. Bias?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7C32A1-5644-4032-8056-969F1E52BA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29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91251-F2C7-4800-94F5-D6E88CF818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D53418-970D-4161-98AD-763B58501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E0D9C-816A-4630-B619-4E3B5D7A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53D34-A6AA-4714-AE69-CD0F1226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9D2C0-E4C8-4722-852D-B0B17C777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9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7FD38-2CA4-4C15-847A-6DD9BB587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467441-E3C8-4D67-8975-C368C6088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507A5-CB8D-449E-B1E3-9E21C0617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A76F0-A98C-4BEA-9DA6-255929B09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15F9B-3269-416B-8E97-647647648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91251F-0689-40B7-A30B-BBBB55BCB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48A073-C612-4D7E-86D2-E49F385F7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2BC64-99FC-49A7-9B93-8F4C5DABF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5F1D1-A608-41C7-A9BA-CFFA0A5C6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48E9E-1690-4D6A-B56F-622C8D8DD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4D9B7-055D-4E52-92FF-2433602CF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40A94-2A84-463B-9226-DCF0C637C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77710-EFA7-4DE2-BF19-54504FAC8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3DA99-78BF-4270-A9C5-CE4430FEF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BB07F-61AD-4514-A01E-91BC30FC3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6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21879-1ADD-49E6-9B0A-27F01EA5E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5E5F2-0B15-4AC3-AEA4-B381E986F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9DA0A-C35F-409E-AC82-1A932A638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99016-A466-4B8B-BF39-23ABCA5A6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F7947-5D28-413F-8B85-7A1C158C4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B5062-A104-4625-A7CA-E860DA16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1385C-2C7A-4A3B-80EC-65094F4EAA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51F1CC-4EF5-4F35-816E-82A34ED9F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81AD4F-C1A4-40DB-BA30-566EDAE1E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3/4/20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1D0A3-0233-4BE9-93B8-28E8A86DF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CDE44-1467-4146-A032-0E3A4DBE2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5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48E9D-86EA-4831-99C1-921C25912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1728F-C9D0-42D7-9F95-96E08D407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D830F-C5D5-40D0-BE60-76DF4B857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5DE752-C005-423E-AC0F-09432BB14E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7FDD3F-2821-49E8-8495-E65D6367E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C69754-3562-49E6-B2DD-6DABA0BC9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3/4/20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A2517C-A9BE-438A-9FE2-71E70A1E2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328850-C38E-4606-A889-3A3DCB640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4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4A799-BFD2-4E61-AFA9-5326EEFD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57925F-FBD9-4BCB-82CD-5922BDBA3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3/4/20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7A6057-1F94-45E9-A422-D4A91202D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EFB763-48F2-45DF-B098-57785BA1D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4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0083FE-5148-47B3-A4F3-42040C438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3/4/20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A8A1A1-4A28-43C5-BEA6-511D81099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458261-7D97-4E60-8016-D12851101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0CDF8-2567-4427-8E38-DBB39B28B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B2C0F-1675-449F-ACDA-2EA1CC17F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4EA244-CD0F-48AF-82CA-9F873EDBF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F09D0-93FB-4056-B48B-BD3C1F72E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3/4/20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F8464-64A2-4139-BAD2-F59E352C1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E5676-C263-4346-9308-F5B0F3640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644ED-8DAC-454D-B0E1-20F1CE9A8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EA216A-1B2B-4CB7-B68C-BA794DC4CE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1E4F0C-5358-4FDD-A0D3-C21190AE1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A8C5A-E68F-41A6-872A-CAEDEABB9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3/4/20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9F0B0-EB1A-4E75-9698-C3DA1C635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371B02-F156-48AF-8DEA-19A53DF9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1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6E1DE1-703B-4B7C-A870-A3539AEA5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C60C3-7D20-471F-9A06-82046B009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25B68-2585-4A08-8C65-E45C198CE3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6C3AE-5588-4BF1-B17F-9432F76064A4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BC293-42C9-49F1-B6DE-143F89B8D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B591D-FA96-40B1-B199-C7D795A5CC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4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o.no/studier/emner/matnat/ifi/IN5430/v20/dokumenter/project-work-for-in5430-2020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161E-7BB5-4992-9C61-8E4477A0CD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IN5430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8C2059-8D9D-4ADA-850D-9CC7D110AF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Seminar 26.2.20</a:t>
            </a:r>
          </a:p>
          <a:p>
            <a:endParaRPr lang="nb-NO" dirty="0"/>
          </a:p>
          <a:p>
            <a:r>
              <a:rPr lang="en-US" dirty="0"/>
              <a:t>Network Governance</a:t>
            </a:r>
          </a:p>
        </p:txBody>
      </p:sp>
    </p:spTree>
    <p:extLst>
      <p:ext uri="{BB962C8B-B14F-4D97-AF65-F5344CB8AC3E}">
        <p14:creationId xmlns:p14="http://schemas.microsoft.com/office/powerpoint/2010/main" val="129660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55328F-786E-4377-978B-9ACF47904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Group work status</a:t>
            </a:r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B03F773-C0D0-4A01-A1F4-46CF3E00E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https://www.uio.no/studier/emner/matnat/ifi/IN5430/v20/dokumenter/project-work-for-in5430-2020.pdf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63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vrundet rektangel 35">
            <a:extLst>
              <a:ext uri="{FF2B5EF4-FFF2-40B4-BE49-F238E27FC236}">
                <a16:creationId xmlns:a16="http://schemas.microsoft.com/office/drawing/2014/main" id="{6762EA30-83F3-664A-84FD-79478659A1EA}"/>
              </a:ext>
            </a:extLst>
          </p:cNvPr>
          <p:cNvSpPr/>
          <p:nvPr/>
        </p:nvSpPr>
        <p:spPr>
          <a:xfrm>
            <a:off x="3717925" y="5376406"/>
            <a:ext cx="7956550" cy="9366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0722" name="TekstSylinder 4">
            <a:extLst>
              <a:ext uri="{FF2B5EF4-FFF2-40B4-BE49-F238E27FC236}">
                <a16:creationId xmlns:a16="http://schemas.microsoft.com/office/drawing/2014/main" id="{A6102805-45B4-5A49-B27A-4B4F96274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0063" y="1848980"/>
            <a:ext cx="1031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b-NO" sz="1800">
                <a:latin typeface="Arial" panose="020B0604020202020204" pitchFamily="34" charset="0"/>
              </a:rPr>
              <a:t>Network</a:t>
            </a:r>
          </a:p>
        </p:txBody>
      </p:sp>
      <p:cxnSp>
        <p:nvCxnSpPr>
          <p:cNvPr id="7" name="Rett linje 6">
            <a:extLst>
              <a:ext uri="{FF2B5EF4-FFF2-40B4-BE49-F238E27FC236}">
                <a16:creationId xmlns:a16="http://schemas.microsoft.com/office/drawing/2014/main" id="{2560782F-E339-2F4D-B00D-ABEA041D3C81}"/>
              </a:ext>
            </a:extLst>
          </p:cNvPr>
          <p:cNvCxnSpPr>
            <a:cxnSpLocks/>
            <a:stCxn id="30722" idx="2"/>
          </p:cNvCxnSpPr>
          <p:nvPr/>
        </p:nvCxnSpPr>
        <p:spPr>
          <a:xfrm flipH="1">
            <a:off x="7065962" y="2217280"/>
            <a:ext cx="300038" cy="566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4" name="TekstSylinder 7">
            <a:extLst>
              <a:ext uri="{FF2B5EF4-FFF2-40B4-BE49-F238E27FC236}">
                <a16:creationId xmlns:a16="http://schemas.microsoft.com/office/drawing/2014/main" id="{62D29540-66DE-CC4A-A596-291953FD0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5226" y="2799894"/>
            <a:ext cx="1120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b-NO" sz="1800">
                <a:latin typeface="Arial" panose="020B0604020202020204" pitchFamily="34" charset="0"/>
              </a:rPr>
              <a:t>Brokered</a:t>
            </a:r>
          </a:p>
        </p:txBody>
      </p:sp>
      <p:sp>
        <p:nvSpPr>
          <p:cNvPr id="30725" name="TekstSylinder 8">
            <a:extLst>
              <a:ext uri="{FF2B5EF4-FFF2-40B4-BE49-F238E27FC236}">
                <a16:creationId xmlns:a16="http://schemas.microsoft.com/office/drawing/2014/main" id="{C882DF49-D005-7541-BB3B-6110FD255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7637" y="5498644"/>
            <a:ext cx="928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b-NO" sz="1800">
                <a:latin typeface="Arial" panose="020B0604020202020204" pitchFamily="34" charset="0"/>
              </a:rPr>
              <a:t>Shared</a:t>
            </a:r>
          </a:p>
        </p:txBody>
      </p:sp>
      <p:sp>
        <p:nvSpPr>
          <p:cNvPr id="30726" name="TekstSylinder 10">
            <a:extLst>
              <a:ext uri="{FF2B5EF4-FFF2-40B4-BE49-F238E27FC236}">
                <a16:creationId xmlns:a16="http://schemas.microsoft.com/office/drawing/2014/main" id="{4987E837-3CB2-DB4F-BEEE-90F17F6F8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5163" y="3936544"/>
            <a:ext cx="1274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b-NO" sz="1800">
                <a:latin typeface="Arial" panose="020B0604020202020204" pitchFamily="34" charset="0"/>
              </a:rPr>
              <a:t>Participant</a:t>
            </a:r>
          </a:p>
        </p:txBody>
      </p:sp>
      <p:sp>
        <p:nvSpPr>
          <p:cNvPr id="30727" name="TekstSylinder 11">
            <a:extLst>
              <a:ext uri="{FF2B5EF4-FFF2-40B4-BE49-F238E27FC236}">
                <a16:creationId xmlns:a16="http://schemas.microsoft.com/office/drawing/2014/main" id="{EDC0C4B1-3D0D-5B42-9B3E-4FAE4F68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7187" y="3936544"/>
            <a:ext cx="1030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b-NO" sz="1800">
                <a:latin typeface="Arial" panose="020B0604020202020204" pitchFamily="34" charset="0"/>
              </a:rPr>
              <a:t>External</a:t>
            </a:r>
          </a:p>
        </p:txBody>
      </p:sp>
      <p:cxnSp>
        <p:nvCxnSpPr>
          <p:cNvPr id="14" name="Rett linje 13">
            <a:extLst>
              <a:ext uri="{FF2B5EF4-FFF2-40B4-BE49-F238E27FC236}">
                <a16:creationId xmlns:a16="http://schemas.microsoft.com/office/drawing/2014/main" id="{325AC524-F07B-0E4C-8BA3-1AC2383F4467}"/>
              </a:ext>
            </a:extLst>
          </p:cNvPr>
          <p:cNvCxnSpPr>
            <a:cxnSpLocks/>
            <a:stCxn id="30722" idx="2"/>
            <a:endCxn id="30725" idx="0"/>
          </p:cNvCxnSpPr>
          <p:nvPr/>
        </p:nvCxnSpPr>
        <p:spPr>
          <a:xfrm>
            <a:off x="7366001" y="2217281"/>
            <a:ext cx="3405187" cy="3281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>
            <a:extLst>
              <a:ext uri="{FF2B5EF4-FFF2-40B4-BE49-F238E27FC236}">
                <a16:creationId xmlns:a16="http://schemas.microsoft.com/office/drawing/2014/main" id="{DD127A27-52D4-4B4C-A4B0-D7BE7E81D5EF}"/>
              </a:ext>
            </a:extLst>
          </p:cNvPr>
          <p:cNvCxnSpPr>
            <a:stCxn id="30724" idx="2"/>
            <a:endCxn id="30726" idx="0"/>
          </p:cNvCxnSpPr>
          <p:nvPr/>
        </p:nvCxnSpPr>
        <p:spPr>
          <a:xfrm flipH="1">
            <a:off x="5111750" y="3169781"/>
            <a:ext cx="1693862" cy="766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>
            <a:extLst>
              <a:ext uri="{FF2B5EF4-FFF2-40B4-BE49-F238E27FC236}">
                <a16:creationId xmlns:a16="http://schemas.microsoft.com/office/drawing/2014/main" id="{6ADB77CC-B640-8E44-AE37-95FBB134384E}"/>
              </a:ext>
            </a:extLst>
          </p:cNvPr>
          <p:cNvCxnSpPr>
            <a:stCxn id="30724" idx="2"/>
            <a:endCxn id="30727" idx="0"/>
          </p:cNvCxnSpPr>
          <p:nvPr/>
        </p:nvCxnSpPr>
        <p:spPr>
          <a:xfrm>
            <a:off x="6805613" y="3169781"/>
            <a:ext cx="415925" cy="766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1" name="TekstSylinder 18">
            <a:extLst>
              <a:ext uri="{FF2B5EF4-FFF2-40B4-BE49-F238E27FC236}">
                <a16:creationId xmlns:a16="http://schemas.microsoft.com/office/drawing/2014/main" id="{67095DDE-DC17-2241-B270-965FBFD61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2100" y="5498644"/>
            <a:ext cx="2019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b-NO" sz="1800">
                <a:latin typeface="Arial" panose="020B0604020202020204" pitchFamily="34" charset="0"/>
              </a:rPr>
              <a:t>Lead organization</a:t>
            </a:r>
          </a:p>
        </p:txBody>
      </p:sp>
      <p:sp>
        <p:nvSpPr>
          <p:cNvPr id="30732" name="TekstSylinder 19">
            <a:extLst>
              <a:ext uri="{FF2B5EF4-FFF2-40B4-BE49-F238E27FC236}">
                <a16:creationId xmlns:a16="http://schemas.microsoft.com/office/drawing/2014/main" id="{1BF2FB0D-C613-2447-80A2-835D12B5A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3575" y="5498643"/>
            <a:ext cx="25828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b-NO" sz="1800" dirty="0">
                <a:latin typeface="Arial" panose="020B0604020202020204" pitchFamily="34" charset="0"/>
              </a:rPr>
              <a:t>Network administrative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b-NO" sz="1800" dirty="0">
                <a:latin typeface="Arial" panose="020B0604020202020204" pitchFamily="34" charset="0"/>
              </a:rPr>
              <a:t>Organization (NAO)</a:t>
            </a:r>
          </a:p>
        </p:txBody>
      </p:sp>
      <p:sp>
        <p:nvSpPr>
          <p:cNvPr id="30733" name="TekstSylinder 22">
            <a:extLst>
              <a:ext uri="{FF2B5EF4-FFF2-40B4-BE49-F238E27FC236}">
                <a16:creationId xmlns:a16="http://schemas.microsoft.com/office/drawing/2014/main" id="{DED8B966-D3A8-BD47-9F52-19DF1A931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6" y="4696955"/>
            <a:ext cx="1209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b-NO" sz="1800">
                <a:latin typeface="Arial" panose="020B0604020202020204" pitchFamily="34" charset="0"/>
              </a:rPr>
              <a:t>Mandated</a:t>
            </a:r>
          </a:p>
        </p:txBody>
      </p:sp>
      <p:sp>
        <p:nvSpPr>
          <p:cNvPr id="30734" name="TekstSylinder 23">
            <a:extLst>
              <a:ext uri="{FF2B5EF4-FFF2-40B4-BE49-F238E27FC236}">
                <a16:creationId xmlns:a16="http://schemas.microsoft.com/office/drawing/2014/main" id="{2F8C1F06-77F6-A043-890F-CDE5DBED3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6401" y="4717594"/>
            <a:ext cx="1247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nb-NO" sz="1800">
                <a:latin typeface="Arial" panose="020B0604020202020204" pitchFamily="34" charset="0"/>
              </a:rPr>
              <a:t>Voluntarily</a:t>
            </a:r>
          </a:p>
        </p:txBody>
      </p:sp>
      <p:cxnSp>
        <p:nvCxnSpPr>
          <p:cNvPr id="26" name="Rett linje 25">
            <a:extLst>
              <a:ext uri="{FF2B5EF4-FFF2-40B4-BE49-F238E27FC236}">
                <a16:creationId xmlns:a16="http://schemas.microsoft.com/office/drawing/2014/main" id="{339E47BD-EA68-CC44-A40F-1FC30E38B039}"/>
              </a:ext>
            </a:extLst>
          </p:cNvPr>
          <p:cNvCxnSpPr>
            <a:stCxn id="30727" idx="2"/>
            <a:endCxn id="30733" idx="0"/>
          </p:cNvCxnSpPr>
          <p:nvPr/>
        </p:nvCxnSpPr>
        <p:spPr>
          <a:xfrm flipH="1">
            <a:off x="6761163" y="4306431"/>
            <a:ext cx="460375" cy="390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>
            <a:extLst>
              <a:ext uri="{FF2B5EF4-FFF2-40B4-BE49-F238E27FC236}">
                <a16:creationId xmlns:a16="http://schemas.microsoft.com/office/drawing/2014/main" id="{DB893EF8-0FDC-C240-93A6-F6E1AD77C5C5}"/>
              </a:ext>
            </a:extLst>
          </p:cNvPr>
          <p:cNvCxnSpPr>
            <a:stCxn id="30727" idx="2"/>
            <a:endCxn id="30734" idx="0"/>
          </p:cNvCxnSpPr>
          <p:nvPr/>
        </p:nvCxnSpPr>
        <p:spPr>
          <a:xfrm>
            <a:off x="7221537" y="4306431"/>
            <a:ext cx="1428750" cy="411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>
            <a:extLst>
              <a:ext uri="{FF2B5EF4-FFF2-40B4-BE49-F238E27FC236}">
                <a16:creationId xmlns:a16="http://schemas.microsoft.com/office/drawing/2014/main" id="{DFF10BF8-C9A0-9146-8286-FFB2AC40ED62}"/>
              </a:ext>
            </a:extLst>
          </p:cNvPr>
          <p:cNvCxnSpPr>
            <a:stCxn id="30726" idx="2"/>
            <a:endCxn id="30731" idx="0"/>
          </p:cNvCxnSpPr>
          <p:nvPr/>
        </p:nvCxnSpPr>
        <p:spPr>
          <a:xfrm>
            <a:off x="5111750" y="4306431"/>
            <a:ext cx="0" cy="1192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>
            <a:extLst>
              <a:ext uri="{FF2B5EF4-FFF2-40B4-BE49-F238E27FC236}">
                <a16:creationId xmlns:a16="http://schemas.microsoft.com/office/drawing/2014/main" id="{2F8F483E-752C-DE46-8ACD-B15075817F4A}"/>
              </a:ext>
            </a:extLst>
          </p:cNvPr>
          <p:cNvCxnSpPr>
            <a:stCxn id="30733" idx="2"/>
            <a:endCxn id="30732" idx="0"/>
          </p:cNvCxnSpPr>
          <p:nvPr/>
        </p:nvCxnSpPr>
        <p:spPr>
          <a:xfrm>
            <a:off x="6761162" y="5066843"/>
            <a:ext cx="1544638" cy="43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linje 33">
            <a:extLst>
              <a:ext uri="{FF2B5EF4-FFF2-40B4-BE49-F238E27FC236}">
                <a16:creationId xmlns:a16="http://schemas.microsoft.com/office/drawing/2014/main" id="{2F2AC752-71F6-3944-9471-1B8178095134}"/>
              </a:ext>
            </a:extLst>
          </p:cNvPr>
          <p:cNvCxnSpPr>
            <a:stCxn id="30734" idx="2"/>
            <a:endCxn id="30732" idx="0"/>
          </p:cNvCxnSpPr>
          <p:nvPr/>
        </p:nvCxnSpPr>
        <p:spPr>
          <a:xfrm flipH="1">
            <a:off x="8305801" y="5087481"/>
            <a:ext cx="344487" cy="411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tel 1">
            <a:extLst>
              <a:ext uri="{FF2B5EF4-FFF2-40B4-BE49-F238E27FC236}">
                <a16:creationId xmlns:a16="http://schemas.microsoft.com/office/drawing/2014/main" id="{A90DBCC3-98DC-8F47-81E3-683726CC1479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Exercise 1: (7min+7min)  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DD13D9F7-910D-924E-BAF3-301DBCDE624C}"/>
              </a:ext>
            </a:extLst>
          </p:cNvPr>
          <p:cNvSpPr txBox="1"/>
          <p:nvPr/>
        </p:nvSpPr>
        <p:spPr>
          <a:xfrm>
            <a:off x="990599" y="1583839"/>
            <a:ext cx="495617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err="1"/>
              <a:t>What</a:t>
            </a:r>
            <a:r>
              <a:rPr lang="nb-NO" sz="2800" dirty="0"/>
              <a:t> is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difference</a:t>
            </a:r>
            <a:r>
              <a:rPr lang="nb-NO" sz="2800" dirty="0"/>
              <a:t> </a:t>
            </a:r>
            <a:r>
              <a:rPr lang="nb-NO" sz="2800" dirty="0" err="1"/>
              <a:t>between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following</a:t>
            </a:r>
            <a:r>
              <a:rPr lang="nb-NO" sz="2800" dirty="0"/>
              <a:t> </a:t>
            </a:r>
            <a:r>
              <a:rPr lang="nb-NO" sz="2800" dirty="0" err="1"/>
              <a:t>network</a:t>
            </a:r>
            <a:r>
              <a:rPr lang="nb-NO" sz="2800" dirty="0"/>
              <a:t> </a:t>
            </a:r>
            <a:r>
              <a:rPr lang="nb-NO" sz="2800" dirty="0" err="1"/>
              <a:t>governance</a:t>
            </a:r>
            <a:r>
              <a:rPr lang="nb-NO" sz="2800" dirty="0"/>
              <a:t> forms? </a:t>
            </a:r>
          </a:p>
          <a:p>
            <a:pPr lvl="1"/>
            <a:r>
              <a:rPr lang="nb-NO" sz="2400" dirty="0"/>
              <a:t>Lead </a:t>
            </a:r>
            <a:r>
              <a:rPr lang="nb-NO" sz="2400" dirty="0" err="1"/>
              <a:t>organization</a:t>
            </a:r>
            <a:br>
              <a:rPr lang="nb-NO" sz="2400" dirty="0"/>
            </a:br>
            <a:r>
              <a:rPr lang="nb-NO" sz="2400" dirty="0"/>
              <a:t>NAO</a:t>
            </a:r>
            <a:br>
              <a:rPr lang="nb-NO" sz="2400" dirty="0"/>
            </a:br>
            <a:r>
              <a:rPr lang="nb-NO" sz="2400" dirty="0" err="1"/>
              <a:t>Shared</a:t>
            </a:r>
            <a:r>
              <a:rPr lang="nb-NO" sz="2400" dirty="0"/>
              <a:t> 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358636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7428D0B-8792-B149-93D0-963FF298FA4E}"/>
              </a:ext>
            </a:extLst>
          </p:cNvPr>
          <p:cNvGraphicFramePr>
            <a:graphicFrameLocks noGrp="1"/>
          </p:cNvGraphicFramePr>
          <p:nvPr/>
        </p:nvGraphicFramePr>
        <p:xfrm>
          <a:off x="4295985" y="2719307"/>
          <a:ext cx="7889006" cy="4138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9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8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4870">
                <a:tc>
                  <a:txBody>
                    <a:bodyPr/>
                    <a:lstStyle/>
                    <a:p>
                      <a:r>
                        <a:rPr lang="en-US" sz="2000" dirty="0"/>
                        <a:t>Governance Forms</a:t>
                      </a:r>
                    </a:p>
                  </a:txBody>
                  <a:tcPr marL="91443" marR="91443" marT="45698" marB="45698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Trust</a:t>
                      </a:r>
                    </a:p>
                  </a:txBody>
                  <a:tcPr marL="91443" marR="91443" marT="45698" marB="45698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Number of participants</a:t>
                      </a:r>
                    </a:p>
                  </a:txBody>
                  <a:tcPr marL="91443" marR="91443" marT="45698" marB="45698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Goal consensus</a:t>
                      </a:r>
                    </a:p>
                  </a:txBody>
                  <a:tcPr marL="91443" marR="91443" marT="45698" marB="45698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Need for network level competences</a:t>
                      </a:r>
                    </a:p>
                  </a:txBody>
                  <a:tcPr marL="91443" marR="91443" marT="45698" marB="456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822">
                <a:tc>
                  <a:txBody>
                    <a:bodyPr/>
                    <a:lstStyle/>
                    <a:p>
                      <a:r>
                        <a:rPr lang="en-US" sz="2000" dirty="0"/>
                        <a:t>Shared governance</a:t>
                      </a:r>
                    </a:p>
                  </a:txBody>
                  <a:tcPr marL="91443" marR="91443" marT="45698" marB="45698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High density</a:t>
                      </a:r>
                    </a:p>
                  </a:txBody>
                  <a:tcPr marL="91443" marR="91443" marT="45698" marB="45698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Few</a:t>
                      </a:r>
                    </a:p>
                  </a:txBody>
                  <a:tcPr marL="91443" marR="91443" marT="45698" marB="45698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High</a:t>
                      </a:r>
                    </a:p>
                  </a:txBody>
                  <a:tcPr marL="91443" marR="91443" marT="45698" marB="45698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Low</a:t>
                      </a:r>
                    </a:p>
                  </a:txBody>
                  <a:tcPr marL="91443" marR="91443" marT="45698" marB="4569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870">
                <a:tc>
                  <a:txBody>
                    <a:bodyPr/>
                    <a:lstStyle/>
                    <a:p>
                      <a:r>
                        <a:rPr lang="en-US" sz="2000" dirty="0"/>
                        <a:t>Lead organization</a:t>
                      </a:r>
                    </a:p>
                  </a:txBody>
                  <a:tcPr marL="91443" marR="91443" marT="45698" marB="45698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Low density, highly centralized</a:t>
                      </a:r>
                    </a:p>
                  </a:txBody>
                  <a:tcPr marL="91443" marR="91443" marT="45698" marB="45698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Moderate number</a:t>
                      </a:r>
                    </a:p>
                  </a:txBody>
                  <a:tcPr marL="91443" marR="91443" marT="45698" marB="45698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Moderately low</a:t>
                      </a:r>
                    </a:p>
                  </a:txBody>
                  <a:tcPr marL="91443" marR="91443" marT="45698" marB="45698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Moderate</a:t>
                      </a:r>
                    </a:p>
                  </a:txBody>
                  <a:tcPr marL="91443" marR="91443" marT="45698" marB="4569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6105">
                <a:tc>
                  <a:txBody>
                    <a:bodyPr/>
                    <a:lstStyle/>
                    <a:p>
                      <a:r>
                        <a:rPr lang="en-US" sz="2000" dirty="0"/>
                        <a:t>Network administrative organization</a:t>
                      </a:r>
                    </a:p>
                  </a:txBody>
                  <a:tcPr marL="91443" marR="91443" marT="45698" marB="45698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Moderate density, NAO monitored by members </a:t>
                      </a:r>
                    </a:p>
                  </a:txBody>
                  <a:tcPr marL="91443" marR="91443" marT="45698" marB="45698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Moderate to many</a:t>
                      </a:r>
                    </a:p>
                  </a:txBody>
                  <a:tcPr marL="91443" marR="91443" marT="45698" marB="45698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Moderately high</a:t>
                      </a:r>
                    </a:p>
                  </a:txBody>
                  <a:tcPr marL="91443" marR="91443" marT="45698" marB="45698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High</a:t>
                      </a:r>
                    </a:p>
                  </a:txBody>
                  <a:tcPr marL="91443" marR="91443" marT="45698" marB="4569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tel 1">
            <a:extLst>
              <a:ext uri="{FF2B5EF4-FFF2-40B4-BE49-F238E27FC236}">
                <a16:creationId xmlns:a16="http://schemas.microsoft.com/office/drawing/2014/main" id="{863F70A6-8795-1949-B3C3-BFD1F5D605E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Exercise 6: (8min+8min)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5561D042-45A7-5146-90F9-BC91AE4B3203}"/>
              </a:ext>
            </a:extLst>
          </p:cNvPr>
          <p:cNvSpPr txBox="1"/>
          <p:nvPr/>
        </p:nvSpPr>
        <p:spPr>
          <a:xfrm>
            <a:off x="838200" y="1845128"/>
            <a:ext cx="108367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What type of governance form do you think the following organizations have? </a:t>
            </a:r>
          </a:p>
          <a:p>
            <a:r>
              <a:rPr lang="en-US" sz="2800"/>
              <a:t>Explain why 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0E2F880E-417A-0A4F-9309-D20D92E887E2}"/>
              </a:ext>
            </a:extLst>
          </p:cNvPr>
          <p:cNvSpPr txBox="1"/>
          <p:nvPr/>
        </p:nvSpPr>
        <p:spPr>
          <a:xfrm>
            <a:off x="838200" y="3384563"/>
            <a:ext cx="34577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Linux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HISP / DHIS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/>
              <a:t>Norwegian e-health directorate</a:t>
            </a:r>
            <a:endParaRPr lang="nb-NO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 err="1"/>
              <a:t>Reddit</a:t>
            </a:r>
            <a:endParaRPr lang="nb-NO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/>
              <a:t>Smartphone ecologies</a:t>
            </a:r>
            <a:endParaRPr lang="nb-NO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Wikipedia</a:t>
            </a:r>
          </a:p>
        </p:txBody>
      </p:sp>
    </p:spTree>
    <p:extLst>
      <p:ext uri="{BB962C8B-B14F-4D97-AF65-F5344CB8AC3E}">
        <p14:creationId xmlns:p14="http://schemas.microsoft.com/office/powerpoint/2010/main" val="2725505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B17FD7-69B9-4492-B693-81CFACAD3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0635" y="2766218"/>
            <a:ext cx="3070729" cy="1325563"/>
          </a:xfrm>
        </p:spPr>
        <p:txBody>
          <a:bodyPr>
            <a:normAutofit/>
          </a:bodyPr>
          <a:lstStyle/>
          <a:p>
            <a:pPr algn="ctr"/>
            <a:r>
              <a:rPr lang="nb-NO" sz="6000" dirty="0"/>
              <a:t>Break!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03038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405311-C536-493D-9CE3-406525AAE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Emerging governance of collective efforts: wikipedia case</a:t>
            </a:r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CD404E3-36CB-480A-9361-9F1FC8546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What is the main difference in governance of wikipedia and more traditional encyclopedias, like Encyclopædia Britannica?</a:t>
            </a:r>
          </a:p>
          <a:p>
            <a:r>
              <a:rPr lang="nb-NO"/>
              <a:t>What do these differences mean for content production possibilities and quality control?</a:t>
            </a:r>
          </a:p>
          <a:p>
            <a:pPr lvl="1"/>
            <a:endParaRPr lang="nb-NO"/>
          </a:p>
          <a:p>
            <a:endParaRPr lang="nb-NO"/>
          </a:p>
          <a:p>
            <a:endParaRPr lang="en-US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2983A035-951F-43AB-A88F-84AF07CBF050}"/>
              </a:ext>
            </a:extLst>
          </p:cNvPr>
          <p:cNvSpPr txBox="1"/>
          <p:nvPr/>
        </p:nvSpPr>
        <p:spPr>
          <a:xfrm>
            <a:off x="11086739" y="6308209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3+5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07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405311-C536-493D-9CE3-406525AAE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Emerging governance of collective efforts: wikipedia case</a:t>
            </a:r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CD404E3-36CB-480A-9361-9F1FC8546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Early stages:</a:t>
            </a:r>
          </a:p>
          <a:p>
            <a:pPr lvl="1"/>
            <a:endParaRPr lang="nb-NO"/>
          </a:p>
          <a:p>
            <a:pPr lvl="1"/>
            <a:endParaRPr lang="nb-NO"/>
          </a:p>
          <a:p>
            <a:pPr lvl="1"/>
            <a:r>
              <a:rPr lang="nb-NO"/>
              <a:t>How did wikipedia try to solve the early bootstrapping problem of getting people to contribute?</a:t>
            </a:r>
          </a:p>
          <a:p>
            <a:pPr lvl="1"/>
            <a:r>
              <a:rPr lang="nb-NO"/>
              <a:t>Why were the writing, version control, reverting and discussion routines important?</a:t>
            </a:r>
          </a:p>
          <a:p>
            <a:pPr lvl="2"/>
            <a:r>
              <a:rPr lang="nb-NO"/>
              <a:t>Why were they sufficient for controling and enabling content</a:t>
            </a:r>
          </a:p>
          <a:p>
            <a:pPr lvl="1"/>
            <a:endParaRPr lang="nb-NO"/>
          </a:p>
          <a:p>
            <a:endParaRPr lang="nb-NO"/>
          </a:p>
          <a:p>
            <a:endParaRPr lang="en-US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5D3B4B0-04D3-4586-B1A9-BD4A6DE9F384}"/>
              </a:ext>
            </a:extLst>
          </p:cNvPr>
          <p:cNvSpPr txBox="1"/>
          <p:nvPr/>
        </p:nvSpPr>
        <p:spPr>
          <a:xfrm>
            <a:off x="11086739" y="6308209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3+5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25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405311-C536-493D-9CE3-406525AAE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Emerging governance of collective efforts: wikipedia case</a:t>
            </a:r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CD404E3-36CB-480A-9361-9F1FC8546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Growing complexity and potentials for content conflicts:</a:t>
            </a:r>
          </a:p>
          <a:p>
            <a:pPr lvl="1"/>
            <a:endParaRPr lang="nb-NO"/>
          </a:p>
          <a:p>
            <a:pPr lvl="1"/>
            <a:endParaRPr lang="nb-NO"/>
          </a:p>
          <a:p>
            <a:pPr lvl="1"/>
            <a:r>
              <a:rPr lang="nb-NO"/>
              <a:t>How did wikipedia manage emergence of content conflicts from growing number of users of higher diversity?</a:t>
            </a:r>
          </a:p>
          <a:p>
            <a:pPr lvl="1"/>
            <a:r>
              <a:rPr lang="nb-NO"/>
              <a:t>How did wikipedia take measures for promoting quality?</a:t>
            </a:r>
          </a:p>
          <a:p>
            <a:pPr lvl="1"/>
            <a:endParaRPr lang="nb-NO"/>
          </a:p>
          <a:p>
            <a:endParaRPr lang="nb-NO"/>
          </a:p>
          <a:p>
            <a:endParaRPr lang="en-US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D49CD86F-EFDD-4454-BF84-030477B88EF6}"/>
              </a:ext>
            </a:extLst>
          </p:cNvPr>
          <p:cNvSpPr txBox="1"/>
          <p:nvPr/>
        </p:nvSpPr>
        <p:spPr>
          <a:xfrm>
            <a:off x="11086739" y="6308209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3+5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31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405311-C536-493D-9CE3-406525AAE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Emerging governance of collective efforts: wikipedia case</a:t>
            </a:r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CD404E3-36CB-480A-9361-9F1FC8546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Towards maturity and maintenance of quality:</a:t>
            </a:r>
          </a:p>
          <a:p>
            <a:pPr lvl="1"/>
            <a:endParaRPr lang="nb-NO"/>
          </a:p>
          <a:p>
            <a:pPr lvl="1"/>
            <a:endParaRPr lang="nb-NO"/>
          </a:p>
          <a:p>
            <a:pPr lvl="1"/>
            <a:r>
              <a:rPr lang="nb-NO"/>
              <a:t>Wikipedia uses bots and «flagged revisions» to maintain quality, how?</a:t>
            </a:r>
          </a:p>
          <a:p>
            <a:pPr lvl="1"/>
            <a:r>
              <a:rPr lang="nb-NO"/>
              <a:t>Which implications does «flagged revisions» have for the possibilities of collective efforts of building content and quality?</a:t>
            </a:r>
          </a:p>
          <a:p>
            <a:pPr lvl="1"/>
            <a:endParaRPr lang="nb-NO"/>
          </a:p>
          <a:p>
            <a:endParaRPr lang="nb-NO"/>
          </a:p>
          <a:p>
            <a:endParaRPr lang="en-US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5A0A8835-CCFD-4E06-B7A6-7B9B4729663E}"/>
              </a:ext>
            </a:extLst>
          </p:cNvPr>
          <p:cNvSpPr txBox="1"/>
          <p:nvPr/>
        </p:nvSpPr>
        <p:spPr>
          <a:xfrm>
            <a:off x="11086739" y="6308209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3+5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91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5891</TotalTime>
  <Words>579</Words>
  <Application>Microsoft Macintosh PowerPoint</Application>
  <PresentationFormat>Widescreen</PresentationFormat>
  <Paragraphs>119</Paragraphs>
  <Slides>9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IN5430</vt:lpstr>
      <vt:lpstr>Group work status</vt:lpstr>
      <vt:lpstr>PowerPoint-presentasjon</vt:lpstr>
      <vt:lpstr>PowerPoint-presentasjon</vt:lpstr>
      <vt:lpstr>Break!</vt:lpstr>
      <vt:lpstr>Emerging governance of collective efforts: wikipedia case</vt:lpstr>
      <vt:lpstr>Emerging governance of collective efforts: wikipedia case</vt:lpstr>
      <vt:lpstr>Emerging governance of collective efforts: wikipedia case</vt:lpstr>
      <vt:lpstr>Emerging governance of collective efforts: wikipedia case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IN5430</dc:title>
  <dc:creator>Alexander Moltubakk Kempton</dc:creator>
  <cp:lastModifiedBy>Ivar Hukkelberg</cp:lastModifiedBy>
  <cp:revision>67</cp:revision>
  <dcterms:created xsi:type="dcterms:W3CDTF">2019-03-25T08:12:50Z</dcterms:created>
  <dcterms:modified xsi:type="dcterms:W3CDTF">2020-03-04T09:05:03Z</dcterms:modified>
</cp:coreProperties>
</file>