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b6f1e5d1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b6f1e5d1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b6f1e5d1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b6f1e5d1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hypothesis we want to investigate through our project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b6f1e5d1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b6f1e5d1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b6f1e5d1b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b6f1e5d1b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b6f1e5d1b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b6f1e5d1b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b6f1e5d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b6f1e5d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used the chatbot we had in oblig 1 (wanted to investigate the mechanics of this one further)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b6f1e5d1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b6f1e5d1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6f1e5d1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6f1e5d1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hypothesis we want to investigate </a:t>
            </a:r>
            <a:r>
              <a:rPr lang="en-GB"/>
              <a:t>through</a:t>
            </a:r>
            <a:r>
              <a:rPr lang="en-GB"/>
              <a:t> our project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b6f1e5d1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b6f1e5d1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bbdeb2fb3a5549a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bbdeb2fb3a5549a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b6f1e5d1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b6f1e5d1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b6f1e5d1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b6f1e5d1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b6f1e5d1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b6f1e5d1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3600"/>
              <a:buFont typeface="PT Sans Narrow"/>
              <a:buNone/>
              <a:defRPr b="1" sz="3600">
                <a:solidFill>
                  <a:srgbClr val="85200C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gif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11" Type="http://schemas.openxmlformats.org/officeDocument/2006/relationships/image" Target="../media/image20.jpg"/><Relationship Id="rId10" Type="http://schemas.openxmlformats.org/officeDocument/2006/relationships/image" Target="../media/image23.jpg"/><Relationship Id="rId9" Type="http://schemas.openxmlformats.org/officeDocument/2006/relationships/image" Target="../media/image11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13.jpg"/><Relationship Id="rId8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341050" y="1109050"/>
            <a:ext cx="8520600" cy="3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B45F06"/>
                </a:solidFill>
              </a:rPr>
              <a:t>“Oh sorry, </a:t>
            </a:r>
            <a:endParaRPr sz="4800">
              <a:solidFill>
                <a:srgbClr val="B45F0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800">
                <a:solidFill>
                  <a:srgbClr val="B45F06"/>
                </a:solidFill>
              </a:rPr>
              <a:t>I thought you were </a:t>
            </a:r>
            <a:br>
              <a:rPr lang="en-GB" sz="4800">
                <a:solidFill>
                  <a:srgbClr val="B45F06"/>
                </a:solidFill>
              </a:rPr>
            </a:br>
            <a:r>
              <a:rPr lang="en-GB" sz="4800">
                <a:solidFill>
                  <a:srgbClr val="B45F06"/>
                </a:solidFill>
              </a:rPr>
              <a:t>a chatbot </a:t>
            </a:r>
            <a:r>
              <a:rPr lang="en-GB" sz="4800">
                <a:solidFill>
                  <a:srgbClr val="B45F06"/>
                </a:solidFill>
                <a:highlight>
                  <a:srgbClr val="FFFFFF"/>
                </a:highlight>
              </a:rPr>
              <a:t>😳</a:t>
            </a:r>
            <a:r>
              <a:rPr lang="en-GB" sz="4800">
                <a:solidFill>
                  <a:srgbClr val="B45F06"/>
                </a:solidFill>
                <a:highlight>
                  <a:srgbClr val="FFFFFF"/>
                </a:highlight>
              </a:rPr>
              <a:t>”</a:t>
            </a:r>
            <a:endParaRPr sz="480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64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</a:rPr>
              <a:t>Findings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Human vs computer - frequently asked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2" y="2925250"/>
            <a:ext cx="2971344" cy="19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1300" y="4077429"/>
            <a:ext cx="2759650" cy="78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9100" y="2920980"/>
            <a:ext cx="2971350" cy="202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5100" y="1934925"/>
            <a:ext cx="2844900" cy="1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235500" y="2361600"/>
            <a:ext cx="200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Allergies</a:t>
            </a:r>
            <a:r>
              <a:rPr lang="en-GB"/>
              <a:t>:</a:t>
            </a: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3219575" y="2352550"/>
            <a:ext cx="200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Toastjærn?</a:t>
            </a:r>
            <a:r>
              <a:rPr lang="en-GB"/>
              <a:t>:</a:t>
            </a: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6351300" y="1258013"/>
            <a:ext cx="200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Miscellaneous</a:t>
            </a:r>
            <a:r>
              <a:rPr lang="en-GB" sz="1800"/>
              <a:t>:</a:t>
            </a:r>
            <a:r>
              <a:rPr lang="en-GB"/>
              <a:t>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297475" y="1623600"/>
            <a:ext cx="6396000" cy="18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-GB" sz="2400">
                <a:solidFill>
                  <a:schemeClr val="dk1"/>
                </a:solidFill>
              </a:rPr>
              <a:t>“Users are less formal when they know they are chatting with a robot compared to when they think they are chatting with a human.”</a:t>
            </a:r>
            <a:endParaRPr i="1" sz="2400"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950" y="560125"/>
            <a:ext cx="1720949" cy="172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4">
            <a:alphaModFix/>
          </a:blip>
          <a:srcRect b="13352" l="25115" r="24541" t="0"/>
          <a:stretch/>
        </p:blipFill>
        <p:spPr>
          <a:xfrm>
            <a:off x="7023950" y="2827525"/>
            <a:ext cx="1562950" cy="20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</a:rPr>
              <a:t>Conclusion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62155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Students at IFI have good mental models of chatbots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Emulating human conversations is unnecessary for some groups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Similar </a:t>
            </a:r>
            <a:r>
              <a:rPr lang="en-GB"/>
              <a:t>approach to chatbots - different motivations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Interesting area of research for further investigation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</a:rPr>
              <a:t>The road ahead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Interviews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More representative users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More bots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10475" y="1376363"/>
            <a:ext cx="318135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975" y="2851275"/>
            <a:ext cx="2831400" cy="21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 rotWithShape="1">
          <a:blip r:embed="rId4">
            <a:alphaModFix/>
          </a:blip>
          <a:srcRect b="4807" l="21020" r="-21020" t="0"/>
          <a:stretch/>
        </p:blipFill>
        <p:spPr>
          <a:xfrm>
            <a:off x="2549950" y="550650"/>
            <a:ext cx="4798251" cy="21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 rotWithShape="1">
          <a:blip r:embed="rId4">
            <a:alphaModFix/>
          </a:blip>
          <a:srcRect b="0" l="-56981" r="83646" t="4807"/>
          <a:stretch/>
        </p:blipFill>
        <p:spPr>
          <a:xfrm>
            <a:off x="228600" y="457925"/>
            <a:ext cx="3518874" cy="21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</a:rPr>
              <a:t>Area of interest &amp; motivation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135750"/>
            <a:ext cx="4348800" cy="3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Chatbot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ToastBot</a:t>
            </a:r>
            <a:br>
              <a:rPr lang="en-GB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Language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550" y="1549200"/>
            <a:ext cx="4171800" cy="301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</a:rPr>
              <a:t>Research question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671700" y="1792150"/>
            <a:ext cx="8160600" cy="20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-GB" sz="3000">
                <a:solidFill>
                  <a:srgbClr val="000000"/>
                </a:solidFill>
              </a:rPr>
              <a:t>“Are users less formal when they know they are chatting with a robot compared to when they think they are chatting with a human?”</a:t>
            </a:r>
            <a:endParaRPr i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</a:rPr>
              <a:t>Hypothesis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671700" y="1792150"/>
            <a:ext cx="7956900" cy="20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rgbClr val="000000"/>
                </a:solidFill>
              </a:rPr>
              <a:t>“Users are less formal when they know they are chatting with a robot compared to when they think they are chatting with a human.”</a:t>
            </a:r>
            <a:endParaRPr i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</a:rPr>
              <a:t>Background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5458500" cy="3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There is no consensus in the scientific community regarding language </a:t>
            </a:r>
            <a:r>
              <a:rPr lang="en-GB"/>
              <a:t>(Elgan and Elgan 2018; Gupta, Walker, and Romano 2007; Needleman 2017)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Cultural component of politeness</a:t>
            </a:r>
            <a:r>
              <a:rPr lang="en-GB"/>
              <a:t> (Benotti and Blackburn 2016; Gupta, Walker, and Romano 2007).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Lack of </a:t>
            </a:r>
            <a:r>
              <a:rPr b="1" lang="en-GB"/>
              <a:t>contextual</a:t>
            </a:r>
            <a:r>
              <a:rPr b="1" lang="en-GB"/>
              <a:t> information </a:t>
            </a:r>
            <a:r>
              <a:rPr lang="en-GB"/>
              <a:t> (Benotti and Blackburn 2016;Luger and Sellen 2016).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Politeness ≈ formality (?)</a:t>
            </a:r>
            <a:endParaRPr b="1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200" y="874025"/>
            <a:ext cx="3131100" cy="31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26943" l="0" r="4807" t="0"/>
          <a:stretch/>
        </p:blipFill>
        <p:spPr>
          <a:xfrm>
            <a:off x="4210850" y="0"/>
            <a:ext cx="4933152" cy="504812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Experimental research</a:t>
            </a:r>
            <a:br>
              <a:rPr lang="en-GB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Between-group </a:t>
            </a:r>
            <a:br>
              <a:rPr lang="en-GB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Chatbot versus human </a:t>
            </a:r>
            <a:br>
              <a:rPr lang="en-GB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Wizard of Oz</a:t>
            </a:r>
            <a:endParaRPr sz="1800"/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B45F06"/>
                </a:solidFill>
              </a:rPr>
              <a:t>Method</a:t>
            </a:r>
            <a:endParaRPr sz="360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564" y="1084775"/>
            <a:ext cx="899932" cy="390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0" l="-10" r="10" t="49877"/>
          <a:stretch/>
        </p:blipFill>
        <p:spPr>
          <a:xfrm>
            <a:off x="8319931" y="-30077"/>
            <a:ext cx="515832" cy="506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650" y="3191250"/>
            <a:ext cx="899926" cy="179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8563" y="0"/>
            <a:ext cx="899926" cy="179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7">
            <a:alphaModFix/>
          </a:blip>
          <a:srcRect b="51765" l="-38045" r="0" t="-10602"/>
          <a:stretch/>
        </p:blipFill>
        <p:spPr>
          <a:xfrm>
            <a:off x="0" y="-911337"/>
            <a:ext cx="712058" cy="595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6588" y="0"/>
            <a:ext cx="712050" cy="293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45651" y="152400"/>
            <a:ext cx="155935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83150" y="566725"/>
            <a:ext cx="2808001" cy="37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07313" y="633663"/>
            <a:ext cx="1938075" cy="387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b="5061" l="7477" r="1991" t="9013"/>
          <a:stretch/>
        </p:blipFill>
        <p:spPr>
          <a:xfrm>
            <a:off x="1292975" y="1294125"/>
            <a:ext cx="6365450" cy="35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</a:rPr>
              <a:t>Findings</a:t>
            </a:r>
            <a:endParaRPr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7500" y="1335600"/>
            <a:ext cx="3503200" cy="35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</a:rPr>
              <a:t>Findings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Technology </a:t>
            </a:r>
            <a:r>
              <a:rPr lang="en-GB"/>
              <a:t>savvy</a:t>
            </a:r>
            <a:r>
              <a:rPr lang="en-GB"/>
              <a:t> are less formal and more direct when they are addressing a bot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Drop pleasantries and </a:t>
            </a:r>
            <a:r>
              <a:rPr lang="en-GB"/>
              <a:t>formalities - less personable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Make use of a </a:t>
            </a:r>
            <a:r>
              <a:rPr lang="en-GB"/>
              <a:t>particular</a:t>
            </a:r>
            <a:r>
              <a:rPr lang="en-GB"/>
              <a:t> economy of language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Keywords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Luger and Sellen - similar user approach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Different </a:t>
            </a:r>
            <a:r>
              <a:rPr lang="en-GB"/>
              <a:t>motivation</a:t>
            </a:r>
            <a:r>
              <a:rPr lang="en-GB"/>
              <a:t> - Trying to make it work/explore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Humour is useful to in error handling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