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Average"/>
      <p:regular r:id="rId16"/>
    </p:embeddedFont>
    <p:embeddedFont>
      <p:font typeface="Oswald"/>
      <p:regular r:id="rId17"/>
      <p:bold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Oswald-regular.fntdata"/><Relationship Id="rId16" Type="http://schemas.openxmlformats.org/officeDocument/2006/relationships/font" Target="fonts/Average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Oswald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Sara 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01317f9365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01317f9365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Nadia?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cb67758823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cb67758823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Sara 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01317f9365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01317f9365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Sara 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01317f9365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01317f9365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Hedda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01317f9365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01317f9365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Hedda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●"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●"/>
            </a:pPr>
            <a:r>
              <a:rPr lang="no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Allerede når dialogen med Frida startes, ser vi av presentasjonen at </a:t>
            </a:r>
            <a:br>
              <a:rPr lang="no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no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retningslinje G1 ble relevant for oss å se på.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●"/>
            </a:pPr>
            <a:r>
              <a:rPr lang="no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denne dialogen ser en ikke hva Frida er i stand til,  det er kun en uttalelse om at Frida er en chatbot. Informasjon om hva chatboten er i stand til, hvilke spørsmål som kan besvares eller hvordan interaksjonen med Frida kan eller bør foregå utelates.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●"/>
            </a:pPr>
            <a:r>
              <a:rPr lang="no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Videre opplevde vi at chatbotens funksjonalitet ble formidlet sent i interaksjonen.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01317f9365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01317f9365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rage"/>
              <a:buChar char="●"/>
            </a:pPr>
            <a:r>
              <a:rPr lang="no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Hedda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rage"/>
              <a:buChar char="●"/>
            </a:pPr>
            <a:r>
              <a:rPr lang="no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Så snart vi som brukere eksempelvis skrev inn “Dagpenger”, gikk Frida igang med å formidle masse informasjon. Dette resulterte i flere bruddstykker med tekst og lenker til NAV sine ulike sider om emnet, og kunne lette komme opp i ti ulike dialog-svar med informasjon.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01317f9365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01317f9365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Hedda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01317f9365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01317f9365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Vil du have denne, </a:t>
            </a:r>
            <a:r>
              <a:rPr b="1" lang="no"/>
              <a:t>Anna</a:t>
            </a:r>
            <a:r>
              <a:rPr lang="no"/>
              <a:t>?  - OK! Anna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01317f9365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01317f9365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no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NADIA</a:t>
            </a:r>
            <a:endParaRPr b="1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o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Basert på det alternativet brukeren velger - tilbyr Frida enten mer informasjon, nye knappalternativer, sender en lenke, eller svarer at hun ikke forstår. I situasjonene hvor Frida ikke forstår brukeren, blir brukeren bedt om å skrive stikkord, eventuelt kontakte en menneskelig kundebehandler. Det vi ser er at i de situasjonene hvor man har mer sammensatte spørsmål eller utfordringer, knyttes denne informasjonen til ulike, separate kontekster - og man får dermed ikke et sammenhengende svar fra chatboten.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rgbClr val="EA9999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06666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Presentasjon av endelig prosjekt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">
                <a:solidFill>
                  <a:schemeClr val="dk1"/>
                </a:solidFill>
              </a:rPr>
              <a:t>Gruppe 1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">
                <a:solidFill>
                  <a:schemeClr val="dk1"/>
                </a:solidFill>
              </a:rPr>
              <a:t>Anna, Hedda, Nadia &amp; Sara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06666"/>
        </a:solid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 txBox="1"/>
          <p:nvPr>
            <p:ph type="title"/>
          </p:nvPr>
        </p:nvSpPr>
        <p:spPr>
          <a:xfrm>
            <a:off x="166650" y="1677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i="1" lang="no" sz="3600"/>
              <a:t>Spørsmål?</a:t>
            </a:r>
            <a:endParaRPr i="1" sz="3600"/>
          </a:p>
        </p:txBody>
      </p:sp>
      <p:pic>
        <p:nvPicPr>
          <p:cNvPr id="121" name="Google Shape;121;p22"/>
          <p:cNvPicPr preferRelativeResize="0"/>
          <p:nvPr/>
        </p:nvPicPr>
        <p:blipFill rotWithShape="1">
          <a:blip r:embed="rId3">
            <a:alphaModFix/>
          </a:blip>
          <a:srcRect b="0" l="0" r="2486" t="63415"/>
          <a:stretch/>
        </p:blipFill>
        <p:spPr>
          <a:xfrm>
            <a:off x="2144525" y="2522450"/>
            <a:ext cx="4564849" cy="2157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267275" y="5871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no" sz="3100"/>
              <a:t>En analyse NAV sin chat-robot ‘Frida’</a:t>
            </a:r>
            <a:endParaRPr sz="3100"/>
          </a:p>
        </p:txBody>
      </p:sp>
      <p:sp>
        <p:nvSpPr>
          <p:cNvPr id="66" name="Google Shape;66;p14"/>
          <p:cNvSpPr txBox="1"/>
          <p:nvPr>
            <p:ph type="title"/>
          </p:nvPr>
        </p:nvSpPr>
        <p:spPr>
          <a:xfrm>
            <a:off x="1160675" y="3591125"/>
            <a:ext cx="6733800" cy="106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no" sz="2011">
                <a:latin typeface="Times New Roman"/>
                <a:ea typeface="Times New Roman"/>
                <a:cs typeface="Times New Roman"/>
                <a:sym typeface="Times New Roman"/>
              </a:rPr>
              <a:t>Hvordan kan retningslinjer i rammeverket til Amershi et al. (2019) brukes til å evaluere interaksjonen med chatboten Frida? </a:t>
            </a:r>
            <a:endParaRPr i="1" sz="3811"/>
          </a:p>
        </p:txBody>
      </p:sp>
      <p:pic>
        <p:nvPicPr>
          <p:cNvPr id="67" name="Google Shape;6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69425" y="1657288"/>
            <a:ext cx="2060491" cy="1649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Hvordan har vi undersøkt dette?</a:t>
            </a:r>
            <a:endParaRPr/>
          </a:p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no">
                <a:solidFill>
                  <a:schemeClr val="dk1"/>
                </a:solidFill>
              </a:rPr>
              <a:t>Innledende undersøkelser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no">
                <a:solidFill>
                  <a:schemeClr val="dk1"/>
                </a:solidFill>
              </a:rPr>
              <a:t>WCAG 2.1 prinsipp 3 ‘forståelig’ 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no">
                <a:solidFill>
                  <a:schemeClr val="dk1"/>
                </a:solidFill>
              </a:rPr>
              <a:t>Rammeverk av Amershi et al. (2019) 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no">
                <a:solidFill>
                  <a:schemeClr val="dk1"/>
                </a:solidFill>
              </a:rPr>
              <a:t>G1: Make clear what the system can do 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no">
                <a:solidFill>
                  <a:schemeClr val="dk1"/>
                </a:solidFill>
              </a:rPr>
              <a:t>G4: Show contextually relevant information 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no">
                <a:solidFill>
                  <a:schemeClr val="dk1"/>
                </a:solidFill>
              </a:rPr>
              <a:t>G12: Remember recent interactions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no">
                <a:solidFill>
                  <a:schemeClr val="dk1"/>
                </a:solidFill>
              </a:rPr>
              <a:t>Manus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no">
                <a:solidFill>
                  <a:schemeClr val="dk1"/>
                </a:solidFill>
              </a:rPr>
              <a:t>Tema: “sammensatte problemstillinger” 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no">
                <a:solidFill>
                  <a:schemeClr val="dk1"/>
                </a:solidFill>
              </a:rPr>
              <a:t>Fokus på “</a:t>
            </a:r>
            <a:r>
              <a:rPr lang="no">
                <a:solidFill>
                  <a:schemeClr val="dk1"/>
                </a:solidFill>
              </a:rPr>
              <a:t>forventninger</a:t>
            </a:r>
            <a:r>
              <a:rPr lang="no">
                <a:solidFill>
                  <a:schemeClr val="dk1"/>
                </a:solidFill>
              </a:rPr>
              <a:t>”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no">
                <a:solidFill>
                  <a:schemeClr val="dk1"/>
                </a:solidFill>
              </a:rPr>
              <a:t>Innholdsanalyse (fortolkning av chatbot-logger) 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no">
                <a:solidFill>
                  <a:schemeClr val="dk1"/>
                </a:solidFill>
              </a:rPr>
              <a:t>Logg 1: oppsatt manus 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no">
                <a:solidFill>
                  <a:schemeClr val="dk1"/>
                </a:solidFill>
              </a:rPr>
              <a:t>Logg 2: eksperimentering 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no">
                <a:solidFill>
                  <a:schemeClr val="dk1"/>
                </a:solidFill>
              </a:rPr>
              <a:t>Kategorier 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74" name="Google Shape;7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80650" y="848925"/>
            <a:ext cx="3395825" cy="371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311700" y="20708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i="1" lang="no" sz="3500"/>
              <a:t>Hva har vi funnet ut?</a:t>
            </a:r>
            <a:endParaRPr i="1" sz="35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G1 - Make clear what the system can do </a:t>
            </a:r>
            <a:endParaRPr/>
          </a:p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311700" y="1152475"/>
            <a:ext cx="5492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❖"/>
            </a:pPr>
            <a:r>
              <a:rPr lang="no">
                <a:solidFill>
                  <a:schemeClr val="dk1"/>
                </a:solidFill>
              </a:rPr>
              <a:t>Kategori: order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❖"/>
            </a:pPr>
            <a:r>
              <a:rPr lang="no">
                <a:solidFill>
                  <a:schemeClr val="dk1"/>
                </a:solidFill>
              </a:rPr>
              <a:t>Initiell dialog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❖"/>
            </a:pPr>
            <a:r>
              <a:rPr lang="no">
                <a:solidFill>
                  <a:schemeClr val="dk1"/>
                </a:solidFill>
              </a:rPr>
              <a:t>Manglende informasjon om funksjonalitet </a:t>
            </a:r>
            <a:br>
              <a:rPr lang="no">
                <a:solidFill>
                  <a:schemeClr val="dk1"/>
                </a:solidFill>
              </a:rPr>
            </a:br>
            <a:r>
              <a:rPr lang="no">
                <a:solidFill>
                  <a:schemeClr val="dk1"/>
                </a:solidFill>
              </a:rPr>
              <a:t>og bruk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❖"/>
            </a:pPr>
            <a:r>
              <a:rPr lang="no">
                <a:solidFill>
                  <a:schemeClr val="dk1"/>
                </a:solidFill>
              </a:rPr>
              <a:t>Ulogisk rekkefølge  </a:t>
            </a:r>
            <a:endParaRPr>
              <a:solidFill>
                <a:schemeClr val="dk1"/>
              </a:solidFill>
            </a:endParaRPr>
          </a:p>
          <a:p>
            <a:pPr indent="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</p:txBody>
      </p:sp>
      <p:pic>
        <p:nvPicPr>
          <p:cNvPr id="86" name="Google Shape;86;p17"/>
          <p:cNvPicPr preferRelativeResize="0"/>
          <p:nvPr/>
        </p:nvPicPr>
        <p:blipFill rotWithShape="1">
          <a:blip r:embed="rId3">
            <a:alphaModFix/>
          </a:blip>
          <a:srcRect b="47134" l="0" r="0" t="0"/>
          <a:stretch/>
        </p:blipFill>
        <p:spPr>
          <a:xfrm>
            <a:off x="5706950" y="1724350"/>
            <a:ext cx="3358225" cy="194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G4 - Show contextually relevant information </a:t>
            </a:r>
            <a:endParaRPr/>
          </a:p>
        </p:txBody>
      </p:sp>
      <p:sp>
        <p:nvSpPr>
          <p:cNvPr id="92" name="Google Shape;92;p18"/>
          <p:cNvSpPr txBox="1"/>
          <p:nvPr>
            <p:ph idx="1" type="body"/>
          </p:nvPr>
        </p:nvSpPr>
        <p:spPr>
          <a:xfrm>
            <a:off x="311700" y="1152475"/>
            <a:ext cx="5245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no">
                <a:solidFill>
                  <a:schemeClr val="dk1"/>
                </a:solidFill>
              </a:rPr>
              <a:t>Kategorier: information overload, wall of text, missing context, which options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no">
                <a:solidFill>
                  <a:schemeClr val="dk1"/>
                </a:solidFill>
              </a:rPr>
              <a:t>Mye informasjon og mange valgmuligheter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no">
                <a:solidFill>
                  <a:schemeClr val="dk1"/>
                </a:solidFill>
              </a:rPr>
              <a:t>Vanskelig å velge riktig kategori ift. egen kontekst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no">
                <a:solidFill>
                  <a:schemeClr val="dk1"/>
                </a:solidFill>
              </a:rPr>
              <a:t>Brede svar og stort omfang 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93" name="Google Shape;9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52150" y="1014388"/>
            <a:ext cx="3153925" cy="3692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G12 - Remember recent interactions </a:t>
            </a:r>
            <a:endParaRPr/>
          </a:p>
        </p:txBody>
      </p:sp>
      <p:sp>
        <p:nvSpPr>
          <p:cNvPr id="99" name="Google Shape;99;p19"/>
          <p:cNvSpPr txBox="1"/>
          <p:nvPr>
            <p:ph idx="1" type="body"/>
          </p:nvPr>
        </p:nvSpPr>
        <p:spPr>
          <a:xfrm>
            <a:off x="311700" y="1152475"/>
            <a:ext cx="5836800" cy="219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❖"/>
            </a:pPr>
            <a:r>
              <a:rPr lang="no">
                <a:solidFill>
                  <a:schemeClr val="dk1"/>
                </a:solidFill>
              </a:rPr>
              <a:t>Kategori: missing context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❖"/>
            </a:pPr>
            <a:r>
              <a:rPr lang="no">
                <a:solidFill>
                  <a:schemeClr val="dk1"/>
                </a:solidFill>
              </a:rPr>
              <a:t>Brukeren får de samme alternativene n ganger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❖"/>
            </a:pPr>
            <a:r>
              <a:rPr lang="no">
                <a:solidFill>
                  <a:schemeClr val="dk1"/>
                </a:solidFill>
              </a:rPr>
              <a:t>Komplekse problemstillinger og relatert informasjon </a:t>
            </a:r>
            <a:br>
              <a:rPr lang="no">
                <a:solidFill>
                  <a:schemeClr val="dk1"/>
                </a:solidFill>
              </a:rPr>
            </a:br>
            <a:r>
              <a:rPr lang="no">
                <a:solidFill>
                  <a:schemeClr val="dk1"/>
                </a:solidFill>
              </a:rPr>
              <a:t>fører til henvisning til et menneske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❖"/>
            </a:pPr>
            <a:r>
              <a:rPr lang="no">
                <a:solidFill>
                  <a:schemeClr val="dk1"/>
                </a:solidFill>
              </a:rPr>
              <a:t>Virker til å ha litt</a:t>
            </a:r>
            <a:r>
              <a:rPr lang="no">
                <a:solidFill>
                  <a:schemeClr val="dk1"/>
                </a:solidFill>
              </a:rPr>
              <a:t> minne, men ikke tilstrekkelig 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00" name="Google Shape;10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27950" y="0"/>
            <a:ext cx="2714725" cy="29738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9"/>
          <p:cNvPicPr preferRelativeResize="0"/>
          <p:nvPr/>
        </p:nvPicPr>
        <p:blipFill rotWithShape="1">
          <a:blip r:embed="rId4">
            <a:alphaModFix/>
          </a:blip>
          <a:srcRect b="0" l="0" r="9469" t="0"/>
          <a:stretch/>
        </p:blipFill>
        <p:spPr>
          <a:xfrm>
            <a:off x="905375" y="3342775"/>
            <a:ext cx="4570024" cy="12573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9"/>
          <p:cNvSpPr/>
          <p:nvPr/>
        </p:nvSpPr>
        <p:spPr>
          <a:xfrm>
            <a:off x="5137300" y="4406875"/>
            <a:ext cx="338100" cy="1932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3" name="Google Shape;103;p19"/>
          <p:cNvPicPr preferRelativeResize="0"/>
          <p:nvPr/>
        </p:nvPicPr>
        <p:blipFill rotWithShape="1">
          <a:blip r:embed="rId5">
            <a:alphaModFix/>
          </a:blip>
          <a:srcRect b="30074" l="0" r="0" t="0"/>
          <a:stretch/>
        </p:blipFill>
        <p:spPr>
          <a:xfrm>
            <a:off x="6327938" y="3025475"/>
            <a:ext cx="2714749" cy="2068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Diskusjonspunkter </a:t>
            </a:r>
            <a:r>
              <a:rPr i="1" lang="no"/>
              <a:t>- fra prosjektet og ut</a:t>
            </a:r>
            <a:endParaRPr i="1"/>
          </a:p>
        </p:txBody>
      </p:sp>
      <p:sp>
        <p:nvSpPr>
          <p:cNvPr id="109" name="Google Shape;109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just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b="1" lang="no" sz="1700">
                <a:solidFill>
                  <a:schemeClr val="dk1"/>
                </a:solidFill>
              </a:rPr>
              <a:t>Sprik i forventninger i interaksjon med Frida</a:t>
            </a:r>
            <a:endParaRPr b="1" sz="1700">
              <a:solidFill>
                <a:schemeClr val="dk1"/>
              </a:solidFill>
            </a:endParaRPr>
          </a:p>
          <a:p>
            <a:pPr indent="-328453" lvl="0" marL="457200" rtl="0" algn="just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❖"/>
            </a:pPr>
            <a:r>
              <a:rPr i="1" lang="no" sz="1700">
                <a:solidFill>
                  <a:schemeClr val="dk1"/>
                </a:solidFill>
              </a:rPr>
              <a:t>Forventninger om at chatboten skal forstå sammensatte situasjoner</a:t>
            </a:r>
            <a:endParaRPr i="1" sz="1700">
              <a:solidFill>
                <a:schemeClr val="dk1"/>
              </a:solidFill>
            </a:endParaRPr>
          </a:p>
          <a:p>
            <a:pPr indent="-328453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❖"/>
            </a:pPr>
            <a:r>
              <a:rPr i="1" lang="no" sz="1700">
                <a:solidFill>
                  <a:schemeClr val="dk1"/>
                </a:solidFill>
              </a:rPr>
              <a:t>Forventning om at bruker og chatbot har samme språkforståelse</a:t>
            </a:r>
            <a:endParaRPr i="1" sz="1700">
              <a:solidFill>
                <a:schemeClr val="dk1"/>
              </a:solidFill>
            </a:endParaRPr>
          </a:p>
          <a:p>
            <a:pPr indent="-328453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❖"/>
            </a:pPr>
            <a:r>
              <a:rPr i="1" lang="no" sz="1700">
                <a:solidFill>
                  <a:schemeClr val="dk1"/>
                </a:solidFill>
              </a:rPr>
              <a:t>Forventninger om hvilken informasjon man som bruker kan få</a:t>
            </a:r>
            <a:endParaRPr i="1" sz="17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7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no" sz="1700">
                <a:solidFill>
                  <a:schemeClr val="dk1"/>
                </a:solidFill>
              </a:rPr>
              <a:t>Sammenhengen mellom chatboter og det å ikke se sammensatte situasjoner</a:t>
            </a:r>
            <a:endParaRPr b="1" sz="1700">
              <a:solidFill>
                <a:schemeClr val="dk1"/>
              </a:solidFill>
            </a:endParaRPr>
          </a:p>
          <a:p>
            <a:pPr indent="-328453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❖"/>
            </a:pPr>
            <a:r>
              <a:rPr lang="no" sz="1700">
                <a:solidFill>
                  <a:schemeClr val="dk1"/>
                </a:solidFill>
              </a:rPr>
              <a:t>Brukerens ansvar å lese seg opp om hvert tema, deretter sette ting i sammenheng på egenhånd</a:t>
            </a:r>
            <a:endParaRPr sz="1700">
              <a:solidFill>
                <a:schemeClr val="dk1"/>
              </a:solidFill>
            </a:endParaRPr>
          </a:p>
          <a:p>
            <a:pPr indent="-328453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❖"/>
            </a:pPr>
            <a:r>
              <a:rPr lang="no" sz="1700">
                <a:solidFill>
                  <a:schemeClr val="dk1"/>
                </a:solidFill>
              </a:rPr>
              <a:t>Hva er det reelle behovet til disse brukerne? </a:t>
            </a:r>
            <a:endParaRPr sz="17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no" sz="1700">
                <a:solidFill>
                  <a:schemeClr val="dk1"/>
                </a:solidFill>
              </a:rPr>
              <a:t>Å forme brukers forventninger i forkant av bruk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Hva har vi lært?</a:t>
            </a:r>
            <a:endParaRPr/>
          </a:p>
        </p:txBody>
      </p:sp>
      <p:sp>
        <p:nvSpPr>
          <p:cNvPr id="115" name="Google Shape;115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❖"/>
            </a:pPr>
            <a:r>
              <a:rPr lang="no">
                <a:solidFill>
                  <a:schemeClr val="dk1"/>
                </a:solidFill>
              </a:rPr>
              <a:t>Svar fra Frida er kopi av nettsiden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❖"/>
            </a:pPr>
            <a:r>
              <a:rPr lang="no">
                <a:solidFill>
                  <a:schemeClr val="dk1"/>
                </a:solidFill>
              </a:rPr>
              <a:t>Er ikke i stand til å se sammensatte situasjoner </a:t>
            </a:r>
            <a:r>
              <a:rPr lang="no" sz="1500">
                <a:solidFill>
                  <a:schemeClr val="dk1"/>
                </a:solidFill>
              </a:rPr>
              <a:t>(ser stikkord)</a:t>
            </a:r>
            <a:endParaRPr sz="15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❖"/>
            </a:pPr>
            <a:r>
              <a:rPr lang="no">
                <a:solidFill>
                  <a:schemeClr val="dk1"/>
                </a:solidFill>
              </a:rPr>
              <a:t>Sprik i forventninger </a:t>
            </a:r>
            <a:r>
              <a:rPr lang="no" sz="1500">
                <a:solidFill>
                  <a:schemeClr val="dk1"/>
                </a:solidFill>
              </a:rPr>
              <a:t>(ikke godt nok forklart hva en bruker kan forvente fra interaksjone)</a:t>
            </a:r>
            <a:endParaRPr sz="15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❖"/>
            </a:pPr>
            <a:r>
              <a:rPr lang="no">
                <a:solidFill>
                  <a:schemeClr val="dk1"/>
                </a:solidFill>
              </a:rPr>
              <a:t>Interessant å se videre på dette - 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➢"/>
            </a:pPr>
            <a:r>
              <a:rPr lang="no">
                <a:solidFill>
                  <a:schemeClr val="dk1"/>
                </a:solidFill>
              </a:rPr>
              <a:t>Amershi et al. (2019) veldig relevant å bruke for å forbedre innholdet og interaksjonen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