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14" r:id="rId12"/>
    <p:sldId id="306" r:id="rId13"/>
    <p:sldId id="313" r:id="rId14"/>
    <p:sldId id="280" r:id="rId15"/>
    <p:sldId id="281" r:id="rId16"/>
    <p:sldId id="295" r:id="rId17"/>
    <p:sldId id="296" r:id="rId18"/>
    <p:sldId id="294" r:id="rId19"/>
    <p:sldId id="297" r:id="rId20"/>
    <p:sldId id="301" r:id="rId21"/>
    <p:sldId id="307" r:id="rId22"/>
    <p:sldId id="304" r:id="rId23"/>
    <p:sldId id="300" r:id="rId24"/>
    <p:sldId id="282" r:id="rId25"/>
    <p:sldId id="283" r:id="rId26"/>
    <p:sldId id="302" r:id="rId27"/>
    <p:sldId id="312" r:id="rId28"/>
    <p:sldId id="293" r:id="rId29"/>
    <p:sldId id="285" r:id="rId30"/>
    <p:sldId id="292" r:id="rId31"/>
    <p:sldId id="286" r:id="rId32"/>
    <p:sldId id="287" r:id="rId33"/>
    <p:sldId id="288" r:id="rId34"/>
    <p:sldId id="284" r:id="rId35"/>
    <p:sldId id="289" r:id="rId36"/>
    <p:sldId id="290" r:id="rId37"/>
    <p:sldId id="298" r:id="rId38"/>
    <p:sldId id="299" r:id="rId39"/>
    <p:sldId id="269" r:id="rId40"/>
    <p:sldId id="274" r:id="rId41"/>
    <p:sldId id="271" r:id="rId42"/>
    <p:sldId id="272" r:id="rId43"/>
    <p:sldId id="273" r:id="rId44"/>
    <p:sldId id="261" r:id="rId45"/>
    <p:sldId id="277" r:id="rId4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/>
    <p:restoredTop sz="90741"/>
  </p:normalViewPr>
  <p:slideViewPr>
    <p:cSldViewPr>
      <p:cViewPr varScale="1">
        <p:scale>
          <a:sx n="105" d="100"/>
          <a:sy n="105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04/02/2019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027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433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25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892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03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231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98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56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561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477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554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78215-8D61-4A9A-B0E8-F9D7E637DD28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137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65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EBBB-6981-4508-A265-6BE754C5CE57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796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97B4E-10D9-4375-AB56-E6007EDE3488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777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0A32A-A110-41D2-938D-4F294A0C3507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4139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96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C065F-A199-4884-80C5-ACFC832CA2C7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171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06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DA30F-9B0F-46D7-9EC6-716FC116055C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1746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16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5914C-2EB4-4EC9-9FE1-3550536E8953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5851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27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71A8-FC60-4645-A377-5D8325DC20DB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5549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3BB90-E5C0-4672-B252-205118AA6ED2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9516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47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31142-CFDB-4DD4-B294-8016392583C0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5078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57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61C6A-D8CC-497D-B01C-A65EDD3BFFB4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1398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68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7EFEB-1253-4466-B1C5-18D4662B7B4A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5438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78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6EBD8-DD9F-4BF5-9F36-071DBA5457AE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2791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88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BBD4-F00B-4CBF-9FD1-34EED75C41EC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706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98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43AC8-2C86-49F8-AABC-C04FF49001A5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76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09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6F824-84ED-4EC5-AD41-85F4E2CA7E68}" type="slidenum">
              <a:rPr lang="da-DK" smtClean="0"/>
              <a:pPr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7407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19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9A2B-348B-4CA1-9D02-D855CB648753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163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3958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83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49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42AA7-3E41-4617-9C19-95EB22B26A37}" type="slidenum">
              <a:rPr lang="da-DK" smtClean="0"/>
              <a:pPr/>
              <a:t>45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9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PSE</a:t>
            </a:r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END LECTURE 1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>
                <a:cs typeface="Courier New" pitchFamily="49" charset="0"/>
              </a:rPr>
              <a:t>End of </a:t>
            </a:r>
            <a:r>
              <a:rPr lang="da-DK" sz="2800" dirty="0" err="1">
                <a:cs typeface="Courier New" pitchFamily="49" charset="0"/>
              </a:rPr>
              <a:t>lecture</a:t>
            </a:r>
            <a:r>
              <a:rPr lang="da-DK" sz="2800" dirty="0">
                <a:cs typeface="Courier New" pitchFamily="49" charset="0"/>
              </a:rPr>
              <a:t> 1, 2019 slides </a:t>
            </a:r>
            <a:r>
              <a:rPr lang="da-DK" sz="2800" dirty="0" err="1">
                <a:cs typeface="Courier New" pitchFamily="49" charset="0"/>
              </a:rPr>
              <a:t>January</a:t>
            </a:r>
            <a:r>
              <a:rPr lang="da-DK" sz="2800" dirty="0">
                <a:cs typeface="Courier New" pitchFamily="49" charset="0"/>
              </a:rPr>
              <a:t> 24th, 2019</a:t>
            </a:r>
          </a:p>
        </p:txBody>
      </p:sp>
    </p:spTree>
    <p:extLst>
      <p:ext uri="{BB962C8B-B14F-4D97-AF65-F5344CB8AC3E}">
        <p14:creationId xmlns:p14="http://schemas.microsoft.com/office/powerpoint/2010/main" val="261435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800" dirty="0" err="1">
                <a:latin typeface="Courier New" pitchFamily="49" charset="0"/>
              </a:rPr>
              <a:t>object</a:t>
            </a:r>
            <a:r>
              <a:rPr lang="da-DK" sz="2800" dirty="0">
                <a:latin typeface="Courier New" pitchFamily="49" charset="0"/>
              </a:rPr>
              <a:t>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var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operation </a:t>
            </a:r>
            <a:r>
              <a:rPr lang="da-DK" sz="2800" dirty="0" err="1">
                <a:latin typeface="Courier New" pitchFamily="49" charset="0"/>
              </a:rPr>
              <a:t>getSeqNo</a:t>
            </a:r>
            <a:r>
              <a:rPr lang="da-DK" sz="2800" dirty="0">
                <a:latin typeface="Courier New" pitchFamily="49" charset="0"/>
              </a:rPr>
              <a:t>[] -&gt; </a:t>
            </a:r>
            <a:r>
              <a:rPr lang="da-DK" sz="2800" dirty="0" err="1">
                <a:latin typeface="Courier New" pitchFamily="49" charset="0"/>
              </a:rPr>
              <a:t>prev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&lt;-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return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end </a:t>
            </a:r>
            <a:r>
              <a:rPr lang="da-DK" sz="2800" dirty="0" err="1">
                <a:latin typeface="Courier New" pitchFamily="49" charset="0"/>
              </a:rPr>
              <a:t>getSeqno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end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Hello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en" sz="2800" dirty="0" err="1">
                <a:latin typeface="Courier New" pitchFamily="49" charset="0"/>
              </a:rPr>
              <a:t>const</a:t>
            </a:r>
            <a:r>
              <a:rPr lang="en" sz="2800" dirty="0">
                <a:latin typeface="Courier New" pitchFamily="49" charset="0"/>
              </a:rPr>
              <a:t> hello &lt;- object hello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  </a:t>
            </a:r>
            <a:r>
              <a:rPr lang="en" sz="2800" dirty="0" err="1">
                <a:latin typeface="Courier New" pitchFamily="49" charset="0"/>
              </a:rPr>
              <a:t>stdout.putstring</a:t>
            </a:r>
            <a:r>
              <a:rPr lang="en" sz="2800" dirty="0">
                <a:latin typeface="Courier New" pitchFamily="49" charset="0"/>
              </a:rPr>
              <a:t>["hello\n"]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end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end hello</a:t>
            </a: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 </a:t>
            </a:r>
            <a:r>
              <a:rPr lang="da-DK" sz="2800" dirty="0" err="1"/>
              <a:t>complete</a:t>
            </a:r>
            <a:r>
              <a:rPr lang="da-DK" sz="2800" dirty="0"/>
              <a:t> </a:t>
            </a:r>
            <a:r>
              <a:rPr lang="da-DK" sz="2800" dirty="0" err="1"/>
              <a:t>Emerald</a:t>
            </a:r>
            <a:r>
              <a:rPr lang="da-DK" sz="2800" dirty="0"/>
              <a:t> Program</a:t>
            </a:r>
            <a:endParaRPr lang="en-GB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88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operation </a:t>
            </a:r>
            <a:r>
              <a:rPr lang="da-DK" sz="2400" dirty="0" err="1">
                <a:latin typeface="Courier New" pitchFamily="49" charset="0"/>
              </a:rPr>
              <a:t>getSeqNo[]-&gt;[prev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Free Variables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Parameters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createInit[InitSN: Integer]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done by Syntatic Sugaring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The following turns into the previous double object constructor: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class 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var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prev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end </a:t>
            </a:r>
            <a:r>
              <a:rPr lang="da-DK" dirty="0" err="1">
                <a:latin typeface="Courier New" pitchFamily="49" charset="0"/>
              </a:rPr>
              <a:t>getSeqno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end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en-GB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getSeqNo2[]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seqno2</a:t>
            </a:r>
            <a:endParaRPr lang="en-US"/>
          </a:p>
          <a:p>
            <a:pPr eaLnBrk="1" hangingPunct="1">
              <a:buFontTx/>
              <a:buNone/>
            </a:pPr>
            <a:endParaRPr lang="en-GB" sz="280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Operations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Var mySeqNo: </a:t>
            </a:r>
            <a:r>
              <a:rPr lang="da-DK" i="1">
                <a:latin typeface="Courier New" pitchFamily="49" charset="0"/>
              </a:rPr>
              <a:t>type-defined-later</a:t>
            </a: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/>
              <a:t>Classes ARE merely objects!</a:t>
            </a:r>
          </a:p>
          <a:p>
            <a:pPr eaLnBrk="1" hangingPunct="1">
              <a:buFontTx/>
              <a:buNone/>
            </a:pPr>
            <a:endParaRPr lang="en-GB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Types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Collection of operation signatures.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Simple Type Example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  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i="1" dirty="0"/>
              <a:t>Note: type say NOTHING about IMPLEMENTATION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var </a:t>
            </a: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SC.create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endParaRPr lang="en-GB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i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Type </a:t>
            </a:r>
            <a:r>
              <a:rPr lang="nb-NO" dirty="0" err="1"/>
              <a:t>Conformity</a:t>
            </a:r>
            <a:r>
              <a:rPr lang="nb-NO" dirty="0"/>
              <a:t>: First </a:t>
            </a:r>
            <a:r>
              <a:rPr lang="nb-NO" dirty="0" err="1"/>
              <a:t>Cut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 </a:t>
            </a:r>
            <a:r>
              <a:rPr lang="nb-NO" dirty="0" err="1"/>
              <a:t>object</a:t>
            </a:r>
            <a:r>
              <a:rPr lang="nb-NO" dirty="0"/>
              <a:t> is </a:t>
            </a:r>
            <a:r>
              <a:rPr lang="nb-NO" dirty="0" err="1"/>
              <a:t>said</a:t>
            </a:r>
            <a:r>
              <a:rPr lang="nb-NO" dirty="0"/>
              <a:t> to </a:t>
            </a:r>
            <a:r>
              <a:rPr lang="nb-NO" i="1" dirty="0" err="1"/>
              <a:t>conform</a:t>
            </a:r>
            <a:r>
              <a:rPr lang="nb-NO" dirty="0"/>
              <a:t> to a type, </a:t>
            </a:r>
            <a:r>
              <a:rPr lang="nb-NO" dirty="0" err="1"/>
              <a:t>if</a:t>
            </a:r>
            <a:r>
              <a:rPr lang="nb-NO" dirty="0"/>
              <a:t> it has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operations</a:t>
            </a:r>
            <a:r>
              <a:rPr lang="nb-NO" dirty="0"/>
              <a:t> </a:t>
            </a:r>
            <a:r>
              <a:rPr lang="nb-NO" dirty="0" err="1"/>
              <a:t>specified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type. (Note: it </a:t>
            </a:r>
            <a:r>
              <a:rPr lang="nb-NO" i="1" dirty="0" err="1"/>
              <a:t>may</a:t>
            </a:r>
            <a:r>
              <a:rPr lang="nb-NO" dirty="0"/>
              <a:t> have MORE </a:t>
            </a:r>
            <a:r>
              <a:rPr lang="nb-NO" dirty="0" err="1"/>
              <a:t>operations</a:t>
            </a:r>
            <a:r>
              <a:rPr lang="nb-NO" dirty="0"/>
              <a:t>.)</a:t>
            </a:r>
          </a:p>
          <a:p>
            <a:r>
              <a:rPr lang="nb-NO" dirty="0"/>
              <a:t>If an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conforms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type </a:t>
            </a:r>
            <a:r>
              <a:rPr lang="nb-NO" dirty="0" err="1"/>
              <a:t>of</a:t>
            </a:r>
            <a:r>
              <a:rPr lang="nb-NO" dirty="0"/>
              <a:t> a variable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assigned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variable. </a:t>
            </a:r>
          </a:p>
        </p:txBody>
      </p:sp>
    </p:spTree>
    <p:extLst>
      <p:ext uri="{BB962C8B-B14F-4D97-AF65-F5344CB8AC3E}">
        <p14:creationId xmlns:p14="http://schemas.microsoft.com/office/powerpoint/2010/main" val="321785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is conformity?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437356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withdraw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 -&gt;[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1665288"/>
            <a:ext cx="3327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/>
              <a:t>Conformity object-to-type</a:t>
            </a:r>
          </a:p>
          <a:p>
            <a:pPr eaLnBrk="1" hangingPunct="1">
              <a:buFontTx/>
              <a:buNone/>
            </a:pPr>
            <a:r>
              <a:rPr lang="da-DK" sz="2400"/>
              <a:t>and type-to-type</a:t>
            </a:r>
          </a:p>
          <a:p>
            <a:pPr eaLnBrk="1" hangingPunct="1">
              <a:buFontTx/>
              <a:buNone/>
            </a:pPr>
            <a:endParaRPr lang="da-DK" sz="2400"/>
          </a:p>
          <a:p>
            <a:pPr eaLnBrk="1" hangingPunct="1">
              <a:buFontTx/>
              <a:buNone/>
            </a:pPr>
            <a:r>
              <a:rPr lang="da-DK" sz="2400"/>
              <a:t>BankAccount </a:t>
            </a:r>
            <a:r>
              <a:rPr lang="da-DK" sz="2400" i="1"/>
              <a:t>conforms</a:t>
            </a:r>
            <a:r>
              <a:rPr lang="da-DK" sz="2400"/>
              <a:t> to DepositOnlyBankAccount because it support all the require operations – and the parameters also conform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Conformity</a:t>
            </a:r>
            <a:r>
              <a:rPr lang="da-DK" dirty="0"/>
              <a:t> </a:t>
            </a:r>
            <a:r>
              <a:rPr lang="da-DK" dirty="0" err="1"/>
              <a:t>Informally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An object is said to </a:t>
            </a:r>
            <a:r>
              <a:rPr lang="en-US" i="1" dirty="0"/>
              <a:t>conform</a:t>
            </a:r>
            <a:r>
              <a:rPr lang="en-US" dirty="0"/>
              <a:t> to a type, if </a:t>
            </a:r>
          </a:p>
          <a:p>
            <a:pPr eaLnBrk="1" hangingPunct="1">
              <a:defRPr/>
            </a:pPr>
            <a:r>
              <a:rPr lang="en-US" dirty="0"/>
              <a:t>It has the operations specified by the type</a:t>
            </a:r>
          </a:p>
          <a:p>
            <a:pPr eaLnBrk="1" hangingPunct="1">
              <a:defRPr/>
            </a:pPr>
            <a:r>
              <a:rPr lang="en-US" dirty="0"/>
              <a:t>For each operation in the type:</a:t>
            </a:r>
          </a:p>
          <a:p>
            <a:pPr lvl="1" eaLnBrk="1" hangingPunct="1">
              <a:defRPr/>
            </a:pPr>
            <a:r>
              <a:rPr lang="en-US" dirty="0"/>
              <a:t>The number of parameters is the same in the object as in the type</a:t>
            </a:r>
          </a:p>
          <a:p>
            <a:pPr lvl="1" eaLnBrk="1" hangingPunct="1">
              <a:defRPr/>
            </a:pPr>
            <a:r>
              <a:rPr lang="en-US" dirty="0"/>
              <a:t>Each output parameter of the object conforms to the corresponding param of the type</a:t>
            </a:r>
          </a:p>
          <a:p>
            <a:pPr lvl="1" eaLnBrk="1" hangingPunct="1">
              <a:defRPr/>
            </a:pPr>
            <a:r>
              <a:rPr lang="en-US" dirty="0"/>
              <a:t>Each input parameter of the type conforms to the corresponding param of the object (contra variant)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between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Conformity</a:t>
            </a:r>
            <a:r>
              <a:rPr lang="da-DK" sz="2800" dirty="0"/>
              <a:t> is a </a:t>
            </a:r>
            <a:r>
              <a:rPr lang="da-DK" sz="2800" dirty="0" err="1"/>
              <a:t>mathematical</a:t>
            </a:r>
            <a:r>
              <a:rPr lang="da-DK" sz="2800" dirty="0"/>
              <a:t> </a:t>
            </a:r>
            <a:r>
              <a:rPr lang="da-DK" sz="2800" dirty="0" err="1"/>
              <a:t>relationship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If T is to </a:t>
            </a:r>
            <a:r>
              <a:rPr lang="da-DK" sz="2800" dirty="0" err="1"/>
              <a:t>conform</a:t>
            </a:r>
            <a:r>
              <a:rPr lang="da-DK" sz="2800" dirty="0"/>
              <a:t> to 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T must have all the operations </a:t>
            </a:r>
            <a:r>
              <a:rPr lang="da-DK" sz="2800" dirty="0" err="1"/>
              <a:t>required</a:t>
            </a:r>
            <a:r>
              <a:rPr lang="da-DK" sz="2800" dirty="0"/>
              <a:t> by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For </a:t>
            </a:r>
            <a:r>
              <a:rPr lang="da-DK" sz="2800" dirty="0" err="1"/>
              <a:t>each</a:t>
            </a:r>
            <a:r>
              <a:rPr lang="da-DK" sz="2800" dirty="0"/>
              <a:t> operation in T the </a:t>
            </a:r>
            <a:r>
              <a:rPr lang="da-DK" sz="2800" dirty="0" err="1"/>
              <a:t>corresponding</a:t>
            </a:r>
            <a:r>
              <a:rPr lang="da-DK" sz="2800" dirty="0"/>
              <a:t> operation in 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in-parameters must </a:t>
            </a:r>
            <a:r>
              <a:rPr lang="da-DK" sz="2000" dirty="0" err="1"/>
              <a:t>conform</a:t>
            </a:r>
            <a:r>
              <a:rPr lang="da-DK" sz="2000" dirty="0"/>
              <a:t> </a:t>
            </a:r>
            <a:r>
              <a:rPr lang="da-DK" sz="2000" i="1" dirty="0"/>
              <a:t>in </a:t>
            </a:r>
            <a:r>
              <a:rPr lang="da-DK" sz="2000" i="1" dirty="0" err="1"/>
              <a:t>opposite</a:t>
            </a:r>
            <a:r>
              <a:rPr lang="da-DK" sz="2000" i="1" dirty="0"/>
              <a:t> </a:t>
            </a:r>
            <a:r>
              <a:rPr lang="da-DK" sz="2000" i="1" dirty="0" err="1"/>
              <a:t>order</a:t>
            </a:r>
            <a:endParaRPr lang="da-DK" sz="2000" dirty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out-parameters must </a:t>
            </a:r>
            <a:r>
              <a:rPr lang="da-DK" sz="2000" dirty="0" err="1"/>
              <a:t>conform</a:t>
            </a:r>
            <a:endParaRPr lang="da-DK" sz="2000" i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Contravariance</a:t>
            </a:r>
            <a:r>
              <a:rPr lang="da-DK" sz="2800" dirty="0"/>
              <a:t>: not in </a:t>
            </a:r>
            <a:r>
              <a:rPr lang="da-DK" sz="2800" dirty="0" err="1"/>
              <a:t>Simula</a:t>
            </a:r>
            <a:r>
              <a:rPr lang="da-DK" sz="2800" dirty="0"/>
              <a:t> nor </a:t>
            </a:r>
            <a:r>
              <a:rPr lang="da-DK" sz="2800" dirty="0" err="1"/>
              <a:t>Eiffel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necessary</a:t>
            </a:r>
            <a:r>
              <a:rPr lang="da-DK" sz="2800" dirty="0"/>
              <a:t> to </a:t>
            </a:r>
            <a:r>
              <a:rPr lang="da-DK" sz="2800" dirty="0" err="1"/>
              <a:t>make</a:t>
            </a:r>
            <a:r>
              <a:rPr lang="da-DK" sz="2800" dirty="0"/>
              <a:t> </a:t>
            </a:r>
            <a:r>
              <a:rPr lang="da-DK" sz="2800" dirty="0" err="1"/>
              <a:t>semantic</a:t>
            </a:r>
            <a:r>
              <a:rPr lang="da-DK" sz="2800" dirty="0"/>
              <a:t> </a:t>
            </a:r>
            <a:r>
              <a:rPr lang="da-DK" sz="2800" dirty="0" err="1"/>
              <a:t>sense</a:t>
            </a:r>
            <a:r>
              <a:rPr lang="da-DK" sz="2800" dirty="0"/>
              <a:t> of programs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details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Conformity is </a:t>
            </a:r>
            <a:r>
              <a:rPr lang="da-DK" i="1"/>
              <a:t>implicit</a:t>
            </a:r>
            <a:endParaRPr lang="da-DK"/>
          </a:p>
          <a:p>
            <a:pPr eaLnBrk="1" hangingPunct="1"/>
            <a:r>
              <a:rPr lang="da-DK"/>
              <a:t>No ”implements” as in Java</a:t>
            </a:r>
          </a:p>
          <a:p>
            <a:pPr eaLnBrk="1" hangingPunct="1"/>
            <a:r>
              <a:rPr lang="da-DK"/>
              <a:t>Operation names important</a:t>
            </a:r>
          </a:p>
          <a:p>
            <a:pPr eaLnBrk="1" hangingPunct="1"/>
            <a:r>
              <a:rPr lang="da-DK"/>
              <a:t>Parameter names do not matter, just their type</a:t>
            </a:r>
          </a:p>
          <a:p>
            <a:pPr eaLnBrk="1" hangingPunct="1"/>
            <a:r>
              <a:rPr lang="da-DK"/>
              <a:t>Arity matters: foo(char) different from foo(char, float)</a:t>
            </a:r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more formally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Don’t listen to me: Talk to Andrew Black!</a:t>
            </a:r>
          </a:p>
          <a:p>
            <a:pPr eaLnBrk="1" hangingPunct="1"/>
            <a:r>
              <a:rPr lang="da-DK"/>
              <a:t>An object can conform to many different types</a:t>
            </a:r>
          </a:p>
          <a:p>
            <a:pPr eaLnBrk="1" hangingPunct="1"/>
            <a:r>
              <a:rPr lang="da-DK"/>
              <a:t>An object has a ”best-fitting” type: the ”largest” of the types that the object conforms to. Essentially just collect all its methods </a:t>
            </a:r>
          </a:p>
          <a:p>
            <a:pPr eaLnBrk="1" hangingPunct="1"/>
            <a:r>
              <a:rPr lang="da-DK"/>
              <a:t>Conformity defined between types</a:t>
            </a:r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Lattice of types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478337"/>
          </a:xfrm>
        </p:spPr>
        <p:txBody>
          <a:bodyPr/>
          <a:lstStyle/>
          <a:p>
            <a:pPr eaLnBrk="1" hangingPunct="1"/>
            <a:r>
              <a:rPr lang="da-DK" dirty="0"/>
              <a:t>Types form a </a:t>
            </a:r>
            <a:r>
              <a:rPr lang="da-DK" dirty="0" err="1"/>
              <a:t>lattice</a:t>
            </a:r>
            <a:endParaRPr lang="da-DK" dirty="0"/>
          </a:p>
          <a:p>
            <a:pPr eaLnBrk="1" hangingPunct="1"/>
            <a:r>
              <a:rPr lang="da-DK" dirty="0"/>
              <a:t>Top is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Any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Any</a:t>
            </a:r>
            <a:endParaRPr lang="da-DK" dirty="0"/>
          </a:p>
          <a:p>
            <a:pPr eaLnBrk="1" hangingPunct="1"/>
            <a:r>
              <a:rPr lang="da-DK" dirty="0" err="1"/>
              <a:t>Bottom</a:t>
            </a:r>
            <a:r>
              <a:rPr lang="da-DK" dirty="0"/>
              <a:t> is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/>
              <a:t>(it has ALL operations”)</a:t>
            </a:r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conforms</a:t>
            </a:r>
            <a:r>
              <a:rPr lang="da-DK" dirty="0"/>
              <a:t> to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/>
              <a:t> </a:t>
            </a: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thus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to </a:t>
            </a:r>
            <a:r>
              <a:rPr lang="da-DK" i="1" dirty="0" err="1"/>
              <a:t>any</a:t>
            </a:r>
            <a:r>
              <a:rPr lang="da-DK" dirty="0"/>
              <a:t> variable! (Read ”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Ado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>
                <a:cs typeface="Courier New" pitchFamily="49" charset="0"/>
              </a:rPr>
              <a:t>.)</a:t>
            </a:r>
            <a:endParaRPr lang="da-DK" dirty="0"/>
          </a:p>
          <a:p>
            <a:pPr eaLnBrk="1" hangingPunct="1"/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(with Type Added)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0188"/>
            <a:ext cx="8064896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Const</a:t>
            </a:r>
            <a:r>
              <a:rPr lang="da-DK" sz="2400" dirty="0">
                <a:latin typeface="Courier New" pitchFamily="49" charset="0"/>
              </a:rPr>
              <a:t> SC &lt;-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[r: </a:t>
            </a:r>
            <a:r>
              <a:rPr lang="da-DK" sz="2400" dirty="0" err="1">
                <a:latin typeface="Courier New" pitchFamily="49" charset="0"/>
              </a:rPr>
              <a:t>SeqNoSource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 -&gt; [</a:t>
            </a:r>
            <a:r>
              <a:rPr lang="da-DK" sz="2400" dirty="0" err="1">
                <a:latin typeface="Courier New" pitchFamily="49" charset="0"/>
              </a:rPr>
              <a:t>s:Integer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s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Distribution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Sea of objects</a:t>
            </a:r>
          </a:p>
          <a:p>
            <a:pPr eaLnBrk="1" hangingPunct="1"/>
            <a:r>
              <a:rPr lang="da-DK"/>
              <a:t>Sea is divided into disjunct parts called Nodes</a:t>
            </a:r>
          </a:p>
          <a:p>
            <a:pPr eaLnBrk="1" hangingPunct="1"/>
            <a:r>
              <a:rPr lang="da-DK"/>
              <a:t>An object is on one and only one Node at a time</a:t>
            </a:r>
          </a:p>
          <a:p>
            <a:pPr eaLnBrk="1" hangingPunct="1"/>
            <a:r>
              <a:rPr lang="da-DK"/>
              <a:t>Each node is represented by a Node object</a:t>
            </a:r>
          </a:p>
          <a:p>
            <a:pPr eaLnBrk="1" hangingPunct="1"/>
            <a:r>
              <a:rPr lang="da-DK">
                <a:latin typeface="Courier New" pitchFamily="49" charset="0"/>
              </a:rPr>
              <a:t>Locate X </a:t>
            </a:r>
            <a:r>
              <a:rPr lang="da-DK"/>
              <a:t>returns the node where X is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Immutable Objects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Immutable objects cannot change state</a:t>
            </a:r>
          </a:p>
          <a:p>
            <a:pPr eaLnBrk="1" hangingPunct="1"/>
            <a:r>
              <a:rPr lang="en-US"/>
              <a:t>Examples: The integer 17</a:t>
            </a:r>
          </a:p>
          <a:p>
            <a:pPr eaLnBrk="1" hangingPunct="1"/>
            <a:r>
              <a:rPr lang="en-US"/>
              <a:t>User-defined immutable objects: for example complex numbers</a:t>
            </a:r>
          </a:p>
          <a:p>
            <a:pPr eaLnBrk="1" hangingPunct="1"/>
            <a:r>
              <a:rPr lang="en-US"/>
              <a:t>Immutable objects are omnipresent</a:t>
            </a:r>
          </a:p>
          <a:p>
            <a:pPr eaLnBrk="1" hangingPunct="1"/>
            <a:r>
              <a:rPr lang="en-US"/>
              <a:t>Types must be immutable to allow static type checking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are Immutable 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Example: arrays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[Integer].create[]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[Integer]]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Let’s look at the implementation of Array</a:t>
            </a:r>
          </a:p>
        </p:txBody>
      </p:sp>
      <p:sp>
        <p:nvSpPr>
          <p:cNvPr id="358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(Switch to code…)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8100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object Boss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w: Worker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n: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n &lt;- …find usable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w &lt;- Worker.create[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move w to n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w.DoWork[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end Boss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class Worker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operation DoWork[ 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  … work … work …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end DoWork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end Worker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Java?</a:t>
            </a:r>
          </a:p>
          <a:p>
            <a:r>
              <a:rPr lang="en-US" dirty="0"/>
              <a:t>Experienced Java programmer?</a:t>
            </a:r>
          </a:p>
          <a:p>
            <a:r>
              <a:rPr lang="en-US" dirty="0"/>
              <a:t>Other OO languages?</a:t>
            </a:r>
          </a:p>
          <a:p>
            <a:r>
              <a:rPr lang="da-DK" dirty="0"/>
              <a:t>SIMULA?</a:t>
            </a:r>
            <a:endParaRPr lang="en-US" dirty="0"/>
          </a:p>
          <a:p>
            <a:r>
              <a:rPr lang="da-DK" dirty="0"/>
              <a:t>Strong typing?</a:t>
            </a:r>
          </a:p>
          <a:p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Why Mobility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Local calls are typically 1,000 – 10,000 times faster than remote calls</a:t>
            </a:r>
          </a:p>
          <a:p>
            <a:pPr eaLnBrk="1" hangingPunct="1"/>
            <a:r>
              <a:rPr lang="da-DK"/>
              <a:t>Mobility for:</a:t>
            </a:r>
          </a:p>
          <a:p>
            <a:pPr lvl="1" eaLnBrk="1" hangingPunct="1"/>
            <a:r>
              <a:rPr lang="da-DK"/>
              <a:t>performance</a:t>
            </a:r>
          </a:p>
          <a:p>
            <a:pPr lvl="1" eaLnBrk="1" hangingPunct="1"/>
            <a:r>
              <a:rPr lang="da-DK"/>
              <a:t>availability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and Location Concepts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locate X          returns (one of) the object X’s 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locations</a:t>
            </a:r>
          </a:p>
          <a:p>
            <a:pPr eaLnBrk="1" hangingPunct="1">
              <a:buFontTx/>
              <a:buNone/>
            </a:pPr>
            <a:r>
              <a:rPr lang="da-DK" sz="2800"/>
              <a:t>move X to Y  move the object X to the node 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where Y is (or rather was)</a:t>
            </a:r>
          </a:p>
          <a:p>
            <a:pPr eaLnBrk="1" hangingPunct="1">
              <a:buFontTx/>
              <a:buNone/>
            </a:pPr>
            <a:r>
              <a:rPr lang="da-DK" sz="2800"/>
              <a:t>fix X at Y       as move but disregard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subsequent moves</a:t>
            </a:r>
          </a:p>
          <a:p>
            <a:pPr eaLnBrk="1" hangingPunct="1">
              <a:buFontTx/>
              <a:buNone/>
            </a:pPr>
            <a:r>
              <a:rPr lang="da-DK" sz="2800"/>
              <a:t>refix X at Y    as fix but for fixed objects</a:t>
            </a:r>
          </a:p>
          <a:p>
            <a:pPr eaLnBrk="1" hangingPunct="1">
              <a:buFontTx/>
              <a:buNone/>
            </a:pPr>
            <a:r>
              <a:rPr lang="da-DK" sz="2800"/>
              <a:t>unfix X           allow normal moves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Call-by-move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var B: </a:t>
            </a:r>
            <a:r>
              <a:rPr lang="da-DK" i="1"/>
              <a:t>some data object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X.F[move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X.F[visit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object X</a:t>
            </a:r>
          </a:p>
          <a:p>
            <a:pPr eaLnBrk="1" hangingPunct="1">
              <a:buFontTx/>
              <a:buNone/>
            </a:pPr>
            <a:r>
              <a:rPr lang="da-DK"/>
              <a:t>  operation F[arg:T]</a:t>
            </a:r>
          </a:p>
          <a:p>
            <a:pPr eaLnBrk="1" hangingPunct="1">
              <a:buFontTx/>
              <a:buNone/>
            </a:pPr>
            <a:r>
              <a:rPr lang="da-DK"/>
              <a:t>    loop</a:t>
            </a:r>
          </a:p>
          <a:p>
            <a:pPr eaLnBrk="1" hangingPunct="1">
              <a:buFontTx/>
              <a:buNone/>
            </a:pPr>
            <a:r>
              <a:rPr lang="da-DK"/>
              <a:t>      arg.g[…]</a:t>
            </a:r>
          </a:p>
          <a:p>
            <a:pPr eaLnBrk="1" hangingPunct="1">
              <a:buFontTx/>
              <a:buNone/>
            </a:pPr>
            <a:r>
              <a:rPr lang="da-DK"/>
              <a:t>    exit </a:t>
            </a:r>
            <a:r>
              <a:rPr lang="da-DK" i="1"/>
              <a:t>after many loops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    end loop</a:t>
            </a:r>
          </a:p>
          <a:p>
            <a:pPr eaLnBrk="1" hangingPunct="1">
              <a:buFontTx/>
              <a:buNone/>
            </a:pPr>
            <a:r>
              <a:rPr lang="da-DK"/>
              <a:t>end X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How Many Calls of B?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/>
              <a:t>Questions: given a normal PC enviroment, say 2 GHz CPU, 10 Mbit/s Ethernet, how many calls of a small (say 100 bytes) argument B before breakeven?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100,000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Killroy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object Killroy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myNode &lt;- locate 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up: array.of[Nodes]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up &lt;- myNode.getNodes[]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foreach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  move self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end foreach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end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end Killroy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/>
              <a:t>Object moves itself to all available nodes</a:t>
            </a:r>
          </a:p>
          <a:p>
            <a:pPr eaLnBrk="1" hangingPunct="1"/>
            <a:r>
              <a:rPr lang="da-DK"/>
              <a:t>On the original MicroVAX implementation: 20 moves/second</a:t>
            </a:r>
          </a:p>
          <a:p>
            <a:pPr eaLnBrk="1" hangingPunct="1"/>
            <a:r>
              <a:rPr lang="da-DK"/>
              <a:t>Note: the thread (called a process in Emerald) moves along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Emerald is</a:t>
            </a:r>
          </a:p>
          <a:p>
            <a:pPr eaLnBrk="1" hangingPunct="1"/>
            <a:r>
              <a:rPr lang="da-DK"/>
              <a:t>clean OO language</a:t>
            </a:r>
          </a:p>
          <a:p>
            <a:pPr eaLnBrk="1" hangingPunct="1"/>
            <a:r>
              <a:rPr lang="da-DK"/>
              <a:t>fully integrated distribution facilities</a:t>
            </a:r>
          </a:p>
          <a:p>
            <a:pPr eaLnBrk="1" hangingPunct="1"/>
            <a:r>
              <a:rPr lang="da-DK"/>
              <a:t>has full on-the-fly mobility</a:t>
            </a:r>
          </a:p>
          <a:p>
            <a:pPr eaLnBrk="1" hangingPunct="1"/>
            <a:r>
              <a:rPr lang="da-DK"/>
              <a:t>a well-defined type system</a:t>
            </a:r>
          </a:p>
          <a:p>
            <a:pPr eaLnBrk="1" hangingPunct="1">
              <a:buFontTx/>
              <a:buNone/>
            </a:pPr>
            <a:r>
              <a:rPr lang="da-DK"/>
              <a:t>Many novel implementation techniques (more talks to come!)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1984-1986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portability;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distritbution</a:t>
            </a:r>
          </a:p>
          <a:p>
            <a:r>
              <a:rPr lang="da-DK" dirty="0"/>
              <a:t>Distribution easy to use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14273</TotalTime>
  <Words>1486</Words>
  <Application>Microsoft Macintosh PowerPoint</Application>
  <PresentationFormat>Skjermfremvisning (4:3)</PresentationFormat>
  <Paragraphs>385</Paragraphs>
  <Slides>45</Slides>
  <Notes>44</Notes>
  <HiddenSlides>34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45</vt:i4>
      </vt:variant>
    </vt:vector>
  </HeadingPairs>
  <TitlesOfParts>
    <vt:vector size="49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END LECTURE 1</vt:lpstr>
      <vt:lpstr>Classless Object Construction</vt:lpstr>
      <vt:lpstr>Hello</vt:lpstr>
      <vt:lpstr>Object Constructors</vt:lpstr>
      <vt:lpstr>An Object that is a Class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  <vt:lpstr>Simple Type Example</vt:lpstr>
      <vt:lpstr>Using a class to create an object</vt:lpstr>
      <vt:lpstr>Type Conformity: First Cut</vt:lpstr>
      <vt:lpstr>What is conformity?</vt:lpstr>
      <vt:lpstr>Conformity Informally</vt:lpstr>
      <vt:lpstr>Conformity between types</vt:lpstr>
      <vt:lpstr>Conformity details</vt:lpstr>
      <vt:lpstr>Conformity more formally</vt:lpstr>
      <vt:lpstr>Lattice of types</vt:lpstr>
      <vt:lpstr>Class (with Type Added)</vt:lpstr>
      <vt:lpstr>Distribution</vt:lpstr>
      <vt:lpstr>Immutable Objects</vt:lpstr>
      <vt:lpstr>Types are Immutable Objects</vt:lpstr>
      <vt:lpstr>Let’s look at the implementation of Array</vt:lpstr>
      <vt:lpstr>Mobility Example</vt:lpstr>
      <vt:lpstr>Why Mobility</vt:lpstr>
      <vt:lpstr>Mobility and Location Concepts</vt:lpstr>
      <vt:lpstr>Call-by-move</vt:lpstr>
      <vt:lpstr>How Many Calls of B?</vt:lpstr>
      <vt:lpstr>Killroy</vt:lpstr>
      <vt:lpstr>Conclusion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Jul</cp:lastModifiedBy>
  <cp:revision>42</cp:revision>
  <cp:lastPrinted>1601-01-01T00:00:00Z</cp:lastPrinted>
  <dcterms:created xsi:type="dcterms:W3CDTF">2016-02-29T13:14:49Z</dcterms:created>
  <dcterms:modified xsi:type="dcterms:W3CDTF">2019-02-04T17:03:16Z</dcterms:modified>
</cp:coreProperties>
</file>