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280" r:id="rId13"/>
    <p:sldId id="281" r:id="rId14"/>
    <p:sldId id="295" r:id="rId15"/>
    <p:sldId id="296" r:id="rId16"/>
    <p:sldId id="294" r:id="rId17"/>
    <p:sldId id="297" r:id="rId18"/>
    <p:sldId id="301" r:id="rId19"/>
    <p:sldId id="307" r:id="rId20"/>
    <p:sldId id="304" r:id="rId21"/>
    <p:sldId id="300" r:id="rId22"/>
    <p:sldId id="282" r:id="rId23"/>
    <p:sldId id="283" r:id="rId24"/>
    <p:sldId id="302" r:id="rId25"/>
    <p:sldId id="312" r:id="rId26"/>
    <p:sldId id="293" r:id="rId27"/>
    <p:sldId id="285" r:id="rId28"/>
    <p:sldId id="292" r:id="rId29"/>
    <p:sldId id="286" r:id="rId30"/>
    <p:sldId id="287" r:id="rId31"/>
    <p:sldId id="288" r:id="rId32"/>
    <p:sldId id="284" r:id="rId33"/>
    <p:sldId id="289" r:id="rId34"/>
    <p:sldId id="290" r:id="rId35"/>
    <p:sldId id="298" r:id="rId36"/>
    <p:sldId id="299" r:id="rId37"/>
    <p:sldId id="269" r:id="rId38"/>
    <p:sldId id="274" r:id="rId39"/>
    <p:sldId id="271" r:id="rId40"/>
    <p:sldId id="272" r:id="rId41"/>
    <p:sldId id="273" r:id="rId42"/>
    <p:sldId id="261" r:id="rId43"/>
    <p:sldId id="277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0593"/>
  </p:normalViewPr>
  <p:slideViewPr>
    <p:cSldViewPr>
      <p:cViewPr varScale="1">
        <p:scale>
          <a:sx n="105" d="100"/>
          <a:sy n="105" d="100"/>
        </p:scale>
        <p:origin x="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07/02/2019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137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796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77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413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713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1746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58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5549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9516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5078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398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438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2791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0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626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7407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1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3958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9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PSE</a:t>
            </a:r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800" dirty="0" err="1">
                <a:latin typeface="Courier New" pitchFamily="49" charset="0"/>
              </a:rPr>
              <a:t>object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var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</a:t>
            </a:r>
            <a:r>
              <a:rPr lang="da-DK" sz="2800" dirty="0" err="1">
                <a:latin typeface="Courier New" pitchFamily="49" charset="0"/>
              </a:rPr>
              <a:t>prev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&lt;-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return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end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operation </a:t>
            </a:r>
            <a:r>
              <a:rPr lang="da-DK" sz="2400" dirty="0" err="1">
                <a:latin typeface="Courier New" pitchFamily="49" charset="0"/>
              </a:rPr>
              <a:t>getSeqNo[]-&gt;[prev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var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Collection of operation signatures.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Simple Type Example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  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i="1" dirty="0"/>
              <a:t>Note: type say NOTHING about IMPLEMENTATION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var </a:t>
            </a: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SC.create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endParaRPr lang="en-GB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i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Type </a:t>
            </a:r>
            <a:r>
              <a:rPr lang="nb-NO" dirty="0" err="1"/>
              <a:t>Conformity</a:t>
            </a:r>
            <a:r>
              <a:rPr lang="nb-NO" dirty="0"/>
              <a:t>: First </a:t>
            </a:r>
            <a:r>
              <a:rPr lang="nb-NO" dirty="0" err="1"/>
              <a:t>Cut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 </a:t>
            </a:r>
            <a:r>
              <a:rPr lang="nb-NO" dirty="0" err="1"/>
              <a:t>object</a:t>
            </a:r>
            <a:r>
              <a:rPr lang="nb-NO" dirty="0"/>
              <a:t> is </a:t>
            </a:r>
            <a:r>
              <a:rPr lang="nb-NO" dirty="0" err="1"/>
              <a:t>said</a:t>
            </a:r>
            <a:r>
              <a:rPr lang="nb-NO" dirty="0"/>
              <a:t> to </a:t>
            </a:r>
            <a:r>
              <a:rPr lang="nb-NO" i="1" dirty="0" err="1"/>
              <a:t>conform</a:t>
            </a:r>
            <a:r>
              <a:rPr lang="nb-NO" dirty="0"/>
              <a:t> to a type, </a:t>
            </a:r>
            <a:r>
              <a:rPr lang="nb-NO" dirty="0" err="1"/>
              <a:t>if</a:t>
            </a:r>
            <a:r>
              <a:rPr lang="nb-NO" dirty="0"/>
              <a:t> it has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specified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type. (Note: it </a:t>
            </a:r>
            <a:r>
              <a:rPr lang="nb-NO" i="1" dirty="0" err="1"/>
              <a:t>may</a:t>
            </a:r>
            <a:r>
              <a:rPr lang="nb-NO" dirty="0"/>
              <a:t> have MORE </a:t>
            </a:r>
            <a:r>
              <a:rPr lang="nb-NO" dirty="0" err="1"/>
              <a:t>operations</a:t>
            </a:r>
            <a:r>
              <a:rPr lang="nb-NO" dirty="0"/>
              <a:t>.)</a:t>
            </a:r>
          </a:p>
          <a:p>
            <a:r>
              <a:rPr lang="nb-NO" dirty="0"/>
              <a:t>If an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conforms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type </a:t>
            </a:r>
            <a:r>
              <a:rPr lang="nb-NO" dirty="0" err="1"/>
              <a:t>of</a:t>
            </a:r>
            <a:r>
              <a:rPr lang="nb-NO" dirty="0"/>
              <a:t> a variable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assigned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178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/>
              <a:t>and type-to-type</a:t>
            </a:r>
          </a:p>
          <a:p>
            <a:pPr eaLnBrk="1" hangingPunct="1">
              <a:buFontTx/>
              <a:buNone/>
            </a:pPr>
            <a:endParaRPr lang="da-DK" sz="2400"/>
          </a:p>
          <a:p>
            <a:pPr eaLnBrk="1" hangingPunct="1">
              <a:buFontTx/>
              <a:buNone/>
            </a:pPr>
            <a:r>
              <a:rPr lang="da-DK" sz="2400"/>
              <a:t>BankAccount </a:t>
            </a:r>
            <a:r>
              <a:rPr lang="da-DK" sz="2400" i="1"/>
              <a:t>conforms</a:t>
            </a:r>
            <a:r>
              <a:rPr lang="da-DK" sz="240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Conformity</a:t>
            </a:r>
            <a:r>
              <a:rPr lang="da-DK" dirty="0"/>
              <a:t> </a:t>
            </a:r>
            <a:r>
              <a:rPr lang="da-DK" dirty="0" err="1"/>
              <a:t>Informally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An object is said to </a:t>
            </a:r>
            <a:r>
              <a:rPr lang="en-US" i="1" dirty="0"/>
              <a:t>conform</a:t>
            </a:r>
            <a:r>
              <a:rPr lang="en-US" dirty="0"/>
              <a:t> to a type, if </a:t>
            </a:r>
          </a:p>
          <a:p>
            <a:pPr eaLnBrk="1" hangingPunct="1">
              <a:defRPr/>
            </a:pPr>
            <a:r>
              <a:rPr lang="en-US" dirty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/>
              <a:t>Each output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/>
              <a:t>Each input parameter of the type conforms to the corresponding param of the object (contra variant)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Conformity</a:t>
            </a:r>
            <a:r>
              <a:rPr lang="da-DK" sz="2800" dirty="0"/>
              <a:t> is a </a:t>
            </a:r>
            <a:r>
              <a:rPr lang="da-DK" sz="2800" dirty="0" err="1"/>
              <a:t>mathematical</a:t>
            </a:r>
            <a:r>
              <a:rPr lang="da-DK" sz="2800" dirty="0"/>
              <a:t> </a:t>
            </a:r>
            <a:r>
              <a:rPr lang="da-DK" sz="2800" dirty="0" err="1"/>
              <a:t>relationship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If T is to </a:t>
            </a:r>
            <a:r>
              <a:rPr lang="da-DK" sz="2800" dirty="0" err="1"/>
              <a:t>conform</a:t>
            </a:r>
            <a:r>
              <a:rPr lang="da-DK" sz="2800" dirty="0"/>
              <a:t>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T must have all the operations </a:t>
            </a:r>
            <a:r>
              <a:rPr lang="da-DK" sz="2800" dirty="0" err="1"/>
              <a:t>required</a:t>
            </a:r>
            <a:r>
              <a:rPr lang="da-DK" sz="2800" dirty="0"/>
              <a:t>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For </a:t>
            </a:r>
            <a:r>
              <a:rPr lang="da-DK" sz="2800" dirty="0" err="1"/>
              <a:t>each</a:t>
            </a:r>
            <a:r>
              <a:rPr lang="da-DK" sz="2800" dirty="0"/>
              <a:t> operation in T the </a:t>
            </a:r>
            <a:r>
              <a:rPr lang="da-DK" sz="2800" dirty="0" err="1"/>
              <a:t>corresponding</a:t>
            </a:r>
            <a:r>
              <a:rPr lang="da-DK" sz="2800" dirty="0"/>
              <a:t>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in-parameters must </a:t>
            </a:r>
            <a:r>
              <a:rPr lang="da-DK" sz="2000" dirty="0" err="1"/>
              <a:t>conform</a:t>
            </a:r>
            <a:r>
              <a:rPr lang="da-DK" sz="2000" dirty="0"/>
              <a:t> </a:t>
            </a:r>
            <a:r>
              <a:rPr lang="da-DK" sz="2000" i="1" dirty="0"/>
              <a:t>in </a:t>
            </a:r>
            <a:r>
              <a:rPr lang="da-DK" sz="2000" i="1" dirty="0" err="1"/>
              <a:t>opposite</a:t>
            </a:r>
            <a:r>
              <a:rPr lang="da-DK" sz="2000" i="1" dirty="0"/>
              <a:t> </a:t>
            </a:r>
            <a:r>
              <a:rPr lang="da-DK" sz="2000" i="1" dirty="0" err="1"/>
              <a:t>order</a:t>
            </a:r>
            <a:endParaRPr lang="da-DK" sz="2000" dirty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out-parameters must </a:t>
            </a:r>
            <a:r>
              <a:rPr lang="da-DK" sz="2000" dirty="0" err="1"/>
              <a:t>conform</a:t>
            </a:r>
            <a:endParaRPr lang="da-DK" sz="2000" i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Contravariance</a:t>
            </a:r>
            <a:r>
              <a:rPr lang="da-DK" sz="2800" dirty="0"/>
              <a:t>: not in </a:t>
            </a:r>
            <a:r>
              <a:rPr lang="da-DK" sz="2800" dirty="0" err="1"/>
              <a:t>Simula</a:t>
            </a:r>
            <a:r>
              <a:rPr lang="da-DK" sz="2800" dirty="0"/>
              <a:t> nor </a:t>
            </a:r>
            <a:r>
              <a:rPr lang="da-DK" sz="2800" dirty="0" err="1"/>
              <a:t>Eiffel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necessary</a:t>
            </a:r>
            <a:r>
              <a:rPr lang="da-DK" sz="2800" dirty="0"/>
              <a:t> to </a:t>
            </a:r>
            <a:r>
              <a:rPr lang="da-DK" sz="2800" dirty="0" err="1"/>
              <a:t>make</a:t>
            </a:r>
            <a:r>
              <a:rPr lang="da-DK" sz="2800" dirty="0"/>
              <a:t> </a:t>
            </a:r>
            <a:r>
              <a:rPr lang="da-DK" sz="2800" dirty="0" err="1"/>
              <a:t>semantic</a:t>
            </a:r>
            <a:r>
              <a:rPr lang="da-DK" sz="2800" dirty="0"/>
              <a:t> </a:t>
            </a:r>
            <a:r>
              <a:rPr lang="da-DK" sz="2800" dirty="0" err="1"/>
              <a:t>sense</a:t>
            </a:r>
            <a:r>
              <a:rPr lang="da-DK" sz="2800" dirty="0"/>
              <a:t> of programs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Conformity is </a:t>
            </a:r>
            <a:r>
              <a:rPr lang="da-DK" i="1"/>
              <a:t>implicit</a:t>
            </a:r>
            <a:endParaRPr lang="da-DK"/>
          </a:p>
          <a:p>
            <a:pPr eaLnBrk="1" hangingPunct="1"/>
            <a:r>
              <a:rPr lang="da-DK"/>
              <a:t>No ”implements” as in Java</a:t>
            </a:r>
          </a:p>
          <a:p>
            <a:pPr eaLnBrk="1" hangingPunct="1"/>
            <a:r>
              <a:rPr lang="da-DK"/>
              <a:t>Operation names important</a:t>
            </a:r>
          </a:p>
          <a:p>
            <a:pPr eaLnBrk="1" hangingPunct="1"/>
            <a:r>
              <a:rPr lang="da-DK"/>
              <a:t>Parameter names do not matter, just their type</a:t>
            </a:r>
          </a:p>
          <a:p>
            <a:pPr eaLnBrk="1" hangingPunct="1"/>
            <a:r>
              <a:rPr lang="da-DK"/>
              <a:t>Arity matters: foo(char) different from foo(char, float)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more formally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Don’t listen to me: Talk to Andrew Black!</a:t>
            </a:r>
          </a:p>
          <a:p>
            <a:pPr eaLnBrk="1" hangingPunct="1"/>
            <a:r>
              <a:rPr lang="da-DK"/>
              <a:t>An object can conform to many different types</a:t>
            </a:r>
          </a:p>
          <a:p>
            <a:pPr eaLnBrk="1" hangingPunct="1"/>
            <a:r>
              <a:rPr lang="da-DK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/>
              <a:t>Conformity defined between types</a:t>
            </a:r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Lattice of types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dirty="0"/>
              <a:t>Types form a </a:t>
            </a:r>
            <a:r>
              <a:rPr lang="da-DK" dirty="0" err="1"/>
              <a:t>lattice</a:t>
            </a:r>
            <a:endParaRPr lang="da-DK" dirty="0"/>
          </a:p>
          <a:p>
            <a:pPr eaLnBrk="1" hangingPunct="1"/>
            <a:r>
              <a:rPr lang="da-DK" dirty="0"/>
              <a:t>Top is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Any</a:t>
            </a:r>
            <a:endParaRPr lang="da-DK" dirty="0"/>
          </a:p>
          <a:p>
            <a:pPr eaLnBrk="1" hangingPunct="1"/>
            <a:r>
              <a:rPr lang="da-DK" dirty="0" err="1"/>
              <a:t>Bottom</a:t>
            </a:r>
            <a:r>
              <a:rPr lang="da-DK" dirty="0"/>
              <a:t> is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/>
              <a:t>(it has ALL operations”)</a:t>
            </a:r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conforms</a:t>
            </a:r>
            <a:r>
              <a:rPr lang="da-DK" dirty="0"/>
              <a:t> to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/>
              <a:t> </a:t>
            </a: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thus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to </a:t>
            </a:r>
            <a:r>
              <a:rPr lang="da-DK" i="1" dirty="0" err="1"/>
              <a:t>any</a:t>
            </a:r>
            <a:r>
              <a:rPr lang="da-DK" dirty="0"/>
              <a:t> variable! (Read ”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Ado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>
                <a:cs typeface="Courier New" pitchFamily="49" charset="0"/>
              </a:rPr>
              <a:t>.)</a:t>
            </a:r>
            <a:endParaRPr lang="da-DK" dirty="0"/>
          </a:p>
          <a:p>
            <a:pPr eaLnBrk="1" hangingPunct="1"/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(with Type Added)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0188"/>
            <a:ext cx="8064896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Const</a:t>
            </a:r>
            <a:r>
              <a:rPr lang="da-DK" sz="2400" dirty="0">
                <a:latin typeface="Courier New" pitchFamily="49" charset="0"/>
              </a:rPr>
              <a:t> SC &lt;-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[r: </a:t>
            </a:r>
            <a:r>
              <a:rPr lang="da-DK" sz="2400" dirty="0" err="1">
                <a:latin typeface="Courier New" pitchFamily="49" charset="0"/>
              </a:rPr>
              <a:t>SeqNoSource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s:Integer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s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Distribution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/>
              <a:t>Sea of </a:t>
            </a:r>
            <a:r>
              <a:rPr lang="da-DK" dirty="0" err="1"/>
              <a:t>objects</a:t>
            </a:r>
            <a:endParaRPr lang="da-DK" dirty="0"/>
          </a:p>
          <a:p>
            <a:pPr eaLnBrk="1" hangingPunct="1"/>
            <a:r>
              <a:rPr lang="da-DK" dirty="0"/>
              <a:t>Sea is </a:t>
            </a:r>
            <a:r>
              <a:rPr lang="da-DK" dirty="0" err="1"/>
              <a:t>divided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disjunct</a:t>
            </a:r>
            <a:r>
              <a:rPr lang="da-DK" dirty="0"/>
              <a:t> parts </a:t>
            </a:r>
            <a:r>
              <a:rPr lang="da-DK" dirty="0" err="1"/>
              <a:t>called</a:t>
            </a:r>
            <a:r>
              <a:rPr lang="da-DK" dirty="0"/>
              <a:t> Nodes</a:t>
            </a:r>
          </a:p>
          <a:p>
            <a:pPr eaLnBrk="1" hangingPunct="1"/>
            <a:r>
              <a:rPr lang="da-DK" dirty="0"/>
              <a:t>An </a:t>
            </a:r>
            <a:r>
              <a:rPr lang="da-DK" dirty="0" err="1"/>
              <a:t>object</a:t>
            </a:r>
            <a:r>
              <a:rPr lang="da-DK" dirty="0"/>
              <a:t> is on </a:t>
            </a:r>
            <a:r>
              <a:rPr lang="da-DK" dirty="0" err="1"/>
              <a:t>one</a:t>
            </a:r>
            <a:r>
              <a:rPr lang="da-DK" dirty="0"/>
              <a:t> and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Node at a time</a:t>
            </a:r>
          </a:p>
          <a:p>
            <a:pPr eaLnBrk="1" hangingPunct="1"/>
            <a:r>
              <a:rPr lang="da-DK" dirty="0" err="1"/>
              <a:t>Each</a:t>
            </a:r>
            <a:r>
              <a:rPr lang="da-DK" dirty="0"/>
              <a:t> node is </a:t>
            </a:r>
            <a:r>
              <a:rPr lang="da-DK" dirty="0" err="1"/>
              <a:t>represented</a:t>
            </a:r>
            <a:r>
              <a:rPr lang="da-DK" dirty="0"/>
              <a:t> by a Node </a:t>
            </a:r>
            <a:r>
              <a:rPr lang="da-DK" dirty="0" err="1"/>
              <a:t>object</a:t>
            </a:r>
            <a:endParaRPr lang="da-DK" dirty="0"/>
          </a:p>
          <a:p>
            <a:pPr eaLnBrk="1" hangingPunct="1"/>
            <a:r>
              <a:rPr lang="da-DK" dirty="0" err="1">
                <a:latin typeface="Courier New" pitchFamily="49" charset="0"/>
              </a:rPr>
              <a:t>Locate</a:t>
            </a:r>
            <a:r>
              <a:rPr lang="da-DK" dirty="0">
                <a:latin typeface="Courier New" pitchFamily="49" charset="0"/>
              </a:rPr>
              <a:t> X </a:t>
            </a:r>
            <a:r>
              <a:rPr lang="da-DK" dirty="0" err="1"/>
              <a:t>returns</a:t>
            </a:r>
            <a:r>
              <a:rPr lang="da-DK" dirty="0"/>
              <a:t> the node </a:t>
            </a:r>
            <a:r>
              <a:rPr lang="da-DK" dirty="0" err="1"/>
              <a:t>where</a:t>
            </a:r>
            <a:r>
              <a:rPr lang="da-DK" dirty="0"/>
              <a:t> X 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Immutable Objects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Immutable objects cannot change state</a:t>
            </a:r>
          </a:p>
          <a:p>
            <a:pPr eaLnBrk="1" hangingPunct="1"/>
            <a:r>
              <a:rPr lang="en-US"/>
              <a:t>Examples: The integer 17</a:t>
            </a:r>
          </a:p>
          <a:p>
            <a:pPr eaLnBrk="1" hangingPunct="1"/>
            <a:r>
              <a:rPr lang="en-US"/>
              <a:t>User-defined immutable objects: for example complex numbers</a:t>
            </a:r>
          </a:p>
          <a:p>
            <a:pPr eaLnBrk="1" hangingPunct="1"/>
            <a:r>
              <a:rPr lang="en-US"/>
              <a:t>Immutable objects are omnipresent</a:t>
            </a:r>
          </a:p>
          <a:p>
            <a:pPr eaLnBrk="1" hangingPunct="1"/>
            <a:r>
              <a:rPr lang="en-US"/>
              <a:t>Types must be immutable to allow static type checking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(Switch to code…)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/>
              <a:t>Local </a:t>
            </a:r>
            <a:r>
              <a:rPr lang="da-DK" dirty="0" err="1"/>
              <a:t>calls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typically</a:t>
            </a:r>
            <a:r>
              <a:rPr lang="da-DK" dirty="0"/>
              <a:t> 1,000 – 10,000 times faster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remote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da-DK" dirty="0"/>
          </a:p>
          <a:p>
            <a:pPr eaLnBrk="1" hangingPunct="1"/>
            <a:r>
              <a:rPr lang="da-DK" dirty="0" err="1"/>
              <a:t>Mobility</a:t>
            </a:r>
            <a:r>
              <a:rPr lang="da-DK" dirty="0"/>
              <a:t> for:</a:t>
            </a:r>
          </a:p>
          <a:p>
            <a:pPr lvl="1" eaLnBrk="1" hangingPunct="1"/>
            <a:r>
              <a:rPr lang="da-DK" dirty="0"/>
              <a:t>performance</a:t>
            </a:r>
          </a:p>
          <a:p>
            <a:pPr lvl="1" eaLnBrk="1" hangingPunct="1"/>
            <a:r>
              <a:rPr lang="da-DK" dirty="0" err="1"/>
              <a:t>availability</a:t>
            </a:r>
            <a:endParaRPr lang="da-DK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da-DK" dirty="0"/>
              <a:t>NOTE: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tradeoff</a:t>
            </a:r>
            <a:r>
              <a:rPr lang="da-DK" dirty="0"/>
              <a:t> - </a:t>
            </a:r>
            <a:r>
              <a:rPr lang="da-DK" dirty="0" err="1"/>
              <a:t>conflicting</a:t>
            </a:r>
            <a:endParaRPr lang="da-DK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804996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locate</a:t>
            </a:r>
            <a:r>
              <a:rPr lang="da-DK" sz="2800" dirty="0"/>
              <a:t> X          </a:t>
            </a:r>
            <a:r>
              <a:rPr lang="da-DK" sz="2800" dirty="0" err="1"/>
              <a:t>returns</a:t>
            </a:r>
            <a:r>
              <a:rPr lang="da-DK" sz="2800" dirty="0"/>
              <a:t> (</a:t>
            </a:r>
            <a:r>
              <a:rPr lang="da-DK" sz="2800" dirty="0" err="1"/>
              <a:t>one</a:t>
            </a:r>
            <a:r>
              <a:rPr lang="da-DK" sz="2800" dirty="0"/>
              <a:t> of) the </a:t>
            </a:r>
            <a:r>
              <a:rPr lang="da-DK" sz="2800" dirty="0" err="1"/>
              <a:t>object</a:t>
            </a:r>
            <a:r>
              <a:rPr lang="da-DK" sz="2800" dirty="0"/>
              <a:t> X’s </a:t>
            </a:r>
          </a:p>
          <a:p>
            <a:pPr eaLnBrk="1" hangingPunct="1">
              <a:buFontTx/>
              <a:buNone/>
            </a:pPr>
            <a:r>
              <a:rPr lang="da-DK" sz="2800" dirty="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 dirty="0" err="1"/>
              <a:t>move</a:t>
            </a:r>
            <a:r>
              <a:rPr lang="da-DK" sz="2800" dirty="0"/>
              <a:t> X to Y  if </a:t>
            </a:r>
            <a:r>
              <a:rPr lang="da-DK" sz="2800" dirty="0" err="1"/>
              <a:t>possible</a:t>
            </a:r>
            <a:r>
              <a:rPr lang="da-DK" sz="2800" dirty="0"/>
              <a:t>, </a:t>
            </a:r>
            <a:r>
              <a:rPr lang="da-DK" sz="2800" dirty="0" err="1"/>
              <a:t>move</a:t>
            </a:r>
            <a:r>
              <a:rPr lang="da-DK" sz="2800" dirty="0"/>
              <a:t> the </a:t>
            </a:r>
            <a:r>
              <a:rPr lang="da-DK" sz="2800" dirty="0" err="1"/>
              <a:t>object</a:t>
            </a:r>
            <a:r>
              <a:rPr lang="da-DK" sz="2800" dirty="0"/>
              <a:t> X to the </a:t>
            </a:r>
          </a:p>
          <a:p>
            <a:pPr eaLnBrk="1" hangingPunct="1">
              <a:buFontTx/>
              <a:buNone/>
            </a:pPr>
            <a:r>
              <a:rPr lang="da-DK" sz="2800" dirty="0"/>
              <a:t>                       node </a:t>
            </a:r>
            <a:r>
              <a:rPr lang="da-DK" sz="2800" dirty="0" err="1"/>
              <a:t>where</a:t>
            </a:r>
            <a:r>
              <a:rPr lang="da-DK" sz="2800" dirty="0"/>
              <a:t> Y is (or </a:t>
            </a:r>
            <a:r>
              <a:rPr lang="da-DK" sz="2800" dirty="0" err="1"/>
              <a:t>rather</a:t>
            </a:r>
            <a:r>
              <a:rPr lang="da-DK" sz="2800" dirty="0"/>
              <a:t> </a:t>
            </a:r>
            <a:r>
              <a:rPr lang="da-DK" sz="2800" dirty="0" err="1"/>
              <a:t>was</a:t>
            </a:r>
            <a:r>
              <a:rPr lang="da-DK" sz="2800" dirty="0"/>
              <a:t>)</a:t>
            </a:r>
          </a:p>
          <a:p>
            <a:pPr eaLnBrk="1" hangingPunct="1">
              <a:buFontTx/>
              <a:buNone/>
            </a:pPr>
            <a:r>
              <a:rPr lang="da-DK" sz="2800" dirty="0"/>
              <a:t>fix X at Y       as </a:t>
            </a:r>
            <a:r>
              <a:rPr lang="da-DK" sz="2800" dirty="0" err="1"/>
              <a:t>move</a:t>
            </a:r>
            <a:r>
              <a:rPr lang="da-DK" sz="2800" dirty="0"/>
              <a:t> BUT MUST </a:t>
            </a:r>
            <a:r>
              <a:rPr lang="da-DK" sz="2800" dirty="0" err="1"/>
              <a:t>migrate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		  </a:t>
            </a:r>
            <a:r>
              <a:rPr lang="da-DK" sz="2800" dirty="0" err="1"/>
              <a:t>disregard</a:t>
            </a:r>
            <a:r>
              <a:rPr lang="da-DK" sz="2800" dirty="0"/>
              <a:t> </a:t>
            </a:r>
            <a:r>
              <a:rPr lang="da-DK" sz="2800" dirty="0" err="1"/>
              <a:t>subsequent</a:t>
            </a:r>
            <a:r>
              <a:rPr lang="da-DK" sz="2800" dirty="0"/>
              <a:t> </a:t>
            </a:r>
            <a:r>
              <a:rPr lang="da-DK" sz="2800" dirty="0" err="1"/>
              <a:t>moves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 err="1"/>
              <a:t>refix</a:t>
            </a:r>
            <a:r>
              <a:rPr lang="da-DK" sz="2800" dirty="0"/>
              <a:t> X at Y    as fix but for </a:t>
            </a:r>
            <a:r>
              <a:rPr lang="da-DK" sz="2800" dirty="0" err="1"/>
              <a:t>fixed</a:t>
            </a:r>
            <a:r>
              <a:rPr lang="da-DK" sz="2800" dirty="0"/>
              <a:t> </a:t>
            </a:r>
            <a:r>
              <a:rPr lang="da-DK" sz="2800" dirty="0" err="1"/>
              <a:t>objects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 err="1"/>
              <a:t>unfix</a:t>
            </a:r>
            <a:r>
              <a:rPr lang="da-DK" sz="2800" dirty="0"/>
              <a:t> X           </a:t>
            </a:r>
            <a:r>
              <a:rPr lang="da-DK" sz="2800" dirty="0" err="1"/>
              <a:t>allow</a:t>
            </a:r>
            <a:r>
              <a:rPr lang="da-DK" sz="2800" dirty="0"/>
              <a:t> normal </a:t>
            </a:r>
            <a:r>
              <a:rPr lang="da-DK" sz="2800" dirty="0" err="1"/>
              <a:t>moves</a:t>
            </a:r>
            <a:endParaRPr lang="da-DK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Java?</a:t>
            </a:r>
          </a:p>
          <a:p>
            <a:r>
              <a:rPr lang="en-US" dirty="0"/>
              <a:t>Experienced Java programmer?</a:t>
            </a:r>
          </a:p>
          <a:p>
            <a:r>
              <a:rPr lang="en-US" dirty="0"/>
              <a:t>Other OO languages?</a:t>
            </a:r>
          </a:p>
          <a:p>
            <a:r>
              <a:rPr lang="da-DK" dirty="0"/>
              <a:t>SIMULA?</a:t>
            </a:r>
            <a:endParaRPr lang="en-US" dirty="0"/>
          </a:p>
          <a:p>
            <a:r>
              <a:rPr lang="da-DK" dirty="0"/>
              <a:t>Strong typing?</a:t>
            </a:r>
          </a:p>
          <a:p>
            <a:r>
              <a:rPr lang="da-DK" dirty="0"/>
              <a:t>Creating object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var B: </a:t>
            </a:r>
            <a:r>
              <a:rPr lang="da-DK" i="1"/>
              <a:t>some data object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X.F[move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X.F[visit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object X</a:t>
            </a:r>
          </a:p>
          <a:p>
            <a:pPr eaLnBrk="1" hangingPunct="1">
              <a:buFontTx/>
              <a:buNone/>
            </a:pPr>
            <a:r>
              <a:rPr lang="da-DK"/>
              <a:t>  operation F[arg:T]</a:t>
            </a:r>
          </a:p>
          <a:p>
            <a:pPr eaLnBrk="1" hangingPunct="1">
              <a:buFontTx/>
              <a:buNone/>
            </a:pPr>
            <a:r>
              <a:rPr lang="da-DK"/>
              <a:t>    loop</a:t>
            </a:r>
          </a:p>
          <a:p>
            <a:pPr eaLnBrk="1" hangingPunct="1">
              <a:buFontTx/>
              <a:buNone/>
            </a:pPr>
            <a:r>
              <a:rPr lang="da-DK"/>
              <a:t>      arg.g[…]</a:t>
            </a:r>
          </a:p>
          <a:p>
            <a:pPr eaLnBrk="1" hangingPunct="1">
              <a:buFontTx/>
              <a:buNone/>
            </a:pPr>
            <a:r>
              <a:rPr lang="da-DK"/>
              <a:t>    exit </a:t>
            </a:r>
            <a:r>
              <a:rPr lang="da-DK" i="1"/>
              <a:t>after many loops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    end loop</a:t>
            </a:r>
          </a:p>
          <a:p>
            <a:pPr eaLnBrk="1" hangingPunct="1">
              <a:buFontTx/>
              <a:buNone/>
            </a:pPr>
            <a:r>
              <a:rPr lang="da-DK"/>
              <a:t>end X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100,000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 dirty="0"/>
              <a:t>Object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itself</a:t>
            </a:r>
            <a:r>
              <a:rPr lang="da-DK" dirty="0"/>
              <a:t> to all </a:t>
            </a:r>
            <a:r>
              <a:rPr lang="da-DK" dirty="0" err="1"/>
              <a:t>available</a:t>
            </a:r>
            <a:r>
              <a:rPr lang="da-DK" dirty="0"/>
              <a:t> nodes</a:t>
            </a:r>
          </a:p>
          <a:p>
            <a:pPr eaLnBrk="1" hangingPunct="1"/>
            <a:r>
              <a:rPr lang="da-DK" dirty="0"/>
              <a:t>On the original MicroVAX1987 implementation: 20 </a:t>
            </a:r>
            <a:r>
              <a:rPr lang="da-DK" dirty="0" err="1"/>
              <a:t>moves</a:t>
            </a:r>
            <a:r>
              <a:rPr lang="da-DK" dirty="0"/>
              <a:t>/</a:t>
            </a:r>
            <a:r>
              <a:rPr lang="da-DK" dirty="0" err="1"/>
              <a:t>second</a:t>
            </a:r>
            <a:endParaRPr lang="da-DK" dirty="0"/>
          </a:p>
          <a:p>
            <a:pPr eaLnBrk="1" hangingPunct="1"/>
            <a:r>
              <a:rPr lang="da-DK" dirty="0"/>
              <a:t>Note: the </a:t>
            </a:r>
            <a:r>
              <a:rPr lang="da-DK" dirty="0" err="1"/>
              <a:t>thread</a:t>
            </a:r>
            <a:r>
              <a:rPr lang="da-DK" dirty="0"/>
              <a:t> (</a:t>
            </a:r>
            <a:r>
              <a:rPr lang="da-DK" dirty="0" err="1"/>
              <a:t>called</a:t>
            </a:r>
            <a:r>
              <a:rPr lang="da-DK" dirty="0"/>
              <a:t> a </a:t>
            </a:r>
            <a:r>
              <a:rPr lang="da-DK" dirty="0" err="1"/>
              <a:t>process</a:t>
            </a:r>
            <a:r>
              <a:rPr lang="da-DK" dirty="0"/>
              <a:t> in </a:t>
            </a:r>
            <a:r>
              <a:rPr lang="da-DK" dirty="0" err="1"/>
              <a:t>Emerald</a:t>
            </a:r>
            <a:r>
              <a:rPr lang="da-DK" dirty="0"/>
              <a:t>)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along</a:t>
            </a:r>
            <a:endParaRPr lang="da-DK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Emerald is</a:t>
            </a:r>
          </a:p>
          <a:p>
            <a:pPr eaLnBrk="1" hangingPunct="1"/>
            <a:r>
              <a:rPr lang="da-DK"/>
              <a:t>clean OO language</a:t>
            </a:r>
          </a:p>
          <a:p>
            <a:pPr eaLnBrk="1" hangingPunct="1"/>
            <a:r>
              <a:rPr lang="da-DK"/>
              <a:t>fully integrated distribution facilities</a:t>
            </a:r>
          </a:p>
          <a:p>
            <a:pPr eaLnBrk="1" hangingPunct="1"/>
            <a:r>
              <a:rPr lang="da-DK"/>
              <a:t>has full on-the-fly mobility</a:t>
            </a:r>
          </a:p>
          <a:p>
            <a:pPr eaLnBrk="1" hangingPunct="1"/>
            <a:r>
              <a:rPr lang="da-DK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/>
              <a:t>Many novel implementation techniques (more talks to come!)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portability;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distritbution</a:t>
            </a:r>
          </a:p>
          <a:p>
            <a:r>
              <a:rPr lang="da-DK" dirty="0"/>
              <a:t>Distribution easy to use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22935</TotalTime>
  <Words>1458</Words>
  <Application>Microsoft Macintosh PowerPoint</Application>
  <PresentationFormat>Skjermfremvisning (4:3)</PresentationFormat>
  <Paragraphs>374</Paragraphs>
  <Slides>43</Slides>
  <Notes>42</Notes>
  <HiddenSlides>37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43</vt:i4>
      </vt:variant>
    </vt:vector>
  </HeadingPairs>
  <TitlesOfParts>
    <vt:vector size="47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Type Conformity: First Cut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Jul</cp:lastModifiedBy>
  <cp:revision>48</cp:revision>
  <cp:lastPrinted>1601-01-01T00:00:00Z</cp:lastPrinted>
  <dcterms:created xsi:type="dcterms:W3CDTF">2016-02-29T13:14:49Z</dcterms:created>
  <dcterms:modified xsi:type="dcterms:W3CDTF">2019-02-07T14:01:03Z</dcterms:modified>
</cp:coreProperties>
</file>