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305" r:id="rId3"/>
    <p:sldId id="257" r:id="rId4"/>
    <p:sldId id="308" r:id="rId5"/>
    <p:sldId id="258" r:id="rId6"/>
    <p:sldId id="259" r:id="rId7"/>
    <p:sldId id="309" r:id="rId8"/>
    <p:sldId id="310" r:id="rId9"/>
    <p:sldId id="279" r:id="rId10"/>
    <p:sldId id="311" r:id="rId11"/>
    <p:sldId id="306" r:id="rId12"/>
    <p:sldId id="280" r:id="rId13"/>
    <p:sldId id="281" r:id="rId14"/>
    <p:sldId id="295" r:id="rId15"/>
    <p:sldId id="296" r:id="rId16"/>
    <p:sldId id="294" r:id="rId17"/>
    <p:sldId id="297" r:id="rId18"/>
    <p:sldId id="301" r:id="rId19"/>
    <p:sldId id="307" r:id="rId20"/>
    <p:sldId id="304" r:id="rId21"/>
    <p:sldId id="300" r:id="rId22"/>
    <p:sldId id="282" r:id="rId23"/>
    <p:sldId id="283" r:id="rId24"/>
    <p:sldId id="302" r:id="rId25"/>
    <p:sldId id="312" r:id="rId26"/>
    <p:sldId id="293" r:id="rId27"/>
    <p:sldId id="285" r:id="rId28"/>
    <p:sldId id="292" r:id="rId29"/>
    <p:sldId id="286" r:id="rId30"/>
    <p:sldId id="287" r:id="rId31"/>
    <p:sldId id="288" r:id="rId32"/>
    <p:sldId id="284" r:id="rId33"/>
    <p:sldId id="289" r:id="rId34"/>
    <p:sldId id="290" r:id="rId35"/>
    <p:sldId id="298" r:id="rId36"/>
    <p:sldId id="299" r:id="rId37"/>
    <p:sldId id="269" r:id="rId38"/>
    <p:sldId id="274" r:id="rId39"/>
    <p:sldId id="271" r:id="rId40"/>
    <p:sldId id="272" r:id="rId41"/>
    <p:sldId id="273" r:id="rId42"/>
    <p:sldId id="313" r:id="rId43"/>
    <p:sldId id="261" r:id="rId44"/>
    <p:sldId id="277" r:id="rId4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0593"/>
  </p:normalViewPr>
  <p:slideViewPr>
    <p:cSldViewPr>
      <p:cViewPr varScale="1">
        <p:scale>
          <a:sx n="105" d="100"/>
          <a:sy n="105" d="100"/>
        </p:scale>
        <p:origin x="7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6A8B4C38-FA1C-475B-A863-13A56162FACD}" type="datetimeFigureOut">
              <a:rPr lang="da-DK"/>
              <a:pPr>
                <a:defRPr/>
              </a:pPr>
              <a:t>14/02/2019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a-DK" noProof="0"/>
              <a:t>Klik for at redigere typografi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666F4F1A-6A9B-4B35-8BEA-A3C58294E28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0956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50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1850C4-52CB-4B05-AB38-931655B43958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795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8E764-6738-4A05-8F76-A527201DE230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7618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32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53E35D-8485-4470-A94A-1EF96E89DC4E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8221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427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053FBD-3CB6-48BE-8758-A0709F8AFB5F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185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53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9AAA9F-935A-4B94-A04B-93AF2604FE5C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7782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63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4EA5C8-4B20-4CC1-A78F-720C22BC37A6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6225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73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9D1DEE-FB1A-49B5-82BC-04EB58047305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28928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83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B9AAEC-B0B9-45ED-BBAE-BE0DAD01173B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003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93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EFBC17-C83C-4D83-84A6-0CDE70CB7539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4843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042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65F006-DB8F-431A-9928-6001105D7D4E}" type="slidenum">
              <a:rPr lang="da-DK" smtClean="0"/>
              <a:pPr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42319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144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F92EC5-0FA4-4F80-8F4E-1B504F724CBC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8598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608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92E510-62D0-4295-9F46-313702928C5C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77589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246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B65956-357A-436C-9140-12E281F539E5}" type="slidenum">
              <a:rPr lang="da-DK" smtClean="0"/>
              <a:pPr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0562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349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557DE0-1B27-419D-8456-829B4580F0D4}" type="slidenum">
              <a:rPr lang="da-DK" smtClean="0"/>
              <a:pPr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65618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451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49E05-7828-4F55-9281-196C867B3B09}" type="slidenum">
              <a:rPr lang="da-DK" smtClean="0"/>
              <a:pPr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4770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554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678215-8D61-4A9A-B0E8-F9D7E637DD28}" type="slidenum">
              <a:rPr lang="da-DK" smtClean="0"/>
              <a:pPr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61376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656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CBEBBB-6981-4508-A265-6BE754C5CE57}" type="slidenum">
              <a:rPr lang="da-DK" smtClean="0"/>
              <a:pPr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17964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758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697B4E-10D9-4375-AB56-E6007EDE3488}" type="slidenum">
              <a:rPr lang="da-DK" smtClean="0"/>
              <a:pPr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97773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861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60A32A-A110-41D2-938D-4F294A0C3507}" type="slidenum">
              <a:rPr lang="da-DK" smtClean="0"/>
              <a:pPr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34139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6963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2C065F-A199-4884-80C5-ACFC832CA2C7}" type="slidenum">
              <a:rPr lang="da-DK" smtClean="0"/>
              <a:pPr/>
              <a:t>28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17136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06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ADA30F-9B0F-46D7-9EC6-716FC116055C}" type="slidenum">
              <a:rPr lang="da-DK" smtClean="0"/>
              <a:pPr/>
              <a:t>29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41746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168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F5914C-2EB4-4EC9-9FE1-3550536E8953}" type="slidenum">
              <a:rPr lang="da-DK" smtClean="0"/>
              <a:pPr/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5585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71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61BFCC-AC34-4D30-B84C-82A32D3350DB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2356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27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DF71A8-FC60-4645-A377-5D8325DC20DB}" type="slidenum">
              <a:rPr lang="da-DK" smtClean="0"/>
              <a:pPr/>
              <a:t>31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75549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37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73BB90-E5C0-4672-B252-205118AA6ED2}" type="slidenum">
              <a:rPr lang="da-DK" smtClean="0"/>
              <a:pPr/>
              <a:t>32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29516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47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A31142-CFDB-4DD4-B294-8016392583C0}" type="slidenum">
              <a:rPr lang="da-DK" smtClean="0"/>
              <a:pPr/>
              <a:t>33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25078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57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C61C6A-D8CC-497D-B01C-A65EDD3BFFB4}" type="slidenum">
              <a:rPr lang="da-DK" smtClean="0"/>
              <a:pPr/>
              <a:t>34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61398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68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7EFEB-1253-4466-B1C5-18D4662B7B4A}" type="slidenum">
              <a:rPr lang="da-DK" smtClean="0"/>
              <a:pPr/>
              <a:t>35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95438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78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86EBD8-DD9F-4BF5-9F36-071DBA5457AE}" type="slidenum">
              <a:rPr lang="da-DK" smtClean="0"/>
              <a:pPr/>
              <a:t>36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92791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88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01BBD4-F00B-4CBF-9FD1-34EED75C41EC}" type="slidenum">
              <a:rPr lang="da-DK" smtClean="0"/>
              <a:pPr/>
              <a:t>37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387065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7987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243AC8-2C86-49F8-AABC-C04FF49001A5}" type="slidenum">
              <a:rPr lang="da-DK" smtClean="0"/>
              <a:pPr/>
              <a:t>38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276265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09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16F824-84ED-4EC5-AD41-85F4E2CA7E68}" type="slidenum">
              <a:rPr lang="da-DK" smtClean="0"/>
              <a:pPr/>
              <a:t>39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47407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19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E9A2B-348B-4CA1-9D02-D855CB648753}" type="slidenum">
              <a:rPr lang="da-DK" smtClean="0"/>
              <a:pPr/>
              <a:t>40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8616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481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79D345-F39E-4D87-B9D2-C471EA019B89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2733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29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64FB90-B025-4954-AE36-8C2CED8509DA}" type="slidenum">
              <a:rPr lang="da-DK" smtClean="0"/>
              <a:pPr/>
              <a:t>41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439584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29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64FB90-B025-4954-AE36-8C2CED8509DA}" type="slidenum">
              <a:rPr lang="da-DK" smtClean="0"/>
              <a:pPr/>
              <a:t>42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963432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39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8F977C-FF53-4E63-BAD9-EFDDDAD074AF}" type="slidenum">
              <a:rPr lang="da-DK" smtClean="0"/>
              <a:pPr/>
              <a:t>43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519833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49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942AA7-3E41-4617-9C19-95EB22B26A37}" type="slidenum">
              <a:rPr lang="da-DK" smtClean="0"/>
              <a:pPr/>
              <a:t>44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4910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491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9673A5-B88C-4A5C-BA18-8F38F22E91AD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0911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01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1CF6F2-1223-4C4B-AD71-C6F20B4ECB65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9058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512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B769A-4737-489C-9963-71767391749A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6127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/>
          </a:p>
        </p:txBody>
      </p:sp>
      <p:sp>
        <p:nvSpPr>
          <p:cNvPr id="512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8B769A-4737-489C-9963-71767391749A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5052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522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8E764-6738-4A05-8F76-A527201DE230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496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lt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lt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lt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8" name="AutoShape 6"/>
            <p:cNvSpPr>
              <a:spLocks noChangeArrowheads="1"/>
            </p:cNvSpPr>
            <p:nvPr userDrawn="1"/>
          </p:nvSpPr>
          <p:spPr bwMode="lt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9" name="Rectangle 7" descr="Green marble"/>
            <p:cNvSpPr>
              <a:spLocks noChangeArrowheads="1"/>
            </p:cNvSpPr>
            <p:nvPr userDrawn="1"/>
          </p:nvSpPr>
          <p:spPr bwMode="lt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609600" y="3324225"/>
            <a:ext cx="8001000" cy="374650"/>
            <a:chOff x="384" y="2094"/>
            <a:chExt cx="5040" cy="236"/>
          </a:xfrm>
        </p:grpSpPr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84" y="2186"/>
              <a:ext cx="5040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388" y="2094"/>
              <a:ext cx="4941" cy="175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392" y="2138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392" y="2186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392" y="2234"/>
              <a:ext cx="493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392" y="2129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392" y="2177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>
              <a:off x="392" y="2225"/>
              <a:ext cx="49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308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19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85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6900" y="61547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5900" y="61547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C8F01-4DB9-4FCC-B5C6-962CD946014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CF7C2-4110-4FB0-8B33-02EB7A7E85E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24625" y="350838"/>
            <a:ext cx="1946275" cy="5429250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350838"/>
            <a:ext cx="5686425" cy="5429250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344D1-0D27-4A72-B0F6-5C5FA0041BE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954A-DCC6-47C5-B13F-A1F76BE018B8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DB83C-B5ED-4097-A0E4-739309C1B2D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985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60900" y="16652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08480-505C-4D03-B4BE-C37ABA95C31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23622-916F-40B3-9858-13E23FA1FE5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4B2D-5DF9-4950-B589-8B976EA84F8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B361-2338-4CA3-AEE4-128D92AE3B2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67559-0C4E-4C19-BEA2-4FE75A5C47E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2A8F-BA6A-44F2-93FB-4809D39A3F1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-38100" y="-12700"/>
            <a:ext cx="9239250" cy="6940550"/>
            <a:chOff x="-12" y="-10"/>
            <a:chExt cx="5820" cy="4372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invGray">
            <a:xfrm>
              <a:off x="5520" y="-8"/>
              <a:ext cx="287" cy="436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invGray">
            <a:xfrm>
              <a:off x="-8" y="-8"/>
              <a:ext cx="288" cy="4368"/>
            </a:xfrm>
            <a:prstGeom prst="rect">
              <a:avLst/>
            </a:pr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4" name="AutoShape 10"/>
            <p:cNvSpPr>
              <a:spLocks noChangeArrowheads="1"/>
            </p:cNvSpPr>
            <p:nvPr userDrawn="1"/>
          </p:nvSpPr>
          <p:spPr bwMode="invGray">
            <a:xfrm rot="-10800000" flipH="1" flipV="1">
              <a:off x="2" y="-10"/>
              <a:ext cx="5798" cy="288"/>
            </a:xfrm>
            <a:custGeom>
              <a:avLst/>
              <a:gdLst>
                <a:gd name="G0" fmla="+- 1089 0 0"/>
                <a:gd name="G1" fmla="+- 21600 0 1089"/>
                <a:gd name="G2" fmla="*/ 1089 1 2"/>
                <a:gd name="G3" fmla="+- 21600 0 G2"/>
                <a:gd name="G4" fmla="+/ 1089 21600 2"/>
                <a:gd name="G5" fmla="+/ G1 0 2"/>
                <a:gd name="G6" fmla="*/ 21600 21600 1089"/>
                <a:gd name="G7" fmla="*/ G6 1 2"/>
                <a:gd name="G8" fmla="+- 21600 0 G7"/>
                <a:gd name="G9" fmla="*/ 21600 1 2"/>
                <a:gd name="G10" fmla="+- 1089 0 G9"/>
                <a:gd name="G11" fmla="?: G10 G8 0"/>
                <a:gd name="G12" fmla="?: G10 G7 21600"/>
                <a:gd name="T0" fmla="*/ 21055 w 21600"/>
                <a:gd name="T1" fmla="*/ 10800 h 21600"/>
                <a:gd name="T2" fmla="*/ 10800 w 21600"/>
                <a:gd name="T3" fmla="*/ 21600 h 21600"/>
                <a:gd name="T4" fmla="*/ 545 w 21600"/>
                <a:gd name="T5" fmla="*/ 10800 h 21600"/>
                <a:gd name="T6" fmla="*/ 10800 w 21600"/>
                <a:gd name="T7" fmla="*/ 0 h 21600"/>
                <a:gd name="T8" fmla="*/ 2345 w 21600"/>
                <a:gd name="T9" fmla="*/ 2345 h 21600"/>
                <a:gd name="T10" fmla="*/ 19255 w 21600"/>
                <a:gd name="T11" fmla="*/ 192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9" y="21600"/>
                  </a:lnTo>
                  <a:lnTo>
                    <a:pt x="2051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6600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5" name="AutoShape 11"/>
            <p:cNvSpPr>
              <a:spLocks noChangeArrowheads="1"/>
            </p:cNvSpPr>
            <p:nvPr userDrawn="1"/>
          </p:nvSpPr>
          <p:spPr bwMode="invGray">
            <a:xfrm flipV="1">
              <a:off x="-12" y="4072"/>
              <a:ext cx="5820" cy="290"/>
            </a:xfrm>
            <a:custGeom>
              <a:avLst/>
              <a:gdLst>
                <a:gd name="G0" fmla="+- 1100 0 0"/>
                <a:gd name="G1" fmla="+- 21600 0 1100"/>
                <a:gd name="G2" fmla="*/ 1100 1 2"/>
                <a:gd name="G3" fmla="+- 21600 0 G2"/>
                <a:gd name="G4" fmla="+/ 1100 21600 2"/>
                <a:gd name="G5" fmla="+/ G1 0 2"/>
                <a:gd name="G6" fmla="*/ 21600 21600 1100"/>
                <a:gd name="G7" fmla="*/ G6 1 2"/>
                <a:gd name="G8" fmla="+- 21600 0 G7"/>
                <a:gd name="G9" fmla="*/ 21600 1 2"/>
                <a:gd name="G10" fmla="+- 1100 0 G9"/>
                <a:gd name="G11" fmla="?: G10 G8 0"/>
                <a:gd name="G12" fmla="?: G10 G7 21600"/>
                <a:gd name="T0" fmla="*/ 21050 w 21600"/>
                <a:gd name="T1" fmla="*/ 10800 h 21600"/>
                <a:gd name="T2" fmla="*/ 10800 w 21600"/>
                <a:gd name="T3" fmla="*/ 21600 h 21600"/>
                <a:gd name="T4" fmla="*/ 550 w 21600"/>
                <a:gd name="T5" fmla="*/ 10800 h 21600"/>
                <a:gd name="T6" fmla="*/ 10800 w 21600"/>
                <a:gd name="T7" fmla="*/ 0 h 21600"/>
                <a:gd name="T8" fmla="*/ 2350 w 21600"/>
                <a:gd name="T9" fmla="*/ 2350 h 21600"/>
                <a:gd name="T10" fmla="*/ 19250 w 21600"/>
                <a:gd name="T11" fmla="*/ 1925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100" y="21600"/>
                  </a:lnTo>
                  <a:lnTo>
                    <a:pt x="205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  <p:sp>
          <p:nvSpPr>
            <p:cNvPr id="1036" name="Rectangle 12" descr="Green marble"/>
            <p:cNvSpPr>
              <a:spLocks noChangeArrowheads="1"/>
            </p:cNvSpPr>
            <p:nvPr userDrawn="1"/>
          </p:nvSpPr>
          <p:spPr bwMode="invGray">
            <a:xfrm>
              <a:off x="184" y="176"/>
              <a:ext cx="5432" cy="3988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a-DK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08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6652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658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658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1E7C40-B3D6-46A3-B083-44FE10DF2EF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1524000"/>
          </a:xfrm>
        </p:spPr>
        <p:txBody>
          <a:bodyPr/>
          <a:lstStyle/>
          <a:p>
            <a:pPr eaLnBrk="1" hangingPunct="1"/>
            <a:r>
              <a:rPr lang="da-DK"/>
              <a:t>Emerald - et OO-språk for distribuerte applikasjoner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3857625"/>
            <a:ext cx="6357937" cy="2428875"/>
          </a:xfrm>
        </p:spPr>
        <p:txBody>
          <a:bodyPr/>
          <a:lstStyle/>
          <a:p>
            <a:pPr eaLnBrk="1" hangingPunct="1"/>
            <a:r>
              <a:rPr lang="da-DK" i="1" dirty="0"/>
              <a:t>Eric Jul</a:t>
            </a:r>
          </a:p>
          <a:p>
            <a:pPr eaLnBrk="1" hangingPunct="1"/>
            <a:r>
              <a:rPr lang="da-DK" i="1" dirty="0"/>
              <a:t>PSE</a:t>
            </a:r>
          </a:p>
          <a:p>
            <a:pPr eaLnBrk="1" hangingPunct="1"/>
            <a:endParaRPr lang="da-DK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/>
              <a:t>Let’s create objects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/>
              <a:t>How to create an object?</a:t>
            </a:r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/>
              <a:t>Classic </a:t>
            </a:r>
            <a:r>
              <a:rPr lang="da-DK" sz="2800" dirty="0" err="1"/>
              <a:t>method</a:t>
            </a:r>
            <a:r>
              <a:rPr lang="da-DK" sz="2800" dirty="0"/>
              <a:t> (</a:t>
            </a:r>
            <a:r>
              <a:rPr lang="da-DK" sz="2800" dirty="0" err="1"/>
              <a:t>e.g</a:t>
            </a:r>
            <a:r>
              <a:rPr lang="da-DK" sz="2800" dirty="0"/>
              <a:t>., Java):</a:t>
            </a:r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/>
              <a:t>	X = </a:t>
            </a:r>
            <a:r>
              <a:rPr lang="da-DK" sz="2800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da-DK" sz="2800" i="1" dirty="0" err="1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da-DK" sz="2800" i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eaLnBrk="1" hangingPunct="1">
              <a:buFontTx/>
              <a:buNone/>
            </a:pPr>
            <a:endParaRPr lang="da-DK" sz="2800" i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i="1" dirty="0">
                <a:cs typeface="Courier New" pitchFamily="49" charset="0"/>
              </a:rPr>
              <a:t>But</a:t>
            </a:r>
            <a:r>
              <a:rPr lang="da-DK" sz="2800" dirty="0">
                <a:cs typeface="Courier New" pitchFamily="49" charset="0"/>
              </a:rPr>
              <a:t> this requires classes – let’s try Occam’s razor: </a:t>
            </a:r>
          </a:p>
        </p:txBody>
      </p:sp>
    </p:spTree>
    <p:extLst>
      <p:ext uri="{BB962C8B-B14F-4D97-AF65-F5344CB8AC3E}">
        <p14:creationId xmlns:p14="http://schemas.microsoft.com/office/powerpoint/2010/main" val="4139654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Classless Object Construction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 err="1"/>
              <a:t>Object</a:t>
            </a:r>
            <a:r>
              <a:rPr lang="da-DK" sz="2800" dirty="0"/>
              <a:t> </a:t>
            </a:r>
            <a:r>
              <a:rPr lang="da-DK" sz="2800" dirty="0" err="1"/>
              <a:t>constructors</a:t>
            </a:r>
            <a:r>
              <a:rPr lang="da-DK" sz="2800" dirty="0"/>
              <a:t>: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</a:t>
            </a:r>
            <a:r>
              <a:rPr lang="da-DK" sz="2800" dirty="0" err="1">
                <a:latin typeface="Courier New" pitchFamily="49" charset="0"/>
              </a:rPr>
              <a:t>object</a:t>
            </a:r>
            <a:r>
              <a:rPr lang="da-DK" sz="2800" dirty="0">
                <a:latin typeface="Courier New" pitchFamily="49" charset="0"/>
              </a:rPr>
              <a:t> </a:t>
            </a:r>
            <a:r>
              <a:rPr lang="da-DK" sz="2800" dirty="0" err="1">
                <a:latin typeface="Courier New" pitchFamily="49" charset="0"/>
              </a:rPr>
              <a:t>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var </a:t>
            </a:r>
            <a:r>
              <a:rPr lang="da-DK" sz="2800" dirty="0" err="1">
                <a:latin typeface="Courier New" pitchFamily="49" charset="0"/>
              </a:rPr>
              <a:t>prev</a:t>
            </a:r>
            <a:r>
              <a:rPr lang="da-DK" sz="2800" dirty="0">
                <a:latin typeface="Courier New" pitchFamily="49" charset="0"/>
              </a:rPr>
              <a:t>: </a:t>
            </a:r>
            <a:r>
              <a:rPr lang="da-DK" sz="2800" dirty="0" err="1">
                <a:latin typeface="Courier New" pitchFamily="49" charset="0"/>
              </a:rPr>
              <a:t>Integer</a:t>
            </a:r>
            <a:r>
              <a:rPr lang="da-DK" sz="2800" dirty="0">
                <a:latin typeface="Courier New" pitchFamily="49" charset="0"/>
              </a:rPr>
              <a:t> = 0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operation </a:t>
            </a:r>
            <a:r>
              <a:rPr lang="da-DK" sz="2800" dirty="0" err="1">
                <a:latin typeface="Courier New" pitchFamily="49" charset="0"/>
              </a:rPr>
              <a:t>getSeqNo</a:t>
            </a:r>
            <a:r>
              <a:rPr lang="da-DK" sz="2800" dirty="0">
                <a:latin typeface="Courier New" pitchFamily="49" charset="0"/>
              </a:rPr>
              <a:t>[] -&gt; </a:t>
            </a:r>
            <a:r>
              <a:rPr lang="da-DK" sz="2800" dirty="0" err="1">
                <a:latin typeface="Courier New" pitchFamily="49" charset="0"/>
              </a:rPr>
              <a:t>prev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	</a:t>
            </a:r>
            <a:r>
              <a:rPr lang="da-DK" sz="2800" dirty="0" err="1">
                <a:latin typeface="Courier New" pitchFamily="49" charset="0"/>
              </a:rPr>
              <a:t>prev</a:t>
            </a:r>
            <a:r>
              <a:rPr lang="da-DK" sz="2800" dirty="0">
                <a:latin typeface="Courier New" pitchFamily="49" charset="0"/>
              </a:rPr>
              <a:t> &lt;- </a:t>
            </a:r>
            <a:r>
              <a:rPr lang="da-DK" sz="2800" dirty="0" err="1">
                <a:latin typeface="Courier New" pitchFamily="49" charset="0"/>
              </a:rPr>
              <a:t>prev</a:t>
            </a:r>
            <a:r>
              <a:rPr lang="da-DK" sz="2800" dirty="0">
                <a:latin typeface="Courier New" pitchFamily="49" charset="0"/>
              </a:rPr>
              <a:t> +1</a:t>
            </a: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	</a:t>
            </a:r>
            <a:r>
              <a:rPr lang="da-DK" sz="2800" dirty="0" err="1">
                <a:latin typeface="Courier New" pitchFamily="49" charset="0"/>
              </a:rPr>
              <a:t>return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	end </a:t>
            </a:r>
            <a:r>
              <a:rPr lang="da-DK" sz="2800" dirty="0" err="1">
                <a:latin typeface="Courier New" pitchFamily="49" charset="0"/>
              </a:rPr>
              <a:t>getSeqno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>
                <a:latin typeface="Courier New" pitchFamily="49" charset="0"/>
              </a:rPr>
              <a:t>	end </a:t>
            </a:r>
            <a:r>
              <a:rPr lang="da-DK" sz="2800" dirty="0" err="1">
                <a:latin typeface="Courier New" pitchFamily="49" charset="0"/>
              </a:rPr>
              <a:t>seqno</a:t>
            </a:r>
            <a:endParaRPr lang="da-DK" sz="2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sz="2800" dirty="0"/>
              <a:t>The </a:t>
            </a:r>
            <a:r>
              <a:rPr lang="da-DK" sz="2800" dirty="0" err="1"/>
              <a:t>above</a:t>
            </a:r>
            <a:r>
              <a:rPr lang="da-DK" sz="2800" dirty="0"/>
              <a:t> is an </a:t>
            </a:r>
            <a:r>
              <a:rPr lang="da-DK" sz="2800" i="1" dirty="0" err="1"/>
              <a:t>executable</a:t>
            </a:r>
            <a:r>
              <a:rPr lang="da-DK" sz="2800" i="1" dirty="0"/>
              <a:t> </a:t>
            </a:r>
            <a:r>
              <a:rPr lang="da-DK" sz="2800" i="1" dirty="0" err="1"/>
              <a:t>expression</a:t>
            </a:r>
            <a:r>
              <a:rPr lang="da-DK" sz="2800" i="1" dirty="0"/>
              <a:t>!</a:t>
            </a:r>
            <a:endParaRPr lang="en-GB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Object Constructors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Execution results in a new object</a:t>
            </a:r>
          </a:p>
          <a:p>
            <a:pPr eaLnBrk="1" hangingPunct="1"/>
            <a:r>
              <a:rPr lang="da-DK"/>
              <a:t>Execute again – and get yet another object</a:t>
            </a:r>
          </a:p>
          <a:p>
            <a:pPr eaLnBrk="1" hangingPunct="1"/>
            <a:r>
              <a:rPr lang="da-DK" i="1"/>
              <a:t>No class!</a:t>
            </a:r>
          </a:p>
          <a:p>
            <a:pPr eaLnBrk="1" hangingPunct="1">
              <a:buFontTx/>
              <a:buNone/>
            </a:pPr>
            <a:endParaRPr lang="da-DK" i="1"/>
          </a:p>
          <a:p>
            <a:pPr eaLnBrk="1" hangingPunct="1">
              <a:buFontTx/>
              <a:buNone/>
            </a:pPr>
            <a:r>
              <a:rPr lang="da-DK" i="1"/>
              <a:t>Want classes?</a:t>
            </a:r>
            <a:endParaRPr lang="en-GB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An Object that is a Class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357313"/>
            <a:ext cx="77724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operation </a:t>
            </a:r>
            <a:r>
              <a:rPr lang="da-DK" sz="2400" dirty="0" err="1">
                <a:latin typeface="Courier New" pitchFamily="49" charset="0"/>
              </a:rPr>
              <a:t>create</a:t>
            </a:r>
            <a:r>
              <a:rPr lang="da-DK" sz="2400" dirty="0">
                <a:latin typeface="Courier New" pitchFamily="49" charset="0"/>
              </a:rPr>
              <a:t>[] -&gt; [r]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r &lt;-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var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: </a:t>
            </a:r>
            <a:r>
              <a:rPr lang="da-DK" sz="2400" dirty="0" err="1">
                <a:latin typeface="Courier New" pitchFamily="49" charset="0"/>
              </a:rPr>
              <a:t>Integer</a:t>
            </a:r>
            <a:r>
              <a:rPr lang="da-DK" sz="2400" dirty="0">
                <a:latin typeface="Courier New" pitchFamily="49" charset="0"/>
              </a:rPr>
              <a:t>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operation </a:t>
            </a:r>
            <a:r>
              <a:rPr lang="da-DK" sz="2400" dirty="0" err="1">
                <a:latin typeface="Courier New" pitchFamily="49" charset="0"/>
              </a:rPr>
              <a:t>getSeqNo[]-&gt;[prev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  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&lt;-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   </a:t>
            </a:r>
            <a:r>
              <a:rPr lang="da-DK" sz="2400" dirty="0" err="1">
                <a:latin typeface="Courier New" pitchFamily="49" charset="0"/>
              </a:rPr>
              <a:t>return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  end </a:t>
            </a:r>
            <a:r>
              <a:rPr lang="da-DK" sz="2400" dirty="0" err="1">
                <a:latin typeface="Courier New" pitchFamily="49" charset="0"/>
              </a:rPr>
              <a:t>getSeqno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		end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end </a:t>
            </a:r>
            <a:r>
              <a:rPr lang="da-DK" sz="2400" dirty="0" err="1">
                <a:latin typeface="Courier New" pitchFamily="49" charset="0"/>
              </a:rPr>
              <a:t>create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end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en-GB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Classes with Free Variables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428750"/>
            <a:ext cx="7772400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object seqnoclass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operation create[]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return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object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var prev: Integer &lt;- InitSN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Integer operation getSeqNo[]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return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end getSeqno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    		end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end create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end seqnoclass</a:t>
            </a:r>
            <a:endParaRPr lang="en-GB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Classes with Parameters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643063"/>
            <a:ext cx="77724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object seqnoclass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operation createInit[InitSN: Integer]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return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object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var prev: Integer &lt;- InitSN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Integer operation getSeqNo[]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prev &lt;- prev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   return prev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		   end getSeqno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    		end seqno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	end create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>
                <a:latin typeface="Courier New" pitchFamily="49" charset="0"/>
              </a:rPr>
              <a:t>end seqnoclass</a:t>
            </a:r>
            <a:endParaRPr lang="en-GB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 done by Syntatic Sugaring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583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/>
              <a:t>The following turns into the previous double object constructor: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class seqno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var prev: Integer = 0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Integer operation getSeqNo[]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	prev &lt;- prev +1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end getSeqno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end seqno</a:t>
            </a:r>
            <a:endParaRPr lang="en-GB" sz="2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Inheritance by Sugaring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Tx/>
              <a:buNone/>
              <a:defRPr/>
            </a:pPr>
            <a:r>
              <a:rPr lang="da-DK" dirty="0" err="1">
                <a:latin typeface="Courier New" pitchFamily="49" charset="0"/>
              </a:rPr>
              <a:t>const</a:t>
            </a:r>
            <a:r>
              <a:rPr lang="da-DK" dirty="0">
                <a:latin typeface="Courier New" pitchFamily="49" charset="0"/>
              </a:rPr>
              <a:t> SC &lt;- </a:t>
            </a:r>
            <a:r>
              <a:rPr lang="da-DK" dirty="0" err="1">
                <a:latin typeface="Courier New" pitchFamily="49" charset="0"/>
              </a:rPr>
              <a:t>class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seqno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var 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: 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= 0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operation </a:t>
            </a:r>
            <a:r>
              <a:rPr lang="da-DK" dirty="0" err="1">
                <a:latin typeface="Courier New" pitchFamily="49" charset="0"/>
              </a:rPr>
              <a:t>getSeqNo</a:t>
            </a:r>
            <a:r>
              <a:rPr lang="da-DK" dirty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	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 &lt;- </a:t>
            </a:r>
            <a:r>
              <a:rPr lang="da-DK" dirty="0" err="1">
                <a:latin typeface="Courier New" pitchFamily="49" charset="0"/>
              </a:rPr>
              <a:t>prev</a:t>
            </a:r>
            <a:r>
              <a:rPr lang="da-DK" dirty="0">
                <a:latin typeface="Courier New" pitchFamily="49" charset="0"/>
              </a:rPr>
              <a:t> +1</a:t>
            </a: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	</a:t>
            </a:r>
            <a:r>
              <a:rPr lang="da-DK" dirty="0" err="1">
                <a:latin typeface="Courier New" pitchFamily="49" charset="0"/>
              </a:rPr>
              <a:t>return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prev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	end </a:t>
            </a:r>
            <a:r>
              <a:rPr lang="da-DK" dirty="0" err="1">
                <a:latin typeface="Courier New" pitchFamily="49" charset="0"/>
              </a:rPr>
              <a:t>getSeqno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dirty="0">
                <a:latin typeface="Courier New" pitchFamily="49" charset="0"/>
              </a:rPr>
              <a:t>	end </a:t>
            </a:r>
            <a:r>
              <a:rPr lang="da-DK" dirty="0" err="1">
                <a:latin typeface="Courier New" pitchFamily="49" charset="0"/>
              </a:rPr>
              <a:t>seqno</a:t>
            </a:r>
            <a:endParaRPr lang="en-GB" dirty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Inheritance by Sugaring/Adding</a:t>
            </a:r>
          </a:p>
        </p:txBody>
      </p:sp>
      <p:sp>
        <p:nvSpPr>
          <p:cNvPr id="18435" name="Pladsholder til indhold 2"/>
          <p:cNvSpPr>
            <a:spLocks noGrp="1"/>
          </p:cNvSpPr>
          <p:nvPr>
            <p:ph idx="1"/>
          </p:nvPr>
        </p:nvSpPr>
        <p:spPr>
          <a:xfrm>
            <a:off x="571500" y="1665288"/>
            <a:ext cx="82153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const SC2 &lt;- class seqno2 (SC) 	Integer operation getSeqNo2[]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prev &lt;- prev + 2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end getSeqno2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end seqno2</a:t>
            </a:r>
            <a:endParaRPr lang="en-GB">
              <a:latin typeface="Courier New" pitchFamily="49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685800" y="350838"/>
            <a:ext cx="8029575" cy="1143000"/>
          </a:xfrm>
        </p:spPr>
        <p:txBody>
          <a:bodyPr/>
          <a:lstStyle/>
          <a:p>
            <a:pPr eaLnBrk="1" hangingPunct="1"/>
            <a:r>
              <a:rPr lang="en-US"/>
              <a:t>Inheritance by Sugaring/Overwrite</a:t>
            </a:r>
          </a:p>
        </p:txBody>
      </p:sp>
      <p:sp>
        <p:nvSpPr>
          <p:cNvPr id="19459" name="Pladsholder til indhold 2"/>
          <p:cNvSpPr>
            <a:spLocks noGrp="1"/>
          </p:cNvSpPr>
          <p:nvPr>
            <p:ph idx="1"/>
          </p:nvPr>
        </p:nvSpPr>
        <p:spPr>
          <a:xfrm>
            <a:off x="571500" y="1665288"/>
            <a:ext cx="8215313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const SC2 &lt;- class seqno2 (SC) 	Integer operation getSeqNo[]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prev &lt;- prev + 2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	return prev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	end getSeqno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	end seqno2</a:t>
            </a:r>
            <a:endParaRPr lang="en-GB">
              <a:latin typeface="Courier New" pitchFamily="49" charset="0"/>
            </a:endParaRP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People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98500" y="1665288"/>
          <a:ext cx="77724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8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OS/OO-runtime-mobility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OO-language</a:t>
                      </a:r>
                      <a:r>
                        <a:rPr lang="en-US" sz="2400" baseline="0" dirty="0"/>
                        <a:t> design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Ph.D.</a:t>
                      </a:r>
                      <a:r>
                        <a:rPr lang="en-US" sz="2800" baseline="0" dirty="0"/>
                        <a:t> student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Eric 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Norm Hutchinson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Hank</a:t>
                      </a:r>
                      <a:r>
                        <a:rPr lang="en-US" sz="2800" baseline="0" dirty="0"/>
                        <a:t> Levy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Andrew 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const SC2 &lt;- class seqno2 (SC)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class function getSuper[] -&gt;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                           [r: Any]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	r &lt;- SC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	end getSuper</a:t>
            </a:r>
          </a:p>
          <a:p>
            <a:pPr eaLnBrk="1" hangingPunct="1">
              <a:buFontTx/>
              <a:buNone/>
            </a:pPr>
            <a:r>
              <a:rPr lang="da-DK" sz="2800">
                <a:latin typeface="Courier New" pitchFamily="49" charset="0"/>
              </a:rPr>
              <a:t>	end seqno2</a:t>
            </a:r>
            <a:endParaRPr lang="en-US"/>
          </a:p>
          <a:p>
            <a:pPr eaLnBrk="1" hangingPunct="1">
              <a:buFontTx/>
              <a:buNone/>
            </a:pPr>
            <a:endParaRPr lang="en-GB" sz="2800">
              <a:latin typeface="Courier New" pitchFamily="49" charset="0"/>
            </a:endParaRPr>
          </a:p>
        </p:txBody>
      </p:sp>
      <p:sp>
        <p:nvSpPr>
          <p:cNvPr id="20483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Class Operations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Using a class to create an object</a:t>
            </a: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Var mySeqNo: </a:t>
            </a:r>
            <a:r>
              <a:rPr lang="da-DK" i="1">
                <a:latin typeface="Courier New" pitchFamily="49" charset="0"/>
              </a:rPr>
              <a:t>type-defined-later</a:t>
            </a:r>
            <a:endParaRPr lang="da-DK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</a:rPr>
              <a:t>mySeqNo &lt;- SC.create[]</a:t>
            </a:r>
          </a:p>
          <a:p>
            <a:pPr eaLnBrk="1" hangingPunct="1">
              <a:buFontTx/>
              <a:buNone/>
            </a:pPr>
            <a:endParaRPr lang="da-DK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/>
              <a:t>Classes ARE merely objects!</a:t>
            </a:r>
          </a:p>
          <a:p>
            <a:pPr eaLnBrk="1" hangingPunct="1">
              <a:buFontTx/>
              <a:buNone/>
            </a:pPr>
            <a:endParaRPr lang="en-GB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Types</a:t>
            </a: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Types are abstract descriptions of the operations required of an object (think: Java Interfaces – they are close to identical to types in Emerald).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Collection of operation signatures.</a:t>
            </a:r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Simple Type Example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type </a:t>
            </a:r>
            <a:r>
              <a:rPr lang="da-DK" dirty="0" err="1">
                <a:latin typeface="Courier New" pitchFamily="49" charset="0"/>
              </a:rPr>
              <a:t>SeqNoSource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   </a:t>
            </a:r>
            <a:r>
              <a:rPr lang="da-DK" dirty="0" err="1">
                <a:latin typeface="Courier New" pitchFamily="49" charset="0"/>
              </a:rPr>
              <a:t>Integer</a:t>
            </a:r>
            <a:r>
              <a:rPr lang="da-DK" dirty="0">
                <a:latin typeface="Courier New" pitchFamily="49" charset="0"/>
              </a:rPr>
              <a:t> </a:t>
            </a:r>
            <a:r>
              <a:rPr lang="da-DK" dirty="0" err="1">
                <a:latin typeface="Courier New" pitchFamily="49" charset="0"/>
              </a:rPr>
              <a:t>getSeqNo</a:t>
            </a:r>
            <a:r>
              <a:rPr lang="da-DK" dirty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end </a:t>
            </a:r>
            <a:r>
              <a:rPr lang="da-DK" dirty="0" err="1">
                <a:latin typeface="Courier New" pitchFamily="49" charset="0"/>
              </a:rPr>
              <a:t>SeqNoSource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GB" dirty="0"/>
          </a:p>
          <a:p>
            <a:pPr eaLnBrk="1" hangingPunct="1">
              <a:buFontTx/>
              <a:buNone/>
            </a:pPr>
            <a:r>
              <a:rPr lang="en-GB" i="1" dirty="0"/>
              <a:t>Note: type say NOTHING about IMPLEMENTATION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Using a class to create an object</a:t>
            </a: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var </a:t>
            </a:r>
            <a:r>
              <a:rPr lang="da-DK" dirty="0" err="1">
                <a:latin typeface="Courier New" pitchFamily="49" charset="0"/>
              </a:rPr>
              <a:t>mySeqNo</a:t>
            </a:r>
            <a:r>
              <a:rPr lang="da-DK" dirty="0">
                <a:latin typeface="Courier New" pitchFamily="49" charset="0"/>
              </a:rPr>
              <a:t>: </a:t>
            </a:r>
            <a:r>
              <a:rPr lang="da-DK" dirty="0" err="1">
                <a:latin typeface="Courier New" pitchFamily="49" charset="0"/>
              </a:rPr>
              <a:t>SeqNoSource</a:t>
            </a:r>
            <a:endParaRPr lang="da-DK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da-DK" dirty="0" err="1">
                <a:latin typeface="Courier New" pitchFamily="49" charset="0"/>
              </a:rPr>
              <a:t>mySeqNo</a:t>
            </a:r>
            <a:r>
              <a:rPr lang="da-DK" dirty="0">
                <a:latin typeface="Courier New" pitchFamily="49" charset="0"/>
              </a:rPr>
              <a:t> &lt;- </a:t>
            </a:r>
            <a:r>
              <a:rPr lang="da-DK" dirty="0" err="1">
                <a:latin typeface="Courier New" pitchFamily="49" charset="0"/>
              </a:rPr>
              <a:t>SC.create</a:t>
            </a:r>
            <a:r>
              <a:rPr lang="da-DK" dirty="0">
                <a:latin typeface="Courier New" pitchFamily="49" charset="0"/>
              </a:rPr>
              <a:t>[]</a:t>
            </a:r>
          </a:p>
          <a:p>
            <a:pPr eaLnBrk="1" hangingPunct="1">
              <a:buFontTx/>
              <a:buNone/>
            </a:pPr>
            <a:endParaRPr lang="en-GB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GB" i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Type </a:t>
            </a:r>
            <a:r>
              <a:rPr lang="nb-NO" dirty="0" err="1"/>
              <a:t>Conformity</a:t>
            </a:r>
            <a:r>
              <a:rPr lang="nb-NO" dirty="0"/>
              <a:t>: First </a:t>
            </a:r>
            <a:r>
              <a:rPr lang="nb-NO" dirty="0" err="1"/>
              <a:t>Cut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An </a:t>
            </a:r>
            <a:r>
              <a:rPr lang="nb-NO" dirty="0" err="1"/>
              <a:t>object</a:t>
            </a:r>
            <a:r>
              <a:rPr lang="nb-NO" dirty="0"/>
              <a:t> is </a:t>
            </a:r>
            <a:r>
              <a:rPr lang="nb-NO" dirty="0" err="1"/>
              <a:t>said</a:t>
            </a:r>
            <a:r>
              <a:rPr lang="nb-NO" dirty="0"/>
              <a:t> to </a:t>
            </a:r>
            <a:r>
              <a:rPr lang="nb-NO" i="1" dirty="0" err="1"/>
              <a:t>conform</a:t>
            </a:r>
            <a:r>
              <a:rPr lang="nb-NO" dirty="0"/>
              <a:t> to a type, </a:t>
            </a:r>
            <a:r>
              <a:rPr lang="nb-NO" dirty="0" err="1"/>
              <a:t>if</a:t>
            </a:r>
            <a:r>
              <a:rPr lang="nb-NO" dirty="0"/>
              <a:t> it has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operations</a:t>
            </a:r>
            <a:r>
              <a:rPr lang="nb-NO" dirty="0"/>
              <a:t> </a:t>
            </a:r>
            <a:r>
              <a:rPr lang="nb-NO" dirty="0" err="1"/>
              <a:t>specified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type. (Note: it </a:t>
            </a:r>
            <a:r>
              <a:rPr lang="nb-NO" i="1" dirty="0" err="1"/>
              <a:t>may</a:t>
            </a:r>
            <a:r>
              <a:rPr lang="nb-NO" dirty="0"/>
              <a:t> have MORE </a:t>
            </a:r>
            <a:r>
              <a:rPr lang="nb-NO" dirty="0" err="1"/>
              <a:t>operations</a:t>
            </a:r>
            <a:r>
              <a:rPr lang="nb-NO" dirty="0"/>
              <a:t>.)</a:t>
            </a:r>
          </a:p>
          <a:p>
            <a:r>
              <a:rPr lang="nb-NO" dirty="0"/>
              <a:t>If an </a:t>
            </a:r>
            <a:r>
              <a:rPr lang="nb-NO" dirty="0" err="1"/>
              <a:t>object</a:t>
            </a:r>
            <a:r>
              <a:rPr lang="nb-NO" dirty="0"/>
              <a:t> </a:t>
            </a:r>
            <a:r>
              <a:rPr lang="nb-NO" dirty="0" err="1"/>
              <a:t>conforms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type </a:t>
            </a:r>
            <a:r>
              <a:rPr lang="nb-NO" dirty="0" err="1"/>
              <a:t>of</a:t>
            </a:r>
            <a:r>
              <a:rPr lang="nb-NO" dirty="0"/>
              <a:t> a variable </a:t>
            </a:r>
            <a:r>
              <a:rPr lang="nb-NO" dirty="0" err="1"/>
              <a:t>then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object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be </a:t>
            </a:r>
            <a:r>
              <a:rPr lang="nb-NO" dirty="0" err="1"/>
              <a:t>assigned</a:t>
            </a:r>
            <a:r>
              <a:rPr lang="nb-NO" dirty="0"/>
              <a:t> to </a:t>
            </a:r>
            <a:r>
              <a:rPr lang="nb-NO" dirty="0" err="1"/>
              <a:t>the</a:t>
            </a:r>
            <a:r>
              <a:rPr lang="nb-NO" dirty="0"/>
              <a:t> variable. </a:t>
            </a:r>
          </a:p>
        </p:txBody>
      </p:sp>
    </p:spTree>
    <p:extLst>
      <p:ext uri="{BB962C8B-B14F-4D97-AF65-F5344CB8AC3E}">
        <p14:creationId xmlns:p14="http://schemas.microsoft.com/office/powerpoint/2010/main" val="321785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What is conformity?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65288"/>
            <a:ext cx="4373563" cy="4114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withdraw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 -&gt;[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fetchBalance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[] -&gt; 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DepositOnlyBankAccount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fetchBalance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[] -&gt; 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  operation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eaLnBrk="1" hangingPunct="1">
              <a:buFontTx/>
              <a:buNone/>
              <a:defRPr/>
            </a:pPr>
            <a:r>
              <a:rPr lang="da-DK" sz="18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da-DK" sz="1800" dirty="0" err="1">
                <a:latin typeface="Courier New" pitchFamily="49" charset="0"/>
                <a:cs typeface="Courier New" pitchFamily="49" charset="0"/>
              </a:rPr>
              <a:t>DepositOnlyBankAccount</a:t>
            </a:r>
            <a:endParaRPr lang="da-DK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3500" y="1665288"/>
            <a:ext cx="3327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400"/>
              <a:t>Conformity object-to-type</a:t>
            </a:r>
          </a:p>
          <a:p>
            <a:pPr eaLnBrk="1" hangingPunct="1">
              <a:buFontTx/>
              <a:buNone/>
            </a:pPr>
            <a:r>
              <a:rPr lang="da-DK" sz="2400"/>
              <a:t>and type-to-type</a:t>
            </a:r>
          </a:p>
          <a:p>
            <a:pPr eaLnBrk="1" hangingPunct="1">
              <a:buFontTx/>
              <a:buNone/>
            </a:pPr>
            <a:endParaRPr lang="da-DK" sz="2400"/>
          </a:p>
          <a:p>
            <a:pPr eaLnBrk="1" hangingPunct="1">
              <a:buFontTx/>
              <a:buNone/>
            </a:pPr>
            <a:r>
              <a:rPr lang="da-DK" sz="2400"/>
              <a:t>BankAccount </a:t>
            </a:r>
            <a:r>
              <a:rPr lang="da-DK" sz="2400" i="1"/>
              <a:t>conforms</a:t>
            </a:r>
            <a:r>
              <a:rPr lang="da-DK" sz="2400"/>
              <a:t> to DepositOnlyBankAccount because it support all the require operations – and the parameters also conform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/>
              <a:t>Conformity</a:t>
            </a:r>
            <a:r>
              <a:rPr lang="da-DK" dirty="0"/>
              <a:t> </a:t>
            </a:r>
            <a:r>
              <a:rPr lang="da-DK" dirty="0" err="1"/>
              <a:t>Informally</a:t>
            </a:r>
            <a:endParaRPr lang="en-GB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724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dirty="0"/>
              <a:t>An object is said to </a:t>
            </a:r>
            <a:r>
              <a:rPr lang="en-US" i="1" dirty="0"/>
              <a:t>conform</a:t>
            </a:r>
            <a:r>
              <a:rPr lang="en-US" dirty="0"/>
              <a:t> to a type, if </a:t>
            </a:r>
          </a:p>
          <a:p>
            <a:pPr eaLnBrk="1" hangingPunct="1">
              <a:defRPr/>
            </a:pPr>
            <a:r>
              <a:rPr lang="en-US" dirty="0"/>
              <a:t>It has the operations specified by the type</a:t>
            </a:r>
          </a:p>
          <a:p>
            <a:pPr eaLnBrk="1" hangingPunct="1">
              <a:defRPr/>
            </a:pPr>
            <a:r>
              <a:rPr lang="en-US" dirty="0"/>
              <a:t>For each operation in the type:</a:t>
            </a:r>
          </a:p>
          <a:p>
            <a:pPr lvl="1" eaLnBrk="1" hangingPunct="1">
              <a:defRPr/>
            </a:pPr>
            <a:r>
              <a:rPr lang="en-US" dirty="0"/>
              <a:t>The number of parameters is the same in the object as in the type</a:t>
            </a:r>
          </a:p>
          <a:p>
            <a:pPr lvl="1" eaLnBrk="1" hangingPunct="1">
              <a:defRPr/>
            </a:pPr>
            <a:r>
              <a:rPr lang="en-US" dirty="0"/>
              <a:t>Each output parameter of the object conforms to the corresponding param of the type</a:t>
            </a:r>
          </a:p>
          <a:p>
            <a:pPr lvl="1" eaLnBrk="1" hangingPunct="1">
              <a:defRPr/>
            </a:pPr>
            <a:r>
              <a:rPr lang="en-US" dirty="0"/>
              <a:t>Each input parameter of the type conforms to the corresponding param of the object (contra variant)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Conformity between types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 err="1"/>
              <a:t>Conformity</a:t>
            </a:r>
            <a:r>
              <a:rPr lang="da-DK" sz="2800" dirty="0"/>
              <a:t> is a </a:t>
            </a:r>
            <a:r>
              <a:rPr lang="da-DK" sz="2800" dirty="0" err="1"/>
              <a:t>mathematical</a:t>
            </a:r>
            <a:r>
              <a:rPr lang="da-DK" sz="2800" dirty="0"/>
              <a:t> </a:t>
            </a:r>
            <a:r>
              <a:rPr lang="da-DK" sz="2800" dirty="0" err="1"/>
              <a:t>relationship</a:t>
            </a:r>
            <a:endParaRPr lang="da-DK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/>
              <a:t>If T is to </a:t>
            </a:r>
            <a:r>
              <a:rPr lang="da-DK" sz="2800" dirty="0" err="1"/>
              <a:t>conform</a:t>
            </a:r>
            <a:r>
              <a:rPr lang="da-DK" sz="2800" dirty="0"/>
              <a:t> to 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a-DK" sz="2800" dirty="0"/>
              <a:t>T must have all the operations </a:t>
            </a:r>
            <a:r>
              <a:rPr lang="da-DK" sz="2800" dirty="0" err="1"/>
              <a:t>required</a:t>
            </a:r>
            <a:r>
              <a:rPr lang="da-DK" sz="2800" dirty="0"/>
              <a:t> by 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a-DK" sz="2800" dirty="0"/>
              <a:t>For </a:t>
            </a:r>
            <a:r>
              <a:rPr lang="da-DK" sz="2800" dirty="0" err="1"/>
              <a:t>each</a:t>
            </a:r>
            <a:r>
              <a:rPr lang="da-DK" sz="2800" dirty="0"/>
              <a:t> operation in T the </a:t>
            </a:r>
            <a:r>
              <a:rPr lang="da-DK" sz="2800" dirty="0" err="1"/>
              <a:t>corresponding</a:t>
            </a:r>
            <a:r>
              <a:rPr lang="da-DK" sz="2800" dirty="0"/>
              <a:t> operation in S: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da-DK" sz="2000" dirty="0"/>
              <a:t>in-parameters must </a:t>
            </a:r>
            <a:r>
              <a:rPr lang="da-DK" sz="2000" dirty="0" err="1"/>
              <a:t>conform</a:t>
            </a:r>
            <a:r>
              <a:rPr lang="da-DK" sz="2000" dirty="0"/>
              <a:t> </a:t>
            </a:r>
            <a:r>
              <a:rPr lang="da-DK" sz="2000" i="1" dirty="0"/>
              <a:t>in </a:t>
            </a:r>
            <a:r>
              <a:rPr lang="da-DK" sz="2000" i="1" dirty="0" err="1"/>
              <a:t>opposite</a:t>
            </a:r>
            <a:r>
              <a:rPr lang="da-DK" sz="2000" i="1" dirty="0"/>
              <a:t> </a:t>
            </a:r>
            <a:r>
              <a:rPr lang="da-DK" sz="2000" i="1" dirty="0" err="1"/>
              <a:t>order</a:t>
            </a:r>
            <a:endParaRPr lang="da-DK" sz="2000" dirty="0"/>
          </a:p>
          <a:p>
            <a:pPr marL="1371600" lvl="2" indent="-457200" eaLnBrk="1" hangingPunct="1">
              <a:lnSpc>
                <a:spcPct val="90000"/>
              </a:lnSpc>
            </a:pPr>
            <a:r>
              <a:rPr lang="da-DK" sz="2000" dirty="0"/>
              <a:t>out-parameters must </a:t>
            </a:r>
            <a:r>
              <a:rPr lang="da-DK" sz="2000" dirty="0" err="1"/>
              <a:t>conform</a:t>
            </a:r>
            <a:endParaRPr lang="da-DK" sz="2000" i="1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 err="1"/>
              <a:t>Contravariance</a:t>
            </a:r>
            <a:r>
              <a:rPr lang="da-DK" sz="2800" dirty="0"/>
              <a:t>: not in </a:t>
            </a:r>
            <a:r>
              <a:rPr lang="da-DK" sz="2800" dirty="0" err="1"/>
              <a:t>Simula</a:t>
            </a:r>
            <a:r>
              <a:rPr lang="da-DK" sz="2800" dirty="0"/>
              <a:t> nor </a:t>
            </a:r>
            <a:r>
              <a:rPr lang="da-DK" sz="2800" dirty="0" err="1"/>
              <a:t>Eiffel</a:t>
            </a:r>
            <a:endParaRPr lang="da-DK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sz="2800" dirty="0" err="1"/>
              <a:t>necessary</a:t>
            </a:r>
            <a:r>
              <a:rPr lang="da-DK" sz="2800" dirty="0"/>
              <a:t> to </a:t>
            </a:r>
            <a:r>
              <a:rPr lang="da-DK" sz="2800" dirty="0" err="1"/>
              <a:t>make</a:t>
            </a:r>
            <a:r>
              <a:rPr lang="da-DK" sz="2800" dirty="0"/>
              <a:t> </a:t>
            </a:r>
            <a:r>
              <a:rPr lang="da-DK" sz="2800" dirty="0" err="1"/>
              <a:t>semantic</a:t>
            </a:r>
            <a:r>
              <a:rPr lang="da-DK" sz="2800" dirty="0"/>
              <a:t> </a:t>
            </a:r>
            <a:r>
              <a:rPr lang="da-DK" sz="2800" dirty="0" err="1"/>
              <a:t>sense</a:t>
            </a:r>
            <a:r>
              <a:rPr lang="da-DK" sz="2800" dirty="0"/>
              <a:t> of programs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Conformity details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Conformity is </a:t>
            </a:r>
            <a:r>
              <a:rPr lang="da-DK" i="1"/>
              <a:t>implicit</a:t>
            </a:r>
            <a:endParaRPr lang="da-DK"/>
          </a:p>
          <a:p>
            <a:pPr eaLnBrk="1" hangingPunct="1"/>
            <a:r>
              <a:rPr lang="da-DK"/>
              <a:t>No ”implements” as in Java</a:t>
            </a:r>
          </a:p>
          <a:p>
            <a:pPr eaLnBrk="1" hangingPunct="1"/>
            <a:r>
              <a:rPr lang="da-DK"/>
              <a:t>Operation names important</a:t>
            </a:r>
          </a:p>
          <a:p>
            <a:pPr eaLnBrk="1" hangingPunct="1"/>
            <a:r>
              <a:rPr lang="da-DK"/>
              <a:t>Parameter names do not matter, just their type</a:t>
            </a:r>
          </a:p>
          <a:p>
            <a:pPr eaLnBrk="1" hangingPunct="1"/>
            <a:r>
              <a:rPr lang="da-DK"/>
              <a:t>Arity matters: foo(char) different from foo(char, float)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Main Contributions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65288"/>
            <a:ext cx="8358188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/>
              <a:t>Distribution: Mobile objects (Eric/Hank)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 i="1"/>
              <a:t>Any </a:t>
            </a:r>
            <a:r>
              <a:rPr lang="da-DK"/>
              <a:t>object can move at </a:t>
            </a:r>
            <a:r>
              <a:rPr lang="da-DK" i="1"/>
              <a:t>any time. Full on-the-fly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object mobility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thread mobility</a:t>
            </a:r>
          </a:p>
          <a:p>
            <a:pPr lvl="2" eaLnBrk="1" hangingPunct="1">
              <a:lnSpc>
                <a:spcPct val="90000"/>
              </a:lnSpc>
            </a:pPr>
            <a:r>
              <a:rPr lang="da-DK" i="1"/>
              <a:t>heterogeneous mobility</a:t>
            </a:r>
          </a:p>
          <a:p>
            <a:pPr eaLnBrk="1" hangingPunct="1">
              <a:lnSpc>
                <a:spcPct val="90000"/>
              </a:lnSpc>
            </a:pPr>
            <a:r>
              <a:rPr lang="da-DK"/>
              <a:t>Conformity based type system (Norm/Andrew)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/>
              <a:t>Type system based on conformity  principle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da-DK"/>
              <a:t>Well-defined semantics (e.g., NIL makes sense!)</a:t>
            </a:r>
          </a:p>
          <a:p>
            <a:pPr eaLnBrk="1" hangingPunct="1">
              <a:lnSpc>
                <a:spcPct val="90000"/>
              </a:lnSpc>
            </a:pPr>
            <a:r>
              <a:rPr lang="da-DK"/>
              <a:t>Clean OO language (better than succesors?) including uniform object model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Conformity more formally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/>
              <a:t>Don’t listen to me: Talk to Andrew Black!</a:t>
            </a:r>
          </a:p>
          <a:p>
            <a:pPr eaLnBrk="1" hangingPunct="1"/>
            <a:r>
              <a:rPr lang="da-DK"/>
              <a:t>An object can conform to many different types</a:t>
            </a:r>
          </a:p>
          <a:p>
            <a:pPr eaLnBrk="1" hangingPunct="1"/>
            <a:r>
              <a:rPr lang="da-DK"/>
              <a:t>An object has a ”best-fitting” type: the ”largest” of the types that the object conforms to. Essentially just collect all its methods </a:t>
            </a:r>
          </a:p>
          <a:p>
            <a:pPr eaLnBrk="1" hangingPunct="1"/>
            <a:r>
              <a:rPr lang="da-DK"/>
              <a:t>Conformity defined between types</a:t>
            </a:r>
            <a:endParaRPr lang="en-GB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Lattice of types</a:t>
            </a: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478337"/>
          </a:xfrm>
        </p:spPr>
        <p:txBody>
          <a:bodyPr/>
          <a:lstStyle/>
          <a:p>
            <a:pPr eaLnBrk="1" hangingPunct="1"/>
            <a:r>
              <a:rPr lang="da-DK" dirty="0"/>
              <a:t>Types form a </a:t>
            </a:r>
            <a:r>
              <a:rPr lang="da-DK" dirty="0" err="1"/>
              <a:t>lattice</a:t>
            </a:r>
            <a:endParaRPr lang="da-DK" dirty="0"/>
          </a:p>
          <a:p>
            <a:pPr eaLnBrk="1" hangingPunct="1"/>
            <a:r>
              <a:rPr lang="da-DK" dirty="0"/>
              <a:t>Top is</a:t>
            </a:r>
          </a:p>
          <a:p>
            <a:pPr lvl="1"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type Any</a:t>
            </a:r>
          </a:p>
          <a:p>
            <a:pPr lvl="1" eaLnBrk="1" hangingPunct="1">
              <a:buFontTx/>
              <a:buNone/>
            </a:pPr>
            <a:r>
              <a:rPr lang="da-DK" dirty="0">
                <a:latin typeface="Courier New" pitchFamily="49" charset="0"/>
              </a:rPr>
              <a:t>end Any</a:t>
            </a:r>
            <a:endParaRPr lang="da-DK" dirty="0"/>
          </a:p>
          <a:p>
            <a:pPr eaLnBrk="1" hangingPunct="1"/>
            <a:r>
              <a:rPr lang="da-DK" dirty="0" err="1"/>
              <a:t>Bottom</a:t>
            </a:r>
            <a:r>
              <a:rPr lang="da-DK" dirty="0"/>
              <a:t> is </a:t>
            </a:r>
            <a:r>
              <a:rPr lang="da-DK" dirty="0" err="1">
                <a:latin typeface="Courier New" pitchFamily="49" charset="0"/>
                <a:cs typeface="Courier New" pitchFamily="49" charset="0"/>
              </a:rPr>
              <a:t>Noone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da-DK" dirty="0"/>
              <a:t>(it has ALL operations”)</a:t>
            </a:r>
            <a:endParaRPr lang="da-DK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da-DK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dirty="0"/>
              <a:t> </a:t>
            </a:r>
            <a:r>
              <a:rPr lang="da-DK" dirty="0" err="1"/>
              <a:t>conforms</a:t>
            </a:r>
            <a:r>
              <a:rPr lang="da-DK" dirty="0"/>
              <a:t> to </a:t>
            </a:r>
            <a:r>
              <a:rPr lang="da-DK" dirty="0" err="1">
                <a:latin typeface="Courier New" pitchFamily="49" charset="0"/>
                <a:cs typeface="Courier New" pitchFamily="49" charset="0"/>
              </a:rPr>
              <a:t>Noone</a:t>
            </a:r>
            <a:r>
              <a:rPr lang="da-DK" dirty="0"/>
              <a:t> </a:t>
            </a:r>
          </a:p>
          <a:p>
            <a:pPr eaLnBrk="1" hangingPunct="1"/>
            <a:r>
              <a:rPr lang="da-DK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thus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assigned</a:t>
            </a:r>
            <a:r>
              <a:rPr lang="da-DK" dirty="0"/>
              <a:t> to </a:t>
            </a:r>
            <a:r>
              <a:rPr lang="da-DK" i="1" dirty="0" err="1"/>
              <a:t>any</a:t>
            </a:r>
            <a:r>
              <a:rPr lang="da-DK" dirty="0"/>
              <a:t> variable! (Read ”</a:t>
            </a:r>
            <a:r>
              <a:rPr lang="da-DK" dirty="0" err="1"/>
              <a:t>Much</a:t>
            </a:r>
            <a:r>
              <a:rPr lang="da-DK" dirty="0"/>
              <a:t> </a:t>
            </a:r>
            <a:r>
              <a:rPr lang="da-DK" dirty="0" err="1"/>
              <a:t>Ado</a:t>
            </a:r>
            <a:r>
              <a:rPr lang="da-DK" dirty="0"/>
              <a:t>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NIL</a:t>
            </a:r>
            <a:r>
              <a:rPr lang="da-DK" dirty="0">
                <a:cs typeface="Courier New" pitchFamily="49" charset="0"/>
              </a:rPr>
              <a:t>.)</a:t>
            </a:r>
            <a:endParaRPr lang="da-DK" dirty="0"/>
          </a:p>
          <a:p>
            <a:pPr eaLnBrk="1" hangingPunct="1"/>
            <a:endParaRPr lang="da-DK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GB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Class (with Type Added)</a:t>
            </a: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00188"/>
            <a:ext cx="8064896" cy="4929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>
                <a:latin typeface="Courier New" pitchFamily="49" charset="0"/>
              </a:rPr>
              <a:t>Const</a:t>
            </a:r>
            <a:r>
              <a:rPr lang="da-DK" sz="2400" dirty="0">
                <a:latin typeface="Courier New" pitchFamily="49" charset="0"/>
              </a:rPr>
              <a:t> SC &lt;- 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operation </a:t>
            </a:r>
            <a:r>
              <a:rPr lang="da-DK" sz="2400" dirty="0" err="1">
                <a:latin typeface="Courier New" pitchFamily="49" charset="0"/>
              </a:rPr>
              <a:t>create</a:t>
            </a:r>
            <a:r>
              <a:rPr lang="da-DK" sz="2400" dirty="0">
                <a:latin typeface="Courier New" pitchFamily="49" charset="0"/>
              </a:rPr>
              <a:t>[] -&gt; [r: </a:t>
            </a:r>
            <a:r>
              <a:rPr lang="da-DK" sz="2400" dirty="0" err="1">
                <a:latin typeface="Courier New" pitchFamily="49" charset="0"/>
              </a:rPr>
              <a:t>SeqNoSource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  </a:t>
            </a:r>
            <a:r>
              <a:rPr lang="da-DK" sz="2400" dirty="0" err="1">
                <a:latin typeface="Courier New" pitchFamily="49" charset="0"/>
              </a:rPr>
              <a:t>return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    </a:t>
            </a:r>
            <a:r>
              <a:rPr lang="da-DK" sz="2400" dirty="0" err="1">
                <a:latin typeface="Courier New" pitchFamily="49" charset="0"/>
              </a:rPr>
              <a:t>object</a:t>
            </a:r>
            <a:r>
              <a:rPr lang="da-DK" sz="2400" dirty="0">
                <a:latin typeface="Courier New" pitchFamily="49" charset="0"/>
              </a:rPr>
              <a:t>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var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: </a:t>
            </a:r>
            <a:r>
              <a:rPr lang="da-DK" sz="2400" dirty="0" err="1">
                <a:latin typeface="Courier New" pitchFamily="49" charset="0"/>
              </a:rPr>
              <a:t>Integer</a:t>
            </a:r>
            <a:r>
              <a:rPr lang="da-DK" sz="2400" dirty="0">
                <a:latin typeface="Courier New" pitchFamily="49" charset="0"/>
              </a:rPr>
              <a:t> = 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operation </a:t>
            </a:r>
            <a:r>
              <a:rPr lang="da-DK" sz="2400" dirty="0" err="1">
                <a:latin typeface="Courier New" pitchFamily="49" charset="0"/>
              </a:rPr>
              <a:t>getSeqNo</a:t>
            </a:r>
            <a:r>
              <a:rPr lang="da-DK" sz="2400" dirty="0">
                <a:latin typeface="Courier New" pitchFamily="49" charset="0"/>
              </a:rPr>
              <a:t>[] -&gt; [</a:t>
            </a:r>
            <a:r>
              <a:rPr lang="da-DK" sz="2400" dirty="0" err="1">
                <a:latin typeface="Courier New" pitchFamily="49" charset="0"/>
              </a:rPr>
              <a:t>s:Integer</a:t>
            </a:r>
            <a:r>
              <a:rPr lang="da-DK" sz="24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&lt;- </a:t>
            </a:r>
            <a:r>
              <a:rPr lang="da-DK" sz="2400" dirty="0" err="1">
                <a:latin typeface="Courier New" pitchFamily="49" charset="0"/>
              </a:rPr>
              <a:t>prev</a:t>
            </a:r>
            <a:r>
              <a:rPr lang="da-DK" sz="2400" dirty="0">
                <a:latin typeface="Courier New" pitchFamily="49" charset="0"/>
              </a:rPr>
              <a:t> +1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	 s &lt;- </a:t>
            </a:r>
            <a:r>
              <a:rPr lang="da-DK" sz="2400" dirty="0" err="1">
                <a:latin typeface="Courier New" pitchFamily="49" charset="0"/>
              </a:rPr>
              <a:t>prev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	   end </a:t>
            </a:r>
            <a:r>
              <a:rPr lang="da-DK" sz="2400" dirty="0" err="1">
                <a:latin typeface="Courier New" pitchFamily="49" charset="0"/>
              </a:rPr>
              <a:t>getSeqno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    	end </a:t>
            </a:r>
            <a:r>
              <a:rPr lang="da-DK" sz="2400" dirty="0" err="1">
                <a:latin typeface="Courier New" pitchFamily="49" charset="0"/>
              </a:rPr>
              <a:t>seqno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	end </a:t>
            </a:r>
            <a:r>
              <a:rPr lang="da-DK" sz="2400" dirty="0" err="1">
                <a:latin typeface="Courier New" pitchFamily="49" charset="0"/>
              </a:rPr>
              <a:t>create</a:t>
            </a:r>
            <a:endParaRPr lang="da-DK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>
                <a:latin typeface="Courier New" pitchFamily="49" charset="0"/>
              </a:rPr>
              <a:t>end </a:t>
            </a:r>
            <a:r>
              <a:rPr lang="da-DK" sz="2400" dirty="0" err="1">
                <a:latin typeface="Courier New" pitchFamily="49" charset="0"/>
              </a:rPr>
              <a:t>seqnoclass</a:t>
            </a:r>
            <a:endParaRPr lang="en-GB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Distribution</a:t>
            </a: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dirty="0"/>
              <a:t>Sea of </a:t>
            </a:r>
            <a:r>
              <a:rPr lang="da-DK" dirty="0" err="1"/>
              <a:t>objects</a:t>
            </a:r>
            <a:endParaRPr lang="da-DK" dirty="0"/>
          </a:p>
          <a:p>
            <a:pPr eaLnBrk="1" hangingPunct="1"/>
            <a:r>
              <a:rPr lang="da-DK" dirty="0"/>
              <a:t>Sea is </a:t>
            </a:r>
            <a:r>
              <a:rPr lang="da-DK" dirty="0" err="1"/>
              <a:t>divided</a:t>
            </a:r>
            <a:r>
              <a:rPr lang="da-DK" dirty="0"/>
              <a:t> </a:t>
            </a:r>
            <a:r>
              <a:rPr lang="da-DK" dirty="0" err="1"/>
              <a:t>into</a:t>
            </a:r>
            <a:r>
              <a:rPr lang="da-DK" dirty="0"/>
              <a:t> </a:t>
            </a:r>
            <a:r>
              <a:rPr lang="da-DK" dirty="0" err="1"/>
              <a:t>disjunct</a:t>
            </a:r>
            <a:r>
              <a:rPr lang="da-DK" dirty="0"/>
              <a:t> parts </a:t>
            </a:r>
            <a:r>
              <a:rPr lang="da-DK" dirty="0" err="1"/>
              <a:t>called</a:t>
            </a:r>
            <a:r>
              <a:rPr lang="da-DK" dirty="0"/>
              <a:t> Nodes</a:t>
            </a:r>
          </a:p>
          <a:p>
            <a:pPr eaLnBrk="1" hangingPunct="1"/>
            <a:r>
              <a:rPr lang="da-DK" dirty="0"/>
              <a:t>An </a:t>
            </a:r>
            <a:r>
              <a:rPr lang="da-DK" dirty="0" err="1"/>
              <a:t>object</a:t>
            </a:r>
            <a:r>
              <a:rPr lang="da-DK" dirty="0"/>
              <a:t> is on </a:t>
            </a:r>
            <a:r>
              <a:rPr lang="da-DK" dirty="0" err="1"/>
              <a:t>one</a:t>
            </a:r>
            <a:r>
              <a:rPr lang="da-DK" dirty="0"/>
              <a:t> and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Node at a time</a:t>
            </a:r>
          </a:p>
          <a:p>
            <a:pPr eaLnBrk="1" hangingPunct="1"/>
            <a:r>
              <a:rPr lang="da-DK" dirty="0" err="1"/>
              <a:t>Each</a:t>
            </a:r>
            <a:r>
              <a:rPr lang="da-DK" dirty="0"/>
              <a:t> node is </a:t>
            </a:r>
            <a:r>
              <a:rPr lang="da-DK" dirty="0" err="1"/>
              <a:t>represented</a:t>
            </a:r>
            <a:r>
              <a:rPr lang="da-DK" dirty="0"/>
              <a:t> by a Node </a:t>
            </a:r>
            <a:r>
              <a:rPr lang="da-DK" dirty="0" err="1"/>
              <a:t>object</a:t>
            </a:r>
            <a:endParaRPr lang="da-DK" dirty="0"/>
          </a:p>
          <a:p>
            <a:pPr eaLnBrk="1" hangingPunct="1"/>
            <a:r>
              <a:rPr lang="da-DK" dirty="0" err="1">
                <a:latin typeface="Courier New" pitchFamily="49" charset="0"/>
              </a:rPr>
              <a:t>Locate</a:t>
            </a:r>
            <a:r>
              <a:rPr lang="da-DK" dirty="0">
                <a:latin typeface="Courier New" pitchFamily="49" charset="0"/>
              </a:rPr>
              <a:t> X </a:t>
            </a:r>
            <a:r>
              <a:rPr lang="da-DK" dirty="0" err="1"/>
              <a:t>returns</a:t>
            </a:r>
            <a:r>
              <a:rPr lang="da-DK" dirty="0"/>
              <a:t> the node </a:t>
            </a:r>
            <a:r>
              <a:rPr lang="da-DK" dirty="0" err="1"/>
              <a:t>where</a:t>
            </a:r>
            <a:r>
              <a:rPr lang="da-DK" dirty="0"/>
              <a:t> X is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Immutable Objects</a:t>
            </a: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Immutable objects cannot change state</a:t>
            </a:r>
          </a:p>
          <a:p>
            <a:pPr eaLnBrk="1" hangingPunct="1"/>
            <a:r>
              <a:rPr lang="en-US"/>
              <a:t>Examples: The integer 17</a:t>
            </a:r>
          </a:p>
          <a:p>
            <a:pPr eaLnBrk="1" hangingPunct="1"/>
            <a:r>
              <a:rPr lang="en-US"/>
              <a:t>User-defined immutable objects: for example complex numbers</a:t>
            </a:r>
          </a:p>
          <a:p>
            <a:pPr eaLnBrk="1" hangingPunct="1"/>
            <a:r>
              <a:rPr lang="en-US"/>
              <a:t>Immutable objects are omnipresent</a:t>
            </a:r>
          </a:p>
          <a:p>
            <a:pPr eaLnBrk="1" hangingPunct="1"/>
            <a:r>
              <a:rPr lang="en-US"/>
              <a:t>Types must be immutable to allow static type checking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Types are Immutable Objects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en-US" dirty="0"/>
              <a:t>Example: arrays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[Integer]</a:t>
            </a:r>
          </a:p>
          <a:p>
            <a:pPr eaLnBrk="1" hangingPunct="1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[Integer].create[]</a:t>
            </a:r>
          </a:p>
          <a:p>
            <a:pPr eaLnBrk="1" hangingPunct="1">
              <a:buFontTx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aai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Array.of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[Integer]]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Let’s look at the implementation of Array</a:t>
            </a:r>
          </a:p>
        </p:txBody>
      </p:sp>
      <p:sp>
        <p:nvSpPr>
          <p:cNvPr id="3584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(Switch to code…)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Mobility 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65288"/>
            <a:ext cx="3810000" cy="4335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object Boss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var w: Worker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var n: Node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n &lt;- …find usable node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w &lt;- Worker.create[ ]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 move w to n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  w.DoWork[ ]</a:t>
            </a:r>
          </a:p>
          <a:p>
            <a:pPr eaLnBrk="1" hangingPunct="1">
              <a:buFontTx/>
              <a:buNone/>
            </a:pPr>
            <a:r>
              <a:rPr lang="da-DK" sz="2400">
                <a:latin typeface="Courier New" pitchFamily="49" charset="0"/>
                <a:cs typeface="Courier New" pitchFamily="49" charset="0"/>
              </a:rPr>
              <a:t>end Boss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class Worker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  operation DoWork[ ]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    … work … work …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  end DoWork</a:t>
            </a:r>
          </a:p>
          <a:p>
            <a:pPr eaLnBrk="1" hangingPunct="1">
              <a:buFontTx/>
              <a:buNone/>
            </a:pPr>
            <a:r>
              <a:rPr lang="da-DK">
                <a:latin typeface="Courier New" pitchFamily="49" charset="0"/>
                <a:cs typeface="Courier New" pitchFamily="49" charset="0"/>
              </a:rPr>
              <a:t>end Worker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Why Mobility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dirty="0"/>
              <a:t>Local </a:t>
            </a:r>
            <a:r>
              <a:rPr lang="da-DK" dirty="0" err="1"/>
              <a:t>calls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typically</a:t>
            </a:r>
            <a:r>
              <a:rPr lang="da-DK" dirty="0"/>
              <a:t> 1,000 – 10,000 times faster </a:t>
            </a:r>
            <a:r>
              <a:rPr lang="da-DK" dirty="0" err="1"/>
              <a:t>than</a:t>
            </a:r>
            <a:r>
              <a:rPr lang="da-DK" dirty="0"/>
              <a:t> </a:t>
            </a:r>
            <a:r>
              <a:rPr lang="da-DK" dirty="0" err="1"/>
              <a:t>remote</a:t>
            </a:r>
            <a:r>
              <a:rPr lang="da-DK" dirty="0"/>
              <a:t> </a:t>
            </a:r>
            <a:r>
              <a:rPr lang="da-DK" dirty="0" err="1"/>
              <a:t>calls</a:t>
            </a:r>
            <a:endParaRPr lang="da-DK" dirty="0"/>
          </a:p>
          <a:p>
            <a:pPr eaLnBrk="1" hangingPunct="1"/>
            <a:r>
              <a:rPr lang="da-DK" dirty="0" err="1"/>
              <a:t>Mobility</a:t>
            </a:r>
            <a:r>
              <a:rPr lang="da-DK" dirty="0"/>
              <a:t> for:</a:t>
            </a:r>
          </a:p>
          <a:p>
            <a:pPr lvl="1" eaLnBrk="1" hangingPunct="1"/>
            <a:r>
              <a:rPr lang="da-DK" dirty="0"/>
              <a:t>performance</a:t>
            </a:r>
          </a:p>
          <a:p>
            <a:pPr lvl="1" eaLnBrk="1" hangingPunct="1"/>
            <a:r>
              <a:rPr lang="da-DK" dirty="0" err="1"/>
              <a:t>availability</a:t>
            </a:r>
            <a:endParaRPr lang="da-DK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da-DK" dirty="0"/>
              <a:t>NOTE: </a:t>
            </a:r>
            <a:r>
              <a:rPr lang="da-DK" dirty="0" err="1"/>
              <a:t>often</a:t>
            </a:r>
            <a:r>
              <a:rPr lang="da-DK" dirty="0"/>
              <a:t> </a:t>
            </a:r>
            <a:r>
              <a:rPr lang="da-DK" dirty="0" err="1"/>
              <a:t>tradeoff</a:t>
            </a:r>
            <a:r>
              <a:rPr lang="da-DK" dirty="0"/>
              <a:t> - </a:t>
            </a:r>
            <a:r>
              <a:rPr lang="da-DK" dirty="0" err="1"/>
              <a:t>conflicting</a:t>
            </a:r>
            <a:endParaRPr lang="da-DK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Mobility and Location Concepts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8049964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 err="1"/>
              <a:t>locate</a:t>
            </a:r>
            <a:r>
              <a:rPr lang="da-DK" sz="2800" dirty="0"/>
              <a:t> X          </a:t>
            </a:r>
            <a:r>
              <a:rPr lang="da-DK" sz="2800" dirty="0" err="1"/>
              <a:t>returns</a:t>
            </a:r>
            <a:r>
              <a:rPr lang="da-DK" sz="2800" dirty="0"/>
              <a:t> (</a:t>
            </a:r>
            <a:r>
              <a:rPr lang="da-DK" sz="2800" dirty="0" err="1"/>
              <a:t>one</a:t>
            </a:r>
            <a:r>
              <a:rPr lang="da-DK" sz="2800" dirty="0"/>
              <a:t> of) the </a:t>
            </a:r>
            <a:r>
              <a:rPr lang="da-DK" sz="2800" dirty="0" err="1"/>
              <a:t>object</a:t>
            </a:r>
            <a:r>
              <a:rPr lang="da-DK" sz="2800" dirty="0"/>
              <a:t> X’s </a:t>
            </a:r>
          </a:p>
          <a:p>
            <a:pPr eaLnBrk="1" hangingPunct="1">
              <a:buFontTx/>
              <a:buNone/>
            </a:pPr>
            <a:r>
              <a:rPr lang="da-DK" sz="2800" dirty="0"/>
              <a:t>                       locations</a:t>
            </a:r>
          </a:p>
          <a:p>
            <a:pPr eaLnBrk="1" hangingPunct="1">
              <a:buFontTx/>
              <a:buNone/>
            </a:pPr>
            <a:r>
              <a:rPr lang="da-DK" sz="2800" dirty="0" err="1"/>
              <a:t>move</a:t>
            </a:r>
            <a:r>
              <a:rPr lang="da-DK" sz="2800" dirty="0"/>
              <a:t> X to Y  if </a:t>
            </a:r>
            <a:r>
              <a:rPr lang="da-DK" sz="2800" dirty="0" err="1"/>
              <a:t>possible</a:t>
            </a:r>
            <a:r>
              <a:rPr lang="da-DK" sz="2800" dirty="0"/>
              <a:t>, </a:t>
            </a:r>
            <a:r>
              <a:rPr lang="da-DK" sz="2800" dirty="0" err="1"/>
              <a:t>move</a:t>
            </a:r>
            <a:r>
              <a:rPr lang="da-DK" sz="2800" dirty="0"/>
              <a:t> the </a:t>
            </a:r>
            <a:r>
              <a:rPr lang="da-DK" sz="2800" dirty="0" err="1"/>
              <a:t>object</a:t>
            </a:r>
            <a:r>
              <a:rPr lang="da-DK" sz="2800" dirty="0"/>
              <a:t> X to the </a:t>
            </a:r>
          </a:p>
          <a:p>
            <a:pPr eaLnBrk="1" hangingPunct="1">
              <a:buFontTx/>
              <a:buNone/>
            </a:pPr>
            <a:r>
              <a:rPr lang="da-DK" sz="2800" dirty="0"/>
              <a:t>                       node </a:t>
            </a:r>
            <a:r>
              <a:rPr lang="da-DK" sz="2800" dirty="0" err="1"/>
              <a:t>where</a:t>
            </a:r>
            <a:r>
              <a:rPr lang="da-DK" sz="2800" dirty="0"/>
              <a:t> Y is (or </a:t>
            </a:r>
            <a:r>
              <a:rPr lang="da-DK" sz="2800" dirty="0" err="1"/>
              <a:t>rather</a:t>
            </a:r>
            <a:r>
              <a:rPr lang="da-DK" sz="2800" dirty="0"/>
              <a:t> </a:t>
            </a:r>
            <a:r>
              <a:rPr lang="da-DK" sz="2800" dirty="0" err="1"/>
              <a:t>was</a:t>
            </a:r>
            <a:r>
              <a:rPr lang="da-DK" sz="2800" dirty="0"/>
              <a:t>)</a:t>
            </a:r>
          </a:p>
          <a:p>
            <a:pPr eaLnBrk="1" hangingPunct="1">
              <a:buFontTx/>
              <a:buNone/>
            </a:pPr>
            <a:r>
              <a:rPr lang="da-DK" sz="2800" dirty="0"/>
              <a:t>fix X at Y       as </a:t>
            </a:r>
            <a:r>
              <a:rPr lang="da-DK" sz="2800" dirty="0" err="1"/>
              <a:t>move</a:t>
            </a:r>
            <a:r>
              <a:rPr lang="da-DK" sz="2800" dirty="0"/>
              <a:t> BUT MUST </a:t>
            </a:r>
            <a:r>
              <a:rPr lang="da-DK" sz="2800" dirty="0" err="1"/>
              <a:t>migrate</a:t>
            </a: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/>
              <a:t>			  </a:t>
            </a:r>
            <a:r>
              <a:rPr lang="da-DK" sz="2800" dirty="0" err="1"/>
              <a:t>disregard</a:t>
            </a:r>
            <a:r>
              <a:rPr lang="da-DK" sz="2800" dirty="0"/>
              <a:t> </a:t>
            </a:r>
            <a:r>
              <a:rPr lang="da-DK" sz="2800" dirty="0" err="1"/>
              <a:t>subsequent</a:t>
            </a:r>
            <a:r>
              <a:rPr lang="da-DK" sz="2800" dirty="0"/>
              <a:t> </a:t>
            </a:r>
            <a:r>
              <a:rPr lang="da-DK" sz="2800" dirty="0" err="1"/>
              <a:t>moves</a:t>
            </a: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 err="1"/>
              <a:t>refix</a:t>
            </a:r>
            <a:r>
              <a:rPr lang="da-DK" sz="2800" dirty="0"/>
              <a:t> X at Y    as fix but for </a:t>
            </a:r>
            <a:r>
              <a:rPr lang="da-DK" sz="2800" dirty="0" err="1"/>
              <a:t>fixed</a:t>
            </a:r>
            <a:r>
              <a:rPr lang="da-DK" sz="2800" dirty="0"/>
              <a:t> </a:t>
            </a:r>
            <a:r>
              <a:rPr lang="da-DK" sz="2800" dirty="0" err="1"/>
              <a:t>objects</a:t>
            </a:r>
            <a:endParaRPr lang="da-DK" sz="2800" dirty="0"/>
          </a:p>
          <a:p>
            <a:pPr eaLnBrk="1" hangingPunct="1">
              <a:buFontTx/>
              <a:buNone/>
            </a:pPr>
            <a:r>
              <a:rPr lang="da-DK" sz="2800" dirty="0" err="1"/>
              <a:t>unfix</a:t>
            </a:r>
            <a:r>
              <a:rPr lang="da-DK" sz="2800" dirty="0"/>
              <a:t> X           </a:t>
            </a:r>
            <a:r>
              <a:rPr lang="da-DK" sz="2800" dirty="0" err="1"/>
              <a:t>allow</a:t>
            </a:r>
            <a:r>
              <a:rPr lang="da-DK" sz="2800" dirty="0"/>
              <a:t> normal </a:t>
            </a:r>
            <a:r>
              <a:rPr lang="da-DK" sz="2800" dirty="0" err="1"/>
              <a:t>moves</a:t>
            </a:r>
            <a:endParaRPr lang="da-DK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Background</a:t>
            </a:r>
          </a:p>
        </p:txBody>
      </p:sp>
      <p:sp>
        <p:nvSpPr>
          <p:cNvPr id="614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Java?</a:t>
            </a:r>
          </a:p>
          <a:p>
            <a:r>
              <a:rPr lang="en-US" dirty="0"/>
              <a:t>Experienced Java programmer?</a:t>
            </a:r>
          </a:p>
          <a:p>
            <a:r>
              <a:rPr lang="en-US" dirty="0"/>
              <a:t>Other OO languages?</a:t>
            </a:r>
          </a:p>
          <a:p>
            <a:r>
              <a:rPr lang="da-DK" dirty="0"/>
              <a:t>SIMULA?</a:t>
            </a:r>
            <a:endParaRPr lang="en-US" dirty="0"/>
          </a:p>
          <a:p>
            <a:r>
              <a:rPr lang="da-DK" dirty="0"/>
              <a:t>Strong typing?</a:t>
            </a:r>
          </a:p>
          <a:p>
            <a:r>
              <a:rPr lang="da-DK" dirty="0"/>
              <a:t>Creating object using a CLASS?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Call-by-move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/>
              <a:t>var B: </a:t>
            </a:r>
            <a:r>
              <a:rPr lang="da-DK" i="1"/>
              <a:t>some data object</a:t>
            </a:r>
            <a:endParaRPr lang="da-DK"/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  <a:p>
            <a:pPr eaLnBrk="1" hangingPunct="1">
              <a:buFontTx/>
              <a:buNone/>
            </a:pPr>
            <a:r>
              <a:rPr lang="da-DK"/>
              <a:t>  X.F[move B]</a:t>
            </a:r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  <a:p>
            <a:pPr eaLnBrk="1" hangingPunct="1">
              <a:buFontTx/>
              <a:buNone/>
            </a:pPr>
            <a:r>
              <a:rPr lang="da-DK"/>
              <a:t>  X.F[visit B]</a:t>
            </a:r>
          </a:p>
          <a:p>
            <a:pPr eaLnBrk="1" hangingPunct="1">
              <a:buFontTx/>
              <a:buNone/>
            </a:pPr>
            <a:r>
              <a:rPr lang="da-DK"/>
              <a:t>…</a:t>
            </a:r>
          </a:p>
        </p:txBody>
      </p:sp>
      <p:sp>
        <p:nvSpPr>
          <p:cNvPr id="39940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/>
              <a:t>object X</a:t>
            </a:r>
          </a:p>
          <a:p>
            <a:pPr eaLnBrk="1" hangingPunct="1">
              <a:buFontTx/>
              <a:buNone/>
            </a:pPr>
            <a:r>
              <a:rPr lang="da-DK"/>
              <a:t>  operation F[arg:T]</a:t>
            </a:r>
          </a:p>
          <a:p>
            <a:pPr eaLnBrk="1" hangingPunct="1">
              <a:buFontTx/>
              <a:buNone/>
            </a:pPr>
            <a:r>
              <a:rPr lang="da-DK"/>
              <a:t>    loop</a:t>
            </a:r>
          </a:p>
          <a:p>
            <a:pPr eaLnBrk="1" hangingPunct="1">
              <a:buFontTx/>
              <a:buNone/>
            </a:pPr>
            <a:r>
              <a:rPr lang="da-DK"/>
              <a:t>      arg.g[…]</a:t>
            </a:r>
          </a:p>
          <a:p>
            <a:pPr eaLnBrk="1" hangingPunct="1">
              <a:buFontTx/>
              <a:buNone/>
            </a:pPr>
            <a:r>
              <a:rPr lang="da-DK"/>
              <a:t>    exit </a:t>
            </a:r>
            <a:r>
              <a:rPr lang="da-DK" i="1"/>
              <a:t>after many loops</a:t>
            </a:r>
            <a:endParaRPr lang="da-DK"/>
          </a:p>
          <a:p>
            <a:pPr eaLnBrk="1" hangingPunct="1">
              <a:buFontTx/>
              <a:buNone/>
            </a:pPr>
            <a:r>
              <a:rPr lang="da-DK"/>
              <a:t>    end loop</a:t>
            </a:r>
          </a:p>
          <a:p>
            <a:pPr eaLnBrk="1" hangingPunct="1">
              <a:buFontTx/>
              <a:buNone/>
            </a:pPr>
            <a:r>
              <a:rPr lang="da-DK"/>
              <a:t>end X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/>
              <a:t>Breakeven</a:t>
            </a:r>
            <a:r>
              <a:rPr lang="da-DK" dirty="0"/>
              <a:t> for </a:t>
            </a:r>
            <a:r>
              <a:rPr lang="da-DK" dirty="0" err="1"/>
              <a:t>Accessing</a:t>
            </a:r>
            <a:r>
              <a:rPr lang="da-DK" dirty="0"/>
              <a:t> a Parameter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dirty="0" err="1"/>
              <a:t>Breakeven</a:t>
            </a:r>
            <a:r>
              <a:rPr lang="da-DK" sz="2800" dirty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a-DK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dirty="0"/>
              <a:t>	The </a:t>
            </a:r>
            <a:r>
              <a:rPr lang="da-DK" sz="2800" dirty="0" err="1"/>
              <a:t>number</a:t>
            </a:r>
            <a:r>
              <a:rPr lang="da-DK" sz="2800" dirty="0"/>
              <a:t> of </a:t>
            </a:r>
            <a:r>
              <a:rPr lang="da-DK" sz="2800" dirty="0" err="1"/>
              <a:t>calls</a:t>
            </a:r>
            <a:r>
              <a:rPr lang="da-DK" sz="2800" dirty="0"/>
              <a:t> to the parameter </a:t>
            </a:r>
            <a:r>
              <a:rPr lang="da-DK" sz="2800" dirty="0" err="1"/>
              <a:t>objects</a:t>
            </a:r>
            <a:r>
              <a:rPr lang="da-DK" sz="2800" dirty="0"/>
              <a:t> </a:t>
            </a:r>
            <a:r>
              <a:rPr lang="da-DK" sz="2800" dirty="0" err="1"/>
              <a:t>where</a:t>
            </a:r>
            <a:r>
              <a:rPr lang="da-DK" sz="2800" dirty="0"/>
              <a:t> it </a:t>
            </a:r>
            <a:r>
              <a:rPr lang="da-DK" sz="2800" dirty="0" err="1"/>
              <a:t>costs</a:t>
            </a:r>
            <a:r>
              <a:rPr lang="da-DK" sz="2800" dirty="0"/>
              <a:t> </a:t>
            </a:r>
            <a:r>
              <a:rPr lang="da-DK" sz="2800" dirty="0" err="1"/>
              <a:t>about</a:t>
            </a:r>
            <a:r>
              <a:rPr lang="da-DK" sz="2800" dirty="0"/>
              <a:t> the same to do REMOTE </a:t>
            </a:r>
            <a:r>
              <a:rPr lang="da-DK" sz="2800" dirty="0" err="1"/>
              <a:t>access</a:t>
            </a:r>
            <a:r>
              <a:rPr lang="da-DK" sz="2800" dirty="0"/>
              <a:t> as it </a:t>
            </a:r>
            <a:r>
              <a:rPr lang="da-DK" sz="2800" dirty="0" err="1"/>
              <a:t>costs</a:t>
            </a:r>
            <a:r>
              <a:rPr lang="da-DK" sz="2800" dirty="0"/>
              <a:t> to </a:t>
            </a:r>
            <a:r>
              <a:rPr lang="da-DK" sz="2800" dirty="0" err="1"/>
              <a:t>use</a:t>
            </a:r>
            <a:r>
              <a:rPr lang="da-DK" sz="2800" dirty="0"/>
              <a:t> Call-by-Visit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 dirty="0"/>
              <a:t>	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How Many Calls of B?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800"/>
              <a:t>Questions: given a normal PC enviroment, say 2 GHz CPU, 10 Mbit/s Ethernet, how many calls of a small (say 100 bytes) argument B before breakeven?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1,000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10,000</a:t>
            </a:r>
          </a:p>
          <a:p>
            <a:pPr eaLnBrk="1" hangingPunct="1">
              <a:lnSpc>
                <a:spcPct val="90000"/>
              </a:lnSpc>
            </a:pPr>
            <a:r>
              <a:rPr lang="da-DK" sz="2800"/>
              <a:t>100,000</a:t>
            </a:r>
          </a:p>
        </p:txBody>
      </p:sp>
    </p:spTree>
    <p:extLst>
      <p:ext uri="{BB962C8B-B14F-4D97-AF65-F5344CB8AC3E}">
        <p14:creationId xmlns:p14="http://schemas.microsoft.com/office/powerpoint/2010/main" val="3448992826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Killroy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object Killroy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var myNode &lt;- locate self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var up: array.of[Nodes]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up &lt;- myNode.getNodes[]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foreach n in up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  move self to 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  end foreach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  end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/>
              <a:t>end Killroy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da-DK" dirty="0"/>
              <a:t>Object </a:t>
            </a:r>
            <a:r>
              <a:rPr lang="da-DK" dirty="0" err="1"/>
              <a:t>moves</a:t>
            </a:r>
            <a:r>
              <a:rPr lang="da-DK" dirty="0"/>
              <a:t> </a:t>
            </a:r>
            <a:r>
              <a:rPr lang="da-DK" dirty="0" err="1"/>
              <a:t>itself</a:t>
            </a:r>
            <a:r>
              <a:rPr lang="da-DK" dirty="0"/>
              <a:t> to all </a:t>
            </a:r>
            <a:r>
              <a:rPr lang="da-DK" dirty="0" err="1"/>
              <a:t>available</a:t>
            </a:r>
            <a:r>
              <a:rPr lang="da-DK" dirty="0"/>
              <a:t> nodes</a:t>
            </a:r>
          </a:p>
          <a:p>
            <a:pPr eaLnBrk="1" hangingPunct="1"/>
            <a:r>
              <a:rPr lang="da-DK" dirty="0"/>
              <a:t>On the original MicroVAX1987 implementation: 20 </a:t>
            </a:r>
            <a:r>
              <a:rPr lang="da-DK" dirty="0" err="1"/>
              <a:t>moves</a:t>
            </a:r>
            <a:r>
              <a:rPr lang="da-DK" dirty="0"/>
              <a:t>/</a:t>
            </a:r>
            <a:r>
              <a:rPr lang="da-DK" dirty="0" err="1"/>
              <a:t>second</a:t>
            </a:r>
            <a:endParaRPr lang="da-DK" dirty="0"/>
          </a:p>
          <a:p>
            <a:pPr eaLnBrk="1" hangingPunct="1"/>
            <a:r>
              <a:rPr lang="da-DK" dirty="0"/>
              <a:t>Note: the </a:t>
            </a:r>
            <a:r>
              <a:rPr lang="da-DK" dirty="0" err="1"/>
              <a:t>thread</a:t>
            </a:r>
            <a:r>
              <a:rPr lang="da-DK" dirty="0"/>
              <a:t> (</a:t>
            </a:r>
            <a:r>
              <a:rPr lang="da-DK" dirty="0" err="1"/>
              <a:t>called</a:t>
            </a:r>
            <a:r>
              <a:rPr lang="da-DK" dirty="0"/>
              <a:t> a </a:t>
            </a:r>
            <a:r>
              <a:rPr lang="da-DK" dirty="0" err="1"/>
              <a:t>process</a:t>
            </a:r>
            <a:r>
              <a:rPr lang="da-DK" dirty="0"/>
              <a:t> in </a:t>
            </a:r>
            <a:r>
              <a:rPr lang="da-DK" dirty="0" err="1"/>
              <a:t>Emerald</a:t>
            </a:r>
            <a:r>
              <a:rPr lang="da-DK" dirty="0"/>
              <a:t>) </a:t>
            </a:r>
            <a:r>
              <a:rPr lang="da-DK" dirty="0" err="1"/>
              <a:t>moves</a:t>
            </a:r>
            <a:r>
              <a:rPr lang="da-DK" dirty="0"/>
              <a:t> </a:t>
            </a:r>
            <a:r>
              <a:rPr lang="da-DK" dirty="0" err="1"/>
              <a:t>along</a:t>
            </a:r>
            <a:endParaRPr lang="da-DK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Conclusion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/>
              <a:t>Emerald is</a:t>
            </a:r>
          </a:p>
          <a:p>
            <a:pPr eaLnBrk="1" hangingPunct="1"/>
            <a:r>
              <a:rPr lang="da-DK"/>
              <a:t>clean OO language</a:t>
            </a:r>
          </a:p>
          <a:p>
            <a:pPr eaLnBrk="1" hangingPunct="1"/>
            <a:r>
              <a:rPr lang="da-DK"/>
              <a:t>fully integrated distribution facilities</a:t>
            </a:r>
          </a:p>
          <a:p>
            <a:pPr eaLnBrk="1" hangingPunct="1"/>
            <a:r>
              <a:rPr lang="da-DK"/>
              <a:t>has full on-the-fly mobility</a:t>
            </a:r>
          </a:p>
          <a:p>
            <a:pPr eaLnBrk="1" hangingPunct="1"/>
            <a:r>
              <a:rPr lang="da-DK"/>
              <a:t>a well-defined type system</a:t>
            </a:r>
          </a:p>
          <a:p>
            <a:pPr eaLnBrk="1" hangingPunct="1">
              <a:buFontTx/>
              <a:buNone/>
            </a:pPr>
            <a:r>
              <a:rPr lang="da-DK"/>
              <a:t>Many novel implementation techniques (more talks to come!)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History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Developed in Seattle at the University of Washington 1984-1986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Know by dozen and dozen of </a:t>
            </a:r>
            <a:r>
              <a:rPr lang="da-DK" dirty="0" err="1"/>
              <a:t>people</a:t>
            </a:r>
            <a:r>
              <a:rPr lang="da-DK" dirty="0"/>
              <a:t>! (Not </a:t>
            </a:r>
            <a:r>
              <a:rPr lang="da-DK" dirty="0" err="1"/>
              <a:t>really</a:t>
            </a:r>
            <a:r>
              <a:rPr lang="da-DK" dirty="0"/>
              <a:t> true: more </a:t>
            </a:r>
            <a:r>
              <a:rPr lang="da-DK" dirty="0" err="1"/>
              <a:t>than</a:t>
            </a:r>
            <a:r>
              <a:rPr lang="da-DK" dirty="0"/>
              <a:t> 1.100 citations!)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Emerald is green; Emerald City is Seattle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Original UW version: native code and virtual machine for VAX for speed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UBC (University of </a:t>
            </a:r>
            <a:r>
              <a:rPr lang="en-US" u="sng" dirty="0"/>
              <a:t>B</a:t>
            </a:r>
            <a:r>
              <a:rPr lang="en-US" dirty="0"/>
              <a:t>ritish </a:t>
            </a:r>
            <a:r>
              <a:rPr lang="en-US" u="sng" dirty="0"/>
              <a:t>C</a:t>
            </a:r>
            <a:r>
              <a:rPr lang="en-US" dirty="0"/>
              <a:t>olumbia) version:  </a:t>
            </a:r>
            <a:r>
              <a:rPr lang="en-US" u="sng" dirty="0"/>
              <a:t>B</a:t>
            </a:r>
            <a:r>
              <a:rPr lang="en-US" dirty="0"/>
              <a:t>yte </a:t>
            </a:r>
            <a:r>
              <a:rPr lang="en-US" u="sng" dirty="0"/>
              <a:t>C</a:t>
            </a:r>
            <a:r>
              <a:rPr lang="en-US" dirty="0"/>
              <a:t>odes for portability; compiler written in BC Emerald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What does it look like?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93838"/>
            <a:ext cx="8208912" cy="4830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dirty="0"/>
              <a:t>In a nutshell: Java with an </a:t>
            </a:r>
            <a:r>
              <a:rPr lang="da-DK" dirty="0" err="1"/>
              <a:t>Algol-like</a:t>
            </a:r>
            <a:r>
              <a:rPr lang="da-DK" dirty="0"/>
              <a:t> </a:t>
            </a:r>
            <a:r>
              <a:rPr lang="da-DK" dirty="0" err="1"/>
              <a:t>syntax</a:t>
            </a:r>
            <a:r>
              <a:rPr lang="da-DK" dirty="0"/>
              <a:t>, </a:t>
            </a:r>
            <a:r>
              <a:rPr lang="da-DK" dirty="0" err="1"/>
              <a:t>e.g</a:t>
            </a:r>
            <a:r>
              <a:rPr lang="da-DK" dirty="0"/>
              <a:t>., ”{” </a:t>
            </a:r>
            <a:r>
              <a:rPr lang="da-DK" dirty="0" err="1"/>
              <a:t>replaced</a:t>
            </a:r>
            <a:r>
              <a:rPr lang="da-DK" dirty="0"/>
              <a:t> by ”</a:t>
            </a:r>
            <a:r>
              <a:rPr lang="da-DK" dirty="0" err="1"/>
              <a:t>begin</a:t>
            </a:r>
            <a:r>
              <a:rPr lang="da-DK" dirty="0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Heavily inspired by Algol/Simula and Smalltalk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”Clean” OO language – ”everything” is an object: data, integers, strings, arrays, classes, types as in Smalltalk (unlike Java)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Language constructs are NOT </a:t>
            </a:r>
            <a:r>
              <a:rPr lang="da-DK" dirty="0" err="1"/>
              <a:t>objects</a:t>
            </a:r>
            <a:r>
              <a:rPr lang="da-DK" dirty="0"/>
              <a:t> (</a:t>
            </a:r>
            <a:r>
              <a:rPr lang="da-DK" dirty="0" err="1"/>
              <a:t>unlike</a:t>
            </a:r>
            <a:r>
              <a:rPr lang="da-DK" dirty="0"/>
              <a:t> Smalltalk) – for </a:t>
            </a:r>
            <a:r>
              <a:rPr lang="da-DK" dirty="0" err="1"/>
              <a:t>compilability</a:t>
            </a:r>
            <a:r>
              <a:rPr lang="da-DK" dirty="0"/>
              <a:t> &amp; speed</a:t>
            </a:r>
          </a:p>
          <a:p>
            <a:pPr eaLnBrk="1" hangingPunct="1">
              <a:lnSpc>
                <a:spcPct val="90000"/>
              </a:lnSpc>
            </a:pPr>
            <a:r>
              <a:rPr lang="da-DK" dirty="0"/>
              <a:t>No pointers: just object &amp; object references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 (Anno 1984)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in a distributed context</a:t>
            </a:r>
          </a:p>
          <a:p>
            <a:r>
              <a:rPr lang="en-US" dirty="0"/>
              <a:t>Smalltalk SLOW – want ~ C performance</a:t>
            </a:r>
          </a:p>
          <a:p>
            <a:r>
              <a:rPr lang="en-US" dirty="0"/>
              <a:t>Want strong typing</a:t>
            </a:r>
          </a:p>
          <a:p>
            <a:r>
              <a:rPr lang="en-US" dirty="0"/>
              <a:t>Want lightweight objects</a:t>
            </a:r>
          </a:p>
          <a:p>
            <a:r>
              <a:rPr lang="en-US" dirty="0"/>
              <a:t>Want full distribution including location concept, failure handling</a:t>
            </a:r>
          </a:p>
          <a:p>
            <a:r>
              <a:rPr lang="en-US" dirty="0"/>
              <a:t>Want full, on-the-fly mobility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here?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>
          <a:xfrm>
            <a:off x="698500" y="1665288"/>
            <a:ext cx="8265988" cy="4114800"/>
          </a:xfrm>
        </p:spPr>
        <p:txBody>
          <a:bodyPr/>
          <a:lstStyle/>
          <a:p>
            <a:r>
              <a:rPr lang="da-DK" dirty="0"/>
              <a:t>Language uniquely designed for distritbution</a:t>
            </a:r>
          </a:p>
          <a:p>
            <a:r>
              <a:rPr lang="da-DK" dirty="0"/>
              <a:t>Distribution easy to use</a:t>
            </a:r>
          </a:p>
          <a:p>
            <a:r>
              <a:rPr lang="da-DK" dirty="0"/>
              <a:t>Illustrates PRINCIPLES</a:t>
            </a:r>
          </a:p>
          <a:p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28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/>
              <a:t>Let’s start with objects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764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dirty="0"/>
              <a:t>Principle: </a:t>
            </a:r>
            <a:r>
              <a:rPr lang="da-DK" sz="2800" i="1" dirty="0">
                <a:cs typeface="Courier New" pitchFamily="49" charset="0"/>
              </a:rPr>
              <a:t>Everything is an object!</a:t>
            </a:r>
            <a:endParaRPr lang="da-DK" sz="2800" i="1" dirty="0"/>
          </a:p>
          <a:p>
            <a:pPr eaLnBrk="1" hangingPunct="1">
              <a:buFontTx/>
              <a:buNone/>
            </a:pPr>
            <a:endParaRPr lang="da-DK" sz="2800" dirty="0"/>
          </a:p>
          <a:p>
            <a:pPr eaLnBrk="1" hangingPunct="1">
              <a:buFontTx/>
              <a:buNone/>
            </a:pPr>
            <a:endParaRPr lang="da-DK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ble">
  <a:themeElements>
    <a:clrScheme name="Marble 1">
      <a:dk1>
        <a:srgbClr val="000000"/>
      </a:dk1>
      <a:lt1>
        <a:srgbClr val="EAEAEA"/>
      </a:lt1>
      <a:dk2>
        <a:srgbClr val="006600"/>
      </a:dk2>
      <a:lt2>
        <a:srgbClr val="FFCC66"/>
      </a:lt2>
      <a:accent1>
        <a:srgbClr val="3366FF"/>
      </a:accent1>
      <a:accent2>
        <a:srgbClr val="60371C"/>
      </a:accent2>
      <a:accent3>
        <a:srgbClr val="AAB8AA"/>
      </a:accent3>
      <a:accent4>
        <a:srgbClr val="C8C8C8"/>
      </a:accent4>
      <a:accent5>
        <a:srgbClr val="ADB8FF"/>
      </a:accent5>
      <a:accent6>
        <a:srgbClr val="563118"/>
      </a:accent6>
      <a:hlink>
        <a:srgbClr val="FF0033"/>
      </a:hlink>
      <a:folHlink>
        <a:srgbClr val="CC9967"/>
      </a:folHlink>
    </a:clrScheme>
    <a:fontScheme name="Marb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ble 1">
        <a:dk1>
          <a:srgbClr val="000000"/>
        </a:dk1>
        <a:lt1>
          <a:srgbClr val="EAEAEA"/>
        </a:lt1>
        <a:dk2>
          <a:srgbClr val="006600"/>
        </a:dk2>
        <a:lt2>
          <a:srgbClr val="FFCC66"/>
        </a:lt2>
        <a:accent1>
          <a:srgbClr val="3366FF"/>
        </a:accent1>
        <a:accent2>
          <a:srgbClr val="60371C"/>
        </a:accent2>
        <a:accent3>
          <a:srgbClr val="AAB8AA"/>
        </a:accent3>
        <a:accent4>
          <a:srgbClr val="C8C8C8"/>
        </a:accent4>
        <a:accent5>
          <a:srgbClr val="ADB8FF"/>
        </a:accent5>
        <a:accent6>
          <a:srgbClr val="563118"/>
        </a:accent6>
        <a:hlink>
          <a:srgbClr val="FF0033"/>
        </a:hlink>
        <a:folHlink>
          <a:srgbClr val="CC99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2">
        <a:dk1>
          <a:srgbClr val="000000"/>
        </a:dk1>
        <a:lt1>
          <a:srgbClr val="EAEAEA"/>
        </a:lt1>
        <a:dk2>
          <a:srgbClr val="FFCC99"/>
        </a:dk2>
        <a:lt2>
          <a:srgbClr val="FFCC66"/>
        </a:lt2>
        <a:accent1>
          <a:srgbClr val="FF9933"/>
        </a:accent1>
        <a:accent2>
          <a:srgbClr val="996600"/>
        </a:accent2>
        <a:accent3>
          <a:srgbClr val="FFE2CA"/>
        </a:accent3>
        <a:accent4>
          <a:srgbClr val="C8C8C8"/>
        </a:accent4>
        <a:accent5>
          <a:srgbClr val="FFCAAD"/>
        </a:accent5>
        <a:accent6>
          <a:srgbClr val="8A5C00"/>
        </a:accent6>
        <a:hlink>
          <a:srgbClr val="FF505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BCBCB"/>
        </a:accent1>
        <a:accent2>
          <a:srgbClr val="333333"/>
        </a:accent2>
        <a:accent3>
          <a:srgbClr val="F3F3F3"/>
        </a:accent3>
        <a:accent4>
          <a:srgbClr val="DADADA"/>
        </a:accent4>
        <a:accent5>
          <a:srgbClr val="E2E2E2"/>
        </a:accent5>
        <a:accent6>
          <a:srgbClr val="2D2D2D"/>
        </a:accent6>
        <a:hlink>
          <a:srgbClr val="C0C0C0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C:\Programmer\Microsoft Office\Templates\Presentation Designs\Marble.pot</Template>
  <TotalTime>22964</TotalTime>
  <Words>1466</Words>
  <Application>Microsoft Macintosh PowerPoint</Application>
  <PresentationFormat>Skjermfremvisning (4:3)</PresentationFormat>
  <Paragraphs>380</Paragraphs>
  <Slides>44</Slides>
  <Notes>43</Notes>
  <HiddenSlides>35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44</vt:i4>
      </vt:variant>
    </vt:vector>
  </HeadingPairs>
  <TitlesOfParts>
    <vt:vector size="48" baseType="lpstr">
      <vt:lpstr>Calibri</vt:lpstr>
      <vt:lpstr>Courier New</vt:lpstr>
      <vt:lpstr>Times New Roman</vt:lpstr>
      <vt:lpstr>Marble</vt:lpstr>
      <vt:lpstr>Emerald - et OO-språk for distribuerte applikasjoner</vt:lpstr>
      <vt:lpstr>People</vt:lpstr>
      <vt:lpstr>Main Contributions</vt:lpstr>
      <vt:lpstr>YOUR Background</vt:lpstr>
      <vt:lpstr>History</vt:lpstr>
      <vt:lpstr>What does it look like?</vt:lpstr>
      <vt:lpstr>Why? (Anno 1984)</vt:lpstr>
      <vt:lpstr>Why here?</vt:lpstr>
      <vt:lpstr>Let’s start with objects</vt:lpstr>
      <vt:lpstr>Let’s create objects</vt:lpstr>
      <vt:lpstr>Classless Object Construction</vt:lpstr>
      <vt:lpstr>Object Constructors</vt:lpstr>
      <vt:lpstr>An Object that is a Class</vt:lpstr>
      <vt:lpstr>Classes with Free Variables</vt:lpstr>
      <vt:lpstr>Classes with Parameters</vt:lpstr>
      <vt:lpstr>Class done by Syntatic Sugaring</vt:lpstr>
      <vt:lpstr>Inheritance by Sugaring</vt:lpstr>
      <vt:lpstr>Inheritance by Sugaring/Adding</vt:lpstr>
      <vt:lpstr>Inheritance by Sugaring/Overwrite</vt:lpstr>
      <vt:lpstr>Class Operations</vt:lpstr>
      <vt:lpstr>Using a class to create an object</vt:lpstr>
      <vt:lpstr>Types</vt:lpstr>
      <vt:lpstr>Simple Type Example</vt:lpstr>
      <vt:lpstr>Using a class to create an object</vt:lpstr>
      <vt:lpstr>Type Conformity: First Cut</vt:lpstr>
      <vt:lpstr>What is conformity?</vt:lpstr>
      <vt:lpstr>Conformity Informally</vt:lpstr>
      <vt:lpstr>Conformity between types</vt:lpstr>
      <vt:lpstr>Conformity details</vt:lpstr>
      <vt:lpstr>Conformity more formally</vt:lpstr>
      <vt:lpstr>Lattice of types</vt:lpstr>
      <vt:lpstr>Class (with Type Added)</vt:lpstr>
      <vt:lpstr>Distribution</vt:lpstr>
      <vt:lpstr>Immutable Objects</vt:lpstr>
      <vt:lpstr>Types are Immutable Objects</vt:lpstr>
      <vt:lpstr>Let’s look at the implementation of Array</vt:lpstr>
      <vt:lpstr>Mobility Example</vt:lpstr>
      <vt:lpstr>Why Mobility</vt:lpstr>
      <vt:lpstr>Mobility and Location Concepts</vt:lpstr>
      <vt:lpstr>Call-by-move</vt:lpstr>
      <vt:lpstr>Breakeven for Accessing a Parameter</vt:lpstr>
      <vt:lpstr>How Many Calls of B?</vt:lpstr>
      <vt:lpstr>Killroy</vt:lpstr>
      <vt:lpstr>Conclusion</vt:lpstr>
    </vt:vector>
  </TitlesOfParts>
  <Company>DIKU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Emerald – distributed OO language</dc:title>
  <dc:creator>Eric Jul</dc:creator>
  <cp:lastModifiedBy>Eric Jul</cp:lastModifiedBy>
  <cp:revision>50</cp:revision>
  <cp:lastPrinted>1601-01-01T00:00:00Z</cp:lastPrinted>
  <dcterms:created xsi:type="dcterms:W3CDTF">2016-02-29T13:14:49Z</dcterms:created>
  <dcterms:modified xsi:type="dcterms:W3CDTF">2019-02-14T12:13:14Z</dcterms:modified>
</cp:coreProperties>
</file>