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5" r:id="rId4"/>
    <p:sldId id="259" r:id="rId5"/>
    <p:sldId id="260" r:id="rId6"/>
    <p:sldId id="261" r:id="rId7"/>
    <p:sldId id="263" r:id="rId8"/>
    <p:sldId id="268" r:id="rId9"/>
    <p:sldId id="265" r:id="rId10"/>
    <p:sldId id="276" r:id="rId11"/>
    <p:sldId id="266" r:id="rId12"/>
    <p:sldId id="281" r:id="rId13"/>
    <p:sldId id="267" r:id="rId14"/>
    <p:sldId id="274" r:id="rId15"/>
    <p:sldId id="278" r:id="rId16"/>
    <p:sldId id="279" r:id="rId17"/>
    <p:sldId id="262" r:id="rId18"/>
    <p:sldId id="282" r:id="rId19"/>
    <p:sldId id="277" r:id="rId2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1826"/>
  </p:normalViewPr>
  <p:slideViewPr>
    <p:cSldViewPr>
      <p:cViewPr varScale="1">
        <p:scale>
          <a:sx n="107" d="100"/>
          <a:sy n="107" d="100"/>
        </p:scale>
        <p:origin x="6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675CE-2098-4B9D-822A-3F8C6B2E60FF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648C1-0F2C-4734-8891-155CF9A4B6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13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31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7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87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59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76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39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F977C-FF53-4E63-BAD9-EFDDDAD074AF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5198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/>
          </a:p>
        </p:txBody>
      </p:sp>
      <p:sp>
        <p:nvSpPr>
          <p:cNvPr id="839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8F977C-FF53-4E63-BAD9-EFDDDAD074AF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96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52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535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51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4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18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58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0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16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05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648C1-0F2C-4734-8891-155CF9A4B61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8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094D-C53F-42CC-BEB7-44F9376640C9}" type="datetimeFigureOut">
              <a:rPr lang="da-DK" smtClean="0"/>
              <a:pPr/>
              <a:t>26.01.2023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03EC1-E7CC-4850-870F-40E331034A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ricbj@ifi.uio.n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eraldprogramminglanguag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Distributed Objects</a:t>
            </a:r>
            <a:br>
              <a:rPr lang="nb-NO" dirty="0"/>
            </a:br>
            <a:r>
              <a:rPr lang="nb-NO" dirty="0"/>
              <a:t>IN5570/IN9570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nb-NO" dirty="0"/>
              <a:t>Spring 2023</a:t>
            </a:r>
          </a:p>
          <a:p>
            <a:r>
              <a:rPr lang="nb-NO" dirty="0"/>
              <a:t>Eric Jul</a:t>
            </a:r>
          </a:p>
          <a:p>
            <a:r>
              <a:rPr lang="nb-NO" dirty="0"/>
              <a:t>Professor</a:t>
            </a:r>
          </a:p>
          <a:p>
            <a:r>
              <a:rPr lang="nb-NO" dirty="0"/>
              <a:t>PT, IfI, UiO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Prioriter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VIGTIGT: </a:t>
            </a:r>
            <a:r>
              <a:rPr lang="en-US" i="1" dirty="0"/>
              <a:t>learning-by-doing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Derfor</a:t>
            </a:r>
            <a:r>
              <a:rPr lang="en-US" dirty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Programmer! </a:t>
            </a:r>
            <a:r>
              <a:rPr lang="en-US" i="1" dirty="0"/>
              <a:t>Get your hands dirty!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Gruppetimerne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Les </a:t>
            </a:r>
            <a:r>
              <a:rPr lang="en-US" dirty="0" err="1"/>
              <a:t>materialet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Forelesningene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14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Eksamen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To </a:t>
            </a:r>
            <a:r>
              <a:rPr lang="en-US" dirty="0" err="1"/>
              <a:t>obligatoriske</a:t>
            </a:r>
            <a:r>
              <a:rPr lang="en-US" dirty="0"/>
              <a:t> </a:t>
            </a:r>
            <a:r>
              <a:rPr lang="en-US" dirty="0" err="1"/>
              <a:t>opgaver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To </a:t>
            </a:r>
            <a:r>
              <a:rPr lang="en-US" dirty="0" err="1"/>
              <a:t>obligatoriske</a:t>
            </a:r>
            <a:r>
              <a:rPr lang="en-US" dirty="0"/>
              <a:t> </a:t>
            </a:r>
            <a:r>
              <a:rPr lang="en-US" dirty="0" err="1"/>
              <a:t>opgaver</a:t>
            </a:r>
            <a:r>
              <a:rPr lang="en-US" dirty="0"/>
              <a:t> med </a:t>
            </a:r>
            <a:r>
              <a:rPr lang="en-US" dirty="0" err="1"/>
              <a:t>karakter</a:t>
            </a:r>
            <a:r>
              <a:rPr lang="en-US" dirty="0"/>
              <a:t> – </a:t>
            </a:r>
            <a:r>
              <a:rPr lang="en-US" dirty="0" err="1"/>
              <a:t>hjemmeeksaminer</a:t>
            </a:r>
            <a:r>
              <a:rPr lang="en-US" dirty="0"/>
              <a:t> (4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hver</a:t>
            </a:r>
            <a:r>
              <a:rPr lang="en-US" dirty="0"/>
              <a:t>), </a:t>
            </a:r>
            <a:r>
              <a:rPr lang="en-US" dirty="0" err="1"/>
              <a:t>tæller</a:t>
            </a:r>
            <a:r>
              <a:rPr lang="en-US" dirty="0"/>
              <a:t> ¼ av </a:t>
            </a:r>
            <a:r>
              <a:rPr lang="en-US" dirty="0" err="1"/>
              <a:t>endelig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Muntlig</a:t>
            </a:r>
            <a:r>
              <a:rPr lang="en-US" dirty="0"/>
              <a:t> </a:t>
            </a:r>
            <a:r>
              <a:rPr lang="en-US" dirty="0" err="1"/>
              <a:t>eksamen</a:t>
            </a:r>
            <a:r>
              <a:rPr lang="en-US" dirty="0"/>
              <a:t>, </a:t>
            </a:r>
            <a:r>
              <a:rPr lang="en-US" dirty="0" err="1"/>
              <a:t>datoen</a:t>
            </a:r>
            <a:r>
              <a:rPr lang="en-US" dirty="0"/>
              <a:t> er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fastlagt</a:t>
            </a:r>
            <a:r>
              <a:rPr lang="en-US" dirty="0"/>
              <a:t>, </a:t>
            </a:r>
            <a:r>
              <a:rPr lang="en-US" dirty="0" err="1"/>
              <a:t>tæller</a:t>
            </a:r>
            <a:r>
              <a:rPr lang="en-US" dirty="0"/>
              <a:t> ½ av </a:t>
            </a:r>
            <a:r>
              <a:rPr lang="en-US" dirty="0" err="1"/>
              <a:t>endelig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Obligs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DO1: F3, med </a:t>
            </a:r>
            <a:r>
              <a:rPr lang="en-US" dirty="0" err="1"/>
              <a:t>avlevering</a:t>
            </a:r>
            <a:r>
              <a:rPr lang="en-US" dirty="0"/>
              <a:t> 2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senere</a:t>
            </a:r>
            <a:endParaRPr lang="en-US" dirty="0"/>
          </a:p>
          <a:p>
            <a:pPr>
              <a:buNone/>
            </a:pPr>
            <a:r>
              <a:rPr lang="en-US" dirty="0"/>
              <a:t>DO2: F5, med </a:t>
            </a:r>
            <a:r>
              <a:rPr lang="en-US" dirty="0" err="1"/>
              <a:t>avlevering</a:t>
            </a:r>
            <a:r>
              <a:rPr lang="en-US" dirty="0"/>
              <a:t> 3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senere</a:t>
            </a:r>
            <a:endParaRPr lang="en-US" dirty="0"/>
          </a:p>
          <a:p>
            <a:pPr>
              <a:buNone/>
            </a:pPr>
            <a:r>
              <a:rPr lang="en-US" dirty="0"/>
              <a:t>HE1:</a:t>
            </a:r>
          </a:p>
          <a:p>
            <a:pPr>
              <a:buNone/>
            </a:pPr>
            <a:r>
              <a:rPr lang="en-US" dirty="0"/>
              <a:t>HE2: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621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1: Emerald Basics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Emeralds </a:t>
            </a:r>
            <a:r>
              <a:rPr lang="en-US" dirty="0" err="1"/>
              <a:t>objektbegreb</a:t>
            </a:r>
            <a:endParaRPr lang="en-US" dirty="0"/>
          </a:p>
          <a:p>
            <a:r>
              <a:rPr lang="en-US" dirty="0"/>
              <a:t>Constructors, classes</a:t>
            </a:r>
          </a:p>
          <a:p>
            <a:r>
              <a:rPr lang="en-US" dirty="0"/>
              <a:t>Interfaces/types</a:t>
            </a:r>
          </a:p>
          <a:p>
            <a:r>
              <a:rPr lang="en-US" dirty="0"/>
              <a:t>Immutable types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Assignment: Install Emerald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Modul</a:t>
            </a:r>
            <a:r>
              <a:rPr lang="en-US" dirty="0"/>
              <a:t> 1: </a:t>
            </a:r>
            <a:r>
              <a:rPr lang="en-US" dirty="0" err="1"/>
              <a:t>Opgaver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Installer Emerald </a:t>
            </a:r>
            <a:r>
              <a:rPr lang="en-US" dirty="0" err="1"/>
              <a:t>på</a:t>
            </a:r>
            <a:r>
              <a:rPr lang="en-US" dirty="0"/>
              <a:t> din </a:t>
            </a:r>
            <a:r>
              <a:rPr lang="en-US" dirty="0" err="1"/>
              <a:t>maskine</a:t>
            </a:r>
            <a:endParaRPr lang="en-US" dirty="0"/>
          </a:p>
          <a:p>
            <a:r>
              <a:rPr lang="en-US" dirty="0"/>
              <a:t>Get language report and Emerald article “General Purpose </a:t>
            </a:r>
            <a:r>
              <a:rPr lang="en-US" dirty="0" err="1"/>
              <a:t>Lanuage</a:t>
            </a:r>
            <a:r>
              <a:rPr lang="en-US" dirty="0"/>
              <a:t>”</a:t>
            </a:r>
          </a:p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kør</a:t>
            </a:r>
            <a:r>
              <a:rPr lang="en-US" dirty="0"/>
              <a:t> “Hello, world” </a:t>
            </a:r>
            <a:r>
              <a:rPr lang="en-US" dirty="0" err="1"/>
              <a:t>i</a:t>
            </a:r>
            <a:r>
              <a:rPr lang="en-US" dirty="0"/>
              <a:t> Emerald</a:t>
            </a:r>
          </a:p>
          <a:p>
            <a:r>
              <a:rPr lang="en-US" dirty="0" err="1"/>
              <a:t>Skriv</a:t>
            </a:r>
            <a:r>
              <a:rPr lang="en-US" dirty="0"/>
              <a:t> et Sieve program: Et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accepterer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får</a:t>
            </a:r>
            <a:r>
              <a:rPr lang="en-US" dirty="0"/>
              <a:t>, </a:t>
            </a:r>
            <a:r>
              <a:rPr lang="en-US" dirty="0" err="1"/>
              <a:t>herefter</a:t>
            </a:r>
            <a:r>
              <a:rPr lang="en-US" dirty="0"/>
              <a:t>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videresende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en kopi </a:t>
            </a:r>
            <a:r>
              <a:rPr lang="en-US" dirty="0" err="1"/>
              <a:t>af</a:t>
            </a:r>
            <a:r>
              <a:rPr lang="en-US" dirty="0"/>
              <a:t> sig </a:t>
            </a:r>
            <a:r>
              <a:rPr lang="en-US" dirty="0" err="1"/>
              <a:t>selv</a:t>
            </a:r>
            <a:r>
              <a:rPr lang="en-US" dirty="0"/>
              <a:t>, de </a:t>
            </a:r>
            <a:r>
              <a:rPr lang="en-US" dirty="0" err="1"/>
              <a:t>tal</a:t>
            </a:r>
            <a:r>
              <a:rPr lang="en-US" dirty="0"/>
              <a:t>, </a:t>
            </a:r>
            <a:r>
              <a:rPr lang="en-US" dirty="0" err="1"/>
              <a:t>der</a:t>
            </a:r>
            <a:r>
              <a:rPr lang="en-US" dirty="0"/>
              <a:t> IKKE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første</a:t>
            </a:r>
            <a:r>
              <a:rPr lang="en-US" dirty="0"/>
              <a:t> </a:t>
            </a:r>
            <a:r>
              <a:rPr lang="en-US" dirty="0" err="1"/>
              <a:t>tal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divisor. Send </a:t>
            </a:r>
            <a:r>
              <a:rPr lang="en-US" dirty="0" err="1"/>
              <a:t>tallene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2 </a:t>
            </a:r>
            <a:r>
              <a:rPr lang="en-US" dirty="0" err="1"/>
              <a:t>til</a:t>
            </a:r>
            <a:r>
              <a:rPr lang="en-US" dirty="0"/>
              <a:t> 100 </a:t>
            </a:r>
            <a:r>
              <a:rPr lang="en-US" dirty="0" err="1"/>
              <a:t>igennem</a:t>
            </a:r>
            <a:r>
              <a:rPr lang="en-US" dirty="0"/>
              <a:t> </a:t>
            </a:r>
            <a:r>
              <a:rPr lang="en-US" dirty="0" err="1"/>
              <a:t>sien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A Fun </a:t>
            </a:r>
            <a:r>
              <a:rPr lang="da-DK" dirty="0" err="1"/>
              <a:t>Example</a:t>
            </a:r>
            <a:endParaRPr lang="da-DK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Imagine </a:t>
            </a:r>
            <a:r>
              <a:rPr lang="da-DK" sz="2400" dirty="0" err="1"/>
              <a:t>that</a:t>
            </a:r>
            <a:endParaRPr lang="da-DK" sz="2400" dirty="0"/>
          </a:p>
          <a:p>
            <a:pPr>
              <a:lnSpc>
                <a:spcPct val="90000"/>
              </a:lnSpc>
            </a:pPr>
            <a:r>
              <a:rPr lang="da-DK" sz="2400" dirty="0" err="1"/>
              <a:t>we</a:t>
            </a:r>
            <a:r>
              <a:rPr lang="da-DK" sz="2400" dirty="0"/>
              <a:t> have an </a:t>
            </a:r>
            <a:r>
              <a:rPr lang="da-DK" sz="2400" dirty="0" err="1"/>
              <a:t>Emerald</a:t>
            </a:r>
            <a:r>
              <a:rPr lang="da-DK" sz="2400" dirty="0"/>
              <a:t> System </a:t>
            </a:r>
            <a:r>
              <a:rPr lang="da-DK" sz="2400" dirty="0" err="1"/>
              <a:t>running</a:t>
            </a:r>
            <a:r>
              <a:rPr lang="da-DK" sz="2400" dirty="0"/>
              <a:t> on a large </a:t>
            </a:r>
            <a:r>
              <a:rPr lang="da-DK" sz="2400" dirty="0" err="1"/>
              <a:t>number</a:t>
            </a:r>
            <a:r>
              <a:rPr lang="da-DK" sz="2400" dirty="0"/>
              <a:t> of computers,</a:t>
            </a:r>
          </a:p>
          <a:p>
            <a:pPr>
              <a:lnSpc>
                <a:spcPct val="90000"/>
              </a:lnSpc>
            </a:pPr>
            <a:r>
              <a:rPr lang="da-DK" sz="2400" dirty="0" err="1"/>
              <a:t>we</a:t>
            </a:r>
            <a:r>
              <a:rPr lang="da-DK" sz="2400" dirty="0"/>
              <a:t> </a:t>
            </a:r>
            <a:r>
              <a:rPr lang="da-DK" sz="2400" dirty="0" err="1"/>
              <a:t>want</a:t>
            </a:r>
            <a:r>
              <a:rPr lang="da-DK" sz="2400" dirty="0"/>
              <a:t> to visit </a:t>
            </a:r>
            <a:r>
              <a:rPr lang="da-DK" sz="2400" dirty="0" err="1"/>
              <a:t>them</a:t>
            </a:r>
            <a:r>
              <a:rPr lang="da-DK" sz="2400" dirty="0"/>
              <a:t> all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da-DK" dirty="0"/>
              <a:t>Simple </a:t>
            </a:r>
            <a:r>
              <a:rPr lang="da-DK" dirty="0" err="1"/>
              <a:t>Emerald</a:t>
            </a:r>
            <a:r>
              <a:rPr lang="da-DK" dirty="0"/>
              <a:t> solution:</a:t>
            </a:r>
          </a:p>
          <a:p>
            <a:pPr eaLnBrk="1" hangingPunct="1"/>
            <a:r>
              <a:rPr lang="da-DK" dirty="0"/>
              <a:t>Write a program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moves</a:t>
            </a:r>
            <a:r>
              <a:rPr lang="da-DK" dirty="0"/>
              <a:t> </a:t>
            </a:r>
            <a:r>
              <a:rPr lang="da-DK" i="1" dirty="0" err="1"/>
              <a:t>itself</a:t>
            </a:r>
            <a:r>
              <a:rPr lang="da-DK" i="1" dirty="0"/>
              <a:t> </a:t>
            </a:r>
            <a:r>
              <a:rPr lang="da-DK" dirty="0"/>
              <a:t>from computer to computer</a:t>
            </a:r>
            <a:endParaRPr lang="da-DK" i="1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/>
              <a:t>Kilroy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 err="1"/>
              <a:t>object</a:t>
            </a:r>
            <a:r>
              <a:rPr lang="da-DK" sz="2400" dirty="0"/>
              <a:t> Kilroy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  </a:t>
            </a:r>
            <a:r>
              <a:rPr lang="da-DK" sz="2400" dirty="0" err="1"/>
              <a:t>process</a:t>
            </a:r>
            <a:endParaRPr lang="da-DK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    var </a:t>
            </a:r>
            <a:r>
              <a:rPr lang="da-DK" sz="2400" dirty="0" err="1"/>
              <a:t>myNode</a:t>
            </a:r>
            <a:r>
              <a:rPr lang="da-DK" sz="2400" dirty="0"/>
              <a:t> &lt;- </a:t>
            </a:r>
            <a:r>
              <a:rPr lang="da-DK" sz="2400" dirty="0" err="1"/>
              <a:t>locate</a:t>
            </a:r>
            <a:r>
              <a:rPr lang="da-DK" sz="2400" dirty="0"/>
              <a:t> </a:t>
            </a:r>
            <a:r>
              <a:rPr lang="da-DK" sz="2400" dirty="0" err="1"/>
              <a:t>self</a:t>
            </a:r>
            <a:endParaRPr lang="da-DK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    var up: </a:t>
            </a:r>
            <a:r>
              <a:rPr lang="da-DK" sz="2400" dirty="0" err="1"/>
              <a:t>array.of</a:t>
            </a:r>
            <a:r>
              <a:rPr lang="da-DK" sz="2400" dirty="0"/>
              <a:t>[Nodes]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    up &lt;- </a:t>
            </a:r>
            <a:r>
              <a:rPr lang="da-DK" sz="2400" dirty="0" err="1"/>
              <a:t>myNode.getNodes</a:t>
            </a:r>
            <a:r>
              <a:rPr lang="da-DK" sz="2400" dirty="0"/>
              <a:t>[]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    </a:t>
            </a:r>
            <a:r>
              <a:rPr lang="da-DK" sz="2400" dirty="0" err="1"/>
              <a:t>foreach</a:t>
            </a:r>
            <a:r>
              <a:rPr lang="da-DK" sz="2400" dirty="0"/>
              <a:t> n in 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      </a:t>
            </a:r>
            <a:r>
              <a:rPr lang="da-DK" sz="2400" dirty="0" err="1"/>
              <a:t>move</a:t>
            </a:r>
            <a:r>
              <a:rPr lang="da-DK" sz="2400" dirty="0"/>
              <a:t> </a:t>
            </a:r>
            <a:r>
              <a:rPr lang="da-DK" sz="2400" dirty="0" err="1"/>
              <a:t>self</a:t>
            </a:r>
            <a:r>
              <a:rPr lang="da-DK" sz="2400" dirty="0"/>
              <a:t> to 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    end </a:t>
            </a:r>
            <a:r>
              <a:rPr lang="da-DK" sz="2400" dirty="0" err="1"/>
              <a:t>foreach</a:t>
            </a:r>
            <a:endParaRPr lang="da-DK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  end </a:t>
            </a:r>
            <a:r>
              <a:rPr lang="da-DK" sz="2400" dirty="0" err="1"/>
              <a:t>process</a:t>
            </a:r>
            <a:endParaRPr lang="da-DK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sz="2400" dirty="0"/>
              <a:t>end Kilroy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da-DK" dirty="0"/>
              <a:t>Object </a:t>
            </a:r>
            <a:r>
              <a:rPr lang="da-DK" dirty="0" err="1"/>
              <a:t>moves</a:t>
            </a:r>
            <a:r>
              <a:rPr lang="da-DK" dirty="0"/>
              <a:t> </a:t>
            </a:r>
            <a:r>
              <a:rPr lang="da-DK" dirty="0" err="1"/>
              <a:t>itself</a:t>
            </a:r>
            <a:r>
              <a:rPr lang="da-DK" dirty="0"/>
              <a:t> to all </a:t>
            </a:r>
            <a:r>
              <a:rPr lang="da-DK" dirty="0" err="1"/>
              <a:t>available</a:t>
            </a:r>
            <a:r>
              <a:rPr lang="da-DK" dirty="0"/>
              <a:t> nodes</a:t>
            </a:r>
          </a:p>
          <a:p>
            <a:pPr eaLnBrk="1" hangingPunct="1"/>
            <a:r>
              <a:rPr lang="da-DK" dirty="0"/>
              <a:t>On the original 1988 </a:t>
            </a:r>
            <a:r>
              <a:rPr lang="da-DK" dirty="0" err="1"/>
              <a:t>MicroVAX</a:t>
            </a:r>
            <a:r>
              <a:rPr lang="da-DK" dirty="0"/>
              <a:t> implementation: 20 </a:t>
            </a:r>
            <a:r>
              <a:rPr lang="da-DK" dirty="0" err="1"/>
              <a:t>moves</a:t>
            </a:r>
            <a:r>
              <a:rPr lang="da-DK" dirty="0"/>
              <a:t>/</a:t>
            </a:r>
            <a:r>
              <a:rPr lang="da-DK" dirty="0" err="1"/>
              <a:t>second</a:t>
            </a:r>
            <a:endParaRPr lang="da-DK" dirty="0"/>
          </a:p>
          <a:p>
            <a:pPr eaLnBrk="1" hangingPunct="1"/>
            <a:r>
              <a:rPr lang="da-DK" dirty="0"/>
              <a:t>Note: the </a:t>
            </a:r>
            <a:r>
              <a:rPr lang="da-DK" dirty="0" err="1"/>
              <a:t>thread</a:t>
            </a:r>
            <a:r>
              <a:rPr lang="da-DK" dirty="0"/>
              <a:t> (</a:t>
            </a:r>
            <a:r>
              <a:rPr lang="da-DK" dirty="0" err="1"/>
              <a:t>called</a:t>
            </a:r>
            <a:r>
              <a:rPr lang="da-DK" dirty="0"/>
              <a:t> a </a:t>
            </a:r>
            <a:r>
              <a:rPr lang="da-DK" dirty="0" err="1"/>
              <a:t>process</a:t>
            </a:r>
            <a:r>
              <a:rPr lang="da-DK" dirty="0"/>
              <a:t> in </a:t>
            </a:r>
            <a:r>
              <a:rPr lang="da-DK" dirty="0" err="1"/>
              <a:t>Emerald</a:t>
            </a:r>
            <a:r>
              <a:rPr lang="da-DK" dirty="0"/>
              <a:t>) </a:t>
            </a:r>
            <a:r>
              <a:rPr lang="da-DK" dirty="0" err="1"/>
              <a:t>moves</a:t>
            </a:r>
            <a:r>
              <a:rPr lang="da-DK" dirty="0"/>
              <a:t> </a:t>
            </a:r>
            <a:r>
              <a:rPr lang="da-DK" dirty="0" err="1"/>
              <a:t>along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084301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PlanetLab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/>
          </a:bodyPr>
          <a:lstStyle/>
          <a:p>
            <a:r>
              <a:rPr lang="en-US" dirty="0" err="1"/>
              <a:t>Planetlab</a:t>
            </a:r>
            <a:r>
              <a:rPr lang="en-US" dirty="0"/>
              <a:t> – world-wide testbed</a:t>
            </a:r>
          </a:p>
          <a:p>
            <a:r>
              <a:rPr lang="en-US" dirty="0"/>
              <a:t>More than 1,000 computers all over the world</a:t>
            </a:r>
          </a:p>
          <a:p>
            <a:r>
              <a:rPr lang="en-US" dirty="0"/>
              <a:t>Single account to access all</a:t>
            </a:r>
          </a:p>
          <a:p>
            <a:r>
              <a:rPr lang="en-US" dirty="0"/>
              <a:t>REAL DELAYS/DROPPED CONNECTIONS/CRASHES!</a:t>
            </a:r>
          </a:p>
          <a:p>
            <a:r>
              <a:rPr lang="en-US" dirty="0"/>
              <a:t>Planet-</a:t>
            </a:r>
            <a:r>
              <a:rPr lang="en-US" dirty="0" err="1"/>
              <a:t>lab.eu</a:t>
            </a:r>
            <a:r>
              <a:rPr lang="en-US" dirty="0"/>
              <a:t> is the system supported by the EU</a:t>
            </a:r>
          </a:p>
          <a:p>
            <a:r>
              <a:rPr lang="en-US" dirty="0"/>
              <a:t>NOTE: the US no longer supports Planetlab, so many “dead” or non-maintained nodes </a:t>
            </a:r>
            <a:r>
              <a:rPr lang="en-US" dirty="0">
                <a:sym typeface="Wingdings" pitchFamily="2" charset="2"/>
              </a:rPr>
              <a:t>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PlanetLab signup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en-US" dirty="0"/>
              <a:t>Planetlab signup:</a:t>
            </a:r>
          </a:p>
          <a:p>
            <a:r>
              <a:rPr lang="en-US" dirty="0"/>
              <a:t>Planet-</a:t>
            </a:r>
            <a:r>
              <a:rPr lang="en-US" dirty="0" err="1"/>
              <a:t>lab.eu</a:t>
            </a:r>
            <a:endParaRPr lang="en-US" dirty="0"/>
          </a:p>
          <a:p>
            <a:r>
              <a:rPr lang="en-US" dirty="0"/>
              <a:t>Select as site: University of Copenhagen, DIKU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6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Og</a:t>
            </a:r>
            <a:r>
              <a:rPr lang="en-US" dirty="0"/>
              <a:t> nu </a:t>
            </a:r>
            <a:r>
              <a:rPr lang="en-US" dirty="0" err="1"/>
              <a:t>om</a:t>
            </a:r>
            <a:r>
              <a:rPr lang="en-US" dirty="0"/>
              <a:t> Emerald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Introduktion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Emerald.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7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Velkommen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r>
              <a:rPr lang="en-US" dirty="0"/>
              <a:t>1982-1988: Ph.D. student Univ. of Washington</a:t>
            </a:r>
          </a:p>
          <a:p>
            <a:r>
              <a:rPr lang="en-US" dirty="0"/>
              <a:t>1988-2009: Associate/Full Professor, U. of Copenhagen</a:t>
            </a:r>
          </a:p>
          <a:p>
            <a:r>
              <a:rPr lang="en-US" dirty="0"/>
              <a:t>2009-2015: Bell Labs, Dublin</a:t>
            </a:r>
          </a:p>
          <a:p>
            <a:r>
              <a:rPr lang="en-US" dirty="0"/>
              <a:t>2009-2016: Visiting Professor at IfI</a:t>
            </a:r>
          </a:p>
          <a:p>
            <a:r>
              <a:rPr lang="en-US" dirty="0"/>
              <a:t>Since June 2016: Professor at IfI</a:t>
            </a:r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/>
              <a:t>Practical:</a:t>
            </a:r>
          </a:p>
          <a:p>
            <a:r>
              <a:rPr lang="da-DK" dirty="0"/>
              <a:t>Live in Denmark, small ”pendler”-</a:t>
            </a:r>
            <a:r>
              <a:rPr lang="da-DK" dirty="0" err="1"/>
              <a:t>apartment</a:t>
            </a:r>
            <a:r>
              <a:rPr lang="da-DK" dirty="0"/>
              <a:t> in Kvadraturen </a:t>
            </a:r>
            <a:r>
              <a:rPr lang="da-DK" dirty="0">
                <a:sym typeface="Wingdings"/>
              </a:rPr>
              <a:t></a:t>
            </a:r>
            <a:endParaRPr lang="da-DK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Kontakt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ericbj@ifi.uio.no</a:t>
            </a:r>
            <a:endParaRPr lang="en-US" dirty="0"/>
          </a:p>
          <a:p>
            <a:r>
              <a:rPr lang="en-US" dirty="0"/>
              <a:t>Urgent?: </a:t>
            </a:r>
          </a:p>
          <a:p>
            <a:pPr lvl="1"/>
            <a:r>
              <a:rPr lang="en-US" dirty="0"/>
              <a:t>Signal to +45 40 25 16 50</a:t>
            </a:r>
          </a:p>
          <a:p>
            <a:pPr lvl="1"/>
            <a:r>
              <a:rPr lang="en-US" dirty="0"/>
              <a:t>Or SMS to +45 40 25 16 50 (not free!)</a:t>
            </a:r>
          </a:p>
          <a:p>
            <a:endParaRPr lang="en-US" dirty="0"/>
          </a:p>
          <a:p>
            <a:r>
              <a:rPr lang="en-US" dirty="0" err="1"/>
              <a:t>Hjelpelærer</a:t>
            </a:r>
            <a:r>
              <a:rPr lang="en-US" dirty="0"/>
              <a:t>: Joachim, Ph.D. student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Distribuerete</a:t>
            </a:r>
            <a:r>
              <a:rPr lang="en-US" dirty="0"/>
              <a:t> </a:t>
            </a:r>
            <a:r>
              <a:rPr lang="en-US" dirty="0" err="1"/>
              <a:t>Objekter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Hvornår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Starter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dag</a:t>
            </a:r>
            <a:r>
              <a:rPr lang="en-US" dirty="0"/>
              <a:t> </a:t>
            </a:r>
            <a:r>
              <a:rPr lang="nb-NO" dirty="0"/>
              <a:t>23/1-2022</a:t>
            </a:r>
            <a:endParaRPr lang="da-DK" dirty="0"/>
          </a:p>
          <a:p>
            <a:endParaRPr lang="en-US" dirty="0"/>
          </a:p>
          <a:p>
            <a:pPr>
              <a:buNone/>
            </a:pPr>
            <a:r>
              <a:rPr lang="en-US" dirty="0" err="1"/>
              <a:t>Klokken</a:t>
            </a:r>
            <a:r>
              <a:rPr lang="en-US" dirty="0"/>
              <a:t> 10.15 – 12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Hvor</a:t>
            </a:r>
            <a:r>
              <a:rPr lang="en-US" dirty="0"/>
              <a:t>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ym typeface="Wingdings" pitchFamily="2" charset="2"/>
              </a:rPr>
              <a:t>OJD 1456   Shell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Øvelsestimer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err="1"/>
              <a:t>Torsdag</a:t>
            </a:r>
            <a:r>
              <a:rPr lang="en-US" dirty="0"/>
              <a:t>, 08:15-10:00 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Principper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</a:t>
            </a:r>
            <a:r>
              <a:rPr lang="en-US" dirty="0" err="1"/>
              <a:t>distribuerete</a:t>
            </a:r>
            <a:r>
              <a:rPr lang="en-US" dirty="0"/>
              <a:t> </a:t>
            </a:r>
            <a:r>
              <a:rPr lang="en-US" dirty="0" err="1"/>
              <a:t>objekter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Anvender</a:t>
            </a:r>
            <a:r>
              <a:rPr lang="en-US" dirty="0"/>
              <a:t> et </a:t>
            </a:r>
            <a:r>
              <a:rPr lang="en-US" dirty="0" err="1"/>
              <a:t>gennemgående</a:t>
            </a:r>
            <a:r>
              <a:rPr lang="en-US" dirty="0"/>
              <a:t> </a:t>
            </a:r>
            <a:r>
              <a:rPr lang="en-US" dirty="0" err="1"/>
              <a:t>språk</a:t>
            </a:r>
            <a:r>
              <a:rPr lang="en-US" dirty="0"/>
              <a:t>: Emerald.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VIGTIGT: Emerald </a:t>
            </a:r>
            <a:r>
              <a:rPr lang="en-US" dirty="0" err="1"/>
              <a:t>er</a:t>
            </a:r>
            <a:r>
              <a:rPr lang="en-US" dirty="0"/>
              <a:t> et </a:t>
            </a:r>
            <a:r>
              <a:rPr lang="en-US" dirty="0" err="1"/>
              <a:t>værktøj</a:t>
            </a:r>
            <a:r>
              <a:rPr lang="en-US" dirty="0"/>
              <a:t>, et </a:t>
            </a:r>
            <a:r>
              <a:rPr lang="en-US" dirty="0" err="1"/>
              <a:t>eksempel</a:t>
            </a:r>
            <a:r>
              <a:rPr lang="en-US" dirty="0"/>
              <a:t> – Emerald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sig </a:t>
            </a:r>
            <a:r>
              <a:rPr lang="en-US" dirty="0" err="1"/>
              <a:t>selv</a:t>
            </a:r>
            <a:r>
              <a:rPr lang="en-US" dirty="0"/>
              <a:t> IKKE </a:t>
            </a:r>
            <a:r>
              <a:rPr lang="en-US" dirty="0" err="1"/>
              <a:t>formålet</a:t>
            </a:r>
            <a:r>
              <a:rPr lang="en-US" dirty="0"/>
              <a:t> med </a:t>
            </a:r>
            <a:r>
              <a:rPr lang="en-US" dirty="0" err="1"/>
              <a:t>kurs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Materiale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Emerald </a:t>
            </a:r>
            <a:r>
              <a:rPr lang="en-US" dirty="0" err="1"/>
              <a:t>er</a:t>
            </a:r>
            <a:r>
              <a:rPr lang="en-US" dirty="0"/>
              <a:t> et </a:t>
            </a:r>
            <a:r>
              <a:rPr lang="en-US" dirty="0" err="1"/>
              <a:t>forskningsspr</a:t>
            </a:r>
            <a:r>
              <a:rPr lang="da-DK" dirty="0" err="1"/>
              <a:t>åk</a:t>
            </a:r>
            <a:endParaRPr lang="en-US" dirty="0"/>
          </a:p>
          <a:p>
            <a:r>
              <a:rPr lang="en-US" dirty="0" err="1"/>
              <a:t>Rapporter</a:t>
            </a:r>
            <a:endParaRPr lang="en-US" dirty="0"/>
          </a:p>
          <a:p>
            <a:r>
              <a:rPr lang="en-US" dirty="0"/>
              <a:t>Ph.D. </a:t>
            </a:r>
            <a:r>
              <a:rPr lang="en-US" dirty="0" err="1"/>
              <a:t>afhandlinger</a:t>
            </a:r>
            <a:endParaRPr lang="en-US" dirty="0"/>
          </a:p>
          <a:p>
            <a:r>
              <a:rPr lang="en-US" dirty="0" err="1"/>
              <a:t>Artikler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>
                <a:hlinkClick r:id="rId3"/>
              </a:rPr>
              <a:t>www.emeraldprogramminglanguage.org</a:t>
            </a:r>
            <a:endParaRPr lang="en-US" dirty="0"/>
          </a:p>
          <a:p>
            <a:pPr>
              <a:buNone/>
            </a:pPr>
            <a:r>
              <a:rPr lang="en-US" dirty="0"/>
              <a:t>and the INF5570 web pages.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www.sourceforge.org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Kursopbygning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VIGTIGT: </a:t>
            </a:r>
            <a:r>
              <a:rPr lang="en-US" i="1" dirty="0"/>
              <a:t>learning-by-doing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err="1"/>
              <a:t>Forelæsninger</a:t>
            </a:r>
            <a:r>
              <a:rPr lang="en-US" dirty="0"/>
              <a:t> (F1 </a:t>
            </a:r>
            <a:r>
              <a:rPr lang="en-US" dirty="0" err="1"/>
              <a:t>i</a:t>
            </a:r>
            <a:r>
              <a:rPr lang="en-US" dirty="0"/>
              <a:t> uke 4, …, F15 </a:t>
            </a:r>
            <a:r>
              <a:rPr lang="en-US" dirty="0" err="1"/>
              <a:t>i</a:t>
            </a:r>
            <a:r>
              <a:rPr lang="en-US" dirty="0"/>
              <a:t> uke 19)</a:t>
            </a:r>
          </a:p>
          <a:p>
            <a:r>
              <a:rPr lang="en-US" dirty="0" err="1"/>
              <a:t>øvelser</a:t>
            </a:r>
            <a:endParaRPr lang="en-US" dirty="0"/>
          </a:p>
          <a:p>
            <a:r>
              <a:rPr lang="en-US" dirty="0"/>
              <a:t>Fire </a:t>
            </a:r>
            <a:r>
              <a:rPr lang="en-US" dirty="0" err="1"/>
              <a:t>større</a:t>
            </a:r>
            <a:r>
              <a:rPr lang="en-US" dirty="0"/>
              <a:t> </a:t>
            </a:r>
            <a:r>
              <a:rPr lang="en-US" dirty="0" err="1"/>
              <a:t>opgaver</a:t>
            </a:r>
            <a:endParaRPr lang="en-US" dirty="0"/>
          </a:p>
          <a:p>
            <a:pPr lvl="1"/>
            <a:r>
              <a:rPr lang="en-US" dirty="0"/>
              <a:t>2 obligs</a:t>
            </a:r>
          </a:p>
          <a:p>
            <a:pPr lvl="1"/>
            <a:r>
              <a:rPr lang="en-US" dirty="0"/>
              <a:t>2 </a:t>
            </a:r>
            <a:r>
              <a:rPr lang="en-US" dirty="0" err="1"/>
              <a:t>Hjemmeeksamen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10408</TotalTime>
  <Words>612</Words>
  <Application>Microsoft Macintosh PowerPoint</Application>
  <PresentationFormat>Skjermfremvisning (4:3)</PresentationFormat>
  <Paragraphs>143</Paragraphs>
  <Slides>19</Slides>
  <Notes>19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2" baseType="lpstr">
      <vt:lpstr>Arial</vt:lpstr>
      <vt:lpstr>Calibri</vt:lpstr>
      <vt:lpstr>Kontortema</vt:lpstr>
      <vt:lpstr>Distributed Objects IN5570/IN9570</vt:lpstr>
      <vt:lpstr>Velkommen</vt:lpstr>
      <vt:lpstr>Kontakt</vt:lpstr>
      <vt:lpstr>Hvad</vt:lpstr>
      <vt:lpstr>Hvornår</vt:lpstr>
      <vt:lpstr>Hvor?</vt:lpstr>
      <vt:lpstr>Hvad</vt:lpstr>
      <vt:lpstr>Materiale</vt:lpstr>
      <vt:lpstr>Kursopbygning</vt:lpstr>
      <vt:lpstr>Prioriter</vt:lpstr>
      <vt:lpstr>Eksamen</vt:lpstr>
      <vt:lpstr>Obligs</vt:lpstr>
      <vt:lpstr>Modul 1: Emerald Basics</vt:lpstr>
      <vt:lpstr>Modul 1: Opgaver</vt:lpstr>
      <vt:lpstr>A Fun Example</vt:lpstr>
      <vt:lpstr>Kilroy</vt:lpstr>
      <vt:lpstr>PlanetLab</vt:lpstr>
      <vt:lpstr>PlanetLab signup</vt:lpstr>
      <vt:lpstr>Og nu om Emerald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Distribuerte Objekter</dc:title>
  <dc:creator>Eric Jul</dc:creator>
  <cp:lastModifiedBy>Eric Bartley Jul</cp:lastModifiedBy>
  <cp:revision>42</cp:revision>
  <dcterms:created xsi:type="dcterms:W3CDTF">2016-02-15T08:42:07Z</dcterms:created>
  <dcterms:modified xsi:type="dcterms:W3CDTF">2023-01-26T00:27:37Z</dcterms:modified>
</cp:coreProperties>
</file>