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5" r:id="rId3"/>
    <p:sldId id="257" r:id="rId4"/>
    <p:sldId id="308" r:id="rId5"/>
    <p:sldId id="258" r:id="rId6"/>
    <p:sldId id="259" r:id="rId7"/>
    <p:sldId id="309" r:id="rId8"/>
    <p:sldId id="310" r:id="rId9"/>
    <p:sldId id="279" r:id="rId10"/>
    <p:sldId id="311" r:id="rId11"/>
    <p:sldId id="306" r:id="rId12"/>
    <p:sldId id="313" r:id="rId13"/>
    <p:sldId id="280" r:id="rId14"/>
    <p:sldId id="281" r:id="rId15"/>
    <p:sldId id="315" r:id="rId16"/>
    <p:sldId id="316" r:id="rId1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06"/>
    <p:restoredTop sz="90630"/>
  </p:normalViewPr>
  <p:slideViewPr>
    <p:cSldViewPr>
      <p:cViewPr varScale="1">
        <p:scale>
          <a:sx n="104" d="100"/>
          <a:sy n="104" d="100"/>
        </p:scale>
        <p:origin x="14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A8B4C38-FA1C-475B-A863-13A56162FACD}" type="datetimeFigureOut">
              <a:rPr lang="da-DK"/>
              <a:pPr>
                <a:defRPr/>
              </a:pPr>
              <a:t>27.01.2023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66F4F1A-6A9B-4B35-8BEA-A3C58294E28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095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50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850C4-52CB-4B05-AB38-931655B43958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9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618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221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4433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53FBD-3CB6-48BE-8758-A0709F8AFB5F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18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782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728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0088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60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2E510-62D0-4295-9F46-313702928C5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758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71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61BFCC-AC34-4D30-B84C-82A32D3350DB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235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79D345-F39E-4D87-B9D2-C471EA019B89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27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91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673A5-B88C-4A5C-BA18-8F38F22E91A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91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CF6F2-1223-4C4B-AD71-C6F20B4ECB65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05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1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05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96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8F01-4DB9-4FCC-B5C6-962CD946014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7C2-4110-4FB0-8B33-02EB7A7E85E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44D1-0D27-4A72-B0F6-5C5FA0041BE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954A-DCC6-47C5-B13F-A1F76BE018B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B83C-B5ED-4097-A0E4-739309C1B2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8480-505C-4D03-B4BE-C37ABA95C31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3622-916F-40B3-9858-13E23FA1FE5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4B2D-5DF9-4950-B589-8B976EA84F8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361-2338-4CA3-AEE4-128D92AE3B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7559-0C4E-4C19-BEA2-4FE75A5C47E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2A8F-BA6A-44F2-93FB-4809D39A3F1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4" name="AutoShape 10"/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5" name="AutoShape 11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6" name="Rectangle 12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E7C40-B3D6-46A3-B083-44FE10DF2E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524000"/>
          </a:xfrm>
        </p:spPr>
        <p:txBody>
          <a:bodyPr/>
          <a:lstStyle/>
          <a:p>
            <a:pPr eaLnBrk="1" hangingPunct="1"/>
            <a:r>
              <a:rPr lang="da-DK"/>
              <a:t>Emerald - et OO-språk for distribuerte applikasjoner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857625"/>
            <a:ext cx="6357937" cy="2428875"/>
          </a:xfrm>
        </p:spPr>
        <p:txBody>
          <a:bodyPr/>
          <a:lstStyle/>
          <a:p>
            <a:pPr eaLnBrk="1" hangingPunct="1"/>
            <a:r>
              <a:rPr lang="da-DK" i="1" dirty="0"/>
              <a:t>Eric Jul</a:t>
            </a:r>
          </a:p>
          <a:p>
            <a:pPr eaLnBrk="1" hangingPunct="1"/>
            <a:r>
              <a:rPr lang="da-DK" i="1" dirty="0"/>
              <a:t>Programming Technology Group</a:t>
            </a:r>
          </a:p>
          <a:p>
            <a:pPr eaLnBrk="1" hangingPunct="1"/>
            <a:r>
              <a:rPr lang="da-DK" i="1" dirty="0"/>
              <a:t>Programming </a:t>
            </a:r>
            <a:r>
              <a:rPr lang="da-DK" i="1" dirty="0" err="1"/>
              <a:t>Section</a:t>
            </a:r>
            <a:endParaRPr lang="da-DK" i="1" dirty="0"/>
          </a:p>
          <a:p>
            <a:pPr eaLnBrk="1" hangingPunct="1"/>
            <a:r>
              <a:rPr lang="da-DK" i="1"/>
              <a:t>IfI, UiO</a:t>
            </a:r>
            <a:endParaRPr lang="da-DK" i="1" dirty="0"/>
          </a:p>
          <a:p>
            <a:pPr eaLnBrk="1" hangingPunct="1"/>
            <a:endParaRPr lang="da-DK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Let’s create objects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How to create an object?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Classic </a:t>
            </a:r>
            <a:r>
              <a:rPr lang="da-DK" sz="2800" dirty="0" err="1"/>
              <a:t>method</a:t>
            </a:r>
            <a:r>
              <a:rPr lang="da-DK" sz="2800" dirty="0"/>
              <a:t> (</a:t>
            </a:r>
            <a:r>
              <a:rPr lang="da-DK" sz="2800" dirty="0" err="1"/>
              <a:t>e.g</a:t>
            </a:r>
            <a:r>
              <a:rPr lang="da-DK" sz="2800" dirty="0"/>
              <a:t>., Java):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	X = </a:t>
            </a:r>
            <a:r>
              <a:rPr lang="da-DK" sz="28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da-DK" sz="2800" i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da-DK" sz="2800" i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endParaRPr lang="da-DK" sz="28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i="1" dirty="0">
                <a:cs typeface="Courier New" pitchFamily="49" charset="0"/>
              </a:rPr>
              <a:t>But</a:t>
            </a:r>
            <a:r>
              <a:rPr lang="da-DK" sz="2800" dirty="0">
                <a:cs typeface="Courier New" pitchFamily="49" charset="0"/>
              </a:rPr>
              <a:t> this requires classes – let’s try Occam’s razor: </a:t>
            </a:r>
          </a:p>
        </p:txBody>
      </p:sp>
    </p:spTree>
    <p:extLst>
      <p:ext uri="{BB962C8B-B14F-4D97-AF65-F5344CB8AC3E}">
        <p14:creationId xmlns:p14="http://schemas.microsoft.com/office/powerpoint/2010/main" val="4139654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Classless Object Construction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da-DK" sz="2000" dirty="0" err="1">
                <a:latin typeface="Courier New" pitchFamily="49" charset="0"/>
              </a:rPr>
              <a:t>object</a:t>
            </a:r>
            <a:r>
              <a:rPr lang="da-DK" sz="2000" dirty="0">
                <a:latin typeface="Courier New" pitchFamily="49" charset="0"/>
              </a:rPr>
              <a:t> </a:t>
            </a:r>
            <a:r>
              <a:rPr lang="da-DK" sz="2000" dirty="0" err="1">
                <a:latin typeface="Courier New" pitchFamily="49" charset="0"/>
              </a:rPr>
              <a:t>seqno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	var </a:t>
            </a:r>
            <a:r>
              <a:rPr lang="da-DK" sz="2000" dirty="0" err="1">
                <a:latin typeface="Courier New" pitchFamily="49" charset="0"/>
              </a:rPr>
              <a:t>prev</a:t>
            </a:r>
            <a:r>
              <a:rPr lang="da-DK" sz="2000" dirty="0">
                <a:latin typeface="Courier New" pitchFamily="49" charset="0"/>
              </a:rPr>
              <a:t>: </a:t>
            </a:r>
            <a:r>
              <a:rPr lang="da-DK" sz="2000" dirty="0" err="1">
                <a:latin typeface="Courier New" pitchFamily="49" charset="0"/>
              </a:rPr>
              <a:t>Integer</a:t>
            </a:r>
            <a:r>
              <a:rPr lang="da-DK" sz="2000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	operation </a:t>
            </a:r>
            <a:r>
              <a:rPr lang="da-DK" sz="2000" dirty="0" err="1">
                <a:latin typeface="Courier New" pitchFamily="49" charset="0"/>
              </a:rPr>
              <a:t>getSeqNo</a:t>
            </a:r>
            <a:r>
              <a:rPr lang="da-DK" sz="2000" dirty="0">
                <a:latin typeface="Courier New" pitchFamily="49" charset="0"/>
              </a:rPr>
              <a:t>[] -&gt; [</a:t>
            </a:r>
            <a:r>
              <a:rPr lang="da-DK" sz="2000" dirty="0" err="1">
                <a:latin typeface="Courier New" pitchFamily="49" charset="0"/>
              </a:rPr>
              <a:t>rs</a:t>
            </a:r>
            <a:r>
              <a:rPr lang="da-DK" sz="2000" dirty="0">
                <a:latin typeface="Courier New" pitchFamily="49" charset="0"/>
              </a:rPr>
              <a:t>: </a:t>
            </a:r>
            <a:r>
              <a:rPr lang="da-DK" sz="2000" dirty="0" err="1">
                <a:latin typeface="Courier New" pitchFamily="49" charset="0"/>
              </a:rPr>
              <a:t>Integer</a:t>
            </a:r>
            <a:r>
              <a:rPr lang="da-DK" sz="2000" dirty="0">
                <a:latin typeface="Courier New" pitchFamily="49" charset="0"/>
              </a:rPr>
              <a:t>]</a:t>
            </a: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		prev &lt;- prev +1</a:t>
            </a: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            </a:t>
            </a:r>
            <a:r>
              <a:rPr lang="da-DK" sz="2000" dirty="0" err="1">
                <a:latin typeface="Courier New" pitchFamily="49" charset="0"/>
              </a:rPr>
              <a:t>rs</a:t>
            </a:r>
            <a:r>
              <a:rPr lang="da-DK" sz="2000" dirty="0">
                <a:latin typeface="Courier New" pitchFamily="49" charset="0"/>
              </a:rPr>
              <a:t> &lt;- prev</a:t>
            </a: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	end </a:t>
            </a:r>
            <a:r>
              <a:rPr lang="da-DK" sz="2000" dirty="0" err="1">
                <a:latin typeface="Courier New" pitchFamily="49" charset="0"/>
              </a:rPr>
              <a:t>getSeqno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end </a:t>
            </a:r>
            <a:r>
              <a:rPr lang="da-DK" sz="2000" dirty="0" err="1">
                <a:latin typeface="Courier New" pitchFamily="49" charset="0"/>
              </a:rPr>
              <a:t>seqno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an </a:t>
            </a:r>
            <a:r>
              <a:rPr lang="da-DK" sz="2800" i="1" dirty="0" err="1"/>
              <a:t>executable</a:t>
            </a:r>
            <a:r>
              <a:rPr lang="da-DK" sz="2800" i="1" dirty="0"/>
              <a:t> </a:t>
            </a:r>
            <a:r>
              <a:rPr lang="da-DK" sz="2800" i="1" dirty="0" err="1"/>
              <a:t>expression</a:t>
            </a:r>
            <a:r>
              <a:rPr lang="da-DK" sz="2800" i="1" dirty="0"/>
              <a:t>!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Hello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en" sz="2800" dirty="0" err="1">
                <a:latin typeface="Courier New" pitchFamily="49" charset="0"/>
              </a:rPr>
              <a:t>const</a:t>
            </a:r>
            <a:r>
              <a:rPr lang="en" sz="2800" dirty="0">
                <a:latin typeface="Courier New" pitchFamily="49" charset="0"/>
              </a:rPr>
              <a:t> hello &lt;- object hello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  </a:t>
            </a:r>
            <a:r>
              <a:rPr lang="en" sz="2800" dirty="0" err="1">
                <a:latin typeface="Courier New" pitchFamily="49" charset="0"/>
              </a:rPr>
              <a:t>stdout.putstring</a:t>
            </a:r>
            <a:r>
              <a:rPr lang="en" sz="2800" dirty="0">
                <a:latin typeface="Courier New" pitchFamily="49" charset="0"/>
              </a:rPr>
              <a:t>["hello\n"]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end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end hello</a:t>
            </a: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 </a:t>
            </a:r>
            <a:r>
              <a:rPr lang="da-DK" sz="2800" dirty="0" err="1"/>
              <a:t>complete</a:t>
            </a:r>
            <a:r>
              <a:rPr lang="da-DK" sz="2800" dirty="0"/>
              <a:t> </a:t>
            </a:r>
            <a:r>
              <a:rPr lang="da-DK" sz="2800" dirty="0" err="1"/>
              <a:t>Emerald</a:t>
            </a:r>
            <a:r>
              <a:rPr lang="da-DK" sz="2800" dirty="0"/>
              <a:t> Program</a:t>
            </a:r>
            <a:endParaRPr lang="en-GB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8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Object Constructors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Execution results in a new object</a:t>
            </a:r>
          </a:p>
          <a:p>
            <a:pPr eaLnBrk="1" hangingPunct="1"/>
            <a:r>
              <a:rPr lang="da-DK"/>
              <a:t>Execute again – and get yet another object</a:t>
            </a:r>
          </a:p>
          <a:p>
            <a:pPr eaLnBrk="1" hangingPunct="1"/>
            <a:r>
              <a:rPr lang="da-DK" i="1"/>
              <a:t>No class!</a:t>
            </a:r>
          </a:p>
          <a:p>
            <a:pPr eaLnBrk="1" hangingPunct="1">
              <a:buFontTx/>
              <a:buNone/>
            </a:pPr>
            <a:endParaRPr lang="da-DK" i="1"/>
          </a:p>
          <a:p>
            <a:pPr eaLnBrk="1" hangingPunct="1">
              <a:buFontTx/>
              <a:buNone/>
            </a:pPr>
            <a:r>
              <a:rPr lang="da-DK" i="1"/>
              <a:t>Want classes?</a:t>
            </a:r>
            <a:endParaRPr lang="en-GB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An Object that is a Class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748463" cy="523840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r &lt;-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 var prev: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operation </a:t>
            </a:r>
            <a:r>
              <a:rPr lang="da-DK" sz="2400" dirty="0" err="1">
                <a:latin typeface="Courier New" pitchFamily="49" charset="0"/>
              </a:rPr>
              <a:t>getSeqNo</a:t>
            </a:r>
            <a:r>
              <a:rPr lang="da-DK" sz="2400" dirty="0">
                <a:latin typeface="Courier New" pitchFamily="49" charset="0"/>
              </a:rPr>
              <a:t>[]-&gt;[</a:t>
            </a:r>
            <a:r>
              <a:rPr lang="da-DK" sz="2400" dirty="0" err="1">
                <a:latin typeface="Courier New" pitchFamily="49" charset="0"/>
              </a:rPr>
              <a:t>rs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         </a:t>
            </a:r>
            <a:r>
              <a:rPr lang="da-DK" sz="2400" dirty="0" err="1">
                <a:latin typeface="Courier New" pitchFamily="49" charset="0"/>
              </a:rPr>
              <a:t>rs</a:t>
            </a:r>
            <a:r>
              <a:rPr lang="da-DK" sz="2400" dirty="0">
                <a:latin typeface="Courier New" pitchFamily="49" charset="0"/>
              </a:rPr>
              <a:t> &lt;-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   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Creating</a:t>
            </a:r>
            <a:r>
              <a:rPr lang="da-DK" dirty="0"/>
              <a:t> an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a (class) </a:t>
            </a:r>
            <a:r>
              <a:rPr lang="da-DK" dirty="0" err="1"/>
              <a:t>object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748463" cy="4662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var myseqno1: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Myseqno1 &lt;- </a:t>
            </a:r>
            <a:r>
              <a:rPr lang="da-DK" sz="2400" dirty="0" err="1">
                <a:latin typeface="Courier New" pitchFamily="49" charset="0"/>
              </a:rPr>
              <a:t>seqnoclass.create</a:t>
            </a:r>
            <a:r>
              <a:rPr lang="da-DK" sz="2400" dirty="0">
                <a:latin typeface="Courier New" pitchFamily="49" charset="0"/>
              </a:rPr>
              <a:t>[]</a:t>
            </a:r>
          </a:p>
        </p:txBody>
      </p:sp>
    </p:spTree>
    <p:extLst>
      <p:ext uri="{BB962C8B-B14F-4D97-AF65-F5344CB8AC3E}">
        <p14:creationId xmlns:p14="http://schemas.microsoft.com/office/powerpoint/2010/main" val="4142183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END OF LECTURE F1v23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748463" cy="4662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Lecture</a:t>
            </a:r>
            <a:r>
              <a:rPr lang="da-DK" sz="2400" dirty="0">
                <a:latin typeface="Courier New" pitchFamily="49" charset="0"/>
              </a:rPr>
              <a:t> F1v23 </a:t>
            </a:r>
            <a:r>
              <a:rPr lang="da-DK" sz="2400" dirty="0" err="1">
                <a:latin typeface="Courier New" pitchFamily="49" charset="0"/>
              </a:rPr>
              <a:t>ended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here</a:t>
            </a:r>
            <a:r>
              <a:rPr lang="da-DK" sz="2400" dirty="0">
                <a:latin typeface="Courier New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62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98500" y="1665288"/>
          <a:ext cx="7772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OS/OO-runtime-mobility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OO-language</a:t>
                      </a:r>
                      <a:r>
                        <a:rPr lang="en-US" sz="2400" baseline="0" dirty="0"/>
                        <a:t> design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Ph.D.</a:t>
                      </a:r>
                      <a:r>
                        <a:rPr lang="en-US" sz="2800" baseline="0" dirty="0"/>
                        <a:t> student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Eric 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Norm Hutchinson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Hank</a:t>
                      </a:r>
                      <a:r>
                        <a:rPr lang="en-US" sz="2800" baseline="0" dirty="0"/>
                        <a:t> Levy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Andrew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Main Contributions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65288"/>
            <a:ext cx="8358188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/>
              <a:t>Distribution: Mobile objects (Eric/Hank)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i="1"/>
              <a:t>Any </a:t>
            </a:r>
            <a:r>
              <a:rPr lang="da-DK"/>
              <a:t>object can move at </a:t>
            </a:r>
            <a:r>
              <a:rPr lang="da-DK" i="1"/>
              <a:t>any time. Full on-the-fly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object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thread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heterogeneous mobility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Conformity based type system (Norm/Andrew)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Type system based on conformity  principle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Well-defined semantics (e.g., NIL makes sense!)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Clean OO language (better than succesors?) including uniform object model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Background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Java?</a:t>
            </a:r>
          </a:p>
          <a:p>
            <a:r>
              <a:rPr lang="en-US" dirty="0"/>
              <a:t>Experienced Java programmer?</a:t>
            </a:r>
          </a:p>
          <a:p>
            <a:r>
              <a:rPr lang="da-DK" dirty="0"/>
              <a:t>SIMULA?</a:t>
            </a:r>
          </a:p>
          <a:p>
            <a:r>
              <a:rPr lang="da-DK" dirty="0"/>
              <a:t>Smalltalk</a:t>
            </a:r>
            <a:endParaRPr lang="en-US" dirty="0"/>
          </a:p>
          <a:p>
            <a:r>
              <a:rPr lang="en-US" dirty="0"/>
              <a:t>Other OO languages?</a:t>
            </a:r>
          </a:p>
          <a:p>
            <a:r>
              <a:rPr lang="da-DK" dirty="0" err="1"/>
              <a:t>Strong</a:t>
            </a:r>
            <a:r>
              <a:rPr lang="da-DK" dirty="0"/>
              <a:t> typing?</a:t>
            </a:r>
          </a:p>
          <a:p>
            <a:r>
              <a:rPr lang="da-DK" dirty="0" err="1"/>
              <a:t>Creating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using a CLASS?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History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Developed in Seattle at the University of Washington 1984-1987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Know by dozen and dozen of </a:t>
            </a:r>
            <a:r>
              <a:rPr lang="da-DK" dirty="0" err="1"/>
              <a:t>people</a:t>
            </a:r>
            <a:r>
              <a:rPr lang="da-DK" dirty="0"/>
              <a:t>! (Not </a:t>
            </a:r>
            <a:r>
              <a:rPr lang="da-DK" dirty="0" err="1"/>
              <a:t>really</a:t>
            </a:r>
            <a:r>
              <a:rPr lang="da-DK" dirty="0"/>
              <a:t> true: more </a:t>
            </a:r>
            <a:r>
              <a:rPr lang="da-DK" dirty="0" err="1"/>
              <a:t>than</a:t>
            </a:r>
            <a:r>
              <a:rPr lang="da-DK" dirty="0"/>
              <a:t> 1.100 citations!)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Emerald is green; Emerald City is Seattle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Original UW version: native code and virtual machine for VAX for </a:t>
            </a:r>
            <a:r>
              <a:rPr lang="en-US" i="1" dirty="0"/>
              <a:t>speed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UBC (University of </a:t>
            </a:r>
            <a:r>
              <a:rPr lang="en-US" u="sng" dirty="0"/>
              <a:t>B</a:t>
            </a:r>
            <a:r>
              <a:rPr lang="en-US" dirty="0"/>
              <a:t>ritish </a:t>
            </a:r>
            <a:r>
              <a:rPr lang="en-US" u="sng" dirty="0"/>
              <a:t>C</a:t>
            </a:r>
            <a:r>
              <a:rPr lang="en-US" dirty="0"/>
              <a:t>olumbia) version:  </a:t>
            </a:r>
            <a:r>
              <a:rPr lang="en-US" u="sng" dirty="0"/>
              <a:t>B</a:t>
            </a:r>
            <a:r>
              <a:rPr lang="en-US" dirty="0"/>
              <a:t>yte </a:t>
            </a:r>
            <a:r>
              <a:rPr lang="en-US" u="sng" dirty="0"/>
              <a:t>C</a:t>
            </a:r>
            <a:r>
              <a:rPr lang="en-US" dirty="0"/>
              <a:t>odes for </a:t>
            </a:r>
            <a:r>
              <a:rPr lang="en-US" i="1" dirty="0"/>
              <a:t>portability</a:t>
            </a:r>
            <a:r>
              <a:rPr lang="en-US" dirty="0"/>
              <a:t>; compiler written in BC Emerald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does it look like?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93838"/>
            <a:ext cx="8208912" cy="4830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/>
              <a:t>In a nutshell: Java with an </a:t>
            </a:r>
            <a:r>
              <a:rPr lang="da-DK" dirty="0" err="1"/>
              <a:t>Algol-like</a:t>
            </a:r>
            <a:r>
              <a:rPr lang="da-DK" dirty="0"/>
              <a:t> </a:t>
            </a:r>
            <a:r>
              <a:rPr lang="da-DK" dirty="0" err="1"/>
              <a:t>syntax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., ”{” </a:t>
            </a:r>
            <a:r>
              <a:rPr lang="da-DK" dirty="0" err="1"/>
              <a:t>replaced</a:t>
            </a:r>
            <a:r>
              <a:rPr lang="da-DK" dirty="0"/>
              <a:t> by ”</a:t>
            </a:r>
            <a:r>
              <a:rPr lang="da-DK" dirty="0" err="1"/>
              <a:t>begin</a:t>
            </a:r>
            <a:r>
              <a:rPr lang="da-DK" dirty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Heavily inspired by Algol/Simula and Smalltalk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”Clean” OO language – ”everything” is an object: data, integers, strings, arrays, classes, types as in Smalltalk (unlike Java)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Language constructs are NOT </a:t>
            </a:r>
            <a:r>
              <a:rPr lang="da-DK" dirty="0" err="1"/>
              <a:t>objects</a:t>
            </a:r>
            <a:r>
              <a:rPr lang="da-DK" dirty="0"/>
              <a:t> (</a:t>
            </a:r>
            <a:r>
              <a:rPr lang="da-DK" dirty="0" err="1"/>
              <a:t>unlike</a:t>
            </a:r>
            <a:r>
              <a:rPr lang="da-DK" dirty="0"/>
              <a:t> Smalltalk) – for </a:t>
            </a:r>
            <a:r>
              <a:rPr lang="da-DK" dirty="0" err="1"/>
              <a:t>compilability</a:t>
            </a:r>
            <a:r>
              <a:rPr lang="da-DK" dirty="0"/>
              <a:t> &amp; speed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No pointers: just object &amp; object references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(Anno 1984)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698500" y="1665288"/>
            <a:ext cx="7772400" cy="4841874"/>
          </a:xfrm>
        </p:spPr>
        <p:txBody>
          <a:bodyPr/>
          <a:lstStyle/>
          <a:p>
            <a:r>
              <a:rPr lang="en-US" dirty="0"/>
              <a:t>Objects in a distributed context</a:t>
            </a:r>
          </a:p>
          <a:p>
            <a:r>
              <a:rPr lang="en-US" dirty="0"/>
              <a:t>Smalltalk SLOW – want ~ C performance</a:t>
            </a:r>
          </a:p>
          <a:p>
            <a:r>
              <a:rPr lang="en-US" dirty="0"/>
              <a:t>Want strong typing</a:t>
            </a:r>
          </a:p>
          <a:p>
            <a:r>
              <a:rPr lang="en-US" dirty="0"/>
              <a:t>Want lightweight objects</a:t>
            </a:r>
          </a:p>
          <a:p>
            <a:r>
              <a:rPr lang="en-US" dirty="0"/>
              <a:t>Want full distribution including location concept, failure handling</a:t>
            </a:r>
          </a:p>
          <a:p>
            <a:r>
              <a:rPr lang="en-US" dirty="0"/>
              <a:t>Want full, on-the-fly mobility</a:t>
            </a:r>
          </a:p>
          <a:p>
            <a:r>
              <a:rPr lang="en-US" dirty="0"/>
              <a:t>Want SIMPLICITY, KISS, Keep it simple, stupid!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here?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698500" y="1665288"/>
            <a:ext cx="8265988" cy="4114800"/>
          </a:xfrm>
        </p:spPr>
        <p:txBody>
          <a:bodyPr/>
          <a:lstStyle/>
          <a:p>
            <a:r>
              <a:rPr lang="da-DK" dirty="0"/>
              <a:t>Language uniquely designed for distritbution</a:t>
            </a:r>
          </a:p>
          <a:p>
            <a:r>
              <a:rPr lang="da-DK" dirty="0"/>
              <a:t>Distribution easy to </a:t>
            </a:r>
            <a:r>
              <a:rPr lang="da-DK" dirty="0" err="1"/>
              <a:t>use</a:t>
            </a:r>
            <a:endParaRPr lang="da-DK" dirty="0"/>
          </a:p>
          <a:p>
            <a:r>
              <a:rPr lang="da-DK" dirty="0"/>
              <a:t>Runnable on </a:t>
            </a:r>
            <a:r>
              <a:rPr lang="da-DK" dirty="0" err="1"/>
              <a:t>world-wide</a:t>
            </a:r>
            <a:r>
              <a:rPr lang="da-DK" dirty="0"/>
              <a:t> PlanetLab</a:t>
            </a:r>
          </a:p>
          <a:p>
            <a:r>
              <a:rPr lang="da-DK" dirty="0"/>
              <a:t>Illustrates PRINCIPLES</a:t>
            </a:r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2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Let’s start with objects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Principle: </a:t>
            </a:r>
            <a:r>
              <a:rPr lang="da-DK" sz="2800" i="1" dirty="0">
                <a:cs typeface="Courier New" pitchFamily="49" charset="0"/>
              </a:rPr>
              <a:t>Everything is an object!</a:t>
            </a:r>
            <a:endParaRPr lang="da-DK" sz="2800" i="1" dirty="0"/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endParaRPr lang="da-D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C:\Programmer\Microsoft Office\Templates\Presentation Designs\Marble.pot</Template>
  <TotalTime>15367</TotalTime>
  <Words>621</Words>
  <Application>Microsoft Macintosh PowerPoint</Application>
  <PresentationFormat>Skjermfremvisning (4:3)</PresentationFormat>
  <Paragraphs>125</Paragraphs>
  <Slides>16</Slides>
  <Notes>16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Calibri</vt:lpstr>
      <vt:lpstr>Courier New</vt:lpstr>
      <vt:lpstr>Times New Roman</vt:lpstr>
      <vt:lpstr>Marble</vt:lpstr>
      <vt:lpstr>Emerald - et OO-språk for distribuerte applikasjoner</vt:lpstr>
      <vt:lpstr>People</vt:lpstr>
      <vt:lpstr>Main Contributions</vt:lpstr>
      <vt:lpstr>YOUR Background</vt:lpstr>
      <vt:lpstr>History</vt:lpstr>
      <vt:lpstr>What does it look like?</vt:lpstr>
      <vt:lpstr>Why? (Anno 1984)</vt:lpstr>
      <vt:lpstr>Why here?</vt:lpstr>
      <vt:lpstr>Let’s start with objects</vt:lpstr>
      <vt:lpstr>Let’s create objects</vt:lpstr>
      <vt:lpstr>Classless Object Construction</vt:lpstr>
      <vt:lpstr>Hello</vt:lpstr>
      <vt:lpstr>Object Constructors</vt:lpstr>
      <vt:lpstr>An Object that is a Class</vt:lpstr>
      <vt:lpstr>Creating an object using a (class) object</vt:lpstr>
      <vt:lpstr>END OF LECTURE F1v23</vt:lpstr>
    </vt:vector>
  </TitlesOfParts>
  <Company>DIKU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– distributed OO language</dc:title>
  <dc:creator>Eric Jul</dc:creator>
  <cp:lastModifiedBy>Eric Bartley Jul</cp:lastModifiedBy>
  <cp:revision>57</cp:revision>
  <cp:lastPrinted>1601-01-01T00:00:00Z</cp:lastPrinted>
  <dcterms:created xsi:type="dcterms:W3CDTF">2016-02-29T13:14:49Z</dcterms:created>
  <dcterms:modified xsi:type="dcterms:W3CDTF">2023-01-27T12:44:14Z</dcterms:modified>
</cp:coreProperties>
</file>