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60" r:id="rId6"/>
    <p:sldId id="261" r:id="rId7"/>
    <p:sldId id="268" r:id="rId8"/>
    <p:sldId id="269" r:id="rId9"/>
    <p:sldId id="270" r:id="rId10"/>
    <p:sldId id="267" r:id="rId11"/>
    <p:sldId id="262" r:id="rId12"/>
    <p:sldId id="263" r:id="rId13"/>
    <p:sldId id="271" r:id="rId14"/>
    <p:sldId id="266" r:id="rId15"/>
    <p:sldId id="273" r:id="rId16"/>
    <p:sldId id="26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BFB"/>
    <a:srgbClr val="F7EB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289519-73BB-434B-AC5C-C5C33F6F0FF0}" v="5040" dt="2020-10-06T13:40:26.9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0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B803858-9359-460A-9DAC-C8C78D8222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09D946B-8F91-4682-A1C6-4F12530EB6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6EB1771-3376-4AD3-BEEF-CD7C4D8B2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55D9-F0A3-42B7-8C32-3C9DADB22D58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0D57AE3-21DE-4975-920F-81A463675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4DE90D6-E314-439A-B959-973DFEA8C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51CE-97DA-4AF7-9919-B131008D5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489225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E9BAED4-E3A9-44FF-A367-D051ACB9D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A1FE66B-3399-4AD0-9CF7-56A6B4E783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6EDC986-1AC8-4EAF-A819-5C42071CB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55D9-F0A3-42B7-8C32-3C9DADB22D58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000A2D8-4EB5-4C5D-A6B3-F4A1EDFB6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CEE2E29-FD01-4762-8440-F7425EC91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51CE-97DA-4AF7-9919-B131008D5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038772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0C774D4C-5164-483F-8D1B-434E7F8585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B4A1E24D-66CC-4EB2-901D-99C2578DDB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C0F3681-A54F-4A1B-8DD8-E813CA609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55D9-F0A3-42B7-8C32-3C9DADB22D58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366866E-3CA8-4461-BF02-30159E931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53572DE-BB94-4C80-B592-6AD50926B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51CE-97DA-4AF7-9919-B131008D5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21132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746AAD6-354C-4692-9369-34302F783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8C2DE2B-62AA-4AD1-8F3B-94880FAC6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7D06F33-0A0F-47EA-9BB7-7782B37D5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55D9-F0A3-42B7-8C32-3C9DADB22D58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0F3CF89-138A-40A9-A346-8BCD52370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1F3F0E9-51EA-4B0F-88E6-058FA500F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51CE-97DA-4AF7-9919-B131008D5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251078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84EF62D-1546-4533-9BD9-D8DDD0E0B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E4F1619-C329-4B9B-B568-8EAA5F248A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2C89F41-F149-482E-B4DA-B705AC3EB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55D9-F0A3-42B7-8C32-3C9DADB22D58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1191051-FFBF-40FB-9CE4-F3891FD98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6ACD83F-A06E-49E8-B632-CF1106827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51CE-97DA-4AF7-9919-B131008D5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78697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B9D5123-BA57-4E87-B33C-A8A79268C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8D02C1C-9478-4742-99B4-EEDE52B5F5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5141CF2-9F6C-4239-8FA0-5E959EDAA6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CE41A87-B4AE-4E91-884B-46AE2AC5C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55D9-F0A3-42B7-8C32-3C9DADB22D58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38E8D61-CF5E-40C5-87B3-7DCC51B2F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469743A-BE19-4E0F-B013-BA9E9253D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51CE-97DA-4AF7-9919-B131008D5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018349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78AA8EE-8703-4D73-AA87-8D66B1DCE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D5EC5F1-23C6-44A0-8420-BF7D98EDC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F3D9ABB-9EB7-46BD-ADE8-DFC3B9ADAE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ADB0AF75-5126-4DD5-B1E5-47C10951B9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72CEB77A-B7E1-4CCD-8DE6-AFF61A7E97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7DC2731-D2DB-4552-85E7-E80D11B86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55D9-F0A3-42B7-8C32-3C9DADB22D58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01CB25A0-914F-437F-829D-99A06055F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90259F57-E463-4108-B0F5-6A6F8862F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51CE-97DA-4AF7-9919-B131008D5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780489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39D2C5A-5C87-4D73-BE1E-A1C21102B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88EAF7B1-9770-49F1-B68A-927448F13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55D9-F0A3-42B7-8C32-3C9DADB22D58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32A2F06-2215-4DAE-A047-D0DA24820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19198C2-5575-41F7-AF9B-64DC304CB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51CE-97DA-4AF7-9919-B131008D5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175657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C45E04E6-B7E2-42F0-8060-885516192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55D9-F0A3-42B7-8C32-3C9DADB22D58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B27C05EE-652A-475B-896C-8884A0BD3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66F6F321-ECE0-4CC0-8BD2-41A77637E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51CE-97DA-4AF7-9919-B131008D5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753921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1D6985-604A-46D7-829E-B6F992E9F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76FA4DF-7495-4D1B-86C5-FBB8A52F9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F9B9FD3C-325E-406F-BD98-B14B269FCF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7DC0C24-9369-4D90-B746-FDB669A4B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55D9-F0A3-42B7-8C32-3C9DADB22D58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B081F60-04D3-4346-8B76-6CC172023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40E48AA-DE6A-4E79-9512-1508B3882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51CE-97DA-4AF7-9919-B131008D5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15642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BF0E971-3532-48AD-923C-4977A8628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F7B7410-0DEC-4602-85D9-4FA728F388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7999106-5FC6-4C9C-A75F-2608A8667E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E53C395-46B7-46C3-A922-257D14ECE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55D9-F0A3-42B7-8C32-3C9DADB22D58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2B17773-9470-4071-9DED-38E089568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1B0F6FE-AC27-4ECF-B599-2D415EA0E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51CE-97DA-4AF7-9919-B131008D5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419305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EB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AF3E8354-5AA3-45D5-991F-CD74902DF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8CE604E-D445-4886-BC51-A99665AAEE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5B7D767-9F61-4EEA-9F6C-13921CD25F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855D9-F0A3-42B7-8C32-3C9DADB22D58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26E7513-0ACA-488F-A1CD-6F98D60789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F8BA3EC-18F6-467F-B229-1DD19976C5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951CE-97DA-4AF7-9919-B131008D5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7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712FE08B-6E89-4876-A4BB-4A43F54E46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581025"/>
            <a:ext cx="9144000" cy="5695950"/>
          </a:xfrm>
          <a:ln>
            <a:noFill/>
          </a:ln>
        </p:spPr>
        <p:txBody>
          <a:bodyPr anchor="ctr">
            <a:normAutofit/>
          </a:bodyPr>
          <a:lstStyle/>
          <a:p>
            <a:r>
              <a:rPr lang="en-US" sz="7200" dirty="0" err="1"/>
              <a:t>Velkommen</a:t>
            </a:r>
            <a:r>
              <a:rPr lang="en-US" sz="7200" dirty="0"/>
              <a:t> </a:t>
            </a:r>
            <a:r>
              <a:rPr lang="en-US" sz="7200" dirty="0" err="1"/>
              <a:t>til</a:t>
            </a:r>
            <a:r>
              <a:rPr lang="en-US" sz="7200" dirty="0"/>
              <a:t> </a:t>
            </a:r>
            <a:r>
              <a:rPr lang="en-US" sz="7200" dirty="0" err="1"/>
              <a:t>gruppetime</a:t>
            </a:r>
            <a:r>
              <a:rPr lang="en-US" sz="7200" dirty="0"/>
              <a:t> </a:t>
            </a:r>
            <a:r>
              <a:rPr lang="en-US" sz="7200" dirty="0" err="1"/>
              <a:t>i</a:t>
            </a:r>
            <a:br>
              <a:rPr lang="en-US" sz="7200" dirty="0"/>
            </a:br>
            <a:r>
              <a:rPr lang="en-US" sz="7200" dirty="0"/>
              <a:t>INEC1800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CE95149F-781C-45EC-AB79-CE10ABD505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43990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5C5F8B9-3440-4E7A-A748-BDA6F8FCC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Isokostnadskurver</a:t>
            </a:r>
            <a:r>
              <a:rPr lang="en-US" dirty="0"/>
              <a:t> (del 2 av 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C10A19DB-EABA-4D07-8C10-2BF4A8DBCA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𝐾𝐿</m:t>
                    </m:r>
                  </m:oMath>
                </a14:m>
                <a:r>
                  <a:rPr lang="en-US" dirty="0"/>
                  <a:t>		</a:t>
                </a:r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r>
                  <a:rPr lang="en-US" dirty="0"/>
                  <a:t>		</a:t>
                </a:r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𝑤𝐿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𝑟𝐾</m:t>
                    </m:r>
                  </m:oMath>
                </a14:m>
                <a:endParaRPr lang="nb-NO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=6∗5+3∗10=60</m:t>
                    </m:r>
                  </m:oMath>
                </a14:m>
                <a:endParaRPr lang="nb-NO" b="0" dirty="0"/>
              </a:p>
              <a:p>
                <a14:m>
                  <m:oMath xmlns:m="http://schemas.openxmlformats.org/officeDocument/2006/math">
                    <m:r>
                      <a:rPr lang="nb-NO" i="1">
                        <a:latin typeface="Cambria Math" panose="02040503050406030204" pitchFamily="18" charset="0"/>
                      </a:rPr>
                      <m:t>𝐾</m:t>
                    </m:r>
                    <m:r>
                      <a:rPr lang="nb-NO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i="1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nb-NO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nb-NO" i="1">
                            <a:latin typeface="Cambria Math" panose="02040503050406030204" pitchFamily="18" charset="0"/>
                          </a:rPr>
                          <m:t>𝑤𝐿</m:t>
                        </m:r>
                      </m:num>
                      <m:den>
                        <m:r>
                          <a:rPr lang="nb-NO" i="1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  <m:r>
                      <a:rPr lang="nb-NO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i="1"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r>
                          <a:rPr lang="nb-NO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nb-NO" i="1">
                        <a:latin typeface="Cambria Math" panose="02040503050406030204" pitchFamily="18" charset="0"/>
                      </a:rPr>
                      <m:t>−2</m:t>
                    </m:r>
                    <m:r>
                      <a:rPr lang="nb-NO" i="1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endParaRPr lang="nb-NO" dirty="0"/>
              </a:p>
              <a:p>
                <a:r>
                  <a:rPr lang="nb-NO" dirty="0"/>
                  <a:t>Isokostnadskurve:</a:t>
                </a:r>
              </a:p>
              <a:p>
                <a14:m>
                  <m:oMath xmlns:m="http://schemas.openxmlformats.org/officeDocument/2006/math">
                    <m:r>
                      <a:rPr lang="nb-NO" i="1">
                        <a:latin typeface="Cambria Math" panose="02040503050406030204" pitchFamily="18" charset="0"/>
                      </a:rPr>
                      <m:t>𝐾</m:t>
                    </m:r>
                    <m:r>
                      <a:rPr lang="nb-NO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60</m:t>
                        </m:r>
                      </m:num>
                      <m:den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nb-NO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=20−2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endParaRPr lang="nb-NO" dirty="0"/>
              </a:p>
              <a:p>
                <a:r>
                  <a:rPr lang="nb-NO" dirty="0"/>
                  <a:t>Isokvant:</a:t>
                </a:r>
              </a:p>
              <a:p>
                <a14:m>
                  <m:oMath xmlns:m="http://schemas.openxmlformats.org/officeDocument/2006/math">
                    <m:r>
                      <a:rPr lang="nb-NO" i="1">
                        <a:latin typeface="Cambria Math" panose="02040503050406030204" pitchFamily="18" charset="0"/>
                      </a:rPr>
                      <m:t>𝐾</m:t>
                    </m:r>
                    <m:r>
                      <a:rPr lang="nb-NO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50</m:t>
                        </m:r>
                      </m:num>
                      <m:den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</m:oMath>
                </a14:m>
                <a:endParaRPr lang="nb-NO" dirty="0"/>
              </a:p>
              <a:p>
                <a:endParaRPr lang="nb-NO" dirty="0"/>
              </a:p>
              <a:p>
                <a:endParaRPr lang="nb-NO" b="0" dirty="0"/>
              </a:p>
              <a:p>
                <a:endParaRPr lang="nb-NO" b="0" dirty="0"/>
              </a:p>
              <a:p>
                <a:endParaRPr lang="nb-NO" b="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C10A19DB-EABA-4D07-8C10-2BF4A8DBCA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A1E45156-4987-4B5F-931A-FE34ED249310}"/>
                  </a:ext>
                </a:extLst>
              </p:cNvPr>
              <p:cNvSpPr txBox="1"/>
              <p:nvPr/>
            </p:nvSpPr>
            <p:spPr>
              <a:xfrm>
                <a:off x="7608276" y="2340104"/>
                <a:ext cx="3745524" cy="830997"/>
              </a:xfrm>
              <a:prstGeom prst="rect">
                <a:avLst/>
              </a:prstGeom>
              <a:solidFill>
                <a:srgbClr val="FBFBFB"/>
              </a:solidFill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I </a:t>
                </a:r>
                <a:r>
                  <a:rPr lang="en-US" sz="2400" dirty="0" err="1"/>
                  <a:t>forrige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oppgave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fant</a:t>
                </a:r>
                <a:r>
                  <a:rPr lang="en-US" sz="2400" dirty="0"/>
                  <a:t> vi </a:t>
                </a:r>
                <a:r>
                  <a:rPr lang="en-US" sz="2400" dirty="0" err="1"/>
                  <a:t>ut</a:t>
                </a:r>
                <a:r>
                  <a:rPr lang="en-US" sz="2400" dirty="0"/>
                  <a:t>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=50⇒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en-US" sz="2400" dirty="0" smtClean="0">
                          <a:latin typeface="Cambria Math" panose="02040503050406030204" pitchFamily="18" charset="0"/>
                        </a:rPr>
                        <m:t>∧</m:t>
                      </m:r>
                      <m:r>
                        <m:rPr>
                          <m:sty m:val="p"/>
                        </m:rPr>
                        <a:rPr lang="nb-NO" sz="2400" b="0" i="0" dirty="0" smtClean="0">
                          <a:latin typeface="Cambria Math" panose="02040503050406030204" pitchFamily="18" charset="0"/>
                        </a:rPr>
                        <m:t>K</m:t>
                      </m:r>
                      <m:r>
                        <a:rPr lang="nb-NO" sz="2400" b="0" i="0" dirty="0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A1E45156-4987-4B5F-931A-FE34ED2493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8276" y="2340104"/>
                <a:ext cx="3745524" cy="830997"/>
              </a:xfrm>
              <a:prstGeom prst="rect">
                <a:avLst/>
              </a:prstGeom>
              <a:blipFill>
                <a:blip r:embed="rId3"/>
                <a:stretch>
                  <a:fillRect l="-162" t="-5072" b="-5797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5698538F-186D-457C-8B38-43EAEBA4A6FC}"/>
                  </a:ext>
                </a:extLst>
              </p:cNvPr>
              <p:cNvSpPr txBox="1"/>
              <p:nvPr/>
            </p:nvSpPr>
            <p:spPr>
              <a:xfrm>
                <a:off x="7608276" y="3171101"/>
                <a:ext cx="3745524" cy="461665"/>
              </a:xfrm>
              <a:prstGeom prst="rect">
                <a:avLst/>
              </a:prstGeom>
              <a:solidFill>
                <a:srgbClr val="FBFBFB"/>
              </a:solidFill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/>
                  <a:t>Fordi </a:t>
                </a:r>
                <a14:m>
                  <m:oMath xmlns:m="http://schemas.openxmlformats.org/officeDocument/2006/math">
                    <m:r>
                      <a:rPr lang="nb-NO" sz="2400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nb-NO" sz="2400" i="1">
                        <a:latin typeface="Cambria Math" panose="02040503050406030204" pitchFamily="18" charset="0"/>
                      </a:rPr>
                      <m:t>=50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5698538F-186D-457C-8B38-43EAEBA4A6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8276" y="3171101"/>
                <a:ext cx="3745524" cy="461665"/>
              </a:xfrm>
              <a:prstGeom prst="rect">
                <a:avLst/>
              </a:prstGeom>
              <a:blipFill>
                <a:blip r:embed="rId4"/>
                <a:stretch>
                  <a:fillRect t="-8974" b="-26923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55338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86A8BBF-6718-4C1D-A42C-29F7D4F66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Skalaavkastning</a:t>
            </a:r>
            <a:r>
              <a:rPr lang="en-US" dirty="0"/>
              <a:t> (del 1 av 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80DB21DF-22AE-46C1-87BD-CBEBA0D67C5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r>
                  <a:rPr lang="en-US" dirty="0"/>
                  <a:t>20 </a:t>
                </a:r>
                <a:r>
                  <a:rPr lang="en-US" dirty="0" err="1"/>
                  <a:t>kapital</a:t>
                </a:r>
                <a:r>
                  <a:rPr lang="en-US" dirty="0"/>
                  <a:t> </a:t>
                </a:r>
                <a:r>
                  <a:rPr lang="en-US" dirty="0" err="1"/>
                  <a:t>og</a:t>
                </a:r>
                <a:r>
                  <a:rPr lang="en-US" dirty="0"/>
                  <a:t> 15 </a:t>
                </a:r>
                <a:r>
                  <a:rPr lang="en-US" dirty="0" err="1"/>
                  <a:t>arbeidskraft</a:t>
                </a:r>
                <a:r>
                  <a:rPr lang="en-US" dirty="0"/>
                  <a:t> </a:t>
                </a:r>
                <a:r>
                  <a:rPr lang="en-US" dirty="0" err="1"/>
                  <a:t>gir</a:t>
                </a:r>
                <a:r>
                  <a:rPr lang="en-US" dirty="0"/>
                  <a:t> </a:t>
                </a:r>
                <a:r>
                  <a:rPr lang="en-US" dirty="0" err="1"/>
                  <a:t>oss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20,15</m:t>
                        </m:r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</a:rPr>
                      <m:t>=125</m:t>
                    </m:r>
                  </m:oMath>
                </a14:m>
                <a:endParaRPr lang="en-US" dirty="0"/>
              </a:p>
              <a:p>
                <a:r>
                  <a:rPr lang="en-US" dirty="0" err="1"/>
                  <a:t>Hva</a:t>
                </a:r>
                <a:r>
                  <a:rPr lang="en-US" dirty="0"/>
                  <a:t> </a:t>
                </a:r>
                <a:r>
                  <a:rPr lang="en-US" dirty="0" err="1"/>
                  <a:t>skjer</a:t>
                </a:r>
                <a:r>
                  <a:rPr lang="en-US" dirty="0"/>
                  <a:t> om vi </a:t>
                </a:r>
                <a:r>
                  <a:rPr lang="en-US" dirty="0" err="1"/>
                  <a:t>dobler</a:t>
                </a:r>
                <a:r>
                  <a:rPr lang="en-US" dirty="0"/>
                  <a:t> </a:t>
                </a:r>
                <a:r>
                  <a:rPr lang="en-US" dirty="0" err="1"/>
                  <a:t>innsatsfaktorene</a:t>
                </a:r>
                <a:r>
                  <a:rPr lang="en-US" dirty="0"/>
                  <a:t>? (40 </a:t>
                </a:r>
                <a:r>
                  <a:rPr lang="en-US" dirty="0" err="1"/>
                  <a:t>kapital</a:t>
                </a:r>
                <a:r>
                  <a:rPr lang="en-US" dirty="0"/>
                  <a:t>, 30 </a:t>
                </a:r>
                <a:r>
                  <a:rPr lang="en-US" dirty="0" err="1"/>
                  <a:t>arbeidskraft</a:t>
                </a:r>
                <a:r>
                  <a:rPr lang="en-US" dirty="0"/>
                  <a:t>)</a:t>
                </a:r>
              </a:p>
              <a:p>
                <a:pPr lvl="1"/>
                <a:r>
                  <a:rPr lang="en-US" b="0" dirty="0" err="1"/>
                  <a:t>Doblet</a:t>
                </a:r>
                <a:r>
                  <a:rPr lang="en-US" b="0" dirty="0"/>
                  <a:t> </a:t>
                </a:r>
                <a:r>
                  <a:rPr lang="en-US" b="0" dirty="0" err="1"/>
                  <a:t>produksjon</a:t>
                </a:r>
                <a:r>
                  <a:rPr lang="en-US" b="0" dirty="0"/>
                  <a:t>?</a:t>
                </a:r>
              </a:p>
              <a:p>
                <a:pPr lvl="1"/>
                <a:r>
                  <a:rPr lang="en-US" b="1" dirty="0"/>
                  <a:t>Mer</a:t>
                </a:r>
                <a:r>
                  <a:rPr lang="en-US" dirty="0"/>
                  <a:t> </a:t>
                </a:r>
                <a:r>
                  <a:rPr lang="en-US" dirty="0" err="1"/>
                  <a:t>enn</a:t>
                </a:r>
                <a:r>
                  <a:rPr lang="en-US" dirty="0"/>
                  <a:t> </a:t>
                </a:r>
                <a:r>
                  <a:rPr lang="en-US" dirty="0" err="1"/>
                  <a:t>doblet</a:t>
                </a:r>
                <a:r>
                  <a:rPr lang="en-US" dirty="0"/>
                  <a:t> </a:t>
                </a:r>
                <a:r>
                  <a:rPr lang="en-US" dirty="0" err="1"/>
                  <a:t>produksjon</a:t>
                </a:r>
                <a:r>
                  <a:rPr lang="en-US" dirty="0"/>
                  <a:t>?</a:t>
                </a:r>
              </a:p>
              <a:p>
                <a:pPr lvl="1"/>
                <a:r>
                  <a:rPr lang="en-US" dirty="0" err="1"/>
                  <a:t>Mindre</a:t>
                </a:r>
                <a:r>
                  <a:rPr lang="en-US" dirty="0"/>
                  <a:t> </a:t>
                </a:r>
                <a:r>
                  <a:rPr lang="en-US" dirty="0" err="1"/>
                  <a:t>enn</a:t>
                </a:r>
                <a:r>
                  <a:rPr lang="en-US" dirty="0"/>
                  <a:t> </a:t>
                </a:r>
                <a:r>
                  <a:rPr lang="en-US" dirty="0" err="1"/>
                  <a:t>doblet</a:t>
                </a:r>
                <a:r>
                  <a:rPr lang="en-US" dirty="0"/>
                  <a:t> </a:t>
                </a:r>
                <a:r>
                  <a:rPr lang="en-US" dirty="0" err="1"/>
                  <a:t>produksjon</a:t>
                </a:r>
                <a:r>
                  <a:rPr lang="en-US" dirty="0"/>
                  <a:t>?</a:t>
                </a:r>
              </a:p>
              <a:p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,2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</a:rPr>
                      <m:t>=8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+6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+6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=2</m:t>
                    </m:r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d>
                  </m:oMath>
                </a14:m>
                <a:endParaRPr lang="nb-NO" b="0" dirty="0"/>
              </a:p>
              <a:p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,2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</a:rPr>
                      <m:t>=2∗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nb-NO" b="0" dirty="0"/>
              </a:p>
            </p:txBody>
          </p:sp>
        </mc:Choice>
        <mc:Fallback xmlns="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80DB21DF-22AE-46C1-87BD-CBEBA0D67C5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kstSylinder 6">
                <a:extLst>
                  <a:ext uri="{FF2B5EF4-FFF2-40B4-BE49-F238E27FC236}">
                    <a16:creationId xmlns:a16="http://schemas.microsoft.com/office/drawing/2014/main" id="{E3EC353C-179D-49B7-ABB8-E0DD89108F87}"/>
                  </a:ext>
                </a:extLst>
              </p:cNvPr>
              <p:cNvSpPr txBox="1"/>
              <p:nvPr/>
            </p:nvSpPr>
            <p:spPr>
              <a:xfrm>
                <a:off x="8440614" y="3585795"/>
                <a:ext cx="2913185" cy="830997"/>
              </a:xfrm>
              <a:prstGeom prst="rect">
                <a:avLst/>
              </a:prstGeom>
              <a:solidFill>
                <a:srgbClr val="FBFBFB"/>
              </a:solidFill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/>
                  <a:t>Husker at: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nb-NO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sz="24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nb-NO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nb-NO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</m:d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kstSylinder 6">
                <a:extLst>
                  <a:ext uri="{FF2B5EF4-FFF2-40B4-BE49-F238E27FC236}">
                    <a16:creationId xmlns:a16="http://schemas.microsoft.com/office/drawing/2014/main" id="{E3EC353C-179D-49B7-ABB8-E0DD89108F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0614" y="3585795"/>
                <a:ext cx="2913185" cy="830997"/>
              </a:xfrm>
              <a:prstGeom prst="rect">
                <a:avLst/>
              </a:prstGeom>
              <a:blipFill>
                <a:blip r:embed="rId3"/>
                <a:stretch>
                  <a:fillRect t="-5036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kstSylinder 7">
            <a:extLst>
              <a:ext uri="{FF2B5EF4-FFF2-40B4-BE49-F238E27FC236}">
                <a16:creationId xmlns:a16="http://schemas.microsoft.com/office/drawing/2014/main" id="{283344F0-DD32-4663-9860-9FFDEEB0B4DD}"/>
              </a:ext>
            </a:extLst>
          </p:cNvPr>
          <p:cNvSpPr txBox="1"/>
          <p:nvPr/>
        </p:nvSpPr>
        <p:spPr>
          <a:xfrm>
            <a:off x="8440614" y="4416792"/>
            <a:ext cx="2913185" cy="1200329"/>
          </a:xfrm>
          <a:prstGeom prst="rect">
            <a:avLst/>
          </a:prstGeom>
          <a:solidFill>
            <a:srgbClr val="FBFBFB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Dobling</a:t>
            </a:r>
            <a:r>
              <a:rPr lang="en-US" sz="2400" dirty="0"/>
              <a:t> av </a:t>
            </a:r>
            <a:r>
              <a:rPr lang="en-US" sz="2400" dirty="0" err="1"/>
              <a:t>innsatsfaktorene</a:t>
            </a:r>
            <a:r>
              <a:rPr lang="en-US" sz="2400" dirty="0"/>
              <a:t> </a:t>
            </a:r>
            <a:r>
              <a:rPr lang="en-US" sz="2400" dirty="0" err="1"/>
              <a:t>doblet</a:t>
            </a:r>
            <a:r>
              <a:rPr lang="en-US" sz="2400" dirty="0"/>
              <a:t> </a:t>
            </a:r>
            <a:r>
              <a:rPr lang="en-US" sz="2400" dirty="0" err="1"/>
              <a:t>produksjonen</a:t>
            </a:r>
            <a:r>
              <a:rPr lang="en-US" sz="2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3157360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86A8BBF-6718-4C1D-A42C-29F7D4F66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Skalaavkastning</a:t>
            </a:r>
            <a:r>
              <a:rPr lang="en-US" dirty="0"/>
              <a:t> (del 2 av 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80DB21DF-22AE-46C1-87BD-CBEBA0D67C5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nb-NO" b="0" dirty="0"/>
                  <a:t>Fagbegreper for </a:t>
                </a:r>
                <a:r>
                  <a:rPr lang="nb-NO" b="0" dirty="0" err="1"/>
                  <a:t>skalaavkastning</a:t>
                </a:r>
                <a:r>
                  <a:rPr lang="nb-NO" b="0" dirty="0"/>
                  <a:t> og mer generell formel:</a:t>
                </a:r>
              </a:p>
              <a:p>
                <a:endParaRPr lang="nb-NO" dirty="0"/>
              </a:p>
              <a:p>
                <a:r>
                  <a:rPr lang="nb-NO" dirty="0"/>
                  <a:t>Konstant </a:t>
                </a:r>
                <a:r>
                  <a:rPr lang="nb-NO" dirty="0" err="1"/>
                  <a:t>skalaavkastning</a:t>
                </a:r>
                <a:r>
                  <a:rPr lang="nb-NO" dirty="0"/>
                  <a:t> (det vi så i </a:t>
                </a:r>
                <a:r>
                  <a:rPr lang="nb-NO"/>
                  <a:t>forrige eksempel):</a:t>
                </a:r>
                <a:endParaRPr lang="nb-NO" dirty="0"/>
              </a:p>
              <a:p>
                <a:pPr lvl="1"/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d>
                  </m:oMath>
                </a14:m>
                <a:endParaRPr lang="nb-NO" b="0" dirty="0"/>
              </a:p>
              <a:p>
                <a:r>
                  <a:rPr lang="nb-NO" dirty="0"/>
                  <a:t>Økende </a:t>
                </a:r>
                <a:r>
                  <a:rPr lang="nb-NO" dirty="0" err="1"/>
                  <a:t>skalaavkastning</a:t>
                </a:r>
                <a:r>
                  <a:rPr lang="nb-NO" dirty="0"/>
                  <a:t>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d>
                  </m:oMath>
                </a14:m>
                <a:r>
                  <a:rPr lang="nb-NO" b="0" dirty="0"/>
                  <a:t>		</a:t>
                </a:r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endParaRPr lang="nb-NO" b="0" dirty="0"/>
              </a:p>
              <a:p>
                <a:r>
                  <a:rPr lang="nb-NO" dirty="0"/>
                  <a:t>Avtagende </a:t>
                </a:r>
                <a:r>
                  <a:rPr lang="nb-NO" dirty="0" err="1"/>
                  <a:t>skalaavkastning</a:t>
                </a:r>
                <a:r>
                  <a:rPr lang="nb-NO" dirty="0"/>
                  <a:t>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nb-NO" i="1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nb-NO" i="1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nb-NO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nb-NO" i="1"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nb-NO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nb-NO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nb-NO" i="1">
                        <a:latin typeface="Cambria Math" panose="02040503050406030204" pitchFamily="18" charset="0"/>
                      </a:rPr>
                      <m:t>∗</m:t>
                    </m:r>
                    <m:r>
                      <a:rPr lang="nb-NO" i="1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nb-NO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nb-NO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d>
                  </m:oMath>
                </a14:m>
                <a:r>
                  <a:rPr lang="nb-NO" b="0" dirty="0"/>
                  <a:t>		</a:t>
                </a:r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endParaRPr lang="nb-NO" b="0" dirty="0"/>
              </a:p>
            </p:txBody>
          </p:sp>
        </mc:Choice>
        <mc:Fallback xmlns="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80DB21DF-22AE-46C1-87BD-CBEBA0D67C5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84425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787A9493-FB9D-4B09-B580-5A79625182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Jobb</a:t>
            </a:r>
            <a:r>
              <a:rPr lang="en-US" dirty="0"/>
              <a:t> med </a:t>
            </a:r>
            <a:r>
              <a:rPr lang="en-US" dirty="0" err="1"/>
              <a:t>oppgavesettet</a:t>
            </a:r>
            <a:r>
              <a:rPr lang="en-US" dirty="0"/>
              <a:t>!</a:t>
            </a:r>
            <a:br>
              <a:rPr lang="en-US" dirty="0"/>
            </a:br>
            <a:endParaRPr lang="en-US" dirty="0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709293CB-A7EE-405C-A60E-B78D40E055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Dere</a:t>
            </a:r>
            <a:r>
              <a:rPr lang="en-US" dirty="0"/>
              <a:t> </a:t>
            </a:r>
            <a:r>
              <a:rPr lang="en-US" dirty="0" err="1"/>
              <a:t>finner</a:t>
            </a:r>
            <a:r>
              <a:rPr lang="en-US" dirty="0"/>
              <a:t> det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timeplanen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888621990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83064B3-DF96-4D64-B27D-2A21CA569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Opplegg</a:t>
            </a:r>
            <a:endParaRPr lang="en-US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1ACDC58-7315-408B-A226-678A32F90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Gå</a:t>
            </a:r>
            <a:r>
              <a:rPr lang="en-US" dirty="0"/>
              <a:t> </a:t>
            </a:r>
            <a:r>
              <a:rPr lang="en-US" dirty="0" err="1"/>
              <a:t>raskt</a:t>
            </a:r>
            <a:r>
              <a:rPr lang="en-US" dirty="0"/>
              <a:t> </a:t>
            </a:r>
            <a:r>
              <a:rPr lang="en-US" dirty="0" err="1"/>
              <a:t>gjennom</a:t>
            </a:r>
            <a:r>
              <a:rPr lang="en-US" dirty="0"/>
              <a:t> relevant pensum</a:t>
            </a:r>
          </a:p>
          <a:p>
            <a:pPr lvl="1"/>
            <a:r>
              <a:rPr lang="en-US" dirty="0" err="1"/>
              <a:t>Produksjonsfunksjon</a:t>
            </a:r>
            <a:endParaRPr lang="en-US" dirty="0"/>
          </a:p>
          <a:p>
            <a:pPr lvl="2"/>
            <a:r>
              <a:rPr lang="en-US" dirty="0" err="1"/>
              <a:t>Relevante</a:t>
            </a:r>
            <a:r>
              <a:rPr lang="en-US" dirty="0"/>
              <a:t> former</a:t>
            </a:r>
          </a:p>
          <a:p>
            <a:pPr lvl="2"/>
            <a:r>
              <a:rPr lang="en-US" dirty="0" err="1"/>
              <a:t>Isokvant</a:t>
            </a:r>
            <a:endParaRPr lang="en-US" dirty="0"/>
          </a:p>
          <a:p>
            <a:pPr lvl="2"/>
            <a:r>
              <a:rPr lang="en-US" dirty="0" err="1"/>
              <a:t>Isokostnadskurve</a:t>
            </a:r>
            <a:endParaRPr lang="en-US" dirty="0"/>
          </a:p>
          <a:p>
            <a:pPr lvl="1"/>
            <a:r>
              <a:rPr lang="en-US" dirty="0" err="1"/>
              <a:t>Skalaavkastning</a:t>
            </a:r>
            <a:endParaRPr lang="en-US" dirty="0"/>
          </a:p>
          <a:p>
            <a:r>
              <a:rPr lang="en-US" dirty="0" err="1"/>
              <a:t>Jobbe</a:t>
            </a:r>
            <a:r>
              <a:rPr lang="en-US" dirty="0"/>
              <a:t> med </a:t>
            </a:r>
            <a:r>
              <a:rPr lang="en-US" dirty="0" err="1"/>
              <a:t>oppgaver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3434539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2DA67D3-4707-48B4-B865-5A068C911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Produksjonsfunksjon</a:t>
            </a:r>
            <a:r>
              <a:rPr lang="en-US" dirty="0"/>
              <a:t> (</a:t>
            </a:r>
            <a:r>
              <a:rPr lang="en-US" dirty="0" err="1"/>
              <a:t>teknologi</a:t>
            </a:r>
            <a:r>
              <a:rPr lang="en-US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19B04FBC-9FFA-442E-99A8-7BA09336456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d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𝐾𝐿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L = </a:t>
                </a:r>
                <a:r>
                  <a:rPr lang="en-US" dirty="0" err="1"/>
                  <a:t>Arbeid</a:t>
                </a:r>
                <a:r>
                  <a:rPr lang="en-US" dirty="0"/>
                  <a:t> (Labor)	K = Kapital</a:t>
                </a:r>
              </a:p>
              <a:p>
                <a:endParaRPr lang="en-US" dirty="0"/>
              </a:p>
              <a:p>
                <a:r>
                  <a:rPr lang="en-US" dirty="0" err="1"/>
                  <a:t>Pris</a:t>
                </a:r>
                <a:r>
                  <a:rPr lang="en-US" dirty="0"/>
                  <a:t> for </a:t>
                </a:r>
                <a:r>
                  <a:rPr lang="en-US" dirty="0" err="1"/>
                  <a:t>arbeid</a:t>
                </a:r>
                <a:r>
                  <a:rPr lang="en-US" dirty="0"/>
                  <a:t>: 6		</a:t>
                </a:r>
                <a:r>
                  <a:rPr lang="en-US" dirty="0" err="1"/>
                  <a:t>Pris</a:t>
                </a:r>
                <a:r>
                  <a:rPr lang="en-US" dirty="0"/>
                  <a:t> for </a:t>
                </a:r>
                <a:r>
                  <a:rPr lang="en-US" dirty="0" err="1"/>
                  <a:t>kapital</a:t>
                </a:r>
                <a:r>
                  <a:rPr lang="en-US" dirty="0"/>
                  <a:t>: 3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w=6 (“wages”)		r=3 (“interest rate”?)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19B04FBC-9FFA-442E-99A8-7BA09336456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872527CA-D545-4ABD-8BAF-3971C6A19CB2}"/>
                  </a:ext>
                </a:extLst>
              </p:cNvPr>
              <p:cNvSpPr txBox="1"/>
              <p:nvPr/>
            </p:nvSpPr>
            <p:spPr>
              <a:xfrm>
                <a:off x="8510954" y="1825625"/>
                <a:ext cx="2842846" cy="478977"/>
              </a:xfrm>
              <a:prstGeom prst="rect">
                <a:avLst/>
              </a:prstGeom>
              <a:solidFill>
                <a:srgbClr val="FBFBFB"/>
              </a:solidFill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nb-NO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sz="24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nb-NO" sz="2400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sup>
                      </m:sSup>
                      <m:sSup>
                        <m:sSupPr>
                          <m:ctrlPr>
                            <a:rPr lang="nb-NO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nb-NO" sz="2400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872527CA-D545-4ABD-8BAF-3971C6A19C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0954" y="1825625"/>
                <a:ext cx="2842846" cy="478977"/>
              </a:xfrm>
              <a:prstGeom prst="rect">
                <a:avLst/>
              </a:prstGeom>
              <a:blipFill>
                <a:blip r:embed="rId3"/>
                <a:stretch>
                  <a:fillRect b="-14815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6EBACDBF-5AF7-42F4-AF09-6D0340CCF37A}"/>
                  </a:ext>
                </a:extLst>
              </p:cNvPr>
              <p:cNvSpPr txBox="1"/>
              <p:nvPr/>
            </p:nvSpPr>
            <p:spPr>
              <a:xfrm>
                <a:off x="8510954" y="2304602"/>
                <a:ext cx="2842846" cy="822469"/>
              </a:xfrm>
              <a:prstGeom prst="rect">
                <a:avLst/>
              </a:prstGeom>
              <a:solidFill>
                <a:srgbClr val="FBFBFB"/>
              </a:solidFill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=1⇒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nb-NO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sz="24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nb-NO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nb-NO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</m:d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𝐾𝐿</m:t>
                      </m:r>
                    </m:oMath>
                  </m:oMathPara>
                </a14:m>
                <a:endParaRPr lang="nb-NO" sz="2400" b="0" dirty="0"/>
              </a:p>
            </p:txBody>
          </p:sp>
        </mc:Choice>
        <mc:Fallback xmlns="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6EBACDBF-5AF7-42F4-AF09-6D0340CCF3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0954" y="2304602"/>
                <a:ext cx="2842846" cy="82246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49448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2DA67D3-4707-48B4-B865-5A068C911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Relevante</a:t>
            </a:r>
            <a:r>
              <a:rPr lang="en-US" dirty="0"/>
              <a:t> </a:t>
            </a:r>
            <a:r>
              <a:rPr lang="en-US" dirty="0" err="1"/>
              <a:t>formler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19B04FBC-9FFA-442E-99A8-7BA09336456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nb-NO" b="0" dirty="0"/>
                  <a:t>Gjennomsnittsproduktivitet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num>
                      <m:den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</m:oMath>
                </a14:m>
                <a:r>
                  <a:rPr lang="en-US" dirty="0"/>
                  <a:t>		</a:t>
                </a:r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num>
                      <m:den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nb-NO" b="0" dirty="0"/>
                  <a:t>Marginalproduktivitet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𝑀</m:t>
                    </m:r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num>
                      <m:den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</m:oMath>
                </a14:m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𝑀</m:t>
                    </m:r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num>
                      <m:den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La </a:t>
                </a:r>
                <a:r>
                  <a:rPr lang="en-US" dirty="0" err="1"/>
                  <a:t>oss</a:t>
                </a:r>
                <a:r>
                  <a:rPr lang="en-US" dirty="0"/>
                  <a:t> </a:t>
                </a:r>
                <a:r>
                  <a:rPr lang="en-US" dirty="0" err="1"/>
                  <a:t>diskutere</a:t>
                </a:r>
                <a:r>
                  <a:rPr lang="en-US" dirty="0"/>
                  <a:t> </a:t>
                </a:r>
                <a:r>
                  <a:rPr lang="en-US" dirty="0" err="1"/>
                  <a:t>partiellderivasjon</a:t>
                </a:r>
                <a:r>
                  <a:rPr lang="en-US" dirty="0"/>
                  <a:t> </a:t>
                </a:r>
                <a:r>
                  <a:rPr lang="en-US" dirty="0" err="1"/>
                  <a:t>raskt</a:t>
                </a:r>
                <a:r>
                  <a:rPr lang="en-US" dirty="0"/>
                  <a:t>… (</a:t>
                </a:r>
                <a:r>
                  <a:rPr lang="en-US" dirty="0" err="1"/>
                  <a:t>Ikke</a:t>
                </a:r>
                <a:r>
                  <a:rPr lang="en-US" dirty="0"/>
                  <a:t> </a:t>
                </a:r>
                <a:r>
                  <a:rPr lang="en-US" dirty="0" err="1"/>
                  <a:t>nødvendigvis</a:t>
                </a:r>
                <a:r>
                  <a:rPr lang="en-US" dirty="0"/>
                  <a:t> pensum)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19B04FBC-9FFA-442E-99A8-7BA09336456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74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872527CA-D545-4ABD-8BAF-3971C6A19CB2}"/>
                  </a:ext>
                </a:extLst>
              </p:cNvPr>
              <p:cNvSpPr txBox="1"/>
              <p:nvPr/>
            </p:nvSpPr>
            <p:spPr>
              <a:xfrm>
                <a:off x="8510954" y="1825625"/>
                <a:ext cx="2842846" cy="461665"/>
              </a:xfrm>
              <a:prstGeom prst="rect">
                <a:avLst/>
              </a:prstGeom>
              <a:solidFill>
                <a:srgbClr val="FBFBFB"/>
              </a:solidFill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872527CA-D545-4ABD-8BAF-3971C6A19C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0954" y="1825625"/>
                <a:ext cx="2842846" cy="461665"/>
              </a:xfrm>
              <a:prstGeom prst="rect">
                <a:avLst/>
              </a:prstGeom>
              <a:blipFill>
                <a:blip r:embed="rId3"/>
                <a:stretch>
                  <a:fillRect b="-15385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6EBACDBF-5AF7-42F4-AF09-6D0340CCF37A}"/>
                  </a:ext>
                </a:extLst>
              </p:cNvPr>
              <p:cNvSpPr txBox="1"/>
              <p:nvPr/>
            </p:nvSpPr>
            <p:spPr>
              <a:xfrm>
                <a:off x="8510954" y="2287290"/>
                <a:ext cx="2842846" cy="1144609"/>
              </a:xfrm>
              <a:prstGeom prst="rect">
                <a:avLst/>
              </a:prstGeom>
              <a:solidFill>
                <a:srgbClr val="FBFBFB"/>
              </a:solidFill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nb-NO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sz="24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nb-NO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nb-NO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</m:d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nb-N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nb-NO" sz="2400" b="0" i="0" smtClean="0">
                              <a:latin typeface="Cambria Math" panose="02040503050406030204" pitchFamily="18" charset="0"/>
                            </a:rPr>
                            <m:t>Q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nb-NO" sz="2400" b="0" i="0" smtClean="0">
                              <a:latin typeface="Cambria Math" panose="02040503050406030204" pitchFamily="18" charset="0"/>
                            </a:rPr>
                            <m:t>L</m:t>
                          </m:r>
                        </m:den>
                      </m:f>
                      <m:r>
                        <a:rPr lang="nb-NO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nb-NO" sz="2400" b="0" i="0" smtClean="0">
                              <a:latin typeface="Cambria Math" panose="02040503050406030204" pitchFamily="18" charset="0"/>
                            </a:rPr>
                            <m:t>K</m:t>
                          </m:r>
                          <m:r>
                            <a:rPr lang="nb-NO" sz="2400" b="0" i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nb-NO" sz="2400" b="0" i="0" smtClean="0">
                              <a:latin typeface="Cambria Math" panose="02040503050406030204" pitchFamily="18" charset="0"/>
                            </a:rPr>
                            <m:t>L</m:t>
                          </m:r>
                        </m:num>
                        <m:den>
                          <m:r>
                            <a:rPr lang="nb-NO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</m:oMath>
                  </m:oMathPara>
                </a14:m>
                <a:endParaRPr lang="nb-NO" sz="2400" b="0" dirty="0"/>
              </a:p>
            </p:txBody>
          </p:sp>
        </mc:Choice>
        <mc:Fallback xmlns="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6EBACDBF-5AF7-42F4-AF09-6D0340CCF3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0954" y="2287290"/>
                <a:ext cx="2842846" cy="114460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5156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2DA67D3-4707-48B4-B865-5A068C911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Kort</a:t>
            </a:r>
            <a:r>
              <a:rPr lang="en-US" dirty="0"/>
              <a:t> om </a:t>
            </a:r>
            <a:r>
              <a:rPr lang="en-US" dirty="0" err="1"/>
              <a:t>partiellderivering</a:t>
            </a:r>
            <a:r>
              <a:rPr lang="en-US" dirty="0"/>
              <a:t> (IKKE PENSUM)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19B04FBC-9FFA-442E-99A8-7BA09336456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F(K, L) </a:t>
                </a:r>
                <a:r>
                  <a:rPr lang="nb-NO" noProof="1"/>
                  <a:t>er</a:t>
                </a:r>
                <a:r>
                  <a:rPr lang="en-US" dirty="0"/>
                  <a:t> </a:t>
                </a:r>
                <a:r>
                  <a:rPr lang="en-US" dirty="0" err="1"/>
                  <a:t>en</a:t>
                </a:r>
                <a:r>
                  <a:rPr lang="en-US" dirty="0"/>
                  <a:t> </a:t>
                </a:r>
                <a:r>
                  <a:rPr lang="en-US" dirty="0" err="1"/>
                  <a:t>funksjon</a:t>
                </a:r>
                <a:r>
                  <a:rPr lang="en-US" dirty="0"/>
                  <a:t> av to </a:t>
                </a:r>
                <a:r>
                  <a:rPr lang="en-US" dirty="0" err="1"/>
                  <a:t>variabler</a:t>
                </a:r>
                <a:r>
                  <a:rPr lang="en-US" dirty="0"/>
                  <a:t>. </a:t>
                </a:r>
                <a:r>
                  <a:rPr lang="en-US" dirty="0" err="1"/>
                  <a:t>Hvordan</a:t>
                </a:r>
                <a:r>
                  <a:rPr lang="en-US" dirty="0"/>
                  <a:t> </a:t>
                </a:r>
                <a:r>
                  <a:rPr lang="en-US" dirty="0" err="1"/>
                  <a:t>deriverer</a:t>
                </a:r>
                <a:r>
                  <a:rPr lang="en-US" dirty="0"/>
                  <a:t> vi den???</a:t>
                </a:r>
              </a:p>
              <a:p>
                <a:r>
                  <a:rPr lang="en-US" dirty="0"/>
                  <a:t>Ser bare </a:t>
                </a:r>
                <a:r>
                  <a:rPr lang="en-US" dirty="0" err="1"/>
                  <a:t>på</a:t>
                </a:r>
                <a:r>
                  <a:rPr lang="en-US" dirty="0"/>
                  <a:t> </a:t>
                </a:r>
                <a:r>
                  <a:rPr lang="en-US" noProof="1"/>
                  <a:t>endring</a:t>
                </a:r>
                <a:r>
                  <a:rPr lang="en-US" dirty="0"/>
                  <a:t> </a:t>
                </a:r>
                <a:r>
                  <a:rPr lang="en-US" dirty="0" err="1"/>
                  <a:t>i</a:t>
                </a:r>
                <a:r>
                  <a:rPr lang="en-US" dirty="0"/>
                  <a:t> </a:t>
                </a:r>
                <a:r>
                  <a:rPr lang="en-US" dirty="0" err="1"/>
                  <a:t>én</a:t>
                </a:r>
                <a:r>
                  <a:rPr lang="en-US" dirty="0"/>
                  <a:t> av </a:t>
                </a:r>
                <a:r>
                  <a:rPr lang="en-US" dirty="0" err="1"/>
                  <a:t>variablene</a:t>
                </a:r>
                <a:r>
                  <a:rPr lang="en-US" dirty="0"/>
                  <a:t>. </a:t>
                </a:r>
                <a:r>
                  <a:rPr lang="en-US" dirty="0" err="1"/>
                  <a:t>Leker</a:t>
                </a:r>
                <a:r>
                  <a:rPr lang="en-US" dirty="0"/>
                  <a:t> at den </a:t>
                </a:r>
                <a:r>
                  <a:rPr lang="en-US" dirty="0" err="1"/>
                  <a:t>andre</a:t>
                </a:r>
                <a:r>
                  <a:rPr lang="en-US" dirty="0"/>
                  <a:t> </a:t>
                </a:r>
                <a:r>
                  <a:rPr lang="en-US" dirty="0" err="1"/>
                  <a:t>er</a:t>
                </a:r>
                <a:r>
                  <a:rPr lang="en-US" dirty="0"/>
                  <a:t> </a:t>
                </a:r>
                <a:r>
                  <a:rPr lang="en-US" dirty="0" err="1"/>
                  <a:t>konstant</a:t>
                </a:r>
                <a:r>
                  <a:rPr lang="en-US" dirty="0"/>
                  <a:t>.</a:t>
                </a:r>
              </a:p>
              <a:p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nb-NO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num>
                      <m:den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nb-NO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dirty="0"/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num>
                      <m:den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nb-NO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endParaRPr lang="en-US" dirty="0"/>
              </a:p>
              <a:p>
                <a:r>
                  <a:rPr lang="en-US" dirty="0" err="1"/>
                  <a:t>Marginalprodukt</a:t>
                </a:r>
                <a:r>
                  <a:rPr lang="en-US" dirty="0"/>
                  <a:t> av </a:t>
                </a:r>
                <a:r>
                  <a:rPr lang="en-US" dirty="0" err="1"/>
                  <a:t>henholdsvis</a:t>
                </a:r>
                <a:r>
                  <a:rPr lang="en-US" dirty="0"/>
                  <a:t> </a:t>
                </a:r>
                <a:r>
                  <a:rPr lang="en-US" dirty="0" err="1"/>
                  <a:t>kapital</a:t>
                </a:r>
                <a:r>
                  <a:rPr lang="en-US" dirty="0"/>
                  <a:t> of </a:t>
                </a:r>
                <a:r>
                  <a:rPr lang="en-US" dirty="0" err="1"/>
                  <a:t>arbeid</a:t>
                </a:r>
                <a:r>
                  <a:rPr lang="en-US" dirty="0"/>
                  <a:t>:</a:t>
                </a:r>
              </a:p>
              <a:p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nb-NO" b="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nb-NO" b="0" i="1" dirty="0" smtClean="0">
                            <a:latin typeface="Cambria Math" panose="02040503050406030204" pitchFamily="18" charset="0"/>
                          </a:rPr>
                          <m:t>𝐾𝐿</m:t>
                        </m:r>
                      </m:e>
                    </m:rad>
                    <m:r>
                      <a:rPr lang="nb-NO" b="0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nb-NO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b="0" i="1" dirty="0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nb-NO" b="0" i="1" dirty="0" smtClean="0">
                            <a:latin typeface="Cambria Math" panose="02040503050406030204" pitchFamily="18" charset="0"/>
                          </a:rPr>
                          <m:t>0,5</m:t>
                        </m:r>
                      </m:sup>
                    </m:sSup>
                    <m:sSup>
                      <m:sSupPr>
                        <m:ctrlPr>
                          <a:rPr lang="nb-NO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b="0" i="1" dirty="0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nb-NO" b="0" i="1" dirty="0" smtClean="0">
                            <a:latin typeface="Cambria Math" panose="02040503050406030204" pitchFamily="18" charset="0"/>
                          </a:rPr>
                          <m:t>0,5</m:t>
                        </m:r>
                      </m:sup>
                    </m:sSup>
                  </m:oMath>
                </a14:m>
                <a:endParaRPr lang="nb-NO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num>
                      <m:den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den>
                    </m:f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−0,5</m:t>
                        </m:r>
                      </m:sup>
                    </m:sSup>
                    <m:sSup>
                      <m:sSup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0,5</m:t>
                        </m:r>
                      </m:sup>
                    </m:sSup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nb-NO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</m:rad>
                      </m:num>
                      <m:den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nb-NO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dirty="0"/>
                  <a:t>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nb-NO" i="1">
                            <a:latin typeface="Cambria Math" panose="02040503050406030204" pitchFamily="18" charset="0"/>
                          </a:rPr>
                          <m:t>𝐹</m:t>
                        </m:r>
                      </m:num>
                      <m:den>
                        <m:r>
                          <a:rPr lang="nb-NO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  <m:r>
                      <a:rPr lang="nb-NO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b-NO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nb-NO" i="1">
                            <a:latin typeface="Cambria Math" panose="02040503050406030204" pitchFamily="18" charset="0"/>
                          </a:rPr>
                          <m:t>−0,5</m:t>
                        </m:r>
                      </m:sup>
                    </m:sSup>
                    <m:sSup>
                      <m:sSup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nb-NO" i="1">
                            <a:latin typeface="Cambria Math" panose="02040503050406030204" pitchFamily="18" charset="0"/>
                          </a:rPr>
                          <m:t>0,5</m:t>
                        </m:r>
                      </m:sup>
                    </m:sSup>
                    <m:r>
                      <a:rPr lang="nb-NO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nb-NO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</m:rad>
                      </m:num>
                      <m:den>
                        <m:r>
                          <a:rPr lang="nb-NO" i="1">
                            <a:latin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nb-NO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</m:rad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19B04FBC-9FFA-442E-99A8-7BA09336456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870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kstSylinder 7">
                <a:extLst>
                  <a:ext uri="{FF2B5EF4-FFF2-40B4-BE49-F238E27FC236}">
                    <a16:creationId xmlns:a16="http://schemas.microsoft.com/office/drawing/2014/main" id="{8758655F-6AAB-4DF6-82B6-66AA7068B453}"/>
                  </a:ext>
                </a:extLst>
              </p:cNvPr>
              <p:cNvSpPr txBox="1"/>
              <p:nvPr/>
            </p:nvSpPr>
            <p:spPr>
              <a:xfrm>
                <a:off x="8510954" y="3198167"/>
                <a:ext cx="2842846" cy="461665"/>
              </a:xfrm>
              <a:prstGeom prst="rect">
                <a:avLst/>
              </a:prstGeom>
              <a:solidFill>
                <a:srgbClr val="FBFBFB"/>
              </a:solidFill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b-NO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nb-N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nb-NO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nb-NO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nb-NO" sz="2400" b="0" i="1" smtClean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  <m:r>
                                <a:rPr lang="nb-NO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d>
                        </m:e>
                        <m:sup>
                          <m:r>
                            <a:rPr lang="nb-NO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=2+0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kstSylinder 7">
                <a:extLst>
                  <a:ext uri="{FF2B5EF4-FFF2-40B4-BE49-F238E27FC236}">
                    <a16:creationId xmlns:a16="http://schemas.microsoft.com/office/drawing/2014/main" id="{8758655F-6AAB-4DF6-82B6-66AA7068B4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0954" y="3198167"/>
                <a:ext cx="2842846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86807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2DA67D3-4707-48B4-B865-5A068C911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Relevante</a:t>
            </a:r>
            <a:r>
              <a:rPr lang="en-US" dirty="0"/>
              <a:t> </a:t>
            </a:r>
            <a:r>
              <a:rPr lang="en-US" dirty="0" err="1"/>
              <a:t>formler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19B04FBC-9FFA-442E-99A8-7BA09336456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nb-NO" b="0" dirty="0"/>
                  <a:t>Gjennomsnittsproduktivitet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num>
                      <m:den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</m:oMath>
                </a14:m>
                <a:r>
                  <a:rPr lang="en-US" dirty="0"/>
                  <a:t>		</a:t>
                </a:r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num>
                      <m:den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nb-NO" b="0" dirty="0"/>
                  <a:t>Marginalproduktivitet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𝑀</m:t>
                    </m:r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num>
                      <m:den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</m:oMath>
                </a14:m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𝑀</m:t>
                    </m:r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num>
                      <m:den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Marginal </a:t>
                </a:r>
                <a:r>
                  <a:rPr lang="en-US" dirty="0" err="1"/>
                  <a:t>teknisk</a:t>
                </a:r>
                <a:r>
                  <a:rPr lang="en-US" dirty="0"/>
                  <a:t> </a:t>
                </a:r>
                <a:r>
                  <a:rPr lang="en-US" dirty="0" err="1"/>
                  <a:t>substitusjonsrate</a:t>
                </a:r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𝐾𝐿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num>
                      <m:den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𝑀𝑅𝑇𝑆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𝑑𝐾</m:t>
                        </m:r>
                      </m:num>
                      <m:den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𝑑𝐿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𝑀𝑅𝑇𝑆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sSub>
                          <m:sSubPr>
                            <m:ctrlPr>
                              <a:rPr lang="nb-N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</m:num>
                      <m:den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sSub>
                          <m:sSubPr>
                            <m:ctrlPr>
                              <a:rPr lang="nb-N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</m:sub>
                        </m:sSub>
                      </m:den>
                    </m:f>
                  </m:oMath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19B04FBC-9FFA-442E-99A8-7BA09336456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081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kstSylinder 6">
                <a:extLst>
                  <a:ext uri="{FF2B5EF4-FFF2-40B4-BE49-F238E27FC236}">
                    <a16:creationId xmlns:a16="http://schemas.microsoft.com/office/drawing/2014/main" id="{85962499-F0F6-4C7E-B477-A1281B2ED1BA}"/>
                  </a:ext>
                </a:extLst>
              </p:cNvPr>
              <p:cNvSpPr txBox="1"/>
              <p:nvPr/>
            </p:nvSpPr>
            <p:spPr>
              <a:xfrm>
                <a:off x="8510954" y="3431899"/>
                <a:ext cx="2842846" cy="1569660"/>
              </a:xfrm>
              <a:prstGeom prst="rect">
                <a:avLst/>
              </a:prstGeom>
              <a:solidFill>
                <a:srgbClr val="FBFBFB"/>
              </a:solidFill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Dette </a:t>
                </a:r>
                <a:r>
                  <a:rPr lang="en-US" sz="2400" dirty="0" err="1"/>
                  <a:t>er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samme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metode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som</a:t>
                </a:r>
                <a:r>
                  <a:rPr lang="en-US" sz="2400" dirty="0"/>
                  <a:t> </a:t>
                </a:r>
                <a:r>
                  <a:rPr lang="en-US" sz="2400" dirty="0" err="1"/>
                  <a:t>hvordan</a:t>
                </a:r>
                <a:r>
                  <a:rPr lang="en-US" sz="2400" dirty="0"/>
                  <a:t> vi </a:t>
                </a:r>
                <a:r>
                  <a:rPr lang="en-US" sz="2400" dirty="0" err="1"/>
                  <a:t>finner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nb-NO" sz="2400" b="0" i="1" smtClean="0">
                        <a:latin typeface="Cambria Math" panose="02040503050406030204" pitchFamily="18" charset="0"/>
                      </a:rPr>
                      <m:t>𝑀𝑅𝑆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til</a:t>
                </a:r>
                <a:r>
                  <a:rPr lang="en-US" sz="2400" dirty="0"/>
                  <a:t> </a:t>
                </a:r>
                <a:r>
                  <a:rPr lang="en-US" sz="2400" dirty="0" err="1"/>
                  <a:t>en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nyttefunksjon</a:t>
                </a:r>
                <a:r>
                  <a:rPr lang="en-US" sz="2400" dirty="0"/>
                  <a:t>!</a:t>
                </a:r>
              </a:p>
            </p:txBody>
          </p:sp>
        </mc:Choice>
        <mc:Fallback xmlns="">
          <p:sp>
            <p:nvSpPr>
              <p:cNvPr id="7" name="TekstSylinder 6">
                <a:extLst>
                  <a:ext uri="{FF2B5EF4-FFF2-40B4-BE49-F238E27FC236}">
                    <a16:creationId xmlns:a16="http://schemas.microsoft.com/office/drawing/2014/main" id="{85962499-F0F6-4C7E-B477-A1281B2ED1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0954" y="3431899"/>
                <a:ext cx="2842846" cy="1569660"/>
              </a:xfrm>
              <a:prstGeom prst="rect">
                <a:avLst/>
              </a:prstGeom>
              <a:blipFill>
                <a:blip r:embed="rId3"/>
                <a:stretch>
                  <a:fillRect l="-2559" t="-2703" r="-2559" b="-7722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8186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2DA67D3-4707-48B4-B865-5A068C911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Isokvanter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19B04FBC-9FFA-442E-99A8-7BA09336456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Samme </a:t>
                </a:r>
                <a:r>
                  <a:rPr lang="en-US" dirty="0" err="1"/>
                  <a:t>logikk</a:t>
                </a:r>
                <a:r>
                  <a:rPr lang="en-US" dirty="0"/>
                  <a:t> </a:t>
                </a:r>
                <a:r>
                  <a:rPr lang="en-US" dirty="0" err="1"/>
                  <a:t>som</a:t>
                </a:r>
                <a:r>
                  <a:rPr lang="en-US" dirty="0"/>
                  <a:t> </a:t>
                </a:r>
                <a:r>
                  <a:rPr lang="en-US" dirty="0" err="1"/>
                  <a:t>en</a:t>
                </a:r>
                <a:r>
                  <a:rPr lang="en-US" dirty="0"/>
                  <a:t> </a:t>
                </a:r>
                <a:r>
                  <a:rPr lang="en-US" dirty="0" err="1"/>
                  <a:t>indifferenskurve</a:t>
                </a:r>
                <a:r>
                  <a:rPr lang="en-US" dirty="0"/>
                  <a:t> for </a:t>
                </a:r>
                <a:r>
                  <a:rPr lang="en-US" dirty="0" err="1"/>
                  <a:t>en</a:t>
                </a:r>
                <a:r>
                  <a:rPr lang="en-US" dirty="0"/>
                  <a:t> </a:t>
                </a:r>
                <a:r>
                  <a:rPr lang="en-US" dirty="0" err="1"/>
                  <a:t>nyttefunksjon</a:t>
                </a:r>
                <a:r>
                  <a:rPr lang="en-US" dirty="0"/>
                  <a:t>.</a:t>
                </a:r>
              </a:p>
              <a:p>
                <a:r>
                  <a:rPr lang="en-US" dirty="0" err="1"/>
                  <a:t>Kombinasjoner</a:t>
                </a:r>
                <a:r>
                  <a:rPr lang="en-US" dirty="0"/>
                  <a:t> av </a:t>
                </a:r>
                <a:r>
                  <a:rPr lang="en-US" dirty="0" err="1"/>
                  <a:t>arbeid</a:t>
                </a:r>
                <a:r>
                  <a:rPr lang="en-US" dirty="0"/>
                  <a:t> </a:t>
                </a:r>
                <a:r>
                  <a:rPr lang="en-US" dirty="0" err="1"/>
                  <a:t>og</a:t>
                </a:r>
                <a:r>
                  <a:rPr lang="en-US" dirty="0"/>
                  <a:t> </a:t>
                </a:r>
                <a:r>
                  <a:rPr lang="en-US" dirty="0" err="1"/>
                  <a:t>kapital</a:t>
                </a:r>
                <a:r>
                  <a:rPr lang="en-US" dirty="0"/>
                  <a:t> </a:t>
                </a:r>
                <a:r>
                  <a:rPr lang="en-US" dirty="0" err="1"/>
                  <a:t>som</a:t>
                </a:r>
                <a:r>
                  <a:rPr lang="en-US" dirty="0"/>
                  <a:t> </a:t>
                </a:r>
                <a:r>
                  <a:rPr lang="en-US" dirty="0" err="1"/>
                  <a:t>gir</a:t>
                </a:r>
                <a:r>
                  <a:rPr lang="en-US" dirty="0"/>
                  <a:t> </a:t>
                </a:r>
                <a:r>
                  <a:rPr lang="en-US" dirty="0" err="1"/>
                  <a:t>samme</a:t>
                </a:r>
                <a:r>
                  <a:rPr lang="en-US" dirty="0"/>
                  <a:t> </a:t>
                </a:r>
                <a:r>
                  <a:rPr lang="en-US" dirty="0" err="1"/>
                  <a:t>produksjon</a:t>
                </a:r>
                <a:r>
                  <a:rPr lang="en-US" dirty="0"/>
                  <a:t>.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nb-NO" i="1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nb-NO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nb-NO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𝐾𝐿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num>
                      <m:den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 err="1"/>
                  <a:t>Velger</a:t>
                </a:r>
                <a:r>
                  <a:rPr lang="en-US" dirty="0"/>
                  <a:t> </a:t>
                </a:r>
                <a:r>
                  <a:rPr lang="en-US" dirty="0" err="1"/>
                  <a:t>ulike</a:t>
                </a:r>
                <a:r>
                  <a:rPr lang="en-US" dirty="0"/>
                  <a:t> </a:t>
                </a:r>
                <a:r>
                  <a:rPr lang="en-US" dirty="0" err="1"/>
                  <a:t>produksjonsnivåer</a:t>
                </a:r>
                <a:r>
                  <a:rPr lang="en-US" dirty="0"/>
                  <a:t> (for </a:t>
                </a:r>
                <a:r>
                  <a:rPr lang="en-US" dirty="0" err="1"/>
                  <a:t>eksempel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=20</m:t>
                    </m:r>
                  </m:oMath>
                </a14:m>
                <a:r>
                  <a:rPr lang="en-US" dirty="0"/>
                  <a:t>) </a:t>
                </a:r>
                <a:r>
                  <a:rPr lang="en-US" dirty="0" err="1"/>
                  <a:t>og</a:t>
                </a:r>
                <a:r>
                  <a:rPr lang="en-US" dirty="0"/>
                  <a:t> </a:t>
                </a:r>
                <a:r>
                  <a:rPr lang="en-US" dirty="0" err="1"/>
                  <a:t>får</a:t>
                </a:r>
                <a:r>
                  <a:rPr lang="en-US" dirty="0"/>
                  <a:t> </a:t>
                </a:r>
                <a:r>
                  <a:rPr lang="en-US" dirty="0" err="1"/>
                  <a:t>isokvant</a:t>
                </a:r>
                <a:r>
                  <a:rPr lang="en-US" dirty="0"/>
                  <a:t>.</a:t>
                </a:r>
              </a:p>
              <a:p>
                <a:endParaRPr lang="en-US" dirty="0"/>
              </a:p>
              <a:p>
                <a:r>
                  <a:rPr lang="en-US" dirty="0" err="1"/>
                  <a:t>På</a:t>
                </a:r>
                <a:r>
                  <a:rPr lang="en-US" dirty="0"/>
                  <a:t> </a:t>
                </a:r>
                <a:r>
                  <a:rPr lang="en-US" dirty="0" err="1"/>
                  <a:t>samme</a:t>
                </a:r>
                <a:r>
                  <a:rPr lang="en-US" dirty="0"/>
                  <a:t> </a:t>
                </a:r>
                <a:r>
                  <a:rPr lang="en-US" dirty="0" err="1"/>
                  <a:t>måte</a:t>
                </a:r>
                <a:r>
                  <a:rPr lang="en-US" dirty="0"/>
                  <a:t> </a:t>
                </a:r>
                <a:r>
                  <a:rPr lang="en-US" dirty="0" err="1"/>
                  <a:t>som</a:t>
                </a:r>
                <a:r>
                  <a:rPr lang="en-US" dirty="0"/>
                  <a:t> </a:t>
                </a:r>
                <a:r>
                  <a:rPr lang="en-US" dirty="0" err="1"/>
                  <a:t>indifferenskurver</a:t>
                </a:r>
                <a:r>
                  <a:rPr lang="en-US" dirty="0"/>
                  <a:t> </a:t>
                </a:r>
                <a:r>
                  <a:rPr lang="en-US" dirty="0" err="1"/>
                  <a:t>kan</a:t>
                </a:r>
                <a:r>
                  <a:rPr lang="en-US" dirty="0"/>
                  <a:t> </a:t>
                </a:r>
                <a:r>
                  <a:rPr lang="en-US" dirty="0" err="1"/>
                  <a:t>dette</a:t>
                </a:r>
                <a:r>
                  <a:rPr lang="en-US" dirty="0"/>
                  <a:t> </a:t>
                </a:r>
                <a:r>
                  <a:rPr lang="en-US" dirty="0" err="1"/>
                  <a:t>også</a:t>
                </a:r>
                <a:r>
                  <a:rPr lang="en-US" dirty="0"/>
                  <a:t> vises </a:t>
                </a:r>
                <a:r>
                  <a:rPr lang="en-US" dirty="0" err="1"/>
                  <a:t>i</a:t>
                </a:r>
                <a:r>
                  <a:rPr lang="en-US" dirty="0"/>
                  <a:t> 3D.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19B04FBC-9FFA-442E-99A8-7BA09336456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464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FB4D030D-5D07-442A-B6FE-9C394D8749DF}"/>
                  </a:ext>
                </a:extLst>
              </p:cNvPr>
              <p:cNvSpPr txBox="1"/>
              <p:nvPr/>
            </p:nvSpPr>
            <p:spPr>
              <a:xfrm>
                <a:off x="8510954" y="3013501"/>
                <a:ext cx="2842846" cy="830997"/>
              </a:xfrm>
              <a:prstGeom prst="rect">
                <a:avLst/>
              </a:prstGeom>
              <a:solidFill>
                <a:srgbClr val="FBFBFB"/>
              </a:solidFill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Husker at: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FB4D030D-5D07-442A-B6FE-9C394D8749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0954" y="3013501"/>
                <a:ext cx="2842846" cy="830997"/>
              </a:xfrm>
              <a:prstGeom prst="rect">
                <a:avLst/>
              </a:prstGeom>
              <a:blipFill>
                <a:blip r:embed="rId3"/>
                <a:stretch>
                  <a:fillRect t="-5036" b="-7914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57007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5C5F8B9-3440-4E7A-A748-BDA6F8FCC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Isokostnadskurver</a:t>
            </a:r>
            <a:r>
              <a:rPr lang="en-US" dirty="0"/>
              <a:t> (del 1 av 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C10A19DB-EABA-4D07-8C10-2BF4A8DBCA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𝐾𝐿</m:t>
                    </m:r>
                  </m:oMath>
                </a14:m>
                <a:r>
                  <a:rPr lang="en-US" dirty="0"/>
                  <a:t>		</a:t>
                </a:r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r>
                  <a:rPr lang="en-US" dirty="0"/>
                  <a:t>		</a:t>
                </a:r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𝑤𝐿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𝑟𝐾</m:t>
                    </m:r>
                  </m:oMath>
                </a14:m>
                <a:endParaRPr lang="nb-NO" b="0" dirty="0"/>
              </a:p>
              <a:p>
                <a:r>
                  <a:rPr lang="en-US" dirty="0" err="1"/>
                  <a:t>Isokostnadskurven</a:t>
                </a:r>
                <a:r>
                  <a:rPr lang="en-US" dirty="0"/>
                  <a:t> </a:t>
                </a:r>
                <a:r>
                  <a:rPr lang="en-US" dirty="0" err="1"/>
                  <a:t>finner</a:t>
                </a:r>
                <a:r>
                  <a:rPr lang="en-US" dirty="0"/>
                  <a:t> vi </a:t>
                </a:r>
                <a:r>
                  <a:rPr lang="en-US" dirty="0" err="1"/>
                  <a:t>ved</a:t>
                </a:r>
                <a:r>
                  <a:rPr lang="en-US" dirty="0"/>
                  <a:t> å </a:t>
                </a:r>
                <a:r>
                  <a:rPr lang="en-US" dirty="0" err="1"/>
                  <a:t>løse</a:t>
                </a:r>
                <a:r>
                  <a:rPr lang="en-US" dirty="0"/>
                  <a:t> for </a:t>
                </a:r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/>
                  <a:t>.</a:t>
                </a:r>
              </a:p>
              <a:p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𝑤𝐿</m:t>
                        </m:r>
                      </m:num>
                      <m:den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endParaRPr lang="nb-NO" b="0" dirty="0"/>
              </a:p>
              <a:p>
                <a:r>
                  <a:rPr lang="en-US" dirty="0" err="1"/>
                  <a:t>Logikken</a:t>
                </a:r>
                <a:r>
                  <a:rPr lang="en-US" dirty="0"/>
                  <a:t> </a:t>
                </a:r>
                <a:r>
                  <a:rPr lang="en-US" dirty="0" err="1"/>
                  <a:t>ligner</a:t>
                </a:r>
                <a:r>
                  <a:rPr lang="en-US" dirty="0"/>
                  <a:t> </a:t>
                </a:r>
                <a:r>
                  <a:rPr lang="en-US" dirty="0" err="1"/>
                  <a:t>på</a:t>
                </a:r>
                <a:r>
                  <a:rPr lang="en-US" dirty="0"/>
                  <a:t> </a:t>
                </a:r>
                <a:r>
                  <a:rPr lang="en-US" dirty="0" err="1"/>
                  <a:t>isokvant</a:t>
                </a:r>
                <a:r>
                  <a:rPr lang="en-US" dirty="0"/>
                  <a:t>, </a:t>
                </a:r>
                <a:r>
                  <a:rPr lang="en-US" dirty="0" err="1"/>
                  <a:t>finner</a:t>
                </a:r>
                <a:r>
                  <a:rPr lang="en-US" dirty="0"/>
                  <a:t> </a:t>
                </a:r>
                <a:r>
                  <a:rPr lang="en-US" dirty="0" err="1"/>
                  <a:t>kombinasjoner</a:t>
                </a:r>
                <a:r>
                  <a:rPr lang="en-US" dirty="0"/>
                  <a:t> </a:t>
                </a:r>
                <a:r>
                  <a:rPr lang="en-US" dirty="0" err="1"/>
                  <a:t>som</a:t>
                </a:r>
                <a:r>
                  <a:rPr lang="en-US" dirty="0"/>
                  <a:t> </a:t>
                </a:r>
                <a:r>
                  <a:rPr lang="en-US" dirty="0" err="1"/>
                  <a:t>gir</a:t>
                </a:r>
                <a:r>
                  <a:rPr lang="en-US" dirty="0"/>
                  <a:t> </a:t>
                </a:r>
                <a:r>
                  <a:rPr lang="en-US" dirty="0" err="1"/>
                  <a:t>samme</a:t>
                </a:r>
                <a:r>
                  <a:rPr lang="en-US" dirty="0"/>
                  <a:t> </a:t>
                </a:r>
                <a:r>
                  <a:rPr lang="en-US" dirty="0" err="1"/>
                  <a:t>kostnad</a:t>
                </a:r>
                <a:r>
                  <a:rPr lang="en-US" dirty="0"/>
                  <a:t>.</a:t>
                </a:r>
              </a:p>
              <a:p>
                <a14:m>
                  <m:oMath xmlns:m="http://schemas.openxmlformats.org/officeDocument/2006/math">
                    <m:r>
                      <a:rPr lang="nb-NO" i="1">
                        <a:latin typeface="Cambria Math" panose="02040503050406030204" pitchFamily="18" charset="0"/>
                      </a:rPr>
                      <m:t>𝐾</m:t>
                    </m:r>
                    <m:r>
                      <a:rPr lang="nb-NO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i="1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nb-NO" i="1">
                            <a:latin typeface="Cambria Math" panose="02040503050406030204" pitchFamily="18" charset="0"/>
                          </a:rPr>
                          <m:t>−6</m:t>
                        </m:r>
                        <m:r>
                          <a:rPr lang="nb-NO" i="1">
                            <a:latin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nb-NO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endParaRPr lang="en-US" dirty="0"/>
              </a:p>
              <a:p>
                <a:r>
                  <a:rPr lang="en-US" dirty="0"/>
                  <a:t>For å </a:t>
                </a:r>
                <a:r>
                  <a:rPr lang="en-US" dirty="0" err="1"/>
                  <a:t>tegne</a:t>
                </a:r>
                <a:r>
                  <a:rPr lang="en-US" dirty="0"/>
                  <a:t> </a:t>
                </a:r>
                <a:r>
                  <a:rPr lang="en-US" dirty="0" err="1"/>
                  <a:t>dette</a:t>
                </a:r>
                <a:r>
                  <a:rPr lang="en-US" dirty="0"/>
                  <a:t> </a:t>
                </a:r>
                <a:r>
                  <a:rPr lang="en-US" dirty="0" err="1"/>
                  <a:t>i</a:t>
                </a:r>
                <a:r>
                  <a:rPr lang="en-US" dirty="0"/>
                  <a:t> </a:t>
                </a:r>
                <a:r>
                  <a:rPr lang="en-US" dirty="0" err="1"/>
                  <a:t>en</a:t>
                </a:r>
                <a:r>
                  <a:rPr lang="en-US" dirty="0"/>
                  <a:t> 2D-graf </a:t>
                </a:r>
                <a:r>
                  <a:rPr lang="en-US" dirty="0" err="1"/>
                  <a:t>må</a:t>
                </a:r>
                <a:r>
                  <a:rPr lang="en-US" dirty="0"/>
                  <a:t> vi </a:t>
                </a:r>
                <a:r>
                  <a:rPr lang="en-US" dirty="0" err="1"/>
                  <a:t>finne</a:t>
                </a:r>
                <a:r>
                  <a:rPr lang="en-US" dirty="0"/>
                  <a:t> </a:t>
                </a:r>
                <a:r>
                  <a:rPr lang="en-US" dirty="0" err="1"/>
                  <a:t>kostnaden</a:t>
                </a:r>
                <a:r>
                  <a:rPr lang="en-US" dirty="0"/>
                  <a:t> </a:t>
                </a:r>
                <a:r>
                  <a:rPr lang="en-US" dirty="0" err="1"/>
                  <a:t>til</a:t>
                </a:r>
                <a:r>
                  <a:rPr lang="en-US" dirty="0"/>
                  <a:t> </a:t>
                </a:r>
                <a:r>
                  <a:rPr lang="en-US" dirty="0" err="1"/>
                  <a:t>produksjonen</a:t>
                </a:r>
                <a:r>
                  <a:rPr lang="en-US" dirty="0"/>
                  <a:t>!</a:t>
                </a:r>
              </a:p>
              <a:p>
                <a:r>
                  <a:rPr lang="en-US" dirty="0"/>
                  <a:t>La </a:t>
                </a:r>
                <a:r>
                  <a:rPr lang="en-US" dirty="0" err="1"/>
                  <a:t>oss</a:t>
                </a:r>
                <a:r>
                  <a:rPr lang="en-US" dirty="0"/>
                  <a:t> ta et </a:t>
                </a:r>
                <a:r>
                  <a:rPr lang="en-US" dirty="0" err="1"/>
                  <a:t>eksempel</a:t>
                </a:r>
                <a:r>
                  <a:rPr lang="en-US" dirty="0"/>
                  <a:t>!</a:t>
                </a:r>
              </a:p>
            </p:txBody>
          </p:sp>
        </mc:Choice>
        <mc:Fallback xmlns="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C10A19DB-EABA-4D07-8C10-2BF4A8DBCA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86423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86A8BBF-6718-4C1D-A42C-29F7D4F66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Kostnadsminimering</a:t>
            </a:r>
            <a:r>
              <a:rPr lang="en-US" dirty="0"/>
              <a:t> (optimal </a:t>
            </a:r>
            <a:r>
              <a:rPr lang="en-US" dirty="0" err="1"/>
              <a:t>mengde</a:t>
            </a:r>
            <a:r>
              <a:rPr lang="en-US" dirty="0"/>
              <a:t> L </a:t>
            </a:r>
            <a:r>
              <a:rPr lang="en-US" dirty="0" err="1"/>
              <a:t>og</a:t>
            </a:r>
            <a:r>
              <a:rPr lang="en-US" dirty="0"/>
              <a:t> K)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80DB21DF-22AE-46C1-87BD-CBEBA0D67C5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𝐾𝐿</m:t>
                    </m:r>
                  </m:oMath>
                </a14:m>
                <a:r>
                  <a:rPr lang="en-US" dirty="0"/>
                  <a:t>		</a:t>
                </a:r>
                <a14:m>
                  <m:oMath xmlns:m="http://schemas.openxmlformats.org/officeDocument/2006/math">
                    <m:r>
                      <a:rPr lang="nb-NO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nb-NO" i="1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nb-NO" b="0" i="0" smtClean="0">
                        <a:latin typeface="Cambria Math" panose="02040503050406030204" pitchFamily="18" charset="0"/>
                      </a:rPr>
                      <m:t>r</m:t>
                    </m:r>
                    <m:r>
                      <a:rPr lang="nb-NO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nb-NO" b="0" i="1" dirty="0">
                  <a:latin typeface="Cambria Math" panose="02040503050406030204" pitchFamily="18" charset="0"/>
                </a:endParaRPr>
              </a:p>
              <a:p>
                <a:r>
                  <a:rPr lang="nb-NO" dirty="0">
                    <a:latin typeface="Cambria Math" panose="02040503050406030204" pitchFamily="18" charset="0"/>
                  </a:rPr>
                  <a:t>Hva er optimal mengde K og L for å produsere 50 enheter?</a:t>
                </a:r>
                <a:endParaRPr lang="nb-NO" b="0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𝑀𝑅𝑇𝑆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sSub>
                          <m:sSubPr>
                            <m:ctrlPr>
                              <a:rPr lang="nb-N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</m:num>
                      <m:den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sSub>
                          <m:sSubPr>
                            <m:ctrlPr>
                              <a:rPr lang="nb-N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</m:sub>
                        </m:sSub>
                      </m:den>
                    </m:f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num>
                      <m:den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nb-NO" b="0" i="1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𝐾𝐿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nb-NO" b="0" i="1" smtClean="0">
                        <a:latin typeface="Cambria Math" panose="02040503050406030204" pitchFamily="18" charset="0"/>
                      </a:rPr>
                      <m:t>=50⇒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=5⇒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endParaRPr lang="en-US" dirty="0"/>
              </a:p>
              <a:p>
                <a:r>
                  <a:rPr lang="en-US" dirty="0" err="1"/>
                  <a:t>Oppgave</a:t>
                </a:r>
                <a:r>
                  <a:rPr lang="en-US" dirty="0"/>
                  <a:t> </a:t>
                </a:r>
                <a:r>
                  <a:rPr lang="en-US" dirty="0" err="1"/>
                  <a:t>løst</a:t>
                </a:r>
                <a:r>
                  <a:rPr lang="en-US" dirty="0"/>
                  <a:t>! MRTS </a:t>
                </a:r>
                <a:r>
                  <a:rPr lang="en-US" dirty="0" err="1"/>
                  <a:t>kan</a:t>
                </a:r>
                <a:r>
                  <a:rPr lang="en-US" dirty="0"/>
                  <a:t> </a:t>
                </a:r>
                <a:r>
                  <a:rPr lang="en-US" dirty="0" err="1"/>
                  <a:t>også</a:t>
                </a:r>
                <a:r>
                  <a:rPr lang="en-US" dirty="0"/>
                  <a:t> </a:t>
                </a:r>
                <a:r>
                  <a:rPr lang="en-US" dirty="0" err="1"/>
                  <a:t>finnes</a:t>
                </a:r>
                <a:r>
                  <a:rPr lang="en-US" dirty="0"/>
                  <a:t> </a:t>
                </a:r>
                <a:r>
                  <a:rPr lang="en-US" dirty="0" err="1"/>
                  <a:t>slik</a:t>
                </a:r>
                <a:r>
                  <a:rPr lang="en-US" dirty="0"/>
                  <a:t>:</a:t>
                </a:r>
              </a:p>
              <a:p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𝐾𝐿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num>
                      <m:den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</m:oMath>
                </a14:m>
                <a:endParaRPr lang="nb-NO" b="0" dirty="0"/>
              </a:p>
              <a:p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𝑀𝑅𝑇𝑆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𝑑𝐾</m:t>
                        </m:r>
                      </m:num>
                      <m:den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𝑑𝐿</m:t>
                        </m:r>
                      </m:den>
                    </m:f>
                    <m:r>
                      <a:rPr lang="nb-NO" b="0" i="1" smtClean="0">
                        <a:latin typeface="Cambria Math" panose="02040503050406030204" pitchFamily="18" charset="0"/>
                      </a:rPr>
                      <m:t>=−</m:t>
                    </m:r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nb-NO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num>
                          <m:den>
                            <m:sSup>
                              <m:sSupPr>
                                <m:ctrlP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p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num>
                      <m:den>
                        <m:sSup>
                          <m:sSupPr>
                            <m:ctrlPr>
                              <a:rPr lang="nb-NO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p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𝐾𝐿</m:t>
                        </m:r>
                      </m:num>
                      <m:den>
                        <m:sSup>
                          <m:sSupPr>
                            <m:ctrlPr>
                              <a:rPr lang="nb-NO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p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num>
                      <m:den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</m:oMath>
                </a14:m>
                <a:endParaRPr lang="nb-NO" b="0" dirty="0"/>
              </a:p>
            </p:txBody>
          </p:sp>
        </mc:Choice>
        <mc:Fallback xmlns="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80DB21DF-22AE-46C1-87BD-CBEBA0D67C5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3051E3B0-E971-4A00-851D-FDACC1EAEFDE}"/>
                  </a:ext>
                </a:extLst>
              </p:cNvPr>
              <p:cNvSpPr txBox="1"/>
              <p:nvPr/>
            </p:nvSpPr>
            <p:spPr>
              <a:xfrm>
                <a:off x="7608276" y="3025904"/>
                <a:ext cx="3745524" cy="1155509"/>
              </a:xfrm>
              <a:prstGeom prst="rect">
                <a:avLst/>
              </a:prstGeom>
              <a:solidFill>
                <a:srgbClr val="FBFBFB"/>
              </a:solidFill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err="1"/>
                  <a:t>Optimalt</a:t>
                </a:r>
                <a:r>
                  <a:rPr lang="en-US" sz="2400" dirty="0"/>
                  <a:t> forhold </a:t>
                </a:r>
                <a:r>
                  <a:rPr lang="en-US" sz="2400" dirty="0" err="1"/>
                  <a:t>når</a:t>
                </a:r>
                <a:r>
                  <a:rPr lang="en-US" sz="2400" dirty="0"/>
                  <a:t>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𝑀𝑅𝑇𝑆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sz="24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num>
                        <m:den>
                          <m:r>
                            <a:rPr lang="nb-NO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sz="2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nb-NO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3051E3B0-E971-4A00-851D-FDACC1EAEF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8276" y="3025904"/>
                <a:ext cx="3745524" cy="1155509"/>
              </a:xfrm>
              <a:prstGeom prst="rect">
                <a:avLst/>
              </a:prstGeom>
              <a:blipFill>
                <a:blip r:embed="rId3"/>
                <a:stretch>
                  <a:fillRect t="-3646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3962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54380429505C349A3824CD144CAC2F5" ma:contentTypeVersion="2" ma:contentTypeDescription="Opprett et nytt dokument." ma:contentTypeScope="" ma:versionID="b22eeeee3317980989434f37169e54ef">
  <xsd:schema xmlns:xsd="http://www.w3.org/2001/XMLSchema" xmlns:xs="http://www.w3.org/2001/XMLSchema" xmlns:p="http://schemas.microsoft.com/office/2006/metadata/properties" xmlns:ns3="931e67d8-54f8-4b02-b35f-113bc56ca346" targetNamespace="http://schemas.microsoft.com/office/2006/metadata/properties" ma:root="true" ma:fieldsID="a53cc65242acfa3f8df0ea6412a59c87" ns3:_="">
    <xsd:import namespace="931e67d8-54f8-4b02-b35f-113bc56ca34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1e67d8-54f8-4b02-b35f-113bc56ca3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709105E-F0F3-484F-B997-7867000A45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1e67d8-54f8-4b02-b35f-113bc56ca3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CC946E-C8FB-486C-BBDB-9DDE55647B7D}">
  <ds:schemaRefs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931e67d8-54f8-4b02-b35f-113bc56ca346"/>
  </ds:schemaRefs>
</ds:datastoreItem>
</file>

<file path=customXml/itemProps3.xml><?xml version="1.0" encoding="utf-8"?>
<ds:datastoreItem xmlns:ds="http://schemas.openxmlformats.org/officeDocument/2006/customXml" ds:itemID="{C28DF67D-F31D-4874-BC36-8A9262C4D1F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793</Words>
  <Application>Microsoft Office PowerPoint</Application>
  <PresentationFormat>Widescreen</PresentationFormat>
  <Paragraphs>118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14" baseType="lpstr">
      <vt:lpstr>Office-tema</vt:lpstr>
      <vt:lpstr>Velkommen til gruppetime i INEC1800</vt:lpstr>
      <vt:lpstr>Opplegg</vt:lpstr>
      <vt:lpstr>Produksjonsfunksjon (teknologi)</vt:lpstr>
      <vt:lpstr>Relevante formler</vt:lpstr>
      <vt:lpstr>Kort om partiellderivering (IKKE PENSUM)</vt:lpstr>
      <vt:lpstr>Relevante formler</vt:lpstr>
      <vt:lpstr>Isokvanter</vt:lpstr>
      <vt:lpstr>Isokostnadskurver (del 1 av 2)</vt:lpstr>
      <vt:lpstr>Kostnadsminimering (optimal mengde L og K)</vt:lpstr>
      <vt:lpstr>Isokostnadskurver (del 2 av 2)</vt:lpstr>
      <vt:lpstr>Skalaavkastning (del 1 av 2)</vt:lpstr>
      <vt:lpstr>Skalaavkastning (del 2 av 2)</vt:lpstr>
      <vt:lpstr>Jobb med oppgavesettet!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Velkommen til gruppetime i INEC1800</dc:title>
  <dc:creator>Ludvig Szklarz Anderson</dc:creator>
  <cp:lastModifiedBy>Ludvig Szklarz Anderson</cp:lastModifiedBy>
  <cp:revision>8</cp:revision>
  <dcterms:created xsi:type="dcterms:W3CDTF">2020-09-30T21:38:13Z</dcterms:created>
  <dcterms:modified xsi:type="dcterms:W3CDTF">2020-10-06T13:43:02Z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0x010100154380429505C349A3824CD144CAC2F5</vt:lpwstr>
  </property>
</Properties>
</file>