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BFB"/>
    <a:srgbClr val="F7EB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32DDFA-81FA-4401-B80F-5626579168F2}" v="790" dt="2020-09-30T23:01:26.6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B803858-9359-460A-9DAC-C8C78D8222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09D946B-8F91-4682-A1C6-4F12530EB6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6EB1771-3376-4AD3-BEEF-CD7C4D8B2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55D9-F0A3-42B7-8C32-3C9DADB22D5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0D57AE3-21DE-4975-920F-81A463675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4DE90D6-E314-439A-B959-973DFEA8C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51CE-97DA-4AF7-9919-B131008D5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489225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E9BAED4-E3A9-44FF-A367-D051ACB9D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A1FE66B-3399-4AD0-9CF7-56A6B4E783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6EDC986-1AC8-4EAF-A819-5C42071CB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55D9-F0A3-42B7-8C32-3C9DADB22D5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000A2D8-4EB5-4C5D-A6B3-F4A1EDFB6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CEE2E29-FD01-4762-8440-F7425EC91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51CE-97DA-4AF7-9919-B131008D5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38772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0C774D4C-5164-483F-8D1B-434E7F8585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4A1E24D-66CC-4EB2-901D-99C2578DDB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C0F3681-A54F-4A1B-8DD8-E813CA609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55D9-F0A3-42B7-8C32-3C9DADB22D5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366866E-3CA8-4461-BF02-30159E931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53572DE-BB94-4C80-B592-6AD50926B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51CE-97DA-4AF7-9919-B131008D5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21132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746AAD6-354C-4692-9369-34302F783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8C2DE2B-62AA-4AD1-8F3B-94880FAC6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7D06F33-0A0F-47EA-9BB7-7782B37D5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55D9-F0A3-42B7-8C32-3C9DADB22D5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0F3CF89-138A-40A9-A346-8BCD52370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1F3F0E9-51EA-4B0F-88E6-058FA500F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51CE-97DA-4AF7-9919-B131008D5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51078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84EF62D-1546-4533-9BD9-D8DDD0E0B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E4F1619-C329-4B9B-B568-8EAA5F248A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2C89F41-F149-482E-B4DA-B705AC3EB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55D9-F0A3-42B7-8C32-3C9DADB22D5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1191051-FFBF-40FB-9CE4-F3891FD98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6ACD83F-A06E-49E8-B632-CF1106827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51CE-97DA-4AF7-9919-B131008D5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78697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B9D5123-BA57-4E87-B33C-A8A79268C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8D02C1C-9478-4742-99B4-EEDE52B5F5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5141CF2-9F6C-4239-8FA0-5E959EDAA6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CE41A87-B4AE-4E91-884B-46AE2AC5C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55D9-F0A3-42B7-8C32-3C9DADB22D5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38E8D61-CF5E-40C5-87B3-7DCC51B2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469743A-BE19-4E0F-B013-BA9E9253D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51CE-97DA-4AF7-9919-B131008D5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018349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78AA8EE-8703-4D73-AA87-8D66B1DCE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D5EC5F1-23C6-44A0-8420-BF7D98EDC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F3D9ABB-9EB7-46BD-ADE8-DFC3B9ADAE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ADB0AF75-5126-4DD5-B1E5-47C10951B9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72CEB77A-B7E1-4CCD-8DE6-AFF61A7E97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7DC2731-D2DB-4552-85E7-E80D11B86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55D9-F0A3-42B7-8C32-3C9DADB22D5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01CB25A0-914F-437F-829D-99A06055F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90259F57-E463-4108-B0F5-6A6F8862F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51CE-97DA-4AF7-9919-B131008D5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780489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39D2C5A-5C87-4D73-BE1E-A1C21102B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88EAF7B1-9770-49F1-B68A-927448F13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55D9-F0A3-42B7-8C32-3C9DADB22D5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32A2F06-2215-4DAE-A047-D0DA24820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19198C2-5575-41F7-AF9B-64DC304CB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51CE-97DA-4AF7-9919-B131008D5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175657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C45E04E6-B7E2-42F0-8060-885516192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55D9-F0A3-42B7-8C32-3C9DADB22D5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B27C05EE-652A-475B-896C-8884A0BD3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66F6F321-ECE0-4CC0-8BD2-41A77637E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51CE-97DA-4AF7-9919-B131008D5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753921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1D6985-604A-46D7-829E-B6F992E9F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76FA4DF-7495-4D1B-86C5-FBB8A52F9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F9B9FD3C-325E-406F-BD98-B14B269FCF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7DC0C24-9369-4D90-B746-FDB669A4B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55D9-F0A3-42B7-8C32-3C9DADB22D5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B081F60-04D3-4346-8B76-6CC172023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40E48AA-DE6A-4E79-9512-1508B3882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51CE-97DA-4AF7-9919-B131008D5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15642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BF0E971-3532-48AD-923C-4977A8628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F7B7410-0DEC-4602-85D9-4FA728F388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7999106-5FC6-4C9C-A75F-2608A8667E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E53C395-46B7-46C3-A922-257D14ECE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55D9-F0A3-42B7-8C32-3C9DADB22D5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2B17773-9470-4071-9DED-38E089568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1B0F6FE-AC27-4ECF-B599-2D415EA0E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51CE-97DA-4AF7-9919-B131008D5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419305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EB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AF3E8354-5AA3-45D5-991F-CD74902DF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8CE604E-D445-4886-BC51-A99665AAEE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5B7D767-9F61-4EEA-9F6C-13921CD25F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855D9-F0A3-42B7-8C32-3C9DADB22D5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26E7513-0ACA-488F-A1CD-6F98D60789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F8BA3EC-18F6-467F-B229-1DD19976C5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951CE-97DA-4AF7-9919-B131008D5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7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712FE08B-6E89-4876-A4BB-4A43F54E46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581025"/>
            <a:ext cx="9144000" cy="5695950"/>
          </a:xfrm>
          <a:ln>
            <a:noFill/>
          </a:ln>
        </p:spPr>
        <p:txBody>
          <a:bodyPr anchor="ctr">
            <a:normAutofit/>
          </a:bodyPr>
          <a:lstStyle/>
          <a:p>
            <a:r>
              <a:rPr lang="en-US" sz="7200" dirty="0" err="1"/>
              <a:t>Velkommen</a:t>
            </a:r>
            <a:r>
              <a:rPr lang="en-US" sz="7200" dirty="0"/>
              <a:t> </a:t>
            </a:r>
            <a:r>
              <a:rPr lang="en-US" sz="7200" dirty="0" err="1"/>
              <a:t>til</a:t>
            </a:r>
            <a:r>
              <a:rPr lang="en-US" sz="7200" dirty="0"/>
              <a:t> </a:t>
            </a:r>
            <a:r>
              <a:rPr lang="en-US" sz="7200" dirty="0" err="1"/>
              <a:t>gruppetime</a:t>
            </a:r>
            <a:r>
              <a:rPr lang="en-US" sz="7200" dirty="0"/>
              <a:t> </a:t>
            </a:r>
            <a:r>
              <a:rPr lang="en-US" sz="7200" dirty="0" err="1"/>
              <a:t>i</a:t>
            </a:r>
            <a:br>
              <a:rPr lang="en-US" sz="7200" dirty="0"/>
            </a:br>
            <a:r>
              <a:rPr lang="en-US" sz="7200" dirty="0"/>
              <a:t>INEC1800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CE95149F-781C-45EC-AB79-CE10ABD505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43990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83064B3-DF96-4D64-B27D-2A21CA569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Opplegg</a:t>
            </a:r>
            <a:endParaRPr lang="en-US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1ACDC58-7315-408B-A226-678A32F90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Gå</a:t>
            </a:r>
            <a:r>
              <a:rPr lang="en-US" dirty="0"/>
              <a:t> </a:t>
            </a:r>
            <a:r>
              <a:rPr lang="en-US" dirty="0" err="1"/>
              <a:t>raskt</a:t>
            </a:r>
            <a:r>
              <a:rPr lang="en-US" dirty="0"/>
              <a:t> </a:t>
            </a:r>
            <a:r>
              <a:rPr lang="en-US" dirty="0" err="1"/>
              <a:t>gjennom</a:t>
            </a:r>
            <a:r>
              <a:rPr lang="en-US" dirty="0"/>
              <a:t> relevant pensum</a:t>
            </a:r>
          </a:p>
          <a:p>
            <a:pPr lvl="1"/>
            <a:r>
              <a:rPr lang="en-US" dirty="0" err="1"/>
              <a:t>Egenpriselastisitet</a:t>
            </a:r>
            <a:endParaRPr lang="en-US" dirty="0"/>
          </a:p>
          <a:p>
            <a:pPr lvl="1"/>
            <a:r>
              <a:rPr lang="en-US" dirty="0" err="1"/>
              <a:t>Marginalinntekt</a:t>
            </a:r>
            <a:endParaRPr lang="en-US" dirty="0"/>
          </a:p>
          <a:p>
            <a:pPr lvl="1"/>
            <a:r>
              <a:rPr lang="en-US" dirty="0" err="1"/>
              <a:t>Nyttefunksjoner</a:t>
            </a:r>
            <a:r>
              <a:rPr lang="en-US" dirty="0"/>
              <a:t> / </a:t>
            </a:r>
            <a:r>
              <a:rPr lang="en-US" dirty="0" err="1"/>
              <a:t>Indifferenskurver</a:t>
            </a:r>
            <a:endParaRPr lang="en-US" dirty="0"/>
          </a:p>
          <a:p>
            <a:r>
              <a:rPr lang="en-US" dirty="0" err="1"/>
              <a:t>Jobbe</a:t>
            </a:r>
            <a:r>
              <a:rPr lang="en-US" dirty="0"/>
              <a:t> med </a:t>
            </a:r>
            <a:r>
              <a:rPr lang="en-US" dirty="0" err="1"/>
              <a:t>oppgaver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3434539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DA67D3-4707-48B4-B865-5A068C911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Egenpriselastisitet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19B04FBC-9FFA-442E-99A8-7BA09336456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=2500−5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=−5∗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=−5∗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2500−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=−5∗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500−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19B04FBC-9FFA-442E-99A8-7BA09336456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872527CA-D545-4ABD-8BAF-3971C6A19CB2}"/>
                  </a:ext>
                </a:extLst>
              </p:cNvPr>
              <p:cNvSpPr txBox="1"/>
              <p:nvPr/>
            </p:nvSpPr>
            <p:spPr>
              <a:xfrm>
                <a:off x="8510954" y="1825625"/>
                <a:ext cx="2842846" cy="794576"/>
              </a:xfrm>
              <a:prstGeom prst="rect">
                <a:avLst/>
              </a:prstGeom>
              <a:solidFill>
                <a:srgbClr val="FBFBFB"/>
              </a:solidFill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872527CA-D545-4ABD-8BAF-3971C6A19C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0954" y="1825625"/>
                <a:ext cx="2842846" cy="79457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FB4D030D-5D07-442A-B6FE-9C394D8749DF}"/>
                  </a:ext>
                </a:extLst>
              </p:cNvPr>
              <p:cNvSpPr txBox="1"/>
              <p:nvPr/>
            </p:nvSpPr>
            <p:spPr>
              <a:xfrm>
                <a:off x="8510954" y="2620201"/>
                <a:ext cx="2842846" cy="1155509"/>
              </a:xfrm>
              <a:prstGeom prst="rect">
                <a:avLst/>
              </a:prstGeom>
              <a:solidFill>
                <a:srgbClr val="FBFBFB"/>
              </a:solidFill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=2500−5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=500−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FB4D030D-5D07-442A-B6FE-9C394D8749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0954" y="2620201"/>
                <a:ext cx="2842846" cy="115550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49448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5C5F8B9-3440-4E7A-A748-BDA6F8FCC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Marginalinntekt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C10A19DB-EABA-4D07-8C10-2BF4A8DBCA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𝑀𝑅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)′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C10A19DB-EABA-4D07-8C10-2BF4A8DBCA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1A2CC3E2-9A68-4F87-B227-C33C33C4F37F}"/>
                  </a:ext>
                </a:extLst>
              </p:cNvPr>
              <p:cNvSpPr txBox="1"/>
              <p:nvPr/>
            </p:nvSpPr>
            <p:spPr>
              <a:xfrm>
                <a:off x="7608277" y="1825625"/>
                <a:ext cx="3745524" cy="461665"/>
              </a:xfrm>
              <a:prstGeom prst="rect">
                <a:avLst/>
              </a:prstGeom>
              <a:solidFill>
                <a:srgbClr val="FBFBFB"/>
              </a:solidFill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1A2CC3E2-9A68-4F87-B227-C33C33C4F3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8277" y="1825625"/>
                <a:ext cx="3745524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16EA04DC-6CCA-4807-AB57-6420DB0AACEC}"/>
                  </a:ext>
                </a:extLst>
              </p:cNvPr>
              <p:cNvSpPr txBox="1"/>
              <p:nvPr/>
            </p:nvSpPr>
            <p:spPr>
              <a:xfrm>
                <a:off x="7608277" y="2287290"/>
                <a:ext cx="3745524" cy="1218923"/>
              </a:xfrm>
              <a:prstGeom prst="rect">
                <a:avLst/>
              </a:prstGeom>
              <a:solidFill>
                <a:srgbClr val="FBFBFB"/>
              </a:solidFill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Økonomer liker </a:t>
                </a:r>
                <a:r>
                  <a:rPr lang="en-US" sz="2400" dirty="0" err="1"/>
                  <a:t>notasjonen</a:t>
                </a:r>
                <a:r>
                  <a:rPr lang="en-US" sz="2400" dirty="0"/>
                  <a:t>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16EA04DC-6CCA-4807-AB57-6420DB0AAC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8277" y="2287290"/>
                <a:ext cx="3745524" cy="1218923"/>
              </a:xfrm>
              <a:prstGeom prst="rect">
                <a:avLst/>
              </a:prstGeom>
              <a:blipFill>
                <a:blip r:embed="rId4"/>
                <a:stretch>
                  <a:fillRect l="-648" t="-3465" r="-648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86423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86A8BBF-6718-4C1D-A42C-29F7D4F66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Nyttemaksimering</a:t>
            </a:r>
            <a:r>
              <a:rPr lang="en-US" dirty="0"/>
              <a:t> (</a:t>
            </a:r>
            <a:r>
              <a:rPr lang="en-US" dirty="0" err="1"/>
              <a:t>første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80DB21DF-22AE-46C1-87BD-CBEBA0D67C5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𝑥𝑦</m:t>
                    </m:r>
                  </m:oMath>
                </a14:m>
                <a:endParaRPr lang="en-US" dirty="0"/>
              </a:p>
              <a:p>
                <a:r>
                  <a:rPr lang="en-US" dirty="0" err="1"/>
                  <a:t>Pris</a:t>
                </a:r>
                <a:r>
                  <a:rPr lang="en-US" dirty="0"/>
                  <a:t> for </a:t>
                </a:r>
                <a:r>
                  <a:rPr lang="en-US" dirty="0" err="1"/>
                  <a:t>gode</a:t>
                </a:r>
                <a:r>
                  <a:rPr lang="en-US" dirty="0"/>
                  <a:t> x </a:t>
                </a:r>
                <a:r>
                  <a:rPr lang="en-US" dirty="0" err="1"/>
                  <a:t>er</a:t>
                </a:r>
                <a:r>
                  <a:rPr lang="en-US" dirty="0"/>
                  <a:t> 4, </a:t>
                </a:r>
                <a:r>
                  <a:rPr lang="en-US" dirty="0" err="1"/>
                  <a:t>pris</a:t>
                </a:r>
                <a:r>
                  <a:rPr lang="en-US" dirty="0"/>
                  <a:t> for </a:t>
                </a:r>
                <a:r>
                  <a:rPr lang="en-US" dirty="0" err="1"/>
                  <a:t>gode</a:t>
                </a:r>
                <a:r>
                  <a:rPr lang="en-US" dirty="0"/>
                  <a:t> y </a:t>
                </a:r>
                <a:r>
                  <a:rPr lang="en-US" dirty="0" err="1"/>
                  <a:t>er</a:t>
                </a:r>
                <a:r>
                  <a:rPr lang="en-US" dirty="0"/>
                  <a:t> 8, </a:t>
                </a:r>
                <a:r>
                  <a:rPr lang="en-US" dirty="0" err="1"/>
                  <a:t>konsumenten</a:t>
                </a:r>
                <a:r>
                  <a:rPr lang="en-US" dirty="0"/>
                  <a:t> har 400.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+8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=400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=100−2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100−2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=100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−2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=0⇒100−4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=25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+8∗25=400⇒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=50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80DB21DF-22AE-46C1-87BD-CBEBA0D67C5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kstSylinder 3">
            <a:extLst>
              <a:ext uri="{FF2B5EF4-FFF2-40B4-BE49-F238E27FC236}">
                <a16:creationId xmlns:a16="http://schemas.microsoft.com/office/drawing/2014/main" id="{3051E3B0-E971-4A00-851D-FDACC1EAEFDE}"/>
              </a:ext>
            </a:extLst>
          </p:cNvPr>
          <p:cNvSpPr txBox="1"/>
          <p:nvPr/>
        </p:nvSpPr>
        <p:spPr>
          <a:xfrm>
            <a:off x="7608276" y="3170297"/>
            <a:ext cx="3745524" cy="830997"/>
          </a:xfrm>
          <a:prstGeom prst="rect">
            <a:avLst/>
          </a:prstGeom>
          <a:solidFill>
            <a:srgbClr val="FBFBFB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Vi </a:t>
            </a:r>
            <a:r>
              <a:rPr lang="en-US" sz="2400" dirty="0" err="1"/>
              <a:t>vil</a:t>
            </a:r>
            <a:r>
              <a:rPr lang="en-US" sz="2400" dirty="0"/>
              <a:t> </a:t>
            </a:r>
            <a:r>
              <a:rPr lang="en-US" sz="2400" dirty="0" err="1"/>
              <a:t>finne</a:t>
            </a:r>
            <a:r>
              <a:rPr lang="en-US" sz="2400" dirty="0"/>
              <a:t> </a:t>
            </a:r>
            <a:r>
              <a:rPr lang="en-US" sz="2400" dirty="0" err="1"/>
              <a:t>derivert</a:t>
            </a:r>
            <a:r>
              <a:rPr lang="en-US" sz="2400" dirty="0"/>
              <a:t> av u </a:t>
            </a:r>
            <a:r>
              <a:rPr lang="en-US" sz="2400" dirty="0" err="1"/>
              <a:t>lik</a:t>
            </a:r>
            <a:r>
              <a:rPr lang="en-US" sz="2400" dirty="0"/>
              <a:t> null, men </a:t>
            </a:r>
            <a:r>
              <a:rPr lang="en-US" sz="2400" dirty="0" err="1"/>
              <a:t>hvordan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823962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86A8BBF-6718-4C1D-A42C-29F7D4F66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Nyttemaksimering</a:t>
            </a:r>
            <a:r>
              <a:rPr lang="en-US" dirty="0"/>
              <a:t> (</a:t>
            </a:r>
            <a:r>
              <a:rPr lang="en-US" dirty="0" err="1"/>
              <a:t>andre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80DB21DF-22AE-46C1-87BD-CBEBA0D67C5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𝑥𝑦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          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+8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=400</m:t>
                    </m:r>
                  </m:oMath>
                </a14:m>
                <a:endParaRPr lang="en-US" dirty="0"/>
              </a:p>
              <a:p>
                <a:endParaRPr lang="en-US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𝑀𝑅𝑆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endParaRPr lang="en-US" b="0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u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x</m:t>
                                </m:r>
                              </m:e>
                              <m:sup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u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  <m:sup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𝑀𝑅𝑆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4∗2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+8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=400⇒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=25</m:t>
                    </m:r>
                  </m:oMath>
                </a14:m>
                <a:endParaRPr lang="en-US" b="0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+8∗25=400⇒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=50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80DB21DF-22AE-46C1-87BD-CBEBA0D67C5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1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3F93C347-31A5-4D0C-8D63-D9BC42C111EE}"/>
                  </a:ext>
                </a:extLst>
              </p:cNvPr>
              <p:cNvSpPr txBox="1"/>
              <p:nvPr/>
            </p:nvSpPr>
            <p:spPr>
              <a:xfrm>
                <a:off x="7162800" y="1825625"/>
                <a:ext cx="4191001" cy="1256754"/>
              </a:xfrm>
              <a:prstGeom prst="rect">
                <a:avLst/>
              </a:prstGeom>
              <a:solidFill>
                <a:srgbClr val="FBFBFB"/>
              </a:solidFill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err="1"/>
                  <a:t>Funksjonen</a:t>
                </a:r>
                <a:r>
                  <a:rPr lang="en-US" sz="2400" dirty="0"/>
                  <a:t> u </a:t>
                </a:r>
                <a:r>
                  <a:rPr lang="en-US" sz="2400" dirty="0" err="1"/>
                  <a:t>er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maksimert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ved</a:t>
                </a:r>
                <a:r>
                  <a:rPr lang="en-US" sz="2400" dirty="0"/>
                  <a:t>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𝑀𝑅𝑆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3F93C347-31A5-4D0C-8D63-D9BC42C111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1825625"/>
                <a:ext cx="4191001" cy="1256754"/>
              </a:xfrm>
              <a:prstGeom prst="rect">
                <a:avLst/>
              </a:prstGeom>
              <a:blipFill>
                <a:blip r:embed="rId3"/>
                <a:stretch>
                  <a:fillRect l="-1594" t="-3349" r="-1449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6ABF66DB-5192-4DF5-BA5E-5604BF7CB684}"/>
                  </a:ext>
                </a:extLst>
              </p:cNvPr>
              <p:cNvSpPr txBox="1"/>
              <p:nvPr/>
            </p:nvSpPr>
            <p:spPr>
              <a:xfrm>
                <a:off x="7162800" y="3082379"/>
                <a:ext cx="4191001" cy="786241"/>
              </a:xfrm>
              <a:prstGeom prst="rect">
                <a:avLst/>
              </a:prstGeom>
              <a:solidFill>
                <a:srgbClr val="FBFBFB"/>
              </a:solidFill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6ABF66DB-5192-4DF5-BA5E-5604BF7CB6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3082379"/>
                <a:ext cx="4191001" cy="7862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kstSylinder 5">
            <a:extLst>
              <a:ext uri="{FF2B5EF4-FFF2-40B4-BE49-F238E27FC236}">
                <a16:creationId xmlns:a16="http://schemas.microsoft.com/office/drawing/2014/main" id="{44EB372C-4229-451A-B6E3-365ED9409F86}"/>
              </a:ext>
            </a:extLst>
          </p:cNvPr>
          <p:cNvSpPr txBox="1"/>
          <p:nvPr/>
        </p:nvSpPr>
        <p:spPr>
          <a:xfrm>
            <a:off x="7162800" y="3868620"/>
            <a:ext cx="4191001" cy="830997"/>
          </a:xfrm>
          <a:prstGeom prst="rect">
            <a:avLst/>
          </a:prstGeom>
          <a:solidFill>
            <a:srgbClr val="FBFBFB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Substituerer</a:t>
            </a:r>
            <a:r>
              <a:rPr lang="en-US" sz="2400" dirty="0"/>
              <a:t> u med </a:t>
            </a:r>
            <a:r>
              <a:rPr lang="en-US" sz="2400" dirty="0" err="1"/>
              <a:t>xy</a:t>
            </a:r>
            <a:endParaRPr lang="en-US" sz="2400" dirty="0"/>
          </a:p>
          <a:p>
            <a:pPr algn="ctr"/>
            <a:r>
              <a:rPr lang="en-US" sz="2400" dirty="0"/>
              <a:t>(</a:t>
            </a:r>
            <a:r>
              <a:rPr lang="en-US" sz="2400" dirty="0" err="1"/>
              <a:t>fra</a:t>
            </a:r>
            <a:r>
              <a:rPr lang="en-US" sz="2400" dirty="0"/>
              <a:t> </a:t>
            </a:r>
            <a:r>
              <a:rPr lang="en-US" sz="2400" dirty="0" err="1"/>
              <a:t>nyttefunksjonen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157360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E129160-1228-4EF7-A032-7EEB48354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Indifferenskurver</a:t>
            </a:r>
            <a:endParaRPr lang="en-US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3C708D3-7F7E-42F6-9445-43FD708A9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Viser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GeoGebra!</a:t>
            </a:r>
          </a:p>
        </p:txBody>
      </p:sp>
    </p:spTree>
    <p:extLst>
      <p:ext uri="{BB962C8B-B14F-4D97-AF65-F5344CB8AC3E}">
        <p14:creationId xmlns:p14="http://schemas.microsoft.com/office/powerpoint/2010/main" val="2379052927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787A9493-FB9D-4B09-B580-5A79625182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Jobb</a:t>
            </a:r>
            <a:r>
              <a:rPr lang="en-US" dirty="0"/>
              <a:t> med </a:t>
            </a:r>
            <a:r>
              <a:rPr lang="en-US" dirty="0" err="1"/>
              <a:t>oppgavesettet</a:t>
            </a:r>
            <a:r>
              <a:rPr lang="en-US" dirty="0"/>
              <a:t>!</a:t>
            </a:r>
            <a:br>
              <a:rPr lang="en-US" dirty="0"/>
            </a:br>
            <a:endParaRPr lang="en-US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709293CB-A7EE-405C-A60E-B78D40E055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Dere</a:t>
            </a:r>
            <a:r>
              <a:rPr lang="en-US" dirty="0"/>
              <a:t> </a:t>
            </a:r>
            <a:r>
              <a:rPr lang="en-US" dirty="0" err="1"/>
              <a:t>finner</a:t>
            </a:r>
            <a:r>
              <a:rPr lang="en-US" dirty="0"/>
              <a:t> det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timeplanen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88862199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54380429505C349A3824CD144CAC2F5" ma:contentTypeVersion="2" ma:contentTypeDescription="Opprett et nytt dokument." ma:contentTypeScope="" ma:versionID="b22eeeee3317980989434f37169e54ef">
  <xsd:schema xmlns:xsd="http://www.w3.org/2001/XMLSchema" xmlns:xs="http://www.w3.org/2001/XMLSchema" xmlns:p="http://schemas.microsoft.com/office/2006/metadata/properties" xmlns:ns3="931e67d8-54f8-4b02-b35f-113bc56ca346" targetNamespace="http://schemas.microsoft.com/office/2006/metadata/properties" ma:root="true" ma:fieldsID="a53cc65242acfa3f8df0ea6412a59c87" ns3:_="">
    <xsd:import namespace="931e67d8-54f8-4b02-b35f-113bc56ca34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1e67d8-54f8-4b02-b35f-113bc56ca3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CC946E-C8FB-486C-BBDB-9DDE55647B7D}">
  <ds:schemaRefs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931e67d8-54f8-4b02-b35f-113bc56ca346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28DF67D-F31D-4874-BC36-8A9262C4D1F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09105E-F0F3-484F-B997-7867000A45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1e67d8-54f8-4b02-b35f-113bc56ca3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314</Words>
  <Application>Microsoft Office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Office-tema</vt:lpstr>
      <vt:lpstr>Velkommen til gruppetime i INEC1800</vt:lpstr>
      <vt:lpstr>Opplegg</vt:lpstr>
      <vt:lpstr>Egenpriselastisitet</vt:lpstr>
      <vt:lpstr>Marginalinntekt</vt:lpstr>
      <vt:lpstr>Nyttemaksimering (første metode)</vt:lpstr>
      <vt:lpstr>Nyttemaksimering (andre metode)</vt:lpstr>
      <vt:lpstr>Indifferenskurver</vt:lpstr>
      <vt:lpstr>Jobb med oppgavesettet!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Velkommen til gruppetime i INEC1800</dc:title>
  <dc:creator>Ludvig Szklarz Anderson</dc:creator>
  <cp:lastModifiedBy>Ludvig Szklarz Anderson</cp:lastModifiedBy>
  <cp:revision>7</cp:revision>
  <dcterms:created xsi:type="dcterms:W3CDTF">2020-09-30T21:38:13Z</dcterms:created>
  <dcterms:modified xsi:type="dcterms:W3CDTF">2020-10-01T06:37:25Z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0x010100154380429505C349A3824CD144CAC2F5</vt:lpwstr>
  </property>
</Properties>
</file>