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  <p:sldMasterId id="2147483658" r:id="rId5"/>
  </p:sldMasterIdLst>
  <p:notesMasterIdLst>
    <p:notesMasterId r:id="rId20"/>
  </p:notesMasterIdLst>
  <p:handoutMasterIdLst>
    <p:handoutMasterId r:id="rId21"/>
  </p:handoutMasterIdLst>
  <p:sldIdLst>
    <p:sldId id="321" r:id="rId6"/>
    <p:sldId id="309" r:id="rId7"/>
    <p:sldId id="310" r:id="rId8"/>
    <p:sldId id="315" r:id="rId9"/>
    <p:sldId id="316" r:id="rId10"/>
    <p:sldId id="317" r:id="rId11"/>
    <p:sldId id="318" r:id="rId12"/>
    <p:sldId id="325" r:id="rId13"/>
    <p:sldId id="327" r:id="rId14"/>
    <p:sldId id="320" r:id="rId15"/>
    <p:sldId id="323" r:id="rId16"/>
    <p:sldId id="326" r:id="rId17"/>
    <p:sldId id="322" r:id="rId18"/>
    <p:sldId id="314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F4380C"/>
        </a:solidFill>
        <a:latin typeface="Comic Sans MS" panose="030F0702030302020204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F4380C"/>
        </a:solidFill>
        <a:latin typeface="Comic Sans MS" panose="030F0702030302020204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F4380C"/>
        </a:solidFill>
        <a:latin typeface="Comic Sans MS" panose="030F0702030302020204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F4380C"/>
        </a:solidFill>
        <a:latin typeface="Comic Sans MS" panose="030F0702030302020204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F4380C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4380C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4380C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4380C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4380C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FF"/>
    <a:srgbClr val="3399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215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nb-NO" altLang="nb-NO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nb-NO" altLang="nb-NO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nb-NO" altLang="nb-NO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597B1D9E-8ED4-49CF-9135-55BCB8AA84D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65211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nb-NO" altLang="nb-NO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nb-NO" altLang="nb-NO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nb-NO" altLang="nb-NO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8AA86B66-A5CA-40E1-8B5E-6205F627242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09209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07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 b="1">
                <a:solidFill>
                  <a:srgbClr val="F4380C"/>
                </a:solidFill>
                <a:latin typeface="Comic Sans MS" pitchFamily="66" charset="0"/>
              </a:defRPr>
            </a:lvl1pPr>
            <a:lvl2pPr marL="742950" indent="-285750" defTabSz="928688" eaLnBrk="0" hangingPunct="0">
              <a:defRPr sz="3200" b="1">
                <a:solidFill>
                  <a:srgbClr val="F4380C"/>
                </a:solidFill>
                <a:latin typeface="Comic Sans MS" pitchFamily="66" charset="0"/>
              </a:defRPr>
            </a:lvl2pPr>
            <a:lvl3pPr marL="1143000" indent="-228600" defTabSz="928688" eaLnBrk="0" hangingPunct="0">
              <a:defRPr sz="3200" b="1">
                <a:solidFill>
                  <a:srgbClr val="F4380C"/>
                </a:solidFill>
                <a:latin typeface="Comic Sans MS" pitchFamily="66" charset="0"/>
              </a:defRPr>
            </a:lvl3pPr>
            <a:lvl4pPr marL="1600200" indent="-228600" defTabSz="928688" eaLnBrk="0" hangingPunct="0">
              <a:defRPr sz="3200" b="1">
                <a:solidFill>
                  <a:srgbClr val="F4380C"/>
                </a:solidFill>
                <a:latin typeface="Comic Sans MS" pitchFamily="66" charset="0"/>
              </a:defRPr>
            </a:lvl4pPr>
            <a:lvl5pPr marL="2057400" indent="-228600" defTabSz="928688" eaLnBrk="0" hangingPunct="0">
              <a:defRPr sz="3200" b="1">
                <a:solidFill>
                  <a:srgbClr val="F4380C"/>
                </a:solidFill>
                <a:latin typeface="Comic Sans MS" pitchFamily="66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4380C"/>
                </a:solidFill>
                <a:latin typeface="Comic Sans MS" pitchFamily="66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4380C"/>
                </a:solidFill>
                <a:latin typeface="Comic Sans MS" pitchFamily="66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4380C"/>
                </a:solidFill>
                <a:latin typeface="Comic Sans MS" pitchFamily="66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4380C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513E9C88-98A9-44B4-A790-A37BF3E2F3E6}" type="slidenum">
              <a:rPr lang="nb-NO" sz="1200" b="0" smtClean="0">
                <a:solidFill>
                  <a:schemeClr val="tx1"/>
                </a:solidFill>
                <a:latin typeface="Tahoma" pitchFamily="34" charset="0"/>
              </a:rPr>
              <a:pPr eaLnBrk="1" hangingPunct="1"/>
              <a:t>11</a:t>
            </a:fld>
            <a:endParaRPr lang="nb-NO" sz="12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56175" cy="37179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0113"/>
            <a:ext cx="497522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394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0"/>
            <a:ext cx="8585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805488"/>
            <a:ext cx="989013" cy="9763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710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115888"/>
            <a:ext cx="2019300" cy="6518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15888"/>
            <a:ext cx="5905500" cy="651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5131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5888"/>
            <a:ext cx="8077200" cy="86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066800" y="1133475"/>
            <a:ext cx="3962400" cy="5500688"/>
          </a:xfrm>
        </p:spPr>
        <p:txBody>
          <a:bodyPr/>
          <a:lstStyle/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1133475"/>
            <a:ext cx="3962400" cy="5500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8336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5888"/>
            <a:ext cx="8077200" cy="86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133475"/>
            <a:ext cx="3962400" cy="5500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5181600" y="1133475"/>
            <a:ext cx="3962400" cy="5500688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9946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Kapittel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649E1-4624-478E-AFAE-6768AB057EB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06940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Kapittel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2171A-7134-42E3-A8F7-EB49ECD6D4A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88482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Kapittel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13230-3E19-4E2B-B4F1-0BD97CBD794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60782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Kapittel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1FC77-3B2D-4A3D-95D7-5DD38DA7B29F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04905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Kapittel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7AC91-7559-4ACC-900E-DEF4B08279B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48265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Kapittel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10B2B-4ED5-4499-964E-8C102EBCD6A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8905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2768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Kapittel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FC84E-B442-4ECE-A876-F5ADDC88C08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20474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Kapittel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4F233-FC76-4332-A9F6-79D1195B6B6F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00306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Kapittel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E34AC-6E03-45D9-983E-77122F204BF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06143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Kapittel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500C9-F6F7-4C33-8C61-8600BBF4772F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89562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altLang="nb-NO"/>
              <a:t>Kapittel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637C4-9ABC-4C64-9DA7-8D5A6E939E3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88790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030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33475"/>
            <a:ext cx="3962400" cy="5500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133475"/>
            <a:ext cx="3962400" cy="5500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663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283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450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87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023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45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133475"/>
            <a:ext cx="8077200" cy="550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15888"/>
            <a:ext cx="80772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overskriften</a:t>
            </a: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gray">
          <a:xfrm>
            <a:off x="917575" y="981075"/>
            <a:ext cx="8226425" cy="31750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1" lang="nb-NO" altLang="nb-NO" sz="24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80" r:id="rId12"/>
    <p:sldLayoutId id="214748368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rgbClr val="F4380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F4380C"/>
          </a:solidFill>
          <a:latin typeface="Comic Sans MS" panose="030F0702030302020204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F4380C"/>
          </a:solidFill>
          <a:latin typeface="Comic Sans MS" panose="030F0702030302020204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F4380C"/>
          </a:solidFill>
          <a:latin typeface="Comic Sans MS" panose="030F0702030302020204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F4380C"/>
          </a:solidFill>
          <a:latin typeface="Comic Sans MS" panose="030F0702030302020204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4380C"/>
          </a:solidFill>
          <a:latin typeface="Comic Sans MS" panose="030F0702030302020204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4380C"/>
          </a:solidFill>
          <a:latin typeface="Comic Sans MS" panose="030F0702030302020204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4380C"/>
          </a:solidFill>
          <a:latin typeface="Comic Sans MS" panose="030F0702030302020204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4380C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4380C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Times" panose="02020603050405020304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Symbol" panose="05050102010706020507" pitchFamily="18" charset="2"/>
        <a:buChar char="*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nb-NO" altLang="nb-NO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nb-NO" altLang="nb-NO"/>
              <a:t>Kapittel 1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DBB01D7F-25C3-45C8-881C-542D265CC95D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980728"/>
            <a:ext cx="7886700" cy="2852737"/>
          </a:xfrm>
        </p:spPr>
        <p:txBody>
          <a:bodyPr/>
          <a:lstStyle/>
          <a:p>
            <a:pPr algn="ctr"/>
            <a:r>
              <a:rPr lang="nb-NO" dirty="0">
                <a:latin typeface="Calibri" panose="020F0502020204030204" pitchFamily="34" charset="0"/>
              </a:rPr>
              <a:t>Investering og finansiering</a:t>
            </a:r>
            <a:br>
              <a:rPr lang="nb-NO" dirty="0">
                <a:latin typeface="Calibri" panose="020F0502020204030204" pitchFamily="34" charset="0"/>
              </a:rPr>
            </a:br>
            <a:r>
              <a:rPr lang="nb-NO" sz="4400" dirty="0">
                <a:latin typeface="Calibri" panose="020F0502020204030204" pitchFamily="34" charset="0"/>
              </a:rPr>
              <a:t>INEC 1800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41621" y="4077072"/>
            <a:ext cx="7886700" cy="1500187"/>
          </a:xfrm>
        </p:spPr>
        <p:txBody>
          <a:bodyPr/>
          <a:lstStyle/>
          <a:p>
            <a:pPr algn="ctr"/>
            <a:r>
              <a:rPr lang="nb-NO" dirty="0"/>
              <a:t>Høstsemesteret 2020</a:t>
            </a:r>
          </a:p>
          <a:p>
            <a:pPr algn="ctr"/>
            <a:endParaRPr lang="nb-NO" dirty="0"/>
          </a:p>
          <a:p>
            <a:pPr algn="ctr"/>
            <a:r>
              <a:rPr lang="nb-NO" dirty="0"/>
              <a:t>Dosent Ivar Bredesen</a:t>
            </a:r>
          </a:p>
        </p:txBody>
      </p:sp>
    </p:spTree>
    <p:extLst>
      <p:ext uri="{BB962C8B-B14F-4D97-AF65-F5344CB8AC3E}">
        <p14:creationId xmlns:p14="http://schemas.microsoft.com/office/powerpoint/2010/main" val="2231917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</a:rPr>
              <a:t>Viktige læringsmål i investering og finansiering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600" dirty="0">
                <a:latin typeface="Calibri" panose="020F0502020204030204" pitchFamily="34" charset="0"/>
              </a:rPr>
              <a:t>Tid er penger. </a:t>
            </a:r>
          </a:p>
          <a:p>
            <a:pPr lvl="1"/>
            <a:r>
              <a:rPr lang="nb-NO" sz="2000" dirty="0">
                <a:latin typeface="Calibri" panose="020F0502020204030204" pitchFamily="34" charset="0"/>
              </a:rPr>
              <a:t>I dette ligger det at en krone i dag er mer verdt enn en krone i framtiden.</a:t>
            </a:r>
          </a:p>
          <a:p>
            <a:r>
              <a:rPr lang="nb-NO" sz="2600" dirty="0">
                <a:latin typeface="Calibri" panose="020F0502020204030204" pitchFamily="34" charset="0"/>
              </a:rPr>
              <a:t>Ikke legg alle eggene i en kurv. </a:t>
            </a:r>
          </a:p>
          <a:p>
            <a:pPr lvl="1"/>
            <a:r>
              <a:rPr lang="nb-NO" sz="2000" dirty="0">
                <a:latin typeface="Calibri" panose="020F0502020204030204" pitchFamily="34" charset="0"/>
              </a:rPr>
              <a:t>Dette har å gjøre med hvordan man kan redusere risiko. Hvis du for eksempel ønsker å plassere penger i aksjemarkedet, bør du spre din plassering på flere selskaper.</a:t>
            </a:r>
          </a:p>
          <a:p>
            <a:r>
              <a:rPr lang="nb-NO" sz="2600" dirty="0">
                <a:latin typeface="Calibri" panose="020F0502020204030204" pitchFamily="34" charset="0"/>
              </a:rPr>
              <a:t>Du kan narre noen mennesker av og til, men ikke alle mennesker hele tiden. </a:t>
            </a:r>
          </a:p>
          <a:p>
            <a:pPr lvl="1"/>
            <a:r>
              <a:rPr lang="nb-NO" sz="2000" dirty="0">
                <a:latin typeface="Calibri" panose="020F0502020204030204" pitchFamily="34" charset="0"/>
              </a:rPr>
              <a:t>Her tenkes det på om finansmarkedet er </a:t>
            </a:r>
            <a:r>
              <a:rPr lang="nb-NO" sz="2000" i="1" dirty="0" err="1">
                <a:latin typeface="Calibri" panose="020F0502020204030204" pitchFamily="34" charset="0"/>
              </a:rPr>
              <a:t>effisient</a:t>
            </a:r>
            <a:r>
              <a:rPr lang="nb-NO" sz="2000" dirty="0">
                <a:latin typeface="Calibri" panose="020F0502020204030204" pitchFamily="34" charset="0"/>
              </a:rPr>
              <a:t>. Et </a:t>
            </a:r>
            <a:r>
              <a:rPr lang="nb-NO" sz="2000" dirty="0" err="1">
                <a:latin typeface="Calibri" panose="020F0502020204030204" pitchFamily="34" charset="0"/>
              </a:rPr>
              <a:t>effisient</a:t>
            </a:r>
            <a:r>
              <a:rPr lang="nb-NO" sz="2000" dirty="0">
                <a:latin typeface="Calibri" panose="020F0502020204030204" pitchFamily="34" charset="0"/>
              </a:rPr>
              <a:t> marked er et marked hvor relevant informasjon kan spres raskt og til lave kostnader, og hvor slik informasjon raskt blir innbakt i prisene på finansielle aktiva, for eksempel aksjer.</a:t>
            </a:r>
          </a:p>
        </p:txBody>
      </p:sp>
    </p:spTree>
    <p:extLst>
      <p:ext uri="{BB962C8B-B14F-4D97-AF65-F5344CB8AC3E}">
        <p14:creationId xmlns:p14="http://schemas.microsoft.com/office/powerpoint/2010/main" val="2385706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>
                <a:latin typeface="Calibri" panose="020F0502020204030204" pitchFamily="34" charset="0"/>
              </a:rPr>
              <a:t>Investering og finansiering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I kurset tas følgende opp:</a:t>
            </a:r>
          </a:p>
          <a:p>
            <a:pPr lvl="1" eaLnBrk="1" hangingPunct="1"/>
            <a:r>
              <a:rPr lang="nb-NO" sz="2300" dirty="0">
                <a:latin typeface="Calibri" panose="020F0502020204030204" pitchFamily="34" charset="0"/>
                <a:cs typeface="Calibri" panose="020F0502020204030204" pitchFamily="34" charset="0"/>
              </a:rPr>
              <a:t>Introduksjon til investering og finansiering</a:t>
            </a:r>
          </a:p>
          <a:p>
            <a:pPr lvl="1" eaLnBrk="1" hangingPunct="1"/>
            <a:r>
              <a:rPr lang="nb-NO" sz="2300" dirty="0">
                <a:latin typeface="Calibri" panose="020F0502020204030204" pitchFamily="34" charset="0"/>
                <a:cs typeface="Calibri" panose="020F0502020204030204" pitchFamily="34" charset="0"/>
              </a:rPr>
              <a:t>Budsjettering av kontantstrøm</a:t>
            </a:r>
          </a:p>
          <a:p>
            <a:pPr lvl="1" eaLnBrk="1" hangingPunct="1"/>
            <a:r>
              <a:rPr lang="nb-NO" sz="2300" dirty="0">
                <a:latin typeface="Calibri" panose="020F0502020204030204" pitchFamily="34" charset="0"/>
                <a:cs typeface="Calibri" panose="020F0502020204030204" pitchFamily="34" charset="0"/>
              </a:rPr>
              <a:t>Excel i investeringsanalyse</a:t>
            </a:r>
          </a:p>
          <a:p>
            <a:pPr lvl="1" eaLnBrk="1" hangingPunct="1"/>
            <a:r>
              <a:rPr lang="nb-NO" sz="2300" dirty="0">
                <a:latin typeface="Calibri" panose="020F0502020204030204" pitchFamily="34" charset="0"/>
                <a:cs typeface="Calibri" panose="020F0502020204030204" pitchFamily="34" charset="0"/>
              </a:rPr>
              <a:t>Renteregning</a:t>
            </a:r>
          </a:p>
          <a:p>
            <a:pPr lvl="1" eaLnBrk="1" hangingPunct="1"/>
            <a:r>
              <a:rPr lang="nb-NO" sz="2300" dirty="0">
                <a:latin typeface="Calibri" panose="020F0502020204030204" pitchFamily="34" charset="0"/>
                <a:cs typeface="Calibri" panose="020F0502020204030204" pitchFamily="34" charset="0"/>
              </a:rPr>
              <a:t>Lønnsomhetsanalyse </a:t>
            </a:r>
          </a:p>
          <a:p>
            <a:pPr lvl="1" eaLnBrk="1" hangingPunct="1"/>
            <a:r>
              <a:rPr lang="nb-NO" sz="2300" dirty="0">
                <a:latin typeface="Calibri" panose="020F0502020204030204" pitchFamily="34" charset="0"/>
                <a:cs typeface="Calibri" panose="020F0502020204030204" pitchFamily="34" charset="0"/>
              </a:rPr>
              <a:t>Investering og usikkerhet</a:t>
            </a:r>
          </a:p>
        </p:txBody>
      </p:sp>
    </p:spTree>
    <p:extLst>
      <p:ext uri="{BB962C8B-B14F-4D97-AF65-F5344CB8AC3E}">
        <p14:creationId xmlns:p14="http://schemas.microsoft.com/office/powerpoint/2010/main" val="851042060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Eksamen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latin typeface="Calibri"/>
                <a:cs typeface="Calibri"/>
              </a:rPr>
              <a:t>Eksamen ble fra høsten 2018 gjennomført med Excel, og slik blir det også høsten 2020</a:t>
            </a: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Vi vil derfor bruke en del tid på å øve inn finansielle funksjoner i Excel</a:t>
            </a: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Har det da noen hensikt å bruke kalkulator?</a:t>
            </a:r>
          </a:p>
          <a:p>
            <a:pPr lvl="1"/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Finanskalkulatoren HP 10BII er tatt inn i 6. utgave av læreboka også</a:t>
            </a:r>
          </a:p>
          <a:p>
            <a:pPr lvl="1"/>
            <a:r>
              <a:rPr lang="nb-NO" dirty="0">
                <a:latin typeface="Calibri"/>
                <a:cs typeface="Calibri"/>
              </a:rPr>
              <a:t>Noen beregninger gjøres raskere og enklere med HP enn Excel (og motsatt).</a:t>
            </a:r>
          </a:p>
          <a:p>
            <a:pPr lvl="1"/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Mange har sikkert også Casio med TVM-funksjon, som også fungerer meget bra</a:t>
            </a:r>
          </a:p>
        </p:txBody>
      </p:sp>
    </p:spTree>
    <p:extLst>
      <p:ext uri="{BB962C8B-B14F-4D97-AF65-F5344CB8AC3E}">
        <p14:creationId xmlns:p14="http://schemas.microsoft.com/office/powerpoint/2010/main" val="3293684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>
                <a:latin typeface="Calibri" panose="020F0502020204030204" pitchFamily="34" charset="0"/>
              </a:rPr>
              <a:t>Kursmateriell, pensum og eksamen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124744"/>
            <a:ext cx="8077200" cy="5500688"/>
          </a:xfrm>
        </p:spPr>
        <p:txBody>
          <a:bodyPr/>
          <a:lstStyle/>
          <a:p>
            <a:pPr eaLnBrk="1" hangingPunct="1"/>
            <a:r>
              <a:rPr lang="nb-NO" dirty="0">
                <a:latin typeface="Calibri" panose="020F0502020204030204" pitchFamily="34" charset="0"/>
              </a:rPr>
              <a:t>Kursmateriell – forelesningsnotater ligger på nettet</a:t>
            </a:r>
          </a:p>
          <a:p>
            <a:pPr eaLnBrk="1" hangingPunct="1"/>
            <a:r>
              <a:rPr lang="nb-NO" dirty="0">
                <a:latin typeface="Calibri" panose="020F0502020204030204" pitchFamily="34" charset="0"/>
              </a:rPr>
              <a:t>Ivar Bredesen: </a:t>
            </a:r>
            <a:r>
              <a:rPr lang="nb-NO" i="1" dirty="0">
                <a:latin typeface="Calibri" panose="020F0502020204030204" pitchFamily="34" charset="0"/>
              </a:rPr>
              <a:t>Investering og finansiering</a:t>
            </a:r>
            <a:r>
              <a:rPr lang="nb-NO" dirty="0">
                <a:latin typeface="Calibri" panose="020F0502020204030204" pitchFamily="34" charset="0"/>
              </a:rPr>
              <a:t>, 6. utgave, kapittel 1 – 6, Gyldendal Akademisk Forlag, 2019</a:t>
            </a:r>
          </a:p>
        </p:txBody>
      </p:sp>
    </p:spTree>
    <p:extLst>
      <p:ext uri="{BB962C8B-B14F-4D97-AF65-F5344CB8AC3E}">
        <p14:creationId xmlns:p14="http://schemas.microsoft.com/office/powerpoint/2010/main" val="4016488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600" dirty="0">
                <a:latin typeface="Calibri" panose="020F0502020204030204" pitchFamily="34" charset="0"/>
              </a:rPr>
              <a:t>Hvordan arbeide med faget?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 sz="2800" dirty="0">
                <a:latin typeface="Calibri" panose="020F0502020204030204" pitchFamily="34" charset="0"/>
              </a:rPr>
              <a:t>Tilsvarende en idrettsutøver: Tren, tren og atter tren, dvs. les teori, men løs oppgave etter oppgave.</a:t>
            </a:r>
          </a:p>
          <a:p>
            <a:r>
              <a:rPr lang="nb-NO" altLang="nb-NO" sz="2800" dirty="0">
                <a:latin typeface="Calibri" panose="020F0502020204030204" pitchFamily="34" charset="0"/>
              </a:rPr>
              <a:t>Det hjelper deg lite å se på løsninger som gis av foreleser, det eneste som hjelper deg er å gjøre problemløsningen selv.</a:t>
            </a:r>
          </a:p>
          <a:p>
            <a:r>
              <a:rPr lang="nb-NO" altLang="nb-NO" sz="2800" dirty="0">
                <a:latin typeface="Calibri" panose="020F0502020204030204" pitchFamily="34" charset="0"/>
              </a:rPr>
              <a:t>Kom raskt i gang med bruk av </a:t>
            </a:r>
            <a:r>
              <a:rPr lang="nb-NO" altLang="nb-NO" sz="2800">
                <a:latin typeface="Calibri" panose="020F0502020204030204" pitchFamily="34" charset="0"/>
              </a:rPr>
              <a:t>Excel (eventuelt </a:t>
            </a:r>
            <a:r>
              <a:rPr lang="nb-NO" altLang="nb-NO" sz="2800" dirty="0">
                <a:latin typeface="Calibri" panose="020F0502020204030204" pitchFamily="34" charset="0"/>
              </a:rPr>
              <a:t>supplert med HP eller en annen </a:t>
            </a:r>
            <a:r>
              <a:rPr lang="nb-NO" altLang="nb-NO" sz="2800">
                <a:latin typeface="Calibri" panose="020F0502020204030204" pitchFamily="34" charset="0"/>
              </a:rPr>
              <a:t>finansiell kalkulator)</a:t>
            </a:r>
            <a:endParaRPr lang="nb-NO" altLang="nb-NO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400" dirty="0">
                <a:latin typeface="Calibri" panose="020F0502020204030204" pitchFamily="34" charset="0"/>
              </a:rPr>
              <a:t>Hva er investering og finansiering?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altLang="nb-NO" b="1" dirty="0">
                <a:solidFill>
                  <a:srgbClr val="FF0000"/>
                </a:solidFill>
                <a:latin typeface="Calibri" panose="020F0502020204030204" pitchFamily="34" charset="0"/>
              </a:rPr>
              <a:t>Investeringsproblemet</a:t>
            </a:r>
            <a:r>
              <a:rPr lang="nb-NO" altLang="nb-NO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nb-NO" altLang="nb-NO" dirty="0">
                <a:latin typeface="Calibri" panose="020F0502020204030204" pitchFamily="34" charset="0"/>
              </a:rPr>
              <a:t>gjelder bedriftens anvendelse av kapital</a:t>
            </a:r>
          </a:p>
          <a:p>
            <a:pPr lvl="1">
              <a:lnSpc>
                <a:spcPct val="90000"/>
              </a:lnSpc>
            </a:pPr>
            <a:r>
              <a:rPr lang="nb-NO" altLang="nb-NO" dirty="0">
                <a:latin typeface="Calibri" panose="020F0502020204030204" pitchFamily="34" charset="0"/>
              </a:rPr>
              <a:t>Valg av forretningsområde og strategi</a:t>
            </a:r>
          </a:p>
          <a:p>
            <a:pPr lvl="1">
              <a:lnSpc>
                <a:spcPct val="90000"/>
              </a:lnSpc>
            </a:pPr>
            <a:r>
              <a:rPr lang="nb-NO" altLang="nb-NO" dirty="0">
                <a:latin typeface="Calibri" panose="020F0502020204030204" pitchFamily="34" charset="0"/>
              </a:rPr>
              <a:t>Hva er bedriftens investeringsbudsjett?</a:t>
            </a:r>
          </a:p>
          <a:p>
            <a:pPr lvl="1">
              <a:lnSpc>
                <a:spcPct val="90000"/>
              </a:lnSpc>
            </a:pPr>
            <a:r>
              <a:rPr lang="nb-NO" altLang="nb-NO" dirty="0">
                <a:latin typeface="Calibri" panose="020F0502020204030204" pitchFamily="34" charset="0"/>
              </a:rPr>
              <a:t>Hvilke investeringer ønsker bedriften å gjennomføre?</a:t>
            </a:r>
          </a:p>
          <a:p>
            <a:pPr>
              <a:lnSpc>
                <a:spcPct val="90000"/>
              </a:lnSpc>
            </a:pPr>
            <a:r>
              <a:rPr lang="nb-NO" altLang="nb-NO" b="1" dirty="0">
                <a:solidFill>
                  <a:srgbClr val="FF0000"/>
                </a:solidFill>
                <a:latin typeface="Calibri" panose="020F0502020204030204" pitchFamily="34" charset="0"/>
              </a:rPr>
              <a:t>Finansieringsproblemet</a:t>
            </a:r>
            <a:r>
              <a:rPr lang="nb-NO" altLang="nb-NO" dirty="0">
                <a:latin typeface="Calibri" panose="020F0502020204030204" pitchFamily="34" charset="0"/>
              </a:rPr>
              <a:t> gjelder bedriftens anskaffelse av kapital</a:t>
            </a:r>
          </a:p>
          <a:p>
            <a:pPr lvl="1">
              <a:lnSpc>
                <a:spcPct val="90000"/>
              </a:lnSpc>
            </a:pPr>
            <a:r>
              <a:rPr lang="nb-NO" altLang="nb-NO" dirty="0">
                <a:latin typeface="Calibri" panose="020F0502020204030204" pitchFamily="34" charset="0"/>
              </a:rPr>
              <a:t>Hvordan innhente kapital for å betale for investeringene</a:t>
            </a:r>
          </a:p>
          <a:p>
            <a:pPr lvl="1">
              <a:lnSpc>
                <a:spcPct val="90000"/>
              </a:lnSpc>
            </a:pPr>
            <a:r>
              <a:rPr lang="nb-NO" altLang="nb-NO" dirty="0">
                <a:latin typeface="Calibri" panose="020F0502020204030204" pitchFamily="34" charset="0"/>
              </a:rPr>
              <a:t>Egenkapital eller gjeld?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</a:rPr>
              <a:t>Hva er investering og finansiering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 b="1" dirty="0">
                <a:solidFill>
                  <a:srgbClr val="FF0000"/>
                </a:solidFill>
                <a:latin typeface="Calibri" panose="020F0502020204030204" pitchFamily="34" charset="0"/>
              </a:rPr>
              <a:t>Styring av arbeidskapital</a:t>
            </a:r>
            <a:r>
              <a:rPr lang="nb-NO" altLang="nb-NO" dirty="0">
                <a:latin typeface="Calibri" panose="020F0502020204030204" pitchFamily="34" charset="0"/>
              </a:rPr>
              <a:t> er også en sentral del av fagområdet</a:t>
            </a:r>
          </a:p>
          <a:p>
            <a:pPr lvl="1"/>
            <a:r>
              <a:rPr lang="nb-NO" altLang="nb-NO" dirty="0">
                <a:latin typeface="Calibri" panose="020F0502020204030204" pitchFamily="34" charset="0"/>
              </a:rPr>
              <a:t>Kortsiktig likviditetsbudsjettering</a:t>
            </a:r>
          </a:p>
          <a:p>
            <a:pPr lvl="1"/>
            <a:r>
              <a:rPr lang="nb-NO" altLang="nb-NO" dirty="0">
                <a:latin typeface="Calibri" panose="020F0502020204030204" pitchFamily="34" charset="0"/>
              </a:rPr>
              <a:t>Kontroll av varelager, kundefordringer og andre omløpsmidler</a:t>
            </a:r>
          </a:p>
          <a:p>
            <a:pPr lvl="1"/>
            <a:r>
              <a:rPr lang="nb-NO" altLang="nb-NO" dirty="0">
                <a:latin typeface="Calibri" panose="020F0502020204030204" pitchFamily="34" charset="0"/>
              </a:rPr>
              <a:t>Kortsiktig gjeld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61925"/>
            <a:ext cx="8077200" cy="762000"/>
          </a:xfrm>
        </p:spPr>
        <p:txBody>
          <a:bodyPr/>
          <a:lstStyle/>
          <a:p>
            <a:r>
              <a:rPr lang="nb-NO" altLang="nb-NO" sz="3600" dirty="0">
                <a:latin typeface="Calibri" panose="020F0502020204030204" pitchFamily="34" charset="0"/>
              </a:rPr>
              <a:t>Balansemodellen</a:t>
            </a:r>
          </a:p>
        </p:txBody>
      </p:sp>
      <p:grpSp>
        <p:nvGrpSpPr>
          <p:cNvPr id="228355" name="Group 3"/>
          <p:cNvGrpSpPr>
            <a:grpSpLocks/>
          </p:cNvGrpSpPr>
          <p:nvPr/>
        </p:nvGrpSpPr>
        <p:grpSpPr bwMode="auto">
          <a:xfrm>
            <a:off x="927100" y="1152525"/>
            <a:ext cx="4114800" cy="5356225"/>
            <a:chOff x="480" y="816"/>
            <a:chExt cx="2592" cy="3374"/>
          </a:xfrm>
        </p:grpSpPr>
        <p:sp>
          <p:nvSpPr>
            <p:cNvPr id="228356" name="Text Box 4"/>
            <p:cNvSpPr txBox="1">
              <a:spLocks noChangeArrowheads="1"/>
            </p:cNvSpPr>
            <p:nvPr/>
          </p:nvSpPr>
          <p:spPr bwMode="auto">
            <a:xfrm>
              <a:off x="1056" y="1240"/>
              <a:ext cx="1248" cy="1221"/>
            </a:xfrm>
            <a:prstGeom prst="rect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B1011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altLang="nb-NO" sz="2400" b="0" dirty="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US" altLang="nb-NO" sz="2400" b="0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Omløps</a:t>
              </a:r>
              <a:r>
                <a:rPr lang="en-US" altLang="nb-NO" sz="2400" b="0" dirty="0">
                  <a:solidFill>
                    <a:schemeClr val="tx1"/>
                  </a:solidFill>
                  <a:latin typeface="Calibri" panose="020F0502020204030204" pitchFamily="34" charset="0"/>
                </a:rPr>
                <a:t>-</a:t>
              </a:r>
              <a:br>
                <a:rPr lang="en-US" altLang="nb-NO" sz="2400" b="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altLang="nb-NO" sz="2400" b="0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midler</a:t>
              </a:r>
              <a:endPara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eaLnBrk="0" hangingPunct="0">
                <a:spcBef>
                  <a:spcPct val="50000"/>
                </a:spcBef>
              </a:pPr>
              <a:endParaRPr lang="en-US" altLang="nb-NO" sz="2400" b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357" name="Text Box 5"/>
            <p:cNvSpPr txBox="1">
              <a:spLocks noChangeArrowheads="1"/>
            </p:cNvSpPr>
            <p:nvPr/>
          </p:nvSpPr>
          <p:spPr bwMode="auto">
            <a:xfrm>
              <a:off x="1056" y="2736"/>
              <a:ext cx="1248" cy="1454"/>
            </a:xfrm>
            <a:prstGeom prst="rect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B1011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nb-NO" sz="2400" b="0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Anleggs</a:t>
              </a:r>
              <a:r>
                <a:rPr lang="en-US" altLang="nb-NO" sz="2400" b="0" dirty="0">
                  <a:solidFill>
                    <a:schemeClr val="tx1"/>
                  </a:solidFill>
                  <a:latin typeface="Calibri" panose="020F0502020204030204" pitchFamily="34" charset="0"/>
                </a:rPr>
                <a:t>-</a:t>
              </a:r>
              <a:br>
                <a:rPr lang="en-US" altLang="nb-NO" sz="2400" b="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altLang="nb-NO" sz="2400" b="0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midler</a:t>
              </a:r>
              <a:endPara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US" altLang="nb-NO" sz="2400" b="0" dirty="0">
                  <a:solidFill>
                    <a:schemeClr val="tx1"/>
                  </a:solidFill>
                  <a:latin typeface="Calibri" panose="020F0502020204030204" pitchFamily="34" charset="0"/>
                </a:rPr>
                <a:t>1 </a:t>
              </a:r>
              <a:r>
                <a:rPr lang="en-US" altLang="nb-NO" sz="2400" b="0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Faste</a:t>
              </a:r>
              <a:endPara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US" altLang="nb-NO" sz="2400" b="0" dirty="0">
                  <a:solidFill>
                    <a:schemeClr val="tx1"/>
                  </a:solidFill>
                  <a:latin typeface="Calibri" panose="020F0502020204030204" pitchFamily="34" charset="0"/>
                </a:rPr>
                <a:t>2 </a:t>
              </a:r>
              <a:r>
                <a:rPr lang="en-US" altLang="nb-NO" sz="2400" b="0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Ikke</a:t>
              </a:r>
              <a:r>
                <a:rPr lang="en-US" altLang="nb-NO" sz="2400" b="0" dirty="0">
                  <a:solidFill>
                    <a:schemeClr val="tx1"/>
                  </a:solidFill>
                  <a:latin typeface="Calibri" panose="020F0502020204030204" pitchFamily="34" charset="0"/>
                </a:rPr>
                <a:t>-</a:t>
              </a:r>
              <a:br>
                <a:rPr lang="en-US" altLang="nb-NO" sz="2400" b="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altLang="nb-NO" sz="2400" b="0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materielle</a:t>
              </a:r>
              <a:endPara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8358" name="Text Box 6"/>
            <p:cNvSpPr txBox="1">
              <a:spLocks noChangeArrowheads="1"/>
            </p:cNvSpPr>
            <p:nvPr/>
          </p:nvSpPr>
          <p:spPr bwMode="auto">
            <a:xfrm>
              <a:off x="480" y="816"/>
              <a:ext cx="259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1" algn="l" eaLnBrk="0" hangingPunct="0">
                <a:lnSpc>
                  <a:spcPct val="90000"/>
                </a:lnSpc>
                <a:spcBef>
                  <a:spcPct val="20000"/>
                </a:spcBef>
                <a:buSzPct val="70000"/>
                <a:buFont typeface="Symbol" panose="05050102010706020507" pitchFamily="18" charset="2"/>
                <a:buNone/>
              </a:pPr>
              <a:r>
                <a:rPr lang="en-US" altLang="nb-NO" sz="2400" b="0" dirty="0">
                  <a:solidFill>
                    <a:schemeClr val="tx1"/>
                  </a:solidFill>
                  <a:latin typeface="Calibri" panose="020F0502020204030204" pitchFamily="34" charset="0"/>
                </a:rPr>
                <a:t>Total </a:t>
              </a:r>
              <a:r>
                <a:rPr lang="en-US" altLang="nb-NO" sz="2400" b="0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verdi</a:t>
              </a:r>
              <a:r>
                <a:rPr lang="en-US" altLang="nb-NO" sz="2400" b="0" dirty="0">
                  <a:solidFill>
                    <a:schemeClr val="tx1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nb-NO" sz="2400" b="0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på</a:t>
              </a:r>
              <a:r>
                <a:rPr lang="en-US" altLang="nb-NO" sz="2400" b="0" dirty="0">
                  <a:solidFill>
                    <a:schemeClr val="tx1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nb-NO" sz="2400" b="0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eiendeler</a:t>
              </a:r>
              <a:r>
                <a:rPr lang="en-US" altLang="nb-NO" sz="2400" b="0" dirty="0">
                  <a:solidFill>
                    <a:schemeClr val="tx1"/>
                  </a:solidFill>
                  <a:latin typeface="Calibri" panose="020F0502020204030204" pitchFamily="34" charset="0"/>
                </a:rPr>
                <a:t>:</a:t>
              </a:r>
            </a:p>
          </p:txBody>
        </p:sp>
      </p:grpSp>
      <p:grpSp>
        <p:nvGrpSpPr>
          <p:cNvPr id="228359" name="Group 7"/>
          <p:cNvGrpSpPr>
            <a:grpSpLocks/>
          </p:cNvGrpSpPr>
          <p:nvPr/>
        </p:nvGrpSpPr>
        <p:grpSpPr bwMode="auto">
          <a:xfrm>
            <a:off x="4038600" y="1165225"/>
            <a:ext cx="5105400" cy="5324476"/>
            <a:chOff x="2544" y="816"/>
            <a:chExt cx="3216" cy="3354"/>
          </a:xfrm>
        </p:grpSpPr>
        <p:sp>
          <p:nvSpPr>
            <p:cNvPr id="228360" name="Text Box 8"/>
            <p:cNvSpPr txBox="1">
              <a:spLocks noChangeArrowheads="1"/>
            </p:cNvSpPr>
            <p:nvPr/>
          </p:nvSpPr>
          <p:spPr bwMode="auto">
            <a:xfrm>
              <a:off x="4368" y="2832"/>
              <a:ext cx="1248" cy="1338"/>
            </a:xfrm>
            <a:prstGeom prst="rect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99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altLang="nb-NO" sz="2400" b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US" altLang="nb-NO" sz="2400" b="0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Egenkapital</a:t>
              </a:r>
              <a:endPara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eaLnBrk="0" hangingPunct="0">
                <a:spcBef>
                  <a:spcPct val="50000"/>
                </a:spcBef>
              </a:pPr>
              <a:endParaRPr lang="en-US" altLang="nb-NO" sz="2400" b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eaLnBrk="0" hangingPunct="0">
                <a:spcBef>
                  <a:spcPct val="50000"/>
                </a:spcBef>
              </a:pPr>
              <a:endParaRPr lang="en-US" altLang="nb-NO" sz="2400" b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361" name="Text Box 9"/>
            <p:cNvSpPr txBox="1">
              <a:spLocks noChangeArrowheads="1"/>
            </p:cNvSpPr>
            <p:nvPr/>
          </p:nvSpPr>
          <p:spPr bwMode="auto">
            <a:xfrm>
              <a:off x="4368" y="1200"/>
              <a:ext cx="1248" cy="523"/>
            </a:xfrm>
            <a:prstGeom prst="rect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99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nb-NO" sz="2400" b="0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Kortsiktig</a:t>
              </a:r>
              <a:br>
                <a:rPr lang="en-US" altLang="nb-NO" sz="2400" b="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altLang="nb-NO" sz="2400" b="0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gjeld</a:t>
              </a:r>
              <a:endPara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8362" name="Text Box 10"/>
            <p:cNvSpPr txBox="1">
              <a:spLocks noChangeArrowheads="1"/>
            </p:cNvSpPr>
            <p:nvPr/>
          </p:nvSpPr>
          <p:spPr bwMode="auto">
            <a:xfrm>
              <a:off x="4368" y="1824"/>
              <a:ext cx="1248" cy="872"/>
            </a:xfrm>
            <a:prstGeom prst="rect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99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nb-NO" sz="2400" b="0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Langsiktig</a:t>
              </a:r>
              <a:br>
                <a:rPr lang="en-US" altLang="nb-NO" sz="2400" b="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altLang="nb-NO" sz="2400" b="0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gjeld</a:t>
              </a:r>
              <a:endPara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eaLnBrk="0" hangingPunct="0">
                <a:spcBef>
                  <a:spcPct val="50000"/>
                </a:spcBef>
              </a:pPr>
              <a:endPara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8363" name="Text Box 11"/>
            <p:cNvSpPr txBox="1">
              <a:spLocks noChangeArrowheads="1"/>
            </p:cNvSpPr>
            <p:nvPr/>
          </p:nvSpPr>
          <p:spPr bwMode="auto">
            <a:xfrm>
              <a:off x="2544" y="816"/>
              <a:ext cx="321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1" algn="r" eaLnBrk="0" hangingPunct="0">
                <a:lnSpc>
                  <a:spcPct val="90000"/>
                </a:lnSpc>
                <a:spcBef>
                  <a:spcPct val="20000"/>
                </a:spcBef>
                <a:buSzPct val="70000"/>
                <a:buFont typeface="Symbol" panose="05050102010706020507" pitchFamily="18" charset="2"/>
                <a:buNone/>
              </a:pPr>
              <a:r>
                <a:rPr lang="en-US" altLang="nb-NO" sz="2400" b="0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Bedriftens</a:t>
              </a:r>
              <a:r>
                <a:rPr lang="en-US" altLang="nb-NO" sz="2400" b="0" dirty="0">
                  <a:solidFill>
                    <a:schemeClr val="tx1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nb-NO" sz="2400" b="0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verdi</a:t>
              </a:r>
              <a:r>
                <a:rPr lang="en-US" altLang="nb-NO" sz="2400" b="0" dirty="0">
                  <a:solidFill>
                    <a:schemeClr val="tx1"/>
                  </a:solidFill>
                  <a:latin typeface="Calibri" panose="020F0502020204030204" pitchFamily="34" charset="0"/>
                </a:rPr>
                <a:t> for </a:t>
              </a:r>
              <a:r>
                <a:rPr lang="en-US" altLang="nb-NO" sz="2400" b="0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investorer</a:t>
              </a:r>
              <a:r>
                <a:rPr lang="en-US" altLang="nb-NO" sz="2400" b="0" dirty="0">
                  <a:solidFill>
                    <a:schemeClr val="tx1"/>
                  </a:solidFill>
                  <a:latin typeface="Calibri" panose="020F0502020204030204" pitchFamily="34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002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88913"/>
            <a:ext cx="8077200" cy="762000"/>
          </a:xfrm>
        </p:spPr>
        <p:txBody>
          <a:bodyPr/>
          <a:lstStyle/>
          <a:p>
            <a:r>
              <a:rPr lang="nb-NO" altLang="nb-NO" sz="3600"/>
              <a:t>Balansemodellen</a:t>
            </a: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1676400" y="1968500"/>
            <a:ext cx="1981200" cy="1938992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B1011E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nb-NO" sz="2400" b="0" dirty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nb-NO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Omløps-midler</a:t>
            </a:r>
            <a:endParaRPr lang="en-US" altLang="nb-NO" sz="24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nb-NO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1676400" y="4343400"/>
            <a:ext cx="1981200" cy="1917700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B1011E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nb-NO" sz="2400" b="0">
                <a:solidFill>
                  <a:schemeClr val="tx1"/>
                </a:solidFill>
                <a:latin typeface="Times New Roman" panose="02020603050405020304" pitchFamily="18" charset="0"/>
              </a:rPr>
              <a:t>Anleggs-</a:t>
            </a:r>
            <a:br>
              <a:rPr lang="en-US" altLang="nb-NO" sz="2400" b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nb-NO" sz="2400" b="0">
                <a:solidFill>
                  <a:schemeClr val="tx1"/>
                </a:solidFill>
                <a:latin typeface="Times New Roman" panose="02020603050405020304" pitchFamily="18" charset="0"/>
              </a:rPr>
              <a:t>midler</a:t>
            </a:r>
            <a:br>
              <a:rPr lang="en-US" altLang="nb-NO" sz="2400" b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nb-NO" sz="2400" b="0">
                <a:solidFill>
                  <a:schemeClr val="tx1"/>
                </a:solidFill>
                <a:latin typeface="Times New Roman" panose="02020603050405020304" pitchFamily="18" charset="0"/>
              </a:rPr>
              <a:t>1. Faste</a:t>
            </a:r>
            <a:br>
              <a:rPr lang="en-US" altLang="nb-NO" sz="2400" b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nb-NO" sz="2400" b="0">
                <a:solidFill>
                  <a:schemeClr val="tx1"/>
                </a:solidFill>
                <a:latin typeface="Times New Roman" panose="02020603050405020304" pitchFamily="18" charset="0"/>
              </a:rPr>
              <a:t>2. Ikke-</a:t>
            </a:r>
            <a:br>
              <a:rPr lang="en-US" altLang="nb-NO" sz="2400" b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nb-NO" sz="2400" b="0">
                <a:solidFill>
                  <a:schemeClr val="tx1"/>
                </a:solidFill>
                <a:latin typeface="Times New Roman" panose="02020603050405020304" pitchFamily="18" charset="0"/>
              </a:rPr>
              <a:t>    materielle</a:t>
            </a:r>
            <a:r>
              <a:rPr lang="en-US" altLang="nb-NO" sz="2400" b="0">
                <a:solidFill>
                  <a:schemeClr val="bg2"/>
                </a:solidFill>
                <a:latin typeface="Times New Roman" panose="02020603050405020304" pitchFamily="18" charset="0"/>
              </a:rPr>
              <a:t>            </a:t>
            </a:r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6934200" y="4495800"/>
            <a:ext cx="1981200" cy="1938992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nb-NO" sz="2400" b="0" dirty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nb-NO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Egenkaptial</a:t>
            </a:r>
            <a:br>
              <a:rPr lang="en-US" altLang="nb-NO" sz="2400" b="0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endParaRPr lang="en-US" altLang="nb-NO" sz="2400" b="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nb-NO" sz="2400" b="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4503" name="Text Box 7"/>
          <p:cNvSpPr txBox="1">
            <a:spLocks noChangeArrowheads="1"/>
          </p:cNvSpPr>
          <p:nvPr/>
        </p:nvSpPr>
        <p:spPr bwMode="auto">
          <a:xfrm>
            <a:off x="6934200" y="1905000"/>
            <a:ext cx="1981200" cy="461665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nb-NO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Korsiktig</a:t>
            </a:r>
            <a:r>
              <a: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nb-NO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gjeld</a:t>
            </a:r>
            <a:endParaRPr lang="en-US" altLang="nb-NO" sz="24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4504" name="Text Box 8"/>
          <p:cNvSpPr txBox="1">
            <a:spLocks noChangeArrowheads="1"/>
          </p:cNvSpPr>
          <p:nvPr/>
        </p:nvSpPr>
        <p:spPr bwMode="auto">
          <a:xfrm>
            <a:off x="6934200" y="2895600"/>
            <a:ext cx="1981200" cy="1384995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nb-NO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Langsiktig</a:t>
            </a:r>
            <a:r>
              <a: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nb-NO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gjeld</a:t>
            </a:r>
            <a:endParaRPr lang="en-US" altLang="nb-NO" sz="24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nb-NO" sz="2400" b="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4505" name="Text Box 9"/>
          <p:cNvSpPr txBox="1">
            <a:spLocks noChangeArrowheads="1"/>
          </p:cNvSpPr>
          <p:nvPr/>
        </p:nvSpPr>
        <p:spPr bwMode="auto">
          <a:xfrm>
            <a:off x="3886200" y="4327525"/>
            <a:ext cx="2438400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Symbol" panose="05050102010706020507" pitchFamily="18" charset="2"/>
              <a:buNone/>
            </a:pPr>
            <a:r>
              <a:rPr lang="en-US" altLang="nb-NO" sz="25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Hvilke</a:t>
            </a:r>
            <a:r>
              <a:rPr lang="en-US" altLang="nb-NO" sz="25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nb-NO" sz="25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langsiktige</a:t>
            </a:r>
            <a:r>
              <a:rPr lang="en-US" altLang="nb-NO" sz="25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nb-NO" sz="25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investeringer</a:t>
            </a:r>
            <a:r>
              <a:rPr lang="en-US" altLang="nb-NO" sz="25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nb-NO" sz="25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bør</a:t>
            </a:r>
            <a:r>
              <a:rPr lang="en-US" altLang="nb-NO" sz="25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nb-NO" sz="25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bedriften</a:t>
            </a:r>
            <a:r>
              <a:rPr lang="en-US" altLang="nb-NO" sz="25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nb-NO" sz="25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foreta</a:t>
            </a:r>
            <a:r>
              <a:rPr lang="en-US" altLang="nb-NO" sz="25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34506" name="AutoShape 10"/>
          <p:cNvSpPr>
            <a:spLocks/>
          </p:cNvSpPr>
          <p:nvPr/>
        </p:nvSpPr>
        <p:spPr bwMode="auto">
          <a:xfrm flipH="1">
            <a:off x="3733800" y="4343400"/>
            <a:ext cx="438150" cy="2057400"/>
          </a:xfrm>
          <a:prstGeom prst="leftBrace">
            <a:avLst>
              <a:gd name="adj1" fmla="val 39130"/>
              <a:gd name="adj2" fmla="val 50000"/>
            </a:avLst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34507" name="Text Box 11"/>
          <p:cNvSpPr txBox="1">
            <a:spLocks noChangeArrowheads="1"/>
          </p:cNvSpPr>
          <p:nvPr/>
        </p:nvSpPr>
        <p:spPr bwMode="auto">
          <a:xfrm>
            <a:off x="1295400" y="1179513"/>
            <a:ext cx="784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nb-NO" sz="2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Investeringsbeslutningen</a:t>
            </a:r>
            <a:endParaRPr lang="en-US" altLang="nb-NO" sz="2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1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5" grpId="0" autoUpdateAnimBg="0"/>
      <p:bldP spid="234506" grpId="0" animBg="1"/>
      <p:bldP spid="23450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88913"/>
            <a:ext cx="8077200" cy="762000"/>
          </a:xfrm>
        </p:spPr>
        <p:txBody>
          <a:bodyPr/>
          <a:lstStyle/>
          <a:p>
            <a:r>
              <a:rPr lang="nb-NO" altLang="nb-NO" sz="3600" dirty="0">
                <a:latin typeface="Calibri" panose="020F0502020204030204" pitchFamily="34" charset="0"/>
              </a:rPr>
              <a:t>Balansemodellen</a:t>
            </a:r>
          </a:p>
        </p:txBody>
      </p:sp>
      <p:sp>
        <p:nvSpPr>
          <p:cNvPr id="227349" name="Text Box 21"/>
          <p:cNvSpPr txBox="1">
            <a:spLocks noChangeArrowheads="1"/>
          </p:cNvSpPr>
          <p:nvPr/>
        </p:nvSpPr>
        <p:spPr bwMode="auto">
          <a:xfrm>
            <a:off x="3657600" y="3386138"/>
            <a:ext cx="24384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nb-NO" sz="25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Hvordan</a:t>
            </a:r>
            <a:r>
              <a:rPr lang="en-US" altLang="nb-NO" sz="25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nb-NO" sz="25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kan</a:t>
            </a:r>
            <a:r>
              <a:rPr lang="en-US" altLang="nb-NO" sz="25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nb-NO" sz="25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bedriften</a:t>
            </a:r>
            <a:r>
              <a:rPr lang="en-US" altLang="nb-NO" sz="25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nb-NO" sz="25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skaffe</a:t>
            </a:r>
            <a:r>
              <a:rPr lang="en-US" altLang="nb-NO" sz="25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nb-NO" sz="25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penger</a:t>
            </a:r>
            <a:r>
              <a:rPr lang="en-US" altLang="nb-NO" sz="25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nb-NO" sz="25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til</a:t>
            </a:r>
            <a:r>
              <a:rPr lang="en-US" altLang="nb-NO" sz="25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nb-NO" sz="25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nødvendige</a:t>
            </a:r>
            <a:r>
              <a:rPr lang="en-US" altLang="nb-NO" sz="25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nb-NO" sz="25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investeringer</a:t>
            </a:r>
            <a:r>
              <a:rPr lang="en-US" altLang="nb-NO" sz="2500" b="0" dirty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27350" name="AutoShape 22"/>
          <p:cNvSpPr>
            <a:spLocks/>
          </p:cNvSpPr>
          <p:nvPr/>
        </p:nvSpPr>
        <p:spPr bwMode="auto">
          <a:xfrm>
            <a:off x="5943600" y="1981200"/>
            <a:ext cx="762000" cy="4419600"/>
          </a:xfrm>
          <a:prstGeom prst="leftBrace">
            <a:avLst>
              <a:gd name="adj1" fmla="val 48333"/>
              <a:gd name="adj2" fmla="val 50000"/>
            </a:avLst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27351" name="Text Box 23"/>
          <p:cNvSpPr txBox="1">
            <a:spLocks noChangeArrowheads="1"/>
          </p:cNvSpPr>
          <p:nvPr/>
        </p:nvSpPr>
        <p:spPr bwMode="auto">
          <a:xfrm>
            <a:off x="1295400" y="1252538"/>
            <a:ext cx="784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nb-NO" sz="2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Beslutning</a:t>
            </a:r>
            <a:r>
              <a:rPr lang="en-US" altLang="nb-NO" sz="2800" b="0" dirty="0">
                <a:solidFill>
                  <a:schemeClr val="tx1"/>
                </a:solidFill>
                <a:latin typeface="Calibri" panose="020F0502020204030204" pitchFamily="34" charset="0"/>
              </a:rPr>
              <a:t> om </a:t>
            </a:r>
            <a:r>
              <a:rPr lang="en-US" altLang="nb-NO" sz="2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kapitalstruktur</a:t>
            </a:r>
            <a:endParaRPr lang="en-US" altLang="nb-NO" sz="2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7352" name="Text Box 24"/>
          <p:cNvSpPr txBox="1">
            <a:spLocks noChangeArrowheads="1"/>
          </p:cNvSpPr>
          <p:nvPr/>
        </p:nvSpPr>
        <p:spPr bwMode="auto">
          <a:xfrm>
            <a:off x="1676400" y="1968500"/>
            <a:ext cx="1981200" cy="1754326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B1011E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nb-NO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nb-NO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Omløpsmidler</a:t>
            </a:r>
            <a:br>
              <a: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br>
              <a:rPr lang="en-US" altLang="nb-NO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US" altLang="nb-NO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7353" name="Text Box 25"/>
          <p:cNvSpPr txBox="1">
            <a:spLocks noChangeArrowheads="1"/>
          </p:cNvSpPr>
          <p:nvPr/>
        </p:nvSpPr>
        <p:spPr bwMode="auto">
          <a:xfrm>
            <a:off x="1676400" y="4391025"/>
            <a:ext cx="1981200" cy="1938992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B1011E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b-NO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Anleggs</a:t>
            </a:r>
            <a:r>
              <a: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-</a:t>
            </a:r>
            <a:br>
              <a: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nb-NO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midler</a:t>
            </a:r>
            <a:br>
              <a: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1. </a:t>
            </a:r>
            <a:r>
              <a:rPr lang="en-US" altLang="nb-NO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Faste</a:t>
            </a:r>
            <a:br>
              <a: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2. </a:t>
            </a:r>
            <a:r>
              <a:rPr lang="en-US" altLang="nb-NO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Ikke</a:t>
            </a:r>
            <a:r>
              <a: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-</a:t>
            </a:r>
            <a:br>
              <a: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    </a:t>
            </a:r>
            <a:r>
              <a:rPr lang="en-US" altLang="nb-NO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materielle</a:t>
            </a:r>
            <a:endParaRPr lang="en-US" altLang="nb-NO" sz="24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7354" name="Text Box 26"/>
          <p:cNvSpPr txBox="1">
            <a:spLocks noChangeArrowheads="1"/>
          </p:cNvSpPr>
          <p:nvPr/>
        </p:nvSpPr>
        <p:spPr bwMode="auto">
          <a:xfrm>
            <a:off x="6934200" y="4495800"/>
            <a:ext cx="1981200" cy="1938992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nb-NO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nb-NO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Egenkapital</a:t>
            </a:r>
            <a:br>
              <a: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altLang="nb-NO" sz="24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nb-NO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7355" name="Text Box 27"/>
          <p:cNvSpPr txBox="1">
            <a:spLocks noChangeArrowheads="1"/>
          </p:cNvSpPr>
          <p:nvPr/>
        </p:nvSpPr>
        <p:spPr bwMode="auto">
          <a:xfrm>
            <a:off x="6934200" y="1905000"/>
            <a:ext cx="1981200" cy="830997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nb-NO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Kortsiktig</a:t>
            </a:r>
            <a:br>
              <a: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nb-NO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gjeld</a:t>
            </a:r>
            <a:endParaRPr lang="en-US" altLang="nb-NO" sz="24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7356" name="Text Box 28"/>
          <p:cNvSpPr txBox="1">
            <a:spLocks noChangeArrowheads="1"/>
          </p:cNvSpPr>
          <p:nvPr/>
        </p:nvSpPr>
        <p:spPr bwMode="auto">
          <a:xfrm>
            <a:off x="6934200" y="2895600"/>
            <a:ext cx="1981200" cy="1384995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nb-NO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Langsiktig</a:t>
            </a:r>
            <a:br>
              <a: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nb-NO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gjeld</a:t>
            </a:r>
            <a:endParaRPr lang="en-US" altLang="nb-NO" sz="24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nb-NO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5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49" grpId="0" autoUpdateAnimBg="0"/>
      <p:bldP spid="227350" grpId="0" animBg="1"/>
      <p:bldP spid="22735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88913"/>
            <a:ext cx="8077200" cy="762000"/>
          </a:xfrm>
        </p:spPr>
        <p:txBody>
          <a:bodyPr/>
          <a:lstStyle/>
          <a:p>
            <a:r>
              <a:rPr lang="nb-NO" altLang="nb-NO" sz="3600" dirty="0">
                <a:latin typeface="Calibri" panose="020F0502020204030204" pitchFamily="34" charset="0"/>
              </a:rPr>
              <a:t>Balansemodellen</a:t>
            </a:r>
          </a:p>
        </p:txBody>
      </p:sp>
      <p:sp>
        <p:nvSpPr>
          <p:cNvPr id="229381" name="AutoShape 5"/>
          <p:cNvSpPr>
            <a:spLocks noChangeArrowheads="1"/>
          </p:cNvSpPr>
          <p:nvPr/>
        </p:nvSpPr>
        <p:spPr bwMode="auto">
          <a:xfrm>
            <a:off x="4267200" y="2673350"/>
            <a:ext cx="1752600" cy="11430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29382" name="Line 6"/>
          <p:cNvSpPr>
            <a:spLocks noChangeShapeType="1"/>
          </p:cNvSpPr>
          <p:nvPr/>
        </p:nvSpPr>
        <p:spPr bwMode="auto">
          <a:xfrm>
            <a:off x="5162550" y="2673350"/>
            <a:ext cx="1847850" cy="0"/>
          </a:xfrm>
          <a:prstGeom prst="line">
            <a:avLst/>
          </a:prstGeom>
          <a:noFill/>
          <a:ln w="38100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>
            <a:off x="3657600" y="3816350"/>
            <a:ext cx="1504950" cy="0"/>
          </a:xfrm>
          <a:prstGeom prst="line">
            <a:avLst/>
          </a:prstGeom>
          <a:noFill/>
          <a:ln w="38100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29384" name="Text Box 8"/>
          <p:cNvSpPr txBox="1">
            <a:spLocks noChangeArrowheads="1"/>
          </p:cNvSpPr>
          <p:nvPr/>
        </p:nvSpPr>
        <p:spPr bwMode="auto">
          <a:xfrm>
            <a:off x="3810000" y="4121150"/>
            <a:ext cx="2895600" cy="237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Symbol" panose="05050102010706020507" pitchFamily="18" charset="2"/>
              <a:buNone/>
            </a:pPr>
            <a:r>
              <a:rPr lang="en-US" altLang="nb-NO" sz="25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Hvor</a:t>
            </a:r>
            <a:r>
              <a:rPr lang="en-US" altLang="nb-NO" sz="25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nb-NO" sz="25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mye</a:t>
            </a:r>
            <a:r>
              <a:rPr lang="en-US" altLang="nb-NO" sz="25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nb-NO" sz="25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omløpsmidler</a:t>
            </a:r>
            <a:r>
              <a:rPr lang="en-US" altLang="nb-NO" sz="25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nb-NO" sz="25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trenger</a:t>
            </a:r>
            <a:r>
              <a:rPr lang="en-US" altLang="nb-NO" sz="25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nb-NO" sz="25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bedriften</a:t>
            </a:r>
            <a:r>
              <a:rPr lang="en-US" altLang="nb-NO" sz="2500" b="0" dirty="0">
                <a:solidFill>
                  <a:schemeClr val="tx1"/>
                </a:solidFill>
                <a:latin typeface="Calibri" panose="020F0502020204030204" pitchFamily="34" charset="0"/>
              </a:rPr>
              <a:t> for å </a:t>
            </a:r>
            <a:r>
              <a:rPr lang="en-US" altLang="nb-NO" sz="25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betale</a:t>
            </a:r>
            <a:r>
              <a:rPr lang="en-US" altLang="nb-NO" sz="2500" b="0" dirty="0">
                <a:solidFill>
                  <a:schemeClr val="tx1"/>
                </a:solidFill>
                <a:latin typeface="Calibri" panose="020F0502020204030204" pitchFamily="34" charset="0"/>
              </a:rPr>
              <a:t> sine </a:t>
            </a:r>
            <a:r>
              <a:rPr lang="en-US" altLang="nb-NO" sz="25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forpliktelser</a:t>
            </a:r>
            <a:r>
              <a:rPr lang="en-US" altLang="nb-NO" sz="2500" b="0" dirty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</a:p>
          <a:p>
            <a:pPr algn="l" eaLnBrk="0" hangingPunct="0">
              <a:spcBef>
                <a:spcPct val="50000"/>
              </a:spcBef>
            </a:pPr>
            <a:endParaRPr lang="en-US" altLang="nb-NO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9385" name="Text Box 9"/>
          <p:cNvSpPr txBox="1">
            <a:spLocks noChangeArrowheads="1"/>
          </p:cNvSpPr>
          <p:nvPr/>
        </p:nvSpPr>
        <p:spPr bwMode="auto">
          <a:xfrm>
            <a:off x="1295400" y="1157288"/>
            <a:ext cx="784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nb-NO" sz="2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Beslutning</a:t>
            </a:r>
            <a:r>
              <a:rPr lang="en-US" altLang="nb-NO" sz="2800" b="0" dirty="0">
                <a:solidFill>
                  <a:schemeClr val="tx1"/>
                </a:solidFill>
                <a:latin typeface="Calibri" panose="020F0502020204030204" pitchFamily="34" charset="0"/>
              </a:rPr>
              <a:t> om </a:t>
            </a:r>
            <a:r>
              <a:rPr lang="en-US" altLang="nb-NO" sz="2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arbeidskapital</a:t>
            </a:r>
            <a:endParaRPr lang="en-US" altLang="nb-NO" sz="2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4514850" y="2733675"/>
            <a:ext cx="12763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nb-NO" sz="1800" b="0">
                <a:solidFill>
                  <a:srgbClr val="FF0000"/>
                </a:solidFill>
                <a:latin typeface="Times New Roman" panose="02020603050405020304" pitchFamily="18" charset="0"/>
              </a:rPr>
              <a:t>Netto</a:t>
            </a:r>
            <a:br>
              <a:rPr lang="en-US" altLang="nb-NO" sz="1800" b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nb-NO" sz="1800" b="0">
                <a:solidFill>
                  <a:srgbClr val="FF0000"/>
                </a:solidFill>
                <a:latin typeface="Times New Roman" panose="02020603050405020304" pitchFamily="18" charset="0"/>
              </a:rPr>
              <a:t>arbeids-</a:t>
            </a:r>
            <a:br>
              <a:rPr lang="en-US" altLang="nb-NO" sz="1800" b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nb-NO" sz="1800" b="0">
                <a:solidFill>
                  <a:srgbClr val="FF0000"/>
                </a:solidFill>
                <a:latin typeface="Times New Roman" panose="02020603050405020304" pitchFamily="18" charset="0"/>
              </a:rPr>
              <a:t>kapital</a:t>
            </a:r>
          </a:p>
        </p:txBody>
      </p:sp>
      <p:sp>
        <p:nvSpPr>
          <p:cNvPr id="229387" name="Text Box 11"/>
          <p:cNvSpPr txBox="1">
            <a:spLocks noChangeArrowheads="1"/>
          </p:cNvSpPr>
          <p:nvPr/>
        </p:nvSpPr>
        <p:spPr bwMode="auto">
          <a:xfrm>
            <a:off x="6934200" y="4425950"/>
            <a:ext cx="1981200" cy="1938992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nb-NO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nb-NO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Egenkapital</a:t>
            </a:r>
            <a:br>
              <a: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altLang="nb-NO" sz="24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nb-NO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9388" name="Text Box 12"/>
          <p:cNvSpPr txBox="1">
            <a:spLocks noChangeArrowheads="1"/>
          </p:cNvSpPr>
          <p:nvPr/>
        </p:nvSpPr>
        <p:spPr bwMode="auto">
          <a:xfrm>
            <a:off x="6934200" y="1835150"/>
            <a:ext cx="1981200" cy="830997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nb-NO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Kortsiktig</a:t>
            </a:r>
            <a:br>
              <a: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nb-NO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gjeld</a:t>
            </a:r>
            <a:endParaRPr lang="en-US" altLang="nb-NO" sz="24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9389" name="Text Box 13"/>
          <p:cNvSpPr txBox="1">
            <a:spLocks noChangeArrowheads="1"/>
          </p:cNvSpPr>
          <p:nvPr/>
        </p:nvSpPr>
        <p:spPr bwMode="auto">
          <a:xfrm>
            <a:off x="6934200" y="2825750"/>
            <a:ext cx="1981200" cy="1384995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nb-NO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Langsiktig</a:t>
            </a:r>
            <a:br>
              <a: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nb-NO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gjeld</a:t>
            </a:r>
            <a:endParaRPr lang="en-US" altLang="nb-NO" sz="24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nb-NO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9390" name="Text Box 14"/>
          <p:cNvSpPr txBox="1">
            <a:spLocks noChangeArrowheads="1"/>
          </p:cNvSpPr>
          <p:nvPr/>
        </p:nvSpPr>
        <p:spPr bwMode="auto">
          <a:xfrm>
            <a:off x="1676400" y="1898650"/>
            <a:ext cx="1981200" cy="1938992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B1011E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nb-NO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nb-NO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Omløps</a:t>
            </a:r>
            <a:r>
              <a: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-</a:t>
            </a:r>
            <a:br>
              <a: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nb-NO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midler</a:t>
            </a:r>
            <a:endParaRPr lang="en-US" altLang="nb-NO" sz="24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nb-NO" sz="24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9391" name="Text Box 15"/>
          <p:cNvSpPr txBox="1">
            <a:spLocks noChangeArrowheads="1"/>
          </p:cNvSpPr>
          <p:nvPr/>
        </p:nvSpPr>
        <p:spPr bwMode="auto">
          <a:xfrm>
            <a:off x="1676400" y="4273550"/>
            <a:ext cx="1981200" cy="1938992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B1011E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b-NO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Anleggs</a:t>
            </a:r>
            <a:r>
              <a: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-</a:t>
            </a:r>
            <a:br>
              <a: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nb-NO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midler</a:t>
            </a:r>
            <a:br>
              <a: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1. </a:t>
            </a:r>
            <a:r>
              <a:rPr lang="en-US" altLang="nb-NO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Faste</a:t>
            </a:r>
            <a:br>
              <a: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2. </a:t>
            </a:r>
            <a:r>
              <a:rPr lang="en-US" altLang="nb-NO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Ikke</a:t>
            </a:r>
            <a:r>
              <a: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-</a:t>
            </a:r>
            <a:br>
              <a: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nb-NO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    </a:t>
            </a:r>
            <a:r>
              <a:rPr lang="en-US" altLang="nb-NO" sz="2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materielle</a:t>
            </a:r>
            <a:endParaRPr lang="en-US" altLang="nb-NO" sz="24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68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1" grpId="0" animBg="1"/>
      <p:bldP spid="229382" grpId="0" animBg="1"/>
      <p:bldP spid="229383" grpId="0" animBg="1"/>
      <p:bldP spid="229384" grpId="0" autoUpdateAnimBg="0"/>
      <p:bldP spid="229385" grpId="0" autoUpdateAnimBg="0"/>
      <p:bldP spid="22938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</a:rPr>
              <a:t>Norsk Hydro 2018 (mill. kr)</a:t>
            </a:r>
          </a:p>
        </p:txBody>
      </p:sp>
      <p:sp>
        <p:nvSpPr>
          <p:cNvPr id="150537" name="Rectangle 9"/>
          <p:cNvSpPr>
            <a:spLocks noChangeArrowheads="1"/>
          </p:cNvSpPr>
          <p:nvPr/>
        </p:nvSpPr>
        <p:spPr bwMode="auto">
          <a:xfrm>
            <a:off x="7524750" y="1628775"/>
            <a:ext cx="1150938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nb-NO"/>
          </a:p>
        </p:txBody>
      </p:sp>
      <p:sp>
        <p:nvSpPr>
          <p:cNvPr id="150540" name="AutoShape 12"/>
          <p:cNvSpPr>
            <a:spLocks/>
          </p:cNvSpPr>
          <p:nvPr/>
        </p:nvSpPr>
        <p:spPr bwMode="auto">
          <a:xfrm>
            <a:off x="7092950" y="2924175"/>
            <a:ext cx="215900" cy="1441450"/>
          </a:xfrm>
          <a:prstGeom prst="rightBrace">
            <a:avLst>
              <a:gd name="adj1" fmla="val 55637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nb-NO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764217"/>
              </p:ext>
            </p:extLst>
          </p:nvPr>
        </p:nvGraphicFramePr>
        <p:xfrm>
          <a:off x="1066800" y="1497586"/>
          <a:ext cx="7669116" cy="1643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Worksheet" r:id="rId3" imgW="4848214" imgH="1152557" progId="Excel.Sheet.12">
                  <p:embed/>
                </p:oleObj>
              </mc:Choice>
              <mc:Fallback>
                <p:oleObj name="Worksheet" r:id="rId3" imgW="4848214" imgH="1152557" progId="Excel.Sheet.12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97586"/>
                        <a:ext cx="7669116" cy="16433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886691" y="3532917"/>
            <a:ext cx="3721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Investeringen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4607915" y="3532918"/>
            <a:ext cx="3721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Finansieringen</a:t>
            </a:r>
          </a:p>
        </p:txBody>
      </p:sp>
    </p:spTree>
    <p:extLst>
      <p:ext uri="{BB962C8B-B14F-4D97-AF65-F5344CB8AC3E}">
        <p14:creationId xmlns:p14="http://schemas.microsoft.com/office/powerpoint/2010/main" val="2997578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IKEA Vestby – stor investering lagt på is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05929"/>
            <a:ext cx="7195344" cy="57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56263"/>
      </p:ext>
    </p:extLst>
  </p:cSld>
  <p:clrMapOvr>
    <a:masterClrMapping/>
  </p:clrMapOvr>
</p:sld>
</file>

<file path=ppt/theme/theme1.xml><?xml version="1.0" encoding="utf-8"?>
<a:theme xmlns:a="http://schemas.openxmlformats.org/drawingml/2006/main" name="altmal">
  <a:themeElements>
    <a:clrScheme name="altm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tmal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b-NO" sz="3200" b="1" i="0" u="none" strike="noStrike" cap="none" normalizeH="0" baseline="0" smtClean="0">
            <a:ln>
              <a:noFill/>
            </a:ln>
            <a:solidFill>
              <a:srgbClr val="F4380C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b-NO" sz="3200" b="1" i="0" u="none" strike="noStrike" cap="none" normalizeH="0" baseline="0" smtClean="0">
            <a:ln>
              <a:noFill/>
            </a:ln>
            <a:solidFill>
              <a:srgbClr val="F4380C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altm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m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m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m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m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m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tm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tm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tm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tm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tm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tm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gendefinert utforming">
  <a:themeElements>
    <a:clrScheme name="Egendefinert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gendefinert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b-NO" sz="3200" b="1" i="0" u="none" strike="noStrike" cap="none" normalizeH="0" baseline="0" smtClean="0">
            <a:ln>
              <a:noFill/>
            </a:ln>
            <a:solidFill>
              <a:srgbClr val="F4380C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b-NO" sz="3200" b="1" i="0" u="none" strike="noStrike" cap="none" normalizeH="0" baseline="0" smtClean="0">
            <a:ln>
              <a:noFill/>
            </a:ln>
            <a:solidFill>
              <a:srgbClr val="F4380C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Egendefinert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definert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definert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definert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definert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definert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definert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definert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definert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definert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definert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definert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47D3AA0A7C03548B74172B2F47E51B7" ma:contentTypeVersion="13" ma:contentTypeDescription="Opprett et nytt dokument." ma:contentTypeScope="" ma:versionID="84b96461f81759c9a37b8bb7a9083150">
  <xsd:schema xmlns:xsd="http://www.w3.org/2001/XMLSchema" xmlns:xs="http://www.w3.org/2001/XMLSchema" xmlns:p="http://schemas.microsoft.com/office/2006/metadata/properties" xmlns:ns1="http://schemas.microsoft.com/sharepoint/v3" xmlns:ns3="afdaa73a-86a8-4a4a-9c8e-f8451b678c5e" xmlns:ns4="16f9b60a-30fb-4900-a367-74dd1be2bf77" targetNamespace="http://schemas.microsoft.com/office/2006/metadata/properties" ma:root="true" ma:fieldsID="8656e857ca1ab238c138d8f6d01d938e" ns1:_="" ns3:_="" ns4:_="">
    <xsd:import namespace="http://schemas.microsoft.com/sharepoint/v3"/>
    <xsd:import namespace="afdaa73a-86a8-4a4a-9c8e-f8451b678c5e"/>
    <xsd:import namespace="16f9b60a-30fb-4900-a367-74dd1be2bf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Egenskaper for samordnet samsvarspolicy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I-handling for samordnet samsvarspolicy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daa73a-86a8-4a4a-9c8e-f8451b678c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9b60a-30fb-4900-a367-74dd1be2bf7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CE8637-81E8-496B-B24B-8EB5CF8B2D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403776-62C7-436D-9305-281062EA9EC9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afdaa73a-86a8-4a4a-9c8e-f8451b678c5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16f9b60a-30fb-4900-a367-74dd1be2bf77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5966277-4E30-41D3-9A04-B7F288AF79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fdaa73a-86a8-4a4a-9c8e-f8451b678c5e"/>
    <ds:schemaRef ds:uri="16f9b60a-30fb-4900-a367-74dd1be2bf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Kapittel 1ny</Template>
  <TotalTime>596</TotalTime>
  <Words>581</Words>
  <Application>Microsoft Office PowerPoint</Application>
  <PresentationFormat>Skjermfremvisning (4:3)</PresentationFormat>
  <Paragraphs>94</Paragraphs>
  <Slides>14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4" baseType="lpstr">
      <vt:lpstr>Arial</vt:lpstr>
      <vt:lpstr>Calibri</vt:lpstr>
      <vt:lpstr>Comic Sans MS</vt:lpstr>
      <vt:lpstr>Symbol</vt:lpstr>
      <vt:lpstr>Tahoma</vt:lpstr>
      <vt:lpstr>Times</vt:lpstr>
      <vt:lpstr>Times New Roman</vt:lpstr>
      <vt:lpstr>altmal</vt:lpstr>
      <vt:lpstr>Egendefinert utforming</vt:lpstr>
      <vt:lpstr>Worksheet</vt:lpstr>
      <vt:lpstr>Investering og finansiering INEC 1800</vt:lpstr>
      <vt:lpstr>Hva er investering og finansiering?</vt:lpstr>
      <vt:lpstr>Hva er investering og finansiering</vt:lpstr>
      <vt:lpstr>Balansemodellen</vt:lpstr>
      <vt:lpstr>Balansemodellen</vt:lpstr>
      <vt:lpstr>Balansemodellen</vt:lpstr>
      <vt:lpstr>Balansemodellen</vt:lpstr>
      <vt:lpstr>Norsk Hydro 2018 (mill. kr)</vt:lpstr>
      <vt:lpstr>IKEA Vestby – stor investering lagt på is</vt:lpstr>
      <vt:lpstr>Viktige læringsmål i investering og finansiering</vt:lpstr>
      <vt:lpstr>Investering og finansiering</vt:lpstr>
      <vt:lpstr>Eksamen</vt:lpstr>
      <vt:lpstr>Kursmateriell, pensum og eksamen</vt:lpstr>
      <vt:lpstr>Hvordan arbeide med faget?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Investeringsanalyse</dc:title>
  <dc:creator>Ivar Bredesen</dc:creator>
  <cp:lastModifiedBy>Ivar</cp:lastModifiedBy>
  <cp:revision>163</cp:revision>
  <cp:lastPrinted>2000-09-08T08:03:17Z</cp:lastPrinted>
  <dcterms:created xsi:type="dcterms:W3CDTF">1999-10-24T16:44:35Z</dcterms:created>
  <dcterms:modified xsi:type="dcterms:W3CDTF">2020-10-06T09:01:48Z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0x010100B47D3AA0A7C03548B74172B2F47E51B7</vt:lpwstr>
  </property>
</Properties>
</file>