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652" r:id="rId5"/>
  </p:sldMasterIdLst>
  <p:notesMasterIdLst>
    <p:notesMasterId r:id="rId33"/>
  </p:notesMasterIdLst>
  <p:handoutMasterIdLst>
    <p:handoutMasterId r:id="rId34"/>
  </p:handoutMasterIdLst>
  <p:sldIdLst>
    <p:sldId id="276" r:id="rId6"/>
    <p:sldId id="277" r:id="rId7"/>
    <p:sldId id="274" r:id="rId8"/>
    <p:sldId id="263" r:id="rId9"/>
    <p:sldId id="296" r:id="rId10"/>
    <p:sldId id="258" r:id="rId11"/>
    <p:sldId id="278" r:id="rId12"/>
    <p:sldId id="295" r:id="rId13"/>
    <p:sldId id="293" r:id="rId14"/>
    <p:sldId id="300" r:id="rId15"/>
    <p:sldId id="288" r:id="rId16"/>
    <p:sldId id="279" r:id="rId17"/>
    <p:sldId id="264" r:id="rId18"/>
    <p:sldId id="280" r:id="rId19"/>
    <p:sldId id="281" r:id="rId20"/>
    <p:sldId id="265" r:id="rId21"/>
    <p:sldId id="297" r:id="rId22"/>
    <p:sldId id="298" r:id="rId23"/>
    <p:sldId id="299" r:id="rId24"/>
    <p:sldId id="282" r:id="rId25"/>
    <p:sldId id="266" r:id="rId26"/>
    <p:sldId id="283" r:id="rId27"/>
    <p:sldId id="284" r:id="rId28"/>
    <p:sldId id="275" r:id="rId29"/>
    <p:sldId id="301" r:id="rId30"/>
    <p:sldId id="272" r:id="rId31"/>
    <p:sldId id="285" r:id="rId32"/>
  </p:sldIdLst>
  <p:sldSz cx="9144000" cy="6858000" type="screen4x3"/>
  <p:notesSz cx="6797675" cy="9926638"/>
  <p:defaultTextStyle>
    <a:defPPr>
      <a:defRPr lang="nb-NO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 autoAdjust="0"/>
    <p:restoredTop sz="94660"/>
  </p:normalViewPr>
  <p:slideViewPr>
    <p:cSldViewPr>
      <p:cViewPr varScale="1">
        <p:scale>
          <a:sx n="156" d="100"/>
          <a:sy n="156" d="100"/>
        </p:scale>
        <p:origin x="194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FF145BA7-3399-436D-BEA6-1FCE2C9A59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8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C6CA095-A5D6-4664-A52C-82A8E249696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095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7380448-2EC6-4A6A-B66B-2E12F38F4A3D}" type="slidenum">
              <a:rPr lang="nb-NO" sz="1200" b="0">
                <a:solidFill>
                  <a:schemeClr val="tx1"/>
                </a:solidFill>
                <a:latin typeface="Tahoma" pitchFamily="34" charset="0"/>
              </a:rPr>
              <a:pPr eaLnBrk="1" hangingPunct="1"/>
              <a:t>4</a:t>
            </a:fld>
            <a:endParaRPr lang="nb-NO" sz="12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1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659B092-5125-4E8C-9AE2-7DAA689E5BD0}" type="slidenum">
              <a:rPr lang="nb-NO" sz="1200" b="0">
                <a:solidFill>
                  <a:schemeClr val="tx1"/>
                </a:solidFill>
                <a:latin typeface="Tahoma" pitchFamily="34" charset="0"/>
              </a:rPr>
              <a:pPr eaLnBrk="1" hangingPunct="1"/>
              <a:t>6</a:t>
            </a:fld>
            <a:endParaRPr lang="nb-NO" sz="12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1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46DF867-C517-4D79-8F4F-092916092AE5}" type="slidenum">
              <a:rPr lang="nb-NO" sz="1200" b="0">
                <a:solidFill>
                  <a:schemeClr val="tx1"/>
                </a:solidFill>
                <a:latin typeface="Tahoma" pitchFamily="34" charset="0"/>
              </a:rPr>
              <a:pPr eaLnBrk="1" hangingPunct="1"/>
              <a:t>13</a:t>
            </a:fld>
            <a:endParaRPr lang="nb-NO" sz="12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39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688764A-F02D-4BB3-82B1-323C5527A37F}" type="slidenum">
              <a:rPr lang="nb-NO" sz="1200" b="0">
                <a:solidFill>
                  <a:schemeClr val="tx1"/>
                </a:solidFill>
                <a:latin typeface="Tahoma" pitchFamily="34" charset="0"/>
              </a:rPr>
              <a:pPr eaLnBrk="1" hangingPunct="1"/>
              <a:t>16</a:t>
            </a:fld>
            <a:endParaRPr lang="nb-NO" sz="12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20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17958238-1BBB-4A23-8A82-C9A118EF388D}" type="slidenum">
              <a:rPr lang="nb-NO" sz="1200" b="0">
                <a:solidFill>
                  <a:schemeClr val="tx1"/>
                </a:solidFill>
                <a:latin typeface="Tahoma" pitchFamily="34" charset="0"/>
              </a:rPr>
              <a:pPr eaLnBrk="1" hangingPunct="1"/>
              <a:t>21</a:t>
            </a:fld>
            <a:endParaRPr lang="nb-NO" sz="12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75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335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1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1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046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1334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76015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1334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8272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1334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334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23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7C85-AFB8-40CA-800B-E00767ECF2A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8549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A682-F421-43B0-BCF4-BA67EAA5176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712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3E8E-0738-4BB0-87D2-74023618CD3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911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5172-27C8-40A4-9412-7C1EBD7BBBF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262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B57C-18AE-40A9-B221-55C628D740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88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5394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F88C-E8D6-4EFA-9D87-D1BED6EDF0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25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5B328-4F7C-43ED-AD48-A8D4C763D9B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0210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28CE-5A6C-4C1D-83C2-CDD29BC9DB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887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642F5-1982-4037-94A7-5C60DF6648D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503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36EAC-958B-4321-A33E-254E39DA59A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7122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0FDDC-80B2-4810-AA27-72C4FDDDBF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97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840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334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334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445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2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100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08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05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412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33475"/>
            <a:ext cx="80772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 b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4380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imes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9B8A7E9-41E2-44E5-AD85-6775285AD14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Excel_Worksheet2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Worksheet3.xls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png"/><Relationship Id="rId5" Type="http://schemas.openxmlformats.org/officeDocument/2006/relationships/image" Target="../media/image20.emf"/><Relationship Id="rId4" Type="http://schemas.openxmlformats.org/officeDocument/2006/relationships/package" Target="../embeddings/Microsoft_Excel_Worksheet6.xls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Kapittel 3: Renteregning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I faget er det nødvendig å beherske elementær renteregning, selv om vi i praksis vil bruke Excel (eller finansiell kalkulator)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I noen sammenhenger kan det kanskje være aktuelt å bruke rentetabeller – det er 5 av dem bakerst i boka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I kapittel 3 tas følgende renteregningsteknikker opp: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Sluttverdi av ett enkelt beløp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Nåverdi av ett enkelt beløp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Sluttverdi og nåverdi av flere like og ulike beløp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Nåverdi av endelig og uendelig rekke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Renter og avdrag på annuitetslån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3E01490C-9FA0-46F3-B4F8-CD1D291A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Effektiv rente med Excel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388223B-7031-4E68-8446-1F66C0654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25" y="1490662"/>
            <a:ext cx="62293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6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Kontinuerlig forrentning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200" dirty="0">
                <a:latin typeface="Calibri" panose="020F0502020204030204" pitchFamily="34" charset="0"/>
              </a:rPr>
              <a:t>Det er også mulig å tenke seg at rente godskrives oftere enn daglig – kontinuerlig forrentning. Sluttverdien finnes da slik:</a:t>
            </a:r>
            <a:br>
              <a:rPr lang="nb-NO" sz="2200" dirty="0"/>
            </a:br>
            <a:r>
              <a:rPr lang="nb-NO" dirty="0"/>
              <a:t> 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81536"/>
              </p:ext>
            </p:extLst>
          </p:nvPr>
        </p:nvGraphicFramePr>
        <p:xfrm>
          <a:off x="1450114" y="1994694"/>
          <a:ext cx="29511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Formel" r:id="rId3" imgW="926698" imgH="203112" progId="Equation.3">
                  <p:embed/>
                </p:oleObj>
              </mc:Choice>
              <mc:Fallback>
                <p:oleObj name="Formel" r:id="rId3" imgW="926698" imgH="203112" progId="Equation.3">
                  <p:embed/>
                  <p:pic>
                    <p:nvPicPr>
                      <p:cNvPr id="61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114" y="1994694"/>
                        <a:ext cx="2951162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820603"/>
              </p:ext>
            </p:extLst>
          </p:nvPr>
        </p:nvGraphicFramePr>
        <p:xfrm>
          <a:off x="1476375" y="2851151"/>
          <a:ext cx="66960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Formel" r:id="rId5" imgW="2374900" imgH="228600" progId="Equation.3">
                  <p:embed/>
                </p:oleObj>
              </mc:Choice>
              <mc:Fallback>
                <p:oleObj name="Formel" r:id="rId5" imgW="2374900" imgH="228600" progId="Equation.3">
                  <p:embed/>
                  <p:pic>
                    <p:nvPicPr>
                      <p:cNvPr id="61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851151"/>
                        <a:ext cx="669607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1403648" y="3693319"/>
            <a:ext cx="72009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nb-NO" sz="2200" b="0" dirty="0">
                <a:solidFill>
                  <a:schemeClr val="tx1"/>
                </a:solidFill>
                <a:latin typeface="Calibri" panose="020F0502020204030204" pitchFamily="34" charset="0"/>
              </a:rPr>
              <a:t>Hvilken rente, kontinuerlig beregnet, gir en effektiv</a:t>
            </a:r>
            <a:br>
              <a:rPr lang="nb-NO" sz="2200" b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nb-NO" sz="2200" b="0" dirty="0">
                <a:solidFill>
                  <a:schemeClr val="tx1"/>
                </a:solidFill>
                <a:latin typeface="Calibri" panose="020F0502020204030204" pitchFamily="34" charset="0"/>
              </a:rPr>
              <a:t>årsrente på 5 %?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80785"/>
              </p:ext>
            </p:extLst>
          </p:nvPr>
        </p:nvGraphicFramePr>
        <p:xfrm>
          <a:off x="1476375" y="4643981"/>
          <a:ext cx="1873250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Formel" r:id="rId7" imgW="736600" imgH="685800" progId="Equation.3">
                  <p:embed/>
                </p:oleObj>
              </mc:Choice>
              <mc:Fallback>
                <p:oleObj name="Formel" r:id="rId7" imgW="736600" imgH="685800" progId="Equation.3">
                  <p:embed/>
                  <p:pic>
                    <p:nvPicPr>
                      <p:cNvPr id="614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643981"/>
                        <a:ext cx="1873250" cy="175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 av ett enkelt beløp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Nåverdi</a:t>
            </a:r>
            <a:r>
              <a:rPr lang="nb-NO" sz="2800" dirty="0">
                <a:latin typeface="Calibri" panose="020F0502020204030204" pitchFamily="34" charset="0"/>
              </a:rPr>
              <a:t> – omvendt renteregning, hva er et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fremtidig</a:t>
            </a:r>
            <a:r>
              <a:rPr lang="nb-NO" sz="2800" dirty="0">
                <a:latin typeface="Calibri" panose="020F0502020204030204" pitchFamily="34" charset="0"/>
              </a:rPr>
              <a:t> beløp verdt i dag?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Hva er kr 105 om ett år verdt i dag, hvis renten er 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800" dirty="0">
                <a:latin typeface="Calibri" panose="020F0502020204030204" pitchFamily="34" charset="0"/>
              </a:rPr>
              <a:t>5 %?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PV = 105/1,05 = 100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PV = FV/(1 + i)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Generelt uttrykk for nåverdi, med rente lik i %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PV = </a:t>
            </a:r>
            <a:r>
              <a:rPr lang="nb-NO" sz="2400" dirty="0" err="1">
                <a:latin typeface="Calibri" panose="020F0502020204030204" pitchFamily="34" charset="0"/>
              </a:rPr>
              <a:t>FV</a:t>
            </a:r>
            <a:r>
              <a:rPr lang="nb-NO" sz="1600" dirty="0" err="1">
                <a:latin typeface="Calibri" panose="020F0502020204030204" pitchFamily="34" charset="0"/>
              </a:rPr>
              <a:t>n</a:t>
            </a:r>
            <a:r>
              <a:rPr lang="nb-NO" sz="2400" dirty="0">
                <a:latin typeface="Calibri" panose="020F0502020204030204" pitchFamily="34" charset="0"/>
              </a:rPr>
              <a:t>/(1 + i)</a:t>
            </a:r>
            <a:r>
              <a:rPr lang="nb-NO" sz="2400" baseline="30000" dirty="0">
                <a:latin typeface="Calibri" panose="020F0502020204030204" pitchFamily="34" charset="0"/>
              </a:rPr>
              <a:t>n</a:t>
            </a:r>
            <a:endParaRPr lang="nb-NO" sz="2400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PV = </a:t>
            </a:r>
            <a:r>
              <a:rPr lang="nb-NO" sz="2400" dirty="0" err="1">
                <a:latin typeface="Calibri" panose="020F0502020204030204" pitchFamily="34" charset="0"/>
              </a:rPr>
              <a:t>FV</a:t>
            </a:r>
            <a:r>
              <a:rPr lang="nb-NO" sz="1600" dirty="0" err="1">
                <a:latin typeface="Calibri" panose="020F0502020204030204" pitchFamily="34" charset="0"/>
              </a:rPr>
              <a:t>n</a:t>
            </a:r>
            <a:r>
              <a:rPr lang="nb-NO" sz="2400" dirty="0">
                <a:latin typeface="Calibri" panose="020F0502020204030204" pitchFamily="34" charset="0"/>
              </a:rPr>
              <a:t> • 1/(1 + i)</a:t>
            </a:r>
            <a:r>
              <a:rPr lang="nb-NO" sz="2400" baseline="30000" dirty="0">
                <a:latin typeface="Calibri" panose="020F0502020204030204" pitchFamily="34" charset="0"/>
              </a:rPr>
              <a:t>n</a:t>
            </a:r>
            <a:endParaRPr lang="nb-NO" dirty="0">
              <a:latin typeface="Calibri" panose="020F0502020204030204" pitchFamily="34" charset="0"/>
            </a:endParaRP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 av ett enkelt beløp – rentetabell 2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02501" y="3417664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PV = 105/ 1,05 = 100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10371" y="3933056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PV = 105 • R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-1</a:t>
            </a:r>
            <a:r>
              <a:rPr lang="nb-NO" sz="2400" b="0" baseline="-25000" dirty="0">
                <a:solidFill>
                  <a:schemeClr val="tx1"/>
                </a:solidFill>
                <a:latin typeface="Tahoma" pitchFamily="34" charset="0"/>
              </a:rPr>
              <a:t>1,5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105 • 0,9524 = 100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094755"/>
              </p:ext>
            </p:extLst>
          </p:nvPr>
        </p:nvGraphicFramePr>
        <p:xfrm>
          <a:off x="1259632" y="1484784"/>
          <a:ext cx="695362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Regneark" r:id="rId4" imgW="5638755" imgH="1342980" progId="Excel.Sheet.12">
                  <p:embed/>
                </p:oleObj>
              </mc:Choice>
              <mc:Fallback>
                <p:oleObj name="Regneark" r:id="rId4" imgW="5638755" imgH="134298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9632" y="1484784"/>
                        <a:ext cx="6953624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Sluttverdi og nåverdi av flere ulike beløp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Hva er sluttverdi og nåverdi av følgende kontantstrøm, hvis renten er 5 %?</a:t>
            </a:r>
          </a:p>
          <a:p>
            <a:pPr eaLnBrk="1" hangingPunct="1">
              <a:buFontTx/>
              <a:buNone/>
            </a:pPr>
            <a:endParaRPr lang="nb-NO" dirty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324160"/>
              </p:ext>
            </p:extLst>
          </p:nvPr>
        </p:nvGraphicFramePr>
        <p:xfrm>
          <a:off x="1476375" y="2154238"/>
          <a:ext cx="6781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5" name="Worksheet" r:id="rId3" imgW="3866999" imgH="333381" progId="Excel.Sheet.8">
                  <p:embed/>
                </p:oleObj>
              </mc:Choice>
              <mc:Fallback>
                <p:oleObj name="Worksheet" r:id="rId3" imgW="3866999" imgH="333381" progId="Excel.Sheet.8">
                  <p:embed/>
                  <p:pic>
                    <p:nvPicPr>
                      <p:cNvPr id="44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54238"/>
                        <a:ext cx="6781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1676400" y="4343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4278" name="Text Box 1030"/>
          <p:cNvSpPr txBox="1">
            <a:spLocks noChangeArrowheads="1"/>
          </p:cNvSpPr>
          <p:nvPr/>
        </p:nvSpPr>
        <p:spPr bwMode="auto">
          <a:xfrm>
            <a:off x="1382736" y="3014534"/>
            <a:ext cx="6858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FV = 25 000 • 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+ 35 000 • 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2</a:t>
            </a:r>
          </a:p>
          <a:p>
            <a:pPr algn="l" eaLnBrk="1" hangingPunct="1">
              <a:spcBef>
                <a:spcPct val="50000"/>
              </a:spcBef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+ 45 000 • 1,05 + 55 000 = 169 778</a:t>
            </a:r>
          </a:p>
        </p:txBody>
      </p:sp>
      <p:sp>
        <p:nvSpPr>
          <p:cNvPr id="54279" name="Text Box 1031"/>
          <p:cNvSpPr txBox="1">
            <a:spLocks noChangeArrowheads="1"/>
          </p:cNvSpPr>
          <p:nvPr/>
        </p:nvSpPr>
        <p:spPr bwMode="auto">
          <a:xfrm>
            <a:off x="1358899" y="4160837"/>
            <a:ext cx="6858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PV = 25 000 + 35 000/1,05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 + 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45 000/1,05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+ </a:t>
            </a:r>
            <a:br>
              <a:rPr lang="nb-NO" sz="2400" b="0" dirty="0">
                <a:solidFill>
                  <a:schemeClr val="tx1"/>
                </a:solidFill>
                <a:latin typeface="Tahoma" pitchFamily="34" charset="0"/>
              </a:rPr>
            </a:b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55 000 /1,05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146 661 eller 169 778 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146 661</a:t>
            </a:r>
          </a:p>
          <a:p>
            <a:pPr algn="l" eaLnBrk="1" hangingPunct="1">
              <a:spcBef>
                <a:spcPct val="50000"/>
              </a:spcBef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Sammenheng: 169 778/1,05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146 661, eller</a:t>
            </a:r>
            <a:br>
              <a:rPr lang="nb-NO" sz="2400" b="0" dirty="0">
                <a:solidFill>
                  <a:schemeClr val="tx1"/>
                </a:solidFill>
                <a:latin typeface="Tahoma" pitchFamily="34" charset="0"/>
              </a:rPr>
            </a:b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146 661 1,05</a:t>
            </a:r>
            <a:r>
              <a:rPr lang="nb-NO" sz="2400" b="0" baseline="30000" dirty="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169 778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  <p:bldP spid="54278" grpId="0" autoUpdateAnimBg="0"/>
      <p:bldP spid="5427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4699"/>
            <a:ext cx="8077200" cy="863600"/>
          </a:xfrm>
        </p:spPr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 av flere like beløp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Anta at du mottar kr 50 000 i slutten av hvert år i 5 år. Hva er kontantstrømmen verdt i dag (PV) hvis renten er 5 %?</a:t>
            </a: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Kontantstrømmen er en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etterskuddsannuitet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PV = 50 000/1,05 + 50 000/1,05</a:t>
            </a:r>
            <a:r>
              <a:rPr lang="nb-NO" sz="2400" baseline="30000" dirty="0">
                <a:latin typeface="Calibri" panose="020F0502020204030204" pitchFamily="34" charset="0"/>
              </a:rPr>
              <a:t>2</a:t>
            </a:r>
            <a:r>
              <a:rPr lang="nb-NO" sz="2400" dirty="0">
                <a:latin typeface="Calibri" panose="020F0502020204030204" pitchFamily="34" charset="0"/>
              </a:rPr>
              <a:t> + 50 000/1,05</a:t>
            </a:r>
            <a:r>
              <a:rPr lang="nb-NO" sz="2400" baseline="30000" dirty="0">
                <a:latin typeface="Calibri" panose="020F0502020204030204" pitchFamily="34" charset="0"/>
              </a:rPr>
              <a:t>3</a:t>
            </a:r>
            <a:r>
              <a:rPr lang="nb-NO" sz="2400" dirty="0">
                <a:latin typeface="Calibri" panose="020F0502020204030204" pitchFamily="34" charset="0"/>
              </a:rPr>
              <a:t> + </a:t>
            </a:r>
            <a:br>
              <a:rPr lang="nb-NO" sz="2400" dirty="0">
                <a:latin typeface="Calibri" panose="020F0502020204030204" pitchFamily="34" charset="0"/>
              </a:rPr>
            </a:br>
            <a:r>
              <a:rPr lang="nb-NO" sz="2400" dirty="0">
                <a:latin typeface="Calibri" panose="020F0502020204030204" pitchFamily="34" charset="0"/>
              </a:rPr>
              <a:t>50 000/1,05</a:t>
            </a:r>
            <a:r>
              <a:rPr lang="nb-NO" sz="2400" baseline="30000" dirty="0">
                <a:latin typeface="Calibri" panose="020F0502020204030204" pitchFamily="34" charset="0"/>
              </a:rPr>
              <a:t>4</a:t>
            </a:r>
            <a:r>
              <a:rPr lang="nb-NO" sz="2400" dirty="0">
                <a:latin typeface="Calibri" panose="020F0502020204030204" pitchFamily="34" charset="0"/>
              </a:rPr>
              <a:t> + 50 000/1,05</a:t>
            </a:r>
            <a:r>
              <a:rPr lang="nb-NO" sz="2400" baseline="30000" dirty="0">
                <a:latin typeface="Calibri" panose="020F0502020204030204" pitchFamily="34" charset="0"/>
              </a:rPr>
              <a:t>5</a:t>
            </a:r>
            <a:r>
              <a:rPr lang="nb-NO" sz="2400" dirty="0">
                <a:latin typeface="Calibri" panose="020F0502020204030204" pitchFamily="34" charset="0"/>
              </a:rPr>
              <a:t> = 216 474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Enklere å bruke rentetabell med annuitetsfaktor og aller helst finansiell kalkulator eller 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Nåverdi av etterskuddsannuitet –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800" dirty="0">
                <a:latin typeface="Calibri" panose="020F0502020204030204" pitchFamily="34" charset="0"/>
              </a:rPr>
              <a:t>rentetabell 3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15616" y="3573016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PV = 50 000 • A</a:t>
            </a:r>
            <a:r>
              <a:rPr lang="nb-NO" sz="2400" b="0" baseline="-25000" dirty="0">
                <a:solidFill>
                  <a:schemeClr val="tx1"/>
                </a:solidFill>
                <a:latin typeface="Tahoma" pitchFamily="34" charset="0"/>
              </a:rPr>
              <a:t>5,5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50 000 • 4,3295  = 216 475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347977"/>
              </p:ext>
            </p:extLst>
          </p:nvPr>
        </p:nvGraphicFramePr>
        <p:xfrm>
          <a:off x="1115616" y="1484784"/>
          <a:ext cx="695362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" name="Regneark" r:id="rId4" imgW="5638755" imgH="1342980" progId="Excel.Sheet.12">
                  <p:embed/>
                </p:oleObj>
              </mc:Choice>
              <mc:Fallback>
                <p:oleObj name="Regneark" r:id="rId4" imgW="5638755" imgH="134298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1484784"/>
                        <a:ext cx="6953624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Nåverdiberegning med Excel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Excel har i prinsippet to funksjoner for beregning av nåverdi</a:t>
            </a:r>
          </a:p>
          <a:p>
            <a:pPr lvl="1" eaLnBrk="1" hangingPunct="1"/>
            <a:r>
              <a:rPr lang="nb-NO" sz="2200" dirty="0">
                <a:latin typeface="Calibri" panose="020F0502020204030204" pitchFamily="34" charset="0"/>
              </a:rPr>
              <a:t>=NÅVERDI</a:t>
            </a:r>
          </a:p>
          <a:p>
            <a:pPr lvl="1" eaLnBrk="1" hangingPunct="1"/>
            <a:r>
              <a:rPr lang="nb-NO" sz="2200" dirty="0">
                <a:latin typeface="Calibri" panose="020F0502020204030204" pitchFamily="34" charset="0"/>
              </a:rPr>
              <a:t>=NNV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NNV eller Netto Nåverdi – engelsk NPV eller Net Present Value bruker vi på nær sagt alle kontantstrømmer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NÅVERDI funksjonen kan være raskere dersom kontantstrømmen er en lang annuitet</a:t>
            </a:r>
            <a:r>
              <a:rPr lang="nb-NO" sz="22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endParaRPr lang="nb-NO" sz="26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b-NO" dirty="0"/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1676400" y="4343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5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Nåverdiberegning med Excel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z="26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b-NO" dirty="0"/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1676400" y="4343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723295"/>
              </p:ext>
            </p:extLst>
          </p:nvPr>
        </p:nvGraphicFramePr>
        <p:xfrm>
          <a:off x="1331913" y="1412875"/>
          <a:ext cx="748982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Worksheet" r:id="rId3" imgW="3867086" imgH="1152389" progId="Excel.Sheet.12">
                  <p:embed/>
                </p:oleObj>
              </mc:Choice>
              <mc:Fallback>
                <p:oleObj name="Worksheet" r:id="rId3" imgW="3867086" imgH="1152389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1412875"/>
                        <a:ext cx="7489825" cy="223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199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Nåverdiberegning med Excel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z="26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b-NO" dirty="0"/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1676400" y="4343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98800"/>
              </p:ext>
            </p:extLst>
          </p:nvPr>
        </p:nvGraphicFramePr>
        <p:xfrm>
          <a:off x="1468438" y="1585913"/>
          <a:ext cx="7153275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Worksheet" r:id="rId3" imgW="5067427" imgH="1343127" progId="Excel.Sheet.12">
                  <p:embed/>
                </p:oleObj>
              </mc:Choice>
              <mc:Fallback>
                <p:oleObj name="Worksheet" r:id="rId3" imgW="5067427" imgH="1343127" progId="Excel.Shee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8438" y="1585913"/>
                        <a:ext cx="7153275" cy="189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140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Sluttverdi og </a:t>
            </a:r>
            <a:r>
              <a:rPr lang="nb-NO" dirty="0" err="1">
                <a:latin typeface="Calibri" panose="020F0502020204030204" pitchFamily="34" charset="0"/>
              </a:rPr>
              <a:t>rentesrente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Kr 100 settes i banken til 5 % rente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Disponibelt etter ett år 100 • 1,05 = 105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Disponibelt etter to år: 100 • 1,05 • 1,05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800" dirty="0">
                <a:latin typeface="Calibri" panose="020F0502020204030204" pitchFamily="34" charset="0"/>
              </a:rPr>
              <a:t>= 100 • 1,05</a:t>
            </a:r>
            <a:r>
              <a:rPr lang="nb-NO" sz="2800" baseline="30000" dirty="0">
                <a:latin typeface="Calibri" panose="020F0502020204030204" pitchFamily="34" charset="0"/>
              </a:rPr>
              <a:t>2</a:t>
            </a:r>
            <a:r>
              <a:rPr lang="nb-NO" sz="2800" dirty="0">
                <a:latin typeface="Calibri" panose="020F0502020204030204" pitchFamily="34" charset="0"/>
              </a:rPr>
              <a:t> = 110,25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Generelt kan vi finne sluttverdi (FV = </a:t>
            </a:r>
            <a:r>
              <a:rPr lang="nb-NO" sz="2800" dirty="0" err="1">
                <a:latin typeface="Calibri" panose="020F0502020204030204" pitchFamily="34" charset="0"/>
              </a:rPr>
              <a:t>Future</a:t>
            </a:r>
            <a:r>
              <a:rPr lang="nb-NO" sz="2800" dirty="0">
                <a:latin typeface="Calibri" panose="020F0502020204030204" pitchFamily="34" charset="0"/>
              </a:rPr>
              <a:t> Value) slik:</a:t>
            </a:r>
          </a:p>
          <a:p>
            <a:pPr eaLnBrk="1" hangingPunct="1"/>
            <a:r>
              <a:rPr lang="nb-NO" sz="2800" dirty="0" err="1">
                <a:latin typeface="Calibri" panose="020F0502020204030204" pitchFamily="34" charset="0"/>
              </a:rPr>
              <a:t>FV</a:t>
            </a:r>
            <a:r>
              <a:rPr lang="nb-NO" sz="2800" baseline="-25000" dirty="0" err="1">
                <a:latin typeface="Calibri" panose="020F0502020204030204" pitchFamily="34" charset="0"/>
              </a:rPr>
              <a:t>n</a:t>
            </a:r>
            <a:r>
              <a:rPr lang="nb-NO" sz="2800" dirty="0">
                <a:latin typeface="Calibri" panose="020F0502020204030204" pitchFamily="34" charset="0"/>
              </a:rPr>
              <a:t> = CF</a:t>
            </a:r>
            <a:r>
              <a:rPr lang="nb-NO" sz="2800" baseline="-25000" dirty="0">
                <a:latin typeface="Calibri" panose="020F0502020204030204" pitchFamily="34" charset="0"/>
              </a:rPr>
              <a:t>0</a:t>
            </a:r>
            <a:r>
              <a:rPr lang="nb-NO" sz="2800" dirty="0">
                <a:latin typeface="Calibri" panose="020F0502020204030204" pitchFamily="34" charset="0"/>
              </a:rPr>
              <a:t> • (1 + i)</a:t>
            </a:r>
            <a:r>
              <a:rPr lang="nb-NO" sz="2800" baseline="30000" dirty="0">
                <a:latin typeface="Calibri" panose="020F0502020204030204" pitchFamily="34" charset="0"/>
              </a:rPr>
              <a:t>n</a:t>
            </a:r>
            <a:r>
              <a:rPr lang="nb-NO" sz="2800" b="1" dirty="0">
                <a:latin typeface="Calibri" panose="020F0502020204030204" pitchFamily="34" charset="0"/>
              </a:rPr>
              <a:t> </a:t>
            </a:r>
            <a:endParaRPr lang="nb-NO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Sluttverdi av flere, like beløp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Anta at du mottar kr 50 000 i slutten av hvert år i 5 år. Hva er sluttverdien av kontantstrømmen (FV), hvis renten er 5 %?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Kontantstrømmen er en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etterskuddsannuitet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FV = 50 000 + 50 000 • 1,05+ 50 000 • 1,05</a:t>
            </a:r>
            <a:r>
              <a:rPr lang="nb-NO" sz="2400" baseline="30000" dirty="0">
                <a:latin typeface="Calibri" panose="020F0502020204030204" pitchFamily="34" charset="0"/>
              </a:rPr>
              <a:t>2</a:t>
            </a:r>
            <a:r>
              <a:rPr lang="nb-NO" sz="2400" dirty="0">
                <a:latin typeface="Calibri" panose="020F0502020204030204" pitchFamily="34" charset="0"/>
              </a:rPr>
              <a:t> + 50 000 • 1,05</a:t>
            </a:r>
            <a:r>
              <a:rPr lang="nb-NO" sz="2400" baseline="30000" dirty="0">
                <a:latin typeface="Calibri" panose="020F0502020204030204" pitchFamily="34" charset="0"/>
              </a:rPr>
              <a:t>3</a:t>
            </a:r>
            <a:r>
              <a:rPr lang="nb-NO" sz="2400" dirty="0">
                <a:latin typeface="Calibri" panose="020F0502020204030204" pitchFamily="34" charset="0"/>
              </a:rPr>
              <a:t> + 50 000 • 1,05</a:t>
            </a:r>
            <a:r>
              <a:rPr lang="nb-NO" sz="2400" baseline="30000" dirty="0">
                <a:latin typeface="Calibri" panose="020F0502020204030204" pitchFamily="34" charset="0"/>
              </a:rPr>
              <a:t>4</a:t>
            </a:r>
            <a:r>
              <a:rPr lang="nb-NO" sz="2400" dirty="0">
                <a:latin typeface="Calibri" panose="020F0502020204030204" pitchFamily="34" charset="0"/>
              </a:rPr>
              <a:t> = 276 282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Enklere å bruke finansiell kalkulator eller Excel</a:t>
            </a:r>
          </a:p>
          <a:p>
            <a:pPr eaLnBrk="1" hangingPunct="1"/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Sluttverdi av etterskuddsannuitet – rentetabell 5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9632" y="3429000"/>
            <a:ext cx="731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FV = 50 000 • S</a:t>
            </a:r>
            <a:r>
              <a:rPr lang="nb-NO" sz="2400" b="0" baseline="-25000" dirty="0">
                <a:solidFill>
                  <a:schemeClr val="tx1"/>
                </a:solidFill>
                <a:latin typeface="Tahoma" pitchFamily="34" charset="0"/>
              </a:rPr>
              <a:t>5,5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50 000 • 5,5256 = 276 280</a:t>
            </a:r>
          </a:p>
          <a:p>
            <a:pPr algn="l" eaLnBrk="1" hangingPunct="1">
              <a:spcBef>
                <a:spcPct val="50000"/>
              </a:spcBef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Sluttverdi med Excel =SLUTTVERDI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6534"/>
              </p:ext>
            </p:extLst>
          </p:nvPr>
        </p:nvGraphicFramePr>
        <p:xfrm>
          <a:off x="1259632" y="1556792"/>
          <a:ext cx="6651292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Regneark" r:id="rId4" imgW="5638755" imgH="1342980" progId="Excel.Sheet.12">
                  <p:embed/>
                </p:oleObj>
              </mc:Choice>
              <mc:Fallback>
                <p:oleObj name="Regneark" r:id="rId4" imgW="5638755" imgH="134298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9632" y="1556792"/>
                        <a:ext cx="6651292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Bilde 1">
            <a:extLst>
              <a:ext uri="{FF2B5EF4-FFF2-40B4-BE49-F238E27FC236}">
                <a16:creationId xmlns:a16="http://schemas.microsoft.com/office/drawing/2014/main" id="{9A5C3CED-4AE6-4ED5-AE83-313ABA3CCC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1640" y="4599880"/>
            <a:ext cx="436245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Annuitetslån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Et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annuitetslån</a:t>
            </a:r>
            <a:r>
              <a:rPr lang="nb-NO" dirty="0">
                <a:latin typeface="Calibri" panose="020F0502020204030204" pitchFamily="34" charset="0"/>
              </a:rPr>
              <a:t> er et lån hvor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summen</a:t>
            </a:r>
            <a:r>
              <a:rPr lang="nb-NO" dirty="0">
                <a:solidFill>
                  <a:schemeClr val="folHlink"/>
                </a:solidFill>
                <a:latin typeface="Calibri" panose="020F0502020204030204" pitchFamily="34" charset="0"/>
              </a:rPr>
              <a:t> </a:t>
            </a:r>
            <a:r>
              <a:rPr lang="nb-NO" dirty="0">
                <a:latin typeface="Calibri" panose="020F0502020204030204" pitchFamily="34" charset="0"/>
              </a:rPr>
              <a:t>av renter og avdrag er konstant over løpetiden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Alternativet er ofte et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serielån</a:t>
            </a:r>
            <a:r>
              <a:rPr lang="nb-NO" dirty="0">
                <a:latin typeface="Calibri" panose="020F0502020204030204" pitchFamily="34" charset="0"/>
              </a:rPr>
              <a:t>, hvor </a:t>
            </a:r>
            <a:r>
              <a:rPr lang="nb-NO" dirty="0">
                <a:solidFill>
                  <a:srgbClr val="FF0000"/>
                </a:solidFill>
                <a:latin typeface="Calibri" panose="020F0502020204030204" pitchFamily="34" charset="0"/>
              </a:rPr>
              <a:t>avdraget</a:t>
            </a:r>
            <a:r>
              <a:rPr lang="nb-NO" dirty="0">
                <a:latin typeface="Calibri" panose="020F0502020204030204" pitchFamily="34" charset="0"/>
              </a:rPr>
              <a:t> er konstant over løpetiden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Hvis vi tar opp et annuitetslån på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</a:rPr>
              <a:t>kr 100 000 til 10 % rente med 5 års løpetid, hva blir den årlige ytelsen?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Annuitetslån – årlig ytelse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Man kan bruke rentetabell 4 for å finne den inverse annuitetsfaktoren A</a:t>
            </a:r>
            <a:r>
              <a:rPr lang="nb-NO" baseline="30000" dirty="0">
                <a:latin typeface="Calibri" panose="020F0502020204030204" pitchFamily="34" charset="0"/>
              </a:rPr>
              <a:t>-1</a:t>
            </a:r>
            <a:r>
              <a:rPr lang="nb-NO" baseline="-25000" dirty="0">
                <a:latin typeface="Calibri" panose="020F0502020204030204" pitchFamily="34" charset="0"/>
              </a:rPr>
              <a:t>n,i</a:t>
            </a:r>
            <a:br>
              <a:rPr lang="nb-NO" baseline="-25000" dirty="0">
                <a:latin typeface="Calibri" panose="020F0502020204030204" pitchFamily="34" charset="0"/>
              </a:rPr>
            </a:br>
            <a:br>
              <a:rPr lang="nb-NO" baseline="-25000" dirty="0">
                <a:latin typeface="Calibri" panose="020F0502020204030204" pitchFamily="34" charset="0"/>
              </a:rPr>
            </a:br>
            <a:br>
              <a:rPr lang="nb-NO" baseline="-25000" dirty="0">
                <a:latin typeface="Calibri" panose="020F0502020204030204" pitchFamily="34" charset="0"/>
              </a:rPr>
            </a:br>
            <a:br>
              <a:rPr lang="nb-NO" baseline="-25000" dirty="0">
                <a:latin typeface="Calibri" panose="020F0502020204030204" pitchFamily="34" charset="0"/>
              </a:rPr>
            </a:br>
            <a:br>
              <a:rPr lang="nb-NO" baseline="-25000" dirty="0">
                <a:latin typeface="Calibri" panose="020F0502020204030204" pitchFamily="34" charset="0"/>
              </a:rPr>
            </a:br>
            <a:endParaRPr lang="nb-NO" dirty="0">
              <a:latin typeface="Calibri" panose="020F0502020204030204" pitchFamily="34" charset="0"/>
            </a:endParaRP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A</a:t>
            </a:r>
            <a:r>
              <a:rPr lang="nb-NO" baseline="30000" dirty="0">
                <a:latin typeface="Calibri" panose="020F0502020204030204" pitchFamily="34" charset="0"/>
              </a:rPr>
              <a:t>-1</a:t>
            </a:r>
            <a:r>
              <a:rPr lang="nb-NO" baseline="-25000" dirty="0">
                <a:latin typeface="Calibri" panose="020F0502020204030204" pitchFamily="34" charset="0"/>
              </a:rPr>
              <a:t>5,10</a:t>
            </a:r>
            <a:r>
              <a:rPr lang="nb-NO" dirty="0">
                <a:latin typeface="Calibri" panose="020F0502020204030204" pitchFamily="34" charset="0"/>
              </a:rPr>
              <a:t> = 0,2638, det vil si at den årlige ytelsen blir 100 000 • 0,2638 = 26 380</a:t>
            </a: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Avdragsdelen øker med en faktor lik rentesatsen (her 10 %), mens rentedelen blir tilsvarende redusert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995394"/>
              </p:ext>
            </p:extLst>
          </p:nvPr>
        </p:nvGraphicFramePr>
        <p:xfrm>
          <a:off x="1403648" y="2420888"/>
          <a:ext cx="56388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Regneark" r:id="rId3" imgW="5638755" imgH="1342980" progId="Excel.Sheet.12">
                  <p:embed/>
                </p:oleObj>
              </mc:Choice>
              <mc:Fallback>
                <p:oleObj name="Regneark" r:id="rId3" imgW="5638755" imgH="134298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2420888"/>
                        <a:ext cx="5638800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Annuitetslån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sz="1800" dirty="0">
                <a:latin typeface="Calibri" panose="020F0502020204030204" pitchFamily="34" charset="0"/>
              </a:rPr>
              <a:t>Kr 100 000, 10 % rente, 5 års løpetid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896597"/>
              </p:ext>
            </p:extLst>
          </p:nvPr>
        </p:nvGraphicFramePr>
        <p:xfrm>
          <a:off x="1187624" y="1268760"/>
          <a:ext cx="6408712" cy="2700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Worksheet" r:id="rId3" imgW="4543414" imgH="1914621" progId="Excel.Sheet.12">
                  <p:embed/>
                </p:oleObj>
              </mc:Choice>
              <mc:Fallback>
                <p:oleObj name="Worksheet" r:id="rId3" imgW="4543414" imgH="1914621" progId="Excel.Sheet.12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268760"/>
                        <a:ext cx="6408712" cy="2700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17C17EA1-BE59-44F0-B46D-69FECE2D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Annuitetslån med Excel</a:t>
            </a:r>
            <a:endParaRPr lang="nb-NO" dirty="0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A4738F1C-B3E1-41FA-A3C9-14AEE81BAC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329708"/>
              </p:ext>
            </p:extLst>
          </p:nvPr>
        </p:nvGraphicFramePr>
        <p:xfrm>
          <a:off x="1331640" y="1196752"/>
          <a:ext cx="4968552" cy="3617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Worksheet" r:id="rId3" imgW="3152692" imgH="2295593" progId="Excel.Sheet.12">
                  <p:embed/>
                </p:oleObj>
              </mc:Choice>
              <mc:Fallback>
                <p:oleObj name="Worksheet" r:id="rId3" imgW="3152692" imgH="2295593" progId="Excel.Shee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A4738F1C-B3E1-41FA-A3C9-14AEE81BAC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196752"/>
                        <a:ext cx="4968552" cy="3617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58CE3B38-0820-4247-831A-60594B3A8DB7}"/>
              </a:ext>
            </a:extLst>
          </p:cNvPr>
          <p:cNvSpPr/>
          <p:nvPr/>
        </p:nvSpPr>
        <p:spPr>
          <a:xfrm>
            <a:off x="1187624" y="4917732"/>
            <a:ext cx="67687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nb-NO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 funksjoner:</a:t>
            </a:r>
            <a:br>
              <a:rPr lang="nb-NO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=AVDRAG (sum av renter og avdrag)</a:t>
            </a:r>
            <a:br>
              <a:rPr lang="nb-NO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=RAVDRAG (rentedelen)</a:t>
            </a:r>
            <a:br>
              <a:rPr lang="nb-NO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=AMORT (avdragsdelen)</a:t>
            </a:r>
          </a:p>
        </p:txBody>
      </p:sp>
    </p:spTree>
    <p:extLst>
      <p:ext uri="{BB962C8B-B14F-4D97-AF65-F5344CB8AC3E}">
        <p14:creationId xmlns:p14="http://schemas.microsoft.com/office/powerpoint/2010/main" val="422571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Annuitetslån - rentedel reduseres</a:t>
            </a:r>
            <a:endParaRPr lang="nb-NO" dirty="0">
              <a:latin typeface="Calibri" panose="020F0502020204030204" pitchFamily="34" charset="0"/>
            </a:endParaRPr>
          </a:p>
        </p:txBody>
      </p:sp>
      <p:graphicFrame>
        <p:nvGraphicFramePr>
          <p:cNvPr id="8499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71550" y="1341438"/>
          <a:ext cx="7961313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Diagram" r:id="rId3" imgW="7962810" imgH="4743501" progId="MSGraph.Chart.8">
                  <p:embed followColorScheme="full"/>
                </p:oleObj>
              </mc:Choice>
              <mc:Fallback>
                <p:oleObj name="Diagram" r:id="rId3" imgW="7962810" imgH="4743501" progId="MSGraph.Chart.8">
                  <p:embed followColorScheme="full"/>
                  <p:pic>
                    <p:nvPicPr>
                      <p:cNvPr id="849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41438"/>
                        <a:ext cx="7961313" cy="474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4994" grpId="0" bld="series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 av uendelig annuitet og </a:t>
            </a:r>
            <a:r>
              <a:rPr lang="nb-NO" dirty="0" err="1">
                <a:latin typeface="Calibri" panose="020F0502020204030204" pitchFamily="34" charset="0"/>
              </a:rPr>
              <a:t>vekstrekke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Hvis du mottar kr 20 000 pr. år  all fremtid, hva er dette beløpet verdt i dag hvis renten er 5 %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Årlig beløp: CF, rente: i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PV = CF/i, her 20 000/0,05 = 400 000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Hva hvis det utbetalte beløp vokser med 2 % pr. år (g = 0,02)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PV = CF/(i – g)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PV = 20 000/(0,05 – 0,02) = 666 667</a:t>
            </a:r>
          </a:p>
          <a:p>
            <a:pPr eaLnBrk="1" hangingPunct="1"/>
            <a:endParaRPr lang="nb-NO" sz="2800" dirty="0">
              <a:latin typeface="Calibri" panose="020F0502020204030204" pitchFamily="34" charset="0"/>
            </a:endParaRP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dirty="0">
                <a:latin typeface="Calibri" panose="020F0502020204030204" pitchFamily="34" charset="0"/>
              </a:rPr>
              <a:t>Rente og </a:t>
            </a:r>
            <a:r>
              <a:rPr lang="nb-NO" sz="3600" dirty="0" err="1">
                <a:latin typeface="Calibri" panose="020F0502020204030204" pitchFamily="34" charset="0"/>
              </a:rPr>
              <a:t>rentesrente</a:t>
            </a:r>
            <a:endParaRPr lang="nb-NO" sz="36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40768"/>
            <a:ext cx="7583850" cy="20096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Sluttverdi av ett enkelt beløp – rentetabell 1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59631" y="3574256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FV = 100 • 1,05 = 105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82965" y="414908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FV = 100 • R</a:t>
            </a:r>
            <a:r>
              <a:rPr lang="nb-NO" sz="2400" b="0" baseline="-25000" dirty="0">
                <a:solidFill>
                  <a:schemeClr val="tx1"/>
                </a:solidFill>
                <a:latin typeface="Tahoma" pitchFamily="34" charset="0"/>
              </a:rPr>
              <a:t>1,5</a:t>
            </a:r>
            <a:r>
              <a:rPr lang="nb-NO" sz="2400" b="0" dirty="0">
                <a:solidFill>
                  <a:schemeClr val="tx1"/>
                </a:solidFill>
                <a:latin typeface="Tahoma" pitchFamily="34" charset="0"/>
              </a:rPr>
              <a:t> = 100 • 1,05 = 105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546841"/>
              </p:ext>
            </p:extLst>
          </p:nvPr>
        </p:nvGraphicFramePr>
        <p:xfrm>
          <a:off x="1259631" y="1412776"/>
          <a:ext cx="725595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Regneark" r:id="rId4" imgW="5638755" imgH="1342980" progId="Excel.Sheet.12">
                  <p:embed/>
                </p:oleObj>
              </mc:Choice>
              <mc:Fallback>
                <p:oleObj name="Regneark" r:id="rId4" imgW="5638755" imgH="134298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9631" y="1412776"/>
                        <a:ext cx="7255955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Sluttverdi – ukjent løpetid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Hvis man oppnår 7 %  rente på et innskudd, hvor lang tid tar det før innskuddet er doblet?</a:t>
            </a:r>
          </a:p>
          <a:p>
            <a:r>
              <a:rPr lang="nb-NO" dirty="0">
                <a:latin typeface="Calibri" panose="020F0502020204030204" pitchFamily="34" charset="0"/>
              </a:rPr>
              <a:t>Dette kan løses ved å: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Se i rentetabell, 7 % rente og 10 år gir faktor 1,9672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Prøve og feile inntil man finner at 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Løses nøyaktig ved å bruke logaritmer:</a:t>
            </a:r>
            <a:br>
              <a:rPr lang="nb-NO" sz="2600" dirty="0">
                <a:latin typeface="Calibri" panose="020F0502020204030204" pitchFamily="34" charset="0"/>
              </a:rPr>
            </a:br>
            <a:br>
              <a:rPr lang="nb-NO" sz="2600" dirty="0"/>
            </a:br>
            <a:endParaRPr lang="nb-NO" sz="2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149962"/>
              </p:ext>
            </p:extLst>
          </p:nvPr>
        </p:nvGraphicFramePr>
        <p:xfrm>
          <a:off x="6444208" y="3789040"/>
          <a:ext cx="1008112" cy="38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tion" r:id="rId3" imgW="596880" imgH="228600" progId="Equation.DSMT4">
                  <p:embed/>
                </p:oleObj>
              </mc:Choice>
              <mc:Fallback>
                <p:oleObj name="Equation" r:id="rId3" imgW="59688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4208" y="3789040"/>
                        <a:ext cx="1008112" cy="386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248753"/>
              </p:ext>
            </p:extLst>
          </p:nvPr>
        </p:nvGraphicFramePr>
        <p:xfrm>
          <a:off x="1907704" y="4769886"/>
          <a:ext cx="2304256" cy="186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5" imgW="1384200" imgH="1117440" progId="Equation.DSMT4">
                  <p:embed/>
                </p:oleObj>
              </mc:Choice>
              <mc:Fallback>
                <p:oleObj name="Equation" r:id="rId5" imgW="1384200" imgH="1117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4769886"/>
                        <a:ext cx="2304256" cy="1860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84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Avkastning på ulike plasseringer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000" dirty="0">
                <a:latin typeface="Calibri" panose="020F0502020204030204" pitchFamily="34" charset="0"/>
              </a:rPr>
              <a:t>kr 10 000 fra 2005 til 2018 (14 år)</a:t>
            </a:r>
          </a:p>
        </p:txBody>
      </p:sp>
      <p:pic>
        <p:nvPicPr>
          <p:cNvPr id="5" name="Bild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1340768"/>
            <a:ext cx="6912768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Avkastning Skagen 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En plassering på kr 10 000 fra januar 2005 til desember 2018 (14 år) ville vokst til kr 37 659 dersom de var plassert i aksjefondet Skagen A. Hva er den årlige avkastningen?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10 000 • (1 + i)</a:t>
            </a:r>
            <a:r>
              <a:rPr lang="nb-NO" sz="2800" baseline="30000" dirty="0">
                <a:latin typeface="Calibri" panose="020F0502020204030204" pitchFamily="34" charset="0"/>
              </a:rPr>
              <a:t>14</a:t>
            </a:r>
            <a:r>
              <a:rPr lang="nb-NO" sz="2800" dirty="0">
                <a:latin typeface="Calibri" panose="020F0502020204030204" pitchFamily="34" charset="0"/>
              </a:rPr>
              <a:t> = 37 659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(1 + i)</a:t>
            </a:r>
            <a:r>
              <a:rPr lang="nb-NO" sz="2800" baseline="30000" dirty="0">
                <a:latin typeface="Calibri" panose="020F0502020204030204" pitchFamily="34" charset="0"/>
              </a:rPr>
              <a:t>14</a:t>
            </a:r>
            <a:r>
              <a:rPr lang="nb-NO" sz="2800" dirty="0">
                <a:latin typeface="Calibri" panose="020F0502020204030204" pitchFamily="34" charset="0"/>
              </a:rPr>
              <a:t> = 37 659/10 000 = 3,7659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i = 3,7659</a:t>
            </a:r>
            <a:r>
              <a:rPr lang="nb-NO" sz="2800" baseline="30000" dirty="0">
                <a:latin typeface="Calibri" panose="020F0502020204030204" pitchFamily="34" charset="0"/>
              </a:rPr>
              <a:t>1/14</a:t>
            </a:r>
            <a:r>
              <a:rPr lang="nb-NO" sz="2800" dirty="0">
                <a:latin typeface="Calibri" panose="020F0502020204030204" pitchFamily="34" charset="0"/>
              </a:rPr>
              <a:t> – 1 = 0,0993, det vil si den årlige avkastningen har vært 9,93 %</a:t>
            </a:r>
          </a:p>
          <a:p>
            <a:pPr eaLnBrk="1" hangingPunct="1"/>
            <a:endParaRPr lang="nb-NO" sz="2800" dirty="0"/>
          </a:p>
          <a:p>
            <a:pPr eaLnBrk="1" hangingPunct="1"/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Effektiv rente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33475"/>
            <a:ext cx="7249616" cy="5500688"/>
          </a:xfrm>
        </p:spPr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Hittil har vi antatt at renter godskrives årlig. Dette er vanlig på innskudd, men på lån beregnes og belastes rente ofte flere ganger årlig (månedlig, kvartalsvis etc.)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Jo flere ganger rente beregnes pr. år, jo høyere blir sluttverdien og den såkalte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effektive renten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Nominell årsrente = NOM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Effektiv årsrente = EFF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Antall rentebetalinger årlig: m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Nominell perioderente: NOM/m</a:t>
            </a:r>
            <a:endParaRPr lang="nb-NO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Effektiv rente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33475"/>
            <a:ext cx="7753350" cy="5500688"/>
          </a:xfrm>
        </p:spPr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Følgende sammenheng gjelder:</a:t>
            </a:r>
            <a:br>
              <a:rPr lang="nb-NO" sz="2800" dirty="0">
                <a:latin typeface="Calibri" panose="020F0502020204030204" pitchFamily="34" charset="0"/>
              </a:rPr>
            </a:b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700" dirty="0">
                <a:latin typeface="Calibri" panose="020F0502020204030204" pitchFamily="34" charset="0"/>
              </a:rPr>
              <a:t>FV = CF 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· (1 + NOM/m)</a:t>
            </a:r>
            <a:r>
              <a:rPr lang="en-US" sz="2700" baseline="30000" dirty="0">
                <a:latin typeface="Calibri" panose="020F0502020204030204" pitchFamily="34" charset="0"/>
                <a:cs typeface="Times New Roman" pitchFamily="18" charset="0"/>
              </a:rPr>
              <a:t>m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og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EFF = (1 + NOM/m)</a:t>
            </a:r>
            <a:r>
              <a:rPr lang="en-US" sz="2700" baseline="30000" dirty="0">
                <a:latin typeface="Calibri" panose="020F0502020204030204" pitchFamily="34" charset="0"/>
                <a:cs typeface="Times New Roman" pitchFamily="18" charset="0"/>
              </a:rPr>
              <a:t>m 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- 1</a:t>
            </a: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  <a:t>For </a:t>
            </a:r>
            <a:r>
              <a:rPr lang="en-US" sz="2800" baseline="30000" dirty="0" err="1">
                <a:latin typeface="Calibri" panose="020F0502020204030204" pitchFamily="34" charset="0"/>
                <a:cs typeface="Times New Roman" pitchFamily="18" charset="0"/>
              </a:rPr>
              <a:t>eksempel</a:t>
            </a:r>
            <a: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  <a:t> 5 % </a:t>
            </a:r>
            <a:r>
              <a:rPr lang="en-US" sz="2800" baseline="30000" dirty="0" err="1">
                <a:latin typeface="Calibri" panose="020F0502020204030204" pitchFamily="34" charset="0"/>
                <a:cs typeface="Times New Roman" pitchFamily="18" charset="0"/>
              </a:rPr>
              <a:t>nominell</a:t>
            </a:r>
            <a: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baseline="30000" dirty="0" err="1">
                <a:latin typeface="Calibri" panose="020F0502020204030204" pitchFamily="34" charset="0"/>
                <a:cs typeface="Times New Roman" pitchFamily="18" charset="0"/>
              </a:rPr>
              <a:t>årsrente</a:t>
            </a:r>
            <a: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  <a:t> med </a:t>
            </a:r>
            <a:r>
              <a:rPr lang="en-US" sz="2800" baseline="30000" dirty="0" err="1">
                <a:latin typeface="Calibri" panose="020F0502020204030204" pitchFamily="34" charset="0"/>
                <a:cs typeface="Times New Roman" pitchFamily="18" charset="0"/>
              </a:rPr>
              <a:t>kvartalsmessig</a:t>
            </a:r>
            <a: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baseline="30000" dirty="0" err="1">
                <a:latin typeface="Calibri" panose="020F0502020204030204" pitchFamily="34" charset="0"/>
                <a:cs typeface="Times New Roman" pitchFamily="18" charset="0"/>
              </a:rPr>
              <a:t>renteberegning</a:t>
            </a:r>
            <a: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  <a:t>:</a:t>
            </a: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r>
              <a:rPr lang="nb-NO" sz="2500" dirty="0">
                <a:latin typeface="Calibri" panose="020F0502020204030204" pitchFamily="34" charset="0"/>
                <a:cs typeface="Calibri" panose="020F0502020204030204" pitchFamily="34" charset="0"/>
              </a:rPr>
              <a:t>EFF = (1 + 0,05/4)</a:t>
            </a:r>
            <a:r>
              <a:rPr lang="nb-NO" sz="25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nb-NO" sz="2500" dirty="0">
                <a:latin typeface="Calibri" panose="020F0502020204030204" pitchFamily="34" charset="0"/>
                <a:cs typeface="Calibri" panose="020F0502020204030204" pitchFamily="34" charset="0"/>
              </a:rPr>
              <a:t> – 1 = 1,0125</a:t>
            </a:r>
            <a:r>
              <a:rPr lang="nb-NO" sz="25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nb-NO" sz="2500" dirty="0">
                <a:latin typeface="Calibri" panose="020F0502020204030204" pitchFamily="34" charset="0"/>
                <a:cs typeface="Calibri" panose="020F0502020204030204" pitchFamily="34" charset="0"/>
              </a:rPr>
              <a:t> – 1 = 0,050945</a:t>
            </a: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endParaRPr lang="en-US" sz="2800" baseline="300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019359"/>
              </p:ext>
            </p:extLst>
          </p:nvPr>
        </p:nvGraphicFramePr>
        <p:xfrm>
          <a:off x="1403648" y="3717032"/>
          <a:ext cx="5499661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Worksheet" r:id="rId3" imgW="4114800" imgH="1723991" progId="Excel.Sheet.12">
                  <p:embed/>
                </p:oleObj>
              </mc:Choice>
              <mc:Fallback>
                <p:oleObj name="Worksheet" r:id="rId3" imgW="4114800" imgH="1723991" progId="Excel.Shee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3717032"/>
                        <a:ext cx="5499661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endefinert utforming">
  <a:themeElements>
    <a:clrScheme name="Egendefinert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endefinert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gendefinert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039CF-F587-4C7F-99CE-38B666872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6E2FCE-20FB-466F-A4DB-027FB2187AC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729A315-7880-4252-BFA3-BDA614718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daa73a-86a8-4a4a-9c8e-f8451b678c5e"/>
    <ds:schemaRef ds:uri="16f9b60a-30fb-4900-a367-74dd1be2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Kapittel 1ny</Template>
  <TotalTime>1035</TotalTime>
  <Words>1199</Words>
  <Application>Microsoft Office PowerPoint</Application>
  <PresentationFormat>Skjermfremvisning (4:3)</PresentationFormat>
  <Paragraphs>108</Paragraphs>
  <Slides>27</Slides>
  <Notes>5</Notes>
  <HiddenSlides>0</HiddenSlides>
  <MMClips>0</MMClips>
  <ScaleCrop>false</ScaleCrop>
  <HeadingPairs>
    <vt:vector size="8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5</vt:i4>
      </vt:variant>
      <vt:variant>
        <vt:lpstr>Lysbildetitler</vt:lpstr>
      </vt:variant>
      <vt:variant>
        <vt:i4>27</vt:i4>
      </vt:variant>
    </vt:vector>
  </HeadingPairs>
  <TitlesOfParts>
    <vt:vector size="41" baseType="lpstr">
      <vt:lpstr>Arial</vt:lpstr>
      <vt:lpstr>Calibri</vt:lpstr>
      <vt:lpstr>Comic Sans MS</vt:lpstr>
      <vt:lpstr>Symbol</vt:lpstr>
      <vt:lpstr>Tahoma</vt:lpstr>
      <vt:lpstr>Times</vt:lpstr>
      <vt:lpstr>Times New Roman</vt:lpstr>
      <vt:lpstr>altmal</vt:lpstr>
      <vt:lpstr>Egendefinert utforming</vt:lpstr>
      <vt:lpstr>Regneark</vt:lpstr>
      <vt:lpstr>Equation</vt:lpstr>
      <vt:lpstr>Worksheet</vt:lpstr>
      <vt:lpstr>Formel</vt:lpstr>
      <vt:lpstr>Diagram</vt:lpstr>
      <vt:lpstr>Kapittel 3: Renteregning</vt:lpstr>
      <vt:lpstr>Sluttverdi og rentesrente</vt:lpstr>
      <vt:lpstr>Rente og rentesrente</vt:lpstr>
      <vt:lpstr>Sluttverdi av ett enkelt beløp – rentetabell 1</vt:lpstr>
      <vt:lpstr>Sluttverdi – ukjent løpetid</vt:lpstr>
      <vt:lpstr>Avkastning på ulike plasseringer kr 10 000 fra 2005 til 2018 (14 år)</vt:lpstr>
      <vt:lpstr>Avkastning Skagen A</vt:lpstr>
      <vt:lpstr>Effektiv rente</vt:lpstr>
      <vt:lpstr>Effektiv rente</vt:lpstr>
      <vt:lpstr>Effektiv rente med Excel</vt:lpstr>
      <vt:lpstr>Kontinuerlig forrentning</vt:lpstr>
      <vt:lpstr>Nåverdi av ett enkelt beløp</vt:lpstr>
      <vt:lpstr>Nåverdi av ett enkelt beløp – rentetabell 2</vt:lpstr>
      <vt:lpstr>Sluttverdi og nåverdi av flere ulike beløp</vt:lpstr>
      <vt:lpstr>Nåverdi av flere like beløp </vt:lpstr>
      <vt:lpstr>Nåverdi av etterskuddsannuitet – rentetabell 3</vt:lpstr>
      <vt:lpstr>Nåverdiberegning med Excel</vt:lpstr>
      <vt:lpstr>Nåverdiberegning med Excel</vt:lpstr>
      <vt:lpstr>Nåverdiberegning med Excel</vt:lpstr>
      <vt:lpstr>Sluttverdi av flere, like beløp</vt:lpstr>
      <vt:lpstr>Sluttverdi av etterskuddsannuitet – rentetabell 5</vt:lpstr>
      <vt:lpstr>Annuitetslån</vt:lpstr>
      <vt:lpstr>Annuitetslån – årlig ytelse</vt:lpstr>
      <vt:lpstr>Annuitetslån Kr 100 000, 10 % rente, 5 års løpetid</vt:lpstr>
      <vt:lpstr>Annuitetslån med Excel</vt:lpstr>
      <vt:lpstr>Annuitetslån - rentedel reduseres</vt:lpstr>
      <vt:lpstr>Nåverdi av uendelig annuitet og vekstrekke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Renteregning</dc:title>
  <dc:creator>Ivar Bredesen</dc:creator>
  <cp:lastModifiedBy>Ivar</cp:lastModifiedBy>
  <cp:revision>115</cp:revision>
  <cp:lastPrinted>2016-08-29T07:52:08Z</cp:lastPrinted>
  <dcterms:created xsi:type="dcterms:W3CDTF">1999-11-01T19:56:30Z</dcterms:created>
  <dcterms:modified xsi:type="dcterms:W3CDTF">2020-10-06T09:08:26Z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